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3" r:id="rId6"/>
    <p:sldId id="281" r:id="rId7"/>
    <p:sldId id="284" r:id="rId8"/>
    <p:sldId id="286" r:id="rId9"/>
    <p:sldId id="287" r:id="rId10"/>
    <p:sldId id="288" r:id="rId11"/>
    <p:sldId id="289" r:id="rId12"/>
    <p:sldId id="290" r:id="rId13"/>
    <p:sldId id="285" r:id="rId14"/>
    <p:sldId id="274" r:id="rId15"/>
    <p:sldId id="273" r:id="rId16"/>
    <p:sldId id="275" r:id="rId17"/>
    <p:sldId id="280" r:id="rId18"/>
    <p:sldId id="277" r:id="rId19"/>
    <p:sldId id="276" r:id="rId20"/>
    <p:sldId id="279" r:id="rId21"/>
    <p:sldId id="278" r:id="rId22"/>
    <p:sldId id="272" r:id="rId23"/>
    <p:sldId id="261" r:id="rId24"/>
    <p:sldId id="260" r:id="rId25"/>
    <p:sldId id="268" r:id="rId26"/>
    <p:sldId id="270" r:id="rId27"/>
    <p:sldId id="265" r:id="rId28"/>
    <p:sldId id="266" r:id="rId29"/>
    <p:sldId id="271" r:id="rId30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91" y="3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AF1FE-B880-4645-856B-E4585070D6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0D1507-EE3F-4DDF-A28D-BE67FE9847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9E2178-0CAE-45E6-A385-C53C6EDE5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628AA-2726-4C63-B11F-27848C981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37307-903B-40F8-8BEC-56ED73880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6051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3BDEA-08F1-41E8-A388-606A86164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186333-F8EA-4418-9C8F-A70E71035D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E6B5ED-7413-4E8A-B584-26785A147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BC7228-5890-4F8B-9F01-E2678B95B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FECBE-9D9E-46DE-ACF5-DC6054F99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89884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4B90F3-9593-4762-8ACB-811640C17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137DF7-7BAB-4B20-901F-0A661FBD40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5CAC2-BA37-46D0-9E21-C858E2722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0590D-7D4A-4618-97DE-4B60FFBF5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8C2205-F223-4997-B8F5-618931B07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21040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4F94A-40EB-45CB-9CAF-72951D092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84F35-350A-41CE-BBB5-B86BF100C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84F847-68C4-419C-B092-0ED578510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42C01-61B6-4FA1-BD12-17C260C6B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DC21E-39C6-493D-AC31-1E6118838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0204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F363A-2BB2-48B9-8505-64A2D62C4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3DC31-A476-41E8-A4C5-8D1285092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0B89-2F4A-45F4-BFED-1985ABE03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67FB8-473C-4C5C-8AAE-09CEA583A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E6CE33-0167-420E-A7C2-A7A12D3FD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5116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99603-2E1D-45C1-B7D1-8CBCC0422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3DDFB-83A3-4562-8800-F0B45CB5F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88EEA9-672A-49D6-98D8-87C7A33CDF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2D6E9A-982A-4B94-A442-B16A1199A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DDB4B9-854A-47B1-8683-D2C7B629D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14F6DE-9D2E-4045-A8B2-586BC5EB8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11360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1017C-CE41-42BD-9BC5-681FC77A0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E0781D-DC92-48BF-BB2B-CA971B4A5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6E53B-85A0-4429-855C-6538D6AC9F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2374E3-CFEB-444E-BDB8-5160097E61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2B4D3A-C1EB-479E-90C5-37D9BFF9C6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5EC743-897C-4885-B354-1C88FBB7E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8DEDA5-1B80-4869-AABF-A42C9C4D9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965CEE-2C2A-478C-A0DA-DB609719F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52981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EF766-1CAB-42D5-B89D-930839648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66776A-003F-4483-A9F9-307CF6CCA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D5DBF2-D1DE-4AD5-B703-24C9CCB76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47F9F1-55FA-43EB-8745-6F147DE95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39210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CB329D-F7AA-4E05-9D60-70DCC7560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BC9C30-0FC6-4BF2-8252-5C9E2BF8F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62A052-BED3-40CA-BF3D-748CE4DBA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43760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39FBB-E2B4-45FF-A510-A04D5876E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641EE-559B-4AB2-BF74-DEF45B10B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F251BB-7E7B-453B-BEAB-6728D727D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C087F7-A4E2-49B8-BC51-A92A4D875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292557-8548-4B6A-8D3D-46F03AAD4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537F9-73AF-43AC-85F0-5FA7E5C4E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14472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EA31C-B5D7-4837-95FC-73C9D4439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80C2FB-D899-43D9-BD90-DA1511172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0775B-C93B-4F9A-AF47-DE47BC595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BBAD0-0C60-4199-B66B-3F3712E7C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B52AF3-E09D-41A4-A36C-CB34FA770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771F-1623-4F5A-B51F-063FF51D6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4234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382391-DC0A-43DA-B6F5-A148157C6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6B33D0-EEC7-4A54-B6A6-A511CC276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A4898-6EFA-40B6-B04D-8C3C573F69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C6E49-19BD-44E7-8602-ECF717981EAC}" type="datetimeFigureOut">
              <a:rPr lang="nb-NO" smtClean="0"/>
              <a:t>07.12.2023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EE975-A60A-44D7-97B2-C61B10A8B8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FB711-7ED6-4C4C-9346-BDD20C2209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B29BE-564F-4BC1-9314-3106F7AF35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83027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B4566-A813-4A10-B221-AAA0E14D5E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Process control</a:t>
            </a:r>
            <a:br>
              <a:rPr lang="nb-NO" dirty="0"/>
            </a:br>
            <a:r>
              <a:rPr lang="nb-NO" dirty="0"/>
              <a:t>Q&amp;A </a:t>
            </a:r>
            <a:r>
              <a:rPr lang="nb-NO" dirty="0" err="1"/>
              <a:t>session</a:t>
            </a:r>
            <a:endParaRPr lang="nb-N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1DD025-0E36-4981-8589-332BDFBB3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Sigurd Skogestad</a:t>
            </a:r>
          </a:p>
          <a:p>
            <a:r>
              <a:rPr lang="nb-NO" dirty="0"/>
              <a:t>07 </a:t>
            </a:r>
            <a:r>
              <a:rPr lang="nb-NO" dirty="0" err="1"/>
              <a:t>Dec</a:t>
            </a:r>
            <a:r>
              <a:rPr lang="nb-NO" dirty="0"/>
              <a:t>. 2023</a:t>
            </a:r>
          </a:p>
        </p:txBody>
      </p:sp>
    </p:spTree>
    <p:extLst>
      <p:ext uri="{BB962C8B-B14F-4D97-AF65-F5344CB8AC3E}">
        <p14:creationId xmlns:p14="http://schemas.microsoft.com/office/powerpoint/2010/main" val="911037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B4566-A813-4A10-B221-AAA0E14D5E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Process control</a:t>
            </a:r>
            <a:br>
              <a:rPr lang="nb-NO" dirty="0"/>
            </a:br>
            <a:r>
              <a:rPr lang="nb-NO" dirty="0"/>
              <a:t>Q&amp;A </a:t>
            </a:r>
            <a:r>
              <a:rPr lang="nb-NO" dirty="0" err="1"/>
              <a:t>session</a:t>
            </a:r>
            <a:endParaRPr lang="nb-N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1DD025-0E36-4981-8589-332BDFBB3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Sigurd Skogestad</a:t>
            </a:r>
          </a:p>
          <a:p>
            <a:r>
              <a:rPr lang="nb-NO" dirty="0"/>
              <a:t>05 </a:t>
            </a:r>
            <a:r>
              <a:rPr lang="nb-NO" dirty="0" err="1"/>
              <a:t>Dec</a:t>
            </a:r>
            <a:r>
              <a:rPr lang="nb-NO" dirty="0"/>
              <a:t>. 2022</a:t>
            </a:r>
          </a:p>
        </p:txBody>
      </p:sp>
    </p:spTree>
    <p:extLst>
      <p:ext uri="{BB962C8B-B14F-4D97-AF65-F5344CB8AC3E}">
        <p14:creationId xmlns:p14="http://schemas.microsoft.com/office/powerpoint/2010/main" val="3024886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44BFD-551A-5F7A-541B-2CCA90480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4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Kasper Dybvad</a:t>
            </a:r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55F74C-2B94-40E7-A11E-6EF869C8F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53" y="3429000"/>
            <a:ext cx="4538481" cy="1870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A43465-64BA-48F9-F81C-41E0F9DFB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1900" y="2505083"/>
            <a:ext cx="7044267" cy="1421950"/>
          </a:xfrm>
          <a:prstGeom prst="rect">
            <a:avLst/>
          </a:prstGeom>
        </p:spPr>
      </p:pic>
      <p:sp>
        <p:nvSpPr>
          <p:cNvPr id="11" name="Rectangle 1">
            <a:extLst>
              <a:ext uri="{FF2B5EF4-FFF2-40B4-BE49-F238E27FC236}">
                <a16:creationId xmlns:a16="http://schemas.microsoft.com/office/drawing/2014/main" id="{C5417C33-B3C2-14C4-5144-5563B8B9F0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413" y="1554817"/>
            <a:ext cx="10153421" cy="95026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I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would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have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liked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to have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had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a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small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overview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of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Bode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plots,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and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especially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break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frequencies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and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how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these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are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determined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and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how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slope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changes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Eg. in </a:t>
            </a:r>
            <a:r>
              <a:rPr kumimoji="0" lang="nb-NO" altLang="nb-NO" sz="2100" b="1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exam</a:t>
            </a:r>
            <a:r>
              <a:rPr kumimoji="0" lang="nb-NO" altLang="nb-NO" sz="21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2018 oppg. 3</a:t>
            </a:r>
            <a:r>
              <a:rPr kumimoji="0" lang="nb-NO" altLang="nb-NO" sz="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nb-NO" altLang="nb-NO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5A5B21-AD96-0614-C27D-7F3DD74C4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1963" y="3865178"/>
            <a:ext cx="4560871" cy="309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28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A1BCF-41C8-2775-3F99-0AA6249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Silje Greidung. </a:t>
            </a:r>
            <a:r>
              <a:rPr kumimoji="0" lang="nb-NO" altLang="nb-NO" sz="44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Exam</a:t>
            </a:r>
            <a:r>
              <a:rPr kumimoji="0" lang="nb-NO" altLang="nb-NO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2017 , 5b) </a:t>
            </a:r>
            <a:br>
              <a:rPr kumimoji="0" lang="nb-NO" altLang="nb-NO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</a:br>
            <a:endParaRPr lang="nb-NO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9E4DF92-8AC0-4E7F-9E6F-2179FA233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352" y="4002448"/>
            <a:ext cx="9089136" cy="27507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*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After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have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found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L(s) or L(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jw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)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will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find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Gain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Margin and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Delay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Margin.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I am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especially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wondering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about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formulas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for &lt;L and PM,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since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I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come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up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with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slightly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different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formulas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inherit"/>
              </a:rPr>
              <a:t>«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inherit"/>
              </a:rPr>
              <a:t>Slightly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inherit"/>
              </a:rPr>
              <a:t> different»?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b-NO" altLang="nb-NO" sz="2100" dirty="0">
                <a:solidFill>
                  <a:srgbClr val="202124"/>
                </a:solidFill>
                <a:latin typeface="inherit"/>
              </a:rPr>
              <a:t>* In </a:t>
            </a:r>
            <a:r>
              <a:rPr lang="nb-NO" altLang="nb-NO" sz="2100" dirty="0" err="1">
                <a:solidFill>
                  <a:srgbClr val="202124"/>
                </a:solidFill>
                <a:latin typeface="inherit"/>
              </a:rPr>
              <a:t>the</a:t>
            </a:r>
            <a:r>
              <a:rPr lang="nb-NO" altLang="nb-NO" sz="2100" dirty="0">
                <a:solidFill>
                  <a:srgbClr val="202124"/>
                </a:solidFill>
                <a:latin typeface="inherit"/>
              </a:rPr>
              <a:t> </a:t>
            </a:r>
            <a:r>
              <a:rPr lang="nb-NO" altLang="nb-NO" sz="2100" dirty="0" err="1">
                <a:solidFill>
                  <a:srgbClr val="202124"/>
                </a:solidFill>
                <a:latin typeface="inherit"/>
              </a:rPr>
              <a:t>solution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, I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also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don't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quite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understand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sentence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"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Since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Kc,max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= 1.6,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have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that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GM = 2".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Can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one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see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directly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from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function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nb-NO" altLang="nb-NO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that</a:t>
            </a:r>
            <a:r>
              <a:rPr kumimoji="0" lang="nb-NO" altLang="nb-NO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GM = 2?</a:t>
            </a:r>
            <a:r>
              <a:rPr kumimoji="0" lang="nb-NO" altLang="nb-NO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In part 5a)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we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considered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poles and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found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that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largest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controller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gain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that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gives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stability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Kc,max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=1.6.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Since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GM is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amount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we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can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increase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gain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before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we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get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instability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it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follows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that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Kc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=0.8 </a:t>
            </a:r>
            <a:r>
              <a:rPr kumimoji="0" lang="nb-NO" altLang="nb-NO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corresponds</a:t>
            </a:r>
            <a:r>
              <a:rPr kumimoji="0" lang="nb-NO" altLang="nb-NO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to GM=2.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4CEF1F-2D77-7077-9BB3-F9C309DDA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53" y="1463873"/>
            <a:ext cx="5438987" cy="12825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394EFE-6EA4-DB8B-87AF-9CDC47656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594" y="1095983"/>
            <a:ext cx="4390262" cy="290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87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3865E-D017-0EE7-AE35-277655955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" y="25929"/>
            <a:ext cx="10515600" cy="1325563"/>
          </a:xfrm>
        </p:spPr>
        <p:txBody>
          <a:bodyPr/>
          <a:lstStyle/>
          <a:p>
            <a:r>
              <a:rPr lang="nb-NO" dirty="0"/>
              <a:t>Kira Wang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9C751-3BAE-DAE5-D4C2-976EF6B9F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040" y="111076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While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doing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earlier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exams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realized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that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there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is a lot of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drawing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response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of a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step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change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in setpoint or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input.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But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as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answer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mostly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contains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 hand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drawing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I am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quite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unsure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of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how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you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construct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sketch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and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how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detailed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it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needs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to be.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Which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numbers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/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equations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do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you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use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? </a:t>
            </a:r>
          </a:p>
          <a:p>
            <a:pPr marL="0" indent="0">
              <a:buNone/>
            </a:pP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normally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use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ss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gain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initial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gain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and initial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slope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but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that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you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also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find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zeros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sometimes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Yes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for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example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RHP-zero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may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be used in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some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cases to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get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an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idea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of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when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response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may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turn,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but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we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could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instead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use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approximation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(poles, </a:t>
            </a:r>
            <a:r>
              <a:rPr lang="nb-NO" sz="18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zeros, half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rule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etc</a:t>
            </a:r>
            <a:r>
              <a:rPr lang="nb-NO" sz="1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An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example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is </a:t>
            </a:r>
            <a:r>
              <a:rPr lang="nb-NO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problem 3c in </a:t>
            </a:r>
            <a:r>
              <a:rPr lang="nb-NO" sz="1800" b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b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exam</a:t>
            </a:r>
            <a:r>
              <a:rPr lang="nb-NO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2015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How do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you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construct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that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plot?</a:t>
            </a:r>
            <a:b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C5A815-7550-CD9F-A9D5-146648976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67" y="4195419"/>
            <a:ext cx="4402667" cy="1376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E4979F-97C0-1A32-8082-3DFBB4F8A9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519" y="3282392"/>
            <a:ext cx="3958272" cy="357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39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B5F46-8357-D93D-A6D5-BECA1B8CB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Thea Terjesen, 2015 2b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B68B5-568E-8779-03E8-80AD9394C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4071"/>
          </a:xfrm>
        </p:spPr>
        <p:txBody>
          <a:bodyPr>
            <a:normAutofit lnSpcReduction="10000"/>
          </a:bodyPr>
          <a:lstStyle/>
          <a:p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Kan du gå igjennom litt forskjellig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sketching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av systemer for hand?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35B6D0-3373-4714-72EB-7D3045D3C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59" y="2514751"/>
            <a:ext cx="3637128" cy="525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9CB256-5A48-5A07-FCA4-17E7B2E257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223" y="5158854"/>
            <a:ext cx="1769475" cy="16434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EDD1B3-CCEE-CB7D-9E0B-FC4A3C594F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2787" y="3539926"/>
            <a:ext cx="3311478" cy="24164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24BA8C4-BCDD-C661-D23C-4B9C03CC39E0}"/>
              </a:ext>
            </a:extLst>
          </p:cNvPr>
          <p:cNvSpPr txBox="1"/>
          <p:nvPr/>
        </p:nvSpPr>
        <p:spPr>
          <a:xfrm>
            <a:off x="361666" y="5616054"/>
            <a:ext cx="1073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With </a:t>
            </a:r>
            <a:r>
              <a:rPr lang="nb-NO" dirty="0" err="1"/>
              <a:t>wall</a:t>
            </a:r>
            <a:endParaRPr lang="nb-NO" dirty="0"/>
          </a:p>
          <a:p>
            <a:r>
              <a:rPr lang="nb-NO" dirty="0" err="1"/>
              <a:t>dynamics</a:t>
            </a:r>
            <a:endParaRPr lang="nb-NO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7181F9A-9A57-415E-3F65-3098A59CB9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195" y="3450538"/>
            <a:ext cx="2367247" cy="129763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589A973-F644-BACA-159C-859F2DFFB7D5}"/>
              </a:ext>
            </a:extLst>
          </p:cNvPr>
          <p:cNvSpPr txBox="1"/>
          <p:nvPr/>
        </p:nvSpPr>
        <p:spPr>
          <a:xfrm>
            <a:off x="172690" y="3620559"/>
            <a:ext cx="1393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Without</a:t>
            </a:r>
            <a:r>
              <a:rPr lang="nb-NO" dirty="0"/>
              <a:t> </a:t>
            </a:r>
            <a:r>
              <a:rPr lang="nb-NO" dirty="0" err="1"/>
              <a:t>wall</a:t>
            </a:r>
            <a:endParaRPr lang="nb-NO" dirty="0"/>
          </a:p>
          <a:p>
            <a:r>
              <a:rPr lang="nb-NO" dirty="0" err="1"/>
              <a:t>dynamics</a:t>
            </a:r>
            <a:endParaRPr lang="nb-NO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2113741-D7CB-1CFE-F8EE-162F10D12B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0262" y="3539926"/>
            <a:ext cx="4558352" cy="226413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23EFF9-F6A7-7DAD-A6E6-0DB08EDE05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36379" y="269015"/>
            <a:ext cx="3580476" cy="218971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F2D7685-39E9-EC96-2842-93286EF9BD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77619" y="2437670"/>
            <a:ext cx="3439236" cy="6532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A43988C-A765-DFDE-4A21-911CFA1ACD9C}"/>
              </a:ext>
            </a:extLst>
          </p:cNvPr>
          <p:cNvSpPr txBox="1"/>
          <p:nvPr/>
        </p:nvSpPr>
        <p:spPr>
          <a:xfrm>
            <a:off x="2929910" y="6262385"/>
            <a:ext cx="123251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sz="1100" dirty="0"/>
              <a:t>s  = 4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4D593EA-0BBE-105A-7595-3FE7D4B55F3B}"/>
              </a:ext>
            </a:extLst>
          </p:cNvPr>
          <p:cNvSpPr txBox="1"/>
          <p:nvPr/>
        </p:nvSpPr>
        <p:spPr>
          <a:xfrm>
            <a:off x="6476655" y="5912698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min</a:t>
            </a:r>
          </a:p>
        </p:txBody>
      </p:sp>
    </p:spTree>
    <p:extLst>
      <p:ext uri="{BB962C8B-B14F-4D97-AF65-F5344CB8AC3E}">
        <p14:creationId xmlns:p14="http://schemas.microsoft.com/office/powerpoint/2010/main" val="1839229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F29EF-F135-D73D-B00C-3FF958403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Erlend Sørlie , eksamen 2018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EF77E1-E74D-B4C4-FE06-6435A167E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435" y="2171700"/>
            <a:ext cx="7555565" cy="38711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42687D-3DC8-D645-078C-1EA5452AA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71700"/>
            <a:ext cx="4627534" cy="28336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DFA05F7-06E0-88D2-969F-35CBEE8E6D23}"/>
              </a:ext>
            </a:extLst>
          </p:cNvPr>
          <p:cNvSpPr txBox="1"/>
          <p:nvPr/>
        </p:nvSpPr>
        <p:spPr>
          <a:xfrm flipH="1">
            <a:off x="8686800" y="382905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More </a:t>
            </a:r>
            <a:r>
              <a:rPr lang="nb-NO" dirty="0" err="1"/>
              <a:t>correct</a:t>
            </a:r>
            <a:r>
              <a:rPr lang="nb-NO" dirty="0"/>
              <a:t>: </a:t>
            </a:r>
            <a:r>
              <a:rPr lang="nb-NO" dirty="0" err="1"/>
              <a:t>We</a:t>
            </a:r>
            <a:r>
              <a:rPr lang="nb-NO" dirty="0"/>
              <a:t> </a:t>
            </a:r>
            <a:r>
              <a:rPr lang="nb-NO" dirty="0" err="1">
                <a:solidFill>
                  <a:srgbClr val="FF0000"/>
                </a:solidFill>
              </a:rPr>
              <a:t>want</a:t>
            </a:r>
            <a:r>
              <a:rPr lang="nb-NO" dirty="0">
                <a:solidFill>
                  <a:srgbClr val="FF0000"/>
                </a:solidFill>
              </a:rPr>
              <a:t> AR(4)*A0≤1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1B7E65-F744-0643-0E39-1F66816DFE98}"/>
              </a:ext>
            </a:extLst>
          </p:cNvPr>
          <p:cNvSpPr txBox="1"/>
          <p:nvPr/>
        </p:nvSpPr>
        <p:spPr>
          <a:xfrm>
            <a:off x="4627534" y="6200696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>
                <a:solidFill>
                  <a:srgbClr val="FF0000"/>
                </a:solidFill>
              </a:rPr>
              <a:t>Frequency</a:t>
            </a:r>
            <a:r>
              <a:rPr lang="nb-NO" dirty="0">
                <a:solidFill>
                  <a:srgbClr val="FF0000"/>
                </a:solidFill>
              </a:rPr>
              <a:t>-dependent </a:t>
            </a:r>
            <a:r>
              <a:rPr lang="nb-NO" dirty="0" err="1">
                <a:solidFill>
                  <a:srgbClr val="FF0000"/>
                </a:solidFill>
              </a:rPr>
              <a:t>gain</a:t>
            </a:r>
            <a:r>
              <a:rPr lang="nb-NO" dirty="0">
                <a:solidFill>
                  <a:srgbClr val="FF0000"/>
                </a:solidFill>
              </a:rPr>
              <a:t> = AR(</a:t>
            </a:r>
            <a:r>
              <a:rPr lang="el-GR" dirty="0">
                <a:solidFill>
                  <a:srgbClr val="FF0000"/>
                </a:solidFill>
              </a:rPr>
              <a:t>ω</a:t>
            </a:r>
            <a:r>
              <a:rPr lang="nb-NO" dirty="0">
                <a:solidFill>
                  <a:srgbClr val="FF0000"/>
                </a:solidFill>
              </a:rPr>
              <a:t>) = |g(</a:t>
            </a:r>
            <a:r>
              <a:rPr lang="nb-NO" dirty="0" err="1">
                <a:solidFill>
                  <a:srgbClr val="FF0000"/>
                </a:solidFill>
              </a:rPr>
              <a:t>jw</a:t>
            </a:r>
            <a:r>
              <a:rPr lang="nb-NO" dirty="0">
                <a:solidFill>
                  <a:srgbClr val="FF0000"/>
                </a:solidFill>
              </a:rPr>
              <a:t>)|. </a:t>
            </a:r>
          </a:p>
          <a:p>
            <a:r>
              <a:rPr lang="nb-NO" dirty="0" err="1">
                <a:solidFill>
                  <a:srgbClr val="FF0000"/>
                </a:solidFill>
              </a:rPr>
              <a:t>Yes</a:t>
            </a:r>
            <a:r>
              <a:rPr lang="nb-NO" dirty="0">
                <a:solidFill>
                  <a:srgbClr val="FF0000"/>
                </a:solidFill>
              </a:rPr>
              <a:t>, </a:t>
            </a:r>
            <a:r>
              <a:rPr lang="nb-NO" dirty="0" err="1">
                <a:solidFill>
                  <a:srgbClr val="FF0000"/>
                </a:solidFill>
              </a:rPr>
              <a:t>it’s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the</a:t>
            </a:r>
            <a:r>
              <a:rPr lang="nb-NO" dirty="0">
                <a:solidFill>
                  <a:srgbClr val="FF0000"/>
                </a:solidFill>
              </a:rPr>
              <a:t> same as </a:t>
            </a:r>
            <a:r>
              <a:rPr lang="nb-NO" dirty="0" err="1">
                <a:solidFill>
                  <a:srgbClr val="FF0000"/>
                </a:solidFill>
              </a:rPr>
              <a:t>we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use</a:t>
            </a:r>
            <a:r>
              <a:rPr lang="nb-NO" dirty="0">
                <a:solidFill>
                  <a:srgbClr val="FF0000"/>
                </a:solidFill>
              </a:rPr>
              <a:t> in </a:t>
            </a:r>
            <a:r>
              <a:rPr lang="nb-NO" dirty="0" err="1">
                <a:solidFill>
                  <a:srgbClr val="FF0000"/>
                </a:solidFill>
              </a:rPr>
              <a:t>the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Bode</a:t>
            </a:r>
            <a:r>
              <a:rPr lang="nb-NO" dirty="0">
                <a:solidFill>
                  <a:srgbClr val="FF0000"/>
                </a:solidFill>
              </a:rPr>
              <a:t>-plot</a:t>
            </a:r>
          </a:p>
        </p:txBody>
      </p:sp>
    </p:spTree>
    <p:extLst>
      <p:ext uri="{BB962C8B-B14F-4D97-AF65-F5344CB8AC3E}">
        <p14:creationId xmlns:p14="http://schemas.microsoft.com/office/powerpoint/2010/main" val="73220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CD27D-F750-4738-E741-8AFE79927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Brage Bang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FF63E-610F-AC5A-FB0A-B6BEA9C4C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47500" lnSpcReduction="20000"/>
          </a:bodyPr>
          <a:lstStyle/>
          <a:p>
            <a:pPr marL="514350" indent="-514350">
              <a:buAutoNum type="arabicPeriod"/>
            </a:pP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H2021-2c) Why is PID control recommended for the second order process where the smallest time constant is larger than the  delay?</a:t>
            </a:r>
          </a:p>
          <a:p>
            <a:pPr lvl="1"/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Because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it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gives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significant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improvmement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in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performance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compared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to PI).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But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then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tauc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needs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to be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reduced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because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of 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shorter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theta (</a:t>
            </a:r>
            <a:r>
              <a:rPr lang="nb-NO" sz="29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compared</a:t>
            </a:r>
            <a:r>
              <a:rPr lang="nb-NO" sz="29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to PI).</a:t>
            </a:r>
          </a:p>
          <a:p>
            <a:pPr marL="0" indent="0">
              <a:buNone/>
            </a:pP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Slow integral control with fast delay . 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?? </a:t>
            </a:r>
            <a:r>
              <a:rPr lang="en-GB" sz="33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 pure gain-with-delay process uses I-control, but it can be “fast” if the delay </a:t>
            </a:r>
            <a:r>
              <a:rPr lang="en-GB" sz="33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si</a:t>
            </a:r>
            <a:r>
              <a:rPr lang="en-GB" sz="33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small</a:t>
            </a:r>
            <a:endParaRPr lang="nb-NO" sz="33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Must compensate with a differential (for some reason?) ?? You mean that you need a filter for D-action? Yes, usually. For cascade PID with filter is on the measurement choose </a:t>
            </a:r>
            <a:r>
              <a:rPr lang="en-GB" sz="33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tauf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= 0.1 </a:t>
            </a:r>
            <a:r>
              <a:rPr lang="en-GB" sz="33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tauc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(approx.). For ideal PID one often chooses </a:t>
            </a:r>
            <a:r>
              <a:rPr lang="en-GB" sz="33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tauf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=0.2*</a:t>
            </a:r>
            <a:r>
              <a:rPr lang="en-GB" sz="33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taud</a:t>
            </a:r>
            <a:endParaRPr lang="nb-NO" sz="33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33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 H2021-2c) Is there a definitive rule for when to choose PID control over PI? 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 definite. Consider it for tau2&gt;theta. If you want really fast control then also add theta/3 to </a:t>
            </a:r>
            <a:r>
              <a:rPr lang="en-GB" sz="33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taud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nb-NO" sz="33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3. How do you tune PID controllers without delay (to find </a:t>
            </a:r>
            <a:r>
              <a:rPr lang="en-GB" sz="33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tau_D</a:t>
            </a: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)? 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 mean to find </a:t>
            </a:r>
            <a:r>
              <a:rPr lang="en-GB" sz="33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tauc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r>
              <a:rPr lang="en-GB" sz="33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Need </a:t>
            </a:r>
            <a:r>
              <a:rPr lang="en-GB" sz="33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tauc</a:t>
            </a:r>
            <a:r>
              <a:rPr lang="en-GB" sz="33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&lt; 1/wd.</a:t>
            </a:r>
            <a:endParaRPr lang="nb-NO" sz="33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4. Performing inverse Laplace transformation is tedious. What are the transformations you think we should know by heart? (ex. the integrator).   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See </a:t>
            </a:r>
            <a:r>
              <a:rPr lang="en-GB" sz="33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next page</a:t>
            </a:r>
            <a:endParaRPr lang="nb-NO" sz="33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5. Does the bode plot only apply to feed-back control.  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It can be used to see if control is needed (|</a:t>
            </a:r>
            <a:r>
              <a:rPr lang="en-GB" sz="33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gd|</a:t>
            </a:r>
            <a:r>
              <a:rPr lang="en-GB" sz="33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</a:t>
            </a:r>
            <a:r>
              <a:rPr lang="en-GB" sz="33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&gt; </a:t>
            </a:r>
            <a:r>
              <a:rPr lang="en-GB" sz="33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ymax</a:t>
            </a:r>
            <a:r>
              <a:rPr lang="en-GB" sz="33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), and can then decide if control (including ff) is needed, see exam 2018, 2019</a:t>
            </a:r>
            <a:endParaRPr lang="nb-NO" sz="33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6. Do we need to know how to derive the closed loop stability   (Routh-Hurwitz)? </a:t>
            </a:r>
            <a:r>
              <a:rPr lang="en-GB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No, don’t need proof.</a:t>
            </a:r>
            <a:endParaRPr lang="nb-NO" sz="33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3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33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223567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4E223-FB7C-E94D-A2FB-A5396CCA0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Laplace</a:t>
            </a:r>
            <a:r>
              <a:rPr lang="nb-NO" dirty="0"/>
              <a:t> </a:t>
            </a:r>
            <a:r>
              <a:rPr lang="nb-NO" dirty="0" err="1"/>
              <a:t>transforms</a:t>
            </a:r>
            <a:endParaRPr lang="nb-NO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E8C30C7-CF6A-56D7-5D27-8531C81F37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22504" y="1825155"/>
            <a:ext cx="10515600" cy="3754874"/>
          </a:xfrm>
          <a:prstGeom prst="rect">
            <a:avLst/>
          </a:prstGeom>
          <a:solidFill>
            <a:srgbClr val="E6E6E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Laplace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transforms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are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not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usually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not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included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on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the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exam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paper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(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but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you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have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one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sheet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of notes)</a:t>
            </a:r>
            <a:endParaRPr kumimoji="0" lang="nb-NO" altLang="nb-NO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The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following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are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usually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sufficient</a:t>
            </a:r>
            <a:endParaRPr kumimoji="0" lang="nb-NO" altLang="nb-NO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altLang="nb-NO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457200" lvl="1" indent="0">
              <a:lnSpc>
                <a:spcPct val="100000"/>
              </a:lnSpc>
              <a:buFontTx/>
              <a:buNone/>
            </a:pP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•L(unit </a:t>
            </a:r>
            <a:r>
              <a:rPr kumimoji="0" lang="nb-NO" altLang="nb-NO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step</a:t>
            </a: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) = 1/s; L(unit </a:t>
            </a:r>
            <a:r>
              <a:rPr kumimoji="0" lang="nb-NO" altLang="nb-NO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impulse</a:t>
            </a: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)=1,</a:t>
            </a:r>
            <a:endParaRPr kumimoji="0" lang="nb-NO" altLang="nb-NO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457200" lvl="1" indent="0">
              <a:lnSpc>
                <a:spcPct val="100000"/>
              </a:lnSpc>
              <a:buFontTx/>
              <a:buNone/>
            </a:pP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•L(</a:t>
            </a:r>
            <a:r>
              <a:rPr kumimoji="0" lang="nb-NO" altLang="nb-NO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exp</a:t>
            </a: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(at)) = 1/(s-a)</a:t>
            </a:r>
            <a:endParaRPr kumimoji="0" lang="nb-NO" altLang="nb-NO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457200" lvl="1" indent="0">
              <a:lnSpc>
                <a:spcPct val="100000"/>
              </a:lnSpc>
              <a:buFontTx/>
              <a:buNone/>
            </a:pP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•L(1-exp(-t/τ)) = 1/(s*(τs+1))  (</a:t>
            </a:r>
            <a:r>
              <a:rPr kumimoji="0" lang="nb-NO" altLang="nb-NO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Step</a:t>
            </a: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response</a:t>
            </a: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for first-order system)</a:t>
            </a:r>
            <a:endParaRPr kumimoji="0" lang="nb-NO" altLang="nb-NO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457200" lvl="1" indent="0">
              <a:lnSpc>
                <a:spcPct val="100000"/>
              </a:lnSpc>
              <a:buFontTx/>
              <a:buNone/>
            </a:pP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•L(derivative) = s; L(integral) = 1/s:</a:t>
            </a:r>
            <a:endParaRPr kumimoji="0" lang="nb-NO" altLang="nb-NO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457200" lvl="1" indent="0">
              <a:lnSpc>
                <a:spcPct val="100000"/>
              </a:lnSpc>
              <a:buFontTx/>
              <a:buNone/>
            </a:pP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•L(</a:t>
            </a:r>
            <a:r>
              <a:rPr kumimoji="0" lang="nb-NO" altLang="nb-NO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delay</a:t>
            </a: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θ)=</a:t>
            </a:r>
            <a:r>
              <a:rPr kumimoji="0" lang="nb-NO" altLang="nb-NO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exp</a:t>
            </a: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(-</a:t>
            </a:r>
            <a:r>
              <a:rPr kumimoji="0" lang="nb-NO" altLang="nb-NO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θs</a:t>
            </a:r>
            <a:r>
              <a:rPr kumimoji="0" lang="nb-NO" altLang="nb-N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)</a:t>
            </a:r>
            <a:endParaRPr kumimoji="0" lang="nb-NO" altLang="nb-NO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altLang="nb-NO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+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should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know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how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to do Inverse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Laplace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by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partial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fraction</a:t>
            </a:r>
            <a:r>
              <a:rPr kumimoji="0" lang="nb-NO" altLang="nb-NO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nb-NO" altLang="nb-NO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expansion</a:t>
            </a:r>
            <a:endParaRPr kumimoji="0" lang="nb-NO" altLang="nb-NO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561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2718C-0D4C-01BD-9E61-51FFF47B1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Maiken Ravn Rasmussen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04E88-C243-2DEB-01D8-E277DE281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Eksamen 2021, Problem 3c:? 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Why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is q3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removed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from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mass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and energy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balance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`?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nb-NO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r>
              <a:rPr lang="en-US" sz="1800" dirty="0">
                <a:solidFill>
                  <a:srgbClr val="FF0000"/>
                </a:solidFill>
                <a:latin typeface="Segoe UI" panose="020B0502040204020203" pitchFamily="34" charset="0"/>
              </a:rPr>
              <a:t>q3 is a disturbance, so we can set dq3=0 when deriving the model from u=[dq1 dq2] to y=[</a:t>
            </a:r>
            <a:r>
              <a:rPr lang="en-US" sz="1800" dirty="0" err="1">
                <a:solidFill>
                  <a:srgbClr val="FF0000"/>
                </a:solidFill>
                <a:latin typeface="Segoe UI" panose="020B0502040204020203" pitchFamily="34" charset="0"/>
              </a:rPr>
              <a:t>dq</a:t>
            </a:r>
            <a:r>
              <a:rPr lang="en-US" sz="1800" dirty="0">
                <a:solidFill>
                  <a:srgbClr val="FF0000"/>
                </a:solidFill>
                <a:latin typeface="Segoe UI" panose="020B0502040204020203" pitchFamily="34" charset="0"/>
              </a:rPr>
              <a:t>  dT].</a:t>
            </a:r>
            <a:endParaRPr lang="nb-NO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Eksamen 2016, Problem 1b: 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Where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do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values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4 and 14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on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grapgh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come</a:t>
            </a:r>
            <a:r>
              <a:rPr lang="nb-NO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from?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nb-NO" sz="2400" dirty="0">
                <a:solidFill>
                  <a:srgbClr val="FF0000"/>
                </a:solidFill>
              </a:rPr>
              <a:t>This is </a:t>
            </a:r>
            <a:r>
              <a:rPr lang="nb-NO" sz="2400" dirty="0" err="1">
                <a:solidFill>
                  <a:srgbClr val="FF0000"/>
                </a:solidFill>
              </a:rPr>
              <a:t>the</a:t>
            </a:r>
            <a:r>
              <a:rPr lang="nb-NO" sz="2400" dirty="0">
                <a:solidFill>
                  <a:srgbClr val="FF0000"/>
                </a:solidFill>
              </a:rPr>
              <a:t> 63% </a:t>
            </a:r>
            <a:r>
              <a:rPr lang="nb-NO" sz="2400" dirty="0" err="1">
                <a:solidFill>
                  <a:srgbClr val="FF0000"/>
                </a:solidFill>
              </a:rPr>
              <a:t>point</a:t>
            </a:r>
            <a:r>
              <a:rPr lang="nb-NO" sz="2400" dirty="0">
                <a:solidFill>
                  <a:srgbClr val="FF0000"/>
                </a:solidFill>
              </a:rPr>
              <a:t>, so </a:t>
            </a:r>
            <a:r>
              <a:rPr lang="nb-NO" sz="2400" dirty="0" err="1">
                <a:solidFill>
                  <a:srgbClr val="FF0000"/>
                </a:solidFill>
              </a:rPr>
              <a:t>they</a:t>
            </a:r>
            <a:r>
              <a:rPr lang="nb-NO" sz="2400" dirty="0">
                <a:solidFill>
                  <a:srgbClr val="FF0000"/>
                </a:solidFill>
              </a:rPr>
              <a:t> </a:t>
            </a:r>
            <a:r>
              <a:rPr lang="nb-NO" sz="2400" dirty="0" err="1">
                <a:solidFill>
                  <a:srgbClr val="FF0000"/>
                </a:solidFill>
              </a:rPr>
              <a:t>are</a:t>
            </a:r>
            <a:r>
              <a:rPr lang="nb-NO" sz="2400" dirty="0">
                <a:solidFill>
                  <a:srgbClr val="FF0000"/>
                </a:solidFill>
              </a:rPr>
              <a:t> </a:t>
            </a:r>
            <a:r>
              <a:rPr lang="nb-NO" sz="2400" dirty="0" err="1">
                <a:solidFill>
                  <a:srgbClr val="FF0000"/>
                </a:solidFill>
              </a:rPr>
              <a:t>equal</a:t>
            </a:r>
            <a:r>
              <a:rPr lang="nb-NO" sz="2400" dirty="0">
                <a:solidFill>
                  <a:srgbClr val="FF0000"/>
                </a:solidFill>
              </a:rPr>
              <a:t> to </a:t>
            </a:r>
            <a:r>
              <a:rPr lang="el-GR" sz="2400" dirty="0">
                <a:solidFill>
                  <a:srgbClr val="FF0000"/>
                </a:solidFill>
              </a:rPr>
              <a:t>θ</a:t>
            </a:r>
            <a:r>
              <a:rPr lang="nb-NO" sz="2400" dirty="0">
                <a:solidFill>
                  <a:srgbClr val="FF0000"/>
                </a:solidFill>
              </a:rPr>
              <a:t>+</a:t>
            </a:r>
            <a:r>
              <a:rPr lang="el-GR" sz="2400" dirty="0">
                <a:solidFill>
                  <a:srgbClr val="FF0000"/>
                </a:solidFill>
              </a:rPr>
              <a:t>τ</a:t>
            </a:r>
            <a:r>
              <a:rPr lang="nb-NO" sz="2400" baseline="-25000" dirty="0">
                <a:solidFill>
                  <a:srgbClr val="FF0000"/>
                </a:solidFill>
              </a:rPr>
              <a:t>c</a:t>
            </a:r>
            <a:r>
              <a:rPr lang="nb-NO" sz="2400" dirty="0">
                <a:solidFill>
                  <a:srgbClr val="FF0000"/>
                </a:solidFill>
              </a:rPr>
              <a:t>. Here </a:t>
            </a:r>
            <a:r>
              <a:rPr lang="el-GR" sz="2400" dirty="0">
                <a:solidFill>
                  <a:srgbClr val="FF0000"/>
                </a:solidFill>
              </a:rPr>
              <a:t>θ</a:t>
            </a:r>
            <a:r>
              <a:rPr lang="nb-NO" sz="2400" dirty="0">
                <a:solidFill>
                  <a:srgbClr val="FF0000"/>
                </a:solidFill>
              </a:rPr>
              <a:t>=2 and </a:t>
            </a:r>
            <a:r>
              <a:rPr lang="el-GR" sz="2400" dirty="0">
                <a:solidFill>
                  <a:srgbClr val="FF0000"/>
                </a:solidFill>
              </a:rPr>
              <a:t>τ</a:t>
            </a:r>
            <a:r>
              <a:rPr lang="nb-NO" sz="2400" baseline="-25000" dirty="0">
                <a:solidFill>
                  <a:srgbClr val="FF0000"/>
                </a:solidFill>
              </a:rPr>
              <a:t>c</a:t>
            </a:r>
            <a:r>
              <a:rPr lang="nb-NO" sz="2400" dirty="0">
                <a:solidFill>
                  <a:srgbClr val="FF0000"/>
                </a:solidFill>
              </a:rPr>
              <a:t> is 2 and 10.</a:t>
            </a:r>
            <a:endParaRPr lang="nb-NO" sz="2400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184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A153F-CB10-7AEC-CD04-A256CFD16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OLD 2021: </a:t>
            </a:r>
            <a:r>
              <a:rPr lang="nb-NO" dirty="0" err="1"/>
              <a:t>Laplace</a:t>
            </a:r>
            <a:r>
              <a:rPr lang="nb-NO" dirty="0"/>
              <a:t> </a:t>
            </a:r>
            <a:r>
              <a:rPr lang="nb-NO" dirty="0" err="1"/>
              <a:t>transforms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984561-387C-3563-97D5-81B099ABB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7337"/>
            <a:ext cx="10515600" cy="4351338"/>
          </a:xfrm>
        </p:spPr>
        <p:txBody>
          <a:bodyPr>
            <a:normAutofit/>
          </a:bodyPr>
          <a:lstStyle/>
          <a:p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948568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Exam</a:t>
            </a:r>
            <a:r>
              <a:rPr lang="nb-NO" dirty="0"/>
              <a:t>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723312" cy="2764904"/>
          </a:xfrm>
        </p:spPr>
        <p:txBody>
          <a:bodyPr>
            <a:normAutofit fontScale="92500"/>
          </a:bodyPr>
          <a:lstStyle/>
          <a:p>
            <a:r>
              <a:rPr lang="nb-NO" dirty="0" err="1"/>
              <a:t>Monday</a:t>
            </a:r>
            <a:r>
              <a:rPr lang="nb-NO" dirty="0"/>
              <a:t> 11 </a:t>
            </a:r>
            <a:r>
              <a:rPr lang="nb-NO" dirty="0" err="1"/>
              <a:t>Dec</a:t>
            </a:r>
            <a:r>
              <a:rPr lang="nb-NO" dirty="0"/>
              <a:t>. 2023. 9-13 (</a:t>
            </a:r>
            <a:r>
              <a:rPr lang="nb-NO" dirty="0" err="1"/>
              <a:t>Physical</a:t>
            </a:r>
            <a:r>
              <a:rPr lang="nb-NO" dirty="0"/>
              <a:t>)</a:t>
            </a:r>
          </a:p>
          <a:p>
            <a:r>
              <a:rPr lang="en-US" dirty="0"/>
              <a:t>One sheet with own notes (both sides OK; printed OK)</a:t>
            </a:r>
          </a:p>
          <a:p>
            <a:r>
              <a:rPr lang="nb-NO" dirty="0"/>
              <a:t>Simple </a:t>
            </a:r>
            <a:r>
              <a:rPr lang="nb-NO" dirty="0" err="1"/>
              <a:t>calculator</a:t>
            </a:r>
            <a:endParaRPr lang="nb-NO" dirty="0"/>
          </a:p>
          <a:p>
            <a:r>
              <a:rPr lang="en-US" dirty="0"/>
              <a:t>Note: Remember to state clearly all assumptions you make. </a:t>
            </a:r>
          </a:p>
          <a:p>
            <a:r>
              <a:rPr lang="en-US" dirty="0"/>
              <a:t>General: Look through the whole exam before you start, read the questions carefully!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63553" y="4725145"/>
            <a:ext cx="8692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/>
              <a:t>Q&amp;A </a:t>
            </a:r>
            <a:r>
              <a:rPr lang="nb-NO" sz="2400" dirty="0" err="1"/>
              <a:t>session</a:t>
            </a:r>
            <a:r>
              <a:rPr lang="nb-NO" sz="2400" dirty="0"/>
              <a:t>: </a:t>
            </a:r>
            <a:r>
              <a:rPr lang="nb-NO" sz="2400" dirty="0" err="1"/>
              <a:t>Thursday</a:t>
            </a:r>
            <a:r>
              <a:rPr lang="nb-NO" sz="2400" dirty="0"/>
              <a:t> 07 </a:t>
            </a:r>
            <a:r>
              <a:rPr lang="nb-NO" sz="2400" dirty="0" err="1"/>
              <a:t>Dec</a:t>
            </a:r>
            <a:r>
              <a:rPr lang="nb-NO" sz="2400" dirty="0"/>
              <a:t>. 14-16, (K5)</a:t>
            </a:r>
          </a:p>
          <a:p>
            <a:r>
              <a:rPr lang="nb-NO" sz="2400" dirty="0"/>
              <a:t>(</a:t>
            </a:r>
            <a:r>
              <a:rPr lang="nb-NO" sz="2400" dirty="0" err="1"/>
              <a:t>please</a:t>
            </a:r>
            <a:r>
              <a:rPr lang="nb-NO" sz="2400" dirty="0"/>
              <a:t> send questions </a:t>
            </a:r>
            <a:r>
              <a:rPr lang="nb-NO" sz="2400" dirty="0" err="1"/>
              <a:t>before</a:t>
            </a:r>
            <a:r>
              <a:rPr lang="nb-NO" sz="2400" dirty="0"/>
              <a:t> by email: sigurd.skogestad@ntnu.no) </a:t>
            </a:r>
          </a:p>
        </p:txBody>
      </p:sp>
    </p:spTree>
    <p:extLst>
      <p:ext uri="{BB962C8B-B14F-4D97-AF65-F5344CB8AC3E}">
        <p14:creationId xmlns:p14="http://schemas.microsoft.com/office/powerpoint/2010/main" val="20414298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45C59D6-6B04-417E-A210-52058022F1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Inverse </a:t>
            </a:r>
            <a:r>
              <a:rPr lang="nb-NO" dirty="0" err="1"/>
              <a:t>Laplace</a:t>
            </a:r>
            <a:r>
              <a:rPr lang="nb-NO" dirty="0"/>
              <a:t> by </a:t>
            </a:r>
            <a:r>
              <a:rPr lang="nb-NO" dirty="0" err="1"/>
              <a:t>partial</a:t>
            </a:r>
            <a:r>
              <a:rPr lang="nb-NO" dirty="0"/>
              <a:t> </a:t>
            </a:r>
            <a:r>
              <a:rPr lang="nb-NO" dirty="0" err="1"/>
              <a:t>fraction</a:t>
            </a:r>
            <a:r>
              <a:rPr lang="nb-NO" dirty="0"/>
              <a:t> </a:t>
            </a:r>
            <a:r>
              <a:rPr lang="nb-NO" dirty="0" err="1"/>
              <a:t>expansion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C4D6B5-A75C-4CE8-BBA4-8F31F5E72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93" y="2267035"/>
            <a:ext cx="10774613" cy="283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70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6F47B-7E28-4A62-8143-E7774E37A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E27F28B-76F5-4A14-8B0D-A166FE3C6D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2014" y="310938"/>
            <a:ext cx="10198984" cy="5811838"/>
          </a:xfrm>
        </p:spPr>
      </p:pic>
    </p:spTree>
    <p:extLst>
      <p:ext uri="{BB962C8B-B14F-4D97-AF65-F5344CB8AC3E}">
        <p14:creationId xmlns:p14="http://schemas.microsoft.com/office/powerpoint/2010/main" val="10685912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E5A86-949F-41DE-9557-920662E86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4000" dirty="0" err="1"/>
              <a:t>Another</a:t>
            </a:r>
            <a:r>
              <a:rPr lang="nb-NO" sz="4000" dirty="0"/>
              <a:t> </a:t>
            </a:r>
            <a:r>
              <a:rPr lang="nb-NO" sz="4000" dirty="0" err="1"/>
              <a:t>example</a:t>
            </a:r>
            <a:r>
              <a:rPr lang="nb-NO" sz="4000" dirty="0"/>
              <a:t> of </a:t>
            </a:r>
            <a:r>
              <a:rPr lang="nb-NO" sz="4000" dirty="0" err="1"/>
              <a:t>partial</a:t>
            </a:r>
            <a:r>
              <a:rPr lang="nb-NO" sz="4000" dirty="0"/>
              <a:t> </a:t>
            </a:r>
            <a:r>
              <a:rPr lang="nb-NO" sz="4000" dirty="0" err="1"/>
              <a:t>fraction</a:t>
            </a:r>
            <a:r>
              <a:rPr lang="nb-NO" sz="4000" dirty="0"/>
              <a:t> </a:t>
            </a:r>
            <a:r>
              <a:rPr lang="nb-NO" sz="4000" dirty="0" err="1"/>
              <a:t>expansion</a:t>
            </a:r>
            <a:r>
              <a:rPr lang="nb-NO" sz="4000" dirty="0"/>
              <a:t>: </a:t>
            </a:r>
            <a:r>
              <a:rPr lang="nb-NO" sz="4000" dirty="0" err="1"/>
              <a:t>Closed</a:t>
            </a:r>
            <a:r>
              <a:rPr lang="nb-NO" sz="4000" dirty="0"/>
              <a:t>-loop </a:t>
            </a:r>
            <a:r>
              <a:rPr lang="nb-NO" sz="4000" dirty="0" err="1"/>
              <a:t>disturbance</a:t>
            </a:r>
            <a:r>
              <a:rPr lang="nb-NO" sz="4000" dirty="0"/>
              <a:t> </a:t>
            </a:r>
            <a:r>
              <a:rPr lang="nb-NO" sz="4000" dirty="0" err="1"/>
              <a:t>response</a:t>
            </a:r>
            <a:endParaRPr lang="nb-NO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06B16-475A-4402-ACF1-027A7424CF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59D137-842E-41A7-9106-F8C61CB3C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981" y="1825625"/>
            <a:ext cx="4796472" cy="41923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67B41B-B206-494C-9B35-40958E772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453" y="1825625"/>
            <a:ext cx="5609408" cy="41923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7D6C79-20C2-4B9E-B6B0-40368FF8980E}"/>
              </a:ext>
            </a:extLst>
          </p:cNvPr>
          <p:cNvSpPr txBox="1"/>
          <p:nvPr/>
        </p:nvSpPr>
        <p:spPr>
          <a:xfrm>
            <a:off x="1083733" y="6311900"/>
            <a:ext cx="7481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>
                <a:solidFill>
                  <a:srgbClr val="FF0000"/>
                </a:solidFill>
              </a:rPr>
              <a:t>Question</a:t>
            </a:r>
            <a:r>
              <a:rPr lang="nb-NO" b="1" dirty="0">
                <a:solidFill>
                  <a:srgbClr val="FF0000"/>
                </a:solidFill>
              </a:rPr>
              <a:t>: </a:t>
            </a:r>
            <a:r>
              <a:rPr lang="nb-NO" b="1" dirty="0" err="1">
                <a:solidFill>
                  <a:srgbClr val="FF0000"/>
                </a:solidFill>
              </a:rPr>
              <a:t>What</a:t>
            </a:r>
            <a:r>
              <a:rPr lang="nb-NO" b="1" dirty="0">
                <a:solidFill>
                  <a:srgbClr val="FF0000"/>
                </a:solidFill>
              </a:rPr>
              <a:t> is </a:t>
            </a:r>
            <a:r>
              <a:rPr lang="nb-NO" b="1" dirty="0" err="1">
                <a:solidFill>
                  <a:srgbClr val="FF0000"/>
                </a:solidFill>
              </a:rPr>
              <a:t>the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>
                <a:solidFill>
                  <a:srgbClr val="FF0000"/>
                </a:solidFill>
              </a:rPr>
              <a:t>analytical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>
                <a:solidFill>
                  <a:srgbClr val="FF0000"/>
                </a:solidFill>
              </a:rPr>
              <a:t>expression</a:t>
            </a:r>
            <a:r>
              <a:rPr lang="nb-NO" b="1" dirty="0">
                <a:solidFill>
                  <a:srgbClr val="FF0000"/>
                </a:solidFill>
              </a:rPr>
              <a:t> for </a:t>
            </a:r>
            <a:r>
              <a:rPr lang="nb-NO" b="1" dirty="0" err="1">
                <a:solidFill>
                  <a:srgbClr val="FF0000"/>
                </a:solidFill>
              </a:rPr>
              <a:t>step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>
                <a:solidFill>
                  <a:srgbClr val="FF0000"/>
                </a:solidFill>
              </a:rPr>
              <a:t>response</a:t>
            </a:r>
            <a:r>
              <a:rPr lang="nb-NO" b="1" dirty="0">
                <a:solidFill>
                  <a:srgbClr val="FF0000"/>
                </a:solidFill>
              </a:rPr>
              <a:t> y(t)?   (Simple!)</a:t>
            </a:r>
          </a:p>
        </p:txBody>
      </p:sp>
    </p:spTree>
    <p:extLst>
      <p:ext uri="{BB962C8B-B14F-4D97-AF65-F5344CB8AC3E}">
        <p14:creationId xmlns:p14="http://schemas.microsoft.com/office/powerpoint/2010/main" val="321209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8A0CE-F09A-4CE9-8C47-89B3A8C71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E3EB9A-4B59-4845-8742-C8E2E52CF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84594B-6667-4050-BE3F-FF986BC36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982" y="155562"/>
            <a:ext cx="8942294" cy="32734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40C654-E04D-4C51-AE29-760415AA3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895" y="3563937"/>
            <a:ext cx="7339054" cy="32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66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C15C9-B6DD-4789-9DD3-4CA990BBE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Exercise</a:t>
            </a:r>
            <a:r>
              <a:rPr lang="nb-NO" dirty="0"/>
              <a:t> 10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4BD5EC8-53C5-4302-9814-10B9EE318F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6188" y="333582"/>
            <a:ext cx="6388292" cy="6159293"/>
          </a:xfrm>
        </p:spPr>
      </p:pic>
    </p:spTree>
    <p:extLst>
      <p:ext uri="{BB962C8B-B14F-4D97-AF65-F5344CB8AC3E}">
        <p14:creationId xmlns:p14="http://schemas.microsoft.com/office/powerpoint/2010/main" val="2738801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5E207-53D6-4C83-A4BB-4DF67B270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0667316-7CCA-4DA6-8A2A-C455C9AF31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2755" y="186478"/>
            <a:ext cx="4551457" cy="611790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C0318A-8FC6-42E5-BD89-492E2BFEB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2710" y="0"/>
            <a:ext cx="6271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658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133DC-D464-4D07-B24C-3C1D3B12A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/>
              <a:t>33333333333333333333333333333333333333333333333333333333333333333333333333333333333333333333333333333333333333333333336666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8DDBF07-EFFA-4C88-AED9-80D68A729D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8674" y="458000"/>
            <a:ext cx="9643819" cy="4351338"/>
          </a:xfrm>
        </p:spPr>
      </p:pic>
    </p:spTree>
    <p:extLst>
      <p:ext uri="{BB962C8B-B14F-4D97-AF65-F5344CB8AC3E}">
        <p14:creationId xmlns:p14="http://schemas.microsoft.com/office/powerpoint/2010/main" val="808798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32741-8F19-0589-8ED9-2892AFD4C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Plotting of </a:t>
            </a:r>
            <a:r>
              <a:rPr lang="nb-NO" dirty="0" err="1"/>
              <a:t>frequency</a:t>
            </a:r>
            <a:r>
              <a:rPr lang="nb-NO" dirty="0"/>
              <a:t> and time </a:t>
            </a:r>
            <a:r>
              <a:rPr lang="nb-NO" dirty="0" err="1"/>
              <a:t>responses</a:t>
            </a:r>
            <a:r>
              <a:rPr lang="nb-NO" dirty="0"/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09D5A-58D5-A80F-B457-5902A09C1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In </a:t>
            </a:r>
            <a:r>
              <a:rPr lang="nb-NO" dirty="0" err="1"/>
              <a:t>practice</a:t>
            </a:r>
            <a:r>
              <a:rPr lang="nb-NO" dirty="0"/>
              <a:t> plots </a:t>
            </a:r>
            <a:r>
              <a:rPr lang="nb-NO" dirty="0" err="1"/>
              <a:t>are</a:t>
            </a:r>
            <a:r>
              <a:rPr lang="nb-NO" dirty="0"/>
              <a:t> done by </a:t>
            </a:r>
            <a:r>
              <a:rPr lang="nb-NO" dirty="0" err="1"/>
              <a:t>simulation</a:t>
            </a:r>
            <a:r>
              <a:rPr lang="nb-NO" dirty="0"/>
              <a:t> (e.g. matlab) </a:t>
            </a:r>
          </a:p>
          <a:p>
            <a:r>
              <a:rPr lang="nb-NO" dirty="0" err="1"/>
              <a:t>But</a:t>
            </a:r>
            <a:r>
              <a:rPr lang="nb-NO" dirty="0"/>
              <a:t> it is </a:t>
            </a:r>
            <a:r>
              <a:rPr lang="nb-NO" dirty="0" err="1"/>
              <a:t>very</a:t>
            </a:r>
            <a:r>
              <a:rPr lang="nb-NO" dirty="0"/>
              <a:t> </a:t>
            </a:r>
            <a:r>
              <a:rPr lang="nb-NO" dirty="0" err="1"/>
              <a:t>useful</a:t>
            </a:r>
            <a:r>
              <a:rPr lang="nb-NO" dirty="0"/>
              <a:t> to </a:t>
            </a:r>
            <a:r>
              <a:rPr lang="nb-NO" dirty="0" err="1"/>
              <a:t>know</a:t>
            </a:r>
            <a:r>
              <a:rPr lang="nb-NO" dirty="0"/>
              <a:t> </a:t>
            </a:r>
            <a:r>
              <a:rPr lang="nb-NO" dirty="0" err="1"/>
              <a:t>approximately</a:t>
            </a:r>
            <a:r>
              <a:rPr lang="nb-NO" dirty="0"/>
              <a:t> </a:t>
            </a:r>
            <a:r>
              <a:rPr lang="nb-NO" dirty="0" err="1"/>
              <a:t>how</a:t>
            </a:r>
            <a:r>
              <a:rPr lang="nb-NO" dirty="0"/>
              <a:t> </a:t>
            </a:r>
            <a:r>
              <a:rPr lang="nb-NO" dirty="0" err="1"/>
              <a:t>they</a:t>
            </a:r>
            <a:r>
              <a:rPr lang="nb-NO" dirty="0"/>
              <a:t> </a:t>
            </a:r>
            <a:r>
              <a:rPr lang="nb-NO" dirty="0" err="1"/>
              <a:t>should</a:t>
            </a:r>
            <a:r>
              <a:rPr lang="nb-NO" dirty="0"/>
              <a:t> </a:t>
            </a:r>
            <a:r>
              <a:rPr lang="nb-NO" dirty="0" err="1"/>
              <a:t>look</a:t>
            </a:r>
            <a:r>
              <a:rPr lang="nb-NO" dirty="0"/>
              <a:t> so </a:t>
            </a:r>
            <a:r>
              <a:rPr lang="nb-NO" dirty="0" err="1"/>
              <a:t>you</a:t>
            </a:r>
            <a:r>
              <a:rPr lang="nb-NO" dirty="0"/>
              <a:t> </a:t>
            </a:r>
            <a:r>
              <a:rPr lang="nb-NO" dirty="0" err="1"/>
              <a:t>can</a:t>
            </a:r>
            <a:r>
              <a:rPr lang="nb-NO" dirty="0"/>
              <a:t> spot </a:t>
            </a:r>
            <a:r>
              <a:rPr lang="nb-NO" dirty="0" err="1"/>
              <a:t>mistakes</a:t>
            </a:r>
            <a:endParaRPr lang="nb-NO" dirty="0"/>
          </a:p>
          <a:p>
            <a:r>
              <a:rPr lang="nb-NO" dirty="0"/>
              <a:t>So </a:t>
            </a:r>
            <a:r>
              <a:rPr lang="nb-NO" dirty="0" err="1"/>
              <a:t>approximate</a:t>
            </a:r>
            <a:r>
              <a:rPr lang="nb-NO" dirty="0"/>
              <a:t> plots (a </a:t>
            </a:r>
            <a:r>
              <a:rPr lang="nb-NO" dirty="0" err="1"/>
              <a:t>sketch</a:t>
            </a:r>
            <a:r>
              <a:rPr lang="nb-NO" dirty="0"/>
              <a:t>) is </a:t>
            </a:r>
            <a:r>
              <a:rPr lang="nb-NO" dirty="0" err="1"/>
              <a:t>usually</a:t>
            </a:r>
            <a:r>
              <a:rPr lang="nb-NO" dirty="0"/>
              <a:t> </a:t>
            </a:r>
            <a:r>
              <a:rPr lang="nb-NO" dirty="0" err="1"/>
              <a:t>good</a:t>
            </a:r>
            <a:r>
              <a:rPr lang="nb-NO" dirty="0"/>
              <a:t> </a:t>
            </a:r>
            <a:r>
              <a:rPr lang="nb-NO" dirty="0" err="1"/>
              <a:t>enough</a:t>
            </a:r>
            <a:endParaRPr lang="nb-NO" dirty="0"/>
          </a:p>
          <a:p>
            <a:r>
              <a:rPr lang="nb-NO" dirty="0"/>
              <a:t>An </a:t>
            </a:r>
            <a:r>
              <a:rPr lang="nb-NO" dirty="0" err="1"/>
              <a:t>accurate</a:t>
            </a:r>
            <a:r>
              <a:rPr lang="nb-NO" dirty="0"/>
              <a:t> plot is </a:t>
            </a:r>
            <a:r>
              <a:rPr lang="nb-NO" dirty="0" err="1"/>
              <a:t>better</a:t>
            </a:r>
            <a:r>
              <a:rPr lang="nb-NO" dirty="0"/>
              <a:t> </a:t>
            </a:r>
            <a:r>
              <a:rPr lang="nb-NO" dirty="0" err="1"/>
              <a:t>but</a:t>
            </a:r>
            <a:r>
              <a:rPr lang="nb-NO" dirty="0"/>
              <a:t> it </a:t>
            </a:r>
            <a:r>
              <a:rPr lang="nb-NO" dirty="0" err="1"/>
              <a:t>does</a:t>
            </a:r>
            <a:r>
              <a:rPr lang="nb-NO" dirty="0"/>
              <a:t> not </a:t>
            </a:r>
            <a:r>
              <a:rPr lang="nb-NO" dirty="0" err="1"/>
              <a:t>give</a:t>
            </a:r>
            <a:r>
              <a:rPr lang="nb-NO" dirty="0"/>
              <a:t> more </a:t>
            </a:r>
            <a:r>
              <a:rPr lang="nb-NO" dirty="0" err="1"/>
              <a:t>points</a:t>
            </a:r>
            <a:r>
              <a:rPr lang="nb-NO" dirty="0"/>
              <a:t> </a:t>
            </a:r>
            <a:r>
              <a:rPr lang="nb-NO" dirty="0" err="1"/>
              <a:t>than</a:t>
            </a:r>
            <a:r>
              <a:rPr lang="nb-NO" dirty="0"/>
              <a:t> a </a:t>
            </a:r>
            <a:r>
              <a:rPr lang="nb-NO" dirty="0" err="1"/>
              <a:t>sketch</a:t>
            </a:r>
            <a:r>
              <a:rPr lang="nb-NO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468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06739-4AF7-E21E-A4F5-644AC9590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From:</a:t>
            </a:r>
            <a:r>
              <a:rPr lang="en-US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Nevena Cabrilo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BD85E2-810F-5F49-3A49-2A21C95102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nb-NO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Inventory control, TPM, </a:t>
            </a:r>
            <a:r>
              <a:rPr lang="nb-NO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radiation</a:t>
            </a:r>
            <a:r>
              <a:rPr lang="nb-NO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nb-NO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rule</a:t>
            </a:r>
            <a:r>
              <a:rPr lang="nb-NO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– skjønte ikke noe av dette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b-NO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Kan du forklare Nyquist plot igjen? Hvordan tegner man de? Hva får man ut av de?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nb-NO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3. Hvis vi blir spurt om stabilitet og må bruke f.eks. </a:t>
            </a:r>
            <a:r>
              <a:rPr lang="nb-NO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Routh-Herwitz</a:t>
            </a:r>
            <a:r>
              <a:rPr lang="nb-NO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får vi de formlene eller burde vi ha de med på arket?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CF90D-8516-680E-93A1-9F2327623A16}"/>
              </a:ext>
            </a:extLst>
          </p:cNvPr>
          <p:cNvSpPr txBox="1"/>
          <p:nvPr/>
        </p:nvSpPr>
        <p:spPr>
          <a:xfrm>
            <a:off x="3048000" y="199783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3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47B14-1784-C909-305B-F7F0C2A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From: Ane-Kristine Kjølner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51B129-512F-DF62-607C-42E93BF359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Er det mulig å gå igjennom 2017 1b) </a:t>
            </a:r>
          </a:p>
          <a:p>
            <a:r>
              <a:rPr lang="nb-NO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2016 6a), </a:t>
            </a:r>
          </a:p>
          <a:p>
            <a:r>
              <a:rPr lang="nb-NO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og 2019 3c).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nb-NO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Og så lurer vi på hva som er konstant og ikke, for føler det ikke er alltid like lett å se (</a:t>
            </a:r>
            <a:r>
              <a:rPr lang="nb-NO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f.eks</a:t>
            </a:r>
            <a:r>
              <a:rPr lang="nb-NO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i oppgave 4 i 2018). Håper vi rekker å gå igjennom noe slik at vi blir litt mer kloke</a:t>
            </a:r>
            <a:r>
              <a:rPr lang="nb-NO" sz="1800" dirty="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😊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119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67361-89A4-2F42-D3A0-40CB0D2E7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6142" y="365125"/>
            <a:ext cx="3997657" cy="1325563"/>
          </a:xfrm>
        </p:spPr>
        <p:txBody>
          <a:bodyPr/>
          <a:lstStyle/>
          <a:p>
            <a:r>
              <a:rPr lang="nb-NO" dirty="0"/>
              <a:t>2017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E23E570-C6C0-0283-D5CF-628935ACF8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90727" y="2715905"/>
            <a:ext cx="5732864" cy="2785494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F800D4-7803-3EBA-7B81-6E10178D2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57" y="218365"/>
            <a:ext cx="5402376" cy="685800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DF984C9-1A14-8EED-81F2-D4AF924D75CC}"/>
              </a:ext>
            </a:extLst>
          </p:cNvPr>
          <p:cNvCxnSpPr/>
          <p:nvPr/>
        </p:nvCxnSpPr>
        <p:spPr>
          <a:xfrm>
            <a:off x="174441" y="5242742"/>
            <a:ext cx="408432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329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72939-E6CA-977D-91A3-5B3714443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Exam</a:t>
            </a:r>
            <a:r>
              <a:rPr lang="nb-NO" dirty="0"/>
              <a:t> 2016, 6a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7CD68C-048C-291F-F81A-99E9358639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04A381-A109-05BB-F98D-C4F9C6A77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6095999" cy="26811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E859618-0FD7-8412-EF30-3CA8919DF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199" y="365125"/>
            <a:ext cx="4937890" cy="536357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12139EE-87FE-26BF-635E-C4113C28C962}"/>
              </a:ext>
            </a:extLst>
          </p:cNvPr>
          <p:cNvCxnSpPr/>
          <p:nvPr/>
        </p:nvCxnSpPr>
        <p:spPr>
          <a:xfrm>
            <a:off x="181265" y="4833309"/>
            <a:ext cx="408432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4401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46E76-0B5E-522F-D084-3B250F9F8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2019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09DFA8-CDFC-98D4-A020-D6A37FE13C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20" y="2256703"/>
            <a:ext cx="4306110" cy="3434413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FE3C2DE-1D8F-04D7-F068-08219D7769BB}"/>
              </a:ext>
            </a:extLst>
          </p:cNvPr>
          <p:cNvCxnSpPr/>
          <p:nvPr/>
        </p:nvCxnSpPr>
        <p:spPr>
          <a:xfrm>
            <a:off x="159446" y="4601297"/>
            <a:ext cx="408432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6D91FCCD-CF4F-FB04-3DE2-7D68AEB7F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259" y="2025436"/>
            <a:ext cx="3706623" cy="41610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022E9ED-1D0F-7B6F-5781-48C59F4A7C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1958" y="245659"/>
            <a:ext cx="3787253" cy="54470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ABBBEA-7021-00DF-D317-6C5BEDAB6E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725" y="366039"/>
            <a:ext cx="4484696" cy="155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89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D9B7905-7267-1F44-964E-18FDF922E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440" y="837560"/>
            <a:ext cx="4924425" cy="24669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76BD0-6BEA-9DC6-9DAB-4CBC5C2F9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7295" y="208176"/>
            <a:ext cx="5744570" cy="760815"/>
          </a:xfrm>
        </p:spPr>
        <p:txBody>
          <a:bodyPr>
            <a:noAutofit/>
          </a:bodyPr>
          <a:lstStyle/>
          <a:p>
            <a:r>
              <a:rPr lang="nb-NO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Og så lurer vi på hva som er konstant og ikke, for føler det ikke er alltid like lett å se (</a:t>
            </a:r>
            <a:r>
              <a:rPr lang="nb-NO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f.eks</a:t>
            </a:r>
            <a:r>
              <a:rPr lang="nb-NO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i oppgave 4 i 2018)..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5DC1D7-091E-0E64-8C3E-2A03AA76C5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486" y="122829"/>
            <a:ext cx="5164931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62B82A-A7DC-D150-DEB4-A32D8ED27B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6515" y="3304535"/>
            <a:ext cx="3700515" cy="36258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53B7082-72B0-DA1C-8AC5-C0A91111A565}"/>
              </a:ext>
            </a:extLst>
          </p:cNvPr>
          <p:cNvSpPr txBox="1"/>
          <p:nvPr/>
        </p:nvSpPr>
        <p:spPr>
          <a:xfrm>
            <a:off x="10517118" y="4080681"/>
            <a:ext cx="156949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  <a:latin typeface="Segoe UI" panose="020B0502040204020203" pitchFamily="34" charset="0"/>
              </a:rPr>
              <a:t>These two plots show the measured mass fractions (concentrations). The actual concentrations are shifted 8 s earlier (to the left)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470725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75E3FDBAE4574A9D0EA8E6C2ADA8B6" ma:contentTypeVersion="9" ma:contentTypeDescription="Create a new document." ma:contentTypeScope="" ma:versionID="80009c73156fc55c64479ce266e9d1c2">
  <xsd:schema xmlns:xsd="http://www.w3.org/2001/XMLSchema" xmlns:xs="http://www.w3.org/2001/XMLSchema" xmlns:p="http://schemas.microsoft.com/office/2006/metadata/properties" xmlns:ns3="e81826a3-a1c2-4222-9a8a-9c975e34c577" xmlns:ns4="d282ef95-b12c-4bfa-9bee-d2c7bfc79c65" targetNamespace="http://schemas.microsoft.com/office/2006/metadata/properties" ma:root="true" ma:fieldsID="f180a34910b3d8471d82d282acc555a2" ns3:_="" ns4:_="">
    <xsd:import namespace="e81826a3-a1c2-4222-9a8a-9c975e34c577"/>
    <xsd:import namespace="d282ef95-b12c-4bfa-9bee-d2c7bfc79c6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1826a3-a1c2-4222-9a8a-9c975e34c5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82ef95-b12c-4bfa-9bee-d2c7bfc79c6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4B4E4B2-8951-4BA0-9E7F-773AD78344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1826a3-a1c2-4222-9a8a-9c975e34c577"/>
    <ds:schemaRef ds:uri="d282ef95-b12c-4bfa-9bee-d2c7bfc79c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C93C7B8-D825-4168-A0F4-88C425C006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2A60B7-F1FA-47EA-A4FE-F3F78EE0DE44}">
  <ds:schemaRefs>
    <ds:schemaRef ds:uri="e81826a3-a1c2-4222-9a8a-9c975e34c57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282ef95-b12c-4bfa-9bee-d2c7bfc79c65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1341</Words>
  <Application>Microsoft Office PowerPoint</Application>
  <PresentationFormat>Widescreen</PresentationFormat>
  <Paragraphs>95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 Light</vt:lpstr>
      <vt:lpstr>inherit</vt:lpstr>
      <vt:lpstr>Open Sans</vt:lpstr>
      <vt:lpstr>Segoe UI</vt:lpstr>
      <vt:lpstr>Segoe UI Emoji</vt:lpstr>
      <vt:lpstr>Office Theme</vt:lpstr>
      <vt:lpstr>Process control Q&amp;A session</vt:lpstr>
      <vt:lpstr>Exam. </vt:lpstr>
      <vt:lpstr>Plotting of frequency and time responses:</vt:lpstr>
      <vt:lpstr>From: Nevena Cabrilo</vt:lpstr>
      <vt:lpstr>From: Ane-Kristine Kjølner </vt:lpstr>
      <vt:lpstr>2017</vt:lpstr>
      <vt:lpstr>Exam 2016, 6a</vt:lpstr>
      <vt:lpstr>2019</vt:lpstr>
      <vt:lpstr>Og så lurer vi på hva som er konstant og ikke, for føler det ikke er alltid like lett å se (f.eks i oppgave 4 i 2018)..</vt:lpstr>
      <vt:lpstr>Process control Q&amp;A session</vt:lpstr>
      <vt:lpstr>Kasper Dybvad</vt:lpstr>
      <vt:lpstr>Silje Greidung. Exam 2017 , 5b)  </vt:lpstr>
      <vt:lpstr>Kira Wang</vt:lpstr>
      <vt:lpstr>Thea Terjesen, 2015 2b</vt:lpstr>
      <vt:lpstr>Erlend Sørlie , eksamen 2018</vt:lpstr>
      <vt:lpstr>Brage Bang</vt:lpstr>
      <vt:lpstr>Laplace transforms</vt:lpstr>
      <vt:lpstr>Maiken Ravn Rasmussen</vt:lpstr>
      <vt:lpstr>OLD 2021: Laplace transforms</vt:lpstr>
      <vt:lpstr>PowerPoint Presentation</vt:lpstr>
      <vt:lpstr>PowerPoint Presentation</vt:lpstr>
      <vt:lpstr>Another example of partial fraction expansion: Closed-loop disturbance response</vt:lpstr>
      <vt:lpstr>PowerPoint Presentation</vt:lpstr>
      <vt:lpstr>Exercise 10</vt:lpstr>
      <vt:lpstr>PowerPoint Presentation</vt:lpstr>
      <vt:lpstr>33333333333333333333333333333333333333333333333333333333333333333333333333333333333333333333333333333333333333333333336666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 control Q&amp;A session</dc:title>
  <dc:creator>Sigurd Skogestad</dc:creator>
  <cp:lastModifiedBy>Sigurd Skogestad</cp:lastModifiedBy>
  <cp:revision>23</cp:revision>
  <dcterms:created xsi:type="dcterms:W3CDTF">2020-11-29T20:34:13Z</dcterms:created>
  <dcterms:modified xsi:type="dcterms:W3CDTF">2023-12-07T09:35:03Z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0x0101007B75E3FDBAE4574A9D0EA8E6C2ADA8B6</vt:lpwstr>
  </property>
</Properties>
</file>