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1389" r:id="rId2"/>
    <p:sldId id="1519" r:id="rId3"/>
    <p:sldId id="458" r:id="rId4"/>
    <p:sldId id="1649" r:id="rId5"/>
    <p:sldId id="1471" r:id="rId6"/>
    <p:sldId id="1587" r:id="rId7"/>
    <p:sldId id="1518" r:id="rId8"/>
    <p:sldId id="344" r:id="rId9"/>
    <p:sldId id="345" r:id="rId10"/>
    <p:sldId id="1618" r:id="rId11"/>
    <p:sldId id="389" r:id="rId12"/>
    <p:sldId id="1586" r:id="rId13"/>
    <p:sldId id="1588" r:id="rId14"/>
    <p:sldId id="366" r:id="rId15"/>
    <p:sldId id="397" r:id="rId16"/>
    <p:sldId id="449" r:id="rId17"/>
    <p:sldId id="1727" r:id="rId18"/>
    <p:sldId id="1263" r:id="rId19"/>
    <p:sldId id="1056" r:id="rId20"/>
    <p:sldId id="333" r:id="rId21"/>
    <p:sldId id="334" r:id="rId22"/>
    <p:sldId id="336" r:id="rId23"/>
    <p:sldId id="398" r:id="rId24"/>
    <p:sldId id="410" r:id="rId25"/>
    <p:sldId id="328" r:id="rId26"/>
    <p:sldId id="347" r:id="rId27"/>
    <p:sldId id="1653" r:id="rId28"/>
    <p:sldId id="465" r:id="rId29"/>
    <p:sldId id="466" r:id="rId30"/>
    <p:sldId id="452" r:id="rId31"/>
    <p:sldId id="1656" r:id="rId32"/>
    <p:sldId id="1391" r:id="rId33"/>
    <p:sldId id="447" r:id="rId34"/>
    <p:sldId id="361" r:id="rId35"/>
    <p:sldId id="456" r:id="rId36"/>
    <p:sldId id="467" r:id="rId37"/>
    <p:sldId id="346" r:id="rId38"/>
    <p:sldId id="364" r:id="rId39"/>
    <p:sldId id="1589" r:id="rId40"/>
    <p:sldId id="342" r:id="rId41"/>
    <p:sldId id="1651" r:id="rId42"/>
    <p:sldId id="1607" r:id="rId43"/>
    <p:sldId id="1625" r:id="rId44"/>
    <p:sldId id="1626" r:id="rId45"/>
    <p:sldId id="1630" r:id="rId46"/>
    <p:sldId id="1627" r:id="rId47"/>
    <p:sldId id="1632" r:id="rId48"/>
    <p:sldId id="1633" r:id="rId49"/>
    <p:sldId id="1655" r:id="rId50"/>
  </p:sldIdLst>
  <p:sldSz cx="12192000" cy="6858000"/>
  <p:notesSz cx="6808788" cy="9940925"/>
  <p:embeddedFontLst>
    <p:embeddedFont>
      <p:font typeface="Cambria Math" panose="02040503050406030204" pitchFamily="18" charset="0"/>
      <p:regular r:id="rId53"/>
    </p:embeddedFont>
    <p:embeddedFont>
      <p:font typeface="cmmi10" panose="020B0604020202020204"/>
      <p:regular r:id="rId54"/>
    </p:embeddedFont>
    <p:embeddedFont>
      <p:font typeface="cmmi10" panose="020B0604020202020204"/>
      <p:regular r:id="rId54"/>
    </p:embeddedFont>
    <p:embeddedFont>
      <p:font typeface="CMR10" panose="020B0604020202020204" charset="0"/>
      <p:regular r:id="rId55"/>
    </p:embeddedFont>
    <p:embeddedFont>
      <p:font typeface="CMSY10" panose="020B0604020202020204" charset="0"/>
      <p:regular r:id="rId56"/>
    </p:embeddedFont>
    <p:embeddedFont>
      <p:font typeface="Segoe UI Semilight" panose="020B0402040204020203" pitchFamily="34" charset="0"/>
      <p:regular r:id="rId57"/>
      <p:italic r:id="rId58"/>
    </p:embeddedFont>
  </p:embeddedFont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gurd Skogestad" initials="SS" lastIdx="1" clrIdx="0">
    <p:extLst>
      <p:ext uri="{19B8F6BF-5375-455C-9EA6-DF929625EA0E}">
        <p15:presenceInfo xmlns:p15="http://schemas.microsoft.com/office/powerpoint/2012/main" userId="S::skoge@ntnu.no::9e9b58ab-b7e1-46a9-91ee-ee3a58a3ed9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91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69" autoAdjust="0"/>
    <p:restoredTop sz="88671" autoAdjust="0"/>
  </p:normalViewPr>
  <p:slideViewPr>
    <p:cSldViewPr>
      <p:cViewPr varScale="1">
        <p:scale>
          <a:sx n="119" d="100"/>
          <a:sy n="119" d="100"/>
        </p:scale>
        <p:origin x="710" y="10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BDBF960F-852B-4476-8B6A-905CBA79DD5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7C54C500-4063-45B8-9104-81646324D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140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81D3306-6C79-400E-A1D5-4E707F9EC3CB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463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879" y="4721940"/>
            <a:ext cx="5447030" cy="4473416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7CD1B797-39C0-4AC9-9723-BD0BB33E02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278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1B797-39C0-4AC9-9723-BD0BB33E022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3554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4638" cy="3727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1B797-39C0-4AC9-9723-BD0BB33E022C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534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defTabSz="9175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9175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9175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9175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9175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1E36639-6836-4716-817B-EB1CD034C25E}" type="slidenum">
              <a:rPr lang="nb-NO" altLang="nb-NO" smtClean="0"/>
              <a:pPr algn="r" eaLnBrk="1" hangingPunct="1">
                <a:spcBef>
                  <a:spcPct val="0"/>
                </a:spcBef>
              </a:pPr>
              <a:t>37</a:t>
            </a:fld>
            <a:endParaRPr lang="nb-NO" altLang="nb-NO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46125"/>
            <a:ext cx="6624638" cy="3727450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6749102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6EA4D49-41C4-4179-9029-63C4C4E29E5B}" type="slidenum">
              <a:rPr lang="ar-SA" altLang="nb-NO" smtClean="0"/>
              <a:pPr>
                <a:spcBef>
                  <a:spcPct val="0"/>
                </a:spcBef>
              </a:pPr>
              <a:t>43</a:t>
            </a:fld>
            <a:endParaRPr lang="nn-NO" altLang="nb-NO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22250" y="809625"/>
            <a:ext cx="7192963" cy="4046538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5552164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6EA4D49-41C4-4179-9029-63C4C4E29E5B}" type="slidenum">
              <a:rPr lang="ar-SA" altLang="nb-NO" smtClean="0"/>
              <a:pPr>
                <a:spcBef>
                  <a:spcPct val="0"/>
                </a:spcBef>
              </a:pPr>
              <a:t>44</a:t>
            </a:fld>
            <a:endParaRPr lang="nn-NO" altLang="nb-NO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22250" y="809625"/>
            <a:ext cx="7192963" cy="4046538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120032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6EA4D49-41C4-4179-9029-63C4C4E29E5B}" type="slidenum">
              <a:rPr lang="ar-SA" altLang="nb-NO" smtClean="0"/>
              <a:pPr>
                <a:spcBef>
                  <a:spcPct val="0"/>
                </a:spcBef>
              </a:pPr>
              <a:t>45</a:t>
            </a:fld>
            <a:endParaRPr lang="nn-NO" altLang="nb-NO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22250" y="809625"/>
            <a:ext cx="7192963" cy="4046538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6378490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6EA4D49-41C4-4179-9029-63C4C4E29E5B}" type="slidenum">
              <a:rPr lang="ar-SA" altLang="nb-NO" smtClean="0"/>
              <a:pPr>
                <a:spcBef>
                  <a:spcPct val="0"/>
                </a:spcBef>
              </a:pPr>
              <a:t>46</a:t>
            </a:fld>
            <a:endParaRPr lang="nn-NO" altLang="nb-NO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22250" y="809625"/>
            <a:ext cx="7192963" cy="4046538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2673585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6EA4D49-41C4-4179-9029-63C4C4E29E5B}" type="slidenum">
              <a:rPr lang="ar-SA" altLang="nb-NO" smtClean="0"/>
              <a:pPr>
                <a:spcBef>
                  <a:spcPct val="0"/>
                </a:spcBef>
              </a:pPr>
              <a:t>47</a:t>
            </a:fld>
            <a:endParaRPr lang="nn-NO" altLang="nb-NO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22250" y="809625"/>
            <a:ext cx="7192963" cy="4046538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751080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defTabSz="9175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9175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9175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9175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9175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74DCF13-C84A-42E7-BB0A-34AF98298977}" type="slidenum">
              <a:rPr lang="nb-NO" altLang="nb-NO" smtClean="0"/>
              <a:pPr algn="r" eaLnBrk="1" hangingPunct="1">
                <a:spcBef>
                  <a:spcPct val="0"/>
                </a:spcBef>
              </a:pPr>
              <a:t>8</a:t>
            </a:fld>
            <a:endParaRPr lang="nb-NO" altLang="nb-NO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46125"/>
            <a:ext cx="6624638" cy="3727450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167547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defTabSz="9175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9175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9175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9175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9175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6E934E2-67AA-4C25-9DB2-C0F61B63B2D6}" type="slidenum">
              <a:rPr lang="nb-NO" altLang="nb-NO" smtClean="0"/>
              <a:pPr algn="r" eaLnBrk="1" hangingPunct="1">
                <a:spcBef>
                  <a:spcPct val="0"/>
                </a:spcBef>
              </a:pPr>
              <a:t>9</a:t>
            </a:fld>
            <a:endParaRPr lang="nb-NO" altLang="nb-NO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46125"/>
            <a:ext cx="6624638" cy="3727450"/>
          </a:xfrm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5771" y="4720625"/>
            <a:ext cx="4997248" cy="4474074"/>
          </a:xfrm>
          <a:noFill/>
        </p:spPr>
        <p:txBody>
          <a:bodyPr/>
          <a:lstStyle/>
          <a:p>
            <a:pPr eaLnBrk="1" hangingPunct="1"/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082892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17550" indent="-274638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03313" indent="-220663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544638" indent="-220663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1987550" indent="-220663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444750" indent="-220663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01950" indent="-220663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359150" indent="-220663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16350" indent="-220663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DB54A61-D3E8-45F8-BE30-08A8DDF7B4BD}" type="slidenum">
              <a:rPr lang="ar-SA" altLang="nb-NO" smtClean="0"/>
              <a:pPr>
                <a:spcBef>
                  <a:spcPct val="0"/>
                </a:spcBef>
              </a:pPr>
              <a:t>10</a:t>
            </a:fld>
            <a:endParaRPr lang="nn-NO" altLang="nb-NO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46125"/>
            <a:ext cx="6624638" cy="3727450"/>
          </a:xfrm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147312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726C2D5-CF1C-428A-B644-80D35AB1688B}" type="slidenum">
              <a:rPr lang="ar-SA" altLang="nb-NO" smtClean="0"/>
              <a:pPr>
                <a:spcBef>
                  <a:spcPct val="0"/>
                </a:spcBef>
              </a:pPr>
              <a:t>11</a:t>
            </a:fld>
            <a:endParaRPr lang="nn-NO" altLang="nb-NO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46125"/>
            <a:ext cx="6624638" cy="3727450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647881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BAE469E-6CD6-47B7-B583-4FDDDCEB102D}" type="slidenum">
              <a:rPr lang="ar-SA" altLang="nb-NO" smtClean="0"/>
              <a:pPr>
                <a:spcBef>
                  <a:spcPct val="0"/>
                </a:spcBef>
              </a:pPr>
              <a:t>14</a:t>
            </a:fld>
            <a:endParaRPr lang="nn-NO" altLang="nb-NO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46125"/>
            <a:ext cx="6624638" cy="3727450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nb-NO" dirty="0"/>
          </a:p>
        </p:txBody>
      </p:sp>
    </p:spTree>
    <p:extLst>
      <p:ext uri="{BB962C8B-B14F-4D97-AF65-F5344CB8AC3E}">
        <p14:creationId xmlns:p14="http://schemas.microsoft.com/office/powerpoint/2010/main" val="3091185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1B797-39C0-4AC9-9723-BD0BB33E022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476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4638" cy="3727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1B797-39C0-4AC9-9723-BD0BB33E022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3530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4638" cy="3727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1B797-39C0-4AC9-9723-BD0BB33E022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131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81F4-6971-4AA4-938C-0AFF840074AB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ABC3-70F9-45C4-BADA-66D770171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63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81F4-6971-4AA4-938C-0AFF840074AB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ABC3-70F9-45C4-BADA-66D770171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544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81F4-6971-4AA4-938C-0AFF840074AB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ABC3-70F9-45C4-BADA-66D770171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69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81F4-6971-4AA4-938C-0AFF840074AB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ABC3-70F9-45C4-BADA-66D770171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452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81F4-6971-4AA4-938C-0AFF840074AB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ABC3-70F9-45C4-BADA-66D770171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951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81F4-6971-4AA4-938C-0AFF840074AB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ABC3-70F9-45C4-BADA-66D770171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44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81F4-6971-4AA4-938C-0AFF840074AB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ABC3-70F9-45C4-BADA-66D770171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420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81F4-6971-4AA4-938C-0AFF840074AB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ABC3-70F9-45C4-BADA-66D770171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40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81F4-6971-4AA4-938C-0AFF840074AB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ABC3-70F9-45C4-BADA-66D770171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388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81F4-6971-4AA4-938C-0AFF840074AB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ABC3-70F9-45C4-BADA-66D770171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309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81F4-6971-4AA4-938C-0AFF840074AB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ABC3-70F9-45C4-BADA-66D770171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24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481F4-6971-4AA4-938C-0AFF840074AB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3ABC3-70F9-45C4-BADA-66D770171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36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0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30.png"/><Relationship Id="rId4" Type="http://schemas.openxmlformats.org/officeDocument/2006/relationships/image" Target="../media/image22.png"/><Relationship Id="rId9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s://www.sciencedirect.com/science/article/pii/S1367578823000676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s://www.sciencedirect.com/science/article/pii/S1367578823000676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CFF2E-E6AC-4BDE-B9B8-C2127C6C4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9323"/>
            <a:ext cx="10972800" cy="1143000"/>
          </a:xfrm>
        </p:spPr>
        <p:txBody>
          <a:bodyPr/>
          <a:lstStyle/>
          <a:p>
            <a:r>
              <a:rPr lang="nb-NO" dirty="0"/>
              <a:t>«Advanced»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D3D9D-7187-48EA-BEEC-DF17BC3582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b-NO" dirty="0"/>
              <a:t>This is a relative term</a:t>
            </a:r>
          </a:p>
          <a:p>
            <a:r>
              <a:rPr lang="nb-NO" dirty="0" err="1"/>
              <a:t>Usually</a:t>
            </a:r>
            <a:r>
              <a:rPr lang="nb-NO" dirty="0"/>
              <a:t> used for </a:t>
            </a:r>
            <a:r>
              <a:rPr lang="nb-NO" dirty="0" err="1"/>
              <a:t>anything</a:t>
            </a:r>
            <a:r>
              <a:rPr lang="nb-NO" dirty="0"/>
              <a:t> </a:t>
            </a:r>
            <a:r>
              <a:rPr lang="nb-NO" dirty="0" err="1"/>
              <a:t>than</a:t>
            </a:r>
            <a:r>
              <a:rPr lang="nb-NO" dirty="0"/>
              <a:t> </a:t>
            </a:r>
            <a:r>
              <a:rPr lang="nb-NO" dirty="0" err="1"/>
              <a:t>comes</a:t>
            </a:r>
            <a:r>
              <a:rPr lang="nb-NO" dirty="0"/>
              <a:t> in </a:t>
            </a:r>
            <a:r>
              <a:rPr lang="nb-NO" dirty="0" err="1"/>
              <a:t>addition</a:t>
            </a:r>
            <a:r>
              <a:rPr lang="nb-NO" dirty="0"/>
              <a:t> to (or in </a:t>
            </a:r>
            <a:r>
              <a:rPr lang="nb-NO" dirty="0" err="1"/>
              <a:t>top</a:t>
            </a:r>
            <a:r>
              <a:rPr lang="nb-NO" dirty="0"/>
              <a:t> of) </a:t>
            </a:r>
            <a:r>
              <a:rPr lang="nb-NO" dirty="0" err="1"/>
              <a:t>basic</a:t>
            </a:r>
            <a:r>
              <a:rPr lang="nb-NO" dirty="0"/>
              <a:t> PID loops</a:t>
            </a:r>
          </a:p>
          <a:p>
            <a:r>
              <a:rPr lang="nb-NO" dirty="0"/>
              <a:t>Main </a:t>
            </a:r>
            <a:r>
              <a:rPr lang="nb-NO" dirty="0" err="1"/>
              <a:t>options</a:t>
            </a:r>
            <a:endParaRPr lang="nb-NO" dirty="0"/>
          </a:p>
          <a:p>
            <a:pPr lvl="1"/>
            <a:r>
              <a:rPr lang="nb-NO" dirty="0"/>
              <a:t>Standard «Advanced </a:t>
            </a:r>
            <a:r>
              <a:rPr lang="nb-NO" dirty="0" err="1"/>
              <a:t>regulatory</a:t>
            </a:r>
            <a:r>
              <a:rPr lang="nb-NO" dirty="0"/>
              <a:t> control» (ARC) elements</a:t>
            </a:r>
          </a:p>
          <a:p>
            <a:pPr lvl="2"/>
            <a:r>
              <a:rPr lang="nb-NO" dirty="0" err="1"/>
              <a:t>Cascade</a:t>
            </a:r>
            <a:r>
              <a:rPr lang="nb-NO" dirty="0"/>
              <a:t>, </a:t>
            </a:r>
            <a:r>
              <a:rPr lang="nb-NO" dirty="0" err="1"/>
              <a:t>feedforward</a:t>
            </a:r>
            <a:r>
              <a:rPr lang="nb-NO" dirty="0"/>
              <a:t>, </a:t>
            </a:r>
            <a:r>
              <a:rPr lang="nb-NO" dirty="0" err="1"/>
              <a:t>selectors</a:t>
            </a:r>
            <a:r>
              <a:rPr lang="nb-NO" dirty="0"/>
              <a:t>, etc.</a:t>
            </a:r>
          </a:p>
          <a:p>
            <a:pPr lvl="2"/>
            <a:r>
              <a:rPr lang="nb-NO" dirty="0"/>
              <a:t>This </a:t>
            </a:r>
            <a:r>
              <a:rPr lang="nb-NO" dirty="0" err="1"/>
              <a:t>option</a:t>
            </a:r>
            <a:r>
              <a:rPr lang="nb-NO" dirty="0"/>
              <a:t> is </a:t>
            </a:r>
            <a:r>
              <a:rPr lang="nb-NO" dirty="0" err="1"/>
              <a:t>preferred</a:t>
            </a:r>
            <a:r>
              <a:rPr lang="nb-NO" dirty="0"/>
              <a:t> </a:t>
            </a:r>
            <a:r>
              <a:rPr lang="nb-NO" dirty="0" err="1"/>
              <a:t>if</a:t>
            </a:r>
            <a:r>
              <a:rPr lang="nb-NO" dirty="0"/>
              <a:t> it </a:t>
            </a:r>
            <a:r>
              <a:rPr lang="nb-NO" dirty="0" err="1"/>
              <a:t>gives</a:t>
            </a:r>
            <a:r>
              <a:rPr lang="nb-NO" dirty="0"/>
              <a:t> </a:t>
            </a:r>
            <a:r>
              <a:rPr lang="nb-NO" dirty="0" err="1"/>
              <a:t>acceptable</a:t>
            </a:r>
            <a:r>
              <a:rPr lang="nb-NO" dirty="0"/>
              <a:t> </a:t>
            </a:r>
            <a:r>
              <a:rPr lang="nb-NO" dirty="0" err="1"/>
              <a:t>performance</a:t>
            </a:r>
            <a:r>
              <a:rPr lang="nb-NO" dirty="0"/>
              <a:t> and </a:t>
            </a:r>
            <a:r>
              <a:rPr lang="nb-NO" dirty="0" err="1"/>
              <a:t>it’s</a:t>
            </a:r>
            <a:r>
              <a:rPr lang="nb-NO" dirty="0"/>
              <a:t> not </a:t>
            </a:r>
            <a:r>
              <a:rPr lang="nb-NO" dirty="0" err="1"/>
              <a:t>too</a:t>
            </a:r>
            <a:r>
              <a:rPr lang="nb-NO" dirty="0"/>
              <a:t> </a:t>
            </a:r>
            <a:r>
              <a:rPr lang="nb-NO" dirty="0" err="1"/>
              <a:t>complicated</a:t>
            </a:r>
            <a:endParaRPr lang="nb-NO" dirty="0"/>
          </a:p>
          <a:p>
            <a:pPr lvl="1"/>
            <a:r>
              <a:rPr lang="nb-NO" dirty="0"/>
              <a:t>Model </a:t>
            </a:r>
            <a:r>
              <a:rPr lang="nb-NO" dirty="0" err="1"/>
              <a:t>predictive</a:t>
            </a:r>
            <a:r>
              <a:rPr lang="nb-NO" dirty="0"/>
              <a:t> control (MPC)</a:t>
            </a:r>
          </a:p>
          <a:p>
            <a:pPr lvl="2"/>
            <a:r>
              <a:rPr lang="nb-NO" dirty="0" err="1"/>
              <a:t>Requires</a:t>
            </a:r>
            <a:r>
              <a:rPr lang="nb-NO" dirty="0"/>
              <a:t> a lot more </a:t>
            </a:r>
            <a:r>
              <a:rPr lang="nb-NO" dirty="0" err="1"/>
              <a:t>effort</a:t>
            </a:r>
            <a:r>
              <a:rPr lang="nb-NO" dirty="0"/>
              <a:t> to </a:t>
            </a:r>
            <a:r>
              <a:rPr lang="nb-NO" dirty="0" err="1"/>
              <a:t>implement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477915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652" name="Group 2"/>
          <p:cNvGrpSpPr>
            <a:grpSpLocks/>
          </p:cNvGrpSpPr>
          <p:nvPr/>
        </p:nvGrpSpPr>
        <p:grpSpPr bwMode="auto">
          <a:xfrm>
            <a:off x="3359151" y="1268414"/>
            <a:ext cx="4695825" cy="4905375"/>
            <a:chOff x="1392" y="816"/>
            <a:chExt cx="2958" cy="3090"/>
          </a:xfrm>
        </p:grpSpPr>
        <p:pic>
          <p:nvPicPr>
            <p:cNvPr id="155691" name="Picture 3"/>
            <p:cNvPicPr preferRelativeResize="0"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2" y="816"/>
              <a:ext cx="2958" cy="30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5692" name="Text Box 4"/>
            <p:cNvSpPr txBox="1">
              <a:spLocks noChangeArrowheads="1"/>
            </p:cNvSpPr>
            <p:nvPr/>
          </p:nvSpPr>
          <p:spPr bwMode="auto">
            <a:xfrm>
              <a:off x="2247" y="3657"/>
              <a:ext cx="11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7620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7620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7620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7620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7620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 b="1"/>
            </a:p>
          </p:txBody>
        </p:sp>
        <p:sp>
          <p:nvSpPr>
            <p:cNvPr id="155693" name="Text Box 5"/>
            <p:cNvSpPr txBox="1">
              <a:spLocks noChangeArrowheads="1"/>
            </p:cNvSpPr>
            <p:nvPr/>
          </p:nvSpPr>
          <p:spPr bwMode="auto">
            <a:xfrm>
              <a:off x="2007" y="1638"/>
              <a:ext cx="11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7620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 defTabSz="7620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 defTabSz="7620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 defTabSz="7620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 defTabSz="7620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 b="1"/>
            </a:p>
          </p:txBody>
        </p:sp>
        <p:sp>
          <p:nvSpPr>
            <p:cNvPr id="155694" name="Freeform 6"/>
            <p:cNvSpPr>
              <a:spLocks/>
            </p:cNvSpPr>
            <p:nvPr/>
          </p:nvSpPr>
          <p:spPr bwMode="auto">
            <a:xfrm>
              <a:off x="2432" y="1680"/>
              <a:ext cx="496" cy="1728"/>
            </a:xfrm>
            <a:custGeom>
              <a:avLst/>
              <a:gdLst>
                <a:gd name="T0" fmla="*/ 16 w 496"/>
                <a:gd name="T1" fmla="*/ 0 h 1728"/>
                <a:gd name="T2" fmla="*/ 16 w 496"/>
                <a:gd name="T3" fmla="*/ 384 h 1728"/>
                <a:gd name="T4" fmla="*/ 64 w 496"/>
                <a:gd name="T5" fmla="*/ 720 h 1728"/>
                <a:gd name="T6" fmla="*/ 400 w 496"/>
                <a:gd name="T7" fmla="*/ 1200 h 1728"/>
                <a:gd name="T8" fmla="*/ 496 w 496"/>
                <a:gd name="T9" fmla="*/ 1728 h 17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6" h="1728">
                  <a:moveTo>
                    <a:pt x="16" y="0"/>
                  </a:moveTo>
                  <a:cubicBezTo>
                    <a:pt x="12" y="132"/>
                    <a:pt x="8" y="264"/>
                    <a:pt x="16" y="384"/>
                  </a:cubicBezTo>
                  <a:cubicBezTo>
                    <a:pt x="24" y="504"/>
                    <a:pt x="0" y="584"/>
                    <a:pt x="64" y="720"/>
                  </a:cubicBezTo>
                  <a:cubicBezTo>
                    <a:pt x="128" y="856"/>
                    <a:pt x="328" y="1032"/>
                    <a:pt x="400" y="1200"/>
                  </a:cubicBezTo>
                  <a:cubicBezTo>
                    <a:pt x="472" y="1368"/>
                    <a:pt x="480" y="1640"/>
                    <a:pt x="496" y="1728"/>
                  </a:cubicBez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b-NO"/>
            </a:p>
          </p:txBody>
        </p:sp>
      </p:grpSp>
      <p:sp>
        <p:nvSpPr>
          <p:cNvPr id="155653" name="Oval 7"/>
          <p:cNvSpPr>
            <a:spLocks noChangeArrowheads="1"/>
          </p:cNvSpPr>
          <p:nvPr/>
        </p:nvSpPr>
        <p:spPr bwMode="auto">
          <a:xfrm>
            <a:off x="9120188" y="2692753"/>
            <a:ext cx="642937" cy="435859"/>
          </a:xfrm>
          <a:prstGeom prst="ellips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buFontTx/>
              <a:buNone/>
            </a:pPr>
            <a:r>
              <a:rPr lang="en-US" altLang="nb-NO" sz="1400"/>
              <a:t>XC</a:t>
            </a:r>
          </a:p>
        </p:txBody>
      </p:sp>
      <p:sp>
        <p:nvSpPr>
          <p:cNvPr id="155654" name="Oval 8"/>
          <p:cNvSpPr>
            <a:spLocks noChangeArrowheads="1"/>
          </p:cNvSpPr>
          <p:nvPr/>
        </p:nvSpPr>
        <p:spPr bwMode="auto">
          <a:xfrm>
            <a:off x="9159838" y="3700816"/>
            <a:ext cx="577927" cy="435859"/>
          </a:xfrm>
          <a:prstGeom prst="ellips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buFontTx/>
              <a:buNone/>
            </a:pPr>
            <a:r>
              <a:rPr lang="en-US" altLang="nb-NO" sz="1400"/>
              <a:t>TC</a:t>
            </a:r>
          </a:p>
        </p:txBody>
      </p:sp>
      <p:sp>
        <p:nvSpPr>
          <p:cNvPr id="155655" name="Oval 9"/>
          <p:cNvSpPr>
            <a:spLocks noChangeArrowheads="1"/>
          </p:cNvSpPr>
          <p:nvPr/>
        </p:nvSpPr>
        <p:spPr bwMode="auto">
          <a:xfrm>
            <a:off x="9160249" y="4637441"/>
            <a:ext cx="564402" cy="435859"/>
          </a:xfrm>
          <a:prstGeom prst="ellips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buFontTx/>
              <a:buNone/>
            </a:pPr>
            <a:r>
              <a:rPr lang="en-US" altLang="nb-NO" sz="1400"/>
              <a:t>FC</a:t>
            </a:r>
          </a:p>
        </p:txBody>
      </p:sp>
      <p:sp>
        <p:nvSpPr>
          <p:cNvPr id="155656" name="Text Box 10"/>
          <p:cNvSpPr txBox="1">
            <a:spLocks noChangeArrowheads="1"/>
          </p:cNvSpPr>
          <p:nvPr/>
        </p:nvSpPr>
        <p:spPr bwMode="auto">
          <a:xfrm>
            <a:off x="9551988" y="2133601"/>
            <a:ext cx="377324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y</a:t>
            </a:r>
            <a:r>
              <a:rPr lang="en-US" altLang="nb-NO" baseline="-2500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55657" name="Text Box 11"/>
          <p:cNvSpPr txBox="1">
            <a:spLocks noChangeArrowheads="1"/>
          </p:cNvSpPr>
          <p:nvPr/>
        </p:nvSpPr>
        <p:spPr bwMode="auto">
          <a:xfrm>
            <a:off x="8401050" y="2565401"/>
            <a:ext cx="309998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y</a:t>
            </a:r>
            <a:endParaRPr lang="en-US" altLang="nb-NO" baseline="-25000">
              <a:solidFill>
                <a:srgbClr val="FF0000"/>
              </a:solidFill>
            </a:endParaRPr>
          </a:p>
        </p:txBody>
      </p:sp>
      <p:sp>
        <p:nvSpPr>
          <p:cNvPr id="155658" name="Line 12"/>
          <p:cNvSpPr>
            <a:spLocks noChangeShapeType="1"/>
          </p:cNvSpPr>
          <p:nvPr/>
        </p:nvSpPr>
        <p:spPr bwMode="auto">
          <a:xfrm>
            <a:off x="8040688" y="2924175"/>
            <a:ext cx="1079500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59" name="Line 13"/>
          <p:cNvSpPr>
            <a:spLocks noChangeShapeType="1"/>
          </p:cNvSpPr>
          <p:nvPr/>
        </p:nvSpPr>
        <p:spPr bwMode="auto">
          <a:xfrm>
            <a:off x="9409113" y="2276475"/>
            <a:ext cx="0" cy="43180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60" name="Line 14"/>
          <p:cNvSpPr>
            <a:spLocks noChangeShapeType="1"/>
          </p:cNvSpPr>
          <p:nvPr/>
        </p:nvSpPr>
        <p:spPr bwMode="auto">
          <a:xfrm>
            <a:off x="9409113" y="3141664"/>
            <a:ext cx="0" cy="574675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61" name="Line 15"/>
          <p:cNvSpPr>
            <a:spLocks noChangeShapeType="1"/>
          </p:cNvSpPr>
          <p:nvPr/>
        </p:nvSpPr>
        <p:spPr bwMode="auto">
          <a:xfrm>
            <a:off x="9480550" y="4149725"/>
            <a:ext cx="0" cy="503238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62" name="Text Box 16"/>
          <p:cNvSpPr txBox="1">
            <a:spLocks noChangeArrowheads="1"/>
          </p:cNvSpPr>
          <p:nvPr/>
        </p:nvSpPr>
        <p:spPr bwMode="auto">
          <a:xfrm>
            <a:off x="9767888" y="4005264"/>
            <a:ext cx="406178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L</a:t>
            </a:r>
            <a:r>
              <a:rPr lang="en-US" altLang="nb-NO" baseline="-2500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55663" name="Text Box 17"/>
          <p:cNvSpPr txBox="1">
            <a:spLocks noChangeArrowheads="1"/>
          </p:cNvSpPr>
          <p:nvPr/>
        </p:nvSpPr>
        <p:spPr bwMode="auto">
          <a:xfrm>
            <a:off x="9625014" y="3068639"/>
            <a:ext cx="388289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T</a:t>
            </a:r>
            <a:r>
              <a:rPr lang="en-US" altLang="nb-NO" baseline="-2500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55664" name="Line 18"/>
          <p:cNvSpPr>
            <a:spLocks noChangeShapeType="1"/>
          </p:cNvSpPr>
          <p:nvPr/>
        </p:nvSpPr>
        <p:spPr bwMode="auto">
          <a:xfrm>
            <a:off x="5808664" y="3573463"/>
            <a:ext cx="1150937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65" name="Line 19"/>
          <p:cNvSpPr>
            <a:spLocks noChangeShapeType="1"/>
          </p:cNvSpPr>
          <p:nvPr/>
        </p:nvSpPr>
        <p:spPr bwMode="auto">
          <a:xfrm>
            <a:off x="6959600" y="3573463"/>
            <a:ext cx="0" cy="360362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66" name="Line 20"/>
          <p:cNvSpPr>
            <a:spLocks noChangeShapeType="1"/>
          </p:cNvSpPr>
          <p:nvPr/>
        </p:nvSpPr>
        <p:spPr bwMode="auto">
          <a:xfrm>
            <a:off x="6959601" y="3933825"/>
            <a:ext cx="2232025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67" name="Text Box 21"/>
          <p:cNvSpPr txBox="1">
            <a:spLocks noChangeArrowheads="1"/>
          </p:cNvSpPr>
          <p:nvPr/>
        </p:nvSpPr>
        <p:spPr bwMode="auto">
          <a:xfrm>
            <a:off x="8543925" y="4508501"/>
            <a:ext cx="338852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L</a:t>
            </a:r>
            <a:endParaRPr lang="en-US" altLang="nb-NO" baseline="-25000">
              <a:solidFill>
                <a:srgbClr val="FF0000"/>
              </a:solidFill>
            </a:endParaRPr>
          </a:p>
        </p:txBody>
      </p:sp>
      <p:sp>
        <p:nvSpPr>
          <p:cNvPr id="155668" name="Text Box 22"/>
          <p:cNvSpPr txBox="1">
            <a:spLocks noChangeArrowheads="1"/>
          </p:cNvSpPr>
          <p:nvPr/>
        </p:nvSpPr>
        <p:spPr bwMode="auto">
          <a:xfrm>
            <a:off x="8401050" y="3500439"/>
            <a:ext cx="338852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T</a:t>
            </a:r>
            <a:endParaRPr lang="en-US" altLang="nb-NO" baseline="-25000">
              <a:solidFill>
                <a:srgbClr val="FF0000"/>
              </a:solidFill>
            </a:endParaRPr>
          </a:p>
        </p:txBody>
      </p:sp>
      <p:sp>
        <p:nvSpPr>
          <p:cNvPr id="155669" name="Line 23"/>
          <p:cNvSpPr>
            <a:spLocks noChangeShapeType="1"/>
          </p:cNvSpPr>
          <p:nvPr/>
        </p:nvSpPr>
        <p:spPr bwMode="auto">
          <a:xfrm>
            <a:off x="5951538" y="2781300"/>
            <a:ext cx="0" cy="287338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70" name="Line 24"/>
          <p:cNvSpPr>
            <a:spLocks noChangeShapeType="1"/>
          </p:cNvSpPr>
          <p:nvPr/>
        </p:nvSpPr>
        <p:spPr bwMode="auto">
          <a:xfrm>
            <a:off x="6024563" y="2781300"/>
            <a:ext cx="0" cy="287338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71" name="Line 25"/>
          <p:cNvSpPr>
            <a:spLocks noChangeShapeType="1"/>
          </p:cNvSpPr>
          <p:nvPr/>
        </p:nvSpPr>
        <p:spPr bwMode="auto">
          <a:xfrm>
            <a:off x="5951538" y="2997200"/>
            <a:ext cx="0" cy="1944688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72" name="Line 26"/>
          <p:cNvSpPr>
            <a:spLocks noChangeShapeType="1"/>
          </p:cNvSpPr>
          <p:nvPr/>
        </p:nvSpPr>
        <p:spPr bwMode="auto">
          <a:xfrm>
            <a:off x="5951539" y="4941888"/>
            <a:ext cx="3240087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73" name="Line 27"/>
          <p:cNvSpPr>
            <a:spLocks noChangeShapeType="1"/>
          </p:cNvSpPr>
          <p:nvPr/>
        </p:nvSpPr>
        <p:spPr bwMode="auto">
          <a:xfrm>
            <a:off x="9409113" y="5084764"/>
            <a:ext cx="0" cy="504825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74" name="Text Box 28"/>
          <p:cNvSpPr txBox="1">
            <a:spLocks noChangeArrowheads="1"/>
          </p:cNvSpPr>
          <p:nvPr/>
        </p:nvSpPr>
        <p:spPr bwMode="auto">
          <a:xfrm>
            <a:off x="9625013" y="4868864"/>
            <a:ext cx="295572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>
                <a:solidFill>
                  <a:srgbClr val="FF0000"/>
                </a:solidFill>
              </a:rPr>
              <a:t>z</a:t>
            </a:r>
            <a:endParaRPr lang="en-US" altLang="nb-NO" baseline="-25000">
              <a:solidFill>
                <a:srgbClr val="FF0000"/>
              </a:solidFill>
            </a:endParaRPr>
          </a:p>
        </p:txBody>
      </p:sp>
      <p:sp>
        <p:nvSpPr>
          <p:cNvPr id="155675" name="Line 29"/>
          <p:cNvSpPr>
            <a:spLocks noChangeShapeType="1"/>
          </p:cNvSpPr>
          <p:nvPr/>
        </p:nvSpPr>
        <p:spPr bwMode="auto">
          <a:xfrm>
            <a:off x="9409113" y="5589588"/>
            <a:ext cx="1008062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76" name="Line 30"/>
          <p:cNvSpPr>
            <a:spLocks noChangeShapeType="1"/>
          </p:cNvSpPr>
          <p:nvPr/>
        </p:nvSpPr>
        <p:spPr bwMode="auto">
          <a:xfrm flipV="1">
            <a:off x="10417175" y="476250"/>
            <a:ext cx="0" cy="5113338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77" name="Line 31"/>
          <p:cNvSpPr>
            <a:spLocks noChangeShapeType="1"/>
          </p:cNvSpPr>
          <p:nvPr/>
        </p:nvSpPr>
        <p:spPr bwMode="auto">
          <a:xfrm flipH="1">
            <a:off x="6600825" y="476250"/>
            <a:ext cx="3816350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78" name="Line 32"/>
          <p:cNvSpPr>
            <a:spLocks noChangeShapeType="1"/>
          </p:cNvSpPr>
          <p:nvPr/>
        </p:nvSpPr>
        <p:spPr bwMode="auto">
          <a:xfrm flipH="1">
            <a:off x="6456363" y="476250"/>
            <a:ext cx="144462" cy="230505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79" name="Line 33"/>
          <p:cNvSpPr>
            <a:spLocks noChangeShapeType="1"/>
          </p:cNvSpPr>
          <p:nvPr/>
        </p:nvSpPr>
        <p:spPr bwMode="auto">
          <a:xfrm>
            <a:off x="9551989" y="2636838"/>
            <a:ext cx="719137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80" name="Freeform 34"/>
          <p:cNvSpPr>
            <a:spLocks/>
          </p:cNvSpPr>
          <p:nvPr/>
        </p:nvSpPr>
        <p:spPr bwMode="auto">
          <a:xfrm>
            <a:off x="9494838" y="5119689"/>
            <a:ext cx="181822" cy="371513"/>
          </a:xfrm>
          <a:custGeom>
            <a:avLst/>
            <a:gdLst>
              <a:gd name="T0" fmla="*/ 0 w 645"/>
              <a:gd name="T1" fmla="*/ 2147483646 h 252"/>
              <a:gd name="T2" fmla="*/ 2147483646 w 645"/>
              <a:gd name="T3" fmla="*/ 2147483646 h 252"/>
              <a:gd name="T4" fmla="*/ 2147483646 w 645"/>
              <a:gd name="T5" fmla="*/ 2147483646 h 252"/>
              <a:gd name="T6" fmla="*/ 2147483646 w 645"/>
              <a:gd name="T7" fmla="*/ 2147483646 h 252"/>
              <a:gd name="T8" fmla="*/ 2147483646 w 645"/>
              <a:gd name="T9" fmla="*/ 2147483646 h 252"/>
              <a:gd name="T10" fmla="*/ 2147483646 w 645"/>
              <a:gd name="T11" fmla="*/ 2147483646 h 252"/>
              <a:gd name="T12" fmla="*/ 2147483646 w 645"/>
              <a:gd name="T13" fmla="*/ 2147483646 h 252"/>
              <a:gd name="T14" fmla="*/ 2147483646 w 645"/>
              <a:gd name="T15" fmla="*/ 2147483646 h 252"/>
              <a:gd name="T16" fmla="*/ 2147483646 w 645"/>
              <a:gd name="T17" fmla="*/ 2147483646 h 252"/>
              <a:gd name="T18" fmla="*/ 2147483646 w 645"/>
              <a:gd name="T19" fmla="*/ 2147483646 h 252"/>
              <a:gd name="T20" fmla="*/ 2147483646 w 645"/>
              <a:gd name="T21" fmla="*/ 2147483646 h 252"/>
              <a:gd name="T22" fmla="*/ 2147483646 w 645"/>
              <a:gd name="T23" fmla="*/ 2147483646 h 252"/>
              <a:gd name="T24" fmla="*/ 2147483646 w 645"/>
              <a:gd name="T25" fmla="*/ 2147483646 h 252"/>
              <a:gd name="T26" fmla="*/ 2147483646 w 645"/>
              <a:gd name="T27" fmla="*/ 2147483646 h 252"/>
              <a:gd name="T28" fmla="*/ 2147483646 w 645"/>
              <a:gd name="T29" fmla="*/ 2147483646 h 252"/>
              <a:gd name="T30" fmla="*/ 2147483646 w 645"/>
              <a:gd name="T31" fmla="*/ 2147483646 h 252"/>
              <a:gd name="T32" fmla="*/ 2147483646 w 645"/>
              <a:gd name="T33" fmla="*/ 2147483646 h 252"/>
              <a:gd name="T34" fmla="*/ 2147483646 w 645"/>
              <a:gd name="T35" fmla="*/ 2147483646 h 252"/>
              <a:gd name="T36" fmla="*/ 2147483646 w 645"/>
              <a:gd name="T37" fmla="*/ 2147483646 h 252"/>
              <a:gd name="T38" fmla="*/ 2147483646 w 645"/>
              <a:gd name="T39" fmla="*/ 2147483646 h 252"/>
              <a:gd name="T40" fmla="*/ 2147483646 w 645"/>
              <a:gd name="T41" fmla="*/ 2147483646 h 252"/>
              <a:gd name="T42" fmla="*/ 2147483646 w 645"/>
              <a:gd name="T43" fmla="*/ 2147483646 h 252"/>
              <a:gd name="T44" fmla="*/ 2147483646 w 645"/>
              <a:gd name="T45" fmla="*/ 2147483646 h 252"/>
              <a:gd name="T46" fmla="*/ 2147483646 w 645"/>
              <a:gd name="T47" fmla="*/ 2147483646 h 252"/>
              <a:gd name="T48" fmla="*/ 2147483646 w 645"/>
              <a:gd name="T49" fmla="*/ 2147483646 h 252"/>
              <a:gd name="T50" fmla="*/ 2147483646 w 645"/>
              <a:gd name="T51" fmla="*/ 2147483646 h 252"/>
              <a:gd name="T52" fmla="*/ 2147483646 w 645"/>
              <a:gd name="T53" fmla="*/ 2147483646 h 252"/>
              <a:gd name="T54" fmla="*/ 2147483646 w 645"/>
              <a:gd name="T55" fmla="*/ 2147483646 h 252"/>
              <a:gd name="T56" fmla="*/ 2147483646 w 645"/>
              <a:gd name="T57" fmla="*/ 2147483646 h 252"/>
              <a:gd name="T58" fmla="*/ 2147483646 w 645"/>
              <a:gd name="T59" fmla="*/ 2147483646 h 252"/>
              <a:gd name="T60" fmla="*/ 2147483646 w 645"/>
              <a:gd name="T61" fmla="*/ 2147483646 h 252"/>
              <a:gd name="T62" fmla="*/ 2147483646 w 645"/>
              <a:gd name="T63" fmla="*/ 2147483646 h 25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45" h="252">
                <a:moveTo>
                  <a:pt x="0" y="224"/>
                </a:moveTo>
                <a:cubicBezTo>
                  <a:pt x="2" y="217"/>
                  <a:pt x="0" y="206"/>
                  <a:pt x="7" y="204"/>
                </a:cubicBezTo>
                <a:cubicBezTo>
                  <a:pt x="42" y="195"/>
                  <a:pt x="16" y="248"/>
                  <a:pt x="34" y="197"/>
                </a:cubicBezTo>
                <a:cubicBezTo>
                  <a:pt x="53" y="252"/>
                  <a:pt x="24" y="187"/>
                  <a:pt x="61" y="197"/>
                </a:cubicBezTo>
                <a:cubicBezTo>
                  <a:pt x="70" y="199"/>
                  <a:pt x="66" y="215"/>
                  <a:pt x="68" y="224"/>
                </a:cubicBezTo>
                <a:cubicBezTo>
                  <a:pt x="85" y="159"/>
                  <a:pt x="79" y="188"/>
                  <a:pt x="88" y="136"/>
                </a:cubicBezTo>
                <a:cubicBezTo>
                  <a:pt x="90" y="145"/>
                  <a:pt x="92" y="154"/>
                  <a:pt x="95" y="163"/>
                </a:cubicBezTo>
                <a:cubicBezTo>
                  <a:pt x="97" y="170"/>
                  <a:pt x="95" y="184"/>
                  <a:pt x="102" y="184"/>
                </a:cubicBezTo>
                <a:cubicBezTo>
                  <a:pt x="109" y="184"/>
                  <a:pt x="107" y="170"/>
                  <a:pt x="109" y="163"/>
                </a:cubicBezTo>
                <a:cubicBezTo>
                  <a:pt x="112" y="154"/>
                  <a:pt x="114" y="145"/>
                  <a:pt x="116" y="136"/>
                </a:cubicBezTo>
                <a:cubicBezTo>
                  <a:pt x="118" y="152"/>
                  <a:pt x="112" y="171"/>
                  <a:pt x="122" y="184"/>
                </a:cubicBezTo>
                <a:cubicBezTo>
                  <a:pt x="127" y="191"/>
                  <a:pt x="128" y="163"/>
                  <a:pt x="136" y="163"/>
                </a:cubicBezTo>
                <a:cubicBezTo>
                  <a:pt x="143" y="163"/>
                  <a:pt x="141" y="177"/>
                  <a:pt x="143" y="184"/>
                </a:cubicBezTo>
                <a:cubicBezTo>
                  <a:pt x="150" y="138"/>
                  <a:pt x="151" y="93"/>
                  <a:pt x="163" y="48"/>
                </a:cubicBezTo>
                <a:cubicBezTo>
                  <a:pt x="174" y="75"/>
                  <a:pt x="180" y="102"/>
                  <a:pt x="190" y="129"/>
                </a:cubicBezTo>
                <a:cubicBezTo>
                  <a:pt x="200" y="206"/>
                  <a:pt x="192" y="194"/>
                  <a:pt x="238" y="150"/>
                </a:cubicBezTo>
                <a:cubicBezTo>
                  <a:pt x="240" y="175"/>
                  <a:pt x="235" y="201"/>
                  <a:pt x="244" y="224"/>
                </a:cubicBezTo>
                <a:cubicBezTo>
                  <a:pt x="249" y="237"/>
                  <a:pt x="249" y="197"/>
                  <a:pt x="251" y="184"/>
                </a:cubicBezTo>
                <a:cubicBezTo>
                  <a:pt x="256" y="151"/>
                  <a:pt x="262" y="121"/>
                  <a:pt x="271" y="89"/>
                </a:cubicBezTo>
                <a:cubicBezTo>
                  <a:pt x="275" y="75"/>
                  <a:pt x="285" y="48"/>
                  <a:pt x="285" y="48"/>
                </a:cubicBezTo>
                <a:cubicBezTo>
                  <a:pt x="310" y="84"/>
                  <a:pt x="315" y="66"/>
                  <a:pt x="326" y="34"/>
                </a:cubicBezTo>
                <a:cubicBezTo>
                  <a:pt x="334" y="63"/>
                  <a:pt x="332" y="95"/>
                  <a:pt x="360" y="55"/>
                </a:cubicBezTo>
                <a:cubicBezTo>
                  <a:pt x="384" y="92"/>
                  <a:pt x="390" y="72"/>
                  <a:pt x="400" y="41"/>
                </a:cubicBezTo>
                <a:cubicBezTo>
                  <a:pt x="402" y="48"/>
                  <a:pt x="402" y="67"/>
                  <a:pt x="407" y="62"/>
                </a:cubicBezTo>
                <a:cubicBezTo>
                  <a:pt x="417" y="52"/>
                  <a:pt x="421" y="21"/>
                  <a:pt x="421" y="21"/>
                </a:cubicBezTo>
                <a:cubicBezTo>
                  <a:pt x="437" y="46"/>
                  <a:pt x="442" y="65"/>
                  <a:pt x="448" y="95"/>
                </a:cubicBezTo>
                <a:cubicBezTo>
                  <a:pt x="476" y="52"/>
                  <a:pt x="466" y="96"/>
                  <a:pt x="475" y="123"/>
                </a:cubicBezTo>
                <a:cubicBezTo>
                  <a:pt x="495" y="90"/>
                  <a:pt x="491" y="60"/>
                  <a:pt x="515" y="109"/>
                </a:cubicBezTo>
                <a:cubicBezTo>
                  <a:pt x="544" y="99"/>
                  <a:pt x="540" y="89"/>
                  <a:pt x="549" y="62"/>
                </a:cubicBezTo>
                <a:cubicBezTo>
                  <a:pt x="557" y="0"/>
                  <a:pt x="538" y="12"/>
                  <a:pt x="576" y="1"/>
                </a:cubicBezTo>
                <a:cubicBezTo>
                  <a:pt x="612" y="23"/>
                  <a:pt x="625" y="56"/>
                  <a:pt x="637" y="95"/>
                </a:cubicBezTo>
                <a:cubicBezTo>
                  <a:pt x="645" y="72"/>
                  <a:pt x="637" y="21"/>
                  <a:pt x="637" y="21"/>
                </a:cubicBezTo>
              </a:path>
            </a:pathLst>
          </a:custGeom>
          <a:noFill/>
          <a:ln w="12700" cap="flat" cmpd="sng">
            <a:solidFill>
              <a:srgbClr val="FF33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81" name="Freeform 35"/>
          <p:cNvSpPr>
            <a:spLocks/>
          </p:cNvSpPr>
          <p:nvPr/>
        </p:nvSpPr>
        <p:spPr bwMode="auto">
          <a:xfrm>
            <a:off x="9634538" y="4456114"/>
            <a:ext cx="181822" cy="371513"/>
          </a:xfrm>
          <a:custGeom>
            <a:avLst/>
            <a:gdLst>
              <a:gd name="T0" fmla="*/ 0 w 617"/>
              <a:gd name="T1" fmla="*/ 2147483646 h 168"/>
              <a:gd name="T2" fmla="*/ 2147483646 w 617"/>
              <a:gd name="T3" fmla="*/ 2147483646 h 168"/>
              <a:gd name="T4" fmla="*/ 2147483646 w 617"/>
              <a:gd name="T5" fmla="*/ 2147483646 h 168"/>
              <a:gd name="T6" fmla="*/ 2147483646 w 617"/>
              <a:gd name="T7" fmla="*/ 2147483646 h 168"/>
              <a:gd name="T8" fmla="*/ 2147483646 w 617"/>
              <a:gd name="T9" fmla="*/ 2147483646 h 168"/>
              <a:gd name="T10" fmla="*/ 2147483646 w 617"/>
              <a:gd name="T11" fmla="*/ 2147483646 h 168"/>
              <a:gd name="T12" fmla="*/ 2147483646 w 617"/>
              <a:gd name="T13" fmla="*/ 2147483646 h 168"/>
              <a:gd name="T14" fmla="*/ 2147483646 w 617"/>
              <a:gd name="T15" fmla="*/ 2147483646 h 168"/>
              <a:gd name="T16" fmla="*/ 2147483646 w 617"/>
              <a:gd name="T17" fmla="*/ 2147483646 h 168"/>
              <a:gd name="T18" fmla="*/ 2147483646 w 617"/>
              <a:gd name="T19" fmla="*/ 2147483646 h 1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17" h="168">
                <a:moveTo>
                  <a:pt x="0" y="168"/>
                </a:moveTo>
                <a:cubicBezTo>
                  <a:pt x="35" y="144"/>
                  <a:pt x="49" y="116"/>
                  <a:pt x="95" y="100"/>
                </a:cubicBezTo>
                <a:cubicBezTo>
                  <a:pt x="121" y="109"/>
                  <a:pt x="127" y="126"/>
                  <a:pt x="150" y="141"/>
                </a:cubicBezTo>
                <a:cubicBezTo>
                  <a:pt x="175" y="132"/>
                  <a:pt x="189" y="115"/>
                  <a:pt x="211" y="100"/>
                </a:cubicBezTo>
                <a:cubicBezTo>
                  <a:pt x="219" y="73"/>
                  <a:pt x="232" y="68"/>
                  <a:pt x="258" y="59"/>
                </a:cubicBezTo>
                <a:cubicBezTo>
                  <a:pt x="301" y="65"/>
                  <a:pt x="320" y="64"/>
                  <a:pt x="353" y="87"/>
                </a:cubicBezTo>
                <a:cubicBezTo>
                  <a:pt x="373" y="66"/>
                  <a:pt x="386" y="55"/>
                  <a:pt x="414" y="46"/>
                </a:cubicBezTo>
                <a:cubicBezTo>
                  <a:pt x="444" y="0"/>
                  <a:pt x="456" y="46"/>
                  <a:pt x="475" y="73"/>
                </a:cubicBezTo>
                <a:cubicBezTo>
                  <a:pt x="507" y="65"/>
                  <a:pt x="518" y="59"/>
                  <a:pt x="536" y="32"/>
                </a:cubicBezTo>
                <a:cubicBezTo>
                  <a:pt x="608" y="47"/>
                  <a:pt x="581" y="46"/>
                  <a:pt x="617" y="46"/>
                </a:cubicBezTo>
              </a:path>
            </a:pathLst>
          </a:custGeom>
          <a:noFill/>
          <a:ln w="12700" cap="flat" cmpd="sng">
            <a:solidFill>
              <a:srgbClr val="FF33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82" name="Freeform 36"/>
          <p:cNvSpPr>
            <a:spLocks/>
          </p:cNvSpPr>
          <p:nvPr/>
        </p:nvSpPr>
        <p:spPr bwMode="auto">
          <a:xfrm>
            <a:off x="9539288" y="3460751"/>
            <a:ext cx="181822" cy="371513"/>
          </a:xfrm>
          <a:custGeom>
            <a:avLst/>
            <a:gdLst>
              <a:gd name="T0" fmla="*/ 2147483646 w 603"/>
              <a:gd name="T1" fmla="*/ 2147483646 h 158"/>
              <a:gd name="T2" fmla="*/ 2147483646 w 603"/>
              <a:gd name="T3" fmla="*/ 2147483646 h 158"/>
              <a:gd name="T4" fmla="*/ 2147483646 w 603"/>
              <a:gd name="T5" fmla="*/ 2147483646 h 158"/>
              <a:gd name="T6" fmla="*/ 2147483646 w 603"/>
              <a:gd name="T7" fmla="*/ 2147483646 h 158"/>
              <a:gd name="T8" fmla="*/ 2147483646 w 603"/>
              <a:gd name="T9" fmla="*/ 2147483646 h 158"/>
              <a:gd name="T10" fmla="*/ 2147483646 w 603"/>
              <a:gd name="T11" fmla="*/ 2147483646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03" h="158">
                <a:moveTo>
                  <a:pt x="6" y="158"/>
                </a:moveTo>
                <a:cubicBezTo>
                  <a:pt x="22" y="114"/>
                  <a:pt x="0" y="158"/>
                  <a:pt x="33" y="131"/>
                </a:cubicBezTo>
                <a:cubicBezTo>
                  <a:pt x="39" y="126"/>
                  <a:pt x="40" y="115"/>
                  <a:pt x="47" y="110"/>
                </a:cubicBezTo>
                <a:cubicBezTo>
                  <a:pt x="68" y="94"/>
                  <a:pt x="105" y="97"/>
                  <a:pt x="128" y="83"/>
                </a:cubicBezTo>
                <a:cubicBezTo>
                  <a:pt x="224" y="23"/>
                  <a:pt x="367" y="19"/>
                  <a:pt x="474" y="9"/>
                </a:cubicBezTo>
                <a:cubicBezTo>
                  <a:pt x="571" y="0"/>
                  <a:pt x="519" y="2"/>
                  <a:pt x="603" y="2"/>
                </a:cubicBezTo>
              </a:path>
            </a:pathLst>
          </a:custGeom>
          <a:noFill/>
          <a:ln w="12700" cap="flat" cmpd="sng">
            <a:solidFill>
              <a:srgbClr val="FF33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83" name="Oval 37"/>
          <p:cNvSpPr>
            <a:spLocks noChangeArrowheads="1"/>
          </p:cNvSpPr>
          <p:nvPr/>
        </p:nvSpPr>
        <p:spPr bwMode="auto">
          <a:xfrm>
            <a:off x="5668170" y="6210302"/>
            <a:ext cx="639762" cy="435859"/>
          </a:xfrm>
          <a:prstGeom prst="ellips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buFontTx/>
              <a:buNone/>
            </a:pPr>
            <a:r>
              <a:rPr lang="en-US" altLang="nb-NO" sz="1400" dirty="0"/>
              <a:t>XC</a:t>
            </a:r>
          </a:p>
        </p:txBody>
      </p:sp>
      <p:sp>
        <p:nvSpPr>
          <p:cNvPr id="155684" name="Line 38"/>
          <p:cNvSpPr>
            <a:spLocks noChangeShapeType="1"/>
          </p:cNvSpPr>
          <p:nvPr/>
        </p:nvSpPr>
        <p:spPr bwMode="auto">
          <a:xfrm>
            <a:off x="6959600" y="6021388"/>
            <a:ext cx="0" cy="43180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85" name="Line 39"/>
          <p:cNvSpPr>
            <a:spLocks noChangeShapeType="1"/>
          </p:cNvSpPr>
          <p:nvPr/>
        </p:nvSpPr>
        <p:spPr bwMode="auto">
          <a:xfrm flipH="1">
            <a:off x="6240464" y="6453188"/>
            <a:ext cx="719137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86" name="Line 40"/>
          <p:cNvSpPr>
            <a:spLocks noChangeShapeType="1"/>
          </p:cNvSpPr>
          <p:nvPr/>
        </p:nvSpPr>
        <p:spPr bwMode="auto">
          <a:xfrm flipH="1">
            <a:off x="2495550" y="6453188"/>
            <a:ext cx="3240088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87" name="Line 41"/>
          <p:cNvSpPr>
            <a:spLocks noChangeShapeType="1"/>
          </p:cNvSpPr>
          <p:nvPr/>
        </p:nvSpPr>
        <p:spPr bwMode="auto">
          <a:xfrm flipV="1">
            <a:off x="2495550" y="5373688"/>
            <a:ext cx="0" cy="107950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88" name="Line 42"/>
          <p:cNvSpPr>
            <a:spLocks noChangeShapeType="1"/>
          </p:cNvSpPr>
          <p:nvPr/>
        </p:nvSpPr>
        <p:spPr bwMode="auto">
          <a:xfrm>
            <a:off x="2566989" y="5445125"/>
            <a:ext cx="1152525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nb-NO"/>
          </a:p>
        </p:txBody>
      </p:sp>
      <p:sp>
        <p:nvSpPr>
          <p:cNvPr id="155689" name="Text Box 43"/>
          <p:cNvSpPr txBox="1">
            <a:spLocks noChangeArrowheads="1"/>
          </p:cNvSpPr>
          <p:nvPr/>
        </p:nvSpPr>
        <p:spPr bwMode="auto">
          <a:xfrm>
            <a:off x="-981429" y="277390"/>
            <a:ext cx="7128587" cy="1091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 sz="3600" dirty="0"/>
              <a:t>Cascade control distillation</a:t>
            </a:r>
          </a:p>
          <a:p>
            <a:pPr>
              <a:buFontTx/>
              <a:buNone/>
            </a:pPr>
            <a:r>
              <a:rPr lang="en-US" altLang="nb-NO" sz="2400" dirty="0"/>
              <a:t>3 layers of cascade</a:t>
            </a:r>
          </a:p>
        </p:txBody>
      </p:sp>
      <p:sp>
        <p:nvSpPr>
          <p:cNvPr id="155690" name="Text Box 44"/>
          <p:cNvSpPr txBox="1">
            <a:spLocks noChangeArrowheads="1"/>
          </p:cNvSpPr>
          <p:nvPr/>
        </p:nvSpPr>
        <p:spPr bwMode="auto">
          <a:xfrm>
            <a:off x="2495551" y="2565401"/>
            <a:ext cx="1812925" cy="650875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With flow loop +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T-loop in top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D9E725-B5E4-5E2E-A6D6-88C835FAD072}"/>
              </a:ext>
            </a:extLst>
          </p:cNvPr>
          <p:cNvSpPr txBox="1"/>
          <p:nvPr/>
        </p:nvSpPr>
        <p:spPr>
          <a:xfrm>
            <a:off x="10488612" y="4652963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nb-NO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=15s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050E03-28D3-415D-DAAD-342F4AFD5809}"/>
              </a:ext>
            </a:extLst>
          </p:cNvPr>
          <p:cNvSpPr txBox="1"/>
          <p:nvPr/>
        </p:nvSpPr>
        <p:spPr>
          <a:xfrm>
            <a:off x="10438623" y="3711082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nb-NO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=150s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973ABF-041B-89AA-36BF-2CED1012E55C}"/>
              </a:ext>
            </a:extLst>
          </p:cNvPr>
          <p:cNvSpPr txBox="1"/>
          <p:nvPr/>
        </p:nvSpPr>
        <p:spPr>
          <a:xfrm>
            <a:off x="10438623" y="2723504"/>
            <a:ext cx="1027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nb-NO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=1500s</a:t>
            </a:r>
          </a:p>
          <a:p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=25 min </a:t>
            </a:r>
            <a:endParaRPr lang="nb-NO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CA7D1E-28DD-A299-B79B-3388F9C0874E}"/>
              </a:ext>
            </a:extLst>
          </p:cNvPr>
          <p:cNvSpPr txBox="1"/>
          <p:nvPr/>
        </p:nvSpPr>
        <p:spPr>
          <a:xfrm>
            <a:off x="8805418" y="6125290"/>
            <a:ext cx="2672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0070C0"/>
                </a:solidFill>
              </a:rPr>
              <a:t>Problem </a:t>
            </a:r>
            <a:r>
              <a:rPr lang="nb-NO" dirty="0" err="1">
                <a:solidFill>
                  <a:srgbClr val="0070C0"/>
                </a:solidFill>
              </a:rPr>
              <a:t>with</a:t>
            </a:r>
            <a:r>
              <a:rPr lang="nb-NO" dirty="0">
                <a:solidFill>
                  <a:srgbClr val="0070C0"/>
                </a:solidFill>
              </a:rPr>
              <a:t> </a:t>
            </a:r>
            <a:r>
              <a:rPr lang="nb-NO" dirty="0" err="1">
                <a:solidFill>
                  <a:srgbClr val="0070C0"/>
                </a:solidFill>
              </a:rPr>
              <a:t>many</a:t>
            </a:r>
            <a:r>
              <a:rPr lang="nb-NO" dirty="0">
                <a:solidFill>
                  <a:srgbClr val="0070C0"/>
                </a:solidFill>
              </a:rPr>
              <a:t> </a:t>
            </a:r>
            <a:r>
              <a:rPr lang="nb-NO" dirty="0" err="1">
                <a:solidFill>
                  <a:srgbClr val="0070C0"/>
                </a:solidFill>
              </a:rPr>
              <a:t>layers</a:t>
            </a:r>
            <a:r>
              <a:rPr lang="nb-NO" dirty="0">
                <a:solidFill>
                  <a:srgbClr val="0070C0"/>
                </a:solidFill>
              </a:rPr>
              <a:t>:</a:t>
            </a:r>
          </a:p>
          <a:p>
            <a:r>
              <a:rPr lang="nb-NO" dirty="0" err="1">
                <a:solidFill>
                  <a:srgbClr val="0070C0"/>
                </a:solidFill>
              </a:rPr>
              <a:t>Eats</a:t>
            </a:r>
            <a:r>
              <a:rPr lang="nb-NO" dirty="0">
                <a:solidFill>
                  <a:srgbClr val="0070C0"/>
                </a:solidFill>
              </a:rPr>
              <a:t> up </a:t>
            </a:r>
            <a:r>
              <a:rPr lang="nb-NO" dirty="0" err="1">
                <a:solidFill>
                  <a:srgbClr val="0070C0"/>
                </a:solidFill>
              </a:rPr>
              <a:t>the</a:t>
            </a:r>
            <a:r>
              <a:rPr lang="nb-NO" dirty="0">
                <a:solidFill>
                  <a:srgbClr val="0070C0"/>
                </a:solidFill>
              </a:rPr>
              <a:t> time </a:t>
            </a:r>
            <a:r>
              <a:rPr lang="nb-NO" dirty="0" err="1">
                <a:solidFill>
                  <a:srgbClr val="0070C0"/>
                </a:solidFill>
              </a:rPr>
              <a:t>window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F76544-2A02-3704-63B9-CF7C9049B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CD2B-6064-4A78-9C2D-DD73DFA345C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67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nn-NO"/>
          </a:p>
          <a:p>
            <a:pPr>
              <a:defRPr/>
            </a:pPr>
            <a:r>
              <a:rPr lang="nn-NO"/>
              <a:t> </a:t>
            </a:r>
          </a:p>
          <a:p>
            <a:pPr>
              <a:defRPr/>
            </a:pPr>
            <a:endParaRPr lang="nn-NO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n-NO"/>
          </a:p>
          <a:p>
            <a:pPr>
              <a:defRPr/>
            </a:pPr>
            <a:endParaRPr lang="nn-NO"/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1340768"/>
            <a:ext cx="6624638" cy="172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913" y="4724401"/>
            <a:ext cx="6985000" cy="150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4" name="Text Box 10"/>
          <p:cNvSpPr txBox="1">
            <a:spLocks noChangeArrowheads="1"/>
          </p:cNvSpPr>
          <p:nvPr/>
        </p:nvSpPr>
        <p:spPr bwMode="auto">
          <a:xfrm>
            <a:off x="1080263" y="837531"/>
            <a:ext cx="5614335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 sz="2400" dirty="0">
                <a:solidFill>
                  <a:schemeClr val="accent2"/>
                </a:solidFill>
              </a:rPr>
              <a:t>General case (“parallel cascade”)</a:t>
            </a:r>
          </a:p>
        </p:txBody>
      </p:sp>
      <p:sp>
        <p:nvSpPr>
          <p:cNvPr id="29705" name="Text Box 11"/>
          <p:cNvSpPr txBox="1">
            <a:spLocks noChangeArrowheads="1"/>
          </p:cNvSpPr>
          <p:nvPr/>
        </p:nvSpPr>
        <p:spPr bwMode="auto">
          <a:xfrm>
            <a:off x="1271588" y="4221163"/>
            <a:ext cx="6478353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nb-NO" sz="2400" dirty="0">
                <a:solidFill>
                  <a:schemeClr val="accent2"/>
                </a:solidFill>
              </a:rPr>
              <a:t>Special common case (“series cascade”)</a:t>
            </a:r>
          </a:p>
        </p:txBody>
      </p:sp>
      <p:sp>
        <p:nvSpPr>
          <p:cNvPr id="29706" name="Text Box 12"/>
          <p:cNvSpPr txBox="1">
            <a:spLocks noChangeArrowheads="1"/>
          </p:cNvSpPr>
          <p:nvPr/>
        </p:nvSpPr>
        <p:spPr bwMode="auto">
          <a:xfrm>
            <a:off x="8975725" y="1837655"/>
            <a:ext cx="205105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FF0000"/>
                </a:solidFill>
                <a:latin typeface="Arial" panose="020B0604020202020204" pitchFamily="34" charset="0"/>
              </a:rPr>
              <a:t>Not always helpful…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FF0000"/>
                </a:solidFill>
                <a:latin typeface="Arial" panose="020B0604020202020204" pitchFamily="34" charset="0"/>
              </a:rPr>
              <a:t>y</a:t>
            </a:r>
            <a:r>
              <a:rPr lang="en-US" altLang="nb-NO" sz="1400" baseline="-2500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en-US" altLang="nb-NO" sz="1400">
                <a:solidFill>
                  <a:srgbClr val="FF0000"/>
                </a:solidFill>
                <a:latin typeface="Arial" panose="020B0604020202020204" pitchFamily="34" charset="0"/>
              </a:rPr>
              <a:t> must be closely related to y</a:t>
            </a:r>
            <a:r>
              <a:rPr lang="en-US" altLang="nb-NO" sz="1400" baseline="-2500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54949" y="2005810"/>
            <a:ext cx="114165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rgbClr val="FF0000"/>
                </a:solidFill>
              </a:rPr>
              <a:t>Master controller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07968" y="2094964"/>
            <a:ext cx="103586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rgbClr val="FF0000"/>
                </a:solidFill>
              </a:rPr>
              <a:t>Slave controller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046BD1-7FCF-DC17-1DC7-8FE81F4645E2}"/>
              </a:ext>
            </a:extLst>
          </p:cNvPr>
          <p:cNvSpPr txBox="1"/>
          <p:nvPr/>
        </p:nvSpPr>
        <p:spPr>
          <a:xfrm>
            <a:off x="4007768" y="5221372"/>
            <a:ext cx="114165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rgbClr val="FF0000"/>
                </a:solidFill>
              </a:rPr>
              <a:t>Master controller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203A2F-6673-05F3-D7F3-AD2ED8EFCA66}"/>
              </a:ext>
            </a:extLst>
          </p:cNvPr>
          <p:cNvSpPr txBox="1"/>
          <p:nvPr/>
        </p:nvSpPr>
        <p:spPr>
          <a:xfrm>
            <a:off x="5265421" y="5179512"/>
            <a:ext cx="103586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rgbClr val="FF0000"/>
                </a:solidFill>
              </a:rPr>
              <a:t>Slave controller</a:t>
            </a:r>
          </a:p>
        </p:txBody>
      </p:sp>
    </p:spTree>
    <p:extLst>
      <p:ext uri="{BB962C8B-B14F-4D97-AF65-F5344CB8AC3E}">
        <p14:creationId xmlns:p14="http://schemas.microsoft.com/office/powerpoint/2010/main" val="6539564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375476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nb-NO" dirty="0"/>
              <a:t>Block diagram </a:t>
            </a:r>
            <a:r>
              <a:rPr lang="nb-NO" dirty="0" err="1"/>
              <a:t>flow</a:t>
            </a:r>
            <a:r>
              <a:rPr lang="nb-NO" dirty="0"/>
              <a:t> controller </a:t>
            </a:r>
          </a:p>
        </p:txBody>
      </p:sp>
      <p:pic>
        <p:nvPicPr>
          <p:cNvPr id="4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4" y="2132857"/>
            <a:ext cx="6512188" cy="139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06433"/>
            <a:ext cx="2489278" cy="1313309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957515" y="3789040"/>
            <a:ext cx="4774449" cy="3344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Example</a:t>
            </a:r>
            <a:r>
              <a:rPr lang="nb-NO" dirty="0"/>
              <a:t>: Level control </a:t>
            </a:r>
            <a:r>
              <a:rPr lang="nb-NO" dirty="0" err="1"/>
              <a:t>with</a:t>
            </a:r>
            <a:r>
              <a:rPr lang="nb-NO" dirty="0"/>
              <a:t> slave </a:t>
            </a:r>
            <a:r>
              <a:rPr lang="nb-NO" dirty="0" err="1"/>
              <a:t>flow</a:t>
            </a:r>
            <a:r>
              <a:rPr lang="nb-NO" dirty="0"/>
              <a:t> controller:</a:t>
            </a:r>
          </a:p>
          <a:p>
            <a:endParaRPr lang="nb-NO" sz="1400" dirty="0"/>
          </a:p>
          <a:p>
            <a:r>
              <a:rPr lang="nb-NO" sz="1400" dirty="0"/>
              <a:t>u = z (</a:t>
            </a:r>
            <a:r>
              <a:rPr lang="nb-NO" sz="1400" dirty="0" err="1"/>
              <a:t>valve</a:t>
            </a:r>
            <a:r>
              <a:rPr lang="nb-NO" sz="1400" dirty="0"/>
              <a:t> </a:t>
            </a:r>
            <a:r>
              <a:rPr lang="nb-NO" sz="1400" dirty="0" err="1"/>
              <a:t>position</a:t>
            </a:r>
            <a:r>
              <a:rPr lang="nb-NO" sz="1400" dirty="0"/>
              <a:t>, </a:t>
            </a:r>
            <a:r>
              <a:rPr lang="nb-NO" sz="1400" dirty="0" err="1"/>
              <a:t>flow</a:t>
            </a:r>
            <a:r>
              <a:rPr lang="nb-NO" sz="1400" dirty="0"/>
              <a:t> </a:t>
            </a:r>
            <a:r>
              <a:rPr lang="nb-NO" sz="1400" dirty="0" err="1"/>
              <a:t>out</a:t>
            </a:r>
            <a:r>
              <a:rPr lang="nb-NO" sz="1400" dirty="0"/>
              <a:t>)</a:t>
            </a:r>
          </a:p>
          <a:p>
            <a:r>
              <a:rPr lang="nb-NO" sz="1400" dirty="0"/>
              <a:t>y</a:t>
            </a:r>
            <a:r>
              <a:rPr lang="nb-NO" sz="1400" baseline="-25000" dirty="0"/>
              <a:t>1</a:t>
            </a:r>
            <a:r>
              <a:rPr lang="nb-NO" sz="1400" dirty="0"/>
              <a:t> = H</a:t>
            </a:r>
          </a:p>
          <a:p>
            <a:r>
              <a:rPr lang="nb-NO" sz="1400" dirty="0"/>
              <a:t>y</a:t>
            </a:r>
            <a:r>
              <a:rPr lang="nb-NO" sz="1400" baseline="-25000" dirty="0"/>
              <a:t>2</a:t>
            </a:r>
            <a:r>
              <a:rPr lang="nb-NO" sz="1400" dirty="0"/>
              <a:t> = q</a:t>
            </a:r>
          </a:p>
          <a:p>
            <a:r>
              <a:rPr lang="nb-NO" sz="1400" dirty="0">
                <a:solidFill>
                  <a:srgbClr val="FF0000"/>
                </a:solidFill>
              </a:rPr>
              <a:t>d</a:t>
            </a:r>
            <a:r>
              <a:rPr lang="nb-NO" sz="1400" baseline="-25000" dirty="0">
                <a:solidFill>
                  <a:srgbClr val="FF0000"/>
                </a:solidFill>
              </a:rPr>
              <a:t>11</a:t>
            </a:r>
            <a:r>
              <a:rPr lang="nb-NO" sz="1400" dirty="0"/>
              <a:t> = </a:t>
            </a:r>
            <a:r>
              <a:rPr lang="nb-NO" sz="1400" dirty="0" err="1"/>
              <a:t>flow</a:t>
            </a:r>
            <a:r>
              <a:rPr lang="nb-NO" sz="1400" dirty="0"/>
              <a:t> in</a:t>
            </a:r>
          </a:p>
          <a:p>
            <a:r>
              <a:rPr lang="nb-NO" sz="1400"/>
              <a:t>d</a:t>
            </a:r>
            <a:r>
              <a:rPr lang="nb-NO" sz="1400" baseline="-25000"/>
              <a:t>i2</a:t>
            </a:r>
            <a:r>
              <a:rPr lang="nb-NO" sz="1400"/>
              <a:t> </a:t>
            </a:r>
            <a:r>
              <a:rPr lang="nb-NO" sz="1400" dirty="0"/>
              <a:t>= p</a:t>
            </a:r>
            <a:r>
              <a:rPr lang="nb-NO" sz="1400" baseline="-25000" dirty="0"/>
              <a:t>1</a:t>
            </a:r>
            <a:r>
              <a:rPr lang="nb-NO" sz="1400" dirty="0"/>
              <a:t>-p</a:t>
            </a:r>
            <a:r>
              <a:rPr lang="nb-NO" sz="1400" baseline="-25000" dirty="0"/>
              <a:t>2</a:t>
            </a:r>
          </a:p>
          <a:p>
            <a:endParaRPr lang="nb-NO" sz="1400" baseline="-25000" dirty="0"/>
          </a:p>
          <a:p>
            <a:r>
              <a:rPr lang="nb-NO" sz="1400" dirty="0"/>
              <a:t>Transfer </a:t>
            </a:r>
            <a:r>
              <a:rPr lang="nb-NO" sz="1400" dirty="0" err="1"/>
              <a:t>functions</a:t>
            </a:r>
            <a:r>
              <a:rPr lang="nb-NO" sz="1400" dirty="0"/>
              <a:t>:</a:t>
            </a:r>
          </a:p>
          <a:p>
            <a:r>
              <a:rPr lang="nb-NO" sz="1400" dirty="0"/>
              <a:t>G</a:t>
            </a:r>
            <a:r>
              <a:rPr lang="nb-NO" sz="1400" baseline="-25000" dirty="0"/>
              <a:t>2</a:t>
            </a:r>
            <a:r>
              <a:rPr lang="nb-NO" sz="1400" dirty="0"/>
              <a:t> = k(z)/(</a:t>
            </a: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s+1)  </a:t>
            </a:r>
            <a:r>
              <a:rPr lang="nb-NO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nb-N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k(z) = </a:t>
            </a:r>
            <a:r>
              <a:rPr lang="nb-NO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dq</a:t>
            </a:r>
            <a:r>
              <a:rPr lang="nb-N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nb-NO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dz</a:t>
            </a:r>
            <a:r>
              <a:rPr lang="nb-N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(nonlinear!)</a:t>
            </a:r>
          </a:p>
          <a:p>
            <a:r>
              <a:rPr lang="nb-N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nb-NO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nb-N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- 1/(As)</a:t>
            </a:r>
          </a:p>
          <a:p>
            <a:r>
              <a:rPr lang="nb-N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nb-NO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nb-N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Level controller (master)</a:t>
            </a:r>
          </a:p>
          <a:p>
            <a:r>
              <a:rPr lang="nb-N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nb-NO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nb-N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nb-NO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Flow</a:t>
            </a:r>
            <a:r>
              <a:rPr lang="nb-N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controller (slave)</a:t>
            </a:r>
          </a:p>
          <a:p>
            <a:endParaRPr lang="nb-NO" baseline="-25000" dirty="0"/>
          </a:p>
          <a:p>
            <a:endParaRPr lang="nb-NO" dirty="0"/>
          </a:p>
        </p:txBody>
      </p:sp>
      <p:sp>
        <p:nvSpPr>
          <p:cNvPr id="3" name="TextBox 2"/>
          <p:cNvSpPr txBox="1"/>
          <p:nvPr/>
        </p:nvSpPr>
        <p:spPr>
          <a:xfrm>
            <a:off x="7199566" y="1358131"/>
            <a:ext cx="3064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100" dirty="0"/>
              <a:t>p</a:t>
            </a:r>
            <a:r>
              <a:rPr lang="nb-NO" sz="1100" baseline="-25000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004961" y="1358131"/>
            <a:ext cx="3064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100" dirty="0"/>
              <a:t>p</a:t>
            </a:r>
            <a:r>
              <a:rPr lang="nb-NO" sz="1100" baseline="-25000" dirty="0"/>
              <a:t>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29185" y="2083034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100" dirty="0" err="1"/>
              <a:t>Valve</a:t>
            </a:r>
            <a:endParaRPr lang="nb-NO" sz="11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6174964" y="1822425"/>
            <a:ext cx="367408" cy="598464"/>
            <a:chOff x="5443052" y="1822424"/>
            <a:chExt cx="367408" cy="598464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5675566" y="2132856"/>
              <a:ext cx="0" cy="288032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5443052" y="1822424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sz="1400" dirty="0">
                  <a:solidFill>
                    <a:srgbClr val="FF0000"/>
                  </a:solidFill>
                </a:rPr>
                <a:t>d</a:t>
              </a:r>
              <a:r>
                <a:rPr lang="nb-NO" sz="1400" baseline="-25000" dirty="0">
                  <a:solidFill>
                    <a:srgbClr val="FF0000"/>
                  </a:solidFill>
                </a:rPr>
                <a:t>i1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5C47729-3690-49FF-A38A-B6E3EBD3BAC7}"/>
              </a:ext>
            </a:extLst>
          </p:cNvPr>
          <p:cNvGrpSpPr/>
          <p:nvPr/>
        </p:nvGrpSpPr>
        <p:grpSpPr>
          <a:xfrm>
            <a:off x="6745360" y="5080474"/>
            <a:ext cx="1727200" cy="1646696"/>
            <a:chOff x="7195230" y="2048849"/>
            <a:chExt cx="1727200" cy="1646696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2C3B78D-1BF8-497A-9F9D-69ADE2E115B3}"/>
                </a:ext>
              </a:extLst>
            </p:cNvPr>
            <p:cNvGrpSpPr/>
            <p:nvPr/>
          </p:nvGrpSpPr>
          <p:grpSpPr>
            <a:xfrm>
              <a:off x="7195230" y="2048849"/>
              <a:ext cx="1727200" cy="1298575"/>
              <a:chOff x="6877050" y="4292600"/>
              <a:chExt cx="1727200" cy="1298575"/>
            </a:xfrm>
          </p:grpSpPr>
          <p:sp>
            <p:nvSpPr>
              <p:cNvPr id="16" name="Line 14">
                <a:extLst>
                  <a:ext uri="{FF2B5EF4-FFF2-40B4-BE49-F238E27FC236}">
                    <a16:creationId xmlns:a16="http://schemas.microsoft.com/office/drawing/2014/main" id="{C0E91B5D-DD11-471B-B894-85B9808DF2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92950" y="5373688"/>
                <a:ext cx="15113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Line 15">
                <a:extLst>
                  <a:ext uri="{FF2B5EF4-FFF2-40B4-BE49-F238E27FC236}">
                    <a16:creationId xmlns:a16="http://schemas.microsoft.com/office/drawing/2014/main" id="{4A877153-5BA1-4B09-BAD7-68D43DB323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092950" y="4365625"/>
                <a:ext cx="0" cy="10080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Text Box 17">
                <a:extLst>
                  <a:ext uri="{FF2B5EF4-FFF2-40B4-BE49-F238E27FC236}">
                    <a16:creationId xmlns:a16="http://schemas.microsoft.com/office/drawing/2014/main" id="{4B15C097-4B70-4FB0-A373-ED73524848E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92950" y="4292600"/>
                <a:ext cx="404813" cy="2746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200"/>
                  <a:t>f(z)</a:t>
                </a:r>
              </a:p>
            </p:txBody>
          </p:sp>
          <p:sp>
            <p:nvSpPr>
              <p:cNvPr id="19" name="Text Box 18">
                <a:extLst>
                  <a:ext uri="{FF2B5EF4-FFF2-40B4-BE49-F238E27FC236}">
                    <a16:creationId xmlns:a16="http://schemas.microsoft.com/office/drawing/2014/main" id="{23D5AD4D-7F5A-4094-B198-42FEC59ADC7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65950" y="5346700"/>
                <a:ext cx="254000" cy="2444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000"/>
                  <a:t>0</a:t>
                </a:r>
              </a:p>
            </p:txBody>
          </p:sp>
          <p:sp>
            <p:nvSpPr>
              <p:cNvPr id="20" name="Text Box 19">
                <a:extLst>
                  <a:ext uri="{FF2B5EF4-FFF2-40B4-BE49-F238E27FC236}">
                    <a16:creationId xmlns:a16="http://schemas.microsoft.com/office/drawing/2014/main" id="{0CF16760-9C97-4060-85C1-55A70C71B2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72450" y="4724400"/>
                <a:ext cx="184150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en-US" altLang="nb-NO" sz="1800"/>
              </a:p>
            </p:txBody>
          </p:sp>
          <p:sp>
            <p:nvSpPr>
              <p:cNvPr id="21" name="Text Box 20">
                <a:extLst>
                  <a:ext uri="{FF2B5EF4-FFF2-40B4-BE49-F238E27FC236}">
                    <a16:creationId xmlns:a16="http://schemas.microsoft.com/office/drawing/2014/main" id="{E45D9089-C000-4CB9-8E63-7E54B50172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89913" y="5346700"/>
                <a:ext cx="254000" cy="2444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000"/>
                  <a:t>1</a:t>
                </a:r>
              </a:p>
            </p:txBody>
          </p:sp>
          <p:sp>
            <p:nvSpPr>
              <p:cNvPr id="22" name="Text Box 21">
                <a:extLst>
                  <a:ext uri="{FF2B5EF4-FFF2-40B4-BE49-F238E27FC236}">
                    <a16:creationId xmlns:a16="http://schemas.microsoft.com/office/drawing/2014/main" id="{32C4C5F7-438D-4FF1-9F40-8CAA2449CB9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77050" y="5229225"/>
                <a:ext cx="254000" cy="2444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000"/>
                  <a:t>0</a:t>
                </a:r>
              </a:p>
            </p:txBody>
          </p:sp>
          <p:sp>
            <p:nvSpPr>
              <p:cNvPr id="23" name="Text Box 22">
                <a:extLst>
                  <a:ext uri="{FF2B5EF4-FFF2-40B4-BE49-F238E27FC236}">
                    <a16:creationId xmlns:a16="http://schemas.microsoft.com/office/drawing/2014/main" id="{81636DCB-E06C-4537-8A85-A24A5DC11C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77050" y="4508500"/>
                <a:ext cx="254000" cy="2444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000"/>
                  <a:t>1</a:t>
                </a:r>
              </a:p>
            </p:txBody>
          </p:sp>
          <p:sp>
            <p:nvSpPr>
              <p:cNvPr id="24" name="Line 23">
                <a:extLst>
                  <a:ext uri="{FF2B5EF4-FFF2-40B4-BE49-F238E27FC236}">
                    <a16:creationId xmlns:a16="http://schemas.microsoft.com/office/drawing/2014/main" id="{F9EB4E1F-AC7A-47FA-BD21-9B165B437C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92950" y="4581525"/>
                <a:ext cx="122396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Line 24">
                <a:extLst>
                  <a:ext uri="{FF2B5EF4-FFF2-40B4-BE49-F238E27FC236}">
                    <a16:creationId xmlns:a16="http://schemas.microsoft.com/office/drawing/2014/main" id="{C148389B-3BC8-4119-9E51-7BFE3ADDE4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16913" y="4581525"/>
                <a:ext cx="0" cy="7921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Line 25">
                <a:extLst>
                  <a:ext uri="{FF2B5EF4-FFF2-40B4-BE49-F238E27FC236}">
                    <a16:creationId xmlns:a16="http://schemas.microsoft.com/office/drawing/2014/main" id="{9ABEE6C0-D5B1-4EBD-BAAB-7830A80D1E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092950" y="4581525"/>
                <a:ext cx="1223963" cy="7921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Text Box 27">
                <a:extLst>
                  <a:ext uri="{FF2B5EF4-FFF2-40B4-BE49-F238E27FC236}">
                    <a16:creationId xmlns:a16="http://schemas.microsoft.com/office/drawing/2014/main" id="{1C98B2BF-423C-4509-B6B8-8F643526C5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1920000">
                <a:off x="7380288" y="4724400"/>
                <a:ext cx="762000" cy="228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900" dirty="0"/>
                  <a:t>linear valve</a:t>
                </a:r>
              </a:p>
            </p:txBody>
          </p:sp>
          <p:sp>
            <p:nvSpPr>
              <p:cNvPr id="28" name="Freeform 28">
                <a:extLst>
                  <a:ext uri="{FF2B5EF4-FFF2-40B4-BE49-F238E27FC236}">
                    <a16:creationId xmlns:a16="http://schemas.microsoft.com/office/drawing/2014/main" id="{9C59386C-B0C9-4086-9E64-D504DEF6C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950" y="4581525"/>
                <a:ext cx="1223963" cy="792163"/>
              </a:xfrm>
              <a:custGeom>
                <a:avLst/>
                <a:gdLst>
                  <a:gd name="T0" fmla="*/ 0 w 771"/>
                  <a:gd name="T1" fmla="*/ 2147483647 h 499"/>
                  <a:gd name="T2" fmla="*/ 2147483647 w 771"/>
                  <a:gd name="T3" fmla="*/ 2147483647 h 499"/>
                  <a:gd name="T4" fmla="*/ 2147483647 w 771"/>
                  <a:gd name="T5" fmla="*/ 2147483647 h 499"/>
                  <a:gd name="T6" fmla="*/ 2147483647 w 771"/>
                  <a:gd name="T7" fmla="*/ 2147483647 h 499"/>
                  <a:gd name="T8" fmla="*/ 2147483647 w 771"/>
                  <a:gd name="T9" fmla="*/ 2147483647 h 499"/>
                  <a:gd name="T10" fmla="*/ 2147483647 w 771"/>
                  <a:gd name="T11" fmla="*/ 0 h 4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71" h="499">
                    <a:moveTo>
                      <a:pt x="0" y="499"/>
                    </a:moveTo>
                    <a:cubicBezTo>
                      <a:pt x="15" y="450"/>
                      <a:pt x="30" y="401"/>
                      <a:pt x="45" y="363"/>
                    </a:cubicBezTo>
                    <a:cubicBezTo>
                      <a:pt x="60" y="325"/>
                      <a:pt x="67" y="310"/>
                      <a:pt x="90" y="272"/>
                    </a:cubicBezTo>
                    <a:cubicBezTo>
                      <a:pt x="113" y="234"/>
                      <a:pt x="136" y="166"/>
                      <a:pt x="181" y="136"/>
                    </a:cubicBezTo>
                    <a:cubicBezTo>
                      <a:pt x="226" y="106"/>
                      <a:pt x="264" y="113"/>
                      <a:pt x="362" y="90"/>
                    </a:cubicBezTo>
                    <a:cubicBezTo>
                      <a:pt x="460" y="67"/>
                      <a:pt x="703" y="15"/>
                      <a:pt x="771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Freeform 30">
                <a:extLst>
                  <a:ext uri="{FF2B5EF4-FFF2-40B4-BE49-F238E27FC236}">
                    <a16:creationId xmlns:a16="http://schemas.microsoft.com/office/drawing/2014/main" id="{286B85AE-2636-48E8-A1D5-05A99EA44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950" y="4581525"/>
                <a:ext cx="1223963" cy="792163"/>
              </a:xfrm>
              <a:custGeom>
                <a:avLst/>
                <a:gdLst>
                  <a:gd name="T0" fmla="*/ 0 w 771"/>
                  <a:gd name="T1" fmla="*/ 2147483647 h 499"/>
                  <a:gd name="T2" fmla="*/ 2147483647 w 771"/>
                  <a:gd name="T3" fmla="*/ 2147483647 h 499"/>
                  <a:gd name="T4" fmla="*/ 2147483647 w 771"/>
                  <a:gd name="T5" fmla="*/ 2147483647 h 499"/>
                  <a:gd name="T6" fmla="*/ 2147483647 w 771"/>
                  <a:gd name="T7" fmla="*/ 2147483647 h 499"/>
                  <a:gd name="T8" fmla="*/ 2147483647 w 771"/>
                  <a:gd name="T9" fmla="*/ 0 h 4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1" h="499">
                    <a:moveTo>
                      <a:pt x="0" y="499"/>
                    </a:moveTo>
                    <a:cubicBezTo>
                      <a:pt x="86" y="483"/>
                      <a:pt x="173" y="468"/>
                      <a:pt x="226" y="453"/>
                    </a:cubicBezTo>
                    <a:cubicBezTo>
                      <a:pt x="279" y="438"/>
                      <a:pt x="287" y="431"/>
                      <a:pt x="317" y="408"/>
                    </a:cubicBezTo>
                    <a:cubicBezTo>
                      <a:pt x="347" y="385"/>
                      <a:pt x="332" y="385"/>
                      <a:pt x="408" y="317"/>
                    </a:cubicBezTo>
                    <a:cubicBezTo>
                      <a:pt x="484" y="249"/>
                      <a:pt x="710" y="53"/>
                      <a:pt x="771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D03A141-9903-45E2-9058-036FE61B73D7}"/>
                </a:ext>
              </a:extLst>
            </p:cNvPr>
            <p:cNvSpPr txBox="1"/>
            <p:nvPr/>
          </p:nvSpPr>
          <p:spPr>
            <a:xfrm>
              <a:off x="7364368" y="3387768"/>
              <a:ext cx="14302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sz="1400" dirty="0"/>
                <a:t>k(z) = </a:t>
              </a:r>
              <a:r>
                <a:rPr lang="nb-NO" sz="1400" dirty="0" err="1"/>
                <a:t>slope</a:t>
              </a:r>
              <a:r>
                <a:rPr lang="nb-NO" sz="1400" dirty="0"/>
                <a:t> </a:t>
              </a:r>
              <a:r>
                <a:rPr lang="nb-NO" sz="1400" dirty="0" err="1"/>
                <a:t>df</a:t>
              </a:r>
              <a:r>
                <a:rPr lang="nb-NO" sz="1400" dirty="0"/>
                <a:t>/</a:t>
              </a:r>
              <a:r>
                <a:rPr lang="nb-NO" sz="1400" dirty="0" err="1"/>
                <a:t>dz</a:t>
              </a:r>
              <a:endParaRPr lang="nb-NO" sz="1400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E33DDB83-A7BA-2E65-4085-E26D7557A378}"/>
              </a:ext>
            </a:extLst>
          </p:cNvPr>
          <p:cNvSpPr txBox="1"/>
          <p:nvPr/>
        </p:nvSpPr>
        <p:spPr>
          <a:xfrm>
            <a:off x="4961777" y="1866663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>
                <a:solidFill>
                  <a:srgbClr val="FF0000"/>
                </a:solidFill>
              </a:rPr>
              <a:t>d</a:t>
            </a:r>
            <a:r>
              <a:rPr lang="nb-NO" sz="1400" baseline="-25000" dirty="0">
                <a:solidFill>
                  <a:srgbClr val="FF0000"/>
                </a:solidFill>
              </a:rPr>
              <a:t>i2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11E881C-760F-01B3-334B-107F9DC250C3}"/>
              </a:ext>
            </a:extLst>
          </p:cNvPr>
          <p:cNvCxnSpPr/>
          <p:nvPr/>
        </p:nvCxnSpPr>
        <p:spPr>
          <a:xfrm>
            <a:off x="5231904" y="2132856"/>
            <a:ext cx="0" cy="28803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6715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9F4FE-7993-6748-28A3-2496FC2CB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Shinskey (1967)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198E1A3-7B78-C064-7248-AA2146E52A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4462" y="2060848"/>
            <a:ext cx="9363075" cy="3276600"/>
          </a:xfrm>
        </p:spPr>
      </p:pic>
    </p:spTree>
    <p:extLst>
      <p:ext uri="{BB962C8B-B14F-4D97-AF65-F5344CB8AC3E}">
        <p14:creationId xmlns:p14="http://schemas.microsoft.com/office/powerpoint/2010/main" val="24989295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>
          <a:xfrm>
            <a:off x="2640013" y="404813"/>
            <a:ext cx="7772400" cy="1143000"/>
          </a:xfrm>
        </p:spPr>
        <p:txBody>
          <a:bodyPr>
            <a:normAutofit/>
          </a:bodyPr>
          <a:lstStyle/>
          <a:p>
            <a:r>
              <a:rPr lang="en-US" altLang="nb-NO" dirty="0"/>
              <a:t>When use (series) cascade ?</a:t>
            </a:r>
          </a:p>
        </p:txBody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80514" y="2986089"/>
            <a:ext cx="9048520" cy="3770091"/>
          </a:xfrm>
        </p:spPr>
        <p:txBody>
          <a:bodyPr>
            <a:normAutofit/>
          </a:bodyPr>
          <a:lstStyle/>
          <a:p>
            <a:pPr marL="381000" indent="-381000">
              <a:lnSpc>
                <a:spcPct val="90000"/>
              </a:lnSpc>
              <a:buFontTx/>
              <a:buAutoNum type="arabicPeriod"/>
            </a:pPr>
            <a:endParaRPr lang="en-US" altLang="nb-NO" sz="1600" dirty="0"/>
          </a:p>
          <a:p>
            <a:pPr marL="381000" indent="-381000">
              <a:lnSpc>
                <a:spcPct val="90000"/>
              </a:lnSpc>
              <a:buNone/>
            </a:pPr>
            <a:r>
              <a:rPr lang="en-US" altLang="nb-NO" sz="1600" dirty="0"/>
              <a:t>Use cascade control (with an extra secondary measurement y</a:t>
            </a:r>
            <a:r>
              <a:rPr lang="en-US" altLang="nb-NO" sz="1600" baseline="-25000" dirty="0"/>
              <a:t>2</a:t>
            </a:r>
            <a:r>
              <a:rPr lang="en-US" altLang="nb-NO" sz="1600" dirty="0"/>
              <a:t>) when one or more of the following occur:</a:t>
            </a:r>
          </a:p>
          <a:p>
            <a:pPr marL="381000" indent="-381000">
              <a:lnSpc>
                <a:spcPct val="90000"/>
              </a:lnSpc>
              <a:buFont typeface="+mj-lt"/>
              <a:buAutoNum type="arabicPeriod"/>
            </a:pPr>
            <a:r>
              <a:rPr lang="en-US" altLang="nb-NO" sz="1600" b="1" dirty="0">
                <a:solidFill>
                  <a:srgbClr val="FF0000"/>
                </a:solidFill>
              </a:rPr>
              <a:t>Significant disturbances d</a:t>
            </a:r>
            <a:r>
              <a:rPr lang="en-US" altLang="nb-NO" sz="1600" b="1" baseline="-25000" dirty="0">
                <a:solidFill>
                  <a:srgbClr val="FF0000"/>
                </a:solidFill>
              </a:rPr>
              <a:t>2</a:t>
            </a:r>
            <a:r>
              <a:rPr lang="en-US" altLang="nb-NO" sz="1600" b="1" dirty="0">
                <a:solidFill>
                  <a:srgbClr val="FF0000"/>
                </a:solidFill>
              </a:rPr>
              <a:t> and d</a:t>
            </a:r>
            <a:r>
              <a:rPr lang="en-US" altLang="nb-NO" sz="1600" b="1" baseline="-25000" dirty="0">
                <a:solidFill>
                  <a:srgbClr val="FF0000"/>
                </a:solidFill>
              </a:rPr>
              <a:t>i2</a:t>
            </a:r>
            <a:r>
              <a:rPr lang="en-US" altLang="nb-NO" sz="1600" b="1" dirty="0">
                <a:solidFill>
                  <a:srgbClr val="FF0000"/>
                </a:solidFill>
              </a:rPr>
              <a:t> inside slave loop </a:t>
            </a:r>
            <a:r>
              <a:rPr lang="en-US" altLang="nb-NO" sz="1400" b="1" dirty="0"/>
              <a:t>(and y</a:t>
            </a:r>
            <a:r>
              <a:rPr lang="en-US" altLang="nb-NO" sz="1400" b="1" baseline="-25000" dirty="0"/>
              <a:t>2</a:t>
            </a:r>
            <a:r>
              <a:rPr lang="en-US" altLang="nb-NO" sz="1400" b="1" dirty="0"/>
              <a:t> can be controlled faster than y</a:t>
            </a:r>
            <a:r>
              <a:rPr lang="en-US" altLang="nb-NO" sz="1400" b="1" baseline="-25000" dirty="0"/>
              <a:t>1</a:t>
            </a:r>
            <a:r>
              <a:rPr lang="en-US" altLang="nb-NO" sz="1400" b="1" dirty="0"/>
              <a:t>)</a:t>
            </a:r>
          </a:p>
          <a:p>
            <a:pPr marL="381000" indent="-381000">
              <a:lnSpc>
                <a:spcPct val="90000"/>
              </a:lnSpc>
              <a:buFont typeface="+mj-lt"/>
              <a:buAutoNum type="arabicPeriod"/>
            </a:pPr>
            <a:r>
              <a:rPr lang="en-US" altLang="nb-NO" sz="1600" b="1" dirty="0">
                <a:solidFill>
                  <a:srgbClr val="FF0000"/>
                </a:solidFill>
              </a:rPr>
              <a:t>The plant G</a:t>
            </a:r>
            <a:r>
              <a:rPr lang="en-US" altLang="nb-NO" sz="1600" b="1" baseline="-25000" dirty="0">
                <a:solidFill>
                  <a:srgbClr val="FF0000"/>
                </a:solidFill>
              </a:rPr>
              <a:t>2</a:t>
            </a:r>
            <a:r>
              <a:rPr lang="en-US" altLang="nb-NO" sz="1600" b="1" dirty="0">
                <a:solidFill>
                  <a:srgbClr val="FF0000"/>
                </a:solidFill>
              </a:rPr>
              <a:t> is nonlinear or varies with time or is uncertain.</a:t>
            </a:r>
          </a:p>
          <a:p>
            <a:pPr marL="381000" indent="-381000">
              <a:lnSpc>
                <a:spcPct val="90000"/>
              </a:lnSpc>
              <a:buFont typeface="+mj-lt"/>
              <a:buAutoNum type="arabicPeriod"/>
            </a:pPr>
            <a:r>
              <a:rPr lang="en-US" altLang="nb-NO" sz="1600" dirty="0">
                <a:solidFill>
                  <a:srgbClr val="FF0000"/>
                </a:solidFill>
              </a:rPr>
              <a:t>Measurement delay for y</a:t>
            </a:r>
            <a:r>
              <a:rPr lang="en-US" altLang="nb-NO" sz="1600" baseline="-25000" dirty="0">
                <a:solidFill>
                  <a:srgbClr val="FF0000"/>
                </a:solidFill>
              </a:rPr>
              <a:t>1</a:t>
            </a:r>
          </a:p>
          <a:p>
            <a:pPr lvl="1"/>
            <a:r>
              <a:rPr lang="en-US" altLang="nb-NO" sz="1200" b="1" dirty="0"/>
              <a:t>Note: In the flowsheet above, y</a:t>
            </a:r>
            <a:r>
              <a:rPr lang="en-US" altLang="nb-NO" sz="1200" b="1" baseline="-25000" dirty="0"/>
              <a:t>1</a:t>
            </a:r>
            <a:r>
              <a:rPr lang="en-US" altLang="nb-NO" sz="1200" b="1" dirty="0"/>
              <a:t> is the measured output, so any measurement delay is included in G</a:t>
            </a:r>
            <a:r>
              <a:rPr lang="en-US" altLang="nb-NO" sz="1200" b="1" baseline="-25000" dirty="0"/>
              <a:t>1</a:t>
            </a:r>
            <a:endParaRPr lang="en-US" altLang="nb-NO" b="1" baseline="-25000" dirty="0">
              <a:solidFill>
                <a:srgbClr val="FF0000"/>
              </a:solidFill>
            </a:endParaRPr>
          </a:p>
          <a:p>
            <a:pPr marL="381000" indent="-381000">
              <a:lnSpc>
                <a:spcPct val="90000"/>
              </a:lnSpc>
              <a:buFont typeface="+mj-lt"/>
              <a:buAutoNum type="arabicPeriod"/>
            </a:pPr>
            <a:r>
              <a:rPr lang="en-US" altLang="nb-NO" sz="1600" dirty="0">
                <a:solidFill>
                  <a:srgbClr val="FF0000"/>
                </a:solidFill>
              </a:rPr>
              <a:t>Integrating dynamics </a:t>
            </a:r>
            <a:r>
              <a:rPr lang="en-US" altLang="nb-NO" sz="1600" dirty="0"/>
              <a:t>(including slow dynamics or unstable) in both G</a:t>
            </a:r>
            <a:r>
              <a:rPr lang="en-US" altLang="nb-NO" sz="1600" baseline="-25000" dirty="0"/>
              <a:t>1</a:t>
            </a:r>
            <a:r>
              <a:rPr lang="en-US" altLang="nb-NO" sz="1600" dirty="0"/>
              <a:t> and G</a:t>
            </a:r>
            <a:r>
              <a:rPr lang="en-US" altLang="nb-NO" sz="1600" baseline="-25000" dirty="0"/>
              <a:t>2</a:t>
            </a:r>
            <a:r>
              <a:rPr lang="en-US" altLang="nb-NO" sz="1400" dirty="0"/>
              <a:t>, (because without cascade a double integrating plant G</a:t>
            </a:r>
            <a:r>
              <a:rPr lang="en-US" altLang="nb-NO" sz="1400" baseline="-25000" dirty="0"/>
              <a:t>1</a:t>
            </a:r>
            <a:r>
              <a:rPr lang="en-US" altLang="nb-NO" sz="1400" dirty="0"/>
              <a:t>G</a:t>
            </a:r>
            <a:r>
              <a:rPr lang="en-US" altLang="nb-NO" sz="1400" baseline="-25000" dirty="0"/>
              <a:t>2</a:t>
            </a:r>
            <a:r>
              <a:rPr lang="en-US" altLang="nb-NO" sz="1400" dirty="0"/>
              <a:t> is difficult to control)</a:t>
            </a:r>
          </a:p>
          <a:p>
            <a:pPr marL="381000" indent="-381000">
              <a:lnSpc>
                <a:spcPct val="90000"/>
              </a:lnSpc>
              <a:buNone/>
            </a:pPr>
            <a:endParaRPr lang="en-US" altLang="nb-NO" sz="1600" dirty="0"/>
          </a:p>
          <a:p>
            <a:pPr marL="381000" indent="-381000">
              <a:lnSpc>
                <a:spcPct val="90000"/>
              </a:lnSpc>
              <a:buNone/>
            </a:pPr>
            <a:r>
              <a:rPr lang="en-US" altLang="nb-NO" sz="1600" dirty="0"/>
              <a:t>Design / tuning </a:t>
            </a:r>
          </a:p>
          <a:p>
            <a:r>
              <a:rPr lang="en-US" altLang="nb-NO" sz="1600" dirty="0"/>
              <a:t>First design K</a:t>
            </a:r>
            <a:r>
              <a:rPr lang="en-US" altLang="nb-NO" sz="1600" baseline="-25000" dirty="0"/>
              <a:t>2</a:t>
            </a:r>
            <a:r>
              <a:rPr lang="en-US" altLang="nb-NO" sz="1600" dirty="0"/>
              <a:t> (“fast loop”) to deal with d</a:t>
            </a:r>
            <a:r>
              <a:rPr lang="en-US" altLang="nb-NO" sz="1600" baseline="-25000" dirty="0"/>
              <a:t>2 </a:t>
            </a:r>
            <a:r>
              <a:rPr lang="en-US" altLang="nb-NO" sz="1600" dirty="0"/>
              <a:t>and d</a:t>
            </a:r>
            <a:r>
              <a:rPr lang="en-US" altLang="nb-NO" sz="1600" baseline="-25000" dirty="0"/>
              <a:t>i2</a:t>
            </a:r>
            <a:r>
              <a:rPr lang="en-US" altLang="nb-NO" sz="1600" dirty="0"/>
              <a:t> (based on model G</a:t>
            </a:r>
            <a:r>
              <a:rPr lang="en-US" altLang="nb-NO" sz="1600" baseline="-25000" dirty="0"/>
              <a:t>2</a:t>
            </a:r>
            <a:r>
              <a:rPr lang="en-US" altLang="nb-NO" sz="1600" dirty="0"/>
              <a:t>)</a:t>
            </a:r>
            <a:endParaRPr lang="en-US" altLang="nb-NO" sz="1600" baseline="-25000" dirty="0"/>
          </a:p>
          <a:p>
            <a:r>
              <a:rPr lang="en-US" altLang="nb-NO" sz="1600" dirty="0"/>
              <a:t>Then, with K</a:t>
            </a:r>
            <a:r>
              <a:rPr lang="en-US" altLang="nb-NO" sz="1600" baseline="-25000" dirty="0"/>
              <a:t>2</a:t>
            </a:r>
            <a:r>
              <a:rPr lang="en-US" altLang="nb-NO" sz="1600" dirty="0"/>
              <a:t> closed, design K</a:t>
            </a:r>
            <a:r>
              <a:rPr lang="en-US" altLang="nb-NO" sz="1600" baseline="-25000" dirty="0"/>
              <a:t>1</a:t>
            </a:r>
            <a:r>
              <a:rPr lang="en-US" altLang="nb-NO" sz="1600" dirty="0"/>
              <a:t> to deal with d</a:t>
            </a:r>
            <a:r>
              <a:rPr lang="en-US" altLang="nb-NO" sz="1600" baseline="-25000" dirty="0"/>
              <a:t>1</a:t>
            </a:r>
            <a:r>
              <a:rPr lang="en-US" altLang="nb-NO" sz="1600" dirty="0"/>
              <a:t> and d</a:t>
            </a:r>
            <a:r>
              <a:rPr lang="en-US" altLang="nb-NO" sz="1600" baseline="-25000" dirty="0"/>
              <a:t>i1  </a:t>
            </a:r>
            <a:r>
              <a:rPr lang="en-US" altLang="nb-NO" sz="1600" dirty="0"/>
              <a:t>(based on model G</a:t>
            </a:r>
            <a:r>
              <a:rPr lang="en-US" altLang="nb-NO" sz="1600" baseline="-25000" dirty="0"/>
              <a:t>1</a:t>
            </a:r>
            <a:r>
              <a:rPr lang="en-US" altLang="nb-NO" sz="1600" dirty="0"/>
              <a:t>T</a:t>
            </a:r>
            <a:r>
              <a:rPr lang="en-US" altLang="nb-NO" sz="1600" baseline="-25000" dirty="0"/>
              <a:t>2</a:t>
            </a:r>
            <a:r>
              <a:rPr lang="en-US" altLang="nb-NO" sz="1600" dirty="0"/>
              <a:t>)</a:t>
            </a:r>
          </a:p>
        </p:txBody>
      </p:sp>
      <p:pic>
        <p:nvPicPr>
          <p:cNvPr id="3175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350" y="1484314"/>
            <a:ext cx="6985000" cy="150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19937" y="1257301"/>
            <a:ext cx="72006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rgbClr val="FF0000"/>
                </a:solidFill>
              </a:rPr>
              <a:t>Slave</a:t>
            </a:r>
          </a:p>
          <a:p>
            <a:r>
              <a:rPr lang="en-US" sz="1050" dirty="0">
                <a:solidFill>
                  <a:srgbClr val="FF0000"/>
                </a:solidFill>
              </a:rPr>
              <a:t>controller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67809" y="1268760"/>
            <a:ext cx="72006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rgbClr val="FF0000"/>
                </a:solidFill>
              </a:rPr>
              <a:t>Master</a:t>
            </a:r>
          </a:p>
          <a:p>
            <a:r>
              <a:rPr lang="en-US" sz="1050" dirty="0">
                <a:solidFill>
                  <a:srgbClr val="FF0000"/>
                </a:solidFill>
              </a:rPr>
              <a:t>controller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543800" y="1289368"/>
            <a:ext cx="367408" cy="525927"/>
            <a:chOff x="5580112" y="1894961"/>
            <a:chExt cx="367408" cy="525927"/>
          </a:xfrm>
        </p:grpSpPr>
        <p:cxnSp>
          <p:nvCxnSpPr>
            <p:cNvPr id="11" name="Straight Arrow Connector 10"/>
            <p:cNvCxnSpPr/>
            <p:nvPr/>
          </p:nvCxnSpPr>
          <p:spPr>
            <a:xfrm>
              <a:off x="5675566" y="2132856"/>
              <a:ext cx="0" cy="288032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5580112" y="1894961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sz="1400" dirty="0">
                  <a:solidFill>
                    <a:srgbClr val="FF0000"/>
                  </a:solidFill>
                </a:rPr>
                <a:t>d</a:t>
              </a:r>
              <a:r>
                <a:rPr lang="nb-NO" sz="1400" baseline="-25000" dirty="0">
                  <a:solidFill>
                    <a:srgbClr val="FF0000"/>
                  </a:solidFill>
                </a:rPr>
                <a:t>i1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04E7004-695F-4161-B2F3-15D569162D10}"/>
              </a:ext>
            </a:extLst>
          </p:cNvPr>
          <p:cNvGrpSpPr/>
          <p:nvPr/>
        </p:nvGrpSpPr>
        <p:grpSpPr>
          <a:xfrm>
            <a:off x="6285776" y="1301916"/>
            <a:ext cx="367408" cy="525927"/>
            <a:chOff x="5580112" y="1894961"/>
            <a:chExt cx="367408" cy="525927"/>
          </a:xfrm>
        </p:grpSpPr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38E5C772-C488-4D22-B155-9E8A4902DB0A}"/>
                </a:ext>
              </a:extLst>
            </p:cNvPr>
            <p:cNvCxnSpPr/>
            <p:nvPr/>
          </p:nvCxnSpPr>
          <p:spPr>
            <a:xfrm>
              <a:off x="5675566" y="2132856"/>
              <a:ext cx="0" cy="288032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91CE324-8D7C-4F7F-AB15-CFD0AB4E954F}"/>
                </a:ext>
              </a:extLst>
            </p:cNvPr>
            <p:cNvSpPr txBox="1"/>
            <p:nvPr/>
          </p:nvSpPr>
          <p:spPr>
            <a:xfrm>
              <a:off x="5580112" y="1894961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sz="1400" dirty="0">
                  <a:solidFill>
                    <a:srgbClr val="FF0000"/>
                  </a:solidFill>
                </a:rPr>
                <a:t>d</a:t>
              </a:r>
              <a:r>
                <a:rPr lang="nb-NO" sz="1400" baseline="-25000" dirty="0">
                  <a:solidFill>
                    <a:srgbClr val="FF0000"/>
                  </a:solidFill>
                </a:rPr>
                <a:t>i2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5AAD2E-3318-855F-F04E-1AF516A47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7256" y="6420294"/>
            <a:ext cx="2743200" cy="365125"/>
          </a:xfrm>
        </p:spPr>
        <p:txBody>
          <a:bodyPr/>
          <a:lstStyle/>
          <a:p>
            <a:fld id="{A5FDCD2B-6064-4A78-9C2D-DD73DFA345C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800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384" y="123172"/>
            <a:ext cx="9361040" cy="1143000"/>
          </a:xfrm>
        </p:spPr>
        <p:txBody>
          <a:bodyPr>
            <a:normAutofit/>
          </a:bodyPr>
          <a:lstStyle/>
          <a:p>
            <a:pPr algn="l"/>
            <a:r>
              <a:rPr lang="nb-NO" dirty="0"/>
              <a:t>Transfer </a:t>
            </a:r>
            <a:r>
              <a:rPr lang="nb-NO" dirty="0" err="1"/>
              <a:t>functions</a:t>
            </a:r>
            <a:r>
              <a:rPr lang="nb-NO" dirty="0"/>
              <a:t> and tuning </a:t>
            </a:r>
          </a:p>
        </p:txBody>
      </p:sp>
      <p:pic>
        <p:nvPicPr>
          <p:cNvPr id="4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4" y="1700809"/>
            <a:ext cx="6512188" cy="139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Rectangle 40"/>
          <p:cNvSpPr/>
          <p:nvPr/>
        </p:nvSpPr>
        <p:spPr>
          <a:xfrm>
            <a:off x="4079776" y="1628800"/>
            <a:ext cx="2304256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2" name="TextBox 41"/>
          <p:cNvSpPr txBox="1"/>
          <p:nvPr/>
        </p:nvSpPr>
        <p:spPr>
          <a:xfrm>
            <a:off x="5087888" y="1268760"/>
            <a:ext cx="375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FF0000"/>
                </a:solidFill>
              </a:rPr>
              <a:t>T</a:t>
            </a:r>
            <a:r>
              <a:rPr lang="nb-NO" baseline="-25000" dirty="0">
                <a:solidFill>
                  <a:srgbClr val="FF0000"/>
                </a:solidFill>
              </a:rPr>
              <a:t>2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384032" y="1462914"/>
            <a:ext cx="385042" cy="525927"/>
            <a:chOff x="5580112" y="1894961"/>
            <a:chExt cx="385042" cy="525927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5675566" y="2132856"/>
              <a:ext cx="0" cy="288032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5580112" y="1894961"/>
              <a:ext cx="3850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sz="1400" dirty="0">
                  <a:solidFill>
                    <a:srgbClr val="FF0000"/>
                  </a:solidFill>
                </a:rPr>
                <a:t>d’</a:t>
              </a:r>
              <a:r>
                <a:rPr lang="nb-NO" sz="1400" baseline="-25000" dirty="0">
                  <a:solidFill>
                    <a:srgbClr val="FF0000"/>
                  </a:solidFill>
                </a:rPr>
                <a:t>1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3F9B91E-B772-5900-0910-064365FBF76A}"/>
                  </a:ext>
                </a:extLst>
              </p:cNvPr>
              <p:cNvSpPr txBox="1"/>
              <p:nvPr/>
            </p:nvSpPr>
            <p:spPr>
              <a:xfrm>
                <a:off x="867408" y="3360985"/>
                <a:ext cx="10225136" cy="35394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600" dirty="0">
                    <a:highlight>
                      <a:srgbClr val="FFFF00"/>
                    </a:highlight>
                  </a:rPr>
                  <a:t>First tune fast inner controller K</a:t>
                </a:r>
                <a:r>
                  <a:rPr lang="en-US" sz="1600" baseline="-25000" dirty="0">
                    <a:highlight>
                      <a:srgbClr val="FFFF00"/>
                    </a:highlight>
                  </a:rPr>
                  <a:t>2</a:t>
                </a:r>
                <a:r>
                  <a:rPr lang="en-US" sz="1600" dirty="0">
                    <a:highlight>
                      <a:srgbClr val="FFFF00"/>
                    </a:highlight>
                  </a:rPr>
                  <a:t> (“slave”)</a:t>
                </a:r>
              </a:p>
              <a:p>
                <a:pPr lvl="1"/>
                <a:r>
                  <a:rPr lang="en-US" sz="1600" dirty="0"/>
                  <a:t>Design K</a:t>
                </a:r>
                <a:r>
                  <a:rPr lang="en-US" sz="1600" baseline="-25000" dirty="0"/>
                  <a:t>2</a:t>
                </a:r>
                <a:r>
                  <a:rPr lang="en-US" sz="1600" dirty="0"/>
                  <a:t> based on model G</a:t>
                </a:r>
                <a:r>
                  <a:rPr lang="en-US" sz="1600" baseline="-25000" dirty="0"/>
                  <a:t>2</a:t>
                </a:r>
              </a:p>
              <a:p>
                <a:pPr lvl="1"/>
                <a:r>
                  <a:rPr lang="en-US" sz="1600" dirty="0"/>
                  <a:t>Select </a:t>
                </a:r>
                <a:r>
                  <a:rPr lang="en-US" sz="1600" dirty="0">
                    <a:latin typeface="cmmi10"/>
                    <a:cs typeface="Times New Roman" panose="02020603050405020304" pitchFamily="18" charset="0"/>
                  </a:rPr>
                  <a:t>τ</a:t>
                </a:r>
                <a:r>
                  <a:rPr lang="en-US" sz="1600" baseline="-25000" dirty="0">
                    <a:latin typeface="cmmi10"/>
                  </a:rPr>
                  <a:t>c2 </a:t>
                </a:r>
                <a:r>
                  <a:rPr lang="en-US" sz="1600" dirty="0"/>
                  <a:t>based on effective delay in G</a:t>
                </a:r>
                <a:r>
                  <a:rPr lang="en-US" sz="1600" baseline="-25000" dirty="0"/>
                  <a:t>2</a:t>
                </a:r>
              </a:p>
              <a:p>
                <a:pPr lvl="1"/>
                <a:r>
                  <a:rPr lang="en-US" sz="1600" dirty="0"/>
                  <a:t>Transfer function for inner loop (from y</a:t>
                </a:r>
                <a:r>
                  <a:rPr lang="en-US" sz="1600" baseline="-25000" dirty="0"/>
                  <a:t>2s</a:t>
                </a:r>
                <a:r>
                  <a:rPr lang="en-US" sz="1600" dirty="0"/>
                  <a:t> to y</a:t>
                </a:r>
                <a:r>
                  <a:rPr lang="en-US" sz="1600" baseline="-25000" dirty="0"/>
                  <a:t>2</a:t>
                </a:r>
                <a:r>
                  <a:rPr lang="en-US" sz="1600" dirty="0"/>
                  <a:t>): </a:t>
                </a:r>
                <a:r>
                  <a:rPr lang="en-US" sz="1600" dirty="0">
                    <a:highlight>
                      <a:srgbClr val="FFFF00"/>
                    </a:highlight>
                  </a:rPr>
                  <a:t>T</a:t>
                </a:r>
                <a:r>
                  <a:rPr lang="en-US" sz="1600" baseline="-25000" dirty="0">
                    <a:highlight>
                      <a:srgbClr val="FFFF00"/>
                    </a:highlight>
                  </a:rPr>
                  <a:t>2</a:t>
                </a:r>
                <a:r>
                  <a:rPr lang="en-US" sz="1600" dirty="0">
                    <a:highlight>
                      <a:srgbClr val="FFFF00"/>
                    </a:highlight>
                  </a:rPr>
                  <a:t> = G</a:t>
                </a:r>
                <a:r>
                  <a:rPr lang="en-US" sz="1600" baseline="-25000" dirty="0">
                    <a:highlight>
                      <a:srgbClr val="FFFF00"/>
                    </a:highlight>
                  </a:rPr>
                  <a:t>2</a:t>
                </a:r>
                <a:r>
                  <a:rPr lang="en-US" sz="1600" dirty="0">
                    <a:highlight>
                      <a:srgbClr val="FFFF00"/>
                    </a:highlight>
                  </a:rPr>
                  <a:t> K</a:t>
                </a:r>
                <a:r>
                  <a:rPr lang="en-US" sz="1600" baseline="-25000" dirty="0">
                    <a:highlight>
                      <a:srgbClr val="FFFF00"/>
                    </a:highlight>
                  </a:rPr>
                  <a:t>2</a:t>
                </a:r>
                <a:r>
                  <a:rPr lang="en-US" sz="1600" dirty="0">
                    <a:highlight>
                      <a:srgbClr val="FFFF00"/>
                    </a:highlight>
                  </a:rPr>
                  <a:t>/(1+G</a:t>
                </a:r>
                <a:r>
                  <a:rPr lang="en-US" sz="1600" baseline="-25000" dirty="0">
                    <a:highlight>
                      <a:srgbClr val="FFFF00"/>
                    </a:highlight>
                  </a:rPr>
                  <a:t>2</a:t>
                </a:r>
                <a:r>
                  <a:rPr lang="en-US" sz="1600" dirty="0">
                    <a:highlight>
                      <a:srgbClr val="FFFF00"/>
                    </a:highlight>
                  </a:rPr>
                  <a:t> K</a:t>
                </a:r>
                <a:r>
                  <a:rPr lang="en-US" sz="1600" baseline="-25000" dirty="0">
                    <a:highlight>
                      <a:srgbClr val="FFFF00"/>
                    </a:highlight>
                  </a:rPr>
                  <a:t>2</a:t>
                </a:r>
                <a:r>
                  <a:rPr lang="en-US" sz="1600" dirty="0">
                    <a:highlight>
                      <a:srgbClr val="FFFF00"/>
                    </a:highlight>
                  </a:rPr>
                  <a:t>) </a:t>
                </a:r>
              </a:p>
              <a:p>
                <a:pPr lvl="1"/>
                <a:r>
                  <a:rPr lang="en-US" sz="1600" dirty="0"/>
                  <a:t>Because of integral action, T</a:t>
                </a:r>
                <a:r>
                  <a:rPr lang="en-US" sz="1600" baseline="-25000" dirty="0"/>
                  <a:t>2</a:t>
                </a:r>
                <a:r>
                  <a:rPr lang="en-US" sz="1600" dirty="0"/>
                  <a:t> has loop gain = 1 for any G</a:t>
                </a:r>
                <a:r>
                  <a:rPr lang="en-US" sz="1600" baseline="-25000" dirty="0"/>
                  <a:t>2</a:t>
                </a:r>
                <a:r>
                  <a:rPr lang="en-US" sz="1600" dirty="0"/>
                  <a:t>.</a:t>
                </a:r>
              </a:p>
              <a:p>
                <a:pPr lvl="1"/>
                <a:r>
                  <a:rPr lang="en-US" sz="1600" dirty="0"/>
                  <a:t>With SIMC we get: </a:t>
                </a:r>
                <a:r>
                  <a:rPr lang="en-US" sz="1600" dirty="0">
                    <a:latin typeface="Calibri"/>
                  </a:rPr>
                  <a:t>T</a:t>
                </a:r>
                <a:r>
                  <a:rPr lang="en-US" sz="1600" baseline="-25000" dirty="0">
                    <a:latin typeface="Calibri"/>
                  </a:rPr>
                  <a:t>2</a:t>
                </a:r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1600" dirty="0"/>
                  <a:t> </a:t>
                </a:r>
                <a:r>
                  <a:rPr lang="en-US" sz="1600" dirty="0">
                    <a:latin typeface="Calibri"/>
                  </a:rPr>
                  <a:t>e</a:t>
                </a:r>
                <a:r>
                  <a:rPr lang="en-US" sz="1600" baseline="30000" dirty="0">
                    <a:latin typeface="Calibri"/>
                  </a:rPr>
                  <a:t>-</a:t>
                </a:r>
                <a:r>
                  <a:rPr lang="en-US" sz="1600" baseline="30000" dirty="0">
                    <a:latin typeface="cmmi10"/>
                    <a:cs typeface="Times New Roman" panose="02020603050405020304" pitchFamily="18" charset="0"/>
                  </a:rPr>
                  <a:t>ϴ</a:t>
                </a:r>
                <a:r>
                  <a:rPr lang="en-US" sz="1600" baseline="30000" dirty="0">
                    <a:latin typeface="cmmi10"/>
                  </a:rPr>
                  <a:t>2s</a:t>
                </a:r>
                <a:r>
                  <a:rPr lang="en-US" sz="1600" dirty="0"/>
                  <a:t>/(</a:t>
                </a:r>
                <a:r>
                  <a:rPr lang="en-US" sz="1600" dirty="0">
                    <a:latin typeface="cmmi10"/>
                    <a:cs typeface="Times New Roman" panose="02020603050405020304" pitchFamily="18" charset="0"/>
                  </a:rPr>
                  <a:t>τ</a:t>
                </a:r>
                <a:r>
                  <a:rPr lang="en-US" sz="1600" baseline="-25000" dirty="0">
                    <a:latin typeface="cmmi10"/>
                  </a:rPr>
                  <a:t>c2</a:t>
                </a:r>
                <a:r>
                  <a:rPr lang="en-US" sz="1600" dirty="0"/>
                  <a:t>s+1)</a:t>
                </a:r>
              </a:p>
              <a:p>
                <a:pPr lvl="1"/>
                <a:r>
                  <a:rPr lang="nb-NO" sz="1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Nonlinearity</a:t>
                </a:r>
                <a:r>
                  <a:rPr lang="nb-NO" sz="1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nb-NO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Gain</a:t>
                </a:r>
                <a:r>
                  <a:rPr lang="nb-NO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b-NO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variations</a:t>
                </a:r>
                <a:r>
                  <a:rPr lang="nb-NO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(in G</a:t>
                </a:r>
                <a:r>
                  <a:rPr lang="nb-NO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nb-NO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translate </a:t>
                </a:r>
                <a:r>
                  <a:rPr lang="nb-NO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into</a:t>
                </a:r>
                <a:r>
                  <a:rPr lang="nb-NO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b-NO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variations</a:t>
                </a:r>
                <a:r>
                  <a:rPr lang="nb-NO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</a:t>
                </a:r>
                <a:r>
                  <a:rPr lang="nb-NO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actual</a:t>
                </a:r>
                <a:r>
                  <a:rPr lang="nb-NO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time </a:t>
                </a:r>
                <a:r>
                  <a:rPr lang="nb-NO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constant</a:t>
                </a:r>
                <a:r>
                  <a:rPr lang="nb-NO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l-G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τ</a:t>
                </a:r>
                <a:r>
                  <a:rPr lang="nb-NO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C2 </a:t>
                </a:r>
                <a:r>
                  <a:rPr lang="nb-NO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nb-NO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see</a:t>
                </a:r>
                <a:r>
                  <a:rPr lang="nb-NO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b-NO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next</a:t>
                </a:r>
                <a:r>
                  <a:rPr lang="nb-NO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b-NO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page</a:t>
                </a:r>
                <a:r>
                  <a:rPr lang="nb-NO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nb-NO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:endParaRPr lang="en-US" sz="1600" dirty="0"/>
              </a:p>
              <a:p>
                <a:r>
                  <a:rPr lang="en-US" sz="1600" dirty="0">
                    <a:highlight>
                      <a:srgbClr val="FFFF00"/>
                    </a:highlight>
                  </a:rPr>
                  <a:t>Then with slave closed, tune slower outer controller K</a:t>
                </a:r>
                <a:r>
                  <a:rPr lang="en-US" sz="1600" baseline="-25000" dirty="0">
                    <a:highlight>
                      <a:srgbClr val="FFFF00"/>
                    </a:highlight>
                  </a:rPr>
                  <a:t>1</a:t>
                </a:r>
                <a:r>
                  <a:rPr lang="en-US" sz="1600" dirty="0">
                    <a:highlight>
                      <a:srgbClr val="FFFF00"/>
                    </a:highlight>
                  </a:rPr>
                  <a:t> (“master”):</a:t>
                </a:r>
              </a:p>
              <a:p>
                <a:pPr lvl="1"/>
                <a:r>
                  <a:rPr lang="en-US" sz="1600" dirty="0"/>
                  <a:t>Design K</a:t>
                </a:r>
                <a:r>
                  <a:rPr lang="en-US" sz="1600" baseline="-25000" dirty="0"/>
                  <a:t>1</a:t>
                </a:r>
                <a:r>
                  <a:rPr lang="en-US" sz="1600" dirty="0"/>
                  <a:t> based on model G</a:t>
                </a:r>
                <a:r>
                  <a:rPr lang="en-US" sz="1600" baseline="-25000" dirty="0"/>
                  <a:t>1</a:t>
                </a:r>
                <a:r>
                  <a:rPr lang="en-US" sz="1600" dirty="0"/>
                  <a:t>’=T</a:t>
                </a:r>
                <a:r>
                  <a:rPr lang="en-US" sz="1600" baseline="-25000" dirty="0"/>
                  <a:t>2</a:t>
                </a:r>
                <a:r>
                  <a:rPr lang="en-US" sz="1600" dirty="0"/>
                  <a:t>*G</a:t>
                </a:r>
                <a:r>
                  <a:rPr lang="en-US" sz="1600" baseline="-25000" dirty="0"/>
                  <a:t>1 </a:t>
                </a:r>
              </a:p>
              <a:p>
                <a:pPr lvl="1"/>
                <a:r>
                  <a:rPr lang="en-US" sz="1600" dirty="0"/>
                  <a:t>Can often set T</a:t>
                </a:r>
                <a:r>
                  <a:rPr lang="en-US" sz="1600" baseline="-25000" dirty="0"/>
                  <a:t>2</a:t>
                </a:r>
                <a:r>
                  <a:rPr lang="en-US" sz="1600" dirty="0"/>
                  <a:t>=1 if inner loop is fast! 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Alternatively, </a:t>
                </a:r>
                <a:r>
                  <a:rPr lang="en-US" sz="1600" dirty="0">
                    <a:latin typeface="Calibri"/>
                  </a:rPr>
                  <a:t>T</a:t>
                </a:r>
                <a:r>
                  <a:rPr lang="en-US" sz="1600" baseline="-25000" dirty="0">
                    <a:latin typeface="Calibri"/>
                  </a:rPr>
                  <a:t>2</a:t>
                </a:r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1600" dirty="0"/>
                  <a:t> </a:t>
                </a:r>
                <a:r>
                  <a:rPr lang="en-US" sz="1600" dirty="0">
                    <a:latin typeface="Calibri"/>
                  </a:rPr>
                  <a:t>e</a:t>
                </a:r>
                <a:r>
                  <a:rPr lang="en-US" sz="1600" baseline="30000" dirty="0">
                    <a:latin typeface="Calibri"/>
                  </a:rPr>
                  <a:t>-</a:t>
                </a:r>
                <a:r>
                  <a:rPr lang="en-US" sz="1600" baseline="30000" dirty="0">
                    <a:latin typeface="cmmi10"/>
                    <a:cs typeface="Times New Roman" panose="02020603050405020304" pitchFamily="18" charset="0"/>
                  </a:rPr>
                  <a:t>ϴ</a:t>
                </a:r>
                <a:r>
                  <a:rPr lang="en-US" sz="1600" baseline="30000" dirty="0">
                    <a:latin typeface="cmmi10"/>
                  </a:rPr>
                  <a:t>2s</a:t>
                </a:r>
                <a:r>
                  <a:rPr lang="en-US" sz="1600" dirty="0"/>
                  <a:t>/(</a:t>
                </a:r>
                <a:r>
                  <a:rPr lang="en-US" sz="1600" dirty="0">
                    <a:latin typeface="cmmi10"/>
                    <a:cs typeface="Times New Roman" panose="02020603050405020304" pitchFamily="18" charset="0"/>
                  </a:rPr>
                  <a:t>τ</a:t>
                </a:r>
                <a:r>
                  <a:rPr lang="en-US" sz="1600" baseline="-25000" dirty="0">
                    <a:latin typeface="cmmi10"/>
                  </a:rPr>
                  <a:t>c2</a:t>
                </a:r>
                <a:r>
                  <a:rPr lang="en-US" sz="1600" dirty="0"/>
                  <a:t>s+1) </a:t>
                </a:r>
                <a14:m>
                  <m:oMath xmlns:m="http://schemas.openxmlformats.org/officeDocument/2006/math">
                    <m:r>
                      <a:rPr lang="nb-NO" sz="1600" i="1">
                        <a:latin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1600" dirty="0"/>
                  <a:t> e</a:t>
                </a:r>
                <a:r>
                  <a:rPr lang="en-US" sz="1600" baseline="30000" dirty="0"/>
                  <a:t>-(</a:t>
                </a:r>
                <a:r>
                  <a:rPr lang="en-US" sz="1600" baseline="30000" dirty="0">
                    <a:latin typeface="cmmi10"/>
                    <a:cs typeface="Times New Roman" panose="02020603050405020304" pitchFamily="18" charset="0"/>
                  </a:rPr>
                  <a:t>ϴ</a:t>
                </a:r>
                <a:r>
                  <a:rPr lang="en-US" sz="1600" baseline="30000" dirty="0">
                    <a:latin typeface="cmmi10"/>
                  </a:rPr>
                  <a:t>2+</a:t>
                </a:r>
                <a:r>
                  <a:rPr lang="en-US" sz="1600" baseline="30000" dirty="0">
                    <a:latin typeface="cmmi10"/>
                    <a:cs typeface="Times New Roman" panose="02020603050405020304" pitchFamily="18" charset="0"/>
                  </a:rPr>
                  <a:t>τ</a:t>
                </a:r>
                <a:r>
                  <a:rPr lang="en-US" sz="1600" baseline="30000" dirty="0">
                    <a:latin typeface="cmmi10"/>
                  </a:rPr>
                  <a:t>c2)s</a:t>
                </a:r>
                <a:endParaRPr lang="en-US" sz="1600" dirty="0"/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Even more accurate: Use actual T</a:t>
                </a:r>
                <a:r>
                  <a:rPr lang="en-US" sz="1600" baseline="-25000" dirty="0"/>
                  <a:t>2</a:t>
                </a:r>
                <a:r>
                  <a:rPr lang="en-US" sz="1600" dirty="0"/>
                  <a:t> (normally not necessary)</a:t>
                </a:r>
              </a:p>
              <a:p>
                <a:pPr lvl="1"/>
                <a:r>
                  <a:rPr lang="en-US" sz="1600" dirty="0"/>
                  <a:t>Typical choice: </a:t>
                </a:r>
                <a:r>
                  <a:rPr lang="el-G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τ</a:t>
                </a:r>
                <a:r>
                  <a:rPr lang="en-US" sz="1600" baseline="-25000" dirty="0">
                    <a:latin typeface="cmmi10"/>
                  </a:rPr>
                  <a:t>c1 </a:t>
                </a:r>
                <a:r>
                  <a:rPr lang="en-US" sz="1600" dirty="0"/>
                  <a:t>= </a:t>
                </a:r>
                <a14:m>
                  <m:oMath xmlns:m="http://schemas.openxmlformats.org/officeDocument/2006/math"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1600" dirty="0"/>
                  <a:t> </a:t>
                </a:r>
                <a:r>
                  <a:rPr lang="en-US" sz="1600" dirty="0">
                    <a:latin typeface="cmmi10"/>
                    <a:cs typeface="Times New Roman" panose="02020603050405020304" pitchFamily="18" charset="0"/>
                  </a:rPr>
                  <a:t>τ</a:t>
                </a:r>
                <a:r>
                  <a:rPr lang="en-US" sz="1600" baseline="-25000" dirty="0">
                    <a:latin typeface="cmmi10"/>
                  </a:rPr>
                  <a:t>c2</a:t>
                </a:r>
                <a:r>
                  <a:rPr lang="en-US" sz="1600" dirty="0">
                    <a:latin typeface="cmmi10"/>
                  </a:rPr>
                  <a:t> where time scale separation </a:t>
                </a:r>
                <a14:m>
                  <m:oMath xmlns:m="http://schemas.openxmlformats.org/officeDocument/2006/math"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𝜎</m:t>
                    </m:r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=4 </m:t>
                    </m:r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𝑡𝑜</m:t>
                    </m:r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 10.</m:t>
                    </m:r>
                  </m:oMath>
                </a14:m>
                <a:endParaRPr lang="en-US" sz="1600" baseline="-250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3F9B91E-B772-5900-0910-064365FBF7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408" y="3360985"/>
                <a:ext cx="10225136" cy="3539430"/>
              </a:xfrm>
              <a:prstGeom prst="rect">
                <a:avLst/>
              </a:prstGeom>
              <a:blipFill>
                <a:blip r:embed="rId3"/>
                <a:stretch>
                  <a:fillRect l="-298" t="-516" b="-12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0B94C0-EA65-48A3-1A03-BF25C2A2C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CD2B-6064-4A78-9C2D-DD73DFA345C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174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/>
              <a:t>Time </a:t>
            </a:r>
            <a:r>
              <a:rPr lang="nb-NO" dirty="0" err="1"/>
              <a:t>scale</a:t>
            </a:r>
            <a:r>
              <a:rPr lang="nb-NO" dirty="0"/>
              <a:t> </a:t>
            </a:r>
            <a:r>
              <a:rPr lang="nb-NO" dirty="0" err="1"/>
              <a:t>separation</a:t>
            </a:r>
            <a:r>
              <a:rPr lang="nb-NO" dirty="0"/>
              <a:t> is </a:t>
            </a:r>
            <a:r>
              <a:rPr lang="nb-NO" dirty="0" err="1"/>
              <a:t>needed</a:t>
            </a:r>
            <a:r>
              <a:rPr lang="nb-NO" dirty="0"/>
              <a:t> for </a:t>
            </a:r>
            <a:r>
              <a:rPr lang="nb-NO" dirty="0" err="1"/>
              <a:t>cascade</a:t>
            </a:r>
            <a:r>
              <a:rPr lang="nb-NO" dirty="0"/>
              <a:t> control to </a:t>
            </a:r>
            <a:r>
              <a:rPr lang="nb-NO" dirty="0" err="1"/>
              <a:t>work</a:t>
            </a:r>
            <a:r>
              <a:rPr lang="nb-NO" dirty="0"/>
              <a:t> </a:t>
            </a:r>
            <a:r>
              <a:rPr lang="nb-NO" dirty="0" err="1"/>
              <a:t>well</a:t>
            </a:r>
            <a:endParaRPr lang="nb-NO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b-NO" dirty="0"/>
                  <a:t>Inner loop (slave) </a:t>
                </a:r>
                <a:r>
                  <a:rPr lang="nb-NO" dirty="0" err="1"/>
                  <a:t>should</a:t>
                </a:r>
                <a:r>
                  <a:rPr lang="nb-NO" dirty="0"/>
                  <a:t> be at </a:t>
                </a:r>
                <a:r>
                  <a:rPr lang="nb-NO" dirty="0" err="1"/>
                  <a:t>least</a:t>
                </a:r>
                <a:r>
                  <a:rPr lang="nb-NO" dirty="0"/>
                  <a:t> 4 times* faster </a:t>
                </a:r>
                <a:r>
                  <a:rPr lang="nb-NO" dirty="0" err="1"/>
                  <a:t>than</a:t>
                </a:r>
                <a:r>
                  <a:rPr lang="nb-NO" dirty="0"/>
                  <a:t> </a:t>
                </a:r>
                <a:r>
                  <a:rPr lang="nb-NO" dirty="0" err="1"/>
                  <a:t>the</a:t>
                </a:r>
                <a:r>
                  <a:rPr lang="nb-NO" dirty="0"/>
                  <a:t> </a:t>
                </a:r>
                <a:r>
                  <a:rPr lang="nb-NO" dirty="0" err="1"/>
                  <a:t>outer</a:t>
                </a:r>
                <a:r>
                  <a:rPr lang="nb-NO" dirty="0"/>
                  <a:t> loop (master)</a:t>
                </a:r>
              </a:p>
              <a:p>
                <a:pPr lvl="1"/>
                <a:r>
                  <a:rPr lang="nb-NO" dirty="0"/>
                  <a:t>This is to make </a:t>
                </a:r>
                <a:r>
                  <a:rPr lang="nb-NO" dirty="0" err="1"/>
                  <a:t>the</a:t>
                </a:r>
                <a:r>
                  <a:rPr lang="nb-NO" dirty="0"/>
                  <a:t> </a:t>
                </a:r>
                <a:r>
                  <a:rPr lang="nb-NO" dirty="0" err="1"/>
                  <a:t>two</a:t>
                </a:r>
                <a:r>
                  <a:rPr lang="nb-NO" dirty="0"/>
                  <a:t> loops (and tuning) </a:t>
                </a:r>
                <a:r>
                  <a:rPr lang="nb-NO" dirty="0" err="1"/>
                  <a:t>independent</a:t>
                </a:r>
                <a:r>
                  <a:rPr lang="nb-NO" dirty="0"/>
                  <a:t>.</a:t>
                </a:r>
              </a:p>
              <a:p>
                <a:pPr lvl="1"/>
                <a:r>
                  <a:rPr lang="nb-NO" dirty="0" err="1"/>
                  <a:t>Otherwise</a:t>
                </a:r>
                <a:r>
                  <a:rPr lang="nb-NO" dirty="0"/>
                  <a:t>, </a:t>
                </a:r>
                <a:r>
                  <a:rPr lang="nb-NO" dirty="0" err="1"/>
                  <a:t>the</a:t>
                </a:r>
                <a:r>
                  <a:rPr lang="nb-NO" dirty="0"/>
                  <a:t> slave and master loops </a:t>
                </a:r>
                <a:r>
                  <a:rPr lang="nb-NO" dirty="0" err="1"/>
                  <a:t>may</a:t>
                </a:r>
                <a:r>
                  <a:rPr lang="nb-NO" dirty="0"/>
                  <a:t> start </a:t>
                </a:r>
                <a:r>
                  <a:rPr lang="nb-NO" dirty="0" err="1"/>
                  <a:t>interacting</a:t>
                </a:r>
                <a:r>
                  <a:rPr lang="nb-NO" dirty="0"/>
                  <a:t> </a:t>
                </a:r>
              </a:p>
              <a:p>
                <a:pPr lvl="2"/>
                <a:r>
                  <a:rPr lang="nb-NO" sz="2000" dirty="0"/>
                  <a:t>The fast slave loop is </a:t>
                </a:r>
                <a:r>
                  <a:rPr lang="nb-NO" sz="2000" dirty="0" err="1"/>
                  <a:t>able</a:t>
                </a:r>
                <a:r>
                  <a:rPr lang="nb-NO" sz="2000" dirty="0"/>
                  <a:t> to </a:t>
                </a:r>
                <a:r>
                  <a:rPr lang="nb-NO" sz="2000" dirty="0" err="1"/>
                  <a:t>correct</a:t>
                </a:r>
                <a:r>
                  <a:rPr lang="nb-NO" sz="2000" dirty="0"/>
                  <a:t>  for </a:t>
                </a:r>
                <a:r>
                  <a:rPr lang="nb-NO" sz="2000" dirty="0" err="1"/>
                  <a:t>local</a:t>
                </a:r>
                <a:r>
                  <a:rPr lang="nb-NO" sz="2000" dirty="0"/>
                  <a:t> </a:t>
                </a:r>
                <a:r>
                  <a:rPr lang="nb-NO" sz="2000" dirty="0" err="1"/>
                  <a:t>disturbances</a:t>
                </a:r>
                <a:r>
                  <a:rPr lang="nb-NO" sz="2000" dirty="0"/>
                  <a:t>, </a:t>
                </a:r>
                <a:r>
                  <a:rPr lang="nb-NO" sz="2000" dirty="0" err="1"/>
                  <a:t>but</a:t>
                </a:r>
                <a:r>
                  <a:rPr lang="nb-NO" sz="2000" dirty="0"/>
                  <a:t> </a:t>
                </a:r>
                <a:r>
                  <a:rPr lang="nb-NO" sz="2000" dirty="0" err="1"/>
                  <a:t>the</a:t>
                </a:r>
                <a:r>
                  <a:rPr lang="nb-NO" sz="2000" dirty="0"/>
                  <a:t> </a:t>
                </a:r>
                <a:r>
                  <a:rPr lang="nb-NO" sz="2000" dirty="0" err="1"/>
                  <a:t>outer</a:t>
                </a:r>
                <a:r>
                  <a:rPr lang="nb-NO" sz="2000" dirty="0"/>
                  <a:t> loop </a:t>
                </a:r>
                <a:r>
                  <a:rPr lang="nb-NO" sz="2000" dirty="0" err="1"/>
                  <a:t>does</a:t>
                </a:r>
                <a:r>
                  <a:rPr lang="nb-NO" sz="2000" dirty="0"/>
                  <a:t> not «</a:t>
                </a:r>
                <a:r>
                  <a:rPr lang="nb-NO" sz="2000" dirty="0" err="1"/>
                  <a:t>know</a:t>
                </a:r>
                <a:r>
                  <a:rPr lang="nb-NO" sz="2000" dirty="0"/>
                  <a:t>» </a:t>
                </a:r>
                <a:r>
                  <a:rPr lang="nb-NO" sz="2000" dirty="0" err="1"/>
                  <a:t>this</a:t>
                </a:r>
                <a:r>
                  <a:rPr lang="nb-NO" sz="2000" dirty="0"/>
                  <a:t> and </a:t>
                </a:r>
                <a:r>
                  <a:rPr lang="nb-NO" sz="2000" dirty="0" err="1"/>
                  <a:t>if</a:t>
                </a:r>
                <a:r>
                  <a:rPr lang="nb-NO" sz="2000" dirty="0"/>
                  <a:t> </a:t>
                </a:r>
                <a:r>
                  <a:rPr lang="nb-NO" sz="2000" dirty="0" err="1"/>
                  <a:t>it’s</a:t>
                </a:r>
                <a:r>
                  <a:rPr lang="nb-NO" sz="2000" dirty="0"/>
                  <a:t> </a:t>
                </a:r>
                <a:r>
                  <a:rPr lang="nb-NO" sz="2000" dirty="0" err="1"/>
                  <a:t>too</a:t>
                </a:r>
                <a:r>
                  <a:rPr lang="nb-NO" sz="2000" dirty="0"/>
                  <a:t> fast it </a:t>
                </a:r>
                <a:r>
                  <a:rPr lang="nb-NO" sz="2000" dirty="0" err="1"/>
                  <a:t>may</a:t>
                </a:r>
                <a:r>
                  <a:rPr lang="nb-NO" sz="2000" dirty="0"/>
                  <a:t> start «fighting» </a:t>
                </a:r>
                <a:r>
                  <a:rPr lang="nb-NO" sz="2000" dirty="0" err="1"/>
                  <a:t>with</a:t>
                </a:r>
                <a:r>
                  <a:rPr lang="nb-NO" sz="2000" dirty="0"/>
                  <a:t> </a:t>
                </a:r>
                <a:r>
                  <a:rPr lang="nb-NO" sz="2000" dirty="0" err="1"/>
                  <a:t>the</a:t>
                </a:r>
                <a:r>
                  <a:rPr lang="nb-NO" sz="2000" dirty="0"/>
                  <a:t> slave loop.</a:t>
                </a:r>
              </a:p>
              <a:p>
                <a:r>
                  <a:rPr lang="nb-NO" err="1"/>
                  <a:t>But</a:t>
                </a:r>
                <a:r>
                  <a:rPr lang="nb-NO"/>
                  <a:t> recommend </a:t>
                </a:r>
                <a:r>
                  <a:rPr lang="nb-NO" dirty="0"/>
                  <a:t>10 times faster, </a:t>
                </a:r>
                <a14:m>
                  <m:oMath xmlns:m="http://schemas.openxmlformats.org/officeDocument/2006/math"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𝜎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≡ </m:t>
                    </m:r>
                    <m:f>
                      <m:fPr>
                        <m:ctrlPr>
                          <a:rPr lang="nb-NO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b-NO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b-NO" sz="2400" b="0" i="1" smtClean="0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  <m:sub>
                            <m:r>
                              <a:rPr lang="nb-NO" sz="24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nb-NO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b-NO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b-NO" sz="2400" b="0" i="1" smtClean="0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  <m:sub>
                            <m:r>
                              <a:rPr lang="nb-NO" sz="24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nb-NO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=10. </m:t>
                    </m:r>
                  </m:oMath>
                </a14:m>
                <a:endParaRPr lang="nb-NO" dirty="0"/>
              </a:p>
              <a:p>
                <a:pPr lvl="1"/>
                <a:r>
                  <a:rPr lang="nb-NO" sz="2400" dirty="0"/>
                  <a:t>A </a:t>
                </a:r>
                <a:r>
                  <a:rPr lang="nb-NO" sz="2400" dirty="0" err="1"/>
                  <a:t>high</a:t>
                </a:r>
                <a:r>
                  <a:rPr lang="nb-NO" sz="2400" dirty="0"/>
                  <a:t> </a:t>
                </a:r>
                <a:r>
                  <a:rPr lang="el-G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σ</a:t>
                </a:r>
                <a:r>
                  <a:rPr lang="nb-NO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</a:t>
                </a:r>
                <a:r>
                  <a:rPr lang="nb-NO" sz="2400" dirty="0"/>
                  <a:t>robust to </a:t>
                </a:r>
                <a:r>
                  <a:rPr lang="nb-NO" sz="2400" dirty="0" err="1"/>
                  <a:t>gain</a:t>
                </a:r>
                <a:r>
                  <a:rPr lang="nb-NO" sz="2400" dirty="0"/>
                  <a:t> </a:t>
                </a:r>
                <a:r>
                  <a:rPr lang="nb-NO" sz="2400" dirty="0" err="1"/>
                  <a:t>variations</a:t>
                </a:r>
                <a:r>
                  <a:rPr lang="nb-NO" sz="2400" dirty="0"/>
                  <a:t> (in </a:t>
                </a:r>
                <a:r>
                  <a:rPr lang="nb-NO" sz="2400" dirty="0" err="1"/>
                  <a:t>both</a:t>
                </a:r>
                <a:r>
                  <a:rPr lang="nb-NO" sz="2400" dirty="0"/>
                  <a:t> </a:t>
                </a:r>
                <a:r>
                  <a:rPr lang="nb-NO" sz="2400" dirty="0" err="1"/>
                  <a:t>inner</a:t>
                </a:r>
                <a:r>
                  <a:rPr lang="nb-NO" sz="2400" dirty="0"/>
                  <a:t> and </a:t>
                </a:r>
                <a:r>
                  <a:rPr lang="nb-NO" sz="2400" dirty="0" err="1"/>
                  <a:t>outer</a:t>
                </a:r>
                <a:r>
                  <a:rPr lang="nb-NO" sz="2400" dirty="0"/>
                  <a:t> loop) </a:t>
                </a:r>
              </a:p>
              <a:p>
                <a:pPr lvl="1"/>
                <a:r>
                  <a:rPr lang="nb-NO" sz="1600" dirty="0"/>
                  <a:t>The </a:t>
                </a:r>
                <a:r>
                  <a:rPr lang="nb-NO" sz="1600" dirty="0" err="1"/>
                  <a:t>reason</a:t>
                </a:r>
                <a:r>
                  <a:rPr lang="nb-NO" sz="1600" dirty="0"/>
                  <a:t> for </a:t>
                </a:r>
                <a:r>
                  <a:rPr lang="nb-NO" sz="1600" dirty="0" err="1"/>
                  <a:t>the</a:t>
                </a:r>
                <a:r>
                  <a:rPr lang="nb-NO" sz="1600" dirty="0"/>
                  <a:t> </a:t>
                </a:r>
                <a:r>
                  <a:rPr lang="nb-NO" sz="1600" dirty="0" err="1"/>
                  <a:t>upper</a:t>
                </a:r>
                <a:r>
                  <a:rPr lang="nb-NO" sz="1600" dirty="0"/>
                  <a:t> </a:t>
                </a:r>
                <a:r>
                  <a:rPr lang="nb-NO" sz="1600" dirty="0" err="1"/>
                  <a:t>value</a:t>
                </a:r>
                <a:r>
                  <a:rPr lang="nb-NO" sz="1600" dirty="0"/>
                  <a:t> (</a:t>
                </a:r>
                <a:r>
                  <a:rPr lang="el-G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σ </a:t>
                </a:r>
                <a:r>
                  <a:rPr lang="nb-NO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nb-NO" sz="1600" dirty="0"/>
                  <a:t>10) is to </a:t>
                </a:r>
                <a:r>
                  <a:rPr lang="nb-NO" sz="1600" dirty="0" err="1"/>
                  <a:t>avoid</a:t>
                </a:r>
                <a:r>
                  <a:rPr lang="nb-NO" sz="1600" dirty="0"/>
                  <a:t> </a:t>
                </a:r>
                <a:r>
                  <a:rPr lang="nb-NO" sz="1600" dirty="0" err="1"/>
                  <a:t>that</a:t>
                </a:r>
                <a:r>
                  <a:rPr lang="nb-NO" sz="1600" dirty="0"/>
                  <a:t> control </a:t>
                </a:r>
                <a:r>
                  <a:rPr lang="nb-NO" sz="1600" dirty="0" err="1"/>
                  <a:t>gets</a:t>
                </a:r>
                <a:r>
                  <a:rPr lang="nb-NO" sz="1600" dirty="0"/>
                  <a:t> </a:t>
                </a:r>
                <a:r>
                  <a:rPr lang="nb-NO" sz="1600" dirty="0" err="1"/>
                  <a:t>too</a:t>
                </a:r>
                <a:r>
                  <a:rPr lang="nb-NO" sz="1600" dirty="0"/>
                  <a:t> </a:t>
                </a:r>
                <a:r>
                  <a:rPr lang="nb-NO" sz="1600" dirty="0" err="1"/>
                  <a:t>slow</a:t>
                </a:r>
                <a:r>
                  <a:rPr lang="nb-NO" sz="1600" dirty="0"/>
                  <a:t>, </a:t>
                </a:r>
                <a:r>
                  <a:rPr lang="nb-NO" sz="1600" dirty="0" err="1"/>
                  <a:t>especially</a:t>
                </a:r>
                <a:r>
                  <a:rPr lang="nb-NO" sz="1600" dirty="0"/>
                  <a:t> </a:t>
                </a:r>
                <a:r>
                  <a:rPr lang="nb-NO" sz="1600" dirty="0" err="1"/>
                  <a:t>if</a:t>
                </a:r>
                <a:r>
                  <a:rPr lang="nb-NO" sz="1600" dirty="0"/>
                  <a:t> </a:t>
                </a:r>
                <a:r>
                  <a:rPr lang="nb-NO" sz="1600" dirty="0" err="1"/>
                  <a:t>we</a:t>
                </a:r>
                <a:r>
                  <a:rPr lang="nb-NO" sz="1600" dirty="0"/>
                  <a:t> have </a:t>
                </a:r>
                <a:r>
                  <a:rPr lang="nb-NO" sz="1600" dirty="0" err="1"/>
                  <a:t>many</a:t>
                </a:r>
                <a:r>
                  <a:rPr lang="nb-NO" sz="1600" dirty="0"/>
                  <a:t> </a:t>
                </a:r>
                <a:r>
                  <a:rPr lang="nb-NO" sz="1600" dirty="0" err="1"/>
                  <a:t>layers</a:t>
                </a:r>
                <a:endParaRPr lang="en-US" sz="1600" dirty="0"/>
              </a:p>
              <a:p>
                <a:pPr lvl="1"/>
                <a:endParaRPr lang="nb-NO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78" t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A39AE47E-A551-4495-AE2E-9B111E1276D8}"/>
              </a:ext>
            </a:extLst>
          </p:cNvPr>
          <p:cNvSpPr txBox="1"/>
          <p:nvPr/>
        </p:nvSpPr>
        <p:spPr>
          <a:xfrm>
            <a:off x="2135561" y="6309320"/>
            <a:ext cx="4867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* </a:t>
            </a:r>
            <a:r>
              <a:rPr lang="nb-NO" sz="1400" dirty="0"/>
              <a:t>Shinskey (Controlling multivariable processes, ISA, 1981, p.12)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8184459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C894F-CF64-3BC5-5C4E-30F974BD9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/>
              <a:t>Motivation for factor 4 for time scale separation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C07EB6-839D-A329-FA8D-13C331ABC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CD2B-6064-4A78-9C2D-DD73DFA345C7}" type="slidenum">
              <a:rPr lang="en-US" smtClean="0"/>
              <a:t>17</a:t>
            </a:fld>
            <a:endParaRPr lang="en-US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300A166A-690F-3748-3509-36BD9D9DE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256" y="3004161"/>
            <a:ext cx="5048251" cy="237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483F982E-C1A9-5AC3-DF38-975C7630C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9183" y="3374048"/>
            <a:ext cx="3552825" cy="163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D466F57-AE8A-BB68-6697-69E119D47605}"/>
                  </a:ext>
                </a:extLst>
              </p:cNvPr>
              <p:cNvSpPr txBox="1"/>
              <p:nvPr/>
            </p:nvSpPr>
            <p:spPr>
              <a:xfrm>
                <a:off x="3042139" y="2332892"/>
                <a:ext cx="2574166" cy="3126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nb-NO" b="0" i="0" smtClean="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nb-NO" b="0" i="1" smtClean="0"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nb-NO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nb-NO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nb-NO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sSup>
                            <m:sSupPr>
                              <m:ctrlP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  <m:t>𝜏</m:t>
                              </m:r>
                              <m:r>
                                <a:rPr lang="nb-NO" b="0" i="1" baseline="-25000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nb-NO" b="0" i="1" baseline="-2500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nb-NO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nb-NO" b="0" i="0" smtClean="0"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nb-NO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D466F57-AE8A-BB68-6697-69E119D476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2139" y="2332892"/>
                <a:ext cx="2574166" cy="312650"/>
              </a:xfrm>
              <a:prstGeom prst="rect">
                <a:avLst/>
              </a:prstGeom>
              <a:blipFill>
                <a:blip r:embed="rId4"/>
                <a:stretch>
                  <a:fillRect l="-948" t="-1961" b="-196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7347A663-60AC-862D-5158-B038037C3816}"/>
              </a:ext>
            </a:extLst>
          </p:cNvPr>
          <p:cNvSpPr txBox="1"/>
          <p:nvPr/>
        </p:nvSpPr>
        <p:spPr>
          <a:xfrm>
            <a:off x="1858108" y="1900292"/>
            <a:ext cx="7676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/>
              <a:t>Response y(t) (lower layer) to step change in setpoint (coming from upper layer):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80F9F9-822F-B814-9ABB-3C22FE8652FB}"/>
              </a:ext>
            </a:extLst>
          </p:cNvPr>
          <p:cNvSpPr txBox="1"/>
          <p:nvPr/>
        </p:nvSpPr>
        <p:spPr>
          <a:xfrm>
            <a:off x="1858108" y="5843954"/>
            <a:ext cx="7097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/>
              <a:t>Lower layer has for any practical purpose converged (98%) after time 4 </a:t>
            </a:r>
            <a:r>
              <a:rPr lang="nb-NO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c2</a:t>
            </a:r>
            <a:r>
              <a:rPr lang="nb-NO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0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Title 1">
            <a:extLst>
              <a:ext uri="{FF2B5EF4-FFF2-40B4-BE49-F238E27FC236}">
                <a16:creationId xmlns:a16="http://schemas.microsoft.com/office/drawing/2014/main" id="{686D0B39-B068-4726-A652-85AD9F2391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3705" y="239669"/>
            <a:ext cx="11256264" cy="1325563"/>
          </a:xfrm>
        </p:spPr>
        <p:txBody>
          <a:bodyPr/>
          <a:lstStyle/>
          <a:p>
            <a:r>
              <a:rPr lang="nb-NO" altLang="nb-NO" dirty="0" err="1"/>
              <a:t>Counteracting</a:t>
            </a:r>
            <a:r>
              <a:rPr lang="nb-NO" altLang="nb-NO" dirty="0"/>
              <a:t> </a:t>
            </a:r>
            <a:r>
              <a:rPr lang="nb-NO" altLang="nb-NO" dirty="0" err="1"/>
              <a:t>nonlinearity</a:t>
            </a:r>
            <a:r>
              <a:rPr lang="nb-NO" altLang="nb-NO" dirty="0"/>
              <a:t> </a:t>
            </a:r>
            <a:r>
              <a:rPr lang="nb-NO" altLang="nb-NO" dirty="0" err="1"/>
              <a:t>using</a:t>
            </a:r>
            <a:r>
              <a:rPr lang="nb-NO" altLang="nb-NO" dirty="0"/>
              <a:t> </a:t>
            </a:r>
            <a:r>
              <a:rPr lang="nb-NO" altLang="nb-NO" dirty="0" err="1"/>
              <a:t>cascade</a:t>
            </a:r>
            <a:r>
              <a:rPr lang="nb-NO" altLang="nb-NO" dirty="0"/>
              <a:t> </a:t>
            </a:r>
            <a:r>
              <a:rPr lang="nb-NO" altLang="nb-NO" dirty="0" err="1"/>
              <a:t>control</a:t>
            </a:r>
            <a:endParaRPr lang="nb-NO" altLang="nb-NO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B35D1A9-24CF-9F44-9811-516DDCB1618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73705" y="1746377"/>
                <a:ext cx="7952217" cy="4422691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  <a:defRPr/>
                </a:pPr>
                <a:r>
                  <a:rPr lang="nb-NO" sz="2600" i="1" dirty="0" err="1"/>
                  <a:t>Example</a:t>
                </a:r>
                <a:r>
                  <a:rPr lang="nb-NO" sz="2600" dirty="0"/>
                  <a:t>: </a:t>
                </a:r>
                <a:r>
                  <a:rPr lang="nb-NO" sz="2600" dirty="0" err="1"/>
                  <a:t>Consider</a:t>
                </a:r>
                <a:r>
                  <a:rPr lang="nb-NO" sz="2600" dirty="0"/>
                  <a:t> slave </a:t>
                </a:r>
                <a:r>
                  <a:rPr lang="nb-NO" sz="2600" dirty="0" err="1"/>
                  <a:t>flow</a:t>
                </a:r>
                <a:r>
                  <a:rPr lang="nb-NO" sz="2600" dirty="0"/>
                  <a:t> controller </a:t>
                </a:r>
                <a:r>
                  <a:rPr lang="nb-NO" sz="2600" dirty="0" err="1"/>
                  <a:t>with</a:t>
                </a:r>
                <a:r>
                  <a:rPr lang="nb-NO" sz="2600" dirty="0"/>
                  <a:t> u = z (</a:t>
                </a:r>
                <a:r>
                  <a:rPr lang="nb-NO" sz="2600" dirty="0" err="1"/>
                  <a:t>valve</a:t>
                </a:r>
                <a:r>
                  <a:rPr lang="nb-NO" sz="2600" dirty="0"/>
                  <a:t> </a:t>
                </a:r>
                <a:r>
                  <a:rPr lang="nb-NO" sz="2600" dirty="0" err="1"/>
                  <a:t>position</a:t>
                </a:r>
                <a:r>
                  <a:rPr lang="nb-NO" sz="2600" dirty="0"/>
                  <a:t>) and y</a:t>
                </a:r>
                <a:r>
                  <a:rPr lang="nb-NO" sz="2600" baseline="-25000" dirty="0"/>
                  <a:t>2</a:t>
                </a:r>
                <a:r>
                  <a:rPr lang="nb-NO" sz="2600" dirty="0"/>
                  <a:t> = q (</a:t>
                </a:r>
                <a:r>
                  <a:rPr lang="nb-NO" sz="2600" dirty="0" err="1"/>
                  <a:t>flow</a:t>
                </a:r>
                <a:r>
                  <a:rPr lang="nb-NO" sz="2600" dirty="0"/>
                  <a:t>) </a:t>
                </a:r>
              </a:p>
              <a:p>
                <a:pPr lvl="1">
                  <a:defRPr/>
                </a:pPr>
                <a:r>
                  <a:rPr lang="nb-NO" sz="2200" dirty="0"/>
                  <a:t>Nonlinear </a:t>
                </a:r>
                <a:r>
                  <a:rPr lang="nb-NO" sz="2200" dirty="0" err="1"/>
                  <a:t>valve</a:t>
                </a:r>
                <a:r>
                  <a:rPr lang="nb-NO" sz="2200" dirty="0"/>
                  <a:t> </a:t>
                </a:r>
                <a:r>
                  <a:rPr lang="nb-NO" sz="2200" dirty="0" err="1"/>
                  <a:t>with</a:t>
                </a:r>
                <a:r>
                  <a:rPr lang="nb-NO" sz="2200" dirty="0"/>
                  <a:t> </a:t>
                </a:r>
                <a:r>
                  <a:rPr lang="nb-NO" sz="2200" dirty="0" err="1"/>
                  <a:t>varying</a:t>
                </a:r>
                <a:r>
                  <a:rPr lang="nb-NO" sz="2200" dirty="0"/>
                  <a:t> </a:t>
                </a:r>
                <a:r>
                  <a:rPr lang="nb-NO" sz="2200" dirty="0" err="1"/>
                  <a:t>gain</a:t>
                </a:r>
                <a:r>
                  <a:rPr lang="nb-NO" sz="2200" dirty="0"/>
                  <a:t> k</a:t>
                </a:r>
                <a:r>
                  <a:rPr lang="nb-NO" sz="2200" baseline="-25000" dirty="0"/>
                  <a:t>2</a:t>
                </a:r>
                <a:r>
                  <a:rPr lang="nb-NO" sz="2200" dirty="0"/>
                  <a:t>: </a:t>
                </a:r>
                <a:r>
                  <a:rPr lang="nb-NO" sz="2200" dirty="0">
                    <a:highlight>
                      <a:srgbClr val="FFFF00"/>
                    </a:highlight>
                  </a:rPr>
                  <a:t>G</a:t>
                </a:r>
                <a:r>
                  <a:rPr lang="nb-NO" sz="2200" baseline="-25000" dirty="0">
                    <a:highlight>
                      <a:srgbClr val="FFFF00"/>
                    </a:highlight>
                  </a:rPr>
                  <a:t>2</a:t>
                </a:r>
                <a:r>
                  <a:rPr lang="nb-NO" sz="2200" dirty="0">
                    <a:highlight>
                      <a:srgbClr val="FFFF00"/>
                    </a:highlight>
                  </a:rPr>
                  <a:t>(s)= k</a:t>
                </a:r>
                <a:r>
                  <a:rPr lang="nb-NO" sz="2200" baseline="-25000" dirty="0">
                    <a:highlight>
                      <a:srgbClr val="FFFF00"/>
                    </a:highlight>
                  </a:rPr>
                  <a:t>2</a:t>
                </a:r>
                <a:r>
                  <a:rPr lang="nb-NO" sz="2200" dirty="0">
                    <a:highlight>
                      <a:srgbClr val="FFFF00"/>
                    </a:highlight>
                  </a:rPr>
                  <a:t>(z) / (</a:t>
                </a:r>
                <a14:m>
                  <m:oMath xmlns:m="http://schemas.openxmlformats.org/officeDocument/2006/math">
                    <m:r>
                      <a:rPr lang="nb-NO" sz="22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𝜏</m:t>
                    </m:r>
                    <m:r>
                      <a:rPr lang="nb-NO" sz="2200" b="0" i="1" baseline="-25000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nb-NO" sz="2200" dirty="0">
                    <a:highlight>
                      <a:srgbClr val="FFFF00"/>
                    </a:highlight>
                    <a:cs typeface="Times New Roman" panose="02020603050405020304" pitchFamily="18" charset="0"/>
                  </a:rPr>
                  <a:t>s+1)</a:t>
                </a:r>
              </a:p>
              <a:p>
                <a:pPr lvl="1">
                  <a:defRPr/>
                </a:pPr>
                <a:r>
                  <a:rPr lang="nb-NO" sz="2200" dirty="0">
                    <a:cs typeface="Times New Roman" panose="02020603050405020304" pitchFamily="18" charset="0"/>
                  </a:rPr>
                  <a:t>Slave (</a:t>
                </a:r>
                <a:r>
                  <a:rPr lang="nb-NO" sz="2200" dirty="0" err="1">
                    <a:cs typeface="Times New Roman" panose="02020603050405020304" pitchFamily="18" charset="0"/>
                  </a:rPr>
                  <a:t>flow</a:t>
                </a:r>
                <a:r>
                  <a:rPr lang="nb-NO" sz="2200" dirty="0">
                    <a:cs typeface="Times New Roman" panose="02020603050405020304" pitchFamily="18" charset="0"/>
                  </a:rPr>
                  <a:t>) controller K</a:t>
                </a:r>
                <a:r>
                  <a:rPr lang="nb-NO" sz="2200" baseline="-25000" dirty="0">
                    <a:cs typeface="Times New Roman" panose="02020603050405020304" pitchFamily="18" charset="0"/>
                  </a:rPr>
                  <a:t>2</a:t>
                </a:r>
                <a:r>
                  <a:rPr lang="nb-NO" sz="2200" dirty="0">
                    <a:cs typeface="Times New Roman" panose="02020603050405020304" pitchFamily="18" charset="0"/>
                  </a:rPr>
                  <a:t>: PI-controller </a:t>
                </a:r>
                <a:r>
                  <a:rPr lang="nb-NO" sz="2200" dirty="0" err="1">
                    <a:cs typeface="Times New Roman" panose="02020603050405020304" pitchFamily="18" charset="0"/>
                  </a:rPr>
                  <a:t>with</a:t>
                </a:r>
                <a:r>
                  <a:rPr lang="nb-NO" sz="2200" dirty="0">
                    <a:cs typeface="Times New Roman" panose="02020603050405020304" pitchFamily="18" charset="0"/>
                  </a:rPr>
                  <a:t> </a:t>
                </a:r>
                <a:r>
                  <a:rPr lang="nb-NO" sz="2200" dirty="0" err="1">
                    <a:cs typeface="Times New Roman" panose="02020603050405020304" pitchFamily="18" charset="0"/>
                  </a:rPr>
                  <a:t>gain</a:t>
                </a:r>
                <a:r>
                  <a:rPr lang="nb-NO" sz="2200" dirty="0">
                    <a:cs typeface="Times New Roman" panose="02020603050405020304" pitchFamily="18" charset="0"/>
                  </a:rPr>
                  <a:t> K</a:t>
                </a:r>
                <a:r>
                  <a:rPr lang="nb-NO" sz="2200" baseline="-25000" dirty="0">
                    <a:cs typeface="Times New Roman" panose="02020603050405020304" pitchFamily="18" charset="0"/>
                  </a:rPr>
                  <a:t>c2</a:t>
                </a:r>
                <a:r>
                  <a:rPr lang="nb-NO" sz="2200" dirty="0">
                    <a:cs typeface="Times New Roman" panose="02020603050405020304" pitchFamily="18" charset="0"/>
                  </a:rPr>
                  <a:t> and integral time </a:t>
                </a:r>
                <a14:m>
                  <m:oMath xmlns:m="http://schemas.openxmlformats.org/officeDocument/2006/math">
                    <m:r>
                      <a:rPr lang="nb-NO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𝜏</m:t>
                    </m:r>
                  </m:oMath>
                </a14:m>
                <a:r>
                  <a:rPr lang="nb-NO" sz="2200" baseline="-25000" dirty="0">
                    <a:cs typeface="Times New Roman" panose="02020603050405020304" pitchFamily="18" charset="0"/>
                  </a:rPr>
                  <a:t>I</a:t>
                </a:r>
                <a:r>
                  <a:rPr lang="nb-NO" sz="2200" dirty="0">
                    <a:cs typeface="Times New Roman" panose="02020603050405020304" pitchFamily="18" charset="0"/>
                  </a:rPr>
                  <a:t>=</a:t>
                </a:r>
                <a:r>
                  <a:rPr lang="el-GR" sz="22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nb-NO" sz="2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</m:e>
                      <m:sub>
                        <m:r>
                          <a:rPr lang="nb-NO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b-NO" sz="2200" dirty="0">
                    <a:cs typeface="Times New Roman" panose="02020603050405020304" pitchFamily="18" charset="0"/>
                  </a:rPr>
                  <a:t> (SIMC-</a:t>
                </a:r>
                <a:r>
                  <a:rPr lang="nb-NO" sz="2200" dirty="0" err="1">
                    <a:cs typeface="Times New Roman" panose="02020603050405020304" pitchFamily="18" charset="0"/>
                  </a:rPr>
                  <a:t>rule</a:t>
                </a:r>
                <a:r>
                  <a:rPr lang="nb-NO" sz="2200" dirty="0">
                    <a:cs typeface="Times New Roman" panose="02020603050405020304" pitchFamily="18" charset="0"/>
                  </a:rPr>
                  <a:t>). </a:t>
                </a:r>
                <a:r>
                  <a:rPr lang="nb-NO" sz="2200" dirty="0" err="1">
                    <a:cs typeface="Times New Roman" panose="02020603050405020304" pitchFamily="18" charset="0"/>
                  </a:rPr>
                  <a:t>Get</a:t>
                </a:r>
                <a:endParaRPr lang="nb-NO" sz="2200" dirty="0">
                  <a:cs typeface="Times New Roman" panose="02020603050405020304" pitchFamily="18" charset="0"/>
                </a:endParaRPr>
              </a:p>
              <a:p>
                <a:pPr marL="2286000" lvl="5" indent="0">
                  <a:buNone/>
                  <a:defRPr/>
                </a:pPr>
                <a:r>
                  <a:rPr lang="nb-NO" sz="1600" dirty="0"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nb-NO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𝐿</m:t>
                        </m:r>
                      </m:e>
                      <m:sub>
                        <m:r>
                          <a:rPr lang="nb-NO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nb-NO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nb-NO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nb-NO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𝐾</m:t>
                        </m:r>
                      </m:e>
                      <m:sub>
                        <m:r>
                          <a:rPr lang="nb-NO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nb-NO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b-NO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e>
                    </m:d>
                    <m:sSub>
                      <m:sSubPr>
                        <m:ctrlPr>
                          <a:rPr lang="nb-NO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nb-NO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</m:e>
                      <m:sub>
                        <m:r>
                          <a:rPr lang="nb-NO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nb-NO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b-NO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e>
                    </m:d>
                    <m:r>
                      <a:rPr lang="nb-NO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nb-NO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b-NO" sz="1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nb-NO" sz="1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nb-NO" sz="1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nb-NO" sz="1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nb-NO" sz="1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nb-NO" sz="1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nb-NO" sz="1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nb-NO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sSub>
                          <m:sSubPr>
                            <m:ctrlPr>
                              <a:rPr lang="nb-NO" sz="1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nb-NO" sz="1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𝜏</m:t>
                            </m:r>
                          </m:e>
                          <m:sub>
                            <m:r>
                              <a:rPr lang="nb-NO" sz="1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nb-NO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den>
                    </m:f>
                  </m:oMath>
                </a14:m>
                <a:endParaRPr lang="nb-NO" sz="1600" dirty="0">
                  <a:cs typeface="Times New Roman" panose="02020603050405020304" pitchFamily="18" charset="0"/>
                </a:endParaRPr>
              </a:p>
              <a:p>
                <a:pPr lvl="1">
                  <a:defRPr/>
                </a:pPr>
                <a:r>
                  <a:rPr lang="nb-NO" sz="2200" dirty="0">
                    <a:cs typeface="Times New Roman" panose="02020603050405020304" pitchFamily="18" charset="0"/>
                  </a:rPr>
                  <a:t>With slave controller: Transfer </a:t>
                </a:r>
                <a:r>
                  <a:rPr lang="nb-NO" sz="2200" dirty="0" err="1">
                    <a:cs typeface="Times New Roman" panose="02020603050405020304" pitchFamily="18" charset="0"/>
                  </a:rPr>
                  <a:t>function</a:t>
                </a:r>
                <a:r>
                  <a:rPr lang="nb-NO" sz="2200" dirty="0">
                    <a:cs typeface="Times New Roman" panose="02020603050405020304" pitchFamily="18" charset="0"/>
                  </a:rPr>
                  <a:t> from y</a:t>
                </a:r>
                <a:r>
                  <a:rPr lang="nb-NO" sz="2200" baseline="-25000" dirty="0">
                    <a:cs typeface="Times New Roman" panose="02020603050405020304" pitchFamily="18" charset="0"/>
                  </a:rPr>
                  <a:t>2s</a:t>
                </a:r>
                <a:r>
                  <a:rPr lang="nb-NO" sz="2200" dirty="0">
                    <a:cs typeface="Times New Roman" panose="02020603050405020304" pitchFamily="18" charset="0"/>
                  </a:rPr>
                  <a:t> to y</a:t>
                </a:r>
                <a:r>
                  <a:rPr lang="nb-NO" sz="2200" baseline="-25000" dirty="0">
                    <a:cs typeface="Times New Roman" panose="02020603050405020304" pitchFamily="18" charset="0"/>
                  </a:rPr>
                  <a:t>2</a:t>
                </a:r>
                <a:r>
                  <a:rPr lang="nb-NO" sz="2200" dirty="0">
                    <a:cs typeface="Times New Roman" panose="02020603050405020304" pitchFamily="18" charset="0"/>
                  </a:rPr>
                  <a:t> (as </a:t>
                </a:r>
                <a:r>
                  <a:rPr lang="nb-NO" sz="2200" dirty="0" err="1">
                    <a:cs typeface="Times New Roman" panose="02020603050405020304" pitchFamily="18" charset="0"/>
                  </a:rPr>
                  <a:t>seen</a:t>
                </a:r>
                <a:r>
                  <a:rPr lang="nb-NO" sz="2200" dirty="0">
                    <a:cs typeface="Times New Roman" panose="02020603050405020304" pitchFamily="18" charset="0"/>
                  </a:rPr>
                  <a:t> from </a:t>
                </a:r>
                <a:r>
                  <a:rPr lang="nb-NO" sz="2200" dirty="0" err="1">
                    <a:cs typeface="Times New Roman" panose="02020603050405020304" pitchFamily="18" charset="0"/>
                  </a:rPr>
                  <a:t>outer</a:t>
                </a:r>
                <a:r>
                  <a:rPr lang="nb-NO" sz="2200" dirty="0">
                    <a:cs typeface="Times New Roman" panose="02020603050405020304" pitchFamily="18" charset="0"/>
                  </a:rPr>
                  <a:t> loop):</a:t>
                </a:r>
              </a:p>
              <a:p>
                <a:pPr marL="0" indent="0" algn="ctr">
                  <a:buNone/>
                  <a:defRPr/>
                </a:pPr>
                <a:r>
                  <a:rPr lang="nb-NO" sz="2600" dirty="0">
                    <a:cs typeface="Times New Roman" panose="02020603050405020304" pitchFamily="18" charset="0"/>
                  </a:rPr>
                  <a:t>T</a:t>
                </a:r>
                <a:r>
                  <a:rPr lang="nb-NO" sz="2600" baseline="-25000" dirty="0">
                    <a:cs typeface="Times New Roman" panose="02020603050405020304" pitchFamily="18" charset="0"/>
                  </a:rPr>
                  <a:t>2</a:t>
                </a:r>
                <a:r>
                  <a:rPr lang="nb-NO" sz="2600" dirty="0">
                    <a:cs typeface="Times New Roman" panose="02020603050405020304" pitchFamily="18" charset="0"/>
                  </a:rPr>
                  <a:t> = L</a:t>
                </a:r>
                <a:r>
                  <a:rPr lang="nb-NO" sz="2600" baseline="-25000" dirty="0">
                    <a:cs typeface="Times New Roman" panose="02020603050405020304" pitchFamily="18" charset="0"/>
                  </a:rPr>
                  <a:t>2</a:t>
                </a:r>
                <a:r>
                  <a:rPr lang="nb-NO" sz="2600" dirty="0">
                    <a:cs typeface="Times New Roman" panose="02020603050405020304" pitchFamily="18" charset="0"/>
                  </a:rPr>
                  <a:t>/(1+L</a:t>
                </a:r>
                <a:r>
                  <a:rPr lang="nb-NO" sz="2600" baseline="-25000" dirty="0">
                    <a:cs typeface="Times New Roman" panose="02020603050405020304" pitchFamily="18" charset="0"/>
                  </a:rPr>
                  <a:t>2</a:t>
                </a:r>
                <a:r>
                  <a:rPr lang="nb-NO" sz="2600" dirty="0">
                    <a:cs typeface="Times New Roman" panose="02020603050405020304" pitchFamily="18" charset="0"/>
                  </a:rPr>
                  <a:t>) = 1/(</a:t>
                </a:r>
                <a14:m>
                  <m:oMath xmlns:m="http://schemas.openxmlformats.org/officeDocument/2006/math">
                    <m:r>
                      <a:rPr lang="nb-NO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𝜏</m:t>
                    </m:r>
                  </m:oMath>
                </a14:m>
                <a:r>
                  <a:rPr lang="nb-NO" sz="2600" baseline="-25000" dirty="0">
                    <a:cs typeface="Times New Roman" panose="02020603050405020304" pitchFamily="18" charset="0"/>
                  </a:rPr>
                  <a:t>C2</a:t>
                </a:r>
                <a:r>
                  <a:rPr lang="nb-NO" sz="2600" dirty="0">
                    <a:cs typeface="Times New Roman" panose="02020603050405020304" pitchFamily="18" charset="0"/>
                  </a:rPr>
                  <a:t> s + 1), </a:t>
                </a:r>
                <a:r>
                  <a:rPr lang="nb-NO" sz="2600" dirty="0" err="1">
                    <a:cs typeface="Times New Roman" panose="02020603050405020304" pitchFamily="18" charset="0"/>
                  </a:rPr>
                  <a:t>where</a:t>
                </a:r>
                <a:r>
                  <a:rPr lang="nb-NO" sz="26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b-NO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𝜏</m:t>
                    </m:r>
                  </m:oMath>
                </a14:m>
                <a:r>
                  <a:rPr lang="nb-NO" sz="2600" baseline="-25000" dirty="0">
                    <a:cs typeface="Times New Roman" panose="02020603050405020304" pitchFamily="18" charset="0"/>
                  </a:rPr>
                  <a:t>C2</a:t>
                </a:r>
                <a:r>
                  <a:rPr lang="nb-NO" sz="2600" dirty="0"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nb-NO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</m:e>
                      <m:sub>
                        <m:r>
                          <a:rPr lang="nb-NO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b-NO" sz="2600" dirty="0">
                    <a:cs typeface="Times New Roman" panose="02020603050405020304" pitchFamily="18" charset="0"/>
                  </a:rPr>
                  <a:t>/(k</a:t>
                </a:r>
                <a:r>
                  <a:rPr lang="nb-NO" sz="2600" baseline="-25000" dirty="0">
                    <a:cs typeface="Times New Roman" panose="02020603050405020304" pitchFamily="18" charset="0"/>
                  </a:rPr>
                  <a:t>2</a:t>
                </a:r>
                <a:r>
                  <a:rPr lang="nb-NO" sz="2600" dirty="0">
                    <a:cs typeface="Times New Roman" panose="02020603050405020304" pitchFamily="18" charset="0"/>
                  </a:rPr>
                  <a:t> K</a:t>
                </a:r>
                <a:r>
                  <a:rPr lang="nb-NO" sz="2600" baseline="-25000" dirty="0">
                    <a:cs typeface="Times New Roman" panose="02020603050405020304" pitchFamily="18" charset="0"/>
                  </a:rPr>
                  <a:t>c2</a:t>
                </a:r>
                <a:r>
                  <a:rPr lang="nb-NO" sz="2600" dirty="0"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defRPr/>
                </a:pPr>
                <a:r>
                  <a:rPr lang="nb-NO" sz="260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Linearization: 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Gain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for T</a:t>
                </a:r>
                <a:r>
                  <a:rPr lang="nb-NO" sz="2600" baseline="-250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is 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always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1 (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independent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of k</a:t>
                </a:r>
                <a:r>
                  <a:rPr lang="nb-NO" sz="2600" baseline="-250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) 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because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of 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intergal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action in 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the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inner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(slave) loop</a:t>
                </a:r>
              </a:p>
              <a:p>
                <a:pPr>
                  <a:defRPr/>
                </a:pP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But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: 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Gain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variation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in k</a:t>
                </a:r>
                <a:r>
                  <a:rPr lang="nb-NO" sz="2600" baseline="-250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(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inner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loop) translates 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into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variation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in 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closed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-loop time 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constant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b-NO" sz="2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𝜏</m:t>
                    </m:r>
                  </m:oMath>
                </a14:m>
                <a:r>
                  <a:rPr lang="nb-NO" sz="2600" baseline="-250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C2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. This 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may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effect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nb-NO" sz="2600" dirty="0" err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the</a:t>
                </a:r>
                <a:r>
                  <a:rPr lang="nb-NO" sz="26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master loop:</a:t>
                </a:r>
              </a:p>
              <a:p>
                <a:pPr lvl="1">
                  <a:defRPr/>
                </a:pPr>
                <a:r>
                  <a:rPr lang="nb-NO" sz="2300" dirty="0">
                    <a:cs typeface="Times New Roman" panose="02020603050405020304" pitchFamily="18" charset="0"/>
                  </a:rPr>
                  <a:t>The master controller K</a:t>
                </a:r>
                <a:r>
                  <a:rPr lang="nb-NO" sz="2300" baseline="-25000" dirty="0">
                    <a:cs typeface="Times New Roman" panose="02020603050405020304" pitchFamily="18" charset="0"/>
                  </a:rPr>
                  <a:t>1</a:t>
                </a:r>
                <a:r>
                  <a:rPr lang="nb-NO" sz="2300" dirty="0">
                    <a:cs typeface="Times New Roman" panose="02020603050405020304" pitchFamily="18" charset="0"/>
                  </a:rPr>
                  <a:t> is </a:t>
                </a:r>
                <a:r>
                  <a:rPr lang="nb-NO" sz="2300" dirty="0" err="1">
                    <a:cs typeface="Times New Roman" panose="02020603050405020304" pitchFamily="18" charset="0"/>
                  </a:rPr>
                  <a:t>designed</a:t>
                </a:r>
                <a:r>
                  <a:rPr lang="nb-NO" sz="2300" dirty="0">
                    <a:cs typeface="Times New Roman" panose="02020603050405020304" pitchFamily="18" charset="0"/>
                  </a:rPr>
                  <a:t> </a:t>
                </a:r>
                <a:r>
                  <a:rPr lang="nb-NO" sz="2300" dirty="0" err="1">
                    <a:cs typeface="Times New Roman" panose="02020603050405020304" pitchFamily="18" charset="0"/>
                  </a:rPr>
                  <a:t>based</a:t>
                </a:r>
                <a:r>
                  <a:rPr lang="nb-NO" sz="2300" dirty="0">
                    <a:cs typeface="Times New Roman" panose="02020603050405020304" pitchFamily="18" charset="0"/>
                  </a:rPr>
                  <a:t> </a:t>
                </a:r>
                <a:r>
                  <a:rPr lang="nb-NO" sz="2300" dirty="0" err="1">
                    <a:cs typeface="Times New Roman" panose="02020603050405020304" pitchFamily="18" charset="0"/>
                  </a:rPr>
                  <a:t>on</a:t>
                </a:r>
                <a:r>
                  <a:rPr lang="nb-NO" sz="2300" dirty="0">
                    <a:cs typeface="Times New Roman" panose="02020603050405020304" pitchFamily="18" charset="0"/>
                  </a:rPr>
                  <a:t> G</a:t>
                </a:r>
                <a:r>
                  <a:rPr lang="nb-NO" sz="2300" baseline="-25000" dirty="0">
                    <a:cs typeface="Times New Roman" panose="02020603050405020304" pitchFamily="18" charset="0"/>
                  </a:rPr>
                  <a:t>1</a:t>
                </a:r>
                <a:r>
                  <a:rPr lang="nb-NO" sz="2300" dirty="0">
                    <a:cs typeface="Times New Roman" panose="02020603050405020304" pitchFamily="18" charset="0"/>
                  </a:rPr>
                  <a:t>T</a:t>
                </a:r>
                <a:r>
                  <a:rPr lang="nb-NO" sz="2300" baseline="-25000" dirty="0">
                    <a:cs typeface="Times New Roman" panose="02020603050405020304" pitchFamily="18" charset="0"/>
                  </a:rPr>
                  <a:t>2.</a:t>
                </a:r>
                <a:r>
                  <a:rPr lang="nb-NO" sz="2300" dirty="0">
                    <a:cs typeface="Times New Roman" panose="02020603050405020304" pitchFamily="18" charset="0"/>
                  </a:rPr>
                  <a:t> </a:t>
                </a:r>
              </a:p>
              <a:p>
                <a:pPr lvl="1">
                  <a:defRPr/>
                </a:pPr>
                <a:r>
                  <a:rPr lang="nb-NO" sz="2300" dirty="0">
                    <a:cs typeface="Times New Roman" panose="02020603050405020304" pitchFamily="18" charset="0"/>
                  </a:rPr>
                  <a:t>A </a:t>
                </a:r>
                <a:r>
                  <a:rPr lang="nb-NO" sz="2300" dirty="0" err="1">
                    <a:cs typeface="Times New Roman" panose="02020603050405020304" pitchFamily="18" charset="0"/>
                  </a:rPr>
                  <a:t>smaller</a:t>
                </a:r>
                <a:r>
                  <a:rPr lang="nb-NO" sz="2300" dirty="0">
                    <a:cs typeface="Times New Roman" panose="02020603050405020304" pitchFamily="18" charset="0"/>
                  </a:rPr>
                  <a:t> </a:t>
                </a:r>
                <a:r>
                  <a:rPr lang="nb-NO" sz="2300" dirty="0" err="1">
                    <a:cs typeface="Times New Roman" panose="02020603050405020304" pitchFamily="18" charset="0"/>
                  </a:rPr>
                  <a:t>process</a:t>
                </a:r>
                <a:r>
                  <a:rPr lang="nb-NO" sz="2300" dirty="0">
                    <a:cs typeface="Times New Roman" panose="02020603050405020304" pitchFamily="18" charset="0"/>
                  </a:rPr>
                  <a:t> </a:t>
                </a:r>
                <a:r>
                  <a:rPr lang="nb-NO" sz="2300" dirty="0" err="1">
                    <a:cs typeface="Times New Roman" panose="02020603050405020304" pitchFamily="18" charset="0"/>
                  </a:rPr>
                  <a:t>gain</a:t>
                </a:r>
                <a:r>
                  <a:rPr lang="nb-NO" sz="2300" dirty="0">
                    <a:cs typeface="Times New Roman" panose="02020603050405020304" pitchFamily="18" charset="0"/>
                  </a:rPr>
                  <a:t> k</a:t>
                </a:r>
                <a:r>
                  <a:rPr lang="nb-NO" sz="2300" baseline="-25000" dirty="0">
                    <a:cs typeface="Times New Roman" panose="02020603050405020304" pitchFamily="18" charset="0"/>
                  </a:rPr>
                  <a:t>2</a:t>
                </a:r>
                <a:r>
                  <a:rPr lang="nb-NO" sz="2300" dirty="0">
                    <a:cs typeface="Times New Roman" panose="02020603050405020304" pitchFamily="18" charset="0"/>
                  </a:rPr>
                  <a:t> </a:t>
                </a:r>
                <a:r>
                  <a:rPr lang="nb-NO" sz="2300" dirty="0" err="1">
                    <a:cs typeface="Times New Roman" panose="02020603050405020304" pitchFamily="18" charset="0"/>
                  </a:rPr>
                  <a:t>results</a:t>
                </a:r>
                <a:r>
                  <a:rPr lang="nb-NO" sz="2300" dirty="0">
                    <a:cs typeface="Times New Roman" panose="02020603050405020304" pitchFamily="18" charset="0"/>
                  </a:rPr>
                  <a:t> in a </a:t>
                </a:r>
                <a:r>
                  <a:rPr lang="nb-NO" sz="2300" dirty="0" err="1">
                    <a:cs typeface="Times New Roman" panose="02020603050405020304" pitchFamily="18" charset="0"/>
                  </a:rPr>
                  <a:t>larger</a:t>
                </a:r>
                <a:r>
                  <a:rPr lang="nb-NO" sz="23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b-NO" sz="23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𝜏</m:t>
                    </m:r>
                  </m:oMath>
                </a14:m>
                <a:r>
                  <a:rPr lang="nb-NO" sz="2300" b="1" baseline="-250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C2</a:t>
                </a:r>
                <a:r>
                  <a:rPr lang="nb-NO" sz="2300" b="1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nb-NO" sz="2300" dirty="0">
                    <a:cs typeface="Times New Roman" panose="02020603050405020304" pitchFamily="18" charset="0"/>
                  </a:rPr>
                  <a:t>and </a:t>
                </a:r>
                <a:r>
                  <a:rPr lang="nb-NO" sz="2300" dirty="0" err="1">
                    <a:cs typeface="Times New Roman" panose="02020603050405020304" pitchFamily="18" charset="0"/>
                  </a:rPr>
                  <a:t>thus</a:t>
                </a:r>
                <a:r>
                  <a:rPr lang="nb-NO" sz="2300" dirty="0">
                    <a:cs typeface="Times New Roman" panose="02020603050405020304" pitchFamily="18" charset="0"/>
                  </a:rPr>
                  <a:t> a </a:t>
                </a:r>
                <a:r>
                  <a:rPr lang="nb-NO" sz="2300" dirty="0" err="1">
                    <a:cs typeface="Times New Roman" panose="02020603050405020304" pitchFamily="18" charset="0"/>
                  </a:rPr>
                  <a:t>large</a:t>
                </a:r>
                <a:r>
                  <a:rPr lang="nb-NO" sz="2300" dirty="0">
                    <a:cs typeface="Times New Roman" panose="02020603050405020304" pitchFamily="18" charset="0"/>
                  </a:rPr>
                  <a:t> </a:t>
                </a:r>
                <a:r>
                  <a:rPr lang="nb-NO" sz="2300" dirty="0" err="1">
                    <a:cs typeface="Times New Roman" panose="02020603050405020304" pitchFamily="18" charset="0"/>
                  </a:rPr>
                  <a:t>effective</a:t>
                </a:r>
                <a:r>
                  <a:rPr lang="nb-NO" sz="2300" dirty="0">
                    <a:cs typeface="Times New Roman" panose="02020603050405020304" pitchFamily="18" charset="0"/>
                  </a:rPr>
                  <a:t> </a:t>
                </a:r>
                <a:r>
                  <a:rPr lang="nb-NO" sz="2300" dirty="0" err="1">
                    <a:cs typeface="Times New Roman" panose="02020603050405020304" pitchFamily="18" charset="0"/>
                  </a:rPr>
                  <a:t>delay</a:t>
                </a:r>
                <a:r>
                  <a:rPr lang="nb-NO" sz="2300" dirty="0">
                    <a:cs typeface="Times New Roman" panose="02020603050405020304" pitchFamily="18" charset="0"/>
                  </a:rPr>
                  <a:t>, </a:t>
                </a:r>
                <a:r>
                  <a:rPr lang="nb-NO" sz="2300" dirty="0" err="1">
                    <a:cs typeface="Times New Roman" panose="02020603050405020304" pitchFamily="18" charset="0"/>
                  </a:rPr>
                  <a:t>whuch</a:t>
                </a:r>
                <a:r>
                  <a:rPr lang="nb-NO" sz="2300" dirty="0">
                    <a:cs typeface="Times New Roman" panose="02020603050405020304" pitchFamily="18" charset="0"/>
                  </a:rPr>
                  <a:t> mat be bad.</a:t>
                </a:r>
              </a:p>
              <a:p>
                <a:pPr lvl="2">
                  <a:defRPr/>
                </a:pPr>
                <a:r>
                  <a:rPr lang="nb-NO" sz="1900" dirty="0" err="1">
                    <a:cs typeface="Times New Roman" panose="02020603050405020304" pitchFamily="18" charset="0"/>
                  </a:rPr>
                  <a:t>Recall</a:t>
                </a:r>
                <a:r>
                  <a:rPr lang="nb-NO" sz="1900" dirty="0">
                    <a:cs typeface="Times New Roman" panose="02020603050405020304" pitchFamily="18" charset="0"/>
                  </a:rPr>
                  <a:t> </a:t>
                </a:r>
                <a:r>
                  <a:rPr lang="en-US" sz="1900" dirty="0"/>
                  <a:t>T</a:t>
                </a:r>
                <a:r>
                  <a:rPr lang="en-US" sz="1900" baseline="-25000" dirty="0"/>
                  <a:t>2</a:t>
                </a:r>
                <a:r>
                  <a:rPr lang="en-US" sz="1900" dirty="0"/>
                  <a:t> </a:t>
                </a:r>
                <a14:m>
                  <m:oMath xmlns:m="http://schemas.openxmlformats.org/officeDocument/2006/math">
                    <m:r>
                      <a:rPr lang="nb-NO" sz="1900" b="0" i="1" smtClean="0">
                        <a:latin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1900" dirty="0"/>
                  <a:t> e</a:t>
                </a:r>
                <a:r>
                  <a:rPr lang="en-US" sz="1900" baseline="30000" dirty="0"/>
                  <a:t>-</a:t>
                </a:r>
                <a:r>
                  <a:rPr lang="en-US" sz="1900" baseline="30000" dirty="0">
                    <a:cs typeface="Times New Roman" panose="02020603050405020304" pitchFamily="18" charset="0"/>
                  </a:rPr>
                  <a:t>ϴ</a:t>
                </a:r>
                <a:r>
                  <a:rPr lang="en-US" sz="1900" baseline="30000" dirty="0"/>
                  <a:t>2s</a:t>
                </a:r>
                <a:r>
                  <a:rPr lang="en-US" sz="1900" dirty="0"/>
                  <a:t>/(</a:t>
                </a:r>
                <a:r>
                  <a:rPr lang="en-US" sz="1900" dirty="0">
                    <a:cs typeface="Times New Roman" panose="02020603050405020304" pitchFamily="18" charset="0"/>
                  </a:rPr>
                  <a:t>τ</a:t>
                </a:r>
                <a:r>
                  <a:rPr lang="en-US" sz="1900" baseline="-25000" dirty="0"/>
                  <a:t>c2</a:t>
                </a:r>
                <a:r>
                  <a:rPr lang="en-US" sz="1900" dirty="0"/>
                  <a:t>s+1) </a:t>
                </a:r>
                <a14:m>
                  <m:oMath xmlns:m="http://schemas.openxmlformats.org/officeDocument/2006/math">
                    <m:r>
                      <a:rPr lang="nb-NO" sz="1900" i="1">
                        <a:latin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1900" dirty="0"/>
                  <a:t> e</a:t>
                </a:r>
                <a:r>
                  <a:rPr lang="en-US" sz="1900" baseline="30000" dirty="0"/>
                  <a:t>-(</a:t>
                </a:r>
                <a:r>
                  <a:rPr lang="en-US" sz="1900" baseline="30000" dirty="0">
                    <a:cs typeface="Times New Roman" panose="02020603050405020304" pitchFamily="18" charset="0"/>
                  </a:rPr>
                  <a:t>ϴ</a:t>
                </a:r>
                <a:r>
                  <a:rPr lang="en-US" sz="1900" baseline="30000" dirty="0"/>
                  <a:t>2+</a:t>
                </a:r>
                <a:r>
                  <a:rPr lang="en-US" sz="1900" baseline="30000" dirty="0">
                    <a:cs typeface="Times New Roman" panose="02020603050405020304" pitchFamily="18" charset="0"/>
                  </a:rPr>
                  <a:t>τ</a:t>
                </a:r>
                <a:r>
                  <a:rPr lang="en-US" sz="1900" baseline="30000" dirty="0"/>
                  <a:t>c2)s</a:t>
                </a:r>
              </a:p>
              <a:p>
                <a:pPr lvl="3">
                  <a:defRPr/>
                </a:pPr>
                <a:endParaRPr lang="en-US" sz="2300" dirty="0"/>
              </a:p>
              <a:p>
                <a:pPr lvl="1">
                  <a:defRPr/>
                </a:pPr>
                <a:r>
                  <a:rPr lang="en-US" sz="2300" dirty="0"/>
                  <a:t>However, if the time scale separation </a:t>
                </a:r>
                <a:r>
                  <a:rPr lang="el-GR" sz="23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σ</a:t>
                </a:r>
                <a:r>
                  <a:rPr lang="nb-NO" sz="23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300" dirty="0"/>
                  <a:t>is sufficiently large, the variations in </a:t>
                </a:r>
                <a14:m>
                  <m:oMath xmlns:m="http://schemas.openxmlformats.org/officeDocument/2006/math">
                    <m:r>
                      <a:rPr lang="nb-NO" sz="23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𝜏</m:t>
                    </m:r>
                  </m:oMath>
                </a14:m>
                <a:r>
                  <a:rPr lang="nb-NO" sz="2300" b="1" baseline="-250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C2 </a:t>
                </a:r>
                <a:r>
                  <a:rPr lang="en-US" sz="2300" dirty="0"/>
                  <a:t>will not matter  </a:t>
                </a:r>
              </a:p>
              <a:p>
                <a:pPr marL="1371600" lvl="3" indent="0">
                  <a:buNone/>
                  <a:defRPr/>
                </a:pPr>
                <a:endParaRPr lang="nb-NO" sz="1600" dirty="0">
                  <a:latin typeface="+mj-lt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B35D1A9-24CF-9F44-9811-516DDCB1618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3705" y="1746377"/>
                <a:ext cx="7952217" cy="4422691"/>
              </a:xfrm>
              <a:blipFill>
                <a:blip r:embed="rId2"/>
                <a:stretch>
                  <a:fillRect l="-690" t="-1791" r="-12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D0D7C3-B656-4CFB-798E-3DF199BE8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CD2B-6064-4A78-9C2D-DD73DFA345C7}" type="slidenum">
              <a:rPr lang="en-US" smtClean="0"/>
              <a:t>18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6D6D57E-8A98-A31F-22CA-2D4E020A5FFF}"/>
              </a:ext>
            </a:extLst>
          </p:cNvPr>
          <p:cNvGrpSpPr/>
          <p:nvPr/>
        </p:nvGrpSpPr>
        <p:grpSpPr>
          <a:xfrm>
            <a:off x="9395886" y="1987889"/>
            <a:ext cx="1820552" cy="1646696"/>
            <a:chOff x="7195230" y="2048849"/>
            <a:chExt cx="1820552" cy="164669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96A2FF1C-854F-A582-34A0-E69DBBB2A9B5}"/>
                </a:ext>
              </a:extLst>
            </p:cNvPr>
            <p:cNvGrpSpPr/>
            <p:nvPr/>
          </p:nvGrpSpPr>
          <p:grpSpPr>
            <a:xfrm>
              <a:off x="7195230" y="2048849"/>
              <a:ext cx="1727200" cy="1298575"/>
              <a:chOff x="6877050" y="4292600"/>
              <a:chExt cx="1727200" cy="1298575"/>
            </a:xfrm>
          </p:grpSpPr>
          <p:sp>
            <p:nvSpPr>
              <p:cNvPr id="7" name="Line 14">
                <a:extLst>
                  <a:ext uri="{FF2B5EF4-FFF2-40B4-BE49-F238E27FC236}">
                    <a16:creationId xmlns:a16="http://schemas.microsoft.com/office/drawing/2014/main" id="{F454C541-7046-1427-5E42-FB441F9D69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92950" y="5373688"/>
                <a:ext cx="15113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" name="Line 15">
                <a:extLst>
                  <a:ext uri="{FF2B5EF4-FFF2-40B4-BE49-F238E27FC236}">
                    <a16:creationId xmlns:a16="http://schemas.microsoft.com/office/drawing/2014/main" id="{636C35C6-9ACD-7CE9-5672-63C2EBDE50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092950" y="4365625"/>
                <a:ext cx="0" cy="10080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Text Box 17">
                <a:extLst>
                  <a:ext uri="{FF2B5EF4-FFF2-40B4-BE49-F238E27FC236}">
                    <a16:creationId xmlns:a16="http://schemas.microsoft.com/office/drawing/2014/main" id="{1D769DB8-2CEF-CDE8-6D3D-DF469F9B08B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92950" y="4292600"/>
                <a:ext cx="404813" cy="2746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200"/>
                  <a:t>f(z)</a:t>
                </a:r>
              </a:p>
            </p:txBody>
          </p:sp>
          <p:sp>
            <p:nvSpPr>
              <p:cNvPr id="10" name="Text Box 18">
                <a:extLst>
                  <a:ext uri="{FF2B5EF4-FFF2-40B4-BE49-F238E27FC236}">
                    <a16:creationId xmlns:a16="http://schemas.microsoft.com/office/drawing/2014/main" id="{5C3B0DE9-D823-FE4A-F14E-E981F220D4C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65950" y="5346700"/>
                <a:ext cx="254000" cy="2444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000"/>
                  <a:t>0</a:t>
                </a:r>
              </a:p>
            </p:txBody>
          </p:sp>
          <p:sp>
            <p:nvSpPr>
              <p:cNvPr id="11" name="Text Box 19">
                <a:extLst>
                  <a:ext uri="{FF2B5EF4-FFF2-40B4-BE49-F238E27FC236}">
                    <a16:creationId xmlns:a16="http://schemas.microsoft.com/office/drawing/2014/main" id="{5F3DC9AD-532B-C057-F3C9-A39988E5E36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72450" y="4724400"/>
                <a:ext cx="184150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en-US" altLang="nb-NO" sz="1800"/>
              </a:p>
            </p:txBody>
          </p:sp>
          <p:sp>
            <p:nvSpPr>
              <p:cNvPr id="12" name="Text Box 20">
                <a:extLst>
                  <a:ext uri="{FF2B5EF4-FFF2-40B4-BE49-F238E27FC236}">
                    <a16:creationId xmlns:a16="http://schemas.microsoft.com/office/drawing/2014/main" id="{3C195095-0EF5-36E6-2CFB-89B859F3015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89913" y="5346700"/>
                <a:ext cx="254000" cy="2444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000"/>
                  <a:t>1</a:t>
                </a:r>
              </a:p>
            </p:txBody>
          </p:sp>
          <p:sp>
            <p:nvSpPr>
              <p:cNvPr id="13" name="Text Box 21">
                <a:extLst>
                  <a:ext uri="{FF2B5EF4-FFF2-40B4-BE49-F238E27FC236}">
                    <a16:creationId xmlns:a16="http://schemas.microsoft.com/office/drawing/2014/main" id="{231BBD14-0F91-0772-DCA0-05126488C4B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77050" y="5229225"/>
                <a:ext cx="254000" cy="2444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000"/>
                  <a:t>0</a:t>
                </a:r>
              </a:p>
            </p:txBody>
          </p:sp>
          <p:sp>
            <p:nvSpPr>
              <p:cNvPr id="14" name="Text Box 22">
                <a:extLst>
                  <a:ext uri="{FF2B5EF4-FFF2-40B4-BE49-F238E27FC236}">
                    <a16:creationId xmlns:a16="http://schemas.microsoft.com/office/drawing/2014/main" id="{E1D513AA-48B1-D595-6E58-59CA82B5D5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77050" y="4508500"/>
                <a:ext cx="254000" cy="2444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000"/>
                  <a:t>1</a:t>
                </a:r>
              </a:p>
            </p:txBody>
          </p:sp>
          <p:sp>
            <p:nvSpPr>
              <p:cNvPr id="15" name="Line 23">
                <a:extLst>
                  <a:ext uri="{FF2B5EF4-FFF2-40B4-BE49-F238E27FC236}">
                    <a16:creationId xmlns:a16="http://schemas.microsoft.com/office/drawing/2014/main" id="{E8A7E401-AE52-5D81-FE3D-F9FF7E55B4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92950" y="4581525"/>
                <a:ext cx="122396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Line 24">
                <a:extLst>
                  <a:ext uri="{FF2B5EF4-FFF2-40B4-BE49-F238E27FC236}">
                    <a16:creationId xmlns:a16="http://schemas.microsoft.com/office/drawing/2014/main" id="{E20FCB13-5B26-739D-E152-AB82A84DB6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16913" y="4581525"/>
                <a:ext cx="0" cy="7921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Line 25">
                <a:extLst>
                  <a:ext uri="{FF2B5EF4-FFF2-40B4-BE49-F238E27FC236}">
                    <a16:creationId xmlns:a16="http://schemas.microsoft.com/office/drawing/2014/main" id="{816DE9E1-C7B1-79F1-243D-2616DA4D1A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092950" y="4581525"/>
                <a:ext cx="1223963" cy="7921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Text Box 27">
                <a:extLst>
                  <a:ext uri="{FF2B5EF4-FFF2-40B4-BE49-F238E27FC236}">
                    <a16:creationId xmlns:a16="http://schemas.microsoft.com/office/drawing/2014/main" id="{174FB6C9-185D-1959-DC22-7804B88357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1920000">
                <a:off x="7380288" y="4724400"/>
                <a:ext cx="762000" cy="228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900" dirty="0"/>
                  <a:t>linear valve</a:t>
                </a:r>
              </a:p>
            </p:txBody>
          </p:sp>
          <p:sp>
            <p:nvSpPr>
              <p:cNvPr id="19" name="Freeform 28">
                <a:extLst>
                  <a:ext uri="{FF2B5EF4-FFF2-40B4-BE49-F238E27FC236}">
                    <a16:creationId xmlns:a16="http://schemas.microsoft.com/office/drawing/2014/main" id="{D88E2F63-A595-5B8C-E2A1-8D4A77C21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950" y="4581525"/>
                <a:ext cx="1223963" cy="792163"/>
              </a:xfrm>
              <a:custGeom>
                <a:avLst/>
                <a:gdLst>
                  <a:gd name="T0" fmla="*/ 0 w 771"/>
                  <a:gd name="T1" fmla="*/ 2147483647 h 499"/>
                  <a:gd name="T2" fmla="*/ 2147483647 w 771"/>
                  <a:gd name="T3" fmla="*/ 2147483647 h 499"/>
                  <a:gd name="T4" fmla="*/ 2147483647 w 771"/>
                  <a:gd name="T5" fmla="*/ 2147483647 h 499"/>
                  <a:gd name="T6" fmla="*/ 2147483647 w 771"/>
                  <a:gd name="T7" fmla="*/ 2147483647 h 499"/>
                  <a:gd name="T8" fmla="*/ 2147483647 w 771"/>
                  <a:gd name="T9" fmla="*/ 2147483647 h 499"/>
                  <a:gd name="T10" fmla="*/ 2147483647 w 771"/>
                  <a:gd name="T11" fmla="*/ 0 h 4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71" h="499">
                    <a:moveTo>
                      <a:pt x="0" y="499"/>
                    </a:moveTo>
                    <a:cubicBezTo>
                      <a:pt x="15" y="450"/>
                      <a:pt x="30" y="401"/>
                      <a:pt x="45" y="363"/>
                    </a:cubicBezTo>
                    <a:cubicBezTo>
                      <a:pt x="60" y="325"/>
                      <a:pt x="67" y="310"/>
                      <a:pt x="90" y="272"/>
                    </a:cubicBezTo>
                    <a:cubicBezTo>
                      <a:pt x="113" y="234"/>
                      <a:pt x="136" y="166"/>
                      <a:pt x="181" y="136"/>
                    </a:cubicBezTo>
                    <a:cubicBezTo>
                      <a:pt x="226" y="106"/>
                      <a:pt x="264" y="113"/>
                      <a:pt x="362" y="90"/>
                    </a:cubicBezTo>
                    <a:cubicBezTo>
                      <a:pt x="460" y="67"/>
                      <a:pt x="703" y="15"/>
                      <a:pt x="771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Freeform 30">
                <a:extLst>
                  <a:ext uri="{FF2B5EF4-FFF2-40B4-BE49-F238E27FC236}">
                    <a16:creationId xmlns:a16="http://schemas.microsoft.com/office/drawing/2014/main" id="{853A6A75-B9D7-FDF2-AAD0-CECAAB0A69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950" y="4581525"/>
                <a:ext cx="1223963" cy="792163"/>
              </a:xfrm>
              <a:custGeom>
                <a:avLst/>
                <a:gdLst>
                  <a:gd name="T0" fmla="*/ 0 w 771"/>
                  <a:gd name="T1" fmla="*/ 2147483647 h 499"/>
                  <a:gd name="T2" fmla="*/ 2147483647 w 771"/>
                  <a:gd name="T3" fmla="*/ 2147483647 h 499"/>
                  <a:gd name="T4" fmla="*/ 2147483647 w 771"/>
                  <a:gd name="T5" fmla="*/ 2147483647 h 499"/>
                  <a:gd name="T6" fmla="*/ 2147483647 w 771"/>
                  <a:gd name="T7" fmla="*/ 2147483647 h 499"/>
                  <a:gd name="T8" fmla="*/ 2147483647 w 771"/>
                  <a:gd name="T9" fmla="*/ 0 h 4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1" h="499">
                    <a:moveTo>
                      <a:pt x="0" y="499"/>
                    </a:moveTo>
                    <a:cubicBezTo>
                      <a:pt x="86" y="483"/>
                      <a:pt x="173" y="468"/>
                      <a:pt x="226" y="453"/>
                    </a:cubicBezTo>
                    <a:cubicBezTo>
                      <a:pt x="279" y="438"/>
                      <a:pt x="287" y="431"/>
                      <a:pt x="317" y="408"/>
                    </a:cubicBezTo>
                    <a:cubicBezTo>
                      <a:pt x="347" y="385"/>
                      <a:pt x="332" y="385"/>
                      <a:pt x="408" y="317"/>
                    </a:cubicBezTo>
                    <a:cubicBezTo>
                      <a:pt x="484" y="249"/>
                      <a:pt x="710" y="53"/>
                      <a:pt x="771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9CE1735-8063-7A51-210E-5B16ECEC327D}"/>
                </a:ext>
              </a:extLst>
            </p:cNvPr>
            <p:cNvSpPr txBox="1"/>
            <p:nvPr/>
          </p:nvSpPr>
          <p:spPr>
            <a:xfrm>
              <a:off x="7364368" y="3387768"/>
              <a:ext cx="16514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sz="1400" dirty="0"/>
                <a:t>k</a:t>
              </a:r>
              <a:r>
                <a:rPr lang="nb-NO" sz="1400" baseline="-25000" dirty="0"/>
                <a:t>2</a:t>
              </a:r>
              <a:r>
                <a:rPr lang="nb-NO" sz="1400" dirty="0"/>
                <a:t>(z) = </a:t>
              </a:r>
              <a:r>
                <a:rPr lang="nb-NO" sz="1400" dirty="0" err="1"/>
                <a:t>slope</a:t>
              </a:r>
              <a:r>
                <a:rPr lang="nb-NO" sz="1400" dirty="0"/>
                <a:t> = </a:t>
              </a:r>
              <a:r>
                <a:rPr lang="nb-NO" sz="1400" dirty="0" err="1"/>
                <a:t>df</a:t>
              </a:r>
              <a:r>
                <a:rPr lang="nb-NO" sz="1400" dirty="0"/>
                <a:t>/</a:t>
              </a:r>
              <a:r>
                <a:rPr lang="nb-NO" sz="1400" dirty="0" err="1"/>
                <a:t>dz</a:t>
              </a:r>
              <a:endParaRPr lang="nb-NO" sz="1400" dirty="0"/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B7BEF38-3368-7DF2-C232-32D6A06D18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0639" y="3957384"/>
            <a:ext cx="3353825" cy="80595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49F1374-D0CA-5D1C-595E-7FCC224BC689}"/>
              </a:ext>
            </a:extLst>
          </p:cNvPr>
          <p:cNvSpPr txBox="1"/>
          <p:nvPr/>
        </p:nvSpPr>
        <p:spPr>
          <a:xfrm>
            <a:off x="8831956" y="4819406"/>
            <a:ext cx="3171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rgbClr val="FF0000"/>
                </a:solidFill>
              </a:rPr>
              <a:t>G</a:t>
            </a:r>
            <a:r>
              <a:rPr lang="nb-NO" sz="1200" b="1" baseline="-25000" dirty="0">
                <a:solidFill>
                  <a:srgbClr val="FF0000"/>
                </a:solidFill>
              </a:rPr>
              <a:t>1</a:t>
            </a:r>
            <a:r>
              <a:rPr lang="nb-NO" sz="1200" b="1" dirty="0">
                <a:solidFill>
                  <a:srgbClr val="FF0000"/>
                </a:solidFill>
              </a:rPr>
              <a:t>T</a:t>
            </a:r>
            <a:r>
              <a:rPr lang="nb-NO" sz="1200" b="1" baseline="-25000" dirty="0">
                <a:solidFill>
                  <a:srgbClr val="FF0000"/>
                </a:solidFill>
              </a:rPr>
              <a:t>2</a:t>
            </a:r>
            <a:r>
              <a:rPr lang="nb-NO" sz="1200" dirty="0"/>
              <a:t> = «Process» for tuning master controller K</a:t>
            </a:r>
            <a:r>
              <a:rPr lang="nb-NO" sz="1200" baseline="-25000" dirty="0"/>
              <a:t>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848283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Cascade control block diagram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4924" y="1808561"/>
            <a:ext cx="6172200" cy="756344"/>
          </a:xfrm>
        </p:spPr>
        <p:txBody>
          <a:bodyPr>
            <a:normAutofit fontScale="77500" lnSpcReduction="20000"/>
          </a:bodyPr>
          <a:lstStyle/>
          <a:p>
            <a:r>
              <a:rPr lang="en-GB"/>
              <a:t>Which disturbances motivate the use of cascade control?</a:t>
            </a:r>
          </a:p>
        </p:txBody>
      </p:sp>
      <p:sp>
        <p:nvSpPr>
          <p:cNvPr id="4" name="Oval 17"/>
          <p:cNvSpPr>
            <a:spLocks noChangeArrowheads="1"/>
          </p:cNvSpPr>
          <p:nvPr/>
        </p:nvSpPr>
        <p:spPr bwMode="auto">
          <a:xfrm>
            <a:off x="6815107" y="3453677"/>
            <a:ext cx="52388" cy="571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GB" altLang="en-US" sz="135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475397" y="3324493"/>
            <a:ext cx="592931" cy="36075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50" i="1">
                <a:latin typeface="Times New Roman" pitchFamily="18" charset="0"/>
              </a:rPr>
              <a:t>C</a:t>
            </a:r>
            <a:r>
              <a:rPr lang="en-US" altLang="en-US" sz="1050" baseline="-25000">
                <a:latin typeface="Times New Roman" pitchFamily="18" charset="0"/>
              </a:rPr>
              <a:t>1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589033" y="3324493"/>
            <a:ext cx="592931" cy="36075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50" i="1">
                <a:latin typeface="Times New Roman" pitchFamily="18" charset="0"/>
              </a:rPr>
              <a:t>C</a:t>
            </a:r>
            <a:r>
              <a:rPr lang="en-US" altLang="en-US" sz="1050" baseline="-25000">
                <a:latin typeface="Times New Roman" pitchFamily="18" charset="0"/>
              </a:rPr>
              <a:t>2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880465" y="3324493"/>
            <a:ext cx="642938" cy="36075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50" i="1">
                <a:latin typeface="Times New Roman" pitchFamily="18" charset="0"/>
              </a:rPr>
              <a:t>P</a:t>
            </a:r>
            <a:r>
              <a:rPr lang="en-US" altLang="en-US" sz="1050" baseline="-25000">
                <a:latin typeface="Times New Roman" pitchFamily="18" charset="0"/>
              </a:rPr>
              <a:t>2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504718" y="3324493"/>
            <a:ext cx="614363" cy="36075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50" i="1">
                <a:latin typeface="Times New Roman" pitchFamily="18" charset="0"/>
              </a:rPr>
              <a:t>P</a:t>
            </a:r>
            <a:r>
              <a:rPr lang="en-US" altLang="en-US" sz="1050" baseline="-25000">
                <a:latin typeface="Times New Roman" pitchFamily="18" charset="0"/>
              </a:rPr>
              <a:t>1</a:t>
            </a:r>
          </a:p>
        </p:txBody>
      </p:sp>
      <p:cxnSp>
        <p:nvCxnSpPr>
          <p:cNvPr id="9" name="AutoShape 10"/>
          <p:cNvCxnSpPr>
            <a:cxnSpLocks noChangeShapeType="1"/>
            <a:stCxn id="5" idx="3"/>
            <a:endCxn id="6" idx="1"/>
          </p:cNvCxnSpPr>
          <p:nvPr/>
        </p:nvCxnSpPr>
        <p:spPr bwMode="auto">
          <a:xfrm>
            <a:off x="4068325" y="3504872"/>
            <a:ext cx="520706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AutoShape 11"/>
          <p:cNvCxnSpPr>
            <a:cxnSpLocks noChangeShapeType="1"/>
            <a:stCxn id="6" idx="3"/>
            <a:endCxn id="16" idx="2"/>
          </p:cNvCxnSpPr>
          <p:nvPr/>
        </p:nvCxnSpPr>
        <p:spPr bwMode="auto">
          <a:xfrm>
            <a:off x="5181964" y="3504872"/>
            <a:ext cx="311552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AutoShape 12"/>
          <p:cNvCxnSpPr>
            <a:cxnSpLocks noChangeShapeType="1"/>
            <a:stCxn id="7" idx="3"/>
            <a:endCxn id="26" idx="2"/>
          </p:cNvCxnSpPr>
          <p:nvPr/>
        </p:nvCxnSpPr>
        <p:spPr bwMode="auto">
          <a:xfrm>
            <a:off x="6523405" y="3504872"/>
            <a:ext cx="527485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8756833" y="3455463"/>
            <a:ext cx="53578" cy="571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GB" altLang="en-US" sz="1350"/>
          </a:p>
        </p:txBody>
      </p:sp>
      <p:cxnSp>
        <p:nvCxnSpPr>
          <p:cNvPr id="13" name="AutoShape 16"/>
          <p:cNvCxnSpPr>
            <a:cxnSpLocks noChangeShapeType="1"/>
            <a:stCxn id="12" idx="4"/>
            <a:endCxn id="5" idx="2"/>
          </p:cNvCxnSpPr>
          <p:nvPr/>
        </p:nvCxnSpPr>
        <p:spPr bwMode="auto">
          <a:xfrm rot="5400000">
            <a:off x="6191422" y="1093053"/>
            <a:ext cx="172638" cy="5011761"/>
          </a:xfrm>
          <a:prstGeom prst="bentConnector3">
            <a:avLst>
              <a:gd name="adj1" fmla="val 599870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AutoShape 18"/>
          <p:cNvCxnSpPr>
            <a:cxnSpLocks noChangeShapeType="1"/>
            <a:stCxn id="4" idx="4"/>
            <a:endCxn id="6" idx="2"/>
          </p:cNvCxnSpPr>
          <p:nvPr/>
        </p:nvCxnSpPr>
        <p:spPr bwMode="auto">
          <a:xfrm rot="5400000">
            <a:off x="5776189" y="2620138"/>
            <a:ext cx="174424" cy="1955804"/>
          </a:xfrm>
          <a:prstGeom prst="bentConnector3">
            <a:avLst>
              <a:gd name="adj1" fmla="val 375226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AutoShape 20"/>
          <p:cNvCxnSpPr>
            <a:cxnSpLocks noChangeShapeType="1"/>
            <a:stCxn id="30" idx="6"/>
            <a:endCxn id="22" idx="1"/>
          </p:cNvCxnSpPr>
          <p:nvPr/>
        </p:nvCxnSpPr>
        <p:spPr bwMode="auto">
          <a:xfrm>
            <a:off x="8554647" y="3504873"/>
            <a:ext cx="420037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Oval 3"/>
          <p:cNvSpPr>
            <a:spLocks noChangeAspect="1"/>
          </p:cNvSpPr>
          <p:nvPr/>
        </p:nvSpPr>
        <p:spPr bwMode="auto">
          <a:xfrm>
            <a:off x="5493516" y="3410218"/>
            <a:ext cx="189309" cy="189309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050"/>
              <a:t>+</a:t>
            </a:r>
          </a:p>
        </p:txBody>
      </p:sp>
      <p:cxnSp>
        <p:nvCxnSpPr>
          <p:cNvPr id="17" name="AutoShape 11"/>
          <p:cNvCxnSpPr>
            <a:cxnSpLocks noChangeShapeType="1"/>
            <a:stCxn id="16" idx="6"/>
            <a:endCxn id="7" idx="1"/>
          </p:cNvCxnSpPr>
          <p:nvPr/>
        </p:nvCxnSpPr>
        <p:spPr bwMode="auto">
          <a:xfrm>
            <a:off x="5682823" y="3504872"/>
            <a:ext cx="197642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AutoShape 11"/>
          <p:cNvCxnSpPr>
            <a:cxnSpLocks noChangeShapeType="1"/>
            <a:stCxn id="19" idx="2"/>
            <a:endCxn id="16" idx="0"/>
          </p:cNvCxnSpPr>
          <p:nvPr/>
        </p:nvCxnSpPr>
        <p:spPr bwMode="auto">
          <a:xfrm flipH="1">
            <a:off x="5588170" y="3040657"/>
            <a:ext cx="2" cy="369561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5512818" y="2847630"/>
            <a:ext cx="150709" cy="193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7000" tIns="27000" rIns="27000" bIns="27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900" i="1" dirty="0">
                <a:latin typeface="Times New Roman" pitchFamily="18" charset="0"/>
              </a:rPr>
              <a:t>d</a:t>
            </a:r>
            <a:r>
              <a:rPr lang="en-US" altLang="en-US" sz="900" i="1" baseline="-25000" dirty="0">
                <a:latin typeface="Times New Roman" pitchFamily="18" charset="0"/>
              </a:rPr>
              <a:t>2</a:t>
            </a:r>
          </a:p>
        </p:txBody>
      </p:sp>
      <p:cxnSp>
        <p:nvCxnSpPr>
          <p:cNvPr id="20" name="AutoShape 15"/>
          <p:cNvCxnSpPr>
            <a:cxnSpLocks noChangeShapeType="1"/>
            <a:stCxn id="21" idx="3"/>
            <a:endCxn id="5" idx="1"/>
          </p:cNvCxnSpPr>
          <p:nvPr/>
        </p:nvCxnSpPr>
        <p:spPr bwMode="auto">
          <a:xfrm flipV="1">
            <a:off x="3223742" y="3504873"/>
            <a:ext cx="251655" cy="111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3031331" y="3409476"/>
            <a:ext cx="192411" cy="193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tIns="27000" rIns="54000" bIns="27000" anchor="ctr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900" i="1">
                <a:latin typeface="Times New Roman" pitchFamily="18" charset="0"/>
              </a:rPr>
              <a:t>r</a:t>
            </a:r>
            <a:r>
              <a:rPr lang="en-US" altLang="en-US" sz="900" baseline="-25000">
                <a:latin typeface="Times New Roman" pitchFamily="18" charset="0"/>
              </a:rPr>
              <a:t>1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8974683" y="3401960"/>
            <a:ext cx="226826" cy="20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866" tIns="33338" rIns="67866" bIns="333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900" i="1">
                <a:latin typeface="Times New Roman" pitchFamily="18" charset="0"/>
              </a:rPr>
              <a:t>y</a:t>
            </a:r>
            <a:r>
              <a:rPr lang="en-US" altLang="en-US" sz="900" baseline="-25000">
                <a:latin typeface="Times New Roman" pitchFamily="18" charset="0"/>
              </a:rPr>
              <a:t>1</a:t>
            </a: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4232467" y="3280761"/>
            <a:ext cx="220414" cy="20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866" tIns="33338" rIns="67866" bIns="333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900" i="1" dirty="0">
                <a:latin typeface="Times New Roman" pitchFamily="18" charset="0"/>
              </a:rPr>
              <a:t>r</a:t>
            </a:r>
            <a:r>
              <a:rPr lang="en-US" altLang="en-US" sz="900" baseline="-25000" dirty="0">
                <a:latin typeface="Times New Roman" pitchFamily="18" charset="0"/>
              </a:rPr>
              <a:t>2</a:t>
            </a: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5201200" y="3275085"/>
            <a:ext cx="194766" cy="20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866" tIns="33338" rIns="67866" bIns="333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900" i="1" dirty="0">
                <a:latin typeface="Times New Roman" pitchFamily="18" charset="0"/>
              </a:rPr>
              <a:t>u</a:t>
            </a:r>
            <a:endParaRPr lang="en-US" altLang="en-US" sz="900" baseline="-25000" dirty="0">
              <a:latin typeface="Times New Roman" pitchFamily="18" charset="0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6578138" y="3275085"/>
            <a:ext cx="226826" cy="20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866" tIns="33338" rIns="67866" bIns="333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900" i="1">
                <a:latin typeface="Times New Roman" pitchFamily="18" charset="0"/>
              </a:rPr>
              <a:t>y</a:t>
            </a:r>
            <a:r>
              <a:rPr lang="en-US" altLang="en-US" sz="900" baseline="-25000">
                <a:latin typeface="Times New Roman" pitchFamily="18" charset="0"/>
              </a:rPr>
              <a:t>2</a:t>
            </a:r>
          </a:p>
        </p:txBody>
      </p:sp>
      <p:sp>
        <p:nvSpPr>
          <p:cNvPr id="26" name="Oval 3"/>
          <p:cNvSpPr>
            <a:spLocks noChangeAspect="1"/>
          </p:cNvSpPr>
          <p:nvPr/>
        </p:nvSpPr>
        <p:spPr bwMode="auto">
          <a:xfrm>
            <a:off x="7050888" y="3410218"/>
            <a:ext cx="189309" cy="189309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050"/>
              <a:t>+</a:t>
            </a:r>
          </a:p>
        </p:txBody>
      </p:sp>
      <p:cxnSp>
        <p:nvCxnSpPr>
          <p:cNvPr id="27" name="AutoShape 12"/>
          <p:cNvCxnSpPr>
            <a:cxnSpLocks noChangeShapeType="1"/>
            <a:stCxn id="26" idx="6"/>
            <a:endCxn id="8" idx="1"/>
          </p:cNvCxnSpPr>
          <p:nvPr/>
        </p:nvCxnSpPr>
        <p:spPr bwMode="auto">
          <a:xfrm>
            <a:off x="7240197" y="3504872"/>
            <a:ext cx="264521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AutoShape 11"/>
          <p:cNvCxnSpPr>
            <a:cxnSpLocks noChangeShapeType="1"/>
          </p:cNvCxnSpPr>
          <p:nvPr/>
        </p:nvCxnSpPr>
        <p:spPr bwMode="auto">
          <a:xfrm flipH="1">
            <a:off x="7145544" y="3040655"/>
            <a:ext cx="1" cy="3695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7070190" y="2847630"/>
            <a:ext cx="150709" cy="193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7000" tIns="27000" rIns="27000" bIns="27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900" i="1" dirty="0">
                <a:latin typeface="Times New Roman" pitchFamily="18" charset="0"/>
              </a:rPr>
              <a:t>d</a:t>
            </a:r>
            <a:r>
              <a:rPr lang="en-US" altLang="en-US" sz="900" i="1" baseline="-25000" dirty="0">
                <a:latin typeface="Times New Roman" pitchFamily="18" charset="0"/>
              </a:rPr>
              <a:t>1</a:t>
            </a:r>
            <a:endParaRPr lang="en-US" altLang="en-US" sz="900" baseline="-25000" dirty="0">
              <a:latin typeface="Times New Roman" pitchFamily="18" charset="0"/>
            </a:endParaRPr>
          </a:p>
        </p:txBody>
      </p:sp>
      <p:sp>
        <p:nvSpPr>
          <p:cNvPr id="30" name="Oval 3"/>
          <p:cNvSpPr>
            <a:spLocks noChangeAspect="1"/>
          </p:cNvSpPr>
          <p:nvPr/>
        </p:nvSpPr>
        <p:spPr bwMode="auto">
          <a:xfrm>
            <a:off x="8365338" y="3410218"/>
            <a:ext cx="189309" cy="189309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050"/>
              <a:t>+</a:t>
            </a:r>
          </a:p>
        </p:txBody>
      </p:sp>
      <p:cxnSp>
        <p:nvCxnSpPr>
          <p:cNvPr id="31" name="AutoShape 12"/>
          <p:cNvCxnSpPr>
            <a:cxnSpLocks noChangeShapeType="1"/>
            <a:stCxn id="8" idx="3"/>
            <a:endCxn id="30" idx="2"/>
          </p:cNvCxnSpPr>
          <p:nvPr/>
        </p:nvCxnSpPr>
        <p:spPr bwMode="auto">
          <a:xfrm>
            <a:off x="8119079" y="3504872"/>
            <a:ext cx="246258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AutoShape 11"/>
          <p:cNvCxnSpPr>
            <a:cxnSpLocks noChangeShapeType="1"/>
            <a:stCxn id="33" idx="2"/>
            <a:endCxn id="30" idx="0"/>
          </p:cNvCxnSpPr>
          <p:nvPr/>
        </p:nvCxnSpPr>
        <p:spPr bwMode="auto">
          <a:xfrm flipH="1">
            <a:off x="8459993" y="3040657"/>
            <a:ext cx="1" cy="369561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8365403" y="2847630"/>
            <a:ext cx="189180" cy="193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7000" tIns="27000" rIns="27000" bIns="27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900" i="1" dirty="0">
                <a:latin typeface="Times New Roman" pitchFamily="18" charset="0"/>
              </a:rPr>
              <a:t>d</a:t>
            </a:r>
            <a:r>
              <a:rPr lang="en-US" altLang="en-US" sz="900" i="1" baseline="-25000" dirty="0">
                <a:latin typeface="Times New Roman" pitchFamily="18" charset="0"/>
              </a:rPr>
              <a:t>1o</a:t>
            </a:r>
            <a:endParaRPr lang="en-US" altLang="en-US" sz="900" baseline="-25000" dirty="0">
              <a:latin typeface="Times New Roman" pitchFamily="18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 bwMode="auto">
          <a:xfrm>
            <a:off x="4114849" y="4991698"/>
            <a:ext cx="3681650" cy="291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GB" sz="135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Answer: </a:t>
            </a:r>
            <a:r>
              <a:rPr lang="en-GB" sz="1350" i="1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d</a:t>
            </a:r>
            <a:r>
              <a:rPr lang="en-GB" sz="1350" kern="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25669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14FD-59FC-1C56-8433-85AA69610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err="1"/>
              <a:t>Two</a:t>
            </a:r>
            <a:r>
              <a:rPr lang="nb-NO" dirty="0"/>
              <a:t> fundamental </a:t>
            </a:r>
            <a:r>
              <a:rPr lang="nb-NO" dirty="0" err="1"/>
              <a:t>ways</a:t>
            </a:r>
            <a:r>
              <a:rPr lang="nb-NO" dirty="0"/>
              <a:t> of </a:t>
            </a:r>
            <a:r>
              <a:rPr lang="nb-NO" dirty="0" err="1"/>
              <a:t>decomposing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controller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0ABF3-BC1D-03C1-F7CB-BB624B9BD2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6133" y="1848776"/>
            <a:ext cx="3833327" cy="207065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Vertical (hierarchical; cascade)</a:t>
            </a:r>
          </a:p>
          <a:p>
            <a:r>
              <a:rPr lang="en-US" dirty="0"/>
              <a:t>Based on time scale separation</a:t>
            </a:r>
          </a:p>
          <a:p>
            <a:r>
              <a:rPr lang="en-US" dirty="0"/>
              <a:t>Decision: Selection of CVs that connect layers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6EBB1C-2138-D8DC-3D75-01225DCE92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784667" y="2651531"/>
            <a:ext cx="3450431" cy="3394472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Horizontal (decentralized)</a:t>
            </a:r>
          </a:p>
          <a:p>
            <a:r>
              <a:rPr lang="en-US" dirty="0"/>
              <a:t>Usually based on distance</a:t>
            </a:r>
          </a:p>
          <a:p>
            <a:r>
              <a:rPr lang="en-US" dirty="0"/>
              <a:t>Decision: Pairing of MVs and CVs within layers</a:t>
            </a:r>
          </a:p>
          <a:p>
            <a:endParaRPr lang="nb-NO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DD2A0F6-52F4-1878-892A-432AD73E2EE5}"/>
              </a:ext>
            </a:extLst>
          </p:cNvPr>
          <p:cNvGrpSpPr/>
          <p:nvPr/>
        </p:nvGrpSpPr>
        <p:grpSpPr>
          <a:xfrm>
            <a:off x="5041373" y="2057402"/>
            <a:ext cx="1839468" cy="3200399"/>
            <a:chOff x="5041373" y="2057402"/>
            <a:chExt cx="1839468" cy="320039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934A2E25-25B0-3F9B-DE12-F452658BEDC6}"/>
                </a:ext>
              </a:extLst>
            </p:cNvPr>
            <p:cNvGrpSpPr/>
            <p:nvPr/>
          </p:nvGrpSpPr>
          <p:grpSpPr>
            <a:xfrm>
              <a:off x="5041373" y="2057402"/>
              <a:ext cx="1793303" cy="3200399"/>
              <a:chOff x="2059671" y="1602914"/>
              <a:chExt cx="2532490" cy="5052616"/>
            </a:xfrm>
          </p:grpSpPr>
          <p:pic>
            <p:nvPicPr>
              <p:cNvPr id="6" name="Picture 2">
                <a:extLst>
                  <a:ext uri="{FF2B5EF4-FFF2-40B4-BE49-F238E27FC236}">
                    <a16:creationId xmlns:a16="http://schemas.microsoft.com/office/drawing/2014/main" id="{56766DFF-5F31-0611-A44F-A68EA02D1AC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9671" y="1602914"/>
                <a:ext cx="2532490" cy="46037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" name="Line 15">
                <a:extLst>
                  <a:ext uri="{FF2B5EF4-FFF2-40B4-BE49-F238E27FC236}">
                    <a16:creationId xmlns:a16="http://schemas.microsoft.com/office/drawing/2014/main" id="{676282E2-C00F-41CE-27AC-4A1EF9B856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07218" y="6034818"/>
                <a:ext cx="0" cy="620712"/>
              </a:xfrm>
              <a:prstGeom prst="line">
                <a:avLst/>
              </a:prstGeom>
              <a:ln>
                <a:headEnd/>
                <a:tailEnd type="triangl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de-DE" sz="1350"/>
              </a:p>
            </p:txBody>
          </p:sp>
          <p:grpSp>
            <p:nvGrpSpPr>
              <p:cNvPr id="8" name="Group 21">
                <a:extLst>
                  <a:ext uri="{FF2B5EF4-FFF2-40B4-BE49-F238E27FC236}">
                    <a16:creationId xmlns:a16="http://schemas.microsoft.com/office/drawing/2014/main" id="{B3351066-2FCC-DC2B-F924-B9DF6BA7932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63550" y="6250718"/>
                <a:ext cx="287337" cy="215900"/>
                <a:chOff x="2699" y="4065"/>
                <a:chExt cx="181" cy="136"/>
              </a:xfrm>
            </p:grpSpPr>
            <p:sp>
              <p:nvSpPr>
                <p:cNvPr id="9" name="Line 17">
                  <a:extLst>
                    <a:ext uri="{FF2B5EF4-FFF2-40B4-BE49-F238E27FC236}">
                      <a16:creationId xmlns:a16="http://schemas.microsoft.com/office/drawing/2014/main" id="{25A67F7A-990B-1CF6-676C-E1A0B365699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99" y="4201"/>
                  <a:ext cx="181" cy="0"/>
                </a:xfrm>
                <a:prstGeom prst="line">
                  <a:avLst/>
                </a:prstGeom>
                <a:ln>
                  <a:headEnd/>
                  <a:tailE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de-DE" sz="1350"/>
                </a:p>
              </p:txBody>
            </p:sp>
            <p:grpSp>
              <p:nvGrpSpPr>
                <p:cNvPr id="10" name="Group 20">
                  <a:extLst>
                    <a:ext uri="{FF2B5EF4-FFF2-40B4-BE49-F238E27FC236}">
                      <a16:creationId xmlns:a16="http://schemas.microsoft.com/office/drawing/2014/main" id="{176148C2-D18D-C8E7-CAC9-7EE5C89A8AC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699" y="4065"/>
                  <a:ext cx="181" cy="136"/>
                  <a:chOff x="2699" y="4065"/>
                  <a:chExt cx="181" cy="136"/>
                </a:xfrm>
              </p:grpSpPr>
              <p:sp>
                <p:nvSpPr>
                  <p:cNvPr id="11" name="Line 16">
                    <a:extLst>
                      <a:ext uri="{FF2B5EF4-FFF2-40B4-BE49-F238E27FC236}">
                        <a16:creationId xmlns:a16="http://schemas.microsoft.com/office/drawing/2014/main" id="{EDE4AEB8-C4A2-167F-DD2A-AE285604294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699" y="4065"/>
                    <a:ext cx="181" cy="0"/>
                  </a:xfrm>
                  <a:prstGeom prst="line">
                    <a:avLst/>
                  </a:prstGeom>
                  <a:ln>
                    <a:headEnd/>
                    <a:tailEnd/>
                  </a:ln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/>
                  <a:lstStyle/>
                  <a:p>
                    <a:endParaRPr lang="de-DE" sz="1350"/>
                  </a:p>
                </p:txBody>
              </p:sp>
              <p:sp>
                <p:nvSpPr>
                  <p:cNvPr id="12" name="Line 18">
                    <a:extLst>
                      <a:ext uri="{FF2B5EF4-FFF2-40B4-BE49-F238E27FC236}">
                        <a16:creationId xmlns:a16="http://schemas.microsoft.com/office/drawing/2014/main" id="{A1180023-22DE-EF0A-3F69-42E24C68F82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699" y="4065"/>
                    <a:ext cx="181" cy="136"/>
                  </a:xfrm>
                  <a:prstGeom prst="line">
                    <a:avLst/>
                  </a:prstGeom>
                  <a:ln>
                    <a:headEnd/>
                    <a:tailEnd/>
                  </a:ln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/>
                  <a:lstStyle/>
                  <a:p>
                    <a:endParaRPr lang="de-DE" sz="1350"/>
                  </a:p>
                </p:txBody>
              </p:sp>
              <p:sp>
                <p:nvSpPr>
                  <p:cNvPr id="13" name="Line 19">
                    <a:extLst>
                      <a:ext uri="{FF2B5EF4-FFF2-40B4-BE49-F238E27FC236}">
                        <a16:creationId xmlns:a16="http://schemas.microsoft.com/office/drawing/2014/main" id="{CBB5AB34-1719-8ABF-1D65-0D1C1337CBD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699" y="4065"/>
                    <a:ext cx="181" cy="136"/>
                  </a:xfrm>
                  <a:prstGeom prst="line">
                    <a:avLst/>
                  </a:prstGeom>
                  <a:ln>
                    <a:headEnd/>
                    <a:tailEnd/>
                  </a:ln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/>
                  <a:lstStyle/>
                  <a:p>
                    <a:endParaRPr lang="de-DE" sz="1350"/>
                  </a:p>
                </p:txBody>
              </p:sp>
            </p:grpSp>
          </p:grp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5111AFD-FD08-8B52-9968-7C56DB50E92A}"/>
                </a:ext>
              </a:extLst>
            </p:cNvPr>
            <p:cNvSpPr txBox="1"/>
            <p:nvPr/>
          </p:nvSpPr>
          <p:spPr>
            <a:xfrm>
              <a:off x="6322457" y="3579019"/>
              <a:ext cx="463588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sz="1350" dirty="0"/>
                <a:t>CV1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C652D45-354F-DF4F-CB99-BBA8DF17B186}"/>
                </a:ext>
              </a:extLst>
            </p:cNvPr>
            <p:cNvSpPr txBox="1"/>
            <p:nvPr/>
          </p:nvSpPr>
          <p:spPr>
            <a:xfrm>
              <a:off x="6417253" y="4221825"/>
              <a:ext cx="463588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sz="1350" dirty="0"/>
                <a:t>CV2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0056245D-B13A-8E21-F7E6-60FD43E784B4}"/>
              </a:ext>
            </a:extLst>
          </p:cNvPr>
          <p:cNvSpPr txBox="1"/>
          <p:nvPr/>
        </p:nvSpPr>
        <p:spPr>
          <a:xfrm>
            <a:off x="1775520" y="5564246"/>
            <a:ext cx="637222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350" dirty="0"/>
              <a:t>In </a:t>
            </a:r>
            <a:r>
              <a:rPr lang="nb-NO" sz="1350" dirty="0" err="1"/>
              <a:t>addition</a:t>
            </a:r>
            <a:r>
              <a:rPr lang="nb-NO" sz="1350" dirty="0"/>
              <a:t>: </a:t>
            </a:r>
            <a:r>
              <a:rPr lang="nb-NO" sz="1350" dirty="0" err="1"/>
              <a:t>Decomposition</a:t>
            </a:r>
            <a:r>
              <a:rPr lang="nb-NO" sz="1350" dirty="0"/>
              <a:t> of controller </a:t>
            </a:r>
            <a:r>
              <a:rPr lang="nb-NO" sz="1350" dirty="0" err="1"/>
              <a:t>into</a:t>
            </a:r>
            <a:r>
              <a:rPr lang="nb-NO" sz="1350" dirty="0"/>
              <a:t> </a:t>
            </a:r>
            <a:r>
              <a:rPr lang="nb-NO" sz="1350" dirty="0" err="1"/>
              <a:t>smaller</a:t>
            </a:r>
            <a:r>
              <a:rPr lang="nb-NO" sz="1350" dirty="0"/>
              <a:t> elements (</a:t>
            </a:r>
            <a:r>
              <a:rPr lang="nb-NO" sz="1350" dirty="0" err="1"/>
              <a:t>blocks</a:t>
            </a:r>
            <a:r>
              <a:rPr lang="nb-NO" sz="1350" dirty="0"/>
              <a:t>): </a:t>
            </a:r>
          </a:p>
          <a:p>
            <a:r>
              <a:rPr lang="nb-NO" sz="1350" dirty="0" err="1"/>
              <a:t>Feedforward</a:t>
            </a:r>
            <a:r>
              <a:rPr lang="nb-NO" sz="1350" dirty="0"/>
              <a:t> element, nonlinear element, estimators (soft sensors), </a:t>
            </a:r>
            <a:r>
              <a:rPr lang="nb-NO" sz="1350" dirty="0" err="1"/>
              <a:t>switching</a:t>
            </a:r>
            <a:r>
              <a:rPr lang="nb-NO" sz="1350" dirty="0"/>
              <a:t> elements</a:t>
            </a:r>
          </a:p>
        </p:txBody>
      </p:sp>
    </p:spTree>
    <p:extLst>
      <p:ext uri="{BB962C8B-B14F-4D97-AF65-F5344CB8AC3E}">
        <p14:creationId xmlns:p14="http://schemas.microsoft.com/office/powerpoint/2010/main" val="119478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75" y="1412876"/>
            <a:ext cx="4103688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itle 1"/>
          <p:cNvSpPr txBox="1">
            <a:spLocks/>
          </p:cNvSpPr>
          <p:nvPr/>
        </p:nvSpPr>
        <p:spPr bwMode="auto">
          <a:xfrm>
            <a:off x="2133600" y="1158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nb-NO" altLang="nb-NO" sz="3600" kern="0" dirty="0" err="1"/>
              <a:t>Example</a:t>
            </a:r>
            <a:r>
              <a:rPr lang="nb-NO" altLang="nb-NO" sz="3600" kern="0" dirty="0"/>
              <a:t>: </a:t>
            </a:r>
            <a:r>
              <a:rPr lang="nb-NO" altLang="nb-NO" sz="3600" kern="0" dirty="0" err="1"/>
              <a:t>Similar</a:t>
            </a:r>
            <a:r>
              <a:rPr lang="nb-NO" altLang="nb-NO" sz="3600" kern="0" dirty="0"/>
              <a:t> to shower </a:t>
            </a:r>
            <a:r>
              <a:rPr lang="nb-NO" altLang="nb-NO" sz="3600" kern="0" dirty="0" err="1"/>
              <a:t>process</a:t>
            </a:r>
            <a:r>
              <a:rPr lang="nb-NO" altLang="nb-NO" sz="3600" kern="0" dirty="0"/>
              <a:t> </a:t>
            </a:r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913" y="3017839"/>
            <a:ext cx="6119812" cy="3317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81" name="TextBox 29"/>
          <p:cNvSpPr txBox="1">
            <a:spLocks noChangeArrowheads="1"/>
          </p:cNvSpPr>
          <p:nvPr/>
        </p:nvSpPr>
        <p:spPr bwMode="auto">
          <a:xfrm>
            <a:off x="8764588" y="1692275"/>
            <a:ext cx="8281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chemeClr val="tx2"/>
                </a:solidFill>
              </a:rPr>
              <a:t>u = Q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rgbClr val="008000"/>
                </a:solidFill>
              </a:rPr>
              <a:t>y1 = 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rgbClr val="FF0000"/>
                </a:solidFill>
              </a:rPr>
              <a:t>d = T</a:t>
            </a:r>
            <a:r>
              <a:rPr lang="en-US" altLang="nb-NO" sz="1800" baseline="-25000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24582" name="TextBox 6"/>
          <p:cNvSpPr txBox="1">
            <a:spLocks noChangeArrowheads="1"/>
          </p:cNvSpPr>
          <p:nvPr/>
        </p:nvSpPr>
        <p:spPr bwMode="auto">
          <a:xfrm>
            <a:off x="2819401" y="6361114"/>
            <a:ext cx="2879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 dirty="0"/>
              <a:t>Simulink model: tunepid1_ex1</a:t>
            </a:r>
            <a:endParaRPr lang="en-US" altLang="nb-NO" sz="1800" dirty="0"/>
          </a:p>
        </p:txBody>
      </p:sp>
      <p:sp>
        <p:nvSpPr>
          <p:cNvPr id="24583" name="TextBox 1"/>
          <p:cNvSpPr txBox="1">
            <a:spLocks noChangeArrowheads="1"/>
          </p:cNvSpPr>
          <p:nvPr/>
        </p:nvSpPr>
        <p:spPr bwMode="auto">
          <a:xfrm>
            <a:off x="2855914" y="6623050"/>
            <a:ext cx="50752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100">
                <a:solidFill>
                  <a:srgbClr val="FF0000"/>
                </a:solidFill>
              </a:rPr>
              <a:t>Note: level control not  explicitly included in simulation (assume constant level)</a:t>
            </a:r>
          </a:p>
        </p:txBody>
      </p:sp>
      <p:sp>
        <p:nvSpPr>
          <p:cNvPr id="24584" name="TextBox 5"/>
          <p:cNvSpPr txBox="1">
            <a:spLocks noChangeArrowheads="1"/>
          </p:cNvSpPr>
          <p:nvPr/>
        </p:nvSpPr>
        <p:spPr bwMode="auto">
          <a:xfrm>
            <a:off x="4872039" y="1700214"/>
            <a:ext cx="1169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8000"/>
                </a:solidFill>
              </a:rPr>
              <a:t>Looong pipe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8000"/>
                </a:solidFill>
                <a:latin typeface="CMMI10" pitchFamily="34" charset="0"/>
              </a:rPr>
              <a:t>µ</a:t>
            </a:r>
            <a:r>
              <a:rPr lang="en-US" altLang="nb-NO" sz="1400">
                <a:solidFill>
                  <a:srgbClr val="008000"/>
                </a:solidFill>
              </a:rPr>
              <a:t>=100s</a:t>
            </a:r>
          </a:p>
        </p:txBody>
      </p:sp>
      <p:sp>
        <p:nvSpPr>
          <p:cNvPr id="24585" name="TextBox 1"/>
          <p:cNvSpPr txBox="1">
            <a:spLocks noChangeArrowheads="1"/>
          </p:cNvSpPr>
          <p:nvPr/>
        </p:nvSpPr>
        <p:spPr bwMode="auto">
          <a:xfrm>
            <a:off x="6096001" y="2473326"/>
            <a:ext cx="11525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8000"/>
                </a:solidFill>
                <a:latin typeface="CMMI10" pitchFamily="34" charset="0"/>
              </a:rPr>
              <a:t>¿</a:t>
            </a:r>
            <a:r>
              <a:rPr lang="en-US" altLang="nb-NO" sz="1400">
                <a:solidFill>
                  <a:srgbClr val="008000"/>
                </a:solidFill>
              </a:rPr>
              <a:t>=20s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668DB29E-AD14-A0D2-88C0-933440580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1" y="6513514"/>
            <a:ext cx="2879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 dirty="0"/>
              <a:t>Simulink model: tunepid1_ex1</a:t>
            </a:r>
            <a:endParaRPr lang="en-US" altLang="nb-NO" sz="1800" dirty="0"/>
          </a:p>
        </p:txBody>
      </p:sp>
    </p:spTree>
    <p:extLst>
      <p:ext uri="{BB962C8B-B14F-4D97-AF65-F5344CB8AC3E}">
        <p14:creationId xmlns:p14="http://schemas.microsoft.com/office/powerpoint/2010/main" val="6875279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14" y="793751"/>
            <a:ext cx="410527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539" y="2349500"/>
            <a:ext cx="4675187" cy="360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itle 1"/>
          <p:cNvSpPr>
            <a:spLocks noGrp="1"/>
          </p:cNvSpPr>
          <p:nvPr>
            <p:ph type="title"/>
          </p:nvPr>
        </p:nvSpPr>
        <p:spPr>
          <a:xfrm>
            <a:off x="2014538" y="-171450"/>
            <a:ext cx="8229600" cy="1143000"/>
          </a:xfrm>
        </p:spPr>
        <p:txBody>
          <a:bodyPr/>
          <a:lstStyle/>
          <a:p>
            <a:r>
              <a:rPr lang="nb-NO" altLang="nb-NO" sz="3600"/>
              <a:t>Disturbance response with no control</a:t>
            </a:r>
          </a:p>
        </p:txBody>
      </p:sp>
      <p:sp>
        <p:nvSpPr>
          <p:cNvPr id="25605" name="TextBox 9"/>
          <p:cNvSpPr txBox="1">
            <a:spLocks noChangeArrowheads="1"/>
          </p:cNvSpPr>
          <p:nvPr/>
        </p:nvSpPr>
        <p:spPr bwMode="auto">
          <a:xfrm>
            <a:off x="7248526" y="2051050"/>
            <a:ext cx="8322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i="1" dirty="0">
                <a:solidFill>
                  <a:srgbClr val="008000"/>
                </a:solidFill>
              </a:rPr>
              <a:t>y1 = T</a:t>
            </a:r>
          </a:p>
        </p:txBody>
      </p:sp>
      <p:sp>
        <p:nvSpPr>
          <p:cNvPr id="25606" name="TextBox 5"/>
          <p:cNvSpPr txBox="1">
            <a:spLocks noChangeArrowheads="1"/>
          </p:cNvSpPr>
          <p:nvPr/>
        </p:nvSpPr>
        <p:spPr bwMode="auto">
          <a:xfrm>
            <a:off x="5159375" y="1114426"/>
            <a:ext cx="11699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8000"/>
                </a:solidFill>
              </a:rPr>
              <a:t>Looong pipe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8000"/>
                </a:solidFill>
                <a:latin typeface="CMMI10" pitchFamily="34" charset="0"/>
              </a:rPr>
              <a:t>µ</a:t>
            </a:r>
            <a:r>
              <a:rPr lang="en-US" altLang="nb-NO" sz="1400">
                <a:solidFill>
                  <a:srgbClr val="008000"/>
                </a:solidFill>
              </a:rPr>
              <a:t>=100s</a:t>
            </a:r>
          </a:p>
        </p:txBody>
      </p:sp>
      <p:sp>
        <p:nvSpPr>
          <p:cNvPr id="25607" name="TextBox 1"/>
          <p:cNvSpPr txBox="1">
            <a:spLocks noChangeArrowheads="1"/>
          </p:cNvSpPr>
          <p:nvPr/>
        </p:nvSpPr>
        <p:spPr bwMode="auto">
          <a:xfrm>
            <a:off x="6383339" y="1844676"/>
            <a:ext cx="11525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8000"/>
                </a:solidFill>
                <a:latin typeface="CMMI10" pitchFamily="34" charset="0"/>
              </a:rPr>
              <a:t>¿</a:t>
            </a:r>
            <a:r>
              <a:rPr lang="en-US" altLang="nb-NO" sz="1400">
                <a:solidFill>
                  <a:srgbClr val="008000"/>
                </a:solidFill>
              </a:rPr>
              <a:t>=20s</a:t>
            </a:r>
          </a:p>
        </p:txBody>
      </p:sp>
      <p:sp>
        <p:nvSpPr>
          <p:cNvPr id="25608" name="TextBox 1"/>
          <p:cNvSpPr txBox="1">
            <a:spLocks noChangeArrowheads="1"/>
          </p:cNvSpPr>
          <p:nvPr/>
        </p:nvSpPr>
        <p:spPr bwMode="auto">
          <a:xfrm>
            <a:off x="1811339" y="5969001"/>
            <a:ext cx="27717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>
                <a:latin typeface="CMR10" pitchFamily="34" charset="0"/>
              </a:rPr>
              <a:t>Kc=0; taui=9999; % no control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>
                <a:latin typeface="CMR10" pitchFamily="34" charset="0"/>
              </a:rPr>
              <a:t>%start simulation (press green button)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>
                <a:latin typeface="CMR10" pitchFamily="34" charset="0"/>
              </a:rPr>
              <a:t>plot(time,u,time,T,time,Tf), axis([0 800 -1.5 1.5])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nb-NO" sz="1800">
              <a:latin typeface="CMR10" pitchFamily="34" charset="0"/>
            </a:endParaRPr>
          </a:p>
        </p:txBody>
      </p:sp>
      <p:sp>
        <p:nvSpPr>
          <p:cNvPr id="25609" name="TextBox 9"/>
          <p:cNvSpPr txBox="1">
            <a:spLocks noChangeArrowheads="1"/>
          </p:cNvSpPr>
          <p:nvPr/>
        </p:nvSpPr>
        <p:spPr bwMode="auto">
          <a:xfrm>
            <a:off x="4295775" y="1660525"/>
            <a:ext cx="755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chemeClr val="accent1">
                    <a:lumMod val="75000"/>
                  </a:schemeClr>
                </a:solidFill>
              </a:rPr>
              <a:t>u = Q</a:t>
            </a:r>
          </a:p>
        </p:txBody>
      </p:sp>
      <p:sp>
        <p:nvSpPr>
          <p:cNvPr id="25610" name="TextBox 9"/>
          <p:cNvSpPr txBox="1">
            <a:spLocks noChangeArrowheads="1"/>
          </p:cNvSpPr>
          <p:nvPr/>
        </p:nvSpPr>
        <p:spPr bwMode="auto">
          <a:xfrm>
            <a:off x="8759826" y="3357563"/>
            <a:ext cx="83227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chemeClr val="tx2"/>
                </a:solidFill>
              </a:rPr>
              <a:t>u = Q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i="1" dirty="0">
                <a:solidFill>
                  <a:srgbClr val="008000"/>
                </a:solidFill>
              </a:rPr>
              <a:t>y1 = 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rgbClr val="FF0000"/>
                </a:solidFill>
              </a:rPr>
              <a:t>d = T</a:t>
            </a:r>
            <a:r>
              <a:rPr lang="en-US" altLang="nb-NO" sz="1800" baseline="-25000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25611" name="TextBox 9"/>
          <p:cNvSpPr txBox="1">
            <a:spLocks noChangeArrowheads="1"/>
          </p:cNvSpPr>
          <p:nvPr/>
        </p:nvSpPr>
        <p:spPr bwMode="auto">
          <a:xfrm>
            <a:off x="3775075" y="855664"/>
            <a:ext cx="8080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d = T</a:t>
            </a:r>
            <a:r>
              <a:rPr lang="en-US" altLang="nb-NO" sz="1800" baseline="-25000">
                <a:solidFill>
                  <a:srgbClr val="FF0000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2768713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1873250" y="131763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nb-NO" sz="3600" dirty="0"/>
              <a:t>Conventional PI control (measure y1)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1217613"/>
            <a:ext cx="6184900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7751763" y="2311722"/>
            <a:ext cx="8281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chemeClr val="tx2"/>
                </a:solidFill>
              </a:rPr>
              <a:t>u = Q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rgbClr val="008000"/>
                </a:solidFill>
              </a:rPr>
              <a:t>y1 = 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rgbClr val="FF0000"/>
                </a:solidFill>
              </a:rPr>
              <a:t>d = T</a:t>
            </a:r>
            <a:r>
              <a:rPr lang="en-US" altLang="nb-NO" sz="1800" baseline="-25000" dirty="0">
                <a:solidFill>
                  <a:srgbClr val="FF0000"/>
                </a:solidFill>
              </a:rPr>
              <a:t>F</a:t>
            </a:r>
          </a:p>
        </p:txBody>
      </p:sp>
      <p:grpSp>
        <p:nvGrpSpPr>
          <p:cNvPr id="27653" name="Group 16"/>
          <p:cNvGrpSpPr>
            <a:grpSpLocks/>
          </p:cNvGrpSpPr>
          <p:nvPr/>
        </p:nvGrpSpPr>
        <p:grpSpPr bwMode="auto">
          <a:xfrm>
            <a:off x="3935414" y="4908551"/>
            <a:ext cx="4105275" cy="1871663"/>
            <a:chOff x="2411760" y="4908501"/>
            <a:chExt cx="4104456" cy="1871128"/>
          </a:xfrm>
        </p:grpSpPr>
        <p:grpSp>
          <p:nvGrpSpPr>
            <p:cNvPr id="27656" name="Group 15"/>
            <p:cNvGrpSpPr>
              <a:grpSpLocks/>
            </p:cNvGrpSpPr>
            <p:nvPr/>
          </p:nvGrpSpPr>
          <p:grpSpPr bwMode="auto">
            <a:xfrm>
              <a:off x="2411760" y="4908501"/>
              <a:ext cx="4104456" cy="1688851"/>
              <a:chOff x="2411760" y="4908501"/>
              <a:chExt cx="4104456" cy="1688851"/>
            </a:xfrm>
          </p:grpSpPr>
          <p:grpSp>
            <p:nvGrpSpPr>
              <p:cNvPr id="27658" name="Group 10"/>
              <p:cNvGrpSpPr>
                <a:grpSpLocks/>
              </p:cNvGrpSpPr>
              <p:nvPr/>
            </p:nvGrpSpPr>
            <p:grpSpPr bwMode="auto">
              <a:xfrm>
                <a:off x="2411760" y="4908501"/>
                <a:ext cx="4104456" cy="1482674"/>
                <a:chOff x="2411760" y="4908501"/>
                <a:chExt cx="4104456" cy="1482674"/>
              </a:xfrm>
            </p:grpSpPr>
            <p:pic>
              <p:nvPicPr>
                <p:cNvPr id="27660" name="Picture 25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11760" y="4908501"/>
                  <a:ext cx="4104456" cy="14826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27661" name="Group 9"/>
                <p:cNvGrpSpPr>
                  <a:grpSpLocks/>
                </p:cNvGrpSpPr>
                <p:nvPr/>
              </p:nvGrpSpPr>
              <p:grpSpPr bwMode="auto">
                <a:xfrm>
                  <a:off x="2915816" y="5649838"/>
                  <a:ext cx="1728192" cy="741337"/>
                  <a:chOff x="2915816" y="5649838"/>
                  <a:chExt cx="1728192" cy="741337"/>
                </a:xfrm>
              </p:grpSpPr>
              <p:sp>
                <p:nvSpPr>
                  <p:cNvPr id="12" name="Oval 11"/>
                  <p:cNvSpPr/>
                  <p:nvPr/>
                </p:nvSpPr>
                <p:spPr>
                  <a:xfrm>
                    <a:off x="2916484" y="5949603"/>
                    <a:ext cx="576147" cy="441199"/>
                  </a:xfrm>
                  <a:prstGeom prst="ellipse">
                    <a:avLst/>
                  </a:prstGeom>
                  <a:noFill/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r>
                      <a:rPr lang="en-US" sz="1200" dirty="0">
                        <a:solidFill>
                          <a:schemeClr val="tx1"/>
                        </a:solidFill>
                      </a:rPr>
                      <a:t>TC</a:t>
                    </a:r>
                  </a:p>
                </p:txBody>
              </p:sp>
              <p:cxnSp>
                <p:nvCxnSpPr>
                  <p:cNvPr id="13" name="Straight Arrow Connector 12"/>
                  <p:cNvCxnSpPr>
                    <a:endCxn id="12" idx="6"/>
                  </p:cNvCxnSpPr>
                  <p:nvPr/>
                </p:nvCxnSpPr>
                <p:spPr>
                  <a:xfrm flipH="1">
                    <a:off x="3492631" y="6170203"/>
                    <a:ext cx="1150708" cy="0"/>
                  </a:xfrm>
                  <a:prstGeom prst="straightConnector1">
                    <a:avLst/>
                  </a:prstGeom>
                  <a:ln w="25400">
                    <a:solidFill>
                      <a:srgbClr val="FF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" name="Straight Arrow Connector 13"/>
                  <p:cNvCxnSpPr>
                    <a:stCxn id="12" idx="0"/>
                  </p:cNvCxnSpPr>
                  <p:nvPr/>
                </p:nvCxnSpPr>
                <p:spPr>
                  <a:xfrm flipV="1">
                    <a:off x="3203764" y="5649652"/>
                    <a:ext cx="0" cy="299951"/>
                  </a:xfrm>
                  <a:prstGeom prst="straightConnector1">
                    <a:avLst/>
                  </a:prstGeom>
                  <a:ln w="25400">
                    <a:solidFill>
                      <a:srgbClr val="FF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9" name="Straight Arrow Connector 8"/>
              <p:cNvCxnSpPr/>
              <p:nvPr/>
            </p:nvCxnSpPr>
            <p:spPr>
              <a:xfrm flipV="1">
                <a:off x="3203764" y="6390802"/>
                <a:ext cx="0" cy="206316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657" name="TextBox 14"/>
            <p:cNvSpPr txBox="1">
              <a:spLocks noChangeArrowheads="1"/>
            </p:cNvSpPr>
            <p:nvPr/>
          </p:nvSpPr>
          <p:spPr bwMode="auto">
            <a:xfrm>
              <a:off x="3203848" y="6410297"/>
              <a:ext cx="3770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T</a:t>
              </a:r>
              <a:r>
                <a:rPr lang="en-US" altLang="nb-NO" sz="1800" baseline="-25000"/>
                <a:t>s</a:t>
              </a:r>
            </a:p>
          </p:txBody>
        </p:sp>
      </p:grpSp>
      <p:sp>
        <p:nvSpPr>
          <p:cNvPr id="27654" name="TextBox 14"/>
          <p:cNvSpPr txBox="1">
            <a:spLocks noChangeArrowheads="1"/>
          </p:cNvSpPr>
          <p:nvPr/>
        </p:nvSpPr>
        <p:spPr bwMode="auto">
          <a:xfrm>
            <a:off x="7751763" y="3284539"/>
            <a:ext cx="20784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rgbClr val="008000"/>
                </a:solidFill>
              </a:rPr>
              <a:t>No offset, but slow</a:t>
            </a:r>
          </a:p>
        </p:txBody>
      </p:sp>
      <p:sp>
        <p:nvSpPr>
          <p:cNvPr id="27655" name="TextBox 15"/>
          <p:cNvSpPr txBox="1">
            <a:spLocks noChangeArrowheads="1"/>
          </p:cNvSpPr>
          <p:nvPr/>
        </p:nvSpPr>
        <p:spPr bwMode="auto">
          <a:xfrm>
            <a:off x="1487487" y="6146800"/>
            <a:ext cx="2771776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>
                <a:latin typeface="CMR10" pitchFamily="34" charset="0"/>
              </a:rPr>
              <a:t>Kc=0.1; taui=20; % SIMC PI-control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>
                <a:latin typeface="CMR10" pitchFamily="34" charset="0"/>
              </a:rPr>
              <a:t>%start simulation (press green button)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>
                <a:latin typeface="CMR10" pitchFamily="34" charset="0"/>
              </a:rPr>
              <a:t>plot(time,u,time,T,time,Tf), axis([0 800 -1.5 1.5])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nb-NO" sz="1800">
              <a:latin typeface="CMR1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5301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4" y="404814"/>
            <a:ext cx="410527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Oval 23"/>
          <p:cNvSpPr/>
          <p:nvPr/>
        </p:nvSpPr>
        <p:spPr>
          <a:xfrm>
            <a:off x="4007768" y="1446214"/>
            <a:ext cx="576262" cy="4413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>
                <a:solidFill>
                  <a:schemeClr val="tx1"/>
                </a:solidFill>
              </a:rPr>
              <a:t>TC2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4583113" y="1666875"/>
            <a:ext cx="215900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4295800" y="1146175"/>
            <a:ext cx="0" cy="30003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4295800" y="1887539"/>
            <a:ext cx="0" cy="20637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3" name="TextBox 18"/>
          <p:cNvSpPr txBox="1">
            <a:spLocks noChangeArrowheads="1"/>
          </p:cNvSpPr>
          <p:nvPr/>
        </p:nvSpPr>
        <p:spPr bwMode="auto">
          <a:xfrm>
            <a:off x="3784032" y="1878806"/>
            <a:ext cx="487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rgbClr val="FF0000"/>
                </a:solidFill>
                <a:latin typeface="Arial" panose="020B0604020202020204" pitchFamily="34" charset="0"/>
              </a:rPr>
              <a:t>T</a:t>
            </a:r>
            <a:r>
              <a:rPr lang="en-US" altLang="nb-NO" sz="1800" baseline="-25000" dirty="0">
                <a:solidFill>
                  <a:srgbClr val="FF0000"/>
                </a:solidFill>
                <a:latin typeface="Arial" panose="020B0604020202020204" pitchFamily="34" charset="0"/>
              </a:rPr>
              <a:t>0s</a:t>
            </a:r>
          </a:p>
        </p:txBody>
      </p:sp>
      <p:cxnSp>
        <p:nvCxnSpPr>
          <p:cNvPr id="69632" name="Straight Connector 69631"/>
          <p:cNvCxnSpPr/>
          <p:nvPr/>
        </p:nvCxnSpPr>
        <p:spPr>
          <a:xfrm>
            <a:off x="4765373" y="979003"/>
            <a:ext cx="26195" cy="666749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5808664" y="1835151"/>
            <a:ext cx="574675" cy="4413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>
                <a:solidFill>
                  <a:schemeClr val="tx1"/>
                </a:solidFill>
              </a:rPr>
              <a:t>TC</a:t>
            </a:r>
          </a:p>
        </p:txBody>
      </p:sp>
      <p:cxnSp>
        <p:nvCxnSpPr>
          <p:cNvPr id="69635" name="Straight Connector 69634"/>
          <p:cNvCxnSpPr/>
          <p:nvPr/>
        </p:nvCxnSpPr>
        <p:spPr>
          <a:xfrm>
            <a:off x="4295800" y="2093913"/>
            <a:ext cx="1476350" cy="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7" name="TextBox 37"/>
          <p:cNvSpPr txBox="1">
            <a:spLocks noChangeArrowheads="1"/>
          </p:cNvSpPr>
          <p:nvPr/>
        </p:nvSpPr>
        <p:spPr bwMode="auto">
          <a:xfrm>
            <a:off x="4769054" y="1111528"/>
            <a:ext cx="7457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rgbClr val="00B0F0"/>
                </a:solidFill>
                <a:latin typeface="Arial" panose="020B0604020202020204" pitchFamily="34" charset="0"/>
              </a:rPr>
              <a:t>y</a:t>
            </a:r>
            <a:r>
              <a:rPr lang="en-US" altLang="nb-NO" sz="1800" baseline="-25000" dirty="0">
                <a:solidFill>
                  <a:srgbClr val="00B0F0"/>
                </a:solidFill>
                <a:latin typeface="Arial" panose="020B0604020202020204" pitchFamily="34" charset="0"/>
              </a:rPr>
              <a:t>2</a:t>
            </a:r>
            <a:r>
              <a:rPr lang="en-US" altLang="nb-NO" sz="1800" dirty="0">
                <a:solidFill>
                  <a:srgbClr val="00B0F0"/>
                </a:solidFill>
                <a:latin typeface="Arial" panose="020B0604020202020204" pitchFamily="34" charset="0"/>
              </a:rPr>
              <a:t>=T</a:t>
            </a:r>
            <a:r>
              <a:rPr lang="en-US" altLang="nb-NO" sz="1800" baseline="-25000" dirty="0">
                <a:solidFill>
                  <a:srgbClr val="00B0F0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34828" name="TextBox 38"/>
          <p:cNvSpPr txBox="1">
            <a:spLocks noChangeArrowheads="1"/>
          </p:cNvSpPr>
          <p:nvPr/>
        </p:nvSpPr>
        <p:spPr bwMode="auto">
          <a:xfrm>
            <a:off x="6672264" y="1887539"/>
            <a:ext cx="4026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008000"/>
                </a:solidFill>
                <a:latin typeface="Arial" panose="020B0604020202020204" pitchFamily="34" charset="0"/>
              </a:rPr>
              <a:t>T</a:t>
            </a:r>
            <a:r>
              <a:rPr lang="en-US" altLang="nb-NO" sz="1800" baseline="-25000">
                <a:solidFill>
                  <a:srgbClr val="008000"/>
                </a:solidFill>
                <a:latin typeface="Arial" panose="020B0604020202020204" pitchFamily="34" charset="0"/>
              </a:rPr>
              <a:t>s</a:t>
            </a:r>
          </a:p>
        </p:txBody>
      </p:sp>
      <p:cxnSp>
        <p:nvCxnSpPr>
          <p:cNvPr id="69641" name="Straight Arrow Connector 69640"/>
          <p:cNvCxnSpPr>
            <a:endCxn id="34" idx="0"/>
          </p:cNvCxnSpPr>
          <p:nvPr/>
        </p:nvCxnSpPr>
        <p:spPr>
          <a:xfrm>
            <a:off x="6096000" y="1666876"/>
            <a:ext cx="0" cy="16827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643" name="Straight Arrow Connector 69642"/>
          <p:cNvCxnSpPr>
            <a:stCxn id="34828" idx="1"/>
            <a:endCxn id="34" idx="6"/>
          </p:cNvCxnSpPr>
          <p:nvPr/>
        </p:nvCxnSpPr>
        <p:spPr>
          <a:xfrm flipH="1" flipV="1">
            <a:off x="6383339" y="2055814"/>
            <a:ext cx="288925" cy="1639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31" name="TextBox 69649"/>
          <p:cNvSpPr txBox="1">
            <a:spLocks noChangeArrowheads="1"/>
          </p:cNvSpPr>
          <p:nvPr/>
        </p:nvSpPr>
        <p:spPr bwMode="auto">
          <a:xfrm>
            <a:off x="3792538" y="87314"/>
            <a:ext cx="58356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nb-NO" b="1" dirty="0"/>
              <a:t>Measure also y</a:t>
            </a:r>
            <a:r>
              <a:rPr lang="en-US" altLang="nb-NO" b="1" baseline="-25000" dirty="0"/>
              <a:t>2</a:t>
            </a:r>
            <a:r>
              <a:rPr lang="en-US" altLang="nb-NO" b="1" dirty="0"/>
              <a:t>=T</a:t>
            </a:r>
            <a:r>
              <a:rPr lang="en-US" altLang="nb-NO" b="1" baseline="-25000" dirty="0"/>
              <a:t>0</a:t>
            </a:r>
            <a:r>
              <a:rPr lang="en-US" altLang="nb-NO" b="1" dirty="0"/>
              <a:t>: Cascade control is much better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nb-NO" sz="1600" b="1" dirty="0">
              <a:latin typeface="Arial" panose="020B0604020202020204" pitchFamily="34" charset="0"/>
            </a:endParaRPr>
          </a:p>
        </p:txBody>
      </p:sp>
      <p:sp>
        <p:nvSpPr>
          <p:cNvPr id="69652" name="Rectangle 69651"/>
          <p:cNvSpPr/>
          <p:nvPr/>
        </p:nvSpPr>
        <p:spPr>
          <a:xfrm>
            <a:off x="6527800" y="4292600"/>
            <a:ext cx="3671888" cy="1873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 err="1">
              <a:solidFill>
                <a:schemeClr val="tx1"/>
              </a:solidFill>
            </a:endParaRPr>
          </a:p>
        </p:txBody>
      </p:sp>
      <p:pic>
        <p:nvPicPr>
          <p:cNvPr id="3483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560" y="267335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168586" y="4941169"/>
            <a:ext cx="3600450" cy="4603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 dirty="0">
                <a:latin typeface="Arial" panose="020B0604020202020204" pitchFamily="34" charset="0"/>
              </a:rPr>
              <a:t>Inner slave loop (T0): tauc2=10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 dirty="0">
                <a:latin typeface="Arial" panose="020B0604020202020204" pitchFamily="34" charset="0"/>
              </a:rPr>
              <a:t>Outer master loop (T): </a:t>
            </a:r>
            <a:r>
              <a:rPr lang="en-US" altLang="nb-NO" sz="1200" dirty="0" err="1">
                <a:latin typeface="Arial" panose="020B0604020202020204" pitchFamily="34" charset="0"/>
              </a:rPr>
              <a:t>tauc</a:t>
            </a:r>
            <a:r>
              <a:rPr lang="en-US" altLang="nb-NO" sz="1200" dirty="0">
                <a:latin typeface="Arial" panose="020B0604020202020204" pitchFamily="34" charset="0"/>
              </a:rPr>
              <a:t>=105</a:t>
            </a:r>
          </a:p>
        </p:txBody>
      </p:sp>
      <p:sp>
        <p:nvSpPr>
          <p:cNvPr id="34835" name="TextBox 1"/>
          <p:cNvSpPr txBox="1">
            <a:spLocks noChangeArrowheads="1"/>
          </p:cNvSpPr>
          <p:nvPr/>
        </p:nvSpPr>
        <p:spPr bwMode="auto">
          <a:xfrm>
            <a:off x="2927649" y="1484313"/>
            <a:ext cx="11572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100" dirty="0">
                <a:solidFill>
                  <a:srgbClr val="FF0000"/>
                </a:solidFill>
                <a:latin typeface="Arial" panose="020B0604020202020204" pitchFamily="34" charset="0"/>
              </a:rPr>
              <a:t>Slave controller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100" dirty="0">
                <a:solidFill>
                  <a:srgbClr val="FF0000"/>
                </a:solidFill>
                <a:latin typeface="Arial" panose="020B0604020202020204" pitchFamily="34" charset="0"/>
              </a:rPr>
              <a:t>(inner loop)</a:t>
            </a:r>
          </a:p>
        </p:txBody>
      </p:sp>
      <p:sp>
        <p:nvSpPr>
          <p:cNvPr id="34836" name="TextBox 21"/>
          <p:cNvSpPr txBox="1">
            <a:spLocks noChangeArrowheads="1"/>
          </p:cNvSpPr>
          <p:nvPr/>
        </p:nvSpPr>
        <p:spPr bwMode="auto">
          <a:xfrm>
            <a:off x="5561014" y="2205038"/>
            <a:ext cx="123348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100">
                <a:solidFill>
                  <a:srgbClr val="FF0000"/>
                </a:solidFill>
                <a:latin typeface="Arial" panose="020B0604020202020204" pitchFamily="34" charset="0"/>
              </a:rPr>
              <a:t>Master controller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100">
                <a:solidFill>
                  <a:srgbClr val="FF0000"/>
                </a:solidFill>
                <a:latin typeface="Arial" panose="020B0604020202020204" pitchFamily="34" charset="0"/>
              </a:rPr>
              <a:t>(outer loop)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22581" y="6119813"/>
            <a:ext cx="302433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800" dirty="0">
                <a:latin typeface="+mj-lt"/>
              </a:rPr>
              <a:t>Kc2=0.1;taui2=1; % inner loop with tauc2=10</a:t>
            </a:r>
          </a:p>
          <a:p>
            <a:pPr>
              <a:defRPr/>
            </a:pPr>
            <a:r>
              <a:rPr lang="en-US" sz="800" dirty="0">
                <a:latin typeface="+mj-lt"/>
              </a:rPr>
              <a:t>Kc=0.119; </a:t>
            </a:r>
            <a:r>
              <a:rPr lang="en-US" sz="800" dirty="0" err="1">
                <a:latin typeface="+mj-lt"/>
              </a:rPr>
              <a:t>taui</a:t>
            </a:r>
            <a:r>
              <a:rPr lang="en-US" sz="800" dirty="0">
                <a:latin typeface="+mj-lt"/>
              </a:rPr>
              <a:t>=25; % outer loop with </a:t>
            </a:r>
            <a:r>
              <a:rPr lang="en-US" sz="800" dirty="0" err="1">
                <a:latin typeface="+mj-lt"/>
              </a:rPr>
              <a:t>tauc</a:t>
            </a:r>
            <a:r>
              <a:rPr lang="en-US" sz="800" dirty="0">
                <a:latin typeface="+mj-lt"/>
              </a:rPr>
              <a:t>=105</a:t>
            </a:r>
          </a:p>
          <a:p>
            <a:pPr>
              <a:defRPr/>
            </a:pPr>
            <a:r>
              <a:rPr lang="en-US" sz="800" dirty="0">
                <a:latin typeface="+mj-lt"/>
              </a:rPr>
              <a:t>sim('tunepid1_ex1_cascade') %start simulation</a:t>
            </a:r>
          </a:p>
          <a:p>
            <a:pPr>
              <a:defRPr/>
            </a:pPr>
            <a:r>
              <a:rPr lang="en-US" sz="800" dirty="0">
                <a:latin typeface="+mj-lt"/>
              </a:rPr>
              <a:t>plot(time,u,time,T,time,Tf,time,T0), axis([0 800 -1.5 1.5])</a:t>
            </a:r>
          </a:p>
          <a:p>
            <a:pPr>
              <a:defRPr/>
            </a:pPr>
            <a:endParaRPr lang="en-US" dirty="0">
              <a:latin typeface="+mj-lt"/>
            </a:endParaRPr>
          </a:p>
        </p:txBody>
      </p:sp>
      <p:pic>
        <p:nvPicPr>
          <p:cNvPr id="34838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37" y="3861957"/>
            <a:ext cx="3965576" cy="2257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39" name="TextBox 4"/>
          <p:cNvSpPr txBox="1">
            <a:spLocks noChangeArrowheads="1"/>
          </p:cNvSpPr>
          <p:nvPr/>
        </p:nvSpPr>
        <p:spPr bwMode="auto">
          <a:xfrm>
            <a:off x="3408364" y="549275"/>
            <a:ext cx="808037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rgbClr val="FF0000"/>
                </a:solidFill>
                <a:latin typeface="Arial" panose="020B0604020202020204" pitchFamily="34" charset="0"/>
              </a:rPr>
              <a:t>d = T</a:t>
            </a:r>
            <a:r>
              <a:rPr lang="en-US" altLang="nb-NO" sz="1800" baseline="-25000" dirty="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34840" name="TextBox 4"/>
          <p:cNvSpPr txBox="1">
            <a:spLocks noChangeArrowheads="1"/>
          </p:cNvSpPr>
          <p:nvPr/>
        </p:nvSpPr>
        <p:spPr bwMode="auto">
          <a:xfrm>
            <a:off x="6096000" y="1557338"/>
            <a:ext cx="7848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rgbClr val="008000"/>
                </a:solidFill>
                <a:latin typeface="Arial" panose="020B0604020202020204" pitchFamily="34" charset="0"/>
              </a:rPr>
              <a:t>y</a:t>
            </a:r>
            <a:r>
              <a:rPr lang="en-US" altLang="nb-NO" sz="1800" baseline="-25000" dirty="0">
                <a:solidFill>
                  <a:srgbClr val="008000"/>
                </a:solidFill>
                <a:latin typeface="Arial" panose="020B0604020202020204" pitchFamily="34" charset="0"/>
              </a:rPr>
              <a:t>1</a:t>
            </a:r>
            <a:r>
              <a:rPr lang="en-US" altLang="nb-NO" sz="1800" dirty="0">
                <a:solidFill>
                  <a:srgbClr val="008000"/>
                </a:solidFill>
                <a:latin typeface="Arial" panose="020B0604020202020204" pitchFamily="34" charset="0"/>
              </a:rPr>
              <a:t> = T</a:t>
            </a:r>
          </a:p>
        </p:txBody>
      </p:sp>
      <p:sp>
        <p:nvSpPr>
          <p:cNvPr id="34841" name="TextBox 4"/>
          <p:cNvSpPr txBox="1">
            <a:spLocks noChangeArrowheads="1"/>
          </p:cNvSpPr>
          <p:nvPr/>
        </p:nvSpPr>
        <p:spPr bwMode="auto">
          <a:xfrm>
            <a:off x="3507152" y="1081310"/>
            <a:ext cx="7556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chemeClr val="tx2"/>
                </a:solidFill>
                <a:latin typeface="Arial" panose="020B0604020202020204" pitchFamily="34" charset="0"/>
              </a:rPr>
              <a:t>u = Q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28510" y="1599313"/>
            <a:ext cx="21067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/>
              <a:t>G</a:t>
            </a:r>
            <a:r>
              <a:rPr lang="nb-NO" sz="1600" baseline="-25000" dirty="0"/>
              <a:t>1</a:t>
            </a:r>
            <a:r>
              <a:rPr lang="nb-NO" sz="1600" dirty="0"/>
              <a:t>= </a:t>
            </a:r>
            <a:r>
              <a:rPr lang="nb-NO" sz="1600" dirty="0" err="1"/>
              <a:t>exp</a:t>
            </a:r>
            <a:r>
              <a:rPr lang="nb-NO" sz="1600" dirty="0"/>
              <a:t>(-100s)/(20s+1)</a:t>
            </a:r>
          </a:p>
          <a:p>
            <a:r>
              <a:rPr lang="nb-NO" sz="1600" dirty="0"/>
              <a:t>G</a:t>
            </a:r>
            <a:r>
              <a:rPr lang="nb-NO" sz="1600" baseline="-25000" dirty="0"/>
              <a:t>2</a:t>
            </a:r>
            <a:r>
              <a:rPr lang="nb-NO" sz="1600" dirty="0"/>
              <a:t>=1/(s+1)</a:t>
            </a:r>
          </a:p>
        </p:txBody>
      </p:sp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615" y="3147660"/>
            <a:ext cx="3075496" cy="661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477043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b-NO" sz="3600" dirty="0" err="1"/>
              <a:t>Question</a:t>
            </a:r>
            <a:r>
              <a:rPr lang="nb-NO" sz="3600" dirty="0"/>
              <a:t>: Will setpoint </a:t>
            </a:r>
            <a:r>
              <a:rPr lang="nb-NO" sz="3600" dirty="0" err="1"/>
              <a:t>tracking</a:t>
            </a:r>
            <a:r>
              <a:rPr lang="nb-NO" sz="3600" dirty="0"/>
              <a:t>   for y</a:t>
            </a:r>
            <a:r>
              <a:rPr lang="nb-NO" sz="3600" baseline="-25000" dirty="0"/>
              <a:t>1 </a:t>
            </a:r>
            <a:r>
              <a:rPr lang="nb-NO" sz="3600" dirty="0"/>
              <a:t>=T be </a:t>
            </a:r>
            <a:r>
              <a:rPr lang="nb-NO" sz="3600" dirty="0" err="1"/>
              <a:t>improved</a:t>
            </a:r>
            <a:r>
              <a:rPr lang="nb-NO" sz="3600" dirty="0"/>
              <a:t> </a:t>
            </a:r>
            <a:r>
              <a:rPr lang="nb-NO" sz="3600" dirty="0" err="1"/>
              <a:t>with</a:t>
            </a:r>
            <a:r>
              <a:rPr lang="nb-NO" sz="3600" dirty="0"/>
              <a:t> </a:t>
            </a:r>
            <a:r>
              <a:rPr lang="nb-NO" sz="3600" dirty="0" err="1"/>
              <a:t>cascade</a:t>
            </a:r>
            <a:r>
              <a:rPr lang="nb-NO" sz="3600" dirty="0"/>
              <a:t> (in </a:t>
            </a:r>
            <a:r>
              <a:rPr lang="nb-NO" sz="3600" dirty="0" err="1"/>
              <a:t>this</a:t>
            </a:r>
            <a:r>
              <a:rPr lang="nb-NO" sz="3600" dirty="0"/>
              <a:t> case)?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No, </a:t>
            </a:r>
            <a:r>
              <a:rPr lang="nb-NO" dirty="0" err="1"/>
              <a:t>since</a:t>
            </a:r>
            <a:r>
              <a:rPr lang="nb-NO" dirty="0"/>
              <a:t> </a:t>
            </a:r>
            <a:r>
              <a:rPr lang="nb-NO" dirty="0" err="1"/>
              <a:t>there</a:t>
            </a:r>
            <a:r>
              <a:rPr lang="nb-NO" dirty="0"/>
              <a:t> </a:t>
            </a:r>
            <a:r>
              <a:rPr lang="nb-NO" dirty="0" err="1"/>
              <a:t>was</a:t>
            </a:r>
            <a:r>
              <a:rPr lang="nb-NO" dirty="0"/>
              <a:t> </a:t>
            </a:r>
            <a:r>
              <a:rPr lang="nb-NO" dirty="0" err="1"/>
              <a:t>essentially</a:t>
            </a:r>
            <a:r>
              <a:rPr lang="nb-NO" dirty="0"/>
              <a:t> </a:t>
            </a:r>
            <a:r>
              <a:rPr lang="nb-NO" dirty="0" err="1"/>
              <a:t>no</a:t>
            </a:r>
            <a:r>
              <a:rPr lang="nb-NO" dirty="0"/>
              <a:t> </a:t>
            </a:r>
            <a:r>
              <a:rPr lang="nb-NO" dirty="0" err="1"/>
              <a:t>dynamics</a:t>
            </a:r>
            <a:r>
              <a:rPr lang="nb-NO" dirty="0"/>
              <a:t> in G2=1/(s+1), it is </a:t>
            </a:r>
            <a:r>
              <a:rPr lang="nb-NO" dirty="0" err="1"/>
              <a:t>actually</a:t>
            </a:r>
            <a:r>
              <a:rPr lang="nb-NO" dirty="0"/>
              <a:t> </a:t>
            </a:r>
            <a:r>
              <a:rPr lang="nb-NO" dirty="0" err="1"/>
              <a:t>slightly</a:t>
            </a:r>
            <a:r>
              <a:rPr lang="nb-NO" dirty="0"/>
              <a:t> </a:t>
            </a:r>
            <a:r>
              <a:rPr lang="nb-NO" dirty="0" err="1"/>
              <a:t>worse</a:t>
            </a:r>
            <a:r>
              <a:rPr lang="nb-NO" dirty="0"/>
              <a:t> (</a:t>
            </a:r>
            <a:r>
              <a:rPr lang="nb-NO" dirty="0" err="1"/>
              <a:t>tauc</a:t>
            </a:r>
            <a:r>
              <a:rPr lang="nb-NO" dirty="0"/>
              <a:t> </a:t>
            </a:r>
            <a:r>
              <a:rPr lang="nb-NO" dirty="0" err="1"/>
              <a:t>increased</a:t>
            </a:r>
            <a:r>
              <a:rPr lang="nb-NO" dirty="0"/>
              <a:t> from 100 to 105).</a:t>
            </a:r>
          </a:p>
          <a:p>
            <a:r>
              <a:rPr lang="nb-NO" dirty="0" err="1"/>
              <a:t>But</a:t>
            </a:r>
            <a:r>
              <a:rPr lang="nb-NO" dirty="0"/>
              <a:t> </a:t>
            </a:r>
            <a:r>
              <a:rPr lang="nb-NO" dirty="0" err="1"/>
              <a:t>if</a:t>
            </a:r>
            <a:r>
              <a:rPr lang="nb-NO" dirty="0"/>
              <a:t> G2 </a:t>
            </a:r>
            <a:r>
              <a:rPr lang="nb-NO" dirty="0" err="1"/>
              <a:t>was</a:t>
            </a:r>
            <a:r>
              <a:rPr lang="nb-NO" dirty="0"/>
              <a:t> an </a:t>
            </a:r>
            <a:r>
              <a:rPr lang="nb-NO" dirty="0" err="1"/>
              <a:t>integrating</a:t>
            </a:r>
            <a:r>
              <a:rPr lang="nb-NO" dirty="0"/>
              <a:t> </a:t>
            </a:r>
            <a:r>
              <a:rPr lang="nb-NO" dirty="0" err="1"/>
              <a:t>process</a:t>
            </a:r>
            <a:r>
              <a:rPr lang="nb-NO" dirty="0"/>
              <a:t>, </a:t>
            </a:r>
            <a:r>
              <a:rPr lang="nb-NO" dirty="0" err="1"/>
              <a:t>cascade</a:t>
            </a:r>
            <a:r>
              <a:rPr lang="nb-NO" dirty="0"/>
              <a:t> </a:t>
            </a:r>
            <a:r>
              <a:rPr lang="nb-NO" dirty="0" err="1"/>
              <a:t>could</a:t>
            </a:r>
            <a:r>
              <a:rPr lang="nb-NO" dirty="0"/>
              <a:t> </a:t>
            </a:r>
            <a:r>
              <a:rPr lang="nb-NO" dirty="0" err="1"/>
              <a:t>improve</a:t>
            </a:r>
            <a:r>
              <a:rPr lang="nb-NO" dirty="0"/>
              <a:t> </a:t>
            </a:r>
            <a:r>
              <a:rPr lang="nb-NO" dirty="0" err="1"/>
              <a:t>seytpoint</a:t>
            </a:r>
            <a:r>
              <a:rPr lang="nb-NO" dirty="0"/>
              <a:t> </a:t>
            </a:r>
            <a:r>
              <a:rPr lang="nb-NO" dirty="0" err="1"/>
              <a:t>response</a:t>
            </a:r>
            <a:endParaRPr lang="nb-NO" dirty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3738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8537" y="4961520"/>
            <a:ext cx="5659308" cy="9852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8245" y="50036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E11. Feedforward (FF)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3773016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Model: y = g u + 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dirty="0"/>
              <a:t> d</a:t>
            </a:r>
          </a:p>
          <a:p>
            <a:r>
              <a:rPr lang="en-US" dirty="0"/>
              <a:t>Measured disturbance: </a:t>
            </a:r>
            <a:r>
              <a:rPr lang="en-US" dirty="0" err="1"/>
              <a:t>d</a:t>
            </a:r>
            <a:r>
              <a:rPr lang="en-US" baseline="-25000" dirty="0" err="1"/>
              <a:t>m</a:t>
            </a:r>
            <a:r>
              <a:rPr lang="en-US" dirty="0"/>
              <a:t> = </a:t>
            </a:r>
            <a:r>
              <a:rPr lang="en-US" dirty="0" err="1"/>
              <a:t>g</a:t>
            </a:r>
            <a:r>
              <a:rPr lang="en-US" baseline="-25000" dirty="0" err="1"/>
              <a:t>dm</a:t>
            </a:r>
            <a:r>
              <a:rPr lang="en-US" dirty="0"/>
              <a:t> d</a:t>
            </a:r>
          </a:p>
          <a:p>
            <a:r>
              <a:rPr lang="en-US" dirty="0"/>
              <a:t>Feedforward controller: u = </a:t>
            </a:r>
            <a:r>
              <a:rPr lang="en-US" b="1" dirty="0" err="1">
                <a:solidFill>
                  <a:srgbClr val="FF0000"/>
                </a:solidFill>
              </a:rPr>
              <a:t>c</a:t>
            </a:r>
            <a:r>
              <a:rPr lang="en-US" b="1" baseline="-25000" dirty="0" err="1">
                <a:solidFill>
                  <a:srgbClr val="FF0000"/>
                </a:solidFill>
              </a:rPr>
              <a:t>FF</a:t>
            </a:r>
            <a:r>
              <a:rPr lang="en-US" dirty="0"/>
              <a:t> </a:t>
            </a:r>
            <a:r>
              <a:rPr lang="en-US" dirty="0" err="1"/>
              <a:t>d</a:t>
            </a:r>
            <a:r>
              <a:rPr lang="en-US" baseline="-25000" dirty="0" err="1"/>
              <a:t>m</a:t>
            </a:r>
            <a:endParaRPr lang="en-US" baseline="-25000" dirty="0"/>
          </a:p>
          <a:p>
            <a:r>
              <a:rPr lang="en-US" dirty="0"/>
              <a:t>Get y = (g </a:t>
            </a:r>
            <a:r>
              <a:rPr lang="en-US" b="1" dirty="0" err="1">
                <a:solidFill>
                  <a:srgbClr val="FF0000"/>
                </a:solidFill>
              </a:rPr>
              <a:t>c</a:t>
            </a:r>
            <a:r>
              <a:rPr lang="en-US" b="1" baseline="-25000" dirty="0" err="1">
                <a:solidFill>
                  <a:srgbClr val="FF0000"/>
                </a:solidFill>
              </a:rPr>
              <a:t>FF</a:t>
            </a:r>
            <a:r>
              <a:rPr lang="en-US" dirty="0"/>
              <a:t> </a:t>
            </a:r>
            <a:r>
              <a:rPr lang="en-US" dirty="0" err="1"/>
              <a:t>g</a:t>
            </a:r>
            <a:r>
              <a:rPr lang="en-US" baseline="-25000" dirty="0" err="1"/>
              <a:t>dm</a:t>
            </a:r>
            <a:r>
              <a:rPr lang="en-US" dirty="0"/>
              <a:t> + 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dirty="0"/>
              <a:t>) d</a:t>
            </a:r>
          </a:p>
          <a:p>
            <a:r>
              <a:rPr lang="en-US" dirty="0"/>
              <a:t>Ideal feedforward controller:</a:t>
            </a:r>
          </a:p>
          <a:p>
            <a:pPr marL="457200" lvl="1" indent="0">
              <a:buNone/>
            </a:pPr>
            <a:r>
              <a:rPr lang="en-US" dirty="0"/>
              <a:t>	y = 0 d </a:t>
            </a:r>
            <a:r>
              <a:rPr lang="en-US" dirty="0">
                <a:latin typeface="cmsy10"/>
              </a:rPr>
              <a:t> -&gt;  </a:t>
            </a:r>
            <a:r>
              <a:rPr lang="en-US" dirty="0"/>
              <a:t> </a:t>
            </a:r>
            <a:r>
              <a:rPr lang="en-US" dirty="0" err="1"/>
              <a:t>c</a:t>
            </a:r>
            <a:r>
              <a:rPr lang="en-US" baseline="-25000" dirty="0" err="1"/>
              <a:t>FF,ideal</a:t>
            </a:r>
            <a:r>
              <a:rPr lang="en-US" dirty="0"/>
              <a:t> = - (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dirty="0"/>
              <a:t> / (</a:t>
            </a:r>
            <a:r>
              <a:rPr lang="en-US" dirty="0" err="1"/>
              <a:t>g</a:t>
            </a:r>
            <a:r>
              <a:rPr lang="en-US" baseline="-25000" dirty="0" err="1"/>
              <a:t>dm</a:t>
            </a:r>
            <a:r>
              <a:rPr lang="en-US" dirty="0"/>
              <a:t> g) </a:t>
            </a:r>
          </a:p>
          <a:p>
            <a:pPr lvl="2"/>
            <a:r>
              <a:rPr lang="en-US" dirty="0"/>
              <a:t>But often not realizable</a:t>
            </a:r>
          </a:p>
          <a:p>
            <a:pPr marL="400050" lvl="1" indent="0">
              <a:buNone/>
            </a:pPr>
            <a:r>
              <a:rPr lang="en-US" dirty="0"/>
              <a:t>For </a:t>
            </a:r>
            <a:r>
              <a:rPr lang="en-US" dirty="0" err="1"/>
              <a:t>c</a:t>
            </a:r>
            <a:r>
              <a:rPr lang="en-US" baseline="-25000" dirty="0" err="1"/>
              <a:t>FF</a:t>
            </a:r>
            <a:r>
              <a:rPr lang="en-US" dirty="0"/>
              <a:t>(s)</a:t>
            </a:r>
            <a:r>
              <a:rPr lang="en-US" baseline="-25000" dirty="0"/>
              <a:t>  </a:t>
            </a:r>
            <a:r>
              <a:rPr lang="en-US" dirty="0"/>
              <a:t>to be realizable:</a:t>
            </a:r>
          </a:p>
          <a:p>
            <a:pPr marL="1828800" lvl="3" indent="-457200">
              <a:buFont typeface="+mj-lt"/>
              <a:buAutoNum type="arabicPeriod"/>
            </a:pPr>
            <a:r>
              <a:rPr lang="en-US" dirty="0"/>
              <a:t>Order pole polynomial </a:t>
            </a:r>
            <a:r>
              <a:rPr lang="en-US" dirty="0" err="1"/>
              <a:t>c</a:t>
            </a:r>
            <a:r>
              <a:rPr lang="en-US" baseline="-25000" dirty="0" err="1"/>
              <a:t>FF</a:t>
            </a:r>
            <a:r>
              <a:rPr lang="en-US" dirty="0"/>
              <a:t> </a:t>
            </a:r>
            <a:r>
              <a:rPr lang="en-US" dirty="0">
                <a:latin typeface="cmsy10"/>
              </a:rPr>
              <a:t>≥</a:t>
            </a:r>
            <a:r>
              <a:rPr lang="en-US" sz="1300" dirty="0"/>
              <a:t>  </a:t>
            </a:r>
            <a:r>
              <a:rPr lang="en-US" dirty="0"/>
              <a:t>order zero polynomial </a:t>
            </a:r>
            <a:r>
              <a:rPr lang="en-US" dirty="0" err="1"/>
              <a:t>c</a:t>
            </a:r>
            <a:r>
              <a:rPr lang="en-US" baseline="-25000" dirty="0" err="1"/>
              <a:t>FF</a:t>
            </a:r>
            <a:endParaRPr lang="en-US" baseline="-25000" dirty="0"/>
          </a:p>
          <a:p>
            <a:pPr marL="1828800" lvl="3" indent="-457200">
              <a:buFont typeface="+mj-lt"/>
              <a:buAutoNum type="arabicPeriod"/>
            </a:pPr>
            <a:r>
              <a:rPr lang="en-US" dirty="0"/>
              <a:t>No prediction allowed (</a:t>
            </a:r>
            <a:r>
              <a:rPr lang="en-US" dirty="0">
                <a:latin typeface="cmmi10"/>
              </a:rPr>
              <a:t>µ</a:t>
            </a:r>
            <a:r>
              <a:rPr lang="en-US" dirty="0"/>
              <a:t> in </a:t>
            </a:r>
            <a:r>
              <a:rPr lang="en-US" dirty="0" err="1"/>
              <a:t>c</a:t>
            </a:r>
            <a:r>
              <a:rPr lang="en-US" baseline="-25000" dirty="0" err="1"/>
              <a:t>FF</a:t>
            </a:r>
            <a:r>
              <a:rPr lang="en-US" dirty="0"/>
              <a:t> cannot be negative)</a:t>
            </a:r>
          </a:p>
          <a:p>
            <a:pPr marL="1828800" lvl="3" indent="-457200">
              <a:buFont typeface="+mj-lt"/>
              <a:buAutoNum type="arabicPeriod"/>
            </a:pPr>
            <a:r>
              <a:rPr lang="en-US" dirty="0"/>
              <a:t>And must avoid that C</a:t>
            </a:r>
            <a:r>
              <a:rPr lang="en-US" baseline="-25000" dirty="0"/>
              <a:t>FF</a:t>
            </a:r>
            <a:r>
              <a:rPr lang="en-US" dirty="0"/>
              <a:t> has too high gain (to avoid aggressive input changes)</a:t>
            </a:r>
          </a:p>
          <a:p>
            <a:pPr lvl="1"/>
            <a:r>
              <a:rPr lang="en-US" dirty="0"/>
              <a:t>Common simplification is to use static FF: </a:t>
            </a:r>
            <a:r>
              <a:rPr lang="en-US" dirty="0" err="1"/>
              <a:t>c</a:t>
            </a:r>
            <a:r>
              <a:rPr lang="en-US" baseline="-25000" dirty="0" err="1"/>
              <a:t>FF</a:t>
            </a:r>
            <a:r>
              <a:rPr lang="en-US" dirty="0"/>
              <a:t> = k</a:t>
            </a:r>
          </a:p>
          <a:p>
            <a:pPr lvl="1"/>
            <a:r>
              <a:rPr lang="en-US" dirty="0"/>
              <a:t>General. Approximate </a:t>
            </a:r>
            <a:r>
              <a:rPr lang="en-US" dirty="0" err="1"/>
              <a:t>c</a:t>
            </a:r>
            <a:r>
              <a:rPr lang="en-US" baseline="-25000" dirty="0" err="1"/>
              <a:t>FF,ideal</a:t>
            </a:r>
            <a:r>
              <a:rPr lang="en-US" baseline="-25000" dirty="0"/>
              <a:t> </a:t>
            </a:r>
            <a:r>
              <a:rPr lang="en-US" dirty="0"/>
              <a:t>by </a:t>
            </a:r>
          </a:p>
          <a:p>
            <a:pPr marL="914400" lvl="2" indent="0">
              <a:buNone/>
            </a:pP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7737062" y="1266158"/>
            <a:ext cx="3975562" cy="2666898"/>
            <a:chOff x="5286375" y="963631"/>
            <a:chExt cx="3975562" cy="2666898"/>
          </a:xfrm>
        </p:grpSpPr>
        <p:sp>
          <p:nvSpPr>
            <p:cNvPr id="6" name="Rectangle 5"/>
            <p:cNvSpPr/>
            <p:nvPr/>
          </p:nvSpPr>
          <p:spPr>
            <a:xfrm>
              <a:off x="6017293" y="2932697"/>
              <a:ext cx="810127" cy="6978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dirty="0">
                  <a:solidFill>
                    <a:schemeClr val="tx1"/>
                  </a:solidFill>
                </a:rPr>
                <a:t>g</a:t>
              </a:r>
            </a:p>
          </p:txBody>
        </p:sp>
        <p:cxnSp>
          <p:nvCxnSpPr>
            <p:cNvPr id="8" name="Straight Arrow Connector 7"/>
            <p:cNvCxnSpPr>
              <a:endCxn id="6" idx="1"/>
            </p:cNvCxnSpPr>
            <p:nvPr/>
          </p:nvCxnSpPr>
          <p:spPr>
            <a:xfrm flipV="1">
              <a:off x="5630087" y="3281613"/>
              <a:ext cx="387206" cy="744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7633013" y="963631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/>
                <a:t>d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flipV="1">
              <a:off x="6827420" y="3267074"/>
              <a:ext cx="1916530" cy="1453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8973075" y="2945003"/>
              <a:ext cx="2888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/>
                <a:t>y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657853" y="2905263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/>
                <a:t>u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29380" y="2002002"/>
              <a:ext cx="810127" cy="6978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dirty="0" err="1">
                  <a:solidFill>
                    <a:schemeClr val="tx1"/>
                  </a:solidFill>
                </a:rPr>
                <a:t>g</a:t>
              </a:r>
              <a:r>
                <a:rPr lang="nb-NO" baseline="-25000" dirty="0" err="1">
                  <a:solidFill>
                    <a:schemeClr val="tx1"/>
                  </a:solidFill>
                </a:rPr>
                <a:t>d</a:t>
              </a:r>
              <a:endParaRPr lang="nb-NO" baseline="-25000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>
              <a:off x="5651510" y="2734118"/>
              <a:ext cx="6343" cy="58021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H="1" flipV="1">
              <a:off x="6827421" y="1534649"/>
              <a:ext cx="707022" cy="796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13" idx="2"/>
            </p:cNvCxnSpPr>
            <p:nvPr/>
          </p:nvCxnSpPr>
          <p:spPr>
            <a:xfrm>
              <a:off x="7534444" y="2699834"/>
              <a:ext cx="7835" cy="61450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7534443" y="1211427"/>
              <a:ext cx="7836" cy="79498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6029325" y="1095375"/>
              <a:ext cx="92204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sz="1000" dirty="0" err="1"/>
                <a:t>Measurement</a:t>
              </a:r>
              <a:endParaRPr lang="nb-NO" sz="10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07813" y="1173281"/>
              <a:ext cx="4299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/>
                <a:t>d</a:t>
              </a:r>
              <a:r>
                <a:rPr lang="nb-NO" baseline="-25000" dirty="0"/>
                <a:t>m</a:t>
              </a:r>
            </a:p>
          </p:txBody>
        </p:sp>
        <p:cxnSp>
          <p:nvCxnSpPr>
            <p:cNvPr id="20" name="Straight Arrow Connector 19"/>
            <p:cNvCxnSpPr/>
            <p:nvPr/>
          </p:nvCxnSpPr>
          <p:spPr>
            <a:xfrm flipH="1" flipV="1">
              <a:off x="5600199" y="1534649"/>
              <a:ext cx="1934244" cy="796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/>
            <p:cNvSpPr/>
            <p:nvPr/>
          </p:nvSpPr>
          <p:spPr>
            <a:xfrm>
              <a:off x="5286375" y="2006414"/>
              <a:ext cx="810127" cy="6978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b="1" dirty="0" err="1">
                  <a:solidFill>
                    <a:srgbClr val="FF0000"/>
                  </a:solidFill>
                </a:rPr>
                <a:t>c</a:t>
              </a:r>
              <a:r>
                <a:rPr lang="nb-NO" b="1" baseline="-25000" dirty="0" err="1">
                  <a:solidFill>
                    <a:srgbClr val="FF0000"/>
                  </a:solidFill>
                </a:rPr>
                <a:t>ff</a:t>
              </a:r>
              <a:endParaRPr lang="nb-NO" b="1" baseline="-25000" dirty="0">
                <a:solidFill>
                  <a:srgbClr val="FF0000"/>
                </a:solidFill>
              </a:endParaRPr>
            </a:p>
          </p:txBody>
        </p:sp>
        <p:cxnSp>
          <p:nvCxnSpPr>
            <p:cNvPr id="22" name="Straight Arrow Connector 21"/>
            <p:cNvCxnSpPr>
              <a:stCxn id="19" idx="2"/>
            </p:cNvCxnSpPr>
            <p:nvPr/>
          </p:nvCxnSpPr>
          <p:spPr>
            <a:xfrm flipH="1">
              <a:off x="5612570" y="1542613"/>
              <a:ext cx="10206" cy="49180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/>
            <p:cNvSpPr/>
            <p:nvPr/>
          </p:nvSpPr>
          <p:spPr>
            <a:xfrm>
              <a:off x="6191250" y="1324473"/>
              <a:ext cx="636170" cy="380502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dirty="0" err="1">
                  <a:solidFill>
                    <a:schemeClr val="tx1"/>
                  </a:solidFill>
                </a:rPr>
                <a:t>g</a:t>
              </a:r>
              <a:r>
                <a:rPr lang="nb-NO" baseline="-25000" dirty="0" err="1">
                  <a:solidFill>
                    <a:schemeClr val="tx1"/>
                  </a:solidFill>
                </a:rPr>
                <a:t>dm</a:t>
              </a:r>
              <a:endParaRPr lang="nb-NO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309370" y="3190177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01823" y="956567"/>
            <a:ext cx="67927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Mainly: For disturbances where feedback control is not good enough.</a:t>
            </a:r>
          </a:p>
          <a:p>
            <a:endParaRPr lang="nb-NO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2A95FB-539E-40D8-83C7-01C52DA6AF8E}"/>
              </a:ext>
            </a:extLst>
          </p:cNvPr>
          <p:cNvSpPr txBox="1"/>
          <p:nvPr/>
        </p:nvSpPr>
        <p:spPr>
          <a:xfrm>
            <a:off x="1847529" y="5887954"/>
            <a:ext cx="48242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>
                <a:solidFill>
                  <a:srgbClr val="FF0000"/>
                </a:solidFill>
              </a:rPr>
              <a:t>Note: </a:t>
            </a:r>
            <a:r>
              <a:rPr lang="nb-NO" sz="1200" dirty="0" err="1">
                <a:solidFill>
                  <a:srgbClr val="FF0000"/>
                </a:solidFill>
              </a:rPr>
              <a:t>Feedforward</a:t>
            </a:r>
            <a:r>
              <a:rPr lang="nb-NO" sz="1200" dirty="0">
                <a:solidFill>
                  <a:srgbClr val="FF0000"/>
                </a:solidFill>
              </a:rPr>
              <a:t> control is </a:t>
            </a:r>
            <a:r>
              <a:rPr lang="nb-NO" sz="1200" dirty="0" err="1">
                <a:solidFill>
                  <a:srgbClr val="FF0000"/>
                </a:solidFill>
              </a:rPr>
              <a:t>model-based</a:t>
            </a:r>
            <a:r>
              <a:rPr lang="nb-NO" sz="1200" dirty="0">
                <a:solidFill>
                  <a:srgbClr val="FF0000"/>
                </a:solidFill>
              </a:rPr>
              <a:t>. </a:t>
            </a:r>
          </a:p>
          <a:p>
            <a:r>
              <a:rPr lang="nb-NO" sz="1200" dirty="0" err="1">
                <a:solidFill>
                  <a:srgbClr val="FF0000"/>
                </a:solidFill>
              </a:rPr>
              <a:t>Since</a:t>
            </a:r>
            <a:r>
              <a:rPr lang="nb-NO" sz="1200" dirty="0">
                <a:solidFill>
                  <a:srgbClr val="FF0000"/>
                </a:solidFill>
              </a:rPr>
              <a:t> true </a:t>
            </a:r>
            <a:r>
              <a:rPr lang="nb-NO" sz="1200" dirty="0" err="1">
                <a:solidFill>
                  <a:srgbClr val="FF0000"/>
                </a:solidFill>
              </a:rPr>
              <a:t>process</a:t>
            </a:r>
            <a:r>
              <a:rPr lang="nb-NO" sz="1200" dirty="0">
                <a:solidFill>
                  <a:srgbClr val="FF0000"/>
                </a:solidFill>
              </a:rPr>
              <a:t> is nonlinear, </a:t>
            </a:r>
            <a:r>
              <a:rPr lang="nb-NO" sz="1200" dirty="0" err="1">
                <a:solidFill>
                  <a:srgbClr val="FF0000"/>
                </a:solidFill>
              </a:rPr>
              <a:t>we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often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include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nonlinearity</a:t>
            </a:r>
            <a:r>
              <a:rPr lang="nb-NO" sz="1200" dirty="0">
                <a:solidFill>
                  <a:srgbClr val="FF0000"/>
                </a:solidFill>
              </a:rPr>
              <a:t>, for </a:t>
            </a:r>
            <a:r>
              <a:rPr lang="nb-NO" sz="1200" dirty="0" err="1">
                <a:solidFill>
                  <a:srgbClr val="FF0000"/>
                </a:solidFill>
              </a:rPr>
              <a:t>example</a:t>
            </a:r>
            <a:r>
              <a:rPr lang="nb-NO" sz="1200" dirty="0">
                <a:solidFill>
                  <a:srgbClr val="FF0000"/>
                </a:solidFill>
              </a:rPr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sz="1200" dirty="0">
                <a:solidFill>
                  <a:srgbClr val="FF0000"/>
                </a:solidFill>
              </a:rPr>
              <a:t>Make k </a:t>
            </a:r>
            <a:r>
              <a:rPr lang="nb-NO" sz="1200" dirty="0" err="1">
                <a:solidFill>
                  <a:srgbClr val="FF0000"/>
                </a:solidFill>
              </a:rPr>
              <a:t>depend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on</a:t>
            </a:r>
            <a:r>
              <a:rPr lang="nb-NO" sz="1200" dirty="0">
                <a:solidFill>
                  <a:srgbClr val="FF0000"/>
                </a:solidFill>
              </a:rPr>
              <a:t> operating </a:t>
            </a:r>
            <a:r>
              <a:rPr lang="nb-NO" sz="1200" dirty="0" err="1">
                <a:solidFill>
                  <a:srgbClr val="FF0000"/>
                </a:solidFill>
              </a:rPr>
              <a:t>point</a:t>
            </a:r>
            <a:r>
              <a:rPr lang="nb-NO" sz="1200" dirty="0">
                <a:solidFill>
                  <a:srgbClr val="FF0000"/>
                </a:solidFill>
              </a:rPr>
              <a:t>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sz="1200" dirty="0">
                <a:solidFill>
                  <a:srgbClr val="FF0000"/>
                </a:solidFill>
              </a:rPr>
              <a:t>Ratio control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sz="1200" dirty="0">
                <a:solidFill>
                  <a:srgbClr val="FF0000"/>
                </a:solidFill>
              </a:rPr>
              <a:t>Nonlinear </a:t>
            </a:r>
            <a:r>
              <a:rPr lang="nb-NO" sz="1200" dirty="0" err="1">
                <a:solidFill>
                  <a:srgbClr val="FF0000"/>
                </a:solidFill>
              </a:rPr>
              <a:t>feedforward</a:t>
            </a:r>
            <a:r>
              <a:rPr lang="nb-NO" sz="1200" dirty="0">
                <a:solidFill>
                  <a:srgbClr val="FF0000"/>
                </a:solidFill>
              </a:rPr>
              <a:t> control (input </a:t>
            </a:r>
            <a:r>
              <a:rPr lang="nb-NO" sz="1200" dirty="0" err="1">
                <a:solidFill>
                  <a:srgbClr val="FF0000"/>
                </a:solidFill>
              </a:rPr>
              <a:t>transformation</a:t>
            </a:r>
            <a:r>
              <a:rPr lang="nb-NO" sz="1200" dirty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963564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6134472" cy="114300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When use feedforward?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Recall: </a:t>
            </a:r>
            <a:r>
              <a:rPr lang="en-US" dirty="0" err="1"/>
              <a:t>c</a:t>
            </a:r>
            <a:r>
              <a:rPr lang="en-US" baseline="-25000" dirty="0" err="1"/>
              <a:t>FF,ideal</a:t>
            </a:r>
            <a:r>
              <a:rPr lang="en-US" dirty="0"/>
              <a:t> = - 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dirty="0"/>
              <a:t> / (</a:t>
            </a:r>
            <a:r>
              <a:rPr lang="en-US" dirty="0" err="1"/>
              <a:t>g</a:t>
            </a:r>
            <a:r>
              <a:rPr lang="en-US" baseline="-25000" dirty="0" err="1"/>
              <a:t>dm</a:t>
            </a:r>
            <a:r>
              <a:rPr lang="en-US" dirty="0"/>
              <a:t> g)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Use FF when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/>
              <a:t>There is an effective delay in the “total process” from u to </a:t>
            </a:r>
            <a:r>
              <a:rPr lang="en-US" dirty="0" err="1"/>
              <a:t>y</a:t>
            </a:r>
            <a:r>
              <a:rPr lang="en-US" baseline="-25000" dirty="0" err="1"/>
              <a:t>m</a:t>
            </a:r>
            <a:r>
              <a:rPr lang="en-US" dirty="0"/>
              <a:t> (in </a:t>
            </a:r>
            <a:r>
              <a:rPr lang="en-US" dirty="0">
                <a:highlight>
                  <a:srgbClr val="00FF00"/>
                </a:highlight>
              </a:rPr>
              <a:t>g</a:t>
            </a:r>
            <a:r>
              <a:rPr lang="en-US" baseline="-25000" dirty="0">
                <a:highlight>
                  <a:srgbClr val="00FF00"/>
                </a:highlight>
              </a:rPr>
              <a:t>m</a:t>
            </a:r>
            <a:r>
              <a:rPr lang="en-US" dirty="0">
                <a:highlight>
                  <a:srgbClr val="00FF00"/>
                </a:highlight>
              </a:rPr>
              <a:t> g</a:t>
            </a:r>
            <a:r>
              <a:rPr lang="en-US" dirty="0"/>
              <a:t>)  (so that feedback cannot be fast) </a:t>
            </a:r>
          </a:p>
          <a:p>
            <a:pPr marL="914400" lvl="1" indent="-514350"/>
            <a:r>
              <a:rPr lang="en-US" dirty="0"/>
              <a:t>and in particular if there is delay in the measurement of y (</a:t>
            </a:r>
            <a:r>
              <a:rPr lang="en-US" dirty="0">
                <a:highlight>
                  <a:srgbClr val="FFFF00"/>
                </a:highlight>
              </a:rPr>
              <a:t>g</a:t>
            </a:r>
            <a:r>
              <a:rPr lang="en-US" baseline="-25000" dirty="0">
                <a:highlight>
                  <a:srgbClr val="FFFF00"/>
                </a:highlight>
              </a:rPr>
              <a:t>m</a:t>
            </a:r>
            <a:r>
              <a:rPr lang="en-US" dirty="0"/>
              <a:t>)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/>
              <a:t>Preferably some “delay” in 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dirty="0"/>
              <a:t> </a:t>
            </a:r>
          </a:p>
          <a:p>
            <a:pPr marL="914400" lvl="1" indent="-514350"/>
            <a:r>
              <a:rPr lang="en-US" dirty="0"/>
              <a:t>Feedforward then has “more time” to take the right action</a:t>
            </a:r>
          </a:p>
          <a:p>
            <a:pPr marL="914400" lvl="1" indent="-514350"/>
            <a:r>
              <a:rPr lang="en-US" dirty="0"/>
              <a:t>Ideally the delay in 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dirty="0"/>
              <a:t> is larger or equal to the delay in </a:t>
            </a:r>
            <a:r>
              <a:rPr lang="en-US" dirty="0" err="1">
                <a:highlight>
                  <a:srgbClr val="00FF00"/>
                </a:highlight>
              </a:rPr>
              <a:t>g</a:t>
            </a:r>
            <a:r>
              <a:rPr lang="en-US" baseline="-25000" dirty="0" err="1">
                <a:highlight>
                  <a:srgbClr val="00FF00"/>
                </a:highlight>
              </a:rPr>
              <a:t>dm</a:t>
            </a:r>
            <a:r>
              <a:rPr lang="en-US" dirty="0">
                <a:highlight>
                  <a:srgbClr val="00FF00"/>
                </a:highlight>
              </a:rPr>
              <a:t> g</a:t>
            </a:r>
            <a:r>
              <a:rPr lang="en-US" dirty="0"/>
              <a:t>  (so </a:t>
            </a:r>
            <a:r>
              <a:rPr lang="en-US" dirty="0" err="1"/>
              <a:t>c</a:t>
            </a:r>
            <a:r>
              <a:rPr lang="en-US" baseline="-25000" dirty="0" err="1"/>
              <a:t>FF,ideal</a:t>
            </a:r>
            <a:r>
              <a:rPr lang="en-US" dirty="0"/>
              <a:t> can be realized). </a:t>
            </a:r>
          </a:p>
          <a:p>
            <a:pPr marL="914400" lvl="1" indent="-514350"/>
            <a:r>
              <a:rPr lang="en-US" dirty="0"/>
              <a:t>Note: No delay is needed in 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dirty="0"/>
              <a:t> if the delay in </a:t>
            </a:r>
            <a:r>
              <a:rPr lang="en-US" dirty="0">
                <a:highlight>
                  <a:srgbClr val="FFFF00"/>
                </a:highlight>
              </a:rPr>
              <a:t>g</a:t>
            </a:r>
            <a:r>
              <a:rPr lang="en-US" baseline="-25000" dirty="0">
                <a:highlight>
                  <a:srgbClr val="FFFF00"/>
                </a:highlight>
              </a:rPr>
              <a:t>m</a:t>
            </a:r>
            <a:r>
              <a:rPr lang="en-US" dirty="0"/>
              <a:t> is large (because then feedforward always has a potentially large benefit)</a:t>
            </a:r>
          </a:p>
          <a:p>
            <a:pPr marL="514350" indent="-514350" algn="ctr">
              <a:buAutoNum type="arabicPeriod"/>
            </a:pPr>
            <a:endParaRPr lang="en-US" sz="2600" dirty="0"/>
          </a:p>
          <a:p>
            <a:pPr marL="514350" indent="-514350">
              <a:buAutoNum type="arabicPeriod"/>
            </a:pPr>
            <a:r>
              <a:rPr lang="en-US" dirty="0"/>
              <a:t>And: Have good models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DDE58B-7357-5C76-D824-6743B25F826A}"/>
              </a:ext>
            </a:extLst>
          </p:cNvPr>
          <p:cNvSpPr txBox="1"/>
          <p:nvPr/>
        </p:nvSpPr>
        <p:spPr>
          <a:xfrm>
            <a:off x="479376" y="645333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Note: The </a:t>
            </a:r>
            <a:r>
              <a:rPr lang="nb-NO" dirty="0" err="1"/>
              <a:t>two</a:t>
            </a:r>
            <a:r>
              <a:rPr lang="nb-NO" dirty="0"/>
              <a:t> </a:t>
            </a:r>
            <a:r>
              <a:rPr lang="nb-NO" dirty="0" err="1"/>
              <a:t>yellow</a:t>
            </a:r>
            <a:r>
              <a:rPr lang="nb-NO" dirty="0"/>
              <a:t> </a:t>
            </a:r>
            <a:r>
              <a:rPr lang="nb-NO" dirty="0" err="1"/>
              <a:t>measurement</a:t>
            </a:r>
            <a:r>
              <a:rPr lang="nb-NO" dirty="0"/>
              <a:t> transfer </a:t>
            </a:r>
            <a:r>
              <a:rPr lang="nb-NO" dirty="0" err="1"/>
              <a:t>functions</a:t>
            </a:r>
            <a:r>
              <a:rPr lang="nb-NO" dirty="0"/>
              <a:t> </a:t>
            </a:r>
            <a:r>
              <a:rPr lang="nb-NO" dirty="0" err="1"/>
              <a:t>are</a:t>
            </a:r>
            <a:r>
              <a:rPr lang="nb-NO" dirty="0"/>
              <a:t> not </a:t>
            </a:r>
            <a:r>
              <a:rPr lang="nb-NO" dirty="0" err="1"/>
              <a:t>the</a:t>
            </a:r>
            <a:r>
              <a:rPr lang="nb-NO" dirty="0"/>
              <a:t> same.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213A98E-8932-DAC4-EF75-230E29E18816}"/>
              </a:ext>
            </a:extLst>
          </p:cNvPr>
          <p:cNvGrpSpPr/>
          <p:nvPr/>
        </p:nvGrpSpPr>
        <p:grpSpPr>
          <a:xfrm>
            <a:off x="9264352" y="0"/>
            <a:ext cx="2570949" cy="1772816"/>
            <a:chOff x="5179534" y="963631"/>
            <a:chExt cx="3814622" cy="266689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3F3D59D-A42C-B3CF-B5A3-528E1A2E25CB}"/>
                </a:ext>
              </a:extLst>
            </p:cNvPr>
            <p:cNvSpPr/>
            <p:nvPr/>
          </p:nvSpPr>
          <p:spPr>
            <a:xfrm>
              <a:off x="6017293" y="2932697"/>
              <a:ext cx="810127" cy="6978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dirty="0">
                  <a:solidFill>
                    <a:schemeClr val="tx1"/>
                  </a:solidFill>
                </a:rPr>
                <a:t>g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4ED4CD36-E40B-EA17-6AAE-68441A0220A4}"/>
                </a:ext>
              </a:extLst>
            </p:cNvPr>
            <p:cNvCxnSpPr>
              <a:endCxn id="6" idx="1"/>
            </p:cNvCxnSpPr>
            <p:nvPr/>
          </p:nvCxnSpPr>
          <p:spPr>
            <a:xfrm flipV="1">
              <a:off x="5630087" y="3281613"/>
              <a:ext cx="387206" cy="744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EDF8A4-57FF-947B-D432-A368510F8954}"/>
                </a:ext>
              </a:extLst>
            </p:cNvPr>
            <p:cNvSpPr txBox="1"/>
            <p:nvPr/>
          </p:nvSpPr>
          <p:spPr>
            <a:xfrm>
              <a:off x="7633013" y="963631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/>
                <a:t>d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7C192F41-5AAB-5DC3-57AE-A31947D26521}"/>
                </a:ext>
              </a:extLst>
            </p:cNvPr>
            <p:cNvCxnSpPr/>
            <p:nvPr/>
          </p:nvCxnSpPr>
          <p:spPr>
            <a:xfrm flipV="1">
              <a:off x="6827420" y="3267074"/>
              <a:ext cx="1916530" cy="1453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F89CC70-D049-27F4-D8CE-D1AE902B77F5}"/>
                </a:ext>
              </a:extLst>
            </p:cNvPr>
            <p:cNvSpPr txBox="1"/>
            <p:nvPr/>
          </p:nvSpPr>
          <p:spPr>
            <a:xfrm>
              <a:off x="8705294" y="2945003"/>
              <a:ext cx="2888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/>
                <a:t>y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749BEEF-EB60-9E7C-898B-7D16ECBA44FE}"/>
                </a:ext>
              </a:extLst>
            </p:cNvPr>
            <p:cNvSpPr txBox="1"/>
            <p:nvPr/>
          </p:nvSpPr>
          <p:spPr>
            <a:xfrm>
              <a:off x="5657853" y="2905263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/>
                <a:t>u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A75C903-5F43-8FF8-D06F-0F42A08F9CB9}"/>
                </a:ext>
              </a:extLst>
            </p:cNvPr>
            <p:cNvSpPr/>
            <p:nvPr/>
          </p:nvSpPr>
          <p:spPr>
            <a:xfrm>
              <a:off x="7129380" y="2002002"/>
              <a:ext cx="810127" cy="6978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dirty="0" err="1">
                  <a:solidFill>
                    <a:schemeClr val="tx1"/>
                  </a:solidFill>
                </a:rPr>
                <a:t>g</a:t>
              </a:r>
              <a:r>
                <a:rPr lang="nb-NO" baseline="-25000" dirty="0" err="1">
                  <a:solidFill>
                    <a:schemeClr val="tx1"/>
                  </a:solidFill>
                </a:rPr>
                <a:t>d</a:t>
              </a:r>
              <a:endParaRPr lang="nb-NO" baseline="-250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AB2AD4E9-8005-EE6A-CB1C-83D58A9AF0CA}"/>
                </a:ext>
              </a:extLst>
            </p:cNvPr>
            <p:cNvCxnSpPr/>
            <p:nvPr/>
          </p:nvCxnSpPr>
          <p:spPr>
            <a:xfrm>
              <a:off x="5651510" y="2734118"/>
              <a:ext cx="6343" cy="58021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CB8E8047-AEAB-ED59-AEA2-0AA9863B9014}"/>
                </a:ext>
              </a:extLst>
            </p:cNvPr>
            <p:cNvCxnSpPr/>
            <p:nvPr/>
          </p:nvCxnSpPr>
          <p:spPr>
            <a:xfrm flipH="1" flipV="1">
              <a:off x="6827421" y="1534649"/>
              <a:ext cx="707022" cy="796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C4D5F062-7A66-CF85-AB46-D6A706DC0BFA}"/>
                </a:ext>
              </a:extLst>
            </p:cNvPr>
            <p:cNvCxnSpPr>
              <a:stCxn id="12" idx="2"/>
            </p:cNvCxnSpPr>
            <p:nvPr/>
          </p:nvCxnSpPr>
          <p:spPr>
            <a:xfrm>
              <a:off x="7534444" y="2699834"/>
              <a:ext cx="7835" cy="61450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670094D4-F392-4F51-EDB2-4435DB99882D}"/>
                </a:ext>
              </a:extLst>
            </p:cNvPr>
            <p:cNvCxnSpPr/>
            <p:nvPr/>
          </p:nvCxnSpPr>
          <p:spPr>
            <a:xfrm>
              <a:off x="7534443" y="1211427"/>
              <a:ext cx="7836" cy="79498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28F1F16-DCDE-B224-8FCC-FCC6CE1767E1}"/>
                </a:ext>
              </a:extLst>
            </p:cNvPr>
            <p:cNvSpPr txBox="1"/>
            <p:nvPr/>
          </p:nvSpPr>
          <p:spPr>
            <a:xfrm>
              <a:off x="5849137" y="982282"/>
              <a:ext cx="92204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sz="1000" dirty="0" err="1"/>
                <a:t>Measurement</a:t>
              </a:r>
              <a:endParaRPr lang="nb-NO" sz="10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B2A461A-E953-09F6-8A22-78B58D7EDE5F}"/>
                </a:ext>
              </a:extLst>
            </p:cNvPr>
            <p:cNvSpPr txBox="1"/>
            <p:nvPr/>
          </p:nvSpPr>
          <p:spPr>
            <a:xfrm>
              <a:off x="5179534" y="1094723"/>
              <a:ext cx="4299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/>
                <a:t>d</a:t>
              </a:r>
              <a:r>
                <a:rPr lang="nb-NO" baseline="-25000" dirty="0"/>
                <a:t>m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BB04A952-EFDB-A527-C166-546F7D07A5BE}"/>
                </a:ext>
              </a:extLst>
            </p:cNvPr>
            <p:cNvCxnSpPr/>
            <p:nvPr/>
          </p:nvCxnSpPr>
          <p:spPr>
            <a:xfrm flipH="1" flipV="1">
              <a:off x="5600199" y="1534649"/>
              <a:ext cx="1934244" cy="796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B287D9B-2F32-B5E5-8579-997AEC2161DD}"/>
                </a:ext>
              </a:extLst>
            </p:cNvPr>
            <p:cNvSpPr/>
            <p:nvPr/>
          </p:nvSpPr>
          <p:spPr>
            <a:xfrm>
              <a:off x="5286375" y="2006414"/>
              <a:ext cx="810127" cy="6978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b="1" dirty="0" err="1">
                  <a:solidFill>
                    <a:srgbClr val="FF0000"/>
                  </a:solidFill>
                </a:rPr>
                <a:t>c</a:t>
              </a:r>
              <a:r>
                <a:rPr lang="nb-NO" b="1" baseline="-25000" dirty="0" err="1">
                  <a:solidFill>
                    <a:srgbClr val="FF0000"/>
                  </a:solidFill>
                </a:rPr>
                <a:t>ff</a:t>
              </a:r>
              <a:endParaRPr lang="nb-NO" b="1" baseline="-25000" dirty="0">
                <a:solidFill>
                  <a:srgbClr val="FF0000"/>
                </a:solidFill>
              </a:endParaRP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9802A58C-4881-ECD4-BBBF-3CD0AF1099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03533" y="1513865"/>
              <a:ext cx="10207" cy="49180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D5EB01E-0F8E-FAE0-E98F-B5B4146C3370}"/>
                </a:ext>
              </a:extLst>
            </p:cNvPr>
            <p:cNvSpPr/>
            <p:nvPr/>
          </p:nvSpPr>
          <p:spPr>
            <a:xfrm>
              <a:off x="6191250" y="1324473"/>
              <a:ext cx="636170" cy="380502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sz="1400" dirty="0" err="1">
                  <a:solidFill>
                    <a:schemeClr val="tx1"/>
                  </a:solidFill>
                  <a:highlight>
                    <a:srgbClr val="FFFF00"/>
                  </a:highlight>
                </a:rPr>
                <a:t>g</a:t>
              </a:r>
              <a:r>
                <a:rPr lang="nb-NO" sz="1400" baseline="-25000" dirty="0" err="1">
                  <a:solidFill>
                    <a:schemeClr val="tx1"/>
                  </a:solidFill>
                  <a:highlight>
                    <a:srgbClr val="FFFF00"/>
                  </a:highlight>
                </a:rPr>
                <a:t>dm</a:t>
              </a:r>
              <a:endParaRPr lang="nb-NO" sz="1400" baseline="-25000" dirty="0">
                <a:solidFill>
                  <a:schemeClr val="tx1"/>
                </a:solidFill>
                <a:highlight>
                  <a:srgbClr val="FFFF00"/>
                </a:highlight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2C06789B-0186-CA0B-42FA-7E70494F2D3E}"/>
              </a:ext>
            </a:extLst>
          </p:cNvPr>
          <p:cNvSpPr/>
          <p:nvPr/>
        </p:nvSpPr>
        <p:spPr>
          <a:xfrm>
            <a:off x="11248598" y="1954973"/>
            <a:ext cx="380175" cy="25293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400" dirty="0" err="1">
                <a:solidFill>
                  <a:schemeClr val="tx1"/>
                </a:solidFill>
                <a:highlight>
                  <a:srgbClr val="FFFF00"/>
                </a:highlight>
              </a:rPr>
              <a:t>g</a:t>
            </a:r>
            <a:r>
              <a:rPr lang="nb-NO" sz="1400" baseline="-25000" dirty="0" err="1">
                <a:solidFill>
                  <a:schemeClr val="tx1"/>
                </a:solidFill>
                <a:highlight>
                  <a:srgbClr val="FFFF00"/>
                </a:highlight>
              </a:rPr>
              <a:t>m</a:t>
            </a:r>
            <a:endParaRPr lang="nb-NO" sz="1400" baseline="-25000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A713EDF-EDC3-E1C0-AA91-F8844DA500B4}"/>
              </a:ext>
            </a:extLst>
          </p:cNvPr>
          <p:cNvCxnSpPr>
            <a:cxnSpLocks/>
          </p:cNvCxnSpPr>
          <p:nvPr/>
        </p:nvCxnSpPr>
        <p:spPr>
          <a:xfrm>
            <a:off x="11427995" y="1545295"/>
            <a:ext cx="0" cy="3715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BD8C2013-ED8F-D396-DE8F-5E4AC7B25AAD}"/>
              </a:ext>
            </a:extLst>
          </p:cNvPr>
          <p:cNvCxnSpPr>
            <a:cxnSpLocks/>
          </p:cNvCxnSpPr>
          <p:nvPr/>
        </p:nvCxnSpPr>
        <p:spPr>
          <a:xfrm>
            <a:off x="11443607" y="2207911"/>
            <a:ext cx="0" cy="2912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09E0D3CE-4F26-26EE-5564-FD82DDF63F9A}"/>
              </a:ext>
            </a:extLst>
          </p:cNvPr>
          <p:cNvSpPr txBox="1"/>
          <p:nvPr/>
        </p:nvSpPr>
        <p:spPr>
          <a:xfrm>
            <a:off x="11504948" y="2223700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y</a:t>
            </a:r>
            <a:r>
              <a:rPr lang="nb-NO" baseline="-25000" dirty="0" err="1"/>
              <a:t>m</a:t>
            </a:r>
            <a:endParaRPr lang="nb-NO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CBCDB97-E9E6-44FF-AF55-ACBBA0E1D289}"/>
              </a:ext>
            </a:extLst>
          </p:cNvPr>
          <p:cNvSpPr txBox="1"/>
          <p:nvPr/>
        </p:nvSpPr>
        <p:spPr>
          <a:xfrm>
            <a:off x="14486" y="-19944"/>
            <a:ext cx="1353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Start </a:t>
            </a:r>
            <a:r>
              <a:rPr lang="nb-NO" dirty="0" err="1"/>
              <a:t>week</a:t>
            </a:r>
            <a:r>
              <a:rPr lang="nb-NO" dirty="0"/>
              <a:t> 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2378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482DE9E7-38C1-A96D-2D99-3632E14FBD49}"/>
              </a:ext>
            </a:extLst>
          </p:cNvPr>
          <p:cNvGrpSpPr/>
          <p:nvPr/>
        </p:nvGrpSpPr>
        <p:grpSpPr>
          <a:xfrm>
            <a:off x="4350829" y="2732063"/>
            <a:ext cx="2229563" cy="3950815"/>
            <a:chOff x="4321388" y="2404876"/>
            <a:chExt cx="2787776" cy="395081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B1AC872-2CEF-8083-68EE-017F24CE5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21388" y="2404876"/>
              <a:ext cx="2787776" cy="3950815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DDBC81B-6BEB-AAB0-65B8-B4F9CD8E07ED}"/>
                </a:ext>
              </a:extLst>
            </p:cNvPr>
            <p:cNvSpPr txBox="1"/>
            <p:nvPr/>
          </p:nvSpPr>
          <p:spPr>
            <a:xfrm>
              <a:off x="5196631" y="4388215"/>
              <a:ext cx="11739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/>
                <a:t>No control</a:t>
              </a:r>
              <a:endParaRPr lang="en-US" dirty="0"/>
            </a:p>
          </p:txBody>
        </p:sp>
      </p:grpSp>
      <p:pic>
        <p:nvPicPr>
          <p:cNvPr id="25602" name="Picture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14" y="793751"/>
            <a:ext cx="410527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itle 1"/>
          <p:cNvSpPr>
            <a:spLocks noGrp="1"/>
          </p:cNvSpPr>
          <p:nvPr>
            <p:ph type="title"/>
          </p:nvPr>
        </p:nvSpPr>
        <p:spPr>
          <a:xfrm>
            <a:off x="2014538" y="-171450"/>
            <a:ext cx="8229600" cy="647701"/>
          </a:xfrm>
        </p:spPr>
        <p:txBody>
          <a:bodyPr>
            <a:normAutofit/>
          </a:bodyPr>
          <a:lstStyle/>
          <a:p>
            <a:r>
              <a:rPr lang="nb-NO" altLang="nb-NO" sz="3600" dirty="0" err="1"/>
              <a:t>Example</a:t>
            </a:r>
            <a:r>
              <a:rPr lang="nb-NO" altLang="nb-NO" sz="3600" dirty="0"/>
              <a:t>: </a:t>
            </a:r>
            <a:r>
              <a:rPr lang="nb-NO" altLang="nb-NO" sz="3600" dirty="0" err="1"/>
              <a:t>Similar</a:t>
            </a:r>
            <a:r>
              <a:rPr lang="nb-NO" altLang="nb-NO" sz="3600" dirty="0"/>
              <a:t> to shower </a:t>
            </a:r>
            <a:r>
              <a:rPr lang="nb-NO" altLang="nb-NO" sz="3600" dirty="0" err="1"/>
              <a:t>process</a:t>
            </a:r>
            <a:endParaRPr lang="nb-NO" altLang="nb-NO" sz="3600" dirty="0"/>
          </a:p>
        </p:txBody>
      </p:sp>
      <p:sp>
        <p:nvSpPr>
          <p:cNvPr id="25605" name="TextBox 9"/>
          <p:cNvSpPr txBox="1">
            <a:spLocks noChangeArrowheads="1"/>
          </p:cNvSpPr>
          <p:nvPr/>
        </p:nvSpPr>
        <p:spPr bwMode="auto">
          <a:xfrm>
            <a:off x="7248526" y="2051050"/>
            <a:ext cx="7040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i="1" dirty="0">
                <a:solidFill>
                  <a:srgbClr val="008000"/>
                </a:solidFill>
                <a:highlight>
                  <a:srgbClr val="FFFF00"/>
                </a:highlight>
              </a:rPr>
              <a:t>y = T</a:t>
            </a:r>
          </a:p>
        </p:txBody>
      </p:sp>
      <p:sp>
        <p:nvSpPr>
          <p:cNvPr id="25606" name="TextBox 5"/>
          <p:cNvSpPr txBox="1">
            <a:spLocks noChangeArrowheads="1"/>
          </p:cNvSpPr>
          <p:nvPr/>
        </p:nvSpPr>
        <p:spPr bwMode="auto">
          <a:xfrm>
            <a:off x="5159375" y="1114426"/>
            <a:ext cx="11699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8000"/>
                </a:solidFill>
              </a:rPr>
              <a:t>Looong pipe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8000"/>
                </a:solidFill>
                <a:latin typeface="CMMI10" pitchFamily="34" charset="0"/>
              </a:rPr>
              <a:t>µ</a:t>
            </a:r>
            <a:r>
              <a:rPr lang="en-US" altLang="nb-NO" sz="1400">
                <a:solidFill>
                  <a:srgbClr val="008000"/>
                </a:solidFill>
              </a:rPr>
              <a:t>=100s</a:t>
            </a:r>
          </a:p>
        </p:txBody>
      </p:sp>
      <p:sp>
        <p:nvSpPr>
          <p:cNvPr id="25607" name="TextBox 1"/>
          <p:cNvSpPr txBox="1">
            <a:spLocks noChangeArrowheads="1"/>
          </p:cNvSpPr>
          <p:nvPr/>
        </p:nvSpPr>
        <p:spPr bwMode="auto">
          <a:xfrm>
            <a:off x="6383339" y="1844676"/>
            <a:ext cx="11525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8000"/>
                </a:solidFill>
                <a:latin typeface="CMMI10" pitchFamily="34" charset="0"/>
              </a:rPr>
              <a:t>¿</a:t>
            </a:r>
            <a:r>
              <a:rPr lang="en-US" altLang="nb-NO" sz="1400">
                <a:solidFill>
                  <a:srgbClr val="008000"/>
                </a:solidFill>
              </a:rPr>
              <a:t>=20s</a:t>
            </a:r>
          </a:p>
        </p:txBody>
      </p:sp>
      <p:sp>
        <p:nvSpPr>
          <p:cNvPr id="25609" name="TextBox 9"/>
          <p:cNvSpPr txBox="1">
            <a:spLocks noChangeArrowheads="1"/>
          </p:cNvSpPr>
          <p:nvPr/>
        </p:nvSpPr>
        <p:spPr bwMode="auto">
          <a:xfrm>
            <a:off x="3867985" y="1968501"/>
            <a:ext cx="755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chemeClr val="accent1">
                    <a:lumMod val="75000"/>
                  </a:schemeClr>
                </a:solidFill>
                <a:highlight>
                  <a:srgbClr val="FFFF00"/>
                </a:highlight>
              </a:rPr>
              <a:t>u = Q</a:t>
            </a:r>
          </a:p>
        </p:txBody>
      </p:sp>
      <p:sp>
        <p:nvSpPr>
          <p:cNvPr id="25610" name="TextBox 9"/>
          <p:cNvSpPr txBox="1">
            <a:spLocks noChangeArrowheads="1"/>
          </p:cNvSpPr>
          <p:nvPr/>
        </p:nvSpPr>
        <p:spPr bwMode="auto">
          <a:xfrm>
            <a:off x="9809662" y="578347"/>
            <a:ext cx="203036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chemeClr val="tx2"/>
                </a:solidFill>
              </a:rPr>
              <a:t>u = Q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i="1" dirty="0">
                <a:solidFill>
                  <a:srgbClr val="008000"/>
                </a:solidFill>
              </a:rPr>
              <a:t>y = 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rgbClr val="FF0000"/>
                </a:solidFill>
              </a:rPr>
              <a:t>d = T</a:t>
            </a:r>
            <a:r>
              <a:rPr lang="en-US" altLang="nb-NO" sz="1800" baseline="-25000" dirty="0">
                <a:solidFill>
                  <a:srgbClr val="FF0000"/>
                </a:solidFill>
              </a:rPr>
              <a:t>F </a:t>
            </a:r>
            <a:r>
              <a:rPr lang="en-US" altLang="nb-NO" sz="1800" dirty="0">
                <a:solidFill>
                  <a:srgbClr val="FF0000"/>
                </a:solidFill>
              </a:rPr>
              <a:t>(measured)</a:t>
            </a:r>
            <a:endParaRPr lang="en-US" altLang="nb-NO" sz="1800" baseline="-25000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rgbClr val="FFC000"/>
                </a:solidFill>
              </a:rPr>
              <a:t>y</a:t>
            </a:r>
            <a:r>
              <a:rPr lang="en-US" altLang="nb-NO" sz="1800" baseline="-25000" dirty="0">
                <a:solidFill>
                  <a:srgbClr val="FFC000"/>
                </a:solidFill>
              </a:rPr>
              <a:t>2</a:t>
            </a:r>
            <a:r>
              <a:rPr lang="en-US" altLang="nb-NO" sz="1800" dirty="0">
                <a:solidFill>
                  <a:srgbClr val="FFC000"/>
                </a:solidFill>
              </a:rPr>
              <a:t>=T</a:t>
            </a:r>
            <a:r>
              <a:rPr lang="en-US" altLang="nb-NO" sz="1800" baseline="-25000" dirty="0">
                <a:solidFill>
                  <a:srgbClr val="FFC000"/>
                </a:solidFill>
              </a:rPr>
              <a:t>0</a:t>
            </a:r>
            <a:r>
              <a:rPr lang="en-US" altLang="nb-NO" sz="1800" dirty="0">
                <a:solidFill>
                  <a:srgbClr val="FFC000"/>
                </a:solidFill>
              </a:rPr>
              <a:t> (yellow)</a:t>
            </a:r>
          </a:p>
        </p:txBody>
      </p:sp>
      <p:sp>
        <p:nvSpPr>
          <p:cNvPr id="25611" name="TextBox 9"/>
          <p:cNvSpPr txBox="1">
            <a:spLocks noChangeArrowheads="1"/>
          </p:cNvSpPr>
          <p:nvPr/>
        </p:nvSpPr>
        <p:spPr bwMode="auto">
          <a:xfrm>
            <a:off x="3287279" y="1254125"/>
            <a:ext cx="8080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rgbClr val="FF0000"/>
                </a:solidFill>
                <a:highlight>
                  <a:srgbClr val="FFFF00"/>
                </a:highlight>
              </a:rPr>
              <a:t>d = T</a:t>
            </a:r>
            <a:r>
              <a:rPr lang="en-US" altLang="nb-NO" sz="1800" baseline="-25000" dirty="0">
                <a:solidFill>
                  <a:srgbClr val="FF0000"/>
                </a:solidFill>
                <a:highlight>
                  <a:srgbClr val="FFFF00"/>
                </a:highlight>
              </a:rPr>
              <a:t>F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7E7682D5-D384-3672-35C5-EA99BE59A149}"/>
              </a:ext>
            </a:extLst>
          </p:cNvPr>
          <p:cNvSpPr/>
          <p:nvPr/>
        </p:nvSpPr>
        <p:spPr>
          <a:xfrm>
            <a:off x="3867985" y="1538289"/>
            <a:ext cx="505742" cy="3698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b-NO" sz="1100" dirty="0">
                <a:solidFill>
                  <a:schemeClr val="tx1"/>
                </a:solidFill>
              </a:rPr>
              <a:t>C</a:t>
            </a:r>
            <a:r>
              <a:rPr lang="en-US" sz="1100" dirty="0">
                <a:solidFill>
                  <a:schemeClr val="tx1"/>
                </a:solidFill>
              </a:rPr>
              <a:t>ff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01893AB5-C799-64EC-4187-E7F523CDFFAF}"/>
              </a:ext>
            </a:extLst>
          </p:cNvPr>
          <p:cNvCxnSpPr>
            <a:cxnSpLocks/>
            <a:endCxn id="2" idx="0"/>
          </p:cNvCxnSpPr>
          <p:nvPr/>
        </p:nvCxnSpPr>
        <p:spPr>
          <a:xfrm>
            <a:off x="4120856" y="1376363"/>
            <a:ext cx="0" cy="16192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20C0062C-9BE8-8E44-B8EC-B2AA87A730A9}"/>
              </a:ext>
            </a:extLst>
          </p:cNvPr>
          <p:cNvCxnSpPr>
            <a:cxnSpLocks/>
          </p:cNvCxnSpPr>
          <p:nvPr/>
        </p:nvCxnSpPr>
        <p:spPr>
          <a:xfrm flipV="1">
            <a:off x="4511824" y="1457326"/>
            <a:ext cx="0" cy="2659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38222A8-F475-3676-79BB-E747A606693C}"/>
              </a:ext>
            </a:extLst>
          </p:cNvPr>
          <p:cNvCxnSpPr>
            <a:cxnSpLocks/>
          </p:cNvCxnSpPr>
          <p:nvPr/>
        </p:nvCxnSpPr>
        <p:spPr>
          <a:xfrm>
            <a:off x="4373727" y="1723232"/>
            <a:ext cx="138097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51FDC1EF-F0C7-2585-8348-C900FFEAD4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507" y="2171136"/>
            <a:ext cx="3625837" cy="167238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712A127-A60C-539E-4A6C-F58899E76083}"/>
              </a:ext>
            </a:extLst>
          </p:cNvPr>
          <p:cNvSpPr txBox="1"/>
          <p:nvPr/>
        </p:nvSpPr>
        <p:spPr>
          <a:xfrm>
            <a:off x="61959" y="3841968"/>
            <a:ext cx="47122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900" dirty="0">
                <a:latin typeface="+mj-lt"/>
              </a:rPr>
              <a:t>Kc2=0;  % without feedback</a:t>
            </a:r>
          </a:p>
          <a:p>
            <a:pPr>
              <a:defRPr/>
            </a:pPr>
            <a:r>
              <a:rPr lang="en-US" sz="900" dirty="0" err="1">
                <a:latin typeface="+mj-lt"/>
              </a:rPr>
              <a:t>Kff</a:t>
            </a:r>
            <a:r>
              <a:rPr lang="en-US" sz="900" dirty="0">
                <a:latin typeface="+mj-lt"/>
              </a:rPr>
              <a:t>=-1   % Feedforward controller, </a:t>
            </a:r>
            <a:r>
              <a:rPr lang="en-US" sz="900" dirty="0" err="1">
                <a:latin typeface="+mj-lt"/>
              </a:rPr>
              <a:t>Cff</a:t>
            </a:r>
            <a:r>
              <a:rPr lang="en-US" sz="900" dirty="0">
                <a:latin typeface="+mj-lt"/>
              </a:rPr>
              <a:t>=</a:t>
            </a:r>
            <a:r>
              <a:rPr lang="en-US" sz="900" dirty="0" err="1">
                <a:latin typeface="+mj-lt"/>
              </a:rPr>
              <a:t>Kff</a:t>
            </a:r>
            <a:r>
              <a:rPr lang="en-US" sz="900" dirty="0">
                <a:latin typeface="+mj-lt"/>
              </a:rPr>
              <a:t>=-1</a:t>
            </a:r>
          </a:p>
          <a:p>
            <a:pPr>
              <a:defRPr/>
            </a:pPr>
            <a:r>
              <a:rPr lang="en-US" sz="900" dirty="0">
                <a:latin typeface="+mj-lt"/>
              </a:rPr>
              <a:t>sim('tunepid1_ex1_cascade_ff') %start simulation</a:t>
            </a:r>
          </a:p>
          <a:p>
            <a:pPr>
              <a:defRPr/>
            </a:pPr>
            <a:r>
              <a:rPr lang="en-US" sz="900" dirty="0">
                <a:latin typeface="+mj-lt"/>
              </a:rPr>
              <a:t>plot(time,u,"blue",time,T,"green",time,Tf,"red",time,T0,“orange"), axis([0 800 -1.5 1.5])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4F5F03-FA91-C87B-258A-099ED89FA501}"/>
              </a:ext>
            </a:extLst>
          </p:cNvPr>
          <p:cNvSpPr txBox="1"/>
          <p:nvPr/>
        </p:nvSpPr>
        <p:spPr>
          <a:xfrm>
            <a:off x="4367287" y="5863248"/>
            <a:ext cx="3312889" cy="10464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sz="1400" dirty="0" err="1"/>
              <a:t>Feedforward</a:t>
            </a:r>
            <a:r>
              <a:rPr lang="nb-NO" sz="1400" dirty="0"/>
              <a:t> </a:t>
            </a:r>
            <a:r>
              <a:rPr lang="nb-NO" sz="1400" dirty="0" err="1"/>
              <a:t>almost</a:t>
            </a:r>
            <a:r>
              <a:rPr lang="nb-NO" sz="1400" dirty="0"/>
              <a:t> </a:t>
            </a:r>
            <a:r>
              <a:rPr lang="nb-NO" sz="1400" dirty="0" err="1"/>
              <a:t>perfect</a:t>
            </a:r>
            <a:r>
              <a:rPr lang="nb-NO" sz="1400" dirty="0"/>
              <a:t> (nominal)</a:t>
            </a:r>
          </a:p>
          <a:p>
            <a:r>
              <a:rPr lang="nb-NO" sz="1200" dirty="0"/>
              <a:t>(</a:t>
            </a:r>
            <a:r>
              <a:rPr lang="nb-NO" sz="1200" dirty="0" err="1"/>
              <a:t>Kff</a:t>
            </a:r>
            <a:r>
              <a:rPr lang="nb-NO" sz="1200" dirty="0"/>
              <a:t>=-1, Kc2=0)</a:t>
            </a:r>
          </a:p>
          <a:p>
            <a:endParaRPr lang="nb-NO" sz="1200" dirty="0"/>
          </a:p>
          <a:p>
            <a:endParaRPr lang="nb-NO" sz="1200" dirty="0"/>
          </a:p>
          <a:p>
            <a:endParaRPr lang="en-US" sz="12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56B0888-49ED-E698-C09A-28ACDA6105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3683" y="2685362"/>
            <a:ext cx="2038350" cy="324802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5632375-D307-BD5F-910D-C21391FD28EF}"/>
              </a:ext>
            </a:extLst>
          </p:cNvPr>
          <p:cNvSpPr txBox="1"/>
          <p:nvPr/>
        </p:nvSpPr>
        <p:spPr>
          <a:xfrm>
            <a:off x="7284863" y="5863248"/>
            <a:ext cx="33128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dirty="0" err="1"/>
              <a:t>Feedforward</a:t>
            </a:r>
            <a:r>
              <a:rPr lang="nb-NO" sz="1400" dirty="0"/>
              <a:t> </a:t>
            </a:r>
            <a:r>
              <a:rPr lang="nb-NO" sz="1400" dirty="0" err="1"/>
              <a:t>with</a:t>
            </a:r>
            <a:r>
              <a:rPr lang="nb-NO" sz="1400" dirty="0"/>
              <a:t> </a:t>
            </a:r>
            <a:r>
              <a:rPr lang="nb-NO" sz="1400" dirty="0" err="1"/>
              <a:t>model</a:t>
            </a:r>
            <a:r>
              <a:rPr lang="nb-NO" sz="1400" dirty="0"/>
              <a:t> </a:t>
            </a:r>
            <a:r>
              <a:rPr lang="nb-NO" sz="1400" dirty="0" err="1"/>
              <a:t>error</a:t>
            </a:r>
            <a:r>
              <a:rPr lang="nb-NO" sz="1400" dirty="0"/>
              <a:t> </a:t>
            </a:r>
          </a:p>
          <a:p>
            <a:r>
              <a:rPr lang="nb-NO" sz="1200" dirty="0"/>
              <a:t>(</a:t>
            </a:r>
            <a:r>
              <a:rPr lang="nb-NO" sz="1200" dirty="0" err="1"/>
              <a:t>Change</a:t>
            </a:r>
            <a:r>
              <a:rPr lang="nb-NO" sz="1200" dirty="0"/>
              <a:t> </a:t>
            </a:r>
            <a:r>
              <a:rPr lang="nb-NO" sz="1200" dirty="0" err="1"/>
              <a:t>gain</a:t>
            </a:r>
            <a:r>
              <a:rPr lang="nb-NO" sz="1200" dirty="0"/>
              <a:t> in </a:t>
            </a:r>
            <a:r>
              <a:rPr lang="nb-NO" sz="1200" dirty="0" err="1"/>
              <a:t>heater</a:t>
            </a:r>
            <a:r>
              <a:rPr lang="nb-NO" sz="1200" dirty="0"/>
              <a:t> from 1 to 1.5)</a:t>
            </a:r>
            <a:endParaRPr lang="en-US" sz="12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A2400D6-73FB-2859-A731-B5469E6153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40416" y="2852936"/>
            <a:ext cx="2105025" cy="321945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6B6499E-002F-959B-6538-65186E968DBA}"/>
              </a:ext>
            </a:extLst>
          </p:cNvPr>
          <p:cNvSpPr txBox="1"/>
          <p:nvPr/>
        </p:nvSpPr>
        <p:spPr>
          <a:xfrm>
            <a:off x="9768408" y="5904345"/>
            <a:ext cx="33128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dirty="0" err="1"/>
              <a:t>Cascade</a:t>
            </a:r>
            <a:r>
              <a:rPr lang="nb-NO" sz="1400" dirty="0"/>
              <a:t> </a:t>
            </a:r>
            <a:r>
              <a:rPr lang="nb-NO" sz="1400" dirty="0" err="1"/>
              <a:t>with</a:t>
            </a:r>
            <a:r>
              <a:rPr lang="nb-NO" sz="1400" dirty="0"/>
              <a:t> same </a:t>
            </a:r>
            <a:r>
              <a:rPr lang="nb-NO" sz="1400" dirty="0" err="1"/>
              <a:t>model</a:t>
            </a:r>
            <a:r>
              <a:rPr lang="nb-NO" sz="1400" dirty="0"/>
              <a:t> </a:t>
            </a:r>
            <a:r>
              <a:rPr lang="nb-NO" sz="1400" dirty="0" err="1"/>
              <a:t>error</a:t>
            </a:r>
            <a:r>
              <a:rPr lang="nb-NO" sz="1400" dirty="0"/>
              <a:t> </a:t>
            </a:r>
          </a:p>
          <a:p>
            <a:r>
              <a:rPr lang="nb-NO" sz="1200" dirty="0"/>
              <a:t>(Kc2=0.1, </a:t>
            </a:r>
            <a:r>
              <a:rPr lang="nb-NO" sz="1200" dirty="0" err="1"/>
              <a:t>Kff</a:t>
            </a:r>
            <a:r>
              <a:rPr lang="nb-NO" sz="1200" dirty="0"/>
              <a:t>=0)</a:t>
            </a:r>
            <a:endParaRPr lang="en-US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7B12D0B-8EDD-F4FC-34A0-953B626B4158}"/>
              </a:ext>
            </a:extLst>
          </p:cNvPr>
          <p:cNvSpPr txBox="1"/>
          <p:nvPr/>
        </p:nvSpPr>
        <p:spPr>
          <a:xfrm>
            <a:off x="5785111" y="3658852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00B050"/>
                </a:solidFill>
              </a:rPr>
              <a:t>y1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6D0182-4E4D-629E-8BB9-C801F5BFE6F5}"/>
              </a:ext>
            </a:extLst>
          </p:cNvPr>
          <p:cNvSpPr txBox="1"/>
          <p:nvPr/>
        </p:nvSpPr>
        <p:spPr>
          <a:xfrm>
            <a:off x="8400256" y="3720307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00B050"/>
                </a:solidFill>
              </a:rPr>
              <a:t>y1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1CB2477-9A75-EBB9-E3A4-C8D9CEA8EFE4}"/>
              </a:ext>
            </a:extLst>
          </p:cNvPr>
          <p:cNvSpPr txBox="1"/>
          <p:nvPr/>
        </p:nvSpPr>
        <p:spPr>
          <a:xfrm>
            <a:off x="11305425" y="3650595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00B050"/>
                </a:solidFill>
              </a:rPr>
              <a:t>y1</a:t>
            </a:r>
            <a:endParaRPr lang="en-US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6BDACD8-F84D-DA35-C5DC-BDEBC35ADEB1}"/>
                  </a:ext>
                </a:extLst>
              </p:cNvPr>
              <p:cNvSpPr txBox="1"/>
              <p:nvPr/>
            </p:nvSpPr>
            <p:spPr>
              <a:xfrm>
                <a:off x="11862" y="4496769"/>
                <a:ext cx="4358373" cy="224465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nb-NO" sz="1600" dirty="0" err="1">
                    <a:highlight>
                      <a:srgbClr val="00FF00"/>
                    </a:highlight>
                  </a:rPr>
                  <a:t>Details</a:t>
                </a:r>
                <a:r>
                  <a:rPr lang="nb-NO" sz="1600" dirty="0"/>
                  <a:t>: Model </a:t>
                </a:r>
                <a:r>
                  <a:rPr lang="nb-NO" sz="1600" dirty="0" err="1"/>
                  <a:t>heater</a:t>
                </a:r>
                <a:r>
                  <a:rPr lang="nb-NO" sz="1600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16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nb-NO" sz="1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b-NO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16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nb-NO" sz="16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sub>
                    </m:sSub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nb-NO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sz="16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r>
                          <a:rPr lang="nb-NO" sz="16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sz="16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endParaRPr lang="nb-NO" sz="1600" b="0" dirty="0"/>
              </a:p>
              <a:p>
                <a:r>
                  <a:rPr lang="nb-NO" sz="1600" dirty="0"/>
                  <a:t>Model pipe and tank:  </a:t>
                </a:r>
                <a14:m>
                  <m:oMath xmlns:m="http://schemas.openxmlformats.org/officeDocument/2006/math"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𝑔𝑑</m:t>
                    </m:r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)</m:t>
                    </m:r>
                    <m:sSub>
                      <m:sSubPr>
                        <m:ctrlPr>
                          <a:rPr lang="nb-NO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16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nb-NO" sz="1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;  </m:t>
                    </m:r>
                    <m:sSub>
                      <m:sSubPr>
                        <m:ctrlPr>
                          <a:rPr lang="nb-NO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16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nb-NO" sz="1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b-NO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nb-NO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nb-NO" sz="16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nb-NO" sz="1600" i="1">
                                <a:latin typeface="Cambria Math" panose="02040503050406030204" pitchFamily="18" charset="0"/>
                              </a:rPr>
                              <m:t>−100</m:t>
                            </m:r>
                            <m:r>
                              <a:rPr lang="nb-NO" sz="16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p>
                        </m:sSup>
                      </m:num>
                      <m:den>
                        <m:r>
                          <a:rPr lang="nb-NO" sz="1600" i="1">
                            <a:latin typeface="Cambria Math" panose="02040503050406030204" pitchFamily="18" charset="0"/>
                          </a:rPr>
                          <m:t>20</m:t>
                        </m:r>
                        <m:r>
                          <a:rPr lang="nb-NO" sz="1600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sz="1600" i="1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endParaRPr lang="nb-NO" sz="1600" b="0" dirty="0"/>
              </a:p>
              <a:p>
                <a:r>
                  <a:rPr lang="en-US" sz="1600" dirty="0"/>
                  <a:t>Nominal: </a:t>
                </a:r>
                <a:r>
                  <a:rPr lang="en-US" sz="1600" dirty="0">
                    <a:highlight>
                      <a:srgbClr val="FFFF00"/>
                    </a:highlight>
                  </a:rPr>
                  <a:t>k=1</a:t>
                </a:r>
                <a:r>
                  <a:rPr lang="en-US" sz="1600" dirty="0"/>
                  <a:t>, </a:t>
                </a:r>
              </a:p>
              <a:p>
                <a:r>
                  <a:rPr lang="en-US" sz="1600" dirty="0"/>
                  <a:t>Assume perfect measurements: </a:t>
                </a:r>
                <a:r>
                  <a:rPr lang="en-US" sz="1600" dirty="0" err="1"/>
                  <a:t>g</a:t>
                </a:r>
                <a:r>
                  <a:rPr lang="en-US" sz="1600" baseline="-25000" dirty="0" err="1"/>
                  <a:t>dm</a:t>
                </a:r>
                <a:r>
                  <a:rPr lang="en-US" sz="1600" dirty="0"/>
                  <a:t>= g</a:t>
                </a:r>
                <a:r>
                  <a:rPr lang="en-US" sz="1600" baseline="-25000" dirty="0"/>
                  <a:t>m</a:t>
                </a:r>
                <a:r>
                  <a:rPr lang="en-US" sz="1600" dirty="0"/>
                  <a:t>=1</a:t>
                </a:r>
              </a:p>
              <a:p>
                <a:r>
                  <a:rPr lang="en-US" sz="1600" dirty="0"/>
                  <a:t>Ideal FF: </a:t>
                </a:r>
                <a:r>
                  <a:rPr lang="en-US" sz="1600" dirty="0" err="1"/>
                  <a:t>C</a:t>
                </a:r>
                <a:r>
                  <a:rPr lang="en-US" sz="1600" baseline="-25000" dirty="0" err="1"/>
                  <a:t>ff,ideal</a:t>
                </a:r>
                <a:r>
                  <a:rPr lang="en-US" sz="1600" dirty="0"/>
                  <a:t> = - </a:t>
                </a:r>
                <a:r>
                  <a:rPr lang="en-US" sz="1600" dirty="0" err="1"/>
                  <a:t>g</a:t>
                </a:r>
                <a:r>
                  <a:rPr lang="en-US" sz="1600" baseline="-25000" dirty="0" err="1"/>
                  <a:t>d</a:t>
                </a:r>
                <a:r>
                  <a:rPr lang="en-US" sz="1600" dirty="0"/>
                  <a:t> / (</a:t>
                </a:r>
                <a:r>
                  <a:rPr lang="en-US" sz="1600" dirty="0" err="1"/>
                  <a:t>g</a:t>
                </a:r>
                <a:r>
                  <a:rPr lang="en-US" sz="1600" baseline="-25000" dirty="0" err="1"/>
                  <a:t>dm</a:t>
                </a:r>
                <a:r>
                  <a:rPr lang="en-US" sz="1600" dirty="0"/>
                  <a:t> g) = </a:t>
                </a:r>
                <a14:m>
                  <m:oMath xmlns:m="http://schemas.openxmlformats.org/officeDocument/2006/math"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nb-NO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b-NO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b-NO" sz="1600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nb-NO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nb-NO" sz="1600" b="0" i="1" smtClean="0">
                            <a:latin typeface="Cambria Math" panose="02040503050406030204" pitchFamily="18" charset="0"/>
                          </a:rPr>
                          <m:t>1⋅</m:t>
                        </m:r>
                        <m:f>
                          <m:fPr>
                            <m:ctrlPr>
                              <a:rPr lang="nb-NO" sz="1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nb-NO" sz="16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num>
                          <m:den>
                            <m:r>
                              <a:rPr lang="nb-NO" sz="16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nb-NO" sz="1600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den>
                        </m:f>
                        <m:r>
                          <a:rPr lang="nb-NO" sz="1600" b="0" i="1" smtClean="0">
                            <a:latin typeface="Cambria Math" panose="02040503050406030204" pitchFamily="18" charset="0"/>
                          </a:rPr>
                          <m:t>⋅</m:t>
                        </m:r>
                        <m:sSub>
                          <m:sSubPr>
                            <m:ctrlPr>
                              <a:rPr lang="nb-NO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b-NO" sz="1600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nb-NO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1600" dirty="0"/>
                  <a:t> </a:t>
                </a:r>
                <a:r>
                  <a:rPr lang="en-US" sz="1400" dirty="0"/>
                  <a:t>= </a:t>
                </a:r>
                <a:r>
                  <a:rPr lang="en-US" sz="1400" dirty="0">
                    <a:highlight>
                      <a:srgbClr val="FFFF00"/>
                    </a:highlight>
                  </a:rPr>
                  <a:t>-(s+1)</a:t>
                </a:r>
              </a:p>
              <a:p>
                <a:r>
                  <a:rPr lang="en-US" sz="1400" dirty="0"/>
                  <a:t>               (more zeros than poles, not realizable)</a:t>
                </a:r>
              </a:p>
              <a:p>
                <a:r>
                  <a:rPr lang="en-US" sz="1600" dirty="0"/>
                  <a:t>Simplified: </a:t>
                </a:r>
                <a:r>
                  <a:rPr lang="en-US" sz="1600" dirty="0" err="1">
                    <a:highlight>
                      <a:srgbClr val="FFFF00"/>
                    </a:highlight>
                  </a:rPr>
                  <a:t>C</a:t>
                </a:r>
                <a:r>
                  <a:rPr lang="en-US" sz="1600" baseline="-25000" dirty="0" err="1">
                    <a:highlight>
                      <a:srgbClr val="FFFF00"/>
                    </a:highlight>
                  </a:rPr>
                  <a:t>ff</a:t>
                </a:r>
                <a:r>
                  <a:rPr lang="en-US" sz="1600" dirty="0">
                    <a:highlight>
                      <a:srgbClr val="FFFF00"/>
                    </a:highlight>
                  </a:rPr>
                  <a:t> = -1 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6BDACD8-F84D-DA35-C5DC-BDEBC35ADE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62" y="4496769"/>
                <a:ext cx="4358373" cy="2244653"/>
              </a:xfrm>
              <a:prstGeom prst="rect">
                <a:avLst/>
              </a:prstGeom>
              <a:blipFill>
                <a:blip r:embed="rId8"/>
                <a:stretch>
                  <a:fillRect l="-697" b="-2432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>
            <a:extLst>
              <a:ext uri="{FF2B5EF4-FFF2-40B4-BE49-F238E27FC236}">
                <a16:creationId xmlns:a16="http://schemas.microsoft.com/office/drawing/2014/main" id="{CBDE78F7-4A22-9D8C-4DFA-70536A47791F}"/>
              </a:ext>
            </a:extLst>
          </p:cNvPr>
          <p:cNvSpPr txBox="1"/>
          <p:nvPr/>
        </p:nvSpPr>
        <p:spPr>
          <a:xfrm>
            <a:off x="4422229" y="6497975"/>
            <a:ext cx="7368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>
                <a:highlight>
                  <a:srgbClr val="FFFF00"/>
                </a:highlight>
              </a:rPr>
              <a:t>Conclusion</a:t>
            </a:r>
            <a:r>
              <a:rPr lang="nb-NO" dirty="0">
                <a:highlight>
                  <a:srgbClr val="FFFF00"/>
                </a:highlight>
              </a:rPr>
              <a:t>: </a:t>
            </a:r>
            <a:r>
              <a:rPr lang="nb-NO" dirty="0" err="1">
                <a:highlight>
                  <a:srgbClr val="FFFF00"/>
                </a:highlight>
              </a:rPr>
              <a:t>Feedforward</a:t>
            </a:r>
            <a:r>
              <a:rPr lang="nb-NO" dirty="0">
                <a:highlight>
                  <a:srgbClr val="FFFF00"/>
                </a:highlight>
              </a:rPr>
              <a:t> sensitive to </a:t>
            </a:r>
            <a:r>
              <a:rPr lang="nb-NO" dirty="0" err="1">
                <a:highlight>
                  <a:srgbClr val="FFFF00"/>
                </a:highlight>
              </a:rPr>
              <a:t>model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error</a:t>
            </a:r>
            <a:r>
              <a:rPr lang="nb-NO" dirty="0">
                <a:highlight>
                  <a:srgbClr val="FFFF00"/>
                </a:highlight>
              </a:rPr>
              <a:t>. Feedback/</a:t>
            </a:r>
            <a:r>
              <a:rPr lang="nb-NO" dirty="0" err="1">
                <a:highlight>
                  <a:srgbClr val="FFFF00"/>
                </a:highlight>
              </a:rPr>
              <a:t>cascade</a:t>
            </a:r>
            <a:r>
              <a:rPr lang="nb-NO" dirty="0">
                <a:highlight>
                  <a:srgbClr val="FFFF00"/>
                </a:highlight>
              </a:rPr>
              <a:t> robust.</a:t>
            </a:r>
            <a:endParaRPr lang="en-US" dirty="0">
              <a:highlight>
                <a:srgbClr val="FFFF00"/>
              </a:highlight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7B6EFD4-4CCA-B9A1-F62B-BEF06602EA1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89642" y="2469383"/>
            <a:ext cx="2190750" cy="34480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8311DE5-5821-2BDD-D04D-50747048A600}"/>
                  </a:ext>
                </a:extLst>
              </p:cNvPr>
              <p:cNvSpPr txBox="1"/>
              <p:nvPr/>
            </p:nvSpPr>
            <p:spPr>
              <a:xfrm>
                <a:off x="302962" y="609601"/>
                <a:ext cx="2830134" cy="6527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b-NO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nb-NO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b-NO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  <m:t>−100</m:t>
                              </m:r>
                              <m: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p>
                          </m:sSup>
                        </m:num>
                        <m:den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den>
                      </m:f>
                      <m:r>
                        <a:rPr lang="nb-NO" b="0" i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nb-NO" b="0" i="0" smtClean="0"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lang="nb-NO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b-NO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nb-NO" b="0" i="0" smtClean="0">
                              <a:latin typeface="Cambria Math" panose="02040503050406030204" pitchFamily="18" charset="0"/>
                            </a:rPr>
                            <m:t>k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nb-NO" b="0" i="0" smtClean="0">
                              <a:latin typeface="Cambria Math" panose="02040503050406030204" pitchFamily="18" charset="0"/>
                            </a:rPr>
                            <m:t>s</m:t>
                          </m:r>
                          <m:r>
                            <a:rPr lang="nb-NO" b="0" i="0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den>
                      </m:f>
                      <m:r>
                        <m:rPr>
                          <m:sty m:val="p"/>
                        </m:rPr>
                        <a:rPr lang="nb-NO" b="0" i="0" smtClean="0">
                          <a:latin typeface="Cambria Math" panose="02040503050406030204" pitchFamily="18" charset="0"/>
                        </a:rPr>
                        <m:t>g</m:t>
                      </m:r>
                      <m:r>
                        <m:rPr>
                          <m:sty m:val="p"/>
                        </m:rPr>
                        <a:rPr lang="nb-NO" b="0" i="0" baseline="-25000" smtClean="0">
                          <a:latin typeface="Cambria Math" panose="02040503050406030204" pitchFamily="18" charset="0"/>
                        </a:rPr>
                        <m:t>d</m:t>
                      </m:r>
                    </m:oMath>
                  </m:oMathPara>
                </a14:m>
                <a:endParaRPr lang="en-US" baseline="-250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8311DE5-5821-2BDD-D04D-50747048A6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962" y="609601"/>
                <a:ext cx="2830134" cy="65274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7FCAFEFC-81E6-F303-D06A-A2C1ABB31121}"/>
              </a:ext>
            </a:extLst>
          </p:cNvPr>
          <p:cNvSpPr txBox="1"/>
          <p:nvPr/>
        </p:nvSpPr>
        <p:spPr>
          <a:xfrm>
            <a:off x="594567" y="1211947"/>
            <a:ext cx="26631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 err="1"/>
              <a:t>gd</a:t>
            </a:r>
            <a:r>
              <a:rPr lang="nb-NO" sz="1600" dirty="0"/>
              <a:t> has </a:t>
            </a:r>
            <a:r>
              <a:rPr lang="nb-NO" sz="1600" dirty="0" err="1"/>
              <a:t>delay</a:t>
            </a:r>
            <a:r>
              <a:rPr lang="nb-NO" sz="1600" dirty="0"/>
              <a:t>,</a:t>
            </a:r>
          </a:p>
          <a:p>
            <a:r>
              <a:rPr lang="nb-NO" sz="1600" dirty="0" err="1"/>
              <a:t>Promising</a:t>
            </a:r>
            <a:r>
              <a:rPr lang="nb-NO" sz="1600" dirty="0"/>
              <a:t> for FF!</a:t>
            </a:r>
          </a:p>
          <a:p>
            <a:r>
              <a:rPr lang="nb-NO" sz="1600" dirty="0"/>
              <a:t>Will </a:t>
            </a:r>
            <a:r>
              <a:rPr lang="nb-NO" sz="1600" dirty="0" err="1"/>
              <a:t>use</a:t>
            </a:r>
            <a:r>
              <a:rPr lang="nb-NO" sz="1600" dirty="0"/>
              <a:t> </a:t>
            </a:r>
            <a:r>
              <a:rPr lang="nb-NO" sz="1600" dirty="0" err="1"/>
              <a:t>C</a:t>
            </a:r>
            <a:r>
              <a:rPr lang="nb-NO" sz="1600" baseline="-25000" dirty="0" err="1"/>
              <a:t>ff</a:t>
            </a:r>
            <a:r>
              <a:rPr lang="nb-NO" sz="1600" dirty="0"/>
              <a:t> = -1 </a:t>
            </a:r>
            <a:r>
              <a:rPr lang="nb-NO" sz="1200" dirty="0"/>
              <a:t>(</a:t>
            </a:r>
            <a:r>
              <a:rPr lang="nb-NO" sz="1200" dirty="0" err="1"/>
              <a:t>see</a:t>
            </a:r>
            <a:r>
              <a:rPr lang="nb-NO" sz="1200" dirty="0"/>
              <a:t> </a:t>
            </a:r>
            <a:r>
              <a:rPr lang="nb-NO" sz="1200" dirty="0" err="1">
                <a:highlight>
                  <a:srgbClr val="00FF00"/>
                </a:highlight>
              </a:rPr>
              <a:t>details</a:t>
            </a:r>
            <a:r>
              <a:rPr lang="nb-NO" sz="1200" dirty="0"/>
              <a:t> </a:t>
            </a:r>
            <a:r>
              <a:rPr lang="nb-NO" sz="1200" dirty="0" err="1"/>
              <a:t>below</a:t>
            </a:r>
            <a:r>
              <a:rPr lang="nb-NO" sz="1200" dirty="0"/>
              <a:t>)</a:t>
            </a:r>
            <a:endParaRPr lang="en-US" sz="1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1CDC3A9-C475-36A8-61F6-B02C8CD35CE1}"/>
              </a:ext>
            </a:extLst>
          </p:cNvPr>
          <p:cNvSpPr/>
          <p:nvPr/>
        </p:nvSpPr>
        <p:spPr>
          <a:xfrm>
            <a:off x="335359" y="550920"/>
            <a:ext cx="2865165" cy="14599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9D5B98-4828-9570-D06D-4970AFE12453}"/>
              </a:ext>
            </a:extLst>
          </p:cNvPr>
          <p:cNvSpPr txBox="1"/>
          <p:nvPr/>
        </p:nvSpPr>
        <p:spPr>
          <a:xfrm>
            <a:off x="9832196" y="2420888"/>
            <a:ext cx="2528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ighlight>
                  <a:srgbClr val="FFFF00"/>
                </a:highlight>
              </a:rPr>
              <a:t>Recall: Cascade (slave for T</a:t>
            </a:r>
            <a:r>
              <a:rPr lang="en-US" sz="1400" baseline="-25000" dirty="0">
                <a:highlight>
                  <a:srgbClr val="FFFF00"/>
                </a:highlight>
              </a:rPr>
              <a:t>0</a:t>
            </a:r>
            <a:r>
              <a:rPr lang="en-US" sz="1400" dirty="0">
                <a:highlight>
                  <a:srgbClr val="FFFF00"/>
                </a:highlight>
              </a:rPr>
              <a:t>) with model error: k=1.5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C596245-81FD-7130-C356-04EDBC2072B5}"/>
              </a:ext>
            </a:extLst>
          </p:cNvPr>
          <p:cNvSpPr txBox="1"/>
          <p:nvPr/>
        </p:nvSpPr>
        <p:spPr>
          <a:xfrm>
            <a:off x="7545822" y="2542901"/>
            <a:ext cx="247112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ighlight>
                  <a:srgbClr val="FFFF00"/>
                </a:highlight>
              </a:rPr>
              <a:t>FF with model error: k=1.5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1D0A99-E208-15DE-332F-17A1631C3BA5}"/>
              </a:ext>
            </a:extLst>
          </p:cNvPr>
          <p:cNvSpPr txBox="1"/>
          <p:nvPr/>
        </p:nvSpPr>
        <p:spPr>
          <a:xfrm>
            <a:off x="5001299" y="2544203"/>
            <a:ext cx="18598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highlight>
                  <a:srgbClr val="FFFF00"/>
                </a:highlight>
              </a:rPr>
              <a:t>FF Nominal model: k=1</a:t>
            </a:r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734F4F-E272-05A0-7BD2-820721D25CE1}"/>
              </a:ext>
            </a:extLst>
          </p:cNvPr>
          <p:cNvSpPr txBox="1"/>
          <p:nvPr/>
        </p:nvSpPr>
        <p:spPr>
          <a:xfrm>
            <a:off x="7535864" y="5134059"/>
            <a:ext cx="2429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dirty="0">
                <a:highlight>
                  <a:srgbClr val="FFFF00"/>
                </a:highlight>
              </a:rPr>
              <a:t>FF </a:t>
            </a:r>
            <a:r>
              <a:rPr lang="nb-NO" sz="1400" dirty="0" err="1">
                <a:highlight>
                  <a:srgbClr val="FFFF00"/>
                </a:highlight>
              </a:rPr>
              <a:t>Overcompensates</a:t>
            </a:r>
            <a:r>
              <a:rPr lang="nb-NO" sz="1400" dirty="0">
                <a:highlight>
                  <a:srgbClr val="FFFF00"/>
                </a:highlight>
              </a:rPr>
              <a:t> </a:t>
            </a:r>
            <a:r>
              <a:rPr lang="nb-NO" sz="1400" dirty="0" err="1">
                <a:highlight>
                  <a:srgbClr val="FFFF00"/>
                </a:highlight>
              </a:rPr>
              <a:t>because</a:t>
            </a:r>
            <a:r>
              <a:rPr lang="nb-NO" sz="1400" dirty="0">
                <a:highlight>
                  <a:srgbClr val="FFFF00"/>
                </a:highlight>
              </a:rPr>
              <a:t> </a:t>
            </a:r>
            <a:r>
              <a:rPr lang="nb-NO" sz="1400" dirty="0" err="1">
                <a:highlight>
                  <a:srgbClr val="FFFF00"/>
                </a:highlight>
              </a:rPr>
              <a:t>process</a:t>
            </a:r>
            <a:r>
              <a:rPr lang="nb-NO" sz="1400" dirty="0">
                <a:highlight>
                  <a:srgbClr val="FFFF00"/>
                </a:highlight>
              </a:rPr>
              <a:t> </a:t>
            </a:r>
            <a:r>
              <a:rPr lang="nb-NO" sz="1400" dirty="0" err="1">
                <a:highlight>
                  <a:srgbClr val="FFFF00"/>
                </a:highlight>
              </a:rPr>
              <a:t>gain</a:t>
            </a:r>
            <a:r>
              <a:rPr lang="nb-NO" sz="1400" dirty="0">
                <a:highlight>
                  <a:srgbClr val="FFFF00"/>
                </a:highlight>
              </a:rPr>
              <a:t> k </a:t>
            </a:r>
            <a:r>
              <a:rPr lang="nb-NO" sz="1400" dirty="0" err="1">
                <a:highlight>
                  <a:srgbClr val="FFFF00"/>
                </a:highlight>
              </a:rPr>
              <a:t>increases</a:t>
            </a:r>
            <a:endParaRPr lang="en-US" sz="14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30427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 animBg="1"/>
      <p:bldP spid="23" grpId="0"/>
      <p:bldP spid="26" grpId="0"/>
      <p:bldP spid="28" grpId="0"/>
      <p:bldP spid="29" grpId="0"/>
      <p:bldP spid="30" grpId="0" animBg="1"/>
      <p:bldP spid="31" grpId="0"/>
      <p:bldP spid="14" grpId="0"/>
      <p:bldP spid="16" grpId="0"/>
      <p:bldP spid="17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2AF33-3A09-4123-A5D3-24CB1A492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err="1"/>
              <a:t>Example</a:t>
            </a:r>
            <a:r>
              <a:rPr lang="nb-NO" dirty="0"/>
              <a:t> 2 FF (</a:t>
            </a:r>
            <a:r>
              <a:rPr lang="nb-NO" dirty="0" err="1"/>
              <a:t>extra</a:t>
            </a:r>
            <a:r>
              <a:rPr lang="nb-NO" dirty="0"/>
              <a:t>). </a:t>
            </a:r>
            <a:r>
              <a:rPr lang="nb-NO" dirty="0" err="1"/>
              <a:t>Try</a:t>
            </a:r>
            <a:r>
              <a:rPr lang="nb-NO" dirty="0"/>
              <a:t> different simple </a:t>
            </a:r>
            <a:r>
              <a:rPr lang="nb-NO" dirty="0" err="1"/>
              <a:t>c</a:t>
            </a:r>
            <a:r>
              <a:rPr lang="nb-NO" baseline="-25000" dirty="0" err="1"/>
              <a:t>FF</a:t>
            </a:r>
            <a:endParaRPr lang="nb-NO" baseline="-25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6B055E-269D-4903-8404-44B03AEA3C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600201"/>
            <a:ext cx="10091464" cy="4525963"/>
          </a:xfrm>
        </p:spPr>
        <p:txBody>
          <a:bodyPr>
            <a:normAutofit fontScale="70000" lnSpcReduction="20000"/>
          </a:bodyPr>
          <a:lstStyle/>
          <a:p>
            <a:r>
              <a:rPr lang="nb-NO" dirty="0"/>
              <a:t>g  = 5*</a:t>
            </a:r>
            <a:r>
              <a:rPr lang="nb-NO" dirty="0" err="1"/>
              <a:t>exp</a:t>
            </a:r>
            <a:r>
              <a:rPr lang="nb-NO" dirty="0"/>
              <a:t>(-2*s)/((3*s+1)*(1.5*s+1))     % Long </a:t>
            </a:r>
            <a:r>
              <a:rPr lang="nb-NO" dirty="0" err="1"/>
              <a:t>delay</a:t>
            </a:r>
            <a:r>
              <a:rPr lang="nb-NO" dirty="0"/>
              <a:t>: Feedback </a:t>
            </a:r>
            <a:r>
              <a:rPr lang="nb-NO" dirty="0" err="1"/>
              <a:t>alone</a:t>
            </a:r>
            <a:r>
              <a:rPr lang="nb-NO" dirty="0"/>
              <a:t> is not OK</a:t>
            </a:r>
          </a:p>
          <a:p>
            <a:r>
              <a:rPr lang="nb-NO" dirty="0" err="1"/>
              <a:t>gd</a:t>
            </a:r>
            <a:r>
              <a:rPr lang="nb-NO" dirty="0"/>
              <a:t> = 2*</a:t>
            </a:r>
            <a:r>
              <a:rPr lang="nb-NO" dirty="0" err="1"/>
              <a:t>exp</a:t>
            </a:r>
            <a:r>
              <a:rPr lang="nb-NO" dirty="0"/>
              <a:t>(-4*s)/(3*s+1)                         % Good for FF: </a:t>
            </a:r>
            <a:r>
              <a:rPr lang="nb-NO" dirty="0" err="1"/>
              <a:t>even</a:t>
            </a:r>
            <a:r>
              <a:rPr lang="nb-NO" dirty="0"/>
              <a:t> longer </a:t>
            </a:r>
            <a:r>
              <a:rPr lang="nb-NO" dirty="0" err="1"/>
              <a:t>delay</a:t>
            </a:r>
            <a:r>
              <a:rPr lang="nb-NO" dirty="0"/>
              <a:t> in </a:t>
            </a:r>
            <a:r>
              <a:rPr lang="nb-NO" dirty="0" err="1"/>
              <a:t>gd</a:t>
            </a:r>
            <a:endParaRPr lang="nb-NO" dirty="0"/>
          </a:p>
          <a:p>
            <a:r>
              <a:rPr lang="nb-NO" dirty="0" err="1"/>
              <a:t>gdm</a:t>
            </a:r>
            <a:r>
              <a:rPr lang="nb-NO" dirty="0"/>
              <a:t> = 1/(0.1*s+1)</a:t>
            </a:r>
          </a:p>
          <a:p>
            <a:endParaRPr lang="nb-NO" dirty="0"/>
          </a:p>
          <a:p>
            <a:r>
              <a:rPr lang="nb-NO" dirty="0" err="1"/>
              <a:t>Disturbance</a:t>
            </a:r>
            <a:r>
              <a:rPr lang="nb-NO" dirty="0"/>
              <a:t>: d=1 </a:t>
            </a:r>
            <a:r>
              <a:rPr lang="nb-NO" dirty="0" err="1"/>
              <a:t>occurs</a:t>
            </a:r>
            <a:r>
              <a:rPr lang="nb-NO" dirty="0"/>
              <a:t> at t=0</a:t>
            </a:r>
          </a:p>
          <a:p>
            <a:r>
              <a:rPr lang="nb-NO" dirty="0" err="1"/>
              <a:t>Desired</a:t>
            </a:r>
            <a:r>
              <a:rPr lang="nb-NO" dirty="0"/>
              <a:t>: y </a:t>
            </a:r>
            <a:r>
              <a:rPr lang="nb-NO" dirty="0" err="1"/>
              <a:t>small</a:t>
            </a:r>
            <a:r>
              <a:rPr lang="nb-NO" dirty="0"/>
              <a:t>, u </a:t>
            </a:r>
            <a:r>
              <a:rPr lang="nb-NO" dirty="0" err="1"/>
              <a:t>small</a:t>
            </a:r>
            <a:r>
              <a:rPr lang="nb-NO" dirty="0"/>
              <a:t> 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sz="3400" b="1" dirty="0"/>
              <a:t>cff0 = -0.4*(1.5*s+1)*(0.1*s+1)*</a:t>
            </a:r>
            <a:r>
              <a:rPr lang="nb-NO" sz="3400" b="1" dirty="0" err="1"/>
              <a:t>exp</a:t>
            </a:r>
            <a:r>
              <a:rPr lang="nb-NO" sz="3400" b="1" dirty="0"/>
              <a:t>(-2*s)/(0.001*s+1)</a:t>
            </a:r>
            <a:r>
              <a:rPr lang="nb-NO" sz="3400" b="1" baseline="30000" dirty="0"/>
              <a:t>2</a:t>
            </a:r>
            <a:r>
              <a:rPr lang="nb-NO" sz="3400" b="1" dirty="0"/>
              <a:t>  % </a:t>
            </a:r>
            <a:r>
              <a:rPr lang="nb-NO" sz="3400" b="1" dirty="0" err="1"/>
              <a:t>Cff,ideal</a:t>
            </a:r>
            <a:r>
              <a:rPr lang="nb-NO" sz="3400" b="1" dirty="0"/>
              <a:t> (</a:t>
            </a:r>
            <a:r>
              <a:rPr lang="nb-NO" sz="3400" b="1" dirty="0" err="1"/>
              <a:t>black</a:t>
            </a:r>
            <a:r>
              <a:rPr lang="nb-NO" sz="3400" b="1" dirty="0"/>
              <a:t>)</a:t>
            </a:r>
          </a:p>
          <a:p>
            <a:pPr marL="0" indent="0">
              <a:buNone/>
            </a:pPr>
            <a:r>
              <a:rPr lang="nb-NO" sz="2000" dirty="0"/>
              <a:t>                                                                                   </a:t>
            </a:r>
            <a:r>
              <a:rPr lang="nb-NO" sz="2600" b="1" dirty="0"/>
              <a:t>% Great </a:t>
            </a:r>
            <a:r>
              <a:rPr lang="nb-NO" sz="2600" b="1" dirty="0" err="1"/>
              <a:t>performance</a:t>
            </a:r>
            <a:r>
              <a:rPr lang="nb-NO" sz="2600" b="1" dirty="0"/>
              <a:t> (y=0), </a:t>
            </a:r>
            <a:r>
              <a:rPr lang="nb-NO" sz="2600" b="1" dirty="0" err="1"/>
              <a:t>but</a:t>
            </a:r>
            <a:r>
              <a:rPr lang="nb-NO" sz="2600" b="1" dirty="0"/>
              <a:t> input u </a:t>
            </a:r>
            <a:r>
              <a:rPr lang="nb-NO" sz="2600" b="1" dirty="0" err="1"/>
              <a:t>much</a:t>
            </a:r>
            <a:r>
              <a:rPr lang="nb-NO" sz="2600" b="1" dirty="0"/>
              <a:t> </a:t>
            </a:r>
            <a:r>
              <a:rPr lang="nb-NO" sz="2600" b="1" dirty="0" err="1"/>
              <a:t>too</a:t>
            </a:r>
            <a:r>
              <a:rPr lang="nb-NO" sz="2600" b="1" dirty="0"/>
              <a:t> </a:t>
            </a:r>
            <a:r>
              <a:rPr lang="nb-NO" sz="2600" b="1" dirty="0" err="1"/>
              <a:t>large</a:t>
            </a:r>
            <a:r>
              <a:rPr lang="nb-NO" sz="2600" b="1" dirty="0"/>
              <a:t>!</a:t>
            </a:r>
          </a:p>
          <a:p>
            <a:pPr marL="0" indent="0">
              <a:buNone/>
            </a:pPr>
            <a:endParaRPr lang="nb-NO" sz="2000" dirty="0"/>
          </a:p>
          <a:p>
            <a:pPr marL="0" indent="0">
              <a:buNone/>
            </a:pPr>
            <a:r>
              <a:rPr lang="nb-NO" sz="2000" dirty="0">
                <a:solidFill>
                  <a:srgbClr val="FF0000"/>
                </a:solidFill>
              </a:rPr>
              <a:t>cff1 = -0.4*</a:t>
            </a:r>
            <a:r>
              <a:rPr lang="nb-NO" sz="2000" dirty="0" err="1">
                <a:solidFill>
                  <a:srgbClr val="FF0000"/>
                </a:solidFill>
              </a:rPr>
              <a:t>exp</a:t>
            </a:r>
            <a:r>
              <a:rPr lang="nb-NO" sz="2000" dirty="0">
                <a:solidFill>
                  <a:srgbClr val="FF0000"/>
                </a:solidFill>
              </a:rPr>
              <a:t>(-2*s)                                              % Simple. </a:t>
            </a:r>
            <a:r>
              <a:rPr lang="nb-NO" sz="2000" dirty="0" err="1">
                <a:solidFill>
                  <a:srgbClr val="FF0000"/>
                </a:solidFill>
              </a:rPr>
              <a:t>Take</a:t>
            </a:r>
            <a:r>
              <a:rPr lang="nb-NO" sz="2000" dirty="0">
                <a:solidFill>
                  <a:srgbClr val="FF0000"/>
                </a:solidFill>
              </a:rPr>
              <a:t> </a:t>
            </a:r>
            <a:r>
              <a:rPr lang="nb-NO" sz="2000" dirty="0" err="1">
                <a:solidFill>
                  <a:srgbClr val="FF0000"/>
                </a:solidFill>
              </a:rPr>
              <a:t>away</a:t>
            </a:r>
            <a:r>
              <a:rPr lang="nb-NO" sz="2000" dirty="0">
                <a:solidFill>
                  <a:srgbClr val="FF0000"/>
                </a:solidFill>
              </a:rPr>
              <a:t> zeros. RED</a:t>
            </a:r>
          </a:p>
          <a:p>
            <a:pPr marL="0" indent="0">
              <a:buNone/>
            </a:pPr>
            <a:r>
              <a:rPr lang="nb-NO" sz="2000" dirty="0">
                <a:solidFill>
                  <a:srgbClr val="00B050"/>
                </a:solidFill>
              </a:rPr>
              <a:t>cff4 = -0.4   %                                                           % Even </a:t>
            </a:r>
            <a:r>
              <a:rPr lang="nb-NO" sz="2000" dirty="0" err="1">
                <a:solidFill>
                  <a:srgbClr val="00B050"/>
                </a:solidFill>
              </a:rPr>
              <a:t>simpler</a:t>
            </a:r>
            <a:r>
              <a:rPr lang="nb-NO" sz="2000" dirty="0">
                <a:solidFill>
                  <a:srgbClr val="00B050"/>
                </a:solidFill>
              </a:rPr>
              <a:t>: </a:t>
            </a:r>
            <a:r>
              <a:rPr lang="nb-NO" sz="2000" dirty="0" err="1">
                <a:solidFill>
                  <a:srgbClr val="00B050"/>
                </a:solidFill>
              </a:rPr>
              <a:t>Static</a:t>
            </a:r>
            <a:r>
              <a:rPr lang="nb-NO" sz="2000" dirty="0">
                <a:solidFill>
                  <a:srgbClr val="00B050"/>
                </a:solidFill>
              </a:rPr>
              <a:t> </a:t>
            </a:r>
            <a:r>
              <a:rPr lang="nb-NO" sz="2000" dirty="0" err="1">
                <a:solidFill>
                  <a:srgbClr val="00B050"/>
                </a:solidFill>
              </a:rPr>
              <a:t>gain</a:t>
            </a:r>
            <a:r>
              <a:rPr lang="nb-NO" sz="2000" dirty="0">
                <a:solidFill>
                  <a:srgbClr val="00B050"/>
                </a:solidFill>
              </a:rPr>
              <a:t>. Simplest (green)</a:t>
            </a:r>
          </a:p>
          <a:p>
            <a:pPr marL="0" indent="0">
              <a:buNone/>
            </a:pPr>
            <a:endParaRPr lang="nb-NO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nb-NO" sz="2000" dirty="0"/>
              <a:t>% </a:t>
            </a:r>
            <a:r>
              <a:rPr lang="nb-NO" sz="2000" dirty="0" err="1"/>
              <a:t>Improvements</a:t>
            </a:r>
            <a:endParaRPr lang="nb-NO" sz="2000" dirty="0"/>
          </a:p>
          <a:p>
            <a:pPr marL="0" indent="0">
              <a:buNone/>
            </a:pPr>
            <a:r>
              <a:rPr lang="nb-NO" sz="2000" dirty="0"/>
              <a:t>cff2 = -0.4*(1.5*s+1)*</a:t>
            </a:r>
            <a:r>
              <a:rPr lang="nb-NO" sz="2000" dirty="0" err="1"/>
              <a:t>exp</a:t>
            </a:r>
            <a:r>
              <a:rPr lang="nb-NO" sz="2000" dirty="0"/>
              <a:t>(-2*s)/(0.3*s+1)         % </a:t>
            </a:r>
            <a:r>
              <a:rPr lang="nb-NO" sz="2000" dirty="0" err="1"/>
              <a:t>Add</a:t>
            </a:r>
            <a:r>
              <a:rPr lang="nb-NO" sz="2000" dirty="0"/>
              <a:t> (1.5s+1) +</a:t>
            </a:r>
            <a:r>
              <a:rPr lang="nb-NO" sz="2000" dirty="0" err="1"/>
              <a:t>add</a:t>
            </a:r>
            <a:r>
              <a:rPr lang="nb-NO" sz="2000" dirty="0"/>
              <a:t> filter to cff1, Solid </a:t>
            </a:r>
            <a:r>
              <a:rPr lang="nb-NO" sz="2000" dirty="0" err="1"/>
              <a:t>blue</a:t>
            </a:r>
            <a:endParaRPr lang="nb-NO" sz="2000" dirty="0"/>
          </a:p>
          <a:p>
            <a:pPr marL="0" indent="0">
              <a:buNone/>
            </a:pPr>
            <a:r>
              <a:rPr lang="nb-NO" sz="2000" dirty="0"/>
              <a:t>cff3 = -0.4*(1.5*s+1)*</a:t>
            </a:r>
            <a:r>
              <a:rPr lang="nb-NO" sz="2000" dirty="0" err="1"/>
              <a:t>exp</a:t>
            </a:r>
            <a:r>
              <a:rPr lang="nb-NO" sz="2000" dirty="0"/>
              <a:t>(-1.7*s)/(0.3*s+1)      % Same… </a:t>
            </a:r>
            <a:r>
              <a:rPr lang="nb-NO" sz="2000" dirty="0" err="1"/>
              <a:t>but</a:t>
            </a:r>
            <a:r>
              <a:rPr lang="nb-NO" sz="2000" dirty="0"/>
              <a:t> </a:t>
            </a:r>
            <a:r>
              <a:rPr lang="nb-NO" sz="2000" dirty="0" err="1"/>
              <a:t>reduce</a:t>
            </a:r>
            <a:r>
              <a:rPr lang="nb-NO" sz="2000" dirty="0"/>
              <a:t> </a:t>
            </a:r>
            <a:r>
              <a:rPr lang="nb-NO" sz="2000" dirty="0" err="1"/>
              <a:t>delay</a:t>
            </a:r>
            <a:r>
              <a:rPr lang="nb-NO" sz="2000" dirty="0"/>
              <a:t> </a:t>
            </a:r>
            <a:r>
              <a:rPr lang="nb-NO" sz="2000" dirty="0" err="1"/>
              <a:t>when</a:t>
            </a:r>
            <a:r>
              <a:rPr lang="nb-NO" sz="2000" dirty="0"/>
              <a:t> </a:t>
            </a:r>
            <a:r>
              <a:rPr lang="nb-NO" sz="2000" dirty="0" err="1"/>
              <a:t>adding</a:t>
            </a:r>
            <a:r>
              <a:rPr lang="nb-NO" sz="2000" dirty="0"/>
              <a:t> filter, </a:t>
            </a:r>
            <a:r>
              <a:rPr lang="nb-NO" sz="2000" dirty="0" err="1"/>
              <a:t>dashed</a:t>
            </a:r>
            <a:r>
              <a:rPr lang="nb-NO" sz="2000" dirty="0"/>
              <a:t> </a:t>
            </a:r>
            <a:r>
              <a:rPr lang="nb-NO" sz="2000" dirty="0" err="1"/>
              <a:t>blue</a:t>
            </a:r>
            <a:endParaRPr lang="nb-NO" sz="2000" dirty="0"/>
          </a:p>
          <a:p>
            <a:pPr marL="0" indent="0">
              <a:buNone/>
            </a:pPr>
            <a:endParaRPr lang="nb-NO" sz="2000" dirty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308706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A0129F8-2260-4EFA-A23E-B0D559C949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5600" y="196988"/>
            <a:ext cx="7596336" cy="726446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nb-NO" sz="4400" dirty="0"/>
              <a:t>s=</a:t>
            </a:r>
            <a:r>
              <a:rPr lang="nb-NO" sz="4400" dirty="0" err="1"/>
              <a:t>tf</a:t>
            </a:r>
            <a:r>
              <a:rPr lang="nb-NO" sz="4400" dirty="0"/>
              <a:t>('s')</a:t>
            </a:r>
          </a:p>
          <a:p>
            <a:pPr marL="0" indent="0">
              <a:buNone/>
            </a:pPr>
            <a:r>
              <a:rPr lang="nb-NO" sz="4800" dirty="0" err="1"/>
              <a:t>gd</a:t>
            </a:r>
            <a:r>
              <a:rPr lang="nb-NO" sz="4800" dirty="0"/>
              <a:t> = 2*</a:t>
            </a:r>
            <a:r>
              <a:rPr lang="nb-NO" sz="4800" dirty="0" err="1"/>
              <a:t>exp</a:t>
            </a:r>
            <a:r>
              <a:rPr lang="nb-NO" sz="4800" dirty="0"/>
              <a:t>(-4*s)/(3*s+1)</a:t>
            </a:r>
          </a:p>
          <a:p>
            <a:pPr marL="0" indent="0">
              <a:buNone/>
            </a:pPr>
            <a:r>
              <a:rPr lang="nb-NO" sz="4800" dirty="0"/>
              <a:t>g  = 5*</a:t>
            </a:r>
            <a:r>
              <a:rPr lang="nb-NO" sz="4800" dirty="0" err="1"/>
              <a:t>exp</a:t>
            </a:r>
            <a:r>
              <a:rPr lang="nb-NO" sz="4800" dirty="0"/>
              <a:t>(-2*s)/((3*s+1)*(1.5*s+1))</a:t>
            </a:r>
          </a:p>
          <a:p>
            <a:pPr marL="0" indent="0">
              <a:buNone/>
            </a:pPr>
            <a:r>
              <a:rPr lang="nb-NO" sz="4800" dirty="0" err="1"/>
              <a:t>gdm</a:t>
            </a:r>
            <a:r>
              <a:rPr lang="nb-NO" sz="4800" dirty="0"/>
              <a:t> = 1/(0.1*s+1)</a:t>
            </a:r>
          </a:p>
          <a:p>
            <a:pPr marL="0" indent="0">
              <a:buNone/>
            </a:pPr>
            <a:endParaRPr lang="nb-NO" sz="4400" dirty="0"/>
          </a:p>
          <a:p>
            <a:pPr marL="0" indent="0">
              <a:buNone/>
            </a:pPr>
            <a:r>
              <a:rPr lang="nb-NO" sz="4400" dirty="0"/>
              <a:t>cff0 = -0.4*(1.5*s+1)*(0.1*s+1)*</a:t>
            </a:r>
            <a:r>
              <a:rPr lang="nb-NO" sz="4400" dirty="0" err="1"/>
              <a:t>exp</a:t>
            </a:r>
            <a:r>
              <a:rPr lang="nb-NO" sz="4400" dirty="0"/>
              <a:t>(-2*s)/(0.001*s+1)^2  % </a:t>
            </a:r>
            <a:r>
              <a:rPr lang="nb-NO" sz="4400" dirty="0" err="1"/>
              <a:t>Cff,ideal</a:t>
            </a:r>
            <a:r>
              <a:rPr lang="nb-NO" sz="4400" dirty="0"/>
              <a:t> (</a:t>
            </a:r>
            <a:r>
              <a:rPr lang="nb-NO" sz="4400" dirty="0" err="1"/>
              <a:t>black</a:t>
            </a:r>
            <a:r>
              <a:rPr lang="nb-NO" sz="4400" dirty="0"/>
              <a:t>)</a:t>
            </a:r>
          </a:p>
          <a:p>
            <a:pPr marL="0" indent="0">
              <a:buNone/>
            </a:pPr>
            <a:r>
              <a:rPr lang="nb-NO" sz="4400" dirty="0"/>
              <a:t>cff1 = -0.4*</a:t>
            </a:r>
            <a:r>
              <a:rPr lang="nb-NO" sz="4400" dirty="0" err="1"/>
              <a:t>exp</a:t>
            </a:r>
            <a:r>
              <a:rPr lang="nb-NO" sz="4400" dirty="0"/>
              <a:t>(-2*s)                                              % Simple </a:t>
            </a:r>
            <a:r>
              <a:rPr lang="nb-NO" sz="4400" dirty="0" err="1"/>
              <a:t>with</a:t>
            </a:r>
            <a:r>
              <a:rPr lang="nb-NO" sz="4400" dirty="0"/>
              <a:t> </a:t>
            </a:r>
            <a:r>
              <a:rPr lang="nb-NO" sz="4400" dirty="0" err="1"/>
              <a:t>delay</a:t>
            </a:r>
            <a:r>
              <a:rPr lang="nb-NO" sz="4400" dirty="0"/>
              <a:t>. RED</a:t>
            </a:r>
          </a:p>
          <a:p>
            <a:pPr marL="0" indent="0">
              <a:buNone/>
            </a:pPr>
            <a:r>
              <a:rPr lang="nb-NO" sz="4400" dirty="0"/>
              <a:t>cff2 = -0.4*(1.5*s+1)*</a:t>
            </a:r>
            <a:r>
              <a:rPr lang="nb-NO" sz="4400" dirty="0" err="1"/>
              <a:t>exp</a:t>
            </a:r>
            <a:r>
              <a:rPr lang="nb-NO" sz="4400" dirty="0"/>
              <a:t>(-2*s)/(0.3*s+1)         % </a:t>
            </a:r>
            <a:r>
              <a:rPr lang="nb-NO" sz="4400" dirty="0" err="1"/>
              <a:t>Add</a:t>
            </a:r>
            <a:r>
              <a:rPr lang="nb-NO" sz="4400" dirty="0"/>
              <a:t> (1.5s+1) + filter, Solid </a:t>
            </a:r>
            <a:r>
              <a:rPr lang="nb-NO" sz="4400" dirty="0" err="1"/>
              <a:t>blue</a:t>
            </a:r>
            <a:endParaRPr lang="nb-NO" sz="4400" dirty="0"/>
          </a:p>
          <a:p>
            <a:pPr marL="0" indent="0">
              <a:buNone/>
            </a:pPr>
            <a:r>
              <a:rPr lang="nb-NO" sz="4400" dirty="0"/>
              <a:t>cff3 = -0.4*(1.5*s+1)*</a:t>
            </a:r>
            <a:r>
              <a:rPr lang="nb-NO" sz="4400" dirty="0" err="1"/>
              <a:t>exp</a:t>
            </a:r>
            <a:r>
              <a:rPr lang="nb-NO" sz="4400" dirty="0"/>
              <a:t>(-1.7*s)/(0.3*s+1)      % </a:t>
            </a:r>
            <a:r>
              <a:rPr lang="nb-NO" sz="4400" dirty="0" err="1"/>
              <a:t>Adjust</a:t>
            </a:r>
            <a:r>
              <a:rPr lang="nb-NO" sz="4400" dirty="0"/>
              <a:t> </a:t>
            </a:r>
            <a:r>
              <a:rPr lang="nb-NO" sz="4400" dirty="0" err="1"/>
              <a:t>delay</a:t>
            </a:r>
            <a:r>
              <a:rPr lang="nb-NO" sz="4400" dirty="0"/>
              <a:t>, </a:t>
            </a:r>
            <a:r>
              <a:rPr lang="nb-NO" sz="4400" dirty="0" err="1"/>
              <a:t>dashed</a:t>
            </a:r>
            <a:r>
              <a:rPr lang="nb-NO" sz="4400" dirty="0"/>
              <a:t> </a:t>
            </a:r>
            <a:r>
              <a:rPr lang="nb-NO" sz="4400" dirty="0" err="1"/>
              <a:t>blue</a:t>
            </a:r>
            <a:endParaRPr lang="nb-NO" sz="4400" dirty="0"/>
          </a:p>
          <a:p>
            <a:pPr marL="0" indent="0">
              <a:buNone/>
            </a:pPr>
            <a:r>
              <a:rPr lang="nb-NO" sz="4800" dirty="0"/>
              <a:t>cff4 </a:t>
            </a:r>
            <a:r>
              <a:rPr lang="en-US" sz="4800" b="1" kern="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= - 0.4  </a:t>
            </a:r>
            <a:r>
              <a:rPr lang="nb-NO" sz="4800" dirty="0"/>
              <a:t>%                                                     % Simplest (green)</a:t>
            </a:r>
          </a:p>
          <a:p>
            <a:pPr marL="0" indent="0">
              <a:buNone/>
            </a:pPr>
            <a:r>
              <a:rPr lang="nb-NO" sz="4400" dirty="0" err="1"/>
              <a:t>cffno</a:t>
            </a:r>
            <a:r>
              <a:rPr lang="nb-NO" sz="4400" dirty="0"/>
              <a:t> = 0   %                                                           % </a:t>
            </a:r>
            <a:r>
              <a:rPr lang="nb-NO" sz="4400" dirty="0" err="1"/>
              <a:t>no</a:t>
            </a:r>
            <a:r>
              <a:rPr lang="nb-NO" sz="4400" dirty="0"/>
              <a:t> control</a:t>
            </a:r>
          </a:p>
          <a:p>
            <a:pPr marL="0" indent="0">
              <a:buNone/>
            </a:pPr>
            <a:endParaRPr lang="nb-NO" sz="4400" dirty="0"/>
          </a:p>
          <a:p>
            <a:pPr marL="0" indent="0">
              <a:buNone/>
            </a:pPr>
            <a:r>
              <a:rPr lang="nb-NO" sz="4400" dirty="0"/>
              <a:t>%SIMC PI-controller</a:t>
            </a:r>
          </a:p>
          <a:p>
            <a:pPr marL="0" indent="0">
              <a:buNone/>
            </a:pPr>
            <a:r>
              <a:rPr lang="nb-NO" sz="4400" dirty="0"/>
              <a:t>theta=2+1.5/2; tau=3+1.5/2; k=5; </a:t>
            </a:r>
          </a:p>
          <a:p>
            <a:pPr marL="0" indent="0">
              <a:buNone/>
            </a:pPr>
            <a:r>
              <a:rPr lang="nb-NO" sz="4400" dirty="0" err="1"/>
              <a:t>tauc</a:t>
            </a:r>
            <a:r>
              <a:rPr lang="nb-NO" sz="4400" dirty="0"/>
              <a:t>=theta; </a:t>
            </a:r>
          </a:p>
          <a:p>
            <a:pPr marL="0" indent="0">
              <a:buNone/>
            </a:pPr>
            <a:r>
              <a:rPr lang="nb-NO" sz="4400" dirty="0" err="1"/>
              <a:t>Kc</a:t>
            </a:r>
            <a:r>
              <a:rPr lang="nb-NO" sz="4400" dirty="0"/>
              <a:t>=(1/k)*(tau/(</a:t>
            </a:r>
            <a:r>
              <a:rPr lang="nb-NO" sz="4400" dirty="0" err="1"/>
              <a:t>tauc+theta</a:t>
            </a:r>
            <a:r>
              <a:rPr lang="nb-NO" sz="4400" dirty="0"/>
              <a:t>)), </a:t>
            </a:r>
            <a:r>
              <a:rPr lang="nb-NO" sz="4400" dirty="0" err="1"/>
              <a:t>taui</a:t>
            </a:r>
            <a:r>
              <a:rPr lang="nb-NO" sz="4400" dirty="0"/>
              <a:t>=min(tau,3*(</a:t>
            </a:r>
            <a:r>
              <a:rPr lang="nb-NO" sz="4400" dirty="0" err="1"/>
              <a:t>tauc+theta</a:t>
            </a:r>
            <a:r>
              <a:rPr lang="nb-NO" sz="4400" dirty="0"/>
              <a:t>))</a:t>
            </a:r>
          </a:p>
          <a:p>
            <a:pPr marL="0" indent="0">
              <a:buNone/>
            </a:pPr>
            <a:r>
              <a:rPr lang="nb-NO" sz="4400" dirty="0"/>
              <a:t>c = </a:t>
            </a:r>
            <a:r>
              <a:rPr lang="nb-NO" sz="4400" dirty="0" err="1"/>
              <a:t>Kc</a:t>
            </a:r>
            <a:r>
              <a:rPr lang="nb-NO" sz="4400" dirty="0"/>
              <a:t>*(1+1/(</a:t>
            </a:r>
            <a:r>
              <a:rPr lang="nb-NO" sz="4400" dirty="0" err="1"/>
              <a:t>taui</a:t>
            </a:r>
            <a:r>
              <a:rPr lang="nb-NO" sz="4400" dirty="0"/>
              <a:t>*s));</a:t>
            </a:r>
          </a:p>
          <a:p>
            <a:pPr marL="0" indent="0">
              <a:buNone/>
            </a:pPr>
            <a:r>
              <a:rPr lang="nb-NO" sz="4400" dirty="0"/>
              <a:t>S=1/(1+g*c);</a:t>
            </a:r>
          </a:p>
          <a:p>
            <a:pPr marL="0" indent="0">
              <a:buNone/>
            </a:pPr>
            <a:r>
              <a:rPr lang="nb-NO" sz="4400" dirty="0"/>
              <a:t>Td = S*</a:t>
            </a:r>
            <a:r>
              <a:rPr lang="nb-NO" sz="4400" dirty="0" err="1"/>
              <a:t>gd</a:t>
            </a:r>
            <a:r>
              <a:rPr lang="nb-NO" sz="4400" dirty="0"/>
              <a:t>;                     % </a:t>
            </a:r>
            <a:r>
              <a:rPr lang="nb-NO" sz="4400" dirty="0" err="1"/>
              <a:t>with</a:t>
            </a:r>
            <a:r>
              <a:rPr lang="nb-NO" sz="4400" dirty="0"/>
              <a:t> PI feedback </a:t>
            </a:r>
            <a:r>
              <a:rPr lang="nb-NO" sz="4400" dirty="0" err="1"/>
              <a:t>only</a:t>
            </a:r>
            <a:endParaRPr lang="nb-NO" sz="4400" dirty="0"/>
          </a:p>
          <a:p>
            <a:pPr marL="0" indent="0">
              <a:buNone/>
            </a:pPr>
            <a:r>
              <a:rPr lang="nb-NO" sz="4400" dirty="0" err="1"/>
              <a:t>Tdu</a:t>
            </a:r>
            <a:r>
              <a:rPr lang="nb-NO" sz="4400" dirty="0"/>
              <a:t> = -c*S*</a:t>
            </a:r>
            <a:r>
              <a:rPr lang="nb-NO" sz="4400" dirty="0" err="1"/>
              <a:t>gd</a:t>
            </a:r>
            <a:r>
              <a:rPr lang="nb-NO" sz="4400" dirty="0"/>
              <a:t>;</a:t>
            </a:r>
          </a:p>
          <a:p>
            <a:pPr marL="0" indent="0">
              <a:buNone/>
            </a:pPr>
            <a:endParaRPr lang="nb-NO" sz="4400" dirty="0"/>
          </a:p>
          <a:p>
            <a:pPr marL="0" indent="0">
              <a:buNone/>
            </a:pPr>
            <a:r>
              <a:rPr lang="nb-NO" sz="3600" dirty="0"/>
              <a:t>T0 = g*cff0*</a:t>
            </a:r>
            <a:r>
              <a:rPr lang="nb-NO" sz="3600" dirty="0" err="1"/>
              <a:t>gdm</a:t>
            </a:r>
            <a:r>
              <a:rPr lang="nb-NO" sz="3600" dirty="0"/>
              <a:t> + </a:t>
            </a:r>
            <a:r>
              <a:rPr lang="nb-NO" sz="3600" dirty="0" err="1"/>
              <a:t>gd</a:t>
            </a:r>
            <a:endParaRPr lang="nb-NO" sz="3600" dirty="0"/>
          </a:p>
          <a:p>
            <a:pPr marL="0" indent="0">
              <a:buNone/>
            </a:pPr>
            <a:r>
              <a:rPr lang="nb-NO" sz="3600" dirty="0"/>
              <a:t>T1 = g*cff1*</a:t>
            </a:r>
            <a:r>
              <a:rPr lang="nb-NO" sz="3600" dirty="0" err="1"/>
              <a:t>gdm</a:t>
            </a:r>
            <a:r>
              <a:rPr lang="nb-NO" sz="3600" dirty="0"/>
              <a:t> + </a:t>
            </a:r>
            <a:r>
              <a:rPr lang="nb-NO" sz="3600" dirty="0" err="1"/>
              <a:t>gd</a:t>
            </a:r>
            <a:endParaRPr lang="nb-NO" sz="3600" dirty="0"/>
          </a:p>
          <a:p>
            <a:pPr marL="0" indent="0">
              <a:buNone/>
            </a:pPr>
            <a:r>
              <a:rPr lang="nb-NO" sz="3600" dirty="0"/>
              <a:t>T2 = g*cff2*</a:t>
            </a:r>
            <a:r>
              <a:rPr lang="nb-NO" sz="3600" dirty="0" err="1"/>
              <a:t>gdm</a:t>
            </a:r>
            <a:r>
              <a:rPr lang="nb-NO" sz="3600" dirty="0"/>
              <a:t> + </a:t>
            </a:r>
            <a:r>
              <a:rPr lang="nb-NO" sz="3600" dirty="0" err="1"/>
              <a:t>gd</a:t>
            </a:r>
            <a:endParaRPr lang="nb-NO" sz="3600" dirty="0"/>
          </a:p>
          <a:p>
            <a:pPr marL="0" indent="0">
              <a:buNone/>
            </a:pPr>
            <a:r>
              <a:rPr lang="nb-NO" sz="3600" dirty="0"/>
              <a:t>T3 = g*cff3*</a:t>
            </a:r>
            <a:r>
              <a:rPr lang="nb-NO" sz="3600" dirty="0" err="1"/>
              <a:t>gdm</a:t>
            </a:r>
            <a:r>
              <a:rPr lang="nb-NO" sz="3600" dirty="0"/>
              <a:t> + </a:t>
            </a:r>
            <a:r>
              <a:rPr lang="nb-NO" sz="3600" dirty="0" err="1"/>
              <a:t>gd</a:t>
            </a:r>
            <a:endParaRPr lang="nb-NO" sz="3600" dirty="0"/>
          </a:p>
          <a:p>
            <a:pPr marL="0" indent="0">
              <a:buNone/>
            </a:pPr>
            <a:r>
              <a:rPr lang="nb-NO" sz="3600" dirty="0"/>
              <a:t>T4 = g*cff4*</a:t>
            </a:r>
            <a:r>
              <a:rPr lang="nb-NO" sz="3600" dirty="0" err="1"/>
              <a:t>gdm</a:t>
            </a:r>
            <a:r>
              <a:rPr lang="nb-NO" sz="3600" dirty="0"/>
              <a:t> + </a:t>
            </a:r>
            <a:r>
              <a:rPr lang="nb-NO" sz="3600" dirty="0" err="1"/>
              <a:t>gd</a:t>
            </a:r>
            <a:endParaRPr lang="nb-NO" sz="3600" dirty="0"/>
          </a:p>
          <a:p>
            <a:pPr marL="0" indent="0">
              <a:buNone/>
            </a:pPr>
            <a:r>
              <a:rPr lang="nb-NO" sz="3600" dirty="0"/>
              <a:t>T5 = S*T1                         % </a:t>
            </a:r>
            <a:r>
              <a:rPr lang="nb-NO" sz="3600" dirty="0" err="1"/>
              <a:t>combine</a:t>
            </a:r>
            <a:r>
              <a:rPr lang="nb-NO" sz="3600" dirty="0"/>
              <a:t> </a:t>
            </a:r>
            <a:r>
              <a:rPr lang="nb-NO" sz="3600" dirty="0" err="1"/>
              <a:t>Cff</a:t>
            </a:r>
            <a:r>
              <a:rPr lang="nb-NO" sz="3600" dirty="0"/>
              <a:t>=-0.4 </a:t>
            </a:r>
            <a:r>
              <a:rPr lang="nb-NO" sz="3600" dirty="0" err="1"/>
              <a:t>with</a:t>
            </a:r>
            <a:r>
              <a:rPr lang="nb-NO" sz="3600" dirty="0"/>
              <a:t> feedback</a:t>
            </a:r>
          </a:p>
          <a:p>
            <a:pPr marL="0" indent="0">
              <a:buNone/>
            </a:pPr>
            <a:r>
              <a:rPr lang="nb-NO" sz="3600" dirty="0" err="1"/>
              <a:t>Tno</a:t>
            </a:r>
            <a:r>
              <a:rPr lang="nb-NO" sz="3600" dirty="0"/>
              <a:t> = g*</a:t>
            </a:r>
            <a:r>
              <a:rPr lang="nb-NO" sz="3600" dirty="0" err="1"/>
              <a:t>cffno</a:t>
            </a:r>
            <a:r>
              <a:rPr lang="nb-NO" sz="3600" dirty="0"/>
              <a:t>*</a:t>
            </a:r>
            <a:r>
              <a:rPr lang="nb-NO" sz="3600" dirty="0" err="1"/>
              <a:t>gdm</a:t>
            </a:r>
            <a:r>
              <a:rPr lang="nb-NO" sz="3600" dirty="0"/>
              <a:t> + </a:t>
            </a:r>
            <a:r>
              <a:rPr lang="nb-NO" sz="3600" dirty="0" err="1"/>
              <a:t>gd</a:t>
            </a:r>
            <a:endParaRPr lang="nb-NO" sz="3600" dirty="0"/>
          </a:p>
          <a:p>
            <a:pPr marL="0" indent="0">
              <a:buNone/>
            </a:pPr>
            <a:endParaRPr lang="nb-NO" sz="3600" dirty="0"/>
          </a:p>
          <a:p>
            <a:pPr marL="0" indent="0">
              <a:buNone/>
            </a:pPr>
            <a:r>
              <a:rPr lang="nb-NO" sz="3600" dirty="0"/>
              <a:t>T0u = </a:t>
            </a:r>
            <a:r>
              <a:rPr lang="nb-NO" sz="3600" dirty="0" err="1"/>
              <a:t>gdm</a:t>
            </a:r>
            <a:r>
              <a:rPr lang="nb-NO" sz="3600" dirty="0"/>
              <a:t>*cff0</a:t>
            </a:r>
          </a:p>
          <a:p>
            <a:pPr marL="0" indent="0">
              <a:buNone/>
            </a:pPr>
            <a:r>
              <a:rPr lang="nb-NO" sz="3600" dirty="0"/>
              <a:t>T1u = </a:t>
            </a:r>
            <a:r>
              <a:rPr lang="nb-NO" sz="3600" dirty="0" err="1"/>
              <a:t>gdm</a:t>
            </a:r>
            <a:r>
              <a:rPr lang="nb-NO" sz="3600" dirty="0"/>
              <a:t>*cff1</a:t>
            </a:r>
          </a:p>
          <a:p>
            <a:pPr marL="0" indent="0">
              <a:buNone/>
            </a:pPr>
            <a:r>
              <a:rPr lang="nb-NO" sz="3600" dirty="0"/>
              <a:t>T2u = </a:t>
            </a:r>
            <a:r>
              <a:rPr lang="nb-NO" sz="3600" dirty="0" err="1"/>
              <a:t>gdm</a:t>
            </a:r>
            <a:r>
              <a:rPr lang="nb-NO" sz="3600" dirty="0"/>
              <a:t>*cff2</a:t>
            </a:r>
          </a:p>
          <a:p>
            <a:pPr marL="0" indent="0">
              <a:buNone/>
            </a:pPr>
            <a:r>
              <a:rPr lang="nb-NO" sz="3600" dirty="0"/>
              <a:t>T3u = </a:t>
            </a:r>
            <a:r>
              <a:rPr lang="nb-NO" sz="3600" dirty="0" err="1"/>
              <a:t>gdm</a:t>
            </a:r>
            <a:r>
              <a:rPr lang="nb-NO" sz="3600" dirty="0"/>
              <a:t>*cff3</a:t>
            </a:r>
          </a:p>
          <a:p>
            <a:pPr marL="0" indent="0">
              <a:buNone/>
            </a:pPr>
            <a:r>
              <a:rPr lang="nb-NO" sz="3600" dirty="0"/>
              <a:t>T4u = </a:t>
            </a:r>
            <a:r>
              <a:rPr lang="nb-NO" sz="3600" dirty="0" err="1"/>
              <a:t>gdm</a:t>
            </a:r>
            <a:r>
              <a:rPr lang="nb-NO" sz="3600" dirty="0"/>
              <a:t>*cff4</a:t>
            </a:r>
          </a:p>
          <a:p>
            <a:pPr marL="0" indent="0">
              <a:buNone/>
            </a:pPr>
            <a:r>
              <a:rPr lang="nb-NO" sz="3600" dirty="0"/>
              <a:t>T5u = S*T1u + </a:t>
            </a:r>
            <a:r>
              <a:rPr lang="nb-NO" sz="3600" dirty="0" err="1"/>
              <a:t>Tdu</a:t>
            </a:r>
            <a:r>
              <a:rPr lang="nb-NO" sz="3600" dirty="0"/>
              <a:t>   % </a:t>
            </a:r>
            <a:r>
              <a:rPr lang="nb-NO" sz="3600" dirty="0" err="1"/>
              <a:t>combine</a:t>
            </a:r>
            <a:r>
              <a:rPr lang="nb-NO" sz="3600" dirty="0"/>
              <a:t> </a:t>
            </a:r>
            <a:r>
              <a:rPr lang="nb-NO" sz="3600" dirty="0" err="1"/>
              <a:t>Cff</a:t>
            </a:r>
            <a:r>
              <a:rPr lang="nb-NO" sz="3600" dirty="0"/>
              <a:t>=-0.4 </a:t>
            </a:r>
            <a:r>
              <a:rPr lang="nb-NO" sz="3600" dirty="0" err="1"/>
              <a:t>with</a:t>
            </a:r>
            <a:r>
              <a:rPr lang="nb-NO" sz="3600" dirty="0"/>
              <a:t> feedback</a:t>
            </a:r>
          </a:p>
          <a:p>
            <a:pPr marL="0" indent="0">
              <a:buNone/>
            </a:pPr>
            <a:r>
              <a:rPr lang="nb-NO" sz="3600" dirty="0" err="1"/>
              <a:t>Tnou</a:t>
            </a:r>
            <a:r>
              <a:rPr lang="nb-NO" sz="3600" dirty="0"/>
              <a:t> = </a:t>
            </a:r>
            <a:r>
              <a:rPr lang="nb-NO" sz="3600" dirty="0" err="1"/>
              <a:t>gdm</a:t>
            </a:r>
            <a:r>
              <a:rPr lang="nb-NO" sz="3600" dirty="0"/>
              <a:t>*</a:t>
            </a:r>
            <a:r>
              <a:rPr lang="nb-NO" sz="3600" dirty="0" err="1"/>
              <a:t>cffno</a:t>
            </a:r>
            <a:endParaRPr lang="nb-NO" sz="3600" dirty="0"/>
          </a:p>
          <a:p>
            <a:pPr marL="0" indent="0">
              <a:buNone/>
            </a:pPr>
            <a:endParaRPr lang="nb-NO" sz="4400" dirty="0"/>
          </a:p>
          <a:p>
            <a:pPr marL="0" indent="0">
              <a:buNone/>
            </a:pPr>
            <a:r>
              <a:rPr lang="nb-NO" sz="4400" dirty="0" err="1"/>
              <a:t>figure</a:t>
            </a:r>
            <a:r>
              <a:rPr lang="nb-NO" sz="4400" dirty="0"/>
              <a:t>(1),</a:t>
            </a:r>
            <a:r>
              <a:rPr lang="nb-NO" sz="4400" dirty="0" err="1"/>
              <a:t>step</a:t>
            </a:r>
            <a:r>
              <a:rPr lang="nb-NO" sz="4400" dirty="0"/>
              <a:t>(T0,'black',T1,'red',T2,'blue',T3,'--',T4,'green',T5, 'magenta', </a:t>
            </a:r>
            <a:r>
              <a:rPr lang="nb-NO" sz="4400" dirty="0" err="1"/>
              <a:t>Tno,Td</a:t>
            </a:r>
            <a:r>
              <a:rPr lang="nb-NO" sz="4400" dirty="0"/>
              <a:t>), </a:t>
            </a:r>
            <a:r>
              <a:rPr lang="nb-NO" sz="4400" dirty="0" err="1"/>
              <a:t>axis</a:t>
            </a:r>
            <a:r>
              <a:rPr lang="nb-NO" sz="4400" dirty="0"/>
              <a:t>([0 20 -0.5 1])</a:t>
            </a:r>
          </a:p>
          <a:p>
            <a:pPr marL="0" indent="0">
              <a:buNone/>
            </a:pPr>
            <a:r>
              <a:rPr lang="nb-NO" sz="4400" dirty="0" err="1"/>
              <a:t>figure</a:t>
            </a:r>
            <a:r>
              <a:rPr lang="nb-NO" sz="4400" dirty="0"/>
              <a:t>(2),</a:t>
            </a:r>
            <a:r>
              <a:rPr lang="nb-NO" sz="4400" dirty="0" err="1"/>
              <a:t>step</a:t>
            </a:r>
            <a:r>
              <a:rPr lang="nb-NO" sz="4400" dirty="0"/>
              <a:t>(T0u,'black',T1u,'red',T2u,'blue',T3u,'--',T4u, 'green ', T5u, 'magenta', </a:t>
            </a:r>
            <a:r>
              <a:rPr lang="nb-NO" sz="4400" dirty="0" err="1"/>
              <a:t>Tnou,Tdu</a:t>
            </a:r>
            <a:r>
              <a:rPr lang="nb-NO" sz="4400" dirty="0"/>
              <a:t>),</a:t>
            </a:r>
            <a:r>
              <a:rPr lang="nb-NO" sz="4400" dirty="0" err="1"/>
              <a:t>axis</a:t>
            </a:r>
            <a:r>
              <a:rPr lang="nb-NO" sz="4400" dirty="0"/>
              <a:t>([0 20 -2 0.5])</a:t>
            </a:r>
          </a:p>
          <a:p>
            <a:pPr marL="0" indent="0">
              <a:buNone/>
            </a:pPr>
            <a:endParaRPr lang="nb-NO" dirty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190869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796954" y="1772817"/>
            <a:ext cx="5305568" cy="356075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/>
              <a:t>Control layers:</a:t>
            </a:r>
          </a:p>
          <a:p>
            <a:r>
              <a:rPr lang="en-US" b="1" dirty="0">
                <a:solidFill>
                  <a:srgbClr val="FF0000"/>
                </a:solidFill>
              </a:rPr>
              <a:t>Supervisory control (“Advanced classical control” or MPC):</a:t>
            </a:r>
          </a:p>
          <a:p>
            <a:pPr lvl="1"/>
            <a:r>
              <a:rPr lang="en-US" dirty="0"/>
              <a:t>Follow set points for CV1 from economic optimization layer </a:t>
            </a:r>
          </a:p>
          <a:p>
            <a:pPr lvl="1"/>
            <a:r>
              <a:rPr lang="en-US" dirty="0"/>
              <a:t>Switch between active constraints (change CV1)</a:t>
            </a:r>
          </a:p>
          <a:p>
            <a:pPr lvl="1"/>
            <a:r>
              <a:rPr lang="en-US" dirty="0"/>
              <a:t>Look after regulatory layer (avoid that MVs saturate, etc.)</a:t>
            </a:r>
          </a:p>
          <a:p>
            <a:pPr lvl="1"/>
            <a:endParaRPr lang="en-US" dirty="0"/>
          </a:p>
          <a:p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Regulatory control (PID):</a:t>
            </a:r>
          </a:p>
          <a:p>
            <a:pPr lvl="1"/>
            <a:r>
              <a:rPr lang="en-US" dirty="0"/>
              <a:t>Stable operation (CV2)</a:t>
            </a:r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0" y="5352795"/>
            <a:ext cx="185781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350" dirty="0"/>
              <a:t>CV = </a:t>
            </a:r>
            <a:r>
              <a:rPr lang="nb-NO" sz="1350" dirty="0" err="1"/>
              <a:t>controlled</a:t>
            </a:r>
            <a:r>
              <a:rPr lang="nb-NO" sz="1350" dirty="0"/>
              <a:t> variable</a:t>
            </a:r>
          </a:p>
        </p:txBody>
      </p:sp>
      <p:pic>
        <p:nvPicPr>
          <p:cNvPr id="6" name="Bild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4" y="1278691"/>
            <a:ext cx="2739788" cy="4374187"/>
          </a:xfrm>
          <a:prstGeom prst="rect">
            <a:avLst/>
          </a:prstGeom>
        </p:spPr>
      </p:pic>
      <p:sp>
        <p:nvSpPr>
          <p:cNvPr id="8" name="Text Box 7">
            <a:extLst>
              <a:ext uri="{FF2B5EF4-FFF2-40B4-BE49-F238E27FC236}">
                <a16:creationId xmlns:a16="http://schemas.microsoft.com/office/drawing/2014/main" id="{F7EC62C6-B682-45D7-A06A-E361BD465C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28248" y="5646047"/>
            <a:ext cx="1301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nb-NO" dirty="0">
                <a:solidFill>
                  <a:srgbClr val="FF0066"/>
                </a:solidFill>
              </a:rPr>
              <a:t>PROCESS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F3ECBD73-A741-44A5-9B00-46953CB8E0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19492" y="62123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nb-NO" dirty="0"/>
              <a:t>The decision hierarchy is based on </a:t>
            </a:r>
            <a:r>
              <a:rPr lang="en-US" altLang="nb-NO" dirty="0">
                <a:solidFill>
                  <a:srgbClr val="00B050"/>
                </a:solidFill>
              </a:rPr>
              <a:t>“time scale separation”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98B564-B2AD-4CC1-90B3-463B0150FE00}"/>
              </a:ext>
            </a:extLst>
          </p:cNvPr>
          <p:cNvSpPr txBox="1"/>
          <p:nvPr/>
        </p:nvSpPr>
        <p:spPr>
          <a:xfrm>
            <a:off x="8544273" y="2132857"/>
            <a:ext cx="61870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sz="1200" dirty="0"/>
              <a:t>(</a:t>
            </a:r>
            <a:r>
              <a:rPr lang="nb-NO" sz="1200" dirty="0" err="1"/>
              <a:t>day</a:t>
            </a:r>
            <a:r>
              <a:rPr lang="nb-NO" sz="1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36795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CC7D8-C7DE-4BFC-B369-F66B68A350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568" y="-47625"/>
            <a:ext cx="4524375" cy="382905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DC760DC-302E-41BE-AC0B-C9CDCF8896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1"/>
            <a:ext cx="4705350" cy="37814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36160" y="2708920"/>
            <a:ext cx="1107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Ideal, cff0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32085" y="390461"/>
            <a:ext cx="524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u(t)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7BB69B7-CDC3-4B9B-A397-A5497C334CA7}"/>
              </a:ext>
            </a:extLst>
          </p:cNvPr>
          <p:cNvSpPr txBox="1"/>
          <p:nvPr/>
        </p:nvSpPr>
        <p:spPr>
          <a:xfrm>
            <a:off x="335360" y="3994533"/>
            <a:ext cx="1144927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/>
              <a:t>cff0 = -0.4*(1.5*s+1)*(0.1*s+1)*</a:t>
            </a:r>
            <a:r>
              <a:rPr lang="nb-NO" sz="1600" b="1" dirty="0" err="1"/>
              <a:t>exp</a:t>
            </a:r>
            <a:r>
              <a:rPr lang="nb-NO" sz="1600" b="1" dirty="0"/>
              <a:t>(-2*s)/(0.001*s+1)  % </a:t>
            </a:r>
            <a:r>
              <a:rPr lang="nb-NO" sz="1600" b="1" dirty="0" err="1"/>
              <a:t>cff,ideal</a:t>
            </a:r>
            <a:r>
              <a:rPr lang="nb-NO" sz="1600" b="1" dirty="0"/>
              <a:t> (</a:t>
            </a:r>
            <a:r>
              <a:rPr lang="nb-NO" sz="1600" b="1" dirty="0" err="1"/>
              <a:t>black</a:t>
            </a:r>
            <a:r>
              <a:rPr lang="nb-NO" sz="1600" b="1" dirty="0"/>
              <a:t>)  PERFECT y! </a:t>
            </a:r>
            <a:r>
              <a:rPr lang="nb-NO" sz="1600" b="1" dirty="0" err="1"/>
              <a:t>But</a:t>
            </a:r>
            <a:r>
              <a:rPr lang="nb-NO" sz="1600" b="1" dirty="0"/>
              <a:t> </a:t>
            </a:r>
            <a:r>
              <a:rPr lang="nb-NO" sz="1600" b="1" dirty="0">
                <a:highlight>
                  <a:srgbClr val="FFFF00"/>
                </a:highlight>
              </a:rPr>
              <a:t>Not </a:t>
            </a:r>
            <a:r>
              <a:rPr lang="nb-NO" sz="1600" b="1" dirty="0" err="1">
                <a:highlight>
                  <a:srgbClr val="FFFF00"/>
                </a:highlight>
              </a:rPr>
              <a:t>realistic</a:t>
            </a:r>
            <a:r>
              <a:rPr lang="nb-NO" sz="1600" b="1" dirty="0">
                <a:highlight>
                  <a:srgbClr val="FFFF00"/>
                </a:highlight>
              </a:rPr>
              <a:t>. TOO LARGE u</a:t>
            </a:r>
          </a:p>
          <a:p>
            <a:r>
              <a:rPr lang="nb-NO" sz="1600" dirty="0">
                <a:solidFill>
                  <a:srgbClr val="00B050"/>
                </a:solidFill>
              </a:rPr>
              <a:t>cff4 = -0.4                                                                % Simplest: </a:t>
            </a:r>
            <a:r>
              <a:rPr lang="nb-NO" sz="1600" dirty="0" err="1">
                <a:solidFill>
                  <a:srgbClr val="00B050"/>
                </a:solidFill>
              </a:rPr>
              <a:t>static</a:t>
            </a:r>
            <a:r>
              <a:rPr lang="nb-NO" sz="1600" dirty="0">
                <a:solidFill>
                  <a:srgbClr val="00B050"/>
                </a:solidFill>
              </a:rPr>
              <a:t> </a:t>
            </a:r>
            <a:r>
              <a:rPr lang="nb-NO" sz="1600" dirty="0" err="1">
                <a:solidFill>
                  <a:srgbClr val="00B050"/>
                </a:solidFill>
              </a:rPr>
              <a:t>gain</a:t>
            </a:r>
            <a:r>
              <a:rPr lang="nb-NO" sz="1600" dirty="0">
                <a:solidFill>
                  <a:srgbClr val="00B050"/>
                </a:solidFill>
              </a:rPr>
              <a:t>; </a:t>
            </a:r>
            <a:r>
              <a:rPr lang="nb-NO" sz="1600" dirty="0" err="1">
                <a:solidFill>
                  <a:srgbClr val="00B050"/>
                </a:solidFill>
              </a:rPr>
              <a:t>overcompensates</a:t>
            </a:r>
            <a:r>
              <a:rPr lang="nb-NO" sz="1600" dirty="0">
                <a:solidFill>
                  <a:srgbClr val="00B050"/>
                </a:solidFill>
              </a:rPr>
              <a:t> (y in </a:t>
            </a:r>
            <a:r>
              <a:rPr lang="nb-NO" sz="1600" dirty="0" err="1">
                <a:solidFill>
                  <a:srgbClr val="00B050"/>
                </a:solidFill>
              </a:rPr>
              <a:t>wrong</a:t>
            </a:r>
            <a:r>
              <a:rPr lang="nb-NO" sz="1600" dirty="0">
                <a:solidFill>
                  <a:srgbClr val="00B050"/>
                </a:solidFill>
              </a:rPr>
              <a:t> </a:t>
            </a:r>
            <a:r>
              <a:rPr lang="nb-NO" sz="1600" dirty="0" err="1">
                <a:solidFill>
                  <a:srgbClr val="00B050"/>
                </a:solidFill>
              </a:rPr>
              <a:t>direction</a:t>
            </a:r>
            <a:r>
              <a:rPr lang="nb-NO" sz="1600" dirty="0">
                <a:solidFill>
                  <a:srgbClr val="00B050"/>
                </a:solidFill>
              </a:rPr>
              <a:t>) </a:t>
            </a:r>
            <a:r>
              <a:rPr lang="nb-NO" sz="1600" dirty="0" err="1">
                <a:solidFill>
                  <a:srgbClr val="00B050"/>
                </a:solidFill>
              </a:rPr>
              <a:t>but</a:t>
            </a:r>
            <a:r>
              <a:rPr lang="nb-NO" sz="1600" dirty="0">
                <a:solidFill>
                  <a:srgbClr val="00B050"/>
                </a:solidFill>
              </a:rPr>
              <a:t> </a:t>
            </a:r>
            <a:r>
              <a:rPr lang="nb-NO" sz="1600" dirty="0" err="1">
                <a:solidFill>
                  <a:srgbClr val="00B050"/>
                </a:solidFill>
              </a:rPr>
              <a:t>otwerwise</a:t>
            </a:r>
            <a:r>
              <a:rPr lang="nb-NO" sz="1600" dirty="0">
                <a:solidFill>
                  <a:srgbClr val="00B050"/>
                </a:solidFill>
              </a:rPr>
              <a:t> OK  (green)</a:t>
            </a:r>
          </a:p>
          <a:p>
            <a:r>
              <a:rPr lang="nb-NO" sz="1600" dirty="0">
                <a:solidFill>
                  <a:srgbClr val="FF0000"/>
                </a:solidFill>
              </a:rPr>
              <a:t>cff1 </a:t>
            </a:r>
            <a:r>
              <a:rPr lang="nb-NO" sz="1600" dirty="0"/>
              <a:t>= -0.4*</a:t>
            </a:r>
            <a:r>
              <a:rPr lang="nb-NO" sz="1600" dirty="0" err="1"/>
              <a:t>exp</a:t>
            </a:r>
            <a:r>
              <a:rPr lang="nb-NO" sz="1600" dirty="0"/>
              <a:t>(-2*s)                                              % </a:t>
            </a:r>
            <a:r>
              <a:rPr lang="nb-NO" sz="1600" dirty="0" err="1"/>
              <a:t>Add</a:t>
            </a:r>
            <a:r>
              <a:rPr lang="nb-NO" sz="1600" dirty="0"/>
              <a:t> </a:t>
            </a:r>
            <a:r>
              <a:rPr lang="nb-NO" sz="1600" dirty="0" err="1"/>
              <a:t>delay</a:t>
            </a:r>
            <a:r>
              <a:rPr lang="nb-NO" sz="1600" dirty="0"/>
              <a:t>. </a:t>
            </a:r>
            <a:r>
              <a:rPr lang="nb-NO" sz="1600" dirty="0" err="1"/>
              <a:t>Surprisinlgly</a:t>
            </a:r>
            <a:r>
              <a:rPr lang="nb-NO" sz="1600" dirty="0"/>
              <a:t>, it </a:t>
            </a:r>
            <a:r>
              <a:rPr lang="nb-NO" sz="1600" dirty="0" err="1"/>
              <a:t>does</a:t>
            </a:r>
            <a:r>
              <a:rPr lang="nb-NO" sz="1600" dirty="0"/>
              <a:t> not </a:t>
            </a:r>
            <a:r>
              <a:rPr lang="nb-NO" sz="1600" dirty="0" err="1"/>
              <a:t>really</a:t>
            </a:r>
            <a:r>
              <a:rPr lang="nb-NO" sz="1600" dirty="0"/>
              <a:t> </a:t>
            </a:r>
            <a:r>
              <a:rPr lang="nb-NO" sz="1600" dirty="0" err="1"/>
              <a:t>help</a:t>
            </a:r>
            <a:r>
              <a:rPr lang="nb-NO" sz="1600" dirty="0"/>
              <a:t>  </a:t>
            </a:r>
            <a:r>
              <a:rPr lang="nb-NO" sz="1600" dirty="0" err="1"/>
              <a:t>compared</a:t>
            </a:r>
            <a:r>
              <a:rPr lang="nb-NO" sz="1600" dirty="0"/>
              <a:t> to cff4 </a:t>
            </a:r>
            <a:r>
              <a:rPr lang="nb-NO" sz="1600" dirty="0">
                <a:solidFill>
                  <a:srgbClr val="FF0000"/>
                </a:solidFill>
              </a:rPr>
              <a:t>(red)</a:t>
            </a:r>
          </a:p>
          <a:p>
            <a:r>
              <a:rPr lang="nb-NO" sz="1600" dirty="0">
                <a:solidFill>
                  <a:schemeClr val="accent1"/>
                </a:solidFill>
              </a:rPr>
              <a:t>cff2</a:t>
            </a:r>
            <a:r>
              <a:rPr lang="nb-NO" sz="1600" dirty="0"/>
              <a:t> = -0.4*(1.5*s+1)*</a:t>
            </a:r>
            <a:r>
              <a:rPr lang="nb-NO" sz="1600" dirty="0" err="1"/>
              <a:t>exp</a:t>
            </a:r>
            <a:r>
              <a:rPr lang="nb-NO" sz="1600" dirty="0"/>
              <a:t>(-2*s)/(0.3*s+1)         % </a:t>
            </a:r>
            <a:r>
              <a:rPr lang="nb-NO" sz="1600" dirty="0" err="1"/>
              <a:t>Add</a:t>
            </a:r>
            <a:r>
              <a:rPr lang="nb-NO" sz="1600" dirty="0"/>
              <a:t> (1.5s+1) + </a:t>
            </a:r>
            <a:r>
              <a:rPr lang="nb-NO" sz="1600" dirty="0" err="1"/>
              <a:t>add</a:t>
            </a:r>
            <a:r>
              <a:rPr lang="nb-NO" sz="1600" dirty="0"/>
              <a:t> filter to </a:t>
            </a:r>
            <a:r>
              <a:rPr lang="nb-NO" sz="1600" dirty="0" err="1"/>
              <a:t>avoid</a:t>
            </a:r>
            <a:r>
              <a:rPr lang="nb-NO" sz="1600" dirty="0"/>
              <a:t> </a:t>
            </a:r>
            <a:r>
              <a:rPr lang="nb-NO" sz="1600" dirty="0" err="1"/>
              <a:t>too</a:t>
            </a:r>
            <a:r>
              <a:rPr lang="nb-NO" sz="1600" dirty="0"/>
              <a:t> </a:t>
            </a:r>
            <a:r>
              <a:rPr lang="nb-NO" sz="1600" dirty="0" err="1"/>
              <a:t>large</a:t>
            </a:r>
            <a:r>
              <a:rPr lang="nb-NO" sz="1600" dirty="0"/>
              <a:t> u, Good! </a:t>
            </a:r>
            <a:r>
              <a:rPr lang="nb-NO" sz="1600" dirty="0">
                <a:solidFill>
                  <a:schemeClr val="accent1"/>
                </a:solidFill>
              </a:rPr>
              <a:t>(Solid </a:t>
            </a:r>
            <a:r>
              <a:rPr lang="nb-NO" sz="1600" dirty="0" err="1">
                <a:solidFill>
                  <a:schemeClr val="accent1"/>
                </a:solidFill>
              </a:rPr>
              <a:t>blue</a:t>
            </a:r>
            <a:r>
              <a:rPr lang="nb-NO" sz="1600" dirty="0">
                <a:solidFill>
                  <a:schemeClr val="accent1"/>
                </a:solidFill>
              </a:rPr>
              <a:t>)</a:t>
            </a:r>
          </a:p>
          <a:p>
            <a:r>
              <a:rPr lang="nb-NO" sz="1600" dirty="0">
                <a:solidFill>
                  <a:schemeClr val="accent1"/>
                </a:solidFill>
              </a:rPr>
              <a:t>cff3</a:t>
            </a:r>
            <a:r>
              <a:rPr lang="nb-NO" sz="1600" dirty="0"/>
              <a:t> = -0.4*(1.5*s+1)*</a:t>
            </a:r>
            <a:r>
              <a:rPr lang="nb-NO" sz="1600" dirty="0" err="1"/>
              <a:t>exp</a:t>
            </a:r>
            <a:r>
              <a:rPr lang="nb-NO" sz="1600" dirty="0"/>
              <a:t>(-1.7*s)/(0.3*s+1)      % </a:t>
            </a:r>
            <a:r>
              <a:rPr lang="nb-NO" sz="1600" dirty="0" err="1"/>
              <a:t>Adjust</a:t>
            </a:r>
            <a:r>
              <a:rPr lang="nb-NO" sz="1600" dirty="0"/>
              <a:t> </a:t>
            </a:r>
            <a:r>
              <a:rPr lang="nb-NO" sz="1600" dirty="0" err="1"/>
              <a:t>delay</a:t>
            </a:r>
            <a:r>
              <a:rPr lang="nb-NO" sz="1600" dirty="0"/>
              <a:t> so 1.7+0.3=2. </a:t>
            </a:r>
            <a:r>
              <a:rPr lang="nb-NO" sz="1600" dirty="0" err="1"/>
              <a:t>Very</a:t>
            </a:r>
            <a:r>
              <a:rPr lang="nb-NO" sz="1600" dirty="0"/>
              <a:t> </a:t>
            </a:r>
            <a:r>
              <a:rPr lang="nb-NO" sz="1600" dirty="0" err="1"/>
              <a:t>good</a:t>
            </a:r>
            <a:r>
              <a:rPr lang="nb-NO" sz="1600" dirty="0"/>
              <a:t>! (BUT </a:t>
            </a:r>
            <a:r>
              <a:rPr lang="nb-NO" sz="1600" dirty="0" err="1"/>
              <a:t>with</a:t>
            </a:r>
            <a:r>
              <a:rPr lang="nb-NO" sz="1600" dirty="0"/>
              <a:t> </a:t>
            </a:r>
            <a:r>
              <a:rPr lang="nb-NO" sz="1600" dirty="0" err="1"/>
              <a:t>perfect</a:t>
            </a:r>
            <a:r>
              <a:rPr lang="nb-NO" sz="1600" dirty="0"/>
              <a:t> </a:t>
            </a:r>
            <a:r>
              <a:rPr lang="nb-NO" sz="1600" dirty="0" err="1"/>
              <a:t>model</a:t>
            </a:r>
            <a:r>
              <a:rPr lang="nb-NO" sz="1600" dirty="0"/>
              <a:t>) </a:t>
            </a:r>
            <a:r>
              <a:rPr lang="nb-NO" sz="1600" dirty="0">
                <a:solidFill>
                  <a:schemeClr val="accent1"/>
                </a:solidFill>
              </a:rPr>
              <a:t>(</a:t>
            </a:r>
            <a:r>
              <a:rPr lang="nb-NO" sz="1600" dirty="0" err="1">
                <a:solidFill>
                  <a:schemeClr val="accent1"/>
                </a:solidFill>
              </a:rPr>
              <a:t>dashed</a:t>
            </a:r>
            <a:r>
              <a:rPr lang="nb-NO" sz="1600" dirty="0">
                <a:solidFill>
                  <a:schemeClr val="accent1"/>
                </a:solidFill>
              </a:rPr>
              <a:t> </a:t>
            </a:r>
            <a:r>
              <a:rPr lang="nb-NO" sz="1600" dirty="0" err="1">
                <a:solidFill>
                  <a:schemeClr val="accent1"/>
                </a:solidFill>
              </a:rPr>
              <a:t>blue</a:t>
            </a:r>
            <a:r>
              <a:rPr lang="nb-NO" sz="1600" dirty="0">
                <a:solidFill>
                  <a:schemeClr val="accent1"/>
                </a:solidFill>
              </a:rPr>
              <a:t>)  </a:t>
            </a:r>
          </a:p>
          <a:p>
            <a:endParaRPr lang="nb-NO" dirty="0"/>
          </a:p>
        </p:txBody>
      </p:sp>
      <p:sp>
        <p:nvSpPr>
          <p:cNvPr id="6" name="TextBox 5"/>
          <p:cNvSpPr txBox="1"/>
          <p:nvPr/>
        </p:nvSpPr>
        <p:spPr>
          <a:xfrm>
            <a:off x="2508606" y="820110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y(t)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3040A8-9BBB-4B1D-B46D-1E8A958E3902}"/>
              </a:ext>
            </a:extLst>
          </p:cNvPr>
          <p:cNvSpPr txBox="1"/>
          <p:nvPr/>
        </p:nvSpPr>
        <p:spPr>
          <a:xfrm>
            <a:off x="4536747" y="390461"/>
            <a:ext cx="1527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Feedback </a:t>
            </a:r>
            <a:r>
              <a:rPr lang="nb-NO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only</a:t>
            </a:r>
            <a:endParaRPr lang="nb-NO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78D935-5063-4D78-B192-4B99AF267D7B}"/>
              </a:ext>
            </a:extLst>
          </p:cNvPr>
          <p:cNvSpPr txBox="1"/>
          <p:nvPr/>
        </p:nvSpPr>
        <p:spPr>
          <a:xfrm>
            <a:off x="9284800" y="1712650"/>
            <a:ext cx="1527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Feedback </a:t>
            </a:r>
            <a:r>
              <a:rPr lang="nb-NO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only</a:t>
            </a:r>
            <a:endParaRPr lang="nb-NO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7BDFAB-1F13-4CD7-A794-10C35092793D}"/>
              </a:ext>
            </a:extLst>
          </p:cNvPr>
          <p:cNvSpPr txBox="1"/>
          <p:nvPr/>
        </p:nvSpPr>
        <p:spPr>
          <a:xfrm>
            <a:off x="1780061" y="5453091"/>
            <a:ext cx="85689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1600" dirty="0"/>
              <a:t>Feedback </a:t>
            </a:r>
            <a:r>
              <a:rPr lang="nb-NO" sz="1600" dirty="0" err="1"/>
              <a:t>only</a:t>
            </a:r>
            <a:r>
              <a:rPr lang="nb-NO" sz="1600" dirty="0"/>
              <a:t> is </a:t>
            </a:r>
            <a:r>
              <a:rPr lang="nb-NO" sz="1600" dirty="0" err="1"/>
              <a:t>too</a:t>
            </a:r>
            <a:r>
              <a:rPr lang="nb-NO" sz="1600" dirty="0"/>
              <a:t> </a:t>
            </a:r>
            <a:r>
              <a:rPr lang="nb-NO" sz="1600" dirty="0" err="1"/>
              <a:t>slow</a:t>
            </a:r>
            <a:r>
              <a:rPr lang="nb-NO" sz="1600" dirty="0"/>
              <a:t>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1600" dirty="0"/>
              <a:t>All </a:t>
            </a:r>
            <a:r>
              <a:rPr lang="nb-NO" sz="1600" dirty="0" err="1"/>
              <a:t>simulations</a:t>
            </a:r>
            <a:r>
              <a:rPr lang="nb-NO" sz="1600" dirty="0"/>
              <a:t> </a:t>
            </a:r>
            <a:r>
              <a:rPr lang="nb-NO" sz="1600" dirty="0" err="1"/>
              <a:t>are</a:t>
            </a:r>
            <a:r>
              <a:rPr lang="nb-NO" sz="1600" dirty="0"/>
              <a:t> </a:t>
            </a:r>
            <a:r>
              <a:rPr lang="nb-NO" sz="1600" dirty="0" err="1"/>
              <a:t>without</a:t>
            </a:r>
            <a:r>
              <a:rPr lang="nb-NO" sz="1600" dirty="0"/>
              <a:t> </a:t>
            </a:r>
            <a:r>
              <a:rPr lang="nb-NO" sz="1600" dirty="0" err="1"/>
              <a:t>model</a:t>
            </a:r>
            <a:r>
              <a:rPr lang="nb-NO" sz="1600" dirty="0"/>
              <a:t> </a:t>
            </a:r>
            <a:r>
              <a:rPr lang="nb-NO" sz="1600" dirty="0" err="1"/>
              <a:t>error</a:t>
            </a:r>
            <a:r>
              <a:rPr lang="nb-NO" sz="16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1600" dirty="0">
                <a:solidFill>
                  <a:srgbClr val="00B050"/>
                </a:solidFill>
              </a:rPr>
              <a:t>Note simplest case (green line): OK </a:t>
            </a:r>
            <a:r>
              <a:rPr lang="nb-NO" sz="1600" dirty="0" err="1">
                <a:solidFill>
                  <a:srgbClr val="00B050"/>
                </a:solidFill>
              </a:rPr>
              <a:t>response</a:t>
            </a:r>
            <a:r>
              <a:rPr lang="nb-NO" sz="1600" dirty="0">
                <a:solidFill>
                  <a:srgbClr val="00B050"/>
                </a:solidFill>
              </a:rPr>
              <a:t> (</a:t>
            </a:r>
            <a:r>
              <a:rPr lang="nb-NO" sz="1600" dirty="0" err="1">
                <a:solidFill>
                  <a:srgbClr val="00B050"/>
                </a:solidFill>
              </a:rPr>
              <a:t>compared</a:t>
            </a:r>
            <a:r>
              <a:rPr lang="nb-NO" sz="1600" dirty="0">
                <a:solidFill>
                  <a:srgbClr val="00B050"/>
                </a:solidFill>
              </a:rPr>
              <a:t> to feedback </a:t>
            </a:r>
            <a:r>
              <a:rPr lang="nb-NO" sz="1600" dirty="0" err="1">
                <a:solidFill>
                  <a:srgbClr val="00B050"/>
                </a:solidFill>
              </a:rPr>
              <a:t>only</a:t>
            </a:r>
            <a:r>
              <a:rPr lang="nb-NO" sz="1600" dirty="0">
                <a:solidFill>
                  <a:srgbClr val="00B050"/>
                </a:solidFill>
              </a:rPr>
              <a:t>), </a:t>
            </a:r>
            <a:r>
              <a:rPr lang="nb-NO" sz="1600" dirty="0" err="1">
                <a:solidFill>
                  <a:srgbClr val="00B050"/>
                </a:solidFill>
              </a:rPr>
              <a:t>but</a:t>
            </a:r>
            <a:r>
              <a:rPr lang="nb-NO" sz="1600" dirty="0">
                <a:solidFill>
                  <a:srgbClr val="00B050"/>
                </a:solidFill>
              </a:rPr>
              <a:t> y(t) </a:t>
            </a:r>
            <a:r>
              <a:rPr lang="nb-NO" sz="1600" dirty="0" err="1">
                <a:solidFill>
                  <a:srgbClr val="00B050"/>
                </a:solidFill>
              </a:rPr>
              <a:t>goes</a:t>
            </a:r>
            <a:r>
              <a:rPr lang="nb-NO" sz="1600" dirty="0">
                <a:solidFill>
                  <a:srgbClr val="00B050"/>
                </a:solidFill>
              </a:rPr>
              <a:t> in </a:t>
            </a:r>
            <a:r>
              <a:rPr lang="nb-NO" sz="1600" dirty="0" err="1">
                <a:solidFill>
                  <a:srgbClr val="00B050"/>
                </a:solidFill>
              </a:rPr>
              <a:t>opposite</a:t>
            </a:r>
            <a:r>
              <a:rPr lang="nb-NO" sz="1600" dirty="0">
                <a:solidFill>
                  <a:srgbClr val="00B050"/>
                </a:solidFill>
              </a:rPr>
              <a:t> </a:t>
            </a:r>
            <a:r>
              <a:rPr lang="nb-NO" sz="1600" dirty="0" err="1">
                <a:solidFill>
                  <a:srgbClr val="00B050"/>
                </a:solidFill>
              </a:rPr>
              <a:t>direction</a:t>
            </a:r>
            <a:r>
              <a:rPr lang="nb-NO" sz="1600" dirty="0">
                <a:solidFill>
                  <a:srgbClr val="00B050"/>
                </a:solidFill>
              </a:rPr>
              <a:t> </a:t>
            </a:r>
            <a:r>
              <a:rPr lang="nb-NO" sz="1600" dirty="0" err="1">
                <a:solidFill>
                  <a:srgbClr val="00B050"/>
                </a:solidFill>
              </a:rPr>
              <a:t>initially</a:t>
            </a:r>
            <a:r>
              <a:rPr lang="nb-NO" sz="1600" dirty="0">
                <a:solidFill>
                  <a:srgbClr val="00B050"/>
                </a:solidFill>
              </a:rPr>
              <a:t> </a:t>
            </a:r>
            <a:r>
              <a:rPr lang="nb-NO" sz="1600" dirty="0" err="1">
                <a:solidFill>
                  <a:srgbClr val="00B050"/>
                </a:solidFill>
              </a:rPr>
              <a:t>because</a:t>
            </a:r>
            <a:r>
              <a:rPr lang="nb-NO" sz="1600" dirty="0">
                <a:solidFill>
                  <a:srgbClr val="00B050"/>
                </a:solidFill>
              </a:rPr>
              <a:t> it </a:t>
            </a:r>
            <a:r>
              <a:rPr lang="nb-NO" sz="1600" dirty="0" err="1">
                <a:solidFill>
                  <a:srgbClr val="00B050"/>
                </a:solidFill>
              </a:rPr>
              <a:t>acts</a:t>
            </a:r>
            <a:r>
              <a:rPr lang="nb-NO" sz="1600" dirty="0">
                <a:solidFill>
                  <a:srgbClr val="00B050"/>
                </a:solidFill>
              </a:rPr>
              <a:t> </a:t>
            </a:r>
            <a:r>
              <a:rPr lang="nb-NO" sz="1600" dirty="0" err="1">
                <a:solidFill>
                  <a:srgbClr val="00B050"/>
                </a:solidFill>
              </a:rPr>
              <a:t>too</a:t>
            </a:r>
            <a:r>
              <a:rPr lang="nb-NO" sz="1600" dirty="0">
                <a:solidFill>
                  <a:srgbClr val="00B050"/>
                </a:solidFill>
              </a:rPr>
              <a:t> </a:t>
            </a:r>
            <a:r>
              <a:rPr lang="nb-NO" sz="1600" dirty="0" err="1">
                <a:solidFill>
                  <a:srgbClr val="00B050"/>
                </a:solidFill>
              </a:rPr>
              <a:t>early</a:t>
            </a:r>
            <a:r>
              <a:rPr lang="nb-NO" sz="1600" dirty="0">
                <a:solidFill>
                  <a:srgbClr val="00B050"/>
                </a:solidFill>
              </a:rPr>
              <a:t>. This </a:t>
            </a:r>
            <a:r>
              <a:rPr lang="nb-NO" sz="1600" dirty="0" err="1">
                <a:solidFill>
                  <a:srgbClr val="00B050"/>
                </a:solidFill>
              </a:rPr>
              <a:t>may</a:t>
            </a:r>
            <a:r>
              <a:rPr lang="nb-NO" sz="1600" dirty="0">
                <a:solidFill>
                  <a:srgbClr val="00B050"/>
                </a:solidFill>
              </a:rPr>
              <a:t> </a:t>
            </a:r>
            <a:r>
              <a:rPr lang="nb-NO" sz="1600" dirty="0" err="1">
                <a:solidFill>
                  <a:srgbClr val="00B050"/>
                </a:solidFill>
              </a:rPr>
              <a:t>confuse</a:t>
            </a:r>
            <a:r>
              <a:rPr lang="nb-NO" sz="1600" dirty="0">
                <a:solidFill>
                  <a:srgbClr val="00B050"/>
                </a:solidFill>
              </a:rPr>
              <a:t> operators.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1600" dirty="0"/>
              <a:t>MPC </a:t>
            </a:r>
            <a:r>
              <a:rPr lang="nb-NO" sz="1600" dirty="0" err="1"/>
              <a:t>may</a:t>
            </a:r>
            <a:r>
              <a:rPr lang="nb-NO" sz="1600" dirty="0"/>
              <a:t> be a </a:t>
            </a:r>
            <a:r>
              <a:rPr lang="nb-NO" sz="1600" dirty="0" err="1"/>
              <a:t>better</a:t>
            </a:r>
            <a:r>
              <a:rPr lang="nb-NO" sz="1600" dirty="0"/>
              <a:t> </a:t>
            </a:r>
            <a:r>
              <a:rPr lang="nb-NO" sz="1600" dirty="0" err="1"/>
              <a:t>approach</a:t>
            </a:r>
            <a:r>
              <a:rPr lang="nb-NO" sz="1600" dirty="0"/>
              <a:t> in </a:t>
            </a:r>
            <a:r>
              <a:rPr lang="nb-NO" sz="1600" dirty="0" err="1"/>
              <a:t>this</a:t>
            </a:r>
            <a:r>
              <a:rPr lang="nb-NO" sz="1600" dirty="0"/>
              <a:t> case (it is </a:t>
            </a:r>
            <a:r>
              <a:rPr lang="nb-NO" sz="1600" dirty="0" err="1"/>
              <a:t>generall</a:t>
            </a:r>
            <a:r>
              <a:rPr lang="nb-NO" sz="1600" dirty="0"/>
              <a:t> </a:t>
            </a:r>
            <a:r>
              <a:rPr lang="nb-NO" sz="1600" dirty="0" err="1"/>
              <a:t>good</a:t>
            </a:r>
            <a:r>
              <a:rPr lang="nb-NO" sz="1600" dirty="0"/>
              <a:t> for FF)</a:t>
            </a:r>
            <a:endParaRPr lang="nb-NO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5F64E1-0A09-49FD-9145-94462E9D29B6}"/>
              </a:ext>
            </a:extLst>
          </p:cNvPr>
          <p:cNvSpPr txBox="1"/>
          <p:nvPr/>
        </p:nvSpPr>
        <p:spPr>
          <a:xfrm>
            <a:off x="3940222" y="2912755"/>
            <a:ext cx="458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>
                <a:solidFill>
                  <a:srgbClr val="00B050"/>
                </a:solidFill>
              </a:rPr>
              <a:t>cff4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AEF7F2-BC9B-4767-9D73-B66E35618748}"/>
              </a:ext>
            </a:extLst>
          </p:cNvPr>
          <p:cNvSpPr txBox="1"/>
          <p:nvPr/>
        </p:nvSpPr>
        <p:spPr>
          <a:xfrm>
            <a:off x="5049633" y="1064075"/>
            <a:ext cx="458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>
                <a:solidFill>
                  <a:srgbClr val="FF0000"/>
                </a:solidFill>
              </a:rPr>
              <a:t>cff1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551DB6-B02A-45B9-9043-DB1641EAAEBF}"/>
              </a:ext>
            </a:extLst>
          </p:cNvPr>
          <p:cNvSpPr txBox="1"/>
          <p:nvPr/>
        </p:nvSpPr>
        <p:spPr>
          <a:xfrm>
            <a:off x="4403451" y="1684767"/>
            <a:ext cx="458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>
                <a:solidFill>
                  <a:schemeClr val="accent1"/>
                </a:solidFill>
              </a:rPr>
              <a:t>cff2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7755A1-D24C-44D6-8032-B765183A3B9A}"/>
              </a:ext>
            </a:extLst>
          </p:cNvPr>
          <p:cNvSpPr txBox="1"/>
          <p:nvPr/>
        </p:nvSpPr>
        <p:spPr>
          <a:xfrm>
            <a:off x="3940222" y="1949463"/>
            <a:ext cx="458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>
                <a:solidFill>
                  <a:schemeClr val="accent1"/>
                </a:solidFill>
              </a:rPr>
              <a:t>cff3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AD1EF2-5338-447A-8D64-0CEBC77AD893}"/>
              </a:ext>
            </a:extLst>
          </p:cNvPr>
          <p:cNvSpPr txBox="1"/>
          <p:nvPr/>
        </p:nvSpPr>
        <p:spPr>
          <a:xfrm>
            <a:off x="3606007" y="204580"/>
            <a:ext cx="10657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/>
              <a:t>No control</a:t>
            </a:r>
          </a:p>
          <a:p>
            <a:r>
              <a:rPr lang="nb-NO" sz="1100" dirty="0"/>
              <a:t> (</a:t>
            </a:r>
            <a:r>
              <a:rPr lang="nb-NO" sz="1100" dirty="0" err="1"/>
              <a:t>goes</a:t>
            </a:r>
            <a:r>
              <a:rPr lang="nb-NO" sz="1100" dirty="0"/>
              <a:t> to 2)</a:t>
            </a:r>
          </a:p>
        </p:txBody>
      </p:sp>
    </p:spTree>
    <p:extLst>
      <p:ext uri="{BB962C8B-B14F-4D97-AF65-F5344CB8AC3E}">
        <p14:creationId xmlns:p14="http://schemas.microsoft.com/office/powerpoint/2010/main" val="35383704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917468-6325-9897-9758-E5B0B54230B1}"/>
              </a:ext>
            </a:extLst>
          </p:cNvPr>
          <p:cNvSpPr txBox="1"/>
          <p:nvPr/>
        </p:nvSpPr>
        <p:spPr>
          <a:xfrm>
            <a:off x="767408" y="445727"/>
            <a:ext cx="2592288" cy="650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Email 11 Dec. 2024</a:t>
            </a: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Hei Jose Luis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Yes, what you suggest is reasonable.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Assume we want to find.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Cff</a:t>
            </a:r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= </a:t>
            </a:r>
            <a:r>
              <a:rPr lang="en-US" sz="7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Kff</a:t>
            </a:r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*(</a:t>
            </a:r>
            <a:r>
              <a:rPr lang="en-US" sz="7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Tz</a:t>
            </a:r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*s+1)*exp(-</a:t>
            </a:r>
            <a:r>
              <a:rPr lang="en-US" sz="7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Lff</a:t>
            </a:r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*s) / (</a:t>
            </a:r>
            <a:r>
              <a:rPr lang="en-US" sz="7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Tff</a:t>
            </a:r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*s+1)</a:t>
            </a: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Where TFF is the main tuning parameter.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One approach, to make a simple , is to first </a:t>
            </a:r>
            <a:r>
              <a:rPr lang="en-US" sz="7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compiute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CFFideal</a:t>
            </a:r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= (G*</a:t>
            </a:r>
            <a:r>
              <a:rPr lang="en-US" sz="7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Gdm</a:t>
            </a:r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)^-1 Gd  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Next, we make a half-rule approximation on </a:t>
            </a:r>
            <a:r>
              <a:rPr lang="en-US" sz="7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Cffideal</a:t>
            </a:r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(to get effective delay) and add a filter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Cff</a:t>
            </a:r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=</a:t>
            </a:r>
            <a:r>
              <a:rPr lang="en-US" sz="7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Cffideal</a:t>
            </a:r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(approximated) w/ filter 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Here, </a:t>
            </a:r>
            <a:r>
              <a:rPr lang="en-US" sz="7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Cff</a:t>
            </a:r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(approximated) should have at most one zero, so if there are more then subtract it from the delay (if the delay is large) or from something else- 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For the example,  we get 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Cffideal</a:t>
            </a:r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=  </a:t>
            </a:r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-0.4*(1.5*s+1)*(0.1*s+1)*exp(-2*s)  \</a:t>
            </a:r>
            <a:r>
              <a:rPr lang="en-US" sz="7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approx</a:t>
            </a:r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 -0.4*(1.5*s+1)*exp(-1.9*s)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We have two zeros, so I subtracted the smallest zero from the delay (to get the approximation) – how to do this in general needs more research.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Next, </a:t>
            </a:r>
            <a:r>
              <a:rPr lang="en-US" sz="700" dirty="0">
                <a:effectLst/>
                <a:highlight>
                  <a:srgbClr val="FFFF00"/>
                </a:highlight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filter time constant  (whenever needed to make a  proper CFF) is added. To avoid that makes the FF response worse it should be subtracted from the delay in </a:t>
            </a:r>
            <a:r>
              <a:rPr lang="en-US" sz="700" dirty="0" err="1">
                <a:effectLst/>
                <a:highlight>
                  <a:srgbClr val="FFFF00"/>
                </a:highlight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Cffideal</a:t>
            </a:r>
            <a:r>
              <a:rPr lang="en-US" sz="700" dirty="0">
                <a:effectLst/>
                <a:highlight>
                  <a:srgbClr val="FFFF00"/>
                </a:highlight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(or added to the zero time constant TZ if there is no delay).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If we end up with a non-realizable negative delay in </a:t>
            </a:r>
            <a:r>
              <a:rPr lang="en-US" sz="7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Cff</a:t>
            </a:r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then it needs to eliminated (</a:t>
            </a:r>
            <a:r>
              <a:rPr lang="en-US" sz="700" dirty="0">
                <a:effectLst/>
                <a:highlight>
                  <a:srgbClr val="FFFF00"/>
                </a:highlight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and possibly at the same time add it to </a:t>
            </a:r>
            <a:r>
              <a:rPr lang="en-US" sz="700" dirty="0" err="1">
                <a:effectLst/>
                <a:highlight>
                  <a:srgbClr val="FFFF00"/>
                </a:highlight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Tz</a:t>
            </a:r>
            <a:r>
              <a:rPr lang="en-US" sz="700" dirty="0">
                <a:effectLst/>
                <a:highlight>
                  <a:srgbClr val="FFFF00"/>
                </a:highlight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 or subtract it from </a:t>
            </a:r>
            <a:r>
              <a:rPr lang="en-US" sz="700" dirty="0" err="1">
                <a:effectLst/>
                <a:highlight>
                  <a:srgbClr val="FFFF00"/>
                </a:highlight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Tff</a:t>
            </a:r>
            <a:r>
              <a:rPr lang="en-US" sz="700" dirty="0">
                <a:effectLst/>
                <a:highlight>
                  <a:srgbClr val="FFFF00"/>
                </a:highlight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) .</a:t>
            </a:r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our case, the delay is positive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Cff</a:t>
            </a:r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= </a:t>
            </a:r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-0.4*(1.5*s+1)*exp(-D*s)/(</a:t>
            </a:r>
            <a:r>
              <a:rPr lang="en-US" sz="7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Tff</a:t>
            </a:r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*s+1)   where D = 1.9 - </a:t>
            </a:r>
            <a:r>
              <a:rPr lang="en-US" sz="7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Tff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And we get with </a:t>
            </a:r>
            <a:r>
              <a:rPr lang="en-US" sz="7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Tff</a:t>
            </a:r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=0.3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Cff</a:t>
            </a:r>
            <a:r>
              <a:rPr lang="en-US" sz="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= </a:t>
            </a:r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-0.4*(1.5*s+1)*exp(-1.6*s)/(0.3*s+1)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 think this has a good response (not checked, but it’s similar to my previous design).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 think the parts in yellow is different from your present approach? It needs to be considered in more detail….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-Sigurd</a:t>
            </a:r>
            <a:endParaRPr lang="en-US" sz="7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1987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A51F486-2045-45AF-B624-6D7CE5BB15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35366" y="267342"/>
            <a:ext cx="8825130" cy="6114638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7776E01-393F-25F5-A082-B45A825E5E1B}"/>
              </a:ext>
            </a:extLst>
          </p:cNvPr>
          <p:cNvSpPr txBox="1"/>
          <p:nvPr/>
        </p:nvSpPr>
        <p:spPr>
          <a:xfrm flipH="1">
            <a:off x="7536160" y="4077072"/>
            <a:ext cx="1178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>
                <a:highlight>
                  <a:srgbClr val="FFFF00"/>
                </a:highlight>
              </a:rPr>
              <a:t>FIX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B9AE36-C8A6-F3E8-7670-B9D2D1034B11}"/>
              </a:ext>
            </a:extLst>
          </p:cNvPr>
          <p:cNvSpPr txBox="1"/>
          <p:nvPr/>
        </p:nvSpPr>
        <p:spPr>
          <a:xfrm>
            <a:off x="407368" y="116632"/>
            <a:ext cx="1147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Example</a:t>
            </a:r>
            <a:r>
              <a:rPr lang="nb-NO" dirty="0"/>
              <a:t> 3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168241-3E16-117F-FB8E-F1CC1D4F5EE5}"/>
              </a:ext>
            </a:extLst>
          </p:cNvPr>
          <p:cNvSpPr txBox="1"/>
          <p:nvPr/>
        </p:nvSpPr>
        <p:spPr>
          <a:xfrm>
            <a:off x="263352" y="1700808"/>
            <a:ext cx="230425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C</a:t>
            </a:r>
            <a:r>
              <a:rPr lang="en-US" baseline="-25000" dirty="0" err="1"/>
              <a:t>FF,ideal</a:t>
            </a:r>
            <a:r>
              <a:rPr lang="en-US" dirty="0"/>
              <a:t> = - G</a:t>
            </a:r>
            <a:r>
              <a:rPr lang="en-US" baseline="-25000" dirty="0"/>
              <a:t>d</a:t>
            </a:r>
            <a:r>
              <a:rPr lang="en-US" dirty="0"/>
              <a:t>/</a:t>
            </a:r>
            <a:r>
              <a:rPr lang="en-US" dirty="0">
                <a:highlight>
                  <a:srgbClr val="FFFF00"/>
                </a:highlight>
              </a:rPr>
              <a:t>G</a:t>
            </a:r>
            <a:r>
              <a:rPr lang="en-US" dirty="0"/>
              <a:t> = -e</a:t>
            </a:r>
            <a:r>
              <a:rPr lang="en-US" baseline="30000" dirty="0"/>
              <a:t>s </a:t>
            </a:r>
          </a:p>
          <a:p>
            <a:endParaRPr lang="en-US" baseline="30000" dirty="0"/>
          </a:p>
          <a:p>
            <a:r>
              <a:rPr lang="en-US" baseline="30000" dirty="0"/>
              <a:t>Prediction; not possible, so use</a:t>
            </a:r>
          </a:p>
          <a:p>
            <a:r>
              <a:rPr lang="en-US" dirty="0"/>
              <a:t>C</a:t>
            </a:r>
            <a:r>
              <a:rPr lang="en-US" baseline="-25000" dirty="0"/>
              <a:t>FF </a:t>
            </a:r>
            <a:r>
              <a:rPr lang="en-US" dirty="0"/>
              <a:t>= -1</a:t>
            </a:r>
            <a:endParaRPr lang="en-US" baseline="30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E8A541-AC38-A3C6-D9FD-EDF1A53255DC}"/>
              </a:ext>
            </a:extLst>
          </p:cNvPr>
          <p:cNvSpPr txBox="1"/>
          <p:nvPr/>
        </p:nvSpPr>
        <p:spPr>
          <a:xfrm>
            <a:off x="9336360" y="980728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(SIMC)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DE3411-AD23-9FAE-420B-BBD98E148539}"/>
              </a:ext>
            </a:extLst>
          </p:cNvPr>
          <p:cNvSpPr txBox="1"/>
          <p:nvPr/>
        </p:nvSpPr>
        <p:spPr>
          <a:xfrm>
            <a:off x="407368" y="3717032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dirty="0"/>
              <a:t>For </a:t>
            </a:r>
            <a:r>
              <a:rPr lang="nb-NO" sz="1400" dirty="0" err="1"/>
              <a:t>factor</a:t>
            </a:r>
            <a:r>
              <a:rPr lang="nb-NO" sz="1400" dirty="0"/>
              <a:t> B to </a:t>
            </a:r>
            <a:r>
              <a:rPr lang="nb-NO" sz="1400" dirty="0" err="1"/>
              <a:t>avoid</a:t>
            </a:r>
            <a:r>
              <a:rPr lang="nb-NO" sz="1400" dirty="0"/>
              <a:t> fighting («</a:t>
            </a:r>
            <a:r>
              <a:rPr lang="nb-NO" sz="1400" dirty="0" err="1"/>
              <a:t>overshoot</a:t>
            </a:r>
            <a:r>
              <a:rPr lang="nb-NO" sz="1400"/>
              <a:t>») </a:t>
            </a:r>
            <a:r>
              <a:rPr lang="nb-NO" sz="1400" dirty="0" err="1"/>
              <a:t>between</a:t>
            </a:r>
            <a:r>
              <a:rPr lang="nb-NO" sz="1400" dirty="0"/>
              <a:t> FF and FB: se</a:t>
            </a:r>
            <a:r>
              <a:rPr lang="en-US" sz="1400" dirty="0"/>
              <a:t>e</a:t>
            </a:r>
            <a:r>
              <a:rPr lang="nb-NO" sz="1400" dirty="0"/>
              <a:t> APC </a:t>
            </a:r>
            <a:r>
              <a:rPr lang="nb-NO" sz="1400" dirty="0" err="1"/>
              <a:t>course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220916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B22C5-F2BF-C340-B185-29365ADB3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800" dirty="0"/>
              <a:t>Main problem Feedforward (FF): need good models</a:t>
            </a:r>
            <a:endParaRPr lang="en-US" sz="2800" b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754674-D07E-7F4D-8412-23B1430AA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1"/>
            <a:ext cx="11391056" cy="4525963"/>
          </a:xfrm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en-US" sz="2000" b="1" i="1" dirty="0"/>
              <a:t>“If process gain increases by more than a factor 2, then ideal feedforward control is worse than no control”</a:t>
            </a:r>
          </a:p>
          <a:p>
            <a:pPr marL="0" indent="0">
              <a:buNone/>
              <a:defRPr/>
            </a:pPr>
            <a:r>
              <a:rPr lang="en-US" sz="2000" i="1" dirty="0">
                <a:highlight>
                  <a:srgbClr val="FFFF00"/>
                </a:highlight>
              </a:rPr>
              <a:t>(makes sense from Shower example! </a:t>
            </a:r>
            <a:r>
              <a:rPr lang="en-US" sz="2000" i="1" dirty="0"/>
              <a:t>If FF overcompensates too much then it is worse than with no control)</a:t>
            </a:r>
          </a:p>
          <a:p>
            <a:pPr marL="0" indent="0">
              <a:buNone/>
              <a:defRPr/>
            </a:pPr>
            <a:endParaRPr lang="en-US" sz="2000" i="1" dirty="0"/>
          </a:p>
          <a:p>
            <a:pPr>
              <a:defRPr/>
            </a:pPr>
            <a:r>
              <a:rPr lang="en-US" sz="2000" dirty="0"/>
              <a:t>Proof: y = g u + </a:t>
            </a:r>
            <a:r>
              <a:rPr lang="en-US" sz="2000" dirty="0" err="1"/>
              <a:t>g</a:t>
            </a:r>
            <a:r>
              <a:rPr lang="en-US" sz="2000" baseline="-25000" dirty="0" err="1"/>
              <a:t>d</a:t>
            </a:r>
            <a:r>
              <a:rPr lang="en-US" sz="2000" dirty="0"/>
              <a:t> d  where u=</a:t>
            </a:r>
            <a:r>
              <a:rPr lang="en-US" sz="2000" dirty="0" err="1"/>
              <a:t>c</a:t>
            </a:r>
            <a:r>
              <a:rPr lang="en-US" sz="2000" baseline="-25000" dirty="0" err="1"/>
              <a:t>FF</a:t>
            </a:r>
            <a:r>
              <a:rPr lang="en-US" sz="2000" baseline="-25000" dirty="0"/>
              <a:t> </a:t>
            </a:r>
            <a:r>
              <a:rPr lang="en-US" sz="2000" dirty="0"/>
              <a:t>d</a:t>
            </a:r>
          </a:p>
          <a:p>
            <a:pPr>
              <a:defRPr/>
            </a:pPr>
            <a:r>
              <a:rPr lang="en-US" sz="2000" dirty="0"/>
              <a:t>Let </a:t>
            </a:r>
            <a:r>
              <a:rPr lang="en-US" sz="2000" dirty="0" err="1"/>
              <a:t>c</a:t>
            </a:r>
            <a:r>
              <a:rPr lang="en-US" sz="2000" baseline="-25000" dirty="0" err="1"/>
              <a:t>FF</a:t>
            </a:r>
            <a:r>
              <a:rPr lang="en-US" sz="2000" dirty="0"/>
              <a:t> = - </a:t>
            </a:r>
            <a:r>
              <a:rPr lang="en-US" sz="2000" dirty="0" err="1"/>
              <a:t>g</a:t>
            </a:r>
            <a:r>
              <a:rPr lang="en-US" sz="2000" baseline="-25000" dirty="0" err="1"/>
              <a:t>d</a:t>
            </a:r>
            <a:r>
              <a:rPr lang="en-US" sz="2000" dirty="0"/>
              <a:t>/g </a:t>
            </a:r>
          </a:p>
          <a:p>
            <a:pPr>
              <a:defRPr/>
            </a:pPr>
            <a:r>
              <a:rPr lang="en-US" sz="2000" dirty="0"/>
              <a:t>Ideal: Get y = g </a:t>
            </a:r>
            <a:r>
              <a:rPr lang="en-US" sz="2000" dirty="0" err="1"/>
              <a:t>c</a:t>
            </a:r>
            <a:r>
              <a:rPr lang="en-US" sz="2000" baseline="-25000" dirty="0" err="1"/>
              <a:t>FF</a:t>
            </a:r>
            <a:r>
              <a:rPr lang="en-US" sz="2000" dirty="0"/>
              <a:t> d + </a:t>
            </a:r>
            <a:r>
              <a:rPr lang="en-US" sz="2000" dirty="0" err="1"/>
              <a:t>g</a:t>
            </a:r>
            <a:r>
              <a:rPr lang="en-US" sz="2000" baseline="-25000" dirty="0" err="1"/>
              <a:t>d</a:t>
            </a:r>
            <a:r>
              <a:rPr lang="en-US" sz="2000" dirty="0"/>
              <a:t> d = 0</a:t>
            </a:r>
          </a:p>
          <a:p>
            <a:pPr marL="0" indent="0">
              <a:buNone/>
              <a:defRPr/>
            </a:pPr>
            <a:r>
              <a:rPr lang="en-US" sz="2000" dirty="0"/>
              <a:t>	so term “g </a:t>
            </a:r>
            <a:r>
              <a:rPr lang="en-US" sz="2000" dirty="0" err="1"/>
              <a:t>c</a:t>
            </a:r>
            <a:r>
              <a:rPr lang="en-US" sz="2000" baseline="-25000" dirty="0" err="1"/>
              <a:t>FF</a:t>
            </a:r>
            <a:r>
              <a:rPr lang="en-US" sz="2000" dirty="0"/>
              <a:t> d” is equal to “-</a:t>
            </a:r>
            <a:r>
              <a:rPr lang="en-US" sz="2000" dirty="0" err="1"/>
              <a:t>g</a:t>
            </a:r>
            <a:r>
              <a:rPr lang="en-US" sz="2000" baseline="-25000" dirty="0" err="1"/>
              <a:t>d</a:t>
            </a:r>
            <a:r>
              <a:rPr lang="en-US" sz="2000" dirty="0"/>
              <a:t> d”</a:t>
            </a:r>
          </a:p>
          <a:p>
            <a:pPr>
              <a:defRPr/>
            </a:pPr>
            <a:r>
              <a:rPr lang="en-US" sz="2000" dirty="0"/>
              <a:t>Real: If g has increased by a factor x then </a:t>
            </a:r>
          </a:p>
          <a:p>
            <a:pPr marL="0" indent="0">
              <a:buNone/>
              <a:defRPr/>
            </a:pPr>
            <a:r>
              <a:rPr lang="en-US" sz="2000" dirty="0"/>
              <a:t>	y = x(-</a:t>
            </a:r>
            <a:r>
              <a:rPr lang="en-US" sz="2000" dirty="0" err="1"/>
              <a:t>g</a:t>
            </a:r>
            <a:r>
              <a:rPr lang="en-US" sz="2000" baseline="-25000" dirty="0" err="1"/>
              <a:t>d</a:t>
            </a:r>
            <a:r>
              <a:rPr lang="en-US" sz="2000" baseline="-25000" dirty="0"/>
              <a:t> </a:t>
            </a:r>
            <a:r>
              <a:rPr lang="en-US" sz="2000" dirty="0"/>
              <a:t>d) + </a:t>
            </a:r>
            <a:r>
              <a:rPr lang="en-US" sz="2000" dirty="0" err="1"/>
              <a:t>g</a:t>
            </a:r>
            <a:r>
              <a:rPr lang="en-US" sz="2000" baseline="-25000" dirty="0" err="1"/>
              <a:t>d</a:t>
            </a:r>
            <a:r>
              <a:rPr lang="en-US" sz="2000" dirty="0"/>
              <a:t> d = (-x+1) </a:t>
            </a:r>
            <a:r>
              <a:rPr lang="en-US" sz="2000" dirty="0" err="1"/>
              <a:t>g</a:t>
            </a:r>
            <a:r>
              <a:rPr lang="en-US" sz="2000" baseline="-25000" dirty="0" err="1"/>
              <a:t>d</a:t>
            </a:r>
            <a:r>
              <a:rPr lang="en-US" sz="2000" dirty="0"/>
              <a:t> d</a:t>
            </a:r>
          </a:p>
          <a:p>
            <a:pPr marL="0" indent="0">
              <a:buNone/>
              <a:defRPr/>
            </a:pPr>
            <a:r>
              <a:rPr lang="en-US" sz="2000" dirty="0"/>
              <a:t>And we have that |-x+1| &gt; 1 (worse than no control) for x &gt; 2.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sz="2000" dirty="0"/>
              <a:t>Example: x = 2.1, </a:t>
            </a:r>
            <a:r>
              <a:rPr lang="en-US" sz="2000" dirty="0" err="1"/>
              <a:t>g</a:t>
            </a:r>
            <a:r>
              <a:rPr lang="en-US" sz="2000" baseline="-25000" dirty="0" err="1"/>
              <a:t>d</a:t>
            </a:r>
            <a:r>
              <a:rPr lang="en-US" sz="2000" dirty="0"/>
              <a:t> d = 1</a:t>
            </a:r>
          </a:p>
          <a:p>
            <a:pPr lvl="1">
              <a:defRPr/>
            </a:pPr>
            <a:r>
              <a:rPr lang="en-US" sz="1600" dirty="0"/>
              <a:t>Ideal y = </a:t>
            </a:r>
            <a:r>
              <a:rPr lang="en-US" sz="1600" dirty="0" err="1"/>
              <a:t>g</a:t>
            </a:r>
            <a:r>
              <a:rPr lang="en-US" sz="1600" baseline="-25000" dirty="0" err="1"/>
              <a:t>d</a:t>
            </a:r>
            <a:r>
              <a:rPr lang="en-US" sz="1600" dirty="0"/>
              <a:t> d = 1</a:t>
            </a:r>
          </a:p>
          <a:p>
            <a:pPr lvl="1">
              <a:defRPr/>
            </a:pPr>
            <a:r>
              <a:rPr lang="en-US" sz="1600" dirty="0"/>
              <a:t>Real: y = (-2.1+1)*1 = -1.1 (which is greater than 1 in magnitude, so y overshoots y by more than 1 on the other side)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50106"/>
          </a:xfrm>
        </p:spPr>
        <p:txBody>
          <a:bodyPr>
            <a:noAutofit/>
          </a:bodyPr>
          <a:lstStyle/>
          <a:p>
            <a:r>
              <a:rPr lang="en-US" sz="2800" b="1" dirty="0"/>
              <a:t>Main problem feedforward: Sensitive to model error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525" y="1166019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sz="3800" dirty="0">
                <a:solidFill>
                  <a:srgbClr val="FF0000"/>
                </a:solidFill>
              </a:rPr>
              <a:t>“If process gain increases by more than a factor 2, then ideal feedforward control is worse than no control”</a:t>
            </a:r>
            <a:endParaRPr lang="en-US" sz="3800" dirty="0"/>
          </a:p>
          <a:p>
            <a:pPr lvl="1"/>
            <a:r>
              <a:rPr lang="en-US" dirty="0"/>
              <a:t>Proof: y = </a:t>
            </a:r>
            <a:r>
              <a:rPr lang="en-US" dirty="0" err="1"/>
              <a:t>gu</a:t>
            </a:r>
            <a:r>
              <a:rPr lang="en-US" dirty="0"/>
              <a:t> + 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dirty="0"/>
              <a:t> d  where u=</a:t>
            </a:r>
            <a:r>
              <a:rPr lang="en-US" dirty="0" err="1"/>
              <a:t>c</a:t>
            </a:r>
            <a:r>
              <a:rPr lang="en-US" baseline="-25000" dirty="0" err="1"/>
              <a:t>FF</a:t>
            </a:r>
            <a:r>
              <a:rPr lang="en-US" baseline="-25000" dirty="0"/>
              <a:t> </a:t>
            </a:r>
            <a:r>
              <a:rPr lang="en-US" dirty="0" err="1"/>
              <a:t>g</a:t>
            </a:r>
            <a:r>
              <a:rPr lang="en-US" baseline="-25000" dirty="0" err="1"/>
              <a:t>dm</a:t>
            </a:r>
            <a:r>
              <a:rPr lang="en-US" baseline="-25000" dirty="0"/>
              <a:t> </a:t>
            </a:r>
            <a:r>
              <a:rPr lang="en-US" dirty="0"/>
              <a:t>d</a:t>
            </a:r>
          </a:p>
          <a:p>
            <a:pPr lvl="1"/>
            <a:r>
              <a:rPr lang="en-US" dirty="0"/>
              <a:t>Response </a:t>
            </a:r>
            <a:r>
              <a:rPr lang="en-US" dirty="0">
                <a:highlight>
                  <a:srgbClr val="FFFF00"/>
                </a:highlight>
              </a:rPr>
              <a:t>with feedforward controller</a:t>
            </a:r>
            <a:r>
              <a:rPr lang="en-US" dirty="0"/>
              <a:t>:</a:t>
            </a:r>
          </a:p>
          <a:p>
            <a:pPr marL="400050" lvl="1" indent="0">
              <a:buNone/>
            </a:pPr>
            <a:r>
              <a:rPr lang="en-US" dirty="0"/>
              <a:t>	y = (</a:t>
            </a:r>
            <a:r>
              <a:rPr lang="en-US" dirty="0">
                <a:highlight>
                  <a:srgbClr val="00FFFF"/>
                </a:highlight>
              </a:rPr>
              <a:t>g</a:t>
            </a:r>
            <a:r>
              <a:rPr lang="en-US" dirty="0"/>
              <a:t> </a:t>
            </a:r>
            <a:r>
              <a:rPr lang="en-US" dirty="0" err="1"/>
              <a:t>c</a:t>
            </a:r>
            <a:r>
              <a:rPr lang="en-US" baseline="-25000" dirty="0" err="1"/>
              <a:t>FF</a:t>
            </a:r>
            <a:r>
              <a:rPr lang="en-US" dirty="0"/>
              <a:t> </a:t>
            </a:r>
            <a:r>
              <a:rPr lang="en-US" dirty="0" err="1"/>
              <a:t>g</a:t>
            </a:r>
            <a:r>
              <a:rPr lang="en-US" baseline="-25000" dirty="0" err="1"/>
              <a:t>dm</a:t>
            </a:r>
            <a:r>
              <a:rPr lang="en-US" dirty="0"/>
              <a:t> + 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dirty="0"/>
              <a:t>) d </a:t>
            </a:r>
          </a:p>
          <a:p>
            <a:pPr lvl="1"/>
            <a:r>
              <a:rPr lang="en-US" dirty="0"/>
              <a:t>Ideal: Use </a:t>
            </a:r>
            <a:r>
              <a:rPr lang="en-US" dirty="0" err="1"/>
              <a:t>c</a:t>
            </a:r>
            <a:r>
              <a:rPr lang="en-US" baseline="-25000" dirty="0" err="1"/>
              <a:t>FF,ideal</a:t>
            </a:r>
            <a:r>
              <a:rPr lang="en-US" dirty="0"/>
              <a:t> = - 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dirty="0"/>
              <a:t>/</a:t>
            </a:r>
            <a:r>
              <a:rPr lang="en-US" dirty="0">
                <a:highlight>
                  <a:srgbClr val="FFFF00"/>
                </a:highlight>
              </a:rPr>
              <a:t>g</a:t>
            </a:r>
            <a:r>
              <a:rPr lang="en-US" dirty="0"/>
              <a:t> </a:t>
            </a:r>
            <a:r>
              <a:rPr lang="en-US" dirty="0" err="1"/>
              <a:t>g</a:t>
            </a:r>
            <a:r>
              <a:rPr lang="en-US" baseline="-25000" dirty="0" err="1"/>
              <a:t>dm</a:t>
            </a:r>
            <a:r>
              <a:rPr lang="en-US" dirty="0"/>
              <a:t>. Gives y = (-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dirty="0"/>
              <a:t> + 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dirty="0"/>
              <a:t>) d = 0 d</a:t>
            </a:r>
          </a:p>
          <a:p>
            <a:pPr lvl="1"/>
            <a:r>
              <a:rPr lang="en-US" dirty="0"/>
              <a:t>But note that </a:t>
            </a:r>
            <a:r>
              <a:rPr lang="en-US" dirty="0">
                <a:highlight>
                  <a:srgbClr val="FFFF00"/>
                </a:highlight>
              </a:rPr>
              <a:t>g</a:t>
            </a:r>
            <a:r>
              <a:rPr lang="en-US" dirty="0"/>
              <a:t> is </a:t>
            </a:r>
            <a:r>
              <a:rPr lang="en-US" dirty="0" err="1"/>
              <a:t>c</a:t>
            </a:r>
            <a:r>
              <a:rPr lang="en-US" baseline="-25000" dirty="0" err="1"/>
              <a:t>FF,ideal</a:t>
            </a:r>
            <a:r>
              <a:rPr lang="en-US" dirty="0"/>
              <a:t> is a model</a:t>
            </a:r>
          </a:p>
          <a:p>
            <a:pPr lvl="1"/>
            <a:r>
              <a:rPr lang="en-US" dirty="0"/>
              <a:t>Real: If the real process gain (</a:t>
            </a:r>
            <a:r>
              <a:rPr lang="en-US" dirty="0">
                <a:highlight>
                  <a:srgbClr val="00FFFF"/>
                </a:highlight>
              </a:rPr>
              <a:t>g</a:t>
            </a:r>
            <a:r>
              <a:rPr lang="en-US" dirty="0"/>
              <a:t>) has increased by a factor </a:t>
            </a:r>
            <a:r>
              <a:rPr lang="en-US" dirty="0">
                <a:highlight>
                  <a:srgbClr val="00FFFF"/>
                </a:highlight>
              </a:rPr>
              <a:t>x</a:t>
            </a:r>
            <a:r>
              <a:rPr lang="en-US" dirty="0"/>
              <a:t> then </a:t>
            </a:r>
          </a:p>
          <a:p>
            <a:pPr marL="400050" lvl="1" indent="0">
              <a:buNone/>
            </a:pPr>
            <a:r>
              <a:rPr lang="en-US" dirty="0"/>
              <a:t> 	y = (-</a:t>
            </a:r>
            <a:r>
              <a:rPr lang="en-US" dirty="0" err="1">
                <a:highlight>
                  <a:srgbClr val="00FFFF"/>
                </a:highlight>
              </a:rPr>
              <a:t>x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baseline="-25000" dirty="0"/>
              <a:t> </a:t>
            </a:r>
            <a:r>
              <a:rPr lang="en-US" dirty="0"/>
              <a:t> + 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dirty="0"/>
              <a:t>) d = </a:t>
            </a:r>
            <a:r>
              <a:rPr lang="en-US" dirty="0">
                <a:solidFill>
                  <a:srgbClr val="FF0000"/>
                </a:solidFill>
              </a:rPr>
              <a:t>(-x+1) </a:t>
            </a:r>
            <a:r>
              <a:rPr lang="en-US" dirty="0" err="1">
                <a:solidFill>
                  <a:srgbClr val="FF0000"/>
                </a:solidFill>
              </a:rPr>
              <a:t>g</a:t>
            </a:r>
            <a:r>
              <a:rPr lang="en-US" baseline="-25000" dirty="0" err="1">
                <a:solidFill>
                  <a:srgbClr val="FF0000"/>
                </a:solidFill>
              </a:rPr>
              <a:t>d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d</a:t>
            </a:r>
          </a:p>
          <a:p>
            <a:pPr marL="400050" lvl="1" indent="0">
              <a:buNone/>
            </a:pPr>
            <a:r>
              <a:rPr lang="en-US" dirty="0"/>
              <a:t>        For x&gt;2: |-</a:t>
            </a:r>
            <a:r>
              <a:rPr lang="en-US" dirty="0">
                <a:highlight>
                  <a:srgbClr val="00FFFF"/>
                </a:highlight>
              </a:rPr>
              <a:t>x</a:t>
            </a:r>
            <a:r>
              <a:rPr lang="en-US" dirty="0"/>
              <a:t>+1|&gt;1 (worse than no control)….</a:t>
            </a:r>
          </a:p>
          <a:p>
            <a:pPr lvl="1"/>
            <a:r>
              <a:rPr lang="en-US" dirty="0"/>
              <a:t>	Example, </a:t>
            </a:r>
            <a:r>
              <a:rPr lang="en-US" dirty="0">
                <a:highlight>
                  <a:srgbClr val="00FFFF"/>
                </a:highlight>
              </a:rPr>
              <a:t>x</a:t>
            </a:r>
            <a:r>
              <a:rPr lang="en-US" dirty="0"/>
              <a:t>=2.1, 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dirty="0"/>
              <a:t>=1, </a:t>
            </a:r>
          </a:p>
          <a:p>
            <a:pPr lvl="3"/>
            <a:r>
              <a:rPr lang="en-US" dirty="0"/>
              <a:t>No control: y = 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dirty="0"/>
              <a:t> d = d</a:t>
            </a:r>
          </a:p>
          <a:p>
            <a:pPr lvl="3"/>
            <a:r>
              <a:rPr lang="en-US" dirty="0"/>
              <a:t>Ideal: y = 0d</a:t>
            </a:r>
          </a:p>
          <a:p>
            <a:pPr lvl="3"/>
            <a:r>
              <a:rPr lang="en-US" dirty="0"/>
              <a:t>Real: y = </a:t>
            </a:r>
            <a:r>
              <a:rPr lang="en-US" dirty="0">
                <a:solidFill>
                  <a:srgbClr val="FF0000"/>
                </a:solidFill>
              </a:rPr>
              <a:t>(-2.1+1)*1 </a:t>
            </a:r>
            <a:r>
              <a:rPr lang="en-US" dirty="0"/>
              <a:t>= -1.1 d (which is greater than 1 in magnitude, so y overshoots y by more than 1 on the other side…)</a:t>
            </a:r>
          </a:p>
          <a:p>
            <a:r>
              <a:rPr lang="en-US" dirty="0">
                <a:solidFill>
                  <a:srgbClr val="FF0000"/>
                </a:solidFill>
              </a:rPr>
              <a:t>This sensitivity to model error justifies why one often includes a “chicken factor” f in feedforward control, </a:t>
            </a:r>
            <a:r>
              <a:rPr lang="en-US" dirty="0" err="1">
                <a:solidFill>
                  <a:srgbClr val="FF0000"/>
                </a:solidFill>
              </a:rPr>
              <a:t>c</a:t>
            </a:r>
            <a:r>
              <a:rPr lang="en-US" baseline="-25000" dirty="0" err="1">
                <a:solidFill>
                  <a:srgbClr val="FF0000"/>
                </a:solidFill>
              </a:rPr>
              <a:t>FF</a:t>
            </a:r>
            <a:r>
              <a:rPr lang="en-US" baseline="-25000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= f </a:t>
            </a:r>
            <a:r>
              <a:rPr lang="en-US" dirty="0" err="1">
                <a:solidFill>
                  <a:srgbClr val="FF0000"/>
                </a:solidFill>
              </a:rPr>
              <a:t>c</a:t>
            </a:r>
            <a:r>
              <a:rPr lang="en-US" baseline="-25000" dirty="0" err="1">
                <a:solidFill>
                  <a:srgbClr val="FF0000"/>
                </a:solidFill>
              </a:rPr>
              <a:t>FF,ideal</a:t>
            </a:r>
            <a:r>
              <a:rPr lang="en-US" dirty="0">
                <a:solidFill>
                  <a:srgbClr val="FF0000"/>
                </a:solidFill>
              </a:rPr>
              <a:t> , where typically f=0.8.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2596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Quiz: How </a:t>
            </a:r>
            <a:r>
              <a:rPr lang="nb-NO" dirty="0" err="1"/>
              <a:t>can</a:t>
            </a:r>
            <a:r>
              <a:rPr lang="nb-NO" dirty="0"/>
              <a:t> </a:t>
            </a:r>
            <a:r>
              <a:rPr lang="nb-NO" dirty="0" err="1"/>
              <a:t>we</a:t>
            </a:r>
            <a:r>
              <a:rPr lang="nb-NO" dirty="0"/>
              <a:t>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feedforward</a:t>
            </a:r>
            <a:r>
              <a:rPr lang="nb-NO" dirty="0"/>
              <a:t>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FC6E05-6B55-4E1C-975C-9F62DAEB9EB5}"/>
              </a:ext>
            </a:extLst>
          </p:cNvPr>
          <p:cNvGrpSpPr>
            <a:grpSpLocks/>
          </p:cNvGrpSpPr>
          <p:nvPr/>
        </p:nvGrpSpPr>
        <p:grpSpPr bwMode="auto">
          <a:xfrm>
            <a:off x="2886693" y="2132857"/>
            <a:ext cx="6449468" cy="3761371"/>
            <a:chOff x="4398819" y="4032250"/>
            <a:chExt cx="4205431" cy="2349500"/>
          </a:xfrm>
        </p:grpSpPr>
        <p:sp>
          <p:nvSpPr>
            <p:cNvPr id="12" name="Line 31">
              <a:extLst>
                <a:ext uri="{FF2B5EF4-FFF2-40B4-BE49-F238E27FC236}">
                  <a16:creationId xmlns:a16="http://schemas.microsoft.com/office/drawing/2014/main" id="{BBB59C77-8233-4524-AE08-1C1D6B7061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72050" y="4392613"/>
              <a:ext cx="0" cy="11525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32">
              <a:extLst>
                <a:ext uri="{FF2B5EF4-FFF2-40B4-BE49-F238E27FC236}">
                  <a16:creationId xmlns:a16="http://schemas.microsoft.com/office/drawing/2014/main" id="{6074FB31-2663-49F1-9465-3879F17047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72050" y="5545138"/>
              <a:ext cx="9366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33">
              <a:extLst>
                <a:ext uri="{FF2B5EF4-FFF2-40B4-BE49-F238E27FC236}">
                  <a16:creationId xmlns:a16="http://schemas.microsoft.com/office/drawing/2014/main" id="{41F14621-51AD-48E8-9AA2-1A57777C7A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08675" y="4392613"/>
              <a:ext cx="0" cy="11525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Line 34">
              <a:extLst>
                <a:ext uri="{FF2B5EF4-FFF2-40B4-BE49-F238E27FC236}">
                  <a16:creationId xmlns:a16="http://schemas.microsoft.com/office/drawing/2014/main" id="{585EE8DA-3929-4DC6-A647-7132059541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72050" y="4608513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Line 35">
              <a:extLst>
                <a:ext uri="{FF2B5EF4-FFF2-40B4-BE49-F238E27FC236}">
                  <a16:creationId xmlns:a16="http://schemas.microsoft.com/office/drawing/2014/main" id="{B8373A20-54A6-475E-88BD-49A443053B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72050" y="4608513"/>
              <a:ext cx="936625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36">
              <a:extLst>
                <a:ext uri="{FF2B5EF4-FFF2-40B4-BE49-F238E27FC236}">
                  <a16:creationId xmlns:a16="http://schemas.microsoft.com/office/drawing/2014/main" id="{7D985F1B-27C7-433F-B281-2C77A31E70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08675" y="4464050"/>
              <a:ext cx="1444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37">
              <a:extLst>
                <a:ext uri="{FF2B5EF4-FFF2-40B4-BE49-F238E27FC236}">
                  <a16:creationId xmlns:a16="http://schemas.microsoft.com/office/drawing/2014/main" id="{F01BC5A0-49DB-4692-AF47-B296CA1360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3138" y="4464050"/>
              <a:ext cx="0" cy="1008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Line 38">
              <a:extLst>
                <a:ext uri="{FF2B5EF4-FFF2-40B4-BE49-F238E27FC236}">
                  <a16:creationId xmlns:a16="http://schemas.microsoft.com/office/drawing/2014/main" id="{61516026-0FE3-428C-9E5D-D22B0782C8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08675" y="5472113"/>
              <a:ext cx="1444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Line 39">
              <a:extLst>
                <a:ext uri="{FF2B5EF4-FFF2-40B4-BE49-F238E27FC236}">
                  <a16:creationId xmlns:a16="http://schemas.microsoft.com/office/drawing/2014/main" id="{7015A2FD-02BC-47A0-BEEC-B82EC987BF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3138" y="4752975"/>
              <a:ext cx="358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40">
              <a:extLst>
                <a:ext uri="{FF2B5EF4-FFF2-40B4-BE49-F238E27FC236}">
                  <a16:creationId xmlns:a16="http://schemas.microsoft.com/office/drawing/2014/main" id="{84C9D24C-64FB-4ED0-B297-D5A30FEDEF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1913" y="4535488"/>
              <a:ext cx="504825" cy="504825"/>
            </a:xfrm>
            <a:prstGeom prst="ellipse">
              <a:avLst/>
            </a:prstGeom>
            <a:solidFill>
              <a:srgbClr val="FFFF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LC</a:t>
              </a:r>
            </a:p>
          </p:txBody>
        </p:sp>
        <p:sp>
          <p:nvSpPr>
            <p:cNvPr id="22" name="Text Box 41">
              <a:extLst>
                <a:ext uri="{FF2B5EF4-FFF2-40B4-BE49-F238E27FC236}">
                  <a16:creationId xmlns:a16="http://schemas.microsoft.com/office/drawing/2014/main" id="{7BBEF393-A5C2-4273-BB3E-2B51893A5A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5637" y="4358760"/>
              <a:ext cx="928688" cy="230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CV=H</a:t>
              </a:r>
            </a:p>
          </p:txBody>
        </p:sp>
        <p:sp>
          <p:nvSpPr>
            <p:cNvPr id="23" name="Line 42">
              <a:extLst>
                <a:ext uri="{FF2B5EF4-FFF2-40B4-BE49-F238E27FC236}">
                  <a16:creationId xmlns:a16="http://schemas.microsoft.com/office/drawing/2014/main" id="{717FB5AB-BA8D-4350-8455-7FA79142FD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29400" y="4176713"/>
              <a:ext cx="0" cy="360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Text Box 43">
              <a:extLst>
                <a:ext uri="{FF2B5EF4-FFF2-40B4-BE49-F238E27FC236}">
                  <a16:creationId xmlns:a16="http://schemas.microsoft.com/office/drawing/2014/main" id="{C3E9CC6D-330D-4A36-88B6-5ED44B464D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8829" y="4124325"/>
              <a:ext cx="279291" cy="230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H</a:t>
              </a:r>
              <a:r>
                <a:rPr lang="en-US" altLang="nb-NO" sz="1800" baseline="-25000"/>
                <a:t>s</a:t>
              </a:r>
            </a:p>
          </p:txBody>
        </p:sp>
        <p:sp>
          <p:nvSpPr>
            <p:cNvPr id="25" name="Line 44">
              <a:extLst>
                <a:ext uri="{FF2B5EF4-FFF2-40B4-BE49-F238E27FC236}">
                  <a16:creationId xmlns:a16="http://schemas.microsoft.com/office/drawing/2014/main" id="{C71C2D4D-162D-4A93-AFEC-993490325C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40250" y="4321175"/>
              <a:ext cx="6477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Line 45">
              <a:extLst>
                <a:ext uri="{FF2B5EF4-FFF2-40B4-BE49-F238E27FC236}">
                  <a16:creationId xmlns:a16="http://schemas.microsoft.com/office/drawing/2014/main" id="{54B4DEC5-672C-4DFA-9E0B-ACD445D996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87950" y="4321175"/>
              <a:ext cx="0" cy="358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Text Box 46">
              <a:extLst>
                <a:ext uri="{FF2B5EF4-FFF2-40B4-BE49-F238E27FC236}">
                  <a16:creationId xmlns:a16="http://schemas.microsoft.com/office/drawing/2014/main" id="{9C48781A-95AA-4579-B761-67F3C531AC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8819" y="4032250"/>
              <a:ext cx="459075" cy="230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d=q1</a:t>
              </a:r>
            </a:p>
          </p:txBody>
        </p:sp>
        <p:sp>
          <p:nvSpPr>
            <p:cNvPr id="28" name="Line 47">
              <a:extLst>
                <a:ext uri="{FF2B5EF4-FFF2-40B4-BE49-F238E27FC236}">
                  <a16:creationId xmlns:a16="http://schemas.microsoft.com/office/drawing/2014/main" id="{CDDAF2E7-613D-4865-B97A-13079B35EA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80063" y="5400675"/>
              <a:ext cx="31750" cy="8366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Line 48">
              <a:extLst>
                <a:ext uri="{FF2B5EF4-FFF2-40B4-BE49-F238E27FC236}">
                  <a16:creationId xmlns:a16="http://schemas.microsoft.com/office/drawing/2014/main" id="{9495F968-80B8-4A63-A487-5FA8603D5E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19750" y="6210300"/>
              <a:ext cx="2984500" cy="269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AutoShape 50">
              <a:extLst>
                <a:ext uri="{FF2B5EF4-FFF2-40B4-BE49-F238E27FC236}">
                  <a16:creationId xmlns:a16="http://schemas.microsoft.com/office/drawing/2014/main" id="{70755556-BBF2-48DE-BF46-654239F5B38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54788" y="6015037"/>
              <a:ext cx="215900" cy="371475"/>
            </a:xfrm>
            <a:prstGeom prst="flowChartCollat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nb-NO" altLang="nb-NO" sz="1800"/>
            </a:p>
          </p:txBody>
        </p:sp>
        <p:sp>
          <p:nvSpPr>
            <p:cNvPr id="32" name="Text Box 52">
              <a:extLst>
                <a:ext uri="{FF2B5EF4-FFF2-40B4-BE49-F238E27FC236}">
                  <a16:creationId xmlns:a16="http://schemas.microsoft.com/office/drawing/2014/main" id="{029FE226-CB8B-4A17-B13B-489D9C950F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149" y="4982618"/>
              <a:ext cx="346188" cy="230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F2</a:t>
              </a:r>
              <a:r>
                <a:rPr lang="en-US" altLang="nb-NO" sz="1800" baseline="-25000" dirty="0"/>
                <a:t>s</a:t>
              </a:r>
            </a:p>
          </p:txBody>
        </p:sp>
        <p:sp>
          <p:nvSpPr>
            <p:cNvPr id="33" name="Line 54">
              <a:extLst>
                <a:ext uri="{FF2B5EF4-FFF2-40B4-BE49-F238E27FC236}">
                  <a16:creationId xmlns:a16="http://schemas.microsoft.com/office/drawing/2014/main" id="{C4B99FA2-119F-4633-8A8B-37CAE9F324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01013" y="6092825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Line 55">
              <a:extLst>
                <a:ext uri="{FF2B5EF4-FFF2-40B4-BE49-F238E27FC236}">
                  <a16:creationId xmlns:a16="http://schemas.microsoft.com/office/drawing/2014/main" id="{E33ADF1A-7447-4C0C-883F-450198BD42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72450" y="6092825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Oval 56">
              <a:extLst>
                <a:ext uri="{FF2B5EF4-FFF2-40B4-BE49-F238E27FC236}">
                  <a16:creationId xmlns:a16="http://schemas.microsoft.com/office/drawing/2014/main" id="{E08E1838-6799-48EE-AC8E-1B816DB57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986" y="5430839"/>
              <a:ext cx="504825" cy="504825"/>
            </a:xfrm>
            <a:prstGeom prst="ellipse">
              <a:avLst/>
            </a:prstGeom>
            <a:solidFill>
              <a:srgbClr val="FFFFFF"/>
            </a:solidFill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>
                  <a:solidFill>
                    <a:srgbClr val="FF0066"/>
                  </a:solidFill>
                </a:rPr>
                <a:t>FC</a:t>
              </a:r>
            </a:p>
          </p:txBody>
        </p:sp>
        <p:sp>
          <p:nvSpPr>
            <p:cNvPr id="36" name="Line 57">
              <a:extLst>
                <a:ext uri="{FF2B5EF4-FFF2-40B4-BE49-F238E27FC236}">
                  <a16:creationId xmlns:a16="http://schemas.microsoft.com/office/drawing/2014/main" id="{CACF2160-C935-460B-A515-A6F19F4C29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659563" y="5878513"/>
              <a:ext cx="1587" cy="287337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prstDash val="dash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Line 58">
              <a:extLst>
                <a:ext uri="{FF2B5EF4-FFF2-40B4-BE49-F238E27FC236}">
                  <a16:creationId xmlns:a16="http://schemas.microsoft.com/office/drawing/2014/main" id="{F0DC48D7-05AB-42E8-A56B-58B3159B5C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57975" y="5002728"/>
              <a:ext cx="4757" cy="4154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Line 59">
              <a:extLst>
                <a:ext uri="{FF2B5EF4-FFF2-40B4-BE49-F238E27FC236}">
                  <a16:creationId xmlns:a16="http://schemas.microsoft.com/office/drawing/2014/main" id="{D499C3E5-98E1-4CBC-91BE-5942AB2414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72450" y="5589588"/>
              <a:ext cx="0" cy="64770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prstDash val="dash"/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Line 60">
              <a:extLst>
                <a:ext uri="{FF2B5EF4-FFF2-40B4-BE49-F238E27FC236}">
                  <a16:creationId xmlns:a16="http://schemas.microsoft.com/office/drawing/2014/main" id="{FF10A1CD-02F3-4CF9-A1F1-4123CA0214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877050" y="5589588"/>
              <a:ext cx="1295400" cy="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Text Box 62">
              <a:extLst>
                <a:ext uri="{FF2B5EF4-FFF2-40B4-BE49-F238E27FC236}">
                  <a16:creationId xmlns:a16="http://schemas.microsoft.com/office/drawing/2014/main" id="{637401CD-7C2E-40A5-82C5-9E59E50EC9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53005" y="5300663"/>
              <a:ext cx="296016" cy="230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F2</a:t>
              </a:r>
            </a:p>
          </p:txBody>
        </p:sp>
        <p:sp>
          <p:nvSpPr>
            <p:cNvPr id="41" name="Text Box 87">
              <a:extLst>
                <a:ext uri="{FF2B5EF4-FFF2-40B4-BE49-F238E27FC236}">
                  <a16:creationId xmlns:a16="http://schemas.microsoft.com/office/drawing/2014/main" id="{AB338D07-FE92-45F4-91D0-A180FD7922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1067" y="5879050"/>
              <a:ext cx="195671" cy="230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z</a:t>
              </a:r>
              <a:endParaRPr lang="en-US" altLang="nb-NO" sz="1800" baseline="-25000" dirty="0"/>
            </a:p>
          </p:txBody>
        </p:sp>
        <p:sp>
          <p:nvSpPr>
            <p:cNvPr id="43" name="TextBox 2">
              <a:extLst>
                <a:ext uri="{FF2B5EF4-FFF2-40B4-BE49-F238E27FC236}">
                  <a16:creationId xmlns:a16="http://schemas.microsoft.com/office/drawing/2014/main" id="{4BD76BE2-A113-41BC-AC37-60F7D7C97E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08984" y="4826472"/>
              <a:ext cx="350369" cy="144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900"/>
                <a:t>master</a:t>
              </a:r>
            </a:p>
          </p:txBody>
        </p:sp>
        <p:sp>
          <p:nvSpPr>
            <p:cNvPr id="44" name="TextBox 60">
              <a:extLst>
                <a:ext uri="{FF2B5EF4-FFF2-40B4-BE49-F238E27FC236}">
                  <a16:creationId xmlns:a16="http://schemas.microsoft.com/office/drawing/2014/main" id="{FAA8DA87-9185-4FB5-80F6-1934467BB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4730" y="5717531"/>
              <a:ext cx="296015" cy="144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900" dirty="0">
                  <a:solidFill>
                    <a:srgbClr val="C00000"/>
                  </a:solidFill>
                </a:rPr>
                <a:t>slave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33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3880" y="231432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nb-NO" dirty="0"/>
              <a:t>Solution: How </a:t>
            </a:r>
            <a:r>
              <a:rPr lang="nb-NO" dirty="0" err="1"/>
              <a:t>can</a:t>
            </a:r>
            <a:r>
              <a:rPr lang="nb-NO" dirty="0"/>
              <a:t> </a:t>
            </a:r>
            <a:r>
              <a:rPr lang="nb-NO" dirty="0" err="1"/>
              <a:t>we</a:t>
            </a:r>
            <a:r>
              <a:rPr lang="nb-NO" dirty="0"/>
              <a:t>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feedforward</a:t>
            </a:r>
            <a:r>
              <a:rPr lang="nb-NO" dirty="0"/>
              <a:t>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FC6E05-6B55-4E1C-975C-9F62DAEB9EB5}"/>
              </a:ext>
            </a:extLst>
          </p:cNvPr>
          <p:cNvGrpSpPr>
            <a:grpSpLocks/>
          </p:cNvGrpSpPr>
          <p:nvPr/>
        </p:nvGrpSpPr>
        <p:grpSpPr bwMode="auto">
          <a:xfrm>
            <a:off x="2784264" y="2120221"/>
            <a:ext cx="6623471" cy="3767288"/>
            <a:chOff x="4285359" y="4028554"/>
            <a:chExt cx="4318891" cy="2353196"/>
          </a:xfrm>
        </p:grpSpPr>
        <p:sp>
          <p:nvSpPr>
            <p:cNvPr id="12" name="Line 31">
              <a:extLst>
                <a:ext uri="{FF2B5EF4-FFF2-40B4-BE49-F238E27FC236}">
                  <a16:creationId xmlns:a16="http://schemas.microsoft.com/office/drawing/2014/main" id="{BBB59C77-8233-4524-AE08-1C1D6B7061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72050" y="4392613"/>
              <a:ext cx="0" cy="11525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32">
              <a:extLst>
                <a:ext uri="{FF2B5EF4-FFF2-40B4-BE49-F238E27FC236}">
                  <a16:creationId xmlns:a16="http://schemas.microsoft.com/office/drawing/2014/main" id="{6074FB31-2663-49F1-9465-3879F17047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72050" y="5545138"/>
              <a:ext cx="9366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33">
              <a:extLst>
                <a:ext uri="{FF2B5EF4-FFF2-40B4-BE49-F238E27FC236}">
                  <a16:creationId xmlns:a16="http://schemas.microsoft.com/office/drawing/2014/main" id="{41F14621-51AD-48E8-9AA2-1A57777C7A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08675" y="4392613"/>
              <a:ext cx="0" cy="11525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Line 34">
              <a:extLst>
                <a:ext uri="{FF2B5EF4-FFF2-40B4-BE49-F238E27FC236}">
                  <a16:creationId xmlns:a16="http://schemas.microsoft.com/office/drawing/2014/main" id="{585EE8DA-3929-4DC6-A647-7132059541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72050" y="4608513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Line 35">
              <a:extLst>
                <a:ext uri="{FF2B5EF4-FFF2-40B4-BE49-F238E27FC236}">
                  <a16:creationId xmlns:a16="http://schemas.microsoft.com/office/drawing/2014/main" id="{B8373A20-54A6-475E-88BD-49A443053B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72050" y="4608513"/>
              <a:ext cx="936625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36">
              <a:extLst>
                <a:ext uri="{FF2B5EF4-FFF2-40B4-BE49-F238E27FC236}">
                  <a16:creationId xmlns:a16="http://schemas.microsoft.com/office/drawing/2014/main" id="{7D985F1B-27C7-433F-B281-2C77A31E70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08675" y="4464050"/>
              <a:ext cx="1444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37">
              <a:extLst>
                <a:ext uri="{FF2B5EF4-FFF2-40B4-BE49-F238E27FC236}">
                  <a16:creationId xmlns:a16="http://schemas.microsoft.com/office/drawing/2014/main" id="{F01BC5A0-49DB-4692-AF47-B296CA1360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3138" y="4464050"/>
              <a:ext cx="0" cy="1008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Line 38">
              <a:extLst>
                <a:ext uri="{FF2B5EF4-FFF2-40B4-BE49-F238E27FC236}">
                  <a16:creationId xmlns:a16="http://schemas.microsoft.com/office/drawing/2014/main" id="{61516026-0FE3-428C-9E5D-D22B0782C8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08675" y="5472113"/>
              <a:ext cx="1444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Line 39">
              <a:extLst>
                <a:ext uri="{FF2B5EF4-FFF2-40B4-BE49-F238E27FC236}">
                  <a16:creationId xmlns:a16="http://schemas.microsoft.com/office/drawing/2014/main" id="{7015A2FD-02BC-47A0-BEEC-B82EC987BF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3138" y="4752975"/>
              <a:ext cx="358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40">
              <a:extLst>
                <a:ext uri="{FF2B5EF4-FFF2-40B4-BE49-F238E27FC236}">
                  <a16:creationId xmlns:a16="http://schemas.microsoft.com/office/drawing/2014/main" id="{84C9D24C-64FB-4ED0-B297-D5A30FEDEF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1913" y="4535488"/>
              <a:ext cx="504825" cy="504825"/>
            </a:xfrm>
            <a:prstGeom prst="ellipse">
              <a:avLst/>
            </a:prstGeom>
            <a:solidFill>
              <a:srgbClr val="FFFF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LC</a:t>
              </a:r>
            </a:p>
          </p:txBody>
        </p:sp>
        <p:sp>
          <p:nvSpPr>
            <p:cNvPr id="22" name="Text Box 41">
              <a:extLst>
                <a:ext uri="{FF2B5EF4-FFF2-40B4-BE49-F238E27FC236}">
                  <a16:creationId xmlns:a16="http://schemas.microsoft.com/office/drawing/2014/main" id="{7BBEF393-A5C2-4273-BB3E-2B51893A5A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5637" y="4358760"/>
              <a:ext cx="928688" cy="230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CV=H</a:t>
              </a:r>
            </a:p>
          </p:txBody>
        </p:sp>
        <p:sp>
          <p:nvSpPr>
            <p:cNvPr id="23" name="Line 42">
              <a:extLst>
                <a:ext uri="{FF2B5EF4-FFF2-40B4-BE49-F238E27FC236}">
                  <a16:creationId xmlns:a16="http://schemas.microsoft.com/office/drawing/2014/main" id="{717FB5AB-BA8D-4350-8455-7FA79142FD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29400" y="4176713"/>
              <a:ext cx="0" cy="360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Text Box 43">
              <a:extLst>
                <a:ext uri="{FF2B5EF4-FFF2-40B4-BE49-F238E27FC236}">
                  <a16:creationId xmlns:a16="http://schemas.microsoft.com/office/drawing/2014/main" id="{C3E9CC6D-330D-4A36-88B6-5ED44B464D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8829" y="4124325"/>
              <a:ext cx="279291" cy="230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H</a:t>
              </a:r>
              <a:r>
                <a:rPr lang="en-US" altLang="nb-NO" sz="1800" baseline="-25000"/>
                <a:t>s</a:t>
              </a:r>
            </a:p>
          </p:txBody>
        </p:sp>
        <p:sp>
          <p:nvSpPr>
            <p:cNvPr id="25" name="Line 44">
              <a:extLst>
                <a:ext uri="{FF2B5EF4-FFF2-40B4-BE49-F238E27FC236}">
                  <a16:creationId xmlns:a16="http://schemas.microsoft.com/office/drawing/2014/main" id="{C71C2D4D-162D-4A93-AFEC-993490325C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40250" y="4321175"/>
              <a:ext cx="6477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Line 45">
              <a:extLst>
                <a:ext uri="{FF2B5EF4-FFF2-40B4-BE49-F238E27FC236}">
                  <a16:creationId xmlns:a16="http://schemas.microsoft.com/office/drawing/2014/main" id="{54B4DEC5-672C-4DFA-9E0B-ACD445D996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87950" y="4321175"/>
              <a:ext cx="0" cy="358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Text Box 46">
              <a:extLst>
                <a:ext uri="{FF2B5EF4-FFF2-40B4-BE49-F238E27FC236}">
                  <a16:creationId xmlns:a16="http://schemas.microsoft.com/office/drawing/2014/main" id="{9C48781A-95AA-4579-B761-67F3C531AC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5359" y="4028554"/>
              <a:ext cx="467437" cy="230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d=F1</a:t>
              </a:r>
            </a:p>
          </p:txBody>
        </p:sp>
        <p:sp>
          <p:nvSpPr>
            <p:cNvPr id="28" name="Line 47">
              <a:extLst>
                <a:ext uri="{FF2B5EF4-FFF2-40B4-BE49-F238E27FC236}">
                  <a16:creationId xmlns:a16="http://schemas.microsoft.com/office/drawing/2014/main" id="{CDDAF2E7-613D-4865-B97A-13079B35EA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80063" y="5400675"/>
              <a:ext cx="31750" cy="8366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Line 48">
              <a:extLst>
                <a:ext uri="{FF2B5EF4-FFF2-40B4-BE49-F238E27FC236}">
                  <a16:creationId xmlns:a16="http://schemas.microsoft.com/office/drawing/2014/main" id="{9495F968-80B8-4A63-A487-5FA8603D5E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19750" y="6210300"/>
              <a:ext cx="2984500" cy="269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AutoShape 50">
              <a:extLst>
                <a:ext uri="{FF2B5EF4-FFF2-40B4-BE49-F238E27FC236}">
                  <a16:creationId xmlns:a16="http://schemas.microsoft.com/office/drawing/2014/main" id="{70755556-BBF2-48DE-BF46-654239F5B38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54788" y="6015037"/>
              <a:ext cx="215900" cy="371475"/>
            </a:xfrm>
            <a:prstGeom prst="flowChartCollat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nb-NO" altLang="nb-NO" sz="1800"/>
            </a:p>
          </p:txBody>
        </p:sp>
        <p:sp>
          <p:nvSpPr>
            <p:cNvPr id="32" name="Text Box 52">
              <a:extLst>
                <a:ext uri="{FF2B5EF4-FFF2-40B4-BE49-F238E27FC236}">
                  <a16:creationId xmlns:a16="http://schemas.microsoft.com/office/drawing/2014/main" id="{029FE226-CB8B-4A17-B13B-489D9C950F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149" y="5211826"/>
              <a:ext cx="346188" cy="230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F2</a:t>
              </a:r>
              <a:r>
                <a:rPr lang="en-US" altLang="nb-NO" sz="1800" baseline="-25000" dirty="0"/>
                <a:t>s</a:t>
              </a:r>
            </a:p>
          </p:txBody>
        </p:sp>
        <p:sp>
          <p:nvSpPr>
            <p:cNvPr id="33" name="Line 54">
              <a:extLst>
                <a:ext uri="{FF2B5EF4-FFF2-40B4-BE49-F238E27FC236}">
                  <a16:creationId xmlns:a16="http://schemas.microsoft.com/office/drawing/2014/main" id="{C4B99FA2-119F-4633-8A8B-37CAE9F324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01013" y="6092825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Line 55">
              <a:extLst>
                <a:ext uri="{FF2B5EF4-FFF2-40B4-BE49-F238E27FC236}">
                  <a16:creationId xmlns:a16="http://schemas.microsoft.com/office/drawing/2014/main" id="{E33ADF1A-7447-4C0C-883F-450198BD42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72450" y="6092825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Oval 56">
              <a:extLst>
                <a:ext uri="{FF2B5EF4-FFF2-40B4-BE49-F238E27FC236}">
                  <a16:creationId xmlns:a16="http://schemas.microsoft.com/office/drawing/2014/main" id="{E08E1838-6799-48EE-AC8E-1B816DB57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986" y="5430839"/>
              <a:ext cx="504825" cy="504825"/>
            </a:xfrm>
            <a:prstGeom prst="ellipse">
              <a:avLst/>
            </a:prstGeom>
            <a:solidFill>
              <a:srgbClr val="FFFFFF"/>
            </a:solidFill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>
                  <a:solidFill>
                    <a:srgbClr val="FF0066"/>
                  </a:solidFill>
                </a:rPr>
                <a:t>FC</a:t>
              </a:r>
            </a:p>
          </p:txBody>
        </p:sp>
        <p:sp>
          <p:nvSpPr>
            <p:cNvPr id="36" name="Line 57">
              <a:extLst>
                <a:ext uri="{FF2B5EF4-FFF2-40B4-BE49-F238E27FC236}">
                  <a16:creationId xmlns:a16="http://schemas.microsoft.com/office/drawing/2014/main" id="{CACF2160-C935-460B-A515-A6F19F4C29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659563" y="5878513"/>
              <a:ext cx="1587" cy="287337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prstDash val="dash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Line 58">
              <a:extLst>
                <a:ext uri="{FF2B5EF4-FFF2-40B4-BE49-F238E27FC236}">
                  <a16:creationId xmlns:a16="http://schemas.microsoft.com/office/drawing/2014/main" id="{F0DC48D7-05AB-42E8-A56B-58B3159B5C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57975" y="5002728"/>
              <a:ext cx="4757" cy="4154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Line 59">
              <a:extLst>
                <a:ext uri="{FF2B5EF4-FFF2-40B4-BE49-F238E27FC236}">
                  <a16:creationId xmlns:a16="http://schemas.microsoft.com/office/drawing/2014/main" id="{D499C3E5-98E1-4CBC-91BE-5942AB2414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72450" y="5589588"/>
              <a:ext cx="0" cy="64770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prstDash val="dash"/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Line 60">
              <a:extLst>
                <a:ext uri="{FF2B5EF4-FFF2-40B4-BE49-F238E27FC236}">
                  <a16:creationId xmlns:a16="http://schemas.microsoft.com/office/drawing/2014/main" id="{FF10A1CD-02F3-4CF9-A1F1-4123CA0214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877050" y="5589588"/>
              <a:ext cx="1295400" cy="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Text Box 62">
              <a:extLst>
                <a:ext uri="{FF2B5EF4-FFF2-40B4-BE49-F238E27FC236}">
                  <a16:creationId xmlns:a16="http://schemas.microsoft.com/office/drawing/2014/main" id="{637401CD-7C2E-40A5-82C5-9E59E50EC9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53005" y="5300663"/>
              <a:ext cx="296016" cy="230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F2</a:t>
              </a:r>
            </a:p>
          </p:txBody>
        </p:sp>
        <p:sp>
          <p:nvSpPr>
            <p:cNvPr id="41" name="Text Box 87">
              <a:extLst>
                <a:ext uri="{FF2B5EF4-FFF2-40B4-BE49-F238E27FC236}">
                  <a16:creationId xmlns:a16="http://schemas.microsoft.com/office/drawing/2014/main" id="{AB338D07-FE92-45F4-91D0-A180FD7922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1067" y="5879050"/>
              <a:ext cx="195671" cy="230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z</a:t>
              </a:r>
              <a:endParaRPr lang="en-US" altLang="nb-NO" sz="1800" baseline="-25000" dirty="0"/>
            </a:p>
          </p:txBody>
        </p:sp>
        <p:sp>
          <p:nvSpPr>
            <p:cNvPr id="43" name="TextBox 2">
              <a:extLst>
                <a:ext uri="{FF2B5EF4-FFF2-40B4-BE49-F238E27FC236}">
                  <a16:creationId xmlns:a16="http://schemas.microsoft.com/office/drawing/2014/main" id="{4BD76BE2-A113-41BC-AC37-60F7D7C97E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08984" y="4826472"/>
              <a:ext cx="350369" cy="144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900"/>
                <a:t>master</a:t>
              </a:r>
            </a:p>
          </p:txBody>
        </p:sp>
        <p:sp>
          <p:nvSpPr>
            <p:cNvPr id="44" name="TextBox 60">
              <a:extLst>
                <a:ext uri="{FF2B5EF4-FFF2-40B4-BE49-F238E27FC236}">
                  <a16:creationId xmlns:a16="http://schemas.microsoft.com/office/drawing/2014/main" id="{FAA8DA87-9185-4FB5-80F6-1934467BB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4730" y="5717531"/>
              <a:ext cx="296015" cy="144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900" dirty="0">
                  <a:solidFill>
                    <a:srgbClr val="C00000"/>
                  </a:solidFill>
                </a:rPr>
                <a:t>slave</a:t>
              </a:r>
            </a:p>
          </p:txBody>
        </p: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CA2E17-29B9-40A9-B839-84CE00197CCC}"/>
              </a:ext>
            </a:extLst>
          </p:cNvPr>
          <p:cNvCxnSpPr>
            <a:cxnSpLocks/>
          </p:cNvCxnSpPr>
          <p:nvPr/>
        </p:nvCxnSpPr>
        <p:spPr>
          <a:xfrm flipV="1">
            <a:off x="3453473" y="1268761"/>
            <a:ext cx="0" cy="138681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BEC7667-400D-44A6-96EE-08D8B82ABAAF}"/>
              </a:ext>
            </a:extLst>
          </p:cNvPr>
          <p:cNvCxnSpPr>
            <a:cxnSpLocks/>
          </p:cNvCxnSpPr>
          <p:nvPr/>
        </p:nvCxnSpPr>
        <p:spPr>
          <a:xfrm flipH="1">
            <a:off x="3453474" y="1256197"/>
            <a:ext cx="4370719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306C10F6-A054-4D48-8279-959CB41F653E}"/>
              </a:ext>
            </a:extLst>
          </p:cNvPr>
          <p:cNvCxnSpPr>
            <a:cxnSpLocks/>
          </p:cNvCxnSpPr>
          <p:nvPr/>
        </p:nvCxnSpPr>
        <p:spPr>
          <a:xfrm flipV="1">
            <a:off x="7824192" y="1268761"/>
            <a:ext cx="0" cy="2757774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F98D176-03D4-4BD2-B3E0-D22DDE16D55D}"/>
              </a:ext>
            </a:extLst>
          </p:cNvPr>
          <p:cNvCxnSpPr>
            <a:cxnSpLocks/>
          </p:cNvCxnSpPr>
          <p:nvPr/>
        </p:nvCxnSpPr>
        <p:spPr>
          <a:xfrm flipH="1">
            <a:off x="6381134" y="3987444"/>
            <a:ext cx="1443058" cy="6281"/>
          </a:xfrm>
          <a:prstGeom prst="line">
            <a:avLst/>
          </a:prstGeom>
          <a:ln w="22225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DF51242A-1705-4C9C-92CA-018C33B68A1A}"/>
              </a:ext>
            </a:extLst>
          </p:cNvPr>
          <p:cNvSpPr txBox="1"/>
          <p:nvPr/>
        </p:nvSpPr>
        <p:spPr>
          <a:xfrm>
            <a:off x="8040217" y="1921280"/>
            <a:ext cx="316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chemeClr val="tx2"/>
                </a:solidFill>
              </a:rPr>
              <a:t>F1 (</a:t>
            </a:r>
            <a:r>
              <a:rPr lang="nb-NO" dirty="0" err="1">
                <a:solidFill>
                  <a:schemeClr val="tx2"/>
                </a:solidFill>
              </a:rPr>
              <a:t>measured</a:t>
            </a:r>
            <a:r>
              <a:rPr lang="nb-NO" dirty="0">
                <a:solidFill>
                  <a:schemeClr val="tx2"/>
                </a:solidFill>
              </a:rPr>
              <a:t> </a:t>
            </a:r>
            <a:r>
              <a:rPr lang="nb-NO" dirty="0" err="1">
                <a:solidFill>
                  <a:schemeClr val="tx2"/>
                </a:solidFill>
              </a:rPr>
              <a:t>flow</a:t>
            </a:r>
            <a:r>
              <a:rPr lang="nb-NO" dirty="0">
                <a:solidFill>
                  <a:schemeClr val="tx2"/>
                </a:solidFill>
              </a:rPr>
              <a:t> </a:t>
            </a:r>
            <a:r>
              <a:rPr lang="nb-NO" dirty="0" err="1">
                <a:solidFill>
                  <a:schemeClr val="tx2"/>
                </a:solidFill>
              </a:rPr>
              <a:t>disturbance</a:t>
            </a:r>
            <a:r>
              <a:rPr lang="nb-NO" dirty="0">
                <a:solidFill>
                  <a:schemeClr val="tx2"/>
                </a:solidFill>
              </a:rPr>
              <a:t>)</a:t>
            </a:r>
          </a:p>
        </p:txBody>
      </p:sp>
      <p:sp>
        <p:nvSpPr>
          <p:cNvPr id="47" name="Text Box 52">
            <a:extLst>
              <a:ext uri="{FF2B5EF4-FFF2-40B4-BE49-F238E27FC236}">
                <a16:creationId xmlns:a16="http://schemas.microsoft.com/office/drawing/2014/main" id="{8F2718D3-86AD-4488-B228-DCCAF8808B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5543" y="3634533"/>
            <a:ext cx="103105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/>
              <a:t>(F2-F1)</a:t>
            </a:r>
            <a:r>
              <a:rPr lang="en-US" altLang="nb-NO" sz="1800" baseline="-25000" dirty="0"/>
              <a:t>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6A55F5-DDCB-55CC-FAD7-DCE92245FEFA}"/>
              </a:ext>
            </a:extLst>
          </p:cNvPr>
          <p:cNvSpPr txBox="1"/>
          <p:nvPr/>
        </p:nvSpPr>
        <p:spPr>
          <a:xfrm>
            <a:off x="6410761" y="3929094"/>
            <a:ext cx="252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>
                <a:solidFill>
                  <a:schemeClr val="accent1"/>
                </a:solidFill>
              </a:rPr>
              <a:t>+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7892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7408" y="260350"/>
            <a:ext cx="108012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nb-NO" sz="4000" dirty="0">
                <a:highlight>
                  <a:srgbClr val="FFFF00"/>
                </a:highlight>
              </a:rPr>
              <a:t>E2. </a:t>
            </a:r>
            <a:r>
              <a:rPr lang="en-US" altLang="nb-NO" sz="4000" dirty="0"/>
              <a:t>Ratio control (most common case of feedforward)</a:t>
            </a:r>
          </a:p>
        </p:txBody>
      </p:sp>
      <p:grpSp>
        <p:nvGrpSpPr>
          <p:cNvPr id="29699" name="Group 4"/>
          <p:cNvGrpSpPr>
            <a:grpSpLocks/>
          </p:cNvGrpSpPr>
          <p:nvPr/>
        </p:nvGrpSpPr>
        <p:grpSpPr bwMode="auto">
          <a:xfrm>
            <a:off x="3261976" y="3080009"/>
            <a:ext cx="6097515" cy="2060018"/>
            <a:chOff x="1842125" y="2195513"/>
            <a:chExt cx="6095797" cy="2060018"/>
          </a:xfrm>
        </p:grpSpPr>
        <p:sp>
          <p:nvSpPr>
            <p:cNvPr id="29703" name="Oval 4"/>
            <p:cNvSpPr>
              <a:spLocks noChangeArrowheads="1"/>
            </p:cNvSpPr>
            <p:nvPr/>
          </p:nvSpPr>
          <p:spPr bwMode="auto">
            <a:xfrm>
              <a:off x="3419475" y="3213100"/>
              <a:ext cx="576263" cy="57626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/>
                <a:t>x</a:t>
              </a:r>
            </a:p>
          </p:txBody>
        </p:sp>
        <p:sp>
          <p:nvSpPr>
            <p:cNvPr id="29704" name="Line 5"/>
            <p:cNvSpPr>
              <a:spLocks noChangeShapeType="1"/>
            </p:cNvSpPr>
            <p:nvPr/>
          </p:nvSpPr>
          <p:spPr bwMode="auto">
            <a:xfrm>
              <a:off x="2555875" y="3500438"/>
              <a:ext cx="8636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05" name="Line 6"/>
            <p:cNvSpPr>
              <a:spLocks noChangeShapeType="1"/>
            </p:cNvSpPr>
            <p:nvPr/>
          </p:nvSpPr>
          <p:spPr bwMode="auto">
            <a:xfrm>
              <a:off x="3995738" y="3500438"/>
              <a:ext cx="8636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06" name="Line 7"/>
            <p:cNvSpPr>
              <a:spLocks noChangeShapeType="1"/>
            </p:cNvSpPr>
            <p:nvPr/>
          </p:nvSpPr>
          <p:spPr bwMode="auto">
            <a:xfrm rot="5400000">
              <a:off x="3276600" y="2781300"/>
              <a:ext cx="8636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07" name="Text Box 8"/>
            <p:cNvSpPr txBox="1">
              <a:spLocks noChangeArrowheads="1"/>
            </p:cNvSpPr>
            <p:nvPr/>
          </p:nvSpPr>
          <p:spPr bwMode="auto">
            <a:xfrm>
              <a:off x="3832225" y="2195513"/>
              <a:ext cx="2063750" cy="854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dirty="0"/>
                <a:t>(F</a:t>
              </a:r>
              <a:r>
                <a:rPr lang="en-US" altLang="nb-NO" baseline="-25000" dirty="0"/>
                <a:t>2</a:t>
              </a:r>
              <a:r>
                <a:rPr lang="en-US" altLang="nb-NO" dirty="0"/>
                <a:t>/F</a:t>
              </a:r>
              <a:r>
                <a:rPr lang="en-US" altLang="nb-NO" baseline="-25000" dirty="0"/>
                <a:t>1</a:t>
              </a:r>
              <a:r>
                <a:rPr lang="en-US" altLang="nb-NO" dirty="0"/>
                <a:t>)</a:t>
              </a:r>
              <a:r>
                <a:rPr lang="en-US" altLang="nb-NO" baseline="-25000" dirty="0"/>
                <a:t>s</a:t>
              </a:r>
              <a:endParaRPr lang="en-US" altLang="nb-NO" dirty="0"/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(desired flow ratio)</a:t>
              </a:r>
              <a:endParaRPr lang="en-US" altLang="nb-NO" sz="1800" baseline="-25000" dirty="0"/>
            </a:p>
          </p:txBody>
        </p:sp>
        <p:sp>
          <p:nvSpPr>
            <p:cNvPr id="29708" name="Text Box 9"/>
            <p:cNvSpPr txBox="1">
              <a:spLocks noChangeArrowheads="1"/>
            </p:cNvSpPr>
            <p:nvPr/>
          </p:nvSpPr>
          <p:spPr bwMode="auto">
            <a:xfrm>
              <a:off x="1842125" y="3015767"/>
              <a:ext cx="1928189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dirty="0"/>
                <a:t>F</a:t>
              </a:r>
              <a:r>
                <a:rPr lang="en-US" altLang="nb-NO" baseline="-25000" dirty="0"/>
                <a:t>1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(measured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flow disturbance)</a:t>
              </a:r>
            </a:p>
          </p:txBody>
        </p:sp>
        <p:sp>
          <p:nvSpPr>
            <p:cNvPr id="29709" name="Text Box 10"/>
            <p:cNvSpPr txBox="1">
              <a:spLocks noChangeArrowheads="1"/>
            </p:cNvSpPr>
            <p:nvPr/>
          </p:nvSpPr>
          <p:spPr bwMode="auto">
            <a:xfrm>
              <a:off x="4830255" y="3065462"/>
              <a:ext cx="3107667" cy="11900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dirty="0"/>
                <a:t>F</a:t>
              </a:r>
              <a:r>
                <a:rPr lang="en-US" altLang="nb-NO" baseline="-25000" dirty="0"/>
                <a:t>2</a:t>
              </a:r>
              <a:endParaRPr lang="en-US" altLang="nb-NO" sz="1800" baseline="-25000" dirty="0"/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(Input, manipulated variable)</a:t>
              </a:r>
              <a:endParaRPr lang="en-US" altLang="nb-NO" baseline="-25000" dirty="0"/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nb-NO" baseline="-25000" dirty="0"/>
            </a:p>
          </p:txBody>
        </p:sp>
      </p:grpSp>
      <p:sp>
        <p:nvSpPr>
          <p:cNvPr id="29700" name="Text Box 11"/>
          <p:cNvSpPr txBox="1">
            <a:spLocks noChangeArrowheads="1"/>
          </p:cNvSpPr>
          <p:nvPr/>
        </p:nvSpPr>
        <p:spPr bwMode="auto">
          <a:xfrm>
            <a:off x="1609726" y="5445125"/>
            <a:ext cx="8696325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2400" dirty="0"/>
              <a:t>“Measure disturbance (d=F</a:t>
            </a:r>
            <a:r>
              <a:rPr lang="en-US" altLang="nb-NO" sz="2400" baseline="-25000" dirty="0"/>
              <a:t>1</a:t>
            </a:r>
            <a:r>
              <a:rPr lang="en-US" altLang="nb-NO" sz="2400" dirty="0"/>
              <a:t>) and adjust input (u=F</a:t>
            </a:r>
            <a:r>
              <a:rPr lang="en-US" altLang="nb-NO" sz="2400" baseline="-25000" dirty="0"/>
              <a:t>2</a:t>
            </a:r>
            <a:r>
              <a:rPr lang="en-US" altLang="nb-NO" sz="2400" dirty="0"/>
              <a:t>) such that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2400" dirty="0"/>
              <a:t>ratio is at given value (F</a:t>
            </a:r>
            <a:r>
              <a:rPr lang="en-US" altLang="nb-NO" sz="2400" baseline="-25000" dirty="0"/>
              <a:t>2</a:t>
            </a:r>
            <a:r>
              <a:rPr lang="en-US" altLang="nb-NO" sz="2400" dirty="0"/>
              <a:t>/F</a:t>
            </a:r>
            <a:r>
              <a:rPr lang="en-US" altLang="nb-NO" sz="2400" baseline="-25000" dirty="0"/>
              <a:t>1</a:t>
            </a:r>
            <a:r>
              <a:rPr lang="en-US" altLang="nb-NO" sz="2400" dirty="0"/>
              <a:t>)</a:t>
            </a:r>
            <a:r>
              <a:rPr lang="en-US" altLang="nb-NO" sz="2400" baseline="-25000" dirty="0"/>
              <a:t>s</a:t>
            </a:r>
            <a:r>
              <a:rPr lang="en-US" altLang="nb-NO" sz="2400" dirty="0"/>
              <a:t>”</a:t>
            </a:r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1916114" y="2586039"/>
            <a:ext cx="45608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2800" dirty="0"/>
              <a:t>Use multiplication block (x):</a:t>
            </a:r>
          </a:p>
        </p:txBody>
      </p:sp>
      <p:sp>
        <p:nvSpPr>
          <p:cNvPr id="29702" name="TextBox 5"/>
          <p:cNvSpPr txBox="1">
            <a:spLocks noChangeArrowheads="1"/>
          </p:cNvSpPr>
          <p:nvPr/>
        </p:nvSpPr>
        <p:spPr bwMode="auto">
          <a:xfrm>
            <a:off x="1742758" y="1580953"/>
            <a:ext cx="88505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</a:pPr>
            <a:r>
              <a:rPr lang="en-US" sz="1800" dirty="0">
                <a:highlight>
                  <a:srgbClr val="FFFF00"/>
                </a:highlight>
              </a:rPr>
              <a:t>Note: Disturbance needs to be a flow</a:t>
            </a:r>
            <a:r>
              <a:rPr lang="en-US" sz="1800" dirty="0"/>
              <a:t> (or more generally an extensive variable)</a:t>
            </a:r>
          </a:p>
          <a:p>
            <a:pPr marL="285750" indent="-285750" eaLnBrk="1" hangingPunct="1">
              <a:spcBef>
                <a:spcPct val="0"/>
              </a:spcBef>
            </a:pPr>
            <a:r>
              <a:rPr lang="en-US" sz="1800" dirty="0"/>
              <a:t>Very common when a unit has several feed streams.</a:t>
            </a:r>
            <a:endParaRPr lang="en-US" altLang="nb-NO" sz="1800" dirty="0"/>
          </a:p>
          <a:p>
            <a:pPr marL="285750" indent="-285750" eaLnBrk="1" hangingPunct="1">
              <a:spcBef>
                <a:spcPct val="0"/>
              </a:spcBef>
            </a:pPr>
            <a:r>
              <a:rPr lang="en-US" altLang="nb-NO" sz="1800" dirty="0"/>
              <a:t>Example: Process with two feeds F</a:t>
            </a:r>
            <a:r>
              <a:rPr lang="en-US" altLang="nb-NO" sz="1800" baseline="-25000" dirty="0"/>
              <a:t>1</a:t>
            </a:r>
            <a:r>
              <a:rPr lang="en-US" altLang="nb-NO" sz="1800" dirty="0"/>
              <a:t>(d) and F</a:t>
            </a:r>
            <a:r>
              <a:rPr lang="en-US" altLang="nb-NO" sz="1800" baseline="-25000" dirty="0"/>
              <a:t>2</a:t>
            </a:r>
            <a:r>
              <a:rPr lang="en-US" altLang="nb-NO" sz="1800" dirty="0"/>
              <a:t> (u), where ratio should be constant.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590BC0-2C56-BA7E-3A8E-FC27A39F7F27}"/>
              </a:ext>
            </a:extLst>
          </p:cNvPr>
          <p:cNvSpPr txBox="1"/>
          <p:nvPr/>
        </p:nvSpPr>
        <p:spPr>
          <a:xfrm>
            <a:off x="1564715" y="6537068"/>
            <a:ext cx="7251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>
                <a:highlight>
                  <a:srgbClr val="FFFF00"/>
                </a:highlight>
              </a:rPr>
              <a:t>Don’t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need</a:t>
            </a:r>
            <a:r>
              <a:rPr lang="nb-NO" dirty="0">
                <a:highlight>
                  <a:srgbClr val="FFFF00"/>
                </a:highlight>
              </a:rPr>
              <a:t> a </a:t>
            </a:r>
            <a:r>
              <a:rPr lang="nb-NO" dirty="0" err="1">
                <a:highlight>
                  <a:srgbClr val="FFFF00"/>
                </a:highlight>
              </a:rPr>
              <a:t>model</a:t>
            </a:r>
            <a:r>
              <a:rPr lang="nb-NO" dirty="0">
                <a:highlight>
                  <a:srgbClr val="FFFF00"/>
                </a:highlight>
              </a:rPr>
              <a:t>; just </a:t>
            </a:r>
            <a:r>
              <a:rPr lang="nb-NO" dirty="0" err="1">
                <a:highlight>
                  <a:srgbClr val="FFFF00"/>
                </a:highlight>
              </a:rPr>
              <a:t>need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process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insight</a:t>
            </a:r>
            <a:r>
              <a:rPr lang="nb-NO" dirty="0">
                <a:highlight>
                  <a:srgbClr val="FFFF00"/>
                </a:highlight>
              </a:rPr>
              <a:t> (</a:t>
            </a:r>
            <a:r>
              <a:rPr lang="nb-NO" dirty="0" err="1">
                <a:highlight>
                  <a:srgbClr val="FFFF00"/>
                </a:highlight>
              </a:rPr>
              <a:t>about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when</a:t>
            </a:r>
            <a:r>
              <a:rPr lang="nb-NO" dirty="0">
                <a:highlight>
                  <a:srgbClr val="FFFF00"/>
                </a:highlight>
              </a:rPr>
              <a:t> it </a:t>
            </a:r>
            <a:r>
              <a:rPr lang="nb-NO" dirty="0" err="1">
                <a:highlight>
                  <a:srgbClr val="FFFF00"/>
                </a:highlight>
              </a:rPr>
              <a:t>can</a:t>
            </a:r>
            <a:r>
              <a:rPr lang="nb-NO" dirty="0">
                <a:highlight>
                  <a:srgbClr val="FFFF00"/>
                </a:highlight>
              </a:rPr>
              <a:t> be used)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186217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nb-NO"/>
              <a:t>Usually: Combine ratio (feedforward) with feedback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981200" y="1855788"/>
            <a:ext cx="8229600" cy="4525962"/>
          </a:xfrm>
        </p:spPr>
        <p:txBody>
          <a:bodyPr/>
          <a:lstStyle/>
          <a:p>
            <a:r>
              <a:rPr lang="en-US" altLang="nb-NO" dirty="0"/>
              <a:t>Adjust (F1/F2)</a:t>
            </a:r>
            <a:r>
              <a:rPr lang="en-US" altLang="nb-NO" baseline="-25000" dirty="0"/>
              <a:t>s</a:t>
            </a:r>
            <a:r>
              <a:rPr lang="en-US" altLang="nb-NO" dirty="0"/>
              <a:t> based on feedback from process, for example, composition controller. </a:t>
            </a:r>
          </a:p>
          <a:p>
            <a:pPr lvl="2"/>
            <a:r>
              <a:rPr lang="en-US" altLang="nb-NO" dirty="0"/>
              <a:t>This is a special case of cascade control</a:t>
            </a:r>
          </a:p>
          <a:p>
            <a:pPr lvl="1"/>
            <a:endParaRPr lang="en-US" altLang="nb-NO" sz="2000" b="1" i="1" dirty="0"/>
          </a:p>
          <a:p>
            <a:pPr lvl="1"/>
            <a:r>
              <a:rPr lang="en-US" altLang="nb-NO" sz="2000" b="1" i="1" dirty="0"/>
              <a:t>Example cake baking</a:t>
            </a:r>
            <a:r>
              <a:rPr lang="en-US" altLang="nb-NO" sz="2000" i="1" dirty="0"/>
              <a:t>: Use recipe (ratio control = feedforward), but adjust ratio if result is not as desired (feedback)</a:t>
            </a:r>
          </a:p>
          <a:p>
            <a:pPr lvl="1"/>
            <a:r>
              <a:rPr lang="en-US" altLang="nb-NO" sz="2000" b="1" i="1" dirty="0"/>
              <a:t>Example evaporator:  </a:t>
            </a:r>
            <a:r>
              <a:rPr lang="en-US" altLang="nb-NO" sz="2000" i="1" dirty="0"/>
              <a:t>Fix ratio </a:t>
            </a:r>
            <a:r>
              <a:rPr lang="en-US" altLang="nb-NO" sz="2000" i="1" dirty="0" err="1"/>
              <a:t>q</a:t>
            </a:r>
            <a:r>
              <a:rPr lang="en-US" altLang="nb-NO" sz="2000" i="1" baseline="-25000" dirty="0" err="1"/>
              <a:t>H</a:t>
            </a:r>
            <a:r>
              <a:rPr lang="en-US" altLang="nb-NO" sz="2000" i="1" dirty="0"/>
              <a:t>/</a:t>
            </a:r>
            <a:r>
              <a:rPr lang="en-US" altLang="nb-NO" sz="2000" i="1" dirty="0" err="1"/>
              <a:t>q</a:t>
            </a:r>
            <a:r>
              <a:rPr lang="en-US" altLang="nb-NO" sz="2000" i="1" baseline="-25000" dirty="0" err="1"/>
              <a:t>F</a:t>
            </a:r>
            <a:r>
              <a:rPr lang="en-US" altLang="nb-NO" sz="2000" i="1" baseline="-25000" dirty="0"/>
              <a:t> </a:t>
            </a:r>
            <a:r>
              <a:rPr lang="en-US" altLang="nb-NO" sz="2000" i="1" dirty="0"/>
              <a:t> (and use feedback from T to fine tune ratio)</a:t>
            </a:r>
            <a:endParaRPr lang="en-US" altLang="nb-NO" sz="2000" i="1" baseline="-25000" dirty="0"/>
          </a:p>
        </p:txBody>
      </p:sp>
    </p:spTree>
    <p:extLst>
      <p:ext uri="{BB962C8B-B14F-4D97-AF65-F5344CB8AC3E}">
        <p14:creationId xmlns:p14="http://schemas.microsoft.com/office/powerpoint/2010/main" val="28230467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Line 4"/>
          <p:cNvSpPr>
            <a:spLocks noChangeShapeType="1"/>
          </p:cNvSpPr>
          <p:nvPr/>
        </p:nvSpPr>
        <p:spPr bwMode="auto">
          <a:xfrm>
            <a:off x="4440238" y="3140075"/>
            <a:ext cx="0" cy="10810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3" name="Line 5"/>
          <p:cNvSpPr>
            <a:spLocks noChangeShapeType="1"/>
          </p:cNvSpPr>
          <p:nvPr/>
        </p:nvSpPr>
        <p:spPr bwMode="auto">
          <a:xfrm>
            <a:off x="4440239" y="4221163"/>
            <a:ext cx="24479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4" name="Line 9"/>
          <p:cNvSpPr>
            <a:spLocks noChangeShapeType="1"/>
          </p:cNvSpPr>
          <p:nvPr/>
        </p:nvSpPr>
        <p:spPr bwMode="auto">
          <a:xfrm>
            <a:off x="6888163" y="3140075"/>
            <a:ext cx="0" cy="10810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5" name="Line 11"/>
          <p:cNvSpPr>
            <a:spLocks noChangeShapeType="1"/>
          </p:cNvSpPr>
          <p:nvPr/>
        </p:nvSpPr>
        <p:spPr bwMode="auto">
          <a:xfrm>
            <a:off x="4440239" y="3355975"/>
            <a:ext cx="2447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6" name="Line 12"/>
          <p:cNvSpPr>
            <a:spLocks noChangeShapeType="1"/>
          </p:cNvSpPr>
          <p:nvPr/>
        </p:nvSpPr>
        <p:spPr bwMode="auto">
          <a:xfrm>
            <a:off x="3792538" y="2779713"/>
            <a:ext cx="1079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7" name="Line 13"/>
          <p:cNvSpPr>
            <a:spLocks noChangeShapeType="1"/>
          </p:cNvSpPr>
          <p:nvPr/>
        </p:nvSpPr>
        <p:spPr bwMode="auto">
          <a:xfrm>
            <a:off x="4872038" y="2779714"/>
            <a:ext cx="0" cy="5048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8" name="Line 14"/>
          <p:cNvSpPr>
            <a:spLocks noChangeShapeType="1"/>
          </p:cNvSpPr>
          <p:nvPr/>
        </p:nvSpPr>
        <p:spPr bwMode="auto">
          <a:xfrm>
            <a:off x="6672263" y="4076701"/>
            <a:ext cx="0" cy="3603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9" name="Line 15"/>
          <p:cNvSpPr>
            <a:spLocks noChangeShapeType="1"/>
          </p:cNvSpPr>
          <p:nvPr/>
        </p:nvSpPr>
        <p:spPr bwMode="auto">
          <a:xfrm>
            <a:off x="6672263" y="4437063"/>
            <a:ext cx="15113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31" name="Text Box 29"/>
          <p:cNvSpPr txBox="1">
            <a:spLocks noChangeArrowheads="1"/>
          </p:cNvSpPr>
          <p:nvPr/>
        </p:nvSpPr>
        <p:spPr bwMode="auto">
          <a:xfrm>
            <a:off x="3227095" y="2563813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2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200" dirty="0"/>
          </a:p>
        </p:txBody>
      </p:sp>
      <p:sp>
        <p:nvSpPr>
          <p:cNvPr id="30732" name="Text Box 30"/>
          <p:cNvSpPr txBox="1">
            <a:spLocks noChangeArrowheads="1"/>
          </p:cNvSpPr>
          <p:nvPr/>
        </p:nvSpPr>
        <p:spPr bwMode="auto">
          <a:xfrm>
            <a:off x="3426933" y="2159219"/>
            <a:ext cx="74251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600" dirty="0"/>
              <a:t>Flour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600" dirty="0"/>
              <a:t>(solid)</a:t>
            </a:r>
          </a:p>
        </p:txBody>
      </p:sp>
      <p:sp>
        <p:nvSpPr>
          <p:cNvPr id="30733" name="Text Box 31"/>
          <p:cNvSpPr txBox="1">
            <a:spLocks noChangeArrowheads="1"/>
          </p:cNvSpPr>
          <p:nvPr/>
        </p:nvSpPr>
        <p:spPr bwMode="auto">
          <a:xfrm>
            <a:off x="6996113" y="4529433"/>
            <a:ext cx="494141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/>
              <a:t>Want to control: Viscosity y [</a:t>
            </a:r>
            <a:r>
              <a:rPr lang="en-US" altLang="nb-NO" sz="1800" dirty="0" err="1"/>
              <a:t>cP</a:t>
            </a:r>
            <a:r>
              <a:rPr lang="en-US" altLang="nb-NO" sz="1800" dirty="0"/>
              <a:t>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highlight>
                  <a:srgbClr val="FFFF00"/>
                </a:highlight>
              </a:rPr>
              <a:t>(or any intensive quality variable, like c, </a:t>
            </a:r>
            <a:r>
              <a:rPr lang="el-GR" altLang="nb-NO" sz="18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en-US" altLang="nb-NO" sz="1800" dirty="0">
                <a:highlight>
                  <a:srgbClr val="FFFF00"/>
                </a:highlight>
              </a:rPr>
              <a:t> or T)</a:t>
            </a:r>
          </a:p>
        </p:txBody>
      </p:sp>
      <p:sp>
        <p:nvSpPr>
          <p:cNvPr id="30734" name="Line 35"/>
          <p:cNvSpPr>
            <a:spLocks noChangeShapeType="1"/>
          </p:cNvSpPr>
          <p:nvPr/>
        </p:nvSpPr>
        <p:spPr bwMode="auto">
          <a:xfrm>
            <a:off x="6888164" y="3213100"/>
            <a:ext cx="71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36" name="Line 37"/>
          <p:cNvSpPr>
            <a:spLocks noChangeShapeType="1"/>
          </p:cNvSpPr>
          <p:nvPr/>
        </p:nvSpPr>
        <p:spPr bwMode="auto">
          <a:xfrm>
            <a:off x="6888164" y="3716338"/>
            <a:ext cx="71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38" name="Text Box 44"/>
          <p:cNvSpPr txBox="1">
            <a:spLocks noChangeArrowheads="1"/>
          </p:cNvSpPr>
          <p:nvPr/>
        </p:nvSpPr>
        <p:spPr bwMode="auto">
          <a:xfrm>
            <a:off x="5333749" y="3671887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/>
              <a:t>y</a:t>
            </a:r>
          </a:p>
        </p:txBody>
      </p:sp>
      <p:grpSp>
        <p:nvGrpSpPr>
          <p:cNvPr id="30739" name="Group 45"/>
          <p:cNvGrpSpPr>
            <a:grpSpLocks/>
          </p:cNvGrpSpPr>
          <p:nvPr/>
        </p:nvGrpSpPr>
        <p:grpSpPr bwMode="auto">
          <a:xfrm>
            <a:off x="5226050" y="3068638"/>
            <a:ext cx="509588" cy="792162"/>
            <a:chOff x="2332" y="2296"/>
            <a:chExt cx="321" cy="499"/>
          </a:xfrm>
        </p:grpSpPr>
        <p:sp>
          <p:nvSpPr>
            <p:cNvPr id="30776" name="Line 46"/>
            <p:cNvSpPr>
              <a:spLocks noChangeShapeType="1"/>
            </p:cNvSpPr>
            <p:nvPr/>
          </p:nvSpPr>
          <p:spPr bwMode="auto">
            <a:xfrm>
              <a:off x="2472" y="2296"/>
              <a:ext cx="0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77" name="Text Box 47"/>
            <p:cNvSpPr txBox="1">
              <a:spLocks noChangeArrowheads="1"/>
            </p:cNvSpPr>
            <p:nvPr/>
          </p:nvSpPr>
          <p:spPr bwMode="auto">
            <a:xfrm>
              <a:off x="2332" y="2391"/>
              <a:ext cx="321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3600" dirty="0">
                  <a:latin typeface="Times New Roman" pitchFamily="18" charset="0"/>
                  <a:cs typeface="Times New Roman" pitchFamily="18" charset="0"/>
                </a:rPr>
                <a:t>∞</a:t>
              </a:r>
            </a:p>
          </p:txBody>
        </p:sp>
      </p:grpSp>
      <p:sp>
        <p:nvSpPr>
          <p:cNvPr id="30741" name="Text Box 50"/>
          <p:cNvSpPr txBox="1">
            <a:spLocks noChangeArrowheads="1"/>
          </p:cNvSpPr>
          <p:nvPr/>
        </p:nvSpPr>
        <p:spPr bwMode="auto">
          <a:xfrm>
            <a:off x="7819583" y="4051886"/>
            <a:ext cx="89159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600" dirty="0"/>
              <a:t>Product</a:t>
            </a:r>
          </a:p>
        </p:txBody>
      </p:sp>
      <p:sp>
        <p:nvSpPr>
          <p:cNvPr id="30742" name="Line 13"/>
          <p:cNvSpPr>
            <a:spLocks noChangeShapeType="1"/>
          </p:cNvSpPr>
          <p:nvPr/>
        </p:nvSpPr>
        <p:spPr bwMode="auto">
          <a:xfrm>
            <a:off x="6383338" y="2779714"/>
            <a:ext cx="0" cy="5048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3" name="Line 12"/>
          <p:cNvSpPr>
            <a:spLocks noChangeShapeType="1"/>
          </p:cNvSpPr>
          <p:nvPr/>
        </p:nvSpPr>
        <p:spPr bwMode="auto">
          <a:xfrm>
            <a:off x="6383338" y="2767013"/>
            <a:ext cx="1079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4" name="AutoShape 16"/>
          <p:cNvSpPr>
            <a:spLocks noChangeArrowheads="1"/>
          </p:cNvSpPr>
          <p:nvPr/>
        </p:nvSpPr>
        <p:spPr bwMode="auto">
          <a:xfrm rot="5400000">
            <a:off x="6827045" y="2659857"/>
            <a:ext cx="325437" cy="228600"/>
          </a:xfrm>
          <a:prstGeom prst="flowChartCollat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sp>
        <p:nvSpPr>
          <p:cNvPr id="30747" name="Rectangle 49"/>
          <p:cNvSpPr>
            <a:spLocks noChangeArrowheads="1"/>
          </p:cNvSpPr>
          <p:nvPr/>
        </p:nvSpPr>
        <p:spPr bwMode="auto">
          <a:xfrm>
            <a:off x="7181944" y="2276475"/>
            <a:ext cx="655693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2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 dirty="0"/>
              <a:t>Water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200" dirty="0"/>
          </a:p>
        </p:txBody>
      </p:sp>
      <p:cxnSp>
        <p:nvCxnSpPr>
          <p:cNvPr id="30748" name="Straight Connector 51"/>
          <p:cNvCxnSpPr>
            <a:cxnSpLocks noChangeShapeType="1"/>
          </p:cNvCxnSpPr>
          <p:nvPr/>
        </p:nvCxnSpPr>
        <p:spPr bwMode="auto">
          <a:xfrm>
            <a:off x="4332288" y="2700338"/>
            <a:ext cx="0" cy="1381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49" name="Straight Connector 52"/>
          <p:cNvCxnSpPr>
            <a:cxnSpLocks noChangeShapeType="1"/>
          </p:cNvCxnSpPr>
          <p:nvPr/>
        </p:nvCxnSpPr>
        <p:spPr bwMode="auto">
          <a:xfrm>
            <a:off x="4367213" y="2708275"/>
            <a:ext cx="0" cy="1397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50" name="Straight Connector 53"/>
          <p:cNvCxnSpPr>
            <a:cxnSpLocks noChangeShapeType="1"/>
          </p:cNvCxnSpPr>
          <p:nvPr/>
        </p:nvCxnSpPr>
        <p:spPr bwMode="auto">
          <a:xfrm>
            <a:off x="6564313" y="2689226"/>
            <a:ext cx="0" cy="1381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51" name="Straight Connector 54"/>
          <p:cNvCxnSpPr>
            <a:cxnSpLocks noChangeShapeType="1"/>
          </p:cNvCxnSpPr>
          <p:nvPr/>
        </p:nvCxnSpPr>
        <p:spPr bwMode="auto">
          <a:xfrm>
            <a:off x="6600825" y="2698751"/>
            <a:ext cx="0" cy="1381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752" name="Oval 40"/>
          <p:cNvSpPr>
            <a:spLocks noChangeArrowheads="1"/>
          </p:cNvSpPr>
          <p:nvPr/>
        </p:nvSpPr>
        <p:spPr bwMode="auto">
          <a:xfrm>
            <a:off x="6743701" y="2060576"/>
            <a:ext cx="504825" cy="504825"/>
          </a:xfrm>
          <a:prstGeom prst="ellipse">
            <a:avLst/>
          </a:prstGeom>
          <a:solidFill>
            <a:srgbClr val="FFFFFF"/>
          </a:solidFill>
          <a:ln w="222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FC</a:t>
            </a:r>
          </a:p>
        </p:txBody>
      </p:sp>
      <p:cxnSp>
        <p:nvCxnSpPr>
          <p:cNvPr id="30753" name="Straight Connector 57"/>
          <p:cNvCxnSpPr>
            <a:cxnSpLocks noChangeShapeType="1"/>
          </p:cNvCxnSpPr>
          <p:nvPr/>
        </p:nvCxnSpPr>
        <p:spPr bwMode="auto">
          <a:xfrm flipV="1">
            <a:off x="6600825" y="2328863"/>
            <a:ext cx="0" cy="379412"/>
          </a:xfrm>
          <a:prstGeom prst="line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54" name="Straight Arrow Connector 59"/>
          <p:cNvCxnSpPr>
            <a:cxnSpLocks noChangeShapeType="1"/>
            <a:endCxn id="30752" idx="2"/>
          </p:cNvCxnSpPr>
          <p:nvPr/>
        </p:nvCxnSpPr>
        <p:spPr bwMode="auto">
          <a:xfrm>
            <a:off x="6600826" y="2312988"/>
            <a:ext cx="142875" cy="0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55" name="Straight Arrow Connector 62"/>
          <p:cNvCxnSpPr>
            <a:cxnSpLocks noChangeShapeType="1"/>
            <a:stCxn id="30752" idx="4"/>
          </p:cNvCxnSpPr>
          <p:nvPr/>
        </p:nvCxnSpPr>
        <p:spPr bwMode="auto">
          <a:xfrm flipH="1">
            <a:off x="6989763" y="2565400"/>
            <a:ext cx="6350" cy="196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756" name="Oval 40"/>
          <p:cNvSpPr>
            <a:spLocks noChangeArrowheads="1"/>
          </p:cNvSpPr>
          <p:nvPr/>
        </p:nvSpPr>
        <p:spPr bwMode="auto">
          <a:xfrm>
            <a:off x="5411789" y="1727201"/>
            <a:ext cx="504825" cy="504825"/>
          </a:xfrm>
          <a:prstGeom prst="ellipse">
            <a:avLst/>
          </a:prstGeom>
          <a:solidFill>
            <a:srgbClr val="FFFFFF"/>
          </a:solidFill>
          <a:ln w="222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x</a:t>
            </a:r>
          </a:p>
        </p:txBody>
      </p:sp>
      <p:cxnSp>
        <p:nvCxnSpPr>
          <p:cNvPr id="30757" name="Straight Connector 66"/>
          <p:cNvCxnSpPr>
            <a:cxnSpLocks noChangeShapeType="1"/>
          </p:cNvCxnSpPr>
          <p:nvPr/>
        </p:nvCxnSpPr>
        <p:spPr bwMode="auto">
          <a:xfrm flipV="1">
            <a:off x="4367213" y="1925639"/>
            <a:ext cx="0" cy="763587"/>
          </a:xfrm>
          <a:prstGeom prst="line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58" name="Straight Arrow Connector 68"/>
          <p:cNvCxnSpPr>
            <a:cxnSpLocks noChangeShapeType="1"/>
          </p:cNvCxnSpPr>
          <p:nvPr/>
        </p:nvCxnSpPr>
        <p:spPr bwMode="auto">
          <a:xfrm flipV="1">
            <a:off x="4367214" y="1916114"/>
            <a:ext cx="1044575" cy="9525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59" name="Straight Arrow Connector 72"/>
          <p:cNvCxnSpPr>
            <a:cxnSpLocks noChangeShapeType="1"/>
            <a:endCxn id="30756" idx="0"/>
          </p:cNvCxnSpPr>
          <p:nvPr/>
        </p:nvCxnSpPr>
        <p:spPr bwMode="auto">
          <a:xfrm>
            <a:off x="5659438" y="1341438"/>
            <a:ext cx="4762" cy="385762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760" name="TextBox 73"/>
          <p:cNvSpPr txBox="1">
            <a:spLocks noChangeArrowheads="1"/>
          </p:cNvSpPr>
          <p:nvPr/>
        </p:nvSpPr>
        <p:spPr bwMode="auto">
          <a:xfrm>
            <a:off x="5384584" y="1268414"/>
            <a:ext cx="14895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/>
              <a:t>    R=(F</a:t>
            </a:r>
            <a:r>
              <a:rPr lang="en-US" altLang="nb-NO" sz="1800" baseline="-25000" dirty="0"/>
              <a:t>2</a:t>
            </a:r>
            <a:r>
              <a:rPr lang="en-US" altLang="nb-NO" sz="1800" dirty="0"/>
              <a:t>/F</a:t>
            </a:r>
            <a:r>
              <a:rPr lang="en-US" altLang="nb-NO" sz="1800" baseline="-25000" dirty="0"/>
              <a:t>1</a:t>
            </a:r>
            <a:r>
              <a:rPr lang="en-US" altLang="nb-NO" sz="1800" dirty="0"/>
              <a:t>)</a:t>
            </a:r>
            <a:r>
              <a:rPr lang="en-US" altLang="nb-NO" sz="1800" baseline="-25000" dirty="0"/>
              <a:t>s</a:t>
            </a:r>
          </a:p>
        </p:txBody>
      </p:sp>
      <p:cxnSp>
        <p:nvCxnSpPr>
          <p:cNvPr id="30761" name="Straight Connector 75"/>
          <p:cNvCxnSpPr>
            <a:cxnSpLocks noChangeShapeType="1"/>
          </p:cNvCxnSpPr>
          <p:nvPr/>
        </p:nvCxnSpPr>
        <p:spPr bwMode="auto">
          <a:xfrm flipV="1">
            <a:off x="5916613" y="1916113"/>
            <a:ext cx="1079500" cy="0"/>
          </a:xfrm>
          <a:prstGeom prst="line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62" name="Straight Arrow Connector 77"/>
          <p:cNvCxnSpPr>
            <a:cxnSpLocks noChangeShapeType="1"/>
            <a:endCxn id="30752" idx="0"/>
          </p:cNvCxnSpPr>
          <p:nvPr/>
        </p:nvCxnSpPr>
        <p:spPr bwMode="auto">
          <a:xfrm>
            <a:off x="6996113" y="1916113"/>
            <a:ext cx="0" cy="144462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763" name="TextBox 82"/>
          <p:cNvSpPr txBox="1">
            <a:spLocks noChangeArrowheads="1"/>
          </p:cNvSpPr>
          <p:nvPr/>
        </p:nvSpPr>
        <p:spPr bwMode="auto">
          <a:xfrm>
            <a:off x="6497300" y="1557338"/>
            <a:ext cx="8579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/>
              <a:t>u= F</a:t>
            </a:r>
            <a:r>
              <a:rPr lang="en-US" altLang="nb-NO" sz="1800" baseline="-25000" dirty="0"/>
              <a:t>2,s</a:t>
            </a:r>
          </a:p>
        </p:txBody>
      </p:sp>
      <p:sp>
        <p:nvSpPr>
          <p:cNvPr id="30764" name="TextBox 83"/>
          <p:cNvSpPr txBox="1">
            <a:spLocks noChangeArrowheads="1"/>
          </p:cNvSpPr>
          <p:nvPr/>
        </p:nvSpPr>
        <p:spPr bwMode="auto">
          <a:xfrm>
            <a:off x="4208981" y="1557339"/>
            <a:ext cx="8451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/>
              <a:t>d=F</a:t>
            </a:r>
            <a:r>
              <a:rPr lang="en-US" altLang="nb-NO" sz="1800" baseline="-25000" dirty="0"/>
              <a:t>1,m</a:t>
            </a:r>
          </a:p>
        </p:txBody>
      </p:sp>
      <p:sp>
        <p:nvSpPr>
          <p:cNvPr id="30765" name="TextBox 84"/>
          <p:cNvSpPr txBox="1">
            <a:spLocks noChangeArrowheads="1"/>
          </p:cNvSpPr>
          <p:nvPr/>
        </p:nvSpPr>
        <p:spPr bwMode="auto">
          <a:xfrm>
            <a:off x="6046418" y="2239208"/>
            <a:ext cx="5822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/>
              <a:t>F</a:t>
            </a:r>
            <a:r>
              <a:rPr lang="en-US" altLang="nb-NO" sz="1800" baseline="-25000" dirty="0"/>
              <a:t>2,m</a:t>
            </a:r>
          </a:p>
        </p:txBody>
      </p:sp>
      <p:cxnSp>
        <p:nvCxnSpPr>
          <p:cNvPr id="87" name="Straight Arrow Connector 86"/>
          <p:cNvCxnSpPr>
            <a:cxnSpLocks noChangeShapeType="1"/>
          </p:cNvCxnSpPr>
          <p:nvPr/>
        </p:nvCxnSpPr>
        <p:spPr bwMode="auto">
          <a:xfrm flipH="1">
            <a:off x="2495550" y="3654425"/>
            <a:ext cx="1944688" cy="0"/>
          </a:xfrm>
          <a:prstGeom prst="straightConnector1">
            <a:avLst/>
          </a:prstGeom>
          <a:noFill/>
          <a:ln w="22225" algn="ctr">
            <a:solidFill>
              <a:schemeClr val="accent2"/>
            </a:solidFill>
            <a:prstDash val="dash"/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8" name="Oval 40"/>
          <p:cNvSpPr>
            <a:spLocks noChangeArrowheads="1"/>
          </p:cNvSpPr>
          <p:nvPr/>
        </p:nvSpPr>
        <p:spPr bwMode="auto">
          <a:xfrm>
            <a:off x="1990726" y="3402014"/>
            <a:ext cx="504825" cy="504825"/>
          </a:xfrm>
          <a:prstGeom prst="ellipse">
            <a:avLst/>
          </a:prstGeom>
          <a:solidFill>
            <a:srgbClr val="FFFFFF"/>
          </a:solidFill>
          <a:ln w="9525" algn="ctr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>
                <a:solidFill>
                  <a:schemeClr val="accent2"/>
                </a:solidFill>
              </a:rPr>
              <a:t>VC</a:t>
            </a:r>
          </a:p>
        </p:txBody>
      </p:sp>
      <p:sp>
        <p:nvSpPr>
          <p:cNvPr id="89" name="Rectangle 88"/>
          <p:cNvSpPr>
            <a:spLocks noChangeArrowheads="1"/>
          </p:cNvSpPr>
          <p:nvPr/>
        </p:nvSpPr>
        <p:spPr bwMode="auto">
          <a:xfrm>
            <a:off x="2964015" y="3275028"/>
            <a:ext cx="4283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 err="1"/>
              <a:t>y</a:t>
            </a:r>
            <a:r>
              <a:rPr lang="en-US" altLang="nb-NO" sz="1800" baseline="-25000" dirty="0" err="1"/>
              <a:t>m</a:t>
            </a:r>
            <a:endParaRPr lang="en-US" altLang="nb-NO" sz="1800" baseline="-25000" dirty="0"/>
          </a:p>
        </p:txBody>
      </p:sp>
      <p:sp>
        <p:nvSpPr>
          <p:cNvPr id="90" name="Rectangle 89"/>
          <p:cNvSpPr>
            <a:spLocks noChangeArrowheads="1"/>
          </p:cNvSpPr>
          <p:nvPr/>
        </p:nvSpPr>
        <p:spPr bwMode="auto">
          <a:xfrm>
            <a:off x="2054625" y="4211638"/>
            <a:ext cx="3770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 err="1"/>
              <a:t>y</a:t>
            </a:r>
            <a:r>
              <a:rPr lang="en-US" altLang="nb-NO" sz="1800" baseline="-25000" dirty="0" err="1"/>
              <a:t>s</a:t>
            </a:r>
            <a:endParaRPr lang="en-US" altLang="nb-NO" sz="1800" baseline="-25000" dirty="0"/>
          </a:p>
        </p:txBody>
      </p:sp>
      <p:cxnSp>
        <p:nvCxnSpPr>
          <p:cNvPr id="92" name="Straight Arrow Connector 91"/>
          <p:cNvCxnSpPr>
            <a:cxnSpLocks noChangeShapeType="1"/>
          </p:cNvCxnSpPr>
          <p:nvPr/>
        </p:nvCxnSpPr>
        <p:spPr bwMode="auto">
          <a:xfrm flipH="1" flipV="1">
            <a:off x="2243138" y="3890963"/>
            <a:ext cx="0" cy="366712"/>
          </a:xfrm>
          <a:prstGeom prst="straightConnector1">
            <a:avLst/>
          </a:prstGeom>
          <a:noFill/>
          <a:ln w="22225" algn="ctr">
            <a:solidFill>
              <a:schemeClr val="accent2"/>
            </a:solidFill>
            <a:prstDash val="dash"/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8" name="Straight Connector 97"/>
          <p:cNvCxnSpPr>
            <a:cxnSpLocks noChangeShapeType="1"/>
            <a:stCxn id="88" idx="0"/>
          </p:cNvCxnSpPr>
          <p:nvPr/>
        </p:nvCxnSpPr>
        <p:spPr bwMode="auto">
          <a:xfrm flipH="1" flipV="1">
            <a:off x="2243138" y="1314451"/>
            <a:ext cx="0" cy="2087563"/>
          </a:xfrm>
          <a:prstGeom prst="line">
            <a:avLst/>
          </a:prstGeom>
          <a:noFill/>
          <a:ln w="22225" algn="ctr">
            <a:solidFill>
              <a:schemeClr val="accent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0" name="Straight Arrow Connector 99"/>
          <p:cNvCxnSpPr>
            <a:cxnSpLocks noChangeShapeType="1"/>
          </p:cNvCxnSpPr>
          <p:nvPr/>
        </p:nvCxnSpPr>
        <p:spPr bwMode="auto">
          <a:xfrm>
            <a:off x="2243138" y="1314450"/>
            <a:ext cx="3421062" cy="0"/>
          </a:xfrm>
          <a:prstGeom prst="straightConnector1">
            <a:avLst/>
          </a:prstGeom>
          <a:noFill/>
          <a:ln w="22225" algn="ctr">
            <a:solidFill>
              <a:schemeClr val="accent2"/>
            </a:solidFill>
            <a:prstDash val="dash"/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773" name="TextBox 101"/>
          <p:cNvSpPr txBox="1">
            <a:spLocks noChangeArrowheads="1"/>
          </p:cNvSpPr>
          <p:nvPr/>
        </p:nvSpPr>
        <p:spPr bwMode="auto">
          <a:xfrm>
            <a:off x="2927350" y="652463"/>
            <a:ext cx="2274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2000">
                <a:solidFill>
                  <a:srgbClr val="FF0000"/>
                </a:solidFill>
              </a:rPr>
              <a:t>RATIO CONTROL</a:t>
            </a:r>
            <a:endParaRPr lang="en-US" altLang="nb-NO" sz="2000">
              <a:solidFill>
                <a:schemeClr val="accent2"/>
              </a:solidFill>
            </a:endParaRPr>
          </a:p>
        </p:txBody>
      </p: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5010136" y="652463"/>
            <a:ext cx="52229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2000" dirty="0">
                <a:solidFill>
                  <a:schemeClr val="accent2"/>
                </a:solidFill>
              </a:rPr>
              <a:t>with outer feedback  (to adjust ratio setpoint)</a:t>
            </a:r>
          </a:p>
        </p:txBody>
      </p:sp>
      <p:sp>
        <p:nvSpPr>
          <p:cNvPr id="30775" name="TextBox 1"/>
          <p:cNvSpPr txBox="1">
            <a:spLocks noChangeArrowheads="1"/>
          </p:cNvSpPr>
          <p:nvPr/>
        </p:nvSpPr>
        <p:spPr bwMode="auto">
          <a:xfrm>
            <a:off x="723707" y="101600"/>
            <a:ext cx="55883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2000" dirty="0"/>
              <a:t>EXAMPLE: CAKE BAKING MIXING PROCESS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03012" y="5674022"/>
            <a:ext cx="88455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Note : </a:t>
            </a:r>
            <a:r>
              <a:rPr lang="en-US" u="sng" dirty="0"/>
              <a:t>This way </a:t>
            </a:r>
            <a:r>
              <a:rPr lang="en-US" dirty="0"/>
              <a:t>of implementing ratio control makes it easy to tune the outer feedback loop (here: VC) because the gain from MV = R</a:t>
            </a:r>
            <a:r>
              <a:rPr lang="en-US" baseline="-25000" dirty="0"/>
              <a:t>s</a:t>
            </a:r>
            <a:r>
              <a:rPr lang="en-US" dirty="0"/>
              <a:t>= (F2/F1)</a:t>
            </a:r>
            <a:r>
              <a:rPr lang="en-US" baseline="-25000" dirty="0"/>
              <a:t>s</a:t>
            </a:r>
            <a:r>
              <a:rPr lang="en-US" dirty="0"/>
              <a:t> to CV=y (here</a:t>
            </a:r>
            <a:r>
              <a:rPr lang="en-US"/>
              <a:t>: viscosity) </a:t>
            </a:r>
            <a:r>
              <a:rPr lang="en-US" dirty="0"/>
              <a:t>does not depend on the flowrate (that is, it is independent of disturbances in F1). </a:t>
            </a:r>
          </a:p>
          <a:p>
            <a:pPr algn="l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A3B00D-A317-7FB8-A4B1-547FFB8479DC}"/>
              </a:ext>
            </a:extLst>
          </p:cNvPr>
          <p:cNvSpPr txBox="1"/>
          <p:nvPr/>
        </p:nvSpPr>
        <p:spPr>
          <a:xfrm>
            <a:off x="969293" y="4620250"/>
            <a:ext cx="3744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Feedback </a:t>
            </a:r>
            <a:r>
              <a:rPr lang="nb-NO" dirty="0" err="1"/>
              <a:t>correction</a:t>
            </a:r>
            <a:r>
              <a:rPr lang="nb-NO" dirty="0"/>
              <a:t> («trim»)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37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/>
      <p:bldP spid="90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1C60E-C809-B37A-5A97-CEBEBFE2F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1161" y="26194"/>
            <a:ext cx="8722317" cy="584774"/>
          </a:xfrm>
        </p:spPr>
        <p:txBody>
          <a:bodyPr>
            <a:normAutofit fontScale="90000"/>
          </a:bodyPr>
          <a:lstStyle/>
          <a:p>
            <a:r>
              <a:rPr lang="nb-NO" sz="4000" dirty="0"/>
              <a:t>Standard Advanced control elements</a:t>
            </a:r>
            <a:endParaRPr lang="en-US" sz="4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D58573-A898-0561-A359-FBE9C04BBA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840" y="1055392"/>
            <a:ext cx="5541485" cy="43829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2974B1-545F-13E3-F451-185DC7470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820" y="1085535"/>
            <a:ext cx="5443179" cy="15696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734642-2FDF-AD65-1674-DD05F7C16C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563" y="2601232"/>
            <a:ext cx="5157323" cy="23061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5A31B38-FC2B-17C7-6970-045B111C7D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820" y="4907352"/>
            <a:ext cx="5189845" cy="18655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F02DF1F-1CF5-5432-BDCE-C0986DD0BA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5895" y="5585832"/>
            <a:ext cx="4637583" cy="127216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04B6ED4-8C5C-2AE5-9B77-E1991093945F}"/>
              </a:ext>
            </a:extLst>
          </p:cNvPr>
          <p:cNvSpPr txBox="1"/>
          <p:nvPr/>
        </p:nvSpPr>
        <p:spPr>
          <a:xfrm>
            <a:off x="420263" y="500760"/>
            <a:ext cx="569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1600" dirty="0" err="1">
                <a:solidFill>
                  <a:srgbClr val="FF0000"/>
                </a:solidFill>
              </a:rPr>
              <a:t>Each</a:t>
            </a:r>
            <a:r>
              <a:rPr lang="nb-NO" sz="1600" dirty="0">
                <a:solidFill>
                  <a:srgbClr val="FF0000"/>
                </a:solidFill>
              </a:rPr>
              <a:t> element links a </a:t>
            </a:r>
            <a:r>
              <a:rPr lang="nb-NO" sz="1600" dirty="0" err="1">
                <a:solidFill>
                  <a:srgbClr val="FF0000"/>
                </a:solidFill>
              </a:rPr>
              <a:t>subset</a:t>
            </a:r>
            <a:r>
              <a:rPr lang="nb-NO" sz="1600" dirty="0">
                <a:solidFill>
                  <a:srgbClr val="FF0000"/>
                </a:solidFill>
              </a:rPr>
              <a:t> of inputs </a:t>
            </a:r>
            <a:r>
              <a:rPr lang="nb-NO" sz="1600" dirty="0" err="1">
                <a:solidFill>
                  <a:srgbClr val="FF0000"/>
                </a:solidFill>
              </a:rPr>
              <a:t>with</a:t>
            </a:r>
            <a:r>
              <a:rPr lang="nb-NO" sz="1600" dirty="0">
                <a:solidFill>
                  <a:srgbClr val="FF0000"/>
                </a:solidFill>
              </a:rPr>
              <a:t> a  </a:t>
            </a:r>
            <a:r>
              <a:rPr lang="nb-NO" sz="1600" dirty="0" err="1">
                <a:solidFill>
                  <a:srgbClr val="FF0000"/>
                </a:solidFill>
              </a:rPr>
              <a:t>subset</a:t>
            </a:r>
            <a:r>
              <a:rPr lang="nb-NO" sz="1600" dirty="0">
                <a:solidFill>
                  <a:srgbClr val="FF0000"/>
                </a:solidFill>
              </a:rPr>
              <a:t> of outputs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1600" dirty="0" err="1">
                <a:solidFill>
                  <a:srgbClr val="FF0000"/>
                </a:solidFill>
              </a:rPr>
              <a:t>Results</a:t>
            </a:r>
            <a:r>
              <a:rPr lang="nb-NO" sz="1600" dirty="0">
                <a:solidFill>
                  <a:srgbClr val="FF0000"/>
                </a:solidFill>
              </a:rPr>
              <a:t> in simple </a:t>
            </a:r>
            <a:r>
              <a:rPr lang="nb-NO" sz="1600" dirty="0" err="1">
                <a:solidFill>
                  <a:srgbClr val="FF0000"/>
                </a:solidFill>
              </a:rPr>
              <a:t>local</a:t>
            </a:r>
            <a:r>
              <a:rPr lang="nb-NO" sz="1600" dirty="0">
                <a:solidFill>
                  <a:srgbClr val="FF0000"/>
                </a:solidFill>
              </a:rPr>
              <a:t> tuning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1A9761E-49C1-339E-3E6B-AC6834FD1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CD2B-6064-4A78-9C2D-DD73DFA345C7}" type="slidenum">
              <a:rPr lang="en-US" smtClean="0"/>
              <a:t>4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F9C7E9-A40B-3185-64A8-6579C4E3D327}"/>
              </a:ext>
            </a:extLst>
          </p:cNvPr>
          <p:cNvSpPr txBox="1"/>
          <p:nvPr/>
        </p:nvSpPr>
        <p:spPr>
          <a:xfrm>
            <a:off x="10344472" y="92321"/>
            <a:ext cx="1981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Sigurd Skogestad, </a:t>
            </a:r>
            <a:r>
              <a:rPr lang="en-US" sz="7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hlinkClick r:id="rId7"/>
              </a:rPr>
              <a:t>''Advanced control using decomposition and simple elements''.</a:t>
            </a:r>
            <a:br>
              <a:rPr lang="en-US" sz="7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en-US" sz="7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Annual Reviews in Control, vol. 56 (2023), Article 100903 (44 pages).</a:t>
            </a:r>
          </a:p>
        </p:txBody>
      </p:sp>
    </p:spTree>
    <p:extLst>
      <p:ext uri="{BB962C8B-B14F-4D97-AF65-F5344CB8AC3E}">
        <p14:creationId xmlns:p14="http://schemas.microsoft.com/office/powerpoint/2010/main" val="170988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Ratio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431355"/>
            <a:ext cx="8229600" cy="1349574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Avoid divisions in implementation! (can divide by 0)</a:t>
            </a:r>
          </a:p>
          <a:p>
            <a:r>
              <a:rPr lang="en-US" dirty="0"/>
              <a:t>Book has some strange suggestions, for example, Figure 14.5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89478" y="2903076"/>
            <a:ext cx="2816349" cy="3724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73550">
            <a:off x="6144767" y="3052192"/>
            <a:ext cx="3400425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13687" y="6159191"/>
            <a:ext cx="38307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Bad solution</a:t>
            </a:r>
          </a:p>
          <a:p>
            <a:r>
              <a:rPr lang="en-US" sz="1200" dirty="0">
                <a:solidFill>
                  <a:srgbClr val="FF0000"/>
                </a:solidFill>
              </a:rPr>
              <a:t>Avoid divisions (divide by 0 if u =0, for example, at startup)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40016" y="6309321"/>
            <a:ext cx="34155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This is complicated. What is RS?</a:t>
            </a:r>
          </a:p>
          <a:p>
            <a:r>
              <a:rPr lang="en-US" sz="1400" dirty="0">
                <a:solidFill>
                  <a:srgbClr val="FF0000"/>
                </a:solidFill>
              </a:rPr>
              <a:t>Ok if implemented as shown in red at right</a:t>
            </a:r>
          </a:p>
        </p:txBody>
      </p:sp>
    </p:spTree>
    <p:extLst>
      <p:ext uri="{BB962C8B-B14F-4D97-AF65-F5344CB8AC3E}">
        <p14:creationId xmlns:p14="http://schemas.microsoft.com/office/powerpoint/2010/main" val="15115239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3D598-9B17-25A5-D25A-FC2041281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Valve</a:t>
            </a:r>
            <a:r>
              <a:rPr lang="nb-NO" dirty="0"/>
              <a:t> </a:t>
            </a:r>
            <a:r>
              <a:rPr lang="nb-NO" dirty="0" err="1"/>
              <a:t>position</a:t>
            </a:r>
            <a:r>
              <a:rPr lang="nb-NO" dirty="0"/>
              <a:t> control (VPC)</a:t>
            </a: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5F0374C-E865-E27A-7F80-E0A4914CF24B}"/>
              </a:ext>
            </a:extLst>
          </p:cNvPr>
          <p:cNvSpPr txBox="1">
            <a:spLocks noChangeArrowheads="1"/>
          </p:cNvSpPr>
          <p:nvPr/>
        </p:nvSpPr>
        <p:spPr>
          <a:xfrm>
            <a:off x="838200" y="123598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nb-NO" sz="3200" dirty="0"/>
              <a:t>Have extra MV (input):  One CV, many MVs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054DB43-EBB5-B8C4-2422-89C5AA3D92E1}"/>
              </a:ext>
            </a:extLst>
          </p:cNvPr>
          <p:cNvGrpSpPr/>
          <p:nvPr/>
        </p:nvGrpSpPr>
        <p:grpSpPr>
          <a:xfrm>
            <a:off x="8536914" y="1552477"/>
            <a:ext cx="2159078" cy="692574"/>
            <a:chOff x="8690994" y="907627"/>
            <a:chExt cx="2159078" cy="69257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74A0356-A8D5-DE8B-297F-AC711BA23437}"/>
                </a:ext>
              </a:extLst>
            </p:cNvPr>
            <p:cNvSpPr/>
            <p:nvPr/>
          </p:nvSpPr>
          <p:spPr>
            <a:xfrm>
              <a:off x="9191413" y="907627"/>
              <a:ext cx="1158240" cy="692574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dirty="0">
                  <a:solidFill>
                    <a:srgbClr val="FF0000"/>
                  </a:solidFill>
                </a:rPr>
                <a:t>Process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EBD165A4-B359-6632-822C-69CA8AC7FB47}"/>
                </a:ext>
              </a:extLst>
            </p:cNvPr>
            <p:cNvCxnSpPr/>
            <p:nvPr/>
          </p:nvCxnSpPr>
          <p:spPr>
            <a:xfrm>
              <a:off x="8690994" y="1006679"/>
              <a:ext cx="50041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C587CF82-90BF-45EA-1D03-849089827618}"/>
                </a:ext>
              </a:extLst>
            </p:cNvPr>
            <p:cNvCxnSpPr/>
            <p:nvPr/>
          </p:nvCxnSpPr>
          <p:spPr>
            <a:xfrm>
              <a:off x="8690994" y="1177255"/>
              <a:ext cx="50041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3FD19B99-CF59-08DB-E749-417D6F20EB60}"/>
                </a:ext>
              </a:extLst>
            </p:cNvPr>
            <p:cNvCxnSpPr/>
            <p:nvPr/>
          </p:nvCxnSpPr>
          <p:spPr>
            <a:xfrm>
              <a:off x="8690994" y="1331053"/>
              <a:ext cx="50041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ABA8998A-C600-05F8-5573-FAE06C9497A8}"/>
                </a:ext>
              </a:extLst>
            </p:cNvPr>
            <p:cNvCxnSpPr/>
            <p:nvPr/>
          </p:nvCxnSpPr>
          <p:spPr>
            <a:xfrm>
              <a:off x="8690994" y="1493241"/>
              <a:ext cx="50041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950C2197-5DA5-CD92-87EE-928180CCA73A}"/>
                </a:ext>
              </a:extLst>
            </p:cNvPr>
            <p:cNvCxnSpPr/>
            <p:nvPr/>
          </p:nvCxnSpPr>
          <p:spPr>
            <a:xfrm>
              <a:off x="10349653" y="1205249"/>
              <a:ext cx="50041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3">
            <a:extLst>
              <a:ext uri="{FF2B5EF4-FFF2-40B4-BE49-F238E27FC236}">
                <a16:creationId xmlns:a16="http://schemas.microsoft.com/office/drawing/2014/main" id="{9293DDBD-F1B5-543B-67E9-93B9F7259E95}"/>
              </a:ext>
            </a:extLst>
          </p:cNvPr>
          <p:cNvSpPr txBox="1">
            <a:spLocks noChangeArrowheads="1"/>
          </p:cNvSpPr>
          <p:nvPr/>
        </p:nvSpPr>
        <p:spPr>
          <a:xfrm>
            <a:off x="838200" y="2878040"/>
            <a:ext cx="10778413" cy="29499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0" indent="-381000">
              <a:buFont typeface="Arial" panose="020B0604020202020204" pitchFamily="34" charset="0"/>
              <a:buNone/>
            </a:pPr>
            <a:r>
              <a:rPr lang="en-US" altLang="nb-NO" dirty="0"/>
              <a:t>Two different cases of VPC:</a:t>
            </a:r>
          </a:p>
          <a:p>
            <a:r>
              <a:rPr lang="en-US" altLang="nb-NO" dirty="0"/>
              <a:t> </a:t>
            </a:r>
            <a:r>
              <a:rPr lang="en-US" altLang="nb-NO" dirty="0">
                <a:highlight>
                  <a:srgbClr val="FFFF00"/>
                </a:highlight>
              </a:rPr>
              <a:t>E3</a:t>
            </a:r>
            <a:r>
              <a:rPr lang="en-US" altLang="nb-NO" dirty="0"/>
              <a:t>. Have extra </a:t>
            </a:r>
            <a:r>
              <a:rPr lang="en-US" altLang="nb-NO" u="sng" dirty="0"/>
              <a:t>dynamic</a:t>
            </a:r>
            <a:r>
              <a:rPr lang="en-US" altLang="nb-NO" dirty="0"/>
              <a:t> MV </a:t>
            </a:r>
          </a:p>
          <a:p>
            <a:pPr lvl="1"/>
            <a:r>
              <a:rPr lang="en-US" altLang="nb-NO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lang="en-US" altLang="nb-NO" dirty="0"/>
              <a:t>Both MVs are used all the time</a:t>
            </a:r>
          </a:p>
          <a:p>
            <a:r>
              <a:rPr lang="en-US" altLang="nb-NO" dirty="0"/>
              <a:t> </a:t>
            </a:r>
            <a:r>
              <a:rPr lang="en-US" altLang="nb-NO" dirty="0">
                <a:highlight>
                  <a:srgbClr val="FFFF00"/>
                </a:highlight>
              </a:rPr>
              <a:t>E7. </a:t>
            </a:r>
            <a:r>
              <a:rPr lang="en-US" altLang="nb-NO" dirty="0"/>
              <a:t>Have extra </a:t>
            </a:r>
            <a:r>
              <a:rPr lang="en-US" altLang="nb-NO" u="sng" dirty="0"/>
              <a:t>static</a:t>
            </a:r>
            <a:r>
              <a:rPr lang="en-US" altLang="nb-NO" dirty="0"/>
              <a:t> MV</a:t>
            </a:r>
          </a:p>
          <a:p>
            <a:pPr lvl="1"/>
            <a:r>
              <a:rPr lang="en-US" altLang="nb-NO" dirty="0"/>
              <a:t>May use VPC for MV-MV switching: see later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nb-NO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800100" lvl="1" indent="-342900">
              <a:buFont typeface="Arial" panose="020B0604020202020204" pitchFamily="34" charset="0"/>
              <a:buNone/>
            </a:pPr>
            <a:endParaRPr lang="en-US" altLang="nb-NO" dirty="0"/>
          </a:p>
          <a:p>
            <a:pPr marL="800100" lvl="1" indent="-342900">
              <a:buFont typeface="Arial" panose="020B0604020202020204" pitchFamily="34" charset="0"/>
              <a:buNone/>
            </a:pPr>
            <a:endParaRPr lang="en-US" altLang="nb-NO" dirty="0">
              <a:solidFill>
                <a:srgbClr val="FF0000"/>
              </a:solidFill>
            </a:endParaRPr>
          </a:p>
          <a:p>
            <a:pPr marL="1200150" lvl="2" indent="-342900">
              <a:buFont typeface="Arial" panose="020B0604020202020204" pitchFamily="34" charset="0"/>
              <a:buNone/>
            </a:pPr>
            <a:endParaRPr lang="en-US" altLang="nb-NO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D6DD61-C768-87A6-2C45-514735A2C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CD2B-6064-4A78-9C2D-DD73DFA345C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98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12C1D-A894-CF8B-8434-FE98A1A0B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42664"/>
            <a:ext cx="10515600" cy="1325563"/>
          </a:xfrm>
        </p:spPr>
        <p:txBody>
          <a:bodyPr/>
          <a:lstStyle/>
          <a:p>
            <a:pPr algn="l"/>
            <a:r>
              <a:rPr lang="nb-NO" dirty="0">
                <a:highlight>
                  <a:srgbClr val="FFFF00"/>
                </a:highlight>
              </a:rPr>
              <a:t>E3.</a:t>
            </a:r>
            <a:r>
              <a:rPr lang="en-US" b="0" i="0" u="none" strike="noStrike" baseline="0" dirty="0">
                <a:latin typeface="CMBX8"/>
              </a:rPr>
              <a:t> VPC for extra dynamic</a:t>
            </a:r>
            <a:r>
              <a:rPr lang="en-US" dirty="0">
                <a:latin typeface="CMBX8"/>
              </a:rPr>
              <a:t> input</a:t>
            </a:r>
            <a:r>
              <a:rPr lang="nb-NO" dirty="0"/>
              <a:t>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F70CE2-04FE-2A96-D3FE-210417A253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305" y="3064829"/>
            <a:ext cx="5696354" cy="28604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58DF1D9-B5BF-DCEB-7E5E-9BC407685E79}"/>
              </a:ext>
            </a:extLst>
          </p:cNvPr>
          <p:cNvSpPr txBox="1"/>
          <p:nvPr/>
        </p:nvSpPr>
        <p:spPr>
          <a:xfrm>
            <a:off x="730164" y="6211669"/>
            <a:ext cx="33812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Alternative term for </a:t>
            </a:r>
            <a:r>
              <a:rPr lang="nb-NO" dirty="0" err="1"/>
              <a:t>dynamic</a:t>
            </a:r>
            <a:r>
              <a:rPr lang="nb-NO" dirty="0"/>
              <a:t> VPC: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 err="1"/>
              <a:t>Mid</a:t>
            </a:r>
            <a:r>
              <a:rPr lang="nb-NO" dirty="0"/>
              <a:t>-ranging control (</a:t>
            </a:r>
            <a:r>
              <a:rPr lang="nb-NO" dirty="0" err="1"/>
              <a:t>Sweden</a:t>
            </a:r>
            <a:r>
              <a:rPr lang="nb-NO" dirty="0"/>
              <a:t>)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D59A37-53C1-9419-1697-F19D0AE146A7}"/>
              </a:ext>
            </a:extLst>
          </p:cNvPr>
          <p:cNvSpPr txBox="1"/>
          <p:nvPr/>
        </p:nvSpPr>
        <p:spPr>
          <a:xfrm>
            <a:off x="444699" y="1363556"/>
            <a:ext cx="67503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>
                <a:highlight>
                  <a:srgbClr val="FFFF00"/>
                </a:highlight>
              </a:rPr>
              <a:t>u</a:t>
            </a:r>
            <a:r>
              <a:rPr lang="nb-NO" baseline="-25000" dirty="0">
                <a:highlight>
                  <a:srgbClr val="FFFF00"/>
                </a:highlight>
              </a:rPr>
              <a:t>2</a:t>
            </a:r>
            <a:r>
              <a:rPr lang="nb-NO" dirty="0">
                <a:highlight>
                  <a:srgbClr val="FFFF00"/>
                </a:highlight>
              </a:rPr>
              <a:t> = </a:t>
            </a:r>
            <a:r>
              <a:rPr lang="nb-NO" dirty="0" err="1">
                <a:highlight>
                  <a:srgbClr val="FFFF00"/>
                </a:highlight>
              </a:rPr>
              <a:t>main</a:t>
            </a:r>
            <a:r>
              <a:rPr lang="nb-NO" dirty="0">
                <a:highlight>
                  <a:srgbClr val="FFFF00"/>
                </a:highlight>
              </a:rPr>
              <a:t> input </a:t>
            </a:r>
            <a:r>
              <a:rPr lang="nb-NO" dirty="0"/>
              <a:t>for steady-</a:t>
            </a:r>
            <a:r>
              <a:rPr lang="nb-NO" dirty="0" err="1"/>
              <a:t>state</a:t>
            </a:r>
            <a:r>
              <a:rPr lang="nb-NO" dirty="0"/>
              <a:t> control of CV </a:t>
            </a:r>
          </a:p>
          <a:p>
            <a:r>
              <a:rPr lang="nb-NO" dirty="0"/>
              <a:t>       (</a:t>
            </a:r>
            <a:r>
              <a:rPr lang="nb-NO" dirty="0" err="1"/>
              <a:t>but</a:t>
            </a:r>
            <a:r>
              <a:rPr lang="nb-NO" dirty="0"/>
              <a:t> u</a:t>
            </a:r>
            <a:r>
              <a:rPr lang="nb-NO" baseline="-25000" dirty="0"/>
              <a:t>2</a:t>
            </a:r>
            <a:r>
              <a:rPr lang="nb-NO" dirty="0"/>
              <a:t> is </a:t>
            </a:r>
            <a:r>
              <a:rPr lang="nb-NO" dirty="0" err="1"/>
              <a:t>poor</a:t>
            </a:r>
            <a:r>
              <a:rPr lang="nb-NO" dirty="0"/>
              <a:t> for </a:t>
            </a:r>
            <a:r>
              <a:rPr lang="nb-NO" dirty="0" err="1"/>
              <a:t>directly</a:t>
            </a:r>
            <a:r>
              <a:rPr lang="nb-NO" dirty="0"/>
              <a:t> controlling 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b-NO" altLang="nb-NO" dirty="0"/>
              <a:t>e.g. time </a:t>
            </a:r>
            <a:r>
              <a:rPr lang="nb-NO" altLang="nb-NO" dirty="0" err="1"/>
              <a:t>delay</a:t>
            </a:r>
            <a:r>
              <a:rPr lang="nb-NO" altLang="nb-NO" dirty="0"/>
              <a:t> or u</a:t>
            </a:r>
            <a:r>
              <a:rPr lang="nb-NO" altLang="nb-NO" baseline="-25000" dirty="0"/>
              <a:t>2</a:t>
            </a:r>
            <a:r>
              <a:rPr lang="nb-NO" altLang="nb-NO" dirty="0"/>
              <a:t> is </a:t>
            </a:r>
            <a:r>
              <a:rPr lang="nb-NO" altLang="nb-NO" dirty="0" err="1"/>
              <a:t>on</a:t>
            </a:r>
            <a:r>
              <a:rPr lang="nb-NO" altLang="nb-NO" dirty="0"/>
              <a:t>/</a:t>
            </a:r>
            <a:r>
              <a:rPr lang="nb-NO" altLang="nb-NO" dirty="0" err="1"/>
              <a:t>off</a:t>
            </a:r>
            <a:r>
              <a:rPr lang="nb-NO" altLang="nb-NO" dirty="0"/>
              <a:t> )</a:t>
            </a:r>
            <a:endParaRPr lang="nb-NO" dirty="0"/>
          </a:p>
          <a:p>
            <a:r>
              <a:rPr lang="nb-NO" dirty="0">
                <a:highlight>
                  <a:srgbClr val="FFFF00"/>
                </a:highlight>
              </a:rPr>
              <a:t>u</a:t>
            </a:r>
            <a:r>
              <a:rPr lang="nb-NO" baseline="-25000" dirty="0">
                <a:highlight>
                  <a:srgbClr val="FFFF00"/>
                </a:highlight>
              </a:rPr>
              <a:t>1 </a:t>
            </a:r>
            <a:r>
              <a:rPr lang="nb-NO" dirty="0">
                <a:highlight>
                  <a:srgbClr val="FFFF00"/>
                </a:highlight>
              </a:rPr>
              <a:t>= </a:t>
            </a:r>
            <a:r>
              <a:rPr lang="nb-NO" dirty="0" err="1">
                <a:highlight>
                  <a:srgbClr val="FFFF00"/>
                </a:highlight>
              </a:rPr>
              <a:t>extra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dynamic</a:t>
            </a:r>
            <a:r>
              <a:rPr lang="nb-NO" dirty="0">
                <a:highlight>
                  <a:srgbClr val="FFFF00"/>
                </a:highlight>
              </a:rPr>
              <a:t> input </a:t>
            </a:r>
            <a:r>
              <a:rPr lang="nb-NO" dirty="0"/>
              <a:t>for fast control of y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0324E8-62F5-E2E5-BDB7-868F7033706D}"/>
              </a:ext>
            </a:extLst>
          </p:cNvPr>
          <p:cNvSpPr txBox="1"/>
          <p:nvPr/>
        </p:nvSpPr>
        <p:spPr>
          <a:xfrm>
            <a:off x="3200238" y="4019313"/>
            <a:ext cx="5164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highlight>
                  <a:srgbClr val="FFFF00"/>
                </a:highlight>
              </a:rPr>
              <a:t>VPC</a:t>
            </a:r>
            <a:endParaRPr lang="en-US" sz="1600" dirty="0">
              <a:highlight>
                <a:srgbClr val="FFFF00"/>
              </a:highlight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59A34E2-FF44-22E8-E041-0E2B27A4DB12}"/>
              </a:ext>
            </a:extLst>
          </p:cNvPr>
          <p:cNvGrpSpPr/>
          <p:nvPr/>
        </p:nvGrpSpPr>
        <p:grpSpPr>
          <a:xfrm>
            <a:off x="5363510" y="1433847"/>
            <a:ext cx="3102227" cy="895173"/>
            <a:chOff x="8094184" y="1427584"/>
            <a:chExt cx="3102227" cy="895173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EC1AE77-98B1-92BD-21C6-CF25D70B7C5A}"/>
                </a:ext>
              </a:extLst>
            </p:cNvPr>
            <p:cNvGrpSpPr/>
            <p:nvPr/>
          </p:nvGrpSpPr>
          <p:grpSpPr>
            <a:xfrm>
              <a:off x="8536914" y="1552477"/>
              <a:ext cx="2159078" cy="692574"/>
              <a:chOff x="8690994" y="907627"/>
              <a:chExt cx="2159078" cy="692574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DCF7A04C-D105-B952-2633-EE243188D2E8}"/>
                  </a:ext>
                </a:extLst>
              </p:cNvPr>
              <p:cNvSpPr/>
              <p:nvPr/>
            </p:nvSpPr>
            <p:spPr>
              <a:xfrm>
                <a:off x="9191413" y="907627"/>
                <a:ext cx="1158240" cy="692574"/>
              </a:xfrm>
              <a:prstGeom prst="rect">
                <a:avLst/>
              </a:prstGeom>
              <a:noFill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b-NO" dirty="0">
                    <a:solidFill>
                      <a:srgbClr val="FF0000"/>
                    </a:solidFill>
                  </a:rPr>
                  <a:t>Process</a:t>
                </a:r>
              </a:p>
            </p:txBody>
          </p:sp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B8F9C579-6E37-82F1-82CD-39071D5A19A2}"/>
                  </a:ext>
                </a:extLst>
              </p:cNvPr>
              <p:cNvCxnSpPr/>
              <p:nvPr/>
            </p:nvCxnSpPr>
            <p:spPr>
              <a:xfrm>
                <a:off x="8690994" y="1006679"/>
                <a:ext cx="500419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C0BA5BC9-83EF-1A50-3182-8C5740519B26}"/>
                  </a:ext>
                </a:extLst>
              </p:cNvPr>
              <p:cNvCxnSpPr/>
              <p:nvPr/>
            </p:nvCxnSpPr>
            <p:spPr>
              <a:xfrm>
                <a:off x="8690994" y="1493241"/>
                <a:ext cx="500419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C7E978DE-E6C8-E5A5-1052-FAB9DC4AAA61}"/>
                  </a:ext>
                </a:extLst>
              </p:cNvPr>
              <p:cNvCxnSpPr/>
              <p:nvPr/>
            </p:nvCxnSpPr>
            <p:spPr>
              <a:xfrm>
                <a:off x="10349653" y="1205249"/>
                <a:ext cx="500419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54238BB-AE8B-6B82-0C01-1D75511A8DB3}"/>
                </a:ext>
              </a:extLst>
            </p:cNvPr>
            <p:cNvSpPr txBox="1"/>
            <p:nvPr/>
          </p:nvSpPr>
          <p:spPr>
            <a:xfrm>
              <a:off x="8094184" y="1427584"/>
              <a:ext cx="5004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dirty="0"/>
                <a:t>u</a:t>
              </a:r>
              <a:r>
                <a:rPr lang="nb-NO" baseline="-25000" dirty="0"/>
                <a:t>1</a:t>
              </a:r>
              <a:endParaRPr lang="en-US" baseline="-2500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10EF45A-53D3-B413-DF95-D34888C1639E}"/>
                </a:ext>
              </a:extLst>
            </p:cNvPr>
            <p:cNvSpPr txBox="1"/>
            <p:nvPr/>
          </p:nvSpPr>
          <p:spPr>
            <a:xfrm>
              <a:off x="8129315" y="1953425"/>
              <a:ext cx="5004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dirty="0"/>
                <a:t>u</a:t>
              </a:r>
              <a:r>
                <a:rPr lang="nb-NO" baseline="-25000" dirty="0"/>
                <a:t>2</a:t>
              </a:r>
              <a:endParaRPr lang="en-US" baseline="-250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0B59E70-63E6-C752-B6EB-2D0994A82681}"/>
                </a:ext>
              </a:extLst>
            </p:cNvPr>
            <p:cNvSpPr txBox="1"/>
            <p:nvPr/>
          </p:nvSpPr>
          <p:spPr>
            <a:xfrm>
              <a:off x="10695992" y="1640959"/>
              <a:ext cx="5004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dirty="0"/>
                <a:t>y</a:t>
              </a:r>
              <a:endParaRPr lang="en-US" baseline="-25000" dirty="0"/>
            </a:p>
          </p:txBody>
        </p:sp>
      </p:grp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46B1853-6CE8-83A0-F2D8-21D90A3B6B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0828" y="2840884"/>
            <a:ext cx="4453597" cy="3596601"/>
          </a:xfrm>
          <a:ln>
            <a:solidFill>
              <a:srgbClr val="FF0000"/>
            </a:solidFill>
          </a:ln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nb-NO" dirty="0" err="1"/>
              <a:t>Example</a:t>
            </a:r>
            <a:r>
              <a:rPr lang="nb-NO" dirty="0"/>
              <a:t> 1: Large (u</a:t>
            </a:r>
            <a:r>
              <a:rPr lang="nb-NO" baseline="-25000" dirty="0"/>
              <a:t>2</a:t>
            </a:r>
            <a:r>
              <a:rPr lang="nb-NO" dirty="0"/>
              <a:t>) and </a:t>
            </a:r>
            <a:r>
              <a:rPr lang="nb-NO" dirty="0" err="1"/>
              <a:t>small</a:t>
            </a:r>
            <a:r>
              <a:rPr lang="nb-NO" dirty="0"/>
              <a:t> </a:t>
            </a:r>
            <a:r>
              <a:rPr lang="nb-NO" dirty="0" err="1"/>
              <a:t>valve</a:t>
            </a:r>
            <a:r>
              <a:rPr lang="nb-NO" dirty="0"/>
              <a:t> (u</a:t>
            </a:r>
            <a:r>
              <a:rPr lang="nb-NO" baseline="-25000" dirty="0"/>
              <a:t>1</a:t>
            </a:r>
            <a:r>
              <a:rPr lang="nb-NO" dirty="0"/>
              <a:t>) (in parallell) for controlling total </a:t>
            </a:r>
            <a:r>
              <a:rPr lang="nb-NO" dirty="0" err="1"/>
              <a:t>flowrate</a:t>
            </a:r>
            <a:r>
              <a:rPr lang="nb-NO" dirty="0"/>
              <a:t> (y=F) </a:t>
            </a:r>
          </a:p>
          <a:p>
            <a:pPr lvl="1"/>
            <a:r>
              <a:rPr lang="nb-NO" dirty="0"/>
              <a:t>The </a:t>
            </a:r>
            <a:r>
              <a:rPr lang="nb-NO" dirty="0" err="1"/>
              <a:t>large</a:t>
            </a:r>
            <a:r>
              <a:rPr lang="nb-NO" dirty="0"/>
              <a:t> </a:t>
            </a:r>
            <a:r>
              <a:rPr lang="nb-NO" dirty="0" err="1"/>
              <a:t>valve</a:t>
            </a:r>
            <a:r>
              <a:rPr lang="nb-NO" dirty="0"/>
              <a:t> (u</a:t>
            </a:r>
            <a:r>
              <a:rPr lang="nb-NO" baseline="-25000" dirty="0"/>
              <a:t>2</a:t>
            </a:r>
            <a:r>
              <a:rPr lang="nb-NO" dirty="0"/>
              <a:t>) has a lot of </a:t>
            </a:r>
            <a:r>
              <a:rPr lang="nb-NO" dirty="0" err="1"/>
              <a:t>stiction</a:t>
            </a:r>
            <a:r>
              <a:rPr lang="nb-NO" dirty="0"/>
              <a:t> </a:t>
            </a:r>
            <a:r>
              <a:rPr lang="nb-NO" dirty="0" err="1"/>
              <a:t>which</a:t>
            </a:r>
            <a:r>
              <a:rPr lang="nb-NO" dirty="0"/>
              <a:t> </a:t>
            </a:r>
            <a:r>
              <a:rPr lang="nb-NO" dirty="0" err="1"/>
              <a:t>gives</a:t>
            </a:r>
            <a:r>
              <a:rPr lang="nb-NO" dirty="0"/>
              <a:t> </a:t>
            </a:r>
            <a:r>
              <a:rPr lang="nb-NO" dirty="0" err="1"/>
              <a:t>oscillations</a:t>
            </a:r>
            <a:r>
              <a:rPr lang="nb-NO" dirty="0"/>
              <a:t> </a:t>
            </a:r>
            <a:r>
              <a:rPr lang="nb-NO" dirty="0" err="1"/>
              <a:t>if</a:t>
            </a:r>
            <a:r>
              <a:rPr lang="nb-NO" dirty="0"/>
              <a:t> used </a:t>
            </a:r>
            <a:r>
              <a:rPr lang="nb-NO" dirty="0" err="1"/>
              <a:t>alone</a:t>
            </a:r>
            <a:r>
              <a:rPr lang="nb-NO" dirty="0"/>
              <a:t> for </a:t>
            </a:r>
            <a:r>
              <a:rPr lang="nb-NO" dirty="0" err="1"/>
              <a:t>flow</a:t>
            </a:r>
            <a:r>
              <a:rPr lang="nb-NO" dirty="0"/>
              <a:t> control</a:t>
            </a:r>
          </a:p>
          <a:p>
            <a:pPr lvl="1"/>
            <a:r>
              <a:rPr lang="nb-NO" dirty="0"/>
              <a:t>The </a:t>
            </a:r>
            <a:r>
              <a:rPr lang="nb-NO" dirty="0" err="1"/>
              <a:t>small</a:t>
            </a:r>
            <a:r>
              <a:rPr lang="nb-NO" dirty="0"/>
              <a:t> </a:t>
            </a:r>
            <a:r>
              <a:rPr lang="nb-NO" dirty="0" err="1"/>
              <a:t>valve</a:t>
            </a:r>
            <a:r>
              <a:rPr lang="nb-NO" dirty="0"/>
              <a:t> (u</a:t>
            </a:r>
            <a:r>
              <a:rPr lang="nb-NO" baseline="-25000" dirty="0"/>
              <a:t>1</a:t>
            </a:r>
            <a:r>
              <a:rPr lang="nb-NO" dirty="0"/>
              <a:t>) has less </a:t>
            </a:r>
            <a:r>
              <a:rPr lang="nb-NO" dirty="0" err="1"/>
              <a:t>stiction</a:t>
            </a:r>
            <a:r>
              <a:rPr lang="nb-NO" dirty="0"/>
              <a:t> and </a:t>
            </a:r>
            <a:r>
              <a:rPr lang="nb-NO" dirty="0" err="1"/>
              <a:t>gives</a:t>
            </a:r>
            <a:r>
              <a:rPr lang="nb-NO" dirty="0"/>
              <a:t> </a:t>
            </a:r>
            <a:r>
              <a:rPr lang="nb-NO" dirty="0" err="1"/>
              <a:t>good</a:t>
            </a:r>
            <a:r>
              <a:rPr lang="nb-NO" dirty="0"/>
              <a:t>  </a:t>
            </a:r>
            <a:r>
              <a:rPr lang="nb-NO" dirty="0" err="1"/>
              <a:t>flow</a:t>
            </a:r>
            <a:r>
              <a:rPr lang="nb-NO" dirty="0"/>
              <a:t> control, </a:t>
            </a:r>
            <a:r>
              <a:rPr lang="nb-NO" dirty="0" err="1"/>
              <a:t>but</a:t>
            </a:r>
            <a:r>
              <a:rPr lang="nb-NO" dirty="0"/>
              <a:t> </a:t>
            </a:r>
            <a:r>
              <a:rPr lang="nb-NO" dirty="0" err="1"/>
              <a:t>it’s</a:t>
            </a:r>
            <a:r>
              <a:rPr lang="nb-NO" dirty="0"/>
              <a:t> </a:t>
            </a:r>
            <a:r>
              <a:rPr lang="nb-NO" dirty="0" err="1"/>
              <a:t>too</a:t>
            </a:r>
            <a:r>
              <a:rPr lang="nb-NO" dirty="0"/>
              <a:t> </a:t>
            </a:r>
            <a:r>
              <a:rPr lang="nb-NO" dirty="0" err="1"/>
              <a:t>small</a:t>
            </a:r>
            <a:r>
              <a:rPr lang="nb-NO" dirty="0"/>
              <a:t> to </a:t>
            </a:r>
            <a:r>
              <a:rPr lang="nb-NO" dirty="0" err="1"/>
              <a:t>use</a:t>
            </a:r>
            <a:r>
              <a:rPr lang="nb-NO" dirty="0"/>
              <a:t> </a:t>
            </a:r>
            <a:r>
              <a:rPr lang="nb-NO" dirty="0" err="1"/>
              <a:t>alone</a:t>
            </a:r>
            <a:endParaRPr lang="nb-NO" dirty="0"/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 err="1"/>
              <a:t>Example</a:t>
            </a:r>
            <a:r>
              <a:rPr lang="nb-NO" dirty="0"/>
              <a:t> 2: </a:t>
            </a:r>
            <a:r>
              <a:rPr lang="nb-NO" dirty="0" err="1"/>
              <a:t>Strong</a:t>
            </a:r>
            <a:r>
              <a:rPr lang="nb-NO" dirty="0"/>
              <a:t> base (u</a:t>
            </a:r>
            <a:r>
              <a:rPr lang="nb-NO" baseline="-25000" dirty="0"/>
              <a:t>2</a:t>
            </a:r>
            <a:r>
              <a:rPr lang="nb-NO" dirty="0"/>
              <a:t>) and </a:t>
            </a:r>
            <a:r>
              <a:rPr lang="nb-NO" dirty="0" err="1"/>
              <a:t>weak</a:t>
            </a:r>
            <a:r>
              <a:rPr lang="nb-NO" dirty="0"/>
              <a:t> base (u</a:t>
            </a:r>
            <a:r>
              <a:rPr lang="nb-NO" baseline="-25000" dirty="0"/>
              <a:t>1</a:t>
            </a:r>
            <a:r>
              <a:rPr lang="nb-NO" dirty="0"/>
              <a:t>) for </a:t>
            </a:r>
            <a:r>
              <a:rPr lang="nb-NO" dirty="0" err="1"/>
              <a:t>neutralizing</a:t>
            </a:r>
            <a:r>
              <a:rPr lang="nb-NO" dirty="0"/>
              <a:t> acid (</a:t>
            </a:r>
            <a:r>
              <a:rPr lang="nb-NO" dirty="0" err="1"/>
              <a:t>disturbance</a:t>
            </a:r>
            <a:r>
              <a:rPr lang="nb-NO" dirty="0"/>
              <a:t>) to control y=pH  </a:t>
            </a:r>
          </a:p>
          <a:p>
            <a:pPr lvl="1"/>
            <a:r>
              <a:rPr lang="nb-NO" dirty="0"/>
              <a:t>Do pH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gradually</a:t>
            </a:r>
            <a:r>
              <a:rPr lang="nb-NO" dirty="0"/>
              <a:t> (in </a:t>
            </a:r>
            <a:r>
              <a:rPr lang="nb-NO" dirty="0" err="1"/>
              <a:t>two</a:t>
            </a:r>
            <a:r>
              <a:rPr lang="nb-NO" dirty="0"/>
              <a:t> tanks) </a:t>
            </a:r>
            <a:r>
              <a:rPr lang="nb-NO" dirty="0" err="1"/>
              <a:t>with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strong</a:t>
            </a:r>
            <a:r>
              <a:rPr lang="nb-NO" dirty="0"/>
              <a:t> base (u</a:t>
            </a:r>
            <a:r>
              <a:rPr lang="nb-NO" baseline="-25000" dirty="0"/>
              <a:t>2</a:t>
            </a:r>
            <a:r>
              <a:rPr lang="nb-NO" dirty="0"/>
              <a:t>) in </a:t>
            </a:r>
            <a:r>
              <a:rPr lang="nb-NO" dirty="0" err="1"/>
              <a:t>the</a:t>
            </a:r>
            <a:r>
              <a:rPr lang="nb-NO" dirty="0"/>
              <a:t> first tank and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weak</a:t>
            </a:r>
            <a:r>
              <a:rPr lang="nb-NO" dirty="0"/>
              <a:t> base (u</a:t>
            </a:r>
            <a:r>
              <a:rPr lang="nb-NO" baseline="-25000" dirty="0"/>
              <a:t>1</a:t>
            </a:r>
            <a:r>
              <a:rPr lang="nb-NO" dirty="0"/>
              <a:t>) in </a:t>
            </a:r>
            <a:r>
              <a:rPr lang="nb-NO" dirty="0" err="1"/>
              <a:t>the</a:t>
            </a:r>
            <a:r>
              <a:rPr lang="nb-NO" dirty="0"/>
              <a:t> last tank. u1 </a:t>
            </a:r>
            <a:r>
              <a:rPr lang="nb-NO" dirty="0" err="1"/>
              <a:t>controls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pH in </a:t>
            </a:r>
            <a:r>
              <a:rPr lang="nb-NO" dirty="0" err="1"/>
              <a:t>the</a:t>
            </a:r>
            <a:r>
              <a:rPr lang="nb-NO" dirty="0"/>
              <a:t> last tank (y)</a:t>
            </a:r>
          </a:p>
          <a:p>
            <a:pPr marL="0" indent="0">
              <a:buNone/>
            </a:pPr>
            <a:endParaRPr lang="nb-NO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9176C33-7A05-A2B9-376C-EDBC3BC8A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CD2B-6064-4A78-9C2D-DD73DFA345C7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47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>
          <a:xfrm>
            <a:off x="64994" y="-147637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nb-NO" dirty="0"/>
              <a:t>Example: Heat exchanger with bypass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6E325F1-5262-3FAA-AF00-6E6B7135E93B}"/>
              </a:ext>
            </a:extLst>
          </p:cNvPr>
          <p:cNvGrpSpPr/>
          <p:nvPr/>
        </p:nvGrpSpPr>
        <p:grpSpPr>
          <a:xfrm>
            <a:off x="838200" y="1267423"/>
            <a:ext cx="6058525" cy="3162667"/>
            <a:chOff x="4515690" y="895350"/>
            <a:chExt cx="7477125" cy="418147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DF1635D-5B5F-B0B0-9064-A6C8DFFF2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15690" y="895350"/>
              <a:ext cx="7477125" cy="4181475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7E6D8B6-0E77-8C90-DC52-1E50363FBA80}"/>
                </a:ext>
              </a:extLst>
            </p:cNvPr>
            <p:cNvSpPr/>
            <p:nvPr/>
          </p:nvSpPr>
          <p:spPr>
            <a:xfrm>
              <a:off x="5506361" y="1411938"/>
              <a:ext cx="282389" cy="14522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2FAB67A-8DAE-20B6-97AD-AC7C36F19D0E}"/>
                </a:ext>
              </a:extLst>
            </p:cNvPr>
            <p:cNvSpPr/>
            <p:nvPr/>
          </p:nvSpPr>
          <p:spPr>
            <a:xfrm>
              <a:off x="5639398" y="1258277"/>
              <a:ext cx="3634154" cy="5673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23BE900-DE1F-C6E9-EE77-7FBE206F941D}"/>
                </a:ext>
              </a:extLst>
            </p:cNvPr>
            <p:cNvSpPr/>
            <p:nvPr/>
          </p:nvSpPr>
          <p:spPr>
            <a:xfrm>
              <a:off x="9372460" y="1372863"/>
              <a:ext cx="947949" cy="4873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2A319A4-22DF-D0A0-2AD8-3F9A367D6EC2}"/>
                </a:ext>
              </a:extLst>
            </p:cNvPr>
            <p:cNvSpPr/>
            <p:nvPr/>
          </p:nvSpPr>
          <p:spPr>
            <a:xfrm>
              <a:off x="10388828" y="1432659"/>
              <a:ext cx="947949" cy="14315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82B42269-D900-AB62-86A8-ECC7E94C5B79}"/>
              </a:ext>
            </a:extLst>
          </p:cNvPr>
          <p:cNvSpPr txBox="1"/>
          <p:nvPr/>
        </p:nvSpPr>
        <p:spPr>
          <a:xfrm>
            <a:off x="748323" y="4848072"/>
            <a:ext cx="658055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nb-NO" sz="1800" dirty="0">
                <a:latin typeface="Arial" panose="020B0604020202020204" pitchFamily="34" charset="0"/>
              </a:rPr>
              <a:t>Want tight control of  </a:t>
            </a:r>
            <a:r>
              <a:rPr lang="en-US" altLang="nb-NO" dirty="0">
                <a:latin typeface="Arial" panose="020B0604020202020204" pitchFamily="34" charset="0"/>
              </a:rPr>
              <a:t>y</a:t>
            </a:r>
            <a:r>
              <a:rPr lang="en-US" altLang="nb-NO" sz="1800" dirty="0">
                <a:latin typeface="Arial" panose="020B0604020202020204" pitchFamily="34" charset="0"/>
              </a:rPr>
              <a:t>=T.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nb-NO" dirty="0">
                <a:latin typeface="Arial" panose="020B0604020202020204" pitchFamily="34" charset="0"/>
              </a:rPr>
              <a:t>u</a:t>
            </a:r>
            <a:r>
              <a:rPr lang="en-US" altLang="nb-NO" baseline="-25000" dirty="0">
                <a:latin typeface="Arial" panose="020B0604020202020204" pitchFamily="34" charset="0"/>
              </a:rPr>
              <a:t>1</a:t>
            </a:r>
            <a:r>
              <a:rPr lang="en-US" altLang="nb-NO" dirty="0">
                <a:latin typeface="Arial" panose="020B0604020202020204" pitchFamily="34" charset="0"/>
              </a:rPr>
              <a:t>=</a:t>
            </a:r>
            <a:r>
              <a:rPr lang="en-US" altLang="nb-NO" dirty="0" err="1">
                <a:latin typeface="Arial" panose="020B0604020202020204" pitchFamily="34" charset="0"/>
              </a:rPr>
              <a:t>z</a:t>
            </a:r>
            <a:r>
              <a:rPr lang="en-US" altLang="nb-NO" baseline="-25000" dirty="0" err="1">
                <a:latin typeface="Arial" panose="020B0604020202020204" pitchFamily="34" charset="0"/>
              </a:rPr>
              <a:t>B</a:t>
            </a:r>
            <a:r>
              <a:rPr lang="en-US" altLang="nb-NO" baseline="-25000" dirty="0">
                <a:latin typeface="Arial" panose="020B0604020202020204" pitchFamily="34" charset="0"/>
              </a:rPr>
              <a:t> </a:t>
            </a:r>
            <a:r>
              <a:rPr lang="en-US" altLang="nb-NO" dirty="0">
                <a:latin typeface="Arial" panose="020B0604020202020204" pitchFamily="34" charset="0"/>
              </a:rPr>
              <a:t>(bypass)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nb-NO" dirty="0">
                <a:latin typeface="Arial" panose="020B0604020202020204" pitchFamily="34" charset="0"/>
              </a:rPr>
              <a:t>u</a:t>
            </a:r>
            <a:r>
              <a:rPr lang="en-US" altLang="nb-NO" baseline="-25000" dirty="0">
                <a:latin typeface="Arial" panose="020B0604020202020204" pitchFamily="34" charset="0"/>
              </a:rPr>
              <a:t>2</a:t>
            </a:r>
            <a:r>
              <a:rPr lang="en-US" altLang="nb-NO" dirty="0">
                <a:latin typeface="Arial" panose="020B0604020202020204" pitchFamily="34" charset="0"/>
              </a:rPr>
              <a:t>=CW</a:t>
            </a:r>
            <a:endParaRPr lang="en-US" altLang="nb-NO" sz="1800" baseline="-25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nb-NO" sz="1800" dirty="0">
                <a:latin typeface="Arial" panose="020B0604020202020204" pitchFamily="34" charset="0"/>
              </a:rPr>
              <a:t>Proposed control structure?</a:t>
            </a:r>
          </a:p>
          <a:p>
            <a:pPr>
              <a:spcBef>
                <a:spcPct val="0"/>
              </a:spcBef>
            </a:pPr>
            <a:endParaRPr lang="en-US" altLang="nb-NO" sz="1800" baseline="-25000" dirty="0">
              <a:latin typeface="Arial" panose="020B0604020202020204" pitchFamily="34" charset="0"/>
            </a:endParaRPr>
          </a:p>
        </p:txBody>
      </p:sp>
      <p:sp>
        <p:nvSpPr>
          <p:cNvPr id="17" name="Text Box 5">
            <a:extLst>
              <a:ext uri="{FF2B5EF4-FFF2-40B4-BE49-F238E27FC236}">
                <a16:creationId xmlns:a16="http://schemas.microsoft.com/office/drawing/2014/main" id="{30F26768-96E3-C18B-D57B-C03F07C17E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7462" y="3898188"/>
            <a:ext cx="42672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dirty="0" err="1">
                <a:latin typeface="Arial" panose="020B0604020202020204" pitchFamily="34" charset="0"/>
              </a:rPr>
              <a:t>z</a:t>
            </a:r>
            <a:r>
              <a:rPr lang="en-US" altLang="nb-NO" baseline="-25000" dirty="0" err="1">
                <a:latin typeface="Arial" panose="020B0604020202020204" pitchFamily="34" charset="0"/>
              </a:rPr>
              <a:t>B</a:t>
            </a:r>
            <a:endParaRPr lang="en-US" altLang="nb-NO" baseline="-25000" dirty="0">
              <a:latin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EC3D8D-4F74-6C62-844A-A73A61408530}"/>
              </a:ext>
            </a:extLst>
          </p:cNvPr>
          <p:cNvSpPr txBox="1"/>
          <p:nvPr/>
        </p:nvSpPr>
        <p:spPr>
          <a:xfrm>
            <a:off x="2524370" y="3990872"/>
            <a:ext cx="309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000" dirty="0"/>
              <a:t>T</a:t>
            </a:r>
            <a:endParaRPr lang="en-US" sz="2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C9BBDE-2A66-0919-D882-1DBE8EDD0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CD2B-6064-4A78-9C2D-DD73DFA345C7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0372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>
          <a:xfrm>
            <a:off x="331440" y="-116251"/>
            <a:ext cx="10515600" cy="1325563"/>
          </a:xfrm>
        </p:spPr>
        <p:txBody>
          <a:bodyPr>
            <a:normAutofit/>
          </a:bodyPr>
          <a:lstStyle/>
          <a:p>
            <a:r>
              <a:rPr lang="nb-NO" altLang="nb-NO" sz="4000" dirty="0" err="1"/>
              <a:t>Attempt</a:t>
            </a:r>
            <a:r>
              <a:rPr lang="nb-NO" altLang="nb-NO" sz="4000" dirty="0"/>
              <a:t> 1. </a:t>
            </a:r>
            <a:r>
              <a:rPr lang="en-US" altLang="nb-NO" sz="3600" dirty="0">
                <a:latin typeface="Arial" panose="020B0604020202020204" pitchFamily="34" charset="0"/>
              </a:rPr>
              <a:t>Use u</a:t>
            </a:r>
            <a:r>
              <a:rPr lang="en-US" altLang="nb-NO" sz="3600" baseline="-25000" dirty="0">
                <a:latin typeface="Arial" panose="020B0604020202020204" pitchFamily="34" charset="0"/>
              </a:rPr>
              <a:t>2</a:t>
            </a:r>
            <a:r>
              <a:rPr lang="en-US" altLang="nb-NO" sz="3600" dirty="0">
                <a:latin typeface="Arial" panose="020B0604020202020204" pitchFamily="34" charset="0"/>
              </a:rPr>
              <a:t>=cooling water: TOO SLOW </a:t>
            </a:r>
            <a:endParaRPr lang="en-US" altLang="nb-NO" sz="40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6E325F1-5262-3FAA-AF00-6E6B7135E93B}"/>
              </a:ext>
            </a:extLst>
          </p:cNvPr>
          <p:cNvGrpSpPr/>
          <p:nvPr/>
        </p:nvGrpSpPr>
        <p:grpSpPr>
          <a:xfrm>
            <a:off x="838200" y="1267423"/>
            <a:ext cx="6058525" cy="3162667"/>
            <a:chOff x="4515690" y="895350"/>
            <a:chExt cx="7477125" cy="418147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DF1635D-5B5F-B0B0-9064-A6C8DFFF2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15690" y="895350"/>
              <a:ext cx="7477125" cy="4181475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7E6D8B6-0E77-8C90-DC52-1E50363FBA80}"/>
                </a:ext>
              </a:extLst>
            </p:cNvPr>
            <p:cNvSpPr/>
            <p:nvPr/>
          </p:nvSpPr>
          <p:spPr>
            <a:xfrm>
              <a:off x="5506361" y="1411938"/>
              <a:ext cx="282389" cy="14522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2FAB67A-8DAE-20B6-97AD-AC7C36F19D0E}"/>
                </a:ext>
              </a:extLst>
            </p:cNvPr>
            <p:cNvSpPr/>
            <p:nvPr/>
          </p:nvSpPr>
          <p:spPr>
            <a:xfrm>
              <a:off x="5639398" y="1258277"/>
              <a:ext cx="3634154" cy="5673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23BE900-DE1F-C6E9-EE77-7FBE206F941D}"/>
                </a:ext>
              </a:extLst>
            </p:cNvPr>
            <p:cNvSpPr/>
            <p:nvPr/>
          </p:nvSpPr>
          <p:spPr>
            <a:xfrm>
              <a:off x="9372460" y="1372863"/>
              <a:ext cx="947949" cy="4873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2A319A4-22DF-D0A0-2AD8-3F9A367D6EC2}"/>
                </a:ext>
              </a:extLst>
            </p:cNvPr>
            <p:cNvSpPr/>
            <p:nvPr/>
          </p:nvSpPr>
          <p:spPr>
            <a:xfrm>
              <a:off x="10388828" y="1432659"/>
              <a:ext cx="947949" cy="14315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ext Box 5">
            <a:extLst>
              <a:ext uri="{FF2B5EF4-FFF2-40B4-BE49-F238E27FC236}">
                <a16:creationId xmlns:a16="http://schemas.microsoft.com/office/drawing/2014/main" id="{30F26768-96E3-C18B-D57B-C03F07C17E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7462" y="3898188"/>
            <a:ext cx="1701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dirty="0" err="1">
                <a:highlight>
                  <a:srgbClr val="FFFF00"/>
                </a:highlight>
                <a:latin typeface="Arial" panose="020B0604020202020204" pitchFamily="34" charset="0"/>
              </a:rPr>
              <a:t>z</a:t>
            </a:r>
            <a:r>
              <a:rPr lang="en-US" altLang="nb-NO" baseline="-25000" dirty="0" err="1">
                <a:highlight>
                  <a:srgbClr val="FFFF00"/>
                </a:highlight>
                <a:latin typeface="Arial" panose="020B0604020202020204" pitchFamily="34" charset="0"/>
              </a:rPr>
              <a:t>B</a:t>
            </a:r>
            <a:r>
              <a:rPr lang="en-US" altLang="nb-NO" dirty="0">
                <a:highlight>
                  <a:srgbClr val="FFFF00"/>
                </a:highlight>
                <a:latin typeface="Arial" panose="020B0604020202020204" pitchFamily="34" charset="0"/>
              </a:rPr>
              <a:t>=0 (closed)</a:t>
            </a:r>
            <a:endParaRPr lang="en-US" altLang="nb-NO" baseline="-25000" dirty="0">
              <a:highlight>
                <a:srgbClr val="FFFF00"/>
              </a:highlight>
              <a:latin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EC3D8D-4F74-6C62-844A-A73A61408530}"/>
              </a:ext>
            </a:extLst>
          </p:cNvPr>
          <p:cNvSpPr txBox="1"/>
          <p:nvPr/>
        </p:nvSpPr>
        <p:spPr>
          <a:xfrm>
            <a:off x="2524370" y="3990872"/>
            <a:ext cx="309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000" dirty="0"/>
              <a:t>T</a:t>
            </a:r>
            <a:endParaRPr lang="en-US" sz="2000" dirty="0"/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2DB22FC0-0D8A-1930-1474-44E1EE0C99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5948" y="3782797"/>
            <a:ext cx="5903913" cy="5048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 sz="1800">
              <a:latin typeface="Arial" panose="020B0604020202020204" pitchFamily="34" charset="0"/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8F369F7-4225-4ECF-4DB4-78B8279BD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694" y="3684868"/>
            <a:ext cx="503238" cy="503237"/>
          </a:xfrm>
          <a:prstGeom prst="ellips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nb-NO" sz="1800" dirty="0">
                <a:latin typeface="Arial" panose="020B0604020202020204" pitchFamily="34" charset="0"/>
              </a:rPr>
              <a:t>TC</a:t>
            </a:r>
          </a:p>
        </p:txBody>
      </p:sp>
      <p:sp>
        <p:nvSpPr>
          <p:cNvPr id="20" name="Line 8">
            <a:extLst>
              <a:ext uri="{FF2B5EF4-FFF2-40B4-BE49-F238E27FC236}">
                <a16:creationId xmlns:a16="http://schemas.microsoft.com/office/drawing/2014/main" id="{0A621671-3B00-F886-EA87-ECB92E484C0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18519" y="3921633"/>
            <a:ext cx="1389719" cy="2579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21" name="Line 9">
            <a:extLst>
              <a:ext uri="{FF2B5EF4-FFF2-40B4-BE49-F238E27FC236}">
                <a16:creationId xmlns:a16="http://schemas.microsoft.com/office/drawing/2014/main" id="{3F4FB9B6-78C3-7AEA-D27E-DE9578FFEA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29594" y="2821268"/>
            <a:ext cx="0" cy="935037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F4C350-B534-45B2-3698-135E51704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CD2B-6064-4A78-9C2D-DD73DFA345C7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5079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>
          <a:xfrm>
            <a:off x="331439" y="-116251"/>
            <a:ext cx="11774591" cy="1325563"/>
          </a:xfrm>
        </p:spPr>
        <p:txBody>
          <a:bodyPr>
            <a:normAutofit/>
          </a:bodyPr>
          <a:lstStyle/>
          <a:p>
            <a:r>
              <a:rPr lang="nb-NO" altLang="nb-NO" sz="4000" dirty="0" err="1"/>
              <a:t>Attempt</a:t>
            </a:r>
            <a:r>
              <a:rPr lang="nb-NO" altLang="nb-NO" sz="4000" dirty="0"/>
              <a:t> 2. </a:t>
            </a:r>
            <a:r>
              <a:rPr lang="en-US" altLang="nb-NO" sz="3600" dirty="0">
                <a:latin typeface="Arial" panose="020B0604020202020204" pitchFamily="34" charset="0"/>
              </a:rPr>
              <a:t>Use u</a:t>
            </a:r>
            <a:r>
              <a:rPr lang="en-US" altLang="nb-NO" sz="3600" baseline="-25000" dirty="0">
                <a:latin typeface="Arial" panose="020B0604020202020204" pitchFamily="34" charset="0"/>
              </a:rPr>
              <a:t>1</a:t>
            </a:r>
            <a:r>
              <a:rPr lang="en-US" altLang="nb-NO" sz="3600" dirty="0">
                <a:latin typeface="Arial" panose="020B0604020202020204" pitchFamily="34" charset="0"/>
              </a:rPr>
              <a:t>=</a:t>
            </a:r>
            <a:r>
              <a:rPr lang="en-US" altLang="nb-NO" sz="3600" dirty="0" err="1">
                <a:latin typeface="Arial" panose="020B0604020202020204" pitchFamily="34" charset="0"/>
              </a:rPr>
              <a:t>z</a:t>
            </a:r>
            <a:r>
              <a:rPr lang="en-US" altLang="nb-NO" sz="3600" baseline="-25000" dirty="0" err="1">
                <a:latin typeface="Arial" panose="020B0604020202020204" pitchFamily="34" charset="0"/>
              </a:rPr>
              <a:t>B</a:t>
            </a:r>
            <a:r>
              <a:rPr lang="en-US" altLang="nb-NO" sz="3600" dirty="0">
                <a:latin typeface="Arial" panose="020B0604020202020204" pitchFamily="34" charset="0"/>
              </a:rPr>
              <a:t>=bypass. SATURATES </a:t>
            </a:r>
            <a:br>
              <a:rPr lang="en-US" altLang="nb-NO" sz="3600" dirty="0">
                <a:latin typeface="Arial" panose="020B0604020202020204" pitchFamily="34" charset="0"/>
              </a:rPr>
            </a:br>
            <a:r>
              <a:rPr lang="en-US" altLang="nb-NO" sz="2400" dirty="0">
                <a:latin typeface="Arial" panose="020B0604020202020204" pitchFamily="34" charset="0"/>
              </a:rPr>
              <a:t>                                                                            (at </a:t>
            </a:r>
            <a:r>
              <a:rPr lang="en-US" altLang="nb-NO" sz="2400" dirty="0" err="1">
                <a:latin typeface="Arial" panose="020B0604020202020204" pitchFamily="34" charset="0"/>
              </a:rPr>
              <a:t>z</a:t>
            </a:r>
            <a:r>
              <a:rPr lang="en-US" altLang="nb-NO" sz="2400" baseline="-25000" dirty="0" err="1">
                <a:latin typeface="Arial" panose="020B0604020202020204" pitchFamily="34" charset="0"/>
              </a:rPr>
              <a:t>B</a:t>
            </a:r>
            <a:r>
              <a:rPr lang="en-US" altLang="nb-NO" sz="2400" dirty="0">
                <a:latin typeface="Arial" panose="020B0604020202020204" pitchFamily="34" charset="0"/>
              </a:rPr>
              <a:t>=0=closed if CW too small)</a:t>
            </a:r>
            <a:endParaRPr lang="en-US" altLang="nb-NO" sz="36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6E325F1-5262-3FAA-AF00-6E6B7135E93B}"/>
              </a:ext>
            </a:extLst>
          </p:cNvPr>
          <p:cNvGrpSpPr/>
          <p:nvPr/>
        </p:nvGrpSpPr>
        <p:grpSpPr>
          <a:xfrm>
            <a:off x="838200" y="1267423"/>
            <a:ext cx="6058525" cy="3162667"/>
            <a:chOff x="4515690" y="895350"/>
            <a:chExt cx="7477125" cy="418147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DF1635D-5B5F-B0B0-9064-A6C8DFFF2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15690" y="895350"/>
              <a:ext cx="7477125" cy="4181475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7E6D8B6-0E77-8C90-DC52-1E50363FBA80}"/>
                </a:ext>
              </a:extLst>
            </p:cNvPr>
            <p:cNvSpPr/>
            <p:nvPr/>
          </p:nvSpPr>
          <p:spPr>
            <a:xfrm>
              <a:off x="5506361" y="1411938"/>
              <a:ext cx="282389" cy="14522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2FAB67A-8DAE-20B6-97AD-AC7C36F19D0E}"/>
                </a:ext>
              </a:extLst>
            </p:cNvPr>
            <p:cNvSpPr/>
            <p:nvPr/>
          </p:nvSpPr>
          <p:spPr>
            <a:xfrm>
              <a:off x="5639398" y="1258277"/>
              <a:ext cx="3634154" cy="5673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23BE900-DE1F-C6E9-EE77-7FBE206F941D}"/>
                </a:ext>
              </a:extLst>
            </p:cNvPr>
            <p:cNvSpPr/>
            <p:nvPr/>
          </p:nvSpPr>
          <p:spPr>
            <a:xfrm>
              <a:off x="9372460" y="1372863"/>
              <a:ext cx="947949" cy="4873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2A319A4-22DF-D0A0-2AD8-3F9A367D6EC2}"/>
                </a:ext>
              </a:extLst>
            </p:cNvPr>
            <p:cNvSpPr/>
            <p:nvPr/>
          </p:nvSpPr>
          <p:spPr>
            <a:xfrm>
              <a:off x="10388828" y="1432659"/>
              <a:ext cx="947949" cy="14315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F0EC3D8D-4F74-6C62-844A-A73A61408530}"/>
              </a:ext>
            </a:extLst>
          </p:cNvPr>
          <p:cNvSpPr txBox="1"/>
          <p:nvPr/>
        </p:nvSpPr>
        <p:spPr>
          <a:xfrm>
            <a:off x="2524370" y="3990872"/>
            <a:ext cx="309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000" dirty="0"/>
              <a:t>T</a:t>
            </a:r>
            <a:endParaRPr lang="en-US" sz="2000" dirty="0"/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2DB22FC0-0D8A-1930-1474-44E1EE0C99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5948" y="3782797"/>
            <a:ext cx="5903913" cy="5048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 sz="1800">
              <a:latin typeface="Arial" panose="020B0604020202020204" pitchFamily="34" charset="0"/>
            </a:endParaRPr>
          </a:p>
        </p:txBody>
      </p:sp>
      <p:sp>
        <p:nvSpPr>
          <p:cNvPr id="2" name="Oval 7">
            <a:extLst>
              <a:ext uri="{FF2B5EF4-FFF2-40B4-BE49-F238E27FC236}">
                <a16:creationId xmlns:a16="http://schemas.microsoft.com/office/drawing/2014/main" id="{BE28FA0D-04EF-35BE-C922-C7C12DC3D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7462" y="4244367"/>
            <a:ext cx="503238" cy="503238"/>
          </a:xfrm>
          <a:prstGeom prst="ellips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TC</a:t>
            </a:r>
          </a:p>
        </p:txBody>
      </p:sp>
      <p:sp>
        <p:nvSpPr>
          <p:cNvPr id="3" name="Line 8">
            <a:extLst>
              <a:ext uri="{FF2B5EF4-FFF2-40B4-BE49-F238E27FC236}">
                <a16:creationId xmlns:a16="http://schemas.microsoft.com/office/drawing/2014/main" id="{DE49F805-663B-1487-9752-A50B31CDC08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56161" y="3969870"/>
            <a:ext cx="528571" cy="20997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4" name="Line 9">
            <a:extLst>
              <a:ext uri="{FF2B5EF4-FFF2-40B4-BE49-F238E27FC236}">
                <a16:creationId xmlns:a16="http://schemas.microsoft.com/office/drawing/2014/main" id="{14C8BF1A-9BAC-8935-7342-04861E133E0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84950" y="3884005"/>
            <a:ext cx="0" cy="430212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6" name="Line 12">
            <a:extLst>
              <a:ext uri="{FF2B5EF4-FFF2-40B4-BE49-F238E27FC236}">
                <a16:creationId xmlns:a16="http://schemas.microsoft.com/office/drawing/2014/main" id="{AE13D162-B317-79A6-B403-1536ADB10BD8}"/>
              </a:ext>
            </a:extLst>
          </p:cNvPr>
          <p:cNvSpPr>
            <a:spLocks noChangeShapeType="1"/>
          </p:cNvSpPr>
          <p:nvPr/>
        </p:nvSpPr>
        <p:spPr bwMode="auto">
          <a:xfrm>
            <a:off x="2343996" y="4030054"/>
            <a:ext cx="12166" cy="503234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7" name="Line 13">
            <a:extLst>
              <a:ext uri="{FF2B5EF4-FFF2-40B4-BE49-F238E27FC236}">
                <a16:creationId xmlns:a16="http://schemas.microsoft.com/office/drawing/2014/main" id="{0268D6FB-DDE4-B840-C5F9-96BE3F4EAD70}"/>
              </a:ext>
            </a:extLst>
          </p:cNvPr>
          <p:cNvSpPr>
            <a:spLocks noChangeShapeType="1"/>
          </p:cNvSpPr>
          <p:nvPr/>
        </p:nvSpPr>
        <p:spPr bwMode="auto">
          <a:xfrm>
            <a:off x="2343996" y="4533288"/>
            <a:ext cx="1523466" cy="4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EEB75C-B9FC-B8E1-09E5-FF4CDEF9BF23}"/>
              </a:ext>
            </a:extLst>
          </p:cNvPr>
          <p:cNvSpPr txBox="1"/>
          <p:nvPr/>
        </p:nvSpPr>
        <p:spPr>
          <a:xfrm>
            <a:off x="838200" y="3345929"/>
            <a:ext cx="1108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highlight>
                  <a:srgbClr val="FFFF00"/>
                </a:highlight>
              </a:rPr>
              <a:t>=</a:t>
            </a:r>
            <a:r>
              <a:rPr lang="nb-NO" dirty="0" err="1">
                <a:highlight>
                  <a:srgbClr val="FFFF00"/>
                </a:highlight>
              </a:rPr>
              <a:t>constant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22" name="Text Box 5">
            <a:extLst>
              <a:ext uri="{FF2B5EF4-FFF2-40B4-BE49-F238E27FC236}">
                <a16:creationId xmlns:a16="http://schemas.microsoft.com/office/drawing/2014/main" id="{0B46F36E-28F4-F560-3531-87F9596A32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5060" y="3864131"/>
            <a:ext cx="42672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dirty="0" err="1">
                <a:latin typeface="Arial" panose="020B0604020202020204" pitchFamily="34" charset="0"/>
              </a:rPr>
              <a:t>z</a:t>
            </a:r>
            <a:r>
              <a:rPr lang="en-US" altLang="nb-NO" baseline="-25000" dirty="0" err="1">
                <a:latin typeface="Arial" panose="020B0604020202020204" pitchFamily="34" charset="0"/>
              </a:rPr>
              <a:t>B</a:t>
            </a:r>
            <a:endParaRPr lang="en-US" altLang="nb-NO" baseline="-25000" dirty="0">
              <a:latin typeface="Arial" panose="020B0604020202020204" pitchFamily="34" charset="0"/>
            </a:endParaRPr>
          </a:p>
        </p:txBody>
      </p:sp>
      <p:sp>
        <p:nvSpPr>
          <p:cNvPr id="23" name="Text Box 10">
            <a:extLst>
              <a:ext uri="{FF2B5EF4-FFF2-40B4-BE49-F238E27FC236}">
                <a16:creationId xmlns:a16="http://schemas.microsoft.com/office/drawing/2014/main" id="{20E0DDB9-D1C9-B68B-D230-B36A4A13E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6447" y="5258179"/>
            <a:ext cx="606448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 dirty="0">
                <a:latin typeface="Arial" panose="020B0604020202020204" pitchFamily="34" charset="0"/>
              </a:rPr>
              <a:t>Advantage: Very fast response (no delay)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800" dirty="0">
                <a:latin typeface="Arial" panose="020B0604020202020204" pitchFamily="34" charset="0"/>
              </a:rPr>
              <a:t>Problem: </a:t>
            </a:r>
            <a:r>
              <a:rPr lang="en-US" altLang="nb-NO" sz="1800" dirty="0" err="1">
                <a:latin typeface="Arial" panose="020B0604020202020204" pitchFamily="34" charset="0"/>
              </a:rPr>
              <a:t>z</a:t>
            </a:r>
            <a:r>
              <a:rPr lang="en-US" altLang="nb-NO" sz="1800" baseline="-25000" dirty="0" err="1">
                <a:latin typeface="Arial" panose="020B0604020202020204" pitchFamily="34" charset="0"/>
              </a:rPr>
              <a:t>B</a:t>
            </a:r>
            <a:r>
              <a:rPr lang="en-US" altLang="nb-NO" sz="1800" baseline="-25000" dirty="0">
                <a:latin typeface="Arial" panose="020B0604020202020204" pitchFamily="34" charset="0"/>
              </a:rPr>
              <a:t> </a:t>
            </a:r>
            <a:r>
              <a:rPr lang="en-US" altLang="nb-NO" sz="1800" dirty="0">
                <a:latin typeface="Arial" panose="020B0604020202020204" pitchFamily="34" charset="0"/>
              </a:rPr>
              <a:t>is too small to cover whole range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800" dirty="0">
                <a:latin typeface="Arial" panose="020B0604020202020204" pitchFamily="34" charset="0"/>
              </a:rPr>
              <a:t>              + not optimal to fix at large bypass (waste of CW)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4FE44EF4-42AF-646F-6BD8-B870E77B0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CD2B-6064-4A78-9C2D-DD73DFA345C7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4963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>
          <a:xfrm>
            <a:off x="64994" y="-147637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nb-NO" dirty="0"/>
              <a:t> What about VPC?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32852A-65ED-9F51-D352-9E6A0016D2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1407" y="4649981"/>
            <a:ext cx="5676900" cy="178117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C6E325F1-5262-3FAA-AF00-6E6B7135E93B}"/>
              </a:ext>
            </a:extLst>
          </p:cNvPr>
          <p:cNvGrpSpPr/>
          <p:nvPr/>
        </p:nvGrpSpPr>
        <p:grpSpPr>
          <a:xfrm>
            <a:off x="838200" y="1267423"/>
            <a:ext cx="6058525" cy="3162667"/>
            <a:chOff x="4515690" y="895350"/>
            <a:chExt cx="7477125" cy="418147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DF1635D-5B5F-B0B0-9064-A6C8DFFF2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15690" y="895350"/>
              <a:ext cx="7477125" cy="4181475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7E6D8B6-0E77-8C90-DC52-1E50363FBA80}"/>
                </a:ext>
              </a:extLst>
            </p:cNvPr>
            <p:cNvSpPr/>
            <p:nvPr/>
          </p:nvSpPr>
          <p:spPr>
            <a:xfrm>
              <a:off x="5506361" y="1411938"/>
              <a:ext cx="282389" cy="14522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2FAB67A-8DAE-20B6-97AD-AC7C36F19D0E}"/>
                </a:ext>
              </a:extLst>
            </p:cNvPr>
            <p:cNvSpPr/>
            <p:nvPr/>
          </p:nvSpPr>
          <p:spPr>
            <a:xfrm>
              <a:off x="5639398" y="1258277"/>
              <a:ext cx="3634154" cy="5673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23BE900-DE1F-C6E9-EE77-7FBE206F941D}"/>
                </a:ext>
              </a:extLst>
            </p:cNvPr>
            <p:cNvSpPr/>
            <p:nvPr/>
          </p:nvSpPr>
          <p:spPr>
            <a:xfrm>
              <a:off x="9372460" y="1372863"/>
              <a:ext cx="947949" cy="4873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2A319A4-22DF-D0A0-2AD8-3F9A367D6EC2}"/>
                </a:ext>
              </a:extLst>
            </p:cNvPr>
            <p:cNvSpPr/>
            <p:nvPr/>
          </p:nvSpPr>
          <p:spPr>
            <a:xfrm>
              <a:off x="10388828" y="1432659"/>
              <a:ext cx="947949" cy="14315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82B42269-D900-AB62-86A8-ECC7E94C5B79}"/>
              </a:ext>
            </a:extLst>
          </p:cNvPr>
          <p:cNvSpPr txBox="1"/>
          <p:nvPr/>
        </p:nvSpPr>
        <p:spPr>
          <a:xfrm>
            <a:off x="748323" y="4848072"/>
            <a:ext cx="658055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nb-NO" sz="1800" dirty="0">
                <a:latin typeface="Arial" panose="020B0604020202020204" pitchFamily="34" charset="0"/>
              </a:rPr>
              <a:t>Want tight control of  </a:t>
            </a:r>
            <a:r>
              <a:rPr lang="en-US" altLang="nb-NO" dirty="0">
                <a:latin typeface="Arial" panose="020B0604020202020204" pitchFamily="34" charset="0"/>
              </a:rPr>
              <a:t>y</a:t>
            </a:r>
            <a:r>
              <a:rPr lang="en-US" altLang="nb-NO" sz="1800" dirty="0">
                <a:latin typeface="Arial" panose="020B0604020202020204" pitchFamily="34" charset="0"/>
              </a:rPr>
              <a:t>=T.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nb-NO" dirty="0">
                <a:latin typeface="Arial" panose="020B0604020202020204" pitchFamily="34" charset="0"/>
              </a:rPr>
              <a:t>u</a:t>
            </a:r>
            <a:r>
              <a:rPr lang="en-US" altLang="nb-NO" baseline="-25000" dirty="0">
                <a:latin typeface="Arial" panose="020B0604020202020204" pitchFamily="34" charset="0"/>
              </a:rPr>
              <a:t>1</a:t>
            </a:r>
            <a:r>
              <a:rPr lang="en-US" altLang="nb-NO" dirty="0">
                <a:latin typeface="Arial" panose="020B0604020202020204" pitchFamily="34" charset="0"/>
              </a:rPr>
              <a:t>= </a:t>
            </a:r>
            <a:r>
              <a:rPr lang="en-US" altLang="nb-NO" dirty="0" err="1">
                <a:latin typeface="Arial" panose="020B0604020202020204" pitchFamily="34" charset="0"/>
              </a:rPr>
              <a:t>z</a:t>
            </a:r>
            <a:r>
              <a:rPr lang="en-US" altLang="nb-NO" baseline="-25000" dirty="0" err="1">
                <a:latin typeface="Arial" panose="020B0604020202020204" pitchFamily="34" charset="0"/>
              </a:rPr>
              <a:t>B</a:t>
            </a:r>
            <a:endParaRPr lang="en-US" altLang="nb-NO" dirty="0">
              <a:latin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nb-NO" dirty="0">
                <a:latin typeface="Arial" panose="020B0604020202020204" pitchFamily="34" charset="0"/>
              </a:rPr>
              <a:t>u</a:t>
            </a:r>
            <a:r>
              <a:rPr lang="en-US" altLang="nb-NO" baseline="-25000" dirty="0">
                <a:latin typeface="Arial" panose="020B0604020202020204" pitchFamily="34" charset="0"/>
              </a:rPr>
              <a:t>2</a:t>
            </a:r>
            <a:r>
              <a:rPr lang="en-US" altLang="nb-NO" dirty="0">
                <a:latin typeface="Arial" panose="020B0604020202020204" pitchFamily="34" charset="0"/>
              </a:rPr>
              <a:t>=CW</a:t>
            </a:r>
            <a:endParaRPr lang="en-US" altLang="nb-NO" sz="1800" baseline="-25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nb-NO" sz="1800" dirty="0">
                <a:latin typeface="Arial" panose="020B0604020202020204" pitchFamily="34" charset="0"/>
              </a:rPr>
              <a:t>Proposed control structure?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nb-NO" dirty="0">
                <a:latin typeface="Arial" panose="020B0604020202020204" pitchFamily="34" charset="0"/>
              </a:rPr>
              <a:t>Main control: u</a:t>
            </a:r>
            <a:r>
              <a:rPr lang="en-US" altLang="nb-NO" baseline="-25000" dirty="0">
                <a:latin typeface="Arial" panose="020B0604020202020204" pitchFamily="34" charset="0"/>
              </a:rPr>
              <a:t>2</a:t>
            </a:r>
            <a:r>
              <a:rPr lang="en-US" altLang="nb-NO" sz="1800" dirty="0">
                <a:latin typeface="Arial" panose="020B0604020202020204" pitchFamily="34" charset="0"/>
              </a:rPr>
              <a:t>=CW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nb-NO" dirty="0">
                <a:latin typeface="Arial" panose="020B0604020202020204" pitchFamily="34" charset="0"/>
              </a:rPr>
              <a:t>Fast control: u</a:t>
            </a:r>
            <a:r>
              <a:rPr lang="en-US" altLang="nb-NO" sz="1800" baseline="-25000" dirty="0">
                <a:latin typeface="Arial" panose="020B0604020202020204" pitchFamily="34" charset="0"/>
              </a:rPr>
              <a:t>1</a:t>
            </a:r>
            <a:r>
              <a:rPr lang="en-US" altLang="nb-NO" sz="1800" dirty="0">
                <a:latin typeface="Arial" panose="020B0604020202020204" pitchFamily="34" charset="0"/>
              </a:rPr>
              <a:t>=</a:t>
            </a:r>
            <a:r>
              <a:rPr lang="en-US" altLang="nb-NO" sz="1800" dirty="0" err="1">
                <a:latin typeface="Arial" panose="020B0604020202020204" pitchFamily="34" charset="0"/>
              </a:rPr>
              <a:t>z</a:t>
            </a:r>
            <a:r>
              <a:rPr lang="en-US" altLang="nb-NO" sz="1800" baseline="-25000" dirty="0" err="1">
                <a:latin typeface="Arial" panose="020B0604020202020204" pitchFamily="34" charset="0"/>
              </a:rPr>
              <a:t>B</a:t>
            </a:r>
            <a:endParaRPr lang="en-US" altLang="nb-NO" sz="18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en-US" altLang="nb-NO" sz="1800" baseline="-25000" dirty="0">
              <a:latin typeface="Arial" panose="020B0604020202020204" pitchFamily="34" charset="0"/>
            </a:endParaRPr>
          </a:p>
        </p:txBody>
      </p:sp>
      <p:sp>
        <p:nvSpPr>
          <p:cNvPr id="17" name="Text Box 5">
            <a:extLst>
              <a:ext uri="{FF2B5EF4-FFF2-40B4-BE49-F238E27FC236}">
                <a16:creationId xmlns:a16="http://schemas.microsoft.com/office/drawing/2014/main" id="{30F26768-96E3-C18B-D57B-C03F07C17E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7462" y="3898188"/>
            <a:ext cx="42672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dirty="0" err="1">
                <a:latin typeface="Arial" panose="020B0604020202020204" pitchFamily="34" charset="0"/>
              </a:rPr>
              <a:t>z</a:t>
            </a:r>
            <a:r>
              <a:rPr lang="en-US" altLang="nb-NO" baseline="-25000" dirty="0" err="1">
                <a:latin typeface="Arial" panose="020B0604020202020204" pitchFamily="34" charset="0"/>
              </a:rPr>
              <a:t>B</a:t>
            </a:r>
            <a:endParaRPr lang="en-US" altLang="nb-NO" baseline="-25000" dirty="0">
              <a:latin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EC3D8D-4F74-6C62-844A-A73A61408530}"/>
              </a:ext>
            </a:extLst>
          </p:cNvPr>
          <p:cNvSpPr txBox="1"/>
          <p:nvPr/>
        </p:nvSpPr>
        <p:spPr>
          <a:xfrm>
            <a:off x="2524370" y="3990872"/>
            <a:ext cx="309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000" dirty="0"/>
              <a:t>T</a:t>
            </a:r>
            <a:endParaRPr lang="en-US" sz="2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19FA41-F38F-A4FF-6FB7-EAB3BA238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CD2B-6064-4A78-9C2D-DD73DFA345C7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06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>
          <a:xfrm>
            <a:off x="331439" y="-116251"/>
            <a:ext cx="11774591" cy="1325563"/>
          </a:xfrm>
        </p:spPr>
        <p:txBody>
          <a:bodyPr>
            <a:normAutofit/>
          </a:bodyPr>
          <a:lstStyle/>
          <a:p>
            <a:r>
              <a:rPr lang="nb-NO" altLang="nb-NO" sz="4000" dirty="0" err="1"/>
              <a:t>Attempt</a:t>
            </a:r>
            <a:r>
              <a:rPr lang="nb-NO" altLang="nb-NO" sz="4000" dirty="0"/>
              <a:t> 3 (</a:t>
            </a:r>
            <a:r>
              <a:rPr lang="nb-NO" altLang="nb-NO" sz="4000" dirty="0" err="1"/>
              <a:t>proposed</a:t>
            </a:r>
            <a:r>
              <a:rPr lang="nb-NO" altLang="nb-NO" sz="4000" dirty="0"/>
              <a:t>): VPC</a:t>
            </a:r>
            <a:r>
              <a:rPr lang="en-US" altLang="nb-NO" sz="3600" dirty="0">
                <a:latin typeface="Arial" panose="020B0604020202020204" pitchFamily="34" charset="0"/>
              </a:rPr>
              <a:t> </a:t>
            </a:r>
            <a:endParaRPr lang="en-US" altLang="nb-NO" sz="36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6E325F1-5262-3FAA-AF00-6E6B7135E93B}"/>
              </a:ext>
            </a:extLst>
          </p:cNvPr>
          <p:cNvGrpSpPr/>
          <p:nvPr/>
        </p:nvGrpSpPr>
        <p:grpSpPr>
          <a:xfrm>
            <a:off x="838200" y="1276062"/>
            <a:ext cx="6058525" cy="3162667"/>
            <a:chOff x="4515690" y="895350"/>
            <a:chExt cx="7477125" cy="418147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DF1635D-5B5F-B0B0-9064-A6C8DFFF2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15690" y="895350"/>
              <a:ext cx="7477125" cy="4181475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7E6D8B6-0E77-8C90-DC52-1E50363FBA80}"/>
                </a:ext>
              </a:extLst>
            </p:cNvPr>
            <p:cNvSpPr/>
            <p:nvPr/>
          </p:nvSpPr>
          <p:spPr>
            <a:xfrm>
              <a:off x="5506361" y="1411938"/>
              <a:ext cx="282389" cy="14522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2FAB67A-8DAE-20B6-97AD-AC7C36F19D0E}"/>
                </a:ext>
              </a:extLst>
            </p:cNvPr>
            <p:cNvSpPr/>
            <p:nvPr/>
          </p:nvSpPr>
          <p:spPr>
            <a:xfrm>
              <a:off x="5639398" y="1258277"/>
              <a:ext cx="3634154" cy="5673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23BE900-DE1F-C6E9-EE77-7FBE206F941D}"/>
                </a:ext>
              </a:extLst>
            </p:cNvPr>
            <p:cNvSpPr/>
            <p:nvPr/>
          </p:nvSpPr>
          <p:spPr>
            <a:xfrm>
              <a:off x="9372460" y="1372863"/>
              <a:ext cx="947949" cy="4873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2A319A4-22DF-D0A0-2AD8-3F9A367D6EC2}"/>
                </a:ext>
              </a:extLst>
            </p:cNvPr>
            <p:cNvSpPr/>
            <p:nvPr/>
          </p:nvSpPr>
          <p:spPr>
            <a:xfrm>
              <a:off x="10388828" y="1432659"/>
              <a:ext cx="947949" cy="14315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F0EC3D8D-4F74-6C62-844A-A73A61408530}"/>
              </a:ext>
            </a:extLst>
          </p:cNvPr>
          <p:cNvSpPr txBox="1"/>
          <p:nvPr/>
        </p:nvSpPr>
        <p:spPr>
          <a:xfrm>
            <a:off x="2524370" y="3990872"/>
            <a:ext cx="309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000" dirty="0"/>
              <a:t>T</a:t>
            </a:r>
            <a:endParaRPr lang="en-US" sz="2000" dirty="0"/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2DB22FC0-0D8A-1930-1474-44E1EE0C99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5948" y="3782797"/>
            <a:ext cx="5903913" cy="5048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nb-NO" sz="1800">
              <a:latin typeface="Arial" panose="020B0604020202020204" pitchFamily="34" charset="0"/>
            </a:endParaRPr>
          </a:p>
        </p:txBody>
      </p:sp>
      <p:sp>
        <p:nvSpPr>
          <p:cNvPr id="2" name="Oval 7">
            <a:extLst>
              <a:ext uri="{FF2B5EF4-FFF2-40B4-BE49-F238E27FC236}">
                <a16:creationId xmlns:a16="http://schemas.microsoft.com/office/drawing/2014/main" id="{BE28FA0D-04EF-35BE-C922-C7C12DC3D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7462" y="4275627"/>
            <a:ext cx="503238" cy="503238"/>
          </a:xfrm>
          <a:prstGeom prst="ellips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TC</a:t>
            </a:r>
          </a:p>
        </p:txBody>
      </p:sp>
      <p:sp>
        <p:nvSpPr>
          <p:cNvPr id="3" name="Line 8">
            <a:extLst>
              <a:ext uri="{FF2B5EF4-FFF2-40B4-BE49-F238E27FC236}">
                <a16:creationId xmlns:a16="http://schemas.microsoft.com/office/drawing/2014/main" id="{DE49F805-663B-1487-9752-A50B31CDC08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67091" y="3969870"/>
            <a:ext cx="517640" cy="20997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4" name="Line 9">
            <a:extLst>
              <a:ext uri="{FF2B5EF4-FFF2-40B4-BE49-F238E27FC236}">
                <a16:creationId xmlns:a16="http://schemas.microsoft.com/office/drawing/2014/main" id="{14C8BF1A-9BAC-8935-7342-04861E133E0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84950" y="3884005"/>
            <a:ext cx="0" cy="430212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6" name="Line 12">
            <a:extLst>
              <a:ext uri="{FF2B5EF4-FFF2-40B4-BE49-F238E27FC236}">
                <a16:creationId xmlns:a16="http://schemas.microsoft.com/office/drawing/2014/main" id="{AE13D162-B317-79A6-B403-1536ADB10BD8}"/>
              </a:ext>
            </a:extLst>
          </p:cNvPr>
          <p:cNvSpPr>
            <a:spLocks noChangeShapeType="1"/>
          </p:cNvSpPr>
          <p:nvPr/>
        </p:nvSpPr>
        <p:spPr bwMode="auto">
          <a:xfrm>
            <a:off x="2343996" y="4030054"/>
            <a:ext cx="12166" cy="503234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7" name="Line 13">
            <a:extLst>
              <a:ext uri="{FF2B5EF4-FFF2-40B4-BE49-F238E27FC236}">
                <a16:creationId xmlns:a16="http://schemas.microsoft.com/office/drawing/2014/main" id="{0268D6FB-DDE4-B840-C5F9-96BE3F4EAD70}"/>
              </a:ext>
            </a:extLst>
          </p:cNvPr>
          <p:cNvSpPr>
            <a:spLocks noChangeShapeType="1"/>
          </p:cNvSpPr>
          <p:nvPr/>
        </p:nvSpPr>
        <p:spPr bwMode="auto">
          <a:xfrm>
            <a:off x="2343996" y="4533288"/>
            <a:ext cx="1523466" cy="4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22" name="Text Box 5">
            <a:extLst>
              <a:ext uri="{FF2B5EF4-FFF2-40B4-BE49-F238E27FC236}">
                <a16:creationId xmlns:a16="http://schemas.microsoft.com/office/drawing/2014/main" id="{0B46F36E-28F4-F560-3531-87F9596A32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2122" y="3870972"/>
            <a:ext cx="42672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dirty="0" err="1">
                <a:latin typeface="Arial" panose="020B0604020202020204" pitchFamily="34" charset="0"/>
              </a:rPr>
              <a:t>z</a:t>
            </a:r>
            <a:r>
              <a:rPr lang="en-US" altLang="nb-NO" baseline="-25000" dirty="0" err="1">
                <a:latin typeface="Arial" panose="020B0604020202020204" pitchFamily="34" charset="0"/>
              </a:rPr>
              <a:t>B</a:t>
            </a:r>
            <a:endParaRPr lang="en-US" altLang="nb-NO" baseline="-25000" dirty="0">
              <a:latin typeface="Arial" panose="020B060402020202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A6A420B-F105-BB6A-D616-1B8B65D721DD}"/>
              </a:ext>
            </a:extLst>
          </p:cNvPr>
          <p:cNvGrpSpPr/>
          <p:nvPr/>
        </p:nvGrpSpPr>
        <p:grpSpPr>
          <a:xfrm>
            <a:off x="1231072" y="2819569"/>
            <a:ext cx="5829970" cy="2118550"/>
            <a:chOff x="1231072" y="2819569"/>
            <a:chExt cx="5829970" cy="2118550"/>
          </a:xfrm>
        </p:grpSpPr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CFD4DB02-3E64-BF89-97F5-D775DB18F7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23829" y="3387695"/>
              <a:ext cx="0" cy="50323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 dirty="0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AF2F5DF-623E-3A91-8D84-69483D2A3B01}"/>
                </a:ext>
              </a:extLst>
            </p:cNvPr>
            <p:cNvGrpSpPr/>
            <p:nvPr/>
          </p:nvGrpSpPr>
          <p:grpSpPr>
            <a:xfrm>
              <a:off x="1231072" y="2819569"/>
              <a:ext cx="5829970" cy="2118550"/>
              <a:chOff x="1231072" y="2819569"/>
              <a:chExt cx="5829970" cy="2118550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728B13BD-038A-35B5-C5FE-4AE55B2BC9CA}"/>
                  </a:ext>
                </a:extLst>
              </p:cNvPr>
              <p:cNvGrpSpPr/>
              <p:nvPr/>
            </p:nvGrpSpPr>
            <p:grpSpPr>
              <a:xfrm>
                <a:off x="4119080" y="3363908"/>
                <a:ext cx="2941962" cy="1569420"/>
                <a:chOff x="4119080" y="3363908"/>
                <a:chExt cx="2941962" cy="1569420"/>
              </a:xfrm>
            </p:grpSpPr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52B97AB3-6705-F984-A300-F43F38BF170A}"/>
                    </a:ext>
                  </a:extLst>
                </p:cNvPr>
                <p:cNvSpPr txBox="1"/>
                <p:nvPr/>
              </p:nvSpPr>
              <p:spPr>
                <a:xfrm>
                  <a:off x="6137391" y="3363908"/>
                  <a:ext cx="92365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nb-NO" dirty="0"/>
                    <a:t>SP=50%</a:t>
                  </a:r>
                  <a:endParaRPr lang="en-US" dirty="0"/>
                </a:p>
              </p:txBody>
            </p:sp>
            <p:grpSp>
              <p:nvGrpSpPr>
                <p:cNvPr id="27" name="Group 26">
                  <a:extLst>
                    <a:ext uri="{FF2B5EF4-FFF2-40B4-BE49-F238E27FC236}">
                      <a16:creationId xmlns:a16="http://schemas.microsoft.com/office/drawing/2014/main" id="{20F35AC1-711D-D47B-FEF4-565DF68C268D}"/>
                    </a:ext>
                  </a:extLst>
                </p:cNvPr>
                <p:cNvGrpSpPr/>
                <p:nvPr/>
              </p:nvGrpSpPr>
              <p:grpSpPr>
                <a:xfrm>
                  <a:off x="4119080" y="3891411"/>
                  <a:ext cx="2256368" cy="1041917"/>
                  <a:chOff x="4119080" y="3891411"/>
                  <a:chExt cx="2256368" cy="1041917"/>
                </a:xfrm>
              </p:grpSpPr>
              <p:sp>
                <p:nvSpPr>
                  <p:cNvPr id="17" name="Line 9">
                    <a:extLst>
                      <a:ext uri="{FF2B5EF4-FFF2-40B4-BE49-F238E27FC236}">
                        <a16:creationId xmlns:a16="http://schemas.microsoft.com/office/drawing/2014/main" id="{692CEB7D-12DE-5F41-D524-15B98107372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119080" y="4154698"/>
                    <a:ext cx="1719001" cy="10793"/>
                  </a:xfrm>
                  <a:prstGeom prst="line">
                    <a:avLst/>
                  </a:prstGeom>
                  <a:noFill/>
                  <a:ln w="22225">
                    <a:solidFill>
                      <a:schemeClr val="tx1"/>
                    </a:solidFill>
                    <a:prstDash val="dash"/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nb-NO"/>
                  </a:p>
                </p:txBody>
              </p: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B9404E6D-EEF8-0C66-D990-556D9B689FA7}"/>
                      </a:ext>
                    </a:extLst>
                  </p:cNvPr>
                  <p:cNvGrpSpPr/>
                  <p:nvPr/>
                </p:nvGrpSpPr>
                <p:grpSpPr>
                  <a:xfrm>
                    <a:off x="5872210" y="3891411"/>
                    <a:ext cx="503238" cy="1041917"/>
                    <a:chOff x="5872210" y="3891411"/>
                    <a:chExt cx="503238" cy="1041917"/>
                  </a:xfrm>
                </p:grpSpPr>
                <p:sp>
                  <p:nvSpPr>
                    <p:cNvPr id="19" name="Oval 7">
                      <a:extLst>
                        <a:ext uri="{FF2B5EF4-FFF2-40B4-BE49-F238E27FC236}">
                          <a16:creationId xmlns:a16="http://schemas.microsoft.com/office/drawing/2014/main" id="{A12E096F-C063-DD82-EF69-D4F234228E4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872210" y="3891411"/>
                      <a:ext cx="503238" cy="503238"/>
                    </a:xfrm>
                    <a:prstGeom prst="ellipse">
                      <a:avLst/>
                    </a:prstGeom>
                    <a:noFill/>
                    <a:ln w="22225" algn="ctr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har char="•"/>
                        <a:defRPr sz="16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har char="–"/>
                        <a:defRPr sz="16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har char="•"/>
                        <a:defRPr sz="16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6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6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6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6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nb-NO" sz="1800" dirty="0">
                          <a:latin typeface="Arial" panose="020B0604020202020204" pitchFamily="34" charset="0"/>
                        </a:rPr>
                        <a:t>VPC</a:t>
                      </a:r>
                    </a:p>
                  </p:txBody>
                </p:sp>
                <p:sp>
                  <p:nvSpPr>
                    <p:cNvPr id="23" name="Line 9">
                      <a:extLst>
                        <a:ext uri="{FF2B5EF4-FFF2-40B4-BE49-F238E27FC236}">
                          <a16:creationId xmlns:a16="http://schemas.microsoft.com/office/drawing/2014/main" id="{C11DEB85-55D9-560E-FADC-82D39F80519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123829" y="4430090"/>
                      <a:ext cx="0" cy="503238"/>
                    </a:xfrm>
                    <a:prstGeom prst="line">
                      <a:avLst/>
                    </a:prstGeom>
                    <a:noFill/>
                    <a:ln w="22225">
                      <a:solidFill>
                        <a:schemeClr val="tx1"/>
                      </a:solidFill>
                      <a:prstDash val="dash"/>
                      <a:round/>
                      <a:headEnd/>
                      <a:tailEnd type="triangl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nb-NO" dirty="0"/>
                    </a:p>
                  </p:txBody>
                </p:sp>
              </p:grpSp>
            </p:grpSp>
          </p:grpSp>
          <p:sp>
            <p:nvSpPr>
              <p:cNvPr id="24" name="Line 9">
                <a:extLst>
                  <a:ext uri="{FF2B5EF4-FFF2-40B4-BE49-F238E27FC236}">
                    <a16:creationId xmlns:a16="http://schemas.microsoft.com/office/drawing/2014/main" id="{74562239-14CE-05C1-26AF-37A3A8E07D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31298" y="2819569"/>
                <a:ext cx="10928" cy="211855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25" name="Line 8">
                <a:extLst>
                  <a:ext uri="{FF2B5EF4-FFF2-40B4-BE49-F238E27FC236}">
                    <a16:creationId xmlns:a16="http://schemas.microsoft.com/office/drawing/2014/main" id="{A784AA98-52A7-9BA9-C44B-2486B6E053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31072" y="4924910"/>
                <a:ext cx="4837100" cy="121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b-NO"/>
              </a:p>
            </p:txBody>
          </p:sp>
        </p:grp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261FB917-3FB7-A578-BCC5-A4EAAD5084B8}"/>
              </a:ext>
            </a:extLst>
          </p:cNvPr>
          <p:cNvSpPr txBox="1"/>
          <p:nvPr/>
        </p:nvSpPr>
        <p:spPr>
          <a:xfrm>
            <a:off x="1010085" y="5628713"/>
            <a:ext cx="658055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nb-NO" dirty="0">
                <a:latin typeface="Arial" panose="020B0604020202020204" pitchFamily="34" charset="0"/>
              </a:rPr>
              <a:t>Fast control of y:      u</a:t>
            </a:r>
            <a:r>
              <a:rPr lang="en-US" altLang="nb-NO" sz="1800" baseline="-25000" dirty="0">
                <a:latin typeface="Arial" panose="020B0604020202020204" pitchFamily="34" charset="0"/>
              </a:rPr>
              <a:t>1 </a:t>
            </a:r>
            <a:r>
              <a:rPr lang="en-US" altLang="nb-NO" sz="1800" dirty="0">
                <a:latin typeface="Arial" panose="020B0604020202020204" pitchFamily="34" charset="0"/>
              </a:rPr>
              <a:t>= </a:t>
            </a:r>
            <a:r>
              <a:rPr lang="en-US" altLang="nb-NO" dirty="0" err="1">
                <a:latin typeface="Arial" panose="020B0604020202020204" pitchFamily="34" charset="0"/>
              </a:rPr>
              <a:t>z</a:t>
            </a:r>
            <a:r>
              <a:rPr lang="en-US" altLang="nb-NO" sz="1800" baseline="-25000" dirty="0" err="1">
                <a:latin typeface="Arial" panose="020B0604020202020204" pitchFamily="34" charset="0"/>
              </a:rPr>
              <a:t>B</a:t>
            </a:r>
            <a:endParaRPr lang="en-US" altLang="nb-NO" sz="1800" baseline="-25000" dirty="0">
              <a:latin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nb-NO" dirty="0">
                <a:latin typeface="Arial" panose="020B0604020202020204" pitchFamily="34" charset="0"/>
              </a:rPr>
              <a:t>Main control (VPC): u</a:t>
            </a:r>
            <a:r>
              <a:rPr lang="en-US" altLang="nb-NO" baseline="-25000" dirty="0">
                <a:latin typeface="Arial" panose="020B0604020202020204" pitchFamily="34" charset="0"/>
              </a:rPr>
              <a:t>2</a:t>
            </a:r>
            <a:r>
              <a:rPr lang="en-US" altLang="nb-NO" dirty="0">
                <a:latin typeface="Arial" panose="020B0604020202020204" pitchFamily="34" charset="0"/>
              </a:rPr>
              <a:t>=CW (slow loop)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nb-NO" sz="1800" dirty="0">
                <a:latin typeface="Arial" panose="020B0604020202020204" pitchFamily="34" charset="0"/>
              </a:rPr>
              <a:t>Need time scale separation between the two loops </a:t>
            </a:r>
          </a:p>
          <a:p>
            <a:pPr>
              <a:spcBef>
                <a:spcPct val="0"/>
              </a:spcBef>
            </a:pPr>
            <a:endParaRPr lang="en-US" altLang="nb-NO" sz="1800" baseline="-25000" dirty="0">
              <a:latin typeface="Arial" panose="020B0604020202020204" pitchFamily="34" charset="0"/>
            </a:endParaRP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B6C5BC9-7CD7-B205-725D-942ED38D8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CD2B-6064-4A78-9C2D-DD73DFA345C7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5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F341987-AE11-4259-DAB6-776CFA95D9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6523" y="654214"/>
            <a:ext cx="7678831" cy="4351338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D65105-159B-F86E-845E-979FC4300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9361"/>
            <a:ext cx="10515600" cy="1325563"/>
          </a:xfrm>
        </p:spPr>
        <p:txBody>
          <a:bodyPr/>
          <a:lstStyle/>
          <a:p>
            <a:r>
              <a:rPr lang="nb-NO" dirty="0"/>
              <a:t>Alternative to VPC: Parallell control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913EFF-AC1C-65E9-8954-B1ED9A96C1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501" y="5257800"/>
            <a:ext cx="6438900" cy="16002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50A27D9-DDC3-CD71-1A12-B43117ECA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CD2B-6064-4A78-9C2D-DD73DFA345C7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9540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1C60E-C809-B37A-5A97-CEBEBFE2F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456" y="-74758"/>
            <a:ext cx="8722317" cy="584774"/>
          </a:xfrm>
        </p:spPr>
        <p:txBody>
          <a:bodyPr>
            <a:normAutofit fontScale="90000"/>
          </a:bodyPr>
          <a:lstStyle/>
          <a:p>
            <a:r>
              <a:rPr lang="nb-NO" sz="4000" dirty="0"/>
              <a:t>Standard Advanced control elements</a:t>
            </a:r>
            <a:endParaRPr lang="en-US" sz="4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D58573-A898-0561-A359-FBE9C04BBA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840" y="1055392"/>
            <a:ext cx="5541485" cy="43829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2974B1-545F-13E3-F451-185DC7470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820" y="1085535"/>
            <a:ext cx="5443179" cy="15696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734642-2FDF-AD65-1674-DD05F7C16C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563" y="2601232"/>
            <a:ext cx="5157323" cy="23061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5A31B38-FC2B-17C7-6970-045B111C7D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820" y="4907352"/>
            <a:ext cx="5189845" cy="18655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F02DF1F-1CF5-5432-BDCE-C0986DD0BA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5895" y="5585832"/>
            <a:ext cx="4637583" cy="127216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04B6ED4-8C5C-2AE5-9B77-E1991093945F}"/>
              </a:ext>
            </a:extLst>
          </p:cNvPr>
          <p:cNvSpPr txBox="1"/>
          <p:nvPr/>
        </p:nvSpPr>
        <p:spPr>
          <a:xfrm>
            <a:off x="420263" y="500760"/>
            <a:ext cx="569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1600" dirty="0" err="1">
                <a:solidFill>
                  <a:srgbClr val="FF0000"/>
                </a:solidFill>
              </a:rPr>
              <a:t>Each</a:t>
            </a:r>
            <a:r>
              <a:rPr lang="nb-NO" sz="1600" dirty="0">
                <a:solidFill>
                  <a:srgbClr val="FF0000"/>
                </a:solidFill>
              </a:rPr>
              <a:t> element links a </a:t>
            </a:r>
            <a:r>
              <a:rPr lang="nb-NO" sz="1600" dirty="0" err="1">
                <a:solidFill>
                  <a:srgbClr val="FF0000"/>
                </a:solidFill>
              </a:rPr>
              <a:t>subset</a:t>
            </a:r>
            <a:r>
              <a:rPr lang="nb-NO" sz="1600" dirty="0">
                <a:solidFill>
                  <a:srgbClr val="FF0000"/>
                </a:solidFill>
              </a:rPr>
              <a:t> of inputs </a:t>
            </a:r>
            <a:r>
              <a:rPr lang="nb-NO" sz="1600" dirty="0" err="1">
                <a:solidFill>
                  <a:srgbClr val="FF0000"/>
                </a:solidFill>
              </a:rPr>
              <a:t>with</a:t>
            </a:r>
            <a:r>
              <a:rPr lang="nb-NO" sz="1600" dirty="0">
                <a:solidFill>
                  <a:srgbClr val="FF0000"/>
                </a:solidFill>
              </a:rPr>
              <a:t> a  </a:t>
            </a:r>
            <a:r>
              <a:rPr lang="nb-NO" sz="1600" dirty="0" err="1">
                <a:solidFill>
                  <a:srgbClr val="FF0000"/>
                </a:solidFill>
              </a:rPr>
              <a:t>subset</a:t>
            </a:r>
            <a:r>
              <a:rPr lang="nb-NO" sz="1600" dirty="0">
                <a:solidFill>
                  <a:srgbClr val="FF0000"/>
                </a:solidFill>
              </a:rPr>
              <a:t> of outputs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1600" dirty="0" err="1">
                <a:solidFill>
                  <a:srgbClr val="FF0000"/>
                </a:solidFill>
              </a:rPr>
              <a:t>Results</a:t>
            </a:r>
            <a:r>
              <a:rPr lang="nb-NO" sz="1600" dirty="0">
                <a:solidFill>
                  <a:srgbClr val="FF0000"/>
                </a:solidFill>
              </a:rPr>
              <a:t> in simple </a:t>
            </a:r>
            <a:r>
              <a:rPr lang="nb-NO" sz="1600" dirty="0" err="1">
                <a:solidFill>
                  <a:srgbClr val="FF0000"/>
                </a:solidFill>
              </a:rPr>
              <a:t>local</a:t>
            </a:r>
            <a:r>
              <a:rPr lang="nb-NO" sz="1600" dirty="0">
                <a:solidFill>
                  <a:srgbClr val="FF0000"/>
                </a:solidFill>
              </a:rPr>
              <a:t> tuning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1A9761E-49C1-339E-3E6B-AC6834FD1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CD2B-6064-4A78-9C2D-DD73DFA345C7}" type="slidenum">
              <a:rPr lang="en-US" smtClean="0"/>
              <a:t>49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DD6EC8-76FF-4CF5-47D6-5E80EC4BEAA4}"/>
              </a:ext>
            </a:extLst>
          </p:cNvPr>
          <p:cNvSpPr txBox="1"/>
          <p:nvPr/>
        </p:nvSpPr>
        <p:spPr>
          <a:xfrm>
            <a:off x="10029764" y="26194"/>
            <a:ext cx="1981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Sigurd Skogestad, </a:t>
            </a:r>
            <a:r>
              <a:rPr lang="en-US" sz="7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hlinkClick r:id="rId7"/>
              </a:rPr>
              <a:t>''Advanced control using decomposition and simple elements''.</a:t>
            </a:r>
            <a:br>
              <a:rPr lang="en-US" sz="7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en-US" sz="7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Annual Reviews in Control, vol. 56 (2023), Article 100903 (44 pages).</a:t>
            </a:r>
          </a:p>
        </p:txBody>
      </p:sp>
    </p:spTree>
    <p:extLst>
      <p:ext uri="{BB962C8B-B14F-4D97-AF65-F5344CB8AC3E}">
        <p14:creationId xmlns:p14="http://schemas.microsoft.com/office/powerpoint/2010/main" val="4066611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F0670-11FE-776B-7E90-F2BD7A50A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b-NO" sz="3200" b="1" dirty="0"/>
              <a:t>If PID feedback control is not </a:t>
            </a:r>
            <a:r>
              <a:rPr lang="nb-NO" sz="3200" b="1" dirty="0" err="1"/>
              <a:t>working</a:t>
            </a:r>
            <a:r>
              <a:rPr lang="nb-NO" sz="3200" b="1" dirty="0"/>
              <a:t> </a:t>
            </a:r>
            <a:r>
              <a:rPr lang="nb-NO" sz="3200" b="1" dirty="0" err="1"/>
              <a:t>well</a:t>
            </a:r>
            <a:endParaRPr lang="nb-NO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07E6EF-4CB9-1C2A-A38C-568A8DA06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9536" y="1417639"/>
            <a:ext cx="9721080" cy="5440362"/>
          </a:xfrm>
        </p:spPr>
        <p:txBody>
          <a:bodyPr>
            <a:normAutofit fontScale="55000" lnSpcReduction="20000"/>
          </a:bodyPr>
          <a:lstStyle/>
          <a:p>
            <a:r>
              <a:rPr lang="nb-NO" dirty="0"/>
              <a:t>First </a:t>
            </a:r>
            <a:r>
              <a:rPr lang="nb-NO" dirty="0" err="1"/>
              <a:t>try</a:t>
            </a:r>
            <a:r>
              <a:rPr lang="nb-NO" dirty="0"/>
              <a:t> </a:t>
            </a:r>
            <a:r>
              <a:rPr lang="nb-NO" dirty="0" err="1"/>
              <a:t>retuning</a:t>
            </a:r>
            <a:r>
              <a:rPr lang="nb-NO" dirty="0"/>
              <a:t> (SIMC-PID) or </a:t>
            </a:r>
            <a:r>
              <a:rPr lang="nb-NO" dirty="0" err="1"/>
              <a:t>changing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pairing</a:t>
            </a:r>
            <a:r>
              <a:rPr lang="nb-NO" dirty="0"/>
              <a:t> </a:t>
            </a:r>
            <a:r>
              <a:rPr lang="nb-NO" dirty="0">
                <a:solidFill>
                  <a:srgbClr val="FF0000"/>
                </a:solidFill>
              </a:rPr>
              <a:t>(E0)</a:t>
            </a:r>
          </a:p>
          <a:p>
            <a:pPr lvl="1"/>
            <a:r>
              <a:rPr lang="nb-NO" dirty="0"/>
              <a:t>Of </a:t>
            </a:r>
            <a:r>
              <a:rPr lang="nb-NO" dirty="0" err="1"/>
              <a:t>course</a:t>
            </a:r>
            <a:r>
              <a:rPr lang="nb-NO" dirty="0"/>
              <a:t>, </a:t>
            </a:r>
            <a:r>
              <a:rPr lang="nb-NO" dirty="0" err="1"/>
              <a:t>you</a:t>
            </a:r>
            <a:r>
              <a:rPr lang="nb-NO" dirty="0"/>
              <a:t> </a:t>
            </a:r>
            <a:r>
              <a:rPr lang="nb-NO" dirty="0" err="1"/>
              <a:t>need</a:t>
            </a:r>
            <a:r>
              <a:rPr lang="nb-NO" dirty="0"/>
              <a:t> anti-</a:t>
            </a:r>
            <a:r>
              <a:rPr lang="nb-NO" dirty="0" err="1"/>
              <a:t>windup</a:t>
            </a:r>
            <a:r>
              <a:rPr lang="nb-NO" dirty="0"/>
              <a:t> </a:t>
            </a:r>
            <a:r>
              <a:rPr lang="nb-NO" dirty="0">
                <a:solidFill>
                  <a:srgbClr val="FF0000"/>
                </a:solidFill>
              </a:rPr>
              <a:t>(E8)</a:t>
            </a:r>
            <a:r>
              <a:rPr lang="nb-NO" dirty="0"/>
              <a:t> </a:t>
            </a:r>
            <a:r>
              <a:rPr lang="nb-NO" dirty="0" err="1"/>
              <a:t>if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input (MV) </a:t>
            </a:r>
            <a:r>
              <a:rPr lang="nb-NO" dirty="0" err="1"/>
              <a:t>may</a:t>
            </a:r>
            <a:r>
              <a:rPr lang="nb-NO" dirty="0"/>
              <a:t> </a:t>
            </a:r>
            <a:r>
              <a:rPr lang="nb-NO" dirty="0" err="1"/>
              <a:t>saturate</a:t>
            </a:r>
            <a:r>
              <a:rPr lang="nb-NO" dirty="0"/>
              <a:t> (</a:t>
            </a:r>
            <a:r>
              <a:rPr lang="nb-NO" dirty="0" err="1"/>
              <a:t>dynamically</a:t>
            </a:r>
            <a:r>
              <a:rPr lang="nb-NO" dirty="0"/>
              <a:t>)</a:t>
            </a:r>
          </a:p>
          <a:p>
            <a:pPr marL="0" indent="0">
              <a:buNone/>
            </a:pPr>
            <a:r>
              <a:rPr lang="nb-NO" dirty="0" err="1">
                <a:highlight>
                  <a:srgbClr val="FFFF00"/>
                </a:highlight>
              </a:rPr>
              <a:t>Next</a:t>
            </a:r>
            <a:r>
              <a:rPr lang="nb-NO" dirty="0">
                <a:highlight>
                  <a:srgbClr val="FFFF00"/>
                </a:highlight>
              </a:rPr>
              <a:t>: Advanced control:</a:t>
            </a:r>
          </a:p>
          <a:p>
            <a:r>
              <a:rPr lang="nb-NO" dirty="0"/>
              <a:t>The first </a:t>
            </a:r>
            <a:r>
              <a:rPr lang="nb-NO" dirty="0" err="1"/>
              <a:t>thing</a:t>
            </a:r>
            <a:r>
              <a:rPr lang="nb-NO" dirty="0"/>
              <a:t> to </a:t>
            </a:r>
            <a:r>
              <a:rPr lang="nb-NO" dirty="0" err="1"/>
              <a:t>consider</a:t>
            </a:r>
            <a:r>
              <a:rPr lang="nb-NO" dirty="0"/>
              <a:t> is </a:t>
            </a:r>
            <a:r>
              <a:rPr lang="nb-NO" dirty="0" err="1"/>
              <a:t>cascade</a:t>
            </a:r>
            <a:r>
              <a:rPr lang="nb-NO" dirty="0"/>
              <a:t> control </a:t>
            </a:r>
            <a:r>
              <a:rPr lang="nb-NO" dirty="0">
                <a:solidFill>
                  <a:srgbClr val="FF0000"/>
                </a:solidFill>
              </a:rPr>
              <a:t>(E1)</a:t>
            </a:r>
          </a:p>
          <a:p>
            <a:pPr marL="857250" lvl="1" indent="-457200"/>
            <a:r>
              <a:rPr lang="nb-NO" dirty="0" err="1"/>
              <a:t>Measure</a:t>
            </a:r>
            <a:r>
              <a:rPr lang="nb-NO" dirty="0"/>
              <a:t> an output </a:t>
            </a:r>
            <a:r>
              <a:rPr lang="nb-NO" dirty="0" err="1"/>
              <a:t>closer</a:t>
            </a:r>
            <a:r>
              <a:rPr lang="nb-NO" dirty="0"/>
              <a:t> to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disturbance</a:t>
            </a:r>
            <a:endParaRPr lang="nb-NO" dirty="0"/>
          </a:p>
          <a:p>
            <a:pPr lvl="1"/>
            <a:r>
              <a:rPr lang="nb-NO" b="1" dirty="0">
                <a:solidFill>
                  <a:srgbClr val="FF0000"/>
                </a:solidFill>
              </a:rPr>
              <a:t> </a:t>
            </a:r>
            <a:r>
              <a:rPr lang="nb-NO" b="1" dirty="0" err="1">
                <a:solidFill>
                  <a:srgbClr val="FF0000"/>
                </a:solidFill>
              </a:rPr>
              <a:t>Often</a:t>
            </a:r>
            <a:r>
              <a:rPr lang="nb-NO" b="1" dirty="0">
                <a:solidFill>
                  <a:srgbClr val="FF0000"/>
                </a:solidFill>
              </a:rPr>
              <a:t> </a:t>
            </a:r>
            <a:r>
              <a:rPr lang="nb-NO" b="1" dirty="0" err="1">
                <a:solidFill>
                  <a:srgbClr val="FF0000"/>
                </a:solidFill>
              </a:rPr>
              <a:t>flow</a:t>
            </a:r>
            <a:r>
              <a:rPr lang="nb-NO" b="1" dirty="0">
                <a:solidFill>
                  <a:srgbClr val="FF0000"/>
                </a:solidFill>
              </a:rPr>
              <a:t> control slave</a:t>
            </a:r>
          </a:p>
          <a:p>
            <a:r>
              <a:rPr lang="nb-NO" dirty="0"/>
              <a:t>The </a:t>
            </a:r>
            <a:r>
              <a:rPr lang="nb-NO" dirty="0" err="1"/>
              <a:t>next</a:t>
            </a:r>
            <a:r>
              <a:rPr lang="nb-NO" dirty="0"/>
              <a:t> </a:t>
            </a:r>
            <a:r>
              <a:rPr lang="nb-NO" dirty="0" err="1"/>
              <a:t>thing</a:t>
            </a:r>
            <a:r>
              <a:rPr lang="nb-NO" dirty="0"/>
              <a:t> is </a:t>
            </a:r>
            <a:r>
              <a:rPr lang="nb-NO" dirty="0" err="1"/>
              <a:t>feedforward</a:t>
            </a:r>
            <a:r>
              <a:rPr lang="nb-NO" dirty="0"/>
              <a:t> control </a:t>
            </a:r>
            <a:r>
              <a:rPr lang="nb-NO" dirty="0">
                <a:solidFill>
                  <a:srgbClr val="FF0000"/>
                </a:solidFill>
              </a:rPr>
              <a:t>(E11)</a:t>
            </a:r>
          </a:p>
          <a:p>
            <a:pPr marL="857250" lvl="1" indent="-457200"/>
            <a:r>
              <a:rPr lang="nb-NO" b="1" dirty="0">
                <a:solidFill>
                  <a:srgbClr val="FF0000"/>
                </a:solidFill>
              </a:rPr>
              <a:t>Ratio control (E2) is a must for </a:t>
            </a:r>
            <a:r>
              <a:rPr lang="nb-NO" b="1" dirty="0" err="1">
                <a:solidFill>
                  <a:srgbClr val="FF0000"/>
                </a:solidFill>
              </a:rPr>
              <a:t>mixing</a:t>
            </a:r>
            <a:r>
              <a:rPr lang="nb-NO" b="1" dirty="0">
                <a:solidFill>
                  <a:srgbClr val="FF0000"/>
                </a:solidFill>
              </a:rPr>
              <a:t>! </a:t>
            </a:r>
          </a:p>
          <a:p>
            <a:pPr marL="857250" lvl="1" indent="-457200"/>
            <a:r>
              <a:rPr lang="nb-NO" b="1" dirty="0">
                <a:solidFill>
                  <a:srgbClr val="FF0000"/>
                </a:solidFill>
              </a:rPr>
              <a:t>Nonlinear </a:t>
            </a:r>
            <a:r>
              <a:rPr lang="nb-NO" b="1" dirty="0" err="1">
                <a:solidFill>
                  <a:srgbClr val="FF0000"/>
                </a:solidFill>
              </a:rPr>
              <a:t>feedforward</a:t>
            </a:r>
            <a:r>
              <a:rPr lang="nb-NO" b="1" dirty="0">
                <a:solidFill>
                  <a:srgbClr val="FF0000"/>
                </a:solidFill>
              </a:rPr>
              <a:t> </a:t>
            </a:r>
            <a:r>
              <a:rPr lang="nb-NO" b="1" dirty="0" err="1">
                <a:solidFill>
                  <a:srgbClr val="FF0000"/>
                </a:solidFill>
              </a:rPr>
              <a:t>based</a:t>
            </a:r>
            <a:r>
              <a:rPr lang="nb-NO" b="1" dirty="0">
                <a:solidFill>
                  <a:srgbClr val="FF0000"/>
                </a:solidFill>
              </a:rPr>
              <a:t> </a:t>
            </a:r>
            <a:r>
              <a:rPr lang="nb-NO" b="1" dirty="0" err="1">
                <a:solidFill>
                  <a:srgbClr val="FF0000"/>
                </a:solidFill>
              </a:rPr>
              <a:t>on</a:t>
            </a:r>
            <a:r>
              <a:rPr lang="nb-NO" b="1" dirty="0">
                <a:solidFill>
                  <a:srgbClr val="FF0000"/>
                </a:solidFill>
              </a:rPr>
              <a:t> steady-</a:t>
            </a:r>
            <a:r>
              <a:rPr lang="nb-NO" b="1" dirty="0" err="1">
                <a:solidFill>
                  <a:srgbClr val="FF0000"/>
                </a:solidFill>
              </a:rPr>
              <a:t>state</a:t>
            </a:r>
            <a:r>
              <a:rPr lang="nb-NO" b="1" dirty="0">
                <a:solidFill>
                  <a:srgbClr val="FF0000"/>
                </a:solidFill>
              </a:rPr>
              <a:t> </a:t>
            </a:r>
            <a:r>
              <a:rPr lang="nb-NO" b="1" dirty="0" err="1">
                <a:solidFill>
                  <a:srgbClr val="FF0000"/>
                </a:solidFill>
              </a:rPr>
              <a:t>model</a:t>
            </a:r>
            <a:r>
              <a:rPr lang="nb-NO" b="1" dirty="0">
                <a:solidFill>
                  <a:srgbClr val="FF0000"/>
                </a:solidFill>
              </a:rPr>
              <a:t>, y = f</a:t>
            </a:r>
            <a:r>
              <a:rPr lang="nb-NO" b="1" baseline="-25000" dirty="0">
                <a:solidFill>
                  <a:srgbClr val="FF0000"/>
                </a:solidFill>
              </a:rPr>
              <a:t>0</a:t>
            </a:r>
            <a:r>
              <a:rPr lang="nb-NO" b="1" dirty="0">
                <a:solidFill>
                  <a:srgbClr val="FF0000"/>
                </a:solidFill>
              </a:rPr>
              <a:t>(</a:t>
            </a:r>
            <a:r>
              <a:rPr lang="nb-NO" b="1" dirty="0" err="1">
                <a:solidFill>
                  <a:srgbClr val="FF0000"/>
                </a:solidFill>
              </a:rPr>
              <a:t>u,d</a:t>
            </a:r>
            <a:r>
              <a:rPr lang="nb-NO" b="1" dirty="0">
                <a:solidFill>
                  <a:srgbClr val="FF0000"/>
                </a:solidFill>
              </a:rPr>
              <a:t>): </a:t>
            </a:r>
            <a:r>
              <a:rPr lang="nb-NO" b="1" dirty="0" err="1">
                <a:solidFill>
                  <a:srgbClr val="FF0000"/>
                </a:solidFill>
              </a:rPr>
              <a:t>Use</a:t>
            </a:r>
            <a:r>
              <a:rPr lang="nb-NO" b="1" dirty="0">
                <a:solidFill>
                  <a:srgbClr val="FF0000"/>
                </a:solidFill>
              </a:rPr>
              <a:t> transformed input v=f</a:t>
            </a:r>
            <a:r>
              <a:rPr lang="nb-NO" b="1" baseline="-25000" dirty="0">
                <a:solidFill>
                  <a:srgbClr val="FF0000"/>
                </a:solidFill>
              </a:rPr>
              <a:t>0</a:t>
            </a:r>
            <a:r>
              <a:rPr lang="nb-NO" b="1" dirty="0">
                <a:solidFill>
                  <a:srgbClr val="FF0000"/>
                </a:solidFill>
              </a:rPr>
              <a:t>(</a:t>
            </a:r>
            <a:r>
              <a:rPr lang="nb-NO" b="1" dirty="0" err="1">
                <a:solidFill>
                  <a:srgbClr val="FF0000"/>
                </a:solidFill>
              </a:rPr>
              <a:t>u,d</a:t>
            </a:r>
            <a:r>
              <a:rPr lang="nb-NO" b="1" dirty="0">
                <a:solidFill>
                  <a:srgbClr val="FF0000"/>
                </a:solidFill>
              </a:rPr>
              <a:t>). </a:t>
            </a:r>
            <a:r>
              <a:rPr lang="nb-NO" dirty="0">
                <a:solidFill>
                  <a:srgbClr val="FF0000"/>
                </a:solidFill>
              </a:rPr>
              <a:t>(E14)</a:t>
            </a:r>
            <a:endParaRPr lang="nb-NO" dirty="0"/>
          </a:p>
          <a:p>
            <a:r>
              <a:rPr lang="nb-NO" dirty="0" err="1"/>
              <a:t>Next</a:t>
            </a:r>
            <a:r>
              <a:rPr lang="nb-NO" dirty="0"/>
              <a:t> </a:t>
            </a:r>
            <a:r>
              <a:rPr lang="nb-NO" dirty="0" err="1"/>
              <a:t>consider</a:t>
            </a:r>
            <a:r>
              <a:rPr lang="nb-NO" dirty="0"/>
              <a:t> </a:t>
            </a:r>
            <a:r>
              <a:rPr lang="nb-NO" dirty="0" err="1"/>
              <a:t>adding</a:t>
            </a:r>
            <a:r>
              <a:rPr lang="nb-NO" dirty="0"/>
              <a:t> </a:t>
            </a:r>
            <a:r>
              <a:rPr lang="nb-NO" dirty="0" err="1"/>
              <a:t>extra</a:t>
            </a:r>
            <a:r>
              <a:rPr lang="nb-NO" dirty="0"/>
              <a:t> «fast» input</a:t>
            </a:r>
          </a:p>
          <a:p>
            <a:pPr lvl="1"/>
            <a:r>
              <a:rPr lang="nb-NO" dirty="0" err="1"/>
              <a:t>Possibly</a:t>
            </a:r>
            <a:r>
              <a:rPr lang="nb-NO" dirty="0"/>
              <a:t> </a:t>
            </a:r>
            <a:r>
              <a:rPr lang="nb-NO" dirty="0" err="1"/>
              <a:t>with</a:t>
            </a:r>
            <a:r>
              <a:rPr lang="nb-NO" dirty="0"/>
              <a:t> </a:t>
            </a:r>
            <a:r>
              <a:rPr lang="nb-NO" dirty="0" err="1"/>
              <a:t>valve</a:t>
            </a:r>
            <a:r>
              <a:rPr lang="nb-NO" dirty="0"/>
              <a:t> </a:t>
            </a:r>
            <a:r>
              <a:rPr lang="nb-NO" dirty="0" err="1"/>
              <a:t>position</a:t>
            </a:r>
            <a:r>
              <a:rPr lang="nb-NO" dirty="0"/>
              <a:t> control </a:t>
            </a:r>
            <a:r>
              <a:rPr lang="nb-NO" dirty="0">
                <a:solidFill>
                  <a:srgbClr val="FF0000"/>
                </a:solidFill>
              </a:rPr>
              <a:t>(E3)</a:t>
            </a:r>
            <a:r>
              <a:rPr lang="nb-NO" dirty="0"/>
              <a:t> for original input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 err="1"/>
              <a:t>What</a:t>
            </a:r>
            <a:r>
              <a:rPr lang="nb-NO" dirty="0"/>
              <a:t> </a:t>
            </a:r>
            <a:r>
              <a:rPr lang="nb-NO" dirty="0" err="1"/>
              <a:t>about</a:t>
            </a:r>
            <a:r>
              <a:rPr lang="nb-NO" dirty="0"/>
              <a:t> </a:t>
            </a:r>
            <a:r>
              <a:rPr lang="nb-NO" dirty="0" err="1"/>
              <a:t>Constraints</a:t>
            </a:r>
            <a:r>
              <a:rPr lang="nb-NO" dirty="0"/>
              <a:t>?</a:t>
            </a:r>
          </a:p>
          <a:p>
            <a:pPr lvl="1"/>
            <a:r>
              <a:rPr lang="nb-NO" dirty="0"/>
              <a:t>Switching </a:t>
            </a:r>
            <a:r>
              <a:rPr lang="nb-NO" dirty="0" err="1"/>
              <a:t>between</a:t>
            </a:r>
            <a:r>
              <a:rPr lang="nb-NO" dirty="0"/>
              <a:t> </a:t>
            </a:r>
            <a:r>
              <a:rPr lang="nb-NO" dirty="0" err="1"/>
              <a:t>constraints</a:t>
            </a:r>
            <a:r>
              <a:rPr lang="nb-NO" dirty="0"/>
              <a:t>: Three cases: MV-MV </a:t>
            </a:r>
            <a:r>
              <a:rPr lang="nb-NO" dirty="0">
                <a:solidFill>
                  <a:srgbClr val="FF0000"/>
                </a:solidFill>
              </a:rPr>
              <a:t>(E5,E6,E7), </a:t>
            </a:r>
            <a:r>
              <a:rPr lang="nb-NO" dirty="0"/>
              <a:t>CV-CV </a:t>
            </a:r>
            <a:r>
              <a:rPr lang="nb-NO" dirty="0">
                <a:solidFill>
                  <a:srgbClr val="FF0000"/>
                </a:solidFill>
              </a:rPr>
              <a:t>(E4)</a:t>
            </a:r>
            <a:r>
              <a:rPr lang="nb-NO" dirty="0"/>
              <a:t>, MV-CV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Multivariable control. If </a:t>
            </a:r>
            <a:r>
              <a:rPr lang="nb-NO" dirty="0" err="1"/>
              <a:t>interactions</a:t>
            </a:r>
            <a:r>
              <a:rPr lang="nb-NO" dirty="0"/>
              <a:t> </a:t>
            </a:r>
            <a:r>
              <a:rPr lang="nb-NO" dirty="0" err="1"/>
              <a:t>are</a:t>
            </a:r>
            <a:r>
              <a:rPr lang="nb-NO" dirty="0"/>
              <a:t> </a:t>
            </a:r>
            <a:r>
              <a:rPr lang="nb-NO" dirty="0" err="1"/>
              <a:t>important</a:t>
            </a:r>
            <a:r>
              <a:rPr lang="nb-NO" dirty="0"/>
              <a:t> </a:t>
            </a:r>
          </a:p>
          <a:p>
            <a:pPr lvl="1"/>
            <a:r>
              <a:rPr lang="nb-NO" dirty="0"/>
              <a:t>Start </a:t>
            </a:r>
            <a:r>
              <a:rPr lang="nb-NO" dirty="0" err="1"/>
              <a:t>with</a:t>
            </a:r>
            <a:r>
              <a:rPr lang="nb-NO" dirty="0"/>
              <a:t> Single-loop control (</a:t>
            </a:r>
            <a:r>
              <a:rPr lang="nb-NO" dirty="0" err="1"/>
              <a:t>Pairing</a:t>
            </a:r>
            <a:r>
              <a:rPr lang="nb-NO" dirty="0"/>
              <a:t>) </a:t>
            </a:r>
          </a:p>
          <a:p>
            <a:pPr lvl="1"/>
            <a:r>
              <a:rPr lang="nb-NO" dirty="0"/>
              <a:t>May </a:t>
            </a:r>
            <a:r>
              <a:rPr lang="nb-NO" dirty="0" err="1"/>
              <a:t>try</a:t>
            </a:r>
            <a:r>
              <a:rPr lang="nb-NO" dirty="0"/>
              <a:t>: Decoupling </a:t>
            </a:r>
            <a:r>
              <a:rPr lang="nb-NO" dirty="0">
                <a:solidFill>
                  <a:srgbClr val="FF0000"/>
                </a:solidFill>
              </a:rPr>
              <a:t>(E12, E14)</a:t>
            </a:r>
          </a:p>
          <a:p>
            <a:pPr lvl="1"/>
            <a:r>
              <a:rPr lang="nb-NO" dirty="0"/>
              <a:t>May </a:t>
            </a:r>
            <a:r>
              <a:rPr lang="nb-NO" dirty="0" err="1"/>
              <a:t>consider</a:t>
            </a:r>
            <a:r>
              <a:rPr lang="nb-NO" dirty="0"/>
              <a:t> MPC </a:t>
            </a:r>
            <a:r>
              <a:rPr lang="nb-NO" dirty="0" err="1"/>
              <a:t>if</a:t>
            </a:r>
            <a:r>
              <a:rPr lang="nb-NO" dirty="0"/>
              <a:t> </a:t>
            </a:r>
            <a:r>
              <a:rPr lang="nb-NO" dirty="0" err="1"/>
              <a:t>very</a:t>
            </a:r>
            <a:r>
              <a:rPr lang="nb-NO" dirty="0"/>
              <a:t> </a:t>
            </a:r>
            <a:r>
              <a:rPr lang="nb-NO" dirty="0" err="1"/>
              <a:t>interactive</a:t>
            </a:r>
            <a:endParaRPr lang="nb-NO" dirty="0"/>
          </a:p>
          <a:p>
            <a:pPr marL="0" indent="0">
              <a:buNone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795408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1424" y="-12431"/>
            <a:ext cx="9721080" cy="1209183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Standard “Advanced regulatory control” (ARC) elements</a:t>
            </a:r>
            <a:br>
              <a:rPr lang="en-US" sz="3600" dirty="0"/>
            </a:br>
            <a:r>
              <a:rPr lang="en-US" sz="2000" dirty="0"/>
              <a:t>Use when single-loop feedback control (PID) alone is not good enough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1138" y="1268760"/>
            <a:ext cx="7560840" cy="5112568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en-US" b="1" dirty="0">
                <a:solidFill>
                  <a:schemeClr val="tx1"/>
                </a:solidFill>
              </a:rPr>
              <a:t>Design based on simple elements: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0. PID control with anti-windup</a:t>
            </a:r>
          </a:p>
          <a:p>
            <a:pPr algn="l"/>
            <a:r>
              <a:rPr lang="en-US" dirty="0">
                <a:solidFill>
                  <a:srgbClr val="FF0000"/>
                </a:solidFill>
              </a:rPr>
              <a:t>1. Cascade control </a:t>
            </a:r>
            <a:r>
              <a:rPr lang="en-US" dirty="0">
                <a:solidFill>
                  <a:schemeClr val="tx1"/>
                </a:solidFill>
              </a:rPr>
              <a:t>(measure and control internal variable, y</a:t>
            </a:r>
            <a:r>
              <a:rPr lang="en-US" baseline="-25000" dirty="0">
                <a:solidFill>
                  <a:schemeClr val="tx1"/>
                </a:solidFill>
              </a:rPr>
              <a:t>2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en-US" dirty="0">
                <a:solidFill>
                  <a:srgbClr val="FF0000"/>
                </a:solidFill>
              </a:rPr>
              <a:t>2. Feedforward control </a:t>
            </a:r>
            <a:r>
              <a:rPr lang="en-US" dirty="0">
                <a:solidFill>
                  <a:schemeClr val="tx1"/>
                </a:solidFill>
              </a:rPr>
              <a:t>(measure disturbance, d)</a:t>
            </a:r>
          </a:p>
          <a:p>
            <a:pPr marL="1428750" lvl="2" indent="-51435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Including ratio control</a:t>
            </a:r>
          </a:p>
          <a:p>
            <a:pPr algn="l"/>
            <a:r>
              <a:rPr lang="nb-NO" b="1" dirty="0">
                <a:solidFill>
                  <a:srgbClr val="FF0000"/>
                </a:solidFill>
              </a:rPr>
              <a:t>3</a:t>
            </a:r>
            <a:r>
              <a:rPr lang="nb-NO" dirty="0">
                <a:solidFill>
                  <a:srgbClr val="FF0000"/>
                </a:solidFill>
              </a:rPr>
              <a:t>. </a:t>
            </a:r>
            <a:r>
              <a:rPr lang="nb-NO" dirty="0" err="1">
                <a:solidFill>
                  <a:srgbClr val="FF0000"/>
                </a:solidFill>
              </a:rPr>
              <a:t>Extra</a:t>
            </a:r>
            <a:r>
              <a:rPr lang="nb-NO" dirty="0">
                <a:solidFill>
                  <a:srgbClr val="FF0000"/>
                </a:solidFill>
              </a:rPr>
              <a:t> MV </a:t>
            </a:r>
            <a:r>
              <a:rPr lang="nb-NO" dirty="0" err="1">
                <a:solidFill>
                  <a:srgbClr val="FF0000"/>
                </a:solidFill>
              </a:rPr>
              <a:t>dynamically</a:t>
            </a:r>
            <a:r>
              <a:rPr lang="nb-NO" b="1" dirty="0">
                <a:solidFill>
                  <a:schemeClr val="tx1"/>
                </a:solidFill>
              </a:rPr>
              <a:t>: Alt. 1. </a:t>
            </a:r>
            <a:r>
              <a:rPr lang="nb-NO" b="1" dirty="0" err="1">
                <a:solidFill>
                  <a:srgbClr val="FF0000"/>
                </a:solidFill>
              </a:rPr>
              <a:t>Valve</a:t>
            </a:r>
            <a:r>
              <a:rPr lang="nb-NO" b="1" dirty="0">
                <a:solidFill>
                  <a:srgbClr val="FF0000"/>
                </a:solidFill>
              </a:rPr>
              <a:t> </a:t>
            </a:r>
            <a:r>
              <a:rPr lang="nb-NO" b="1" dirty="0" err="1">
                <a:solidFill>
                  <a:srgbClr val="FF0000"/>
                </a:solidFill>
              </a:rPr>
              <a:t>position</a:t>
            </a:r>
            <a:r>
              <a:rPr lang="nb-NO" b="1" dirty="0">
                <a:solidFill>
                  <a:srgbClr val="FF0000"/>
                </a:solidFill>
              </a:rPr>
              <a:t> control*</a:t>
            </a:r>
            <a:r>
              <a:rPr lang="nb-NO" b="1" dirty="0">
                <a:solidFill>
                  <a:schemeClr val="tx1"/>
                </a:solidFill>
              </a:rPr>
              <a:t>(«Input resetting =</a:t>
            </a:r>
            <a:r>
              <a:rPr lang="nb-NO" sz="2500" b="1" dirty="0">
                <a:solidFill>
                  <a:schemeClr val="tx1"/>
                </a:solidFill>
              </a:rPr>
              <a:t>midranging»)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nb-NO" sz="2200" b="1" dirty="0">
                <a:solidFill>
                  <a:schemeClr val="tx1"/>
                </a:solidFill>
              </a:rPr>
              <a:t>Alt. 2. Parallell control, e.g. </a:t>
            </a:r>
            <a:r>
              <a:rPr lang="nb-NO" sz="2200" b="1" dirty="0" err="1">
                <a:solidFill>
                  <a:schemeClr val="tx1"/>
                </a:solidFill>
              </a:rPr>
              <a:t>one</a:t>
            </a:r>
            <a:r>
              <a:rPr lang="nb-NO" sz="2200" b="1" dirty="0">
                <a:solidFill>
                  <a:schemeClr val="tx1"/>
                </a:solidFill>
              </a:rPr>
              <a:t> PI and </a:t>
            </a:r>
            <a:r>
              <a:rPr lang="nb-NO" sz="2200" b="1" dirty="0" err="1">
                <a:solidFill>
                  <a:schemeClr val="tx1"/>
                </a:solidFill>
              </a:rPr>
              <a:t>one</a:t>
            </a:r>
            <a:r>
              <a:rPr lang="nb-NO" sz="2200" b="1" dirty="0">
                <a:solidFill>
                  <a:schemeClr val="tx1"/>
                </a:solidFill>
              </a:rPr>
              <a:t> P.</a:t>
            </a:r>
            <a:endParaRPr lang="en-US" dirty="0">
              <a:solidFill>
                <a:schemeClr val="tx1"/>
              </a:solidFill>
            </a:endParaRPr>
          </a:p>
          <a:p>
            <a:pPr algn="l"/>
            <a:r>
              <a:rPr lang="nb-NO" b="1" dirty="0">
                <a:solidFill>
                  <a:schemeClr val="tx1"/>
                </a:solidFill>
              </a:rPr>
              <a:t>4. MV </a:t>
            </a:r>
            <a:r>
              <a:rPr lang="nb-NO" b="1" dirty="0" err="1">
                <a:solidFill>
                  <a:schemeClr val="tx1"/>
                </a:solidFill>
              </a:rPr>
              <a:t>saturates</a:t>
            </a:r>
            <a:r>
              <a:rPr lang="nb-NO" b="1" dirty="0">
                <a:solidFill>
                  <a:schemeClr val="tx1"/>
                </a:solidFill>
              </a:rPr>
              <a:t> </a:t>
            </a:r>
            <a:r>
              <a:rPr lang="nb-NO" b="1" dirty="0" err="1">
                <a:solidFill>
                  <a:schemeClr val="tx1"/>
                </a:solidFill>
              </a:rPr>
              <a:t>but</a:t>
            </a:r>
            <a:r>
              <a:rPr lang="nb-NO" b="1" dirty="0">
                <a:solidFill>
                  <a:schemeClr val="tx1"/>
                </a:solidFill>
              </a:rPr>
              <a:t> have </a:t>
            </a:r>
            <a:r>
              <a:rPr lang="nb-NO" b="1" dirty="0" err="1">
                <a:solidFill>
                  <a:schemeClr val="tx1"/>
                </a:solidFill>
              </a:rPr>
              <a:t>unused</a:t>
            </a:r>
            <a:r>
              <a:rPr lang="nb-NO" b="1" dirty="0">
                <a:solidFill>
                  <a:schemeClr val="tx1"/>
                </a:solidFill>
              </a:rPr>
              <a:t> MV (</a:t>
            </a:r>
            <a:r>
              <a:rPr lang="nb-NO" b="1" dirty="0">
                <a:solidFill>
                  <a:srgbClr val="FF0000"/>
                </a:solidFill>
              </a:rPr>
              <a:t>MV-MV </a:t>
            </a:r>
            <a:r>
              <a:rPr lang="nb-NO" b="1" dirty="0" err="1">
                <a:solidFill>
                  <a:srgbClr val="FF0000"/>
                </a:solidFill>
              </a:rPr>
              <a:t>switching</a:t>
            </a:r>
            <a:r>
              <a:rPr lang="nb-NO" b="1" dirty="0">
                <a:solidFill>
                  <a:schemeClr val="tx1"/>
                </a:solidFill>
              </a:rPr>
              <a:t>): Three </a:t>
            </a:r>
            <a:r>
              <a:rPr lang="nb-NO" b="1" dirty="0" err="1">
                <a:solidFill>
                  <a:schemeClr val="tx1"/>
                </a:solidFill>
              </a:rPr>
              <a:t>options</a:t>
            </a:r>
            <a:r>
              <a:rPr lang="nb-NO" b="1" dirty="0">
                <a:solidFill>
                  <a:schemeClr val="tx1"/>
                </a:solidFill>
              </a:rPr>
              <a:t>: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nb-NO" b="1" dirty="0">
                <a:solidFill>
                  <a:schemeClr val="tx1"/>
                </a:solidFill>
              </a:rPr>
              <a:t>Alt.1. </a:t>
            </a:r>
            <a:r>
              <a:rPr lang="nb-NO" b="1" dirty="0">
                <a:solidFill>
                  <a:srgbClr val="FF0000"/>
                </a:solidFill>
              </a:rPr>
              <a:t>Split range control </a:t>
            </a:r>
            <a:endParaRPr lang="nb-NO" sz="2100" b="1" dirty="0">
              <a:solidFill>
                <a:schemeClr val="tx1"/>
              </a:solidFill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nb-NO" sz="2100" b="1" dirty="0">
                <a:solidFill>
                  <a:schemeClr val="tx1"/>
                </a:solidFill>
              </a:rPr>
              <a:t>Alt.2. </a:t>
            </a:r>
            <a:r>
              <a:rPr lang="nb-NO" sz="2100" b="1" dirty="0" err="1">
                <a:solidFill>
                  <a:schemeClr val="tx1"/>
                </a:solidFill>
              </a:rPr>
              <a:t>Several</a:t>
            </a:r>
            <a:r>
              <a:rPr lang="nb-NO" sz="2100" b="1" dirty="0">
                <a:solidFill>
                  <a:schemeClr val="tx1"/>
                </a:solidFill>
              </a:rPr>
              <a:t> </a:t>
            </a:r>
            <a:r>
              <a:rPr lang="nb-NO" sz="2100" b="1" dirty="0" err="1">
                <a:solidFill>
                  <a:schemeClr val="tx1"/>
                </a:solidFill>
              </a:rPr>
              <a:t>controllers</a:t>
            </a:r>
            <a:r>
              <a:rPr lang="nb-NO" sz="2100" b="1" dirty="0">
                <a:solidFill>
                  <a:schemeClr val="tx1"/>
                </a:solidFill>
              </a:rPr>
              <a:t> </a:t>
            </a:r>
            <a:r>
              <a:rPr lang="nb-NO" sz="2100" b="1" dirty="0" err="1">
                <a:solidFill>
                  <a:schemeClr val="tx1"/>
                </a:solidFill>
              </a:rPr>
              <a:t>with</a:t>
            </a:r>
            <a:r>
              <a:rPr lang="nb-NO" sz="2100" b="1" dirty="0">
                <a:solidFill>
                  <a:schemeClr val="tx1"/>
                </a:solidFill>
              </a:rPr>
              <a:t> different setpoints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nb-NO" sz="2100" b="1" dirty="0">
                <a:solidFill>
                  <a:schemeClr val="tx1"/>
                </a:solidFill>
              </a:rPr>
              <a:t>Alt.3. </a:t>
            </a:r>
            <a:r>
              <a:rPr lang="nb-NO" sz="2100" b="1" dirty="0" err="1">
                <a:solidFill>
                  <a:schemeClr val="tx1"/>
                </a:solidFill>
              </a:rPr>
              <a:t>Valve</a:t>
            </a:r>
            <a:r>
              <a:rPr lang="nb-NO" sz="2100" b="1" dirty="0">
                <a:solidFill>
                  <a:schemeClr val="tx1"/>
                </a:solidFill>
              </a:rPr>
              <a:t> </a:t>
            </a:r>
            <a:r>
              <a:rPr lang="nb-NO" sz="2100" b="1" dirty="0" err="1">
                <a:solidFill>
                  <a:schemeClr val="tx1"/>
                </a:solidFill>
              </a:rPr>
              <a:t>position</a:t>
            </a:r>
            <a:r>
              <a:rPr lang="nb-NO" sz="2100" b="1" dirty="0">
                <a:solidFill>
                  <a:schemeClr val="tx1"/>
                </a:solidFill>
              </a:rPr>
              <a:t> control *</a:t>
            </a:r>
          </a:p>
          <a:p>
            <a:pPr algn="l"/>
            <a:r>
              <a:rPr lang="nb-NO" b="1" dirty="0">
                <a:solidFill>
                  <a:schemeClr val="tx1"/>
                </a:solidFill>
              </a:rPr>
              <a:t>5. </a:t>
            </a:r>
            <a:r>
              <a:rPr lang="nb-NO" b="1" dirty="0" err="1">
                <a:solidFill>
                  <a:schemeClr val="tx1"/>
                </a:solidFill>
              </a:rPr>
              <a:t>Change</a:t>
            </a:r>
            <a:r>
              <a:rPr lang="nb-NO" b="1" dirty="0">
                <a:solidFill>
                  <a:schemeClr val="tx1"/>
                </a:solidFill>
              </a:rPr>
              <a:t> in CV </a:t>
            </a:r>
            <a:r>
              <a:rPr lang="nb-NO" b="1" dirty="0" err="1">
                <a:solidFill>
                  <a:schemeClr val="tx1"/>
                </a:solidFill>
              </a:rPr>
              <a:t>because</a:t>
            </a:r>
            <a:r>
              <a:rPr lang="nb-NO" b="1" dirty="0">
                <a:solidFill>
                  <a:schemeClr val="tx1"/>
                </a:solidFill>
              </a:rPr>
              <a:t> </a:t>
            </a:r>
            <a:r>
              <a:rPr lang="nb-NO" b="1" dirty="0" err="1">
                <a:solidFill>
                  <a:schemeClr val="tx1"/>
                </a:solidFill>
              </a:rPr>
              <a:t>reach</a:t>
            </a:r>
            <a:r>
              <a:rPr lang="nb-NO" b="1" dirty="0">
                <a:solidFill>
                  <a:schemeClr val="tx1"/>
                </a:solidFill>
              </a:rPr>
              <a:t> </a:t>
            </a:r>
            <a:r>
              <a:rPr lang="nb-NO" b="1" dirty="0" err="1">
                <a:solidFill>
                  <a:schemeClr val="tx1"/>
                </a:solidFill>
              </a:rPr>
              <a:t>new</a:t>
            </a:r>
            <a:r>
              <a:rPr lang="nb-NO" b="1" dirty="0">
                <a:solidFill>
                  <a:schemeClr val="tx1"/>
                </a:solidFill>
              </a:rPr>
              <a:t> CV-</a:t>
            </a:r>
            <a:r>
              <a:rPr lang="nb-NO" b="1" dirty="0" err="1">
                <a:solidFill>
                  <a:schemeClr val="tx1"/>
                </a:solidFill>
              </a:rPr>
              <a:t>constraint</a:t>
            </a:r>
            <a:r>
              <a:rPr lang="nb-NO" b="1" dirty="0">
                <a:solidFill>
                  <a:schemeClr val="tx1"/>
                </a:solidFill>
              </a:rPr>
              <a:t> (</a:t>
            </a:r>
            <a:r>
              <a:rPr lang="nb-NO" b="1" dirty="0">
                <a:solidFill>
                  <a:srgbClr val="FF0000"/>
                </a:solidFill>
              </a:rPr>
              <a:t>CV-CV </a:t>
            </a:r>
            <a:r>
              <a:rPr lang="nb-NO" b="1" dirty="0" err="1">
                <a:solidFill>
                  <a:srgbClr val="FF0000"/>
                </a:solidFill>
              </a:rPr>
              <a:t>switching</a:t>
            </a:r>
            <a:r>
              <a:rPr lang="nb-NO" b="1" dirty="0">
                <a:solidFill>
                  <a:schemeClr val="tx1"/>
                </a:solidFill>
              </a:rPr>
              <a:t>): </a:t>
            </a:r>
            <a:r>
              <a:rPr lang="nb-NO" b="1" dirty="0" err="1">
                <a:solidFill>
                  <a:schemeClr val="tx1"/>
                </a:solidFill>
              </a:rPr>
              <a:t>Only</a:t>
            </a:r>
            <a:r>
              <a:rPr lang="nb-NO" b="1" dirty="0">
                <a:solidFill>
                  <a:schemeClr val="tx1"/>
                </a:solidFill>
              </a:rPr>
              <a:t> </a:t>
            </a:r>
            <a:r>
              <a:rPr lang="nb-NO" b="1" dirty="0" err="1">
                <a:solidFill>
                  <a:schemeClr val="tx1"/>
                </a:solidFill>
              </a:rPr>
              <a:t>one</a:t>
            </a:r>
            <a:r>
              <a:rPr lang="nb-NO" b="1" dirty="0">
                <a:solidFill>
                  <a:schemeClr val="tx1"/>
                </a:solidFill>
              </a:rPr>
              <a:t> </a:t>
            </a:r>
            <a:r>
              <a:rPr lang="nb-NO" b="1" dirty="0" err="1">
                <a:solidFill>
                  <a:schemeClr val="tx1"/>
                </a:solidFill>
              </a:rPr>
              <a:t>option</a:t>
            </a:r>
            <a:r>
              <a:rPr lang="nb-NO" b="1" dirty="0">
                <a:solidFill>
                  <a:schemeClr val="tx1"/>
                </a:solidFill>
              </a:rPr>
              <a:t>: </a:t>
            </a:r>
            <a:r>
              <a:rPr lang="nb-NO" b="1" dirty="0" err="1">
                <a:solidFill>
                  <a:srgbClr val="FF0000"/>
                </a:solidFill>
              </a:rPr>
              <a:t>Selectors</a:t>
            </a:r>
            <a:r>
              <a:rPr lang="nb-NO" b="1" dirty="0">
                <a:solidFill>
                  <a:schemeClr val="tx1"/>
                </a:solidFill>
              </a:rPr>
              <a:t> (</a:t>
            </a:r>
            <a:r>
              <a:rPr lang="nb-NO" b="1" dirty="0" err="1">
                <a:solidFill>
                  <a:schemeClr val="tx1"/>
                </a:solidFill>
              </a:rPr>
              <a:t>max,min</a:t>
            </a:r>
            <a:r>
              <a:rPr lang="nb-NO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en-US" b="1" dirty="0">
                <a:solidFill>
                  <a:schemeClr val="tx1"/>
                </a:solidFill>
              </a:rPr>
              <a:t>6. MV saturates: </a:t>
            </a:r>
            <a:r>
              <a:rPr lang="en-US" b="1" dirty="0">
                <a:solidFill>
                  <a:srgbClr val="FF0000"/>
                </a:solidFill>
              </a:rPr>
              <a:t>MV-CV switching 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“Do nothing” (use PID with anti windup) if we can give up controlling CV (follow “input saturation rule”)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Otherwise: Combine MV-MV  (three options) and CV-CV switching (selector)</a:t>
            </a:r>
          </a:p>
          <a:p>
            <a:pPr algn="l"/>
            <a:r>
              <a:rPr lang="en-US" dirty="0">
                <a:solidFill>
                  <a:srgbClr val="FF0000"/>
                </a:solidFill>
              </a:rPr>
              <a:t>7.  Multivariable control (MIMO)</a:t>
            </a:r>
          </a:p>
          <a:p>
            <a:pPr marL="1028700" lvl="1" indent="-571500" algn="l">
              <a:buFont typeface="+mj-lt"/>
              <a:buAutoNum type="romanUcPeriod"/>
            </a:pPr>
            <a:r>
              <a:rPr lang="en-US" dirty="0">
                <a:solidFill>
                  <a:srgbClr val="FF0000"/>
                </a:solidFill>
              </a:rPr>
              <a:t>Single-loop control </a:t>
            </a:r>
            <a:r>
              <a:rPr lang="en-US" dirty="0">
                <a:solidFill>
                  <a:schemeClr val="tx1"/>
                </a:solidFill>
              </a:rPr>
              <a:t>(decentralized)</a:t>
            </a:r>
          </a:p>
          <a:p>
            <a:pPr marL="1428750" lvl="2" indent="-51435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“Pair close”(but avoid pairing on negative steady-state RGA elements), fast and slow loops for achieving decoupling</a:t>
            </a:r>
          </a:p>
          <a:p>
            <a:pPr marL="1028700" lvl="1" indent="-571500" algn="l">
              <a:buFont typeface="+mj-lt"/>
              <a:buAutoNum type="romanUcPeriod"/>
            </a:pPr>
            <a:r>
              <a:rPr lang="en-US" dirty="0">
                <a:solidFill>
                  <a:srgbClr val="C00000"/>
                </a:solidFill>
              </a:rPr>
              <a:t>Decoupling </a:t>
            </a:r>
          </a:p>
          <a:p>
            <a:pPr marL="1428750" lvl="2" indent="-51435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For interactive process (with strong couplings, e.g. where RGA is unfavorable).</a:t>
            </a:r>
          </a:p>
          <a:p>
            <a:pPr marL="1428750" lvl="2" indent="-51435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Two-way decoupling for 2x2 process. Think FF. Use reverse implementation with two blocks</a:t>
            </a:r>
          </a:p>
          <a:p>
            <a:pPr marL="1428750" lvl="2" indent="-51435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One-way decoupling can be used for larger systems</a:t>
            </a:r>
          </a:p>
          <a:p>
            <a:pPr marL="1028700" lvl="1" indent="-571500" algn="l">
              <a:buFont typeface="+mj-lt"/>
              <a:buAutoNum type="romanUcPeriod"/>
            </a:pPr>
            <a:r>
              <a:rPr lang="en-US" dirty="0">
                <a:solidFill>
                  <a:srgbClr val="FF0000"/>
                </a:solidFill>
              </a:rPr>
              <a:t>MPC</a:t>
            </a:r>
            <a:r>
              <a:rPr lang="en-US" dirty="0">
                <a:solidFill>
                  <a:schemeClr val="tx1"/>
                </a:solidFill>
              </a:rPr>
              <a:t> (model predictive control) is recommended for more complicated cases (can also replace most of the other elements above; in particular feedforward)</a:t>
            </a:r>
            <a:endParaRPr lang="en-US" dirty="0">
              <a:solidFill>
                <a:srgbClr val="FF0000"/>
              </a:solidFill>
            </a:endParaRPr>
          </a:p>
          <a:p>
            <a:pPr algn="l"/>
            <a:r>
              <a:rPr lang="en-US" dirty="0">
                <a:solidFill>
                  <a:srgbClr val="FF0000"/>
                </a:solidFill>
              </a:rPr>
              <a:t>8. Calculation blocks, Input transformations (ratio, sums, etc.). For nonlinear decoupling, nonlinear feedforward, linearization</a:t>
            </a:r>
          </a:p>
          <a:p>
            <a:pPr algn="l"/>
            <a:r>
              <a:rPr lang="en-US" dirty="0">
                <a:solidFill>
                  <a:srgbClr val="FF0000"/>
                </a:solidFill>
              </a:rPr>
              <a:t>Trivial idea: y = f(</a:t>
            </a:r>
            <a:r>
              <a:rPr lang="en-US" dirty="0" err="1">
                <a:solidFill>
                  <a:srgbClr val="FF0000"/>
                </a:solidFill>
              </a:rPr>
              <a:t>u,d</a:t>
            </a:r>
            <a:r>
              <a:rPr lang="en-US" dirty="0">
                <a:solidFill>
                  <a:srgbClr val="FF0000"/>
                </a:solidFill>
              </a:rPr>
              <a:t>,)  select transformed input v = f(</a:t>
            </a:r>
            <a:r>
              <a:rPr lang="en-US" dirty="0" err="1">
                <a:solidFill>
                  <a:srgbClr val="FF0000"/>
                </a:solidFill>
              </a:rPr>
              <a:t>u,d</a:t>
            </a:r>
            <a:r>
              <a:rPr lang="en-US" dirty="0">
                <a:solidFill>
                  <a:srgbClr val="FF0000"/>
                </a:solidFill>
              </a:rPr>
              <a:t>) sand solve for u. Too obvious or too complicated?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3AB299-D26D-4431-A698-03EBC991992E}"/>
              </a:ext>
            </a:extLst>
          </p:cNvPr>
          <p:cNvSpPr txBox="1"/>
          <p:nvPr/>
        </p:nvSpPr>
        <p:spPr>
          <a:xfrm>
            <a:off x="1703512" y="6488668"/>
            <a:ext cx="8471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* </a:t>
            </a:r>
            <a:r>
              <a:rPr lang="nb-NO" sz="1200" b="1" dirty="0"/>
              <a:t>VPC </a:t>
            </a:r>
            <a:r>
              <a:rPr lang="nb-NO" sz="1200" b="1" dirty="0" err="1"/>
              <a:t>may</a:t>
            </a:r>
            <a:r>
              <a:rPr lang="nb-NO" sz="1200" b="1" dirty="0"/>
              <a:t> be used in </a:t>
            </a:r>
            <a:r>
              <a:rPr lang="nb-NO" sz="1200" b="1" dirty="0" err="1"/>
              <a:t>two</a:t>
            </a:r>
            <a:r>
              <a:rPr lang="nb-NO" sz="1200" b="1" dirty="0"/>
              <a:t> different </a:t>
            </a:r>
            <a:r>
              <a:rPr lang="nb-NO" sz="1200" b="1" dirty="0" err="1"/>
              <a:t>ways</a:t>
            </a:r>
            <a:r>
              <a:rPr lang="nb-NO" sz="1200" b="1" dirty="0"/>
              <a:t>. </a:t>
            </a:r>
            <a:r>
              <a:rPr lang="nb-NO" sz="1100" dirty="0" err="1"/>
              <a:t>Valve</a:t>
            </a:r>
            <a:r>
              <a:rPr lang="nb-NO" sz="1100" dirty="0"/>
              <a:t> </a:t>
            </a:r>
            <a:r>
              <a:rPr lang="nb-NO" sz="1100" dirty="0" err="1"/>
              <a:t>position</a:t>
            </a:r>
            <a:r>
              <a:rPr lang="nb-NO" sz="1100" dirty="0"/>
              <a:t> control (VPC) is </a:t>
            </a:r>
            <a:r>
              <a:rPr lang="nb-NO" sz="1100" dirty="0" err="1"/>
              <a:t>active</a:t>
            </a:r>
            <a:r>
              <a:rPr lang="nb-NO" sz="1100" dirty="0"/>
              <a:t> all </a:t>
            </a:r>
            <a:r>
              <a:rPr lang="nb-NO" sz="1100" dirty="0" err="1"/>
              <a:t>the</a:t>
            </a:r>
            <a:r>
              <a:rPr lang="nb-NO" sz="1100" dirty="0"/>
              <a:t> time for case 3, </a:t>
            </a:r>
            <a:r>
              <a:rPr lang="nb-NO" sz="1100" dirty="0" err="1"/>
              <a:t>but</a:t>
            </a:r>
            <a:r>
              <a:rPr lang="nb-NO" sz="1100" dirty="0"/>
              <a:t> not for case 4 (MV-MV </a:t>
            </a:r>
            <a:r>
              <a:rPr lang="nb-NO" sz="1100" dirty="0" err="1"/>
              <a:t>switching</a:t>
            </a:r>
            <a:r>
              <a:rPr lang="nb-NO" sz="1100" dirty="0"/>
              <a:t>)</a:t>
            </a:r>
            <a:endParaRPr lang="nb-NO" dirty="0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D097EDB5-FAA1-E00D-0064-65AC8F8094A3}"/>
              </a:ext>
            </a:extLst>
          </p:cNvPr>
          <p:cNvSpPr/>
          <p:nvPr/>
        </p:nvSpPr>
        <p:spPr>
          <a:xfrm>
            <a:off x="9912424" y="2708920"/>
            <a:ext cx="360040" cy="115212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FC1962-5EFF-0941-EA2A-28A7D5239AD3}"/>
              </a:ext>
            </a:extLst>
          </p:cNvPr>
          <p:cNvSpPr txBox="1"/>
          <p:nvPr/>
        </p:nvSpPr>
        <p:spPr>
          <a:xfrm>
            <a:off x="10272464" y="2892230"/>
            <a:ext cx="19847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Constraint</a:t>
            </a:r>
            <a:endParaRPr lang="nb-NO" dirty="0"/>
          </a:p>
          <a:p>
            <a:r>
              <a:rPr lang="nb-NO" dirty="0"/>
              <a:t>Handling, </a:t>
            </a:r>
            <a:r>
              <a:rPr lang="nb-NO" dirty="0" err="1"/>
              <a:t>see</a:t>
            </a:r>
            <a:endParaRPr lang="nb-NO" dirty="0"/>
          </a:p>
          <a:p>
            <a:r>
              <a:rPr lang="nb-NO" dirty="0"/>
              <a:t>Part 2 of APC slides</a:t>
            </a:r>
          </a:p>
        </p:txBody>
      </p:sp>
    </p:spTree>
    <p:extLst>
      <p:ext uri="{BB962C8B-B14F-4D97-AF65-F5344CB8AC3E}">
        <p14:creationId xmlns:p14="http://schemas.microsoft.com/office/powerpoint/2010/main" val="2307432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550AC1F-17A5-CD26-C5DA-47F4FDF2CB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28" y="740317"/>
            <a:ext cx="4575627" cy="18940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49CD15-21EF-1920-2636-F4A7D61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475" y="2432263"/>
            <a:ext cx="10128800" cy="857250"/>
          </a:xfrm>
        </p:spPr>
        <p:txBody>
          <a:bodyPr>
            <a:noAutofit/>
          </a:bodyPr>
          <a:lstStyle/>
          <a:p>
            <a:r>
              <a:rPr lang="nb-NO" sz="3200" dirty="0">
                <a:latin typeface="+mn-lt"/>
              </a:rPr>
              <a:t>MV-CV </a:t>
            </a:r>
            <a:r>
              <a:rPr lang="nb-NO" sz="3200" dirty="0" err="1">
                <a:latin typeface="+mn-lt"/>
              </a:rPr>
              <a:t>Pairing</a:t>
            </a:r>
            <a:r>
              <a:rPr lang="nb-NO" sz="3200" dirty="0">
                <a:latin typeface="+mn-lt"/>
              </a:rPr>
              <a:t>. </a:t>
            </a:r>
            <a:r>
              <a:rPr lang="nb-NO" sz="3200" dirty="0" err="1">
                <a:latin typeface="+mn-lt"/>
              </a:rPr>
              <a:t>Two</a:t>
            </a:r>
            <a:r>
              <a:rPr lang="nb-NO" sz="3200" dirty="0">
                <a:latin typeface="+mn-lt"/>
              </a:rPr>
              <a:t> </a:t>
            </a:r>
            <a:r>
              <a:rPr lang="nb-NO" sz="3200" dirty="0" err="1">
                <a:latin typeface="+mn-lt"/>
              </a:rPr>
              <a:t>main</a:t>
            </a:r>
            <a:r>
              <a:rPr lang="nb-NO" sz="3200" dirty="0">
                <a:latin typeface="+mn-lt"/>
              </a:rPr>
              <a:t> </a:t>
            </a:r>
            <a:r>
              <a:rPr lang="nb-NO" sz="3200" dirty="0" err="1">
                <a:latin typeface="+mn-lt"/>
              </a:rPr>
              <a:t>pairing</a:t>
            </a:r>
            <a:r>
              <a:rPr lang="nb-NO" sz="3200" dirty="0">
                <a:latin typeface="+mn-lt"/>
              </a:rPr>
              <a:t> </a:t>
            </a:r>
            <a:r>
              <a:rPr lang="nb-NO" sz="3200" dirty="0" err="1">
                <a:latin typeface="+mn-lt"/>
              </a:rPr>
              <a:t>rules</a:t>
            </a:r>
            <a:r>
              <a:rPr lang="nb-NO" sz="3200" dirty="0">
                <a:latin typeface="+mn-lt"/>
              </a:rPr>
              <a:t> (</a:t>
            </a:r>
            <a:r>
              <a:rPr lang="nb-NO" sz="3200" dirty="0" err="1">
                <a:latin typeface="+mn-lt"/>
              </a:rPr>
              <a:t>supervisory</a:t>
            </a:r>
            <a:r>
              <a:rPr lang="nb-NO" sz="3200" dirty="0">
                <a:latin typeface="+mn-lt"/>
              </a:rPr>
              <a:t> </a:t>
            </a:r>
            <a:r>
              <a:rPr lang="nb-NO" sz="3200" dirty="0" err="1">
                <a:latin typeface="+mn-lt"/>
              </a:rPr>
              <a:t>layer</a:t>
            </a:r>
            <a:r>
              <a:rPr lang="nb-NO" sz="3200" dirty="0">
                <a:solidFill>
                  <a:srgbClr val="FF0000"/>
                </a:solidFill>
                <a:latin typeface="+mn-lt"/>
              </a:rPr>
              <a:t>*</a:t>
            </a:r>
            <a:r>
              <a:rPr lang="nb-NO" sz="3200" dirty="0">
                <a:latin typeface="+mn-lt"/>
              </a:rPr>
              <a:t>):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1E8B6-0F99-F930-5E79-FA22B453F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2642" y="3158274"/>
            <a:ext cx="10128800" cy="3699725"/>
          </a:xfrm>
        </p:spPr>
        <p:txBody>
          <a:bodyPr>
            <a:normAutofit fontScale="70000" lnSpcReduction="20000"/>
          </a:bodyPr>
          <a:lstStyle/>
          <a:p>
            <a:pPr marL="557213" indent="-557213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“Pair-close rule” : T</a:t>
            </a:r>
            <a:r>
              <a:rPr lang="en-US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 MV should have a large, fast, and direct effect on the CV. </a:t>
            </a:r>
            <a:endParaRPr lang="nb-NO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57213" indent="-557213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“Input saturation rule”: </a:t>
            </a:r>
            <a:r>
              <a:rPr lang="en-US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Pair a MV that may saturate with a CV that can be .given up (when the MV saturates).</a:t>
            </a:r>
            <a:r>
              <a:rPr lang="en-US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</a:p>
          <a:p>
            <a:pPr lvl="1">
              <a:lnSpc>
                <a:spcPct val="107000"/>
              </a:lnSpc>
              <a:spcAft>
                <a:spcPts val="600"/>
              </a:spcAft>
            </a:pPr>
            <a:r>
              <a:rPr lang="en-US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Exception: Have extra MV so we use MV-MV switching (e.g., split range control) </a:t>
            </a:r>
          </a:p>
          <a:p>
            <a:pPr lvl="1">
              <a:lnSpc>
                <a:spcPct val="107000"/>
              </a:lnSpc>
              <a:spcAft>
                <a:spcPts val="600"/>
              </a:spcAft>
            </a:pPr>
            <a:endParaRPr lang="en-US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 </a:t>
            </a:r>
            <a:r>
              <a:rPr lang="nb-NO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RGA-</a:t>
            </a:r>
            <a:r>
              <a:rPr lang="nb-NO" b="1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rule</a:t>
            </a:r>
            <a:r>
              <a:rPr lang="en-US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endParaRPr lang="nb-NO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600"/>
              </a:spcAft>
            </a:pP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Avoid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pairing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negative steady-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state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RGA-element</a:t>
            </a:r>
            <a:r>
              <a:rPr lang="nb-NO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Otherwise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loop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gain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change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(for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input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saturates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 and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get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instability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integral action in </a:t>
            </a:r>
            <a:r>
              <a:rPr lang="nb-NO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controller. </a:t>
            </a:r>
          </a:p>
          <a:p>
            <a:pPr lvl="1">
              <a:lnSpc>
                <a:spcPct val="107000"/>
              </a:lnSpc>
              <a:spcAft>
                <a:spcPts val="600"/>
              </a:spcAft>
            </a:pPr>
            <a:endParaRPr lang="nb-NO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b-NO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E7D39D-5AB4-47F1-AD0A-DED6D1A96382}"/>
              </a:ext>
            </a:extLst>
          </p:cNvPr>
          <p:cNvSpPr txBox="1"/>
          <p:nvPr/>
        </p:nvSpPr>
        <p:spPr>
          <a:xfrm>
            <a:off x="371357" y="165854"/>
            <a:ext cx="101981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4000" dirty="0"/>
              <a:t>Most </a:t>
            </a:r>
            <a:r>
              <a:rPr lang="nb-NO" sz="4000" dirty="0" err="1"/>
              <a:t>basic</a:t>
            </a:r>
            <a:r>
              <a:rPr lang="nb-NO" sz="4000" dirty="0"/>
              <a:t> element: Single-loop PID control (</a:t>
            </a:r>
            <a:r>
              <a:rPr lang="nb-NO" sz="4000" dirty="0">
                <a:solidFill>
                  <a:srgbClr val="FF0000"/>
                </a:solidFill>
              </a:rPr>
              <a:t>E0</a:t>
            </a:r>
            <a:r>
              <a:rPr lang="nb-NO" sz="4000" dirty="0"/>
              <a:t>)</a:t>
            </a:r>
            <a:endParaRPr lang="en-US" sz="40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9F48902-6570-8206-9367-9DDE94BD404D}"/>
              </a:ext>
            </a:extLst>
          </p:cNvPr>
          <p:cNvSpPr txBox="1">
            <a:spLocks/>
          </p:cNvSpPr>
          <p:nvPr/>
        </p:nvSpPr>
        <p:spPr>
          <a:xfrm>
            <a:off x="211041" y="4490262"/>
            <a:ext cx="101288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z="2400" dirty="0" err="1">
                <a:latin typeface="+mn-lt"/>
              </a:rPr>
              <a:t>Additional</a:t>
            </a:r>
            <a:r>
              <a:rPr lang="nb-NO" sz="2400" dirty="0">
                <a:latin typeface="+mn-lt"/>
              </a:rPr>
              <a:t> </a:t>
            </a:r>
            <a:r>
              <a:rPr lang="nb-NO" sz="2400" dirty="0" err="1">
                <a:latin typeface="+mn-lt"/>
              </a:rPr>
              <a:t>rule</a:t>
            </a:r>
            <a:r>
              <a:rPr lang="nb-NO" sz="2400" dirty="0">
                <a:latin typeface="+mn-lt"/>
              </a:rPr>
              <a:t> for </a:t>
            </a:r>
            <a:r>
              <a:rPr lang="nb-NO" sz="2400" dirty="0" err="1">
                <a:latin typeface="+mn-lt"/>
              </a:rPr>
              <a:t>interactive</a:t>
            </a:r>
            <a:r>
              <a:rPr lang="nb-NO" sz="2400" dirty="0">
                <a:latin typeface="+mn-lt"/>
              </a:rPr>
              <a:t> systems: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E56B8B-BA18-8AFA-DCE7-BA409FDECC25}"/>
              </a:ext>
            </a:extLst>
          </p:cNvPr>
          <p:cNvSpPr txBox="1"/>
          <p:nvPr/>
        </p:nvSpPr>
        <p:spPr>
          <a:xfrm>
            <a:off x="172482" y="6487589"/>
            <a:ext cx="116252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FF0000"/>
                </a:solidFill>
              </a:rPr>
              <a:t>*</a:t>
            </a:r>
            <a:r>
              <a:rPr lang="nb-NO" sz="1100" dirty="0">
                <a:solidFill>
                  <a:srgbClr val="FF0000"/>
                </a:solidFill>
              </a:rPr>
              <a:t>For </a:t>
            </a:r>
            <a:r>
              <a:rPr lang="nb-NO" sz="1100" dirty="0" err="1">
                <a:solidFill>
                  <a:srgbClr val="FF0000"/>
                </a:solidFill>
              </a:rPr>
              <a:t>regulatory</a:t>
            </a:r>
            <a:r>
              <a:rPr lang="nb-NO" sz="1100" dirty="0">
                <a:solidFill>
                  <a:srgbClr val="FF0000"/>
                </a:solidFill>
              </a:rPr>
              <a:t> (</a:t>
            </a:r>
            <a:r>
              <a:rPr lang="nb-NO" sz="1100" dirty="0" err="1">
                <a:solidFill>
                  <a:srgbClr val="FF0000"/>
                </a:solidFill>
              </a:rPr>
              <a:t>stabilizing</a:t>
            </a:r>
            <a:r>
              <a:rPr lang="nb-NO" sz="1100" dirty="0">
                <a:solidFill>
                  <a:srgbClr val="FF0000"/>
                </a:solidFill>
              </a:rPr>
              <a:t>) control</a:t>
            </a:r>
            <a:r>
              <a:rPr lang="nb-NO" sz="1100" dirty="0"/>
              <a:t>, </a:t>
            </a:r>
            <a:r>
              <a:rPr lang="nb-NO" sz="1100" dirty="0" err="1"/>
              <a:t>we</a:t>
            </a:r>
            <a:r>
              <a:rPr lang="nb-NO" sz="1100" dirty="0"/>
              <a:t> </a:t>
            </a:r>
            <a:r>
              <a:rPr lang="nb-NO" sz="1100" dirty="0" err="1"/>
              <a:t>usually</a:t>
            </a:r>
            <a:r>
              <a:rPr lang="nb-NO" sz="1100" dirty="0"/>
              <a:t> </a:t>
            </a:r>
            <a:r>
              <a:rPr lang="nb-NO" sz="1100" dirty="0" err="1"/>
              <a:t>want</a:t>
            </a:r>
            <a:r>
              <a:rPr lang="nb-NO" sz="1100" dirty="0"/>
              <a:t> to </a:t>
            </a:r>
            <a:r>
              <a:rPr lang="nb-NO" sz="1100" dirty="0" err="1"/>
              <a:t>avoid</a:t>
            </a:r>
            <a:r>
              <a:rPr lang="nb-NO" sz="1100" dirty="0"/>
              <a:t> </a:t>
            </a:r>
            <a:r>
              <a:rPr lang="nb-NO" sz="1100" dirty="0" err="1"/>
              <a:t>using</a:t>
            </a:r>
            <a:r>
              <a:rPr lang="nb-NO" sz="1100" dirty="0"/>
              <a:t> </a:t>
            </a:r>
            <a:r>
              <a:rPr lang="nb-NO" sz="1100" u="sng" dirty="0" err="1"/>
              <a:t>any</a:t>
            </a:r>
            <a:r>
              <a:rPr lang="nb-NO" sz="1100" u="sng" dirty="0"/>
              <a:t> </a:t>
            </a:r>
            <a:r>
              <a:rPr lang="nb-NO" sz="1100" dirty="0"/>
              <a:t>MV </a:t>
            </a:r>
            <a:r>
              <a:rPr lang="nb-NO" sz="1100" dirty="0" err="1"/>
              <a:t>that</a:t>
            </a:r>
            <a:r>
              <a:rPr lang="nb-NO" sz="1100" dirty="0"/>
              <a:t> </a:t>
            </a:r>
            <a:r>
              <a:rPr lang="nb-NO" sz="1100" dirty="0" err="1"/>
              <a:t>may</a:t>
            </a:r>
            <a:r>
              <a:rPr lang="nb-NO" sz="1100" dirty="0"/>
              <a:t> </a:t>
            </a:r>
            <a:r>
              <a:rPr lang="nb-NO" sz="1100" dirty="0" err="1"/>
              <a:t>saturate</a:t>
            </a:r>
            <a:r>
              <a:rPr lang="nb-NO" sz="1100" dirty="0"/>
              <a:t> (so </a:t>
            </a:r>
            <a:r>
              <a:rPr lang="nb-NO" sz="1100" dirty="0" err="1"/>
              <a:t>Rule</a:t>
            </a:r>
            <a:r>
              <a:rPr lang="nb-NO" sz="1100" dirty="0"/>
              <a:t> 2 </a:t>
            </a:r>
            <a:r>
              <a:rPr lang="nb-NO" sz="1100" dirty="0" err="1"/>
              <a:t>becomes</a:t>
            </a:r>
            <a:r>
              <a:rPr lang="nb-NO" sz="1100" dirty="0"/>
              <a:t>: </a:t>
            </a:r>
            <a:r>
              <a:rPr lang="nb-NO" sz="1100" dirty="0" err="1"/>
              <a:t>Avoid</a:t>
            </a:r>
            <a:r>
              <a:rPr lang="nb-NO" sz="1100" dirty="0"/>
              <a:t> </a:t>
            </a:r>
            <a:r>
              <a:rPr lang="nb-NO" sz="1100" dirty="0" err="1"/>
              <a:t>using</a:t>
            </a:r>
            <a:r>
              <a:rPr lang="nb-NO" sz="1100" dirty="0"/>
              <a:t> a MV </a:t>
            </a:r>
            <a:r>
              <a:rPr lang="nb-NO" sz="1100" dirty="0" err="1"/>
              <a:t>that</a:t>
            </a:r>
            <a:r>
              <a:rPr lang="nb-NO" sz="1100" dirty="0"/>
              <a:t> </a:t>
            </a:r>
            <a:r>
              <a:rPr lang="nb-NO" sz="1100" dirty="0" err="1"/>
              <a:t>may</a:t>
            </a:r>
            <a:r>
              <a:rPr lang="nb-NO" sz="1100" dirty="0"/>
              <a:t> </a:t>
            </a:r>
            <a:r>
              <a:rPr lang="nb-NO" sz="1100" dirty="0" err="1"/>
              <a:t>saturate</a:t>
            </a:r>
            <a:r>
              <a:rPr lang="nb-NO" sz="1100" dirty="0"/>
              <a:t>), </a:t>
            </a:r>
            <a:r>
              <a:rPr lang="nb-NO" sz="1100" dirty="0" err="1"/>
              <a:t>but</a:t>
            </a:r>
            <a:r>
              <a:rPr lang="nb-NO" sz="1100" dirty="0"/>
              <a:t> for </a:t>
            </a:r>
            <a:r>
              <a:rPr lang="nb-NO" sz="1100" dirty="0" err="1"/>
              <a:t>the</a:t>
            </a:r>
            <a:r>
              <a:rPr lang="nb-NO" sz="1100" dirty="0"/>
              <a:t> </a:t>
            </a:r>
            <a:r>
              <a:rPr lang="nb-NO" sz="1100" dirty="0" err="1"/>
              <a:t>supervisory</a:t>
            </a:r>
            <a:r>
              <a:rPr lang="nb-NO" sz="1100" dirty="0"/>
              <a:t> </a:t>
            </a:r>
            <a:r>
              <a:rPr lang="nb-NO" sz="1100" dirty="0" err="1"/>
              <a:t>layer</a:t>
            </a:r>
            <a:r>
              <a:rPr lang="nb-NO" sz="1100" dirty="0"/>
              <a:t> </a:t>
            </a:r>
            <a:r>
              <a:rPr lang="nb-NO" sz="1100" dirty="0" err="1"/>
              <a:t>this</a:t>
            </a:r>
            <a:r>
              <a:rPr lang="nb-NO" sz="1100" dirty="0"/>
              <a:t> is not </a:t>
            </a:r>
            <a:r>
              <a:rPr lang="nb-NO" sz="1100" dirty="0" err="1"/>
              <a:t>possible</a:t>
            </a:r>
            <a:endParaRPr lang="en-US" sz="110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CB3D261-0AEB-3604-1B8C-4DBCFE835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CD2B-6064-4A78-9C2D-DD73DFA345C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29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nb-NO" dirty="0"/>
              <a:t>E1. Cascade control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268413"/>
            <a:ext cx="8640762" cy="247650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None/>
              <a:defRPr/>
            </a:pPr>
            <a:r>
              <a:rPr lang="en-US" altLang="nb-NO" sz="2000" b="1" dirty="0">
                <a:solidFill>
                  <a:srgbClr val="FF0000"/>
                </a:solidFill>
              </a:rPr>
              <a:t>Idea</a:t>
            </a:r>
            <a:r>
              <a:rPr lang="en-US" altLang="nb-NO" sz="2000" b="1" dirty="0"/>
              <a:t>: make use of extra “local” output measurement (y</a:t>
            </a:r>
            <a:r>
              <a:rPr lang="en-US" altLang="nb-NO" sz="2000" b="1" baseline="-25000" dirty="0"/>
              <a:t>2</a:t>
            </a:r>
            <a:r>
              <a:rPr lang="en-US" altLang="nb-NO" sz="2000" b="1" dirty="0"/>
              <a:t>)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en-US" altLang="nb-NO" sz="2000" b="1" dirty="0">
                <a:solidFill>
                  <a:srgbClr val="FF0000"/>
                </a:solidFill>
              </a:rPr>
              <a:t>Implementation: </a:t>
            </a:r>
            <a:r>
              <a:rPr lang="en-US" altLang="nb-NO" sz="2000" b="1" dirty="0"/>
              <a:t>Controller (“master”) gives setpoint to another controller (“slave”)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nb-NO" sz="1200" dirty="0"/>
              <a:t>Without cascade: “Master” controller directly adjusts u (input, MV) to control y (primary output, sometimes called y</a:t>
            </a:r>
            <a:r>
              <a:rPr lang="en-US" altLang="nb-NO" sz="1200" baseline="-25000" dirty="0"/>
              <a:t>1</a:t>
            </a:r>
            <a:r>
              <a:rPr lang="en-US" altLang="nb-NO" sz="1200" dirty="0"/>
              <a:t>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nb-NO" sz="1200" dirty="0"/>
              <a:t>With cascade: Local “slave” controller(fast)  uses u to control “extra”/fast measurement (y</a:t>
            </a:r>
            <a:r>
              <a:rPr lang="en-US" altLang="nb-NO" sz="1200" baseline="-25000" dirty="0"/>
              <a:t>2</a:t>
            </a:r>
            <a:r>
              <a:rPr lang="en-US" altLang="nb-NO" sz="1200" dirty="0"/>
              <a:t>).  </a:t>
            </a:r>
            <a:r>
              <a:rPr lang="en-US" altLang="nb-NO" sz="1200" dirty="0">
                <a:solidFill>
                  <a:srgbClr val="FF0000"/>
                </a:solidFill>
              </a:rPr>
              <a:t>*</a:t>
            </a:r>
          </a:p>
          <a:p>
            <a:pPr marL="457200" lvl="1" indent="0">
              <a:lnSpc>
                <a:spcPct val="80000"/>
              </a:lnSpc>
              <a:buNone/>
              <a:defRPr/>
            </a:pPr>
            <a:r>
              <a:rPr lang="en-US" altLang="nb-NO" sz="1200" dirty="0"/>
              <a:t>	                   “Master” controller (at least five times slower than slave) adjusts setpoint y</a:t>
            </a:r>
            <a:r>
              <a:rPr lang="en-US" altLang="nb-NO" sz="1200" baseline="-25000" dirty="0"/>
              <a:t>2s</a:t>
            </a:r>
            <a:r>
              <a:rPr lang="en-US" altLang="nb-NO" sz="1200" dirty="0"/>
              <a:t>. 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altLang="nb-NO" sz="12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nb-NO" sz="1600" b="1" dirty="0"/>
              <a:t>Example: Flow controller on valve (very common!)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nb-NO" sz="1400" dirty="0"/>
              <a:t>y = level H in tank (or could be temperature etc.)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nb-NO" sz="1400" dirty="0"/>
              <a:t>u = valve position (z)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nb-NO" sz="1400" dirty="0"/>
              <a:t>y</a:t>
            </a:r>
            <a:r>
              <a:rPr lang="en-US" altLang="nb-NO" sz="1400" baseline="-25000" dirty="0"/>
              <a:t>2</a:t>
            </a:r>
            <a:r>
              <a:rPr lang="en-US" altLang="nb-NO" sz="1400" dirty="0"/>
              <a:t> = flowrate q through valve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altLang="nb-NO" sz="1600" dirty="0"/>
          </a:p>
        </p:txBody>
      </p:sp>
      <p:sp>
        <p:nvSpPr>
          <p:cNvPr id="26628" name="Line 6"/>
          <p:cNvSpPr>
            <a:spLocks noChangeShapeType="1"/>
          </p:cNvSpPr>
          <p:nvPr/>
        </p:nvSpPr>
        <p:spPr bwMode="auto">
          <a:xfrm>
            <a:off x="2387600" y="4294189"/>
            <a:ext cx="0" cy="1152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Line 7"/>
          <p:cNvSpPr>
            <a:spLocks noChangeShapeType="1"/>
          </p:cNvSpPr>
          <p:nvPr/>
        </p:nvSpPr>
        <p:spPr bwMode="auto">
          <a:xfrm>
            <a:off x="2387601" y="5446713"/>
            <a:ext cx="9366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Line 8"/>
          <p:cNvSpPr>
            <a:spLocks noChangeShapeType="1"/>
          </p:cNvSpPr>
          <p:nvPr/>
        </p:nvSpPr>
        <p:spPr bwMode="auto">
          <a:xfrm>
            <a:off x="3324225" y="4294189"/>
            <a:ext cx="0" cy="1152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1" name="Line 9"/>
          <p:cNvSpPr>
            <a:spLocks noChangeShapeType="1"/>
          </p:cNvSpPr>
          <p:nvPr/>
        </p:nvSpPr>
        <p:spPr bwMode="auto">
          <a:xfrm>
            <a:off x="2387600" y="45100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2" name="Line 10"/>
          <p:cNvSpPr>
            <a:spLocks noChangeShapeType="1"/>
          </p:cNvSpPr>
          <p:nvPr/>
        </p:nvSpPr>
        <p:spPr bwMode="auto">
          <a:xfrm>
            <a:off x="2387601" y="4510088"/>
            <a:ext cx="936625" cy="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3" name="Line 11"/>
          <p:cNvSpPr>
            <a:spLocks noChangeShapeType="1"/>
          </p:cNvSpPr>
          <p:nvPr/>
        </p:nvSpPr>
        <p:spPr bwMode="auto">
          <a:xfrm>
            <a:off x="3324226" y="4365625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4" name="Line 12"/>
          <p:cNvSpPr>
            <a:spLocks noChangeShapeType="1"/>
          </p:cNvSpPr>
          <p:nvPr/>
        </p:nvSpPr>
        <p:spPr bwMode="auto">
          <a:xfrm>
            <a:off x="3468688" y="4365626"/>
            <a:ext cx="0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5" name="Line 13"/>
          <p:cNvSpPr>
            <a:spLocks noChangeShapeType="1"/>
          </p:cNvSpPr>
          <p:nvPr/>
        </p:nvSpPr>
        <p:spPr bwMode="auto">
          <a:xfrm>
            <a:off x="3324226" y="5373688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6" name="Line 14"/>
          <p:cNvSpPr>
            <a:spLocks noChangeShapeType="1"/>
          </p:cNvSpPr>
          <p:nvPr/>
        </p:nvSpPr>
        <p:spPr bwMode="auto">
          <a:xfrm>
            <a:off x="3468689" y="4654550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7" name="Oval 15"/>
          <p:cNvSpPr>
            <a:spLocks noChangeArrowheads="1"/>
          </p:cNvSpPr>
          <p:nvPr/>
        </p:nvSpPr>
        <p:spPr bwMode="auto">
          <a:xfrm>
            <a:off x="3827464" y="4437064"/>
            <a:ext cx="504825" cy="504825"/>
          </a:xfrm>
          <a:prstGeom prst="ellipse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LC</a:t>
            </a:r>
          </a:p>
        </p:txBody>
      </p:sp>
      <p:sp>
        <p:nvSpPr>
          <p:cNvPr id="26638" name="Text Box 16"/>
          <p:cNvSpPr txBox="1">
            <a:spLocks noChangeArrowheads="1"/>
          </p:cNvSpPr>
          <p:nvPr/>
        </p:nvSpPr>
        <p:spPr bwMode="auto">
          <a:xfrm>
            <a:off x="3410353" y="4302165"/>
            <a:ext cx="6000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/>
              <a:t>y=H</a:t>
            </a:r>
          </a:p>
        </p:txBody>
      </p:sp>
      <p:sp>
        <p:nvSpPr>
          <p:cNvPr id="26639" name="Line 17"/>
          <p:cNvSpPr>
            <a:spLocks noChangeShapeType="1"/>
          </p:cNvSpPr>
          <p:nvPr/>
        </p:nvSpPr>
        <p:spPr bwMode="auto">
          <a:xfrm>
            <a:off x="4044950" y="407828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40" name="Text Box 18"/>
          <p:cNvSpPr txBox="1">
            <a:spLocks noChangeArrowheads="1"/>
          </p:cNvSpPr>
          <p:nvPr/>
        </p:nvSpPr>
        <p:spPr bwMode="auto">
          <a:xfrm>
            <a:off x="4051300" y="4025901"/>
            <a:ext cx="425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H</a:t>
            </a:r>
            <a:r>
              <a:rPr lang="en-US" altLang="nb-NO" sz="1800" baseline="-25000"/>
              <a:t>s</a:t>
            </a:r>
          </a:p>
        </p:txBody>
      </p:sp>
      <p:sp>
        <p:nvSpPr>
          <p:cNvPr id="26641" name="Line 19"/>
          <p:cNvSpPr>
            <a:spLocks noChangeShapeType="1"/>
          </p:cNvSpPr>
          <p:nvPr/>
        </p:nvSpPr>
        <p:spPr bwMode="auto">
          <a:xfrm>
            <a:off x="1955800" y="4222750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42" name="Line 20"/>
          <p:cNvSpPr>
            <a:spLocks noChangeShapeType="1"/>
          </p:cNvSpPr>
          <p:nvPr/>
        </p:nvSpPr>
        <p:spPr bwMode="auto">
          <a:xfrm>
            <a:off x="2603500" y="4222751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43" name="Text Box 21"/>
          <p:cNvSpPr txBox="1">
            <a:spLocks noChangeArrowheads="1"/>
          </p:cNvSpPr>
          <p:nvPr/>
        </p:nvSpPr>
        <p:spPr bwMode="auto">
          <a:xfrm>
            <a:off x="1700214" y="3933825"/>
            <a:ext cx="6873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flow in</a:t>
            </a:r>
          </a:p>
        </p:txBody>
      </p:sp>
      <p:sp>
        <p:nvSpPr>
          <p:cNvPr id="26644" name="Line 22"/>
          <p:cNvSpPr>
            <a:spLocks noChangeShapeType="1"/>
          </p:cNvSpPr>
          <p:nvPr/>
        </p:nvSpPr>
        <p:spPr bwMode="auto">
          <a:xfrm>
            <a:off x="3035300" y="5302250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45" name="Line 23"/>
          <p:cNvSpPr>
            <a:spLocks noChangeShapeType="1"/>
          </p:cNvSpPr>
          <p:nvPr/>
        </p:nvSpPr>
        <p:spPr bwMode="auto">
          <a:xfrm>
            <a:off x="3035300" y="5949950"/>
            <a:ext cx="16573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46" name="Text Box 24"/>
          <p:cNvSpPr txBox="1">
            <a:spLocks noChangeArrowheads="1"/>
          </p:cNvSpPr>
          <p:nvPr/>
        </p:nvSpPr>
        <p:spPr bwMode="auto">
          <a:xfrm>
            <a:off x="3702050" y="6076950"/>
            <a:ext cx="7953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flow out</a:t>
            </a:r>
          </a:p>
        </p:txBody>
      </p:sp>
      <p:sp>
        <p:nvSpPr>
          <p:cNvPr id="26647" name="AutoShape 25"/>
          <p:cNvSpPr>
            <a:spLocks noChangeArrowheads="1"/>
          </p:cNvSpPr>
          <p:nvPr/>
        </p:nvSpPr>
        <p:spPr bwMode="auto">
          <a:xfrm rot="5400000">
            <a:off x="3970338" y="5757863"/>
            <a:ext cx="215900" cy="371475"/>
          </a:xfrm>
          <a:prstGeom prst="flowChartCollat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sp>
        <p:nvSpPr>
          <p:cNvPr id="26648" name="Line 26"/>
          <p:cNvSpPr>
            <a:spLocks noChangeShapeType="1"/>
          </p:cNvSpPr>
          <p:nvPr/>
        </p:nvSpPr>
        <p:spPr bwMode="auto">
          <a:xfrm flipV="1">
            <a:off x="4078288" y="4941888"/>
            <a:ext cx="19050" cy="10080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49" name="Text Box 27"/>
          <p:cNvSpPr txBox="1">
            <a:spLocks noChangeArrowheads="1"/>
          </p:cNvSpPr>
          <p:nvPr/>
        </p:nvSpPr>
        <p:spPr bwMode="auto">
          <a:xfrm>
            <a:off x="4116389" y="4937125"/>
            <a:ext cx="12588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/>
              <a:t>MV=z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 dirty="0"/>
              <a:t>valve position</a:t>
            </a:r>
          </a:p>
        </p:txBody>
      </p:sp>
      <p:sp>
        <p:nvSpPr>
          <p:cNvPr id="26650" name="Text Box 28"/>
          <p:cNvSpPr txBox="1">
            <a:spLocks noChangeArrowheads="1"/>
          </p:cNvSpPr>
          <p:nvPr/>
        </p:nvSpPr>
        <p:spPr bwMode="auto">
          <a:xfrm>
            <a:off x="1639888" y="3567113"/>
            <a:ext cx="2419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WITHOUT CASCADE</a:t>
            </a:r>
          </a:p>
        </p:txBody>
      </p:sp>
      <p:sp>
        <p:nvSpPr>
          <p:cNvPr id="26672" name="Text Box 53"/>
          <p:cNvSpPr txBox="1">
            <a:spLocks noChangeArrowheads="1"/>
          </p:cNvSpPr>
          <p:nvPr/>
        </p:nvSpPr>
        <p:spPr bwMode="auto">
          <a:xfrm>
            <a:off x="5868988" y="3598863"/>
            <a:ext cx="1936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/>
              <a:t>WITH CASCADE</a:t>
            </a:r>
          </a:p>
        </p:txBody>
      </p:sp>
      <p:sp>
        <p:nvSpPr>
          <p:cNvPr id="26680" name="Text Box 61"/>
          <p:cNvSpPr txBox="1">
            <a:spLocks noChangeArrowheads="1"/>
          </p:cNvSpPr>
          <p:nvPr/>
        </p:nvSpPr>
        <p:spPr bwMode="auto">
          <a:xfrm>
            <a:off x="9802813" y="5681663"/>
            <a:ext cx="901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measured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flow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5808664" y="4032251"/>
            <a:ext cx="4319587" cy="2492375"/>
            <a:chOff x="4284663" y="4032250"/>
            <a:chExt cx="4319587" cy="2492375"/>
          </a:xfrm>
        </p:grpSpPr>
        <p:sp>
          <p:nvSpPr>
            <p:cNvPr id="26654" name="Line 31"/>
            <p:cNvSpPr>
              <a:spLocks noChangeShapeType="1"/>
            </p:cNvSpPr>
            <p:nvPr/>
          </p:nvSpPr>
          <p:spPr bwMode="auto">
            <a:xfrm>
              <a:off x="4972050" y="4392613"/>
              <a:ext cx="0" cy="11525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5" name="Line 32"/>
            <p:cNvSpPr>
              <a:spLocks noChangeShapeType="1"/>
            </p:cNvSpPr>
            <p:nvPr/>
          </p:nvSpPr>
          <p:spPr bwMode="auto">
            <a:xfrm>
              <a:off x="4972050" y="5545138"/>
              <a:ext cx="9366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6" name="Line 33"/>
            <p:cNvSpPr>
              <a:spLocks noChangeShapeType="1"/>
            </p:cNvSpPr>
            <p:nvPr/>
          </p:nvSpPr>
          <p:spPr bwMode="auto">
            <a:xfrm>
              <a:off x="5908675" y="4392613"/>
              <a:ext cx="0" cy="11525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7" name="Line 34"/>
            <p:cNvSpPr>
              <a:spLocks noChangeShapeType="1"/>
            </p:cNvSpPr>
            <p:nvPr/>
          </p:nvSpPr>
          <p:spPr bwMode="auto">
            <a:xfrm>
              <a:off x="4972050" y="4608513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8" name="Line 35"/>
            <p:cNvSpPr>
              <a:spLocks noChangeShapeType="1"/>
            </p:cNvSpPr>
            <p:nvPr/>
          </p:nvSpPr>
          <p:spPr bwMode="auto">
            <a:xfrm>
              <a:off x="4972050" y="4608513"/>
              <a:ext cx="936625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9" name="Line 36"/>
            <p:cNvSpPr>
              <a:spLocks noChangeShapeType="1"/>
            </p:cNvSpPr>
            <p:nvPr/>
          </p:nvSpPr>
          <p:spPr bwMode="auto">
            <a:xfrm>
              <a:off x="5908675" y="4464050"/>
              <a:ext cx="1444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0" name="Line 37"/>
            <p:cNvSpPr>
              <a:spLocks noChangeShapeType="1"/>
            </p:cNvSpPr>
            <p:nvPr/>
          </p:nvSpPr>
          <p:spPr bwMode="auto">
            <a:xfrm>
              <a:off x="6053138" y="4464050"/>
              <a:ext cx="0" cy="1008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1" name="Line 38"/>
            <p:cNvSpPr>
              <a:spLocks noChangeShapeType="1"/>
            </p:cNvSpPr>
            <p:nvPr/>
          </p:nvSpPr>
          <p:spPr bwMode="auto">
            <a:xfrm>
              <a:off x="5908675" y="5472113"/>
              <a:ext cx="1444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2" name="Line 39"/>
            <p:cNvSpPr>
              <a:spLocks noChangeShapeType="1"/>
            </p:cNvSpPr>
            <p:nvPr/>
          </p:nvSpPr>
          <p:spPr bwMode="auto">
            <a:xfrm>
              <a:off x="6053138" y="4752975"/>
              <a:ext cx="358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3" name="Oval 40"/>
            <p:cNvSpPr>
              <a:spLocks noChangeArrowheads="1"/>
            </p:cNvSpPr>
            <p:nvPr/>
          </p:nvSpPr>
          <p:spPr bwMode="auto">
            <a:xfrm>
              <a:off x="6411913" y="4535488"/>
              <a:ext cx="504825" cy="504825"/>
            </a:xfrm>
            <a:prstGeom prst="ellipse">
              <a:avLst/>
            </a:prstGeom>
            <a:solidFill>
              <a:srgbClr val="FFFF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LC</a:t>
              </a:r>
            </a:p>
          </p:txBody>
        </p:sp>
        <p:sp>
          <p:nvSpPr>
            <p:cNvPr id="26664" name="Text Box 41"/>
            <p:cNvSpPr txBox="1">
              <a:spLocks noChangeArrowheads="1"/>
            </p:cNvSpPr>
            <p:nvPr/>
          </p:nvSpPr>
          <p:spPr bwMode="auto">
            <a:xfrm>
              <a:off x="5735637" y="4358760"/>
              <a:ext cx="928688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y</a:t>
              </a:r>
              <a:r>
                <a:rPr lang="en-US" altLang="nb-NO" sz="1800" baseline="-25000" dirty="0"/>
                <a:t>1</a:t>
              </a:r>
              <a:r>
                <a:rPr lang="en-US" altLang="nb-NO" sz="1800" dirty="0"/>
                <a:t>=H</a:t>
              </a:r>
            </a:p>
          </p:txBody>
        </p:sp>
        <p:sp>
          <p:nvSpPr>
            <p:cNvPr id="26665" name="Line 42"/>
            <p:cNvSpPr>
              <a:spLocks noChangeShapeType="1"/>
            </p:cNvSpPr>
            <p:nvPr/>
          </p:nvSpPr>
          <p:spPr bwMode="auto">
            <a:xfrm>
              <a:off x="6629400" y="4176713"/>
              <a:ext cx="0" cy="360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6" name="Text Box 43"/>
            <p:cNvSpPr txBox="1">
              <a:spLocks noChangeArrowheads="1"/>
            </p:cNvSpPr>
            <p:nvPr/>
          </p:nvSpPr>
          <p:spPr bwMode="auto">
            <a:xfrm>
              <a:off x="6635750" y="4124325"/>
              <a:ext cx="425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H</a:t>
              </a:r>
              <a:r>
                <a:rPr lang="en-US" altLang="nb-NO" sz="1800" baseline="-25000"/>
                <a:t>s</a:t>
              </a:r>
            </a:p>
          </p:txBody>
        </p:sp>
        <p:sp>
          <p:nvSpPr>
            <p:cNvPr id="26667" name="Line 44"/>
            <p:cNvSpPr>
              <a:spLocks noChangeShapeType="1"/>
            </p:cNvSpPr>
            <p:nvPr/>
          </p:nvSpPr>
          <p:spPr bwMode="auto">
            <a:xfrm>
              <a:off x="4540250" y="4321175"/>
              <a:ext cx="6477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8" name="Line 45"/>
            <p:cNvSpPr>
              <a:spLocks noChangeShapeType="1"/>
            </p:cNvSpPr>
            <p:nvPr/>
          </p:nvSpPr>
          <p:spPr bwMode="auto">
            <a:xfrm>
              <a:off x="5187950" y="4321175"/>
              <a:ext cx="0" cy="358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9" name="Text Box 46"/>
            <p:cNvSpPr txBox="1">
              <a:spLocks noChangeArrowheads="1"/>
            </p:cNvSpPr>
            <p:nvPr/>
          </p:nvSpPr>
          <p:spPr bwMode="auto">
            <a:xfrm>
              <a:off x="4284663" y="4032250"/>
              <a:ext cx="687387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/>
                <a:t>flow in</a:t>
              </a:r>
            </a:p>
          </p:txBody>
        </p:sp>
        <p:sp>
          <p:nvSpPr>
            <p:cNvPr id="26670" name="Line 47"/>
            <p:cNvSpPr>
              <a:spLocks noChangeShapeType="1"/>
            </p:cNvSpPr>
            <p:nvPr/>
          </p:nvSpPr>
          <p:spPr bwMode="auto">
            <a:xfrm>
              <a:off x="5580063" y="5400675"/>
              <a:ext cx="31750" cy="8366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1" name="Line 48"/>
            <p:cNvSpPr>
              <a:spLocks noChangeShapeType="1"/>
            </p:cNvSpPr>
            <p:nvPr/>
          </p:nvSpPr>
          <p:spPr bwMode="auto">
            <a:xfrm flipV="1">
              <a:off x="5619750" y="6210300"/>
              <a:ext cx="2984500" cy="269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" name="Text Box 49"/>
            <p:cNvSpPr txBox="1">
              <a:spLocks noChangeArrowheads="1"/>
            </p:cNvSpPr>
            <p:nvPr/>
          </p:nvSpPr>
          <p:spPr bwMode="auto">
            <a:xfrm>
              <a:off x="6286500" y="6219825"/>
              <a:ext cx="795338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/>
                <a:t>flow out</a:t>
              </a:r>
            </a:p>
          </p:txBody>
        </p:sp>
        <p:sp>
          <p:nvSpPr>
            <p:cNvPr id="26673" name="AutoShape 50"/>
            <p:cNvSpPr>
              <a:spLocks noChangeArrowheads="1"/>
            </p:cNvSpPr>
            <p:nvPr/>
          </p:nvSpPr>
          <p:spPr bwMode="auto">
            <a:xfrm rot="5400000">
              <a:off x="6554788" y="6015037"/>
              <a:ext cx="215900" cy="371475"/>
            </a:xfrm>
            <a:prstGeom prst="flowChartCollat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nb-NO" altLang="nb-NO" sz="1800"/>
            </a:p>
          </p:txBody>
        </p:sp>
        <p:sp>
          <p:nvSpPr>
            <p:cNvPr id="26674" name="Text Box 52"/>
            <p:cNvSpPr txBox="1">
              <a:spLocks noChangeArrowheads="1"/>
            </p:cNvSpPr>
            <p:nvPr/>
          </p:nvSpPr>
          <p:spPr bwMode="auto">
            <a:xfrm>
              <a:off x="6732588" y="5006975"/>
              <a:ext cx="128272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MV=y</a:t>
              </a:r>
              <a:r>
                <a:rPr lang="en-US" altLang="nb-NO" sz="1800" baseline="-25000" dirty="0"/>
                <a:t>2s</a:t>
              </a:r>
              <a:r>
                <a:rPr lang="en-US" altLang="nb-NO" sz="1800" dirty="0"/>
                <a:t>=</a:t>
              </a:r>
              <a:r>
                <a:rPr lang="en-US" altLang="nb-NO" sz="1800" dirty="0" err="1"/>
                <a:t>q</a:t>
              </a:r>
              <a:r>
                <a:rPr lang="en-US" altLang="nb-NO" sz="1800" baseline="-25000" dirty="0" err="1"/>
                <a:t>s</a:t>
              </a:r>
              <a:endParaRPr lang="en-US" altLang="nb-NO" sz="1800" baseline="-25000" dirty="0"/>
            </a:p>
          </p:txBody>
        </p:sp>
        <p:sp>
          <p:nvSpPr>
            <p:cNvPr id="26675" name="Line 54"/>
            <p:cNvSpPr>
              <a:spLocks noChangeShapeType="1"/>
            </p:cNvSpPr>
            <p:nvPr/>
          </p:nvSpPr>
          <p:spPr bwMode="auto">
            <a:xfrm>
              <a:off x="8101013" y="6092825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6" name="Line 55"/>
            <p:cNvSpPr>
              <a:spLocks noChangeShapeType="1"/>
            </p:cNvSpPr>
            <p:nvPr/>
          </p:nvSpPr>
          <p:spPr bwMode="auto">
            <a:xfrm>
              <a:off x="8172450" y="6092825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7" name="Oval 56"/>
            <p:cNvSpPr>
              <a:spLocks noChangeArrowheads="1"/>
            </p:cNvSpPr>
            <p:nvPr/>
          </p:nvSpPr>
          <p:spPr bwMode="auto">
            <a:xfrm>
              <a:off x="6372225" y="5373688"/>
              <a:ext cx="504825" cy="504825"/>
            </a:xfrm>
            <a:prstGeom prst="ellipse">
              <a:avLst/>
            </a:prstGeom>
            <a:solidFill>
              <a:srgbClr val="FFFFFF"/>
            </a:solidFill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>
                  <a:solidFill>
                    <a:srgbClr val="FF0066"/>
                  </a:solidFill>
                </a:rPr>
                <a:t>FC</a:t>
              </a:r>
            </a:p>
          </p:txBody>
        </p:sp>
        <p:sp>
          <p:nvSpPr>
            <p:cNvPr id="26678" name="Line 57"/>
            <p:cNvSpPr>
              <a:spLocks noChangeShapeType="1"/>
            </p:cNvSpPr>
            <p:nvPr/>
          </p:nvSpPr>
          <p:spPr bwMode="auto">
            <a:xfrm flipH="1" flipV="1">
              <a:off x="6659563" y="5878513"/>
              <a:ext cx="1587" cy="287337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prstDash val="dash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9" name="Line 58"/>
            <p:cNvSpPr>
              <a:spLocks noChangeShapeType="1"/>
            </p:cNvSpPr>
            <p:nvPr/>
          </p:nvSpPr>
          <p:spPr bwMode="auto">
            <a:xfrm flipH="1" flipV="1">
              <a:off x="6657975" y="5084763"/>
              <a:ext cx="1588" cy="2873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" name="Line 59"/>
            <p:cNvSpPr>
              <a:spLocks noChangeShapeType="1"/>
            </p:cNvSpPr>
            <p:nvPr/>
          </p:nvSpPr>
          <p:spPr bwMode="auto">
            <a:xfrm flipV="1">
              <a:off x="8172450" y="5589588"/>
              <a:ext cx="0" cy="64770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prstDash val="dash"/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1" name="Line 60"/>
            <p:cNvSpPr>
              <a:spLocks noChangeShapeType="1"/>
            </p:cNvSpPr>
            <p:nvPr/>
          </p:nvSpPr>
          <p:spPr bwMode="auto">
            <a:xfrm flipH="1">
              <a:off x="6877050" y="5589588"/>
              <a:ext cx="1295400" cy="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2" name="Text Box 62"/>
            <p:cNvSpPr txBox="1">
              <a:spLocks noChangeArrowheads="1"/>
            </p:cNvSpPr>
            <p:nvPr/>
          </p:nvSpPr>
          <p:spPr bwMode="auto">
            <a:xfrm>
              <a:off x="7777047" y="5300663"/>
              <a:ext cx="64793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y</a:t>
              </a:r>
              <a:r>
                <a:rPr lang="en-US" altLang="nb-NO" sz="1800" baseline="-25000" dirty="0"/>
                <a:t>2</a:t>
              </a:r>
              <a:r>
                <a:rPr lang="en-US" altLang="nb-NO" sz="1800" dirty="0"/>
                <a:t>=q</a:t>
              </a:r>
            </a:p>
          </p:txBody>
        </p:sp>
        <p:sp>
          <p:nvSpPr>
            <p:cNvPr id="26683" name="Text Box 87"/>
            <p:cNvSpPr txBox="1">
              <a:spLocks noChangeArrowheads="1"/>
            </p:cNvSpPr>
            <p:nvPr/>
          </p:nvSpPr>
          <p:spPr bwMode="auto">
            <a:xfrm>
              <a:off x="6732588" y="5734050"/>
              <a:ext cx="56297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u=z</a:t>
              </a:r>
              <a:endParaRPr lang="en-US" altLang="nb-NO" sz="1800" baseline="-25000" dirty="0"/>
            </a:p>
          </p:txBody>
        </p:sp>
        <p:sp>
          <p:nvSpPr>
            <p:cNvPr id="26684" name="TextBox 1"/>
            <p:cNvSpPr txBox="1">
              <a:spLocks noChangeArrowheads="1"/>
            </p:cNvSpPr>
            <p:nvPr/>
          </p:nvSpPr>
          <p:spPr bwMode="auto">
            <a:xfrm>
              <a:off x="6718300" y="4968875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nb-NO" sz="1800"/>
            </a:p>
          </p:txBody>
        </p:sp>
        <p:sp>
          <p:nvSpPr>
            <p:cNvPr id="26685" name="TextBox 2"/>
            <p:cNvSpPr txBox="1">
              <a:spLocks noChangeArrowheads="1"/>
            </p:cNvSpPr>
            <p:nvPr/>
          </p:nvSpPr>
          <p:spPr bwMode="auto">
            <a:xfrm>
              <a:off x="6415505" y="4826472"/>
              <a:ext cx="537327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900"/>
                <a:t>master</a:t>
              </a:r>
            </a:p>
          </p:txBody>
        </p:sp>
        <p:sp>
          <p:nvSpPr>
            <p:cNvPr id="26686" name="TextBox 60"/>
            <p:cNvSpPr txBox="1">
              <a:spLocks noChangeArrowheads="1"/>
            </p:cNvSpPr>
            <p:nvPr/>
          </p:nvSpPr>
          <p:spPr bwMode="auto">
            <a:xfrm>
              <a:off x="6437339" y="5661248"/>
              <a:ext cx="45397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900">
                  <a:solidFill>
                    <a:srgbClr val="C00000"/>
                  </a:solidFill>
                </a:rPr>
                <a:t>slave</a:t>
              </a:r>
            </a:p>
          </p:txBody>
        </p:sp>
      </p:grpSp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2279650" y="6524626"/>
            <a:ext cx="8485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 dirty="0">
                <a:solidFill>
                  <a:srgbClr val="FF0000"/>
                </a:solidFill>
                <a:latin typeface="Arial" panose="020B0604020202020204" pitchFamily="34" charset="0"/>
              </a:rPr>
              <a:t>*</a:t>
            </a:r>
            <a:r>
              <a:rPr lang="nb-NO" altLang="nb-NO" sz="1400" dirty="0" err="1">
                <a:solidFill>
                  <a:srgbClr val="FF0000"/>
                </a:solidFill>
                <a:latin typeface="Arial" panose="020B0604020202020204" pitchFamily="34" charset="0"/>
              </a:rPr>
              <a:t>Comment</a:t>
            </a:r>
            <a:r>
              <a:rPr lang="nb-NO" altLang="nb-NO" sz="1400" dirty="0">
                <a:solidFill>
                  <a:srgbClr val="FF0000"/>
                </a:solidFill>
                <a:latin typeface="Arial" panose="020B0604020202020204" pitchFamily="34" charset="0"/>
              </a:rPr>
              <a:t>: </a:t>
            </a:r>
            <a:r>
              <a:rPr lang="nb-NO" altLang="nb-NO" sz="1400" dirty="0" err="1">
                <a:latin typeface="Arial" panose="020B0604020202020204" pitchFamily="34" charset="0"/>
              </a:rPr>
              <a:t>Another</a:t>
            </a:r>
            <a:r>
              <a:rPr lang="nb-NO" altLang="nb-NO" sz="1400" dirty="0">
                <a:latin typeface="Arial" panose="020B0604020202020204" pitchFamily="34" charset="0"/>
              </a:rPr>
              <a:t> </a:t>
            </a:r>
            <a:r>
              <a:rPr lang="nb-NO" altLang="nb-NO" sz="1400" dirty="0" err="1">
                <a:latin typeface="Arial" panose="020B0604020202020204" pitchFamily="34" charset="0"/>
              </a:rPr>
              <a:t>approach</a:t>
            </a:r>
            <a:r>
              <a:rPr lang="nb-NO" altLang="nb-NO" sz="1400" dirty="0">
                <a:latin typeface="Arial" panose="020B0604020202020204" pitchFamily="34" charset="0"/>
              </a:rPr>
              <a:t> </a:t>
            </a:r>
            <a:r>
              <a:rPr lang="nb-NO" altLang="nb-NO" sz="1400" dirty="0" err="1">
                <a:latin typeface="Arial" panose="020B0604020202020204" pitchFamily="34" charset="0"/>
              </a:rPr>
              <a:t>that</a:t>
            </a:r>
            <a:r>
              <a:rPr lang="nb-NO" altLang="nb-NO" sz="1400" dirty="0">
                <a:latin typeface="Arial" panose="020B0604020202020204" pitchFamily="34" charset="0"/>
              </a:rPr>
              <a:t> </a:t>
            </a:r>
            <a:r>
              <a:rPr lang="nb-NO" altLang="nb-NO" sz="1400" dirty="0" err="1">
                <a:latin typeface="Arial" panose="020B0604020202020204" pitchFamily="34" charset="0"/>
              </a:rPr>
              <a:t>uses</a:t>
            </a:r>
            <a:r>
              <a:rPr lang="nb-NO" altLang="nb-NO" sz="1400" dirty="0">
                <a:latin typeface="Arial" panose="020B0604020202020204" pitchFamily="34" charset="0"/>
              </a:rPr>
              <a:t> </a:t>
            </a:r>
            <a:r>
              <a:rPr lang="nb-NO" altLang="nb-NO" sz="1400" dirty="0" err="1">
                <a:latin typeface="Arial" panose="020B0604020202020204" pitchFamily="34" charset="0"/>
              </a:rPr>
              <a:t>extra</a:t>
            </a:r>
            <a:r>
              <a:rPr lang="nb-NO" altLang="nb-NO" sz="1400" dirty="0">
                <a:latin typeface="Arial" panose="020B0604020202020204" pitchFamily="34" charset="0"/>
              </a:rPr>
              <a:t> </a:t>
            </a:r>
            <a:r>
              <a:rPr lang="nb-NO" altLang="nb-NO" sz="1400" dirty="0" err="1">
                <a:latin typeface="Arial" panose="020B0604020202020204" pitchFamily="34" charset="0"/>
              </a:rPr>
              <a:t>measurements</a:t>
            </a:r>
            <a:r>
              <a:rPr lang="nb-NO" altLang="nb-NO" sz="1400" dirty="0">
                <a:latin typeface="Arial" panose="020B0604020202020204" pitchFamily="34" charset="0"/>
              </a:rPr>
              <a:t> to </a:t>
            </a:r>
            <a:r>
              <a:rPr lang="nb-NO" altLang="nb-NO" sz="1400" dirty="0" err="1">
                <a:latin typeface="Arial" panose="020B0604020202020204" pitchFamily="34" charset="0"/>
              </a:rPr>
              <a:t>improve</a:t>
            </a:r>
            <a:r>
              <a:rPr lang="nb-NO" altLang="nb-NO" sz="1400" dirty="0">
                <a:latin typeface="Arial" panose="020B0604020202020204" pitchFamily="34" charset="0"/>
              </a:rPr>
              <a:t> </a:t>
            </a:r>
            <a:r>
              <a:rPr lang="nb-NO" altLang="nb-NO" sz="1400" dirty="0" err="1">
                <a:latin typeface="Arial" panose="020B0604020202020204" pitchFamily="34" charset="0"/>
              </a:rPr>
              <a:t>control</a:t>
            </a:r>
            <a:r>
              <a:rPr lang="nb-NO" altLang="nb-NO" sz="1400" dirty="0">
                <a:latin typeface="Arial" panose="020B0604020202020204" pitchFamily="34" charset="0"/>
              </a:rPr>
              <a:t> is «</a:t>
            </a:r>
            <a:r>
              <a:rPr lang="nb-NO" altLang="nb-NO" sz="1400" b="1" dirty="0">
                <a:solidFill>
                  <a:srgbClr val="FF0000"/>
                </a:solidFill>
                <a:latin typeface="Arial" panose="020B0604020202020204" pitchFamily="34" charset="0"/>
              </a:rPr>
              <a:t>Full </a:t>
            </a:r>
            <a:r>
              <a:rPr lang="nb-NO" altLang="nb-NO" sz="1400" b="1" dirty="0" err="1">
                <a:solidFill>
                  <a:srgbClr val="FF0000"/>
                </a:solidFill>
                <a:latin typeface="Arial" panose="020B0604020202020204" pitchFamily="34" charset="0"/>
              </a:rPr>
              <a:t>state</a:t>
            </a:r>
            <a:r>
              <a:rPr lang="nb-NO" altLang="nb-NO" sz="1400" b="1" dirty="0">
                <a:solidFill>
                  <a:srgbClr val="FF0000"/>
                </a:solidFill>
                <a:latin typeface="Arial" panose="020B0604020202020204" pitchFamily="34" charset="0"/>
              </a:rPr>
              <a:t> feedback».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EAD8859-72CA-43F2-AB88-6B7C5BC08BE0}"/>
              </a:ext>
            </a:extLst>
          </p:cNvPr>
          <p:cNvSpPr/>
          <p:nvPr/>
        </p:nvSpPr>
        <p:spPr>
          <a:xfrm>
            <a:off x="9020655" y="259239"/>
            <a:ext cx="868680" cy="519431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350" dirty="0">
                <a:solidFill>
                  <a:srgbClr val="FF0000"/>
                </a:solidFill>
              </a:rPr>
              <a:t>Process</a:t>
            </a: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CE734F0A-091D-4C37-B7BA-57013C477BE2}"/>
              </a:ext>
            </a:extLst>
          </p:cNvPr>
          <p:cNvCxnSpPr/>
          <p:nvPr/>
        </p:nvCxnSpPr>
        <p:spPr>
          <a:xfrm>
            <a:off x="9889335" y="383861"/>
            <a:ext cx="37531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8F8BA59A-A6B7-4388-A5C4-8F7CDA15CB2A}"/>
              </a:ext>
            </a:extLst>
          </p:cNvPr>
          <p:cNvCxnSpPr/>
          <p:nvPr/>
        </p:nvCxnSpPr>
        <p:spPr>
          <a:xfrm>
            <a:off x="9897398" y="700154"/>
            <a:ext cx="37531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EA9F7569-64FE-4E46-A64A-E2FCB5787CA1}"/>
              </a:ext>
            </a:extLst>
          </p:cNvPr>
          <p:cNvCxnSpPr/>
          <p:nvPr/>
        </p:nvCxnSpPr>
        <p:spPr>
          <a:xfrm>
            <a:off x="8645341" y="553739"/>
            <a:ext cx="37531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957D961A-0985-4022-B210-4BEC02A7F794}"/>
              </a:ext>
            </a:extLst>
          </p:cNvPr>
          <p:cNvSpPr txBox="1"/>
          <p:nvPr/>
        </p:nvSpPr>
        <p:spPr>
          <a:xfrm>
            <a:off x="8637960" y="210384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U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0BE39944-3AEB-4EC0-854A-E5DC754B7CEF}"/>
              </a:ext>
            </a:extLst>
          </p:cNvPr>
          <p:cNvSpPr txBox="1"/>
          <p:nvPr/>
        </p:nvSpPr>
        <p:spPr>
          <a:xfrm>
            <a:off x="10241063" y="172676"/>
            <a:ext cx="367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y</a:t>
            </a:r>
            <a:r>
              <a:rPr lang="nb-NO" baseline="-25000" dirty="0"/>
              <a:t>1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B655D41-4A31-4FA2-B356-D717FF7ADF58}"/>
              </a:ext>
            </a:extLst>
          </p:cNvPr>
          <p:cNvSpPr txBox="1"/>
          <p:nvPr/>
        </p:nvSpPr>
        <p:spPr>
          <a:xfrm>
            <a:off x="10236200" y="562355"/>
            <a:ext cx="367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y</a:t>
            </a:r>
            <a:r>
              <a:rPr lang="nb-NO" baseline="-25000" dirty="0"/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CCB7AE-402A-4A4E-9B99-ECEB8A8EF125}"/>
              </a:ext>
            </a:extLst>
          </p:cNvPr>
          <p:cNvSpPr txBox="1"/>
          <p:nvPr/>
        </p:nvSpPr>
        <p:spPr>
          <a:xfrm>
            <a:off x="7930344" y="849435"/>
            <a:ext cx="28344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/>
              <a:t>y1=</a:t>
            </a:r>
            <a:r>
              <a:rPr lang="nb-NO" sz="1200" dirty="0" err="1"/>
              <a:t>primary</a:t>
            </a:r>
            <a:r>
              <a:rPr lang="nb-NO" sz="1200" dirty="0"/>
              <a:t> output (given setpoint)</a:t>
            </a:r>
          </a:p>
          <a:p>
            <a:r>
              <a:rPr lang="nb-NO" sz="1200" dirty="0"/>
              <a:t>y2=</a:t>
            </a:r>
            <a:r>
              <a:rPr lang="nb-NO" sz="1200" dirty="0" err="1"/>
              <a:t>secondary</a:t>
            </a:r>
            <a:r>
              <a:rPr lang="nb-NO" sz="1200" dirty="0"/>
              <a:t> output (</a:t>
            </a:r>
            <a:r>
              <a:rPr lang="nb-NO" sz="1200" dirty="0" err="1"/>
              <a:t>adjustable</a:t>
            </a:r>
            <a:r>
              <a:rPr lang="nb-NO" sz="1200" dirty="0"/>
              <a:t> setpoint)</a:t>
            </a:r>
          </a:p>
        </p:txBody>
      </p:sp>
    </p:spTree>
    <p:extLst>
      <p:ext uri="{BB962C8B-B14F-4D97-AF65-F5344CB8AC3E}">
        <p14:creationId xmlns:p14="http://schemas.microsoft.com/office/powerpoint/2010/main" val="62745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6629" grpId="0" animBg="1"/>
      <p:bldP spid="26630" grpId="0" animBg="1"/>
      <p:bldP spid="26631" grpId="0" animBg="1"/>
      <p:bldP spid="26632" grpId="0" animBg="1"/>
      <p:bldP spid="26633" grpId="0" animBg="1"/>
      <p:bldP spid="26634" grpId="0" animBg="1"/>
      <p:bldP spid="26635" grpId="0" animBg="1"/>
      <p:bldP spid="26636" grpId="0" animBg="1"/>
      <p:bldP spid="26637" grpId="0" animBg="1"/>
      <p:bldP spid="26638" grpId="0"/>
      <p:bldP spid="26639" grpId="0" animBg="1"/>
      <p:bldP spid="26640" grpId="0"/>
      <p:bldP spid="26641" grpId="0" animBg="1"/>
      <p:bldP spid="26642" grpId="0" animBg="1"/>
      <p:bldP spid="26643" grpId="0"/>
      <p:bldP spid="26644" grpId="0" animBg="1"/>
      <p:bldP spid="26645" grpId="0" animBg="1"/>
      <p:bldP spid="26646" grpId="0"/>
      <p:bldP spid="26647" grpId="0" animBg="1"/>
      <p:bldP spid="26648" grpId="0" animBg="1"/>
      <p:bldP spid="26649" grpId="0"/>
      <p:bldP spid="26650" grpId="0"/>
      <p:bldP spid="26672" grpId="0"/>
      <p:bldP spid="26680" grpId="0"/>
      <p:bldP spid="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 sz="3200"/>
              <a:t>What are the benefits of adding a flow controller (inner cascade)?</a:t>
            </a:r>
          </a:p>
        </p:txBody>
      </p:sp>
      <p:pic>
        <p:nvPicPr>
          <p:cNvPr id="2765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03750" y="1773238"/>
            <a:ext cx="3771900" cy="1714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5664200" y="2349501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>
                <a:solidFill>
                  <a:srgbClr val="FF0000"/>
                </a:solidFill>
                <a:cs typeface="Arial" charset="0"/>
              </a:rPr>
              <a:t>q</a:t>
            </a:r>
            <a:endParaRPr lang="el-GR" altLang="nb-NO" sz="180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7227888" y="2439988"/>
            <a:ext cx="298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z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5519738" y="1557338"/>
            <a:ext cx="387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 dirty="0" err="1">
                <a:solidFill>
                  <a:srgbClr val="FF0000"/>
                </a:solidFill>
                <a:cs typeface="Arial" charset="0"/>
              </a:rPr>
              <a:t>q</a:t>
            </a:r>
            <a:r>
              <a:rPr lang="nb-NO" altLang="nb-NO" sz="1800" baseline="-25000" dirty="0" err="1">
                <a:solidFill>
                  <a:srgbClr val="FF0000"/>
                </a:solidFill>
                <a:cs typeface="Arial" charset="0"/>
              </a:rPr>
              <a:t>s</a:t>
            </a:r>
            <a:endParaRPr lang="el-GR" altLang="nb-NO" sz="1800" baseline="-25000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>
            <a:off x="6024563" y="1557339"/>
            <a:ext cx="0" cy="358775"/>
          </a:xfrm>
          <a:prstGeom prst="line">
            <a:avLst/>
          </a:prstGeom>
          <a:noFill/>
          <a:ln w="22225">
            <a:solidFill>
              <a:srgbClr val="FF33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1942843" y="4388169"/>
            <a:ext cx="6062878" cy="1908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457200" indent="-4572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914400" indent="-45720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AutoNum type="arabicPeriod"/>
              <a:defRPr/>
            </a:pPr>
            <a:r>
              <a:rPr lang="en-US" altLang="nb-NO" sz="1800" dirty="0"/>
              <a:t>Counteracts nonlinearity in valve, f(z)</a:t>
            </a:r>
          </a:p>
          <a:p>
            <a:pPr lvl="1">
              <a:spcBef>
                <a:spcPct val="0"/>
              </a:spcBef>
              <a:buFontTx/>
              <a:buChar char="•"/>
              <a:defRPr/>
            </a:pPr>
            <a:r>
              <a:rPr lang="en-US" altLang="nb-NO" sz="1400" dirty="0"/>
              <a:t>High gain in inner loop eliminates nonlinearity inside inner loop</a:t>
            </a:r>
          </a:p>
          <a:p>
            <a:pPr lvl="1">
              <a:spcBef>
                <a:spcPct val="0"/>
              </a:spcBef>
              <a:buFontTx/>
              <a:buChar char="•"/>
              <a:defRPr/>
            </a:pPr>
            <a:r>
              <a:rPr lang="en-US" altLang="nb-NO" sz="1400" dirty="0"/>
              <a:t>With fast flow control we can assume q = </a:t>
            </a:r>
            <a:r>
              <a:rPr lang="en-US" altLang="nb-NO" sz="1400" dirty="0" err="1"/>
              <a:t>q</a:t>
            </a:r>
            <a:r>
              <a:rPr lang="en-US" altLang="nb-NO" sz="1400" baseline="-25000" dirty="0" err="1"/>
              <a:t>s</a:t>
            </a:r>
            <a:endParaRPr lang="en-US" altLang="nb-NO" sz="1400" baseline="-25000" dirty="0"/>
          </a:p>
          <a:p>
            <a:pPr>
              <a:spcBef>
                <a:spcPct val="0"/>
              </a:spcBef>
              <a:buFontTx/>
              <a:buAutoNum type="arabicPeriod"/>
              <a:defRPr/>
            </a:pPr>
            <a:endParaRPr lang="en-US" altLang="nb-NO" sz="1800" dirty="0"/>
          </a:p>
          <a:p>
            <a:pPr>
              <a:spcBef>
                <a:spcPct val="0"/>
              </a:spcBef>
              <a:buFontTx/>
              <a:buAutoNum type="arabicPeriod"/>
              <a:defRPr/>
            </a:pPr>
            <a:r>
              <a:rPr lang="en-US" altLang="nb-NO" sz="1800" dirty="0"/>
              <a:t>Eliminates effect of disturbances in p1 and p2</a:t>
            </a:r>
          </a:p>
          <a:p>
            <a:pPr marL="0" indent="0">
              <a:spcBef>
                <a:spcPct val="0"/>
              </a:spcBef>
              <a:buNone/>
              <a:defRPr/>
            </a:pPr>
            <a:r>
              <a:rPr lang="en-US" altLang="nb-NO" sz="1800" dirty="0"/>
              <a:t>        (FC reacts faster than outer level loop)</a:t>
            </a:r>
          </a:p>
          <a:p>
            <a:pPr>
              <a:spcBef>
                <a:spcPct val="0"/>
              </a:spcBef>
              <a:buFontTx/>
              <a:buAutoNum type="arabicPeriod"/>
              <a:defRPr/>
            </a:pPr>
            <a:endParaRPr lang="en-US" altLang="nb-NO" sz="1800" dirty="0"/>
          </a:p>
        </p:txBody>
      </p:sp>
      <p:pic>
        <p:nvPicPr>
          <p:cNvPr id="27657" name="Picture 9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00" y="3743325"/>
            <a:ext cx="4394200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2855913" y="2255838"/>
            <a:ext cx="2303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400" dirty="0">
                <a:solidFill>
                  <a:srgbClr val="FF0000"/>
                </a:solidFill>
              </a:rPr>
              <a:t>Extra measurement y</a:t>
            </a:r>
            <a:r>
              <a:rPr lang="en-US" altLang="nb-NO" sz="1400" baseline="-25000" dirty="0">
                <a:solidFill>
                  <a:srgbClr val="FF0000"/>
                </a:solidFill>
              </a:rPr>
              <a:t>2</a:t>
            </a:r>
            <a:r>
              <a:rPr lang="en-US" altLang="nb-NO" sz="1400" dirty="0">
                <a:solidFill>
                  <a:srgbClr val="FF0000"/>
                </a:solidFill>
              </a:rPr>
              <a:t> = q</a:t>
            </a:r>
          </a:p>
        </p:txBody>
      </p:sp>
      <p:sp>
        <p:nvSpPr>
          <p:cNvPr id="27659" name="Line 11"/>
          <p:cNvSpPr>
            <a:spLocks noChangeShapeType="1"/>
          </p:cNvSpPr>
          <p:nvPr/>
        </p:nvSpPr>
        <p:spPr bwMode="auto">
          <a:xfrm>
            <a:off x="5087938" y="2420938"/>
            <a:ext cx="576262" cy="144462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62" name="Text Box 16"/>
          <p:cNvSpPr txBox="1">
            <a:spLocks noChangeArrowheads="1"/>
          </p:cNvSpPr>
          <p:nvPr/>
        </p:nvSpPr>
        <p:spPr bwMode="auto">
          <a:xfrm>
            <a:off x="9531350" y="5346701"/>
            <a:ext cx="1047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000"/>
              <a:t>z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000"/>
              <a:t>(valve opening)</a:t>
            </a:r>
          </a:p>
        </p:txBody>
      </p:sp>
      <p:sp>
        <p:nvSpPr>
          <p:cNvPr id="27672" name="Text Box 26"/>
          <p:cNvSpPr txBox="1">
            <a:spLocks noChangeArrowheads="1"/>
          </p:cNvSpPr>
          <p:nvPr/>
        </p:nvSpPr>
        <p:spPr bwMode="auto">
          <a:xfrm>
            <a:off x="9388475" y="3952876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8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94041CA-6EBC-41CC-ACC6-482F90ECEA81}"/>
              </a:ext>
            </a:extLst>
          </p:cNvPr>
          <p:cNvGrpSpPr/>
          <p:nvPr/>
        </p:nvGrpSpPr>
        <p:grpSpPr>
          <a:xfrm>
            <a:off x="8401050" y="4292601"/>
            <a:ext cx="1727200" cy="1298575"/>
            <a:chOff x="6877050" y="4292600"/>
            <a:chExt cx="1727200" cy="1298575"/>
          </a:xfrm>
        </p:grpSpPr>
        <p:sp>
          <p:nvSpPr>
            <p:cNvPr id="27660" name="Line 14"/>
            <p:cNvSpPr>
              <a:spLocks noChangeShapeType="1"/>
            </p:cNvSpPr>
            <p:nvPr/>
          </p:nvSpPr>
          <p:spPr bwMode="auto">
            <a:xfrm>
              <a:off x="7092950" y="5373688"/>
              <a:ext cx="15113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1" name="Line 15"/>
            <p:cNvSpPr>
              <a:spLocks noChangeShapeType="1"/>
            </p:cNvSpPr>
            <p:nvPr/>
          </p:nvSpPr>
          <p:spPr bwMode="auto">
            <a:xfrm flipV="1">
              <a:off x="7092950" y="4365625"/>
              <a:ext cx="0" cy="1008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3" name="Text Box 17"/>
            <p:cNvSpPr txBox="1">
              <a:spLocks noChangeArrowheads="1"/>
            </p:cNvSpPr>
            <p:nvPr/>
          </p:nvSpPr>
          <p:spPr bwMode="auto">
            <a:xfrm>
              <a:off x="7092950" y="4292600"/>
              <a:ext cx="404813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200"/>
                <a:t>f(z)</a:t>
              </a:r>
            </a:p>
          </p:txBody>
        </p:sp>
        <p:sp>
          <p:nvSpPr>
            <p:cNvPr id="27664" name="Text Box 18"/>
            <p:cNvSpPr txBox="1">
              <a:spLocks noChangeArrowheads="1"/>
            </p:cNvSpPr>
            <p:nvPr/>
          </p:nvSpPr>
          <p:spPr bwMode="auto">
            <a:xfrm>
              <a:off x="6965950" y="5346700"/>
              <a:ext cx="254000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000"/>
                <a:t>0</a:t>
              </a:r>
            </a:p>
          </p:txBody>
        </p:sp>
        <p:sp>
          <p:nvSpPr>
            <p:cNvPr id="27665" name="Text Box 19"/>
            <p:cNvSpPr txBox="1">
              <a:spLocks noChangeArrowheads="1"/>
            </p:cNvSpPr>
            <p:nvPr/>
          </p:nvSpPr>
          <p:spPr bwMode="auto">
            <a:xfrm>
              <a:off x="8172450" y="4724400"/>
              <a:ext cx="1841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nb-NO" sz="1800"/>
            </a:p>
          </p:txBody>
        </p:sp>
        <p:sp>
          <p:nvSpPr>
            <p:cNvPr id="27666" name="Text Box 20"/>
            <p:cNvSpPr txBox="1">
              <a:spLocks noChangeArrowheads="1"/>
            </p:cNvSpPr>
            <p:nvPr/>
          </p:nvSpPr>
          <p:spPr bwMode="auto">
            <a:xfrm>
              <a:off x="8189913" y="5346700"/>
              <a:ext cx="254000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000"/>
                <a:t>1</a:t>
              </a:r>
            </a:p>
          </p:txBody>
        </p:sp>
        <p:sp>
          <p:nvSpPr>
            <p:cNvPr id="27667" name="Text Box 21"/>
            <p:cNvSpPr txBox="1">
              <a:spLocks noChangeArrowheads="1"/>
            </p:cNvSpPr>
            <p:nvPr/>
          </p:nvSpPr>
          <p:spPr bwMode="auto">
            <a:xfrm>
              <a:off x="6877050" y="5229225"/>
              <a:ext cx="254000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000"/>
                <a:t>0</a:t>
              </a:r>
            </a:p>
          </p:txBody>
        </p:sp>
        <p:sp>
          <p:nvSpPr>
            <p:cNvPr id="27668" name="Text Box 22"/>
            <p:cNvSpPr txBox="1">
              <a:spLocks noChangeArrowheads="1"/>
            </p:cNvSpPr>
            <p:nvPr/>
          </p:nvSpPr>
          <p:spPr bwMode="auto">
            <a:xfrm>
              <a:off x="6877050" y="4508500"/>
              <a:ext cx="254000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000"/>
                <a:t>1</a:t>
              </a:r>
            </a:p>
          </p:txBody>
        </p:sp>
        <p:sp>
          <p:nvSpPr>
            <p:cNvPr id="27669" name="Line 23"/>
            <p:cNvSpPr>
              <a:spLocks noChangeShapeType="1"/>
            </p:cNvSpPr>
            <p:nvPr/>
          </p:nvSpPr>
          <p:spPr bwMode="auto">
            <a:xfrm>
              <a:off x="7092950" y="4581525"/>
              <a:ext cx="12239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0" name="Line 24"/>
            <p:cNvSpPr>
              <a:spLocks noChangeShapeType="1"/>
            </p:cNvSpPr>
            <p:nvPr/>
          </p:nvSpPr>
          <p:spPr bwMode="auto">
            <a:xfrm>
              <a:off x="8316913" y="4581525"/>
              <a:ext cx="0" cy="7921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1" name="Line 25"/>
            <p:cNvSpPr>
              <a:spLocks noChangeShapeType="1"/>
            </p:cNvSpPr>
            <p:nvPr/>
          </p:nvSpPr>
          <p:spPr bwMode="auto">
            <a:xfrm flipV="1">
              <a:off x="7092950" y="4581525"/>
              <a:ext cx="1223963" cy="7921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3" name="Text Box 27"/>
            <p:cNvSpPr txBox="1">
              <a:spLocks noChangeArrowheads="1"/>
            </p:cNvSpPr>
            <p:nvPr/>
          </p:nvSpPr>
          <p:spPr bwMode="auto">
            <a:xfrm rot="-1920000">
              <a:off x="7380288" y="4724400"/>
              <a:ext cx="762000" cy="228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900"/>
                <a:t>linear valve</a:t>
              </a:r>
            </a:p>
          </p:txBody>
        </p:sp>
        <p:sp>
          <p:nvSpPr>
            <p:cNvPr id="27674" name="Freeform 28"/>
            <p:cNvSpPr>
              <a:spLocks/>
            </p:cNvSpPr>
            <p:nvPr/>
          </p:nvSpPr>
          <p:spPr bwMode="auto">
            <a:xfrm>
              <a:off x="7092950" y="4581525"/>
              <a:ext cx="1223963" cy="792163"/>
            </a:xfrm>
            <a:custGeom>
              <a:avLst/>
              <a:gdLst>
                <a:gd name="T0" fmla="*/ 0 w 771"/>
                <a:gd name="T1" fmla="*/ 2147483647 h 499"/>
                <a:gd name="T2" fmla="*/ 2147483647 w 771"/>
                <a:gd name="T3" fmla="*/ 2147483647 h 499"/>
                <a:gd name="T4" fmla="*/ 2147483647 w 771"/>
                <a:gd name="T5" fmla="*/ 2147483647 h 499"/>
                <a:gd name="T6" fmla="*/ 2147483647 w 771"/>
                <a:gd name="T7" fmla="*/ 2147483647 h 499"/>
                <a:gd name="T8" fmla="*/ 2147483647 w 771"/>
                <a:gd name="T9" fmla="*/ 2147483647 h 499"/>
                <a:gd name="T10" fmla="*/ 2147483647 w 771"/>
                <a:gd name="T11" fmla="*/ 0 h 4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71" h="499">
                  <a:moveTo>
                    <a:pt x="0" y="499"/>
                  </a:moveTo>
                  <a:cubicBezTo>
                    <a:pt x="15" y="450"/>
                    <a:pt x="30" y="401"/>
                    <a:pt x="45" y="363"/>
                  </a:cubicBezTo>
                  <a:cubicBezTo>
                    <a:pt x="60" y="325"/>
                    <a:pt x="67" y="310"/>
                    <a:pt x="90" y="272"/>
                  </a:cubicBezTo>
                  <a:cubicBezTo>
                    <a:pt x="113" y="234"/>
                    <a:pt x="136" y="166"/>
                    <a:pt x="181" y="136"/>
                  </a:cubicBezTo>
                  <a:cubicBezTo>
                    <a:pt x="226" y="106"/>
                    <a:pt x="264" y="113"/>
                    <a:pt x="362" y="90"/>
                  </a:cubicBezTo>
                  <a:cubicBezTo>
                    <a:pt x="460" y="67"/>
                    <a:pt x="703" y="15"/>
                    <a:pt x="771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5" name="Freeform 30"/>
            <p:cNvSpPr>
              <a:spLocks/>
            </p:cNvSpPr>
            <p:nvPr/>
          </p:nvSpPr>
          <p:spPr bwMode="auto">
            <a:xfrm>
              <a:off x="7092950" y="4581525"/>
              <a:ext cx="1223963" cy="792163"/>
            </a:xfrm>
            <a:custGeom>
              <a:avLst/>
              <a:gdLst>
                <a:gd name="T0" fmla="*/ 0 w 771"/>
                <a:gd name="T1" fmla="*/ 2147483647 h 499"/>
                <a:gd name="T2" fmla="*/ 2147483647 w 771"/>
                <a:gd name="T3" fmla="*/ 2147483647 h 499"/>
                <a:gd name="T4" fmla="*/ 2147483647 w 771"/>
                <a:gd name="T5" fmla="*/ 2147483647 h 499"/>
                <a:gd name="T6" fmla="*/ 2147483647 w 771"/>
                <a:gd name="T7" fmla="*/ 2147483647 h 499"/>
                <a:gd name="T8" fmla="*/ 2147483647 w 771"/>
                <a:gd name="T9" fmla="*/ 0 h 4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1" h="499">
                  <a:moveTo>
                    <a:pt x="0" y="499"/>
                  </a:moveTo>
                  <a:cubicBezTo>
                    <a:pt x="86" y="483"/>
                    <a:pt x="173" y="468"/>
                    <a:pt x="226" y="453"/>
                  </a:cubicBezTo>
                  <a:cubicBezTo>
                    <a:pt x="279" y="438"/>
                    <a:pt x="287" y="431"/>
                    <a:pt x="317" y="408"/>
                  </a:cubicBezTo>
                  <a:cubicBezTo>
                    <a:pt x="347" y="385"/>
                    <a:pt x="332" y="385"/>
                    <a:pt x="408" y="317"/>
                  </a:cubicBezTo>
                  <a:cubicBezTo>
                    <a:pt x="484" y="249"/>
                    <a:pt x="710" y="53"/>
                    <a:pt x="771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796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45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45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45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begin{document}&#10;Flow rate: $q = C_v f(z) \sqrt{ {p_1-p_2\over \rho}}$ \quad [m$^3$/s]&#10;\end{document}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9"/>
  <p:tag name="BOXHEIGHT" val="464"/>
  <p:tag name="BOXFONT" val="10"/>
  <p:tag name="BOXWRAP" val="False"/>
  <p:tag name="WORKAROUNDTRANSPARENCYBUG" val="False"/>
  <p:tag name="ALLOWFONTSUBSTITUTION" val="False"/>
  <p:tag name="BITMAPFORMAT" val="pngmono"/>
  <p:tag name="ORIGWIDTH" val="173"/>
  <p:tag name="PICTUREFILESIZE" val="772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6340</Words>
  <Application>Microsoft Office PowerPoint</Application>
  <PresentationFormat>Widescreen</PresentationFormat>
  <Paragraphs>793</Paragraphs>
  <Slides>49</Slides>
  <Notes>16</Notes>
  <HiddenSlides>5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1" baseType="lpstr">
      <vt:lpstr>Aptos</vt:lpstr>
      <vt:lpstr>Segoe UI Semilight</vt:lpstr>
      <vt:lpstr>Times New Roman</vt:lpstr>
      <vt:lpstr>Cambria Math</vt:lpstr>
      <vt:lpstr>cmmi10</vt:lpstr>
      <vt:lpstr>CMSY10</vt:lpstr>
      <vt:lpstr>CMR10</vt:lpstr>
      <vt:lpstr>Arial</vt:lpstr>
      <vt:lpstr>cmmi10</vt:lpstr>
      <vt:lpstr>CMBX8</vt:lpstr>
      <vt:lpstr>Calibri</vt:lpstr>
      <vt:lpstr>Office Theme</vt:lpstr>
      <vt:lpstr>«Advanced» control</vt:lpstr>
      <vt:lpstr>Two fundamental ways of decomposing the controller</vt:lpstr>
      <vt:lpstr>The decision hierarchy is based on “time scale separation”</vt:lpstr>
      <vt:lpstr>Standard Advanced control elements</vt:lpstr>
      <vt:lpstr>If PID feedback control is not working well</vt:lpstr>
      <vt:lpstr>Standard “Advanced regulatory control” (ARC) elements Use when single-loop feedback control (PID) alone is not good enough</vt:lpstr>
      <vt:lpstr>MV-CV Pairing. Two main pairing rules (supervisory layer*):</vt:lpstr>
      <vt:lpstr>E1. Cascade control</vt:lpstr>
      <vt:lpstr>What are the benefits of adding a flow controller (inner cascade)?</vt:lpstr>
      <vt:lpstr>PowerPoint Presentation</vt:lpstr>
      <vt:lpstr>PowerPoint Presentation</vt:lpstr>
      <vt:lpstr>Block diagram flow controller </vt:lpstr>
      <vt:lpstr>Shinskey (1967)</vt:lpstr>
      <vt:lpstr>When use (series) cascade ?</vt:lpstr>
      <vt:lpstr>Transfer functions and tuning </vt:lpstr>
      <vt:lpstr>Time scale separation is needed for cascade control to work well</vt:lpstr>
      <vt:lpstr>Motivation for factor 4 for time scale separation</vt:lpstr>
      <vt:lpstr>Counteracting nonlinearity using cascade control</vt:lpstr>
      <vt:lpstr>Cascade control block diagram</vt:lpstr>
      <vt:lpstr>PowerPoint Presentation</vt:lpstr>
      <vt:lpstr>Disturbance response with no control</vt:lpstr>
      <vt:lpstr>Conventional PI control (measure y1)</vt:lpstr>
      <vt:lpstr>PowerPoint Presentation</vt:lpstr>
      <vt:lpstr>Question: Will setpoint tracking   for y1 =T be improved with cascade (in this case)?</vt:lpstr>
      <vt:lpstr>E11. Feedforward (FF) control</vt:lpstr>
      <vt:lpstr>When use feedforward?</vt:lpstr>
      <vt:lpstr>Example: Similar to shower process</vt:lpstr>
      <vt:lpstr>Example 2 FF (extra). Try different simple cFF</vt:lpstr>
      <vt:lpstr>PowerPoint Presentation</vt:lpstr>
      <vt:lpstr>PowerPoint Presentation</vt:lpstr>
      <vt:lpstr>PowerPoint Presentation</vt:lpstr>
      <vt:lpstr>PowerPoint Presentation</vt:lpstr>
      <vt:lpstr>Main problem Feedforward (FF): need good models</vt:lpstr>
      <vt:lpstr>Main problem feedforward: Sensitive to model error</vt:lpstr>
      <vt:lpstr>Quiz: How can we add feedforward?</vt:lpstr>
      <vt:lpstr>Solution: How can we add feedforward?</vt:lpstr>
      <vt:lpstr>E2. Ratio control (most common case of feedforward)</vt:lpstr>
      <vt:lpstr>Usually: Combine ratio (feedforward) with feedback</vt:lpstr>
      <vt:lpstr>PowerPoint Presentation</vt:lpstr>
      <vt:lpstr>Ratio control</vt:lpstr>
      <vt:lpstr>Valve position control (VPC)</vt:lpstr>
      <vt:lpstr>E3. VPC for extra dynamic input </vt:lpstr>
      <vt:lpstr>Example: Heat exchanger with bypass</vt:lpstr>
      <vt:lpstr>Attempt 1. Use u2=cooling water: TOO SLOW </vt:lpstr>
      <vt:lpstr>Attempt 2. Use u1=zB=bypass. SATURATES                                                                              (at zB=0=closed if CW too small)</vt:lpstr>
      <vt:lpstr> What about VPC?</vt:lpstr>
      <vt:lpstr>Attempt 3 (proposed): VPC </vt:lpstr>
      <vt:lpstr>Alternative to VPC: Parallell control</vt:lpstr>
      <vt:lpstr>Standard Advanced control elements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decision hierarchy is based on “time scale separation”</dc:title>
  <dc:creator>Sigurd Skogestad</dc:creator>
  <cp:lastModifiedBy>Sigurd Skogestad</cp:lastModifiedBy>
  <cp:revision>186</cp:revision>
  <dcterms:created xsi:type="dcterms:W3CDTF">2020-11-06T08:22:14Z</dcterms:created>
  <dcterms:modified xsi:type="dcterms:W3CDTF">2025-09-19T10:31:09Z</dcterms:modified>
</cp:coreProperties>
</file>