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400" r:id="rId2"/>
    <p:sldId id="415" r:id="rId3"/>
    <p:sldId id="318" r:id="rId4"/>
    <p:sldId id="289" r:id="rId5"/>
    <p:sldId id="399" r:id="rId6"/>
    <p:sldId id="351" r:id="rId7"/>
    <p:sldId id="355" r:id="rId8"/>
    <p:sldId id="357" r:id="rId9"/>
    <p:sldId id="358" r:id="rId10"/>
    <p:sldId id="360" r:id="rId11"/>
    <p:sldId id="390" r:id="rId12"/>
    <p:sldId id="391" r:id="rId13"/>
    <p:sldId id="367" r:id="rId14"/>
    <p:sldId id="377" r:id="rId15"/>
    <p:sldId id="405" r:id="rId16"/>
    <p:sldId id="338" r:id="rId17"/>
    <p:sldId id="306" r:id="rId18"/>
    <p:sldId id="305" r:id="rId19"/>
    <p:sldId id="417" r:id="rId20"/>
    <p:sldId id="307" r:id="rId21"/>
    <p:sldId id="414" r:id="rId22"/>
    <p:sldId id="304" r:id="rId23"/>
    <p:sldId id="420" r:id="rId24"/>
    <p:sldId id="410" r:id="rId25"/>
    <p:sldId id="419" r:id="rId26"/>
    <p:sldId id="407" r:id="rId27"/>
    <p:sldId id="401" r:id="rId28"/>
    <p:sldId id="412" r:id="rId29"/>
    <p:sldId id="379" r:id="rId30"/>
    <p:sldId id="373" r:id="rId31"/>
    <p:sldId id="374" r:id="rId32"/>
    <p:sldId id="378" r:id="rId33"/>
    <p:sldId id="375" r:id="rId34"/>
    <p:sldId id="380" r:id="rId35"/>
    <p:sldId id="388" r:id="rId36"/>
    <p:sldId id="409" r:id="rId37"/>
    <p:sldId id="382" r:id="rId38"/>
    <p:sldId id="383" r:id="rId39"/>
    <p:sldId id="384" r:id="rId40"/>
    <p:sldId id="397" r:id="rId41"/>
    <p:sldId id="349" r:id="rId42"/>
    <p:sldId id="310" r:id="rId43"/>
    <p:sldId id="314" r:id="rId44"/>
    <p:sldId id="315" r:id="rId45"/>
    <p:sldId id="418" r:id="rId46"/>
    <p:sldId id="334" r:id="rId47"/>
    <p:sldId id="395" r:id="rId48"/>
    <p:sldId id="387" r:id="rId49"/>
    <p:sldId id="321" r:id="rId50"/>
    <p:sldId id="322" r:id="rId51"/>
    <p:sldId id="323" r:id="rId52"/>
    <p:sldId id="324" r:id="rId53"/>
    <p:sldId id="325" r:id="rId54"/>
  </p:sldIdLst>
  <p:sldSz cx="12192000" cy="6858000"/>
  <p:notesSz cx="7315200" cy="9601200"/>
  <p:embeddedFontLst>
    <p:embeddedFont>
      <p:font typeface="Cambria Math" panose="02040503050406030204" pitchFamily="18" charset="0"/>
      <p:regular r:id="rId57"/>
    </p:embeddedFont>
    <p:embeddedFont>
      <p:font typeface="cmmi10" panose="020B0604020202020204"/>
      <p:regular r:id="rId58"/>
    </p:embeddedFont>
    <p:embeddedFont>
      <p:font typeface="cmmi10" panose="020B0604020202020204"/>
      <p:regular r:id="rId58"/>
    </p:embeddedFont>
    <p:embeddedFont>
      <p:font typeface="cmmi5" panose="020B0604020202020204"/>
      <p:regular r:id="rId59"/>
    </p:embeddedFont>
    <p:embeddedFont>
      <p:font typeface="cmmi7" panose="020B0604020202020204"/>
      <p:regular r:id="rId60"/>
    </p:embeddedFont>
    <p:embeddedFont>
      <p:font typeface="cmr10" panose="020B0604020202020204"/>
      <p:regular r:id="rId61"/>
    </p:embeddedFont>
    <p:embeddedFont>
      <p:font typeface="cmr5" panose="020B0604020202020204"/>
      <p:regular r:id="rId62"/>
    </p:embeddedFont>
    <p:embeddedFont>
      <p:font typeface="cmr7" panose="020B0604020202020204"/>
      <p:regular r:id="rId63"/>
    </p:embeddedFont>
    <p:embeddedFont>
      <p:font typeface="CMSY10" panose="020B0604020202020204" charset="0"/>
      <p:regular r:id="rId64"/>
    </p:embeddedFont>
    <p:embeddedFont>
      <p:font typeface="cmsy10orig" panose="020B0604020202020204"/>
      <p:regular r:id="rId65"/>
    </p:embeddedFont>
    <p:embeddedFont>
      <p:font typeface="cmsy5" panose="020B0604020202020204"/>
      <p:regular r:id="rId66"/>
    </p:embeddedFont>
    <p:embeddedFont>
      <p:font typeface="cmsy7" panose="020B0604020202020204"/>
      <p:regular r:id="rId67"/>
    </p:embeddedFont>
    <p:embeddedFont>
      <p:font typeface="Helvetica" panose="020B0604020202020204" pitchFamily="34" charset="0"/>
      <p:regular r:id="rId68"/>
      <p:bold r:id="rId69"/>
      <p:italic r:id="rId70"/>
      <p:boldItalic r:id="rId71"/>
    </p:embeddedFont>
    <p:embeddedFont>
      <p:font typeface="Times" panose="02020603050405020304" pitchFamily="18" charset="0"/>
      <p:regular r:id="rId72"/>
      <p:bold r:id="rId73"/>
      <p:italic r:id="rId74"/>
      <p:boldItalic r:id="rId75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gurd Skogestad" initials="SS" lastIdx="3" clrIdx="0">
    <p:extLst>
      <p:ext uri="{19B8F6BF-5375-455C-9EA6-DF929625EA0E}">
        <p15:presenceInfo xmlns:p15="http://schemas.microsoft.com/office/powerpoint/2012/main" userId="S::skoge@ntnu.no::9e9b58ab-b7e1-46a9-91ee-ee3a58a3ed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C25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5" autoAdjust="0"/>
    <p:restoredTop sz="94660"/>
  </p:normalViewPr>
  <p:slideViewPr>
    <p:cSldViewPr>
      <p:cViewPr varScale="1">
        <p:scale>
          <a:sx n="118" d="100"/>
          <a:sy n="118" d="100"/>
        </p:scale>
        <p:origin x="610" y="10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font" Target="fonts/font18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6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22T16:04:16.412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1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/>
          <a:lstStyle>
            <a:lvl1pPr algn="r">
              <a:defRPr sz="1200"/>
            </a:lvl1pPr>
          </a:lstStyle>
          <a:p>
            <a:fld id="{7E85EFAA-CC5B-435D-8E37-DCC20C495662}" type="datetimeFigureOut">
              <a:rPr lang="nb-NO" smtClean="0"/>
              <a:t>30.09.2024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9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9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 anchor="b"/>
          <a:lstStyle>
            <a:lvl1pPr algn="r">
              <a:defRPr sz="1200"/>
            </a:lvl1pPr>
          </a:lstStyle>
          <a:p>
            <a:fld id="{64901BBE-4E2C-4354-A910-D4C0BEBD5D6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8688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6" y="1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/>
          <a:lstStyle>
            <a:lvl1pPr algn="r">
              <a:defRPr sz="1200"/>
            </a:lvl1pPr>
          </a:lstStyle>
          <a:p>
            <a:fld id="{DB1B2F42-8D29-4C41-AE38-7DBADB3AA687}" type="datetimeFigureOut">
              <a:rPr lang="nb-NO" smtClean="0"/>
              <a:t>30.09.2024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349" tIns="44175" rIns="88349" bIns="44175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40" y="4560889"/>
            <a:ext cx="5851525" cy="4319587"/>
          </a:xfrm>
          <a:prstGeom prst="rect">
            <a:avLst/>
          </a:prstGeom>
        </p:spPr>
        <p:txBody>
          <a:bodyPr vert="horz" lIns="88349" tIns="44175" rIns="88349" bIns="4417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20189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6" y="9120189"/>
            <a:ext cx="3170238" cy="479424"/>
          </a:xfrm>
          <a:prstGeom prst="rect">
            <a:avLst/>
          </a:prstGeom>
        </p:spPr>
        <p:txBody>
          <a:bodyPr vert="horz" lIns="88349" tIns="44175" rIns="88349" bIns="44175" rtlCol="0" anchor="b"/>
          <a:lstStyle>
            <a:lvl1pPr algn="r">
              <a:defRPr sz="1200"/>
            </a:lvl1pPr>
          </a:lstStyle>
          <a:p>
            <a:fld id="{D64E8EB4-A1F5-4C01-B69C-2A4AED2F051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963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8EB4-A1F5-4C01-B69C-2A4AED2F0514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8376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E8EB4-A1F5-4C01-B69C-2A4AED2F0514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87117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8EB4-A1F5-4C01-B69C-2A4AED2F0514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1318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8EB4-A1F5-4C01-B69C-2A4AED2F0514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42445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8EB4-A1F5-4C01-B69C-2A4AED2F0514}" type="slidenum">
              <a:rPr lang="nb-NO" smtClean="0"/>
              <a:t>33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37939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91D07-E8CC-456D-AA6E-1F176329415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7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A5A7-F2A8-4ACC-9887-09428BDCC428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61097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23D5-7137-416E-8068-D401EDB971CA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7916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9810A-BB07-4926-A779-97A0CD4B7A72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8234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EEA3-B1D8-45FE-9297-5A8E1E7FF47B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0671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1858-448D-4244-B887-89FDED3149BB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4209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EFE0-0F32-449C-A2BD-0EB4554D412F}" type="datetime1">
              <a:rPr lang="nb-NO" smtClean="0"/>
              <a:t>30.09.2024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1368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6081-1C2B-4BB0-9319-5AFED68F4B11}" type="datetime1">
              <a:rPr lang="nb-NO" smtClean="0"/>
              <a:t>30.09.2024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801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7C4AB-CF6C-41AC-9EFF-F99E2749D3A5}" type="datetime1">
              <a:rPr lang="nb-NO" smtClean="0"/>
              <a:t>30.09.2024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6861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95FA7-D648-4862-884A-709BE35BD48A}" type="datetime1">
              <a:rPr lang="nb-NO" smtClean="0"/>
              <a:t>30.09.2024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52350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9D2A-0F01-4AAA-9E41-F09C3495C590}" type="datetime1">
              <a:rPr lang="nb-NO" smtClean="0"/>
              <a:t>30.09.2024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990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1C50-2B44-49A2-92FC-F8FAE379453A}" type="datetime1">
              <a:rPr lang="nb-NO" smtClean="0"/>
              <a:t>30.09.2024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89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C6C28-255B-42C1-BE82-2D240B062ABA}" type="datetime1">
              <a:rPr lang="nb-NO" smtClean="0"/>
              <a:t>30.09.2024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287C2-70BA-4A4C-9451-E18FAC0F7A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49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3.wmf"/><Relationship Id="rId18" Type="http://schemas.openxmlformats.org/officeDocument/2006/relationships/image" Target="../media/image26.png"/><Relationship Id="rId3" Type="http://schemas.openxmlformats.org/officeDocument/2006/relationships/image" Target="../media/image18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5.wmf"/><Relationship Id="rId2" Type="http://schemas.openxmlformats.org/officeDocument/2006/relationships/oleObject" Target="../embeddings/oleObject2.bin"/><Relationship Id="rId16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3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0.png"/><Relationship Id="rId10" Type="http://schemas.openxmlformats.org/officeDocument/2006/relationships/image" Target="../media/image31.png"/><Relationship Id="rId4" Type="http://schemas.openxmlformats.org/officeDocument/2006/relationships/image" Target="../media/image20.wmf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38.wmf"/><Relationship Id="rId7" Type="http://schemas.openxmlformats.org/officeDocument/2006/relationships/image" Target="../media/image41.e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40.png"/><Relationship Id="rId10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4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4" Type="http://schemas.openxmlformats.org/officeDocument/2006/relationships/image" Target="../media/image4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46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tags" Target="../tags/tag9.xml"/><Relationship Id="rId7" Type="http://schemas.openxmlformats.org/officeDocument/2006/relationships/image" Target="../media/image68.em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9.emf"/><Relationship Id="rId5" Type="http://schemas.openxmlformats.org/officeDocument/2006/relationships/image" Target="../media/image78.emf"/><Relationship Id="rId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tags" Target="../tags/tag15.xml"/><Relationship Id="rId7" Type="http://schemas.openxmlformats.org/officeDocument/2006/relationships/image" Target="../media/image82.em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1.em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5.png"/><Relationship Id="rId4" Type="http://schemas.openxmlformats.org/officeDocument/2006/relationships/tags" Target="../tags/tag16.xml"/><Relationship Id="rId9" Type="http://schemas.openxmlformats.org/officeDocument/2006/relationships/image" Target="../media/image8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8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87.emf"/><Relationship Id="rId5" Type="http://schemas.openxmlformats.org/officeDocument/2006/relationships/image" Target="../media/image86.emf"/><Relationship Id="rId4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tags" Target="../tags/tag21.xml"/><Relationship Id="rId7" Type="http://schemas.openxmlformats.org/officeDocument/2006/relationships/image" Target="../media/image89.emf"/><Relationship Id="rId12" Type="http://schemas.openxmlformats.org/officeDocument/2006/relationships/image" Target="../media/image9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3.emf"/><Relationship Id="rId5" Type="http://schemas.openxmlformats.org/officeDocument/2006/relationships/tags" Target="../tags/tag23.xml"/><Relationship Id="rId10" Type="http://schemas.openxmlformats.org/officeDocument/2006/relationships/image" Target="../media/image92.emf"/><Relationship Id="rId4" Type="http://schemas.openxmlformats.org/officeDocument/2006/relationships/tags" Target="../tags/tag22.xml"/><Relationship Id="rId9" Type="http://schemas.openxmlformats.org/officeDocument/2006/relationships/image" Target="../media/image9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ECF73-C1D4-4941-AEEE-522B59D1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165" y="-15461"/>
            <a:ext cx="8229600" cy="1143000"/>
          </a:xfrm>
        </p:spPr>
        <p:txBody>
          <a:bodyPr>
            <a:normAutofit/>
          </a:bodyPr>
          <a:lstStyle/>
          <a:p>
            <a:r>
              <a:rPr lang="nb-NO" dirty="0"/>
              <a:t>Transfer </a:t>
            </a:r>
            <a:r>
              <a:rPr lang="nb-NO" dirty="0" err="1"/>
              <a:t>function</a:t>
            </a:r>
            <a:r>
              <a:rPr lang="nb-NO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C5B277-C92A-4067-A9BC-D33D16AE6829}"/>
              </a:ext>
            </a:extLst>
          </p:cNvPr>
          <p:cNvSpPr txBox="1">
            <a:spLocks/>
          </p:cNvSpPr>
          <p:nvPr/>
        </p:nvSpPr>
        <p:spPr>
          <a:xfrm>
            <a:off x="1937309" y="3068961"/>
            <a:ext cx="879532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 err="1"/>
              <a:t>Some</a:t>
            </a:r>
            <a:r>
              <a:rPr lang="nb-NO" sz="2400" dirty="0"/>
              <a:t> </a:t>
            </a:r>
            <a:r>
              <a:rPr lang="nb-NO" sz="2400" dirty="0" err="1"/>
              <a:t>typical</a:t>
            </a:r>
            <a:r>
              <a:rPr lang="nb-NO" sz="2400" dirty="0"/>
              <a:t> transfer </a:t>
            </a:r>
            <a:r>
              <a:rPr lang="nb-NO" sz="2400" dirty="0" err="1"/>
              <a:t>functions</a:t>
            </a:r>
            <a:r>
              <a:rPr lang="nb-NO" sz="2400" dirty="0"/>
              <a:t>:</a:t>
            </a:r>
          </a:p>
          <a:p>
            <a:pPr marL="457200" indent="-457200">
              <a:buAutoNum type="arabicPeriod"/>
            </a:pPr>
            <a:r>
              <a:rPr lang="nb-NO" sz="2400" dirty="0"/>
              <a:t>First-order </a:t>
            </a:r>
            <a:r>
              <a:rPr lang="nb-NO" sz="2400" dirty="0" err="1"/>
              <a:t>with</a:t>
            </a:r>
            <a:r>
              <a:rPr lang="nb-NO" sz="2400" dirty="0"/>
              <a:t> </a:t>
            </a:r>
            <a:r>
              <a:rPr lang="nb-NO" sz="2400" dirty="0" err="1"/>
              <a:t>delay</a:t>
            </a:r>
            <a:r>
              <a:rPr lang="nb-NO" sz="2400" dirty="0"/>
              <a:t> </a:t>
            </a:r>
            <a:r>
              <a:rPr lang="nb-NO" sz="2400" dirty="0" err="1"/>
              <a:t>process</a:t>
            </a:r>
            <a:r>
              <a:rPr lang="nb-NO" sz="2400" dirty="0"/>
              <a:t>, G(s)=k e</a:t>
            </a:r>
            <a:r>
              <a:rPr lang="nb-NO" sz="2400" baseline="30000" dirty="0"/>
              <a:t>-</a:t>
            </a:r>
            <a:r>
              <a:rPr lang="el-GR" sz="2400" baseline="30000" dirty="0"/>
              <a:t>θ</a:t>
            </a:r>
            <a:r>
              <a:rPr lang="nb-NO" sz="2400" baseline="30000" dirty="0"/>
              <a:t>s</a:t>
            </a:r>
            <a:r>
              <a:rPr lang="nb-NO" sz="2400" dirty="0"/>
              <a:t>/(</a:t>
            </a:r>
            <a:r>
              <a:rPr lang="el-GR" sz="2400" dirty="0"/>
              <a:t>τ</a:t>
            </a:r>
            <a:r>
              <a:rPr lang="nb-NO" sz="2400" dirty="0"/>
              <a:t>s+ 1)</a:t>
            </a:r>
          </a:p>
          <a:p>
            <a:pPr marL="857250" lvl="1" indent="-457200"/>
            <a:r>
              <a:rPr lang="nb-NO" sz="2000" dirty="0" err="1"/>
              <a:t>Example</a:t>
            </a:r>
            <a:r>
              <a:rPr lang="nb-NO" sz="2000" dirty="0"/>
              <a:t>: </a:t>
            </a:r>
            <a:r>
              <a:rPr lang="nb-NO" sz="2000" dirty="0" err="1"/>
              <a:t>Heated</a:t>
            </a:r>
            <a:r>
              <a:rPr lang="nb-NO" sz="2000" dirty="0"/>
              <a:t> tank </a:t>
            </a:r>
            <a:r>
              <a:rPr lang="nb-NO" sz="2000" dirty="0" err="1"/>
              <a:t>with</a:t>
            </a:r>
            <a:r>
              <a:rPr lang="nb-NO" sz="2000" dirty="0"/>
              <a:t> </a:t>
            </a:r>
            <a:r>
              <a:rPr lang="nb-NO" sz="2000" dirty="0" err="1"/>
              <a:t>delay</a:t>
            </a:r>
            <a:r>
              <a:rPr lang="nb-NO" sz="2000" dirty="0"/>
              <a:t> in </a:t>
            </a:r>
            <a:r>
              <a:rPr lang="nb-NO" sz="2000" dirty="0" err="1"/>
              <a:t>heater</a:t>
            </a:r>
            <a:r>
              <a:rPr lang="nb-NO" sz="2000" dirty="0"/>
              <a:t>, y=T, u=Q, </a:t>
            </a:r>
            <a:endParaRPr lang="nb-NO" sz="2000" baseline="-25000" dirty="0"/>
          </a:p>
          <a:p>
            <a:pPr marL="400050" lvl="1" indent="0">
              <a:buNone/>
            </a:pPr>
            <a:r>
              <a:rPr lang="nb-NO" sz="2000" dirty="0"/>
              <a:t>                V </a:t>
            </a:r>
            <a:r>
              <a:rPr lang="nb-NO" sz="2000" dirty="0" err="1"/>
              <a:t>dT</a:t>
            </a:r>
            <a:r>
              <a:rPr lang="nb-NO" sz="2000" dirty="0"/>
              <a:t>/</a:t>
            </a:r>
            <a:r>
              <a:rPr lang="nb-NO" sz="2000" dirty="0" err="1"/>
              <a:t>dt</a:t>
            </a:r>
            <a:r>
              <a:rPr lang="nb-NO" sz="2000" dirty="0"/>
              <a:t> = q</a:t>
            </a:r>
            <a:r>
              <a:rPr lang="nb-NO" sz="2000" baseline="-25000" dirty="0"/>
              <a:t>in</a:t>
            </a:r>
            <a:r>
              <a:rPr lang="nb-NO" sz="2000" dirty="0"/>
              <a:t>(T</a:t>
            </a:r>
            <a:r>
              <a:rPr lang="nb-NO" sz="2000" baseline="-25000" dirty="0"/>
              <a:t>in</a:t>
            </a:r>
            <a:r>
              <a:rPr lang="nb-NO" sz="2000" dirty="0"/>
              <a:t>-T(t)) + Q(t-</a:t>
            </a:r>
            <a:r>
              <a:rPr lang="el-GR" sz="2000" baseline="30000" dirty="0"/>
              <a:t> </a:t>
            </a:r>
            <a:r>
              <a:rPr lang="el-GR" sz="2000" dirty="0"/>
              <a:t>θ</a:t>
            </a:r>
            <a:r>
              <a:rPr lang="nb-NO" sz="2000" dirty="0"/>
              <a:t>)</a:t>
            </a:r>
            <a:r>
              <a:rPr lang="el-GR" sz="2000" baseline="30000" dirty="0"/>
              <a:t> </a:t>
            </a:r>
            <a:r>
              <a:rPr lang="nb-NO" sz="2000" dirty="0"/>
              <a:t>/(</a:t>
            </a:r>
            <a:r>
              <a:rPr lang="el-GR" sz="2000" dirty="0"/>
              <a:t>ρ</a:t>
            </a:r>
            <a:r>
              <a:rPr lang="nb-NO" sz="2000" dirty="0" err="1"/>
              <a:t>c</a:t>
            </a:r>
            <a:r>
              <a:rPr lang="nb-NO" sz="2000" baseline="-25000" dirty="0" err="1"/>
              <a:t>P</a:t>
            </a:r>
            <a:r>
              <a:rPr lang="nb-NO" sz="2000" dirty="0"/>
              <a:t>)        </a:t>
            </a:r>
            <a:r>
              <a:rPr lang="nb-NO" sz="2000" dirty="0" err="1"/>
              <a:t>Get</a:t>
            </a:r>
            <a:r>
              <a:rPr lang="nb-NO" sz="2000" dirty="0"/>
              <a:t> </a:t>
            </a:r>
            <a:r>
              <a:rPr lang="el-GR" sz="2000" dirty="0"/>
              <a:t>τ</a:t>
            </a:r>
            <a:r>
              <a:rPr lang="nb-NO" sz="2000" dirty="0"/>
              <a:t> = V/q</a:t>
            </a:r>
            <a:r>
              <a:rPr lang="nb-NO" sz="2000" baseline="-25000" dirty="0"/>
              <a:t>in</a:t>
            </a:r>
            <a:r>
              <a:rPr lang="nb-NO" sz="2000" dirty="0"/>
              <a:t> and k=1/(</a:t>
            </a:r>
            <a:r>
              <a:rPr lang="el-GR" sz="2000" dirty="0"/>
              <a:t>ρ</a:t>
            </a:r>
            <a:r>
              <a:rPr lang="nb-NO" sz="2000" dirty="0" err="1"/>
              <a:t>c</a:t>
            </a:r>
            <a:r>
              <a:rPr lang="nb-NO" sz="2000" baseline="-25000" dirty="0" err="1"/>
              <a:t>P</a:t>
            </a:r>
            <a:r>
              <a:rPr lang="nb-NO" sz="2000" dirty="0" err="1"/>
              <a:t>V</a:t>
            </a:r>
            <a:r>
              <a:rPr lang="nb-NO" sz="2000" dirty="0"/>
              <a:t>) </a:t>
            </a:r>
            <a:endParaRPr lang="nb-NO" sz="2000" baseline="-25000" dirty="0"/>
          </a:p>
          <a:p>
            <a:pPr marL="457200" indent="-457200">
              <a:buAutoNum type="arabicPeriod"/>
            </a:pPr>
            <a:r>
              <a:rPr lang="nb-NO" sz="2400" dirty="0" err="1"/>
              <a:t>Integrating</a:t>
            </a:r>
            <a:r>
              <a:rPr lang="nb-NO" sz="2400" dirty="0"/>
              <a:t> </a:t>
            </a:r>
            <a:r>
              <a:rPr lang="nb-NO" sz="2400" dirty="0" err="1"/>
              <a:t>process</a:t>
            </a:r>
            <a:r>
              <a:rPr lang="nb-NO" sz="2400" dirty="0"/>
              <a:t>, G(s)=k’/s</a:t>
            </a:r>
          </a:p>
          <a:p>
            <a:pPr marL="857250" lvl="1" indent="-457200"/>
            <a:r>
              <a:rPr lang="nb-NO" sz="2000" dirty="0" err="1"/>
              <a:t>Example</a:t>
            </a:r>
            <a:r>
              <a:rPr lang="nb-NO" sz="2000" dirty="0"/>
              <a:t>: y = </a:t>
            </a:r>
            <a:r>
              <a:rPr lang="nb-NO" sz="2000" dirty="0" err="1"/>
              <a:t>level</a:t>
            </a:r>
            <a:r>
              <a:rPr lang="nb-NO" sz="2000" dirty="0"/>
              <a:t> (V) and u=qin,     </a:t>
            </a:r>
            <a:r>
              <a:rPr lang="nb-NO" sz="2000" dirty="0" err="1"/>
              <a:t>dV</a:t>
            </a:r>
            <a:r>
              <a:rPr lang="nb-NO" sz="2000" dirty="0"/>
              <a:t>/</a:t>
            </a:r>
            <a:r>
              <a:rPr lang="nb-NO" sz="2000" dirty="0" err="1"/>
              <a:t>dt</a:t>
            </a:r>
            <a:r>
              <a:rPr lang="nb-NO" sz="2000" dirty="0"/>
              <a:t> = q</a:t>
            </a:r>
            <a:r>
              <a:rPr lang="nb-NO" sz="2000" baseline="-25000" dirty="0"/>
              <a:t>in</a:t>
            </a:r>
            <a:r>
              <a:rPr lang="nb-NO" sz="2000" dirty="0"/>
              <a:t> – </a:t>
            </a:r>
            <a:r>
              <a:rPr lang="nb-NO" sz="2000" dirty="0" err="1"/>
              <a:t>q</a:t>
            </a:r>
            <a:r>
              <a:rPr lang="nb-NO" sz="2000" baseline="-25000" dirty="0" err="1"/>
              <a:t>out</a:t>
            </a:r>
            <a:r>
              <a:rPr lang="nb-NO" sz="2000" baseline="-25000" dirty="0"/>
              <a:t> </a:t>
            </a:r>
            <a:r>
              <a:rPr lang="nb-NO" sz="2000" dirty="0"/>
              <a:t>  </a:t>
            </a:r>
            <a:r>
              <a:rPr lang="nb-NO" sz="2000" dirty="0" err="1"/>
              <a:t>Get</a:t>
            </a:r>
            <a:r>
              <a:rPr lang="nb-NO" sz="2000" dirty="0"/>
              <a:t> k’=1</a:t>
            </a:r>
            <a:endParaRPr lang="nb-NO" sz="2000" baseline="-25000" dirty="0"/>
          </a:p>
          <a:p>
            <a:pPr marL="457200" indent="-457200">
              <a:buAutoNum type="arabicPeriod"/>
            </a:pPr>
            <a:r>
              <a:rPr lang="nb-NO" sz="2400" dirty="0"/>
              <a:t>PID-controller , C(s) = </a:t>
            </a:r>
            <a:r>
              <a:rPr lang="nb-NO" sz="2400" dirty="0" err="1"/>
              <a:t>K</a:t>
            </a:r>
            <a:r>
              <a:rPr lang="nb-NO" sz="2400" baseline="-25000" dirty="0" err="1"/>
              <a:t>c</a:t>
            </a:r>
            <a:r>
              <a:rPr lang="nb-NO" sz="2400" dirty="0"/>
              <a:t>(1 + 1/(</a:t>
            </a:r>
            <a:r>
              <a:rPr lang="el-GR" sz="2400" dirty="0"/>
              <a:t>τ</a:t>
            </a:r>
            <a:r>
              <a:rPr lang="nb-NO" sz="2400" baseline="-25000" dirty="0"/>
              <a:t>I</a:t>
            </a:r>
            <a:r>
              <a:rPr lang="nb-NO" sz="2400" dirty="0"/>
              <a:t>s) + </a:t>
            </a:r>
            <a:r>
              <a:rPr lang="el-GR" sz="2400" dirty="0"/>
              <a:t>τ</a:t>
            </a:r>
            <a:r>
              <a:rPr lang="nb-NO" sz="2400" baseline="-25000" dirty="0"/>
              <a:t>D</a:t>
            </a:r>
            <a:r>
              <a:rPr lang="nb-NO" sz="2400" dirty="0"/>
              <a:t> s)   («ideal PID») </a:t>
            </a:r>
          </a:p>
          <a:p>
            <a:pPr marL="457200" indent="-457200">
              <a:buAutoNum type="arabicPeriod"/>
            </a:pPr>
            <a:endParaRPr lang="nb-NO" sz="2400" dirty="0"/>
          </a:p>
          <a:p>
            <a:pPr marL="457200" indent="-457200">
              <a:buAutoNum type="arabicPeriod"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29F02D4-22E5-410E-88DF-D6D205C28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7680" y="1612106"/>
            <a:ext cx="1371600" cy="4953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b-NO" altLang="nb-NO" sz="2400" dirty="0">
                <a:latin typeface="Arial" panose="020B0604020202020204" pitchFamily="34" charset="0"/>
              </a:rPr>
              <a:t>G(s)</a:t>
            </a:r>
          </a:p>
        </p:txBody>
      </p:sp>
      <p:cxnSp>
        <p:nvCxnSpPr>
          <p:cNvPr id="6" name="Straight Arrow Connector 3">
            <a:extLst>
              <a:ext uri="{FF2B5EF4-FFF2-40B4-BE49-F238E27FC236}">
                <a16:creationId xmlns:a16="http://schemas.microsoft.com/office/drawing/2014/main" id="{DED979CB-E018-4F61-9DB9-BF04502BEFBA}"/>
              </a:ext>
            </a:extLst>
          </p:cNvPr>
          <p:cNvCxnSpPr>
            <a:cxnSpLocks noChangeShapeType="1"/>
            <a:endCxn id="4" idx="1"/>
          </p:cNvCxnSpPr>
          <p:nvPr/>
        </p:nvCxnSpPr>
        <p:spPr bwMode="auto">
          <a:xfrm>
            <a:off x="3215680" y="1859756"/>
            <a:ext cx="762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8">
            <a:extLst>
              <a:ext uri="{FF2B5EF4-FFF2-40B4-BE49-F238E27FC236}">
                <a16:creationId xmlns:a16="http://schemas.microsoft.com/office/drawing/2014/main" id="{65A87AD2-2EED-426B-86A6-32EF6536AE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49280" y="1859756"/>
            <a:ext cx="762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Box 4">
            <a:extLst>
              <a:ext uri="{FF2B5EF4-FFF2-40B4-BE49-F238E27FC236}">
                <a16:creationId xmlns:a16="http://schemas.microsoft.com/office/drawing/2014/main" id="{B6A75282-1BB1-46C5-81FA-B6AF9A165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281" y="1535907"/>
            <a:ext cx="492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u(s)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324CDEA-9477-4463-A586-361D82F76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2955" y="1535907"/>
            <a:ext cx="1392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y(s) = G(s) u(s)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5589AF43-0115-449B-8672-FE5CE122D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480" y="2145507"/>
            <a:ext cx="4506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G(s) = transfer </a:t>
            </a:r>
            <a:r>
              <a:rPr lang="nb-NO" altLang="nb-NO" sz="1400" dirty="0" err="1">
                <a:latin typeface="Arial" panose="020B0604020202020204" pitchFamily="34" charset="0"/>
              </a:rPr>
              <a:t>function</a:t>
            </a:r>
            <a:r>
              <a:rPr lang="nb-NO" altLang="nb-NO" sz="1400" dirty="0">
                <a:latin typeface="Arial" panose="020B0604020202020204" pitchFamily="34" charset="0"/>
              </a:rPr>
              <a:t> of linear </a:t>
            </a:r>
            <a:r>
              <a:rPr lang="nb-NO" altLang="nb-NO" sz="1400" dirty="0" err="1">
                <a:latin typeface="Arial" panose="020B0604020202020204" pitchFamily="34" charset="0"/>
              </a:rPr>
              <a:t>dynamic</a:t>
            </a:r>
            <a:r>
              <a:rPr lang="nb-NO" altLang="nb-NO" sz="1400" dirty="0">
                <a:latin typeface="Arial" panose="020B0604020202020204" pitchFamily="34" charset="0"/>
              </a:rPr>
              <a:t> system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u and y: </a:t>
            </a:r>
            <a:r>
              <a:rPr lang="nb-NO" altLang="nb-NO" sz="1400" dirty="0" err="1">
                <a:latin typeface="Arial" panose="020B0604020202020204" pitchFamily="34" charset="0"/>
              </a:rPr>
              <a:t>deviation</a:t>
            </a:r>
            <a:r>
              <a:rPr lang="nb-NO" altLang="nb-NO" sz="1400" dirty="0">
                <a:latin typeface="Arial" panose="020B0604020202020204" pitchFamily="34" charset="0"/>
              </a:rPr>
              <a:t> variables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s: </a:t>
            </a:r>
            <a:r>
              <a:rPr lang="nb-NO" altLang="nb-NO" sz="1400" dirty="0" err="1">
                <a:latin typeface="Arial" panose="020B0604020202020204" pitchFamily="34" charset="0"/>
              </a:rPr>
              <a:t>Laplace</a:t>
            </a:r>
            <a:r>
              <a:rPr lang="nb-NO" altLang="nb-NO" sz="1400" dirty="0">
                <a:latin typeface="Arial" panose="020B0604020202020204" pitchFamily="34" charset="0"/>
              </a:rPr>
              <a:t> variable (</a:t>
            </a:r>
            <a:r>
              <a:rPr lang="nb-NO" altLang="nb-NO" sz="1400" dirty="0" err="1">
                <a:latin typeface="Arial" panose="020B0604020202020204" pitchFamily="34" charset="0"/>
              </a:rPr>
              <a:t>replaces</a:t>
            </a:r>
            <a:r>
              <a:rPr lang="nb-NO" altLang="nb-NO" sz="1400" dirty="0">
                <a:latin typeface="Arial" panose="020B0604020202020204" pitchFamily="34" charset="0"/>
              </a:rPr>
              <a:t> t as </a:t>
            </a:r>
            <a:r>
              <a:rPr lang="nb-NO" altLang="nb-NO" sz="1400" dirty="0" err="1">
                <a:latin typeface="Arial" panose="020B0604020202020204" pitchFamily="34" charset="0"/>
              </a:rPr>
              <a:t>independt</a:t>
            </a:r>
            <a:r>
              <a:rPr lang="nb-NO" altLang="nb-NO" sz="1400" dirty="0">
                <a:latin typeface="Arial" panose="020B0604020202020204" pitchFamily="34" charset="0"/>
              </a:rPr>
              <a:t> variable).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    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Note (</a:t>
            </a:r>
            <a:r>
              <a:rPr lang="nb-NO" altLang="nb-NO" sz="1400" dirty="0" err="1">
                <a:solidFill>
                  <a:srgbClr val="FF0000"/>
                </a:solidFill>
                <a:latin typeface="Arial" panose="020B0604020202020204" pitchFamily="34" charset="0"/>
              </a:rPr>
              <a:t>may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 be </a:t>
            </a:r>
            <a:r>
              <a:rPr lang="nb-NO" altLang="nb-NO" sz="1400" dirty="0" err="1">
                <a:solidFill>
                  <a:srgbClr val="FF0000"/>
                </a:solidFill>
                <a:latin typeface="Arial" panose="020B0604020202020204" pitchFamily="34" charset="0"/>
              </a:rPr>
              <a:t>confusing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): s has units s</a:t>
            </a:r>
            <a:r>
              <a:rPr lang="nb-NO" altLang="nb-NO" sz="1400" baseline="30000" dirty="0">
                <a:solidFill>
                  <a:srgbClr val="FF0000"/>
                </a:solidFill>
                <a:latin typeface="Arial" panose="020B0604020202020204" pitchFamily="34" charset="0"/>
              </a:rPr>
              <a:t>-1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 = second</a:t>
            </a:r>
            <a:r>
              <a:rPr lang="nb-NO" altLang="nb-NO" sz="1400" baseline="30000" dirty="0">
                <a:solidFill>
                  <a:srgbClr val="FF0000"/>
                </a:solidFill>
                <a:latin typeface="Arial" panose="020B0604020202020204" pitchFamily="34" charset="0"/>
              </a:rPr>
              <a:t>-1</a:t>
            </a:r>
            <a:r>
              <a:rPr lang="nb-NO" altLang="nb-NO" sz="14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nb-NO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nb-NO" altLang="nb-NO" sz="1400" baseline="30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64AF49F7-6BCC-45B1-AD6E-68B1D7BB4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6480" y="1124745"/>
            <a:ext cx="2235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  <a:latin typeface="Arial" panose="020B0604020202020204" pitchFamily="34" charset="0"/>
              </a:rPr>
              <a:t>Can just multiply G and u!</a:t>
            </a:r>
          </a:p>
        </p:txBody>
      </p:sp>
      <p:cxnSp>
        <p:nvCxnSpPr>
          <p:cNvPr id="12" name="Straight Arrow Connector 3">
            <a:extLst>
              <a:ext uri="{FF2B5EF4-FFF2-40B4-BE49-F238E27FC236}">
                <a16:creationId xmlns:a16="http://schemas.microsoft.com/office/drawing/2014/main" id="{91C6B7FC-A5B5-4286-A203-63D9D8EDAA7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39869" y="1307306"/>
            <a:ext cx="211137" cy="2667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6068CB7-183B-4826-BAE4-7A3A7E3C71DF}"/>
                  </a:ext>
                </a:extLst>
              </p:cNvPr>
              <p:cNvSpPr txBox="1"/>
              <p:nvPr/>
            </p:nvSpPr>
            <p:spPr>
              <a:xfrm>
                <a:off x="4855314" y="6021288"/>
                <a:ext cx="2107372" cy="5561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b-NO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nb-NO" i="1" baseline="-25000">
                          <a:latin typeface="Cambria Math" panose="02040503050406030204" pitchFamily="18" charset="0"/>
                        </a:rPr>
                        <m:t>𝑐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nb-NO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 panose="02040503050406030204" pitchFamily="18" charset="0"/>
                                </a:rPr>
                                <m:t>τ</m:t>
                              </m:r>
                            </m:e>
                            <m:sub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l-GR" dirty="0"/>
                            <m:t>τ</m:t>
                          </m:r>
                          <m:r>
                            <m:rPr>
                              <m:nor/>
                            </m:rPr>
                            <a:rPr lang="nb-NO" baseline="-25000" dirty="0"/>
                            <m:t>D</m:t>
                          </m:r>
                          <m:r>
                            <m:rPr>
                              <m:nor/>
                            </m:rPr>
                            <a:rPr lang="nb-NO" dirty="0"/>
                            <m:t> </m:t>
                          </m:r>
                          <m:sSup>
                            <m:sSupPr>
                              <m:ctrlPr>
                                <a:rPr lang="nb-NO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l-GR" dirty="0"/>
                            <m:t>τ</m:t>
                          </m:r>
                          <m:r>
                            <m:rPr>
                              <m:nor/>
                            </m:rPr>
                            <a:rPr lang="nb-NO" baseline="-25000" dirty="0"/>
                            <m:t>I</m:t>
                          </m:r>
                          <m:r>
                            <m:rPr>
                              <m:nor/>
                            </m:rPr>
                            <a:rPr lang="nb-NO" baseline="-25000" dirty="0"/>
                            <m:t> </m:t>
                          </m:r>
                          <m:r>
                            <m:rPr>
                              <m:nor/>
                            </m:rPr>
                            <a:rPr lang="nb-NO" dirty="0"/>
                            <m:t>s</m:t>
                          </m:r>
                          <m:r>
                            <m:rPr>
                              <m:nor/>
                            </m:rPr>
                            <a:rPr lang="nb-NO" dirty="0"/>
                            <m:t> +1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l-GR" dirty="0"/>
                            <m:t>τ</m:t>
                          </m:r>
                          <m:r>
                            <m:rPr>
                              <m:nor/>
                            </m:rPr>
                            <a:rPr lang="nb-NO" baseline="-25000" dirty="0"/>
                            <m:t>I</m:t>
                          </m:r>
                          <m:r>
                            <m:rPr>
                              <m:nor/>
                            </m:rPr>
                            <a:rPr lang="nb-NO" baseline="-25000" dirty="0"/>
                            <m:t> </m:t>
                          </m:r>
                          <m:r>
                            <m:rPr>
                              <m:nor/>
                            </m:rPr>
                            <a:rPr lang="nb-NO" dirty="0"/>
                            <m:t>s</m:t>
                          </m:r>
                        </m:den>
                      </m:f>
                    </m:oMath>
                  </m:oMathPara>
                </a14:m>
                <a:endParaRPr lang="nb-NO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6068CB7-183B-4826-BAE4-7A3A7E3C7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314" y="6021288"/>
                <a:ext cx="2107372" cy="556114"/>
              </a:xfrm>
              <a:prstGeom prst="rect">
                <a:avLst/>
              </a:prstGeom>
              <a:blipFill>
                <a:blip r:embed="rId3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A1DC46F-0EB8-0E50-BA31-ED2F7B4E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0898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1584" y="408713"/>
            <a:ext cx="4555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g6: </a:t>
            </a:r>
            <a:r>
              <a:rPr lang="nb-NO" dirty="0" err="1"/>
              <a:t>Unstable</a:t>
            </a:r>
            <a:r>
              <a:rPr lang="nb-NO" dirty="0"/>
              <a:t> system (e.g., </a:t>
            </a:r>
            <a:r>
              <a:rPr lang="nb-NO" dirty="0" err="1"/>
              <a:t>exothermic</a:t>
            </a:r>
            <a:r>
              <a:rPr lang="nb-NO" dirty="0"/>
              <a:t> </a:t>
            </a:r>
            <a:r>
              <a:rPr lang="nb-NO" dirty="0" err="1"/>
              <a:t>reactor</a:t>
            </a:r>
            <a:r>
              <a:rPr lang="nb-NO" dirty="0"/>
              <a:t>):</a:t>
            </a:r>
          </a:p>
          <a:p>
            <a:r>
              <a:rPr lang="nb-NO" dirty="0"/>
              <a:t>       Note: </a:t>
            </a:r>
            <a:r>
              <a:rPr lang="nb-NO" dirty="0" err="1"/>
              <a:t>Sign</a:t>
            </a:r>
            <a:r>
              <a:rPr lang="nb-NO" dirty="0"/>
              <a:t> </a:t>
            </a:r>
            <a:r>
              <a:rPr lang="nb-NO" dirty="0" err="1"/>
              <a:t>change</a:t>
            </a:r>
            <a:r>
              <a:rPr lang="nb-NO" dirty="0"/>
              <a:t> in </a:t>
            </a:r>
            <a:r>
              <a:rPr lang="nb-NO" dirty="0" err="1"/>
              <a:t>denominator</a:t>
            </a:r>
            <a:r>
              <a:rPr lang="nb-NO" dirty="0"/>
              <a:t> d(s)</a:t>
            </a:r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1843089" y="661989"/>
            <a:ext cx="8505825" cy="5534025"/>
            <a:chOff x="201" y="417"/>
            <a:chExt cx="5358" cy="3486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201" y="417"/>
              <a:ext cx="5358" cy="3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969" y="801"/>
              <a:ext cx="4080" cy="27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dirty="0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969" y="801"/>
              <a:ext cx="4080" cy="271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969" y="801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504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96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96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951" y="353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147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47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461" y="353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198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98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95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249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49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246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300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300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97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351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351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48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2" name="Line 32"/>
            <p:cNvSpPr>
              <a:spLocks noChangeShapeType="1"/>
            </p:cNvSpPr>
            <p:nvPr/>
          </p:nvSpPr>
          <p:spPr bwMode="auto">
            <a:xfrm flipV="1">
              <a:off x="402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193" name="Line 33"/>
            <p:cNvSpPr>
              <a:spLocks noChangeShapeType="1"/>
            </p:cNvSpPr>
            <p:nvPr/>
          </p:nvSpPr>
          <p:spPr bwMode="auto">
            <a:xfrm>
              <a:off x="402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195" name="Rectangle 34"/>
            <p:cNvSpPr>
              <a:spLocks noChangeArrowheads="1"/>
            </p:cNvSpPr>
            <p:nvPr/>
          </p:nvSpPr>
          <p:spPr bwMode="auto">
            <a:xfrm>
              <a:off x="399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6" name="Line 35"/>
            <p:cNvSpPr>
              <a:spLocks noChangeShapeType="1"/>
            </p:cNvSpPr>
            <p:nvPr/>
          </p:nvSpPr>
          <p:spPr bwMode="auto">
            <a:xfrm flipV="1">
              <a:off x="453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197" name="Line 36"/>
            <p:cNvSpPr>
              <a:spLocks noChangeShapeType="1"/>
            </p:cNvSpPr>
            <p:nvPr/>
          </p:nvSpPr>
          <p:spPr bwMode="auto">
            <a:xfrm>
              <a:off x="453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198" name="Rectangle 37"/>
            <p:cNvSpPr>
              <a:spLocks noChangeArrowheads="1"/>
            </p:cNvSpPr>
            <p:nvPr/>
          </p:nvSpPr>
          <p:spPr bwMode="auto">
            <a:xfrm>
              <a:off x="450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9" name="Line 38"/>
            <p:cNvSpPr>
              <a:spLocks noChangeShapeType="1"/>
            </p:cNvSpPr>
            <p:nvPr/>
          </p:nvSpPr>
          <p:spPr bwMode="auto">
            <a:xfrm flipV="1">
              <a:off x="504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0" name="Line 39"/>
            <p:cNvSpPr>
              <a:spLocks noChangeShapeType="1"/>
            </p:cNvSpPr>
            <p:nvPr/>
          </p:nvSpPr>
          <p:spPr bwMode="auto">
            <a:xfrm>
              <a:off x="504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1" name="Rectangle 40"/>
            <p:cNvSpPr>
              <a:spLocks noChangeArrowheads="1"/>
            </p:cNvSpPr>
            <p:nvPr/>
          </p:nvSpPr>
          <p:spPr bwMode="auto">
            <a:xfrm>
              <a:off x="501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2" name="Line 41"/>
            <p:cNvSpPr>
              <a:spLocks noChangeShapeType="1"/>
            </p:cNvSpPr>
            <p:nvPr/>
          </p:nvSpPr>
          <p:spPr bwMode="auto">
            <a:xfrm>
              <a:off x="969" y="3345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3" name="Line 42"/>
            <p:cNvSpPr>
              <a:spLocks noChangeShapeType="1"/>
            </p:cNvSpPr>
            <p:nvPr/>
          </p:nvSpPr>
          <p:spPr bwMode="auto">
            <a:xfrm flipH="1">
              <a:off x="5007" y="3345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4" name="Rectangle 43"/>
            <p:cNvSpPr>
              <a:spLocks noChangeArrowheads="1"/>
            </p:cNvSpPr>
            <p:nvPr/>
          </p:nvSpPr>
          <p:spPr bwMode="auto">
            <a:xfrm>
              <a:off x="909" y="3303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5" name="Line 44"/>
            <p:cNvSpPr>
              <a:spLocks noChangeShapeType="1"/>
            </p:cNvSpPr>
            <p:nvPr/>
          </p:nvSpPr>
          <p:spPr bwMode="auto">
            <a:xfrm>
              <a:off x="969" y="2919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6" name="Line 45"/>
            <p:cNvSpPr>
              <a:spLocks noChangeShapeType="1"/>
            </p:cNvSpPr>
            <p:nvPr/>
          </p:nvSpPr>
          <p:spPr bwMode="auto">
            <a:xfrm flipH="1">
              <a:off x="5007" y="2919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7" name="Rectangle 46"/>
            <p:cNvSpPr>
              <a:spLocks noChangeArrowheads="1"/>
            </p:cNvSpPr>
            <p:nvPr/>
          </p:nvSpPr>
          <p:spPr bwMode="auto">
            <a:xfrm>
              <a:off x="855" y="2877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8" name="Line 47"/>
            <p:cNvSpPr>
              <a:spLocks noChangeShapeType="1"/>
            </p:cNvSpPr>
            <p:nvPr/>
          </p:nvSpPr>
          <p:spPr bwMode="auto">
            <a:xfrm>
              <a:off x="969" y="2499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09" name="Line 48"/>
            <p:cNvSpPr>
              <a:spLocks noChangeShapeType="1"/>
            </p:cNvSpPr>
            <p:nvPr/>
          </p:nvSpPr>
          <p:spPr bwMode="auto">
            <a:xfrm flipH="1">
              <a:off x="5007" y="2499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0" name="Rectangle 49"/>
            <p:cNvSpPr>
              <a:spLocks noChangeArrowheads="1"/>
            </p:cNvSpPr>
            <p:nvPr/>
          </p:nvSpPr>
          <p:spPr bwMode="auto">
            <a:xfrm>
              <a:off x="909" y="245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11" name="Line 50"/>
            <p:cNvSpPr>
              <a:spLocks noChangeShapeType="1"/>
            </p:cNvSpPr>
            <p:nvPr/>
          </p:nvSpPr>
          <p:spPr bwMode="auto">
            <a:xfrm>
              <a:off x="969" y="2073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2" name="Line 51"/>
            <p:cNvSpPr>
              <a:spLocks noChangeShapeType="1"/>
            </p:cNvSpPr>
            <p:nvPr/>
          </p:nvSpPr>
          <p:spPr bwMode="auto">
            <a:xfrm flipH="1">
              <a:off x="5007" y="2073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3" name="Rectangle 52"/>
            <p:cNvSpPr>
              <a:spLocks noChangeArrowheads="1"/>
            </p:cNvSpPr>
            <p:nvPr/>
          </p:nvSpPr>
          <p:spPr bwMode="auto">
            <a:xfrm>
              <a:off x="855" y="2031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14" name="Line 53"/>
            <p:cNvSpPr>
              <a:spLocks noChangeShapeType="1"/>
            </p:cNvSpPr>
            <p:nvPr/>
          </p:nvSpPr>
          <p:spPr bwMode="auto">
            <a:xfrm>
              <a:off x="969" y="1647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5" name="Line 54"/>
            <p:cNvSpPr>
              <a:spLocks noChangeShapeType="1"/>
            </p:cNvSpPr>
            <p:nvPr/>
          </p:nvSpPr>
          <p:spPr bwMode="auto">
            <a:xfrm flipH="1">
              <a:off x="5007" y="1647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6" name="Rectangle 55"/>
            <p:cNvSpPr>
              <a:spLocks noChangeArrowheads="1"/>
            </p:cNvSpPr>
            <p:nvPr/>
          </p:nvSpPr>
          <p:spPr bwMode="auto">
            <a:xfrm>
              <a:off x="909" y="1605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17" name="Line 56"/>
            <p:cNvSpPr>
              <a:spLocks noChangeShapeType="1"/>
            </p:cNvSpPr>
            <p:nvPr/>
          </p:nvSpPr>
          <p:spPr bwMode="auto">
            <a:xfrm>
              <a:off x="969" y="1221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8" name="Line 57"/>
            <p:cNvSpPr>
              <a:spLocks noChangeShapeType="1"/>
            </p:cNvSpPr>
            <p:nvPr/>
          </p:nvSpPr>
          <p:spPr bwMode="auto">
            <a:xfrm flipH="1">
              <a:off x="5007" y="1221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19" name="Rectangle 58"/>
            <p:cNvSpPr>
              <a:spLocks noChangeArrowheads="1"/>
            </p:cNvSpPr>
            <p:nvPr/>
          </p:nvSpPr>
          <p:spPr bwMode="auto">
            <a:xfrm>
              <a:off x="855" y="1179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20" name="Line 59"/>
            <p:cNvSpPr>
              <a:spLocks noChangeShapeType="1"/>
            </p:cNvSpPr>
            <p:nvPr/>
          </p:nvSpPr>
          <p:spPr bwMode="auto">
            <a:xfrm>
              <a:off x="969" y="801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1" name="Line 60"/>
            <p:cNvSpPr>
              <a:spLocks noChangeShapeType="1"/>
            </p:cNvSpPr>
            <p:nvPr/>
          </p:nvSpPr>
          <p:spPr bwMode="auto">
            <a:xfrm flipH="1">
              <a:off x="5007" y="801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2" name="Rectangle 61"/>
            <p:cNvSpPr>
              <a:spLocks noChangeArrowheads="1"/>
            </p:cNvSpPr>
            <p:nvPr/>
          </p:nvSpPr>
          <p:spPr bwMode="auto">
            <a:xfrm>
              <a:off x="909" y="759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23" name="Line 62"/>
            <p:cNvSpPr>
              <a:spLocks noChangeShapeType="1"/>
            </p:cNvSpPr>
            <p:nvPr/>
          </p:nvSpPr>
          <p:spPr bwMode="auto">
            <a:xfrm>
              <a:off x="969" y="801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4" name="Line 63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5" name="Line 64"/>
            <p:cNvSpPr>
              <a:spLocks noChangeShapeType="1"/>
            </p:cNvSpPr>
            <p:nvPr/>
          </p:nvSpPr>
          <p:spPr bwMode="auto">
            <a:xfrm flipV="1">
              <a:off x="504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6" name="Line 65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7" name="Freeform 66"/>
            <p:cNvSpPr>
              <a:spLocks/>
            </p:cNvSpPr>
            <p:nvPr/>
          </p:nvSpPr>
          <p:spPr bwMode="auto">
            <a:xfrm>
              <a:off x="969" y="1875"/>
              <a:ext cx="4080" cy="1470"/>
            </a:xfrm>
            <a:custGeom>
              <a:avLst/>
              <a:gdLst>
                <a:gd name="T0" fmla="*/ 36 w 4080"/>
                <a:gd name="T1" fmla="*/ 1440 h 1470"/>
                <a:gd name="T2" fmla="*/ 120 w 4080"/>
                <a:gd name="T3" fmla="*/ 1374 h 1470"/>
                <a:gd name="T4" fmla="*/ 204 w 4080"/>
                <a:gd name="T5" fmla="*/ 1308 h 1470"/>
                <a:gd name="T6" fmla="*/ 282 w 4080"/>
                <a:gd name="T7" fmla="*/ 1248 h 1470"/>
                <a:gd name="T8" fmla="*/ 366 w 4080"/>
                <a:gd name="T9" fmla="*/ 1194 h 1470"/>
                <a:gd name="T10" fmla="*/ 444 w 4080"/>
                <a:gd name="T11" fmla="*/ 1134 h 1470"/>
                <a:gd name="T12" fmla="*/ 528 w 4080"/>
                <a:gd name="T13" fmla="*/ 1080 h 1470"/>
                <a:gd name="T14" fmla="*/ 612 w 4080"/>
                <a:gd name="T15" fmla="*/ 1032 h 1470"/>
                <a:gd name="T16" fmla="*/ 690 w 4080"/>
                <a:gd name="T17" fmla="*/ 984 h 1470"/>
                <a:gd name="T18" fmla="*/ 774 w 4080"/>
                <a:gd name="T19" fmla="*/ 936 h 1470"/>
                <a:gd name="T20" fmla="*/ 852 w 4080"/>
                <a:gd name="T21" fmla="*/ 888 h 1470"/>
                <a:gd name="T22" fmla="*/ 936 w 4080"/>
                <a:gd name="T23" fmla="*/ 846 h 1470"/>
                <a:gd name="T24" fmla="*/ 1020 w 4080"/>
                <a:gd name="T25" fmla="*/ 804 h 1470"/>
                <a:gd name="T26" fmla="*/ 1098 w 4080"/>
                <a:gd name="T27" fmla="*/ 762 h 1470"/>
                <a:gd name="T28" fmla="*/ 1182 w 4080"/>
                <a:gd name="T29" fmla="*/ 726 h 1470"/>
                <a:gd name="T30" fmla="*/ 1260 w 4080"/>
                <a:gd name="T31" fmla="*/ 684 h 1470"/>
                <a:gd name="T32" fmla="*/ 1344 w 4080"/>
                <a:gd name="T33" fmla="*/ 648 h 1470"/>
                <a:gd name="T34" fmla="*/ 1428 w 4080"/>
                <a:gd name="T35" fmla="*/ 618 h 1470"/>
                <a:gd name="T36" fmla="*/ 1506 w 4080"/>
                <a:gd name="T37" fmla="*/ 582 h 1470"/>
                <a:gd name="T38" fmla="*/ 1590 w 4080"/>
                <a:gd name="T39" fmla="*/ 552 h 1470"/>
                <a:gd name="T40" fmla="*/ 1668 w 4080"/>
                <a:gd name="T41" fmla="*/ 522 h 1470"/>
                <a:gd name="T42" fmla="*/ 1752 w 4080"/>
                <a:gd name="T43" fmla="*/ 492 h 1470"/>
                <a:gd name="T44" fmla="*/ 1836 w 4080"/>
                <a:gd name="T45" fmla="*/ 462 h 1470"/>
                <a:gd name="T46" fmla="*/ 1914 w 4080"/>
                <a:gd name="T47" fmla="*/ 438 h 1470"/>
                <a:gd name="T48" fmla="*/ 1998 w 4080"/>
                <a:gd name="T49" fmla="*/ 408 h 1470"/>
                <a:gd name="T50" fmla="*/ 2076 w 4080"/>
                <a:gd name="T51" fmla="*/ 384 h 1470"/>
                <a:gd name="T52" fmla="*/ 2160 w 4080"/>
                <a:gd name="T53" fmla="*/ 360 h 1470"/>
                <a:gd name="T54" fmla="*/ 2244 w 4080"/>
                <a:gd name="T55" fmla="*/ 336 h 1470"/>
                <a:gd name="T56" fmla="*/ 2322 w 4080"/>
                <a:gd name="T57" fmla="*/ 318 h 1470"/>
                <a:gd name="T58" fmla="*/ 2406 w 4080"/>
                <a:gd name="T59" fmla="*/ 294 h 1470"/>
                <a:gd name="T60" fmla="*/ 2484 w 4080"/>
                <a:gd name="T61" fmla="*/ 276 h 1470"/>
                <a:gd name="T62" fmla="*/ 2568 w 4080"/>
                <a:gd name="T63" fmla="*/ 252 h 1470"/>
                <a:gd name="T64" fmla="*/ 2652 w 4080"/>
                <a:gd name="T65" fmla="*/ 234 h 1470"/>
                <a:gd name="T66" fmla="*/ 2730 w 4080"/>
                <a:gd name="T67" fmla="*/ 216 h 1470"/>
                <a:gd name="T68" fmla="*/ 2814 w 4080"/>
                <a:gd name="T69" fmla="*/ 198 h 1470"/>
                <a:gd name="T70" fmla="*/ 2892 w 4080"/>
                <a:gd name="T71" fmla="*/ 180 h 1470"/>
                <a:gd name="T72" fmla="*/ 2976 w 4080"/>
                <a:gd name="T73" fmla="*/ 168 h 1470"/>
                <a:gd name="T74" fmla="*/ 3060 w 4080"/>
                <a:gd name="T75" fmla="*/ 150 h 1470"/>
                <a:gd name="T76" fmla="*/ 3138 w 4080"/>
                <a:gd name="T77" fmla="*/ 138 h 1470"/>
                <a:gd name="T78" fmla="*/ 3222 w 4080"/>
                <a:gd name="T79" fmla="*/ 120 h 1470"/>
                <a:gd name="T80" fmla="*/ 3300 w 4080"/>
                <a:gd name="T81" fmla="*/ 108 h 1470"/>
                <a:gd name="T82" fmla="*/ 3384 w 4080"/>
                <a:gd name="T83" fmla="*/ 96 h 1470"/>
                <a:gd name="T84" fmla="*/ 3468 w 4080"/>
                <a:gd name="T85" fmla="*/ 84 h 1470"/>
                <a:gd name="T86" fmla="*/ 3546 w 4080"/>
                <a:gd name="T87" fmla="*/ 72 h 1470"/>
                <a:gd name="T88" fmla="*/ 3630 w 4080"/>
                <a:gd name="T89" fmla="*/ 60 h 1470"/>
                <a:gd name="T90" fmla="*/ 3708 w 4080"/>
                <a:gd name="T91" fmla="*/ 48 h 1470"/>
                <a:gd name="T92" fmla="*/ 3792 w 4080"/>
                <a:gd name="T93" fmla="*/ 36 h 1470"/>
                <a:gd name="T94" fmla="*/ 3876 w 4080"/>
                <a:gd name="T95" fmla="*/ 24 h 1470"/>
                <a:gd name="T96" fmla="*/ 3954 w 4080"/>
                <a:gd name="T97" fmla="*/ 18 h 1470"/>
                <a:gd name="T98" fmla="*/ 4038 w 4080"/>
                <a:gd name="T99" fmla="*/ 6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80" h="1470">
                  <a:moveTo>
                    <a:pt x="0" y="1470"/>
                  </a:moveTo>
                  <a:lnTo>
                    <a:pt x="36" y="1440"/>
                  </a:lnTo>
                  <a:lnTo>
                    <a:pt x="78" y="1404"/>
                  </a:lnTo>
                  <a:lnTo>
                    <a:pt x="120" y="1374"/>
                  </a:lnTo>
                  <a:lnTo>
                    <a:pt x="162" y="1338"/>
                  </a:lnTo>
                  <a:lnTo>
                    <a:pt x="204" y="1308"/>
                  </a:lnTo>
                  <a:lnTo>
                    <a:pt x="240" y="1278"/>
                  </a:lnTo>
                  <a:lnTo>
                    <a:pt x="282" y="1248"/>
                  </a:lnTo>
                  <a:lnTo>
                    <a:pt x="324" y="1218"/>
                  </a:lnTo>
                  <a:lnTo>
                    <a:pt x="366" y="1194"/>
                  </a:lnTo>
                  <a:lnTo>
                    <a:pt x="408" y="1164"/>
                  </a:lnTo>
                  <a:lnTo>
                    <a:pt x="444" y="1134"/>
                  </a:lnTo>
                  <a:lnTo>
                    <a:pt x="486" y="1110"/>
                  </a:lnTo>
                  <a:lnTo>
                    <a:pt x="528" y="1080"/>
                  </a:lnTo>
                  <a:lnTo>
                    <a:pt x="570" y="1056"/>
                  </a:lnTo>
                  <a:lnTo>
                    <a:pt x="612" y="1032"/>
                  </a:lnTo>
                  <a:lnTo>
                    <a:pt x="648" y="1008"/>
                  </a:lnTo>
                  <a:lnTo>
                    <a:pt x="690" y="984"/>
                  </a:lnTo>
                  <a:lnTo>
                    <a:pt x="732" y="960"/>
                  </a:lnTo>
                  <a:lnTo>
                    <a:pt x="774" y="936"/>
                  </a:lnTo>
                  <a:lnTo>
                    <a:pt x="816" y="912"/>
                  </a:lnTo>
                  <a:lnTo>
                    <a:pt x="852" y="888"/>
                  </a:lnTo>
                  <a:lnTo>
                    <a:pt x="894" y="864"/>
                  </a:lnTo>
                  <a:lnTo>
                    <a:pt x="936" y="846"/>
                  </a:lnTo>
                  <a:lnTo>
                    <a:pt x="978" y="822"/>
                  </a:lnTo>
                  <a:lnTo>
                    <a:pt x="1020" y="804"/>
                  </a:lnTo>
                  <a:lnTo>
                    <a:pt x="1056" y="780"/>
                  </a:lnTo>
                  <a:lnTo>
                    <a:pt x="1098" y="762"/>
                  </a:lnTo>
                  <a:lnTo>
                    <a:pt x="1140" y="744"/>
                  </a:lnTo>
                  <a:lnTo>
                    <a:pt x="1182" y="726"/>
                  </a:lnTo>
                  <a:lnTo>
                    <a:pt x="1224" y="702"/>
                  </a:lnTo>
                  <a:lnTo>
                    <a:pt x="1260" y="684"/>
                  </a:lnTo>
                  <a:lnTo>
                    <a:pt x="1302" y="666"/>
                  </a:lnTo>
                  <a:lnTo>
                    <a:pt x="1344" y="648"/>
                  </a:lnTo>
                  <a:lnTo>
                    <a:pt x="1386" y="630"/>
                  </a:lnTo>
                  <a:lnTo>
                    <a:pt x="1428" y="618"/>
                  </a:lnTo>
                  <a:lnTo>
                    <a:pt x="1464" y="600"/>
                  </a:lnTo>
                  <a:lnTo>
                    <a:pt x="1506" y="582"/>
                  </a:lnTo>
                  <a:lnTo>
                    <a:pt x="1548" y="564"/>
                  </a:lnTo>
                  <a:lnTo>
                    <a:pt x="1590" y="552"/>
                  </a:lnTo>
                  <a:lnTo>
                    <a:pt x="1632" y="534"/>
                  </a:lnTo>
                  <a:lnTo>
                    <a:pt x="1668" y="522"/>
                  </a:lnTo>
                  <a:lnTo>
                    <a:pt x="1710" y="504"/>
                  </a:lnTo>
                  <a:lnTo>
                    <a:pt x="1752" y="492"/>
                  </a:lnTo>
                  <a:lnTo>
                    <a:pt x="1794" y="474"/>
                  </a:lnTo>
                  <a:lnTo>
                    <a:pt x="1836" y="462"/>
                  </a:lnTo>
                  <a:lnTo>
                    <a:pt x="1872" y="450"/>
                  </a:lnTo>
                  <a:lnTo>
                    <a:pt x="1914" y="438"/>
                  </a:lnTo>
                  <a:lnTo>
                    <a:pt x="1956" y="420"/>
                  </a:lnTo>
                  <a:lnTo>
                    <a:pt x="1998" y="408"/>
                  </a:lnTo>
                  <a:lnTo>
                    <a:pt x="2040" y="396"/>
                  </a:lnTo>
                  <a:lnTo>
                    <a:pt x="2076" y="384"/>
                  </a:lnTo>
                  <a:lnTo>
                    <a:pt x="2118" y="372"/>
                  </a:lnTo>
                  <a:lnTo>
                    <a:pt x="2160" y="360"/>
                  </a:lnTo>
                  <a:lnTo>
                    <a:pt x="2202" y="348"/>
                  </a:lnTo>
                  <a:lnTo>
                    <a:pt x="2244" y="336"/>
                  </a:lnTo>
                  <a:lnTo>
                    <a:pt x="2280" y="324"/>
                  </a:lnTo>
                  <a:lnTo>
                    <a:pt x="2322" y="318"/>
                  </a:lnTo>
                  <a:lnTo>
                    <a:pt x="2364" y="306"/>
                  </a:lnTo>
                  <a:lnTo>
                    <a:pt x="2406" y="294"/>
                  </a:lnTo>
                  <a:lnTo>
                    <a:pt x="2448" y="282"/>
                  </a:lnTo>
                  <a:lnTo>
                    <a:pt x="2484" y="276"/>
                  </a:lnTo>
                  <a:lnTo>
                    <a:pt x="2526" y="264"/>
                  </a:lnTo>
                  <a:lnTo>
                    <a:pt x="2568" y="252"/>
                  </a:lnTo>
                  <a:lnTo>
                    <a:pt x="2610" y="246"/>
                  </a:lnTo>
                  <a:lnTo>
                    <a:pt x="2652" y="234"/>
                  </a:lnTo>
                  <a:lnTo>
                    <a:pt x="2688" y="228"/>
                  </a:lnTo>
                  <a:lnTo>
                    <a:pt x="2730" y="216"/>
                  </a:lnTo>
                  <a:lnTo>
                    <a:pt x="2772" y="210"/>
                  </a:lnTo>
                  <a:lnTo>
                    <a:pt x="2814" y="198"/>
                  </a:lnTo>
                  <a:lnTo>
                    <a:pt x="2856" y="192"/>
                  </a:lnTo>
                  <a:lnTo>
                    <a:pt x="2892" y="180"/>
                  </a:lnTo>
                  <a:lnTo>
                    <a:pt x="2934" y="174"/>
                  </a:lnTo>
                  <a:lnTo>
                    <a:pt x="2976" y="168"/>
                  </a:lnTo>
                  <a:lnTo>
                    <a:pt x="3018" y="162"/>
                  </a:lnTo>
                  <a:lnTo>
                    <a:pt x="3060" y="150"/>
                  </a:lnTo>
                  <a:lnTo>
                    <a:pt x="3096" y="144"/>
                  </a:lnTo>
                  <a:lnTo>
                    <a:pt x="3138" y="138"/>
                  </a:lnTo>
                  <a:lnTo>
                    <a:pt x="3180" y="132"/>
                  </a:lnTo>
                  <a:lnTo>
                    <a:pt x="3222" y="120"/>
                  </a:lnTo>
                  <a:lnTo>
                    <a:pt x="3264" y="114"/>
                  </a:lnTo>
                  <a:lnTo>
                    <a:pt x="3300" y="108"/>
                  </a:lnTo>
                  <a:lnTo>
                    <a:pt x="3342" y="102"/>
                  </a:lnTo>
                  <a:lnTo>
                    <a:pt x="3384" y="96"/>
                  </a:lnTo>
                  <a:lnTo>
                    <a:pt x="3426" y="90"/>
                  </a:lnTo>
                  <a:lnTo>
                    <a:pt x="3468" y="84"/>
                  </a:lnTo>
                  <a:lnTo>
                    <a:pt x="3504" y="78"/>
                  </a:lnTo>
                  <a:lnTo>
                    <a:pt x="3546" y="72"/>
                  </a:lnTo>
                  <a:lnTo>
                    <a:pt x="3588" y="66"/>
                  </a:lnTo>
                  <a:lnTo>
                    <a:pt x="3630" y="60"/>
                  </a:lnTo>
                  <a:lnTo>
                    <a:pt x="3672" y="54"/>
                  </a:lnTo>
                  <a:lnTo>
                    <a:pt x="3708" y="48"/>
                  </a:lnTo>
                  <a:lnTo>
                    <a:pt x="3750" y="42"/>
                  </a:lnTo>
                  <a:lnTo>
                    <a:pt x="3792" y="36"/>
                  </a:lnTo>
                  <a:lnTo>
                    <a:pt x="3834" y="30"/>
                  </a:lnTo>
                  <a:lnTo>
                    <a:pt x="3876" y="24"/>
                  </a:lnTo>
                  <a:lnTo>
                    <a:pt x="3912" y="24"/>
                  </a:lnTo>
                  <a:lnTo>
                    <a:pt x="3954" y="18"/>
                  </a:lnTo>
                  <a:lnTo>
                    <a:pt x="3996" y="12"/>
                  </a:lnTo>
                  <a:lnTo>
                    <a:pt x="4038" y="6"/>
                  </a:lnTo>
                  <a:lnTo>
                    <a:pt x="4080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8" name="Freeform 67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29" name="Freeform 68"/>
            <p:cNvSpPr>
              <a:spLocks/>
            </p:cNvSpPr>
            <p:nvPr/>
          </p:nvSpPr>
          <p:spPr bwMode="auto">
            <a:xfrm>
              <a:off x="969" y="2265"/>
              <a:ext cx="1290" cy="1080"/>
            </a:xfrm>
            <a:custGeom>
              <a:avLst/>
              <a:gdLst>
                <a:gd name="T0" fmla="*/ 18 w 1290"/>
                <a:gd name="T1" fmla="*/ 1062 h 1080"/>
                <a:gd name="T2" fmla="*/ 48 w 1290"/>
                <a:gd name="T3" fmla="*/ 1038 h 1080"/>
                <a:gd name="T4" fmla="*/ 78 w 1290"/>
                <a:gd name="T5" fmla="*/ 1014 h 1080"/>
                <a:gd name="T6" fmla="*/ 108 w 1290"/>
                <a:gd name="T7" fmla="*/ 990 h 1080"/>
                <a:gd name="T8" fmla="*/ 138 w 1290"/>
                <a:gd name="T9" fmla="*/ 960 h 1080"/>
                <a:gd name="T10" fmla="*/ 168 w 1290"/>
                <a:gd name="T11" fmla="*/ 936 h 1080"/>
                <a:gd name="T12" fmla="*/ 204 w 1290"/>
                <a:gd name="T13" fmla="*/ 912 h 1080"/>
                <a:gd name="T14" fmla="*/ 234 w 1290"/>
                <a:gd name="T15" fmla="*/ 888 h 1080"/>
                <a:gd name="T16" fmla="*/ 264 w 1290"/>
                <a:gd name="T17" fmla="*/ 858 h 1080"/>
                <a:gd name="T18" fmla="*/ 294 w 1290"/>
                <a:gd name="T19" fmla="*/ 834 h 1080"/>
                <a:gd name="T20" fmla="*/ 324 w 1290"/>
                <a:gd name="T21" fmla="*/ 810 h 1080"/>
                <a:gd name="T22" fmla="*/ 354 w 1290"/>
                <a:gd name="T23" fmla="*/ 786 h 1080"/>
                <a:gd name="T24" fmla="*/ 384 w 1290"/>
                <a:gd name="T25" fmla="*/ 756 h 1080"/>
                <a:gd name="T26" fmla="*/ 414 w 1290"/>
                <a:gd name="T27" fmla="*/ 732 h 1080"/>
                <a:gd name="T28" fmla="*/ 444 w 1290"/>
                <a:gd name="T29" fmla="*/ 708 h 1080"/>
                <a:gd name="T30" fmla="*/ 474 w 1290"/>
                <a:gd name="T31" fmla="*/ 684 h 1080"/>
                <a:gd name="T32" fmla="*/ 510 w 1290"/>
                <a:gd name="T33" fmla="*/ 654 h 1080"/>
                <a:gd name="T34" fmla="*/ 540 w 1290"/>
                <a:gd name="T35" fmla="*/ 630 h 1080"/>
                <a:gd name="T36" fmla="*/ 570 w 1290"/>
                <a:gd name="T37" fmla="*/ 606 h 1080"/>
                <a:gd name="T38" fmla="*/ 600 w 1290"/>
                <a:gd name="T39" fmla="*/ 582 h 1080"/>
                <a:gd name="T40" fmla="*/ 630 w 1290"/>
                <a:gd name="T41" fmla="*/ 552 h 1080"/>
                <a:gd name="T42" fmla="*/ 660 w 1290"/>
                <a:gd name="T43" fmla="*/ 528 h 1080"/>
                <a:gd name="T44" fmla="*/ 690 w 1290"/>
                <a:gd name="T45" fmla="*/ 504 h 1080"/>
                <a:gd name="T46" fmla="*/ 720 w 1290"/>
                <a:gd name="T47" fmla="*/ 480 h 1080"/>
                <a:gd name="T48" fmla="*/ 750 w 1290"/>
                <a:gd name="T49" fmla="*/ 450 h 1080"/>
                <a:gd name="T50" fmla="*/ 780 w 1290"/>
                <a:gd name="T51" fmla="*/ 426 h 1080"/>
                <a:gd name="T52" fmla="*/ 816 w 1290"/>
                <a:gd name="T53" fmla="*/ 402 h 1080"/>
                <a:gd name="T54" fmla="*/ 846 w 1290"/>
                <a:gd name="T55" fmla="*/ 378 h 1080"/>
                <a:gd name="T56" fmla="*/ 876 w 1290"/>
                <a:gd name="T57" fmla="*/ 348 h 1080"/>
                <a:gd name="T58" fmla="*/ 906 w 1290"/>
                <a:gd name="T59" fmla="*/ 324 h 1080"/>
                <a:gd name="T60" fmla="*/ 936 w 1290"/>
                <a:gd name="T61" fmla="*/ 300 h 1080"/>
                <a:gd name="T62" fmla="*/ 966 w 1290"/>
                <a:gd name="T63" fmla="*/ 276 h 1080"/>
                <a:gd name="T64" fmla="*/ 996 w 1290"/>
                <a:gd name="T65" fmla="*/ 246 h 1080"/>
                <a:gd name="T66" fmla="*/ 1026 w 1290"/>
                <a:gd name="T67" fmla="*/ 222 h 1080"/>
                <a:gd name="T68" fmla="*/ 1056 w 1290"/>
                <a:gd name="T69" fmla="*/ 198 h 1080"/>
                <a:gd name="T70" fmla="*/ 1086 w 1290"/>
                <a:gd name="T71" fmla="*/ 174 h 1080"/>
                <a:gd name="T72" fmla="*/ 1122 w 1290"/>
                <a:gd name="T73" fmla="*/ 144 h 1080"/>
                <a:gd name="T74" fmla="*/ 1152 w 1290"/>
                <a:gd name="T75" fmla="*/ 120 h 1080"/>
                <a:gd name="T76" fmla="*/ 1182 w 1290"/>
                <a:gd name="T77" fmla="*/ 96 h 1080"/>
                <a:gd name="T78" fmla="*/ 1212 w 1290"/>
                <a:gd name="T79" fmla="*/ 72 h 1080"/>
                <a:gd name="T80" fmla="*/ 1242 w 1290"/>
                <a:gd name="T81" fmla="*/ 42 h 1080"/>
                <a:gd name="T82" fmla="*/ 1272 w 1290"/>
                <a:gd name="T83" fmla="*/ 1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90" h="1080">
                  <a:moveTo>
                    <a:pt x="0" y="1080"/>
                  </a:moveTo>
                  <a:lnTo>
                    <a:pt x="6" y="1074"/>
                  </a:lnTo>
                  <a:lnTo>
                    <a:pt x="18" y="1062"/>
                  </a:lnTo>
                  <a:lnTo>
                    <a:pt x="30" y="1056"/>
                  </a:lnTo>
                  <a:lnTo>
                    <a:pt x="36" y="1050"/>
                  </a:lnTo>
                  <a:lnTo>
                    <a:pt x="48" y="1038"/>
                  </a:lnTo>
                  <a:lnTo>
                    <a:pt x="60" y="1032"/>
                  </a:lnTo>
                  <a:lnTo>
                    <a:pt x="66" y="1020"/>
                  </a:lnTo>
                  <a:lnTo>
                    <a:pt x="78" y="1014"/>
                  </a:lnTo>
                  <a:lnTo>
                    <a:pt x="90" y="1002"/>
                  </a:lnTo>
                  <a:lnTo>
                    <a:pt x="102" y="996"/>
                  </a:lnTo>
                  <a:lnTo>
                    <a:pt x="108" y="990"/>
                  </a:lnTo>
                  <a:lnTo>
                    <a:pt x="120" y="978"/>
                  </a:lnTo>
                  <a:lnTo>
                    <a:pt x="132" y="972"/>
                  </a:lnTo>
                  <a:lnTo>
                    <a:pt x="138" y="960"/>
                  </a:lnTo>
                  <a:lnTo>
                    <a:pt x="150" y="954"/>
                  </a:lnTo>
                  <a:lnTo>
                    <a:pt x="162" y="948"/>
                  </a:lnTo>
                  <a:lnTo>
                    <a:pt x="168" y="936"/>
                  </a:lnTo>
                  <a:lnTo>
                    <a:pt x="180" y="930"/>
                  </a:lnTo>
                  <a:lnTo>
                    <a:pt x="192" y="918"/>
                  </a:lnTo>
                  <a:lnTo>
                    <a:pt x="204" y="912"/>
                  </a:lnTo>
                  <a:lnTo>
                    <a:pt x="210" y="900"/>
                  </a:lnTo>
                  <a:lnTo>
                    <a:pt x="222" y="894"/>
                  </a:lnTo>
                  <a:lnTo>
                    <a:pt x="234" y="888"/>
                  </a:lnTo>
                  <a:lnTo>
                    <a:pt x="240" y="876"/>
                  </a:lnTo>
                  <a:lnTo>
                    <a:pt x="252" y="870"/>
                  </a:lnTo>
                  <a:lnTo>
                    <a:pt x="264" y="858"/>
                  </a:lnTo>
                  <a:lnTo>
                    <a:pt x="270" y="852"/>
                  </a:lnTo>
                  <a:lnTo>
                    <a:pt x="282" y="846"/>
                  </a:lnTo>
                  <a:lnTo>
                    <a:pt x="294" y="834"/>
                  </a:lnTo>
                  <a:lnTo>
                    <a:pt x="306" y="828"/>
                  </a:lnTo>
                  <a:lnTo>
                    <a:pt x="312" y="816"/>
                  </a:lnTo>
                  <a:lnTo>
                    <a:pt x="324" y="810"/>
                  </a:lnTo>
                  <a:lnTo>
                    <a:pt x="336" y="798"/>
                  </a:lnTo>
                  <a:lnTo>
                    <a:pt x="342" y="792"/>
                  </a:lnTo>
                  <a:lnTo>
                    <a:pt x="354" y="786"/>
                  </a:lnTo>
                  <a:lnTo>
                    <a:pt x="366" y="774"/>
                  </a:lnTo>
                  <a:lnTo>
                    <a:pt x="372" y="768"/>
                  </a:lnTo>
                  <a:lnTo>
                    <a:pt x="384" y="756"/>
                  </a:lnTo>
                  <a:lnTo>
                    <a:pt x="396" y="750"/>
                  </a:lnTo>
                  <a:lnTo>
                    <a:pt x="408" y="744"/>
                  </a:lnTo>
                  <a:lnTo>
                    <a:pt x="414" y="732"/>
                  </a:lnTo>
                  <a:lnTo>
                    <a:pt x="426" y="726"/>
                  </a:lnTo>
                  <a:lnTo>
                    <a:pt x="438" y="714"/>
                  </a:lnTo>
                  <a:lnTo>
                    <a:pt x="444" y="708"/>
                  </a:lnTo>
                  <a:lnTo>
                    <a:pt x="456" y="696"/>
                  </a:lnTo>
                  <a:lnTo>
                    <a:pt x="468" y="690"/>
                  </a:lnTo>
                  <a:lnTo>
                    <a:pt x="474" y="684"/>
                  </a:lnTo>
                  <a:lnTo>
                    <a:pt x="486" y="672"/>
                  </a:lnTo>
                  <a:lnTo>
                    <a:pt x="498" y="666"/>
                  </a:lnTo>
                  <a:lnTo>
                    <a:pt x="510" y="654"/>
                  </a:lnTo>
                  <a:lnTo>
                    <a:pt x="516" y="648"/>
                  </a:lnTo>
                  <a:lnTo>
                    <a:pt x="528" y="642"/>
                  </a:lnTo>
                  <a:lnTo>
                    <a:pt x="540" y="630"/>
                  </a:lnTo>
                  <a:lnTo>
                    <a:pt x="546" y="624"/>
                  </a:lnTo>
                  <a:lnTo>
                    <a:pt x="558" y="612"/>
                  </a:lnTo>
                  <a:lnTo>
                    <a:pt x="570" y="606"/>
                  </a:lnTo>
                  <a:lnTo>
                    <a:pt x="576" y="594"/>
                  </a:lnTo>
                  <a:lnTo>
                    <a:pt x="588" y="588"/>
                  </a:lnTo>
                  <a:lnTo>
                    <a:pt x="600" y="582"/>
                  </a:lnTo>
                  <a:lnTo>
                    <a:pt x="612" y="570"/>
                  </a:lnTo>
                  <a:lnTo>
                    <a:pt x="618" y="564"/>
                  </a:lnTo>
                  <a:lnTo>
                    <a:pt x="630" y="552"/>
                  </a:lnTo>
                  <a:lnTo>
                    <a:pt x="642" y="546"/>
                  </a:lnTo>
                  <a:lnTo>
                    <a:pt x="648" y="540"/>
                  </a:lnTo>
                  <a:lnTo>
                    <a:pt x="660" y="528"/>
                  </a:lnTo>
                  <a:lnTo>
                    <a:pt x="672" y="522"/>
                  </a:lnTo>
                  <a:lnTo>
                    <a:pt x="678" y="510"/>
                  </a:lnTo>
                  <a:lnTo>
                    <a:pt x="690" y="504"/>
                  </a:lnTo>
                  <a:lnTo>
                    <a:pt x="702" y="498"/>
                  </a:lnTo>
                  <a:lnTo>
                    <a:pt x="714" y="486"/>
                  </a:lnTo>
                  <a:lnTo>
                    <a:pt x="720" y="480"/>
                  </a:lnTo>
                  <a:lnTo>
                    <a:pt x="732" y="468"/>
                  </a:lnTo>
                  <a:lnTo>
                    <a:pt x="744" y="462"/>
                  </a:lnTo>
                  <a:lnTo>
                    <a:pt x="750" y="450"/>
                  </a:lnTo>
                  <a:lnTo>
                    <a:pt x="762" y="444"/>
                  </a:lnTo>
                  <a:lnTo>
                    <a:pt x="774" y="438"/>
                  </a:lnTo>
                  <a:lnTo>
                    <a:pt x="780" y="426"/>
                  </a:lnTo>
                  <a:lnTo>
                    <a:pt x="792" y="420"/>
                  </a:lnTo>
                  <a:lnTo>
                    <a:pt x="804" y="408"/>
                  </a:lnTo>
                  <a:lnTo>
                    <a:pt x="816" y="402"/>
                  </a:lnTo>
                  <a:lnTo>
                    <a:pt x="822" y="396"/>
                  </a:lnTo>
                  <a:lnTo>
                    <a:pt x="834" y="384"/>
                  </a:lnTo>
                  <a:lnTo>
                    <a:pt x="846" y="378"/>
                  </a:lnTo>
                  <a:lnTo>
                    <a:pt x="852" y="366"/>
                  </a:lnTo>
                  <a:lnTo>
                    <a:pt x="864" y="360"/>
                  </a:lnTo>
                  <a:lnTo>
                    <a:pt x="876" y="348"/>
                  </a:lnTo>
                  <a:lnTo>
                    <a:pt x="882" y="342"/>
                  </a:lnTo>
                  <a:lnTo>
                    <a:pt x="894" y="336"/>
                  </a:lnTo>
                  <a:lnTo>
                    <a:pt x="906" y="324"/>
                  </a:lnTo>
                  <a:lnTo>
                    <a:pt x="918" y="318"/>
                  </a:lnTo>
                  <a:lnTo>
                    <a:pt x="924" y="306"/>
                  </a:lnTo>
                  <a:lnTo>
                    <a:pt x="936" y="300"/>
                  </a:lnTo>
                  <a:lnTo>
                    <a:pt x="948" y="294"/>
                  </a:lnTo>
                  <a:lnTo>
                    <a:pt x="954" y="282"/>
                  </a:lnTo>
                  <a:lnTo>
                    <a:pt x="966" y="276"/>
                  </a:lnTo>
                  <a:lnTo>
                    <a:pt x="978" y="264"/>
                  </a:lnTo>
                  <a:lnTo>
                    <a:pt x="984" y="258"/>
                  </a:lnTo>
                  <a:lnTo>
                    <a:pt x="996" y="246"/>
                  </a:lnTo>
                  <a:lnTo>
                    <a:pt x="1008" y="240"/>
                  </a:lnTo>
                  <a:lnTo>
                    <a:pt x="1020" y="234"/>
                  </a:lnTo>
                  <a:lnTo>
                    <a:pt x="1026" y="222"/>
                  </a:lnTo>
                  <a:lnTo>
                    <a:pt x="1038" y="216"/>
                  </a:lnTo>
                  <a:lnTo>
                    <a:pt x="1050" y="204"/>
                  </a:lnTo>
                  <a:lnTo>
                    <a:pt x="1056" y="198"/>
                  </a:lnTo>
                  <a:lnTo>
                    <a:pt x="1068" y="192"/>
                  </a:lnTo>
                  <a:lnTo>
                    <a:pt x="1080" y="180"/>
                  </a:lnTo>
                  <a:lnTo>
                    <a:pt x="1086" y="174"/>
                  </a:lnTo>
                  <a:lnTo>
                    <a:pt x="1098" y="162"/>
                  </a:lnTo>
                  <a:lnTo>
                    <a:pt x="1110" y="156"/>
                  </a:lnTo>
                  <a:lnTo>
                    <a:pt x="1122" y="144"/>
                  </a:lnTo>
                  <a:lnTo>
                    <a:pt x="1128" y="138"/>
                  </a:lnTo>
                  <a:lnTo>
                    <a:pt x="1140" y="132"/>
                  </a:lnTo>
                  <a:lnTo>
                    <a:pt x="1152" y="120"/>
                  </a:lnTo>
                  <a:lnTo>
                    <a:pt x="1158" y="114"/>
                  </a:lnTo>
                  <a:lnTo>
                    <a:pt x="1170" y="102"/>
                  </a:lnTo>
                  <a:lnTo>
                    <a:pt x="1182" y="96"/>
                  </a:lnTo>
                  <a:lnTo>
                    <a:pt x="1188" y="90"/>
                  </a:lnTo>
                  <a:lnTo>
                    <a:pt x="1200" y="78"/>
                  </a:lnTo>
                  <a:lnTo>
                    <a:pt x="1212" y="72"/>
                  </a:lnTo>
                  <a:lnTo>
                    <a:pt x="1224" y="60"/>
                  </a:lnTo>
                  <a:lnTo>
                    <a:pt x="1230" y="54"/>
                  </a:lnTo>
                  <a:lnTo>
                    <a:pt x="1242" y="42"/>
                  </a:lnTo>
                  <a:lnTo>
                    <a:pt x="1254" y="36"/>
                  </a:lnTo>
                  <a:lnTo>
                    <a:pt x="1260" y="30"/>
                  </a:lnTo>
                  <a:lnTo>
                    <a:pt x="1272" y="18"/>
                  </a:lnTo>
                  <a:lnTo>
                    <a:pt x="1284" y="12"/>
                  </a:lnTo>
                  <a:lnTo>
                    <a:pt x="1290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30" name="Freeform 69"/>
            <p:cNvSpPr>
              <a:spLocks/>
            </p:cNvSpPr>
            <p:nvPr/>
          </p:nvSpPr>
          <p:spPr bwMode="auto">
            <a:xfrm>
              <a:off x="2259" y="1191"/>
              <a:ext cx="1296" cy="1074"/>
            </a:xfrm>
            <a:custGeom>
              <a:avLst/>
              <a:gdLst>
                <a:gd name="T0" fmla="*/ 24 w 1296"/>
                <a:gd name="T1" fmla="*/ 1062 h 1074"/>
                <a:gd name="T2" fmla="*/ 54 w 1296"/>
                <a:gd name="T3" fmla="*/ 1032 h 1074"/>
                <a:gd name="T4" fmla="*/ 84 w 1296"/>
                <a:gd name="T5" fmla="*/ 1008 h 1074"/>
                <a:gd name="T6" fmla="*/ 114 w 1296"/>
                <a:gd name="T7" fmla="*/ 984 h 1074"/>
                <a:gd name="T8" fmla="*/ 144 w 1296"/>
                <a:gd name="T9" fmla="*/ 960 h 1074"/>
                <a:gd name="T10" fmla="*/ 174 w 1296"/>
                <a:gd name="T11" fmla="*/ 930 h 1074"/>
                <a:gd name="T12" fmla="*/ 204 w 1296"/>
                <a:gd name="T13" fmla="*/ 906 h 1074"/>
                <a:gd name="T14" fmla="*/ 240 w 1296"/>
                <a:gd name="T15" fmla="*/ 882 h 1074"/>
                <a:gd name="T16" fmla="*/ 270 w 1296"/>
                <a:gd name="T17" fmla="*/ 858 h 1074"/>
                <a:gd name="T18" fmla="*/ 300 w 1296"/>
                <a:gd name="T19" fmla="*/ 828 h 1074"/>
                <a:gd name="T20" fmla="*/ 330 w 1296"/>
                <a:gd name="T21" fmla="*/ 804 h 1074"/>
                <a:gd name="T22" fmla="*/ 360 w 1296"/>
                <a:gd name="T23" fmla="*/ 780 h 1074"/>
                <a:gd name="T24" fmla="*/ 390 w 1296"/>
                <a:gd name="T25" fmla="*/ 756 h 1074"/>
                <a:gd name="T26" fmla="*/ 420 w 1296"/>
                <a:gd name="T27" fmla="*/ 726 h 1074"/>
                <a:gd name="T28" fmla="*/ 450 w 1296"/>
                <a:gd name="T29" fmla="*/ 702 h 1074"/>
                <a:gd name="T30" fmla="*/ 480 w 1296"/>
                <a:gd name="T31" fmla="*/ 678 h 1074"/>
                <a:gd name="T32" fmla="*/ 510 w 1296"/>
                <a:gd name="T33" fmla="*/ 654 h 1074"/>
                <a:gd name="T34" fmla="*/ 546 w 1296"/>
                <a:gd name="T35" fmla="*/ 624 h 1074"/>
                <a:gd name="T36" fmla="*/ 576 w 1296"/>
                <a:gd name="T37" fmla="*/ 600 h 1074"/>
                <a:gd name="T38" fmla="*/ 606 w 1296"/>
                <a:gd name="T39" fmla="*/ 576 h 1074"/>
                <a:gd name="T40" fmla="*/ 636 w 1296"/>
                <a:gd name="T41" fmla="*/ 552 h 1074"/>
                <a:gd name="T42" fmla="*/ 666 w 1296"/>
                <a:gd name="T43" fmla="*/ 522 h 1074"/>
                <a:gd name="T44" fmla="*/ 696 w 1296"/>
                <a:gd name="T45" fmla="*/ 498 h 1074"/>
                <a:gd name="T46" fmla="*/ 726 w 1296"/>
                <a:gd name="T47" fmla="*/ 474 h 1074"/>
                <a:gd name="T48" fmla="*/ 756 w 1296"/>
                <a:gd name="T49" fmla="*/ 450 h 1074"/>
                <a:gd name="T50" fmla="*/ 786 w 1296"/>
                <a:gd name="T51" fmla="*/ 420 h 1074"/>
                <a:gd name="T52" fmla="*/ 816 w 1296"/>
                <a:gd name="T53" fmla="*/ 396 h 1074"/>
                <a:gd name="T54" fmla="*/ 852 w 1296"/>
                <a:gd name="T55" fmla="*/ 372 h 1074"/>
                <a:gd name="T56" fmla="*/ 882 w 1296"/>
                <a:gd name="T57" fmla="*/ 348 h 1074"/>
                <a:gd name="T58" fmla="*/ 912 w 1296"/>
                <a:gd name="T59" fmla="*/ 318 h 1074"/>
                <a:gd name="T60" fmla="*/ 942 w 1296"/>
                <a:gd name="T61" fmla="*/ 294 h 1074"/>
                <a:gd name="T62" fmla="*/ 972 w 1296"/>
                <a:gd name="T63" fmla="*/ 270 h 1074"/>
                <a:gd name="T64" fmla="*/ 1002 w 1296"/>
                <a:gd name="T65" fmla="*/ 246 h 1074"/>
                <a:gd name="T66" fmla="*/ 1032 w 1296"/>
                <a:gd name="T67" fmla="*/ 216 h 1074"/>
                <a:gd name="T68" fmla="*/ 1062 w 1296"/>
                <a:gd name="T69" fmla="*/ 192 h 1074"/>
                <a:gd name="T70" fmla="*/ 1092 w 1296"/>
                <a:gd name="T71" fmla="*/ 168 h 1074"/>
                <a:gd name="T72" fmla="*/ 1122 w 1296"/>
                <a:gd name="T73" fmla="*/ 144 h 1074"/>
                <a:gd name="T74" fmla="*/ 1158 w 1296"/>
                <a:gd name="T75" fmla="*/ 114 h 1074"/>
                <a:gd name="T76" fmla="*/ 1188 w 1296"/>
                <a:gd name="T77" fmla="*/ 90 h 1074"/>
                <a:gd name="T78" fmla="*/ 1218 w 1296"/>
                <a:gd name="T79" fmla="*/ 66 h 1074"/>
                <a:gd name="T80" fmla="*/ 1248 w 1296"/>
                <a:gd name="T81" fmla="*/ 42 h 1074"/>
                <a:gd name="T82" fmla="*/ 1278 w 1296"/>
                <a:gd name="T83" fmla="*/ 1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96" h="1074">
                  <a:moveTo>
                    <a:pt x="0" y="1074"/>
                  </a:moveTo>
                  <a:lnTo>
                    <a:pt x="12" y="1068"/>
                  </a:lnTo>
                  <a:lnTo>
                    <a:pt x="24" y="1062"/>
                  </a:lnTo>
                  <a:lnTo>
                    <a:pt x="36" y="1050"/>
                  </a:lnTo>
                  <a:lnTo>
                    <a:pt x="42" y="1044"/>
                  </a:lnTo>
                  <a:lnTo>
                    <a:pt x="54" y="1032"/>
                  </a:lnTo>
                  <a:lnTo>
                    <a:pt x="66" y="1026"/>
                  </a:lnTo>
                  <a:lnTo>
                    <a:pt x="72" y="1014"/>
                  </a:lnTo>
                  <a:lnTo>
                    <a:pt x="84" y="1008"/>
                  </a:lnTo>
                  <a:lnTo>
                    <a:pt x="96" y="1002"/>
                  </a:lnTo>
                  <a:lnTo>
                    <a:pt x="102" y="990"/>
                  </a:lnTo>
                  <a:lnTo>
                    <a:pt x="114" y="984"/>
                  </a:lnTo>
                  <a:lnTo>
                    <a:pt x="126" y="972"/>
                  </a:lnTo>
                  <a:lnTo>
                    <a:pt x="138" y="966"/>
                  </a:lnTo>
                  <a:lnTo>
                    <a:pt x="144" y="960"/>
                  </a:lnTo>
                  <a:lnTo>
                    <a:pt x="156" y="948"/>
                  </a:lnTo>
                  <a:lnTo>
                    <a:pt x="168" y="942"/>
                  </a:lnTo>
                  <a:lnTo>
                    <a:pt x="174" y="930"/>
                  </a:lnTo>
                  <a:lnTo>
                    <a:pt x="186" y="924"/>
                  </a:lnTo>
                  <a:lnTo>
                    <a:pt x="198" y="918"/>
                  </a:lnTo>
                  <a:lnTo>
                    <a:pt x="204" y="906"/>
                  </a:lnTo>
                  <a:lnTo>
                    <a:pt x="216" y="900"/>
                  </a:lnTo>
                  <a:lnTo>
                    <a:pt x="228" y="888"/>
                  </a:lnTo>
                  <a:lnTo>
                    <a:pt x="240" y="882"/>
                  </a:lnTo>
                  <a:lnTo>
                    <a:pt x="246" y="870"/>
                  </a:lnTo>
                  <a:lnTo>
                    <a:pt x="258" y="864"/>
                  </a:lnTo>
                  <a:lnTo>
                    <a:pt x="270" y="858"/>
                  </a:lnTo>
                  <a:lnTo>
                    <a:pt x="276" y="846"/>
                  </a:lnTo>
                  <a:lnTo>
                    <a:pt x="288" y="840"/>
                  </a:lnTo>
                  <a:lnTo>
                    <a:pt x="300" y="828"/>
                  </a:lnTo>
                  <a:lnTo>
                    <a:pt x="306" y="822"/>
                  </a:lnTo>
                  <a:lnTo>
                    <a:pt x="318" y="816"/>
                  </a:lnTo>
                  <a:lnTo>
                    <a:pt x="330" y="804"/>
                  </a:lnTo>
                  <a:lnTo>
                    <a:pt x="342" y="798"/>
                  </a:lnTo>
                  <a:lnTo>
                    <a:pt x="348" y="786"/>
                  </a:lnTo>
                  <a:lnTo>
                    <a:pt x="360" y="780"/>
                  </a:lnTo>
                  <a:lnTo>
                    <a:pt x="372" y="768"/>
                  </a:lnTo>
                  <a:lnTo>
                    <a:pt x="378" y="762"/>
                  </a:lnTo>
                  <a:lnTo>
                    <a:pt x="390" y="756"/>
                  </a:lnTo>
                  <a:lnTo>
                    <a:pt x="402" y="744"/>
                  </a:lnTo>
                  <a:lnTo>
                    <a:pt x="408" y="738"/>
                  </a:lnTo>
                  <a:lnTo>
                    <a:pt x="420" y="726"/>
                  </a:lnTo>
                  <a:lnTo>
                    <a:pt x="432" y="720"/>
                  </a:lnTo>
                  <a:lnTo>
                    <a:pt x="444" y="714"/>
                  </a:lnTo>
                  <a:lnTo>
                    <a:pt x="450" y="702"/>
                  </a:lnTo>
                  <a:lnTo>
                    <a:pt x="462" y="696"/>
                  </a:lnTo>
                  <a:lnTo>
                    <a:pt x="474" y="684"/>
                  </a:lnTo>
                  <a:lnTo>
                    <a:pt x="480" y="678"/>
                  </a:lnTo>
                  <a:lnTo>
                    <a:pt x="492" y="666"/>
                  </a:lnTo>
                  <a:lnTo>
                    <a:pt x="504" y="660"/>
                  </a:lnTo>
                  <a:lnTo>
                    <a:pt x="510" y="654"/>
                  </a:lnTo>
                  <a:lnTo>
                    <a:pt x="522" y="642"/>
                  </a:lnTo>
                  <a:lnTo>
                    <a:pt x="534" y="636"/>
                  </a:lnTo>
                  <a:lnTo>
                    <a:pt x="546" y="624"/>
                  </a:lnTo>
                  <a:lnTo>
                    <a:pt x="552" y="618"/>
                  </a:lnTo>
                  <a:lnTo>
                    <a:pt x="564" y="612"/>
                  </a:lnTo>
                  <a:lnTo>
                    <a:pt x="576" y="600"/>
                  </a:lnTo>
                  <a:lnTo>
                    <a:pt x="582" y="594"/>
                  </a:lnTo>
                  <a:lnTo>
                    <a:pt x="594" y="582"/>
                  </a:lnTo>
                  <a:lnTo>
                    <a:pt x="606" y="576"/>
                  </a:lnTo>
                  <a:lnTo>
                    <a:pt x="612" y="564"/>
                  </a:lnTo>
                  <a:lnTo>
                    <a:pt x="624" y="558"/>
                  </a:lnTo>
                  <a:lnTo>
                    <a:pt x="636" y="552"/>
                  </a:lnTo>
                  <a:lnTo>
                    <a:pt x="648" y="540"/>
                  </a:lnTo>
                  <a:lnTo>
                    <a:pt x="654" y="534"/>
                  </a:lnTo>
                  <a:lnTo>
                    <a:pt x="666" y="522"/>
                  </a:lnTo>
                  <a:lnTo>
                    <a:pt x="678" y="516"/>
                  </a:lnTo>
                  <a:lnTo>
                    <a:pt x="684" y="510"/>
                  </a:lnTo>
                  <a:lnTo>
                    <a:pt x="696" y="498"/>
                  </a:lnTo>
                  <a:lnTo>
                    <a:pt x="708" y="492"/>
                  </a:lnTo>
                  <a:lnTo>
                    <a:pt x="714" y="480"/>
                  </a:lnTo>
                  <a:lnTo>
                    <a:pt x="726" y="474"/>
                  </a:lnTo>
                  <a:lnTo>
                    <a:pt x="738" y="462"/>
                  </a:lnTo>
                  <a:lnTo>
                    <a:pt x="750" y="456"/>
                  </a:lnTo>
                  <a:lnTo>
                    <a:pt x="756" y="450"/>
                  </a:lnTo>
                  <a:lnTo>
                    <a:pt x="768" y="438"/>
                  </a:lnTo>
                  <a:lnTo>
                    <a:pt x="780" y="432"/>
                  </a:lnTo>
                  <a:lnTo>
                    <a:pt x="786" y="420"/>
                  </a:lnTo>
                  <a:lnTo>
                    <a:pt x="798" y="414"/>
                  </a:lnTo>
                  <a:lnTo>
                    <a:pt x="810" y="408"/>
                  </a:lnTo>
                  <a:lnTo>
                    <a:pt x="816" y="396"/>
                  </a:lnTo>
                  <a:lnTo>
                    <a:pt x="828" y="390"/>
                  </a:lnTo>
                  <a:lnTo>
                    <a:pt x="840" y="378"/>
                  </a:lnTo>
                  <a:lnTo>
                    <a:pt x="852" y="372"/>
                  </a:lnTo>
                  <a:lnTo>
                    <a:pt x="858" y="360"/>
                  </a:lnTo>
                  <a:lnTo>
                    <a:pt x="870" y="354"/>
                  </a:lnTo>
                  <a:lnTo>
                    <a:pt x="882" y="348"/>
                  </a:lnTo>
                  <a:lnTo>
                    <a:pt x="888" y="336"/>
                  </a:lnTo>
                  <a:lnTo>
                    <a:pt x="900" y="330"/>
                  </a:lnTo>
                  <a:lnTo>
                    <a:pt x="912" y="318"/>
                  </a:lnTo>
                  <a:lnTo>
                    <a:pt x="918" y="312"/>
                  </a:lnTo>
                  <a:lnTo>
                    <a:pt x="930" y="306"/>
                  </a:lnTo>
                  <a:lnTo>
                    <a:pt x="942" y="294"/>
                  </a:lnTo>
                  <a:lnTo>
                    <a:pt x="954" y="288"/>
                  </a:lnTo>
                  <a:lnTo>
                    <a:pt x="960" y="276"/>
                  </a:lnTo>
                  <a:lnTo>
                    <a:pt x="972" y="270"/>
                  </a:lnTo>
                  <a:lnTo>
                    <a:pt x="984" y="264"/>
                  </a:lnTo>
                  <a:lnTo>
                    <a:pt x="990" y="252"/>
                  </a:lnTo>
                  <a:lnTo>
                    <a:pt x="1002" y="246"/>
                  </a:lnTo>
                  <a:lnTo>
                    <a:pt x="1014" y="234"/>
                  </a:lnTo>
                  <a:lnTo>
                    <a:pt x="1020" y="228"/>
                  </a:lnTo>
                  <a:lnTo>
                    <a:pt x="1032" y="216"/>
                  </a:lnTo>
                  <a:lnTo>
                    <a:pt x="1044" y="210"/>
                  </a:lnTo>
                  <a:lnTo>
                    <a:pt x="1056" y="204"/>
                  </a:lnTo>
                  <a:lnTo>
                    <a:pt x="1062" y="192"/>
                  </a:lnTo>
                  <a:lnTo>
                    <a:pt x="1074" y="186"/>
                  </a:lnTo>
                  <a:lnTo>
                    <a:pt x="1086" y="174"/>
                  </a:lnTo>
                  <a:lnTo>
                    <a:pt x="1092" y="168"/>
                  </a:lnTo>
                  <a:lnTo>
                    <a:pt x="1104" y="162"/>
                  </a:lnTo>
                  <a:lnTo>
                    <a:pt x="1116" y="150"/>
                  </a:lnTo>
                  <a:lnTo>
                    <a:pt x="1122" y="144"/>
                  </a:lnTo>
                  <a:lnTo>
                    <a:pt x="1134" y="132"/>
                  </a:lnTo>
                  <a:lnTo>
                    <a:pt x="1146" y="126"/>
                  </a:lnTo>
                  <a:lnTo>
                    <a:pt x="1158" y="114"/>
                  </a:lnTo>
                  <a:lnTo>
                    <a:pt x="1164" y="108"/>
                  </a:lnTo>
                  <a:lnTo>
                    <a:pt x="1176" y="102"/>
                  </a:lnTo>
                  <a:lnTo>
                    <a:pt x="1188" y="90"/>
                  </a:lnTo>
                  <a:lnTo>
                    <a:pt x="1194" y="84"/>
                  </a:lnTo>
                  <a:lnTo>
                    <a:pt x="1206" y="72"/>
                  </a:lnTo>
                  <a:lnTo>
                    <a:pt x="1218" y="66"/>
                  </a:lnTo>
                  <a:lnTo>
                    <a:pt x="1224" y="60"/>
                  </a:lnTo>
                  <a:lnTo>
                    <a:pt x="1236" y="48"/>
                  </a:lnTo>
                  <a:lnTo>
                    <a:pt x="1248" y="42"/>
                  </a:lnTo>
                  <a:lnTo>
                    <a:pt x="1260" y="30"/>
                  </a:lnTo>
                  <a:lnTo>
                    <a:pt x="1266" y="24"/>
                  </a:lnTo>
                  <a:lnTo>
                    <a:pt x="1278" y="12"/>
                  </a:lnTo>
                  <a:lnTo>
                    <a:pt x="1290" y="6"/>
                  </a:lnTo>
                  <a:lnTo>
                    <a:pt x="1296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31" name="Freeform 70"/>
            <p:cNvSpPr>
              <a:spLocks/>
            </p:cNvSpPr>
            <p:nvPr/>
          </p:nvSpPr>
          <p:spPr bwMode="auto">
            <a:xfrm>
              <a:off x="3555" y="795"/>
              <a:ext cx="480" cy="396"/>
            </a:xfrm>
            <a:custGeom>
              <a:avLst/>
              <a:gdLst>
                <a:gd name="T0" fmla="*/ 0 w 480"/>
                <a:gd name="T1" fmla="*/ 396 h 396"/>
                <a:gd name="T2" fmla="*/ 12 w 480"/>
                <a:gd name="T3" fmla="*/ 384 h 396"/>
                <a:gd name="T4" fmla="*/ 24 w 480"/>
                <a:gd name="T5" fmla="*/ 378 h 396"/>
                <a:gd name="T6" fmla="*/ 30 w 480"/>
                <a:gd name="T7" fmla="*/ 366 h 396"/>
                <a:gd name="T8" fmla="*/ 42 w 480"/>
                <a:gd name="T9" fmla="*/ 360 h 396"/>
                <a:gd name="T10" fmla="*/ 54 w 480"/>
                <a:gd name="T11" fmla="*/ 354 h 396"/>
                <a:gd name="T12" fmla="*/ 66 w 480"/>
                <a:gd name="T13" fmla="*/ 342 h 396"/>
                <a:gd name="T14" fmla="*/ 72 w 480"/>
                <a:gd name="T15" fmla="*/ 336 h 396"/>
                <a:gd name="T16" fmla="*/ 84 w 480"/>
                <a:gd name="T17" fmla="*/ 324 h 396"/>
                <a:gd name="T18" fmla="*/ 96 w 480"/>
                <a:gd name="T19" fmla="*/ 318 h 396"/>
                <a:gd name="T20" fmla="*/ 102 w 480"/>
                <a:gd name="T21" fmla="*/ 306 h 396"/>
                <a:gd name="T22" fmla="*/ 114 w 480"/>
                <a:gd name="T23" fmla="*/ 300 h 396"/>
                <a:gd name="T24" fmla="*/ 126 w 480"/>
                <a:gd name="T25" fmla="*/ 294 h 396"/>
                <a:gd name="T26" fmla="*/ 132 w 480"/>
                <a:gd name="T27" fmla="*/ 282 h 396"/>
                <a:gd name="T28" fmla="*/ 144 w 480"/>
                <a:gd name="T29" fmla="*/ 276 h 396"/>
                <a:gd name="T30" fmla="*/ 156 w 480"/>
                <a:gd name="T31" fmla="*/ 264 h 396"/>
                <a:gd name="T32" fmla="*/ 168 w 480"/>
                <a:gd name="T33" fmla="*/ 258 h 396"/>
                <a:gd name="T34" fmla="*/ 174 w 480"/>
                <a:gd name="T35" fmla="*/ 252 h 396"/>
                <a:gd name="T36" fmla="*/ 186 w 480"/>
                <a:gd name="T37" fmla="*/ 240 h 396"/>
                <a:gd name="T38" fmla="*/ 198 w 480"/>
                <a:gd name="T39" fmla="*/ 234 h 396"/>
                <a:gd name="T40" fmla="*/ 204 w 480"/>
                <a:gd name="T41" fmla="*/ 222 h 396"/>
                <a:gd name="T42" fmla="*/ 216 w 480"/>
                <a:gd name="T43" fmla="*/ 216 h 396"/>
                <a:gd name="T44" fmla="*/ 228 w 480"/>
                <a:gd name="T45" fmla="*/ 204 h 396"/>
                <a:gd name="T46" fmla="*/ 234 w 480"/>
                <a:gd name="T47" fmla="*/ 198 h 396"/>
                <a:gd name="T48" fmla="*/ 246 w 480"/>
                <a:gd name="T49" fmla="*/ 192 h 396"/>
                <a:gd name="T50" fmla="*/ 258 w 480"/>
                <a:gd name="T51" fmla="*/ 180 h 396"/>
                <a:gd name="T52" fmla="*/ 270 w 480"/>
                <a:gd name="T53" fmla="*/ 174 h 396"/>
                <a:gd name="T54" fmla="*/ 276 w 480"/>
                <a:gd name="T55" fmla="*/ 162 h 396"/>
                <a:gd name="T56" fmla="*/ 288 w 480"/>
                <a:gd name="T57" fmla="*/ 156 h 396"/>
                <a:gd name="T58" fmla="*/ 300 w 480"/>
                <a:gd name="T59" fmla="*/ 150 h 396"/>
                <a:gd name="T60" fmla="*/ 306 w 480"/>
                <a:gd name="T61" fmla="*/ 138 h 396"/>
                <a:gd name="T62" fmla="*/ 318 w 480"/>
                <a:gd name="T63" fmla="*/ 132 h 396"/>
                <a:gd name="T64" fmla="*/ 330 w 480"/>
                <a:gd name="T65" fmla="*/ 120 h 396"/>
                <a:gd name="T66" fmla="*/ 336 w 480"/>
                <a:gd name="T67" fmla="*/ 114 h 396"/>
                <a:gd name="T68" fmla="*/ 348 w 480"/>
                <a:gd name="T69" fmla="*/ 102 h 396"/>
                <a:gd name="T70" fmla="*/ 360 w 480"/>
                <a:gd name="T71" fmla="*/ 96 h 396"/>
                <a:gd name="T72" fmla="*/ 372 w 480"/>
                <a:gd name="T73" fmla="*/ 90 h 396"/>
                <a:gd name="T74" fmla="*/ 378 w 480"/>
                <a:gd name="T75" fmla="*/ 78 h 396"/>
                <a:gd name="T76" fmla="*/ 390 w 480"/>
                <a:gd name="T77" fmla="*/ 72 h 396"/>
                <a:gd name="T78" fmla="*/ 402 w 480"/>
                <a:gd name="T79" fmla="*/ 60 h 396"/>
                <a:gd name="T80" fmla="*/ 408 w 480"/>
                <a:gd name="T81" fmla="*/ 54 h 396"/>
                <a:gd name="T82" fmla="*/ 420 w 480"/>
                <a:gd name="T83" fmla="*/ 48 h 396"/>
                <a:gd name="T84" fmla="*/ 432 w 480"/>
                <a:gd name="T85" fmla="*/ 36 h 396"/>
                <a:gd name="T86" fmla="*/ 438 w 480"/>
                <a:gd name="T87" fmla="*/ 30 h 396"/>
                <a:gd name="T88" fmla="*/ 450 w 480"/>
                <a:gd name="T89" fmla="*/ 18 h 396"/>
                <a:gd name="T90" fmla="*/ 462 w 480"/>
                <a:gd name="T91" fmla="*/ 12 h 396"/>
                <a:gd name="T92" fmla="*/ 474 w 480"/>
                <a:gd name="T93" fmla="*/ 0 h 396"/>
                <a:gd name="T94" fmla="*/ 480 w 480"/>
                <a:gd name="T9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0" h="396">
                  <a:moveTo>
                    <a:pt x="0" y="396"/>
                  </a:moveTo>
                  <a:lnTo>
                    <a:pt x="12" y="384"/>
                  </a:lnTo>
                  <a:lnTo>
                    <a:pt x="24" y="378"/>
                  </a:lnTo>
                  <a:lnTo>
                    <a:pt x="30" y="366"/>
                  </a:lnTo>
                  <a:lnTo>
                    <a:pt x="42" y="360"/>
                  </a:lnTo>
                  <a:lnTo>
                    <a:pt x="54" y="354"/>
                  </a:lnTo>
                  <a:lnTo>
                    <a:pt x="66" y="342"/>
                  </a:lnTo>
                  <a:lnTo>
                    <a:pt x="72" y="336"/>
                  </a:lnTo>
                  <a:lnTo>
                    <a:pt x="84" y="324"/>
                  </a:lnTo>
                  <a:lnTo>
                    <a:pt x="96" y="318"/>
                  </a:lnTo>
                  <a:lnTo>
                    <a:pt x="102" y="306"/>
                  </a:lnTo>
                  <a:lnTo>
                    <a:pt x="114" y="300"/>
                  </a:lnTo>
                  <a:lnTo>
                    <a:pt x="126" y="294"/>
                  </a:lnTo>
                  <a:lnTo>
                    <a:pt x="132" y="282"/>
                  </a:lnTo>
                  <a:lnTo>
                    <a:pt x="144" y="276"/>
                  </a:lnTo>
                  <a:lnTo>
                    <a:pt x="156" y="264"/>
                  </a:lnTo>
                  <a:lnTo>
                    <a:pt x="168" y="258"/>
                  </a:lnTo>
                  <a:lnTo>
                    <a:pt x="174" y="252"/>
                  </a:lnTo>
                  <a:lnTo>
                    <a:pt x="186" y="240"/>
                  </a:lnTo>
                  <a:lnTo>
                    <a:pt x="198" y="234"/>
                  </a:lnTo>
                  <a:lnTo>
                    <a:pt x="204" y="222"/>
                  </a:lnTo>
                  <a:lnTo>
                    <a:pt x="216" y="216"/>
                  </a:lnTo>
                  <a:lnTo>
                    <a:pt x="228" y="204"/>
                  </a:lnTo>
                  <a:lnTo>
                    <a:pt x="234" y="198"/>
                  </a:lnTo>
                  <a:lnTo>
                    <a:pt x="246" y="192"/>
                  </a:lnTo>
                  <a:lnTo>
                    <a:pt x="258" y="180"/>
                  </a:lnTo>
                  <a:lnTo>
                    <a:pt x="270" y="174"/>
                  </a:lnTo>
                  <a:lnTo>
                    <a:pt x="276" y="162"/>
                  </a:lnTo>
                  <a:lnTo>
                    <a:pt x="288" y="156"/>
                  </a:lnTo>
                  <a:lnTo>
                    <a:pt x="300" y="150"/>
                  </a:lnTo>
                  <a:lnTo>
                    <a:pt x="306" y="138"/>
                  </a:lnTo>
                  <a:lnTo>
                    <a:pt x="318" y="132"/>
                  </a:lnTo>
                  <a:lnTo>
                    <a:pt x="330" y="120"/>
                  </a:lnTo>
                  <a:lnTo>
                    <a:pt x="336" y="114"/>
                  </a:lnTo>
                  <a:lnTo>
                    <a:pt x="348" y="102"/>
                  </a:lnTo>
                  <a:lnTo>
                    <a:pt x="360" y="96"/>
                  </a:lnTo>
                  <a:lnTo>
                    <a:pt x="372" y="90"/>
                  </a:lnTo>
                  <a:lnTo>
                    <a:pt x="378" y="78"/>
                  </a:lnTo>
                  <a:lnTo>
                    <a:pt x="390" y="72"/>
                  </a:lnTo>
                  <a:lnTo>
                    <a:pt x="402" y="60"/>
                  </a:lnTo>
                  <a:lnTo>
                    <a:pt x="408" y="54"/>
                  </a:lnTo>
                  <a:lnTo>
                    <a:pt x="420" y="48"/>
                  </a:lnTo>
                  <a:lnTo>
                    <a:pt x="432" y="36"/>
                  </a:lnTo>
                  <a:lnTo>
                    <a:pt x="438" y="30"/>
                  </a:lnTo>
                  <a:lnTo>
                    <a:pt x="450" y="18"/>
                  </a:lnTo>
                  <a:lnTo>
                    <a:pt x="462" y="12"/>
                  </a:lnTo>
                  <a:lnTo>
                    <a:pt x="474" y="0"/>
                  </a:lnTo>
                  <a:lnTo>
                    <a:pt x="480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32" name="Freeform 71"/>
            <p:cNvSpPr>
              <a:spLocks/>
            </p:cNvSpPr>
            <p:nvPr/>
          </p:nvSpPr>
          <p:spPr bwMode="auto">
            <a:xfrm>
              <a:off x="969" y="1839"/>
              <a:ext cx="1290" cy="1506"/>
            </a:xfrm>
            <a:custGeom>
              <a:avLst/>
              <a:gdLst>
                <a:gd name="T0" fmla="*/ 18 w 1290"/>
                <a:gd name="T1" fmla="*/ 1488 h 1506"/>
                <a:gd name="T2" fmla="*/ 48 w 1290"/>
                <a:gd name="T3" fmla="*/ 1464 h 1506"/>
                <a:gd name="T4" fmla="*/ 78 w 1290"/>
                <a:gd name="T5" fmla="*/ 1440 h 1506"/>
                <a:gd name="T6" fmla="*/ 108 w 1290"/>
                <a:gd name="T7" fmla="*/ 1410 h 1506"/>
                <a:gd name="T8" fmla="*/ 138 w 1290"/>
                <a:gd name="T9" fmla="*/ 1386 h 1506"/>
                <a:gd name="T10" fmla="*/ 168 w 1290"/>
                <a:gd name="T11" fmla="*/ 1356 h 1506"/>
                <a:gd name="T12" fmla="*/ 204 w 1290"/>
                <a:gd name="T13" fmla="*/ 1326 h 1506"/>
                <a:gd name="T14" fmla="*/ 234 w 1290"/>
                <a:gd name="T15" fmla="*/ 1302 h 1506"/>
                <a:gd name="T16" fmla="*/ 264 w 1290"/>
                <a:gd name="T17" fmla="*/ 1272 h 1506"/>
                <a:gd name="T18" fmla="*/ 294 w 1290"/>
                <a:gd name="T19" fmla="*/ 1242 h 1506"/>
                <a:gd name="T20" fmla="*/ 324 w 1290"/>
                <a:gd name="T21" fmla="*/ 1212 h 1506"/>
                <a:gd name="T22" fmla="*/ 354 w 1290"/>
                <a:gd name="T23" fmla="*/ 1182 h 1506"/>
                <a:gd name="T24" fmla="*/ 384 w 1290"/>
                <a:gd name="T25" fmla="*/ 1152 h 1506"/>
                <a:gd name="T26" fmla="*/ 414 w 1290"/>
                <a:gd name="T27" fmla="*/ 1122 h 1506"/>
                <a:gd name="T28" fmla="*/ 444 w 1290"/>
                <a:gd name="T29" fmla="*/ 1092 h 1506"/>
                <a:gd name="T30" fmla="*/ 474 w 1290"/>
                <a:gd name="T31" fmla="*/ 1056 h 1506"/>
                <a:gd name="T32" fmla="*/ 510 w 1290"/>
                <a:gd name="T33" fmla="*/ 1026 h 1506"/>
                <a:gd name="T34" fmla="*/ 540 w 1290"/>
                <a:gd name="T35" fmla="*/ 990 h 1506"/>
                <a:gd name="T36" fmla="*/ 570 w 1290"/>
                <a:gd name="T37" fmla="*/ 960 h 1506"/>
                <a:gd name="T38" fmla="*/ 600 w 1290"/>
                <a:gd name="T39" fmla="*/ 924 h 1506"/>
                <a:gd name="T40" fmla="*/ 630 w 1290"/>
                <a:gd name="T41" fmla="*/ 888 h 1506"/>
                <a:gd name="T42" fmla="*/ 660 w 1290"/>
                <a:gd name="T43" fmla="*/ 852 h 1506"/>
                <a:gd name="T44" fmla="*/ 690 w 1290"/>
                <a:gd name="T45" fmla="*/ 822 h 1506"/>
                <a:gd name="T46" fmla="*/ 720 w 1290"/>
                <a:gd name="T47" fmla="*/ 786 h 1506"/>
                <a:gd name="T48" fmla="*/ 750 w 1290"/>
                <a:gd name="T49" fmla="*/ 744 h 1506"/>
                <a:gd name="T50" fmla="*/ 780 w 1290"/>
                <a:gd name="T51" fmla="*/ 708 h 1506"/>
                <a:gd name="T52" fmla="*/ 816 w 1290"/>
                <a:gd name="T53" fmla="*/ 672 h 1506"/>
                <a:gd name="T54" fmla="*/ 846 w 1290"/>
                <a:gd name="T55" fmla="*/ 636 h 1506"/>
                <a:gd name="T56" fmla="*/ 876 w 1290"/>
                <a:gd name="T57" fmla="*/ 594 h 1506"/>
                <a:gd name="T58" fmla="*/ 906 w 1290"/>
                <a:gd name="T59" fmla="*/ 552 h 1506"/>
                <a:gd name="T60" fmla="*/ 936 w 1290"/>
                <a:gd name="T61" fmla="*/ 516 h 1506"/>
                <a:gd name="T62" fmla="*/ 966 w 1290"/>
                <a:gd name="T63" fmla="*/ 474 h 1506"/>
                <a:gd name="T64" fmla="*/ 996 w 1290"/>
                <a:gd name="T65" fmla="*/ 432 h 1506"/>
                <a:gd name="T66" fmla="*/ 1026 w 1290"/>
                <a:gd name="T67" fmla="*/ 390 h 1506"/>
                <a:gd name="T68" fmla="*/ 1056 w 1290"/>
                <a:gd name="T69" fmla="*/ 348 h 1506"/>
                <a:gd name="T70" fmla="*/ 1086 w 1290"/>
                <a:gd name="T71" fmla="*/ 306 h 1506"/>
                <a:gd name="T72" fmla="*/ 1122 w 1290"/>
                <a:gd name="T73" fmla="*/ 264 h 1506"/>
                <a:gd name="T74" fmla="*/ 1152 w 1290"/>
                <a:gd name="T75" fmla="*/ 216 h 1506"/>
                <a:gd name="T76" fmla="*/ 1182 w 1290"/>
                <a:gd name="T77" fmla="*/ 174 h 1506"/>
                <a:gd name="T78" fmla="*/ 1212 w 1290"/>
                <a:gd name="T79" fmla="*/ 126 h 1506"/>
                <a:gd name="T80" fmla="*/ 1242 w 1290"/>
                <a:gd name="T81" fmla="*/ 78 h 1506"/>
                <a:gd name="T82" fmla="*/ 1272 w 1290"/>
                <a:gd name="T83" fmla="*/ 30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90" h="1506">
                  <a:moveTo>
                    <a:pt x="0" y="1506"/>
                  </a:moveTo>
                  <a:lnTo>
                    <a:pt x="6" y="1500"/>
                  </a:lnTo>
                  <a:lnTo>
                    <a:pt x="18" y="1488"/>
                  </a:lnTo>
                  <a:lnTo>
                    <a:pt x="30" y="1482"/>
                  </a:lnTo>
                  <a:lnTo>
                    <a:pt x="36" y="1470"/>
                  </a:lnTo>
                  <a:lnTo>
                    <a:pt x="48" y="1464"/>
                  </a:lnTo>
                  <a:lnTo>
                    <a:pt x="60" y="1458"/>
                  </a:lnTo>
                  <a:lnTo>
                    <a:pt x="66" y="1446"/>
                  </a:lnTo>
                  <a:lnTo>
                    <a:pt x="78" y="1440"/>
                  </a:lnTo>
                  <a:lnTo>
                    <a:pt x="90" y="1428"/>
                  </a:lnTo>
                  <a:lnTo>
                    <a:pt x="102" y="1422"/>
                  </a:lnTo>
                  <a:lnTo>
                    <a:pt x="108" y="1410"/>
                  </a:lnTo>
                  <a:lnTo>
                    <a:pt x="120" y="1404"/>
                  </a:lnTo>
                  <a:lnTo>
                    <a:pt x="132" y="1392"/>
                  </a:lnTo>
                  <a:lnTo>
                    <a:pt x="138" y="1386"/>
                  </a:lnTo>
                  <a:lnTo>
                    <a:pt x="150" y="1374"/>
                  </a:lnTo>
                  <a:lnTo>
                    <a:pt x="162" y="1368"/>
                  </a:lnTo>
                  <a:lnTo>
                    <a:pt x="168" y="1356"/>
                  </a:lnTo>
                  <a:lnTo>
                    <a:pt x="180" y="1350"/>
                  </a:lnTo>
                  <a:lnTo>
                    <a:pt x="192" y="1338"/>
                  </a:lnTo>
                  <a:lnTo>
                    <a:pt x="204" y="1326"/>
                  </a:lnTo>
                  <a:lnTo>
                    <a:pt x="210" y="1320"/>
                  </a:lnTo>
                  <a:lnTo>
                    <a:pt x="222" y="1308"/>
                  </a:lnTo>
                  <a:lnTo>
                    <a:pt x="234" y="1302"/>
                  </a:lnTo>
                  <a:lnTo>
                    <a:pt x="240" y="1290"/>
                  </a:lnTo>
                  <a:lnTo>
                    <a:pt x="252" y="1278"/>
                  </a:lnTo>
                  <a:lnTo>
                    <a:pt x="264" y="1272"/>
                  </a:lnTo>
                  <a:lnTo>
                    <a:pt x="270" y="1260"/>
                  </a:lnTo>
                  <a:lnTo>
                    <a:pt x="282" y="1254"/>
                  </a:lnTo>
                  <a:lnTo>
                    <a:pt x="294" y="1242"/>
                  </a:lnTo>
                  <a:lnTo>
                    <a:pt x="306" y="1230"/>
                  </a:lnTo>
                  <a:lnTo>
                    <a:pt x="312" y="1224"/>
                  </a:lnTo>
                  <a:lnTo>
                    <a:pt x="324" y="1212"/>
                  </a:lnTo>
                  <a:lnTo>
                    <a:pt x="336" y="1200"/>
                  </a:lnTo>
                  <a:lnTo>
                    <a:pt x="342" y="1194"/>
                  </a:lnTo>
                  <a:lnTo>
                    <a:pt x="354" y="1182"/>
                  </a:lnTo>
                  <a:lnTo>
                    <a:pt x="366" y="1170"/>
                  </a:lnTo>
                  <a:lnTo>
                    <a:pt x="372" y="1164"/>
                  </a:lnTo>
                  <a:lnTo>
                    <a:pt x="384" y="1152"/>
                  </a:lnTo>
                  <a:lnTo>
                    <a:pt x="396" y="1140"/>
                  </a:lnTo>
                  <a:lnTo>
                    <a:pt x="408" y="1134"/>
                  </a:lnTo>
                  <a:lnTo>
                    <a:pt x="414" y="1122"/>
                  </a:lnTo>
                  <a:lnTo>
                    <a:pt x="426" y="1110"/>
                  </a:lnTo>
                  <a:lnTo>
                    <a:pt x="438" y="1098"/>
                  </a:lnTo>
                  <a:lnTo>
                    <a:pt x="444" y="1092"/>
                  </a:lnTo>
                  <a:lnTo>
                    <a:pt x="456" y="1080"/>
                  </a:lnTo>
                  <a:lnTo>
                    <a:pt x="468" y="1068"/>
                  </a:lnTo>
                  <a:lnTo>
                    <a:pt x="474" y="1056"/>
                  </a:lnTo>
                  <a:lnTo>
                    <a:pt x="486" y="1044"/>
                  </a:lnTo>
                  <a:lnTo>
                    <a:pt x="498" y="1038"/>
                  </a:lnTo>
                  <a:lnTo>
                    <a:pt x="510" y="1026"/>
                  </a:lnTo>
                  <a:lnTo>
                    <a:pt x="516" y="1014"/>
                  </a:lnTo>
                  <a:lnTo>
                    <a:pt x="528" y="1002"/>
                  </a:lnTo>
                  <a:lnTo>
                    <a:pt x="540" y="990"/>
                  </a:lnTo>
                  <a:lnTo>
                    <a:pt x="546" y="978"/>
                  </a:lnTo>
                  <a:lnTo>
                    <a:pt x="558" y="972"/>
                  </a:lnTo>
                  <a:lnTo>
                    <a:pt x="570" y="960"/>
                  </a:lnTo>
                  <a:lnTo>
                    <a:pt x="576" y="948"/>
                  </a:lnTo>
                  <a:lnTo>
                    <a:pt x="588" y="936"/>
                  </a:lnTo>
                  <a:lnTo>
                    <a:pt x="600" y="924"/>
                  </a:lnTo>
                  <a:lnTo>
                    <a:pt x="612" y="912"/>
                  </a:lnTo>
                  <a:lnTo>
                    <a:pt x="618" y="900"/>
                  </a:lnTo>
                  <a:lnTo>
                    <a:pt x="630" y="888"/>
                  </a:lnTo>
                  <a:lnTo>
                    <a:pt x="642" y="876"/>
                  </a:lnTo>
                  <a:lnTo>
                    <a:pt x="648" y="864"/>
                  </a:lnTo>
                  <a:lnTo>
                    <a:pt x="660" y="852"/>
                  </a:lnTo>
                  <a:lnTo>
                    <a:pt x="672" y="840"/>
                  </a:lnTo>
                  <a:lnTo>
                    <a:pt x="678" y="834"/>
                  </a:lnTo>
                  <a:lnTo>
                    <a:pt x="690" y="822"/>
                  </a:lnTo>
                  <a:lnTo>
                    <a:pt x="702" y="810"/>
                  </a:lnTo>
                  <a:lnTo>
                    <a:pt x="714" y="798"/>
                  </a:lnTo>
                  <a:lnTo>
                    <a:pt x="720" y="786"/>
                  </a:lnTo>
                  <a:lnTo>
                    <a:pt x="732" y="774"/>
                  </a:lnTo>
                  <a:lnTo>
                    <a:pt x="744" y="756"/>
                  </a:lnTo>
                  <a:lnTo>
                    <a:pt x="750" y="744"/>
                  </a:lnTo>
                  <a:lnTo>
                    <a:pt x="762" y="732"/>
                  </a:lnTo>
                  <a:lnTo>
                    <a:pt x="774" y="720"/>
                  </a:lnTo>
                  <a:lnTo>
                    <a:pt x="780" y="708"/>
                  </a:lnTo>
                  <a:lnTo>
                    <a:pt x="792" y="696"/>
                  </a:lnTo>
                  <a:lnTo>
                    <a:pt x="804" y="684"/>
                  </a:lnTo>
                  <a:lnTo>
                    <a:pt x="816" y="672"/>
                  </a:lnTo>
                  <a:lnTo>
                    <a:pt x="822" y="660"/>
                  </a:lnTo>
                  <a:lnTo>
                    <a:pt x="834" y="648"/>
                  </a:lnTo>
                  <a:lnTo>
                    <a:pt x="846" y="636"/>
                  </a:lnTo>
                  <a:lnTo>
                    <a:pt x="852" y="618"/>
                  </a:lnTo>
                  <a:lnTo>
                    <a:pt x="864" y="606"/>
                  </a:lnTo>
                  <a:lnTo>
                    <a:pt x="876" y="594"/>
                  </a:lnTo>
                  <a:lnTo>
                    <a:pt x="882" y="582"/>
                  </a:lnTo>
                  <a:lnTo>
                    <a:pt x="894" y="570"/>
                  </a:lnTo>
                  <a:lnTo>
                    <a:pt x="906" y="552"/>
                  </a:lnTo>
                  <a:lnTo>
                    <a:pt x="918" y="540"/>
                  </a:lnTo>
                  <a:lnTo>
                    <a:pt x="924" y="528"/>
                  </a:lnTo>
                  <a:lnTo>
                    <a:pt x="936" y="516"/>
                  </a:lnTo>
                  <a:lnTo>
                    <a:pt x="948" y="504"/>
                  </a:lnTo>
                  <a:lnTo>
                    <a:pt x="954" y="486"/>
                  </a:lnTo>
                  <a:lnTo>
                    <a:pt x="966" y="474"/>
                  </a:lnTo>
                  <a:lnTo>
                    <a:pt x="978" y="462"/>
                  </a:lnTo>
                  <a:lnTo>
                    <a:pt x="984" y="444"/>
                  </a:lnTo>
                  <a:lnTo>
                    <a:pt x="996" y="432"/>
                  </a:lnTo>
                  <a:lnTo>
                    <a:pt x="1008" y="420"/>
                  </a:lnTo>
                  <a:lnTo>
                    <a:pt x="1020" y="408"/>
                  </a:lnTo>
                  <a:lnTo>
                    <a:pt x="1026" y="390"/>
                  </a:lnTo>
                  <a:lnTo>
                    <a:pt x="1038" y="378"/>
                  </a:lnTo>
                  <a:lnTo>
                    <a:pt x="1050" y="360"/>
                  </a:lnTo>
                  <a:lnTo>
                    <a:pt x="1056" y="348"/>
                  </a:lnTo>
                  <a:lnTo>
                    <a:pt x="1068" y="336"/>
                  </a:lnTo>
                  <a:lnTo>
                    <a:pt x="1080" y="318"/>
                  </a:lnTo>
                  <a:lnTo>
                    <a:pt x="1086" y="306"/>
                  </a:lnTo>
                  <a:lnTo>
                    <a:pt x="1098" y="288"/>
                  </a:lnTo>
                  <a:lnTo>
                    <a:pt x="1110" y="276"/>
                  </a:lnTo>
                  <a:lnTo>
                    <a:pt x="1122" y="264"/>
                  </a:lnTo>
                  <a:lnTo>
                    <a:pt x="1128" y="246"/>
                  </a:lnTo>
                  <a:lnTo>
                    <a:pt x="1140" y="234"/>
                  </a:lnTo>
                  <a:lnTo>
                    <a:pt x="1152" y="216"/>
                  </a:lnTo>
                  <a:lnTo>
                    <a:pt x="1158" y="204"/>
                  </a:lnTo>
                  <a:lnTo>
                    <a:pt x="1170" y="186"/>
                  </a:lnTo>
                  <a:lnTo>
                    <a:pt x="1182" y="174"/>
                  </a:lnTo>
                  <a:lnTo>
                    <a:pt x="1188" y="156"/>
                  </a:lnTo>
                  <a:lnTo>
                    <a:pt x="1200" y="144"/>
                  </a:lnTo>
                  <a:lnTo>
                    <a:pt x="1212" y="126"/>
                  </a:lnTo>
                  <a:lnTo>
                    <a:pt x="1224" y="108"/>
                  </a:lnTo>
                  <a:lnTo>
                    <a:pt x="1230" y="96"/>
                  </a:lnTo>
                  <a:lnTo>
                    <a:pt x="1242" y="78"/>
                  </a:lnTo>
                  <a:lnTo>
                    <a:pt x="1254" y="66"/>
                  </a:lnTo>
                  <a:lnTo>
                    <a:pt x="1260" y="48"/>
                  </a:lnTo>
                  <a:lnTo>
                    <a:pt x="1272" y="30"/>
                  </a:lnTo>
                  <a:lnTo>
                    <a:pt x="1284" y="18"/>
                  </a:lnTo>
                  <a:lnTo>
                    <a:pt x="1290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33" name="Freeform 72"/>
            <p:cNvSpPr>
              <a:spLocks/>
            </p:cNvSpPr>
            <p:nvPr/>
          </p:nvSpPr>
          <p:spPr bwMode="auto">
            <a:xfrm>
              <a:off x="2259" y="795"/>
              <a:ext cx="582" cy="1044"/>
            </a:xfrm>
            <a:custGeom>
              <a:avLst/>
              <a:gdLst>
                <a:gd name="T0" fmla="*/ 0 w 582"/>
                <a:gd name="T1" fmla="*/ 1044 h 1044"/>
                <a:gd name="T2" fmla="*/ 12 w 582"/>
                <a:gd name="T3" fmla="*/ 1026 h 1044"/>
                <a:gd name="T4" fmla="*/ 24 w 582"/>
                <a:gd name="T5" fmla="*/ 1014 h 1044"/>
                <a:gd name="T6" fmla="*/ 36 w 582"/>
                <a:gd name="T7" fmla="*/ 996 h 1044"/>
                <a:gd name="T8" fmla="*/ 42 w 582"/>
                <a:gd name="T9" fmla="*/ 978 h 1044"/>
                <a:gd name="T10" fmla="*/ 54 w 582"/>
                <a:gd name="T11" fmla="*/ 966 h 1044"/>
                <a:gd name="T12" fmla="*/ 66 w 582"/>
                <a:gd name="T13" fmla="*/ 948 h 1044"/>
                <a:gd name="T14" fmla="*/ 72 w 582"/>
                <a:gd name="T15" fmla="*/ 930 h 1044"/>
                <a:gd name="T16" fmla="*/ 84 w 582"/>
                <a:gd name="T17" fmla="*/ 912 h 1044"/>
                <a:gd name="T18" fmla="*/ 96 w 582"/>
                <a:gd name="T19" fmla="*/ 894 h 1044"/>
                <a:gd name="T20" fmla="*/ 102 w 582"/>
                <a:gd name="T21" fmla="*/ 882 h 1044"/>
                <a:gd name="T22" fmla="*/ 114 w 582"/>
                <a:gd name="T23" fmla="*/ 864 h 1044"/>
                <a:gd name="T24" fmla="*/ 126 w 582"/>
                <a:gd name="T25" fmla="*/ 846 h 1044"/>
                <a:gd name="T26" fmla="*/ 138 w 582"/>
                <a:gd name="T27" fmla="*/ 828 h 1044"/>
                <a:gd name="T28" fmla="*/ 144 w 582"/>
                <a:gd name="T29" fmla="*/ 810 h 1044"/>
                <a:gd name="T30" fmla="*/ 156 w 582"/>
                <a:gd name="T31" fmla="*/ 792 h 1044"/>
                <a:gd name="T32" fmla="*/ 168 w 582"/>
                <a:gd name="T33" fmla="*/ 780 h 1044"/>
                <a:gd name="T34" fmla="*/ 174 w 582"/>
                <a:gd name="T35" fmla="*/ 762 h 1044"/>
                <a:gd name="T36" fmla="*/ 186 w 582"/>
                <a:gd name="T37" fmla="*/ 744 h 1044"/>
                <a:gd name="T38" fmla="*/ 198 w 582"/>
                <a:gd name="T39" fmla="*/ 726 h 1044"/>
                <a:gd name="T40" fmla="*/ 204 w 582"/>
                <a:gd name="T41" fmla="*/ 708 h 1044"/>
                <a:gd name="T42" fmla="*/ 216 w 582"/>
                <a:gd name="T43" fmla="*/ 690 h 1044"/>
                <a:gd name="T44" fmla="*/ 228 w 582"/>
                <a:gd name="T45" fmla="*/ 672 h 1044"/>
                <a:gd name="T46" fmla="*/ 240 w 582"/>
                <a:gd name="T47" fmla="*/ 654 h 1044"/>
                <a:gd name="T48" fmla="*/ 246 w 582"/>
                <a:gd name="T49" fmla="*/ 636 h 1044"/>
                <a:gd name="T50" fmla="*/ 258 w 582"/>
                <a:gd name="T51" fmla="*/ 618 h 1044"/>
                <a:gd name="T52" fmla="*/ 270 w 582"/>
                <a:gd name="T53" fmla="*/ 600 h 1044"/>
                <a:gd name="T54" fmla="*/ 276 w 582"/>
                <a:gd name="T55" fmla="*/ 582 h 1044"/>
                <a:gd name="T56" fmla="*/ 288 w 582"/>
                <a:gd name="T57" fmla="*/ 564 h 1044"/>
                <a:gd name="T58" fmla="*/ 300 w 582"/>
                <a:gd name="T59" fmla="*/ 546 h 1044"/>
                <a:gd name="T60" fmla="*/ 306 w 582"/>
                <a:gd name="T61" fmla="*/ 528 h 1044"/>
                <a:gd name="T62" fmla="*/ 318 w 582"/>
                <a:gd name="T63" fmla="*/ 504 h 1044"/>
                <a:gd name="T64" fmla="*/ 330 w 582"/>
                <a:gd name="T65" fmla="*/ 486 h 1044"/>
                <a:gd name="T66" fmla="*/ 342 w 582"/>
                <a:gd name="T67" fmla="*/ 468 h 1044"/>
                <a:gd name="T68" fmla="*/ 348 w 582"/>
                <a:gd name="T69" fmla="*/ 450 h 1044"/>
                <a:gd name="T70" fmla="*/ 360 w 582"/>
                <a:gd name="T71" fmla="*/ 432 h 1044"/>
                <a:gd name="T72" fmla="*/ 372 w 582"/>
                <a:gd name="T73" fmla="*/ 414 h 1044"/>
                <a:gd name="T74" fmla="*/ 378 w 582"/>
                <a:gd name="T75" fmla="*/ 390 h 1044"/>
                <a:gd name="T76" fmla="*/ 390 w 582"/>
                <a:gd name="T77" fmla="*/ 372 h 1044"/>
                <a:gd name="T78" fmla="*/ 402 w 582"/>
                <a:gd name="T79" fmla="*/ 354 h 1044"/>
                <a:gd name="T80" fmla="*/ 408 w 582"/>
                <a:gd name="T81" fmla="*/ 336 h 1044"/>
                <a:gd name="T82" fmla="*/ 420 w 582"/>
                <a:gd name="T83" fmla="*/ 312 h 1044"/>
                <a:gd name="T84" fmla="*/ 432 w 582"/>
                <a:gd name="T85" fmla="*/ 294 h 1044"/>
                <a:gd name="T86" fmla="*/ 444 w 582"/>
                <a:gd name="T87" fmla="*/ 276 h 1044"/>
                <a:gd name="T88" fmla="*/ 450 w 582"/>
                <a:gd name="T89" fmla="*/ 258 h 1044"/>
                <a:gd name="T90" fmla="*/ 462 w 582"/>
                <a:gd name="T91" fmla="*/ 234 h 1044"/>
                <a:gd name="T92" fmla="*/ 474 w 582"/>
                <a:gd name="T93" fmla="*/ 216 h 1044"/>
                <a:gd name="T94" fmla="*/ 480 w 582"/>
                <a:gd name="T95" fmla="*/ 198 h 1044"/>
                <a:gd name="T96" fmla="*/ 492 w 582"/>
                <a:gd name="T97" fmla="*/ 174 h 1044"/>
                <a:gd name="T98" fmla="*/ 504 w 582"/>
                <a:gd name="T99" fmla="*/ 156 h 1044"/>
                <a:gd name="T100" fmla="*/ 510 w 582"/>
                <a:gd name="T101" fmla="*/ 132 h 1044"/>
                <a:gd name="T102" fmla="*/ 522 w 582"/>
                <a:gd name="T103" fmla="*/ 114 h 1044"/>
                <a:gd name="T104" fmla="*/ 534 w 582"/>
                <a:gd name="T105" fmla="*/ 90 h 1044"/>
                <a:gd name="T106" fmla="*/ 546 w 582"/>
                <a:gd name="T107" fmla="*/ 72 h 1044"/>
                <a:gd name="T108" fmla="*/ 552 w 582"/>
                <a:gd name="T109" fmla="*/ 48 h 1044"/>
                <a:gd name="T110" fmla="*/ 564 w 582"/>
                <a:gd name="T111" fmla="*/ 30 h 1044"/>
                <a:gd name="T112" fmla="*/ 576 w 582"/>
                <a:gd name="T113" fmla="*/ 6 h 1044"/>
                <a:gd name="T114" fmla="*/ 582 w 582"/>
                <a:gd name="T115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2" h="1044">
                  <a:moveTo>
                    <a:pt x="0" y="1044"/>
                  </a:moveTo>
                  <a:lnTo>
                    <a:pt x="12" y="1026"/>
                  </a:lnTo>
                  <a:lnTo>
                    <a:pt x="24" y="1014"/>
                  </a:lnTo>
                  <a:lnTo>
                    <a:pt x="36" y="996"/>
                  </a:lnTo>
                  <a:lnTo>
                    <a:pt x="42" y="978"/>
                  </a:lnTo>
                  <a:lnTo>
                    <a:pt x="54" y="966"/>
                  </a:lnTo>
                  <a:lnTo>
                    <a:pt x="66" y="948"/>
                  </a:lnTo>
                  <a:lnTo>
                    <a:pt x="72" y="930"/>
                  </a:lnTo>
                  <a:lnTo>
                    <a:pt x="84" y="912"/>
                  </a:lnTo>
                  <a:lnTo>
                    <a:pt x="96" y="894"/>
                  </a:lnTo>
                  <a:lnTo>
                    <a:pt x="102" y="882"/>
                  </a:lnTo>
                  <a:lnTo>
                    <a:pt x="114" y="864"/>
                  </a:lnTo>
                  <a:lnTo>
                    <a:pt x="126" y="846"/>
                  </a:lnTo>
                  <a:lnTo>
                    <a:pt x="138" y="828"/>
                  </a:lnTo>
                  <a:lnTo>
                    <a:pt x="144" y="810"/>
                  </a:lnTo>
                  <a:lnTo>
                    <a:pt x="156" y="792"/>
                  </a:lnTo>
                  <a:lnTo>
                    <a:pt x="168" y="780"/>
                  </a:lnTo>
                  <a:lnTo>
                    <a:pt x="174" y="762"/>
                  </a:lnTo>
                  <a:lnTo>
                    <a:pt x="186" y="744"/>
                  </a:lnTo>
                  <a:lnTo>
                    <a:pt x="198" y="726"/>
                  </a:lnTo>
                  <a:lnTo>
                    <a:pt x="204" y="708"/>
                  </a:lnTo>
                  <a:lnTo>
                    <a:pt x="216" y="690"/>
                  </a:lnTo>
                  <a:lnTo>
                    <a:pt x="228" y="672"/>
                  </a:lnTo>
                  <a:lnTo>
                    <a:pt x="240" y="654"/>
                  </a:lnTo>
                  <a:lnTo>
                    <a:pt x="246" y="636"/>
                  </a:lnTo>
                  <a:lnTo>
                    <a:pt x="258" y="618"/>
                  </a:lnTo>
                  <a:lnTo>
                    <a:pt x="270" y="600"/>
                  </a:lnTo>
                  <a:lnTo>
                    <a:pt x="276" y="582"/>
                  </a:lnTo>
                  <a:lnTo>
                    <a:pt x="288" y="564"/>
                  </a:lnTo>
                  <a:lnTo>
                    <a:pt x="300" y="546"/>
                  </a:lnTo>
                  <a:lnTo>
                    <a:pt x="306" y="528"/>
                  </a:lnTo>
                  <a:lnTo>
                    <a:pt x="318" y="504"/>
                  </a:lnTo>
                  <a:lnTo>
                    <a:pt x="330" y="486"/>
                  </a:lnTo>
                  <a:lnTo>
                    <a:pt x="342" y="468"/>
                  </a:lnTo>
                  <a:lnTo>
                    <a:pt x="348" y="450"/>
                  </a:lnTo>
                  <a:lnTo>
                    <a:pt x="360" y="432"/>
                  </a:lnTo>
                  <a:lnTo>
                    <a:pt x="372" y="414"/>
                  </a:lnTo>
                  <a:lnTo>
                    <a:pt x="378" y="390"/>
                  </a:lnTo>
                  <a:lnTo>
                    <a:pt x="390" y="372"/>
                  </a:lnTo>
                  <a:lnTo>
                    <a:pt x="402" y="354"/>
                  </a:lnTo>
                  <a:lnTo>
                    <a:pt x="408" y="336"/>
                  </a:lnTo>
                  <a:lnTo>
                    <a:pt x="420" y="312"/>
                  </a:lnTo>
                  <a:lnTo>
                    <a:pt x="432" y="294"/>
                  </a:lnTo>
                  <a:lnTo>
                    <a:pt x="444" y="276"/>
                  </a:lnTo>
                  <a:lnTo>
                    <a:pt x="450" y="258"/>
                  </a:lnTo>
                  <a:lnTo>
                    <a:pt x="462" y="234"/>
                  </a:lnTo>
                  <a:lnTo>
                    <a:pt x="474" y="216"/>
                  </a:lnTo>
                  <a:lnTo>
                    <a:pt x="480" y="198"/>
                  </a:lnTo>
                  <a:lnTo>
                    <a:pt x="492" y="174"/>
                  </a:lnTo>
                  <a:lnTo>
                    <a:pt x="504" y="156"/>
                  </a:lnTo>
                  <a:lnTo>
                    <a:pt x="510" y="132"/>
                  </a:lnTo>
                  <a:lnTo>
                    <a:pt x="522" y="114"/>
                  </a:lnTo>
                  <a:lnTo>
                    <a:pt x="534" y="90"/>
                  </a:lnTo>
                  <a:lnTo>
                    <a:pt x="546" y="72"/>
                  </a:lnTo>
                  <a:lnTo>
                    <a:pt x="552" y="48"/>
                  </a:lnTo>
                  <a:lnTo>
                    <a:pt x="564" y="30"/>
                  </a:lnTo>
                  <a:lnTo>
                    <a:pt x="576" y="6"/>
                  </a:lnTo>
                  <a:lnTo>
                    <a:pt x="58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8234" name="Rectangle 73"/>
            <p:cNvSpPr>
              <a:spLocks noChangeArrowheads="1"/>
            </p:cNvSpPr>
            <p:nvPr/>
          </p:nvSpPr>
          <p:spPr bwMode="auto">
            <a:xfrm>
              <a:off x="2781" y="675"/>
              <a:ext cx="4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35" name="Rectangle 74"/>
            <p:cNvSpPr>
              <a:spLocks noChangeArrowheads="1"/>
            </p:cNvSpPr>
            <p:nvPr/>
          </p:nvSpPr>
          <p:spPr bwMode="auto">
            <a:xfrm>
              <a:off x="2775" y="3645"/>
              <a:ext cx="44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36" name="Rectangle 75"/>
            <p:cNvSpPr>
              <a:spLocks noChangeArrowheads="1"/>
            </p:cNvSpPr>
            <p:nvPr/>
          </p:nvSpPr>
          <p:spPr bwMode="auto">
            <a:xfrm rot="16200000">
              <a:off x="629" y="2100"/>
              <a:ext cx="28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237" name="TextBox 8236"/>
          <p:cNvSpPr txBox="1"/>
          <p:nvPr/>
        </p:nvSpPr>
        <p:spPr>
          <a:xfrm>
            <a:off x="9552384" y="190202"/>
            <a:ext cx="1517971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g1 = </a:t>
            </a:r>
          </a:p>
          <a:p>
            <a:r>
              <a:rPr lang="en-US" dirty="0">
                <a:solidFill>
                  <a:srgbClr val="0070C0"/>
                </a:solidFill>
              </a:rPr>
              <a:t>     2</a:t>
            </a:r>
          </a:p>
          <a:p>
            <a:r>
              <a:rPr lang="en-US" dirty="0">
                <a:solidFill>
                  <a:srgbClr val="0070C0"/>
                </a:solidFill>
              </a:rPr>
              <a:t>  --------</a:t>
            </a:r>
          </a:p>
          <a:p>
            <a:r>
              <a:rPr lang="en-US" dirty="0">
                <a:solidFill>
                  <a:srgbClr val="0070C0"/>
                </a:solidFill>
              </a:rPr>
              <a:t>  10 s + 1</a:t>
            </a:r>
          </a:p>
          <a:p>
            <a:r>
              <a:rPr lang="en-US" dirty="0"/>
              <a:t> </a:t>
            </a:r>
          </a:p>
          <a:p>
            <a:r>
              <a:rPr lang="en-US" dirty="0">
                <a:solidFill>
                  <a:srgbClr val="00B050"/>
                </a:solidFill>
              </a:rPr>
              <a:t>g4 =</a:t>
            </a:r>
          </a:p>
          <a:p>
            <a:r>
              <a:rPr lang="en-US" dirty="0">
                <a:solidFill>
                  <a:srgbClr val="00B050"/>
                </a:solidFill>
              </a:rPr>
              <a:t>   2</a:t>
            </a:r>
          </a:p>
          <a:p>
            <a:r>
              <a:rPr lang="en-US" dirty="0">
                <a:solidFill>
                  <a:srgbClr val="00B050"/>
                </a:solidFill>
              </a:rPr>
              <a:t>  ----</a:t>
            </a:r>
          </a:p>
          <a:p>
            <a:r>
              <a:rPr lang="en-US" dirty="0">
                <a:solidFill>
                  <a:srgbClr val="00B050"/>
                </a:solidFill>
              </a:rPr>
              <a:t>  10 s</a:t>
            </a:r>
          </a:p>
          <a:p>
            <a:r>
              <a:rPr lang="en-US" dirty="0"/>
              <a:t> </a:t>
            </a:r>
          </a:p>
          <a:p>
            <a:r>
              <a:rPr lang="en-US" dirty="0">
                <a:solidFill>
                  <a:srgbClr val="FF0000"/>
                </a:solidFill>
              </a:rPr>
              <a:t>g6 =</a:t>
            </a: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r>
              <a:rPr lang="en-US" dirty="0">
                <a:solidFill>
                  <a:srgbClr val="FF0000"/>
                </a:solidFill>
              </a:rPr>
              <a:t>     2</a:t>
            </a:r>
          </a:p>
          <a:p>
            <a:r>
              <a:rPr lang="en-US" dirty="0">
                <a:solidFill>
                  <a:srgbClr val="FF0000"/>
                </a:solidFill>
              </a:rPr>
              <a:t>  --------</a:t>
            </a:r>
          </a:p>
          <a:p>
            <a:r>
              <a:rPr lang="en-US" dirty="0">
                <a:solidFill>
                  <a:srgbClr val="FF0000"/>
                </a:solidFill>
              </a:rPr>
              <a:t>  10 s - 1</a:t>
            </a:r>
          </a:p>
          <a:p>
            <a:r>
              <a:rPr lang="en-US" dirty="0"/>
              <a:t>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320136" y="1700808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B050"/>
                </a:solidFill>
              </a:rPr>
              <a:t>g4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072438" y="3132258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70C0"/>
                </a:solidFill>
              </a:rPr>
              <a:t>g1</a:t>
            </a:r>
          </a:p>
          <a:p>
            <a:r>
              <a:rPr lang="nb-NO" sz="1600" dirty="0">
                <a:solidFill>
                  <a:srgbClr val="0070C0"/>
                </a:solidFill>
              </a:rPr>
              <a:t>stable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583833" y="1844825"/>
            <a:ext cx="898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g6</a:t>
            </a:r>
          </a:p>
          <a:p>
            <a:r>
              <a:rPr lang="nb-NO" sz="1600" dirty="0" err="1">
                <a:solidFill>
                  <a:srgbClr val="FF0000"/>
                </a:solidFill>
              </a:rPr>
              <a:t>unstable</a:t>
            </a:r>
            <a:endParaRPr lang="nb-NO" sz="16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13538" y="1988840"/>
            <a:ext cx="1890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 err="1">
                <a:solidFill>
                  <a:srgbClr val="00B050"/>
                </a:solidFill>
              </a:rPr>
              <a:t>Integrating</a:t>
            </a:r>
            <a:r>
              <a:rPr lang="nb-NO" sz="1400" dirty="0">
                <a:solidFill>
                  <a:srgbClr val="00B050"/>
                </a:solidFill>
              </a:rPr>
              <a:t> system: </a:t>
            </a:r>
          </a:p>
          <a:p>
            <a:r>
              <a:rPr lang="nb-NO" sz="1400" dirty="0" err="1">
                <a:solidFill>
                  <a:srgbClr val="00B050"/>
                </a:solidFill>
              </a:rPr>
              <a:t>on</a:t>
            </a:r>
            <a:r>
              <a:rPr lang="nb-NO" sz="1400" dirty="0">
                <a:solidFill>
                  <a:srgbClr val="00B050"/>
                </a:solidFill>
              </a:rPr>
              <a:t> </a:t>
            </a:r>
            <a:r>
              <a:rPr lang="nb-NO" sz="1400" dirty="0" err="1">
                <a:solidFill>
                  <a:srgbClr val="00B050"/>
                </a:solidFill>
              </a:rPr>
              <a:t>the</a:t>
            </a:r>
            <a:r>
              <a:rPr lang="nb-NO" sz="1400" dirty="0">
                <a:solidFill>
                  <a:srgbClr val="00B050"/>
                </a:solidFill>
              </a:rPr>
              <a:t> limit to </a:t>
            </a:r>
            <a:r>
              <a:rPr lang="nb-NO" sz="1400" dirty="0" err="1">
                <a:solidFill>
                  <a:srgbClr val="00B050"/>
                </a:solidFill>
              </a:rPr>
              <a:t>unstable</a:t>
            </a:r>
            <a:endParaRPr lang="nb-NO" sz="1400" dirty="0">
              <a:solidFill>
                <a:srgbClr val="00B05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665696" y="4747625"/>
            <a:ext cx="4922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solidFill>
                  <a:srgbClr val="FF0000"/>
                </a:solidFill>
              </a:rPr>
              <a:t>Oops</a:t>
            </a:r>
            <a:r>
              <a:rPr lang="nb-NO" dirty="0">
                <a:solidFill>
                  <a:srgbClr val="FF0000"/>
                </a:solidFill>
              </a:rPr>
              <a:t>… Negative </a:t>
            </a:r>
            <a:r>
              <a:rPr lang="nb-NO" dirty="0" err="1">
                <a:solidFill>
                  <a:srgbClr val="FF0000"/>
                </a:solidFill>
              </a:rPr>
              <a:t>sign</a:t>
            </a:r>
            <a:r>
              <a:rPr lang="nb-NO" dirty="0">
                <a:solidFill>
                  <a:srgbClr val="FF0000"/>
                </a:solidFill>
              </a:rPr>
              <a:t> in d(s)… Pole p=0.1 </a:t>
            </a:r>
            <a:r>
              <a:rPr lang="nb-NO" dirty="0" err="1">
                <a:solidFill>
                  <a:srgbClr val="FF0000"/>
                </a:solidFill>
              </a:rPr>
              <a:t>Unstable</a:t>
            </a:r>
            <a:r>
              <a:rPr lang="nb-NO" dirty="0">
                <a:solidFill>
                  <a:srgbClr val="FF0000"/>
                </a:solidFill>
              </a:rPr>
              <a:t>!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9912424" y="4293097"/>
            <a:ext cx="288032" cy="45452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C663A088-0C96-B3E8-3E5D-B53120E83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60698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2nd order system.</a:t>
            </a:r>
            <a:br>
              <a:rPr lang="nb-NO" dirty="0"/>
            </a:br>
            <a:r>
              <a:rPr lang="nb-NO" dirty="0"/>
              <a:t>Special case: </a:t>
            </a:r>
            <a:r>
              <a:rPr lang="nb-NO" dirty="0" err="1"/>
              <a:t>Two</a:t>
            </a:r>
            <a:r>
              <a:rPr lang="nb-NO" dirty="0"/>
              <a:t> first-order in series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536F229-9357-460C-BC03-9B7BA6E7B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444237"/>
              </p:ext>
            </p:extLst>
          </p:nvPr>
        </p:nvGraphicFramePr>
        <p:xfrm>
          <a:off x="4367808" y="1423958"/>
          <a:ext cx="308893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20480" imgH="431640" progId="Equation.DSMT4">
                  <p:embed/>
                </p:oleObj>
              </mc:Choice>
              <mc:Fallback>
                <p:oleObj name="Equation" r:id="rId2" imgW="1320480" imgH="431640" progId="Equation.DSMT4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7808" y="1423958"/>
                        <a:ext cx="3088932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363B5F4-DF03-41A1-81E6-9BD3D3DB8BEA}"/>
              </a:ext>
            </a:extLst>
          </p:cNvPr>
          <p:cNvSpPr txBox="1"/>
          <p:nvPr/>
        </p:nvSpPr>
        <p:spPr>
          <a:xfrm>
            <a:off x="2596648" y="2504990"/>
            <a:ext cx="6236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Example</a:t>
            </a:r>
            <a:r>
              <a:rPr lang="nb-NO" dirty="0"/>
              <a:t>: </a:t>
            </a:r>
            <a:r>
              <a:rPr lang="nb-NO" dirty="0" err="1"/>
              <a:t>Temperature</a:t>
            </a:r>
            <a:r>
              <a:rPr lang="nb-NO" dirty="0"/>
              <a:t> in </a:t>
            </a:r>
            <a:r>
              <a:rPr lang="nb-NO" dirty="0" err="1"/>
              <a:t>two</a:t>
            </a:r>
            <a:r>
              <a:rPr lang="nb-NO" dirty="0"/>
              <a:t> tanks in series, τ</a:t>
            </a:r>
            <a:r>
              <a:rPr lang="nb-NO" baseline="-25000" dirty="0"/>
              <a:t>1</a:t>
            </a:r>
            <a:r>
              <a:rPr lang="nb-NO" dirty="0"/>
              <a:t>=V</a:t>
            </a:r>
            <a:r>
              <a:rPr lang="nb-NO" baseline="-25000" dirty="0"/>
              <a:t>1</a:t>
            </a:r>
            <a:r>
              <a:rPr lang="nb-NO" dirty="0"/>
              <a:t>/q, τ</a:t>
            </a:r>
            <a:r>
              <a:rPr lang="nb-NO" baseline="-25000" dirty="0"/>
              <a:t>2</a:t>
            </a:r>
            <a:r>
              <a:rPr lang="nb-NO" dirty="0"/>
              <a:t> = V</a:t>
            </a:r>
            <a:r>
              <a:rPr lang="nb-NO" baseline="-25000" dirty="0"/>
              <a:t>2</a:t>
            </a:r>
            <a:r>
              <a:rPr lang="nb-NO" dirty="0"/>
              <a:t>/q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300664B-CA9D-4D1F-81A0-D253C0775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5373217"/>
            <a:ext cx="5000600" cy="75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FB1445-1DD0-407D-996E-45DD18A6E0D3}"/>
              </a:ext>
            </a:extLst>
          </p:cNvPr>
          <p:cNvSpPr txBox="1"/>
          <p:nvPr/>
        </p:nvSpPr>
        <p:spPr>
          <a:xfrm>
            <a:off x="1775520" y="4961810"/>
            <a:ext cx="4827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solidFill>
                  <a:srgbClr val="FF0000"/>
                </a:solidFill>
              </a:rPr>
              <a:t>Conclusion</a:t>
            </a:r>
            <a:r>
              <a:rPr lang="nb-NO" dirty="0">
                <a:solidFill>
                  <a:srgbClr val="FF0000"/>
                </a:solidFill>
              </a:rPr>
              <a:t>: </a:t>
            </a:r>
            <a:r>
              <a:rPr lang="nb-NO" dirty="0" err="1">
                <a:solidFill>
                  <a:srgbClr val="FF0000"/>
                </a:solidFill>
              </a:rPr>
              <a:t>Step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response</a:t>
            </a:r>
            <a:r>
              <a:rPr lang="nb-NO" dirty="0">
                <a:solidFill>
                  <a:srgbClr val="FF0000"/>
                </a:solidFill>
              </a:rPr>
              <a:t> (M = </a:t>
            </a:r>
            <a:r>
              <a:rPr lang="nb-NO" dirty="0" err="1">
                <a:solidFill>
                  <a:srgbClr val="FF0000"/>
                </a:solidFill>
              </a:rPr>
              <a:t>change</a:t>
            </a:r>
            <a:r>
              <a:rPr lang="nb-NO" dirty="0">
                <a:solidFill>
                  <a:srgbClr val="FF0000"/>
                </a:solidFill>
              </a:rPr>
              <a:t> in input):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DC9310-8F43-4429-817D-E13A7087F98D}"/>
              </a:ext>
            </a:extLst>
          </p:cNvPr>
          <p:cNvSpPr txBox="1"/>
          <p:nvPr/>
        </p:nvSpPr>
        <p:spPr>
          <a:xfrm>
            <a:off x="7896200" y="5528344"/>
            <a:ext cx="74732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/>
              <a:t>(5-47)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470226-578D-BC21-A6A9-0C26FFEBB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11</a:t>
            </a:fld>
            <a:endParaRPr lang="nb-NO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6FABEC-B600-68D0-C5C3-8650B3A84108}"/>
                  </a:ext>
                </a:extLst>
              </p:cNvPr>
              <p:cNvSpPr txBox="1"/>
              <p:nvPr/>
            </p:nvSpPr>
            <p:spPr>
              <a:xfrm>
                <a:off x="2423592" y="3020091"/>
                <a:ext cx="7488832" cy="21979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b-NO" dirty="0"/>
                  <a:t>	(1)     y(s) = G(s) u(s) </a:t>
                </a:r>
                <a:r>
                  <a:rPr lang="nb-NO" dirty="0" err="1"/>
                  <a:t>with</a:t>
                </a:r>
                <a:r>
                  <a:rPr lang="nb-NO" dirty="0"/>
                  <a:t> u(s)=</a:t>
                </a:r>
                <a:r>
                  <a:rPr lang="nb-NO" dirty="0" err="1"/>
                  <a:t>M/s</a:t>
                </a:r>
                <a:r>
                  <a:rPr lang="nb-NO" dirty="0"/>
                  <a:t> (</a:t>
                </a:r>
                <a:r>
                  <a:rPr lang="nb-NO" dirty="0" err="1"/>
                  <a:t>step</a:t>
                </a:r>
                <a:r>
                  <a:rPr lang="nb-NO" dirty="0"/>
                  <a:t>). </a:t>
                </a:r>
              </a:p>
              <a:p>
                <a:r>
                  <a:rPr lang="nb-NO" dirty="0" err="1"/>
                  <a:t>Partial</a:t>
                </a:r>
                <a:r>
                  <a:rPr lang="nb-NO" dirty="0"/>
                  <a:t> </a:t>
                </a:r>
                <a:r>
                  <a:rPr lang="nb-NO" dirty="0" err="1"/>
                  <a:t>fraction</a:t>
                </a:r>
                <a:r>
                  <a:rPr lang="nb-NO" dirty="0"/>
                  <a:t> </a:t>
                </a:r>
                <a:r>
                  <a:rPr lang="nb-NO" dirty="0" err="1"/>
                  <a:t>expansion</a:t>
                </a:r>
                <a:r>
                  <a:rPr lang="nb-NO" dirty="0"/>
                  <a:t> of (1)</a:t>
                </a:r>
              </a:p>
              <a:p>
                <a:r>
                  <a:rPr lang="nb-NO" dirty="0"/>
                  <a:t>	(2)     y(s) = kM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i="1" baseline="-2500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nb-NO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dirty="0"/>
                      <m:t>+</m:t>
                    </m:r>
                    <m:f>
                      <m:fPr>
                        <m:ctrlPr>
                          <a:rPr lang="nb-NO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i="1" baseline="-250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nb-NO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nb-NO" dirty="0"/>
                          <m:t>τ</m:t>
                        </m:r>
                        <m:r>
                          <m:rPr>
                            <m:nor/>
                          </m:rPr>
                          <a:rPr lang="nb-NO" baseline="-25000" dirty="0"/>
                          <m:t>1</m:t>
                        </m:r>
                      </m:den>
                    </m:f>
                  </m:oMath>
                </a14:m>
                <a:r>
                  <a:rPr lang="nb-NO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i="1" baseline="-250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b-NO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i="1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nb-NO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nb-NO" dirty="0"/>
                          <m:t>τ</m:t>
                        </m:r>
                        <m:r>
                          <a:rPr lang="nb-NO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nb-NO" i="1">
                        <a:latin typeface="Cambria Math" panose="02040503050406030204" pitchFamily="18" charset="0"/>
                      </a:rPr>
                      <m:t>)  </m:t>
                    </m:r>
                  </m:oMath>
                </a14:m>
                <a:r>
                  <a:rPr lang="nb-NO" baseline="30000" dirty="0"/>
                  <a:t> </a:t>
                </a:r>
                <a:r>
                  <a:rPr lang="nb-NO" sz="1400" dirty="0"/>
                  <a:t>where C</a:t>
                </a:r>
                <a:r>
                  <a:rPr lang="nb-NO" sz="1400" baseline="-25000" dirty="0"/>
                  <a:t>0</a:t>
                </a:r>
                <a:r>
                  <a:rPr lang="nb-NO" sz="1400" dirty="0"/>
                  <a:t>=1, C</a:t>
                </a:r>
                <a:r>
                  <a:rPr lang="nb-NO" sz="1400" baseline="-25000" dirty="0"/>
                  <a:t>1</a:t>
                </a:r>
                <a:r>
                  <a:rPr lang="nb-NO" sz="1400" dirty="0"/>
                  <a:t>=-τ</a:t>
                </a:r>
                <a:r>
                  <a:rPr lang="nb-NO" sz="1400" baseline="-25000" dirty="0"/>
                  <a:t>1</a:t>
                </a:r>
                <a:r>
                  <a:rPr lang="nb-NO" sz="1400" dirty="0"/>
                  <a:t>/(τ</a:t>
                </a:r>
                <a:r>
                  <a:rPr lang="nb-NO" sz="1400" baseline="-25000" dirty="0"/>
                  <a:t>1</a:t>
                </a:r>
                <a:r>
                  <a:rPr lang="nb-NO" sz="1400" dirty="0"/>
                  <a:t>- τ</a:t>
                </a:r>
                <a:r>
                  <a:rPr lang="nb-NO" sz="1400" baseline="-25000" dirty="0"/>
                  <a:t>2</a:t>
                </a:r>
                <a:r>
                  <a:rPr lang="nb-NO" sz="1400" dirty="0"/>
                  <a:t>), C</a:t>
                </a:r>
                <a:r>
                  <a:rPr lang="nb-NO" sz="1400" baseline="-25000" dirty="0"/>
                  <a:t>2</a:t>
                </a:r>
                <a:r>
                  <a:rPr lang="nb-NO" sz="1400" dirty="0"/>
                  <a:t>=τ</a:t>
                </a:r>
                <a:r>
                  <a:rPr lang="nb-NO" sz="1400" baseline="-25000" dirty="0"/>
                  <a:t>2</a:t>
                </a:r>
                <a:r>
                  <a:rPr lang="nb-NO" sz="1400" dirty="0"/>
                  <a:t>/(τ</a:t>
                </a:r>
                <a:r>
                  <a:rPr lang="nb-NO" sz="1400" baseline="-25000" dirty="0"/>
                  <a:t>1</a:t>
                </a:r>
                <a:r>
                  <a:rPr lang="nb-NO" sz="1400" dirty="0"/>
                  <a:t>- τ</a:t>
                </a:r>
                <a:r>
                  <a:rPr lang="nb-NO" sz="1400" baseline="-25000" dirty="0"/>
                  <a:t>2</a:t>
                </a:r>
                <a:r>
                  <a:rPr lang="nb-NO" sz="1400" dirty="0"/>
                  <a:t>)</a:t>
                </a:r>
                <a:endParaRPr lang="nb-NO" dirty="0"/>
              </a:p>
              <a:p>
                <a:r>
                  <a:rPr lang="nb-NO" dirty="0"/>
                  <a:t>					</a:t>
                </a:r>
                <a:r>
                  <a:rPr lang="nb-NO" sz="1200" dirty="0"/>
                  <a:t>(</a:t>
                </a:r>
                <a:r>
                  <a:rPr lang="nb-NO" sz="1200" dirty="0" err="1"/>
                  <a:t>Find</a:t>
                </a:r>
                <a:r>
                  <a:rPr lang="nb-NO" sz="1200" dirty="0"/>
                  <a:t> C</a:t>
                </a:r>
                <a:r>
                  <a:rPr lang="nb-NO" sz="1200" baseline="-25000" dirty="0"/>
                  <a:t>0</a:t>
                </a:r>
                <a:r>
                  <a:rPr lang="nb-NO" sz="1200" dirty="0"/>
                  <a:t>, C</a:t>
                </a:r>
                <a:r>
                  <a:rPr lang="nb-NO" sz="1200" baseline="-25000" dirty="0"/>
                  <a:t>1</a:t>
                </a:r>
                <a:r>
                  <a:rPr lang="nb-NO" sz="1200" dirty="0"/>
                  <a:t> and C</a:t>
                </a:r>
                <a:r>
                  <a:rPr lang="nb-NO" sz="1200" baseline="-25000" dirty="0"/>
                  <a:t>2</a:t>
                </a:r>
                <a:r>
                  <a:rPr lang="nb-NO" sz="1200" dirty="0"/>
                  <a:t> from (1)=(2)).</a:t>
                </a:r>
                <a:endParaRPr lang="nb-NO" dirty="0"/>
              </a:p>
              <a:p>
                <a:r>
                  <a:rPr lang="nb-NO" dirty="0"/>
                  <a:t>Inverse </a:t>
                </a:r>
                <a:r>
                  <a:rPr lang="nb-NO" dirty="0" err="1"/>
                  <a:t>Laplace</a:t>
                </a:r>
                <a:r>
                  <a:rPr lang="nb-NO" dirty="0"/>
                  <a:t> of (2)</a:t>
                </a:r>
              </a:p>
              <a:p>
                <a:r>
                  <a:rPr lang="nb-NO" dirty="0"/>
                  <a:t>                 y(t) 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dirty="0">
                        <a:latin typeface="Cambria Math" panose="02040503050406030204" pitchFamily="18" charset="0"/>
                      </a:rPr>
                      <m:t>kM</m:t>
                    </m:r>
                    <m:r>
                      <a:rPr lang="nb-NO" dirty="0">
                        <a:latin typeface="Cambria Math" panose="02040503050406030204" pitchFamily="18" charset="0"/>
                      </a:rPr>
                      <m:t> (</m:t>
                    </m:r>
                    <m:r>
                      <m:rPr>
                        <m:sty m:val="p"/>
                      </m:rPr>
                      <a:rPr lang="nb-NO" i="1" dirty="0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nb-NO" baseline="-25000">
                        <a:latin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nb-NO" dirty="0"/>
                      <m:t>+</m:t>
                    </m:r>
                    <m:r>
                      <a:rPr lang="nb-NO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nb-NO" i="1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nb-NO" dirty="0"/>
                  <a:t>e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l-GR" i="1" baseline="30000" dirty="0">
                        <a:latin typeface="Cambria Math" panose="02040503050406030204" pitchFamily="18" charset="0"/>
                      </a:rPr>
                      <m:t>τ</m:t>
                    </m:r>
                    <m:r>
                      <a:rPr lang="nb-NO" i="1" baseline="30000" dirty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nb-NO" dirty="0"/>
                  <a:t>+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i="1">
                        <a:latin typeface="Cambria Math" panose="02040503050406030204" pitchFamily="18" charset="0"/>
                      </a:rPr>
                      <m:t>C</m:t>
                    </m:r>
                    <m:r>
                      <a:rPr lang="nb-NO" i="1" baseline="-2500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nb-NO" dirty="0"/>
                  <a:t> e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nb-NO" baseline="3000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l-GR" i="1" baseline="30000" dirty="0">
                        <a:latin typeface="Cambria Math" panose="02040503050406030204" pitchFamily="18" charset="0"/>
                      </a:rPr>
                      <m:t>τ</m:t>
                    </m:r>
                    <m:r>
                      <a:rPr lang="nb-NO" i="1" baseline="30000" dirty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r>
                  <a:rPr lang="nb-NO" dirty="0"/>
                  <a:t>)</a:t>
                </a:r>
                <a:endParaRPr lang="nb-NO" baseline="30000" dirty="0"/>
              </a:p>
              <a:p>
                <a:endParaRPr lang="nb-NO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6FABEC-B600-68D0-C5C3-8650B3A84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3020091"/>
                <a:ext cx="7488832" cy="2197974"/>
              </a:xfrm>
              <a:prstGeom prst="rect">
                <a:avLst/>
              </a:prstGeom>
              <a:blipFill>
                <a:blip r:embed="rId5"/>
                <a:stretch>
                  <a:fillRect l="-733" t="-1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9281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1143BA8-2DD7-4428-B880-988D9792CC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00690"/>
            <a:ext cx="7848872" cy="60790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4D4FFA-35DF-4AD4-BB9A-86EB807CAC95}"/>
              </a:ext>
            </a:extLst>
          </p:cNvPr>
          <p:cNvSpPr txBox="1"/>
          <p:nvPr/>
        </p:nvSpPr>
        <p:spPr>
          <a:xfrm>
            <a:off x="3571416" y="3717032"/>
            <a:ext cx="336976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Two</a:t>
            </a:r>
            <a:r>
              <a:rPr lang="nb-NO" dirty="0"/>
              <a:t> second-order systems </a:t>
            </a:r>
          </a:p>
          <a:p>
            <a:r>
              <a:rPr lang="nb-NO" dirty="0" err="1"/>
              <a:t>with</a:t>
            </a:r>
            <a:r>
              <a:rPr lang="nb-NO" dirty="0"/>
              <a:t> tau1+tau2=1:</a:t>
            </a:r>
          </a:p>
          <a:p>
            <a:r>
              <a:rPr lang="nb-NO" dirty="0">
                <a:solidFill>
                  <a:srgbClr val="FF0000"/>
                </a:solidFill>
              </a:rPr>
              <a:t>   g2a = 1/((0.5*s+1)*(0.5*s+1))</a:t>
            </a:r>
          </a:p>
          <a:p>
            <a:r>
              <a:rPr lang="nb-NO" dirty="0">
                <a:solidFill>
                  <a:schemeClr val="accent1">
                    <a:lumMod val="75000"/>
                  </a:schemeClr>
                </a:solidFill>
              </a:rPr>
              <a:t>   g2b = 1/((0.9*s+1)*(0.1*s+1))</a:t>
            </a:r>
          </a:p>
          <a:p>
            <a:endParaRPr lang="nb-NO" sz="1400" dirty="0"/>
          </a:p>
          <a:p>
            <a:r>
              <a:rPr lang="nb-NO" sz="1400" dirty="0" err="1"/>
              <a:t>Compare</a:t>
            </a:r>
            <a:r>
              <a:rPr lang="nb-NO" sz="1400" dirty="0"/>
              <a:t> </a:t>
            </a:r>
            <a:r>
              <a:rPr lang="nb-NO" sz="1400" dirty="0" err="1"/>
              <a:t>with</a:t>
            </a:r>
            <a:r>
              <a:rPr lang="nb-NO" sz="1400" dirty="0"/>
              <a:t> first-order system </a:t>
            </a:r>
            <a:r>
              <a:rPr lang="nb-NO" sz="1400" dirty="0" err="1"/>
              <a:t>with</a:t>
            </a:r>
            <a:r>
              <a:rPr lang="nb-NO" sz="1400" dirty="0"/>
              <a:t> tau=1</a:t>
            </a:r>
          </a:p>
          <a:p>
            <a:r>
              <a:rPr lang="nb-NO" sz="1400" dirty="0"/>
              <a:t>    g1 = 1/(s+1)  (Black line)</a:t>
            </a:r>
          </a:p>
          <a:p>
            <a:endParaRPr lang="nb-NO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2C2554-5A2E-422D-A803-1C232D89D73E}"/>
              </a:ext>
            </a:extLst>
          </p:cNvPr>
          <p:cNvGrpSpPr/>
          <p:nvPr/>
        </p:nvGrpSpPr>
        <p:grpSpPr>
          <a:xfrm>
            <a:off x="7009534" y="1858418"/>
            <a:ext cx="3749569" cy="4999583"/>
            <a:chOff x="5485533" y="1858417"/>
            <a:chExt cx="3749569" cy="499958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65E57B7-DBD1-412E-A7D7-AB27CB0A0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85533" y="2975248"/>
              <a:ext cx="2897357" cy="3882752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4046FC-28D8-42BB-8721-0F45210F9367}"/>
                </a:ext>
              </a:extLst>
            </p:cNvPr>
            <p:cNvGrpSpPr/>
            <p:nvPr/>
          </p:nvGrpSpPr>
          <p:grpSpPr>
            <a:xfrm>
              <a:off x="6181827" y="1858417"/>
              <a:ext cx="3053275" cy="4531622"/>
              <a:chOff x="6181827" y="1858417"/>
              <a:chExt cx="3053275" cy="4531622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D4B4D79-DDC3-4607-A808-6A05AF03FD38}"/>
                  </a:ext>
                </a:extLst>
              </p:cNvPr>
              <p:cNvSpPr txBox="1"/>
              <p:nvPr/>
            </p:nvSpPr>
            <p:spPr>
              <a:xfrm>
                <a:off x="6588224" y="580526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sz="1600" dirty="0">
                    <a:solidFill>
                      <a:schemeClr val="tx2"/>
                    </a:solidFill>
                  </a:rPr>
                  <a:t>g2b = 1/((0.9*s+1)*(0.1*s+1))</a:t>
                </a:r>
              </a:p>
              <a:p>
                <a:r>
                  <a:rPr lang="nb-NO" sz="1600" dirty="0">
                    <a:solidFill>
                      <a:srgbClr val="00B050"/>
                    </a:solidFill>
                  </a:rPr>
                  <a:t>g1b = </a:t>
                </a:r>
                <a:r>
                  <a:rPr lang="nb-NO" sz="1600" dirty="0" err="1">
                    <a:solidFill>
                      <a:srgbClr val="00B050"/>
                    </a:solidFill>
                  </a:rPr>
                  <a:t>exp</a:t>
                </a:r>
                <a:r>
                  <a:rPr lang="nb-NO" sz="1600" dirty="0">
                    <a:solidFill>
                      <a:srgbClr val="00B050"/>
                    </a:solidFill>
                  </a:rPr>
                  <a:t>(-0.1*s)/(0.9*s+1) 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0FBC3FA-EF7B-4BCC-A2E0-86686D8C0AAD}"/>
                  </a:ext>
                </a:extLst>
              </p:cNvPr>
              <p:cNvSpPr txBox="1"/>
              <p:nvPr/>
            </p:nvSpPr>
            <p:spPr>
              <a:xfrm>
                <a:off x="6181827" y="1858417"/>
                <a:ext cx="296217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600" dirty="0"/>
                  <a:t>Note: </a:t>
                </a:r>
                <a:r>
                  <a:rPr lang="nb-NO" sz="1600" dirty="0">
                    <a:solidFill>
                      <a:srgbClr val="0070C0"/>
                    </a:solidFill>
                  </a:rPr>
                  <a:t>Second-order system </a:t>
                </a:r>
                <a:r>
                  <a:rPr lang="nb-NO" sz="1600" dirty="0" err="1"/>
                  <a:t>with</a:t>
                </a:r>
                <a:r>
                  <a:rPr lang="nb-NO" sz="1600" dirty="0"/>
                  <a:t> tau1 </a:t>
                </a:r>
                <a:r>
                  <a:rPr lang="nb-NO" sz="1600" dirty="0" err="1"/>
                  <a:t>much</a:t>
                </a:r>
                <a:r>
                  <a:rPr lang="nb-NO" sz="1600" dirty="0"/>
                  <a:t> </a:t>
                </a:r>
                <a:r>
                  <a:rPr lang="nb-NO" sz="1600" dirty="0" err="1"/>
                  <a:t>larger</a:t>
                </a:r>
                <a:r>
                  <a:rPr lang="nb-NO" sz="1600" dirty="0"/>
                  <a:t> </a:t>
                </a:r>
                <a:r>
                  <a:rPr lang="nb-NO" sz="1600" dirty="0" err="1"/>
                  <a:t>than</a:t>
                </a:r>
                <a:r>
                  <a:rPr lang="nb-NO" sz="1600" dirty="0"/>
                  <a:t> tau2 </a:t>
                </a:r>
                <a:r>
                  <a:rPr lang="nb-NO" sz="1600" dirty="0" err="1"/>
                  <a:t>can</a:t>
                </a:r>
                <a:r>
                  <a:rPr lang="nb-NO" sz="1600" dirty="0"/>
                  <a:t> be </a:t>
                </a:r>
                <a:r>
                  <a:rPr lang="nb-NO" sz="1600" dirty="0" err="1"/>
                  <a:t>approximated</a:t>
                </a:r>
                <a:r>
                  <a:rPr lang="nb-NO" sz="1600" dirty="0"/>
                  <a:t> as </a:t>
                </a:r>
                <a:r>
                  <a:rPr lang="nb-NO" sz="1600" dirty="0">
                    <a:solidFill>
                      <a:srgbClr val="00B050"/>
                    </a:solidFill>
                  </a:rPr>
                  <a:t>first-order </a:t>
                </a:r>
                <a:r>
                  <a:rPr lang="nb-NO" sz="1600" dirty="0" err="1">
                    <a:solidFill>
                      <a:srgbClr val="00B050"/>
                    </a:solidFill>
                  </a:rPr>
                  <a:t>plus</a:t>
                </a:r>
                <a:r>
                  <a:rPr lang="nb-NO" sz="1600" dirty="0">
                    <a:solidFill>
                      <a:srgbClr val="00B05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00B050"/>
                    </a:solidFill>
                  </a:rPr>
                  <a:t>delay</a:t>
                </a:r>
                <a:r>
                  <a:rPr lang="nb-NO" sz="1600" dirty="0">
                    <a:solidFill>
                      <a:srgbClr val="00B05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00B050"/>
                    </a:solidFill>
                  </a:rPr>
                  <a:t>with</a:t>
                </a:r>
                <a:r>
                  <a:rPr lang="nb-NO" sz="1600" dirty="0">
                    <a:solidFill>
                      <a:srgbClr val="00B050"/>
                    </a:solidFill>
                  </a:rPr>
                  <a:t> </a:t>
                </a:r>
                <a:r>
                  <a:rPr lang="nb-NO" sz="1600" dirty="0" err="1">
                    <a:solidFill>
                      <a:srgbClr val="00B050"/>
                    </a:solidFill>
                  </a:rPr>
                  <a:t>delay</a:t>
                </a:r>
                <a:r>
                  <a:rPr lang="nb-NO" sz="1600" dirty="0">
                    <a:solidFill>
                      <a:srgbClr val="00B050"/>
                    </a:solidFill>
                  </a:rPr>
                  <a:t> </a:t>
                </a:r>
                <a:r>
                  <a:rPr lang="nb-NO" sz="1600" dirty="0"/>
                  <a:t>= tau2:</a:t>
                </a:r>
              </a:p>
            </p:txBody>
          </p:sp>
        </p:grpSp>
      </p:grp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E427ED5-6FBC-470E-8EEF-31A27C566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518155"/>
              </p:ext>
            </p:extLst>
          </p:nvPr>
        </p:nvGraphicFramePr>
        <p:xfrm>
          <a:off x="4106293" y="2817982"/>
          <a:ext cx="1872208" cy="611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20480" imgH="431640" progId="Equation.DSMT4">
                  <p:embed/>
                </p:oleObj>
              </mc:Choice>
              <mc:Fallback>
                <p:oleObj name="Equation" r:id="rId4" imgW="1320480" imgH="431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536F229-9357-460C-BC03-9B7BA6E7B4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6293" y="2817982"/>
                        <a:ext cx="1872208" cy="611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32B5FBCC-4422-448D-B078-827854816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-331333"/>
            <a:ext cx="8229600" cy="1143000"/>
          </a:xfrm>
        </p:spPr>
        <p:txBody>
          <a:bodyPr>
            <a:noAutofit/>
          </a:bodyPr>
          <a:lstStyle/>
          <a:p>
            <a:r>
              <a:rPr lang="nb-NO" sz="2000" dirty="0" err="1"/>
              <a:t>Step</a:t>
            </a:r>
            <a:r>
              <a:rPr lang="nb-NO" sz="2000" dirty="0"/>
              <a:t> </a:t>
            </a:r>
            <a:r>
              <a:rPr lang="nb-NO" sz="2000" dirty="0" err="1"/>
              <a:t>response</a:t>
            </a:r>
            <a:r>
              <a:rPr lang="nb-NO" sz="2000" dirty="0"/>
              <a:t> for </a:t>
            </a:r>
            <a:r>
              <a:rPr lang="nb-NO" sz="2000" dirty="0" err="1"/>
              <a:t>two</a:t>
            </a:r>
            <a:r>
              <a:rPr lang="nb-NO" sz="2000" dirty="0"/>
              <a:t> first-order in series: S-</a:t>
            </a:r>
            <a:r>
              <a:rPr lang="nb-NO" sz="2000" dirty="0" err="1"/>
              <a:t>shaped</a:t>
            </a:r>
            <a:r>
              <a:rPr lang="nb-NO" sz="2000" dirty="0"/>
              <a:t> </a:t>
            </a:r>
            <a:r>
              <a:rPr lang="nb-NO" sz="2000" dirty="0" err="1"/>
              <a:t>response</a:t>
            </a:r>
            <a:endParaRPr lang="nb-NO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2A9571-437B-4B65-88E4-33FA1E5EDBA2}"/>
              </a:ext>
            </a:extLst>
          </p:cNvPr>
          <p:cNvSpPr txBox="1"/>
          <p:nvPr/>
        </p:nvSpPr>
        <p:spPr>
          <a:xfrm>
            <a:off x="2510359" y="5991490"/>
            <a:ext cx="398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S-</a:t>
            </a:r>
            <a:r>
              <a:rPr lang="nb-NO" dirty="0" err="1">
                <a:solidFill>
                  <a:srgbClr val="FF0000"/>
                </a:solidFill>
              </a:rPr>
              <a:t>shaped</a:t>
            </a:r>
            <a:r>
              <a:rPr lang="nb-NO" dirty="0">
                <a:solidFill>
                  <a:srgbClr val="FF0000"/>
                </a:solidFill>
              </a:rPr>
              <a:t>: Initial </a:t>
            </a:r>
            <a:r>
              <a:rPr lang="nb-NO" dirty="0" err="1">
                <a:solidFill>
                  <a:srgbClr val="FF0000"/>
                </a:solidFill>
              </a:rPr>
              <a:t>slope</a:t>
            </a:r>
            <a:r>
              <a:rPr lang="nb-NO" dirty="0">
                <a:solidFill>
                  <a:srgbClr val="FF0000"/>
                </a:solidFill>
              </a:rPr>
              <a:t>=0 for g2a and g2b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D59C8E8-7BEE-48DD-B1E9-99F06914214B}"/>
              </a:ext>
            </a:extLst>
          </p:cNvPr>
          <p:cNvCxnSpPr>
            <a:stCxn id="2" idx="1"/>
          </p:cNvCxnSpPr>
          <p:nvPr/>
        </p:nvCxnSpPr>
        <p:spPr>
          <a:xfrm flipH="1" flipV="1">
            <a:off x="2135561" y="5877272"/>
            <a:ext cx="374798" cy="29888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F7E346-F5B2-EE30-FA4E-58CE7032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886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39" name="Group 104"/>
          <p:cNvGrpSpPr>
            <a:grpSpLocks noChangeAspect="1"/>
          </p:cNvGrpSpPr>
          <p:nvPr/>
        </p:nvGrpSpPr>
        <p:grpSpPr bwMode="auto">
          <a:xfrm>
            <a:off x="1055441" y="111674"/>
            <a:ext cx="8505825" cy="5534025"/>
            <a:chOff x="201" y="417"/>
            <a:chExt cx="5358" cy="3486"/>
          </a:xfrm>
        </p:grpSpPr>
        <p:sp>
          <p:nvSpPr>
            <p:cNvPr id="7240" name="AutoShape 103"/>
            <p:cNvSpPr>
              <a:spLocks noChangeAspect="1" noChangeArrowheads="1" noTextEdit="1"/>
            </p:cNvSpPr>
            <p:nvPr/>
          </p:nvSpPr>
          <p:spPr bwMode="auto">
            <a:xfrm>
              <a:off x="201" y="417"/>
              <a:ext cx="5358" cy="3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1" name="Rectangle 105"/>
            <p:cNvSpPr>
              <a:spLocks noChangeArrowheads="1"/>
            </p:cNvSpPr>
            <p:nvPr/>
          </p:nvSpPr>
          <p:spPr bwMode="auto">
            <a:xfrm>
              <a:off x="969" y="801"/>
              <a:ext cx="4080" cy="27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dirty="0"/>
            </a:p>
          </p:txBody>
        </p:sp>
        <p:sp>
          <p:nvSpPr>
            <p:cNvPr id="7242" name="Rectangle 106"/>
            <p:cNvSpPr>
              <a:spLocks noChangeArrowheads="1"/>
            </p:cNvSpPr>
            <p:nvPr/>
          </p:nvSpPr>
          <p:spPr bwMode="auto">
            <a:xfrm>
              <a:off x="969" y="801"/>
              <a:ext cx="4080" cy="271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3" name="Line 107"/>
            <p:cNvSpPr>
              <a:spLocks noChangeShapeType="1"/>
            </p:cNvSpPr>
            <p:nvPr/>
          </p:nvSpPr>
          <p:spPr bwMode="auto">
            <a:xfrm>
              <a:off x="969" y="801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4" name="Line 108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5" name="Line 109"/>
            <p:cNvSpPr>
              <a:spLocks noChangeShapeType="1"/>
            </p:cNvSpPr>
            <p:nvPr/>
          </p:nvSpPr>
          <p:spPr bwMode="auto">
            <a:xfrm flipV="1">
              <a:off x="504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6" name="Line 110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7" name="Line 111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8" name="Line 112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49" name="Line 113"/>
            <p:cNvSpPr>
              <a:spLocks noChangeShapeType="1"/>
            </p:cNvSpPr>
            <p:nvPr/>
          </p:nvSpPr>
          <p:spPr bwMode="auto">
            <a:xfrm flipV="1">
              <a:off x="96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0" name="Line 114"/>
            <p:cNvSpPr>
              <a:spLocks noChangeShapeType="1"/>
            </p:cNvSpPr>
            <p:nvPr/>
          </p:nvSpPr>
          <p:spPr bwMode="auto">
            <a:xfrm>
              <a:off x="96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1" name="Rectangle 115"/>
            <p:cNvSpPr>
              <a:spLocks noChangeArrowheads="1"/>
            </p:cNvSpPr>
            <p:nvPr/>
          </p:nvSpPr>
          <p:spPr bwMode="auto">
            <a:xfrm>
              <a:off x="951" y="353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52" name="Line 116"/>
            <p:cNvSpPr>
              <a:spLocks noChangeShapeType="1"/>
            </p:cNvSpPr>
            <p:nvPr/>
          </p:nvSpPr>
          <p:spPr bwMode="auto">
            <a:xfrm flipV="1">
              <a:off x="147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3" name="Line 117"/>
            <p:cNvSpPr>
              <a:spLocks noChangeShapeType="1"/>
            </p:cNvSpPr>
            <p:nvPr/>
          </p:nvSpPr>
          <p:spPr bwMode="auto">
            <a:xfrm>
              <a:off x="147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4" name="Rectangle 118"/>
            <p:cNvSpPr>
              <a:spLocks noChangeArrowheads="1"/>
            </p:cNvSpPr>
            <p:nvPr/>
          </p:nvSpPr>
          <p:spPr bwMode="auto">
            <a:xfrm>
              <a:off x="1461" y="353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55" name="Line 119"/>
            <p:cNvSpPr>
              <a:spLocks noChangeShapeType="1"/>
            </p:cNvSpPr>
            <p:nvPr/>
          </p:nvSpPr>
          <p:spPr bwMode="auto">
            <a:xfrm flipV="1">
              <a:off x="198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6" name="Line 120"/>
            <p:cNvSpPr>
              <a:spLocks noChangeShapeType="1"/>
            </p:cNvSpPr>
            <p:nvPr/>
          </p:nvSpPr>
          <p:spPr bwMode="auto">
            <a:xfrm>
              <a:off x="198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7" name="Rectangle 121"/>
            <p:cNvSpPr>
              <a:spLocks noChangeArrowheads="1"/>
            </p:cNvSpPr>
            <p:nvPr/>
          </p:nvSpPr>
          <p:spPr bwMode="auto">
            <a:xfrm>
              <a:off x="195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58" name="Line 122"/>
            <p:cNvSpPr>
              <a:spLocks noChangeShapeType="1"/>
            </p:cNvSpPr>
            <p:nvPr/>
          </p:nvSpPr>
          <p:spPr bwMode="auto">
            <a:xfrm flipV="1">
              <a:off x="249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59" name="Line 123"/>
            <p:cNvSpPr>
              <a:spLocks noChangeShapeType="1"/>
            </p:cNvSpPr>
            <p:nvPr/>
          </p:nvSpPr>
          <p:spPr bwMode="auto">
            <a:xfrm>
              <a:off x="249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0" name="Rectangle 124"/>
            <p:cNvSpPr>
              <a:spLocks noChangeArrowheads="1"/>
            </p:cNvSpPr>
            <p:nvPr/>
          </p:nvSpPr>
          <p:spPr bwMode="auto">
            <a:xfrm>
              <a:off x="246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61" name="Line 125"/>
            <p:cNvSpPr>
              <a:spLocks noChangeShapeType="1"/>
            </p:cNvSpPr>
            <p:nvPr/>
          </p:nvSpPr>
          <p:spPr bwMode="auto">
            <a:xfrm flipV="1">
              <a:off x="300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2" name="Line 126"/>
            <p:cNvSpPr>
              <a:spLocks noChangeShapeType="1"/>
            </p:cNvSpPr>
            <p:nvPr/>
          </p:nvSpPr>
          <p:spPr bwMode="auto">
            <a:xfrm>
              <a:off x="300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3" name="Rectangle 127"/>
            <p:cNvSpPr>
              <a:spLocks noChangeArrowheads="1"/>
            </p:cNvSpPr>
            <p:nvPr/>
          </p:nvSpPr>
          <p:spPr bwMode="auto">
            <a:xfrm>
              <a:off x="297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64" name="Line 128"/>
            <p:cNvSpPr>
              <a:spLocks noChangeShapeType="1"/>
            </p:cNvSpPr>
            <p:nvPr/>
          </p:nvSpPr>
          <p:spPr bwMode="auto">
            <a:xfrm flipV="1">
              <a:off x="351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5" name="Line 129"/>
            <p:cNvSpPr>
              <a:spLocks noChangeShapeType="1"/>
            </p:cNvSpPr>
            <p:nvPr/>
          </p:nvSpPr>
          <p:spPr bwMode="auto">
            <a:xfrm>
              <a:off x="351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6" name="Rectangle 130"/>
            <p:cNvSpPr>
              <a:spLocks noChangeArrowheads="1"/>
            </p:cNvSpPr>
            <p:nvPr/>
          </p:nvSpPr>
          <p:spPr bwMode="auto">
            <a:xfrm>
              <a:off x="348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67" name="Line 131"/>
            <p:cNvSpPr>
              <a:spLocks noChangeShapeType="1"/>
            </p:cNvSpPr>
            <p:nvPr/>
          </p:nvSpPr>
          <p:spPr bwMode="auto">
            <a:xfrm flipV="1">
              <a:off x="402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8" name="Line 132"/>
            <p:cNvSpPr>
              <a:spLocks noChangeShapeType="1"/>
            </p:cNvSpPr>
            <p:nvPr/>
          </p:nvSpPr>
          <p:spPr bwMode="auto">
            <a:xfrm>
              <a:off x="402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69" name="Rectangle 133"/>
            <p:cNvSpPr>
              <a:spLocks noChangeArrowheads="1"/>
            </p:cNvSpPr>
            <p:nvPr/>
          </p:nvSpPr>
          <p:spPr bwMode="auto">
            <a:xfrm>
              <a:off x="399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70" name="Line 134"/>
            <p:cNvSpPr>
              <a:spLocks noChangeShapeType="1"/>
            </p:cNvSpPr>
            <p:nvPr/>
          </p:nvSpPr>
          <p:spPr bwMode="auto">
            <a:xfrm flipV="1">
              <a:off x="453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1" name="Line 135"/>
            <p:cNvSpPr>
              <a:spLocks noChangeShapeType="1"/>
            </p:cNvSpPr>
            <p:nvPr/>
          </p:nvSpPr>
          <p:spPr bwMode="auto">
            <a:xfrm>
              <a:off x="453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2" name="Rectangle 136"/>
            <p:cNvSpPr>
              <a:spLocks noChangeArrowheads="1"/>
            </p:cNvSpPr>
            <p:nvPr/>
          </p:nvSpPr>
          <p:spPr bwMode="auto">
            <a:xfrm>
              <a:off x="450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73" name="Line 137"/>
            <p:cNvSpPr>
              <a:spLocks noChangeShapeType="1"/>
            </p:cNvSpPr>
            <p:nvPr/>
          </p:nvSpPr>
          <p:spPr bwMode="auto">
            <a:xfrm flipV="1">
              <a:off x="5049" y="3477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4" name="Line 138"/>
            <p:cNvSpPr>
              <a:spLocks noChangeShapeType="1"/>
            </p:cNvSpPr>
            <p:nvPr/>
          </p:nvSpPr>
          <p:spPr bwMode="auto">
            <a:xfrm>
              <a:off x="5049" y="801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5" name="Rectangle 139"/>
            <p:cNvSpPr>
              <a:spLocks noChangeArrowheads="1"/>
            </p:cNvSpPr>
            <p:nvPr/>
          </p:nvSpPr>
          <p:spPr bwMode="auto">
            <a:xfrm>
              <a:off x="5013" y="3537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76" name="Line 140"/>
            <p:cNvSpPr>
              <a:spLocks noChangeShapeType="1"/>
            </p:cNvSpPr>
            <p:nvPr/>
          </p:nvSpPr>
          <p:spPr bwMode="auto">
            <a:xfrm>
              <a:off x="969" y="3345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7" name="Line 141"/>
            <p:cNvSpPr>
              <a:spLocks noChangeShapeType="1"/>
            </p:cNvSpPr>
            <p:nvPr/>
          </p:nvSpPr>
          <p:spPr bwMode="auto">
            <a:xfrm flipH="1">
              <a:off x="5007" y="3345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78" name="Rectangle 142"/>
            <p:cNvSpPr>
              <a:spLocks noChangeArrowheads="1"/>
            </p:cNvSpPr>
            <p:nvPr/>
          </p:nvSpPr>
          <p:spPr bwMode="auto">
            <a:xfrm>
              <a:off x="909" y="3303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79" name="Line 143"/>
            <p:cNvSpPr>
              <a:spLocks noChangeShapeType="1"/>
            </p:cNvSpPr>
            <p:nvPr/>
          </p:nvSpPr>
          <p:spPr bwMode="auto">
            <a:xfrm>
              <a:off x="969" y="2919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0" name="Line 144"/>
            <p:cNvSpPr>
              <a:spLocks noChangeShapeType="1"/>
            </p:cNvSpPr>
            <p:nvPr/>
          </p:nvSpPr>
          <p:spPr bwMode="auto">
            <a:xfrm flipH="1">
              <a:off x="5007" y="2919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1" name="Rectangle 145"/>
            <p:cNvSpPr>
              <a:spLocks noChangeArrowheads="1"/>
            </p:cNvSpPr>
            <p:nvPr/>
          </p:nvSpPr>
          <p:spPr bwMode="auto">
            <a:xfrm>
              <a:off x="855" y="2877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82" name="Line 146"/>
            <p:cNvSpPr>
              <a:spLocks noChangeShapeType="1"/>
            </p:cNvSpPr>
            <p:nvPr/>
          </p:nvSpPr>
          <p:spPr bwMode="auto">
            <a:xfrm>
              <a:off x="969" y="2499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3" name="Line 147"/>
            <p:cNvSpPr>
              <a:spLocks noChangeShapeType="1"/>
            </p:cNvSpPr>
            <p:nvPr/>
          </p:nvSpPr>
          <p:spPr bwMode="auto">
            <a:xfrm flipH="1">
              <a:off x="5007" y="2499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4" name="Rectangle 148"/>
            <p:cNvSpPr>
              <a:spLocks noChangeArrowheads="1"/>
            </p:cNvSpPr>
            <p:nvPr/>
          </p:nvSpPr>
          <p:spPr bwMode="auto">
            <a:xfrm>
              <a:off x="909" y="2457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85" name="Line 149"/>
            <p:cNvSpPr>
              <a:spLocks noChangeShapeType="1"/>
            </p:cNvSpPr>
            <p:nvPr/>
          </p:nvSpPr>
          <p:spPr bwMode="auto">
            <a:xfrm>
              <a:off x="969" y="2073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6" name="Line 150"/>
            <p:cNvSpPr>
              <a:spLocks noChangeShapeType="1"/>
            </p:cNvSpPr>
            <p:nvPr/>
          </p:nvSpPr>
          <p:spPr bwMode="auto">
            <a:xfrm flipH="1">
              <a:off x="5007" y="2073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7" name="Rectangle 151"/>
            <p:cNvSpPr>
              <a:spLocks noChangeArrowheads="1"/>
            </p:cNvSpPr>
            <p:nvPr/>
          </p:nvSpPr>
          <p:spPr bwMode="auto">
            <a:xfrm>
              <a:off x="855" y="2031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88" name="Line 152"/>
            <p:cNvSpPr>
              <a:spLocks noChangeShapeType="1"/>
            </p:cNvSpPr>
            <p:nvPr/>
          </p:nvSpPr>
          <p:spPr bwMode="auto">
            <a:xfrm>
              <a:off x="969" y="1647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89" name="Line 153"/>
            <p:cNvSpPr>
              <a:spLocks noChangeShapeType="1"/>
            </p:cNvSpPr>
            <p:nvPr/>
          </p:nvSpPr>
          <p:spPr bwMode="auto">
            <a:xfrm flipH="1">
              <a:off x="5007" y="1647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0" name="Rectangle 154"/>
            <p:cNvSpPr>
              <a:spLocks noChangeArrowheads="1"/>
            </p:cNvSpPr>
            <p:nvPr/>
          </p:nvSpPr>
          <p:spPr bwMode="auto">
            <a:xfrm>
              <a:off x="909" y="1605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91" name="Line 155"/>
            <p:cNvSpPr>
              <a:spLocks noChangeShapeType="1"/>
            </p:cNvSpPr>
            <p:nvPr/>
          </p:nvSpPr>
          <p:spPr bwMode="auto">
            <a:xfrm>
              <a:off x="969" y="1221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2" name="Line 156"/>
            <p:cNvSpPr>
              <a:spLocks noChangeShapeType="1"/>
            </p:cNvSpPr>
            <p:nvPr/>
          </p:nvSpPr>
          <p:spPr bwMode="auto">
            <a:xfrm flipH="1">
              <a:off x="5007" y="1221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3" name="Rectangle 157"/>
            <p:cNvSpPr>
              <a:spLocks noChangeArrowheads="1"/>
            </p:cNvSpPr>
            <p:nvPr/>
          </p:nvSpPr>
          <p:spPr bwMode="auto">
            <a:xfrm>
              <a:off x="855" y="1179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94" name="Line 158"/>
            <p:cNvSpPr>
              <a:spLocks noChangeShapeType="1"/>
            </p:cNvSpPr>
            <p:nvPr/>
          </p:nvSpPr>
          <p:spPr bwMode="auto">
            <a:xfrm>
              <a:off x="969" y="801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5" name="Line 159"/>
            <p:cNvSpPr>
              <a:spLocks noChangeShapeType="1"/>
            </p:cNvSpPr>
            <p:nvPr/>
          </p:nvSpPr>
          <p:spPr bwMode="auto">
            <a:xfrm flipH="1">
              <a:off x="5007" y="801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6" name="Rectangle 160"/>
            <p:cNvSpPr>
              <a:spLocks noChangeArrowheads="1"/>
            </p:cNvSpPr>
            <p:nvPr/>
          </p:nvSpPr>
          <p:spPr bwMode="auto">
            <a:xfrm>
              <a:off x="909" y="759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97" name="Line 161"/>
            <p:cNvSpPr>
              <a:spLocks noChangeShapeType="1"/>
            </p:cNvSpPr>
            <p:nvPr/>
          </p:nvSpPr>
          <p:spPr bwMode="auto">
            <a:xfrm>
              <a:off x="969" y="801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8" name="Line 162"/>
            <p:cNvSpPr>
              <a:spLocks noChangeShapeType="1"/>
            </p:cNvSpPr>
            <p:nvPr/>
          </p:nvSpPr>
          <p:spPr bwMode="auto">
            <a:xfrm>
              <a:off x="969" y="3519"/>
              <a:ext cx="408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299" name="Line 163"/>
            <p:cNvSpPr>
              <a:spLocks noChangeShapeType="1"/>
            </p:cNvSpPr>
            <p:nvPr/>
          </p:nvSpPr>
          <p:spPr bwMode="auto">
            <a:xfrm flipV="1">
              <a:off x="504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0" name="Line 164"/>
            <p:cNvSpPr>
              <a:spLocks noChangeShapeType="1"/>
            </p:cNvSpPr>
            <p:nvPr/>
          </p:nvSpPr>
          <p:spPr bwMode="auto">
            <a:xfrm flipV="1">
              <a:off x="969" y="801"/>
              <a:ext cx="0" cy="2718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1" name="Freeform 165"/>
            <p:cNvSpPr>
              <a:spLocks/>
            </p:cNvSpPr>
            <p:nvPr/>
          </p:nvSpPr>
          <p:spPr bwMode="auto">
            <a:xfrm>
              <a:off x="969" y="1647"/>
              <a:ext cx="1356" cy="1698"/>
            </a:xfrm>
            <a:custGeom>
              <a:avLst/>
              <a:gdLst>
                <a:gd name="T0" fmla="*/ 18 w 1356"/>
                <a:gd name="T1" fmla="*/ 1530 h 1698"/>
                <a:gd name="T2" fmla="*/ 48 w 1356"/>
                <a:gd name="T3" fmla="*/ 1308 h 1698"/>
                <a:gd name="T4" fmla="*/ 84 w 1356"/>
                <a:gd name="T5" fmla="*/ 1116 h 1698"/>
                <a:gd name="T6" fmla="*/ 114 w 1356"/>
                <a:gd name="T7" fmla="*/ 954 h 1698"/>
                <a:gd name="T8" fmla="*/ 144 w 1356"/>
                <a:gd name="T9" fmla="*/ 816 h 1698"/>
                <a:gd name="T10" fmla="*/ 180 w 1356"/>
                <a:gd name="T11" fmla="*/ 696 h 1698"/>
                <a:gd name="T12" fmla="*/ 210 w 1356"/>
                <a:gd name="T13" fmla="*/ 594 h 1698"/>
                <a:gd name="T14" fmla="*/ 240 w 1356"/>
                <a:gd name="T15" fmla="*/ 510 h 1698"/>
                <a:gd name="T16" fmla="*/ 276 w 1356"/>
                <a:gd name="T17" fmla="*/ 438 h 1698"/>
                <a:gd name="T18" fmla="*/ 306 w 1356"/>
                <a:gd name="T19" fmla="*/ 372 h 1698"/>
                <a:gd name="T20" fmla="*/ 342 w 1356"/>
                <a:gd name="T21" fmla="*/ 318 h 1698"/>
                <a:gd name="T22" fmla="*/ 372 w 1356"/>
                <a:gd name="T23" fmla="*/ 270 h 1698"/>
                <a:gd name="T24" fmla="*/ 402 w 1356"/>
                <a:gd name="T25" fmla="*/ 234 h 1698"/>
                <a:gd name="T26" fmla="*/ 438 w 1356"/>
                <a:gd name="T27" fmla="*/ 198 h 1698"/>
                <a:gd name="T28" fmla="*/ 468 w 1356"/>
                <a:gd name="T29" fmla="*/ 168 h 1698"/>
                <a:gd name="T30" fmla="*/ 498 w 1356"/>
                <a:gd name="T31" fmla="*/ 144 h 1698"/>
                <a:gd name="T32" fmla="*/ 534 w 1356"/>
                <a:gd name="T33" fmla="*/ 126 h 1698"/>
                <a:gd name="T34" fmla="*/ 564 w 1356"/>
                <a:gd name="T35" fmla="*/ 108 h 1698"/>
                <a:gd name="T36" fmla="*/ 594 w 1356"/>
                <a:gd name="T37" fmla="*/ 90 h 1698"/>
                <a:gd name="T38" fmla="*/ 630 w 1356"/>
                <a:gd name="T39" fmla="*/ 78 h 1698"/>
                <a:gd name="T40" fmla="*/ 660 w 1356"/>
                <a:gd name="T41" fmla="*/ 66 h 1698"/>
                <a:gd name="T42" fmla="*/ 690 w 1356"/>
                <a:gd name="T43" fmla="*/ 54 h 1698"/>
                <a:gd name="T44" fmla="*/ 726 w 1356"/>
                <a:gd name="T45" fmla="*/ 48 h 1698"/>
                <a:gd name="T46" fmla="*/ 756 w 1356"/>
                <a:gd name="T47" fmla="*/ 42 h 1698"/>
                <a:gd name="T48" fmla="*/ 786 w 1356"/>
                <a:gd name="T49" fmla="*/ 36 h 1698"/>
                <a:gd name="T50" fmla="*/ 822 w 1356"/>
                <a:gd name="T51" fmla="*/ 30 h 1698"/>
                <a:gd name="T52" fmla="*/ 852 w 1356"/>
                <a:gd name="T53" fmla="*/ 24 h 1698"/>
                <a:gd name="T54" fmla="*/ 882 w 1356"/>
                <a:gd name="T55" fmla="*/ 24 h 1698"/>
                <a:gd name="T56" fmla="*/ 918 w 1356"/>
                <a:gd name="T57" fmla="*/ 18 h 1698"/>
                <a:gd name="T58" fmla="*/ 948 w 1356"/>
                <a:gd name="T59" fmla="*/ 18 h 1698"/>
                <a:gd name="T60" fmla="*/ 978 w 1356"/>
                <a:gd name="T61" fmla="*/ 12 h 1698"/>
                <a:gd name="T62" fmla="*/ 1014 w 1356"/>
                <a:gd name="T63" fmla="*/ 12 h 1698"/>
                <a:gd name="T64" fmla="*/ 1044 w 1356"/>
                <a:gd name="T65" fmla="*/ 12 h 1698"/>
                <a:gd name="T66" fmla="*/ 1074 w 1356"/>
                <a:gd name="T67" fmla="*/ 6 h 1698"/>
                <a:gd name="T68" fmla="*/ 1110 w 1356"/>
                <a:gd name="T69" fmla="*/ 6 h 1698"/>
                <a:gd name="T70" fmla="*/ 1140 w 1356"/>
                <a:gd name="T71" fmla="*/ 6 h 1698"/>
                <a:gd name="T72" fmla="*/ 1176 w 1356"/>
                <a:gd name="T73" fmla="*/ 6 h 1698"/>
                <a:gd name="T74" fmla="*/ 1206 w 1356"/>
                <a:gd name="T75" fmla="*/ 6 h 1698"/>
                <a:gd name="T76" fmla="*/ 1236 w 1356"/>
                <a:gd name="T77" fmla="*/ 6 h 1698"/>
                <a:gd name="T78" fmla="*/ 1272 w 1356"/>
                <a:gd name="T79" fmla="*/ 6 h 1698"/>
                <a:gd name="T80" fmla="*/ 1302 w 1356"/>
                <a:gd name="T81" fmla="*/ 6 h 1698"/>
                <a:gd name="T82" fmla="*/ 1332 w 1356"/>
                <a:gd name="T83" fmla="*/ 0 h 1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698">
                  <a:moveTo>
                    <a:pt x="0" y="1698"/>
                  </a:moveTo>
                  <a:lnTo>
                    <a:pt x="6" y="1614"/>
                  </a:lnTo>
                  <a:lnTo>
                    <a:pt x="18" y="1530"/>
                  </a:lnTo>
                  <a:lnTo>
                    <a:pt x="30" y="1452"/>
                  </a:lnTo>
                  <a:lnTo>
                    <a:pt x="42" y="1380"/>
                  </a:lnTo>
                  <a:lnTo>
                    <a:pt x="48" y="1308"/>
                  </a:lnTo>
                  <a:lnTo>
                    <a:pt x="60" y="1242"/>
                  </a:lnTo>
                  <a:lnTo>
                    <a:pt x="72" y="1176"/>
                  </a:lnTo>
                  <a:lnTo>
                    <a:pt x="84" y="1116"/>
                  </a:lnTo>
                  <a:lnTo>
                    <a:pt x="96" y="1062"/>
                  </a:lnTo>
                  <a:lnTo>
                    <a:pt x="102" y="1008"/>
                  </a:lnTo>
                  <a:lnTo>
                    <a:pt x="114" y="954"/>
                  </a:lnTo>
                  <a:lnTo>
                    <a:pt x="126" y="906"/>
                  </a:lnTo>
                  <a:lnTo>
                    <a:pt x="138" y="858"/>
                  </a:lnTo>
                  <a:lnTo>
                    <a:pt x="144" y="816"/>
                  </a:lnTo>
                  <a:lnTo>
                    <a:pt x="156" y="774"/>
                  </a:lnTo>
                  <a:lnTo>
                    <a:pt x="168" y="732"/>
                  </a:lnTo>
                  <a:lnTo>
                    <a:pt x="180" y="696"/>
                  </a:lnTo>
                  <a:lnTo>
                    <a:pt x="192" y="660"/>
                  </a:lnTo>
                  <a:lnTo>
                    <a:pt x="198" y="630"/>
                  </a:lnTo>
                  <a:lnTo>
                    <a:pt x="210" y="594"/>
                  </a:lnTo>
                  <a:lnTo>
                    <a:pt x="222" y="564"/>
                  </a:lnTo>
                  <a:lnTo>
                    <a:pt x="234" y="534"/>
                  </a:lnTo>
                  <a:lnTo>
                    <a:pt x="240" y="510"/>
                  </a:lnTo>
                  <a:lnTo>
                    <a:pt x="252" y="486"/>
                  </a:lnTo>
                  <a:lnTo>
                    <a:pt x="264" y="456"/>
                  </a:lnTo>
                  <a:lnTo>
                    <a:pt x="276" y="438"/>
                  </a:lnTo>
                  <a:lnTo>
                    <a:pt x="288" y="414"/>
                  </a:lnTo>
                  <a:lnTo>
                    <a:pt x="294" y="390"/>
                  </a:lnTo>
                  <a:lnTo>
                    <a:pt x="306" y="372"/>
                  </a:lnTo>
                  <a:lnTo>
                    <a:pt x="318" y="354"/>
                  </a:lnTo>
                  <a:lnTo>
                    <a:pt x="330" y="336"/>
                  </a:lnTo>
                  <a:lnTo>
                    <a:pt x="342" y="318"/>
                  </a:lnTo>
                  <a:lnTo>
                    <a:pt x="348" y="300"/>
                  </a:lnTo>
                  <a:lnTo>
                    <a:pt x="360" y="288"/>
                  </a:lnTo>
                  <a:lnTo>
                    <a:pt x="372" y="270"/>
                  </a:lnTo>
                  <a:lnTo>
                    <a:pt x="384" y="258"/>
                  </a:lnTo>
                  <a:lnTo>
                    <a:pt x="390" y="246"/>
                  </a:lnTo>
                  <a:lnTo>
                    <a:pt x="402" y="234"/>
                  </a:lnTo>
                  <a:lnTo>
                    <a:pt x="414" y="222"/>
                  </a:lnTo>
                  <a:lnTo>
                    <a:pt x="426" y="210"/>
                  </a:lnTo>
                  <a:lnTo>
                    <a:pt x="438" y="198"/>
                  </a:lnTo>
                  <a:lnTo>
                    <a:pt x="444" y="186"/>
                  </a:lnTo>
                  <a:lnTo>
                    <a:pt x="456" y="180"/>
                  </a:lnTo>
                  <a:lnTo>
                    <a:pt x="468" y="168"/>
                  </a:lnTo>
                  <a:lnTo>
                    <a:pt x="480" y="162"/>
                  </a:lnTo>
                  <a:lnTo>
                    <a:pt x="486" y="150"/>
                  </a:lnTo>
                  <a:lnTo>
                    <a:pt x="498" y="144"/>
                  </a:lnTo>
                  <a:lnTo>
                    <a:pt x="510" y="138"/>
                  </a:lnTo>
                  <a:lnTo>
                    <a:pt x="522" y="132"/>
                  </a:lnTo>
                  <a:lnTo>
                    <a:pt x="534" y="126"/>
                  </a:lnTo>
                  <a:lnTo>
                    <a:pt x="540" y="120"/>
                  </a:lnTo>
                  <a:lnTo>
                    <a:pt x="552" y="114"/>
                  </a:lnTo>
                  <a:lnTo>
                    <a:pt x="564" y="108"/>
                  </a:lnTo>
                  <a:lnTo>
                    <a:pt x="576" y="102"/>
                  </a:lnTo>
                  <a:lnTo>
                    <a:pt x="588" y="96"/>
                  </a:lnTo>
                  <a:lnTo>
                    <a:pt x="594" y="90"/>
                  </a:lnTo>
                  <a:lnTo>
                    <a:pt x="606" y="84"/>
                  </a:lnTo>
                  <a:lnTo>
                    <a:pt x="618" y="84"/>
                  </a:lnTo>
                  <a:lnTo>
                    <a:pt x="630" y="78"/>
                  </a:lnTo>
                  <a:lnTo>
                    <a:pt x="636" y="72"/>
                  </a:lnTo>
                  <a:lnTo>
                    <a:pt x="648" y="72"/>
                  </a:lnTo>
                  <a:lnTo>
                    <a:pt x="660" y="66"/>
                  </a:lnTo>
                  <a:lnTo>
                    <a:pt x="672" y="60"/>
                  </a:lnTo>
                  <a:lnTo>
                    <a:pt x="684" y="60"/>
                  </a:lnTo>
                  <a:lnTo>
                    <a:pt x="690" y="54"/>
                  </a:lnTo>
                  <a:lnTo>
                    <a:pt x="702" y="54"/>
                  </a:lnTo>
                  <a:lnTo>
                    <a:pt x="714" y="54"/>
                  </a:lnTo>
                  <a:lnTo>
                    <a:pt x="726" y="48"/>
                  </a:lnTo>
                  <a:lnTo>
                    <a:pt x="732" y="48"/>
                  </a:lnTo>
                  <a:lnTo>
                    <a:pt x="744" y="42"/>
                  </a:lnTo>
                  <a:lnTo>
                    <a:pt x="756" y="42"/>
                  </a:lnTo>
                  <a:lnTo>
                    <a:pt x="768" y="42"/>
                  </a:lnTo>
                  <a:lnTo>
                    <a:pt x="780" y="36"/>
                  </a:lnTo>
                  <a:lnTo>
                    <a:pt x="786" y="36"/>
                  </a:lnTo>
                  <a:lnTo>
                    <a:pt x="798" y="36"/>
                  </a:lnTo>
                  <a:lnTo>
                    <a:pt x="810" y="30"/>
                  </a:lnTo>
                  <a:lnTo>
                    <a:pt x="822" y="30"/>
                  </a:lnTo>
                  <a:lnTo>
                    <a:pt x="828" y="30"/>
                  </a:lnTo>
                  <a:lnTo>
                    <a:pt x="840" y="30"/>
                  </a:lnTo>
                  <a:lnTo>
                    <a:pt x="852" y="24"/>
                  </a:lnTo>
                  <a:lnTo>
                    <a:pt x="864" y="24"/>
                  </a:lnTo>
                  <a:lnTo>
                    <a:pt x="876" y="24"/>
                  </a:lnTo>
                  <a:lnTo>
                    <a:pt x="882" y="24"/>
                  </a:lnTo>
                  <a:lnTo>
                    <a:pt x="894" y="24"/>
                  </a:lnTo>
                  <a:lnTo>
                    <a:pt x="906" y="18"/>
                  </a:lnTo>
                  <a:lnTo>
                    <a:pt x="918" y="18"/>
                  </a:lnTo>
                  <a:lnTo>
                    <a:pt x="930" y="18"/>
                  </a:lnTo>
                  <a:lnTo>
                    <a:pt x="936" y="18"/>
                  </a:lnTo>
                  <a:lnTo>
                    <a:pt x="948" y="18"/>
                  </a:lnTo>
                  <a:lnTo>
                    <a:pt x="960" y="18"/>
                  </a:lnTo>
                  <a:lnTo>
                    <a:pt x="972" y="12"/>
                  </a:lnTo>
                  <a:lnTo>
                    <a:pt x="978" y="12"/>
                  </a:lnTo>
                  <a:lnTo>
                    <a:pt x="990" y="12"/>
                  </a:lnTo>
                  <a:lnTo>
                    <a:pt x="1002" y="12"/>
                  </a:lnTo>
                  <a:lnTo>
                    <a:pt x="1014" y="12"/>
                  </a:lnTo>
                  <a:lnTo>
                    <a:pt x="1026" y="12"/>
                  </a:lnTo>
                  <a:lnTo>
                    <a:pt x="1032" y="12"/>
                  </a:lnTo>
                  <a:lnTo>
                    <a:pt x="1044" y="12"/>
                  </a:lnTo>
                  <a:lnTo>
                    <a:pt x="1056" y="12"/>
                  </a:lnTo>
                  <a:lnTo>
                    <a:pt x="1068" y="12"/>
                  </a:lnTo>
                  <a:lnTo>
                    <a:pt x="1074" y="6"/>
                  </a:lnTo>
                  <a:lnTo>
                    <a:pt x="1086" y="6"/>
                  </a:lnTo>
                  <a:lnTo>
                    <a:pt x="1098" y="6"/>
                  </a:lnTo>
                  <a:lnTo>
                    <a:pt x="1110" y="6"/>
                  </a:lnTo>
                  <a:lnTo>
                    <a:pt x="1122" y="6"/>
                  </a:lnTo>
                  <a:lnTo>
                    <a:pt x="1128" y="6"/>
                  </a:lnTo>
                  <a:lnTo>
                    <a:pt x="1140" y="6"/>
                  </a:lnTo>
                  <a:lnTo>
                    <a:pt x="1152" y="6"/>
                  </a:lnTo>
                  <a:lnTo>
                    <a:pt x="1164" y="6"/>
                  </a:lnTo>
                  <a:lnTo>
                    <a:pt x="1176" y="6"/>
                  </a:lnTo>
                  <a:lnTo>
                    <a:pt x="1182" y="6"/>
                  </a:lnTo>
                  <a:lnTo>
                    <a:pt x="1194" y="6"/>
                  </a:lnTo>
                  <a:lnTo>
                    <a:pt x="1206" y="6"/>
                  </a:lnTo>
                  <a:lnTo>
                    <a:pt x="1218" y="6"/>
                  </a:lnTo>
                  <a:lnTo>
                    <a:pt x="1224" y="6"/>
                  </a:lnTo>
                  <a:lnTo>
                    <a:pt x="1236" y="6"/>
                  </a:lnTo>
                  <a:lnTo>
                    <a:pt x="1248" y="6"/>
                  </a:lnTo>
                  <a:lnTo>
                    <a:pt x="1260" y="6"/>
                  </a:lnTo>
                  <a:lnTo>
                    <a:pt x="1272" y="6"/>
                  </a:lnTo>
                  <a:lnTo>
                    <a:pt x="1278" y="6"/>
                  </a:lnTo>
                  <a:lnTo>
                    <a:pt x="1290" y="6"/>
                  </a:lnTo>
                  <a:lnTo>
                    <a:pt x="1302" y="6"/>
                  </a:lnTo>
                  <a:lnTo>
                    <a:pt x="1314" y="6"/>
                  </a:lnTo>
                  <a:lnTo>
                    <a:pt x="1320" y="0"/>
                  </a:lnTo>
                  <a:lnTo>
                    <a:pt x="1332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2" name="Freeform 166"/>
            <p:cNvSpPr>
              <a:spLocks/>
            </p:cNvSpPr>
            <p:nvPr/>
          </p:nvSpPr>
          <p:spPr bwMode="auto">
            <a:xfrm>
              <a:off x="2325" y="1647"/>
              <a:ext cx="1356" cy="0"/>
            </a:xfrm>
            <a:custGeom>
              <a:avLst/>
              <a:gdLst>
                <a:gd name="T0" fmla="*/ 18 w 1356"/>
                <a:gd name="T1" fmla="*/ 54 w 1356"/>
                <a:gd name="T2" fmla="*/ 84 w 1356"/>
                <a:gd name="T3" fmla="*/ 114 w 1356"/>
                <a:gd name="T4" fmla="*/ 150 w 1356"/>
                <a:gd name="T5" fmla="*/ 180 w 1356"/>
                <a:gd name="T6" fmla="*/ 210 w 1356"/>
                <a:gd name="T7" fmla="*/ 246 w 1356"/>
                <a:gd name="T8" fmla="*/ 276 w 1356"/>
                <a:gd name="T9" fmla="*/ 306 w 1356"/>
                <a:gd name="T10" fmla="*/ 342 w 1356"/>
                <a:gd name="T11" fmla="*/ 372 w 1356"/>
                <a:gd name="T12" fmla="*/ 408 w 1356"/>
                <a:gd name="T13" fmla="*/ 438 w 1356"/>
                <a:gd name="T14" fmla="*/ 468 w 1356"/>
                <a:gd name="T15" fmla="*/ 504 w 1356"/>
                <a:gd name="T16" fmla="*/ 534 w 1356"/>
                <a:gd name="T17" fmla="*/ 564 w 1356"/>
                <a:gd name="T18" fmla="*/ 600 w 1356"/>
                <a:gd name="T19" fmla="*/ 630 w 1356"/>
                <a:gd name="T20" fmla="*/ 660 w 1356"/>
                <a:gd name="T21" fmla="*/ 696 w 1356"/>
                <a:gd name="T22" fmla="*/ 726 w 1356"/>
                <a:gd name="T23" fmla="*/ 756 w 1356"/>
                <a:gd name="T24" fmla="*/ 792 w 1356"/>
                <a:gd name="T25" fmla="*/ 822 w 1356"/>
                <a:gd name="T26" fmla="*/ 852 w 1356"/>
                <a:gd name="T27" fmla="*/ 888 w 1356"/>
                <a:gd name="T28" fmla="*/ 918 w 1356"/>
                <a:gd name="T29" fmla="*/ 948 w 1356"/>
                <a:gd name="T30" fmla="*/ 984 w 1356"/>
                <a:gd name="T31" fmla="*/ 1014 w 1356"/>
                <a:gd name="T32" fmla="*/ 1044 w 1356"/>
                <a:gd name="T33" fmla="*/ 1080 w 1356"/>
                <a:gd name="T34" fmla="*/ 1110 w 1356"/>
                <a:gd name="T35" fmla="*/ 1140 w 1356"/>
                <a:gd name="T36" fmla="*/ 1176 w 1356"/>
                <a:gd name="T37" fmla="*/ 1206 w 1356"/>
                <a:gd name="T38" fmla="*/ 1242 w 1356"/>
                <a:gd name="T39" fmla="*/ 1272 w 1356"/>
                <a:gd name="T40" fmla="*/ 1302 w 1356"/>
                <a:gd name="T41" fmla="*/ 1338 w 13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356">
                  <a:moveTo>
                    <a:pt x="0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6" y="0"/>
                  </a:lnTo>
                  <a:lnTo>
                    <a:pt x="138" y="0"/>
                  </a:lnTo>
                  <a:lnTo>
                    <a:pt x="150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22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6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8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72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14" y="0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68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64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06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14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56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10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2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894" y="0"/>
                  </a:lnTo>
                  <a:lnTo>
                    <a:pt x="906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48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44" y="0"/>
                  </a:lnTo>
                  <a:lnTo>
                    <a:pt x="1056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98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0" y="0"/>
                  </a:lnTo>
                  <a:lnTo>
                    <a:pt x="1152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194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48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0" y="0"/>
                  </a:lnTo>
                  <a:lnTo>
                    <a:pt x="1302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3" name="Freeform 167"/>
            <p:cNvSpPr>
              <a:spLocks/>
            </p:cNvSpPr>
            <p:nvPr/>
          </p:nvSpPr>
          <p:spPr bwMode="auto">
            <a:xfrm>
              <a:off x="3681" y="1647"/>
              <a:ext cx="1356" cy="0"/>
            </a:xfrm>
            <a:custGeom>
              <a:avLst/>
              <a:gdLst>
                <a:gd name="T0" fmla="*/ 24 w 1356"/>
                <a:gd name="T1" fmla="*/ 54 w 1356"/>
                <a:gd name="T2" fmla="*/ 84 w 1356"/>
                <a:gd name="T3" fmla="*/ 120 w 1356"/>
                <a:gd name="T4" fmla="*/ 150 w 1356"/>
                <a:gd name="T5" fmla="*/ 180 w 1356"/>
                <a:gd name="T6" fmla="*/ 216 w 1356"/>
                <a:gd name="T7" fmla="*/ 246 w 1356"/>
                <a:gd name="T8" fmla="*/ 276 w 1356"/>
                <a:gd name="T9" fmla="*/ 312 w 1356"/>
                <a:gd name="T10" fmla="*/ 342 w 1356"/>
                <a:gd name="T11" fmla="*/ 372 w 1356"/>
                <a:gd name="T12" fmla="*/ 408 w 1356"/>
                <a:gd name="T13" fmla="*/ 438 w 1356"/>
                <a:gd name="T14" fmla="*/ 474 w 1356"/>
                <a:gd name="T15" fmla="*/ 504 w 1356"/>
                <a:gd name="T16" fmla="*/ 534 w 1356"/>
                <a:gd name="T17" fmla="*/ 570 w 1356"/>
                <a:gd name="T18" fmla="*/ 600 w 1356"/>
                <a:gd name="T19" fmla="*/ 630 w 1356"/>
                <a:gd name="T20" fmla="*/ 666 w 1356"/>
                <a:gd name="T21" fmla="*/ 696 w 1356"/>
                <a:gd name="T22" fmla="*/ 726 w 1356"/>
                <a:gd name="T23" fmla="*/ 762 w 1356"/>
                <a:gd name="T24" fmla="*/ 792 w 1356"/>
                <a:gd name="T25" fmla="*/ 822 w 1356"/>
                <a:gd name="T26" fmla="*/ 858 w 1356"/>
                <a:gd name="T27" fmla="*/ 888 w 1356"/>
                <a:gd name="T28" fmla="*/ 918 w 1356"/>
                <a:gd name="T29" fmla="*/ 954 w 1356"/>
                <a:gd name="T30" fmla="*/ 984 w 1356"/>
                <a:gd name="T31" fmla="*/ 1014 w 1356"/>
                <a:gd name="T32" fmla="*/ 1050 w 1356"/>
                <a:gd name="T33" fmla="*/ 1080 w 1356"/>
                <a:gd name="T34" fmla="*/ 1110 w 1356"/>
                <a:gd name="T35" fmla="*/ 1146 w 1356"/>
                <a:gd name="T36" fmla="*/ 1176 w 1356"/>
                <a:gd name="T37" fmla="*/ 1206 w 1356"/>
                <a:gd name="T38" fmla="*/ 1242 w 1356"/>
                <a:gd name="T39" fmla="*/ 1272 w 1356"/>
                <a:gd name="T40" fmla="*/ 1308 w 1356"/>
                <a:gd name="T41" fmla="*/ 1338 w 13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356">
                  <a:moveTo>
                    <a:pt x="0" y="0"/>
                  </a:moveTo>
                  <a:lnTo>
                    <a:pt x="12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50" y="0"/>
                  </a:lnTo>
                  <a:lnTo>
                    <a:pt x="162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62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62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8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900" y="0"/>
                  </a:lnTo>
                  <a:lnTo>
                    <a:pt x="912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54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62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50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4" name="Freeform 168"/>
            <p:cNvSpPr>
              <a:spLocks/>
            </p:cNvSpPr>
            <p:nvPr/>
          </p:nvSpPr>
          <p:spPr bwMode="auto">
            <a:xfrm>
              <a:off x="5037" y="1647"/>
              <a:ext cx="18" cy="0"/>
            </a:xfrm>
            <a:custGeom>
              <a:avLst/>
              <a:gdLst>
                <a:gd name="T0" fmla="*/ 0 w 18"/>
                <a:gd name="T1" fmla="*/ 12 w 18"/>
                <a:gd name="T2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2" y="0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5" name="Freeform 169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6" name="Freeform 170"/>
            <p:cNvSpPr>
              <a:spLocks/>
            </p:cNvSpPr>
            <p:nvPr/>
          </p:nvSpPr>
          <p:spPr bwMode="auto">
            <a:xfrm>
              <a:off x="969" y="1665"/>
              <a:ext cx="1356" cy="1680"/>
            </a:xfrm>
            <a:custGeom>
              <a:avLst/>
              <a:gdLst>
                <a:gd name="T0" fmla="*/ 18 w 1356"/>
                <a:gd name="T1" fmla="*/ 1674 h 1680"/>
                <a:gd name="T2" fmla="*/ 48 w 1356"/>
                <a:gd name="T3" fmla="*/ 1632 h 1680"/>
                <a:gd name="T4" fmla="*/ 84 w 1356"/>
                <a:gd name="T5" fmla="*/ 1566 h 1680"/>
                <a:gd name="T6" fmla="*/ 114 w 1356"/>
                <a:gd name="T7" fmla="*/ 1488 h 1680"/>
                <a:gd name="T8" fmla="*/ 144 w 1356"/>
                <a:gd name="T9" fmla="*/ 1398 h 1680"/>
                <a:gd name="T10" fmla="*/ 180 w 1356"/>
                <a:gd name="T11" fmla="*/ 1302 h 1680"/>
                <a:gd name="T12" fmla="*/ 210 w 1356"/>
                <a:gd name="T13" fmla="*/ 1200 h 1680"/>
                <a:gd name="T14" fmla="*/ 240 w 1356"/>
                <a:gd name="T15" fmla="*/ 1104 h 1680"/>
                <a:gd name="T16" fmla="*/ 276 w 1356"/>
                <a:gd name="T17" fmla="*/ 1008 h 1680"/>
                <a:gd name="T18" fmla="*/ 306 w 1356"/>
                <a:gd name="T19" fmla="*/ 918 h 1680"/>
                <a:gd name="T20" fmla="*/ 342 w 1356"/>
                <a:gd name="T21" fmla="*/ 834 h 1680"/>
                <a:gd name="T22" fmla="*/ 372 w 1356"/>
                <a:gd name="T23" fmla="*/ 750 h 1680"/>
                <a:gd name="T24" fmla="*/ 402 w 1356"/>
                <a:gd name="T25" fmla="*/ 678 h 1680"/>
                <a:gd name="T26" fmla="*/ 438 w 1356"/>
                <a:gd name="T27" fmla="*/ 606 h 1680"/>
                <a:gd name="T28" fmla="*/ 468 w 1356"/>
                <a:gd name="T29" fmla="*/ 540 h 1680"/>
                <a:gd name="T30" fmla="*/ 498 w 1356"/>
                <a:gd name="T31" fmla="*/ 486 h 1680"/>
                <a:gd name="T32" fmla="*/ 534 w 1356"/>
                <a:gd name="T33" fmla="*/ 432 h 1680"/>
                <a:gd name="T34" fmla="*/ 564 w 1356"/>
                <a:gd name="T35" fmla="*/ 384 h 1680"/>
                <a:gd name="T36" fmla="*/ 594 w 1356"/>
                <a:gd name="T37" fmla="*/ 336 h 1680"/>
                <a:gd name="T38" fmla="*/ 630 w 1356"/>
                <a:gd name="T39" fmla="*/ 300 h 1680"/>
                <a:gd name="T40" fmla="*/ 660 w 1356"/>
                <a:gd name="T41" fmla="*/ 264 h 1680"/>
                <a:gd name="T42" fmla="*/ 690 w 1356"/>
                <a:gd name="T43" fmla="*/ 228 h 1680"/>
                <a:gd name="T44" fmla="*/ 726 w 1356"/>
                <a:gd name="T45" fmla="*/ 204 h 1680"/>
                <a:gd name="T46" fmla="*/ 756 w 1356"/>
                <a:gd name="T47" fmla="*/ 174 h 1680"/>
                <a:gd name="T48" fmla="*/ 786 w 1356"/>
                <a:gd name="T49" fmla="*/ 156 h 1680"/>
                <a:gd name="T50" fmla="*/ 822 w 1356"/>
                <a:gd name="T51" fmla="*/ 132 h 1680"/>
                <a:gd name="T52" fmla="*/ 852 w 1356"/>
                <a:gd name="T53" fmla="*/ 114 h 1680"/>
                <a:gd name="T54" fmla="*/ 882 w 1356"/>
                <a:gd name="T55" fmla="*/ 102 h 1680"/>
                <a:gd name="T56" fmla="*/ 918 w 1356"/>
                <a:gd name="T57" fmla="*/ 84 h 1680"/>
                <a:gd name="T58" fmla="*/ 948 w 1356"/>
                <a:gd name="T59" fmla="*/ 72 h 1680"/>
                <a:gd name="T60" fmla="*/ 978 w 1356"/>
                <a:gd name="T61" fmla="*/ 60 h 1680"/>
                <a:gd name="T62" fmla="*/ 1014 w 1356"/>
                <a:gd name="T63" fmla="*/ 54 h 1680"/>
                <a:gd name="T64" fmla="*/ 1044 w 1356"/>
                <a:gd name="T65" fmla="*/ 42 h 1680"/>
                <a:gd name="T66" fmla="*/ 1074 w 1356"/>
                <a:gd name="T67" fmla="*/ 36 h 1680"/>
                <a:gd name="T68" fmla="*/ 1110 w 1356"/>
                <a:gd name="T69" fmla="*/ 30 h 1680"/>
                <a:gd name="T70" fmla="*/ 1140 w 1356"/>
                <a:gd name="T71" fmla="*/ 24 h 1680"/>
                <a:gd name="T72" fmla="*/ 1176 w 1356"/>
                <a:gd name="T73" fmla="*/ 18 h 1680"/>
                <a:gd name="T74" fmla="*/ 1206 w 1356"/>
                <a:gd name="T75" fmla="*/ 12 h 1680"/>
                <a:gd name="T76" fmla="*/ 1236 w 1356"/>
                <a:gd name="T77" fmla="*/ 12 h 1680"/>
                <a:gd name="T78" fmla="*/ 1272 w 1356"/>
                <a:gd name="T79" fmla="*/ 6 h 1680"/>
                <a:gd name="T80" fmla="*/ 1302 w 1356"/>
                <a:gd name="T81" fmla="*/ 6 h 1680"/>
                <a:gd name="T82" fmla="*/ 1332 w 1356"/>
                <a:gd name="T83" fmla="*/ 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680">
                  <a:moveTo>
                    <a:pt x="0" y="1680"/>
                  </a:moveTo>
                  <a:lnTo>
                    <a:pt x="6" y="1680"/>
                  </a:lnTo>
                  <a:lnTo>
                    <a:pt x="18" y="1674"/>
                  </a:lnTo>
                  <a:lnTo>
                    <a:pt x="30" y="1662"/>
                  </a:lnTo>
                  <a:lnTo>
                    <a:pt x="42" y="1650"/>
                  </a:lnTo>
                  <a:lnTo>
                    <a:pt x="48" y="1632"/>
                  </a:lnTo>
                  <a:lnTo>
                    <a:pt x="60" y="1614"/>
                  </a:lnTo>
                  <a:lnTo>
                    <a:pt x="72" y="1590"/>
                  </a:lnTo>
                  <a:lnTo>
                    <a:pt x="84" y="1566"/>
                  </a:lnTo>
                  <a:lnTo>
                    <a:pt x="96" y="1542"/>
                  </a:lnTo>
                  <a:lnTo>
                    <a:pt x="102" y="1518"/>
                  </a:lnTo>
                  <a:lnTo>
                    <a:pt x="114" y="1488"/>
                  </a:lnTo>
                  <a:lnTo>
                    <a:pt x="126" y="1458"/>
                  </a:lnTo>
                  <a:lnTo>
                    <a:pt x="138" y="1428"/>
                  </a:lnTo>
                  <a:lnTo>
                    <a:pt x="144" y="1398"/>
                  </a:lnTo>
                  <a:lnTo>
                    <a:pt x="156" y="1362"/>
                  </a:lnTo>
                  <a:lnTo>
                    <a:pt x="168" y="1332"/>
                  </a:lnTo>
                  <a:lnTo>
                    <a:pt x="180" y="1302"/>
                  </a:lnTo>
                  <a:lnTo>
                    <a:pt x="192" y="1266"/>
                  </a:lnTo>
                  <a:lnTo>
                    <a:pt x="198" y="1236"/>
                  </a:lnTo>
                  <a:lnTo>
                    <a:pt x="210" y="1200"/>
                  </a:lnTo>
                  <a:lnTo>
                    <a:pt x="222" y="1170"/>
                  </a:lnTo>
                  <a:lnTo>
                    <a:pt x="234" y="1134"/>
                  </a:lnTo>
                  <a:lnTo>
                    <a:pt x="240" y="1104"/>
                  </a:lnTo>
                  <a:lnTo>
                    <a:pt x="252" y="1074"/>
                  </a:lnTo>
                  <a:lnTo>
                    <a:pt x="264" y="1044"/>
                  </a:lnTo>
                  <a:lnTo>
                    <a:pt x="276" y="1008"/>
                  </a:lnTo>
                  <a:lnTo>
                    <a:pt x="288" y="978"/>
                  </a:lnTo>
                  <a:lnTo>
                    <a:pt x="294" y="948"/>
                  </a:lnTo>
                  <a:lnTo>
                    <a:pt x="306" y="918"/>
                  </a:lnTo>
                  <a:lnTo>
                    <a:pt x="318" y="888"/>
                  </a:lnTo>
                  <a:lnTo>
                    <a:pt x="330" y="858"/>
                  </a:lnTo>
                  <a:lnTo>
                    <a:pt x="342" y="834"/>
                  </a:lnTo>
                  <a:lnTo>
                    <a:pt x="348" y="804"/>
                  </a:lnTo>
                  <a:lnTo>
                    <a:pt x="360" y="780"/>
                  </a:lnTo>
                  <a:lnTo>
                    <a:pt x="372" y="750"/>
                  </a:lnTo>
                  <a:lnTo>
                    <a:pt x="384" y="726"/>
                  </a:lnTo>
                  <a:lnTo>
                    <a:pt x="390" y="702"/>
                  </a:lnTo>
                  <a:lnTo>
                    <a:pt x="402" y="678"/>
                  </a:lnTo>
                  <a:lnTo>
                    <a:pt x="414" y="654"/>
                  </a:lnTo>
                  <a:lnTo>
                    <a:pt x="426" y="630"/>
                  </a:lnTo>
                  <a:lnTo>
                    <a:pt x="438" y="606"/>
                  </a:lnTo>
                  <a:lnTo>
                    <a:pt x="444" y="582"/>
                  </a:lnTo>
                  <a:lnTo>
                    <a:pt x="456" y="564"/>
                  </a:lnTo>
                  <a:lnTo>
                    <a:pt x="468" y="540"/>
                  </a:lnTo>
                  <a:lnTo>
                    <a:pt x="480" y="522"/>
                  </a:lnTo>
                  <a:lnTo>
                    <a:pt x="486" y="504"/>
                  </a:lnTo>
                  <a:lnTo>
                    <a:pt x="498" y="486"/>
                  </a:lnTo>
                  <a:lnTo>
                    <a:pt x="510" y="462"/>
                  </a:lnTo>
                  <a:lnTo>
                    <a:pt x="522" y="450"/>
                  </a:lnTo>
                  <a:lnTo>
                    <a:pt x="534" y="432"/>
                  </a:lnTo>
                  <a:lnTo>
                    <a:pt x="540" y="414"/>
                  </a:lnTo>
                  <a:lnTo>
                    <a:pt x="552" y="396"/>
                  </a:lnTo>
                  <a:lnTo>
                    <a:pt x="564" y="384"/>
                  </a:lnTo>
                  <a:lnTo>
                    <a:pt x="576" y="366"/>
                  </a:lnTo>
                  <a:lnTo>
                    <a:pt x="588" y="354"/>
                  </a:lnTo>
                  <a:lnTo>
                    <a:pt x="594" y="336"/>
                  </a:lnTo>
                  <a:lnTo>
                    <a:pt x="606" y="324"/>
                  </a:lnTo>
                  <a:lnTo>
                    <a:pt x="618" y="312"/>
                  </a:lnTo>
                  <a:lnTo>
                    <a:pt x="630" y="300"/>
                  </a:lnTo>
                  <a:lnTo>
                    <a:pt x="636" y="288"/>
                  </a:lnTo>
                  <a:lnTo>
                    <a:pt x="648" y="276"/>
                  </a:lnTo>
                  <a:lnTo>
                    <a:pt x="660" y="264"/>
                  </a:lnTo>
                  <a:lnTo>
                    <a:pt x="672" y="252"/>
                  </a:lnTo>
                  <a:lnTo>
                    <a:pt x="684" y="240"/>
                  </a:lnTo>
                  <a:lnTo>
                    <a:pt x="690" y="228"/>
                  </a:lnTo>
                  <a:lnTo>
                    <a:pt x="702" y="222"/>
                  </a:lnTo>
                  <a:lnTo>
                    <a:pt x="714" y="210"/>
                  </a:lnTo>
                  <a:lnTo>
                    <a:pt x="726" y="204"/>
                  </a:lnTo>
                  <a:lnTo>
                    <a:pt x="732" y="192"/>
                  </a:lnTo>
                  <a:lnTo>
                    <a:pt x="744" y="186"/>
                  </a:lnTo>
                  <a:lnTo>
                    <a:pt x="756" y="174"/>
                  </a:lnTo>
                  <a:lnTo>
                    <a:pt x="768" y="168"/>
                  </a:lnTo>
                  <a:lnTo>
                    <a:pt x="780" y="162"/>
                  </a:lnTo>
                  <a:lnTo>
                    <a:pt x="786" y="156"/>
                  </a:lnTo>
                  <a:lnTo>
                    <a:pt x="798" y="144"/>
                  </a:lnTo>
                  <a:lnTo>
                    <a:pt x="810" y="138"/>
                  </a:lnTo>
                  <a:lnTo>
                    <a:pt x="822" y="132"/>
                  </a:lnTo>
                  <a:lnTo>
                    <a:pt x="828" y="126"/>
                  </a:lnTo>
                  <a:lnTo>
                    <a:pt x="840" y="120"/>
                  </a:lnTo>
                  <a:lnTo>
                    <a:pt x="852" y="114"/>
                  </a:lnTo>
                  <a:lnTo>
                    <a:pt x="864" y="108"/>
                  </a:lnTo>
                  <a:lnTo>
                    <a:pt x="876" y="102"/>
                  </a:lnTo>
                  <a:lnTo>
                    <a:pt x="882" y="102"/>
                  </a:lnTo>
                  <a:lnTo>
                    <a:pt x="894" y="96"/>
                  </a:lnTo>
                  <a:lnTo>
                    <a:pt x="906" y="90"/>
                  </a:lnTo>
                  <a:lnTo>
                    <a:pt x="918" y="84"/>
                  </a:lnTo>
                  <a:lnTo>
                    <a:pt x="930" y="84"/>
                  </a:lnTo>
                  <a:lnTo>
                    <a:pt x="936" y="78"/>
                  </a:lnTo>
                  <a:lnTo>
                    <a:pt x="948" y="72"/>
                  </a:lnTo>
                  <a:lnTo>
                    <a:pt x="960" y="72"/>
                  </a:lnTo>
                  <a:lnTo>
                    <a:pt x="972" y="66"/>
                  </a:lnTo>
                  <a:lnTo>
                    <a:pt x="978" y="60"/>
                  </a:lnTo>
                  <a:lnTo>
                    <a:pt x="990" y="60"/>
                  </a:lnTo>
                  <a:lnTo>
                    <a:pt x="1002" y="54"/>
                  </a:lnTo>
                  <a:lnTo>
                    <a:pt x="1014" y="54"/>
                  </a:lnTo>
                  <a:lnTo>
                    <a:pt x="1026" y="48"/>
                  </a:lnTo>
                  <a:lnTo>
                    <a:pt x="1032" y="48"/>
                  </a:lnTo>
                  <a:lnTo>
                    <a:pt x="1044" y="42"/>
                  </a:lnTo>
                  <a:lnTo>
                    <a:pt x="1056" y="42"/>
                  </a:lnTo>
                  <a:lnTo>
                    <a:pt x="1068" y="36"/>
                  </a:lnTo>
                  <a:lnTo>
                    <a:pt x="1074" y="36"/>
                  </a:lnTo>
                  <a:lnTo>
                    <a:pt x="1086" y="36"/>
                  </a:lnTo>
                  <a:lnTo>
                    <a:pt x="1098" y="30"/>
                  </a:lnTo>
                  <a:lnTo>
                    <a:pt x="1110" y="30"/>
                  </a:lnTo>
                  <a:lnTo>
                    <a:pt x="1122" y="30"/>
                  </a:lnTo>
                  <a:lnTo>
                    <a:pt x="1128" y="24"/>
                  </a:lnTo>
                  <a:lnTo>
                    <a:pt x="1140" y="24"/>
                  </a:lnTo>
                  <a:lnTo>
                    <a:pt x="1152" y="24"/>
                  </a:lnTo>
                  <a:lnTo>
                    <a:pt x="1164" y="18"/>
                  </a:lnTo>
                  <a:lnTo>
                    <a:pt x="1176" y="18"/>
                  </a:lnTo>
                  <a:lnTo>
                    <a:pt x="1182" y="18"/>
                  </a:lnTo>
                  <a:lnTo>
                    <a:pt x="1194" y="18"/>
                  </a:lnTo>
                  <a:lnTo>
                    <a:pt x="1206" y="12"/>
                  </a:lnTo>
                  <a:lnTo>
                    <a:pt x="1218" y="12"/>
                  </a:lnTo>
                  <a:lnTo>
                    <a:pt x="1224" y="12"/>
                  </a:lnTo>
                  <a:lnTo>
                    <a:pt x="1236" y="12"/>
                  </a:lnTo>
                  <a:lnTo>
                    <a:pt x="1248" y="6"/>
                  </a:lnTo>
                  <a:lnTo>
                    <a:pt x="1260" y="6"/>
                  </a:lnTo>
                  <a:lnTo>
                    <a:pt x="1272" y="6"/>
                  </a:lnTo>
                  <a:lnTo>
                    <a:pt x="1278" y="6"/>
                  </a:lnTo>
                  <a:lnTo>
                    <a:pt x="1290" y="6"/>
                  </a:lnTo>
                  <a:lnTo>
                    <a:pt x="1302" y="6"/>
                  </a:lnTo>
                  <a:lnTo>
                    <a:pt x="1314" y="0"/>
                  </a:lnTo>
                  <a:lnTo>
                    <a:pt x="1320" y="0"/>
                  </a:lnTo>
                  <a:lnTo>
                    <a:pt x="1332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7" name="Freeform 171"/>
            <p:cNvSpPr>
              <a:spLocks/>
            </p:cNvSpPr>
            <p:nvPr/>
          </p:nvSpPr>
          <p:spPr bwMode="auto">
            <a:xfrm>
              <a:off x="2325" y="1647"/>
              <a:ext cx="1356" cy="18"/>
            </a:xfrm>
            <a:custGeom>
              <a:avLst/>
              <a:gdLst>
                <a:gd name="T0" fmla="*/ 18 w 1356"/>
                <a:gd name="T1" fmla="*/ 18 h 18"/>
                <a:gd name="T2" fmla="*/ 54 w 1356"/>
                <a:gd name="T3" fmla="*/ 12 h 18"/>
                <a:gd name="T4" fmla="*/ 84 w 1356"/>
                <a:gd name="T5" fmla="*/ 12 h 18"/>
                <a:gd name="T6" fmla="*/ 114 w 1356"/>
                <a:gd name="T7" fmla="*/ 12 h 18"/>
                <a:gd name="T8" fmla="*/ 150 w 1356"/>
                <a:gd name="T9" fmla="*/ 12 h 18"/>
                <a:gd name="T10" fmla="*/ 180 w 1356"/>
                <a:gd name="T11" fmla="*/ 6 h 18"/>
                <a:gd name="T12" fmla="*/ 210 w 1356"/>
                <a:gd name="T13" fmla="*/ 6 h 18"/>
                <a:gd name="T14" fmla="*/ 246 w 1356"/>
                <a:gd name="T15" fmla="*/ 6 h 18"/>
                <a:gd name="T16" fmla="*/ 276 w 1356"/>
                <a:gd name="T17" fmla="*/ 6 h 18"/>
                <a:gd name="T18" fmla="*/ 306 w 1356"/>
                <a:gd name="T19" fmla="*/ 6 h 18"/>
                <a:gd name="T20" fmla="*/ 342 w 1356"/>
                <a:gd name="T21" fmla="*/ 6 h 18"/>
                <a:gd name="T22" fmla="*/ 372 w 1356"/>
                <a:gd name="T23" fmla="*/ 6 h 18"/>
                <a:gd name="T24" fmla="*/ 408 w 1356"/>
                <a:gd name="T25" fmla="*/ 6 h 18"/>
                <a:gd name="T26" fmla="*/ 438 w 1356"/>
                <a:gd name="T27" fmla="*/ 0 h 18"/>
                <a:gd name="T28" fmla="*/ 468 w 1356"/>
                <a:gd name="T29" fmla="*/ 0 h 18"/>
                <a:gd name="T30" fmla="*/ 504 w 1356"/>
                <a:gd name="T31" fmla="*/ 0 h 18"/>
                <a:gd name="T32" fmla="*/ 534 w 1356"/>
                <a:gd name="T33" fmla="*/ 0 h 18"/>
                <a:gd name="T34" fmla="*/ 564 w 1356"/>
                <a:gd name="T35" fmla="*/ 0 h 18"/>
                <a:gd name="T36" fmla="*/ 600 w 1356"/>
                <a:gd name="T37" fmla="*/ 0 h 18"/>
                <a:gd name="T38" fmla="*/ 630 w 1356"/>
                <a:gd name="T39" fmla="*/ 0 h 18"/>
                <a:gd name="T40" fmla="*/ 660 w 1356"/>
                <a:gd name="T41" fmla="*/ 0 h 18"/>
                <a:gd name="T42" fmla="*/ 696 w 1356"/>
                <a:gd name="T43" fmla="*/ 0 h 18"/>
                <a:gd name="T44" fmla="*/ 726 w 1356"/>
                <a:gd name="T45" fmla="*/ 0 h 18"/>
                <a:gd name="T46" fmla="*/ 756 w 1356"/>
                <a:gd name="T47" fmla="*/ 0 h 18"/>
                <a:gd name="T48" fmla="*/ 792 w 1356"/>
                <a:gd name="T49" fmla="*/ 0 h 18"/>
                <a:gd name="T50" fmla="*/ 822 w 1356"/>
                <a:gd name="T51" fmla="*/ 0 h 18"/>
                <a:gd name="T52" fmla="*/ 852 w 1356"/>
                <a:gd name="T53" fmla="*/ 0 h 18"/>
                <a:gd name="T54" fmla="*/ 888 w 1356"/>
                <a:gd name="T55" fmla="*/ 0 h 18"/>
                <a:gd name="T56" fmla="*/ 918 w 1356"/>
                <a:gd name="T57" fmla="*/ 0 h 18"/>
                <a:gd name="T58" fmla="*/ 948 w 1356"/>
                <a:gd name="T59" fmla="*/ 0 h 18"/>
                <a:gd name="T60" fmla="*/ 984 w 1356"/>
                <a:gd name="T61" fmla="*/ 0 h 18"/>
                <a:gd name="T62" fmla="*/ 1014 w 1356"/>
                <a:gd name="T63" fmla="*/ 0 h 18"/>
                <a:gd name="T64" fmla="*/ 1044 w 1356"/>
                <a:gd name="T65" fmla="*/ 0 h 18"/>
                <a:gd name="T66" fmla="*/ 1080 w 1356"/>
                <a:gd name="T67" fmla="*/ 0 h 18"/>
                <a:gd name="T68" fmla="*/ 1110 w 1356"/>
                <a:gd name="T69" fmla="*/ 0 h 18"/>
                <a:gd name="T70" fmla="*/ 1140 w 1356"/>
                <a:gd name="T71" fmla="*/ 0 h 18"/>
                <a:gd name="T72" fmla="*/ 1176 w 1356"/>
                <a:gd name="T73" fmla="*/ 0 h 18"/>
                <a:gd name="T74" fmla="*/ 1206 w 1356"/>
                <a:gd name="T75" fmla="*/ 0 h 18"/>
                <a:gd name="T76" fmla="*/ 1242 w 1356"/>
                <a:gd name="T77" fmla="*/ 0 h 18"/>
                <a:gd name="T78" fmla="*/ 1272 w 1356"/>
                <a:gd name="T79" fmla="*/ 0 h 18"/>
                <a:gd name="T80" fmla="*/ 1302 w 1356"/>
                <a:gd name="T81" fmla="*/ 0 h 18"/>
                <a:gd name="T82" fmla="*/ 1338 w 1356"/>
                <a:gd name="T8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8">
                  <a:moveTo>
                    <a:pt x="0" y="18"/>
                  </a:moveTo>
                  <a:lnTo>
                    <a:pt x="12" y="18"/>
                  </a:lnTo>
                  <a:lnTo>
                    <a:pt x="18" y="18"/>
                  </a:lnTo>
                  <a:lnTo>
                    <a:pt x="30" y="12"/>
                  </a:lnTo>
                  <a:lnTo>
                    <a:pt x="42" y="12"/>
                  </a:lnTo>
                  <a:lnTo>
                    <a:pt x="54" y="12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84" y="12"/>
                  </a:lnTo>
                  <a:lnTo>
                    <a:pt x="96" y="12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8" y="12"/>
                  </a:lnTo>
                  <a:lnTo>
                    <a:pt x="150" y="12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80" y="6"/>
                  </a:lnTo>
                  <a:lnTo>
                    <a:pt x="192" y="6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34" y="6"/>
                  </a:lnTo>
                  <a:lnTo>
                    <a:pt x="246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76" y="6"/>
                  </a:lnTo>
                  <a:lnTo>
                    <a:pt x="288" y="6"/>
                  </a:lnTo>
                  <a:lnTo>
                    <a:pt x="300" y="6"/>
                  </a:lnTo>
                  <a:lnTo>
                    <a:pt x="306" y="6"/>
                  </a:lnTo>
                  <a:lnTo>
                    <a:pt x="318" y="6"/>
                  </a:lnTo>
                  <a:lnTo>
                    <a:pt x="330" y="6"/>
                  </a:lnTo>
                  <a:lnTo>
                    <a:pt x="342" y="6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72" y="6"/>
                  </a:lnTo>
                  <a:lnTo>
                    <a:pt x="384" y="6"/>
                  </a:lnTo>
                  <a:lnTo>
                    <a:pt x="396" y="6"/>
                  </a:lnTo>
                  <a:lnTo>
                    <a:pt x="408" y="6"/>
                  </a:lnTo>
                  <a:lnTo>
                    <a:pt x="414" y="6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68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64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06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14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56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10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2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894" y="0"/>
                  </a:lnTo>
                  <a:lnTo>
                    <a:pt x="906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48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44" y="0"/>
                  </a:lnTo>
                  <a:lnTo>
                    <a:pt x="1056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98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0" y="0"/>
                  </a:lnTo>
                  <a:lnTo>
                    <a:pt x="1152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194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48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0" y="0"/>
                  </a:lnTo>
                  <a:lnTo>
                    <a:pt x="1302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8" name="Freeform 172"/>
            <p:cNvSpPr>
              <a:spLocks/>
            </p:cNvSpPr>
            <p:nvPr/>
          </p:nvSpPr>
          <p:spPr bwMode="auto">
            <a:xfrm>
              <a:off x="3681" y="1647"/>
              <a:ext cx="1356" cy="0"/>
            </a:xfrm>
            <a:custGeom>
              <a:avLst/>
              <a:gdLst>
                <a:gd name="T0" fmla="*/ 24 w 1356"/>
                <a:gd name="T1" fmla="*/ 54 w 1356"/>
                <a:gd name="T2" fmla="*/ 84 w 1356"/>
                <a:gd name="T3" fmla="*/ 120 w 1356"/>
                <a:gd name="T4" fmla="*/ 150 w 1356"/>
                <a:gd name="T5" fmla="*/ 180 w 1356"/>
                <a:gd name="T6" fmla="*/ 216 w 1356"/>
                <a:gd name="T7" fmla="*/ 246 w 1356"/>
                <a:gd name="T8" fmla="*/ 276 w 1356"/>
                <a:gd name="T9" fmla="*/ 312 w 1356"/>
                <a:gd name="T10" fmla="*/ 342 w 1356"/>
                <a:gd name="T11" fmla="*/ 372 w 1356"/>
                <a:gd name="T12" fmla="*/ 408 w 1356"/>
                <a:gd name="T13" fmla="*/ 438 w 1356"/>
                <a:gd name="T14" fmla="*/ 474 w 1356"/>
                <a:gd name="T15" fmla="*/ 504 w 1356"/>
                <a:gd name="T16" fmla="*/ 534 w 1356"/>
                <a:gd name="T17" fmla="*/ 570 w 1356"/>
                <a:gd name="T18" fmla="*/ 600 w 1356"/>
                <a:gd name="T19" fmla="*/ 630 w 1356"/>
                <a:gd name="T20" fmla="*/ 666 w 1356"/>
                <a:gd name="T21" fmla="*/ 696 w 1356"/>
                <a:gd name="T22" fmla="*/ 726 w 1356"/>
                <a:gd name="T23" fmla="*/ 762 w 1356"/>
                <a:gd name="T24" fmla="*/ 792 w 1356"/>
                <a:gd name="T25" fmla="*/ 822 w 1356"/>
                <a:gd name="T26" fmla="*/ 858 w 1356"/>
                <a:gd name="T27" fmla="*/ 888 w 1356"/>
                <a:gd name="T28" fmla="*/ 918 w 1356"/>
                <a:gd name="T29" fmla="*/ 954 w 1356"/>
                <a:gd name="T30" fmla="*/ 984 w 1356"/>
                <a:gd name="T31" fmla="*/ 1014 w 1356"/>
                <a:gd name="T32" fmla="*/ 1050 w 1356"/>
                <a:gd name="T33" fmla="*/ 1080 w 1356"/>
                <a:gd name="T34" fmla="*/ 1110 w 1356"/>
                <a:gd name="T35" fmla="*/ 1146 w 1356"/>
                <a:gd name="T36" fmla="*/ 1176 w 1356"/>
                <a:gd name="T37" fmla="*/ 1206 w 1356"/>
                <a:gd name="T38" fmla="*/ 1242 w 1356"/>
                <a:gd name="T39" fmla="*/ 1272 w 1356"/>
                <a:gd name="T40" fmla="*/ 1308 w 1356"/>
                <a:gd name="T41" fmla="*/ 1338 w 13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356">
                  <a:moveTo>
                    <a:pt x="0" y="0"/>
                  </a:moveTo>
                  <a:lnTo>
                    <a:pt x="12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50" y="0"/>
                  </a:lnTo>
                  <a:lnTo>
                    <a:pt x="162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62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62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8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900" y="0"/>
                  </a:lnTo>
                  <a:lnTo>
                    <a:pt x="912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54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62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50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09" name="Freeform 173"/>
            <p:cNvSpPr>
              <a:spLocks/>
            </p:cNvSpPr>
            <p:nvPr/>
          </p:nvSpPr>
          <p:spPr bwMode="auto">
            <a:xfrm>
              <a:off x="5037" y="1647"/>
              <a:ext cx="18" cy="0"/>
            </a:xfrm>
            <a:custGeom>
              <a:avLst/>
              <a:gdLst>
                <a:gd name="T0" fmla="*/ 0 w 18"/>
                <a:gd name="T1" fmla="*/ 12 w 18"/>
                <a:gd name="T2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2" y="0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0" name="Freeform 174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1" name="Freeform 175"/>
            <p:cNvSpPr>
              <a:spLocks/>
            </p:cNvSpPr>
            <p:nvPr/>
          </p:nvSpPr>
          <p:spPr bwMode="auto">
            <a:xfrm>
              <a:off x="969" y="1713"/>
              <a:ext cx="1356" cy="1632"/>
            </a:xfrm>
            <a:custGeom>
              <a:avLst/>
              <a:gdLst>
                <a:gd name="T0" fmla="*/ 18 w 1356"/>
                <a:gd name="T1" fmla="*/ 1632 h 1632"/>
                <a:gd name="T2" fmla="*/ 48 w 1356"/>
                <a:gd name="T3" fmla="*/ 1626 h 1632"/>
                <a:gd name="T4" fmla="*/ 84 w 1356"/>
                <a:gd name="T5" fmla="*/ 1620 h 1632"/>
                <a:gd name="T6" fmla="*/ 114 w 1356"/>
                <a:gd name="T7" fmla="*/ 1596 h 1632"/>
                <a:gd name="T8" fmla="*/ 144 w 1356"/>
                <a:gd name="T9" fmla="*/ 1566 h 1632"/>
                <a:gd name="T10" fmla="*/ 180 w 1356"/>
                <a:gd name="T11" fmla="*/ 1530 h 1632"/>
                <a:gd name="T12" fmla="*/ 210 w 1356"/>
                <a:gd name="T13" fmla="*/ 1482 h 1632"/>
                <a:gd name="T14" fmla="*/ 240 w 1356"/>
                <a:gd name="T15" fmla="*/ 1428 h 1632"/>
                <a:gd name="T16" fmla="*/ 276 w 1356"/>
                <a:gd name="T17" fmla="*/ 1368 h 1632"/>
                <a:gd name="T18" fmla="*/ 306 w 1356"/>
                <a:gd name="T19" fmla="*/ 1302 h 1632"/>
                <a:gd name="T20" fmla="*/ 342 w 1356"/>
                <a:gd name="T21" fmla="*/ 1230 h 1632"/>
                <a:gd name="T22" fmla="*/ 372 w 1356"/>
                <a:gd name="T23" fmla="*/ 1158 h 1632"/>
                <a:gd name="T24" fmla="*/ 402 w 1356"/>
                <a:gd name="T25" fmla="*/ 1086 h 1632"/>
                <a:gd name="T26" fmla="*/ 438 w 1356"/>
                <a:gd name="T27" fmla="*/ 1014 h 1632"/>
                <a:gd name="T28" fmla="*/ 468 w 1356"/>
                <a:gd name="T29" fmla="*/ 942 h 1632"/>
                <a:gd name="T30" fmla="*/ 498 w 1356"/>
                <a:gd name="T31" fmla="*/ 876 h 1632"/>
                <a:gd name="T32" fmla="*/ 534 w 1356"/>
                <a:gd name="T33" fmla="*/ 804 h 1632"/>
                <a:gd name="T34" fmla="*/ 564 w 1356"/>
                <a:gd name="T35" fmla="*/ 738 h 1632"/>
                <a:gd name="T36" fmla="*/ 594 w 1356"/>
                <a:gd name="T37" fmla="*/ 678 h 1632"/>
                <a:gd name="T38" fmla="*/ 630 w 1356"/>
                <a:gd name="T39" fmla="*/ 618 h 1632"/>
                <a:gd name="T40" fmla="*/ 660 w 1356"/>
                <a:gd name="T41" fmla="*/ 564 h 1632"/>
                <a:gd name="T42" fmla="*/ 690 w 1356"/>
                <a:gd name="T43" fmla="*/ 510 h 1632"/>
                <a:gd name="T44" fmla="*/ 726 w 1356"/>
                <a:gd name="T45" fmla="*/ 462 h 1632"/>
                <a:gd name="T46" fmla="*/ 756 w 1356"/>
                <a:gd name="T47" fmla="*/ 414 h 1632"/>
                <a:gd name="T48" fmla="*/ 786 w 1356"/>
                <a:gd name="T49" fmla="*/ 372 h 1632"/>
                <a:gd name="T50" fmla="*/ 822 w 1356"/>
                <a:gd name="T51" fmla="*/ 330 h 1632"/>
                <a:gd name="T52" fmla="*/ 852 w 1356"/>
                <a:gd name="T53" fmla="*/ 294 h 1632"/>
                <a:gd name="T54" fmla="*/ 882 w 1356"/>
                <a:gd name="T55" fmla="*/ 258 h 1632"/>
                <a:gd name="T56" fmla="*/ 918 w 1356"/>
                <a:gd name="T57" fmla="*/ 228 h 1632"/>
                <a:gd name="T58" fmla="*/ 948 w 1356"/>
                <a:gd name="T59" fmla="*/ 198 h 1632"/>
                <a:gd name="T60" fmla="*/ 978 w 1356"/>
                <a:gd name="T61" fmla="*/ 174 h 1632"/>
                <a:gd name="T62" fmla="*/ 1014 w 1356"/>
                <a:gd name="T63" fmla="*/ 150 h 1632"/>
                <a:gd name="T64" fmla="*/ 1044 w 1356"/>
                <a:gd name="T65" fmla="*/ 126 h 1632"/>
                <a:gd name="T66" fmla="*/ 1074 w 1356"/>
                <a:gd name="T67" fmla="*/ 108 h 1632"/>
                <a:gd name="T68" fmla="*/ 1110 w 1356"/>
                <a:gd name="T69" fmla="*/ 90 h 1632"/>
                <a:gd name="T70" fmla="*/ 1140 w 1356"/>
                <a:gd name="T71" fmla="*/ 72 h 1632"/>
                <a:gd name="T72" fmla="*/ 1176 w 1356"/>
                <a:gd name="T73" fmla="*/ 60 h 1632"/>
                <a:gd name="T74" fmla="*/ 1206 w 1356"/>
                <a:gd name="T75" fmla="*/ 48 h 1632"/>
                <a:gd name="T76" fmla="*/ 1236 w 1356"/>
                <a:gd name="T77" fmla="*/ 36 h 1632"/>
                <a:gd name="T78" fmla="*/ 1272 w 1356"/>
                <a:gd name="T79" fmla="*/ 24 h 1632"/>
                <a:gd name="T80" fmla="*/ 1302 w 1356"/>
                <a:gd name="T81" fmla="*/ 12 h 1632"/>
                <a:gd name="T82" fmla="*/ 1332 w 1356"/>
                <a:gd name="T83" fmla="*/ 6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632">
                  <a:moveTo>
                    <a:pt x="0" y="1632"/>
                  </a:moveTo>
                  <a:lnTo>
                    <a:pt x="6" y="1632"/>
                  </a:lnTo>
                  <a:lnTo>
                    <a:pt x="18" y="1632"/>
                  </a:lnTo>
                  <a:lnTo>
                    <a:pt x="30" y="1632"/>
                  </a:lnTo>
                  <a:lnTo>
                    <a:pt x="42" y="1632"/>
                  </a:lnTo>
                  <a:lnTo>
                    <a:pt x="48" y="1626"/>
                  </a:lnTo>
                  <a:lnTo>
                    <a:pt x="60" y="1626"/>
                  </a:lnTo>
                  <a:lnTo>
                    <a:pt x="72" y="1620"/>
                  </a:lnTo>
                  <a:lnTo>
                    <a:pt x="84" y="1620"/>
                  </a:lnTo>
                  <a:lnTo>
                    <a:pt x="96" y="1614"/>
                  </a:lnTo>
                  <a:lnTo>
                    <a:pt x="102" y="1608"/>
                  </a:lnTo>
                  <a:lnTo>
                    <a:pt x="114" y="1596"/>
                  </a:lnTo>
                  <a:lnTo>
                    <a:pt x="126" y="1590"/>
                  </a:lnTo>
                  <a:lnTo>
                    <a:pt x="138" y="1578"/>
                  </a:lnTo>
                  <a:lnTo>
                    <a:pt x="144" y="1566"/>
                  </a:lnTo>
                  <a:lnTo>
                    <a:pt x="156" y="1554"/>
                  </a:lnTo>
                  <a:lnTo>
                    <a:pt x="168" y="1542"/>
                  </a:lnTo>
                  <a:lnTo>
                    <a:pt x="180" y="1530"/>
                  </a:lnTo>
                  <a:lnTo>
                    <a:pt x="192" y="1512"/>
                  </a:lnTo>
                  <a:lnTo>
                    <a:pt x="198" y="1500"/>
                  </a:lnTo>
                  <a:lnTo>
                    <a:pt x="210" y="1482"/>
                  </a:lnTo>
                  <a:lnTo>
                    <a:pt x="222" y="1464"/>
                  </a:lnTo>
                  <a:lnTo>
                    <a:pt x="234" y="1446"/>
                  </a:lnTo>
                  <a:lnTo>
                    <a:pt x="240" y="1428"/>
                  </a:lnTo>
                  <a:lnTo>
                    <a:pt x="252" y="1404"/>
                  </a:lnTo>
                  <a:lnTo>
                    <a:pt x="264" y="1386"/>
                  </a:lnTo>
                  <a:lnTo>
                    <a:pt x="276" y="1368"/>
                  </a:lnTo>
                  <a:lnTo>
                    <a:pt x="288" y="1344"/>
                  </a:lnTo>
                  <a:lnTo>
                    <a:pt x="294" y="1320"/>
                  </a:lnTo>
                  <a:lnTo>
                    <a:pt x="306" y="1302"/>
                  </a:lnTo>
                  <a:lnTo>
                    <a:pt x="318" y="1278"/>
                  </a:lnTo>
                  <a:lnTo>
                    <a:pt x="330" y="1254"/>
                  </a:lnTo>
                  <a:lnTo>
                    <a:pt x="342" y="1230"/>
                  </a:lnTo>
                  <a:lnTo>
                    <a:pt x="348" y="1206"/>
                  </a:lnTo>
                  <a:lnTo>
                    <a:pt x="360" y="1182"/>
                  </a:lnTo>
                  <a:lnTo>
                    <a:pt x="372" y="1158"/>
                  </a:lnTo>
                  <a:lnTo>
                    <a:pt x="384" y="1134"/>
                  </a:lnTo>
                  <a:lnTo>
                    <a:pt x="390" y="1110"/>
                  </a:lnTo>
                  <a:lnTo>
                    <a:pt x="402" y="1086"/>
                  </a:lnTo>
                  <a:lnTo>
                    <a:pt x="414" y="1062"/>
                  </a:lnTo>
                  <a:lnTo>
                    <a:pt x="426" y="1038"/>
                  </a:lnTo>
                  <a:lnTo>
                    <a:pt x="438" y="1014"/>
                  </a:lnTo>
                  <a:lnTo>
                    <a:pt x="444" y="990"/>
                  </a:lnTo>
                  <a:lnTo>
                    <a:pt x="456" y="966"/>
                  </a:lnTo>
                  <a:lnTo>
                    <a:pt x="468" y="942"/>
                  </a:lnTo>
                  <a:lnTo>
                    <a:pt x="480" y="918"/>
                  </a:lnTo>
                  <a:lnTo>
                    <a:pt x="486" y="900"/>
                  </a:lnTo>
                  <a:lnTo>
                    <a:pt x="498" y="876"/>
                  </a:lnTo>
                  <a:lnTo>
                    <a:pt x="510" y="852"/>
                  </a:lnTo>
                  <a:lnTo>
                    <a:pt x="522" y="828"/>
                  </a:lnTo>
                  <a:lnTo>
                    <a:pt x="534" y="804"/>
                  </a:lnTo>
                  <a:lnTo>
                    <a:pt x="540" y="786"/>
                  </a:lnTo>
                  <a:lnTo>
                    <a:pt x="552" y="762"/>
                  </a:lnTo>
                  <a:lnTo>
                    <a:pt x="564" y="738"/>
                  </a:lnTo>
                  <a:lnTo>
                    <a:pt x="576" y="720"/>
                  </a:lnTo>
                  <a:lnTo>
                    <a:pt x="588" y="696"/>
                  </a:lnTo>
                  <a:lnTo>
                    <a:pt x="594" y="678"/>
                  </a:lnTo>
                  <a:lnTo>
                    <a:pt x="606" y="660"/>
                  </a:lnTo>
                  <a:lnTo>
                    <a:pt x="618" y="636"/>
                  </a:lnTo>
                  <a:lnTo>
                    <a:pt x="630" y="618"/>
                  </a:lnTo>
                  <a:lnTo>
                    <a:pt x="636" y="600"/>
                  </a:lnTo>
                  <a:lnTo>
                    <a:pt x="648" y="582"/>
                  </a:lnTo>
                  <a:lnTo>
                    <a:pt x="660" y="564"/>
                  </a:lnTo>
                  <a:lnTo>
                    <a:pt x="672" y="546"/>
                  </a:lnTo>
                  <a:lnTo>
                    <a:pt x="684" y="528"/>
                  </a:lnTo>
                  <a:lnTo>
                    <a:pt x="690" y="510"/>
                  </a:lnTo>
                  <a:lnTo>
                    <a:pt x="702" y="492"/>
                  </a:lnTo>
                  <a:lnTo>
                    <a:pt x="714" y="474"/>
                  </a:lnTo>
                  <a:lnTo>
                    <a:pt x="726" y="462"/>
                  </a:lnTo>
                  <a:lnTo>
                    <a:pt x="732" y="444"/>
                  </a:lnTo>
                  <a:lnTo>
                    <a:pt x="744" y="426"/>
                  </a:lnTo>
                  <a:lnTo>
                    <a:pt x="756" y="414"/>
                  </a:lnTo>
                  <a:lnTo>
                    <a:pt x="768" y="396"/>
                  </a:lnTo>
                  <a:lnTo>
                    <a:pt x="780" y="384"/>
                  </a:lnTo>
                  <a:lnTo>
                    <a:pt x="786" y="372"/>
                  </a:lnTo>
                  <a:lnTo>
                    <a:pt x="798" y="354"/>
                  </a:lnTo>
                  <a:lnTo>
                    <a:pt x="810" y="342"/>
                  </a:lnTo>
                  <a:lnTo>
                    <a:pt x="822" y="330"/>
                  </a:lnTo>
                  <a:lnTo>
                    <a:pt x="828" y="318"/>
                  </a:lnTo>
                  <a:lnTo>
                    <a:pt x="840" y="306"/>
                  </a:lnTo>
                  <a:lnTo>
                    <a:pt x="852" y="294"/>
                  </a:lnTo>
                  <a:lnTo>
                    <a:pt x="864" y="282"/>
                  </a:lnTo>
                  <a:lnTo>
                    <a:pt x="876" y="270"/>
                  </a:lnTo>
                  <a:lnTo>
                    <a:pt x="882" y="258"/>
                  </a:lnTo>
                  <a:lnTo>
                    <a:pt x="894" y="246"/>
                  </a:lnTo>
                  <a:lnTo>
                    <a:pt x="906" y="240"/>
                  </a:lnTo>
                  <a:lnTo>
                    <a:pt x="918" y="228"/>
                  </a:lnTo>
                  <a:lnTo>
                    <a:pt x="930" y="216"/>
                  </a:lnTo>
                  <a:lnTo>
                    <a:pt x="936" y="210"/>
                  </a:lnTo>
                  <a:lnTo>
                    <a:pt x="948" y="198"/>
                  </a:lnTo>
                  <a:lnTo>
                    <a:pt x="960" y="192"/>
                  </a:lnTo>
                  <a:lnTo>
                    <a:pt x="972" y="180"/>
                  </a:lnTo>
                  <a:lnTo>
                    <a:pt x="978" y="174"/>
                  </a:lnTo>
                  <a:lnTo>
                    <a:pt x="990" y="162"/>
                  </a:lnTo>
                  <a:lnTo>
                    <a:pt x="1002" y="156"/>
                  </a:lnTo>
                  <a:lnTo>
                    <a:pt x="1014" y="150"/>
                  </a:lnTo>
                  <a:lnTo>
                    <a:pt x="1026" y="144"/>
                  </a:lnTo>
                  <a:lnTo>
                    <a:pt x="1032" y="132"/>
                  </a:lnTo>
                  <a:lnTo>
                    <a:pt x="1044" y="126"/>
                  </a:lnTo>
                  <a:lnTo>
                    <a:pt x="1056" y="120"/>
                  </a:lnTo>
                  <a:lnTo>
                    <a:pt x="1068" y="114"/>
                  </a:lnTo>
                  <a:lnTo>
                    <a:pt x="1074" y="108"/>
                  </a:lnTo>
                  <a:lnTo>
                    <a:pt x="1086" y="102"/>
                  </a:lnTo>
                  <a:lnTo>
                    <a:pt x="1098" y="96"/>
                  </a:lnTo>
                  <a:lnTo>
                    <a:pt x="1110" y="90"/>
                  </a:lnTo>
                  <a:lnTo>
                    <a:pt x="1122" y="84"/>
                  </a:lnTo>
                  <a:lnTo>
                    <a:pt x="1128" y="78"/>
                  </a:lnTo>
                  <a:lnTo>
                    <a:pt x="1140" y="72"/>
                  </a:lnTo>
                  <a:lnTo>
                    <a:pt x="1152" y="66"/>
                  </a:lnTo>
                  <a:lnTo>
                    <a:pt x="1164" y="66"/>
                  </a:lnTo>
                  <a:lnTo>
                    <a:pt x="1176" y="60"/>
                  </a:lnTo>
                  <a:lnTo>
                    <a:pt x="1182" y="54"/>
                  </a:lnTo>
                  <a:lnTo>
                    <a:pt x="1194" y="48"/>
                  </a:lnTo>
                  <a:lnTo>
                    <a:pt x="1206" y="48"/>
                  </a:lnTo>
                  <a:lnTo>
                    <a:pt x="1218" y="42"/>
                  </a:lnTo>
                  <a:lnTo>
                    <a:pt x="1224" y="36"/>
                  </a:lnTo>
                  <a:lnTo>
                    <a:pt x="1236" y="36"/>
                  </a:lnTo>
                  <a:lnTo>
                    <a:pt x="1248" y="30"/>
                  </a:lnTo>
                  <a:lnTo>
                    <a:pt x="1260" y="24"/>
                  </a:lnTo>
                  <a:lnTo>
                    <a:pt x="1272" y="24"/>
                  </a:lnTo>
                  <a:lnTo>
                    <a:pt x="1278" y="18"/>
                  </a:lnTo>
                  <a:lnTo>
                    <a:pt x="1290" y="18"/>
                  </a:lnTo>
                  <a:lnTo>
                    <a:pt x="1302" y="12"/>
                  </a:lnTo>
                  <a:lnTo>
                    <a:pt x="1314" y="12"/>
                  </a:lnTo>
                  <a:lnTo>
                    <a:pt x="1320" y="6"/>
                  </a:lnTo>
                  <a:lnTo>
                    <a:pt x="1332" y="6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2" name="Freeform 176"/>
            <p:cNvSpPr>
              <a:spLocks/>
            </p:cNvSpPr>
            <p:nvPr/>
          </p:nvSpPr>
          <p:spPr bwMode="auto">
            <a:xfrm>
              <a:off x="2325" y="1647"/>
              <a:ext cx="1356" cy="66"/>
            </a:xfrm>
            <a:custGeom>
              <a:avLst/>
              <a:gdLst>
                <a:gd name="T0" fmla="*/ 18 w 1356"/>
                <a:gd name="T1" fmla="*/ 60 h 66"/>
                <a:gd name="T2" fmla="*/ 54 w 1356"/>
                <a:gd name="T3" fmla="*/ 54 h 66"/>
                <a:gd name="T4" fmla="*/ 84 w 1356"/>
                <a:gd name="T5" fmla="*/ 48 h 66"/>
                <a:gd name="T6" fmla="*/ 114 w 1356"/>
                <a:gd name="T7" fmla="*/ 42 h 66"/>
                <a:gd name="T8" fmla="*/ 150 w 1356"/>
                <a:gd name="T9" fmla="*/ 36 h 66"/>
                <a:gd name="T10" fmla="*/ 180 w 1356"/>
                <a:gd name="T11" fmla="*/ 36 h 66"/>
                <a:gd name="T12" fmla="*/ 210 w 1356"/>
                <a:gd name="T13" fmla="*/ 30 h 66"/>
                <a:gd name="T14" fmla="*/ 246 w 1356"/>
                <a:gd name="T15" fmla="*/ 24 h 66"/>
                <a:gd name="T16" fmla="*/ 276 w 1356"/>
                <a:gd name="T17" fmla="*/ 24 h 66"/>
                <a:gd name="T18" fmla="*/ 306 w 1356"/>
                <a:gd name="T19" fmla="*/ 18 h 66"/>
                <a:gd name="T20" fmla="*/ 342 w 1356"/>
                <a:gd name="T21" fmla="*/ 18 h 66"/>
                <a:gd name="T22" fmla="*/ 372 w 1356"/>
                <a:gd name="T23" fmla="*/ 18 h 66"/>
                <a:gd name="T24" fmla="*/ 408 w 1356"/>
                <a:gd name="T25" fmla="*/ 12 h 66"/>
                <a:gd name="T26" fmla="*/ 438 w 1356"/>
                <a:gd name="T27" fmla="*/ 12 h 66"/>
                <a:gd name="T28" fmla="*/ 468 w 1356"/>
                <a:gd name="T29" fmla="*/ 12 h 66"/>
                <a:gd name="T30" fmla="*/ 504 w 1356"/>
                <a:gd name="T31" fmla="*/ 12 h 66"/>
                <a:gd name="T32" fmla="*/ 534 w 1356"/>
                <a:gd name="T33" fmla="*/ 6 h 66"/>
                <a:gd name="T34" fmla="*/ 564 w 1356"/>
                <a:gd name="T35" fmla="*/ 6 h 66"/>
                <a:gd name="T36" fmla="*/ 600 w 1356"/>
                <a:gd name="T37" fmla="*/ 6 h 66"/>
                <a:gd name="T38" fmla="*/ 630 w 1356"/>
                <a:gd name="T39" fmla="*/ 6 h 66"/>
                <a:gd name="T40" fmla="*/ 660 w 1356"/>
                <a:gd name="T41" fmla="*/ 6 h 66"/>
                <a:gd name="T42" fmla="*/ 696 w 1356"/>
                <a:gd name="T43" fmla="*/ 6 h 66"/>
                <a:gd name="T44" fmla="*/ 726 w 1356"/>
                <a:gd name="T45" fmla="*/ 6 h 66"/>
                <a:gd name="T46" fmla="*/ 756 w 1356"/>
                <a:gd name="T47" fmla="*/ 6 h 66"/>
                <a:gd name="T48" fmla="*/ 792 w 1356"/>
                <a:gd name="T49" fmla="*/ 6 h 66"/>
                <a:gd name="T50" fmla="*/ 822 w 1356"/>
                <a:gd name="T51" fmla="*/ 6 h 66"/>
                <a:gd name="T52" fmla="*/ 852 w 1356"/>
                <a:gd name="T53" fmla="*/ 0 h 66"/>
                <a:gd name="T54" fmla="*/ 888 w 1356"/>
                <a:gd name="T55" fmla="*/ 0 h 66"/>
                <a:gd name="T56" fmla="*/ 918 w 1356"/>
                <a:gd name="T57" fmla="*/ 0 h 66"/>
                <a:gd name="T58" fmla="*/ 948 w 1356"/>
                <a:gd name="T59" fmla="*/ 0 h 66"/>
                <a:gd name="T60" fmla="*/ 984 w 1356"/>
                <a:gd name="T61" fmla="*/ 0 h 66"/>
                <a:gd name="T62" fmla="*/ 1014 w 1356"/>
                <a:gd name="T63" fmla="*/ 0 h 66"/>
                <a:gd name="T64" fmla="*/ 1044 w 1356"/>
                <a:gd name="T65" fmla="*/ 0 h 66"/>
                <a:gd name="T66" fmla="*/ 1080 w 1356"/>
                <a:gd name="T67" fmla="*/ 0 h 66"/>
                <a:gd name="T68" fmla="*/ 1110 w 1356"/>
                <a:gd name="T69" fmla="*/ 0 h 66"/>
                <a:gd name="T70" fmla="*/ 1140 w 1356"/>
                <a:gd name="T71" fmla="*/ 0 h 66"/>
                <a:gd name="T72" fmla="*/ 1176 w 1356"/>
                <a:gd name="T73" fmla="*/ 0 h 66"/>
                <a:gd name="T74" fmla="*/ 1206 w 1356"/>
                <a:gd name="T75" fmla="*/ 0 h 66"/>
                <a:gd name="T76" fmla="*/ 1242 w 1356"/>
                <a:gd name="T77" fmla="*/ 0 h 66"/>
                <a:gd name="T78" fmla="*/ 1272 w 1356"/>
                <a:gd name="T79" fmla="*/ 0 h 66"/>
                <a:gd name="T80" fmla="*/ 1302 w 1356"/>
                <a:gd name="T81" fmla="*/ 0 h 66"/>
                <a:gd name="T82" fmla="*/ 1338 w 1356"/>
                <a:gd name="T8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66">
                  <a:moveTo>
                    <a:pt x="0" y="66"/>
                  </a:moveTo>
                  <a:lnTo>
                    <a:pt x="12" y="66"/>
                  </a:lnTo>
                  <a:lnTo>
                    <a:pt x="18" y="60"/>
                  </a:lnTo>
                  <a:lnTo>
                    <a:pt x="30" y="60"/>
                  </a:lnTo>
                  <a:lnTo>
                    <a:pt x="42" y="54"/>
                  </a:lnTo>
                  <a:lnTo>
                    <a:pt x="54" y="54"/>
                  </a:lnTo>
                  <a:lnTo>
                    <a:pt x="66" y="54"/>
                  </a:lnTo>
                  <a:lnTo>
                    <a:pt x="72" y="48"/>
                  </a:lnTo>
                  <a:lnTo>
                    <a:pt x="84" y="48"/>
                  </a:lnTo>
                  <a:lnTo>
                    <a:pt x="96" y="48"/>
                  </a:lnTo>
                  <a:lnTo>
                    <a:pt x="108" y="42"/>
                  </a:lnTo>
                  <a:lnTo>
                    <a:pt x="114" y="42"/>
                  </a:lnTo>
                  <a:lnTo>
                    <a:pt x="126" y="42"/>
                  </a:lnTo>
                  <a:lnTo>
                    <a:pt x="138" y="42"/>
                  </a:lnTo>
                  <a:lnTo>
                    <a:pt x="150" y="36"/>
                  </a:lnTo>
                  <a:lnTo>
                    <a:pt x="162" y="36"/>
                  </a:lnTo>
                  <a:lnTo>
                    <a:pt x="168" y="36"/>
                  </a:lnTo>
                  <a:lnTo>
                    <a:pt x="180" y="36"/>
                  </a:lnTo>
                  <a:lnTo>
                    <a:pt x="192" y="30"/>
                  </a:lnTo>
                  <a:lnTo>
                    <a:pt x="204" y="30"/>
                  </a:lnTo>
                  <a:lnTo>
                    <a:pt x="210" y="30"/>
                  </a:lnTo>
                  <a:lnTo>
                    <a:pt x="222" y="30"/>
                  </a:lnTo>
                  <a:lnTo>
                    <a:pt x="234" y="30"/>
                  </a:lnTo>
                  <a:lnTo>
                    <a:pt x="246" y="24"/>
                  </a:lnTo>
                  <a:lnTo>
                    <a:pt x="258" y="24"/>
                  </a:lnTo>
                  <a:lnTo>
                    <a:pt x="264" y="24"/>
                  </a:lnTo>
                  <a:lnTo>
                    <a:pt x="276" y="24"/>
                  </a:lnTo>
                  <a:lnTo>
                    <a:pt x="288" y="24"/>
                  </a:lnTo>
                  <a:lnTo>
                    <a:pt x="300" y="24"/>
                  </a:lnTo>
                  <a:lnTo>
                    <a:pt x="306" y="18"/>
                  </a:lnTo>
                  <a:lnTo>
                    <a:pt x="318" y="18"/>
                  </a:lnTo>
                  <a:lnTo>
                    <a:pt x="330" y="18"/>
                  </a:lnTo>
                  <a:lnTo>
                    <a:pt x="342" y="18"/>
                  </a:lnTo>
                  <a:lnTo>
                    <a:pt x="354" y="18"/>
                  </a:lnTo>
                  <a:lnTo>
                    <a:pt x="360" y="18"/>
                  </a:lnTo>
                  <a:lnTo>
                    <a:pt x="372" y="18"/>
                  </a:lnTo>
                  <a:lnTo>
                    <a:pt x="384" y="18"/>
                  </a:lnTo>
                  <a:lnTo>
                    <a:pt x="396" y="12"/>
                  </a:lnTo>
                  <a:lnTo>
                    <a:pt x="408" y="12"/>
                  </a:lnTo>
                  <a:lnTo>
                    <a:pt x="414" y="12"/>
                  </a:lnTo>
                  <a:lnTo>
                    <a:pt x="426" y="12"/>
                  </a:lnTo>
                  <a:lnTo>
                    <a:pt x="438" y="12"/>
                  </a:lnTo>
                  <a:lnTo>
                    <a:pt x="450" y="12"/>
                  </a:lnTo>
                  <a:lnTo>
                    <a:pt x="456" y="12"/>
                  </a:lnTo>
                  <a:lnTo>
                    <a:pt x="468" y="12"/>
                  </a:lnTo>
                  <a:lnTo>
                    <a:pt x="480" y="12"/>
                  </a:lnTo>
                  <a:lnTo>
                    <a:pt x="492" y="12"/>
                  </a:lnTo>
                  <a:lnTo>
                    <a:pt x="504" y="12"/>
                  </a:lnTo>
                  <a:lnTo>
                    <a:pt x="510" y="12"/>
                  </a:lnTo>
                  <a:lnTo>
                    <a:pt x="522" y="12"/>
                  </a:lnTo>
                  <a:lnTo>
                    <a:pt x="534" y="6"/>
                  </a:lnTo>
                  <a:lnTo>
                    <a:pt x="546" y="6"/>
                  </a:lnTo>
                  <a:lnTo>
                    <a:pt x="552" y="6"/>
                  </a:lnTo>
                  <a:lnTo>
                    <a:pt x="564" y="6"/>
                  </a:lnTo>
                  <a:lnTo>
                    <a:pt x="576" y="6"/>
                  </a:lnTo>
                  <a:lnTo>
                    <a:pt x="588" y="6"/>
                  </a:lnTo>
                  <a:lnTo>
                    <a:pt x="600" y="6"/>
                  </a:lnTo>
                  <a:lnTo>
                    <a:pt x="606" y="6"/>
                  </a:lnTo>
                  <a:lnTo>
                    <a:pt x="618" y="6"/>
                  </a:lnTo>
                  <a:lnTo>
                    <a:pt x="630" y="6"/>
                  </a:lnTo>
                  <a:lnTo>
                    <a:pt x="642" y="6"/>
                  </a:lnTo>
                  <a:lnTo>
                    <a:pt x="654" y="6"/>
                  </a:lnTo>
                  <a:lnTo>
                    <a:pt x="660" y="6"/>
                  </a:lnTo>
                  <a:lnTo>
                    <a:pt x="672" y="6"/>
                  </a:lnTo>
                  <a:lnTo>
                    <a:pt x="684" y="6"/>
                  </a:lnTo>
                  <a:lnTo>
                    <a:pt x="696" y="6"/>
                  </a:lnTo>
                  <a:lnTo>
                    <a:pt x="702" y="6"/>
                  </a:lnTo>
                  <a:lnTo>
                    <a:pt x="714" y="6"/>
                  </a:lnTo>
                  <a:lnTo>
                    <a:pt x="726" y="6"/>
                  </a:lnTo>
                  <a:lnTo>
                    <a:pt x="738" y="6"/>
                  </a:lnTo>
                  <a:lnTo>
                    <a:pt x="750" y="6"/>
                  </a:lnTo>
                  <a:lnTo>
                    <a:pt x="756" y="6"/>
                  </a:lnTo>
                  <a:lnTo>
                    <a:pt x="768" y="6"/>
                  </a:lnTo>
                  <a:lnTo>
                    <a:pt x="780" y="6"/>
                  </a:lnTo>
                  <a:lnTo>
                    <a:pt x="792" y="6"/>
                  </a:lnTo>
                  <a:lnTo>
                    <a:pt x="798" y="6"/>
                  </a:lnTo>
                  <a:lnTo>
                    <a:pt x="810" y="6"/>
                  </a:lnTo>
                  <a:lnTo>
                    <a:pt x="822" y="6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2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894" y="0"/>
                  </a:lnTo>
                  <a:lnTo>
                    <a:pt x="906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48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44" y="0"/>
                  </a:lnTo>
                  <a:lnTo>
                    <a:pt x="1056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98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0" y="0"/>
                  </a:lnTo>
                  <a:lnTo>
                    <a:pt x="1152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194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48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0" y="0"/>
                  </a:lnTo>
                  <a:lnTo>
                    <a:pt x="1302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3" name="Freeform 177"/>
            <p:cNvSpPr>
              <a:spLocks/>
            </p:cNvSpPr>
            <p:nvPr/>
          </p:nvSpPr>
          <p:spPr bwMode="auto">
            <a:xfrm>
              <a:off x="3681" y="1647"/>
              <a:ext cx="1356" cy="0"/>
            </a:xfrm>
            <a:custGeom>
              <a:avLst/>
              <a:gdLst>
                <a:gd name="T0" fmla="*/ 24 w 1356"/>
                <a:gd name="T1" fmla="*/ 54 w 1356"/>
                <a:gd name="T2" fmla="*/ 84 w 1356"/>
                <a:gd name="T3" fmla="*/ 120 w 1356"/>
                <a:gd name="T4" fmla="*/ 150 w 1356"/>
                <a:gd name="T5" fmla="*/ 180 w 1356"/>
                <a:gd name="T6" fmla="*/ 216 w 1356"/>
                <a:gd name="T7" fmla="*/ 246 w 1356"/>
                <a:gd name="T8" fmla="*/ 276 w 1356"/>
                <a:gd name="T9" fmla="*/ 312 w 1356"/>
                <a:gd name="T10" fmla="*/ 342 w 1356"/>
                <a:gd name="T11" fmla="*/ 372 w 1356"/>
                <a:gd name="T12" fmla="*/ 408 w 1356"/>
                <a:gd name="T13" fmla="*/ 438 w 1356"/>
                <a:gd name="T14" fmla="*/ 474 w 1356"/>
                <a:gd name="T15" fmla="*/ 504 w 1356"/>
                <a:gd name="T16" fmla="*/ 534 w 1356"/>
                <a:gd name="T17" fmla="*/ 570 w 1356"/>
                <a:gd name="T18" fmla="*/ 600 w 1356"/>
                <a:gd name="T19" fmla="*/ 630 w 1356"/>
                <a:gd name="T20" fmla="*/ 666 w 1356"/>
                <a:gd name="T21" fmla="*/ 696 w 1356"/>
                <a:gd name="T22" fmla="*/ 726 w 1356"/>
                <a:gd name="T23" fmla="*/ 762 w 1356"/>
                <a:gd name="T24" fmla="*/ 792 w 1356"/>
                <a:gd name="T25" fmla="*/ 822 w 1356"/>
                <a:gd name="T26" fmla="*/ 858 w 1356"/>
                <a:gd name="T27" fmla="*/ 888 w 1356"/>
                <a:gd name="T28" fmla="*/ 918 w 1356"/>
                <a:gd name="T29" fmla="*/ 954 w 1356"/>
                <a:gd name="T30" fmla="*/ 984 w 1356"/>
                <a:gd name="T31" fmla="*/ 1014 w 1356"/>
                <a:gd name="T32" fmla="*/ 1050 w 1356"/>
                <a:gd name="T33" fmla="*/ 1080 w 1356"/>
                <a:gd name="T34" fmla="*/ 1110 w 1356"/>
                <a:gd name="T35" fmla="*/ 1146 w 1356"/>
                <a:gd name="T36" fmla="*/ 1176 w 1356"/>
                <a:gd name="T37" fmla="*/ 1206 w 1356"/>
                <a:gd name="T38" fmla="*/ 1242 w 1356"/>
                <a:gd name="T39" fmla="*/ 1272 w 1356"/>
                <a:gd name="T40" fmla="*/ 1308 w 1356"/>
                <a:gd name="T41" fmla="*/ 1338 w 13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356">
                  <a:moveTo>
                    <a:pt x="0" y="0"/>
                  </a:moveTo>
                  <a:lnTo>
                    <a:pt x="12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50" y="0"/>
                  </a:lnTo>
                  <a:lnTo>
                    <a:pt x="162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62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62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8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900" y="0"/>
                  </a:lnTo>
                  <a:lnTo>
                    <a:pt x="912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54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62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50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4" name="Freeform 178"/>
            <p:cNvSpPr>
              <a:spLocks/>
            </p:cNvSpPr>
            <p:nvPr/>
          </p:nvSpPr>
          <p:spPr bwMode="auto">
            <a:xfrm>
              <a:off x="5037" y="1647"/>
              <a:ext cx="18" cy="0"/>
            </a:xfrm>
            <a:custGeom>
              <a:avLst/>
              <a:gdLst>
                <a:gd name="T0" fmla="*/ 0 w 18"/>
                <a:gd name="T1" fmla="*/ 12 w 18"/>
                <a:gd name="T2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2" y="0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5" name="Freeform 179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6" name="Freeform 180"/>
            <p:cNvSpPr>
              <a:spLocks/>
            </p:cNvSpPr>
            <p:nvPr/>
          </p:nvSpPr>
          <p:spPr bwMode="auto">
            <a:xfrm>
              <a:off x="969" y="1821"/>
              <a:ext cx="1356" cy="1524"/>
            </a:xfrm>
            <a:custGeom>
              <a:avLst/>
              <a:gdLst>
                <a:gd name="T0" fmla="*/ 18 w 1356"/>
                <a:gd name="T1" fmla="*/ 1524 h 1524"/>
                <a:gd name="T2" fmla="*/ 48 w 1356"/>
                <a:gd name="T3" fmla="*/ 1524 h 1524"/>
                <a:gd name="T4" fmla="*/ 84 w 1356"/>
                <a:gd name="T5" fmla="*/ 1524 h 1524"/>
                <a:gd name="T6" fmla="*/ 114 w 1356"/>
                <a:gd name="T7" fmla="*/ 1518 h 1524"/>
                <a:gd name="T8" fmla="*/ 144 w 1356"/>
                <a:gd name="T9" fmla="*/ 1512 h 1524"/>
                <a:gd name="T10" fmla="*/ 180 w 1356"/>
                <a:gd name="T11" fmla="*/ 1506 h 1524"/>
                <a:gd name="T12" fmla="*/ 210 w 1356"/>
                <a:gd name="T13" fmla="*/ 1488 h 1524"/>
                <a:gd name="T14" fmla="*/ 240 w 1356"/>
                <a:gd name="T15" fmla="*/ 1464 h 1524"/>
                <a:gd name="T16" fmla="*/ 276 w 1356"/>
                <a:gd name="T17" fmla="*/ 1440 h 1524"/>
                <a:gd name="T18" fmla="*/ 306 w 1356"/>
                <a:gd name="T19" fmla="*/ 1410 h 1524"/>
                <a:gd name="T20" fmla="*/ 342 w 1356"/>
                <a:gd name="T21" fmla="*/ 1374 h 1524"/>
                <a:gd name="T22" fmla="*/ 372 w 1356"/>
                <a:gd name="T23" fmla="*/ 1332 h 1524"/>
                <a:gd name="T24" fmla="*/ 402 w 1356"/>
                <a:gd name="T25" fmla="*/ 1284 h 1524"/>
                <a:gd name="T26" fmla="*/ 438 w 1356"/>
                <a:gd name="T27" fmla="*/ 1236 h 1524"/>
                <a:gd name="T28" fmla="*/ 468 w 1356"/>
                <a:gd name="T29" fmla="*/ 1182 h 1524"/>
                <a:gd name="T30" fmla="*/ 498 w 1356"/>
                <a:gd name="T31" fmla="*/ 1128 h 1524"/>
                <a:gd name="T32" fmla="*/ 534 w 1356"/>
                <a:gd name="T33" fmla="*/ 1068 h 1524"/>
                <a:gd name="T34" fmla="*/ 564 w 1356"/>
                <a:gd name="T35" fmla="*/ 1008 h 1524"/>
                <a:gd name="T36" fmla="*/ 594 w 1356"/>
                <a:gd name="T37" fmla="*/ 948 h 1524"/>
                <a:gd name="T38" fmla="*/ 630 w 1356"/>
                <a:gd name="T39" fmla="*/ 888 h 1524"/>
                <a:gd name="T40" fmla="*/ 660 w 1356"/>
                <a:gd name="T41" fmla="*/ 834 h 1524"/>
                <a:gd name="T42" fmla="*/ 690 w 1356"/>
                <a:gd name="T43" fmla="*/ 774 h 1524"/>
                <a:gd name="T44" fmla="*/ 726 w 1356"/>
                <a:gd name="T45" fmla="*/ 714 h 1524"/>
                <a:gd name="T46" fmla="*/ 756 w 1356"/>
                <a:gd name="T47" fmla="*/ 660 h 1524"/>
                <a:gd name="T48" fmla="*/ 786 w 1356"/>
                <a:gd name="T49" fmla="*/ 606 h 1524"/>
                <a:gd name="T50" fmla="*/ 822 w 1356"/>
                <a:gd name="T51" fmla="*/ 552 h 1524"/>
                <a:gd name="T52" fmla="*/ 852 w 1356"/>
                <a:gd name="T53" fmla="*/ 498 h 1524"/>
                <a:gd name="T54" fmla="*/ 882 w 1356"/>
                <a:gd name="T55" fmla="*/ 450 h 1524"/>
                <a:gd name="T56" fmla="*/ 918 w 1356"/>
                <a:gd name="T57" fmla="*/ 408 h 1524"/>
                <a:gd name="T58" fmla="*/ 948 w 1356"/>
                <a:gd name="T59" fmla="*/ 360 h 1524"/>
                <a:gd name="T60" fmla="*/ 978 w 1356"/>
                <a:gd name="T61" fmla="*/ 318 h 1524"/>
                <a:gd name="T62" fmla="*/ 1014 w 1356"/>
                <a:gd name="T63" fmla="*/ 282 h 1524"/>
                <a:gd name="T64" fmla="*/ 1044 w 1356"/>
                <a:gd name="T65" fmla="*/ 246 h 1524"/>
                <a:gd name="T66" fmla="*/ 1074 w 1356"/>
                <a:gd name="T67" fmla="*/ 210 h 1524"/>
                <a:gd name="T68" fmla="*/ 1110 w 1356"/>
                <a:gd name="T69" fmla="*/ 180 h 1524"/>
                <a:gd name="T70" fmla="*/ 1140 w 1356"/>
                <a:gd name="T71" fmla="*/ 150 h 1524"/>
                <a:gd name="T72" fmla="*/ 1176 w 1356"/>
                <a:gd name="T73" fmla="*/ 120 h 1524"/>
                <a:gd name="T74" fmla="*/ 1206 w 1356"/>
                <a:gd name="T75" fmla="*/ 96 h 1524"/>
                <a:gd name="T76" fmla="*/ 1236 w 1356"/>
                <a:gd name="T77" fmla="*/ 72 h 1524"/>
                <a:gd name="T78" fmla="*/ 1272 w 1356"/>
                <a:gd name="T79" fmla="*/ 48 h 1524"/>
                <a:gd name="T80" fmla="*/ 1302 w 1356"/>
                <a:gd name="T81" fmla="*/ 30 h 1524"/>
                <a:gd name="T82" fmla="*/ 1332 w 1356"/>
                <a:gd name="T83" fmla="*/ 1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524">
                  <a:moveTo>
                    <a:pt x="0" y="1524"/>
                  </a:moveTo>
                  <a:lnTo>
                    <a:pt x="6" y="1524"/>
                  </a:lnTo>
                  <a:lnTo>
                    <a:pt x="18" y="1524"/>
                  </a:lnTo>
                  <a:lnTo>
                    <a:pt x="30" y="1524"/>
                  </a:lnTo>
                  <a:lnTo>
                    <a:pt x="42" y="1524"/>
                  </a:lnTo>
                  <a:lnTo>
                    <a:pt x="48" y="1524"/>
                  </a:lnTo>
                  <a:lnTo>
                    <a:pt x="60" y="1524"/>
                  </a:lnTo>
                  <a:lnTo>
                    <a:pt x="72" y="1524"/>
                  </a:lnTo>
                  <a:lnTo>
                    <a:pt x="84" y="1524"/>
                  </a:lnTo>
                  <a:lnTo>
                    <a:pt x="96" y="1524"/>
                  </a:lnTo>
                  <a:lnTo>
                    <a:pt x="102" y="1524"/>
                  </a:lnTo>
                  <a:lnTo>
                    <a:pt x="114" y="1518"/>
                  </a:lnTo>
                  <a:lnTo>
                    <a:pt x="126" y="1518"/>
                  </a:lnTo>
                  <a:lnTo>
                    <a:pt x="138" y="1518"/>
                  </a:lnTo>
                  <a:lnTo>
                    <a:pt x="144" y="1512"/>
                  </a:lnTo>
                  <a:lnTo>
                    <a:pt x="156" y="1512"/>
                  </a:lnTo>
                  <a:lnTo>
                    <a:pt x="168" y="1506"/>
                  </a:lnTo>
                  <a:lnTo>
                    <a:pt x="180" y="1506"/>
                  </a:lnTo>
                  <a:lnTo>
                    <a:pt x="192" y="1500"/>
                  </a:lnTo>
                  <a:lnTo>
                    <a:pt x="198" y="1494"/>
                  </a:lnTo>
                  <a:lnTo>
                    <a:pt x="210" y="1488"/>
                  </a:lnTo>
                  <a:lnTo>
                    <a:pt x="222" y="1482"/>
                  </a:lnTo>
                  <a:lnTo>
                    <a:pt x="234" y="1476"/>
                  </a:lnTo>
                  <a:lnTo>
                    <a:pt x="240" y="1464"/>
                  </a:lnTo>
                  <a:lnTo>
                    <a:pt x="252" y="1458"/>
                  </a:lnTo>
                  <a:lnTo>
                    <a:pt x="264" y="1452"/>
                  </a:lnTo>
                  <a:lnTo>
                    <a:pt x="276" y="1440"/>
                  </a:lnTo>
                  <a:lnTo>
                    <a:pt x="288" y="1428"/>
                  </a:lnTo>
                  <a:lnTo>
                    <a:pt x="294" y="1422"/>
                  </a:lnTo>
                  <a:lnTo>
                    <a:pt x="306" y="1410"/>
                  </a:lnTo>
                  <a:lnTo>
                    <a:pt x="318" y="1398"/>
                  </a:lnTo>
                  <a:lnTo>
                    <a:pt x="330" y="1386"/>
                  </a:lnTo>
                  <a:lnTo>
                    <a:pt x="342" y="1374"/>
                  </a:lnTo>
                  <a:lnTo>
                    <a:pt x="348" y="1362"/>
                  </a:lnTo>
                  <a:lnTo>
                    <a:pt x="360" y="1344"/>
                  </a:lnTo>
                  <a:lnTo>
                    <a:pt x="372" y="1332"/>
                  </a:lnTo>
                  <a:lnTo>
                    <a:pt x="384" y="1314"/>
                  </a:lnTo>
                  <a:lnTo>
                    <a:pt x="390" y="1302"/>
                  </a:lnTo>
                  <a:lnTo>
                    <a:pt x="402" y="1284"/>
                  </a:lnTo>
                  <a:lnTo>
                    <a:pt x="414" y="1266"/>
                  </a:lnTo>
                  <a:lnTo>
                    <a:pt x="426" y="1254"/>
                  </a:lnTo>
                  <a:lnTo>
                    <a:pt x="438" y="1236"/>
                  </a:lnTo>
                  <a:lnTo>
                    <a:pt x="444" y="1218"/>
                  </a:lnTo>
                  <a:lnTo>
                    <a:pt x="456" y="1200"/>
                  </a:lnTo>
                  <a:lnTo>
                    <a:pt x="468" y="1182"/>
                  </a:lnTo>
                  <a:lnTo>
                    <a:pt x="480" y="1164"/>
                  </a:lnTo>
                  <a:lnTo>
                    <a:pt x="486" y="1146"/>
                  </a:lnTo>
                  <a:lnTo>
                    <a:pt x="498" y="1128"/>
                  </a:lnTo>
                  <a:lnTo>
                    <a:pt x="510" y="1110"/>
                  </a:lnTo>
                  <a:lnTo>
                    <a:pt x="522" y="1086"/>
                  </a:lnTo>
                  <a:lnTo>
                    <a:pt x="534" y="1068"/>
                  </a:lnTo>
                  <a:lnTo>
                    <a:pt x="540" y="1050"/>
                  </a:lnTo>
                  <a:lnTo>
                    <a:pt x="552" y="1032"/>
                  </a:lnTo>
                  <a:lnTo>
                    <a:pt x="564" y="1008"/>
                  </a:lnTo>
                  <a:lnTo>
                    <a:pt x="576" y="990"/>
                  </a:lnTo>
                  <a:lnTo>
                    <a:pt x="588" y="972"/>
                  </a:lnTo>
                  <a:lnTo>
                    <a:pt x="594" y="948"/>
                  </a:lnTo>
                  <a:lnTo>
                    <a:pt x="606" y="930"/>
                  </a:lnTo>
                  <a:lnTo>
                    <a:pt x="618" y="912"/>
                  </a:lnTo>
                  <a:lnTo>
                    <a:pt x="630" y="888"/>
                  </a:lnTo>
                  <a:lnTo>
                    <a:pt x="636" y="870"/>
                  </a:lnTo>
                  <a:lnTo>
                    <a:pt x="648" y="852"/>
                  </a:lnTo>
                  <a:lnTo>
                    <a:pt x="660" y="834"/>
                  </a:lnTo>
                  <a:lnTo>
                    <a:pt x="672" y="810"/>
                  </a:lnTo>
                  <a:lnTo>
                    <a:pt x="684" y="792"/>
                  </a:lnTo>
                  <a:lnTo>
                    <a:pt x="690" y="774"/>
                  </a:lnTo>
                  <a:lnTo>
                    <a:pt x="702" y="756"/>
                  </a:lnTo>
                  <a:lnTo>
                    <a:pt x="714" y="732"/>
                  </a:lnTo>
                  <a:lnTo>
                    <a:pt x="726" y="714"/>
                  </a:lnTo>
                  <a:lnTo>
                    <a:pt x="732" y="696"/>
                  </a:lnTo>
                  <a:lnTo>
                    <a:pt x="744" y="678"/>
                  </a:lnTo>
                  <a:lnTo>
                    <a:pt x="756" y="660"/>
                  </a:lnTo>
                  <a:lnTo>
                    <a:pt x="768" y="642"/>
                  </a:lnTo>
                  <a:lnTo>
                    <a:pt x="780" y="624"/>
                  </a:lnTo>
                  <a:lnTo>
                    <a:pt x="786" y="606"/>
                  </a:lnTo>
                  <a:lnTo>
                    <a:pt x="798" y="588"/>
                  </a:lnTo>
                  <a:lnTo>
                    <a:pt x="810" y="570"/>
                  </a:lnTo>
                  <a:lnTo>
                    <a:pt x="822" y="552"/>
                  </a:lnTo>
                  <a:lnTo>
                    <a:pt x="828" y="534"/>
                  </a:lnTo>
                  <a:lnTo>
                    <a:pt x="840" y="516"/>
                  </a:lnTo>
                  <a:lnTo>
                    <a:pt x="852" y="498"/>
                  </a:lnTo>
                  <a:lnTo>
                    <a:pt x="864" y="486"/>
                  </a:lnTo>
                  <a:lnTo>
                    <a:pt x="876" y="468"/>
                  </a:lnTo>
                  <a:lnTo>
                    <a:pt x="882" y="450"/>
                  </a:lnTo>
                  <a:lnTo>
                    <a:pt x="894" y="438"/>
                  </a:lnTo>
                  <a:lnTo>
                    <a:pt x="906" y="420"/>
                  </a:lnTo>
                  <a:lnTo>
                    <a:pt x="918" y="408"/>
                  </a:lnTo>
                  <a:lnTo>
                    <a:pt x="930" y="390"/>
                  </a:lnTo>
                  <a:lnTo>
                    <a:pt x="936" y="378"/>
                  </a:lnTo>
                  <a:lnTo>
                    <a:pt x="948" y="360"/>
                  </a:lnTo>
                  <a:lnTo>
                    <a:pt x="960" y="348"/>
                  </a:lnTo>
                  <a:lnTo>
                    <a:pt x="972" y="336"/>
                  </a:lnTo>
                  <a:lnTo>
                    <a:pt x="978" y="318"/>
                  </a:lnTo>
                  <a:lnTo>
                    <a:pt x="990" y="306"/>
                  </a:lnTo>
                  <a:lnTo>
                    <a:pt x="1002" y="294"/>
                  </a:lnTo>
                  <a:lnTo>
                    <a:pt x="1014" y="282"/>
                  </a:lnTo>
                  <a:lnTo>
                    <a:pt x="1026" y="270"/>
                  </a:lnTo>
                  <a:lnTo>
                    <a:pt x="1032" y="258"/>
                  </a:lnTo>
                  <a:lnTo>
                    <a:pt x="1044" y="246"/>
                  </a:lnTo>
                  <a:lnTo>
                    <a:pt x="1056" y="234"/>
                  </a:lnTo>
                  <a:lnTo>
                    <a:pt x="1068" y="222"/>
                  </a:lnTo>
                  <a:lnTo>
                    <a:pt x="1074" y="210"/>
                  </a:lnTo>
                  <a:lnTo>
                    <a:pt x="1086" y="198"/>
                  </a:lnTo>
                  <a:lnTo>
                    <a:pt x="1098" y="192"/>
                  </a:lnTo>
                  <a:lnTo>
                    <a:pt x="1110" y="180"/>
                  </a:lnTo>
                  <a:lnTo>
                    <a:pt x="1122" y="168"/>
                  </a:lnTo>
                  <a:lnTo>
                    <a:pt x="1128" y="156"/>
                  </a:lnTo>
                  <a:lnTo>
                    <a:pt x="1140" y="150"/>
                  </a:lnTo>
                  <a:lnTo>
                    <a:pt x="1152" y="138"/>
                  </a:lnTo>
                  <a:lnTo>
                    <a:pt x="1164" y="132"/>
                  </a:lnTo>
                  <a:lnTo>
                    <a:pt x="1176" y="120"/>
                  </a:lnTo>
                  <a:lnTo>
                    <a:pt x="1182" y="114"/>
                  </a:lnTo>
                  <a:lnTo>
                    <a:pt x="1194" y="102"/>
                  </a:lnTo>
                  <a:lnTo>
                    <a:pt x="1206" y="96"/>
                  </a:lnTo>
                  <a:lnTo>
                    <a:pt x="1218" y="90"/>
                  </a:lnTo>
                  <a:lnTo>
                    <a:pt x="1224" y="78"/>
                  </a:lnTo>
                  <a:lnTo>
                    <a:pt x="1236" y="72"/>
                  </a:lnTo>
                  <a:lnTo>
                    <a:pt x="1248" y="66"/>
                  </a:lnTo>
                  <a:lnTo>
                    <a:pt x="1260" y="54"/>
                  </a:lnTo>
                  <a:lnTo>
                    <a:pt x="1272" y="48"/>
                  </a:lnTo>
                  <a:lnTo>
                    <a:pt x="1278" y="42"/>
                  </a:lnTo>
                  <a:lnTo>
                    <a:pt x="1290" y="36"/>
                  </a:lnTo>
                  <a:lnTo>
                    <a:pt x="1302" y="30"/>
                  </a:lnTo>
                  <a:lnTo>
                    <a:pt x="1314" y="24"/>
                  </a:lnTo>
                  <a:lnTo>
                    <a:pt x="1320" y="18"/>
                  </a:lnTo>
                  <a:lnTo>
                    <a:pt x="1332" y="12"/>
                  </a:lnTo>
                  <a:lnTo>
                    <a:pt x="1344" y="6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7" name="Freeform 181"/>
            <p:cNvSpPr>
              <a:spLocks/>
            </p:cNvSpPr>
            <p:nvPr/>
          </p:nvSpPr>
          <p:spPr bwMode="auto">
            <a:xfrm>
              <a:off x="2325" y="1647"/>
              <a:ext cx="1356" cy="174"/>
            </a:xfrm>
            <a:custGeom>
              <a:avLst/>
              <a:gdLst>
                <a:gd name="T0" fmla="*/ 18 w 1356"/>
                <a:gd name="T1" fmla="*/ 162 h 174"/>
                <a:gd name="T2" fmla="*/ 54 w 1356"/>
                <a:gd name="T3" fmla="*/ 144 h 174"/>
                <a:gd name="T4" fmla="*/ 84 w 1356"/>
                <a:gd name="T5" fmla="*/ 132 h 174"/>
                <a:gd name="T6" fmla="*/ 114 w 1356"/>
                <a:gd name="T7" fmla="*/ 120 h 174"/>
                <a:gd name="T8" fmla="*/ 150 w 1356"/>
                <a:gd name="T9" fmla="*/ 108 h 174"/>
                <a:gd name="T10" fmla="*/ 180 w 1356"/>
                <a:gd name="T11" fmla="*/ 96 h 174"/>
                <a:gd name="T12" fmla="*/ 210 w 1356"/>
                <a:gd name="T13" fmla="*/ 90 h 174"/>
                <a:gd name="T14" fmla="*/ 246 w 1356"/>
                <a:gd name="T15" fmla="*/ 78 h 174"/>
                <a:gd name="T16" fmla="*/ 276 w 1356"/>
                <a:gd name="T17" fmla="*/ 72 h 174"/>
                <a:gd name="T18" fmla="*/ 306 w 1356"/>
                <a:gd name="T19" fmla="*/ 66 h 174"/>
                <a:gd name="T20" fmla="*/ 342 w 1356"/>
                <a:gd name="T21" fmla="*/ 60 h 174"/>
                <a:gd name="T22" fmla="*/ 372 w 1356"/>
                <a:gd name="T23" fmla="*/ 54 h 174"/>
                <a:gd name="T24" fmla="*/ 408 w 1356"/>
                <a:gd name="T25" fmla="*/ 48 h 174"/>
                <a:gd name="T26" fmla="*/ 438 w 1356"/>
                <a:gd name="T27" fmla="*/ 42 h 174"/>
                <a:gd name="T28" fmla="*/ 468 w 1356"/>
                <a:gd name="T29" fmla="*/ 36 h 174"/>
                <a:gd name="T30" fmla="*/ 504 w 1356"/>
                <a:gd name="T31" fmla="*/ 36 h 174"/>
                <a:gd name="T32" fmla="*/ 534 w 1356"/>
                <a:gd name="T33" fmla="*/ 30 h 174"/>
                <a:gd name="T34" fmla="*/ 564 w 1356"/>
                <a:gd name="T35" fmla="*/ 24 h 174"/>
                <a:gd name="T36" fmla="*/ 600 w 1356"/>
                <a:gd name="T37" fmla="*/ 24 h 174"/>
                <a:gd name="T38" fmla="*/ 630 w 1356"/>
                <a:gd name="T39" fmla="*/ 24 h 174"/>
                <a:gd name="T40" fmla="*/ 660 w 1356"/>
                <a:gd name="T41" fmla="*/ 18 h 174"/>
                <a:gd name="T42" fmla="*/ 696 w 1356"/>
                <a:gd name="T43" fmla="*/ 18 h 174"/>
                <a:gd name="T44" fmla="*/ 726 w 1356"/>
                <a:gd name="T45" fmla="*/ 18 h 174"/>
                <a:gd name="T46" fmla="*/ 756 w 1356"/>
                <a:gd name="T47" fmla="*/ 12 h 174"/>
                <a:gd name="T48" fmla="*/ 792 w 1356"/>
                <a:gd name="T49" fmla="*/ 12 h 174"/>
                <a:gd name="T50" fmla="*/ 822 w 1356"/>
                <a:gd name="T51" fmla="*/ 12 h 174"/>
                <a:gd name="T52" fmla="*/ 852 w 1356"/>
                <a:gd name="T53" fmla="*/ 12 h 174"/>
                <a:gd name="T54" fmla="*/ 888 w 1356"/>
                <a:gd name="T55" fmla="*/ 6 h 174"/>
                <a:gd name="T56" fmla="*/ 918 w 1356"/>
                <a:gd name="T57" fmla="*/ 6 h 174"/>
                <a:gd name="T58" fmla="*/ 948 w 1356"/>
                <a:gd name="T59" fmla="*/ 6 h 174"/>
                <a:gd name="T60" fmla="*/ 984 w 1356"/>
                <a:gd name="T61" fmla="*/ 6 h 174"/>
                <a:gd name="T62" fmla="*/ 1014 w 1356"/>
                <a:gd name="T63" fmla="*/ 6 h 174"/>
                <a:gd name="T64" fmla="*/ 1044 w 1356"/>
                <a:gd name="T65" fmla="*/ 6 h 174"/>
                <a:gd name="T66" fmla="*/ 1080 w 1356"/>
                <a:gd name="T67" fmla="*/ 6 h 174"/>
                <a:gd name="T68" fmla="*/ 1110 w 1356"/>
                <a:gd name="T69" fmla="*/ 6 h 174"/>
                <a:gd name="T70" fmla="*/ 1140 w 1356"/>
                <a:gd name="T71" fmla="*/ 6 h 174"/>
                <a:gd name="T72" fmla="*/ 1176 w 1356"/>
                <a:gd name="T73" fmla="*/ 6 h 174"/>
                <a:gd name="T74" fmla="*/ 1206 w 1356"/>
                <a:gd name="T75" fmla="*/ 0 h 174"/>
                <a:gd name="T76" fmla="*/ 1242 w 1356"/>
                <a:gd name="T77" fmla="*/ 0 h 174"/>
                <a:gd name="T78" fmla="*/ 1272 w 1356"/>
                <a:gd name="T79" fmla="*/ 0 h 174"/>
                <a:gd name="T80" fmla="*/ 1302 w 1356"/>
                <a:gd name="T81" fmla="*/ 0 h 174"/>
                <a:gd name="T82" fmla="*/ 1338 w 1356"/>
                <a:gd name="T8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74">
                  <a:moveTo>
                    <a:pt x="0" y="174"/>
                  </a:moveTo>
                  <a:lnTo>
                    <a:pt x="12" y="168"/>
                  </a:lnTo>
                  <a:lnTo>
                    <a:pt x="18" y="162"/>
                  </a:lnTo>
                  <a:lnTo>
                    <a:pt x="30" y="156"/>
                  </a:lnTo>
                  <a:lnTo>
                    <a:pt x="42" y="150"/>
                  </a:lnTo>
                  <a:lnTo>
                    <a:pt x="54" y="144"/>
                  </a:lnTo>
                  <a:lnTo>
                    <a:pt x="66" y="144"/>
                  </a:lnTo>
                  <a:lnTo>
                    <a:pt x="72" y="138"/>
                  </a:lnTo>
                  <a:lnTo>
                    <a:pt x="84" y="132"/>
                  </a:lnTo>
                  <a:lnTo>
                    <a:pt x="96" y="126"/>
                  </a:lnTo>
                  <a:lnTo>
                    <a:pt x="108" y="126"/>
                  </a:lnTo>
                  <a:lnTo>
                    <a:pt x="114" y="120"/>
                  </a:lnTo>
                  <a:lnTo>
                    <a:pt x="126" y="114"/>
                  </a:lnTo>
                  <a:lnTo>
                    <a:pt x="138" y="114"/>
                  </a:lnTo>
                  <a:lnTo>
                    <a:pt x="150" y="108"/>
                  </a:lnTo>
                  <a:lnTo>
                    <a:pt x="162" y="102"/>
                  </a:lnTo>
                  <a:lnTo>
                    <a:pt x="168" y="102"/>
                  </a:lnTo>
                  <a:lnTo>
                    <a:pt x="180" y="96"/>
                  </a:lnTo>
                  <a:lnTo>
                    <a:pt x="192" y="96"/>
                  </a:lnTo>
                  <a:lnTo>
                    <a:pt x="204" y="90"/>
                  </a:lnTo>
                  <a:lnTo>
                    <a:pt x="210" y="90"/>
                  </a:lnTo>
                  <a:lnTo>
                    <a:pt x="222" y="84"/>
                  </a:lnTo>
                  <a:lnTo>
                    <a:pt x="234" y="84"/>
                  </a:lnTo>
                  <a:lnTo>
                    <a:pt x="246" y="78"/>
                  </a:lnTo>
                  <a:lnTo>
                    <a:pt x="258" y="78"/>
                  </a:lnTo>
                  <a:lnTo>
                    <a:pt x="264" y="72"/>
                  </a:lnTo>
                  <a:lnTo>
                    <a:pt x="276" y="72"/>
                  </a:lnTo>
                  <a:lnTo>
                    <a:pt x="288" y="66"/>
                  </a:lnTo>
                  <a:lnTo>
                    <a:pt x="300" y="66"/>
                  </a:lnTo>
                  <a:lnTo>
                    <a:pt x="306" y="66"/>
                  </a:lnTo>
                  <a:lnTo>
                    <a:pt x="318" y="60"/>
                  </a:lnTo>
                  <a:lnTo>
                    <a:pt x="330" y="60"/>
                  </a:lnTo>
                  <a:lnTo>
                    <a:pt x="342" y="60"/>
                  </a:lnTo>
                  <a:lnTo>
                    <a:pt x="354" y="54"/>
                  </a:lnTo>
                  <a:lnTo>
                    <a:pt x="360" y="54"/>
                  </a:lnTo>
                  <a:lnTo>
                    <a:pt x="372" y="54"/>
                  </a:lnTo>
                  <a:lnTo>
                    <a:pt x="384" y="48"/>
                  </a:lnTo>
                  <a:lnTo>
                    <a:pt x="396" y="48"/>
                  </a:lnTo>
                  <a:lnTo>
                    <a:pt x="408" y="48"/>
                  </a:lnTo>
                  <a:lnTo>
                    <a:pt x="414" y="42"/>
                  </a:lnTo>
                  <a:lnTo>
                    <a:pt x="426" y="42"/>
                  </a:lnTo>
                  <a:lnTo>
                    <a:pt x="438" y="42"/>
                  </a:lnTo>
                  <a:lnTo>
                    <a:pt x="450" y="42"/>
                  </a:lnTo>
                  <a:lnTo>
                    <a:pt x="456" y="36"/>
                  </a:lnTo>
                  <a:lnTo>
                    <a:pt x="468" y="36"/>
                  </a:lnTo>
                  <a:lnTo>
                    <a:pt x="480" y="36"/>
                  </a:lnTo>
                  <a:lnTo>
                    <a:pt x="492" y="36"/>
                  </a:lnTo>
                  <a:lnTo>
                    <a:pt x="504" y="36"/>
                  </a:lnTo>
                  <a:lnTo>
                    <a:pt x="510" y="30"/>
                  </a:lnTo>
                  <a:lnTo>
                    <a:pt x="522" y="30"/>
                  </a:lnTo>
                  <a:lnTo>
                    <a:pt x="534" y="30"/>
                  </a:lnTo>
                  <a:lnTo>
                    <a:pt x="546" y="30"/>
                  </a:lnTo>
                  <a:lnTo>
                    <a:pt x="552" y="30"/>
                  </a:lnTo>
                  <a:lnTo>
                    <a:pt x="564" y="24"/>
                  </a:lnTo>
                  <a:lnTo>
                    <a:pt x="576" y="24"/>
                  </a:lnTo>
                  <a:lnTo>
                    <a:pt x="588" y="24"/>
                  </a:lnTo>
                  <a:lnTo>
                    <a:pt x="600" y="24"/>
                  </a:lnTo>
                  <a:lnTo>
                    <a:pt x="606" y="24"/>
                  </a:lnTo>
                  <a:lnTo>
                    <a:pt x="618" y="24"/>
                  </a:lnTo>
                  <a:lnTo>
                    <a:pt x="630" y="24"/>
                  </a:lnTo>
                  <a:lnTo>
                    <a:pt x="642" y="18"/>
                  </a:lnTo>
                  <a:lnTo>
                    <a:pt x="654" y="18"/>
                  </a:lnTo>
                  <a:lnTo>
                    <a:pt x="660" y="18"/>
                  </a:lnTo>
                  <a:lnTo>
                    <a:pt x="672" y="18"/>
                  </a:lnTo>
                  <a:lnTo>
                    <a:pt x="684" y="18"/>
                  </a:lnTo>
                  <a:lnTo>
                    <a:pt x="696" y="18"/>
                  </a:lnTo>
                  <a:lnTo>
                    <a:pt x="702" y="18"/>
                  </a:lnTo>
                  <a:lnTo>
                    <a:pt x="714" y="18"/>
                  </a:lnTo>
                  <a:lnTo>
                    <a:pt x="726" y="18"/>
                  </a:lnTo>
                  <a:lnTo>
                    <a:pt x="738" y="12"/>
                  </a:lnTo>
                  <a:lnTo>
                    <a:pt x="750" y="12"/>
                  </a:lnTo>
                  <a:lnTo>
                    <a:pt x="756" y="12"/>
                  </a:lnTo>
                  <a:lnTo>
                    <a:pt x="768" y="12"/>
                  </a:lnTo>
                  <a:lnTo>
                    <a:pt x="780" y="12"/>
                  </a:lnTo>
                  <a:lnTo>
                    <a:pt x="792" y="12"/>
                  </a:lnTo>
                  <a:lnTo>
                    <a:pt x="798" y="12"/>
                  </a:lnTo>
                  <a:lnTo>
                    <a:pt x="810" y="12"/>
                  </a:lnTo>
                  <a:lnTo>
                    <a:pt x="822" y="12"/>
                  </a:lnTo>
                  <a:lnTo>
                    <a:pt x="834" y="12"/>
                  </a:lnTo>
                  <a:lnTo>
                    <a:pt x="846" y="12"/>
                  </a:lnTo>
                  <a:lnTo>
                    <a:pt x="852" y="12"/>
                  </a:lnTo>
                  <a:lnTo>
                    <a:pt x="864" y="12"/>
                  </a:lnTo>
                  <a:lnTo>
                    <a:pt x="876" y="12"/>
                  </a:lnTo>
                  <a:lnTo>
                    <a:pt x="888" y="6"/>
                  </a:lnTo>
                  <a:lnTo>
                    <a:pt x="894" y="6"/>
                  </a:lnTo>
                  <a:lnTo>
                    <a:pt x="906" y="6"/>
                  </a:lnTo>
                  <a:lnTo>
                    <a:pt x="918" y="6"/>
                  </a:lnTo>
                  <a:lnTo>
                    <a:pt x="930" y="6"/>
                  </a:lnTo>
                  <a:lnTo>
                    <a:pt x="942" y="6"/>
                  </a:lnTo>
                  <a:lnTo>
                    <a:pt x="948" y="6"/>
                  </a:lnTo>
                  <a:lnTo>
                    <a:pt x="960" y="6"/>
                  </a:lnTo>
                  <a:lnTo>
                    <a:pt x="972" y="6"/>
                  </a:lnTo>
                  <a:lnTo>
                    <a:pt x="984" y="6"/>
                  </a:lnTo>
                  <a:lnTo>
                    <a:pt x="996" y="6"/>
                  </a:lnTo>
                  <a:lnTo>
                    <a:pt x="1002" y="6"/>
                  </a:lnTo>
                  <a:lnTo>
                    <a:pt x="1014" y="6"/>
                  </a:lnTo>
                  <a:lnTo>
                    <a:pt x="1026" y="6"/>
                  </a:lnTo>
                  <a:lnTo>
                    <a:pt x="1038" y="6"/>
                  </a:lnTo>
                  <a:lnTo>
                    <a:pt x="1044" y="6"/>
                  </a:lnTo>
                  <a:lnTo>
                    <a:pt x="1056" y="6"/>
                  </a:lnTo>
                  <a:lnTo>
                    <a:pt x="1068" y="6"/>
                  </a:lnTo>
                  <a:lnTo>
                    <a:pt x="1080" y="6"/>
                  </a:lnTo>
                  <a:lnTo>
                    <a:pt x="1092" y="6"/>
                  </a:lnTo>
                  <a:lnTo>
                    <a:pt x="1098" y="6"/>
                  </a:lnTo>
                  <a:lnTo>
                    <a:pt x="1110" y="6"/>
                  </a:lnTo>
                  <a:lnTo>
                    <a:pt x="1122" y="6"/>
                  </a:lnTo>
                  <a:lnTo>
                    <a:pt x="1134" y="6"/>
                  </a:lnTo>
                  <a:lnTo>
                    <a:pt x="1140" y="6"/>
                  </a:lnTo>
                  <a:lnTo>
                    <a:pt x="1152" y="6"/>
                  </a:lnTo>
                  <a:lnTo>
                    <a:pt x="1164" y="6"/>
                  </a:lnTo>
                  <a:lnTo>
                    <a:pt x="1176" y="6"/>
                  </a:lnTo>
                  <a:lnTo>
                    <a:pt x="1188" y="6"/>
                  </a:lnTo>
                  <a:lnTo>
                    <a:pt x="1194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48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0" y="0"/>
                  </a:lnTo>
                  <a:lnTo>
                    <a:pt x="1302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8" name="Freeform 182"/>
            <p:cNvSpPr>
              <a:spLocks/>
            </p:cNvSpPr>
            <p:nvPr/>
          </p:nvSpPr>
          <p:spPr bwMode="auto">
            <a:xfrm>
              <a:off x="3681" y="1647"/>
              <a:ext cx="1356" cy="0"/>
            </a:xfrm>
            <a:custGeom>
              <a:avLst/>
              <a:gdLst>
                <a:gd name="T0" fmla="*/ 24 w 1356"/>
                <a:gd name="T1" fmla="*/ 54 w 1356"/>
                <a:gd name="T2" fmla="*/ 84 w 1356"/>
                <a:gd name="T3" fmla="*/ 120 w 1356"/>
                <a:gd name="T4" fmla="*/ 150 w 1356"/>
                <a:gd name="T5" fmla="*/ 180 w 1356"/>
                <a:gd name="T6" fmla="*/ 216 w 1356"/>
                <a:gd name="T7" fmla="*/ 246 w 1356"/>
                <a:gd name="T8" fmla="*/ 276 w 1356"/>
                <a:gd name="T9" fmla="*/ 312 w 1356"/>
                <a:gd name="T10" fmla="*/ 342 w 1356"/>
                <a:gd name="T11" fmla="*/ 372 w 1356"/>
                <a:gd name="T12" fmla="*/ 408 w 1356"/>
                <a:gd name="T13" fmla="*/ 438 w 1356"/>
                <a:gd name="T14" fmla="*/ 474 w 1356"/>
                <a:gd name="T15" fmla="*/ 504 w 1356"/>
                <a:gd name="T16" fmla="*/ 534 w 1356"/>
                <a:gd name="T17" fmla="*/ 570 w 1356"/>
                <a:gd name="T18" fmla="*/ 600 w 1356"/>
                <a:gd name="T19" fmla="*/ 630 w 1356"/>
                <a:gd name="T20" fmla="*/ 666 w 1356"/>
                <a:gd name="T21" fmla="*/ 696 w 1356"/>
                <a:gd name="T22" fmla="*/ 726 w 1356"/>
                <a:gd name="T23" fmla="*/ 762 w 1356"/>
                <a:gd name="T24" fmla="*/ 792 w 1356"/>
                <a:gd name="T25" fmla="*/ 822 w 1356"/>
                <a:gd name="T26" fmla="*/ 858 w 1356"/>
                <a:gd name="T27" fmla="*/ 888 w 1356"/>
                <a:gd name="T28" fmla="*/ 918 w 1356"/>
                <a:gd name="T29" fmla="*/ 954 w 1356"/>
                <a:gd name="T30" fmla="*/ 984 w 1356"/>
                <a:gd name="T31" fmla="*/ 1014 w 1356"/>
                <a:gd name="T32" fmla="*/ 1050 w 1356"/>
                <a:gd name="T33" fmla="*/ 1080 w 1356"/>
                <a:gd name="T34" fmla="*/ 1110 w 1356"/>
                <a:gd name="T35" fmla="*/ 1146 w 1356"/>
                <a:gd name="T36" fmla="*/ 1176 w 1356"/>
                <a:gd name="T37" fmla="*/ 1206 w 1356"/>
                <a:gd name="T38" fmla="*/ 1242 w 1356"/>
                <a:gd name="T39" fmla="*/ 1272 w 1356"/>
                <a:gd name="T40" fmla="*/ 1308 w 1356"/>
                <a:gd name="T41" fmla="*/ 1338 w 13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1356">
                  <a:moveTo>
                    <a:pt x="0" y="0"/>
                  </a:moveTo>
                  <a:lnTo>
                    <a:pt x="12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50" y="0"/>
                  </a:lnTo>
                  <a:lnTo>
                    <a:pt x="162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62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2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62" y="0"/>
                  </a:lnTo>
                  <a:lnTo>
                    <a:pt x="768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8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900" y="0"/>
                  </a:lnTo>
                  <a:lnTo>
                    <a:pt x="912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54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62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50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19" name="Freeform 183"/>
            <p:cNvSpPr>
              <a:spLocks/>
            </p:cNvSpPr>
            <p:nvPr/>
          </p:nvSpPr>
          <p:spPr bwMode="auto">
            <a:xfrm>
              <a:off x="5037" y="1647"/>
              <a:ext cx="18" cy="0"/>
            </a:xfrm>
            <a:custGeom>
              <a:avLst/>
              <a:gdLst>
                <a:gd name="T0" fmla="*/ 0 w 18"/>
                <a:gd name="T1" fmla="*/ 12 w 18"/>
                <a:gd name="T2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2" y="0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0" name="Freeform 184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1" name="Freeform 185"/>
            <p:cNvSpPr>
              <a:spLocks/>
            </p:cNvSpPr>
            <p:nvPr/>
          </p:nvSpPr>
          <p:spPr bwMode="auto">
            <a:xfrm>
              <a:off x="969" y="1995"/>
              <a:ext cx="1356" cy="1350"/>
            </a:xfrm>
            <a:custGeom>
              <a:avLst/>
              <a:gdLst>
                <a:gd name="T0" fmla="*/ 18 w 1356"/>
                <a:gd name="T1" fmla="*/ 1350 h 1350"/>
                <a:gd name="T2" fmla="*/ 48 w 1356"/>
                <a:gd name="T3" fmla="*/ 1350 h 1350"/>
                <a:gd name="T4" fmla="*/ 84 w 1356"/>
                <a:gd name="T5" fmla="*/ 1350 h 1350"/>
                <a:gd name="T6" fmla="*/ 114 w 1356"/>
                <a:gd name="T7" fmla="*/ 1350 h 1350"/>
                <a:gd name="T8" fmla="*/ 150 w 1356"/>
                <a:gd name="T9" fmla="*/ 1350 h 1350"/>
                <a:gd name="T10" fmla="*/ 180 w 1356"/>
                <a:gd name="T11" fmla="*/ 1350 h 1350"/>
                <a:gd name="T12" fmla="*/ 210 w 1356"/>
                <a:gd name="T13" fmla="*/ 1344 h 1350"/>
                <a:gd name="T14" fmla="*/ 246 w 1356"/>
                <a:gd name="T15" fmla="*/ 1338 h 1350"/>
                <a:gd name="T16" fmla="*/ 276 w 1356"/>
                <a:gd name="T17" fmla="*/ 1332 h 1350"/>
                <a:gd name="T18" fmla="*/ 306 w 1356"/>
                <a:gd name="T19" fmla="*/ 1320 h 1350"/>
                <a:gd name="T20" fmla="*/ 342 w 1356"/>
                <a:gd name="T21" fmla="*/ 1302 h 1350"/>
                <a:gd name="T22" fmla="*/ 372 w 1356"/>
                <a:gd name="T23" fmla="*/ 1284 h 1350"/>
                <a:gd name="T24" fmla="*/ 402 w 1356"/>
                <a:gd name="T25" fmla="*/ 1260 h 1350"/>
                <a:gd name="T26" fmla="*/ 438 w 1356"/>
                <a:gd name="T27" fmla="*/ 1236 h 1350"/>
                <a:gd name="T28" fmla="*/ 468 w 1356"/>
                <a:gd name="T29" fmla="*/ 1206 h 1350"/>
                <a:gd name="T30" fmla="*/ 498 w 1356"/>
                <a:gd name="T31" fmla="*/ 1176 h 1350"/>
                <a:gd name="T32" fmla="*/ 534 w 1356"/>
                <a:gd name="T33" fmla="*/ 1134 h 1350"/>
                <a:gd name="T34" fmla="*/ 564 w 1356"/>
                <a:gd name="T35" fmla="*/ 1098 h 1350"/>
                <a:gd name="T36" fmla="*/ 600 w 1356"/>
                <a:gd name="T37" fmla="*/ 1056 h 1350"/>
                <a:gd name="T38" fmla="*/ 630 w 1356"/>
                <a:gd name="T39" fmla="*/ 1008 h 1350"/>
                <a:gd name="T40" fmla="*/ 660 w 1356"/>
                <a:gd name="T41" fmla="*/ 960 h 1350"/>
                <a:gd name="T42" fmla="*/ 696 w 1356"/>
                <a:gd name="T43" fmla="*/ 912 h 1350"/>
                <a:gd name="T44" fmla="*/ 726 w 1356"/>
                <a:gd name="T45" fmla="*/ 864 h 1350"/>
                <a:gd name="T46" fmla="*/ 756 w 1356"/>
                <a:gd name="T47" fmla="*/ 810 h 1350"/>
                <a:gd name="T48" fmla="*/ 792 w 1356"/>
                <a:gd name="T49" fmla="*/ 756 h 1350"/>
                <a:gd name="T50" fmla="*/ 822 w 1356"/>
                <a:gd name="T51" fmla="*/ 708 h 1350"/>
                <a:gd name="T52" fmla="*/ 852 w 1356"/>
                <a:gd name="T53" fmla="*/ 654 h 1350"/>
                <a:gd name="T54" fmla="*/ 888 w 1356"/>
                <a:gd name="T55" fmla="*/ 600 h 1350"/>
                <a:gd name="T56" fmla="*/ 918 w 1356"/>
                <a:gd name="T57" fmla="*/ 552 h 1350"/>
                <a:gd name="T58" fmla="*/ 948 w 1356"/>
                <a:gd name="T59" fmla="*/ 498 h 1350"/>
                <a:gd name="T60" fmla="*/ 984 w 1356"/>
                <a:gd name="T61" fmla="*/ 450 h 1350"/>
                <a:gd name="T62" fmla="*/ 1014 w 1356"/>
                <a:gd name="T63" fmla="*/ 402 h 1350"/>
                <a:gd name="T64" fmla="*/ 1050 w 1356"/>
                <a:gd name="T65" fmla="*/ 360 h 1350"/>
                <a:gd name="T66" fmla="*/ 1080 w 1356"/>
                <a:gd name="T67" fmla="*/ 312 h 1350"/>
                <a:gd name="T68" fmla="*/ 1110 w 1356"/>
                <a:gd name="T69" fmla="*/ 270 h 1350"/>
                <a:gd name="T70" fmla="*/ 1146 w 1356"/>
                <a:gd name="T71" fmla="*/ 228 h 1350"/>
                <a:gd name="T72" fmla="*/ 1176 w 1356"/>
                <a:gd name="T73" fmla="*/ 192 h 1350"/>
                <a:gd name="T74" fmla="*/ 1206 w 1356"/>
                <a:gd name="T75" fmla="*/ 150 h 1350"/>
                <a:gd name="T76" fmla="*/ 1242 w 1356"/>
                <a:gd name="T77" fmla="*/ 114 h 1350"/>
                <a:gd name="T78" fmla="*/ 1272 w 1356"/>
                <a:gd name="T79" fmla="*/ 84 h 1350"/>
                <a:gd name="T80" fmla="*/ 1302 w 1356"/>
                <a:gd name="T81" fmla="*/ 48 h 1350"/>
                <a:gd name="T82" fmla="*/ 1338 w 1356"/>
                <a:gd name="T83" fmla="*/ 18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56" h="1350">
                  <a:moveTo>
                    <a:pt x="0" y="1350"/>
                  </a:moveTo>
                  <a:lnTo>
                    <a:pt x="6" y="1350"/>
                  </a:lnTo>
                  <a:lnTo>
                    <a:pt x="18" y="1350"/>
                  </a:lnTo>
                  <a:lnTo>
                    <a:pt x="30" y="1350"/>
                  </a:lnTo>
                  <a:lnTo>
                    <a:pt x="42" y="1350"/>
                  </a:lnTo>
                  <a:lnTo>
                    <a:pt x="48" y="1350"/>
                  </a:lnTo>
                  <a:lnTo>
                    <a:pt x="60" y="1350"/>
                  </a:lnTo>
                  <a:lnTo>
                    <a:pt x="72" y="1350"/>
                  </a:lnTo>
                  <a:lnTo>
                    <a:pt x="84" y="1350"/>
                  </a:lnTo>
                  <a:lnTo>
                    <a:pt x="96" y="1350"/>
                  </a:lnTo>
                  <a:lnTo>
                    <a:pt x="102" y="1350"/>
                  </a:lnTo>
                  <a:lnTo>
                    <a:pt x="114" y="1350"/>
                  </a:lnTo>
                  <a:lnTo>
                    <a:pt x="126" y="1350"/>
                  </a:lnTo>
                  <a:lnTo>
                    <a:pt x="138" y="1350"/>
                  </a:lnTo>
                  <a:lnTo>
                    <a:pt x="150" y="1350"/>
                  </a:lnTo>
                  <a:lnTo>
                    <a:pt x="156" y="1350"/>
                  </a:lnTo>
                  <a:lnTo>
                    <a:pt x="168" y="1350"/>
                  </a:lnTo>
                  <a:lnTo>
                    <a:pt x="180" y="1350"/>
                  </a:lnTo>
                  <a:lnTo>
                    <a:pt x="192" y="1344"/>
                  </a:lnTo>
                  <a:lnTo>
                    <a:pt x="198" y="1344"/>
                  </a:lnTo>
                  <a:lnTo>
                    <a:pt x="210" y="1344"/>
                  </a:lnTo>
                  <a:lnTo>
                    <a:pt x="222" y="1344"/>
                  </a:lnTo>
                  <a:lnTo>
                    <a:pt x="234" y="1338"/>
                  </a:lnTo>
                  <a:lnTo>
                    <a:pt x="246" y="1338"/>
                  </a:lnTo>
                  <a:lnTo>
                    <a:pt x="252" y="1338"/>
                  </a:lnTo>
                  <a:lnTo>
                    <a:pt x="264" y="1332"/>
                  </a:lnTo>
                  <a:lnTo>
                    <a:pt x="276" y="1332"/>
                  </a:lnTo>
                  <a:lnTo>
                    <a:pt x="288" y="1326"/>
                  </a:lnTo>
                  <a:lnTo>
                    <a:pt x="300" y="1320"/>
                  </a:lnTo>
                  <a:lnTo>
                    <a:pt x="306" y="1320"/>
                  </a:lnTo>
                  <a:lnTo>
                    <a:pt x="318" y="1314"/>
                  </a:lnTo>
                  <a:lnTo>
                    <a:pt x="330" y="1308"/>
                  </a:lnTo>
                  <a:lnTo>
                    <a:pt x="342" y="1302"/>
                  </a:lnTo>
                  <a:lnTo>
                    <a:pt x="348" y="1296"/>
                  </a:lnTo>
                  <a:lnTo>
                    <a:pt x="360" y="1290"/>
                  </a:lnTo>
                  <a:lnTo>
                    <a:pt x="372" y="1284"/>
                  </a:lnTo>
                  <a:lnTo>
                    <a:pt x="384" y="1278"/>
                  </a:lnTo>
                  <a:lnTo>
                    <a:pt x="396" y="1272"/>
                  </a:lnTo>
                  <a:lnTo>
                    <a:pt x="402" y="1260"/>
                  </a:lnTo>
                  <a:lnTo>
                    <a:pt x="414" y="1254"/>
                  </a:lnTo>
                  <a:lnTo>
                    <a:pt x="426" y="1248"/>
                  </a:lnTo>
                  <a:lnTo>
                    <a:pt x="438" y="1236"/>
                  </a:lnTo>
                  <a:lnTo>
                    <a:pt x="450" y="1224"/>
                  </a:lnTo>
                  <a:lnTo>
                    <a:pt x="456" y="1218"/>
                  </a:lnTo>
                  <a:lnTo>
                    <a:pt x="468" y="1206"/>
                  </a:lnTo>
                  <a:lnTo>
                    <a:pt x="480" y="1194"/>
                  </a:lnTo>
                  <a:lnTo>
                    <a:pt x="492" y="1182"/>
                  </a:lnTo>
                  <a:lnTo>
                    <a:pt x="498" y="1176"/>
                  </a:lnTo>
                  <a:lnTo>
                    <a:pt x="510" y="1164"/>
                  </a:lnTo>
                  <a:lnTo>
                    <a:pt x="522" y="1152"/>
                  </a:lnTo>
                  <a:lnTo>
                    <a:pt x="534" y="1134"/>
                  </a:lnTo>
                  <a:lnTo>
                    <a:pt x="546" y="1122"/>
                  </a:lnTo>
                  <a:lnTo>
                    <a:pt x="552" y="1110"/>
                  </a:lnTo>
                  <a:lnTo>
                    <a:pt x="564" y="1098"/>
                  </a:lnTo>
                  <a:lnTo>
                    <a:pt x="576" y="1080"/>
                  </a:lnTo>
                  <a:lnTo>
                    <a:pt x="588" y="1068"/>
                  </a:lnTo>
                  <a:lnTo>
                    <a:pt x="600" y="1056"/>
                  </a:lnTo>
                  <a:lnTo>
                    <a:pt x="606" y="1038"/>
                  </a:lnTo>
                  <a:lnTo>
                    <a:pt x="618" y="1026"/>
                  </a:lnTo>
                  <a:lnTo>
                    <a:pt x="630" y="1008"/>
                  </a:lnTo>
                  <a:lnTo>
                    <a:pt x="642" y="996"/>
                  </a:lnTo>
                  <a:lnTo>
                    <a:pt x="648" y="978"/>
                  </a:lnTo>
                  <a:lnTo>
                    <a:pt x="660" y="960"/>
                  </a:lnTo>
                  <a:lnTo>
                    <a:pt x="672" y="948"/>
                  </a:lnTo>
                  <a:lnTo>
                    <a:pt x="684" y="930"/>
                  </a:lnTo>
                  <a:lnTo>
                    <a:pt x="696" y="912"/>
                  </a:lnTo>
                  <a:lnTo>
                    <a:pt x="702" y="894"/>
                  </a:lnTo>
                  <a:lnTo>
                    <a:pt x="714" y="876"/>
                  </a:lnTo>
                  <a:lnTo>
                    <a:pt x="726" y="864"/>
                  </a:lnTo>
                  <a:lnTo>
                    <a:pt x="738" y="846"/>
                  </a:lnTo>
                  <a:lnTo>
                    <a:pt x="750" y="828"/>
                  </a:lnTo>
                  <a:lnTo>
                    <a:pt x="756" y="810"/>
                  </a:lnTo>
                  <a:lnTo>
                    <a:pt x="768" y="792"/>
                  </a:lnTo>
                  <a:lnTo>
                    <a:pt x="780" y="774"/>
                  </a:lnTo>
                  <a:lnTo>
                    <a:pt x="792" y="756"/>
                  </a:lnTo>
                  <a:lnTo>
                    <a:pt x="798" y="738"/>
                  </a:lnTo>
                  <a:lnTo>
                    <a:pt x="810" y="726"/>
                  </a:lnTo>
                  <a:lnTo>
                    <a:pt x="822" y="708"/>
                  </a:lnTo>
                  <a:lnTo>
                    <a:pt x="834" y="690"/>
                  </a:lnTo>
                  <a:lnTo>
                    <a:pt x="846" y="672"/>
                  </a:lnTo>
                  <a:lnTo>
                    <a:pt x="852" y="654"/>
                  </a:lnTo>
                  <a:lnTo>
                    <a:pt x="864" y="636"/>
                  </a:lnTo>
                  <a:lnTo>
                    <a:pt x="876" y="618"/>
                  </a:lnTo>
                  <a:lnTo>
                    <a:pt x="888" y="600"/>
                  </a:lnTo>
                  <a:lnTo>
                    <a:pt x="900" y="582"/>
                  </a:lnTo>
                  <a:lnTo>
                    <a:pt x="906" y="570"/>
                  </a:lnTo>
                  <a:lnTo>
                    <a:pt x="918" y="552"/>
                  </a:lnTo>
                  <a:lnTo>
                    <a:pt x="930" y="534"/>
                  </a:lnTo>
                  <a:lnTo>
                    <a:pt x="942" y="516"/>
                  </a:lnTo>
                  <a:lnTo>
                    <a:pt x="948" y="498"/>
                  </a:lnTo>
                  <a:lnTo>
                    <a:pt x="960" y="486"/>
                  </a:lnTo>
                  <a:lnTo>
                    <a:pt x="972" y="468"/>
                  </a:lnTo>
                  <a:lnTo>
                    <a:pt x="984" y="450"/>
                  </a:lnTo>
                  <a:lnTo>
                    <a:pt x="996" y="438"/>
                  </a:lnTo>
                  <a:lnTo>
                    <a:pt x="1002" y="420"/>
                  </a:lnTo>
                  <a:lnTo>
                    <a:pt x="1014" y="402"/>
                  </a:lnTo>
                  <a:lnTo>
                    <a:pt x="1026" y="390"/>
                  </a:lnTo>
                  <a:lnTo>
                    <a:pt x="1038" y="372"/>
                  </a:lnTo>
                  <a:lnTo>
                    <a:pt x="1050" y="360"/>
                  </a:lnTo>
                  <a:lnTo>
                    <a:pt x="1056" y="342"/>
                  </a:lnTo>
                  <a:lnTo>
                    <a:pt x="1068" y="330"/>
                  </a:lnTo>
                  <a:lnTo>
                    <a:pt x="1080" y="312"/>
                  </a:lnTo>
                  <a:lnTo>
                    <a:pt x="1092" y="300"/>
                  </a:lnTo>
                  <a:lnTo>
                    <a:pt x="1098" y="282"/>
                  </a:lnTo>
                  <a:lnTo>
                    <a:pt x="1110" y="270"/>
                  </a:lnTo>
                  <a:lnTo>
                    <a:pt x="1122" y="258"/>
                  </a:lnTo>
                  <a:lnTo>
                    <a:pt x="1134" y="240"/>
                  </a:lnTo>
                  <a:lnTo>
                    <a:pt x="1146" y="228"/>
                  </a:lnTo>
                  <a:lnTo>
                    <a:pt x="1152" y="216"/>
                  </a:lnTo>
                  <a:lnTo>
                    <a:pt x="1164" y="204"/>
                  </a:lnTo>
                  <a:lnTo>
                    <a:pt x="1176" y="192"/>
                  </a:lnTo>
                  <a:lnTo>
                    <a:pt x="1188" y="174"/>
                  </a:lnTo>
                  <a:lnTo>
                    <a:pt x="1200" y="162"/>
                  </a:lnTo>
                  <a:lnTo>
                    <a:pt x="1206" y="150"/>
                  </a:lnTo>
                  <a:lnTo>
                    <a:pt x="1218" y="138"/>
                  </a:lnTo>
                  <a:lnTo>
                    <a:pt x="1230" y="126"/>
                  </a:lnTo>
                  <a:lnTo>
                    <a:pt x="1242" y="114"/>
                  </a:lnTo>
                  <a:lnTo>
                    <a:pt x="1248" y="102"/>
                  </a:lnTo>
                  <a:lnTo>
                    <a:pt x="1260" y="96"/>
                  </a:lnTo>
                  <a:lnTo>
                    <a:pt x="1272" y="84"/>
                  </a:lnTo>
                  <a:lnTo>
                    <a:pt x="1284" y="72"/>
                  </a:lnTo>
                  <a:lnTo>
                    <a:pt x="1296" y="60"/>
                  </a:lnTo>
                  <a:lnTo>
                    <a:pt x="1302" y="48"/>
                  </a:lnTo>
                  <a:lnTo>
                    <a:pt x="1314" y="42"/>
                  </a:lnTo>
                  <a:lnTo>
                    <a:pt x="1326" y="30"/>
                  </a:lnTo>
                  <a:lnTo>
                    <a:pt x="1338" y="18"/>
                  </a:lnTo>
                  <a:lnTo>
                    <a:pt x="1350" y="12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BF00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2" name="Freeform 186"/>
            <p:cNvSpPr>
              <a:spLocks/>
            </p:cNvSpPr>
            <p:nvPr/>
          </p:nvSpPr>
          <p:spPr bwMode="auto">
            <a:xfrm>
              <a:off x="2325" y="1653"/>
              <a:ext cx="1362" cy="342"/>
            </a:xfrm>
            <a:custGeom>
              <a:avLst/>
              <a:gdLst>
                <a:gd name="T0" fmla="*/ 24 w 1362"/>
                <a:gd name="T1" fmla="*/ 324 h 342"/>
                <a:gd name="T2" fmla="*/ 54 w 1362"/>
                <a:gd name="T3" fmla="*/ 300 h 342"/>
                <a:gd name="T4" fmla="*/ 90 w 1362"/>
                <a:gd name="T5" fmla="*/ 276 h 342"/>
                <a:gd name="T6" fmla="*/ 120 w 1362"/>
                <a:gd name="T7" fmla="*/ 252 h 342"/>
                <a:gd name="T8" fmla="*/ 150 w 1362"/>
                <a:gd name="T9" fmla="*/ 228 h 342"/>
                <a:gd name="T10" fmla="*/ 186 w 1362"/>
                <a:gd name="T11" fmla="*/ 210 h 342"/>
                <a:gd name="T12" fmla="*/ 216 w 1362"/>
                <a:gd name="T13" fmla="*/ 192 h 342"/>
                <a:gd name="T14" fmla="*/ 246 w 1362"/>
                <a:gd name="T15" fmla="*/ 174 h 342"/>
                <a:gd name="T16" fmla="*/ 282 w 1362"/>
                <a:gd name="T17" fmla="*/ 162 h 342"/>
                <a:gd name="T18" fmla="*/ 312 w 1362"/>
                <a:gd name="T19" fmla="*/ 144 h 342"/>
                <a:gd name="T20" fmla="*/ 342 w 1362"/>
                <a:gd name="T21" fmla="*/ 132 h 342"/>
                <a:gd name="T22" fmla="*/ 378 w 1362"/>
                <a:gd name="T23" fmla="*/ 120 h 342"/>
                <a:gd name="T24" fmla="*/ 408 w 1362"/>
                <a:gd name="T25" fmla="*/ 108 h 342"/>
                <a:gd name="T26" fmla="*/ 444 w 1362"/>
                <a:gd name="T27" fmla="*/ 96 h 342"/>
                <a:gd name="T28" fmla="*/ 474 w 1362"/>
                <a:gd name="T29" fmla="*/ 90 h 342"/>
                <a:gd name="T30" fmla="*/ 504 w 1362"/>
                <a:gd name="T31" fmla="*/ 78 h 342"/>
                <a:gd name="T32" fmla="*/ 540 w 1362"/>
                <a:gd name="T33" fmla="*/ 72 h 342"/>
                <a:gd name="T34" fmla="*/ 570 w 1362"/>
                <a:gd name="T35" fmla="*/ 66 h 342"/>
                <a:gd name="T36" fmla="*/ 600 w 1362"/>
                <a:gd name="T37" fmla="*/ 60 h 342"/>
                <a:gd name="T38" fmla="*/ 636 w 1362"/>
                <a:gd name="T39" fmla="*/ 54 h 342"/>
                <a:gd name="T40" fmla="*/ 666 w 1362"/>
                <a:gd name="T41" fmla="*/ 48 h 342"/>
                <a:gd name="T42" fmla="*/ 696 w 1362"/>
                <a:gd name="T43" fmla="*/ 42 h 342"/>
                <a:gd name="T44" fmla="*/ 732 w 1362"/>
                <a:gd name="T45" fmla="*/ 36 h 342"/>
                <a:gd name="T46" fmla="*/ 762 w 1362"/>
                <a:gd name="T47" fmla="*/ 30 h 342"/>
                <a:gd name="T48" fmla="*/ 792 w 1362"/>
                <a:gd name="T49" fmla="*/ 30 h 342"/>
                <a:gd name="T50" fmla="*/ 828 w 1362"/>
                <a:gd name="T51" fmla="*/ 24 h 342"/>
                <a:gd name="T52" fmla="*/ 858 w 1362"/>
                <a:gd name="T53" fmla="*/ 24 h 342"/>
                <a:gd name="T54" fmla="*/ 894 w 1362"/>
                <a:gd name="T55" fmla="*/ 18 h 342"/>
                <a:gd name="T56" fmla="*/ 924 w 1362"/>
                <a:gd name="T57" fmla="*/ 18 h 342"/>
                <a:gd name="T58" fmla="*/ 954 w 1362"/>
                <a:gd name="T59" fmla="*/ 12 h 342"/>
                <a:gd name="T60" fmla="*/ 990 w 1362"/>
                <a:gd name="T61" fmla="*/ 12 h 342"/>
                <a:gd name="T62" fmla="*/ 1020 w 1362"/>
                <a:gd name="T63" fmla="*/ 12 h 342"/>
                <a:gd name="T64" fmla="*/ 1050 w 1362"/>
                <a:gd name="T65" fmla="*/ 12 h 342"/>
                <a:gd name="T66" fmla="*/ 1086 w 1362"/>
                <a:gd name="T67" fmla="*/ 6 h 342"/>
                <a:gd name="T68" fmla="*/ 1116 w 1362"/>
                <a:gd name="T69" fmla="*/ 6 h 342"/>
                <a:gd name="T70" fmla="*/ 1146 w 1362"/>
                <a:gd name="T71" fmla="*/ 6 h 342"/>
                <a:gd name="T72" fmla="*/ 1182 w 1362"/>
                <a:gd name="T73" fmla="*/ 6 h 342"/>
                <a:gd name="T74" fmla="*/ 1212 w 1362"/>
                <a:gd name="T75" fmla="*/ 0 h 342"/>
                <a:gd name="T76" fmla="*/ 1242 w 1362"/>
                <a:gd name="T77" fmla="*/ 0 h 342"/>
                <a:gd name="T78" fmla="*/ 1278 w 1362"/>
                <a:gd name="T79" fmla="*/ 0 h 342"/>
                <a:gd name="T80" fmla="*/ 1308 w 1362"/>
                <a:gd name="T81" fmla="*/ 0 h 342"/>
                <a:gd name="T82" fmla="*/ 1344 w 1362"/>
                <a:gd name="T83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2" h="342">
                  <a:moveTo>
                    <a:pt x="0" y="342"/>
                  </a:moveTo>
                  <a:lnTo>
                    <a:pt x="12" y="336"/>
                  </a:lnTo>
                  <a:lnTo>
                    <a:pt x="24" y="324"/>
                  </a:lnTo>
                  <a:lnTo>
                    <a:pt x="36" y="318"/>
                  </a:lnTo>
                  <a:lnTo>
                    <a:pt x="42" y="306"/>
                  </a:lnTo>
                  <a:lnTo>
                    <a:pt x="54" y="300"/>
                  </a:lnTo>
                  <a:lnTo>
                    <a:pt x="66" y="288"/>
                  </a:lnTo>
                  <a:lnTo>
                    <a:pt x="78" y="282"/>
                  </a:lnTo>
                  <a:lnTo>
                    <a:pt x="90" y="276"/>
                  </a:lnTo>
                  <a:lnTo>
                    <a:pt x="96" y="264"/>
                  </a:lnTo>
                  <a:lnTo>
                    <a:pt x="108" y="258"/>
                  </a:lnTo>
                  <a:lnTo>
                    <a:pt x="120" y="252"/>
                  </a:lnTo>
                  <a:lnTo>
                    <a:pt x="132" y="246"/>
                  </a:lnTo>
                  <a:lnTo>
                    <a:pt x="144" y="240"/>
                  </a:lnTo>
                  <a:lnTo>
                    <a:pt x="150" y="228"/>
                  </a:lnTo>
                  <a:lnTo>
                    <a:pt x="162" y="222"/>
                  </a:lnTo>
                  <a:lnTo>
                    <a:pt x="174" y="216"/>
                  </a:lnTo>
                  <a:lnTo>
                    <a:pt x="186" y="210"/>
                  </a:lnTo>
                  <a:lnTo>
                    <a:pt x="192" y="204"/>
                  </a:lnTo>
                  <a:lnTo>
                    <a:pt x="204" y="198"/>
                  </a:lnTo>
                  <a:lnTo>
                    <a:pt x="216" y="192"/>
                  </a:lnTo>
                  <a:lnTo>
                    <a:pt x="228" y="186"/>
                  </a:lnTo>
                  <a:lnTo>
                    <a:pt x="240" y="180"/>
                  </a:lnTo>
                  <a:lnTo>
                    <a:pt x="246" y="174"/>
                  </a:lnTo>
                  <a:lnTo>
                    <a:pt x="258" y="168"/>
                  </a:lnTo>
                  <a:lnTo>
                    <a:pt x="270" y="168"/>
                  </a:lnTo>
                  <a:lnTo>
                    <a:pt x="282" y="162"/>
                  </a:lnTo>
                  <a:lnTo>
                    <a:pt x="294" y="156"/>
                  </a:lnTo>
                  <a:lnTo>
                    <a:pt x="300" y="150"/>
                  </a:lnTo>
                  <a:lnTo>
                    <a:pt x="312" y="144"/>
                  </a:lnTo>
                  <a:lnTo>
                    <a:pt x="324" y="144"/>
                  </a:lnTo>
                  <a:lnTo>
                    <a:pt x="336" y="138"/>
                  </a:lnTo>
                  <a:lnTo>
                    <a:pt x="342" y="132"/>
                  </a:lnTo>
                  <a:lnTo>
                    <a:pt x="354" y="126"/>
                  </a:lnTo>
                  <a:lnTo>
                    <a:pt x="366" y="126"/>
                  </a:lnTo>
                  <a:lnTo>
                    <a:pt x="378" y="120"/>
                  </a:lnTo>
                  <a:lnTo>
                    <a:pt x="390" y="114"/>
                  </a:lnTo>
                  <a:lnTo>
                    <a:pt x="396" y="114"/>
                  </a:lnTo>
                  <a:lnTo>
                    <a:pt x="408" y="108"/>
                  </a:lnTo>
                  <a:lnTo>
                    <a:pt x="420" y="108"/>
                  </a:lnTo>
                  <a:lnTo>
                    <a:pt x="432" y="102"/>
                  </a:lnTo>
                  <a:lnTo>
                    <a:pt x="444" y="96"/>
                  </a:lnTo>
                  <a:lnTo>
                    <a:pt x="450" y="96"/>
                  </a:lnTo>
                  <a:lnTo>
                    <a:pt x="462" y="90"/>
                  </a:lnTo>
                  <a:lnTo>
                    <a:pt x="474" y="90"/>
                  </a:lnTo>
                  <a:lnTo>
                    <a:pt x="486" y="84"/>
                  </a:lnTo>
                  <a:lnTo>
                    <a:pt x="492" y="84"/>
                  </a:lnTo>
                  <a:lnTo>
                    <a:pt x="504" y="78"/>
                  </a:lnTo>
                  <a:lnTo>
                    <a:pt x="516" y="78"/>
                  </a:lnTo>
                  <a:lnTo>
                    <a:pt x="528" y="72"/>
                  </a:lnTo>
                  <a:lnTo>
                    <a:pt x="540" y="72"/>
                  </a:lnTo>
                  <a:lnTo>
                    <a:pt x="546" y="72"/>
                  </a:lnTo>
                  <a:lnTo>
                    <a:pt x="558" y="66"/>
                  </a:lnTo>
                  <a:lnTo>
                    <a:pt x="570" y="66"/>
                  </a:lnTo>
                  <a:lnTo>
                    <a:pt x="582" y="60"/>
                  </a:lnTo>
                  <a:lnTo>
                    <a:pt x="594" y="60"/>
                  </a:lnTo>
                  <a:lnTo>
                    <a:pt x="600" y="60"/>
                  </a:lnTo>
                  <a:lnTo>
                    <a:pt x="612" y="54"/>
                  </a:lnTo>
                  <a:lnTo>
                    <a:pt x="624" y="54"/>
                  </a:lnTo>
                  <a:lnTo>
                    <a:pt x="636" y="54"/>
                  </a:lnTo>
                  <a:lnTo>
                    <a:pt x="642" y="48"/>
                  </a:lnTo>
                  <a:lnTo>
                    <a:pt x="654" y="48"/>
                  </a:lnTo>
                  <a:lnTo>
                    <a:pt x="666" y="48"/>
                  </a:lnTo>
                  <a:lnTo>
                    <a:pt x="678" y="42"/>
                  </a:lnTo>
                  <a:lnTo>
                    <a:pt x="690" y="42"/>
                  </a:lnTo>
                  <a:lnTo>
                    <a:pt x="696" y="42"/>
                  </a:lnTo>
                  <a:lnTo>
                    <a:pt x="708" y="42"/>
                  </a:lnTo>
                  <a:lnTo>
                    <a:pt x="720" y="36"/>
                  </a:lnTo>
                  <a:lnTo>
                    <a:pt x="732" y="36"/>
                  </a:lnTo>
                  <a:lnTo>
                    <a:pt x="744" y="36"/>
                  </a:lnTo>
                  <a:lnTo>
                    <a:pt x="750" y="36"/>
                  </a:lnTo>
                  <a:lnTo>
                    <a:pt x="762" y="30"/>
                  </a:lnTo>
                  <a:lnTo>
                    <a:pt x="774" y="30"/>
                  </a:lnTo>
                  <a:lnTo>
                    <a:pt x="786" y="30"/>
                  </a:lnTo>
                  <a:lnTo>
                    <a:pt x="792" y="30"/>
                  </a:lnTo>
                  <a:lnTo>
                    <a:pt x="804" y="30"/>
                  </a:lnTo>
                  <a:lnTo>
                    <a:pt x="816" y="24"/>
                  </a:lnTo>
                  <a:lnTo>
                    <a:pt x="828" y="24"/>
                  </a:lnTo>
                  <a:lnTo>
                    <a:pt x="840" y="24"/>
                  </a:lnTo>
                  <a:lnTo>
                    <a:pt x="846" y="24"/>
                  </a:lnTo>
                  <a:lnTo>
                    <a:pt x="858" y="24"/>
                  </a:lnTo>
                  <a:lnTo>
                    <a:pt x="870" y="24"/>
                  </a:lnTo>
                  <a:lnTo>
                    <a:pt x="882" y="18"/>
                  </a:lnTo>
                  <a:lnTo>
                    <a:pt x="894" y="18"/>
                  </a:lnTo>
                  <a:lnTo>
                    <a:pt x="900" y="18"/>
                  </a:lnTo>
                  <a:lnTo>
                    <a:pt x="912" y="18"/>
                  </a:lnTo>
                  <a:lnTo>
                    <a:pt x="924" y="18"/>
                  </a:lnTo>
                  <a:lnTo>
                    <a:pt x="936" y="18"/>
                  </a:lnTo>
                  <a:lnTo>
                    <a:pt x="942" y="18"/>
                  </a:lnTo>
                  <a:lnTo>
                    <a:pt x="954" y="12"/>
                  </a:lnTo>
                  <a:lnTo>
                    <a:pt x="966" y="12"/>
                  </a:lnTo>
                  <a:lnTo>
                    <a:pt x="978" y="12"/>
                  </a:lnTo>
                  <a:lnTo>
                    <a:pt x="990" y="12"/>
                  </a:lnTo>
                  <a:lnTo>
                    <a:pt x="996" y="12"/>
                  </a:lnTo>
                  <a:lnTo>
                    <a:pt x="1008" y="12"/>
                  </a:lnTo>
                  <a:lnTo>
                    <a:pt x="1020" y="12"/>
                  </a:lnTo>
                  <a:lnTo>
                    <a:pt x="1032" y="12"/>
                  </a:lnTo>
                  <a:lnTo>
                    <a:pt x="1044" y="12"/>
                  </a:lnTo>
                  <a:lnTo>
                    <a:pt x="1050" y="12"/>
                  </a:lnTo>
                  <a:lnTo>
                    <a:pt x="1062" y="6"/>
                  </a:lnTo>
                  <a:lnTo>
                    <a:pt x="1074" y="6"/>
                  </a:lnTo>
                  <a:lnTo>
                    <a:pt x="1086" y="6"/>
                  </a:lnTo>
                  <a:lnTo>
                    <a:pt x="1092" y="6"/>
                  </a:lnTo>
                  <a:lnTo>
                    <a:pt x="1104" y="6"/>
                  </a:lnTo>
                  <a:lnTo>
                    <a:pt x="1116" y="6"/>
                  </a:lnTo>
                  <a:lnTo>
                    <a:pt x="1128" y="6"/>
                  </a:lnTo>
                  <a:lnTo>
                    <a:pt x="1140" y="6"/>
                  </a:lnTo>
                  <a:lnTo>
                    <a:pt x="1146" y="6"/>
                  </a:lnTo>
                  <a:lnTo>
                    <a:pt x="1158" y="6"/>
                  </a:lnTo>
                  <a:lnTo>
                    <a:pt x="1170" y="6"/>
                  </a:lnTo>
                  <a:lnTo>
                    <a:pt x="1182" y="6"/>
                  </a:lnTo>
                  <a:lnTo>
                    <a:pt x="1194" y="6"/>
                  </a:lnTo>
                  <a:lnTo>
                    <a:pt x="1200" y="6"/>
                  </a:lnTo>
                  <a:lnTo>
                    <a:pt x="1212" y="0"/>
                  </a:lnTo>
                  <a:lnTo>
                    <a:pt x="1224" y="0"/>
                  </a:lnTo>
                  <a:lnTo>
                    <a:pt x="1236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6" y="0"/>
                  </a:lnTo>
                  <a:lnTo>
                    <a:pt x="1278" y="0"/>
                  </a:lnTo>
                  <a:lnTo>
                    <a:pt x="1290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20" y="0"/>
                  </a:lnTo>
                  <a:lnTo>
                    <a:pt x="1332" y="0"/>
                  </a:lnTo>
                  <a:lnTo>
                    <a:pt x="1344" y="0"/>
                  </a:lnTo>
                  <a:lnTo>
                    <a:pt x="1350" y="0"/>
                  </a:lnTo>
                  <a:lnTo>
                    <a:pt x="1362" y="0"/>
                  </a:lnTo>
                </a:path>
              </a:pathLst>
            </a:custGeom>
            <a:noFill/>
            <a:ln w="0">
              <a:solidFill>
                <a:srgbClr val="BF00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3" name="Freeform 187"/>
            <p:cNvSpPr>
              <a:spLocks/>
            </p:cNvSpPr>
            <p:nvPr/>
          </p:nvSpPr>
          <p:spPr bwMode="auto">
            <a:xfrm>
              <a:off x="3687" y="1647"/>
              <a:ext cx="1362" cy="6"/>
            </a:xfrm>
            <a:custGeom>
              <a:avLst/>
              <a:gdLst>
                <a:gd name="T0" fmla="*/ 24 w 1362"/>
                <a:gd name="T1" fmla="*/ 6 h 6"/>
                <a:gd name="T2" fmla="*/ 54 w 1362"/>
                <a:gd name="T3" fmla="*/ 6 h 6"/>
                <a:gd name="T4" fmla="*/ 84 w 1362"/>
                <a:gd name="T5" fmla="*/ 6 h 6"/>
                <a:gd name="T6" fmla="*/ 120 w 1362"/>
                <a:gd name="T7" fmla="*/ 6 h 6"/>
                <a:gd name="T8" fmla="*/ 150 w 1362"/>
                <a:gd name="T9" fmla="*/ 6 h 6"/>
                <a:gd name="T10" fmla="*/ 180 w 1362"/>
                <a:gd name="T11" fmla="*/ 0 h 6"/>
                <a:gd name="T12" fmla="*/ 216 w 1362"/>
                <a:gd name="T13" fmla="*/ 0 h 6"/>
                <a:gd name="T14" fmla="*/ 246 w 1362"/>
                <a:gd name="T15" fmla="*/ 0 h 6"/>
                <a:gd name="T16" fmla="*/ 282 w 1362"/>
                <a:gd name="T17" fmla="*/ 0 h 6"/>
                <a:gd name="T18" fmla="*/ 312 w 1362"/>
                <a:gd name="T19" fmla="*/ 0 h 6"/>
                <a:gd name="T20" fmla="*/ 342 w 1362"/>
                <a:gd name="T21" fmla="*/ 0 h 6"/>
                <a:gd name="T22" fmla="*/ 378 w 1362"/>
                <a:gd name="T23" fmla="*/ 0 h 6"/>
                <a:gd name="T24" fmla="*/ 408 w 1362"/>
                <a:gd name="T25" fmla="*/ 0 h 6"/>
                <a:gd name="T26" fmla="*/ 438 w 1362"/>
                <a:gd name="T27" fmla="*/ 0 h 6"/>
                <a:gd name="T28" fmla="*/ 474 w 1362"/>
                <a:gd name="T29" fmla="*/ 0 h 6"/>
                <a:gd name="T30" fmla="*/ 504 w 1362"/>
                <a:gd name="T31" fmla="*/ 0 h 6"/>
                <a:gd name="T32" fmla="*/ 534 w 1362"/>
                <a:gd name="T33" fmla="*/ 0 h 6"/>
                <a:gd name="T34" fmla="*/ 570 w 1362"/>
                <a:gd name="T35" fmla="*/ 0 h 6"/>
                <a:gd name="T36" fmla="*/ 600 w 1362"/>
                <a:gd name="T37" fmla="*/ 0 h 6"/>
                <a:gd name="T38" fmla="*/ 630 w 1362"/>
                <a:gd name="T39" fmla="*/ 0 h 6"/>
                <a:gd name="T40" fmla="*/ 666 w 1362"/>
                <a:gd name="T41" fmla="*/ 0 h 6"/>
                <a:gd name="T42" fmla="*/ 696 w 1362"/>
                <a:gd name="T43" fmla="*/ 0 h 6"/>
                <a:gd name="T44" fmla="*/ 732 w 1362"/>
                <a:gd name="T45" fmla="*/ 0 h 6"/>
                <a:gd name="T46" fmla="*/ 762 w 1362"/>
                <a:gd name="T47" fmla="*/ 0 h 6"/>
                <a:gd name="T48" fmla="*/ 792 w 1362"/>
                <a:gd name="T49" fmla="*/ 0 h 6"/>
                <a:gd name="T50" fmla="*/ 828 w 1362"/>
                <a:gd name="T51" fmla="*/ 0 h 6"/>
                <a:gd name="T52" fmla="*/ 858 w 1362"/>
                <a:gd name="T53" fmla="*/ 0 h 6"/>
                <a:gd name="T54" fmla="*/ 888 w 1362"/>
                <a:gd name="T55" fmla="*/ 0 h 6"/>
                <a:gd name="T56" fmla="*/ 924 w 1362"/>
                <a:gd name="T57" fmla="*/ 0 h 6"/>
                <a:gd name="T58" fmla="*/ 954 w 1362"/>
                <a:gd name="T59" fmla="*/ 0 h 6"/>
                <a:gd name="T60" fmla="*/ 984 w 1362"/>
                <a:gd name="T61" fmla="*/ 0 h 6"/>
                <a:gd name="T62" fmla="*/ 1020 w 1362"/>
                <a:gd name="T63" fmla="*/ 0 h 6"/>
                <a:gd name="T64" fmla="*/ 1050 w 1362"/>
                <a:gd name="T65" fmla="*/ 0 h 6"/>
                <a:gd name="T66" fmla="*/ 1080 w 1362"/>
                <a:gd name="T67" fmla="*/ 0 h 6"/>
                <a:gd name="T68" fmla="*/ 1116 w 1362"/>
                <a:gd name="T69" fmla="*/ 0 h 6"/>
                <a:gd name="T70" fmla="*/ 1146 w 1362"/>
                <a:gd name="T71" fmla="*/ 0 h 6"/>
                <a:gd name="T72" fmla="*/ 1182 w 1362"/>
                <a:gd name="T73" fmla="*/ 0 h 6"/>
                <a:gd name="T74" fmla="*/ 1212 w 1362"/>
                <a:gd name="T75" fmla="*/ 0 h 6"/>
                <a:gd name="T76" fmla="*/ 1242 w 1362"/>
                <a:gd name="T77" fmla="*/ 0 h 6"/>
                <a:gd name="T78" fmla="*/ 1278 w 1362"/>
                <a:gd name="T79" fmla="*/ 0 h 6"/>
                <a:gd name="T80" fmla="*/ 1308 w 1362"/>
                <a:gd name="T81" fmla="*/ 0 h 6"/>
                <a:gd name="T82" fmla="*/ 1338 w 1362"/>
                <a:gd name="T8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2" h="6">
                  <a:moveTo>
                    <a:pt x="0" y="6"/>
                  </a:moveTo>
                  <a:lnTo>
                    <a:pt x="12" y="6"/>
                  </a:lnTo>
                  <a:lnTo>
                    <a:pt x="24" y="6"/>
                  </a:lnTo>
                  <a:lnTo>
                    <a:pt x="30" y="6"/>
                  </a:lnTo>
                  <a:lnTo>
                    <a:pt x="42" y="6"/>
                  </a:lnTo>
                  <a:lnTo>
                    <a:pt x="54" y="6"/>
                  </a:lnTo>
                  <a:lnTo>
                    <a:pt x="66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96" y="6"/>
                  </a:lnTo>
                  <a:lnTo>
                    <a:pt x="108" y="6"/>
                  </a:lnTo>
                  <a:lnTo>
                    <a:pt x="120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50" y="6"/>
                  </a:lnTo>
                  <a:lnTo>
                    <a:pt x="162" y="6"/>
                  </a:lnTo>
                  <a:lnTo>
                    <a:pt x="174" y="6"/>
                  </a:lnTo>
                  <a:lnTo>
                    <a:pt x="180" y="0"/>
                  </a:lnTo>
                  <a:lnTo>
                    <a:pt x="192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6" y="0"/>
                  </a:lnTo>
                  <a:lnTo>
                    <a:pt x="258" y="0"/>
                  </a:lnTo>
                  <a:lnTo>
                    <a:pt x="270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0" y="0"/>
                  </a:lnTo>
                  <a:lnTo>
                    <a:pt x="432" y="0"/>
                  </a:lnTo>
                  <a:lnTo>
                    <a:pt x="438" y="0"/>
                  </a:lnTo>
                  <a:lnTo>
                    <a:pt x="450" y="0"/>
                  </a:lnTo>
                  <a:lnTo>
                    <a:pt x="462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92" y="0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82" y="0"/>
                  </a:lnTo>
                  <a:lnTo>
                    <a:pt x="588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24" y="0"/>
                  </a:lnTo>
                  <a:lnTo>
                    <a:pt x="630" y="0"/>
                  </a:lnTo>
                  <a:lnTo>
                    <a:pt x="642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8" y="0"/>
                  </a:lnTo>
                  <a:lnTo>
                    <a:pt x="684" y="0"/>
                  </a:lnTo>
                  <a:lnTo>
                    <a:pt x="696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32" y="0"/>
                  </a:lnTo>
                  <a:lnTo>
                    <a:pt x="738" y="0"/>
                  </a:lnTo>
                  <a:lnTo>
                    <a:pt x="750" y="0"/>
                  </a:lnTo>
                  <a:lnTo>
                    <a:pt x="762" y="0"/>
                  </a:lnTo>
                  <a:lnTo>
                    <a:pt x="774" y="0"/>
                  </a:lnTo>
                  <a:lnTo>
                    <a:pt x="780" y="0"/>
                  </a:lnTo>
                  <a:lnTo>
                    <a:pt x="792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8" y="0"/>
                  </a:lnTo>
                  <a:lnTo>
                    <a:pt x="834" y="0"/>
                  </a:lnTo>
                  <a:lnTo>
                    <a:pt x="846" y="0"/>
                  </a:lnTo>
                  <a:lnTo>
                    <a:pt x="858" y="0"/>
                  </a:lnTo>
                  <a:lnTo>
                    <a:pt x="870" y="0"/>
                  </a:lnTo>
                  <a:lnTo>
                    <a:pt x="882" y="0"/>
                  </a:lnTo>
                  <a:lnTo>
                    <a:pt x="888" y="0"/>
                  </a:lnTo>
                  <a:lnTo>
                    <a:pt x="900" y="0"/>
                  </a:lnTo>
                  <a:lnTo>
                    <a:pt x="912" y="0"/>
                  </a:lnTo>
                  <a:lnTo>
                    <a:pt x="924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54" y="0"/>
                  </a:lnTo>
                  <a:lnTo>
                    <a:pt x="966" y="0"/>
                  </a:lnTo>
                  <a:lnTo>
                    <a:pt x="978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20" y="0"/>
                  </a:lnTo>
                  <a:lnTo>
                    <a:pt x="1032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62" y="0"/>
                  </a:lnTo>
                  <a:lnTo>
                    <a:pt x="1074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6" y="0"/>
                  </a:lnTo>
                  <a:lnTo>
                    <a:pt x="1128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70" y="0"/>
                  </a:lnTo>
                  <a:lnTo>
                    <a:pt x="1182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12" y="0"/>
                  </a:lnTo>
                  <a:lnTo>
                    <a:pt x="1224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6" y="0"/>
                  </a:lnTo>
                  <a:lnTo>
                    <a:pt x="1278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20" y="0"/>
                  </a:lnTo>
                  <a:lnTo>
                    <a:pt x="1332" y="0"/>
                  </a:lnTo>
                  <a:lnTo>
                    <a:pt x="1338" y="0"/>
                  </a:lnTo>
                  <a:lnTo>
                    <a:pt x="1350" y="0"/>
                  </a:lnTo>
                  <a:lnTo>
                    <a:pt x="1362" y="0"/>
                  </a:lnTo>
                </a:path>
              </a:pathLst>
            </a:custGeom>
            <a:noFill/>
            <a:ln w="0">
              <a:solidFill>
                <a:srgbClr val="BF00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4" name="Line 188"/>
            <p:cNvSpPr>
              <a:spLocks noChangeShapeType="1"/>
            </p:cNvSpPr>
            <p:nvPr/>
          </p:nvSpPr>
          <p:spPr bwMode="auto">
            <a:xfrm>
              <a:off x="5049" y="1647"/>
              <a:ext cx="6" cy="0"/>
            </a:xfrm>
            <a:prstGeom prst="line">
              <a:avLst/>
            </a:prstGeom>
            <a:noFill/>
            <a:ln w="0">
              <a:solidFill>
                <a:srgbClr val="BF00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5" name="Freeform 189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6" name="Freeform 190"/>
            <p:cNvSpPr>
              <a:spLocks/>
            </p:cNvSpPr>
            <p:nvPr/>
          </p:nvSpPr>
          <p:spPr bwMode="auto">
            <a:xfrm>
              <a:off x="969" y="2229"/>
              <a:ext cx="1362" cy="1116"/>
            </a:xfrm>
            <a:custGeom>
              <a:avLst/>
              <a:gdLst>
                <a:gd name="T0" fmla="*/ 18 w 1362"/>
                <a:gd name="T1" fmla="*/ 1116 h 1116"/>
                <a:gd name="T2" fmla="*/ 48 w 1362"/>
                <a:gd name="T3" fmla="*/ 1116 h 1116"/>
                <a:gd name="T4" fmla="*/ 84 w 1362"/>
                <a:gd name="T5" fmla="*/ 1116 h 1116"/>
                <a:gd name="T6" fmla="*/ 114 w 1362"/>
                <a:gd name="T7" fmla="*/ 1116 h 1116"/>
                <a:gd name="T8" fmla="*/ 150 w 1362"/>
                <a:gd name="T9" fmla="*/ 1116 h 1116"/>
                <a:gd name="T10" fmla="*/ 180 w 1362"/>
                <a:gd name="T11" fmla="*/ 1116 h 1116"/>
                <a:gd name="T12" fmla="*/ 210 w 1362"/>
                <a:gd name="T13" fmla="*/ 1116 h 1116"/>
                <a:gd name="T14" fmla="*/ 246 w 1362"/>
                <a:gd name="T15" fmla="*/ 1116 h 1116"/>
                <a:gd name="T16" fmla="*/ 276 w 1362"/>
                <a:gd name="T17" fmla="*/ 1110 h 1116"/>
                <a:gd name="T18" fmla="*/ 312 w 1362"/>
                <a:gd name="T19" fmla="*/ 1110 h 1116"/>
                <a:gd name="T20" fmla="*/ 342 w 1362"/>
                <a:gd name="T21" fmla="*/ 1104 h 1116"/>
                <a:gd name="T22" fmla="*/ 372 w 1362"/>
                <a:gd name="T23" fmla="*/ 1098 h 1116"/>
                <a:gd name="T24" fmla="*/ 408 w 1362"/>
                <a:gd name="T25" fmla="*/ 1086 h 1116"/>
                <a:gd name="T26" fmla="*/ 438 w 1362"/>
                <a:gd name="T27" fmla="*/ 1080 h 1116"/>
                <a:gd name="T28" fmla="*/ 468 w 1362"/>
                <a:gd name="T29" fmla="*/ 1062 h 1116"/>
                <a:gd name="T30" fmla="*/ 504 w 1362"/>
                <a:gd name="T31" fmla="*/ 1050 h 1116"/>
                <a:gd name="T32" fmla="*/ 534 w 1362"/>
                <a:gd name="T33" fmla="*/ 1032 h 1116"/>
                <a:gd name="T34" fmla="*/ 570 w 1362"/>
                <a:gd name="T35" fmla="*/ 1008 h 1116"/>
                <a:gd name="T36" fmla="*/ 600 w 1362"/>
                <a:gd name="T37" fmla="*/ 984 h 1116"/>
                <a:gd name="T38" fmla="*/ 630 w 1362"/>
                <a:gd name="T39" fmla="*/ 954 h 1116"/>
                <a:gd name="T40" fmla="*/ 666 w 1362"/>
                <a:gd name="T41" fmla="*/ 924 h 1116"/>
                <a:gd name="T42" fmla="*/ 696 w 1362"/>
                <a:gd name="T43" fmla="*/ 894 h 1116"/>
                <a:gd name="T44" fmla="*/ 726 w 1362"/>
                <a:gd name="T45" fmla="*/ 858 h 1116"/>
                <a:gd name="T46" fmla="*/ 762 w 1362"/>
                <a:gd name="T47" fmla="*/ 816 h 1116"/>
                <a:gd name="T48" fmla="*/ 792 w 1362"/>
                <a:gd name="T49" fmla="*/ 780 h 1116"/>
                <a:gd name="T50" fmla="*/ 828 w 1362"/>
                <a:gd name="T51" fmla="*/ 738 h 1116"/>
                <a:gd name="T52" fmla="*/ 858 w 1362"/>
                <a:gd name="T53" fmla="*/ 690 h 1116"/>
                <a:gd name="T54" fmla="*/ 888 w 1362"/>
                <a:gd name="T55" fmla="*/ 648 h 1116"/>
                <a:gd name="T56" fmla="*/ 924 w 1362"/>
                <a:gd name="T57" fmla="*/ 600 h 1116"/>
                <a:gd name="T58" fmla="*/ 954 w 1362"/>
                <a:gd name="T59" fmla="*/ 558 h 1116"/>
                <a:gd name="T60" fmla="*/ 984 w 1362"/>
                <a:gd name="T61" fmla="*/ 510 h 1116"/>
                <a:gd name="T62" fmla="*/ 1020 w 1362"/>
                <a:gd name="T63" fmla="*/ 462 h 1116"/>
                <a:gd name="T64" fmla="*/ 1050 w 1362"/>
                <a:gd name="T65" fmla="*/ 414 h 1116"/>
                <a:gd name="T66" fmla="*/ 1086 w 1362"/>
                <a:gd name="T67" fmla="*/ 366 h 1116"/>
                <a:gd name="T68" fmla="*/ 1116 w 1362"/>
                <a:gd name="T69" fmla="*/ 324 h 1116"/>
                <a:gd name="T70" fmla="*/ 1146 w 1362"/>
                <a:gd name="T71" fmla="*/ 276 h 1116"/>
                <a:gd name="T72" fmla="*/ 1182 w 1362"/>
                <a:gd name="T73" fmla="*/ 228 h 1116"/>
                <a:gd name="T74" fmla="*/ 1212 w 1362"/>
                <a:gd name="T75" fmla="*/ 186 h 1116"/>
                <a:gd name="T76" fmla="*/ 1248 w 1362"/>
                <a:gd name="T77" fmla="*/ 144 h 1116"/>
                <a:gd name="T78" fmla="*/ 1278 w 1362"/>
                <a:gd name="T79" fmla="*/ 102 h 1116"/>
                <a:gd name="T80" fmla="*/ 1308 w 1362"/>
                <a:gd name="T81" fmla="*/ 60 h 1116"/>
                <a:gd name="T82" fmla="*/ 1344 w 1362"/>
                <a:gd name="T83" fmla="*/ 24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2" h="1116">
                  <a:moveTo>
                    <a:pt x="0" y="1116"/>
                  </a:moveTo>
                  <a:lnTo>
                    <a:pt x="6" y="1116"/>
                  </a:lnTo>
                  <a:lnTo>
                    <a:pt x="18" y="1116"/>
                  </a:lnTo>
                  <a:lnTo>
                    <a:pt x="30" y="1116"/>
                  </a:lnTo>
                  <a:lnTo>
                    <a:pt x="42" y="1116"/>
                  </a:lnTo>
                  <a:lnTo>
                    <a:pt x="48" y="1116"/>
                  </a:lnTo>
                  <a:lnTo>
                    <a:pt x="60" y="1116"/>
                  </a:lnTo>
                  <a:lnTo>
                    <a:pt x="72" y="1116"/>
                  </a:lnTo>
                  <a:lnTo>
                    <a:pt x="84" y="1116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14" y="1116"/>
                  </a:lnTo>
                  <a:lnTo>
                    <a:pt x="126" y="1116"/>
                  </a:lnTo>
                  <a:lnTo>
                    <a:pt x="138" y="1116"/>
                  </a:lnTo>
                  <a:lnTo>
                    <a:pt x="150" y="1116"/>
                  </a:lnTo>
                  <a:lnTo>
                    <a:pt x="156" y="1116"/>
                  </a:lnTo>
                  <a:lnTo>
                    <a:pt x="168" y="1116"/>
                  </a:lnTo>
                  <a:lnTo>
                    <a:pt x="180" y="1116"/>
                  </a:lnTo>
                  <a:lnTo>
                    <a:pt x="192" y="1116"/>
                  </a:lnTo>
                  <a:lnTo>
                    <a:pt x="204" y="1116"/>
                  </a:lnTo>
                  <a:lnTo>
                    <a:pt x="210" y="1116"/>
                  </a:lnTo>
                  <a:lnTo>
                    <a:pt x="222" y="1116"/>
                  </a:lnTo>
                  <a:lnTo>
                    <a:pt x="234" y="1116"/>
                  </a:lnTo>
                  <a:lnTo>
                    <a:pt x="246" y="1116"/>
                  </a:lnTo>
                  <a:lnTo>
                    <a:pt x="258" y="1116"/>
                  </a:lnTo>
                  <a:lnTo>
                    <a:pt x="264" y="1116"/>
                  </a:lnTo>
                  <a:lnTo>
                    <a:pt x="276" y="1110"/>
                  </a:lnTo>
                  <a:lnTo>
                    <a:pt x="288" y="1110"/>
                  </a:lnTo>
                  <a:lnTo>
                    <a:pt x="300" y="1110"/>
                  </a:lnTo>
                  <a:lnTo>
                    <a:pt x="312" y="1110"/>
                  </a:lnTo>
                  <a:lnTo>
                    <a:pt x="318" y="1110"/>
                  </a:lnTo>
                  <a:lnTo>
                    <a:pt x="330" y="1104"/>
                  </a:lnTo>
                  <a:lnTo>
                    <a:pt x="342" y="1104"/>
                  </a:lnTo>
                  <a:lnTo>
                    <a:pt x="354" y="1104"/>
                  </a:lnTo>
                  <a:lnTo>
                    <a:pt x="360" y="1098"/>
                  </a:lnTo>
                  <a:lnTo>
                    <a:pt x="372" y="1098"/>
                  </a:lnTo>
                  <a:lnTo>
                    <a:pt x="384" y="1092"/>
                  </a:lnTo>
                  <a:lnTo>
                    <a:pt x="396" y="1092"/>
                  </a:lnTo>
                  <a:lnTo>
                    <a:pt x="408" y="1086"/>
                  </a:lnTo>
                  <a:lnTo>
                    <a:pt x="414" y="1086"/>
                  </a:lnTo>
                  <a:lnTo>
                    <a:pt x="426" y="1080"/>
                  </a:lnTo>
                  <a:lnTo>
                    <a:pt x="438" y="1080"/>
                  </a:lnTo>
                  <a:lnTo>
                    <a:pt x="450" y="1074"/>
                  </a:lnTo>
                  <a:lnTo>
                    <a:pt x="462" y="1068"/>
                  </a:lnTo>
                  <a:lnTo>
                    <a:pt x="468" y="1062"/>
                  </a:lnTo>
                  <a:lnTo>
                    <a:pt x="480" y="1062"/>
                  </a:lnTo>
                  <a:lnTo>
                    <a:pt x="492" y="1056"/>
                  </a:lnTo>
                  <a:lnTo>
                    <a:pt x="504" y="1050"/>
                  </a:lnTo>
                  <a:lnTo>
                    <a:pt x="516" y="1044"/>
                  </a:lnTo>
                  <a:lnTo>
                    <a:pt x="522" y="1038"/>
                  </a:lnTo>
                  <a:lnTo>
                    <a:pt x="534" y="1032"/>
                  </a:lnTo>
                  <a:lnTo>
                    <a:pt x="546" y="1020"/>
                  </a:lnTo>
                  <a:lnTo>
                    <a:pt x="558" y="1014"/>
                  </a:lnTo>
                  <a:lnTo>
                    <a:pt x="570" y="1008"/>
                  </a:lnTo>
                  <a:lnTo>
                    <a:pt x="576" y="1002"/>
                  </a:lnTo>
                  <a:lnTo>
                    <a:pt x="588" y="990"/>
                  </a:lnTo>
                  <a:lnTo>
                    <a:pt x="600" y="984"/>
                  </a:lnTo>
                  <a:lnTo>
                    <a:pt x="612" y="972"/>
                  </a:lnTo>
                  <a:lnTo>
                    <a:pt x="624" y="966"/>
                  </a:lnTo>
                  <a:lnTo>
                    <a:pt x="630" y="954"/>
                  </a:lnTo>
                  <a:lnTo>
                    <a:pt x="642" y="942"/>
                  </a:lnTo>
                  <a:lnTo>
                    <a:pt x="654" y="936"/>
                  </a:lnTo>
                  <a:lnTo>
                    <a:pt x="666" y="924"/>
                  </a:lnTo>
                  <a:lnTo>
                    <a:pt x="672" y="912"/>
                  </a:lnTo>
                  <a:lnTo>
                    <a:pt x="684" y="900"/>
                  </a:lnTo>
                  <a:lnTo>
                    <a:pt x="696" y="894"/>
                  </a:lnTo>
                  <a:lnTo>
                    <a:pt x="708" y="882"/>
                  </a:lnTo>
                  <a:lnTo>
                    <a:pt x="720" y="870"/>
                  </a:lnTo>
                  <a:lnTo>
                    <a:pt x="726" y="858"/>
                  </a:lnTo>
                  <a:lnTo>
                    <a:pt x="738" y="846"/>
                  </a:lnTo>
                  <a:lnTo>
                    <a:pt x="750" y="828"/>
                  </a:lnTo>
                  <a:lnTo>
                    <a:pt x="762" y="816"/>
                  </a:lnTo>
                  <a:lnTo>
                    <a:pt x="774" y="804"/>
                  </a:lnTo>
                  <a:lnTo>
                    <a:pt x="780" y="792"/>
                  </a:lnTo>
                  <a:lnTo>
                    <a:pt x="792" y="780"/>
                  </a:lnTo>
                  <a:lnTo>
                    <a:pt x="804" y="762"/>
                  </a:lnTo>
                  <a:lnTo>
                    <a:pt x="816" y="750"/>
                  </a:lnTo>
                  <a:lnTo>
                    <a:pt x="828" y="738"/>
                  </a:lnTo>
                  <a:lnTo>
                    <a:pt x="834" y="720"/>
                  </a:lnTo>
                  <a:lnTo>
                    <a:pt x="846" y="708"/>
                  </a:lnTo>
                  <a:lnTo>
                    <a:pt x="858" y="690"/>
                  </a:lnTo>
                  <a:lnTo>
                    <a:pt x="870" y="678"/>
                  </a:lnTo>
                  <a:lnTo>
                    <a:pt x="882" y="660"/>
                  </a:lnTo>
                  <a:lnTo>
                    <a:pt x="888" y="648"/>
                  </a:lnTo>
                  <a:lnTo>
                    <a:pt x="900" y="630"/>
                  </a:lnTo>
                  <a:lnTo>
                    <a:pt x="912" y="618"/>
                  </a:lnTo>
                  <a:lnTo>
                    <a:pt x="924" y="600"/>
                  </a:lnTo>
                  <a:lnTo>
                    <a:pt x="936" y="588"/>
                  </a:lnTo>
                  <a:lnTo>
                    <a:pt x="942" y="570"/>
                  </a:lnTo>
                  <a:lnTo>
                    <a:pt x="954" y="558"/>
                  </a:lnTo>
                  <a:lnTo>
                    <a:pt x="966" y="540"/>
                  </a:lnTo>
                  <a:lnTo>
                    <a:pt x="978" y="522"/>
                  </a:lnTo>
                  <a:lnTo>
                    <a:pt x="984" y="510"/>
                  </a:lnTo>
                  <a:lnTo>
                    <a:pt x="996" y="492"/>
                  </a:lnTo>
                  <a:lnTo>
                    <a:pt x="1008" y="480"/>
                  </a:lnTo>
                  <a:lnTo>
                    <a:pt x="1020" y="462"/>
                  </a:lnTo>
                  <a:lnTo>
                    <a:pt x="1032" y="444"/>
                  </a:lnTo>
                  <a:lnTo>
                    <a:pt x="1038" y="432"/>
                  </a:lnTo>
                  <a:lnTo>
                    <a:pt x="1050" y="414"/>
                  </a:lnTo>
                  <a:lnTo>
                    <a:pt x="1062" y="396"/>
                  </a:lnTo>
                  <a:lnTo>
                    <a:pt x="1074" y="384"/>
                  </a:lnTo>
                  <a:lnTo>
                    <a:pt x="1086" y="366"/>
                  </a:lnTo>
                  <a:lnTo>
                    <a:pt x="1092" y="354"/>
                  </a:lnTo>
                  <a:lnTo>
                    <a:pt x="1104" y="336"/>
                  </a:lnTo>
                  <a:lnTo>
                    <a:pt x="1116" y="324"/>
                  </a:lnTo>
                  <a:lnTo>
                    <a:pt x="1128" y="306"/>
                  </a:lnTo>
                  <a:lnTo>
                    <a:pt x="1140" y="288"/>
                  </a:lnTo>
                  <a:lnTo>
                    <a:pt x="1146" y="276"/>
                  </a:lnTo>
                  <a:lnTo>
                    <a:pt x="1158" y="258"/>
                  </a:lnTo>
                  <a:lnTo>
                    <a:pt x="1170" y="246"/>
                  </a:lnTo>
                  <a:lnTo>
                    <a:pt x="1182" y="228"/>
                  </a:lnTo>
                  <a:lnTo>
                    <a:pt x="1194" y="216"/>
                  </a:lnTo>
                  <a:lnTo>
                    <a:pt x="1200" y="198"/>
                  </a:lnTo>
                  <a:lnTo>
                    <a:pt x="1212" y="186"/>
                  </a:lnTo>
                  <a:lnTo>
                    <a:pt x="1224" y="174"/>
                  </a:lnTo>
                  <a:lnTo>
                    <a:pt x="1236" y="156"/>
                  </a:lnTo>
                  <a:lnTo>
                    <a:pt x="1248" y="144"/>
                  </a:lnTo>
                  <a:lnTo>
                    <a:pt x="1254" y="132"/>
                  </a:lnTo>
                  <a:lnTo>
                    <a:pt x="1266" y="114"/>
                  </a:lnTo>
                  <a:lnTo>
                    <a:pt x="1278" y="102"/>
                  </a:lnTo>
                  <a:lnTo>
                    <a:pt x="1290" y="90"/>
                  </a:lnTo>
                  <a:lnTo>
                    <a:pt x="1296" y="72"/>
                  </a:lnTo>
                  <a:lnTo>
                    <a:pt x="1308" y="60"/>
                  </a:lnTo>
                  <a:lnTo>
                    <a:pt x="1320" y="48"/>
                  </a:lnTo>
                  <a:lnTo>
                    <a:pt x="1332" y="36"/>
                  </a:lnTo>
                  <a:lnTo>
                    <a:pt x="1344" y="24"/>
                  </a:lnTo>
                  <a:lnTo>
                    <a:pt x="1350" y="12"/>
                  </a:lnTo>
                  <a:lnTo>
                    <a:pt x="1362" y="0"/>
                  </a:lnTo>
                </a:path>
              </a:pathLst>
            </a:custGeom>
            <a:noFill/>
            <a:ln w="0">
              <a:solidFill>
                <a:srgbClr val="CCCC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7" name="Freeform 191"/>
            <p:cNvSpPr>
              <a:spLocks/>
            </p:cNvSpPr>
            <p:nvPr/>
          </p:nvSpPr>
          <p:spPr bwMode="auto">
            <a:xfrm>
              <a:off x="2331" y="1659"/>
              <a:ext cx="1368" cy="570"/>
            </a:xfrm>
            <a:custGeom>
              <a:avLst/>
              <a:gdLst>
                <a:gd name="T0" fmla="*/ 24 w 1368"/>
                <a:gd name="T1" fmla="*/ 540 h 570"/>
                <a:gd name="T2" fmla="*/ 54 w 1368"/>
                <a:gd name="T3" fmla="*/ 510 h 570"/>
                <a:gd name="T4" fmla="*/ 90 w 1368"/>
                <a:gd name="T5" fmla="*/ 474 h 570"/>
                <a:gd name="T6" fmla="*/ 120 w 1368"/>
                <a:gd name="T7" fmla="*/ 444 h 570"/>
                <a:gd name="T8" fmla="*/ 150 w 1368"/>
                <a:gd name="T9" fmla="*/ 408 h 570"/>
                <a:gd name="T10" fmla="*/ 186 w 1368"/>
                <a:gd name="T11" fmla="*/ 384 h 570"/>
                <a:gd name="T12" fmla="*/ 216 w 1368"/>
                <a:gd name="T13" fmla="*/ 354 h 570"/>
                <a:gd name="T14" fmla="*/ 246 w 1368"/>
                <a:gd name="T15" fmla="*/ 330 h 570"/>
                <a:gd name="T16" fmla="*/ 282 w 1368"/>
                <a:gd name="T17" fmla="*/ 300 h 570"/>
                <a:gd name="T18" fmla="*/ 312 w 1368"/>
                <a:gd name="T19" fmla="*/ 282 h 570"/>
                <a:gd name="T20" fmla="*/ 348 w 1368"/>
                <a:gd name="T21" fmla="*/ 258 h 570"/>
                <a:gd name="T22" fmla="*/ 378 w 1368"/>
                <a:gd name="T23" fmla="*/ 234 h 570"/>
                <a:gd name="T24" fmla="*/ 408 w 1368"/>
                <a:gd name="T25" fmla="*/ 216 h 570"/>
                <a:gd name="T26" fmla="*/ 444 w 1368"/>
                <a:gd name="T27" fmla="*/ 198 h 570"/>
                <a:gd name="T28" fmla="*/ 474 w 1368"/>
                <a:gd name="T29" fmla="*/ 180 h 570"/>
                <a:gd name="T30" fmla="*/ 510 w 1368"/>
                <a:gd name="T31" fmla="*/ 168 h 570"/>
                <a:gd name="T32" fmla="*/ 540 w 1368"/>
                <a:gd name="T33" fmla="*/ 150 h 570"/>
                <a:gd name="T34" fmla="*/ 570 w 1368"/>
                <a:gd name="T35" fmla="*/ 138 h 570"/>
                <a:gd name="T36" fmla="*/ 606 w 1368"/>
                <a:gd name="T37" fmla="*/ 126 h 570"/>
                <a:gd name="T38" fmla="*/ 636 w 1368"/>
                <a:gd name="T39" fmla="*/ 114 h 570"/>
                <a:gd name="T40" fmla="*/ 666 w 1368"/>
                <a:gd name="T41" fmla="*/ 102 h 570"/>
                <a:gd name="T42" fmla="*/ 702 w 1368"/>
                <a:gd name="T43" fmla="*/ 96 h 570"/>
                <a:gd name="T44" fmla="*/ 732 w 1368"/>
                <a:gd name="T45" fmla="*/ 84 h 570"/>
                <a:gd name="T46" fmla="*/ 768 w 1368"/>
                <a:gd name="T47" fmla="*/ 78 h 570"/>
                <a:gd name="T48" fmla="*/ 798 w 1368"/>
                <a:gd name="T49" fmla="*/ 72 h 570"/>
                <a:gd name="T50" fmla="*/ 828 w 1368"/>
                <a:gd name="T51" fmla="*/ 60 h 570"/>
                <a:gd name="T52" fmla="*/ 864 w 1368"/>
                <a:gd name="T53" fmla="*/ 54 h 570"/>
                <a:gd name="T54" fmla="*/ 894 w 1368"/>
                <a:gd name="T55" fmla="*/ 48 h 570"/>
                <a:gd name="T56" fmla="*/ 924 w 1368"/>
                <a:gd name="T57" fmla="*/ 42 h 570"/>
                <a:gd name="T58" fmla="*/ 960 w 1368"/>
                <a:gd name="T59" fmla="*/ 36 h 570"/>
                <a:gd name="T60" fmla="*/ 990 w 1368"/>
                <a:gd name="T61" fmla="*/ 36 h 570"/>
                <a:gd name="T62" fmla="*/ 1026 w 1368"/>
                <a:gd name="T63" fmla="*/ 30 h 570"/>
                <a:gd name="T64" fmla="*/ 1056 w 1368"/>
                <a:gd name="T65" fmla="*/ 24 h 570"/>
                <a:gd name="T66" fmla="*/ 1086 w 1368"/>
                <a:gd name="T67" fmla="*/ 24 h 570"/>
                <a:gd name="T68" fmla="*/ 1122 w 1368"/>
                <a:gd name="T69" fmla="*/ 18 h 570"/>
                <a:gd name="T70" fmla="*/ 1152 w 1368"/>
                <a:gd name="T71" fmla="*/ 18 h 570"/>
                <a:gd name="T72" fmla="*/ 1188 w 1368"/>
                <a:gd name="T73" fmla="*/ 12 h 570"/>
                <a:gd name="T74" fmla="*/ 1218 w 1368"/>
                <a:gd name="T75" fmla="*/ 12 h 570"/>
                <a:gd name="T76" fmla="*/ 1248 w 1368"/>
                <a:gd name="T77" fmla="*/ 6 h 570"/>
                <a:gd name="T78" fmla="*/ 1284 w 1368"/>
                <a:gd name="T79" fmla="*/ 6 h 570"/>
                <a:gd name="T80" fmla="*/ 1314 w 1368"/>
                <a:gd name="T81" fmla="*/ 6 h 570"/>
                <a:gd name="T82" fmla="*/ 1344 w 1368"/>
                <a:gd name="T83" fmla="*/ 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8" h="570">
                  <a:moveTo>
                    <a:pt x="0" y="570"/>
                  </a:moveTo>
                  <a:lnTo>
                    <a:pt x="12" y="558"/>
                  </a:lnTo>
                  <a:lnTo>
                    <a:pt x="24" y="540"/>
                  </a:lnTo>
                  <a:lnTo>
                    <a:pt x="36" y="528"/>
                  </a:lnTo>
                  <a:lnTo>
                    <a:pt x="42" y="522"/>
                  </a:lnTo>
                  <a:lnTo>
                    <a:pt x="54" y="510"/>
                  </a:lnTo>
                  <a:lnTo>
                    <a:pt x="66" y="498"/>
                  </a:lnTo>
                  <a:lnTo>
                    <a:pt x="78" y="486"/>
                  </a:lnTo>
                  <a:lnTo>
                    <a:pt x="90" y="474"/>
                  </a:lnTo>
                  <a:lnTo>
                    <a:pt x="96" y="462"/>
                  </a:lnTo>
                  <a:lnTo>
                    <a:pt x="108" y="450"/>
                  </a:lnTo>
                  <a:lnTo>
                    <a:pt x="120" y="444"/>
                  </a:lnTo>
                  <a:lnTo>
                    <a:pt x="132" y="432"/>
                  </a:lnTo>
                  <a:lnTo>
                    <a:pt x="144" y="420"/>
                  </a:lnTo>
                  <a:lnTo>
                    <a:pt x="150" y="408"/>
                  </a:lnTo>
                  <a:lnTo>
                    <a:pt x="162" y="402"/>
                  </a:lnTo>
                  <a:lnTo>
                    <a:pt x="174" y="390"/>
                  </a:lnTo>
                  <a:lnTo>
                    <a:pt x="186" y="384"/>
                  </a:lnTo>
                  <a:lnTo>
                    <a:pt x="198" y="372"/>
                  </a:lnTo>
                  <a:lnTo>
                    <a:pt x="204" y="360"/>
                  </a:lnTo>
                  <a:lnTo>
                    <a:pt x="216" y="354"/>
                  </a:lnTo>
                  <a:lnTo>
                    <a:pt x="228" y="342"/>
                  </a:lnTo>
                  <a:lnTo>
                    <a:pt x="240" y="336"/>
                  </a:lnTo>
                  <a:lnTo>
                    <a:pt x="246" y="330"/>
                  </a:lnTo>
                  <a:lnTo>
                    <a:pt x="258" y="318"/>
                  </a:lnTo>
                  <a:lnTo>
                    <a:pt x="270" y="312"/>
                  </a:lnTo>
                  <a:lnTo>
                    <a:pt x="282" y="300"/>
                  </a:lnTo>
                  <a:lnTo>
                    <a:pt x="294" y="294"/>
                  </a:lnTo>
                  <a:lnTo>
                    <a:pt x="300" y="288"/>
                  </a:lnTo>
                  <a:lnTo>
                    <a:pt x="312" y="282"/>
                  </a:lnTo>
                  <a:lnTo>
                    <a:pt x="324" y="270"/>
                  </a:lnTo>
                  <a:lnTo>
                    <a:pt x="336" y="264"/>
                  </a:lnTo>
                  <a:lnTo>
                    <a:pt x="348" y="258"/>
                  </a:lnTo>
                  <a:lnTo>
                    <a:pt x="354" y="252"/>
                  </a:lnTo>
                  <a:lnTo>
                    <a:pt x="366" y="246"/>
                  </a:lnTo>
                  <a:lnTo>
                    <a:pt x="378" y="234"/>
                  </a:lnTo>
                  <a:lnTo>
                    <a:pt x="390" y="228"/>
                  </a:lnTo>
                  <a:lnTo>
                    <a:pt x="402" y="222"/>
                  </a:lnTo>
                  <a:lnTo>
                    <a:pt x="408" y="216"/>
                  </a:lnTo>
                  <a:lnTo>
                    <a:pt x="420" y="210"/>
                  </a:lnTo>
                  <a:lnTo>
                    <a:pt x="432" y="204"/>
                  </a:lnTo>
                  <a:lnTo>
                    <a:pt x="444" y="198"/>
                  </a:lnTo>
                  <a:lnTo>
                    <a:pt x="456" y="192"/>
                  </a:lnTo>
                  <a:lnTo>
                    <a:pt x="462" y="186"/>
                  </a:lnTo>
                  <a:lnTo>
                    <a:pt x="474" y="180"/>
                  </a:lnTo>
                  <a:lnTo>
                    <a:pt x="486" y="180"/>
                  </a:lnTo>
                  <a:lnTo>
                    <a:pt x="498" y="174"/>
                  </a:lnTo>
                  <a:lnTo>
                    <a:pt x="510" y="168"/>
                  </a:lnTo>
                  <a:lnTo>
                    <a:pt x="516" y="162"/>
                  </a:lnTo>
                  <a:lnTo>
                    <a:pt x="528" y="156"/>
                  </a:lnTo>
                  <a:lnTo>
                    <a:pt x="540" y="150"/>
                  </a:lnTo>
                  <a:lnTo>
                    <a:pt x="552" y="150"/>
                  </a:lnTo>
                  <a:lnTo>
                    <a:pt x="558" y="144"/>
                  </a:lnTo>
                  <a:lnTo>
                    <a:pt x="570" y="138"/>
                  </a:lnTo>
                  <a:lnTo>
                    <a:pt x="582" y="132"/>
                  </a:lnTo>
                  <a:lnTo>
                    <a:pt x="594" y="132"/>
                  </a:lnTo>
                  <a:lnTo>
                    <a:pt x="606" y="126"/>
                  </a:lnTo>
                  <a:lnTo>
                    <a:pt x="612" y="120"/>
                  </a:lnTo>
                  <a:lnTo>
                    <a:pt x="624" y="120"/>
                  </a:lnTo>
                  <a:lnTo>
                    <a:pt x="636" y="114"/>
                  </a:lnTo>
                  <a:lnTo>
                    <a:pt x="648" y="114"/>
                  </a:lnTo>
                  <a:lnTo>
                    <a:pt x="660" y="108"/>
                  </a:lnTo>
                  <a:lnTo>
                    <a:pt x="666" y="102"/>
                  </a:lnTo>
                  <a:lnTo>
                    <a:pt x="678" y="102"/>
                  </a:lnTo>
                  <a:lnTo>
                    <a:pt x="690" y="96"/>
                  </a:lnTo>
                  <a:lnTo>
                    <a:pt x="702" y="96"/>
                  </a:lnTo>
                  <a:lnTo>
                    <a:pt x="714" y="90"/>
                  </a:lnTo>
                  <a:lnTo>
                    <a:pt x="720" y="90"/>
                  </a:lnTo>
                  <a:lnTo>
                    <a:pt x="732" y="84"/>
                  </a:lnTo>
                  <a:lnTo>
                    <a:pt x="744" y="84"/>
                  </a:lnTo>
                  <a:lnTo>
                    <a:pt x="756" y="78"/>
                  </a:lnTo>
                  <a:lnTo>
                    <a:pt x="768" y="78"/>
                  </a:lnTo>
                  <a:lnTo>
                    <a:pt x="774" y="72"/>
                  </a:lnTo>
                  <a:lnTo>
                    <a:pt x="786" y="72"/>
                  </a:lnTo>
                  <a:lnTo>
                    <a:pt x="798" y="72"/>
                  </a:lnTo>
                  <a:lnTo>
                    <a:pt x="810" y="66"/>
                  </a:lnTo>
                  <a:lnTo>
                    <a:pt x="822" y="66"/>
                  </a:lnTo>
                  <a:lnTo>
                    <a:pt x="828" y="60"/>
                  </a:lnTo>
                  <a:lnTo>
                    <a:pt x="840" y="60"/>
                  </a:lnTo>
                  <a:lnTo>
                    <a:pt x="852" y="60"/>
                  </a:lnTo>
                  <a:lnTo>
                    <a:pt x="864" y="54"/>
                  </a:lnTo>
                  <a:lnTo>
                    <a:pt x="870" y="54"/>
                  </a:lnTo>
                  <a:lnTo>
                    <a:pt x="882" y="54"/>
                  </a:lnTo>
                  <a:lnTo>
                    <a:pt x="894" y="48"/>
                  </a:lnTo>
                  <a:lnTo>
                    <a:pt x="906" y="48"/>
                  </a:lnTo>
                  <a:lnTo>
                    <a:pt x="918" y="48"/>
                  </a:lnTo>
                  <a:lnTo>
                    <a:pt x="924" y="42"/>
                  </a:lnTo>
                  <a:lnTo>
                    <a:pt x="936" y="42"/>
                  </a:lnTo>
                  <a:lnTo>
                    <a:pt x="948" y="42"/>
                  </a:lnTo>
                  <a:lnTo>
                    <a:pt x="960" y="36"/>
                  </a:lnTo>
                  <a:lnTo>
                    <a:pt x="972" y="36"/>
                  </a:lnTo>
                  <a:lnTo>
                    <a:pt x="978" y="36"/>
                  </a:lnTo>
                  <a:lnTo>
                    <a:pt x="990" y="36"/>
                  </a:lnTo>
                  <a:lnTo>
                    <a:pt x="1002" y="30"/>
                  </a:lnTo>
                  <a:lnTo>
                    <a:pt x="1014" y="30"/>
                  </a:lnTo>
                  <a:lnTo>
                    <a:pt x="1026" y="30"/>
                  </a:lnTo>
                  <a:lnTo>
                    <a:pt x="1032" y="30"/>
                  </a:lnTo>
                  <a:lnTo>
                    <a:pt x="1044" y="30"/>
                  </a:lnTo>
                  <a:lnTo>
                    <a:pt x="1056" y="24"/>
                  </a:lnTo>
                  <a:lnTo>
                    <a:pt x="1068" y="24"/>
                  </a:lnTo>
                  <a:lnTo>
                    <a:pt x="1080" y="24"/>
                  </a:lnTo>
                  <a:lnTo>
                    <a:pt x="1086" y="24"/>
                  </a:lnTo>
                  <a:lnTo>
                    <a:pt x="1098" y="24"/>
                  </a:lnTo>
                  <a:lnTo>
                    <a:pt x="1110" y="18"/>
                  </a:lnTo>
                  <a:lnTo>
                    <a:pt x="1122" y="18"/>
                  </a:lnTo>
                  <a:lnTo>
                    <a:pt x="1134" y="18"/>
                  </a:lnTo>
                  <a:lnTo>
                    <a:pt x="1140" y="18"/>
                  </a:lnTo>
                  <a:lnTo>
                    <a:pt x="1152" y="18"/>
                  </a:lnTo>
                  <a:lnTo>
                    <a:pt x="1164" y="18"/>
                  </a:lnTo>
                  <a:lnTo>
                    <a:pt x="1176" y="12"/>
                  </a:lnTo>
                  <a:lnTo>
                    <a:pt x="1188" y="12"/>
                  </a:lnTo>
                  <a:lnTo>
                    <a:pt x="1194" y="12"/>
                  </a:lnTo>
                  <a:lnTo>
                    <a:pt x="1206" y="12"/>
                  </a:lnTo>
                  <a:lnTo>
                    <a:pt x="1218" y="12"/>
                  </a:lnTo>
                  <a:lnTo>
                    <a:pt x="1230" y="12"/>
                  </a:lnTo>
                  <a:lnTo>
                    <a:pt x="1236" y="12"/>
                  </a:lnTo>
                  <a:lnTo>
                    <a:pt x="1248" y="6"/>
                  </a:lnTo>
                  <a:lnTo>
                    <a:pt x="1260" y="6"/>
                  </a:lnTo>
                  <a:lnTo>
                    <a:pt x="1272" y="6"/>
                  </a:lnTo>
                  <a:lnTo>
                    <a:pt x="1284" y="6"/>
                  </a:lnTo>
                  <a:lnTo>
                    <a:pt x="1290" y="6"/>
                  </a:lnTo>
                  <a:lnTo>
                    <a:pt x="1302" y="6"/>
                  </a:lnTo>
                  <a:lnTo>
                    <a:pt x="1314" y="6"/>
                  </a:lnTo>
                  <a:lnTo>
                    <a:pt x="1326" y="6"/>
                  </a:lnTo>
                  <a:lnTo>
                    <a:pt x="1338" y="6"/>
                  </a:lnTo>
                  <a:lnTo>
                    <a:pt x="1344" y="6"/>
                  </a:lnTo>
                  <a:lnTo>
                    <a:pt x="1356" y="0"/>
                  </a:lnTo>
                  <a:lnTo>
                    <a:pt x="1368" y="0"/>
                  </a:lnTo>
                </a:path>
              </a:pathLst>
            </a:custGeom>
            <a:noFill/>
            <a:ln w="0">
              <a:solidFill>
                <a:srgbClr val="CCCC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8" name="Freeform 192"/>
            <p:cNvSpPr>
              <a:spLocks/>
            </p:cNvSpPr>
            <p:nvPr/>
          </p:nvSpPr>
          <p:spPr bwMode="auto">
            <a:xfrm>
              <a:off x="3699" y="1647"/>
              <a:ext cx="1356" cy="12"/>
            </a:xfrm>
            <a:custGeom>
              <a:avLst/>
              <a:gdLst>
                <a:gd name="T0" fmla="*/ 12 w 1356"/>
                <a:gd name="T1" fmla="*/ 12 h 12"/>
                <a:gd name="T2" fmla="*/ 30 w 1356"/>
                <a:gd name="T3" fmla="*/ 12 h 12"/>
                <a:gd name="T4" fmla="*/ 54 w 1356"/>
                <a:gd name="T5" fmla="*/ 12 h 12"/>
                <a:gd name="T6" fmla="*/ 78 w 1356"/>
                <a:gd name="T7" fmla="*/ 12 h 12"/>
                <a:gd name="T8" fmla="*/ 96 w 1356"/>
                <a:gd name="T9" fmla="*/ 12 h 12"/>
                <a:gd name="T10" fmla="*/ 120 w 1356"/>
                <a:gd name="T11" fmla="*/ 12 h 12"/>
                <a:gd name="T12" fmla="*/ 138 w 1356"/>
                <a:gd name="T13" fmla="*/ 12 h 12"/>
                <a:gd name="T14" fmla="*/ 162 w 1356"/>
                <a:gd name="T15" fmla="*/ 6 h 12"/>
                <a:gd name="T16" fmla="*/ 180 w 1356"/>
                <a:gd name="T17" fmla="*/ 6 h 12"/>
                <a:gd name="T18" fmla="*/ 204 w 1356"/>
                <a:gd name="T19" fmla="*/ 6 h 12"/>
                <a:gd name="T20" fmla="*/ 228 w 1356"/>
                <a:gd name="T21" fmla="*/ 6 h 12"/>
                <a:gd name="T22" fmla="*/ 246 w 1356"/>
                <a:gd name="T23" fmla="*/ 6 h 12"/>
                <a:gd name="T24" fmla="*/ 270 w 1356"/>
                <a:gd name="T25" fmla="*/ 6 h 12"/>
                <a:gd name="T26" fmla="*/ 288 w 1356"/>
                <a:gd name="T27" fmla="*/ 6 h 12"/>
                <a:gd name="T28" fmla="*/ 312 w 1356"/>
                <a:gd name="T29" fmla="*/ 6 h 12"/>
                <a:gd name="T30" fmla="*/ 336 w 1356"/>
                <a:gd name="T31" fmla="*/ 6 h 12"/>
                <a:gd name="T32" fmla="*/ 354 w 1356"/>
                <a:gd name="T33" fmla="*/ 6 h 12"/>
                <a:gd name="T34" fmla="*/ 378 w 1356"/>
                <a:gd name="T35" fmla="*/ 6 h 12"/>
                <a:gd name="T36" fmla="*/ 396 w 1356"/>
                <a:gd name="T37" fmla="*/ 6 h 12"/>
                <a:gd name="T38" fmla="*/ 420 w 1356"/>
                <a:gd name="T39" fmla="*/ 6 h 12"/>
                <a:gd name="T40" fmla="*/ 444 w 1356"/>
                <a:gd name="T41" fmla="*/ 6 h 12"/>
                <a:gd name="T42" fmla="*/ 462 w 1356"/>
                <a:gd name="T43" fmla="*/ 6 h 12"/>
                <a:gd name="T44" fmla="*/ 486 w 1356"/>
                <a:gd name="T45" fmla="*/ 6 h 12"/>
                <a:gd name="T46" fmla="*/ 504 w 1356"/>
                <a:gd name="T47" fmla="*/ 0 h 12"/>
                <a:gd name="T48" fmla="*/ 528 w 1356"/>
                <a:gd name="T49" fmla="*/ 0 h 12"/>
                <a:gd name="T50" fmla="*/ 546 w 1356"/>
                <a:gd name="T51" fmla="*/ 0 h 12"/>
                <a:gd name="T52" fmla="*/ 570 w 1356"/>
                <a:gd name="T53" fmla="*/ 0 h 12"/>
                <a:gd name="T54" fmla="*/ 594 w 1356"/>
                <a:gd name="T55" fmla="*/ 0 h 12"/>
                <a:gd name="T56" fmla="*/ 612 w 1356"/>
                <a:gd name="T57" fmla="*/ 0 h 12"/>
                <a:gd name="T58" fmla="*/ 636 w 1356"/>
                <a:gd name="T59" fmla="*/ 0 h 12"/>
                <a:gd name="T60" fmla="*/ 654 w 1356"/>
                <a:gd name="T61" fmla="*/ 0 h 12"/>
                <a:gd name="T62" fmla="*/ 678 w 1356"/>
                <a:gd name="T63" fmla="*/ 0 h 12"/>
                <a:gd name="T64" fmla="*/ 702 w 1356"/>
                <a:gd name="T65" fmla="*/ 0 h 12"/>
                <a:gd name="T66" fmla="*/ 720 w 1356"/>
                <a:gd name="T67" fmla="*/ 0 h 12"/>
                <a:gd name="T68" fmla="*/ 744 w 1356"/>
                <a:gd name="T69" fmla="*/ 0 h 12"/>
                <a:gd name="T70" fmla="*/ 762 w 1356"/>
                <a:gd name="T71" fmla="*/ 0 h 12"/>
                <a:gd name="T72" fmla="*/ 786 w 1356"/>
                <a:gd name="T73" fmla="*/ 0 h 12"/>
                <a:gd name="T74" fmla="*/ 804 w 1356"/>
                <a:gd name="T75" fmla="*/ 0 h 12"/>
                <a:gd name="T76" fmla="*/ 828 w 1356"/>
                <a:gd name="T77" fmla="*/ 0 h 12"/>
                <a:gd name="T78" fmla="*/ 852 w 1356"/>
                <a:gd name="T79" fmla="*/ 0 h 12"/>
                <a:gd name="T80" fmla="*/ 870 w 1356"/>
                <a:gd name="T81" fmla="*/ 0 h 12"/>
                <a:gd name="T82" fmla="*/ 894 w 1356"/>
                <a:gd name="T83" fmla="*/ 0 h 12"/>
                <a:gd name="T84" fmla="*/ 912 w 1356"/>
                <a:gd name="T85" fmla="*/ 0 h 12"/>
                <a:gd name="T86" fmla="*/ 936 w 1356"/>
                <a:gd name="T87" fmla="*/ 0 h 12"/>
                <a:gd name="T88" fmla="*/ 960 w 1356"/>
                <a:gd name="T89" fmla="*/ 0 h 12"/>
                <a:gd name="T90" fmla="*/ 978 w 1356"/>
                <a:gd name="T91" fmla="*/ 0 h 12"/>
                <a:gd name="T92" fmla="*/ 1002 w 1356"/>
                <a:gd name="T93" fmla="*/ 0 h 12"/>
                <a:gd name="T94" fmla="*/ 1020 w 1356"/>
                <a:gd name="T95" fmla="*/ 0 h 12"/>
                <a:gd name="T96" fmla="*/ 1044 w 1356"/>
                <a:gd name="T97" fmla="*/ 0 h 12"/>
                <a:gd name="T98" fmla="*/ 1068 w 1356"/>
                <a:gd name="T99" fmla="*/ 0 h 12"/>
                <a:gd name="T100" fmla="*/ 1086 w 1356"/>
                <a:gd name="T101" fmla="*/ 0 h 12"/>
                <a:gd name="T102" fmla="*/ 1110 w 1356"/>
                <a:gd name="T103" fmla="*/ 0 h 12"/>
                <a:gd name="T104" fmla="*/ 1128 w 1356"/>
                <a:gd name="T105" fmla="*/ 0 h 12"/>
                <a:gd name="T106" fmla="*/ 1152 w 1356"/>
                <a:gd name="T107" fmla="*/ 0 h 12"/>
                <a:gd name="T108" fmla="*/ 1170 w 1356"/>
                <a:gd name="T109" fmla="*/ 0 h 12"/>
                <a:gd name="T110" fmla="*/ 1194 w 1356"/>
                <a:gd name="T111" fmla="*/ 0 h 12"/>
                <a:gd name="T112" fmla="*/ 1218 w 1356"/>
                <a:gd name="T113" fmla="*/ 0 h 12"/>
                <a:gd name="T114" fmla="*/ 1236 w 1356"/>
                <a:gd name="T115" fmla="*/ 0 h 12"/>
                <a:gd name="T116" fmla="*/ 1260 w 1356"/>
                <a:gd name="T117" fmla="*/ 0 h 12"/>
                <a:gd name="T118" fmla="*/ 1278 w 1356"/>
                <a:gd name="T119" fmla="*/ 0 h 12"/>
                <a:gd name="T120" fmla="*/ 1302 w 1356"/>
                <a:gd name="T121" fmla="*/ 0 h 12"/>
                <a:gd name="T122" fmla="*/ 1326 w 1356"/>
                <a:gd name="T123" fmla="*/ 0 h 12"/>
                <a:gd name="T124" fmla="*/ 1344 w 1356"/>
                <a:gd name="T1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6" h="12">
                  <a:moveTo>
                    <a:pt x="0" y="12"/>
                  </a:moveTo>
                  <a:lnTo>
                    <a:pt x="12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42" y="12"/>
                  </a:lnTo>
                  <a:lnTo>
                    <a:pt x="54" y="12"/>
                  </a:lnTo>
                  <a:lnTo>
                    <a:pt x="66" y="12"/>
                  </a:lnTo>
                  <a:lnTo>
                    <a:pt x="78" y="12"/>
                  </a:lnTo>
                  <a:lnTo>
                    <a:pt x="84" y="12"/>
                  </a:lnTo>
                  <a:lnTo>
                    <a:pt x="96" y="12"/>
                  </a:lnTo>
                  <a:lnTo>
                    <a:pt x="108" y="12"/>
                  </a:lnTo>
                  <a:lnTo>
                    <a:pt x="120" y="12"/>
                  </a:lnTo>
                  <a:lnTo>
                    <a:pt x="132" y="12"/>
                  </a:lnTo>
                  <a:lnTo>
                    <a:pt x="138" y="12"/>
                  </a:lnTo>
                  <a:lnTo>
                    <a:pt x="150" y="6"/>
                  </a:lnTo>
                  <a:lnTo>
                    <a:pt x="162" y="6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92" y="6"/>
                  </a:lnTo>
                  <a:lnTo>
                    <a:pt x="204" y="6"/>
                  </a:lnTo>
                  <a:lnTo>
                    <a:pt x="216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6" y="6"/>
                  </a:lnTo>
                  <a:lnTo>
                    <a:pt x="258" y="6"/>
                  </a:lnTo>
                  <a:lnTo>
                    <a:pt x="270" y="6"/>
                  </a:lnTo>
                  <a:lnTo>
                    <a:pt x="282" y="6"/>
                  </a:lnTo>
                  <a:lnTo>
                    <a:pt x="288" y="6"/>
                  </a:lnTo>
                  <a:lnTo>
                    <a:pt x="300" y="6"/>
                  </a:lnTo>
                  <a:lnTo>
                    <a:pt x="312" y="6"/>
                  </a:lnTo>
                  <a:lnTo>
                    <a:pt x="324" y="6"/>
                  </a:lnTo>
                  <a:lnTo>
                    <a:pt x="336" y="6"/>
                  </a:lnTo>
                  <a:lnTo>
                    <a:pt x="342" y="6"/>
                  </a:lnTo>
                  <a:lnTo>
                    <a:pt x="354" y="6"/>
                  </a:lnTo>
                  <a:lnTo>
                    <a:pt x="366" y="6"/>
                  </a:lnTo>
                  <a:lnTo>
                    <a:pt x="378" y="6"/>
                  </a:lnTo>
                  <a:lnTo>
                    <a:pt x="390" y="6"/>
                  </a:lnTo>
                  <a:lnTo>
                    <a:pt x="396" y="6"/>
                  </a:lnTo>
                  <a:lnTo>
                    <a:pt x="408" y="6"/>
                  </a:lnTo>
                  <a:lnTo>
                    <a:pt x="420" y="6"/>
                  </a:lnTo>
                  <a:lnTo>
                    <a:pt x="432" y="6"/>
                  </a:lnTo>
                  <a:lnTo>
                    <a:pt x="444" y="6"/>
                  </a:lnTo>
                  <a:lnTo>
                    <a:pt x="450" y="6"/>
                  </a:lnTo>
                  <a:lnTo>
                    <a:pt x="462" y="6"/>
                  </a:lnTo>
                  <a:lnTo>
                    <a:pt x="474" y="6"/>
                  </a:lnTo>
                  <a:lnTo>
                    <a:pt x="486" y="6"/>
                  </a:lnTo>
                  <a:lnTo>
                    <a:pt x="492" y="6"/>
                  </a:lnTo>
                  <a:lnTo>
                    <a:pt x="504" y="0"/>
                  </a:lnTo>
                  <a:lnTo>
                    <a:pt x="516" y="0"/>
                  </a:lnTo>
                  <a:lnTo>
                    <a:pt x="528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8" y="0"/>
                  </a:lnTo>
                  <a:lnTo>
                    <a:pt x="570" y="0"/>
                  </a:lnTo>
                  <a:lnTo>
                    <a:pt x="582" y="0"/>
                  </a:lnTo>
                  <a:lnTo>
                    <a:pt x="594" y="0"/>
                  </a:lnTo>
                  <a:lnTo>
                    <a:pt x="600" y="0"/>
                  </a:lnTo>
                  <a:lnTo>
                    <a:pt x="612" y="0"/>
                  </a:lnTo>
                  <a:lnTo>
                    <a:pt x="624" y="0"/>
                  </a:lnTo>
                  <a:lnTo>
                    <a:pt x="636" y="0"/>
                  </a:lnTo>
                  <a:lnTo>
                    <a:pt x="648" y="0"/>
                  </a:lnTo>
                  <a:lnTo>
                    <a:pt x="654" y="0"/>
                  </a:lnTo>
                  <a:lnTo>
                    <a:pt x="666" y="0"/>
                  </a:lnTo>
                  <a:lnTo>
                    <a:pt x="678" y="0"/>
                  </a:lnTo>
                  <a:lnTo>
                    <a:pt x="690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20" y="0"/>
                  </a:lnTo>
                  <a:lnTo>
                    <a:pt x="732" y="0"/>
                  </a:lnTo>
                  <a:lnTo>
                    <a:pt x="744" y="0"/>
                  </a:lnTo>
                  <a:lnTo>
                    <a:pt x="756" y="0"/>
                  </a:lnTo>
                  <a:lnTo>
                    <a:pt x="762" y="0"/>
                  </a:lnTo>
                  <a:lnTo>
                    <a:pt x="774" y="0"/>
                  </a:lnTo>
                  <a:lnTo>
                    <a:pt x="786" y="0"/>
                  </a:lnTo>
                  <a:lnTo>
                    <a:pt x="798" y="0"/>
                  </a:lnTo>
                  <a:lnTo>
                    <a:pt x="804" y="0"/>
                  </a:lnTo>
                  <a:lnTo>
                    <a:pt x="816" y="0"/>
                  </a:lnTo>
                  <a:lnTo>
                    <a:pt x="828" y="0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58" y="0"/>
                  </a:lnTo>
                  <a:lnTo>
                    <a:pt x="870" y="0"/>
                  </a:lnTo>
                  <a:lnTo>
                    <a:pt x="882" y="0"/>
                  </a:lnTo>
                  <a:lnTo>
                    <a:pt x="894" y="0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24" y="0"/>
                  </a:lnTo>
                  <a:lnTo>
                    <a:pt x="936" y="0"/>
                  </a:lnTo>
                  <a:lnTo>
                    <a:pt x="948" y="0"/>
                  </a:lnTo>
                  <a:lnTo>
                    <a:pt x="960" y="0"/>
                  </a:lnTo>
                  <a:lnTo>
                    <a:pt x="966" y="0"/>
                  </a:lnTo>
                  <a:lnTo>
                    <a:pt x="978" y="0"/>
                  </a:lnTo>
                  <a:lnTo>
                    <a:pt x="990" y="0"/>
                  </a:lnTo>
                  <a:lnTo>
                    <a:pt x="1002" y="0"/>
                  </a:lnTo>
                  <a:lnTo>
                    <a:pt x="1014" y="0"/>
                  </a:lnTo>
                  <a:lnTo>
                    <a:pt x="1020" y="0"/>
                  </a:lnTo>
                  <a:lnTo>
                    <a:pt x="1032" y="0"/>
                  </a:lnTo>
                  <a:lnTo>
                    <a:pt x="1044" y="0"/>
                  </a:lnTo>
                  <a:lnTo>
                    <a:pt x="1056" y="0"/>
                  </a:lnTo>
                  <a:lnTo>
                    <a:pt x="1068" y="0"/>
                  </a:lnTo>
                  <a:lnTo>
                    <a:pt x="1074" y="0"/>
                  </a:lnTo>
                  <a:lnTo>
                    <a:pt x="1086" y="0"/>
                  </a:lnTo>
                  <a:lnTo>
                    <a:pt x="1098" y="0"/>
                  </a:lnTo>
                  <a:lnTo>
                    <a:pt x="1110" y="0"/>
                  </a:lnTo>
                  <a:lnTo>
                    <a:pt x="1116" y="0"/>
                  </a:lnTo>
                  <a:lnTo>
                    <a:pt x="1128" y="0"/>
                  </a:lnTo>
                  <a:lnTo>
                    <a:pt x="1140" y="0"/>
                  </a:lnTo>
                  <a:lnTo>
                    <a:pt x="1152" y="0"/>
                  </a:lnTo>
                  <a:lnTo>
                    <a:pt x="1164" y="0"/>
                  </a:lnTo>
                  <a:lnTo>
                    <a:pt x="1170" y="0"/>
                  </a:lnTo>
                  <a:lnTo>
                    <a:pt x="1182" y="0"/>
                  </a:lnTo>
                  <a:lnTo>
                    <a:pt x="1194" y="0"/>
                  </a:lnTo>
                  <a:lnTo>
                    <a:pt x="1206" y="0"/>
                  </a:lnTo>
                  <a:lnTo>
                    <a:pt x="1218" y="0"/>
                  </a:lnTo>
                  <a:lnTo>
                    <a:pt x="1224" y="0"/>
                  </a:lnTo>
                  <a:lnTo>
                    <a:pt x="1236" y="0"/>
                  </a:lnTo>
                  <a:lnTo>
                    <a:pt x="1248" y="0"/>
                  </a:lnTo>
                  <a:lnTo>
                    <a:pt x="1260" y="0"/>
                  </a:lnTo>
                  <a:lnTo>
                    <a:pt x="1272" y="0"/>
                  </a:lnTo>
                  <a:lnTo>
                    <a:pt x="1278" y="0"/>
                  </a:lnTo>
                  <a:lnTo>
                    <a:pt x="1290" y="0"/>
                  </a:lnTo>
                  <a:lnTo>
                    <a:pt x="1302" y="0"/>
                  </a:lnTo>
                  <a:lnTo>
                    <a:pt x="1314" y="0"/>
                  </a:lnTo>
                  <a:lnTo>
                    <a:pt x="1326" y="0"/>
                  </a:lnTo>
                  <a:lnTo>
                    <a:pt x="1332" y="0"/>
                  </a:lnTo>
                  <a:lnTo>
                    <a:pt x="1344" y="0"/>
                  </a:lnTo>
                  <a:lnTo>
                    <a:pt x="1356" y="0"/>
                  </a:lnTo>
                </a:path>
              </a:pathLst>
            </a:custGeom>
            <a:noFill/>
            <a:ln w="0">
              <a:solidFill>
                <a:srgbClr val="CCCC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29" name="Freeform 193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30" name="Freeform 194"/>
            <p:cNvSpPr>
              <a:spLocks/>
            </p:cNvSpPr>
            <p:nvPr/>
          </p:nvSpPr>
          <p:spPr bwMode="auto">
            <a:xfrm>
              <a:off x="969" y="1647"/>
              <a:ext cx="4086" cy="0"/>
            </a:xfrm>
            <a:custGeom>
              <a:avLst/>
              <a:gdLst>
                <a:gd name="T0" fmla="*/ 0 w 4086"/>
                <a:gd name="T1" fmla="*/ 102 w 4086"/>
                <a:gd name="T2" fmla="*/ 4086 w 40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086">
                  <a:moveTo>
                    <a:pt x="0" y="0"/>
                  </a:moveTo>
                  <a:lnTo>
                    <a:pt x="102" y="0"/>
                  </a:lnTo>
                  <a:lnTo>
                    <a:pt x="408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31" name="Freeform 195"/>
            <p:cNvSpPr>
              <a:spLocks/>
            </p:cNvSpPr>
            <p:nvPr/>
          </p:nvSpPr>
          <p:spPr bwMode="auto">
            <a:xfrm>
              <a:off x="969" y="2481"/>
              <a:ext cx="1368" cy="864"/>
            </a:xfrm>
            <a:custGeom>
              <a:avLst/>
              <a:gdLst>
                <a:gd name="T0" fmla="*/ 18 w 1368"/>
                <a:gd name="T1" fmla="*/ 864 h 864"/>
                <a:gd name="T2" fmla="*/ 54 w 1368"/>
                <a:gd name="T3" fmla="*/ 864 h 864"/>
                <a:gd name="T4" fmla="*/ 84 w 1368"/>
                <a:gd name="T5" fmla="*/ 864 h 864"/>
                <a:gd name="T6" fmla="*/ 114 w 1368"/>
                <a:gd name="T7" fmla="*/ 864 h 864"/>
                <a:gd name="T8" fmla="*/ 150 w 1368"/>
                <a:gd name="T9" fmla="*/ 864 h 864"/>
                <a:gd name="T10" fmla="*/ 180 w 1368"/>
                <a:gd name="T11" fmla="*/ 864 h 864"/>
                <a:gd name="T12" fmla="*/ 216 w 1368"/>
                <a:gd name="T13" fmla="*/ 864 h 864"/>
                <a:gd name="T14" fmla="*/ 246 w 1368"/>
                <a:gd name="T15" fmla="*/ 864 h 864"/>
                <a:gd name="T16" fmla="*/ 276 w 1368"/>
                <a:gd name="T17" fmla="*/ 864 h 864"/>
                <a:gd name="T18" fmla="*/ 312 w 1368"/>
                <a:gd name="T19" fmla="*/ 864 h 864"/>
                <a:gd name="T20" fmla="*/ 342 w 1368"/>
                <a:gd name="T21" fmla="*/ 864 h 864"/>
                <a:gd name="T22" fmla="*/ 378 w 1368"/>
                <a:gd name="T23" fmla="*/ 858 h 864"/>
                <a:gd name="T24" fmla="*/ 408 w 1368"/>
                <a:gd name="T25" fmla="*/ 858 h 864"/>
                <a:gd name="T26" fmla="*/ 438 w 1368"/>
                <a:gd name="T27" fmla="*/ 852 h 864"/>
                <a:gd name="T28" fmla="*/ 474 w 1368"/>
                <a:gd name="T29" fmla="*/ 846 h 864"/>
                <a:gd name="T30" fmla="*/ 504 w 1368"/>
                <a:gd name="T31" fmla="*/ 840 h 864"/>
                <a:gd name="T32" fmla="*/ 540 w 1368"/>
                <a:gd name="T33" fmla="*/ 834 h 864"/>
                <a:gd name="T34" fmla="*/ 570 w 1368"/>
                <a:gd name="T35" fmla="*/ 822 h 864"/>
                <a:gd name="T36" fmla="*/ 600 w 1368"/>
                <a:gd name="T37" fmla="*/ 810 h 864"/>
                <a:gd name="T38" fmla="*/ 636 w 1368"/>
                <a:gd name="T39" fmla="*/ 798 h 864"/>
                <a:gd name="T40" fmla="*/ 666 w 1368"/>
                <a:gd name="T41" fmla="*/ 780 h 864"/>
                <a:gd name="T42" fmla="*/ 702 w 1368"/>
                <a:gd name="T43" fmla="*/ 762 h 864"/>
                <a:gd name="T44" fmla="*/ 732 w 1368"/>
                <a:gd name="T45" fmla="*/ 738 h 864"/>
                <a:gd name="T46" fmla="*/ 762 w 1368"/>
                <a:gd name="T47" fmla="*/ 714 h 864"/>
                <a:gd name="T48" fmla="*/ 798 w 1368"/>
                <a:gd name="T49" fmla="*/ 690 h 864"/>
                <a:gd name="T50" fmla="*/ 828 w 1368"/>
                <a:gd name="T51" fmla="*/ 660 h 864"/>
                <a:gd name="T52" fmla="*/ 864 w 1368"/>
                <a:gd name="T53" fmla="*/ 630 h 864"/>
                <a:gd name="T54" fmla="*/ 894 w 1368"/>
                <a:gd name="T55" fmla="*/ 600 h 864"/>
                <a:gd name="T56" fmla="*/ 924 w 1368"/>
                <a:gd name="T57" fmla="*/ 564 h 864"/>
                <a:gd name="T58" fmla="*/ 960 w 1368"/>
                <a:gd name="T59" fmla="*/ 528 h 864"/>
                <a:gd name="T60" fmla="*/ 990 w 1368"/>
                <a:gd name="T61" fmla="*/ 492 h 864"/>
                <a:gd name="T62" fmla="*/ 1026 w 1368"/>
                <a:gd name="T63" fmla="*/ 456 h 864"/>
                <a:gd name="T64" fmla="*/ 1056 w 1368"/>
                <a:gd name="T65" fmla="*/ 414 h 864"/>
                <a:gd name="T66" fmla="*/ 1086 w 1368"/>
                <a:gd name="T67" fmla="*/ 372 h 864"/>
                <a:gd name="T68" fmla="*/ 1122 w 1368"/>
                <a:gd name="T69" fmla="*/ 330 h 864"/>
                <a:gd name="T70" fmla="*/ 1152 w 1368"/>
                <a:gd name="T71" fmla="*/ 288 h 864"/>
                <a:gd name="T72" fmla="*/ 1188 w 1368"/>
                <a:gd name="T73" fmla="*/ 246 h 864"/>
                <a:gd name="T74" fmla="*/ 1218 w 1368"/>
                <a:gd name="T75" fmla="*/ 198 h 864"/>
                <a:gd name="T76" fmla="*/ 1248 w 1368"/>
                <a:gd name="T77" fmla="*/ 156 h 864"/>
                <a:gd name="T78" fmla="*/ 1284 w 1368"/>
                <a:gd name="T79" fmla="*/ 114 h 864"/>
                <a:gd name="T80" fmla="*/ 1314 w 1368"/>
                <a:gd name="T81" fmla="*/ 72 h 864"/>
                <a:gd name="T82" fmla="*/ 1350 w 1368"/>
                <a:gd name="T83" fmla="*/ 3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8" h="864">
                  <a:moveTo>
                    <a:pt x="0" y="864"/>
                  </a:moveTo>
                  <a:lnTo>
                    <a:pt x="6" y="864"/>
                  </a:lnTo>
                  <a:lnTo>
                    <a:pt x="18" y="864"/>
                  </a:lnTo>
                  <a:lnTo>
                    <a:pt x="30" y="864"/>
                  </a:lnTo>
                  <a:lnTo>
                    <a:pt x="42" y="864"/>
                  </a:lnTo>
                  <a:lnTo>
                    <a:pt x="54" y="864"/>
                  </a:lnTo>
                  <a:lnTo>
                    <a:pt x="60" y="864"/>
                  </a:lnTo>
                  <a:lnTo>
                    <a:pt x="72" y="864"/>
                  </a:lnTo>
                  <a:lnTo>
                    <a:pt x="84" y="864"/>
                  </a:lnTo>
                  <a:lnTo>
                    <a:pt x="96" y="864"/>
                  </a:lnTo>
                  <a:lnTo>
                    <a:pt x="108" y="864"/>
                  </a:lnTo>
                  <a:lnTo>
                    <a:pt x="114" y="864"/>
                  </a:lnTo>
                  <a:lnTo>
                    <a:pt x="126" y="864"/>
                  </a:lnTo>
                  <a:lnTo>
                    <a:pt x="138" y="864"/>
                  </a:lnTo>
                  <a:lnTo>
                    <a:pt x="150" y="864"/>
                  </a:lnTo>
                  <a:lnTo>
                    <a:pt x="162" y="864"/>
                  </a:lnTo>
                  <a:lnTo>
                    <a:pt x="168" y="864"/>
                  </a:lnTo>
                  <a:lnTo>
                    <a:pt x="180" y="864"/>
                  </a:lnTo>
                  <a:lnTo>
                    <a:pt x="192" y="864"/>
                  </a:lnTo>
                  <a:lnTo>
                    <a:pt x="204" y="864"/>
                  </a:lnTo>
                  <a:lnTo>
                    <a:pt x="216" y="864"/>
                  </a:lnTo>
                  <a:lnTo>
                    <a:pt x="222" y="864"/>
                  </a:lnTo>
                  <a:lnTo>
                    <a:pt x="234" y="864"/>
                  </a:lnTo>
                  <a:lnTo>
                    <a:pt x="246" y="864"/>
                  </a:lnTo>
                  <a:lnTo>
                    <a:pt x="258" y="864"/>
                  </a:lnTo>
                  <a:lnTo>
                    <a:pt x="270" y="864"/>
                  </a:lnTo>
                  <a:lnTo>
                    <a:pt x="276" y="864"/>
                  </a:lnTo>
                  <a:lnTo>
                    <a:pt x="288" y="864"/>
                  </a:lnTo>
                  <a:lnTo>
                    <a:pt x="300" y="864"/>
                  </a:lnTo>
                  <a:lnTo>
                    <a:pt x="312" y="864"/>
                  </a:lnTo>
                  <a:lnTo>
                    <a:pt x="324" y="864"/>
                  </a:lnTo>
                  <a:lnTo>
                    <a:pt x="330" y="864"/>
                  </a:lnTo>
                  <a:lnTo>
                    <a:pt x="342" y="864"/>
                  </a:lnTo>
                  <a:lnTo>
                    <a:pt x="354" y="864"/>
                  </a:lnTo>
                  <a:lnTo>
                    <a:pt x="366" y="858"/>
                  </a:lnTo>
                  <a:lnTo>
                    <a:pt x="378" y="858"/>
                  </a:lnTo>
                  <a:lnTo>
                    <a:pt x="384" y="858"/>
                  </a:lnTo>
                  <a:lnTo>
                    <a:pt x="396" y="858"/>
                  </a:lnTo>
                  <a:lnTo>
                    <a:pt x="408" y="858"/>
                  </a:lnTo>
                  <a:lnTo>
                    <a:pt x="420" y="858"/>
                  </a:lnTo>
                  <a:lnTo>
                    <a:pt x="432" y="852"/>
                  </a:lnTo>
                  <a:lnTo>
                    <a:pt x="438" y="852"/>
                  </a:lnTo>
                  <a:lnTo>
                    <a:pt x="450" y="852"/>
                  </a:lnTo>
                  <a:lnTo>
                    <a:pt x="462" y="852"/>
                  </a:lnTo>
                  <a:lnTo>
                    <a:pt x="474" y="846"/>
                  </a:lnTo>
                  <a:lnTo>
                    <a:pt x="486" y="846"/>
                  </a:lnTo>
                  <a:lnTo>
                    <a:pt x="492" y="846"/>
                  </a:lnTo>
                  <a:lnTo>
                    <a:pt x="504" y="840"/>
                  </a:lnTo>
                  <a:lnTo>
                    <a:pt x="516" y="840"/>
                  </a:lnTo>
                  <a:lnTo>
                    <a:pt x="528" y="834"/>
                  </a:lnTo>
                  <a:lnTo>
                    <a:pt x="540" y="834"/>
                  </a:lnTo>
                  <a:lnTo>
                    <a:pt x="546" y="828"/>
                  </a:lnTo>
                  <a:lnTo>
                    <a:pt x="558" y="828"/>
                  </a:lnTo>
                  <a:lnTo>
                    <a:pt x="570" y="822"/>
                  </a:lnTo>
                  <a:lnTo>
                    <a:pt x="582" y="822"/>
                  </a:lnTo>
                  <a:lnTo>
                    <a:pt x="594" y="816"/>
                  </a:lnTo>
                  <a:lnTo>
                    <a:pt x="600" y="810"/>
                  </a:lnTo>
                  <a:lnTo>
                    <a:pt x="612" y="804"/>
                  </a:lnTo>
                  <a:lnTo>
                    <a:pt x="624" y="804"/>
                  </a:lnTo>
                  <a:lnTo>
                    <a:pt x="636" y="798"/>
                  </a:lnTo>
                  <a:lnTo>
                    <a:pt x="648" y="792"/>
                  </a:lnTo>
                  <a:lnTo>
                    <a:pt x="654" y="786"/>
                  </a:lnTo>
                  <a:lnTo>
                    <a:pt x="666" y="780"/>
                  </a:lnTo>
                  <a:lnTo>
                    <a:pt x="678" y="774"/>
                  </a:lnTo>
                  <a:lnTo>
                    <a:pt x="690" y="768"/>
                  </a:lnTo>
                  <a:lnTo>
                    <a:pt x="702" y="762"/>
                  </a:lnTo>
                  <a:lnTo>
                    <a:pt x="708" y="756"/>
                  </a:lnTo>
                  <a:lnTo>
                    <a:pt x="720" y="750"/>
                  </a:lnTo>
                  <a:lnTo>
                    <a:pt x="732" y="738"/>
                  </a:lnTo>
                  <a:lnTo>
                    <a:pt x="744" y="732"/>
                  </a:lnTo>
                  <a:lnTo>
                    <a:pt x="756" y="726"/>
                  </a:lnTo>
                  <a:lnTo>
                    <a:pt x="762" y="714"/>
                  </a:lnTo>
                  <a:lnTo>
                    <a:pt x="774" y="708"/>
                  </a:lnTo>
                  <a:lnTo>
                    <a:pt x="786" y="702"/>
                  </a:lnTo>
                  <a:lnTo>
                    <a:pt x="798" y="690"/>
                  </a:lnTo>
                  <a:lnTo>
                    <a:pt x="810" y="684"/>
                  </a:lnTo>
                  <a:lnTo>
                    <a:pt x="816" y="672"/>
                  </a:lnTo>
                  <a:lnTo>
                    <a:pt x="828" y="660"/>
                  </a:lnTo>
                  <a:lnTo>
                    <a:pt x="840" y="654"/>
                  </a:lnTo>
                  <a:lnTo>
                    <a:pt x="852" y="642"/>
                  </a:lnTo>
                  <a:lnTo>
                    <a:pt x="864" y="630"/>
                  </a:lnTo>
                  <a:lnTo>
                    <a:pt x="870" y="624"/>
                  </a:lnTo>
                  <a:lnTo>
                    <a:pt x="882" y="612"/>
                  </a:lnTo>
                  <a:lnTo>
                    <a:pt x="894" y="600"/>
                  </a:lnTo>
                  <a:lnTo>
                    <a:pt x="906" y="588"/>
                  </a:lnTo>
                  <a:lnTo>
                    <a:pt x="918" y="576"/>
                  </a:lnTo>
                  <a:lnTo>
                    <a:pt x="924" y="564"/>
                  </a:lnTo>
                  <a:lnTo>
                    <a:pt x="936" y="552"/>
                  </a:lnTo>
                  <a:lnTo>
                    <a:pt x="948" y="540"/>
                  </a:lnTo>
                  <a:lnTo>
                    <a:pt x="960" y="528"/>
                  </a:lnTo>
                  <a:lnTo>
                    <a:pt x="972" y="516"/>
                  </a:lnTo>
                  <a:lnTo>
                    <a:pt x="978" y="504"/>
                  </a:lnTo>
                  <a:lnTo>
                    <a:pt x="990" y="492"/>
                  </a:lnTo>
                  <a:lnTo>
                    <a:pt x="1002" y="480"/>
                  </a:lnTo>
                  <a:lnTo>
                    <a:pt x="1014" y="468"/>
                  </a:lnTo>
                  <a:lnTo>
                    <a:pt x="1026" y="456"/>
                  </a:lnTo>
                  <a:lnTo>
                    <a:pt x="1032" y="438"/>
                  </a:lnTo>
                  <a:lnTo>
                    <a:pt x="1044" y="426"/>
                  </a:lnTo>
                  <a:lnTo>
                    <a:pt x="1056" y="414"/>
                  </a:lnTo>
                  <a:lnTo>
                    <a:pt x="1068" y="402"/>
                  </a:lnTo>
                  <a:lnTo>
                    <a:pt x="1080" y="384"/>
                  </a:lnTo>
                  <a:lnTo>
                    <a:pt x="1086" y="372"/>
                  </a:lnTo>
                  <a:lnTo>
                    <a:pt x="1098" y="360"/>
                  </a:lnTo>
                  <a:lnTo>
                    <a:pt x="1110" y="342"/>
                  </a:lnTo>
                  <a:lnTo>
                    <a:pt x="1122" y="330"/>
                  </a:lnTo>
                  <a:lnTo>
                    <a:pt x="1134" y="318"/>
                  </a:lnTo>
                  <a:lnTo>
                    <a:pt x="1140" y="300"/>
                  </a:lnTo>
                  <a:lnTo>
                    <a:pt x="1152" y="288"/>
                  </a:lnTo>
                  <a:lnTo>
                    <a:pt x="1164" y="270"/>
                  </a:lnTo>
                  <a:lnTo>
                    <a:pt x="1176" y="258"/>
                  </a:lnTo>
                  <a:lnTo>
                    <a:pt x="1188" y="246"/>
                  </a:lnTo>
                  <a:lnTo>
                    <a:pt x="1194" y="228"/>
                  </a:lnTo>
                  <a:lnTo>
                    <a:pt x="1206" y="216"/>
                  </a:lnTo>
                  <a:lnTo>
                    <a:pt x="1218" y="198"/>
                  </a:lnTo>
                  <a:lnTo>
                    <a:pt x="1230" y="186"/>
                  </a:lnTo>
                  <a:lnTo>
                    <a:pt x="1242" y="174"/>
                  </a:lnTo>
                  <a:lnTo>
                    <a:pt x="1248" y="156"/>
                  </a:lnTo>
                  <a:lnTo>
                    <a:pt x="1260" y="144"/>
                  </a:lnTo>
                  <a:lnTo>
                    <a:pt x="1272" y="126"/>
                  </a:lnTo>
                  <a:lnTo>
                    <a:pt x="1284" y="114"/>
                  </a:lnTo>
                  <a:lnTo>
                    <a:pt x="1296" y="102"/>
                  </a:lnTo>
                  <a:lnTo>
                    <a:pt x="1302" y="84"/>
                  </a:lnTo>
                  <a:lnTo>
                    <a:pt x="1314" y="72"/>
                  </a:lnTo>
                  <a:lnTo>
                    <a:pt x="1326" y="54"/>
                  </a:lnTo>
                  <a:lnTo>
                    <a:pt x="1338" y="42"/>
                  </a:lnTo>
                  <a:lnTo>
                    <a:pt x="1350" y="30"/>
                  </a:lnTo>
                  <a:lnTo>
                    <a:pt x="1356" y="12"/>
                  </a:lnTo>
                  <a:lnTo>
                    <a:pt x="13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32" name="Freeform 196"/>
            <p:cNvSpPr>
              <a:spLocks/>
            </p:cNvSpPr>
            <p:nvPr/>
          </p:nvSpPr>
          <p:spPr bwMode="auto">
            <a:xfrm>
              <a:off x="2337" y="1683"/>
              <a:ext cx="1374" cy="798"/>
            </a:xfrm>
            <a:custGeom>
              <a:avLst/>
              <a:gdLst>
                <a:gd name="T0" fmla="*/ 24 w 1374"/>
                <a:gd name="T1" fmla="*/ 774 h 798"/>
                <a:gd name="T2" fmla="*/ 54 w 1374"/>
                <a:gd name="T3" fmla="*/ 732 h 798"/>
                <a:gd name="T4" fmla="*/ 90 w 1374"/>
                <a:gd name="T5" fmla="*/ 690 h 798"/>
                <a:gd name="T6" fmla="*/ 120 w 1374"/>
                <a:gd name="T7" fmla="*/ 654 h 798"/>
                <a:gd name="T8" fmla="*/ 150 w 1374"/>
                <a:gd name="T9" fmla="*/ 612 h 798"/>
                <a:gd name="T10" fmla="*/ 186 w 1374"/>
                <a:gd name="T11" fmla="*/ 576 h 798"/>
                <a:gd name="T12" fmla="*/ 216 w 1374"/>
                <a:gd name="T13" fmla="*/ 540 h 798"/>
                <a:gd name="T14" fmla="*/ 252 w 1374"/>
                <a:gd name="T15" fmla="*/ 510 h 798"/>
                <a:gd name="T16" fmla="*/ 282 w 1374"/>
                <a:gd name="T17" fmla="*/ 474 h 798"/>
                <a:gd name="T18" fmla="*/ 312 w 1374"/>
                <a:gd name="T19" fmla="*/ 444 h 798"/>
                <a:gd name="T20" fmla="*/ 348 w 1374"/>
                <a:gd name="T21" fmla="*/ 414 h 798"/>
                <a:gd name="T22" fmla="*/ 378 w 1374"/>
                <a:gd name="T23" fmla="*/ 384 h 798"/>
                <a:gd name="T24" fmla="*/ 414 w 1374"/>
                <a:gd name="T25" fmla="*/ 360 h 798"/>
                <a:gd name="T26" fmla="*/ 444 w 1374"/>
                <a:gd name="T27" fmla="*/ 330 h 798"/>
                <a:gd name="T28" fmla="*/ 474 w 1374"/>
                <a:gd name="T29" fmla="*/ 306 h 798"/>
                <a:gd name="T30" fmla="*/ 510 w 1374"/>
                <a:gd name="T31" fmla="*/ 282 h 798"/>
                <a:gd name="T32" fmla="*/ 540 w 1374"/>
                <a:gd name="T33" fmla="*/ 264 h 798"/>
                <a:gd name="T34" fmla="*/ 576 w 1374"/>
                <a:gd name="T35" fmla="*/ 240 h 798"/>
                <a:gd name="T36" fmla="*/ 606 w 1374"/>
                <a:gd name="T37" fmla="*/ 222 h 798"/>
                <a:gd name="T38" fmla="*/ 636 w 1374"/>
                <a:gd name="T39" fmla="*/ 204 h 798"/>
                <a:gd name="T40" fmla="*/ 672 w 1374"/>
                <a:gd name="T41" fmla="*/ 186 h 798"/>
                <a:gd name="T42" fmla="*/ 702 w 1374"/>
                <a:gd name="T43" fmla="*/ 168 h 798"/>
                <a:gd name="T44" fmla="*/ 738 w 1374"/>
                <a:gd name="T45" fmla="*/ 150 h 798"/>
                <a:gd name="T46" fmla="*/ 768 w 1374"/>
                <a:gd name="T47" fmla="*/ 138 h 798"/>
                <a:gd name="T48" fmla="*/ 798 w 1374"/>
                <a:gd name="T49" fmla="*/ 126 h 798"/>
                <a:gd name="T50" fmla="*/ 834 w 1374"/>
                <a:gd name="T51" fmla="*/ 114 h 798"/>
                <a:gd name="T52" fmla="*/ 864 w 1374"/>
                <a:gd name="T53" fmla="*/ 102 h 798"/>
                <a:gd name="T54" fmla="*/ 900 w 1374"/>
                <a:gd name="T55" fmla="*/ 90 h 798"/>
                <a:gd name="T56" fmla="*/ 930 w 1374"/>
                <a:gd name="T57" fmla="*/ 78 h 798"/>
                <a:gd name="T58" fmla="*/ 960 w 1374"/>
                <a:gd name="T59" fmla="*/ 72 h 798"/>
                <a:gd name="T60" fmla="*/ 996 w 1374"/>
                <a:gd name="T61" fmla="*/ 60 h 798"/>
                <a:gd name="T62" fmla="*/ 1026 w 1374"/>
                <a:gd name="T63" fmla="*/ 54 h 798"/>
                <a:gd name="T64" fmla="*/ 1062 w 1374"/>
                <a:gd name="T65" fmla="*/ 48 h 798"/>
                <a:gd name="T66" fmla="*/ 1092 w 1374"/>
                <a:gd name="T67" fmla="*/ 36 h 798"/>
                <a:gd name="T68" fmla="*/ 1122 w 1374"/>
                <a:gd name="T69" fmla="*/ 30 h 798"/>
                <a:gd name="T70" fmla="*/ 1158 w 1374"/>
                <a:gd name="T71" fmla="*/ 24 h 798"/>
                <a:gd name="T72" fmla="*/ 1188 w 1374"/>
                <a:gd name="T73" fmla="*/ 24 h 798"/>
                <a:gd name="T74" fmla="*/ 1224 w 1374"/>
                <a:gd name="T75" fmla="*/ 18 h 798"/>
                <a:gd name="T76" fmla="*/ 1254 w 1374"/>
                <a:gd name="T77" fmla="*/ 12 h 798"/>
                <a:gd name="T78" fmla="*/ 1290 w 1374"/>
                <a:gd name="T79" fmla="*/ 6 h 798"/>
                <a:gd name="T80" fmla="*/ 1320 w 1374"/>
                <a:gd name="T81" fmla="*/ 6 h 798"/>
                <a:gd name="T82" fmla="*/ 1350 w 1374"/>
                <a:gd name="T83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4" h="798">
                  <a:moveTo>
                    <a:pt x="0" y="798"/>
                  </a:moveTo>
                  <a:lnTo>
                    <a:pt x="12" y="786"/>
                  </a:lnTo>
                  <a:lnTo>
                    <a:pt x="24" y="774"/>
                  </a:lnTo>
                  <a:lnTo>
                    <a:pt x="36" y="756"/>
                  </a:lnTo>
                  <a:lnTo>
                    <a:pt x="42" y="744"/>
                  </a:lnTo>
                  <a:lnTo>
                    <a:pt x="54" y="732"/>
                  </a:lnTo>
                  <a:lnTo>
                    <a:pt x="66" y="720"/>
                  </a:lnTo>
                  <a:lnTo>
                    <a:pt x="78" y="702"/>
                  </a:lnTo>
                  <a:lnTo>
                    <a:pt x="90" y="690"/>
                  </a:lnTo>
                  <a:lnTo>
                    <a:pt x="96" y="678"/>
                  </a:lnTo>
                  <a:lnTo>
                    <a:pt x="108" y="666"/>
                  </a:lnTo>
                  <a:lnTo>
                    <a:pt x="120" y="654"/>
                  </a:lnTo>
                  <a:lnTo>
                    <a:pt x="132" y="642"/>
                  </a:lnTo>
                  <a:lnTo>
                    <a:pt x="144" y="624"/>
                  </a:lnTo>
                  <a:lnTo>
                    <a:pt x="150" y="612"/>
                  </a:lnTo>
                  <a:lnTo>
                    <a:pt x="162" y="600"/>
                  </a:lnTo>
                  <a:lnTo>
                    <a:pt x="174" y="588"/>
                  </a:lnTo>
                  <a:lnTo>
                    <a:pt x="186" y="576"/>
                  </a:lnTo>
                  <a:lnTo>
                    <a:pt x="198" y="564"/>
                  </a:lnTo>
                  <a:lnTo>
                    <a:pt x="204" y="552"/>
                  </a:lnTo>
                  <a:lnTo>
                    <a:pt x="216" y="540"/>
                  </a:lnTo>
                  <a:lnTo>
                    <a:pt x="228" y="528"/>
                  </a:lnTo>
                  <a:lnTo>
                    <a:pt x="240" y="522"/>
                  </a:lnTo>
                  <a:lnTo>
                    <a:pt x="252" y="510"/>
                  </a:lnTo>
                  <a:lnTo>
                    <a:pt x="258" y="498"/>
                  </a:lnTo>
                  <a:lnTo>
                    <a:pt x="270" y="486"/>
                  </a:lnTo>
                  <a:lnTo>
                    <a:pt x="282" y="474"/>
                  </a:lnTo>
                  <a:lnTo>
                    <a:pt x="294" y="462"/>
                  </a:lnTo>
                  <a:lnTo>
                    <a:pt x="306" y="456"/>
                  </a:lnTo>
                  <a:lnTo>
                    <a:pt x="312" y="444"/>
                  </a:lnTo>
                  <a:lnTo>
                    <a:pt x="324" y="432"/>
                  </a:lnTo>
                  <a:lnTo>
                    <a:pt x="336" y="426"/>
                  </a:lnTo>
                  <a:lnTo>
                    <a:pt x="348" y="414"/>
                  </a:lnTo>
                  <a:lnTo>
                    <a:pt x="360" y="402"/>
                  </a:lnTo>
                  <a:lnTo>
                    <a:pt x="366" y="396"/>
                  </a:lnTo>
                  <a:lnTo>
                    <a:pt x="378" y="384"/>
                  </a:lnTo>
                  <a:lnTo>
                    <a:pt x="390" y="378"/>
                  </a:lnTo>
                  <a:lnTo>
                    <a:pt x="402" y="366"/>
                  </a:lnTo>
                  <a:lnTo>
                    <a:pt x="414" y="360"/>
                  </a:lnTo>
                  <a:lnTo>
                    <a:pt x="420" y="348"/>
                  </a:lnTo>
                  <a:lnTo>
                    <a:pt x="432" y="342"/>
                  </a:lnTo>
                  <a:lnTo>
                    <a:pt x="444" y="330"/>
                  </a:lnTo>
                  <a:lnTo>
                    <a:pt x="456" y="324"/>
                  </a:lnTo>
                  <a:lnTo>
                    <a:pt x="468" y="312"/>
                  </a:lnTo>
                  <a:lnTo>
                    <a:pt x="474" y="306"/>
                  </a:lnTo>
                  <a:lnTo>
                    <a:pt x="486" y="300"/>
                  </a:lnTo>
                  <a:lnTo>
                    <a:pt x="498" y="294"/>
                  </a:lnTo>
                  <a:lnTo>
                    <a:pt x="510" y="282"/>
                  </a:lnTo>
                  <a:lnTo>
                    <a:pt x="522" y="276"/>
                  </a:lnTo>
                  <a:lnTo>
                    <a:pt x="528" y="270"/>
                  </a:lnTo>
                  <a:lnTo>
                    <a:pt x="540" y="264"/>
                  </a:lnTo>
                  <a:lnTo>
                    <a:pt x="552" y="252"/>
                  </a:lnTo>
                  <a:lnTo>
                    <a:pt x="564" y="246"/>
                  </a:lnTo>
                  <a:lnTo>
                    <a:pt x="576" y="240"/>
                  </a:lnTo>
                  <a:lnTo>
                    <a:pt x="582" y="234"/>
                  </a:lnTo>
                  <a:lnTo>
                    <a:pt x="594" y="228"/>
                  </a:lnTo>
                  <a:lnTo>
                    <a:pt x="606" y="222"/>
                  </a:lnTo>
                  <a:lnTo>
                    <a:pt x="618" y="216"/>
                  </a:lnTo>
                  <a:lnTo>
                    <a:pt x="630" y="210"/>
                  </a:lnTo>
                  <a:lnTo>
                    <a:pt x="636" y="204"/>
                  </a:lnTo>
                  <a:lnTo>
                    <a:pt x="648" y="198"/>
                  </a:lnTo>
                  <a:lnTo>
                    <a:pt x="660" y="192"/>
                  </a:lnTo>
                  <a:lnTo>
                    <a:pt x="672" y="186"/>
                  </a:lnTo>
                  <a:lnTo>
                    <a:pt x="684" y="180"/>
                  </a:lnTo>
                  <a:lnTo>
                    <a:pt x="690" y="174"/>
                  </a:lnTo>
                  <a:lnTo>
                    <a:pt x="702" y="168"/>
                  </a:lnTo>
                  <a:lnTo>
                    <a:pt x="714" y="162"/>
                  </a:lnTo>
                  <a:lnTo>
                    <a:pt x="726" y="156"/>
                  </a:lnTo>
                  <a:lnTo>
                    <a:pt x="738" y="150"/>
                  </a:lnTo>
                  <a:lnTo>
                    <a:pt x="744" y="150"/>
                  </a:lnTo>
                  <a:lnTo>
                    <a:pt x="756" y="144"/>
                  </a:lnTo>
                  <a:lnTo>
                    <a:pt x="768" y="138"/>
                  </a:lnTo>
                  <a:lnTo>
                    <a:pt x="780" y="132"/>
                  </a:lnTo>
                  <a:lnTo>
                    <a:pt x="792" y="132"/>
                  </a:lnTo>
                  <a:lnTo>
                    <a:pt x="798" y="126"/>
                  </a:lnTo>
                  <a:lnTo>
                    <a:pt x="810" y="120"/>
                  </a:lnTo>
                  <a:lnTo>
                    <a:pt x="822" y="114"/>
                  </a:lnTo>
                  <a:lnTo>
                    <a:pt x="834" y="114"/>
                  </a:lnTo>
                  <a:lnTo>
                    <a:pt x="846" y="108"/>
                  </a:lnTo>
                  <a:lnTo>
                    <a:pt x="852" y="102"/>
                  </a:lnTo>
                  <a:lnTo>
                    <a:pt x="864" y="102"/>
                  </a:lnTo>
                  <a:lnTo>
                    <a:pt x="876" y="96"/>
                  </a:lnTo>
                  <a:lnTo>
                    <a:pt x="888" y="96"/>
                  </a:lnTo>
                  <a:lnTo>
                    <a:pt x="900" y="90"/>
                  </a:lnTo>
                  <a:lnTo>
                    <a:pt x="906" y="84"/>
                  </a:lnTo>
                  <a:lnTo>
                    <a:pt x="918" y="84"/>
                  </a:lnTo>
                  <a:lnTo>
                    <a:pt x="930" y="78"/>
                  </a:lnTo>
                  <a:lnTo>
                    <a:pt x="942" y="78"/>
                  </a:lnTo>
                  <a:lnTo>
                    <a:pt x="954" y="72"/>
                  </a:lnTo>
                  <a:lnTo>
                    <a:pt x="960" y="72"/>
                  </a:lnTo>
                  <a:lnTo>
                    <a:pt x="972" y="66"/>
                  </a:lnTo>
                  <a:lnTo>
                    <a:pt x="984" y="66"/>
                  </a:lnTo>
                  <a:lnTo>
                    <a:pt x="996" y="60"/>
                  </a:lnTo>
                  <a:lnTo>
                    <a:pt x="1008" y="60"/>
                  </a:lnTo>
                  <a:lnTo>
                    <a:pt x="1014" y="54"/>
                  </a:lnTo>
                  <a:lnTo>
                    <a:pt x="1026" y="54"/>
                  </a:lnTo>
                  <a:lnTo>
                    <a:pt x="1038" y="48"/>
                  </a:lnTo>
                  <a:lnTo>
                    <a:pt x="1050" y="48"/>
                  </a:lnTo>
                  <a:lnTo>
                    <a:pt x="1062" y="48"/>
                  </a:lnTo>
                  <a:lnTo>
                    <a:pt x="1068" y="42"/>
                  </a:lnTo>
                  <a:lnTo>
                    <a:pt x="1080" y="42"/>
                  </a:lnTo>
                  <a:lnTo>
                    <a:pt x="1092" y="36"/>
                  </a:lnTo>
                  <a:lnTo>
                    <a:pt x="1104" y="36"/>
                  </a:lnTo>
                  <a:lnTo>
                    <a:pt x="1116" y="36"/>
                  </a:lnTo>
                  <a:lnTo>
                    <a:pt x="1122" y="30"/>
                  </a:lnTo>
                  <a:lnTo>
                    <a:pt x="1134" y="30"/>
                  </a:lnTo>
                  <a:lnTo>
                    <a:pt x="1146" y="30"/>
                  </a:lnTo>
                  <a:lnTo>
                    <a:pt x="1158" y="24"/>
                  </a:lnTo>
                  <a:lnTo>
                    <a:pt x="1170" y="24"/>
                  </a:lnTo>
                  <a:lnTo>
                    <a:pt x="1182" y="24"/>
                  </a:lnTo>
                  <a:lnTo>
                    <a:pt x="1188" y="24"/>
                  </a:lnTo>
                  <a:lnTo>
                    <a:pt x="1200" y="18"/>
                  </a:lnTo>
                  <a:lnTo>
                    <a:pt x="1212" y="18"/>
                  </a:lnTo>
                  <a:lnTo>
                    <a:pt x="1224" y="18"/>
                  </a:lnTo>
                  <a:lnTo>
                    <a:pt x="1236" y="12"/>
                  </a:lnTo>
                  <a:lnTo>
                    <a:pt x="1242" y="12"/>
                  </a:lnTo>
                  <a:lnTo>
                    <a:pt x="1254" y="12"/>
                  </a:lnTo>
                  <a:lnTo>
                    <a:pt x="1266" y="12"/>
                  </a:lnTo>
                  <a:lnTo>
                    <a:pt x="1278" y="6"/>
                  </a:lnTo>
                  <a:lnTo>
                    <a:pt x="1290" y="6"/>
                  </a:lnTo>
                  <a:lnTo>
                    <a:pt x="1296" y="6"/>
                  </a:lnTo>
                  <a:lnTo>
                    <a:pt x="1308" y="6"/>
                  </a:lnTo>
                  <a:lnTo>
                    <a:pt x="1320" y="6"/>
                  </a:lnTo>
                  <a:lnTo>
                    <a:pt x="1332" y="0"/>
                  </a:lnTo>
                  <a:lnTo>
                    <a:pt x="1344" y="0"/>
                  </a:lnTo>
                  <a:lnTo>
                    <a:pt x="1350" y="0"/>
                  </a:lnTo>
                  <a:lnTo>
                    <a:pt x="1362" y="0"/>
                  </a:lnTo>
                  <a:lnTo>
                    <a:pt x="137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33" name="Freeform 197"/>
            <p:cNvSpPr>
              <a:spLocks/>
            </p:cNvSpPr>
            <p:nvPr/>
          </p:nvSpPr>
          <p:spPr bwMode="auto">
            <a:xfrm>
              <a:off x="3711" y="1647"/>
              <a:ext cx="1344" cy="36"/>
            </a:xfrm>
            <a:custGeom>
              <a:avLst/>
              <a:gdLst>
                <a:gd name="T0" fmla="*/ 12 w 1344"/>
                <a:gd name="T1" fmla="*/ 30 h 36"/>
                <a:gd name="T2" fmla="*/ 30 w 1344"/>
                <a:gd name="T3" fmla="*/ 30 h 36"/>
                <a:gd name="T4" fmla="*/ 54 w 1344"/>
                <a:gd name="T5" fmla="*/ 30 h 36"/>
                <a:gd name="T6" fmla="*/ 78 w 1344"/>
                <a:gd name="T7" fmla="*/ 30 h 36"/>
                <a:gd name="T8" fmla="*/ 96 w 1344"/>
                <a:gd name="T9" fmla="*/ 24 h 36"/>
                <a:gd name="T10" fmla="*/ 120 w 1344"/>
                <a:gd name="T11" fmla="*/ 24 h 36"/>
                <a:gd name="T12" fmla="*/ 138 w 1344"/>
                <a:gd name="T13" fmla="*/ 24 h 36"/>
                <a:gd name="T14" fmla="*/ 162 w 1344"/>
                <a:gd name="T15" fmla="*/ 24 h 36"/>
                <a:gd name="T16" fmla="*/ 186 w 1344"/>
                <a:gd name="T17" fmla="*/ 18 h 36"/>
                <a:gd name="T18" fmla="*/ 204 w 1344"/>
                <a:gd name="T19" fmla="*/ 18 h 36"/>
                <a:gd name="T20" fmla="*/ 228 w 1344"/>
                <a:gd name="T21" fmla="*/ 18 h 36"/>
                <a:gd name="T22" fmla="*/ 246 w 1344"/>
                <a:gd name="T23" fmla="*/ 18 h 36"/>
                <a:gd name="T24" fmla="*/ 270 w 1344"/>
                <a:gd name="T25" fmla="*/ 18 h 36"/>
                <a:gd name="T26" fmla="*/ 294 w 1344"/>
                <a:gd name="T27" fmla="*/ 12 h 36"/>
                <a:gd name="T28" fmla="*/ 312 w 1344"/>
                <a:gd name="T29" fmla="*/ 12 h 36"/>
                <a:gd name="T30" fmla="*/ 336 w 1344"/>
                <a:gd name="T31" fmla="*/ 12 h 36"/>
                <a:gd name="T32" fmla="*/ 354 w 1344"/>
                <a:gd name="T33" fmla="*/ 12 h 36"/>
                <a:gd name="T34" fmla="*/ 378 w 1344"/>
                <a:gd name="T35" fmla="*/ 12 h 36"/>
                <a:gd name="T36" fmla="*/ 402 w 1344"/>
                <a:gd name="T37" fmla="*/ 12 h 36"/>
                <a:gd name="T38" fmla="*/ 420 w 1344"/>
                <a:gd name="T39" fmla="*/ 12 h 36"/>
                <a:gd name="T40" fmla="*/ 444 w 1344"/>
                <a:gd name="T41" fmla="*/ 12 h 36"/>
                <a:gd name="T42" fmla="*/ 462 w 1344"/>
                <a:gd name="T43" fmla="*/ 6 h 36"/>
                <a:gd name="T44" fmla="*/ 486 w 1344"/>
                <a:gd name="T45" fmla="*/ 6 h 36"/>
                <a:gd name="T46" fmla="*/ 510 w 1344"/>
                <a:gd name="T47" fmla="*/ 6 h 36"/>
                <a:gd name="T48" fmla="*/ 528 w 1344"/>
                <a:gd name="T49" fmla="*/ 6 h 36"/>
                <a:gd name="T50" fmla="*/ 552 w 1344"/>
                <a:gd name="T51" fmla="*/ 6 h 36"/>
                <a:gd name="T52" fmla="*/ 570 w 1344"/>
                <a:gd name="T53" fmla="*/ 6 h 36"/>
                <a:gd name="T54" fmla="*/ 594 w 1344"/>
                <a:gd name="T55" fmla="*/ 6 h 36"/>
                <a:gd name="T56" fmla="*/ 618 w 1344"/>
                <a:gd name="T57" fmla="*/ 6 h 36"/>
                <a:gd name="T58" fmla="*/ 636 w 1344"/>
                <a:gd name="T59" fmla="*/ 6 h 36"/>
                <a:gd name="T60" fmla="*/ 660 w 1344"/>
                <a:gd name="T61" fmla="*/ 6 h 36"/>
                <a:gd name="T62" fmla="*/ 678 w 1344"/>
                <a:gd name="T63" fmla="*/ 6 h 36"/>
                <a:gd name="T64" fmla="*/ 702 w 1344"/>
                <a:gd name="T65" fmla="*/ 6 h 36"/>
                <a:gd name="T66" fmla="*/ 726 w 1344"/>
                <a:gd name="T67" fmla="*/ 6 h 36"/>
                <a:gd name="T68" fmla="*/ 744 w 1344"/>
                <a:gd name="T69" fmla="*/ 6 h 36"/>
                <a:gd name="T70" fmla="*/ 768 w 1344"/>
                <a:gd name="T71" fmla="*/ 6 h 36"/>
                <a:gd name="T72" fmla="*/ 786 w 1344"/>
                <a:gd name="T73" fmla="*/ 6 h 36"/>
                <a:gd name="T74" fmla="*/ 810 w 1344"/>
                <a:gd name="T75" fmla="*/ 6 h 36"/>
                <a:gd name="T76" fmla="*/ 834 w 1344"/>
                <a:gd name="T77" fmla="*/ 0 h 36"/>
                <a:gd name="T78" fmla="*/ 852 w 1344"/>
                <a:gd name="T79" fmla="*/ 0 h 36"/>
                <a:gd name="T80" fmla="*/ 876 w 1344"/>
                <a:gd name="T81" fmla="*/ 0 h 36"/>
                <a:gd name="T82" fmla="*/ 894 w 1344"/>
                <a:gd name="T83" fmla="*/ 0 h 36"/>
                <a:gd name="T84" fmla="*/ 918 w 1344"/>
                <a:gd name="T85" fmla="*/ 0 h 36"/>
                <a:gd name="T86" fmla="*/ 942 w 1344"/>
                <a:gd name="T87" fmla="*/ 0 h 36"/>
                <a:gd name="T88" fmla="*/ 960 w 1344"/>
                <a:gd name="T89" fmla="*/ 0 h 36"/>
                <a:gd name="T90" fmla="*/ 984 w 1344"/>
                <a:gd name="T91" fmla="*/ 0 h 36"/>
                <a:gd name="T92" fmla="*/ 1002 w 1344"/>
                <a:gd name="T93" fmla="*/ 0 h 36"/>
                <a:gd name="T94" fmla="*/ 1026 w 1344"/>
                <a:gd name="T95" fmla="*/ 0 h 36"/>
                <a:gd name="T96" fmla="*/ 1050 w 1344"/>
                <a:gd name="T97" fmla="*/ 0 h 36"/>
                <a:gd name="T98" fmla="*/ 1068 w 1344"/>
                <a:gd name="T99" fmla="*/ 0 h 36"/>
                <a:gd name="T100" fmla="*/ 1092 w 1344"/>
                <a:gd name="T101" fmla="*/ 0 h 36"/>
                <a:gd name="T102" fmla="*/ 1110 w 1344"/>
                <a:gd name="T103" fmla="*/ 0 h 36"/>
                <a:gd name="T104" fmla="*/ 1134 w 1344"/>
                <a:gd name="T105" fmla="*/ 0 h 36"/>
                <a:gd name="T106" fmla="*/ 1158 w 1344"/>
                <a:gd name="T107" fmla="*/ 0 h 36"/>
                <a:gd name="T108" fmla="*/ 1176 w 1344"/>
                <a:gd name="T109" fmla="*/ 0 h 36"/>
                <a:gd name="T110" fmla="*/ 1200 w 1344"/>
                <a:gd name="T111" fmla="*/ 0 h 36"/>
                <a:gd name="T112" fmla="*/ 1218 w 1344"/>
                <a:gd name="T113" fmla="*/ 0 h 36"/>
                <a:gd name="T114" fmla="*/ 1242 w 1344"/>
                <a:gd name="T115" fmla="*/ 0 h 36"/>
                <a:gd name="T116" fmla="*/ 1266 w 1344"/>
                <a:gd name="T117" fmla="*/ 0 h 36"/>
                <a:gd name="T118" fmla="*/ 1284 w 1344"/>
                <a:gd name="T119" fmla="*/ 0 h 36"/>
                <a:gd name="T120" fmla="*/ 1308 w 1344"/>
                <a:gd name="T121" fmla="*/ 0 h 36"/>
                <a:gd name="T122" fmla="*/ 1326 w 1344"/>
                <a:gd name="T123" fmla="*/ 0 h 36"/>
                <a:gd name="T124" fmla="*/ 1344 w 1344"/>
                <a:gd name="T1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4" h="36">
                  <a:moveTo>
                    <a:pt x="0" y="36"/>
                  </a:moveTo>
                  <a:lnTo>
                    <a:pt x="12" y="30"/>
                  </a:lnTo>
                  <a:lnTo>
                    <a:pt x="24" y="30"/>
                  </a:lnTo>
                  <a:lnTo>
                    <a:pt x="30" y="30"/>
                  </a:lnTo>
                  <a:lnTo>
                    <a:pt x="42" y="30"/>
                  </a:lnTo>
                  <a:lnTo>
                    <a:pt x="54" y="30"/>
                  </a:lnTo>
                  <a:lnTo>
                    <a:pt x="66" y="30"/>
                  </a:lnTo>
                  <a:lnTo>
                    <a:pt x="78" y="30"/>
                  </a:lnTo>
                  <a:lnTo>
                    <a:pt x="84" y="24"/>
                  </a:lnTo>
                  <a:lnTo>
                    <a:pt x="96" y="24"/>
                  </a:lnTo>
                  <a:lnTo>
                    <a:pt x="108" y="24"/>
                  </a:lnTo>
                  <a:lnTo>
                    <a:pt x="120" y="24"/>
                  </a:lnTo>
                  <a:lnTo>
                    <a:pt x="132" y="24"/>
                  </a:lnTo>
                  <a:lnTo>
                    <a:pt x="138" y="24"/>
                  </a:lnTo>
                  <a:lnTo>
                    <a:pt x="150" y="24"/>
                  </a:lnTo>
                  <a:lnTo>
                    <a:pt x="162" y="24"/>
                  </a:lnTo>
                  <a:lnTo>
                    <a:pt x="174" y="18"/>
                  </a:lnTo>
                  <a:lnTo>
                    <a:pt x="186" y="18"/>
                  </a:lnTo>
                  <a:lnTo>
                    <a:pt x="192" y="18"/>
                  </a:lnTo>
                  <a:lnTo>
                    <a:pt x="204" y="18"/>
                  </a:lnTo>
                  <a:lnTo>
                    <a:pt x="216" y="18"/>
                  </a:lnTo>
                  <a:lnTo>
                    <a:pt x="228" y="18"/>
                  </a:lnTo>
                  <a:lnTo>
                    <a:pt x="240" y="18"/>
                  </a:lnTo>
                  <a:lnTo>
                    <a:pt x="246" y="18"/>
                  </a:lnTo>
                  <a:lnTo>
                    <a:pt x="258" y="18"/>
                  </a:lnTo>
                  <a:lnTo>
                    <a:pt x="270" y="18"/>
                  </a:lnTo>
                  <a:lnTo>
                    <a:pt x="282" y="12"/>
                  </a:lnTo>
                  <a:lnTo>
                    <a:pt x="294" y="12"/>
                  </a:lnTo>
                  <a:lnTo>
                    <a:pt x="300" y="12"/>
                  </a:lnTo>
                  <a:lnTo>
                    <a:pt x="312" y="12"/>
                  </a:lnTo>
                  <a:lnTo>
                    <a:pt x="324" y="12"/>
                  </a:lnTo>
                  <a:lnTo>
                    <a:pt x="336" y="12"/>
                  </a:lnTo>
                  <a:lnTo>
                    <a:pt x="348" y="12"/>
                  </a:lnTo>
                  <a:lnTo>
                    <a:pt x="354" y="12"/>
                  </a:lnTo>
                  <a:lnTo>
                    <a:pt x="366" y="12"/>
                  </a:lnTo>
                  <a:lnTo>
                    <a:pt x="378" y="12"/>
                  </a:lnTo>
                  <a:lnTo>
                    <a:pt x="390" y="12"/>
                  </a:lnTo>
                  <a:lnTo>
                    <a:pt x="402" y="12"/>
                  </a:lnTo>
                  <a:lnTo>
                    <a:pt x="408" y="12"/>
                  </a:lnTo>
                  <a:lnTo>
                    <a:pt x="420" y="12"/>
                  </a:lnTo>
                  <a:lnTo>
                    <a:pt x="432" y="12"/>
                  </a:lnTo>
                  <a:lnTo>
                    <a:pt x="444" y="12"/>
                  </a:lnTo>
                  <a:lnTo>
                    <a:pt x="456" y="6"/>
                  </a:lnTo>
                  <a:lnTo>
                    <a:pt x="462" y="6"/>
                  </a:lnTo>
                  <a:lnTo>
                    <a:pt x="474" y="6"/>
                  </a:lnTo>
                  <a:lnTo>
                    <a:pt x="486" y="6"/>
                  </a:lnTo>
                  <a:lnTo>
                    <a:pt x="498" y="6"/>
                  </a:lnTo>
                  <a:lnTo>
                    <a:pt x="510" y="6"/>
                  </a:lnTo>
                  <a:lnTo>
                    <a:pt x="516" y="6"/>
                  </a:lnTo>
                  <a:lnTo>
                    <a:pt x="528" y="6"/>
                  </a:lnTo>
                  <a:lnTo>
                    <a:pt x="540" y="6"/>
                  </a:lnTo>
                  <a:lnTo>
                    <a:pt x="552" y="6"/>
                  </a:lnTo>
                  <a:lnTo>
                    <a:pt x="564" y="6"/>
                  </a:lnTo>
                  <a:lnTo>
                    <a:pt x="570" y="6"/>
                  </a:lnTo>
                  <a:lnTo>
                    <a:pt x="582" y="6"/>
                  </a:lnTo>
                  <a:lnTo>
                    <a:pt x="594" y="6"/>
                  </a:lnTo>
                  <a:lnTo>
                    <a:pt x="606" y="6"/>
                  </a:lnTo>
                  <a:lnTo>
                    <a:pt x="618" y="6"/>
                  </a:lnTo>
                  <a:lnTo>
                    <a:pt x="624" y="6"/>
                  </a:lnTo>
                  <a:lnTo>
                    <a:pt x="636" y="6"/>
                  </a:lnTo>
                  <a:lnTo>
                    <a:pt x="648" y="6"/>
                  </a:lnTo>
                  <a:lnTo>
                    <a:pt x="660" y="6"/>
                  </a:lnTo>
                  <a:lnTo>
                    <a:pt x="672" y="6"/>
                  </a:lnTo>
                  <a:lnTo>
                    <a:pt x="678" y="6"/>
                  </a:lnTo>
                  <a:lnTo>
                    <a:pt x="690" y="6"/>
                  </a:lnTo>
                  <a:lnTo>
                    <a:pt x="702" y="6"/>
                  </a:lnTo>
                  <a:lnTo>
                    <a:pt x="714" y="6"/>
                  </a:lnTo>
                  <a:lnTo>
                    <a:pt x="726" y="6"/>
                  </a:lnTo>
                  <a:lnTo>
                    <a:pt x="732" y="6"/>
                  </a:lnTo>
                  <a:lnTo>
                    <a:pt x="744" y="6"/>
                  </a:lnTo>
                  <a:lnTo>
                    <a:pt x="756" y="6"/>
                  </a:lnTo>
                  <a:lnTo>
                    <a:pt x="768" y="6"/>
                  </a:lnTo>
                  <a:lnTo>
                    <a:pt x="780" y="6"/>
                  </a:lnTo>
                  <a:lnTo>
                    <a:pt x="786" y="6"/>
                  </a:lnTo>
                  <a:lnTo>
                    <a:pt x="798" y="6"/>
                  </a:lnTo>
                  <a:lnTo>
                    <a:pt x="810" y="6"/>
                  </a:lnTo>
                  <a:lnTo>
                    <a:pt x="822" y="0"/>
                  </a:lnTo>
                  <a:lnTo>
                    <a:pt x="834" y="0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4" y="0"/>
                  </a:lnTo>
                  <a:lnTo>
                    <a:pt x="876" y="0"/>
                  </a:lnTo>
                  <a:lnTo>
                    <a:pt x="888" y="0"/>
                  </a:lnTo>
                  <a:lnTo>
                    <a:pt x="894" y="0"/>
                  </a:lnTo>
                  <a:lnTo>
                    <a:pt x="906" y="0"/>
                  </a:lnTo>
                  <a:lnTo>
                    <a:pt x="918" y="0"/>
                  </a:lnTo>
                  <a:lnTo>
                    <a:pt x="930" y="0"/>
                  </a:lnTo>
                  <a:lnTo>
                    <a:pt x="942" y="0"/>
                  </a:lnTo>
                  <a:lnTo>
                    <a:pt x="948" y="0"/>
                  </a:lnTo>
                  <a:lnTo>
                    <a:pt x="960" y="0"/>
                  </a:lnTo>
                  <a:lnTo>
                    <a:pt x="972" y="0"/>
                  </a:lnTo>
                  <a:lnTo>
                    <a:pt x="984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14" y="0"/>
                  </a:lnTo>
                  <a:lnTo>
                    <a:pt x="1026" y="0"/>
                  </a:lnTo>
                  <a:lnTo>
                    <a:pt x="1038" y="0"/>
                  </a:lnTo>
                  <a:lnTo>
                    <a:pt x="1050" y="0"/>
                  </a:lnTo>
                  <a:lnTo>
                    <a:pt x="1056" y="0"/>
                  </a:lnTo>
                  <a:lnTo>
                    <a:pt x="1068" y="0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104" y="0"/>
                  </a:lnTo>
                  <a:lnTo>
                    <a:pt x="1110" y="0"/>
                  </a:lnTo>
                  <a:lnTo>
                    <a:pt x="1122" y="0"/>
                  </a:lnTo>
                  <a:lnTo>
                    <a:pt x="1134" y="0"/>
                  </a:lnTo>
                  <a:lnTo>
                    <a:pt x="1146" y="0"/>
                  </a:lnTo>
                  <a:lnTo>
                    <a:pt x="1158" y="0"/>
                  </a:lnTo>
                  <a:lnTo>
                    <a:pt x="1164" y="0"/>
                  </a:lnTo>
                  <a:lnTo>
                    <a:pt x="1176" y="0"/>
                  </a:lnTo>
                  <a:lnTo>
                    <a:pt x="1188" y="0"/>
                  </a:lnTo>
                  <a:lnTo>
                    <a:pt x="1200" y="0"/>
                  </a:lnTo>
                  <a:lnTo>
                    <a:pt x="1212" y="0"/>
                  </a:lnTo>
                  <a:lnTo>
                    <a:pt x="1218" y="0"/>
                  </a:lnTo>
                  <a:lnTo>
                    <a:pt x="1230" y="0"/>
                  </a:lnTo>
                  <a:lnTo>
                    <a:pt x="1242" y="0"/>
                  </a:lnTo>
                  <a:lnTo>
                    <a:pt x="1254" y="0"/>
                  </a:lnTo>
                  <a:lnTo>
                    <a:pt x="1266" y="0"/>
                  </a:lnTo>
                  <a:lnTo>
                    <a:pt x="1272" y="0"/>
                  </a:lnTo>
                  <a:lnTo>
                    <a:pt x="1284" y="0"/>
                  </a:lnTo>
                  <a:lnTo>
                    <a:pt x="1296" y="0"/>
                  </a:lnTo>
                  <a:lnTo>
                    <a:pt x="1308" y="0"/>
                  </a:lnTo>
                  <a:lnTo>
                    <a:pt x="1320" y="0"/>
                  </a:lnTo>
                  <a:lnTo>
                    <a:pt x="1326" y="0"/>
                  </a:lnTo>
                  <a:lnTo>
                    <a:pt x="1338" y="0"/>
                  </a:lnTo>
                  <a:lnTo>
                    <a:pt x="134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7334" name="Rectangle 198"/>
            <p:cNvSpPr>
              <a:spLocks noChangeArrowheads="1"/>
            </p:cNvSpPr>
            <p:nvPr/>
          </p:nvSpPr>
          <p:spPr bwMode="auto">
            <a:xfrm>
              <a:off x="2781" y="675"/>
              <a:ext cx="4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35" name="Rectangle 199"/>
            <p:cNvSpPr>
              <a:spLocks noChangeArrowheads="1"/>
            </p:cNvSpPr>
            <p:nvPr/>
          </p:nvSpPr>
          <p:spPr bwMode="auto">
            <a:xfrm>
              <a:off x="2775" y="3645"/>
              <a:ext cx="44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36" name="Rectangle 200"/>
            <p:cNvSpPr>
              <a:spLocks noChangeArrowheads="1"/>
            </p:cNvSpPr>
            <p:nvPr/>
          </p:nvSpPr>
          <p:spPr bwMode="auto">
            <a:xfrm rot="16200000">
              <a:off x="629" y="2100"/>
              <a:ext cx="28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824193" y="188640"/>
            <a:ext cx="293631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g1 = 2/(2*s+1), step(g1,50)</a:t>
            </a:r>
          </a:p>
          <a:p>
            <a:r>
              <a:rPr lang="en-US" dirty="0"/>
              <a:t>g2 = 2/(2*s+1)^2, step(g2,50)</a:t>
            </a:r>
          </a:p>
          <a:p>
            <a:r>
              <a:rPr lang="en-US" dirty="0"/>
              <a:t>g3 = 2/(2*s+1)^3, step(g3,50)</a:t>
            </a:r>
          </a:p>
          <a:p>
            <a:r>
              <a:rPr lang="en-US" dirty="0"/>
              <a:t>g4 = 2/(2*s+1)^4, step(g4,50)</a:t>
            </a:r>
          </a:p>
          <a:p>
            <a:r>
              <a:rPr lang="en-US" dirty="0"/>
              <a:t>g5 = 2/(2*s+1)^5, step(g5,50)</a:t>
            </a:r>
          </a:p>
          <a:p>
            <a:r>
              <a:rPr lang="en-US" dirty="0"/>
              <a:t>g6 = 2/(2*s+1)^6, step(g6,50)</a:t>
            </a:r>
          </a:p>
          <a:p>
            <a:r>
              <a:rPr lang="en-US" dirty="0"/>
              <a:t>g7 = 2/(2*s+1)^7, step(g7,50)</a:t>
            </a:r>
          </a:p>
          <a:p>
            <a:endParaRPr lang="nb-NO" dirty="0"/>
          </a:p>
        </p:txBody>
      </p:sp>
      <p:sp>
        <p:nvSpPr>
          <p:cNvPr id="201" name="TextBox 200"/>
          <p:cNvSpPr txBox="1"/>
          <p:nvPr/>
        </p:nvSpPr>
        <p:spPr>
          <a:xfrm>
            <a:off x="2388940" y="2305769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70C0"/>
                </a:solidFill>
              </a:rPr>
              <a:t>g1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4755440" y="3042753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g7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2310517" y="-60557"/>
            <a:ext cx="3777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 </a:t>
            </a:r>
            <a:r>
              <a:rPr lang="nb-NO" dirty="0" err="1"/>
              <a:t>identical</a:t>
            </a:r>
            <a:r>
              <a:rPr lang="nb-NO" dirty="0"/>
              <a:t> first-order systems in series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46494" y="5281128"/>
            <a:ext cx="7225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Note: More poles (relative to zeros) </a:t>
            </a:r>
            <a:r>
              <a:rPr lang="nb-NO" dirty="0" err="1"/>
              <a:t>gives</a:t>
            </a:r>
            <a:r>
              <a:rPr lang="nb-NO" dirty="0"/>
              <a:t> flatter initial </a:t>
            </a:r>
            <a:r>
              <a:rPr lang="nb-NO" dirty="0" err="1"/>
              <a:t>step</a:t>
            </a:r>
            <a:r>
              <a:rPr lang="nb-NO" dirty="0"/>
              <a:t> </a:t>
            </a:r>
            <a:r>
              <a:rPr lang="nb-NO" dirty="0" err="1"/>
              <a:t>response</a:t>
            </a:r>
            <a:r>
              <a:rPr lang="nb-NO" dirty="0"/>
              <a:t>. </a:t>
            </a:r>
            <a:r>
              <a:rPr lang="nb-NO" dirty="0" err="1"/>
              <a:t>Proof</a:t>
            </a:r>
            <a:r>
              <a:rPr lang="nb-NO" dirty="0"/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098" y="5625323"/>
            <a:ext cx="7643589" cy="345551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1486880" y="5866012"/>
            <a:ext cx="75248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For system </a:t>
            </a:r>
            <a:r>
              <a:rPr lang="nb-NO" sz="1200" dirty="0" err="1"/>
              <a:t>with</a:t>
            </a:r>
            <a:r>
              <a:rPr lang="nb-NO" sz="1200" dirty="0"/>
              <a:t> poles </a:t>
            </a:r>
            <a:r>
              <a:rPr lang="nb-NO" sz="1200" dirty="0" err="1"/>
              <a:t>excess</a:t>
            </a:r>
            <a:r>
              <a:rPr lang="nb-NO" sz="1200" dirty="0"/>
              <a:t>= m = </a:t>
            </a:r>
            <a:r>
              <a:rPr lang="nb-NO" sz="1200" dirty="0" err="1"/>
              <a:t>n</a:t>
            </a:r>
            <a:r>
              <a:rPr lang="nb-NO" sz="1200" baseline="-25000" dirty="0" err="1"/>
              <a:t>p</a:t>
            </a:r>
            <a:r>
              <a:rPr lang="nb-NO" sz="1200" dirty="0" err="1"/>
              <a:t>-n</a:t>
            </a:r>
            <a:r>
              <a:rPr lang="nb-NO" sz="1200" baseline="-25000" dirty="0" err="1"/>
              <a:t>z</a:t>
            </a:r>
            <a:r>
              <a:rPr lang="nb-NO" sz="1200" baseline="-25000" dirty="0"/>
              <a:t>, </a:t>
            </a:r>
            <a:r>
              <a:rPr lang="nb-NO" sz="1200" dirty="0"/>
              <a:t> </a:t>
            </a:r>
            <a:r>
              <a:rPr lang="nb-NO" sz="1200" dirty="0" err="1"/>
              <a:t>we</a:t>
            </a:r>
            <a:r>
              <a:rPr lang="nb-NO" sz="1200" dirty="0"/>
              <a:t> </a:t>
            </a:r>
            <a:r>
              <a:rPr lang="nb-NO" sz="1200" dirty="0" err="1"/>
              <a:t>get</a:t>
            </a:r>
            <a:r>
              <a:rPr lang="nb-NO" sz="1200" dirty="0"/>
              <a:t> </a:t>
            </a:r>
            <a:r>
              <a:rPr lang="nb-NO" sz="1200" dirty="0" err="1"/>
              <a:t>that</a:t>
            </a:r>
            <a:r>
              <a:rPr lang="nb-NO" sz="1200" dirty="0"/>
              <a:t> g(s) 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1/</a:t>
            </a:r>
            <a:r>
              <a:rPr lang="nb-NO" sz="1200" dirty="0" err="1"/>
              <a:t>s</a:t>
            </a:r>
            <a:r>
              <a:rPr lang="nb-NO" sz="1200" baseline="30000" dirty="0" err="1"/>
              <a:t>m</a:t>
            </a:r>
            <a:r>
              <a:rPr lang="nb-NO" sz="1200" dirty="0"/>
              <a:t> </a:t>
            </a:r>
            <a:r>
              <a:rPr lang="nb-NO" sz="1200" dirty="0" err="1"/>
              <a:t>when</a:t>
            </a:r>
            <a:r>
              <a:rPr lang="nb-NO" sz="1200" dirty="0"/>
              <a:t> s </a:t>
            </a:r>
            <a:r>
              <a:rPr lang="nb-NO" sz="1200" dirty="0" err="1"/>
              <a:t>goes</a:t>
            </a:r>
            <a:r>
              <a:rPr lang="nb-NO" sz="1200" dirty="0"/>
              <a:t> to </a:t>
            </a:r>
            <a:r>
              <a:rPr lang="nb-NO" sz="1200" dirty="0" err="1"/>
              <a:t>infinity</a:t>
            </a:r>
            <a:r>
              <a:rPr lang="nb-NO" sz="1200" dirty="0"/>
              <a:t>. </a:t>
            </a:r>
          </a:p>
          <a:p>
            <a:r>
              <a:rPr lang="nb-NO" sz="1200" dirty="0"/>
              <a:t>     </a:t>
            </a:r>
            <a:r>
              <a:rPr lang="nb-NO" sz="1200" dirty="0" err="1"/>
              <a:t>Then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m’th</a:t>
            </a:r>
            <a:r>
              <a:rPr lang="nb-NO" sz="1200" dirty="0"/>
              <a:t> derivative, y</a:t>
            </a:r>
            <a:r>
              <a:rPr lang="nb-NO" sz="1200" baseline="30000" dirty="0"/>
              <a:t>(m)</a:t>
            </a:r>
            <a:r>
              <a:rPr lang="nb-NO" sz="1200" dirty="0"/>
              <a:t>(t), is </a:t>
            </a:r>
            <a:r>
              <a:rPr lang="nb-NO" sz="1200" dirty="0" err="1"/>
              <a:t>finite</a:t>
            </a:r>
            <a:r>
              <a:rPr lang="nb-NO" sz="1200" dirty="0"/>
              <a:t> (</a:t>
            </a:r>
            <a:r>
              <a:rPr lang="nb-NO" sz="1200" u="sng" dirty="0"/>
              <a:t>non</a:t>
            </a:r>
            <a:r>
              <a:rPr lang="nb-NO" sz="1200" dirty="0"/>
              <a:t>-zero) for </a:t>
            </a:r>
            <a:r>
              <a:rPr lang="nb-NO" sz="1200" dirty="0" err="1"/>
              <a:t>step-response</a:t>
            </a:r>
            <a:r>
              <a:rPr lang="nb-NO" sz="1200" dirty="0"/>
              <a:t>. The </a:t>
            </a:r>
            <a:r>
              <a:rPr lang="nb-NO" sz="1200" dirty="0" err="1"/>
              <a:t>other</a:t>
            </a:r>
            <a:r>
              <a:rPr lang="nb-NO" sz="1200" dirty="0"/>
              <a:t> m-1 derivatives of y(t) </a:t>
            </a:r>
            <a:r>
              <a:rPr lang="nb-NO" sz="1200" dirty="0" err="1"/>
              <a:t>are</a:t>
            </a:r>
            <a:r>
              <a:rPr lang="nb-NO" sz="1200" dirty="0"/>
              <a:t> zero! </a:t>
            </a:r>
            <a:endParaRPr lang="nb-NO" sz="1400" dirty="0"/>
          </a:p>
          <a:p>
            <a:r>
              <a:rPr lang="nb-NO" sz="1100" dirty="0" err="1"/>
              <a:t>Example</a:t>
            </a:r>
            <a:r>
              <a:rPr lang="nb-NO" sz="1100" dirty="0"/>
              <a:t> G1(s) = 2/(2s+1). m=</a:t>
            </a:r>
            <a:r>
              <a:rPr lang="nb-NO" sz="1100" dirty="0" err="1"/>
              <a:t>n</a:t>
            </a:r>
            <a:r>
              <a:rPr lang="nb-NO" sz="1100" baseline="-25000" dirty="0" err="1"/>
              <a:t>p</a:t>
            </a:r>
            <a:r>
              <a:rPr lang="nb-NO" sz="1100" dirty="0"/>
              <a:t>=1. So first derivative y’(t) (initial </a:t>
            </a:r>
            <a:r>
              <a:rPr lang="nb-NO" sz="1100" dirty="0" err="1"/>
              <a:t>slope</a:t>
            </a:r>
            <a:r>
              <a:rPr lang="nb-NO" sz="1100" dirty="0"/>
              <a:t>) is </a:t>
            </a:r>
            <a:r>
              <a:rPr lang="nb-NO" sz="1100" u="sng" dirty="0"/>
              <a:t>non</a:t>
            </a:r>
            <a:r>
              <a:rPr lang="nb-NO" sz="1100" dirty="0"/>
              <a:t>-zero</a:t>
            </a:r>
          </a:p>
          <a:p>
            <a:r>
              <a:rPr lang="nb-NO" sz="1100" dirty="0" err="1"/>
              <a:t>Example</a:t>
            </a:r>
            <a:r>
              <a:rPr lang="nb-NO" sz="1100" dirty="0"/>
              <a:t> G7(s) = 2/(2s+1)^7. m=</a:t>
            </a:r>
            <a:r>
              <a:rPr lang="nb-NO" sz="1100" dirty="0" err="1"/>
              <a:t>n</a:t>
            </a:r>
            <a:r>
              <a:rPr lang="nb-NO" sz="1100" baseline="-25000" dirty="0" err="1"/>
              <a:t>p</a:t>
            </a:r>
            <a:r>
              <a:rPr lang="nb-NO" sz="1100" dirty="0"/>
              <a:t>=7. So </a:t>
            </a:r>
            <a:r>
              <a:rPr lang="nb-NO" sz="1100" dirty="0" err="1"/>
              <a:t>six</a:t>
            </a:r>
            <a:r>
              <a:rPr lang="nb-NO" sz="1100" dirty="0"/>
              <a:t> first derivatives of y(t) </a:t>
            </a:r>
            <a:r>
              <a:rPr lang="nb-NO" sz="1100" dirty="0" err="1"/>
              <a:t>are</a:t>
            </a:r>
            <a:r>
              <a:rPr lang="nb-NO" sz="1100" dirty="0"/>
              <a:t> zero -&gt; </a:t>
            </a:r>
            <a:r>
              <a:rPr lang="nb-NO" sz="1100" dirty="0" err="1"/>
              <a:t>Very</a:t>
            </a:r>
            <a:r>
              <a:rPr lang="nb-NO" sz="1100" dirty="0"/>
              <a:t> flat initial </a:t>
            </a:r>
            <a:r>
              <a:rPr lang="nb-NO" sz="1100" dirty="0" err="1"/>
              <a:t>response</a:t>
            </a:r>
            <a:r>
              <a:rPr lang="nb-NO" sz="1100" dirty="0"/>
              <a:t>. </a:t>
            </a:r>
            <a:r>
              <a:rPr lang="nb-NO" sz="1100" dirty="0" err="1"/>
              <a:t>Almkost</a:t>
            </a:r>
            <a:r>
              <a:rPr lang="nb-NO" sz="1100" dirty="0"/>
              <a:t> like time </a:t>
            </a:r>
            <a:r>
              <a:rPr lang="nb-NO" sz="1100" dirty="0" err="1"/>
              <a:t>delay</a:t>
            </a:r>
            <a:r>
              <a:rPr lang="nb-NO" sz="1100" dirty="0"/>
              <a:t>.</a:t>
            </a:r>
          </a:p>
          <a:p>
            <a:r>
              <a:rPr lang="nb-NO" dirty="0"/>
              <a:t>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BA79A55-6BA3-4BAC-A70E-672C05AD65BB}"/>
              </a:ext>
            </a:extLst>
          </p:cNvPr>
          <p:cNvSpPr txBox="1"/>
          <p:nvPr/>
        </p:nvSpPr>
        <p:spPr>
          <a:xfrm>
            <a:off x="2916363" y="2429355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B050"/>
                </a:solidFill>
              </a:rPr>
              <a:t>g2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56088-D5A5-14F2-19B9-9FE6649DB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203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017703" y="4518412"/>
          <a:ext cx="4986338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28720" imgH="431640" progId="Equation.DSMT4">
                  <p:embed/>
                </p:oleObj>
              </mc:Choice>
              <mc:Fallback>
                <p:oleObj name="Equation" r:id="rId2" imgW="2628720" imgH="431640" progId="Equation.DSMT4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7703" y="4518412"/>
                        <a:ext cx="4986338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301086"/>
              </p:ext>
            </p:extLst>
          </p:nvPr>
        </p:nvGraphicFramePr>
        <p:xfrm>
          <a:off x="8579187" y="5301209"/>
          <a:ext cx="13033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cuación" r:id="rId4" imgW="622030" imgH="253890" progId="Equation.3">
                  <p:embed/>
                </p:oleObj>
              </mc:Choice>
              <mc:Fallback>
                <p:oleObj name="Ecuación" r:id="rId4" imgW="622030" imgH="253890" progId="Equation.3">
                  <p:embed/>
                  <p:pic>
                    <p:nvPicPr>
                      <p:cNvPr id="2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9187" y="5301209"/>
                        <a:ext cx="13033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321213"/>
              </p:ext>
            </p:extLst>
          </p:nvPr>
        </p:nvGraphicFramePr>
        <p:xfrm>
          <a:off x="3039079" y="787110"/>
          <a:ext cx="6005538" cy="1032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431640" progId="Equation.DSMT4">
                  <p:embed/>
                </p:oleObj>
              </mc:Choice>
              <mc:Fallback>
                <p:oleObj name="Equation" r:id="rId6" imgW="2514600" imgH="431640" progId="Equation.DSMT4">
                  <p:embed/>
                  <p:pic>
                    <p:nvPicPr>
                      <p:cNvPr id="205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9079" y="787110"/>
                        <a:ext cx="6005538" cy="10320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4851401" y="3375025"/>
          <a:ext cx="201613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177480" progId="Equation.DSMT4">
                  <p:embed/>
                </p:oleObj>
              </mc:Choice>
              <mc:Fallback>
                <p:oleObj name="Equation" r:id="rId8" imgW="114120" imgH="177480" progId="Equation.DSMT4">
                  <p:embed/>
                  <p:pic>
                    <p:nvPicPr>
                      <p:cNvPr id="205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401" y="3375025"/>
                        <a:ext cx="201613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031389"/>
              </p:ext>
            </p:extLst>
          </p:nvPr>
        </p:nvGraphicFramePr>
        <p:xfrm>
          <a:off x="8544272" y="4518412"/>
          <a:ext cx="163195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01440" imgH="457200" progId="Equation.DSMT4">
                  <p:embed/>
                </p:oleObj>
              </mc:Choice>
              <mc:Fallback>
                <p:oleObj name="Equation" r:id="rId10" imgW="901440" imgH="457200" progId="Equation.DSMT4">
                  <p:embed/>
                  <p:pic>
                    <p:nvPicPr>
                      <p:cNvPr id="20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4272" y="4518412"/>
                        <a:ext cx="163195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Rectangle 13"/>
          <p:cNvSpPr>
            <a:spLocks noChangeArrowheads="1"/>
          </p:cNvSpPr>
          <p:nvPr/>
        </p:nvSpPr>
        <p:spPr bwMode="auto">
          <a:xfrm>
            <a:off x="1530895" y="-53975"/>
            <a:ext cx="762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2061" name="Text Box 14"/>
          <p:cNvSpPr txBox="1">
            <a:spLocks noChangeArrowheads="1"/>
          </p:cNvSpPr>
          <p:nvPr/>
        </p:nvSpPr>
        <p:spPr bwMode="auto">
          <a:xfrm>
            <a:off x="3048374" y="1981201"/>
            <a:ext cx="39180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b="0" dirty="0"/>
              <a:t>Roots (poles, eigenvalues):</a:t>
            </a:r>
          </a:p>
        </p:txBody>
      </p:sp>
      <p:graphicFrame>
        <p:nvGraphicFramePr>
          <p:cNvPr id="2062" name="Object 15"/>
          <p:cNvGraphicFramePr>
            <a:graphicFrameLocks noChangeAspect="1"/>
          </p:cNvGraphicFramePr>
          <p:nvPr/>
        </p:nvGraphicFramePr>
        <p:xfrm>
          <a:off x="6962272" y="1784995"/>
          <a:ext cx="22447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06360" imgH="457200" progId="Equation.DSMT4">
                  <p:embed/>
                </p:oleObj>
              </mc:Choice>
              <mc:Fallback>
                <p:oleObj name="Equation" r:id="rId12" imgW="1206360" imgH="457200" progId="Equation.DSMT4">
                  <p:embed/>
                  <p:pic>
                    <p:nvPicPr>
                      <p:cNvPr id="2062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2272" y="1784995"/>
                        <a:ext cx="22447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3" name="Text Box 16"/>
          <p:cNvSpPr txBox="1">
            <a:spLocks noChangeArrowheads="1"/>
          </p:cNvSpPr>
          <p:nvPr/>
        </p:nvSpPr>
        <p:spPr bwMode="auto">
          <a:xfrm rot="-5400000">
            <a:off x="708819" y="3024981"/>
            <a:ext cx="220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</a:rPr>
              <a:t>Chapter 5</a:t>
            </a:r>
          </a:p>
        </p:txBody>
      </p:sp>
      <p:graphicFrame>
        <p:nvGraphicFramePr>
          <p:cNvPr id="2064" name="Object 17"/>
          <p:cNvGraphicFramePr>
            <a:graphicFrameLocks noChangeAspect="1"/>
          </p:cNvGraphicFramePr>
          <p:nvPr/>
        </p:nvGraphicFramePr>
        <p:xfrm>
          <a:off x="3594100" y="2486026"/>
          <a:ext cx="39370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89040" imgH="660240" progId="Equation.DSMT4">
                  <p:embed/>
                </p:oleObj>
              </mc:Choice>
              <mc:Fallback>
                <p:oleObj name="Equation" r:id="rId14" imgW="2489040" imgH="660240" progId="Equation.DSMT4">
                  <p:embed/>
                  <p:pic>
                    <p:nvPicPr>
                      <p:cNvPr id="2064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2486026"/>
                        <a:ext cx="39370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00591" y="3973610"/>
            <a:ext cx="798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/>
              <a:t>1. </a:t>
            </a:r>
            <a:r>
              <a:rPr lang="nb-NO" sz="2400" dirty="0" err="1"/>
              <a:t>Two</a:t>
            </a:r>
            <a:r>
              <a:rPr lang="nb-NO" sz="2400" dirty="0"/>
              <a:t> real poles (</a:t>
            </a:r>
            <a:r>
              <a:rPr lang="nb-NO" sz="2400" dirty="0" err="1"/>
              <a:t>overdamped</a:t>
            </a:r>
            <a:r>
              <a:rPr lang="nb-NO" sz="2400" dirty="0"/>
              <a:t>), </a:t>
            </a:r>
            <a:r>
              <a:rPr lang="nb-NO" sz="2400" dirty="0">
                <a:latin typeface="cmmi10"/>
              </a:rPr>
              <a:t>³</a:t>
            </a:r>
            <a:r>
              <a:rPr lang="nb-NO" sz="2400" dirty="0"/>
              <a:t> </a:t>
            </a:r>
            <a:r>
              <a:rPr lang="nb-NO" sz="2400" dirty="0">
                <a:latin typeface="cmsy10"/>
              </a:rPr>
              <a:t>&gt;</a:t>
            </a:r>
            <a:r>
              <a:rPr lang="nb-NO" sz="2400" dirty="0"/>
              <a:t>1: </a:t>
            </a:r>
            <a:r>
              <a:rPr lang="nb-NO" sz="2400" dirty="0" err="1"/>
              <a:t>Two</a:t>
            </a:r>
            <a:r>
              <a:rPr lang="nb-NO" sz="2400" dirty="0"/>
              <a:t> first-order in series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51584" y="44624"/>
            <a:ext cx="3945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800" dirty="0">
                <a:solidFill>
                  <a:srgbClr val="FF0000"/>
                </a:solidFill>
              </a:rPr>
              <a:t>General 2nd order system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259203"/>
              </p:ext>
            </p:extLst>
          </p:nvPr>
        </p:nvGraphicFramePr>
        <p:xfrm>
          <a:off x="2891070" y="5876910"/>
          <a:ext cx="2518204" cy="784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84200" imgH="431640" progId="Equation.DSMT4">
                  <p:embed/>
                </p:oleObj>
              </mc:Choice>
              <mc:Fallback>
                <p:oleObj name="Equation" r:id="rId16" imgW="1384200" imgH="43164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1070" y="5876910"/>
                        <a:ext cx="2518204" cy="7846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99407" y="2549592"/>
            <a:ext cx="4775818" cy="1095433"/>
          </a:xfrm>
          <a:prstGeom prst="rect">
            <a:avLst/>
          </a:prstGeom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AC073B67-9CCD-47AF-8D97-C0A9279A1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957" y="6041196"/>
            <a:ext cx="5000600" cy="75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5F8A02-009B-47A1-95A5-674120D85141}"/>
              </a:ext>
            </a:extLst>
          </p:cNvPr>
          <p:cNvSpPr txBox="1"/>
          <p:nvPr/>
        </p:nvSpPr>
        <p:spPr>
          <a:xfrm>
            <a:off x="9508865" y="6189554"/>
            <a:ext cx="74732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dirty="0"/>
              <a:t>(5-47)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382E62-72C3-22C0-FFA9-38A78B063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995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5F1D5-37BA-4C15-84C2-F3752ECD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2. </a:t>
            </a:r>
            <a:r>
              <a:rPr lang="nb-NO" dirty="0" err="1"/>
              <a:t>Complex</a:t>
            </a:r>
            <a:r>
              <a:rPr lang="nb-NO" dirty="0"/>
              <a:t> poles, |</a:t>
            </a:r>
            <a:r>
              <a:rPr lang="nb-NO" dirty="0">
                <a:latin typeface="cmmi10"/>
              </a:rPr>
              <a:t>³</a:t>
            </a:r>
            <a:r>
              <a:rPr lang="nb-NO" dirty="0"/>
              <a:t>|&lt;1</a:t>
            </a:r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FF8D0433-623D-44A2-9B45-CC1B24B6BB6A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1647276"/>
              </p:ext>
            </p:extLst>
          </p:nvPr>
        </p:nvGraphicFramePr>
        <p:xfrm>
          <a:off x="2279576" y="1370801"/>
          <a:ext cx="4523196" cy="776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14600" imgH="431640" progId="Equation.DSMT4">
                  <p:embed/>
                </p:oleObj>
              </mc:Choice>
              <mc:Fallback>
                <p:oleObj name="Equation" r:id="rId3" imgW="2514600" imgH="431640" progId="Equation.DSMT4">
                  <p:embed/>
                  <p:pic>
                    <p:nvPicPr>
                      <p:cNvPr id="205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576" y="1370801"/>
                        <a:ext cx="4523196" cy="7761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53B5D57-1ADC-466B-8014-EFA8C638FEBB}"/>
                  </a:ext>
                </a:extLst>
              </p:cNvPr>
              <p:cNvSpPr txBox="1"/>
              <p:nvPr/>
            </p:nvSpPr>
            <p:spPr>
              <a:xfrm>
                <a:off x="1981200" y="2329748"/>
                <a:ext cx="8579296" cy="3204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2400" dirty="0"/>
                  <a:t>	y(s) = G(s) u(s) </a:t>
                </a:r>
                <a:r>
                  <a:rPr lang="nb-NO" sz="2400" dirty="0" err="1"/>
                  <a:t>with</a:t>
                </a:r>
                <a:r>
                  <a:rPr lang="nb-NO" sz="2400" dirty="0"/>
                  <a:t> u(s)=</a:t>
                </a:r>
                <a:r>
                  <a:rPr lang="nb-NO" sz="2400" dirty="0" err="1"/>
                  <a:t>M/s</a:t>
                </a:r>
                <a:r>
                  <a:rPr lang="nb-NO" sz="2400" dirty="0"/>
                  <a:t> (</a:t>
                </a:r>
                <a:r>
                  <a:rPr lang="nb-NO" sz="2400" dirty="0" err="1"/>
                  <a:t>step</a:t>
                </a:r>
                <a:r>
                  <a:rPr lang="nb-NO" sz="2400" dirty="0"/>
                  <a:t>). </a:t>
                </a:r>
              </a:p>
              <a:p>
                <a:r>
                  <a:rPr lang="nb-NO" sz="2000" dirty="0"/>
                  <a:t>Inverse </a:t>
                </a:r>
                <a:r>
                  <a:rPr lang="nb-NO" sz="2000" dirty="0" err="1"/>
                  <a:t>Laplace</a:t>
                </a:r>
                <a:r>
                  <a:rPr lang="nb-NO" sz="2000" dirty="0"/>
                  <a:t> </a:t>
                </a:r>
              </a:p>
              <a:p>
                <a:r>
                  <a:rPr lang="nb-NO" sz="2400" dirty="0"/>
                  <a:t>	y(s) = kM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sz="2400" i="1" baseline="-2500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nb-NO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sz="2400" dirty="0"/>
                      <m:t>+</m:t>
                    </m:r>
                    <m:f>
                      <m:fPr>
                        <m:ctrlPr>
                          <a:rPr lang="nb-NO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sz="2400" i="1" baseline="-250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l-GR" sz="2400" i="1">
                            <a:latin typeface="Cambria Math" panose="02040503050406030204" pitchFamily="18" charset="0"/>
                          </a:rPr>
                          <m:t>λ</m:t>
                        </m:r>
                        <m:r>
                          <a:rPr lang="nb-NO" sz="2400" i="1" baseline="-2500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nb-NO" sz="24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nb-NO" sz="2400" i="1" baseline="-250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l-GR" sz="2400" i="1">
                            <a:latin typeface="Cambria Math" panose="02040503050406030204" pitchFamily="18" charset="0"/>
                          </a:rPr>
                          <m:t>λ</m:t>
                        </m:r>
                        <m:r>
                          <a:rPr lang="nb-NO" sz="2400" i="1" baseline="-250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b-NO" sz="2400" dirty="0"/>
                  <a:t>) -&gt;   y(t)/</a:t>
                </a:r>
                <a:r>
                  <a:rPr lang="nb-NO" sz="2400" dirty="0" err="1"/>
                  <a:t>kM</a:t>
                </a:r>
                <a:r>
                  <a:rPr lang="nb-NO" sz="2400" dirty="0"/>
                  <a:t> 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sz="2400" i="1" dirty="0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nb-NO" sz="2400" baseline="-25000">
                        <a:latin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nb-NO" sz="2400" dirty="0"/>
                      <m:t>+</m:t>
                    </m:r>
                    <m:r>
                      <a:rPr lang="nb-NO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nb-NO" sz="2400" i="1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nb-NO" sz="2400" dirty="0"/>
                  <a:t>e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baseline="30000">
                        <a:latin typeface="Cambria Math" panose="02040503050406030204" pitchFamily="18" charset="0"/>
                      </a:rPr>
                      <m:t>λ</m:t>
                    </m:r>
                    <m:r>
                      <m:rPr>
                        <m:nor/>
                      </m:rPr>
                      <a:rPr lang="nb-NO" sz="2400" baseline="30000" dirty="0"/>
                      <m:t>1</m:t>
                    </m:r>
                    <m:r>
                      <m:rPr>
                        <m:nor/>
                      </m:rPr>
                      <a:rPr lang="nb-NO" sz="2400" baseline="30000" dirty="0"/>
                      <m:t>t</m:t>
                    </m:r>
                  </m:oMath>
                </a14:m>
                <a:r>
                  <a:rPr lang="nb-NO" sz="2400" dirty="0"/>
                  <a:t>+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sz="2400" i="1">
                        <a:latin typeface="Cambria Math" panose="02040503050406030204" pitchFamily="18" charset="0"/>
                      </a:rPr>
                      <m:t>C</m:t>
                    </m:r>
                    <m:r>
                      <a:rPr lang="nb-NO" sz="2400" i="1" baseline="-2500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nb-NO" sz="2400" dirty="0"/>
                  <a:t>e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baseline="30000">
                        <a:latin typeface="Cambria Math" panose="02040503050406030204" pitchFamily="18" charset="0"/>
                      </a:rPr>
                      <m:t>λ</m:t>
                    </m:r>
                    <m:r>
                      <m:rPr>
                        <m:nor/>
                      </m:rPr>
                      <a:rPr lang="nb-NO" sz="2400" baseline="30000"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nb-NO" sz="2400" baseline="30000" dirty="0"/>
                      <m:t>t</m:t>
                    </m:r>
                  </m:oMath>
                </a14:m>
                <a:r>
                  <a:rPr lang="nb-NO" sz="2400" baseline="30000" dirty="0"/>
                  <a:t> </a:t>
                </a:r>
              </a:p>
              <a:p>
                <a:endParaRPr lang="nb-NO" sz="2000" dirty="0"/>
              </a:p>
              <a:p>
                <a:r>
                  <a:rPr lang="nb-NO" sz="2000" dirty="0" err="1"/>
                  <a:t>Complex</a:t>
                </a:r>
                <a:r>
                  <a:rPr lang="nb-NO" sz="2000" dirty="0"/>
                  <a:t> poles </a:t>
                </a:r>
                <a:r>
                  <a:rPr lang="nb-NO" sz="2000" dirty="0" err="1"/>
                  <a:t>give</a:t>
                </a:r>
                <a:r>
                  <a:rPr lang="nb-NO" sz="2000" dirty="0"/>
                  <a:t> </a:t>
                </a:r>
                <a:r>
                  <a:rPr lang="nb-NO" sz="2000" dirty="0" err="1"/>
                  <a:t>oscilllations</a:t>
                </a:r>
                <a:r>
                  <a:rPr lang="nb-NO" sz="2000" dirty="0"/>
                  <a:t>!</a:t>
                </a:r>
              </a:p>
              <a:p>
                <a:r>
                  <a:rPr lang="nb-NO" sz="2000" dirty="0" err="1"/>
                  <a:t>Use</a:t>
                </a:r>
                <a:r>
                  <a:rPr lang="nb-NO" sz="2000" dirty="0"/>
                  <a:t> </a:t>
                </a:r>
                <a:r>
                  <a:rPr lang="nb-NO" sz="2000" dirty="0" err="1"/>
                  <a:t>Euler’s</a:t>
                </a:r>
                <a:r>
                  <a:rPr lang="nb-NO" sz="2000" dirty="0"/>
                  <a:t> </a:t>
                </a:r>
                <a:r>
                  <a:rPr lang="nb-NO" sz="2000" dirty="0" err="1"/>
                  <a:t>formula</a:t>
                </a:r>
                <a:r>
                  <a:rPr lang="nb-NO" sz="2000" dirty="0"/>
                  <a:t> for </a:t>
                </a:r>
                <a:r>
                  <a:rPr lang="nb-NO" sz="2000" dirty="0" err="1"/>
                  <a:t>complex</a:t>
                </a:r>
                <a:r>
                  <a:rPr lang="nb-NO" sz="2000" dirty="0"/>
                  <a:t> parts:</a:t>
                </a:r>
              </a:p>
              <a:p>
                <a:r>
                  <a:rPr lang="nb-NO" sz="2000" dirty="0"/>
                  <a:t>The </a:t>
                </a:r>
                <a:r>
                  <a:rPr lang="nb-NO" sz="2000" dirty="0" err="1"/>
                  <a:t>complex</a:t>
                </a:r>
                <a:r>
                  <a:rPr lang="nb-NO" sz="2000" dirty="0"/>
                  <a:t> parts in y(t) </a:t>
                </a:r>
                <a:r>
                  <a:rPr lang="nb-NO" sz="2000" dirty="0" err="1"/>
                  <a:t>cancel</a:t>
                </a:r>
                <a:r>
                  <a:rPr lang="nb-NO" sz="2000" dirty="0"/>
                  <a:t>! </a:t>
                </a:r>
              </a:p>
              <a:p>
                <a:r>
                  <a:rPr lang="nb-NO" sz="2000" dirty="0" err="1"/>
                  <a:t>Finally</a:t>
                </a:r>
                <a:r>
                  <a:rPr lang="nb-NO" sz="2000" dirty="0"/>
                  <a:t> </a:t>
                </a:r>
                <a:r>
                  <a:rPr lang="nb-NO" sz="2000" dirty="0" err="1"/>
                  <a:t>get</a:t>
                </a:r>
                <a:r>
                  <a:rPr lang="nb-NO" sz="2000" dirty="0"/>
                  <a:t> for y(t)/</a:t>
                </a:r>
                <a:r>
                  <a:rPr lang="nb-NO" sz="2000" dirty="0" err="1"/>
                  <a:t>kM</a:t>
                </a:r>
                <a:r>
                  <a:rPr lang="nb-NO" sz="2000" dirty="0"/>
                  <a:t>:</a:t>
                </a:r>
              </a:p>
              <a:p>
                <a:endParaRPr lang="nb-NO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53B5D57-1ADC-466B-8014-EFA8C638F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2329748"/>
                <a:ext cx="8579296" cy="3204275"/>
              </a:xfrm>
              <a:prstGeom prst="rect">
                <a:avLst/>
              </a:prstGeom>
              <a:blipFill>
                <a:blip r:embed="rId5"/>
                <a:stretch>
                  <a:fillRect l="-711" t="-1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F68139F3-18AE-4659-A695-3C2AFDCA9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7528" y="5176261"/>
            <a:ext cx="4133850" cy="12001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0A9449-E04F-4C8B-A664-EFCDE2A8D0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3982" y="4041159"/>
            <a:ext cx="2821504" cy="510981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6DC253-B697-7196-5B6D-F179C2633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15</a:t>
            </a:fld>
            <a:endParaRPr lang="nb-NO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42B0C6-9FB2-8E09-9B63-12B8474560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7876" y="6413187"/>
            <a:ext cx="4133851" cy="340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5735DE-5171-D563-FCD3-706CABE728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0987" y="1504122"/>
            <a:ext cx="3126713" cy="747146"/>
          </a:xfrm>
          <a:prstGeom prst="rect">
            <a:avLst/>
          </a:prstGeom>
          <a:solidFill>
            <a:srgbClr val="FFFF00">
              <a:alpha val="69000"/>
            </a:srgbClr>
          </a:solidFill>
          <a:ln w="60325">
            <a:solidFill>
              <a:srgbClr val="FF0000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003994-5CD4-E242-9C29-3382E5C8E3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72976" y="5109224"/>
            <a:ext cx="3671497" cy="10220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F8587-EF17-5660-98A2-5B4FA42E46DD}"/>
              </a:ext>
            </a:extLst>
          </p:cNvPr>
          <p:cNvSpPr/>
          <p:nvPr/>
        </p:nvSpPr>
        <p:spPr>
          <a:xfrm>
            <a:off x="2047876" y="4149080"/>
            <a:ext cx="6907611" cy="288032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4930B5-2BE4-24DD-2580-8DB5CE4B81F1}"/>
              </a:ext>
            </a:extLst>
          </p:cNvPr>
          <p:cNvSpPr txBox="1"/>
          <p:nvPr/>
        </p:nvSpPr>
        <p:spPr>
          <a:xfrm>
            <a:off x="8472264" y="6356351"/>
            <a:ext cx="2077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>
                <a:solidFill>
                  <a:srgbClr val="FF0000"/>
                </a:solidFill>
              </a:rPr>
              <a:t>ω</a:t>
            </a:r>
            <a:r>
              <a:rPr lang="nb-NO" sz="1200" dirty="0">
                <a:solidFill>
                  <a:srgbClr val="FF0000"/>
                </a:solidFill>
              </a:rPr>
              <a:t>/</a:t>
            </a:r>
            <a:r>
              <a:rPr lang="el-GR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nb-NO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nb-NO" sz="1200" dirty="0" err="1">
                <a:solidFill>
                  <a:srgbClr val="FF0000"/>
                </a:solidFill>
              </a:rPr>
              <a:t>Complex</a:t>
            </a:r>
            <a:r>
              <a:rPr lang="nb-NO" sz="1200" dirty="0">
                <a:solidFill>
                  <a:srgbClr val="FF0000"/>
                </a:solidFill>
              </a:rPr>
              <a:t>-part/Real-part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EAC0169-5683-D3C9-D5F2-C7C75E3AA5B7}"/>
              </a:ext>
            </a:extLst>
          </p:cNvPr>
          <p:cNvCxnSpPr>
            <a:stCxn id="8" idx="1"/>
          </p:cNvCxnSpPr>
          <p:nvPr/>
        </p:nvCxnSpPr>
        <p:spPr>
          <a:xfrm flipH="1" flipV="1">
            <a:off x="8112224" y="6093296"/>
            <a:ext cx="360040" cy="40155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B15C027-92AA-90C2-4D7B-69CE17131D35}"/>
              </a:ext>
            </a:extLst>
          </p:cNvPr>
          <p:cNvSpPr txBox="1"/>
          <p:nvPr/>
        </p:nvSpPr>
        <p:spPr>
          <a:xfrm>
            <a:off x="9408368" y="4796084"/>
            <a:ext cx="1337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>
                <a:solidFill>
                  <a:srgbClr val="FF0000"/>
                </a:solidFill>
              </a:rPr>
              <a:t>ω</a:t>
            </a:r>
            <a:r>
              <a:rPr lang="nb-NO" sz="1200" dirty="0">
                <a:solidFill>
                  <a:srgbClr val="FF0000"/>
                </a:solidFill>
              </a:rPr>
              <a:t> = </a:t>
            </a:r>
            <a:r>
              <a:rPr lang="nb-NO" sz="1200" dirty="0" err="1">
                <a:solidFill>
                  <a:srgbClr val="FF0000"/>
                </a:solidFill>
              </a:rPr>
              <a:t>Complex</a:t>
            </a:r>
            <a:r>
              <a:rPr lang="nb-NO" sz="1200" dirty="0">
                <a:solidFill>
                  <a:srgbClr val="FF0000"/>
                </a:solidFill>
              </a:rPr>
              <a:t>-part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226BA72-98E9-48BC-2CCC-83C6E8274ECD}"/>
              </a:ext>
            </a:extLst>
          </p:cNvPr>
          <p:cNvCxnSpPr>
            <a:cxnSpLocks/>
          </p:cNvCxnSpPr>
          <p:nvPr/>
        </p:nvCxnSpPr>
        <p:spPr>
          <a:xfrm>
            <a:off x="9408368" y="5051612"/>
            <a:ext cx="0" cy="46232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056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676400" y="1"/>
            <a:ext cx="8001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2000" dirty="0">
                <a:latin typeface="Arial" panose="020B0604020202020204" pitchFamily="34" charset="0"/>
              </a:rPr>
              <a:t>Table 3.1  Laplace Transforms for Various Time-Domain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2000" dirty="0" err="1">
                <a:latin typeface="Arial" panose="020B0604020202020204" pitchFamily="34" charset="0"/>
              </a:rPr>
              <a:t>Functions</a:t>
            </a:r>
            <a:r>
              <a:rPr lang="en-US" altLang="nb-NO" sz="2000" baseline="30000" dirty="0" err="1">
                <a:latin typeface="Arial" panose="020B0604020202020204" pitchFamily="34" charset="0"/>
              </a:rPr>
              <a:t>a</a:t>
            </a:r>
            <a:r>
              <a:rPr lang="en-US" altLang="nb-NO" sz="2000" baseline="30000" dirty="0">
                <a:latin typeface="Arial" panose="020B0604020202020204" pitchFamily="34" charset="0"/>
              </a:rPr>
              <a:t> </a:t>
            </a:r>
            <a:r>
              <a:rPr lang="en-US" altLang="nb-NO" sz="2000" dirty="0">
                <a:latin typeface="Arial" panose="020B0604020202020204" pitchFamily="34" charset="0"/>
              </a:rPr>
              <a:t>(continued)</a:t>
            </a:r>
          </a:p>
        </p:txBody>
      </p:sp>
      <p:pic>
        <p:nvPicPr>
          <p:cNvPr id="12291" name="Picture 3" descr="20-26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3000"/>
            <a:ext cx="5943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38600" y="914400"/>
            <a:ext cx="4184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200" i="1">
                <a:latin typeface="Arial" panose="020B0604020202020204" pitchFamily="34" charset="0"/>
              </a:rPr>
              <a:t>         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t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  <a:r>
              <a:rPr lang="en-US" altLang="nb-NO" sz="1200" i="1">
                <a:latin typeface="Arial" panose="020B0604020202020204" pitchFamily="34" charset="0"/>
              </a:rPr>
              <a:t>                                   	                       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s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3124200" y="12192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3124200" y="8382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pic>
        <p:nvPicPr>
          <p:cNvPr id="12295" name="Picture 7" descr="23-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14800"/>
            <a:ext cx="67818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3200400" y="6324600"/>
            <a:ext cx="586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sp>
        <p:nvSpPr>
          <p:cNvPr id="12298" name="Rectangle 9"/>
          <p:cNvSpPr>
            <a:spLocks noChangeArrowheads="1"/>
          </p:cNvSpPr>
          <p:nvPr/>
        </p:nvSpPr>
        <p:spPr bwMode="auto">
          <a:xfrm>
            <a:off x="3200400" y="2000251"/>
            <a:ext cx="5334000" cy="2082801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2299" name="Right Brace 1"/>
          <p:cNvSpPr>
            <a:spLocks/>
          </p:cNvSpPr>
          <p:nvPr/>
        </p:nvSpPr>
        <p:spPr bwMode="auto">
          <a:xfrm>
            <a:off x="8610600" y="2000250"/>
            <a:ext cx="228600" cy="2009775"/>
          </a:xfrm>
          <a:prstGeom prst="rightBrace">
            <a:avLst>
              <a:gd name="adj1" fmla="val 291667"/>
              <a:gd name="adj2" fmla="val 50000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2300" name="TextBox 2"/>
          <p:cNvSpPr txBox="1">
            <a:spLocks noChangeArrowheads="1"/>
          </p:cNvSpPr>
          <p:nvPr/>
        </p:nvSpPr>
        <p:spPr bwMode="auto">
          <a:xfrm>
            <a:off x="8793163" y="2441575"/>
            <a:ext cx="182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000" dirty="0">
                <a:solidFill>
                  <a:srgbClr val="FF0000"/>
                </a:solidFill>
                <a:latin typeface="Arial" panose="020B0604020202020204" pitchFamily="34" charset="0"/>
              </a:rPr>
              <a:t>Alternative forms of </a:t>
            </a:r>
            <a:r>
              <a:rPr lang="nb-NO" altLang="nb-NO" sz="1000" dirty="0" err="1">
                <a:solidFill>
                  <a:srgbClr val="FF0000"/>
                </a:solidFill>
                <a:latin typeface="Arial" panose="020B0604020202020204" pitchFamily="34" charset="0"/>
              </a:rPr>
              <a:t>step</a:t>
            </a:r>
            <a:endParaRPr lang="nb-NO" altLang="nb-NO" sz="1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000" dirty="0" err="1">
                <a:solidFill>
                  <a:srgbClr val="FF0000"/>
                </a:solidFill>
                <a:latin typeface="Arial" panose="020B0604020202020204" pitchFamily="34" charset="0"/>
              </a:rPr>
              <a:t>response</a:t>
            </a:r>
            <a:r>
              <a:rPr lang="nb-NO" altLang="nb-NO" sz="1000" dirty="0">
                <a:solidFill>
                  <a:srgbClr val="FF0000"/>
                </a:solidFill>
                <a:latin typeface="Arial" panose="020B0604020202020204" pitchFamily="34" charset="0"/>
              </a:rPr>
              <a:t> for </a:t>
            </a:r>
            <a:r>
              <a:rPr lang="nb-NO" altLang="nb-NO" sz="1000" dirty="0" err="1">
                <a:solidFill>
                  <a:srgbClr val="FF0000"/>
                </a:solidFill>
                <a:latin typeface="Arial" panose="020B0604020202020204" pitchFamily="34" charset="0"/>
              </a:rPr>
              <a:t>oscillating</a:t>
            </a:r>
            <a:endParaRPr lang="nb-NO" altLang="nb-NO" sz="1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000" dirty="0">
                <a:solidFill>
                  <a:srgbClr val="FF0000"/>
                </a:solidFill>
                <a:latin typeface="Arial" panose="020B0604020202020204" pitchFamily="34" charset="0"/>
              </a:rPr>
              <a:t>2nd order system (0&lt;zeta&lt;1)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1CF820-B3FB-E1AB-B306-712AE1BF1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16</a:t>
            </a:fld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A2C58E0-BDC2-8D66-745C-C2428E579F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3406" y="3092783"/>
            <a:ext cx="1659388" cy="4619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06126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080486"/>
              </p:ext>
            </p:extLst>
          </p:nvPr>
        </p:nvGraphicFramePr>
        <p:xfrm>
          <a:off x="2819400" y="533401"/>
          <a:ext cx="7162800" cy="565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4219956" imgH="3332988" progId="Word.Document.8">
                  <p:embed/>
                </p:oleObj>
              </mc:Choice>
              <mc:Fallback>
                <p:oleObj name="Document" r:id="rId2" imgW="4219956" imgH="33329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33401"/>
                        <a:ext cx="7162800" cy="565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524000" y="0"/>
            <a:ext cx="762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 rot="-5400000">
            <a:off x="708819" y="3024981"/>
            <a:ext cx="220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</a:rPr>
              <a:t>Chapter 5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00416"/>
              </p:ext>
            </p:extLst>
          </p:nvPr>
        </p:nvGraphicFramePr>
        <p:xfrm>
          <a:off x="5599114" y="115888"/>
          <a:ext cx="179228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9114" y="115888"/>
                        <a:ext cx="1792287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B1305F19-8FA4-4102-B422-D5F1B98562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896" y="3429000"/>
            <a:ext cx="4133850" cy="12001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33C8D9-A8F6-2AD5-F44A-08AD8122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101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7" name="TextBox 18466"/>
          <p:cNvSpPr txBox="1"/>
          <p:nvPr/>
        </p:nvSpPr>
        <p:spPr>
          <a:xfrm>
            <a:off x="7502673" y="184830"/>
            <a:ext cx="317227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s=</a:t>
            </a:r>
            <a:r>
              <a:rPr lang="nb-NO" sz="1600" dirty="0" err="1"/>
              <a:t>tf</a:t>
            </a:r>
            <a:r>
              <a:rPr lang="nb-NO" sz="1600" dirty="0"/>
              <a:t>('s')</a:t>
            </a:r>
          </a:p>
          <a:p>
            <a:r>
              <a:rPr lang="nb-NO" sz="1600" dirty="0">
                <a:highlight>
                  <a:srgbClr val="FFFF00"/>
                </a:highlight>
              </a:rPr>
              <a:t>zeta=0.5, </a:t>
            </a:r>
            <a:r>
              <a:rPr lang="nb-NO" sz="1600" dirty="0"/>
              <a:t>tau=1</a:t>
            </a:r>
          </a:p>
          <a:p>
            <a:r>
              <a:rPr lang="nb-NO" sz="1600" dirty="0"/>
              <a:t>g = 1/[(tau*s)^2 + 2*tau*zeta*s + 1]</a:t>
            </a:r>
          </a:p>
          <a:p>
            <a:r>
              <a:rPr lang="nb-NO" sz="1600" dirty="0" err="1"/>
              <a:t>step</a:t>
            </a:r>
            <a:r>
              <a:rPr lang="nb-NO" sz="1600" dirty="0"/>
              <a:t>(g,20)</a:t>
            </a:r>
          </a:p>
          <a:p>
            <a:endParaRPr lang="nb-NO" sz="1600" dirty="0"/>
          </a:p>
          <a:p>
            <a:endParaRPr lang="nb-NO" sz="1600" dirty="0"/>
          </a:p>
          <a:p>
            <a:r>
              <a:rPr lang="nb-NO" sz="1600" dirty="0"/>
              <a:t>                       g =</a:t>
            </a:r>
          </a:p>
          <a:p>
            <a:r>
              <a:rPr lang="nb-NO" sz="1600" dirty="0"/>
              <a:t>                                 1</a:t>
            </a:r>
          </a:p>
          <a:p>
            <a:r>
              <a:rPr lang="nb-NO" sz="1600" dirty="0"/>
              <a:t>                           -----------</a:t>
            </a:r>
          </a:p>
          <a:p>
            <a:r>
              <a:rPr lang="nb-NO" sz="1600" dirty="0"/>
              <a:t>                           s^2 + s + 1</a:t>
            </a:r>
          </a:p>
        </p:txBody>
      </p:sp>
      <p:sp>
        <p:nvSpPr>
          <p:cNvPr id="18434" name="Rectangle 18433"/>
          <p:cNvSpPr/>
          <p:nvPr/>
        </p:nvSpPr>
        <p:spPr>
          <a:xfrm>
            <a:off x="8176227" y="3191140"/>
            <a:ext cx="2126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/>
              <a:t>&gt;&gt; pole(g)</a:t>
            </a:r>
          </a:p>
          <a:p>
            <a:endParaRPr lang="nb-NO" dirty="0"/>
          </a:p>
          <a:p>
            <a:r>
              <a:rPr lang="nb-NO" dirty="0"/>
              <a:t>ans =</a:t>
            </a:r>
          </a:p>
          <a:p>
            <a:endParaRPr lang="nb-NO" dirty="0"/>
          </a:p>
          <a:p>
            <a:r>
              <a:rPr lang="nb-NO" dirty="0"/>
              <a:t>  -0.5000 + 0.8660i</a:t>
            </a:r>
          </a:p>
          <a:p>
            <a:r>
              <a:rPr lang="nb-NO" dirty="0"/>
              <a:t>  -0.5000 - 0.8660i</a:t>
            </a:r>
          </a:p>
        </p:txBody>
      </p:sp>
      <p:sp>
        <p:nvSpPr>
          <p:cNvPr id="18468" name="Slide Number Placeholder 18467">
            <a:extLst>
              <a:ext uri="{FF2B5EF4-FFF2-40B4-BE49-F238E27FC236}">
                <a16:creationId xmlns:a16="http://schemas.microsoft.com/office/drawing/2014/main" id="{E4EFE968-0112-716F-4EE7-3E1912DA5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18</a:t>
            </a:fld>
            <a:endParaRPr lang="nb-NO"/>
          </a:p>
        </p:txBody>
      </p:sp>
      <p:pic>
        <p:nvPicPr>
          <p:cNvPr id="18470" name="Picture 18469">
            <a:extLst>
              <a:ext uri="{FF2B5EF4-FFF2-40B4-BE49-F238E27FC236}">
                <a16:creationId xmlns:a16="http://schemas.microsoft.com/office/drawing/2014/main" id="{81AB0CF4-81EE-A65A-5B81-F32788B35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62101"/>
            <a:ext cx="6019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471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6AE981-3084-85D8-A929-799B9A1E1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19</a:t>
            </a:fld>
            <a:endParaRPr lang="nb-NO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A9AD5B-671E-4DAB-2042-40F908B9499A}"/>
              </a:ext>
            </a:extLst>
          </p:cNvPr>
          <p:cNvSpPr txBox="1"/>
          <p:nvPr/>
        </p:nvSpPr>
        <p:spPr>
          <a:xfrm>
            <a:off x="7608168" y="166396"/>
            <a:ext cx="3240360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s</a:t>
            </a:r>
            <a:r>
              <a:rPr lang="nb-NO" sz="1600" dirty="0"/>
              <a:t>=</a:t>
            </a:r>
            <a:r>
              <a:rPr lang="nb-NO" sz="1600" dirty="0" err="1"/>
              <a:t>tf</a:t>
            </a:r>
            <a:r>
              <a:rPr lang="nb-NO" sz="1600" dirty="0"/>
              <a:t>('s')</a:t>
            </a:r>
          </a:p>
          <a:p>
            <a:r>
              <a:rPr lang="nb-NO" sz="1600" dirty="0">
                <a:highlight>
                  <a:srgbClr val="FFFF00"/>
                </a:highlight>
              </a:rPr>
              <a:t>zeta=0, </a:t>
            </a:r>
            <a:r>
              <a:rPr lang="nb-NO" sz="1600" dirty="0"/>
              <a:t>tau=1</a:t>
            </a:r>
          </a:p>
          <a:p>
            <a:r>
              <a:rPr lang="nb-NO" sz="1600" dirty="0"/>
              <a:t>g = 1/[(tau*s)^2 + 2*tau*zeta*s + 1]</a:t>
            </a:r>
          </a:p>
          <a:p>
            <a:endParaRPr lang="nb-NO" sz="1600" dirty="0"/>
          </a:p>
          <a:p>
            <a:r>
              <a:rPr lang="nb-NO" sz="1600" dirty="0"/>
              <a:t>         g = </a:t>
            </a:r>
          </a:p>
          <a:p>
            <a:r>
              <a:rPr lang="nb-NO" sz="1600" dirty="0"/>
              <a:t>                       1</a:t>
            </a:r>
          </a:p>
          <a:p>
            <a:r>
              <a:rPr lang="nb-NO" sz="1600" dirty="0"/>
              <a:t>                   -------</a:t>
            </a:r>
          </a:p>
          <a:p>
            <a:r>
              <a:rPr lang="nb-NO" sz="1600" dirty="0"/>
              <a:t>                   s^2 + 1</a:t>
            </a:r>
          </a:p>
          <a:p>
            <a:r>
              <a:rPr lang="nb-NO" sz="1600" dirty="0"/>
              <a:t> </a:t>
            </a:r>
          </a:p>
          <a:p>
            <a:endParaRPr lang="nb-NO" sz="1600" dirty="0"/>
          </a:p>
          <a:p>
            <a:endParaRPr lang="nb-NO" sz="1600" dirty="0"/>
          </a:p>
          <a:p>
            <a:r>
              <a:rPr lang="nb-NO" sz="1600" dirty="0"/>
              <a:t>         </a:t>
            </a:r>
            <a:r>
              <a:rPr lang="nb-NO" sz="1600" dirty="0" err="1"/>
              <a:t>step</a:t>
            </a:r>
            <a:r>
              <a:rPr lang="nb-NO" sz="1600" dirty="0"/>
              <a:t>(g,20)</a:t>
            </a:r>
          </a:p>
          <a:p>
            <a:r>
              <a:rPr lang="nb-NO" sz="1600" dirty="0"/>
              <a:t>         pole(g)</a:t>
            </a:r>
          </a:p>
          <a:p>
            <a:endParaRPr lang="nb-NO" sz="1600" dirty="0"/>
          </a:p>
          <a:p>
            <a:r>
              <a:rPr lang="nb-NO" sz="1600" dirty="0"/>
              <a:t>         ans =</a:t>
            </a:r>
          </a:p>
          <a:p>
            <a:endParaRPr lang="nb-NO" sz="1600" dirty="0"/>
          </a:p>
          <a:p>
            <a:r>
              <a:rPr lang="nb-NO" sz="1600" dirty="0"/>
              <a:t>                  0.0000 + 1.0000i</a:t>
            </a:r>
          </a:p>
          <a:p>
            <a:r>
              <a:rPr lang="nb-NO" sz="1600" dirty="0"/>
              <a:t>                  0.0000 - 1.0000i</a:t>
            </a:r>
          </a:p>
          <a:p>
            <a:endParaRPr lang="nb-NO" sz="1600" dirty="0"/>
          </a:p>
          <a:p>
            <a:r>
              <a:rPr lang="nb-NO" sz="16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31261-B5D0-A668-D3E5-908444DC4A5A}"/>
              </a:ext>
            </a:extLst>
          </p:cNvPr>
          <p:cNvSpPr txBox="1"/>
          <p:nvPr/>
        </p:nvSpPr>
        <p:spPr>
          <a:xfrm>
            <a:off x="2063552" y="332656"/>
            <a:ext cx="405393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/>
              <a:t>PERSISTENT OSCILLATIONS</a:t>
            </a:r>
          </a:p>
          <a:p>
            <a:r>
              <a:rPr lang="nb-NO" dirty="0"/>
              <a:t>(Zero damping. On </a:t>
            </a:r>
            <a:r>
              <a:rPr lang="nb-NO" dirty="0" err="1"/>
              <a:t>the</a:t>
            </a:r>
            <a:r>
              <a:rPr lang="nb-NO" dirty="0"/>
              <a:t> limit to </a:t>
            </a:r>
            <a:r>
              <a:rPr lang="nb-NO" dirty="0" err="1"/>
              <a:t>instability</a:t>
            </a:r>
            <a:r>
              <a:rPr lang="nb-NO" dirty="0"/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3A9A4A-45E9-627A-6EC2-522514E68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667" y="1484785"/>
            <a:ext cx="6238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DDF6A-B2C0-2E2C-514F-0766ABB4C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First-order system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B6310A7-ACF4-3B36-C740-BEA04749F1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81200" y="1600200"/>
                <a:ext cx="8229600" cy="5121275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nb-NO" dirty="0"/>
                  <a:t>y(s) = G(s) u(s)</a:t>
                </a:r>
              </a:p>
              <a:p>
                <a:pPr marL="0" indent="0">
                  <a:buNone/>
                </a:pPr>
                <a:endParaRPr lang="nb-NO" dirty="0"/>
              </a:p>
              <a:p>
                <a:pPr marL="0" indent="0">
                  <a:buNone/>
                </a:pPr>
                <a:r>
                  <a:rPr lang="nb-NO" dirty="0" err="1"/>
                  <a:t>Two</a:t>
                </a:r>
                <a:r>
                  <a:rPr lang="nb-NO" dirty="0"/>
                  <a:t> standard forms of first-order system:</a:t>
                </a:r>
              </a:p>
              <a:p>
                <a:pPr marL="0" indent="0">
                  <a:buNone/>
                </a:pPr>
                <a:endParaRPr lang="nb-NO" dirty="0"/>
              </a:p>
              <a:p>
                <a:pPr marL="0" indent="0">
                  <a:buNone/>
                </a:pPr>
                <a:r>
                  <a:rPr lang="nb-NO" dirty="0">
                    <a:highlight>
                      <a:srgbClr val="FFFF00"/>
                    </a:highlight>
                  </a:rPr>
                  <a:t>1.   G(s) = b/(s-a)</a:t>
                </a:r>
                <a:r>
                  <a:rPr lang="nb-NO" dirty="0"/>
                  <a:t>  </a:t>
                </a:r>
                <a:r>
                  <a:rPr lang="nb-NO" dirty="0" err="1"/>
                  <a:t>where</a:t>
                </a:r>
                <a:r>
                  <a:rPr lang="nb-NO" dirty="0"/>
                  <a:t> </a:t>
                </a:r>
                <a:r>
                  <a:rPr lang="nb-NO" dirty="0">
                    <a:highlight>
                      <a:srgbClr val="FFFF00"/>
                    </a:highlight>
                  </a:rPr>
                  <a:t>a = pole («</a:t>
                </a:r>
                <a:r>
                  <a:rPr lang="nb-NO" dirty="0" err="1">
                    <a:highlight>
                      <a:srgbClr val="FFFF00"/>
                    </a:highlight>
                  </a:rPr>
                  <a:t>state</a:t>
                </a:r>
                <a:r>
                  <a:rPr lang="nb-NO" dirty="0">
                    <a:highlight>
                      <a:srgbClr val="FFFF00"/>
                    </a:highlight>
                  </a:rPr>
                  <a:t> </a:t>
                </a:r>
                <a:r>
                  <a:rPr lang="nb-NO" dirty="0" err="1">
                    <a:highlight>
                      <a:srgbClr val="FFFF00"/>
                    </a:highlight>
                  </a:rPr>
                  <a:t>space</a:t>
                </a:r>
                <a:r>
                  <a:rPr lang="nb-NO" dirty="0">
                    <a:highlight>
                      <a:srgbClr val="FFFF00"/>
                    </a:highlight>
                  </a:rPr>
                  <a:t>» form)</a:t>
                </a:r>
              </a:p>
              <a:p>
                <a:pPr marL="0" indent="0">
                  <a:buNone/>
                </a:pPr>
                <a:r>
                  <a:rPr lang="nb-NO" dirty="0"/>
                  <a:t>        </a:t>
                </a:r>
                <a:r>
                  <a:rPr lang="nb-NO" dirty="0" err="1"/>
                  <a:t>Follow</a:t>
                </a:r>
                <a:r>
                  <a:rPr lang="nb-NO" dirty="0"/>
                  <a:t> from general case </a:t>
                </a:r>
                <a:r>
                  <a:rPr lang="nb-NO" dirty="0" err="1"/>
                  <a:t>with</a:t>
                </a:r>
                <a:r>
                  <a:rPr lang="nb-NO" dirty="0"/>
                  <a:t> A=a, B=b, C=1, D=0.   </a:t>
                </a:r>
              </a:p>
              <a:p>
                <a:pPr marL="400050" lvl="1" indent="0">
                  <a:buNone/>
                </a:pPr>
                <a:r>
                  <a:rPr lang="nb-NO" dirty="0"/>
                  <a:t>Note:</a:t>
                </a:r>
              </a:p>
              <a:p>
                <a:pPr marL="400050" lvl="1" indent="0">
                  <a:buNone/>
                </a:pPr>
                <a:r>
                  <a:rPr lang="nb-NO" dirty="0"/>
                  <a:t>	k’=b=initial </a:t>
                </a:r>
                <a:r>
                  <a:rPr lang="nb-NO" dirty="0" err="1"/>
                  <a:t>slope</a:t>
                </a:r>
                <a:r>
                  <a:rPr lang="nb-NO" dirty="0"/>
                  <a:t> </a:t>
                </a:r>
              </a:p>
              <a:p>
                <a:pPr marL="400050" lvl="1" indent="0">
                  <a:buNone/>
                </a:pPr>
                <a:r>
                  <a:rPr lang="nb-NO" dirty="0"/>
                  <a:t>Time </a:t>
                </a:r>
                <a:r>
                  <a:rPr lang="nb-NO" dirty="0" err="1"/>
                  <a:t>response</a:t>
                </a:r>
                <a:r>
                  <a:rPr lang="nb-NO" dirty="0"/>
                  <a:t> to </a:t>
                </a:r>
                <a:r>
                  <a:rPr lang="nb-NO" dirty="0" err="1"/>
                  <a:t>step</a:t>
                </a:r>
                <a:r>
                  <a:rPr lang="nb-NO" dirty="0"/>
                  <a:t> M in u(t):   </a:t>
                </a:r>
              </a:p>
              <a:p>
                <a:pPr marL="400050" lvl="1" indent="0">
                  <a:buNone/>
                </a:pPr>
                <a:r>
                  <a:rPr lang="nb-NO" dirty="0"/>
                  <a:t>                      </a:t>
                </a:r>
                <a14:m>
                  <m:oMath xmlns:m="http://schemas.openxmlformats.org/officeDocument/2006/math">
                    <m:r>
                      <a:rPr lang="nb-NO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nb-NO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𝑏𝑀</m:t>
                        </m:r>
                      </m:num>
                      <m:den>
                        <m: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d>
                      <m:dPr>
                        <m:ctrlP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nb-NO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b-NO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  <m:t>𝑎𝑡</m:t>
                            </m:r>
                          </m:sup>
                        </m:sSup>
                      </m:e>
                    </m:d>
                  </m:oMath>
                </a14:m>
                <a:endParaRPr lang="nb-NO" b="0" dirty="0">
                  <a:highlight>
                    <a:srgbClr val="FFFF00"/>
                  </a:highlight>
                </a:endParaRPr>
              </a:p>
              <a:p>
                <a:pPr lvl="2" indent="-342900"/>
                <a:r>
                  <a:rPr lang="nb-NO" dirty="0"/>
                  <a:t>Stable for a&lt;0       </a:t>
                </a:r>
                <a:r>
                  <a:rPr lang="nb-NO" dirty="0" err="1"/>
                  <a:t>since</a:t>
                </a:r>
                <a:r>
                  <a:rPr lang="nb-NO" dirty="0"/>
                  <a:t> </a:t>
                </a:r>
                <a:r>
                  <a:rPr lang="nb-NO" dirty="0" err="1"/>
                  <a:t>exp</a:t>
                </a:r>
                <a:r>
                  <a:rPr lang="nb-NO" dirty="0"/>
                  <a:t>(at) =0 as t-&gt;∞</a:t>
                </a:r>
              </a:p>
              <a:p>
                <a:pPr lvl="2"/>
                <a:r>
                  <a:rPr lang="nb-NO" dirty="0" err="1"/>
                  <a:t>Unstable</a:t>
                </a:r>
                <a:r>
                  <a:rPr lang="nb-NO" dirty="0"/>
                  <a:t> for a&gt;0  </a:t>
                </a:r>
                <a:r>
                  <a:rPr lang="nb-NO" dirty="0" err="1"/>
                  <a:t>since</a:t>
                </a:r>
                <a:r>
                  <a:rPr lang="nb-NO" dirty="0"/>
                  <a:t> </a:t>
                </a:r>
                <a:r>
                  <a:rPr lang="nb-NO" dirty="0" err="1"/>
                  <a:t>exp</a:t>
                </a:r>
                <a:r>
                  <a:rPr lang="nb-NO" dirty="0"/>
                  <a:t>(at) -&gt; ∞ as t-&gt;∞</a:t>
                </a:r>
              </a:p>
              <a:p>
                <a:pPr marL="0" indent="0">
                  <a:buNone/>
                </a:pPr>
                <a:endParaRPr lang="nb-NO" dirty="0"/>
              </a:p>
              <a:p>
                <a:pPr marL="0" indent="0">
                  <a:buNone/>
                </a:pPr>
                <a:r>
                  <a:rPr lang="nb-NO" dirty="0">
                    <a:highlight>
                      <a:srgbClr val="FFFF00"/>
                    </a:highlight>
                  </a:rPr>
                  <a:t>2.    G(s) = k/(</a:t>
                </a:r>
                <a:r>
                  <a:rPr lang="el-GR" dirty="0">
                    <a:highlight>
                      <a:srgbClr val="FFFF00"/>
                    </a:highlight>
                  </a:rPr>
                  <a:t>τ</a:t>
                </a:r>
                <a:r>
                  <a:rPr lang="nb-NO" dirty="0">
                    <a:highlight>
                      <a:srgbClr val="FFFF00"/>
                    </a:highlight>
                  </a:rPr>
                  <a:t>s+1)   </a:t>
                </a:r>
                <a:r>
                  <a:rPr lang="nb-NO" dirty="0"/>
                  <a:t> (time </a:t>
                </a:r>
                <a:r>
                  <a:rPr lang="nb-NO" dirty="0" err="1"/>
                  <a:t>constant</a:t>
                </a:r>
                <a:r>
                  <a:rPr lang="nb-NO" dirty="0"/>
                  <a:t> form for stable system)</a:t>
                </a:r>
              </a:p>
              <a:p>
                <a:pPr marL="400050" lvl="1" indent="0">
                  <a:buNone/>
                </a:pPr>
                <a:r>
                  <a:rPr lang="nb-NO" dirty="0"/>
                  <a:t>	</a:t>
                </a:r>
                <a:r>
                  <a:rPr lang="el-GR" dirty="0"/>
                  <a:t>τ</a:t>
                </a:r>
                <a:r>
                  <a:rPr lang="nb-NO" dirty="0"/>
                  <a:t> = -1/a</a:t>
                </a:r>
              </a:p>
              <a:p>
                <a:pPr marL="400050" lvl="1" indent="0">
                  <a:buNone/>
                </a:pPr>
                <a:r>
                  <a:rPr lang="nb-NO" dirty="0"/>
                  <a:t>	k=g(0) = -b/a = steady-</a:t>
                </a:r>
                <a:r>
                  <a:rPr lang="nb-NO" dirty="0" err="1"/>
                  <a:t>state</a:t>
                </a:r>
                <a:r>
                  <a:rPr lang="nb-NO" dirty="0"/>
                  <a:t> </a:t>
                </a:r>
                <a:r>
                  <a:rPr lang="nb-NO" dirty="0" err="1"/>
                  <a:t>gain</a:t>
                </a:r>
                <a:r>
                  <a:rPr lang="nb-NO" dirty="0"/>
                  <a:t> </a:t>
                </a:r>
              </a:p>
              <a:p>
                <a:pPr marL="457200" lvl="1" indent="0">
                  <a:buNone/>
                </a:pPr>
                <a:endParaRPr lang="nb-NO" dirty="0"/>
              </a:p>
              <a:p>
                <a:pPr marL="457200" lvl="1" indent="0">
                  <a:buNone/>
                </a:pPr>
                <a:r>
                  <a:rPr lang="nb-NO" dirty="0"/>
                  <a:t> Time </a:t>
                </a:r>
                <a:r>
                  <a:rPr lang="nb-NO" dirty="0" err="1"/>
                  <a:t>response</a:t>
                </a:r>
                <a:r>
                  <a:rPr lang="nb-NO" dirty="0"/>
                  <a:t> to </a:t>
                </a:r>
                <a:r>
                  <a:rPr lang="nb-NO" dirty="0" err="1"/>
                  <a:t>step</a:t>
                </a:r>
                <a:r>
                  <a:rPr lang="nb-NO" dirty="0"/>
                  <a:t> M in u(t):  </a:t>
                </a:r>
                <a:r>
                  <a:rPr lang="nb-NO" dirty="0">
                    <a:highlight>
                      <a:srgbClr val="FFFF00"/>
                    </a:highlight>
                  </a:rPr>
                  <a:t>y(t) = </a:t>
                </a:r>
                <a:r>
                  <a:rPr lang="nb-NO" dirty="0" err="1">
                    <a:highlight>
                      <a:srgbClr val="FFFF00"/>
                    </a:highlight>
                  </a:rPr>
                  <a:t>kM</a:t>
                </a:r>
                <a:r>
                  <a:rPr lang="nb-NO" dirty="0">
                    <a:highlight>
                      <a:srgbClr val="FFFF00"/>
                    </a:highlight>
                  </a:rPr>
                  <a:t> (1 - </a:t>
                </a:r>
                <a:r>
                  <a:rPr lang="nb-NO" dirty="0" err="1">
                    <a:highlight>
                      <a:srgbClr val="FFFF00"/>
                    </a:highlight>
                  </a:rPr>
                  <a:t>exp</a:t>
                </a:r>
                <a:r>
                  <a:rPr lang="nb-NO" dirty="0">
                    <a:highlight>
                      <a:srgbClr val="FFFF00"/>
                    </a:highlight>
                  </a:rPr>
                  <a:t>(-t/</a:t>
                </a:r>
                <a:r>
                  <a:rPr lang="el-GR" dirty="0">
                    <a:highlight>
                      <a:srgbClr val="FFFF00"/>
                    </a:highlight>
                  </a:rPr>
                  <a:t>τ</a:t>
                </a:r>
                <a:r>
                  <a:rPr lang="nb-NO" dirty="0">
                    <a:highlight>
                      <a:srgbClr val="FFFF00"/>
                    </a:highlight>
                  </a:rPr>
                  <a:t>))</a:t>
                </a:r>
              </a:p>
              <a:p>
                <a:pPr marL="0" indent="0">
                  <a:buNone/>
                </a:pPr>
                <a:endParaRPr lang="nb-NO" dirty="0"/>
              </a:p>
              <a:p>
                <a:pPr lvl="1"/>
                <a:endParaRPr lang="nb-NO" dirty="0"/>
              </a:p>
              <a:p>
                <a:endParaRPr lang="nb-NO" dirty="0"/>
              </a:p>
              <a:p>
                <a:pPr marL="0" indent="0">
                  <a:buNone/>
                </a:pPr>
                <a:endParaRPr lang="nb-NO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B6310A7-ACF4-3B36-C740-BEA04749F1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1600200"/>
                <a:ext cx="8229600" cy="5121275"/>
              </a:xfrm>
              <a:blipFill>
                <a:blip r:embed="rId2"/>
                <a:stretch>
                  <a:fillRect l="-593" t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71FA9-856B-C755-D97E-F11FE9CBA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765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524000" y="0"/>
            <a:ext cx="762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 rot="-5400000">
            <a:off x="708819" y="3024981"/>
            <a:ext cx="220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</a:rPr>
              <a:t>Chapter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33800" y="5029200"/>
            <a:ext cx="6896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=a/b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0" y="5695890"/>
            <a:ext cx="6401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=c/a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21688" y="4344093"/>
            <a:ext cx="153413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t</a:t>
            </a:r>
            <a:r>
              <a:rPr lang="nb-NO" baseline="-25000" dirty="0" err="1"/>
              <a:t>p</a:t>
            </a:r>
            <a:r>
              <a:rPr lang="nb-NO" dirty="0"/>
              <a:t>=</a:t>
            </a:r>
            <a:r>
              <a:rPr lang="el-GR" dirty="0"/>
              <a:t>π</a:t>
            </a:r>
            <a:r>
              <a:rPr lang="nb-NO" dirty="0"/>
              <a:t>/</a:t>
            </a:r>
            <a:r>
              <a:rPr lang="el-GR" dirty="0"/>
              <a:t>ω</a:t>
            </a:r>
            <a:endParaRPr lang="nb-NO" dirty="0"/>
          </a:p>
          <a:p>
            <a:endParaRPr lang="nb-NO" dirty="0"/>
          </a:p>
          <a:p>
            <a:r>
              <a:rPr lang="nb-NO" dirty="0"/>
              <a:t>OS=</a:t>
            </a:r>
            <a:r>
              <a:rPr lang="nb-NO" dirty="0" err="1"/>
              <a:t>exp</a:t>
            </a:r>
            <a:r>
              <a:rPr lang="nb-NO" dirty="0"/>
              <a:t>(</a:t>
            </a:r>
            <a:r>
              <a:rPr lang="el-GR" dirty="0"/>
              <a:t>πσ</a:t>
            </a:r>
            <a:r>
              <a:rPr lang="nb-NO" dirty="0"/>
              <a:t>/</a:t>
            </a:r>
            <a:r>
              <a:rPr lang="el-GR" dirty="0"/>
              <a:t>ω</a:t>
            </a:r>
            <a:r>
              <a:rPr lang="nb-NO" dirty="0"/>
              <a:t>)</a:t>
            </a:r>
          </a:p>
          <a:p>
            <a:endParaRPr lang="nb-NO" dirty="0"/>
          </a:p>
          <a:p>
            <a:r>
              <a:rPr lang="nb-NO" dirty="0"/>
              <a:t>DR = OS</a:t>
            </a:r>
            <a:r>
              <a:rPr lang="nb-NO" baseline="30000" dirty="0"/>
              <a:t>2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P=2t</a:t>
            </a:r>
            <a:r>
              <a:rPr lang="nb-NO" baseline="-25000" dirty="0"/>
              <a:t>p</a:t>
            </a:r>
            <a:r>
              <a:rPr lang="nb-NO" dirty="0"/>
              <a:t>=2</a:t>
            </a:r>
            <a:r>
              <a:rPr lang="el-GR" dirty="0"/>
              <a:t>π</a:t>
            </a:r>
            <a:r>
              <a:rPr lang="nb-NO" dirty="0"/>
              <a:t>/</a:t>
            </a:r>
            <a:r>
              <a:rPr lang="el-GR" dirty="0"/>
              <a:t>ω</a:t>
            </a:r>
            <a:endParaRPr lang="nb-NO" dirty="0"/>
          </a:p>
          <a:p>
            <a:endParaRPr lang="nb-NO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253065"/>
              </p:ext>
            </p:extLst>
          </p:nvPr>
        </p:nvGraphicFramePr>
        <p:xfrm>
          <a:off x="9221688" y="256035"/>
          <a:ext cx="1809590" cy="563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200" imgH="419100" progId="Equation.3">
                  <p:embed/>
                </p:oleObj>
              </mc:Choice>
              <mc:Fallback>
                <p:oleObj name="Equation" r:id="rId2" imgW="1346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1688" y="256035"/>
                        <a:ext cx="1809590" cy="5637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102478" y="3697139"/>
            <a:ext cx="1625158" cy="3024336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8" name="TextBox 7"/>
          <p:cNvSpPr txBox="1"/>
          <p:nvPr/>
        </p:nvSpPr>
        <p:spPr>
          <a:xfrm>
            <a:off x="9357612" y="836712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|</a:t>
            </a:r>
            <a:r>
              <a:rPr lang="el-GR" dirty="0"/>
              <a:t>ζ</a:t>
            </a:r>
            <a:r>
              <a:rPr lang="nb-NO" dirty="0"/>
              <a:t>|&lt;1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F05DFD-3E47-418D-B2B6-C4CD3402F7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4221088"/>
            <a:ext cx="5400600" cy="2531856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20189AB-6AC1-A8AF-2F58-342DC2A18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20</a:t>
            </a:fld>
            <a:endParaRPr lang="nb-NO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31D0B9-4900-FAED-7A5C-7E999BC4709D}"/>
              </a:ext>
            </a:extLst>
          </p:cNvPr>
          <p:cNvSpPr txBox="1"/>
          <p:nvPr/>
        </p:nvSpPr>
        <p:spPr>
          <a:xfrm>
            <a:off x="2959169" y="4878576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a/b=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327794-8053-3003-25B0-AC10EDD517EC}"/>
              </a:ext>
            </a:extLst>
          </p:cNvPr>
          <p:cNvSpPr txBox="1"/>
          <p:nvPr/>
        </p:nvSpPr>
        <p:spPr>
          <a:xfrm>
            <a:off x="3003037" y="5429407"/>
            <a:ext cx="594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c/a=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E5D2B8-421C-E319-E9AF-2DB47F5481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5925" y="3584081"/>
            <a:ext cx="1809590" cy="62010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644E32-D762-FA73-1FC1-8D1B2348051F}"/>
              </a:ext>
            </a:extLst>
          </p:cNvPr>
          <p:cNvSpPr txBox="1"/>
          <p:nvPr/>
        </p:nvSpPr>
        <p:spPr>
          <a:xfrm>
            <a:off x="3003036" y="5159050"/>
            <a:ext cx="182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accent1"/>
                </a:solidFill>
              </a:rPr>
              <a:t>d/b = </a:t>
            </a:r>
            <a:r>
              <a:rPr lang="nb-NO" dirty="0" err="1">
                <a:solidFill>
                  <a:schemeClr val="accent1"/>
                </a:solidFill>
              </a:rPr>
              <a:t>undershoot</a:t>
            </a:r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B4E3F39-D121-1670-3337-A46CA8326EE7}"/>
              </a:ext>
            </a:extLst>
          </p:cNvPr>
          <p:cNvGrpSpPr/>
          <p:nvPr/>
        </p:nvGrpSpPr>
        <p:grpSpPr>
          <a:xfrm>
            <a:off x="3549712" y="412349"/>
            <a:ext cx="5308600" cy="3182937"/>
            <a:chOff x="3555487" y="604250"/>
            <a:chExt cx="5562600" cy="5043723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5122" name="Object 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14525845"/>
                    </p:ext>
                  </p:extLst>
                </p:nvPr>
              </p:nvGraphicFramePr>
              <p:xfrm>
                <a:off x="3555487" y="604250"/>
                <a:ext cx="5562600" cy="504372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Document" r:id="rId6" imgW="3099112" imgH="2803104" progId="Word.Document.8">
                        <p:embed/>
                      </p:oleObj>
                    </mc:Choice>
                    <mc:Fallback>
                      <p:oleObj name="Document" r:id="rId6" imgW="3099112" imgH="2803104" progId="Word.Document.8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55487" y="604250"/>
                              <a:ext cx="5562600" cy="504372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122" name="Object 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14525845"/>
                    </p:ext>
                  </p:extLst>
                </p:nvPr>
              </p:nvGraphicFramePr>
              <p:xfrm>
                <a:off x="3555487" y="604250"/>
                <a:ext cx="5562600" cy="504372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Document" r:id="rId8" imgW="3099112" imgH="2803104" progId="Word.Document.8">
                        <p:embed/>
                      </p:oleObj>
                    </mc:Choice>
                    <mc:Fallback>
                      <p:oleObj name="Document" r:id="rId8" imgW="3099112" imgH="2803104" progId="Word.Document.8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55487" y="604250"/>
                              <a:ext cx="5562600" cy="504372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7ABE128-E66A-E295-E0CB-8B04BE311988}"/>
                    </a:ext>
                  </a:extLst>
                </p:cNvPr>
                <p:cNvSpPr txBox="1"/>
                <p:nvPr/>
              </p:nvSpPr>
              <p:spPr>
                <a:xfrm>
                  <a:off x="5070346" y="3525479"/>
                  <a:ext cx="936104" cy="3907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b-NO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</m:sub>
                        </m:sSub>
                        <m:r>
                          <a:rPr lang="nb-NO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nb-NO" b="0" i="1" dirty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nb-NO" b="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7ABE128-E66A-E295-E0CB-8B04BE311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70346" y="3525479"/>
                  <a:ext cx="936104" cy="390748"/>
                </a:xfrm>
                <a:prstGeom prst="rect">
                  <a:avLst/>
                </a:prstGeom>
                <a:blipFill>
                  <a:blip r:embed="rId10"/>
                  <a:stretch>
                    <a:fillRect r="-29412" b="-468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621B24D-B4CB-ECFF-BBFA-2D74067CED9A}"/>
              </a:ext>
            </a:extLst>
          </p:cNvPr>
          <p:cNvGrpSpPr/>
          <p:nvPr/>
        </p:nvGrpSpPr>
        <p:grpSpPr>
          <a:xfrm>
            <a:off x="5231904" y="1340768"/>
            <a:ext cx="177290" cy="388449"/>
            <a:chOff x="5164942" y="1628800"/>
            <a:chExt cx="306494" cy="504056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E592E52-A7A3-59C8-C4A3-208B401068D8}"/>
                </a:ext>
              </a:extLst>
            </p:cNvPr>
            <p:cNvCxnSpPr/>
            <p:nvPr/>
          </p:nvCxnSpPr>
          <p:spPr>
            <a:xfrm>
              <a:off x="5231904" y="1628800"/>
              <a:ext cx="0" cy="504056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2188EB7-7E24-169C-95EC-B1D4CBE68852}"/>
                </a:ext>
              </a:extLst>
            </p:cNvPr>
            <p:cNvSpPr txBox="1"/>
            <p:nvPr/>
          </p:nvSpPr>
          <p:spPr>
            <a:xfrm>
              <a:off x="5164942" y="1628800"/>
              <a:ext cx="306494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chemeClr val="accent1"/>
                  </a:solidFill>
                </a:rPr>
                <a:t>d</a:t>
              </a:r>
              <a:endParaRPr 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941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BD4E02-0AEE-3277-3BAF-D71C532A3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21</a:t>
            </a:fld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B0669A-CA51-276A-9BDB-640E4FDA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230" y="3495814"/>
            <a:ext cx="4376827" cy="34080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2903EE-2A2A-9012-98BA-DFAC2669B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230" y="126057"/>
            <a:ext cx="5174165" cy="325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7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1" y="685800"/>
            <a:ext cx="5542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Underdamped</a:t>
            </a:r>
            <a:r>
              <a:rPr lang="nb-NO" dirty="0"/>
              <a:t> (</a:t>
            </a:r>
            <a:r>
              <a:rPr lang="nb-NO" dirty="0" err="1"/>
              <a:t>Oscillating</a:t>
            </a:r>
            <a:r>
              <a:rPr lang="nb-NO" dirty="0"/>
              <a:t>) second-order systems (|</a:t>
            </a:r>
            <a:r>
              <a:rPr lang="nb-NO" dirty="0">
                <a:latin typeface="cmmi10"/>
              </a:rPr>
              <a:t>³</a:t>
            </a:r>
            <a:r>
              <a:rPr lang="nb-NO" dirty="0"/>
              <a:t>|&lt;1)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9800" y="2132856"/>
            <a:ext cx="8926760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 err="1"/>
              <a:t>Corresponds</a:t>
            </a:r>
            <a:r>
              <a:rPr lang="nb-NO" dirty="0"/>
              <a:t> to </a:t>
            </a:r>
            <a:r>
              <a:rPr lang="nb-NO" dirty="0" err="1"/>
              <a:t>complex</a:t>
            </a:r>
            <a:r>
              <a:rPr lang="nb-NO" dirty="0"/>
              <a:t> poles, </a:t>
            </a:r>
          </a:p>
          <a:p>
            <a:endParaRPr lang="en-US" dirty="0"/>
          </a:p>
          <a:p>
            <a:r>
              <a:rPr lang="nb-NO" dirty="0"/>
              <a:t>Process systems:</a:t>
            </a:r>
          </a:p>
          <a:p>
            <a:r>
              <a:rPr lang="nb-NO" dirty="0" err="1">
                <a:highlight>
                  <a:srgbClr val="FFFF00"/>
                </a:highlight>
              </a:rPr>
              <a:t>Oscillations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are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usually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caused</a:t>
            </a:r>
            <a:r>
              <a:rPr lang="nb-NO" dirty="0">
                <a:highlight>
                  <a:srgbClr val="FFFF00"/>
                </a:highlight>
              </a:rPr>
              <a:t> by (</a:t>
            </a:r>
            <a:r>
              <a:rPr lang="nb-NO" dirty="0" err="1">
                <a:highlight>
                  <a:srgbClr val="FFFF00"/>
                </a:highlight>
              </a:rPr>
              <a:t>too</a:t>
            </a:r>
            <a:r>
              <a:rPr lang="nb-NO" dirty="0">
                <a:highlight>
                  <a:srgbClr val="FFFF00"/>
                </a:highlight>
              </a:rPr>
              <a:t>) aggressive control</a:t>
            </a:r>
          </a:p>
          <a:p>
            <a:r>
              <a:rPr lang="nb-NO" dirty="0"/>
              <a:t>U-tube is an </a:t>
            </a:r>
            <a:r>
              <a:rPr lang="nb-NO" dirty="0" err="1"/>
              <a:t>exception</a:t>
            </a:r>
            <a:r>
              <a:rPr lang="nb-NO" dirty="0"/>
              <a:t> (</a:t>
            </a:r>
            <a:r>
              <a:rPr lang="nb-NO" dirty="0" err="1"/>
              <a:t>see</a:t>
            </a:r>
            <a:r>
              <a:rPr lang="nb-NO" dirty="0"/>
              <a:t> </a:t>
            </a:r>
            <a:r>
              <a:rPr lang="nb-NO" dirty="0" err="1"/>
              <a:t>example</a:t>
            </a:r>
            <a:r>
              <a:rPr lang="nb-NO" dirty="0"/>
              <a:t> </a:t>
            </a:r>
            <a:r>
              <a:rPr lang="nb-NO" dirty="0" err="1"/>
              <a:t>next</a:t>
            </a:r>
            <a:r>
              <a:rPr lang="nb-NO" dirty="0"/>
              <a:t> slide)</a:t>
            </a:r>
          </a:p>
          <a:p>
            <a:endParaRPr lang="nb-NO" dirty="0"/>
          </a:p>
          <a:p>
            <a:r>
              <a:rPr lang="nb-NO" dirty="0" err="1"/>
              <a:t>Example</a:t>
            </a:r>
            <a:r>
              <a:rPr lang="nb-NO" dirty="0"/>
              <a:t> 1: P-control (controller </a:t>
            </a:r>
            <a:r>
              <a:rPr lang="nb-NO" dirty="0" err="1"/>
              <a:t>gain</a:t>
            </a:r>
            <a:r>
              <a:rPr lang="nb-NO" dirty="0"/>
              <a:t>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/>
              <a:t>) of second-order </a:t>
            </a:r>
            <a:r>
              <a:rPr lang="nb-NO" dirty="0" err="1"/>
              <a:t>process</a:t>
            </a:r>
            <a:r>
              <a:rPr lang="nb-NO" dirty="0"/>
              <a:t>, g(s) = k/(</a:t>
            </a:r>
            <a:r>
              <a:rPr lang="nb-NO" dirty="0">
                <a:latin typeface="cmmi10"/>
              </a:rPr>
              <a:t>¿</a:t>
            </a:r>
            <a:r>
              <a:rPr lang="nb-NO" baseline="-25000" dirty="0">
                <a:latin typeface="Arial"/>
              </a:rPr>
              <a:t>1</a:t>
            </a:r>
            <a:r>
              <a:rPr lang="nb-NO" dirty="0"/>
              <a:t> s+1)(</a:t>
            </a:r>
            <a:r>
              <a:rPr lang="nb-NO" dirty="0">
                <a:latin typeface="cmmi10"/>
              </a:rPr>
              <a:t>¿</a:t>
            </a:r>
            <a:r>
              <a:rPr lang="nb-NO" baseline="-25000" dirty="0">
                <a:latin typeface="Arial"/>
              </a:rPr>
              <a:t>2</a:t>
            </a:r>
            <a:r>
              <a:rPr lang="nb-NO" dirty="0"/>
              <a:t> s+1) 	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nb-NO" dirty="0" err="1"/>
              <a:t>Oscillates</a:t>
            </a:r>
            <a:r>
              <a:rPr lang="nb-NO" dirty="0"/>
              <a:t> (</a:t>
            </a:r>
            <a:r>
              <a:rPr lang="nb-NO" dirty="0">
                <a:latin typeface="cmmi10"/>
              </a:rPr>
              <a:t>³</a:t>
            </a:r>
            <a:r>
              <a:rPr lang="nb-NO" dirty="0"/>
              <a:t>&lt;1)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 err="1"/>
              <a:t>k</a:t>
            </a:r>
            <a:r>
              <a:rPr lang="nb-NO" dirty="0"/>
              <a:t> is </a:t>
            </a:r>
            <a:r>
              <a:rPr lang="nb-NO" u="sng" dirty="0" err="1"/>
              <a:t>large</a:t>
            </a:r>
            <a:r>
              <a:rPr lang="nb-NO" dirty="0"/>
              <a:t> </a:t>
            </a:r>
          </a:p>
          <a:p>
            <a:endParaRPr lang="nb-NO" dirty="0"/>
          </a:p>
          <a:p>
            <a:r>
              <a:rPr lang="nb-NO" dirty="0" err="1">
                <a:highlight>
                  <a:srgbClr val="FFFF00"/>
                </a:highlight>
              </a:rPr>
              <a:t>But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there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also</a:t>
            </a:r>
            <a:r>
              <a:rPr lang="nb-NO" dirty="0">
                <a:highlight>
                  <a:srgbClr val="FFFF00"/>
                </a:highlight>
              </a:rPr>
              <a:t> cases </a:t>
            </a:r>
            <a:r>
              <a:rPr lang="nb-NO" dirty="0" err="1">
                <a:highlight>
                  <a:srgbClr val="FFFF00"/>
                </a:highlight>
              </a:rPr>
              <a:t>where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need</a:t>
            </a:r>
            <a:r>
              <a:rPr lang="nb-NO" dirty="0">
                <a:highlight>
                  <a:srgbClr val="FFFF00"/>
                </a:highlight>
              </a:rPr>
              <a:t> «aggressive» control to </a:t>
            </a:r>
            <a:r>
              <a:rPr lang="nb-NO" dirty="0" err="1">
                <a:highlight>
                  <a:srgbClr val="FFFF00"/>
                </a:highlight>
              </a:rPr>
              <a:t>avoid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oscillations</a:t>
            </a:r>
            <a:r>
              <a:rPr lang="nb-NO" dirty="0">
                <a:highlight>
                  <a:srgbClr val="FFFF00"/>
                </a:highlight>
              </a:rPr>
              <a:t>:</a:t>
            </a:r>
          </a:p>
          <a:p>
            <a:endParaRPr lang="nb-NO" dirty="0"/>
          </a:p>
          <a:p>
            <a:r>
              <a:rPr lang="nb-NO" dirty="0" err="1"/>
              <a:t>Example</a:t>
            </a:r>
            <a:r>
              <a:rPr lang="nb-NO" dirty="0"/>
              <a:t> 3: PI-control of </a:t>
            </a:r>
            <a:r>
              <a:rPr lang="en-US" dirty="0"/>
              <a:t>integrating</a:t>
            </a:r>
            <a:r>
              <a:rPr lang="nb-NO" dirty="0"/>
              <a:t> </a:t>
            </a:r>
            <a:r>
              <a:rPr lang="nb-NO" dirty="0" err="1"/>
              <a:t>process</a:t>
            </a:r>
            <a:r>
              <a:rPr lang="nb-NO" dirty="0"/>
              <a:t>, g(s)=k’/</a:t>
            </a:r>
            <a:r>
              <a:rPr lang="nb-NO" dirty="0">
                <a:latin typeface="cmmi10"/>
              </a:rPr>
              <a:t>s</a:t>
            </a:r>
            <a:endParaRPr lang="nb-NO" dirty="0"/>
          </a:p>
          <a:p>
            <a:pPr marL="800100" lvl="1" indent="-342900">
              <a:buFont typeface="Arial" pitchFamily="34" charset="0"/>
              <a:buChar char="•"/>
            </a:pPr>
            <a:r>
              <a:rPr lang="nb-NO" dirty="0" err="1"/>
              <a:t>Need</a:t>
            </a:r>
            <a:r>
              <a:rPr lang="nb-NO" dirty="0"/>
              <a:t> </a:t>
            </a:r>
            <a:r>
              <a:rPr lang="nb-NO" dirty="0" err="1"/>
              <a:t>control</a:t>
            </a:r>
            <a:r>
              <a:rPr lang="nb-NO" dirty="0"/>
              <a:t> to </a:t>
            </a:r>
            <a:r>
              <a:rPr lang="nb-NO" dirty="0" err="1"/>
              <a:t>stabilize</a:t>
            </a:r>
            <a:endParaRPr lang="nb-NO" dirty="0"/>
          </a:p>
          <a:p>
            <a:pPr marL="800100" lvl="1" indent="-342900">
              <a:buFont typeface="Arial" pitchFamily="34" charset="0"/>
              <a:buChar char="•"/>
            </a:pPr>
            <a:r>
              <a:rPr lang="nb-NO" dirty="0" err="1"/>
              <a:t>Oscillates</a:t>
            </a:r>
            <a:r>
              <a:rPr lang="nb-NO" dirty="0"/>
              <a:t> (</a:t>
            </a:r>
            <a:r>
              <a:rPr lang="nb-NO" dirty="0">
                <a:latin typeface="cmmi10"/>
              </a:rPr>
              <a:t>³</a:t>
            </a:r>
            <a:r>
              <a:rPr lang="nb-NO" dirty="0"/>
              <a:t>&lt;1)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dirty="0" err="1"/>
              <a:t>k</a:t>
            </a:r>
            <a:r>
              <a:rPr lang="nb-NO" dirty="0"/>
              <a:t>’ is </a:t>
            </a:r>
            <a:r>
              <a:rPr lang="nb-NO" u="sng" dirty="0" err="1"/>
              <a:t>small</a:t>
            </a:r>
            <a:r>
              <a:rPr lang="nb-NO" u="sng" dirty="0"/>
              <a:t> (!)</a:t>
            </a:r>
            <a:r>
              <a:rPr lang="nb-NO" dirty="0"/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071665" y="1147466"/>
          <a:ext cx="2892301" cy="901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200" imgH="419100" progId="Equation.3">
                  <p:embed/>
                </p:oleObj>
              </mc:Choice>
              <mc:Fallback>
                <p:oleObj name="Equation" r:id="rId3" imgW="1346200" imgH="419100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65" y="1147466"/>
                        <a:ext cx="2892301" cy="901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7528" y="131803"/>
            <a:ext cx="3937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/>
              <a:t>COMPLEX POLES IN PRACTISE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CE2DBF-B4F3-4098-9604-486C57FD2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881" y="2145028"/>
            <a:ext cx="1512168" cy="40547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535773-B988-96B6-BE62-331629E14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7961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60F23E-A12D-092C-AA0E-B46852777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23</a:t>
            </a:fld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A2A64D-7375-3A9E-1524-EB4E0C7E3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592" y="0"/>
            <a:ext cx="974881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731BA3-CB09-5B61-2445-FB753722E76C}"/>
              </a:ext>
            </a:extLst>
          </p:cNvPr>
          <p:cNvSpPr txBox="1"/>
          <p:nvPr/>
        </p:nvSpPr>
        <p:spPr>
          <a:xfrm>
            <a:off x="5640512" y="297436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8D714-3029-6466-9368-8EF6B90160F5}"/>
              </a:ext>
            </a:extLst>
          </p:cNvPr>
          <p:cNvSpPr txBox="1"/>
          <p:nvPr/>
        </p:nvSpPr>
        <p:spPr>
          <a:xfrm flipH="1">
            <a:off x="2855640" y="4869160"/>
            <a:ext cx="1682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/>
              <a:t>Note: The system is linear </a:t>
            </a:r>
            <a:endParaRPr lang="en-US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78860-BE95-CC39-ABAF-58A0E879DBDC}"/>
                  </a:ext>
                </a:extLst>
              </p:cNvPr>
              <p:cNvSpPr txBox="1"/>
              <p:nvPr/>
            </p:nvSpPr>
            <p:spPr>
              <a:xfrm flipH="1">
                <a:off x="9670111" y="4293096"/>
                <a:ext cx="21865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600" b="0" dirty="0"/>
                  <a:t>P≈</a:t>
                </a:r>
                <a14:m>
                  <m:oMath xmlns:m="http://schemas.openxmlformats.org/officeDocument/2006/math">
                    <m:r>
                      <a:rPr lang="nb-NO" sz="1600" b="0" i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𝜋𝜏</m:t>
                    </m:r>
                    <m:r>
                      <a:rPr lang="nb-NO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1.40s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78860-BE95-CC39-ABAF-58A0E879D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670111" y="4293096"/>
                <a:ext cx="2186529" cy="338554"/>
              </a:xfrm>
              <a:prstGeom prst="rect">
                <a:avLst/>
              </a:prstGeom>
              <a:blipFill>
                <a:blip r:embed="rId3"/>
                <a:stretch>
                  <a:fillRect l="-1393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663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/>
              <a:t>Example</a:t>
            </a:r>
            <a:r>
              <a:rPr lang="nb-NO" dirty="0"/>
              <a:t> 1. Setpoint </a:t>
            </a:r>
            <a:r>
              <a:rPr lang="nb-NO" dirty="0" err="1"/>
              <a:t>response</a:t>
            </a:r>
            <a:r>
              <a:rPr lang="nb-NO" dirty="0"/>
              <a:t> for</a:t>
            </a:r>
            <a:br>
              <a:rPr lang="nb-NO" dirty="0"/>
            </a:br>
            <a:r>
              <a:rPr lang="nb-NO" dirty="0"/>
              <a:t> P-control of 2nd order </a:t>
            </a:r>
            <a:r>
              <a:rPr lang="nb-NO" dirty="0" err="1"/>
              <a:t>process</a:t>
            </a:r>
            <a:r>
              <a:rPr lang="nb-NO" dirty="0"/>
              <a:t> 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1560521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26772" y="4221397"/>
            <a:ext cx="770948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g(s) = k/[(4s+1)(s+1)]</a:t>
            </a:r>
          </a:p>
          <a:p>
            <a:r>
              <a:rPr lang="nb-NO" dirty="0"/>
              <a:t>P-controller:  c(s) =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endParaRPr lang="nb-NO" dirty="0"/>
          </a:p>
          <a:p>
            <a:endParaRPr lang="nb-NO" dirty="0"/>
          </a:p>
          <a:p>
            <a:r>
              <a:rPr lang="nb-NO" dirty="0" err="1"/>
              <a:t>Task</a:t>
            </a:r>
            <a:r>
              <a:rPr lang="nb-NO" dirty="0"/>
              <a:t>: </a:t>
            </a:r>
            <a:r>
              <a:rPr lang="nb-NO" dirty="0" err="1"/>
              <a:t>Derive</a:t>
            </a:r>
            <a:r>
              <a:rPr lang="nb-NO" dirty="0"/>
              <a:t> </a:t>
            </a:r>
            <a:r>
              <a:rPr lang="nb-NO" dirty="0" err="1"/>
              <a:t>closed</a:t>
            </a:r>
            <a:r>
              <a:rPr lang="nb-NO" dirty="0"/>
              <a:t>-loop transfer </a:t>
            </a:r>
            <a:r>
              <a:rPr lang="nb-NO" dirty="0" err="1"/>
              <a:t>function</a:t>
            </a:r>
            <a:r>
              <a:rPr lang="nb-NO" dirty="0"/>
              <a:t> T(s) for setpoint </a:t>
            </a:r>
            <a:r>
              <a:rPr lang="nb-NO" dirty="0" err="1"/>
              <a:t>change</a:t>
            </a:r>
            <a:r>
              <a:rPr lang="nb-NO" dirty="0"/>
              <a:t> (</a:t>
            </a:r>
            <a:r>
              <a:rPr lang="nb-NO" dirty="0" err="1"/>
              <a:t>can</a:t>
            </a:r>
            <a:r>
              <a:rPr lang="nb-NO" dirty="0"/>
              <a:t> </a:t>
            </a:r>
            <a:r>
              <a:rPr lang="nb-NO" dirty="0" err="1"/>
              <a:t>set</a:t>
            </a:r>
            <a:r>
              <a:rPr lang="nb-NO" dirty="0"/>
              <a:t> d=0).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E9280-97A4-8FDC-C416-C23D91591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24</a:t>
            </a:fld>
            <a:endParaRPr lang="nb-NO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0F9718-D91E-6FC8-6202-FFC4ACBB974D}"/>
              </a:ext>
            </a:extLst>
          </p:cNvPr>
          <p:cNvSpPr txBox="1"/>
          <p:nvPr/>
        </p:nvSpPr>
        <p:spPr>
          <a:xfrm>
            <a:off x="1981201" y="6147207"/>
            <a:ext cx="23939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Note: same </a:t>
            </a:r>
            <a:r>
              <a:rPr lang="nb-NO" sz="1400" dirty="0" err="1"/>
              <a:t>example</a:t>
            </a:r>
            <a:r>
              <a:rPr lang="nb-NO" sz="1400" dirty="0"/>
              <a:t> as </a:t>
            </a:r>
            <a:r>
              <a:rPr lang="nb-NO" sz="1400" dirty="0" err="1"/>
              <a:t>before</a:t>
            </a:r>
            <a:endParaRPr lang="nb-NO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5E3C33-2324-C17C-D524-295554F98211}"/>
              </a:ext>
            </a:extLst>
          </p:cNvPr>
          <p:cNvSpPr txBox="1"/>
          <p:nvPr/>
        </p:nvSpPr>
        <p:spPr>
          <a:xfrm>
            <a:off x="0" y="19413"/>
            <a:ext cx="27927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2024: Start </a:t>
            </a:r>
            <a:r>
              <a:rPr lang="nb-NO" sz="1100" dirty="0" err="1"/>
              <a:t>week</a:t>
            </a:r>
            <a:r>
              <a:rPr lang="nb-NO" sz="1100" dirty="0"/>
              <a:t> 6 (</a:t>
            </a:r>
            <a:r>
              <a:rPr lang="nb-NO" sz="1100" dirty="0" err="1"/>
              <a:t>only</a:t>
            </a:r>
            <a:r>
              <a:rPr lang="nb-NO" sz="1100" dirty="0"/>
              <a:t> 2 </a:t>
            </a:r>
            <a:r>
              <a:rPr lang="nb-NO" sz="1100" dirty="0" err="1"/>
              <a:t>lectures</a:t>
            </a:r>
            <a:r>
              <a:rPr lang="nb-NO" sz="1100" dirty="0"/>
              <a:t> </a:t>
            </a:r>
            <a:r>
              <a:rPr lang="nb-NO" sz="1100" dirty="0" err="1"/>
              <a:t>this</a:t>
            </a:r>
            <a:r>
              <a:rPr lang="nb-NO" sz="1100" dirty="0"/>
              <a:t> </a:t>
            </a:r>
            <a:r>
              <a:rPr lang="nb-NO" sz="1100" dirty="0" err="1"/>
              <a:t>week</a:t>
            </a:r>
            <a:r>
              <a:rPr lang="nb-NO" sz="1100" dirty="0"/>
              <a:t>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34385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BD4E02-0AEE-3277-3BAF-D71C532A3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25</a:t>
            </a:fld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B0669A-CA51-276A-9BDB-640E4FDA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230" y="3495814"/>
            <a:ext cx="4376827" cy="34080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2903EE-2A2A-9012-98BA-DFAC2669B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230" y="790982"/>
            <a:ext cx="4088795" cy="25712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DF29D4-8948-7F27-04E8-259FDAEACBEA}"/>
              </a:ext>
            </a:extLst>
          </p:cNvPr>
          <p:cNvSpPr txBox="1"/>
          <p:nvPr/>
        </p:nvSpPr>
        <p:spPr>
          <a:xfrm>
            <a:off x="6528048" y="3717032"/>
            <a:ext cx="2794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0070C0"/>
                </a:solidFill>
              </a:rPr>
              <a:t>Offset = 1 – </a:t>
            </a:r>
            <a:r>
              <a:rPr lang="nb-NO" sz="1400" dirty="0" err="1">
                <a:solidFill>
                  <a:srgbClr val="0070C0"/>
                </a:solidFill>
              </a:rPr>
              <a:t>kK</a:t>
            </a:r>
            <a:r>
              <a:rPr lang="nb-NO" sz="1400" baseline="-25000" dirty="0" err="1">
                <a:solidFill>
                  <a:srgbClr val="0070C0"/>
                </a:solidFill>
              </a:rPr>
              <a:t>c</a:t>
            </a:r>
            <a:r>
              <a:rPr lang="nb-NO" sz="1400" dirty="0">
                <a:solidFill>
                  <a:srgbClr val="0070C0"/>
                </a:solidFill>
              </a:rPr>
              <a:t>/(1+kK</a:t>
            </a:r>
            <a:r>
              <a:rPr lang="nb-NO" sz="1400" baseline="-25000" dirty="0">
                <a:solidFill>
                  <a:srgbClr val="0070C0"/>
                </a:solidFill>
              </a:rPr>
              <a:t>c</a:t>
            </a:r>
            <a:r>
              <a:rPr lang="nb-NO" sz="1400" dirty="0">
                <a:solidFill>
                  <a:srgbClr val="0070C0"/>
                </a:solidFill>
              </a:rPr>
              <a:t>) = 1/(1+kK</a:t>
            </a:r>
            <a:r>
              <a:rPr lang="nb-NO" sz="1400" baseline="-25000" dirty="0">
                <a:solidFill>
                  <a:srgbClr val="0070C0"/>
                </a:solidFill>
              </a:rPr>
              <a:t>c</a:t>
            </a:r>
            <a:r>
              <a:rPr lang="nb-NO" sz="1400" dirty="0">
                <a:solidFill>
                  <a:srgbClr val="0070C0"/>
                </a:solidFill>
              </a:rPr>
              <a:t>) </a:t>
            </a:r>
          </a:p>
          <a:p>
            <a:r>
              <a:rPr lang="nb-NO" sz="1400" dirty="0">
                <a:solidFill>
                  <a:srgbClr val="0070C0"/>
                </a:solidFill>
              </a:rPr>
              <a:t>            = 1/5 = 0.2 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0E1CC63-80DE-8C91-8D6D-1F2BBEB71977}"/>
              </a:ext>
            </a:extLst>
          </p:cNvPr>
          <p:cNvCxnSpPr>
            <a:cxnSpLocks/>
          </p:cNvCxnSpPr>
          <p:nvPr/>
        </p:nvCxnSpPr>
        <p:spPr>
          <a:xfrm>
            <a:off x="6312024" y="3495815"/>
            <a:ext cx="0" cy="605293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7EF45CD-7765-73B2-25BA-0B0AAA0D832E}"/>
              </a:ext>
            </a:extLst>
          </p:cNvPr>
          <p:cNvSpPr txBox="1"/>
          <p:nvPr/>
        </p:nvSpPr>
        <p:spPr>
          <a:xfrm>
            <a:off x="7887941" y="1275869"/>
            <a:ext cx="2113079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b-NO" sz="1400" dirty="0" err="1"/>
              <a:t>Can</a:t>
            </a:r>
            <a:r>
              <a:rPr lang="nb-NO" sz="1400" dirty="0"/>
              <a:t> </a:t>
            </a:r>
            <a:r>
              <a:rPr lang="nb-NO" sz="1400" dirty="0" err="1"/>
              <a:t>also</a:t>
            </a:r>
            <a:r>
              <a:rPr lang="nb-NO" sz="1400" dirty="0"/>
              <a:t> </a:t>
            </a:r>
            <a:r>
              <a:rPr lang="nb-NO" sz="1400" dirty="0" err="1"/>
              <a:t>find</a:t>
            </a:r>
            <a:r>
              <a:rPr lang="nb-NO" sz="1400" dirty="0"/>
              <a:t> 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nb-N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</a:t>
            </a:r>
            <a:r>
              <a:rPr lang="nb-NO" sz="1400" dirty="0"/>
              <a:t>poles</a:t>
            </a:r>
          </a:p>
          <a:p>
            <a:r>
              <a:rPr lang="nb-NO" sz="1400" dirty="0"/>
              <a:t>         0.8 s</a:t>
            </a:r>
            <a:r>
              <a:rPr lang="nb-NO" sz="1400" baseline="30000" dirty="0"/>
              <a:t>2</a:t>
            </a:r>
            <a:r>
              <a:rPr lang="nb-NO" sz="1400" dirty="0"/>
              <a:t> + s + 1</a:t>
            </a:r>
            <a:r>
              <a:rPr lang="nb-NO" sz="1400" baseline="-25000" dirty="0"/>
              <a:t> </a:t>
            </a:r>
            <a:r>
              <a:rPr lang="nb-NO" sz="1400" dirty="0"/>
              <a:t>= 0</a:t>
            </a:r>
          </a:p>
          <a:p>
            <a:r>
              <a:rPr lang="nb-NO" sz="1400" dirty="0"/>
              <a:t>  Solution:</a:t>
            </a:r>
          </a:p>
          <a:p>
            <a:r>
              <a:rPr lang="nb-NO" sz="1400" dirty="0"/>
              <a:t>            s = -0.625 ± 0.927i  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80B3FC-136A-E95D-5F86-0BE1504C3974}"/>
              </a:ext>
            </a:extLst>
          </p:cNvPr>
          <p:cNvCxnSpPr/>
          <p:nvPr/>
        </p:nvCxnSpPr>
        <p:spPr>
          <a:xfrm>
            <a:off x="2711624" y="3501008"/>
            <a:ext cx="3672408" cy="0"/>
          </a:xfrm>
          <a:prstGeom prst="line">
            <a:avLst/>
          </a:prstGeom>
          <a:ln w="19050"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DF7ACC7-6F30-5DB8-0740-97EFDB090B51}"/>
              </a:ext>
            </a:extLst>
          </p:cNvPr>
          <p:cNvSpPr txBox="1"/>
          <p:nvPr/>
        </p:nvSpPr>
        <p:spPr>
          <a:xfrm>
            <a:off x="6418021" y="3289687"/>
            <a:ext cx="580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</a:t>
            </a:r>
            <a:r>
              <a:rPr lang="nb-NO" baseline="-25000" dirty="0"/>
              <a:t>s</a:t>
            </a:r>
            <a:r>
              <a:rPr lang="nb-NO" dirty="0"/>
              <a:t>=1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BC9E5F-16AB-BB2C-B1C9-175AEC7EB64D}"/>
              </a:ext>
            </a:extLst>
          </p:cNvPr>
          <p:cNvSpPr txBox="1"/>
          <p:nvPr/>
        </p:nvSpPr>
        <p:spPr>
          <a:xfrm>
            <a:off x="7464152" y="4653137"/>
            <a:ext cx="2569500" cy="954107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b-NO" sz="1400" dirty="0"/>
              <a:t>Note: </a:t>
            </a:r>
            <a:r>
              <a:rPr lang="nb-NO" sz="1400" dirty="0" err="1"/>
              <a:t>Larger</a:t>
            </a:r>
            <a:r>
              <a:rPr lang="nb-NO" sz="1400" dirty="0"/>
              <a:t> </a:t>
            </a:r>
            <a:r>
              <a:rPr lang="nb-NO" sz="1400" dirty="0" err="1"/>
              <a:t>value</a:t>
            </a:r>
            <a:r>
              <a:rPr lang="nb-NO" sz="1400" dirty="0"/>
              <a:t> of </a:t>
            </a:r>
            <a:r>
              <a:rPr lang="nb-NO" sz="1400" dirty="0" err="1"/>
              <a:t>K</a:t>
            </a:r>
            <a:r>
              <a:rPr lang="nb-NO" sz="1400" baseline="-25000" dirty="0" err="1"/>
              <a:t>c</a:t>
            </a:r>
            <a:r>
              <a:rPr lang="nb-NO" sz="1400" dirty="0"/>
              <a:t> </a:t>
            </a:r>
            <a:r>
              <a:rPr lang="nb-NO" sz="1400" dirty="0" err="1"/>
              <a:t>gives</a:t>
            </a:r>
            <a:r>
              <a:rPr lang="nb-NO" sz="1400" dirty="0"/>
              <a:t> less offset </a:t>
            </a:r>
            <a:r>
              <a:rPr lang="nb-NO" sz="1400" dirty="0" err="1"/>
              <a:t>but</a:t>
            </a:r>
            <a:r>
              <a:rPr lang="nb-NO" sz="1400" dirty="0"/>
              <a:t> more </a:t>
            </a:r>
            <a:r>
              <a:rPr lang="nb-NO" sz="1400" dirty="0" err="1"/>
              <a:t>oscillations</a:t>
            </a:r>
            <a:r>
              <a:rPr lang="nb-NO" sz="1400" dirty="0"/>
              <a:t>. </a:t>
            </a:r>
          </a:p>
          <a:p>
            <a:r>
              <a:rPr lang="nb-NO" sz="1400" dirty="0" err="1"/>
              <a:t>Oscillations</a:t>
            </a:r>
            <a:r>
              <a:rPr lang="nb-NO" sz="1400" dirty="0"/>
              <a:t> (</a:t>
            </a:r>
            <a:r>
              <a:rPr lang="nb-NO" sz="1400" dirty="0" err="1"/>
              <a:t>complex</a:t>
            </a:r>
            <a:r>
              <a:rPr lang="nb-NO" sz="1400" dirty="0"/>
              <a:t> poles) for </a:t>
            </a:r>
            <a:r>
              <a:rPr lang="nb-NO" sz="1400" dirty="0" err="1"/>
              <a:t>K</a:t>
            </a:r>
            <a:r>
              <a:rPr lang="nb-NO" sz="1400" baseline="-25000" dirty="0" err="1"/>
              <a:t>c</a:t>
            </a:r>
            <a:r>
              <a:rPr lang="nb-NO" sz="1400" dirty="0"/>
              <a:t>&gt;0.5625. </a:t>
            </a:r>
            <a:endParaRPr lang="nb-NO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E6FF0A-3F18-48FD-F5A6-987ECC38DB50}"/>
              </a:ext>
            </a:extLst>
          </p:cNvPr>
          <p:cNvSpPr txBox="1"/>
          <p:nvPr/>
        </p:nvSpPr>
        <p:spPr>
          <a:xfrm>
            <a:off x="1953295" y="92588"/>
            <a:ext cx="3489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g(s) = k/[(4s+1)(s+1)], </a:t>
            </a:r>
            <a:r>
              <a:rPr lang="nb-NO" dirty="0" err="1"/>
              <a:t>g</a:t>
            </a:r>
            <a:r>
              <a:rPr lang="nb-NO" baseline="-25000" dirty="0" err="1"/>
              <a:t>m</a:t>
            </a:r>
            <a:r>
              <a:rPr lang="nb-NO" dirty="0"/>
              <a:t>=1</a:t>
            </a:r>
          </a:p>
          <a:p>
            <a:r>
              <a:rPr lang="nb-NO" dirty="0"/>
              <a:t>P-controller:  c(s) = </a:t>
            </a:r>
            <a:r>
              <a:rPr lang="nb-NO" dirty="0" err="1"/>
              <a:t>K</a:t>
            </a:r>
            <a:r>
              <a:rPr lang="nb-NO" baseline="-25000" dirty="0" err="1"/>
              <a:t>c</a:t>
            </a:r>
            <a:r>
              <a:rPr lang="nb-NO" baseline="-25000" dirty="0"/>
              <a:t> .</a:t>
            </a:r>
            <a:r>
              <a:rPr lang="nb-NO" dirty="0"/>
              <a:t> </a:t>
            </a:r>
            <a:r>
              <a:rPr lang="nb-NO" dirty="0">
                <a:highlight>
                  <a:srgbClr val="FFFF00"/>
                </a:highlight>
              </a:rPr>
              <a:t>Data: </a:t>
            </a:r>
            <a:r>
              <a:rPr lang="nb-NO" dirty="0" err="1">
                <a:highlight>
                  <a:srgbClr val="FFFF00"/>
                </a:highlight>
              </a:rPr>
              <a:t>K</a:t>
            </a:r>
            <a:r>
              <a:rPr lang="nb-NO" baseline="-25000" dirty="0" err="1">
                <a:highlight>
                  <a:srgbClr val="FFFF00"/>
                </a:highlight>
              </a:rPr>
              <a:t>c</a:t>
            </a:r>
            <a:r>
              <a:rPr lang="nb-NO" dirty="0" err="1">
                <a:highlight>
                  <a:srgbClr val="FFFF00"/>
                </a:highlight>
              </a:rPr>
              <a:t>k</a:t>
            </a:r>
            <a:r>
              <a:rPr lang="nb-NO" dirty="0">
                <a:highlight>
                  <a:srgbClr val="FFFF00"/>
                </a:highlight>
              </a:rPr>
              <a:t> = 1</a:t>
            </a:r>
            <a:endParaRPr lang="nb-NO" baseline="-25000" dirty="0">
              <a:highlight>
                <a:srgbClr val="FFFF0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EA7CD2-B4D9-25B6-5696-E4A0A9F50541}"/>
              </a:ext>
            </a:extLst>
          </p:cNvPr>
          <p:cNvSpPr txBox="1"/>
          <p:nvPr/>
        </p:nvSpPr>
        <p:spPr>
          <a:xfrm>
            <a:off x="5571752" y="980728"/>
            <a:ext cx="38023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1200" dirty="0"/>
              <a:t>0.8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1793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168F7-6332-4642-8431-1777E6AAB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/>
              <a:t>Closed</a:t>
            </a:r>
            <a:r>
              <a:rPr lang="nb-NO" dirty="0"/>
              <a:t>-loop transfer </a:t>
            </a:r>
            <a:r>
              <a:rPr lang="nb-NO" dirty="0" err="1"/>
              <a:t>function</a:t>
            </a:r>
            <a:br>
              <a:rPr lang="nb-NO" dirty="0"/>
            </a:br>
            <a:endParaRPr lang="nb-NO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0A84B7-5398-48AF-A3E5-09C02D2A6E73}"/>
              </a:ext>
            </a:extLst>
          </p:cNvPr>
          <p:cNvSpPr txBox="1"/>
          <p:nvPr/>
        </p:nvSpPr>
        <p:spPr>
          <a:xfrm>
            <a:off x="2567608" y="3933057"/>
            <a:ext cx="64801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(1) Process: y = g(s) u + </a:t>
            </a:r>
            <a:r>
              <a:rPr lang="nb-NO" dirty="0" err="1"/>
              <a:t>g</a:t>
            </a:r>
            <a:r>
              <a:rPr lang="nb-NO" baseline="-25000" dirty="0" err="1"/>
              <a:t>d</a:t>
            </a:r>
            <a:r>
              <a:rPr lang="nb-NO" dirty="0"/>
              <a:t>(s) d</a:t>
            </a:r>
          </a:p>
          <a:p>
            <a:r>
              <a:rPr lang="nb-NO" dirty="0"/>
              <a:t>(2) Controller: u = c(s) (y</a:t>
            </a:r>
            <a:r>
              <a:rPr lang="nb-NO" baseline="-25000" dirty="0"/>
              <a:t>s</a:t>
            </a:r>
            <a:r>
              <a:rPr lang="nb-NO" dirty="0"/>
              <a:t>-</a:t>
            </a:r>
            <a:r>
              <a:rPr lang="nb-NO" dirty="0" err="1"/>
              <a:t>y</a:t>
            </a:r>
            <a:r>
              <a:rPr lang="nb-NO" baseline="-25000" dirty="0" err="1"/>
              <a:t>m</a:t>
            </a:r>
            <a:r>
              <a:rPr lang="nb-NO" dirty="0"/>
              <a:t>)</a:t>
            </a:r>
          </a:p>
          <a:p>
            <a:r>
              <a:rPr lang="nb-NO" dirty="0"/>
              <a:t>(3) </a:t>
            </a:r>
            <a:r>
              <a:rPr lang="nb-NO" dirty="0" err="1"/>
              <a:t>Measurement</a:t>
            </a:r>
            <a:r>
              <a:rPr lang="nb-NO" dirty="0"/>
              <a:t>: </a:t>
            </a:r>
            <a:r>
              <a:rPr lang="nb-NO" dirty="0" err="1"/>
              <a:t>y</a:t>
            </a:r>
            <a:r>
              <a:rPr lang="nb-NO" baseline="-25000" dirty="0" err="1"/>
              <a:t>m</a:t>
            </a:r>
            <a:r>
              <a:rPr lang="nb-NO" dirty="0"/>
              <a:t> = </a:t>
            </a:r>
            <a:r>
              <a:rPr lang="nb-NO" dirty="0" err="1"/>
              <a:t>g</a:t>
            </a:r>
            <a:r>
              <a:rPr lang="nb-NO" baseline="-25000" dirty="0" err="1"/>
              <a:t>m</a:t>
            </a:r>
            <a:r>
              <a:rPr lang="nb-NO" dirty="0"/>
              <a:t>(s) y + n</a:t>
            </a:r>
          </a:p>
          <a:p>
            <a:endParaRPr lang="nb-NO" dirty="0"/>
          </a:p>
          <a:p>
            <a:r>
              <a:rPr lang="nb-NO" dirty="0" err="1">
                <a:solidFill>
                  <a:srgbClr val="FF0000"/>
                </a:solidFill>
              </a:rPr>
              <a:t>Closed</a:t>
            </a:r>
            <a:r>
              <a:rPr lang="nb-NO" dirty="0">
                <a:solidFill>
                  <a:srgbClr val="FF0000"/>
                </a:solidFill>
              </a:rPr>
              <a:t>-loop </a:t>
            </a:r>
            <a:r>
              <a:rPr lang="nb-NO" dirty="0" err="1">
                <a:solidFill>
                  <a:srgbClr val="FF0000"/>
                </a:solidFill>
              </a:rPr>
              <a:t>response</a:t>
            </a:r>
            <a:r>
              <a:rPr lang="nb-NO" dirty="0">
                <a:solidFill>
                  <a:srgbClr val="FF0000"/>
                </a:solidFill>
              </a:rPr>
              <a:t>: </a:t>
            </a:r>
            <a:r>
              <a:rPr lang="nb-NO" dirty="0" err="1">
                <a:solidFill>
                  <a:srgbClr val="FF0000"/>
                </a:solidFill>
              </a:rPr>
              <a:t>Want</a:t>
            </a:r>
            <a:r>
              <a:rPr lang="nb-NO" dirty="0">
                <a:solidFill>
                  <a:srgbClr val="FF0000"/>
                </a:solidFill>
              </a:rPr>
              <a:t> to </a:t>
            </a:r>
            <a:r>
              <a:rPr lang="nb-NO" dirty="0" err="1">
                <a:solidFill>
                  <a:srgbClr val="FF0000"/>
                </a:solidFill>
              </a:rPr>
              <a:t>find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effect</a:t>
            </a:r>
            <a:r>
              <a:rPr lang="nb-NO" dirty="0">
                <a:solidFill>
                  <a:srgbClr val="FF0000"/>
                </a:solidFill>
              </a:rPr>
              <a:t> of y</a:t>
            </a:r>
            <a:r>
              <a:rPr lang="nb-NO" baseline="-25000" dirty="0">
                <a:solidFill>
                  <a:srgbClr val="FF0000"/>
                </a:solidFill>
              </a:rPr>
              <a:t>s</a:t>
            </a:r>
            <a:r>
              <a:rPr lang="nb-NO" dirty="0">
                <a:solidFill>
                  <a:srgbClr val="FF0000"/>
                </a:solidFill>
              </a:rPr>
              <a:t> , d an n </a:t>
            </a:r>
            <a:r>
              <a:rPr lang="nb-NO" dirty="0" err="1">
                <a:solidFill>
                  <a:srgbClr val="FF0000"/>
                </a:solidFill>
              </a:rPr>
              <a:t>on</a:t>
            </a:r>
            <a:r>
              <a:rPr lang="nb-NO" dirty="0">
                <a:solidFill>
                  <a:srgbClr val="FF0000"/>
                </a:solidFill>
              </a:rPr>
              <a:t> output y.</a:t>
            </a:r>
          </a:p>
          <a:p>
            <a:r>
              <a:rPr lang="nb-NO" dirty="0" err="1"/>
              <a:t>Task</a:t>
            </a:r>
            <a:r>
              <a:rPr lang="nb-NO" dirty="0"/>
              <a:t>: </a:t>
            </a:r>
            <a:r>
              <a:rPr lang="nb-NO" dirty="0" err="1"/>
              <a:t>Eliminate</a:t>
            </a:r>
            <a:r>
              <a:rPr lang="nb-NO" dirty="0"/>
              <a:t> u and </a:t>
            </a:r>
            <a:r>
              <a:rPr lang="nb-NO" dirty="0" err="1"/>
              <a:t>y</a:t>
            </a:r>
            <a:r>
              <a:rPr lang="nb-NO" baseline="-25000" dirty="0" err="1"/>
              <a:t>m</a:t>
            </a:r>
            <a:r>
              <a:rPr lang="nb-NO" dirty="0" err="1"/>
              <a:t>to</a:t>
            </a:r>
            <a:r>
              <a:rPr lang="nb-NO" dirty="0"/>
              <a:t> </a:t>
            </a:r>
            <a:r>
              <a:rPr lang="nb-NO" dirty="0" err="1"/>
              <a:t>find</a:t>
            </a:r>
            <a:endParaRPr lang="nb-NO" dirty="0"/>
          </a:p>
          <a:p>
            <a:r>
              <a:rPr lang="nb-NO" dirty="0"/>
              <a:t>	y = T(s) y</a:t>
            </a:r>
            <a:r>
              <a:rPr lang="nb-NO" baseline="-25000" dirty="0"/>
              <a:t>s</a:t>
            </a:r>
            <a:r>
              <a:rPr lang="nb-NO" dirty="0"/>
              <a:t> + T</a:t>
            </a:r>
            <a:r>
              <a:rPr lang="nb-NO" baseline="-25000" dirty="0"/>
              <a:t>d</a:t>
            </a:r>
            <a:r>
              <a:rPr lang="nb-NO" dirty="0"/>
              <a:t>(s) d  + </a:t>
            </a:r>
            <a:r>
              <a:rPr lang="nb-NO" dirty="0" err="1"/>
              <a:t>T</a:t>
            </a:r>
            <a:r>
              <a:rPr lang="nb-NO" baseline="-25000" dirty="0" err="1"/>
              <a:t>n</a:t>
            </a:r>
            <a:r>
              <a:rPr lang="nb-NO" dirty="0"/>
              <a:t>(s) n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0FB52BB2-7E5A-4A36-9206-C5AE3700D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052737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855CF7-731D-4888-AE3A-3F63A0C03EFB}"/>
              </a:ext>
            </a:extLst>
          </p:cNvPr>
          <p:cNvSpPr txBox="1"/>
          <p:nvPr/>
        </p:nvSpPr>
        <p:spPr>
          <a:xfrm>
            <a:off x="3966875" y="2636912"/>
            <a:ext cx="4171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b-NO" dirty="0" err="1"/>
              <a:t>g</a:t>
            </a:r>
            <a:r>
              <a:rPr lang="nb-NO" baseline="-25000" dirty="0" err="1"/>
              <a:t>m</a:t>
            </a:r>
            <a:endParaRPr lang="nb-NO" baseline="-25000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FBABB1E-2FFA-41B7-A276-2FD1AD855A9F}"/>
              </a:ext>
            </a:extLst>
          </p:cNvPr>
          <p:cNvCxnSpPr/>
          <p:nvPr/>
        </p:nvCxnSpPr>
        <p:spPr>
          <a:xfrm flipV="1">
            <a:off x="3719736" y="2780928"/>
            <a:ext cx="0" cy="5760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4AD3B90-8BBE-4CAA-BD61-BA950EFAC546}"/>
              </a:ext>
            </a:extLst>
          </p:cNvPr>
          <p:cNvSpPr txBox="1"/>
          <p:nvPr/>
        </p:nvSpPr>
        <p:spPr>
          <a:xfrm>
            <a:off x="3675589" y="3131677"/>
            <a:ext cx="1919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 </a:t>
            </a:r>
            <a:r>
              <a:rPr lang="nb-NO" sz="1400" dirty="0"/>
              <a:t>(</a:t>
            </a:r>
            <a:r>
              <a:rPr lang="nb-NO" sz="1400" dirty="0" err="1"/>
              <a:t>measurement</a:t>
            </a:r>
            <a:r>
              <a:rPr lang="nb-NO" sz="1400" dirty="0"/>
              <a:t> </a:t>
            </a:r>
            <a:r>
              <a:rPr lang="nb-NO" sz="1400" dirty="0" err="1"/>
              <a:t>noise</a:t>
            </a:r>
            <a:r>
              <a:rPr lang="nb-NO" sz="1400" dirty="0"/>
              <a:t>)</a:t>
            </a:r>
            <a:endParaRPr lang="nb-NO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B7A31D-0456-4E27-A1E2-162677FBABE5}"/>
              </a:ext>
            </a:extLst>
          </p:cNvPr>
          <p:cNvSpPr/>
          <p:nvPr/>
        </p:nvSpPr>
        <p:spPr>
          <a:xfrm>
            <a:off x="2495600" y="1340768"/>
            <a:ext cx="3384376" cy="187220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B5857B-99CB-13EF-65EE-FFE1151C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821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F90C-EE5C-4B21-BB8D-90F6D317B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Closed</a:t>
            </a:r>
            <a:r>
              <a:rPr lang="nb-NO" dirty="0"/>
              <a:t>-loop transfer </a:t>
            </a:r>
            <a:r>
              <a:rPr lang="nb-NO" dirty="0" err="1"/>
              <a:t>functions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AFC51-304C-4969-841C-0DA21803C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163" y="3551676"/>
            <a:ext cx="8651304" cy="3117684"/>
          </a:xfrm>
        </p:spPr>
        <p:txBody>
          <a:bodyPr>
            <a:normAutofit fontScale="62500" lnSpcReduction="20000"/>
          </a:bodyPr>
          <a:lstStyle/>
          <a:p>
            <a:endParaRPr lang="nb-NO" dirty="0"/>
          </a:p>
          <a:p>
            <a:r>
              <a:rPr lang="nb-NO" dirty="0" err="1"/>
              <a:t>Closed</a:t>
            </a:r>
            <a:r>
              <a:rPr lang="nb-NO" dirty="0"/>
              <a:t>-loop output </a:t>
            </a:r>
            <a:r>
              <a:rPr lang="nb-NO" dirty="0" err="1"/>
              <a:t>response</a:t>
            </a:r>
            <a:r>
              <a:rPr lang="nb-NO" dirty="0"/>
              <a:t>: y = T y</a:t>
            </a:r>
            <a:r>
              <a:rPr lang="nb-NO" baseline="-25000" dirty="0"/>
              <a:t>s</a:t>
            </a:r>
            <a:r>
              <a:rPr lang="nb-NO" dirty="0"/>
              <a:t> + T</a:t>
            </a:r>
            <a:r>
              <a:rPr lang="nb-NO" baseline="-25000" dirty="0"/>
              <a:t>d</a:t>
            </a:r>
            <a:r>
              <a:rPr lang="nb-NO" dirty="0"/>
              <a:t> d + </a:t>
            </a:r>
            <a:r>
              <a:rPr lang="nb-NO" dirty="0" err="1"/>
              <a:t>T</a:t>
            </a:r>
            <a:r>
              <a:rPr lang="nb-NO" baseline="-25000" dirty="0" err="1"/>
              <a:t>n</a:t>
            </a:r>
            <a:r>
              <a:rPr lang="nb-NO" dirty="0"/>
              <a:t> n</a:t>
            </a:r>
          </a:p>
          <a:p>
            <a:r>
              <a:rPr lang="nb-NO" dirty="0"/>
              <a:t>Introduce «loop»=</a:t>
            </a:r>
            <a:r>
              <a:rPr lang="nb-NO" dirty="0">
                <a:highlight>
                  <a:srgbClr val="FFFF00"/>
                </a:highlight>
              </a:rPr>
              <a:t> L = g c </a:t>
            </a:r>
            <a:r>
              <a:rPr lang="nb-NO" dirty="0" err="1">
                <a:highlight>
                  <a:srgbClr val="FFFF00"/>
                </a:highlight>
              </a:rPr>
              <a:t>g</a:t>
            </a:r>
            <a:r>
              <a:rPr lang="nb-NO" baseline="-25000" dirty="0" err="1">
                <a:highlight>
                  <a:srgbClr val="FFFF00"/>
                </a:highlight>
              </a:rPr>
              <a:t>m</a:t>
            </a:r>
            <a:endParaRPr lang="nb-NO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nb-NO" sz="2400" dirty="0"/>
              <a:t>T(s) =  </a:t>
            </a:r>
            <a:r>
              <a:rPr lang="nb-NO" sz="2400" dirty="0" err="1"/>
              <a:t>gc</a:t>
            </a:r>
            <a:r>
              <a:rPr lang="nb-NO" sz="2400" dirty="0"/>
              <a:t>/(1+L)</a:t>
            </a:r>
          </a:p>
          <a:p>
            <a:pPr marL="457200" lvl="1" indent="0">
              <a:buNone/>
            </a:pPr>
            <a:r>
              <a:rPr lang="nb-NO" sz="2400" dirty="0"/>
              <a:t>T</a:t>
            </a:r>
            <a:r>
              <a:rPr lang="nb-NO" sz="2400" baseline="-25000" dirty="0"/>
              <a:t>d</a:t>
            </a:r>
            <a:r>
              <a:rPr lang="nb-NO" sz="2400" dirty="0"/>
              <a:t>(s) = </a:t>
            </a:r>
            <a:r>
              <a:rPr lang="nb-NO" sz="2400" dirty="0" err="1"/>
              <a:t>g</a:t>
            </a:r>
            <a:r>
              <a:rPr lang="nb-NO" sz="2400" baseline="-25000" dirty="0" err="1"/>
              <a:t>d</a:t>
            </a:r>
            <a:r>
              <a:rPr lang="nb-NO" sz="2400" dirty="0"/>
              <a:t>/(1+L)</a:t>
            </a:r>
          </a:p>
          <a:p>
            <a:pPr marL="457200" lvl="1" indent="0">
              <a:buNone/>
            </a:pPr>
            <a:r>
              <a:rPr lang="nb-NO" sz="2400" dirty="0" err="1"/>
              <a:t>T</a:t>
            </a:r>
            <a:r>
              <a:rPr lang="nb-NO" sz="2400" baseline="-25000" dirty="0" err="1"/>
              <a:t>n</a:t>
            </a:r>
            <a:r>
              <a:rPr lang="nb-NO" sz="2400" dirty="0"/>
              <a:t> = - T</a:t>
            </a:r>
          </a:p>
          <a:p>
            <a:r>
              <a:rPr lang="nb-NO" sz="2800" dirty="0">
                <a:highlight>
                  <a:srgbClr val="FFFF00"/>
                </a:highlight>
              </a:rPr>
              <a:t>General </a:t>
            </a:r>
            <a:r>
              <a:rPr lang="nb-NO" sz="2800" dirty="0" err="1">
                <a:highlight>
                  <a:srgbClr val="FFFF00"/>
                </a:highlight>
              </a:rPr>
              <a:t>rule</a:t>
            </a:r>
            <a:r>
              <a:rPr lang="nb-NO" sz="2800" dirty="0">
                <a:highlight>
                  <a:srgbClr val="FFFF00"/>
                </a:highlight>
              </a:rPr>
              <a:t> for negative feedback: </a:t>
            </a:r>
          </a:p>
          <a:p>
            <a:pPr lvl="1"/>
            <a:r>
              <a:rPr lang="nb-NO" sz="2400" dirty="0">
                <a:highlight>
                  <a:srgbClr val="FFFF00"/>
                </a:highlight>
              </a:rPr>
              <a:t>Transfer </a:t>
            </a:r>
            <a:r>
              <a:rPr lang="nb-NO" sz="2400" dirty="0" err="1">
                <a:highlight>
                  <a:srgbClr val="FFFF00"/>
                </a:highlight>
              </a:rPr>
              <a:t>function</a:t>
            </a:r>
            <a:r>
              <a:rPr lang="nb-NO" sz="2400" dirty="0">
                <a:highlight>
                  <a:srgbClr val="FFFF00"/>
                </a:highlight>
              </a:rPr>
              <a:t> = «</a:t>
            </a:r>
            <a:r>
              <a:rPr lang="nb-NO" sz="2400" dirty="0" err="1">
                <a:highlight>
                  <a:srgbClr val="FFFF00"/>
                </a:highlight>
              </a:rPr>
              <a:t>direct</a:t>
            </a:r>
            <a:r>
              <a:rPr lang="nb-NO" sz="2400" dirty="0">
                <a:highlight>
                  <a:srgbClr val="FFFF00"/>
                </a:highlight>
              </a:rPr>
              <a:t>(s)» / (1 + «loop(s)»)</a:t>
            </a:r>
          </a:p>
          <a:p>
            <a:r>
              <a:rPr lang="nb-NO" sz="2800" dirty="0" err="1"/>
              <a:t>Example</a:t>
            </a:r>
            <a:r>
              <a:rPr lang="nb-NO" sz="2800" dirty="0"/>
              <a:t>: </a:t>
            </a:r>
            <a:r>
              <a:rPr lang="nb-NO" sz="2800" dirty="0" err="1"/>
              <a:t>What</a:t>
            </a:r>
            <a:r>
              <a:rPr lang="nb-NO" sz="2800" dirty="0"/>
              <a:t> is </a:t>
            </a:r>
            <a:r>
              <a:rPr lang="nb-NO" sz="2800" dirty="0" err="1"/>
              <a:t>response</a:t>
            </a:r>
            <a:r>
              <a:rPr lang="nb-NO" sz="2800" dirty="0"/>
              <a:t> from y</a:t>
            </a:r>
            <a:r>
              <a:rPr lang="nb-NO" sz="2800" baseline="-25000" dirty="0"/>
              <a:t>s</a:t>
            </a:r>
            <a:r>
              <a:rPr lang="nb-NO" sz="2800" dirty="0"/>
              <a:t>, d and n to u?</a:t>
            </a:r>
          </a:p>
          <a:p>
            <a:pPr lvl="1"/>
            <a:r>
              <a:rPr lang="nb-NO" sz="2900" dirty="0"/>
              <a:t>u = </a:t>
            </a:r>
            <a:r>
              <a:rPr lang="nb-NO" sz="2900" dirty="0" err="1"/>
              <a:t>T</a:t>
            </a:r>
            <a:r>
              <a:rPr lang="nb-NO" sz="2900" baseline="-25000" dirty="0" err="1"/>
              <a:t>us</a:t>
            </a:r>
            <a:r>
              <a:rPr lang="nb-NO" sz="2900" dirty="0"/>
              <a:t> y</a:t>
            </a:r>
            <a:r>
              <a:rPr lang="nb-NO" sz="2900" baseline="-25000" dirty="0"/>
              <a:t>s</a:t>
            </a:r>
            <a:r>
              <a:rPr lang="nb-NO" sz="2900" dirty="0"/>
              <a:t> + </a:t>
            </a:r>
            <a:r>
              <a:rPr lang="nb-NO" sz="2900" dirty="0" err="1"/>
              <a:t>T</a:t>
            </a:r>
            <a:r>
              <a:rPr lang="nb-NO" sz="2900" baseline="-25000" dirty="0" err="1"/>
              <a:t>ud</a:t>
            </a:r>
            <a:r>
              <a:rPr lang="nb-NO" sz="2900" dirty="0"/>
              <a:t> d + T</a:t>
            </a:r>
            <a:r>
              <a:rPr lang="nb-NO" sz="2900" baseline="-25000" dirty="0"/>
              <a:t>un</a:t>
            </a:r>
            <a:r>
              <a:rPr lang="nb-NO" sz="2900" dirty="0"/>
              <a:t> n</a:t>
            </a:r>
          </a:p>
          <a:p>
            <a:pPr lvl="2"/>
            <a:r>
              <a:rPr lang="nb-NO" sz="1800" dirty="0"/>
              <a:t>Note </a:t>
            </a:r>
            <a:r>
              <a:rPr lang="nb-NO" sz="1800" dirty="0" err="1"/>
              <a:t>that</a:t>
            </a:r>
            <a:r>
              <a:rPr lang="nb-NO" sz="1800" dirty="0"/>
              <a:t> </a:t>
            </a:r>
            <a:r>
              <a:rPr lang="nb-NO" sz="1800" dirty="0" err="1"/>
              <a:t>T</a:t>
            </a:r>
            <a:r>
              <a:rPr lang="nb-NO" sz="1800" baseline="-25000" dirty="0" err="1"/>
              <a:t>ud</a:t>
            </a:r>
            <a:r>
              <a:rPr lang="nb-NO" sz="1800" dirty="0"/>
              <a:t> = -T for input </a:t>
            </a:r>
            <a:r>
              <a:rPr lang="nb-NO" sz="1800" dirty="0" err="1"/>
              <a:t>disturbance</a:t>
            </a:r>
            <a:r>
              <a:rPr lang="nb-NO" sz="1800" dirty="0"/>
              <a:t> (</a:t>
            </a:r>
            <a:r>
              <a:rPr lang="nb-NO" sz="1800" dirty="0" err="1"/>
              <a:t>g</a:t>
            </a:r>
            <a:r>
              <a:rPr lang="nb-NO" sz="1800" baseline="-25000" dirty="0" err="1"/>
              <a:t>d</a:t>
            </a:r>
            <a:r>
              <a:rPr lang="nb-NO" sz="1800" dirty="0"/>
              <a:t>=g) and </a:t>
            </a:r>
            <a:r>
              <a:rPr lang="nb-NO" sz="1800" dirty="0" err="1"/>
              <a:t>g</a:t>
            </a:r>
            <a:r>
              <a:rPr lang="nb-NO" sz="1800" baseline="-25000" dirty="0" err="1"/>
              <a:t>m</a:t>
            </a:r>
            <a:r>
              <a:rPr lang="nb-NO" sz="1800" dirty="0"/>
              <a:t>=1 </a:t>
            </a:r>
          </a:p>
          <a:p>
            <a:pPr lvl="3"/>
            <a:r>
              <a:rPr lang="nb-NO" sz="1300" dirty="0" err="1"/>
              <a:t>which</a:t>
            </a:r>
            <a:r>
              <a:rPr lang="nb-NO" sz="1300" dirty="0"/>
              <a:t> is </a:t>
            </a:r>
            <a:r>
              <a:rPr lang="nb-NO" sz="1300" dirty="0" err="1"/>
              <a:t>interesting</a:t>
            </a:r>
            <a:r>
              <a:rPr lang="nb-NO" sz="1300" dirty="0"/>
              <a:t> </a:t>
            </a:r>
            <a:r>
              <a:rPr lang="nb-NO" sz="1300" dirty="0" err="1"/>
              <a:t>since</a:t>
            </a:r>
            <a:r>
              <a:rPr lang="nb-NO" sz="1300" dirty="0"/>
              <a:t> </a:t>
            </a:r>
            <a:r>
              <a:rPr lang="nb-NO" sz="1300" dirty="0" err="1"/>
              <a:t>with</a:t>
            </a:r>
            <a:r>
              <a:rPr lang="nb-NO" sz="1300" dirty="0"/>
              <a:t> SIMC-</a:t>
            </a:r>
            <a:r>
              <a:rPr lang="nb-NO" sz="1300" dirty="0" err="1"/>
              <a:t>rule</a:t>
            </a:r>
            <a:r>
              <a:rPr lang="nb-NO" sz="1300" dirty="0"/>
              <a:t> </a:t>
            </a:r>
            <a:r>
              <a:rPr lang="nb-NO" sz="1300" dirty="0" err="1"/>
              <a:t>we</a:t>
            </a:r>
            <a:r>
              <a:rPr lang="nb-NO" sz="1300" dirty="0"/>
              <a:t> </a:t>
            </a:r>
            <a:r>
              <a:rPr lang="nb-NO" sz="1300" dirty="0" err="1"/>
              <a:t>choose</a:t>
            </a:r>
            <a:r>
              <a:rPr lang="nb-NO" sz="1300" dirty="0"/>
              <a:t> </a:t>
            </a:r>
            <a:r>
              <a:rPr lang="nb-NO" sz="1300" dirty="0" err="1"/>
              <a:t>desired</a:t>
            </a:r>
            <a:r>
              <a:rPr lang="nb-NO" sz="1300" dirty="0"/>
              <a:t> T, so </a:t>
            </a:r>
            <a:r>
              <a:rPr lang="nb-NO" sz="1300" dirty="0" err="1"/>
              <a:t>we</a:t>
            </a:r>
            <a:r>
              <a:rPr lang="nb-NO" sz="1300" dirty="0"/>
              <a:t> </a:t>
            </a:r>
            <a:r>
              <a:rPr lang="nb-NO" sz="1300" dirty="0" err="1"/>
              <a:t>also</a:t>
            </a:r>
            <a:r>
              <a:rPr lang="nb-NO" sz="1300" dirty="0"/>
              <a:t>  «have control» over input </a:t>
            </a:r>
            <a:r>
              <a:rPr lang="nb-NO" sz="1300" dirty="0" err="1"/>
              <a:t>change</a:t>
            </a:r>
            <a:r>
              <a:rPr lang="nb-NO" sz="1300" dirty="0"/>
              <a:t> for </a:t>
            </a:r>
            <a:r>
              <a:rPr lang="nb-NO" sz="1300" dirty="0" err="1"/>
              <a:t>disturbances</a:t>
            </a:r>
            <a:endParaRPr lang="nb-NO" sz="1300" dirty="0"/>
          </a:p>
          <a:p>
            <a:pPr lvl="1"/>
            <a:endParaRPr lang="nb-NO" sz="2400" dirty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9DDEC560-6749-4646-8463-E5C3FEAC6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1221038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66B2F0F-1345-4D5B-BDDF-FCD5294EF5A4}"/>
              </a:ext>
            </a:extLst>
          </p:cNvPr>
          <p:cNvSpPr/>
          <p:nvPr/>
        </p:nvSpPr>
        <p:spPr>
          <a:xfrm>
            <a:off x="3862793" y="1512478"/>
            <a:ext cx="3384376" cy="172819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C2FBF4-7325-1E1C-3F1B-DB5A181A0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27</a:t>
            </a:fld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0B80FB-C7A4-6ED8-5D24-4605D3267CAB}"/>
              </a:ext>
            </a:extLst>
          </p:cNvPr>
          <p:cNvSpPr txBox="1"/>
          <p:nvPr/>
        </p:nvSpPr>
        <p:spPr>
          <a:xfrm>
            <a:off x="5108113" y="2799238"/>
            <a:ext cx="4171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b-NO" dirty="0" err="1"/>
              <a:t>g</a:t>
            </a:r>
            <a:r>
              <a:rPr lang="nb-NO" baseline="-25000" dirty="0" err="1"/>
              <a:t>m</a:t>
            </a:r>
            <a:endParaRPr lang="nb-NO" baseline="-250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FE6FD2E-52B2-7267-34D0-2466FF949A38}"/>
              </a:ext>
            </a:extLst>
          </p:cNvPr>
          <p:cNvCxnSpPr/>
          <p:nvPr/>
        </p:nvCxnSpPr>
        <p:spPr>
          <a:xfrm flipV="1">
            <a:off x="4844004" y="2996952"/>
            <a:ext cx="0" cy="5760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18D79A-C573-5D34-F62D-19CF305148A8}"/>
              </a:ext>
            </a:extLst>
          </p:cNvPr>
          <p:cNvSpPr txBox="1"/>
          <p:nvPr/>
        </p:nvSpPr>
        <p:spPr>
          <a:xfrm>
            <a:off x="4799857" y="3302265"/>
            <a:ext cx="1919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 </a:t>
            </a:r>
            <a:r>
              <a:rPr lang="nb-NO" sz="1400" dirty="0"/>
              <a:t>(</a:t>
            </a:r>
            <a:r>
              <a:rPr lang="nb-NO" sz="1400" dirty="0" err="1"/>
              <a:t>measurement</a:t>
            </a:r>
            <a:r>
              <a:rPr lang="nb-NO" sz="1400" dirty="0"/>
              <a:t> </a:t>
            </a:r>
            <a:r>
              <a:rPr lang="nb-NO" sz="1400" dirty="0" err="1"/>
              <a:t>noise</a:t>
            </a:r>
            <a:r>
              <a:rPr lang="nb-NO" sz="1400" dirty="0"/>
              <a:t>)</a:t>
            </a:r>
            <a:endParaRPr lang="nb-N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51525E-4F04-9DA0-CE26-933DC796F216}"/>
                  </a:ext>
                </a:extLst>
              </p:cNvPr>
              <p:cNvSpPr txBox="1"/>
              <p:nvPr/>
            </p:nvSpPr>
            <p:spPr>
              <a:xfrm>
                <a:off x="9413513" y="5438174"/>
                <a:ext cx="1727652" cy="5713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𝑢𝑑</m:t>
                          </m:r>
                        </m:sub>
                      </m:sSub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nb-NO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sSub>
                            <m:sSubPr>
                              <m:ctrlPr>
                                <a:rPr lang="nb-NO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b-NO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nb-NO" i="1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51525E-4F04-9DA0-CE26-933DC796F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3513" y="5438174"/>
                <a:ext cx="1727652" cy="5713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226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42581-797C-4EB3-B49A-D4CF2A967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6812" y="260648"/>
            <a:ext cx="8229600" cy="515042"/>
          </a:xfrm>
        </p:spPr>
        <p:txBody>
          <a:bodyPr>
            <a:normAutofit fontScale="90000"/>
          </a:bodyPr>
          <a:lstStyle/>
          <a:p>
            <a:r>
              <a:rPr lang="nb-NO" dirty="0" err="1"/>
              <a:t>Sensitivity</a:t>
            </a:r>
            <a:r>
              <a:rPr lang="nb-NO" dirty="0"/>
              <a:t> </a:t>
            </a:r>
            <a:r>
              <a:rPr lang="nb-NO" dirty="0" err="1"/>
              <a:t>function</a:t>
            </a:r>
            <a:r>
              <a:rPr lang="nb-NO" dirty="0"/>
              <a:t> 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8E9CF-A783-446A-8A61-B6436B338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552" y="3429001"/>
            <a:ext cx="8229600" cy="27691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b-NO" dirty="0"/>
              <a:t>S </a:t>
            </a:r>
            <a:r>
              <a:rPr lang="nb-NO" dirty="0" err="1"/>
              <a:t>gives</a:t>
            </a:r>
            <a:r>
              <a:rPr lang="nb-NO" dirty="0"/>
              <a:t> </a:t>
            </a:r>
            <a:r>
              <a:rPr lang="nb-NO" dirty="0" err="1"/>
              <a:t>effect</a:t>
            </a:r>
            <a:r>
              <a:rPr lang="nb-NO" dirty="0"/>
              <a:t> of feedback  </a:t>
            </a:r>
          </a:p>
          <a:p>
            <a:r>
              <a:rPr lang="nb-NO" dirty="0">
                <a:highlight>
                  <a:srgbClr val="FFFF00"/>
                </a:highlight>
              </a:rPr>
              <a:t>  </a:t>
            </a:r>
            <a:r>
              <a:rPr lang="nb-NO" dirty="0" err="1">
                <a:highlight>
                  <a:srgbClr val="FFFF00"/>
                </a:highlight>
              </a:rPr>
              <a:t>T</a:t>
            </a:r>
            <a:r>
              <a:rPr lang="nb-NO" baseline="-25000" dirty="0" err="1">
                <a:highlight>
                  <a:srgbClr val="FFFF00"/>
                </a:highlight>
              </a:rPr>
              <a:t>cl</a:t>
            </a:r>
            <a:r>
              <a:rPr lang="nb-NO" dirty="0">
                <a:highlight>
                  <a:srgbClr val="FFFF00"/>
                </a:highlight>
              </a:rPr>
              <a:t> = Direct*S  </a:t>
            </a:r>
            <a:r>
              <a:rPr lang="nb-NO" dirty="0" err="1">
                <a:highlight>
                  <a:srgbClr val="FFFF00"/>
                </a:highlight>
              </a:rPr>
              <a:t>where</a:t>
            </a:r>
            <a:r>
              <a:rPr lang="nb-NO" dirty="0">
                <a:highlight>
                  <a:srgbClr val="FFFF00"/>
                </a:highlight>
              </a:rPr>
              <a:t> S=1/(1+loop)</a:t>
            </a:r>
          </a:p>
          <a:p>
            <a:pPr lvl="2"/>
            <a:r>
              <a:rPr lang="nb-NO" sz="2100" dirty="0"/>
              <a:t>No control: S=1  (S=I for multivariable case)</a:t>
            </a:r>
          </a:p>
          <a:p>
            <a:pPr lvl="2"/>
            <a:r>
              <a:rPr lang="nb-NO" sz="2100" dirty="0" err="1"/>
              <a:t>Want</a:t>
            </a:r>
            <a:r>
              <a:rPr lang="nb-NO" sz="2100" dirty="0"/>
              <a:t> |S| </a:t>
            </a:r>
            <a:r>
              <a:rPr lang="nb-NO" sz="2100" dirty="0" err="1"/>
              <a:t>small</a:t>
            </a:r>
            <a:r>
              <a:rPr lang="nb-NO" sz="2100" dirty="0"/>
              <a:t> to have </a:t>
            </a:r>
            <a:r>
              <a:rPr lang="nb-NO" sz="2100" dirty="0" err="1"/>
              <a:t>small</a:t>
            </a:r>
            <a:r>
              <a:rPr lang="nb-NO" sz="2100" dirty="0"/>
              <a:t> control </a:t>
            </a:r>
            <a:r>
              <a:rPr lang="nb-NO" sz="2100" dirty="0" err="1"/>
              <a:t>error</a:t>
            </a:r>
            <a:r>
              <a:rPr lang="nb-NO" sz="2100" dirty="0"/>
              <a:t> |e|: </a:t>
            </a:r>
          </a:p>
          <a:p>
            <a:pPr marL="1371600" lvl="3" indent="0">
              <a:buNone/>
            </a:pPr>
            <a:r>
              <a:rPr lang="nb-NO" sz="1700" dirty="0"/>
              <a:t>e = S (y</a:t>
            </a:r>
            <a:r>
              <a:rPr lang="nb-NO" sz="1700" baseline="-25000" dirty="0"/>
              <a:t>s</a:t>
            </a:r>
            <a:r>
              <a:rPr lang="nb-NO" sz="1700" dirty="0"/>
              <a:t> – </a:t>
            </a:r>
            <a:r>
              <a:rPr lang="nb-NO" sz="1700" dirty="0" err="1"/>
              <a:t>g</a:t>
            </a:r>
            <a:r>
              <a:rPr lang="nb-NO" sz="1700" baseline="-25000" dirty="0" err="1"/>
              <a:t>m</a:t>
            </a:r>
            <a:r>
              <a:rPr lang="nb-NO" sz="1700" dirty="0"/>
              <a:t> </a:t>
            </a:r>
            <a:r>
              <a:rPr lang="nb-NO" sz="1700" dirty="0" err="1"/>
              <a:t>g</a:t>
            </a:r>
            <a:r>
              <a:rPr lang="nb-NO" sz="1700" baseline="-25000" dirty="0" err="1"/>
              <a:t>d</a:t>
            </a:r>
            <a:r>
              <a:rPr lang="nb-NO" sz="1700" dirty="0"/>
              <a:t> d)</a:t>
            </a:r>
          </a:p>
          <a:p>
            <a:pPr lvl="2"/>
            <a:r>
              <a:rPr lang="nb-NO" sz="2100" dirty="0"/>
              <a:t>Perfect control (</a:t>
            </a:r>
            <a:r>
              <a:rPr lang="nb-NO" sz="2100" dirty="0" err="1"/>
              <a:t>infinite</a:t>
            </a:r>
            <a:r>
              <a:rPr lang="nb-NO" sz="2100" dirty="0"/>
              <a:t> c): S=0 </a:t>
            </a:r>
            <a:r>
              <a:rPr lang="nb-NO" sz="1500" dirty="0"/>
              <a:t>(</a:t>
            </a:r>
            <a:r>
              <a:rPr lang="nb-NO" sz="1500" dirty="0" err="1"/>
              <a:t>Achievable</a:t>
            </a:r>
            <a:r>
              <a:rPr lang="nb-NO" sz="1500" dirty="0"/>
              <a:t> at steady </a:t>
            </a:r>
            <a:r>
              <a:rPr lang="nb-NO" sz="1500" dirty="0" err="1"/>
              <a:t>state</a:t>
            </a:r>
            <a:r>
              <a:rPr lang="nb-NO" sz="1500" dirty="0"/>
              <a:t> </a:t>
            </a:r>
            <a:r>
              <a:rPr lang="nb-NO" sz="1500" dirty="0" err="1"/>
              <a:t>with</a:t>
            </a:r>
            <a:r>
              <a:rPr lang="nb-NO" sz="1500" dirty="0"/>
              <a:t> I-action)</a:t>
            </a:r>
            <a:endParaRPr lang="nb-NO" sz="2100" dirty="0"/>
          </a:p>
          <a:p>
            <a:pPr lvl="2"/>
            <a:endParaRPr lang="nb-NO" dirty="0"/>
          </a:p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E7DCA8-0998-C0C6-E207-3C01681CE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28</a:t>
            </a:fld>
            <a:endParaRPr lang="nb-NO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D3D5CF-E1B8-1293-2022-C7B073588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906433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BFF503-BE97-AA46-6590-2129777E1A81}"/>
              </a:ext>
            </a:extLst>
          </p:cNvPr>
          <p:cNvSpPr/>
          <p:nvPr/>
        </p:nvSpPr>
        <p:spPr>
          <a:xfrm>
            <a:off x="3862793" y="1197873"/>
            <a:ext cx="3384376" cy="172819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BDCD01-67BD-64D8-7BE5-F855E7AE8E94}"/>
              </a:ext>
            </a:extLst>
          </p:cNvPr>
          <p:cNvSpPr txBox="1"/>
          <p:nvPr/>
        </p:nvSpPr>
        <p:spPr>
          <a:xfrm>
            <a:off x="5108113" y="2484633"/>
            <a:ext cx="4171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b-NO" dirty="0" err="1"/>
              <a:t>g</a:t>
            </a:r>
            <a:r>
              <a:rPr lang="nb-NO" baseline="-25000" dirty="0" err="1"/>
              <a:t>m</a:t>
            </a:r>
            <a:endParaRPr lang="nb-NO" baseline="-250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F0A0BE-B946-078F-D361-37282E97610C}"/>
              </a:ext>
            </a:extLst>
          </p:cNvPr>
          <p:cNvCxnSpPr/>
          <p:nvPr/>
        </p:nvCxnSpPr>
        <p:spPr>
          <a:xfrm flipV="1">
            <a:off x="4844004" y="2682347"/>
            <a:ext cx="0" cy="5760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D18FA16-CB44-03AB-D628-53F9D9381072}"/>
              </a:ext>
            </a:extLst>
          </p:cNvPr>
          <p:cNvSpPr txBox="1"/>
          <p:nvPr/>
        </p:nvSpPr>
        <p:spPr>
          <a:xfrm>
            <a:off x="4799857" y="298766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CC2F78-0527-0FC6-5698-BF5BA1052748}"/>
              </a:ext>
            </a:extLst>
          </p:cNvPr>
          <p:cNvSpPr txBox="1"/>
          <p:nvPr/>
        </p:nvSpPr>
        <p:spPr>
          <a:xfrm>
            <a:off x="8328248" y="2132856"/>
            <a:ext cx="136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loop = g c </a:t>
            </a:r>
            <a:r>
              <a:rPr lang="nb-NO" dirty="0" err="1">
                <a:highlight>
                  <a:srgbClr val="FFFF00"/>
                </a:highlight>
              </a:rPr>
              <a:t>g</a:t>
            </a:r>
            <a:r>
              <a:rPr lang="nb-NO" baseline="-25000" dirty="0" err="1">
                <a:highlight>
                  <a:srgbClr val="FFFF00"/>
                </a:highlight>
              </a:rPr>
              <a:t>m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775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4893" y="305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dirty="0"/>
              <a:t>Steady-</a:t>
            </a:r>
            <a:r>
              <a:rPr lang="nb-NO" dirty="0" err="1"/>
              <a:t>state</a:t>
            </a:r>
            <a:r>
              <a:rPr lang="nb-NO" dirty="0"/>
              <a:t> offset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>
                <a:highlight>
                  <a:srgbClr val="FFFF00"/>
                </a:highlight>
              </a:rPr>
              <a:t>P-control</a:t>
            </a:r>
            <a:br>
              <a:rPr lang="nb-NO" dirty="0"/>
            </a:br>
            <a:r>
              <a:rPr lang="nb-NO" sz="2700" dirty="0"/>
              <a:t>(k=</a:t>
            </a:r>
            <a:r>
              <a:rPr lang="nb-NO" sz="2700" dirty="0" err="1"/>
              <a:t>process</a:t>
            </a:r>
            <a:r>
              <a:rPr lang="nb-NO" sz="2700" dirty="0"/>
              <a:t> </a:t>
            </a:r>
            <a:r>
              <a:rPr lang="nb-NO" sz="2700" dirty="0" err="1"/>
              <a:t>gain</a:t>
            </a:r>
            <a:r>
              <a:rPr lang="nb-NO" sz="2700" dirty="0"/>
              <a:t>, </a:t>
            </a:r>
            <a:r>
              <a:rPr lang="nb-NO" sz="2700" dirty="0" err="1"/>
              <a:t>K</a:t>
            </a:r>
            <a:r>
              <a:rPr lang="nb-NO" sz="2700" baseline="-25000" dirty="0" err="1"/>
              <a:t>c</a:t>
            </a:r>
            <a:r>
              <a:rPr lang="nb-NO" sz="2700" dirty="0"/>
              <a:t>= controller </a:t>
            </a:r>
            <a:r>
              <a:rPr lang="nb-NO" sz="2700" dirty="0" err="1"/>
              <a:t>gain</a:t>
            </a:r>
            <a:r>
              <a:rPr lang="nb-NO" sz="2700" dirty="0"/>
              <a:t>)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762" y="1412776"/>
            <a:ext cx="3771439" cy="1943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99856" y="21235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740958" y="3212977"/>
                <a:ext cx="7544758" cy="2708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b="1" dirty="0"/>
                  <a:t>Sensitivity </a:t>
                </a:r>
                <a:r>
                  <a:rPr lang="nb-NO" b="1" dirty="0" err="1"/>
                  <a:t>fuction</a:t>
                </a:r>
                <a:r>
                  <a:rPr lang="nb-NO" b="1" dirty="0"/>
                  <a:t>: S(s) = 1/(1+L) </a:t>
                </a:r>
                <a:r>
                  <a:rPr lang="nb-NO" b="1" dirty="0" err="1"/>
                  <a:t>where</a:t>
                </a:r>
                <a:r>
                  <a:rPr lang="nb-NO" b="1" dirty="0"/>
                  <a:t> L(s)=loop = g c </a:t>
                </a:r>
                <a:r>
                  <a:rPr lang="nb-NO" b="1" dirty="0" err="1"/>
                  <a:t>g</a:t>
                </a:r>
                <a:r>
                  <a:rPr lang="nb-NO" b="1" baseline="-25000" dirty="0" err="1"/>
                  <a:t>m</a:t>
                </a:r>
                <a:r>
                  <a:rPr lang="nb-NO" b="1" dirty="0"/>
                  <a:t>.</a:t>
                </a:r>
              </a:p>
              <a:p>
                <a:r>
                  <a:rPr lang="nb-NO" b="1" dirty="0"/>
                  <a:t>S is transfer </a:t>
                </a:r>
                <a:r>
                  <a:rPr lang="nb-NO" b="1" dirty="0" err="1"/>
                  <a:t>function</a:t>
                </a:r>
                <a:r>
                  <a:rPr lang="nb-NO" b="1" dirty="0"/>
                  <a:t> from y</a:t>
                </a:r>
                <a:r>
                  <a:rPr lang="nb-NO" b="1" baseline="-25000" dirty="0"/>
                  <a:t>s</a:t>
                </a:r>
                <a:r>
                  <a:rPr lang="nb-NO" b="1" dirty="0"/>
                  <a:t> to control </a:t>
                </a:r>
                <a:r>
                  <a:rPr lang="nb-NO" b="1" dirty="0" err="1"/>
                  <a:t>error</a:t>
                </a:r>
                <a:r>
                  <a:rPr lang="nb-NO" b="1" dirty="0"/>
                  <a:t> e (</a:t>
                </a:r>
                <a:r>
                  <a:rPr lang="nb-NO" b="1" dirty="0" err="1"/>
                  <a:t>since</a:t>
                </a:r>
                <a:r>
                  <a:rPr lang="nb-NO" b="1" dirty="0"/>
                  <a:t> «Direct»=1): </a:t>
                </a:r>
                <a:r>
                  <a:rPr lang="nb-NO" b="1" dirty="0">
                    <a:highlight>
                      <a:srgbClr val="FFFF00"/>
                    </a:highlight>
                  </a:rPr>
                  <a:t>e = S(s) y</a:t>
                </a:r>
                <a:r>
                  <a:rPr lang="nb-NO" b="1" baseline="-25000" dirty="0">
                    <a:highlight>
                      <a:srgbClr val="FFFF00"/>
                    </a:highlight>
                  </a:rPr>
                  <a:t>s</a:t>
                </a:r>
              </a:p>
              <a:p>
                <a:r>
                  <a:rPr lang="nb-NO" b="1" dirty="0"/>
                  <a:t>Steady-</a:t>
                </a:r>
                <a:r>
                  <a:rPr lang="nb-NO" b="1" dirty="0" err="1"/>
                  <a:t>state</a:t>
                </a:r>
                <a:r>
                  <a:rPr lang="nb-NO" b="1" dirty="0"/>
                  <a:t> offset to </a:t>
                </a:r>
                <a:r>
                  <a:rPr lang="nb-NO" b="1" dirty="0" err="1"/>
                  <a:t>step</a:t>
                </a:r>
                <a:r>
                  <a:rPr lang="nb-NO" b="1" dirty="0"/>
                  <a:t> </a:t>
                </a:r>
                <a:r>
                  <a:rPr lang="nb-NO" b="1" dirty="0" err="1"/>
                  <a:t>change</a:t>
                </a:r>
                <a:r>
                  <a:rPr lang="nb-NO" b="1" dirty="0"/>
                  <a:t> in setpoint: e = S(0) y</a:t>
                </a:r>
                <a:r>
                  <a:rPr lang="nb-NO" b="1" baseline="-25000" dirty="0"/>
                  <a:t>s</a:t>
                </a:r>
                <a:r>
                  <a:rPr lang="nb-NO" b="1" dirty="0"/>
                  <a:t>  </a:t>
                </a:r>
                <a:r>
                  <a:rPr lang="nb-NO" b="1" dirty="0" err="1"/>
                  <a:t>where</a:t>
                </a:r>
                <a:r>
                  <a:rPr lang="nb-NO" b="1" dirty="0"/>
                  <a:t> </a:t>
                </a:r>
              </a:p>
              <a:p>
                <a:r>
                  <a:rPr lang="nb-NO" b="1" dirty="0">
                    <a:highlight>
                      <a:srgbClr val="FFFF00"/>
                    </a:highlight>
                  </a:rPr>
                  <a:t>	S(0)= 1/(1+loop(0))= 1/(1+K</a:t>
                </a:r>
                <a:r>
                  <a:rPr lang="nb-NO" b="1" baseline="-25000" dirty="0">
                    <a:highlight>
                      <a:srgbClr val="FFFF00"/>
                    </a:highlight>
                  </a:rPr>
                  <a:t>c</a:t>
                </a:r>
                <a:r>
                  <a:rPr lang="nb-NO" b="1" dirty="0">
                    <a:highlight>
                      <a:srgbClr val="FFFF00"/>
                    </a:highlight>
                  </a:rPr>
                  <a:t>k )  </a:t>
                </a:r>
              </a:p>
              <a:p>
                <a:r>
                  <a:rPr lang="nb-NO" sz="1400" b="1" dirty="0"/>
                  <a:t>	</a:t>
                </a:r>
                <a:r>
                  <a:rPr lang="nb-NO" sz="1400" b="1" dirty="0" err="1"/>
                  <a:t>since</a:t>
                </a:r>
                <a:r>
                  <a:rPr lang="nb-NO" sz="1400" b="1" dirty="0"/>
                  <a:t> g(0)=k, c(0)=</a:t>
                </a:r>
                <a:r>
                  <a:rPr lang="nb-NO" sz="1400" b="1" dirty="0" err="1"/>
                  <a:t>K</a:t>
                </a:r>
                <a:r>
                  <a:rPr lang="nb-NO" sz="1400" b="1" baseline="-25000" dirty="0" err="1"/>
                  <a:t>c</a:t>
                </a:r>
                <a:r>
                  <a:rPr lang="nb-NO" sz="1400" b="1" dirty="0"/>
                  <a:t>, </a:t>
                </a:r>
                <a:r>
                  <a:rPr lang="nb-NO" sz="1400" b="1" dirty="0" err="1"/>
                  <a:t>g</a:t>
                </a:r>
                <a:r>
                  <a:rPr lang="nb-NO" sz="1400" b="1" baseline="-25000" dirty="0" err="1"/>
                  <a:t>m</a:t>
                </a:r>
                <a:r>
                  <a:rPr lang="nb-NO" sz="1400" b="1" dirty="0"/>
                  <a:t>(0)=1</a:t>
                </a:r>
              </a:p>
              <a:p>
                <a:endParaRPr lang="nb-NO" sz="1400" b="1" dirty="0"/>
              </a:p>
              <a:p>
                <a:r>
                  <a:rPr lang="nb-NO" sz="1400" b="1" dirty="0" err="1"/>
                  <a:t>Example</a:t>
                </a:r>
                <a:r>
                  <a:rPr lang="nb-NO" sz="1400" b="1" dirty="0"/>
                  <a:t> P-control. k=1, </a:t>
                </a:r>
                <a:r>
                  <a:rPr lang="nb-NO" sz="1400" b="1" dirty="0" err="1"/>
                  <a:t>K</a:t>
                </a:r>
                <a:r>
                  <a:rPr lang="nb-NO" sz="1400" b="1" baseline="-25000" dirty="0" err="1"/>
                  <a:t>c</a:t>
                </a:r>
                <a:r>
                  <a:rPr lang="nb-NO" sz="1400" b="1" dirty="0"/>
                  <a:t> = 4. Relative </a:t>
                </a:r>
                <a:r>
                  <a:rPr lang="nb-NO" sz="1400" b="1" dirty="0">
                    <a:highlight>
                      <a:srgbClr val="FFFF00"/>
                    </a:highlight>
                  </a:rPr>
                  <a:t>Steady-</a:t>
                </a:r>
                <a:r>
                  <a:rPr lang="nb-NO" sz="1400" b="1" dirty="0" err="1">
                    <a:highlight>
                      <a:srgbClr val="FFFF00"/>
                    </a:highlight>
                  </a:rPr>
                  <a:t>state</a:t>
                </a:r>
                <a:r>
                  <a:rPr lang="nb-NO" sz="1400" b="1" dirty="0">
                    <a:highlight>
                      <a:srgbClr val="FFFF00"/>
                    </a:highlight>
                  </a:rPr>
                  <a:t> offset e/y</a:t>
                </a:r>
                <a:r>
                  <a:rPr lang="nb-NO" sz="1400" b="1" baseline="-25000" dirty="0">
                    <a:highlight>
                      <a:srgbClr val="FFFF00"/>
                    </a:highlight>
                  </a:rPr>
                  <a:t>s</a:t>
                </a:r>
                <a:r>
                  <a:rPr lang="nb-NO" sz="1400" b="1" dirty="0">
                    <a:highlight>
                      <a:srgbClr val="FFFF00"/>
                    </a:highlight>
                  </a:rPr>
                  <a:t> is  S(0)=1/(1+K</a:t>
                </a:r>
                <a:r>
                  <a:rPr lang="nb-NO" sz="1400" b="1" baseline="-25000" dirty="0">
                    <a:highlight>
                      <a:srgbClr val="FFFF00"/>
                    </a:highlight>
                  </a:rPr>
                  <a:t>c</a:t>
                </a:r>
                <a:r>
                  <a:rPr lang="nb-NO" sz="1400" b="1" dirty="0">
                    <a:highlight>
                      <a:srgbClr val="FFFF00"/>
                    </a:highlight>
                  </a:rPr>
                  <a:t>k ) </a:t>
                </a:r>
                <a:r>
                  <a:rPr lang="nb-NO" sz="1400" b="1" dirty="0"/>
                  <a:t>= 1/5= 0.20 (20%)</a:t>
                </a:r>
              </a:p>
              <a:p>
                <a:endParaRPr lang="nb-NO" sz="1400" b="1" dirty="0"/>
              </a:p>
              <a:p>
                <a:endParaRPr lang="nb-NO" sz="1400" b="1" dirty="0"/>
              </a:p>
              <a:p>
                <a:r>
                  <a:rPr lang="nb-NO" sz="1400" b="1" dirty="0"/>
                  <a:t>Note </a:t>
                </a:r>
                <a:r>
                  <a:rPr lang="nb-NO" sz="1400" b="1" dirty="0" err="1"/>
                  <a:t>with</a:t>
                </a:r>
                <a:r>
                  <a:rPr lang="nb-NO" sz="1400" b="1" dirty="0"/>
                  <a:t> I-action (PI-control): </a:t>
                </a:r>
                <a:r>
                  <a:rPr lang="nb-NO" sz="1400" b="1" dirty="0" err="1"/>
                  <a:t>Get</a:t>
                </a:r>
                <a:r>
                  <a:rPr lang="nb-NO" sz="1400" b="1" dirty="0"/>
                  <a:t> c(0)=</a:t>
                </a:r>
                <a14:m>
                  <m:oMath xmlns:m="http://schemas.openxmlformats.org/officeDocument/2006/math">
                    <m:r>
                      <a:rPr lang="nb-NO" sz="1400" b="1" i="1" smtClean="0">
                        <a:latin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nb-NO" sz="1400" b="1" i="1" dirty="0">
                    <a:latin typeface="Cambria Math" panose="02040503050406030204" pitchFamily="18" charset="0"/>
                  </a:rPr>
                  <a:t>,  </a:t>
                </a:r>
                <a:r>
                  <a:rPr lang="nb-NO" sz="1400" b="1" dirty="0"/>
                  <a:t>loop(0)= </a:t>
                </a:r>
                <a14:m>
                  <m:oMath xmlns:m="http://schemas.openxmlformats.org/officeDocument/2006/math">
                    <m:r>
                      <a:rPr lang="nb-NO" sz="1400" b="1" i="1">
                        <a:latin typeface="Cambria Math" panose="02040503050406030204" pitchFamily="18" charset="0"/>
                      </a:rPr>
                      <m:t>∞</m:t>
                    </m:r>
                    <m:r>
                      <a:rPr lang="nb-NO" sz="1400" b="1" i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nb-NO" sz="1400" b="1" dirty="0"/>
                  <a:t>so S(0)=0 and </a:t>
                </a:r>
                <a:r>
                  <a:rPr lang="nb-NO" sz="1400" b="1" dirty="0" err="1"/>
                  <a:t>get</a:t>
                </a:r>
                <a:r>
                  <a:rPr lang="nb-NO" sz="1400" b="1" dirty="0"/>
                  <a:t> </a:t>
                </a:r>
                <a:r>
                  <a:rPr lang="nb-NO" sz="1400" b="1" dirty="0" err="1"/>
                  <a:t>no</a:t>
                </a:r>
                <a:r>
                  <a:rPr lang="nb-NO" sz="1400" b="1" dirty="0"/>
                  <a:t> steady-</a:t>
                </a:r>
                <a:r>
                  <a:rPr lang="nb-NO" sz="1400" b="1" dirty="0" err="1"/>
                  <a:t>state</a:t>
                </a:r>
                <a:r>
                  <a:rPr lang="nb-NO" sz="1400" b="1" dirty="0"/>
                  <a:t> </a:t>
                </a:r>
                <a:r>
                  <a:rPr lang="nb-NO" sz="1400" b="1" dirty="0" err="1"/>
                  <a:t>offet</a:t>
                </a:r>
                <a:r>
                  <a:rPr lang="nb-NO" sz="1400" b="1" dirty="0"/>
                  <a:t>.</a:t>
                </a:r>
              </a:p>
              <a:p>
                <a:endParaRPr lang="nb-NO" sz="1400" b="1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958" y="3212977"/>
                <a:ext cx="7544758" cy="2708434"/>
              </a:xfrm>
              <a:prstGeom prst="rect">
                <a:avLst/>
              </a:prstGeom>
              <a:blipFill>
                <a:blip r:embed="rId3"/>
                <a:stretch>
                  <a:fillRect l="-728" t="-11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68D863A-B644-4A8E-8FE5-B5EB4D7C8180}"/>
              </a:ext>
            </a:extLst>
          </p:cNvPr>
          <p:cNvSpPr/>
          <p:nvPr/>
        </p:nvSpPr>
        <p:spPr>
          <a:xfrm>
            <a:off x="6168008" y="2835372"/>
            <a:ext cx="483370" cy="2150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dirty="0" err="1"/>
              <a:t>g</a:t>
            </a:r>
            <a:r>
              <a:rPr lang="nb-NO" sz="1400" baseline="-25000" dirty="0" err="1"/>
              <a:t>m</a:t>
            </a:r>
            <a:endParaRPr lang="nb-NO" sz="1400" baseline="-250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08FEB-19CF-CF56-03F1-19D1BF6C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29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4705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AE811656-B2C7-4BA3-8C04-F6B1743B18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nb-NO" dirty="0"/>
              <a:t>General procedure, matrix state-space 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459" name="Content Placeholder 2">
                <a:extLst>
                  <a:ext uri="{FF2B5EF4-FFF2-40B4-BE49-F238E27FC236}">
                    <a16:creationId xmlns:a16="http://schemas.microsoft.com/office/drawing/2014/main" id="{C8786EA0-9204-46F7-95AC-289E808F0276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2279576" y="1371600"/>
                <a:ext cx="9302824" cy="4217640"/>
              </a:xfrm>
            </p:spPr>
            <p:txBody>
              <a:bodyPr>
                <a:normAutofit fontScale="55000" lnSpcReduction="20000"/>
              </a:bodyPr>
              <a:lstStyle/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General* Nonlinear dynamic model: </a:t>
                </a:r>
              </a:p>
              <a:p>
                <a:pPr marL="400050" lvl="1" indent="0">
                  <a:buNone/>
                </a:pPr>
                <a:r>
                  <a:rPr lang="en-US" altLang="nb-NO" dirty="0"/>
                  <a:t>              dx/dt = f(</a:t>
                </a:r>
                <a:r>
                  <a:rPr lang="en-US" altLang="nb-NO" dirty="0" err="1"/>
                  <a:t>x,u,d</a:t>
                </a:r>
                <a:r>
                  <a:rPr lang="en-US" altLang="nb-NO" dirty="0"/>
                  <a:t>),   y = g(</a:t>
                </a:r>
                <a:r>
                  <a:rPr lang="en-US" altLang="nb-NO" dirty="0" err="1"/>
                  <a:t>x,u,d</a:t>
                </a:r>
                <a:r>
                  <a:rPr lang="en-US" altLang="nb-NO" dirty="0"/>
                  <a:t>)  (x is vector of states, y is vector of “outputs”)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Steady state model.             </a:t>
                </a:r>
                <a:r>
                  <a:rPr lang="en-US" altLang="nb-NO" sz="2200" dirty="0"/>
                  <a:t>dx*/dt=0 -&gt; f(x*,u*,d*)=0 </a:t>
                </a:r>
              </a:p>
              <a:p>
                <a:pPr marL="914400" lvl="1" indent="-514350"/>
                <a:r>
                  <a:rPr lang="en-US" altLang="nb-NO" dirty="0"/>
                  <a:t>Find steady state *. Typically, use to find missing data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Introduce deviation variables and linearize</a:t>
                </a:r>
              </a:p>
              <a:p>
                <a:pPr marL="914400" lvl="1" indent="-514350"/>
                <a:r>
                  <a:rPr lang="en-US" altLang="nb-NO" dirty="0"/>
                  <a:t>d</a:t>
                </a:r>
                <a:r>
                  <a:rPr lang="nb-NO" altLang="nb-NO" dirty="0"/>
                  <a:t>x/</a:t>
                </a:r>
                <a:r>
                  <a:rPr lang="nb-NO" altLang="nb-NO" dirty="0" err="1"/>
                  <a:t>dt</a:t>
                </a:r>
                <a:r>
                  <a:rPr lang="nb-NO" altLang="nb-NO" dirty="0"/>
                  <a:t> = </a:t>
                </a:r>
                <a:r>
                  <a:rPr lang="el-GR" altLang="nb-NO" dirty="0"/>
                  <a:t>Δ</a:t>
                </a:r>
                <a:r>
                  <a:rPr lang="nb-NO" altLang="nb-NO" dirty="0"/>
                  <a:t>f = A</a:t>
                </a:r>
                <a:r>
                  <a:rPr lang="el-GR" altLang="nb-NO" dirty="0"/>
                  <a:t> Δ</a:t>
                </a:r>
                <a:r>
                  <a:rPr lang="nb-NO" altLang="nb-NO" dirty="0"/>
                  <a:t>x(t) + B</a:t>
                </a:r>
                <a:r>
                  <a:rPr lang="el-GR" altLang="nb-NO" dirty="0"/>
                  <a:t> Δ</a:t>
                </a:r>
                <a:r>
                  <a:rPr lang="nb-NO" altLang="nb-NO" dirty="0"/>
                  <a:t>u(t) + </a:t>
                </a:r>
                <a:r>
                  <a:rPr lang="nb-NO" altLang="nb-NO" dirty="0" err="1"/>
                  <a:t>B</a:t>
                </a:r>
                <a:r>
                  <a:rPr lang="nb-NO" altLang="nb-NO" baseline="-25000" dirty="0" err="1"/>
                  <a:t>d</a:t>
                </a:r>
                <a:r>
                  <a:rPr lang="nb-NO" altLang="nb-NO" dirty="0"/>
                  <a:t> </a:t>
                </a:r>
                <a:r>
                  <a:rPr lang="el-GR" altLang="nb-NO" dirty="0"/>
                  <a:t>Δ</a:t>
                </a:r>
                <a:r>
                  <a:rPr lang="nb-NO" altLang="nb-NO" dirty="0"/>
                  <a:t>d(t).    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alt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nb-NO" altLang="nb-NO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nb-NO" altLang="nb-NO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nb-NO" altLang="nb-NO" b="0" i="1" smtClean="0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nb-NO" altLang="nb-NO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num>
                              <m:den>
                                <m:r>
                                  <a:rPr lang="nb-NO" altLang="nb-NO" b="0" i="1" smtClean="0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nb-NO" altLang="nb-NO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b>
                        <m:r>
                          <a:rPr lang="nb-NO" altLang="nb-NO" b="0" i="0" smtClean="0">
                            <a:latin typeface="Cambria Math" panose="02040503050406030204" pitchFamily="18" charset="0"/>
                          </a:rPr>
                          <m:t>∗</m:t>
                        </m:r>
                      </m:sub>
                    </m:sSub>
                    <m:r>
                      <a:rPr lang="nb-NO" altLang="nb-NO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b-NO" altLang="nb-NO" b="0" i="0" smtClean="0">
                        <a:latin typeface="Cambria Math" panose="02040503050406030204" pitchFamily="18" charset="0"/>
                      </a:rPr>
                      <m:t>etc</m:t>
                    </m:r>
                    <m:r>
                      <a:rPr lang="nb-NO" altLang="nb-NO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b-NO" altLang="nb-NO" dirty="0"/>
              </a:p>
              <a:p>
                <a:pPr marL="914400" lvl="1" indent="-514350"/>
                <a:r>
                  <a:rPr lang="el-GR" altLang="nb-NO" dirty="0"/>
                  <a:t>Δ</a:t>
                </a:r>
                <a:r>
                  <a:rPr lang="en-US" altLang="nb-NO" dirty="0"/>
                  <a:t>y(t)=</a:t>
                </a:r>
                <a:r>
                  <a:rPr lang="el-GR" altLang="nb-NO" dirty="0"/>
                  <a:t> Δ</a:t>
                </a:r>
                <a:r>
                  <a:rPr lang="en-US" altLang="nb-NO" dirty="0"/>
                  <a:t>g = </a:t>
                </a:r>
                <a:r>
                  <a:rPr lang="nb-NO" altLang="nb-NO" dirty="0"/>
                  <a:t>C</a:t>
                </a:r>
                <a:r>
                  <a:rPr lang="el-GR" altLang="nb-NO" dirty="0"/>
                  <a:t> Δ</a:t>
                </a:r>
                <a:r>
                  <a:rPr lang="nb-NO" altLang="nb-NO" dirty="0"/>
                  <a:t>x(t) + D</a:t>
                </a:r>
                <a:r>
                  <a:rPr lang="el-GR" altLang="nb-NO" dirty="0"/>
                  <a:t> Δ</a:t>
                </a:r>
                <a:r>
                  <a:rPr lang="nb-NO" altLang="nb-NO" dirty="0"/>
                  <a:t>u(t) + </a:t>
                </a:r>
                <a:r>
                  <a:rPr lang="nb-NO" altLang="nb-NO" dirty="0" err="1"/>
                  <a:t>D</a:t>
                </a:r>
                <a:r>
                  <a:rPr lang="nb-NO" altLang="nb-NO" baseline="-25000" dirty="0" err="1"/>
                  <a:t>d</a:t>
                </a:r>
                <a:r>
                  <a:rPr lang="nb-NO" altLang="nb-NO" dirty="0"/>
                  <a:t> </a:t>
                </a:r>
                <a:r>
                  <a:rPr lang="el-GR" altLang="nb-NO" dirty="0"/>
                  <a:t>Δ</a:t>
                </a:r>
                <a:r>
                  <a:rPr lang="nb-NO" altLang="nb-NO" dirty="0"/>
                  <a:t>d(t)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Laplace** of both sides of linear model* (t </a:t>
                </a:r>
                <a:r>
                  <a:rPr lang="en-US" altLang="nb-NO" dirty="0">
                    <a:latin typeface="cmsy10" pitchFamily="34" charset="0"/>
                  </a:rPr>
                  <a:t>-&gt;</a:t>
                </a:r>
                <a:r>
                  <a:rPr lang="en-US" altLang="nb-NO" dirty="0"/>
                  <a:t> s)</a:t>
                </a:r>
              </a:p>
              <a:p>
                <a:pPr marL="857250" lvl="1" indent="-457200"/>
                <a:r>
                  <a:rPr lang="en-US" altLang="nb-NO" dirty="0"/>
                  <a:t>s</a:t>
                </a:r>
                <a:r>
                  <a:rPr lang="nb-NO" altLang="nb-NO" dirty="0"/>
                  <a:t>x(s) = A</a:t>
                </a:r>
                <a:r>
                  <a:rPr lang="el-GR" altLang="nb-NO" dirty="0"/>
                  <a:t> </a:t>
                </a:r>
                <a:r>
                  <a:rPr lang="nb-NO" altLang="nb-NO" dirty="0"/>
                  <a:t>x(s) + B</a:t>
                </a:r>
                <a:r>
                  <a:rPr lang="el-GR" altLang="nb-NO" dirty="0"/>
                  <a:t> </a:t>
                </a:r>
                <a:r>
                  <a:rPr lang="nb-NO" altLang="nb-NO" dirty="0"/>
                  <a:t>u(s) + </a:t>
                </a:r>
                <a:r>
                  <a:rPr lang="nb-NO" altLang="nb-NO" dirty="0" err="1"/>
                  <a:t>B</a:t>
                </a:r>
                <a:r>
                  <a:rPr lang="nb-NO" altLang="nb-NO" baseline="-25000" dirty="0" err="1"/>
                  <a:t>d</a:t>
                </a:r>
                <a:r>
                  <a:rPr lang="nb-NO" altLang="nb-NO" dirty="0"/>
                  <a:t> d(s)</a:t>
                </a:r>
              </a:p>
              <a:p>
                <a:pPr marL="857250" lvl="1" indent="-457200"/>
                <a:r>
                  <a:rPr lang="en-US" altLang="nb-NO" dirty="0"/>
                  <a:t>y(s)  =</a:t>
                </a:r>
                <a:r>
                  <a:rPr lang="el-GR" altLang="nb-NO" dirty="0"/>
                  <a:t> </a:t>
                </a:r>
                <a:r>
                  <a:rPr lang="nb-NO" altLang="nb-NO" dirty="0"/>
                  <a:t>C</a:t>
                </a:r>
                <a:r>
                  <a:rPr lang="el-GR" altLang="nb-NO" dirty="0"/>
                  <a:t> </a:t>
                </a:r>
                <a:r>
                  <a:rPr lang="nb-NO" altLang="nb-NO" dirty="0"/>
                  <a:t>x(s) + D</a:t>
                </a:r>
                <a:r>
                  <a:rPr lang="el-GR" altLang="nb-NO" dirty="0"/>
                  <a:t> </a:t>
                </a:r>
                <a:r>
                  <a:rPr lang="nb-NO" altLang="nb-NO" dirty="0"/>
                  <a:t>u(s) + </a:t>
                </a:r>
                <a:r>
                  <a:rPr lang="nb-NO" altLang="nb-NO" dirty="0" err="1"/>
                  <a:t>D</a:t>
                </a:r>
                <a:r>
                  <a:rPr lang="nb-NO" altLang="nb-NO" baseline="-25000" dirty="0" err="1"/>
                  <a:t>d</a:t>
                </a:r>
                <a:r>
                  <a:rPr lang="nb-NO" altLang="nb-NO" dirty="0"/>
                  <a:t> d(s)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Algebra </a:t>
                </a:r>
                <a:r>
                  <a:rPr lang="en-US" altLang="nb-NO" dirty="0">
                    <a:latin typeface="cmsy10" pitchFamily="34" charset="0"/>
                  </a:rPr>
                  <a:t> (eliminate x(s), </a:t>
                </a:r>
                <a:r>
                  <a:rPr lang="en-US" altLang="nb-NO" dirty="0">
                    <a:solidFill>
                      <a:srgbClr val="FF0000"/>
                    </a:solidFill>
                    <a:latin typeface="cmsy10" pitchFamily="34" charset="0"/>
                  </a:rPr>
                  <a:t>see next page</a:t>
                </a:r>
                <a:r>
                  <a:rPr lang="en-US" altLang="nb-NO" dirty="0">
                    <a:latin typeface="cmsy10" pitchFamily="34" charset="0"/>
                  </a:rPr>
                  <a:t>)</a:t>
                </a:r>
                <a:r>
                  <a:rPr lang="en-US" altLang="nb-NO" dirty="0"/>
                  <a:t> </a:t>
                </a:r>
              </a:p>
              <a:p>
                <a:pPr marL="914400" lvl="1" indent="-514350"/>
                <a:r>
                  <a:rPr lang="en-US" altLang="nb-NO" dirty="0"/>
                  <a:t>y(s) = G(s) u(s) + G</a:t>
                </a:r>
                <a:r>
                  <a:rPr lang="en-US" altLang="nb-NO" baseline="-25000" dirty="0"/>
                  <a:t>d</a:t>
                </a:r>
                <a:r>
                  <a:rPr lang="en-US" altLang="nb-NO" dirty="0"/>
                  <a:t> d(s)</a:t>
                </a:r>
              </a:p>
              <a:p>
                <a:pPr marL="914400" lvl="1" indent="-514350"/>
                <a:r>
                  <a:rPr lang="en-US" altLang="nb-NO" dirty="0"/>
                  <a:t>Transfer matrix, G(s)  = C (</a:t>
                </a:r>
                <a:r>
                  <a:rPr lang="en-US" altLang="nb-NO" dirty="0" err="1"/>
                  <a:t>sI</a:t>
                </a:r>
                <a:r>
                  <a:rPr lang="en-US" altLang="nb-NO" dirty="0"/>
                  <a:t>-A)</a:t>
                </a:r>
                <a:r>
                  <a:rPr lang="en-US" altLang="nb-NO" baseline="30000" dirty="0"/>
                  <a:t>-1</a:t>
                </a:r>
                <a:r>
                  <a:rPr lang="en-US" altLang="nb-NO" dirty="0"/>
                  <a:t>B + D, </a:t>
                </a:r>
              </a:p>
              <a:p>
                <a:pPr marL="914400" lvl="1" indent="-514350"/>
                <a:r>
                  <a:rPr lang="en-US" altLang="nb-NO" dirty="0"/>
                  <a:t>                             G</a:t>
                </a:r>
                <a:r>
                  <a:rPr lang="en-US" altLang="nb-NO" baseline="-25000" dirty="0"/>
                  <a:t>d</a:t>
                </a:r>
                <a:r>
                  <a:rPr lang="en-US" altLang="nb-NO" dirty="0"/>
                  <a:t>(s) = C (</a:t>
                </a:r>
                <a:r>
                  <a:rPr lang="en-US" altLang="nb-NO" dirty="0" err="1"/>
                  <a:t>sI</a:t>
                </a:r>
                <a:r>
                  <a:rPr lang="en-US" altLang="nb-NO" dirty="0"/>
                  <a:t>-A)</a:t>
                </a:r>
                <a:r>
                  <a:rPr lang="en-US" altLang="nb-NO" baseline="30000" dirty="0"/>
                  <a:t>-1</a:t>
                </a:r>
                <a:r>
                  <a:rPr lang="en-US" altLang="nb-NO" dirty="0"/>
                  <a:t>B</a:t>
                </a:r>
                <a:r>
                  <a:rPr lang="en-US" altLang="nb-NO" baseline="-25000" dirty="0"/>
                  <a:t>d</a:t>
                </a:r>
                <a:r>
                  <a:rPr lang="en-US" altLang="nb-NO" dirty="0"/>
                  <a:t> + D</a:t>
                </a:r>
                <a:r>
                  <a:rPr lang="en-US" altLang="nb-NO" baseline="-25000" dirty="0"/>
                  <a:t>d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Block diagram </a:t>
                </a:r>
              </a:p>
              <a:p>
                <a:pPr marL="514350" indent="-514350">
                  <a:buFont typeface="Times New Roman" panose="02020603050405020304" pitchFamily="18" charset="0"/>
                  <a:buAutoNum type="arabicPeriod"/>
                </a:pPr>
                <a:r>
                  <a:rPr lang="en-US" altLang="nb-NO" dirty="0"/>
                  <a:t>Controller design</a:t>
                </a:r>
              </a:p>
            </p:txBody>
          </p:sp>
        </mc:Choice>
        <mc:Fallback xmlns="">
          <p:sp>
            <p:nvSpPr>
              <p:cNvPr id="19459" name="Content Placeholder 2">
                <a:extLst>
                  <a:ext uri="{FF2B5EF4-FFF2-40B4-BE49-F238E27FC236}">
                    <a16:creationId xmlns:a16="http://schemas.microsoft.com/office/drawing/2014/main" id="{C8786EA0-9204-46F7-95AC-289E808F02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79576" y="1371600"/>
                <a:ext cx="9302824" cy="4217640"/>
              </a:xfrm>
              <a:blipFill>
                <a:blip r:embed="rId2"/>
                <a:stretch>
                  <a:fillRect l="-590" t="-1879" b="-10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60" name="TextBox 1">
            <a:extLst>
              <a:ext uri="{FF2B5EF4-FFF2-40B4-BE49-F238E27FC236}">
                <a16:creationId xmlns:a16="http://schemas.microsoft.com/office/drawing/2014/main" id="{CB24C988-1F46-45CA-8EF7-58ABDEB5F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437" y="5589240"/>
            <a:ext cx="90973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*State-space form (differential equations) is not completely general: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               1) Cannot handle time delay.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	2) Let g(s)= n(s)/d(s). Must assume: order d(s) ≥ order n(s) (so cannot handle ideal PID)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**We will only use Laplace for linear systems!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B00987-7742-6F91-D984-89C17A16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</a:t>
            </a:fld>
            <a:endParaRPr lang="nb-NO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Example</a:t>
            </a:r>
            <a:r>
              <a:rPr lang="nb-NO" dirty="0"/>
              <a:t> 2. PI-control of 1st order </a:t>
            </a:r>
            <a:r>
              <a:rPr lang="nb-NO" dirty="0" err="1"/>
              <a:t>process</a:t>
            </a:r>
            <a:endParaRPr lang="nb-NO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28" y="1916833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351584" y="4365105"/>
                <a:ext cx="7739235" cy="20403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dirty="0"/>
                  <a:t>Example.  </a:t>
                </a:r>
              </a:p>
              <a:p>
                <a:r>
                  <a:rPr lang="nb-NO" dirty="0"/>
                  <a:t>            g(s) = </a:t>
                </a:r>
                <a:r>
                  <a:rPr lang="nb-NO" dirty="0" err="1"/>
                  <a:t>g</a:t>
                </a:r>
                <a:r>
                  <a:rPr lang="nb-NO" baseline="-25000" dirty="0" err="1"/>
                  <a:t>d</a:t>
                </a:r>
                <a:r>
                  <a:rPr lang="nb-NO" dirty="0"/>
                  <a:t>(s) = 2/(3s+1)</a:t>
                </a:r>
              </a:p>
              <a:p>
                <a:r>
                  <a:rPr lang="nb-NO" dirty="0"/>
                  <a:t>SIMC PI-controller, </a:t>
                </a:r>
                <a:r>
                  <a:rPr lang="el-GR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nb-NO" baseline="-250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nb-NO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=0.5</a:t>
                </a:r>
                <a:r>
                  <a:rPr lang="nb-NO" dirty="0">
                    <a:highlight>
                      <a:srgbClr val="FFFF00"/>
                    </a:highlight>
                  </a:rPr>
                  <a:t>  </a:t>
                </a:r>
                <a:r>
                  <a:rPr lang="nb-NO" dirty="0"/>
                  <a:t>(so </a:t>
                </a:r>
                <a:r>
                  <a:rPr lang="nb-NO" dirty="0" err="1"/>
                  <a:t>we</a:t>
                </a:r>
                <a:r>
                  <a:rPr lang="nb-NO" dirty="0"/>
                  <a:t> </a:t>
                </a:r>
                <a:r>
                  <a:rPr lang="nb-NO" dirty="0" err="1"/>
                  <a:t>are</a:t>
                </a:r>
                <a:r>
                  <a:rPr lang="nb-NO" dirty="0"/>
                  <a:t> </a:t>
                </a:r>
                <a:r>
                  <a:rPr lang="nb-NO" dirty="0" err="1"/>
                  <a:t>speeding</a:t>
                </a:r>
                <a:r>
                  <a:rPr lang="nb-NO" dirty="0"/>
                  <a:t> up </a:t>
                </a:r>
                <a:r>
                  <a:rPr lang="nb-NO" dirty="0" err="1"/>
                  <a:t>the</a:t>
                </a:r>
                <a:r>
                  <a:rPr lang="nb-NO" dirty="0"/>
                  <a:t> </a:t>
                </a:r>
                <a:r>
                  <a:rPr lang="nb-NO" dirty="0" err="1"/>
                  <a:t>response</a:t>
                </a:r>
                <a:r>
                  <a:rPr lang="nb-NO" dirty="0"/>
                  <a:t> relative to </a:t>
                </a:r>
                <a:r>
                  <a:rPr lang="el-G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nb-N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=3)</a:t>
                </a:r>
                <a:r>
                  <a:rPr lang="nb-NO" dirty="0"/>
                  <a:t>:  </a:t>
                </a:r>
              </a:p>
              <a:p>
                <a:r>
                  <a:rPr lang="nb-NO" dirty="0"/>
                  <a:t>            c(s)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(1+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nb-NO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>
                      <a:rPr lang="nb-NO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nb-NO" dirty="0"/>
                  <a:t>,  </a:t>
                </a:r>
                <a:r>
                  <a:rPr lang="nb-NO" dirty="0" err="1"/>
                  <a:t>K</a:t>
                </a:r>
                <a:r>
                  <a:rPr lang="nb-NO" baseline="-25000" dirty="0" err="1"/>
                  <a:t>c</a:t>
                </a:r>
                <a:r>
                  <a:rPr lang="nb-NO" dirty="0"/>
                  <a:t>= 3, </a:t>
                </a:r>
                <a:r>
                  <a:rPr lang="nb-NO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τ</a:t>
                </a:r>
                <a:r>
                  <a:rPr lang="nb-NO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nb-NO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b-NO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</a:t>
                </a:r>
              </a:p>
              <a:p>
                <a:r>
                  <a:rPr lang="nb-NO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-&gt;   </a:t>
                </a:r>
                <a:r>
                  <a:rPr lang="nb-NO" dirty="0"/>
                  <a:t>c(s) = </a:t>
                </a:r>
                <a14:m>
                  <m:oMath xmlns:m="http://schemas.openxmlformats.org/officeDocument/2006/math">
                    <m:r>
                      <a:rPr lang="nb-NO" b="0" i="0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b="0" i="0" smtClean="0">
                            <a:latin typeface="Cambria Math" panose="020405030504060302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nb-NO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b-NO" b="0" i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nb-NO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sty m:val="p"/>
                              </m:rPr>
                              <a:rPr lang="nb-NO" b="0" i="0" smtClean="0">
                                <a:latin typeface="Cambria Math" panose="02040503050406030204" pitchFamily="18" charset="0"/>
                              </a:rPr>
                              <m:t>s</m:t>
                            </m:r>
                          </m:den>
                        </m:f>
                      </m:e>
                    </m:d>
                    <m:r>
                      <a:rPr lang="nb-NO" b="0" i="0" smtClean="0">
                        <a:latin typeface="Cambria Math" panose="02040503050406030204" pitchFamily="18" charset="0"/>
                      </a:rPr>
                      <m:t>= 3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endParaRPr lang="nb-NO" dirty="0"/>
              </a:p>
              <a:p>
                <a:r>
                  <a:rPr lang="nb-NO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nb-NO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4365105"/>
                <a:ext cx="7739235" cy="2040302"/>
              </a:xfrm>
              <a:prstGeom prst="rect">
                <a:avLst/>
              </a:prstGeom>
              <a:blipFill>
                <a:blip r:embed="rId3"/>
                <a:stretch>
                  <a:fillRect l="-709" t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183635-4B36-1076-48EE-B7551273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52782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038" y="725418"/>
            <a:ext cx="4752528" cy="767555"/>
          </a:xfrm>
        </p:spPr>
        <p:txBody>
          <a:bodyPr>
            <a:normAutofit/>
          </a:bodyPr>
          <a:lstStyle/>
          <a:p>
            <a:r>
              <a:rPr lang="nb-NO" dirty="0"/>
              <a:t>y= T(s) y</a:t>
            </a:r>
            <a:r>
              <a:rPr lang="nb-NO" baseline="-25000" dirty="0"/>
              <a:t>s</a:t>
            </a:r>
            <a:endParaRPr lang="nb-NO" sz="3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205831"/>
            <a:ext cx="4981575" cy="33147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11" y="89760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9123" y="161078"/>
            <a:ext cx="4084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800" dirty="0" err="1"/>
              <a:t>Example</a:t>
            </a:r>
            <a:r>
              <a:rPr lang="nb-NO" sz="1800" dirty="0"/>
              <a:t> 2. PI-control of 1st order </a:t>
            </a:r>
            <a:r>
              <a:rPr lang="nb-NO" sz="1800" dirty="0" err="1"/>
              <a:t>process</a:t>
            </a:r>
            <a:endParaRPr lang="nb-NO" sz="1800" dirty="0"/>
          </a:p>
          <a:p>
            <a:r>
              <a:rPr lang="nb-NO" dirty="0"/>
              <a:t>Setpoint </a:t>
            </a:r>
            <a:r>
              <a:rPr lang="nb-NO" dirty="0" err="1"/>
              <a:t>response</a:t>
            </a:r>
            <a:r>
              <a:rPr lang="nb-NO" dirty="0"/>
              <a:t>. y</a:t>
            </a:r>
            <a:r>
              <a:rPr lang="nb-NO" baseline="-25000" dirty="0"/>
              <a:t>s</a:t>
            </a:r>
            <a:r>
              <a:rPr lang="nb-NO" dirty="0"/>
              <a:t>=1, d=0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87887" y="2995746"/>
                <a:ext cx="4696863" cy="1191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sz="1400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nb-NO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nb-NO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num>
                        <m:den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nb-NO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+2.333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+1)</m:t>
                          </m:r>
                        </m:den>
                      </m:f>
                      <m:r>
                        <a:rPr lang="nb-NO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nb-NO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num>
                        <m:den>
                          <m:eqArr>
                            <m:eqArrPr>
                              <m:ctrlPr>
                                <a:rPr lang="nb-NO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(1.178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+1)(0.566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nb-NO" sz="1400" i="1">
                                  <a:latin typeface="Cambria Math" panose="02040503050406030204" pitchFamily="18" charset="0"/>
                                </a:rPr>
                                <m:t>+1)</m:t>
                              </m:r>
                            </m:e>
                            <m:e/>
                          </m:eqArr>
                        </m:den>
                      </m:f>
                    </m:oMath>
                  </m:oMathPara>
                </a14:m>
                <a:endParaRPr lang="nb-NO" dirty="0"/>
              </a:p>
              <a:p>
                <a:r>
                  <a:rPr lang="nb-NO" dirty="0"/>
                  <a:t>   2nd order system </a:t>
                </a:r>
                <a:r>
                  <a:rPr lang="nb-NO" dirty="0" err="1"/>
                  <a:t>with</a:t>
                </a:r>
                <a:r>
                  <a:rPr lang="nb-NO" dirty="0"/>
                  <a:t> a zero</a:t>
                </a:r>
              </a:p>
              <a:p>
                <a:r>
                  <a:rPr lang="nb-NO" sz="1200" dirty="0"/>
                  <a:t>(No </a:t>
                </a:r>
                <a:r>
                  <a:rPr lang="nb-NO" sz="1200" dirty="0" err="1"/>
                  <a:t>oscillation</a:t>
                </a:r>
                <a:r>
                  <a:rPr lang="nb-NO" sz="1200" dirty="0"/>
                  <a:t>! The </a:t>
                </a:r>
                <a:r>
                  <a:rPr lang="nb-NO" sz="1200" dirty="0" err="1"/>
                  <a:t>overshoot</a:t>
                </a:r>
                <a:r>
                  <a:rPr lang="nb-NO" sz="1200" dirty="0"/>
                  <a:t> is from </a:t>
                </a:r>
                <a:r>
                  <a:rPr lang="nb-NO" sz="1200" dirty="0" err="1"/>
                  <a:t>the</a:t>
                </a:r>
                <a:r>
                  <a:rPr lang="nb-NO" sz="1200" dirty="0"/>
                  <a:t> zero polynomial n(s)=2s+1)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887" y="2995746"/>
                <a:ext cx="4696863" cy="1191160"/>
              </a:xfrm>
              <a:prstGeom prst="rect">
                <a:avLst/>
              </a:prstGeom>
              <a:blipFill>
                <a:blip r:embed="rId4"/>
                <a:stretch>
                  <a:fillRect l="-130" b="-3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E85D284A-CEA7-18E5-212C-92D03C9C08E2}"/>
              </a:ext>
            </a:extLst>
          </p:cNvPr>
          <p:cNvGrpSpPr/>
          <p:nvPr/>
        </p:nvGrpSpPr>
        <p:grpSpPr>
          <a:xfrm>
            <a:off x="3930301" y="4641258"/>
            <a:ext cx="2920461" cy="452945"/>
            <a:chOff x="4062485" y="4641257"/>
            <a:chExt cx="2920461" cy="452945"/>
          </a:xfrm>
        </p:grpSpPr>
        <p:sp>
          <p:nvSpPr>
            <p:cNvPr id="9" name="TextBox 8"/>
            <p:cNvSpPr txBox="1"/>
            <p:nvPr/>
          </p:nvSpPr>
          <p:spPr>
            <a:xfrm>
              <a:off x="4062485" y="4683064"/>
              <a:ext cx="1486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rgbClr val="FF0000"/>
                  </a:solidFill>
                </a:rPr>
                <a:t>Initial </a:t>
              </a:r>
              <a:r>
                <a:rPr lang="nb-NO" dirty="0" err="1">
                  <a:solidFill>
                    <a:srgbClr val="FF0000"/>
                  </a:solidFill>
                </a:rPr>
                <a:t>slope</a:t>
              </a:r>
              <a:r>
                <a:rPr lang="nb-NO" dirty="0">
                  <a:solidFill>
                    <a:srgbClr val="FF0000"/>
                  </a:solidFill>
                </a:rPr>
                <a:t> =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354EBACD-4F78-4080-AB7C-3AEB44138973}"/>
                    </a:ext>
                  </a:extLst>
                </p:cNvPr>
                <p:cNvSpPr txBox="1"/>
                <p:nvPr/>
              </p:nvSpPr>
              <p:spPr>
                <a:xfrm>
                  <a:off x="5472917" y="4641257"/>
                  <a:ext cx="1510029" cy="452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limLow>
                        <m:limLowPr>
                          <m:ctrl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lim</m:t>
                          </m:r>
                        </m:e>
                        <m:lim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→∞</m:t>
                          </m:r>
                        </m:lim>
                      </m:limLow>
                      <m:r>
                        <a:rPr lang="nb-NO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b-NO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𝑠𝑇</m:t>
                      </m:r>
                      <m:d>
                        <m:dPr>
                          <m:ctrl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a14:m>
                  <a:r>
                    <a:rPr lang="nb-NO" dirty="0">
                      <a:solidFill>
                        <a:srgbClr val="FF0000"/>
                      </a:solidFill>
                    </a:rPr>
                    <a:t> = 2</a:t>
                  </a: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354EBACD-4F78-4080-AB7C-3AEB441389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72917" y="4641257"/>
                  <a:ext cx="1510029" cy="452945"/>
                </a:xfrm>
                <a:prstGeom prst="rect">
                  <a:avLst/>
                </a:prstGeom>
                <a:blipFill>
                  <a:blip r:embed="rId6"/>
                  <a:stretch>
                    <a:fillRect t="-5333" r="-2429" b="-2667"/>
                  </a:stretch>
                </a:blipFill>
              </p:spPr>
              <p:txBody>
                <a:bodyPr/>
                <a:lstStyle/>
                <a:p>
                  <a:r>
                    <a:rPr lang="nb-NO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C792725-2381-29D1-CA72-72DD2CABB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31</a:t>
            </a:fld>
            <a:endParaRPr lang="nb-NO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A13CA9-8423-D962-4D09-DB17000E7ECA}"/>
              </a:ext>
            </a:extLst>
          </p:cNvPr>
          <p:cNvSpPr txBox="1"/>
          <p:nvPr/>
        </p:nvSpPr>
        <p:spPr>
          <a:xfrm>
            <a:off x="3575719" y="5486472"/>
            <a:ext cx="4270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Note: Reach 63% </a:t>
            </a:r>
            <a:r>
              <a:rPr lang="nb-NO" dirty="0" err="1"/>
              <a:t>approximately</a:t>
            </a:r>
            <a:r>
              <a:rPr lang="nb-NO" dirty="0"/>
              <a:t> at t=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=0.5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3259088-4A98-281C-8FF6-E73725C626B9}"/>
              </a:ext>
            </a:extLst>
          </p:cNvPr>
          <p:cNvSpPr txBox="1">
            <a:spLocks/>
          </p:cNvSpPr>
          <p:nvPr/>
        </p:nvSpPr>
        <p:spPr>
          <a:xfrm>
            <a:off x="306890" y="1309963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b-NO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92BFE2-2072-5DA7-CEC5-109FAF01B8AC}"/>
              </a:ext>
            </a:extLst>
          </p:cNvPr>
          <p:cNvSpPr txBox="1"/>
          <p:nvPr/>
        </p:nvSpPr>
        <p:spPr>
          <a:xfrm>
            <a:off x="9690341" y="5425558"/>
            <a:ext cx="225534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% Matlab</a:t>
            </a:r>
          </a:p>
          <a:p>
            <a:r>
              <a:rPr lang="en-US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</a:t>
            </a:r>
            <a:r>
              <a:rPr lang="en-US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=</a:t>
            </a:r>
            <a:r>
              <a:rPr lang="en-US" sz="10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tf</a:t>
            </a:r>
            <a:r>
              <a:rPr lang="en-US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('s')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 = 2/(3*s+1)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 = 3*(1 + 1/(2*s))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 = g*c/(1+g*c)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de-DE" sz="10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step</a:t>
            </a:r>
            <a:r>
              <a:rPr lang="de-DE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(T)</a:t>
            </a:r>
          </a:p>
        </p:txBody>
      </p:sp>
    </p:spTree>
    <p:extLst>
      <p:ext uri="{BB962C8B-B14F-4D97-AF65-F5344CB8AC3E}">
        <p14:creationId xmlns:p14="http://schemas.microsoft.com/office/powerpoint/2010/main" val="62447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AE9FA53-7A78-E35B-A5BD-122CE66D7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772816"/>
            <a:ext cx="5848350" cy="472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Input </a:t>
            </a:r>
            <a:r>
              <a:rPr lang="nb-NO" dirty="0" err="1"/>
              <a:t>Disturbance</a:t>
            </a:r>
            <a:r>
              <a:rPr lang="nb-NO" dirty="0"/>
              <a:t> </a:t>
            </a:r>
            <a:r>
              <a:rPr lang="nb-NO" dirty="0" err="1"/>
              <a:t>response</a:t>
            </a:r>
            <a:r>
              <a:rPr lang="nb-NO" dirty="0"/>
              <a:t> (</a:t>
            </a:r>
            <a:r>
              <a:rPr lang="nb-NO" dirty="0" err="1"/>
              <a:t>g</a:t>
            </a:r>
            <a:r>
              <a:rPr lang="nb-NO" baseline="-25000" dirty="0" err="1"/>
              <a:t>d</a:t>
            </a:r>
            <a:r>
              <a:rPr lang="nb-NO" dirty="0"/>
              <a:t>=g)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1338" y="4843404"/>
            <a:ext cx="18405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Td =</a:t>
            </a:r>
          </a:p>
          <a:p>
            <a:r>
              <a:rPr lang="nb-NO" dirty="0">
                <a:solidFill>
                  <a:srgbClr val="FF0000"/>
                </a:solidFill>
              </a:rPr>
              <a:t>  0.6667 s</a:t>
            </a:r>
          </a:p>
          <a:p>
            <a:r>
              <a:rPr lang="nb-NO" dirty="0">
                <a:solidFill>
                  <a:srgbClr val="FF0000"/>
                </a:solidFill>
              </a:rPr>
              <a:t>  -----------------</a:t>
            </a:r>
          </a:p>
          <a:p>
            <a:r>
              <a:rPr lang="nb-NO" dirty="0">
                <a:solidFill>
                  <a:srgbClr val="FF0000"/>
                </a:solidFill>
              </a:rPr>
              <a:t>  s^2 + 2.333 s + 1</a:t>
            </a:r>
          </a:p>
          <a:p>
            <a:endParaRPr lang="nb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EF2D31-E3B3-F467-761B-A7087041C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32</a:t>
            </a:fld>
            <a:endParaRPr lang="nb-NO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D5ECF00-7C6E-2497-DBEE-3F609B72E8FE}"/>
              </a:ext>
            </a:extLst>
          </p:cNvPr>
          <p:cNvGrpSpPr/>
          <p:nvPr/>
        </p:nvGrpSpPr>
        <p:grpSpPr>
          <a:xfrm>
            <a:off x="5099973" y="5171407"/>
            <a:ext cx="3304220" cy="452945"/>
            <a:chOff x="4062485" y="4641257"/>
            <a:chExt cx="3304220" cy="45294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F8534E-E53E-2872-7D66-B28E90439AEB}"/>
                </a:ext>
              </a:extLst>
            </p:cNvPr>
            <p:cNvSpPr txBox="1"/>
            <p:nvPr/>
          </p:nvSpPr>
          <p:spPr>
            <a:xfrm>
              <a:off x="4062485" y="4683064"/>
              <a:ext cx="1486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rgbClr val="FF0000"/>
                  </a:solidFill>
                </a:rPr>
                <a:t>Initial </a:t>
              </a:r>
              <a:r>
                <a:rPr lang="nb-NO" dirty="0" err="1">
                  <a:solidFill>
                    <a:srgbClr val="FF0000"/>
                  </a:solidFill>
                </a:rPr>
                <a:t>slope</a:t>
              </a:r>
              <a:r>
                <a:rPr lang="nb-NO" dirty="0">
                  <a:solidFill>
                    <a:srgbClr val="FF0000"/>
                  </a:solidFill>
                </a:rPr>
                <a:t> =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9633951-60A1-E6C8-AC2B-AEB2C3FBDF3D}"/>
                    </a:ext>
                  </a:extLst>
                </p:cNvPr>
                <p:cNvSpPr txBox="1"/>
                <p:nvPr/>
              </p:nvSpPr>
              <p:spPr>
                <a:xfrm>
                  <a:off x="5472917" y="4641257"/>
                  <a:ext cx="1893788" cy="452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limLow>
                        <m:limLowPr>
                          <m:ctrl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lim</m:t>
                          </m:r>
                        </m:e>
                        <m:lim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→∞</m:t>
                          </m:r>
                        </m:lim>
                      </m:limLow>
                      <m:r>
                        <a:rPr lang="nb-NO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b-NO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𝑠𝑇𝑑</m:t>
                      </m:r>
                      <m:d>
                        <m:dPr>
                          <m:ctrl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a14:m>
                  <a:r>
                    <a:rPr lang="nb-NO" dirty="0">
                      <a:solidFill>
                        <a:srgbClr val="FF0000"/>
                      </a:solidFill>
                    </a:rPr>
                    <a:t> = 0.67</a:t>
                  </a: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9633951-60A1-E6C8-AC2B-AEB2C3FBDF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72917" y="4641257"/>
                  <a:ext cx="1893788" cy="452945"/>
                </a:xfrm>
                <a:prstGeom prst="rect">
                  <a:avLst/>
                </a:prstGeom>
                <a:blipFill>
                  <a:blip r:embed="rId3"/>
                  <a:stretch>
                    <a:fillRect t="-6757" r="-1935" b="-4054"/>
                  </a:stretch>
                </a:blipFill>
              </p:spPr>
              <p:txBody>
                <a:bodyPr/>
                <a:lstStyle/>
                <a:p>
                  <a:r>
                    <a:rPr lang="nb-NO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263E2A-1028-7304-A84B-F200A62BFB04}"/>
              </a:ext>
            </a:extLst>
          </p:cNvPr>
          <p:cNvGrpSpPr/>
          <p:nvPr/>
        </p:nvGrpSpPr>
        <p:grpSpPr>
          <a:xfrm>
            <a:off x="5159896" y="4005382"/>
            <a:ext cx="2408480" cy="2223017"/>
            <a:chOff x="5178129" y="4702122"/>
            <a:chExt cx="2408480" cy="22230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69114CE1-18CE-1ADF-C8AD-7E6A2B6F43E0}"/>
                    </a:ext>
                  </a:extLst>
                </p:cNvPr>
                <p:cNvSpPr txBox="1"/>
                <p:nvPr/>
              </p:nvSpPr>
              <p:spPr>
                <a:xfrm>
                  <a:off x="5178129" y="6278808"/>
                  <a:ext cx="2408480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b-NO" dirty="0">
                      <a:solidFill>
                        <a:srgbClr val="FF0000"/>
                      </a:solidFill>
                    </a:rPr>
                    <a:t>Steady-</a:t>
                  </a:r>
                  <a:r>
                    <a:rPr lang="nb-NO" dirty="0" err="1">
                      <a:solidFill>
                        <a:srgbClr val="FF0000"/>
                      </a:solidFill>
                    </a:rPr>
                    <a:t>state</a:t>
                  </a:r>
                  <a:r>
                    <a:rPr lang="nb-NO" dirty="0">
                      <a:solidFill>
                        <a:srgbClr val="FF0000"/>
                      </a:solidFill>
                    </a:rPr>
                    <a:t> =</a:t>
                  </a:r>
                  <a14:m>
                    <m:oMath xmlns:m="http://schemas.openxmlformats.org/officeDocument/2006/math">
                      <m:r>
                        <a:rPr lang="nb-NO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nb-NO" i="1" baseline="-25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d>
                        <m:dPr>
                          <m:ctrlP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b-NO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a14:m>
                  <a:r>
                    <a:rPr lang="nb-NO" dirty="0">
                      <a:solidFill>
                        <a:srgbClr val="FF0000"/>
                      </a:solidFill>
                    </a:rPr>
                    <a:t> = 0</a:t>
                  </a:r>
                </a:p>
                <a:p>
                  <a:r>
                    <a:rPr lang="nb-NO" dirty="0">
                      <a:solidFill>
                        <a:srgbClr val="FF0000"/>
                      </a:solidFill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69114CE1-18CE-1ADF-C8AD-7E6A2B6F4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8129" y="6278808"/>
                  <a:ext cx="2408480" cy="646331"/>
                </a:xfrm>
                <a:prstGeom prst="rect">
                  <a:avLst/>
                </a:prstGeom>
                <a:blipFill>
                  <a:blip r:embed="rId4"/>
                  <a:stretch>
                    <a:fillRect l="-2278" t="-5660" r="-1013"/>
                  </a:stretch>
                </a:blipFill>
              </p:spPr>
              <p:txBody>
                <a:bodyPr/>
                <a:lstStyle/>
                <a:p>
                  <a:r>
                    <a:rPr lang="nb-N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BFC488-A1F6-6A4E-2852-F0FE1B3D218D}"/>
                </a:ext>
              </a:extLst>
            </p:cNvPr>
            <p:cNvSpPr txBox="1"/>
            <p:nvPr/>
          </p:nvSpPr>
          <p:spPr>
            <a:xfrm>
              <a:off x="5481852" y="4702122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nb-NO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8F2D7F5-B1B4-E124-A077-251F9C667482}"/>
              </a:ext>
            </a:extLst>
          </p:cNvPr>
          <p:cNvSpPr txBox="1"/>
          <p:nvPr/>
        </p:nvSpPr>
        <p:spPr>
          <a:xfrm>
            <a:off x="4887887" y="2834152"/>
            <a:ext cx="3728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accent1"/>
                </a:solidFill>
              </a:rPr>
              <a:t>«Open-loop»: </a:t>
            </a:r>
          </a:p>
          <a:p>
            <a:r>
              <a:rPr lang="nb-NO" dirty="0" err="1">
                <a:solidFill>
                  <a:schemeClr val="accent1"/>
                </a:solidFill>
              </a:rPr>
              <a:t>Disturbance</a:t>
            </a:r>
            <a:r>
              <a:rPr lang="nb-NO" dirty="0">
                <a:solidFill>
                  <a:schemeClr val="accent1"/>
                </a:solidFill>
              </a:rPr>
              <a:t> </a:t>
            </a:r>
            <a:r>
              <a:rPr lang="nb-NO" dirty="0" err="1">
                <a:solidFill>
                  <a:schemeClr val="accent1"/>
                </a:solidFill>
              </a:rPr>
              <a:t>response</a:t>
            </a:r>
            <a:r>
              <a:rPr lang="nb-NO" dirty="0">
                <a:solidFill>
                  <a:schemeClr val="accent1"/>
                </a:solidFill>
              </a:rPr>
              <a:t> </a:t>
            </a:r>
            <a:r>
              <a:rPr lang="nb-NO" dirty="0" err="1">
                <a:solidFill>
                  <a:schemeClr val="accent1"/>
                </a:solidFill>
              </a:rPr>
              <a:t>without</a:t>
            </a:r>
            <a:r>
              <a:rPr lang="nb-NO" dirty="0">
                <a:solidFill>
                  <a:schemeClr val="accent1"/>
                </a:solidFill>
              </a:rPr>
              <a:t> control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A0B9F4-C466-509B-E4E1-BE5F58A3D99D}"/>
              </a:ext>
            </a:extLst>
          </p:cNvPr>
          <p:cNvSpPr txBox="1"/>
          <p:nvPr/>
        </p:nvSpPr>
        <p:spPr>
          <a:xfrm>
            <a:off x="3914112" y="4856561"/>
            <a:ext cx="3731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«</a:t>
            </a:r>
            <a:r>
              <a:rPr lang="nb-NO" dirty="0" err="1">
                <a:solidFill>
                  <a:srgbClr val="FF0000"/>
                </a:solidFill>
              </a:rPr>
              <a:t>Closed</a:t>
            </a:r>
            <a:r>
              <a:rPr lang="nb-NO" dirty="0">
                <a:solidFill>
                  <a:srgbClr val="FF0000"/>
                </a:solidFill>
              </a:rPr>
              <a:t>-loop»: With feedback control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46EAFA6-2B0D-CCE8-4611-14D327F8410C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3575720" y="5397880"/>
            <a:ext cx="1524253" cy="468646"/>
          </a:xfrm>
          <a:prstGeom prst="straightConnector1">
            <a:avLst/>
          </a:prstGeom>
          <a:ln w="31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C8E8343-DC59-66E2-19F0-558F6BE295EF}"/>
              </a:ext>
            </a:extLst>
          </p:cNvPr>
          <p:cNvSpPr txBox="1"/>
          <p:nvPr/>
        </p:nvSpPr>
        <p:spPr>
          <a:xfrm>
            <a:off x="9457220" y="5565338"/>
            <a:ext cx="119455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% Matlab</a:t>
            </a:r>
          </a:p>
          <a:p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s=</a:t>
            </a:r>
            <a:r>
              <a:rPr lang="en-US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tf</a:t>
            </a:r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('s')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 = 2/(3*s+1)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 = 3*(1 + 1/(2*s))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de-DE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Td</a:t>
            </a:r>
            <a:r>
              <a:rPr lang="de-DE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=g/(1+g*c)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de-DE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step</a:t>
            </a:r>
            <a:r>
              <a:rPr lang="de-DE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de-DE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g,Td</a:t>
            </a:r>
            <a:r>
              <a:rPr lang="de-DE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EABD7B-240A-E52C-6053-098099BB3AAD}"/>
              </a:ext>
            </a:extLst>
          </p:cNvPr>
          <p:cNvSpPr txBox="1"/>
          <p:nvPr/>
        </p:nvSpPr>
        <p:spPr>
          <a:xfrm>
            <a:off x="839416" y="2348880"/>
            <a:ext cx="9119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g = </a:t>
            </a:r>
            <a:r>
              <a:rPr lang="en-US" dirty="0" err="1">
                <a:solidFill>
                  <a:srgbClr val="0070C0"/>
                </a:solidFill>
              </a:rPr>
              <a:t>gd</a:t>
            </a:r>
            <a:r>
              <a:rPr lang="en-US" dirty="0">
                <a:solidFill>
                  <a:srgbClr val="0070C0"/>
                </a:solidFill>
              </a:rPr>
              <a:t> =</a:t>
            </a:r>
          </a:p>
          <a:p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</a:rPr>
              <a:t>     2</a:t>
            </a:r>
          </a:p>
          <a:p>
            <a:r>
              <a:rPr lang="en-US" dirty="0">
                <a:solidFill>
                  <a:srgbClr val="0070C0"/>
                </a:solidFill>
              </a:rPr>
              <a:t>  -------</a:t>
            </a:r>
          </a:p>
          <a:p>
            <a:r>
              <a:rPr lang="en-US" dirty="0">
                <a:solidFill>
                  <a:srgbClr val="0070C0"/>
                </a:solidFill>
              </a:rPr>
              <a:t>  3 s + 1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AB119D-3AE5-D8F2-ACAA-521E7FBC2B29}"/>
              </a:ext>
            </a:extLst>
          </p:cNvPr>
          <p:cNvSpPr txBox="1"/>
          <p:nvPr/>
        </p:nvSpPr>
        <p:spPr>
          <a:xfrm>
            <a:off x="8728295" y="3643075"/>
            <a:ext cx="3463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highlight>
                  <a:srgbClr val="FFFF00"/>
                </a:highlight>
              </a:rPr>
              <a:t>IMPORTANT:</a:t>
            </a:r>
          </a:p>
          <a:p>
            <a:r>
              <a:rPr lang="nb-NO" dirty="0">
                <a:highlight>
                  <a:srgbClr val="FFFF00"/>
                </a:highlight>
              </a:rPr>
              <a:t>The initial </a:t>
            </a:r>
            <a:r>
              <a:rPr lang="nb-NO" dirty="0" err="1">
                <a:highlight>
                  <a:srgbClr val="FFFF00"/>
                </a:highlight>
              </a:rPr>
              <a:t>disturbance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response</a:t>
            </a:r>
            <a:endParaRPr lang="nb-NO" dirty="0">
              <a:highlight>
                <a:srgbClr val="FFFF00"/>
              </a:highlight>
            </a:endParaRPr>
          </a:p>
          <a:p>
            <a:r>
              <a:rPr lang="nb-NO" dirty="0">
                <a:highlight>
                  <a:srgbClr val="FFFF00"/>
                </a:highlight>
              </a:rPr>
              <a:t>(</a:t>
            </a:r>
            <a:r>
              <a:rPr lang="nb-NO" dirty="0" err="1">
                <a:highlight>
                  <a:srgbClr val="FFFF00"/>
                </a:highlight>
              </a:rPr>
              <a:t>with</a:t>
            </a:r>
            <a:r>
              <a:rPr lang="nb-NO" dirty="0">
                <a:highlight>
                  <a:srgbClr val="FFFF00"/>
                </a:highlight>
              </a:rPr>
              <a:t> or </a:t>
            </a:r>
            <a:r>
              <a:rPr lang="nb-NO" dirty="0" err="1">
                <a:highlight>
                  <a:srgbClr val="FFFF00"/>
                </a:highlight>
              </a:rPr>
              <a:t>without</a:t>
            </a:r>
            <a:r>
              <a:rPr lang="nb-NO" dirty="0">
                <a:highlight>
                  <a:srgbClr val="FFFF00"/>
                </a:highlight>
              </a:rPr>
              <a:t> feedback control) </a:t>
            </a:r>
          </a:p>
          <a:p>
            <a:r>
              <a:rPr lang="nb-NO" dirty="0">
                <a:highlight>
                  <a:srgbClr val="FFFF00"/>
                </a:highlight>
              </a:rPr>
              <a:t>is </a:t>
            </a:r>
            <a:r>
              <a:rPr lang="nb-NO" dirty="0" err="1">
                <a:highlight>
                  <a:srgbClr val="FFFF00"/>
                </a:highlight>
              </a:rPr>
              <a:t>always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same 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85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1988841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900" dirty="0"/>
              <a:t>&gt;&gt; delay = </a:t>
            </a:r>
            <a:r>
              <a:rPr lang="en-US" sz="900" dirty="0" err="1"/>
              <a:t>exp</a:t>
            </a:r>
            <a:r>
              <a:rPr lang="en-US" sz="900" dirty="0"/>
              <a:t>(-0.5*s)</a:t>
            </a:r>
          </a:p>
          <a:p>
            <a:pPr marL="0" indent="0">
              <a:buNone/>
            </a:pPr>
            <a:r>
              <a:rPr lang="en-US" sz="900" dirty="0"/>
              <a:t>delay =</a:t>
            </a:r>
          </a:p>
          <a:p>
            <a:pPr marL="0" indent="0">
              <a:buNone/>
            </a:pPr>
            <a:r>
              <a:rPr lang="en-US" sz="900" dirty="0"/>
              <a:t>   </a:t>
            </a:r>
            <a:r>
              <a:rPr lang="en-US" sz="900" dirty="0" err="1"/>
              <a:t>exp</a:t>
            </a:r>
            <a:r>
              <a:rPr lang="en-US" sz="900" dirty="0"/>
              <a:t>(-0.5*s) * (1)</a:t>
            </a:r>
          </a:p>
          <a:p>
            <a:pPr marL="0" indent="0">
              <a:buNone/>
            </a:pPr>
            <a:r>
              <a:rPr lang="en-US" sz="900" dirty="0"/>
              <a:t>&gt;&gt; L =g*c*delay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900" dirty="0"/>
              <a:t>L =   </a:t>
            </a:r>
          </a:p>
          <a:p>
            <a:pPr marL="0" indent="0">
              <a:buNone/>
            </a:pPr>
            <a:r>
              <a:rPr lang="en-US" sz="900" dirty="0"/>
              <a:t>                           12 s + 6</a:t>
            </a:r>
          </a:p>
          <a:p>
            <a:pPr marL="0" indent="0">
              <a:buNone/>
            </a:pPr>
            <a:r>
              <a:rPr lang="en-US" sz="900" dirty="0"/>
              <a:t>  </a:t>
            </a:r>
            <a:r>
              <a:rPr lang="en-US" sz="900" dirty="0" err="1"/>
              <a:t>exp</a:t>
            </a:r>
            <a:r>
              <a:rPr lang="en-US" sz="900" dirty="0"/>
              <a:t>(-0.5*s) * -----------</a:t>
            </a:r>
          </a:p>
          <a:p>
            <a:pPr marL="0" indent="0">
              <a:buNone/>
            </a:pPr>
            <a:r>
              <a:rPr lang="en-US" sz="900" dirty="0"/>
              <a:t>                           6 s^2 + 2 s</a:t>
            </a:r>
          </a:p>
          <a:p>
            <a:pPr marL="0" indent="0">
              <a:buNone/>
            </a:pPr>
            <a:r>
              <a:rPr lang="en-US" sz="900" dirty="0"/>
              <a:t> </a:t>
            </a:r>
          </a:p>
          <a:p>
            <a:pPr marL="0" indent="0">
              <a:buNone/>
            </a:pPr>
            <a:r>
              <a:rPr lang="en-US" sz="900" dirty="0"/>
              <a:t> &gt;&gt; T2 = L/(1+L)</a:t>
            </a:r>
          </a:p>
          <a:p>
            <a:pPr marL="0" indent="0">
              <a:buNone/>
            </a:pPr>
            <a:r>
              <a:rPr lang="en-US" sz="900" dirty="0"/>
              <a:t>  Internal delays (seconds): 0.5  0.5 </a:t>
            </a:r>
          </a:p>
          <a:p>
            <a:pPr marL="0" indent="0">
              <a:buNone/>
            </a:pPr>
            <a:r>
              <a:rPr lang="en-US" sz="900" dirty="0"/>
              <a:t> </a:t>
            </a:r>
          </a:p>
          <a:p>
            <a:pPr marL="0" indent="0">
              <a:buNone/>
            </a:pPr>
            <a:r>
              <a:rPr lang="en-US" sz="900" dirty="0"/>
              <a:t>&gt;&gt; step(T2)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-3175"/>
            <a:ext cx="4284662" cy="22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19537" y="1294624"/>
            <a:ext cx="2877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Setpoint </a:t>
            </a:r>
            <a:r>
              <a:rPr lang="nb-NO" dirty="0" err="1"/>
              <a:t>response</a:t>
            </a:r>
            <a:r>
              <a:rPr lang="nb-NO" dirty="0"/>
              <a:t>. y</a:t>
            </a:r>
            <a:r>
              <a:rPr lang="nb-NO" baseline="-25000" dirty="0"/>
              <a:t>s</a:t>
            </a:r>
            <a:r>
              <a:rPr lang="nb-NO" dirty="0"/>
              <a:t>=1, d=0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84" y="2363491"/>
            <a:ext cx="5038725" cy="3667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63553" y="5301208"/>
            <a:ext cx="2425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b="1" dirty="0" err="1">
                <a:solidFill>
                  <a:srgbClr val="FF0000"/>
                </a:solidFill>
              </a:rPr>
              <a:t>Unstable</a:t>
            </a:r>
            <a:r>
              <a:rPr lang="nb-NO" sz="2000" b="1" dirty="0">
                <a:solidFill>
                  <a:srgbClr val="FF0000"/>
                </a:solidFill>
              </a:rPr>
              <a:t> </a:t>
            </a:r>
            <a:r>
              <a:rPr lang="nb-NO" sz="2000" b="1" dirty="0" err="1">
                <a:solidFill>
                  <a:srgbClr val="FF0000"/>
                </a:solidFill>
              </a:rPr>
              <a:t>with</a:t>
            </a:r>
            <a:r>
              <a:rPr lang="nb-NO" sz="2000" b="1" dirty="0">
                <a:solidFill>
                  <a:srgbClr val="FF0000"/>
                </a:solidFill>
              </a:rPr>
              <a:t> </a:t>
            </a:r>
            <a:r>
              <a:rPr lang="nb-NO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 = </a:t>
            </a:r>
            <a:r>
              <a:rPr lang="nb-NO" sz="2000" b="1" dirty="0">
                <a:solidFill>
                  <a:srgbClr val="FF0000"/>
                </a:solidFill>
              </a:rPr>
              <a:t>1 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60096" y="4581129"/>
            <a:ext cx="302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Complicated</a:t>
            </a:r>
            <a:r>
              <a:rPr lang="nb-NO" dirty="0"/>
              <a:t> T(s)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delays</a:t>
            </a:r>
            <a:r>
              <a:rPr lang="nb-NO" dirty="0"/>
              <a:t>…</a:t>
            </a:r>
          </a:p>
          <a:p>
            <a:r>
              <a:rPr lang="nb-NO" dirty="0" err="1"/>
              <a:t>Need</a:t>
            </a:r>
            <a:r>
              <a:rPr lang="nb-NO" dirty="0"/>
              <a:t> to </a:t>
            </a:r>
            <a:r>
              <a:rPr lang="nb-NO" dirty="0" err="1"/>
              <a:t>use</a:t>
            </a:r>
            <a:r>
              <a:rPr lang="nb-NO" dirty="0"/>
              <a:t> </a:t>
            </a:r>
            <a:r>
              <a:rPr lang="nb-NO" dirty="0" err="1"/>
              <a:t>simulations</a:t>
            </a:r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80" y="171509"/>
            <a:ext cx="7484068" cy="767555"/>
          </a:xfrm>
        </p:spPr>
        <p:txBody>
          <a:bodyPr>
            <a:noAutofit/>
          </a:bodyPr>
          <a:lstStyle/>
          <a:p>
            <a:r>
              <a:rPr lang="nb-NO" sz="3200" dirty="0" err="1"/>
              <a:t>Comment</a:t>
            </a:r>
            <a:r>
              <a:rPr lang="nb-NO" sz="3200" dirty="0"/>
              <a:t>: </a:t>
            </a:r>
            <a:r>
              <a:rPr lang="nb-NO" sz="3200" dirty="0" err="1"/>
              <a:t>Adding</a:t>
            </a:r>
            <a:r>
              <a:rPr lang="nb-NO" sz="3200" dirty="0"/>
              <a:t> </a:t>
            </a:r>
            <a:r>
              <a:rPr lang="nb-NO" sz="3200" dirty="0" err="1"/>
              <a:t>delay</a:t>
            </a:r>
            <a:r>
              <a:rPr lang="nb-NO" sz="3200" dirty="0"/>
              <a:t>  </a:t>
            </a:r>
            <a:r>
              <a:rPr lang="nb-NO" sz="3200" dirty="0" err="1"/>
              <a:t>gives</a:t>
            </a:r>
            <a:r>
              <a:rPr lang="nb-NO" sz="3200" dirty="0"/>
              <a:t> </a:t>
            </a:r>
            <a:r>
              <a:rPr lang="nb-NO" sz="3200" dirty="0" err="1"/>
              <a:t>oscillations</a:t>
            </a:r>
            <a:r>
              <a:rPr lang="nb-NO" sz="3200" dirty="0"/>
              <a:t>, </a:t>
            </a:r>
            <a:br>
              <a:rPr lang="nb-NO" sz="3200" dirty="0"/>
            </a:br>
            <a:r>
              <a:rPr lang="nb-NO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 = </a:t>
            </a:r>
            <a:r>
              <a:rPr lang="nb-NO" sz="3200" dirty="0"/>
              <a:t>0.5 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CBA0EE-3E84-B10E-8693-AF99600E3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33</a:t>
            </a:fld>
            <a:endParaRPr lang="nb-N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DA0D7A-9850-DAA3-9035-3FE1ADB88E2F}"/>
              </a:ext>
            </a:extLst>
          </p:cNvPr>
          <p:cNvSpPr txBox="1"/>
          <p:nvPr/>
        </p:nvSpPr>
        <p:spPr>
          <a:xfrm>
            <a:off x="1968197" y="6514804"/>
            <a:ext cx="66164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err="1"/>
              <a:t>Comment</a:t>
            </a:r>
            <a:r>
              <a:rPr lang="nb-NO" sz="1200" dirty="0"/>
              <a:t>: The SIMC-controller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process</a:t>
            </a:r>
            <a:r>
              <a:rPr lang="nb-NO" sz="1200" dirty="0"/>
              <a:t> g(s) = 2e</a:t>
            </a:r>
            <a:r>
              <a:rPr lang="nb-NO" sz="1200" baseline="30000" dirty="0"/>
              <a:t>-0.5s</a:t>
            </a:r>
            <a:r>
              <a:rPr lang="nb-NO" sz="1200" dirty="0"/>
              <a:t>/(3s+1) </a:t>
            </a:r>
            <a:r>
              <a:rPr lang="nb-NO" sz="1200" dirty="0" err="1"/>
              <a:t>with</a:t>
            </a:r>
            <a:r>
              <a:rPr lang="nb-NO" sz="1200" dirty="0"/>
              <a:t> 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=θ=0.5 has </a:t>
            </a:r>
            <a:r>
              <a:rPr lang="nb-N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nb-NO" sz="12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=1.5 and 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9356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1580" y="-34482"/>
            <a:ext cx="8842892" cy="844363"/>
          </a:xfrm>
        </p:spPr>
        <p:txBody>
          <a:bodyPr>
            <a:noAutofit/>
          </a:bodyPr>
          <a:lstStyle/>
          <a:p>
            <a:r>
              <a:rPr lang="en-US" sz="3200" dirty="0"/>
              <a:t>Example 3. PI-control of integrating process (level)</a:t>
            </a:r>
            <a:endParaRPr lang="en-US" sz="3200" baseline="-250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569" y="1550712"/>
            <a:ext cx="3097038" cy="1596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282799" y="3557917"/>
                <a:ext cx="2983766" cy="14256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sz="2800" dirty="0"/>
                  <a:t>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sz="2800" i="1">
                        <a:latin typeface="Cambria Math" panose="02040503050406030204" pitchFamily="18" charset="0"/>
                      </a:rPr>
                      <m:t>𝑔𝑑</m:t>
                    </m:r>
                    <m:d>
                      <m:d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b-NO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endParaRPr lang="nb-NO" sz="2800" dirty="0"/>
              </a:p>
              <a:p>
                <a:r>
                  <a:rPr lang="nb-NO" sz="2800" dirty="0"/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(1+ </m:t>
                    </m:r>
                    <m:f>
                      <m:f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nb-NO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nb-NO" sz="2800" dirty="0"/>
                  <a:t>)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799" y="3557917"/>
                <a:ext cx="2983766" cy="1425647"/>
              </a:xfrm>
              <a:prstGeom prst="rect">
                <a:avLst/>
              </a:prstGeom>
              <a:blipFill>
                <a:blip r:embed="rId4"/>
                <a:stretch>
                  <a:fillRect l="-4294" r="-3272" b="-17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9480377" y="1779241"/>
            <a:ext cx="1083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 = 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  <a:p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= -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nb-NO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nb-NO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= 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nb-NO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endParaRPr lang="nb-NO" dirty="0"/>
          </a:p>
        </p:txBody>
      </p:sp>
      <p:grpSp>
        <p:nvGrpSpPr>
          <p:cNvPr id="8" name="Group 7"/>
          <p:cNvGrpSpPr/>
          <p:nvPr/>
        </p:nvGrpSpPr>
        <p:grpSpPr>
          <a:xfrm>
            <a:off x="1703512" y="980728"/>
            <a:ext cx="3237398" cy="2817614"/>
            <a:chOff x="330591" y="3567113"/>
            <a:chExt cx="3237398" cy="281761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863600" y="4294188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863600" y="5446713"/>
              <a:ext cx="936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800225" y="4294188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863600" y="451008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863600" y="4510088"/>
              <a:ext cx="93662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800225" y="4365625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1944688" y="4365625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800225" y="5373688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1944688" y="4654550"/>
              <a:ext cx="358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2303463" y="4437063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954213" y="4294188"/>
              <a:ext cx="3492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h</a:t>
              </a:r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2520950" y="4078288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2545100" y="4025900"/>
              <a:ext cx="38985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 err="1"/>
                <a:t>h</a:t>
              </a:r>
              <a:r>
                <a:rPr lang="en-US" altLang="nb-NO" sz="1800" baseline="-25000" dirty="0" err="1"/>
                <a:t>s</a:t>
              </a:r>
              <a:endParaRPr lang="en-US" altLang="nb-NO" sz="1800" baseline="-25000" dirty="0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>
              <a:off x="431800" y="4222750"/>
              <a:ext cx="647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1079500" y="4222750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330591" y="3933825"/>
              <a:ext cx="37862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 dirty="0" err="1"/>
                <a:t>q</a:t>
              </a:r>
              <a:r>
                <a:rPr lang="en-US" altLang="nb-NO" sz="1400" baseline="-25000" dirty="0" err="1"/>
                <a:t>in</a:t>
              </a:r>
              <a:endParaRPr lang="en-US" altLang="nb-NO" sz="1400" baseline="-25000" dirty="0"/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>
              <a:off x="1511300" y="5302250"/>
              <a:ext cx="0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1511300" y="5949950"/>
              <a:ext cx="1657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7" name="Text Box 24"/>
            <p:cNvSpPr txBox="1">
              <a:spLocks noChangeArrowheads="1"/>
            </p:cNvSpPr>
            <p:nvPr/>
          </p:nvSpPr>
          <p:spPr bwMode="auto">
            <a:xfrm>
              <a:off x="2349534" y="6076950"/>
              <a:ext cx="452368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 dirty="0" err="1"/>
                <a:t>q</a:t>
              </a:r>
              <a:r>
                <a:rPr lang="en-US" altLang="nb-NO" sz="1400" baseline="-25000" dirty="0" err="1"/>
                <a:t>out</a:t>
              </a:r>
              <a:endParaRPr lang="en-US" altLang="nb-NO" sz="1400" baseline="-25000" dirty="0"/>
            </a:p>
          </p:txBody>
        </p:sp>
        <p:sp>
          <p:nvSpPr>
            <p:cNvPr id="28" name="AutoShape 25"/>
            <p:cNvSpPr>
              <a:spLocks noChangeArrowheads="1"/>
            </p:cNvSpPr>
            <p:nvPr/>
          </p:nvSpPr>
          <p:spPr bwMode="auto">
            <a:xfrm rot="5400000">
              <a:off x="2446338" y="5757862"/>
              <a:ext cx="215900" cy="371475"/>
            </a:xfrm>
            <a:prstGeom prst="flowChartCollat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nb-NO" altLang="nb-NO" sz="1800"/>
            </a:p>
          </p:txBody>
        </p:sp>
        <p:sp>
          <p:nvSpPr>
            <p:cNvPr id="29" name="Line 26"/>
            <p:cNvSpPr>
              <a:spLocks noChangeShapeType="1"/>
            </p:cNvSpPr>
            <p:nvPr/>
          </p:nvSpPr>
          <p:spPr bwMode="auto">
            <a:xfrm flipV="1">
              <a:off x="2554288" y="4941888"/>
              <a:ext cx="19050" cy="1008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30" name="Text Box 27"/>
            <p:cNvSpPr txBox="1">
              <a:spLocks noChangeArrowheads="1"/>
            </p:cNvSpPr>
            <p:nvPr/>
          </p:nvSpPr>
          <p:spPr bwMode="auto">
            <a:xfrm>
              <a:off x="2560982" y="5068887"/>
              <a:ext cx="100700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MV=</a:t>
              </a:r>
              <a:r>
                <a:rPr lang="en-US" altLang="nb-NO" sz="1800" dirty="0" err="1"/>
                <a:t>q</a:t>
              </a:r>
              <a:r>
                <a:rPr lang="en-US" altLang="nb-NO" sz="1800" baseline="-25000" dirty="0" err="1"/>
                <a:t>out</a:t>
              </a:r>
              <a:endParaRPr lang="en-US" altLang="nb-NO" sz="1800" baseline="-25000" dirty="0"/>
            </a:p>
          </p:txBody>
        </p:sp>
        <p:sp>
          <p:nvSpPr>
            <p:cNvPr id="31" name="Text Box 28"/>
            <p:cNvSpPr txBox="1">
              <a:spLocks noChangeArrowheads="1"/>
            </p:cNvSpPr>
            <p:nvPr/>
          </p:nvSpPr>
          <p:spPr bwMode="auto">
            <a:xfrm>
              <a:off x="495821" y="3567113"/>
              <a:ext cx="165949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 dirty="0"/>
                <a:t>FLOWSHEET: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096000" y="1011267"/>
            <a:ext cx="2030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/>
              <a:t>BLOCK DIAGRAM: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5447" y="3861049"/>
                <a:ext cx="4761625" cy="20268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dirty="0"/>
                  <a:t>Mass </a:t>
                </a:r>
                <a:r>
                  <a:rPr lang="nb-NO" dirty="0" err="1"/>
                  <a:t>balance</a:t>
                </a:r>
                <a:r>
                  <a:rPr lang="nb-NO" dirty="0"/>
                  <a:t> </a:t>
                </a:r>
                <a:r>
                  <a:rPr lang="nb-NO" dirty="0" err="1"/>
                  <a:t>with</a:t>
                </a:r>
                <a:r>
                  <a:rPr lang="nb-NO" dirty="0"/>
                  <a:t> </a:t>
                </a:r>
                <a:r>
                  <a:rPr lang="nb-NO" dirty="0" err="1"/>
                  <a:t>constant</a:t>
                </a:r>
                <a:r>
                  <a:rPr lang="nb-NO" dirty="0"/>
                  <a:t> </a:t>
                </a:r>
                <a:r>
                  <a:rPr lang="nb-NO" dirty="0" err="1"/>
                  <a:t>density</a:t>
                </a:r>
                <a:r>
                  <a:rPr lang="nb-NO" dirty="0"/>
                  <a:t> (V=Ah):</a:t>
                </a:r>
              </a:p>
              <a:p>
                <a:r>
                  <a:rPr lang="nb-NO" dirty="0"/>
                  <a:t>	</a:t>
                </a:r>
                <a:r>
                  <a:rPr lang="nb-NO" dirty="0" err="1"/>
                  <a:t>dV</a:t>
                </a:r>
                <a:r>
                  <a:rPr lang="nb-NO" dirty="0"/>
                  <a:t>/</a:t>
                </a:r>
                <a:r>
                  <a:rPr lang="nb-NO" dirty="0" err="1"/>
                  <a:t>dt</a:t>
                </a:r>
                <a:r>
                  <a:rPr lang="nb-NO" dirty="0"/>
                  <a:t> = q</a:t>
                </a:r>
                <a:r>
                  <a:rPr lang="nb-NO" baseline="-25000" dirty="0"/>
                  <a:t>in</a:t>
                </a:r>
                <a:r>
                  <a:rPr lang="nb-NO" dirty="0"/>
                  <a:t> – </a:t>
                </a:r>
                <a:r>
                  <a:rPr lang="nb-NO" dirty="0" err="1"/>
                  <a:t>q</a:t>
                </a:r>
                <a:r>
                  <a:rPr lang="nb-NO" baseline="-25000" dirty="0" err="1"/>
                  <a:t>out</a:t>
                </a:r>
                <a:endParaRPr lang="nb-NO" baseline="-25000" dirty="0"/>
              </a:p>
              <a:p>
                <a:r>
                  <a:rPr lang="nb-NO" sz="1600" dirty="0" err="1"/>
                  <a:t>Deviation</a:t>
                </a:r>
                <a:r>
                  <a:rPr lang="nb-NO" sz="1600" dirty="0"/>
                  <a:t> variables + </a:t>
                </a:r>
                <a:r>
                  <a:rPr lang="nb-NO" sz="1600" dirty="0" err="1"/>
                  <a:t>linearize</a:t>
                </a:r>
                <a:r>
                  <a:rPr lang="nb-NO" sz="1600" dirty="0"/>
                  <a:t> (</a:t>
                </a:r>
                <a:r>
                  <a:rPr lang="nb-NO" sz="1600" dirty="0" err="1"/>
                  <a:t>well</a:t>
                </a:r>
                <a:r>
                  <a:rPr lang="nb-NO" sz="1600" dirty="0"/>
                  <a:t>, </a:t>
                </a:r>
                <a:r>
                  <a:rPr lang="nb-NO" sz="1600" dirty="0" err="1"/>
                  <a:t>it’s</a:t>
                </a:r>
                <a:r>
                  <a:rPr lang="nb-NO" sz="1600" dirty="0"/>
                  <a:t> </a:t>
                </a:r>
                <a:r>
                  <a:rPr lang="nb-NO" sz="1600" dirty="0" err="1"/>
                  <a:t>already</a:t>
                </a:r>
                <a:r>
                  <a:rPr lang="nb-NO" sz="1600" dirty="0"/>
                  <a:t> linear!)</a:t>
                </a:r>
              </a:p>
              <a:p>
                <a:r>
                  <a:rPr lang="nb-NO" sz="1600" dirty="0"/>
                  <a:t>	A d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nb-NO" sz="1600" dirty="0"/>
                  <a:t>h/</a:t>
                </a:r>
                <a:r>
                  <a:rPr lang="nb-NO" sz="1600" dirty="0" err="1"/>
                  <a:t>dt</a:t>
                </a:r>
                <a:r>
                  <a:rPr lang="nb-NO" sz="1600" dirty="0"/>
                  <a:t> =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nb-NO" sz="1600" dirty="0"/>
                  <a:t>q</a:t>
                </a:r>
                <a:r>
                  <a:rPr lang="nb-NO" sz="1600" baseline="-25000" dirty="0"/>
                  <a:t>in</a:t>
                </a:r>
                <a:r>
                  <a:rPr lang="nb-NO" sz="1600" dirty="0"/>
                  <a:t>(t) –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nb-NO" sz="1600" dirty="0" err="1"/>
                  <a:t>q</a:t>
                </a:r>
                <a:r>
                  <a:rPr lang="nb-NO" sz="1600" baseline="-25000" dirty="0" err="1"/>
                  <a:t>out</a:t>
                </a:r>
                <a:r>
                  <a:rPr lang="nb-NO" sz="1600" dirty="0"/>
                  <a:t>(t)</a:t>
                </a:r>
              </a:p>
              <a:p>
                <a:r>
                  <a:rPr lang="nb-NO" sz="1600" dirty="0" err="1"/>
                  <a:t>Laplace</a:t>
                </a:r>
                <a:endParaRPr lang="nb-NO" sz="1600" dirty="0"/>
              </a:p>
              <a:p>
                <a:r>
                  <a:rPr lang="nb-NO" sz="1600" dirty="0"/>
                  <a:t>	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Δ</a:t>
                </a:r>
                <a:r>
                  <a:rPr lang="nb-NO" sz="1600" dirty="0"/>
                  <a:t>h(s)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Δ</m:t>
                        </m:r>
                        <m:r>
                          <m:rPr>
                            <m:nor/>
                          </m:rPr>
                          <a:rPr lang="nb-NO" sz="1600" dirty="0"/>
                          <m:t>q</m:t>
                        </m:r>
                        <m:r>
                          <m:rPr>
                            <m:nor/>
                          </m:rPr>
                          <a:rPr lang="nb-NO" sz="1600" baseline="-25000" dirty="0"/>
                          <m:t>in</m:t>
                        </m:r>
                        <m:r>
                          <m:rPr>
                            <m:nor/>
                          </m:rPr>
                          <a:rPr lang="nb-NO" sz="1600" dirty="0"/>
                          <m:t>(</m:t>
                        </m:r>
                        <m:r>
                          <m:rPr>
                            <m:nor/>
                          </m:rPr>
                          <a:rPr lang="nb-NO" sz="1600" dirty="0"/>
                          <m:t>s</m:t>
                        </m:r>
                        <m:r>
                          <m:rPr>
                            <m:nor/>
                          </m:rPr>
                          <a:rPr lang="nb-NO" sz="1600" dirty="0"/>
                          <m:t>)−</m:t>
                        </m:r>
                        <m:r>
                          <m:rPr>
                            <m:nor/>
                          </m:rPr>
                          <a:rPr lang="el-GR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Δ</m:t>
                        </m:r>
                        <m:r>
                          <m:rPr>
                            <m:nor/>
                          </m:rPr>
                          <a:rPr lang="nb-NO" sz="1600" dirty="0"/>
                          <m:t>q</m:t>
                        </m:r>
                        <m:r>
                          <a:rPr lang="nb-NO" sz="1600" i="1" baseline="-25000" dirty="0">
                            <a:latin typeface="Cambria Math" panose="02040503050406030204" pitchFamily="18" charset="0"/>
                          </a:rPr>
                          <m:t>𝑜𝑢𝑡</m:t>
                        </m:r>
                        <m:r>
                          <a:rPr lang="nb-NO" sz="1600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b-NO" sz="1600" dirty="0"/>
                          <m:t>(</m:t>
                        </m:r>
                        <m:r>
                          <m:rPr>
                            <m:nor/>
                          </m:rPr>
                          <a:rPr lang="nb-NO" sz="1600" dirty="0"/>
                          <m:t>s</m:t>
                        </m:r>
                        <m:r>
                          <m:rPr>
                            <m:nor/>
                          </m:rPr>
                          <a:rPr lang="nb-NO" sz="1600" dirty="0"/>
                          <m:t>)</m:t>
                        </m:r>
                      </m:num>
                      <m:den>
                        <m:r>
                          <a:rPr lang="nb-NO" sz="1600" i="1">
                            <a:latin typeface="Cambria Math" panose="02040503050406030204" pitchFamily="18" charset="0"/>
                          </a:rPr>
                          <m:t>𝐴𝑠</m:t>
                        </m:r>
                      </m:den>
                    </m:f>
                  </m:oMath>
                </a14:m>
                <a:r>
                  <a:rPr lang="nb-NO" sz="1600" dirty="0"/>
                  <a:t> = (k’/s) (</a:t>
                </a:r>
                <a:r>
                  <a:rPr lang="nb-NO" sz="1600" dirty="0" err="1"/>
                  <a:t>u+d</a:t>
                </a:r>
                <a:r>
                  <a:rPr lang="nb-NO" sz="1600" dirty="0"/>
                  <a:t>)</a:t>
                </a:r>
              </a:p>
              <a:p>
                <a:endParaRPr lang="nb-NO" sz="16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5447" y="3861049"/>
                <a:ext cx="4761625" cy="2026837"/>
              </a:xfrm>
              <a:prstGeom prst="rect">
                <a:avLst/>
              </a:prstGeom>
              <a:blipFill>
                <a:blip r:embed="rId5"/>
                <a:stretch>
                  <a:fillRect l="-1152" t="-15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5988081" y="5189589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k’ = 1/A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67922" y="2164116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V [m</a:t>
            </a:r>
            <a:r>
              <a:rPr lang="nb-NO" sz="1600" baseline="30000" dirty="0"/>
              <a:t>3</a:t>
            </a:r>
            <a:r>
              <a:rPr lang="nb-NO" sz="1600" dirty="0"/>
              <a:t>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3F5FA5-2ACE-47E0-8748-2103682B5081}"/>
              </a:ext>
            </a:extLst>
          </p:cNvPr>
          <p:cNvSpPr txBox="1"/>
          <p:nvPr/>
        </p:nvSpPr>
        <p:spPr>
          <a:xfrm>
            <a:off x="1565447" y="5727606"/>
            <a:ext cx="8209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highlight>
                  <a:srgbClr val="FFFF00"/>
                </a:highlight>
              </a:rPr>
              <a:t>Task</a:t>
            </a:r>
            <a:r>
              <a:rPr lang="nb-NO" dirty="0">
                <a:highlight>
                  <a:srgbClr val="FFFF00"/>
                </a:highlight>
              </a:rPr>
              <a:t>: </a:t>
            </a:r>
            <a:r>
              <a:rPr lang="nb-NO" dirty="0" err="1">
                <a:highlight>
                  <a:srgbClr val="FFFF00"/>
                </a:highlight>
              </a:rPr>
              <a:t>Derive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condition</a:t>
            </a:r>
            <a:r>
              <a:rPr lang="nb-NO" dirty="0">
                <a:highlight>
                  <a:srgbClr val="FFFF00"/>
                </a:highlight>
              </a:rPr>
              <a:t> to </a:t>
            </a:r>
            <a:r>
              <a:rPr lang="nb-NO" dirty="0" err="1">
                <a:highlight>
                  <a:srgbClr val="FFFF00"/>
                </a:highlight>
              </a:rPr>
              <a:t>avoid</a:t>
            </a:r>
            <a:r>
              <a:rPr lang="nb-NO" dirty="0">
                <a:highlight>
                  <a:srgbClr val="FFFF00"/>
                </a:highlight>
              </a:rPr>
              <a:t> «</a:t>
            </a:r>
            <a:r>
              <a:rPr lang="nb-NO" dirty="0" err="1">
                <a:highlight>
                  <a:srgbClr val="FFFF00"/>
                </a:highlight>
              </a:rPr>
              <a:t>slow</a:t>
            </a:r>
            <a:r>
              <a:rPr lang="nb-NO" dirty="0">
                <a:highlight>
                  <a:srgbClr val="FFFF00"/>
                </a:highlight>
              </a:rPr>
              <a:t>» </a:t>
            </a:r>
            <a:r>
              <a:rPr lang="nb-NO" dirty="0" err="1">
                <a:highlight>
                  <a:srgbClr val="FFFF00"/>
                </a:highlight>
              </a:rPr>
              <a:t>ocillations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that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may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occur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when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K</a:t>
            </a:r>
            <a:r>
              <a:rPr lang="nb-NO" baseline="-25000" dirty="0" err="1">
                <a:highlight>
                  <a:srgbClr val="FFFF00"/>
                </a:highlight>
              </a:rPr>
              <a:t>c</a:t>
            </a:r>
            <a:r>
              <a:rPr lang="nb-NO" dirty="0">
                <a:highlight>
                  <a:srgbClr val="FFFF00"/>
                </a:highlight>
              </a:rPr>
              <a:t> is </a:t>
            </a:r>
            <a:r>
              <a:rPr lang="nb-NO" dirty="0" err="1">
                <a:highlight>
                  <a:srgbClr val="FFFF00"/>
                </a:highlight>
              </a:rPr>
              <a:t>too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small</a:t>
            </a:r>
            <a:r>
              <a:rPr lang="nb-NO" dirty="0">
                <a:highlight>
                  <a:srgbClr val="FFFF00"/>
                </a:highlight>
              </a:rPr>
              <a:t> </a:t>
            </a:r>
          </a:p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CDED0-7C25-6A5F-6E59-6C480B975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5996311"/>
            <a:ext cx="2133600" cy="365125"/>
          </a:xfrm>
        </p:spPr>
        <p:txBody>
          <a:bodyPr/>
          <a:lstStyle/>
          <a:p>
            <a:fld id="{E25287C2-70BA-4A4C-9451-E18FAC0F7A3F}" type="slidenum">
              <a:rPr lang="nb-NO" smtClean="0"/>
              <a:t>34</a:t>
            </a:fld>
            <a:endParaRPr lang="nb-NO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9AC42E-2678-3154-BE64-47C216252831}"/>
              </a:ext>
            </a:extLst>
          </p:cNvPr>
          <p:cNvSpPr txBox="1"/>
          <p:nvPr/>
        </p:nvSpPr>
        <p:spPr>
          <a:xfrm>
            <a:off x="1524000" y="603629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*</a:t>
            </a:r>
            <a:r>
              <a:rPr lang="nb-NO" sz="1200" dirty="0" err="1"/>
              <a:t>Yes</a:t>
            </a:r>
            <a:r>
              <a:rPr lang="nb-NO" sz="1200" dirty="0"/>
              <a:t>, </a:t>
            </a:r>
            <a:r>
              <a:rPr lang="nb-NO" sz="1200" dirty="0" err="1"/>
              <a:t>this</a:t>
            </a:r>
            <a:r>
              <a:rPr lang="nb-NO" sz="1200" dirty="0"/>
              <a:t> </a:t>
            </a:r>
            <a:r>
              <a:rPr lang="nb-NO" sz="1200" dirty="0" err="1"/>
              <a:t>may</a:t>
            </a:r>
            <a:r>
              <a:rPr lang="nb-NO" sz="1200" dirty="0"/>
              <a:t> </a:t>
            </a:r>
            <a:r>
              <a:rPr lang="nb-NO" sz="1200" dirty="0" err="1"/>
              <a:t>seem</a:t>
            </a:r>
            <a:r>
              <a:rPr lang="nb-NO" sz="1200" dirty="0"/>
              <a:t> a bit strange, </a:t>
            </a:r>
            <a:r>
              <a:rPr lang="nb-NO" sz="1200" dirty="0" err="1"/>
              <a:t>but</a:t>
            </a:r>
            <a:r>
              <a:rPr lang="nb-NO" sz="1200" dirty="0"/>
              <a:t> for PI-control of </a:t>
            </a:r>
            <a:r>
              <a:rPr lang="nb-NO" sz="1200" dirty="0" err="1"/>
              <a:t>integrating</a:t>
            </a:r>
            <a:r>
              <a:rPr lang="nb-NO" sz="1200" dirty="0"/>
              <a:t> </a:t>
            </a:r>
            <a:r>
              <a:rPr lang="nb-NO" sz="1200" dirty="0" err="1"/>
              <a:t>process</a:t>
            </a:r>
            <a:r>
              <a:rPr lang="nb-NO" sz="1200" dirty="0"/>
              <a:t> </a:t>
            </a:r>
            <a:r>
              <a:rPr lang="nb-NO" sz="1200" dirty="0" err="1"/>
              <a:t>you</a:t>
            </a:r>
            <a:r>
              <a:rPr lang="nb-NO" sz="1200" dirty="0"/>
              <a:t> </a:t>
            </a:r>
            <a:r>
              <a:rPr lang="nb-NO" sz="1200" dirty="0" err="1"/>
              <a:t>may</a:t>
            </a:r>
            <a:r>
              <a:rPr lang="nb-NO" sz="1200" dirty="0"/>
              <a:t> </a:t>
            </a:r>
            <a:r>
              <a:rPr lang="nb-NO" sz="1200" dirty="0" err="1"/>
              <a:t>get</a:t>
            </a:r>
            <a:r>
              <a:rPr lang="nb-NO" sz="1200" dirty="0"/>
              <a:t> </a:t>
            </a:r>
            <a:r>
              <a:rPr lang="nb-NO" sz="1200" dirty="0" err="1"/>
              <a:t>oscillatons</a:t>
            </a:r>
            <a:r>
              <a:rPr lang="nb-NO" sz="1200" dirty="0"/>
              <a:t> </a:t>
            </a:r>
            <a:r>
              <a:rPr lang="nb-NO" sz="1200" dirty="0" err="1"/>
              <a:t>when</a:t>
            </a:r>
            <a:r>
              <a:rPr lang="nb-NO" sz="1200" dirty="0"/>
              <a:t> </a:t>
            </a:r>
            <a:r>
              <a:rPr lang="nb-NO" sz="1200" dirty="0" err="1"/>
              <a:t>Kc</a:t>
            </a:r>
            <a:r>
              <a:rPr lang="nb-NO" sz="1200" dirty="0"/>
              <a:t> is </a:t>
            </a:r>
            <a:r>
              <a:rPr lang="nb-NO" sz="1200" dirty="0" err="1"/>
              <a:t>too</a:t>
            </a:r>
            <a:r>
              <a:rPr lang="nb-NO" sz="1200" dirty="0"/>
              <a:t> </a:t>
            </a:r>
            <a:r>
              <a:rPr lang="nb-NO" sz="1200" dirty="0" err="1"/>
              <a:t>small</a:t>
            </a:r>
            <a:r>
              <a:rPr lang="nb-NO" sz="1200" dirty="0"/>
              <a:t>!</a:t>
            </a:r>
          </a:p>
          <a:p>
            <a:r>
              <a:rPr lang="nb-NO" sz="1200" dirty="0"/>
              <a:t>In </a:t>
            </a:r>
            <a:r>
              <a:rPr lang="nb-NO" sz="1200" dirty="0" err="1"/>
              <a:t>addition</a:t>
            </a:r>
            <a:r>
              <a:rPr lang="nb-NO" sz="1200" dirty="0"/>
              <a:t>, </a:t>
            </a:r>
            <a:r>
              <a:rPr lang="nb-NO" sz="1200" dirty="0" err="1"/>
              <a:t>you</a:t>
            </a:r>
            <a:r>
              <a:rPr lang="nb-NO" sz="1200" dirty="0"/>
              <a:t> </a:t>
            </a:r>
            <a:r>
              <a:rPr lang="nb-NO" sz="1200" dirty="0" err="1"/>
              <a:t>may</a:t>
            </a:r>
            <a:r>
              <a:rPr lang="nb-NO" sz="1200" dirty="0"/>
              <a:t> of </a:t>
            </a:r>
            <a:r>
              <a:rPr lang="nb-NO" sz="1200" dirty="0" err="1"/>
              <a:t>course</a:t>
            </a:r>
            <a:r>
              <a:rPr lang="nb-NO" sz="1200" dirty="0"/>
              <a:t> </a:t>
            </a:r>
            <a:r>
              <a:rPr lang="nb-NO" sz="1200" dirty="0" err="1"/>
              <a:t>get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more </a:t>
            </a:r>
            <a:r>
              <a:rPr lang="nb-NO" sz="1200" dirty="0" err="1"/>
              <a:t>common</a:t>
            </a:r>
            <a:r>
              <a:rPr lang="nb-NO" sz="1200" dirty="0"/>
              <a:t> «fast» </a:t>
            </a:r>
            <a:r>
              <a:rPr lang="nb-NO" sz="1200" dirty="0" err="1"/>
              <a:t>oscillations</a:t>
            </a:r>
            <a:r>
              <a:rPr lang="nb-NO" sz="1200" dirty="0"/>
              <a:t> </a:t>
            </a:r>
            <a:r>
              <a:rPr lang="nb-NO" sz="1200" dirty="0" err="1"/>
              <a:t>if</a:t>
            </a:r>
            <a:r>
              <a:rPr lang="nb-NO" sz="1200" dirty="0"/>
              <a:t> </a:t>
            </a:r>
            <a:r>
              <a:rPr lang="nb-NO" sz="1200" dirty="0" err="1"/>
              <a:t>Kc</a:t>
            </a:r>
            <a:r>
              <a:rPr lang="nb-NO" sz="1200" dirty="0"/>
              <a:t> is </a:t>
            </a:r>
            <a:r>
              <a:rPr lang="nb-NO" sz="1200" dirty="0" err="1"/>
              <a:t>too</a:t>
            </a:r>
            <a:r>
              <a:rPr lang="nb-NO" sz="1200" dirty="0"/>
              <a:t> </a:t>
            </a:r>
            <a:r>
              <a:rPr lang="nb-NO" sz="1200" dirty="0" err="1"/>
              <a:t>large</a:t>
            </a:r>
            <a:r>
              <a:rPr lang="nb-NO" sz="1200" dirty="0"/>
              <a:t> </a:t>
            </a:r>
            <a:r>
              <a:rPr lang="nb-NO" sz="1200" dirty="0" err="1"/>
              <a:t>because</a:t>
            </a:r>
            <a:r>
              <a:rPr lang="nb-NO" sz="1200" dirty="0"/>
              <a:t> of «</a:t>
            </a:r>
            <a:r>
              <a:rPr lang="nb-NO" sz="1200" dirty="0" err="1"/>
              <a:t>overreaction</a:t>
            </a:r>
            <a:r>
              <a:rPr lang="nb-NO" sz="1200" dirty="0"/>
              <a:t>» </a:t>
            </a:r>
            <a:r>
              <a:rPr lang="nb-NO" sz="1200" dirty="0" err="1"/>
              <a:t>with</a:t>
            </a:r>
            <a:r>
              <a:rPr lang="nb-NO" sz="1200" dirty="0"/>
              <a:t> time </a:t>
            </a:r>
            <a:r>
              <a:rPr lang="nb-NO" sz="1200" dirty="0" err="1"/>
              <a:t>delay</a:t>
            </a:r>
            <a:r>
              <a:rPr lang="nb-NO" sz="1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248304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1487488" y="2544278"/>
                <a:ext cx="9324528" cy="1143000"/>
              </a:xfrm>
            </p:spPr>
            <p:txBody>
              <a:bodyPr>
                <a:normAutofit fontScale="90000"/>
              </a:bodyPr>
              <a:lstStyle/>
              <a:p>
                <a:pPr/>
                <a:br>
                  <a:rPr lang="nb-NO" dirty="0"/>
                </a:br>
                <a:r>
                  <a:rPr lang="nb-NO" sz="4000" dirty="0"/>
                  <a:t>General </a:t>
                </a:r>
                <a:r>
                  <a:rPr lang="nb-NO" sz="4000" dirty="0" err="1"/>
                  <a:t>rule</a:t>
                </a:r>
                <a:r>
                  <a:rPr lang="nb-NO" sz="4000" dirty="0"/>
                  <a:t> to </a:t>
                </a:r>
                <a:r>
                  <a:rPr lang="nb-NO" sz="4000" dirty="0" err="1"/>
                  <a:t>avoid</a:t>
                </a:r>
                <a:r>
                  <a:rPr lang="nb-NO" sz="4000" dirty="0"/>
                  <a:t> </a:t>
                </a:r>
                <a:r>
                  <a:rPr lang="nb-NO" sz="4000" dirty="0" err="1"/>
                  <a:t>slow</a:t>
                </a:r>
                <a:r>
                  <a:rPr lang="nb-NO" sz="4000" dirty="0"/>
                  <a:t> </a:t>
                </a:r>
                <a:r>
                  <a:rPr lang="nb-NO" sz="4000" dirty="0" err="1"/>
                  <a:t>oscillations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b-NO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4000" i="1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nb-NO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b-NO" sz="4000" i="1">
                                <a:latin typeface="Cambria Math" panose="02040503050406030204" pitchFamily="18" charset="0"/>
                              </a:rPr>
                              <m:t>𝜁</m:t>
                            </m:r>
                            <m:r>
                              <a:rPr lang="nb-NO" sz="4000" i="1">
                                <a:latin typeface="Cambria Math" panose="02040503050406030204" pitchFamily="18" charset="0"/>
                              </a:rPr>
                              <m:t>≥1</m:t>
                            </m:r>
                          </m:e>
                        </m:d>
                      </m:e>
                      <m:sup/>
                    </m:sSup>
                  </m:oMath>
                </a14:m>
                <a:r>
                  <a:rPr lang="nb-NO" dirty="0"/>
                  <a:t>:</a:t>
                </a:r>
                <a:br>
                  <a:rPr lang="nb-NO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p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sSub>
                        <m:sSub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sSub>
                        <m:sSubPr>
                          <m:ctrlPr>
                            <a:rPr lang="nb-NO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nb-NO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r>
                        <a:rPr lang="nb-NO" b="0" i="1" smtClean="0">
                          <a:latin typeface="Cambria Math" panose="02040503050406030204" pitchFamily="18" charset="0"/>
                        </a:rPr>
                        <m:t>≥4</m:t>
                      </m:r>
                    </m:oMath>
                  </m:oMathPara>
                </a14:m>
                <a:endParaRPr lang="nb-NO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487488" y="2544278"/>
                <a:ext cx="9324528" cy="1143000"/>
              </a:xfrm>
              <a:blipFill>
                <a:blip r:embed="rId3"/>
                <a:stretch>
                  <a:fillRect l="-1373" r="-1634" b="-2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19537" y="476672"/>
                <a:ext cx="5288179" cy="1856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sz="2800" dirty="0"/>
                  <a:t>Integrating </a:t>
                </a:r>
                <a:r>
                  <a:rPr lang="nb-NO" sz="2800" dirty="0" err="1"/>
                  <a:t>process</a:t>
                </a:r>
                <a:r>
                  <a:rPr lang="nb-NO" sz="2800" dirty="0"/>
                  <a:t> </a:t>
                </a:r>
                <a:r>
                  <a:rPr lang="nb-NO" sz="2800" dirty="0" err="1"/>
                  <a:t>with</a:t>
                </a:r>
                <a:r>
                  <a:rPr lang="nb-NO" sz="2800" dirty="0"/>
                  <a:t> PI-control:</a:t>
                </a:r>
              </a:p>
              <a:p>
                <a:r>
                  <a:rPr lang="nb-NO" sz="2800" dirty="0"/>
                  <a:t>                     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b-NO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endParaRPr lang="nb-NO" sz="2800" dirty="0"/>
              </a:p>
              <a:p>
                <a14:m>
                  <m:oMath xmlns:m="http://schemas.openxmlformats.org/officeDocument/2006/math">
                    <m:r>
                      <a:rPr lang="nb-NO" sz="2800" i="1">
                        <a:latin typeface="Cambria Math" panose="02040503050406030204" pitchFamily="18" charset="0"/>
                      </a:rPr>
                      <m:t>	                     </m:t>
                    </m:r>
                    <m:r>
                      <a:rPr lang="nb-NO" sz="2800" i="1">
                        <a:latin typeface="Cambria Math" panose="02040503050406030204" pitchFamily="18" charset="0"/>
                      </a:rPr>
                      <m:t>𝐶</m:t>
                    </m:r>
                    <m:d>
                      <m:d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(1+ </m:t>
                    </m:r>
                    <m:f>
                      <m:f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nb-NO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nb-NO" sz="28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nb-NO" sz="2800" dirty="0"/>
                  <a:t>)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7" y="476672"/>
                <a:ext cx="5288179" cy="1856534"/>
              </a:xfrm>
              <a:prstGeom prst="rect">
                <a:avLst/>
              </a:prstGeom>
              <a:blipFill>
                <a:blip r:embed="rId4"/>
                <a:stretch>
                  <a:fillRect l="-2422" t="-2951" r="-1384" b="-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736" y="4812791"/>
            <a:ext cx="5937638" cy="1803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prstShdw prst="shdw14" dist="35921" dir="2700000">
                    <a:scrgbClr r="0" g="0" b="0"/>
                  </a:prst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89395" y="4696481"/>
            <a:ext cx="75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Proof</a:t>
            </a:r>
            <a:r>
              <a:rPr lang="nb-NO" dirty="0"/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35761" y="4110673"/>
            <a:ext cx="5906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 err="1">
                <a:solidFill>
                  <a:srgbClr val="FF0000"/>
                </a:solidFill>
              </a:rPr>
              <a:t>Need</a:t>
            </a:r>
            <a:r>
              <a:rPr lang="nb-NO" sz="2000" dirty="0">
                <a:solidFill>
                  <a:srgbClr val="FF0000"/>
                </a:solidFill>
              </a:rPr>
              <a:t> </a:t>
            </a:r>
            <a:r>
              <a:rPr lang="nb-NO" sz="2000" dirty="0" err="1">
                <a:solidFill>
                  <a:srgbClr val="FF0000"/>
                </a:solidFill>
              </a:rPr>
              <a:t>large</a:t>
            </a:r>
            <a:r>
              <a:rPr lang="nb-NO" sz="2000" dirty="0">
                <a:solidFill>
                  <a:srgbClr val="FF0000"/>
                </a:solidFill>
              </a:rPr>
              <a:t> controller </a:t>
            </a:r>
            <a:r>
              <a:rPr lang="nb-NO" sz="2000" dirty="0" err="1">
                <a:solidFill>
                  <a:srgbClr val="FF0000"/>
                </a:solidFill>
              </a:rPr>
              <a:t>gain</a:t>
            </a:r>
            <a:r>
              <a:rPr lang="nb-NO" sz="2000" dirty="0">
                <a:solidFill>
                  <a:srgbClr val="FF0000"/>
                </a:solidFill>
              </a:rPr>
              <a:t> and/or </a:t>
            </a:r>
            <a:r>
              <a:rPr lang="nb-NO" sz="2000" dirty="0" err="1">
                <a:solidFill>
                  <a:srgbClr val="FF0000"/>
                </a:solidFill>
              </a:rPr>
              <a:t>large</a:t>
            </a:r>
            <a:r>
              <a:rPr lang="nb-NO" sz="2000" dirty="0">
                <a:solidFill>
                  <a:srgbClr val="FF0000"/>
                </a:solidFill>
              </a:rPr>
              <a:t> integral time (!)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765" y="336065"/>
            <a:ext cx="3463136" cy="178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28CA4B5-26E7-5D1D-6FB6-612D8F930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35</a:t>
            </a:fld>
            <a:endParaRPr lang="nb-NO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644DA47-8C25-2C78-BF7B-5765501B0FD4}"/>
              </a:ext>
            </a:extLst>
          </p:cNvPr>
          <p:cNvSpPr/>
          <p:nvPr/>
        </p:nvSpPr>
        <p:spPr>
          <a:xfrm>
            <a:off x="7608168" y="5877272"/>
            <a:ext cx="100811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738574-A939-FA70-822D-881BADCEC38F}"/>
              </a:ext>
            </a:extLst>
          </p:cNvPr>
          <p:cNvSpPr/>
          <p:nvPr/>
        </p:nvSpPr>
        <p:spPr>
          <a:xfrm>
            <a:off x="2855640" y="6165304"/>
            <a:ext cx="72008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31541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Closed-loop responses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692696"/>
            <a:ext cx="7620000" cy="5943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524F78-F547-4350-92B5-BA70E2103A8A}"/>
              </a:ext>
            </a:extLst>
          </p:cNvPr>
          <p:cNvSpPr txBox="1"/>
          <p:nvPr/>
        </p:nvSpPr>
        <p:spPr>
          <a:xfrm>
            <a:off x="6312025" y="3284985"/>
            <a:ext cx="380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T</a:t>
            </a:r>
            <a:r>
              <a:rPr lang="nb-NO" sz="1200" baseline="-25000" dirty="0"/>
              <a:t>d</a:t>
            </a:r>
            <a:r>
              <a:rPr lang="nb-NO" sz="1200" dirty="0"/>
              <a:t>=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C206E1-B228-3A02-59F3-8E83BF7CD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36</a:t>
            </a:fld>
            <a:endParaRPr lang="nb-N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18A746-E056-25B1-8D0C-C2EBC14EB572}"/>
              </a:ext>
            </a:extLst>
          </p:cNvPr>
          <p:cNvSpPr txBox="1"/>
          <p:nvPr/>
        </p:nvSpPr>
        <p:spPr>
          <a:xfrm>
            <a:off x="7176120" y="1834281"/>
            <a:ext cx="2780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highlight>
                  <a:srgbClr val="FFFF00"/>
                </a:highlight>
              </a:rPr>
              <a:t>Note: This is not a </a:t>
            </a:r>
            <a:r>
              <a:rPr lang="nb-NO" sz="1600" dirty="0" err="1">
                <a:highlight>
                  <a:srgbClr val="FFFF00"/>
                </a:highlight>
              </a:rPr>
              <a:t>good</a:t>
            </a:r>
            <a:r>
              <a:rPr lang="nb-NO" sz="1600" dirty="0">
                <a:highlight>
                  <a:srgbClr val="FFFF00"/>
                </a:highlight>
              </a:rPr>
              <a:t> tuning,</a:t>
            </a:r>
          </a:p>
          <a:p>
            <a:r>
              <a:rPr lang="nb-NO" sz="1600" dirty="0">
                <a:highlight>
                  <a:srgbClr val="FFFF00"/>
                </a:highlight>
              </a:rPr>
              <a:t>Will </a:t>
            </a:r>
            <a:r>
              <a:rPr lang="nb-NO" sz="1600" dirty="0" err="1">
                <a:highlight>
                  <a:srgbClr val="FFFF00"/>
                </a:highlight>
              </a:rPr>
              <a:t>get</a:t>
            </a:r>
            <a:r>
              <a:rPr lang="nb-NO" sz="1600" dirty="0">
                <a:highlight>
                  <a:srgbClr val="FFFF00"/>
                </a:highlight>
              </a:rPr>
              <a:t> </a:t>
            </a:r>
            <a:r>
              <a:rPr lang="nb-NO" sz="1600" dirty="0" err="1">
                <a:highlight>
                  <a:srgbClr val="FFFF00"/>
                </a:highlight>
              </a:rPr>
              <a:t>slow</a:t>
            </a:r>
            <a:r>
              <a:rPr lang="nb-NO" sz="1600" dirty="0">
                <a:highlight>
                  <a:srgbClr val="FFFF00"/>
                </a:highlight>
              </a:rPr>
              <a:t> </a:t>
            </a:r>
            <a:r>
              <a:rPr lang="nb-NO" sz="1600" dirty="0" err="1">
                <a:highlight>
                  <a:srgbClr val="FFFF00"/>
                </a:highlight>
              </a:rPr>
              <a:t>oscillations</a:t>
            </a:r>
            <a:r>
              <a:rPr lang="nb-NO" sz="1600" dirty="0">
                <a:highlight>
                  <a:srgbClr val="FFFF00"/>
                </a:highlight>
              </a:rPr>
              <a:t> </a:t>
            </a:r>
            <a:r>
              <a:rPr lang="nb-NO" sz="1600" dirty="0" err="1">
                <a:highlight>
                  <a:srgbClr val="FFFF00"/>
                </a:highlight>
              </a:rPr>
              <a:t>since</a:t>
            </a:r>
            <a:endParaRPr lang="nb-NO" sz="1600" dirty="0">
              <a:highlight>
                <a:srgbClr val="FFFF00"/>
              </a:highlight>
            </a:endParaRPr>
          </a:p>
          <a:p>
            <a:r>
              <a:rPr lang="nb-NO" sz="1600" dirty="0" err="1">
                <a:highlight>
                  <a:srgbClr val="FFFF00"/>
                </a:highlight>
              </a:rPr>
              <a:t>k’K</a:t>
            </a:r>
            <a:r>
              <a:rPr lang="nb-NO" sz="1600" baseline="-25000" dirty="0" err="1">
                <a:highlight>
                  <a:srgbClr val="FFFF00"/>
                </a:highlight>
              </a:rPr>
              <a:t>c</a:t>
            </a:r>
            <a:r>
              <a:rPr lang="nb-NO" sz="1600" dirty="0" err="1">
                <a:highlight>
                  <a:srgbClr val="FFFF00"/>
                </a:highlight>
              </a:rPr>
              <a:t>τ</a:t>
            </a:r>
            <a:r>
              <a:rPr lang="nb-NO" sz="1600" baseline="-25000" dirty="0" err="1">
                <a:highlight>
                  <a:srgbClr val="FFFF00"/>
                </a:highlight>
              </a:rPr>
              <a:t>I</a:t>
            </a:r>
            <a:r>
              <a:rPr lang="nb-NO" sz="1600" dirty="0">
                <a:highlight>
                  <a:srgbClr val="FFFF00"/>
                </a:highlight>
              </a:rPr>
              <a:t> = 1*0.25*1=0.25 &lt; 4</a:t>
            </a:r>
          </a:p>
        </p:txBody>
      </p:sp>
    </p:spTree>
    <p:extLst>
      <p:ext uri="{BB962C8B-B14F-4D97-AF65-F5344CB8AC3E}">
        <p14:creationId xmlns:p14="http://schemas.microsoft.com/office/powerpoint/2010/main" val="80574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Simulink, tunepid4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5" y="2060849"/>
            <a:ext cx="6089406" cy="385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871" y="1807585"/>
            <a:ext cx="440055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254D3-12C3-D550-14BB-6E88833DA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99250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481743" y="728700"/>
            <a:ext cx="6480720" cy="4860540"/>
            <a:chOff x="1200" y="902"/>
            <a:chExt cx="3360" cy="2520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200" y="902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5" name="Rectangle 6"/>
            <p:cNvSpPr>
              <a:spLocks noChangeArrowheads="1"/>
            </p:cNvSpPr>
            <p:nvPr/>
          </p:nvSpPr>
          <p:spPr bwMode="auto">
            <a:xfrm>
              <a:off x="1638" y="1094"/>
              <a:ext cx="2604" cy="20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7" name="Rectangle 7"/>
            <p:cNvSpPr>
              <a:spLocks noChangeArrowheads="1"/>
            </p:cNvSpPr>
            <p:nvPr/>
          </p:nvSpPr>
          <p:spPr bwMode="auto">
            <a:xfrm>
              <a:off x="1638" y="1094"/>
              <a:ext cx="2604" cy="205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9" name="Line 8"/>
            <p:cNvSpPr>
              <a:spLocks noChangeShapeType="1"/>
            </p:cNvSpPr>
            <p:nvPr/>
          </p:nvSpPr>
          <p:spPr bwMode="auto">
            <a:xfrm>
              <a:off x="1638" y="1094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9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10"/>
            <p:cNvSpPr>
              <a:spLocks noChangeShapeType="1"/>
            </p:cNvSpPr>
            <p:nvPr/>
          </p:nvSpPr>
          <p:spPr bwMode="auto">
            <a:xfrm flipV="1">
              <a:off x="4242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11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12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13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 flipV="1">
              <a:off x="1638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5"/>
            <p:cNvSpPr>
              <a:spLocks noChangeShapeType="1"/>
            </p:cNvSpPr>
            <p:nvPr/>
          </p:nvSpPr>
          <p:spPr bwMode="auto">
            <a:xfrm>
              <a:off x="1638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620" y="3164"/>
              <a:ext cx="37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Line 17"/>
            <p:cNvSpPr>
              <a:spLocks noChangeShapeType="1"/>
            </p:cNvSpPr>
            <p:nvPr/>
          </p:nvSpPr>
          <p:spPr bwMode="auto">
            <a:xfrm flipV="1">
              <a:off x="196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18"/>
            <p:cNvSpPr>
              <a:spLocks noChangeShapeType="1"/>
            </p:cNvSpPr>
            <p:nvPr/>
          </p:nvSpPr>
          <p:spPr bwMode="auto">
            <a:xfrm>
              <a:off x="196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44" y="3164"/>
              <a:ext cx="37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Line 20"/>
            <p:cNvSpPr>
              <a:spLocks noChangeShapeType="1"/>
            </p:cNvSpPr>
            <p:nvPr/>
          </p:nvSpPr>
          <p:spPr bwMode="auto">
            <a:xfrm flipV="1">
              <a:off x="2286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21"/>
            <p:cNvSpPr>
              <a:spLocks noChangeShapeType="1"/>
            </p:cNvSpPr>
            <p:nvPr/>
          </p:nvSpPr>
          <p:spPr bwMode="auto">
            <a:xfrm>
              <a:off x="2286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22"/>
            <p:cNvSpPr>
              <a:spLocks noChangeArrowheads="1"/>
            </p:cNvSpPr>
            <p:nvPr/>
          </p:nvSpPr>
          <p:spPr bwMode="auto">
            <a:xfrm>
              <a:off x="2244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Line 23"/>
            <p:cNvSpPr>
              <a:spLocks noChangeShapeType="1"/>
            </p:cNvSpPr>
            <p:nvPr/>
          </p:nvSpPr>
          <p:spPr bwMode="auto">
            <a:xfrm flipV="1">
              <a:off x="2610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24"/>
            <p:cNvSpPr>
              <a:spLocks noChangeShapeType="1"/>
            </p:cNvSpPr>
            <p:nvPr/>
          </p:nvSpPr>
          <p:spPr bwMode="auto">
            <a:xfrm>
              <a:off x="2610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25"/>
            <p:cNvSpPr>
              <a:spLocks noChangeArrowheads="1"/>
            </p:cNvSpPr>
            <p:nvPr/>
          </p:nvSpPr>
          <p:spPr bwMode="auto">
            <a:xfrm>
              <a:off x="2568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Line 26"/>
            <p:cNvSpPr>
              <a:spLocks noChangeShapeType="1"/>
            </p:cNvSpPr>
            <p:nvPr/>
          </p:nvSpPr>
          <p:spPr bwMode="auto">
            <a:xfrm flipV="1">
              <a:off x="2940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27"/>
            <p:cNvSpPr>
              <a:spLocks noChangeShapeType="1"/>
            </p:cNvSpPr>
            <p:nvPr/>
          </p:nvSpPr>
          <p:spPr bwMode="auto">
            <a:xfrm>
              <a:off x="2940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28"/>
            <p:cNvSpPr>
              <a:spLocks noChangeArrowheads="1"/>
            </p:cNvSpPr>
            <p:nvPr/>
          </p:nvSpPr>
          <p:spPr bwMode="auto">
            <a:xfrm>
              <a:off x="2898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Line 29"/>
            <p:cNvSpPr>
              <a:spLocks noChangeShapeType="1"/>
            </p:cNvSpPr>
            <p:nvPr/>
          </p:nvSpPr>
          <p:spPr bwMode="auto">
            <a:xfrm flipV="1">
              <a:off x="3264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30"/>
            <p:cNvSpPr>
              <a:spLocks noChangeShapeType="1"/>
            </p:cNvSpPr>
            <p:nvPr/>
          </p:nvSpPr>
          <p:spPr bwMode="auto">
            <a:xfrm>
              <a:off x="3264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31"/>
            <p:cNvSpPr>
              <a:spLocks noChangeArrowheads="1"/>
            </p:cNvSpPr>
            <p:nvPr/>
          </p:nvSpPr>
          <p:spPr bwMode="auto">
            <a:xfrm>
              <a:off x="3222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Line 32"/>
            <p:cNvSpPr>
              <a:spLocks noChangeShapeType="1"/>
            </p:cNvSpPr>
            <p:nvPr/>
          </p:nvSpPr>
          <p:spPr bwMode="auto">
            <a:xfrm flipV="1">
              <a:off x="3588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33"/>
            <p:cNvSpPr>
              <a:spLocks noChangeShapeType="1"/>
            </p:cNvSpPr>
            <p:nvPr/>
          </p:nvSpPr>
          <p:spPr bwMode="auto">
            <a:xfrm>
              <a:off x="3588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34"/>
            <p:cNvSpPr>
              <a:spLocks noChangeArrowheads="1"/>
            </p:cNvSpPr>
            <p:nvPr/>
          </p:nvSpPr>
          <p:spPr bwMode="auto">
            <a:xfrm>
              <a:off x="3546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Line 35"/>
            <p:cNvSpPr>
              <a:spLocks noChangeShapeType="1"/>
            </p:cNvSpPr>
            <p:nvPr/>
          </p:nvSpPr>
          <p:spPr bwMode="auto">
            <a:xfrm flipV="1">
              <a:off x="391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Line 36"/>
            <p:cNvSpPr>
              <a:spLocks noChangeShapeType="1"/>
            </p:cNvSpPr>
            <p:nvPr/>
          </p:nvSpPr>
          <p:spPr bwMode="auto">
            <a:xfrm>
              <a:off x="391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37"/>
            <p:cNvSpPr>
              <a:spLocks noChangeArrowheads="1"/>
            </p:cNvSpPr>
            <p:nvPr/>
          </p:nvSpPr>
          <p:spPr bwMode="auto">
            <a:xfrm>
              <a:off x="3870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Line 38"/>
            <p:cNvSpPr>
              <a:spLocks noChangeShapeType="1"/>
            </p:cNvSpPr>
            <p:nvPr/>
          </p:nvSpPr>
          <p:spPr bwMode="auto">
            <a:xfrm flipV="1">
              <a:off x="424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39"/>
            <p:cNvSpPr>
              <a:spLocks noChangeShapeType="1"/>
            </p:cNvSpPr>
            <p:nvPr/>
          </p:nvSpPr>
          <p:spPr bwMode="auto">
            <a:xfrm>
              <a:off x="424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40"/>
            <p:cNvSpPr>
              <a:spLocks noChangeArrowheads="1"/>
            </p:cNvSpPr>
            <p:nvPr/>
          </p:nvSpPr>
          <p:spPr bwMode="auto">
            <a:xfrm>
              <a:off x="4200" y="3164"/>
              <a:ext cx="73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Line 41"/>
            <p:cNvSpPr>
              <a:spLocks noChangeShapeType="1"/>
            </p:cNvSpPr>
            <p:nvPr/>
          </p:nvSpPr>
          <p:spPr bwMode="auto">
            <a:xfrm>
              <a:off x="1638" y="3146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42"/>
            <p:cNvSpPr>
              <a:spLocks noChangeShapeType="1"/>
            </p:cNvSpPr>
            <p:nvPr/>
          </p:nvSpPr>
          <p:spPr bwMode="auto">
            <a:xfrm flipH="1">
              <a:off x="4212" y="3146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43"/>
            <p:cNvSpPr>
              <a:spLocks noChangeArrowheads="1"/>
            </p:cNvSpPr>
            <p:nvPr/>
          </p:nvSpPr>
          <p:spPr bwMode="auto">
            <a:xfrm>
              <a:off x="1572" y="3098"/>
              <a:ext cx="37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Line 44"/>
            <p:cNvSpPr>
              <a:spLocks noChangeShapeType="1"/>
            </p:cNvSpPr>
            <p:nvPr/>
          </p:nvSpPr>
          <p:spPr bwMode="auto">
            <a:xfrm>
              <a:off x="1638" y="2732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45"/>
            <p:cNvSpPr>
              <a:spLocks noChangeShapeType="1"/>
            </p:cNvSpPr>
            <p:nvPr/>
          </p:nvSpPr>
          <p:spPr bwMode="auto">
            <a:xfrm flipH="1">
              <a:off x="4212" y="2732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46"/>
            <p:cNvSpPr>
              <a:spLocks noChangeArrowheads="1"/>
            </p:cNvSpPr>
            <p:nvPr/>
          </p:nvSpPr>
          <p:spPr bwMode="auto">
            <a:xfrm>
              <a:off x="1506" y="2684"/>
              <a:ext cx="91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Line 47"/>
            <p:cNvSpPr>
              <a:spLocks noChangeShapeType="1"/>
            </p:cNvSpPr>
            <p:nvPr/>
          </p:nvSpPr>
          <p:spPr bwMode="auto">
            <a:xfrm>
              <a:off x="1638" y="2324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Line 48"/>
            <p:cNvSpPr>
              <a:spLocks noChangeShapeType="1"/>
            </p:cNvSpPr>
            <p:nvPr/>
          </p:nvSpPr>
          <p:spPr bwMode="auto">
            <a:xfrm flipH="1">
              <a:off x="4212" y="2324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49"/>
            <p:cNvSpPr>
              <a:spLocks noChangeArrowheads="1"/>
            </p:cNvSpPr>
            <p:nvPr/>
          </p:nvSpPr>
          <p:spPr bwMode="auto">
            <a:xfrm>
              <a:off x="1572" y="2276"/>
              <a:ext cx="37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Line 50"/>
            <p:cNvSpPr>
              <a:spLocks noChangeShapeType="1"/>
            </p:cNvSpPr>
            <p:nvPr/>
          </p:nvSpPr>
          <p:spPr bwMode="auto">
            <a:xfrm>
              <a:off x="1638" y="1910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51"/>
            <p:cNvSpPr>
              <a:spLocks noChangeShapeType="1"/>
            </p:cNvSpPr>
            <p:nvPr/>
          </p:nvSpPr>
          <p:spPr bwMode="auto">
            <a:xfrm flipH="1">
              <a:off x="4212" y="1910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52"/>
            <p:cNvSpPr>
              <a:spLocks noChangeArrowheads="1"/>
            </p:cNvSpPr>
            <p:nvPr/>
          </p:nvSpPr>
          <p:spPr bwMode="auto">
            <a:xfrm>
              <a:off x="1506" y="1862"/>
              <a:ext cx="91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Line 53"/>
            <p:cNvSpPr>
              <a:spLocks noChangeShapeType="1"/>
            </p:cNvSpPr>
            <p:nvPr/>
          </p:nvSpPr>
          <p:spPr bwMode="auto">
            <a:xfrm>
              <a:off x="1638" y="1502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54"/>
            <p:cNvSpPr>
              <a:spLocks noChangeShapeType="1"/>
            </p:cNvSpPr>
            <p:nvPr/>
          </p:nvSpPr>
          <p:spPr bwMode="auto">
            <a:xfrm flipH="1">
              <a:off x="4212" y="1502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55"/>
            <p:cNvSpPr>
              <a:spLocks noChangeArrowheads="1"/>
            </p:cNvSpPr>
            <p:nvPr/>
          </p:nvSpPr>
          <p:spPr bwMode="auto">
            <a:xfrm>
              <a:off x="1572" y="1454"/>
              <a:ext cx="37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Line 56"/>
            <p:cNvSpPr>
              <a:spLocks noChangeShapeType="1"/>
            </p:cNvSpPr>
            <p:nvPr/>
          </p:nvSpPr>
          <p:spPr bwMode="auto">
            <a:xfrm>
              <a:off x="1638" y="1094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57"/>
            <p:cNvSpPr>
              <a:spLocks noChangeShapeType="1"/>
            </p:cNvSpPr>
            <p:nvPr/>
          </p:nvSpPr>
          <p:spPr bwMode="auto">
            <a:xfrm flipH="1">
              <a:off x="4212" y="1094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58"/>
            <p:cNvSpPr>
              <a:spLocks noChangeArrowheads="1"/>
            </p:cNvSpPr>
            <p:nvPr/>
          </p:nvSpPr>
          <p:spPr bwMode="auto">
            <a:xfrm>
              <a:off x="1506" y="1046"/>
              <a:ext cx="91" cy="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Line 59"/>
            <p:cNvSpPr>
              <a:spLocks noChangeShapeType="1"/>
            </p:cNvSpPr>
            <p:nvPr/>
          </p:nvSpPr>
          <p:spPr bwMode="auto">
            <a:xfrm>
              <a:off x="1638" y="1094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Line 60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Line 61"/>
            <p:cNvSpPr>
              <a:spLocks noChangeShapeType="1"/>
            </p:cNvSpPr>
            <p:nvPr/>
          </p:nvSpPr>
          <p:spPr bwMode="auto">
            <a:xfrm flipV="1">
              <a:off x="4242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Line 62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63"/>
            <p:cNvSpPr>
              <a:spLocks/>
            </p:cNvSpPr>
            <p:nvPr/>
          </p:nvSpPr>
          <p:spPr bwMode="auto">
            <a:xfrm>
              <a:off x="1638" y="1988"/>
              <a:ext cx="534" cy="1158"/>
            </a:xfrm>
            <a:custGeom>
              <a:avLst/>
              <a:gdLst>
                <a:gd name="T0" fmla="*/ 6 w 534"/>
                <a:gd name="T1" fmla="*/ 1110 h 1158"/>
                <a:gd name="T2" fmla="*/ 12 w 534"/>
                <a:gd name="T3" fmla="*/ 1038 h 1158"/>
                <a:gd name="T4" fmla="*/ 24 w 534"/>
                <a:gd name="T5" fmla="*/ 990 h 1158"/>
                <a:gd name="T6" fmla="*/ 30 w 534"/>
                <a:gd name="T7" fmla="*/ 906 h 1158"/>
                <a:gd name="T8" fmla="*/ 42 w 534"/>
                <a:gd name="T9" fmla="*/ 858 h 1158"/>
                <a:gd name="T10" fmla="*/ 48 w 534"/>
                <a:gd name="T11" fmla="*/ 774 h 1158"/>
                <a:gd name="T12" fmla="*/ 60 w 534"/>
                <a:gd name="T13" fmla="*/ 720 h 1158"/>
                <a:gd name="T14" fmla="*/ 66 w 534"/>
                <a:gd name="T15" fmla="*/ 642 h 1158"/>
                <a:gd name="T16" fmla="*/ 78 w 534"/>
                <a:gd name="T17" fmla="*/ 594 h 1158"/>
                <a:gd name="T18" fmla="*/ 84 w 534"/>
                <a:gd name="T19" fmla="*/ 516 h 1158"/>
                <a:gd name="T20" fmla="*/ 96 w 534"/>
                <a:gd name="T21" fmla="*/ 468 h 1158"/>
                <a:gd name="T22" fmla="*/ 102 w 534"/>
                <a:gd name="T23" fmla="*/ 402 h 1158"/>
                <a:gd name="T24" fmla="*/ 114 w 534"/>
                <a:gd name="T25" fmla="*/ 354 h 1158"/>
                <a:gd name="T26" fmla="*/ 120 w 534"/>
                <a:gd name="T27" fmla="*/ 294 h 1158"/>
                <a:gd name="T28" fmla="*/ 132 w 534"/>
                <a:gd name="T29" fmla="*/ 258 h 1158"/>
                <a:gd name="T30" fmla="*/ 138 w 534"/>
                <a:gd name="T31" fmla="*/ 204 h 1158"/>
                <a:gd name="T32" fmla="*/ 150 w 534"/>
                <a:gd name="T33" fmla="*/ 174 h 1158"/>
                <a:gd name="T34" fmla="*/ 156 w 534"/>
                <a:gd name="T35" fmla="*/ 132 h 1158"/>
                <a:gd name="T36" fmla="*/ 168 w 534"/>
                <a:gd name="T37" fmla="*/ 108 h 1158"/>
                <a:gd name="T38" fmla="*/ 174 w 534"/>
                <a:gd name="T39" fmla="*/ 78 h 1158"/>
                <a:gd name="T40" fmla="*/ 192 w 534"/>
                <a:gd name="T41" fmla="*/ 48 h 1158"/>
                <a:gd name="T42" fmla="*/ 204 w 534"/>
                <a:gd name="T43" fmla="*/ 18 h 1158"/>
                <a:gd name="T44" fmla="*/ 222 w 534"/>
                <a:gd name="T45" fmla="*/ 6 h 1158"/>
                <a:gd name="T46" fmla="*/ 240 w 534"/>
                <a:gd name="T47" fmla="*/ 6 h 1158"/>
                <a:gd name="T48" fmla="*/ 258 w 534"/>
                <a:gd name="T49" fmla="*/ 12 h 1158"/>
                <a:gd name="T50" fmla="*/ 276 w 534"/>
                <a:gd name="T51" fmla="*/ 36 h 1158"/>
                <a:gd name="T52" fmla="*/ 294 w 534"/>
                <a:gd name="T53" fmla="*/ 66 h 1158"/>
                <a:gd name="T54" fmla="*/ 318 w 534"/>
                <a:gd name="T55" fmla="*/ 102 h 1158"/>
                <a:gd name="T56" fmla="*/ 330 w 534"/>
                <a:gd name="T57" fmla="*/ 138 h 1158"/>
                <a:gd name="T58" fmla="*/ 342 w 534"/>
                <a:gd name="T59" fmla="*/ 156 h 1158"/>
                <a:gd name="T60" fmla="*/ 354 w 534"/>
                <a:gd name="T61" fmla="*/ 192 h 1158"/>
                <a:gd name="T62" fmla="*/ 366 w 534"/>
                <a:gd name="T63" fmla="*/ 210 h 1158"/>
                <a:gd name="T64" fmla="*/ 378 w 534"/>
                <a:gd name="T65" fmla="*/ 246 h 1158"/>
                <a:gd name="T66" fmla="*/ 390 w 534"/>
                <a:gd name="T67" fmla="*/ 264 h 1158"/>
                <a:gd name="T68" fmla="*/ 402 w 534"/>
                <a:gd name="T69" fmla="*/ 300 h 1158"/>
                <a:gd name="T70" fmla="*/ 414 w 534"/>
                <a:gd name="T71" fmla="*/ 324 h 1158"/>
                <a:gd name="T72" fmla="*/ 432 w 534"/>
                <a:gd name="T73" fmla="*/ 354 h 1158"/>
                <a:gd name="T74" fmla="*/ 450 w 534"/>
                <a:gd name="T75" fmla="*/ 378 h 1158"/>
                <a:gd name="T76" fmla="*/ 468 w 534"/>
                <a:gd name="T77" fmla="*/ 402 h 1158"/>
                <a:gd name="T78" fmla="*/ 486 w 534"/>
                <a:gd name="T79" fmla="*/ 414 h 1158"/>
                <a:gd name="T80" fmla="*/ 504 w 534"/>
                <a:gd name="T81" fmla="*/ 426 h 1158"/>
                <a:gd name="T82" fmla="*/ 522 w 534"/>
                <a:gd name="T83" fmla="*/ 43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4" h="1158">
                  <a:moveTo>
                    <a:pt x="0" y="1158"/>
                  </a:moveTo>
                  <a:lnTo>
                    <a:pt x="0" y="1116"/>
                  </a:lnTo>
                  <a:lnTo>
                    <a:pt x="6" y="1110"/>
                  </a:lnTo>
                  <a:lnTo>
                    <a:pt x="6" y="1080"/>
                  </a:lnTo>
                  <a:lnTo>
                    <a:pt x="12" y="1074"/>
                  </a:lnTo>
                  <a:lnTo>
                    <a:pt x="12" y="1038"/>
                  </a:lnTo>
                  <a:lnTo>
                    <a:pt x="18" y="1032"/>
                  </a:lnTo>
                  <a:lnTo>
                    <a:pt x="18" y="996"/>
                  </a:lnTo>
                  <a:lnTo>
                    <a:pt x="24" y="990"/>
                  </a:lnTo>
                  <a:lnTo>
                    <a:pt x="24" y="948"/>
                  </a:lnTo>
                  <a:lnTo>
                    <a:pt x="30" y="942"/>
                  </a:lnTo>
                  <a:lnTo>
                    <a:pt x="30" y="906"/>
                  </a:lnTo>
                  <a:lnTo>
                    <a:pt x="36" y="900"/>
                  </a:lnTo>
                  <a:lnTo>
                    <a:pt x="36" y="864"/>
                  </a:lnTo>
                  <a:lnTo>
                    <a:pt x="42" y="858"/>
                  </a:lnTo>
                  <a:lnTo>
                    <a:pt x="42" y="822"/>
                  </a:lnTo>
                  <a:lnTo>
                    <a:pt x="48" y="816"/>
                  </a:lnTo>
                  <a:lnTo>
                    <a:pt x="48" y="774"/>
                  </a:lnTo>
                  <a:lnTo>
                    <a:pt x="54" y="768"/>
                  </a:lnTo>
                  <a:lnTo>
                    <a:pt x="54" y="726"/>
                  </a:lnTo>
                  <a:lnTo>
                    <a:pt x="60" y="720"/>
                  </a:lnTo>
                  <a:lnTo>
                    <a:pt x="60" y="684"/>
                  </a:lnTo>
                  <a:lnTo>
                    <a:pt x="66" y="678"/>
                  </a:lnTo>
                  <a:lnTo>
                    <a:pt x="66" y="642"/>
                  </a:lnTo>
                  <a:lnTo>
                    <a:pt x="72" y="636"/>
                  </a:lnTo>
                  <a:lnTo>
                    <a:pt x="72" y="600"/>
                  </a:lnTo>
                  <a:lnTo>
                    <a:pt x="78" y="594"/>
                  </a:lnTo>
                  <a:lnTo>
                    <a:pt x="78" y="558"/>
                  </a:lnTo>
                  <a:lnTo>
                    <a:pt x="84" y="552"/>
                  </a:lnTo>
                  <a:lnTo>
                    <a:pt x="84" y="516"/>
                  </a:lnTo>
                  <a:lnTo>
                    <a:pt x="90" y="510"/>
                  </a:lnTo>
                  <a:lnTo>
                    <a:pt x="90" y="474"/>
                  </a:lnTo>
                  <a:lnTo>
                    <a:pt x="96" y="468"/>
                  </a:lnTo>
                  <a:lnTo>
                    <a:pt x="96" y="438"/>
                  </a:lnTo>
                  <a:lnTo>
                    <a:pt x="102" y="432"/>
                  </a:lnTo>
                  <a:lnTo>
                    <a:pt x="102" y="402"/>
                  </a:lnTo>
                  <a:lnTo>
                    <a:pt x="108" y="396"/>
                  </a:lnTo>
                  <a:lnTo>
                    <a:pt x="108" y="360"/>
                  </a:lnTo>
                  <a:lnTo>
                    <a:pt x="114" y="354"/>
                  </a:lnTo>
                  <a:lnTo>
                    <a:pt x="114" y="330"/>
                  </a:lnTo>
                  <a:lnTo>
                    <a:pt x="120" y="324"/>
                  </a:lnTo>
                  <a:lnTo>
                    <a:pt x="120" y="294"/>
                  </a:lnTo>
                  <a:lnTo>
                    <a:pt x="126" y="288"/>
                  </a:lnTo>
                  <a:lnTo>
                    <a:pt x="126" y="264"/>
                  </a:lnTo>
                  <a:lnTo>
                    <a:pt x="132" y="258"/>
                  </a:lnTo>
                  <a:lnTo>
                    <a:pt x="132" y="234"/>
                  </a:lnTo>
                  <a:lnTo>
                    <a:pt x="138" y="228"/>
                  </a:lnTo>
                  <a:lnTo>
                    <a:pt x="138" y="204"/>
                  </a:lnTo>
                  <a:lnTo>
                    <a:pt x="144" y="198"/>
                  </a:lnTo>
                  <a:lnTo>
                    <a:pt x="144" y="180"/>
                  </a:lnTo>
                  <a:lnTo>
                    <a:pt x="150" y="174"/>
                  </a:lnTo>
                  <a:lnTo>
                    <a:pt x="150" y="156"/>
                  </a:lnTo>
                  <a:lnTo>
                    <a:pt x="156" y="150"/>
                  </a:lnTo>
                  <a:lnTo>
                    <a:pt x="156" y="132"/>
                  </a:lnTo>
                  <a:lnTo>
                    <a:pt x="162" y="126"/>
                  </a:lnTo>
                  <a:lnTo>
                    <a:pt x="162" y="114"/>
                  </a:lnTo>
                  <a:lnTo>
                    <a:pt x="168" y="108"/>
                  </a:lnTo>
                  <a:lnTo>
                    <a:pt x="168" y="96"/>
                  </a:lnTo>
                  <a:lnTo>
                    <a:pt x="174" y="90"/>
                  </a:lnTo>
                  <a:lnTo>
                    <a:pt x="174" y="78"/>
                  </a:lnTo>
                  <a:lnTo>
                    <a:pt x="180" y="72"/>
                  </a:lnTo>
                  <a:lnTo>
                    <a:pt x="180" y="60"/>
                  </a:lnTo>
                  <a:lnTo>
                    <a:pt x="192" y="48"/>
                  </a:lnTo>
                  <a:lnTo>
                    <a:pt x="192" y="36"/>
                  </a:lnTo>
                  <a:lnTo>
                    <a:pt x="204" y="24"/>
                  </a:lnTo>
                  <a:lnTo>
                    <a:pt x="204" y="18"/>
                  </a:lnTo>
                  <a:lnTo>
                    <a:pt x="210" y="12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64" y="18"/>
                  </a:lnTo>
                  <a:lnTo>
                    <a:pt x="276" y="30"/>
                  </a:lnTo>
                  <a:lnTo>
                    <a:pt x="276" y="36"/>
                  </a:lnTo>
                  <a:lnTo>
                    <a:pt x="282" y="42"/>
                  </a:lnTo>
                  <a:lnTo>
                    <a:pt x="294" y="54"/>
                  </a:lnTo>
                  <a:lnTo>
                    <a:pt x="294" y="66"/>
                  </a:lnTo>
                  <a:lnTo>
                    <a:pt x="306" y="78"/>
                  </a:lnTo>
                  <a:lnTo>
                    <a:pt x="306" y="90"/>
                  </a:lnTo>
                  <a:lnTo>
                    <a:pt x="318" y="102"/>
                  </a:lnTo>
                  <a:lnTo>
                    <a:pt x="318" y="114"/>
                  </a:lnTo>
                  <a:lnTo>
                    <a:pt x="330" y="126"/>
                  </a:lnTo>
                  <a:lnTo>
                    <a:pt x="330" y="138"/>
                  </a:lnTo>
                  <a:lnTo>
                    <a:pt x="336" y="144"/>
                  </a:lnTo>
                  <a:lnTo>
                    <a:pt x="336" y="150"/>
                  </a:lnTo>
                  <a:lnTo>
                    <a:pt x="342" y="156"/>
                  </a:lnTo>
                  <a:lnTo>
                    <a:pt x="342" y="168"/>
                  </a:lnTo>
                  <a:lnTo>
                    <a:pt x="354" y="180"/>
                  </a:lnTo>
                  <a:lnTo>
                    <a:pt x="354" y="192"/>
                  </a:lnTo>
                  <a:lnTo>
                    <a:pt x="360" y="198"/>
                  </a:lnTo>
                  <a:lnTo>
                    <a:pt x="360" y="204"/>
                  </a:lnTo>
                  <a:lnTo>
                    <a:pt x="366" y="210"/>
                  </a:lnTo>
                  <a:lnTo>
                    <a:pt x="366" y="222"/>
                  </a:lnTo>
                  <a:lnTo>
                    <a:pt x="378" y="234"/>
                  </a:lnTo>
                  <a:lnTo>
                    <a:pt x="378" y="246"/>
                  </a:lnTo>
                  <a:lnTo>
                    <a:pt x="384" y="252"/>
                  </a:lnTo>
                  <a:lnTo>
                    <a:pt x="384" y="258"/>
                  </a:lnTo>
                  <a:lnTo>
                    <a:pt x="390" y="264"/>
                  </a:lnTo>
                  <a:lnTo>
                    <a:pt x="390" y="276"/>
                  </a:lnTo>
                  <a:lnTo>
                    <a:pt x="402" y="288"/>
                  </a:lnTo>
                  <a:lnTo>
                    <a:pt x="402" y="300"/>
                  </a:lnTo>
                  <a:lnTo>
                    <a:pt x="408" y="306"/>
                  </a:lnTo>
                  <a:lnTo>
                    <a:pt x="414" y="312"/>
                  </a:lnTo>
                  <a:lnTo>
                    <a:pt x="414" y="324"/>
                  </a:lnTo>
                  <a:lnTo>
                    <a:pt x="420" y="330"/>
                  </a:lnTo>
                  <a:lnTo>
                    <a:pt x="432" y="342"/>
                  </a:lnTo>
                  <a:lnTo>
                    <a:pt x="432" y="354"/>
                  </a:lnTo>
                  <a:lnTo>
                    <a:pt x="438" y="360"/>
                  </a:lnTo>
                  <a:lnTo>
                    <a:pt x="450" y="372"/>
                  </a:lnTo>
                  <a:lnTo>
                    <a:pt x="450" y="378"/>
                  </a:lnTo>
                  <a:lnTo>
                    <a:pt x="456" y="384"/>
                  </a:lnTo>
                  <a:lnTo>
                    <a:pt x="468" y="396"/>
                  </a:lnTo>
                  <a:lnTo>
                    <a:pt x="468" y="402"/>
                  </a:lnTo>
                  <a:lnTo>
                    <a:pt x="474" y="408"/>
                  </a:lnTo>
                  <a:lnTo>
                    <a:pt x="480" y="414"/>
                  </a:lnTo>
                  <a:lnTo>
                    <a:pt x="486" y="414"/>
                  </a:lnTo>
                  <a:lnTo>
                    <a:pt x="492" y="420"/>
                  </a:lnTo>
                  <a:lnTo>
                    <a:pt x="498" y="426"/>
                  </a:lnTo>
                  <a:lnTo>
                    <a:pt x="504" y="426"/>
                  </a:lnTo>
                  <a:lnTo>
                    <a:pt x="510" y="432"/>
                  </a:lnTo>
                  <a:lnTo>
                    <a:pt x="516" y="432"/>
                  </a:lnTo>
                  <a:lnTo>
                    <a:pt x="522" y="432"/>
                  </a:lnTo>
                  <a:lnTo>
                    <a:pt x="528" y="438"/>
                  </a:lnTo>
                  <a:lnTo>
                    <a:pt x="534" y="43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64"/>
            <p:cNvSpPr>
              <a:spLocks/>
            </p:cNvSpPr>
            <p:nvPr/>
          </p:nvSpPr>
          <p:spPr bwMode="auto">
            <a:xfrm>
              <a:off x="2172" y="2288"/>
              <a:ext cx="762" cy="138"/>
            </a:xfrm>
            <a:custGeom>
              <a:avLst/>
              <a:gdLst>
                <a:gd name="T0" fmla="*/ 12 w 762"/>
                <a:gd name="T1" fmla="*/ 138 h 138"/>
                <a:gd name="T2" fmla="*/ 30 w 762"/>
                <a:gd name="T3" fmla="*/ 132 h 138"/>
                <a:gd name="T4" fmla="*/ 48 w 762"/>
                <a:gd name="T5" fmla="*/ 126 h 138"/>
                <a:gd name="T6" fmla="*/ 66 w 762"/>
                <a:gd name="T7" fmla="*/ 120 h 138"/>
                <a:gd name="T8" fmla="*/ 84 w 762"/>
                <a:gd name="T9" fmla="*/ 108 h 138"/>
                <a:gd name="T10" fmla="*/ 102 w 762"/>
                <a:gd name="T11" fmla="*/ 96 h 138"/>
                <a:gd name="T12" fmla="*/ 120 w 762"/>
                <a:gd name="T13" fmla="*/ 84 h 138"/>
                <a:gd name="T14" fmla="*/ 138 w 762"/>
                <a:gd name="T15" fmla="*/ 72 h 138"/>
                <a:gd name="T16" fmla="*/ 156 w 762"/>
                <a:gd name="T17" fmla="*/ 60 h 138"/>
                <a:gd name="T18" fmla="*/ 174 w 762"/>
                <a:gd name="T19" fmla="*/ 48 h 138"/>
                <a:gd name="T20" fmla="*/ 192 w 762"/>
                <a:gd name="T21" fmla="*/ 36 h 138"/>
                <a:gd name="T22" fmla="*/ 210 w 762"/>
                <a:gd name="T23" fmla="*/ 24 h 138"/>
                <a:gd name="T24" fmla="*/ 228 w 762"/>
                <a:gd name="T25" fmla="*/ 18 h 138"/>
                <a:gd name="T26" fmla="*/ 246 w 762"/>
                <a:gd name="T27" fmla="*/ 12 h 138"/>
                <a:gd name="T28" fmla="*/ 264 w 762"/>
                <a:gd name="T29" fmla="*/ 6 h 138"/>
                <a:gd name="T30" fmla="*/ 282 w 762"/>
                <a:gd name="T31" fmla="*/ 6 h 138"/>
                <a:gd name="T32" fmla="*/ 300 w 762"/>
                <a:gd name="T33" fmla="*/ 0 h 138"/>
                <a:gd name="T34" fmla="*/ 318 w 762"/>
                <a:gd name="T35" fmla="*/ 0 h 138"/>
                <a:gd name="T36" fmla="*/ 336 w 762"/>
                <a:gd name="T37" fmla="*/ 6 h 138"/>
                <a:gd name="T38" fmla="*/ 354 w 762"/>
                <a:gd name="T39" fmla="*/ 6 h 138"/>
                <a:gd name="T40" fmla="*/ 372 w 762"/>
                <a:gd name="T41" fmla="*/ 6 h 138"/>
                <a:gd name="T42" fmla="*/ 390 w 762"/>
                <a:gd name="T43" fmla="*/ 12 h 138"/>
                <a:gd name="T44" fmla="*/ 408 w 762"/>
                <a:gd name="T45" fmla="*/ 12 h 138"/>
                <a:gd name="T46" fmla="*/ 426 w 762"/>
                <a:gd name="T47" fmla="*/ 18 h 138"/>
                <a:gd name="T48" fmla="*/ 444 w 762"/>
                <a:gd name="T49" fmla="*/ 24 h 138"/>
                <a:gd name="T50" fmla="*/ 462 w 762"/>
                <a:gd name="T51" fmla="*/ 24 h 138"/>
                <a:gd name="T52" fmla="*/ 480 w 762"/>
                <a:gd name="T53" fmla="*/ 30 h 138"/>
                <a:gd name="T54" fmla="*/ 498 w 762"/>
                <a:gd name="T55" fmla="*/ 36 h 138"/>
                <a:gd name="T56" fmla="*/ 516 w 762"/>
                <a:gd name="T57" fmla="*/ 36 h 138"/>
                <a:gd name="T58" fmla="*/ 534 w 762"/>
                <a:gd name="T59" fmla="*/ 36 h 138"/>
                <a:gd name="T60" fmla="*/ 552 w 762"/>
                <a:gd name="T61" fmla="*/ 42 h 138"/>
                <a:gd name="T62" fmla="*/ 570 w 762"/>
                <a:gd name="T63" fmla="*/ 42 h 138"/>
                <a:gd name="T64" fmla="*/ 588 w 762"/>
                <a:gd name="T65" fmla="*/ 42 h 138"/>
                <a:gd name="T66" fmla="*/ 606 w 762"/>
                <a:gd name="T67" fmla="*/ 42 h 138"/>
                <a:gd name="T68" fmla="*/ 624 w 762"/>
                <a:gd name="T69" fmla="*/ 42 h 138"/>
                <a:gd name="T70" fmla="*/ 642 w 762"/>
                <a:gd name="T71" fmla="*/ 42 h 138"/>
                <a:gd name="T72" fmla="*/ 660 w 762"/>
                <a:gd name="T73" fmla="*/ 42 h 138"/>
                <a:gd name="T74" fmla="*/ 678 w 762"/>
                <a:gd name="T75" fmla="*/ 42 h 138"/>
                <a:gd name="T76" fmla="*/ 696 w 762"/>
                <a:gd name="T77" fmla="*/ 42 h 138"/>
                <a:gd name="T78" fmla="*/ 714 w 762"/>
                <a:gd name="T79" fmla="*/ 42 h 138"/>
                <a:gd name="T80" fmla="*/ 732 w 762"/>
                <a:gd name="T81" fmla="*/ 42 h 138"/>
                <a:gd name="T82" fmla="*/ 750 w 762"/>
                <a:gd name="T83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138">
                  <a:moveTo>
                    <a:pt x="0" y="138"/>
                  </a:moveTo>
                  <a:lnTo>
                    <a:pt x="6" y="138"/>
                  </a:lnTo>
                  <a:lnTo>
                    <a:pt x="12" y="138"/>
                  </a:lnTo>
                  <a:lnTo>
                    <a:pt x="18" y="138"/>
                  </a:lnTo>
                  <a:lnTo>
                    <a:pt x="24" y="132"/>
                  </a:lnTo>
                  <a:lnTo>
                    <a:pt x="30" y="132"/>
                  </a:lnTo>
                  <a:lnTo>
                    <a:pt x="36" y="132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26"/>
                  </a:lnTo>
                  <a:lnTo>
                    <a:pt x="60" y="120"/>
                  </a:lnTo>
                  <a:lnTo>
                    <a:pt x="66" y="120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4" y="108"/>
                  </a:lnTo>
                  <a:lnTo>
                    <a:pt x="90" y="102"/>
                  </a:lnTo>
                  <a:lnTo>
                    <a:pt x="96" y="102"/>
                  </a:lnTo>
                  <a:lnTo>
                    <a:pt x="102" y="96"/>
                  </a:lnTo>
                  <a:lnTo>
                    <a:pt x="108" y="90"/>
                  </a:lnTo>
                  <a:lnTo>
                    <a:pt x="114" y="90"/>
                  </a:lnTo>
                  <a:lnTo>
                    <a:pt x="120" y="84"/>
                  </a:lnTo>
                  <a:lnTo>
                    <a:pt x="126" y="78"/>
                  </a:lnTo>
                  <a:lnTo>
                    <a:pt x="132" y="78"/>
                  </a:lnTo>
                  <a:lnTo>
                    <a:pt x="138" y="72"/>
                  </a:lnTo>
                  <a:lnTo>
                    <a:pt x="144" y="66"/>
                  </a:lnTo>
                  <a:lnTo>
                    <a:pt x="150" y="60"/>
                  </a:lnTo>
                  <a:lnTo>
                    <a:pt x="156" y="60"/>
                  </a:lnTo>
                  <a:lnTo>
                    <a:pt x="162" y="54"/>
                  </a:lnTo>
                  <a:lnTo>
                    <a:pt x="168" y="48"/>
                  </a:lnTo>
                  <a:lnTo>
                    <a:pt x="174" y="48"/>
                  </a:lnTo>
                  <a:lnTo>
                    <a:pt x="180" y="42"/>
                  </a:lnTo>
                  <a:lnTo>
                    <a:pt x="186" y="42"/>
                  </a:lnTo>
                  <a:lnTo>
                    <a:pt x="192" y="36"/>
                  </a:lnTo>
                  <a:lnTo>
                    <a:pt x="198" y="36"/>
                  </a:lnTo>
                  <a:lnTo>
                    <a:pt x="204" y="30"/>
                  </a:lnTo>
                  <a:lnTo>
                    <a:pt x="210" y="24"/>
                  </a:lnTo>
                  <a:lnTo>
                    <a:pt x="216" y="24"/>
                  </a:lnTo>
                  <a:lnTo>
                    <a:pt x="222" y="24"/>
                  </a:lnTo>
                  <a:lnTo>
                    <a:pt x="228" y="18"/>
                  </a:lnTo>
                  <a:lnTo>
                    <a:pt x="234" y="18"/>
                  </a:lnTo>
                  <a:lnTo>
                    <a:pt x="240" y="12"/>
                  </a:lnTo>
                  <a:lnTo>
                    <a:pt x="246" y="12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64" y="6"/>
                  </a:lnTo>
                  <a:lnTo>
                    <a:pt x="270" y="6"/>
                  </a:lnTo>
                  <a:lnTo>
                    <a:pt x="276" y="6"/>
                  </a:lnTo>
                  <a:lnTo>
                    <a:pt x="282" y="6"/>
                  </a:lnTo>
                  <a:lnTo>
                    <a:pt x="288" y="6"/>
                  </a:lnTo>
                  <a:lnTo>
                    <a:pt x="294" y="6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6"/>
                  </a:lnTo>
                  <a:lnTo>
                    <a:pt x="342" y="6"/>
                  </a:lnTo>
                  <a:lnTo>
                    <a:pt x="348" y="6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66" y="6"/>
                  </a:lnTo>
                  <a:lnTo>
                    <a:pt x="372" y="6"/>
                  </a:lnTo>
                  <a:lnTo>
                    <a:pt x="378" y="6"/>
                  </a:lnTo>
                  <a:lnTo>
                    <a:pt x="384" y="12"/>
                  </a:lnTo>
                  <a:lnTo>
                    <a:pt x="390" y="12"/>
                  </a:lnTo>
                  <a:lnTo>
                    <a:pt x="396" y="12"/>
                  </a:lnTo>
                  <a:lnTo>
                    <a:pt x="402" y="12"/>
                  </a:lnTo>
                  <a:lnTo>
                    <a:pt x="408" y="12"/>
                  </a:lnTo>
                  <a:lnTo>
                    <a:pt x="414" y="18"/>
                  </a:lnTo>
                  <a:lnTo>
                    <a:pt x="420" y="18"/>
                  </a:lnTo>
                  <a:lnTo>
                    <a:pt x="426" y="18"/>
                  </a:lnTo>
                  <a:lnTo>
                    <a:pt x="432" y="18"/>
                  </a:lnTo>
                  <a:lnTo>
                    <a:pt x="438" y="24"/>
                  </a:lnTo>
                  <a:lnTo>
                    <a:pt x="444" y="24"/>
                  </a:lnTo>
                  <a:lnTo>
                    <a:pt x="450" y="24"/>
                  </a:lnTo>
                  <a:lnTo>
                    <a:pt x="456" y="24"/>
                  </a:lnTo>
                  <a:lnTo>
                    <a:pt x="462" y="24"/>
                  </a:lnTo>
                  <a:lnTo>
                    <a:pt x="468" y="30"/>
                  </a:lnTo>
                  <a:lnTo>
                    <a:pt x="474" y="30"/>
                  </a:lnTo>
                  <a:lnTo>
                    <a:pt x="480" y="30"/>
                  </a:lnTo>
                  <a:lnTo>
                    <a:pt x="486" y="30"/>
                  </a:lnTo>
                  <a:lnTo>
                    <a:pt x="492" y="30"/>
                  </a:lnTo>
                  <a:lnTo>
                    <a:pt x="498" y="36"/>
                  </a:lnTo>
                  <a:lnTo>
                    <a:pt x="504" y="36"/>
                  </a:lnTo>
                  <a:lnTo>
                    <a:pt x="510" y="36"/>
                  </a:lnTo>
                  <a:lnTo>
                    <a:pt x="516" y="36"/>
                  </a:lnTo>
                  <a:lnTo>
                    <a:pt x="522" y="36"/>
                  </a:lnTo>
                  <a:lnTo>
                    <a:pt x="528" y="36"/>
                  </a:lnTo>
                  <a:lnTo>
                    <a:pt x="534" y="36"/>
                  </a:lnTo>
                  <a:lnTo>
                    <a:pt x="540" y="42"/>
                  </a:lnTo>
                  <a:lnTo>
                    <a:pt x="546" y="42"/>
                  </a:lnTo>
                  <a:lnTo>
                    <a:pt x="552" y="42"/>
                  </a:lnTo>
                  <a:lnTo>
                    <a:pt x="558" y="42"/>
                  </a:lnTo>
                  <a:lnTo>
                    <a:pt x="564" y="42"/>
                  </a:lnTo>
                  <a:lnTo>
                    <a:pt x="570" y="42"/>
                  </a:lnTo>
                  <a:lnTo>
                    <a:pt x="576" y="42"/>
                  </a:lnTo>
                  <a:lnTo>
                    <a:pt x="582" y="42"/>
                  </a:lnTo>
                  <a:lnTo>
                    <a:pt x="588" y="42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6" y="42"/>
                  </a:lnTo>
                  <a:lnTo>
                    <a:pt x="612" y="42"/>
                  </a:lnTo>
                  <a:lnTo>
                    <a:pt x="618" y="42"/>
                  </a:lnTo>
                  <a:lnTo>
                    <a:pt x="624" y="42"/>
                  </a:lnTo>
                  <a:lnTo>
                    <a:pt x="630" y="42"/>
                  </a:lnTo>
                  <a:lnTo>
                    <a:pt x="636" y="42"/>
                  </a:lnTo>
                  <a:lnTo>
                    <a:pt x="642" y="42"/>
                  </a:lnTo>
                  <a:lnTo>
                    <a:pt x="648" y="42"/>
                  </a:lnTo>
                  <a:lnTo>
                    <a:pt x="654" y="42"/>
                  </a:lnTo>
                  <a:lnTo>
                    <a:pt x="660" y="42"/>
                  </a:lnTo>
                  <a:lnTo>
                    <a:pt x="666" y="42"/>
                  </a:lnTo>
                  <a:lnTo>
                    <a:pt x="672" y="42"/>
                  </a:lnTo>
                  <a:lnTo>
                    <a:pt x="678" y="42"/>
                  </a:lnTo>
                  <a:lnTo>
                    <a:pt x="684" y="42"/>
                  </a:lnTo>
                  <a:lnTo>
                    <a:pt x="690" y="42"/>
                  </a:lnTo>
                  <a:lnTo>
                    <a:pt x="696" y="42"/>
                  </a:lnTo>
                  <a:lnTo>
                    <a:pt x="702" y="42"/>
                  </a:lnTo>
                  <a:lnTo>
                    <a:pt x="708" y="42"/>
                  </a:lnTo>
                  <a:lnTo>
                    <a:pt x="714" y="42"/>
                  </a:lnTo>
                  <a:lnTo>
                    <a:pt x="720" y="42"/>
                  </a:lnTo>
                  <a:lnTo>
                    <a:pt x="726" y="42"/>
                  </a:lnTo>
                  <a:lnTo>
                    <a:pt x="732" y="42"/>
                  </a:lnTo>
                  <a:lnTo>
                    <a:pt x="738" y="36"/>
                  </a:lnTo>
                  <a:lnTo>
                    <a:pt x="744" y="36"/>
                  </a:lnTo>
                  <a:lnTo>
                    <a:pt x="750" y="36"/>
                  </a:lnTo>
                  <a:lnTo>
                    <a:pt x="756" y="36"/>
                  </a:lnTo>
                  <a:lnTo>
                    <a:pt x="762" y="36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5"/>
            <p:cNvSpPr>
              <a:spLocks/>
            </p:cNvSpPr>
            <p:nvPr/>
          </p:nvSpPr>
          <p:spPr bwMode="auto">
            <a:xfrm>
              <a:off x="2934" y="1580"/>
              <a:ext cx="450" cy="972"/>
            </a:xfrm>
            <a:custGeom>
              <a:avLst/>
              <a:gdLst>
                <a:gd name="T0" fmla="*/ 6 w 450"/>
                <a:gd name="T1" fmla="*/ 672 h 972"/>
                <a:gd name="T2" fmla="*/ 18 w 450"/>
                <a:gd name="T3" fmla="*/ 594 h 972"/>
                <a:gd name="T4" fmla="*/ 24 w 450"/>
                <a:gd name="T5" fmla="*/ 474 h 972"/>
                <a:gd name="T6" fmla="*/ 36 w 450"/>
                <a:gd name="T7" fmla="*/ 402 h 972"/>
                <a:gd name="T8" fmla="*/ 42 w 450"/>
                <a:gd name="T9" fmla="*/ 306 h 972"/>
                <a:gd name="T10" fmla="*/ 54 w 450"/>
                <a:gd name="T11" fmla="*/ 252 h 972"/>
                <a:gd name="T12" fmla="*/ 60 w 450"/>
                <a:gd name="T13" fmla="*/ 174 h 972"/>
                <a:gd name="T14" fmla="*/ 72 w 450"/>
                <a:gd name="T15" fmla="*/ 138 h 972"/>
                <a:gd name="T16" fmla="*/ 78 w 450"/>
                <a:gd name="T17" fmla="*/ 84 h 972"/>
                <a:gd name="T18" fmla="*/ 90 w 450"/>
                <a:gd name="T19" fmla="*/ 54 h 972"/>
                <a:gd name="T20" fmla="*/ 96 w 450"/>
                <a:gd name="T21" fmla="*/ 30 h 972"/>
                <a:gd name="T22" fmla="*/ 114 w 450"/>
                <a:gd name="T23" fmla="*/ 6 h 972"/>
                <a:gd name="T24" fmla="*/ 126 w 450"/>
                <a:gd name="T25" fmla="*/ 6 h 972"/>
                <a:gd name="T26" fmla="*/ 144 w 450"/>
                <a:gd name="T27" fmla="*/ 24 h 972"/>
                <a:gd name="T28" fmla="*/ 156 w 450"/>
                <a:gd name="T29" fmla="*/ 42 h 972"/>
                <a:gd name="T30" fmla="*/ 162 w 450"/>
                <a:gd name="T31" fmla="*/ 72 h 972"/>
                <a:gd name="T32" fmla="*/ 174 w 450"/>
                <a:gd name="T33" fmla="*/ 96 h 972"/>
                <a:gd name="T34" fmla="*/ 180 w 450"/>
                <a:gd name="T35" fmla="*/ 132 h 972"/>
                <a:gd name="T36" fmla="*/ 192 w 450"/>
                <a:gd name="T37" fmla="*/ 162 h 972"/>
                <a:gd name="T38" fmla="*/ 198 w 450"/>
                <a:gd name="T39" fmla="*/ 210 h 972"/>
                <a:gd name="T40" fmla="*/ 210 w 450"/>
                <a:gd name="T41" fmla="*/ 246 h 972"/>
                <a:gd name="T42" fmla="*/ 216 w 450"/>
                <a:gd name="T43" fmla="*/ 294 h 972"/>
                <a:gd name="T44" fmla="*/ 228 w 450"/>
                <a:gd name="T45" fmla="*/ 336 h 972"/>
                <a:gd name="T46" fmla="*/ 234 w 450"/>
                <a:gd name="T47" fmla="*/ 390 h 972"/>
                <a:gd name="T48" fmla="*/ 246 w 450"/>
                <a:gd name="T49" fmla="*/ 426 h 972"/>
                <a:gd name="T50" fmla="*/ 252 w 450"/>
                <a:gd name="T51" fmla="*/ 480 h 972"/>
                <a:gd name="T52" fmla="*/ 264 w 450"/>
                <a:gd name="T53" fmla="*/ 516 h 972"/>
                <a:gd name="T54" fmla="*/ 270 w 450"/>
                <a:gd name="T55" fmla="*/ 570 h 972"/>
                <a:gd name="T56" fmla="*/ 282 w 450"/>
                <a:gd name="T57" fmla="*/ 606 h 972"/>
                <a:gd name="T58" fmla="*/ 288 w 450"/>
                <a:gd name="T59" fmla="*/ 654 h 972"/>
                <a:gd name="T60" fmla="*/ 300 w 450"/>
                <a:gd name="T61" fmla="*/ 684 h 972"/>
                <a:gd name="T62" fmla="*/ 306 w 450"/>
                <a:gd name="T63" fmla="*/ 732 h 972"/>
                <a:gd name="T64" fmla="*/ 318 w 450"/>
                <a:gd name="T65" fmla="*/ 762 h 972"/>
                <a:gd name="T66" fmla="*/ 324 w 450"/>
                <a:gd name="T67" fmla="*/ 798 h 972"/>
                <a:gd name="T68" fmla="*/ 336 w 450"/>
                <a:gd name="T69" fmla="*/ 822 h 972"/>
                <a:gd name="T70" fmla="*/ 342 w 450"/>
                <a:gd name="T71" fmla="*/ 852 h 972"/>
                <a:gd name="T72" fmla="*/ 354 w 450"/>
                <a:gd name="T73" fmla="*/ 876 h 972"/>
                <a:gd name="T74" fmla="*/ 366 w 450"/>
                <a:gd name="T75" fmla="*/ 912 h 972"/>
                <a:gd name="T76" fmla="*/ 384 w 450"/>
                <a:gd name="T77" fmla="*/ 942 h 972"/>
                <a:gd name="T78" fmla="*/ 402 w 450"/>
                <a:gd name="T79" fmla="*/ 960 h 972"/>
                <a:gd name="T80" fmla="*/ 420 w 450"/>
                <a:gd name="T81" fmla="*/ 972 h 972"/>
                <a:gd name="T82" fmla="*/ 438 w 450"/>
                <a:gd name="T8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0" h="972">
                  <a:moveTo>
                    <a:pt x="0" y="744"/>
                  </a:moveTo>
                  <a:lnTo>
                    <a:pt x="6" y="738"/>
                  </a:lnTo>
                  <a:lnTo>
                    <a:pt x="6" y="672"/>
                  </a:lnTo>
                  <a:lnTo>
                    <a:pt x="12" y="666"/>
                  </a:lnTo>
                  <a:lnTo>
                    <a:pt x="12" y="606"/>
                  </a:lnTo>
                  <a:lnTo>
                    <a:pt x="18" y="594"/>
                  </a:lnTo>
                  <a:lnTo>
                    <a:pt x="18" y="540"/>
                  </a:lnTo>
                  <a:lnTo>
                    <a:pt x="24" y="528"/>
                  </a:lnTo>
                  <a:lnTo>
                    <a:pt x="24" y="474"/>
                  </a:lnTo>
                  <a:lnTo>
                    <a:pt x="30" y="468"/>
                  </a:lnTo>
                  <a:lnTo>
                    <a:pt x="30" y="408"/>
                  </a:lnTo>
                  <a:lnTo>
                    <a:pt x="36" y="402"/>
                  </a:lnTo>
                  <a:lnTo>
                    <a:pt x="36" y="354"/>
                  </a:lnTo>
                  <a:lnTo>
                    <a:pt x="42" y="348"/>
                  </a:lnTo>
                  <a:lnTo>
                    <a:pt x="42" y="306"/>
                  </a:lnTo>
                  <a:lnTo>
                    <a:pt x="48" y="300"/>
                  </a:lnTo>
                  <a:lnTo>
                    <a:pt x="48" y="258"/>
                  </a:lnTo>
                  <a:lnTo>
                    <a:pt x="54" y="252"/>
                  </a:lnTo>
                  <a:lnTo>
                    <a:pt x="54" y="216"/>
                  </a:lnTo>
                  <a:lnTo>
                    <a:pt x="60" y="210"/>
                  </a:lnTo>
                  <a:lnTo>
                    <a:pt x="60" y="174"/>
                  </a:lnTo>
                  <a:lnTo>
                    <a:pt x="66" y="168"/>
                  </a:lnTo>
                  <a:lnTo>
                    <a:pt x="66" y="144"/>
                  </a:lnTo>
                  <a:lnTo>
                    <a:pt x="72" y="138"/>
                  </a:lnTo>
                  <a:lnTo>
                    <a:pt x="72" y="114"/>
                  </a:lnTo>
                  <a:lnTo>
                    <a:pt x="78" y="108"/>
                  </a:lnTo>
                  <a:lnTo>
                    <a:pt x="78" y="84"/>
                  </a:lnTo>
                  <a:lnTo>
                    <a:pt x="84" y="78"/>
                  </a:lnTo>
                  <a:lnTo>
                    <a:pt x="84" y="60"/>
                  </a:lnTo>
                  <a:lnTo>
                    <a:pt x="90" y="54"/>
                  </a:lnTo>
                  <a:lnTo>
                    <a:pt x="90" y="42"/>
                  </a:lnTo>
                  <a:lnTo>
                    <a:pt x="96" y="36"/>
                  </a:lnTo>
                  <a:lnTo>
                    <a:pt x="96" y="30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44" y="18"/>
                  </a:lnTo>
                  <a:lnTo>
                    <a:pt x="144" y="24"/>
                  </a:lnTo>
                  <a:lnTo>
                    <a:pt x="150" y="30"/>
                  </a:lnTo>
                  <a:lnTo>
                    <a:pt x="150" y="36"/>
                  </a:lnTo>
                  <a:lnTo>
                    <a:pt x="156" y="42"/>
                  </a:lnTo>
                  <a:lnTo>
                    <a:pt x="156" y="54"/>
                  </a:lnTo>
                  <a:lnTo>
                    <a:pt x="162" y="60"/>
                  </a:lnTo>
                  <a:lnTo>
                    <a:pt x="162" y="72"/>
                  </a:lnTo>
                  <a:lnTo>
                    <a:pt x="168" y="78"/>
                  </a:lnTo>
                  <a:lnTo>
                    <a:pt x="168" y="90"/>
                  </a:lnTo>
                  <a:lnTo>
                    <a:pt x="174" y="96"/>
                  </a:lnTo>
                  <a:lnTo>
                    <a:pt x="174" y="114"/>
                  </a:lnTo>
                  <a:lnTo>
                    <a:pt x="180" y="120"/>
                  </a:lnTo>
                  <a:lnTo>
                    <a:pt x="180" y="132"/>
                  </a:lnTo>
                  <a:lnTo>
                    <a:pt x="186" y="138"/>
                  </a:lnTo>
                  <a:lnTo>
                    <a:pt x="186" y="156"/>
                  </a:lnTo>
                  <a:lnTo>
                    <a:pt x="192" y="162"/>
                  </a:lnTo>
                  <a:lnTo>
                    <a:pt x="192" y="186"/>
                  </a:lnTo>
                  <a:lnTo>
                    <a:pt x="198" y="192"/>
                  </a:lnTo>
                  <a:lnTo>
                    <a:pt x="198" y="210"/>
                  </a:lnTo>
                  <a:lnTo>
                    <a:pt x="204" y="216"/>
                  </a:lnTo>
                  <a:lnTo>
                    <a:pt x="204" y="240"/>
                  </a:lnTo>
                  <a:lnTo>
                    <a:pt x="210" y="246"/>
                  </a:lnTo>
                  <a:lnTo>
                    <a:pt x="210" y="270"/>
                  </a:lnTo>
                  <a:lnTo>
                    <a:pt x="216" y="276"/>
                  </a:lnTo>
                  <a:lnTo>
                    <a:pt x="216" y="294"/>
                  </a:lnTo>
                  <a:lnTo>
                    <a:pt x="222" y="300"/>
                  </a:lnTo>
                  <a:lnTo>
                    <a:pt x="222" y="330"/>
                  </a:lnTo>
                  <a:lnTo>
                    <a:pt x="228" y="336"/>
                  </a:lnTo>
                  <a:lnTo>
                    <a:pt x="228" y="360"/>
                  </a:lnTo>
                  <a:lnTo>
                    <a:pt x="234" y="366"/>
                  </a:lnTo>
                  <a:lnTo>
                    <a:pt x="234" y="390"/>
                  </a:lnTo>
                  <a:lnTo>
                    <a:pt x="240" y="396"/>
                  </a:lnTo>
                  <a:lnTo>
                    <a:pt x="240" y="420"/>
                  </a:lnTo>
                  <a:lnTo>
                    <a:pt x="246" y="426"/>
                  </a:lnTo>
                  <a:lnTo>
                    <a:pt x="246" y="450"/>
                  </a:lnTo>
                  <a:lnTo>
                    <a:pt x="252" y="456"/>
                  </a:lnTo>
                  <a:lnTo>
                    <a:pt x="252" y="480"/>
                  </a:lnTo>
                  <a:lnTo>
                    <a:pt x="258" y="486"/>
                  </a:lnTo>
                  <a:lnTo>
                    <a:pt x="258" y="510"/>
                  </a:lnTo>
                  <a:lnTo>
                    <a:pt x="264" y="516"/>
                  </a:lnTo>
                  <a:lnTo>
                    <a:pt x="264" y="540"/>
                  </a:lnTo>
                  <a:lnTo>
                    <a:pt x="270" y="546"/>
                  </a:lnTo>
                  <a:lnTo>
                    <a:pt x="270" y="570"/>
                  </a:lnTo>
                  <a:lnTo>
                    <a:pt x="276" y="576"/>
                  </a:lnTo>
                  <a:lnTo>
                    <a:pt x="276" y="600"/>
                  </a:lnTo>
                  <a:lnTo>
                    <a:pt x="282" y="606"/>
                  </a:lnTo>
                  <a:lnTo>
                    <a:pt x="282" y="630"/>
                  </a:lnTo>
                  <a:lnTo>
                    <a:pt x="288" y="636"/>
                  </a:lnTo>
                  <a:lnTo>
                    <a:pt x="288" y="654"/>
                  </a:lnTo>
                  <a:lnTo>
                    <a:pt x="294" y="660"/>
                  </a:lnTo>
                  <a:lnTo>
                    <a:pt x="294" y="678"/>
                  </a:lnTo>
                  <a:lnTo>
                    <a:pt x="300" y="684"/>
                  </a:lnTo>
                  <a:lnTo>
                    <a:pt x="300" y="702"/>
                  </a:lnTo>
                  <a:lnTo>
                    <a:pt x="306" y="708"/>
                  </a:lnTo>
                  <a:lnTo>
                    <a:pt x="306" y="732"/>
                  </a:lnTo>
                  <a:lnTo>
                    <a:pt x="312" y="738"/>
                  </a:lnTo>
                  <a:lnTo>
                    <a:pt x="312" y="756"/>
                  </a:lnTo>
                  <a:lnTo>
                    <a:pt x="318" y="762"/>
                  </a:lnTo>
                  <a:lnTo>
                    <a:pt x="318" y="774"/>
                  </a:lnTo>
                  <a:lnTo>
                    <a:pt x="324" y="780"/>
                  </a:lnTo>
                  <a:lnTo>
                    <a:pt x="324" y="798"/>
                  </a:lnTo>
                  <a:lnTo>
                    <a:pt x="330" y="804"/>
                  </a:lnTo>
                  <a:lnTo>
                    <a:pt x="330" y="816"/>
                  </a:lnTo>
                  <a:lnTo>
                    <a:pt x="336" y="822"/>
                  </a:lnTo>
                  <a:lnTo>
                    <a:pt x="336" y="840"/>
                  </a:lnTo>
                  <a:lnTo>
                    <a:pt x="342" y="846"/>
                  </a:lnTo>
                  <a:lnTo>
                    <a:pt x="342" y="852"/>
                  </a:lnTo>
                  <a:lnTo>
                    <a:pt x="348" y="858"/>
                  </a:lnTo>
                  <a:lnTo>
                    <a:pt x="348" y="870"/>
                  </a:lnTo>
                  <a:lnTo>
                    <a:pt x="354" y="876"/>
                  </a:lnTo>
                  <a:lnTo>
                    <a:pt x="354" y="888"/>
                  </a:lnTo>
                  <a:lnTo>
                    <a:pt x="366" y="900"/>
                  </a:lnTo>
                  <a:lnTo>
                    <a:pt x="366" y="912"/>
                  </a:lnTo>
                  <a:lnTo>
                    <a:pt x="378" y="924"/>
                  </a:lnTo>
                  <a:lnTo>
                    <a:pt x="378" y="936"/>
                  </a:lnTo>
                  <a:lnTo>
                    <a:pt x="384" y="942"/>
                  </a:lnTo>
                  <a:lnTo>
                    <a:pt x="390" y="948"/>
                  </a:lnTo>
                  <a:lnTo>
                    <a:pt x="396" y="954"/>
                  </a:lnTo>
                  <a:lnTo>
                    <a:pt x="402" y="960"/>
                  </a:lnTo>
                  <a:lnTo>
                    <a:pt x="408" y="966"/>
                  </a:lnTo>
                  <a:lnTo>
                    <a:pt x="414" y="966"/>
                  </a:lnTo>
                  <a:lnTo>
                    <a:pt x="420" y="972"/>
                  </a:lnTo>
                  <a:lnTo>
                    <a:pt x="426" y="972"/>
                  </a:lnTo>
                  <a:lnTo>
                    <a:pt x="432" y="972"/>
                  </a:lnTo>
                  <a:lnTo>
                    <a:pt x="438" y="972"/>
                  </a:lnTo>
                  <a:lnTo>
                    <a:pt x="444" y="966"/>
                  </a:lnTo>
                  <a:lnTo>
                    <a:pt x="450" y="966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6"/>
            <p:cNvSpPr>
              <a:spLocks/>
            </p:cNvSpPr>
            <p:nvPr/>
          </p:nvSpPr>
          <p:spPr bwMode="auto">
            <a:xfrm>
              <a:off x="3384" y="2252"/>
              <a:ext cx="762" cy="294"/>
            </a:xfrm>
            <a:custGeom>
              <a:avLst/>
              <a:gdLst>
                <a:gd name="T0" fmla="*/ 12 w 762"/>
                <a:gd name="T1" fmla="*/ 282 h 294"/>
                <a:gd name="T2" fmla="*/ 30 w 762"/>
                <a:gd name="T3" fmla="*/ 270 h 294"/>
                <a:gd name="T4" fmla="*/ 48 w 762"/>
                <a:gd name="T5" fmla="*/ 246 h 294"/>
                <a:gd name="T6" fmla="*/ 66 w 762"/>
                <a:gd name="T7" fmla="*/ 222 h 294"/>
                <a:gd name="T8" fmla="*/ 90 w 762"/>
                <a:gd name="T9" fmla="*/ 192 h 294"/>
                <a:gd name="T10" fmla="*/ 102 w 762"/>
                <a:gd name="T11" fmla="*/ 162 h 294"/>
                <a:gd name="T12" fmla="*/ 120 w 762"/>
                <a:gd name="T13" fmla="*/ 138 h 294"/>
                <a:gd name="T14" fmla="*/ 144 w 762"/>
                <a:gd name="T15" fmla="*/ 108 h 294"/>
                <a:gd name="T16" fmla="*/ 156 w 762"/>
                <a:gd name="T17" fmla="*/ 84 h 294"/>
                <a:gd name="T18" fmla="*/ 180 w 762"/>
                <a:gd name="T19" fmla="*/ 60 h 294"/>
                <a:gd name="T20" fmla="*/ 192 w 762"/>
                <a:gd name="T21" fmla="*/ 42 h 294"/>
                <a:gd name="T22" fmla="*/ 210 w 762"/>
                <a:gd name="T23" fmla="*/ 30 h 294"/>
                <a:gd name="T24" fmla="*/ 228 w 762"/>
                <a:gd name="T25" fmla="*/ 18 h 294"/>
                <a:gd name="T26" fmla="*/ 246 w 762"/>
                <a:gd name="T27" fmla="*/ 6 h 294"/>
                <a:gd name="T28" fmla="*/ 264 w 762"/>
                <a:gd name="T29" fmla="*/ 0 h 294"/>
                <a:gd name="T30" fmla="*/ 282 w 762"/>
                <a:gd name="T31" fmla="*/ 0 h 294"/>
                <a:gd name="T32" fmla="*/ 300 w 762"/>
                <a:gd name="T33" fmla="*/ 0 h 294"/>
                <a:gd name="T34" fmla="*/ 318 w 762"/>
                <a:gd name="T35" fmla="*/ 6 h 294"/>
                <a:gd name="T36" fmla="*/ 336 w 762"/>
                <a:gd name="T37" fmla="*/ 6 h 294"/>
                <a:gd name="T38" fmla="*/ 354 w 762"/>
                <a:gd name="T39" fmla="*/ 18 h 294"/>
                <a:gd name="T40" fmla="*/ 372 w 762"/>
                <a:gd name="T41" fmla="*/ 24 h 294"/>
                <a:gd name="T42" fmla="*/ 390 w 762"/>
                <a:gd name="T43" fmla="*/ 30 h 294"/>
                <a:gd name="T44" fmla="*/ 408 w 762"/>
                <a:gd name="T45" fmla="*/ 42 h 294"/>
                <a:gd name="T46" fmla="*/ 426 w 762"/>
                <a:gd name="T47" fmla="*/ 48 h 294"/>
                <a:gd name="T48" fmla="*/ 444 w 762"/>
                <a:gd name="T49" fmla="*/ 60 h 294"/>
                <a:gd name="T50" fmla="*/ 462 w 762"/>
                <a:gd name="T51" fmla="*/ 66 h 294"/>
                <a:gd name="T52" fmla="*/ 480 w 762"/>
                <a:gd name="T53" fmla="*/ 72 h 294"/>
                <a:gd name="T54" fmla="*/ 498 w 762"/>
                <a:gd name="T55" fmla="*/ 78 h 294"/>
                <a:gd name="T56" fmla="*/ 516 w 762"/>
                <a:gd name="T57" fmla="*/ 84 h 294"/>
                <a:gd name="T58" fmla="*/ 534 w 762"/>
                <a:gd name="T59" fmla="*/ 84 h 294"/>
                <a:gd name="T60" fmla="*/ 552 w 762"/>
                <a:gd name="T61" fmla="*/ 90 h 294"/>
                <a:gd name="T62" fmla="*/ 570 w 762"/>
                <a:gd name="T63" fmla="*/ 90 h 294"/>
                <a:gd name="T64" fmla="*/ 588 w 762"/>
                <a:gd name="T65" fmla="*/ 90 h 294"/>
                <a:gd name="T66" fmla="*/ 606 w 762"/>
                <a:gd name="T67" fmla="*/ 90 h 294"/>
                <a:gd name="T68" fmla="*/ 624 w 762"/>
                <a:gd name="T69" fmla="*/ 90 h 294"/>
                <a:gd name="T70" fmla="*/ 642 w 762"/>
                <a:gd name="T71" fmla="*/ 90 h 294"/>
                <a:gd name="T72" fmla="*/ 660 w 762"/>
                <a:gd name="T73" fmla="*/ 90 h 294"/>
                <a:gd name="T74" fmla="*/ 678 w 762"/>
                <a:gd name="T75" fmla="*/ 84 h 294"/>
                <a:gd name="T76" fmla="*/ 696 w 762"/>
                <a:gd name="T77" fmla="*/ 84 h 294"/>
                <a:gd name="T78" fmla="*/ 714 w 762"/>
                <a:gd name="T79" fmla="*/ 78 h 294"/>
                <a:gd name="T80" fmla="*/ 732 w 762"/>
                <a:gd name="T81" fmla="*/ 78 h 294"/>
                <a:gd name="T82" fmla="*/ 750 w 762"/>
                <a:gd name="T83" fmla="*/ 7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294">
                  <a:moveTo>
                    <a:pt x="0" y="294"/>
                  </a:moveTo>
                  <a:lnTo>
                    <a:pt x="6" y="288"/>
                  </a:lnTo>
                  <a:lnTo>
                    <a:pt x="12" y="282"/>
                  </a:lnTo>
                  <a:lnTo>
                    <a:pt x="18" y="282"/>
                  </a:lnTo>
                  <a:lnTo>
                    <a:pt x="24" y="276"/>
                  </a:lnTo>
                  <a:lnTo>
                    <a:pt x="30" y="270"/>
                  </a:lnTo>
                  <a:lnTo>
                    <a:pt x="42" y="258"/>
                  </a:lnTo>
                  <a:lnTo>
                    <a:pt x="42" y="252"/>
                  </a:lnTo>
                  <a:lnTo>
                    <a:pt x="48" y="246"/>
                  </a:lnTo>
                  <a:lnTo>
                    <a:pt x="54" y="240"/>
                  </a:lnTo>
                  <a:lnTo>
                    <a:pt x="66" y="228"/>
                  </a:lnTo>
                  <a:lnTo>
                    <a:pt x="66" y="222"/>
                  </a:lnTo>
                  <a:lnTo>
                    <a:pt x="78" y="210"/>
                  </a:lnTo>
                  <a:lnTo>
                    <a:pt x="78" y="204"/>
                  </a:lnTo>
                  <a:lnTo>
                    <a:pt x="90" y="192"/>
                  </a:lnTo>
                  <a:lnTo>
                    <a:pt x="90" y="186"/>
                  </a:lnTo>
                  <a:lnTo>
                    <a:pt x="102" y="174"/>
                  </a:lnTo>
                  <a:lnTo>
                    <a:pt x="102" y="162"/>
                  </a:lnTo>
                  <a:lnTo>
                    <a:pt x="108" y="156"/>
                  </a:lnTo>
                  <a:lnTo>
                    <a:pt x="120" y="144"/>
                  </a:lnTo>
                  <a:lnTo>
                    <a:pt x="120" y="138"/>
                  </a:lnTo>
                  <a:lnTo>
                    <a:pt x="132" y="126"/>
                  </a:lnTo>
                  <a:lnTo>
                    <a:pt x="132" y="120"/>
                  </a:lnTo>
                  <a:lnTo>
                    <a:pt x="144" y="108"/>
                  </a:lnTo>
                  <a:lnTo>
                    <a:pt x="144" y="102"/>
                  </a:lnTo>
                  <a:lnTo>
                    <a:pt x="156" y="90"/>
                  </a:lnTo>
                  <a:lnTo>
                    <a:pt x="156" y="84"/>
                  </a:lnTo>
                  <a:lnTo>
                    <a:pt x="162" y="78"/>
                  </a:lnTo>
                  <a:lnTo>
                    <a:pt x="168" y="72"/>
                  </a:lnTo>
                  <a:lnTo>
                    <a:pt x="180" y="60"/>
                  </a:lnTo>
                  <a:lnTo>
                    <a:pt x="180" y="54"/>
                  </a:lnTo>
                  <a:lnTo>
                    <a:pt x="186" y="48"/>
                  </a:lnTo>
                  <a:lnTo>
                    <a:pt x="192" y="42"/>
                  </a:lnTo>
                  <a:lnTo>
                    <a:pt x="198" y="36"/>
                  </a:lnTo>
                  <a:lnTo>
                    <a:pt x="204" y="30"/>
                  </a:lnTo>
                  <a:lnTo>
                    <a:pt x="210" y="30"/>
                  </a:lnTo>
                  <a:lnTo>
                    <a:pt x="216" y="24"/>
                  </a:lnTo>
                  <a:lnTo>
                    <a:pt x="222" y="18"/>
                  </a:lnTo>
                  <a:lnTo>
                    <a:pt x="228" y="18"/>
                  </a:lnTo>
                  <a:lnTo>
                    <a:pt x="234" y="12"/>
                  </a:lnTo>
                  <a:lnTo>
                    <a:pt x="240" y="12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18" y="6"/>
                  </a:lnTo>
                  <a:lnTo>
                    <a:pt x="324" y="6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42" y="12"/>
                  </a:lnTo>
                  <a:lnTo>
                    <a:pt x="348" y="12"/>
                  </a:lnTo>
                  <a:lnTo>
                    <a:pt x="354" y="18"/>
                  </a:lnTo>
                  <a:lnTo>
                    <a:pt x="360" y="18"/>
                  </a:lnTo>
                  <a:lnTo>
                    <a:pt x="366" y="18"/>
                  </a:lnTo>
                  <a:lnTo>
                    <a:pt x="372" y="24"/>
                  </a:lnTo>
                  <a:lnTo>
                    <a:pt x="378" y="24"/>
                  </a:lnTo>
                  <a:lnTo>
                    <a:pt x="384" y="30"/>
                  </a:lnTo>
                  <a:lnTo>
                    <a:pt x="390" y="30"/>
                  </a:lnTo>
                  <a:lnTo>
                    <a:pt x="396" y="36"/>
                  </a:lnTo>
                  <a:lnTo>
                    <a:pt x="402" y="36"/>
                  </a:lnTo>
                  <a:lnTo>
                    <a:pt x="408" y="42"/>
                  </a:lnTo>
                  <a:lnTo>
                    <a:pt x="414" y="42"/>
                  </a:lnTo>
                  <a:lnTo>
                    <a:pt x="420" y="48"/>
                  </a:lnTo>
                  <a:lnTo>
                    <a:pt x="426" y="48"/>
                  </a:lnTo>
                  <a:lnTo>
                    <a:pt x="432" y="54"/>
                  </a:lnTo>
                  <a:lnTo>
                    <a:pt x="438" y="54"/>
                  </a:lnTo>
                  <a:lnTo>
                    <a:pt x="444" y="60"/>
                  </a:lnTo>
                  <a:lnTo>
                    <a:pt x="450" y="60"/>
                  </a:lnTo>
                  <a:lnTo>
                    <a:pt x="456" y="60"/>
                  </a:lnTo>
                  <a:lnTo>
                    <a:pt x="462" y="66"/>
                  </a:lnTo>
                  <a:lnTo>
                    <a:pt x="468" y="66"/>
                  </a:lnTo>
                  <a:lnTo>
                    <a:pt x="474" y="72"/>
                  </a:lnTo>
                  <a:lnTo>
                    <a:pt x="480" y="72"/>
                  </a:lnTo>
                  <a:lnTo>
                    <a:pt x="486" y="72"/>
                  </a:lnTo>
                  <a:lnTo>
                    <a:pt x="492" y="78"/>
                  </a:lnTo>
                  <a:lnTo>
                    <a:pt x="498" y="78"/>
                  </a:lnTo>
                  <a:lnTo>
                    <a:pt x="504" y="78"/>
                  </a:lnTo>
                  <a:lnTo>
                    <a:pt x="510" y="84"/>
                  </a:lnTo>
                  <a:lnTo>
                    <a:pt x="516" y="84"/>
                  </a:lnTo>
                  <a:lnTo>
                    <a:pt x="522" y="84"/>
                  </a:lnTo>
                  <a:lnTo>
                    <a:pt x="528" y="84"/>
                  </a:lnTo>
                  <a:lnTo>
                    <a:pt x="534" y="84"/>
                  </a:lnTo>
                  <a:lnTo>
                    <a:pt x="540" y="90"/>
                  </a:lnTo>
                  <a:lnTo>
                    <a:pt x="546" y="90"/>
                  </a:lnTo>
                  <a:lnTo>
                    <a:pt x="552" y="90"/>
                  </a:lnTo>
                  <a:lnTo>
                    <a:pt x="558" y="90"/>
                  </a:lnTo>
                  <a:lnTo>
                    <a:pt x="564" y="90"/>
                  </a:lnTo>
                  <a:lnTo>
                    <a:pt x="570" y="90"/>
                  </a:lnTo>
                  <a:lnTo>
                    <a:pt x="576" y="90"/>
                  </a:lnTo>
                  <a:lnTo>
                    <a:pt x="582" y="90"/>
                  </a:lnTo>
                  <a:lnTo>
                    <a:pt x="588" y="90"/>
                  </a:lnTo>
                  <a:lnTo>
                    <a:pt x="594" y="90"/>
                  </a:lnTo>
                  <a:lnTo>
                    <a:pt x="600" y="90"/>
                  </a:lnTo>
                  <a:lnTo>
                    <a:pt x="606" y="90"/>
                  </a:lnTo>
                  <a:lnTo>
                    <a:pt x="612" y="90"/>
                  </a:lnTo>
                  <a:lnTo>
                    <a:pt x="618" y="90"/>
                  </a:lnTo>
                  <a:lnTo>
                    <a:pt x="624" y="90"/>
                  </a:lnTo>
                  <a:lnTo>
                    <a:pt x="630" y="90"/>
                  </a:lnTo>
                  <a:lnTo>
                    <a:pt x="636" y="90"/>
                  </a:lnTo>
                  <a:lnTo>
                    <a:pt x="642" y="90"/>
                  </a:lnTo>
                  <a:lnTo>
                    <a:pt x="648" y="90"/>
                  </a:lnTo>
                  <a:lnTo>
                    <a:pt x="654" y="90"/>
                  </a:lnTo>
                  <a:lnTo>
                    <a:pt x="660" y="90"/>
                  </a:lnTo>
                  <a:lnTo>
                    <a:pt x="666" y="84"/>
                  </a:lnTo>
                  <a:lnTo>
                    <a:pt x="672" y="84"/>
                  </a:lnTo>
                  <a:lnTo>
                    <a:pt x="678" y="84"/>
                  </a:lnTo>
                  <a:lnTo>
                    <a:pt x="684" y="84"/>
                  </a:lnTo>
                  <a:lnTo>
                    <a:pt x="690" y="84"/>
                  </a:lnTo>
                  <a:lnTo>
                    <a:pt x="696" y="84"/>
                  </a:lnTo>
                  <a:lnTo>
                    <a:pt x="702" y="84"/>
                  </a:lnTo>
                  <a:lnTo>
                    <a:pt x="708" y="78"/>
                  </a:lnTo>
                  <a:lnTo>
                    <a:pt x="714" y="78"/>
                  </a:lnTo>
                  <a:lnTo>
                    <a:pt x="720" y="78"/>
                  </a:lnTo>
                  <a:lnTo>
                    <a:pt x="726" y="78"/>
                  </a:lnTo>
                  <a:lnTo>
                    <a:pt x="732" y="78"/>
                  </a:lnTo>
                  <a:lnTo>
                    <a:pt x="738" y="78"/>
                  </a:lnTo>
                  <a:lnTo>
                    <a:pt x="744" y="78"/>
                  </a:lnTo>
                  <a:lnTo>
                    <a:pt x="750" y="72"/>
                  </a:lnTo>
                  <a:lnTo>
                    <a:pt x="756" y="72"/>
                  </a:lnTo>
                  <a:lnTo>
                    <a:pt x="762" y="72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67"/>
            <p:cNvSpPr>
              <a:spLocks/>
            </p:cNvSpPr>
            <p:nvPr/>
          </p:nvSpPr>
          <p:spPr bwMode="auto">
            <a:xfrm>
              <a:off x="4146" y="2318"/>
              <a:ext cx="96" cy="6"/>
            </a:xfrm>
            <a:custGeom>
              <a:avLst/>
              <a:gdLst>
                <a:gd name="T0" fmla="*/ 0 w 96"/>
                <a:gd name="T1" fmla="*/ 6 h 6"/>
                <a:gd name="T2" fmla="*/ 6 w 96"/>
                <a:gd name="T3" fmla="*/ 6 h 6"/>
                <a:gd name="T4" fmla="*/ 12 w 96"/>
                <a:gd name="T5" fmla="*/ 6 h 6"/>
                <a:gd name="T6" fmla="*/ 18 w 96"/>
                <a:gd name="T7" fmla="*/ 6 h 6"/>
                <a:gd name="T8" fmla="*/ 24 w 96"/>
                <a:gd name="T9" fmla="*/ 6 h 6"/>
                <a:gd name="T10" fmla="*/ 30 w 96"/>
                <a:gd name="T11" fmla="*/ 6 h 6"/>
                <a:gd name="T12" fmla="*/ 36 w 96"/>
                <a:gd name="T13" fmla="*/ 0 h 6"/>
                <a:gd name="T14" fmla="*/ 42 w 96"/>
                <a:gd name="T15" fmla="*/ 0 h 6"/>
                <a:gd name="T16" fmla="*/ 48 w 96"/>
                <a:gd name="T17" fmla="*/ 0 h 6"/>
                <a:gd name="T18" fmla="*/ 54 w 96"/>
                <a:gd name="T19" fmla="*/ 0 h 6"/>
                <a:gd name="T20" fmla="*/ 60 w 96"/>
                <a:gd name="T21" fmla="*/ 0 h 6"/>
                <a:gd name="T22" fmla="*/ 66 w 96"/>
                <a:gd name="T23" fmla="*/ 0 h 6"/>
                <a:gd name="T24" fmla="*/ 72 w 96"/>
                <a:gd name="T25" fmla="*/ 0 h 6"/>
                <a:gd name="T26" fmla="*/ 78 w 96"/>
                <a:gd name="T27" fmla="*/ 0 h 6"/>
                <a:gd name="T28" fmla="*/ 84 w 96"/>
                <a:gd name="T29" fmla="*/ 0 h 6"/>
                <a:gd name="T30" fmla="*/ 90 w 96"/>
                <a:gd name="T31" fmla="*/ 0 h 6"/>
                <a:gd name="T32" fmla="*/ 96 w 96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6">
                  <a:moveTo>
                    <a:pt x="0" y="6"/>
                  </a:move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30" y="6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1638" y="1904"/>
              <a:ext cx="492" cy="1242"/>
            </a:xfrm>
            <a:custGeom>
              <a:avLst/>
              <a:gdLst>
                <a:gd name="T0" fmla="*/ 6 w 492"/>
                <a:gd name="T1" fmla="*/ 1212 h 1242"/>
                <a:gd name="T2" fmla="*/ 12 w 492"/>
                <a:gd name="T3" fmla="*/ 1176 h 1242"/>
                <a:gd name="T4" fmla="*/ 24 w 492"/>
                <a:gd name="T5" fmla="*/ 1152 h 1242"/>
                <a:gd name="T6" fmla="*/ 30 w 492"/>
                <a:gd name="T7" fmla="*/ 1104 h 1242"/>
                <a:gd name="T8" fmla="*/ 42 w 492"/>
                <a:gd name="T9" fmla="*/ 1074 h 1242"/>
                <a:gd name="T10" fmla="*/ 48 w 492"/>
                <a:gd name="T11" fmla="*/ 1026 h 1242"/>
                <a:gd name="T12" fmla="*/ 60 w 492"/>
                <a:gd name="T13" fmla="*/ 990 h 1242"/>
                <a:gd name="T14" fmla="*/ 66 w 492"/>
                <a:gd name="T15" fmla="*/ 942 h 1242"/>
                <a:gd name="T16" fmla="*/ 78 w 492"/>
                <a:gd name="T17" fmla="*/ 906 h 1242"/>
                <a:gd name="T18" fmla="*/ 84 w 492"/>
                <a:gd name="T19" fmla="*/ 852 h 1242"/>
                <a:gd name="T20" fmla="*/ 96 w 492"/>
                <a:gd name="T21" fmla="*/ 816 h 1242"/>
                <a:gd name="T22" fmla="*/ 102 w 492"/>
                <a:gd name="T23" fmla="*/ 762 h 1242"/>
                <a:gd name="T24" fmla="*/ 114 w 492"/>
                <a:gd name="T25" fmla="*/ 720 h 1242"/>
                <a:gd name="T26" fmla="*/ 120 w 492"/>
                <a:gd name="T27" fmla="*/ 666 h 1242"/>
                <a:gd name="T28" fmla="*/ 132 w 492"/>
                <a:gd name="T29" fmla="*/ 630 h 1242"/>
                <a:gd name="T30" fmla="*/ 138 w 492"/>
                <a:gd name="T31" fmla="*/ 576 h 1242"/>
                <a:gd name="T32" fmla="*/ 150 w 492"/>
                <a:gd name="T33" fmla="*/ 540 h 1242"/>
                <a:gd name="T34" fmla="*/ 156 w 492"/>
                <a:gd name="T35" fmla="*/ 492 h 1242"/>
                <a:gd name="T36" fmla="*/ 168 w 492"/>
                <a:gd name="T37" fmla="*/ 456 h 1242"/>
                <a:gd name="T38" fmla="*/ 174 w 492"/>
                <a:gd name="T39" fmla="*/ 408 h 1242"/>
                <a:gd name="T40" fmla="*/ 186 w 492"/>
                <a:gd name="T41" fmla="*/ 372 h 1242"/>
                <a:gd name="T42" fmla="*/ 192 w 492"/>
                <a:gd name="T43" fmla="*/ 330 h 1242"/>
                <a:gd name="T44" fmla="*/ 204 w 492"/>
                <a:gd name="T45" fmla="*/ 300 h 1242"/>
                <a:gd name="T46" fmla="*/ 210 w 492"/>
                <a:gd name="T47" fmla="*/ 258 h 1242"/>
                <a:gd name="T48" fmla="*/ 222 w 492"/>
                <a:gd name="T49" fmla="*/ 228 h 1242"/>
                <a:gd name="T50" fmla="*/ 228 w 492"/>
                <a:gd name="T51" fmla="*/ 198 h 1242"/>
                <a:gd name="T52" fmla="*/ 240 w 492"/>
                <a:gd name="T53" fmla="*/ 168 h 1242"/>
                <a:gd name="T54" fmla="*/ 246 w 492"/>
                <a:gd name="T55" fmla="*/ 138 h 1242"/>
                <a:gd name="T56" fmla="*/ 258 w 492"/>
                <a:gd name="T57" fmla="*/ 120 h 1242"/>
                <a:gd name="T58" fmla="*/ 270 w 492"/>
                <a:gd name="T59" fmla="*/ 84 h 1242"/>
                <a:gd name="T60" fmla="*/ 288 w 492"/>
                <a:gd name="T61" fmla="*/ 60 h 1242"/>
                <a:gd name="T62" fmla="*/ 306 w 492"/>
                <a:gd name="T63" fmla="*/ 30 h 1242"/>
                <a:gd name="T64" fmla="*/ 318 w 492"/>
                <a:gd name="T65" fmla="*/ 12 h 1242"/>
                <a:gd name="T66" fmla="*/ 336 w 492"/>
                <a:gd name="T67" fmla="*/ 0 h 1242"/>
                <a:gd name="T68" fmla="*/ 354 w 492"/>
                <a:gd name="T69" fmla="*/ 0 h 1242"/>
                <a:gd name="T70" fmla="*/ 372 w 492"/>
                <a:gd name="T71" fmla="*/ 6 h 1242"/>
                <a:gd name="T72" fmla="*/ 390 w 492"/>
                <a:gd name="T73" fmla="*/ 18 h 1242"/>
                <a:gd name="T74" fmla="*/ 414 w 492"/>
                <a:gd name="T75" fmla="*/ 42 h 1242"/>
                <a:gd name="T76" fmla="*/ 432 w 492"/>
                <a:gd name="T77" fmla="*/ 66 h 1242"/>
                <a:gd name="T78" fmla="*/ 444 w 492"/>
                <a:gd name="T79" fmla="*/ 96 h 1242"/>
                <a:gd name="T80" fmla="*/ 468 w 492"/>
                <a:gd name="T81" fmla="*/ 132 h 1242"/>
                <a:gd name="T82" fmla="*/ 480 w 492"/>
                <a:gd name="T83" fmla="*/ 168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1242">
                  <a:moveTo>
                    <a:pt x="0" y="1242"/>
                  </a:moveTo>
                  <a:lnTo>
                    <a:pt x="0" y="1218"/>
                  </a:lnTo>
                  <a:lnTo>
                    <a:pt x="6" y="1212"/>
                  </a:lnTo>
                  <a:lnTo>
                    <a:pt x="6" y="1200"/>
                  </a:lnTo>
                  <a:lnTo>
                    <a:pt x="12" y="1194"/>
                  </a:lnTo>
                  <a:lnTo>
                    <a:pt x="12" y="1176"/>
                  </a:lnTo>
                  <a:lnTo>
                    <a:pt x="18" y="1170"/>
                  </a:lnTo>
                  <a:lnTo>
                    <a:pt x="18" y="1158"/>
                  </a:lnTo>
                  <a:lnTo>
                    <a:pt x="24" y="1152"/>
                  </a:lnTo>
                  <a:lnTo>
                    <a:pt x="24" y="1128"/>
                  </a:lnTo>
                  <a:lnTo>
                    <a:pt x="30" y="1122"/>
                  </a:lnTo>
                  <a:lnTo>
                    <a:pt x="30" y="1104"/>
                  </a:lnTo>
                  <a:lnTo>
                    <a:pt x="36" y="1098"/>
                  </a:lnTo>
                  <a:lnTo>
                    <a:pt x="36" y="1080"/>
                  </a:lnTo>
                  <a:lnTo>
                    <a:pt x="42" y="1074"/>
                  </a:lnTo>
                  <a:lnTo>
                    <a:pt x="42" y="1056"/>
                  </a:lnTo>
                  <a:lnTo>
                    <a:pt x="48" y="1050"/>
                  </a:lnTo>
                  <a:lnTo>
                    <a:pt x="48" y="1026"/>
                  </a:lnTo>
                  <a:lnTo>
                    <a:pt x="54" y="1020"/>
                  </a:lnTo>
                  <a:lnTo>
                    <a:pt x="54" y="996"/>
                  </a:lnTo>
                  <a:lnTo>
                    <a:pt x="60" y="990"/>
                  </a:lnTo>
                  <a:lnTo>
                    <a:pt x="60" y="972"/>
                  </a:lnTo>
                  <a:lnTo>
                    <a:pt x="66" y="966"/>
                  </a:lnTo>
                  <a:lnTo>
                    <a:pt x="66" y="942"/>
                  </a:lnTo>
                  <a:lnTo>
                    <a:pt x="72" y="936"/>
                  </a:lnTo>
                  <a:lnTo>
                    <a:pt x="72" y="912"/>
                  </a:lnTo>
                  <a:lnTo>
                    <a:pt x="78" y="906"/>
                  </a:lnTo>
                  <a:lnTo>
                    <a:pt x="78" y="882"/>
                  </a:lnTo>
                  <a:lnTo>
                    <a:pt x="84" y="876"/>
                  </a:lnTo>
                  <a:lnTo>
                    <a:pt x="84" y="852"/>
                  </a:lnTo>
                  <a:lnTo>
                    <a:pt x="90" y="846"/>
                  </a:lnTo>
                  <a:lnTo>
                    <a:pt x="90" y="822"/>
                  </a:lnTo>
                  <a:lnTo>
                    <a:pt x="96" y="816"/>
                  </a:lnTo>
                  <a:lnTo>
                    <a:pt x="96" y="792"/>
                  </a:lnTo>
                  <a:lnTo>
                    <a:pt x="102" y="786"/>
                  </a:lnTo>
                  <a:lnTo>
                    <a:pt x="102" y="762"/>
                  </a:lnTo>
                  <a:lnTo>
                    <a:pt x="108" y="756"/>
                  </a:lnTo>
                  <a:lnTo>
                    <a:pt x="108" y="726"/>
                  </a:lnTo>
                  <a:lnTo>
                    <a:pt x="114" y="720"/>
                  </a:lnTo>
                  <a:lnTo>
                    <a:pt x="114" y="696"/>
                  </a:lnTo>
                  <a:lnTo>
                    <a:pt x="120" y="690"/>
                  </a:lnTo>
                  <a:lnTo>
                    <a:pt x="120" y="666"/>
                  </a:lnTo>
                  <a:lnTo>
                    <a:pt x="126" y="660"/>
                  </a:lnTo>
                  <a:lnTo>
                    <a:pt x="126" y="636"/>
                  </a:lnTo>
                  <a:lnTo>
                    <a:pt x="132" y="630"/>
                  </a:lnTo>
                  <a:lnTo>
                    <a:pt x="132" y="606"/>
                  </a:lnTo>
                  <a:lnTo>
                    <a:pt x="138" y="600"/>
                  </a:lnTo>
                  <a:lnTo>
                    <a:pt x="138" y="576"/>
                  </a:lnTo>
                  <a:lnTo>
                    <a:pt x="144" y="570"/>
                  </a:lnTo>
                  <a:lnTo>
                    <a:pt x="144" y="546"/>
                  </a:lnTo>
                  <a:lnTo>
                    <a:pt x="150" y="540"/>
                  </a:lnTo>
                  <a:lnTo>
                    <a:pt x="150" y="516"/>
                  </a:lnTo>
                  <a:lnTo>
                    <a:pt x="156" y="510"/>
                  </a:lnTo>
                  <a:lnTo>
                    <a:pt x="156" y="492"/>
                  </a:lnTo>
                  <a:lnTo>
                    <a:pt x="162" y="486"/>
                  </a:lnTo>
                  <a:lnTo>
                    <a:pt x="162" y="462"/>
                  </a:lnTo>
                  <a:lnTo>
                    <a:pt x="168" y="456"/>
                  </a:lnTo>
                  <a:lnTo>
                    <a:pt x="168" y="432"/>
                  </a:lnTo>
                  <a:lnTo>
                    <a:pt x="174" y="426"/>
                  </a:lnTo>
                  <a:lnTo>
                    <a:pt x="174" y="408"/>
                  </a:lnTo>
                  <a:lnTo>
                    <a:pt x="180" y="402"/>
                  </a:lnTo>
                  <a:lnTo>
                    <a:pt x="180" y="378"/>
                  </a:lnTo>
                  <a:lnTo>
                    <a:pt x="186" y="372"/>
                  </a:lnTo>
                  <a:lnTo>
                    <a:pt x="186" y="354"/>
                  </a:lnTo>
                  <a:lnTo>
                    <a:pt x="192" y="348"/>
                  </a:lnTo>
                  <a:lnTo>
                    <a:pt x="192" y="330"/>
                  </a:lnTo>
                  <a:lnTo>
                    <a:pt x="198" y="324"/>
                  </a:lnTo>
                  <a:lnTo>
                    <a:pt x="198" y="306"/>
                  </a:lnTo>
                  <a:lnTo>
                    <a:pt x="204" y="300"/>
                  </a:lnTo>
                  <a:lnTo>
                    <a:pt x="204" y="282"/>
                  </a:lnTo>
                  <a:lnTo>
                    <a:pt x="210" y="276"/>
                  </a:lnTo>
                  <a:lnTo>
                    <a:pt x="210" y="258"/>
                  </a:lnTo>
                  <a:lnTo>
                    <a:pt x="216" y="252"/>
                  </a:lnTo>
                  <a:lnTo>
                    <a:pt x="216" y="234"/>
                  </a:lnTo>
                  <a:lnTo>
                    <a:pt x="222" y="228"/>
                  </a:lnTo>
                  <a:lnTo>
                    <a:pt x="222" y="216"/>
                  </a:lnTo>
                  <a:lnTo>
                    <a:pt x="228" y="210"/>
                  </a:lnTo>
                  <a:lnTo>
                    <a:pt x="228" y="198"/>
                  </a:lnTo>
                  <a:lnTo>
                    <a:pt x="234" y="192"/>
                  </a:lnTo>
                  <a:lnTo>
                    <a:pt x="234" y="174"/>
                  </a:lnTo>
                  <a:lnTo>
                    <a:pt x="240" y="168"/>
                  </a:lnTo>
                  <a:lnTo>
                    <a:pt x="240" y="162"/>
                  </a:lnTo>
                  <a:lnTo>
                    <a:pt x="246" y="156"/>
                  </a:lnTo>
                  <a:lnTo>
                    <a:pt x="246" y="138"/>
                  </a:lnTo>
                  <a:lnTo>
                    <a:pt x="252" y="132"/>
                  </a:lnTo>
                  <a:lnTo>
                    <a:pt x="252" y="126"/>
                  </a:lnTo>
                  <a:lnTo>
                    <a:pt x="258" y="120"/>
                  </a:lnTo>
                  <a:lnTo>
                    <a:pt x="258" y="108"/>
                  </a:lnTo>
                  <a:lnTo>
                    <a:pt x="270" y="96"/>
                  </a:lnTo>
                  <a:lnTo>
                    <a:pt x="270" y="84"/>
                  </a:lnTo>
                  <a:lnTo>
                    <a:pt x="276" y="78"/>
                  </a:lnTo>
                  <a:lnTo>
                    <a:pt x="276" y="72"/>
                  </a:lnTo>
                  <a:lnTo>
                    <a:pt x="288" y="60"/>
                  </a:lnTo>
                  <a:lnTo>
                    <a:pt x="288" y="48"/>
                  </a:lnTo>
                  <a:lnTo>
                    <a:pt x="294" y="42"/>
                  </a:lnTo>
                  <a:lnTo>
                    <a:pt x="306" y="30"/>
                  </a:lnTo>
                  <a:lnTo>
                    <a:pt x="306" y="24"/>
                  </a:lnTo>
                  <a:lnTo>
                    <a:pt x="312" y="18"/>
                  </a:lnTo>
                  <a:lnTo>
                    <a:pt x="318" y="12"/>
                  </a:lnTo>
                  <a:lnTo>
                    <a:pt x="324" y="6"/>
                  </a:lnTo>
                  <a:lnTo>
                    <a:pt x="330" y="6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6"/>
                  </a:lnTo>
                  <a:lnTo>
                    <a:pt x="372" y="6"/>
                  </a:lnTo>
                  <a:lnTo>
                    <a:pt x="378" y="12"/>
                  </a:lnTo>
                  <a:lnTo>
                    <a:pt x="384" y="12"/>
                  </a:lnTo>
                  <a:lnTo>
                    <a:pt x="390" y="18"/>
                  </a:lnTo>
                  <a:lnTo>
                    <a:pt x="396" y="24"/>
                  </a:lnTo>
                  <a:lnTo>
                    <a:pt x="402" y="30"/>
                  </a:lnTo>
                  <a:lnTo>
                    <a:pt x="414" y="42"/>
                  </a:lnTo>
                  <a:lnTo>
                    <a:pt x="414" y="48"/>
                  </a:lnTo>
                  <a:lnTo>
                    <a:pt x="420" y="54"/>
                  </a:lnTo>
                  <a:lnTo>
                    <a:pt x="432" y="66"/>
                  </a:lnTo>
                  <a:lnTo>
                    <a:pt x="432" y="72"/>
                  </a:lnTo>
                  <a:lnTo>
                    <a:pt x="444" y="84"/>
                  </a:lnTo>
                  <a:lnTo>
                    <a:pt x="444" y="96"/>
                  </a:lnTo>
                  <a:lnTo>
                    <a:pt x="456" y="108"/>
                  </a:lnTo>
                  <a:lnTo>
                    <a:pt x="456" y="120"/>
                  </a:lnTo>
                  <a:lnTo>
                    <a:pt x="468" y="132"/>
                  </a:lnTo>
                  <a:lnTo>
                    <a:pt x="468" y="144"/>
                  </a:lnTo>
                  <a:lnTo>
                    <a:pt x="480" y="156"/>
                  </a:lnTo>
                  <a:lnTo>
                    <a:pt x="480" y="168"/>
                  </a:lnTo>
                  <a:lnTo>
                    <a:pt x="492" y="180"/>
                  </a:lnTo>
                  <a:lnTo>
                    <a:pt x="492" y="192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0" name="Freeform 69"/>
            <p:cNvSpPr>
              <a:spLocks/>
            </p:cNvSpPr>
            <p:nvPr/>
          </p:nvSpPr>
          <p:spPr bwMode="auto">
            <a:xfrm>
              <a:off x="2130" y="2096"/>
              <a:ext cx="708" cy="414"/>
            </a:xfrm>
            <a:custGeom>
              <a:avLst/>
              <a:gdLst>
                <a:gd name="T0" fmla="*/ 6 w 708"/>
                <a:gd name="T1" fmla="*/ 12 h 414"/>
                <a:gd name="T2" fmla="*/ 24 w 708"/>
                <a:gd name="T3" fmla="*/ 42 h 414"/>
                <a:gd name="T4" fmla="*/ 30 w 708"/>
                <a:gd name="T5" fmla="*/ 72 h 414"/>
                <a:gd name="T6" fmla="*/ 48 w 708"/>
                <a:gd name="T7" fmla="*/ 102 h 414"/>
                <a:gd name="T8" fmla="*/ 54 w 708"/>
                <a:gd name="T9" fmla="*/ 126 h 414"/>
                <a:gd name="T10" fmla="*/ 72 w 708"/>
                <a:gd name="T11" fmla="*/ 156 h 414"/>
                <a:gd name="T12" fmla="*/ 78 w 708"/>
                <a:gd name="T13" fmla="*/ 174 h 414"/>
                <a:gd name="T14" fmla="*/ 96 w 708"/>
                <a:gd name="T15" fmla="*/ 204 h 414"/>
                <a:gd name="T16" fmla="*/ 108 w 708"/>
                <a:gd name="T17" fmla="*/ 240 h 414"/>
                <a:gd name="T18" fmla="*/ 132 w 708"/>
                <a:gd name="T19" fmla="*/ 276 h 414"/>
                <a:gd name="T20" fmla="*/ 144 w 708"/>
                <a:gd name="T21" fmla="*/ 306 h 414"/>
                <a:gd name="T22" fmla="*/ 162 w 708"/>
                <a:gd name="T23" fmla="*/ 330 h 414"/>
                <a:gd name="T24" fmla="*/ 180 w 708"/>
                <a:gd name="T25" fmla="*/ 354 h 414"/>
                <a:gd name="T26" fmla="*/ 204 w 708"/>
                <a:gd name="T27" fmla="*/ 378 h 414"/>
                <a:gd name="T28" fmla="*/ 210 w 708"/>
                <a:gd name="T29" fmla="*/ 384 h 414"/>
                <a:gd name="T30" fmla="*/ 228 w 708"/>
                <a:gd name="T31" fmla="*/ 396 h 414"/>
                <a:gd name="T32" fmla="*/ 246 w 708"/>
                <a:gd name="T33" fmla="*/ 408 h 414"/>
                <a:gd name="T34" fmla="*/ 264 w 708"/>
                <a:gd name="T35" fmla="*/ 414 h 414"/>
                <a:gd name="T36" fmla="*/ 282 w 708"/>
                <a:gd name="T37" fmla="*/ 414 h 414"/>
                <a:gd name="T38" fmla="*/ 300 w 708"/>
                <a:gd name="T39" fmla="*/ 414 h 414"/>
                <a:gd name="T40" fmla="*/ 318 w 708"/>
                <a:gd name="T41" fmla="*/ 408 h 414"/>
                <a:gd name="T42" fmla="*/ 336 w 708"/>
                <a:gd name="T43" fmla="*/ 396 h 414"/>
                <a:gd name="T44" fmla="*/ 354 w 708"/>
                <a:gd name="T45" fmla="*/ 384 h 414"/>
                <a:gd name="T46" fmla="*/ 372 w 708"/>
                <a:gd name="T47" fmla="*/ 372 h 414"/>
                <a:gd name="T48" fmla="*/ 390 w 708"/>
                <a:gd name="T49" fmla="*/ 354 h 414"/>
                <a:gd name="T50" fmla="*/ 408 w 708"/>
                <a:gd name="T51" fmla="*/ 342 h 414"/>
                <a:gd name="T52" fmla="*/ 426 w 708"/>
                <a:gd name="T53" fmla="*/ 324 h 414"/>
                <a:gd name="T54" fmla="*/ 444 w 708"/>
                <a:gd name="T55" fmla="*/ 306 h 414"/>
                <a:gd name="T56" fmla="*/ 462 w 708"/>
                <a:gd name="T57" fmla="*/ 288 h 414"/>
                <a:gd name="T58" fmla="*/ 480 w 708"/>
                <a:gd name="T59" fmla="*/ 270 h 414"/>
                <a:gd name="T60" fmla="*/ 498 w 708"/>
                <a:gd name="T61" fmla="*/ 252 h 414"/>
                <a:gd name="T62" fmla="*/ 516 w 708"/>
                <a:gd name="T63" fmla="*/ 234 h 414"/>
                <a:gd name="T64" fmla="*/ 534 w 708"/>
                <a:gd name="T65" fmla="*/ 216 h 414"/>
                <a:gd name="T66" fmla="*/ 552 w 708"/>
                <a:gd name="T67" fmla="*/ 204 h 414"/>
                <a:gd name="T68" fmla="*/ 570 w 708"/>
                <a:gd name="T69" fmla="*/ 186 h 414"/>
                <a:gd name="T70" fmla="*/ 588 w 708"/>
                <a:gd name="T71" fmla="*/ 174 h 414"/>
                <a:gd name="T72" fmla="*/ 606 w 708"/>
                <a:gd name="T73" fmla="*/ 168 h 414"/>
                <a:gd name="T74" fmla="*/ 624 w 708"/>
                <a:gd name="T75" fmla="*/ 156 h 414"/>
                <a:gd name="T76" fmla="*/ 642 w 708"/>
                <a:gd name="T77" fmla="*/ 150 h 414"/>
                <a:gd name="T78" fmla="*/ 660 w 708"/>
                <a:gd name="T79" fmla="*/ 144 h 414"/>
                <a:gd name="T80" fmla="*/ 678 w 708"/>
                <a:gd name="T81" fmla="*/ 144 h 414"/>
                <a:gd name="T82" fmla="*/ 696 w 708"/>
                <a:gd name="T83" fmla="*/ 14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08" h="414">
                  <a:moveTo>
                    <a:pt x="0" y="0"/>
                  </a:moveTo>
                  <a:lnTo>
                    <a:pt x="6" y="6"/>
                  </a:lnTo>
                  <a:lnTo>
                    <a:pt x="6" y="12"/>
                  </a:lnTo>
                  <a:lnTo>
                    <a:pt x="12" y="18"/>
                  </a:lnTo>
                  <a:lnTo>
                    <a:pt x="12" y="30"/>
                  </a:lnTo>
                  <a:lnTo>
                    <a:pt x="24" y="42"/>
                  </a:lnTo>
                  <a:lnTo>
                    <a:pt x="24" y="54"/>
                  </a:lnTo>
                  <a:lnTo>
                    <a:pt x="30" y="60"/>
                  </a:lnTo>
                  <a:lnTo>
                    <a:pt x="30" y="72"/>
                  </a:lnTo>
                  <a:lnTo>
                    <a:pt x="42" y="84"/>
                  </a:lnTo>
                  <a:lnTo>
                    <a:pt x="42" y="96"/>
                  </a:lnTo>
                  <a:lnTo>
                    <a:pt x="48" y="102"/>
                  </a:lnTo>
                  <a:lnTo>
                    <a:pt x="48" y="108"/>
                  </a:lnTo>
                  <a:lnTo>
                    <a:pt x="54" y="114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66" y="150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8" y="168"/>
                  </a:lnTo>
                  <a:lnTo>
                    <a:pt x="78" y="174"/>
                  </a:lnTo>
                  <a:lnTo>
                    <a:pt x="84" y="180"/>
                  </a:lnTo>
                  <a:lnTo>
                    <a:pt x="84" y="192"/>
                  </a:lnTo>
                  <a:lnTo>
                    <a:pt x="96" y="204"/>
                  </a:lnTo>
                  <a:lnTo>
                    <a:pt x="96" y="216"/>
                  </a:lnTo>
                  <a:lnTo>
                    <a:pt x="108" y="228"/>
                  </a:lnTo>
                  <a:lnTo>
                    <a:pt x="108" y="240"/>
                  </a:lnTo>
                  <a:lnTo>
                    <a:pt x="120" y="252"/>
                  </a:lnTo>
                  <a:lnTo>
                    <a:pt x="120" y="264"/>
                  </a:lnTo>
                  <a:lnTo>
                    <a:pt x="132" y="276"/>
                  </a:lnTo>
                  <a:lnTo>
                    <a:pt x="132" y="282"/>
                  </a:lnTo>
                  <a:lnTo>
                    <a:pt x="144" y="294"/>
                  </a:lnTo>
                  <a:lnTo>
                    <a:pt x="144" y="306"/>
                  </a:lnTo>
                  <a:lnTo>
                    <a:pt x="150" y="312"/>
                  </a:lnTo>
                  <a:lnTo>
                    <a:pt x="162" y="324"/>
                  </a:lnTo>
                  <a:lnTo>
                    <a:pt x="162" y="330"/>
                  </a:lnTo>
                  <a:lnTo>
                    <a:pt x="174" y="342"/>
                  </a:lnTo>
                  <a:lnTo>
                    <a:pt x="174" y="348"/>
                  </a:lnTo>
                  <a:lnTo>
                    <a:pt x="180" y="354"/>
                  </a:lnTo>
                  <a:lnTo>
                    <a:pt x="186" y="360"/>
                  </a:lnTo>
                  <a:lnTo>
                    <a:pt x="192" y="366"/>
                  </a:lnTo>
                  <a:lnTo>
                    <a:pt x="204" y="378"/>
                  </a:lnTo>
                  <a:lnTo>
                    <a:pt x="198" y="378"/>
                  </a:lnTo>
                  <a:lnTo>
                    <a:pt x="204" y="378"/>
                  </a:lnTo>
                  <a:lnTo>
                    <a:pt x="210" y="384"/>
                  </a:lnTo>
                  <a:lnTo>
                    <a:pt x="216" y="390"/>
                  </a:lnTo>
                  <a:lnTo>
                    <a:pt x="222" y="396"/>
                  </a:lnTo>
                  <a:lnTo>
                    <a:pt x="228" y="396"/>
                  </a:lnTo>
                  <a:lnTo>
                    <a:pt x="234" y="402"/>
                  </a:lnTo>
                  <a:lnTo>
                    <a:pt x="240" y="402"/>
                  </a:lnTo>
                  <a:lnTo>
                    <a:pt x="246" y="408"/>
                  </a:lnTo>
                  <a:lnTo>
                    <a:pt x="252" y="408"/>
                  </a:lnTo>
                  <a:lnTo>
                    <a:pt x="258" y="414"/>
                  </a:lnTo>
                  <a:lnTo>
                    <a:pt x="264" y="414"/>
                  </a:lnTo>
                  <a:lnTo>
                    <a:pt x="270" y="414"/>
                  </a:lnTo>
                  <a:lnTo>
                    <a:pt x="276" y="414"/>
                  </a:lnTo>
                  <a:lnTo>
                    <a:pt x="282" y="414"/>
                  </a:lnTo>
                  <a:lnTo>
                    <a:pt x="288" y="414"/>
                  </a:lnTo>
                  <a:lnTo>
                    <a:pt x="294" y="414"/>
                  </a:lnTo>
                  <a:lnTo>
                    <a:pt x="300" y="414"/>
                  </a:lnTo>
                  <a:lnTo>
                    <a:pt x="306" y="408"/>
                  </a:lnTo>
                  <a:lnTo>
                    <a:pt x="312" y="408"/>
                  </a:lnTo>
                  <a:lnTo>
                    <a:pt x="318" y="408"/>
                  </a:lnTo>
                  <a:lnTo>
                    <a:pt x="324" y="402"/>
                  </a:lnTo>
                  <a:lnTo>
                    <a:pt x="330" y="402"/>
                  </a:lnTo>
                  <a:lnTo>
                    <a:pt x="336" y="396"/>
                  </a:lnTo>
                  <a:lnTo>
                    <a:pt x="342" y="396"/>
                  </a:lnTo>
                  <a:lnTo>
                    <a:pt x="348" y="390"/>
                  </a:lnTo>
                  <a:lnTo>
                    <a:pt x="354" y="384"/>
                  </a:lnTo>
                  <a:lnTo>
                    <a:pt x="360" y="384"/>
                  </a:lnTo>
                  <a:lnTo>
                    <a:pt x="366" y="378"/>
                  </a:lnTo>
                  <a:lnTo>
                    <a:pt x="372" y="372"/>
                  </a:lnTo>
                  <a:lnTo>
                    <a:pt x="378" y="366"/>
                  </a:lnTo>
                  <a:lnTo>
                    <a:pt x="384" y="360"/>
                  </a:lnTo>
                  <a:lnTo>
                    <a:pt x="390" y="354"/>
                  </a:lnTo>
                  <a:lnTo>
                    <a:pt x="396" y="354"/>
                  </a:lnTo>
                  <a:lnTo>
                    <a:pt x="402" y="348"/>
                  </a:lnTo>
                  <a:lnTo>
                    <a:pt x="408" y="342"/>
                  </a:lnTo>
                  <a:lnTo>
                    <a:pt x="414" y="336"/>
                  </a:lnTo>
                  <a:lnTo>
                    <a:pt x="420" y="330"/>
                  </a:lnTo>
                  <a:lnTo>
                    <a:pt x="426" y="324"/>
                  </a:lnTo>
                  <a:lnTo>
                    <a:pt x="432" y="318"/>
                  </a:lnTo>
                  <a:lnTo>
                    <a:pt x="438" y="312"/>
                  </a:lnTo>
                  <a:lnTo>
                    <a:pt x="444" y="306"/>
                  </a:lnTo>
                  <a:lnTo>
                    <a:pt x="450" y="300"/>
                  </a:lnTo>
                  <a:lnTo>
                    <a:pt x="456" y="294"/>
                  </a:lnTo>
                  <a:lnTo>
                    <a:pt x="462" y="288"/>
                  </a:lnTo>
                  <a:lnTo>
                    <a:pt x="468" y="282"/>
                  </a:lnTo>
                  <a:lnTo>
                    <a:pt x="474" y="276"/>
                  </a:lnTo>
                  <a:lnTo>
                    <a:pt x="480" y="270"/>
                  </a:lnTo>
                  <a:lnTo>
                    <a:pt x="486" y="264"/>
                  </a:lnTo>
                  <a:lnTo>
                    <a:pt x="492" y="258"/>
                  </a:lnTo>
                  <a:lnTo>
                    <a:pt x="498" y="252"/>
                  </a:lnTo>
                  <a:lnTo>
                    <a:pt x="504" y="246"/>
                  </a:lnTo>
                  <a:lnTo>
                    <a:pt x="510" y="240"/>
                  </a:lnTo>
                  <a:lnTo>
                    <a:pt x="516" y="234"/>
                  </a:lnTo>
                  <a:lnTo>
                    <a:pt x="522" y="228"/>
                  </a:lnTo>
                  <a:lnTo>
                    <a:pt x="528" y="222"/>
                  </a:lnTo>
                  <a:lnTo>
                    <a:pt x="534" y="216"/>
                  </a:lnTo>
                  <a:lnTo>
                    <a:pt x="540" y="210"/>
                  </a:lnTo>
                  <a:lnTo>
                    <a:pt x="546" y="204"/>
                  </a:lnTo>
                  <a:lnTo>
                    <a:pt x="552" y="204"/>
                  </a:lnTo>
                  <a:lnTo>
                    <a:pt x="558" y="198"/>
                  </a:lnTo>
                  <a:lnTo>
                    <a:pt x="564" y="192"/>
                  </a:lnTo>
                  <a:lnTo>
                    <a:pt x="570" y="186"/>
                  </a:lnTo>
                  <a:lnTo>
                    <a:pt x="576" y="186"/>
                  </a:lnTo>
                  <a:lnTo>
                    <a:pt x="582" y="180"/>
                  </a:lnTo>
                  <a:lnTo>
                    <a:pt x="588" y="174"/>
                  </a:lnTo>
                  <a:lnTo>
                    <a:pt x="594" y="174"/>
                  </a:lnTo>
                  <a:lnTo>
                    <a:pt x="600" y="168"/>
                  </a:lnTo>
                  <a:lnTo>
                    <a:pt x="606" y="168"/>
                  </a:lnTo>
                  <a:lnTo>
                    <a:pt x="612" y="162"/>
                  </a:lnTo>
                  <a:lnTo>
                    <a:pt x="618" y="162"/>
                  </a:lnTo>
                  <a:lnTo>
                    <a:pt x="624" y="156"/>
                  </a:lnTo>
                  <a:lnTo>
                    <a:pt x="630" y="156"/>
                  </a:lnTo>
                  <a:lnTo>
                    <a:pt x="636" y="156"/>
                  </a:lnTo>
                  <a:lnTo>
                    <a:pt x="642" y="150"/>
                  </a:lnTo>
                  <a:lnTo>
                    <a:pt x="648" y="150"/>
                  </a:lnTo>
                  <a:lnTo>
                    <a:pt x="654" y="150"/>
                  </a:lnTo>
                  <a:lnTo>
                    <a:pt x="660" y="144"/>
                  </a:lnTo>
                  <a:lnTo>
                    <a:pt x="666" y="144"/>
                  </a:lnTo>
                  <a:lnTo>
                    <a:pt x="672" y="144"/>
                  </a:lnTo>
                  <a:lnTo>
                    <a:pt x="678" y="144"/>
                  </a:lnTo>
                  <a:lnTo>
                    <a:pt x="684" y="144"/>
                  </a:lnTo>
                  <a:lnTo>
                    <a:pt x="690" y="144"/>
                  </a:lnTo>
                  <a:lnTo>
                    <a:pt x="696" y="144"/>
                  </a:lnTo>
                  <a:lnTo>
                    <a:pt x="702" y="144"/>
                  </a:lnTo>
                  <a:lnTo>
                    <a:pt x="708" y="144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1" name="Freeform 70"/>
            <p:cNvSpPr>
              <a:spLocks/>
            </p:cNvSpPr>
            <p:nvPr/>
          </p:nvSpPr>
          <p:spPr bwMode="auto">
            <a:xfrm>
              <a:off x="2838" y="1166"/>
              <a:ext cx="462" cy="1092"/>
            </a:xfrm>
            <a:custGeom>
              <a:avLst/>
              <a:gdLst>
                <a:gd name="T0" fmla="*/ 12 w 462"/>
                <a:gd name="T1" fmla="*/ 1074 h 1092"/>
                <a:gd name="T2" fmla="*/ 30 w 462"/>
                <a:gd name="T3" fmla="*/ 1074 h 1092"/>
                <a:gd name="T4" fmla="*/ 48 w 462"/>
                <a:gd name="T5" fmla="*/ 1080 h 1092"/>
                <a:gd name="T6" fmla="*/ 66 w 462"/>
                <a:gd name="T7" fmla="*/ 1086 h 1092"/>
                <a:gd name="T8" fmla="*/ 84 w 462"/>
                <a:gd name="T9" fmla="*/ 1092 h 1092"/>
                <a:gd name="T10" fmla="*/ 102 w 462"/>
                <a:gd name="T11" fmla="*/ 1086 h 1092"/>
                <a:gd name="T12" fmla="*/ 108 w 462"/>
                <a:gd name="T13" fmla="*/ 954 h 1092"/>
                <a:gd name="T14" fmla="*/ 120 w 462"/>
                <a:gd name="T15" fmla="*/ 882 h 1092"/>
                <a:gd name="T16" fmla="*/ 126 w 462"/>
                <a:gd name="T17" fmla="*/ 750 h 1092"/>
                <a:gd name="T18" fmla="*/ 138 w 462"/>
                <a:gd name="T19" fmla="*/ 684 h 1092"/>
                <a:gd name="T20" fmla="*/ 144 w 462"/>
                <a:gd name="T21" fmla="*/ 576 h 1092"/>
                <a:gd name="T22" fmla="*/ 156 w 462"/>
                <a:gd name="T23" fmla="*/ 516 h 1092"/>
                <a:gd name="T24" fmla="*/ 162 w 462"/>
                <a:gd name="T25" fmla="*/ 420 h 1092"/>
                <a:gd name="T26" fmla="*/ 174 w 462"/>
                <a:gd name="T27" fmla="*/ 366 h 1092"/>
                <a:gd name="T28" fmla="*/ 180 w 462"/>
                <a:gd name="T29" fmla="*/ 288 h 1092"/>
                <a:gd name="T30" fmla="*/ 192 w 462"/>
                <a:gd name="T31" fmla="*/ 240 h 1092"/>
                <a:gd name="T32" fmla="*/ 198 w 462"/>
                <a:gd name="T33" fmla="*/ 180 h 1092"/>
                <a:gd name="T34" fmla="*/ 210 w 462"/>
                <a:gd name="T35" fmla="*/ 144 h 1092"/>
                <a:gd name="T36" fmla="*/ 216 w 462"/>
                <a:gd name="T37" fmla="*/ 96 h 1092"/>
                <a:gd name="T38" fmla="*/ 228 w 462"/>
                <a:gd name="T39" fmla="*/ 72 h 1092"/>
                <a:gd name="T40" fmla="*/ 234 w 462"/>
                <a:gd name="T41" fmla="*/ 42 h 1092"/>
                <a:gd name="T42" fmla="*/ 252 w 462"/>
                <a:gd name="T43" fmla="*/ 12 h 1092"/>
                <a:gd name="T44" fmla="*/ 264 w 462"/>
                <a:gd name="T45" fmla="*/ 0 h 1092"/>
                <a:gd name="T46" fmla="*/ 276 w 462"/>
                <a:gd name="T47" fmla="*/ 0 h 1092"/>
                <a:gd name="T48" fmla="*/ 294 w 462"/>
                <a:gd name="T49" fmla="*/ 18 h 1092"/>
                <a:gd name="T50" fmla="*/ 312 w 462"/>
                <a:gd name="T51" fmla="*/ 48 h 1092"/>
                <a:gd name="T52" fmla="*/ 318 w 462"/>
                <a:gd name="T53" fmla="*/ 78 h 1092"/>
                <a:gd name="T54" fmla="*/ 330 w 462"/>
                <a:gd name="T55" fmla="*/ 102 h 1092"/>
                <a:gd name="T56" fmla="*/ 336 w 462"/>
                <a:gd name="T57" fmla="*/ 138 h 1092"/>
                <a:gd name="T58" fmla="*/ 348 w 462"/>
                <a:gd name="T59" fmla="*/ 168 h 1092"/>
                <a:gd name="T60" fmla="*/ 354 w 462"/>
                <a:gd name="T61" fmla="*/ 216 h 1092"/>
                <a:gd name="T62" fmla="*/ 366 w 462"/>
                <a:gd name="T63" fmla="*/ 246 h 1092"/>
                <a:gd name="T64" fmla="*/ 372 w 462"/>
                <a:gd name="T65" fmla="*/ 300 h 1092"/>
                <a:gd name="T66" fmla="*/ 384 w 462"/>
                <a:gd name="T67" fmla="*/ 342 h 1092"/>
                <a:gd name="T68" fmla="*/ 390 w 462"/>
                <a:gd name="T69" fmla="*/ 402 h 1092"/>
                <a:gd name="T70" fmla="*/ 402 w 462"/>
                <a:gd name="T71" fmla="*/ 444 h 1092"/>
                <a:gd name="T72" fmla="*/ 408 w 462"/>
                <a:gd name="T73" fmla="*/ 510 h 1092"/>
                <a:gd name="T74" fmla="*/ 420 w 462"/>
                <a:gd name="T75" fmla="*/ 552 h 1092"/>
                <a:gd name="T76" fmla="*/ 426 w 462"/>
                <a:gd name="T77" fmla="*/ 618 h 1092"/>
                <a:gd name="T78" fmla="*/ 438 w 462"/>
                <a:gd name="T79" fmla="*/ 666 h 1092"/>
                <a:gd name="T80" fmla="*/ 444 w 462"/>
                <a:gd name="T81" fmla="*/ 732 h 1092"/>
                <a:gd name="T82" fmla="*/ 456 w 462"/>
                <a:gd name="T83" fmla="*/ 774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2" h="1092">
                  <a:moveTo>
                    <a:pt x="0" y="1074"/>
                  </a:moveTo>
                  <a:lnTo>
                    <a:pt x="6" y="1074"/>
                  </a:lnTo>
                  <a:lnTo>
                    <a:pt x="12" y="1074"/>
                  </a:lnTo>
                  <a:lnTo>
                    <a:pt x="18" y="1074"/>
                  </a:lnTo>
                  <a:lnTo>
                    <a:pt x="24" y="1074"/>
                  </a:lnTo>
                  <a:lnTo>
                    <a:pt x="30" y="1074"/>
                  </a:lnTo>
                  <a:lnTo>
                    <a:pt x="36" y="1074"/>
                  </a:lnTo>
                  <a:lnTo>
                    <a:pt x="42" y="1080"/>
                  </a:lnTo>
                  <a:lnTo>
                    <a:pt x="48" y="1080"/>
                  </a:lnTo>
                  <a:lnTo>
                    <a:pt x="54" y="1080"/>
                  </a:lnTo>
                  <a:lnTo>
                    <a:pt x="60" y="1080"/>
                  </a:lnTo>
                  <a:lnTo>
                    <a:pt x="66" y="1086"/>
                  </a:lnTo>
                  <a:lnTo>
                    <a:pt x="72" y="1086"/>
                  </a:lnTo>
                  <a:lnTo>
                    <a:pt x="78" y="1086"/>
                  </a:lnTo>
                  <a:lnTo>
                    <a:pt x="84" y="1092"/>
                  </a:lnTo>
                  <a:lnTo>
                    <a:pt x="90" y="1092"/>
                  </a:lnTo>
                  <a:lnTo>
                    <a:pt x="96" y="1092"/>
                  </a:lnTo>
                  <a:lnTo>
                    <a:pt x="102" y="1086"/>
                  </a:lnTo>
                  <a:lnTo>
                    <a:pt x="102" y="1026"/>
                  </a:lnTo>
                  <a:lnTo>
                    <a:pt x="108" y="1014"/>
                  </a:lnTo>
                  <a:lnTo>
                    <a:pt x="108" y="954"/>
                  </a:lnTo>
                  <a:lnTo>
                    <a:pt x="114" y="948"/>
                  </a:lnTo>
                  <a:lnTo>
                    <a:pt x="114" y="888"/>
                  </a:lnTo>
                  <a:lnTo>
                    <a:pt x="120" y="882"/>
                  </a:lnTo>
                  <a:lnTo>
                    <a:pt x="120" y="822"/>
                  </a:lnTo>
                  <a:lnTo>
                    <a:pt x="126" y="816"/>
                  </a:lnTo>
                  <a:lnTo>
                    <a:pt x="126" y="750"/>
                  </a:lnTo>
                  <a:lnTo>
                    <a:pt x="132" y="744"/>
                  </a:lnTo>
                  <a:lnTo>
                    <a:pt x="132" y="690"/>
                  </a:lnTo>
                  <a:lnTo>
                    <a:pt x="138" y="684"/>
                  </a:lnTo>
                  <a:lnTo>
                    <a:pt x="138" y="636"/>
                  </a:lnTo>
                  <a:lnTo>
                    <a:pt x="144" y="630"/>
                  </a:lnTo>
                  <a:lnTo>
                    <a:pt x="144" y="576"/>
                  </a:lnTo>
                  <a:lnTo>
                    <a:pt x="150" y="570"/>
                  </a:lnTo>
                  <a:lnTo>
                    <a:pt x="150" y="522"/>
                  </a:lnTo>
                  <a:lnTo>
                    <a:pt x="156" y="516"/>
                  </a:lnTo>
                  <a:lnTo>
                    <a:pt x="156" y="468"/>
                  </a:lnTo>
                  <a:lnTo>
                    <a:pt x="162" y="462"/>
                  </a:lnTo>
                  <a:lnTo>
                    <a:pt x="162" y="420"/>
                  </a:lnTo>
                  <a:lnTo>
                    <a:pt x="168" y="414"/>
                  </a:lnTo>
                  <a:lnTo>
                    <a:pt x="168" y="372"/>
                  </a:lnTo>
                  <a:lnTo>
                    <a:pt x="174" y="366"/>
                  </a:lnTo>
                  <a:lnTo>
                    <a:pt x="174" y="330"/>
                  </a:lnTo>
                  <a:lnTo>
                    <a:pt x="180" y="324"/>
                  </a:lnTo>
                  <a:lnTo>
                    <a:pt x="180" y="288"/>
                  </a:lnTo>
                  <a:lnTo>
                    <a:pt x="186" y="282"/>
                  </a:lnTo>
                  <a:lnTo>
                    <a:pt x="186" y="246"/>
                  </a:lnTo>
                  <a:lnTo>
                    <a:pt x="192" y="240"/>
                  </a:lnTo>
                  <a:lnTo>
                    <a:pt x="192" y="210"/>
                  </a:lnTo>
                  <a:lnTo>
                    <a:pt x="198" y="204"/>
                  </a:lnTo>
                  <a:lnTo>
                    <a:pt x="198" y="180"/>
                  </a:lnTo>
                  <a:lnTo>
                    <a:pt x="204" y="174"/>
                  </a:lnTo>
                  <a:lnTo>
                    <a:pt x="204" y="150"/>
                  </a:lnTo>
                  <a:lnTo>
                    <a:pt x="210" y="144"/>
                  </a:lnTo>
                  <a:lnTo>
                    <a:pt x="210" y="120"/>
                  </a:lnTo>
                  <a:lnTo>
                    <a:pt x="216" y="114"/>
                  </a:lnTo>
                  <a:lnTo>
                    <a:pt x="216" y="96"/>
                  </a:lnTo>
                  <a:lnTo>
                    <a:pt x="222" y="90"/>
                  </a:lnTo>
                  <a:lnTo>
                    <a:pt x="222" y="78"/>
                  </a:lnTo>
                  <a:lnTo>
                    <a:pt x="228" y="72"/>
                  </a:lnTo>
                  <a:lnTo>
                    <a:pt x="228" y="54"/>
                  </a:lnTo>
                  <a:lnTo>
                    <a:pt x="234" y="48"/>
                  </a:lnTo>
                  <a:lnTo>
                    <a:pt x="234" y="42"/>
                  </a:lnTo>
                  <a:lnTo>
                    <a:pt x="240" y="36"/>
                  </a:lnTo>
                  <a:lnTo>
                    <a:pt x="240" y="24"/>
                  </a:lnTo>
                  <a:lnTo>
                    <a:pt x="252" y="12"/>
                  </a:lnTo>
                  <a:lnTo>
                    <a:pt x="252" y="6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6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306" y="30"/>
                  </a:lnTo>
                  <a:lnTo>
                    <a:pt x="306" y="42"/>
                  </a:lnTo>
                  <a:lnTo>
                    <a:pt x="312" y="48"/>
                  </a:lnTo>
                  <a:lnTo>
                    <a:pt x="312" y="54"/>
                  </a:lnTo>
                  <a:lnTo>
                    <a:pt x="318" y="60"/>
                  </a:lnTo>
                  <a:lnTo>
                    <a:pt x="318" y="78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30" y="102"/>
                  </a:lnTo>
                  <a:lnTo>
                    <a:pt x="330" y="114"/>
                  </a:lnTo>
                  <a:lnTo>
                    <a:pt x="336" y="120"/>
                  </a:lnTo>
                  <a:lnTo>
                    <a:pt x="336" y="138"/>
                  </a:lnTo>
                  <a:lnTo>
                    <a:pt x="342" y="144"/>
                  </a:lnTo>
                  <a:lnTo>
                    <a:pt x="342" y="162"/>
                  </a:lnTo>
                  <a:lnTo>
                    <a:pt x="348" y="168"/>
                  </a:lnTo>
                  <a:lnTo>
                    <a:pt x="348" y="186"/>
                  </a:lnTo>
                  <a:lnTo>
                    <a:pt x="354" y="192"/>
                  </a:lnTo>
                  <a:lnTo>
                    <a:pt x="354" y="216"/>
                  </a:lnTo>
                  <a:lnTo>
                    <a:pt x="360" y="222"/>
                  </a:lnTo>
                  <a:lnTo>
                    <a:pt x="360" y="240"/>
                  </a:lnTo>
                  <a:lnTo>
                    <a:pt x="366" y="246"/>
                  </a:lnTo>
                  <a:lnTo>
                    <a:pt x="366" y="270"/>
                  </a:lnTo>
                  <a:lnTo>
                    <a:pt x="372" y="276"/>
                  </a:lnTo>
                  <a:lnTo>
                    <a:pt x="372" y="300"/>
                  </a:lnTo>
                  <a:lnTo>
                    <a:pt x="378" y="306"/>
                  </a:lnTo>
                  <a:lnTo>
                    <a:pt x="378" y="336"/>
                  </a:lnTo>
                  <a:lnTo>
                    <a:pt x="384" y="342"/>
                  </a:lnTo>
                  <a:lnTo>
                    <a:pt x="384" y="366"/>
                  </a:lnTo>
                  <a:lnTo>
                    <a:pt x="390" y="372"/>
                  </a:lnTo>
                  <a:lnTo>
                    <a:pt x="390" y="402"/>
                  </a:lnTo>
                  <a:lnTo>
                    <a:pt x="396" y="408"/>
                  </a:lnTo>
                  <a:lnTo>
                    <a:pt x="396" y="438"/>
                  </a:lnTo>
                  <a:lnTo>
                    <a:pt x="402" y="444"/>
                  </a:lnTo>
                  <a:lnTo>
                    <a:pt x="402" y="474"/>
                  </a:lnTo>
                  <a:lnTo>
                    <a:pt x="408" y="480"/>
                  </a:lnTo>
                  <a:lnTo>
                    <a:pt x="408" y="510"/>
                  </a:lnTo>
                  <a:lnTo>
                    <a:pt x="414" y="516"/>
                  </a:lnTo>
                  <a:lnTo>
                    <a:pt x="414" y="546"/>
                  </a:lnTo>
                  <a:lnTo>
                    <a:pt x="420" y="552"/>
                  </a:lnTo>
                  <a:lnTo>
                    <a:pt x="420" y="582"/>
                  </a:lnTo>
                  <a:lnTo>
                    <a:pt x="426" y="588"/>
                  </a:lnTo>
                  <a:lnTo>
                    <a:pt x="426" y="618"/>
                  </a:lnTo>
                  <a:lnTo>
                    <a:pt x="432" y="624"/>
                  </a:lnTo>
                  <a:lnTo>
                    <a:pt x="432" y="660"/>
                  </a:lnTo>
                  <a:lnTo>
                    <a:pt x="438" y="666"/>
                  </a:lnTo>
                  <a:lnTo>
                    <a:pt x="438" y="696"/>
                  </a:lnTo>
                  <a:lnTo>
                    <a:pt x="444" y="702"/>
                  </a:lnTo>
                  <a:lnTo>
                    <a:pt x="444" y="732"/>
                  </a:lnTo>
                  <a:lnTo>
                    <a:pt x="450" y="738"/>
                  </a:lnTo>
                  <a:lnTo>
                    <a:pt x="450" y="768"/>
                  </a:lnTo>
                  <a:lnTo>
                    <a:pt x="456" y="774"/>
                  </a:lnTo>
                  <a:lnTo>
                    <a:pt x="456" y="810"/>
                  </a:lnTo>
                  <a:lnTo>
                    <a:pt x="462" y="816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3" name="Freeform 71"/>
            <p:cNvSpPr>
              <a:spLocks/>
            </p:cNvSpPr>
            <p:nvPr/>
          </p:nvSpPr>
          <p:spPr bwMode="auto">
            <a:xfrm>
              <a:off x="3300" y="1982"/>
              <a:ext cx="462" cy="858"/>
            </a:xfrm>
            <a:custGeom>
              <a:avLst/>
              <a:gdLst>
                <a:gd name="T0" fmla="*/ 6 w 462"/>
                <a:gd name="T1" fmla="*/ 36 h 858"/>
                <a:gd name="T2" fmla="*/ 12 w 462"/>
                <a:gd name="T3" fmla="*/ 108 h 858"/>
                <a:gd name="T4" fmla="*/ 24 w 462"/>
                <a:gd name="T5" fmla="*/ 150 h 858"/>
                <a:gd name="T6" fmla="*/ 30 w 462"/>
                <a:gd name="T7" fmla="*/ 216 h 858"/>
                <a:gd name="T8" fmla="*/ 42 w 462"/>
                <a:gd name="T9" fmla="*/ 258 h 858"/>
                <a:gd name="T10" fmla="*/ 48 w 462"/>
                <a:gd name="T11" fmla="*/ 318 h 858"/>
                <a:gd name="T12" fmla="*/ 60 w 462"/>
                <a:gd name="T13" fmla="*/ 360 h 858"/>
                <a:gd name="T14" fmla="*/ 66 w 462"/>
                <a:gd name="T15" fmla="*/ 420 h 858"/>
                <a:gd name="T16" fmla="*/ 78 w 462"/>
                <a:gd name="T17" fmla="*/ 456 h 858"/>
                <a:gd name="T18" fmla="*/ 84 w 462"/>
                <a:gd name="T19" fmla="*/ 510 h 858"/>
                <a:gd name="T20" fmla="*/ 96 w 462"/>
                <a:gd name="T21" fmla="*/ 546 h 858"/>
                <a:gd name="T22" fmla="*/ 102 w 462"/>
                <a:gd name="T23" fmla="*/ 588 h 858"/>
                <a:gd name="T24" fmla="*/ 114 w 462"/>
                <a:gd name="T25" fmla="*/ 624 h 858"/>
                <a:gd name="T26" fmla="*/ 120 w 462"/>
                <a:gd name="T27" fmla="*/ 660 h 858"/>
                <a:gd name="T28" fmla="*/ 132 w 462"/>
                <a:gd name="T29" fmla="*/ 690 h 858"/>
                <a:gd name="T30" fmla="*/ 138 w 462"/>
                <a:gd name="T31" fmla="*/ 726 h 858"/>
                <a:gd name="T32" fmla="*/ 150 w 462"/>
                <a:gd name="T33" fmla="*/ 750 h 858"/>
                <a:gd name="T34" fmla="*/ 156 w 462"/>
                <a:gd name="T35" fmla="*/ 774 h 858"/>
                <a:gd name="T36" fmla="*/ 168 w 462"/>
                <a:gd name="T37" fmla="*/ 792 h 858"/>
                <a:gd name="T38" fmla="*/ 180 w 462"/>
                <a:gd name="T39" fmla="*/ 822 h 858"/>
                <a:gd name="T40" fmla="*/ 198 w 462"/>
                <a:gd name="T41" fmla="*/ 846 h 858"/>
                <a:gd name="T42" fmla="*/ 216 w 462"/>
                <a:gd name="T43" fmla="*/ 858 h 858"/>
                <a:gd name="T44" fmla="*/ 234 w 462"/>
                <a:gd name="T45" fmla="*/ 858 h 858"/>
                <a:gd name="T46" fmla="*/ 252 w 462"/>
                <a:gd name="T47" fmla="*/ 852 h 858"/>
                <a:gd name="T48" fmla="*/ 270 w 462"/>
                <a:gd name="T49" fmla="*/ 834 h 858"/>
                <a:gd name="T50" fmla="*/ 294 w 462"/>
                <a:gd name="T51" fmla="*/ 810 h 858"/>
                <a:gd name="T52" fmla="*/ 306 w 462"/>
                <a:gd name="T53" fmla="*/ 786 h 858"/>
                <a:gd name="T54" fmla="*/ 318 w 462"/>
                <a:gd name="T55" fmla="*/ 756 h 858"/>
                <a:gd name="T56" fmla="*/ 330 w 462"/>
                <a:gd name="T57" fmla="*/ 738 h 858"/>
                <a:gd name="T58" fmla="*/ 342 w 462"/>
                <a:gd name="T59" fmla="*/ 696 h 858"/>
                <a:gd name="T60" fmla="*/ 360 w 462"/>
                <a:gd name="T61" fmla="*/ 660 h 858"/>
                <a:gd name="T62" fmla="*/ 366 w 462"/>
                <a:gd name="T63" fmla="*/ 636 h 858"/>
                <a:gd name="T64" fmla="*/ 378 w 462"/>
                <a:gd name="T65" fmla="*/ 612 h 858"/>
                <a:gd name="T66" fmla="*/ 384 w 462"/>
                <a:gd name="T67" fmla="*/ 588 h 858"/>
                <a:gd name="T68" fmla="*/ 396 w 462"/>
                <a:gd name="T69" fmla="*/ 564 h 858"/>
                <a:gd name="T70" fmla="*/ 402 w 462"/>
                <a:gd name="T71" fmla="*/ 534 h 858"/>
                <a:gd name="T72" fmla="*/ 414 w 462"/>
                <a:gd name="T73" fmla="*/ 510 h 858"/>
                <a:gd name="T74" fmla="*/ 420 w 462"/>
                <a:gd name="T75" fmla="*/ 486 h 858"/>
                <a:gd name="T76" fmla="*/ 432 w 462"/>
                <a:gd name="T77" fmla="*/ 462 h 858"/>
                <a:gd name="T78" fmla="*/ 438 w 462"/>
                <a:gd name="T79" fmla="*/ 432 h 858"/>
                <a:gd name="T80" fmla="*/ 450 w 462"/>
                <a:gd name="T81" fmla="*/ 408 h 858"/>
                <a:gd name="T82" fmla="*/ 456 w 462"/>
                <a:gd name="T83" fmla="*/ 38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2" h="858">
                  <a:moveTo>
                    <a:pt x="0" y="0"/>
                  </a:moveTo>
                  <a:lnTo>
                    <a:pt x="0" y="30"/>
                  </a:lnTo>
                  <a:lnTo>
                    <a:pt x="6" y="36"/>
                  </a:lnTo>
                  <a:lnTo>
                    <a:pt x="6" y="72"/>
                  </a:lnTo>
                  <a:lnTo>
                    <a:pt x="12" y="78"/>
                  </a:lnTo>
                  <a:lnTo>
                    <a:pt x="12" y="108"/>
                  </a:lnTo>
                  <a:lnTo>
                    <a:pt x="18" y="114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24" y="180"/>
                  </a:lnTo>
                  <a:lnTo>
                    <a:pt x="30" y="186"/>
                  </a:lnTo>
                  <a:lnTo>
                    <a:pt x="30" y="216"/>
                  </a:lnTo>
                  <a:lnTo>
                    <a:pt x="36" y="222"/>
                  </a:lnTo>
                  <a:lnTo>
                    <a:pt x="36" y="252"/>
                  </a:lnTo>
                  <a:lnTo>
                    <a:pt x="42" y="258"/>
                  </a:lnTo>
                  <a:lnTo>
                    <a:pt x="42" y="288"/>
                  </a:lnTo>
                  <a:lnTo>
                    <a:pt x="48" y="294"/>
                  </a:lnTo>
                  <a:lnTo>
                    <a:pt x="48" y="318"/>
                  </a:lnTo>
                  <a:lnTo>
                    <a:pt x="54" y="324"/>
                  </a:lnTo>
                  <a:lnTo>
                    <a:pt x="54" y="354"/>
                  </a:lnTo>
                  <a:lnTo>
                    <a:pt x="60" y="360"/>
                  </a:lnTo>
                  <a:lnTo>
                    <a:pt x="60" y="390"/>
                  </a:lnTo>
                  <a:lnTo>
                    <a:pt x="66" y="396"/>
                  </a:lnTo>
                  <a:lnTo>
                    <a:pt x="66" y="420"/>
                  </a:lnTo>
                  <a:lnTo>
                    <a:pt x="72" y="426"/>
                  </a:lnTo>
                  <a:lnTo>
                    <a:pt x="72" y="450"/>
                  </a:lnTo>
                  <a:lnTo>
                    <a:pt x="78" y="456"/>
                  </a:lnTo>
                  <a:lnTo>
                    <a:pt x="78" y="480"/>
                  </a:lnTo>
                  <a:lnTo>
                    <a:pt x="84" y="486"/>
                  </a:lnTo>
                  <a:lnTo>
                    <a:pt x="84" y="510"/>
                  </a:lnTo>
                  <a:lnTo>
                    <a:pt x="90" y="516"/>
                  </a:lnTo>
                  <a:lnTo>
                    <a:pt x="90" y="540"/>
                  </a:lnTo>
                  <a:lnTo>
                    <a:pt x="96" y="546"/>
                  </a:lnTo>
                  <a:lnTo>
                    <a:pt x="96" y="564"/>
                  </a:lnTo>
                  <a:lnTo>
                    <a:pt x="102" y="570"/>
                  </a:lnTo>
                  <a:lnTo>
                    <a:pt x="102" y="588"/>
                  </a:lnTo>
                  <a:lnTo>
                    <a:pt x="108" y="594"/>
                  </a:lnTo>
                  <a:lnTo>
                    <a:pt x="108" y="618"/>
                  </a:lnTo>
                  <a:lnTo>
                    <a:pt x="114" y="624"/>
                  </a:lnTo>
                  <a:lnTo>
                    <a:pt x="114" y="642"/>
                  </a:lnTo>
                  <a:lnTo>
                    <a:pt x="120" y="648"/>
                  </a:lnTo>
                  <a:lnTo>
                    <a:pt x="120" y="660"/>
                  </a:lnTo>
                  <a:lnTo>
                    <a:pt x="126" y="666"/>
                  </a:lnTo>
                  <a:lnTo>
                    <a:pt x="126" y="684"/>
                  </a:lnTo>
                  <a:lnTo>
                    <a:pt x="132" y="690"/>
                  </a:lnTo>
                  <a:lnTo>
                    <a:pt x="132" y="702"/>
                  </a:lnTo>
                  <a:lnTo>
                    <a:pt x="138" y="708"/>
                  </a:lnTo>
                  <a:lnTo>
                    <a:pt x="138" y="726"/>
                  </a:lnTo>
                  <a:lnTo>
                    <a:pt x="144" y="732"/>
                  </a:lnTo>
                  <a:lnTo>
                    <a:pt x="144" y="744"/>
                  </a:lnTo>
                  <a:lnTo>
                    <a:pt x="150" y="750"/>
                  </a:lnTo>
                  <a:lnTo>
                    <a:pt x="150" y="756"/>
                  </a:lnTo>
                  <a:lnTo>
                    <a:pt x="156" y="762"/>
                  </a:lnTo>
                  <a:lnTo>
                    <a:pt x="156" y="774"/>
                  </a:lnTo>
                  <a:lnTo>
                    <a:pt x="162" y="780"/>
                  </a:lnTo>
                  <a:lnTo>
                    <a:pt x="162" y="786"/>
                  </a:lnTo>
                  <a:lnTo>
                    <a:pt x="168" y="792"/>
                  </a:lnTo>
                  <a:lnTo>
                    <a:pt x="168" y="798"/>
                  </a:lnTo>
                  <a:lnTo>
                    <a:pt x="180" y="810"/>
                  </a:lnTo>
                  <a:lnTo>
                    <a:pt x="180" y="822"/>
                  </a:lnTo>
                  <a:lnTo>
                    <a:pt x="186" y="828"/>
                  </a:lnTo>
                  <a:lnTo>
                    <a:pt x="198" y="840"/>
                  </a:lnTo>
                  <a:lnTo>
                    <a:pt x="198" y="846"/>
                  </a:lnTo>
                  <a:lnTo>
                    <a:pt x="204" y="852"/>
                  </a:lnTo>
                  <a:lnTo>
                    <a:pt x="210" y="852"/>
                  </a:lnTo>
                  <a:lnTo>
                    <a:pt x="216" y="858"/>
                  </a:lnTo>
                  <a:lnTo>
                    <a:pt x="222" y="858"/>
                  </a:lnTo>
                  <a:lnTo>
                    <a:pt x="228" y="858"/>
                  </a:lnTo>
                  <a:lnTo>
                    <a:pt x="234" y="858"/>
                  </a:lnTo>
                  <a:lnTo>
                    <a:pt x="240" y="858"/>
                  </a:lnTo>
                  <a:lnTo>
                    <a:pt x="246" y="852"/>
                  </a:lnTo>
                  <a:lnTo>
                    <a:pt x="252" y="852"/>
                  </a:lnTo>
                  <a:lnTo>
                    <a:pt x="258" y="846"/>
                  </a:lnTo>
                  <a:lnTo>
                    <a:pt x="264" y="840"/>
                  </a:lnTo>
                  <a:lnTo>
                    <a:pt x="270" y="834"/>
                  </a:lnTo>
                  <a:lnTo>
                    <a:pt x="276" y="828"/>
                  </a:lnTo>
                  <a:lnTo>
                    <a:pt x="282" y="822"/>
                  </a:lnTo>
                  <a:lnTo>
                    <a:pt x="294" y="810"/>
                  </a:lnTo>
                  <a:lnTo>
                    <a:pt x="294" y="798"/>
                  </a:lnTo>
                  <a:lnTo>
                    <a:pt x="300" y="792"/>
                  </a:lnTo>
                  <a:lnTo>
                    <a:pt x="306" y="786"/>
                  </a:lnTo>
                  <a:lnTo>
                    <a:pt x="306" y="780"/>
                  </a:lnTo>
                  <a:lnTo>
                    <a:pt x="318" y="768"/>
                  </a:lnTo>
                  <a:lnTo>
                    <a:pt x="318" y="756"/>
                  </a:lnTo>
                  <a:lnTo>
                    <a:pt x="324" y="750"/>
                  </a:lnTo>
                  <a:lnTo>
                    <a:pt x="324" y="744"/>
                  </a:lnTo>
                  <a:lnTo>
                    <a:pt x="330" y="738"/>
                  </a:lnTo>
                  <a:lnTo>
                    <a:pt x="330" y="726"/>
                  </a:lnTo>
                  <a:lnTo>
                    <a:pt x="342" y="714"/>
                  </a:lnTo>
                  <a:lnTo>
                    <a:pt x="342" y="696"/>
                  </a:lnTo>
                  <a:lnTo>
                    <a:pt x="354" y="684"/>
                  </a:lnTo>
                  <a:lnTo>
                    <a:pt x="354" y="666"/>
                  </a:lnTo>
                  <a:lnTo>
                    <a:pt x="360" y="660"/>
                  </a:lnTo>
                  <a:lnTo>
                    <a:pt x="360" y="654"/>
                  </a:lnTo>
                  <a:lnTo>
                    <a:pt x="366" y="648"/>
                  </a:lnTo>
                  <a:lnTo>
                    <a:pt x="366" y="636"/>
                  </a:lnTo>
                  <a:lnTo>
                    <a:pt x="372" y="630"/>
                  </a:lnTo>
                  <a:lnTo>
                    <a:pt x="372" y="618"/>
                  </a:lnTo>
                  <a:lnTo>
                    <a:pt x="378" y="612"/>
                  </a:lnTo>
                  <a:lnTo>
                    <a:pt x="378" y="606"/>
                  </a:lnTo>
                  <a:lnTo>
                    <a:pt x="384" y="600"/>
                  </a:lnTo>
                  <a:lnTo>
                    <a:pt x="384" y="588"/>
                  </a:lnTo>
                  <a:lnTo>
                    <a:pt x="390" y="582"/>
                  </a:lnTo>
                  <a:lnTo>
                    <a:pt x="390" y="570"/>
                  </a:lnTo>
                  <a:lnTo>
                    <a:pt x="396" y="564"/>
                  </a:lnTo>
                  <a:lnTo>
                    <a:pt x="396" y="552"/>
                  </a:lnTo>
                  <a:lnTo>
                    <a:pt x="402" y="546"/>
                  </a:lnTo>
                  <a:lnTo>
                    <a:pt x="402" y="534"/>
                  </a:lnTo>
                  <a:lnTo>
                    <a:pt x="408" y="528"/>
                  </a:lnTo>
                  <a:lnTo>
                    <a:pt x="408" y="516"/>
                  </a:lnTo>
                  <a:lnTo>
                    <a:pt x="414" y="510"/>
                  </a:lnTo>
                  <a:lnTo>
                    <a:pt x="414" y="498"/>
                  </a:lnTo>
                  <a:lnTo>
                    <a:pt x="420" y="492"/>
                  </a:lnTo>
                  <a:lnTo>
                    <a:pt x="420" y="486"/>
                  </a:lnTo>
                  <a:lnTo>
                    <a:pt x="426" y="480"/>
                  </a:lnTo>
                  <a:lnTo>
                    <a:pt x="426" y="468"/>
                  </a:lnTo>
                  <a:lnTo>
                    <a:pt x="432" y="462"/>
                  </a:lnTo>
                  <a:lnTo>
                    <a:pt x="432" y="450"/>
                  </a:lnTo>
                  <a:lnTo>
                    <a:pt x="438" y="444"/>
                  </a:lnTo>
                  <a:lnTo>
                    <a:pt x="438" y="432"/>
                  </a:lnTo>
                  <a:lnTo>
                    <a:pt x="444" y="426"/>
                  </a:lnTo>
                  <a:lnTo>
                    <a:pt x="444" y="414"/>
                  </a:lnTo>
                  <a:lnTo>
                    <a:pt x="450" y="408"/>
                  </a:lnTo>
                  <a:lnTo>
                    <a:pt x="450" y="402"/>
                  </a:lnTo>
                  <a:lnTo>
                    <a:pt x="456" y="396"/>
                  </a:lnTo>
                  <a:lnTo>
                    <a:pt x="456" y="384"/>
                  </a:lnTo>
                  <a:lnTo>
                    <a:pt x="462" y="378"/>
                  </a:lnTo>
                  <a:lnTo>
                    <a:pt x="462" y="372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4" name="Freeform 72"/>
            <p:cNvSpPr>
              <a:spLocks/>
            </p:cNvSpPr>
            <p:nvPr/>
          </p:nvSpPr>
          <p:spPr bwMode="auto">
            <a:xfrm>
              <a:off x="3762" y="2090"/>
              <a:ext cx="480" cy="276"/>
            </a:xfrm>
            <a:custGeom>
              <a:avLst/>
              <a:gdLst>
                <a:gd name="T0" fmla="*/ 6 w 480"/>
                <a:gd name="T1" fmla="*/ 258 h 276"/>
                <a:gd name="T2" fmla="*/ 12 w 480"/>
                <a:gd name="T3" fmla="*/ 240 h 276"/>
                <a:gd name="T4" fmla="*/ 24 w 480"/>
                <a:gd name="T5" fmla="*/ 216 h 276"/>
                <a:gd name="T6" fmla="*/ 30 w 480"/>
                <a:gd name="T7" fmla="*/ 198 h 276"/>
                <a:gd name="T8" fmla="*/ 42 w 480"/>
                <a:gd name="T9" fmla="*/ 174 h 276"/>
                <a:gd name="T10" fmla="*/ 48 w 480"/>
                <a:gd name="T11" fmla="*/ 156 h 276"/>
                <a:gd name="T12" fmla="*/ 54 w 480"/>
                <a:gd name="T13" fmla="*/ 144 h 276"/>
                <a:gd name="T14" fmla="*/ 60 w 480"/>
                <a:gd name="T15" fmla="*/ 132 h 276"/>
                <a:gd name="T16" fmla="*/ 66 w 480"/>
                <a:gd name="T17" fmla="*/ 114 h 276"/>
                <a:gd name="T18" fmla="*/ 78 w 480"/>
                <a:gd name="T19" fmla="*/ 90 h 276"/>
                <a:gd name="T20" fmla="*/ 96 w 480"/>
                <a:gd name="T21" fmla="*/ 72 h 276"/>
                <a:gd name="T22" fmla="*/ 108 w 480"/>
                <a:gd name="T23" fmla="*/ 54 h 276"/>
                <a:gd name="T24" fmla="*/ 114 w 480"/>
                <a:gd name="T25" fmla="*/ 42 h 276"/>
                <a:gd name="T26" fmla="*/ 126 w 480"/>
                <a:gd name="T27" fmla="*/ 30 h 276"/>
                <a:gd name="T28" fmla="*/ 138 w 480"/>
                <a:gd name="T29" fmla="*/ 18 h 276"/>
                <a:gd name="T30" fmla="*/ 150 w 480"/>
                <a:gd name="T31" fmla="*/ 12 h 276"/>
                <a:gd name="T32" fmla="*/ 162 w 480"/>
                <a:gd name="T33" fmla="*/ 6 h 276"/>
                <a:gd name="T34" fmla="*/ 174 w 480"/>
                <a:gd name="T35" fmla="*/ 0 h 276"/>
                <a:gd name="T36" fmla="*/ 186 w 480"/>
                <a:gd name="T37" fmla="*/ 0 h 276"/>
                <a:gd name="T38" fmla="*/ 198 w 480"/>
                <a:gd name="T39" fmla="*/ 0 h 276"/>
                <a:gd name="T40" fmla="*/ 210 w 480"/>
                <a:gd name="T41" fmla="*/ 0 h 276"/>
                <a:gd name="T42" fmla="*/ 222 w 480"/>
                <a:gd name="T43" fmla="*/ 6 h 276"/>
                <a:gd name="T44" fmla="*/ 234 w 480"/>
                <a:gd name="T45" fmla="*/ 12 h 276"/>
                <a:gd name="T46" fmla="*/ 246 w 480"/>
                <a:gd name="T47" fmla="*/ 18 h 276"/>
                <a:gd name="T48" fmla="*/ 258 w 480"/>
                <a:gd name="T49" fmla="*/ 30 h 276"/>
                <a:gd name="T50" fmla="*/ 270 w 480"/>
                <a:gd name="T51" fmla="*/ 42 h 276"/>
                <a:gd name="T52" fmla="*/ 288 w 480"/>
                <a:gd name="T53" fmla="*/ 54 h 276"/>
                <a:gd name="T54" fmla="*/ 294 w 480"/>
                <a:gd name="T55" fmla="*/ 66 h 276"/>
                <a:gd name="T56" fmla="*/ 306 w 480"/>
                <a:gd name="T57" fmla="*/ 78 h 276"/>
                <a:gd name="T58" fmla="*/ 318 w 480"/>
                <a:gd name="T59" fmla="*/ 90 h 276"/>
                <a:gd name="T60" fmla="*/ 330 w 480"/>
                <a:gd name="T61" fmla="*/ 102 h 276"/>
                <a:gd name="T62" fmla="*/ 342 w 480"/>
                <a:gd name="T63" fmla="*/ 120 h 276"/>
                <a:gd name="T64" fmla="*/ 354 w 480"/>
                <a:gd name="T65" fmla="*/ 132 h 276"/>
                <a:gd name="T66" fmla="*/ 366 w 480"/>
                <a:gd name="T67" fmla="*/ 150 h 276"/>
                <a:gd name="T68" fmla="*/ 384 w 480"/>
                <a:gd name="T69" fmla="*/ 168 h 276"/>
                <a:gd name="T70" fmla="*/ 390 w 480"/>
                <a:gd name="T71" fmla="*/ 180 h 276"/>
                <a:gd name="T72" fmla="*/ 408 w 480"/>
                <a:gd name="T73" fmla="*/ 198 h 276"/>
                <a:gd name="T74" fmla="*/ 414 w 480"/>
                <a:gd name="T75" fmla="*/ 210 h 276"/>
                <a:gd name="T76" fmla="*/ 426 w 480"/>
                <a:gd name="T77" fmla="*/ 222 h 276"/>
                <a:gd name="T78" fmla="*/ 444 w 480"/>
                <a:gd name="T79" fmla="*/ 240 h 276"/>
                <a:gd name="T80" fmla="*/ 450 w 480"/>
                <a:gd name="T81" fmla="*/ 252 h 276"/>
                <a:gd name="T82" fmla="*/ 462 w 480"/>
                <a:gd name="T83" fmla="*/ 264 h 276"/>
                <a:gd name="T84" fmla="*/ 474 w 480"/>
                <a:gd name="T8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0" h="276">
                  <a:moveTo>
                    <a:pt x="0" y="264"/>
                  </a:moveTo>
                  <a:lnTo>
                    <a:pt x="6" y="258"/>
                  </a:lnTo>
                  <a:lnTo>
                    <a:pt x="6" y="246"/>
                  </a:lnTo>
                  <a:lnTo>
                    <a:pt x="12" y="240"/>
                  </a:lnTo>
                  <a:lnTo>
                    <a:pt x="12" y="228"/>
                  </a:lnTo>
                  <a:lnTo>
                    <a:pt x="24" y="216"/>
                  </a:lnTo>
                  <a:lnTo>
                    <a:pt x="24" y="204"/>
                  </a:lnTo>
                  <a:lnTo>
                    <a:pt x="30" y="198"/>
                  </a:lnTo>
                  <a:lnTo>
                    <a:pt x="30" y="186"/>
                  </a:lnTo>
                  <a:lnTo>
                    <a:pt x="42" y="174"/>
                  </a:lnTo>
                  <a:lnTo>
                    <a:pt x="42" y="162"/>
                  </a:lnTo>
                  <a:lnTo>
                    <a:pt x="48" y="156"/>
                  </a:lnTo>
                  <a:lnTo>
                    <a:pt x="48" y="150"/>
                  </a:lnTo>
                  <a:lnTo>
                    <a:pt x="54" y="144"/>
                  </a:lnTo>
                  <a:lnTo>
                    <a:pt x="54" y="138"/>
                  </a:lnTo>
                  <a:lnTo>
                    <a:pt x="60" y="132"/>
                  </a:lnTo>
                  <a:lnTo>
                    <a:pt x="60" y="120"/>
                  </a:lnTo>
                  <a:lnTo>
                    <a:pt x="66" y="114"/>
                  </a:lnTo>
                  <a:lnTo>
                    <a:pt x="78" y="102"/>
                  </a:lnTo>
                  <a:lnTo>
                    <a:pt x="78" y="90"/>
                  </a:lnTo>
                  <a:lnTo>
                    <a:pt x="84" y="84"/>
                  </a:lnTo>
                  <a:lnTo>
                    <a:pt x="96" y="72"/>
                  </a:lnTo>
                  <a:lnTo>
                    <a:pt x="96" y="66"/>
                  </a:lnTo>
                  <a:lnTo>
                    <a:pt x="108" y="54"/>
                  </a:lnTo>
                  <a:lnTo>
                    <a:pt x="108" y="48"/>
                  </a:lnTo>
                  <a:lnTo>
                    <a:pt x="114" y="42"/>
                  </a:lnTo>
                  <a:lnTo>
                    <a:pt x="120" y="36"/>
                  </a:lnTo>
                  <a:lnTo>
                    <a:pt x="126" y="30"/>
                  </a:lnTo>
                  <a:lnTo>
                    <a:pt x="132" y="24"/>
                  </a:lnTo>
                  <a:lnTo>
                    <a:pt x="138" y="18"/>
                  </a:lnTo>
                  <a:lnTo>
                    <a:pt x="144" y="12"/>
                  </a:lnTo>
                  <a:lnTo>
                    <a:pt x="150" y="12"/>
                  </a:lnTo>
                  <a:lnTo>
                    <a:pt x="156" y="6"/>
                  </a:lnTo>
                  <a:lnTo>
                    <a:pt x="162" y="6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12"/>
                  </a:lnTo>
                  <a:lnTo>
                    <a:pt x="234" y="12"/>
                  </a:lnTo>
                  <a:lnTo>
                    <a:pt x="240" y="18"/>
                  </a:lnTo>
                  <a:lnTo>
                    <a:pt x="246" y="18"/>
                  </a:lnTo>
                  <a:lnTo>
                    <a:pt x="252" y="24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88" y="54"/>
                  </a:lnTo>
                  <a:lnTo>
                    <a:pt x="288" y="60"/>
                  </a:lnTo>
                  <a:lnTo>
                    <a:pt x="294" y="66"/>
                  </a:lnTo>
                  <a:lnTo>
                    <a:pt x="300" y="72"/>
                  </a:lnTo>
                  <a:lnTo>
                    <a:pt x="306" y="78"/>
                  </a:lnTo>
                  <a:lnTo>
                    <a:pt x="312" y="84"/>
                  </a:lnTo>
                  <a:lnTo>
                    <a:pt x="318" y="90"/>
                  </a:lnTo>
                  <a:lnTo>
                    <a:pt x="324" y="96"/>
                  </a:lnTo>
                  <a:lnTo>
                    <a:pt x="330" y="102"/>
                  </a:lnTo>
                  <a:lnTo>
                    <a:pt x="342" y="114"/>
                  </a:lnTo>
                  <a:lnTo>
                    <a:pt x="342" y="120"/>
                  </a:lnTo>
                  <a:lnTo>
                    <a:pt x="348" y="126"/>
                  </a:lnTo>
                  <a:lnTo>
                    <a:pt x="354" y="132"/>
                  </a:lnTo>
                  <a:lnTo>
                    <a:pt x="366" y="144"/>
                  </a:lnTo>
                  <a:lnTo>
                    <a:pt x="366" y="150"/>
                  </a:lnTo>
                  <a:lnTo>
                    <a:pt x="372" y="156"/>
                  </a:lnTo>
                  <a:lnTo>
                    <a:pt x="384" y="168"/>
                  </a:lnTo>
                  <a:lnTo>
                    <a:pt x="384" y="174"/>
                  </a:lnTo>
                  <a:lnTo>
                    <a:pt x="390" y="180"/>
                  </a:lnTo>
                  <a:lnTo>
                    <a:pt x="396" y="186"/>
                  </a:lnTo>
                  <a:lnTo>
                    <a:pt x="408" y="198"/>
                  </a:lnTo>
                  <a:lnTo>
                    <a:pt x="408" y="204"/>
                  </a:lnTo>
                  <a:lnTo>
                    <a:pt x="414" y="210"/>
                  </a:lnTo>
                  <a:lnTo>
                    <a:pt x="420" y="216"/>
                  </a:lnTo>
                  <a:lnTo>
                    <a:pt x="426" y="222"/>
                  </a:lnTo>
                  <a:lnTo>
                    <a:pt x="432" y="228"/>
                  </a:lnTo>
                  <a:lnTo>
                    <a:pt x="444" y="240"/>
                  </a:lnTo>
                  <a:lnTo>
                    <a:pt x="444" y="246"/>
                  </a:lnTo>
                  <a:lnTo>
                    <a:pt x="450" y="252"/>
                  </a:lnTo>
                  <a:lnTo>
                    <a:pt x="456" y="258"/>
                  </a:lnTo>
                  <a:lnTo>
                    <a:pt x="462" y="264"/>
                  </a:lnTo>
                  <a:lnTo>
                    <a:pt x="468" y="270"/>
                  </a:lnTo>
                  <a:lnTo>
                    <a:pt x="474" y="276"/>
                  </a:lnTo>
                  <a:lnTo>
                    <a:pt x="480" y="276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5" name="Freeform 73"/>
            <p:cNvSpPr>
              <a:spLocks/>
            </p:cNvSpPr>
            <p:nvPr/>
          </p:nvSpPr>
          <p:spPr bwMode="auto">
            <a:xfrm>
              <a:off x="1638" y="2072"/>
              <a:ext cx="624" cy="1074"/>
            </a:xfrm>
            <a:custGeom>
              <a:avLst/>
              <a:gdLst>
                <a:gd name="T0" fmla="*/ 6 w 624"/>
                <a:gd name="T1" fmla="*/ 990 h 1074"/>
                <a:gd name="T2" fmla="*/ 12 w 624"/>
                <a:gd name="T3" fmla="*/ 852 h 1074"/>
                <a:gd name="T4" fmla="*/ 24 w 624"/>
                <a:gd name="T5" fmla="*/ 774 h 1074"/>
                <a:gd name="T6" fmla="*/ 30 w 624"/>
                <a:gd name="T7" fmla="*/ 636 h 1074"/>
                <a:gd name="T8" fmla="*/ 42 w 624"/>
                <a:gd name="T9" fmla="*/ 570 h 1074"/>
                <a:gd name="T10" fmla="*/ 48 w 624"/>
                <a:gd name="T11" fmla="*/ 456 h 1074"/>
                <a:gd name="T12" fmla="*/ 60 w 624"/>
                <a:gd name="T13" fmla="*/ 390 h 1074"/>
                <a:gd name="T14" fmla="*/ 66 w 624"/>
                <a:gd name="T15" fmla="*/ 300 h 1074"/>
                <a:gd name="T16" fmla="*/ 78 w 624"/>
                <a:gd name="T17" fmla="*/ 252 h 1074"/>
                <a:gd name="T18" fmla="*/ 84 w 624"/>
                <a:gd name="T19" fmla="*/ 180 h 1074"/>
                <a:gd name="T20" fmla="*/ 96 w 624"/>
                <a:gd name="T21" fmla="*/ 138 h 1074"/>
                <a:gd name="T22" fmla="*/ 102 w 624"/>
                <a:gd name="T23" fmla="*/ 90 h 1074"/>
                <a:gd name="T24" fmla="*/ 114 w 624"/>
                <a:gd name="T25" fmla="*/ 60 h 1074"/>
                <a:gd name="T26" fmla="*/ 126 w 624"/>
                <a:gd name="T27" fmla="*/ 24 h 1074"/>
                <a:gd name="T28" fmla="*/ 144 w 624"/>
                <a:gd name="T29" fmla="*/ 6 h 1074"/>
                <a:gd name="T30" fmla="*/ 162 w 624"/>
                <a:gd name="T31" fmla="*/ 6 h 1074"/>
                <a:gd name="T32" fmla="*/ 180 w 624"/>
                <a:gd name="T33" fmla="*/ 24 h 1074"/>
                <a:gd name="T34" fmla="*/ 198 w 624"/>
                <a:gd name="T35" fmla="*/ 54 h 1074"/>
                <a:gd name="T36" fmla="*/ 210 w 624"/>
                <a:gd name="T37" fmla="*/ 72 h 1074"/>
                <a:gd name="T38" fmla="*/ 222 w 624"/>
                <a:gd name="T39" fmla="*/ 90 h 1074"/>
                <a:gd name="T40" fmla="*/ 234 w 624"/>
                <a:gd name="T41" fmla="*/ 126 h 1074"/>
                <a:gd name="T42" fmla="*/ 258 w 624"/>
                <a:gd name="T43" fmla="*/ 162 h 1074"/>
                <a:gd name="T44" fmla="*/ 270 w 624"/>
                <a:gd name="T45" fmla="*/ 192 h 1074"/>
                <a:gd name="T46" fmla="*/ 288 w 624"/>
                <a:gd name="T47" fmla="*/ 222 h 1074"/>
                <a:gd name="T48" fmla="*/ 306 w 624"/>
                <a:gd name="T49" fmla="*/ 246 h 1074"/>
                <a:gd name="T50" fmla="*/ 324 w 624"/>
                <a:gd name="T51" fmla="*/ 264 h 1074"/>
                <a:gd name="T52" fmla="*/ 342 w 624"/>
                <a:gd name="T53" fmla="*/ 282 h 1074"/>
                <a:gd name="T54" fmla="*/ 360 w 624"/>
                <a:gd name="T55" fmla="*/ 288 h 1074"/>
                <a:gd name="T56" fmla="*/ 378 w 624"/>
                <a:gd name="T57" fmla="*/ 288 h 1074"/>
                <a:gd name="T58" fmla="*/ 396 w 624"/>
                <a:gd name="T59" fmla="*/ 288 h 1074"/>
                <a:gd name="T60" fmla="*/ 414 w 624"/>
                <a:gd name="T61" fmla="*/ 288 h 1074"/>
                <a:gd name="T62" fmla="*/ 432 w 624"/>
                <a:gd name="T63" fmla="*/ 282 h 1074"/>
                <a:gd name="T64" fmla="*/ 450 w 624"/>
                <a:gd name="T65" fmla="*/ 276 h 1074"/>
                <a:gd name="T66" fmla="*/ 468 w 624"/>
                <a:gd name="T67" fmla="*/ 270 h 1074"/>
                <a:gd name="T68" fmla="*/ 486 w 624"/>
                <a:gd name="T69" fmla="*/ 264 h 1074"/>
                <a:gd name="T70" fmla="*/ 504 w 624"/>
                <a:gd name="T71" fmla="*/ 258 h 1074"/>
                <a:gd name="T72" fmla="*/ 522 w 624"/>
                <a:gd name="T73" fmla="*/ 252 h 1074"/>
                <a:gd name="T74" fmla="*/ 540 w 624"/>
                <a:gd name="T75" fmla="*/ 252 h 1074"/>
                <a:gd name="T76" fmla="*/ 558 w 624"/>
                <a:gd name="T77" fmla="*/ 246 h 1074"/>
                <a:gd name="T78" fmla="*/ 576 w 624"/>
                <a:gd name="T79" fmla="*/ 246 h 1074"/>
                <a:gd name="T80" fmla="*/ 594 w 624"/>
                <a:gd name="T81" fmla="*/ 246 h 1074"/>
                <a:gd name="T82" fmla="*/ 612 w 624"/>
                <a:gd name="T83" fmla="*/ 246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1074">
                  <a:moveTo>
                    <a:pt x="0" y="1074"/>
                  </a:moveTo>
                  <a:lnTo>
                    <a:pt x="0" y="996"/>
                  </a:lnTo>
                  <a:lnTo>
                    <a:pt x="6" y="990"/>
                  </a:lnTo>
                  <a:lnTo>
                    <a:pt x="6" y="924"/>
                  </a:lnTo>
                  <a:lnTo>
                    <a:pt x="12" y="918"/>
                  </a:lnTo>
                  <a:lnTo>
                    <a:pt x="12" y="852"/>
                  </a:lnTo>
                  <a:lnTo>
                    <a:pt x="18" y="846"/>
                  </a:lnTo>
                  <a:lnTo>
                    <a:pt x="18" y="780"/>
                  </a:lnTo>
                  <a:lnTo>
                    <a:pt x="24" y="774"/>
                  </a:lnTo>
                  <a:lnTo>
                    <a:pt x="24" y="702"/>
                  </a:lnTo>
                  <a:lnTo>
                    <a:pt x="30" y="696"/>
                  </a:lnTo>
                  <a:lnTo>
                    <a:pt x="30" y="636"/>
                  </a:lnTo>
                  <a:lnTo>
                    <a:pt x="36" y="630"/>
                  </a:lnTo>
                  <a:lnTo>
                    <a:pt x="36" y="576"/>
                  </a:lnTo>
                  <a:lnTo>
                    <a:pt x="42" y="570"/>
                  </a:lnTo>
                  <a:lnTo>
                    <a:pt x="42" y="516"/>
                  </a:lnTo>
                  <a:lnTo>
                    <a:pt x="48" y="510"/>
                  </a:lnTo>
                  <a:lnTo>
                    <a:pt x="48" y="456"/>
                  </a:lnTo>
                  <a:lnTo>
                    <a:pt x="54" y="450"/>
                  </a:lnTo>
                  <a:lnTo>
                    <a:pt x="54" y="396"/>
                  </a:lnTo>
                  <a:lnTo>
                    <a:pt x="60" y="390"/>
                  </a:lnTo>
                  <a:lnTo>
                    <a:pt x="60" y="348"/>
                  </a:lnTo>
                  <a:lnTo>
                    <a:pt x="66" y="342"/>
                  </a:lnTo>
                  <a:lnTo>
                    <a:pt x="66" y="300"/>
                  </a:lnTo>
                  <a:lnTo>
                    <a:pt x="72" y="294"/>
                  </a:lnTo>
                  <a:lnTo>
                    <a:pt x="72" y="258"/>
                  </a:lnTo>
                  <a:lnTo>
                    <a:pt x="78" y="252"/>
                  </a:lnTo>
                  <a:lnTo>
                    <a:pt x="78" y="210"/>
                  </a:lnTo>
                  <a:lnTo>
                    <a:pt x="84" y="204"/>
                  </a:lnTo>
                  <a:lnTo>
                    <a:pt x="84" y="180"/>
                  </a:lnTo>
                  <a:lnTo>
                    <a:pt x="90" y="174"/>
                  </a:lnTo>
                  <a:lnTo>
                    <a:pt x="90" y="144"/>
                  </a:lnTo>
                  <a:lnTo>
                    <a:pt x="96" y="138"/>
                  </a:lnTo>
                  <a:lnTo>
                    <a:pt x="96" y="114"/>
                  </a:lnTo>
                  <a:lnTo>
                    <a:pt x="102" y="108"/>
                  </a:lnTo>
                  <a:lnTo>
                    <a:pt x="102" y="90"/>
                  </a:lnTo>
                  <a:lnTo>
                    <a:pt x="108" y="84"/>
                  </a:lnTo>
                  <a:lnTo>
                    <a:pt x="108" y="66"/>
                  </a:lnTo>
                  <a:lnTo>
                    <a:pt x="114" y="60"/>
                  </a:lnTo>
                  <a:lnTo>
                    <a:pt x="114" y="48"/>
                  </a:lnTo>
                  <a:lnTo>
                    <a:pt x="126" y="36"/>
                  </a:lnTo>
                  <a:lnTo>
                    <a:pt x="126" y="24"/>
                  </a:lnTo>
                  <a:lnTo>
                    <a:pt x="138" y="12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0"/>
                  </a:lnTo>
                  <a:lnTo>
                    <a:pt x="156" y="0"/>
                  </a:lnTo>
                  <a:lnTo>
                    <a:pt x="162" y="6"/>
                  </a:lnTo>
                  <a:lnTo>
                    <a:pt x="168" y="12"/>
                  </a:lnTo>
                  <a:lnTo>
                    <a:pt x="174" y="18"/>
                  </a:lnTo>
                  <a:lnTo>
                    <a:pt x="180" y="24"/>
                  </a:lnTo>
                  <a:lnTo>
                    <a:pt x="186" y="30"/>
                  </a:lnTo>
                  <a:lnTo>
                    <a:pt x="198" y="42"/>
                  </a:lnTo>
                  <a:lnTo>
                    <a:pt x="198" y="54"/>
                  </a:lnTo>
                  <a:lnTo>
                    <a:pt x="204" y="60"/>
                  </a:lnTo>
                  <a:lnTo>
                    <a:pt x="210" y="66"/>
                  </a:lnTo>
                  <a:lnTo>
                    <a:pt x="210" y="72"/>
                  </a:lnTo>
                  <a:lnTo>
                    <a:pt x="216" y="78"/>
                  </a:lnTo>
                  <a:lnTo>
                    <a:pt x="216" y="84"/>
                  </a:lnTo>
                  <a:lnTo>
                    <a:pt x="222" y="90"/>
                  </a:lnTo>
                  <a:lnTo>
                    <a:pt x="222" y="102"/>
                  </a:lnTo>
                  <a:lnTo>
                    <a:pt x="234" y="114"/>
                  </a:lnTo>
                  <a:lnTo>
                    <a:pt x="234" y="126"/>
                  </a:lnTo>
                  <a:lnTo>
                    <a:pt x="246" y="138"/>
                  </a:lnTo>
                  <a:lnTo>
                    <a:pt x="246" y="150"/>
                  </a:lnTo>
                  <a:lnTo>
                    <a:pt x="258" y="162"/>
                  </a:lnTo>
                  <a:lnTo>
                    <a:pt x="258" y="174"/>
                  </a:lnTo>
                  <a:lnTo>
                    <a:pt x="270" y="186"/>
                  </a:lnTo>
                  <a:lnTo>
                    <a:pt x="270" y="192"/>
                  </a:lnTo>
                  <a:lnTo>
                    <a:pt x="282" y="204"/>
                  </a:lnTo>
                  <a:lnTo>
                    <a:pt x="282" y="216"/>
                  </a:lnTo>
                  <a:lnTo>
                    <a:pt x="288" y="222"/>
                  </a:lnTo>
                  <a:lnTo>
                    <a:pt x="300" y="234"/>
                  </a:lnTo>
                  <a:lnTo>
                    <a:pt x="300" y="240"/>
                  </a:lnTo>
                  <a:lnTo>
                    <a:pt x="306" y="246"/>
                  </a:lnTo>
                  <a:lnTo>
                    <a:pt x="318" y="258"/>
                  </a:lnTo>
                  <a:lnTo>
                    <a:pt x="318" y="264"/>
                  </a:lnTo>
                  <a:lnTo>
                    <a:pt x="324" y="264"/>
                  </a:lnTo>
                  <a:lnTo>
                    <a:pt x="330" y="270"/>
                  </a:lnTo>
                  <a:lnTo>
                    <a:pt x="336" y="276"/>
                  </a:lnTo>
                  <a:lnTo>
                    <a:pt x="342" y="282"/>
                  </a:lnTo>
                  <a:lnTo>
                    <a:pt x="348" y="282"/>
                  </a:lnTo>
                  <a:lnTo>
                    <a:pt x="354" y="288"/>
                  </a:lnTo>
                  <a:lnTo>
                    <a:pt x="360" y="288"/>
                  </a:lnTo>
                  <a:lnTo>
                    <a:pt x="366" y="288"/>
                  </a:lnTo>
                  <a:lnTo>
                    <a:pt x="372" y="288"/>
                  </a:lnTo>
                  <a:lnTo>
                    <a:pt x="378" y="288"/>
                  </a:lnTo>
                  <a:lnTo>
                    <a:pt x="384" y="294"/>
                  </a:lnTo>
                  <a:lnTo>
                    <a:pt x="390" y="294"/>
                  </a:lnTo>
                  <a:lnTo>
                    <a:pt x="396" y="288"/>
                  </a:lnTo>
                  <a:lnTo>
                    <a:pt x="402" y="288"/>
                  </a:lnTo>
                  <a:lnTo>
                    <a:pt x="408" y="288"/>
                  </a:lnTo>
                  <a:lnTo>
                    <a:pt x="414" y="288"/>
                  </a:lnTo>
                  <a:lnTo>
                    <a:pt x="420" y="288"/>
                  </a:lnTo>
                  <a:lnTo>
                    <a:pt x="426" y="288"/>
                  </a:lnTo>
                  <a:lnTo>
                    <a:pt x="432" y="282"/>
                  </a:lnTo>
                  <a:lnTo>
                    <a:pt x="438" y="282"/>
                  </a:lnTo>
                  <a:lnTo>
                    <a:pt x="444" y="282"/>
                  </a:lnTo>
                  <a:lnTo>
                    <a:pt x="450" y="276"/>
                  </a:lnTo>
                  <a:lnTo>
                    <a:pt x="456" y="276"/>
                  </a:lnTo>
                  <a:lnTo>
                    <a:pt x="462" y="276"/>
                  </a:lnTo>
                  <a:lnTo>
                    <a:pt x="468" y="270"/>
                  </a:lnTo>
                  <a:lnTo>
                    <a:pt x="474" y="270"/>
                  </a:lnTo>
                  <a:lnTo>
                    <a:pt x="480" y="270"/>
                  </a:lnTo>
                  <a:lnTo>
                    <a:pt x="486" y="264"/>
                  </a:lnTo>
                  <a:lnTo>
                    <a:pt x="492" y="264"/>
                  </a:lnTo>
                  <a:lnTo>
                    <a:pt x="498" y="264"/>
                  </a:lnTo>
                  <a:lnTo>
                    <a:pt x="504" y="258"/>
                  </a:lnTo>
                  <a:lnTo>
                    <a:pt x="510" y="258"/>
                  </a:lnTo>
                  <a:lnTo>
                    <a:pt x="516" y="258"/>
                  </a:lnTo>
                  <a:lnTo>
                    <a:pt x="522" y="252"/>
                  </a:lnTo>
                  <a:lnTo>
                    <a:pt x="528" y="252"/>
                  </a:lnTo>
                  <a:lnTo>
                    <a:pt x="534" y="252"/>
                  </a:lnTo>
                  <a:lnTo>
                    <a:pt x="540" y="252"/>
                  </a:lnTo>
                  <a:lnTo>
                    <a:pt x="546" y="252"/>
                  </a:lnTo>
                  <a:lnTo>
                    <a:pt x="552" y="246"/>
                  </a:lnTo>
                  <a:lnTo>
                    <a:pt x="558" y="246"/>
                  </a:lnTo>
                  <a:lnTo>
                    <a:pt x="564" y="246"/>
                  </a:lnTo>
                  <a:lnTo>
                    <a:pt x="570" y="246"/>
                  </a:lnTo>
                  <a:lnTo>
                    <a:pt x="576" y="246"/>
                  </a:lnTo>
                  <a:lnTo>
                    <a:pt x="582" y="246"/>
                  </a:lnTo>
                  <a:lnTo>
                    <a:pt x="588" y="246"/>
                  </a:lnTo>
                  <a:lnTo>
                    <a:pt x="594" y="246"/>
                  </a:lnTo>
                  <a:lnTo>
                    <a:pt x="600" y="246"/>
                  </a:lnTo>
                  <a:lnTo>
                    <a:pt x="606" y="246"/>
                  </a:lnTo>
                  <a:lnTo>
                    <a:pt x="612" y="246"/>
                  </a:lnTo>
                  <a:lnTo>
                    <a:pt x="618" y="246"/>
                  </a:lnTo>
                  <a:lnTo>
                    <a:pt x="624" y="246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6" name="Freeform 74"/>
            <p:cNvSpPr>
              <a:spLocks/>
            </p:cNvSpPr>
            <p:nvPr/>
          </p:nvSpPr>
          <p:spPr bwMode="auto">
            <a:xfrm>
              <a:off x="2262" y="1952"/>
              <a:ext cx="720" cy="372"/>
            </a:xfrm>
            <a:custGeom>
              <a:avLst/>
              <a:gdLst>
                <a:gd name="T0" fmla="*/ 12 w 720"/>
                <a:gd name="T1" fmla="*/ 366 h 372"/>
                <a:gd name="T2" fmla="*/ 30 w 720"/>
                <a:gd name="T3" fmla="*/ 366 h 372"/>
                <a:gd name="T4" fmla="*/ 48 w 720"/>
                <a:gd name="T5" fmla="*/ 366 h 372"/>
                <a:gd name="T6" fmla="*/ 66 w 720"/>
                <a:gd name="T7" fmla="*/ 366 h 372"/>
                <a:gd name="T8" fmla="*/ 84 w 720"/>
                <a:gd name="T9" fmla="*/ 366 h 372"/>
                <a:gd name="T10" fmla="*/ 102 w 720"/>
                <a:gd name="T11" fmla="*/ 366 h 372"/>
                <a:gd name="T12" fmla="*/ 120 w 720"/>
                <a:gd name="T13" fmla="*/ 366 h 372"/>
                <a:gd name="T14" fmla="*/ 138 w 720"/>
                <a:gd name="T15" fmla="*/ 372 h 372"/>
                <a:gd name="T16" fmla="*/ 156 w 720"/>
                <a:gd name="T17" fmla="*/ 372 h 372"/>
                <a:gd name="T18" fmla="*/ 174 w 720"/>
                <a:gd name="T19" fmla="*/ 372 h 372"/>
                <a:gd name="T20" fmla="*/ 192 w 720"/>
                <a:gd name="T21" fmla="*/ 372 h 372"/>
                <a:gd name="T22" fmla="*/ 210 w 720"/>
                <a:gd name="T23" fmla="*/ 372 h 372"/>
                <a:gd name="T24" fmla="*/ 228 w 720"/>
                <a:gd name="T25" fmla="*/ 372 h 372"/>
                <a:gd name="T26" fmla="*/ 246 w 720"/>
                <a:gd name="T27" fmla="*/ 372 h 372"/>
                <a:gd name="T28" fmla="*/ 264 w 720"/>
                <a:gd name="T29" fmla="*/ 372 h 372"/>
                <a:gd name="T30" fmla="*/ 282 w 720"/>
                <a:gd name="T31" fmla="*/ 372 h 372"/>
                <a:gd name="T32" fmla="*/ 300 w 720"/>
                <a:gd name="T33" fmla="*/ 372 h 372"/>
                <a:gd name="T34" fmla="*/ 318 w 720"/>
                <a:gd name="T35" fmla="*/ 372 h 372"/>
                <a:gd name="T36" fmla="*/ 336 w 720"/>
                <a:gd name="T37" fmla="*/ 372 h 372"/>
                <a:gd name="T38" fmla="*/ 354 w 720"/>
                <a:gd name="T39" fmla="*/ 372 h 372"/>
                <a:gd name="T40" fmla="*/ 372 w 720"/>
                <a:gd name="T41" fmla="*/ 372 h 372"/>
                <a:gd name="T42" fmla="*/ 390 w 720"/>
                <a:gd name="T43" fmla="*/ 372 h 372"/>
                <a:gd name="T44" fmla="*/ 408 w 720"/>
                <a:gd name="T45" fmla="*/ 372 h 372"/>
                <a:gd name="T46" fmla="*/ 426 w 720"/>
                <a:gd name="T47" fmla="*/ 372 h 372"/>
                <a:gd name="T48" fmla="*/ 444 w 720"/>
                <a:gd name="T49" fmla="*/ 372 h 372"/>
                <a:gd name="T50" fmla="*/ 462 w 720"/>
                <a:gd name="T51" fmla="*/ 372 h 372"/>
                <a:gd name="T52" fmla="*/ 480 w 720"/>
                <a:gd name="T53" fmla="*/ 372 h 372"/>
                <a:gd name="T54" fmla="*/ 498 w 720"/>
                <a:gd name="T55" fmla="*/ 372 h 372"/>
                <a:gd name="T56" fmla="*/ 516 w 720"/>
                <a:gd name="T57" fmla="*/ 372 h 372"/>
                <a:gd name="T58" fmla="*/ 534 w 720"/>
                <a:gd name="T59" fmla="*/ 372 h 372"/>
                <a:gd name="T60" fmla="*/ 552 w 720"/>
                <a:gd name="T61" fmla="*/ 372 h 372"/>
                <a:gd name="T62" fmla="*/ 570 w 720"/>
                <a:gd name="T63" fmla="*/ 372 h 372"/>
                <a:gd name="T64" fmla="*/ 588 w 720"/>
                <a:gd name="T65" fmla="*/ 372 h 372"/>
                <a:gd name="T66" fmla="*/ 606 w 720"/>
                <a:gd name="T67" fmla="*/ 372 h 372"/>
                <a:gd name="T68" fmla="*/ 624 w 720"/>
                <a:gd name="T69" fmla="*/ 372 h 372"/>
                <a:gd name="T70" fmla="*/ 642 w 720"/>
                <a:gd name="T71" fmla="*/ 372 h 372"/>
                <a:gd name="T72" fmla="*/ 660 w 720"/>
                <a:gd name="T73" fmla="*/ 372 h 372"/>
                <a:gd name="T74" fmla="*/ 678 w 720"/>
                <a:gd name="T75" fmla="*/ 354 h 372"/>
                <a:gd name="T76" fmla="*/ 684 w 720"/>
                <a:gd name="T77" fmla="*/ 234 h 372"/>
                <a:gd name="T78" fmla="*/ 696 w 720"/>
                <a:gd name="T79" fmla="*/ 174 h 372"/>
                <a:gd name="T80" fmla="*/ 702 w 720"/>
                <a:gd name="T81" fmla="*/ 78 h 372"/>
                <a:gd name="T82" fmla="*/ 714 w 720"/>
                <a:gd name="T83" fmla="*/ 3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0" h="372">
                  <a:moveTo>
                    <a:pt x="0" y="366"/>
                  </a:moveTo>
                  <a:lnTo>
                    <a:pt x="6" y="366"/>
                  </a:lnTo>
                  <a:lnTo>
                    <a:pt x="12" y="366"/>
                  </a:lnTo>
                  <a:lnTo>
                    <a:pt x="18" y="366"/>
                  </a:lnTo>
                  <a:lnTo>
                    <a:pt x="24" y="366"/>
                  </a:lnTo>
                  <a:lnTo>
                    <a:pt x="30" y="366"/>
                  </a:lnTo>
                  <a:lnTo>
                    <a:pt x="3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72" y="366"/>
                  </a:lnTo>
                  <a:lnTo>
                    <a:pt x="78" y="366"/>
                  </a:lnTo>
                  <a:lnTo>
                    <a:pt x="84" y="366"/>
                  </a:lnTo>
                  <a:lnTo>
                    <a:pt x="90" y="366"/>
                  </a:lnTo>
                  <a:lnTo>
                    <a:pt x="96" y="366"/>
                  </a:lnTo>
                  <a:lnTo>
                    <a:pt x="102" y="366"/>
                  </a:lnTo>
                  <a:lnTo>
                    <a:pt x="108" y="366"/>
                  </a:lnTo>
                  <a:lnTo>
                    <a:pt x="114" y="366"/>
                  </a:lnTo>
                  <a:lnTo>
                    <a:pt x="120" y="366"/>
                  </a:lnTo>
                  <a:lnTo>
                    <a:pt x="126" y="372"/>
                  </a:lnTo>
                  <a:lnTo>
                    <a:pt x="132" y="372"/>
                  </a:lnTo>
                  <a:lnTo>
                    <a:pt x="138" y="372"/>
                  </a:lnTo>
                  <a:lnTo>
                    <a:pt x="144" y="372"/>
                  </a:lnTo>
                  <a:lnTo>
                    <a:pt x="150" y="372"/>
                  </a:lnTo>
                  <a:lnTo>
                    <a:pt x="156" y="372"/>
                  </a:lnTo>
                  <a:lnTo>
                    <a:pt x="162" y="372"/>
                  </a:lnTo>
                  <a:lnTo>
                    <a:pt x="168" y="372"/>
                  </a:lnTo>
                  <a:lnTo>
                    <a:pt x="174" y="372"/>
                  </a:lnTo>
                  <a:lnTo>
                    <a:pt x="180" y="372"/>
                  </a:lnTo>
                  <a:lnTo>
                    <a:pt x="186" y="372"/>
                  </a:lnTo>
                  <a:lnTo>
                    <a:pt x="192" y="372"/>
                  </a:lnTo>
                  <a:lnTo>
                    <a:pt x="198" y="372"/>
                  </a:lnTo>
                  <a:lnTo>
                    <a:pt x="204" y="372"/>
                  </a:lnTo>
                  <a:lnTo>
                    <a:pt x="210" y="372"/>
                  </a:lnTo>
                  <a:lnTo>
                    <a:pt x="216" y="372"/>
                  </a:lnTo>
                  <a:lnTo>
                    <a:pt x="222" y="372"/>
                  </a:lnTo>
                  <a:lnTo>
                    <a:pt x="228" y="372"/>
                  </a:lnTo>
                  <a:lnTo>
                    <a:pt x="234" y="372"/>
                  </a:lnTo>
                  <a:lnTo>
                    <a:pt x="240" y="372"/>
                  </a:lnTo>
                  <a:lnTo>
                    <a:pt x="246" y="372"/>
                  </a:lnTo>
                  <a:lnTo>
                    <a:pt x="252" y="372"/>
                  </a:lnTo>
                  <a:lnTo>
                    <a:pt x="258" y="372"/>
                  </a:lnTo>
                  <a:lnTo>
                    <a:pt x="264" y="372"/>
                  </a:lnTo>
                  <a:lnTo>
                    <a:pt x="270" y="372"/>
                  </a:lnTo>
                  <a:lnTo>
                    <a:pt x="276" y="372"/>
                  </a:lnTo>
                  <a:lnTo>
                    <a:pt x="282" y="372"/>
                  </a:lnTo>
                  <a:lnTo>
                    <a:pt x="288" y="372"/>
                  </a:lnTo>
                  <a:lnTo>
                    <a:pt x="294" y="372"/>
                  </a:lnTo>
                  <a:lnTo>
                    <a:pt x="300" y="372"/>
                  </a:lnTo>
                  <a:lnTo>
                    <a:pt x="306" y="372"/>
                  </a:lnTo>
                  <a:lnTo>
                    <a:pt x="312" y="372"/>
                  </a:lnTo>
                  <a:lnTo>
                    <a:pt x="318" y="372"/>
                  </a:lnTo>
                  <a:lnTo>
                    <a:pt x="324" y="372"/>
                  </a:lnTo>
                  <a:lnTo>
                    <a:pt x="330" y="372"/>
                  </a:lnTo>
                  <a:lnTo>
                    <a:pt x="336" y="372"/>
                  </a:lnTo>
                  <a:lnTo>
                    <a:pt x="342" y="372"/>
                  </a:lnTo>
                  <a:lnTo>
                    <a:pt x="348" y="372"/>
                  </a:lnTo>
                  <a:lnTo>
                    <a:pt x="354" y="372"/>
                  </a:lnTo>
                  <a:lnTo>
                    <a:pt x="360" y="372"/>
                  </a:lnTo>
                  <a:lnTo>
                    <a:pt x="366" y="372"/>
                  </a:lnTo>
                  <a:lnTo>
                    <a:pt x="372" y="372"/>
                  </a:lnTo>
                  <a:lnTo>
                    <a:pt x="378" y="372"/>
                  </a:lnTo>
                  <a:lnTo>
                    <a:pt x="384" y="372"/>
                  </a:lnTo>
                  <a:lnTo>
                    <a:pt x="390" y="372"/>
                  </a:lnTo>
                  <a:lnTo>
                    <a:pt x="396" y="372"/>
                  </a:lnTo>
                  <a:lnTo>
                    <a:pt x="402" y="372"/>
                  </a:lnTo>
                  <a:lnTo>
                    <a:pt x="408" y="372"/>
                  </a:lnTo>
                  <a:lnTo>
                    <a:pt x="414" y="372"/>
                  </a:lnTo>
                  <a:lnTo>
                    <a:pt x="420" y="372"/>
                  </a:lnTo>
                  <a:lnTo>
                    <a:pt x="426" y="372"/>
                  </a:lnTo>
                  <a:lnTo>
                    <a:pt x="432" y="372"/>
                  </a:lnTo>
                  <a:lnTo>
                    <a:pt x="438" y="372"/>
                  </a:lnTo>
                  <a:lnTo>
                    <a:pt x="444" y="372"/>
                  </a:lnTo>
                  <a:lnTo>
                    <a:pt x="450" y="372"/>
                  </a:lnTo>
                  <a:lnTo>
                    <a:pt x="456" y="372"/>
                  </a:lnTo>
                  <a:lnTo>
                    <a:pt x="462" y="372"/>
                  </a:lnTo>
                  <a:lnTo>
                    <a:pt x="468" y="372"/>
                  </a:lnTo>
                  <a:lnTo>
                    <a:pt x="474" y="372"/>
                  </a:lnTo>
                  <a:lnTo>
                    <a:pt x="480" y="372"/>
                  </a:lnTo>
                  <a:lnTo>
                    <a:pt x="486" y="372"/>
                  </a:lnTo>
                  <a:lnTo>
                    <a:pt x="492" y="372"/>
                  </a:lnTo>
                  <a:lnTo>
                    <a:pt x="498" y="372"/>
                  </a:lnTo>
                  <a:lnTo>
                    <a:pt x="504" y="372"/>
                  </a:lnTo>
                  <a:lnTo>
                    <a:pt x="510" y="372"/>
                  </a:lnTo>
                  <a:lnTo>
                    <a:pt x="516" y="372"/>
                  </a:lnTo>
                  <a:lnTo>
                    <a:pt x="522" y="372"/>
                  </a:lnTo>
                  <a:lnTo>
                    <a:pt x="528" y="372"/>
                  </a:lnTo>
                  <a:lnTo>
                    <a:pt x="534" y="372"/>
                  </a:lnTo>
                  <a:lnTo>
                    <a:pt x="540" y="372"/>
                  </a:lnTo>
                  <a:lnTo>
                    <a:pt x="546" y="372"/>
                  </a:lnTo>
                  <a:lnTo>
                    <a:pt x="552" y="372"/>
                  </a:lnTo>
                  <a:lnTo>
                    <a:pt x="558" y="372"/>
                  </a:lnTo>
                  <a:lnTo>
                    <a:pt x="564" y="372"/>
                  </a:lnTo>
                  <a:lnTo>
                    <a:pt x="570" y="372"/>
                  </a:lnTo>
                  <a:lnTo>
                    <a:pt x="576" y="372"/>
                  </a:lnTo>
                  <a:lnTo>
                    <a:pt x="582" y="372"/>
                  </a:lnTo>
                  <a:lnTo>
                    <a:pt x="588" y="372"/>
                  </a:lnTo>
                  <a:lnTo>
                    <a:pt x="594" y="372"/>
                  </a:lnTo>
                  <a:lnTo>
                    <a:pt x="600" y="372"/>
                  </a:lnTo>
                  <a:lnTo>
                    <a:pt x="606" y="372"/>
                  </a:lnTo>
                  <a:lnTo>
                    <a:pt x="612" y="372"/>
                  </a:lnTo>
                  <a:lnTo>
                    <a:pt x="618" y="372"/>
                  </a:lnTo>
                  <a:lnTo>
                    <a:pt x="624" y="372"/>
                  </a:lnTo>
                  <a:lnTo>
                    <a:pt x="630" y="372"/>
                  </a:lnTo>
                  <a:lnTo>
                    <a:pt x="636" y="372"/>
                  </a:lnTo>
                  <a:lnTo>
                    <a:pt x="642" y="372"/>
                  </a:lnTo>
                  <a:lnTo>
                    <a:pt x="648" y="372"/>
                  </a:lnTo>
                  <a:lnTo>
                    <a:pt x="654" y="372"/>
                  </a:lnTo>
                  <a:lnTo>
                    <a:pt x="660" y="372"/>
                  </a:lnTo>
                  <a:lnTo>
                    <a:pt x="666" y="372"/>
                  </a:lnTo>
                  <a:lnTo>
                    <a:pt x="672" y="372"/>
                  </a:lnTo>
                  <a:lnTo>
                    <a:pt x="678" y="354"/>
                  </a:lnTo>
                  <a:lnTo>
                    <a:pt x="678" y="300"/>
                  </a:lnTo>
                  <a:lnTo>
                    <a:pt x="684" y="294"/>
                  </a:lnTo>
                  <a:lnTo>
                    <a:pt x="684" y="234"/>
                  </a:lnTo>
                  <a:lnTo>
                    <a:pt x="690" y="228"/>
                  </a:lnTo>
                  <a:lnTo>
                    <a:pt x="690" y="180"/>
                  </a:lnTo>
                  <a:lnTo>
                    <a:pt x="696" y="174"/>
                  </a:lnTo>
                  <a:lnTo>
                    <a:pt x="696" y="126"/>
                  </a:lnTo>
                  <a:lnTo>
                    <a:pt x="702" y="120"/>
                  </a:lnTo>
                  <a:lnTo>
                    <a:pt x="702" y="78"/>
                  </a:lnTo>
                  <a:lnTo>
                    <a:pt x="708" y="72"/>
                  </a:lnTo>
                  <a:lnTo>
                    <a:pt x="708" y="36"/>
                  </a:lnTo>
                  <a:lnTo>
                    <a:pt x="714" y="30"/>
                  </a:lnTo>
                  <a:lnTo>
                    <a:pt x="714" y="6"/>
                  </a:lnTo>
                  <a:lnTo>
                    <a:pt x="720" y="0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7" name="Freeform 75"/>
            <p:cNvSpPr>
              <a:spLocks/>
            </p:cNvSpPr>
            <p:nvPr/>
          </p:nvSpPr>
          <p:spPr bwMode="auto">
            <a:xfrm>
              <a:off x="2982" y="1874"/>
              <a:ext cx="630" cy="522"/>
            </a:xfrm>
            <a:custGeom>
              <a:avLst/>
              <a:gdLst>
                <a:gd name="T0" fmla="*/ 6 w 630"/>
                <a:gd name="T1" fmla="*/ 54 h 522"/>
                <a:gd name="T2" fmla="*/ 12 w 630"/>
                <a:gd name="T3" fmla="*/ 18 h 522"/>
                <a:gd name="T4" fmla="*/ 30 w 630"/>
                <a:gd name="T5" fmla="*/ 0 h 522"/>
                <a:gd name="T6" fmla="*/ 48 w 630"/>
                <a:gd name="T7" fmla="*/ 12 h 522"/>
                <a:gd name="T8" fmla="*/ 66 w 630"/>
                <a:gd name="T9" fmla="*/ 42 h 522"/>
                <a:gd name="T10" fmla="*/ 72 w 630"/>
                <a:gd name="T11" fmla="*/ 66 h 522"/>
                <a:gd name="T12" fmla="*/ 84 w 630"/>
                <a:gd name="T13" fmla="*/ 96 h 522"/>
                <a:gd name="T14" fmla="*/ 90 w 630"/>
                <a:gd name="T15" fmla="*/ 126 h 522"/>
                <a:gd name="T16" fmla="*/ 102 w 630"/>
                <a:gd name="T17" fmla="*/ 156 h 522"/>
                <a:gd name="T18" fmla="*/ 108 w 630"/>
                <a:gd name="T19" fmla="*/ 198 h 522"/>
                <a:gd name="T20" fmla="*/ 120 w 630"/>
                <a:gd name="T21" fmla="*/ 222 h 522"/>
                <a:gd name="T22" fmla="*/ 126 w 630"/>
                <a:gd name="T23" fmla="*/ 264 h 522"/>
                <a:gd name="T24" fmla="*/ 138 w 630"/>
                <a:gd name="T25" fmla="*/ 294 h 522"/>
                <a:gd name="T26" fmla="*/ 144 w 630"/>
                <a:gd name="T27" fmla="*/ 330 h 522"/>
                <a:gd name="T28" fmla="*/ 156 w 630"/>
                <a:gd name="T29" fmla="*/ 354 h 522"/>
                <a:gd name="T30" fmla="*/ 162 w 630"/>
                <a:gd name="T31" fmla="*/ 384 h 522"/>
                <a:gd name="T32" fmla="*/ 174 w 630"/>
                <a:gd name="T33" fmla="*/ 408 h 522"/>
                <a:gd name="T34" fmla="*/ 186 w 630"/>
                <a:gd name="T35" fmla="*/ 444 h 522"/>
                <a:gd name="T36" fmla="*/ 210 w 630"/>
                <a:gd name="T37" fmla="*/ 480 h 522"/>
                <a:gd name="T38" fmla="*/ 222 w 630"/>
                <a:gd name="T39" fmla="*/ 504 h 522"/>
                <a:gd name="T40" fmla="*/ 240 w 630"/>
                <a:gd name="T41" fmla="*/ 516 h 522"/>
                <a:gd name="T42" fmla="*/ 258 w 630"/>
                <a:gd name="T43" fmla="*/ 522 h 522"/>
                <a:gd name="T44" fmla="*/ 276 w 630"/>
                <a:gd name="T45" fmla="*/ 522 h 522"/>
                <a:gd name="T46" fmla="*/ 294 w 630"/>
                <a:gd name="T47" fmla="*/ 516 h 522"/>
                <a:gd name="T48" fmla="*/ 312 w 630"/>
                <a:gd name="T49" fmla="*/ 510 h 522"/>
                <a:gd name="T50" fmla="*/ 330 w 630"/>
                <a:gd name="T51" fmla="*/ 498 h 522"/>
                <a:gd name="T52" fmla="*/ 348 w 630"/>
                <a:gd name="T53" fmla="*/ 486 h 522"/>
                <a:gd name="T54" fmla="*/ 366 w 630"/>
                <a:gd name="T55" fmla="*/ 474 h 522"/>
                <a:gd name="T56" fmla="*/ 384 w 630"/>
                <a:gd name="T57" fmla="*/ 468 h 522"/>
                <a:gd name="T58" fmla="*/ 402 w 630"/>
                <a:gd name="T59" fmla="*/ 456 h 522"/>
                <a:gd name="T60" fmla="*/ 420 w 630"/>
                <a:gd name="T61" fmla="*/ 450 h 522"/>
                <a:gd name="T62" fmla="*/ 438 w 630"/>
                <a:gd name="T63" fmla="*/ 444 h 522"/>
                <a:gd name="T64" fmla="*/ 456 w 630"/>
                <a:gd name="T65" fmla="*/ 438 h 522"/>
                <a:gd name="T66" fmla="*/ 474 w 630"/>
                <a:gd name="T67" fmla="*/ 438 h 522"/>
                <a:gd name="T68" fmla="*/ 492 w 630"/>
                <a:gd name="T69" fmla="*/ 438 h 522"/>
                <a:gd name="T70" fmla="*/ 510 w 630"/>
                <a:gd name="T71" fmla="*/ 438 h 522"/>
                <a:gd name="T72" fmla="*/ 528 w 630"/>
                <a:gd name="T73" fmla="*/ 438 h 522"/>
                <a:gd name="T74" fmla="*/ 546 w 630"/>
                <a:gd name="T75" fmla="*/ 438 h 522"/>
                <a:gd name="T76" fmla="*/ 564 w 630"/>
                <a:gd name="T77" fmla="*/ 438 h 522"/>
                <a:gd name="T78" fmla="*/ 582 w 630"/>
                <a:gd name="T79" fmla="*/ 444 h 522"/>
                <a:gd name="T80" fmla="*/ 600 w 630"/>
                <a:gd name="T81" fmla="*/ 444 h 522"/>
                <a:gd name="T82" fmla="*/ 618 w 630"/>
                <a:gd name="T83" fmla="*/ 44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0" h="522">
                  <a:moveTo>
                    <a:pt x="0" y="78"/>
                  </a:moveTo>
                  <a:lnTo>
                    <a:pt x="0" y="60"/>
                  </a:lnTo>
                  <a:lnTo>
                    <a:pt x="6" y="54"/>
                  </a:lnTo>
                  <a:lnTo>
                    <a:pt x="6" y="36"/>
                  </a:lnTo>
                  <a:lnTo>
                    <a:pt x="12" y="30"/>
                  </a:lnTo>
                  <a:lnTo>
                    <a:pt x="12" y="18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6"/>
                  </a:lnTo>
                  <a:lnTo>
                    <a:pt x="48" y="12"/>
                  </a:lnTo>
                  <a:lnTo>
                    <a:pt x="60" y="24"/>
                  </a:lnTo>
                  <a:lnTo>
                    <a:pt x="60" y="36"/>
                  </a:lnTo>
                  <a:lnTo>
                    <a:pt x="66" y="42"/>
                  </a:lnTo>
                  <a:lnTo>
                    <a:pt x="66" y="54"/>
                  </a:lnTo>
                  <a:lnTo>
                    <a:pt x="72" y="60"/>
                  </a:lnTo>
                  <a:lnTo>
                    <a:pt x="72" y="66"/>
                  </a:lnTo>
                  <a:lnTo>
                    <a:pt x="78" y="72"/>
                  </a:lnTo>
                  <a:lnTo>
                    <a:pt x="78" y="90"/>
                  </a:lnTo>
                  <a:lnTo>
                    <a:pt x="84" y="96"/>
                  </a:lnTo>
                  <a:lnTo>
                    <a:pt x="84" y="108"/>
                  </a:lnTo>
                  <a:lnTo>
                    <a:pt x="90" y="114"/>
                  </a:lnTo>
                  <a:lnTo>
                    <a:pt x="90" y="126"/>
                  </a:lnTo>
                  <a:lnTo>
                    <a:pt x="96" y="132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02" y="174"/>
                  </a:lnTo>
                  <a:lnTo>
                    <a:pt x="108" y="180"/>
                  </a:lnTo>
                  <a:lnTo>
                    <a:pt x="108" y="198"/>
                  </a:lnTo>
                  <a:lnTo>
                    <a:pt x="114" y="204"/>
                  </a:lnTo>
                  <a:lnTo>
                    <a:pt x="114" y="216"/>
                  </a:lnTo>
                  <a:lnTo>
                    <a:pt x="120" y="222"/>
                  </a:lnTo>
                  <a:lnTo>
                    <a:pt x="120" y="246"/>
                  </a:lnTo>
                  <a:lnTo>
                    <a:pt x="126" y="252"/>
                  </a:lnTo>
                  <a:lnTo>
                    <a:pt x="126" y="264"/>
                  </a:lnTo>
                  <a:lnTo>
                    <a:pt x="132" y="270"/>
                  </a:lnTo>
                  <a:lnTo>
                    <a:pt x="132" y="288"/>
                  </a:lnTo>
                  <a:lnTo>
                    <a:pt x="138" y="294"/>
                  </a:lnTo>
                  <a:lnTo>
                    <a:pt x="138" y="306"/>
                  </a:lnTo>
                  <a:lnTo>
                    <a:pt x="144" y="312"/>
                  </a:lnTo>
                  <a:lnTo>
                    <a:pt x="144" y="330"/>
                  </a:lnTo>
                  <a:lnTo>
                    <a:pt x="150" y="336"/>
                  </a:lnTo>
                  <a:lnTo>
                    <a:pt x="150" y="348"/>
                  </a:lnTo>
                  <a:lnTo>
                    <a:pt x="156" y="354"/>
                  </a:lnTo>
                  <a:lnTo>
                    <a:pt x="156" y="366"/>
                  </a:lnTo>
                  <a:lnTo>
                    <a:pt x="162" y="372"/>
                  </a:lnTo>
                  <a:lnTo>
                    <a:pt x="162" y="384"/>
                  </a:lnTo>
                  <a:lnTo>
                    <a:pt x="168" y="390"/>
                  </a:lnTo>
                  <a:lnTo>
                    <a:pt x="168" y="402"/>
                  </a:lnTo>
                  <a:lnTo>
                    <a:pt x="174" y="408"/>
                  </a:lnTo>
                  <a:lnTo>
                    <a:pt x="174" y="420"/>
                  </a:lnTo>
                  <a:lnTo>
                    <a:pt x="186" y="432"/>
                  </a:lnTo>
                  <a:lnTo>
                    <a:pt x="186" y="444"/>
                  </a:lnTo>
                  <a:lnTo>
                    <a:pt x="198" y="456"/>
                  </a:lnTo>
                  <a:lnTo>
                    <a:pt x="198" y="468"/>
                  </a:lnTo>
                  <a:lnTo>
                    <a:pt x="210" y="480"/>
                  </a:lnTo>
                  <a:lnTo>
                    <a:pt x="210" y="486"/>
                  </a:lnTo>
                  <a:lnTo>
                    <a:pt x="222" y="498"/>
                  </a:lnTo>
                  <a:lnTo>
                    <a:pt x="222" y="504"/>
                  </a:lnTo>
                  <a:lnTo>
                    <a:pt x="228" y="510"/>
                  </a:lnTo>
                  <a:lnTo>
                    <a:pt x="234" y="510"/>
                  </a:lnTo>
                  <a:lnTo>
                    <a:pt x="240" y="516"/>
                  </a:lnTo>
                  <a:lnTo>
                    <a:pt x="246" y="522"/>
                  </a:lnTo>
                  <a:lnTo>
                    <a:pt x="252" y="522"/>
                  </a:lnTo>
                  <a:lnTo>
                    <a:pt x="258" y="522"/>
                  </a:lnTo>
                  <a:lnTo>
                    <a:pt x="264" y="522"/>
                  </a:lnTo>
                  <a:lnTo>
                    <a:pt x="270" y="522"/>
                  </a:lnTo>
                  <a:lnTo>
                    <a:pt x="276" y="522"/>
                  </a:lnTo>
                  <a:lnTo>
                    <a:pt x="282" y="522"/>
                  </a:lnTo>
                  <a:lnTo>
                    <a:pt x="288" y="522"/>
                  </a:lnTo>
                  <a:lnTo>
                    <a:pt x="294" y="516"/>
                  </a:lnTo>
                  <a:lnTo>
                    <a:pt x="300" y="516"/>
                  </a:lnTo>
                  <a:lnTo>
                    <a:pt x="306" y="510"/>
                  </a:lnTo>
                  <a:lnTo>
                    <a:pt x="312" y="510"/>
                  </a:lnTo>
                  <a:lnTo>
                    <a:pt x="318" y="504"/>
                  </a:lnTo>
                  <a:lnTo>
                    <a:pt x="324" y="504"/>
                  </a:lnTo>
                  <a:lnTo>
                    <a:pt x="330" y="498"/>
                  </a:lnTo>
                  <a:lnTo>
                    <a:pt x="336" y="492"/>
                  </a:lnTo>
                  <a:lnTo>
                    <a:pt x="342" y="492"/>
                  </a:lnTo>
                  <a:lnTo>
                    <a:pt x="348" y="486"/>
                  </a:lnTo>
                  <a:lnTo>
                    <a:pt x="354" y="486"/>
                  </a:lnTo>
                  <a:lnTo>
                    <a:pt x="360" y="480"/>
                  </a:lnTo>
                  <a:lnTo>
                    <a:pt x="366" y="474"/>
                  </a:lnTo>
                  <a:lnTo>
                    <a:pt x="372" y="474"/>
                  </a:lnTo>
                  <a:lnTo>
                    <a:pt x="378" y="468"/>
                  </a:lnTo>
                  <a:lnTo>
                    <a:pt x="384" y="468"/>
                  </a:lnTo>
                  <a:lnTo>
                    <a:pt x="390" y="462"/>
                  </a:lnTo>
                  <a:lnTo>
                    <a:pt x="396" y="462"/>
                  </a:lnTo>
                  <a:lnTo>
                    <a:pt x="402" y="456"/>
                  </a:lnTo>
                  <a:lnTo>
                    <a:pt x="408" y="456"/>
                  </a:lnTo>
                  <a:lnTo>
                    <a:pt x="414" y="450"/>
                  </a:lnTo>
                  <a:lnTo>
                    <a:pt x="420" y="450"/>
                  </a:lnTo>
                  <a:lnTo>
                    <a:pt x="426" y="444"/>
                  </a:lnTo>
                  <a:lnTo>
                    <a:pt x="432" y="444"/>
                  </a:lnTo>
                  <a:lnTo>
                    <a:pt x="438" y="444"/>
                  </a:lnTo>
                  <a:lnTo>
                    <a:pt x="444" y="444"/>
                  </a:lnTo>
                  <a:lnTo>
                    <a:pt x="450" y="438"/>
                  </a:lnTo>
                  <a:lnTo>
                    <a:pt x="456" y="438"/>
                  </a:lnTo>
                  <a:lnTo>
                    <a:pt x="462" y="438"/>
                  </a:lnTo>
                  <a:lnTo>
                    <a:pt x="468" y="438"/>
                  </a:lnTo>
                  <a:lnTo>
                    <a:pt x="474" y="438"/>
                  </a:lnTo>
                  <a:lnTo>
                    <a:pt x="480" y="438"/>
                  </a:lnTo>
                  <a:lnTo>
                    <a:pt x="486" y="438"/>
                  </a:lnTo>
                  <a:lnTo>
                    <a:pt x="492" y="438"/>
                  </a:lnTo>
                  <a:lnTo>
                    <a:pt x="498" y="438"/>
                  </a:lnTo>
                  <a:lnTo>
                    <a:pt x="504" y="438"/>
                  </a:lnTo>
                  <a:lnTo>
                    <a:pt x="510" y="438"/>
                  </a:lnTo>
                  <a:lnTo>
                    <a:pt x="516" y="438"/>
                  </a:lnTo>
                  <a:lnTo>
                    <a:pt x="522" y="438"/>
                  </a:lnTo>
                  <a:lnTo>
                    <a:pt x="528" y="438"/>
                  </a:lnTo>
                  <a:lnTo>
                    <a:pt x="534" y="438"/>
                  </a:lnTo>
                  <a:lnTo>
                    <a:pt x="540" y="438"/>
                  </a:lnTo>
                  <a:lnTo>
                    <a:pt x="546" y="438"/>
                  </a:lnTo>
                  <a:lnTo>
                    <a:pt x="552" y="438"/>
                  </a:lnTo>
                  <a:lnTo>
                    <a:pt x="558" y="438"/>
                  </a:lnTo>
                  <a:lnTo>
                    <a:pt x="564" y="438"/>
                  </a:lnTo>
                  <a:lnTo>
                    <a:pt x="570" y="438"/>
                  </a:lnTo>
                  <a:lnTo>
                    <a:pt x="576" y="444"/>
                  </a:lnTo>
                  <a:lnTo>
                    <a:pt x="582" y="444"/>
                  </a:lnTo>
                  <a:lnTo>
                    <a:pt x="588" y="444"/>
                  </a:lnTo>
                  <a:lnTo>
                    <a:pt x="594" y="444"/>
                  </a:lnTo>
                  <a:lnTo>
                    <a:pt x="600" y="444"/>
                  </a:lnTo>
                  <a:lnTo>
                    <a:pt x="606" y="444"/>
                  </a:lnTo>
                  <a:lnTo>
                    <a:pt x="612" y="444"/>
                  </a:lnTo>
                  <a:lnTo>
                    <a:pt x="618" y="444"/>
                  </a:lnTo>
                  <a:lnTo>
                    <a:pt x="624" y="444"/>
                  </a:lnTo>
                  <a:lnTo>
                    <a:pt x="630" y="444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8" name="Freeform 76"/>
            <p:cNvSpPr>
              <a:spLocks/>
            </p:cNvSpPr>
            <p:nvPr/>
          </p:nvSpPr>
          <p:spPr bwMode="auto">
            <a:xfrm>
              <a:off x="3612" y="2318"/>
              <a:ext cx="630" cy="6"/>
            </a:xfrm>
            <a:custGeom>
              <a:avLst/>
              <a:gdLst>
                <a:gd name="T0" fmla="*/ 6 w 630"/>
                <a:gd name="T1" fmla="*/ 0 h 6"/>
                <a:gd name="T2" fmla="*/ 18 w 630"/>
                <a:gd name="T3" fmla="*/ 6 h 6"/>
                <a:gd name="T4" fmla="*/ 30 w 630"/>
                <a:gd name="T5" fmla="*/ 6 h 6"/>
                <a:gd name="T6" fmla="*/ 42 w 630"/>
                <a:gd name="T7" fmla="*/ 6 h 6"/>
                <a:gd name="T8" fmla="*/ 54 w 630"/>
                <a:gd name="T9" fmla="*/ 6 h 6"/>
                <a:gd name="T10" fmla="*/ 66 w 630"/>
                <a:gd name="T11" fmla="*/ 6 h 6"/>
                <a:gd name="T12" fmla="*/ 78 w 630"/>
                <a:gd name="T13" fmla="*/ 6 h 6"/>
                <a:gd name="T14" fmla="*/ 90 w 630"/>
                <a:gd name="T15" fmla="*/ 6 h 6"/>
                <a:gd name="T16" fmla="*/ 102 w 630"/>
                <a:gd name="T17" fmla="*/ 6 h 6"/>
                <a:gd name="T18" fmla="*/ 114 w 630"/>
                <a:gd name="T19" fmla="*/ 6 h 6"/>
                <a:gd name="T20" fmla="*/ 126 w 630"/>
                <a:gd name="T21" fmla="*/ 6 h 6"/>
                <a:gd name="T22" fmla="*/ 138 w 630"/>
                <a:gd name="T23" fmla="*/ 6 h 6"/>
                <a:gd name="T24" fmla="*/ 150 w 630"/>
                <a:gd name="T25" fmla="*/ 6 h 6"/>
                <a:gd name="T26" fmla="*/ 162 w 630"/>
                <a:gd name="T27" fmla="*/ 6 h 6"/>
                <a:gd name="T28" fmla="*/ 174 w 630"/>
                <a:gd name="T29" fmla="*/ 6 h 6"/>
                <a:gd name="T30" fmla="*/ 186 w 630"/>
                <a:gd name="T31" fmla="*/ 6 h 6"/>
                <a:gd name="T32" fmla="*/ 198 w 630"/>
                <a:gd name="T33" fmla="*/ 6 h 6"/>
                <a:gd name="T34" fmla="*/ 210 w 630"/>
                <a:gd name="T35" fmla="*/ 6 h 6"/>
                <a:gd name="T36" fmla="*/ 222 w 630"/>
                <a:gd name="T37" fmla="*/ 6 h 6"/>
                <a:gd name="T38" fmla="*/ 234 w 630"/>
                <a:gd name="T39" fmla="*/ 6 h 6"/>
                <a:gd name="T40" fmla="*/ 246 w 630"/>
                <a:gd name="T41" fmla="*/ 6 h 6"/>
                <a:gd name="T42" fmla="*/ 258 w 630"/>
                <a:gd name="T43" fmla="*/ 6 h 6"/>
                <a:gd name="T44" fmla="*/ 270 w 630"/>
                <a:gd name="T45" fmla="*/ 6 h 6"/>
                <a:gd name="T46" fmla="*/ 282 w 630"/>
                <a:gd name="T47" fmla="*/ 6 h 6"/>
                <a:gd name="T48" fmla="*/ 294 w 630"/>
                <a:gd name="T49" fmla="*/ 6 h 6"/>
                <a:gd name="T50" fmla="*/ 306 w 630"/>
                <a:gd name="T51" fmla="*/ 6 h 6"/>
                <a:gd name="T52" fmla="*/ 318 w 630"/>
                <a:gd name="T53" fmla="*/ 6 h 6"/>
                <a:gd name="T54" fmla="*/ 330 w 630"/>
                <a:gd name="T55" fmla="*/ 6 h 6"/>
                <a:gd name="T56" fmla="*/ 342 w 630"/>
                <a:gd name="T57" fmla="*/ 6 h 6"/>
                <a:gd name="T58" fmla="*/ 354 w 630"/>
                <a:gd name="T59" fmla="*/ 6 h 6"/>
                <a:gd name="T60" fmla="*/ 366 w 630"/>
                <a:gd name="T61" fmla="*/ 6 h 6"/>
                <a:gd name="T62" fmla="*/ 378 w 630"/>
                <a:gd name="T63" fmla="*/ 6 h 6"/>
                <a:gd name="T64" fmla="*/ 390 w 630"/>
                <a:gd name="T65" fmla="*/ 6 h 6"/>
                <a:gd name="T66" fmla="*/ 402 w 630"/>
                <a:gd name="T67" fmla="*/ 6 h 6"/>
                <a:gd name="T68" fmla="*/ 414 w 630"/>
                <a:gd name="T69" fmla="*/ 6 h 6"/>
                <a:gd name="T70" fmla="*/ 426 w 630"/>
                <a:gd name="T71" fmla="*/ 6 h 6"/>
                <a:gd name="T72" fmla="*/ 438 w 630"/>
                <a:gd name="T73" fmla="*/ 6 h 6"/>
                <a:gd name="T74" fmla="*/ 450 w 630"/>
                <a:gd name="T75" fmla="*/ 6 h 6"/>
                <a:gd name="T76" fmla="*/ 462 w 630"/>
                <a:gd name="T77" fmla="*/ 6 h 6"/>
                <a:gd name="T78" fmla="*/ 474 w 630"/>
                <a:gd name="T79" fmla="*/ 6 h 6"/>
                <a:gd name="T80" fmla="*/ 486 w 630"/>
                <a:gd name="T81" fmla="*/ 6 h 6"/>
                <a:gd name="T82" fmla="*/ 498 w 630"/>
                <a:gd name="T83" fmla="*/ 6 h 6"/>
                <a:gd name="T84" fmla="*/ 510 w 630"/>
                <a:gd name="T85" fmla="*/ 6 h 6"/>
                <a:gd name="T86" fmla="*/ 522 w 630"/>
                <a:gd name="T87" fmla="*/ 6 h 6"/>
                <a:gd name="T88" fmla="*/ 534 w 630"/>
                <a:gd name="T89" fmla="*/ 6 h 6"/>
                <a:gd name="T90" fmla="*/ 546 w 630"/>
                <a:gd name="T91" fmla="*/ 6 h 6"/>
                <a:gd name="T92" fmla="*/ 558 w 630"/>
                <a:gd name="T93" fmla="*/ 6 h 6"/>
                <a:gd name="T94" fmla="*/ 570 w 630"/>
                <a:gd name="T95" fmla="*/ 6 h 6"/>
                <a:gd name="T96" fmla="*/ 582 w 630"/>
                <a:gd name="T97" fmla="*/ 6 h 6"/>
                <a:gd name="T98" fmla="*/ 594 w 630"/>
                <a:gd name="T99" fmla="*/ 6 h 6"/>
                <a:gd name="T100" fmla="*/ 606 w 630"/>
                <a:gd name="T101" fmla="*/ 6 h 6"/>
                <a:gd name="T102" fmla="*/ 618 w 630"/>
                <a:gd name="T103" fmla="*/ 6 h 6"/>
                <a:gd name="T104" fmla="*/ 630 w 630"/>
                <a:gd name="T10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0" h="6">
                  <a:moveTo>
                    <a:pt x="0" y="0"/>
                  </a:moveTo>
                  <a:lnTo>
                    <a:pt x="6" y="0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30" y="6"/>
                  </a:lnTo>
                  <a:lnTo>
                    <a:pt x="36" y="6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54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90" y="6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6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86" y="6"/>
                  </a:lnTo>
                  <a:lnTo>
                    <a:pt x="192" y="6"/>
                  </a:lnTo>
                  <a:lnTo>
                    <a:pt x="198" y="6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70" y="6"/>
                  </a:lnTo>
                  <a:lnTo>
                    <a:pt x="276" y="6"/>
                  </a:lnTo>
                  <a:lnTo>
                    <a:pt x="282" y="6"/>
                  </a:lnTo>
                  <a:lnTo>
                    <a:pt x="288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6"/>
                  </a:lnTo>
                  <a:lnTo>
                    <a:pt x="312" y="6"/>
                  </a:lnTo>
                  <a:lnTo>
                    <a:pt x="318" y="6"/>
                  </a:lnTo>
                  <a:lnTo>
                    <a:pt x="324" y="6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42" y="6"/>
                  </a:lnTo>
                  <a:lnTo>
                    <a:pt x="348" y="6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66" y="6"/>
                  </a:lnTo>
                  <a:lnTo>
                    <a:pt x="372" y="6"/>
                  </a:lnTo>
                  <a:lnTo>
                    <a:pt x="378" y="6"/>
                  </a:lnTo>
                  <a:lnTo>
                    <a:pt x="384" y="6"/>
                  </a:lnTo>
                  <a:lnTo>
                    <a:pt x="390" y="6"/>
                  </a:lnTo>
                  <a:lnTo>
                    <a:pt x="396" y="6"/>
                  </a:lnTo>
                  <a:lnTo>
                    <a:pt x="402" y="6"/>
                  </a:lnTo>
                  <a:lnTo>
                    <a:pt x="408" y="6"/>
                  </a:lnTo>
                  <a:lnTo>
                    <a:pt x="414" y="6"/>
                  </a:lnTo>
                  <a:lnTo>
                    <a:pt x="420" y="6"/>
                  </a:lnTo>
                  <a:lnTo>
                    <a:pt x="426" y="6"/>
                  </a:lnTo>
                  <a:lnTo>
                    <a:pt x="432" y="6"/>
                  </a:lnTo>
                  <a:lnTo>
                    <a:pt x="438" y="6"/>
                  </a:lnTo>
                  <a:lnTo>
                    <a:pt x="444" y="6"/>
                  </a:lnTo>
                  <a:lnTo>
                    <a:pt x="450" y="6"/>
                  </a:lnTo>
                  <a:lnTo>
                    <a:pt x="456" y="6"/>
                  </a:lnTo>
                  <a:lnTo>
                    <a:pt x="462" y="6"/>
                  </a:lnTo>
                  <a:lnTo>
                    <a:pt x="468" y="6"/>
                  </a:lnTo>
                  <a:lnTo>
                    <a:pt x="474" y="6"/>
                  </a:lnTo>
                  <a:lnTo>
                    <a:pt x="480" y="6"/>
                  </a:lnTo>
                  <a:lnTo>
                    <a:pt x="486" y="6"/>
                  </a:lnTo>
                  <a:lnTo>
                    <a:pt x="492" y="6"/>
                  </a:lnTo>
                  <a:lnTo>
                    <a:pt x="498" y="6"/>
                  </a:lnTo>
                  <a:lnTo>
                    <a:pt x="504" y="6"/>
                  </a:lnTo>
                  <a:lnTo>
                    <a:pt x="510" y="6"/>
                  </a:lnTo>
                  <a:lnTo>
                    <a:pt x="516" y="6"/>
                  </a:lnTo>
                  <a:lnTo>
                    <a:pt x="522" y="6"/>
                  </a:lnTo>
                  <a:lnTo>
                    <a:pt x="528" y="6"/>
                  </a:lnTo>
                  <a:lnTo>
                    <a:pt x="534" y="6"/>
                  </a:lnTo>
                  <a:lnTo>
                    <a:pt x="540" y="6"/>
                  </a:lnTo>
                  <a:lnTo>
                    <a:pt x="546" y="6"/>
                  </a:lnTo>
                  <a:lnTo>
                    <a:pt x="552" y="6"/>
                  </a:lnTo>
                  <a:lnTo>
                    <a:pt x="558" y="6"/>
                  </a:lnTo>
                  <a:lnTo>
                    <a:pt x="564" y="6"/>
                  </a:lnTo>
                  <a:lnTo>
                    <a:pt x="570" y="6"/>
                  </a:lnTo>
                  <a:lnTo>
                    <a:pt x="576" y="6"/>
                  </a:lnTo>
                  <a:lnTo>
                    <a:pt x="582" y="6"/>
                  </a:lnTo>
                  <a:lnTo>
                    <a:pt x="588" y="6"/>
                  </a:lnTo>
                  <a:lnTo>
                    <a:pt x="594" y="6"/>
                  </a:lnTo>
                  <a:lnTo>
                    <a:pt x="600" y="6"/>
                  </a:lnTo>
                  <a:lnTo>
                    <a:pt x="606" y="6"/>
                  </a:lnTo>
                  <a:lnTo>
                    <a:pt x="612" y="6"/>
                  </a:lnTo>
                  <a:lnTo>
                    <a:pt x="618" y="6"/>
                  </a:lnTo>
                  <a:lnTo>
                    <a:pt x="624" y="6"/>
                  </a:lnTo>
                  <a:lnTo>
                    <a:pt x="630" y="6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512" name="TextBox 19511"/>
          <p:cNvSpPr txBox="1"/>
          <p:nvPr/>
        </p:nvSpPr>
        <p:spPr>
          <a:xfrm>
            <a:off x="7719561" y="794316"/>
            <a:ext cx="3339247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  <a:p>
            <a:r>
              <a:rPr lang="en-US" sz="1200" dirty="0"/>
              <a:t>%tunepid4 </a:t>
            </a:r>
          </a:p>
          <a:p>
            <a:r>
              <a:rPr lang="en-US" sz="1200" dirty="0"/>
              <a:t>s=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/>
              <a:t>theta=0</a:t>
            </a:r>
          </a:p>
          <a:p>
            <a:r>
              <a:rPr lang="en-US" sz="1200" dirty="0"/>
              <a:t>g=(1/s)*</a:t>
            </a:r>
            <a:r>
              <a:rPr lang="en-US" sz="1200" dirty="0" err="1"/>
              <a:t>exp</a:t>
            </a:r>
            <a:r>
              <a:rPr lang="en-US" sz="1200" dirty="0"/>
              <a:t>(-theta*s) % integrating </a:t>
            </a:r>
          </a:p>
          <a:p>
            <a:r>
              <a:rPr lang="en-US" sz="1200" dirty="0" err="1"/>
              <a:t>taud</a:t>
            </a:r>
            <a:r>
              <a:rPr lang="en-US" sz="1200" dirty="0"/>
              <a:t>=0</a:t>
            </a:r>
          </a:p>
          <a:p>
            <a:r>
              <a:rPr lang="en-US" sz="1200" dirty="0" err="1"/>
              <a:t>taui</a:t>
            </a:r>
            <a:r>
              <a:rPr lang="en-US" sz="1200" dirty="0"/>
              <a:t>=1   </a:t>
            </a:r>
          </a:p>
          <a:p>
            <a:r>
              <a:rPr lang="en-US" sz="1200" dirty="0" err="1"/>
              <a:t>Kc</a:t>
            </a:r>
            <a:r>
              <a:rPr lang="en-US" sz="1200" dirty="0"/>
              <a:t>=0.5 % oscillations (</a:t>
            </a:r>
            <a:r>
              <a:rPr lang="en-US" sz="1200" dirty="0" err="1"/>
              <a:t>Kc</a:t>
            </a:r>
            <a:r>
              <a:rPr lang="en-US" sz="1200" dirty="0"/>
              <a:t>*k'*</a:t>
            </a:r>
            <a:r>
              <a:rPr lang="en-US" sz="1200" dirty="0" err="1"/>
              <a:t>taui</a:t>
            </a:r>
            <a:r>
              <a:rPr lang="en-US" sz="1200" dirty="0"/>
              <a:t> = 0.5 &lt; 4)</a:t>
            </a:r>
          </a:p>
          <a:p>
            <a:r>
              <a:rPr lang="en-US" sz="1200" dirty="0" err="1"/>
              <a:t>sim</a:t>
            </a:r>
            <a:r>
              <a:rPr lang="en-US" sz="1200" dirty="0"/>
              <a:t> tunepid4; plot(</a:t>
            </a:r>
            <a:r>
              <a:rPr lang="en-US" sz="1200" dirty="0" err="1"/>
              <a:t>Tid,y</a:t>
            </a:r>
            <a:r>
              <a:rPr lang="en-US" sz="1200" dirty="0"/>
              <a:t>); hold on % </a:t>
            </a:r>
          </a:p>
          <a:p>
            <a:endParaRPr lang="en-US" sz="1200" dirty="0"/>
          </a:p>
          <a:p>
            <a:r>
              <a:rPr lang="en-US" sz="1200" dirty="0" err="1"/>
              <a:t>Kc</a:t>
            </a:r>
            <a:r>
              <a:rPr lang="en-US" sz="1200" dirty="0"/>
              <a:t>=0.25 % more oscillations (</a:t>
            </a:r>
            <a:r>
              <a:rPr lang="en-US" sz="1200" dirty="0" err="1"/>
              <a:t>Kc</a:t>
            </a:r>
            <a:r>
              <a:rPr lang="en-US" sz="1200" dirty="0"/>
              <a:t>*k'*</a:t>
            </a:r>
            <a:r>
              <a:rPr lang="en-US" sz="1200" dirty="0" err="1"/>
              <a:t>taui</a:t>
            </a:r>
            <a:r>
              <a:rPr lang="en-US" sz="1200" dirty="0"/>
              <a:t> = 0.25 &lt; 4)</a:t>
            </a:r>
          </a:p>
          <a:p>
            <a:r>
              <a:rPr lang="en-US" sz="1200" dirty="0" err="1"/>
              <a:t>sim</a:t>
            </a:r>
            <a:r>
              <a:rPr lang="en-US" sz="1200" dirty="0"/>
              <a:t> tunepid4; plot(</a:t>
            </a:r>
            <a:r>
              <a:rPr lang="en-US" sz="1200" dirty="0" err="1"/>
              <a:t>Tid,y,'red</a:t>
            </a:r>
            <a:r>
              <a:rPr lang="en-US" sz="1200" dirty="0"/>
              <a:t>');</a:t>
            </a:r>
          </a:p>
          <a:p>
            <a:endParaRPr lang="en-US" sz="1200" dirty="0"/>
          </a:p>
          <a:p>
            <a:r>
              <a:rPr lang="en-US" sz="1200" dirty="0" err="1"/>
              <a:t>Kc</a:t>
            </a:r>
            <a:r>
              <a:rPr lang="en-US" sz="1200" dirty="0"/>
              <a:t>=1   % less oscillations (</a:t>
            </a:r>
            <a:r>
              <a:rPr lang="en-US" sz="1200" dirty="0" err="1"/>
              <a:t>Kc</a:t>
            </a:r>
            <a:r>
              <a:rPr lang="en-US" sz="1200" dirty="0"/>
              <a:t>*k'*</a:t>
            </a:r>
            <a:r>
              <a:rPr lang="en-US" sz="1200" dirty="0" err="1"/>
              <a:t>taui</a:t>
            </a:r>
            <a:r>
              <a:rPr lang="en-US" sz="1200" dirty="0"/>
              <a:t> = 1)</a:t>
            </a:r>
          </a:p>
          <a:p>
            <a:r>
              <a:rPr lang="en-US" sz="1200" dirty="0" err="1"/>
              <a:t>sim</a:t>
            </a:r>
            <a:r>
              <a:rPr lang="en-US" sz="1200" dirty="0"/>
              <a:t> tunepid4; plot(</a:t>
            </a:r>
            <a:r>
              <a:rPr lang="en-US" sz="1200" dirty="0" err="1"/>
              <a:t>Tid,y,'green</a:t>
            </a:r>
            <a:r>
              <a:rPr lang="en-US" sz="1200" dirty="0"/>
              <a:t>');</a:t>
            </a:r>
          </a:p>
          <a:p>
            <a:r>
              <a:rPr lang="en-US" sz="1200" dirty="0"/>
              <a:t>hold off</a:t>
            </a:r>
          </a:p>
          <a:p>
            <a:endParaRPr lang="en-US" sz="1600" dirty="0"/>
          </a:p>
        </p:txBody>
      </p:sp>
      <p:sp>
        <p:nvSpPr>
          <p:cNvPr id="19513" name="TextBox 19512"/>
          <p:cNvSpPr txBox="1"/>
          <p:nvPr/>
        </p:nvSpPr>
        <p:spPr>
          <a:xfrm>
            <a:off x="1945322" y="2604475"/>
            <a:ext cx="805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1"/>
                </a:solidFill>
              </a:rPr>
              <a:t>Kc</a:t>
            </a:r>
            <a:r>
              <a:rPr lang="en-US" dirty="0">
                <a:solidFill>
                  <a:schemeClr val="accent1"/>
                </a:solidFill>
              </a:rPr>
              <a:t>=0.5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474637" y="3055712"/>
            <a:ext cx="630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Kc=1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430535" y="2272314"/>
            <a:ext cx="92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Kc</a:t>
            </a:r>
            <a:r>
              <a:rPr lang="en-US" dirty="0">
                <a:solidFill>
                  <a:srgbClr val="FF0000"/>
                </a:solidFill>
              </a:rPr>
              <a:t>=0.25</a:t>
            </a:r>
          </a:p>
        </p:txBody>
      </p:sp>
      <p:sp>
        <p:nvSpPr>
          <p:cNvPr id="19514" name="TextBox 19513"/>
          <p:cNvSpPr txBox="1"/>
          <p:nvPr/>
        </p:nvSpPr>
        <p:spPr>
          <a:xfrm flipH="1">
            <a:off x="2033875" y="212725"/>
            <a:ext cx="6294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PI-control of integrator (level control). G = 1/s, </a:t>
            </a:r>
            <a:r>
              <a:rPr lang="en-US" dirty="0" err="1"/>
              <a:t>taui</a:t>
            </a:r>
            <a:r>
              <a:rPr lang="en-US" dirty="0"/>
              <a:t>=1. </a:t>
            </a:r>
            <a:r>
              <a:rPr lang="en-US" b="1" dirty="0">
                <a:solidFill>
                  <a:schemeClr val="tx2"/>
                </a:solidFill>
              </a:rPr>
              <a:t>VARY </a:t>
            </a:r>
            <a:r>
              <a:rPr lang="en-US" b="1" dirty="0" err="1">
                <a:solidFill>
                  <a:schemeClr val="tx2"/>
                </a:solidFill>
              </a:rPr>
              <a:t>Kc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9516" name="TextBox 19515"/>
          <p:cNvSpPr txBox="1"/>
          <p:nvPr/>
        </p:nvSpPr>
        <p:spPr>
          <a:xfrm>
            <a:off x="4082356" y="5606812"/>
            <a:ext cx="306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disturbance at t=20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203958" y="6077008"/>
            <a:ext cx="306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Setpoint change at t=0</a:t>
            </a:r>
          </a:p>
        </p:txBody>
      </p:sp>
      <p:cxnSp>
        <p:nvCxnSpPr>
          <p:cNvPr id="19518" name="Straight Arrow Connector 19517"/>
          <p:cNvCxnSpPr/>
          <p:nvPr/>
        </p:nvCxnSpPr>
        <p:spPr>
          <a:xfrm flipV="1">
            <a:off x="4911639" y="5388596"/>
            <a:ext cx="1" cy="30436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V="1">
            <a:off x="2336290" y="5388596"/>
            <a:ext cx="23412" cy="68841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863056" y="5506949"/>
            <a:ext cx="3073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Note: Need higher controller gain 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to reduce “slow” oscillations!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926352" y="6044556"/>
                <a:ext cx="3479158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𝐴𝑣𝑜𝑖𝑑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𝑠𝑙𝑜𝑤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𝑜𝑠𝑐𝑖𝑙𝑙𝑎𝑡𝑖𝑜𝑛𝑠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: </m:t>
                          </m:r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p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sSub>
                        <m:sSub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sSub>
                        <m:sSubPr>
                          <m:ctrlPr>
                            <a:rPr lang="nb-NO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nb-NO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r>
                        <a:rPr lang="nb-NO" sz="1400" i="1">
                          <a:latin typeface="Cambria Math" panose="02040503050406030204" pitchFamily="18" charset="0"/>
                        </a:rPr>
                        <m:t>≥4</m:t>
                      </m:r>
                    </m:oMath>
                  </m:oMathPara>
                </a14:m>
                <a:endParaRPr lang="nb-NO" sz="1400" dirty="0"/>
              </a:p>
              <a:p>
                <a:r>
                  <a:rPr lang="nb-NO" sz="1400" dirty="0"/>
                  <a:t>So </a:t>
                </a:r>
                <a:r>
                  <a:rPr lang="nb-NO" sz="1400" dirty="0" err="1"/>
                  <a:t>would</a:t>
                </a:r>
                <a:r>
                  <a:rPr lang="nb-NO" sz="1400" dirty="0"/>
                  <a:t> </a:t>
                </a:r>
                <a:r>
                  <a:rPr lang="nb-NO" sz="1400" dirty="0" err="1"/>
                  <a:t>need</a:t>
                </a:r>
                <a:r>
                  <a:rPr lang="nb-NO" sz="1400" dirty="0"/>
                  <a:t> to </a:t>
                </a:r>
                <a:r>
                  <a:rPr lang="nb-NO" sz="1400" dirty="0" err="1"/>
                  <a:t>increase</a:t>
                </a:r>
                <a:r>
                  <a:rPr lang="nb-NO" sz="1400" dirty="0"/>
                  <a:t> </a:t>
                </a:r>
                <a:r>
                  <a:rPr lang="nb-NO" sz="1400" dirty="0" err="1"/>
                  <a:t>Kc</a:t>
                </a:r>
                <a:r>
                  <a:rPr lang="nb-NO" sz="1400" dirty="0"/>
                  <a:t> to 4 in </a:t>
                </a:r>
                <a:r>
                  <a:rPr lang="nb-NO" sz="1400" dirty="0" err="1"/>
                  <a:t>this</a:t>
                </a:r>
                <a:r>
                  <a:rPr lang="nb-NO" sz="1400" dirty="0"/>
                  <a:t> case</a:t>
                </a:r>
              </a:p>
              <a:p>
                <a:r>
                  <a:rPr lang="nb-NO" sz="1400" dirty="0"/>
                  <a:t>(SIMC-</a:t>
                </a:r>
                <a:r>
                  <a:rPr lang="nb-NO" sz="1400" dirty="0" err="1"/>
                  <a:t>rule</a:t>
                </a:r>
                <a:r>
                  <a:rPr lang="nb-NO" sz="1400" dirty="0"/>
                  <a:t>)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352" y="6044556"/>
                <a:ext cx="3479158" cy="738664"/>
              </a:xfrm>
              <a:prstGeom prst="rect">
                <a:avLst/>
              </a:prstGeom>
              <a:blipFill>
                <a:blip r:embed="rId2"/>
                <a:stretch>
                  <a:fillRect l="-525" b="-7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7467125B-C720-4595-9CB1-F6EB7F52828C}"/>
              </a:ext>
            </a:extLst>
          </p:cNvPr>
          <p:cNvSpPr/>
          <p:nvPr/>
        </p:nvSpPr>
        <p:spPr>
          <a:xfrm>
            <a:off x="6903109" y="5558779"/>
            <a:ext cx="3611291" cy="11825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602138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1127448" y="776382"/>
            <a:ext cx="6555432" cy="4916574"/>
            <a:chOff x="1200" y="902"/>
            <a:chExt cx="3360" cy="252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200" y="902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638" y="1094"/>
              <a:ext cx="2604" cy="20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638" y="1094"/>
              <a:ext cx="2604" cy="205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638" y="1094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4242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1638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638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620" y="3164"/>
              <a:ext cx="36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196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96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944" y="3164"/>
              <a:ext cx="36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2286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286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2244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2610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610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2568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2940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940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898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3264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3264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222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56" name="Line 32"/>
            <p:cNvSpPr>
              <a:spLocks noChangeShapeType="1"/>
            </p:cNvSpPr>
            <p:nvPr/>
          </p:nvSpPr>
          <p:spPr bwMode="auto">
            <a:xfrm flipV="1">
              <a:off x="3588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7" name="Line 33"/>
            <p:cNvSpPr>
              <a:spLocks noChangeShapeType="1"/>
            </p:cNvSpPr>
            <p:nvPr/>
          </p:nvSpPr>
          <p:spPr bwMode="auto">
            <a:xfrm>
              <a:off x="3588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" name="Rectangle 34"/>
            <p:cNvSpPr>
              <a:spLocks noChangeArrowheads="1"/>
            </p:cNvSpPr>
            <p:nvPr/>
          </p:nvSpPr>
          <p:spPr bwMode="auto">
            <a:xfrm>
              <a:off x="3546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60" name="Line 35"/>
            <p:cNvSpPr>
              <a:spLocks noChangeShapeType="1"/>
            </p:cNvSpPr>
            <p:nvPr/>
          </p:nvSpPr>
          <p:spPr bwMode="auto">
            <a:xfrm flipV="1">
              <a:off x="391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Line 36"/>
            <p:cNvSpPr>
              <a:spLocks noChangeShapeType="1"/>
            </p:cNvSpPr>
            <p:nvPr/>
          </p:nvSpPr>
          <p:spPr bwMode="auto">
            <a:xfrm>
              <a:off x="391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Rectangle 37"/>
            <p:cNvSpPr>
              <a:spLocks noChangeArrowheads="1"/>
            </p:cNvSpPr>
            <p:nvPr/>
          </p:nvSpPr>
          <p:spPr bwMode="auto">
            <a:xfrm>
              <a:off x="3870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63" name="Line 38"/>
            <p:cNvSpPr>
              <a:spLocks noChangeShapeType="1"/>
            </p:cNvSpPr>
            <p:nvPr/>
          </p:nvSpPr>
          <p:spPr bwMode="auto">
            <a:xfrm flipV="1">
              <a:off x="4242" y="3116"/>
              <a:ext cx="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Line 39"/>
            <p:cNvSpPr>
              <a:spLocks noChangeShapeType="1"/>
            </p:cNvSpPr>
            <p:nvPr/>
          </p:nvSpPr>
          <p:spPr bwMode="auto">
            <a:xfrm>
              <a:off x="4242" y="1094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Rectangle 40"/>
            <p:cNvSpPr>
              <a:spLocks noChangeArrowheads="1"/>
            </p:cNvSpPr>
            <p:nvPr/>
          </p:nvSpPr>
          <p:spPr bwMode="auto">
            <a:xfrm>
              <a:off x="4200" y="3164"/>
              <a:ext cx="72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66" name="Line 41"/>
            <p:cNvSpPr>
              <a:spLocks noChangeShapeType="1"/>
            </p:cNvSpPr>
            <p:nvPr/>
          </p:nvSpPr>
          <p:spPr bwMode="auto">
            <a:xfrm>
              <a:off x="1638" y="3146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Line 42"/>
            <p:cNvSpPr>
              <a:spLocks noChangeShapeType="1"/>
            </p:cNvSpPr>
            <p:nvPr/>
          </p:nvSpPr>
          <p:spPr bwMode="auto">
            <a:xfrm flipH="1">
              <a:off x="4212" y="3146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Rectangle 43"/>
            <p:cNvSpPr>
              <a:spLocks noChangeArrowheads="1"/>
            </p:cNvSpPr>
            <p:nvPr/>
          </p:nvSpPr>
          <p:spPr bwMode="auto">
            <a:xfrm>
              <a:off x="1572" y="3098"/>
              <a:ext cx="36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69" name="Line 44"/>
            <p:cNvSpPr>
              <a:spLocks noChangeShapeType="1"/>
            </p:cNvSpPr>
            <p:nvPr/>
          </p:nvSpPr>
          <p:spPr bwMode="auto">
            <a:xfrm>
              <a:off x="1638" y="2918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Line 45"/>
            <p:cNvSpPr>
              <a:spLocks noChangeShapeType="1"/>
            </p:cNvSpPr>
            <p:nvPr/>
          </p:nvSpPr>
          <p:spPr bwMode="auto">
            <a:xfrm flipH="1">
              <a:off x="4212" y="2918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Rectangle 46"/>
            <p:cNvSpPr>
              <a:spLocks noChangeArrowheads="1"/>
            </p:cNvSpPr>
            <p:nvPr/>
          </p:nvSpPr>
          <p:spPr bwMode="auto">
            <a:xfrm>
              <a:off x="1506" y="2870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72" name="Line 47"/>
            <p:cNvSpPr>
              <a:spLocks noChangeShapeType="1"/>
            </p:cNvSpPr>
            <p:nvPr/>
          </p:nvSpPr>
          <p:spPr bwMode="auto">
            <a:xfrm>
              <a:off x="1638" y="2690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Line 48"/>
            <p:cNvSpPr>
              <a:spLocks noChangeShapeType="1"/>
            </p:cNvSpPr>
            <p:nvPr/>
          </p:nvSpPr>
          <p:spPr bwMode="auto">
            <a:xfrm flipH="1">
              <a:off x="4212" y="2690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Rectangle 49"/>
            <p:cNvSpPr>
              <a:spLocks noChangeArrowheads="1"/>
            </p:cNvSpPr>
            <p:nvPr/>
          </p:nvSpPr>
          <p:spPr bwMode="auto">
            <a:xfrm>
              <a:off x="1506" y="2642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75" name="Line 50"/>
            <p:cNvSpPr>
              <a:spLocks noChangeShapeType="1"/>
            </p:cNvSpPr>
            <p:nvPr/>
          </p:nvSpPr>
          <p:spPr bwMode="auto">
            <a:xfrm>
              <a:off x="1638" y="2462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Line 51"/>
            <p:cNvSpPr>
              <a:spLocks noChangeShapeType="1"/>
            </p:cNvSpPr>
            <p:nvPr/>
          </p:nvSpPr>
          <p:spPr bwMode="auto">
            <a:xfrm flipH="1">
              <a:off x="4212" y="2462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Rectangle 52"/>
            <p:cNvSpPr>
              <a:spLocks noChangeArrowheads="1"/>
            </p:cNvSpPr>
            <p:nvPr/>
          </p:nvSpPr>
          <p:spPr bwMode="auto">
            <a:xfrm>
              <a:off x="1506" y="2414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0.6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78" name="Line 53"/>
            <p:cNvSpPr>
              <a:spLocks noChangeShapeType="1"/>
            </p:cNvSpPr>
            <p:nvPr/>
          </p:nvSpPr>
          <p:spPr bwMode="auto">
            <a:xfrm>
              <a:off x="1638" y="2234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Line 54"/>
            <p:cNvSpPr>
              <a:spLocks noChangeShapeType="1"/>
            </p:cNvSpPr>
            <p:nvPr/>
          </p:nvSpPr>
          <p:spPr bwMode="auto">
            <a:xfrm flipH="1">
              <a:off x="4212" y="2234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0" name="Rectangle 55"/>
            <p:cNvSpPr>
              <a:spLocks noChangeArrowheads="1"/>
            </p:cNvSpPr>
            <p:nvPr/>
          </p:nvSpPr>
          <p:spPr bwMode="auto">
            <a:xfrm>
              <a:off x="1506" y="2186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0.8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1" name="Line 56"/>
            <p:cNvSpPr>
              <a:spLocks noChangeShapeType="1"/>
            </p:cNvSpPr>
            <p:nvPr/>
          </p:nvSpPr>
          <p:spPr bwMode="auto">
            <a:xfrm>
              <a:off x="1638" y="2006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2" name="Line 57"/>
            <p:cNvSpPr>
              <a:spLocks noChangeShapeType="1"/>
            </p:cNvSpPr>
            <p:nvPr/>
          </p:nvSpPr>
          <p:spPr bwMode="auto">
            <a:xfrm flipH="1">
              <a:off x="4212" y="2006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3" name="Rectangle 58"/>
            <p:cNvSpPr>
              <a:spLocks noChangeArrowheads="1"/>
            </p:cNvSpPr>
            <p:nvPr/>
          </p:nvSpPr>
          <p:spPr bwMode="auto">
            <a:xfrm>
              <a:off x="1572" y="1958"/>
              <a:ext cx="36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4" name="Line 59"/>
            <p:cNvSpPr>
              <a:spLocks noChangeShapeType="1"/>
            </p:cNvSpPr>
            <p:nvPr/>
          </p:nvSpPr>
          <p:spPr bwMode="auto">
            <a:xfrm>
              <a:off x="1638" y="1772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5" name="Line 60"/>
            <p:cNvSpPr>
              <a:spLocks noChangeShapeType="1"/>
            </p:cNvSpPr>
            <p:nvPr/>
          </p:nvSpPr>
          <p:spPr bwMode="auto">
            <a:xfrm flipH="1">
              <a:off x="4212" y="1772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6" name="Rectangle 61"/>
            <p:cNvSpPr>
              <a:spLocks noChangeArrowheads="1"/>
            </p:cNvSpPr>
            <p:nvPr/>
          </p:nvSpPr>
          <p:spPr bwMode="auto">
            <a:xfrm>
              <a:off x="1506" y="1724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7" name="Line 62"/>
            <p:cNvSpPr>
              <a:spLocks noChangeShapeType="1"/>
            </p:cNvSpPr>
            <p:nvPr/>
          </p:nvSpPr>
          <p:spPr bwMode="auto">
            <a:xfrm>
              <a:off x="1638" y="1550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8" name="Line 63"/>
            <p:cNvSpPr>
              <a:spLocks noChangeShapeType="1"/>
            </p:cNvSpPr>
            <p:nvPr/>
          </p:nvSpPr>
          <p:spPr bwMode="auto">
            <a:xfrm flipH="1">
              <a:off x="4212" y="1550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9" name="Rectangle 64"/>
            <p:cNvSpPr>
              <a:spLocks noChangeArrowheads="1"/>
            </p:cNvSpPr>
            <p:nvPr/>
          </p:nvSpPr>
          <p:spPr bwMode="auto">
            <a:xfrm>
              <a:off x="1506" y="1502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90" name="Line 65"/>
            <p:cNvSpPr>
              <a:spLocks noChangeShapeType="1"/>
            </p:cNvSpPr>
            <p:nvPr/>
          </p:nvSpPr>
          <p:spPr bwMode="auto">
            <a:xfrm>
              <a:off x="1638" y="1322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1" name="Line 66"/>
            <p:cNvSpPr>
              <a:spLocks noChangeShapeType="1"/>
            </p:cNvSpPr>
            <p:nvPr/>
          </p:nvSpPr>
          <p:spPr bwMode="auto">
            <a:xfrm flipH="1">
              <a:off x="4212" y="1322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2" name="Rectangle 67"/>
            <p:cNvSpPr>
              <a:spLocks noChangeArrowheads="1"/>
            </p:cNvSpPr>
            <p:nvPr/>
          </p:nvSpPr>
          <p:spPr bwMode="auto">
            <a:xfrm>
              <a:off x="1506" y="1274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1.6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93" name="Line 68"/>
            <p:cNvSpPr>
              <a:spLocks noChangeShapeType="1"/>
            </p:cNvSpPr>
            <p:nvPr/>
          </p:nvSpPr>
          <p:spPr bwMode="auto">
            <a:xfrm>
              <a:off x="1638" y="1094"/>
              <a:ext cx="2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4" name="Line 69"/>
            <p:cNvSpPr>
              <a:spLocks noChangeShapeType="1"/>
            </p:cNvSpPr>
            <p:nvPr/>
          </p:nvSpPr>
          <p:spPr bwMode="auto">
            <a:xfrm flipH="1">
              <a:off x="4212" y="1094"/>
              <a:ext cx="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5" name="Rectangle 70"/>
            <p:cNvSpPr>
              <a:spLocks noChangeArrowheads="1"/>
            </p:cNvSpPr>
            <p:nvPr/>
          </p:nvSpPr>
          <p:spPr bwMode="auto">
            <a:xfrm>
              <a:off x="1506" y="1046"/>
              <a:ext cx="90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0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1.8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96" name="Line 71"/>
            <p:cNvSpPr>
              <a:spLocks noChangeShapeType="1"/>
            </p:cNvSpPr>
            <p:nvPr/>
          </p:nvSpPr>
          <p:spPr bwMode="auto">
            <a:xfrm>
              <a:off x="1638" y="1094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7" name="Line 72"/>
            <p:cNvSpPr>
              <a:spLocks noChangeShapeType="1"/>
            </p:cNvSpPr>
            <p:nvPr/>
          </p:nvSpPr>
          <p:spPr bwMode="auto">
            <a:xfrm>
              <a:off x="1638" y="3146"/>
              <a:ext cx="26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8" name="Line 73"/>
            <p:cNvSpPr>
              <a:spLocks noChangeShapeType="1"/>
            </p:cNvSpPr>
            <p:nvPr/>
          </p:nvSpPr>
          <p:spPr bwMode="auto">
            <a:xfrm flipV="1">
              <a:off x="4242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9" name="Line 74"/>
            <p:cNvSpPr>
              <a:spLocks noChangeShapeType="1"/>
            </p:cNvSpPr>
            <p:nvPr/>
          </p:nvSpPr>
          <p:spPr bwMode="auto">
            <a:xfrm flipV="1">
              <a:off x="1638" y="1094"/>
              <a:ext cx="0" cy="20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0" name="Freeform 75"/>
            <p:cNvSpPr>
              <a:spLocks/>
            </p:cNvSpPr>
            <p:nvPr/>
          </p:nvSpPr>
          <p:spPr bwMode="auto">
            <a:xfrm>
              <a:off x="1638" y="1538"/>
              <a:ext cx="546" cy="1608"/>
            </a:xfrm>
            <a:custGeom>
              <a:avLst/>
              <a:gdLst>
                <a:gd name="T0" fmla="*/ 6 w 546"/>
                <a:gd name="T1" fmla="*/ 1488 h 1608"/>
                <a:gd name="T2" fmla="*/ 12 w 546"/>
                <a:gd name="T3" fmla="*/ 1266 h 1608"/>
                <a:gd name="T4" fmla="*/ 24 w 546"/>
                <a:gd name="T5" fmla="*/ 1134 h 1608"/>
                <a:gd name="T6" fmla="*/ 30 w 546"/>
                <a:gd name="T7" fmla="*/ 894 h 1608"/>
                <a:gd name="T8" fmla="*/ 42 w 546"/>
                <a:gd name="T9" fmla="*/ 762 h 1608"/>
                <a:gd name="T10" fmla="*/ 48 w 546"/>
                <a:gd name="T11" fmla="*/ 564 h 1608"/>
                <a:gd name="T12" fmla="*/ 60 w 546"/>
                <a:gd name="T13" fmla="*/ 444 h 1608"/>
                <a:gd name="T14" fmla="*/ 66 w 546"/>
                <a:gd name="T15" fmla="*/ 288 h 1608"/>
                <a:gd name="T16" fmla="*/ 78 w 546"/>
                <a:gd name="T17" fmla="*/ 210 h 1608"/>
                <a:gd name="T18" fmla="*/ 84 w 546"/>
                <a:gd name="T19" fmla="*/ 102 h 1608"/>
                <a:gd name="T20" fmla="*/ 96 w 546"/>
                <a:gd name="T21" fmla="*/ 60 h 1608"/>
                <a:gd name="T22" fmla="*/ 102 w 546"/>
                <a:gd name="T23" fmla="*/ 12 h 1608"/>
                <a:gd name="T24" fmla="*/ 114 w 546"/>
                <a:gd name="T25" fmla="*/ 0 h 1608"/>
                <a:gd name="T26" fmla="*/ 132 w 546"/>
                <a:gd name="T27" fmla="*/ 36 h 1608"/>
                <a:gd name="T28" fmla="*/ 144 w 546"/>
                <a:gd name="T29" fmla="*/ 66 h 1608"/>
                <a:gd name="T30" fmla="*/ 150 w 546"/>
                <a:gd name="T31" fmla="*/ 120 h 1608"/>
                <a:gd name="T32" fmla="*/ 162 w 546"/>
                <a:gd name="T33" fmla="*/ 156 h 1608"/>
                <a:gd name="T34" fmla="*/ 168 w 546"/>
                <a:gd name="T35" fmla="*/ 228 h 1608"/>
                <a:gd name="T36" fmla="*/ 180 w 546"/>
                <a:gd name="T37" fmla="*/ 276 h 1608"/>
                <a:gd name="T38" fmla="*/ 186 w 546"/>
                <a:gd name="T39" fmla="*/ 342 h 1608"/>
                <a:gd name="T40" fmla="*/ 198 w 546"/>
                <a:gd name="T41" fmla="*/ 390 h 1608"/>
                <a:gd name="T42" fmla="*/ 204 w 546"/>
                <a:gd name="T43" fmla="*/ 450 h 1608"/>
                <a:gd name="T44" fmla="*/ 216 w 546"/>
                <a:gd name="T45" fmla="*/ 480 h 1608"/>
                <a:gd name="T46" fmla="*/ 222 w 546"/>
                <a:gd name="T47" fmla="*/ 528 h 1608"/>
                <a:gd name="T48" fmla="*/ 234 w 546"/>
                <a:gd name="T49" fmla="*/ 558 h 1608"/>
                <a:gd name="T50" fmla="*/ 246 w 546"/>
                <a:gd name="T51" fmla="*/ 594 h 1608"/>
                <a:gd name="T52" fmla="*/ 264 w 546"/>
                <a:gd name="T53" fmla="*/ 612 h 1608"/>
                <a:gd name="T54" fmla="*/ 282 w 546"/>
                <a:gd name="T55" fmla="*/ 606 h 1608"/>
                <a:gd name="T56" fmla="*/ 300 w 546"/>
                <a:gd name="T57" fmla="*/ 582 h 1608"/>
                <a:gd name="T58" fmla="*/ 324 w 546"/>
                <a:gd name="T59" fmla="*/ 546 h 1608"/>
                <a:gd name="T60" fmla="*/ 336 w 546"/>
                <a:gd name="T61" fmla="*/ 510 h 1608"/>
                <a:gd name="T62" fmla="*/ 354 w 546"/>
                <a:gd name="T63" fmla="*/ 480 h 1608"/>
                <a:gd name="T64" fmla="*/ 372 w 546"/>
                <a:gd name="T65" fmla="*/ 450 h 1608"/>
                <a:gd name="T66" fmla="*/ 390 w 546"/>
                <a:gd name="T67" fmla="*/ 432 h 1608"/>
                <a:gd name="T68" fmla="*/ 408 w 546"/>
                <a:gd name="T69" fmla="*/ 420 h 1608"/>
                <a:gd name="T70" fmla="*/ 426 w 546"/>
                <a:gd name="T71" fmla="*/ 420 h 1608"/>
                <a:gd name="T72" fmla="*/ 444 w 546"/>
                <a:gd name="T73" fmla="*/ 426 h 1608"/>
                <a:gd name="T74" fmla="*/ 462 w 546"/>
                <a:gd name="T75" fmla="*/ 432 h 1608"/>
                <a:gd name="T76" fmla="*/ 480 w 546"/>
                <a:gd name="T77" fmla="*/ 444 h 1608"/>
                <a:gd name="T78" fmla="*/ 498 w 546"/>
                <a:gd name="T79" fmla="*/ 456 h 1608"/>
                <a:gd name="T80" fmla="*/ 516 w 546"/>
                <a:gd name="T81" fmla="*/ 468 h 1608"/>
                <a:gd name="T82" fmla="*/ 534 w 546"/>
                <a:gd name="T83" fmla="*/ 474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6" h="1608">
                  <a:moveTo>
                    <a:pt x="0" y="1608"/>
                  </a:moveTo>
                  <a:lnTo>
                    <a:pt x="0" y="1500"/>
                  </a:lnTo>
                  <a:lnTo>
                    <a:pt x="6" y="1488"/>
                  </a:lnTo>
                  <a:lnTo>
                    <a:pt x="6" y="1386"/>
                  </a:lnTo>
                  <a:lnTo>
                    <a:pt x="12" y="1374"/>
                  </a:lnTo>
                  <a:lnTo>
                    <a:pt x="12" y="1266"/>
                  </a:lnTo>
                  <a:lnTo>
                    <a:pt x="18" y="1254"/>
                  </a:lnTo>
                  <a:lnTo>
                    <a:pt x="18" y="1146"/>
                  </a:lnTo>
                  <a:lnTo>
                    <a:pt x="24" y="1134"/>
                  </a:lnTo>
                  <a:lnTo>
                    <a:pt x="24" y="1014"/>
                  </a:lnTo>
                  <a:lnTo>
                    <a:pt x="30" y="996"/>
                  </a:lnTo>
                  <a:lnTo>
                    <a:pt x="30" y="894"/>
                  </a:lnTo>
                  <a:lnTo>
                    <a:pt x="36" y="882"/>
                  </a:lnTo>
                  <a:lnTo>
                    <a:pt x="36" y="780"/>
                  </a:lnTo>
                  <a:lnTo>
                    <a:pt x="42" y="762"/>
                  </a:lnTo>
                  <a:lnTo>
                    <a:pt x="42" y="666"/>
                  </a:lnTo>
                  <a:lnTo>
                    <a:pt x="48" y="654"/>
                  </a:lnTo>
                  <a:lnTo>
                    <a:pt x="48" y="564"/>
                  </a:lnTo>
                  <a:lnTo>
                    <a:pt x="54" y="552"/>
                  </a:lnTo>
                  <a:lnTo>
                    <a:pt x="54" y="456"/>
                  </a:lnTo>
                  <a:lnTo>
                    <a:pt x="60" y="444"/>
                  </a:lnTo>
                  <a:lnTo>
                    <a:pt x="60" y="366"/>
                  </a:lnTo>
                  <a:lnTo>
                    <a:pt x="66" y="360"/>
                  </a:lnTo>
                  <a:lnTo>
                    <a:pt x="66" y="288"/>
                  </a:lnTo>
                  <a:lnTo>
                    <a:pt x="72" y="282"/>
                  </a:lnTo>
                  <a:lnTo>
                    <a:pt x="72" y="216"/>
                  </a:lnTo>
                  <a:lnTo>
                    <a:pt x="78" y="210"/>
                  </a:lnTo>
                  <a:lnTo>
                    <a:pt x="78" y="150"/>
                  </a:lnTo>
                  <a:lnTo>
                    <a:pt x="84" y="144"/>
                  </a:lnTo>
                  <a:lnTo>
                    <a:pt x="84" y="102"/>
                  </a:lnTo>
                  <a:lnTo>
                    <a:pt x="90" y="96"/>
                  </a:lnTo>
                  <a:lnTo>
                    <a:pt x="90" y="66"/>
                  </a:lnTo>
                  <a:lnTo>
                    <a:pt x="96" y="60"/>
                  </a:lnTo>
                  <a:lnTo>
                    <a:pt x="96" y="36"/>
                  </a:lnTo>
                  <a:lnTo>
                    <a:pt x="102" y="30"/>
                  </a:lnTo>
                  <a:lnTo>
                    <a:pt x="102" y="12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0" y="6"/>
                  </a:lnTo>
                  <a:lnTo>
                    <a:pt x="132" y="18"/>
                  </a:lnTo>
                  <a:lnTo>
                    <a:pt x="132" y="36"/>
                  </a:lnTo>
                  <a:lnTo>
                    <a:pt x="138" y="42"/>
                  </a:lnTo>
                  <a:lnTo>
                    <a:pt x="138" y="60"/>
                  </a:lnTo>
                  <a:lnTo>
                    <a:pt x="144" y="66"/>
                  </a:lnTo>
                  <a:lnTo>
                    <a:pt x="144" y="90"/>
                  </a:lnTo>
                  <a:lnTo>
                    <a:pt x="150" y="96"/>
                  </a:lnTo>
                  <a:lnTo>
                    <a:pt x="150" y="120"/>
                  </a:lnTo>
                  <a:lnTo>
                    <a:pt x="156" y="126"/>
                  </a:lnTo>
                  <a:lnTo>
                    <a:pt x="156" y="150"/>
                  </a:lnTo>
                  <a:lnTo>
                    <a:pt x="162" y="156"/>
                  </a:lnTo>
                  <a:lnTo>
                    <a:pt x="162" y="192"/>
                  </a:lnTo>
                  <a:lnTo>
                    <a:pt x="168" y="198"/>
                  </a:lnTo>
                  <a:lnTo>
                    <a:pt x="168" y="228"/>
                  </a:lnTo>
                  <a:lnTo>
                    <a:pt x="174" y="234"/>
                  </a:lnTo>
                  <a:lnTo>
                    <a:pt x="174" y="270"/>
                  </a:lnTo>
                  <a:lnTo>
                    <a:pt x="180" y="276"/>
                  </a:lnTo>
                  <a:lnTo>
                    <a:pt x="180" y="306"/>
                  </a:lnTo>
                  <a:lnTo>
                    <a:pt x="186" y="312"/>
                  </a:lnTo>
                  <a:lnTo>
                    <a:pt x="186" y="342"/>
                  </a:lnTo>
                  <a:lnTo>
                    <a:pt x="192" y="348"/>
                  </a:lnTo>
                  <a:lnTo>
                    <a:pt x="192" y="384"/>
                  </a:lnTo>
                  <a:lnTo>
                    <a:pt x="198" y="390"/>
                  </a:lnTo>
                  <a:lnTo>
                    <a:pt x="198" y="414"/>
                  </a:lnTo>
                  <a:lnTo>
                    <a:pt x="204" y="420"/>
                  </a:lnTo>
                  <a:lnTo>
                    <a:pt x="204" y="450"/>
                  </a:lnTo>
                  <a:lnTo>
                    <a:pt x="210" y="456"/>
                  </a:lnTo>
                  <a:lnTo>
                    <a:pt x="210" y="474"/>
                  </a:lnTo>
                  <a:lnTo>
                    <a:pt x="216" y="480"/>
                  </a:lnTo>
                  <a:lnTo>
                    <a:pt x="216" y="504"/>
                  </a:lnTo>
                  <a:lnTo>
                    <a:pt x="222" y="510"/>
                  </a:lnTo>
                  <a:lnTo>
                    <a:pt x="222" y="528"/>
                  </a:lnTo>
                  <a:lnTo>
                    <a:pt x="228" y="534"/>
                  </a:lnTo>
                  <a:lnTo>
                    <a:pt x="228" y="552"/>
                  </a:lnTo>
                  <a:lnTo>
                    <a:pt x="234" y="558"/>
                  </a:lnTo>
                  <a:lnTo>
                    <a:pt x="234" y="570"/>
                  </a:lnTo>
                  <a:lnTo>
                    <a:pt x="246" y="582"/>
                  </a:lnTo>
                  <a:lnTo>
                    <a:pt x="246" y="594"/>
                  </a:lnTo>
                  <a:lnTo>
                    <a:pt x="252" y="600"/>
                  </a:lnTo>
                  <a:lnTo>
                    <a:pt x="258" y="606"/>
                  </a:lnTo>
                  <a:lnTo>
                    <a:pt x="264" y="612"/>
                  </a:lnTo>
                  <a:lnTo>
                    <a:pt x="270" y="612"/>
                  </a:lnTo>
                  <a:lnTo>
                    <a:pt x="276" y="606"/>
                  </a:lnTo>
                  <a:lnTo>
                    <a:pt x="282" y="606"/>
                  </a:lnTo>
                  <a:lnTo>
                    <a:pt x="294" y="594"/>
                  </a:lnTo>
                  <a:lnTo>
                    <a:pt x="294" y="588"/>
                  </a:lnTo>
                  <a:lnTo>
                    <a:pt x="300" y="582"/>
                  </a:lnTo>
                  <a:lnTo>
                    <a:pt x="312" y="570"/>
                  </a:lnTo>
                  <a:lnTo>
                    <a:pt x="312" y="558"/>
                  </a:lnTo>
                  <a:lnTo>
                    <a:pt x="324" y="546"/>
                  </a:lnTo>
                  <a:lnTo>
                    <a:pt x="324" y="534"/>
                  </a:lnTo>
                  <a:lnTo>
                    <a:pt x="336" y="522"/>
                  </a:lnTo>
                  <a:lnTo>
                    <a:pt x="336" y="510"/>
                  </a:lnTo>
                  <a:lnTo>
                    <a:pt x="348" y="498"/>
                  </a:lnTo>
                  <a:lnTo>
                    <a:pt x="348" y="486"/>
                  </a:lnTo>
                  <a:lnTo>
                    <a:pt x="354" y="480"/>
                  </a:lnTo>
                  <a:lnTo>
                    <a:pt x="366" y="468"/>
                  </a:lnTo>
                  <a:lnTo>
                    <a:pt x="366" y="456"/>
                  </a:lnTo>
                  <a:lnTo>
                    <a:pt x="372" y="450"/>
                  </a:lnTo>
                  <a:lnTo>
                    <a:pt x="378" y="444"/>
                  </a:lnTo>
                  <a:lnTo>
                    <a:pt x="384" y="438"/>
                  </a:lnTo>
                  <a:lnTo>
                    <a:pt x="390" y="432"/>
                  </a:lnTo>
                  <a:lnTo>
                    <a:pt x="396" y="426"/>
                  </a:lnTo>
                  <a:lnTo>
                    <a:pt x="402" y="426"/>
                  </a:lnTo>
                  <a:lnTo>
                    <a:pt x="408" y="420"/>
                  </a:lnTo>
                  <a:lnTo>
                    <a:pt x="414" y="420"/>
                  </a:lnTo>
                  <a:lnTo>
                    <a:pt x="420" y="420"/>
                  </a:lnTo>
                  <a:lnTo>
                    <a:pt x="426" y="420"/>
                  </a:lnTo>
                  <a:lnTo>
                    <a:pt x="432" y="420"/>
                  </a:lnTo>
                  <a:lnTo>
                    <a:pt x="438" y="420"/>
                  </a:lnTo>
                  <a:lnTo>
                    <a:pt x="444" y="426"/>
                  </a:lnTo>
                  <a:lnTo>
                    <a:pt x="450" y="426"/>
                  </a:lnTo>
                  <a:lnTo>
                    <a:pt x="456" y="432"/>
                  </a:lnTo>
                  <a:lnTo>
                    <a:pt x="462" y="432"/>
                  </a:lnTo>
                  <a:lnTo>
                    <a:pt x="468" y="438"/>
                  </a:lnTo>
                  <a:lnTo>
                    <a:pt x="474" y="438"/>
                  </a:lnTo>
                  <a:lnTo>
                    <a:pt x="480" y="444"/>
                  </a:lnTo>
                  <a:lnTo>
                    <a:pt x="486" y="450"/>
                  </a:lnTo>
                  <a:lnTo>
                    <a:pt x="492" y="450"/>
                  </a:lnTo>
                  <a:lnTo>
                    <a:pt x="498" y="456"/>
                  </a:lnTo>
                  <a:lnTo>
                    <a:pt x="504" y="462"/>
                  </a:lnTo>
                  <a:lnTo>
                    <a:pt x="510" y="462"/>
                  </a:lnTo>
                  <a:lnTo>
                    <a:pt x="516" y="468"/>
                  </a:lnTo>
                  <a:lnTo>
                    <a:pt x="522" y="468"/>
                  </a:lnTo>
                  <a:lnTo>
                    <a:pt x="528" y="468"/>
                  </a:lnTo>
                  <a:lnTo>
                    <a:pt x="534" y="474"/>
                  </a:lnTo>
                  <a:lnTo>
                    <a:pt x="540" y="474"/>
                  </a:lnTo>
                  <a:lnTo>
                    <a:pt x="546" y="474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01" name="Freeform 76"/>
            <p:cNvSpPr>
              <a:spLocks/>
            </p:cNvSpPr>
            <p:nvPr/>
          </p:nvSpPr>
          <p:spPr bwMode="auto">
            <a:xfrm>
              <a:off x="2184" y="1904"/>
              <a:ext cx="756" cy="114"/>
            </a:xfrm>
            <a:custGeom>
              <a:avLst/>
              <a:gdLst>
                <a:gd name="T0" fmla="*/ 12 w 756"/>
                <a:gd name="T1" fmla="*/ 114 h 114"/>
                <a:gd name="T2" fmla="*/ 30 w 756"/>
                <a:gd name="T3" fmla="*/ 114 h 114"/>
                <a:gd name="T4" fmla="*/ 48 w 756"/>
                <a:gd name="T5" fmla="*/ 114 h 114"/>
                <a:gd name="T6" fmla="*/ 66 w 756"/>
                <a:gd name="T7" fmla="*/ 108 h 114"/>
                <a:gd name="T8" fmla="*/ 84 w 756"/>
                <a:gd name="T9" fmla="*/ 108 h 114"/>
                <a:gd name="T10" fmla="*/ 102 w 756"/>
                <a:gd name="T11" fmla="*/ 102 h 114"/>
                <a:gd name="T12" fmla="*/ 120 w 756"/>
                <a:gd name="T13" fmla="*/ 102 h 114"/>
                <a:gd name="T14" fmla="*/ 138 w 756"/>
                <a:gd name="T15" fmla="*/ 96 h 114"/>
                <a:gd name="T16" fmla="*/ 156 w 756"/>
                <a:gd name="T17" fmla="*/ 96 h 114"/>
                <a:gd name="T18" fmla="*/ 174 w 756"/>
                <a:gd name="T19" fmla="*/ 96 h 114"/>
                <a:gd name="T20" fmla="*/ 192 w 756"/>
                <a:gd name="T21" fmla="*/ 96 h 114"/>
                <a:gd name="T22" fmla="*/ 210 w 756"/>
                <a:gd name="T23" fmla="*/ 96 h 114"/>
                <a:gd name="T24" fmla="*/ 228 w 756"/>
                <a:gd name="T25" fmla="*/ 96 h 114"/>
                <a:gd name="T26" fmla="*/ 246 w 756"/>
                <a:gd name="T27" fmla="*/ 96 h 114"/>
                <a:gd name="T28" fmla="*/ 264 w 756"/>
                <a:gd name="T29" fmla="*/ 96 h 114"/>
                <a:gd name="T30" fmla="*/ 282 w 756"/>
                <a:gd name="T31" fmla="*/ 102 h 114"/>
                <a:gd name="T32" fmla="*/ 300 w 756"/>
                <a:gd name="T33" fmla="*/ 102 h 114"/>
                <a:gd name="T34" fmla="*/ 318 w 756"/>
                <a:gd name="T35" fmla="*/ 102 h 114"/>
                <a:gd name="T36" fmla="*/ 336 w 756"/>
                <a:gd name="T37" fmla="*/ 102 h 114"/>
                <a:gd name="T38" fmla="*/ 354 w 756"/>
                <a:gd name="T39" fmla="*/ 102 h 114"/>
                <a:gd name="T40" fmla="*/ 372 w 756"/>
                <a:gd name="T41" fmla="*/ 102 h 114"/>
                <a:gd name="T42" fmla="*/ 390 w 756"/>
                <a:gd name="T43" fmla="*/ 102 h 114"/>
                <a:gd name="T44" fmla="*/ 408 w 756"/>
                <a:gd name="T45" fmla="*/ 102 h 114"/>
                <a:gd name="T46" fmla="*/ 426 w 756"/>
                <a:gd name="T47" fmla="*/ 102 h 114"/>
                <a:gd name="T48" fmla="*/ 444 w 756"/>
                <a:gd name="T49" fmla="*/ 96 h 114"/>
                <a:gd name="T50" fmla="*/ 462 w 756"/>
                <a:gd name="T51" fmla="*/ 96 h 114"/>
                <a:gd name="T52" fmla="*/ 480 w 756"/>
                <a:gd name="T53" fmla="*/ 96 h 114"/>
                <a:gd name="T54" fmla="*/ 498 w 756"/>
                <a:gd name="T55" fmla="*/ 96 h 114"/>
                <a:gd name="T56" fmla="*/ 516 w 756"/>
                <a:gd name="T57" fmla="*/ 96 h 114"/>
                <a:gd name="T58" fmla="*/ 534 w 756"/>
                <a:gd name="T59" fmla="*/ 96 h 114"/>
                <a:gd name="T60" fmla="*/ 552 w 756"/>
                <a:gd name="T61" fmla="*/ 96 h 114"/>
                <a:gd name="T62" fmla="*/ 570 w 756"/>
                <a:gd name="T63" fmla="*/ 96 h 114"/>
                <a:gd name="T64" fmla="*/ 588 w 756"/>
                <a:gd name="T65" fmla="*/ 102 h 114"/>
                <a:gd name="T66" fmla="*/ 606 w 756"/>
                <a:gd name="T67" fmla="*/ 102 h 114"/>
                <a:gd name="T68" fmla="*/ 624 w 756"/>
                <a:gd name="T69" fmla="*/ 102 h 114"/>
                <a:gd name="T70" fmla="*/ 642 w 756"/>
                <a:gd name="T71" fmla="*/ 102 h 114"/>
                <a:gd name="T72" fmla="*/ 660 w 756"/>
                <a:gd name="T73" fmla="*/ 102 h 114"/>
                <a:gd name="T74" fmla="*/ 678 w 756"/>
                <a:gd name="T75" fmla="*/ 102 h 114"/>
                <a:gd name="T76" fmla="*/ 696 w 756"/>
                <a:gd name="T77" fmla="*/ 102 h 114"/>
                <a:gd name="T78" fmla="*/ 714 w 756"/>
                <a:gd name="T79" fmla="*/ 102 h 114"/>
                <a:gd name="T80" fmla="*/ 732 w 756"/>
                <a:gd name="T81" fmla="*/ 102 h 114"/>
                <a:gd name="T82" fmla="*/ 750 w 756"/>
                <a:gd name="T83" fmla="*/ 9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6" h="114">
                  <a:moveTo>
                    <a:pt x="0" y="108"/>
                  </a:moveTo>
                  <a:lnTo>
                    <a:pt x="6" y="114"/>
                  </a:lnTo>
                  <a:lnTo>
                    <a:pt x="12" y="114"/>
                  </a:lnTo>
                  <a:lnTo>
                    <a:pt x="18" y="114"/>
                  </a:lnTo>
                  <a:lnTo>
                    <a:pt x="24" y="114"/>
                  </a:lnTo>
                  <a:lnTo>
                    <a:pt x="30" y="114"/>
                  </a:lnTo>
                  <a:lnTo>
                    <a:pt x="36" y="114"/>
                  </a:lnTo>
                  <a:lnTo>
                    <a:pt x="42" y="114"/>
                  </a:lnTo>
                  <a:lnTo>
                    <a:pt x="48" y="114"/>
                  </a:lnTo>
                  <a:lnTo>
                    <a:pt x="54" y="114"/>
                  </a:lnTo>
                  <a:lnTo>
                    <a:pt x="60" y="108"/>
                  </a:lnTo>
                  <a:lnTo>
                    <a:pt x="66" y="108"/>
                  </a:lnTo>
                  <a:lnTo>
                    <a:pt x="72" y="108"/>
                  </a:lnTo>
                  <a:lnTo>
                    <a:pt x="78" y="108"/>
                  </a:lnTo>
                  <a:lnTo>
                    <a:pt x="84" y="108"/>
                  </a:lnTo>
                  <a:lnTo>
                    <a:pt x="90" y="102"/>
                  </a:lnTo>
                  <a:lnTo>
                    <a:pt x="96" y="102"/>
                  </a:lnTo>
                  <a:lnTo>
                    <a:pt x="102" y="102"/>
                  </a:lnTo>
                  <a:lnTo>
                    <a:pt x="108" y="102"/>
                  </a:lnTo>
                  <a:lnTo>
                    <a:pt x="114" y="102"/>
                  </a:lnTo>
                  <a:lnTo>
                    <a:pt x="120" y="102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8" y="96"/>
                  </a:lnTo>
                  <a:lnTo>
                    <a:pt x="144" y="96"/>
                  </a:lnTo>
                  <a:lnTo>
                    <a:pt x="150" y="96"/>
                  </a:lnTo>
                  <a:lnTo>
                    <a:pt x="156" y="96"/>
                  </a:lnTo>
                  <a:lnTo>
                    <a:pt x="162" y="96"/>
                  </a:lnTo>
                  <a:lnTo>
                    <a:pt x="168" y="96"/>
                  </a:lnTo>
                  <a:lnTo>
                    <a:pt x="174" y="96"/>
                  </a:lnTo>
                  <a:lnTo>
                    <a:pt x="180" y="96"/>
                  </a:lnTo>
                  <a:lnTo>
                    <a:pt x="186" y="96"/>
                  </a:lnTo>
                  <a:lnTo>
                    <a:pt x="192" y="96"/>
                  </a:lnTo>
                  <a:lnTo>
                    <a:pt x="198" y="96"/>
                  </a:lnTo>
                  <a:lnTo>
                    <a:pt x="204" y="96"/>
                  </a:lnTo>
                  <a:lnTo>
                    <a:pt x="210" y="96"/>
                  </a:lnTo>
                  <a:lnTo>
                    <a:pt x="216" y="96"/>
                  </a:lnTo>
                  <a:lnTo>
                    <a:pt x="222" y="96"/>
                  </a:lnTo>
                  <a:lnTo>
                    <a:pt x="228" y="96"/>
                  </a:lnTo>
                  <a:lnTo>
                    <a:pt x="234" y="96"/>
                  </a:lnTo>
                  <a:lnTo>
                    <a:pt x="240" y="96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8" y="96"/>
                  </a:lnTo>
                  <a:lnTo>
                    <a:pt x="264" y="96"/>
                  </a:lnTo>
                  <a:lnTo>
                    <a:pt x="270" y="96"/>
                  </a:lnTo>
                  <a:lnTo>
                    <a:pt x="276" y="96"/>
                  </a:lnTo>
                  <a:lnTo>
                    <a:pt x="282" y="102"/>
                  </a:lnTo>
                  <a:lnTo>
                    <a:pt x="288" y="102"/>
                  </a:lnTo>
                  <a:lnTo>
                    <a:pt x="294" y="102"/>
                  </a:lnTo>
                  <a:lnTo>
                    <a:pt x="300" y="102"/>
                  </a:lnTo>
                  <a:lnTo>
                    <a:pt x="306" y="102"/>
                  </a:lnTo>
                  <a:lnTo>
                    <a:pt x="312" y="102"/>
                  </a:lnTo>
                  <a:lnTo>
                    <a:pt x="318" y="102"/>
                  </a:lnTo>
                  <a:lnTo>
                    <a:pt x="324" y="102"/>
                  </a:lnTo>
                  <a:lnTo>
                    <a:pt x="330" y="102"/>
                  </a:lnTo>
                  <a:lnTo>
                    <a:pt x="336" y="102"/>
                  </a:lnTo>
                  <a:lnTo>
                    <a:pt x="342" y="102"/>
                  </a:lnTo>
                  <a:lnTo>
                    <a:pt x="348" y="102"/>
                  </a:lnTo>
                  <a:lnTo>
                    <a:pt x="354" y="102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2" y="102"/>
                  </a:lnTo>
                  <a:lnTo>
                    <a:pt x="378" y="102"/>
                  </a:lnTo>
                  <a:lnTo>
                    <a:pt x="384" y="102"/>
                  </a:lnTo>
                  <a:lnTo>
                    <a:pt x="390" y="102"/>
                  </a:lnTo>
                  <a:lnTo>
                    <a:pt x="396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4" y="102"/>
                  </a:lnTo>
                  <a:lnTo>
                    <a:pt x="420" y="102"/>
                  </a:lnTo>
                  <a:lnTo>
                    <a:pt x="426" y="102"/>
                  </a:lnTo>
                  <a:lnTo>
                    <a:pt x="432" y="96"/>
                  </a:lnTo>
                  <a:lnTo>
                    <a:pt x="438" y="96"/>
                  </a:lnTo>
                  <a:lnTo>
                    <a:pt x="444" y="96"/>
                  </a:lnTo>
                  <a:lnTo>
                    <a:pt x="450" y="96"/>
                  </a:lnTo>
                  <a:lnTo>
                    <a:pt x="456" y="96"/>
                  </a:lnTo>
                  <a:lnTo>
                    <a:pt x="462" y="96"/>
                  </a:lnTo>
                  <a:lnTo>
                    <a:pt x="468" y="96"/>
                  </a:lnTo>
                  <a:lnTo>
                    <a:pt x="474" y="96"/>
                  </a:lnTo>
                  <a:lnTo>
                    <a:pt x="480" y="96"/>
                  </a:lnTo>
                  <a:lnTo>
                    <a:pt x="486" y="96"/>
                  </a:lnTo>
                  <a:lnTo>
                    <a:pt x="492" y="96"/>
                  </a:lnTo>
                  <a:lnTo>
                    <a:pt x="498" y="96"/>
                  </a:lnTo>
                  <a:lnTo>
                    <a:pt x="504" y="96"/>
                  </a:lnTo>
                  <a:lnTo>
                    <a:pt x="510" y="96"/>
                  </a:lnTo>
                  <a:lnTo>
                    <a:pt x="516" y="96"/>
                  </a:lnTo>
                  <a:lnTo>
                    <a:pt x="522" y="96"/>
                  </a:lnTo>
                  <a:lnTo>
                    <a:pt x="528" y="96"/>
                  </a:lnTo>
                  <a:lnTo>
                    <a:pt x="534" y="96"/>
                  </a:lnTo>
                  <a:lnTo>
                    <a:pt x="540" y="96"/>
                  </a:lnTo>
                  <a:lnTo>
                    <a:pt x="546" y="96"/>
                  </a:lnTo>
                  <a:lnTo>
                    <a:pt x="552" y="96"/>
                  </a:lnTo>
                  <a:lnTo>
                    <a:pt x="558" y="96"/>
                  </a:lnTo>
                  <a:lnTo>
                    <a:pt x="564" y="96"/>
                  </a:lnTo>
                  <a:lnTo>
                    <a:pt x="570" y="96"/>
                  </a:lnTo>
                  <a:lnTo>
                    <a:pt x="576" y="96"/>
                  </a:lnTo>
                  <a:lnTo>
                    <a:pt x="582" y="96"/>
                  </a:lnTo>
                  <a:lnTo>
                    <a:pt x="588" y="102"/>
                  </a:lnTo>
                  <a:lnTo>
                    <a:pt x="594" y="102"/>
                  </a:lnTo>
                  <a:lnTo>
                    <a:pt x="600" y="102"/>
                  </a:lnTo>
                  <a:lnTo>
                    <a:pt x="606" y="102"/>
                  </a:lnTo>
                  <a:lnTo>
                    <a:pt x="612" y="102"/>
                  </a:lnTo>
                  <a:lnTo>
                    <a:pt x="618" y="102"/>
                  </a:lnTo>
                  <a:lnTo>
                    <a:pt x="624" y="102"/>
                  </a:lnTo>
                  <a:lnTo>
                    <a:pt x="630" y="102"/>
                  </a:lnTo>
                  <a:lnTo>
                    <a:pt x="636" y="102"/>
                  </a:lnTo>
                  <a:lnTo>
                    <a:pt x="642" y="102"/>
                  </a:lnTo>
                  <a:lnTo>
                    <a:pt x="648" y="102"/>
                  </a:lnTo>
                  <a:lnTo>
                    <a:pt x="654" y="102"/>
                  </a:lnTo>
                  <a:lnTo>
                    <a:pt x="660" y="102"/>
                  </a:lnTo>
                  <a:lnTo>
                    <a:pt x="666" y="102"/>
                  </a:lnTo>
                  <a:lnTo>
                    <a:pt x="672" y="102"/>
                  </a:lnTo>
                  <a:lnTo>
                    <a:pt x="678" y="102"/>
                  </a:lnTo>
                  <a:lnTo>
                    <a:pt x="684" y="102"/>
                  </a:lnTo>
                  <a:lnTo>
                    <a:pt x="690" y="102"/>
                  </a:lnTo>
                  <a:lnTo>
                    <a:pt x="696" y="102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14" y="102"/>
                  </a:lnTo>
                  <a:lnTo>
                    <a:pt x="720" y="102"/>
                  </a:lnTo>
                  <a:lnTo>
                    <a:pt x="726" y="102"/>
                  </a:lnTo>
                  <a:lnTo>
                    <a:pt x="732" y="102"/>
                  </a:lnTo>
                  <a:lnTo>
                    <a:pt x="738" y="102"/>
                  </a:lnTo>
                  <a:lnTo>
                    <a:pt x="744" y="96"/>
                  </a:lnTo>
                  <a:lnTo>
                    <a:pt x="750" y="96"/>
                  </a:lnTo>
                  <a:lnTo>
                    <a:pt x="756" y="90"/>
                  </a:lnTo>
                  <a:lnTo>
                    <a:pt x="75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2" name="Freeform 77"/>
            <p:cNvSpPr>
              <a:spLocks/>
            </p:cNvSpPr>
            <p:nvPr/>
          </p:nvSpPr>
          <p:spPr bwMode="auto">
            <a:xfrm>
              <a:off x="2940" y="1490"/>
              <a:ext cx="582" cy="672"/>
            </a:xfrm>
            <a:custGeom>
              <a:avLst/>
              <a:gdLst>
                <a:gd name="T0" fmla="*/ 6 w 582"/>
                <a:gd name="T1" fmla="*/ 324 h 672"/>
                <a:gd name="T2" fmla="*/ 18 w 582"/>
                <a:gd name="T3" fmla="*/ 240 h 672"/>
                <a:gd name="T4" fmla="*/ 24 w 582"/>
                <a:gd name="T5" fmla="*/ 120 h 672"/>
                <a:gd name="T6" fmla="*/ 36 w 582"/>
                <a:gd name="T7" fmla="*/ 66 h 672"/>
                <a:gd name="T8" fmla="*/ 42 w 582"/>
                <a:gd name="T9" fmla="*/ 18 h 672"/>
                <a:gd name="T10" fmla="*/ 54 w 582"/>
                <a:gd name="T11" fmla="*/ 0 h 672"/>
                <a:gd name="T12" fmla="*/ 66 w 582"/>
                <a:gd name="T13" fmla="*/ 12 h 672"/>
                <a:gd name="T14" fmla="*/ 78 w 582"/>
                <a:gd name="T15" fmla="*/ 42 h 672"/>
                <a:gd name="T16" fmla="*/ 84 w 582"/>
                <a:gd name="T17" fmla="*/ 90 h 672"/>
                <a:gd name="T18" fmla="*/ 96 w 582"/>
                <a:gd name="T19" fmla="*/ 132 h 672"/>
                <a:gd name="T20" fmla="*/ 102 w 582"/>
                <a:gd name="T21" fmla="*/ 204 h 672"/>
                <a:gd name="T22" fmla="*/ 114 w 582"/>
                <a:gd name="T23" fmla="*/ 252 h 672"/>
                <a:gd name="T24" fmla="*/ 120 w 582"/>
                <a:gd name="T25" fmla="*/ 330 h 672"/>
                <a:gd name="T26" fmla="*/ 132 w 582"/>
                <a:gd name="T27" fmla="*/ 378 h 672"/>
                <a:gd name="T28" fmla="*/ 138 w 582"/>
                <a:gd name="T29" fmla="*/ 456 h 672"/>
                <a:gd name="T30" fmla="*/ 150 w 582"/>
                <a:gd name="T31" fmla="*/ 498 h 672"/>
                <a:gd name="T32" fmla="*/ 156 w 582"/>
                <a:gd name="T33" fmla="*/ 552 h 672"/>
                <a:gd name="T34" fmla="*/ 168 w 582"/>
                <a:gd name="T35" fmla="*/ 588 h 672"/>
                <a:gd name="T36" fmla="*/ 174 w 582"/>
                <a:gd name="T37" fmla="*/ 624 h 672"/>
                <a:gd name="T38" fmla="*/ 192 w 582"/>
                <a:gd name="T39" fmla="*/ 654 h 672"/>
                <a:gd name="T40" fmla="*/ 204 w 582"/>
                <a:gd name="T41" fmla="*/ 672 h 672"/>
                <a:gd name="T42" fmla="*/ 222 w 582"/>
                <a:gd name="T43" fmla="*/ 666 h 672"/>
                <a:gd name="T44" fmla="*/ 246 w 582"/>
                <a:gd name="T45" fmla="*/ 642 h 672"/>
                <a:gd name="T46" fmla="*/ 258 w 582"/>
                <a:gd name="T47" fmla="*/ 606 h 672"/>
                <a:gd name="T48" fmla="*/ 270 w 582"/>
                <a:gd name="T49" fmla="*/ 588 h 672"/>
                <a:gd name="T50" fmla="*/ 282 w 582"/>
                <a:gd name="T51" fmla="*/ 552 h 672"/>
                <a:gd name="T52" fmla="*/ 306 w 582"/>
                <a:gd name="T53" fmla="*/ 516 h 672"/>
                <a:gd name="T54" fmla="*/ 318 w 582"/>
                <a:gd name="T55" fmla="*/ 492 h 672"/>
                <a:gd name="T56" fmla="*/ 336 w 582"/>
                <a:gd name="T57" fmla="*/ 474 h 672"/>
                <a:gd name="T58" fmla="*/ 354 w 582"/>
                <a:gd name="T59" fmla="*/ 462 h 672"/>
                <a:gd name="T60" fmla="*/ 372 w 582"/>
                <a:gd name="T61" fmla="*/ 462 h 672"/>
                <a:gd name="T62" fmla="*/ 390 w 582"/>
                <a:gd name="T63" fmla="*/ 468 h 672"/>
                <a:gd name="T64" fmla="*/ 408 w 582"/>
                <a:gd name="T65" fmla="*/ 480 h 672"/>
                <a:gd name="T66" fmla="*/ 426 w 582"/>
                <a:gd name="T67" fmla="*/ 492 h 672"/>
                <a:gd name="T68" fmla="*/ 444 w 582"/>
                <a:gd name="T69" fmla="*/ 504 h 672"/>
                <a:gd name="T70" fmla="*/ 462 w 582"/>
                <a:gd name="T71" fmla="*/ 516 h 672"/>
                <a:gd name="T72" fmla="*/ 480 w 582"/>
                <a:gd name="T73" fmla="*/ 522 h 672"/>
                <a:gd name="T74" fmla="*/ 498 w 582"/>
                <a:gd name="T75" fmla="*/ 528 h 672"/>
                <a:gd name="T76" fmla="*/ 516 w 582"/>
                <a:gd name="T77" fmla="*/ 528 h 672"/>
                <a:gd name="T78" fmla="*/ 534 w 582"/>
                <a:gd name="T79" fmla="*/ 528 h 672"/>
                <a:gd name="T80" fmla="*/ 552 w 582"/>
                <a:gd name="T81" fmla="*/ 522 h 672"/>
                <a:gd name="T82" fmla="*/ 570 w 582"/>
                <a:gd name="T83" fmla="*/ 52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2" h="672">
                  <a:moveTo>
                    <a:pt x="0" y="414"/>
                  </a:moveTo>
                  <a:lnTo>
                    <a:pt x="6" y="402"/>
                  </a:lnTo>
                  <a:lnTo>
                    <a:pt x="6" y="324"/>
                  </a:lnTo>
                  <a:lnTo>
                    <a:pt x="12" y="318"/>
                  </a:lnTo>
                  <a:lnTo>
                    <a:pt x="12" y="246"/>
                  </a:lnTo>
                  <a:lnTo>
                    <a:pt x="18" y="240"/>
                  </a:lnTo>
                  <a:lnTo>
                    <a:pt x="18" y="180"/>
                  </a:lnTo>
                  <a:lnTo>
                    <a:pt x="24" y="174"/>
                  </a:lnTo>
                  <a:lnTo>
                    <a:pt x="24" y="120"/>
                  </a:lnTo>
                  <a:lnTo>
                    <a:pt x="30" y="114"/>
                  </a:lnTo>
                  <a:lnTo>
                    <a:pt x="30" y="72"/>
                  </a:lnTo>
                  <a:lnTo>
                    <a:pt x="36" y="66"/>
                  </a:lnTo>
                  <a:lnTo>
                    <a:pt x="36" y="42"/>
                  </a:lnTo>
                  <a:lnTo>
                    <a:pt x="42" y="36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6"/>
                  </a:lnTo>
                  <a:lnTo>
                    <a:pt x="66" y="12"/>
                  </a:lnTo>
                  <a:lnTo>
                    <a:pt x="72" y="18"/>
                  </a:lnTo>
                  <a:lnTo>
                    <a:pt x="72" y="36"/>
                  </a:lnTo>
                  <a:lnTo>
                    <a:pt x="78" y="42"/>
                  </a:lnTo>
                  <a:lnTo>
                    <a:pt x="78" y="60"/>
                  </a:lnTo>
                  <a:lnTo>
                    <a:pt x="84" y="66"/>
                  </a:lnTo>
                  <a:lnTo>
                    <a:pt x="84" y="90"/>
                  </a:lnTo>
                  <a:lnTo>
                    <a:pt x="90" y="96"/>
                  </a:lnTo>
                  <a:lnTo>
                    <a:pt x="90" y="126"/>
                  </a:lnTo>
                  <a:lnTo>
                    <a:pt x="96" y="132"/>
                  </a:lnTo>
                  <a:lnTo>
                    <a:pt x="96" y="162"/>
                  </a:lnTo>
                  <a:lnTo>
                    <a:pt x="102" y="168"/>
                  </a:lnTo>
                  <a:lnTo>
                    <a:pt x="102" y="204"/>
                  </a:lnTo>
                  <a:lnTo>
                    <a:pt x="108" y="210"/>
                  </a:lnTo>
                  <a:lnTo>
                    <a:pt x="108" y="246"/>
                  </a:lnTo>
                  <a:lnTo>
                    <a:pt x="114" y="252"/>
                  </a:lnTo>
                  <a:lnTo>
                    <a:pt x="114" y="288"/>
                  </a:lnTo>
                  <a:lnTo>
                    <a:pt x="120" y="294"/>
                  </a:lnTo>
                  <a:lnTo>
                    <a:pt x="120" y="330"/>
                  </a:lnTo>
                  <a:lnTo>
                    <a:pt x="126" y="336"/>
                  </a:lnTo>
                  <a:lnTo>
                    <a:pt x="126" y="372"/>
                  </a:lnTo>
                  <a:lnTo>
                    <a:pt x="132" y="378"/>
                  </a:lnTo>
                  <a:lnTo>
                    <a:pt x="132" y="414"/>
                  </a:lnTo>
                  <a:lnTo>
                    <a:pt x="138" y="420"/>
                  </a:lnTo>
                  <a:lnTo>
                    <a:pt x="138" y="456"/>
                  </a:lnTo>
                  <a:lnTo>
                    <a:pt x="144" y="462"/>
                  </a:lnTo>
                  <a:lnTo>
                    <a:pt x="144" y="492"/>
                  </a:lnTo>
                  <a:lnTo>
                    <a:pt x="150" y="498"/>
                  </a:lnTo>
                  <a:lnTo>
                    <a:pt x="150" y="522"/>
                  </a:lnTo>
                  <a:lnTo>
                    <a:pt x="156" y="528"/>
                  </a:lnTo>
                  <a:lnTo>
                    <a:pt x="156" y="552"/>
                  </a:lnTo>
                  <a:lnTo>
                    <a:pt x="162" y="558"/>
                  </a:lnTo>
                  <a:lnTo>
                    <a:pt x="162" y="582"/>
                  </a:lnTo>
                  <a:lnTo>
                    <a:pt x="168" y="588"/>
                  </a:lnTo>
                  <a:lnTo>
                    <a:pt x="168" y="606"/>
                  </a:lnTo>
                  <a:lnTo>
                    <a:pt x="174" y="612"/>
                  </a:lnTo>
                  <a:lnTo>
                    <a:pt x="174" y="624"/>
                  </a:lnTo>
                  <a:lnTo>
                    <a:pt x="180" y="630"/>
                  </a:lnTo>
                  <a:lnTo>
                    <a:pt x="180" y="642"/>
                  </a:lnTo>
                  <a:lnTo>
                    <a:pt x="192" y="654"/>
                  </a:lnTo>
                  <a:lnTo>
                    <a:pt x="192" y="666"/>
                  </a:lnTo>
                  <a:lnTo>
                    <a:pt x="198" y="672"/>
                  </a:lnTo>
                  <a:lnTo>
                    <a:pt x="204" y="672"/>
                  </a:lnTo>
                  <a:lnTo>
                    <a:pt x="210" y="672"/>
                  </a:lnTo>
                  <a:lnTo>
                    <a:pt x="216" y="672"/>
                  </a:lnTo>
                  <a:lnTo>
                    <a:pt x="222" y="666"/>
                  </a:lnTo>
                  <a:lnTo>
                    <a:pt x="228" y="660"/>
                  </a:lnTo>
                  <a:lnTo>
                    <a:pt x="234" y="654"/>
                  </a:lnTo>
                  <a:lnTo>
                    <a:pt x="246" y="642"/>
                  </a:lnTo>
                  <a:lnTo>
                    <a:pt x="246" y="630"/>
                  </a:lnTo>
                  <a:lnTo>
                    <a:pt x="258" y="618"/>
                  </a:lnTo>
                  <a:lnTo>
                    <a:pt x="258" y="606"/>
                  </a:lnTo>
                  <a:lnTo>
                    <a:pt x="264" y="600"/>
                  </a:lnTo>
                  <a:lnTo>
                    <a:pt x="264" y="594"/>
                  </a:lnTo>
                  <a:lnTo>
                    <a:pt x="270" y="588"/>
                  </a:lnTo>
                  <a:lnTo>
                    <a:pt x="270" y="576"/>
                  </a:lnTo>
                  <a:lnTo>
                    <a:pt x="282" y="564"/>
                  </a:lnTo>
                  <a:lnTo>
                    <a:pt x="282" y="552"/>
                  </a:lnTo>
                  <a:lnTo>
                    <a:pt x="294" y="540"/>
                  </a:lnTo>
                  <a:lnTo>
                    <a:pt x="294" y="528"/>
                  </a:lnTo>
                  <a:lnTo>
                    <a:pt x="306" y="516"/>
                  </a:lnTo>
                  <a:lnTo>
                    <a:pt x="306" y="504"/>
                  </a:lnTo>
                  <a:lnTo>
                    <a:pt x="312" y="498"/>
                  </a:lnTo>
                  <a:lnTo>
                    <a:pt x="318" y="492"/>
                  </a:lnTo>
                  <a:lnTo>
                    <a:pt x="330" y="480"/>
                  </a:lnTo>
                  <a:lnTo>
                    <a:pt x="330" y="474"/>
                  </a:lnTo>
                  <a:lnTo>
                    <a:pt x="336" y="474"/>
                  </a:lnTo>
                  <a:lnTo>
                    <a:pt x="342" y="468"/>
                  </a:lnTo>
                  <a:lnTo>
                    <a:pt x="348" y="468"/>
                  </a:lnTo>
                  <a:lnTo>
                    <a:pt x="354" y="462"/>
                  </a:lnTo>
                  <a:lnTo>
                    <a:pt x="360" y="462"/>
                  </a:lnTo>
                  <a:lnTo>
                    <a:pt x="366" y="462"/>
                  </a:lnTo>
                  <a:lnTo>
                    <a:pt x="372" y="462"/>
                  </a:lnTo>
                  <a:lnTo>
                    <a:pt x="378" y="468"/>
                  </a:lnTo>
                  <a:lnTo>
                    <a:pt x="384" y="468"/>
                  </a:lnTo>
                  <a:lnTo>
                    <a:pt x="390" y="468"/>
                  </a:lnTo>
                  <a:lnTo>
                    <a:pt x="396" y="474"/>
                  </a:lnTo>
                  <a:lnTo>
                    <a:pt x="402" y="480"/>
                  </a:lnTo>
                  <a:lnTo>
                    <a:pt x="408" y="480"/>
                  </a:lnTo>
                  <a:lnTo>
                    <a:pt x="414" y="486"/>
                  </a:lnTo>
                  <a:lnTo>
                    <a:pt x="420" y="492"/>
                  </a:lnTo>
                  <a:lnTo>
                    <a:pt x="426" y="492"/>
                  </a:lnTo>
                  <a:lnTo>
                    <a:pt x="432" y="498"/>
                  </a:lnTo>
                  <a:lnTo>
                    <a:pt x="438" y="504"/>
                  </a:lnTo>
                  <a:lnTo>
                    <a:pt x="444" y="504"/>
                  </a:lnTo>
                  <a:lnTo>
                    <a:pt x="450" y="510"/>
                  </a:lnTo>
                  <a:lnTo>
                    <a:pt x="456" y="516"/>
                  </a:lnTo>
                  <a:lnTo>
                    <a:pt x="462" y="516"/>
                  </a:lnTo>
                  <a:lnTo>
                    <a:pt x="468" y="516"/>
                  </a:lnTo>
                  <a:lnTo>
                    <a:pt x="474" y="522"/>
                  </a:lnTo>
                  <a:lnTo>
                    <a:pt x="480" y="522"/>
                  </a:lnTo>
                  <a:lnTo>
                    <a:pt x="486" y="528"/>
                  </a:lnTo>
                  <a:lnTo>
                    <a:pt x="492" y="528"/>
                  </a:lnTo>
                  <a:lnTo>
                    <a:pt x="498" y="528"/>
                  </a:lnTo>
                  <a:lnTo>
                    <a:pt x="504" y="528"/>
                  </a:lnTo>
                  <a:lnTo>
                    <a:pt x="510" y="528"/>
                  </a:lnTo>
                  <a:lnTo>
                    <a:pt x="516" y="528"/>
                  </a:lnTo>
                  <a:lnTo>
                    <a:pt x="522" y="528"/>
                  </a:lnTo>
                  <a:lnTo>
                    <a:pt x="528" y="528"/>
                  </a:lnTo>
                  <a:lnTo>
                    <a:pt x="534" y="528"/>
                  </a:lnTo>
                  <a:lnTo>
                    <a:pt x="540" y="528"/>
                  </a:lnTo>
                  <a:lnTo>
                    <a:pt x="546" y="528"/>
                  </a:lnTo>
                  <a:lnTo>
                    <a:pt x="552" y="522"/>
                  </a:lnTo>
                  <a:lnTo>
                    <a:pt x="558" y="522"/>
                  </a:lnTo>
                  <a:lnTo>
                    <a:pt x="564" y="522"/>
                  </a:lnTo>
                  <a:lnTo>
                    <a:pt x="570" y="522"/>
                  </a:lnTo>
                  <a:lnTo>
                    <a:pt x="576" y="522"/>
                  </a:lnTo>
                  <a:lnTo>
                    <a:pt x="582" y="516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3" name="Freeform 78"/>
            <p:cNvSpPr>
              <a:spLocks/>
            </p:cNvSpPr>
            <p:nvPr/>
          </p:nvSpPr>
          <p:spPr bwMode="auto">
            <a:xfrm>
              <a:off x="3522" y="2000"/>
              <a:ext cx="720" cy="6"/>
            </a:xfrm>
            <a:custGeom>
              <a:avLst/>
              <a:gdLst>
                <a:gd name="T0" fmla="*/ 6 w 720"/>
                <a:gd name="T1" fmla="*/ 6 h 6"/>
                <a:gd name="T2" fmla="*/ 18 w 720"/>
                <a:gd name="T3" fmla="*/ 6 h 6"/>
                <a:gd name="T4" fmla="*/ 30 w 720"/>
                <a:gd name="T5" fmla="*/ 0 h 6"/>
                <a:gd name="T6" fmla="*/ 42 w 720"/>
                <a:gd name="T7" fmla="*/ 0 h 6"/>
                <a:gd name="T8" fmla="*/ 54 w 720"/>
                <a:gd name="T9" fmla="*/ 0 h 6"/>
                <a:gd name="T10" fmla="*/ 66 w 720"/>
                <a:gd name="T11" fmla="*/ 0 h 6"/>
                <a:gd name="T12" fmla="*/ 78 w 720"/>
                <a:gd name="T13" fmla="*/ 0 h 6"/>
                <a:gd name="T14" fmla="*/ 90 w 720"/>
                <a:gd name="T15" fmla="*/ 0 h 6"/>
                <a:gd name="T16" fmla="*/ 102 w 720"/>
                <a:gd name="T17" fmla="*/ 0 h 6"/>
                <a:gd name="T18" fmla="*/ 114 w 720"/>
                <a:gd name="T19" fmla="*/ 0 h 6"/>
                <a:gd name="T20" fmla="*/ 126 w 720"/>
                <a:gd name="T21" fmla="*/ 0 h 6"/>
                <a:gd name="T22" fmla="*/ 138 w 720"/>
                <a:gd name="T23" fmla="*/ 0 h 6"/>
                <a:gd name="T24" fmla="*/ 150 w 720"/>
                <a:gd name="T25" fmla="*/ 0 h 6"/>
                <a:gd name="T26" fmla="*/ 162 w 720"/>
                <a:gd name="T27" fmla="*/ 0 h 6"/>
                <a:gd name="T28" fmla="*/ 174 w 720"/>
                <a:gd name="T29" fmla="*/ 0 h 6"/>
                <a:gd name="T30" fmla="*/ 186 w 720"/>
                <a:gd name="T31" fmla="*/ 6 h 6"/>
                <a:gd name="T32" fmla="*/ 198 w 720"/>
                <a:gd name="T33" fmla="*/ 6 h 6"/>
                <a:gd name="T34" fmla="*/ 210 w 720"/>
                <a:gd name="T35" fmla="*/ 6 h 6"/>
                <a:gd name="T36" fmla="*/ 222 w 720"/>
                <a:gd name="T37" fmla="*/ 6 h 6"/>
                <a:gd name="T38" fmla="*/ 234 w 720"/>
                <a:gd name="T39" fmla="*/ 6 h 6"/>
                <a:gd name="T40" fmla="*/ 246 w 720"/>
                <a:gd name="T41" fmla="*/ 6 h 6"/>
                <a:gd name="T42" fmla="*/ 258 w 720"/>
                <a:gd name="T43" fmla="*/ 6 h 6"/>
                <a:gd name="T44" fmla="*/ 270 w 720"/>
                <a:gd name="T45" fmla="*/ 6 h 6"/>
                <a:gd name="T46" fmla="*/ 282 w 720"/>
                <a:gd name="T47" fmla="*/ 6 h 6"/>
                <a:gd name="T48" fmla="*/ 294 w 720"/>
                <a:gd name="T49" fmla="*/ 6 h 6"/>
                <a:gd name="T50" fmla="*/ 306 w 720"/>
                <a:gd name="T51" fmla="*/ 6 h 6"/>
                <a:gd name="T52" fmla="*/ 318 w 720"/>
                <a:gd name="T53" fmla="*/ 6 h 6"/>
                <a:gd name="T54" fmla="*/ 330 w 720"/>
                <a:gd name="T55" fmla="*/ 6 h 6"/>
                <a:gd name="T56" fmla="*/ 342 w 720"/>
                <a:gd name="T57" fmla="*/ 0 h 6"/>
                <a:gd name="T58" fmla="*/ 354 w 720"/>
                <a:gd name="T59" fmla="*/ 0 h 6"/>
                <a:gd name="T60" fmla="*/ 366 w 720"/>
                <a:gd name="T61" fmla="*/ 0 h 6"/>
                <a:gd name="T62" fmla="*/ 378 w 720"/>
                <a:gd name="T63" fmla="*/ 0 h 6"/>
                <a:gd name="T64" fmla="*/ 390 w 720"/>
                <a:gd name="T65" fmla="*/ 0 h 6"/>
                <a:gd name="T66" fmla="*/ 402 w 720"/>
                <a:gd name="T67" fmla="*/ 0 h 6"/>
                <a:gd name="T68" fmla="*/ 414 w 720"/>
                <a:gd name="T69" fmla="*/ 0 h 6"/>
                <a:gd name="T70" fmla="*/ 426 w 720"/>
                <a:gd name="T71" fmla="*/ 0 h 6"/>
                <a:gd name="T72" fmla="*/ 438 w 720"/>
                <a:gd name="T73" fmla="*/ 0 h 6"/>
                <a:gd name="T74" fmla="*/ 450 w 720"/>
                <a:gd name="T75" fmla="*/ 0 h 6"/>
                <a:gd name="T76" fmla="*/ 462 w 720"/>
                <a:gd name="T77" fmla="*/ 0 h 6"/>
                <a:gd name="T78" fmla="*/ 474 w 720"/>
                <a:gd name="T79" fmla="*/ 0 h 6"/>
                <a:gd name="T80" fmla="*/ 486 w 720"/>
                <a:gd name="T81" fmla="*/ 0 h 6"/>
                <a:gd name="T82" fmla="*/ 498 w 720"/>
                <a:gd name="T83" fmla="*/ 6 h 6"/>
                <a:gd name="T84" fmla="*/ 510 w 720"/>
                <a:gd name="T85" fmla="*/ 6 h 6"/>
                <a:gd name="T86" fmla="*/ 522 w 720"/>
                <a:gd name="T87" fmla="*/ 6 h 6"/>
                <a:gd name="T88" fmla="*/ 534 w 720"/>
                <a:gd name="T89" fmla="*/ 6 h 6"/>
                <a:gd name="T90" fmla="*/ 546 w 720"/>
                <a:gd name="T91" fmla="*/ 6 h 6"/>
                <a:gd name="T92" fmla="*/ 558 w 720"/>
                <a:gd name="T93" fmla="*/ 6 h 6"/>
                <a:gd name="T94" fmla="*/ 570 w 720"/>
                <a:gd name="T95" fmla="*/ 6 h 6"/>
                <a:gd name="T96" fmla="*/ 582 w 720"/>
                <a:gd name="T97" fmla="*/ 6 h 6"/>
                <a:gd name="T98" fmla="*/ 594 w 720"/>
                <a:gd name="T99" fmla="*/ 6 h 6"/>
                <a:gd name="T100" fmla="*/ 606 w 720"/>
                <a:gd name="T101" fmla="*/ 6 h 6"/>
                <a:gd name="T102" fmla="*/ 618 w 720"/>
                <a:gd name="T103" fmla="*/ 6 h 6"/>
                <a:gd name="T104" fmla="*/ 630 w 720"/>
                <a:gd name="T105" fmla="*/ 6 h 6"/>
                <a:gd name="T106" fmla="*/ 642 w 720"/>
                <a:gd name="T107" fmla="*/ 6 h 6"/>
                <a:gd name="T108" fmla="*/ 654 w 720"/>
                <a:gd name="T109" fmla="*/ 0 h 6"/>
                <a:gd name="T110" fmla="*/ 666 w 720"/>
                <a:gd name="T111" fmla="*/ 0 h 6"/>
                <a:gd name="T112" fmla="*/ 678 w 720"/>
                <a:gd name="T113" fmla="*/ 0 h 6"/>
                <a:gd name="T114" fmla="*/ 690 w 720"/>
                <a:gd name="T115" fmla="*/ 0 h 6"/>
                <a:gd name="T116" fmla="*/ 702 w 720"/>
                <a:gd name="T117" fmla="*/ 0 h 6"/>
                <a:gd name="T118" fmla="*/ 714 w 720"/>
                <a:gd name="T1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0" h="6">
                  <a:moveTo>
                    <a:pt x="0" y="6"/>
                  </a:move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0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6"/>
                  </a:lnTo>
                  <a:lnTo>
                    <a:pt x="192" y="6"/>
                  </a:lnTo>
                  <a:lnTo>
                    <a:pt x="198" y="6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70" y="6"/>
                  </a:lnTo>
                  <a:lnTo>
                    <a:pt x="276" y="6"/>
                  </a:lnTo>
                  <a:lnTo>
                    <a:pt x="282" y="6"/>
                  </a:lnTo>
                  <a:lnTo>
                    <a:pt x="288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6"/>
                  </a:lnTo>
                  <a:lnTo>
                    <a:pt x="312" y="6"/>
                  </a:lnTo>
                  <a:lnTo>
                    <a:pt x="318" y="6"/>
                  </a:lnTo>
                  <a:lnTo>
                    <a:pt x="324" y="6"/>
                  </a:lnTo>
                  <a:lnTo>
                    <a:pt x="330" y="6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8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0"/>
                  </a:lnTo>
                  <a:lnTo>
                    <a:pt x="438" y="0"/>
                  </a:lnTo>
                  <a:lnTo>
                    <a:pt x="444" y="0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62" y="0"/>
                  </a:lnTo>
                  <a:lnTo>
                    <a:pt x="468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86" y="0"/>
                  </a:lnTo>
                  <a:lnTo>
                    <a:pt x="492" y="6"/>
                  </a:lnTo>
                  <a:lnTo>
                    <a:pt x="498" y="6"/>
                  </a:lnTo>
                  <a:lnTo>
                    <a:pt x="504" y="6"/>
                  </a:lnTo>
                  <a:lnTo>
                    <a:pt x="510" y="6"/>
                  </a:lnTo>
                  <a:lnTo>
                    <a:pt x="516" y="6"/>
                  </a:lnTo>
                  <a:lnTo>
                    <a:pt x="522" y="6"/>
                  </a:lnTo>
                  <a:lnTo>
                    <a:pt x="528" y="6"/>
                  </a:lnTo>
                  <a:lnTo>
                    <a:pt x="534" y="6"/>
                  </a:lnTo>
                  <a:lnTo>
                    <a:pt x="540" y="6"/>
                  </a:lnTo>
                  <a:lnTo>
                    <a:pt x="546" y="6"/>
                  </a:lnTo>
                  <a:lnTo>
                    <a:pt x="552" y="6"/>
                  </a:lnTo>
                  <a:lnTo>
                    <a:pt x="558" y="6"/>
                  </a:lnTo>
                  <a:lnTo>
                    <a:pt x="564" y="6"/>
                  </a:lnTo>
                  <a:lnTo>
                    <a:pt x="570" y="6"/>
                  </a:lnTo>
                  <a:lnTo>
                    <a:pt x="576" y="6"/>
                  </a:lnTo>
                  <a:lnTo>
                    <a:pt x="582" y="6"/>
                  </a:lnTo>
                  <a:lnTo>
                    <a:pt x="588" y="6"/>
                  </a:lnTo>
                  <a:lnTo>
                    <a:pt x="594" y="6"/>
                  </a:lnTo>
                  <a:lnTo>
                    <a:pt x="600" y="6"/>
                  </a:lnTo>
                  <a:lnTo>
                    <a:pt x="606" y="6"/>
                  </a:lnTo>
                  <a:lnTo>
                    <a:pt x="612" y="6"/>
                  </a:lnTo>
                  <a:lnTo>
                    <a:pt x="618" y="6"/>
                  </a:lnTo>
                  <a:lnTo>
                    <a:pt x="624" y="6"/>
                  </a:lnTo>
                  <a:lnTo>
                    <a:pt x="630" y="6"/>
                  </a:lnTo>
                  <a:lnTo>
                    <a:pt x="636" y="6"/>
                  </a:lnTo>
                  <a:lnTo>
                    <a:pt x="642" y="6"/>
                  </a:lnTo>
                  <a:lnTo>
                    <a:pt x="648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66" y="0"/>
                  </a:lnTo>
                  <a:lnTo>
                    <a:pt x="672" y="0"/>
                  </a:lnTo>
                  <a:lnTo>
                    <a:pt x="678" y="0"/>
                  </a:lnTo>
                  <a:lnTo>
                    <a:pt x="684" y="0"/>
                  </a:lnTo>
                  <a:lnTo>
                    <a:pt x="690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20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4" name="Freeform 79"/>
            <p:cNvSpPr>
              <a:spLocks/>
            </p:cNvSpPr>
            <p:nvPr/>
          </p:nvSpPr>
          <p:spPr bwMode="auto">
            <a:xfrm>
              <a:off x="1638" y="1766"/>
              <a:ext cx="606" cy="1380"/>
            </a:xfrm>
            <a:custGeom>
              <a:avLst/>
              <a:gdLst>
                <a:gd name="T0" fmla="*/ 6 w 606"/>
                <a:gd name="T1" fmla="*/ 1266 h 1380"/>
                <a:gd name="T2" fmla="*/ 12 w 606"/>
                <a:gd name="T3" fmla="*/ 1092 h 1380"/>
                <a:gd name="T4" fmla="*/ 24 w 606"/>
                <a:gd name="T5" fmla="*/ 990 h 1380"/>
                <a:gd name="T6" fmla="*/ 30 w 606"/>
                <a:gd name="T7" fmla="*/ 834 h 1380"/>
                <a:gd name="T8" fmla="*/ 42 w 606"/>
                <a:gd name="T9" fmla="*/ 750 h 1380"/>
                <a:gd name="T10" fmla="*/ 48 w 606"/>
                <a:gd name="T11" fmla="*/ 630 h 1380"/>
                <a:gd name="T12" fmla="*/ 60 w 606"/>
                <a:gd name="T13" fmla="*/ 552 h 1380"/>
                <a:gd name="T14" fmla="*/ 66 w 606"/>
                <a:gd name="T15" fmla="*/ 450 h 1380"/>
                <a:gd name="T16" fmla="*/ 78 w 606"/>
                <a:gd name="T17" fmla="*/ 396 h 1380"/>
                <a:gd name="T18" fmla="*/ 84 w 606"/>
                <a:gd name="T19" fmla="*/ 312 h 1380"/>
                <a:gd name="T20" fmla="*/ 96 w 606"/>
                <a:gd name="T21" fmla="*/ 270 h 1380"/>
                <a:gd name="T22" fmla="*/ 102 w 606"/>
                <a:gd name="T23" fmla="*/ 204 h 1380"/>
                <a:gd name="T24" fmla="*/ 114 w 606"/>
                <a:gd name="T25" fmla="*/ 168 h 1380"/>
                <a:gd name="T26" fmla="*/ 120 w 606"/>
                <a:gd name="T27" fmla="*/ 126 h 1380"/>
                <a:gd name="T28" fmla="*/ 132 w 606"/>
                <a:gd name="T29" fmla="*/ 96 h 1380"/>
                <a:gd name="T30" fmla="*/ 138 w 606"/>
                <a:gd name="T31" fmla="*/ 66 h 1380"/>
                <a:gd name="T32" fmla="*/ 150 w 606"/>
                <a:gd name="T33" fmla="*/ 48 h 1380"/>
                <a:gd name="T34" fmla="*/ 162 w 606"/>
                <a:gd name="T35" fmla="*/ 18 h 1380"/>
                <a:gd name="T36" fmla="*/ 180 w 606"/>
                <a:gd name="T37" fmla="*/ 6 h 1380"/>
                <a:gd name="T38" fmla="*/ 198 w 606"/>
                <a:gd name="T39" fmla="*/ 0 h 1380"/>
                <a:gd name="T40" fmla="*/ 216 w 606"/>
                <a:gd name="T41" fmla="*/ 0 h 1380"/>
                <a:gd name="T42" fmla="*/ 234 w 606"/>
                <a:gd name="T43" fmla="*/ 12 h 1380"/>
                <a:gd name="T44" fmla="*/ 252 w 606"/>
                <a:gd name="T45" fmla="*/ 30 h 1380"/>
                <a:gd name="T46" fmla="*/ 270 w 606"/>
                <a:gd name="T47" fmla="*/ 48 h 1380"/>
                <a:gd name="T48" fmla="*/ 288 w 606"/>
                <a:gd name="T49" fmla="*/ 66 h 1380"/>
                <a:gd name="T50" fmla="*/ 306 w 606"/>
                <a:gd name="T51" fmla="*/ 90 h 1380"/>
                <a:gd name="T52" fmla="*/ 324 w 606"/>
                <a:gd name="T53" fmla="*/ 108 h 1380"/>
                <a:gd name="T54" fmla="*/ 342 w 606"/>
                <a:gd name="T55" fmla="*/ 132 h 1380"/>
                <a:gd name="T56" fmla="*/ 360 w 606"/>
                <a:gd name="T57" fmla="*/ 150 h 1380"/>
                <a:gd name="T58" fmla="*/ 378 w 606"/>
                <a:gd name="T59" fmla="*/ 168 h 1380"/>
                <a:gd name="T60" fmla="*/ 396 w 606"/>
                <a:gd name="T61" fmla="*/ 180 h 1380"/>
                <a:gd name="T62" fmla="*/ 414 w 606"/>
                <a:gd name="T63" fmla="*/ 198 h 1380"/>
                <a:gd name="T64" fmla="*/ 432 w 606"/>
                <a:gd name="T65" fmla="*/ 210 h 1380"/>
                <a:gd name="T66" fmla="*/ 450 w 606"/>
                <a:gd name="T67" fmla="*/ 216 h 1380"/>
                <a:gd name="T68" fmla="*/ 468 w 606"/>
                <a:gd name="T69" fmla="*/ 228 h 1380"/>
                <a:gd name="T70" fmla="*/ 486 w 606"/>
                <a:gd name="T71" fmla="*/ 234 h 1380"/>
                <a:gd name="T72" fmla="*/ 504 w 606"/>
                <a:gd name="T73" fmla="*/ 240 h 1380"/>
                <a:gd name="T74" fmla="*/ 522 w 606"/>
                <a:gd name="T75" fmla="*/ 240 h 1380"/>
                <a:gd name="T76" fmla="*/ 540 w 606"/>
                <a:gd name="T77" fmla="*/ 246 h 1380"/>
                <a:gd name="T78" fmla="*/ 558 w 606"/>
                <a:gd name="T79" fmla="*/ 246 h 1380"/>
                <a:gd name="T80" fmla="*/ 576 w 606"/>
                <a:gd name="T81" fmla="*/ 246 h 1380"/>
                <a:gd name="T82" fmla="*/ 594 w 606"/>
                <a:gd name="T83" fmla="*/ 246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6" h="1380">
                  <a:moveTo>
                    <a:pt x="0" y="1380"/>
                  </a:moveTo>
                  <a:lnTo>
                    <a:pt x="0" y="1278"/>
                  </a:lnTo>
                  <a:lnTo>
                    <a:pt x="6" y="1266"/>
                  </a:lnTo>
                  <a:lnTo>
                    <a:pt x="6" y="1182"/>
                  </a:lnTo>
                  <a:lnTo>
                    <a:pt x="12" y="1170"/>
                  </a:lnTo>
                  <a:lnTo>
                    <a:pt x="12" y="1092"/>
                  </a:lnTo>
                  <a:lnTo>
                    <a:pt x="18" y="1080"/>
                  </a:lnTo>
                  <a:lnTo>
                    <a:pt x="18" y="1002"/>
                  </a:lnTo>
                  <a:lnTo>
                    <a:pt x="24" y="990"/>
                  </a:lnTo>
                  <a:lnTo>
                    <a:pt x="24" y="912"/>
                  </a:lnTo>
                  <a:lnTo>
                    <a:pt x="30" y="900"/>
                  </a:lnTo>
                  <a:lnTo>
                    <a:pt x="30" y="834"/>
                  </a:lnTo>
                  <a:lnTo>
                    <a:pt x="36" y="828"/>
                  </a:lnTo>
                  <a:lnTo>
                    <a:pt x="36" y="762"/>
                  </a:lnTo>
                  <a:lnTo>
                    <a:pt x="42" y="750"/>
                  </a:lnTo>
                  <a:lnTo>
                    <a:pt x="42" y="690"/>
                  </a:lnTo>
                  <a:lnTo>
                    <a:pt x="48" y="684"/>
                  </a:lnTo>
                  <a:lnTo>
                    <a:pt x="48" y="630"/>
                  </a:lnTo>
                  <a:lnTo>
                    <a:pt x="54" y="618"/>
                  </a:lnTo>
                  <a:lnTo>
                    <a:pt x="54" y="558"/>
                  </a:lnTo>
                  <a:lnTo>
                    <a:pt x="60" y="552"/>
                  </a:lnTo>
                  <a:lnTo>
                    <a:pt x="60" y="504"/>
                  </a:lnTo>
                  <a:lnTo>
                    <a:pt x="66" y="498"/>
                  </a:lnTo>
                  <a:lnTo>
                    <a:pt x="66" y="450"/>
                  </a:lnTo>
                  <a:lnTo>
                    <a:pt x="72" y="444"/>
                  </a:lnTo>
                  <a:lnTo>
                    <a:pt x="72" y="402"/>
                  </a:lnTo>
                  <a:lnTo>
                    <a:pt x="78" y="396"/>
                  </a:lnTo>
                  <a:lnTo>
                    <a:pt x="78" y="354"/>
                  </a:lnTo>
                  <a:lnTo>
                    <a:pt x="84" y="348"/>
                  </a:lnTo>
                  <a:lnTo>
                    <a:pt x="84" y="312"/>
                  </a:lnTo>
                  <a:lnTo>
                    <a:pt x="90" y="306"/>
                  </a:lnTo>
                  <a:lnTo>
                    <a:pt x="90" y="276"/>
                  </a:lnTo>
                  <a:lnTo>
                    <a:pt x="96" y="270"/>
                  </a:lnTo>
                  <a:lnTo>
                    <a:pt x="96" y="240"/>
                  </a:lnTo>
                  <a:lnTo>
                    <a:pt x="102" y="234"/>
                  </a:lnTo>
                  <a:lnTo>
                    <a:pt x="102" y="204"/>
                  </a:lnTo>
                  <a:lnTo>
                    <a:pt x="108" y="198"/>
                  </a:lnTo>
                  <a:lnTo>
                    <a:pt x="108" y="174"/>
                  </a:lnTo>
                  <a:lnTo>
                    <a:pt x="114" y="168"/>
                  </a:lnTo>
                  <a:lnTo>
                    <a:pt x="114" y="150"/>
                  </a:lnTo>
                  <a:lnTo>
                    <a:pt x="120" y="144"/>
                  </a:lnTo>
                  <a:lnTo>
                    <a:pt x="120" y="126"/>
                  </a:lnTo>
                  <a:lnTo>
                    <a:pt x="126" y="120"/>
                  </a:lnTo>
                  <a:lnTo>
                    <a:pt x="126" y="102"/>
                  </a:lnTo>
                  <a:lnTo>
                    <a:pt x="132" y="96"/>
                  </a:lnTo>
                  <a:lnTo>
                    <a:pt x="132" y="84"/>
                  </a:lnTo>
                  <a:lnTo>
                    <a:pt x="138" y="78"/>
                  </a:lnTo>
                  <a:lnTo>
                    <a:pt x="138" y="66"/>
                  </a:lnTo>
                  <a:lnTo>
                    <a:pt x="144" y="60"/>
                  </a:lnTo>
                  <a:lnTo>
                    <a:pt x="144" y="54"/>
                  </a:lnTo>
                  <a:lnTo>
                    <a:pt x="150" y="48"/>
                  </a:lnTo>
                  <a:lnTo>
                    <a:pt x="150" y="42"/>
                  </a:lnTo>
                  <a:lnTo>
                    <a:pt x="162" y="30"/>
                  </a:lnTo>
                  <a:lnTo>
                    <a:pt x="162" y="18"/>
                  </a:lnTo>
                  <a:lnTo>
                    <a:pt x="168" y="12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12"/>
                  </a:lnTo>
                  <a:lnTo>
                    <a:pt x="240" y="18"/>
                  </a:lnTo>
                  <a:lnTo>
                    <a:pt x="246" y="24"/>
                  </a:lnTo>
                  <a:lnTo>
                    <a:pt x="252" y="30"/>
                  </a:lnTo>
                  <a:lnTo>
                    <a:pt x="258" y="36"/>
                  </a:lnTo>
                  <a:lnTo>
                    <a:pt x="264" y="42"/>
                  </a:lnTo>
                  <a:lnTo>
                    <a:pt x="270" y="48"/>
                  </a:lnTo>
                  <a:lnTo>
                    <a:pt x="276" y="54"/>
                  </a:lnTo>
                  <a:lnTo>
                    <a:pt x="282" y="60"/>
                  </a:lnTo>
                  <a:lnTo>
                    <a:pt x="288" y="66"/>
                  </a:lnTo>
                  <a:lnTo>
                    <a:pt x="300" y="78"/>
                  </a:lnTo>
                  <a:lnTo>
                    <a:pt x="300" y="84"/>
                  </a:lnTo>
                  <a:lnTo>
                    <a:pt x="306" y="90"/>
                  </a:lnTo>
                  <a:lnTo>
                    <a:pt x="312" y="96"/>
                  </a:lnTo>
                  <a:lnTo>
                    <a:pt x="318" y="102"/>
                  </a:lnTo>
                  <a:lnTo>
                    <a:pt x="324" y="108"/>
                  </a:lnTo>
                  <a:lnTo>
                    <a:pt x="336" y="120"/>
                  </a:lnTo>
                  <a:lnTo>
                    <a:pt x="336" y="126"/>
                  </a:lnTo>
                  <a:lnTo>
                    <a:pt x="342" y="132"/>
                  </a:lnTo>
                  <a:lnTo>
                    <a:pt x="348" y="138"/>
                  </a:lnTo>
                  <a:lnTo>
                    <a:pt x="354" y="144"/>
                  </a:lnTo>
                  <a:lnTo>
                    <a:pt x="360" y="150"/>
                  </a:lnTo>
                  <a:lnTo>
                    <a:pt x="366" y="156"/>
                  </a:lnTo>
                  <a:lnTo>
                    <a:pt x="372" y="162"/>
                  </a:lnTo>
                  <a:lnTo>
                    <a:pt x="378" y="168"/>
                  </a:lnTo>
                  <a:lnTo>
                    <a:pt x="384" y="174"/>
                  </a:lnTo>
                  <a:lnTo>
                    <a:pt x="390" y="180"/>
                  </a:lnTo>
                  <a:lnTo>
                    <a:pt x="396" y="180"/>
                  </a:lnTo>
                  <a:lnTo>
                    <a:pt x="402" y="186"/>
                  </a:lnTo>
                  <a:lnTo>
                    <a:pt x="408" y="192"/>
                  </a:lnTo>
                  <a:lnTo>
                    <a:pt x="414" y="198"/>
                  </a:lnTo>
                  <a:lnTo>
                    <a:pt x="420" y="198"/>
                  </a:lnTo>
                  <a:lnTo>
                    <a:pt x="426" y="204"/>
                  </a:lnTo>
                  <a:lnTo>
                    <a:pt x="432" y="210"/>
                  </a:lnTo>
                  <a:lnTo>
                    <a:pt x="438" y="210"/>
                  </a:lnTo>
                  <a:lnTo>
                    <a:pt x="444" y="216"/>
                  </a:lnTo>
                  <a:lnTo>
                    <a:pt x="450" y="216"/>
                  </a:lnTo>
                  <a:lnTo>
                    <a:pt x="456" y="222"/>
                  </a:lnTo>
                  <a:lnTo>
                    <a:pt x="462" y="222"/>
                  </a:lnTo>
                  <a:lnTo>
                    <a:pt x="468" y="228"/>
                  </a:lnTo>
                  <a:lnTo>
                    <a:pt x="474" y="228"/>
                  </a:lnTo>
                  <a:lnTo>
                    <a:pt x="480" y="228"/>
                  </a:lnTo>
                  <a:lnTo>
                    <a:pt x="486" y="234"/>
                  </a:lnTo>
                  <a:lnTo>
                    <a:pt x="492" y="234"/>
                  </a:lnTo>
                  <a:lnTo>
                    <a:pt x="498" y="234"/>
                  </a:lnTo>
                  <a:lnTo>
                    <a:pt x="504" y="240"/>
                  </a:lnTo>
                  <a:lnTo>
                    <a:pt x="510" y="240"/>
                  </a:lnTo>
                  <a:lnTo>
                    <a:pt x="516" y="240"/>
                  </a:lnTo>
                  <a:lnTo>
                    <a:pt x="522" y="240"/>
                  </a:lnTo>
                  <a:lnTo>
                    <a:pt x="528" y="240"/>
                  </a:lnTo>
                  <a:lnTo>
                    <a:pt x="534" y="246"/>
                  </a:lnTo>
                  <a:lnTo>
                    <a:pt x="540" y="246"/>
                  </a:lnTo>
                  <a:lnTo>
                    <a:pt x="546" y="246"/>
                  </a:lnTo>
                  <a:lnTo>
                    <a:pt x="552" y="246"/>
                  </a:lnTo>
                  <a:lnTo>
                    <a:pt x="558" y="246"/>
                  </a:lnTo>
                  <a:lnTo>
                    <a:pt x="564" y="246"/>
                  </a:lnTo>
                  <a:lnTo>
                    <a:pt x="570" y="246"/>
                  </a:lnTo>
                  <a:lnTo>
                    <a:pt x="576" y="246"/>
                  </a:lnTo>
                  <a:lnTo>
                    <a:pt x="582" y="246"/>
                  </a:lnTo>
                  <a:lnTo>
                    <a:pt x="588" y="246"/>
                  </a:lnTo>
                  <a:lnTo>
                    <a:pt x="594" y="246"/>
                  </a:lnTo>
                  <a:lnTo>
                    <a:pt x="600" y="246"/>
                  </a:lnTo>
                  <a:lnTo>
                    <a:pt x="606" y="246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5" name="Freeform 80"/>
            <p:cNvSpPr>
              <a:spLocks/>
            </p:cNvSpPr>
            <p:nvPr/>
          </p:nvSpPr>
          <p:spPr bwMode="auto">
            <a:xfrm>
              <a:off x="2244" y="1532"/>
              <a:ext cx="726" cy="480"/>
            </a:xfrm>
            <a:custGeom>
              <a:avLst/>
              <a:gdLst>
                <a:gd name="T0" fmla="*/ 12 w 726"/>
                <a:gd name="T1" fmla="*/ 480 h 480"/>
                <a:gd name="T2" fmla="*/ 30 w 726"/>
                <a:gd name="T3" fmla="*/ 480 h 480"/>
                <a:gd name="T4" fmla="*/ 48 w 726"/>
                <a:gd name="T5" fmla="*/ 480 h 480"/>
                <a:gd name="T6" fmla="*/ 66 w 726"/>
                <a:gd name="T7" fmla="*/ 480 h 480"/>
                <a:gd name="T8" fmla="*/ 84 w 726"/>
                <a:gd name="T9" fmla="*/ 480 h 480"/>
                <a:gd name="T10" fmla="*/ 102 w 726"/>
                <a:gd name="T11" fmla="*/ 480 h 480"/>
                <a:gd name="T12" fmla="*/ 120 w 726"/>
                <a:gd name="T13" fmla="*/ 474 h 480"/>
                <a:gd name="T14" fmla="*/ 138 w 726"/>
                <a:gd name="T15" fmla="*/ 474 h 480"/>
                <a:gd name="T16" fmla="*/ 156 w 726"/>
                <a:gd name="T17" fmla="*/ 474 h 480"/>
                <a:gd name="T18" fmla="*/ 174 w 726"/>
                <a:gd name="T19" fmla="*/ 474 h 480"/>
                <a:gd name="T20" fmla="*/ 192 w 726"/>
                <a:gd name="T21" fmla="*/ 474 h 480"/>
                <a:gd name="T22" fmla="*/ 210 w 726"/>
                <a:gd name="T23" fmla="*/ 474 h 480"/>
                <a:gd name="T24" fmla="*/ 228 w 726"/>
                <a:gd name="T25" fmla="*/ 474 h 480"/>
                <a:gd name="T26" fmla="*/ 246 w 726"/>
                <a:gd name="T27" fmla="*/ 474 h 480"/>
                <a:gd name="T28" fmla="*/ 264 w 726"/>
                <a:gd name="T29" fmla="*/ 474 h 480"/>
                <a:gd name="T30" fmla="*/ 282 w 726"/>
                <a:gd name="T31" fmla="*/ 474 h 480"/>
                <a:gd name="T32" fmla="*/ 300 w 726"/>
                <a:gd name="T33" fmla="*/ 474 h 480"/>
                <a:gd name="T34" fmla="*/ 318 w 726"/>
                <a:gd name="T35" fmla="*/ 468 h 480"/>
                <a:gd name="T36" fmla="*/ 336 w 726"/>
                <a:gd name="T37" fmla="*/ 468 h 480"/>
                <a:gd name="T38" fmla="*/ 354 w 726"/>
                <a:gd name="T39" fmla="*/ 468 h 480"/>
                <a:gd name="T40" fmla="*/ 372 w 726"/>
                <a:gd name="T41" fmla="*/ 468 h 480"/>
                <a:gd name="T42" fmla="*/ 390 w 726"/>
                <a:gd name="T43" fmla="*/ 468 h 480"/>
                <a:gd name="T44" fmla="*/ 408 w 726"/>
                <a:gd name="T45" fmla="*/ 468 h 480"/>
                <a:gd name="T46" fmla="*/ 426 w 726"/>
                <a:gd name="T47" fmla="*/ 468 h 480"/>
                <a:gd name="T48" fmla="*/ 444 w 726"/>
                <a:gd name="T49" fmla="*/ 468 h 480"/>
                <a:gd name="T50" fmla="*/ 462 w 726"/>
                <a:gd name="T51" fmla="*/ 468 h 480"/>
                <a:gd name="T52" fmla="*/ 480 w 726"/>
                <a:gd name="T53" fmla="*/ 468 h 480"/>
                <a:gd name="T54" fmla="*/ 498 w 726"/>
                <a:gd name="T55" fmla="*/ 468 h 480"/>
                <a:gd name="T56" fmla="*/ 516 w 726"/>
                <a:gd name="T57" fmla="*/ 468 h 480"/>
                <a:gd name="T58" fmla="*/ 534 w 726"/>
                <a:gd name="T59" fmla="*/ 468 h 480"/>
                <a:gd name="T60" fmla="*/ 552 w 726"/>
                <a:gd name="T61" fmla="*/ 468 h 480"/>
                <a:gd name="T62" fmla="*/ 570 w 726"/>
                <a:gd name="T63" fmla="*/ 468 h 480"/>
                <a:gd name="T64" fmla="*/ 588 w 726"/>
                <a:gd name="T65" fmla="*/ 468 h 480"/>
                <a:gd name="T66" fmla="*/ 606 w 726"/>
                <a:gd name="T67" fmla="*/ 468 h 480"/>
                <a:gd name="T68" fmla="*/ 624 w 726"/>
                <a:gd name="T69" fmla="*/ 468 h 480"/>
                <a:gd name="T70" fmla="*/ 642 w 726"/>
                <a:gd name="T71" fmla="*/ 468 h 480"/>
                <a:gd name="T72" fmla="*/ 660 w 726"/>
                <a:gd name="T73" fmla="*/ 468 h 480"/>
                <a:gd name="T74" fmla="*/ 678 w 726"/>
                <a:gd name="T75" fmla="*/ 468 h 480"/>
                <a:gd name="T76" fmla="*/ 696 w 726"/>
                <a:gd name="T77" fmla="*/ 462 h 480"/>
                <a:gd name="T78" fmla="*/ 702 w 726"/>
                <a:gd name="T79" fmla="*/ 282 h 480"/>
                <a:gd name="T80" fmla="*/ 714 w 726"/>
                <a:gd name="T81" fmla="*/ 192 h 480"/>
                <a:gd name="T82" fmla="*/ 720 w 726"/>
                <a:gd name="T83" fmla="*/ 54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6" h="480">
                  <a:moveTo>
                    <a:pt x="0" y="480"/>
                  </a:moveTo>
                  <a:lnTo>
                    <a:pt x="6" y="480"/>
                  </a:lnTo>
                  <a:lnTo>
                    <a:pt x="12" y="480"/>
                  </a:lnTo>
                  <a:lnTo>
                    <a:pt x="18" y="480"/>
                  </a:lnTo>
                  <a:lnTo>
                    <a:pt x="24" y="480"/>
                  </a:lnTo>
                  <a:lnTo>
                    <a:pt x="30" y="480"/>
                  </a:lnTo>
                  <a:lnTo>
                    <a:pt x="36" y="480"/>
                  </a:lnTo>
                  <a:lnTo>
                    <a:pt x="42" y="480"/>
                  </a:lnTo>
                  <a:lnTo>
                    <a:pt x="48" y="480"/>
                  </a:lnTo>
                  <a:lnTo>
                    <a:pt x="54" y="480"/>
                  </a:lnTo>
                  <a:lnTo>
                    <a:pt x="60" y="480"/>
                  </a:lnTo>
                  <a:lnTo>
                    <a:pt x="66" y="480"/>
                  </a:lnTo>
                  <a:lnTo>
                    <a:pt x="72" y="480"/>
                  </a:lnTo>
                  <a:lnTo>
                    <a:pt x="78" y="480"/>
                  </a:lnTo>
                  <a:lnTo>
                    <a:pt x="84" y="480"/>
                  </a:lnTo>
                  <a:lnTo>
                    <a:pt x="90" y="480"/>
                  </a:lnTo>
                  <a:lnTo>
                    <a:pt x="96" y="480"/>
                  </a:lnTo>
                  <a:lnTo>
                    <a:pt x="102" y="480"/>
                  </a:lnTo>
                  <a:lnTo>
                    <a:pt x="108" y="480"/>
                  </a:lnTo>
                  <a:lnTo>
                    <a:pt x="114" y="480"/>
                  </a:lnTo>
                  <a:lnTo>
                    <a:pt x="120" y="474"/>
                  </a:lnTo>
                  <a:lnTo>
                    <a:pt x="126" y="474"/>
                  </a:lnTo>
                  <a:lnTo>
                    <a:pt x="132" y="474"/>
                  </a:lnTo>
                  <a:lnTo>
                    <a:pt x="138" y="474"/>
                  </a:lnTo>
                  <a:lnTo>
                    <a:pt x="144" y="474"/>
                  </a:lnTo>
                  <a:lnTo>
                    <a:pt x="150" y="474"/>
                  </a:lnTo>
                  <a:lnTo>
                    <a:pt x="156" y="474"/>
                  </a:lnTo>
                  <a:lnTo>
                    <a:pt x="162" y="474"/>
                  </a:lnTo>
                  <a:lnTo>
                    <a:pt x="168" y="474"/>
                  </a:lnTo>
                  <a:lnTo>
                    <a:pt x="174" y="474"/>
                  </a:lnTo>
                  <a:lnTo>
                    <a:pt x="180" y="474"/>
                  </a:lnTo>
                  <a:lnTo>
                    <a:pt x="186" y="474"/>
                  </a:lnTo>
                  <a:lnTo>
                    <a:pt x="192" y="474"/>
                  </a:lnTo>
                  <a:lnTo>
                    <a:pt x="198" y="474"/>
                  </a:lnTo>
                  <a:lnTo>
                    <a:pt x="204" y="474"/>
                  </a:lnTo>
                  <a:lnTo>
                    <a:pt x="210" y="474"/>
                  </a:lnTo>
                  <a:lnTo>
                    <a:pt x="216" y="474"/>
                  </a:lnTo>
                  <a:lnTo>
                    <a:pt x="222" y="474"/>
                  </a:lnTo>
                  <a:lnTo>
                    <a:pt x="228" y="474"/>
                  </a:lnTo>
                  <a:lnTo>
                    <a:pt x="234" y="474"/>
                  </a:lnTo>
                  <a:lnTo>
                    <a:pt x="240" y="474"/>
                  </a:lnTo>
                  <a:lnTo>
                    <a:pt x="246" y="474"/>
                  </a:lnTo>
                  <a:lnTo>
                    <a:pt x="252" y="474"/>
                  </a:lnTo>
                  <a:lnTo>
                    <a:pt x="258" y="474"/>
                  </a:lnTo>
                  <a:lnTo>
                    <a:pt x="264" y="474"/>
                  </a:lnTo>
                  <a:lnTo>
                    <a:pt x="270" y="474"/>
                  </a:lnTo>
                  <a:lnTo>
                    <a:pt x="276" y="474"/>
                  </a:lnTo>
                  <a:lnTo>
                    <a:pt x="282" y="474"/>
                  </a:lnTo>
                  <a:lnTo>
                    <a:pt x="288" y="474"/>
                  </a:lnTo>
                  <a:lnTo>
                    <a:pt x="294" y="474"/>
                  </a:lnTo>
                  <a:lnTo>
                    <a:pt x="300" y="474"/>
                  </a:lnTo>
                  <a:lnTo>
                    <a:pt x="306" y="468"/>
                  </a:lnTo>
                  <a:lnTo>
                    <a:pt x="312" y="468"/>
                  </a:lnTo>
                  <a:lnTo>
                    <a:pt x="318" y="468"/>
                  </a:lnTo>
                  <a:lnTo>
                    <a:pt x="324" y="468"/>
                  </a:lnTo>
                  <a:lnTo>
                    <a:pt x="330" y="468"/>
                  </a:lnTo>
                  <a:lnTo>
                    <a:pt x="336" y="468"/>
                  </a:lnTo>
                  <a:lnTo>
                    <a:pt x="342" y="468"/>
                  </a:lnTo>
                  <a:lnTo>
                    <a:pt x="348" y="468"/>
                  </a:lnTo>
                  <a:lnTo>
                    <a:pt x="354" y="468"/>
                  </a:lnTo>
                  <a:lnTo>
                    <a:pt x="360" y="468"/>
                  </a:lnTo>
                  <a:lnTo>
                    <a:pt x="366" y="468"/>
                  </a:lnTo>
                  <a:lnTo>
                    <a:pt x="372" y="468"/>
                  </a:lnTo>
                  <a:lnTo>
                    <a:pt x="378" y="468"/>
                  </a:lnTo>
                  <a:lnTo>
                    <a:pt x="384" y="468"/>
                  </a:lnTo>
                  <a:lnTo>
                    <a:pt x="390" y="468"/>
                  </a:lnTo>
                  <a:lnTo>
                    <a:pt x="396" y="468"/>
                  </a:lnTo>
                  <a:lnTo>
                    <a:pt x="402" y="468"/>
                  </a:lnTo>
                  <a:lnTo>
                    <a:pt x="408" y="468"/>
                  </a:lnTo>
                  <a:lnTo>
                    <a:pt x="414" y="468"/>
                  </a:lnTo>
                  <a:lnTo>
                    <a:pt x="420" y="468"/>
                  </a:lnTo>
                  <a:lnTo>
                    <a:pt x="426" y="468"/>
                  </a:lnTo>
                  <a:lnTo>
                    <a:pt x="432" y="468"/>
                  </a:lnTo>
                  <a:lnTo>
                    <a:pt x="438" y="468"/>
                  </a:lnTo>
                  <a:lnTo>
                    <a:pt x="444" y="468"/>
                  </a:lnTo>
                  <a:lnTo>
                    <a:pt x="450" y="468"/>
                  </a:lnTo>
                  <a:lnTo>
                    <a:pt x="456" y="468"/>
                  </a:lnTo>
                  <a:lnTo>
                    <a:pt x="462" y="468"/>
                  </a:lnTo>
                  <a:lnTo>
                    <a:pt x="468" y="468"/>
                  </a:lnTo>
                  <a:lnTo>
                    <a:pt x="474" y="468"/>
                  </a:lnTo>
                  <a:lnTo>
                    <a:pt x="480" y="468"/>
                  </a:lnTo>
                  <a:lnTo>
                    <a:pt x="486" y="468"/>
                  </a:lnTo>
                  <a:lnTo>
                    <a:pt x="492" y="468"/>
                  </a:lnTo>
                  <a:lnTo>
                    <a:pt x="498" y="468"/>
                  </a:lnTo>
                  <a:lnTo>
                    <a:pt x="504" y="468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22" y="468"/>
                  </a:lnTo>
                  <a:lnTo>
                    <a:pt x="528" y="468"/>
                  </a:lnTo>
                  <a:lnTo>
                    <a:pt x="534" y="468"/>
                  </a:lnTo>
                  <a:lnTo>
                    <a:pt x="540" y="468"/>
                  </a:lnTo>
                  <a:lnTo>
                    <a:pt x="546" y="468"/>
                  </a:lnTo>
                  <a:lnTo>
                    <a:pt x="552" y="468"/>
                  </a:lnTo>
                  <a:lnTo>
                    <a:pt x="558" y="468"/>
                  </a:lnTo>
                  <a:lnTo>
                    <a:pt x="564" y="468"/>
                  </a:lnTo>
                  <a:lnTo>
                    <a:pt x="570" y="468"/>
                  </a:lnTo>
                  <a:lnTo>
                    <a:pt x="576" y="468"/>
                  </a:lnTo>
                  <a:lnTo>
                    <a:pt x="582" y="468"/>
                  </a:lnTo>
                  <a:lnTo>
                    <a:pt x="588" y="468"/>
                  </a:lnTo>
                  <a:lnTo>
                    <a:pt x="594" y="468"/>
                  </a:lnTo>
                  <a:lnTo>
                    <a:pt x="600" y="468"/>
                  </a:lnTo>
                  <a:lnTo>
                    <a:pt x="606" y="468"/>
                  </a:lnTo>
                  <a:lnTo>
                    <a:pt x="612" y="468"/>
                  </a:lnTo>
                  <a:lnTo>
                    <a:pt x="618" y="468"/>
                  </a:lnTo>
                  <a:lnTo>
                    <a:pt x="624" y="468"/>
                  </a:lnTo>
                  <a:lnTo>
                    <a:pt x="630" y="468"/>
                  </a:lnTo>
                  <a:lnTo>
                    <a:pt x="636" y="468"/>
                  </a:lnTo>
                  <a:lnTo>
                    <a:pt x="642" y="468"/>
                  </a:lnTo>
                  <a:lnTo>
                    <a:pt x="648" y="468"/>
                  </a:lnTo>
                  <a:lnTo>
                    <a:pt x="654" y="468"/>
                  </a:lnTo>
                  <a:lnTo>
                    <a:pt x="660" y="468"/>
                  </a:lnTo>
                  <a:lnTo>
                    <a:pt x="666" y="468"/>
                  </a:lnTo>
                  <a:lnTo>
                    <a:pt x="672" y="468"/>
                  </a:lnTo>
                  <a:lnTo>
                    <a:pt x="678" y="468"/>
                  </a:lnTo>
                  <a:lnTo>
                    <a:pt x="684" y="468"/>
                  </a:lnTo>
                  <a:lnTo>
                    <a:pt x="690" y="468"/>
                  </a:lnTo>
                  <a:lnTo>
                    <a:pt x="696" y="462"/>
                  </a:lnTo>
                  <a:lnTo>
                    <a:pt x="696" y="372"/>
                  </a:lnTo>
                  <a:lnTo>
                    <a:pt x="702" y="360"/>
                  </a:lnTo>
                  <a:lnTo>
                    <a:pt x="702" y="282"/>
                  </a:lnTo>
                  <a:lnTo>
                    <a:pt x="708" y="276"/>
                  </a:lnTo>
                  <a:lnTo>
                    <a:pt x="708" y="204"/>
                  </a:lnTo>
                  <a:lnTo>
                    <a:pt x="714" y="192"/>
                  </a:lnTo>
                  <a:lnTo>
                    <a:pt x="714" y="126"/>
                  </a:lnTo>
                  <a:lnTo>
                    <a:pt x="720" y="120"/>
                  </a:lnTo>
                  <a:lnTo>
                    <a:pt x="720" y="54"/>
                  </a:lnTo>
                  <a:lnTo>
                    <a:pt x="726" y="48"/>
                  </a:lnTo>
                  <a:lnTo>
                    <a:pt x="726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6" name="Freeform 81"/>
            <p:cNvSpPr>
              <a:spLocks/>
            </p:cNvSpPr>
            <p:nvPr/>
          </p:nvSpPr>
          <p:spPr bwMode="auto">
            <a:xfrm>
              <a:off x="2970" y="1268"/>
              <a:ext cx="516" cy="768"/>
            </a:xfrm>
            <a:custGeom>
              <a:avLst/>
              <a:gdLst>
                <a:gd name="T0" fmla="*/ 6 w 516"/>
                <a:gd name="T1" fmla="*/ 210 h 768"/>
                <a:gd name="T2" fmla="*/ 18 w 516"/>
                <a:gd name="T3" fmla="*/ 162 h 768"/>
                <a:gd name="T4" fmla="*/ 24 w 516"/>
                <a:gd name="T5" fmla="*/ 96 h 768"/>
                <a:gd name="T6" fmla="*/ 36 w 516"/>
                <a:gd name="T7" fmla="*/ 60 h 768"/>
                <a:gd name="T8" fmla="*/ 42 w 516"/>
                <a:gd name="T9" fmla="*/ 30 h 768"/>
                <a:gd name="T10" fmla="*/ 54 w 516"/>
                <a:gd name="T11" fmla="*/ 6 h 768"/>
                <a:gd name="T12" fmla="*/ 72 w 516"/>
                <a:gd name="T13" fmla="*/ 0 h 768"/>
                <a:gd name="T14" fmla="*/ 90 w 516"/>
                <a:gd name="T15" fmla="*/ 18 h 768"/>
                <a:gd name="T16" fmla="*/ 108 w 516"/>
                <a:gd name="T17" fmla="*/ 48 h 768"/>
                <a:gd name="T18" fmla="*/ 114 w 516"/>
                <a:gd name="T19" fmla="*/ 72 h 768"/>
                <a:gd name="T20" fmla="*/ 126 w 516"/>
                <a:gd name="T21" fmla="*/ 96 h 768"/>
                <a:gd name="T22" fmla="*/ 132 w 516"/>
                <a:gd name="T23" fmla="*/ 132 h 768"/>
                <a:gd name="T24" fmla="*/ 144 w 516"/>
                <a:gd name="T25" fmla="*/ 156 h 768"/>
                <a:gd name="T26" fmla="*/ 150 w 516"/>
                <a:gd name="T27" fmla="*/ 192 h 768"/>
                <a:gd name="T28" fmla="*/ 162 w 516"/>
                <a:gd name="T29" fmla="*/ 222 h 768"/>
                <a:gd name="T30" fmla="*/ 168 w 516"/>
                <a:gd name="T31" fmla="*/ 258 h 768"/>
                <a:gd name="T32" fmla="*/ 180 w 516"/>
                <a:gd name="T33" fmla="*/ 288 h 768"/>
                <a:gd name="T34" fmla="*/ 186 w 516"/>
                <a:gd name="T35" fmla="*/ 324 h 768"/>
                <a:gd name="T36" fmla="*/ 198 w 516"/>
                <a:gd name="T37" fmla="*/ 354 h 768"/>
                <a:gd name="T38" fmla="*/ 204 w 516"/>
                <a:gd name="T39" fmla="*/ 384 h 768"/>
                <a:gd name="T40" fmla="*/ 216 w 516"/>
                <a:gd name="T41" fmla="*/ 414 h 768"/>
                <a:gd name="T42" fmla="*/ 222 w 516"/>
                <a:gd name="T43" fmla="*/ 450 h 768"/>
                <a:gd name="T44" fmla="*/ 234 w 516"/>
                <a:gd name="T45" fmla="*/ 474 h 768"/>
                <a:gd name="T46" fmla="*/ 240 w 516"/>
                <a:gd name="T47" fmla="*/ 504 h 768"/>
                <a:gd name="T48" fmla="*/ 252 w 516"/>
                <a:gd name="T49" fmla="*/ 528 h 768"/>
                <a:gd name="T50" fmla="*/ 258 w 516"/>
                <a:gd name="T51" fmla="*/ 552 h 768"/>
                <a:gd name="T52" fmla="*/ 270 w 516"/>
                <a:gd name="T53" fmla="*/ 570 h 768"/>
                <a:gd name="T54" fmla="*/ 276 w 516"/>
                <a:gd name="T55" fmla="*/ 594 h 768"/>
                <a:gd name="T56" fmla="*/ 288 w 516"/>
                <a:gd name="T57" fmla="*/ 612 h 768"/>
                <a:gd name="T58" fmla="*/ 294 w 516"/>
                <a:gd name="T59" fmla="*/ 630 h 768"/>
                <a:gd name="T60" fmla="*/ 312 w 516"/>
                <a:gd name="T61" fmla="*/ 654 h 768"/>
                <a:gd name="T62" fmla="*/ 330 w 516"/>
                <a:gd name="T63" fmla="*/ 684 h 768"/>
                <a:gd name="T64" fmla="*/ 342 w 516"/>
                <a:gd name="T65" fmla="*/ 708 h 768"/>
                <a:gd name="T66" fmla="*/ 360 w 516"/>
                <a:gd name="T67" fmla="*/ 726 h 768"/>
                <a:gd name="T68" fmla="*/ 378 w 516"/>
                <a:gd name="T69" fmla="*/ 738 h 768"/>
                <a:gd name="T70" fmla="*/ 396 w 516"/>
                <a:gd name="T71" fmla="*/ 750 h 768"/>
                <a:gd name="T72" fmla="*/ 414 w 516"/>
                <a:gd name="T73" fmla="*/ 756 h 768"/>
                <a:gd name="T74" fmla="*/ 432 w 516"/>
                <a:gd name="T75" fmla="*/ 762 h 768"/>
                <a:gd name="T76" fmla="*/ 450 w 516"/>
                <a:gd name="T77" fmla="*/ 768 h 768"/>
                <a:gd name="T78" fmla="*/ 468 w 516"/>
                <a:gd name="T79" fmla="*/ 768 h 768"/>
                <a:gd name="T80" fmla="*/ 486 w 516"/>
                <a:gd name="T81" fmla="*/ 768 h 768"/>
                <a:gd name="T82" fmla="*/ 504 w 516"/>
                <a:gd name="T83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6" h="768">
                  <a:moveTo>
                    <a:pt x="0" y="264"/>
                  </a:moveTo>
                  <a:lnTo>
                    <a:pt x="6" y="258"/>
                  </a:lnTo>
                  <a:lnTo>
                    <a:pt x="6" y="210"/>
                  </a:lnTo>
                  <a:lnTo>
                    <a:pt x="12" y="204"/>
                  </a:lnTo>
                  <a:lnTo>
                    <a:pt x="12" y="168"/>
                  </a:lnTo>
                  <a:lnTo>
                    <a:pt x="18" y="162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24" y="96"/>
                  </a:lnTo>
                  <a:lnTo>
                    <a:pt x="30" y="90"/>
                  </a:lnTo>
                  <a:lnTo>
                    <a:pt x="30" y="66"/>
                  </a:lnTo>
                  <a:lnTo>
                    <a:pt x="36" y="60"/>
                  </a:lnTo>
                  <a:lnTo>
                    <a:pt x="36" y="42"/>
                  </a:lnTo>
                  <a:lnTo>
                    <a:pt x="42" y="36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48" y="12"/>
                  </a:lnTo>
                  <a:lnTo>
                    <a:pt x="54" y="6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90" y="12"/>
                  </a:lnTo>
                  <a:lnTo>
                    <a:pt x="90" y="18"/>
                  </a:lnTo>
                  <a:lnTo>
                    <a:pt x="102" y="30"/>
                  </a:lnTo>
                  <a:lnTo>
                    <a:pt x="102" y="42"/>
                  </a:lnTo>
                  <a:lnTo>
                    <a:pt x="108" y="48"/>
                  </a:lnTo>
                  <a:lnTo>
                    <a:pt x="108" y="60"/>
                  </a:lnTo>
                  <a:lnTo>
                    <a:pt x="114" y="66"/>
                  </a:lnTo>
                  <a:lnTo>
                    <a:pt x="114" y="72"/>
                  </a:lnTo>
                  <a:lnTo>
                    <a:pt x="120" y="78"/>
                  </a:lnTo>
                  <a:lnTo>
                    <a:pt x="120" y="90"/>
                  </a:lnTo>
                  <a:lnTo>
                    <a:pt x="126" y="96"/>
                  </a:lnTo>
                  <a:lnTo>
                    <a:pt x="126" y="108"/>
                  </a:lnTo>
                  <a:lnTo>
                    <a:pt x="132" y="114"/>
                  </a:lnTo>
                  <a:lnTo>
                    <a:pt x="132" y="132"/>
                  </a:lnTo>
                  <a:lnTo>
                    <a:pt x="138" y="138"/>
                  </a:lnTo>
                  <a:lnTo>
                    <a:pt x="138" y="150"/>
                  </a:lnTo>
                  <a:lnTo>
                    <a:pt x="144" y="156"/>
                  </a:lnTo>
                  <a:lnTo>
                    <a:pt x="144" y="174"/>
                  </a:lnTo>
                  <a:lnTo>
                    <a:pt x="150" y="180"/>
                  </a:lnTo>
                  <a:lnTo>
                    <a:pt x="150" y="192"/>
                  </a:lnTo>
                  <a:lnTo>
                    <a:pt x="156" y="198"/>
                  </a:lnTo>
                  <a:lnTo>
                    <a:pt x="156" y="216"/>
                  </a:lnTo>
                  <a:lnTo>
                    <a:pt x="162" y="222"/>
                  </a:lnTo>
                  <a:lnTo>
                    <a:pt x="162" y="234"/>
                  </a:lnTo>
                  <a:lnTo>
                    <a:pt x="168" y="240"/>
                  </a:lnTo>
                  <a:lnTo>
                    <a:pt x="168" y="258"/>
                  </a:lnTo>
                  <a:lnTo>
                    <a:pt x="174" y="264"/>
                  </a:lnTo>
                  <a:lnTo>
                    <a:pt x="174" y="282"/>
                  </a:lnTo>
                  <a:lnTo>
                    <a:pt x="180" y="288"/>
                  </a:lnTo>
                  <a:lnTo>
                    <a:pt x="180" y="300"/>
                  </a:lnTo>
                  <a:lnTo>
                    <a:pt x="186" y="306"/>
                  </a:lnTo>
                  <a:lnTo>
                    <a:pt x="186" y="324"/>
                  </a:lnTo>
                  <a:lnTo>
                    <a:pt x="192" y="330"/>
                  </a:lnTo>
                  <a:lnTo>
                    <a:pt x="192" y="348"/>
                  </a:lnTo>
                  <a:lnTo>
                    <a:pt x="198" y="354"/>
                  </a:lnTo>
                  <a:lnTo>
                    <a:pt x="198" y="366"/>
                  </a:lnTo>
                  <a:lnTo>
                    <a:pt x="204" y="372"/>
                  </a:lnTo>
                  <a:lnTo>
                    <a:pt x="204" y="384"/>
                  </a:lnTo>
                  <a:lnTo>
                    <a:pt x="210" y="390"/>
                  </a:lnTo>
                  <a:lnTo>
                    <a:pt x="210" y="408"/>
                  </a:lnTo>
                  <a:lnTo>
                    <a:pt x="216" y="414"/>
                  </a:lnTo>
                  <a:lnTo>
                    <a:pt x="216" y="426"/>
                  </a:lnTo>
                  <a:lnTo>
                    <a:pt x="222" y="432"/>
                  </a:lnTo>
                  <a:lnTo>
                    <a:pt x="222" y="450"/>
                  </a:lnTo>
                  <a:lnTo>
                    <a:pt x="228" y="456"/>
                  </a:lnTo>
                  <a:lnTo>
                    <a:pt x="228" y="468"/>
                  </a:lnTo>
                  <a:lnTo>
                    <a:pt x="234" y="474"/>
                  </a:lnTo>
                  <a:lnTo>
                    <a:pt x="234" y="486"/>
                  </a:lnTo>
                  <a:lnTo>
                    <a:pt x="240" y="492"/>
                  </a:lnTo>
                  <a:lnTo>
                    <a:pt x="240" y="504"/>
                  </a:lnTo>
                  <a:lnTo>
                    <a:pt x="246" y="510"/>
                  </a:lnTo>
                  <a:lnTo>
                    <a:pt x="246" y="522"/>
                  </a:lnTo>
                  <a:lnTo>
                    <a:pt x="252" y="528"/>
                  </a:lnTo>
                  <a:lnTo>
                    <a:pt x="252" y="534"/>
                  </a:lnTo>
                  <a:lnTo>
                    <a:pt x="258" y="540"/>
                  </a:lnTo>
                  <a:lnTo>
                    <a:pt x="258" y="552"/>
                  </a:lnTo>
                  <a:lnTo>
                    <a:pt x="264" y="558"/>
                  </a:lnTo>
                  <a:lnTo>
                    <a:pt x="264" y="564"/>
                  </a:lnTo>
                  <a:lnTo>
                    <a:pt x="270" y="570"/>
                  </a:lnTo>
                  <a:lnTo>
                    <a:pt x="270" y="582"/>
                  </a:lnTo>
                  <a:lnTo>
                    <a:pt x="276" y="588"/>
                  </a:lnTo>
                  <a:lnTo>
                    <a:pt x="276" y="594"/>
                  </a:lnTo>
                  <a:lnTo>
                    <a:pt x="282" y="600"/>
                  </a:lnTo>
                  <a:lnTo>
                    <a:pt x="282" y="606"/>
                  </a:lnTo>
                  <a:lnTo>
                    <a:pt x="288" y="612"/>
                  </a:lnTo>
                  <a:lnTo>
                    <a:pt x="288" y="618"/>
                  </a:lnTo>
                  <a:lnTo>
                    <a:pt x="294" y="624"/>
                  </a:lnTo>
                  <a:lnTo>
                    <a:pt x="294" y="630"/>
                  </a:lnTo>
                  <a:lnTo>
                    <a:pt x="300" y="636"/>
                  </a:lnTo>
                  <a:lnTo>
                    <a:pt x="300" y="642"/>
                  </a:lnTo>
                  <a:lnTo>
                    <a:pt x="312" y="654"/>
                  </a:lnTo>
                  <a:lnTo>
                    <a:pt x="312" y="666"/>
                  </a:lnTo>
                  <a:lnTo>
                    <a:pt x="318" y="672"/>
                  </a:lnTo>
                  <a:lnTo>
                    <a:pt x="330" y="684"/>
                  </a:lnTo>
                  <a:lnTo>
                    <a:pt x="330" y="690"/>
                  </a:lnTo>
                  <a:lnTo>
                    <a:pt x="342" y="702"/>
                  </a:lnTo>
                  <a:lnTo>
                    <a:pt x="342" y="708"/>
                  </a:lnTo>
                  <a:lnTo>
                    <a:pt x="348" y="714"/>
                  </a:lnTo>
                  <a:lnTo>
                    <a:pt x="354" y="720"/>
                  </a:lnTo>
                  <a:lnTo>
                    <a:pt x="360" y="726"/>
                  </a:lnTo>
                  <a:lnTo>
                    <a:pt x="366" y="732"/>
                  </a:lnTo>
                  <a:lnTo>
                    <a:pt x="372" y="738"/>
                  </a:lnTo>
                  <a:lnTo>
                    <a:pt x="378" y="738"/>
                  </a:lnTo>
                  <a:lnTo>
                    <a:pt x="384" y="744"/>
                  </a:lnTo>
                  <a:lnTo>
                    <a:pt x="390" y="750"/>
                  </a:lnTo>
                  <a:lnTo>
                    <a:pt x="396" y="750"/>
                  </a:lnTo>
                  <a:lnTo>
                    <a:pt x="402" y="756"/>
                  </a:lnTo>
                  <a:lnTo>
                    <a:pt x="408" y="756"/>
                  </a:lnTo>
                  <a:lnTo>
                    <a:pt x="414" y="756"/>
                  </a:lnTo>
                  <a:lnTo>
                    <a:pt x="420" y="762"/>
                  </a:lnTo>
                  <a:lnTo>
                    <a:pt x="426" y="762"/>
                  </a:lnTo>
                  <a:lnTo>
                    <a:pt x="432" y="762"/>
                  </a:lnTo>
                  <a:lnTo>
                    <a:pt x="438" y="762"/>
                  </a:lnTo>
                  <a:lnTo>
                    <a:pt x="444" y="768"/>
                  </a:lnTo>
                  <a:lnTo>
                    <a:pt x="450" y="768"/>
                  </a:lnTo>
                  <a:lnTo>
                    <a:pt x="456" y="768"/>
                  </a:lnTo>
                  <a:lnTo>
                    <a:pt x="462" y="768"/>
                  </a:lnTo>
                  <a:lnTo>
                    <a:pt x="468" y="768"/>
                  </a:lnTo>
                  <a:lnTo>
                    <a:pt x="474" y="768"/>
                  </a:lnTo>
                  <a:lnTo>
                    <a:pt x="480" y="768"/>
                  </a:lnTo>
                  <a:lnTo>
                    <a:pt x="486" y="768"/>
                  </a:lnTo>
                  <a:lnTo>
                    <a:pt x="492" y="768"/>
                  </a:lnTo>
                  <a:lnTo>
                    <a:pt x="498" y="768"/>
                  </a:lnTo>
                  <a:lnTo>
                    <a:pt x="504" y="768"/>
                  </a:lnTo>
                  <a:lnTo>
                    <a:pt x="510" y="768"/>
                  </a:lnTo>
                  <a:lnTo>
                    <a:pt x="516" y="762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7" name="Freeform 82"/>
            <p:cNvSpPr>
              <a:spLocks/>
            </p:cNvSpPr>
            <p:nvPr/>
          </p:nvSpPr>
          <p:spPr bwMode="auto">
            <a:xfrm>
              <a:off x="3486" y="2000"/>
              <a:ext cx="756" cy="30"/>
            </a:xfrm>
            <a:custGeom>
              <a:avLst/>
              <a:gdLst>
                <a:gd name="T0" fmla="*/ 6 w 756"/>
                <a:gd name="T1" fmla="*/ 30 h 30"/>
                <a:gd name="T2" fmla="*/ 18 w 756"/>
                <a:gd name="T3" fmla="*/ 30 h 30"/>
                <a:gd name="T4" fmla="*/ 30 w 756"/>
                <a:gd name="T5" fmla="*/ 30 h 30"/>
                <a:gd name="T6" fmla="*/ 42 w 756"/>
                <a:gd name="T7" fmla="*/ 24 h 30"/>
                <a:gd name="T8" fmla="*/ 54 w 756"/>
                <a:gd name="T9" fmla="*/ 24 h 30"/>
                <a:gd name="T10" fmla="*/ 66 w 756"/>
                <a:gd name="T11" fmla="*/ 24 h 30"/>
                <a:gd name="T12" fmla="*/ 78 w 756"/>
                <a:gd name="T13" fmla="*/ 18 h 30"/>
                <a:gd name="T14" fmla="*/ 90 w 756"/>
                <a:gd name="T15" fmla="*/ 18 h 30"/>
                <a:gd name="T16" fmla="*/ 102 w 756"/>
                <a:gd name="T17" fmla="*/ 18 h 30"/>
                <a:gd name="T18" fmla="*/ 114 w 756"/>
                <a:gd name="T19" fmla="*/ 18 h 30"/>
                <a:gd name="T20" fmla="*/ 126 w 756"/>
                <a:gd name="T21" fmla="*/ 12 h 30"/>
                <a:gd name="T22" fmla="*/ 138 w 756"/>
                <a:gd name="T23" fmla="*/ 12 h 30"/>
                <a:gd name="T24" fmla="*/ 150 w 756"/>
                <a:gd name="T25" fmla="*/ 12 h 30"/>
                <a:gd name="T26" fmla="*/ 162 w 756"/>
                <a:gd name="T27" fmla="*/ 12 h 30"/>
                <a:gd name="T28" fmla="*/ 174 w 756"/>
                <a:gd name="T29" fmla="*/ 6 h 30"/>
                <a:gd name="T30" fmla="*/ 186 w 756"/>
                <a:gd name="T31" fmla="*/ 6 h 30"/>
                <a:gd name="T32" fmla="*/ 198 w 756"/>
                <a:gd name="T33" fmla="*/ 6 h 30"/>
                <a:gd name="T34" fmla="*/ 210 w 756"/>
                <a:gd name="T35" fmla="*/ 6 h 30"/>
                <a:gd name="T36" fmla="*/ 222 w 756"/>
                <a:gd name="T37" fmla="*/ 6 h 30"/>
                <a:gd name="T38" fmla="*/ 234 w 756"/>
                <a:gd name="T39" fmla="*/ 6 h 30"/>
                <a:gd name="T40" fmla="*/ 246 w 756"/>
                <a:gd name="T41" fmla="*/ 6 h 30"/>
                <a:gd name="T42" fmla="*/ 258 w 756"/>
                <a:gd name="T43" fmla="*/ 6 h 30"/>
                <a:gd name="T44" fmla="*/ 270 w 756"/>
                <a:gd name="T45" fmla="*/ 0 h 30"/>
                <a:gd name="T46" fmla="*/ 282 w 756"/>
                <a:gd name="T47" fmla="*/ 0 h 30"/>
                <a:gd name="T48" fmla="*/ 294 w 756"/>
                <a:gd name="T49" fmla="*/ 0 h 30"/>
                <a:gd name="T50" fmla="*/ 306 w 756"/>
                <a:gd name="T51" fmla="*/ 0 h 30"/>
                <a:gd name="T52" fmla="*/ 318 w 756"/>
                <a:gd name="T53" fmla="*/ 0 h 30"/>
                <a:gd name="T54" fmla="*/ 330 w 756"/>
                <a:gd name="T55" fmla="*/ 0 h 30"/>
                <a:gd name="T56" fmla="*/ 342 w 756"/>
                <a:gd name="T57" fmla="*/ 0 h 30"/>
                <a:gd name="T58" fmla="*/ 354 w 756"/>
                <a:gd name="T59" fmla="*/ 0 h 30"/>
                <a:gd name="T60" fmla="*/ 366 w 756"/>
                <a:gd name="T61" fmla="*/ 0 h 30"/>
                <a:gd name="T62" fmla="*/ 378 w 756"/>
                <a:gd name="T63" fmla="*/ 0 h 30"/>
                <a:gd name="T64" fmla="*/ 390 w 756"/>
                <a:gd name="T65" fmla="*/ 0 h 30"/>
                <a:gd name="T66" fmla="*/ 402 w 756"/>
                <a:gd name="T67" fmla="*/ 0 h 30"/>
                <a:gd name="T68" fmla="*/ 414 w 756"/>
                <a:gd name="T69" fmla="*/ 0 h 30"/>
                <a:gd name="T70" fmla="*/ 426 w 756"/>
                <a:gd name="T71" fmla="*/ 0 h 30"/>
                <a:gd name="T72" fmla="*/ 438 w 756"/>
                <a:gd name="T73" fmla="*/ 0 h 30"/>
                <a:gd name="T74" fmla="*/ 450 w 756"/>
                <a:gd name="T75" fmla="*/ 0 h 30"/>
                <a:gd name="T76" fmla="*/ 462 w 756"/>
                <a:gd name="T77" fmla="*/ 0 h 30"/>
                <a:gd name="T78" fmla="*/ 474 w 756"/>
                <a:gd name="T79" fmla="*/ 0 h 30"/>
                <a:gd name="T80" fmla="*/ 486 w 756"/>
                <a:gd name="T81" fmla="*/ 0 h 30"/>
                <a:gd name="T82" fmla="*/ 498 w 756"/>
                <a:gd name="T83" fmla="*/ 0 h 30"/>
                <a:gd name="T84" fmla="*/ 510 w 756"/>
                <a:gd name="T85" fmla="*/ 0 h 30"/>
                <a:gd name="T86" fmla="*/ 522 w 756"/>
                <a:gd name="T87" fmla="*/ 0 h 30"/>
                <a:gd name="T88" fmla="*/ 534 w 756"/>
                <a:gd name="T89" fmla="*/ 0 h 30"/>
                <a:gd name="T90" fmla="*/ 546 w 756"/>
                <a:gd name="T91" fmla="*/ 0 h 30"/>
                <a:gd name="T92" fmla="*/ 558 w 756"/>
                <a:gd name="T93" fmla="*/ 0 h 30"/>
                <a:gd name="T94" fmla="*/ 570 w 756"/>
                <a:gd name="T95" fmla="*/ 0 h 30"/>
                <a:gd name="T96" fmla="*/ 582 w 756"/>
                <a:gd name="T97" fmla="*/ 0 h 30"/>
                <a:gd name="T98" fmla="*/ 594 w 756"/>
                <a:gd name="T99" fmla="*/ 0 h 30"/>
                <a:gd name="T100" fmla="*/ 606 w 756"/>
                <a:gd name="T101" fmla="*/ 0 h 30"/>
                <a:gd name="T102" fmla="*/ 618 w 756"/>
                <a:gd name="T103" fmla="*/ 0 h 30"/>
                <a:gd name="T104" fmla="*/ 630 w 756"/>
                <a:gd name="T105" fmla="*/ 0 h 30"/>
                <a:gd name="T106" fmla="*/ 642 w 756"/>
                <a:gd name="T107" fmla="*/ 0 h 30"/>
                <a:gd name="T108" fmla="*/ 654 w 756"/>
                <a:gd name="T109" fmla="*/ 0 h 30"/>
                <a:gd name="T110" fmla="*/ 666 w 756"/>
                <a:gd name="T111" fmla="*/ 0 h 30"/>
                <a:gd name="T112" fmla="*/ 678 w 756"/>
                <a:gd name="T113" fmla="*/ 6 h 30"/>
                <a:gd name="T114" fmla="*/ 690 w 756"/>
                <a:gd name="T115" fmla="*/ 6 h 30"/>
                <a:gd name="T116" fmla="*/ 702 w 756"/>
                <a:gd name="T117" fmla="*/ 6 h 30"/>
                <a:gd name="T118" fmla="*/ 714 w 756"/>
                <a:gd name="T119" fmla="*/ 6 h 30"/>
                <a:gd name="T120" fmla="*/ 726 w 756"/>
                <a:gd name="T121" fmla="*/ 6 h 30"/>
                <a:gd name="T122" fmla="*/ 738 w 756"/>
                <a:gd name="T123" fmla="*/ 6 h 30"/>
                <a:gd name="T124" fmla="*/ 750 w 756"/>
                <a:gd name="T12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6" h="30">
                  <a:moveTo>
                    <a:pt x="0" y="30"/>
                  </a:moveTo>
                  <a:lnTo>
                    <a:pt x="6" y="30"/>
                  </a:lnTo>
                  <a:lnTo>
                    <a:pt x="12" y="30"/>
                  </a:lnTo>
                  <a:lnTo>
                    <a:pt x="18" y="30"/>
                  </a:lnTo>
                  <a:lnTo>
                    <a:pt x="24" y="30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2" y="24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6" y="24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4" y="18"/>
                  </a:lnTo>
                  <a:lnTo>
                    <a:pt x="90" y="18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8" y="18"/>
                  </a:lnTo>
                  <a:lnTo>
                    <a:pt x="114" y="18"/>
                  </a:lnTo>
                  <a:lnTo>
                    <a:pt x="120" y="12"/>
                  </a:lnTo>
                  <a:lnTo>
                    <a:pt x="126" y="12"/>
                  </a:lnTo>
                  <a:lnTo>
                    <a:pt x="132" y="12"/>
                  </a:lnTo>
                  <a:lnTo>
                    <a:pt x="138" y="12"/>
                  </a:lnTo>
                  <a:lnTo>
                    <a:pt x="144" y="12"/>
                  </a:lnTo>
                  <a:lnTo>
                    <a:pt x="150" y="12"/>
                  </a:lnTo>
                  <a:lnTo>
                    <a:pt x="156" y="12"/>
                  </a:lnTo>
                  <a:lnTo>
                    <a:pt x="162" y="12"/>
                  </a:lnTo>
                  <a:lnTo>
                    <a:pt x="168" y="12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86" y="6"/>
                  </a:lnTo>
                  <a:lnTo>
                    <a:pt x="192" y="6"/>
                  </a:lnTo>
                  <a:lnTo>
                    <a:pt x="198" y="6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8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0"/>
                  </a:lnTo>
                  <a:lnTo>
                    <a:pt x="438" y="0"/>
                  </a:lnTo>
                  <a:lnTo>
                    <a:pt x="444" y="0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62" y="0"/>
                  </a:lnTo>
                  <a:lnTo>
                    <a:pt x="468" y="0"/>
                  </a:lnTo>
                  <a:lnTo>
                    <a:pt x="474" y="0"/>
                  </a:lnTo>
                  <a:lnTo>
                    <a:pt x="480" y="0"/>
                  </a:lnTo>
                  <a:lnTo>
                    <a:pt x="486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4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8" y="0"/>
                  </a:lnTo>
                  <a:lnTo>
                    <a:pt x="594" y="0"/>
                  </a:lnTo>
                  <a:lnTo>
                    <a:pt x="600" y="0"/>
                  </a:lnTo>
                  <a:lnTo>
                    <a:pt x="606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30" y="0"/>
                  </a:lnTo>
                  <a:lnTo>
                    <a:pt x="636" y="0"/>
                  </a:lnTo>
                  <a:lnTo>
                    <a:pt x="642" y="0"/>
                  </a:lnTo>
                  <a:lnTo>
                    <a:pt x="648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66" y="0"/>
                  </a:lnTo>
                  <a:lnTo>
                    <a:pt x="672" y="6"/>
                  </a:lnTo>
                  <a:lnTo>
                    <a:pt x="678" y="6"/>
                  </a:lnTo>
                  <a:lnTo>
                    <a:pt x="684" y="6"/>
                  </a:lnTo>
                  <a:lnTo>
                    <a:pt x="690" y="6"/>
                  </a:lnTo>
                  <a:lnTo>
                    <a:pt x="696" y="6"/>
                  </a:lnTo>
                  <a:lnTo>
                    <a:pt x="702" y="6"/>
                  </a:lnTo>
                  <a:lnTo>
                    <a:pt x="708" y="6"/>
                  </a:lnTo>
                  <a:lnTo>
                    <a:pt x="714" y="6"/>
                  </a:lnTo>
                  <a:lnTo>
                    <a:pt x="720" y="6"/>
                  </a:lnTo>
                  <a:lnTo>
                    <a:pt x="726" y="6"/>
                  </a:lnTo>
                  <a:lnTo>
                    <a:pt x="732" y="6"/>
                  </a:lnTo>
                  <a:lnTo>
                    <a:pt x="738" y="6"/>
                  </a:lnTo>
                  <a:lnTo>
                    <a:pt x="744" y="6"/>
                  </a:lnTo>
                  <a:lnTo>
                    <a:pt x="750" y="6"/>
                  </a:lnTo>
                  <a:lnTo>
                    <a:pt x="756" y="6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8" name="Freeform 83"/>
            <p:cNvSpPr>
              <a:spLocks/>
            </p:cNvSpPr>
            <p:nvPr/>
          </p:nvSpPr>
          <p:spPr bwMode="auto">
            <a:xfrm>
              <a:off x="1638" y="1850"/>
              <a:ext cx="612" cy="1296"/>
            </a:xfrm>
            <a:custGeom>
              <a:avLst/>
              <a:gdLst>
                <a:gd name="T0" fmla="*/ 6 w 612"/>
                <a:gd name="T1" fmla="*/ 1182 h 1296"/>
                <a:gd name="T2" fmla="*/ 12 w 612"/>
                <a:gd name="T3" fmla="*/ 1014 h 1296"/>
                <a:gd name="T4" fmla="*/ 24 w 612"/>
                <a:gd name="T5" fmla="*/ 924 h 1296"/>
                <a:gd name="T6" fmla="*/ 30 w 612"/>
                <a:gd name="T7" fmla="*/ 780 h 1296"/>
                <a:gd name="T8" fmla="*/ 42 w 612"/>
                <a:gd name="T9" fmla="*/ 708 h 1296"/>
                <a:gd name="T10" fmla="*/ 48 w 612"/>
                <a:gd name="T11" fmla="*/ 600 h 1296"/>
                <a:gd name="T12" fmla="*/ 60 w 612"/>
                <a:gd name="T13" fmla="*/ 534 h 1296"/>
                <a:gd name="T14" fmla="*/ 66 w 612"/>
                <a:gd name="T15" fmla="*/ 444 h 1296"/>
                <a:gd name="T16" fmla="*/ 78 w 612"/>
                <a:gd name="T17" fmla="*/ 402 h 1296"/>
                <a:gd name="T18" fmla="*/ 84 w 612"/>
                <a:gd name="T19" fmla="*/ 330 h 1296"/>
                <a:gd name="T20" fmla="*/ 96 w 612"/>
                <a:gd name="T21" fmla="*/ 288 h 1296"/>
                <a:gd name="T22" fmla="*/ 102 w 612"/>
                <a:gd name="T23" fmla="*/ 240 h 1296"/>
                <a:gd name="T24" fmla="*/ 114 w 612"/>
                <a:gd name="T25" fmla="*/ 204 h 1296"/>
                <a:gd name="T26" fmla="*/ 120 w 612"/>
                <a:gd name="T27" fmla="*/ 168 h 1296"/>
                <a:gd name="T28" fmla="*/ 132 w 612"/>
                <a:gd name="T29" fmla="*/ 138 h 1296"/>
                <a:gd name="T30" fmla="*/ 138 w 612"/>
                <a:gd name="T31" fmla="*/ 114 h 1296"/>
                <a:gd name="T32" fmla="*/ 156 w 612"/>
                <a:gd name="T33" fmla="*/ 84 h 1296"/>
                <a:gd name="T34" fmla="*/ 168 w 612"/>
                <a:gd name="T35" fmla="*/ 48 h 1296"/>
                <a:gd name="T36" fmla="*/ 186 w 612"/>
                <a:gd name="T37" fmla="*/ 30 h 1296"/>
                <a:gd name="T38" fmla="*/ 204 w 612"/>
                <a:gd name="T39" fmla="*/ 12 h 1296"/>
                <a:gd name="T40" fmla="*/ 222 w 612"/>
                <a:gd name="T41" fmla="*/ 6 h 1296"/>
                <a:gd name="T42" fmla="*/ 240 w 612"/>
                <a:gd name="T43" fmla="*/ 0 h 1296"/>
                <a:gd name="T44" fmla="*/ 258 w 612"/>
                <a:gd name="T45" fmla="*/ 0 h 1296"/>
                <a:gd name="T46" fmla="*/ 276 w 612"/>
                <a:gd name="T47" fmla="*/ 0 h 1296"/>
                <a:gd name="T48" fmla="*/ 294 w 612"/>
                <a:gd name="T49" fmla="*/ 6 h 1296"/>
                <a:gd name="T50" fmla="*/ 312 w 612"/>
                <a:gd name="T51" fmla="*/ 12 h 1296"/>
                <a:gd name="T52" fmla="*/ 330 w 612"/>
                <a:gd name="T53" fmla="*/ 18 h 1296"/>
                <a:gd name="T54" fmla="*/ 348 w 612"/>
                <a:gd name="T55" fmla="*/ 24 h 1296"/>
                <a:gd name="T56" fmla="*/ 366 w 612"/>
                <a:gd name="T57" fmla="*/ 30 h 1296"/>
                <a:gd name="T58" fmla="*/ 384 w 612"/>
                <a:gd name="T59" fmla="*/ 42 h 1296"/>
                <a:gd name="T60" fmla="*/ 402 w 612"/>
                <a:gd name="T61" fmla="*/ 48 h 1296"/>
                <a:gd name="T62" fmla="*/ 420 w 612"/>
                <a:gd name="T63" fmla="*/ 54 h 1296"/>
                <a:gd name="T64" fmla="*/ 438 w 612"/>
                <a:gd name="T65" fmla="*/ 60 h 1296"/>
                <a:gd name="T66" fmla="*/ 456 w 612"/>
                <a:gd name="T67" fmla="*/ 72 h 1296"/>
                <a:gd name="T68" fmla="*/ 474 w 612"/>
                <a:gd name="T69" fmla="*/ 78 h 1296"/>
                <a:gd name="T70" fmla="*/ 492 w 612"/>
                <a:gd name="T71" fmla="*/ 84 h 1296"/>
                <a:gd name="T72" fmla="*/ 510 w 612"/>
                <a:gd name="T73" fmla="*/ 90 h 1296"/>
                <a:gd name="T74" fmla="*/ 528 w 612"/>
                <a:gd name="T75" fmla="*/ 96 h 1296"/>
                <a:gd name="T76" fmla="*/ 546 w 612"/>
                <a:gd name="T77" fmla="*/ 102 h 1296"/>
                <a:gd name="T78" fmla="*/ 564 w 612"/>
                <a:gd name="T79" fmla="*/ 102 h 1296"/>
                <a:gd name="T80" fmla="*/ 582 w 612"/>
                <a:gd name="T81" fmla="*/ 108 h 1296"/>
                <a:gd name="T82" fmla="*/ 600 w 612"/>
                <a:gd name="T83" fmla="*/ 11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296">
                  <a:moveTo>
                    <a:pt x="0" y="1296"/>
                  </a:moveTo>
                  <a:lnTo>
                    <a:pt x="0" y="1194"/>
                  </a:lnTo>
                  <a:lnTo>
                    <a:pt x="6" y="1182"/>
                  </a:lnTo>
                  <a:lnTo>
                    <a:pt x="6" y="1098"/>
                  </a:lnTo>
                  <a:lnTo>
                    <a:pt x="12" y="1092"/>
                  </a:lnTo>
                  <a:lnTo>
                    <a:pt x="12" y="1014"/>
                  </a:lnTo>
                  <a:lnTo>
                    <a:pt x="18" y="1002"/>
                  </a:lnTo>
                  <a:lnTo>
                    <a:pt x="18" y="930"/>
                  </a:lnTo>
                  <a:lnTo>
                    <a:pt x="24" y="924"/>
                  </a:lnTo>
                  <a:lnTo>
                    <a:pt x="24" y="846"/>
                  </a:lnTo>
                  <a:lnTo>
                    <a:pt x="30" y="840"/>
                  </a:lnTo>
                  <a:lnTo>
                    <a:pt x="30" y="780"/>
                  </a:lnTo>
                  <a:lnTo>
                    <a:pt x="36" y="774"/>
                  </a:lnTo>
                  <a:lnTo>
                    <a:pt x="36" y="714"/>
                  </a:lnTo>
                  <a:lnTo>
                    <a:pt x="42" y="708"/>
                  </a:lnTo>
                  <a:lnTo>
                    <a:pt x="42" y="654"/>
                  </a:lnTo>
                  <a:lnTo>
                    <a:pt x="48" y="648"/>
                  </a:lnTo>
                  <a:lnTo>
                    <a:pt x="48" y="600"/>
                  </a:lnTo>
                  <a:lnTo>
                    <a:pt x="54" y="594"/>
                  </a:lnTo>
                  <a:lnTo>
                    <a:pt x="54" y="540"/>
                  </a:lnTo>
                  <a:lnTo>
                    <a:pt x="60" y="534"/>
                  </a:lnTo>
                  <a:lnTo>
                    <a:pt x="60" y="492"/>
                  </a:lnTo>
                  <a:lnTo>
                    <a:pt x="66" y="486"/>
                  </a:lnTo>
                  <a:lnTo>
                    <a:pt x="66" y="444"/>
                  </a:lnTo>
                  <a:lnTo>
                    <a:pt x="72" y="438"/>
                  </a:lnTo>
                  <a:lnTo>
                    <a:pt x="72" y="408"/>
                  </a:lnTo>
                  <a:lnTo>
                    <a:pt x="78" y="402"/>
                  </a:lnTo>
                  <a:lnTo>
                    <a:pt x="78" y="366"/>
                  </a:lnTo>
                  <a:lnTo>
                    <a:pt x="84" y="360"/>
                  </a:lnTo>
                  <a:lnTo>
                    <a:pt x="84" y="330"/>
                  </a:lnTo>
                  <a:lnTo>
                    <a:pt x="90" y="324"/>
                  </a:lnTo>
                  <a:lnTo>
                    <a:pt x="90" y="294"/>
                  </a:lnTo>
                  <a:lnTo>
                    <a:pt x="96" y="288"/>
                  </a:lnTo>
                  <a:lnTo>
                    <a:pt x="96" y="264"/>
                  </a:lnTo>
                  <a:lnTo>
                    <a:pt x="102" y="258"/>
                  </a:lnTo>
                  <a:lnTo>
                    <a:pt x="102" y="240"/>
                  </a:lnTo>
                  <a:lnTo>
                    <a:pt x="108" y="234"/>
                  </a:lnTo>
                  <a:lnTo>
                    <a:pt x="108" y="210"/>
                  </a:lnTo>
                  <a:lnTo>
                    <a:pt x="114" y="204"/>
                  </a:lnTo>
                  <a:lnTo>
                    <a:pt x="114" y="186"/>
                  </a:lnTo>
                  <a:lnTo>
                    <a:pt x="120" y="180"/>
                  </a:lnTo>
                  <a:lnTo>
                    <a:pt x="120" y="168"/>
                  </a:lnTo>
                  <a:lnTo>
                    <a:pt x="126" y="162"/>
                  </a:lnTo>
                  <a:lnTo>
                    <a:pt x="126" y="144"/>
                  </a:lnTo>
                  <a:lnTo>
                    <a:pt x="132" y="138"/>
                  </a:lnTo>
                  <a:lnTo>
                    <a:pt x="132" y="132"/>
                  </a:lnTo>
                  <a:lnTo>
                    <a:pt x="138" y="126"/>
                  </a:lnTo>
                  <a:lnTo>
                    <a:pt x="138" y="114"/>
                  </a:lnTo>
                  <a:lnTo>
                    <a:pt x="144" y="108"/>
                  </a:lnTo>
                  <a:lnTo>
                    <a:pt x="144" y="96"/>
                  </a:lnTo>
                  <a:lnTo>
                    <a:pt x="156" y="84"/>
                  </a:lnTo>
                  <a:lnTo>
                    <a:pt x="156" y="72"/>
                  </a:lnTo>
                  <a:lnTo>
                    <a:pt x="168" y="60"/>
                  </a:lnTo>
                  <a:lnTo>
                    <a:pt x="168" y="48"/>
                  </a:lnTo>
                  <a:lnTo>
                    <a:pt x="174" y="42"/>
                  </a:lnTo>
                  <a:lnTo>
                    <a:pt x="180" y="36"/>
                  </a:lnTo>
                  <a:lnTo>
                    <a:pt x="186" y="30"/>
                  </a:lnTo>
                  <a:lnTo>
                    <a:pt x="192" y="24"/>
                  </a:lnTo>
                  <a:lnTo>
                    <a:pt x="198" y="18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0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6"/>
                  </a:lnTo>
                  <a:lnTo>
                    <a:pt x="312" y="12"/>
                  </a:lnTo>
                  <a:lnTo>
                    <a:pt x="318" y="12"/>
                  </a:lnTo>
                  <a:lnTo>
                    <a:pt x="324" y="12"/>
                  </a:lnTo>
                  <a:lnTo>
                    <a:pt x="330" y="18"/>
                  </a:lnTo>
                  <a:lnTo>
                    <a:pt x="336" y="18"/>
                  </a:lnTo>
                  <a:lnTo>
                    <a:pt x="342" y="18"/>
                  </a:lnTo>
                  <a:lnTo>
                    <a:pt x="348" y="24"/>
                  </a:lnTo>
                  <a:lnTo>
                    <a:pt x="354" y="24"/>
                  </a:lnTo>
                  <a:lnTo>
                    <a:pt x="360" y="30"/>
                  </a:lnTo>
                  <a:lnTo>
                    <a:pt x="366" y="30"/>
                  </a:lnTo>
                  <a:lnTo>
                    <a:pt x="372" y="36"/>
                  </a:lnTo>
                  <a:lnTo>
                    <a:pt x="378" y="36"/>
                  </a:lnTo>
                  <a:lnTo>
                    <a:pt x="384" y="42"/>
                  </a:lnTo>
                  <a:lnTo>
                    <a:pt x="390" y="42"/>
                  </a:lnTo>
                  <a:lnTo>
                    <a:pt x="396" y="42"/>
                  </a:lnTo>
                  <a:lnTo>
                    <a:pt x="402" y="48"/>
                  </a:lnTo>
                  <a:lnTo>
                    <a:pt x="408" y="48"/>
                  </a:lnTo>
                  <a:lnTo>
                    <a:pt x="414" y="54"/>
                  </a:lnTo>
                  <a:lnTo>
                    <a:pt x="420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44" y="66"/>
                  </a:lnTo>
                  <a:lnTo>
                    <a:pt x="450" y="66"/>
                  </a:lnTo>
                  <a:lnTo>
                    <a:pt x="456" y="72"/>
                  </a:lnTo>
                  <a:lnTo>
                    <a:pt x="462" y="72"/>
                  </a:lnTo>
                  <a:lnTo>
                    <a:pt x="468" y="72"/>
                  </a:lnTo>
                  <a:lnTo>
                    <a:pt x="474" y="78"/>
                  </a:lnTo>
                  <a:lnTo>
                    <a:pt x="480" y="78"/>
                  </a:lnTo>
                  <a:lnTo>
                    <a:pt x="486" y="78"/>
                  </a:lnTo>
                  <a:lnTo>
                    <a:pt x="492" y="84"/>
                  </a:lnTo>
                  <a:lnTo>
                    <a:pt x="498" y="84"/>
                  </a:lnTo>
                  <a:lnTo>
                    <a:pt x="504" y="84"/>
                  </a:lnTo>
                  <a:lnTo>
                    <a:pt x="510" y="90"/>
                  </a:lnTo>
                  <a:lnTo>
                    <a:pt x="516" y="90"/>
                  </a:lnTo>
                  <a:lnTo>
                    <a:pt x="522" y="90"/>
                  </a:lnTo>
                  <a:lnTo>
                    <a:pt x="528" y="96"/>
                  </a:lnTo>
                  <a:lnTo>
                    <a:pt x="534" y="96"/>
                  </a:lnTo>
                  <a:lnTo>
                    <a:pt x="540" y="96"/>
                  </a:lnTo>
                  <a:lnTo>
                    <a:pt x="546" y="102"/>
                  </a:lnTo>
                  <a:lnTo>
                    <a:pt x="552" y="102"/>
                  </a:lnTo>
                  <a:lnTo>
                    <a:pt x="558" y="102"/>
                  </a:lnTo>
                  <a:lnTo>
                    <a:pt x="564" y="102"/>
                  </a:lnTo>
                  <a:lnTo>
                    <a:pt x="570" y="108"/>
                  </a:lnTo>
                  <a:lnTo>
                    <a:pt x="576" y="108"/>
                  </a:lnTo>
                  <a:lnTo>
                    <a:pt x="582" y="108"/>
                  </a:lnTo>
                  <a:lnTo>
                    <a:pt x="588" y="108"/>
                  </a:lnTo>
                  <a:lnTo>
                    <a:pt x="594" y="114"/>
                  </a:lnTo>
                  <a:lnTo>
                    <a:pt x="600" y="114"/>
                  </a:lnTo>
                  <a:lnTo>
                    <a:pt x="606" y="114"/>
                  </a:lnTo>
                  <a:lnTo>
                    <a:pt x="612" y="114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9" name="Freeform 84"/>
            <p:cNvSpPr>
              <a:spLocks/>
            </p:cNvSpPr>
            <p:nvPr/>
          </p:nvSpPr>
          <p:spPr bwMode="auto">
            <a:xfrm>
              <a:off x="2250" y="1520"/>
              <a:ext cx="726" cy="480"/>
            </a:xfrm>
            <a:custGeom>
              <a:avLst/>
              <a:gdLst>
                <a:gd name="T0" fmla="*/ 12 w 726"/>
                <a:gd name="T1" fmla="*/ 450 h 480"/>
                <a:gd name="T2" fmla="*/ 30 w 726"/>
                <a:gd name="T3" fmla="*/ 450 h 480"/>
                <a:gd name="T4" fmla="*/ 48 w 726"/>
                <a:gd name="T5" fmla="*/ 456 h 480"/>
                <a:gd name="T6" fmla="*/ 66 w 726"/>
                <a:gd name="T7" fmla="*/ 456 h 480"/>
                <a:gd name="T8" fmla="*/ 84 w 726"/>
                <a:gd name="T9" fmla="*/ 462 h 480"/>
                <a:gd name="T10" fmla="*/ 102 w 726"/>
                <a:gd name="T11" fmla="*/ 462 h 480"/>
                <a:gd name="T12" fmla="*/ 120 w 726"/>
                <a:gd name="T13" fmla="*/ 462 h 480"/>
                <a:gd name="T14" fmla="*/ 138 w 726"/>
                <a:gd name="T15" fmla="*/ 468 h 480"/>
                <a:gd name="T16" fmla="*/ 156 w 726"/>
                <a:gd name="T17" fmla="*/ 468 h 480"/>
                <a:gd name="T18" fmla="*/ 174 w 726"/>
                <a:gd name="T19" fmla="*/ 468 h 480"/>
                <a:gd name="T20" fmla="*/ 192 w 726"/>
                <a:gd name="T21" fmla="*/ 474 h 480"/>
                <a:gd name="T22" fmla="*/ 210 w 726"/>
                <a:gd name="T23" fmla="*/ 474 h 480"/>
                <a:gd name="T24" fmla="*/ 228 w 726"/>
                <a:gd name="T25" fmla="*/ 474 h 480"/>
                <a:gd name="T26" fmla="*/ 246 w 726"/>
                <a:gd name="T27" fmla="*/ 474 h 480"/>
                <a:gd name="T28" fmla="*/ 264 w 726"/>
                <a:gd name="T29" fmla="*/ 474 h 480"/>
                <a:gd name="T30" fmla="*/ 282 w 726"/>
                <a:gd name="T31" fmla="*/ 474 h 480"/>
                <a:gd name="T32" fmla="*/ 300 w 726"/>
                <a:gd name="T33" fmla="*/ 480 h 480"/>
                <a:gd name="T34" fmla="*/ 318 w 726"/>
                <a:gd name="T35" fmla="*/ 480 h 480"/>
                <a:gd name="T36" fmla="*/ 336 w 726"/>
                <a:gd name="T37" fmla="*/ 480 h 480"/>
                <a:gd name="T38" fmla="*/ 354 w 726"/>
                <a:gd name="T39" fmla="*/ 480 h 480"/>
                <a:gd name="T40" fmla="*/ 372 w 726"/>
                <a:gd name="T41" fmla="*/ 480 h 480"/>
                <a:gd name="T42" fmla="*/ 390 w 726"/>
                <a:gd name="T43" fmla="*/ 480 h 480"/>
                <a:gd name="T44" fmla="*/ 408 w 726"/>
                <a:gd name="T45" fmla="*/ 480 h 480"/>
                <a:gd name="T46" fmla="*/ 426 w 726"/>
                <a:gd name="T47" fmla="*/ 480 h 480"/>
                <a:gd name="T48" fmla="*/ 444 w 726"/>
                <a:gd name="T49" fmla="*/ 480 h 480"/>
                <a:gd name="T50" fmla="*/ 462 w 726"/>
                <a:gd name="T51" fmla="*/ 480 h 480"/>
                <a:gd name="T52" fmla="*/ 480 w 726"/>
                <a:gd name="T53" fmla="*/ 480 h 480"/>
                <a:gd name="T54" fmla="*/ 498 w 726"/>
                <a:gd name="T55" fmla="*/ 480 h 480"/>
                <a:gd name="T56" fmla="*/ 516 w 726"/>
                <a:gd name="T57" fmla="*/ 480 h 480"/>
                <a:gd name="T58" fmla="*/ 534 w 726"/>
                <a:gd name="T59" fmla="*/ 480 h 480"/>
                <a:gd name="T60" fmla="*/ 552 w 726"/>
                <a:gd name="T61" fmla="*/ 480 h 480"/>
                <a:gd name="T62" fmla="*/ 570 w 726"/>
                <a:gd name="T63" fmla="*/ 480 h 480"/>
                <a:gd name="T64" fmla="*/ 588 w 726"/>
                <a:gd name="T65" fmla="*/ 480 h 480"/>
                <a:gd name="T66" fmla="*/ 606 w 726"/>
                <a:gd name="T67" fmla="*/ 480 h 480"/>
                <a:gd name="T68" fmla="*/ 624 w 726"/>
                <a:gd name="T69" fmla="*/ 480 h 480"/>
                <a:gd name="T70" fmla="*/ 642 w 726"/>
                <a:gd name="T71" fmla="*/ 480 h 480"/>
                <a:gd name="T72" fmla="*/ 660 w 726"/>
                <a:gd name="T73" fmla="*/ 480 h 480"/>
                <a:gd name="T74" fmla="*/ 678 w 726"/>
                <a:gd name="T75" fmla="*/ 480 h 480"/>
                <a:gd name="T76" fmla="*/ 690 w 726"/>
                <a:gd name="T77" fmla="*/ 384 h 480"/>
                <a:gd name="T78" fmla="*/ 702 w 726"/>
                <a:gd name="T79" fmla="*/ 282 h 480"/>
                <a:gd name="T80" fmla="*/ 708 w 726"/>
                <a:gd name="T81" fmla="*/ 138 h 480"/>
                <a:gd name="T82" fmla="*/ 720 w 726"/>
                <a:gd name="T83" fmla="*/ 6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6" h="480">
                  <a:moveTo>
                    <a:pt x="0" y="444"/>
                  </a:moveTo>
                  <a:lnTo>
                    <a:pt x="6" y="450"/>
                  </a:lnTo>
                  <a:lnTo>
                    <a:pt x="12" y="450"/>
                  </a:lnTo>
                  <a:lnTo>
                    <a:pt x="18" y="450"/>
                  </a:lnTo>
                  <a:lnTo>
                    <a:pt x="24" y="450"/>
                  </a:lnTo>
                  <a:lnTo>
                    <a:pt x="30" y="450"/>
                  </a:lnTo>
                  <a:lnTo>
                    <a:pt x="36" y="450"/>
                  </a:lnTo>
                  <a:lnTo>
                    <a:pt x="42" y="456"/>
                  </a:lnTo>
                  <a:lnTo>
                    <a:pt x="48" y="456"/>
                  </a:lnTo>
                  <a:lnTo>
                    <a:pt x="54" y="456"/>
                  </a:lnTo>
                  <a:lnTo>
                    <a:pt x="60" y="456"/>
                  </a:lnTo>
                  <a:lnTo>
                    <a:pt x="66" y="456"/>
                  </a:lnTo>
                  <a:lnTo>
                    <a:pt x="72" y="456"/>
                  </a:lnTo>
                  <a:lnTo>
                    <a:pt x="78" y="462"/>
                  </a:lnTo>
                  <a:lnTo>
                    <a:pt x="84" y="462"/>
                  </a:lnTo>
                  <a:lnTo>
                    <a:pt x="90" y="462"/>
                  </a:lnTo>
                  <a:lnTo>
                    <a:pt x="96" y="462"/>
                  </a:lnTo>
                  <a:lnTo>
                    <a:pt x="102" y="462"/>
                  </a:lnTo>
                  <a:lnTo>
                    <a:pt x="108" y="462"/>
                  </a:lnTo>
                  <a:lnTo>
                    <a:pt x="114" y="462"/>
                  </a:lnTo>
                  <a:lnTo>
                    <a:pt x="120" y="462"/>
                  </a:lnTo>
                  <a:lnTo>
                    <a:pt x="126" y="468"/>
                  </a:lnTo>
                  <a:lnTo>
                    <a:pt x="132" y="468"/>
                  </a:lnTo>
                  <a:lnTo>
                    <a:pt x="138" y="468"/>
                  </a:lnTo>
                  <a:lnTo>
                    <a:pt x="144" y="468"/>
                  </a:lnTo>
                  <a:lnTo>
                    <a:pt x="150" y="468"/>
                  </a:lnTo>
                  <a:lnTo>
                    <a:pt x="156" y="468"/>
                  </a:lnTo>
                  <a:lnTo>
                    <a:pt x="162" y="468"/>
                  </a:lnTo>
                  <a:lnTo>
                    <a:pt x="168" y="468"/>
                  </a:lnTo>
                  <a:lnTo>
                    <a:pt x="174" y="468"/>
                  </a:lnTo>
                  <a:lnTo>
                    <a:pt x="180" y="468"/>
                  </a:lnTo>
                  <a:lnTo>
                    <a:pt x="186" y="468"/>
                  </a:lnTo>
                  <a:lnTo>
                    <a:pt x="192" y="474"/>
                  </a:lnTo>
                  <a:lnTo>
                    <a:pt x="198" y="474"/>
                  </a:lnTo>
                  <a:lnTo>
                    <a:pt x="204" y="474"/>
                  </a:lnTo>
                  <a:lnTo>
                    <a:pt x="210" y="474"/>
                  </a:lnTo>
                  <a:lnTo>
                    <a:pt x="216" y="474"/>
                  </a:lnTo>
                  <a:lnTo>
                    <a:pt x="222" y="474"/>
                  </a:lnTo>
                  <a:lnTo>
                    <a:pt x="228" y="474"/>
                  </a:lnTo>
                  <a:lnTo>
                    <a:pt x="234" y="474"/>
                  </a:lnTo>
                  <a:lnTo>
                    <a:pt x="240" y="474"/>
                  </a:lnTo>
                  <a:lnTo>
                    <a:pt x="246" y="474"/>
                  </a:lnTo>
                  <a:lnTo>
                    <a:pt x="252" y="474"/>
                  </a:lnTo>
                  <a:lnTo>
                    <a:pt x="258" y="474"/>
                  </a:lnTo>
                  <a:lnTo>
                    <a:pt x="264" y="474"/>
                  </a:lnTo>
                  <a:lnTo>
                    <a:pt x="270" y="474"/>
                  </a:lnTo>
                  <a:lnTo>
                    <a:pt x="276" y="474"/>
                  </a:lnTo>
                  <a:lnTo>
                    <a:pt x="282" y="474"/>
                  </a:lnTo>
                  <a:lnTo>
                    <a:pt x="288" y="474"/>
                  </a:lnTo>
                  <a:lnTo>
                    <a:pt x="294" y="474"/>
                  </a:lnTo>
                  <a:lnTo>
                    <a:pt x="300" y="480"/>
                  </a:lnTo>
                  <a:lnTo>
                    <a:pt x="306" y="480"/>
                  </a:lnTo>
                  <a:lnTo>
                    <a:pt x="312" y="480"/>
                  </a:lnTo>
                  <a:lnTo>
                    <a:pt x="318" y="480"/>
                  </a:lnTo>
                  <a:lnTo>
                    <a:pt x="324" y="480"/>
                  </a:lnTo>
                  <a:lnTo>
                    <a:pt x="330" y="480"/>
                  </a:lnTo>
                  <a:lnTo>
                    <a:pt x="336" y="480"/>
                  </a:lnTo>
                  <a:lnTo>
                    <a:pt x="342" y="480"/>
                  </a:lnTo>
                  <a:lnTo>
                    <a:pt x="348" y="480"/>
                  </a:lnTo>
                  <a:lnTo>
                    <a:pt x="354" y="480"/>
                  </a:lnTo>
                  <a:lnTo>
                    <a:pt x="360" y="480"/>
                  </a:lnTo>
                  <a:lnTo>
                    <a:pt x="366" y="480"/>
                  </a:lnTo>
                  <a:lnTo>
                    <a:pt x="372" y="480"/>
                  </a:lnTo>
                  <a:lnTo>
                    <a:pt x="378" y="480"/>
                  </a:lnTo>
                  <a:lnTo>
                    <a:pt x="384" y="480"/>
                  </a:lnTo>
                  <a:lnTo>
                    <a:pt x="390" y="480"/>
                  </a:lnTo>
                  <a:lnTo>
                    <a:pt x="396" y="480"/>
                  </a:lnTo>
                  <a:lnTo>
                    <a:pt x="402" y="480"/>
                  </a:lnTo>
                  <a:lnTo>
                    <a:pt x="408" y="480"/>
                  </a:lnTo>
                  <a:lnTo>
                    <a:pt x="414" y="480"/>
                  </a:lnTo>
                  <a:lnTo>
                    <a:pt x="420" y="480"/>
                  </a:lnTo>
                  <a:lnTo>
                    <a:pt x="426" y="480"/>
                  </a:lnTo>
                  <a:lnTo>
                    <a:pt x="432" y="480"/>
                  </a:lnTo>
                  <a:lnTo>
                    <a:pt x="438" y="480"/>
                  </a:lnTo>
                  <a:lnTo>
                    <a:pt x="444" y="480"/>
                  </a:lnTo>
                  <a:lnTo>
                    <a:pt x="450" y="480"/>
                  </a:lnTo>
                  <a:lnTo>
                    <a:pt x="456" y="480"/>
                  </a:lnTo>
                  <a:lnTo>
                    <a:pt x="462" y="480"/>
                  </a:lnTo>
                  <a:lnTo>
                    <a:pt x="468" y="480"/>
                  </a:lnTo>
                  <a:lnTo>
                    <a:pt x="474" y="480"/>
                  </a:lnTo>
                  <a:lnTo>
                    <a:pt x="480" y="480"/>
                  </a:lnTo>
                  <a:lnTo>
                    <a:pt x="486" y="480"/>
                  </a:lnTo>
                  <a:lnTo>
                    <a:pt x="492" y="480"/>
                  </a:lnTo>
                  <a:lnTo>
                    <a:pt x="498" y="480"/>
                  </a:lnTo>
                  <a:lnTo>
                    <a:pt x="504" y="480"/>
                  </a:lnTo>
                  <a:lnTo>
                    <a:pt x="510" y="480"/>
                  </a:lnTo>
                  <a:lnTo>
                    <a:pt x="516" y="480"/>
                  </a:lnTo>
                  <a:lnTo>
                    <a:pt x="522" y="480"/>
                  </a:lnTo>
                  <a:lnTo>
                    <a:pt x="528" y="480"/>
                  </a:lnTo>
                  <a:lnTo>
                    <a:pt x="534" y="480"/>
                  </a:lnTo>
                  <a:lnTo>
                    <a:pt x="540" y="480"/>
                  </a:lnTo>
                  <a:lnTo>
                    <a:pt x="546" y="480"/>
                  </a:lnTo>
                  <a:lnTo>
                    <a:pt x="552" y="480"/>
                  </a:lnTo>
                  <a:lnTo>
                    <a:pt x="558" y="480"/>
                  </a:lnTo>
                  <a:lnTo>
                    <a:pt x="564" y="480"/>
                  </a:lnTo>
                  <a:lnTo>
                    <a:pt x="570" y="480"/>
                  </a:lnTo>
                  <a:lnTo>
                    <a:pt x="576" y="480"/>
                  </a:lnTo>
                  <a:lnTo>
                    <a:pt x="582" y="480"/>
                  </a:lnTo>
                  <a:lnTo>
                    <a:pt x="588" y="480"/>
                  </a:lnTo>
                  <a:lnTo>
                    <a:pt x="594" y="480"/>
                  </a:lnTo>
                  <a:lnTo>
                    <a:pt x="600" y="480"/>
                  </a:lnTo>
                  <a:lnTo>
                    <a:pt x="606" y="480"/>
                  </a:lnTo>
                  <a:lnTo>
                    <a:pt x="612" y="480"/>
                  </a:lnTo>
                  <a:lnTo>
                    <a:pt x="618" y="480"/>
                  </a:lnTo>
                  <a:lnTo>
                    <a:pt x="624" y="480"/>
                  </a:lnTo>
                  <a:lnTo>
                    <a:pt x="630" y="480"/>
                  </a:lnTo>
                  <a:lnTo>
                    <a:pt x="636" y="480"/>
                  </a:lnTo>
                  <a:lnTo>
                    <a:pt x="642" y="480"/>
                  </a:lnTo>
                  <a:lnTo>
                    <a:pt x="648" y="480"/>
                  </a:lnTo>
                  <a:lnTo>
                    <a:pt x="654" y="480"/>
                  </a:lnTo>
                  <a:lnTo>
                    <a:pt x="660" y="480"/>
                  </a:lnTo>
                  <a:lnTo>
                    <a:pt x="666" y="480"/>
                  </a:lnTo>
                  <a:lnTo>
                    <a:pt x="672" y="480"/>
                  </a:lnTo>
                  <a:lnTo>
                    <a:pt x="678" y="480"/>
                  </a:lnTo>
                  <a:lnTo>
                    <a:pt x="684" y="480"/>
                  </a:lnTo>
                  <a:lnTo>
                    <a:pt x="690" y="474"/>
                  </a:lnTo>
                  <a:lnTo>
                    <a:pt x="690" y="384"/>
                  </a:lnTo>
                  <a:lnTo>
                    <a:pt x="696" y="372"/>
                  </a:lnTo>
                  <a:lnTo>
                    <a:pt x="696" y="294"/>
                  </a:lnTo>
                  <a:lnTo>
                    <a:pt x="702" y="282"/>
                  </a:lnTo>
                  <a:lnTo>
                    <a:pt x="702" y="210"/>
                  </a:lnTo>
                  <a:lnTo>
                    <a:pt x="708" y="204"/>
                  </a:lnTo>
                  <a:lnTo>
                    <a:pt x="708" y="138"/>
                  </a:lnTo>
                  <a:lnTo>
                    <a:pt x="714" y="132"/>
                  </a:lnTo>
                  <a:lnTo>
                    <a:pt x="714" y="66"/>
                  </a:lnTo>
                  <a:lnTo>
                    <a:pt x="720" y="60"/>
                  </a:lnTo>
                  <a:lnTo>
                    <a:pt x="720" y="6"/>
                  </a:lnTo>
                  <a:lnTo>
                    <a:pt x="726" y="0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0" name="Freeform 85"/>
            <p:cNvSpPr>
              <a:spLocks/>
            </p:cNvSpPr>
            <p:nvPr/>
          </p:nvSpPr>
          <p:spPr bwMode="auto">
            <a:xfrm>
              <a:off x="2976" y="1160"/>
              <a:ext cx="630" cy="774"/>
            </a:xfrm>
            <a:custGeom>
              <a:avLst/>
              <a:gdLst>
                <a:gd name="T0" fmla="*/ 6 w 630"/>
                <a:gd name="T1" fmla="*/ 306 h 774"/>
                <a:gd name="T2" fmla="*/ 12 w 630"/>
                <a:gd name="T3" fmla="*/ 222 h 774"/>
                <a:gd name="T4" fmla="*/ 24 w 630"/>
                <a:gd name="T5" fmla="*/ 174 h 774"/>
                <a:gd name="T6" fmla="*/ 30 w 630"/>
                <a:gd name="T7" fmla="*/ 114 h 774"/>
                <a:gd name="T8" fmla="*/ 42 w 630"/>
                <a:gd name="T9" fmla="*/ 84 h 774"/>
                <a:gd name="T10" fmla="*/ 48 w 630"/>
                <a:gd name="T11" fmla="*/ 54 h 774"/>
                <a:gd name="T12" fmla="*/ 66 w 630"/>
                <a:gd name="T13" fmla="*/ 24 h 774"/>
                <a:gd name="T14" fmla="*/ 72 w 630"/>
                <a:gd name="T15" fmla="*/ 6 h 774"/>
                <a:gd name="T16" fmla="*/ 90 w 630"/>
                <a:gd name="T17" fmla="*/ 0 h 774"/>
                <a:gd name="T18" fmla="*/ 108 w 630"/>
                <a:gd name="T19" fmla="*/ 12 h 774"/>
                <a:gd name="T20" fmla="*/ 126 w 630"/>
                <a:gd name="T21" fmla="*/ 30 h 774"/>
                <a:gd name="T22" fmla="*/ 150 w 630"/>
                <a:gd name="T23" fmla="*/ 60 h 774"/>
                <a:gd name="T24" fmla="*/ 162 w 630"/>
                <a:gd name="T25" fmla="*/ 96 h 774"/>
                <a:gd name="T26" fmla="*/ 180 w 630"/>
                <a:gd name="T27" fmla="*/ 126 h 774"/>
                <a:gd name="T28" fmla="*/ 192 w 630"/>
                <a:gd name="T29" fmla="*/ 162 h 774"/>
                <a:gd name="T30" fmla="*/ 204 w 630"/>
                <a:gd name="T31" fmla="*/ 180 h 774"/>
                <a:gd name="T32" fmla="*/ 210 w 630"/>
                <a:gd name="T33" fmla="*/ 204 h 774"/>
                <a:gd name="T34" fmla="*/ 228 w 630"/>
                <a:gd name="T35" fmla="*/ 234 h 774"/>
                <a:gd name="T36" fmla="*/ 234 w 630"/>
                <a:gd name="T37" fmla="*/ 264 h 774"/>
                <a:gd name="T38" fmla="*/ 252 w 630"/>
                <a:gd name="T39" fmla="*/ 294 h 774"/>
                <a:gd name="T40" fmla="*/ 264 w 630"/>
                <a:gd name="T41" fmla="*/ 330 h 774"/>
                <a:gd name="T42" fmla="*/ 282 w 630"/>
                <a:gd name="T43" fmla="*/ 360 h 774"/>
                <a:gd name="T44" fmla="*/ 294 w 630"/>
                <a:gd name="T45" fmla="*/ 396 h 774"/>
                <a:gd name="T46" fmla="*/ 306 w 630"/>
                <a:gd name="T47" fmla="*/ 414 h 774"/>
                <a:gd name="T48" fmla="*/ 312 w 630"/>
                <a:gd name="T49" fmla="*/ 432 h 774"/>
                <a:gd name="T50" fmla="*/ 336 w 630"/>
                <a:gd name="T51" fmla="*/ 468 h 774"/>
                <a:gd name="T52" fmla="*/ 348 w 630"/>
                <a:gd name="T53" fmla="*/ 504 h 774"/>
                <a:gd name="T54" fmla="*/ 366 w 630"/>
                <a:gd name="T55" fmla="*/ 534 h 774"/>
                <a:gd name="T56" fmla="*/ 384 w 630"/>
                <a:gd name="T57" fmla="*/ 558 h 774"/>
                <a:gd name="T58" fmla="*/ 408 w 630"/>
                <a:gd name="T59" fmla="*/ 588 h 774"/>
                <a:gd name="T60" fmla="*/ 426 w 630"/>
                <a:gd name="T61" fmla="*/ 612 h 774"/>
                <a:gd name="T62" fmla="*/ 444 w 630"/>
                <a:gd name="T63" fmla="*/ 636 h 774"/>
                <a:gd name="T64" fmla="*/ 456 w 630"/>
                <a:gd name="T65" fmla="*/ 654 h 774"/>
                <a:gd name="T66" fmla="*/ 474 w 630"/>
                <a:gd name="T67" fmla="*/ 672 h 774"/>
                <a:gd name="T68" fmla="*/ 492 w 630"/>
                <a:gd name="T69" fmla="*/ 690 h 774"/>
                <a:gd name="T70" fmla="*/ 510 w 630"/>
                <a:gd name="T71" fmla="*/ 702 h 774"/>
                <a:gd name="T72" fmla="*/ 528 w 630"/>
                <a:gd name="T73" fmla="*/ 720 h 774"/>
                <a:gd name="T74" fmla="*/ 546 w 630"/>
                <a:gd name="T75" fmla="*/ 732 h 774"/>
                <a:gd name="T76" fmla="*/ 564 w 630"/>
                <a:gd name="T77" fmla="*/ 744 h 774"/>
                <a:gd name="T78" fmla="*/ 582 w 630"/>
                <a:gd name="T79" fmla="*/ 750 h 774"/>
                <a:gd name="T80" fmla="*/ 600 w 630"/>
                <a:gd name="T81" fmla="*/ 762 h 774"/>
                <a:gd name="T82" fmla="*/ 618 w 630"/>
                <a:gd name="T83" fmla="*/ 76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0" h="774">
                  <a:moveTo>
                    <a:pt x="0" y="360"/>
                  </a:moveTo>
                  <a:lnTo>
                    <a:pt x="0" y="312"/>
                  </a:lnTo>
                  <a:lnTo>
                    <a:pt x="6" y="306"/>
                  </a:lnTo>
                  <a:lnTo>
                    <a:pt x="6" y="264"/>
                  </a:lnTo>
                  <a:lnTo>
                    <a:pt x="12" y="258"/>
                  </a:lnTo>
                  <a:lnTo>
                    <a:pt x="12" y="222"/>
                  </a:lnTo>
                  <a:lnTo>
                    <a:pt x="18" y="216"/>
                  </a:lnTo>
                  <a:lnTo>
                    <a:pt x="18" y="180"/>
                  </a:lnTo>
                  <a:lnTo>
                    <a:pt x="24" y="174"/>
                  </a:lnTo>
                  <a:lnTo>
                    <a:pt x="24" y="144"/>
                  </a:lnTo>
                  <a:lnTo>
                    <a:pt x="30" y="138"/>
                  </a:lnTo>
                  <a:lnTo>
                    <a:pt x="30" y="114"/>
                  </a:lnTo>
                  <a:lnTo>
                    <a:pt x="36" y="108"/>
                  </a:lnTo>
                  <a:lnTo>
                    <a:pt x="36" y="90"/>
                  </a:lnTo>
                  <a:lnTo>
                    <a:pt x="42" y="84"/>
                  </a:lnTo>
                  <a:lnTo>
                    <a:pt x="42" y="66"/>
                  </a:lnTo>
                  <a:lnTo>
                    <a:pt x="48" y="60"/>
                  </a:lnTo>
                  <a:lnTo>
                    <a:pt x="48" y="54"/>
                  </a:lnTo>
                  <a:lnTo>
                    <a:pt x="54" y="48"/>
                  </a:lnTo>
                  <a:lnTo>
                    <a:pt x="54" y="36"/>
                  </a:lnTo>
                  <a:lnTo>
                    <a:pt x="66" y="24"/>
                  </a:lnTo>
                  <a:lnTo>
                    <a:pt x="66" y="18"/>
                  </a:lnTo>
                  <a:lnTo>
                    <a:pt x="78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8" y="12"/>
                  </a:lnTo>
                  <a:lnTo>
                    <a:pt x="114" y="18"/>
                  </a:lnTo>
                  <a:lnTo>
                    <a:pt x="120" y="24"/>
                  </a:lnTo>
                  <a:lnTo>
                    <a:pt x="126" y="30"/>
                  </a:lnTo>
                  <a:lnTo>
                    <a:pt x="138" y="42"/>
                  </a:lnTo>
                  <a:lnTo>
                    <a:pt x="138" y="48"/>
                  </a:lnTo>
                  <a:lnTo>
                    <a:pt x="150" y="60"/>
                  </a:lnTo>
                  <a:lnTo>
                    <a:pt x="150" y="72"/>
                  </a:lnTo>
                  <a:lnTo>
                    <a:pt x="162" y="84"/>
                  </a:lnTo>
                  <a:lnTo>
                    <a:pt x="162" y="96"/>
                  </a:lnTo>
                  <a:lnTo>
                    <a:pt x="174" y="108"/>
                  </a:lnTo>
                  <a:lnTo>
                    <a:pt x="174" y="120"/>
                  </a:lnTo>
                  <a:lnTo>
                    <a:pt x="180" y="126"/>
                  </a:lnTo>
                  <a:lnTo>
                    <a:pt x="180" y="138"/>
                  </a:lnTo>
                  <a:lnTo>
                    <a:pt x="192" y="150"/>
                  </a:lnTo>
                  <a:lnTo>
                    <a:pt x="192" y="162"/>
                  </a:lnTo>
                  <a:lnTo>
                    <a:pt x="198" y="168"/>
                  </a:lnTo>
                  <a:lnTo>
                    <a:pt x="198" y="174"/>
                  </a:lnTo>
                  <a:lnTo>
                    <a:pt x="204" y="180"/>
                  </a:lnTo>
                  <a:lnTo>
                    <a:pt x="204" y="192"/>
                  </a:lnTo>
                  <a:lnTo>
                    <a:pt x="210" y="198"/>
                  </a:lnTo>
                  <a:lnTo>
                    <a:pt x="210" y="204"/>
                  </a:lnTo>
                  <a:lnTo>
                    <a:pt x="216" y="210"/>
                  </a:lnTo>
                  <a:lnTo>
                    <a:pt x="216" y="222"/>
                  </a:lnTo>
                  <a:lnTo>
                    <a:pt x="228" y="234"/>
                  </a:lnTo>
                  <a:lnTo>
                    <a:pt x="228" y="246"/>
                  </a:lnTo>
                  <a:lnTo>
                    <a:pt x="234" y="252"/>
                  </a:lnTo>
                  <a:lnTo>
                    <a:pt x="234" y="264"/>
                  </a:lnTo>
                  <a:lnTo>
                    <a:pt x="246" y="276"/>
                  </a:lnTo>
                  <a:lnTo>
                    <a:pt x="246" y="288"/>
                  </a:lnTo>
                  <a:lnTo>
                    <a:pt x="252" y="294"/>
                  </a:lnTo>
                  <a:lnTo>
                    <a:pt x="252" y="306"/>
                  </a:lnTo>
                  <a:lnTo>
                    <a:pt x="264" y="318"/>
                  </a:lnTo>
                  <a:lnTo>
                    <a:pt x="264" y="330"/>
                  </a:lnTo>
                  <a:lnTo>
                    <a:pt x="270" y="336"/>
                  </a:lnTo>
                  <a:lnTo>
                    <a:pt x="270" y="348"/>
                  </a:lnTo>
                  <a:lnTo>
                    <a:pt x="282" y="360"/>
                  </a:lnTo>
                  <a:lnTo>
                    <a:pt x="282" y="372"/>
                  </a:lnTo>
                  <a:lnTo>
                    <a:pt x="294" y="384"/>
                  </a:lnTo>
                  <a:lnTo>
                    <a:pt x="294" y="396"/>
                  </a:lnTo>
                  <a:lnTo>
                    <a:pt x="300" y="402"/>
                  </a:lnTo>
                  <a:lnTo>
                    <a:pt x="300" y="408"/>
                  </a:lnTo>
                  <a:lnTo>
                    <a:pt x="306" y="414"/>
                  </a:lnTo>
                  <a:lnTo>
                    <a:pt x="306" y="420"/>
                  </a:lnTo>
                  <a:lnTo>
                    <a:pt x="312" y="426"/>
                  </a:lnTo>
                  <a:lnTo>
                    <a:pt x="312" y="432"/>
                  </a:lnTo>
                  <a:lnTo>
                    <a:pt x="324" y="444"/>
                  </a:lnTo>
                  <a:lnTo>
                    <a:pt x="324" y="456"/>
                  </a:lnTo>
                  <a:lnTo>
                    <a:pt x="336" y="468"/>
                  </a:lnTo>
                  <a:lnTo>
                    <a:pt x="336" y="480"/>
                  </a:lnTo>
                  <a:lnTo>
                    <a:pt x="348" y="492"/>
                  </a:lnTo>
                  <a:lnTo>
                    <a:pt x="348" y="504"/>
                  </a:lnTo>
                  <a:lnTo>
                    <a:pt x="354" y="510"/>
                  </a:lnTo>
                  <a:lnTo>
                    <a:pt x="366" y="522"/>
                  </a:lnTo>
                  <a:lnTo>
                    <a:pt x="366" y="534"/>
                  </a:lnTo>
                  <a:lnTo>
                    <a:pt x="372" y="540"/>
                  </a:lnTo>
                  <a:lnTo>
                    <a:pt x="384" y="552"/>
                  </a:lnTo>
                  <a:lnTo>
                    <a:pt x="384" y="558"/>
                  </a:lnTo>
                  <a:lnTo>
                    <a:pt x="396" y="570"/>
                  </a:lnTo>
                  <a:lnTo>
                    <a:pt x="396" y="576"/>
                  </a:lnTo>
                  <a:lnTo>
                    <a:pt x="408" y="588"/>
                  </a:lnTo>
                  <a:lnTo>
                    <a:pt x="408" y="594"/>
                  </a:lnTo>
                  <a:lnTo>
                    <a:pt x="414" y="600"/>
                  </a:lnTo>
                  <a:lnTo>
                    <a:pt x="426" y="612"/>
                  </a:lnTo>
                  <a:lnTo>
                    <a:pt x="426" y="618"/>
                  </a:lnTo>
                  <a:lnTo>
                    <a:pt x="432" y="624"/>
                  </a:lnTo>
                  <a:lnTo>
                    <a:pt x="444" y="636"/>
                  </a:lnTo>
                  <a:lnTo>
                    <a:pt x="444" y="642"/>
                  </a:lnTo>
                  <a:lnTo>
                    <a:pt x="450" y="648"/>
                  </a:lnTo>
                  <a:lnTo>
                    <a:pt x="456" y="654"/>
                  </a:lnTo>
                  <a:lnTo>
                    <a:pt x="462" y="660"/>
                  </a:lnTo>
                  <a:lnTo>
                    <a:pt x="468" y="666"/>
                  </a:lnTo>
                  <a:lnTo>
                    <a:pt x="474" y="672"/>
                  </a:lnTo>
                  <a:lnTo>
                    <a:pt x="480" y="678"/>
                  </a:lnTo>
                  <a:lnTo>
                    <a:pt x="486" y="684"/>
                  </a:lnTo>
                  <a:lnTo>
                    <a:pt x="492" y="690"/>
                  </a:lnTo>
                  <a:lnTo>
                    <a:pt x="498" y="696"/>
                  </a:lnTo>
                  <a:lnTo>
                    <a:pt x="504" y="702"/>
                  </a:lnTo>
                  <a:lnTo>
                    <a:pt x="510" y="702"/>
                  </a:lnTo>
                  <a:lnTo>
                    <a:pt x="516" y="708"/>
                  </a:lnTo>
                  <a:lnTo>
                    <a:pt x="522" y="714"/>
                  </a:lnTo>
                  <a:lnTo>
                    <a:pt x="528" y="720"/>
                  </a:lnTo>
                  <a:lnTo>
                    <a:pt x="534" y="720"/>
                  </a:lnTo>
                  <a:lnTo>
                    <a:pt x="540" y="726"/>
                  </a:lnTo>
                  <a:lnTo>
                    <a:pt x="546" y="732"/>
                  </a:lnTo>
                  <a:lnTo>
                    <a:pt x="552" y="732"/>
                  </a:lnTo>
                  <a:lnTo>
                    <a:pt x="558" y="738"/>
                  </a:lnTo>
                  <a:lnTo>
                    <a:pt x="564" y="744"/>
                  </a:lnTo>
                  <a:lnTo>
                    <a:pt x="570" y="744"/>
                  </a:lnTo>
                  <a:lnTo>
                    <a:pt x="576" y="750"/>
                  </a:lnTo>
                  <a:lnTo>
                    <a:pt x="582" y="750"/>
                  </a:lnTo>
                  <a:lnTo>
                    <a:pt x="588" y="756"/>
                  </a:lnTo>
                  <a:lnTo>
                    <a:pt x="594" y="762"/>
                  </a:lnTo>
                  <a:lnTo>
                    <a:pt x="600" y="762"/>
                  </a:lnTo>
                  <a:lnTo>
                    <a:pt x="606" y="768"/>
                  </a:lnTo>
                  <a:lnTo>
                    <a:pt x="612" y="768"/>
                  </a:lnTo>
                  <a:lnTo>
                    <a:pt x="618" y="768"/>
                  </a:lnTo>
                  <a:lnTo>
                    <a:pt x="624" y="774"/>
                  </a:lnTo>
                  <a:lnTo>
                    <a:pt x="630" y="774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1" name="Freeform 86"/>
            <p:cNvSpPr>
              <a:spLocks/>
            </p:cNvSpPr>
            <p:nvPr/>
          </p:nvSpPr>
          <p:spPr bwMode="auto">
            <a:xfrm>
              <a:off x="3606" y="1934"/>
              <a:ext cx="636" cy="66"/>
            </a:xfrm>
            <a:custGeom>
              <a:avLst/>
              <a:gdLst>
                <a:gd name="T0" fmla="*/ 6 w 636"/>
                <a:gd name="T1" fmla="*/ 6 h 66"/>
                <a:gd name="T2" fmla="*/ 18 w 636"/>
                <a:gd name="T3" fmla="*/ 6 h 66"/>
                <a:gd name="T4" fmla="*/ 30 w 636"/>
                <a:gd name="T5" fmla="*/ 12 h 66"/>
                <a:gd name="T6" fmla="*/ 42 w 636"/>
                <a:gd name="T7" fmla="*/ 18 h 66"/>
                <a:gd name="T8" fmla="*/ 54 w 636"/>
                <a:gd name="T9" fmla="*/ 24 h 66"/>
                <a:gd name="T10" fmla="*/ 66 w 636"/>
                <a:gd name="T11" fmla="*/ 24 h 66"/>
                <a:gd name="T12" fmla="*/ 78 w 636"/>
                <a:gd name="T13" fmla="*/ 30 h 66"/>
                <a:gd name="T14" fmla="*/ 90 w 636"/>
                <a:gd name="T15" fmla="*/ 30 h 66"/>
                <a:gd name="T16" fmla="*/ 102 w 636"/>
                <a:gd name="T17" fmla="*/ 36 h 66"/>
                <a:gd name="T18" fmla="*/ 114 w 636"/>
                <a:gd name="T19" fmla="*/ 36 h 66"/>
                <a:gd name="T20" fmla="*/ 126 w 636"/>
                <a:gd name="T21" fmla="*/ 36 h 66"/>
                <a:gd name="T22" fmla="*/ 138 w 636"/>
                <a:gd name="T23" fmla="*/ 42 h 66"/>
                <a:gd name="T24" fmla="*/ 150 w 636"/>
                <a:gd name="T25" fmla="*/ 42 h 66"/>
                <a:gd name="T26" fmla="*/ 162 w 636"/>
                <a:gd name="T27" fmla="*/ 48 h 66"/>
                <a:gd name="T28" fmla="*/ 174 w 636"/>
                <a:gd name="T29" fmla="*/ 48 h 66"/>
                <a:gd name="T30" fmla="*/ 186 w 636"/>
                <a:gd name="T31" fmla="*/ 48 h 66"/>
                <a:gd name="T32" fmla="*/ 198 w 636"/>
                <a:gd name="T33" fmla="*/ 48 h 66"/>
                <a:gd name="T34" fmla="*/ 210 w 636"/>
                <a:gd name="T35" fmla="*/ 54 h 66"/>
                <a:gd name="T36" fmla="*/ 222 w 636"/>
                <a:gd name="T37" fmla="*/ 54 h 66"/>
                <a:gd name="T38" fmla="*/ 234 w 636"/>
                <a:gd name="T39" fmla="*/ 54 h 66"/>
                <a:gd name="T40" fmla="*/ 246 w 636"/>
                <a:gd name="T41" fmla="*/ 54 h 66"/>
                <a:gd name="T42" fmla="*/ 258 w 636"/>
                <a:gd name="T43" fmla="*/ 54 h 66"/>
                <a:gd name="T44" fmla="*/ 270 w 636"/>
                <a:gd name="T45" fmla="*/ 60 h 66"/>
                <a:gd name="T46" fmla="*/ 282 w 636"/>
                <a:gd name="T47" fmla="*/ 60 h 66"/>
                <a:gd name="T48" fmla="*/ 294 w 636"/>
                <a:gd name="T49" fmla="*/ 60 h 66"/>
                <a:gd name="T50" fmla="*/ 306 w 636"/>
                <a:gd name="T51" fmla="*/ 60 h 66"/>
                <a:gd name="T52" fmla="*/ 318 w 636"/>
                <a:gd name="T53" fmla="*/ 60 h 66"/>
                <a:gd name="T54" fmla="*/ 330 w 636"/>
                <a:gd name="T55" fmla="*/ 60 h 66"/>
                <a:gd name="T56" fmla="*/ 342 w 636"/>
                <a:gd name="T57" fmla="*/ 60 h 66"/>
                <a:gd name="T58" fmla="*/ 354 w 636"/>
                <a:gd name="T59" fmla="*/ 60 h 66"/>
                <a:gd name="T60" fmla="*/ 366 w 636"/>
                <a:gd name="T61" fmla="*/ 60 h 66"/>
                <a:gd name="T62" fmla="*/ 378 w 636"/>
                <a:gd name="T63" fmla="*/ 66 h 66"/>
                <a:gd name="T64" fmla="*/ 390 w 636"/>
                <a:gd name="T65" fmla="*/ 66 h 66"/>
                <a:gd name="T66" fmla="*/ 402 w 636"/>
                <a:gd name="T67" fmla="*/ 66 h 66"/>
                <a:gd name="T68" fmla="*/ 414 w 636"/>
                <a:gd name="T69" fmla="*/ 66 h 66"/>
                <a:gd name="T70" fmla="*/ 426 w 636"/>
                <a:gd name="T71" fmla="*/ 66 h 66"/>
                <a:gd name="T72" fmla="*/ 438 w 636"/>
                <a:gd name="T73" fmla="*/ 66 h 66"/>
                <a:gd name="T74" fmla="*/ 450 w 636"/>
                <a:gd name="T75" fmla="*/ 66 h 66"/>
                <a:gd name="T76" fmla="*/ 462 w 636"/>
                <a:gd name="T77" fmla="*/ 66 h 66"/>
                <a:gd name="T78" fmla="*/ 474 w 636"/>
                <a:gd name="T79" fmla="*/ 66 h 66"/>
                <a:gd name="T80" fmla="*/ 486 w 636"/>
                <a:gd name="T81" fmla="*/ 66 h 66"/>
                <a:gd name="T82" fmla="*/ 498 w 636"/>
                <a:gd name="T83" fmla="*/ 66 h 66"/>
                <a:gd name="T84" fmla="*/ 510 w 636"/>
                <a:gd name="T85" fmla="*/ 66 h 66"/>
                <a:gd name="T86" fmla="*/ 522 w 636"/>
                <a:gd name="T87" fmla="*/ 66 h 66"/>
                <a:gd name="T88" fmla="*/ 534 w 636"/>
                <a:gd name="T89" fmla="*/ 66 h 66"/>
                <a:gd name="T90" fmla="*/ 546 w 636"/>
                <a:gd name="T91" fmla="*/ 66 h 66"/>
                <a:gd name="T92" fmla="*/ 558 w 636"/>
                <a:gd name="T93" fmla="*/ 66 h 66"/>
                <a:gd name="T94" fmla="*/ 570 w 636"/>
                <a:gd name="T95" fmla="*/ 66 h 66"/>
                <a:gd name="T96" fmla="*/ 582 w 636"/>
                <a:gd name="T97" fmla="*/ 66 h 66"/>
                <a:gd name="T98" fmla="*/ 594 w 636"/>
                <a:gd name="T99" fmla="*/ 66 h 66"/>
                <a:gd name="T100" fmla="*/ 606 w 636"/>
                <a:gd name="T101" fmla="*/ 66 h 66"/>
                <a:gd name="T102" fmla="*/ 618 w 636"/>
                <a:gd name="T103" fmla="*/ 66 h 66"/>
                <a:gd name="T104" fmla="*/ 630 w 636"/>
                <a:gd name="T10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6" h="66">
                  <a:moveTo>
                    <a:pt x="0" y="0"/>
                  </a:move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8" y="18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6" y="24"/>
                  </a:lnTo>
                  <a:lnTo>
                    <a:pt x="72" y="24"/>
                  </a:lnTo>
                  <a:lnTo>
                    <a:pt x="78" y="30"/>
                  </a:lnTo>
                  <a:lnTo>
                    <a:pt x="84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2" y="36"/>
                  </a:lnTo>
                  <a:lnTo>
                    <a:pt x="108" y="36"/>
                  </a:lnTo>
                  <a:lnTo>
                    <a:pt x="114" y="36"/>
                  </a:lnTo>
                  <a:lnTo>
                    <a:pt x="120" y="36"/>
                  </a:lnTo>
                  <a:lnTo>
                    <a:pt x="126" y="36"/>
                  </a:lnTo>
                  <a:lnTo>
                    <a:pt x="132" y="42"/>
                  </a:lnTo>
                  <a:lnTo>
                    <a:pt x="138" y="42"/>
                  </a:lnTo>
                  <a:lnTo>
                    <a:pt x="144" y="42"/>
                  </a:lnTo>
                  <a:lnTo>
                    <a:pt x="150" y="42"/>
                  </a:lnTo>
                  <a:lnTo>
                    <a:pt x="156" y="42"/>
                  </a:lnTo>
                  <a:lnTo>
                    <a:pt x="162" y="48"/>
                  </a:lnTo>
                  <a:lnTo>
                    <a:pt x="168" y="48"/>
                  </a:lnTo>
                  <a:lnTo>
                    <a:pt x="174" y="48"/>
                  </a:lnTo>
                  <a:lnTo>
                    <a:pt x="180" y="48"/>
                  </a:lnTo>
                  <a:lnTo>
                    <a:pt x="186" y="48"/>
                  </a:lnTo>
                  <a:lnTo>
                    <a:pt x="192" y="48"/>
                  </a:lnTo>
                  <a:lnTo>
                    <a:pt x="198" y="48"/>
                  </a:lnTo>
                  <a:lnTo>
                    <a:pt x="204" y="48"/>
                  </a:lnTo>
                  <a:lnTo>
                    <a:pt x="210" y="54"/>
                  </a:lnTo>
                  <a:lnTo>
                    <a:pt x="216" y="54"/>
                  </a:lnTo>
                  <a:lnTo>
                    <a:pt x="222" y="54"/>
                  </a:lnTo>
                  <a:lnTo>
                    <a:pt x="228" y="54"/>
                  </a:lnTo>
                  <a:lnTo>
                    <a:pt x="234" y="54"/>
                  </a:lnTo>
                  <a:lnTo>
                    <a:pt x="240" y="54"/>
                  </a:lnTo>
                  <a:lnTo>
                    <a:pt x="246" y="54"/>
                  </a:lnTo>
                  <a:lnTo>
                    <a:pt x="252" y="54"/>
                  </a:lnTo>
                  <a:lnTo>
                    <a:pt x="258" y="54"/>
                  </a:lnTo>
                  <a:lnTo>
                    <a:pt x="264" y="54"/>
                  </a:lnTo>
                  <a:lnTo>
                    <a:pt x="270" y="60"/>
                  </a:lnTo>
                  <a:lnTo>
                    <a:pt x="276" y="60"/>
                  </a:lnTo>
                  <a:lnTo>
                    <a:pt x="282" y="60"/>
                  </a:lnTo>
                  <a:lnTo>
                    <a:pt x="288" y="60"/>
                  </a:lnTo>
                  <a:lnTo>
                    <a:pt x="294" y="60"/>
                  </a:lnTo>
                  <a:lnTo>
                    <a:pt x="300" y="60"/>
                  </a:lnTo>
                  <a:lnTo>
                    <a:pt x="306" y="60"/>
                  </a:lnTo>
                  <a:lnTo>
                    <a:pt x="312" y="60"/>
                  </a:lnTo>
                  <a:lnTo>
                    <a:pt x="318" y="60"/>
                  </a:lnTo>
                  <a:lnTo>
                    <a:pt x="324" y="60"/>
                  </a:lnTo>
                  <a:lnTo>
                    <a:pt x="330" y="60"/>
                  </a:lnTo>
                  <a:lnTo>
                    <a:pt x="336" y="60"/>
                  </a:lnTo>
                  <a:lnTo>
                    <a:pt x="342" y="60"/>
                  </a:lnTo>
                  <a:lnTo>
                    <a:pt x="348" y="60"/>
                  </a:lnTo>
                  <a:lnTo>
                    <a:pt x="354" y="60"/>
                  </a:lnTo>
                  <a:lnTo>
                    <a:pt x="360" y="60"/>
                  </a:lnTo>
                  <a:lnTo>
                    <a:pt x="366" y="60"/>
                  </a:lnTo>
                  <a:lnTo>
                    <a:pt x="372" y="66"/>
                  </a:lnTo>
                  <a:lnTo>
                    <a:pt x="378" y="66"/>
                  </a:lnTo>
                  <a:lnTo>
                    <a:pt x="384" y="66"/>
                  </a:lnTo>
                  <a:lnTo>
                    <a:pt x="390" y="66"/>
                  </a:lnTo>
                  <a:lnTo>
                    <a:pt x="396" y="66"/>
                  </a:lnTo>
                  <a:lnTo>
                    <a:pt x="402" y="66"/>
                  </a:lnTo>
                  <a:lnTo>
                    <a:pt x="408" y="66"/>
                  </a:lnTo>
                  <a:lnTo>
                    <a:pt x="414" y="66"/>
                  </a:lnTo>
                  <a:lnTo>
                    <a:pt x="420" y="66"/>
                  </a:lnTo>
                  <a:lnTo>
                    <a:pt x="426" y="66"/>
                  </a:lnTo>
                  <a:lnTo>
                    <a:pt x="432" y="66"/>
                  </a:lnTo>
                  <a:lnTo>
                    <a:pt x="438" y="66"/>
                  </a:lnTo>
                  <a:lnTo>
                    <a:pt x="444" y="66"/>
                  </a:lnTo>
                  <a:lnTo>
                    <a:pt x="450" y="66"/>
                  </a:lnTo>
                  <a:lnTo>
                    <a:pt x="456" y="66"/>
                  </a:lnTo>
                  <a:lnTo>
                    <a:pt x="462" y="66"/>
                  </a:lnTo>
                  <a:lnTo>
                    <a:pt x="468" y="66"/>
                  </a:lnTo>
                  <a:lnTo>
                    <a:pt x="474" y="66"/>
                  </a:lnTo>
                  <a:lnTo>
                    <a:pt x="480" y="66"/>
                  </a:lnTo>
                  <a:lnTo>
                    <a:pt x="486" y="66"/>
                  </a:lnTo>
                  <a:lnTo>
                    <a:pt x="492" y="66"/>
                  </a:lnTo>
                  <a:lnTo>
                    <a:pt x="498" y="66"/>
                  </a:lnTo>
                  <a:lnTo>
                    <a:pt x="504" y="66"/>
                  </a:lnTo>
                  <a:lnTo>
                    <a:pt x="510" y="66"/>
                  </a:lnTo>
                  <a:lnTo>
                    <a:pt x="516" y="66"/>
                  </a:lnTo>
                  <a:lnTo>
                    <a:pt x="522" y="66"/>
                  </a:lnTo>
                  <a:lnTo>
                    <a:pt x="528" y="66"/>
                  </a:lnTo>
                  <a:lnTo>
                    <a:pt x="534" y="66"/>
                  </a:lnTo>
                  <a:lnTo>
                    <a:pt x="540" y="66"/>
                  </a:lnTo>
                  <a:lnTo>
                    <a:pt x="546" y="66"/>
                  </a:lnTo>
                  <a:lnTo>
                    <a:pt x="552" y="66"/>
                  </a:lnTo>
                  <a:lnTo>
                    <a:pt x="558" y="66"/>
                  </a:lnTo>
                  <a:lnTo>
                    <a:pt x="564" y="66"/>
                  </a:lnTo>
                  <a:lnTo>
                    <a:pt x="570" y="66"/>
                  </a:lnTo>
                  <a:lnTo>
                    <a:pt x="576" y="66"/>
                  </a:lnTo>
                  <a:lnTo>
                    <a:pt x="582" y="66"/>
                  </a:lnTo>
                  <a:lnTo>
                    <a:pt x="588" y="66"/>
                  </a:lnTo>
                  <a:lnTo>
                    <a:pt x="594" y="66"/>
                  </a:lnTo>
                  <a:lnTo>
                    <a:pt x="600" y="66"/>
                  </a:lnTo>
                  <a:lnTo>
                    <a:pt x="606" y="66"/>
                  </a:lnTo>
                  <a:lnTo>
                    <a:pt x="612" y="66"/>
                  </a:lnTo>
                  <a:lnTo>
                    <a:pt x="618" y="66"/>
                  </a:lnTo>
                  <a:lnTo>
                    <a:pt x="624" y="66"/>
                  </a:lnTo>
                  <a:lnTo>
                    <a:pt x="630" y="66"/>
                  </a:lnTo>
                  <a:lnTo>
                    <a:pt x="636" y="66"/>
                  </a:lnTo>
                </a:path>
              </a:pathLst>
            </a:custGeom>
            <a:noFill/>
            <a:ln w="0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512" name="TextBox 19511"/>
          <p:cNvSpPr txBox="1"/>
          <p:nvPr/>
        </p:nvSpPr>
        <p:spPr>
          <a:xfrm>
            <a:off x="7176121" y="58205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  <a:p>
            <a:endParaRPr lang="en-US" dirty="0"/>
          </a:p>
        </p:txBody>
      </p:sp>
      <p:sp>
        <p:nvSpPr>
          <p:cNvPr id="19513" name="TextBox 19512"/>
          <p:cNvSpPr txBox="1"/>
          <p:nvPr/>
        </p:nvSpPr>
        <p:spPr>
          <a:xfrm>
            <a:off x="2179455" y="1797447"/>
            <a:ext cx="951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1"/>
                </a:solidFill>
              </a:rPr>
              <a:t>taui</a:t>
            </a:r>
            <a:r>
              <a:rPr lang="en-US" dirty="0">
                <a:solidFill>
                  <a:schemeClr val="accent1"/>
                </a:solidFill>
              </a:rPr>
              <a:t>=0.5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893096" y="2578090"/>
            <a:ext cx="1454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B050"/>
                </a:solidFill>
              </a:rPr>
              <a:t>taui</a:t>
            </a:r>
            <a:r>
              <a:rPr lang="en-US" dirty="0">
                <a:solidFill>
                  <a:srgbClr val="00B050"/>
                </a:solidFill>
              </a:rPr>
              <a:t>=4 (SIMC)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469699" y="2294958"/>
            <a:ext cx="776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taui</a:t>
            </a:r>
            <a:r>
              <a:rPr lang="en-US" dirty="0">
                <a:solidFill>
                  <a:srgbClr val="FF0000"/>
                </a:solidFill>
              </a:rPr>
              <a:t>=2</a:t>
            </a:r>
          </a:p>
        </p:txBody>
      </p:sp>
      <p:sp>
        <p:nvSpPr>
          <p:cNvPr id="19514" name="TextBox 19513"/>
          <p:cNvSpPr txBox="1"/>
          <p:nvPr/>
        </p:nvSpPr>
        <p:spPr>
          <a:xfrm flipH="1">
            <a:off x="2033875" y="212726"/>
            <a:ext cx="6078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PI-control of integrator (level control). G = 1/s, </a:t>
            </a:r>
            <a:r>
              <a:rPr lang="en-US" dirty="0" err="1"/>
              <a:t>Kc</a:t>
            </a:r>
            <a:r>
              <a:rPr lang="en-US" dirty="0"/>
              <a:t>=1. </a:t>
            </a:r>
            <a:r>
              <a:rPr lang="en-US" b="1" dirty="0">
                <a:solidFill>
                  <a:schemeClr val="tx2"/>
                </a:solidFill>
              </a:rPr>
              <a:t>VARY </a:t>
            </a:r>
            <a:r>
              <a:rPr lang="en-US" b="1" dirty="0" err="1">
                <a:solidFill>
                  <a:schemeClr val="tx2"/>
                </a:solidFill>
              </a:rPr>
              <a:t>taui</a:t>
            </a:r>
            <a:endParaRPr lang="en-US" b="1" dirty="0">
              <a:solidFill>
                <a:schemeClr val="tx2"/>
              </a:solidFill>
            </a:endParaRPr>
          </a:p>
          <a:p>
            <a:r>
              <a:rPr lang="en-US" dirty="0"/>
              <a:t> </a:t>
            </a:r>
          </a:p>
        </p:txBody>
      </p:sp>
      <p:sp>
        <p:nvSpPr>
          <p:cNvPr id="19516" name="TextBox 19515"/>
          <p:cNvSpPr txBox="1"/>
          <p:nvPr/>
        </p:nvSpPr>
        <p:spPr>
          <a:xfrm>
            <a:off x="4511824" y="5661248"/>
            <a:ext cx="306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disturbance at t=20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849663" y="6077008"/>
            <a:ext cx="306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Setpoint change at t=0</a:t>
            </a:r>
          </a:p>
        </p:txBody>
      </p:sp>
      <p:cxnSp>
        <p:nvCxnSpPr>
          <p:cNvPr id="19518" name="Straight Arrow Connector 19517"/>
          <p:cNvCxnSpPr>
            <a:endCxn id="28" idx="2"/>
          </p:cNvCxnSpPr>
          <p:nvPr/>
        </p:nvCxnSpPr>
        <p:spPr>
          <a:xfrm flipH="1" flipV="1">
            <a:off x="4510519" y="5343724"/>
            <a:ext cx="46824" cy="34923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V="1">
            <a:off x="1981995" y="5388596"/>
            <a:ext cx="23412" cy="68841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360852" y="3386944"/>
            <a:ext cx="30149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So need to use </a:t>
            </a:r>
            <a:r>
              <a:rPr lang="en-US" dirty="0" err="1">
                <a:solidFill>
                  <a:srgbClr val="00B050"/>
                </a:solidFill>
              </a:rPr>
              <a:t>taui</a:t>
            </a:r>
            <a:r>
              <a:rPr lang="en-US" dirty="0">
                <a:solidFill>
                  <a:srgbClr val="00B050"/>
                </a:solidFill>
              </a:rPr>
              <a:t>=4 to have </a:t>
            </a:r>
          </a:p>
          <a:p>
            <a:r>
              <a:rPr lang="en-US" dirty="0">
                <a:solidFill>
                  <a:srgbClr val="00B050"/>
                </a:solidFill>
              </a:rPr>
              <a:t>no oscillations (SIMC-rule).</a:t>
            </a:r>
          </a:p>
          <a:p>
            <a:r>
              <a:rPr lang="en-US" dirty="0">
                <a:solidFill>
                  <a:srgbClr val="00B050"/>
                </a:solidFill>
              </a:rPr>
              <a:t>Get T(s)=(4s+1)/(2s+1)^2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280171" y="2551766"/>
            <a:ext cx="320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Note: Need larger integral </a:t>
            </a:r>
          </a:p>
          <a:p>
            <a:r>
              <a:rPr lang="en-US" b="1" dirty="0">
                <a:solidFill>
                  <a:srgbClr val="FF0000"/>
                </a:solidFill>
              </a:rPr>
              <a:t>time reduce “slow” oscillations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TextBox 98"/>
              <p:cNvSpPr txBox="1"/>
              <p:nvPr/>
            </p:nvSpPr>
            <p:spPr>
              <a:xfrm>
                <a:off x="7176121" y="3130045"/>
                <a:ext cx="34675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b-NO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𝐴𝑣𝑜𝑖𝑑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𝑠𝑙𝑜𝑤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𝑜𝑠𝑐𝑖𝑙𝑙𝑎𝑡𝑖𝑜𝑛𝑠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: </m:t>
                          </m:r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p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sSub>
                        <m:sSubPr>
                          <m:ctrlPr>
                            <a:rPr lang="nb-NO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sSub>
                        <m:sSubPr>
                          <m:ctrlPr>
                            <a:rPr lang="nb-NO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nb-NO" sz="1600" i="1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r>
                        <a:rPr lang="nb-NO" sz="1600" i="1">
                          <a:latin typeface="Cambria Math" panose="02040503050406030204" pitchFamily="18" charset="0"/>
                        </a:rPr>
                        <m:t>≥4</m:t>
                      </m:r>
                    </m:oMath>
                  </m:oMathPara>
                </a14:m>
                <a:endParaRPr lang="nb-NO" dirty="0"/>
              </a:p>
            </p:txBody>
          </p:sp>
        </mc:Choice>
        <mc:Fallback xmlns=""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121" y="3130045"/>
                <a:ext cx="3467551" cy="33855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D984A-D685-358F-1BB0-F5CF60F62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39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18608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2"/>
          <p:cNvSpPr>
            <a:spLocks noGrp="1" noChangeArrowheads="1"/>
          </p:cNvSpPr>
          <p:nvPr>
            <p:ph type="title"/>
          </p:nvPr>
        </p:nvSpPr>
        <p:spPr>
          <a:xfrm>
            <a:off x="1981200" y="-275365"/>
            <a:ext cx="8229600" cy="1143000"/>
          </a:xfrm>
        </p:spPr>
        <p:txBody>
          <a:bodyPr/>
          <a:lstStyle/>
          <a:p>
            <a:r>
              <a:rPr lang="nb-NO" dirty="0"/>
              <a:t>General</a:t>
            </a:r>
            <a:r>
              <a:rPr lang="nb-NO" dirty="0">
                <a:solidFill>
                  <a:srgbClr val="FF0000"/>
                </a:solidFill>
              </a:rPr>
              <a:t>*</a:t>
            </a:r>
            <a:r>
              <a:rPr lang="nb-NO" dirty="0"/>
              <a:t>  Transfer Matrix</a:t>
            </a:r>
            <a:endParaRPr lang="en-GB" dirty="0"/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2518835" y="1039418"/>
            <a:ext cx="18473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sz="2000">
              <a:latin typeface="Times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b-NO" sz="2000">
              <a:latin typeface="Times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sz="2000">
              <a:latin typeface="Times" pitchFamily="18" charset="0"/>
            </a:endParaRPr>
          </a:p>
        </p:txBody>
      </p:sp>
      <p:pic>
        <p:nvPicPr>
          <p:cNvPr id="18" name="Picture 1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7688" y="692697"/>
            <a:ext cx="4080838" cy="4388255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prstShdw prst="shdw14" dist="35921" dir="2700000">
                    <a:srgbClr val="000000"/>
                  </a:prst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03512" y="5241974"/>
            <a:ext cx="8784976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nb-NO" sz="1600" dirty="0"/>
              <a:t>The n </a:t>
            </a:r>
            <a:r>
              <a:rPr lang="nb-NO" sz="1600" dirty="0" err="1"/>
              <a:t>roots</a:t>
            </a:r>
            <a:r>
              <a:rPr lang="nb-NO" sz="1600" dirty="0"/>
              <a:t> (</a:t>
            </a:r>
            <a:r>
              <a:rPr lang="nb-NO" sz="1600" dirty="0" err="1"/>
              <a:t>generally</a:t>
            </a:r>
            <a:r>
              <a:rPr lang="nb-NO" sz="1600" dirty="0"/>
              <a:t> </a:t>
            </a:r>
            <a:r>
              <a:rPr lang="nb-NO" sz="1600" dirty="0" err="1"/>
              <a:t>complex</a:t>
            </a:r>
            <a:r>
              <a:rPr lang="nb-NO" sz="1600" dirty="0"/>
              <a:t>) of </a:t>
            </a:r>
            <a:r>
              <a:rPr lang="nb-NO" sz="1600" dirty="0" err="1"/>
              <a:t>the</a:t>
            </a:r>
            <a:r>
              <a:rPr lang="nb-NO" sz="1600" dirty="0"/>
              <a:t> polynomial d(s),</a:t>
            </a:r>
          </a:p>
          <a:p>
            <a:pPr>
              <a:defRPr/>
            </a:pPr>
            <a:r>
              <a:rPr lang="nb-NO" sz="1600" dirty="0"/>
              <a:t>                         d(s) = det(</a:t>
            </a:r>
            <a:r>
              <a:rPr lang="nb-NO" sz="1600" dirty="0" err="1"/>
              <a:t>sI</a:t>
            </a:r>
            <a:r>
              <a:rPr lang="nb-NO" sz="1600" dirty="0"/>
              <a:t>-A)=0</a:t>
            </a:r>
          </a:p>
          <a:p>
            <a:pPr>
              <a:defRPr/>
            </a:pPr>
            <a:r>
              <a:rPr lang="nb-NO" sz="1600" dirty="0" err="1"/>
              <a:t>are</a:t>
            </a:r>
            <a:r>
              <a:rPr lang="nb-NO" sz="1600" dirty="0"/>
              <a:t> </a:t>
            </a:r>
            <a:r>
              <a:rPr lang="nb-NO" sz="1600" dirty="0" err="1"/>
              <a:t>the</a:t>
            </a:r>
            <a:r>
              <a:rPr lang="nb-NO" sz="1600" dirty="0"/>
              <a:t> same as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eigenvalues</a:t>
            </a:r>
            <a:r>
              <a:rPr lang="nb-NO" sz="1600" dirty="0"/>
              <a:t> of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state</a:t>
            </a:r>
            <a:r>
              <a:rPr lang="nb-NO" sz="1600" dirty="0"/>
              <a:t> </a:t>
            </a:r>
            <a:r>
              <a:rPr lang="nb-NO" sz="1600" dirty="0" err="1"/>
              <a:t>matrix</a:t>
            </a:r>
            <a:r>
              <a:rPr lang="nb-NO" sz="1600" dirty="0"/>
              <a:t> A, and </a:t>
            </a:r>
            <a:r>
              <a:rPr lang="nb-NO" sz="1600" dirty="0" err="1"/>
              <a:t>are</a:t>
            </a:r>
            <a:r>
              <a:rPr lang="nb-NO" sz="1600" dirty="0"/>
              <a:t> </a:t>
            </a:r>
            <a:r>
              <a:rPr lang="nb-NO" sz="1600" dirty="0" err="1"/>
              <a:t>known</a:t>
            </a:r>
            <a:r>
              <a:rPr lang="nb-NO" sz="1600" dirty="0"/>
              <a:t> as </a:t>
            </a:r>
            <a:r>
              <a:rPr lang="nb-NO" sz="1600" dirty="0" err="1"/>
              <a:t>the</a:t>
            </a:r>
            <a:r>
              <a:rPr lang="nb-NO" sz="1600" dirty="0"/>
              <a:t> «poles» of </a:t>
            </a:r>
            <a:r>
              <a:rPr lang="nb-NO" sz="1600" dirty="0" err="1"/>
              <a:t>the</a:t>
            </a:r>
            <a:r>
              <a:rPr lang="nb-NO" sz="1600" dirty="0"/>
              <a:t> system.</a:t>
            </a:r>
          </a:p>
          <a:p>
            <a:pPr>
              <a:defRPr/>
            </a:pPr>
            <a:r>
              <a:rPr lang="nb-NO" sz="1600" dirty="0"/>
              <a:t>A system </a:t>
            </a:r>
            <a:r>
              <a:rPr lang="nb-NO" sz="1600" dirty="0" err="1"/>
              <a:t>with</a:t>
            </a:r>
            <a:r>
              <a:rPr lang="nb-NO" sz="1600" dirty="0"/>
              <a:t> n </a:t>
            </a:r>
            <a:r>
              <a:rPr lang="nb-NO" sz="1600" dirty="0" err="1"/>
              <a:t>states</a:t>
            </a:r>
            <a:r>
              <a:rPr lang="nb-NO" sz="1600" dirty="0"/>
              <a:t> (so A is a </a:t>
            </a:r>
            <a:r>
              <a:rPr lang="nb-NO" sz="1600" dirty="0" err="1"/>
              <a:t>nxn</a:t>
            </a:r>
            <a:r>
              <a:rPr lang="nb-NO" sz="1600" dirty="0"/>
              <a:t> </a:t>
            </a:r>
            <a:r>
              <a:rPr lang="nb-NO" sz="1600" dirty="0" err="1"/>
              <a:t>matrix</a:t>
            </a:r>
            <a:r>
              <a:rPr lang="nb-NO" sz="1600" dirty="0"/>
              <a:t>) has n </a:t>
            </a:r>
            <a:r>
              <a:rPr lang="nb-NO" sz="1600" dirty="0" err="1"/>
              <a:t>roots</a:t>
            </a:r>
            <a:r>
              <a:rPr lang="nb-NO" sz="1600" dirty="0"/>
              <a:t> = </a:t>
            </a:r>
            <a:r>
              <a:rPr lang="nb-NO" sz="1600" dirty="0" err="1"/>
              <a:t>eigenvalues</a:t>
            </a:r>
            <a:r>
              <a:rPr lang="nb-NO" sz="1600" dirty="0"/>
              <a:t> = poles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D65E86-773A-4F10-8DB2-20519819D18B}"/>
              </a:ext>
            </a:extLst>
          </p:cNvPr>
          <p:cNvSpPr txBox="1"/>
          <p:nvPr/>
        </p:nvSpPr>
        <p:spPr>
          <a:xfrm>
            <a:off x="119336" y="6506285"/>
            <a:ext cx="127454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>
                <a:solidFill>
                  <a:srgbClr val="FF0000"/>
                </a:solidFill>
              </a:rPr>
              <a:t>*</a:t>
            </a:r>
            <a:r>
              <a:rPr lang="nb-NO" sz="1200" dirty="0" err="1">
                <a:solidFill>
                  <a:srgbClr val="FF0000"/>
                </a:solidFill>
              </a:rPr>
              <a:t>Warning</a:t>
            </a:r>
            <a:r>
              <a:rPr lang="nb-NO" sz="1200" dirty="0">
                <a:solidFill>
                  <a:srgbClr val="FF0000"/>
                </a:solidFill>
              </a:rPr>
              <a:t>: Not </a:t>
            </a:r>
            <a:r>
              <a:rPr lang="nb-NO" sz="1200" dirty="0" err="1">
                <a:solidFill>
                  <a:srgbClr val="FF0000"/>
                </a:solidFill>
              </a:rPr>
              <a:t>completely</a:t>
            </a:r>
            <a:r>
              <a:rPr lang="nb-NO" sz="1200" dirty="0">
                <a:solidFill>
                  <a:srgbClr val="FF0000"/>
                </a:solidFill>
              </a:rPr>
              <a:t> general. </a:t>
            </a:r>
            <a:r>
              <a:rPr lang="nb-NO" sz="1200" dirty="0" err="1">
                <a:solidFill>
                  <a:srgbClr val="FF0000"/>
                </a:solidFill>
              </a:rPr>
              <a:t>Does</a:t>
            </a:r>
            <a:r>
              <a:rPr lang="nb-NO" sz="1200" dirty="0">
                <a:solidFill>
                  <a:srgbClr val="FF0000"/>
                </a:solidFill>
              </a:rPr>
              <a:t> not </a:t>
            </a:r>
            <a:r>
              <a:rPr lang="nb-NO" sz="1200" dirty="0" err="1">
                <a:solidFill>
                  <a:srgbClr val="FF0000"/>
                </a:solidFill>
              </a:rPr>
              <a:t>include</a:t>
            </a:r>
            <a:r>
              <a:rPr lang="nb-NO" sz="1200" dirty="0">
                <a:solidFill>
                  <a:srgbClr val="FF0000"/>
                </a:solidFill>
              </a:rPr>
              <a:t> time </a:t>
            </a:r>
            <a:r>
              <a:rPr lang="nb-NO" sz="1200" dirty="0" err="1">
                <a:solidFill>
                  <a:srgbClr val="FF0000"/>
                </a:solidFill>
              </a:rPr>
              <a:t>delay</a:t>
            </a:r>
            <a:r>
              <a:rPr lang="nb-NO" sz="1200" dirty="0">
                <a:solidFill>
                  <a:srgbClr val="FF0000"/>
                </a:solidFill>
              </a:rPr>
              <a:t>, </a:t>
            </a:r>
            <a:r>
              <a:rPr lang="nb-NO" sz="1200" dirty="0" err="1">
                <a:solidFill>
                  <a:srgbClr val="FF0000"/>
                </a:solidFill>
              </a:rPr>
              <a:t>which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cannot</a:t>
            </a:r>
            <a:r>
              <a:rPr lang="nb-NO" sz="1200" dirty="0">
                <a:solidFill>
                  <a:srgbClr val="FF0000"/>
                </a:solidFill>
              </a:rPr>
              <a:t> be </a:t>
            </a:r>
            <a:r>
              <a:rPr lang="nb-NO" sz="1200" dirty="0" err="1">
                <a:solidFill>
                  <a:srgbClr val="FF0000"/>
                </a:solidFill>
              </a:rPr>
              <a:t>written</a:t>
            </a:r>
            <a:r>
              <a:rPr lang="nb-NO" sz="1200" dirty="0">
                <a:solidFill>
                  <a:srgbClr val="FF0000"/>
                </a:solidFill>
              </a:rPr>
              <a:t> as a polynomial in s, and must </a:t>
            </a:r>
            <a:r>
              <a:rPr lang="nb-NO" sz="1200" dirty="0" err="1">
                <a:solidFill>
                  <a:srgbClr val="FF0000"/>
                </a:solidFill>
              </a:rPr>
              <a:t>assume</a:t>
            </a:r>
            <a:r>
              <a:rPr lang="nb-NO" sz="1200" dirty="0">
                <a:solidFill>
                  <a:srgbClr val="FF0000"/>
                </a:solidFill>
              </a:rPr>
              <a:t> order d(s) ≥ order n(s)..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6616BD-43D8-A958-5BE0-10A6B4A49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899522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51209C-D4E3-411D-A1A9-8EA1047F3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413" y="4675665"/>
            <a:ext cx="4295146" cy="2147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CFEDAF-6BA3-4911-9917-A8D07D7E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Poles and zeros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C2106-CF67-4981-8A73-AF23F89B79F0}"/>
              </a:ext>
            </a:extLst>
          </p:cNvPr>
          <p:cNvSpPr txBox="1">
            <a:spLocks/>
          </p:cNvSpPr>
          <p:nvPr/>
        </p:nvSpPr>
        <p:spPr>
          <a:xfrm>
            <a:off x="1952874" y="1268761"/>
            <a:ext cx="8795320" cy="45259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/>
              <a:t>g(s) = n(s)/d(s).</a:t>
            </a:r>
          </a:p>
          <a:p>
            <a:pPr marL="0" indent="0">
              <a:buNone/>
            </a:pPr>
            <a:r>
              <a:rPr lang="nb-NO" sz="2400" dirty="0"/>
              <a:t>	</a:t>
            </a:r>
            <a:r>
              <a:rPr lang="nb-NO" sz="2400" dirty="0" err="1"/>
              <a:t>Example</a:t>
            </a:r>
            <a:r>
              <a:rPr lang="nb-NO" sz="2400" dirty="0"/>
              <a:t>. </a:t>
            </a:r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r>
              <a:rPr lang="nb-NO" sz="2400" dirty="0"/>
              <a:t>Standard forms:</a:t>
            </a:r>
          </a:p>
          <a:p>
            <a:pPr marL="0" indent="0">
              <a:buNone/>
            </a:pPr>
            <a:r>
              <a:rPr lang="nb-NO" sz="2400" b="1" dirty="0"/>
              <a:t>1. Time </a:t>
            </a:r>
            <a:r>
              <a:rPr lang="nb-NO" sz="2400" b="1" dirty="0" err="1"/>
              <a:t>constant</a:t>
            </a:r>
            <a:r>
              <a:rPr lang="nb-NO" sz="2400" b="1" dirty="0"/>
              <a:t> form</a:t>
            </a:r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r>
              <a:rPr lang="nb-NO" sz="2400" dirty="0"/>
              <a:t>		</a:t>
            </a:r>
          </a:p>
          <a:p>
            <a:pPr marL="0" indent="0">
              <a:buNone/>
            </a:pPr>
            <a:r>
              <a:rPr lang="nb-NO" sz="2400" dirty="0"/>
              <a:t>	</a:t>
            </a:r>
          </a:p>
          <a:p>
            <a:pPr marL="0" indent="0">
              <a:buNone/>
            </a:pPr>
            <a:r>
              <a:rPr lang="nb-NO" sz="2400" b="1" dirty="0"/>
              <a:t>2. Pole-zero form, </a:t>
            </a:r>
          </a:p>
          <a:p>
            <a:pPr marL="0" indent="0">
              <a:buNone/>
            </a:pPr>
            <a:r>
              <a:rPr lang="nb-NO" sz="2400" b="1" dirty="0"/>
              <a:t>       </a:t>
            </a:r>
            <a:r>
              <a:rPr lang="nb-NO" sz="2000" b="1" dirty="0"/>
              <a:t>p=pole, z=zero</a:t>
            </a:r>
            <a:endParaRPr lang="nb-NO" sz="2400" b="1" dirty="0"/>
          </a:p>
          <a:p>
            <a:pPr marL="0" indent="0">
              <a:buNone/>
            </a:pPr>
            <a:r>
              <a:rPr lang="nb-NO" sz="1400" b="1" dirty="0"/>
              <a:t>                   (more general, for </a:t>
            </a:r>
            <a:r>
              <a:rPr lang="nb-NO" sz="1400" b="1" dirty="0" err="1"/>
              <a:t>unstable</a:t>
            </a:r>
            <a:r>
              <a:rPr lang="nb-NO" sz="1400" b="1" dirty="0"/>
              <a:t> and </a:t>
            </a:r>
          </a:p>
          <a:p>
            <a:pPr marL="0" indent="0">
              <a:buNone/>
            </a:pPr>
            <a:r>
              <a:rPr lang="nb-NO" sz="1400" b="1" dirty="0"/>
              <a:t>                   </a:t>
            </a:r>
            <a:r>
              <a:rPr lang="nb-NO" sz="1400" b="1" dirty="0" err="1"/>
              <a:t>complex</a:t>
            </a:r>
            <a:r>
              <a:rPr lang="nb-NO" sz="1400" b="1" dirty="0"/>
              <a:t> poles/zeros)</a:t>
            </a:r>
          </a:p>
          <a:p>
            <a:pPr marL="0" indent="0">
              <a:buNone/>
            </a:pPr>
            <a:endParaRPr lang="nb-NO" sz="2400" b="1" dirty="0"/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0ADC93-E05F-4552-8A7E-467AF7FF7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5" y="1468786"/>
            <a:ext cx="3076575" cy="942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A8306A-9902-4166-A558-995E10EF1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648" y="2865913"/>
            <a:ext cx="3423246" cy="148053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E5852-DE0E-F7BA-1590-1AEF5FCA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40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521691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fld id="{E1E541EC-CFDB-4590-8780-DBF9DB2E8887}" type="slidenum">
              <a:rPr lang="nb-NO" smtClean="0"/>
              <a:pPr/>
              <a:t>41</a:t>
            </a:fld>
            <a:endParaRPr lang="nb-NO"/>
          </a:p>
        </p:txBody>
      </p:sp>
      <p:sp>
        <p:nvSpPr>
          <p:cNvPr id="5124" name="AutoShape 2"/>
          <p:cNvSpPr>
            <a:spLocks noGrp="1" noChangeArrowheads="1"/>
          </p:cNvSpPr>
          <p:nvPr>
            <p:ph type="title"/>
          </p:nvPr>
        </p:nvSpPr>
        <p:spPr>
          <a:xfrm>
            <a:off x="1775885" y="228600"/>
            <a:ext cx="8587316" cy="253604"/>
          </a:xfrm>
        </p:spPr>
        <p:txBody>
          <a:bodyPr>
            <a:normAutofit fontScale="90000"/>
          </a:bodyPr>
          <a:lstStyle/>
          <a:p>
            <a:r>
              <a:rPr lang="en-GB" dirty="0"/>
              <a:t>Poles and zeros</a:t>
            </a:r>
          </a:p>
        </p:txBody>
      </p:sp>
      <p:sp>
        <p:nvSpPr>
          <p:cNvPr id="5125" name="AutoShape 3"/>
          <p:cNvSpPr>
            <a:spLocks noGrp="1" noChangeArrowheads="1"/>
          </p:cNvSpPr>
          <p:nvPr>
            <p:ph type="body" idx="1"/>
          </p:nvPr>
        </p:nvSpPr>
        <p:spPr>
          <a:xfrm>
            <a:off x="1847528" y="908720"/>
            <a:ext cx="8515673" cy="4737556"/>
          </a:xfrm>
        </p:spPr>
        <p:txBody>
          <a:bodyPr>
            <a:normAutofit fontScale="92500" lnSpcReduction="20000"/>
          </a:bodyPr>
          <a:lstStyle/>
          <a:p>
            <a:pPr>
              <a:tabLst>
                <a:tab pos="3048000" algn="l"/>
              </a:tabLst>
              <a:defRPr/>
            </a:pPr>
            <a:r>
              <a:rPr lang="en-GB" sz="2000" dirty="0">
                <a:sym typeface="Symbol" pitchFamily="18" charset="2"/>
              </a:rPr>
              <a:t>Transfer functions </a:t>
            </a:r>
            <a:r>
              <a:rPr lang="en-GB" sz="2000" i="1" dirty="0">
                <a:sym typeface="Symbol" pitchFamily="18" charset="2"/>
              </a:rPr>
              <a:t>G(s) </a:t>
            </a:r>
            <a:r>
              <a:rPr lang="en-GB" sz="2000" dirty="0">
                <a:sym typeface="Symbol" pitchFamily="18" charset="2"/>
              </a:rPr>
              <a:t>of linear, time-invariant systems with time delay are ratios of two polynomials in </a:t>
            </a:r>
            <a:r>
              <a:rPr lang="en-GB" sz="2000" i="1" dirty="0">
                <a:sym typeface="Symbol" pitchFamily="18" charset="2"/>
              </a:rPr>
              <a:t>s </a:t>
            </a:r>
            <a:r>
              <a:rPr lang="en-GB" sz="2000" dirty="0">
                <a:sym typeface="Symbol" pitchFamily="18" charset="2"/>
              </a:rPr>
              <a:t>(Laplace variable)</a:t>
            </a:r>
          </a:p>
          <a:p>
            <a:pPr lvl="1">
              <a:tabLst>
                <a:tab pos="3048000" algn="l"/>
              </a:tabLst>
              <a:defRPr/>
            </a:pPr>
            <a:r>
              <a:rPr lang="en-GB" sz="2200" dirty="0">
                <a:highlight>
                  <a:srgbClr val="FFFF00"/>
                </a:highlight>
                <a:sym typeface="Symbol" pitchFamily="18" charset="2"/>
              </a:rPr>
              <a:t>G(s) = n(s)/d(s)</a:t>
            </a:r>
          </a:p>
          <a:p>
            <a:pPr>
              <a:tabLst>
                <a:tab pos="3048000" algn="l"/>
              </a:tabLst>
              <a:defRPr/>
            </a:pPr>
            <a:r>
              <a:rPr lang="en-GB" sz="2000" dirty="0">
                <a:sym typeface="Symbol" pitchFamily="18" charset="2"/>
              </a:rPr>
              <a:t>Polynomials have roots.</a:t>
            </a:r>
            <a:br>
              <a:rPr lang="en-GB" sz="2000" dirty="0">
                <a:sym typeface="Symbol" pitchFamily="18" charset="2"/>
              </a:rPr>
            </a:br>
            <a:r>
              <a:rPr lang="en-GB" sz="2000" dirty="0">
                <a:sym typeface="Symbol" pitchFamily="18" charset="2"/>
              </a:rPr>
              <a:t>root in denominator, d(s)=0: 	</a:t>
            </a:r>
            <a:r>
              <a:rPr lang="en-GB" sz="2000" i="1" dirty="0">
                <a:sym typeface="Symbol" pitchFamily="18" charset="2"/>
              </a:rPr>
              <a:t>G(s)</a:t>
            </a:r>
            <a:r>
              <a:rPr lang="en-GB" sz="2000" dirty="0">
                <a:sym typeface="Symbol" pitchFamily="18" charset="2"/>
              </a:rPr>
              <a:t>   ”pole” (x)</a:t>
            </a:r>
            <a:br>
              <a:rPr lang="en-GB" sz="2000" dirty="0">
                <a:sym typeface="Symbol" pitchFamily="18" charset="2"/>
              </a:rPr>
            </a:br>
            <a:r>
              <a:rPr lang="en-GB" sz="2000" dirty="0">
                <a:sym typeface="Symbol" pitchFamily="18" charset="2"/>
              </a:rPr>
              <a:t>root in numerator,     n(s)=0:           </a:t>
            </a:r>
            <a:r>
              <a:rPr lang="en-GB" sz="2000" i="1" dirty="0">
                <a:sym typeface="Symbol" pitchFamily="18" charset="2"/>
              </a:rPr>
              <a:t>G(s)</a:t>
            </a:r>
            <a:r>
              <a:rPr lang="en-GB" sz="2000" dirty="0">
                <a:sym typeface="Symbol" pitchFamily="18" charset="2"/>
              </a:rPr>
              <a:t>  0 ”zero”  (0)</a:t>
            </a:r>
            <a:endParaRPr lang="nb-NO" sz="2000" dirty="0">
              <a:sym typeface="Symbol" pitchFamily="18" charset="2"/>
            </a:endParaRPr>
          </a:p>
          <a:p>
            <a:pPr>
              <a:tabLst>
                <a:tab pos="3048000" algn="l"/>
              </a:tabLst>
              <a:defRPr/>
            </a:pPr>
            <a:r>
              <a:rPr lang="nb-NO" sz="2000" dirty="0" err="1"/>
              <a:t>Effect</a:t>
            </a:r>
            <a:r>
              <a:rPr lang="nb-NO" sz="2000" dirty="0"/>
              <a:t> </a:t>
            </a:r>
            <a:r>
              <a:rPr lang="nb-NO" sz="2000" dirty="0" err="1"/>
              <a:t>on</a:t>
            </a:r>
            <a:r>
              <a:rPr lang="nb-NO" sz="2000" dirty="0"/>
              <a:t> </a:t>
            </a:r>
            <a:r>
              <a:rPr lang="nb-NO" sz="2000" dirty="0" err="1"/>
              <a:t>dynamics</a:t>
            </a:r>
            <a:r>
              <a:rPr lang="nb-NO" sz="2000" dirty="0"/>
              <a:t>: </a:t>
            </a:r>
          </a:p>
          <a:p>
            <a:pPr lvl="1">
              <a:tabLst>
                <a:tab pos="3048000" algn="l"/>
              </a:tabLst>
              <a:defRPr/>
            </a:pPr>
            <a:r>
              <a:rPr lang="nb-NO" sz="2000" dirty="0"/>
              <a:t>Poles </a:t>
            </a:r>
            <a:r>
              <a:rPr lang="nb-NO" sz="2000" dirty="0" err="1"/>
              <a:t>determine</a:t>
            </a:r>
            <a:r>
              <a:rPr lang="nb-NO" sz="2000" dirty="0"/>
              <a:t> </a:t>
            </a:r>
            <a:r>
              <a:rPr lang="nb-NO" sz="2000" dirty="0" err="1"/>
              <a:t>stability</a:t>
            </a:r>
            <a:r>
              <a:rPr lang="nb-NO" sz="2000" dirty="0"/>
              <a:t> and fast or </a:t>
            </a:r>
            <a:r>
              <a:rPr lang="nb-NO" sz="2000" dirty="0" err="1"/>
              <a:t>slow</a:t>
            </a:r>
            <a:r>
              <a:rPr lang="nb-NO" sz="2000" dirty="0"/>
              <a:t> </a:t>
            </a:r>
            <a:r>
              <a:rPr lang="nb-NO" sz="2000" dirty="0" err="1"/>
              <a:t>dynamics</a:t>
            </a:r>
            <a:endParaRPr lang="nb-NO" sz="2000" dirty="0"/>
          </a:p>
          <a:p>
            <a:pPr lvl="2">
              <a:tabLst>
                <a:tab pos="3048000" algn="l"/>
              </a:tabLst>
              <a:defRPr/>
            </a:pPr>
            <a:r>
              <a:rPr lang="nb-NO" sz="1600" dirty="0"/>
              <a:t>d(s)=(</a:t>
            </a:r>
            <a:r>
              <a:rPr lang="el-GR" sz="1600" dirty="0"/>
              <a:t>τ</a:t>
            </a:r>
            <a:r>
              <a:rPr lang="nb-NO" sz="1600" dirty="0"/>
              <a:t>s+1). «Stable» LHP-poles </a:t>
            </a:r>
            <a:r>
              <a:rPr lang="nb-NO" sz="1600" dirty="0" err="1"/>
              <a:t>slow</a:t>
            </a:r>
            <a:r>
              <a:rPr lang="nb-NO" sz="1600" dirty="0"/>
              <a:t> </a:t>
            </a:r>
            <a:r>
              <a:rPr lang="nb-NO" sz="1600" dirty="0" err="1"/>
              <a:t>down</a:t>
            </a:r>
            <a:r>
              <a:rPr lang="nb-NO" sz="1600" dirty="0"/>
              <a:t>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response</a:t>
            </a:r>
            <a:r>
              <a:rPr lang="nb-NO" sz="1600" dirty="0"/>
              <a:t> </a:t>
            </a:r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 err="1"/>
              <a:t>slower</a:t>
            </a:r>
            <a:r>
              <a:rPr lang="nb-NO" sz="1200" dirty="0"/>
              <a:t> for </a:t>
            </a:r>
            <a:r>
              <a:rPr lang="nb-NO" sz="1200" dirty="0" err="1"/>
              <a:t>large</a:t>
            </a:r>
            <a:r>
              <a:rPr lang="el-GR" sz="1200" dirty="0"/>
              <a:t> τ</a:t>
            </a:r>
            <a:r>
              <a:rPr lang="nb-NO" sz="1200" dirty="0"/>
              <a:t> </a:t>
            </a:r>
          </a:p>
          <a:p>
            <a:pPr lvl="2">
              <a:tabLst>
                <a:tab pos="3048000" algn="l"/>
              </a:tabLst>
              <a:defRPr/>
            </a:pPr>
            <a:r>
              <a:rPr lang="nb-NO" sz="1600" dirty="0"/>
              <a:t>Poles in right half plane (RHP): </a:t>
            </a:r>
            <a:r>
              <a:rPr lang="nb-NO" sz="1600" dirty="0" err="1">
                <a:solidFill>
                  <a:schemeClr val="accent1"/>
                </a:solidFill>
              </a:rPr>
              <a:t>Unstable</a:t>
            </a:r>
            <a:r>
              <a:rPr lang="nb-NO" sz="1600" dirty="0">
                <a:solidFill>
                  <a:schemeClr val="accent1"/>
                </a:solidFill>
              </a:rPr>
              <a:t> .</a:t>
            </a:r>
            <a:r>
              <a:rPr lang="nb-NO" sz="1600" dirty="0"/>
              <a:t> </a:t>
            </a:r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 err="1"/>
              <a:t>Example</a:t>
            </a:r>
            <a:r>
              <a:rPr lang="nb-NO" sz="1200" dirty="0"/>
              <a:t>: g(s)=1/(s-1).  Has RHP-pole at </a:t>
            </a:r>
            <a:r>
              <a:rPr lang="nb-NO" sz="1200" dirty="0">
                <a:solidFill>
                  <a:schemeClr val="tx2"/>
                </a:solidFill>
              </a:rPr>
              <a:t>s=1</a:t>
            </a:r>
          </a:p>
          <a:p>
            <a:pPr lvl="2">
              <a:tabLst>
                <a:tab pos="3048000" algn="l"/>
              </a:tabLst>
              <a:defRPr/>
            </a:pPr>
            <a:r>
              <a:rPr lang="nb-NO" sz="1600" dirty="0" err="1"/>
              <a:t>Complex</a:t>
            </a:r>
            <a:r>
              <a:rPr lang="nb-NO" sz="1600" dirty="0"/>
              <a:t> poles (=</a:t>
            </a:r>
            <a:r>
              <a:rPr lang="nb-NO" sz="1600" dirty="0" err="1"/>
              <a:t>eigenvalues</a:t>
            </a:r>
            <a:r>
              <a:rPr lang="nb-NO" sz="1600" dirty="0"/>
              <a:t> of A): </a:t>
            </a:r>
            <a:r>
              <a:rPr lang="nb-NO" sz="1600" dirty="0" err="1">
                <a:solidFill>
                  <a:srgbClr val="FF0000"/>
                </a:solidFill>
              </a:rPr>
              <a:t>Oscillations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with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frequency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el-GR" sz="1600" dirty="0">
                <a:solidFill>
                  <a:srgbClr val="FF0000"/>
                </a:solidFill>
              </a:rPr>
              <a:t>ω</a:t>
            </a:r>
            <a:endParaRPr lang="nb-NO" sz="1600" dirty="0">
              <a:solidFill>
                <a:srgbClr val="FF0000"/>
              </a:solidFill>
            </a:endParaRPr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 err="1"/>
              <a:t>Example</a:t>
            </a:r>
            <a:r>
              <a:rPr lang="nb-NO" sz="1200" dirty="0"/>
              <a:t>: g(s) = 1/(s^2 + s + 1).  </a:t>
            </a:r>
            <a:r>
              <a:rPr lang="nb-NO" sz="1200" dirty="0" err="1"/>
              <a:t>Solve</a:t>
            </a:r>
            <a:r>
              <a:rPr lang="nb-NO" sz="1200" dirty="0"/>
              <a:t> d(s)= s^2 + s + 1 = 0. </a:t>
            </a:r>
            <a:r>
              <a:rPr lang="nb-NO" sz="1200" dirty="0" err="1"/>
              <a:t>Get</a:t>
            </a:r>
            <a:r>
              <a:rPr lang="nb-NO" sz="1200" dirty="0"/>
              <a:t> poles </a:t>
            </a:r>
            <a:r>
              <a:rPr lang="nb-NO" sz="1200" dirty="0">
                <a:solidFill>
                  <a:srgbClr val="FF0000"/>
                </a:solidFill>
              </a:rPr>
              <a:t>s1 =  -0.5 + 0.87*i, s2 = -0.5 – 0.87*i,  </a:t>
            </a:r>
            <a:r>
              <a:rPr lang="el-GR" sz="1200" dirty="0">
                <a:solidFill>
                  <a:srgbClr val="FF0000"/>
                </a:solidFill>
              </a:rPr>
              <a:t>ω</a:t>
            </a:r>
            <a:r>
              <a:rPr lang="nb-NO" sz="1200" dirty="0">
                <a:solidFill>
                  <a:srgbClr val="FF0000"/>
                </a:solidFill>
              </a:rPr>
              <a:t>=0.87</a:t>
            </a:r>
          </a:p>
          <a:p>
            <a:pPr lvl="1">
              <a:tabLst>
                <a:tab pos="3048000" algn="l"/>
              </a:tabLst>
              <a:defRPr/>
            </a:pPr>
            <a:r>
              <a:rPr lang="nb-NO" sz="2000" dirty="0"/>
              <a:t>Zeros </a:t>
            </a:r>
            <a:r>
              <a:rPr lang="nb-NO" sz="2000" dirty="0" err="1"/>
              <a:t>are</a:t>
            </a:r>
            <a:r>
              <a:rPr lang="nb-NO" sz="2000" dirty="0"/>
              <a:t> </a:t>
            </a:r>
            <a:r>
              <a:rPr lang="nb-NO" sz="2000" dirty="0" err="1"/>
              <a:t>responsible</a:t>
            </a:r>
            <a:r>
              <a:rPr lang="nb-NO" sz="2000" dirty="0"/>
              <a:t> for </a:t>
            </a:r>
            <a:r>
              <a:rPr lang="nb-NO" sz="2000" dirty="0" err="1"/>
              <a:t>shape</a:t>
            </a:r>
            <a:r>
              <a:rPr lang="nb-NO" sz="2000" dirty="0"/>
              <a:t> of </a:t>
            </a:r>
            <a:r>
              <a:rPr lang="nb-NO" sz="2000" dirty="0" err="1"/>
              <a:t>response</a:t>
            </a:r>
            <a:r>
              <a:rPr lang="nb-NO" sz="2000" dirty="0"/>
              <a:t> </a:t>
            </a:r>
          </a:p>
          <a:p>
            <a:pPr lvl="2">
              <a:tabLst>
                <a:tab pos="3048000" algn="l"/>
              </a:tabLst>
              <a:defRPr/>
            </a:pPr>
            <a:r>
              <a:rPr lang="nb-NO" sz="1600" dirty="0"/>
              <a:t>n(s)=(Ts+1). Zeros in </a:t>
            </a:r>
            <a:r>
              <a:rPr lang="nb-NO" sz="1600" dirty="0" err="1"/>
              <a:t>left</a:t>
            </a:r>
            <a:r>
              <a:rPr lang="nb-NO" sz="1600" dirty="0"/>
              <a:t> half plane (LHP): «Lift»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response</a:t>
            </a:r>
            <a:r>
              <a:rPr lang="nb-NO" sz="1600" dirty="0"/>
              <a:t> </a:t>
            </a:r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 err="1"/>
              <a:t>give</a:t>
            </a:r>
            <a:r>
              <a:rPr lang="nb-NO" sz="1200" dirty="0"/>
              <a:t> </a:t>
            </a:r>
            <a:r>
              <a:rPr lang="nb-NO" sz="1200" dirty="0" err="1"/>
              <a:t>overshoot</a:t>
            </a:r>
            <a:r>
              <a:rPr lang="nb-NO" sz="1200" dirty="0"/>
              <a:t> for </a:t>
            </a:r>
            <a:r>
              <a:rPr lang="nb-NO" sz="1200" dirty="0" err="1"/>
              <a:t>large</a:t>
            </a:r>
            <a:r>
              <a:rPr lang="nb-NO" sz="1200" dirty="0"/>
              <a:t> T.</a:t>
            </a:r>
          </a:p>
          <a:p>
            <a:pPr lvl="2">
              <a:tabLst>
                <a:tab pos="3048000" algn="l"/>
              </a:tabLst>
              <a:defRPr/>
            </a:pPr>
            <a:r>
              <a:rPr lang="nb-NO" sz="1600" dirty="0"/>
              <a:t>n(s)=(-Ts+1). Zeros in right half plane (RHP): </a:t>
            </a:r>
            <a:r>
              <a:rPr lang="nb-NO" sz="1600" dirty="0" err="1"/>
              <a:t>always</a:t>
            </a:r>
            <a:r>
              <a:rPr lang="nb-NO" sz="1600" dirty="0"/>
              <a:t> </a:t>
            </a:r>
            <a:r>
              <a:rPr lang="nb-NO" sz="1600" dirty="0" err="1"/>
              <a:t>give</a:t>
            </a:r>
            <a:r>
              <a:rPr lang="nb-NO" sz="1600" dirty="0"/>
              <a:t> inverse </a:t>
            </a:r>
            <a:r>
              <a:rPr lang="nb-NO" sz="1600" dirty="0" err="1"/>
              <a:t>response</a:t>
            </a:r>
            <a:endParaRPr lang="nb-NO" sz="1600" dirty="0"/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/>
              <a:t>Inverse </a:t>
            </a:r>
            <a:r>
              <a:rPr lang="nb-NO" sz="1200" dirty="0" err="1"/>
              <a:t>response</a:t>
            </a:r>
            <a:r>
              <a:rPr lang="nb-NO" sz="1200" dirty="0"/>
              <a:t> makes problems for feedback control</a:t>
            </a:r>
          </a:p>
          <a:p>
            <a:pPr lvl="3">
              <a:tabLst>
                <a:tab pos="3048000" algn="l"/>
              </a:tabLst>
              <a:defRPr/>
            </a:pPr>
            <a:r>
              <a:rPr lang="nb-NO" sz="1200" dirty="0" err="1"/>
              <a:t>Example</a:t>
            </a:r>
            <a:r>
              <a:rPr lang="nb-NO" sz="1200" dirty="0"/>
              <a:t>: g(s)=(-0.5s+1) / (10s^2+11s+1). Has </a:t>
            </a:r>
            <a:r>
              <a:rPr lang="nb-NO" sz="1200" dirty="0">
                <a:solidFill>
                  <a:schemeClr val="accent1"/>
                </a:solidFill>
              </a:rPr>
              <a:t>RHP-zero at s=2</a:t>
            </a:r>
          </a:p>
          <a:p>
            <a:pPr marL="0" indent="0">
              <a:buNone/>
              <a:tabLst>
                <a:tab pos="3048000" algn="l"/>
              </a:tabLst>
              <a:defRPr/>
            </a:pP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903D43-5E56-44A9-BC19-338F3F40AF7D}"/>
              </a:ext>
            </a:extLst>
          </p:cNvPr>
          <p:cNvSpPr txBox="1"/>
          <p:nvPr/>
        </p:nvSpPr>
        <p:spPr>
          <a:xfrm>
            <a:off x="10227908" y="3304139"/>
            <a:ext cx="548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Re(s)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4D4A5C1-C34E-4BC2-844A-BAF5E8F7494D}"/>
              </a:ext>
            </a:extLst>
          </p:cNvPr>
          <p:cNvCxnSpPr>
            <a:cxnSpLocks/>
          </p:cNvCxnSpPr>
          <p:nvPr/>
        </p:nvCxnSpPr>
        <p:spPr>
          <a:xfrm>
            <a:off x="9048328" y="3458027"/>
            <a:ext cx="121041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C5D551B-6AD3-4BF7-A55A-276083A62F8A}"/>
              </a:ext>
            </a:extLst>
          </p:cNvPr>
          <p:cNvCxnSpPr/>
          <p:nvPr/>
        </p:nvCxnSpPr>
        <p:spPr>
          <a:xfrm flipV="1">
            <a:off x="9480376" y="2924944"/>
            <a:ext cx="0" cy="86409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A576616-ABB5-45E0-8AF1-6F4514B2EBFD}"/>
              </a:ext>
            </a:extLst>
          </p:cNvPr>
          <p:cNvSpPr txBox="1"/>
          <p:nvPr/>
        </p:nvSpPr>
        <p:spPr>
          <a:xfrm>
            <a:off x="9206070" y="2633180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 err="1"/>
              <a:t>Im</a:t>
            </a:r>
            <a:r>
              <a:rPr lang="nb-NO" sz="1400" dirty="0"/>
              <a:t>(s)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C78B99-8344-4643-AB28-A653AD21A97C}"/>
              </a:ext>
            </a:extLst>
          </p:cNvPr>
          <p:cNvCxnSpPr/>
          <p:nvPr/>
        </p:nvCxnSpPr>
        <p:spPr>
          <a:xfrm>
            <a:off x="9867217" y="3407509"/>
            <a:ext cx="101150" cy="101035"/>
          </a:xfrm>
          <a:prstGeom prst="line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78E0EA-E505-4F01-BAB8-6E595113FB0D}"/>
              </a:ext>
            </a:extLst>
          </p:cNvPr>
          <p:cNvCxnSpPr>
            <a:cxnSpLocks/>
          </p:cNvCxnSpPr>
          <p:nvPr/>
        </p:nvCxnSpPr>
        <p:spPr>
          <a:xfrm flipV="1">
            <a:off x="9866447" y="3389362"/>
            <a:ext cx="106492" cy="137326"/>
          </a:xfrm>
          <a:prstGeom prst="line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FED7C09-6B55-4ED1-8517-1D39FD8DA994}"/>
              </a:ext>
            </a:extLst>
          </p:cNvPr>
          <p:cNvSpPr txBox="1"/>
          <p:nvPr/>
        </p:nvSpPr>
        <p:spPr>
          <a:xfrm>
            <a:off x="9768885" y="316843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B321F0-4BD2-4128-AFBA-5487E034CAF6}"/>
              </a:ext>
            </a:extLst>
          </p:cNvPr>
          <p:cNvSpPr txBox="1"/>
          <p:nvPr/>
        </p:nvSpPr>
        <p:spPr>
          <a:xfrm>
            <a:off x="8433230" y="5982622"/>
            <a:ext cx="548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Re(s)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94DB9E8-0DE8-42D6-BEA1-ABBFC4F8C958}"/>
              </a:ext>
            </a:extLst>
          </p:cNvPr>
          <p:cNvGrpSpPr/>
          <p:nvPr/>
        </p:nvGrpSpPr>
        <p:grpSpPr>
          <a:xfrm>
            <a:off x="7176120" y="5301209"/>
            <a:ext cx="1210410" cy="1155861"/>
            <a:chOff x="7524328" y="2633179"/>
            <a:chExt cx="1210410" cy="1155861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FAA6273-BF4C-4DA3-A78E-38470C213BA3}"/>
                </a:ext>
              </a:extLst>
            </p:cNvPr>
            <p:cNvCxnSpPr>
              <a:cxnSpLocks/>
            </p:cNvCxnSpPr>
            <p:nvPr/>
          </p:nvCxnSpPr>
          <p:spPr>
            <a:xfrm>
              <a:off x="7524328" y="3458027"/>
              <a:ext cx="121041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ED0BEFD5-643B-4EA0-AA37-99325136EF24}"/>
                </a:ext>
              </a:extLst>
            </p:cNvPr>
            <p:cNvCxnSpPr/>
            <p:nvPr/>
          </p:nvCxnSpPr>
          <p:spPr>
            <a:xfrm flipV="1">
              <a:off x="7956376" y="2924944"/>
              <a:ext cx="0" cy="86409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96C27ED-2077-4F40-91D2-4D0E2BDDB04C}"/>
                </a:ext>
              </a:extLst>
            </p:cNvPr>
            <p:cNvSpPr txBox="1"/>
            <p:nvPr/>
          </p:nvSpPr>
          <p:spPr>
            <a:xfrm>
              <a:off x="7682070" y="2633179"/>
              <a:ext cx="5517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400" dirty="0" err="1"/>
                <a:t>Im</a:t>
              </a:r>
              <a:r>
                <a:rPr lang="nb-NO" sz="1400" dirty="0"/>
                <a:t>(s)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B1B412-A7DC-426B-824A-49D21ACD40CD}"/>
                </a:ext>
              </a:extLst>
            </p:cNvPr>
            <p:cNvSpPr txBox="1"/>
            <p:nvPr/>
          </p:nvSpPr>
          <p:spPr>
            <a:xfrm>
              <a:off x="8445847" y="3123117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1200" dirty="0"/>
                <a:t>2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C3DFB18-4478-4060-9FAD-2CCD394CD964}"/>
              </a:ext>
            </a:extLst>
          </p:cNvPr>
          <p:cNvSpPr txBox="1"/>
          <p:nvPr/>
        </p:nvSpPr>
        <p:spPr>
          <a:xfrm>
            <a:off x="8083036" y="598755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chemeClr val="tx2"/>
                </a:solidFill>
                <a:latin typeface="+mj-lt"/>
                <a:cs typeface="Aharoni" panose="020B0604020202020204" pitchFamily="2" charset="-79"/>
              </a:rPr>
              <a:t>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8261DD-0757-44BF-AF3C-331BD25A2B3A}"/>
              </a:ext>
            </a:extLst>
          </p:cNvPr>
          <p:cNvGrpSpPr/>
          <p:nvPr/>
        </p:nvGrpSpPr>
        <p:grpSpPr>
          <a:xfrm>
            <a:off x="9149683" y="3070077"/>
            <a:ext cx="106492" cy="140161"/>
            <a:chOff x="7625683" y="3070076"/>
            <a:chExt cx="106492" cy="140161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C610C47-140B-4D97-A5F7-3CF3F003DD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25683" y="3072911"/>
              <a:ext cx="106492" cy="137326"/>
            </a:xfrm>
            <a:prstGeom prst="line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3AC90B7-D6AF-4D63-B785-79DA1CC4223D}"/>
                </a:ext>
              </a:extLst>
            </p:cNvPr>
            <p:cNvCxnSpPr>
              <a:cxnSpLocks/>
            </p:cNvCxnSpPr>
            <p:nvPr/>
          </p:nvCxnSpPr>
          <p:spPr>
            <a:xfrm>
              <a:off x="7638630" y="3070076"/>
              <a:ext cx="93545" cy="130466"/>
            </a:xfrm>
            <a:prstGeom prst="line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897812C-43E3-4DDC-AA92-D96484832DDA}"/>
              </a:ext>
            </a:extLst>
          </p:cNvPr>
          <p:cNvGrpSpPr/>
          <p:nvPr/>
        </p:nvGrpSpPr>
        <p:grpSpPr>
          <a:xfrm>
            <a:off x="9156156" y="3672802"/>
            <a:ext cx="106492" cy="140161"/>
            <a:chOff x="7625683" y="3070076"/>
            <a:chExt cx="106492" cy="140161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E8DDF81-6693-4856-9222-97EFFCE45E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25683" y="3072911"/>
              <a:ext cx="106492" cy="137326"/>
            </a:xfrm>
            <a:prstGeom prst="line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D0CBDF0-6F9A-4C6C-91BD-F4254C961503}"/>
                </a:ext>
              </a:extLst>
            </p:cNvPr>
            <p:cNvCxnSpPr>
              <a:cxnSpLocks/>
            </p:cNvCxnSpPr>
            <p:nvPr/>
          </p:nvCxnSpPr>
          <p:spPr>
            <a:xfrm>
              <a:off x="7638630" y="3070076"/>
              <a:ext cx="93545" cy="130466"/>
            </a:xfrm>
            <a:prstGeom prst="line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650971F-86FF-4532-9B8D-7302A915BC68}"/>
              </a:ext>
            </a:extLst>
          </p:cNvPr>
          <p:cNvSpPr txBox="1"/>
          <p:nvPr/>
        </p:nvSpPr>
        <p:spPr>
          <a:xfrm>
            <a:off x="8396074" y="3012199"/>
            <a:ext cx="766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00" dirty="0">
                <a:solidFill>
                  <a:srgbClr val="FF0000"/>
                </a:solidFill>
              </a:rPr>
              <a:t>-0.5 + 0.87i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D414DC-9D83-42AD-ADA6-EF0222D256D4}"/>
              </a:ext>
            </a:extLst>
          </p:cNvPr>
          <p:cNvSpPr txBox="1"/>
          <p:nvPr/>
        </p:nvSpPr>
        <p:spPr>
          <a:xfrm>
            <a:off x="8420468" y="361941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00" dirty="0">
                <a:solidFill>
                  <a:srgbClr val="FF0000"/>
                </a:solidFill>
              </a:rPr>
              <a:t>-0.5 - 0.87i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E729D4-29F6-4CB6-8A0B-5E271D7E3BAA}"/>
              </a:ext>
            </a:extLst>
          </p:cNvPr>
          <p:cNvSpPr/>
          <p:nvPr/>
        </p:nvSpPr>
        <p:spPr>
          <a:xfrm>
            <a:off x="8256240" y="2564904"/>
            <a:ext cx="2411760" cy="1300734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57056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8535" y="-99392"/>
            <a:ext cx="8229600" cy="1143000"/>
          </a:xfrm>
        </p:spPr>
        <p:txBody>
          <a:bodyPr/>
          <a:lstStyle/>
          <a:p>
            <a:r>
              <a:rPr lang="nb-NO" dirty="0"/>
              <a:t>Zeros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9614" y="677379"/>
            <a:ext cx="8229600" cy="4785529"/>
          </a:xfrm>
        </p:spPr>
        <p:txBody>
          <a:bodyPr>
            <a:normAutofit/>
          </a:bodyPr>
          <a:lstStyle/>
          <a:p>
            <a:r>
              <a:rPr lang="nb-NO" sz="1600" dirty="0"/>
              <a:t>Zeros </a:t>
            </a:r>
            <a:r>
              <a:rPr lang="nb-NO" sz="1600" dirty="0" err="1"/>
              <a:t>are</a:t>
            </a:r>
            <a:r>
              <a:rPr lang="nb-NO" sz="1600" dirty="0"/>
              <a:t> </a:t>
            </a:r>
            <a:r>
              <a:rPr lang="nb-NO" sz="1600" dirty="0" err="1"/>
              <a:t>common</a:t>
            </a:r>
            <a:r>
              <a:rPr lang="nb-NO" sz="1600" dirty="0"/>
              <a:t> in </a:t>
            </a:r>
            <a:r>
              <a:rPr lang="nb-NO" sz="1600" dirty="0" err="1"/>
              <a:t>practise</a:t>
            </a:r>
            <a:r>
              <a:rPr lang="nb-NO" sz="1600" dirty="0"/>
              <a:t> </a:t>
            </a:r>
          </a:p>
          <a:p>
            <a:r>
              <a:rPr lang="nb-NO" sz="1600" dirty="0" err="1"/>
              <a:t>Occur</a:t>
            </a:r>
            <a:r>
              <a:rPr lang="nb-NO" sz="1600" dirty="0"/>
              <a:t> </a:t>
            </a:r>
            <a:r>
              <a:rPr lang="nb-NO" sz="1600" dirty="0" err="1"/>
              <a:t>when</a:t>
            </a:r>
            <a:r>
              <a:rPr lang="nb-NO" sz="1600" dirty="0"/>
              <a:t> </a:t>
            </a:r>
            <a:r>
              <a:rPr lang="nb-NO" sz="1600" dirty="0" err="1"/>
              <a:t>there</a:t>
            </a:r>
            <a:r>
              <a:rPr lang="nb-NO" sz="1600" dirty="0"/>
              <a:t> </a:t>
            </a:r>
            <a:r>
              <a:rPr lang="nb-NO" sz="1600" dirty="0" err="1"/>
              <a:t>are</a:t>
            </a:r>
            <a:r>
              <a:rPr lang="nb-NO" sz="1600" dirty="0"/>
              <a:t> </a:t>
            </a:r>
            <a:r>
              <a:rPr lang="nb-NO" sz="1600" dirty="0" err="1"/>
              <a:t>several</a:t>
            </a:r>
            <a:r>
              <a:rPr lang="nb-NO" sz="1600" dirty="0"/>
              <a:t> «</a:t>
            </a:r>
            <a:r>
              <a:rPr lang="nb-NO" sz="1600" dirty="0" err="1"/>
              <a:t>paths</a:t>
            </a:r>
            <a:r>
              <a:rPr lang="nb-NO" sz="1600" dirty="0"/>
              <a:t>» to </a:t>
            </a:r>
            <a:r>
              <a:rPr lang="nb-NO" sz="1600" dirty="0" err="1"/>
              <a:t>the</a:t>
            </a:r>
            <a:r>
              <a:rPr lang="nb-NO" sz="1600" dirty="0"/>
              <a:t> output.</a:t>
            </a:r>
          </a:p>
          <a:p>
            <a:r>
              <a:rPr lang="nb-NO" sz="1600" b="1" dirty="0">
                <a:solidFill>
                  <a:srgbClr val="00B050"/>
                </a:solidFill>
              </a:rPr>
              <a:t>RHP zero: «</a:t>
            </a:r>
            <a:r>
              <a:rPr lang="nb-NO" sz="1600" b="1" dirty="0" err="1">
                <a:solidFill>
                  <a:srgbClr val="00B050"/>
                </a:solidFill>
              </a:rPr>
              <a:t>competing</a:t>
            </a:r>
            <a:r>
              <a:rPr lang="nb-NO" sz="1600" b="1" dirty="0">
                <a:solidFill>
                  <a:srgbClr val="00B050"/>
                </a:solidFill>
              </a:rPr>
              <a:t> </a:t>
            </a:r>
            <a:r>
              <a:rPr lang="nb-NO" sz="1600" b="1" dirty="0" err="1">
                <a:solidFill>
                  <a:srgbClr val="00B050"/>
                </a:solidFill>
              </a:rPr>
              <a:t>effects</a:t>
            </a:r>
            <a:r>
              <a:rPr lang="nb-NO" sz="1600" b="1" dirty="0">
                <a:solidFill>
                  <a:srgbClr val="00B050"/>
                </a:solidFill>
              </a:rPr>
              <a:t> </a:t>
            </a:r>
            <a:r>
              <a:rPr lang="nb-NO" sz="1600" b="1" dirty="0" err="1">
                <a:solidFill>
                  <a:srgbClr val="00B050"/>
                </a:solidFill>
              </a:rPr>
              <a:t>where</a:t>
            </a:r>
            <a:r>
              <a:rPr lang="nb-NO" sz="1600" b="1" dirty="0">
                <a:solidFill>
                  <a:srgbClr val="00B050"/>
                </a:solidFill>
              </a:rPr>
              <a:t> </a:t>
            </a:r>
            <a:r>
              <a:rPr lang="nb-NO" sz="1600" b="1" dirty="0" err="1">
                <a:solidFill>
                  <a:srgbClr val="00B050"/>
                </a:solidFill>
              </a:rPr>
              <a:t>slow</a:t>
            </a:r>
            <a:r>
              <a:rPr lang="nb-NO" sz="1600" b="1" dirty="0">
                <a:solidFill>
                  <a:srgbClr val="00B050"/>
                </a:solidFill>
              </a:rPr>
              <a:t> </a:t>
            </a:r>
            <a:r>
              <a:rPr lang="nb-NO" sz="1600" b="1" dirty="0" err="1">
                <a:solidFill>
                  <a:srgbClr val="00B050"/>
                </a:solidFill>
              </a:rPr>
              <a:t>wins</a:t>
            </a:r>
            <a:r>
              <a:rPr lang="nb-NO" sz="1600" b="1" dirty="0">
                <a:solidFill>
                  <a:srgbClr val="00B050"/>
                </a:solidFill>
              </a:rPr>
              <a:t> (has </a:t>
            </a:r>
            <a:r>
              <a:rPr lang="nb-NO" sz="1600" b="1" dirty="0" err="1">
                <a:solidFill>
                  <a:srgbClr val="00B050"/>
                </a:solidFill>
              </a:rPr>
              <a:t>largest</a:t>
            </a:r>
            <a:r>
              <a:rPr lang="nb-NO" sz="1600" b="1" dirty="0">
                <a:solidFill>
                  <a:srgbClr val="00B050"/>
                </a:solidFill>
              </a:rPr>
              <a:t> </a:t>
            </a:r>
            <a:r>
              <a:rPr lang="nb-NO" sz="1600" b="1" dirty="0" err="1">
                <a:solidFill>
                  <a:srgbClr val="00B050"/>
                </a:solidFill>
              </a:rPr>
              <a:t>gain</a:t>
            </a:r>
            <a:r>
              <a:rPr lang="nb-NO" sz="1600" b="1" dirty="0">
                <a:solidFill>
                  <a:srgbClr val="00B050"/>
                </a:solidFill>
              </a:rPr>
              <a:t>)»</a:t>
            </a:r>
            <a:endParaRPr lang="nb-NO" sz="1600" dirty="0">
              <a:solidFill>
                <a:srgbClr val="00B050"/>
              </a:solidFill>
            </a:endParaRPr>
          </a:p>
          <a:p>
            <a:endParaRPr lang="nb-NO" sz="2000" dirty="0">
              <a:solidFill>
                <a:srgbClr val="00B050"/>
              </a:solidFill>
            </a:endParaRPr>
          </a:p>
          <a:p>
            <a:endParaRPr lang="nb-NO" sz="2000" dirty="0"/>
          </a:p>
          <a:p>
            <a:endParaRPr lang="nb-NO" sz="2000" dirty="0"/>
          </a:p>
          <a:p>
            <a:endParaRPr lang="nb-NO" sz="2000" dirty="0"/>
          </a:p>
          <a:p>
            <a:r>
              <a:rPr lang="nb-NO" sz="2000" dirty="0" err="1">
                <a:solidFill>
                  <a:srgbClr val="0070C0"/>
                </a:solidFill>
              </a:rPr>
              <a:t>Example</a:t>
            </a:r>
            <a:r>
              <a:rPr lang="nb-NO" sz="2000" dirty="0">
                <a:solidFill>
                  <a:srgbClr val="0070C0"/>
                </a:solidFill>
              </a:rPr>
              <a:t>  1</a:t>
            </a:r>
            <a:r>
              <a:rPr lang="nb-NO" sz="2000" dirty="0"/>
              <a:t>.</a:t>
            </a:r>
          </a:p>
          <a:p>
            <a:endParaRPr lang="nb-NO" sz="2000" dirty="0"/>
          </a:p>
          <a:p>
            <a:r>
              <a:rPr lang="nb-NO" sz="2000" dirty="0" err="1">
                <a:solidFill>
                  <a:srgbClr val="00B050"/>
                </a:solidFill>
              </a:rPr>
              <a:t>Example</a:t>
            </a:r>
            <a:r>
              <a:rPr lang="nb-NO" sz="2000" dirty="0">
                <a:solidFill>
                  <a:srgbClr val="00B050"/>
                </a:solidFill>
              </a:rPr>
              <a:t> 2</a:t>
            </a:r>
          </a:p>
          <a:p>
            <a:endParaRPr lang="nb-NO" sz="2000" dirty="0"/>
          </a:p>
          <a:p>
            <a:r>
              <a:rPr lang="nb-NO" sz="2000" dirty="0" err="1">
                <a:solidFill>
                  <a:srgbClr val="FF0000"/>
                </a:solidFill>
              </a:rPr>
              <a:t>Example</a:t>
            </a:r>
            <a:r>
              <a:rPr lang="nb-NO" sz="2000" dirty="0">
                <a:solidFill>
                  <a:srgbClr val="FF0000"/>
                </a:solidFill>
              </a:rPr>
              <a:t> 3 </a:t>
            </a:r>
          </a:p>
          <a:p>
            <a:endParaRPr lang="nb-NO" dirty="0"/>
          </a:p>
        </p:txBody>
      </p:sp>
      <p:grpSp>
        <p:nvGrpSpPr>
          <p:cNvPr id="6" name="Group 5"/>
          <p:cNvGrpSpPr/>
          <p:nvPr/>
        </p:nvGrpSpPr>
        <p:grpSpPr>
          <a:xfrm>
            <a:off x="3962118" y="1817595"/>
            <a:ext cx="3547684" cy="1168906"/>
            <a:chOff x="953138" y="2564904"/>
            <a:chExt cx="3547684" cy="1168906"/>
          </a:xfrm>
        </p:grpSpPr>
        <p:sp>
          <p:nvSpPr>
            <p:cNvPr id="4" name="Rectangle 3"/>
            <p:cNvSpPr/>
            <p:nvPr/>
          </p:nvSpPr>
          <p:spPr>
            <a:xfrm>
              <a:off x="2339752" y="2564904"/>
              <a:ext cx="79208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/>
                <a:t>g</a:t>
              </a:r>
              <a:r>
                <a:rPr lang="nb-NO" baseline="-25000" dirty="0"/>
                <a:t>1</a:t>
              </a:r>
              <a:r>
                <a:rPr lang="nb-NO" dirty="0"/>
                <a:t>(s)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39752" y="3229754"/>
              <a:ext cx="79208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/>
                <a:t>g</a:t>
              </a:r>
              <a:r>
                <a:rPr lang="nb-NO" baseline="-25000" dirty="0"/>
                <a:t>2</a:t>
              </a:r>
              <a:r>
                <a:rPr lang="nb-NO" dirty="0"/>
                <a:t>(s)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1259632" y="3140968"/>
              <a:ext cx="576064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1835696" y="2816932"/>
              <a:ext cx="0" cy="324036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835696" y="2816932"/>
              <a:ext cx="504056" cy="0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835696" y="3501008"/>
              <a:ext cx="504056" cy="0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3635896" y="2872162"/>
              <a:ext cx="0" cy="34081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131840" y="2852936"/>
              <a:ext cx="504056" cy="0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131840" y="3501008"/>
              <a:ext cx="504056" cy="0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1835696" y="3160194"/>
              <a:ext cx="0" cy="34081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3635896" y="3176972"/>
              <a:ext cx="0" cy="324036"/>
            </a:xfrm>
            <a:prstGeom prst="line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635896" y="3140968"/>
              <a:ext cx="576064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953138" y="277163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u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11960" y="2906104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y</a:t>
              </a:r>
            </a:p>
          </p:txBody>
        </p:sp>
      </p:grpSp>
      <p:pic>
        <p:nvPicPr>
          <p:cNvPr id="27" name="Picture 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736" y="3223265"/>
            <a:ext cx="4104456" cy="586367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Picture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0988" y="3913311"/>
            <a:ext cx="3967577" cy="56681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752184" y="2971416"/>
            <a:ext cx="258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0070C0"/>
                </a:solidFill>
              </a:rPr>
              <a:t>All </a:t>
            </a:r>
            <a:r>
              <a:rPr lang="nb-NO" sz="1400" dirty="0" err="1">
                <a:solidFill>
                  <a:srgbClr val="0070C0"/>
                </a:solidFill>
              </a:rPr>
              <a:t>coefficients</a:t>
            </a:r>
            <a:r>
              <a:rPr lang="nb-NO" sz="1400" dirty="0">
                <a:solidFill>
                  <a:srgbClr val="0070C0"/>
                </a:solidFill>
              </a:rPr>
              <a:t> positive: LHP zero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7352507" y="3250190"/>
            <a:ext cx="360040" cy="21819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104112" y="3913312"/>
            <a:ext cx="32839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 err="1">
                <a:solidFill>
                  <a:srgbClr val="00B050"/>
                </a:solidFill>
              </a:rPr>
              <a:t>Sign</a:t>
            </a:r>
            <a:r>
              <a:rPr lang="nb-NO" sz="1400" dirty="0">
                <a:solidFill>
                  <a:srgbClr val="00B050"/>
                </a:solidFill>
              </a:rPr>
              <a:t> </a:t>
            </a:r>
            <a:r>
              <a:rPr lang="nb-NO" sz="1400" dirty="0" err="1">
                <a:solidFill>
                  <a:srgbClr val="00B050"/>
                </a:solidFill>
              </a:rPr>
              <a:t>change</a:t>
            </a:r>
            <a:r>
              <a:rPr lang="nb-NO" sz="1400" dirty="0">
                <a:solidFill>
                  <a:srgbClr val="00B050"/>
                </a:solidFill>
              </a:rPr>
              <a:t>: RHP zero </a:t>
            </a:r>
            <a:r>
              <a:rPr lang="nb-NO" sz="1400" dirty="0">
                <a:solidFill>
                  <a:srgbClr val="00B050"/>
                </a:solidFill>
                <a:latin typeface="cmsy10"/>
              </a:rPr>
              <a:t>)</a:t>
            </a:r>
            <a:r>
              <a:rPr lang="nb-NO" sz="1400" dirty="0">
                <a:solidFill>
                  <a:srgbClr val="00B050"/>
                </a:solidFill>
              </a:rPr>
              <a:t> Inverse </a:t>
            </a:r>
            <a:r>
              <a:rPr lang="nb-NO" sz="1400" dirty="0" err="1">
                <a:solidFill>
                  <a:srgbClr val="00B050"/>
                </a:solidFill>
              </a:rPr>
              <a:t>response</a:t>
            </a:r>
            <a:endParaRPr lang="nb-NO" sz="1400" dirty="0">
              <a:solidFill>
                <a:srgbClr val="00B05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7032104" y="3969594"/>
            <a:ext cx="72008" cy="256121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5170" y="4637496"/>
            <a:ext cx="4047014" cy="57797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4" name="Group 5"/>
          <p:cNvGrpSpPr>
            <a:grpSpLocks noChangeAspect="1"/>
          </p:cNvGrpSpPr>
          <p:nvPr/>
        </p:nvGrpSpPr>
        <p:grpSpPr bwMode="auto">
          <a:xfrm>
            <a:off x="7687313" y="4225714"/>
            <a:ext cx="3012299" cy="2259224"/>
            <a:chOff x="1200" y="902"/>
            <a:chExt cx="3360" cy="2520"/>
          </a:xfrm>
        </p:grpSpPr>
        <p:sp>
          <p:nvSpPr>
            <p:cNvPr id="2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200" y="902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1710" y="1214"/>
              <a:ext cx="2532" cy="19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1710" y="1214"/>
              <a:ext cx="2532" cy="193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710" y="1214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710" y="3146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 flipV="1">
              <a:off x="4242" y="1214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8" name="Line 11"/>
            <p:cNvSpPr>
              <a:spLocks noChangeShapeType="1"/>
            </p:cNvSpPr>
            <p:nvPr/>
          </p:nvSpPr>
          <p:spPr bwMode="auto">
            <a:xfrm flipV="1">
              <a:off x="1710" y="1214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1710" y="3146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 flipV="1">
              <a:off x="1710" y="1214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1710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>
              <a:off x="1710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1692" y="3164"/>
              <a:ext cx="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Line 17"/>
            <p:cNvSpPr>
              <a:spLocks noChangeShapeType="1"/>
            </p:cNvSpPr>
            <p:nvPr/>
          </p:nvSpPr>
          <p:spPr bwMode="auto">
            <a:xfrm flipV="1">
              <a:off x="2022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5" name="Line 18"/>
            <p:cNvSpPr>
              <a:spLocks noChangeShapeType="1"/>
            </p:cNvSpPr>
            <p:nvPr/>
          </p:nvSpPr>
          <p:spPr bwMode="auto">
            <a:xfrm>
              <a:off x="2022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2004" y="3164"/>
              <a:ext cx="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 flipV="1">
              <a:off x="2340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8" name="Line 21"/>
            <p:cNvSpPr>
              <a:spLocks noChangeShapeType="1"/>
            </p:cNvSpPr>
            <p:nvPr/>
          </p:nvSpPr>
          <p:spPr bwMode="auto">
            <a:xfrm>
              <a:off x="2340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9" name="Rectangle 22"/>
            <p:cNvSpPr>
              <a:spLocks noChangeArrowheads="1"/>
            </p:cNvSpPr>
            <p:nvPr/>
          </p:nvSpPr>
          <p:spPr bwMode="auto">
            <a:xfrm>
              <a:off x="2304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Line 23"/>
            <p:cNvSpPr>
              <a:spLocks noChangeShapeType="1"/>
            </p:cNvSpPr>
            <p:nvPr/>
          </p:nvSpPr>
          <p:spPr bwMode="auto">
            <a:xfrm flipV="1">
              <a:off x="2658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1" name="Line 24"/>
            <p:cNvSpPr>
              <a:spLocks noChangeShapeType="1"/>
            </p:cNvSpPr>
            <p:nvPr/>
          </p:nvSpPr>
          <p:spPr bwMode="auto">
            <a:xfrm>
              <a:off x="2658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2622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Line 26"/>
            <p:cNvSpPr>
              <a:spLocks noChangeShapeType="1"/>
            </p:cNvSpPr>
            <p:nvPr/>
          </p:nvSpPr>
          <p:spPr bwMode="auto">
            <a:xfrm flipV="1">
              <a:off x="2976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4" name="Line 27"/>
            <p:cNvSpPr>
              <a:spLocks noChangeShapeType="1"/>
            </p:cNvSpPr>
            <p:nvPr/>
          </p:nvSpPr>
          <p:spPr bwMode="auto">
            <a:xfrm>
              <a:off x="2976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5" name="Rectangle 28"/>
            <p:cNvSpPr>
              <a:spLocks noChangeArrowheads="1"/>
            </p:cNvSpPr>
            <p:nvPr/>
          </p:nvSpPr>
          <p:spPr bwMode="auto">
            <a:xfrm>
              <a:off x="2940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29"/>
            <p:cNvSpPr>
              <a:spLocks noChangeShapeType="1"/>
            </p:cNvSpPr>
            <p:nvPr/>
          </p:nvSpPr>
          <p:spPr bwMode="auto">
            <a:xfrm flipV="1">
              <a:off x="3288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7" name="Line 30"/>
            <p:cNvSpPr>
              <a:spLocks noChangeShapeType="1"/>
            </p:cNvSpPr>
            <p:nvPr/>
          </p:nvSpPr>
          <p:spPr bwMode="auto">
            <a:xfrm>
              <a:off x="3288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58" name="Rectangle 31"/>
            <p:cNvSpPr>
              <a:spLocks noChangeArrowheads="1"/>
            </p:cNvSpPr>
            <p:nvPr/>
          </p:nvSpPr>
          <p:spPr bwMode="auto">
            <a:xfrm>
              <a:off x="3252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Line 32"/>
            <p:cNvSpPr>
              <a:spLocks noChangeShapeType="1"/>
            </p:cNvSpPr>
            <p:nvPr/>
          </p:nvSpPr>
          <p:spPr bwMode="auto">
            <a:xfrm flipV="1">
              <a:off x="3606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60" name="Line 33"/>
            <p:cNvSpPr>
              <a:spLocks noChangeShapeType="1"/>
            </p:cNvSpPr>
            <p:nvPr/>
          </p:nvSpPr>
          <p:spPr bwMode="auto">
            <a:xfrm>
              <a:off x="3606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61" name="Rectangle 34"/>
            <p:cNvSpPr>
              <a:spLocks noChangeArrowheads="1"/>
            </p:cNvSpPr>
            <p:nvPr/>
          </p:nvSpPr>
          <p:spPr bwMode="auto">
            <a:xfrm>
              <a:off x="3570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Line 35"/>
            <p:cNvSpPr>
              <a:spLocks noChangeShapeType="1"/>
            </p:cNvSpPr>
            <p:nvPr/>
          </p:nvSpPr>
          <p:spPr bwMode="auto">
            <a:xfrm flipV="1">
              <a:off x="3924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63" name="Line 36"/>
            <p:cNvSpPr>
              <a:spLocks noChangeShapeType="1"/>
            </p:cNvSpPr>
            <p:nvPr/>
          </p:nvSpPr>
          <p:spPr bwMode="auto">
            <a:xfrm>
              <a:off x="3924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08" name="Rectangle 37"/>
            <p:cNvSpPr>
              <a:spLocks noChangeArrowheads="1"/>
            </p:cNvSpPr>
            <p:nvPr/>
          </p:nvSpPr>
          <p:spPr bwMode="auto">
            <a:xfrm>
              <a:off x="3888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09" name="Line 38"/>
            <p:cNvSpPr>
              <a:spLocks noChangeShapeType="1"/>
            </p:cNvSpPr>
            <p:nvPr/>
          </p:nvSpPr>
          <p:spPr bwMode="auto">
            <a:xfrm flipV="1">
              <a:off x="4242" y="3116"/>
              <a:ext cx="0" cy="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1" name="Line 39"/>
            <p:cNvSpPr>
              <a:spLocks noChangeShapeType="1"/>
            </p:cNvSpPr>
            <p:nvPr/>
          </p:nvSpPr>
          <p:spPr bwMode="auto">
            <a:xfrm>
              <a:off x="4242" y="1214"/>
              <a:ext cx="0" cy="24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2" name="Rectangle 40"/>
            <p:cNvSpPr>
              <a:spLocks noChangeArrowheads="1"/>
            </p:cNvSpPr>
            <p:nvPr/>
          </p:nvSpPr>
          <p:spPr bwMode="auto">
            <a:xfrm>
              <a:off x="4206" y="3164"/>
              <a:ext cx="12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3" name="Line 41"/>
            <p:cNvSpPr>
              <a:spLocks noChangeShapeType="1"/>
            </p:cNvSpPr>
            <p:nvPr/>
          </p:nvSpPr>
          <p:spPr bwMode="auto">
            <a:xfrm>
              <a:off x="1710" y="3068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4" name="Line 42"/>
            <p:cNvSpPr>
              <a:spLocks noChangeShapeType="1"/>
            </p:cNvSpPr>
            <p:nvPr/>
          </p:nvSpPr>
          <p:spPr bwMode="auto">
            <a:xfrm flipH="1">
              <a:off x="4212" y="3068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5" name="Rectangle 43"/>
            <p:cNvSpPr>
              <a:spLocks noChangeArrowheads="1"/>
            </p:cNvSpPr>
            <p:nvPr/>
          </p:nvSpPr>
          <p:spPr bwMode="auto">
            <a:xfrm>
              <a:off x="1650" y="3026"/>
              <a:ext cx="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6" name="Line 44"/>
            <p:cNvSpPr>
              <a:spLocks noChangeShapeType="1"/>
            </p:cNvSpPr>
            <p:nvPr/>
          </p:nvSpPr>
          <p:spPr bwMode="auto">
            <a:xfrm>
              <a:off x="1710" y="2696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7" name="Line 45"/>
            <p:cNvSpPr>
              <a:spLocks noChangeShapeType="1"/>
            </p:cNvSpPr>
            <p:nvPr/>
          </p:nvSpPr>
          <p:spPr bwMode="auto">
            <a:xfrm flipH="1">
              <a:off x="4212" y="2696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18" name="Rectangle 46"/>
            <p:cNvSpPr>
              <a:spLocks noChangeArrowheads="1"/>
            </p:cNvSpPr>
            <p:nvPr/>
          </p:nvSpPr>
          <p:spPr bwMode="auto">
            <a:xfrm>
              <a:off x="1596" y="2654"/>
              <a:ext cx="161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9" name="Line 47"/>
            <p:cNvSpPr>
              <a:spLocks noChangeShapeType="1"/>
            </p:cNvSpPr>
            <p:nvPr/>
          </p:nvSpPr>
          <p:spPr bwMode="auto">
            <a:xfrm>
              <a:off x="1710" y="2324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0" name="Line 48"/>
            <p:cNvSpPr>
              <a:spLocks noChangeShapeType="1"/>
            </p:cNvSpPr>
            <p:nvPr/>
          </p:nvSpPr>
          <p:spPr bwMode="auto">
            <a:xfrm flipH="1">
              <a:off x="4212" y="2324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1" name="Rectangle 49"/>
            <p:cNvSpPr>
              <a:spLocks noChangeArrowheads="1"/>
            </p:cNvSpPr>
            <p:nvPr/>
          </p:nvSpPr>
          <p:spPr bwMode="auto">
            <a:xfrm>
              <a:off x="1650" y="2282"/>
              <a:ext cx="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2" name="Line 50"/>
            <p:cNvSpPr>
              <a:spLocks noChangeShapeType="1"/>
            </p:cNvSpPr>
            <p:nvPr/>
          </p:nvSpPr>
          <p:spPr bwMode="auto">
            <a:xfrm>
              <a:off x="1710" y="1952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3" name="Line 51"/>
            <p:cNvSpPr>
              <a:spLocks noChangeShapeType="1"/>
            </p:cNvSpPr>
            <p:nvPr/>
          </p:nvSpPr>
          <p:spPr bwMode="auto">
            <a:xfrm flipH="1">
              <a:off x="4212" y="1952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4" name="Rectangle 52"/>
            <p:cNvSpPr>
              <a:spLocks noChangeArrowheads="1"/>
            </p:cNvSpPr>
            <p:nvPr/>
          </p:nvSpPr>
          <p:spPr bwMode="auto">
            <a:xfrm>
              <a:off x="1596" y="1910"/>
              <a:ext cx="161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5" name="Line 53"/>
            <p:cNvSpPr>
              <a:spLocks noChangeShapeType="1"/>
            </p:cNvSpPr>
            <p:nvPr/>
          </p:nvSpPr>
          <p:spPr bwMode="auto">
            <a:xfrm>
              <a:off x="1710" y="1580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6" name="Line 54"/>
            <p:cNvSpPr>
              <a:spLocks noChangeShapeType="1"/>
            </p:cNvSpPr>
            <p:nvPr/>
          </p:nvSpPr>
          <p:spPr bwMode="auto">
            <a:xfrm flipH="1">
              <a:off x="4212" y="1580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7" name="Rectangle 55"/>
            <p:cNvSpPr>
              <a:spLocks noChangeArrowheads="1"/>
            </p:cNvSpPr>
            <p:nvPr/>
          </p:nvSpPr>
          <p:spPr bwMode="auto">
            <a:xfrm>
              <a:off x="1650" y="1538"/>
              <a:ext cx="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8" name="Line 56"/>
            <p:cNvSpPr>
              <a:spLocks noChangeShapeType="1"/>
            </p:cNvSpPr>
            <p:nvPr/>
          </p:nvSpPr>
          <p:spPr bwMode="auto">
            <a:xfrm>
              <a:off x="1710" y="1214"/>
              <a:ext cx="24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29" name="Line 57"/>
            <p:cNvSpPr>
              <a:spLocks noChangeShapeType="1"/>
            </p:cNvSpPr>
            <p:nvPr/>
          </p:nvSpPr>
          <p:spPr bwMode="auto">
            <a:xfrm flipH="1">
              <a:off x="4212" y="1214"/>
              <a:ext cx="3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0" name="Rectangle 58"/>
            <p:cNvSpPr>
              <a:spLocks noChangeArrowheads="1"/>
            </p:cNvSpPr>
            <p:nvPr/>
          </p:nvSpPr>
          <p:spPr bwMode="auto">
            <a:xfrm>
              <a:off x="1596" y="1172"/>
              <a:ext cx="161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1" name="Line 59"/>
            <p:cNvSpPr>
              <a:spLocks noChangeShapeType="1"/>
            </p:cNvSpPr>
            <p:nvPr/>
          </p:nvSpPr>
          <p:spPr bwMode="auto">
            <a:xfrm>
              <a:off x="1710" y="1214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2" name="Line 60"/>
            <p:cNvSpPr>
              <a:spLocks noChangeShapeType="1"/>
            </p:cNvSpPr>
            <p:nvPr/>
          </p:nvSpPr>
          <p:spPr bwMode="auto">
            <a:xfrm>
              <a:off x="1710" y="3146"/>
              <a:ext cx="25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3" name="Line 61"/>
            <p:cNvSpPr>
              <a:spLocks noChangeShapeType="1"/>
            </p:cNvSpPr>
            <p:nvPr/>
          </p:nvSpPr>
          <p:spPr bwMode="auto">
            <a:xfrm flipV="1">
              <a:off x="4242" y="1214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4" name="Line 62"/>
            <p:cNvSpPr>
              <a:spLocks noChangeShapeType="1"/>
            </p:cNvSpPr>
            <p:nvPr/>
          </p:nvSpPr>
          <p:spPr bwMode="auto">
            <a:xfrm flipV="1">
              <a:off x="1710" y="1214"/>
              <a:ext cx="0" cy="193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5" name="Freeform 63"/>
            <p:cNvSpPr>
              <a:spLocks/>
            </p:cNvSpPr>
            <p:nvPr/>
          </p:nvSpPr>
          <p:spPr bwMode="auto">
            <a:xfrm>
              <a:off x="1710" y="1388"/>
              <a:ext cx="2538" cy="1680"/>
            </a:xfrm>
            <a:custGeom>
              <a:avLst/>
              <a:gdLst>
                <a:gd name="T0" fmla="*/ 18 w 2538"/>
                <a:gd name="T1" fmla="*/ 1572 h 1680"/>
                <a:gd name="T2" fmla="*/ 60 w 2538"/>
                <a:gd name="T3" fmla="*/ 1398 h 1680"/>
                <a:gd name="T4" fmla="*/ 102 w 2538"/>
                <a:gd name="T5" fmla="*/ 1272 h 1680"/>
                <a:gd name="T6" fmla="*/ 144 w 2538"/>
                <a:gd name="T7" fmla="*/ 1170 h 1680"/>
                <a:gd name="T8" fmla="*/ 186 w 2538"/>
                <a:gd name="T9" fmla="*/ 1086 h 1680"/>
                <a:gd name="T10" fmla="*/ 228 w 2538"/>
                <a:gd name="T11" fmla="*/ 1008 h 1680"/>
                <a:gd name="T12" fmla="*/ 270 w 2538"/>
                <a:gd name="T13" fmla="*/ 942 h 1680"/>
                <a:gd name="T14" fmla="*/ 312 w 2538"/>
                <a:gd name="T15" fmla="*/ 876 h 1680"/>
                <a:gd name="T16" fmla="*/ 354 w 2538"/>
                <a:gd name="T17" fmla="*/ 816 h 1680"/>
                <a:gd name="T18" fmla="*/ 396 w 2538"/>
                <a:gd name="T19" fmla="*/ 762 h 1680"/>
                <a:gd name="T20" fmla="*/ 438 w 2538"/>
                <a:gd name="T21" fmla="*/ 714 h 1680"/>
                <a:gd name="T22" fmla="*/ 480 w 2538"/>
                <a:gd name="T23" fmla="*/ 666 h 1680"/>
                <a:gd name="T24" fmla="*/ 522 w 2538"/>
                <a:gd name="T25" fmla="*/ 624 h 1680"/>
                <a:gd name="T26" fmla="*/ 564 w 2538"/>
                <a:gd name="T27" fmla="*/ 582 h 1680"/>
                <a:gd name="T28" fmla="*/ 606 w 2538"/>
                <a:gd name="T29" fmla="*/ 540 h 1680"/>
                <a:gd name="T30" fmla="*/ 648 w 2538"/>
                <a:gd name="T31" fmla="*/ 504 h 1680"/>
                <a:gd name="T32" fmla="*/ 690 w 2538"/>
                <a:gd name="T33" fmla="*/ 468 h 1680"/>
                <a:gd name="T34" fmla="*/ 732 w 2538"/>
                <a:gd name="T35" fmla="*/ 438 h 1680"/>
                <a:gd name="T36" fmla="*/ 774 w 2538"/>
                <a:gd name="T37" fmla="*/ 408 h 1680"/>
                <a:gd name="T38" fmla="*/ 816 w 2538"/>
                <a:gd name="T39" fmla="*/ 378 h 1680"/>
                <a:gd name="T40" fmla="*/ 858 w 2538"/>
                <a:gd name="T41" fmla="*/ 354 h 1680"/>
                <a:gd name="T42" fmla="*/ 900 w 2538"/>
                <a:gd name="T43" fmla="*/ 330 h 1680"/>
                <a:gd name="T44" fmla="*/ 942 w 2538"/>
                <a:gd name="T45" fmla="*/ 306 h 1680"/>
                <a:gd name="T46" fmla="*/ 984 w 2538"/>
                <a:gd name="T47" fmla="*/ 288 h 1680"/>
                <a:gd name="T48" fmla="*/ 1026 w 2538"/>
                <a:gd name="T49" fmla="*/ 264 h 1680"/>
                <a:gd name="T50" fmla="*/ 1068 w 2538"/>
                <a:gd name="T51" fmla="*/ 246 h 1680"/>
                <a:gd name="T52" fmla="*/ 1110 w 2538"/>
                <a:gd name="T53" fmla="*/ 228 h 1680"/>
                <a:gd name="T54" fmla="*/ 1152 w 2538"/>
                <a:gd name="T55" fmla="*/ 210 h 1680"/>
                <a:gd name="T56" fmla="*/ 1194 w 2538"/>
                <a:gd name="T57" fmla="*/ 198 h 1680"/>
                <a:gd name="T58" fmla="*/ 1236 w 2538"/>
                <a:gd name="T59" fmla="*/ 180 h 1680"/>
                <a:gd name="T60" fmla="*/ 1278 w 2538"/>
                <a:gd name="T61" fmla="*/ 168 h 1680"/>
                <a:gd name="T62" fmla="*/ 1320 w 2538"/>
                <a:gd name="T63" fmla="*/ 156 h 1680"/>
                <a:gd name="T64" fmla="*/ 1362 w 2538"/>
                <a:gd name="T65" fmla="*/ 144 h 1680"/>
                <a:gd name="T66" fmla="*/ 1404 w 2538"/>
                <a:gd name="T67" fmla="*/ 132 h 1680"/>
                <a:gd name="T68" fmla="*/ 1446 w 2538"/>
                <a:gd name="T69" fmla="*/ 120 h 1680"/>
                <a:gd name="T70" fmla="*/ 1488 w 2538"/>
                <a:gd name="T71" fmla="*/ 114 h 1680"/>
                <a:gd name="T72" fmla="*/ 1530 w 2538"/>
                <a:gd name="T73" fmla="*/ 102 h 1680"/>
                <a:gd name="T74" fmla="*/ 1572 w 2538"/>
                <a:gd name="T75" fmla="*/ 96 h 1680"/>
                <a:gd name="T76" fmla="*/ 1608 w 2538"/>
                <a:gd name="T77" fmla="*/ 90 h 1680"/>
                <a:gd name="T78" fmla="*/ 1650 w 2538"/>
                <a:gd name="T79" fmla="*/ 78 h 1680"/>
                <a:gd name="T80" fmla="*/ 1692 w 2538"/>
                <a:gd name="T81" fmla="*/ 72 h 1680"/>
                <a:gd name="T82" fmla="*/ 1734 w 2538"/>
                <a:gd name="T83" fmla="*/ 66 h 1680"/>
                <a:gd name="T84" fmla="*/ 1776 w 2538"/>
                <a:gd name="T85" fmla="*/ 60 h 1680"/>
                <a:gd name="T86" fmla="*/ 1818 w 2538"/>
                <a:gd name="T87" fmla="*/ 54 h 1680"/>
                <a:gd name="T88" fmla="*/ 1860 w 2538"/>
                <a:gd name="T89" fmla="*/ 48 h 1680"/>
                <a:gd name="T90" fmla="*/ 1902 w 2538"/>
                <a:gd name="T91" fmla="*/ 42 h 1680"/>
                <a:gd name="T92" fmla="*/ 1944 w 2538"/>
                <a:gd name="T93" fmla="*/ 42 h 1680"/>
                <a:gd name="T94" fmla="*/ 1986 w 2538"/>
                <a:gd name="T95" fmla="*/ 36 h 1680"/>
                <a:gd name="T96" fmla="*/ 2028 w 2538"/>
                <a:gd name="T97" fmla="*/ 30 h 1680"/>
                <a:gd name="T98" fmla="*/ 2070 w 2538"/>
                <a:gd name="T99" fmla="*/ 30 h 1680"/>
                <a:gd name="T100" fmla="*/ 2112 w 2538"/>
                <a:gd name="T101" fmla="*/ 24 h 1680"/>
                <a:gd name="T102" fmla="*/ 2154 w 2538"/>
                <a:gd name="T103" fmla="*/ 18 h 1680"/>
                <a:gd name="T104" fmla="*/ 2196 w 2538"/>
                <a:gd name="T105" fmla="*/ 18 h 1680"/>
                <a:gd name="T106" fmla="*/ 2238 w 2538"/>
                <a:gd name="T107" fmla="*/ 12 h 1680"/>
                <a:gd name="T108" fmla="*/ 2280 w 2538"/>
                <a:gd name="T109" fmla="*/ 12 h 1680"/>
                <a:gd name="T110" fmla="*/ 2322 w 2538"/>
                <a:gd name="T111" fmla="*/ 12 h 1680"/>
                <a:gd name="T112" fmla="*/ 2364 w 2538"/>
                <a:gd name="T113" fmla="*/ 6 h 1680"/>
                <a:gd name="T114" fmla="*/ 2406 w 2538"/>
                <a:gd name="T115" fmla="*/ 6 h 1680"/>
                <a:gd name="T116" fmla="*/ 2448 w 2538"/>
                <a:gd name="T117" fmla="*/ 0 h 1680"/>
                <a:gd name="T118" fmla="*/ 2490 w 2538"/>
                <a:gd name="T119" fmla="*/ 0 h 1680"/>
                <a:gd name="T120" fmla="*/ 2532 w 2538"/>
                <a:gd name="T121" fmla="*/ 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8" h="1680">
                  <a:moveTo>
                    <a:pt x="0" y="1680"/>
                  </a:moveTo>
                  <a:lnTo>
                    <a:pt x="18" y="1572"/>
                  </a:lnTo>
                  <a:lnTo>
                    <a:pt x="36" y="1476"/>
                  </a:lnTo>
                  <a:lnTo>
                    <a:pt x="60" y="1398"/>
                  </a:lnTo>
                  <a:lnTo>
                    <a:pt x="78" y="1332"/>
                  </a:lnTo>
                  <a:lnTo>
                    <a:pt x="102" y="1272"/>
                  </a:lnTo>
                  <a:lnTo>
                    <a:pt x="120" y="1218"/>
                  </a:lnTo>
                  <a:lnTo>
                    <a:pt x="144" y="1170"/>
                  </a:lnTo>
                  <a:lnTo>
                    <a:pt x="162" y="1128"/>
                  </a:lnTo>
                  <a:lnTo>
                    <a:pt x="186" y="1086"/>
                  </a:lnTo>
                  <a:lnTo>
                    <a:pt x="204" y="1044"/>
                  </a:lnTo>
                  <a:lnTo>
                    <a:pt x="228" y="1008"/>
                  </a:lnTo>
                  <a:lnTo>
                    <a:pt x="246" y="972"/>
                  </a:lnTo>
                  <a:lnTo>
                    <a:pt x="270" y="942"/>
                  </a:lnTo>
                  <a:lnTo>
                    <a:pt x="288" y="906"/>
                  </a:lnTo>
                  <a:lnTo>
                    <a:pt x="312" y="876"/>
                  </a:lnTo>
                  <a:lnTo>
                    <a:pt x="330" y="846"/>
                  </a:lnTo>
                  <a:lnTo>
                    <a:pt x="354" y="816"/>
                  </a:lnTo>
                  <a:lnTo>
                    <a:pt x="372" y="792"/>
                  </a:lnTo>
                  <a:lnTo>
                    <a:pt x="396" y="762"/>
                  </a:lnTo>
                  <a:lnTo>
                    <a:pt x="414" y="738"/>
                  </a:lnTo>
                  <a:lnTo>
                    <a:pt x="438" y="714"/>
                  </a:lnTo>
                  <a:lnTo>
                    <a:pt x="456" y="690"/>
                  </a:lnTo>
                  <a:lnTo>
                    <a:pt x="480" y="666"/>
                  </a:lnTo>
                  <a:lnTo>
                    <a:pt x="498" y="642"/>
                  </a:lnTo>
                  <a:lnTo>
                    <a:pt x="522" y="624"/>
                  </a:lnTo>
                  <a:lnTo>
                    <a:pt x="540" y="600"/>
                  </a:lnTo>
                  <a:lnTo>
                    <a:pt x="564" y="582"/>
                  </a:lnTo>
                  <a:lnTo>
                    <a:pt x="582" y="558"/>
                  </a:lnTo>
                  <a:lnTo>
                    <a:pt x="606" y="540"/>
                  </a:lnTo>
                  <a:lnTo>
                    <a:pt x="624" y="522"/>
                  </a:lnTo>
                  <a:lnTo>
                    <a:pt x="648" y="504"/>
                  </a:lnTo>
                  <a:lnTo>
                    <a:pt x="666" y="486"/>
                  </a:lnTo>
                  <a:lnTo>
                    <a:pt x="690" y="468"/>
                  </a:lnTo>
                  <a:lnTo>
                    <a:pt x="708" y="456"/>
                  </a:lnTo>
                  <a:lnTo>
                    <a:pt x="732" y="438"/>
                  </a:lnTo>
                  <a:lnTo>
                    <a:pt x="750" y="420"/>
                  </a:lnTo>
                  <a:lnTo>
                    <a:pt x="774" y="408"/>
                  </a:lnTo>
                  <a:lnTo>
                    <a:pt x="792" y="396"/>
                  </a:lnTo>
                  <a:lnTo>
                    <a:pt x="816" y="378"/>
                  </a:lnTo>
                  <a:lnTo>
                    <a:pt x="834" y="366"/>
                  </a:lnTo>
                  <a:lnTo>
                    <a:pt x="858" y="354"/>
                  </a:lnTo>
                  <a:lnTo>
                    <a:pt x="876" y="342"/>
                  </a:lnTo>
                  <a:lnTo>
                    <a:pt x="900" y="330"/>
                  </a:lnTo>
                  <a:lnTo>
                    <a:pt x="918" y="318"/>
                  </a:lnTo>
                  <a:lnTo>
                    <a:pt x="942" y="306"/>
                  </a:lnTo>
                  <a:lnTo>
                    <a:pt x="960" y="294"/>
                  </a:lnTo>
                  <a:lnTo>
                    <a:pt x="984" y="288"/>
                  </a:lnTo>
                  <a:lnTo>
                    <a:pt x="1002" y="276"/>
                  </a:lnTo>
                  <a:lnTo>
                    <a:pt x="1026" y="264"/>
                  </a:lnTo>
                  <a:lnTo>
                    <a:pt x="1044" y="258"/>
                  </a:lnTo>
                  <a:lnTo>
                    <a:pt x="1068" y="246"/>
                  </a:lnTo>
                  <a:lnTo>
                    <a:pt x="1086" y="240"/>
                  </a:lnTo>
                  <a:lnTo>
                    <a:pt x="1110" y="228"/>
                  </a:lnTo>
                  <a:lnTo>
                    <a:pt x="1128" y="222"/>
                  </a:lnTo>
                  <a:lnTo>
                    <a:pt x="1152" y="210"/>
                  </a:lnTo>
                  <a:lnTo>
                    <a:pt x="1170" y="204"/>
                  </a:lnTo>
                  <a:lnTo>
                    <a:pt x="1194" y="198"/>
                  </a:lnTo>
                  <a:lnTo>
                    <a:pt x="1212" y="192"/>
                  </a:lnTo>
                  <a:lnTo>
                    <a:pt x="1236" y="180"/>
                  </a:lnTo>
                  <a:lnTo>
                    <a:pt x="1254" y="174"/>
                  </a:lnTo>
                  <a:lnTo>
                    <a:pt x="1278" y="168"/>
                  </a:lnTo>
                  <a:lnTo>
                    <a:pt x="1296" y="162"/>
                  </a:lnTo>
                  <a:lnTo>
                    <a:pt x="1320" y="156"/>
                  </a:lnTo>
                  <a:lnTo>
                    <a:pt x="1338" y="150"/>
                  </a:lnTo>
                  <a:lnTo>
                    <a:pt x="1362" y="144"/>
                  </a:lnTo>
                  <a:lnTo>
                    <a:pt x="1380" y="138"/>
                  </a:lnTo>
                  <a:lnTo>
                    <a:pt x="1404" y="132"/>
                  </a:lnTo>
                  <a:lnTo>
                    <a:pt x="1422" y="126"/>
                  </a:lnTo>
                  <a:lnTo>
                    <a:pt x="1446" y="120"/>
                  </a:lnTo>
                  <a:lnTo>
                    <a:pt x="1464" y="120"/>
                  </a:lnTo>
                  <a:lnTo>
                    <a:pt x="1488" y="114"/>
                  </a:lnTo>
                  <a:lnTo>
                    <a:pt x="1506" y="108"/>
                  </a:lnTo>
                  <a:lnTo>
                    <a:pt x="1530" y="102"/>
                  </a:lnTo>
                  <a:lnTo>
                    <a:pt x="1548" y="102"/>
                  </a:lnTo>
                  <a:lnTo>
                    <a:pt x="1572" y="96"/>
                  </a:lnTo>
                  <a:lnTo>
                    <a:pt x="1590" y="90"/>
                  </a:lnTo>
                  <a:lnTo>
                    <a:pt x="1608" y="90"/>
                  </a:lnTo>
                  <a:lnTo>
                    <a:pt x="1632" y="84"/>
                  </a:lnTo>
                  <a:lnTo>
                    <a:pt x="1650" y="78"/>
                  </a:lnTo>
                  <a:lnTo>
                    <a:pt x="1674" y="78"/>
                  </a:lnTo>
                  <a:lnTo>
                    <a:pt x="1692" y="72"/>
                  </a:lnTo>
                  <a:lnTo>
                    <a:pt x="1716" y="72"/>
                  </a:lnTo>
                  <a:lnTo>
                    <a:pt x="1734" y="66"/>
                  </a:lnTo>
                  <a:lnTo>
                    <a:pt x="1758" y="66"/>
                  </a:lnTo>
                  <a:lnTo>
                    <a:pt x="1776" y="60"/>
                  </a:lnTo>
                  <a:lnTo>
                    <a:pt x="1800" y="60"/>
                  </a:lnTo>
                  <a:lnTo>
                    <a:pt x="1818" y="54"/>
                  </a:lnTo>
                  <a:lnTo>
                    <a:pt x="1842" y="54"/>
                  </a:lnTo>
                  <a:lnTo>
                    <a:pt x="1860" y="48"/>
                  </a:lnTo>
                  <a:lnTo>
                    <a:pt x="1884" y="48"/>
                  </a:lnTo>
                  <a:lnTo>
                    <a:pt x="1902" y="42"/>
                  </a:lnTo>
                  <a:lnTo>
                    <a:pt x="1926" y="42"/>
                  </a:lnTo>
                  <a:lnTo>
                    <a:pt x="1944" y="42"/>
                  </a:lnTo>
                  <a:lnTo>
                    <a:pt x="1968" y="36"/>
                  </a:lnTo>
                  <a:lnTo>
                    <a:pt x="1986" y="36"/>
                  </a:lnTo>
                  <a:lnTo>
                    <a:pt x="2010" y="36"/>
                  </a:lnTo>
                  <a:lnTo>
                    <a:pt x="2028" y="30"/>
                  </a:lnTo>
                  <a:lnTo>
                    <a:pt x="2052" y="30"/>
                  </a:lnTo>
                  <a:lnTo>
                    <a:pt x="2070" y="30"/>
                  </a:lnTo>
                  <a:lnTo>
                    <a:pt x="2094" y="24"/>
                  </a:lnTo>
                  <a:lnTo>
                    <a:pt x="2112" y="24"/>
                  </a:lnTo>
                  <a:lnTo>
                    <a:pt x="2136" y="24"/>
                  </a:lnTo>
                  <a:lnTo>
                    <a:pt x="2154" y="18"/>
                  </a:lnTo>
                  <a:lnTo>
                    <a:pt x="2178" y="18"/>
                  </a:lnTo>
                  <a:lnTo>
                    <a:pt x="2196" y="18"/>
                  </a:lnTo>
                  <a:lnTo>
                    <a:pt x="2220" y="18"/>
                  </a:lnTo>
                  <a:lnTo>
                    <a:pt x="2238" y="12"/>
                  </a:lnTo>
                  <a:lnTo>
                    <a:pt x="2262" y="12"/>
                  </a:lnTo>
                  <a:lnTo>
                    <a:pt x="2280" y="12"/>
                  </a:lnTo>
                  <a:lnTo>
                    <a:pt x="2304" y="12"/>
                  </a:lnTo>
                  <a:lnTo>
                    <a:pt x="2322" y="12"/>
                  </a:lnTo>
                  <a:lnTo>
                    <a:pt x="2346" y="6"/>
                  </a:lnTo>
                  <a:lnTo>
                    <a:pt x="2364" y="6"/>
                  </a:lnTo>
                  <a:lnTo>
                    <a:pt x="2388" y="6"/>
                  </a:lnTo>
                  <a:lnTo>
                    <a:pt x="2406" y="6"/>
                  </a:lnTo>
                  <a:lnTo>
                    <a:pt x="2430" y="6"/>
                  </a:lnTo>
                  <a:lnTo>
                    <a:pt x="2448" y="0"/>
                  </a:lnTo>
                  <a:lnTo>
                    <a:pt x="2472" y="0"/>
                  </a:lnTo>
                  <a:lnTo>
                    <a:pt x="2490" y="0"/>
                  </a:lnTo>
                  <a:lnTo>
                    <a:pt x="2514" y="0"/>
                  </a:lnTo>
                  <a:lnTo>
                    <a:pt x="2532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6" name="Freeform 64"/>
            <p:cNvSpPr>
              <a:spLocks/>
            </p:cNvSpPr>
            <p:nvPr/>
          </p:nvSpPr>
          <p:spPr bwMode="auto">
            <a:xfrm>
              <a:off x="1710" y="1358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7" name="Freeform 65"/>
            <p:cNvSpPr>
              <a:spLocks/>
            </p:cNvSpPr>
            <p:nvPr/>
          </p:nvSpPr>
          <p:spPr bwMode="auto">
            <a:xfrm>
              <a:off x="1710" y="1832"/>
              <a:ext cx="2538" cy="1254"/>
            </a:xfrm>
            <a:custGeom>
              <a:avLst/>
              <a:gdLst>
                <a:gd name="T0" fmla="*/ 18 w 2538"/>
                <a:gd name="T1" fmla="*/ 1254 h 1254"/>
                <a:gd name="T2" fmla="*/ 60 w 2538"/>
                <a:gd name="T3" fmla="*/ 1236 h 1254"/>
                <a:gd name="T4" fmla="*/ 102 w 2538"/>
                <a:gd name="T5" fmla="*/ 1188 h 1254"/>
                <a:gd name="T6" fmla="*/ 144 w 2538"/>
                <a:gd name="T7" fmla="*/ 1128 h 1254"/>
                <a:gd name="T8" fmla="*/ 186 w 2538"/>
                <a:gd name="T9" fmla="*/ 1068 h 1254"/>
                <a:gd name="T10" fmla="*/ 228 w 2538"/>
                <a:gd name="T11" fmla="*/ 1002 h 1254"/>
                <a:gd name="T12" fmla="*/ 270 w 2538"/>
                <a:gd name="T13" fmla="*/ 936 h 1254"/>
                <a:gd name="T14" fmla="*/ 312 w 2538"/>
                <a:gd name="T15" fmla="*/ 876 h 1254"/>
                <a:gd name="T16" fmla="*/ 354 w 2538"/>
                <a:gd name="T17" fmla="*/ 822 h 1254"/>
                <a:gd name="T18" fmla="*/ 396 w 2538"/>
                <a:gd name="T19" fmla="*/ 768 h 1254"/>
                <a:gd name="T20" fmla="*/ 438 w 2538"/>
                <a:gd name="T21" fmla="*/ 714 h 1254"/>
                <a:gd name="T22" fmla="*/ 480 w 2538"/>
                <a:gd name="T23" fmla="*/ 666 h 1254"/>
                <a:gd name="T24" fmla="*/ 522 w 2538"/>
                <a:gd name="T25" fmla="*/ 624 h 1254"/>
                <a:gd name="T26" fmla="*/ 564 w 2538"/>
                <a:gd name="T27" fmla="*/ 582 h 1254"/>
                <a:gd name="T28" fmla="*/ 606 w 2538"/>
                <a:gd name="T29" fmla="*/ 540 h 1254"/>
                <a:gd name="T30" fmla="*/ 648 w 2538"/>
                <a:gd name="T31" fmla="*/ 504 h 1254"/>
                <a:gd name="T32" fmla="*/ 690 w 2538"/>
                <a:gd name="T33" fmla="*/ 474 h 1254"/>
                <a:gd name="T34" fmla="*/ 732 w 2538"/>
                <a:gd name="T35" fmla="*/ 438 h 1254"/>
                <a:gd name="T36" fmla="*/ 774 w 2538"/>
                <a:gd name="T37" fmla="*/ 408 h 1254"/>
                <a:gd name="T38" fmla="*/ 816 w 2538"/>
                <a:gd name="T39" fmla="*/ 384 h 1254"/>
                <a:gd name="T40" fmla="*/ 858 w 2538"/>
                <a:gd name="T41" fmla="*/ 354 h 1254"/>
                <a:gd name="T42" fmla="*/ 900 w 2538"/>
                <a:gd name="T43" fmla="*/ 330 h 1254"/>
                <a:gd name="T44" fmla="*/ 942 w 2538"/>
                <a:gd name="T45" fmla="*/ 306 h 1254"/>
                <a:gd name="T46" fmla="*/ 984 w 2538"/>
                <a:gd name="T47" fmla="*/ 288 h 1254"/>
                <a:gd name="T48" fmla="*/ 1026 w 2538"/>
                <a:gd name="T49" fmla="*/ 264 h 1254"/>
                <a:gd name="T50" fmla="*/ 1068 w 2538"/>
                <a:gd name="T51" fmla="*/ 246 h 1254"/>
                <a:gd name="T52" fmla="*/ 1110 w 2538"/>
                <a:gd name="T53" fmla="*/ 228 h 1254"/>
                <a:gd name="T54" fmla="*/ 1152 w 2538"/>
                <a:gd name="T55" fmla="*/ 216 h 1254"/>
                <a:gd name="T56" fmla="*/ 1194 w 2538"/>
                <a:gd name="T57" fmla="*/ 198 h 1254"/>
                <a:gd name="T58" fmla="*/ 1236 w 2538"/>
                <a:gd name="T59" fmla="*/ 186 h 1254"/>
                <a:gd name="T60" fmla="*/ 1278 w 2538"/>
                <a:gd name="T61" fmla="*/ 168 h 1254"/>
                <a:gd name="T62" fmla="*/ 1320 w 2538"/>
                <a:gd name="T63" fmla="*/ 156 h 1254"/>
                <a:gd name="T64" fmla="*/ 1362 w 2538"/>
                <a:gd name="T65" fmla="*/ 144 h 1254"/>
                <a:gd name="T66" fmla="*/ 1404 w 2538"/>
                <a:gd name="T67" fmla="*/ 138 h 1254"/>
                <a:gd name="T68" fmla="*/ 1446 w 2538"/>
                <a:gd name="T69" fmla="*/ 126 h 1254"/>
                <a:gd name="T70" fmla="*/ 1488 w 2538"/>
                <a:gd name="T71" fmla="*/ 114 h 1254"/>
                <a:gd name="T72" fmla="*/ 1530 w 2538"/>
                <a:gd name="T73" fmla="*/ 108 h 1254"/>
                <a:gd name="T74" fmla="*/ 1572 w 2538"/>
                <a:gd name="T75" fmla="*/ 96 h 1254"/>
                <a:gd name="T76" fmla="*/ 1608 w 2538"/>
                <a:gd name="T77" fmla="*/ 90 h 1254"/>
                <a:gd name="T78" fmla="*/ 1650 w 2538"/>
                <a:gd name="T79" fmla="*/ 84 h 1254"/>
                <a:gd name="T80" fmla="*/ 1692 w 2538"/>
                <a:gd name="T81" fmla="*/ 78 h 1254"/>
                <a:gd name="T82" fmla="*/ 1734 w 2538"/>
                <a:gd name="T83" fmla="*/ 66 h 1254"/>
                <a:gd name="T84" fmla="*/ 1776 w 2538"/>
                <a:gd name="T85" fmla="*/ 60 h 1254"/>
                <a:gd name="T86" fmla="*/ 1818 w 2538"/>
                <a:gd name="T87" fmla="*/ 54 h 1254"/>
                <a:gd name="T88" fmla="*/ 1860 w 2538"/>
                <a:gd name="T89" fmla="*/ 54 h 1254"/>
                <a:gd name="T90" fmla="*/ 1902 w 2538"/>
                <a:gd name="T91" fmla="*/ 48 h 1254"/>
                <a:gd name="T92" fmla="*/ 1944 w 2538"/>
                <a:gd name="T93" fmla="*/ 42 h 1254"/>
                <a:gd name="T94" fmla="*/ 1986 w 2538"/>
                <a:gd name="T95" fmla="*/ 36 h 1254"/>
                <a:gd name="T96" fmla="*/ 2028 w 2538"/>
                <a:gd name="T97" fmla="*/ 36 h 1254"/>
                <a:gd name="T98" fmla="*/ 2070 w 2538"/>
                <a:gd name="T99" fmla="*/ 30 h 1254"/>
                <a:gd name="T100" fmla="*/ 2112 w 2538"/>
                <a:gd name="T101" fmla="*/ 24 h 1254"/>
                <a:gd name="T102" fmla="*/ 2154 w 2538"/>
                <a:gd name="T103" fmla="*/ 24 h 1254"/>
                <a:gd name="T104" fmla="*/ 2196 w 2538"/>
                <a:gd name="T105" fmla="*/ 18 h 1254"/>
                <a:gd name="T106" fmla="*/ 2238 w 2538"/>
                <a:gd name="T107" fmla="*/ 18 h 1254"/>
                <a:gd name="T108" fmla="*/ 2280 w 2538"/>
                <a:gd name="T109" fmla="*/ 12 h 1254"/>
                <a:gd name="T110" fmla="*/ 2322 w 2538"/>
                <a:gd name="T111" fmla="*/ 12 h 1254"/>
                <a:gd name="T112" fmla="*/ 2364 w 2538"/>
                <a:gd name="T113" fmla="*/ 6 h 1254"/>
                <a:gd name="T114" fmla="*/ 2406 w 2538"/>
                <a:gd name="T115" fmla="*/ 6 h 1254"/>
                <a:gd name="T116" fmla="*/ 2448 w 2538"/>
                <a:gd name="T117" fmla="*/ 6 h 1254"/>
                <a:gd name="T118" fmla="*/ 2490 w 2538"/>
                <a:gd name="T119" fmla="*/ 0 h 1254"/>
                <a:gd name="T120" fmla="*/ 2532 w 2538"/>
                <a:gd name="T121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8" h="1254">
                  <a:moveTo>
                    <a:pt x="0" y="1236"/>
                  </a:moveTo>
                  <a:lnTo>
                    <a:pt x="18" y="1254"/>
                  </a:lnTo>
                  <a:lnTo>
                    <a:pt x="36" y="1248"/>
                  </a:lnTo>
                  <a:lnTo>
                    <a:pt x="60" y="1236"/>
                  </a:lnTo>
                  <a:lnTo>
                    <a:pt x="78" y="1218"/>
                  </a:lnTo>
                  <a:lnTo>
                    <a:pt x="102" y="1188"/>
                  </a:lnTo>
                  <a:lnTo>
                    <a:pt x="120" y="1164"/>
                  </a:lnTo>
                  <a:lnTo>
                    <a:pt x="144" y="1128"/>
                  </a:lnTo>
                  <a:lnTo>
                    <a:pt x="162" y="1098"/>
                  </a:lnTo>
                  <a:lnTo>
                    <a:pt x="186" y="1068"/>
                  </a:lnTo>
                  <a:lnTo>
                    <a:pt x="204" y="1032"/>
                  </a:lnTo>
                  <a:lnTo>
                    <a:pt x="228" y="1002"/>
                  </a:lnTo>
                  <a:lnTo>
                    <a:pt x="246" y="966"/>
                  </a:lnTo>
                  <a:lnTo>
                    <a:pt x="270" y="936"/>
                  </a:lnTo>
                  <a:lnTo>
                    <a:pt x="288" y="906"/>
                  </a:lnTo>
                  <a:lnTo>
                    <a:pt x="312" y="876"/>
                  </a:lnTo>
                  <a:lnTo>
                    <a:pt x="330" y="846"/>
                  </a:lnTo>
                  <a:lnTo>
                    <a:pt x="354" y="822"/>
                  </a:lnTo>
                  <a:lnTo>
                    <a:pt x="372" y="792"/>
                  </a:lnTo>
                  <a:lnTo>
                    <a:pt x="396" y="768"/>
                  </a:lnTo>
                  <a:lnTo>
                    <a:pt x="414" y="738"/>
                  </a:lnTo>
                  <a:lnTo>
                    <a:pt x="438" y="714"/>
                  </a:lnTo>
                  <a:lnTo>
                    <a:pt x="456" y="690"/>
                  </a:lnTo>
                  <a:lnTo>
                    <a:pt x="480" y="666"/>
                  </a:lnTo>
                  <a:lnTo>
                    <a:pt x="498" y="642"/>
                  </a:lnTo>
                  <a:lnTo>
                    <a:pt x="522" y="624"/>
                  </a:lnTo>
                  <a:lnTo>
                    <a:pt x="540" y="600"/>
                  </a:lnTo>
                  <a:lnTo>
                    <a:pt x="564" y="582"/>
                  </a:lnTo>
                  <a:lnTo>
                    <a:pt x="582" y="564"/>
                  </a:lnTo>
                  <a:lnTo>
                    <a:pt x="606" y="540"/>
                  </a:lnTo>
                  <a:lnTo>
                    <a:pt x="624" y="522"/>
                  </a:lnTo>
                  <a:lnTo>
                    <a:pt x="648" y="504"/>
                  </a:lnTo>
                  <a:lnTo>
                    <a:pt x="666" y="486"/>
                  </a:lnTo>
                  <a:lnTo>
                    <a:pt x="690" y="474"/>
                  </a:lnTo>
                  <a:lnTo>
                    <a:pt x="708" y="456"/>
                  </a:lnTo>
                  <a:lnTo>
                    <a:pt x="732" y="438"/>
                  </a:lnTo>
                  <a:lnTo>
                    <a:pt x="750" y="426"/>
                  </a:lnTo>
                  <a:lnTo>
                    <a:pt x="774" y="408"/>
                  </a:lnTo>
                  <a:lnTo>
                    <a:pt x="792" y="396"/>
                  </a:lnTo>
                  <a:lnTo>
                    <a:pt x="816" y="384"/>
                  </a:lnTo>
                  <a:lnTo>
                    <a:pt x="834" y="366"/>
                  </a:lnTo>
                  <a:lnTo>
                    <a:pt x="858" y="354"/>
                  </a:lnTo>
                  <a:lnTo>
                    <a:pt x="876" y="342"/>
                  </a:lnTo>
                  <a:lnTo>
                    <a:pt x="900" y="330"/>
                  </a:lnTo>
                  <a:lnTo>
                    <a:pt x="918" y="318"/>
                  </a:lnTo>
                  <a:lnTo>
                    <a:pt x="942" y="306"/>
                  </a:lnTo>
                  <a:lnTo>
                    <a:pt x="960" y="300"/>
                  </a:lnTo>
                  <a:lnTo>
                    <a:pt x="984" y="288"/>
                  </a:lnTo>
                  <a:lnTo>
                    <a:pt x="1002" y="276"/>
                  </a:lnTo>
                  <a:lnTo>
                    <a:pt x="1026" y="264"/>
                  </a:lnTo>
                  <a:lnTo>
                    <a:pt x="1044" y="258"/>
                  </a:lnTo>
                  <a:lnTo>
                    <a:pt x="1068" y="246"/>
                  </a:lnTo>
                  <a:lnTo>
                    <a:pt x="1086" y="240"/>
                  </a:lnTo>
                  <a:lnTo>
                    <a:pt x="1110" y="228"/>
                  </a:lnTo>
                  <a:lnTo>
                    <a:pt x="1128" y="222"/>
                  </a:lnTo>
                  <a:lnTo>
                    <a:pt x="1152" y="216"/>
                  </a:lnTo>
                  <a:lnTo>
                    <a:pt x="1170" y="204"/>
                  </a:lnTo>
                  <a:lnTo>
                    <a:pt x="1194" y="198"/>
                  </a:lnTo>
                  <a:lnTo>
                    <a:pt x="1212" y="192"/>
                  </a:lnTo>
                  <a:lnTo>
                    <a:pt x="1236" y="186"/>
                  </a:lnTo>
                  <a:lnTo>
                    <a:pt x="1254" y="180"/>
                  </a:lnTo>
                  <a:lnTo>
                    <a:pt x="1278" y="168"/>
                  </a:lnTo>
                  <a:lnTo>
                    <a:pt x="1296" y="162"/>
                  </a:lnTo>
                  <a:lnTo>
                    <a:pt x="1320" y="156"/>
                  </a:lnTo>
                  <a:lnTo>
                    <a:pt x="1338" y="150"/>
                  </a:lnTo>
                  <a:lnTo>
                    <a:pt x="1362" y="144"/>
                  </a:lnTo>
                  <a:lnTo>
                    <a:pt x="1380" y="138"/>
                  </a:lnTo>
                  <a:lnTo>
                    <a:pt x="1404" y="138"/>
                  </a:lnTo>
                  <a:lnTo>
                    <a:pt x="1422" y="132"/>
                  </a:lnTo>
                  <a:lnTo>
                    <a:pt x="1446" y="126"/>
                  </a:lnTo>
                  <a:lnTo>
                    <a:pt x="1464" y="120"/>
                  </a:lnTo>
                  <a:lnTo>
                    <a:pt x="1488" y="114"/>
                  </a:lnTo>
                  <a:lnTo>
                    <a:pt x="1506" y="108"/>
                  </a:lnTo>
                  <a:lnTo>
                    <a:pt x="1530" y="108"/>
                  </a:lnTo>
                  <a:lnTo>
                    <a:pt x="1548" y="102"/>
                  </a:lnTo>
                  <a:lnTo>
                    <a:pt x="1572" y="96"/>
                  </a:lnTo>
                  <a:lnTo>
                    <a:pt x="1590" y="96"/>
                  </a:lnTo>
                  <a:lnTo>
                    <a:pt x="1608" y="90"/>
                  </a:lnTo>
                  <a:lnTo>
                    <a:pt x="1632" y="84"/>
                  </a:lnTo>
                  <a:lnTo>
                    <a:pt x="1650" y="84"/>
                  </a:lnTo>
                  <a:lnTo>
                    <a:pt x="1674" y="78"/>
                  </a:lnTo>
                  <a:lnTo>
                    <a:pt x="1692" y="78"/>
                  </a:lnTo>
                  <a:lnTo>
                    <a:pt x="1716" y="72"/>
                  </a:lnTo>
                  <a:lnTo>
                    <a:pt x="1734" y="66"/>
                  </a:lnTo>
                  <a:lnTo>
                    <a:pt x="1758" y="66"/>
                  </a:lnTo>
                  <a:lnTo>
                    <a:pt x="1776" y="60"/>
                  </a:lnTo>
                  <a:lnTo>
                    <a:pt x="1800" y="60"/>
                  </a:lnTo>
                  <a:lnTo>
                    <a:pt x="1818" y="54"/>
                  </a:lnTo>
                  <a:lnTo>
                    <a:pt x="1842" y="54"/>
                  </a:lnTo>
                  <a:lnTo>
                    <a:pt x="1860" y="54"/>
                  </a:lnTo>
                  <a:lnTo>
                    <a:pt x="1884" y="48"/>
                  </a:lnTo>
                  <a:lnTo>
                    <a:pt x="1902" y="48"/>
                  </a:lnTo>
                  <a:lnTo>
                    <a:pt x="1926" y="42"/>
                  </a:lnTo>
                  <a:lnTo>
                    <a:pt x="1944" y="42"/>
                  </a:lnTo>
                  <a:lnTo>
                    <a:pt x="1968" y="42"/>
                  </a:lnTo>
                  <a:lnTo>
                    <a:pt x="1986" y="36"/>
                  </a:lnTo>
                  <a:lnTo>
                    <a:pt x="2010" y="36"/>
                  </a:lnTo>
                  <a:lnTo>
                    <a:pt x="2028" y="36"/>
                  </a:lnTo>
                  <a:lnTo>
                    <a:pt x="2052" y="30"/>
                  </a:lnTo>
                  <a:lnTo>
                    <a:pt x="2070" y="30"/>
                  </a:lnTo>
                  <a:lnTo>
                    <a:pt x="2094" y="30"/>
                  </a:lnTo>
                  <a:lnTo>
                    <a:pt x="2112" y="24"/>
                  </a:lnTo>
                  <a:lnTo>
                    <a:pt x="2136" y="24"/>
                  </a:lnTo>
                  <a:lnTo>
                    <a:pt x="2154" y="24"/>
                  </a:lnTo>
                  <a:lnTo>
                    <a:pt x="2178" y="18"/>
                  </a:lnTo>
                  <a:lnTo>
                    <a:pt x="2196" y="18"/>
                  </a:lnTo>
                  <a:lnTo>
                    <a:pt x="2220" y="18"/>
                  </a:lnTo>
                  <a:lnTo>
                    <a:pt x="2238" y="18"/>
                  </a:lnTo>
                  <a:lnTo>
                    <a:pt x="2262" y="18"/>
                  </a:lnTo>
                  <a:lnTo>
                    <a:pt x="2280" y="12"/>
                  </a:lnTo>
                  <a:lnTo>
                    <a:pt x="2304" y="12"/>
                  </a:lnTo>
                  <a:lnTo>
                    <a:pt x="2322" y="12"/>
                  </a:lnTo>
                  <a:lnTo>
                    <a:pt x="2346" y="12"/>
                  </a:lnTo>
                  <a:lnTo>
                    <a:pt x="2364" y="6"/>
                  </a:lnTo>
                  <a:lnTo>
                    <a:pt x="2388" y="6"/>
                  </a:lnTo>
                  <a:lnTo>
                    <a:pt x="2406" y="6"/>
                  </a:lnTo>
                  <a:lnTo>
                    <a:pt x="2430" y="6"/>
                  </a:lnTo>
                  <a:lnTo>
                    <a:pt x="2448" y="6"/>
                  </a:lnTo>
                  <a:lnTo>
                    <a:pt x="2472" y="6"/>
                  </a:lnTo>
                  <a:lnTo>
                    <a:pt x="2490" y="0"/>
                  </a:lnTo>
                  <a:lnTo>
                    <a:pt x="2514" y="0"/>
                  </a:lnTo>
                  <a:lnTo>
                    <a:pt x="2532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8" name="Freeform 66"/>
            <p:cNvSpPr>
              <a:spLocks/>
            </p:cNvSpPr>
            <p:nvPr/>
          </p:nvSpPr>
          <p:spPr bwMode="auto">
            <a:xfrm>
              <a:off x="1710" y="1808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39" name="Freeform 67"/>
            <p:cNvSpPr>
              <a:spLocks/>
            </p:cNvSpPr>
            <p:nvPr/>
          </p:nvSpPr>
          <p:spPr bwMode="auto">
            <a:xfrm>
              <a:off x="1710" y="1808"/>
              <a:ext cx="2538" cy="0"/>
            </a:xfrm>
            <a:custGeom>
              <a:avLst/>
              <a:gdLst>
                <a:gd name="T0" fmla="*/ 0 w 2538"/>
                <a:gd name="T1" fmla="*/ 60 w 2538"/>
                <a:gd name="T2" fmla="*/ 2538 w 253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38">
                  <a:moveTo>
                    <a:pt x="0" y="0"/>
                  </a:moveTo>
                  <a:lnTo>
                    <a:pt x="60" y="0"/>
                  </a:lnTo>
                  <a:lnTo>
                    <a:pt x="25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40" name="Freeform 68"/>
            <p:cNvSpPr>
              <a:spLocks/>
            </p:cNvSpPr>
            <p:nvPr/>
          </p:nvSpPr>
          <p:spPr bwMode="auto">
            <a:xfrm>
              <a:off x="1710" y="1682"/>
              <a:ext cx="624" cy="1386"/>
            </a:xfrm>
            <a:custGeom>
              <a:avLst/>
              <a:gdLst>
                <a:gd name="T0" fmla="*/ 6 w 624"/>
                <a:gd name="T1" fmla="*/ 1242 h 1386"/>
                <a:gd name="T2" fmla="*/ 12 w 624"/>
                <a:gd name="T3" fmla="*/ 1050 h 1386"/>
                <a:gd name="T4" fmla="*/ 24 w 624"/>
                <a:gd name="T5" fmla="*/ 888 h 1386"/>
                <a:gd name="T6" fmla="*/ 36 w 624"/>
                <a:gd name="T7" fmla="*/ 750 h 1386"/>
                <a:gd name="T8" fmla="*/ 42 w 624"/>
                <a:gd name="T9" fmla="*/ 630 h 1386"/>
                <a:gd name="T10" fmla="*/ 54 w 624"/>
                <a:gd name="T11" fmla="*/ 528 h 1386"/>
                <a:gd name="T12" fmla="*/ 66 w 624"/>
                <a:gd name="T13" fmla="*/ 444 h 1386"/>
                <a:gd name="T14" fmla="*/ 72 w 624"/>
                <a:gd name="T15" fmla="*/ 372 h 1386"/>
                <a:gd name="T16" fmla="*/ 84 w 624"/>
                <a:gd name="T17" fmla="*/ 306 h 1386"/>
                <a:gd name="T18" fmla="*/ 96 w 624"/>
                <a:gd name="T19" fmla="*/ 258 h 1386"/>
                <a:gd name="T20" fmla="*/ 102 w 624"/>
                <a:gd name="T21" fmla="*/ 210 h 1386"/>
                <a:gd name="T22" fmla="*/ 114 w 624"/>
                <a:gd name="T23" fmla="*/ 174 h 1386"/>
                <a:gd name="T24" fmla="*/ 126 w 624"/>
                <a:gd name="T25" fmla="*/ 144 h 1386"/>
                <a:gd name="T26" fmla="*/ 132 w 624"/>
                <a:gd name="T27" fmla="*/ 114 h 1386"/>
                <a:gd name="T28" fmla="*/ 144 w 624"/>
                <a:gd name="T29" fmla="*/ 96 h 1386"/>
                <a:gd name="T30" fmla="*/ 156 w 624"/>
                <a:gd name="T31" fmla="*/ 78 h 1386"/>
                <a:gd name="T32" fmla="*/ 162 w 624"/>
                <a:gd name="T33" fmla="*/ 60 h 1386"/>
                <a:gd name="T34" fmla="*/ 180 w 624"/>
                <a:gd name="T35" fmla="*/ 36 h 1386"/>
                <a:gd name="T36" fmla="*/ 198 w 624"/>
                <a:gd name="T37" fmla="*/ 24 h 1386"/>
                <a:gd name="T38" fmla="*/ 216 w 624"/>
                <a:gd name="T39" fmla="*/ 12 h 1386"/>
                <a:gd name="T40" fmla="*/ 234 w 624"/>
                <a:gd name="T41" fmla="*/ 6 h 1386"/>
                <a:gd name="T42" fmla="*/ 252 w 624"/>
                <a:gd name="T43" fmla="*/ 0 h 1386"/>
                <a:gd name="T44" fmla="*/ 270 w 624"/>
                <a:gd name="T45" fmla="*/ 0 h 1386"/>
                <a:gd name="T46" fmla="*/ 288 w 624"/>
                <a:gd name="T47" fmla="*/ 0 h 1386"/>
                <a:gd name="T48" fmla="*/ 306 w 624"/>
                <a:gd name="T49" fmla="*/ 0 h 1386"/>
                <a:gd name="T50" fmla="*/ 324 w 624"/>
                <a:gd name="T51" fmla="*/ 0 h 1386"/>
                <a:gd name="T52" fmla="*/ 342 w 624"/>
                <a:gd name="T53" fmla="*/ 0 h 1386"/>
                <a:gd name="T54" fmla="*/ 360 w 624"/>
                <a:gd name="T55" fmla="*/ 0 h 1386"/>
                <a:gd name="T56" fmla="*/ 378 w 624"/>
                <a:gd name="T57" fmla="*/ 6 h 1386"/>
                <a:gd name="T58" fmla="*/ 396 w 624"/>
                <a:gd name="T59" fmla="*/ 6 h 1386"/>
                <a:gd name="T60" fmla="*/ 414 w 624"/>
                <a:gd name="T61" fmla="*/ 12 h 1386"/>
                <a:gd name="T62" fmla="*/ 432 w 624"/>
                <a:gd name="T63" fmla="*/ 12 h 1386"/>
                <a:gd name="T64" fmla="*/ 450 w 624"/>
                <a:gd name="T65" fmla="*/ 18 h 1386"/>
                <a:gd name="T66" fmla="*/ 468 w 624"/>
                <a:gd name="T67" fmla="*/ 18 h 1386"/>
                <a:gd name="T68" fmla="*/ 486 w 624"/>
                <a:gd name="T69" fmla="*/ 24 h 1386"/>
                <a:gd name="T70" fmla="*/ 504 w 624"/>
                <a:gd name="T71" fmla="*/ 24 h 1386"/>
                <a:gd name="T72" fmla="*/ 522 w 624"/>
                <a:gd name="T73" fmla="*/ 24 h 1386"/>
                <a:gd name="T74" fmla="*/ 540 w 624"/>
                <a:gd name="T75" fmla="*/ 30 h 1386"/>
                <a:gd name="T76" fmla="*/ 558 w 624"/>
                <a:gd name="T77" fmla="*/ 30 h 1386"/>
                <a:gd name="T78" fmla="*/ 576 w 624"/>
                <a:gd name="T79" fmla="*/ 36 h 1386"/>
                <a:gd name="T80" fmla="*/ 594 w 624"/>
                <a:gd name="T81" fmla="*/ 36 h 1386"/>
                <a:gd name="T82" fmla="*/ 612 w 624"/>
                <a:gd name="T83" fmla="*/ 42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1386">
                  <a:moveTo>
                    <a:pt x="0" y="1386"/>
                  </a:moveTo>
                  <a:lnTo>
                    <a:pt x="0" y="1314"/>
                  </a:lnTo>
                  <a:lnTo>
                    <a:pt x="6" y="1242"/>
                  </a:lnTo>
                  <a:lnTo>
                    <a:pt x="6" y="1176"/>
                  </a:lnTo>
                  <a:lnTo>
                    <a:pt x="12" y="1110"/>
                  </a:lnTo>
                  <a:lnTo>
                    <a:pt x="12" y="1050"/>
                  </a:lnTo>
                  <a:lnTo>
                    <a:pt x="18" y="990"/>
                  </a:lnTo>
                  <a:lnTo>
                    <a:pt x="18" y="936"/>
                  </a:lnTo>
                  <a:lnTo>
                    <a:pt x="24" y="888"/>
                  </a:lnTo>
                  <a:lnTo>
                    <a:pt x="24" y="840"/>
                  </a:lnTo>
                  <a:lnTo>
                    <a:pt x="30" y="792"/>
                  </a:lnTo>
                  <a:lnTo>
                    <a:pt x="36" y="750"/>
                  </a:lnTo>
                  <a:lnTo>
                    <a:pt x="36" y="708"/>
                  </a:lnTo>
                  <a:lnTo>
                    <a:pt x="42" y="666"/>
                  </a:lnTo>
                  <a:lnTo>
                    <a:pt x="42" y="630"/>
                  </a:lnTo>
                  <a:lnTo>
                    <a:pt x="48" y="594"/>
                  </a:lnTo>
                  <a:lnTo>
                    <a:pt x="48" y="558"/>
                  </a:lnTo>
                  <a:lnTo>
                    <a:pt x="54" y="528"/>
                  </a:lnTo>
                  <a:lnTo>
                    <a:pt x="54" y="498"/>
                  </a:lnTo>
                  <a:lnTo>
                    <a:pt x="60" y="468"/>
                  </a:lnTo>
                  <a:lnTo>
                    <a:pt x="66" y="444"/>
                  </a:lnTo>
                  <a:lnTo>
                    <a:pt x="66" y="420"/>
                  </a:lnTo>
                  <a:lnTo>
                    <a:pt x="72" y="396"/>
                  </a:lnTo>
                  <a:lnTo>
                    <a:pt x="72" y="372"/>
                  </a:lnTo>
                  <a:lnTo>
                    <a:pt x="78" y="348"/>
                  </a:lnTo>
                  <a:lnTo>
                    <a:pt x="78" y="330"/>
                  </a:lnTo>
                  <a:lnTo>
                    <a:pt x="84" y="306"/>
                  </a:lnTo>
                  <a:lnTo>
                    <a:pt x="84" y="288"/>
                  </a:lnTo>
                  <a:lnTo>
                    <a:pt x="90" y="276"/>
                  </a:lnTo>
                  <a:lnTo>
                    <a:pt x="96" y="258"/>
                  </a:lnTo>
                  <a:lnTo>
                    <a:pt x="96" y="240"/>
                  </a:lnTo>
                  <a:lnTo>
                    <a:pt x="102" y="228"/>
                  </a:lnTo>
                  <a:lnTo>
                    <a:pt x="102" y="210"/>
                  </a:lnTo>
                  <a:lnTo>
                    <a:pt x="108" y="198"/>
                  </a:lnTo>
                  <a:lnTo>
                    <a:pt x="108" y="186"/>
                  </a:lnTo>
                  <a:lnTo>
                    <a:pt x="114" y="174"/>
                  </a:lnTo>
                  <a:lnTo>
                    <a:pt x="114" y="162"/>
                  </a:lnTo>
                  <a:lnTo>
                    <a:pt x="120" y="156"/>
                  </a:lnTo>
                  <a:lnTo>
                    <a:pt x="126" y="144"/>
                  </a:lnTo>
                  <a:lnTo>
                    <a:pt x="126" y="132"/>
                  </a:lnTo>
                  <a:lnTo>
                    <a:pt x="132" y="126"/>
                  </a:lnTo>
                  <a:lnTo>
                    <a:pt x="132" y="114"/>
                  </a:lnTo>
                  <a:lnTo>
                    <a:pt x="138" y="108"/>
                  </a:lnTo>
                  <a:lnTo>
                    <a:pt x="138" y="102"/>
                  </a:lnTo>
                  <a:lnTo>
                    <a:pt x="144" y="96"/>
                  </a:lnTo>
                  <a:lnTo>
                    <a:pt x="144" y="90"/>
                  </a:lnTo>
                  <a:lnTo>
                    <a:pt x="150" y="84"/>
                  </a:lnTo>
                  <a:lnTo>
                    <a:pt x="156" y="78"/>
                  </a:lnTo>
                  <a:lnTo>
                    <a:pt x="156" y="72"/>
                  </a:lnTo>
                  <a:lnTo>
                    <a:pt x="162" y="66"/>
                  </a:lnTo>
                  <a:lnTo>
                    <a:pt x="162" y="60"/>
                  </a:lnTo>
                  <a:lnTo>
                    <a:pt x="174" y="48"/>
                  </a:lnTo>
                  <a:lnTo>
                    <a:pt x="174" y="42"/>
                  </a:lnTo>
                  <a:lnTo>
                    <a:pt x="180" y="36"/>
                  </a:lnTo>
                  <a:lnTo>
                    <a:pt x="186" y="30"/>
                  </a:lnTo>
                  <a:lnTo>
                    <a:pt x="192" y="30"/>
                  </a:lnTo>
                  <a:lnTo>
                    <a:pt x="198" y="24"/>
                  </a:lnTo>
                  <a:lnTo>
                    <a:pt x="204" y="18"/>
                  </a:lnTo>
                  <a:lnTo>
                    <a:pt x="210" y="12"/>
                  </a:lnTo>
                  <a:lnTo>
                    <a:pt x="216" y="12"/>
                  </a:lnTo>
                  <a:lnTo>
                    <a:pt x="222" y="12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6"/>
                  </a:lnTo>
                  <a:lnTo>
                    <a:pt x="372" y="6"/>
                  </a:lnTo>
                  <a:lnTo>
                    <a:pt x="378" y="6"/>
                  </a:lnTo>
                  <a:lnTo>
                    <a:pt x="384" y="6"/>
                  </a:lnTo>
                  <a:lnTo>
                    <a:pt x="390" y="6"/>
                  </a:lnTo>
                  <a:lnTo>
                    <a:pt x="396" y="6"/>
                  </a:lnTo>
                  <a:lnTo>
                    <a:pt x="402" y="6"/>
                  </a:lnTo>
                  <a:lnTo>
                    <a:pt x="408" y="12"/>
                  </a:lnTo>
                  <a:lnTo>
                    <a:pt x="414" y="12"/>
                  </a:lnTo>
                  <a:lnTo>
                    <a:pt x="420" y="12"/>
                  </a:lnTo>
                  <a:lnTo>
                    <a:pt x="426" y="12"/>
                  </a:lnTo>
                  <a:lnTo>
                    <a:pt x="432" y="12"/>
                  </a:lnTo>
                  <a:lnTo>
                    <a:pt x="438" y="12"/>
                  </a:lnTo>
                  <a:lnTo>
                    <a:pt x="444" y="12"/>
                  </a:lnTo>
                  <a:lnTo>
                    <a:pt x="450" y="18"/>
                  </a:lnTo>
                  <a:lnTo>
                    <a:pt x="456" y="18"/>
                  </a:lnTo>
                  <a:lnTo>
                    <a:pt x="462" y="18"/>
                  </a:lnTo>
                  <a:lnTo>
                    <a:pt x="468" y="18"/>
                  </a:lnTo>
                  <a:lnTo>
                    <a:pt x="474" y="18"/>
                  </a:lnTo>
                  <a:lnTo>
                    <a:pt x="480" y="18"/>
                  </a:lnTo>
                  <a:lnTo>
                    <a:pt x="486" y="24"/>
                  </a:lnTo>
                  <a:lnTo>
                    <a:pt x="492" y="24"/>
                  </a:lnTo>
                  <a:lnTo>
                    <a:pt x="498" y="24"/>
                  </a:lnTo>
                  <a:lnTo>
                    <a:pt x="504" y="24"/>
                  </a:lnTo>
                  <a:lnTo>
                    <a:pt x="510" y="24"/>
                  </a:lnTo>
                  <a:lnTo>
                    <a:pt x="516" y="24"/>
                  </a:lnTo>
                  <a:lnTo>
                    <a:pt x="522" y="24"/>
                  </a:lnTo>
                  <a:lnTo>
                    <a:pt x="528" y="30"/>
                  </a:lnTo>
                  <a:lnTo>
                    <a:pt x="534" y="30"/>
                  </a:lnTo>
                  <a:lnTo>
                    <a:pt x="540" y="30"/>
                  </a:lnTo>
                  <a:lnTo>
                    <a:pt x="546" y="30"/>
                  </a:lnTo>
                  <a:lnTo>
                    <a:pt x="552" y="30"/>
                  </a:lnTo>
                  <a:lnTo>
                    <a:pt x="558" y="30"/>
                  </a:lnTo>
                  <a:lnTo>
                    <a:pt x="564" y="30"/>
                  </a:lnTo>
                  <a:lnTo>
                    <a:pt x="570" y="36"/>
                  </a:lnTo>
                  <a:lnTo>
                    <a:pt x="576" y="36"/>
                  </a:lnTo>
                  <a:lnTo>
                    <a:pt x="582" y="36"/>
                  </a:lnTo>
                  <a:lnTo>
                    <a:pt x="588" y="36"/>
                  </a:lnTo>
                  <a:lnTo>
                    <a:pt x="594" y="36"/>
                  </a:lnTo>
                  <a:lnTo>
                    <a:pt x="600" y="36"/>
                  </a:lnTo>
                  <a:lnTo>
                    <a:pt x="606" y="36"/>
                  </a:lnTo>
                  <a:lnTo>
                    <a:pt x="612" y="42"/>
                  </a:lnTo>
                  <a:lnTo>
                    <a:pt x="618" y="42"/>
                  </a:lnTo>
                  <a:lnTo>
                    <a:pt x="624" y="42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41" name="Freeform 69"/>
            <p:cNvSpPr>
              <a:spLocks/>
            </p:cNvSpPr>
            <p:nvPr/>
          </p:nvSpPr>
          <p:spPr bwMode="auto">
            <a:xfrm>
              <a:off x="2334" y="1724"/>
              <a:ext cx="762" cy="54"/>
            </a:xfrm>
            <a:custGeom>
              <a:avLst/>
              <a:gdLst>
                <a:gd name="T0" fmla="*/ 12 w 762"/>
                <a:gd name="T1" fmla="*/ 0 h 54"/>
                <a:gd name="T2" fmla="*/ 30 w 762"/>
                <a:gd name="T3" fmla="*/ 0 h 54"/>
                <a:gd name="T4" fmla="*/ 48 w 762"/>
                <a:gd name="T5" fmla="*/ 6 h 54"/>
                <a:gd name="T6" fmla="*/ 66 w 762"/>
                <a:gd name="T7" fmla="*/ 6 h 54"/>
                <a:gd name="T8" fmla="*/ 84 w 762"/>
                <a:gd name="T9" fmla="*/ 6 h 54"/>
                <a:gd name="T10" fmla="*/ 102 w 762"/>
                <a:gd name="T11" fmla="*/ 12 h 54"/>
                <a:gd name="T12" fmla="*/ 120 w 762"/>
                <a:gd name="T13" fmla="*/ 12 h 54"/>
                <a:gd name="T14" fmla="*/ 138 w 762"/>
                <a:gd name="T15" fmla="*/ 18 h 54"/>
                <a:gd name="T16" fmla="*/ 156 w 762"/>
                <a:gd name="T17" fmla="*/ 18 h 54"/>
                <a:gd name="T18" fmla="*/ 174 w 762"/>
                <a:gd name="T19" fmla="*/ 18 h 54"/>
                <a:gd name="T20" fmla="*/ 192 w 762"/>
                <a:gd name="T21" fmla="*/ 18 h 54"/>
                <a:gd name="T22" fmla="*/ 210 w 762"/>
                <a:gd name="T23" fmla="*/ 24 h 54"/>
                <a:gd name="T24" fmla="*/ 228 w 762"/>
                <a:gd name="T25" fmla="*/ 24 h 54"/>
                <a:gd name="T26" fmla="*/ 246 w 762"/>
                <a:gd name="T27" fmla="*/ 24 h 54"/>
                <a:gd name="T28" fmla="*/ 264 w 762"/>
                <a:gd name="T29" fmla="*/ 30 h 54"/>
                <a:gd name="T30" fmla="*/ 282 w 762"/>
                <a:gd name="T31" fmla="*/ 30 h 54"/>
                <a:gd name="T32" fmla="*/ 300 w 762"/>
                <a:gd name="T33" fmla="*/ 30 h 54"/>
                <a:gd name="T34" fmla="*/ 318 w 762"/>
                <a:gd name="T35" fmla="*/ 30 h 54"/>
                <a:gd name="T36" fmla="*/ 336 w 762"/>
                <a:gd name="T37" fmla="*/ 30 h 54"/>
                <a:gd name="T38" fmla="*/ 354 w 762"/>
                <a:gd name="T39" fmla="*/ 36 h 54"/>
                <a:gd name="T40" fmla="*/ 372 w 762"/>
                <a:gd name="T41" fmla="*/ 36 h 54"/>
                <a:gd name="T42" fmla="*/ 390 w 762"/>
                <a:gd name="T43" fmla="*/ 36 h 54"/>
                <a:gd name="T44" fmla="*/ 408 w 762"/>
                <a:gd name="T45" fmla="*/ 36 h 54"/>
                <a:gd name="T46" fmla="*/ 426 w 762"/>
                <a:gd name="T47" fmla="*/ 42 h 54"/>
                <a:gd name="T48" fmla="*/ 444 w 762"/>
                <a:gd name="T49" fmla="*/ 42 h 54"/>
                <a:gd name="T50" fmla="*/ 462 w 762"/>
                <a:gd name="T51" fmla="*/ 42 h 54"/>
                <a:gd name="T52" fmla="*/ 480 w 762"/>
                <a:gd name="T53" fmla="*/ 42 h 54"/>
                <a:gd name="T54" fmla="*/ 498 w 762"/>
                <a:gd name="T55" fmla="*/ 42 h 54"/>
                <a:gd name="T56" fmla="*/ 516 w 762"/>
                <a:gd name="T57" fmla="*/ 42 h 54"/>
                <a:gd name="T58" fmla="*/ 534 w 762"/>
                <a:gd name="T59" fmla="*/ 48 h 54"/>
                <a:gd name="T60" fmla="*/ 552 w 762"/>
                <a:gd name="T61" fmla="*/ 48 h 54"/>
                <a:gd name="T62" fmla="*/ 570 w 762"/>
                <a:gd name="T63" fmla="*/ 48 h 54"/>
                <a:gd name="T64" fmla="*/ 588 w 762"/>
                <a:gd name="T65" fmla="*/ 48 h 54"/>
                <a:gd name="T66" fmla="*/ 606 w 762"/>
                <a:gd name="T67" fmla="*/ 48 h 54"/>
                <a:gd name="T68" fmla="*/ 624 w 762"/>
                <a:gd name="T69" fmla="*/ 48 h 54"/>
                <a:gd name="T70" fmla="*/ 642 w 762"/>
                <a:gd name="T71" fmla="*/ 54 h 54"/>
                <a:gd name="T72" fmla="*/ 660 w 762"/>
                <a:gd name="T73" fmla="*/ 54 h 54"/>
                <a:gd name="T74" fmla="*/ 678 w 762"/>
                <a:gd name="T75" fmla="*/ 54 h 54"/>
                <a:gd name="T76" fmla="*/ 696 w 762"/>
                <a:gd name="T77" fmla="*/ 54 h 54"/>
                <a:gd name="T78" fmla="*/ 714 w 762"/>
                <a:gd name="T79" fmla="*/ 54 h 54"/>
                <a:gd name="T80" fmla="*/ 732 w 762"/>
                <a:gd name="T81" fmla="*/ 54 h 54"/>
                <a:gd name="T82" fmla="*/ 750 w 762"/>
                <a:gd name="T8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5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54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20" y="12"/>
                  </a:lnTo>
                  <a:lnTo>
                    <a:pt x="126" y="12"/>
                  </a:lnTo>
                  <a:lnTo>
                    <a:pt x="132" y="12"/>
                  </a:lnTo>
                  <a:lnTo>
                    <a:pt x="138" y="18"/>
                  </a:lnTo>
                  <a:lnTo>
                    <a:pt x="144" y="18"/>
                  </a:lnTo>
                  <a:lnTo>
                    <a:pt x="150" y="18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8" y="18"/>
                  </a:lnTo>
                  <a:lnTo>
                    <a:pt x="174" y="18"/>
                  </a:lnTo>
                  <a:lnTo>
                    <a:pt x="180" y="18"/>
                  </a:lnTo>
                  <a:lnTo>
                    <a:pt x="186" y="18"/>
                  </a:lnTo>
                  <a:lnTo>
                    <a:pt x="192" y="18"/>
                  </a:lnTo>
                  <a:lnTo>
                    <a:pt x="198" y="24"/>
                  </a:lnTo>
                  <a:lnTo>
                    <a:pt x="204" y="24"/>
                  </a:lnTo>
                  <a:lnTo>
                    <a:pt x="210" y="24"/>
                  </a:lnTo>
                  <a:lnTo>
                    <a:pt x="216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4" y="24"/>
                  </a:lnTo>
                  <a:lnTo>
                    <a:pt x="240" y="24"/>
                  </a:lnTo>
                  <a:lnTo>
                    <a:pt x="246" y="24"/>
                  </a:lnTo>
                  <a:lnTo>
                    <a:pt x="252" y="24"/>
                  </a:lnTo>
                  <a:lnTo>
                    <a:pt x="258" y="24"/>
                  </a:lnTo>
                  <a:lnTo>
                    <a:pt x="264" y="30"/>
                  </a:lnTo>
                  <a:lnTo>
                    <a:pt x="270" y="30"/>
                  </a:lnTo>
                  <a:lnTo>
                    <a:pt x="276" y="30"/>
                  </a:lnTo>
                  <a:lnTo>
                    <a:pt x="282" y="30"/>
                  </a:lnTo>
                  <a:lnTo>
                    <a:pt x="288" y="30"/>
                  </a:lnTo>
                  <a:lnTo>
                    <a:pt x="294" y="30"/>
                  </a:lnTo>
                  <a:lnTo>
                    <a:pt x="300" y="30"/>
                  </a:lnTo>
                  <a:lnTo>
                    <a:pt x="306" y="30"/>
                  </a:lnTo>
                  <a:lnTo>
                    <a:pt x="312" y="30"/>
                  </a:lnTo>
                  <a:lnTo>
                    <a:pt x="318" y="30"/>
                  </a:lnTo>
                  <a:lnTo>
                    <a:pt x="324" y="30"/>
                  </a:lnTo>
                  <a:lnTo>
                    <a:pt x="330" y="30"/>
                  </a:lnTo>
                  <a:lnTo>
                    <a:pt x="336" y="30"/>
                  </a:lnTo>
                  <a:lnTo>
                    <a:pt x="342" y="36"/>
                  </a:lnTo>
                  <a:lnTo>
                    <a:pt x="348" y="36"/>
                  </a:lnTo>
                  <a:lnTo>
                    <a:pt x="354" y="36"/>
                  </a:lnTo>
                  <a:lnTo>
                    <a:pt x="360" y="36"/>
                  </a:lnTo>
                  <a:lnTo>
                    <a:pt x="366" y="36"/>
                  </a:lnTo>
                  <a:lnTo>
                    <a:pt x="372" y="36"/>
                  </a:lnTo>
                  <a:lnTo>
                    <a:pt x="378" y="36"/>
                  </a:lnTo>
                  <a:lnTo>
                    <a:pt x="384" y="36"/>
                  </a:lnTo>
                  <a:lnTo>
                    <a:pt x="390" y="36"/>
                  </a:lnTo>
                  <a:lnTo>
                    <a:pt x="396" y="36"/>
                  </a:lnTo>
                  <a:lnTo>
                    <a:pt x="402" y="36"/>
                  </a:lnTo>
                  <a:lnTo>
                    <a:pt x="408" y="36"/>
                  </a:lnTo>
                  <a:lnTo>
                    <a:pt x="414" y="36"/>
                  </a:lnTo>
                  <a:lnTo>
                    <a:pt x="420" y="36"/>
                  </a:lnTo>
                  <a:lnTo>
                    <a:pt x="426" y="42"/>
                  </a:lnTo>
                  <a:lnTo>
                    <a:pt x="432" y="42"/>
                  </a:lnTo>
                  <a:lnTo>
                    <a:pt x="438" y="42"/>
                  </a:lnTo>
                  <a:lnTo>
                    <a:pt x="444" y="42"/>
                  </a:lnTo>
                  <a:lnTo>
                    <a:pt x="450" y="42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68" y="42"/>
                  </a:lnTo>
                  <a:lnTo>
                    <a:pt x="474" y="42"/>
                  </a:lnTo>
                  <a:lnTo>
                    <a:pt x="480" y="42"/>
                  </a:lnTo>
                  <a:lnTo>
                    <a:pt x="486" y="42"/>
                  </a:lnTo>
                  <a:lnTo>
                    <a:pt x="492" y="42"/>
                  </a:lnTo>
                  <a:lnTo>
                    <a:pt x="498" y="42"/>
                  </a:lnTo>
                  <a:lnTo>
                    <a:pt x="504" y="42"/>
                  </a:lnTo>
                  <a:lnTo>
                    <a:pt x="510" y="42"/>
                  </a:lnTo>
                  <a:lnTo>
                    <a:pt x="516" y="42"/>
                  </a:lnTo>
                  <a:lnTo>
                    <a:pt x="522" y="48"/>
                  </a:lnTo>
                  <a:lnTo>
                    <a:pt x="528" y="48"/>
                  </a:lnTo>
                  <a:lnTo>
                    <a:pt x="534" y="48"/>
                  </a:lnTo>
                  <a:lnTo>
                    <a:pt x="540" y="48"/>
                  </a:lnTo>
                  <a:lnTo>
                    <a:pt x="546" y="48"/>
                  </a:lnTo>
                  <a:lnTo>
                    <a:pt x="552" y="48"/>
                  </a:lnTo>
                  <a:lnTo>
                    <a:pt x="558" y="48"/>
                  </a:lnTo>
                  <a:lnTo>
                    <a:pt x="564" y="48"/>
                  </a:lnTo>
                  <a:lnTo>
                    <a:pt x="570" y="48"/>
                  </a:lnTo>
                  <a:lnTo>
                    <a:pt x="576" y="48"/>
                  </a:lnTo>
                  <a:lnTo>
                    <a:pt x="582" y="48"/>
                  </a:lnTo>
                  <a:lnTo>
                    <a:pt x="588" y="48"/>
                  </a:lnTo>
                  <a:lnTo>
                    <a:pt x="594" y="48"/>
                  </a:lnTo>
                  <a:lnTo>
                    <a:pt x="600" y="48"/>
                  </a:lnTo>
                  <a:lnTo>
                    <a:pt x="606" y="48"/>
                  </a:lnTo>
                  <a:lnTo>
                    <a:pt x="612" y="48"/>
                  </a:lnTo>
                  <a:lnTo>
                    <a:pt x="618" y="48"/>
                  </a:lnTo>
                  <a:lnTo>
                    <a:pt x="624" y="48"/>
                  </a:lnTo>
                  <a:lnTo>
                    <a:pt x="630" y="48"/>
                  </a:lnTo>
                  <a:lnTo>
                    <a:pt x="636" y="54"/>
                  </a:lnTo>
                  <a:lnTo>
                    <a:pt x="642" y="54"/>
                  </a:lnTo>
                  <a:lnTo>
                    <a:pt x="648" y="54"/>
                  </a:lnTo>
                  <a:lnTo>
                    <a:pt x="654" y="54"/>
                  </a:lnTo>
                  <a:lnTo>
                    <a:pt x="660" y="54"/>
                  </a:lnTo>
                  <a:lnTo>
                    <a:pt x="666" y="54"/>
                  </a:lnTo>
                  <a:lnTo>
                    <a:pt x="672" y="54"/>
                  </a:lnTo>
                  <a:lnTo>
                    <a:pt x="678" y="54"/>
                  </a:lnTo>
                  <a:lnTo>
                    <a:pt x="684" y="54"/>
                  </a:lnTo>
                  <a:lnTo>
                    <a:pt x="690" y="54"/>
                  </a:lnTo>
                  <a:lnTo>
                    <a:pt x="696" y="54"/>
                  </a:lnTo>
                  <a:lnTo>
                    <a:pt x="702" y="54"/>
                  </a:lnTo>
                  <a:lnTo>
                    <a:pt x="708" y="54"/>
                  </a:lnTo>
                  <a:lnTo>
                    <a:pt x="714" y="54"/>
                  </a:lnTo>
                  <a:lnTo>
                    <a:pt x="720" y="54"/>
                  </a:lnTo>
                  <a:lnTo>
                    <a:pt x="726" y="54"/>
                  </a:lnTo>
                  <a:lnTo>
                    <a:pt x="732" y="54"/>
                  </a:lnTo>
                  <a:lnTo>
                    <a:pt x="738" y="54"/>
                  </a:lnTo>
                  <a:lnTo>
                    <a:pt x="744" y="54"/>
                  </a:lnTo>
                  <a:lnTo>
                    <a:pt x="750" y="54"/>
                  </a:lnTo>
                  <a:lnTo>
                    <a:pt x="756" y="54"/>
                  </a:lnTo>
                  <a:lnTo>
                    <a:pt x="762" y="54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42" name="Freeform 70"/>
            <p:cNvSpPr>
              <a:spLocks/>
            </p:cNvSpPr>
            <p:nvPr/>
          </p:nvSpPr>
          <p:spPr bwMode="auto">
            <a:xfrm>
              <a:off x="3096" y="1778"/>
              <a:ext cx="762" cy="18"/>
            </a:xfrm>
            <a:custGeom>
              <a:avLst/>
              <a:gdLst>
                <a:gd name="T0" fmla="*/ 12 w 762"/>
                <a:gd name="T1" fmla="*/ 6 h 18"/>
                <a:gd name="T2" fmla="*/ 30 w 762"/>
                <a:gd name="T3" fmla="*/ 6 h 18"/>
                <a:gd name="T4" fmla="*/ 48 w 762"/>
                <a:gd name="T5" fmla="*/ 6 h 18"/>
                <a:gd name="T6" fmla="*/ 66 w 762"/>
                <a:gd name="T7" fmla="*/ 6 h 18"/>
                <a:gd name="T8" fmla="*/ 84 w 762"/>
                <a:gd name="T9" fmla="*/ 6 h 18"/>
                <a:gd name="T10" fmla="*/ 102 w 762"/>
                <a:gd name="T11" fmla="*/ 6 h 18"/>
                <a:gd name="T12" fmla="*/ 120 w 762"/>
                <a:gd name="T13" fmla="*/ 6 h 18"/>
                <a:gd name="T14" fmla="*/ 138 w 762"/>
                <a:gd name="T15" fmla="*/ 6 h 18"/>
                <a:gd name="T16" fmla="*/ 156 w 762"/>
                <a:gd name="T17" fmla="*/ 6 h 18"/>
                <a:gd name="T18" fmla="*/ 174 w 762"/>
                <a:gd name="T19" fmla="*/ 6 h 18"/>
                <a:gd name="T20" fmla="*/ 192 w 762"/>
                <a:gd name="T21" fmla="*/ 12 h 18"/>
                <a:gd name="T22" fmla="*/ 210 w 762"/>
                <a:gd name="T23" fmla="*/ 12 h 18"/>
                <a:gd name="T24" fmla="*/ 228 w 762"/>
                <a:gd name="T25" fmla="*/ 12 h 18"/>
                <a:gd name="T26" fmla="*/ 246 w 762"/>
                <a:gd name="T27" fmla="*/ 12 h 18"/>
                <a:gd name="T28" fmla="*/ 264 w 762"/>
                <a:gd name="T29" fmla="*/ 12 h 18"/>
                <a:gd name="T30" fmla="*/ 282 w 762"/>
                <a:gd name="T31" fmla="*/ 12 h 18"/>
                <a:gd name="T32" fmla="*/ 300 w 762"/>
                <a:gd name="T33" fmla="*/ 12 h 18"/>
                <a:gd name="T34" fmla="*/ 318 w 762"/>
                <a:gd name="T35" fmla="*/ 12 h 18"/>
                <a:gd name="T36" fmla="*/ 336 w 762"/>
                <a:gd name="T37" fmla="*/ 12 h 18"/>
                <a:gd name="T38" fmla="*/ 354 w 762"/>
                <a:gd name="T39" fmla="*/ 12 h 18"/>
                <a:gd name="T40" fmla="*/ 372 w 762"/>
                <a:gd name="T41" fmla="*/ 12 h 18"/>
                <a:gd name="T42" fmla="*/ 390 w 762"/>
                <a:gd name="T43" fmla="*/ 12 h 18"/>
                <a:gd name="T44" fmla="*/ 408 w 762"/>
                <a:gd name="T45" fmla="*/ 12 h 18"/>
                <a:gd name="T46" fmla="*/ 426 w 762"/>
                <a:gd name="T47" fmla="*/ 12 h 18"/>
                <a:gd name="T48" fmla="*/ 444 w 762"/>
                <a:gd name="T49" fmla="*/ 18 h 18"/>
                <a:gd name="T50" fmla="*/ 462 w 762"/>
                <a:gd name="T51" fmla="*/ 18 h 18"/>
                <a:gd name="T52" fmla="*/ 480 w 762"/>
                <a:gd name="T53" fmla="*/ 18 h 18"/>
                <a:gd name="T54" fmla="*/ 498 w 762"/>
                <a:gd name="T55" fmla="*/ 18 h 18"/>
                <a:gd name="T56" fmla="*/ 516 w 762"/>
                <a:gd name="T57" fmla="*/ 18 h 18"/>
                <a:gd name="T58" fmla="*/ 534 w 762"/>
                <a:gd name="T59" fmla="*/ 18 h 18"/>
                <a:gd name="T60" fmla="*/ 552 w 762"/>
                <a:gd name="T61" fmla="*/ 18 h 18"/>
                <a:gd name="T62" fmla="*/ 570 w 762"/>
                <a:gd name="T63" fmla="*/ 18 h 18"/>
                <a:gd name="T64" fmla="*/ 588 w 762"/>
                <a:gd name="T65" fmla="*/ 18 h 18"/>
                <a:gd name="T66" fmla="*/ 606 w 762"/>
                <a:gd name="T67" fmla="*/ 18 h 18"/>
                <a:gd name="T68" fmla="*/ 624 w 762"/>
                <a:gd name="T69" fmla="*/ 18 h 18"/>
                <a:gd name="T70" fmla="*/ 642 w 762"/>
                <a:gd name="T71" fmla="*/ 18 h 18"/>
                <a:gd name="T72" fmla="*/ 660 w 762"/>
                <a:gd name="T73" fmla="*/ 18 h 18"/>
                <a:gd name="T74" fmla="*/ 678 w 762"/>
                <a:gd name="T75" fmla="*/ 18 h 18"/>
                <a:gd name="T76" fmla="*/ 696 w 762"/>
                <a:gd name="T77" fmla="*/ 18 h 18"/>
                <a:gd name="T78" fmla="*/ 714 w 762"/>
                <a:gd name="T79" fmla="*/ 18 h 18"/>
                <a:gd name="T80" fmla="*/ 732 w 762"/>
                <a:gd name="T81" fmla="*/ 18 h 18"/>
                <a:gd name="T82" fmla="*/ 750 w 762"/>
                <a:gd name="T8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18">
                  <a:moveTo>
                    <a:pt x="0" y="0"/>
                  </a:moveTo>
                  <a:lnTo>
                    <a:pt x="6" y="0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30" y="6"/>
                  </a:lnTo>
                  <a:lnTo>
                    <a:pt x="36" y="6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54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90" y="6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6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86" y="12"/>
                  </a:lnTo>
                  <a:lnTo>
                    <a:pt x="192" y="12"/>
                  </a:lnTo>
                  <a:lnTo>
                    <a:pt x="198" y="12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6" y="12"/>
                  </a:lnTo>
                  <a:lnTo>
                    <a:pt x="222" y="12"/>
                  </a:lnTo>
                  <a:lnTo>
                    <a:pt x="228" y="12"/>
                  </a:lnTo>
                  <a:lnTo>
                    <a:pt x="234" y="12"/>
                  </a:lnTo>
                  <a:lnTo>
                    <a:pt x="240" y="12"/>
                  </a:lnTo>
                  <a:lnTo>
                    <a:pt x="246" y="12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64" y="12"/>
                  </a:lnTo>
                  <a:lnTo>
                    <a:pt x="270" y="12"/>
                  </a:lnTo>
                  <a:lnTo>
                    <a:pt x="276" y="12"/>
                  </a:lnTo>
                  <a:lnTo>
                    <a:pt x="282" y="12"/>
                  </a:lnTo>
                  <a:lnTo>
                    <a:pt x="288" y="12"/>
                  </a:lnTo>
                  <a:lnTo>
                    <a:pt x="294" y="12"/>
                  </a:lnTo>
                  <a:lnTo>
                    <a:pt x="300" y="12"/>
                  </a:lnTo>
                  <a:lnTo>
                    <a:pt x="306" y="12"/>
                  </a:lnTo>
                  <a:lnTo>
                    <a:pt x="312" y="12"/>
                  </a:lnTo>
                  <a:lnTo>
                    <a:pt x="318" y="12"/>
                  </a:lnTo>
                  <a:lnTo>
                    <a:pt x="324" y="12"/>
                  </a:lnTo>
                  <a:lnTo>
                    <a:pt x="330" y="12"/>
                  </a:lnTo>
                  <a:lnTo>
                    <a:pt x="336" y="12"/>
                  </a:lnTo>
                  <a:lnTo>
                    <a:pt x="342" y="12"/>
                  </a:lnTo>
                  <a:lnTo>
                    <a:pt x="348" y="12"/>
                  </a:lnTo>
                  <a:lnTo>
                    <a:pt x="354" y="12"/>
                  </a:lnTo>
                  <a:lnTo>
                    <a:pt x="360" y="12"/>
                  </a:lnTo>
                  <a:lnTo>
                    <a:pt x="366" y="12"/>
                  </a:lnTo>
                  <a:lnTo>
                    <a:pt x="372" y="12"/>
                  </a:lnTo>
                  <a:lnTo>
                    <a:pt x="378" y="12"/>
                  </a:lnTo>
                  <a:lnTo>
                    <a:pt x="384" y="12"/>
                  </a:lnTo>
                  <a:lnTo>
                    <a:pt x="390" y="12"/>
                  </a:lnTo>
                  <a:lnTo>
                    <a:pt x="396" y="12"/>
                  </a:lnTo>
                  <a:lnTo>
                    <a:pt x="402" y="12"/>
                  </a:lnTo>
                  <a:lnTo>
                    <a:pt x="408" y="12"/>
                  </a:lnTo>
                  <a:lnTo>
                    <a:pt x="414" y="12"/>
                  </a:lnTo>
                  <a:lnTo>
                    <a:pt x="420" y="12"/>
                  </a:lnTo>
                  <a:lnTo>
                    <a:pt x="426" y="12"/>
                  </a:lnTo>
                  <a:lnTo>
                    <a:pt x="432" y="12"/>
                  </a:lnTo>
                  <a:lnTo>
                    <a:pt x="438" y="18"/>
                  </a:lnTo>
                  <a:lnTo>
                    <a:pt x="444" y="18"/>
                  </a:lnTo>
                  <a:lnTo>
                    <a:pt x="450" y="18"/>
                  </a:lnTo>
                  <a:lnTo>
                    <a:pt x="456" y="18"/>
                  </a:lnTo>
                  <a:lnTo>
                    <a:pt x="462" y="18"/>
                  </a:lnTo>
                  <a:lnTo>
                    <a:pt x="468" y="18"/>
                  </a:lnTo>
                  <a:lnTo>
                    <a:pt x="474" y="18"/>
                  </a:lnTo>
                  <a:lnTo>
                    <a:pt x="480" y="18"/>
                  </a:lnTo>
                  <a:lnTo>
                    <a:pt x="486" y="18"/>
                  </a:lnTo>
                  <a:lnTo>
                    <a:pt x="492" y="18"/>
                  </a:lnTo>
                  <a:lnTo>
                    <a:pt x="498" y="18"/>
                  </a:lnTo>
                  <a:lnTo>
                    <a:pt x="504" y="18"/>
                  </a:lnTo>
                  <a:lnTo>
                    <a:pt x="510" y="18"/>
                  </a:lnTo>
                  <a:lnTo>
                    <a:pt x="516" y="18"/>
                  </a:lnTo>
                  <a:lnTo>
                    <a:pt x="522" y="18"/>
                  </a:lnTo>
                  <a:lnTo>
                    <a:pt x="528" y="18"/>
                  </a:lnTo>
                  <a:lnTo>
                    <a:pt x="534" y="18"/>
                  </a:lnTo>
                  <a:lnTo>
                    <a:pt x="540" y="18"/>
                  </a:lnTo>
                  <a:lnTo>
                    <a:pt x="546" y="18"/>
                  </a:lnTo>
                  <a:lnTo>
                    <a:pt x="552" y="18"/>
                  </a:lnTo>
                  <a:lnTo>
                    <a:pt x="558" y="18"/>
                  </a:lnTo>
                  <a:lnTo>
                    <a:pt x="564" y="18"/>
                  </a:lnTo>
                  <a:lnTo>
                    <a:pt x="570" y="18"/>
                  </a:lnTo>
                  <a:lnTo>
                    <a:pt x="576" y="18"/>
                  </a:lnTo>
                  <a:lnTo>
                    <a:pt x="582" y="18"/>
                  </a:lnTo>
                  <a:lnTo>
                    <a:pt x="588" y="18"/>
                  </a:lnTo>
                  <a:lnTo>
                    <a:pt x="594" y="18"/>
                  </a:lnTo>
                  <a:lnTo>
                    <a:pt x="600" y="18"/>
                  </a:lnTo>
                  <a:lnTo>
                    <a:pt x="606" y="18"/>
                  </a:lnTo>
                  <a:lnTo>
                    <a:pt x="612" y="18"/>
                  </a:lnTo>
                  <a:lnTo>
                    <a:pt x="618" y="18"/>
                  </a:lnTo>
                  <a:lnTo>
                    <a:pt x="624" y="18"/>
                  </a:lnTo>
                  <a:lnTo>
                    <a:pt x="630" y="18"/>
                  </a:lnTo>
                  <a:lnTo>
                    <a:pt x="636" y="18"/>
                  </a:lnTo>
                  <a:lnTo>
                    <a:pt x="642" y="18"/>
                  </a:lnTo>
                  <a:lnTo>
                    <a:pt x="648" y="18"/>
                  </a:lnTo>
                  <a:lnTo>
                    <a:pt x="654" y="18"/>
                  </a:lnTo>
                  <a:lnTo>
                    <a:pt x="660" y="18"/>
                  </a:lnTo>
                  <a:lnTo>
                    <a:pt x="666" y="18"/>
                  </a:lnTo>
                  <a:lnTo>
                    <a:pt x="672" y="18"/>
                  </a:lnTo>
                  <a:lnTo>
                    <a:pt x="678" y="18"/>
                  </a:lnTo>
                  <a:lnTo>
                    <a:pt x="684" y="18"/>
                  </a:lnTo>
                  <a:lnTo>
                    <a:pt x="690" y="18"/>
                  </a:lnTo>
                  <a:lnTo>
                    <a:pt x="696" y="18"/>
                  </a:lnTo>
                  <a:lnTo>
                    <a:pt x="702" y="18"/>
                  </a:lnTo>
                  <a:lnTo>
                    <a:pt x="708" y="18"/>
                  </a:lnTo>
                  <a:lnTo>
                    <a:pt x="714" y="18"/>
                  </a:lnTo>
                  <a:lnTo>
                    <a:pt x="720" y="18"/>
                  </a:lnTo>
                  <a:lnTo>
                    <a:pt x="726" y="18"/>
                  </a:lnTo>
                  <a:lnTo>
                    <a:pt x="732" y="18"/>
                  </a:lnTo>
                  <a:lnTo>
                    <a:pt x="738" y="18"/>
                  </a:lnTo>
                  <a:lnTo>
                    <a:pt x="744" y="18"/>
                  </a:lnTo>
                  <a:lnTo>
                    <a:pt x="750" y="18"/>
                  </a:lnTo>
                  <a:lnTo>
                    <a:pt x="756" y="18"/>
                  </a:lnTo>
                  <a:lnTo>
                    <a:pt x="762" y="18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43" name="Freeform 71"/>
            <p:cNvSpPr>
              <a:spLocks/>
            </p:cNvSpPr>
            <p:nvPr/>
          </p:nvSpPr>
          <p:spPr bwMode="auto">
            <a:xfrm>
              <a:off x="3858" y="1796"/>
              <a:ext cx="390" cy="6"/>
            </a:xfrm>
            <a:custGeom>
              <a:avLst/>
              <a:gdLst>
                <a:gd name="T0" fmla="*/ 6 w 390"/>
                <a:gd name="T1" fmla="*/ 0 h 6"/>
                <a:gd name="T2" fmla="*/ 18 w 390"/>
                <a:gd name="T3" fmla="*/ 0 h 6"/>
                <a:gd name="T4" fmla="*/ 30 w 390"/>
                <a:gd name="T5" fmla="*/ 0 h 6"/>
                <a:gd name="T6" fmla="*/ 42 w 390"/>
                <a:gd name="T7" fmla="*/ 0 h 6"/>
                <a:gd name="T8" fmla="*/ 54 w 390"/>
                <a:gd name="T9" fmla="*/ 0 h 6"/>
                <a:gd name="T10" fmla="*/ 66 w 390"/>
                <a:gd name="T11" fmla="*/ 0 h 6"/>
                <a:gd name="T12" fmla="*/ 78 w 390"/>
                <a:gd name="T13" fmla="*/ 0 h 6"/>
                <a:gd name="T14" fmla="*/ 90 w 390"/>
                <a:gd name="T15" fmla="*/ 6 h 6"/>
                <a:gd name="T16" fmla="*/ 102 w 390"/>
                <a:gd name="T17" fmla="*/ 6 h 6"/>
                <a:gd name="T18" fmla="*/ 114 w 390"/>
                <a:gd name="T19" fmla="*/ 6 h 6"/>
                <a:gd name="T20" fmla="*/ 126 w 390"/>
                <a:gd name="T21" fmla="*/ 6 h 6"/>
                <a:gd name="T22" fmla="*/ 138 w 390"/>
                <a:gd name="T23" fmla="*/ 6 h 6"/>
                <a:gd name="T24" fmla="*/ 150 w 390"/>
                <a:gd name="T25" fmla="*/ 6 h 6"/>
                <a:gd name="T26" fmla="*/ 162 w 390"/>
                <a:gd name="T27" fmla="*/ 6 h 6"/>
                <a:gd name="T28" fmla="*/ 174 w 390"/>
                <a:gd name="T29" fmla="*/ 6 h 6"/>
                <a:gd name="T30" fmla="*/ 186 w 390"/>
                <a:gd name="T31" fmla="*/ 6 h 6"/>
                <a:gd name="T32" fmla="*/ 198 w 390"/>
                <a:gd name="T33" fmla="*/ 6 h 6"/>
                <a:gd name="T34" fmla="*/ 210 w 390"/>
                <a:gd name="T35" fmla="*/ 6 h 6"/>
                <a:gd name="T36" fmla="*/ 222 w 390"/>
                <a:gd name="T37" fmla="*/ 6 h 6"/>
                <a:gd name="T38" fmla="*/ 234 w 390"/>
                <a:gd name="T39" fmla="*/ 6 h 6"/>
                <a:gd name="T40" fmla="*/ 246 w 390"/>
                <a:gd name="T41" fmla="*/ 6 h 6"/>
                <a:gd name="T42" fmla="*/ 258 w 390"/>
                <a:gd name="T43" fmla="*/ 6 h 6"/>
                <a:gd name="T44" fmla="*/ 270 w 390"/>
                <a:gd name="T45" fmla="*/ 6 h 6"/>
                <a:gd name="T46" fmla="*/ 282 w 390"/>
                <a:gd name="T47" fmla="*/ 6 h 6"/>
                <a:gd name="T48" fmla="*/ 294 w 390"/>
                <a:gd name="T49" fmla="*/ 6 h 6"/>
                <a:gd name="T50" fmla="*/ 306 w 390"/>
                <a:gd name="T51" fmla="*/ 6 h 6"/>
                <a:gd name="T52" fmla="*/ 318 w 390"/>
                <a:gd name="T53" fmla="*/ 6 h 6"/>
                <a:gd name="T54" fmla="*/ 330 w 390"/>
                <a:gd name="T55" fmla="*/ 6 h 6"/>
                <a:gd name="T56" fmla="*/ 342 w 390"/>
                <a:gd name="T57" fmla="*/ 6 h 6"/>
                <a:gd name="T58" fmla="*/ 354 w 390"/>
                <a:gd name="T59" fmla="*/ 6 h 6"/>
                <a:gd name="T60" fmla="*/ 366 w 390"/>
                <a:gd name="T61" fmla="*/ 6 h 6"/>
                <a:gd name="T62" fmla="*/ 378 w 390"/>
                <a:gd name="T63" fmla="*/ 6 h 6"/>
                <a:gd name="T64" fmla="*/ 390 w 390"/>
                <a:gd name="T6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0" h="6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0" y="6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6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74" y="6"/>
                  </a:lnTo>
                  <a:lnTo>
                    <a:pt x="180" y="6"/>
                  </a:lnTo>
                  <a:lnTo>
                    <a:pt x="186" y="6"/>
                  </a:lnTo>
                  <a:lnTo>
                    <a:pt x="192" y="6"/>
                  </a:lnTo>
                  <a:lnTo>
                    <a:pt x="198" y="6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70" y="6"/>
                  </a:lnTo>
                  <a:lnTo>
                    <a:pt x="276" y="6"/>
                  </a:lnTo>
                  <a:lnTo>
                    <a:pt x="282" y="6"/>
                  </a:lnTo>
                  <a:lnTo>
                    <a:pt x="288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6"/>
                  </a:lnTo>
                  <a:lnTo>
                    <a:pt x="312" y="6"/>
                  </a:lnTo>
                  <a:lnTo>
                    <a:pt x="318" y="6"/>
                  </a:lnTo>
                  <a:lnTo>
                    <a:pt x="324" y="6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42" y="6"/>
                  </a:lnTo>
                  <a:lnTo>
                    <a:pt x="348" y="6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66" y="6"/>
                  </a:lnTo>
                  <a:lnTo>
                    <a:pt x="372" y="6"/>
                  </a:lnTo>
                  <a:lnTo>
                    <a:pt x="378" y="6"/>
                  </a:lnTo>
                  <a:lnTo>
                    <a:pt x="384" y="6"/>
                  </a:lnTo>
                  <a:lnTo>
                    <a:pt x="390" y="6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17444" name="Rectangle 72"/>
            <p:cNvSpPr>
              <a:spLocks noChangeArrowheads="1"/>
            </p:cNvSpPr>
            <p:nvPr/>
          </p:nvSpPr>
          <p:spPr bwMode="auto">
            <a:xfrm>
              <a:off x="2748" y="1094"/>
              <a:ext cx="78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45" name="Rectangle 73"/>
            <p:cNvSpPr>
              <a:spLocks noChangeArrowheads="1"/>
            </p:cNvSpPr>
            <p:nvPr/>
          </p:nvSpPr>
          <p:spPr bwMode="auto">
            <a:xfrm>
              <a:off x="2742" y="3272"/>
              <a:ext cx="790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46" name="Rectangle 74"/>
            <p:cNvSpPr>
              <a:spLocks noChangeArrowheads="1"/>
            </p:cNvSpPr>
            <p:nvPr/>
          </p:nvSpPr>
          <p:spPr bwMode="auto">
            <a:xfrm rot="16200000">
              <a:off x="1256" y="2093"/>
              <a:ext cx="511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447" name="TextBox 17446"/>
          <p:cNvSpPr txBox="1"/>
          <p:nvPr/>
        </p:nvSpPr>
        <p:spPr>
          <a:xfrm>
            <a:off x="8356102" y="47167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328230" y="512940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8754349" y="5379697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7448" name="TextBox 17447"/>
          <p:cNvSpPr txBox="1"/>
          <p:nvPr/>
        </p:nvSpPr>
        <p:spPr>
          <a:xfrm>
            <a:off x="4285625" y="5431751"/>
            <a:ext cx="315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Note; </a:t>
            </a:r>
            <a:r>
              <a:rPr lang="nb-NO" sz="1600" dirty="0" err="1">
                <a:solidFill>
                  <a:srgbClr val="FF0000"/>
                </a:solidFill>
              </a:rPr>
              <a:t>Overshoot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since</a:t>
            </a:r>
            <a:r>
              <a:rPr lang="nb-NO" sz="1600" dirty="0">
                <a:solidFill>
                  <a:srgbClr val="FF0000"/>
                </a:solidFill>
              </a:rPr>
              <a:t> 11.3&gt;10</a:t>
            </a:r>
          </a:p>
          <a:p>
            <a:r>
              <a:rPr lang="nb-NO" sz="1200" dirty="0">
                <a:solidFill>
                  <a:srgbClr val="FF0000"/>
                </a:solidFill>
              </a:rPr>
              <a:t>(</a:t>
            </a:r>
            <a:r>
              <a:rPr lang="nb-NO" sz="1200" dirty="0" err="1">
                <a:solidFill>
                  <a:srgbClr val="FF0000"/>
                </a:solidFill>
              </a:rPr>
              <a:t>overshoot</a:t>
            </a:r>
            <a:r>
              <a:rPr lang="nb-NO" sz="1200" dirty="0">
                <a:solidFill>
                  <a:srgbClr val="FF0000"/>
                </a:solidFill>
              </a:rPr>
              <a:t>: </a:t>
            </a:r>
            <a:r>
              <a:rPr lang="nb-NO" sz="1200" dirty="0" err="1">
                <a:solidFill>
                  <a:srgbClr val="FF0000"/>
                </a:solidFill>
              </a:rPr>
              <a:t>competing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effects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where</a:t>
            </a:r>
            <a:r>
              <a:rPr lang="nb-NO" sz="1200" dirty="0">
                <a:solidFill>
                  <a:srgbClr val="FF0000"/>
                </a:solidFill>
              </a:rPr>
              <a:t> fast </a:t>
            </a:r>
            <a:r>
              <a:rPr lang="nb-NO" sz="1200" dirty="0" err="1">
                <a:solidFill>
                  <a:srgbClr val="FF0000"/>
                </a:solidFill>
              </a:rPr>
              <a:t>wins</a:t>
            </a:r>
            <a:r>
              <a:rPr lang="nb-NO" sz="1200" dirty="0">
                <a:solidFill>
                  <a:srgbClr val="FF0000"/>
                </a:solidFill>
              </a:rPr>
              <a:t>)</a:t>
            </a:r>
            <a:endParaRPr lang="nb-NO" sz="1600" dirty="0">
              <a:solidFill>
                <a:srgbClr val="FF0000"/>
              </a:solidFill>
            </a:endParaRPr>
          </a:p>
        </p:txBody>
      </p:sp>
      <p:cxnSp>
        <p:nvCxnSpPr>
          <p:cNvPr id="17450" name="Straight Arrow Connector 17449"/>
          <p:cNvCxnSpPr/>
          <p:nvPr/>
        </p:nvCxnSpPr>
        <p:spPr>
          <a:xfrm flipV="1">
            <a:off x="6407085" y="5306681"/>
            <a:ext cx="252028" cy="16927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012464" y="-27384"/>
            <a:ext cx="69204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Zeros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944" y="3100518"/>
            <a:ext cx="4332249" cy="2200690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39BEC8F6-72B8-4BED-81DF-6EC355E472BF}"/>
              </a:ext>
            </a:extLst>
          </p:cNvPr>
          <p:cNvSpPr txBox="1"/>
          <p:nvPr/>
        </p:nvSpPr>
        <p:spPr>
          <a:xfrm>
            <a:off x="6294688" y="6499366"/>
            <a:ext cx="4373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 err="1">
                <a:solidFill>
                  <a:srgbClr val="00B050"/>
                </a:solidFill>
              </a:rPr>
              <a:t>Example</a:t>
            </a:r>
            <a:r>
              <a:rPr lang="nb-NO" sz="1100" dirty="0">
                <a:solidFill>
                  <a:srgbClr val="00B050"/>
                </a:solidFill>
              </a:rPr>
              <a:t> 2: RHP-zero </a:t>
            </a:r>
            <a:r>
              <a:rPr lang="nb-NO" sz="1100" dirty="0" err="1">
                <a:solidFill>
                  <a:srgbClr val="00B050"/>
                </a:solidFill>
              </a:rPr>
              <a:t>with</a:t>
            </a:r>
            <a:r>
              <a:rPr lang="nb-NO" sz="1100" dirty="0">
                <a:solidFill>
                  <a:srgbClr val="00B050"/>
                </a:solidFill>
              </a:rPr>
              <a:t> «time </a:t>
            </a:r>
            <a:r>
              <a:rPr lang="nb-NO" sz="1100" dirty="0" err="1">
                <a:solidFill>
                  <a:srgbClr val="00B050"/>
                </a:solidFill>
              </a:rPr>
              <a:t>constant</a:t>
            </a:r>
            <a:r>
              <a:rPr lang="nb-NO" sz="1100" dirty="0">
                <a:solidFill>
                  <a:srgbClr val="00B050"/>
                </a:solidFill>
              </a:rPr>
              <a:t>» -0.59: </a:t>
            </a:r>
            <a:r>
              <a:rPr lang="nb-NO" sz="1100" dirty="0" err="1">
                <a:solidFill>
                  <a:srgbClr val="00B050"/>
                </a:solidFill>
              </a:rPr>
              <a:t>Similar</a:t>
            </a:r>
            <a:r>
              <a:rPr lang="nb-NO" sz="1100" dirty="0">
                <a:solidFill>
                  <a:srgbClr val="00B050"/>
                </a:solidFill>
              </a:rPr>
              <a:t> to </a:t>
            </a:r>
            <a:r>
              <a:rPr lang="nb-NO" sz="1100" dirty="0" err="1">
                <a:solidFill>
                  <a:srgbClr val="00B050"/>
                </a:solidFill>
              </a:rPr>
              <a:t>delay</a:t>
            </a:r>
            <a:r>
              <a:rPr lang="nb-NO" sz="1100" dirty="0">
                <a:solidFill>
                  <a:srgbClr val="00B050"/>
                </a:solidFill>
              </a:rPr>
              <a:t> of 0.59.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47523BE-654D-4908-99BD-C4ACE51375D8}"/>
              </a:ext>
            </a:extLst>
          </p:cNvPr>
          <p:cNvCxnSpPr/>
          <p:nvPr/>
        </p:nvCxnSpPr>
        <p:spPr>
          <a:xfrm flipH="1" flipV="1">
            <a:off x="8199584" y="6224330"/>
            <a:ext cx="63292" cy="315658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D2CA4BF6-F78B-5590-C9D4-3436165B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42</a:t>
            </a:fld>
            <a:endParaRPr lang="nb-NO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5796FC4-9F57-9DDD-1752-743E59F08650}"/>
              </a:ext>
            </a:extLst>
          </p:cNvPr>
          <p:cNvSpPr txBox="1"/>
          <p:nvPr/>
        </p:nvSpPr>
        <p:spPr>
          <a:xfrm>
            <a:off x="4963077" y="4847235"/>
            <a:ext cx="510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dirty="0"/>
              <a:t>10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1FA2249-8EC1-690B-658B-E3CAF994CC48}"/>
              </a:ext>
            </a:extLst>
          </p:cNvPr>
          <p:cNvCxnSpPr/>
          <p:nvPr/>
        </p:nvCxnSpPr>
        <p:spPr>
          <a:xfrm flipV="1">
            <a:off x="5879976" y="4962652"/>
            <a:ext cx="72008" cy="92649"/>
          </a:xfrm>
          <a:prstGeom prst="line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9856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1628801"/>
            <a:ext cx="6120680" cy="474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44" y="586637"/>
            <a:ext cx="6866576" cy="105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12464" y="-27384"/>
            <a:ext cx="69204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Zeros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B8D47B-EAFC-67F6-D2B0-090E3D2B6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43</a:t>
            </a:fld>
            <a:endParaRPr lang="nb-NO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0670D5-A616-89B0-594A-CBF65C024EF3}"/>
              </a:ext>
            </a:extLst>
          </p:cNvPr>
          <p:cNvSpPr txBox="1"/>
          <p:nvPr/>
        </p:nvSpPr>
        <p:spPr>
          <a:xfrm>
            <a:off x="191344" y="116632"/>
            <a:ext cx="1197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Start </a:t>
            </a:r>
            <a:r>
              <a:rPr lang="nb-NO" sz="1100" dirty="0" err="1"/>
              <a:t>here</a:t>
            </a:r>
            <a:r>
              <a:rPr lang="nb-NO" sz="1100" dirty="0"/>
              <a:t> </a:t>
            </a:r>
            <a:r>
              <a:rPr lang="nb-NO" sz="1100" dirty="0" err="1"/>
              <a:t>week</a:t>
            </a:r>
            <a:r>
              <a:rPr lang="nb-NO" sz="1100" dirty="0"/>
              <a:t> 7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584310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poles and zeros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G(s) = n(s) / d(s)=k’(s-z</a:t>
            </a:r>
            <a:r>
              <a:rPr lang="en-US" baseline="-25000" dirty="0"/>
              <a:t>1</a:t>
            </a:r>
            <a:r>
              <a:rPr lang="en-US" dirty="0"/>
              <a:t>) / (s-p</a:t>
            </a:r>
            <a:r>
              <a:rPr lang="en-US" baseline="-25000" dirty="0"/>
              <a:t>1</a:t>
            </a:r>
            <a:r>
              <a:rPr lang="en-US" dirty="0"/>
              <a:t>)(s-p</a:t>
            </a:r>
            <a:r>
              <a:rPr lang="en-US" baseline="-25000" dirty="0"/>
              <a:t>2</a:t>
            </a:r>
            <a:r>
              <a:rPr lang="en-US" dirty="0"/>
              <a:t>)..</a:t>
            </a:r>
          </a:p>
          <a:p>
            <a:r>
              <a:rPr lang="en-US" dirty="0"/>
              <a:t>Example: G(s) = 4 (3s-1)/(s</a:t>
            </a:r>
            <a:r>
              <a:rPr lang="en-US" baseline="30000" dirty="0"/>
              <a:t>2</a:t>
            </a:r>
            <a:r>
              <a:rPr lang="en-US" dirty="0"/>
              <a:t>+s-2), </a:t>
            </a:r>
          </a:p>
          <a:p>
            <a:pPr marL="457200" lvl="1" indent="0">
              <a:buNone/>
            </a:pPr>
            <a:r>
              <a:rPr lang="en-US" dirty="0"/>
              <a:t>		Get: k’=12, z</a:t>
            </a:r>
            <a:r>
              <a:rPr lang="en-US" baseline="-25000" dirty="0"/>
              <a:t>1</a:t>
            </a:r>
            <a:r>
              <a:rPr lang="en-US" dirty="0"/>
              <a:t>=1/3, p</a:t>
            </a:r>
            <a:r>
              <a:rPr lang="en-US" baseline="-25000" dirty="0"/>
              <a:t>1</a:t>
            </a:r>
            <a:r>
              <a:rPr lang="en-US" dirty="0"/>
              <a:t>=-2 p</a:t>
            </a:r>
            <a:r>
              <a:rPr lang="en-US" baseline="-25000" dirty="0"/>
              <a:t>2</a:t>
            </a:r>
            <a:r>
              <a:rPr lang="en-US" dirty="0"/>
              <a:t>=1</a:t>
            </a:r>
          </a:p>
          <a:p>
            <a:endParaRPr lang="en-US" dirty="0"/>
          </a:p>
          <a:p>
            <a:r>
              <a:rPr lang="en-US" dirty="0"/>
              <a:t>Poles p (=eigenvalues of A-matrix)</a:t>
            </a:r>
          </a:p>
          <a:p>
            <a:pPr lvl="1"/>
            <a:r>
              <a:rPr lang="en-US" dirty="0"/>
              <a:t>Determine speed of response, </a:t>
            </a:r>
            <a:r>
              <a:rPr lang="en-US" dirty="0" err="1"/>
              <a:t>exp</a:t>
            </a:r>
            <a:r>
              <a:rPr lang="en-US" dirty="0"/>
              <a:t>(p*t)</a:t>
            </a:r>
          </a:p>
          <a:p>
            <a:pPr lvl="1"/>
            <a:r>
              <a:rPr lang="en-US" dirty="0"/>
              <a:t>Negative sign in d(s) </a:t>
            </a:r>
            <a:r>
              <a:rPr lang="en-US" dirty="0">
                <a:latin typeface="cmsy10"/>
              </a:rPr>
              <a:t>)</a:t>
            </a:r>
            <a:r>
              <a:rPr lang="en-US" dirty="0"/>
              <a:t> p</a:t>
            </a:r>
            <a:r>
              <a:rPr lang="en-US" baseline="-25000" dirty="0"/>
              <a:t>2</a:t>
            </a:r>
            <a:r>
              <a:rPr lang="en-US" dirty="0"/>
              <a:t> in RHP: unstable, </a:t>
            </a:r>
            <a:r>
              <a:rPr lang="en-US" dirty="0" err="1"/>
              <a:t>exp</a:t>
            </a:r>
            <a:r>
              <a:rPr lang="en-US" dirty="0"/>
              <a:t>(p</a:t>
            </a:r>
            <a:r>
              <a:rPr lang="en-US" baseline="-25000" dirty="0"/>
              <a:t>2</a:t>
            </a:r>
            <a:r>
              <a:rPr lang="en-US" dirty="0"/>
              <a:t>*t) </a:t>
            </a:r>
            <a:r>
              <a:rPr lang="en-US" dirty="0">
                <a:latin typeface="cmsy10"/>
              </a:rPr>
              <a:t>!</a:t>
            </a:r>
            <a:r>
              <a:rPr lang="en-US" dirty="0"/>
              <a:t> </a:t>
            </a:r>
            <a:r>
              <a:rPr lang="en-US" dirty="0">
                <a:latin typeface="cmsy10"/>
              </a:rPr>
              <a:t>1</a:t>
            </a:r>
            <a:r>
              <a:rPr lang="en-US" dirty="0"/>
              <a:t>  (NEED control)</a:t>
            </a:r>
          </a:p>
          <a:p>
            <a:pPr lvl="1"/>
            <a:r>
              <a:rPr lang="en-US" dirty="0"/>
              <a:t>Pole p complex: oscillating response</a:t>
            </a:r>
          </a:p>
          <a:p>
            <a:r>
              <a:rPr lang="en-US" dirty="0"/>
              <a:t>Zeros z</a:t>
            </a:r>
          </a:p>
          <a:p>
            <a:pPr lvl="1"/>
            <a:r>
              <a:rPr lang="en-US" dirty="0"/>
              <a:t>Determine shape of response </a:t>
            </a:r>
          </a:p>
          <a:p>
            <a:pPr lvl="1"/>
            <a:r>
              <a:rPr lang="en-US" dirty="0"/>
              <a:t>Negative sign in n(s) </a:t>
            </a:r>
            <a:r>
              <a:rPr lang="en-US" dirty="0">
                <a:latin typeface="cmsy10"/>
              </a:rPr>
              <a:t>) </a:t>
            </a:r>
            <a:r>
              <a:rPr lang="en-US" dirty="0"/>
              <a:t>z</a:t>
            </a:r>
            <a:r>
              <a:rPr lang="en-US" baseline="-25000" dirty="0"/>
              <a:t>1</a:t>
            </a:r>
            <a:r>
              <a:rPr lang="en-US" dirty="0"/>
              <a:t> in RHP: inverse response (BAD for control)</a:t>
            </a:r>
          </a:p>
          <a:p>
            <a:pPr lvl="1"/>
            <a:r>
              <a:rPr lang="en-US" dirty="0"/>
              <a:t>LHP-zero may give overshoot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6FE87-74CD-9EA6-F880-BC651B2DE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195874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4EF3-31C7-CA11-064D-36326BA0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52" y="-91667"/>
            <a:ext cx="10972800" cy="1143000"/>
          </a:xfrm>
        </p:spPr>
        <p:txBody>
          <a:bodyPr/>
          <a:lstStyle/>
          <a:p>
            <a:r>
              <a:rPr lang="nb-NO" dirty="0" err="1"/>
              <a:t>Approximation</a:t>
            </a:r>
            <a:r>
              <a:rPr lang="nb-NO" dirty="0"/>
              <a:t> of time </a:t>
            </a:r>
            <a:r>
              <a:rPr lang="nb-NO" dirty="0" err="1"/>
              <a:t>delay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B2819-8AA0-2FE3-6E08-41C847913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536" y="1031682"/>
            <a:ext cx="9289032" cy="2630179"/>
          </a:xfrm>
        </p:spPr>
        <p:txBody>
          <a:bodyPr>
            <a:normAutofit fontScale="85000" lnSpcReduction="20000"/>
          </a:bodyPr>
          <a:lstStyle/>
          <a:p>
            <a:r>
              <a:rPr lang="nb-NO" sz="2800" dirty="0"/>
              <a:t>Time </a:t>
            </a:r>
            <a:r>
              <a:rPr lang="nb-NO" sz="2800" dirty="0" err="1"/>
              <a:t>delay</a:t>
            </a:r>
            <a:r>
              <a:rPr lang="nb-NO" sz="2800" dirty="0"/>
              <a:t> is a bit </a:t>
            </a:r>
            <a:r>
              <a:rPr lang="nb-NO" sz="2800" dirty="0" err="1"/>
              <a:t>difficult</a:t>
            </a:r>
            <a:r>
              <a:rPr lang="nb-NO" sz="2800" dirty="0"/>
              <a:t> </a:t>
            </a:r>
            <a:r>
              <a:rPr lang="nb-NO" sz="2800" dirty="0" err="1"/>
              <a:t>because</a:t>
            </a:r>
            <a:r>
              <a:rPr lang="nb-NO" sz="2800" dirty="0"/>
              <a:t> </a:t>
            </a:r>
            <a:r>
              <a:rPr lang="nb-NO" sz="2800" dirty="0" err="1"/>
              <a:t>it’s</a:t>
            </a:r>
            <a:r>
              <a:rPr lang="nb-NO" sz="2800" dirty="0"/>
              <a:t> «</a:t>
            </a:r>
            <a:r>
              <a:rPr lang="nb-NO" sz="2800" dirty="0" err="1"/>
              <a:t>infinite</a:t>
            </a:r>
            <a:r>
              <a:rPr lang="nb-NO" sz="2800" dirty="0"/>
              <a:t> order»</a:t>
            </a:r>
          </a:p>
          <a:p>
            <a:pPr lvl="1"/>
            <a:r>
              <a:rPr lang="nb-NO" sz="2400" dirty="0"/>
              <a:t>So </a:t>
            </a:r>
            <a:r>
              <a:rPr lang="nb-NO" sz="2400" dirty="0" err="1"/>
              <a:t>cannot</a:t>
            </a:r>
            <a:r>
              <a:rPr lang="nb-NO" sz="2400" dirty="0"/>
              <a:t> </a:t>
            </a:r>
            <a:r>
              <a:rPr lang="nb-NO" sz="2400" dirty="0" err="1"/>
              <a:t>directly</a:t>
            </a:r>
            <a:r>
              <a:rPr lang="nb-NO" sz="2400" dirty="0"/>
              <a:t> </a:t>
            </a:r>
            <a:r>
              <a:rPr lang="nb-NO" sz="2400" dirty="0" err="1"/>
              <a:t>use</a:t>
            </a:r>
            <a:r>
              <a:rPr lang="nb-NO" sz="2400" dirty="0"/>
              <a:t> </a:t>
            </a:r>
            <a:r>
              <a:rPr lang="nb-NO" sz="2400" dirty="0" err="1"/>
              <a:t>with</a:t>
            </a:r>
            <a:r>
              <a:rPr lang="nb-NO" sz="2400" dirty="0"/>
              <a:t> g(s)=n(s)/d(s) (</a:t>
            </a:r>
            <a:r>
              <a:rPr lang="nb-NO" sz="2400" dirty="0" err="1"/>
              <a:t>where</a:t>
            </a:r>
            <a:r>
              <a:rPr lang="nb-NO" sz="2400" dirty="0"/>
              <a:t> n and d </a:t>
            </a:r>
            <a:r>
              <a:rPr lang="nb-NO" sz="2400" dirty="0" err="1"/>
              <a:t>are</a:t>
            </a:r>
            <a:r>
              <a:rPr lang="nb-NO" sz="2400" dirty="0"/>
              <a:t> </a:t>
            </a:r>
            <a:r>
              <a:rPr lang="nb-NO" sz="2400" dirty="0" err="1"/>
              <a:t>polynomials</a:t>
            </a:r>
            <a:r>
              <a:rPr lang="nb-NO" sz="2400" dirty="0"/>
              <a:t>) </a:t>
            </a:r>
          </a:p>
          <a:p>
            <a:pPr lvl="1"/>
            <a:r>
              <a:rPr lang="nb-NO" sz="2400" dirty="0"/>
              <a:t>or </a:t>
            </a:r>
            <a:r>
              <a:rPr lang="nb-NO" sz="2400" dirty="0" err="1"/>
              <a:t>with</a:t>
            </a:r>
            <a:r>
              <a:rPr lang="nb-NO" sz="2400" dirty="0"/>
              <a:t> «state-</a:t>
            </a:r>
            <a:r>
              <a:rPr lang="nb-NO" sz="2400" dirty="0" err="1"/>
              <a:t>space</a:t>
            </a:r>
            <a:r>
              <a:rPr lang="nb-NO" sz="2400" dirty="0"/>
              <a:t>» form (dx/</a:t>
            </a:r>
            <a:r>
              <a:rPr lang="nb-NO" sz="2400" dirty="0" err="1"/>
              <a:t>dt</a:t>
            </a:r>
            <a:r>
              <a:rPr lang="nb-NO" sz="2400" dirty="0"/>
              <a:t>=</a:t>
            </a:r>
            <a:r>
              <a:rPr lang="nb-NO" sz="2400" dirty="0" err="1"/>
              <a:t>Ax+Bu</a:t>
            </a:r>
            <a:r>
              <a:rPr lang="nb-NO" sz="2400" dirty="0"/>
              <a:t>)</a:t>
            </a:r>
          </a:p>
          <a:p>
            <a:r>
              <a:rPr lang="nb-NO" sz="2800" dirty="0"/>
              <a:t>Taylor </a:t>
            </a:r>
            <a:r>
              <a:rPr lang="nb-NO" sz="2800" dirty="0" err="1"/>
              <a:t>expansion</a:t>
            </a:r>
            <a:r>
              <a:rPr lang="nb-NO" sz="2800" dirty="0"/>
              <a:t> of e</a:t>
            </a:r>
            <a:r>
              <a:rPr lang="nb-NO" sz="2800" baseline="30000" dirty="0"/>
              <a:t>x</a:t>
            </a:r>
            <a:r>
              <a:rPr lang="nb-NO" sz="2800" dirty="0"/>
              <a:t> (x=-</a:t>
            </a:r>
            <a:r>
              <a:rPr lang="el-GR" sz="2800" dirty="0"/>
              <a:t>θ</a:t>
            </a:r>
            <a:r>
              <a:rPr lang="nb-NO" sz="2800" dirty="0"/>
              <a:t>s)</a:t>
            </a:r>
          </a:p>
          <a:p>
            <a:pPr marL="0" indent="0">
              <a:buNone/>
            </a:pPr>
            <a:r>
              <a:rPr lang="nb-NO" sz="2800" dirty="0"/>
              <a:t>	</a:t>
            </a:r>
          </a:p>
          <a:p>
            <a:endParaRPr lang="nb-NO" sz="2800" dirty="0"/>
          </a:p>
          <a:p>
            <a:r>
              <a:rPr lang="nb-NO" sz="2800" dirty="0" err="1"/>
              <a:t>Approximation</a:t>
            </a:r>
            <a:r>
              <a:rPr lang="nb-NO" sz="2800" dirty="0"/>
              <a:t> of </a:t>
            </a:r>
            <a:r>
              <a:rPr lang="nb-NO" sz="2800" dirty="0" err="1"/>
              <a:t>delay</a:t>
            </a:r>
            <a:r>
              <a:rPr lang="nb-NO" sz="2800" dirty="0"/>
              <a:t> as n(s)/d(s):</a:t>
            </a:r>
            <a:endParaRPr lang="nb-NO" sz="2800" dirty="0">
              <a:solidFill>
                <a:srgbClr val="FF0000"/>
              </a:solidFill>
            </a:endParaRPr>
          </a:p>
          <a:p>
            <a:endParaRPr lang="nb-NO" sz="2400" dirty="0"/>
          </a:p>
          <a:p>
            <a:endParaRPr lang="nb-NO" sz="2400" dirty="0"/>
          </a:p>
          <a:p>
            <a:endParaRPr lang="nb-NO" dirty="0"/>
          </a:p>
          <a:p>
            <a:pPr marL="457200" lvl="1" indent="0">
              <a:buNone/>
            </a:pPr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B96D3-88FB-4EFB-3761-0EB5986CF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45</a:t>
            </a:fld>
            <a:endParaRPr lang="nb-NO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CC748F-062D-9165-A282-0C63C12AE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346772"/>
            <a:ext cx="4572000" cy="781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BFA33A-A908-F032-023B-6FF237E35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3" y="3555272"/>
            <a:ext cx="3348755" cy="27730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431ECC-1E9D-3446-C3B9-60E20F0AD2D7}"/>
              </a:ext>
            </a:extLst>
          </p:cNvPr>
          <p:cNvSpPr txBox="1"/>
          <p:nvPr/>
        </p:nvSpPr>
        <p:spPr>
          <a:xfrm>
            <a:off x="7044321" y="5026123"/>
            <a:ext cx="2839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Pade </a:t>
            </a:r>
            <a:r>
              <a:rPr lang="nb-NO" dirty="0" err="1">
                <a:solidFill>
                  <a:srgbClr val="FF0000"/>
                </a:solidFill>
              </a:rPr>
              <a:t>approximation</a:t>
            </a:r>
            <a:r>
              <a:rPr lang="nb-NO" dirty="0">
                <a:solidFill>
                  <a:srgbClr val="FF0000"/>
                </a:solidFill>
              </a:rPr>
              <a:t> (</a:t>
            </a:r>
            <a:r>
              <a:rPr lang="nb-NO" dirty="0" err="1">
                <a:solidFill>
                  <a:srgbClr val="FF0000"/>
                </a:solidFill>
              </a:rPr>
              <a:t>better</a:t>
            </a:r>
            <a:r>
              <a:rPr lang="nb-NO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41362D-905A-784E-DDC0-1F1FBD631AFF}"/>
              </a:ext>
            </a:extLst>
          </p:cNvPr>
          <p:cNvSpPr txBox="1"/>
          <p:nvPr/>
        </p:nvSpPr>
        <p:spPr>
          <a:xfrm>
            <a:off x="7044321" y="5756425"/>
            <a:ext cx="4391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solidFill>
                  <a:srgbClr val="FF0000"/>
                </a:solidFill>
              </a:rPr>
              <a:t>n’th</a:t>
            </a:r>
            <a:r>
              <a:rPr lang="nb-NO" dirty="0">
                <a:solidFill>
                  <a:srgbClr val="FF0000"/>
                </a:solidFill>
              </a:rPr>
              <a:t> order Pade </a:t>
            </a:r>
            <a:r>
              <a:rPr lang="nb-NO" dirty="0" err="1">
                <a:solidFill>
                  <a:srgbClr val="FF0000"/>
                </a:solidFill>
              </a:rPr>
              <a:t>approximation</a:t>
            </a:r>
            <a:r>
              <a:rPr lang="nb-NO" dirty="0">
                <a:solidFill>
                  <a:srgbClr val="FF0000"/>
                </a:solidFill>
              </a:rPr>
              <a:t> (</a:t>
            </a:r>
            <a:r>
              <a:rPr lang="nb-NO" dirty="0" err="1">
                <a:solidFill>
                  <a:srgbClr val="FF0000"/>
                </a:solidFill>
              </a:rPr>
              <a:t>even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better</a:t>
            </a:r>
            <a:r>
              <a:rPr lang="nb-NO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ABD36F-1768-5B6D-F824-B69F78482F58}"/>
              </a:ext>
            </a:extLst>
          </p:cNvPr>
          <p:cNvSpPr txBox="1"/>
          <p:nvPr/>
        </p:nvSpPr>
        <p:spPr>
          <a:xfrm>
            <a:off x="7044321" y="3647663"/>
            <a:ext cx="4566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RHP-zero </a:t>
            </a:r>
            <a:r>
              <a:rPr lang="nb-NO" dirty="0" err="1">
                <a:solidFill>
                  <a:srgbClr val="FF0000"/>
                </a:solidFill>
              </a:rPr>
              <a:t>approximation</a:t>
            </a:r>
            <a:r>
              <a:rPr lang="nb-NO" dirty="0">
                <a:solidFill>
                  <a:srgbClr val="FF0000"/>
                </a:solidFill>
              </a:rPr>
              <a:t> (</a:t>
            </a:r>
            <a:r>
              <a:rPr lang="nb-NO" dirty="0" err="1">
                <a:solidFill>
                  <a:srgbClr val="FF0000"/>
                </a:solidFill>
              </a:rPr>
              <a:t>we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use</a:t>
            </a:r>
            <a:r>
              <a:rPr lang="nb-NO" dirty="0">
                <a:solidFill>
                  <a:srgbClr val="FF0000"/>
                </a:solidFill>
              </a:rPr>
              <a:t> </a:t>
            </a:r>
            <a:r>
              <a:rPr lang="nb-NO" dirty="0" err="1">
                <a:solidFill>
                  <a:srgbClr val="FF0000"/>
                </a:solidFill>
              </a:rPr>
              <a:t>this</a:t>
            </a:r>
            <a:r>
              <a:rPr lang="nb-NO" dirty="0">
                <a:solidFill>
                  <a:srgbClr val="FF0000"/>
                </a:solidFill>
              </a:rPr>
              <a:t> for SIMC)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A6804A-90B5-4DEC-84C1-B1B026D8CB6A}"/>
              </a:ext>
            </a:extLst>
          </p:cNvPr>
          <p:cNvSpPr txBox="1"/>
          <p:nvPr/>
        </p:nvSpPr>
        <p:spPr>
          <a:xfrm>
            <a:off x="7082730" y="4373521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1st order </a:t>
            </a:r>
            <a:r>
              <a:rPr lang="nb-NO" dirty="0" err="1">
                <a:solidFill>
                  <a:srgbClr val="FF0000"/>
                </a:solidFill>
              </a:rPr>
              <a:t>approximation</a:t>
            </a:r>
            <a:endParaRPr lang="nb-N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024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Simple approximations of time delay</a:t>
            </a:r>
            <a:br>
              <a:rPr lang="en-US" dirty="0"/>
            </a:br>
            <a:r>
              <a:rPr lang="en-US" sz="2700" dirty="0"/>
              <a:t>Example: Step response of first-order system plus delay </a:t>
            </a:r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1409726" y="1257300"/>
            <a:ext cx="6988175" cy="5240338"/>
            <a:chOff x="158" y="902"/>
            <a:chExt cx="4402" cy="3301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8" y="902"/>
              <a:ext cx="4402" cy="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826" y="1311"/>
              <a:ext cx="3317" cy="25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826" y="1311"/>
              <a:ext cx="3317" cy="2530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826" y="1311"/>
              <a:ext cx="331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826" y="3841"/>
              <a:ext cx="331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4143" y="1311"/>
              <a:ext cx="0" cy="25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826" y="1311"/>
              <a:ext cx="0" cy="25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826" y="3841"/>
              <a:ext cx="331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826" y="1311"/>
              <a:ext cx="0" cy="25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826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826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803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1156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156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101" y="3865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1486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486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463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1817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817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762" y="3865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2147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147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123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2485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2485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2430" y="3865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2" name="Line 32"/>
            <p:cNvSpPr>
              <a:spLocks noChangeShapeType="1"/>
            </p:cNvSpPr>
            <p:nvPr/>
          </p:nvSpPr>
          <p:spPr bwMode="auto">
            <a:xfrm flipV="1">
              <a:off x="2815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3" name="Line 33"/>
            <p:cNvSpPr>
              <a:spLocks noChangeShapeType="1"/>
            </p:cNvSpPr>
            <p:nvPr/>
          </p:nvSpPr>
          <p:spPr bwMode="auto">
            <a:xfrm>
              <a:off x="2815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5" name="Rectangle 34"/>
            <p:cNvSpPr>
              <a:spLocks noChangeArrowheads="1"/>
            </p:cNvSpPr>
            <p:nvPr/>
          </p:nvSpPr>
          <p:spPr bwMode="auto">
            <a:xfrm>
              <a:off x="2791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6" name="Line 35"/>
            <p:cNvSpPr>
              <a:spLocks noChangeShapeType="1"/>
            </p:cNvSpPr>
            <p:nvPr/>
          </p:nvSpPr>
          <p:spPr bwMode="auto">
            <a:xfrm flipV="1">
              <a:off x="3145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7" name="Line 36"/>
            <p:cNvSpPr>
              <a:spLocks noChangeShapeType="1"/>
            </p:cNvSpPr>
            <p:nvPr/>
          </p:nvSpPr>
          <p:spPr bwMode="auto">
            <a:xfrm>
              <a:off x="3145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8" name="Rectangle 37"/>
            <p:cNvSpPr>
              <a:spLocks noChangeArrowheads="1"/>
            </p:cNvSpPr>
            <p:nvPr/>
          </p:nvSpPr>
          <p:spPr bwMode="auto">
            <a:xfrm>
              <a:off x="3090" y="3865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9" name="Line 38"/>
            <p:cNvSpPr>
              <a:spLocks noChangeShapeType="1"/>
            </p:cNvSpPr>
            <p:nvPr/>
          </p:nvSpPr>
          <p:spPr bwMode="auto">
            <a:xfrm flipV="1">
              <a:off x="3475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0" name="Line 39"/>
            <p:cNvSpPr>
              <a:spLocks noChangeShapeType="1"/>
            </p:cNvSpPr>
            <p:nvPr/>
          </p:nvSpPr>
          <p:spPr bwMode="auto">
            <a:xfrm>
              <a:off x="3475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1" name="Rectangle 40"/>
            <p:cNvSpPr>
              <a:spLocks noChangeArrowheads="1"/>
            </p:cNvSpPr>
            <p:nvPr/>
          </p:nvSpPr>
          <p:spPr bwMode="auto">
            <a:xfrm>
              <a:off x="3452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2" name="Line 41"/>
            <p:cNvSpPr>
              <a:spLocks noChangeShapeType="1"/>
            </p:cNvSpPr>
            <p:nvPr/>
          </p:nvSpPr>
          <p:spPr bwMode="auto">
            <a:xfrm flipV="1">
              <a:off x="3805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3" name="Line 42"/>
            <p:cNvSpPr>
              <a:spLocks noChangeShapeType="1"/>
            </p:cNvSpPr>
            <p:nvPr/>
          </p:nvSpPr>
          <p:spPr bwMode="auto">
            <a:xfrm>
              <a:off x="3805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4" name="Rectangle 43"/>
            <p:cNvSpPr>
              <a:spLocks noChangeArrowheads="1"/>
            </p:cNvSpPr>
            <p:nvPr/>
          </p:nvSpPr>
          <p:spPr bwMode="auto">
            <a:xfrm>
              <a:off x="3750" y="3865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5" name="Line 44"/>
            <p:cNvSpPr>
              <a:spLocks noChangeShapeType="1"/>
            </p:cNvSpPr>
            <p:nvPr/>
          </p:nvSpPr>
          <p:spPr bwMode="auto">
            <a:xfrm flipV="1">
              <a:off x="4143" y="3802"/>
              <a:ext cx="0" cy="39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6" name="Line 45"/>
            <p:cNvSpPr>
              <a:spLocks noChangeShapeType="1"/>
            </p:cNvSpPr>
            <p:nvPr/>
          </p:nvSpPr>
          <p:spPr bwMode="auto">
            <a:xfrm>
              <a:off x="4143" y="1311"/>
              <a:ext cx="0" cy="31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7" name="Rectangle 46"/>
            <p:cNvSpPr>
              <a:spLocks noChangeArrowheads="1"/>
            </p:cNvSpPr>
            <p:nvPr/>
          </p:nvSpPr>
          <p:spPr bwMode="auto">
            <a:xfrm>
              <a:off x="4120" y="3865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8" name="Line 47"/>
            <p:cNvSpPr>
              <a:spLocks noChangeShapeType="1"/>
            </p:cNvSpPr>
            <p:nvPr/>
          </p:nvSpPr>
          <p:spPr bwMode="auto">
            <a:xfrm>
              <a:off x="826" y="3841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9" name="Line 48"/>
            <p:cNvSpPr>
              <a:spLocks noChangeShapeType="1"/>
            </p:cNvSpPr>
            <p:nvPr/>
          </p:nvSpPr>
          <p:spPr bwMode="auto">
            <a:xfrm flipH="1">
              <a:off x="4104" y="3841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0" name="Rectangle 49"/>
            <p:cNvSpPr>
              <a:spLocks noChangeArrowheads="1"/>
            </p:cNvSpPr>
            <p:nvPr/>
          </p:nvSpPr>
          <p:spPr bwMode="auto">
            <a:xfrm>
              <a:off x="716" y="3786"/>
              <a:ext cx="7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51" name="Line 50"/>
            <p:cNvSpPr>
              <a:spLocks noChangeShapeType="1"/>
            </p:cNvSpPr>
            <p:nvPr/>
          </p:nvSpPr>
          <p:spPr bwMode="auto">
            <a:xfrm>
              <a:off x="826" y="3598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2" name="Line 51"/>
            <p:cNvSpPr>
              <a:spLocks noChangeShapeType="1"/>
            </p:cNvSpPr>
            <p:nvPr/>
          </p:nvSpPr>
          <p:spPr bwMode="auto">
            <a:xfrm flipH="1">
              <a:off x="4104" y="3598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3" name="Rectangle 52"/>
            <p:cNvSpPr>
              <a:spLocks noChangeArrowheads="1"/>
            </p:cNvSpPr>
            <p:nvPr/>
          </p:nvSpPr>
          <p:spPr bwMode="auto">
            <a:xfrm>
              <a:off x="645" y="3543"/>
              <a:ext cx="15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-0.8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54" name="Line 53"/>
            <p:cNvSpPr>
              <a:spLocks noChangeShapeType="1"/>
            </p:cNvSpPr>
            <p:nvPr/>
          </p:nvSpPr>
          <p:spPr bwMode="auto">
            <a:xfrm>
              <a:off x="826" y="3354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5" name="Line 54"/>
            <p:cNvSpPr>
              <a:spLocks noChangeShapeType="1"/>
            </p:cNvSpPr>
            <p:nvPr/>
          </p:nvSpPr>
          <p:spPr bwMode="auto">
            <a:xfrm flipH="1">
              <a:off x="4104" y="3354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6" name="Rectangle 55"/>
            <p:cNvSpPr>
              <a:spLocks noChangeArrowheads="1"/>
            </p:cNvSpPr>
            <p:nvPr/>
          </p:nvSpPr>
          <p:spPr bwMode="auto">
            <a:xfrm>
              <a:off x="645" y="3299"/>
              <a:ext cx="15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-0.6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57" name="Line 56"/>
            <p:cNvSpPr>
              <a:spLocks noChangeShapeType="1"/>
            </p:cNvSpPr>
            <p:nvPr/>
          </p:nvSpPr>
          <p:spPr bwMode="auto">
            <a:xfrm>
              <a:off x="826" y="3118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8" name="Line 57"/>
            <p:cNvSpPr>
              <a:spLocks noChangeShapeType="1"/>
            </p:cNvSpPr>
            <p:nvPr/>
          </p:nvSpPr>
          <p:spPr bwMode="auto">
            <a:xfrm flipH="1">
              <a:off x="4104" y="3118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9" name="Rectangle 58"/>
            <p:cNvSpPr>
              <a:spLocks noChangeArrowheads="1"/>
            </p:cNvSpPr>
            <p:nvPr/>
          </p:nvSpPr>
          <p:spPr bwMode="auto">
            <a:xfrm>
              <a:off x="645" y="3063"/>
              <a:ext cx="15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60" name="Line 59"/>
            <p:cNvSpPr>
              <a:spLocks noChangeShapeType="1"/>
            </p:cNvSpPr>
            <p:nvPr/>
          </p:nvSpPr>
          <p:spPr bwMode="auto">
            <a:xfrm>
              <a:off x="826" y="2875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1" name="Line 60"/>
            <p:cNvSpPr>
              <a:spLocks noChangeShapeType="1"/>
            </p:cNvSpPr>
            <p:nvPr/>
          </p:nvSpPr>
          <p:spPr bwMode="auto">
            <a:xfrm flipH="1">
              <a:off x="4104" y="2875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2" name="Rectangle 61"/>
            <p:cNvSpPr>
              <a:spLocks noChangeArrowheads="1"/>
            </p:cNvSpPr>
            <p:nvPr/>
          </p:nvSpPr>
          <p:spPr bwMode="auto">
            <a:xfrm>
              <a:off x="645" y="2820"/>
              <a:ext cx="15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-0.2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63" name="Line 62"/>
            <p:cNvSpPr>
              <a:spLocks noChangeShapeType="1"/>
            </p:cNvSpPr>
            <p:nvPr/>
          </p:nvSpPr>
          <p:spPr bwMode="auto">
            <a:xfrm>
              <a:off x="826" y="2631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4" name="Line 63"/>
            <p:cNvSpPr>
              <a:spLocks noChangeShapeType="1"/>
            </p:cNvSpPr>
            <p:nvPr/>
          </p:nvSpPr>
          <p:spPr bwMode="auto">
            <a:xfrm flipH="1">
              <a:off x="4104" y="2631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5" name="Rectangle 64"/>
            <p:cNvSpPr>
              <a:spLocks noChangeArrowheads="1"/>
            </p:cNvSpPr>
            <p:nvPr/>
          </p:nvSpPr>
          <p:spPr bwMode="auto">
            <a:xfrm>
              <a:off x="748" y="2576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66" name="Line 65"/>
            <p:cNvSpPr>
              <a:spLocks noChangeShapeType="1"/>
            </p:cNvSpPr>
            <p:nvPr/>
          </p:nvSpPr>
          <p:spPr bwMode="auto">
            <a:xfrm>
              <a:off x="826" y="2387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7" name="Line 66"/>
            <p:cNvSpPr>
              <a:spLocks noChangeShapeType="1"/>
            </p:cNvSpPr>
            <p:nvPr/>
          </p:nvSpPr>
          <p:spPr bwMode="auto">
            <a:xfrm flipH="1">
              <a:off x="4104" y="2387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8" name="Rectangle 67"/>
            <p:cNvSpPr>
              <a:spLocks noChangeArrowheads="1"/>
            </p:cNvSpPr>
            <p:nvPr/>
          </p:nvSpPr>
          <p:spPr bwMode="auto">
            <a:xfrm>
              <a:off x="677" y="2332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69" name="Line 68"/>
            <p:cNvSpPr>
              <a:spLocks noChangeShapeType="1"/>
            </p:cNvSpPr>
            <p:nvPr/>
          </p:nvSpPr>
          <p:spPr bwMode="auto">
            <a:xfrm>
              <a:off x="826" y="2152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0" name="Line 69"/>
            <p:cNvSpPr>
              <a:spLocks noChangeShapeType="1"/>
            </p:cNvSpPr>
            <p:nvPr/>
          </p:nvSpPr>
          <p:spPr bwMode="auto">
            <a:xfrm flipH="1">
              <a:off x="4104" y="2152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1" name="Rectangle 70"/>
            <p:cNvSpPr>
              <a:spLocks noChangeArrowheads="1"/>
            </p:cNvSpPr>
            <p:nvPr/>
          </p:nvSpPr>
          <p:spPr bwMode="auto">
            <a:xfrm>
              <a:off x="677" y="2097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0.4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72" name="Line 71"/>
            <p:cNvSpPr>
              <a:spLocks noChangeShapeType="1"/>
            </p:cNvSpPr>
            <p:nvPr/>
          </p:nvSpPr>
          <p:spPr bwMode="auto">
            <a:xfrm>
              <a:off x="826" y="1908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3" name="Line 72"/>
            <p:cNvSpPr>
              <a:spLocks noChangeShapeType="1"/>
            </p:cNvSpPr>
            <p:nvPr/>
          </p:nvSpPr>
          <p:spPr bwMode="auto">
            <a:xfrm flipH="1">
              <a:off x="4104" y="1908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4" name="Rectangle 73"/>
            <p:cNvSpPr>
              <a:spLocks noChangeArrowheads="1"/>
            </p:cNvSpPr>
            <p:nvPr/>
          </p:nvSpPr>
          <p:spPr bwMode="auto">
            <a:xfrm>
              <a:off x="677" y="1853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0.6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75" name="Line 74"/>
            <p:cNvSpPr>
              <a:spLocks noChangeShapeType="1"/>
            </p:cNvSpPr>
            <p:nvPr/>
          </p:nvSpPr>
          <p:spPr bwMode="auto">
            <a:xfrm>
              <a:off x="826" y="1672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6" name="Line 75"/>
            <p:cNvSpPr>
              <a:spLocks noChangeShapeType="1"/>
            </p:cNvSpPr>
            <p:nvPr/>
          </p:nvSpPr>
          <p:spPr bwMode="auto">
            <a:xfrm flipH="1">
              <a:off x="4104" y="1672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7" name="Rectangle 76"/>
            <p:cNvSpPr>
              <a:spLocks noChangeArrowheads="1"/>
            </p:cNvSpPr>
            <p:nvPr/>
          </p:nvSpPr>
          <p:spPr bwMode="auto">
            <a:xfrm>
              <a:off x="677" y="1617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0.8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78" name="Line 77"/>
            <p:cNvSpPr>
              <a:spLocks noChangeShapeType="1"/>
            </p:cNvSpPr>
            <p:nvPr/>
          </p:nvSpPr>
          <p:spPr bwMode="auto">
            <a:xfrm>
              <a:off x="826" y="1429"/>
              <a:ext cx="3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9" name="Line 78"/>
            <p:cNvSpPr>
              <a:spLocks noChangeShapeType="1"/>
            </p:cNvSpPr>
            <p:nvPr/>
          </p:nvSpPr>
          <p:spPr bwMode="auto">
            <a:xfrm flipH="1">
              <a:off x="4104" y="1429"/>
              <a:ext cx="39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0" name="Rectangle 79"/>
            <p:cNvSpPr>
              <a:spLocks noChangeArrowheads="1"/>
            </p:cNvSpPr>
            <p:nvPr/>
          </p:nvSpPr>
          <p:spPr bwMode="auto">
            <a:xfrm>
              <a:off x="748" y="1374"/>
              <a:ext cx="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81" name="Line 80"/>
            <p:cNvSpPr>
              <a:spLocks noChangeShapeType="1"/>
            </p:cNvSpPr>
            <p:nvPr/>
          </p:nvSpPr>
          <p:spPr bwMode="auto">
            <a:xfrm>
              <a:off x="826" y="1311"/>
              <a:ext cx="331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2" name="Line 81"/>
            <p:cNvSpPr>
              <a:spLocks noChangeShapeType="1"/>
            </p:cNvSpPr>
            <p:nvPr/>
          </p:nvSpPr>
          <p:spPr bwMode="auto">
            <a:xfrm>
              <a:off x="826" y="3841"/>
              <a:ext cx="3317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3" name="Line 82"/>
            <p:cNvSpPr>
              <a:spLocks noChangeShapeType="1"/>
            </p:cNvSpPr>
            <p:nvPr/>
          </p:nvSpPr>
          <p:spPr bwMode="auto">
            <a:xfrm flipV="1">
              <a:off x="4143" y="1311"/>
              <a:ext cx="0" cy="25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4" name="Line 83"/>
            <p:cNvSpPr>
              <a:spLocks noChangeShapeType="1"/>
            </p:cNvSpPr>
            <p:nvPr/>
          </p:nvSpPr>
          <p:spPr bwMode="auto">
            <a:xfrm flipV="1">
              <a:off x="826" y="1311"/>
              <a:ext cx="0" cy="253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5" name="Freeform 84"/>
            <p:cNvSpPr>
              <a:spLocks/>
            </p:cNvSpPr>
            <p:nvPr/>
          </p:nvSpPr>
          <p:spPr bwMode="auto">
            <a:xfrm>
              <a:off x="826" y="1452"/>
              <a:ext cx="3325" cy="1179"/>
            </a:xfrm>
            <a:custGeom>
              <a:avLst/>
              <a:gdLst>
                <a:gd name="T0" fmla="*/ 32 w 3325"/>
                <a:gd name="T1" fmla="*/ 1179 h 1179"/>
                <a:gd name="T2" fmla="*/ 102 w 3325"/>
                <a:gd name="T3" fmla="*/ 1179 h 1179"/>
                <a:gd name="T4" fmla="*/ 173 w 3325"/>
                <a:gd name="T5" fmla="*/ 1179 h 1179"/>
                <a:gd name="T6" fmla="*/ 236 w 3325"/>
                <a:gd name="T7" fmla="*/ 1179 h 1179"/>
                <a:gd name="T8" fmla="*/ 307 w 3325"/>
                <a:gd name="T9" fmla="*/ 1179 h 1179"/>
                <a:gd name="T10" fmla="*/ 377 w 3325"/>
                <a:gd name="T11" fmla="*/ 1179 h 1179"/>
                <a:gd name="T12" fmla="*/ 448 w 3325"/>
                <a:gd name="T13" fmla="*/ 1179 h 1179"/>
                <a:gd name="T14" fmla="*/ 519 w 3325"/>
                <a:gd name="T15" fmla="*/ 1179 h 1179"/>
                <a:gd name="T16" fmla="*/ 590 w 3325"/>
                <a:gd name="T17" fmla="*/ 1179 h 1179"/>
                <a:gd name="T18" fmla="*/ 660 w 3325"/>
                <a:gd name="T19" fmla="*/ 1179 h 1179"/>
                <a:gd name="T20" fmla="*/ 723 w 3325"/>
                <a:gd name="T21" fmla="*/ 1061 h 1179"/>
                <a:gd name="T22" fmla="*/ 794 w 3325"/>
                <a:gd name="T23" fmla="*/ 959 h 1179"/>
                <a:gd name="T24" fmla="*/ 865 w 3325"/>
                <a:gd name="T25" fmla="*/ 857 h 1179"/>
                <a:gd name="T26" fmla="*/ 936 w 3325"/>
                <a:gd name="T27" fmla="*/ 770 h 1179"/>
                <a:gd name="T28" fmla="*/ 1006 w 3325"/>
                <a:gd name="T29" fmla="*/ 692 h 1179"/>
                <a:gd name="T30" fmla="*/ 1077 w 3325"/>
                <a:gd name="T31" fmla="*/ 621 h 1179"/>
                <a:gd name="T32" fmla="*/ 1148 w 3325"/>
                <a:gd name="T33" fmla="*/ 558 h 1179"/>
                <a:gd name="T34" fmla="*/ 1211 w 3325"/>
                <a:gd name="T35" fmla="*/ 495 h 1179"/>
                <a:gd name="T36" fmla="*/ 1281 w 3325"/>
                <a:gd name="T37" fmla="*/ 448 h 1179"/>
                <a:gd name="T38" fmla="*/ 1352 w 3325"/>
                <a:gd name="T39" fmla="*/ 401 h 1179"/>
                <a:gd name="T40" fmla="*/ 1423 w 3325"/>
                <a:gd name="T41" fmla="*/ 354 h 1179"/>
                <a:gd name="T42" fmla="*/ 1494 w 3325"/>
                <a:gd name="T43" fmla="*/ 322 h 1179"/>
                <a:gd name="T44" fmla="*/ 1564 w 3325"/>
                <a:gd name="T45" fmla="*/ 283 h 1179"/>
                <a:gd name="T46" fmla="*/ 1635 w 3325"/>
                <a:gd name="T47" fmla="*/ 252 h 1179"/>
                <a:gd name="T48" fmla="*/ 1698 w 3325"/>
                <a:gd name="T49" fmla="*/ 228 h 1179"/>
                <a:gd name="T50" fmla="*/ 1769 w 3325"/>
                <a:gd name="T51" fmla="*/ 205 h 1179"/>
                <a:gd name="T52" fmla="*/ 1840 w 3325"/>
                <a:gd name="T53" fmla="*/ 181 h 1179"/>
                <a:gd name="T54" fmla="*/ 1910 w 3325"/>
                <a:gd name="T55" fmla="*/ 157 h 1179"/>
                <a:gd name="T56" fmla="*/ 1981 w 3325"/>
                <a:gd name="T57" fmla="*/ 142 h 1179"/>
                <a:gd name="T58" fmla="*/ 2052 w 3325"/>
                <a:gd name="T59" fmla="*/ 126 h 1179"/>
                <a:gd name="T60" fmla="*/ 2123 w 3325"/>
                <a:gd name="T61" fmla="*/ 110 h 1179"/>
                <a:gd name="T62" fmla="*/ 2185 w 3325"/>
                <a:gd name="T63" fmla="*/ 94 h 1179"/>
                <a:gd name="T64" fmla="*/ 2256 w 3325"/>
                <a:gd name="T65" fmla="*/ 87 h 1179"/>
                <a:gd name="T66" fmla="*/ 2327 w 3325"/>
                <a:gd name="T67" fmla="*/ 71 h 1179"/>
                <a:gd name="T68" fmla="*/ 2398 w 3325"/>
                <a:gd name="T69" fmla="*/ 63 h 1179"/>
                <a:gd name="T70" fmla="*/ 2468 w 3325"/>
                <a:gd name="T71" fmla="*/ 55 h 1179"/>
                <a:gd name="T72" fmla="*/ 2539 w 3325"/>
                <a:gd name="T73" fmla="*/ 47 h 1179"/>
                <a:gd name="T74" fmla="*/ 2610 w 3325"/>
                <a:gd name="T75" fmla="*/ 39 h 1179"/>
                <a:gd name="T76" fmla="*/ 2673 w 3325"/>
                <a:gd name="T77" fmla="*/ 32 h 1179"/>
                <a:gd name="T78" fmla="*/ 2744 w 3325"/>
                <a:gd name="T79" fmla="*/ 24 h 1179"/>
                <a:gd name="T80" fmla="*/ 2814 w 3325"/>
                <a:gd name="T81" fmla="*/ 24 h 1179"/>
                <a:gd name="T82" fmla="*/ 2885 w 3325"/>
                <a:gd name="T83" fmla="*/ 16 h 1179"/>
                <a:gd name="T84" fmla="*/ 2956 w 3325"/>
                <a:gd name="T85" fmla="*/ 16 h 1179"/>
                <a:gd name="T86" fmla="*/ 3027 w 3325"/>
                <a:gd name="T87" fmla="*/ 8 h 1179"/>
                <a:gd name="T88" fmla="*/ 3097 w 3325"/>
                <a:gd name="T89" fmla="*/ 8 h 1179"/>
                <a:gd name="T90" fmla="*/ 3160 w 3325"/>
                <a:gd name="T91" fmla="*/ 0 h 1179"/>
                <a:gd name="T92" fmla="*/ 3231 w 3325"/>
                <a:gd name="T93" fmla="*/ 0 h 1179"/>
                <a:gd name="T94" fmla="*/ 3302 w 3325"/>
                <a:gd name="T95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5" h="1179">
                  <a:moveTo>
                    <a:pt x="0" y="1179"/>
                  </a:moveTo>
                  <a:lnTo>
                    <a:pt x="32" y="1179"/>
                  </a:lnTo>
                  <a:lnTo>
                    <a:pt x="63" y="1179"/>
                  </a:lnTo>
                  <a:lnTo>
                    <a:pt x="102" y="1179"/>
                  </a:lnTo>
                  <a:lnTo>
                    <a:pt x="134" y="1179"/>
                  </a:lnTo>
                  <a:lnTo>
                    <a:pt x="173" y="1179"/>
                  </a:lnTo>
                  <a:lnTo>
                    <a:pt x="205" y="1179"/>
                  </a:lnTo>
                  <a:lnTo>
                    <a:pt x="236" y="1179"/>
                  </a:lnTo>
                  <a:lnTo>
                    <a:pt x="275" y="1179"/>
                  </a:lnTo>
                  <a:lnTo>
                    <a:pt x="307" y="1179"/>
                  </a:lnTo>
                  <a:lnTo>
                    <a:pt x="346" y="1179"/>
                  </a:lnTo>
                  <a:lnTo>
                    <a:pt x="377" y="1179"/>
                  </a:lnTo>
                  <a:lnTo>
                    <a:pt x="417" y="1179"/>
                  </a:lnTo>
                  <a:lnTo>
                    <a:pt x="448" y="1179"/>
                  </a:lnTo>
                  <a:lnTo>
                    <a:pt x="480" y="1179"/>
                  </a:lnTo>
                  <a:lnTo>
                    <a:pt x="519" y="1179"/>
                  </a:lnTo>
                  <a:lnTo>
                    <a:pt x="550" y="1179"/>
                  </a:lnTo>
                  <a:lnTo>
                    <a:pt x="590" y="1179"/>
                  </a:lnTo>
                  <a:lnTo>
                    <a:pt x="621" y="1179"/>
                  </a:lnTo>
                  <a:lnTo>
                    <a:pt x="660" y="1179"/>
                  </a:lnTo>
                  <a:lnTo>
                    <a:pt x="692" y="1124"/>
                  </a:lnTo>
                  <a:lnTo>
                    <a:pt x="723" y="1061"/>
                  </a:lnTo>
                  <a:lnTo>
                    <a:pt x="763" y="1006"/>
                  </a:lnTo>
                  <a:lnTo>
                    <a:pt x="794" y="959"/>
                  </a:lnTo>
                  <a:lnTo>
                    <a:pt x="833" y="904"/>
                  </a:lnTo>
                  <a:lnTo>
                    <a:pt x="865" y="857"/>
                  </a:lnTo>
                  <a:lnTo>
                    <a:pt x="904" y="810"/>
                  </a:lnTo>
                  <a:lnTo>
                    <a:pt x="936" y="770"/>
                  </a:lnTo>
                  <a:lnTo>
                    <a:pt x="967" y="731"/>
                  </a:lnTo>
                  <a:lnTo>
                    <a:pt x="1006" y="692"/>
                  </a:lnTo>
                  <a:lnTo>
                    <a:pt x="1038" y="653"/>
                  </a:lnTo>
                  <a:lnTo>
                    <a:pt x="1077" y="621"/>
                  </a:lnTo>
                  <a:lnTo>
                    <a:pt x="1109" y="590"/>
                  </a:lnTo>
                  <a:lnTo>
                    <a:pt x="1148" y="558"/>
                  </a:lnTo>
                  <a:lnTo>
                    <a:pt x="1179" y="527"/>
                  </a:lnTo>
                  <a:lnTo>
                    <a:pt x="1211" y="495"/>
                  </a:lnTo>
                  <a:lnTo>
                    <a:pt x="1250" y="472"/>
                  </a:lnTo>
                  <a:lnTo>
                    <a:pt x="1281" y="448"/>
                  </a:lnTo>
                  <a:lnTo>
                    <a:pt x="1321" y="425"/>
                  </a:lnTo>
                  <a:lnTo>
                    <a:pt x="1352" y="401"/>
                  </a:lnTo>
                  <a:lnTo>
                    <a:pt x="1391" y="377"/>
                  </a:lnTo>
                  <a:lnTo>
                    <a:pt x="1423" y="354"/>
                  </a:lnTo>
                  <a:lnTo>
                    <a:pt x="1454" y="338"/>
                  </a:lnTo>
                  <a:lnTo>
                    <a:pt x="1494" y="322"/>
                  </a:lnTo>
                  <a:lnTo>
                    <a:pt x="1525" y="299"/>
                  </a:lnTo>
                  <a:lnTo>
                    <a:pt x="1564" y="283"/>
                  </a:lnTo>
                  <a:lnTo>
                    <a:pt x="1596" y="267"/>
                  </a:lnTo>
                  <a:lnTo>
                    <a:pt x="1635" y="252"/>
                  </a:lnTo>
                  <a:lnTo>
                    <a:pt x="1667" y="236"/>
                  </a:lnTo>
                  <a:lnTo>
                    <a:pt x="1698" y="228"/>
                  </a:lnTo>
                  <a:lnTo>
                    <a:pt x="1737" y="212"/>
                  </a:lnTo>
                  <a:lnTo>
                    <a:pt x="1769" y="205"/>
                  </a:lnTo>
                  <a:lnTo>
                    <a:pt x="1808" y="189"/>
                  </a:lnTo>
                  <a:lnTo>
                    <a:pt x="1840" y="181"/>
                  </a:lnTo>
                  <a:lnTo>
                    <a:pt x="1879" y="165"/>
                  </a:lnTo>
                  <a:lnTo>
                    <a:pt x="1910" y="157"/>
                  </a:lnTo>
                  <a:lnTo>
                    <a:pt x="1942" y="149"/>
                  </a:lnTo>
                  <a:lnTo>
                    <a:pt x="1981" y="142"/>
                  </a:lnTo>
                  <a:lnTo>
                    <a:pt x="2012" y="134"/>
                  </a:lnTo>
                  <a:lnTo>
                    <a:pt x="2052" y="126"/>
                  </a:lnTo>
                  <a:lnTo>
                    <a:pt x="2083" y="118"/>
                  </a:lnTo>
                  <a:lnTo>
                    <a:pt x="2123" y="110"/>
                  </a:lnTo>
                  <a:lnTo>
                    <a:pt x="2154" y="102"/>
                  </a:lnTo>
                  <a:lnTo>
                    <a:pt x="2185" y="94"/>
                  </a:lnTo>
                  <a:lnTo>
                    <a:pt x="2225" y="87"/>
                  </a:lnTo>
                  <a:lnTo>
                    <a:pt x="2256" y="87"/>
                  </a:lnTo>
                  <a:lnTo>
                    <a:pt x="2295" y="79"/>
                  </a:lnTo>
                  <a:lnTo>
                    <a:pt x="2327" y="71"/>
                  </a:lnTo>
                  <a:lnTo>
                    <a:pt x="2366" y="71"/>
                  </a:lnTo>
                  <a:lnTo>
                    <a:pt x="2398" y="63"/>
                  </a:lnTo>
                  <a:lnTo>
                    <a:pt x="2429" y="55"/>
                  </a:lnTo>
                  <a:lnTo>
                    <a:pt x="2468" y="55"/>
                  </a:lnTo>
                  <a:lnTo>
                    <a:pt x="2500" y="47"/>
                  </a:lnTo>
                  <a:lnTo>
                    <a:pt x="2539" y="47"/>
                  </a:lnTo>
                  <a:lnTo>
                    <a:pt x="2571" y="39"/>
                  </a:lnTo>
                  <a:lnTo>
                    <a:pt x="2610" y="39"/>
                  </a:lnTo>
                  <a:lnTo>
                    <a:pt x="2641" y="39"/>
                  </a:lnTo>
                  <a:lnTo>
                    <a:pt x="2673" y="32"/>
                  </a:lnTo>
                  <a:lnTo>
                    <a:pt x="2712" y="32"/>
                  </a:lnTo>
                  <a:lnTo>
                    <a:pt x="2744" y="24"/>
                  </a:lnTo>
                  <a:lnTo>
                    <a:pt x="2783" y="24"/>
                  </a:lnTo>
                  <a:lnTo>
                    <a:pt x="2814" y="24"/>
                  </a:lnTo>
                  <a:lnTo>
                    <a:pt x="2854" y="16"/>
                  </a:lnTo>
                  <a:lnTo>
                    <a:pt x="2885" y="16"/>
                  </a:lnTo>
                  <a:lnTo>
                    <a:pt x="2916" y="16"/>
                  </a:lnTo>
                  <a:lnTo>
                    <a:pt x="2956" y="16"/>
                  </a:lnTo>
                  <a:lnTo>
                    <a:pt x="2987" y="8"/>
                  </a:lnTo>
                  <a:lnTo>
                    <a:pt x="3027" y="8"/>
                  </a:lnTo>
                  <a:lnTo>
                    <a:pt x="3058" y="8"/>
                  </a:lnTo>
                  <a:lnTo>
                    <a:pt x="3097" y="8"/>
                  </a:lnTo>
                  <a:lnTo>
                    <a:pt x="3129" y="8"/>
                  </a:lnTo>
                  <a:lnTo>
                    <a:pt x="3160" y="0"/>
                  </a:lnTo>
                  <a:lnTo>
                    <a:pt x="3199" y="0"/>
                  </a:lnTo>
                  <a:lnTo>
                    <a:pt x="3231" y="0"/>
                  </a:lnTo>
                  <a:lnTo>
                    <a:pt x="3270" y="0"/>
                  </a:lnTo>
                  <a:lnTo>
                    <a:pt x="3302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6" name="Freeform 85"/>
            <p:cNvSpPr>
              <a:spLocks/>
            </p:cNvSpPr>
            <p:nvPr/>
          </p:nvSpPr>
          <p:spPr bwMode="auto">
            <a:xfrm>
              <a:off x="826" y="1429"/>
              <a:ext cx="3325" cy="0"/>
            </a:xfrm>
            <a:custGeom>
              <a:avLst/>
              <a:gdLst>
                <a:gd name="T0" fmla="*/ 0 w 3325"/>
                <a:gd name="T1" fmla="*/ 660 w 3325"/>
                <a:gd name="T2" fmla="*/ 3325 w 33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25">
                  <a:moveTo>
                    <a:pt x="0" y="0"/>
                  </a:moveTo>
                  <a:lnTo>
                    <a:pt x="660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7" name="Freeform 86"/>
            <p:cNvSpPr>
              <a:spLocks/>
            </p:cNvSpPr>
            <p:nvPr/>
          </p:nvSpPr>
          <p:spPr bwMode="auto">
            <a:xfrm>
              <a:off x="826" y="1444"/>
              <a:ext cx="3325" cy="2397"/>
            </a:xfrm>
            <a:custGeom>
              <a:avLst/>
              <a:gdLst>
                <a:gd name="T0" fmla="*/ 32 w 3325"/>
                <a:gd name="T1" fmla="*/ 2272 h 2397"/>
                <a:gd name="T2" fmla="*/ 102 w 3325"/>
                <a:gd name="T3" fmla="*/ 2044 h 2397"/>
                <a:gd name="T4" fmla="*/ 173 w 3325"/>
                <a:gd name="T5" fmla="*/ 1839 h 2397"/>
                <a:gd name="T6" fmla="*/ 236 w 3325"/>
                <a:gd name="T7" fmla="*/ 1651 h 2397"/>
                <a:gd name="T8" fmla="*/ 307 w 3325"/>
                <a:gd name="T9" fmla="*/ 1486 h 2397"/>
                <a:gd name="T10" fmla="*/ 377 w 3325"/>
                <a:gd name="T11" fmla="*/ 1336 h 2397"/>
                <a:gd name="T12" fmla="*/ 448 w 3325"/>
                <a:gd name="T13" fmla="*/ 1203 h 2397"/>
                <a:gd name="T14" fmla="*/ 519 w 3325"/>
                <a:gd name="T15" fmla="*/ 1077 h 2397"/>
                <a:gd name="T16" fmla="*/ 590 w 3325"/>
                <a:gd name="T17" fmla="*/ 975 h 2397"/>
                <a:gd name="T18" fmla="*/ 660 w 3325"/>
                <a:gd name="T19" fmla="*/ 873 h 2397"/>
                <a:gd name="T20" fmla="*/ 723 w 3325"/>
                <a:gd name="T21" fmla="*/ 786 h 2397"/>
                <a:gd name="T22" fmla="*/ 794 w 3325"/>
                <a:gd name="T23" fmla="*/ 708 h 2397"/>
                <a:gd name="T24" fmla="*/ 865 w 3325"/>
                <a:gd name="T25" fmla="*/ 629 h 2397"/>
                <a:gd name="T26" fmla="*/ 936 w 3325"/>
                <a:gd name="T27" fmla="*/ 566 h 2397"/>
                <a:gd name="T28" fmla="*/ 1006 w 3325"/>
                <a:gd name="T29" fmla="*/ 511 h 2397"/>
                <a:gd name="T30" fmla="*/ 1077 w 3325"/>
                <a:gd name="T31" fmla="*/ 456 h 2397"/>
                <a:gd name="T32" fmla="*/ 1148 w 3325"/>
                <a:gd name="T33" fmla="*/ 409 h 2397"/>
                <a:gd name="T34" fmla="*/ 1211 w 3325"/>
                <a:gd name="T35" fmla="*/ 370 h 2397"/>
                <a:gd name="T36" fmla="*/ 1281 w 3325"/>
                <a:gd name="T37" fmla="*/ 330 h 2397"/>
                <a:gd name="T38" fmla="*/ 1352 w 3325"/>
                <a:gd name="T39" fmla="*/ 291 h 2397"/>
                <a:gd name="T40" fmla="*/ 1423 w 3325"/>
                <a:gd name="T41" fmla="*/ 268 h 2397"/>
                <a:gd name="T42" fmla="*/ 1494 w 3325"/>
                <a:gd name="T43" fmla="*/ 236 h 2397"/>
                <a:gd name="T44" fmla="*/ 1564 w 3325"/>
                <a:gd name="T45" fmla="*/ 213 h 2397"/>
                <a:gd name="T46" fmla="*/ 1635 w 3325"/>
                <a:gd name="T47" fmla="*/ 189 h 2397"/>
                <a:gd name="T48" fmla="*/ 1698 w 3325"/>
                <a:gd name="T49" fmla="*/ 165 h 2397"/>
                <a:gd name="T50" fmla="*/ 1769 w 3325"/>
                <a:gd name="T51" fmla="*/ 150 h 2397"/>
                <a:gd name="T52" fmla="*/ 1840 w 3325"/>
                <a:gd name="T53" fmla="*/ 134 h 2397"/>
                <a:gd name="T54" fmla="*/ 1910 w 3325"/>
                <a:gd name="T55" fmla="*/ 118 h 2397"/>
                <a:gd name="T56" fmla="*/ 1981 w 3325"/>
                <a:gd name="T57" fmla="*/ 102 h 2397"/>
                <a:gd name="T58" fmla="*/ 2052 w 3325"/>
                <a:gd name="T59" fmla="*/ 95 h 2397"/>
                <a:gd name="T60" fmla="*/ 2123 w 3325"/>
                <a:gd name="T61" fmla="*/ 79 h 2397"/>
                <a:gd name="T62" fmla="*/ 2185 w 3325"/>
                <a:gd name="T63" fmla="*/ 71 h 2397"/>
                <a:gd name="T64" fmla="*/ 2256 w 3325"/>
                <a:gd name="T65" fmla="*/ 63 h 2397"/>
                <a:gd name="T66" fmla="*/ 2327 w 3325"/>
                <a:gd name="T67" fmla="*/ 55 h 2397"/>
                <a:gd name="T68" fmla="*/ 2398 w 3325"/>
                <a:gd name="T69" fmla="*/ 47 h 2397"/>
                <a:gd name="T70" fmla="*/ 2468 w 3325"/>
                <a:gd name="T71" fmla="*/ 40 h 2397"/>
                <a:gd name="T72" fmla="*/ 2539 w 3325"/>
                <a:gd name="T73" fmla="*/ 32 h 2397"/>
                <a:gd name="T74" fmla="*/ 2610 w 3325"/>
                <a:gd name="T75" fmla="*/ 32 h 2397"/>
                <a:gd name="T76" fmla="*/ 2673 w 3325"/>
                <a:gd name="T77" fmla="*/ 24 h 2397"/>
                <a:gd name="T78" fmla="*/ 2744 w 3325"/>
                <a:gd name="T79" fmla="*/ 24 h 2397"/>
                <a:gd name="T80" fmla="*/ 2814 w 3325"/>
                <a:gd name="T81" fmla="*/ 16 h 2397"/>
                <a:gd name="T82" fmla="*/ 2885 w 3325"/>
                <a:gd name="T83" fmla="*/ 16 h 2397"/>
                <a:gd name="T84" fmla="*/ 2956 w 3325"/>
                <a:gd name="T85" fmla="*/ 8 h 2397"/>
                <a:gd name="T86" fmla="*/ 3027 w 3325"/>
                <a:gd name="T87" fmla="*/ 8 h 2397"/>
                <a:gd name="T88" fmla="*/ 3097 w 3325"/>
                <a:gd name="T89" fmla="*/ 8 h 2397"/>
                <a:gd name="T90" fmla="*/ 3160 w 3325"/>
                <a:gd name="T91" fmla="*/ 0 h 2397"/>
                <a:gd name="T92" fmla="*/ 3231 w 3325"/>
                <a:gd name="T93" fmla="*/ 0 h 2397"/>
                <a:gd name="T94" fmla="*/ 3302 w 3325"/>
                <a:gd name="T95" fmla="*/ 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5" h="2397">
                  <a:moveTo>
                    <a:pt x="0" y="2397"/>
                  </a:moveTo>
                  <a:lnTo>
                    <a:pt x="32" y="2272"/>
                  </a:lnTo>
                  <a:lnTo>
                    <a:pt x="63" y="2154"/>
                  </a:lnTo>
                  <a:lnTo>
                    <a:pt x="102" y="2044"/>
                  </a:lnTo>
                  <a:lnTo>
                    <a:pt x="134" y="1934"/>
                  </a:lnTo>
                  <a:lnTo>
                    <a:pt x="173" y="1839"/>
                  </a:lnTo>
                  <a:lnTo>
                    <a:pt x="205" y="1745"/>
                  </a:lnTo>
                  <a:lnTo>
                    <a:pt x="236" y="1651"/>
                  </a:lnTo>
                  <a:lnTo>
                    <a:pt x="275" y="1564"/>
                  </a:lnTo>
                  <a:lnTo>
                    <a:pt x="307" y="1486"/>
                  </a:lnTo>
                  <a:lnTo>
                    <a:pt x="346" y="1407"/>
                  </a:lnTo>
                  <a:lnTo>
                    <a:pt x="377" y="1336"/>
                  </a:lnTo>
                  <a:lnTo>
                    <a:pt x="417" y="1266"/>
                  </a:lnTo>
                  <a:lnTo>
                    <a:pt x="448" y="1203"/>
                  </a:lnTo>
                  <a:lnTo>
                    <a:pt x="480" y="1140"/>
                  </a:lnTo>
                  <a:lnTo>
                    <a:pt x="519" y="1077"/>
                  </a:lnTo>
                  <a:lnTo>
                    <a:pt x="550" y="1022"/>
                  </a:lnTo>
                  <a:lnTo>
                    <a:pt x="590" y="975"/>
                  </a:lnTo>
                  <a:lnTo>
                    <a:pt x="621" y="920"/>
                  </a:lnTo>
                  <a:lnTo>
                    <a:pt x="660" y="873"/>
                  </a:lnTo>
                  <a:lnTo>
                    <a:pt x="692" y="826"/>
                  </a:lnTo>
                  <a:lnTo>
                    <a:pt x="723" y="786"/>
                  </a:lnTo>
                  <a:lnTo>
                    <a:pt x="763" y="747"/>
                  </a:lnTo>
                  <a:lnTo>
                    <a:pt x="794" y="708"/>
                  </a:lnTo>
                  <a:lnTo>
                    <a:pt x="833" y="668"/>
                  </a:lnTo>
                  <a:lnTo>
                    <a:pt x="865" y="629"/>
                  </a:lnTo>
                  <a:lnTo>
                    <a:pt x="904" y="598"/>
                  </a:lnTo>
                  <a:lnTo>
                    <a:pt x="936" y="566"/>
                  </a:lnTo>
                  <a:lnTo>
                    <a:pt x="967" y="535"/>
                  </a:lnTo>
                  <a:lnTo>
                    <a:pt x="1006" y="511"/>
                  </a:lnTo>
                  <a:lnTo>
                    <a:pt x="1038" y="480"/>
                  </a:lnTo>
                  <a:lnTo>
                    <a:pt x="1077" y="456"/>
                  </a:lnTo>
                  <a:lnTo>
                    <a:pt x="1109" y="433"/>
                  </a:lnTo>
                  <a:lnTo>
                    <a:pt x="1148" y="409"/>
                  </a:lnTo>
                  <a:lnTo>
                    <a:pt x="1179" y="385"/>
                  </a:lnTo>
                  <a:lnTo>
                    <a:pt x="1211" y="370"/>
                  </a:lnTo>
                  <a:lnTo>
                    <a:pt x="1250" y="346"/>
                  </a:lnTo>
                  <a:lnTo>
                    <a:pt x="1281" y="330"/>
                  </a:lnTo>
                  <a:lnTo>
                    <a:pt x="1321" y="315"/>
                  </a:lnTo>
                  <a:lnTo>
                    <a:pt x="1352" y="291"/>
                  </a:lnTo>
                  <a:lnTo>
                    <a:pt x="1391" y="275"/>
                  </a:lnTo>
                  <a:lnTo>
                    <a:pt x="1423" y="268"/>
                  </a:lnTo>
                  <a:lnTo>
                    <a:pt x="1454" y="252"/>
                  </a:lnTo>
                  <a:lnTo>
                    <a:pt x="1494" y="236"/>
                  </a:lnTo>
                  <a:lnTo>
                    <a:pt x="1525" y="220"/>
                  </a:lnTo>
                  <a:lnTo>
                    <a:pt x="1564" y="213"/>
                  </a:lnTo>
                  <a:lnTo>
                    <a:pt x="1596" y="197"/>
                  </a:lnTo>
                  <a:lnTo>
                    <a:pt x="1635" y="189"/>
                  </a:lnTo>
                  <a:lnTo>
                    <a:pt x="1667" y="181"/>
                  </a:lnTo>
                  <a:lnTo>
                    <a:pt x="1698" y="165"/>
                  </a:lnTo>
                  <a:lnTo>
                    <a:pt x="1737" y="157"/>
                  </a:lnTo>
                  <a:lnTo>
                    <a:pt x="1769" y="150"/>
                  </a:lnTo>
                  <a:lnTo>
                    <a:pt x="1808" y="142"/>
                  </a:lnTo>
                  <a:lnTo>
                    <a:pt x="1840" y="134"/>
                  </a:lnTo>
                  <a:lnTo>
                    <a:pt x="1879" y="126"/>
                  </a:lnTo>
                  <a:lnTo>
                    <a:pt x="1910" y="118"/>
                  </a:lnTo>
                  <a:lnTo>
                    <a:pt x="1942" y="110"/>
                  </a:lnTo>
                  <a:lnTo>
                    <a:pt x="1981" y="102"/>
                  </a:lnTo>
                  <a:lnTo>
                    <a:pt x="2012" y="95"/>
                  </a:lnTo>
                  <a:lnTo>
                    <a:pt x="2052" y="95"/>
                  </a:lnTo>
                  <a:lnTo>
                    <a:pt x="2083" y="87"/>
                  </a:lnTo>
                  <a:lnTo>
                    <a:pt x="2123" y="79"/>
                  </a:lnTo>
                  <a:lnTo>
                    <a:pt x="2154" y="79"/>
                  </a:lnTo>
                  <a:lnTo>
                    <a:pt x="2185" y="71"/>
                  </a:lnTo>
                  <a:lnTo>
                    <a:pt x="2225" y="71"/>
                  </a:lnTo>
                  <a:lnTo>
                    <a:pt x="2256" y="63"/>
                  </a:lnTo>
                  <a:lnTo>
                    <a:pt x="2295" y="55"/>
                  </a:lnTo>
                  <a:lnTo>
                    <a:pt x="2327" y="55"/>
                  </a:lnTo>
                  <a:lnTo>
                    <a:pt x="2366" y="47"/>
                  </a:lnTo>
                  <a:lnTo>
                    <a:pt x="2398" y="47"/>
                  </a:lnTo>
                  <a:lnTo>
                    <a:pt x="2429" y="47"/>
                  </a:lnTo>
                  <a:lnTo>
                    <a:pt x="2468" y="40"/>
                  </a:lnTo>
                  <a:lnTo>
                    <a:pt x="2500" y="40"/>
                  </a:lnTo>
                  <a:lnTo>
                    <a:pt x="2539" y="32"/>
                  </a:lnTo>
                  <a:lnTo>
                    <a:pt x="2571" y="32"/>
                  </a:lnTo>
                  <a:lnTo>
                    <a:pt x="2610" y="32"/>
                  </a:lnTo>
                  <a:lnTo>
                    <a:pt x="2641" y="32"/>
                  </a:lnTo>
                  <a:lnTo>
                    <a:pt x="2673" y="24"/>
                  </a:lnTo>
                  <a:lnTo>
                    <a:pt x="2712" y="24"/>
                  </a:lnTo>
                  <a:lnTo>
                    <a:pt x="2744" y="24"/>
                  </a:lnTo>
                  <a:lnTo>
                    <a:pt x="2783" y="16"/>
                  </a:lnTo>
                  <a:lnTo>
                    <a:pt x="2814" y="16"/>
                  </a:lnTo>
                  <a:lnTo>
                    <a:pt x="2854" y="16"/>
                  </a:lnTo>
                  <a:lnTo>
                    <a:pt x="2885" y="16"/>
                  </a:lnTo>
                  <a:lnTo>
                    <a:pt x="2916" y="16"/>
                  </a:lnTo>
                  <a:lnTo>
                    <a:pt x="2956" y="8"/>
                  </a:lnTo>
                  <a:lnTo>
                    <a:pt x="2987" y="8"/>
                  </a:lnTo>
                  <a:lnTo>
                    <a:pt x="3027" y="8"/>
                  </a:lnTo>
                  <a:lnTo>
                    <a:pt x="3058" y="8"/>
                  </a:lnTo>
                  <a:lnTo>
                    <a:pt x="3097" y="8"/>
                  </a:lnTo>
                  <a:lnTo>
                    <a:pt x="3129" y="8"/>
                  </a:lnTo>
                  <a:lnTo>
                    <a:pt x="3160" y="0"/>
                  </a:lnTo>
                  <a:lnTo>
                    <a:pt x="3199" y="0"/>
                  </a:lnTo>
                  <a:lnTo>
                    <a:pt x="3231" y="0"/>
                  </a:lnTo>
                  <a:lnTo>
                    <a:pt x="3270" y="0"/>
                  </a:lnTo>
                  <a:lnTo>
                    <a:pt x="3302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8" name="Freeform 87"/>
            <p:cNvSpPr>
              <a:spLocks/>
            </p:cNvSpPr>
            <p:nvPr/>
          </p:nvSpPr>
          <p:spPr bwMode="auto">
            <a:xfrm>
              <a:off x="826" y="1429"/>
              <a:ext cx="3325" cy="0"/>
            </a:xfrm>
            <a:custGeom>
              <a:avLst/>
              <a:gdLst>
                <a:gd name="T0" fmla="*/ 0 w 3325"/>
                <a:gd name="T1" fmla="*/ 660 w 3325"/>
                <a:gd name="T2" fmla="*/ 3325 w 33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25">
                  <a:moveTo>
                    <a:pt x="0" y="0"/>
                  </a:moveTo>
                  <a:lnTo>
                    <a:pt x="660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9" name="Freeform 88"/>
            <p:cNvSpPr>
              <a:spLocks/>
            </p:cNvSpPr>
            <p:nvPr/>
          </p:nvSpPr>
          <p:spPr bwMode="auto">
            <a:xfrm>
              <a:off x="826" y="1476"/>
              <a:ext cx="3325" cy="1155"/>
            </a:xfrm>
            <a:custGeom>
              <a:avLst/>
              <a:gdLst>
                <a:gd name="T0" fmla="*/ 32 w 3325"/>
                <a:gd name="T1" fmla="*/ 1155 h 1155"/>
                <a:gd name="T2" fmla="*/ 102 w 3325"/>
                <a:gd name="T3" fmla="*/ 1139 h 1155"/>
                <a:gd name="T4" fmla="*/ 173 w 3325"/>
                <a:gd name="T5" fmla="*/ 1124 h 1155"/>
                <a:gd name="T6" fmla="*/ 236 w 3325"/>
                <a:gd name="T7" fmla="*/ 1092 h 1155"/>
                <a:gd name="T8" fmla="*/ 307 w 3325"/>
                <a:gd name="T9" fmla="*/ 1061 h 1155"/>
                <a:gd name="T10" fmla="*/ 377 w 3325"/>
                <a:gd name="T11" fmla="*/ 1021 h 1155"/>
                <a:gd name="T12" fmla="*/ 448 w 3325"/>
                <a:gd name="T13" fmla="*/ 974 h 1155"/>
                <a:gd name="T14" fmla="*/ 519 w 3325"/>
                <a:gd name="T15" fmla="*/ 935 h 1155"/>
                <a:gd name="T16" fmla="*/ 590 w 3325"/>
                <a:gd name="T17" fmla="*/ 888 h 1155"/>
                <a:gd name="T18" fmla="*/ 660 w 3325"/>
                <a:gd name="T19" fmla="*/ 841 h 1155"/>
                <a:gd name="T20" fmla="*/ 723 w 3325"/>
                <a:gd name="T21" fmla="*/ 794 h 1155"/>
                <a:gd name="T22" fmla="*/ 794 w 3325"/>
                <a:gd name="T23" fmla="*/ 746 h 1155"/>
                <a:gd name="T24" fmla="*/ 865 w 3325"/>
                <a:gd name="T25" fmla="*/ 699 h 1155"/>
                <a:gd name="T26" fmla="*/ 936 w 3325"/>
                <a:gd name="T27" fmla="*/ 660 h 1155"/>
                <a:gd name="T28" fmla="*/ 1006 w 3325"/>
                <a:gd name="T29" fmla="*/ 613 h 1155"/>
                <a:gd name="T30" fmla="*/ 1077 w 3325"/>
                <a:gd name="T31" fmla="*/ 573 h 1155"/>
                <a:gd name="T32" fmla="*/ 1148 w 3325"/>
                <a:gd name="T33" fmla="*/ 534 h 1155"/>
                <a:gd name="T34" fmla="*/ 1211 w 3325"/>
                <a:gd name="T35" fmla="*/ 495 h 1155"/>
                <a:gd name="T36" fmla="*/ 1281 w 3325"/>
                <a:gd name="T37" fmla="*/ 463 h 1155"/>
                <a:gd name="T38" fmla="*/ 1352 w 3325"/>
                <a:gd name="T39" fmla="*/ 424 h 1155"/>
                <a:gd name="T40" fmla="*/ 1423 w 3325"/>
                <a:gd name="T41" fmla="*/ 393 h 1155"/>
                <a:gd name="T42" fmla="*/ 1494 w 3325"/>
                <a:gd name="T43" fmla="*/ 361 h 1155"/>
                <a:gd name="T44" fmla="*/ 1564 w 3325"/>
                <a:gd name="T45" fmla="*/ 330 h 1155"/>
                <a:gd name="T46" fmla="*/ 1635 w 3325"/>
                <a:gd name="T47" fmla="*/ 306 h 1155"/>
                <a:gd name="T48" fmla="*/ 1698 w 3325"/>
                <a:gd name="T49" fmla="*/ 283 h 1155"/>
                <a:gd name="T50" fmla="*/ 1769 w 3325"/>
                <a:gd name="T51" fmla="*/ 259 h 1155"/>
                <a:gd name="T52" fmla="*/ 1840 w 3325"/>
                <a:gd name="T53" fmla="*/ 236 h 1155"/>
                <a:gd name="T54" fmla="*/ 1910 w 3325"/>
                <a:gd name="T55" fmla="*/ 212 h 1155"/>
                <a:gd name="T56" fmla="*/ 1981 w 3325"/>
                <a:gd name="T57" fmla="*/ 196 h 1155"/>
                <a:gd name="T58" fmla="*/ 2052 w 3325"/>
                <a:gd name="T59" fmla="*/ 173 h 1155"/>
                <a:gd name="T60" fmla="*/ 2123 w 3325"/>
                <a:gd name="T61" fmla="*/ 157 h 1155"/>
                <a:gd name="T62" fmla="*/ 2185 w 3325"/>
                <a:gd name="T63" fmla="*/ 141 h 1155"/>
                <a:gd name="T64" fmla="*/ 2256 w 3325"/>
                <a:gd name="T65" fmla="*/ 125 h 1155"/>
                <a:gd name="T66" fmla="*/ 2327 w 3325"/>
                <a:gd name="T67" fmla="*/ 110 h 1155"/>
                <a:gd name="T68" fmla="*/ 2398 w 3325"/>
                <a:gd name="T69" fmla="*/ 102 h 1155"/>
                <a:gd name="T70" fmla="*/ 2468 w 3325"/>
                <a:gd name="T71" fmla="*/ 86 h 1155"/>
                <a:gd name="T72" fmla="*/ 2539 w 3325"/>
                <a:gd name="T73" fmla="*/ 78 h 1155"/>
                <a:gd name="T74" fmla="*/ 2610 w 3325"/>
                <a:gd name="T75" fmla="*/ 70 h 1155"/>
                <a:gd name="T76" fmla="*/ 2673 w 3325"/>
                <a:gd name="T77" fmla="*/ 55 h 1155"/>
                <a:gd name="T78" fmla="*/ 2744 w 3325"/>
                <a:gd name="T79" fmla="*/ 47 h 1155"/>
                <a:gd name="T80" fmla="*/ 2814 w 3325"/>
                <a:gd name="T81" fmla="*/ 39 h 1155"/>
                <a:gd name="T82" fmla="*/ 2885 w 3325"/>
                <a:gd name="T83" fmla="*/ 31 h 1155"/>
                <a:gd name="T84" fmla="*/ 2956 w 3325"/>
                <a:gd name="T85" fmla="*/ 31 h 1155"/>
                <a:gd name="T86" fmla="*/ 3027 w 3325"/>
                <a:gd name="T87" fmla="*/ 23 h 1155"/>
                <a:gd name="T88" fmla="*/ 3097 w 3325"/>
                <a:gd name="T89" fmla="*/ 15 h 1155"/>
                <a:gd name="T90" fmla="*/ 3160 w 3325"/>
                <a:gd name="T91" fmla="*/ 8 h 1155"/>
                <a:gd name="T92" fmla="*/ 3231 w 3325"/>
                <a:gd name="T93" fmla="*/ 8 h 1155"/>
                <a:gd name="T94" fmla="*/ 3302 w 3325"/>
                <a:gd name="T95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5" h="1155">
                  <a:moveTo>
                    <a:pt x="0" y="1155"/>
                  </a:moveTo>
                  <a:lnTo>
                    <a:pt x="32" y="1155"/>
                  </a:lnTo>
                  <a:lnTo>
                    <a:pt x="63" y="1147"/>
                  </a:lnTo>
                  <a:lnTo>
                    <a:pt x="102" y="1139"/>
                  </a:lnTo>
                  <a:lnTo>
                    <a:pt x="134" y="1132"/>
                  </a:lnTo>
                  <a:lnTo>
                    <a:pt x="173" y="1124"/>
                  </a:lnTo>
                  <a:lnTo>
                    <a:pt x="205" y="1108"/>
                  </a:lnTo>
                  <a:lnTo>
                    <a:pt x="236" y="1092"/>
                  </a:lnTo>
                  <a:lnTo>
                    <a:pt x="275" y="1077"/>
                  </a:lnTo>
                  <a:lnTo>
                    <a:pt x="307" y="1061"/>
                  </a:lnTo>
                  <a:lnTo>
                    <a:pt x="346" y="1037"/>
                  </a:lnTo>
                  <a:lnTo>
                    <a:pt x="377" y="1021"/>
                  </a:lnTo>
                  <a:lnTo>
                    <a:pt x="417" y="998"/>
                  </a:lnTo>
                  <a:lnTo>
                    <a:pt x="448" y="974"/>
                  </a:lnTo>
                  <a:lnTo>
                    <a:pt x="480" y="951"/>
                  </a:lnTo>
                  <a:lnTo>
                    <a:pt x="519" y="935"/>
                  </a:lnTo>
                  <a:lnTo>
                    <a:pt x="550" y="911"/>
                  </a:lnTo>
                  <a:lnTo>
                    <a:pt x="590" y="888"/>
                  </a:lnTo>
                  <a:lnTo>
                    <a:pt x="621" y="864"/>
                  </a:lnTo>
                  <a:lnTo>
                    <a:pt x="660" y="841"/>
                  </a:lnTo>
                  <a:lnTo>
                    <a:pt x="692" y="817"/>
                  </a:lnTo>
                  <a:lnTo>
                    <a:pt x="723" y="794"/>
                  </a:lnTo>
                  <a:lnTo>
                    <a:pt x="763" y="770"/>
                  </a:lnTo>
                  <a:lnTo>
                    <a:pt x="794" y="746"/>
                  </a:lnTo>
                  <a:lnTo>
                    <a:pt x="833" y="723"/>
                  </a:lnTo>
                  <a:lnTo>
                    <a:pt x="865" y="699"/>
                  </a:lnTo>
                  <a:lnTo>
                    <a:pt x="904" y="684"/>
                  </a:lnTo>
                  <a:lnTo>
                    <a:pt x="936" y="660"/>
                  </a:lnTo>
                  <a:lnTo>
                    <a:pt x="967" y="636"/>
                  </a:lnTo>
                  <a:lnTo>
                    <a:pt x="1006" y="613"/>
                  </a:lnTo>
                  <a:lnTo>
                    <a:pt x="1038" y="597"/>
                  </a:lnTo>
                  <a:lnTo>
                    <a:pt x="1077" y="573"/>
                  </a:lnTo>
                  <a:lnTo>
                    <a:pt x="1109" y="550"/>
                  </a:lnTo>
                  <a:lnTo>
                    <a:pt x="1148" y="534"/>
                  </a:lnTo>
                  <a:lnTo>
                    <a:pt x="1179" y="518"/>
                  </a:lnTo>
                  <a:lnTo>
                    <a:pt x="1211" y="495"/>
                  </a:lnTo>
                  <a:lnTo>
                    <a:pt x="1250" y="479"/>
                  </a:lnTo>
                  <a:lnTo>
                    <a:pt x="1281" y="463"/>
                  </a:lnTo>
                  <a:lnTo>
                    <a:pt x="1321" y="440"/>
                  </a:lnTo>
                  <a:lnTo>
                    <a:pt x="1352" y="424"/>
                  </a:lnTo>
                  <a:lnTo>
                    <a:pt x="1391" y="408"/>
                  </a:lnTo>
                  <a:lnTo>
                    <a:pt x="1423" y="393"/>
                  </a:lnTo>
                  <a:lnTo>
                    <a:pt x="1454" y="377"/>
                  </a:lnTo>
                  <a:lnTo>
                    <a:pt x="1494" y="361"/>
                  </a:lnTo>
                  <a:lnTo>
                    <a:pt x="1525" y="346"/>
                  </a:lnTo>
                  <a:lnTo>
                    <a:pt x="1564" y="330"/>
                  </a:lnTo>
                  <a:lnTo>
                    <a:pt x="1596" y="322"/>
                  </a:lnTo>
                  <a:lnTo>
                    <a:pt x="1635" y="306"/>
                  </a:lnTo>
                  <a:lnTo>
                    <a:pt x="1667" y="291"/>
                  </a:lnTo>
                  <a:lnTo>
                    <a:pt x="1698" y="283"/>
                  </a:lnTo>
                  <a:lnTo>
                    <a:pt x="1737" y="267"/>
                  </a:lnTo>
                  <a:lnTo>
                    <a:pt x="1769" y="259"/>
                  </a:lnTo>
                  <a:lnTo>
                    <a:pt x="1808" y="243"/>
                  </a:lnTo>
                  <a:lnTo>
                    <a:pt x="1840" y="236"/>
                  </a:lnTo>
                  <a:lnTo>
                    <a:pt x="1879" y="220"/>
                  </a:lnTo>
                  <a:lnTo>
                    <a:pt x="1910" y="212"/>
                  </a:lnTo>
                  <a:lnTo>
                    <a:pt x="1942" y="204"/>
                  </a:lnTo>
                  <a:lnTo>
                    <a:pt x="1981" y="196"/>
                  </a:lnTo>
                  <a:lnTo>
                    <a:pt x="2012" y="181"/>
                  </a:lnTo>
                  <a:lnTo>
                    <a:pt x="2052" y="173"/>
                  </a:lnTo>
                  <a:lnTo>
                    <a:pt x="2083" y="165"/>
                  </a:lnTo>
                  <a:lnTo>
                    <a:pt x="2123" y="157"/>
                  </a:lnTo>
                  <a:lnTo>
                    <a:pt x="2154" y="149"/>
                  </a:lnTo>
                  <a:lnTo>
                    <a:pt x="2185" y="141"/>
                  </a:lnTo>
                  <a:lnTo>
                    <a:pt x="2225" y="133"/>
                  </a:lnTo>
                  <a:lnTo>
                    <a:pt x="2256" y="125"/>
                  </a:lnTo>
                  <a:lnTo>
                    <a:pt x="2295" y="118"/>
                  </a:lnTo>
                  <a:lnTo>
                    <a:pt x="2327" y="110"/>
                  </a:lnTo>
                  <a:lnTo>
                    <a:pt x="2366" y="110"/>
                  </a:lnTo>
                  <a:lnTo>
                    <a:pt x="2398" y="102"/>
                  </a:lnTo>
                  <a:lnTo>
                    <a:pt x="2429" y="94"/>
                  </a:lnTo>
                  <a:lnTo>
                    <a:pt x="2468" y="86"/>
                  </a:lnTo>
                  <a:lnTo>
                    <a:pt x="2500" y="86"/>
                  </a:lnTo>
                  <a:lnTo>
                    <a:pt x="2539" y="78"/>
                  </a:lnTo>
                  <a:lnTo>
                    <a:pt x="2571" y="70"/>
                  </a:lnTo>
                  <a:lnTo>
                    <a:pt x="2610" y="70"/>
                  </a:lnTo>
                  <a:lnTo>
                    <a:pt x="2641" y="63"/>
                  </a:lnTo>
                  <a:lnTo>
                    <a:pt x="2673" y="55"/>
                  </a:lnTo>
                  <a:lnTo>
                    <a:pt x="2712" y="55"/>
                  </a:lnTo>
                  <a:lnTo>
                    <a:pt x="2744" y="47"/>
                  </a:lnTo>
                  <a:lnTo>
                    <a:pt x="2783" y="47"/>
                  </a:lnTo>
                  <a:lnTo>
                    <a:pt x="2814" y="39"/>
                  </a:lnTo>
                  <a:lnTo>
                    <a:pt x="2854" y="39"/>
                  </a:lnTo>
                  <a:lnTo>
                    <a:pt x="2885" y="31"/>
                  </a:lnTo>
                  <a:lnTo>
                    <a:pt x="2916" y="31"/>
                  </a:lnTo>
                  <a:lnTo>
                    <a:pt x="2956" y="31"/>
                  </a:lnTo>
                  <a:lnTo>
                    <a:pt x="2987" y="23"/>
                  </a:lnTo>
                  <a:lnTo>
                    <a:pt x="3027" y="23"/>
                  </a:lnTo>
                  <a:lnTo>
                    <a:pt x="3058" y="15"/>
                  </a:lnTo>
                  <a:lnTo>
                    <a:pt x="3097" y="15"/>
                  </a:lnTo>
                  <a:lnTo>
                    <a:pt x="3129" y="15"/>
                  </a:lnTo>
                  <a:lnTo>
                    <a:pt x="3160" y="8"/>
                  </a:lnTo>
                  <a:lnTo>
                    <a:pt x="3199" y="8"/>
                  </a:lnTo>
                  <a:lnTo>
                    <a:pt x="3231" y="8"/>
                  </a:lnTo>
                  <a:lnTo>
                    <a:pt x="3270" y="0"/>
                  </a:lnTo>
                  <a:lnTo>
                    <a:pt x="3302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0" name="Freeform 89"/>
            <p:cNvSpPr>
              <a:spLocks/>
            </p:cNvSpPr>
            <p:nvPr/>
          </p:nvSpPr>
          <p:spPr bwMode="auto">
            <a:xfrm>
              <a:off x="826" y="1429"/>
              <a:ext cx="3325" cy="0"/>
            </a:xfrm>
            <a:custGeom>
              <a:avLst/>
              <a:gdLst>
                <a:gd name="T0" fmla="*/ 0 w 3325"/>
                <a:gd name="T1" fmla="*/ 660 w 3325"/>
                <a:gd name="T2" fmla="*/ 3325 w 33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25">
                  <a:moveTo>
                    <a:pt x="0" y="0"/>
                  </a:moveTo>
                  <a:lnTo>
                    <a:pt x="660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1" name="Freeform 90"/>
            <p:cNvSpPr>
              <a:spLocks/>
            </p:cNvSpPr>
            <p:nvPr/>
          </p:nvSpPr>
          <p:spPr bwMode="auto">
            <a:xfrm>
              <a:off x="826" y="1429"/>
              <a:ext cx="3325" cy="0"/>
            </a:xfrm>
            <a:custGeom>
              <a:avLst/>
              <a:gdLst>
                <a:gd name="T0" fmla="*/ 0 w 3325"/>
                <a:gd name="T1" fmla="*/ 660 w 3325"/>
                <a:gd name="T2" fmla="*/ 3325 w 33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25">
                  <a:moveTo>
                    <a:pt x="0" y="0"/>
                  </a:moveTo>
                  <a:lnTo>
                    <a:pt x="660" y="0"/>
                  </a:lnTo>
                  <a:lnTo>
                    <a:pt x="33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2" name="Freeform 91"/>
            <p:cNvSpPr>
              <a:spLocks/>
            </p:cNvSpPr>
            <p:nvPr/>
          </p:nvSpPr>
          <p:spPr bwMode="auto">
            <a:xfrm>
              <a:off x="826" y="1452"/>
              <a:ext cx="3294" cy="1328"/>
            </a:xfrm>
            <a:custGeom>
              <a:avLst/>
              <a:gdLst>
                <a:gd name="T0" fmla="*/ 47 w 3294"/>
                <a:gd name="T1" fmla="*/ 1258 h 1328"/>
                <a:gd name="T2" fmla="*/ 126 w 3294"/>
                <a:gd name="T3" fmla="*/ 1321 h 1328"/>
                <a:gd name="T4" fmla="*/ 205 w 3294"/>
                <a:gd name="T5" fmla="*/ 1328 h 1328"/>
                <a:gd name="T6" fmla="*/ 283 w 3294"/>
                <a:gd name="T7" fmla="*/ 1305 h 1328"/>
                <a:gd name="T8" fmla="*/ 362 w 3294"/>
                <a:gd name="T9" fmla="*/ 1258 h 1328"/>
                <a:gd name="T10" fmla="*/ 440 w 3294"/>
                <a:gd name="T11" fmla="*/ 1195 h 1328"/>
                <a:gd name="T12" fmla="*/ 519 w 3294"/>
                <a:gd name="T13" fmla="*/ 1124 h 1328"/>
                <a:gd name="T14" fmla="*/ 590 w 3294"/>
                <a:gd name="T15" fmla="*/ 1045 h 1328"/>
                <a:gd name="T16" fmla="*/ 668 w 3294"/>
                <a:gd name="T17" fmla="*/ 967 h 1328"/>
                <a:gd name="T18" fmla="*/ 747 w 3294"/>
                <a:gd name="T19" fmla="*/ 888 h 1328"/>
                <a:gd name="T20" fmla="*/ 826 w 3294"/>
                <a:gd name="T21" fmla="*/ 810 h 1328"/>
                <a:gd name="T22" fmla="*/ 904 w 3294"/>
                <a:gd name="T23" fmla="*/ 739 h 1328"/>
                <a:gd name="T24" fmla="*/ 983 w 3294"/>
                <a:gd name="T25" fmla="*/ 668 h 1328"/>
                <a:gd name="T26" fmla="*/ 1061 w 3294"/>
                <a:gd name="T27" fmla="*/ 605 h 1328"/>
                <a:gd name="T28" fmla="*/ 1140 w 3294"/>
                <a:gd name="T29" fmla="*/ 542 h 1328"/>
                <a:gd name="T30" fmla="*/ 1219 w 3294"/>
                <a:gd name="T31" fmla="*/ 487 h 1328"/>
                <a:gd name="T32" fmla="*/ 1297 w 3294"/>
                <a:gd name="T33" fmla="*/ 440 h 1328"/>
                <a:gd name="T34" fmla="*/ 1376 w 3294"/>
                <a:gd name="T35" fmla="*/ 393 h 1328"/>
                <a:gd name="T36" fmla="*/ 1454 w 3294"/>
                <a:gd name="T37" fmla="*/ 346 h 1328"/>
                <a:gd name="T38" fmla="*/ 1525 w 3294"/>
                <a:gd name="T39" fmla="*/ 307 h 1328"/>
                <a:gd name="T40" fmla="*/ 1604 w 3294"/>
                <a:gd name="T41" fmla="*/ 275 h 1328"/>
                <a:gd name="T42" fmla="*/ 1682 w 3294"/>
                <a:gd name="T43" fmla="*/ 244 h 1328"/>
                <a:gd name="T44" fmla="*/ 1761 w 3294"/>
                <a:gd name="T45" fmla="*/ 212 h 1328"/>
                <a:gd name="T46" fmla="*/ 1840 w 3294"/>
                <a:gd name="T47" fmla="*/ 189 h 1328"/>
                <a:gd name="T48" fmla="*/ 1918 w 3294"/>
                <a:gd name="T49" fmla="*/ 165 h 1328"/>
                <a:gd name="T50" fmla="*/ 1997 w 3294"/>
                <a:gd name="T51" fmla="*/ 149 h 1328"/>
                <a:gd name="T52" fmla="*/ 2075 w 3294"/>
                <a:gd name="T53" fmla="*/ 126 h 1328"/>
                <a:gd name="T54" fmla="*/ 2154 w 3294"/>
                <a:gd name="T55" fmla="*/ 110 h 1328"/>
                <a:gd name="T56" fmla="*/ 2233 w 3294"/>
                <a:gd name="T57" fmla="*/ 94 h 1328"/>
                <a:gd name="T58" fmla="*/ 2311 w 3294"/>
                <a:gd name="T59" fmla="*/ 87 h 1328"/>
                <a:gd name="T60" fmla="*/ 2382 w 3294"/>
                <a:gd name="T61" fmla="*/ 71 h 1328"/>
                <a:gd name="T62" fmla="*/ 2461 w 3294"/>
                <a:gd name="T63" fmla="*/ 63 h 1328"/>
                <a:gd name="T64" fmla="*/ 2539 w 3294"/>
                <a:gd name="T65" fmla="*/ 55 h 1328"/>
                <a:gd name="T66" fmla="*/ 2618 w 3294"/>
                <a:gd name="T67" fmla="*/ 47 h 1328"/>
                <a:gd name="T68" fmla="*/ 2696 w 3294"/>
                <a:gd name="T69" fmla="*/ 39 h 1328"/>
                <a:gd name="T70" fmla="*/ 2775 w 3294"/>
                <a:gd name="T71" fmla="*/ 32 h 1328"/>
                <a:gd name="T72" fmla="*/ 2854 w 3294"/>
                <a:gd name="T73" fmla="*/ 24 h 1328"/>
                <a:gd name="T74" fmla="*/ 2932 w 3294"/>
                <a:gd name="T75" fmla="*/ 16 h 1328"/>
                <a:gd name="T76" fmla="*/ 3011 w 3294"/>
                <a:gd name="T77" fmla="*/ 16 h 1328"/>
                <a:gd name="T78" fmla="*/ 3089 w 3294"/>
                <a:gd name="T79" fmla="*/ 8 h 1328"/>
                <a:gd name="T80" fmla="*/ 3168 w 3294"/>
                <a:gd name="T81" fmla="*/ 8 h 1328"/>
                <a:gd name="T82" fmla="*/ 3247 w 3294"/>
                <a:gd name="T83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94" h="1328">
                  <a:moveTo>
                    <a:pt x="0" y="1179"/>
                  </a:moveTo>
                  <a:lnTo>
                    <a:pt x="24" y="1226"/>
                  </a:lnTo>
                  <a:lnTo>
                    <a:pt x="47" y="1258"/>
                  </a:lnTo>
                  <a:lnTo>
                    <a:pt x="71" y="1281"/>
                  </a:lnTo>
                  <a:lnTo>
                    <a:pt x="102" y="1305"/>
                  </a:lnTo>
                  <a:lnTo>
                    <a:pt x="126" y="1321"/>
                  </a:lnTo>
                  <a:lnTo>
                    <a:pt x="150" y="1328"/>
                  </a:lnTo>
                  <a:lnTo>
                    <a:pt x="181" y="1328"/>
                  </a:lnTo>
                  <a:lnTo>
                    <a:pt x="205" y="1328"/>
                  </a:lnTo>
                  <a:lnTo>
                    <a:pt x="228" y="1328"/>
                  </a:lnTo>
                  <a:lnTo>
                    <a:pt x="260" y="1321"/>
                  </a:lnTo>
                  <a:lnTo>
                    <a:pt x="283" y="1305"/>
                  </a:lnTo>
                  <a:lnTo>
                    <a:pt x="307" y="1297"/>
                  </a:lnTo>
                  <a:lnTo>
                    <a:pt x="330" y="1281"/>
                  </a:lnTo>
                  <a:lnTo>
                    <a:pt x="362" y="1258"/>
                  </a:lnTo>
                  <a:lnTo>
                    <a:pt x="385" y="1242"/>
                  </a:lnTo>
                  <a:lnTo>
                    <a:pt x="409" y="1218"/>
                  </a:lnTo>
                  <a:lnTo>
                    <a:pt x="440" y="1195"/>
                  </a:lnTo>
                  <a:lnTo>
                    <a:pt x="464" y="1171"/>
                  </a:lnTo>
                  <a:lnTo>
                    <a:pt x="488" y="1148"/>
                  </a:lnTo>
                  <a:lnTo>
                    <a:pt x="519" y="1124"/>
                  </a:lnTo>
                  <a:lnTo>
                    <a:pt x="543" y="1101"/>
                  </a:lnTo>
                  <a:lnTo>
                    <a:pt x="566" y="1069"/>
                  </a:lnTo>
                  <a:lnTo>
                    <a:pt x="590" y="1045"/>
                  </a:lnTo>
                  <a:lnTo>
                    <a:pt x="621" y="1022"/>
                  </a:lnTo>
                  <a:lnTo>
                    <a:pt x="645" y="990"/>
                  </a:lnTo>
                  <a:lnTo>
                    <a:pt x="668" y="967"/>
                  </a:lnTo>
                  <a:lnTo>
                    <a:pt x="700" y="943"/>
                  </a:lnTo>
                  <a:lnTo>
                    <a:pt x="723" y="912"/>
                  </a:lnTo>
                  <a:lnTo>
                    <a:pt x="747" y="888"/>
                  </a:lnTo>
                  <a:lnTo>
                    <a:pt x="778" y="865"/>
                  </a:lnTo>
                  <a:lnTo>
                    <a:pt x="802" y="833"/>
                  </a:lnTo>
                  <a:lnTo>
                    <a:pt x="826" y="810"/>
                  </a:lnTo>
                  <a:lnTo>
                    <a:pt x="857" y="786"/>
                  </a:lnTo>
                  <a:lnTo>
                    <a:pt x="881" y="763"/>
                  </a:lnTo>
                  <a:lnTo>
                    <a:pt x="904" y="739"/>
                  </a:lnTo>
                  <a:lnTo>
                    <a:pt x="928" y="715"/>
                  </a:lnTo>
                  <a:lnTo>
                    <a:pt x="959" y="692"/>
                  </a:lnTo>
                  <a:lnTo>
                    <a:pt x="983" y="668"/>
                  </a:lnTo>
                  <a:lnTo>
                    <a:pt x="1006" y="645"/>
                  </a:lnTo>
                  <a:lnTo>
                    <a:pt x="1038" y="629"/>
                  </a:lnTo>
                  <a:lnTo>
                    <a:pt x="1061" y="605"/>
                  </a:lnTo>
                  <a:lnTo>
                    <a:pt x="1085" y="582"/>
                  </a:lnTo>
                  <a:lnTo>
                    <a:pt x="1116" y="566"/>
                  </a:lnTo>
                  <a:lnTo>
                    <a:pt x="1140" y="542"/>
                  </a:lnTo>
                  <a:lnTo>
                    <a:pt x="1164" y="527"/>
                  </a:lnTo>
                  <a:lnTo>
                    <a:pt x="1187" y="503"/>
                  </a:lnTo>
                  <a:lnTo>
                    <a:pt x="1219" y="487"/>
                  </a:lnTo>
                  <a:lnTo>
                    <a:pt x="1242" y="472"/>
                  </a:lnTo>
                  <a:lnTo>
                    <a:pt x="1266" y="456"/>
                  </a:lnTo>
                  <a:lnTo>
                    <a:pt x="1297" y="440"/>
                  </a:lnTo>
                  <a:lnTo>
                    <a:pt x="1321" y="425"/>
                  </a:lnTo>
                  <a:lnTo>
                    <a:pt x="1344" y="409"/>
                  </a:lnTo>
                  <a:lnTo>
                    <a:pt x="1376" y="393"/>
                  </a:lnTo>
                  <a:lnTo>
                    <a:pt x="1399" y="377"/>
                  </a:lnTo>
                  <a:lnTo>
                    <a:pt x="1423" y="362"/>
                  </a:lnTo>
                  <a:lnTo>
                    <a:pt x="1454" y="346"/>
                  </a:lnTo>
                  <a:lnTo>
                    <a:pt x="1478" y="338"/>
                  </a:lnTo>
                  <a:lnTo>
                    <a:pt x="1502" y="322"/>
                  </a:lnTo>
                  <a:lnTo>
                    <a:pt x="1525" y="307"/>
                  </a:lnTo>
                  <a:lnTo>
                    <a:pt x="1557" y="299"/>
                  </a:lnTo>
                  <a:lnTo>
                    <a:pt x="1580" y="283"/>
                  </a:lnTo>
                  <a:lnTo>
                    <a:pt x="1604" y="275"/>
                  </a:lnTo>
                  <a:lnTo>
                    <a:pt x="1635" y="267"/>
                  </a:lnTo>
                  <a:lnTo>
                    <a:pt x="1659" y="252"/>
                  </a:lnTo>
                  <a:lnTo>
                    <a:pt x="1682" y="244"/>
                  </a:lnTo>
                  <a:lnTo>
                    <a:pt x="1714" y="236"/>
                  </a:lnTo>
                  <a:lnTo>
                    <a:pt x="1737" y="228"/>
                  </a:lnTo>
                  <a:lnTo>
                    <a:pt x="1761" y="212"/>
                  </a:lnTo>
                  <a:lnTo>
                    <a:pt x="1785" y="205"/>
                  </a:lnTo>
                  <a:lnTo>
                    <a:pt x="1816" y="197"/>
                  </a:lnTo>
                  <a:lnTo>
                    <a:pt x="1840" y="189"/>
                  </a:lnTo>
                  <a:lnTo>
                    <a:pt x="1863" y="181"/>
                  </a:lnTo>
                  <a:lnTo>
                    <a:pt x="1895" y="173"/>
                  </a:lnTo>
                  <a:lnTo>
                    <a:pt x="1918" y="165"/>
                  </a:lnTo>
                  <a:lnTo>
                    <a:pt x="1942" y="157"/>
                  </a:lnTo>
                  <a:lnTo>
                    <a:pt x="1973" y="157"/>
                  </a:lnTo>
                  <a:lnTo>
                    <a:pt x="1997" y="149"/>
                  </a:lnTo>
                  <a:lnTo>
                    <a:pt x="2020" y="142"/>
                  </a:lnTo>
                  <a:lnTo>
                    <a:pt x="2052" y="134"/>
                  </a:lnTo>
                  <a:lnTo>
                    <a:pt x="2075" y="126"/>
                  </a:lnTo>
                  <a:lnTo>
                    <a:pt x="2099" y="126"/>
                  </a:lnTo>
                  <a:lnTo>
                    <a:pt x="2123" y="118"/>
                  </a:lnTo>
                  <a:lnTo>
                    <a:pt x="2154" y="110"/>
                  </a:lnTo>
                  <a:lnTo>
                    <a:pt x="2178" y="110"/>
                  </a:lnTo>
                  <a:lnTo>
                    <a:pt x="2201" y="102"/>
                  </a:lnTo>
                  <a:lnTo>
                    <a:pt x="2233" y="94"/>
                  </a:lnTo>
                  <a:lnTo>
                    <a:pt x="2256" y="94"/>
                  </a:lnTo>
                  <a:lnTo>
                    <a:pt x="2280" y="87"/>
                  </a:lnTo>
                  <a:lnTo>
                    <a:pt x="2311" y="87"/>
                  </a:lnTo>
                  <a:lnTo>
                    <a:pt x="2335" y="79"/>
                  </a:lnTo>
                  <a:lnTo>
                    <a:pt x="2358" y="79"/>
                  </a:lnTo>
                  <a:lnTo>
                    <a:pt x="2382" y="71"/>
                  </a:lnTo>
                  <a:lnTo>
                    <a:pt x="2413" y="71"/>
                  </a:lnTo>
                  <a:lnTo>
                    <a:pt x="2437" y="63"/>
                  </a:lnTo>
                  <a:lnTo>
                    <a:pt x="2461" y="63"/>
                  </a:lnTo>
                  <a:lnTo>
                    <a:pt x="2492" y="55"/>
                  </a:lnTo>
                  <a:lnTo>
                    <a:pt x="2516" y="55"/>
                  </a:lnTo>
                  <a:lnTo>
                    <a:pt x="2539" y="55"/>
                  </a:lnTo>
                  <a:lnTo>
                    <a:pt x="2571" y="47"/>
                  </a:lnTo>
                  <a:lnTo>
                    <a:pt x="2594" y="47"/>
                  </a:lnTo>
                  <a:lnTo>
                    <a:pt x="2618" y="47"/>
                  </a:lnTo>
                  <a:lnTo>
                    <a:pt x="2649" y="39"/>
                  </a:lnTo>
                  <a:lnTo>
                    <a:pt x="2673" y="39"/>
                  </a:lnTo>
                  <a:lnTo>
                    <a:pt x="2696" y="39"/>
                  </a:lnTo>
                  <a:lnTo>
                    <a:pt x="2720" y="32"/>
                  </a:lnTo>
                  <a:lnTo>
                    <a:pt x="2751" y="32"/>
                  </a:lnTo>
                  <a:lnTo>
                    <a:pt x="2775" y="32"/>
                  </a:lnTo>
                  <a:lnTo>
                    <a:pt x="2799" y="24"/>
                  </a:lnTo>
                  <a:lnTo>
                    <a:pt x="2830" y="24"/>
                  </a:lnTo>
                  <a:lnTo>
                    <a:pt x="2854" y="24"/>
                  </a:lnTo>
                  <a:lnTo>
                    <a:pt x="2877" y="24"/>
                  </a:lnTo>
                  <a:lnTo>
                    <a:pt x="2909" y="24"/>
                  </a:lnTo>
                  <a:lnTo>
                    <a:pt x="2932" y="16"/>
                  </a:lnTo>
                  <a:lnTo>
                    <a:pt x="2956" y="16"/>
                  </a:lnTo>
                  <a:lnTo>
                    <a:pt x="2979" y="16"/>
                  </a:lnTo>
                  <a:lnTo>
                    <a:pt x="3011" y="16"/>
                  </a:lnTo>
                  <a:lnTo>
                    <a:pt x="3034" y="16"/>
                  </a:lnTo>
                  <a:lnTo>
                    <a:pt x="3058" y="8"/>
                  </a:lnTo>
                  <a:lnTo>
                    <a:pt x="3089" y="8"/>
                  </a:lnTo>
                  <a:lnTo>
                    <a:pt x="3113" y="8"/>
                  </a:lnTo>
                  <a:lnTo>
                    <a:pt x="3137" y="8"/>
                  </a:lnTo>
                  <a:lnTo>
                    <a:pt x="3168" y="8"/>
                  </a:lnTo>
                  <a:lnTo>
                    <a:pt x="3192" y="8"/>
                  </a:lnTo>
                  <a:lnTo>
                    <a:pt x="3215" y="0"/>
                  </a:lnTo>
                  <a:lnTo>
                    <a:pt x="3247" y="0"/>
                  </a:lnTo>
                  <a:lnTo>
                    <a:pt x="3270" y="0"/>
                  </a:lnTo>
                  <a:lnTo>
                    <a:pt x="3294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3" name="Freeform 92"/>
            <p:cNvSpPr>
              <a:spLocks/>
            </p:cNvSpPr>
            <p:nvPr/>
          </p:nvSpPr>
          <p:spPr bwMode="auto">
            <a:xfrm>
              <a:off x="4120" y="1452"/>
              <a:ext cx="31" cy="0"/>
            </a:xfrm>
            <a:custGeom>
              <a:avLst/>
              <a:gdLst>
                <a:gd name="T0" fmla="*/ 0 w 31"/>
                <a:gd name="T1" fmla="*/ 23 w 31"/>
                <a:gd name="T2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23" y="0"/>
                  </a:lnTo>
                  <a:lnTo>
                    <a:pt x="31" y="0"/>
                  </a:lnTo>
                </a:path>
              </a:pathLst>
            </a:custGeom>
            <a:noFill/>
            <a:ln w="0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4" name="Rectangle 93"/>
            <p:cNvSpPr>
              <a:spLocks noChangeArrowheads="1"/>
            </p:cNvSpPr>
            <p:nvPr/>
          </p:nvSpPr>
          <p:spPr bwMode="auto">
            <a:xfrm>
              <a:off x="2186" y="1154"/>
              <a:ext cx="6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95" name="Rectangle 94"/>
            <p:cNvSpPr>
              <a:spLocks noChangeArrowheads="1"/>
            </p:cNvSpPr>
            <p:nvPr/>
          </p:nvSpPr>
          <p:spPr bwMode="auto">
            <a:xfrm>
              <a:off x="2178" y="4007"/>
              <a:ext cx="61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96" name="Rectangle 95"/>
            <p:cNvSpPr>
              <a:spLocks noChangeArrowheads="1"/>
            </p:cNvSpPr>
            <p:nvPr/>
          </p:nvSpPr>
          <p:spPr bwMode="auto">
            <a:xfrm rot="16200000">
              <a:off x="328" y="2515"/>
              <a:ext cx="39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1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497" name="Rectangle 18496"/>
          <p:cNvSpPr/>
          <p:nvPr/>
        </p:nvSpPr>
        <p:spPr>
          <a:xfrm>
            <a:off x="5327632" y="3636469"/>
            <a:ext cx="5240507" cy="178510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s</a:t>
            </a:r>
            <a:r>
              <a:rPr lang="en-US" sz="1200" dirty="0"/>
              <a:t>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/>
              <a:t>theta=1</a:t>
            </a:r>
          </a:p>
          <a:p>
            <a:r>
              <a:rPr lang="en-US" sz="1200" dirty="0">
                <a:solidFill>
                  <a:srgbClr val="2C25B9"/>
                </a:solidFill>
              </a:rPr>
              <a:t>g0=</a:t>
            </a:r>
            <a:r>
              <a:rPr lang="en-US" sz="1200" dirty="0" err="1">
                <a:solidFill>
                  <a:srgbClr val="2C25B9"/>
                </a:solidFill>
              </a:rPr>
              <a:t>exp</a:t>
            </a:r>
            <a:r>
              <a:rPr lang="en-US" sz="1200" dirty="0">
                <a:solidFill>
                  <a:srgbClr val="2C25B9"/>
                </a:solidFill>
              </a:rPr>
              <a:t>(-theta*s)                                 % 0. Original time delay. </a:t>
            </a:r>
          </a:p>
          <a:p>
            <a:r>
              <a:rPr lang="en-US" sz="1200" dirty="0">
                <a:solidFill>
                  <a:srgbClr val="00B050"/>
                </a:solidFill>
              </a:rPr>
              <a:t>g1= - theta*s + 1                                  % 1. As RHP-zero.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g2= 1/(theta*s+1)                                % 2. As First order</a:t>
            </a:r>
          </a:p>
          <a:p>
            <a:r>
              <a:rPr lang="en-US" sz="1200" dirty="0">
                <a:solidFill>
                  <a:srgbClr val="00B0F0"/>
                </a:solidFill>
              </a:rPr>
              <a:t>g3 = (-theta*s/2+1)/(theta*s/2+1)   % 3. Combined: </a:t>
            </a:r>
            <a:r>
              <a:rPr lang="en-US" sz="1200" dirty="0" err="1">
                <a:solidFill>
                  <a:srgbClr val="00B0F0"/>
                </a:solidFill>
              </a:rPr>
              <a:t>Pade-approx</a:t>
            </a:r>
            <a:endParaRPr lang="en-US" sz="1200" dirty="0">
              <a:solidFill>
                <a:srgbClr val="00B0F0"/>
              </a:solidFill>
            </a:endParaRPr>
          </a:p>
          <a:p>
            <a:r>
              <a:rPr lang="en-US" sz="1200" dirty="0"/>
              <a:t>h=1/(s+1)</a:t>
            </a:r>
          </a:p>
          <a:p>
            <a:r>
              <a:rPr lang="en-US" sz="1200" dirty="0"/>
              <a:t>step(g0*h,g1*h,g2*h,g3*h)</a:t>
            </a:r>
          </a:p>
          <a:p>
            <a:r>
              <a:rPr lang="en-US" sz="1200" dirty="0"/>
              <a:t>axis([0 5 -1 1.1])</a:t>
            </a:r>
            <a:endParaRPr lang="en-US" sz="1400" dirty="0"/>
          </a:p>
        </p:txBody>
      </p:sp>
      <p:sp>
        <p:nvSpPr>
          <p:cNvPr id="18498" name="TextBox 18497"/>
          <p:cNvSpPr txBox="1"/>
          <p:nvPr/>
        </p:nvSpPr>
        <p:spPr>
          <a:xfrm>
            <a:off x="3556087" y="38813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2C25B9"/>
                </a:solidFill>
              </a:rPr>
              <a:t>0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505771" y="423862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2820281" y="483705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2744608" y="352742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7488" y="-27384"/>
            <a:ext cx="229434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“Going the other way”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37908B76-AC71-4284-BDA4-7389509C8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186" y="2688369"/>
            <a:ext cx="1614609" cy="745394"/>
          </a:xfrm>
          <a:prstGeom prst="rect">
            <a:avLst/>
          </a:prstGeom>
        </p:spPr>
      </p:pic>
      <p:sp>
        <p:nvSpPr>
          <p:cNvPr id="18434" name="Slide Number Placeholder 18433">
            <a:extLst>
              <a:ext uri="{FF2B5EF4-FFF2-40B4-BE49-F238E27FC236}">
                <a16:creationId xmlns:a16="http://schemas.microsoft.com/office/drawing/2014/main" id="{82A6A252-D493-19E3-DF0D-05E4C3946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63253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09E36A-FC9F-416E-A1B7-CC2A63C4D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626" y="1147505"/>
            <a:ext cx="4361374" cy="20313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C09B56-3A79-479C-9828-A27076F6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n’th</a:t>
            </a:r>
            <a:r>
              <a:rPr lang="nb-NO" dirty="0"/>
              <a:t> order Pade </a:t>
            </a:r>
            <a:r>
              <a:rPr lang="nb-NO" dirty="0" err="1"/>
              <a:t>approximation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7ECF1-A0FD-4182-A7ED-FD8879EB9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/>
              <a:t>Accurate</a:t>
            </a:r>
            <a:r>
              <a:rPr lang="nb-NO" dirty="0"/>
              <a:t> for </a:t>
            </a:r>
            <a:r>
              <a:rPr lang="nb-NO" dirty="0" err="1"/>
              <a:t>large</a:t>
            </a:r>
            <a:r>
              <a:rPr lang="nb-NO" dirty="0"/>
              <a:t> 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86ED26-7E91-4E89-9CC4-44D9F058B105}"/>
              </a:ext>
            </a:extLst>
          </p:cNvPr>
          <p:cNvSpPr/>
          <p:nvPr/>
        </p:nvSpPr>
        <p:spPr>
          <a:xfrm>
            <a:off x="6394190" y="3687433"/>
            <a:ext cx="6336704" cy="15465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50" dirty="0"/>
              <a:t>s=</a:t>
            </a:r>
            <a:r>
              <a:rPr lang="en-US" sz="1050" dirty="0" err="1"/>
              <a:t>tf</a:t>
            </a:r>
            <a:r>
              <a:rPr lang="en-US" sz="1050" dirty="0"/>
              <a:t>('s')</a:t>
            </a:r>
          </a:p>
          <a:p>
            <a:r>
              <a:rPr lang="en-US" sz="1050" dirty="0"/>
              <a:t>theta=1</a:t>
            </a:r>
          </a:p>
          <a:p>
            <a:r>
              <a:rPr lang="en-US" sz="1050" dirty="0">
                <a:solidFill>
                  <a:srgbClr val="00B0F0"/>
                </a:solidFill>
              </a:rPr>
              <a:t>g0 =exp(-theta*s)                                         % Original time delay</a:t>
            </a:r>
          </a:p>
          <a:p>
            <a:r>
              <a:rPr lang="en-US" sz="1050" dirty="0">
                <a:solidFill>
                  <a:srgbClr val="FF0000"/>
                </a:solidFill>
              </a:rPr>
              <a:t>g1 = (-theta*s/2+1)/(theta*s/2+1)           % 1</a:t>
            </a:r>
            <a:r>
              <a:rPr lang="en-US" sz="1050" baseline="30000" dirty="0">
                <a:solidFill>
                  <a:srgbClr val="FF0000"/>
                </a:solidFill>
              </a:rPr>
              <a:t>st</a:t>
            </a:r>
            <a:r>
              <a:rPr lang="en-US" sz="1050" dirty="0">
                <a:solidFill>
                  <a:srgbClr val="FF0000"/>
                </a:solidFill>
              </a:rPr>
              <a:t>-order </a:t>
            </a:r>
            <a:r>
              <a:rPr lang="en-US" sz="1050" dirty="0" err="1">
                <a:solidFill>
                  <a:srgbClr val="FF0000"/>
                </a:solidFill>
              </a:rPr>
              <a:t>Pade</a:t>
            </a:r>
            <a:r>
              <a:rPr lang="en-US" sz="1050" dirty="0">
                <a:solidFill>
                  <a:srgbClr val="FF0000"/>
                </a:solidFill>
              </a:rPr>
              <a:t>-approximation</a:t>
            </a:r>
          </a:p>
          <a:p>
            <a:r>
              <a:rPr lang="en-US" sz="1050" dirty="0">
                <a:solidFill>
                  <a:srgbClr val="FFC000"/>
                </a:solidFill>
              </a:rPr>
              <a:t>g2 = (-theta*s/4+1)^2/(theta*s/4+1)^2   % 2nd-order </a:t>
            </a:r>
            <a:r>
              <a:rPr lang="en-US" sz="1050" dirty="0" err="1">
                <a:solidFill>
                  <a:srgbClr val="FFC000"/>
                </a:solidFill>
              </a:rPr>
              <a:t>Pade</a:t>
            </a:r>
            <a:r>
              <a:rPr lang="en-US" sz="1050" dirty="0">
                <a:solidFill>
                  <a:srgbClr val="FFC000"/>
                </a:solidFill>
              </a:rPr>
              <a:t>-approximation</a:t>
            </a:r>
          </a:p>
          <a:p>
            <a:r>
              <a:rPr lang="en-US" sz="1050" dirty="0">
                <a:solidFill>
                  <a:srgbClr val="7030A0"/>
                </a:solidFill>
              </a:rPr>
              <a:t>g3 = (-theta*s/6+1)^3/(theta*s/6+1)^3   % 3rd-order </a:t>
            </a:r>
            <a:r>
              <a:rPr lang="en-US" sz="1050" dirty="0" err="1">
                <a:solidFill>
                  <a:srgbClr val="7030A0"/>
                </a:solidFill>
              </a:rPr>
              <a:t>Pade</a:t>
            </a:r>
            <a:r>
              <a:rPr lang="en-US" sz="1050" dirty="0">
                <a:solidFill>
                  <a:srgbClr val="7030A0"/>
                </a:solidFill>
              </a:rPr>
              <a:t>-approximation</a:t>
            </a:r>
          </a:p>
          <a:p>
            <a:r>
              <a:rPr lang="en-US" sz="1050" dirty="0"/>
              <a:t>h=1/(s+1)</a:t>
            </a:r>
          </a:p>
          <a:p>
            <a:r>
              <a:rPr lang="en-US" sz="1050" dirty="0"/>
              <a:t>step(g0*h,g1*h,g2*h,g3*h)</a:t>
            </a:r>
          </a:p>
          <a:p>
            <a:r>
              <a:rPr lang="en-US" sz="1050" dirty="0"/>
              <a:t>axis([0 5 -0.2 1.1])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DD6FE9-7781-49D3-BAF0-1D588AEC2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2425678"/>
            <a:ext cx="5381785" cy="41624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5EEA49-7DE3-4A4B-AE56-7A9A58548A10}"/>
              </a:ext>
            </a:extLst>
          </p:cNvPr>
          <p:cNvSpPr txBox="1"/>
          <p:nvPr/>
        </p:nvSpPr>
        <p:spPr>
          <a:xfrm>
            <a:off x="2638941" y="5257800"/>
            <a:ext cx="1614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Original delay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9E4A45-93C6-4202-8185-9F7A0D5F89A6}"/>
              </a:ext>
            </a:extLst>
          </p:cNvPr>
          <p:cNvSpPr txBox="1"/>
          <p:nvPr/>
        </p:nvSpPr>
        <p:spPr>
          <a:xfrm>
            <a:off x="1801029" y="572605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4DC44F-0C56-4F83-83F7-3CF56A13C958}"/>
              </a:ext>
            </a:extLst>
          </p:cNvPr>
          <p:cNvSpPr txBox="1"/>
          <p:nvPr/>
        </p:nvSpPr>
        <p:spPr>
          <a:xfrm>
            <a:off x="1643774" y="518812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82DE67-43E4-4A8E-B315-D73E59D412CE}"/>
              </a:ext>
            </a:extLst>
          </p:cNvPr>
          <p:cNvSpPr txBox="1"/>
          <p:nvPr/>
        </p:nvSpPr>
        <p:spPr>
          <a:xfrm>
            <a:off x="1849632" y="522248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84F894-6AED-4BEC-B14B-4EB06706AF2A}"/>
              </a:ext>
            </a:extLst>
          </p:cNvPr>
          <p:cNvSpPr txBox="1"/>
          <p:nvPr/>
        </p:nvSpPr>
        <p:spPr>
          <a:xfrm>
            <a:off x="6496786" y="5622599"/>
            <a:ext cx="4130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 err="1"/>
              <a:t>Why</a:t>
            </a:r>
            <a:r>
              <a:rPr lang="nb-NO" sz="1600" dirty="0"/>
              <a:t> </a:t>
            </a:r>
            <a:r>
              <a:rPr lang="nb-NO" sz="1600" dirty="0" err="1"/>
              <a:t>use</a:t>
            </a:r>
            <a:r>
              <a:rPr lang="nb-NO" sz="1600" dirty="0"/>
              <a:t> Pade? </a:t>
            </a:r>
          </a:p>
          <a:p>
            <a:r>
              <a:rPr lang="nb-NO" sz="1600" dirty="0"/>
              <a:t>To </a:t>
            </a:r>
            <a:r>
              <a:rPr lang="nb-NO" sz="1600" dirty="0" err="1"/>
              <a:t>get</a:t>
            </a:r>
            <a:r>
              <a:rPr lang="nb-NO" sz="1600" dirty="0"/>
              <a:t> </a:t>
            </a:r>
            <a:r>
              <a:rPr lang="nb-NO" sz="1600" dirty="0" err="1"/>
              <a:t>model</a:t>
            </a:r>
            <a:r>
              <a:rPr lang="nb-NO" sz="1600" dirty="0"/>
              <a:t> </a:t>
            </a:r>
            <a:r>
              <a:rPr lang="nb-NO" sz="1600" dirty="0" err="1"/>
              <a:t>on</a:t>
            </a:r>
            <a:r>
              <a:rPr lang="nb-NO" sz="1600" dirty="0"/>
              <a:t> </a:t>
            </a:r>
            <a:r>
              <a:rPr lang="nb-NO" sz="1600" dirty="0" err="1"/>
              <a:t>state</a:t>
            </a:r>
            <a:r>
              <a:rPr lang="nb-NO" sz="1600" dirty="0"/>
              <a:t> </a:t>
            </a:r>
            <a:r>
              <a:rPr lang="nb-NO" sz="1600" dirty="0" err="1"/>
              <a:t>space</a:t>
            </a:r>
            <a:r>
              <a:rPr lang="nb-NO" sz="1600" dirty="0"/>
              <a:t> form, dx/</a:t>
            </a:r>
            <a:r>
              <a:rPr lang="nb-NO" sz="1600" dirty="0" err="1"/>
              <a:t>dt</a:t>
            </a:r>
            <a:r>
              <a:rPr lang="nb-NO" sz="1600" dirty="0"/>
              <a:t>=</a:t>
            </a:r>
            <a:r>
              <a:rPr lang="nb-NO" sz="1600" dirty="0" err="1"/>
              <a:t>Ax+Bu</a:t>
            </a:r>
            <a:endParaRPr lang="nb-NO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CB16A5-ADF9-4E25-9825-4FF9F7B45FAD}"/>
              </a:ext>
            </a:extLst>
          </p:cNvPr>
          <p:cNvSpPr txBox="1"/>
          <p:nvPr/>
        </p:nvSpPr>
        <p:spPr>
          <a:xfrm>
            <a:off x="6633751" y="2969319"/>
            <a:ext cx="402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Note: </a:t>
            </a:r>
            <a:r>
              <a:rPr lang="nb-NO" sz="1600" dirty="0" err="1"/>
              <a:t>Number</a:t>
            </a:r>
            <a:r>
              <a:rPr lang="nb-NO" sz="1600" dirty="0"/>
              <a:t> of RHP-zeros </a:t>
            </a:r>
          </a:p>
          <a:p>
            <a:r>
              <a:rPr lang="nb-NO" sz="1600" dirty="0"/>
              <a:t>         = </a:t>
            </a:r>
            <a:r>
              <a:rPr lang="nb-NO" sz="1600" dirty="0" err="1"/>
              <a:t>number</a:t>
            </a:r>
            <a:r>
              <a:rPr lang="nb-NO" sz="1600" dirty="0"/>
              <a:t> of 0-crossings of </a:t>
            </a:r>
            <a:r>
              <a:rPr lang="nb-NO" sz="1600" dirty="0" err="1"/>
              <a:t>step</a:t>
            </a:r>
            <a:r>
              <a:rPr lang="nb-NO" sz="1600" dirty="0"/>
              <a:t> </a:t>
            </a:r>
            <a:r>
              <a:rPr lang="nb-NO" sz="1600" dirty="0" err="1"/>
              <a:t>response</a:t>
            </a:r>
            <a:endParaRPr lang="nb-NO" sz="16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872803-BF00-483B-BF51-84163157F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1" y="4205582"/>
            <a:ext cx="1614609" cy="74539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54D0C-3EC7-916C-96EF-8B0371F3C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79621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Approximations</a:t>
            </a:r>
            <a:r>
              <a:rPr lang="nb-NO" dirty="0"/>
              <a:t> of transfer </a:t>
            </a:r>
            <a:r>
              <a:rPr lang="nb-NO" dirty="0" err="1"/>
              <a:t>functions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2400" dirty="0" err="1"/>
              <a:t>Going</a:t>
            </a:r>
            <a:r>
              <a:rPr lang="nb-NO" sz="2400" dirty="0"/>
              <a:t> </a:t>
            </a:r>
            <a:r>
              <a:rPr lang="nb-NO" sz="2400" dirty="0" err="1"/>
              <a:t>the</a:t>
            </a:r>
            <a:r>
              <a:rPr lang="nb-NO" sz="2400" dirty="0"/>
              <a:t> «</a:t>
            </a:r>
            <a:r>
              <a:rPr lang="nb-NO" sz="2400" dirty="0" err="1"/>
              <a:t>other</a:t>
            </a:r>
            <a:r>
              <a:rPr lang="nb-NO" sz="2400" dirty="0"/>
              <a:t> </a:t>
            </a:r>
            <a:r>
              <a:rPr lang="nb-NO" sz="2400" dirty="0" err="1"/>
              <a:t>way</a:t>
            </a:r>
            <a:r>
              <a:rPr lang="nb-NO" sz="2400" dirty="0"/>
              <a:t>»</a:t>
            </a:r>
          </a:p>
          <a:p>
            <a:r>
              <a:rPr lang="nb-NO" sz="2400" dirty="0" err="1"/>
              <a:t>Want</a:t>
            </a:r>
            <a:r>
              <a:rPr lang="nb-NO" sz="2400" dirty="0"/>
              <a:t> to </a:t>
            </a:r>
            <a:r>
              <a:rPr lang="nb-NO" sz="2400" dirty="0" err="1"/>
              <a:t>approximate</a:t>
            </a:r>
            <a:r>
              <a:rPr lang="nb-NO" sz="2400" dirty="0"/>
              <a:t> g(s)=n(s)/d(s) as first-order </a:t>
            </a:r>
            <a:r>
              <a:rPr lang="nb-NO" sz="2400" dirty="0" err="1"/>
              <a:t>plus</a:t>
            </a:r>
            <a:r>
              <a:rPr lang="nb-NO" sz="2400" dirty="0"/>
              <a:t> </a:t>
            </a:r>
            <a:r>
              <a:rPr lang="nb-NO" sz="2400" dirty="0" err="1"/>
              <a:t>delay</a:t>
            </a:r>
            <a:endParaRPr lang="nb-NO" sz="2400" dirty="0"/>
          </a:p>
          <a:p>
            <a:pPr lvl="1"/>
            <a:r>
              <a:rPr lang="nb-NO" sz="2000" dirty="0"/>
              <a:t>«Skogestad half </a:t>
            </a:r>
            <a:r>
              <a:rPr lang="nb-NO" sz="2000" dirty="0" err="1"/>
              <a:t>rule</a:t>
            </a:r>
            <a:r>
              <a:rPr lang="nb-NO" sz="2000" dirty="0"/>
              <a:t>» to </a:t>
            </a:r>
            <a:r>
              <a:rPr lang="nb-NO" sz="2000" dirty="0" err="1"/>
              <a:t>find</a:t>
            </a:r>
            <a:r>
              <a:rPr lang="nb-NO" sz="2000" dirty="0"/>
              <a:t> </a:t>
            </a:r>
            <a:r>
              <a:rPr lang="nb-NO" sz="2000" dirty="0" err="1"/>
              <a:t>effective</a:t>
            </a:r>
            <a:r>
              <a:rPr lang="nb-NO" sz="2000" dirty="0"/>
              <a:t> </a:t>
            </a:r>
            <a:r>
              <a:rPr lang="nb-NO" sz="2000" dirty="0" err="1"/>
              <a:t>delay</a:t>
            </a:r>
            <a:r>
              <a:rPr lang="nb-NO" sz="2000" dirty="0"/>
              <a:t>. </a:t>
            </a:r>
            <a:r>
              <a:rPr lang="nb-NO" sz="2000" dirty="0">
                <a:solidFill>
                  <a:srgbClr val="FF0000"/>
                </a:solidFill>
              </a:rPr>
              <a:t>IMPORTANT!</a:t>
            </a:r>
          </a:p>
          <a:p>
            <a:pPr lvl="1"/>
            <a:r>
              <a:rPr lang="nb-NO" sz="1600" dirty="0" err="1">
                <a:solidFill>
                  <a:srgbClr val="FF0000"/>
                </a:solidFill>
              </a:rPr>
              <a:t>see</a:t>
            </a:r>
            <a:r>
              <a:rPr lang="nb-NO" sz="1600" dirty="0">
                <a:solidFill>
                  <a:srgbClr val="FF0000"/>
                </a:solidFill>
              </a:rPr>
              <a:t> slides SiS6 for SIMC-</a:t>
            </a:r>
            <a:r>
              <a:rPr lang="nb-NO" sz="1600" dirty="0" err="1">
                <a:solidFill>
                  <a:srgbClr val="FF0000"/>
                </a:solidFill>
              </a:rPr>
              <a:t>rule</a:t>
            </a:r>
            <a:endParaRPr lang="nb-NO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BC3D6-20E6-CAC8-4911-F32D8F104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10651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Extra: Examples of dynamic model structures</a:t>
            </a: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152400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/>
              <a:t>TexPoint fonts used in EMF. </a:t>
            </a:r>
          </a:p>
          <a:p>
            <a:r>
              <a:rPr lang="en-US"/>
              <a:t>Read the TexPoint manual before you delete this box.: </a:t>
            </a:r>
            <a:r>
              <a:rPr lang="en-US">
                <a:latin typeface="CMMI7"/>
              </a:rPr>
              <a:t>A</a:t>
            </a:r>
            <a:r>
              <a:rPr lang="en-US">
                <a:latin typeface="CMMI5"/>
              </a:rPr>
              <a:t>A</a:t>
            </a:r>
            <a:r>
              <a:rPr lang="en-US">
                <a:latin typeface="CMR10"/>
              </a:rPr>
              <a:t>A</a:t>
            </a:r>
            <a:r>
              <a:rPr lang="en-US">
                <a:latin typeface="CMMI10"/>
              </a:rPr>
              <a:t>A</a:t>
            </a:r>
            <a:r>
              <a:rPr lang="en-US">
                <a:latin typeface="CMR7"/>
              </a:rPr>
              <a:t>A</a:t>
            </a:r>
            <a:r>
              <a:rPr lang="en-US">
                <a:latin typeface="CMSY10ORIG"/>
              </a:rPr>
              <a:t>A</a:t>
            </a:r>
            <a:r>
              <a:rPr lang="en-US">
                <a:latin typeface="CMR5"/>
              </a:rPr>
              <a:t>A</a:t>
            </a:r>
            <a:r>
              <a:rPr lang="en-US">
                <a:latin typeface="CMSY5"/>
              </a:rPr>
              <a:t>A</a:t>
            </a:r>
            <a:r>
              <a:rPr lang="en-US">
                <a:latin typeface="CMSY7"/>
              </a:rPr>
              <a:t>A</a:t>
            </a:r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How do we get zeros?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CB17C2-801F-F4BB-1AF1-F95C43088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49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55452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565B5-776B-4085-B7CC-D0C9E948E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Plan for </a:t>
            </a:r>
            <a:r>
              <a:rPr lang="nb-NO" dirty="0" err="1"/>
              <a:t>next</a:t>
            </a:r>
            <a:r>
              <a:rPr lang="nb-NO" dirty="0"/>
              <a:t> </a:t>
            </a:r>
            <a:r>
              <a:rPr lang="nb-NO" dirty="0" err="1"/>
              <a:t>two</a:t>
            </a:r>
            <a:r>
              <a:rPr lang="nb-NO" dirty="0"/>
              <a:t> </a:t>
            </a:r>
            <a:r>
              <a:rPr lang="nb-NO" dirty="0" err="1"/>
              <a:t>weeks</a:t>
            </a:r>
            <a:endParaRPr lang="nb-NO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08307B-C470-4CCA-B12C-1AD0657FE440}"/>
              </a:ext>
            </a:extLst>
          </p:cNvPr>
          <p:cNvSpPr txBox="1">
            <a:spLocks/>
          </p:cNvSpPr>
          <p:nvPr/>
        </p:nvSpPr>
        <p:spPr>
          <a:xfrm>
            <a:off x="1952874" y="1268761"/>
            <a:ext cx="8795320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b-NO" sz="2400" dirty="0"/>
          </a:p>
          <a:p>
            <a:pPr marL="457200" indent="-457200">
              <a:buAutoNum type="arabicPeriod"/>
            </a:pPr>
            <a:r>
              <a:rPr lang="nb-NO" sz="2200" b="1" dirty="0"/>
              <a:t>First-order systems  (SiS5)</a:t>
            </a:r>
          </a:p>
          <a:p>
            <a:pPr marL="0" indent="0">
              <a:buNone/>
            </a:pPr>
            <a:r>
              <a:rPr lang="nb-NO" sz="2400" b="1" dirty="0"/>
              <a:t>3. Second-order systems  </a:t>
            </a:r>
          </a:p>
          <a:p>
            <a:pPr marL="857250" lvl="1" indent="-457200"/>
            <a:r>
              <a:rPr lang="nb-NO" sz="2000" dirty="0" err="1"/>
              <a:t>Can</a:t>
            </a:r>
            <a:r>
              <a:rPr lang="nb-NO" sz="2000" dirty="0"/>
              <a:t> have </a:t>
            </a:r>
            <a:r>
              <a:rPr lang="nb-NO" sz="2000" dirty="0" err="1"/>
              <a:t>oscillations</a:t>
            </a:r>
            <a:r>
              <a:rPr lang="nb-NO" sz="2000" dirty="0"/>
              <a:t> (</a:t>
            </a:r>
            <a:r>
              <a:rPr lang="nb-NO" sz="2000" dirty="0" err="1"/>
              <a:t>complex</a:t>
            </a:r>
            <a:r>
              <a:rPr lang="nb-NO" sz="2000" dirty="0"/>
              <a:t> poles)</a:t>
            </a:r>
          </a:p>
          <a:p>
            <a:pPr marL="0" indent="0">
              <a:buNone/>
            </a:pPr>
            <a:r>
              <a:rPr lang="nb-NO" sz="2400" dirty="0"/>
              <a:t>4. </a:t>
            </a:r>
            <a:r>
              <a:rPr lang="nb-NO" sz="2400" b="1" dirty="0" err="1"/>
              <a:t>Closed</a:t>
            </a:r>
            <a:r>
              <a:rPr lang="nb-NO" sz="2400" b="1" dirty="0"/>
              <a:t>-loop transfer </a:t>
            </a:r>
            <a:r>
              <a:rPr lang="nb-NO" sz="2400" b="1" dirty="0" err="1"/>
              <a:t>function</a:t>
            </a:r>
            <a:r>
              <a:rPr lang="nb-NO" sz="2400" b="1" dirty="0"/>
              <a:t> (</a:t>
            </a:r>
            <a:r>
              <a:rPr lang="nb-NO" sz="2400" b="1" dirty="0" err="1"/>
              <a:t>with</a:t>
            </a:r>
            <a:r>
              <a:rPr lang="nb-NO" sz="2400" b="1" dirty="0"/>
              <a:t> control) </a:t>
            </a:r>
          </a:p>
          <a:p>
            <a:pPr marL="0" indent="0">
              <a:buNone/>
            </a:pPr>
            <a:r>
              <a:rPr lang="nb-NO" sz="2400" b="1" dirty="0"/>
              <a:t>5. Poles and zeros </a:t>
            </a:r>
          </a:p>
          <a:p>
            <a:pPr marL="857250" lvl="1" indent="-457200"/>
            <a:r>
              <a:rPr lang="nb-NO" sz="2000" dirty="0" err="1"/>
              <a:t>Including</a:t>
            </a:r>
            <a:r>
              <a:rPr lang="nb-NO" sz="2000" dirty="0"/>
              <a:t> inverse </a:t>
            </a:r>
            <a:r>
              <a:rPr lang="nb-NO" sz="2000" dirty="0" err="1"/>
              <a:t>response</a:t>
            </a:r>
            <a:r>
              <a:rPr lang="nb-NO" sz="2000" dirty="0"/>
              <a:t> (RHP-zeros)</a:t>
            </a:r>
          </a:p>
          <a:p>
            <a:pPr marL="0" indent="0">
              <a:buNone/>
            </a:pPr>
            <a:r>
              <a:rPr lang="nb-NO" sz="2400" dirty="0"/>
              <a:t>6. </a:t>
            </a:r>
            <a:r>
              <a:rPr lang="nb-NO" sz="2400" b="1" dirty="0" err="1"/>
              <a:t>Slow</a:t>
            </a:r>
            <a:r>
              <a:rPr lang="nb-NO" sz="2400" b="1" dirty="0"/>
              <a:t> </a:t>
            </a:r>
            <a:r>
              <a:rPr lang="nb-NO" sz="2400" b="1" dirty="0" err="1"/>
              <a:t>oscillations</a:t>
            </a:r>
            <a:r>
              <a:rPr lang="nb-NO" sz="2400" b="1" dirty="0"/>
              <a:t> for PI-control of </a:t>
            </a:r>
            <a:r>
              <a:rPr lang="nb-NO" sz="2400" b="1" dirty="0" err="1"/>
              <a:t>integrating</a:t>
            </a:r>
            <a:r>
              <a:rPr lang="nb-NO" sz="2400" b="1" dirty="0"/>
              <a:t> </a:t>
            </a:r>
            <a:r>
              <a:rPr lang="nb-NO" sz="2400" b="1" dirty="0" err="1"/>
              <a:t>process</a:t>
            </a:r>
            <a:endParaRPr lang="nb-NO" sz="2400" b="1" dirty="0"/>
          </a:p>
          <a:p>
            <a:pPr marL="0" indent="0">
              <a:buNone/>
            </a:pPr>
            <a:r>
              <a:rPr lang="nb-NO" sz="2400" b="1" dirty="0"/>
              <a:t>7. </a:t>
            </a:r>
            <a:r>
              <a:rPr lang="nb-NO" sz="2400" b="1" dirty="0" err="1"/>
              <a:t>Approximating</a:t>
            </a:r>
            <a:r>
              <a:rPr lang="nb-NO" sz="2400" b="1" dirty="0"/>
              <a:t> transfer </a:t>
            </a:r>
            <a:r>
              <a:rPr lang="nb-NO" sz="2400" b="1" dirty="0" err="1"/>
              <a:t>functions</a:t>
            </a:r>
            <a:r>
              <a:rPr lang="nb-NO" sz="2400" b="1" dirty="0"/>
              <a:t> </a:t>
            </a:r>
          </a:p>
          <a:p>
            <a:pPr marL="857250" lvl="1" indent="-457200"/>
            <a:r>
              <a:rPr lang="nb-NO" sz="2000" dirty="0"/>
              <a:t>Time </a:t>
            </a:r>
            <a:r>
              <a:rPr lang="nb-NO" sz="2000" dirty="0" err="1"/>
              <a:t>delay</a:t>
            </a:r>
            <a:endParaRPr lang="nb-NO" sz="2000" dirty="0"/>
          </a:p>
          <a:p>
            <a:pPr marL="857250" lvl="1" indent="-457200"/>
            <a:r>
              <a:rPr lang="nb-NO" sz="2000" dirty="0"/>
              <a:t>Half </a:t>
            </a:r>
            <a:r>
              <a:rPr lang="nb-NO" sz="2000" dirty="0" err="1"/>
              <a:t>rule</a:t>
            </a:r>
            <a:endParaRPr lang="nb-NO" sz="2000" dirty="0"/>
          </a:p>
          <a:p>
            <a:pPr marL="0" indent="0">
              <a:buNone/>
            </a:pPr>
            <a:r>
              <a:rPr lang="nb-NO" sz="2400" b="1" dirty="0"/>
              <a:t>8. </a:t>
            </a:r>
            <a:r>
              <a:rPr lang="nb-NO" sz="2400" b="1" dirty="0" err="1"/>
              <a:t>Derivation</a:t>
            </a:r>
            <a:r>
              <a:rPr lang="nb-NO" sz="2400" b="1" dirty="0"/>
              <a:t> of SIMC PID </a:t>
            </a:r>
            <a:r>
              <a:rPr lang="nb-NO" sz="2400" b="1" dirty="0" err="1"/>
              <a:t>rules</a:t>
            </a:r>
            <a:r>
              <a:rPr lang="nb-NO" sz="2400" b="1" dirty="0"/>
              <a:t> (SiS6)</a:t>
            </a:r>
            <a:endParaRPr lang="nb-NO" sz="2400" dirty="0"/>
          </a:p>
          <a:p>
            <a:pPr marL="857250" lvl="1" indent="-457200">
              <a:buAutoNum type="arabicPeriod"/>
            </a:pPr>
            <a:endParaRPr lang="nb-NO" sz="2000" dirty="0"/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  <a:p>
            <a:pPr marL="0" indent="0">
              <a:buNone/>
            </a:pPr>
            <a:endParaRPr lang="nb-NO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D25CF8-2F35-0576-D302-F34C14EC8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671279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77" y="188640"/>
            <a:ext cx="8229600" cy="1143000"/>
          </a:xfrm>
        </p:spPr>
        <p:txBody>
          <a:bodyPr/>
          <a:lstStyle/>
          <a:p>
            <a:r>
              <a:rPr lang="en-US" dirty="0"/>
              <a:t>RHP-zero (inverse response)</a:t>
            </a:r>
          </a:p>
        </p:txBody>
      </p:sp>
      <p:sp>
        <p:nvSpPr>
          <p:cNvPr id="4" name="Rectangle 3"/>
          <p:cNvSpPr/>
          <p:nvPr/>
        </p:nvSpPr>
        <p:spPr>
          <a:xfrm>
            <a:off x="4295800" y="2167990"/>
            <a:ext cx="129614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511824" y="2420018"/>
            <a:ext cx="144016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55840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799856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71864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015880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87888" y="2420018"/>
            <a:ext cx="216024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64839" y="2878779"/>
            <a:ext cx="861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 [W]</a:t>
            </a:r>
          </a:p>
          <a:p>
            <a:r>
              <a:rPr lang="en-US" dirty="0"/>
              <a:t>=const.</a:t>
            </a:r>
          </a:p>
        </p:txBody>
      </p:sp>
      <p:cxnSp>
        <p:nvCxnSpPr>
          <p:cNvPr id="21" name="Straight Arrow Connector 20"/>
          <p:cNvCxnSpPr>
            <a:endCxn id="4" idx="1"/>
          </p:cNvCxnSpPr>
          <p:nvPr/>
        </p:nvCxnSpPr>
        <p:spPr>
          <a:xfrm>
            <a:off x="3143672" y="2420018"/>
            <a:ext cx="115212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3503712" y="2289999"/>
            <a:ext cx="288032" cy="216024"/>
            <a:chOff x="1619672" y="5517232"/>
            <a:chExt cx="288032" cy="216024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619672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907704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/>
          <p:cNvCxnSpPr/>
          <p:nvPr/>
        </p:nvCxnSpPr>
        <p:spPr>
          <a:xfrm>
            <a:off x="5591944" y="2456022"/>
            <a:ext cx="8640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456040" y="1663934"/>
            <a:ext cx="0" cy="7920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6456040" y="245602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999656" y="2528031"/>
            <a:ext cx="132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647A4"/>
                </a:solidFill>
              </a:rPr>
              <a:t>u=</a:t>
            </a:r>
            <a:r>
              <a:rPr lang="en-US" dirty="0" err="1">
                <a:solidFill>
                  <a:srgbClr val="2647A4"/>
                </a:solidFill>
              </a:rPr>
              <a:t>w</a:t>
            </a:r>
            <a:r>
              <a:rPr lang="en-US" baseline="-25000" dirty="0" err="1">
                <a:solidFill>
                  <a:srgbClr val="2647A4"/>
                </a:solidFill>
              </a:rPr>
              <a:t>H</a:t>
            </a:r>
            <a:r>
              <a:rPr lang="en-US" baseline="-25000" dirty="0">
                <a:solidFill>
                  <a:srgbClr val="2647A4"/>
                </a:solidFill>
              </a:rPr>
              <a:t> </a:t>
            </a:r>
            <a:r>
              <a:rPr lang="en-US" dirty="0">
                <a:solidFill>
                  <a:srgbClr val="2647A4"/>
                </a:solidFill>
              </a:rPr>
              <a:t>[kg/s]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=</a:t>
            </a:r>
            <a:r>
              <a:rPr lang="en-US" dirty="0">
                <a:solidFill>
                  <a:srgbClr val="FF0000"/>
                </a:solidFill>
              </a:rPr>
              <a:t>10C</a:t>
            </a:r>
            <a:endParaRPr lang="en-US" baseline="-250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28048" y="1340769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w</a:t>
            </a:r>
            <a:r>
              <a:rPr lang="en-US" baseline="-25000" dirty="0" err="1"/>
              <a:t>C</a:t>
            </a:r>
            <a:r>
              <a:rPr lang="en-US" dirty="0"/>
              <a:t> [kg/s] = const.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=</a:t>
            </a:r>
            <a:r>
              <a:rPr lang="en-US" dirty="0">
                <a:solidFill>
                  <a:srgbClr val="FF0000"/>
                </a:solidFill>
              </a:rPr>
              <a:t>10C </a:t>
            </a:r>
            <a:r>
              <a:rPr lang="en-US" dirty="0"/>
              <a:t>= const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en-US" baseline="-250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04113" y="209598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2647A4"/>
                </a:solidFill>
              </a:rPr>
              <a:t>y = T [C]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74174" y="1772816"/>
            <a:ext cx="153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Electric heater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05514" y="209598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09952" y="245602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63952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70C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04112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40C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772849" y="4005064"/>
            <a:ext cx="3638191" cy="1651662"/>
            <a:chOff x="2411760" y="3560794"/>
            <a:chExt cx="3638191" cy="165166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560794"/>
              <a:ext cx="2774095" cy="1651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Straight Connector 6"/>
            <p:cNvCxnSpPr/>
            <p:nvPr/>
          </p:nvCxnSpPr>
          <p:spPr>
            <a:xfrm>
              <a:off x="3779912" y="3645024"/>
              <a:ext cx="22381" cy="741601"/>
            </a:xfrm>
            <a:prstGeom prst="line">
              <a:avLst/>
            </a:prstGeom>
            <a:ln w="19050">
              <a:solidFill>
                <a:srgbClr val="2647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411760" y="4365104"/>
              <a:ext cx="1398917" cy="0"/>
            </a:xfrm>
            <a:prstGeom prst="line">
              <a:avLst/>
            </a:prstGeom>
            <a:ln w="19050">
              <a:solidFill>
                <a:srgbClr val="2647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3593" y="3645024"/>
            <a:ext cx="538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Response in y=T to a 10% step increase in u=</a:t>
            </a:r>
            <a:r>
              <a:rPr lang="en-US" dirty="0" err="1"/>
              <a:t>w</a:t>
            </a:r>
            <a:r>
              <a:rPr lang="en-US" baseline="-25000" dirty="0" err="1"/>
              <a:t>H</a:t>
            </a:r>
            <a:r>
              <a:rPr lang="en-US" dirty="0"/>
              <a:t>  =0.1: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4511824" y="5299144"/>
            <a:ext cx="150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38.5C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56584" y="3933056"/>
            <a:ext cx="1207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41.5C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11824" y="450912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40C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83633" y="6021289"/>
            <a:ext cx="6110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Two effects: 1) Direct effect of mixing: 	           g</a:t>
            </a:r>
            <a:r>
              <a:rPr lang="en-US" baseline="-25000" dirty="0"/>
              <a:t>1</a:t>
            </a:r>
            <a:r>
              <a:rPr lang="en-US" dirty="0"/>
              <a:t>(s)=15</a:t>
            </a:r>
          </a:p>
          <a:p>
            <a:r>
              <a:rPr lang="en-US" dirty="0"/>
              <a:t>	     2) Indirect effect of changed </a:t>
            </a:r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:  g</a:t>
            </a:r>
            <a:r>
              <a:rPr lang="en-US" baseline="-25000" dirty="0"/>
              <a:t>2</a:t>
            </a:r>
            <a:r>
              <a:rPr lang="en-US" dirty="0"/>
              <a:t>(s) = -30/(20s+1)</a:t>
            </a:r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734" y="2204864"/>
            <a:ext cx="889194" cy="22865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5163382" y="4809374"/>
            <a:ext cx="230077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486032" y="4809374"/>
            <a:ext cx="0" cy="707858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303912" y="4581128"/>
            <a:ext cx="3834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20s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10996" y="5949281"/>
            <a:ext cx="2213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}</a:t>
            </a: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04313" y="6093297"/>
            <a:ext cx="1589245" cy="572143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3937" y="0"/>
            <a:ext cx="9222607" cy="6914778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FA6BF38-B3C0-D7F5-B242-CB05BD1E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50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92766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derivation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295800" y="2119208"/>
            <a:ext cx="129614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511824" y="2348010"/>
            <a:ext cx="144016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55840" y="2348010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799856" y="2348010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71864" y="2348010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015880" y="2348010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87888" y="2348010"/>
            <a:ext cx="216024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64840" y="2806770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baseline="-25000" dirty="0"/>
              <a:t>3</a:t>
            </a:r>
            <a:r>
              <a:rPr lang="en-US" dirty="0"/>
              <a:t>=Q [W]</a:t>
            </a:r>
          </a:p>
        </p:txBody>
      </p:sp>
      <p:cxnSp>
        <p:nvCxnSpPr>
          <p:cNvPr id="21" name="Straight Arrow Connector 20"/>
          <p:cNvCxnSpPr>
            <a:endCxn id="4" idx="1"/>
          </p:cNvCxnSpPr>
          <p:nvPr/>
        </p:nvCxnSpPr>
        <p:spPr>
          <a:xfrm>
            <a:off x="3143672" y="2371236"/>
            <a:ext cx="115212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3503712" y="2217991"/>
            <a:ext cx="288032" cy="216024"/>
            <a:chOff x="1619672" y="5517232"/>
            <a:chExt cx="288032" cy="216024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619672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907704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/>
          <p:cNvCxnSpPr/>
          <p:nvPr/>
        </p:nvCxnSpPr>
        <p:spPr>
          <a:xfrm>
            <a:off x="5591944" y="2384014"/>
            <a:ext cx="8640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456040" y="1591926"/>
            <a:ext cx="0" cy="7920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6456040" y="2384014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999656" y="2456023"/>
            <a:ext cx="132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u=</a:t>
            </a:r>
            <a:r>
              <a:rPr lang="en-US" dirty="0" err="1"/>
              <a:t>w</a:t>
            </a:r>
            <a:r>
              <a:rPr lang="en-US" baseline="-25000" dirty="0" err="1"/>
              <a:t>H</a:t>
            </a:r>
            <a:r>
              <a:rPr lang="en-US" baseline="-25000" dirty="0"/>
              <a:t> </a:t>
            </a:r>
            <a:r>
              <a:rPr lang="en-US" dirty="0"/>
              <a:t>[kg/s]</a:t>
            </a:r>
          </a:p>
          <a:p>
            <a:r>
              <a:rPr lang="en-US" dirty="0"/>
              <a:t>d</a:t>
            </a:r>
            <a:r>
              <a:rPr lang="en-US" baseline="-25000" dirty="0"/>
              <a:t>2</a:t>
            </a:r>
            <a:r>
              <a:rPr lang="en-US" dirty="0"/>
              <a:t>=T</a:t>
            </a:r>
            <a:r>
              <a:rPr lang="en-US" baseline="-25000" dirty="0"/>
              <a:t>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28048" y="1268761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baseline="-25000" dirty="0"/>
              <a:t>1</a:t>
            </a:r>
            <a:r>
              <a:rPr lang="en-US" dirty="0"/>
              <a:t>=</a:t>
            </a:r>
            <a:r>
              <a:rPr lang="en-US" dirty="0" err="1"/>
              <a:t>w</a:t>
            </a:r>
            <a:r>
              <a:rPr lang="en-US" baseline="-25000" dirty="0" err="1"/>
              <a:t>C</a:t>
            </a:r>
            <a:r>
              <a:rPr lang="en-US" dirty="0"/>
              <a:t> [kg/s]</a:t>
            </a:r>
          </a:p>
          <a:p>
            <a:r>
              <a:rPr lang="en-US" dirty="0"/>
              <a:t>d</a:t>
            </a:r>
            <a:r>
              <a:rPr lang="en-US" baseline="-25000" dirty="0"/>
              <a:t>2</a:t>
            </a:r>
            <a:r>
              <a:rPr lang="en-US" dirty="0"/>
              <a:t>=T</a:t>
            </a:r>
            <a:r>
              <a:rPr lang="en-US" baseline="-25000" dirty="0"/>
              <a:t>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04113" y="2023974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 = T [C]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74174" y="1700808"/>
            <a:ext cx="153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Electric heater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05514" y="2023974"/>
            <a:ext cx="75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 = </a:t>
            </a:r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 </a:t>
            </a:r>
          </a:p>
        </p:txBody>
      </p:sp>
      <p:pic>
        <p:nvPicPr>
          <p:cNvPr id="12" name="Picture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9538" y="3310012"/>
            <a:ext cx="2753656" cy="13945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09952" y="2384014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Mix</a:t>
            </a: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5602" y="4737444"/>
            <a:ext cx="2121022" cy="1931389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2291" y="3294547"/>
            <a:ext cx="2263642" cy="1888647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6807" y="5373216"/>
            <a:ext cx="1743873" cy="125067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63552" y="3092528"/>
            <a:ext cx="6879840" cy="3504824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7C692-4686-D406-9D0D-B14307CB7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51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683350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77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Zero at 0 (no steady-state effect)</a:t>
            </a:r>
          </a:p>
        </p:txBody>
      </p:sp>
      <p:sp>
        <p:nvSpPr>
          <p:cNvPr id="4" name="Rectangle 3"/>
          <p:cNvSpPr/>
          <p:nvPr/>
        </p:nvSpPr>
        <p:spPr>
          <a:xfrm>
            <a:off x="4295800" y="2167990"/>
            <a:ext cx="129614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511824" y="2420018"/>
            <a:ext cx="144016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55840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799856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71864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015880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87888" y="2420018"/>
            <a:ext cx="216024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64839" y="2878779"/>
            <a:ext cx="861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 [W]</a:t>
            </a:r>
          </a:p>
          <a:p>
            <a:r>
              <a:rPr lang="en-US" dirty="0"/>
              <a:t>=const.</a:t>
            </a:r>
          </a:p>
        </p:txBody>
      </p:sp>
      <p:cxnSp>
        <p:nvCxnSpPr>
          <p:cNvPr id="21" name="Straight Arrow Connector 20"/>
          <p:cNvCxnSpPr>
            <a:endCxn id="4" idx="1"/>
          </p:cNvCxnSpPr>
          <p:nvPr/>
        </p:nvCxnSpPr>
        <p:spPr>
          <a:xfrm>
            <a:off x="3143672" y="2420018"/>
            <a:ext cx="115212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4691844" y="1555921"/>
            <a:ext cx="288032" cy="216024"/>
            <a:chOff x="1619672" y="5517232"/>
            <a:chExt cx="288032" cy="216024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619672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907704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/>
          <p:cNvCxnSpPr/>
          <p:nvPr/>
        </p:nvCxnSpPr>
        <p:spPr>
          <a:xfrm>
            <a:off x="5591944" y="2456022"/>
            <a:ext cx="8640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456040" y="1663934"/>
            <a:ext cx="0" cy="7920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6456040" y="245602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631504" y="2060849"/>
            <a:ext cx="2141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w[kg/s]=1=const.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=</a:t>
            </a:r>
            <a:r>
              <a:rPr lang="en-US" dirty="0">
                <a:solidFill>
                  <a:srgbClr val="FF0000"/>
                </a:solidFill>
              </a:rPr>
              <a:t>10C</a:t>
            </a:r>
            <a:endParaRPr lang="en-US" baseline="-250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04113" y="209598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2647A4"/>
                </a:solidFill>
              </a:rPr>
              <a:t>y = T [C]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74726" y="1866310"/>
            <a:ext cx="1389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Electric heater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05514" y="209598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09952" y="245602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63952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70C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04112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64C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3825962" y="3861048"/>
            <a:ext cx="3638191" cy="1651662"/>
            <a:chOff x="2301961" y="3861048"/>
            <a:chExt cx="3638191" cy="165166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6057" y="3861048"/>
              <a:ext cx="2774095" cy="1651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Straight Connector 6"/>
            <p:cNvCxnSpPr>
              <a:endCxn id="38" idx="2"/>
            </p:cNvCxnSpPr>
            <p:nvPr/>
          </p:nvCxnSpPr>
          <p:spPr>
            <a:xfrm flipH="1">
              <a:off x="3667708" y="3945278"/>
              <a:ext cx="2405" cy="1437230"/>
            </a:xfrm>
            <a:prstGeom prst="line">
              <a:avLst/>
            </a:prstGeom>
            <a:ln w="19050">
              <a:solidFill>
                <a:srgbClr val="2647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01961" y="5373216"/>
              <a:ext cx="1398917" cy="0"/>
            </a:xfrm>
            <a:prstGeom prst="line">
              <a:avLst/>
            </a:prstGeom>
            <a:ln w="19050">
              <a:solidFill>
                <a:srgbClr val="2647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3593" y="3501008"/>
            <a:ext cx="6714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Response in y=T to a step decrease in bypass fraction from 0.1 to 0.05: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4439816" y="5013176"/>
            <a:ext cx="150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56584" y="3789040"/>
            <a:ext cx="1207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67C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39617" y="6021289"/>
            <a:ext cx="6110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Two effects: 1) Direct effect of mixing: 	          g</a:t>
            </a:r>
            <a:r>
              <a:rPr lang="en-US" baseline="-25000" dirty="0"/>
              <a:t>1</a:t>
            </a:r>
            <a:r>
              <a:rPr lang="en-US" dirty="0"/>
              <a:t>(s)=-60</a:t>
            </a:r>
          </a:p>
          <a:p>
            <a:r>
              <a:rPr lang="en-US" dirty="0"/>
              <a:t>	     2) Indirect effect of changed </a:t>
            </a:r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:  g</a:t>
            </a:r>
            <a:r>
              <a:rPr lang="en-US" baseline="-25000" dirty="0"/>
              <a:t>2</a:t>
            </a:r>
            <a:r>
              <a:rPr lang="en-US" dirty="0"/>
              <a:t>(s) = 60/(22s+1)</a:t>
            </a:r>
          </a:p>
        </p:txBody>
      </p:sp>
      <p:pic>
        <p:nvPicPr>
          <p:cNvPr id="49" name="Picture 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8650" y="2204865"/>
            <a:ext cx="767726" cy="19742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5163382" y="4809374"/>
            <a:ext cx="230077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538986" y="4809374"/>
            <a:ext cx="0" cy="573134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22657" y="4581128"/>
            <a:ext cx="3834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22s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10996" y="5949281"/>
            <a:ext cx="2213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}</a:t>
            </a:r>
          </a:p>
        </p:txBody>
      </p:sp>
      <p:pic>
        <p:nvPicPr>
          <p:cNvPr id="56" name="Picture 5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04138" y="6093296"/>
            <a:ext cx="1589594" cy="572268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5003332" y="1663934"/>
            <a:ext cx="1452709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3660993" y="1663934"/>
            <a:ext cx="0" cy="75608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60994" y="1663934"/>
            <a:ext cx="103085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495191" y="980728"/>
            <a:ext cx="150009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Bypass (10%)</a:t>
            </a:r>
          </a:p>
          <a:p>
            <a:r>
              <a:rPr lang="en-US" dirty="0">
                <a:solidFill>
                  <a:schemeClr val="tx2"/>
                </a:solidFill>
              </a:rPr>
              <a:t>u = </a:t>
            </a:r>
            <a:r>
              <a:rPr lang="en-US" dirty="0">
                <a:solidFill>
                  <a:schemeClr val="tx2"/>
                </a:solidFill>
                <a:latin typeface="cmmi10"/>
              </a:rPr>
              <a:t>®</a:t>
            </a:r>
            <a:r>
              <a:rPr lang="en-US" dirty="0">
                <a:solidFill>
                  <a:schemeClr val="tx2"/>
                </a:solidFill>
              </a:rPr>
              <a:t> w [kg/s]</a:t>
            </a:r>
            <a:endParaRPr lang="en-US" baseline="-25000" dirty="0">
              <a:solidFill>
                <a:schemeClr val="tx2"/>
              </a:solidFill>
            </a:endParaRPr>
          </a:p>
          <a:p>
            <a:endParaRPr lang="en-US" sz="1600" dirty="0"/>
          </a:p>
        </p:txBody>
      </p:sp>
      <p:sp>
        <p:nvSpPr>
          <p:cNvPr id="51" name="TextBox 50"/>
          <p:cNvSpPr txBox="1"/>
          <p:nvPr/>
        </p:nvSpPr>
        <p:spPr>
          <a:xfrm>
            <a:off x="6430491" y="180576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10C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3649" y="795322"/>
            <a:ext cx="8811058" cy="59234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27948-1BE3-E859-7570-327C5560C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52</a:t>
            </a:fld>
            <a:endParaRPr lang="nb-NO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782DDE1-08EA-0225-E9E0-797247F1A182}"/>
              </a:ext>
            </a:extLst>
          </p:cNvPr>
          <p:cNvSpPr/>
          <p:nvPr/>
        </p:nvSpPr>
        <p:spPr>
          <a:xfrm>
            <a:off x="3880167" y="5578233"/>
            <a:ext cx="1352238" cy="6485"/>
          </a:xfrm>
          <a:custGeom>
            <a:avLst/>
            <a:gdLst>
              <a:gd name="connsiteX0" fmla="*/ 0 w 1352238"/>
              <a:gd name="connsiteY0" fmla="*/ 6485 h 6485"/>
              <a:gd name="connsiteX1" fmla="*/ 1199745 w 1352238"/>
              <a:gd name="connsiteY1" fmla="*/ 0 h 6485"/>
              <a:gd name="connsiteX2" fmla="*/ 1297022 w 1352238"/>
              <a:gd name="connsiteY2" fmla="*/ 6485 h 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2238" h="6485">
                <a:moveTo>
                  <a:pt x="0" y="6485"/>
                </a:moveTo>
                <a:lnTo>
                  <a:pt x="1199745" y="0"/>
                </a:lnTo>
                <a:cubicBezTo>
                  <a:pt x="1415915" y="0"/>
                  <a:pt x="1356468" y="3242"/>
                  <a:pt x="1297022" y="648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1D9D9D-5B2A-ABD2-1332-7FDBEE256EFC}"/>
              </a:ext>
            </a:extLst>
          </p:cNvPr>
          <p:cNvSpPr/>
          <p:nvPr/>
        </p:nvSpPr>
        <p:spPr>
          <a:xfrm flipV="1">
            <a:off x="5199539" y="5589240"/>
            <a:ext cx="1912402" cy="206896"/>
          </a:xfrm>
          <a:custGeom>
            <a:avLst/>
            <a:gdLst>
              <a:gd name="connsiteX0" fmla="*/ 0 w 1303506"/>
              <a:gd name="connsiteY0" fmla="*/ 177019 h 177019"/>
              <a:gd name="connsiteX1" fmla="*/ 181583 w 1303506"/>
              <a:gd name="connsiteY1" fmla="*/ 27862 h 177019"/>
              <a:gd name="connsiteX2" fmla="*/ 531778 w 1303506"/>
              <a:gd name="connsiteY2" fmla="*/ 1921 h 177019"/>
              <a:gd name="connsiteX3" fmla="*/ 1102468 w 1303506"/>
              <a:gd name="connsiteY3" fmla="*/ 1921 h 177019"/>
              <a:gd name="connsiteX4" fmla="*/ 1303506 w 1303506"/>
              <a:gd name="connsiteY4" fmla="*/ 1921 h 17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506" h="177019">
                <a:moveTo>
                  <a:pt x="0" y="177019"/>
                </a:moveTo>
                <a:cubicBezTo>
                  <a:pt x="46476" y="117032"/>
                  <a:pt x="92953" y="57045"/>
                  <a:pt x="181583" y="27862"/>
                </a:cubicBezTo>
                <a:cubicBezTo>
                  <a:pt x="270213" y="-1321"/>
                  <a:pt x="378297" y="6244"/>
                  <a:pt x="531778" y="1921"/>
                </a:cubicBezTo>
                <a:cubicBezTo>
                  <a:pt x="685259" y="-2402"/>
                  <a:pt x="1102468" y="1921"/>
                  <a:pt x="1102468" y="1921"/>
                </a:cubicBezTo>
                <a:lnTo>
                  <a:pt x="1303506" y="1921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61FE51-7387-1857-8229-1428D327C1DE}"/>
              </a:ext>
            </a:extLst>
          </p:cNvPr>
          <p:cNvSpPr txBox="1"/>
          <p:nvPr/>
        </p:nvSpPr>
        <p:spPr>
          <a:xfrm>
            <a:off x="6714926" y="544022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T</a:t>
            </a:r>
            <a:r>
              <a:rPr lang="nb-NO" baseline="-25000" dirty="0"/>
              <a:t>h</a:t>
            </a:r>
            <a:endParaRPr lang="en-US" baseline="-250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FE987C-3ACA-20C6-1D81-AF8BA30FA633}"/>
              </a:ext>
            </a:extLst>
          </p:cNvPr>
          <p:cNvSpPr txBox="1"/>
          <p:nvPr/>
        </p:nvSpPr>
        <p:spPr>
          <a:xfrm>
            <a:off x="5297228" y="399112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T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7858909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derivation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300335" y="2167990"/>
            <a:ext cx="129614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5516359" y="2420018"/>
            <a:ext cx="144016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660375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5804391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876399" y="2420018"/>
            <a:ext cx="144016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020415" y="2420018"/>
            <a:ext cx="72008" cy="1800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092423" y="2420018"/>
            <a:ext cx="216024" cy="5400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469375" y="2780928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 [W]</a:t>
            </a:r>
          </a:p>
        </p:txBody>
      </p:sp>
      <p:cxnSp>
        <p:nvCxnSpPr>
          <p:cNvPr id="47" name="Straight Arrow Connector 46"/>
          <p:cNvCxnSpPr>
            <a:endCxn id="31" idx="1"/>
          </p:cNvCxnSpPr>
          <p:nvPr/>
        </p:nvCxnSpPr>
        <p:spPr>
          <a:xfrm>
            <a:off x="4148207" y="2420018"/>
            <a:ext cx="115212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5696379" y="1555921"/>
            <a:ext cx="288032" cy="216024"/>
            <a:chOff x="1619672" y="5517232"/>
            <a:chExt cx="288032" cy="216024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1619672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1907704" y="551723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619672" y="5517232"/>
              <a:ext cx="288032" cy="21602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0515" y="3310013"/>
            <a:ext cx="2971702" cy="134092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2" name="Picture 7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807" y="4737443"/>
            <a:ext cx="1812613" cy="1726346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4" name="Picture 7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1156" y="3294547"/>
            <a:ext cx="2385915" cy="1687229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291" y="5373216"/>
            <a:ext cx="2750907" cy="125217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3" name="Straight Arrow Connector 52"/>
          <p:cNvCxnSpPr/>
          <p:nvPr/>
        </p:nvCxnSpPr>
        <p:spPr>
          <a:xfrm>
            <a:off x="6596479" y="2456022"/>
            <a:ext cx="8640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7460575" y="1663934"/>
            <a:ext cx="0" cy="7920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460575" y="245602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300005" y="2060849"/>
            <a:ext cx="2136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w[kg/s]=1=const.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=</a:t>
            </a:r>
            <a:r>
              <a:rPr lang="en-US" dirty="0">
                <a:solidFill>
                  <a:srgbClr val="FF0000"/>
                </a:solidFill>
              </a:rPr>
              <a:t>10C</a:t>
            </a:r>
            <a:r>
              <a:rPr lang="en-US" dirty="0"/>
              <a:t>=const.</a:t>
            </a:r>
            <a:endParaRPr lang="en-US" baseline="-25000" dirty="0"/>
          </a:p>
        </p:txBody>
      </p:sp>
      <p:sp>
        <p:nvSpPr>
          <p:cNvPr id="57" name="TextBox 56"/>
          <p:cNvSpPr txBox="1"/>
          <p:nvPr/>
        </p:nvSpPr>
        <p:spPr>
          <a:xfrm>
            <a:off x="8108648" y="209598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2647A4"/>
                </a:solidFill>
              </a:rPr>
              <a:t>y = T [C]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79261" y="1866310"/>
            <a:ext cx="1389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Electric heater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0049" y="209598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h</a:t>
            </a:r>
            <a:r>
              <a:rPr lang="en-US" dirty="0"/>
              <a:t>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214487" y="245602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Mix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68487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70C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108647" y="24836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64C</a:t>
            </a:r>
          </a:p>
        </p:txBody>
      </p:sp>
      <p:pic>
        <p:nvPicPr>
          <p:cNvPr id="69" name="Picture 6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3186" y="2204865"/>
            <a:ext cx="767726" cy="19742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4" name="Straight Connector 63"/>
          <p:cNvCxnSpPr/>
          <p:nvPr/>
        </p:nvCxnSpPr>
        <p:spPr>
          <a:xfrm>
            <a:off x="6007867" y="1663934"/>
            <a:ext cx="1452709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4665528" y="1663934"/>
            <a:ext cx="0" cy="75608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4665529" y="1663934"/>
            <a:ext cx="103085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194927" y="1199388"/>
            <a:ext cx="223324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Bypass, </a:t>
            </a:r>
            <a:r>
              <a:rPr lang="en-US" dirty="0">
                <a:solidFill>
                  <a:schemeClr val="tx2"/>
                </a:solidFill>
              </a:rPr>
              <a:t>u = </a:t>
            </a:r>
            <a:r>
              <a:rPr lang="en-US" dirty="0">
                <a:solidFill>
                  <a:schemeClr val="tx2"/>
                </a:solidFill>
                <a:latin typeface="cmmi10"/>
              </a:rPr>
              <a:t>®</a:t>
            </a:r>
            <a:r>
              <a:rPr lang="en-US" dirty="0">
                <a:solidFill>
                  <a:schemeClr val="tx2"/>
                </a:solidFill>
              </a:rPr>
              <a:t> w [kg/s]</a:t>
            </a:r>
            <a:endParaRPr lang="en-US" baseline="-25000" dirty="0">
              <a:solidFill>
                <a:schemeClr val="tx2"/>
              </a:solidFill>
            </a:endParaRPr>
          </a:p>
          <a:p>
            <a:endParaRPr lang="en-US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7435026" y="180576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10C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91545" y="1100155"/>
            <a:ext cx="7464127" cy="548638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ED6B76-3B19-A026-05DB-44213B8E7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53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67076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b="1" dirty="0"/>
              <a:t>Initial and final </a:t>
            </a:r>
            <a:r>
              <a:rPr lang="nb-NO" b="1" dirty="0" err="1"/>
              <a:t>values</a:t>
            </a:r>
            <a:r>
              <a:rPr lang="nb-NO" b="1" dirty="0"/>
              <a:t> for </a:t>
            </a:r>
            <a:r>
              <a:rPr lang="nb-NO" b="1" dirty="0" err="1">
                <a:solidFill>
                  <a:srgbClr val="FF0000"/>
                </a:solidFill>
              </a:rPr>
              <a:t>step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/>
              <a:t>response</a:t>
            </a:r>
            <a:endParaRPr lang="nb-N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31504" y="1344451"/>
                <a:ext cx="9433048" cy="2486493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nb-NO" sz="2400" dirty="0"/>
                  <a:t>Transfer </a:t>
                </a:r>
                <a:r>
                  <a:rPr lang="nb-NO" sz="2400" dirty="0" err="1"/>
                  <a:t>function</a:t>
                </a:r>
                <a:r>
                  <a:rPr lang="nb-NO" sz="2400" dirty="0"/>
                  <a:t> g(s)</a:t>
                </a:r>
              </a:p>
              <a:p>
                <a:pPr lvl="1"/>
                <a:r>
                  <a:rPr lang="nb-NO" sz="2000" dirty="0">
                    <a:highlight>
                      <a:srgbClr val="FFFF00"/>
                    </a:highlight>
                  </a:rPr>
                  <a:t>y(s) = g(s) u(s)</a:t>
                </a:r>
              </a:p>
              <a:p>
                <a:r>
                  <a:rPr lang="nb-NO" sz="2400" dirty="0" err="1"/>
                  <a:t>Deviation</a:t>
                </a:r>
                <a:r>
                  <a:rPr lang="nb-NO" sz="2400" dirty="0"/>
                  <a:t> variables for y(t) and u(t)</a:t>
                </a:r>
              </a:p>
              <a:p>
                <a:r>
                  <a:rPr lang="nb-NO" sz="2400" dirty="0" err="1"/>
                  <a:t>Consider</a:t>
                </a:r>
                <a:r>
                  <a:rPr lang="nb-NO" sz="2400" dirty="0"/>
                  <a:t> </a:t>
                </a:r>
                <a:r>
                  <a:rPr lang="nb-NO" sz="2400" dirty="0" err="1"/>
                  <a:t>response</a:t>
                </a:r>
                <a:r>
                  <a:rPr lang="nb-NO" sz="2400" dirty="0"/>
                  <a:t> y(t) to </a:t>
                </a:r>
                <a:r>
                  <a:rPr lang="nb-NO" sz="2400" b="1" dirty="0" err="1">
                    <a:solidFill>
                      <a:srgbClr val="FF0000"/>
                    </a:solidFill>
                  </a:rPr>
                  <a:t>step</a:t>
                </a:r>
                <a:r>
                  <a:rPr lang="nb-NO" sz="2400" dirty="0"/>
                  <a:t> of magnitude </a:t>
                </a:r>
                <a:r>
                  <a:rPr lang="nb-NO" sz="2400" dirty="0">
                    <a:latin typeface="cmmi10"/>
                  </a:rPr>
                  <a:t>M</a:t>
                </a:r>
                <a:r>
                  <a:rPr lang="nb-NO" sz="2400" dirty="0"/>
                  <a:t> in input</a:t>
                </a:r>
                <a:r>
                  <a:rPr lang="nb-NO" sz="2400" dirty="0">
                    <a:highlight>
                      <a:srgbClr val="FFFF00"/>
                    </a:highlight>
                  </a:rPr>
                  <a:t>. </a:t>
                </a:r>
              </a:p>
              <a:p>
                <a:pPr lvl="1"/>
                <a:r>
                  <a:rPr lang="nb-NO" sz="2000" dirty="0">
                    <a:highlight>
                      <a:srgbClr val="FFFF00"/>
                    </a:highlight>
                  </a:rPr>
                  <a:t>u(t) = 0 for t&gt;0, u(t) = M for t≥0   </a:t>
                </a:r>
                <a14:m>
                  <m:oMath xmlns:m="http://schemas.openxmlformats.org/officeDocument/2006/math">
                    <m:r>
                      <a:rPr lang="nb-NO" sz="20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b-NO" sz="2000" dirty="0">
                    <a:highlight>
                      <a:srgbClr val="FFFF00"/>
                    </a:highlight>
                  </a:rPr>
                  <a:t>   u(s)=</a:t>
                </a:r>
                <a:r>
                  <a:rPr lang="nb-NO" sz="2000" dirty="0" err="1">
                    <a:highlight>
                      <a:srgbClr val="FFFF00"/>
                    </a:highlight>
                  </a:rPr>
                  <a:t>M/s</a:t>
                </a:r>
                <a:endParaRPr lang="nb-NO" sz="2000" dirty="0">
                  <a:highlight>
                    <a:srgbClr val="FFFF00"/>
                  </a:highlight>
                </a:endParaRPr>
              </a:p>
              <a:p>
                <a:r>
                  <a:rPr lang="nb-NO" sz="2400" dirty="0"/>
                  <a:t>From g(s) </a:t>
                </a:r>
                <a:r>
                  <a:rPr lang="nb-NO" sz="2400" dirty="0" err="1"/>
                  <a:t>we</a:t>
                </a:r>
                <a:r>
                  <a:rPr lang="nb-NO" sz="2400" dirty="0"/>
                  <a:t> </a:t>
                </a:r>
                <a:r>
                  <a:rPr lang="nb-NO" sz="2400" dirty="0" err="1"/>
                  <a:t>get</a:t>
                </a:r>
                <a:r>
                  <a:rPr lang="nb-NO" sz="2400" dirty="0"/>
                  <a:t> </a:t>
                </a:r>
                <a:r>
                  <a:rPr lang="nb-NO" sz="2400" dirty="0" err="1"/>
                  <a:t>directly</a:t>
                </a:r>
                <a:r>
                  <a:rPr lang="nb-NO" sz="2400" dirty="0"/>
                  <a:t> final and </a:t>
                </a:r>
                <a:r>
                  <a:rPr lang="nb-NO" sz="2400" dirty="0" err="1"/>
                  <a:t>intital</a:t>
                </a:r>
                <a:r>
                  <a:rPr lang="nb-NO" sz="2400" dirty="0"/>
                  <a:t> part of time </a:t>
                </a:r>
                <a:r>
                  <a:rPr lang="nb-NO" sz="2400" dirty="0" err="1"/>
                  <a:t>response</a:t>
                </a:r>
                <a:r>
                  <a:rPr lang="nb-NO" sz="2400" dirty="0"/>
                  <a:t>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31504" y="1344451"/>
                <a:ext cx="9433048" cy="2486493"/>
              </a:xfrm>
              <a:blipFill>
                <a:blip r:embed="rId4"/>
                <a:stretch>
                  <a:fillRect l="-905" t="-3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673" y="3716731"/>
            <a:ext cx="4392487" cy="130431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2547" y="5137354"/>
            <a:ext cx="8492195" cy="1551386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5C18F3-07B1-3F99-49C3-B5D2E65EC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6</a:t>
            </a:fld>
            <a:endParaRPr lang="nb-NO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69E90B-AC4D-4A92-5507-E05210DCF89C}"/>
              </a:ext>
            </a:extLst>
          </p:cNvPr>
          <p:cNvSpPr txBox="1"/>
          <p:nvPr/>
        </p:nvSpPr>
        <p:spPr>
          <a:xfrm>
            <a:off x="119336" y="143833"/>
            <a:ext cx="24513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Start </a:t>
            </a:r>
            <a:r>
              <a:rPr lang="nb-NO" sz="1100" dirty="0" err="1"/>
              <a:t>here</a:t>
            </a:r>
            <a:r>
              <a:rPr lang="nb-NO" sz="1100" dirty="0"/>
              <a:t> </a:t>
            </a:r>
            <a:r>
              <a:rPr lang="nb-NO" sz="1100" dirty="0" err="1"/>
              <a:t>lecture</a:t>
            </a:r>
            <a:r>
              <a:rPr lang="nb-NO" sz="1100" dirty="0"/>
              <a:t> 2 in </a:t>
            </a:r>
            <a:r>
              <a:rPr lang="nb-NO" sz="1100" dirty="0" err="1"/>
              <a:t>week</a:t>
            </a:r>
            <a:r>
              <a:rPr lang="nb-NO" sz="1100" dirty="0"/>
              <a:t> 5 (19/9-24)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894524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7" name="Group 76"/>
          <p:cNvGrpSpPr>
            <a:grpSpLocks noChangeAspect="1"/>
          </p:cNvGrpSpPr>
          <p:nvPr/>
        </p:nvGrpSpPr>
        <p:grpSpPr bwMode="auto">
          <a:xfrm>
            <a:off x="2057400" y="819150"/>
            <a:ext cx="8077200" cy="5219700"/>
            <a:chOff x="336" y="516"/>
            <a:chExt cx="5088" cy="3288"/>
          </a:xfrm>
        </p:grpSpPr>
        <p:sp>
          <p:nvSpPr>
            <p:cNvPr id="1068" name="AutoShape 75"/>
            <p:cNvSpPr>
              <a:spLocks noChangeAspect="1" noChangeArrowheads="1" noTextEdit="1"/>
            </p:cNvSpPr>
            <p:nvPr/>
          </p:nvSpPr>
          <p:spPr bwMode="auto">
            <a:xfrm>
              <a:off x="336" y="516"/>
              <a:ext cx="5088" cy="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 dirty="0"/>
            </a:p>
          </p:txBody>
        </p:sp>
        <p:sp>
          <p:nvSpPr>
            <p:cNvPr id="1069" name="Rectangle 77"/>
            <p:cNvSpPr>
              <a:spLocks noChangeArrowheads="1"/>
            </p:cNvSpPr>
            <p:nvPr/>
          </p:nvSpPr>
          <p:spPr bwMode="auto">
            <a:xfrm>
              <a:off x="1068" y="882"/>
              <a:ext cx="3870" cy="25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 dirty="0"/>
            </a:p>
          </p:txBody>
        </p:sp>
        <p:sp>
          <p:nvSpPr>
            <p:cNvPr id="1070" name="Rectangle 78"/>
            <p:cNvSpPr>
              <a:spLocks noChangeArrowheads="1"/>
            </p:cNvSpPr>
            <p:nvPr/>
          </p:nvSpPr>
          <p:spPr bwMode="auto">
            <a:xfrm>
              <a:off x="1068" y="882"/>
              <a:ext cx="3870" cy="256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1" name="Line 79"/>
            <p:cNvSpPr>
              <a:spLocks noChangeShapeType="1"/>
            </p:cNvSpPr>
            <p:nvPr/>
          </p:nvSpPr>
          <p:spPr bwMode="auto">
            <a:xfrm>
              <a:off x="1068" y="882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2" name="Line 80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3" name="Line 81"/>
            <p:cNvSpPr>
              <a:spLocks noChangeShapeType="1"/>
            </p:cNvSpPr>
            <p:nvPr/>
          </p:nvSpPr>
          <p:spPr bwMode="auto">
            <a:xfrm flipV="1">
              <a:off x="493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4" name="Line 82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5" name="Line 83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6" name="Line 84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7" name="Line 85"/>
            <p:cNvSpPr>
              <a:spLocks noChangeShapeType="1"/>
            </p:cNvSpPr>
            <p:nvPr/>
          </p:nvSpPr>
          <p:spPr bwMode="auto">
            <a:xfrm flipV="1">
              <a:off x="106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8" name="Line 86"/>
            <p:cNvSpPr>
              <a:spLocks noChangeShapeType="1"/>
            </p:cNvSpPr>
            <p:nvPr/>
          </p:nvSpPr>
          <p:spPr bwMode="auto">
            <a:xfrm>
              <a:off x="106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79" name="Rectangle 87"/>
            <p:cNvSpPr>
              <a:spLocks noChangeArrowheads="1"/>
            </p:cNvSpPr>
            <p:nvPr/>
          </p:nvSpPr>
          <p:spPr bwMode="auto">
            <a:xfrm>
              <a:off x="1050" y="3462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0" name="Line 88"/>
            <p:cNvSpPr>
              <a:spLocks noChangeShapeType="1"/>
            </p:cNvSpPr>
            <p:nvPr/>
          </p:nvSpPr>
          <p:spPr bwMode="auto">
            <a:xfrm flipV="1">
              <a:off x="154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1" name="Line 89"/>
            <p:cNvSpPr>
              <a:spLocks noChangeShapeType="1"/>
            </p:cNvSpPr>
            <p:nvPr/>
          </p:nvSpPr>
          <p:spPr bwMode="auto">
            <a:xfrm>
              <a:off x="154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2" name="Rectangle 90"/>
            <p:cNvSpPr>
              <a:spLocks noChangeArrowheads="1"/>
            </p:cNvSpPr>
            <p:nvPr/>
          </p:nvSpPr>
          <p:spPr bwMode="auto">
            <a:xfrm>
              <a:off x="1530" y="3462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3" name="Line 91"/>
            <p:cNvSpPr>
              <a:spLocks noChangeShapeType="1"/>
            </p:cNvSpPr>
            <p:nvPr/>
          </p:nvSpPr>
          <p:spPr bwMode="auto">
            <a:xfrm flipV="1">
              <a:off x="2034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4" name="Line 92"/>
            <p:cNvSpPr>
              <a:spLocks noChangeShapeType="1"/>
            </p:cNvSpPr>
            <p:nvPr/>
          </p:nvSpPr>
          <p:spPr bwMode="auto">
            <a:xfrm>
              <a:off x="2034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5" name="Rectangle 93"/>
            <p:cNvSpPr>
              <a:spLocks noChangeArrowheads="1"/>
            </p:cNvSpPr>
            <p:nvPr/>
          </p:nvSpPr>
          <p:spPr bwMode="auto">
            <a:xfrm>
              <a:off x="1998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6" name="Line 94"/>
            <p:cNvSpPr>
              <a:spLocks noChangeShapeType="1"/>
            </p:cNvSpPr>
            <p:nvPr/>
          </p:nvSpPr>
          <p:spPr bwMode="auto">
            <a:xfrm flipV="1">
              <a:off x="2514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7" name="Line 95"/>
            <p:cNvSpPr>
              <a:spLocks noChangeShapeType="1"/>
            </p:cNvSpPr>
            <p:nvPr/>
          </p:nvSpPr>
          <p:spPr bwMode="auto">
            <a:xfrm>
              <a:off x="2514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88" name="Rectangle 96"/>
            <p:cNvSpPr>
              <a:spLocks noChangeArrowheads="1"/>
            </p:cNvSpPr>
            <p:nvPr/>
          </p:nvSpPr>
          <p:spPr bwMode="auto">
            <a:xfrm>
              <a:off x="2478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9" name="Line 97"/>
            <p:cNvSpPr>
              <a:spLocks noChangeShapeType="1"/>
            </p:cNvSpPr>
            <p:nvPr/>
          </p:nvSpPr>
          <p:spPr bwMode="auto">
            <a:xfrm flipV="1">
              <a:off x="3000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0" name="Line 98"/>
            <p:cNvSpPr>
              <a:spLocks noChangeShapeType="1"/>
            </p:cNvSpPr>
            <p:nvPr/>
          </p:nvSpPr>
          <p:spPr bwMode="auto">
            <a:xfrm>
              <a:off x="3000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1" name="Rectangle 99"/>
            <p:cNvSpPr>
              <a:spLocks noChangeArrowheads="1"/>
            </p:cNvSpPr>
            <p:nvPr/>
          </p:nvSpPr>
          <p:spPr bwMode="auto">
            <a:xfrm>
              <a:off x="2964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2" name="Line 100"/>
            <p:cNvSpPr>
              <a:spLocks noChangeShapeType="1"/>
            </p:cNvSpPr>
            <p:nvPr/>
          </p:nvSpPr>
          <p:spPr bwMode="auto">
            <a:xfrm flipV="1">
              <a:off x="3486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3" name="Line 101"/>
            <p:cNvSpPr>
              <a:spLocks noChangeShapeType="1"/>
            </p:cNvSpPr>
            <p:nvPr/>
          </p:nvSpPr>
          <p:spPr bwMode="auto">
            <a:xfrm>
              <a:off x="3486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4" name="Rectangle 102"/>
            <p:cNvSpPr>
              <a:spLocks noChangeArrowheads="1"/>
            </p:cNvSpPr>
            <p:nvPr/>
          </p:nvSpPr>
          <p:spPr bwMode="auto">
            <a:xfrm>
              <a:off x="3450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5" name="Line 103"/>
            <p:cNvSpPr>
              <a:spLocks noChangeShapeType="1"/>
            </p:cNvSpPr>
            <p:nvPr/>
          </p:nvSpPr>
          <p:spPr bwMode="auto">
            <a:xfrm flipV="1">
              <a:off x="3966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6" name="Line 104"/>
            <p:cNvSpPr>
              <a:spLocks noChangeShapeType="1"/>
            </p:cNvSpPr>
            <p:nvPr/>
          </p:nvSpPr>
          <p:spPr bwMode="auto">
            <a:xfrm>
              <a:off x="3966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7" name="Rectangle 105"/>
            <p:cNvSpPr>
              <a:spLocks noChangeArrowheads="1"/>
            </p:cNvSpPr>
            <p:nvPr/>
          </p:nvSpPr>
          <p:spPr bwMode="auto">
            <a:xfrm>
              <a:off x="3930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8" name="Line 106"/>
            <p:cNvSpPr>
              <a:spLocks noChangeShapeType="1"/>
            </p:cNvSpPr>
            <p:nvPr/>
          </p:nvSpPr>
          <p:spPr bwMode="auto">
            <a:xfrm flipV="1">
              <a:off x="4452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099" name="Line 107"/>
            <p:cNvSpPr>
              <a:spLocks noChangeShapeType="1"/>
            </p:cNvSpPr>
            <p:nvPr/>
          </p:nvSpPr>
          <p:spPr bwMode="auto">
            <a:xfrm>
              <a:off x="4452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0" name="Rectangle 108"/>
            <p:cNvSpPr>
              <a:spLocks noChangeArrowheads="1"/>
            </p:cNvSpPr>
            <p:nvPr/>
          </p:nvSpPr>
          <p:spPr bwMode="auto">
            <a:xfrm>
              <a:off x="4416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1" name="Line 109"/>
            <p:cNvSpPr>
              <a:spLocks noChangeShapeType="1"/>
            </p:cNvSpPr>
            <p:nvPr/>
          </p:nvSpPr>
          <p:spPr bwMode="auto">
            <a:xfrm flipV="1">
              <a:off x="493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2" name="Line 110"/>
            <p:cNvSpPr>
              <a:spLocks noChangeShapeType="1"/>
            </p:cNvSpPr>
            <p:nvPr/>
          </p:nvSpPr>
          <p:spPr bwMode="auto">
            <a:xfrm>
              <a:off x="493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3" name="Rectangle 111"/>
            <p:cNvSpPr>
              <a:spLocks noChangeArrowheads="1"/>
            </p:cNvSpPr>
            <p:nvPr/>
          </p:nvSpPr>
          <p:spPr bwMode="auto">
            <a:xfrm>
              <a:off x="4902" y="3462"/>
              <a:ext cx="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4" name="Line 112"/>
            <p:cNvSpPr>
              <a:spLocks noChangeShapeType="1"/>
            </p:cNvSpPr>
            <p:nvPr/>
          </p:nvSpPr>
          <p:spPr bwMode="auto">
            <a:xfrm>
              <a:off x="1068" y="32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5" name="Line 113"/>
            <p:cNvSpPr>
              <a:spLocks noChangeShapeType="1"/>
            </p:cNvSpPr>
            <p:nvPr/>
          </p:nvSpPr>
          <p:spPr bwMode="auto">
            <a:xfrm flipH="1">
              <a:off x="4896" y="32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6" name="Rectangle 114"/>
            <p:cNvSpPr>
              <a:spLocks noChangeArrowheads="1"/>
            </p:cNvSpPr>
            <p:nvPr/>
          </p:nvSpPr>
          <p:spPr bwMode="auto">
            <a:xfrm>
              <a:off x="1008" y="3240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7" name="Line 115"/>
            <p:cNvSpPr>
              <a:spLocks noChangeShapeType="1"/>
            </p:cNvSpPr>
            <p:nvPr/>
          </p:nvSpPr>
          <p:spPr bwMode="auto">
            <a:xfrm>
              <a:off x="1068" y="2880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8" name="Line 116"/>
            <p:cNvSpPr>
              <a:spLocks noChangeShapeType="1"/>
            </p:cNvSpPr>
            <p:nvPr/>
          </p:nvSpPr>
          <p:spPr bwMode="auto">
            <a:xfrm flipH="1">
              <a:off x="4896" y="2880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09" name="Rectangle 117"/>
            <p:cNvSpPr>
              <a:spLocks noChangeArrowheads="1"/>
            </p:cNvSpPr>
            <p:nvPr/>
          </p:nvSpPr>
          <p:spPr bwMode="auto">
            <a:xfrm>
              <a:off x="954" y="2838"/>
              <a:ext cx="7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0" name="Line 118"/>
            <p:cNvSpPr>
              <a:spLocks noChangeShapeType="1"/>
            </p:cNvSpPr>
            <p:nvPr/>
          </p:nvSpPr>
          <p:spPr bwMode="auto">
            <a:xfrm>
              <a:off x="1068" y="2478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1" name="Line 119"/>
            <p:cNvSpPr>
              <a:spLocks noChangeShapeType="1"/>
            </p:cNvSpPr>
            <p:nvPr/>
          </p:nvSpPr>
          <p:spPr bwMode="auto">
            <a:xfrm flipH="1">
              <a:off x="4896" y="2478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2" name="Rectangle 120"/>
            <p:cNvSpPr>
              <a:spLocks noChangeArrowheads="1"/>
            </p:cNvSpPr>
            <p:nvPr/>
          </p:nvSpPr>
          <p:spPr bwMode="auto">
            <a:xfrm>
              <a:off x="1008" y="2436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3" name="Line 121"/>
            <p:cNvSpPr>
              <a:spLocks noChangeShapeType="1"/>
            </p:cNvSpPr>
            <p:nvPr/>
          </p:nvSpPr>
          <p:spPr bwMode="auto">
            <a:xfrm>
              <a:off x="1068" y="20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4" name="Line 122"/>
            <p:cNvSpPr>
              <a:spLocks noChangeShapeType="1"/>
            </p:cNvSpPr>
            <p:nvPr/>
          </p:nvSpPr>
          <p:spPr bwMode="auto">
            <a:xfrm flipH="1">
              <a:off x="4896" y="20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5" name="Rectangle 123"/>
            <p:cNvSpPr>
              <a:spLocks noChangeArrowheads="1"/>
            </p:cNvSpPr>
            <p:nvPr/>
          </p:nvSpPr>
          <p:spPr bwMode="auto">
            <a:xfrm>
              <a:off x="954" y="2040"/>
              <a:ext cx="7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6" name="Line 124"/>
            <p:cNvSpPr>
              <a:spLocks noChangeShapeType="1"/>
            </p:cNvSpPr>
            <p:nvPr/>
          </p:nvSpPr>
          <p:spPr bwMode="auto">
            <a:xfrm>
              <a:off x="1068" y="1680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7" name="Line 125"/>
            <p:cNvSpPr>
              <a:spLocks noChangeShapeType="1"/>
            </p:cNvSpPr>
            <p:nvPr/>
          </p:nvSpPr>
          <p:spPr bwMode="auto">
            <a:xfrm flipH="1">
              <a:off x="4896" y="1680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18" name="Rectangle 126"/>
            <p:cNvSpPr>
              <a:spLocks noChangeArrowheads="1"/>
            </p:cNvSpPr>
            <p:nvPr/>
          </p:nvSpPr>
          <p:spPr bwMode="auto">
            <a:xfrm>
              <a:off x="1008" y="1638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9" name="Line 127"/>
            <p:cNvSpPr>
              <a:spLocks noChangeShapeType="1"/>
            </p:cNvSpPr>
            <p:nvPr/>
          </p:nvSpPr>
          <p:spPr bwMode="auto">
            <a:xfrm>
              <a:off x="1068" y="1278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0" name="Line 128"/>
            <p:cNvSpPr>
              <a:spLocks noChangeShapeType="1"/>
            </p:cNvSpPr>
            <p:nvPr/>
          </p:nvSpPr>
          <p:spPr bwMode="auto">
            <a:xfrm flipH="1">
              <a:off x="4896" y="1278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1" name="Rectangle 129"/>
            <p:cNvSpPr>
              <a:spLocks noChangeArrowheads="1"/>
            </p:cNvSpPr>
            <p:nvPr/>
          </p:nvSpPr>
          <p:spPr bwMode="auto">
            <a:xfrm>
              <a:off x="954" y="1236"/>
              <a:ext cx="7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2" name="Line 130"/>
            <p:cNvSpPr>
              <a:spLocks noChangeShapeType="1"/>
            </p:cNvSpPr>
            <p:nvPr/>
          </p:nvSpPr>
          <p:spPr bwMode="auto">
            <a:xfrm>
              <a:off x="1068" y="8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3" name="Line 131"/>
            <p:cNvSpPr>
              <a:spLocks noChangeShapeType="1"/>
            </p:cNvSpPr>
            <p:nvPr/>
          </p:nvSpPr>
          <p:spPr bwMode="auto">
            <a:xfrm flipH="1">
              <a:off x="4896" y="8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4" name="Rectangle 132"/>
            <p:cNvSpPr>
              <a:spLocks noChangeArrowheads="1"/>
            </p:cNvSpPr>
            <p:nvPr/>
          </p:nvSpPr>
          <p:spPr bwMode="auto">
            <a:xfrm>
              <a:off x="1008" y="840"/>
              <a:ext cx="3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5" name="Line 133"/>
            <p:cNvSpPr>
              <a:spLocks noChangeShapeType="1"/>
            </p:cNvSpPr>
            <p:nvPr/>
          </p:nvSpPr>
          <p:spPr bwMode="auto">
            <a:xfrm>
              <a:off x="1068" y="882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6" name="Line 134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7" name="Line 135"/>
            <p:cNvSpPr>
              <a:spLocks noChangeShapeType="1"/>
            </p:cNvSpPr>
            <p:nvPr/>
          </p:nvSpPr>
          <p:spPr bwMode="auto">
            <a:xfrm flipV="1">
              <a:off x="493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8" name="Line 136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29" name="Freeform 137"/>
            <p:cNvSpPr>
              <a:spLocks/>
            </p:cNvSpPr>
            <p:nvPr/>
          </p:nvSpPr>
          <p:spPr bwMode="auto">
            <a:xfrm>
              <a:off x="1068" y="1680"/>
              <a:ext cx="3876" cy="0"/>
            </a:xfrm>
            <a:custGeom>
              <a:avLst/>
              <a:gdLst>
                <a:gd name="T0" fmla="*/ 0 w 3876"/>
                <a:gd name="T1" fmla="*/ 96 w 3876"/>
                <a:gd name="T2" fmla="*/ 3876 w 38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876">
                  <a:moveTo>
                    <a:pt x="0" y="0"/>
                  </a:moveTo>
                  <a:lnTo>
                    <a:pt x="96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30" name="Freeform 138"/>
            <p:cNvSpPr>
              <a:spLocks/>
            </p:cNvSpPr>
            <p:nvPr/>
          </p:nvSpPr>
          <p:spPr bwMode="auto">
            <a:xfrm>
              <a:off x="1068" y="1710"/>
              <a:ext cx="3876" cy="1572"/>
            </a:xfrm>
            <a:custGeom>
              <a:avLst/>
              <a:gdLst>
                <a:gd name="T0" fmla="*/ 48 w 3876"/>
                <a:gd name="T1" fmla="*/ 1494 h 1572"/>
                <a:gd name="T2" fmla="*/ 144 w 3876"/>
                <a:gd name="T3" fmla="*/ 1350 h 1572"/>
                <a:gd name="T4" fmla="*/ 240 w 3876"/>
                <a:gd name="T5" fmla="*/ 1218 h 1572"/>
                <a:gd name="T6" fmla="*/ 336 w 3876"/>
                <a:gd name="T7" fmla="*/ 1098 h 1572"/>
                <a:gd name="T8" fmla="*/ 432 w 3876"/>
                <a:gd name="T9" fmla="*/ 990 h 1572"/>
                <a:gd name="T10" fmla="*/ 528 w 3876"/>
                <a:gd name="T11" fmla="*/ 894 h 1572"/>
                <a:gd name="T12" fmla="*/ 624 w 3876"/>
                <a:gd name="T13" fmla="*/ 804 h 1572"/>
                <a:gd name="T14" fmla="*/ 720 w 3876"/>
                <a:gd name="T15" fmla="*/ 726 h 1572"/>
                <a:gd name="T16" fmla="*/ 822 w 3876"/>
                <a:gd name="T17" fmla="*/ 654 h 1572"/>
                <a:gd name="T18" fmla="*/ 918 w 3876"/>
                <a:gd name="T19" fmla="*/ 588 h 1572"/>
                <a:gd name="T20" fmla="*/ 1014 w 3876"/>
                <a:gd name="T21" fmla="*/ 528 h 1572"/>
                <a:gd name="T22" fmla="*/ 1110 w 3876"/>
                <a:gd name="T23" fmla="*/ 474 h 1572"/>
                <a:gd name="T24" fmla="*/ 1206 w 3876"/>
                <a:gd name="T25" fmla="*/ 426 h 1572"/>
                <a:gd name="T26" fmla="*/ 1302 w 3876"/>
                <a:gd name="T27" fmla="*/ 384 h 1572"/>
                <a:gd name="T28" fmla="*/ 1398 w 3876"/>
                <a:gd name="T29" fmla="*/ 348 h 1572"/>
                <a:gd name="T30" fmla="*/ 1494 w 3876"/>
                <a:gd name="T31" fmla="*/ 312 h 1572"/>
                <a:gd name="T32" fmla="*/ 1596 w 3876"/>
                <a:gd name="T33" fmla="*/ 276 h 1572"/>
                <a:gd name="T34" fmla="*/ 1692 w 3876"/>
                <a:gd name="T35" fmla="*/ 246 h 1572"/>
                <a:gd name="T36" fmla="*/ 1788 w 3876"/>
                <a:gd name="T37" fmla="*/ 222 h 1572"/>
                <a:gd name="T38" fmla="*/ 1884 w 3876"/>
                <a:gd name="T39" fmla="*/ 198 h 1572"/>
                <a:gd name="T40" fmla="*/ 1980 w 3876"/>
                <a:gd name="T41" fmla="*/ 174 h 1572"/>
                <a:gd name="T42" fmla="*/ 2076 w 3876"/>
                <a:gd name="T43" fmla="*/ 156 h 1572"/>
                <a:gd name="T44" fmla="*/ 2172 w 3876"/>
                <a:gd name="T45" fmla="*/ 138 h 1572"/>
                <a:gd name="T46" fmla="*/ 2268 w 3876"/>
                <a:gd name="T47" fmla="*/ 120 h 1572"/>
                <a:gd name="T48" fmla="*/ 2370 w 3876"/>
                <a:gd name="T49" fmla="*/ 108 h 1572"/>
                <a:gd name="T50" fmla="*/ 2466 w 3876"/>
                <a:gd name="T51" fmla="*/ 96 h 1572"/>
                <a:gd name="T52" fmla="*/ 2562 w 3876"/>
                <a:gd name="T53" fmla="*/ 84 h 1572"/>
                <a:gd name="T54" fmla="*/ 2658 w 3876"/>
                <a:gd name="T55" fmla="*/ 72 h 1572"/>
                <a:gd name="T56" fmla="*/ 2754 w 3876"/>
                <a:gd name="T57" fmla="*/ 60 h 1572"/>
                <a:gd name="T58" fmla="*/ 2850 w 3876"/>
                <a:gd name="T59" fmla="*/ 54 h 1572"/>
                <a:gd name="T60" fmla="*/ 2946 w 3876"/>
                <a:gd name="T61" fmla="*/ 48 h 1572"/>
                <a:gd name="T62" fmla="*/ 3042 w 3876"/>
                <a:gd name="T63" fmla="*/ 36 h 1572"/>
                <a:gd name="T64" fmla="*/ 3144 w 3876"/>
                <a:gd name="T65" fmla="*/ 30 h 1572"/>
                <a:gd name="T66" fmla="*/ 3240 w 3876"/>
                <a:gd name="T67" fmla="*/ 24 h 1572"/>
                <a:gd name="T68" fmla="*/ 3336 w 3876"/>
                <a:gd name="T69" fmla="*/ 18 h 1572"/>
                <a:gd name="T70" fmla="*/ 3432 w 3876"/>
                <a:gd name="T71" fmla="*/ 18 h 1572"/>
                <a:gd name="T72" fmla="*/ 3528 w 3876"/>
                <a:gd name="T73" fmla="*/ 12 h 1572"/>
                <a:gd name="T74" fmla="*/ 3624 w 3876"/>
                <a:gd name="T75" fmla="*/ 6 h 1572"/>
                <a:gd name="T76" fmla="*/ 3720 w 3876"/>
                <a:gd name="T77" fmla="*/ 6 h 1572"/>
                <a:gd name="T78" fmla="*/ 3816 w 3876"/>
                <a:gd name="T79" fmla="*/ 0 h 1572"/>
                <a:gd name="T80" fmla="*/ 3876 w 3876"/>
                <a:gd name="T81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6" h="1572">
                  <a:moveTo>
                    <a:pt x="0" y="1572"/>
                  </a:moveTo>
                  <a:lnTo>
                    <a:pt x="48" y="1494"/>
                  </a:lnTo>
                  <a:lnTo>
                    <a:pt x="96" y="1416"/>
                  </a:lnTo>
                  <a:lnTo>
                    <a:pt x="144" y="1350"/>
                  </a:lnTo>
                  <a:lnTo>
                    <a:pt x="192" y="1278"/>
                  </a:lnTo>
                  <a:lnTo>
                    <a:pt x="240" y="1218"/>
                  </a:lnTo>
                  <a:lnTo>
                    <a:pt x="288" y="1158"/>
                  </a:lnTo>
                  <a:lnTo>
                    <a:pt x="336" y="1098"/>
                  </a:lnTo>
                  <a:lnTo>
                    <a:pt x="384" y="1044"/>
                  </a:lnTo>
                  <a:lnTo>
                    <a:pt x="432" y="990"/>
                  </a:lnTo>
                  <a:lnTo>
                    <a:pt x="480" y="942"/>
                  </a:lnTo>
                  <a:lnTo>
                    <a:pt x="528" y="894"/>
                  </a:lnTo>
                  <a:lnTo>
                    <a:pt x="576" y="846"/>
                  </a:lnTo>
                  <a:lnTo>
                    <a:pt x="624" y="804"/>
                  </a:lnTo>
                  <a:lnTo>
                    <a:pt x="672" y="762"/>
                  </a:lnTo>
                  <a:lnTo>
                    <a:pt x="720" y="726"/>
                  </a:lnTo>
                  <a:lnTo>
                    <a:pt x="774" y="690"/>
                  </a:lnTo>
                  <a:lnTo>
                    <a:pt x="822" y="654"/>
                  </a:lnTo>
                  <a:lnTo>
                    <a:pt x="870" y="618"/>
                  </a:lnTo>
                  <a:lnTo>
                    <a:pt x="918" y="588"/>
                  </a:lnTo>
                  <a:lnTo>
                    <a:pt x="966" y="558"/>
                  </a:lnTo>
                  <a:lnTo>
                    <a:pt x="1014" y="528"/>
                  </a:lnTo>
                  <a:lnTo>
                    <a:pt x="1062" y="504"/>
                  </a:lnTo>
                  <a:lnTo>
                    <a:pt x="1110" y="474"/>
                  </a:lnTo>
                  <a:lnTo>
                    <a:pt x="1158" y="450"/>
                  </a:lnTo>
                  <a:lnTo>
                    <a:pt x="1206" y="426"/>
                  </a:lnTo>
                  <a:lnTo>
                    <a:pt x="1254" y="408"/>
                  </a:lnTo>
                  <a:lnTo>
                    <a:pt x="1302" y="384"/>
                  </a:lnTo>
                  <a:lnTo>
                    <a:pt x="1350" y="366"/>
                  </a:lnTo>
                  <a:lnTo>
                    <a:pt x="1398" y="348"/>
                  </a:lnTo>
                  <a:lnTo>
                    <a:pt x="1446" y="324"/>
                  </a:lnTo>
                  <a:lnTo>
                    <a:pt x="1494" y="312"/>
                  </a:lnTo>
                  <a:lnTo>
                    <a:pt x="1548" y="294"/>
                  </a:lnTo>
                  <a:lnTo>
                    <a:pt x="1596" y="276"/>
                  </a:lnTo>
                  <a:lnTo>
                    <a:pt x="1644" y="264"/>
                  </a:lnTo>
                  <a:lnTo>
                    <a:pt x="1692" y="246"/>
                  </a:lnTo>
                  <a:lnTo>
                    <a:pt x="1740" y="234"/>
                  </a:lnTo>
                  <a:lnTo>
                    <a:pt x="1788" y="222"/>
                  </a:lnTo>
                  <a:lnTo>
                    <a:pt x="1836" y="210"/>
                  </a:lnTo>
                  <a:lnTo>
                    <a:pt x="1884" y="198"/>
                  </a:lnTo>
                  <a:lnTo>
                    <a:pt x="1932" y="186"/>
                  </a:lnTo>
                  <a:lnTo>
                    <a:pt x="1980" y="174"/>
                  </a:lnTo>
                  <a:lnTo>
                    <a:pt x="2028" y="168"/>
                  </a:lnTo>
                  <a:lnTo>
                    <a:pt x="2076" y="156"/>
                  </a:lnTo>
                  <a:lnTo>
                    <a:pt x="2124" y="150"/>
                  </a:lnTo>
                  <a:lnTo>
                    <a:pt x="2172" y="138"/>
                  </a:lnTo>
                  <a:lnTo>
                    <a:pt x="2220" y="132"/>
                  </a:lnTo>
                  <a:lnTo>
                    <a:pt x="2268" y="120"/>
                  </a:lnTo>
                  <a:lnTo>
                    <a:pt x="2322" y="114"/>
                  </a:lnTo>
                  <a:lnTo>
                    <a:pt x="2370" y="108"/>
                  </a:lnTo>
                  <a:lnTo>
                    <a:pt x="2418" y="102"/>
                  </a:lnTo>
                  <a:lnTo>
                    <a:pt x="2466" y="96"/>
                  </a:lnTo>
                  <a:lnTo>
                    <a:pt x="2514" y="90"/>
                  </a:lnTo>
                  <a:lnTo>
                    <a:pt x="2562" y="84"/>
                  </a:lnTo>
                  <a:lnTo>
                    <a:pt x="2610" y="78"/>
                  </a:lnTo>
                  <a:lnTo>
                    <a:pt x="2658" y="72"/>
                  </a:lnTo>
                  <a:lnTo>
                    <a:pt x="2706" y="66"/>
                  </a:lnTo>
                  <a:lnTo>
                    <a:pt x="2754" y="60"/>
                  </a:lnTo>
                  <a:lnTo>
                    <a:pt x="2802" y="60"/>
                  </a:lnTo>
                  <a:lnTo>
                    <a:pt x="2850" y="54"/>
                  </a:lnTo>
                  <a:lnTo>
                    <a:pt x="2898" y="48"/>
                  </a:lnTo>
                  <a:lnTo>
                    <a:pt x="2946" y="48"/>
                  </a:lnTo>
                  <a:lnTo>
                    <a:pt x="2994" y="42"/>
                  </a:lnTo>
                  <a:lnTo>
                    <a:pt x="3042" y="36"/>
                  </a:lnTo>
                  <a:lnTo>
                    <a:pt x="3096" y="36"/>
                  </a:lnTo>
                  <a:lnTo>
                    <a:pt x="3144" y="30"/>
                  </a:lnTo>
                  <a:lnTo>
                    <a:pt x="3192" y="30"/>
                  </a:lnTo>
                  <a:lnTo>
                    <a:pt x="3240" y="24"/>
                  </a:lnTo>
                  <a:lnTo>
                    <a:pt x="3288" y="24"/>
                  </a:lnTo>
                  <a:lnTo>
                    <a:pt x="3336" y="18"/>
                  </a:lnTo>
                  <a:lnTo>
                    <a:pt x="3384" y="18"/>
                  </a:lnTo>
                  <a:lnTo>
                    <a:pt x="3432" y="18"/>
                  </a:lnTo>
                  <a:lnTo>
                    <a:pt x="3480" y="12"/>
                  </a:lnTo>
                  <a:lnTo>
                    <a:pt x="3528" y="12"/>
                  </a:lnTo>
                  <a:lnTo>
                    <a:pt x="3576" y="12"/>
                  </a:lnTo>
                  <a:lnTo>
                    <a:pt x="3624" y="6"/>
                  </a:lnTo>
                  <a:lnTo>
                    <a:pt x="3672" y="6"/>
                  </a:lnTo>
                  <a:lnTo>
                    <a:pt x="3720" y="6"/>
                  </a:lnTo>
                  <a:lnTo>
                    <a:pt x="3768" y="0"/>
                  </a:lnTo>
                  <a:lnTo>
                    <a:pt x="3816" y="0"/>
                  </a:lnTo>
                  <a:lnTo>
                    <a:pt x="3870" y="0"/>
                  </a:lnTo>
                  <a:lnTo>
                    <a:pt x="3876" y="0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sz="1600"/>
            </a:p>
          </p:txBody>
        </p:sp>
        <p:sp>
          <p:nvSpPr>
            <p:cNvPr id="1131" name="Rectangle 139"/>
            <p:cNvSpPr>
              <a:spLocks noChangeArrowheads="1"/>
            </p:cNvSpPr>
            <p:nvPr/>
          </p:nvSpPr>
          <p:spPr bwMode="auto">
            <a:xfrm>
              <a:off x="2778" y="762"/>
              <a:ext cx="38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2" name="Rectangle 140"/>
            <p:cNvSpPr>
              <a:spLocks noChangeArrowheads="1"/>
            </p:cNvSpPr>
            <p:nvPr/>
          </p:nvSpPr>
          <p:spPr bwMode="auto">
            <a:xfrm>
              <a:off x="2772" y="3576"/>
              <a:ext cx="39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3" name="Rectangle 141"/>
            <p:cNvSpPr>
              <a:spLocks noChangeArrowheads="1"/>
            </p:cNvSpPr>
            <p:nvPr/>
          </p:nvSpPr>
          <p:spPr bwMode="auto">
            <a:xfrm rot="16200000">
              <a:off x="744" y="2114"/>
              <a:ext cx="25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7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 sz="16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35" name="TextBox 1134"/>
          <p:cNvSpPr txBox="1"/>
          <p:nvPr/>
        </p:nvSpPr>
        <p:spPr>
          <a:xfrm>
            <a:off x="8452380" y="5933428"/>
            <a:ext cx="14461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s=</a:t>
            </a:r>
            <a:r>
              <a:rPr lang="en-US" sz="1400" dirty="0" err="1"/>
              <a:t>tf</a:t>
            </a:r>
            <a:r>
              <a:rPr lang="en-US" sz="1400" dirty="0"/>
              <a:t>('s')</a:t>
            </a:r>
          </a:p>
          <a:p>
            <a:r>
              <a:rPr lang="en-US" sz="1400" dirty="0"/>
              <a:t>g1 = 2/(10*s+1)</a:t>
            </a:r>
          </a:p>
          <a:p>
            <a:r>
              <a:rPr lang="en-US" sz="1400" dirty="0"/>
              <a:t>step(g1,50)</a:t>
            </a:r>
          </a:p>
          <a:p>
            <a:r>
              <a:rPr lang="en-US" sz="1400" dirty="0"/>
              <a:t>axis([0 40 -0.2 3])</a:t>
            </a:r>
          </a:p>
        </p:txBody>
      </p:sp>
      <p:sp>
        <p:nvSpPr>
          <p:cNvPr id="1137" name="TextBox 1136"/>
          <p:cNvSpPr txBox="1"/>
          <p:nvPr/>
        </p:nvSpPr>
        <p:spPr>
          <a:xfrm>
            <a:off x="3466141" y="1958460"/>
            <a:ext cx="2347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>
                <a:solidFill>
                  <a:schemeClr val="accent1"/>
                </a:solidFill>
              </a:rPr>
              <a:t>Example</a:t>
            </a:r>
            <a:r>
              <a:rPr lang="nb-NO" dirty="0">
                <a:solidFill>
                  <a:schemeClr val="accent1"/>
                </a:solidFill>
              </a:rPr>
              <a:t> g1 (k=2, </a:t>
            </a:r>
            <a:r>
              <a:rPr lang="nb-NO" dirty="0">
                <a:solidFill>
                  <a:schemeClr val="accent1"/>
                </a:solidFill>
                <a:latin typeface="cmmi10"/>
              </a:rPr>
              <a:t>¿</a:t>
            </a:r>
            <a:r>
              <a:rPr lang="nb-NO" dirty="0">
                <a:solidFill>
                  <a:schemeClr val="accent1"/>
                </a:solidFill>
              </a:rPr>
              <a:t>=10)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62C237A-D6D7-5DED-7565-FB33ADFB7471}"/>
              </a:ext>
            </a:extLst>
          </p:cNvPr>
          <p:cNvGrpSpPr/>
          <p:nvPr/>
        </p:nvGrpSpPr>
        <p:grpSpPr>
          <a:xfrm>
            <a:off x="8328248" y="196011"/>
            <a:ext cx="2258566" cy="914400"/>
            <a:chOff x="2457450" y="1685925"/>
            <a:chExt cx="2258566" cy="914400"/>
          </a:xfrm>
        </p:grpSpPr>
        <p:sp>
          <p:nvSpPr>
            <p:cNvPr id="1138" name="Rectangle 1137"/>
            <p:cNvSpPr/>
            <p:nvPr/>
          </p:nvSpPr>
          <p:spPr>
            <a:xfrm>
              <a:off x="3013190" y="1685925"/>
              <a:ext cx="1133333" cy="914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/>
                <a:t>/)</a:t>
              </a:r>
            </a:p>
          </p:txBody>
        </p:sp>
        <p:cxnSp>
          <p:nvCxnSpPr>
            <p:cNvPr id="1140" name="Straight Arrow Connector 1139"/>
            <p:cNvCxnSpPr>
              <a:endCxn id="1138" idx="1"/>
            </p:cNvCxnSpPr>
            <p:nvPr/>
          </p:nvCxnSpPr>
          <p:spPr>
            <a:xfrm>
              <a:off x="2457450" y="2143125"/>
              <a:ext cx="555740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/>
            <p:cNvCxnSpPr/>
            <p:nvPr/>
          </p:nvCxnSpPr>
          <p:spPr>
            <a:xfrm>
              <a:off x="4160275" y="2143125"/>
              <a:ext cx="55574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1" name="TextBox 1140"/>
            <p:cNvSpPr txBox="1"/>
            <p:nvPr/>
          </p:nvSpPr>
          <p:spPr>
            <a:xfrm>
              <a:off x="4283138" y="1700808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>
                  <a:solidFill>
                    <a:srgbClr val="0070C0"/>
                  </a:solidFill>
                </a:rPr>
                <a:t>y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82073" y="170767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dirty="0"/>
                <a:t>u</a:t>
              </a:r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5163654" y="286916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70C0"/>
                </a:solidFill>
              </a:rPr>
              <a:t>y(t)</a:t>
            </a:r>
          </a:p>
        </p:txBody>
      </p:sp>
      <p:cxnSp>
        <p:nvCxnSpPr>
          <p:cNvPr id="1144" name="Straight Connector 1143"/>
          <p:cNvCxnSpPr/>
          <p:nvPr/>
        </p:nvCxnSpPr>
        <p:spPr>
          <a:xfrm>
            <a:off x="2279576" y="5210175"/>
            <a:ext cx="92501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>
            <a:endCxn id="1111" idx="1"/>
          </p:cNvCxnSpPr>
          <p:nvPr/>
        </p:nvCxnSpPr>
        <p:spPr>
          <a:xfrm>
            <a:off x="3215482" y="3933826"/>
            <a:ext cx="6080919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8" name="Straight Connector 1147"/>
          <p:cNvCxnSpPr/>
          <p:nvPr/>
        </p:nvCxnSpPr>
        <p:spPr>
          <a:xfrm>
            <a:off x="3215482" y="3921125"/>
            <a:ext cx="3969" cy="12890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3294108" y="3602925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u(t)</a:t>
            </a:r>
          </a:p>
        </p:txBody>
      </p:sp>
      <p:cxnSp>
        <p:nvCxnSpPr>
          <p:cNvPr id="1150" name="Straight Connector 1149"/>
          <p:cNvCxnSpPr/>
          <p:nvPr/>
        </p:nvCxnSpPr>
        <p:spPr>
          <a:xfrm flipH="1" flipV="1">
            <a:off x="4752976" y="2708276"/>
            <a:ext cx="7961" cy="2758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2" name="TextBox 1151"/>
          <p:cNvSpPr txBox="1"/>
          <p:nvPr/>
        </p:nvSpPr>
        <p:spPr>
          <a:xfrm>
            <a:off x="4368778" y="3324784"/>
            <a:ext cx="4956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63%</a:t>
            </a:r>
          </a:p>
        </p:txBody>
      </p:sp>
      <p:pic>
        <p:nvPicPr>
          <p:cNvPr id="1159" name="Picture 11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09334" y="370923"/>
            <a:ext cx="833762" cy="617018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146" y="2920381"/>
            <a:ext cx="1400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9405938" y="3921125"/>
            <a:ext cx="0" cy="128905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336010" y="4428609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M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5110" y="4221089"/>
            <a:ext cx="3245830" cy="1093813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9" name="Straight Arrow Connector 88"/>
          <p:cNvCxnSpPr/>
          <p:nvPr/>
        </p:nvCxnSpPr>
        <p:spPr>
          <a:xfrm flipH="1">
            <a:off x="9767188" y="2708275"/>
            <a:ext cx="1221" cy="2501900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9722000" y="3442136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kM</a:t>
            </a:r>
            <a:endParaRPr lang="nb-NO" dirty="0"/>
          </a:p>
        </p:txBody>
      </p:sp>
      <p:sp>
        <p:nvSpPr>
          <p:cNvPr id="2" name="TextBox 1"/>
          <p:cNvSpPr txBox="1"/>
          <p:nvPr/>
        </p:nvSpPr>
        <p:spPr>
          <a:xfrm>
            <a:off x="3697722" y="-56737"/>
            <a:ext cx="45439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800" b="1" dirty="0" err="1"/>
              <a:t>Example</a:t>
            </a:r>
            <a:r>
              <a:rPr lang="nb-NO" sz="2800" b="1" dirty="0"/>
              <a:t>: First-order system </a:t>
            </a:r>
          </a:p>
          <a:p>
            <a:r>
              <a:rPr lang="nb-NO" sz="2000" dirty="0"/>
              <a:t>Time </a:t>
            </a:r>
            <a:r>
              <a:rPr lang="nb-NO" sz="2000" dirty="0" err="1"/>
              <a:t>response</a:t>
            </a:r>
            <a:r>
              <a:rPr lang="nb-NO" sz="2000" dirty="0"/>
              <a:t>:  </a:t>
            </a:r>
            <a:r>
              <a:rPr lang="nb-NO" sz="2000" dirty="0">
                <a:highlight>
                  <a:srgbClr val="FFFF00"/>
                </a:highlight>
              </a:rPr>
              <a:t>y(t) = </a:t>
            </a:r>
            <a:r>
              <a:rPr lang="nb-NO" sz="2000" dirty="0" err="1">
                <a:highlight>
                  <a:srgbClr val="FFFF00"/>
                </a:highlight>
              </a:rPr>
              <a:t>kM</a:t>
            </a:r>
            <a:r>
              <a:rPr lang="nb-NO" sz="2000" dirty="0">
                <a:highlight>
                  <a:srgbClr val="FFFF00"/>
                </a:highlight>
              </a:rPr>
              <a:t> (1 - </a:t>
            </a:r>
            <a:r>
              <a:rPr lang="nb-NO" sz="2000" dirty="0" err="1">
                <a:highlight>
                  <a:srgbClr val="FFFF00"/>
                </a:highlight>
              </a:rPr>
              <a:t>exp</a:t>
            </a:r>
            <a:r>
              <a:rPr lang="nb-NO" sz="2000" dirty="0">
                <a:highlight>
                  <a:srgbClr val="FFFF00"/>
                </a:highlight>
              </a:rPr>
              <a:t>(-t/</a:t>
            </a:r>
            <a:r>
              <a:rPr lang="el-GR" sz="2000" dirty="0">
                <a:highlight>
                  <a:srgbClr val="FFFF00"/>
                </a:highlight>
              </a:rPr>
              <a:t>τ</a:t>
            </a:r>
            <a:r>
              <a:rPr lang="nb-NO" sz="2000" dirty="0">
                <a:highlight>
                  <a:srgbClr val="FFFF00"/>
                </a:highlight>
              </a:rPr>
              <a:t>))</a:t>
            </a:r>
            <a:endParaRPr lang="nb-NO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3204593" y="2667001"/>
            <a:ext cx="1541239" cy="2530475"/>
          </a:xfrm>
          <a:prstGeom prst="line">
            <a:avLst/>
          </a:prstGeom>
          <a:ln w="1905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61894" y="2878565"/>
            <a:ext cx="27158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srgbClr val="FF0000"/>
                </a:solidFill>
              </a:rPr>
              <a:t>Initial </a:t>
            </a:r>
            <a:r>
              <a:rPr lang="nb-NO" sz="1200" dirty="0" err="1">
                <a:solidFill>
                  <a:srgbClr val="FF0000"/>
                </a:solidFill>
              </a:rPr>
              <a:t>slope</a:t>
            </a:r>
            <a:r>
              <a:rPr lang="nb-NO" sz="1200" dirty="0">
                <a:solidFill>
                  <a:srgbClr val="FF0000"/>
                </a:solidFill>
              </a:rPr>
              <a:t> (for M=1):  k/</a:t>
            </a:r>
            <a:r>
              <a:rPr lang="el-GR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nb-NO" sz="1200" dirty="0">
                <a:solidFill>
                  <a:srgbClr val="FF0000"/>
                </a:solidFill>
              </a:rPr>
              <a:t>2/10 = 0.2</a:t>
            </a:r>
          </a:p>
        </p:txBody>
      </p:sp>
      <p:sp>
        <p:nvSpPr>
          <p:cNvPr id="10" name="Oval 9"/>
          <p:cNvSpPr/>
          <p:nvPr/>
        </p:nvSpPr>
        <p:spPr>
          <a:xfrm>
            <a:off x="4692188" y="3540832"/>
            <a:ext cx="144431" cy="1440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8C137-00B0-9408-5A0F-320AA1C3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025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819150"/>
            <a:ext cx="80772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9170554" y="2681647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B050"/>
                </a:solidFill>
              </a:rPr>
              <a:t>g2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070277" y="2152232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g3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9103879" y="2453104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70C0"/>
                </a:solidFill>
              </a:rPr>
              <a:t>g1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351585" y="5589241"/>
            <a:ext cx="206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s=</a:t>
            </a:r>
            <a:r>
              <a:rPr lang="en-US" sz="1200" dirty="0" err="1"/>
              <a:t>tf</a:t>
            </a:r>
            <a:r>
              <a:rPr lang="en-US" sz="1200" dirty="0"/>
              <a:t>('s')</a:t>
            </a:r>
          </a:p>
          <a:p>
            <a:r>
              <a:rPr lang="en-US" sz="1200" dirty="0"/>
              <a:t>g1 = 2/(10*s+1), step(g1,50)</a:t>
            </a:r>
          </a:p>
          <a:p>
            <a:r>
              <a:rPr lang="en-US" sz="1200" dirty="0"/>
              <a:t>axis([0 40 -0.2 3]); hold on,</a:t>
            </a:r>
          </a:p>
          <a:p>
            <a:r>
              <a:rPr lang="en-US" sz="1200" dirty="0"/>
              <a:t>g2 = 2/(12*s+1), step(g2,50)</a:t>
            </a:r>
          </a:p>
          <a:p>
            <a:r>
              <a:rPr lang="en-US" sz="1200" dirty="0"/>
              <a:t>g3 = 2.2/(10*s+1), step(g3,50)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D462EF-EE14-483F-C3B0-2DE7D659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87C2-70BA-4A4C-9451-E18FAC0F7A3F}" type="slidenum">
              <a:rPr lang="nb-NO" smtClean="0"/>
              <a:t>8</a:t>
            </a:fld>
            <a:endParaRPr lang="nb-NO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4CD48A-B8EF-6262-0D26-F8855E262217}"/>
              </a:ext>
            </a:extLst>
          </p:cNvPr>
          <p:cNvSpPr txBox="1"/>
          <p:nvPr/>
        </p:nvSpPr>
        <p:spPr>
          <a:xfrm>
            <a:off x="5609062" y="3491924"/>
            <a:ext cx="4572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400" dirty="0">
                <a:solidFill>
                  <a:srgbClr val="00B050"/>
                </a:solidFill>
              </a:rPr>
              <a:t>g2</a:t>
            </a:r>
            <a:r>
              <a:rPr lang="nb-NO" sz="1400" dirty="0"/>
              <a:t>: </a:t>
            </a:r>
            <a:r>
              <a:rPr lang="nb-NO" sz="1400" dirty="0" err="1"/>
              <a:t>Change</a:t>
            </a:r>
            <a:r>
              <a:rPr lang="nb-NO" sz="1400" dirty="0"/>
              <a:t> time </a:t>
            </a:r>
            <a:r>
              <a:rPr lang="nb-NO" sz="1400" dirty="0" err="1"/>
              <a:t>constant</a:t>
            </a:r>
            <a:r>
              <a:rPr lang="nb-NO" sz="1400" dirty="0"/>
              <a:t> </a:t>
            </a:r>
            <a:r>
              <a:rPr lang="el-GR" sz="1400" dirty="0"/>
              <a:t>τ</a:t>
            </a:r>
            <a:r>
              <a:rPr lang="nb-NO" sz="1400" dirty="0"/>
              <a:t> from </a:t>
            </a:r>
            <a:r>
              <a:rPr lang="nb-NO" sz="1400" b="1" dirty="0">
                <a:solidFill>
                  <a:schemeClr val="tx2"/>
                </a:solidFill>
              </a:rPr>
              <a:t>10</a:t>
            </a:r>
            <a:r>
              <a:rPr lang="nb-NO" sz="1400" dirty="0"/>
              <a:t> (g1, </a:t>
            </a:r>
            <a:r>
              <a:rPr lang="nb-NO" sz="1400" dirty="0" err="1">
                <a:solidFill>
                  <a:schemeClr val="tx2"/>
                </a:solidFill>
              </a:rPr>
              <a:t>blue</a:t>
            </a:r>
            <a:r>
              <a:rPr lang="nb-NO" sz="1400" dirty="0"/>
              <a:t>) to </a:t>
            </a:r>
            <a:r>
              <a:rPr lang="nb-NO" sz="1400" b="1" dirty="0">
                <a:solidFill>
                  <a:srgbClr val="00B050"/>
                </a:solidFill>
              </a:rPr>
              <a:t>12</a:t>
            </a:r>
            <a:r>
              <a:rPr lang="nb-NO" sz="1400" dirty="0"/>
              <a:t>  (g2, </a:t>
            </a:r>
            <a:r>
              <a:rPr lang="nb-NO" sz="1400" dirty="0">
                <a:solidFill>
                  <a:srgbClr val="00B050"/>
                </a:solidFill>
              </a:rPr>
              <a:t>green</a:t>
            </a:r>
            <a:r>
              <a:rPr lang="nb-NO" sz="1400" dirty="0"/>
              <a:t>) ….</a:t>
            </a:r>
            <a:r>
              <a:rPr lang="nb-NO" sz="1400" dirty="0" err="1"/>
              <a:t>gives</a:t>
            </a:r>
            <a:r>
              <a:rPr lang="nb-NO" sz="1400" dirty="0"/>
              <a:t> </a:t>
            </a:r>
            <a:r>
              <a:rPr lang="nb-NO" sz="1400" dirty="0" err="1"/>
              <a:t>smaller</a:t>
            </a:r>
            <a:r>
              <a:rPr lang="nb-NO" sz="1400" dirty="0"/>
              <a:t> initial </a:t>
            </a:r>
            <a:r>
              <a:rPr lang="nb-NO" sz="1400" dirty="0" err="1"/>
              <a:t>slope</a:t>
            </a:r>
            <a:r>
              <a:rPr lang="nb-NO" sz="1400" dirty="0"/>
              <a:t> &amp; </a:t>
            </a:r>
            <a:r>
              <a:rPr lang="nb-NO" sz="1400" dirty="0" err="1"/>
              <a:t>slower</a:t>
            </a:r>
            <a:r>
              <a:rPr lang="nb-NO" sz="1400" dirty="0"/>
              <a:t> </a:t>
            </a:r>
            <a:r>
              <a:rPr lang="nb-NO" sz="1400" dirty="0" err="1"/>
              <a:t>dynamics</a:t>
            </a:r>
            <a:endParaRPr lang="nb-NO" sz="1400" dirty="0"/>
          </a:p>
          <a:p>
            <a:pPr marL="342900" indent="-342900">
              <a:buAutoNum type="arabicPeriod"/>
            </a:pPr>
            <a:endParaRPr lang="nb-NO" sz="1400" dirty="0"/>
          </a:p>
          <a:p>
            <a:r>
              <a:rPr lang="nb-NO" sz="1400" dirty="0">
                <a:solidFill>
                  <a:srgbClr val="FF0000"/>
                </a:solidFill>
              </a:rPr>
              <a:t>g3</a:t>
            </a:r>
            <a:r>
              <a:rPr lang="nb-NO" sz="1400" dirty="0"/>
              <a:t>: </a:t>
            </a:r>
            <a:r>
              <a:rPr lang="nb-NO" sz="1400" dirty="0" err="1"/>
              <a:t>Larger</a:t>
            </a:r>
            <a:r>
              <a:rPr lang="nb-NO" sz="1400" dirty="0"/>
              <a:t> steady-</a:t>
            </a:r>
            <a:r>
              <a:rPr lang="nb-NO" sz="1400" dirty="0" err="1"/>
              <a:t>state</a:t>
            </a:r>
            <a:r>
              <a:rPr lang="nb-NO" sz="1400" dirty="0"/>
              <a:t> </a:t>
            </a:r>
            <a:r>
              <a:rPr lang="nb-NO" sz="1400" dirty="0" err="1"/>
              <a:t>gain</a:t>
            </a:r>
            <a:r>
              <a:rPr lang="nb-NO" sz="1400" dirty="0"/>
              <a:t> (k=2.2) </a:t>
            </a:r>
            <a:r>
              <a:rPr lang="nb-NO" sz="1400" dirty="0">
                <a:solidFill>
                  <a:srgbClr val="FF0000"/>
                </a:solidFill>
              </a:rPr>
              <a:t>(red).</a:t>
            </a:r>
          </a:p>
          <a:p>
            <a:pPr lvl="1"/>
            <a:r>
              <a:rPr lang="nb-NO" sz="1400" dirty="0" err="1"/>
              <a:t>Gives</a:t>
            </a:r>
            <a:r>
              <a:rPr lang="nb-NO" sz="1400" dirty="0"/>
              <a:t> </a:t>
            </a:r>
            <a:r>
              <a:rPr lang="nb-NO" sz="1400" dirty="0" err="1"/>
              <a:t>larger</a:t>
            </a:r>
            <a:r>
              <a:rPr lang="nb-NO" sz="1400" dirty="0"/>
              <a:t> initial </a:t>
            </a:r>
            <a:r>
              <a:rPr lang="nb-NO" sz="1400" dirty="0" err="1"/>
              <a:t>slope</a:t>
            </a:r>
            <a:r>
              <a:rPr lang="nb-NO" sz="1400" dirty="0"/>
              <a:t> </a:t>
            </a:r>
            <a:r>
              <a:rPr lang="nb-NO" sz="1400" dirty="0" err="1"/>
              <a:t>than</a:t>
            </a:r>
            <a:r>
              <a:rPr lang="nb-NO" sz="1400" dirty="0"/>
              <a:t> </a:t>
            </a:r>
            <a:r>
              <a:rPr lang="nb-NO" sz="1400" dirty="0">
                <a:solidFill>
                  <a:schemeClr val="accent1"/>
                </a:solidFill>
              </a:rPr>
              <a:t>g1</a:t>
            </a:r>
            <a:r>
              <a:rPr lang="nb-NO" sz="1400" dirty="0"/>
              <a:t> (</a:t>
            </a:r>
            <a:r>
              <a:rPr lang="nb-NO" sz="1400" dirty="0" err="1"/>
              <a:t>but</a:t>
            </a:r>
            <a:r>
              <a:rPr lang="nb-NO" sz="1400" dirty="0"/>
              <a:t> </a:t>
            </a:r>
            <a:r>
              <a:rPr lang="nb-NO" sz="1400" dirty="0" err="1"/>
              <a:t>dynamics</a:t>
            </a:r>
            <a:r>
              <a:rPr lang="nb-NO" sz="1400" dirty="0"/>
              <a:t> </a:t>
            </a:r>
            <a:r>
              <a:rPr lang="nb-NO" sz="1400" dirty="0" err="1"/>
              <a:t>are</a:t>
            </a:r>
            <a:r>
              <a:rPr lang="nb-NO" sz="1400" dirty="0"/>
              <a:t> </a:t>
            </a:r>
            <a:r>
              <a:rPr lang="nb-NO" sz="1400" u="sng" dirty="0"/>
              <a:t>not </a:t>
            </a:r>
            <a:r>
              <a:rPr lang="nb-NO" sz="1400" dirty="0"/>
              <a:t>     faster </a:t>
            </a:r>
            <a:r>
              <a:rPr lang="nb-NO" sz="1400" dirty="0" err="1"/>
              <a:t>than</a:t>
            </a:r>
            <a:r>
              <a:rPr lang="nb-NO" sz="1400" dirty="0"/>
              <a:t> </a:t>
            </a:r>
            <a:r>
              <a:rPr lang="nb-NO" sz="1400" dirty="0">
                <a:solidFill>
                  <a:schemeClr val="accent1"/>
                </a:solidFill>
              </a:rPr>
              <a:t>g1</a:t>
            </a:r>
            <a:r>
              <a:rPr lang="nb-NO" sz="1400" dirty="0"/>
              <a:t>, </a:t>
            </a:r>
            <a:r>
              <a:rPr lang="nb-NO" sz="1400" dirty="0" err="1"/>
              <a:t>because</a:t>
            </a:r>
            <a:r>
              <a:rPr lang="nb-NO" sz="1400" dirty="0"/>
              <a:t> </a:t>
            </a:r>
            <a:r>
              <a:rPr lang="nb-NO" sz="1400" dirty="0" err="1"/>
              <a:t>also</a:t>
            </a:r>
            <a:r>
              <a:rPr lang="nb-NO" sz="1400" dirty="0"/>
              <a:t> steady-</a:t>
            </a:r>
            <a:r>
              <a:rPr lang="nb-NO" sz="1400" dirty="0" err="1"/>
              <a:t>state</a:t>
            </a:r>
            <a:r>
              <a:rPr lang="nb-NO" sz="1400" dirty="0"/>
              <a:t> is </a:t>
            </a:r>
            <a:r>
              <a:rPr lang="nb-NO" sz="1400" dirty="0" err="1"/>
              <a:t>larger</a:t>
            </a:r>
            <a:r>
              <a:rPr lang="nb-NO" sz="1400" dirty="0"/>
              <a:t>)</a:t>
            </a:r>
          </a:p>
          <a:p>
            <a:endParaRPr lang="nb-NO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DA51B7-1151-63A5-802F-7236CDC538A9}"/>
              </a:ext>
            </a:extLst>
          </p:cNvPr>
          <p:cNvSpPr txBox="1"/>
          <p:nvPr/>
        </p:nvSpPr>
        <p:spPr>
          <a:xfrm>
            <a:off x="3697722" y="-56737"/>
            <a:ext cx="44461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800" b="1" dirty="0"/>
              <a:t>First-order system </a:t>
            </a:r>
            <a:r>
              <a:rPr lang="nb-NO" sz="2800" b="1" dirty="0" err="1"/>
              <a:t>responses</a:t>
            </a:r>
            <a:endParaRPr lang="nb-NO" sz="2800" b="1" dirty="0"/>
          </a:p>
          <a:p>
            <a:r>
              <a:rPr lang="nb-NO" sz="2000" dirty="0"/>
              <a:t>Time </a:t>
            </a:r>
            <a:r>
              <a:rPr lang="nb-NO" sz="2000" dirty="0" err="1"/>
              <a:t>response</a:t>
            </a:r>
            <a:r>
              <a:rPr lang="nb-NO" sz="2000" dirty="0"/>
              <a:t>:  </a:t>
            </a:r>
            <a:r>
              <a:rPr lang="nb-NO" sz="2000" dirty="0">
                <a:highlight>
                  <a:srgbClr val="FFFF00"/>
                </a:highlight>
              </a:rPr>
              <a:t>y(t) = </a:t>
            </a:r>
            <a:r>
              <a:rPr lang="nb-NO" sz="2000" dirty="0" err="1">
                <a:highlight>
                  <a:srgbClr val="FFFF00"/>
                </a:highlight>
              </a:rPr>
              <a:t>kM</a:t>
            </a:r>
            <a:r>
              <a:rPr lang="nb-NO" sz="2000" dirty="0">
                <a:highlight>
                  <a:srgbClr val="FFFF00"/>
                </a:highlight>
              </a:rPr>
              <a:t> (1 - </a:t>
            </a:r>
            <a:r>
              <a:rPr lang="nb-NO" sz="2000" dirty="0" err="1">
                <a:highlight>
                  <a:srgbClr val="FFFF00"/>
                </a:highlight>
              </a:rPr>
              <a:t>exp</a:t>
            </a:r>
            <a:r>
              <a:rPr lang="nb-NO" sz="2000" dirty="0">
                <a:highlight>
                  <a:srgbClr val="FFFF00"/>
                </a:highlight>
              </a:rPr>
              <a:t>(-t/</a:t>
            </a:r>
            <a:r>
              <a:rPr lang="el-GR" sz="2000" dirty="0">
                <a:highlight>
                  <a:srgbClr val="FFFF00"/>
                </a:highlight>
              </a:rPr>
              <a:t>τ</a:t>
            </a:r>
            <a:r>
              <a:rPr lang="nb-NO" sz="2000" dirty="0">
                <a:highlight>
                  <a:srgbClr val="FFFF00"/>
                </a:highlight>
              </a:rPr>
              <a:t>))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41897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0" name="Group 78"/>
          <p:cNvGrpSpPr>
            <a:grpSpLocks noChangeAspect="1"/>
          </p:cNvGrpSpPr>
          <p:nvPr/>
        </p:nvGrpSpPr>
        <p:grpSpPr bwMode="auto">
          <a:xfrm>
            <a:off x="2057400" y="1340768"/>
            <a:ext cx="8077200" cy="5219700"/>
            <a:chOff x="336" y="516"/>
            <a:chExt cx="5088" cy="3288"/>
          </a:xfrm>
        </p:grpSpPr>
        <p:sp>
          <p:nvSpPr>
            <p:cNvPr id="4141" name="AutoShape 77"/>
            <p:cNvSpPr>
              <a:spLocks noChangeAspect="1" noChangeArrowheads="1" noTextEdit="1"/>
            </p:cNvSpPr>
            <p:nvPr/>
          </p:nvSpPr>
          <p:spPr bwMode="auto">
            <a:xfrm>
              <a:off x="336" y="516"/>
              <a:ext cx="5088" cy="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2" name="Rectangle 79"/>
            <p:cNvSpPr>
              <a:spLocks noChangeArrowheads="1"/>
            </p:cNvSpPr>
            <p:nvPr/>
          </p:nvSpPr>
          <p:spPr bwMode="auto">
            <a:xfrm>
              <a:off x="1068" y="882"/>
              <a:ext cx="3870" cy="25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 dirty="0"/>
            </a:p>
          </p:txBody>
        </p:sp>
        <p:sp>
          <p:nvSpPr>
            <p:cNvPr id="4143" name="Rectangle 80"/>
            <p:cNvSpPr>
              <a:spLocks noChangeArrowheads="1"/>
            </p:cNvSpPr>
            <p:nvPr/>
          </p:nvSpPr>
          <p:spPr bwMode="auto">
            <a:xfrm>
              <a:off x="1068" y="882"/>
              <a:ext cx="3870" cy="256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4" name="Line 81"/>
            <p:cNvSpPr>
              <a:spLocks noChangeShapeType="1"/>
            </p:cNvSpPr>
            <p:nvPr/>
          </p:nvSpPr>
          <p:spPr bwMode="auto">
            <a:xfrm>
              <a:off x="1068" y="882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5" name="Line 82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6" name="Line 83"/>
            <p:cNvSpPr>
              <a:spLocks noChangeShapeType="1"/>
            </p:cNvSpPr>
            <p:nvPr/>
          </p:nvSpPr>
          <p:spPr bwMode="auto">
            <a:xfrm flipV="1">
              <a:off x="493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7" name="Line 84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8" name="Line 85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49" name="Line 86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0" name="Line 87"/>
            <p:cNvSpPr>
              <a:spLocks noChangeShapeType="1"/>
            </p:cNvSpPr>
            <p:nvPr/>
          </p:nvSpPr>
          <p:spPr bwMode="auto">
            <a:xfrm flipV="1">
              <a:off x="106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1" name="Line 88"/>
            <p:cNvSpPr>
              <a:spLocks noChangeShapeType="1"/>
            </p:cNvSpPr>
            <p:nvPr/>
          </p:nvSpPr>
          <p:spPr bwMode="auto">
            <a:xfrm>
              <a:off x="106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2" name="Rectangle 89"/>
            <p:cNvSpPr>
              <a:spLocks noChangeArrowheads="1"/>
            </p:cNvSpPr>
            <p:nvPr/>
          </p:nvSpPr>
          <p:spPr bwMode="auto">
            <a:xfrm>
              <a:off x="1050" y="3462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3" name="Line 90"/>
            <p:cNvSpPr>
              <a:spLocks noChangeShapeType="1"/>
            </p:cNvSpPr>
            <p:nvPr/>
          </p:nvSpPr>
          <p:spPr bwMode="auto">
            <a:xfrm flipV="1">
              <a:off x="154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4" name="Line 91"/>
            <p:cNvSpPr>
              <a:spLocks noChangeShapeType="1"/>
            </p:cNvSpPr>
            <p:nvPr/>
          </p:nvSpPr>
          <p:spPr bwMode="auto">
            <a:xfrm>
              <a:off x="154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5" name="Rectangle 92"/>
            <p:cNvSpPr>
              <a:spLocks noChangeArrowheads="1"/>
            </p:cNvSpPr>
            <p:nvPr/>
          </p:nvSpPr>
          <p:spPr bwMode="auto">
            <a:xfrm>
              <a:off x="1530" y="3462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6" name="Line 93"/>
            <p:cNvSpPr>
              <a:spLocks noChangeShapeType="1"/>
            </p:cNvSpPr>
            <p:nvPr/>
          </p:nvSpPr>
          <p:spPr bwMode="auto">
            <a:xfrm flipV="1">
              <a:off x="2034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7" name="Line 94"/>
            <p:cNvSpPr>
              <a:spLocks noChangeShapeType="1"/>
            </p:cNvSpPr>
            <p:nvPr/>
          </p:nvSpPr>
          <p:spPr bwMode="auto">
            <a:xfrm>
              <a:off x="2034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58" name="Rectangle 95"/>
            <p:cNvSpPr>
              <a:spLocks noChangeArrowheads="1"/>
            </p:cNvSpPr>
            <p:nvPr/>
          </p:nvSpPr>
          <p:spPr bwMode="auto">
            <a:xfrm>
              <a:off x="1998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9" name="Line 96"/>
            <p:cNvSpPr>
              <a:spLocks noChangeShapeType="1"/>
            </p:cNvSpPr>
            <p:nvPr/>
          </p:nvSpPr>
          <p:spPr bwMode="auto">
            <a:xfrm flipV="1">
              <a:off x="2514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0" name="Line 97"/>
            <p:cNvSpPr>
              <a:spLocks noChangeShapeType="1"/>
            </p:cNvSpPr>
            <p:nvPr/>
          </p:nvSpPr>
          <p:spPr bwMode="auto">
            <a:xfrm>
              <a:off x="2514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1" name="Rectangle 98"/>
            <p:cNvSpPr>
              <a:spLocks noChangeArrowheads="1"/>
            </p:cNvSpPr>
            <p:nvPr/>
          </p:nvSpPr>
          <p:spPr bwMode="auto">
            <a:xfrm>
              <a:off x="2478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2" name="Line 99"/>
            <p:cNvSpPr>
              <a:spLocks noChangeShapeType="1"/>
            </p:cNvSpPr>
            <p:nvPr/>
          </p:nvSpPr>
          <p:spPr bwMode="auto">
            <a:xfrm flipV="1">
              <a:off x="3000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3" name="Line 100"/>
            <p:cNvSpPr>
              <a:spLocks noChangeShapeType="1"/>
            </p:cNvSpPr>
            <p:nvPr/>
          </p:nvSpPr>
          <p:spPr bwMode="auto">
            <a:xfrm>
              <a:off x="3000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4" name="Rectangle 101"/>
            <p:cNvSpPr>
              <a:spLocks noChangeArrowheads="1"/>
            </p:cNvSpPr>
            <p:nvPr/>
          </p:nvSpPr>
          <p:spPr bwMode="auto">
            <a:xfrm>
              <a:off x="2964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5" name="Line 102"/>
            <p:cNvSpPr>
              <a:spLocks noChangeShapeType="1"/>
            </p:cNvSpPr>
            <p:nvPr/>
          </p:nvSpPr>
          <p:spPr bwMode="auto">
            <a:xfrm flipV="1">
              <a:off x="3486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6" name="Line 103"/>
            <p:cNvSpPr>
              <a:spLocks noChangeShapeType="1"/>
            </p:cNvSpPr>
            <p:nvPr/>
          </p:nvSpPr>
          <p:spPr bwMode="auto">
            <a:xfrm>
              <a:off x="3486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7" name="Rectangle 104"/>
            <p:cNvSpPr>
              <a:spLocks noChangeArrowheads="1"/>
            </p:cNvSpPr>
            <p:nvPr/>
          </p:nvSpPr>
          <p:spPr bwMode="auto">
            <a:xfrm>
              <a:off x="3450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8" name="Line 105"/>
            <p:cNvSpPr>
              <a:spLocks noChangeShapeType="1"/>
            </p:cNvSpPr>
            <p:nvPr/>
          </p:nvSpPr>
          <p:spPr bwMode="auto">
            <a:xfrm flipV="1">
              <a:off x="3966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69" name="Line 106"/>
            <p:cNvSpPr>
              <a:spLocks noChangeShapeType="1"/>
            </p:cNvSpPr>
            <p:nvPr/>
          </p:nvSpPr>
          <p:spPr bwMode="auto">
            <a:xfrm>
              <a:off x="3966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0" name="Rectangle 107"/>
            <p:cNvSpPr>
              <a:spLocks noChangeArrowheads="1"/>
            </p:cNvSpPr>
            <p:nvPr/>
          </p:nvSpPr>
          <p:spPr bwMode="auto">
            <a:xfrm>
              <a:off x="3930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1" name="Line 108"/>
            <p:cNvSpPr>
              <a:spLocks noChangeShapeType="1"/>
            </p:cNvSpPr>
            <p:nvPr/>
          </p:nvSpPr>
          <p:spPr bwMode="auto">
            <a:xfrm flipV="1">
              <a:off x="4452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2" name="Line 109"/>
            <p:cNvSpPr>
              <a:spLocks noChangeShapeType="1"/>
            </p:cNvSpPr>
            <p:nvPr/>
          </p:nvSpPr>
          <p:spPr bwMode="auto">
            <a:xfrm>
              <a:off x="4452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3" name="Rectangle 110"/>
            <p:cNvSpPr>
              <a:spLocks noChangeArrowheads="1"/>
            </p:cNvSpPr>
            <p:nvPr/>
          </p:nvSpPr>
          <p:spPr bwMode="auto">
            <a:xfrm>
              <a:off x="4416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4" name="Line 111"/>
            <p:cNvSpPr>
              <a:spLocks noChangeShapeType="1"/>
            </p:cNvSpPr>
            <p:nvPr/>
          </p:nvSpPr>
          <p:spPr bwMode="auto">
            <a:xfrm flipV="1">
              <a:off x="4938" y="3402"/>
              <a:ext cx="0" cy="4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5" name="Line 112"/>
            <p:cNvSpPr>
              <a:spLocks noChangeShapeType="1"/>
            </p:cNvSpPr>
            <p:nvPr/>
          </p:nvSpPr>
          <p:spPr bwMode="auto">
            <a:xfrm>
              <a:off x="4938" y="882"/>
              <a:ext cx="0" cy="36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6" name="Rectangle 113"/>
            <p:cNvSpPr>
              <a:spLocks noChangeArrowheads="1"/>
            </p:cNvSpPr>
            <p:nvPr/>
          </p:nvSpPr>
          <p:spPr bwMode="auto">
            <a:xfrm>
              <a:off x="4902" y="3462"/>
              <a:ext cx="7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40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7" name="Line 114"/>
            <p:cNvSpPr>
              <a:spLocks noChangeShapeType="1"/>
            </p:cNvSpPr>
            <p:nvPr/>
          </p:nvSpPr>
          <p:spPr bwMode="auto">
            <a:xfrm>
              <a:off x="1068" y="32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8" name="Line 115"/>
            <p:cNvSpPr>
              <a:spLocks noChangeShapeType="1"/>
            </p:cNvSpPr>
            <p:nvPr/>
          </p:nvSpPr>
          <p:spPr bwMode="auto">
            <a:xfrm flipH="1">
              <a:off x="4896" y="32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79" name="Rectangle 116"/>
            <p:cNvSpPr>
              <a:spLocks noChangeArrowheads="1"/>
            </p:cNvSpPr>
            <p:nvPr/>
          </p:nvSpPr>
          <p:spPr bwMode="auto">
            <a:xfrm>
              <a:off x="1008" y="3240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0" name="Line 117"/>
            <p:cNvSpPr>
              <a:spLocks noChangeShapeType="1"/>
            </p:cNvSpPr>
            <p:nvPr/>
          </p:nvSpPr>
          <p:spPr bwMode="auto">
            <a:xfrm>
              <a:off x="1068" y="2880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1" name="Line 118"/>
            <p:cNvSpPr>
              <a:spLocks noChangeShapeType="1"/>
            </p:cNvSpPr>
            <p:nvPr/>
          </p:nvSpPr>
          <p:spPr bwMode="auto">
            <a:xfrm flipH="1">
              <a:off x="4896" y="2880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2" name="Rectangle 119"/>
            <p:cNvSpPr>
              <a:spLocks noChangeArrowheads="1"/>
            </p:cNvSpPr>
            <p:nvPr/>
          </p:nvSpPr>
          <p:spPr bwMode="auto">
            <a:xfrm>
              <a:off x="954" y="2838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0.5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3" name="Line 120"/>
            <p:cNvSpPr>
              <a:spLocks noChangeShapeType="1"/>
            </p:cNvSpPr>
            <p:nvPr/>
          </p:nvSpPr>
          <p:spPr bwMode="auto">
            <a:xfrm>
              <a:off x="1068" y="2478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4" name="Line 121"/>
            <p:cNvSpPr>
              <a:spLocks noChangeShapeType="1"/>
            </p:cNvSpPr>
            <p:nvPr/>
          </p:nvSpPr>
          <p:spPr bwMode="auto">
            <a:xfrm flipH="1">
              <a:off x="4896" y="2478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5" name="Rectangle 122"/>
            <p:cNvSpPr>
              <a:spLocks noChangeArrowheads="1"/>
            </p:cNvSpPr>
            <p:nvPr/>
          </p:nvSpPr>
          <p:spPr bwMode="auto">
            <a:xfrm>
              <a:off x="1008" y="2436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6" name="Line 123"/>
            <p:cNvSpPr>
              <a:spLocks noChangeShapeType="1"/>
            </p:cNvSpPr>
            <p:nvPr/>
          </p:nvSpPr>
          <p:spPr bwMode="auto">
            <a:xfrm>
              <a:off x="1068" y="20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7" name="Line 124"/>
            <p:cNvSpPr>
              <a:spLocks noChangeShapeType="1"/>
            </p:cNvSpPr>
            <p:nvPr/>
          </p:nvSpPr>
          <p:spPr bwMode="auto">
            <a:xfrm flipH="1">
              <a:off x="4896" y="20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88" name="Rectangle 125"/>
            <p:cNvSpPr>
              <a:spLocks noChangeArrowheads="1"/>
            </p:cNvSpPr>
            <p:nvPr/>
          </p:nvSpPr>
          <p:spPr bwMode="auto">
            <a:xfrm>
              <a:off x="954" y="2040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1.5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9" name="Line 126"/>
            <p:cNvSpPr>
              <a:spLocks noChangeShapeType="1"/>
            </p:cNvSpPr>
            <p:nvPr/>
          </p:nvSpPr>
          <p:spPr bwMode="auto">
            <a:xfrm>
              <a:off x="1068" y="1680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0" name="Line 127"/>
            <p:cNvSpPr>
              <a:spLocks noChangeShapeType="1"/>
            </p:cNvSpPr>
            <p:nvPr/>
          </p:nvSpPr>
          <p:spPr bwMode="auto">
            <a:xfrm flipH="1">
              <a:off x="4896" y="1680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1" name="Rectangle 128"/>
            <p:cNvSpPr>
              <a:spLocks noChangeArrowheads="1"/>
            </p:cNvSpPr>
            <p:nvPr/>
          </p:nvSpPr>
          <p:spPr bwMode="auto">
            <a:xfrm>
              <a:off x="1008" y="1638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2" name="Line 129"/>
            <p:cNvSpPr>
              <a:spLocks noChangeShapeType="1"/>
            </p:cNvSpPr>
            <p:nvPr/>
          </p:nvSpPr>
          <p:spPr bwMode="auto">
            <a:xfrm>
              <a:off x="1068" y="1278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3" name="Line 130"/>
            <p:cNvSpPr>
              <a:spLocks noChangeShapeType="1"/>
            </p:cNvSpPr>
            <p:nvPr/>
          </p:nvSpPr>
          <p:spPr bwMode="auto">
            <a:xfrm flipH="1">
              <a:off x="4896" y="1278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4" name="Rectangle 131"/>
            <p:cNvSpPr>
              <a:spLocks noChangeArrowheads="1"/>
            </p:cNvSpPr>
            <p:nvPr/>
          </p:nvSpPr>
          <p:spPr bwMode="auto">
            <a:xfrm>
              <a:off x="954" y="1236"/>
              <a:ext cx="9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2.5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5" name="Line 132"/>
            <p:cNvSpPr>
              <a:spLocks noChangeShapeType="1"/>
            </p:cNvSpPr>
            <p:nvPr/>
          </p:nvSpPr>
          <p:spPr bwMode="auto">
            <a:xfrm>
              <a:off x="1068" y="882"/>
              <a:ext cx="36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6" name="Line 133"/>
            <p:cNvSpPr>
              <a:spLocks noChangeShapeType="1"/>
            </p:cNvSpPr>
            <p:nvPr/>
          </p:nvSpPr>
          <p:spPr bwMode="auto">
            <a:xfrm flipH="1">
              <a:off x="4896" y="882"/>
              <a:ext cx="42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7" name="Rectangle 134"/>
            <p:cNvSpPr>
              <a:spLocks noChangeArrowheads="1"/>
            </p:cNvSpPr>
            <p:nvPr/>
          </p:nvSpPr>
          <p:spPr bwMode="auto">
            <a:xfrm>
              <a:off x="1008" y="840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666666"/>
                  </a:solidFill>
                  <a:latin typeface="Helvetica" pitchFamily="34" charset="0"/>
                  <a:cs typeface="Arial" pitchFamily="34" charset="0"/>
                </a:rPr>
                <a:t>3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8" name="Line 135"/>
            <p:cNvSpPr>
              <a:spLocks noChangeShapeType="1"/>
            </p:cNvSpPr>
            <p:nvPr/>
          </p:nvSpPr>
          <p:spPr bwMode="auto">
            <a:xfrm>
              <a:off x="1068" y="882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199" name="Line 136"/>
            <p:cNvSpPr>
              <a:spLocks noChangeShapeType="1"/>
            </p:cNvSpPr>
            <p:nvPr/>
          </p:nvSpPr>
          <p:spPr bwMode="auto">
            <a:xfrm>
              <a:off x="1068" y="3444"/>
              <a:ext cx="3870" cy="0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0" name="Line 137"/>
            <p:cNvSpPr>
              <a:spLocks noChangeShapeType="1"/>
            </p:cNvSpPr>
            <p:nvPr/>
          </p:nvSpPr>
          <p:spPr bwMode="auto">
            <a:xfrm flipV="1">
              <a:off x="493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1" name="Line 138"/>
            <p:cNvSpPr>
              <a:spLocks noChangeShapeType="1"/>
            </p:cNvSpPr>
            <p:nvPr/>
          </p:nvSpPr>
          <p:spPr bwMode="auto">
            <a:xfrm flipV="1">
              <a:off x="1068" y="882"/>
              <a:ext cx="0" cy="2562"/>
            </a:xfrm>
            <a:prstGeom prst="line">
              <a:avLst/>
            </a:prstGeom>
            <a:noFill/>
            <a:ln w="0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2" name="Freeform 139"/>
            <p:cNvSpPr>
              <a:spLocks/>
            </p:cNvSpPr>
            <p:nvPr/>
          </p:nvSpPr>
          <p:spPr bwMode="auto">
            <a:xfrm>
              <a:off x="1068" y="1710"/>
              <a:ext cx="3876" cy="1572"/>
            </a:xfrm>
            <a:custGeom>
              <a:avLst/>
              <a:gdLst>
                <a:gd name="T0" fmla="*/ 48 w 3876"/>
                <a:gd name="T1" fmla="*/ 1494 h 1572"/>
                <a:gd name="T2" fmla="*/ 144 w 3876"/>
                <a:gd name="T3" fmla="*/ 1350 h 1572"/>
                <a:gd name="T4" fmla="*/ 240 w 3876"/>
                <a:gd name="T5" fmla="*/ 1218 h 1572"/>
                <a:gd name="T6" fmla="*/ 336 w 3876"/>
                <a:gd name="T7" fmla="*/ 1098 h 1572"/>
                <a:gd name="T8" fmla="*/ 432 w 3876"/>
                <a:gd name="T9" fmla="*/ 990 h 1572"/>
                <a:gd name="T10" fmla="*/ 528 w 3876"/>
                <a:gd name="T11" fmla="*/ 894 h 1572"/>
                <a:gd name="T12" fmla="*/ 624 w 3876"/>
                <a:gd name="T13" fmla="*/ 804 h 1572"/>
                <a:gd name="T14" fmla="*/ 720 w 3876"/>
                <a:gd name="T15" fmla="*/ 726 h 1572"/>
                <a:gd name="T16" fmla="*/ 822 w 3876"/>
                <a:gd name="T17" fmla="*/ 654 h 1572"/>
                <a:gd name="T18" fmla="*/ 918 w 3876"/>
                <a:gd name="T19" fmla="*/ 588 h 1572"/>
                <a:gd name="T20" fmla="*/ 1014 w 3876"/>
                <a:gd name="T21" fmla="*/ 528 h 1572"/>
                <a:gd name="T22" fmla="*/ 1110 w 3876"/>
                <a:gd name="T23" fmla="*/ 474 h 1572"/>
                <a:gd name="T24" fmla="*/ 1206 w 3876"/>
                <a:gd name="T25" fmla="*/ 426 h 1572"/>
                <a:gd name="T26" fmla="*/ 1302 w 3876"/>
                <a:gd name="T27" fmla="*/ 384 h 1572"/>
                <a:gd name="T28" fmla="*/ 1398 w 3876"/>
                <a:gd name="T29" fmla="*/ 348 h 1572"/>
                <a:gd name="T30" fmla="*/ 1494 w 3876"/>
                <a:gd name="T31" fmla="*/ 312 h 1572"/>
                <a:gd name="T32" fmla="*/ 1596 w 3876"/>
                <a:gd name="T33" fmla="*/ 276 h 1572"/>
                <a:gd name="T34" fmla="*/ 1692 w 3876"/>
                <a:gd name="T35" fmla="*/ 246 h 1572"/>
                <a:gd name="T36" fmla="*/ 1788 w 3876"/>
                <a:gd name="T37" fmla="*/ 222 h 1572"/>
                <a:gd name="T38" fmla="*/ 1884 w 3876"/>
                <a:gd name="T39" fmla="*/ 198 h 1572"/>
                <a:gd name="T40" fmla="*/ 1980 w 3876"/>
                <a:gd name="T41" fmla="*/ 174 h 1572"/>
                <a:gd name="T42" fmla="*/ 2076 w 3876"/>
                <a:gd name="T43" fmla="*/ 156 h 1572"/>
                <a:gd name="T44" fmla="*/ 2172 w 3876"/>
                <a:gd name="T45" fmla="*/ 138 h 1572"/>
                <a:gd name="T46" fmla="*/ 2268 w 3876"/>
                <a:gd name="T47" fmla="*/ 120 h 1572"/>
                <a:gd name="T48" fmla="*/ 2370 w 3876"/>
                <a:gd name="T49" fmla="*/ 108 h 1572"/>
                <a:gd name="T50" fmla="*/ 2466 w 3876"/>
                <a:gd name="T51" fmla="*/ 96 h 1572"/>
                <a:gd name="T52" fmla="*/ 2562 w 3876"/>
                <a:gd name="T53" fmla="*/ 84 h 1572"/>
                <a:gd name="T54" fmla="*/ 2658 w 3876"/>
                <a:gd name="T55" fmla="*/ 72 h 1572"/>
                <a:gd name="T56" fmla="*/ 2754 w 3876"/>
                <a:gd name="T57" fmla="*/ 60 h 1572"/>
                <a:gd name="T58" fmla="*/ 2850 w 3876"/>
                <a:gd name="T59" fmla="*/ 54 h 1572"/>
                <a:gd name="T60" fmla="*/ 2946 w 3876"/>
                <a:gd name="T61" fmla="*/ 48 h 1572"/>
                <a:gd name="T62" fmla="*/ 3042 w 3876"/>
                <a:gd name="T63" fmla="*/ 36 h 1572"/>
                <a:gd name="T64" fmla="*/ 3144 w 3876"/>
                <a:gd name="T65" fmla="*/ 30 h 1572"/>
                <a:gd name="T66" fmla="*/ 3240 w 3876"/>
                <a:gd name="T67" fmla="*/ 24 h 1572"/>
                <a:gd name="T68" fmla="*/ 3336 w 3876"/>
                <a:gd name="T69" fmla="*/ 18 h 1572"/>
                <a:gd name="T70" fmla="*/ 3432 w 3876"/>
                <a:gd name="T71" fmla="*/ 18 h 1572"/>
                <a:gd name="T72" fmla="*/ 3528 w 3876"/>
                <a:gd name="T73" fmla="*/ 12 h 1572"/>
                <a:gd name="T74" fmla="*/ 3624 w 3876"/>
                <a:gd name="T75" fmla="*/ 6 h 1572"/>
                <a:gd name="T76" fmla="*/ 3720 w 3876"/>
                <a:gd name="T77" fmla="*/ 6 h 1572"/>
                <a:gd name="T78" fmla="*/ 3816 w 3876"/>
                <a:gd name="T79" fmla="*/ 0 h 1572"/>
                <a:gd name="T80" fmla="*/ 3876 w 3876"/>
                <a:gd name="T81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6" h="1572">
                  <a:moveTo>
                    <a:pt x="0" y="1572"/>
                  </a:moveTo>
                  <a:lnTo>
                    <a:pt x="48" y="1494"/>
                  </a:lnTo>
                  <a:lnTo>
                    <a:pt x="96" y="1416"/>
                  </a:lnTo>
                  <a:lnTo>
                    <a:pt x="144" y="1350"/>
                  </a:lnTo>
                  <a:lnTo>
                    <a:pt x="192" y="1278"/>
                  </a:lnTo>
                  <a:lnTo>
                    <a:pt x="240" y="1218"/>
                  </a:lnTo>
                  <a:lnTo>
                    <a:pt x="288" y="1158"/>
                  </a:lnTo>
                  <a:lnTo>
                    <a:pt x="336" y="1098"/>
                  </a:lnTo>
                  <a:lnTo>
                    <a:pt x="384" y="1044"/>
                  </a:lnTo>
                  <a:lnTo>
                    <a:pt x="432" y="990"/>
                  </a:lnTo>
                  <a:lnTo>
                    <a:pt x="480" y="942"/>
                  </a:lnTo>
                  <a:lnTo>
                    <a:pt x="528" y="894"/>
                  </a:lnTo>
                  <a:lnTo>
                    <a:pt x="576" y="846"/>
                  </a:lnTo>
                  <a:lnTo>
                    <a:pt x="624" y="804"/>
                  </a:lnTo>
                  <a:lnTo>
                    <a:pt x="672" y="762"/>
                  </a:lnTo>
                  <a:lnTo>
                    <a:pt x="720" y="726"/>
                  </a:lnTo>
                  <a:lnTo>
                    <a:pt x="774" y="690"/>
                  </a:lnTo>
                  <a:lnTo>
                    <a:pt x="822" y="654"/>
                  </a:lnTo>
                  <a:lnTo>
                    <a:pt x="870" y="618"/>
                  </a:lnTo>
                  <a:lnTo>
                    <a:pt x="918" y="588"/>
                  </a:lnTo>
                  <a:lnTo>
                    <a:pt x="966" y="558"/>
                  </a:lnTo>
                  <a:lnTo>
                    <a:pt x="1014" y="528"/>
                  </a:lnTo>
                  <a:lnTo>
                    <a:pt x="1062" y="504"/>
                  </a:lnTo>
                  <a:lnTo>
                    <a:pt x="1110" y="474"/>
                  </a:lnTo>
                  <a:lnTo>
                    <a:pt x="1158" y="450"/>
                  </a:lnTo>
                  <a:lnTo>
                    <a:pt x="1206" y="426"/>
                  </a:lnTo>
                  <a:lnTo>
                    <a:pt x="1254" y="408"/>
                  </a:lnTo>
                  <a:lnTo>
                    <a:pt x="1302" y="384"/>
                  </a:lnTo>
                  <a:lnTo>
                    <a:pt x="1350" y="366"/>
                  </a:lnTo>
                  <a:lnTo>
                    <a:pt x="1398" y="348"/>
                  </a:lnTo>
                  <a:lnTo>
                    <a:pt x="1446" y="324"/>
                  </a:lnTo>
                  <a:lnTo>
                    <a:pt x="1494" y="312"/>
                  </a:lnTo>
                  <a:lnTo>
                    <a:pt x="1548" y="294"/>
                  </a:lnTo>
                  <a:lnTo>
                    <a:pt x="1596" y="276"/>
                  </a:lnTo>
                  <a:lnTo>
                    <a:pt x="1644" y="264"/>
                  </a:lnTo>
                  <a:lnTo>
                    <a:pt x="1692" y="246"/>
                  </a:lnTo>
                  <a:lnTo>
                    <a:pt x="1740" y="234"/>
                  </a:lnTo>
                  <a:lnTo>
                    <a:pt x="1788" y="222"/>
                  </a:lnTo>
                  <a:lnTo>
                    <a:pt x="1836" y="210"/>
                  </a:lnTo>
                  <a:lnTo>
                    <a:pt x="1884" y="198"/>
                  </a:lnTo>
                  <a:lnTo>
                    <a:pt x="1932" y="186"/>
                  </a:lnTo>
                  <a:lnTo>
                    <a:pt x="1980" y="174"/>
                  </a:lnTo>
                  <a:lnTo>
                    <a:pt x="2028" y="168"/>
                  </a:lnTo>
                  <a:lnTo>
                    <a:pt x="2076" y="156"/>
                  </a:lnTo>
                  <a:lnTo>
                    <a:pt x="2124" y="150"/>
                  </a:lnTo>
                  <a:lnTo>
                    <a:pt x="2172" y="138"/>
                  </a:lnTo>
                  <a:lnTo>
                    <a:pt x="2220" y="132"/>
                  </a:lnTo>
                  <a:lnTo>
                    <a:pt x="2268" y="120"/>
                  </a:lnTo>
                  <a:lnTo>
                    <a:pt x="2322" y="114"/>
                  </a:lnTo>
                  <a:lnTo>
                    <a:pt x="2370" y="108"/>
                  </a:lnTo>
                  <a:lnTo>
                    <a:pt x="2418" y="102"/>
                  </a:lnTo>
                  <a:lnTo>
                    <a:pt x="2466" y="96"/>
                  </a:lnTo>
                  <a:lnTo>
                    <a:pt x="2514" y="90"/>
                  </a:lnTo>
                  <a:lnTo>
                    <a:pt x="2562" y="84"/>
                  </a:lnTo>
                  <a:lnTo>
                    <a:pt x="2610" y="78"/>
                  </a:lnTo>
                  <a:lnTo>
                    <a:pt x="2658" y="72"/>
                  </a:lnTo>
                  <a:lnTo>
                    <a:pt x="2706" y="66"/>
                  </a:lnTo>
                  <a:lnTo>
                    <a:pt x="2754" y="60"/>
                  </a:lnTo>
                  <a:lnTo>
                    <a:pt x="2802" y="60"/>
                  </a:lnTo>
                  <a:lnTo>
                    <a:pt x="2850" y="54"/>
                  </a:lnTo>
                  <a:lnTo>
                    <a:pt x="2898" y="48"/>
                  </a:lnTo>
                  <a:lnTo>
                    <a:pt x="2946" y="48"/>
                  </a:lnTo>
                  <a:lnTo>
                    <a:pt x="2994" y="42"/>
                  </a:lnTo>
                  <a:lnTo>
                    <a:pt x="3042" y="36"/>
                  </a:lnTo>
                  <a:lnTo>
                    <a:pt x="3096" y="36"/>
                  </a:lnTo>
                  <a:lnTo>
                    <a:pt x="3144" y="30"/>
                  </a:lnTo>
                  <a:lnTo>
                    <a:pt x="3192" y="30"/>
                  </a:lnTo>
                  <a:lnTo>
                    <a:pt x="3240" y="24"/>
                  </a:lnTo>
                  <a:lnTo>
                    <a:pt x="3288" y="24"/>
                  </a:lnTo>
                  <a:lnTo>
                    <a:pt x="3336" y="18"/>
                  </a:lnTo>
                  <a:lnTo>
                    <a:pt x="3384" y="18"/>
                  </a:lnTo>
                  <a:lnTo>
                    <a:pt x="3432" y="18"/>
                  </a:lnTo>
                  <a:lnTo>
                    <a:pt x="3480" y="12"/>
                  </a:lnTo>
                  <a:lnTo>
                    <a:pt x="3528" y="12"/>
                  </a:lnTo>
                  <a:lnTo>
                    <a:pt x="3576" y="12"/>
                  </a:lnTo>
                  <a:lnTo>
                    <a:pt x="3624" y="6"/>
                  </a:lnTo>
                  <a:lnTo>
                    <a:pt x="3672" y="6"/>
                  </a:lnTo>
                  <a:lnTo>
                    <a:pt x="3720" y="6"/>
                  </a:lnTo>
                  <a:lnTo>
                    <a:pt x="3768" y="0"/>
                  </a:lnTo>
                  <a:lnTo>
                    <a:pt x="3816" y="0"/>
                  </a:lnTo>
                  <a:lnTo>
                    <a:pt x="3870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3" name="Freeform 140"/>
            <p:cNvSpPr>
              <a:spLocks/>
            </p:cNvSpPr>
            <p:nvPr/>
          </p:nvSpPr>
          <p:spPr bwMode="auto">
            <a:xfrm>
              <a:off x="1068" y="1680"/>
              <a:ext cx="3876" cy="0"/>
            </a:xfrm>
            <a:custGeom>
              <a:avLst/>
              <a:gdLst>
                <a:gd name="T0" fmla="*/ 0 w 3876"/>
                <a:gd name="T1" fmla="*/ 96 w 3876"/>
                <a:gd name="T2" fmla="*/ 3876 w 38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876">
                  <a:moveTo>
                    <a:pt x="0" y="0"/>
                  </a:moveTo>
                  <a:lnTo>
                    <a:pt x="96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4" name="Freeform 141"/>
            <p:cNvSpPr>
              <a:spLocks/>
            </p:cNvSpPr>
            <p:nvPr/>
          </p:nvSpPr>
          <p:spPr bwMode="auto">
            <a:xfrm>
              <a:off x="1068" y="1734"/>
              <a:ext cx="3876" cy="1548"/>
            </a:xfrm>
            <a:custGeom>
              <a:avLst/>
              <a:gdLst>
                <a:gd name="T0" fmla="*/ 48 w 3876"/>
                <a:gd name="T1" fmla="*/ 1482 h 1548"/>
                <a:gd name="T2" fmla="*/ 144 w 3876"/>
                <a:gd name="T3" fmla="*/ 1356 h 1548"/>
                <a:gd name="T4" fmla="*/ 240 w 3876"/>
                <a:gd name="T5" fmla="*/ 1248 h 1548"/>
                <a:gd name="T6" fmla="*/ 336 w 3876"/>
                <a:gd name="T7" fmla="*/ 1140 h 1548"/>
                <a:gd name="T8" fmla="*/ 432 w 3876"/>
                <a:gd name="T9" fmla="*/ 1044 h 1548"/>
                <a:gd name="T10" fmla="*/ 528 w 3876"/>
                <a:gd name="T11" fmla="*/ 960 h 1548"/>
                <a:gd name="T12" fmla="*/ 624 w 3876"/>
                <a:gd name="T13" fmla="*/ 876 h 1548"/>
                <a:gd name="T14" fmla="*/ 720 w 3876"/>
                <a:gd name="T15" fmla="*/ 804 h 1548"/>
                <a:gd name="T16" fmla="*/ 822 w 3876"/>
                <a:gd name="T17" fmla="*/ 732 h 1548"/>
                <a:gd name="T18" fmla="*/ 918 w 3876"/>
                <a:gd name="T19" fmla="*/ 672 h 1548"/>
                <a:gd name="T20" fmla="*/ 1014 w 3876"/>
                <a:gd name="T21" fmla="*/ 612 h 1548"/>
                <a:gd name="T22" fmla="*/ 1110 w 3876"/>
                <a:gd name="T23" fmla="*/ 558 h 1548"/>
                <a:gd name="T24" fmla="*/ 1206 w 3876"/>
                <a:gd name="T25" fmla="*/ 510 h 1548"/>
                <a:gd name="T26" fmla="*/ 1302 w 3876"/>
                <a:gd name="T27" fmla="*/ 468 h 1548"/>
                <a:gd name="T28" fmla="*/ 1398 w 3876"/>
                <a:gd name="T29" fmla="*/ 426 h 1548"/>
                <a:gd name="T30" fmla="*/ 1494 w 3876"/>
                <a:gd name="T31" fmla="*/ 384 h 1548"/>
                <a:gd name="T32" fmla="*/ 1596 w 3876"/>
                <a:gd name="T33" fmla="*/ 348 h 1548"/>
                <a:gd name="T34" fmla="*/ 1692 w 3876"/>
                <a:gd name="T35" fmla="*/ 318 h 1548"/>
                <a:gd name="T36" fmla="*/ 1788 w 3876"/>
                <a:gd name="T37" fmla="*/ 288 h 1548"/>
                <a:gd name="T38" fmla="*/ 1884 w 3876"/>
                <a:gd name="T39" fmla="*/ 258 h 1548"/>
                <a:gd name="T40" fmla="*/ 1980 w 3876"/>
                <a:gd name="T41" fmla="*/ 234 h 1548"/>
                <a:gd name="T42" fmla="*/ 2076 w 3876"/>
                <a:gd name="T43" fmla="*/ 210 h 1548"/>
                <a:gd name="T44" fmla="*/ 2172 w 3876"/>
                <a:gd name="T45" fmla="*/ 192 h 1548"/>
                <a:gd name="T46" fmla="*/ 2268 w 3876"/>
                <a:gd name="T47" fmla="*/ 174 h 1548"/>
                <a:gd name="T48" fmla="*/ 2370 w 3876"/>
                <a:gd name="T49" fmla="*/ 156 h 1548"/>
                <a:gd name="T50" fmla="*/ 2466 w 3876"/>
                <a:gd name="T51" fmla="*/ 138 h 1548"/>
                <a:gd name="T52" fmla="*/ 2562 w 3876"/>
                <a:gd name="T53" fmla="*/ 120 h 1548"/>
                <a:gd name="T54" fmla="*/ 2658 w 3876"/>
                <a:gd name="T55" fmla="*/ 108 h 1548"/>
                <a:gd name="T56" fmla="*/ 2754 w 3876"/>
                <a:gd name="T57" fmla="*/ 96 h 1548"/>
                <a:gd name="T58" fmla="*/ 2850 w 3876"/>
                <a:gd name="T59" fmla="*/ 84 h 1548"/>
                <a:gd name="T60" fmla="*/ 2946 w 3876"/>
                <a:gd name="T61" fmla="*/ 72 h 1548"/>
                <a:gd name="T62" fmla="*/ 3042 w 3876"/>
                <a:gd name="T63" fmla="*/ 60 h 1548"/>
                <a:gd name="T64" fmla="*/ 3144 w 3876"/>
                <a:gd name="T65" fmla="*/ 54 h 1548"/>
                <a:gd name="T66" fmla="*/ 3240 w 3876"/>
                <a:gd name="T67" fmla="*/ 42 h 1548"/>
                <a:gd name="T68" fmla="*/ 3336 w 3876"/>
                <a:gd name="T69" fmla="*/ 36 h 1548"/>
                <a:gd name="T70" fmla="*/ 3432 w 3876"/>
                <a:gd name="T71" fmla="*/ 30 h 1548"/>
                <a:gd name="T72" fmla="*/ 3528 w 3876"/>
                <a:gd name="T73" fmla="*/ 24 h 1548"/>
                <a:gd name="T74" fmla="*/ 3624 w 3876"/>
                <a:gd name="T75" fmla="*/ 18 h 1548"/>
                <a:gd name="T76" fmla="*/ 3720 w 3876"/>
                <a:gd name="T77" fmla="*/ 12 h 1548"/>
                <a:gd name="T78" fmla="*/ 3816 w 3876"/>
                <a:gd name="T79" fmla="*/ 6 h 1548"/>
                <a:gd name="T80" fmla="*/ 3876 w 3876"/>
                <a:gd name="T81" fmla="*/ 0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6" h="1548">
                  <a:moveTo>
                    <a:pt x="0" y="1548"/>
                  </a:moveTo>
                  <a:lnTo>
                    <a:pt x="48" y="1482"/>
                  </a:lnTo>
                  <a:lnTo>
                    <a:pt x="96" y="1416"/>
                  </a:lnTo>
                  <a:lnTo>
                    <a:pt x="144" y="1356"/>
                  </a:lnTo>
                  <a:lnTo>
                    <a:pt x="192" y="1302"/>
                  </a:lnTo>
                  <a:lnTo>
                    <a:pt x="240" y="1248"/>
                  </a:lnTo>
                  <a:lnTo>
                    <a:pt x="288" y="1194"/>
                  </a:lnTo>
                  <a:lnTo>
                    <a:pt x="336" y="1140"/>
                  </a:lnTo>
                  <a:lnTo>
                    <a:pt x="384" y="1092"/>
                  </a:lnTo>
                  <a:lnTo>
                    <a:pt x="432" y="1044"/>
                  </a:lnTo>
                  <a:lnTo>
                    <a:pt x="480" y="1002"/>
                  </a:lnTo>
                  <a:lnTo>
                    <a:pt x="528" y="960"/>
                  </a:lnTo>
                  <a:lnTo>
                    <a:pt x="576" y="918"/>
                  </a:lnTo>
                  <a:lnTo>
                    <a:pt x="624" y="876"/>
                  </a:lnTo>
                  <a:lnTo>
                    <a:pt x="672" y="840"/>
                  </a:lnTo>
                  <a:lnTo>
                    <a:pt x="720" y="804"/>
                  </a:lnTo>
                  <a:lnTo>
                    <a:pt x="774" y="768"/>
                  </a:lnTo>
                  <a:lnTo>
                    <a:pt x="822" y="732"/>
                  </a:lnTo>
                  <a:lnTo>
                    <a:pt x="870" y="702"/>
                  </a:lnTo>
                  <a:lnTo>
                    <a:pt x="918" y="672"/>
                  </a:lnTo>
                  <a:lnTo>
                    <a:pt x="966" y="642"/>
                  </a:lnTo>
                  <a:lnTo>
                    <a:pt x="1014" y="612"/>
                  </a:lnTo>
                  <a:lnTo>
                    <a:pt x="1062" y="588"/>
                  </a:lnTo>
                  <a:lnTo>
                    <a:pt x="1110" y="558"/>
                  </a:lnTo>
                  <a:lnTo>
                    <a:pt x="1158" y="534"/>
                  </a:lnTo>
                  <a:lnTo>
                    <a:pt x="1206" y="510"/>
                  </a:lnTo>
                  <a:lnTo>
                    <a:pt x="1254" y="486"/>
                  </a:lnTo>
                  <a:lnTo>
                    <a:pt x="1302" y="468"/>
                  </a:lnTo>
                  <a:lnTo>
                    <a:pt x="1350" y="444"/>
                  </a:lnTo>
                  <a:lnTo>
                    <a:pt x="1398" y="426"/>
                  </a:lnTo>
                  <a:lnTo>
                    <a:pt x="1446" y="402"/>
                  </a:lnTo>
                  <a:lnTo>
                    <a:pt x="1494" y="384"/>
                  </a:lnTo>
                  <a:lnTo>
                    <a:pt x="1548" y="366"/>
                  </a:lnTo>
                  <a:lnTo>
                    <a:pt x="1596" y="348"/>
                  </a:lnTo>
                  <a:lnTo>
                    <a:pt x="1644" y="336"/>
                  </a:lnTo>
                  <a:lnTo>
                    <a:pt x="1692" y="318"/>
                  </a:lnTo>
                  <a:lnTo>
                    <a:pt x="1740" y="300"/>
                  </a:lnTo>
                  <a:lnTo>
                    <a:pt x="1788" y="288"/>
                  </a:lnTo>
                  <a:lnTo>
                    <a:pt x="1836" y="276"/>
                  </a:lnTo>
                  <a:lnTo>
                    <a:pt x="1884" y="258"/>
                  </a:lnTo>
                  <a:lnTo>
                    <a:pt x="1932" y="246"/>
                  </a:lnTo>
                  <a:lnTo>
                    <a:pt x="1980" y="234"/>
                  </a:lnTo>
                  <a:lnTo>
                    <a:pt x="2028" y="222"/>
                  </a:lnTo>
                  <a:lnTo>
                    <a:pt x="2076" y="210"/>
                  </a:lnTo>
                  <a:lnTo>
                    <a:pt x="2124" y="204"/>
                  </a:lnTo>
                  <a:lnTo>
                    <a:pt x="2172" y="192"/>
                  </a:lnTo>
                  <a:lnTo>
                    <a:pt x="2220" y="180"/>
                  </a:lnTo>
                  <a:lnTo>
                    <a:pt x="2268" y="174"/>
                  </a:lnTo>
                  <a:lnTo>
                    <a:pt x="2322" y="162"/>
                  </a:lnTo>
                  <a:lnTo>
                    <a:pt x="2370" y="156"/>
                  </a:lnTo>
                  <a:lnTo>
                    <a:pt x="2418" y="144"/>
                  </a:lnTo>
                  <a:lnTo>
                    <a:pt x="2466" y="138"/>
                  </a:lnTo>
                  <a:lnTo>
                    <a:pt x="2514" y="132"/>
                  </a:lnTo>
                  <a:lnTo>
                    <a:pt x="2562" y="120"/>
                  </a:lnTo>
                  <a:lnTo>
                    <a:pt x="2610" y="114"/>
                  </a:lnTo>
                  <a:lnTo>
                    <a:pt x="2658" y="108"/>
                  </a:lnTo>
                  <a:lnTo>
                    <a:pt x="2706" y="102"/>
                  </a:lnTo>
                  <a:lnTo>
                    <a:pt x="2754" y="96"/>
                  </a:lnTo>
                  <a:lnTo>
                    <a:pt x="2802" y="90"/>
                  </a:lnTo>
                  <a:lnTo>
                    <a:pt x="2850" y="84"/>
                  </a:lnTo>
                  <a:lnTo>
                    <a:pt x="2898" y="78"/>
                  </a:lnTo>
                  <a:lnTo>
                    <a:pt x="2946" y="72"/>
                  </a:lnTo>
                  <a:lnTo>
                    <a:pt x="2994" y="66"/>
                  </a:lnTo>
                  <a:lnTo>
                    <a:pt x="3042" y="60"/>
                  </a:lnTo>
                  <a:lnTo>
                    <a:pt x="3096" y="54"/>
                  </a:lnTo>
                  <a:lnTo>
                    <a:pt x="3144" y="54"/>
                  </a:lnTo>
                  <a:lnTo>
                    <a:pt x="3192" y="48"/>
                  </a:lnTo>
                  <a:lnTo>
                    <a:pt x="3240" y="42"/>
                  </a:lnTo>
                  <a:lnTo>
                    <a:pt x="3288" y="42"/>
                  </a:lnTo>
                  <a:lnTo>
                    <a:pt x="3336" y="36"/>
                  </a:lnTo>
                  <a:lnTo>
                    <a:pt x="3384" y="30"/>
                  </a:lnTo>
                  <a:lnTo>
                    <a:pt x="3432" y="30"/>
                  </a:lnTo>
                  <a:lnTo>
                    <a:pt x="3480" y="24"/>
                  </a:lnTo>
                  <a:lnTo>
                    <a:pt x="3528" y="24"/>
                  </a:lnTo>
                  <a:lnTo>
                    <a:pt x="3576" y="18"/>
                  </a:lnTo>
                  <a:lnTo>
                    <a:pt x="3624" y="18"/>
                  </a:lnTo>
                  <a:lnTo>
                    <a:pt x="3672" y="12"/>
                  </a:lnTo>
                  <a:lnTo>
                    <a:pt x="3720" y="12"/>
                  </a:lnTo>
                  <a:lnTo>
                    <a:pt x="3768" y="6"/>
                  </a:lnTo>
                  <a:lnTo>
                    <a:pt x="3816" y="6"/>
                  </a:lnTo>
                  <a:lnTo>
                    <a:pt x="3870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A5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5" name="Freeform 142"/>
            <p:cNvSpPr>
              <a:spLocks/>
            </p:cNvSpPr>
            <p:nvPr/>
          </p:nvSpPr>
          <p:spPr bwMode="auto">
            <a:xfrm>
              <a:off x="1068" y="1680"/>
              <a:ext cx="3876" cy="0"/>
            </a:xfrm>
            <a:custGeom>
              <a:avLst/>
              <a:gdLst>
                <a:gd name="T0" fmla="*/ 0 w 3876"/>
                <a:gd name="T1" fmla="*/ 96 w 3876"/>
                <a:gd name="T2" fmla="*/ 3876 w 38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876">
                  <a:moveTo>
                    <a:pt x="0" y="0"/>
                  </a:moveTo>
                  <a:lnTo>
                    <a:pt x="96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6" name="Freeform 143"/>
            <p:cNvSpPr>
              <a:spLocks/>
            </p:cNvSpPr>
            <p:nvPr/>
          </p:nvSpPr>
          <p:spPr bwMode="auto">
            <a:xfrm>
              <a:off x="1068" y="1554"/>
              <a:ext cx="3876" cy="1728"/>
            </a:xfrm>
            <a:custGeom>
              <a:avLst/>
              <a:gdLst>
                <a:gd name="T0" fmla="*/ 48 w 3876"/>
                <a:gd name="T1" fmla="*/ 1638 h 1728"/>
                <a:gd name="T2" fmla="*/ 144 w 3876"/>
                <a:gd name="T3" fmla="*/ 1482 h 1728"/>
                <a:gd name="T4" fmla="*/ 240 w 3876"/>
                <a:gd name="T5" fmla="*/ 1338 h 1728"/>
                <a:gd name="T6" fmla="*/ 336 w 3876"/>
                <a:gd name="T7" fmla="*/ 1206 h 1728"/>
                <a:gd name="T8" fmla="*/ 432 w 3876"/>
                <a:gd name="T9" fmla="*/ 1086 h 1728"/>
                <a:gd name="T10" fmla="*/ 528 w 3876"/>
                <a:gd name="T11" fmla="*/ 984 h 1728"/>
                <a:gd name="T12" fmla="*/ 624 w 3876"/>
                <a:gd name="T13" fmla="*/ 888 h 1728"/>
                <a:gd name="T14" fmla="*/ 720 w 3876"/>
                <a:gd name="T15" fmla="*/ 798 h 1728"/>
                <a:gd name="T16" fmla="*/ 822 w 3876"/>
                <a:gd name="T17" fmla="*/ 720 h 1728"/>
                <a:gd name="T18" fmla="*/ 918 w 3876"/>
                <a:gd name="T19" fmla="*/ 648 h 1728"/>
                <a:gd name="T20" fmla="*/ 1014 w 3876"/>
                <a:gd name="T21" fmla="*/ 582 h 1728"/>
                <a:gd name="T22" fmla="*/ 1110 w 3876"/>
                <a:gd name="T23" fmla="*/ 522 h 1728"/>
                <a:gd name="T24" fmla="*/ 1206 w 3876"/>
                <a:gd name="T25" fmla="*/ 468 h 1728"/>
                <a:gd name="T26" fmla="*/ 1302 w 3876"/>
                <a:gd name="T27" fmla="*/ 420 h 1728"/>
                <a:gd name="T28" fmla="*/ 1398 w 3876"/>
                <a:gd name="T29" fmla="*/ 378 h 1728"/>
                <a:gd name="T30" fmla="*/ 1494 w 3876"/>
                <a:gd name="T31" fmla="*/ 342 h 1728"/>
                <a:gd name="T32" fmla="*/ 1596 w 3876"/>
                <a:gd name="T33" fmla="*/ 306 h 1728"/>
                <a:gd name="T34" fmla="*/ 1692 w 3876"/>
                <a:gd name="T35" fmla="*/ 270 h 1728"/>
                <a:gd name="T36" fmla="*/ 1788 w 3876"/>
                <a:gd name="T37" fmla="*/ 240 h 1728"/>
                <a:gd name="T38" fmla="*/ 1884 w 3876"/>
                <a:gd name="T39" fmla="*/ 216 h 1728"/>
                <a:gd name="T40" fmla="*/ 1980 w 3876"/>
                <a:gd name="T41" fmla="*/ 192 h 1728"/>
                <a:gd name="T42" fmla="*/ 2076 w 3876"/>
                <a:gd name="T43" fmla="*/ 168 h 1728"/>
                <a:gd name="T44" fmla="*/ 2172 w 3876"/>
                <a:gd name="T45" fmla="*/ 150 h 1728"/>
                <a:gd name="T46" fmla="*/ 2268 w 3876"/>
                <a:gd name="T47" fmla="*/ 132 h 1728"/>
                <a:gd name="T48" fmla="*/ 2370 w 3876"/>
                <a:gd name="T49" fmla="*/ 120 h 1728"/>
                <a:gd name="T50" fmla="*/ 2466 w 3876"/>
                <a:gd name="T51" fmla="*/ 102 h 1728"/>
                <a:gd name="T52" fmla="*/ 2562 w 3876"/>
                <a:gd name="T53" fmla="*/ 90 h 1728"/>
                <a:gd name="T54" fmla="*/ 2658 w 3876"/>
                <a:gd name="T55" fmla="*/ 78 h 1728"/>
                <a:gd name="T56" fmla="*/ 2754 w 3876"/>
                <a:gd name="T57" fmla="*/ 66 h 1728"/>
                <a:gd name="T58" fmla="*/ 2850 w 3876"/>
                <a:gd name="T59" fmla="*/ 60 h 1728"/>
                <a:gd name="T60" fmla="*/ 2946 w 3876"/>
                <a:gd name="T61" fmla="*/ 48 h 1728"/>
                <a:gd name="T62" fmla="*/ 3042 w 3876"/>
                <a:gd name="T63" fmla="*/ 42 h 1728"/>
                <a:gd name="T64" fmla="*/ 3144 w 3876"/>
                <a:gd name="T65" fmla="*/ 36 h 1728"/>
                <a:gd name="T66" fmla="*/ 3240 w 3876"/>
                <a:gd name="T67" fmla="*/ 30 h 1728"/>
                <a:gd name="T68" fmla="*/ 3336 w 3876"/>
                <a:gd name="T69" fmla="*/ 24 h 1728"/>
                <a:gd name="T70" fmla="*/ 3432 w 3876"/>
                <a:gd name="T71" fmla="*/ 18 h 1728"/>
                <a:gd name="T72" fmla="*/ 3528 w 3876"/>
                <a:gd name="T73" fmla="*/ 12 h 1728"/>
                <a:gd name="T74" fmla="*/ 3624 w 3876"/>
                <a:gd name="T75" fmla="*/ 6 h 1728"/>
                <a:gd name="T76" fmla="*/ 3720 w 3876"/>
                <a:gd name="T77" fmla="*/ 0 h 1728"/>
                <a:gd name="T78" fmla="*/ 3816 w 3876"/>
                <a:gd name="T79" fmla="*/ 0 h 1728"/>
                <a:gd name="T80" fmla="*/ 3876 w 3876"/>
                <a:gd name="T81" fmla="*/ 0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6" h="1728">
                  <a:moveTo>
                    <a:pt x="0" y="1728"/>
                  </a:moveTo>
                  <a:lnTo>
                    <a:pt x="48" y="1638"/>
                  </a:lnTo>
                  <a:lnTo>
                    <a:pt x="96" y="1560"/>
                  </a:lnTo>
                  <a:lnTo>
                    <a:pt x="144" y="1482"/>
                  </a:lnTo>
                  <a:lnTo>
                    <a:pt x="192" y="1410"/>
                  </a:lnTo>
                  <a:lnTo>
                    <a:pt x="240" y="1338"/>
                  </a:lnTo>
                  <a:lnTo>
                    <a:pt x="288" y="1272"/>
                  </a:lnTo>
                  <a:lnTo>
                    <a:pt x="336" y="1206"/>
                  </a:lnTo>
                  <a:lnTo>
                    <a:pt x="384" y="1146"/>
                  </a:lnTo>
                  <a:lnTo>
                    <a:pt x="432" y="1086"/>
                  </a:lnTo>
                  <a:lnTo>
                    <a:pt x="480" y="1032"/>
                  </a:lnTo>
                  <a:lnTo>
                    <a:pt x="528" y="984"/>
                  </a:lnTo>
                  <a:lnTo>
                    <a:pt x="576" y="930"/>
                  </a:lnTo>
                  <a:lnTo>
                    <a:pt x="624" y="888"/>
                  </a:lnTo>
                  <a:lnTo>
                    <a:pt x="672" y="840"/>
                  </a:lnTo>
                  <a:lnTo>
                    <a:pt x="720" y="798"/>
                  </a:lnTo>
                  <a:lnTo>
                    <a:pt x="774" y="756"/>
                  </a:lnTo>
                  <a:lnTo>
                    <a:pt x="822" y="720"/>
                  </a:lnTo>
                  <a:lnTo>
                    <a:pt x="870" y="684"/>
                  </a:lnTo>
                  <a:lnTo>
                    <a:pt x="918" y="648"/>
                  </a:lnTo>
                  <a:lnTo>
                    <a:pt x="966" y="612"/>
                  </a:lnTo>
                  <a:lnTo>
                    <a:pt x="1014" y="582"/>
                  </a:lnTo>
                  <a:lnTo>
                    <a:pt x="1062" y="552"/>
                  </a:lnTo>
                  <a:lnTo>
                    <a:pt x="1110" y="522"/>
                  </a:lnTo>
                  <a:lnTo>
                    <a:pt x="1158" y="498"/>
                  </a:lnTo>
                  <a:lnTo>
                    <a:pt x="1206" y="468"/>
                  </a:lnTo>
                  <a:lnTo>
                    <a:pt x="1254" y="444"/>
                  </a:lnTo>
                  <a:lnTo>
                    <a:pt x="1302" y="420"/>
                  </a:lnTo>
                  <a:lnTo>
                    <a:pt x="1350" y="402"/>
                  </a:lnTo>
                  <a:lnTo>
                    <a:pt x="1398" y="378"/>
                  </a:lnTo>
                  <a:lnTo>
                    <a:pt x="1446" y="360"/>
                  </a:lnTo>
                  <a:lnTo>
                    <a:pt x="1494" y="342"/>
                  </a:lnTo>
                  <a:lnTo>
                    <a:pt x="1548" y="324"/>
                  </a:lnTo>
                  <a:lnTo>
                    <a:pt x="1596" y="306"/>
                  </a:lnTo>
                  <a:lnTo>
                    <a:pt x="1644" y="288"/>
                  </a:lnTo>
                  <a:lnTo>
                    <a:pt x="1692" y="270"/>
                  </a:lnTo>
                  <a:lnTo>
                    <a:pt x="1740" y="258"/>
                  </a:lnTo>
                  <a:lnTo>
                    <a:pt x="1788" y="240"/>
                  </a:lnTo>
                  <a:lnTo>
                    <a:pt x="1836" y="228"/>
                  </a:lnTo>
                  <a:lnTo>
                    <a:pt x="1884" y="216"/>
                  </a:lnTo>
                  <a:lnTo>
                    <a:pt x="1932" y="204"/>
                  </a:lnTo>
                  <a:lnTo>
                    <a:pt x="1980" y="192"/>
                  </a:lnTo>
                  <a:lnTo>
                    <a:pt x="2028" y="180"/>
                  </a:lnTo>
                  <a:lnTo>
                    <a:pt x="2076" y="168"/>
                  </a:lnTo>
                  <a:lnTo>
                    <a:pt x="2124" y="162"/>
                  </a:lnTo>
                  <a:lnTo>
                    <a:pt x="2172" y="150"/>
                  </a:lnTo>
                  <a:lnTo>
                    <a:pt x="2220" y="144"/>
                  </a:lnTo>
                  <a:lnTo>
                    <a:pt x="2268" y="132"/>
                  </a:lnTo>
                  <a:lnTo>
                    <a:pt x="2322" y="126"/>
                  </a:lnTo>
                  <a:lnTo>
                    <a:pt x="2370" y="120"/>
                  </a:lnTo>
                  <a:lnTo>
                    <a:pt x="2418" y="108"/>
                  </a:lnTo>
                  <a:lnTo>
                    <a:pt x="2466" y="102"/>
                  </a:lnTo>
                  <a:lnTo>
                    <a:pt x="2514" y="96"/>
                  </a:lnTo>
                  <a:lnTo>
                    <a:pt x="2562" y="90"/>
                  </a:lnTo>
                  <a:lnTo>
                    <a:pt x="2610" y="84"/>
                  </a:lnTo>
                  <a:lnTo>
                    <a:pt x="2658" y="78"/>
                  </a:lnTo>
                  <a:lnTo>
                    <a:pt x="2706" y="72"/>
                  </a:lnTo>
                  <a:lnTo>
                    <a:pt x="2754" y="66"/>
                  </a:lnTo>
                  <a:lnTo>
                    <a:pt x="2802" y="60"/>
                  </a:lnTo>
                  <a:lnTo>
                    <a:pt x="2850" y="60"/>
                  </a:lnTo>
                  <a:lnTo>
                    <a:pt x="2898" y="54"/>
                  </a:lnTo>
                  <a:lnTo>
                    <a:pt x="2946" y="48"/>
                  </a:lnTo>
                  <a:lnTo>
                    <a:pt x="2994" y="42"/>
                  </a:lnTo>
                  <a:lnTo>
                    <a:pt x="3042" y="42"/>
                  </a:lnTo>
                  <a:lnTo>
                    <a:pt x="3096" y="36"/>
                  </a:lnTo>
                  <a:lnTo>
                    <a:pt x="3144" y="36"/>
                  </a:lnTo>
                  <a:lnTo>
                    <a:pt x="3192" y="30"/>
                  </a:lnTo>
                  <a:lnTo>
                    <a:pt x="3240" y="30"/>
                  </a:lnTo>
                  <a:lnTo>
                    <a:pt x="3288" y="24"/>
                  </a:lnTo>
                  <a:lnTo>
                    <a:pt x="3336" y="24"/>
                  </a:lnTo>
                  <a:lnTo>
                    <a:pt x="3384" y="18"/>
                  </a:lnTo>
                  <a:lnTo>
                    <a:pt x="3432" y="18"/>
                  </a:lnTo>
                  <a:lnTo>
                    <a:pt x="3480" y="12"/>
                  </a:lnTo>
                  <a:lnTo>
                    <a:pt x="3528" y="12"/>
                  </a:lnTo>
                  <a:lnTo>
                    <a:pt x="3576" y="12"/>
                  </a:lnTo>
                  <a:lnTo>
                    <a:pt x="3624" y="6"/>
                  </a:lnTo>
                  <a:lnTo>
                    <a:pt x="3672" y="6"/>
                  </a:lnTo>
                  <a:lnTo>
                    <a:pt x="3720" y="0"/>
                  </a:lnTo>
                  <a:lnTo>
                    <a:pt x="3768" y="0"/>
                  </a:lnTo>
                  <a:lnTo>
                    <a:pt x="3816" y="0"/>
                  </a:lnTo>
                  <a:lnTo>
                    <a:pt x="3870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7" name="Freeform 144"/>
            <p:cNvSpPr>
              <a:spLocks/>
            </p:cNvSpPr>
            <p:nvPr/>
          </p:nvSpPr>
          <p:spPr bwMode="auto">
            <a:xfrm>
              <a:off x="1068" y="1518"/>
              <a:ext cx="3876" cy="0"/>
            </a:xfrm>
            <a:custGeom>
              <a:avLst/>
              <a:gdLst>
                <a:gd name="T0" fmla="*/ 0 w 3876"/>
                <a:gd name="T1" fmla="*/ 96 w 3876"/>
                <a:gd name="T2" fmla="*/ 3876 w 38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876">
                  <a:moveTo>
                    <a:pt x="0" y="0"/>
                  </a:moveTo>
                  <a:lnTo>
                    <a:pt x="96" y="0"/>
                  </a:lnTo>
                  <a:lnTo>
                    <a:pt x="387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8" name="Freeform 145"/>
            <p:cNvSpPr>
              <a:spLocks/>
            </p:cNvSpPr>
            <p:nvPr/>
          </p:nvSpPr>
          <p:spPr bwMode="auto">
            <a:xfrm>
              <a:off x="1068" y="876"/>
              <a:ext cx="1452" cy="2406"/>
            </a:xfrm>
            <a:custGeom>
              <a:avLst/>
              <a:gdLst>
                <a:gd name="T0" fmla="*/ 12 w 1452"/>
                <a:gd name="T1" fmla="*/ 2382 h 2406"/>
                <a:gd name="T2" fmla="*/ 36 w 1452"/>
                <a:gd name="T3" fmla="*/ 2346 h 2406"/>
                <a:gd name="T4" fmla="*/ 60 w 1452"/>
                <a:gd name="T5" fmla="*/ 2304 h 2406"/>
                <a:gd name="T6" fmla="*/ 84 w 1452"/>
                <a:gd name="T7" fmla="*/ 2262 h 2406"/>
                <a:gd name="T8" fmla="*/ 108 w 1452"/>
                <a:gd name="T9" fmla="*/ 2226 h 2406"/>
                <a:gd name="T10" fmla="*/ 132 w 1452"/>
                <a:gd name="T11" fmla="*/ 2184 h 2406"/>
                <a:gd name="T12" fmla="*/ 156 w 1452"/>
                <a:gd name="T13" fmla="*/ 2142 h 2406"/>
                <a:gd name="T14" fmla="*/ 180 w 1452"/>
                <a:gd name="T15" fmla="*/ 2106 h 2406"/>
                <a:gd name="T16" fmla="*/ 204 w 1452"/>
                <a:gd name="T17" fmla="*/ 2064 h 2406"/>
                <a:gd name="T18" fmla="*/ 228 w 1452"/>
                <a:gd name="T19" fmla="*/ 2022 h 2406"/>
                <a:gd name="T20" fmla="*/ 252 w 1452"/>
                <a:gd name="T21" fmla="*/ 1986 h 2406"/>
                <a:gd name="T22" fmla="*/ 276 w 1452"/>
                <a:gd name="T23" fmla="*/ 1944 h 2406"/>
                <a:gd name="T24" fmla="*/ 300 w 1452"/>
                <a:gd name="T25" fmla="*/ 1902 h 2406"/>
                <a:gd name="T26" fmla="*/ 324 w 1452"/>
                <a:gd name="T27" fmla="*/ 1866 h 2406"/>
                <a:gd name="T28" fmla="*/ 348 w 1452"/>
                <a:gd name="T29" fmla="*/ 1824 h 2406"/>
                <a:gd name="T30" fmla="*/ 372 w 1452"/>
                <a:gd name="T31" fmla="*/ 1782 h 2406"/>
                <a:gd name="T32" fmla="*/ 396 w 1452"/>
                <a:gd name="T33" fmla="*/ 1746 h 2406"/>
                <a:gd name="T34" fmla="*/ 420 w 1452"/>
                <a:gd name="T35" fmla="*/ 1704 h 2406"/>
                <a:gd name="T36" fmla="*/ 444 w 1452"/>
                <a:gd name="T37" fmla="*/ 1662 h 2406"/>
                <a:gd name="T38" fmla="*/ 468 w 1452"/>
                <a:gd name="T39" fmla="*/ 1626 h 2406"/>
                <a:gd name="T40" fmla="*/ 492 w 1452"/>
                <a:gd name="T41" fmla="*/ 1584 h 2406"/>
                <a:gd name="T42" fmla="*/ 516 w 1452"/>
                <a:gd name="T43" fmla="*/ 1542 h 2406"/>
                <a:gd name="T44" fmla="*/ 540 w 1452"/>
                <a:gd name="T45" fmla="*/ 1506 h 2406"/>
                <a:gd name="T46" fmla="*/ 564 w 1452"/>
                <a:gd name="T47" fmla="*/ 1464 h 2406"/>
                <a:gd name="T48" fmla="*/ 588 w 1452"/>
                <a:gd name="T49" fmla="*/ 1422 h 2406"/>
                <a:gd name="T50" fmla="*/ 612 w 1452"/>
                <a:gd name="T51" fmla="*/ 1386 h 2406"/>
                <a:gd name="T52" fmla="*/ 636 w 1452"/>
                <a:gd name="T53" fmla="*/ 1344 h 2406"/>
                <a:gd name="T54" fmla="*/ 660 w 1452"/>
                <a:gd name="T55" fmla="*/ 1302 h 2406"/>
                <a:gd name="T56" fmla="*/ 684 w 1452"/>
                <a:gd name="T57" fmla="*/ 1266 h 2406"/>
                <a:gd name="T58" fmla="*/ 708 w 1452"/>
                <a:gd name="T59" fmla="*/ 1224 h 2406"/>
                <a:gd name="T60" fmla="*/ 732 w 1452"/>
                <a:gd name="T61" fmla="*/ 1182 h 2406"/>
                <a:gd name="T62" fmla="*/ 756 w 1452"/>
                <a:gd name="T63" fmla="*/ 1146 h 2406"/>
                <a:gd name="T64" fmla="*/ 786 w 1452"/>
                <a:gd name="T65" fmla="*/ 1104 h 2406"/>
                <a:gd name="T66" fmla="*/ 810 w 1452"/>
                <a:gd name="T67" fmla="*/ 1062 h 2406"/>
                <a:gd name="T68" fmla="*/ 834 w 1452"/>
                <a:gd name="T69" fmla="*/ 1026 h 2406"/>
                <a:gd name="T70" fmla="*/ 858 w 1452"/>
                <a:gd name="T71" fmla="*/ 984 h 2406"/>
                <a:gd name="T72" fmla="*/ 882 w 1452"/>
                <a:gd name="T73" fmla="*/ 942 h 2406"/>
                <a:gd name="T74" fmla="*/ 906 w 1452"/>
                <a:gd name="T75" fmla="*/ 906 h 2406"/>
                <a:gd name="T76" fmla="*/ 930 w 1452"/>
                <a:gd name="T77" fmla="*/ 864 h 2406"/>
                <a:gd name="T78" fmla="*/ 954 w 1452"/>
                <a:gd name="T79" fmla="*/ 822 h 2406"/>
                <a:gd name="T80" fmla="*/ 978 w 1452"/>
                <a:gd name="T81" fmla="*/ 786 h 2406"/>
                <a:gd name="T82" fmla="*/ 1002 w 1452"/>
                <a:gd name="T83" fmla="*/ 744 h 2406"/>
                <a:gd name="T84" fmla="*/ 1026 w 1452"/>
                <a:gd name="T85" fmla="*/ 702 h 2406"/>
                <a:gd name="T86" fmla="*/ 1050 w 1452"/>
                <a:gd name="T87" fmla="*/ 666 h 2406"/>
                <a:gd name="T88" fmla="*/ 1074 w 1452"/>
                <a:gd name="T89" fmla="*/ 624 h 2406"/>
                <a:gd name="T90" fmla="*/ 1098 w 1452"/>
                <a:gd name="T91" fmla="*/ 582 h 2406"/>
                <a:gd name="T92" fmla="*/ 1122 w 1452"/>
                <a:gd name="T93" fmla="*/ 546 h 2406"/>
                <a:gd name="T94" fmla="*/ 1146 w 1452"/>
                <a:gd name="T95" fmla="*/ 504 h 2406"/>
                <a:gd name="T96" fmla="*/ 1170 w 1452"/>
                <a:gd name="T97" fmla="*/ 462 h 2406"/>
                <a:gd name="T98" fmla="*/ 1194 w 1452"/>
                <a:gd name="T99" fmla="*/ 426 h 2406"/>
                <a:gd name="T100" fmla="*/ 1218 w 1452"/>
                <a:gd name="T101" fmla="*/ 384 h 2406"/>
                <a:gd name="T102" fmla="*/ 1242 w 1452"/>
                <a:gd name="T103" fmla="*/ 342 h 2406"/>
                <a:gd name="T104" fmla="*/ 1266 w 1452"/>
                <a:gd name="T105" fmla="*/ 306 h 2406"/>
                <a:gd name="T106" fmla="*/ 1290 w 1452"/>
                <a:gd name="T107" fmla="*/ 264 h 2406"/>
                <a:gd name="T108" fmla="*/ 1314 w 1452"/>
                <a:gd name="T109" fmla="*/ 222 h 2406"/>
                <a:gd name="T110" fmla="*/ 1338 w 1452"/>
                <a:gd name="T111" fmla="*/ 186 h 2406"/>
                <a:gd name="T112" fmla="*/ 1362 w 1452"/>
                <a:gd name="T113" fmla="*/ 144 h 2406"/>
                <a:gd name="T114" fmla="*/ 1386 w 1452"/>
                <a:gd name="T115" fmla="*/ 102 h 2406"/>
                <a:gd name="T116" fmla="*/ 1410 w 1452"/>
                <a:gd name="T117" fmla="*/ 66 h 2406"/>
                <a:gd name="T118" fmla="*/ 1434 w 1452"/>
                <a:gd name="T119" fmla="*/ 24 h 2406"/>
                <a:gd name="T120" fmla="*/ 1452 w 1452"/>
                <a:gd name="T121" fmla="*/ 0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2" h="2406">
                  <a:moveTo>
                    <a:pt x="0" y="2406"/>
                  </a:moveTo>
                  <a:lnTo>
                    <a:pt x="12" y="2382"/>
                  </a:lnTo>
                  <a:lnTo>
                    <a:pt x="24" y="2364"/>
                  </a:lnTo>
                  <a:lnTo>
                    <a:pt x="36" y="2346"/>
                  </a:lnTo>
                  <a:lnTo>
                    <a:pt x="48" y="2322"/>
                  </a:lnTo>
                  <a:lnTo>
                    <a:pt x="60" y="2304"/>
                  </a:lnTo>
                  <a:lnTo>
                    <a:pt x="72" y="2286"/>
                  </a:lnTo>
                  <a:lnTo>
                    <a:pt x="84" y="2262"/>
                  </a:lnTo>
                  <a:lnTo>
                    <a:pt x="96" y="2244"/>
                  </a:lnTo>
                  <a:lnTo>
                    <a:pt x="108" y="2226"/>
                  </a:lnTo>
                  <a:lnTo>
                    <a:pt x="120" y="2202"/>
                  </a:lnTo>
                  <a:lnTo>
                    <a:pt x="132" y="2184"/>
                  </a:lnTo>
                  <a:lnTo>
                    <a:pt x="144" y="2166"/>
                  </a:lnTo>
                  <a:lnTo>
                    <a:pt x="156" y="2142"/>
                  </a:lnTo>
                  <a:lnTo>
                    <a:pt x="168" y="2124"/>
                  </a:lnTo>
                  <a:lnTo>
                    <a:pt x="180" y="2106"/>
                  </a:lnTo>
                  <a:lnTo>
                    <a:pt x="192" y="2082"/>
                  </a:lnTo>
                  <a:lnTo>
                    <a:pt x="204" y="2064"/>
                  </a:lnTo>
                  <a:lnTo>
                    <a:pt x="216" y="2046"/>
                  </a:lnTo>
                  <a:lnTo>
                    <a:pt x="228" y="2022"/>
                  </a:lnTo>
                  <a:lnTo>
                    <a:pt x="240" y="2004"/>
                  </a:lnTo>
                  <a:lnTo>
                    <a:pt x="252" y="1986"/>
                  </a:lnTo>
                  <a:lnTo>
                    <a:pt x="264" y="1962"/>
                  </a:lnTo>
                  <a:lnTo>
                    <a:pt x="276" y="1944"/>
                  </a:lnTo>
                  <a:lnTo>
                    <a:pt x="288" y="1926"/>
                  </a:lnTo>
                  <a:lnTo>
                    <a:pt x="300" y="1902"/>
                  </a:lnTo>
                  <a:lnTo>
                    <a:pt x="312" y="1884"/>
                  </a:lnTo>
                  <a:lnTo>
                    <a:pt x="324" y="1866"/>
                  </a:lnTo>
                  <a:lnTo>
                    <a:pt x="336" y="1842"/>
                  </a:lnTo>
                  <a:lnTo>
                    <a:pt x="348" y="1824"/>
                  </a:lnTo>
                  <a:lnTo>
                    <a:pt x="360" y="1806"/>
                  </a:lnTo>
                  <a:lnTo>
                    <a:pt x="372" y="1782"/>
                  </a:lnTo>
                  <a:lnTo>
                    <a:pt x="384" y="1764"/>
                  </a:lnTo>
                  <a:lnTo>
                    <a:pt x="396" y="1746"/>
                  </a:lnTo>
                  <a:lnTo>
                    <a:pt x="408" y="1722"/>
                  </a:lnTo>
                  <a:lnTo>
                    <a:pt x="420" y="1704"/>
                  </a:lnTo>
                  <a:lnTo>
                    <a:pt x="432" y="1686"/>
                  </a:lnTo>
                  <a:lnTo>
                    <a:pt x="444" y="1662"/>
                  </a:lnTo>
                  <a:lnTo>
                    <a:pt x="456" y="1644"/>
                  </a:lnTo>
                  <a:lnTo>
                    <a:pt x="468" y="1626"/>
                  </a:lnTo>
                  <a:lnTo>
                    <a:pt x="480" y="1602"/>
                  </a:lnTo>
                  <a:lnTo>
                    <a:pt x="492" y="1584"/>
                  </a:lnTo>
                  <a:lnTo>
                    <a:pt x="504" y="1566"/>
                  </a:lnTo>
                  <a:lnTo>
                    <a:pt x="516" y="1542"/>
                  </a:lnTo>
                  <a:lnTo>
                    <a:pt x="528" y="1524"/>
                  </a:lnTo>
                  <a:lnTo>
                    <a:pt x="540" y="1506"/>
                  </a:lnTo>
                  <a:lnTo>
                    <a:pt x="552" y="1482"/>
                  </a:lnTo>
                  <a:lnTo>
                    <a:pt x="564" y="1464"/>
                  </a:lnTo>
                  <a:lnTo>
                    <a:pt x="576" y="1446"/>
                  </a:lnTo>
                  <a:lnTo>
                    <a:pt x="588" y="1422"/>
                  </a:lnTo>
                  <a:lnTo>
                    <a:pt x="600" y="1404"/>
                  </a:lnTo>
                  <a:lnTo>
                    <a:pt x="612" y="1386"/>
                  </a:lnTo>
                  <a:lnTo>
                    <a:pt x="624" y="1362"/>
                  </a:lnTo>
                  <a:lnTo>
                    <a:pt x="636" y="1344"/>
                  </a:lnTo>
                  <a:lnTo>
                    <a:pt x="648" y="1326"/>
                  </a:lnTo>
                  <a:lnTo>
                    <a:pt x="660" y="1302"/>
                  </a:lnTo>
                  <a:lnTo>
                    <a:pt x="672" y="1284"/>
                  </a:lnTo>
                  <a:lnTo>
                    <a:pt x="684" y="1266"/>
                  </a:lnTo>
                  <a:lnTo>
                    <a:pt x="696" y="1242"/>
                  </a:lnTo>
                  <a:lnTo>
                    <a:pt x="708" y="1224"/>
                  </a:lnTo>
                  <a:lnTo>
                    <a:pt x="720" y="1206"/>
                  </a:lnTo>
                  <a:lnTo>
                    <a:pt x="732" y="1182"/>
                  </a:lnTo>
                  <a:lnTo>
                    <a:pt x="744" y="1164"/>
                  </a:lnTo>
                  <a:lnTo>
                    <a:pt x="756" y="1146"/>
                  </a:lnTo>
                  <a:lnTo>
                    <a:pt x="774" y="1122"/>
                  </a:lnTo>
                  <a:lnTo>
                    <a:pt x="786" y="1104"/>
                  </a:lnTo>
                  <a:lnTo>
                    <a:pt x="798" y="1086"/>
                  </a:lnTo>
                  <a:lnTo>
                    <a:pt x="810" y="1062"/>
                  </a:lnTo>
                  <a:lnTo>
                    <a:pt x="822" y="1044"/>
                  </a:lnTo>
                  <a:lnTo>
                    <a:pt x="834" y="1026"/>
                  </a:lnTo>
                  <a:lnTo>
                    <a:pt x="846" y="1002"/>
                  </a:lnTo>
                  <a:lnTo>
                    <a:pt x="858" y="984"/>
                  </a:lnTo>
                  <a:lnTo>
                    <a:pt x="870" y="966"/>
                  </a:lnTo>
                  <a:lnTo>
                    <a:pt x="882" y="942"/>
                  </a:lnTo>
                  <a:lnTo>
                    <a:pt x="894" y="924"/>
                  </a:lnTo>
                  <a:lnTo>
                    <a:pt x="906" y="906"/>
                  </a:lnTo>
                  <a:lnTo>
                    <a:pt x="918" y="882"/>
                  </a:lnTo>
                  <a:lnTo>
                    <a:pt x="930" y="864"/>
                  </a:lnTo>
                  <a:lnTo>
                    <a:pt x="942" y="846"/>
                  </a:lnTo>
                  <a:lnTo>
                    <a:pt x="954" y="822"/>
                  </a:lnTo>
                  <a:lnTo>
                    <a:pt x="966" y="804"/>
                  </a:lnTo>
                  <a:lnTo>
                    <a:pt x="978" y="786"/>
                  </a:lnTo>
                  <a:lnTo>
                    <a:pt x="990" y="762"/>
                  </a:lnTo>
                  <a:lnTo>
                    <a:pt x="1002" y="744"/>
                  </a:lnTo>
                  <a:lnTo>
                    <a:pt x="1014" y="726"/>
                  </a:lnTo>
                  <a:lnTo>
                    <a:pt x="1026" y="702"/>
                  </a:lnTo>
                  <a:lnTo>
                    <a:pt x="1038" y="684"/>
                  </a:lnTo>
                  <a:lnTo>
                    <a:pt x="1050" y="666"/>
                  </a:lnTo>
                  <a:lnTo>
                    <a:pt x="1062" y="642"/>
                  </a:lnTo>
                  <a:lnTo>
                    <a:pt x="1074" y="624"/>
                  </a:lnTo>
                  <a:lnTo>
                    <a:pt x="1086" y="606"/>
                  </a:lnTo>
                  <a:lnTo>
                    <a:pt x="1098" y="582"/>
                  </a:lnTo>
                  <a:lnTo>
                    <a:pt x="1110" y="564"/>
                  </a:lnTo>
                  <a:lnTo>
                    <a:pt x="1122" y="546"/>
                  </a:lnTo>
                  <a:lnTo>
                    <a:pt x="1134" y="522"/>
                  </a:lnTo>
                  <a:lnTo>
                    <a:pt x="1146" y="504"/>
                  </a:lnTo>
                  <a:lnTo>
                    <a:pt x="1158" y="486"/>
                  </a:lnTo>
                  <a:lnTo>
                    <a:pt x="1170" y="462"/>
                  </a:lnTo>
                  <a:lnTo>
                    <a:pt x="1182" y="444"/>
                  </a:lnTo>
                  <a:lnTo>
                    <a:pt x="1194" y="426"/>
                  </a:lnTo>
                  <a:lnTo>
                    <a:pt x="1206" y="402"/>
                  </a:lnTo>
                  <a:lnTo>
                    <a:pt x="1218" y="384"/>
                  </a:lnTo>
                  <a:lnTo>
                    <a:pt x="1230" y="366"/>
                  </a:lnTo>
                  <a:lnTo>
                    <a:pt x="1242" y="342"/>
                  </a:lnTo>
                  <a:lnTo>
                    <a:pt x="1254" y="324"/>
                  </a:lnTo>
                  <a:lnTo>
                    <a:pt x="1266" y="306"/>
                  </a:lnTo>
                  <a:lnTo>
                    <a:pt x="1278" y="282"/>
                  </a:lnTo>
                  <a:lnTo>
                    <a:pt x="1290" y="264"/>
                  </a:lnTo>
                  <a:lnTo>
                    <a:pt x="1302" y="246"/>
                  </a:lnTo>
                  <a:lnTo>
                    <a:pt x="1314" y="222"/>
                  </a:lnTo>
                  <a:lnTo>
                    <a:pt x="1326" y="204"/>
                  </a:lnTo>
                  <a:lnTo>
                    <a:pt x="1338" y="186"/>
                  </a:lnTo>
                  <a:lnTo>
                    <a:pt x="1350" y="162"/>
                  </a:lnTo>
                  <a:lnTo>
                    <a:pt x="1362" y="144"/>
                  </a:lnTo>
                  <a:lnTo>
                    <a:pt x="1374" y="126"/>
                  </a:lnTo>
                  <a:lnTo>
                    <a:pt x="1386" y="102"/>
                  </a:lnTo>
                  <a:lnTo>
                    <a:pt x="1398" y="84"/>
                  </a:lnTo>
                  <a:lnTo>
                    <a:pt x="1410" y="66"/>
                  </a:lnTo>
                  <a:lnTo>
                    <a:pt x="1422" y="42"/>
                  </a:lnTo>
                  <a:lnTo>
                    <a:pt x="1434" y="24"/>
                  </a:lnTo>
                  <a:lnTo>
                    <a:pt x="1446" y="6"/>
                  </a:lnTo>
                  <a:lnTo>
                    <a:pt x="1452" y="0"/>
                  </a:lnTo>
                </a:path>
              </a:pathLst>
            </a:custGeom>
            <a:noFill/>
            <a:ln w="38100" cap="flat">
              <a:solidFill>
                <a:srgbClr val="00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b-NO"/>
            </a:p>
          </p:txBody>
        </p:sp>
        <p:sp>
          <p:nvSpPr>
            <p:cNvPr id="4209" name="Rectangle 146"/>
            <p:cNvSpPr>
              <a:spLocks noChangeArrowheads="1"/>
            </p:cNvSpPr>
            <p:nvPr/>
          </p:nvSpPr>
          <p:spPr bwMode="auto">
            <a:xfrm>
              <a:off x="2778" y="762"/>
              <a:ext cx="4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Step Response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10" name="Rectangle 147"/>
            <p:cNvSpPr>
              <a:spLocks noChangeArrowheads="1"/>
            </p:cNvSpPr>
            <p:nvPr/>
          </p:nvSpPr>
          <p:spPr bwMode="auto">
            <a:xfrm>
              <a:off x="2772" y="3576"/>
              <a:ext cx="44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Time (seconds)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11" name="Rectangle 148"/>
            <p:cNvSpPr>
              <a:spLocks noChangeArrowheads="1"/>
            </p:cNvSpPr>
            <p:nvPr/>
          </p:nvSpPr>
          <p:spPr bwMode="auto">
            <a:xfrm rot="16200000">
              <a:off x="725" y="2109"/>
              <a:ext cx="28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800">
                  <a:solidFill>
                    <a:srgbClr val="000000"/>
                  </a:solidFill>
                  <a:latin typeface="Helvetica" pitchFamily="34" charset="0"/>
                  <a:cs typeface="Arial" pitchFamily="34" charset="0"/>
                </a:rPr>
                <a:t>Amplitude</a:t>
              </a:r>
              <a:endParaRPr lang="nb-NO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12" name="TextBox 4211"/>
          <p:cNvSpPr txBox="1"/>
          <p:nvPr/>
        </p:nvSpPr>
        <p:spPr>
          <a:xfrm>
            <a:off x="9170554" y="3203265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B050"/>
                </a:solidFill>
              </a:rPr>
              <a:t>g2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9103879" y="2974722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0070C0"/>
                </a:solidFill>
              </a:rPr>
              <a:t>g1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4165000" y="2592889"/>
            <a:ext cx="902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chemeClr val="accent5">
                    <a:lumMod val="75000"/>
                  </a:schemeClr>
                </a:solidFill>
              </a:rPr>
              <a:t>g4=0.2/s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9070277" y="2673850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>
                <a:solidFill>
                  <a:srgbClr val="FF0000"/>
                </a:solidFill>
              </a:rPr>
              <a:t>g3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7951320" y="4403948"/>
            <a:ext cx="23713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s=</a:t>
            </a:r>
            <a:r>
              <a:rPr lang="en-US" sz="1400" dirty="0" err="1"/>
              <a:t>tf</a:t>
            </a:r>
            <a:r>
              <a:rPr lang="en-US" sz="1400" dirty="0"/>
              <a:t>('s')</a:t>
            </a:r>
          </a:p>
          <a:p>
            <a:r>
              <a:rPr lang="en-US" sz="1400" dirty="0"/>
              <a:t>g1 = 2/(10*s+1), step(g1,50)</a:t>
            </a:r>
          </a:p>
          <a:p>
            <a:r>
              <a:rPr lang="en-US" sz="1400" dirty="0"/>
              <a:t>axis([0 40 -0.2 3]); hold on,</a:t>
            </a:r>
          </a:p>
          <a:p>
            <a:r>
              <a:rPr lang="en-US" sz="1400" dirty="0"/>
              <a:t>g2 = 2/(12*s+1), step(g2,50)</a:t>
            </a:r>
          </a:p>
          <a:p>
            <a:r>
              <a:rPr lang="en-US" sz="1400" dirty="0"/>
              <a:t>g3 = 2.2/(10*s+1), step(g3,50)</a:t>
            </a:r>
          </a:p>
          <a:p>
            <a:r>
              <a:rPr lang="en-US" sz="1400" dirty="0"/>
              <a:t>g4 = 2/(10*s+0), step(g4,50)</a:t>
            </a:r>
            <a:endParaRPr lang="nb-NO" sz="1400" dirty="0"/>
          </a:p>
        </p:txBody>
      </p:sp>
      <p:sp>
        <p:nvSpPr>
          <p:cNvPr id="153" name="TextBox 152"/>
          <p:cNvSpPr txBox="1"/>
          <p:nvPr/>
        </p:nvSpPr>
        <p:spPr>
          <a:xfrm>
            <a:off x="1789866" y="5681437"/>
            <a:ext cx="4629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Example</a:t>
            </a:r>
            <a:r>
              <a:rPr lang="nb-NO" dirty="0"/>
              <a:t>:</a:t>
            </a:r>
          </a:p>
          <a:p>
            <a:r>
              <a:rPr lang="nb-NO" dirty="0"/>
              <a:t>g4: </a:t>
            </a:r>
            <a:r>
              <a:rPr lang="nb-NO" dirty="0" err="1"/>
              <a:t>Integrating</a:t>
            </a:r>
            <a:r>
              <a:rPr lang="nb-NO" dirty="0"/>
              <a:t> system =0.2/s</a:t>
            </a:r>
          </a:p>
          <a:p>
            <a:r>
              <a:rPr lang="nb-NO" dirty="0"/>
              <a:t>g1 &amp; g4: Same initial </a:t>
            </a:r>
            <a:r>
              <a:rPr lang="nb-NO" dirty="0" err="1"/>
              <a:t>response</a:t>
            </a:r>
            <a:r>
              <a:rPr lang="nb-NO" dirty="0"/>
              <a:t> (</a:t>
            </a:r>
            <a:r>
              <a:rPr lang="nb-NO" dirty="0" err="1"/>
              <a:t>slope</a:t>
            </a:r>
            <a:r>
              <a:rPr lang="nb-NO" dirty="0"/>
              <a:t> = 0.2=k/</a:t>
            </a:r>
            <a:r>
              <a:rPr lang="nb-NO" dirty="0">
                <a:latin typeface="cmmi10"/>
              </a:rPr>
              <a:t>¿</a:t>
            </a:r>
            <a:r>
              <a:rPr lang="nb-NO" dirty="0"/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FCF86F-3A5B-B6E6-A4F8-95A7D360A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7168331"/>
            <a:ext cx="2133600" cy="365125"/>
          </a:xfrm>
        </p:spPr>
        <p:txBody>
          <a:bodyPr/>
          <a:lstStyle/>
          <a:p>
            <a:fld id="{E25287C2-70BA-4A4C-9451-E18FAC0F7A3F}" type="slidenum">
              <a:rPr lang="nb-NO" smtClean="0"/>
              <a:t>9</a:t>
            </a:fld>
            <a:endParaRPr lang="nb-NO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8B9A02-91EA-6750-E88E-805EF67CE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9340"/>
          </a:xfrm>
        </p:spPr>
        <p:txBody>
          <a:bodyPr>
            <a:normAutofit fontScale="90000"/>
          </a:bodyPr>
          <a:lstStyle/>
          <a:p>
            <a:r>
              <a:rPr lang="en-US" dirty="0"/>
              <a:t>Integrating system, g(s)=k’/s.</a:t>
            </a:r>
            <a:br>
              <a:rPr lang="en-US" dirty="0"/>
            </a:br>
            <a:r>
              <a:rPr lang="en-US" sz="2200" dirty="0"/>
              <a:t>Special case of first-order system with </a:t>
            </a:r>
            <a:r>
              <a:rPr lang="en-US" sz="2200" dirty="0">
                <a:latin typeface="cmmi10"/>
              </a:rPr>
              <a:t>¿</a:t>
            </a:r>
            <a:r>
              <a:rPr lang="en-US" sz="2200" dirty="0"/>
              <a:t>=</a:t>
            </a:r>
            <a:r>
              <a:rPr lang="en-US" sz="2200" dirty="0">
                <a:latin typeface="cmsy10"/>
              </a:rPr>
              <a:t>∞</a:t>
            </a:r>
            <a:r>
              <a:rPr lang="en-US" sz="2200" dirty="0"/>
              <a:t> and k=</a:t>
            </a:r>
            <a:r>
              <a:rPr lang="en-US" sz="2200" dirty="0">
                <a:latin typeface="cmsy10"/>
              </a:rPr>
              <a:t>∞ </a:t>
            </a:r>
            <a:r>
              <a:rPr lang="en-US" sz="2200" dirty="0"/>
              <a:t>but slope k’=k/</a:t>
            </a:r>
            <a:r>
              <a:rPr lang="en-US" sz="2200" dirty="0">
                <a:latin typeface="cmmi10"/>
              </a:rPr>
              <a:t>¿</a:t>
            </a:r>
            <a:r>
              <a:rPr lang="en-US" sz="2200" dirty="0"/>
              <a:t> is finite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01F5478-0133-373B-9288-4ED4642C11F7}"/>
                  </a:ext>
                </a:extLst>
              </p:cNvPr>
              <p:cNvSpPr txBox="1"/>
              <p:nvPr/>
            </p:nvSpPr>
            <p:spPr>
              <a:xfrm>
                <a:off x="4172857" y="1054185"/>
                <a:ext cx="4112985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Large </a:t>
                </a:r>
                <a:r>
                  <a:rPr lang="en-US" dirty="0">
                    <a:latin typeface="cmmi10"/>
                  </a:rPr>
                  <a:t>¿</a:t>
                </a:r>
                <a:r>
                  <a:rPr lang="en-US" dirty="0"/>
                  <a:t>:    g(s)=k/(</a:t>
                </a:r>
                <a:r>
                  <a:rPr lang="en-US" dirty="0">
                    <a:latin typeface="cmmi10"/>
                  </a:rPr>
                  <a:t>¿</a:t>
                </a:r>
                <a:r>
                  <a:rPr lang="en-US" dirty="0"/>
                  <a:t> s+1) </a:t>
                </a:r>
                <a14:m>
                  <m:oMath xmlns:m="http://schemas.openxmlformats.org/officeDocument/2006/math">
                    <m:r>
                      <a:rPr lang="nb-NO" i="1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k/(</a:t>
                </a:r>
                <a:r>
                  <a:rPr lang="en-US" dirty="0">
                    <a:latin typeface="cmmi10"/>
                  </a:rPr>
                  <a:t>¿</a:t>
                </a:r>
                <a:r>
                  <a:rPr lang="en-US" dirty="0"/>
                  <a:t> s) = k’/s</a:t>
                </a:r>
              </a:p>
              <a:p>
                <a:r>
                  <a:rPr lang="en-US" dirty="0"/>
                  <a:t>Step response (u=M): y(t)/M = </a:t>
                </a:r>
                <a:r>
                  <a:rPr lang="en-US" dirty="0" err="1"/>
                  <a:t>k’t</a:t>
                </a:r>
                <a:r>
                  <a:rPr lang="en-US" dirty="0"/>
                  <a:t>   </a:t>
                </a:r>
                <a:r>
                  <a:rPr lang="en-US" dirty="0">
                    <a:solidFill>
                      <a:srgbClr val="FF0000"/>
                    </a:solidFill>
                  </a:rPr>
                  <a:t>(ramp)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01F5478-0133-373B-9288-4ED4642C1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857" y="1054185"/>
                <a:ext cx="4112985" cy="1200329"/>
              </a:xfrm>
              <a:prstGeom prst="rect">
                <a:avLst/>
              </a:prstGeom>
              <a:blipFill>
                <a:blip r:embed="rId2"/>
                <a:stretch>
                  <a:fillRect l="-1335" t="-3553" r="-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61073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%\usepackage{HAP-12, Math-01, CAM-01}&#10;\usepackage{amsmath, amssymb, amsxtra, amstext,amsbsy, amsopn, amsthm, amscd, upref}&#10;\def\Eq#1\End{\begin{equation*}#1\end{equation*}}&#10;\def\EqA#1\End{\begin{align*}#1\end{align*}}&#10;\parindent=0pt&#10;\begin{document}&#10;General system with $n$ differential equations in $n$ state variables $x(t)$ (where $x,u,y$ are vectors and   $A, B, C, D$ are matrices):&#10;\EqA&#10;{dx(t)\over dt}= &amp;A \, x(t) + B \, u(t) \\&#10;y(t) = &amp;C \, x(t) + D \, u(t)&#10;\End&#10;Laplace transform with zero intitial condition, $x(0)=0, u(0)=0$ (deviation variables):&#10;\EqA&#10;s I \ x(s) = &amp;A \, x(s) + B \, u(s) \\&#10;\left(sI - A\right) x(s)  = &amp; B \, u(s) \\&#10;x(s) = &amp;\left(sI - A\right)^{-1} \, B \, u(s) &#10;\End&#10;Get $y(s) = G(s) u(s)$ where transfer matrix is:&#10;\Eq&#10;G(s) = C \, \left(sI - A\right)^{-1} \,B  + D &#10;\End&#10;Here&#10;$$ \left(sI - A\right)^{-1} = {adj(sI-A) \over det(sI-A)}$$&#10;where $det (SI-A) =$ &#10;$$d(s) = a_n s^n + a_{n-1} s^{n-1} + \cdots + a_1 s + a_0$$ is a $n$'th order polynomial in $n$,&#10;&#10;\end{document}&#10;"/>
  <p:tag name="FILENAME" val="txp_fig"/>
  <p:tag name="FORMAT" val="pngmono"/>
  <p:tag name="RES" val="600"/>
  <p:tag name="BLEND" val="0"/>
  <p:tag name="TRANSPARENT" val="0"/>
  <p:tag name="TBUG" val="0"/>
  <p:tag name="ALLOWFS" val="0"/>
  <p:tag name="ORIGWIDTH" val="468"/>
  <p:tag name="PICTUREFILESIZE" val="1136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tau=20$s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35"/>
  <p:tag name="PICTUREFILESIZE" val="156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g(s) = g_1 + g_2 =\\&#10;\indent -15{-20s +1\over 20s+1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75"/>
  <p:tag name="PICTUREFILESIZE" val="101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1. Model. Assume: \\ \indent Mass $m$ [kg] in heater constant\\ \indent $c_P$ constant\\&#10;Energy balance heater + mixer:\\&#10;$ {d (m c_P T_h) \over dt} = w_h c_P (T_0 - T_h) + Q $\\&#10;\indent $ T = {w_h T_h + w_c T_c \over w_c + w_h} 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52"/>
  <p:tag name="PICTUREFILESIZE" val="287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2. Linearize:\\&#10;$y= \Delta T, x=\Delta T_h, u = \Delta w_h\\&#10;\tau {dx \over dt} = -x + k u\\ y = Cx + Du\\&#10;k = {T_o^* - T_h^* \over w_h^*}\\&#10;\tau = m/w_h^*\\&#10;C = {w_h^* \over w_c^* + w_h^*}\\&#10;D = {T_h^*-T^* \over w_c + w_h^*}$\\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23"/>
  <p:tag name="PICTUREFILESIZE" val="356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3. Nominal steady-state data:\\&#10;$T_0=10C, T_h=70C, T=40C\\&#10;w_h=w_c=1 kg/s, m=20 kg$\\&#10;Gives:\\&#10;$k = {T_o^* - T_h^* \over w_h^*} = {10-70 \over 1} = -60\\&#10;\tau = m/w_h^* = 20/1 = 20\\&#10;C = {w_h^* \over w_c^* + w_h^*} = 0.5 \\&#10;D = {T_h^*-T^* \over w_c + w_h^*} = {70-40 \over 2} = 15$\\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33"/>
  <p:tag name="PICTUREFILESIZE" val="4766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&#10;4. Transfer function:\\&#10;$y(s) = G(s) u(s)\\&#10;G(s) = C{k \over \tau s+1} + D\\&#10;\indent = 0.5 {-60 \over 20s+1} + 15 \\&#10;\indent = -15 {-20s + 1 \over 20 s+1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92"/>
  <p:tag name="PICTUREFILESIZE" val="2340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tau=22$s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35"/>
  <p:tag name="PICTUREFILESIZE" val="15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g(s) = g_1 + g_2 =\\&#10;\indent -60{22s\over 22s+1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75"/>
  <p:tag name="PICTUREFILESIZE" val="94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1. Model. Assume: \\ \indent Mass $m$ [kg] in heater constant\\ \indent $c_P$ constant\\&#10;Energy balance heater + mixer:\\&#10;$ {d (m c_P T_h) \over dt} = (1-\alpha) w c_P (T_0 - T_h) + Q $\\&#10;\indent $ T = (1-\alpha) T_h + \alpha T_c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64"/>
  <p:tag name="PICTUREFILESIZE" val="266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Steady-state gain: ${y(\infty) \over M} = g(0)$\\&#10;              Initial gain: ${y(0^+) \over M} = g(\infty)$\\&#10; Initial slope: ${y'(0^+) \over M} = \lim_{s\rightarrow \infty} s g(s)$\\&#10;&#10;\end{document}&#10;"/>
  <p:tag name="FILENAME" val="TP_tmp"/>
  <p:tag name="FORMAT" val="png256"/>
  <p:tag name="RES" val="1200"/>
  <p:tag name="BLEND" val="0"/>
  <p:tag name="TRANSPARENT" val="0"/>
  <p:tag name="TBUG" val="0"/>
  <p:tag name="ALLOWFS" val="0"/>
  <p:tag name="ORIGWIDTH" val="155"/>
  <p:tag name="PICTUREFILESIZE" val="3249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2. Linearize:\\&#10;$y= \Delta T, x=\Delta T, u = \alpha\\&#10;\tau {dx \over dt} = -x + k u\\ y = Cx + Du\\&#10;k = - {T_o^* - T_h^* \over (1-\alpha^*)}\\&#10;\tau = m/w_h^*\\&#10;C = (1-\alpha^*) \\&#10;D = (T_o^*-T_h^*)$\\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05"/>
  <p:tag name="PICTUREFILESIZE" val="3023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3. Nominal steady-state data:\\&#10;$T_0=10C, T_h=70C, T=64C\\&#10;w=1 kg/s, \alpha=0.1, m=20 kg$\\&#10;Gives:\\&#10;$k = - {T_o^* - T_h^* \over (1-\alpha^*)} = - {10-70 \over 0.9} = 66.67\\&#10;\tau = m/w_h^* = 20/0.9 = 22 \\&#10;C = (1-\alpha^*) = 0.9 \\&#10;D = (T_o^*-T_h^*) = -60$\\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40"/>
  <p:tag name="PICTUREFILESIZE" val="4466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&#10;4. Transfer function:\\&#10;$y(s) = G(s) u(s)\\&#10;G(s) = C{k \over \tau s+1} + D\\&#10;\indent = 0.9 {66.67 \over 22s+1} - 60 \\&#10;\indent = 60({1 \over 22s+1} - 1) = -60  {22s \over 22 s+1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145"/>
  <p:tag name="PICTUREFILESIZE" val="2717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tau=22$s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35"/>
  <p:tag name="PICTUREFILESIZE" val="15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Proof: Note that $y(s)  = g(s) {M \over s}$\\ &#10;Final value theorem: $\lim_{t\rightarrow \infty} y(t) = \lim_{s\rightarrow 0} s y(s) =  \lim_{s\rightarrow 0} s g(s) {M \over s} = g(0) M$\\&#10;Initial value theorem: $\lim_{t\rightarrow 0} y(t) = \lim_{s\rightarrow \infty} s y(s) = g(\infty) M$\\&#10;Initial value theorem: $\lim_{t\rightarrow 0} y'(t) = \lim_{s\rightarrow \infty} s (sy(s)) =  \lim_{s\rightarrow \infty}  sg(s)M$\\&#10;Initial value theorem: $\lim_{t\rightarrow 0} y^{(n)}(t) = \lim_{s\rightarrow \infty} s^n (sy(s)) =  \lim_{s\rightarrow \infty}  s^ng(s)M$&#10;&#10;&#10;&#10;\end{document}"/>
  <p:tag name="FILENAME" val="TP_tmp"/>
  <p:tag name="FORMAT" val="png256"/>
  <p:tag name="RES" val="1200"/>
  <p:tag name="BLEND" val="0"/>
  <p:tag name="TRANSPARENT" val="0"/>
  <p:tag name="TBUG" val="0"/>
  <p:tag name="ALLOWFS" val="0"/>
  <p:tag name="ORIGWIDTH" val="334"/>
  <p:tag name="PICTUREFILESIZE" val="8578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g_1(s)=\\&#10;\frac{2}{10s+1}$&#10;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77"/>
  <p:tag name="PICTUREFILESIZE" val="485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g(s) = {k\over \tau s + 1}$ \\&#10;\noindent Steady-state gain: ${y(\infty) \over M} = g(0) = k$\\&#10;              Initial gain: ${y(0^+) \over M} = g(\infty) = 0$\\&#10; Initial slope: ${y'(0^+) \over M} = \lim_{s\rightarrow \infty} s g(s) = {k\over \tau}$\\&#10;&#10;\end{document}&#10;"/>
  <p:tag name="FILENAME" val="TP_tmp"/>
  <p:tag name="FORMAT" val="png256"/>
  <p:tag name="RES" val="1200"/>
  <p:tag name="BLEND" val="0"/>
  <p:tag name="TRANSPARENT" val="0"/>
  <p:tag name="TBUG" val="0"/>
  <p:tag name="ALLOWFS" val="0"/>
  <p:tag name="ORIGWIDTH" val="175"/>
  <p:tag name="PICTUREFILESIZE" val="393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G(s) = k{e^{-\theta s} \over \tau_1 s+1} \approx {k' \over s}$ where $k'= {k\over \tau_1}$; &#10;$C(s) = K_c \left(1 + {1 \over \tau_I s}\right)$&#10;\\ Closed-loop poles: \\&#10;\indent $1 + GC = 0 \Rightarrow 1 + {k' \over s} K_c \left(1 + {1\over \tau_I s}\right) = 0&#10;\Rightarrow \tau_I s^2 + k' K_c \tau_I s + k'K_c = 0$&#10;\\ To avoid oscillations we must not have complex poles:  \\&#10;\indent $B^2 - 4 AC \ge 0 \Rightarrow k'^2 K_c^2 \tau_I^2 - 4 k' K_c \tau_I \ge 0 &#10;\Rightarrow k' K_c \tau_I \ge 4 \Rightarrow \tau_I \ge {4\over k' K_c}$&#10;\\ Inserted SIMC-rule for $K_c = {1\over k'}{1 \over \tau_c+\theta}$ then gives\\&#10;\indent $\tau_I \ge 4 (\tau_c + \theta)$    &#10;\end{document}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16"/>
  <p:tag name="PICTUREFILESIZE" val="607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g_1(s) = {2\over 10s+1}, \quad g_2(s) = {0.3\over s+1}$\\&#10;$g(s) = g_1 + g_2 = {2(s+1) + 0.3(10s+1)\over (10s+1)(s+1)} = 2.3{2.17s+1\over (10s+1)(s+1)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224"/>
  <p:tag name="PICTUREFILESIZE" val="3009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g_1(s) = {2\over 10s+1}, \quad g_2(s) = -{0.3\over s+1}$\\&#10;$g(s) = g_1 + g_2 = {2(s+1) - 0.3(10s+1)\over (10s+1)(s+1)} = 1.7{-0.59s+1\over (10s+1)(s+1)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224"/>
  <p:tag name="PICTUREFILESIZE" val="3190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g_1(s) = -{0.3\over 10s+1}, \quad g_2(s) = {2\over s+1}$\\&#10;$g(s) = g_1 + g_2 = {2(s+1) - 0.3(10s+1)\over (10s+1)(s+1)} = 1.7{11.3s+1\over (10s+1)(s+1)}$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224"/>
  <p:tag name="PICTUREFILESIZE" val="3140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6004</Words>
  <Application>Microsoft Office PowerPoint</Application>
  <PresentationFormat>Widescreen</PresentationFormat>
  <Paragraphs>931</Paragraphs>
  <Slides>53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53</vt:i4>
      </vt:variant>
    </vt:vector>
  </HeadingPairs>
  <TitlesOfParts>
    <vt:vector size="75" baseType="lpstr">
      <vt:lpstr>Helvetica</vt:lpstr>
      <vt:lpstr>cmmi10</vt:lpstr>
      <vt:lpstr>Calibri</vt:lpstr>
      <vt:lpstr>cmsy5</vt:lpstr>
      <vt:lpstr>cmsy10orig</vt:lpstr>
      <vt:lpstr>cmr10</vt:lpstr>
      <vt:lpstr>cmsy7</vt:lpstr>
      <vt:lpstr>Cambria Math</vt:lpstr>
      <vt:lpstr>cmmi7</vt:lpstr>
      <vt:lpstr>Arial</vt:lpstr>
      <vt:lpstr>cmr5</vt:lpstr>
      <vt:lpstr>Times</vt:lpstr>
      <vt:lpstr>cmr7</vt:lpstr>
      <vt:lpstr>Times New Roman</vt:lpstr>
      <vt:lpstr>cmmi5</vt:lpstr>
      <vt:lpstr>cmmi10</vt:lpstr>
      <vt:lpstr>Symbol</vt:lpstr>
      <vt:lpstr>CMSY10</vt:lpstr>
      <vt:lpstr>Office Theme</vt:lpstr>
      <vt:lpstr>Equation</vt:lpstr>
      <vt:lpstr>Ecuación</vt:lpstr>
      <vt:lpstr>Document</vt:lpstr>
      <vt:lpstr>Transfer function </vt:lpstr>
      <vt:lpstr>First-order system</vt:lpstr>
      <vt:lpstr>General procedure, matrix state-space form</vt:lpstr>
      <vt:lpstr>General*  Transfer Matrix</vt:lpstr>
      <vt:lpstr>Plan for next two weeks</vt:lpstr>
      <vt:lpstr>Initial and final values for step response</vt:lpstr>
      <vt:lpstr>PowerPoint Presentation</vt:lpstr>
      <vt:lpstr>PowerPoint Presentation</vt:lpstr>
      <vt:lpstr>Integrating system, g(s)=k’/s. Special case of first-order system with ¿=∞ and k=∞ but slope k’=k/¿ is finite</vt:lpstr>
      <vt:lpstr>PowerPoint Presentation</vt:lpstr>
      <vt:lpstr>2nd order system. Special case: Two first-order in series</vt:lpstr>
      <vt:lpstr>Step response for two first-order in series: S-shaped response</vt:lpstr>
      <vt:lpstr>PowerPoint Presentation</vt:lpstr>
      <vt:lpstr>PowerPoint Presentation</vt:lpstr>
      <vt:lpstr>2. Complex poles, |³|&lt;1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1. Setpoint response for  P-control of 2nd order process </vt:lpstr>
      <vt:lpstr>PowerPoint Presentation</vt:lpstr>
      <vt:lpstr>Closed-loop transfer function </vt:lpstr>
      <vt:lpstr>Closed-loop transfer functions</vt:lpstr>
      <vt:lpstr>Sensitivity function S</vt:lpstr>
      <vt:lpstr>Steady-state offset with P-control (k=process gain, Kc= controller gain)</vt:lpstr>
      <vt:lpstr>Example 2. PI-control of 1st order process</vt:lpstr>
      <vt:lpstr>y= T(s) ys</vt:lpstr>
      <vt:lpstr>Input Disturbance response (gd=g)</vt:lpstr>
      <vt:lpstr>Comment: Adding delay  gives oscillations,  θ = 0.5 s</vt:lpstr>
      <vt:lpstr>Example 3. PI-control of integrating process (level)</vt:lpstr>
      <vt:lpstr> General rule to avoid slow oscillations〖 (ζ≥1)〗^: k^′ K_C τ_I≥4</vt:lpstr>
      <vt:lpstr>Closed-loop responses</vt:lpstr>
      <vt:lpstr>Simulink, tunepid4</vt:lpstr>
      <vt:lpstr>PowerPoint Presentation</vt:lpstr>
      <vt:lpstr>PowerPoint Presentation</vt:lpstr>
      <vt:lpstr>Poles and zeros</vt:lpstr>
      <vt:lpstr>Poles and zeros</vt:lpstr>
      <vt:lpstr>Zeros</vt:lpstr>
      <vt:lpstr>PowerPoint Presentation</vt:lpstr>
      <vt:lpstr>Summary poles and zeros</vt:lpstr>
      <vt:lpstr>Approximation of time delay</vt:lpstr>
      <vt:lpstr>Simple approximations of time delay Example: Step response of first-order system plus delay </vt:lpstr>
      <vt:lpstr>n’th order Pade approximation</vt:lpstr>
      <vt:lpstr>Approximations of transfer functions</vt:lpstr>
      <vt:lpstr>Extra: Examples of dynamic model structures</vt:lpstr>
      <vt:lpstr>RHP-zero (inverse response)</vt:lpstr>
      <vt:lpstr>Model derivation</vt:lpstr>
      <vt:lpstr>Zero at 0 (no steady-state effect)</vt:lpstr>
      <vt:lpstr>Model derivation</vt:lpstr>
    </vt:vector>
  </TitlesOfParts>
  <Company>NTNU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Sigurd Skogestad</dc:creator>
  <cp:lastModifiedBy>Sigurd Skogestad</cp:lastModifiedBy>
  <cp:revision>333</cp:revision>
  <cp:lastPrinted>2017-09-10T19:53:09Z</cp:lastPrinted>
  <dcterms:created xsi:type="dcterms:W3CDTF">2012-09-13T12:06:43Z</dcterms:created>
  <dcterms:modified xsi:type="dcterms:W3CDTF">2024-09-30T14:29:42Z</dcterms:modified>
</cp:coreProperties>
</file>