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6.xml" ContentType="application/vnd.openxmlformats-officedocument.presentationml.tags+xml"/>
  <Override PartName="/ppt/notesSlides/notesSlide10.xml" ContentType="application/vnd.openxmlformats-officedocument.presentationml.notesSlide+xml"/>
  <Override PartName="/ppt/tags/tag1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265" r:id="rId3"/>
    <p:sldId id="267" r:id="rId4"/>
    <p:sldId id="306" r:id="rId5"/>
    <p:sldId id="330" r:id="rId6"/>
    <p:sldId id="278" r:id="rId7"/>
    <p:sldId id="270" r:id="rId8"/>
    <p:sldId id="331" r:id="rId9"/>
    <p:sldId id="275" r:id="rId10"/>
    <p:sldId id="271" r:id="rId11"/>
    <p:sldId id="349" r:id="rId12"/>
    <p:sldId id="272" r:id="rId13"/>
    <p:sldId id="274" r:id="rId14"/>
    <p:sldId id="273" r:id="rId15"/>
    <p:sldId id="279" r:id="rId16"/>
    <p:sldId id="280" r:id="rId17"/>
    <p:sldId id="282" r:id="rId18"/>
    <p:sldId id="262" r:id="rId19"/>
    <p:sldId id="257" r:id="rId20"/>
    <p:sldId id="258" r:id="rId21"/>
    <p:sldId id="259" r:id="rId22"/>
    <p:sldId id="260" r:id="rId23"/>
    <p:sldId id="263" r:id="rId24"/>
    <p:sldId id="269" r:id="rId25"/>
    <p:sldId id="332" r:id="rId26"/>
    <p:sldId id="287" r:id="rId27"/>
    <p:sldId id="283" r:id="rId28"/>
    <p:sldId id="284" r:id="rId29"/>
    <p:sldId id="285" r:id="rId30"/>
    <p:sldId id="286" r:id="rId31"/>
    <p:sldId id="288" r:id="rId32"/>
    <p:sldId id="350" r:id="rId33"/>
    <p:sldId id="333" r:id="rId34"/>
    <p:sldId id="335" r:id="rId35"/>
    <p:sldId id="341" r:id="rId36"/>
    <p:sldId id="339" r:id="rId37"/>
    <p:sldId id="340" r:id="rId38"/>
    <p:sldId id="342" r:id="rId39"/>
    <p:sldId id="354" r:id="rId40"/>
    <p:sldId id="294" r:id="rId41"/>
    <p:sldId id="291" r:id="rId42"/>
    <p:sldId id="292" r:id="rId43"/>
    <p:sldId id="290" r:id="rId44"/>
  </p:sldIdLst>
  <p:sldSz cx="12192000" cy="6858000"/>
  <p:notesSz cx="7315200" cy="9601200"/>
  <p:embeddedFontLst>
    <p:embeddedFont>
      <p:font typeface="Cambria Math" panose="02040503050406030204" pitchFamily="18" charset="0"/>
      <p:regular r:id="rId47"/>
    </p:embeddedFont>
    <p:embeddedFont>
      <p:font typeface="cmex10" panose="020B0604020202020204" charset="0"/>
      <p:regular r:id="rId48"/>
    </p:embeddedFont>
    <p:embeddedFont>
      <p:font typeface="cmmi10" panose="020B0604020202020204"/>
      <p:regular r:id="rId49"/>
    </p:embeddedFont>
    <p:embeddedFont>
      <p:font typeface="cmmi5" panose="020B0604020202020204" charset="0"/>
      <p:regular r:id="rId50"/>
    </p:embeddedFont>
    <p:embeddedFont>
      <p:font typeface="cmmi7" panose="020B0604020202020204" charset="0"/>
      <p:regular r:id="rId51"/>
    </p:embeddedFont>
    <p:embeddedFont>
      <p:font typeface="cmr10" panose="020B0604020202020204" charset="0"/>
      <p:regular r:id="rId52"/>
    </p:embeddedFont>
    <p:embeddedFont>
      <p:font typeface="CMR5" panose="020B0604020202020204" charset="0"/>
      <p:regular r:id="rId53"/>
    </p:embeddedFont>
    <p:embeddedFont>
      <p:font typeface="cmr7" panose="020B0604020202020204" charset="0"/>
      <p:regular r:id="rId54"/>
    </p:embeddedFont>
    <p:embeddedFont>
      <p:font typeface="cmsy10" panose="020B0604020202020204" charset="0"/>
      <p:regular r:id="rId55"/>
    </p:embeddedFont>
    <p:embeddedFont>
      <p:font typeface="cmsy10orig" panose="020B0604020202020204" charset="0"/>
      <p:regular r:id="rId56"/>
    </p:embeddedFont>
  </p:embeddedFontLst>
  <p:custDataLst>
    <p:tags r:id="rId5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44C6"/>
    <a:srgbClr val="9A1681"/>
    <a:srgbClr val="E2AC00"/>
    <a:srgbClr val="FF6699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4660"/>
  </p:normalViewPr>
  <p:slideViewPr>
    <p:cSldViewPr>
      <p:cViewPr varScale="1">
        <p:scale>
          <a:sx n="113" d="100"/>
          <a:sy n="113" d="100"/>
        </p:scale>
        <p:origin x="-1248" y="259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tags" Target="tags/tag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E2137D76-252B-153D-E683-10B9D5D036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1E2BD03E-F674-F0BA-E591-D6A2BA6C199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>
            <a:extLst>
              <a:ext uri="{FF2B5EF4-FFF2-40B4-BE49-F238E27FC236}">
                <a16:creationId xmlns:a16="http://schemas.microsoft.com/office/drawing/2014/main" id="{3A4932B0-E54B-943D-986E-4B93AF3097D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>
            <a:extLst>
              <a:ext uri="{FF2B5EF4-FFF2-40B4-BE49-F238E27FC236}">
                <a16:creationId xmlns:a16="http://schemas.microsoft.com/office/drawing/2014/main" id="{81DFE3FB-BA91-873F-F901-210478EC492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809AC88-8559-47ED-8A88-129AA80484BE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8AA89FE-7E1B-9B45-CBD0-A5C669673C3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F92F0C99-EAAA-FAB3-6BE4-ADABC4AB1CC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BB88FF67-B4DF-8751-DD50-50D017F837D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8788" y="720725"/>
            <a:ext cx="6397625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7E3B946B-21C5-DCDC-AB0F-E3BE0C7ECA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59300"/>
            <a:ext cx="5851525" cy="43211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noProof="0"/>
              <a:t>Click to edit Master text styles</a:t>
            </a:r>
          </a:p>
          <a:p>
            <a:pPr lvl="1"/>
            <a:r>
              <a:rPr lang="nb-NO" noProof="0"/>
              <a:t>Second level</a:t>
            </a:r>
          </a:p>
          <a:p>
            <a:pPr lvl="2"/>
            <a:r>
              <a:rPr lang="nb-NO" noProof="0"/>
              <a:t>Third level</a:t>
            </a:r>
          </a:p>
          <a:p>
            <a:pPr lvl="3"/>
            <a:r>
              <a:rPr lang="nb-NO" noProof="0"/>
              <a:t>Fourth level</a:t>
            </a:r>
          </a:p>
          <a:p>
            <a:pPr lvl="4"/>
            <a:r>
              <a:rPr lang="nb-NO" noProof="0"/>
              <a:t>Fifth level</a:t>
            </a:r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75D0C519-ED01-DAD5-E82A-46DB42A8838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C94BA363-8EB9-17A6-1A5B-7200C97F10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/>
            </a:lvl1pPr>
          </a:lstStyle>
          <a:p>
            <a:pPr>
              <a:defRPr/>
            </a:pPr>
            <a:fld id="{6127C7FA-C4AF-473D-9D0F-DC60E791BF30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6228187F-C882-7007-73E0-F816251103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6392A7D-9503-4AE7-AF43-50161F065BC8}" type="slidenum">
              <a:rPr lang="nb-NO" altLang="nb-NO" sz="1300" smtClean="0"/>
              <a:pPr>
                <a:spcBef>
                  <a:spcPct val="0"/>
                </a:spcBef>
              </a:pPr>
              <a:t>1</a:t>
            </a:fld>
            <a:endParaRPr lang="nb-NO" altLang="nb-NO" sz="13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D14D0E0D-3547-7591-3BE8-3A7F7A1805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E44975E6-ECB6-98E7-38B9-F5F169341B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FA4B10C5-5D1B-1F6A-B472-F2C7CAC090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1A5205D-46A8-49BA-B5BE-7C7013B4CF69}" type="slidenum">
              <a:rPr lang="nb-NO" altLang="nb-NO" sz="1300" smtClean="0"/>
              <a:pPr>
                <a:spcBef>
                  <a:spcPct val="0"/>
                </a:spcBef>
              </a:pPr>
              <a:t>20</a:t>
            </a:fld>
            <a:endParaRPr lang="nb-NO" altLang="nb-NO" sz="13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3FCB5C89-E332-89A6-A5AC-11FB11EFE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58F9185E-82CA-F3F4-6ABD-E0C0BEF4C2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8406EB32-3EB5-654F-69FB-05D7E6917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BFDA081-E0F1-453E-9FDD-7DABABA5FF15}" type="slidenum">
              <a:rPr lang="nb-NO" altLang="nb-NO" sz="1300" smtClean="0"/>
              <a:pPr>
                <a:spcBef>
                  <a:spcPct val="0"/>
                </a:spcBef>
              </a:pPr>
              <a:t>21</a:t>
            </a:fld>
            <a:endParaRPr lang="nb-NO" altLang="nb-NO" sz="13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904A5C39-0A1E-F79C-9362-9000D77145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C7C32604-D874-4AEE-69B3-B6ADF75884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FA1B7D5D-BE0E-BDF3-D914-A3A417BD06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6D51B9D-54F8-4DFB-8242-84A3A03BDA6C}" type="slidenum">
              <a:rPr lang="nb-NO" altLang="nb-NO" sz="1300" smtClean="0"/>
              <a:pPr>
                <a:spcBef>
                  <a:spcPct val="0"/>
                </a:spcBef>
              </a:pPr>
              <a:t>22</a:t>
            </a:fld>
            <a:endParaRPr lang="nb-NO" altLang="nb-NO" sz="1300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9A0E820E-4CD2-6ABF-8CD2-9C901917AE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2C765EDE-8E72-3B28-78A1-007A70F9B9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3449B1B4-3120-BA3C-1AA7-8AA363CE5B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389F3E2-24C6-49A6-B16D-FE7217CFB8FD}" type="slidenum">
              <a:rPr lang="nb-NO" altLang="nb-NO" sz="1300" smtClean="0"/>
              <a:pPr>
                <a:spcBef>
                  <a:spcPct val="0"/>
                </a:spcBef>
              </a:pPr>
              <a:t>23</a:t>
            </a:fld>
            <a:endParaRPr lang="nb-NO" altLang="nb-NO" sz="13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8B8A707B-FCE4-BD6E-93D8-D8438710D2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0B5E35DF-7835-8F9D-4944-71C5AEC494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27C7FA-C4AF-473D-9D0F-DC60E791BF30}" type="slidenum">
              <a:rPr lang="nb-NO" altLang="nb-NO" smtClean="0"/>
              <a:pPr>
                <a:defRPr/>
              </a:pPr>
              <a:t>39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456689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1B08D2FA-3CAE-B4A9-5B71-3A19D247C5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051CCE4-314A-442B-A749-CCD188CCD36E}" type="slidenum">
              <a:rPr lang="nb-NO" altLang="nb-NO" sz="1300" smtClean="0"/>
              <a:pPr>
                <a:spcBef>
                  <a:spcPct val="0"/>
                </a:spcBef>
              </a:pPr>
              <a:t>2</a:t>
            </a:fld>
            <a:endParaRPr lang="nb-NO" altLang="nb-NO" sz="1300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46C65D55-966E-A447-DC16-5A01B67265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78D4A255-458B-771A-4DE7-DFEB3F4BE7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6FEBDCA7-E3B8-8D56-73B5-9DE1627E6D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090721B-BB69-4050-83FE-29FA474DDBED}" type="slidenum">
              <a:rPr lang="nb-NO" altLang="nb-NO" sz="1300" smtClean="0"/>
              <a:pPr>
                <a:spcBef>
                  <a:spcPct val="0"/>
                </a:spcBef>
              </a:pPr>
              <a:t>3</a:t>
            </a:fld>
            <a:endParaRPr lang="nb-NO" altLang="nb-NO" sz="1300"/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339A56D6-BA77-4271-ADDD-28C0187B1D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75A445D8-7BB9-CDEA-55E0-5FE7C940DF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A5FA5003-96B2-3D85-2FC7-D6D32B7477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73AAA23-B7BE-4B4C-8C52-E89954857FE5}" type="slidenum">
              <a:rPr lang="nb-NO" altLang="nb-NO" sz="1300" smtClean="0"/>
              <a:pPr>
                <a:spcBef>
                  <a:spcPct val="0"/>
                </a:spcBef>
              </a:pPr>
              <a:t>6</a:t>
            </a:fld>
            <a:endParaRPr lang="nb-NO" altLang="nb-NO" sz="13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086D8886-3C54-408A-106A-492E45B5F8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60D301D1-B0B6-7A76-E0E9-6499FADD86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3310836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7EA15B6D-0F10-CB4C-B8EB-307D370FF9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2A635BA-D7FA-4C77-91AB-14E4AF9B3CE4}" type="slidenum">
              <a:rPr lang="nb-NO" altLang="nb-NO" sz="1300" smtClean="0"/>
              <a:pPr>
                <a:spcBef>
                  <a:spcPct val="0"/>
                </a:spcBef>
              </a:pPr>
              <a:t>9</a:t>
            </a:fld>
            <a:endParaRPr lang="nb-NO" altLang="nb-NO" sz="1300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EC1F97F4-00FD-A1E6-3D39-CA148D18C5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B720B97A-C1D0-4711-C298-F068B12BA0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D6E07531-21D8-1AB6-7266-A404BB6B84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20725"/>
            <a:ext cx="6397625" cy="3598863"/>
          </a:xfrm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A093F469-E893-B39B-3CC3-F8B600BBBC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nb-NO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E2CC091E-7641-7F7B-86A2-F6ACB75DF7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2FCE31-2C04-4999-B16A-CDF4E33B23D9}" type="slidenum">
              <a:rPr lang="nb-NO" altLang="nb-NO" smtClean="0"/>
              <a:pPr/>
              <a:t>13</a:t>
            </a:fld>
            <a:endParaRPr lang="nb-NO" altLang="nb-NO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30C1718D-5C3C-B63D-EA71-5001782A38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B8B0559-926F-488C-A6CE-22F54352C18C}" type="slidenum">
              <a:rPr lang="nb-NO" altLang="nb-NO" sz="1300" smtClean="0"/>
              <a:pPr>
                <a:spcBef>
                  <a:spcPct val="0"/>
                </a:spcBef>
              </a:pPr>
              <a:t>15</a:t>
            </a:fld>
            <a:endParaRPr lang="nb-NO" altLang="nb-NO" sz="13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24A105B2-6481-3FA5-EB05-84DD8FB225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740CAE6-6345-F6A7-EA9B-8A7C1B1B0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E03CD828-CA44-C252-DB28-33996742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A86B50-35A3-4162-91FC-E8E92A4EBE2E}" type="slidenum">
              <a:rPr lang="nb-NO" altLang="nb-NO" sz="1300" smtClean="0"/>
              <a:pPr>
                <a:spcBef>
                  <a:spcPct val="0"/>
                </a:spcBef>
              </a:pPr>
              <a:t>18</a:t>
            </a:fld>
            <a:endParaRPr lang="nb-NO" altLang="nb-NO" sz="13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F1325B5C-31B8-41B3-9D89-1F97903887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A310847C-27FC-4A45-C83F-B68F26D91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5943B1A9-275A-5D9E-316E-C0BFE7B43A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953531-75ED-4DC2-AE82-B15E44D0D805}" type="slidenum">
              <a:rPr lang="nb-NO" altLang="nb-NO" sz="1300" smtClean="0"/>
              <a:pPr>
                <a:spcBef>
                  <a:spcPct val="0"/>
                </a:spcBef>
              </a:pPr>
              <a:t>19</a:t>
            </a:fld>
            <a:endParaRPr lang="nb-NO" altLang="nb-NO" sz="13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D8AE151E-5F6C-7CAB-43D1-4F2D76A36A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669D9945-20FB-4C55-538E-25E7A24531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nb-NO" alt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9D14940-2FB5-0B55-18D7-350B596482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463D0D-6ED7-F0BC-1EE4-DA7F5C2540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75FB1A-0543-0486-2CEA-1FE131C7D8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D2380-5DA0-436E-9E5A-E0ACE13D194D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971312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A6024CF-E5C8-971E-46AC-B4CCF993FE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5380509-7250-FEED-8A03-A4EAEF06B9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AF8FE8F-FD04-354B-DB28-BEDE3A9965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0B393-503B-4AA9-B61D-3020B26E9CC6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4134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5B62E4D-3D14-B564-E164-D0FEBB2F3B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7B50164-570E-58F8-E888-5BA42ABAED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C66A79C-2C36-575F-10CC-F2998F165D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A833-E064-420C-A202-D8869F581603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63201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250DD91-6862-BAA2-F442-E9815CDC9B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FE5E579-D39B-2BF5-BFCE-992E56D45B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5642C0C-1C25-F4D2-CC59-2010BC264F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10797-D0DD-418B-9BA5-22E9129D4A43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832510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168C0D3-209F-9E39-580D-B5876326DF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F05649C-8D47-E903-CCA2-FD7C306E5E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2D338FD-A34C-AF4F-073C-7B6077BB0F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77BCC-D058-4883-AEC4-2AE7A0890B90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974489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32CF7D-592B-4DB6-4F11-EBB694F97C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A4654C-93D2-DAA1-A9D7-22CCCB1D89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943E59-DC9C-2C73-E1F0-11B0E35877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69BEF-2392-4C8B-A22A-A97F3FD05ECF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438071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AB560B9-A455-3DB9-AA4C-DEC2E2F8E2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D225616-8292-3D81-709A-7B1CB4DC41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27357DF-6519-2B67-3D21-2E426C7416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B7689-7951-4AF8-9F40-34BEBF195285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481218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8672961-1C72-B63F-C89B-874189CAA6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CFACD27-7689-9C5A-F962-04F263ADB1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D87160B-194C-9467-8635-AD4B6750CE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A293B-EB07-4082-9A8B-3DC5B71AB009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107732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5BF59FE-CE23-E6DA-9C5C-7597476953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3C4FD19-0DBC-D7F0-F06B-06035B84E1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0A9668C-EF75-A156-A8F7-37E821AE4A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2A8FB-109B-49AB-9288-21DAC9B277E7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99484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1F3BC1-37EA-EC09-9A97-1843EDC0AA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46D7AF-CC0D-4169-A5D0-BD321F3891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94F949-B52D-B2EF-2D31-480121AB2B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21C20-9470-4AAA-9FDF-7B613118F4FF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92121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b-N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443606-41C2-3FCF-E0B6-47FFD2E0D8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4729D6-12FD-C283-3581-5270554858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7B8AFE-31BD-F17F-4EBA-B394234BCD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20961-31DE-48D1-947C-59E49D008E52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31578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A095B5C-B4CB-E4A7-B7B2-011E20EF24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b-NO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99B3034-98EB-5103-6559-B44DBB0C28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b-NO"/>
              <a:t>Click to edit Master text styles</a:t>
            </a:r>
          </a:p>
          <a:p>
            <a:pPr lvl="1"/>
            <a:r>
              <a:rPr lang="en-US" altLang="nb-NO"/>
              <a:t>Second level</a:t>
            </a:r>
          </a:p>
          <a:p>
            <a:pPr lvl="2"/>
            <a:r>
              <a:rPr lang="en-US" altLang="nb-NO"/>
              <a:t>Third level</a:t>
            </a:r>
          </a:p>
          <a:p>
            <a:pPr lvl="3"/>
            <a:r>
              <a:rPr lang="en-US" altLang="nb-NO"/>
              <a:t>Fourth level</a:t>
            </a:r>
          </a:p>
          <a:p>
            <a:pPr lvl="4"/>
            <a:r>
              <a:rPr lang="en-US" altLang="nb-NO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7398417-FB11-C7B5-0762-5EFB4A6FDF3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061BEE8-D820-0D1B-E9E0-18A4B5D192F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96BB039A-88EF-7519-04C1-23AB2A6CCDA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AA91FC1E-830A-4CEB-B74B-1C615F13933A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38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1.wmf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40.png"/><Relationship Id="rId4" Type="http://schemas.openxmlformats.org/officeDocument/2006/relationships/image" Target="../media/image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41.png"/><Relationship Id="rId4" Type="http://schemas.openxmlformats.org/officeDocument/2006/relationships/image" Target="../media/image1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tags" Target="../tags/tag7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EBA1806-C7AD-6CA7-E0C5-DF2AF7D35DB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nb-NO" dirty="0"/>
              <a:t>Dynamics and PID control</a:t>
            </a:r>
            <a:br>
              <a:rPr lang="en-US" altLang="nb-NO" dirty="0"/>
            </a:br>
            <a:r>
              <a:rPr lang="en-US" altLang="nb-NO" sz="2800" dirty="0"/>
              <a:t>(part 2 of crash course)</a:t>
            </a:r>
            <a:endParaRPr lang="en-US" altLang="nb-NO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EFDA6220-CF9C-A03A-9D41-09A5CD94AE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nb-NO" dirty="0"/>
              <a:t>Sigurd Skogestad</a:t>
            </a:r>
          </a:p>
        </p:txBody>
      </p:sp>
      <p:sp>
        <p:nvSpPr>
          <p:cNvPr id="4100" name="TextBox 1">
            <a:extLst>
              <a:ext uri="{FF2B5EF4-FFF2-40B4-BE49-F238E27FC236}">
                <a16:creationId xmlns:a16="http://schemas.microsoft.com/office/drawing/2014/main" id="{8C0AA77A-13F9-B466-B761-AB9B585CED13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4000" y="711200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TexPoint fonts used in EMF.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Read the TexPoint manual before you delete this box.: </a:t>
            </a:r>
            <a:r>
              <a:rPr lang="en-US" altLang="nb-NO" sz="1800">
                <a:latin typeface="cmmi10"/>
              </a:rPr>
              <a:t>A</a:t>
            </a:r>
            <a:r>
              <a:rPr lang="en-US" altLang="nb-NO" sz="1800">
                <a:latin typeface="CMR10" charset="0"/>
              </a:rPr>
              <a:t>A</a:t>
            </a:r>
            <a:r>
              <a:rPr lang="en-US" altLang="nb-NO" sz="1800">
                <a:latin typeface="CMR7" charset="0"/>
              </a:rPr>
              <a:t>A</a:t>
            </a:r>
            <a:r>
              <a:rPr lang="en-US" altLang="nb-NO" sz="1800">
                <a:latin typeface="CMMI7" charset="0"/>
              </a:rPr>
              <a:t>A</a:t>
            </a:r>
            <a:r>
              <a:rPr lang="en-US" altLang="nb-NO" sz="1800">
                <a:latin typeface="CMEX10" charset="0"/>
              </a:rPr>
              <a:t>A</a:t>
            </a:r>
            <a:r>
              <a:rPr lang="en-US" altLang="nb-NO" sz="1800">
                <a:latin typeface="CMSY10ORIG" charset="0"/>
              </a:rPr>
              <a:t>A</a:t>
            </a:r>
            <a:r>
              <a:rPr lang="en-US" altLang="nb-NO" sz="1800">
                <a:latin typeface="CMMI5" charset="0"/>
              </a:rPr>
              <a:t>A</a:t>
            </a:r>
            <a:r>
              <a:rPr lang="en-US" altLang="nb-NO" sz="1800">
                <a:latin typeface="CMR5" charset="0"/>
              </a:rPr>
              <a:t>A</a:t>
            </a:r>
            <a:endParaRPr lang="nb-NO" altLang="nb-NO" sz="1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5E0AAC2F-326A-D559-C42E-9A3B5EFE93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 dirty="0"/>
              <a:t>Feedback controller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094D11-5050-EBE6-C20F-0534111EA33D}"/>
              </a:ext>
            </a:extLst>
          </p:cNvPr>
          <p:cNvSpPr/>
          <p:nvPr/>
        </p:nvSpPr>
        <p:spPr>
          <a:xfrm>
            <a:off x="5016501" y="2060575"/>
            <a:ext cx="2087563" cy="19446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nb-NO" sz="3200" dirty="0">
                <a:solidFill>
                  <a:schemeClr val="tx1"/>
                </a:solidFill>
              </a:rPr>
              <a:t>Controller</a:t>
            </a:r>
          </a:p>
          <a:p>
            <a:pPr algn="ctr" eaLnBrk="1" hangingPunct="1">
              <a:defRPr/>
            </a:pPr>
            <a:r>
              <a:rPr lang="nb-NO" sz="2000" dirty="0" err="1">
                <a:solidFill>
                  <a:schemeClr val="tx1"/>
                </a:solidFill>
              </a:rPr>
              <a:t>algorithm</a:t>
            </a:r>
            <a:r>
              <a:rPr lang="nb-NO" sz="2000" dirty="0">
                <a:solidFill>
                  <a:schemeClr val="tx1"/>
                </a:solidFill>
              </a:rPr>
              <a:t>: </a:t>
            </a:r>
          </a:p>
          <a:p>
            <a:pPr algn="ctr" eaLnBrk="1" hangingPunct="1">
              <a:defRPr/>
            </a:pPr>
            <a:r>
              <a:rPr lang="nb-NO" sz="2000" dirty="0">
                <a:solidFill>
                  <a:schemeClr val="tx1"/>
                </a:solidFill>
              </a:rPr>
              <a:t>u = f(</a:t>
            </a:r>
            <a:r>
              <a:rPr lang="nb-NO" sz="2000" dirty="0" err="1">
                <a:solidFill>
                  <a:schemeClr val="tx1"/>
                </a:solidFill>
              </a:rPr>
              <a:t>y</a:t>
            </a:r>
            <a:r>
              <a:rPr lang="nb-NO" sz="2000" baseline="-25000" dirty="0" err="1">
                <a:solidFill>
                  <a:schemeClr val="tx1"/>
                </a:solidFill>
              </a:rPr>
              <a:t>s</a:t>
            </a:r>
            <a:r>
              <a:rPr lang="nb-NO" sz="2000" dirty="0" err="1">
                <a:solidFill>
                  <a:schemeClr val="tx1"/>
                </a:solidFill>
              </a:rPr>
              <a:t>,y</a:t>
            </a:r>
            <a:r>
              <a:rPr lang="nb-NO" baseline="-25000" dirty="0" err="1">
                <a:solidFill>
                  <a:schemeClr val="tx1"/>
                </a:solidFill>
              </a:rPr>
              <a:t>m</a:t>
            </a:r>
            <a:r>
              <a:rPr lang="nb-NO" sz="2000" dirty="0">
                <a:solidFill>
                  <a:schemeClr val="tx1"/>
                </a:solidFill>
              </a:rPr>
              <a:t>)</a:t>
            </a:r>
          </a:p>
          <a:p>
            <a:pPr algn="ctr" eaLnBrk="1" hangingPunct="1">
              <a:defRPr/>
            </a:pPr>
            <a:r>
              <a:rPr lang="nb-NO" sz="1400" dirty="0" err="1">
                <a:solidFill>
                  <a:schemeClr val="tx1"/>
                </a:solidFill>
              </a:rPr>
              <a:t>Usually</a:t>
            </a:r>
            <a:r>
              <a:rPr lang="nb-NO" sz="1400" dirty="0">
                <a:solidFill>
                  <a:schemeClr val="tx1"/>
                </a:solidFill>
              </a:rPr>
              <a:t>: u=f(e) </a:t>
            </a:r>
            <a:r>
              <a:rPr lang="nb-NO" sz="1400" dirty="0" err="1">
                <a:solidFill>
                  <a:schemeClr val="tx1"/>
                </a:solidFill>
              </a:rPr>
              <a:t>where</a:t>
            </a:r>
            <a:r>
              <a:rPr lang="nb-NO" sz="1400" dirty="0">
                <a:solidFill>
                  <a:schemeClr val="tx1"/>
                </a:solidFill>
              </a:rPr>
              <a:t> e=y</a:t>
            </a:r>
            <a:r>
              <a:rPr lang="nb-NO" sz="1400" baseline="-25000" dirty="0">
                <a:solidFill>
                  <a:schemeClr val="tx1"/>
                </a:solidFill>
              </a:rPr>
              <a:t>s</a:t>
            </a:r>
            <a:r>
              <a:rPr lang="nb-NO" sz="1400" dirty="0">
                <a:solidFill>
                  <a:schemeClr val="tx1"/>
                </a:solidFill>
              </a:rPr>
              <a:t>-</a:t>
            </a:r>
            <a:r>
              <a:rPr lang="nb-NO" sz="1400" dirty="0" err="1">
                <a:solidFill>
                  <a:schemeClr val="tx1"/>
                </a:solidFill>
              </a:rPr>
              <a:t>y</a:t>
            </a:r>
            <a:r>
              <a:rPr lang="nb-NO" sz="1400" baseline="-25000" dirty="0" err="1">
                <a:solidFill>
                  <a:schemeClr val="tx1"/>
                </a:solidFill>
              </a:rPr>
              <a:t>m</a:t>
            </a:r>
            <a:endParaRPr lang="nb-NO" sz="1400" baseline="-25000" dirty="0">
              <a:solidFill>
                <a:schemeClr val="tx1"/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83C6DD1-9EBD-6735-D519-70A36609108E}"/>
              </a:ext>
            </a:extLst>
          </p:cNvPr>
          <p:cNvCxnSpPr/>
          <p:nvPr/>
        </p:nvCxnSpPr>
        <p:spPr>
          <a:xfrm>
            <a:off x="3143250" y="2349500"/>
            <a:ext cx="1873250" cy="0"/>
          </a:xfrm>
          <a:prstGeom prst="straightConnector1">
            <a:avLst/>
          </a:prstGeom>
          <a:ln w="254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0D43103-F9DE-3506-2500-DB7441E384D1}"/>
              </a:ext>
            </a:extLst>
          </p:cNvPr>
          <p:cNvCxnSpPr/>
          <p:nvPr/>
        </p:nvCxnSpPr>
        <p:spPr>
          <a:xfrm>
            <a:off x="3143250" y="3573463"/>
            <a:ext cx="1873250" cy="0"/>
          </a:xfrm>
          <a:prstGeom prst="straightConnector1">
            <a:avLst/>
          </a:prstGeom>
          <a:ln w="254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F92D5A1-B798-E361-DCC9-D2FC11D02A00}"/>
              </a:ext>
            </a:extLst>
          </p:cNvPr>
          <p:cNvCxnSpPr/>
          <p:nvPr/>
        </p:nvCxnSpPr>
        <p:spPr>
          <a:xfrm>
            <a:off x="7104063" y="2852738"/>
            <a:ext cx="1871662" cy="0"/>
          </a:xfrm>
          <a:prstGeom prst="straightConnector1">
            <a:avLst/>
          </a:prstGeom>
          <a:ln w="254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9" name="TextBox 8">
            <a:extLst>
              <a:ext uri="{FF2B5EF4-FFF2-40B4-BE49-F238E27FC236}">
                <a16:creationId xmlns:a16="http://schemas.microsoft.com/office/drawing/2014/main" id="{E7D8FF65-9F19-34A0-EFF0-43F257A63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0" y="1989138"/>
            <a:ext cx="1595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Measurement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         y</a:t>
            </a:r>
            <a:r>
              <a:rPr lang="nb-NO" altLang="nb-NO" sz="1800" baseline="-25000"/>
              <a:t>m</a:t>
            </a:r>
          </a:p>
        </p:txBody>
      </p:sp>
      <p:sp>
        <p:nvSpPr>
          <p:cNvPr id="18440" name="TextBox 9">
            <a:extLst>
              <a:ext uri="{FF2B5EF4-FFF2-40B4-BE49-F238E27FC236}">
                <a16:creationId xmlns:a16="http://schemas.microsoft.com/office/drawing/2014/main" id="{575BA419-7B70-7095-D2EA-2DD34953EE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5651" y="3214688"/>
            <a:ext cx="1031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Setpoint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     y</a:t>
            </a:r>
            <a:r>
              <a:rPr lang="nb-NO" altLang="nb-NO" sz="1800" baseline="-25000"/>
              <a:t>s</a:t>
            </a:r>
          </a:p>
        </p:txBody>
      </p:sp>
      <p:sp>
        <p:nvSpPr>
          <p:cNvPr id="18441" name="TextBox 10">
            <a:extLst>
              <a:ext uri="{FF2B5EF4-FFF2-40B4-BE49-F238E27FC236}">
                <a16:creationId xmlns:a16="http://schemas.microsoft.com/office/drawing/2014/main" id="{0C49593A-B0EE-6C65-F114-1C18C2BE5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2528888"/>
            <a:ext cx="12620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Input (MV)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        u</a:t>
            </a:r>
          </a:p>
        </p:txBody>
      </p:sp>
      <p:sp>
        <p:nvSpPr>
          <p:cNvPr id="18442" name="TextBox 11">
            <a:extLst>
              <a:ext uri="{FF2B5EF4-FFF2-40B4-BE49-F238E27FC236}">
                <a16:creationId xmlns:a16="http://schemas.microsoft.com/office/drawing/2014/main" id="{6565E0D1-47D1-6241-C98E-18AE151A8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4437064"/>
            <a:ext cx="89306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 dirty="0">
                <a:solidFill>
                  <a:srgbClr val="FF0000"/>
                </a:solidFill>
              </a:rPr>
              <a:t>Simplest controller </a:t>
            </a:r>
            <a:r>
              <a:rPr lang="nb-NO" altLang="nb-NO" sz="1800" dirty="0" err="1">
                <a:solidFill>
                  <a:srgbClr val="FF0000"/>
                </a:solidFill>
              </a:rPr>
              <a:t>algorithm</a:t>
            </a:r>
            <a:r>
              <a:rPr lang="nb-NO" altLang="nb-NO" sz="1800" dirty="0">
                <a:solidFill>
                  <a:srgbClr val="FF0000"/>
                </a:solidFill>
              </a:rPr>
              <a:t>: On/</a:t>
            </a:r>
            <a:r>
              <a:rPr lang="nb-NO" altLang="nb-NO" sz="1800" dirty="0" err="1">
                <a:solidFill>
                  <a:srgbClr val="FF0000"/>
                </a:solidFill>
              </a:rPr>
              <a:t>off</a:t>
            </a:r>
            <a:r>
              <a:rPr lang="nb-NO" altLang="nb-NO" sz="1800" dirty="0">
                <a:solidFill>
                  <a:srgbClr val="FF0000"/>
                </a:solidFill>
              </a:rPr>
              <a:t> controller</a:t>
            </a:r>
            <a:r>
              <a:rPr lang="nb-NO" altLang="nb-NO" sz="1800" dirty="0"/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 dirty="0"/>
              <a:t>        </a:t>
            </a:r>
            <a:r>
              <a:rPr lang="nb-NO" altLang="nb-NO" sz="1800" dirty="0" err="1"/>
              <a:t>Example</a:t>
            </a:r>
            <a:r>
              <a:rPr lang="nb-NO" altLang="nb-NO" sz="1800" dirty="0"/>
              <a:t>: </a:t>
            </a:r>
            <a:r>
              <a:rPr lang="nb-NO" altLang="nb-NO" sz="1800" dirty="0" err="1"/>
              <a:t>Common</a:t>
            </a:r>
            <a:r>
              <a:rPr lang="nb-NO" altLang="nb-NO" sz="1800" dirty="0"/>
              <a:t> </a:t>
            </a:r>
            <a:r>
              <a:rPr lang="nb-NO" altLang="nb-NO" sz="1800" dirty="0" err="1"/>
              <a:t>thermostat</a:t>
            </a:r>
            <a:r>
              <a:rPr lang="nb-NO" altLang="nb-NO" sz="1800" dirty="0"/>
              <a:t> in </a:t>
            </a:r>
            <a:r>
              <a:rPr lang="nb-NO" altLang="nb-NO" sz="1800" dirty="0" err="1"/>
              <a:t>room</a:t>
            </a:r>
            <a:endParaRPr lang="nb-NO" altLang="nb-NO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 dirty="0"/>
              <a:t> 	Works </a:t>
            </a:r>
            <a:r>
              <a:rPr lang="nb-NO" altLang="nb-NO" sz="1800" dirty="0" err="1"/>
              <a:t>well</a:t>
            </a:r>
            <a:r>
              <a:rPr lang="nb-NO" altLang="nb-NO" sz="1800" dirty="0"/>
              <a:t> for simple </a:t>
            </a:r>
            <a:r>
              <a:rPr lang="nb-NO" altLang="nb-NO" sz="1800" dirty="0" err="1"/>
              <a:t>dynamics</a:t>
            </a:r>
            <a:endParaRPr lang="nb-NO" altLang="nb-NO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 dirty="0"/>
              <a:t>        Problem: </a:t>
            </a:r>
            <a:r>
              <a:rPr lang="nb-NO" altLang="nb-NO" sz="1800" dirty="0" err="1"/>
              <a:t>Always</a:t>
            </a:r>
            <a:r>
              <a:rPr lang="nb-NO" altLang="nb-NO" sz="1800" dirty="0"/>
              <a:t> </a:t>
            </a:r>
            <a:r>
              <a:rPr lang="nb-NO" altLang="nb-NO" sz="1800" dirty="0" err="1"/>
              <a:t>cycles</a:t>
            </a:r>
            <a:endParaRPr lang="nb-NO" altLang="nb-NO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nb-NO" altLang="nb-NO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nb-NO" altLang="nb-NO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 dirty="0">
                <a:solidFill>
                  <a:srgbClr val="FF0000"/>
                </a:solidFill>
              </a:rPr>
              <a:t>Industry:</a:t>
            </a:r>
            <a:r>
              <a:rPr lang="nb-NO" altLang="nb-NO" sz="1800" dirty="0"/>
              <a:t> Standard </a:t>
            </a:r>
            <a:r>
              <a:rPr lang="nb-NO" altLang="nb-NO" sz="1800" dirty="0" err="1"/>
              <a:t>algorithm</a:t>
            </a:r>
            <a:r>
              <a:rPr lang="nb-NO" altLang="nb-NO" sz="1800" dirty="0"/>
              <a:t> for SISO </a:t>
            </a:r>
            <a:r>
              <a:rPr lang="nb-NO" altLang="nb-NO" sz="1800" dirty="0" err="1"/>
              <a:t>controllers</a:t>
            </a:r>
            <a:r>
              <a:rPr lang="nb-NO" altLang="nb-NO" sz="1800" dirty="0"/>
              <a:t>: </a:t>
            </a:r>
            <a:r>
              <a:rPr lang="nb-NO" altLang="nb-NO" sz="1800" dirty="0">
                <a:solidFill>
                  <a:srgbClr val="FF0000"/>
                </a:solidFill>
              </a:rPr>
              <a:t>PID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 dirty="0">
                <a:solidFill>
                  <a:srgbClr val="FF0000"/>
                </a:solidFill>
              </a:rPr>
              <a:t>Industry</a:t>
            </a:r>
            <a:r>
              <a:rPr lang="nb-NO" altLang="nb-NO" sz="1800" dirty="0"/>
              <a:t>: Standard for </a:t>
            </a:r>
            <a:r>
              <a:rPr lang="nb-NO" altLang="nb-NO" sz="1800" dirty="0" err="1"/>
              <a:t>interactive</a:t>
            </a:r>
            <a:r>
              <a:rPr lang="nb-NO" altLang="nb-NO" sz="1800" dirty="0"/>
              <a:t> multivariable control: </a:t>
            </a:r>
            <a:r>
              <a:rPr lang="nb-NO" altLang="nb-NO" sz="1800" dirty="0">
                <a:solidFill>
                  <a:srgbClr val="FF0000"/>
                </a:solidFill>
              </a:rPr>
              <a:t>MPC</a:t>
            </a:r>
            <a:r>
              <a:rPr lang="nb-NO" altLang="nb-NO" sz="1800" dirty="0"/>
              <a:t> (</a:t>
            </a:r>
            <a:r>
              <a:rPr lang="nb-NO" altLang="nb-NO" sz="1800" dirty="0" err="1"/>
              <a:t>model</a:t>
            </a:r>
            <a:r>
              <a:rPr lang="nb-NO" altLang="nb-NO" sz="1800" dirty="0"/>
              <a:t> </a:t>
            </a:r>
            <a:r>
              <a:rPr lang="nb-NO" altLang="nb-NO" sz="1800" dirty="0" err="1"/>
              <a:t>predictive</a:t>
            </a:r>
            <a:r>
              <a:rPr lang="nb-NO" altLang="nb-NO" sz="1800" dirty="0"/>
              <a:t> control)</a:t>
            </a:r>
          </a:p>
        </p:txBody>
      </p:sp>
      <p:pic>
        <p:nvPicPr>
          <p:cNvPr id="18443" name="Picture 1">
            <a:extLst>
              <a:ext uri="{FF2B5EF4-FFF2-40B4-BE49-F238E27FC236}">
                <a16:creationId xmlns:a16="http://schemas.microsoft.com/office/drawing/2014/main" id="{EAD8164B-0743-2432-DC2E-8232C28B4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3" y="4292601"/>
            <a:ext cx="2995612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TextBox 2">
            <a:extLst>
              <a:ext uri="{FF2B5EF4-FFF2-40B4-BE49-F238E27FC236}">
                <a16:creationId xmlns:a16="http://schemas.microsoft.com/office/drawing/2014/main" id="{9D78731F-5ED8-26AB-532C-18C4CC89D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1" y="4652964"/>
            <a:ext cx="4238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</a:rPr>
              <a:t>y=T</a:t>
            </a:r>
          </a:p>
        </p:txBody>
      </p:sp>
      <p:sp>
        <p:nvSpPr>
          <p:cNvPr id="18445" name="TextBox 4">
            <a:extLst>
              <a:ext uri="{FF2B5EF4-FFF2-40B4-BE49-F238E27FC236}">
                <a16:creationId xmlns:a16="http://schemas.microsoft.com/office/drawing/2014/main" id="{B2F00DEA-4FA8-E77F-3ED8-B7CA89E7D7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5501" y="5300664"/>
            <a:ext cx="8604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</a:rPr>
              <a:t>u=Q (heat)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0C8F1-33F7-1C9B-1FE6-96B163A8C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How is ON/ON control for </a:t>
            </a:r>
            <a:r>
              <a:rPr lang="nb-NO" dirty="0" err="1"/>
              <a:t>floor</a:t>
            </a:r>
            <a:r>
              <a:rPr lang="nb-NO" dirty="0"/>
              <a:t> </a:t>
            </a:r>
            <a:r>
              <a:rPr lang="nb-NO" dirty="0" err="1"/>
              <a:t>heating</a:t>
            </a:r>
            <a:r>
              <a:rPr lang="nb-NO" dirty="0"/>
              <a:t>?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74D736-3482-C9D8-E32E-CD6AFBA42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69533"/>
            <a:ext cx="3835919" cy="16023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64F2B8-7A98-D306-F131-5B4758256DC5}"/>
              </a:ext>
            </a:extLst>
          </p:cNvPr>
          <p:cNvSpPr txBox="1"/>
          <p:nvPr/>
        </p:nvSpPr>
        <p:spPr>
          <a:xfrm>
            <a:off x="609600" y="1600201"/>
            <a:ext cx="3608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Exam</a:t>
            </a:r>
            <a:r>
              <a:rPr lang="nb-NO" dirty="0"/>
              <a:t> Process control. </a:t>
            </a:r>
            <a:r>
              <a:rPr lang="nb-NO" dirty="0" err="1"/>
              <a:t>Dec</a:t>
            </a:r>
            <a:r>
              <a:rPr lang="nb-NO" dirty="0"/>
              <a:t>. 2024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430E9F-8051-4BBB-9B95-CD4237C35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909" y="3644671"/>
            <a:ext cx="3673907" cy="2163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FA32EB-79DA-2B08-3006-18E4CC17B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997" y="4498748"/>
            <a:ext cx="3746600" cy="9960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3FBED87-3A65-F2B7-0CAF-9B1C76CDAB05}"/>
              </a:ext>
            </a:extLst>
          </p:cNvPr>
          <p:cNvSpPr txBox="1"/>
          <p:nvPr/>
        </p:nvSpPr>
        <p:spPr>
          <a:xfrm>
            <a:off x="479376" y="4005064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Dynamic</a:t>
            </a:r>
            <a:r>
              <a:rPr lang="nb-NO" dirty="0"/>
              <a:t> </a:t>
            </a:r>
            <a:r>
              <a:rPr lang="nb-NO" dirty="0" err="1"/>
              <a:t>model</a:t>
            </a:r>
            <a:r>
              <a:rPr lang="nb-NO" dirty="0"/>
              <a:t>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12D8281-D360-F67B-42F2-2CC81B217419}"/>
                  </a:ext>
                </a:extLst>
              </p:cNvPr>
              <p:cNvSpPr txBox="1"/>
              <p:nvPr/>
            </p:nvSpPr>
            <p:spPr>
              <a:xfrm>
                <a:off x="838188" y="5867040"/>
                <a:ext cx="2354362" cy="5212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d>
                          <m:dPr>
                            <m:ctrlPr>
                              <a:rPr lang="nb-NO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</m:sub>
                    </m:sSub>
                    <m:r>
                      <a:rPr lang="nb-NO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b-NO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(41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+1)(0.1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+1)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12D8281-D360-F67B-42F2-2CC81B2174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88" y="5867040"/>
                <a:ext cx="2354362" cy="521233"/>
              </a:xfrm>
              <a:prstGeom prst="rect">
                <a:avLst/>
              </a:prstGeom>
              <a:blipFill>
                <a:blip r:embed="rId5"/>
                <a:stretch>
                  <a:fillRect b="-58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F9EBC989-2020-F23C-511D-2564B8DA4173}"/>
              </a:ext>
            </a:extLst>
          </p:cNvPr>
          <p:cNvSpPr txBox="1"/>
          <p:nvPr/>
        </p:nvSpPr>
        <p:spPr>
          <a:xfrm>
            <a:off x="5015880" y="1700808"/>
            <a:ext cx="52965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Setpoint </a:t>
            </a:r>
            <a:r>
              <a:rPr lang="nb-NO" dirty="0" err="1"/>
              <a:t>response</a:t>
            </a:r>
            <a:r>
              <a:rPr lang="nb-NO" dirty="0"/>
              <a:t> for ON/OFF. </a:t>
            </a:r>
          </a:p>
          <a:p>
            <a:r>
              <a:rPr lang="nb-NO" sz="1200" dirty="0"/>
              <a:t>Start from T=0C and </a:t>
            </a:r>
            <a:r>
              <a:rPr lang="nb-NO" sz="1200" dirty="0" err="1"/>
              <a:t>then</a:t>
            </a:r>
            <a:r>
              <a:rPr lang="nb-NO" sz="1200" dirty="0"/>
              <a:t> </a:t>
            </a:r>
            <a:r>
              <a:rPr lang="nb-NO" sz="1200" dirty="0" err="1"/>
              <a:t>step</a:t>
            </a:r>
            <a:r>
              <a:rPr lang="nb-NO" sz="1200" dirty="0"/>
              <a:t> Setpoint to Ts=15C and </a:t>
            </a:r>
            <a:r>
              <a:rPr lang="nb-NO" sz="1200" dirty="0" err="1"/>
              <a:t>after</a:t>
            </a:r>
            <a:r>
              <a:rPr lang="nb-NO" sz="1200" dirty="0"/>
              <a:t> 5 </a:t>
            </a:r>
            <a:r>
              <a:rPr lang="nb-NO" sz="1200" dirty="0" err="1"/>
              <a:t>hours</a:t>
            </a:r>
            <a:r>
              <a:rPr lang="nb-NO" sz="1200" dirty="0"/>
              <a:t> to 20C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665490-01C2-9AB0-7D5A-1D5597A37B9A}"/>
              </a:ext>
            </a:extLst>
          </p:cNvPr>
          <p:cNvSpPr txBox="1"/>
          <p:nvPr/>
        </p:nvSpPr>
        <p:spPr>
          <a:xfrm>
            <a:off x="5539570" y="5248119"/>
            <a:ext cx="30963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 err="1">
                <a:highlight>
                  <a:srgbClr val="FFFF00"/>
                </a:highlight>
              </a:rPr>
              <a:t>Conclusion</a:t>
            </a:r>
            <a:r>
              <a:rPr lang="nb-NO" sz="1200" dirty="0">
                <a:highlight>
                  <a:srgbClr val="FFFF00"/>
                </a:highlight>
              </a:rPr>
              <a:t>: ON/OFF is Good for </a:t>
            </a:r>
            <a:r>
              <a:rPr lang="nb-NO" sz="1200" dirty="0" err="1">
                <a:highlight>
                  <a:srgbClr val="FFFF00"/>
                </a:highlight>
              </a:rPr>
              <a:t>this</a:t>
            </a:r>
            <a:r>
              <a:rPr lang="nb-NO" sz="1200" dirty="0">
                <a:highlight>
                  <a:srgbClr val="FFFF00"/>
                </a:highlight>
              </a:rPr>
              <a:t> </a:t>
            </a:r>
            <a:r>
              <a:rPr lang="nb-NO" sz="1200" dirty="0" err="1">
                <a:highlight>
                  <a:srgbClr val="FFFF00"/>
                </a:highlight>
              </a:rPr>
              <a:t>application</a:t>
            </a:r>
            <a:r>
              <a:rPr lang="nb-NO" sz="1200" dirty="0">
                <a:highlight>
                  <a:srgbClr val="FFFF00"/>
                </a:highlight>
              </a:rPr>
              <a:t>!!</a:t>
            </a:r>
          </a:p>
          <a:p>
            <a:endParaRPr lang="nb-NO" sz="1200" dirty="0">
              <a:highlight>
                <a:srgbClr val="FFFF00"/>
              </a:highlight>
            </a:endParaRPr>
          </a:p>
          <a:p>
            <a:r>
              <a:rPr lang="nb-NO" sz="1200" dirty="0">
                <a:highlight>
                  <a:srgbClr val="FFFF00"/>
                </a:highlight>
              </a:rPr>
              <a:t>General: Good for «simple» processes</a:t>
            </a:r>
          </a:p>
          <a:p>
            <a:endParaRPr lang="nb-NO" sz="1000" dirty="0"/>
          </a:p>
          <a:p>
            <a:endParaRPr lang="nb-NO" sz="1000" dirty="0"/>
          </a:p>
          <a:p>
            <a:r>
              <a:rPr lang="nb-NO" sz="800" dirty="0"/>
              <a:t>File: on_off_control_exam2024.slx</a:t>
            </a:r>
            <a:endParaRPr 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2122803-E950-215B-A3FF-3D0B0CF8D360}"/>
              </a:ext>
            </a:extLst>
          </p:cNvPr>
          <p:cNvSpPr txBox="1"/>
          <p:nvPr/>
        </p:nvSpPr>
        <p:spPr>
          <a:xfrm>
            <a:off x="8643187" y="274885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T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41A242-A36A-85BC-D4E1-698683783696}"/>
              </a:ext>
            </a:extLst>
          </p:cNvPr>
          <p:cNvSpPr txBox="1"/>
          <p:nvPr/>
        </p:nvSpPr>
        <p:spPr>
          <a:xfrm>
            <a:off x="8643187" y="407707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Q</a:t>
            </a:r>
            <a:endParaRPr lang="en-US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B705FDB6-B2B0-98DB-5AA6-3B739D3766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6275" y="2383000"/>
            <a:ext cx="3237998" cy="273721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870C9063-754F-B989-8EE3-54E7ECF42C48}"/>
              </a:ext>
            </a:extLst>
          </p:cNvPr>
          <p:cNvSpPr txBox="1"/>
          <p:nvPr/>
        </p:nvSpPr>
        <p:spPr>
          <a:xfrm>
            <a:off x="8222879" y="5008529"/>
            <a:ext cx="4203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/>
              <a:t>20h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24761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A7FD31A-3E0C-A57B-FE00-E74AAF0DA8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PID controller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498F5BFC-EF60-CA83-F457-2B7C7DC5829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600200"/>
            <a:ext cx="8229600" cy="820738"/>
          </a:xfrm>
        </p:spPr>
        <p:txBody>
          <a:bodyPr/>
          <a:lstStyle/>
          <a:p>
            <a:r>
              <a:rPr lang="nb-NO" altLang="nb-NO" dirty="0" err="1"/>
              <a:t>Proportional</a:t>
            </a:r>
            <a:r>
              <a:rPr lang="nb-NO" altLang="nb-NO" dirty="0"/>
              <a:t> control (P)</a:t>
            </a:r>
          </a:p>
          <a:p>
            <a:pPr marL="457200" lvl="1" indent="0">
              <a:buNone/>
            </a:pPr>
            <a:r>
              <a:rPr lang="nb-NO" altLang="nb-NO" i="1" dirty="0"/>
              <a:t>	</a:t>
            </a:r>
          </a:p>
          <a:p>
            <a:pPr marL="457200" lvl="1" indent="0">
              <a:buNone/>
            </a:pPr>
            <a:endParaRPr lang="nb-NO" altLang="nb-NO" i="1" dirty="0"/>
          </a:p>
          <a:p>
            <a:pPr marL="457200" lvl="1" indent="0">
              <a:buNone/>
            </a:pPr>
            <a:endParaRPr lang="nb-NO" altLang="nb-NO" dirty="0"/>
          </a:p>
        </p:txBody>
      </p:sp>
      <p:sp>
        <p:nvSpPr>
          <p:cNvPr id="19460" name="TextBox 6">
            <a:extLst>
              <a:ext uri="{FF2B5EF4-FFF2-40B4-BE49-F238E27FC236}">
                <a16:creationId xmlns:a16="http://schemas.microsoft.com/office/drawing/2014/main" id="{F97E2F0C-123C-B49D-DF40-814BFE065E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6538" y="3236913"/>
            <a:ext cx="62722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nb-NO" altLang="nb-NO" sz="1800" i="1"/>
              <a:t>Input change (</a:t>
            </a:r>
            <a:r>
              <a:rPr lang="nb-NO" altLang="nb-NO" sz="1800"/>
              <a:t>u-u</a:t>
            </a:r>
            <a:r>
              <a:rPr lang="nb-NO" altLang="nb-NO" sz="1800" i="1" baseline="-25000"/>
              <a:t>0</a:t>
            </a:r>
            <a:r>
              <a:rPr lang="nb-NO" altLang="nb-NO" sz="1800" i="1"/>
              <a:t>) is proportional to control error e.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nb-NO" altLang="nb-NO" sz="1800" i="1"/>
              <a:t>K</a:t>
            </a:r>
            <a:r>
              <a:rPr lang="nb-NO" altLang="nb-NO" sz="1800" i="1" baseline="-25000"/>
              <a:t>c</a:t>
            </a:r>
            <a:r>
              <a:rPr lang="nb-NO" altLang="nb-NO" sz="1800" i="1"/>
              <a:t> = proportional gain (tuning parameter)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nb-NO" altLang="nb-NO" sz="1800" i="1"/>
              <a:t>u</a:t>
            </a:r>
            <a:r>
              <a:rPr lang="nb-NO" altLang="nb-NO" sz="1800" i="1" baseline="-25000"/>
              <a:t>0</a:t>
            </a:r>
            <a:r>
              <a:rPr lang="nb-NO" altLang="nb-NO" sz="1800" i="1"/>
              <a:t>: = «bias»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4A4224-281F-AF7B-23D4-1AA82F577807}"/>
              </a:ext>
            </a:extLst>
          </p:cNvPr>
          <p:cNvSpPr txBox="1"/>
          <p:nvPr/>
        </p:nvSpPr>
        <p:spPr>
          <a:xfrm>
            <a:off x="2351089" y="4508500"/>
            <a:ext cx="5426075" cy="1754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nb-NO" dirty="0">
                <a:latin typeface="Arial" charset="0"/>
              </a:rPr>
              <a:t>Problems </a:t>
            </a:r>
            <a:r>
              <a:rPr lang="nb-NO" dirty="0" err="1">
                <a:latin typeface="Arial" charset="0"/>
              </a:rPr>
              <a:t>proportional</a:t>
            </a:r>
            <a:r>
              <a:rPr lang="nb-NO" dirty="0">
                <a:latin typeface="Arial" charset="0"/>
              </a:rPr>
              <a:t> </a:t>
            </a:r>
            <a:r>
              <a:rPr lang="nb-NO" dirty="0" err="1">
                <a:latin typeface="Arial" charset="0"/>
              </a:rPr>
              <a:t>control</a:t>
            </a:r>
            <a:r>
              <a:rPr lang="nb-NO" dirty="0">
                <a:latin typeface="Arial" charset="0"/>
              </a:rPr>
              <a:t>:</a:t>
            </a:r>
          </a:p>
          <a:p>
            <a:pPr marL="342900" indent="-342900" eaLnBrk="1" hangingPunct="1">
              <a:buFontTx/>
              <a:buAutoNum type="arabicPeriod"/>
              <a:defRPr/>
            </a:pPr>
            <a:r>
              <a:rPr lang="nb-NO" dirty="0" err="1">
                <a:latin typeface="Arial" charset="0"/>
              </a:rPr>
              <a:t>Get</a:t>
            </a:r>
            <a:r>
              <a:rPr lang="nb-NO" dirty="0">
                <a:latin typeface="Arial" charset="0"/>
              </a:rPr>
              <a:t> steady-</a:t>
            </a:r>
            <a:r>
              <a:rPr lang="nb-NO" dirty="0" err="1">
                <a:latin typeface="Arial" charset="0"/>
              </a:rPr>
              <a:t>state</a:t>
            </a:r>
            <a:r>
              <a:rPr lang="nb-NO" dirty="0">
                <a:latin typeface="Arial" charset="0"/>
              </a:rPr>
              <a:t> offset (</a:t>
            </a:r>
            <a:r>
              <a:rPr lang="nb-NO" dirty="0" err="1">
                <a:latin typeface="Arial" charset="0"/>
              </a:rPr>
              <a:t>especially</a:t>
            </a:r>
            <a:r>
              <a:rPr lang="nb-NO" dirty="0">
                <a:latin typeface="Arial" charset="0"/>
              </a:rPr>
              <a:t> </a:t>
            </a:r>
            <a:r>
              <a:rPr lang="nb-NO" dirty="0" err="1">
                <a:latin typeface="Arial" charset="0"/>
              </a:rPr>
              <a:t>if</a:t>
            </a:r>
            <a:r>
              <a:rPr lang="nb-NO" dirty="0">
                <a:latin typeface="Arial" charset="0"/>
              </a:rPr>
              <a:t> </a:t>
            </a:r>
            <a:r>
              <a:rPr lang="nb-NO" dirty="0" err="1">
                <a:latin typeface="Arial" charset="0"/>
              </a:rPr>
              <a:t>K</a:t>
            </a:r>
            <a:r>
              <a:rPr lang="nb-NO" baseline="-25000" dirty="0" err="1">
                <a:latin typeface="Arial" charset="0"/>
              </a:rPr>
              <a:t>c</a:t>
            </a:r>
            <a:r>
              <a:rPr lang="nb-NO" dirty="0">
                <a:latin typeface="Arial" charset="0"/>
              </a:rPr>
              <a:t> is </a:t>
            </a:r>
            <a:r>
              <a:rPr lang="nb-NO" dirty="0" err="1">
                <a:solidFill>
                  <a:srgbClr val="FF0000"/>
                </a:solidFill>
                <a:latin typeface="Arial" charset="0"/>
              </a:rPr>
              <a:t>smal</a:t>
            </a:r>
            <a:r>
              <a:rPr lang="nb-NO" dirty="0" err="1">
                <a:latin typeface="Arial" charset="0"/>
              </a:rPr>
              <a:t>l</a:t>
            </a:r>
            <a:r>
              <a:rPr lang="nb-NO" dirty="0">
                <a:latin typeface="Arial" charset="0"/>
              </a:rPr>
              <a:t>)</a:t>
            </a:r>
          </a:p>
          <a:p>
            <a:pPr marL="800100" lvl="1" indent="-342900" eaLnBrk="1" hangingPunct="1">
              <a:buFontTx/>
              <a:buAutoNum type="arabicPeriod"/>
              <a:defRPr/>
            </a:pPr>
            <a:endParaRPr lang="nb-NO" dirty="0">
              <a:latin typeface="Arial" charset="0"/>
            </a:endParaRPr>
          </a:p>
          <a:p>
            <a:pPr marL="800100" lvl="1" indent="-342900" eaLnBrk="1" hangingPunct="1">
              <a:buFontTx/>
              <a:buAutoNum type="arabicPeriod"/>
              <a:defRPr/>
            </a:pPr>
            <a:endParaRPr lang="nb-NO" dirty="0">
              <a:latin typeface="Arial" charset="0"/>
            </a:endParaRPr>
          </a:p>
          <a:p>
            <a:pPr marL="800100" lvl="1" indent="-342900" eaLnBrk="1" hangingPunct="1">
              <a:buFontTx/>
              <a:buAutoNum type="arabicPeriod"/>
              <a:defRPr/>
            </a:pPr>
            <a:endParaRPr lang="nb-NO" dirty="0">
              <a:latin typeface="Arial" charset="0"/>
            </a:endParaRPr>
          </a:p>
          <a:p>
            <a:pPr marL="342900" indent="-342900" eaLnBrk="1" hangingPunct="1">
              <a:buFontTx/>
              <a:buAutoNum type="arabicPeriod"/>
              <a:defRPr/>
            </a:pPr>
            <a:r>
              <a:rPr lang="nb-NO" dirty="0" err="1">
                <a:latin typeface="Arial" charset="0"/>
              </a:rPr>
              <a:t>Oscillates</a:t>
            </a:r>
            <a:r>
              <a:rPr lang="nb-NO" dirty="0">
                <a:latin typeface="Arial" charset="0"/>
              </a:rPr>
              <a:t> </a:t>
            </a:r>
            <a:r>
              <a:rPr lang="nb-NO" dirty="0" err="1">
                <a:latin typeface="Arial" charset="0"/>
              </a:rPr>
              <a:t>if</a:t>
            </a:r>
            <a:r>
              <a:rPr lang="nb-NO" dirty="0">
                <a:latin typeface="Arial" charset="0"/>
              </a:rPr>
              <a:t> </a:t>
            </a:r>
            <a:r>
              <a:rPr lang="nb-NO" dirty="0" err="1">
                <a:latin typeface="Arial" charset="0"/>
              </a:rPr>
              <a:t>K</a:t>
            </a:r>
            <a:r>
              <a:rPr lang="nb-NO" baseline="-25000" dirty="0" err="1">
                <a:latin typeface="Arial" charset="0"/>
              </a:rPr>
              <a:t>c</a:t>
            </a:r>
            <a:r>
              <a:rPr lang="nb-NO" dirty="0">
                <a:latin typeface="Arial" charset="0"/>
              </a:rPr>
              <a:t> is </a:t>
            </a:r>
            <a:r>
              <a:rPr lang="nb-NO" dirty="0" err="1">
                <a:latin typeface="Arial" charset="0"/>
              </a:rPr>
              <a:t>too</a:t>
            </a:r>
            <a:r>
              <a:rPr lang="nb-NO" dirty="0">
                <a:latin typeface="Arial" charset="0"/>
              </a:rPr>
              <a:t> </a:t>
            </a:r>
            <a:r>
              <a:rPr lang="nb-NO" dirty="0" err="1">
                <a:solidFill>
                  <a:srgbClr val="FF0000"/>
                </a:solidFill>
                <a:latin typeface="Arial" charset="0"/>
              </a:rPr>
              <a:t>large</a:t>
            </a:r>
            <a:r>
              <a:rPr lang="nb-NO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nb-NO" dirty="0">
                <a:latin typeface="Arial" charset="0"/>
              </a:rPr>
              <a:t>(</a:t>
            </a:r>
            <a:r>
              <a:rPr lang="nb-NO" dirty="0" err="1">
                <a:latin typeface="Arial" charset="0"/>
              </a:rPr>
              <a:t>can</a:t>
            </a:r>
            <a:r>
              <a:rPr lang="nb-NO" dirty="0">
                <a:latin typeface="Arial" charset="0"/>
              </a:rPr>
              <a:t> </a:t>
            </a:r>
            <a:r>
              <a:rPr lang="nb-NO" dirty="0" err="1">
                <a:latin typeface="Arial" charset="0"/>
              </a:rPr>
              <a:t>get</a:t>
            </a:r>
            <a:r>
              <a:rPr lang="nb-NO" dirty="0">
                <a:latin typeface="Arial" charset="0"/>
              </a:rPr>
              <a:t> </a:t>
            </a:r>
            <a:r>
              <a:rPr lang="nb-NO" dirty="0" err="1">
                <a:latin typeface="Arial" charset="0"/>
              </a:rPr>
              <a:t>instability</a:t>
            </a:r>
            <a:r>
              <a:rPr lang="nb-NO" dirty="0">
                <a:latin typeface="Arial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462" name="TextBox 10">
                <a:extLst>
                  <a:ext uri="{FF2B5EF4-FFF2-40B4-BE49-F238E27FC236}">
                    <a16:creationId xmlns:a16="http://schemas.microsoft.com/office/drawing/2014/main" id="{79C7EADE-1FFE-BB7F-4457-02845127FC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59219" y="5149851"/>
                <a:ext cx="3832781" cy="770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1800" dirty="0"/>
                  <a:t>k = </a:t>
                </a:r>
                <a:r>
                  <a:rPr lang="nb-NO" altLang="nb-NO" sz="1800" dirty="0" err="1"/>
                  <a:t>process</a:t>
                </a:r>
                <a:r>
                  <a:rPr lang="nb-NO" altLang="nb-NO" sz="1800" dirty="0"/>
                  <a:t> </a:t>
                </a:r>
                <a:r>
                  <a:rPr lang="nb-NO" altLang="nb-NO" sz="1800" dirty="0" err="1"/>
                  <a:t>gain</a:t>
                </a:r>
                <a:r>
                  <a:rPr lang="nb-NO" altLang="nb-NO" sz="1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b-NO" altLang="nb-NO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b-NO" altLang="nb-NO" sz="18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nb-NO" altLang="nb-NO" sz="1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nb-NO" altLang="nb-NO" sz="18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nb-NO" altLang="nb-NO" sz="18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den>
                    </m:f>
                  </m:oMath>
                </a14:m>
                <a:r>
                  <a:rPr lang="nb-NO" altLang="nb-NO" sz="1800" dirty="0"/>
                  <a:t> (steady-</a:t>
                </a:r>
                <a:r>
                  <a:rPr lang="nb-NO" altLang="nb-NO" sz="1800" dirty="0" err="1"/>
                  <a:t>state</a:t>
                </a:r>
                <a:r>
                  <a:rPr lang="nb-NO" altLang="nb-NO" sz="1800" dirty="0"/>
                  <a:t>)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1800" dirty="0" err="1"/>
                  <a:t>K</a:t>
                </a:r>
                <a:r>
                  <a:rPr lang="nb-NO" altLang="nb-NO" sz="1800" baseline="-25000" dirty="0" err="1"/>
                  <a:t>c</a:t>
                </a:r>
                <a:r>
                  <a:rPr lang="nb-NO" altLang="nb-NO" sz="1800" baseline="-25000" dirty="0"/>
                  <a:t> </a:t>
                </a:r>
                <a:r>
                  <a:rPr lang="nb-NO" altLang="nb-NO" sz="1800" dirty="0"/>
                  <a:t>= controller </a:t>
                </a:r>
                <a:r>
                  <a:rPr lang="nb-NO" altLang="nb-NO" sz="1800" dirty="0" err="1"/>
                  <a:t>gain</a:t>
                </a:r>
                <a:endParaRPr lang="nb-NO" altLang="nb-NO" sz="1800" dirty="0"/>
              </a:p>
            </p:txBody>
          </p:sp>
        </mc:Choice>
        <mc:Fallback xmlns="">
          <p:sp>
            <p:nvSpPr>
              <p:cNvPr id="19462" name="TextBox 10">
                <a:extLst>
                  <a:ext uri="{FF2B5EF4-FFF2-40B4-BE49-F238E27FC236}">
                    <a16:creationId xmlns:a16="http://schemas.microsoft.com/office/drawing/2014/main" id="{79C7EADE-1FFE-BB7F-4457-02845127F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59219" y="5149851"/>
                <a:ext cx="3832781" cy="770467"/>
              </a:xfrm>
              <a:prstGeom prst="rect">
                <a:avLst/>
              </a:prstGeom>
              <a:blipFill>
                <a:blip r:embed="rId2"/>
                <a:stretch>
                  <a:fillRect l="-1272" r="-795" b="-1269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463" name="Picture 1">
            <a:extLst>
              <a:ext uri="{FF2B5EF4-FFF2-40B4-BE49-F238E27FC236}">
                <a16:creationId xmlns:a16="http://schemas.microsoft.com/office/drawing/2014/main" id="{7A570B52-D510-D6BD-D2B7-F1A1FEC982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5" y="2138364"/>
            <a:ext cx="39624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2">
            <a:extLst>
              <a:ext uri="{FF2B5EF4-FFF2-40B4-BE49-F238E27FC236}">
                <a16:creationId xmlns:a16="http://schemas.microsoft.com/office/drawing/2014/main" id="{BA5F23F4-4459-0EB5-9290-D8AED7665B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89" y="5149851"/>
            <a:ext cx="470058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>
            <a:extLst>
              <a:ext uri="{FF2B5EF4-FFF2-40B4-BE49-F238E27FC236}">
                <a16:creationId xmlns:a16="http://schemas.microsoft.com/office/drawing/2014/main" id="{8DDDFA51-4711-7329-F6E4-85C311A3C5DB}"/>
              </a:ext>
            </a:extLst>
          </p:cNvPr>
          <p:cNvGrpSpPr>
            <a:grpSpLocks/>
          </p:cNvGrpSpPr>
          <p:nvPr/>
        </p:nvGrpSpPr>
        <p:grpSpPr bwMode="auto">
          <a:xfrm>
            <a:off x="9336360" y="95559"/>
            <a:ext cx="2736551" cy="1461234"/>
            <a:chOff x="755650" y="1557338"/>
            <a:chExt cx="4284663" cy="2248914"/>
          </a:xfrm>
        </p:grpSpPr>
        <p:pic>
          <p:nvPicPr>
            <p:cNvPr id="3" name="Picture 15">
              <a:extLst>
                <a:ext uri="{FF2B5EF4-FFF2-40B4-BE49-F238E27FC236}">
                  <a16:creationId xmlns:a16="http://schemas.microsoft.com/office/drawing/2014/main" id="{125D4766-267F-CB1C-A917-D05A274388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650" y="1557338"/>
              <a:ext cx="4284663" cy="2208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" name="Group 2">
              <a:extLst>
                <a:ext uri="{FF2B5EF4-FFF2-40B4-BE49-F238E27FC236}">
                  <a16:creationId xmlns:a16="http://schemas.microsoft.com/office/drawing/2014/main" id="{C08573A9-DA74-8311-AB82-24EFE6CA1C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1550" y="2349500"/>
              <a:ext cx="3671888" cy="1456752"/>
              <a:chOff x="971550" y="2349500"/>
              <a:chExt cx="3671888" cy="1456752"/>
            </a:xfrm>
          </p:grpSpPr>
          <p:sp>
            <p:nvSpPr>
              <p:cNvPr id="5" name="Text Box 16">
                <a:extLst>
                  <a:ext uri="{FF2B5EF4-FFF2-40B4-BE49-F238E27FC236}">
                    <a16:creationId xmlns:a16="http://schemas.microsoft.com/office/drawing/2014/main" id="{955A3566-1D8C-5674-E168-47CC97BED9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47813" y="2349500"/>
                <a:ext cx="286769" cy="2904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587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nb-NO" sz="1800"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6" name="Text Box 21">
                <a:extLst>
                  <a:ext uri="{FF2B5EF4-FFF2-40B4-BE49-F238E27FC236}">
                    <a16:creationId xmlns:a16="http://schemas.microsoft.com/office/drawing/2014/main" id="{419406DD-CF2F-0BC4-810D-25B36641A0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1550" y="2924176"/>
                <a:ext cx="249798" cy="404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nb-NO" altLang="nb-NO" sz="1800" baseline="-25000" dirty="0"/>
              </a:p>
            </p:txBody>
          </p:sp>
          <p:sp>
            <p:nvSpPr>
              <p:cNvPr id="7" name="Text Box 22">
                <a:extLst>
                  <a:ext uri="{FF2B5EF4-FFF2-40B4-BE49-F238E27FC236}">
                    <a16:creationId xmlns:a16="http://schemas.microsoft.com/office/drawing/2014/main" id="{C02A4068-3863-15D9-E4BC-8352B29474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0800000" flipV="1">
                <a:off x="1069974" y="3356549"/>
                <a:ext cx="3573464" cy="4497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nb-NO" altLang="nb-NO" sz="1400" dirty="0"/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9AB0F71A-074D-8686-A1F9-032FD73EED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P-control of typical process</a:t>
            </a:r>
          </a:p>
        </p:txBody>
      </p:sp>
      <p:pic>
        <p:nvPicPr>
          <p:cNvPr id="20483" name="Picture 2">
            <a:extLst>
              <a:ext uri="{FF2B5EF4-FFF2-40B4-BE49-F238E27FC236}">
                <a16:creationId xmlns:a16="http://schemas.microsoft.com/office/drawing/2014/main" id="{71FDA8A2-1AC1-D1F4-A2E6-026ECCEE0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9" y="1125538"/>
            <a:ext cx="7037387" cy="561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4" name="TextBox 3">
            <a:extLst>
              <a:ext uri="{FF2B5EF4-FFF2-40B4-BE49-F238E27FC236}">
                <a16:creationId xmlns:a16="http://schemas.microsoft.com/office/drawing/2014/main" id="{B819CE07-567B-847F-C89D-B608F9960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2938" y="4724400"/>
            <a:ext cx="857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K</a:t>
            </a:r>
            <a:r>
              <a:rPr lang="nb-NO" altLang="nb-NO" sz="1800" baseline="-25000"/>
              <a:t>c</a:t>
            </a:r>
            <a:r>
              <a:rPr lang="nb-NO" altLang="nb-NO" sz="1800"/>
              <a:t>=1/k</a:t>
            </a:r>
          </a:p>
        </p:txBody>
      </p:sp>
      <p:sp>
        <p:nvSpPr>
          <p:cNvPr id="20485" name="TextBox 5">
            <a:extLst>
              <a:ext uri="{FF2B5EF4-FFF2-40B4-BE49-F238E27FC236}">
                <a16:creationId xmlns:a16="http://schemas.microsoft.com/office/drawing/2014/main" id="{5F4515EE-DAD3-23CC-53C8-15A35A03E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588" y="4283075"/>
            <a:ext cx="857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K</a:t>
            </a:r>
            <a:r>
              <a:rPr lang="nb-NO" altLang="nb-NO" sz="1800" baseline="-25000"/>
              <a:t>c</a:t>
            </a:r>
            <a:r>
              <a:rPr lang="nb-NO" altLang="nb-NO" sz="1800"/>
              <a:t>=2/k</a:t>
            </a:r>
          </a:p>
        </p:txBody>
      </p:sp>
      <p:sp>
        <p:nvSpPr>
          <p:cNvPr id="20486" name="TextBox 6">
            <a:extLst>
              <a:ext uri="{FF2B5EF4-FFF2-40B4-BE49-F238E27FC236}">
                <a16:creationId xmlns:a16="http://schemas.microsoft.com/office/drawing/2014/main" id="{A6CF0031-98FF-8D8E-4889-5B06D9BD84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588" y="3924300"/>
            <a:ext cx="857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K</a:t>
            </a:r>
            <a:r>
              <a:rPr lang="nb-NO" altLang="nb-NO" sz="1800" baseline="-25000"/>
              <a:t>c</a:t>
            </a:r>
            <a:r>
              <a:rPr lang="nb-NO" altLang="nb-NO" sz="1800"/>
              <a:t>=4/k</a:t>
            </a:r>
          </a:p>
        </p:txBody>
      </p:sp>
      <p:sp>
        <p:nvSpPr>
          <p:cNvPr id="20487" name="TextBox 7">
            <a:extLst>
              <a:ext uri="{FF2B5EF4-FFF2-40B4-BE49-F238E27FC236}">
                <a16:creationId xmlns:a16="http://schemas.microsoft.com/office/drawing/2014/main" id="{2BBE0A67-5DBE-24B7-1FF4-05E4F7255B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50" y="2636839"/>
            <a:ext cx="857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K</a:t>
            </a:r>
            <a:r>
              <a:rPr lang="nb-NO" altLang="nb-NO" sz="1800" baseline="-25000"/>
              <a:t>c</a:t>
            </a:r>
            <a:r>
              <a:rPr lang="nb-NO" altLang="nb-NO" sz="1800"/>
              <a:t>=8/k</a:t>
            </a:r>
          </a:p>
        </p:txBody>
      </p:sp>
      <p:sp>
        <p:nvSpPr>
          <p:cNvPr id="20488" name="TextBox 4">
            <a:extLst>
              <a:ext uri="{FF2B5EF4-FFF2-40B4-BE49-F238E27FC236}">
                <a16:creationId xmlns:a16="http://schemas.microsoft.com/office/drawing/2014/main" id="{4304F444-8E94-E7AF-675B-10BE08513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3" y="3141663"/>
            <a:ext cx="1403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008000"/>
                </a:solidFill>
              </a:rPr>
              <a:t>y</a:t>
            </a:r>
            <a:r>
              <a:rPr lang="nb-NO" altLang="nb-NO" sz="1800" baseline="-25000">
                <a:solidFill>
                  <a:srgbClr val="008000"/>
                </a:solidFill>
              </a:rPr>
              <a:t>s</a:t>
            </a:r>
            <a:r>
              <a:rPr lang="nb-NO" altLang="nb-NO" sz="1800">
                <a:solidFill>
                  <a:srgbClr val="008000"/>
                </a:solidFill>
              </a:rPr>
              <a:t> (setpoint</a:t>
            </a:r>
            <a:r>
              <a:rPr lang="nb-NO" altLang="nb-NO" sz="1800"/>
              <a:t>)</a:t>
            </a:r>
          </a:p>
        </p:txBody>
      </p:sp>
      <p:sp>
        <p:nvSpPr>
          <p:cNvPr id="20489" name="TextBox 8">
            <a:extLst>
              <a:ext uri="{FF2B5EF4-FFF2-40B4-BE49-F238E27FC236}">
                <a16:creationId xmlns:a16="http://schemas.microsoft.com/office/drawing/2014/main" id="{86307EF0-BDBF-6974-D358-95DE3C7C2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139" y="1773238"/>
            <a:ext cx="300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0070C0"/>
                </a:solidFill>
              </a:rPr>
              <a:t>y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12D6336-02DE-EE54-F09B-F2BA128E72EB}"/>
              </a:ext>
            </a:extLst>
          </p:cNvPr>
          <p:cNvCxnSpPr/>
          <p:nvPr/>
        </p:nvCxnSpPr>
        <p:spPr>
          <a:xfrm>
            <a:off x="9480550" y="3509964"/>
            <a:ext cx="0" cy="1296987"/>
          </a:xfrm>
          <a:prstGeom prst="straightConnector1">
            <a:avLst/>
          </a:prstGeom>
          <a:ln w="25400">
            <a:solidFill>
              <a:schemeClr val="accent4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1" name="TextBox 11">
            <a:extLst>
              <a:ext uri="{FF2B5EF4-FFF2-40B4-BE49-F238E27FC236}">
                <a16:creationId xmlns:a16="http://schemas.microsoft.com/office/drawing/2014/main" id="{61234CC1-DBB2-41D2-511C-C19EA767A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9113" y="4437064"/>
            <a:ext cx="1270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50% offset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D49913B-E2C8-AE0B-2013-65D9519CE4D5}"/>
              </a:ext>
            </a:extLst>
          </p:cNvPr>
          <p:cNvCxnSpPr/>
          <p:nvPr/>
        </p:nvCxnSpPr>
        <p:spPr>
          <a:xfrm>
            <a:off x="9625013" y="3509963"/>
            <a:ext cx="0" cy="576262"/>
          </a:xfrm>
          <a:prstGeom prst="straightConnector1">
            <a:avLst/>
          </a:prstGeom>
          <a:ln w="25400">
            <a:solidFill>
              <a:schemeClr val="accent4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3" name="TextBox 15">
            <a:extLst>
              <a:ext uri="{FF2B5EF4-FFF2-40B4-BE49-F238E27FC236}">
                <a16:creationId xmlns:a16="http://schemas.microsoft.com/office/drawing/2014/main" id="{962CA50A-7055-CD0C-D9F6-A30C67E25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7888" y="3716339"/>
            <a:ext cx="646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20%</a:t>
            </a:r>
          </a:p>
        </p:txBody>
      </p:sp>
      <p:sp>
        <p:nvSpPr>
          <p:cNvPr id="20494" name="TextBox 1">
            <a:extLst>
              <a:ext uri="{FF2B5EF4-FFF2-40B4-BE49-F238E27FC236}">
                <a16:creationId xmlns:a16="http://schemas.microsoft.com/office/drawing/2014/main" id="{AC8DDBB9-8D8C-E7C4-FEE1-2F5B4C34C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6403975"/>
            <a:ext cx="6686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Initially at steady-state (y=y</a:t>
            </a:r>
            <a:r>
              <a:rPr lang="en-US" altLang="nb-NO" sz="1800" baseline="-25000"/>
              <a:t>s</a:t>
            </a:r>
            <a:r>
              <a:rPr lang="en-US" altLang="nb-NO" sz="1800"/>
              <a:t>=0). Change setpoint to y</a:t>
            </a:r>
            <a:r>
              <a:rPr lang="en-US" altLang="nb-NO" sz="1800" baseline="-25000"/>
              <a:t>s</a:t>
            </a:r>
            <a:r>
              <a:rPr lang="en-US" altLang="nb-NO" sz="1800"/>
              <a:t>=1 at t=1.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281D68F-8754-A378-212B-31A28BB83B82}"/>
              </a:ext>
            </a:extLst>
          </p:cNvPr>
          <p:cNvCxnSpPr/>
          <p:nvPr/>
        </p:nvCxnSpPr>
        <p:spPr>
          <a:xfrm flipV="1">
            <a:off x="2279650" y="6165851"/>
            <a:ext cx="1277938" cy="238125"/>
          </a:xfrm>
          <a:prstGeom prst="straightConnector1">
            <a:avLst/>
          </a:prstGeom>
          <a:ln w="254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6" name="TextBox 1">
            <a:extLst>
              <a:ext uri="{FF2B5EF4-FFF2-40B4-BE49-F238E27FC236}">
                <a16:creationId xmlns:a16="http://schemas.microsoft.com/office/drawing/2014/main" id="{405022F3-F821-3AC7-0AA1-64996B6EC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8789" y="6657975"/>
            <a:ext cx="315823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 dirty="0"/>
              <a:t>Process has time constant tau=1.5 min and delay theta=0.3min .</a:t>
            </a:r>
          </a:p>
        </p:txBody>
      </p:sp>
      <p:pic>
        <p:nvPicPr>
          <p:cNvPr id="20497" name="Picture 1">
            <a:extLst>
              <a:ext uri="{FF2B5EF4-FFF2-40B4-BE49-F238E27FC236}">
                <a16:creationId xmlns:a16="http://schemas.microsoft.com/office/drawing/2014/main" id="{AB211AE5-6E66-2263-9AE3-6FF34C819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9066" y="3387726"/>
            <a:ext cx="11906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8" name="TextBox 1">
            <a:extLst>
              <a:ext uri="{FF2B5EF4-FFF2-40B4-BE49-F238E27FC236}">
                <a16:creationId xmlns:a16="http://schemas.microsoft.com/office/drawing/2014/main" id="{B728762A-1A75-566C-2C41-48DBD7DA1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8751" y="6308725"/>
            <a:ext cx="555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min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>
            <a:extLst>
              <a:ext uri="{FF2B5EF4-FFF2-40B4-BE49-F238E27FC236}">
                <a16:creationId xmlns:a16="http://schemas.microsoft.com/office/drawing/2014/main" id="{CB5A38D7-82FB-CE54-B853-5F7A6D0465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404813"/>
            <a:ext cx="8229600" cy="1223962"/>
          </a:xfrm>
        </p:spPr>
        <p:txBody>
          <a:bodyPr/>
          <a:lstStyle/>
          <a:p>
            <a:r>
              <a:rPr lang="nb-NO" altLang="nb-NO"/>
              <a:t>Fix: Add Integral action (I)</a:t>
            </a:r>
          </a:p>
          <a:p>
            <a:r>
              <a:rPr lang="nb-NO" altLang="nb-NO"/>
              <a:t>Get PI-control:</a:t>
            </a:r>
          </a:p>
        </p:txBody>
      </p:sp>
      <p:sp>
        <p:nvSpPr>
          <p:cNvPr id="22531" name="TextBox 7">
            <a:extLst>
              <a:ext uri="{FF2B5EF4-FFF2-40B4-BE49-F238E27FC236}">
                <a16:creationId xmlns:a16="http://schemas.microsoft.com/office/drawing/2014/main" id="{32F6E4F1-FBFB-1ACB-DE13-F611B2A3E9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2852738"/>
            <a:ext cx="4298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>
                <a:latin typeface="cmmi10"/>
              </a:rPr>
              <a:t>¿</a:t>
            </a:r>
            <a:r>
              <a:rPr lang="nb-NO" altLang="nb-NO" sz="1800" baseline="-25000">
                <a:latin typeface="cmmi10"/>
              </a:rPr>
              <a:t>I</a:t>
            </a:r>
            <a:r>
              <a:rPr lang="nb-NO" altLang="nb-NO" sz="1800"/>
              <a:t> = integral time (tuning parameter)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e = y</a:t>
            </a:r>
            <a:r>
              <a:rPr lang="nb-NO" altLang="nb-NO" sz="1800" baseline="-25000"/>
              <a:t>s</a:t>
            </a:r>
            <a:r>
              <a:rPr lang="nb-NO" altLang="nb-NO" sz="1800"/>
              <a:t> – y (control error)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2" name="TextBox 8">
                <a:extLst>
                  <a:ext uri="{FF2B5EF4-FFF2-40B4-BE49-F238E27FC236}">
                    <a16:creationId xmlns:a16="http://schemas.microsoft.com/office/drawing/2014/main" id="{FC6A1BA1-3825-8D97-5CDE-AD2D92BC9E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63751" y="3789363"/>
                <a:ext cx="4752975" cy="2862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1800" dirty="0"/>
                  <a:t>Note 1: Integral term </a:t>
                </a:r>
                <a:r>
                  <a:rPr lang="nb-NO" altLang="nb-NO" sz="1800" dirty="0" err="1"/>
                  <a:t>will</a:t>
                </a:r>
                <a:r>
                  <a:rPr lang="nb-NO" altLang="nb-NO" sz="1800" dirty="0"/>
                  <a:t> </a:t>
                </a:r>
                <a:r>
                  <a:rPr lang="nb-NO" altLang="nb-NO" sz="1800" dirty="0" err="1"/>
                  <a:t>keep</a:t>
                </a:r>
                <a:r>
                  <a:rPr lang="nb-NO" altLang="nb-NO" sz="1800" dirty="0"/>
                  <a:t> </a:t>
                </a:r>
                <a:r>
                  <a:rPr lang="nb-NO" altLang="nb-NO" sz="1800" dirty="0" err="1"/>
                  <a:t>changing</a:t>
                </a:r>
                <a:r>
                  <a:rPr lang="nb-NO" altLang="nb-NO" sz="1800" dirty="0"/>
                  <a:t> </a:t>
                </a:r>
                <a:r>
                  <a:rPr lang="nb-NO" altLang="nb-NO" sz="1800" dirty="0" err="1"/>
                  <a:t>until</a:t>
                </a:r>
                <a:r>
                  <a:rPr lang="nb-NO" altLang="nb-NO" sz="1800" dirty="0"/>
                  <a:t> e=0 </a:t>
                </a:r>
                <a:r>
                  <a:rPr lang="nb-NO" altLang="nb-NO" sz="1800" dirty="0">
                    <a:latin typeface="CMSY10" charset="0"/>
                  </a:rPr>
                  <a:t>)</a:t>
                </a:r>
                <a:r>
                  <a:rPr lang="nb-NO" altLang="nb-NO" sz="1800" dirty="0"/>
                  <a:t> </a:t>
                </a:r>
                <a14:m>
                  <m:oMath xmlns:m="http://schemas.openxmlformats.org/officeDocument/2006/math">
                    <m:r>
                      <a:rPr lang="nb-NO" altLang="nb-NO" sz="1800" b="0" i="1" smtClean="0">
                        <a:latin typeface="Cambria Math" panose="02040503050406030204" pitchFamily="18" charset="0"/>
                      </a:rPr>
                      <m:t>⇒ </m:t>
                    </m:r>
                  </m:oMath>
                </a14:m>
                <a:r>
                  <a:rPr lang="nb-NO" altLang="nb-NO" sz="1800" dirty="0"/>
                  <a:t>No steady-</a:t>
                </a:r>
                <a:r>
                  <a:rPr lang="nb-NO" altLang="nb-NO" sz="1800" dirty="0" err="1"/>
                  <a:t>state</a:t>
                </a:r>
                <a:r>
                  <a:rPr lang="nb-NO" altLang="nb-NO" sz="1800" dirty="0"/>
                  <a:t> offset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nb-NO" altLang="nb-NO" sz="1800" dirty="0"/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1800" dirty="0"/>
                  <a:t>Note 2: Small integral time </a:t>
                </a:r>
                <a:r>
                  <a:rPr lang="nb-NO" altLang="nb-NO" sz="1800" dirty="0" err="1"/>
                  <a:t>gives</a:t>
                </a:r>
                <a:r>
                  <a:rPr lang="nb-NO" altLang="nb-NO" sz="1800" dirty="0"/>
                  <a:t> more </a:t>
                </a:r>
                <a:r>
                  <a:rPr lang="nb-NO" altLang="nb-NO" sz="1800" dirty="0" err="1"/>
                  <a:t>effect</a:t>
                </a:r>
                <a:r>
                  <a:rPr lang="nb-NO" altLang="nb-NO" sz="1800" dirty="0"/>
                  <a:t>! 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1800" dirty="0"/>
                  <a:t>(so </a:t>
                </a:r>
                <a:r>
                  <a:rPr lang="nb-NO" altLang="nb-NO" sz="1800" dirty="0" err="1"/>
                  <a:t>set</a:t>
                </a:r>
                <a:r>
                  <a:rPr lang="nb-NO" altLang="nb-NO" sz="1800" dirty="0"/>
                  <a:t> </a:t>
                </a:r>
                <a:r>
                  <a:rPr lang="nb-NO" altLang="nb-NO" sz="1800" dirty="0">
                    <a:latin typeface="cmmi10"/>
                  </a:rPr>
                  <a:t>¿</a:t>
                </a:r>
                <a:r>
                  <a:rPr lang="nb-NO" altLang="nb-NO" sz="1800" baseline="-25000" dirty="0">
                    <a:latin typeface="cmmi10"/>
                  </a:rPr>
                  <a:t>I</a:t>
                </a:r>
                <a:r>
                  <a:rPr lang="nb-NO" altLang="nb-NO" sz="1800" dirty="0"/>
                  <a:t> = 99999 (</a:t>
                </a:r>
                <a:r>
                  <a:rPr lang="nb-NO" altLang="nb-NO" sz="1800" dirty="0" err="1"/>
                  <a:t>large</a:t>
                </a:r>
                <a:r>
                  <a:rPr lang="nb-NO" altLang="nb-NO" sz="1800" dirty="0"/>
                  <a:t>!) to turn </a:t>
                </a:r>
                <a:r>
                  <a:rPr lang="nb-NO" altLang="nb-NO" sz="1800" dirty="0" err="1"/>
                  <a:t>off</a:t>
                </a:r>
                <a:r>
                  <a:rPr lang="nb-NO" altLang="nb-NO" sz="1800" dirty="0"/>
                  <a:t> integral action)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nb-NO" altLang="nb-NO" sz="1800" dirty="0"/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1800" dirty="0"/>
                  <a:t>Note 3: Integral action is </a:t>
                </a:r>
                <a:r>
                  <a:rPr lang="nb-NO" altLang="nb-NO" sz="1800" dirty="0" err="1"/>
                  <a:t>also</a:t>
                </a:r>
                <a:r>
                  <a:rPr lang="nb-NO" altLang="nb-NO" sz="1800" dirty="0"/>
                  <a:t> </a:t>
                </a:r>
                <a:r>
                  <a:rPr lang="nb-NO" altLang="nb-NO" sz="1800" dirty="0" err="1"/>
                  <a:t>called</a:t>
                </a:r>
                <a:r>
                  <a:rPr lang="nb-NO" altLang="nb-NO" sz="1800" dirty="0"/>
                  <a:t> «reset action» </a:t>
                </a:r>
                <a:r>
                  <a:rPr lang="nb-NO" altLang="nb-NO" sz="1800" dirty="0" err="1"/>
                  <a:t>since</a:t>
                </a:r>
                <a:r>
                  <a:rPr lang="nb-NO" altLang="nb-NO" sz="1800" dirty="0"/>
                  <a:t> it «resets» </a:t>
                </a:r>
                <a:r>
                  <a:rPr lang="nb-NO" altLang="nb-NO" sz="1800" dirty="0" err="1"/>
                  <a:t>the</a:t>
                </a:r>
                <a:r>
                  <a:rPr lang="nb-NO" altLang="nb-NO" sz="1800" dirty="0"/>
                  <a:t> bias.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1800" dirty="0"/>
                  <a:t>	</a:t>
                </a:r>
              </a:p>
            </p:txBody>
          </p:sp>
        </mc:Choice>
        <mc:Fallback xmlns="">
          <p:sp>
            <p:nvSpPr>
              <p:cNvPr id="22532" name="TextBox 8">
                <a:extLst>
                  <a:ext uri="{FF2B5EF4-FFF2-40B4-BE49-F238E27FC236}">
                    <a16:creationId xmlns:a16="http://schemas.microsoft.com/office/drawing/2014/main" id="{FC6A1BA1-3825-8D97-5CDE-AD2D92BC9E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63751" y="3789363"/>
                <a:ext cx="4752975" cy="2862322"/>
              </a:xfrm>
              <a:prstGeom prst="rect">
                <a:avLst/>
              </a:prstGeom>
              <a:blipFill>
                <a:blip r:embed="rId2"/>
                <a:stretch>
                  <a:fillRect l="-1155" t="-1279" r="-192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533" name="Picture 2">
            <a:extLst>
              <a:ext uri="{FF2B5EF4-FFF2-40B4-BE49-F238E27FC236}">
                <a16:creationId xmlns:a16="http://schemas.microsoft.com/office/drawing/2014/main" id="{7FC18F74-CCB0-8AF6-D629-0B075FB957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1792288"/>
            <a:ext cx="55229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2">
            <a:extLst>
              <a:ext uri="{FF2B5EF4-FFF2-40B4-BE49-F238E27FC236}">
                <a16:creationId xmlns:a16="http://schemas.microsoft.com/office/drawing/2014/main" id="{A308B873-574B-C8A0-C256-01CBC88C5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4" y="3860801"/>
            <a:ext cx="3252787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Box 3">
            <a:extLst>
              <a:ext uri="{FF2B5EF4-FFF2-40B4-BE49-F238E27FC236}">
                <a16:creationId xmlns:a16="http://schemas.microsoft.com/office/drawing/2014/main" id="{BE46ECCA-CE1E-7F68-19E2-38DE7D6E3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25" y="5081589"/>
            <a:ext cx="1354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20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nb-NO" altLang="nb-NO" sz="12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altLang="nb-NO" sz="1200">
                <a:latin typeface="Times New Roman" panose="02020603050405020304" pitchFamily="18" charset="0"/>
                <a:cs typeface="Times New Roman" panose="02020603050405020304" pitchFamily="18" charset="0"/>
              </a:rPr>
              <a:t>=2/k, </a:t>
            </a:r>
            <a:r>
              <a:rPr lang="el-GR" altLang="nb-NO" sz="120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altLang="nb-NO" sz="12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nb-NO" altLang="nb-NO" sz="1200">
                <a:latin typeface="Times New Roman" panose="02020603050405020304" pitchFamily="18" charset="0"/>
                <a:cs typeface="Times New Roman" panose="02020603050405020304" pitchFamily="18" charset="0"/>
              </a:rPr>
              <a:t>=1.5 min</a:t>
            </a:r>
          </a:p>
        </p:txBody>
      </p:sp>
      <p:sp>
        <p:nvSpPr>
          <p:cNvPr id="22536" name="TextBox 1">
            <a:extLst>
              <a:ext uri="{FF2B5EF4-FFF2-40B4-BE49-F238E27FC236}">
                <a16:creationId xmlns:a16="http://schemas.microsoft.com/office/drawing/2014/main" id="{635C5B85-5560-E133-4F3B-8C053971C5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0114" y="6364288"/>
            <a:ext cx="22113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/>
              <a:t>Process has theta=0.3 min and tau=1.5 min.</a:t>
            </a:r>
          </a:p>
        </p:txBody>
      </p:sp>
      <p:sp>
        <p:nvSpPr>
          <p:cNvPr id="22537" name="TextBox 9">
            <a:extLst>
              <a:ext uri="{FF2B5EF4-FFF2-40B4-BE49-F238E27FC236}">
                <a16:creationId xmlns:a16="http://schemas.microsoft.com/office/drawing/2014/main" id="{9EEFB052-680D-092C-DEF8-F30EFD7C9B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9664" y="6132514"/>
            <a:ext cx="6381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200"/>
              <a:t>min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 descr="txp_fig">
            <a:extLst>
              <a:ext uri="{FF2B5EF4-FFF2-40B4-BE49-F238E27FC236}">
                <a16:creationId xmlns:a16="http://schemas.microsoft.com/office/drawing/2014/main" id="{FE8257C2-4B64-014E-17BE-45DAE900F64D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775" y="3267075"/>
            <a:ext cx="5373688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5" name="Rectangle 3">
            <a:extLst>
              <a:ext uri="{FF2B5EF4-FFF2-40B4-BE49-F238E27FC236}">
                <a16:creationId xmlns:a16="http://schemas.microsoft.com/office/drawing/2014/main" id="{E86F39DC-6937-4278-912F-BC4F581E2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1" y="4441826"/>
            <a:ext cx="8867775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nb-NO" sz="1800"/>
              <a:t>P-part: MV (</a:t>
            </a:r>
            <a:r>
              <a:rPr lang="el-GR" altLang="nb-NO" sz="1800">
                <a:cs typeface="Arial" panose="020B0604020202020204" pitchFamily="34" charset="0"/>
              </a:rPr>
              <a:t>Δ</a:t>
            </a:r>
            <a:r>
              <a:rPr lang="en-US" altLang="nb-NO" sz="1800"/>
              <a:t>u) proportional to error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400"/>
              <a:t>This is usually the main part of the controller!</a:t>
            </a:r>
          </a:p>
          <a:p>
            <a:pPr lvl="2" eaLnBrk="1" hangingPunct="1">
              <a:lnSpc>
                <a:spcPct val="80000"/>
              </a:lnSpc>
            </a:pPr>
            <a:endParaRPr lang="en-US" altLang="nb-NO" sz="1400"/>
          </a:p>
          <a:p>
            <a:pPr eaLnBrk="1" hangingPunct="1">
              <a:lnSpc>
                <a:spcPct val="80000"/>
              </a:lnSpc>
            </a:pPr>
            <a:r>
              <a:rPr lang="en-US" altLang="nb-NO" sz="1800">
                <a:cs typeface="Arial" panose="020B0604020202020204" pitchFamily="34" charset="0"/>
              </a:rPr>
              <a:t>I-part: Add contribution proportional to integrated error.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400">
                <a:cs typeface="Arial" panose="020B0604020202020204" pitchFamily="34" charset="0"/>
              </a:rPr>
              <a:t>Integral keeps changing as long as e≠0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400">
                <a:cs typeface="Arial" panose="020B0604020202020204" pitchFamily="34" charset="0"/>
              </a:rPr>
              <a:t>-&gt; Will eventually make e=0 (no steady-state offset!)</a:t>
            </a:r>
          </a:p>
          <a:p>
            <a:pPr lvl="2" eaLnBrk="1" hangingPunct="1">
              <a:lnSpc>
                <a:spcPct val="80000"/>
              </a:lnSpc>
            </a:pPr>
            <a:endParaRPr lang="en-US" altLang="nb-NO" sz="1400"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nb-NO" sz="1800">
                <a:cs typeface="Arial" panose="020B0604020202020204" pitchFamily="34" charset="0"/>
              </a:rPr>
              <a:t>Possible D-part: Add contribution proportional to change in (derivative of) error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400">
                <a:cs typeface="Arial" panose="020B0604020202020204" pitchFamily="34" charset="0"/>
              </a:rPr>
              <a:t>Can improve control for high-order (S-shaped process response) and unstable processes, but sensitive to measurement noise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nb-NO" sz="1400"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23556" name="Rectangle 2">
            <a:extLst>
              <a:ext uri="{FF2B5EF4-FFF2-40B4-BE49-F238E27FC236}">
                <a16:creationId xmlns:a16="http://schemas.microsoft.com/office/drawing/2014/main" id="{F1FF7FB3-A949-3B70-1FFF-821F7A3599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3388" y="1889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nb-NO" sz="4000"/>
              <a:t>Add also derivative action (D):</a:t>
            </a:r>
            <a:br>
              <a:rPr lang="en-US" altLang="nb-NO" sz="4000"/>
            </a:br>
            <a:r>
              <a:rPr lang="en-US" altLang="nb-NO" sz="4000"/>
              <a:t>Get PID controller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3F824F-81C1-37BF-B4AA-D995D8BF7B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64" y="1508125"/>
            <a:ext cx="1233487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FDABF0-3979-1994-2DC0-DDE9BABE0F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3" y="1336676"/>
            <a:ext cx="1295400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E692B1-F3D2-C9F2-F275-3481D983DB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9" y="1474789"/>
            <a:ext cx="105092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73EF0A-820E-F3CE-0BF9-C9FA1BD71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5639" y="2884489"/>
            <a:ext cx="1050925" cy="3381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>
                <a:solidFill>
                  <a:schemeClr val="bg1"/>
                </a:solidFill>
              </a:rPr>
              <a:t>I: Patient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FA4EC7-2D68-0E96-A16B-BFA3C003B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9" y="2881314"/>
            <a:ext cx="1050925" cy="3381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>
                <a:solidFill>
                  <a:schemeClr val="bg1"/>
                </a:solidFill>
              </a:rPr>
              <a:t>P:Normal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B3055D-8F8C-AA38-D328-7C03167A7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1363" y="2860675"/>
            <a:ext cx="1308100" cy="3381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>
                <a:solidFill>
                  <a:schemeClr val="bg1"/>
                </a:solidFill>
              </a:rPr>
              <a:t>D: Impatient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DFE2CA8B-4BBD-43A1-A3B8-D11EC7926A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Many alternative PID parameterizations</a:t>
            </a:r>
          </a:p>
        </p:txBody>
      </p:sp>
      <p:pic>
        <p:nvPicPr>
          <p:cNvPr id="25603" name="Picture 15" descr="txp_fig">
            <a:extLst>
              <a:ext uri="{FF2B5EF4-FFF2-40B4-BE49-F238E27FC236}">
                <a16:creationId xmlns:a16="http://schemas.microsoft.com/office/drawing/2014/main" id="{7360F53B-C6FA-4421-561E-D3723FD295C4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1989138"/>
            <a:ext cx="514191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5604" name="Picture 16" descr="txp_fig">
            <a:extLst>
              <a:ext uri="{FF2B5EF4-FFF2-40B4-BE49-F238E27FC236}">
                <a16:creationId xmlns:a16="http://schemas.microsoft.com/office/drawing/2014/main" id="{B9212F19-E9B1-F195-162E-3DA6BBA76DF8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2997201"/>
            <a:ext cx="47371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B53D9D3-1D9F-74A5-5E52-680510F35DB1}"/>
              </a:ext>
            </a:extLst>
          </p:cNvPr>
          <p:cNvSpPr/>
          <p:nvPr/>
        </p:nvSpPr>
        <p:spPr>
          <a:xfrm>
            <a:off x="3200400" y="4437064"/>
            <a:ext cx="4572000" cy="11842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3400" indent="-533400" eaLnBrk="1" hangingPunct="1">
              <a:lnSpc>
                <a:spcPct val="80000"/>
              </a:lnSpc>
              <a:defRPr/>
            </a:pPr>
            <a:r>
              <a:rPr lang="en-US" sz="1400" dirty="0">
                <a:latin typeface="Arial" charset="0"/>
                <a:cs typeface="Arial" charset="0"/>
                <a:sym typeface="Symbol" pitchFamily="18" charset="2"/>
              </a:rPr>
              <a:t>Also other: </a:t>
            </a:r>
          </a:p>
          <a:p>
            <a:pPr marL="990600" lvl="1" indent="-533400" eaLnBrk="1" hangingPunct="1">
              <a:lnSpc>
                <a:spcPct val="80000"/>
              </a:lnSpc>
              <a:defRPr/>
            </a:pPr>
            <a:r>
              <a:rPr lang="en-US" sz="1400" dirty="0">
                <a:latin typeface="Arial" charset="0"/>
                <a:cs typeface="Arial" charset="0"/>
                <a:sym typeface="Symbol" pitchFamily="18" charset="2"/>
              </a:rPr>
              <a:t>Proportional band = 100/</a:t>
            </a:r>
            <a:r>
              <a:rPr lang="en-US" sz="1400" dirty="0" err="1">
                <a:latin typeface="Arial" charset="0"/>
                <a:cs typeface="Arial" charset="0"/>
                <a:sym typeface="Symbol" pitchFamily="18" charset="2"/>
              </a:rPr>
              <a:t>K</a:t>
            </a:r>
            <a:r>
              <a:rPr lang="en-US" sz="1400" baseline="-25000" dirty="0" err="1">
                <a:latin typeface="Arial" charset="0"/>
                <a:cs typeface="Arial" charset="0"/>
                <a:sym typeface="Symbol" pitchFamily="18" charset="2"/>
              </a:rPr>
              <a:t>c</a:t>
            </a:r>
            <a:endParaRPr lang="en-US" sz="1400" dirty="0">
              <a:latin typeface="Arial" charset="0"/>
              <a:cs typeface="Arial" charset="0"/>
              <a:sym typeface="Symbol" pitchFamily="18" charset="2"/>
            </a:endParaRPr>
          </a:p>
          <a:p>
            <a:pPr marL="990600" lvl="1" indent="-533400" eaLnBrk="1" hangingPunct="1">
              <a:lnSpc>
                <a:spcPct val="80000"/>
              </a:lnSpc>
              <a:defRPr/>
            </a:pPr>
            <a:r>
              <a:rPr lang="en-US" sz="1400" dirty="0">
                <a:latin typeface="Arial" charset="0"/>
                <a:cs typeface="Arial" charset="0"/>
                <a:sym typeface="Symbol" pitchFamily="18" charset="2"/>
              </a:rPr>
              <a:t>Reset rate = 1/ </a:t>
            </a:r>
            <a:r>
              <a:rPr lang="en-US" sz="1400" dirty="0">
                <a:latin typeface="Symbol" pitchFamily="18" charset="2"/>
                <a:cs typeface="Arial" charset="0"/>
                <a:sym typeface="Symbol" pitchFamily="18" charset="2"/>
              </a:rPr>
              <a:t></a:t>
            </a:r>
            <a:r>
              <a:rPr lang="en-US" sz="1400" baseline="-25000" dirty="0">
                <a:latin typeface="Arial" charset="0"/>
                <a:cs typeface="Arial" charset="0"/>
                <a:sym typeface="Symbol" pitchFamily="18" charset="2"/>
              </a:rPr>
              <a:t>I</a:t>
            </a:r>
          </a:p>
          <a:p>
            <a:pPr marL="990600" lvl="1" indent="-533400" eaLnBrk="1" hangingPunct="1">
              <a:lnSpc>
                <a:spcPct val="80000"/>
              </a:lnSpc>
              <a:defRPr/>
            </a:pPr>
            <a:r>
              <a:rPr lang="en-US" sz="1400" baseline="-25000" dirty="0">
                <a:latin typeface="Arial" charset="0"/>
                <a:cs typeface="Arial" charset="0"/>
                <a:sym typeface="Symbol" pitchFamily="18" charset="2"/>
              </a:rPr>
              <a:t>Etc…..</a:t>
            </a:r>
          </a:p>
          <a:p>
            <a:pPr marL="990600" lvl="1" indent="-533400" eaLnBrk="1" hangingPunct="1">
              <a:lnSpc>
                <a:spcPct val="80000"/>
              </a:lnSpc>
              <a:defRPr/>
            </a:pPr>
            <a:r>
              <a:rPr lang="en-US" sz="1400" baseline="-25000" dirty="0">
                <a:latin typeface="Arial" charset="0"/>
                <a:cs typeface="Arial" charset="0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en-US" sz="1400" dirty="0">
              <a:latin typeface="Arial" charset="0"/>
              <a:cs typeface="Arial" charset="0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1400" dirty="0">
                <a:latin typeface="Arial" charset="0"/>
                <a:cs typeface="Arial" charset="0"/>
                <a:sym typeface="Symbol" pitchFamily="18" charset="2"/>
              </a:rPr>
              <a:t>NOTE: Always check the manual for your controller! </a:t>
            </a:r>
            <a:endParaRPr lang="en-US" sz="1400" baseline="-25000" dirty="0">
              <a:latin typeface="Arial" charset="0"/>
              <a:cs typeface="Arial" charset="0"/>
              <a:sym typeface="Symbol" pitchFamily="18" charset="2"/>
            </a:endParaRPr>
          </a:p>
        </p:txBody>
      </p:sp>
      <p:sp>
        <p:nvSpPr>
          <p:cNvPr id="25606" name="TextBox 1">
            <a:extLst>
              <a:ext uri="{FF2B5EF4-FFF2-40B4-BE49-F238E27FC236}">
                <a16:creationId xmlns:a16="http://schemas.microsoft.com/office/drawing/2014/main" id="{1BA58468-CF39-0C8F-1CD4-1C1F45D4D1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1" y="6021388"/>
            <a:ext cx="7485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200">
                <a:latin typeface="Times New Roman" panose="02020603050405020304" pitchFamily="18" charset="0"/>
                <a:cs typeface="Times New Roman" panose="02020603050405020304" pitchFamily="18" charset="0"/>
              </a:rPr>
              <a:t>Comment 1: Often the D-action is not on the setpoint, so the D-term becomes  - τ</a:t>
            </a:r>
            <a:r>
              <a:rPr lang="nb-NO" altLang="nb-NO" sz="12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nb-NO" altLang="nb-NO" sz="1200">
                <a:latin typeface="Times New Roman" panose="02020603050405020304" pitchFamily="18" charset="0"/>
                <a:cs typeface="Times New Roman" panose="02020603050405020304" pitchFamily="18" charset="0"/>
              </a:rPr>
              <a:t> dy/dt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200">
                <a:latin typeface="Times New Roman" panose="02020603050405020304" pitchFamily="18" charset="0"/>
                <a:cs typeface="Times New Roman" panose="02020603050405020304" pitchFamily="18" charset="0"/>
              </a:rPr>
              <a:t>Comment 2: This is the «ideal» PID. In this course we also use the series PID (SIMC-rule). For PI they are the same.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7FB0B7AD-58D7-4EB1-443E-7940103853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Digital implementation (practical in computer) of PID controller </a:t>
            </a:r>
          </a:p>
        </p:txBody>
      </p:sp>
      <p:pic>
        <p:nvPicPr>
          <p:cNvPr id="26627" name="Picture 15365" descr="txp_fig">
            <a:extLst>
              <a:ext uri="{FF2B5EF4-FFF2-40B4-BE49-F238E27FC236}">
                <a16:creationId xmlns:a16="http://schemas.microsoft.com/office/drawing/2014/main" id="{6BAD3FDF-D749-CC94-36C8-CD227E18BB6C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3" y="3411538"/>
            <a:ext cx="3384550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15366" descr="txp_fig">
            <a:extLst>
              <a:ext uri="{FF2B5EF4-FFF2-40B4-BE49-F238E27FC236}">
                <a16:creationId xmlns:a16="http://schemas.microsoft.com/office/drawing/2014/main" id="{2D579ED6-0BB5-2AB6-441E-0F1693C039BE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6" y="1692276"/>
            <a:ext cx="5116513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6629" name="Picture 15364" descr="txp_fig">
            <a:extLst>
              <a:ext uri="{FF2B5EF4-FFF2-40B4-BE49-F238E27FC236}">
                <a16:creationId xmlns:a16="http://schemas.microsoft.com/office/drawing/2014/main" id="{2761B513-F098-DDA3-42C1-72BC2918D59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5300664"/>
            <a:ext cx="4654550" cy="998537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6630" name="TextBox 1">
            <a:extLst>
              <a:ext uri="{FF2B5EF4-FFF2-40B4-BE49-F238E27FC236}">
                <a16:creationId xmlns:a16="http://schemas.microsoft.com/office/drawing/2014/main" id="{21C01136-3507-5A1C-4B6E-EF0BDEE31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175" y="4981575"/>
            <a:ext cx="3563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Integral action = «Reset» of bias: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>
            <a:extLst>
              <a:ext uri="{FF2B5EF4-FFF2-40B4-BE49-F238E27FC236}">
                <a16:creationId xmlns:a16="http://schemas.microsoft.com/office/drawing/2014/main" id="{12F2EE3D-6AAF-B190-E727-766F5DB2D4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08214" y="4005263"/>
            <a:ext cx="8867775" cy="532765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None/>
            </a:pP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Want the system to be (TRADE-OFF!)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nb-NO" sz="1800">
                <a:solidFill>
                  <a:srgbClr val="FF0000"/>
                </a:solidFill>
                <a:cs typeface="Arial" panose="020B0604020202020204" pitchFamily="34" charset="0"/>
                <a:sym typeface="Symbol" panose="05050102010706020507" pitchFamily="18" charset="2"/>
              </a:rPr>
              <a:t>Fast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intitially (K</a:t>
            </a:r>
            <a:r>
              <a:rPr lang="en-US" altLang="nb-NO" sz="1800" baseline="-25000">
                <a:cs typeface="Arial" panose="020B0604020202020204" pitchFamily="34" charset="0"/>
                <a:sym typeface="Symbol" panose="05050102010706020507" pitchFamily="18" charset="2"/>
              </a:rPr>
              <a:t>c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large, </a:t>
            </a:r>
            <a:r>
              <a:rPr lang="en-US" altLang="nb-NO" sz="180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en-US" altLang="nb-NO" sz="1800" baseline="-25000">
                <a:cs typeface="Arial" panose="020B0604020202020204" pitchFamily="34" charset="0"/>
                <a:sym typeface="Symbol" panose="05050102010706020507" pitchFamily="18" charset="2"/>
              </a:rPr>
              <a:t>D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large)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nb-NO" sz="1800">
                <a:solidFill>
                  <a:srgbClr val="FF0000"/>
                </a:solidFill>
                <a:cs typeface="Arial" panose="020B0604020202020204" pitchFamily="34" charset="0"/>
                <a:sym typeface="Symbol" panose="05050102010706020507" pitchFamily="18" charset="2"/>
              </a:rPr>
              <a:t>Fast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approach to steady state (</a:t>
            </a:r>
            <a:r>
              <a:rPr lang="en-US" altLang="nb-NO" sz="180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en-US" altLang="nb-NO" sz="1800" baseline="-25000">
                <a:cs typeface="Arial" panose="020B0604020202020204" pitchFamily="34" charset="0"/>
                <a:sym typeface="Symbol" panose="05050102010706020507" pitchFamily="18" charset="2"/>
              </a:rPr>
              <a:t>I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small)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nb-NO" sz="1800">
                <a:solidFill>
                  <a:schemeClr val="accent2"/>
                </a:solidFill>
                <a:cs typeface="Arial" panose="020B0604020202020204" pitchFamily="34" charset="0"/>
                <a:sym typeface="Symbol" panose="05050102010706020507" pitchFamily="18" charset="2"/>
              </a:rPr>
              <a:t>Robust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/ stable (OPPOSITE: K</a:t>
            </a:r>
            <a:r>
              <a:rPr lang="en-US" altLang="nb-NO" sz="1800" baseline="-25000">
                <a:cs typeface="Arial" panose="020B0604020202020204" pitchFamily="34" charset="0"/>
                <a:sym typeface="Symbol" panose="05050102010706020507" pitchFamily="18" charset="2"/>
              </a:rPr>
              <a:t>c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small, </a:t>
            </a:r>
            <a:r>
              <a:rPr lang="en-US" altLang="nb-NO" sz="180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en-US" altLang="nb-NO" sz="1800" baseline="-25000">
                <a:cs typeface="Arial" panose="020B0604020202020204" pitchFamily="34" charset="0"/>
                <a:sym typeface="Symbol" panose="05050102010706020507" pitchFamily="18" charset="2"/>
              </a:rPr>
              <a:t>I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large)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nb-NO" sz="1800">
                <a:solidFill>
                  <a:schemeClr val="accent2"/>
                </a:solidFill>
                <a:cs typeface="Arial" panose="020B0604020202020204" pitchFamily="34" charset="0"/>
                <a:sym typeface="Symbol" panose="05050102010706020507" pitchFamily="18" charset="2"/>
              </a:rPr>
              <a:t>Smooth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use of inputs (OPPOSITE: K</a:t>
            </a:r>
            <a:r>
              <a:rPr lang="en-US" altLang="nb-NO" sz="1800" baseline="-25000">
                <a:cs typeface="Arial" panose="020B0604020202020204" pitchFamily="34" charset="0"/>
                <a:sym typeface="Symbol" panose="05050102010706020507" pitchFamily="18" charset="2"/>
              </a:rPr>
              <a:t>c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small, </a:t>
            </a:r>
            <a:r>
              <a:rPr lang="en-US" altLang="nb-NO" sz="180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en-US" altLang="nb-NO" sz="1800" baseline="-25000">
                <a:cs typeface="Arial" panose="020B0604020202020204" pitchFamily="34" charset="0"/>
                <a:sym typeface="Symbol" panose="05050102010706020507" pitchFamily="18" charset="2"/>
              </a:rPr>
              <a:t>D</a:t>
            </a:r>
            <a:r>
              <a:rPr lang="en-US" altLang="nb-NO" sz="1800">
                <a:cs typeface="Arial" panose="020B0604020202020204" pitchFamily="34" charset="0"/>
                <a:sym typeface="Symbol" panose="05050102010706020507" pitchFamily="18" charset="2"/>
              </a:rPr>
              <a:t> small)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en-US" altLang="nb-NO" sz="1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en-US" altLang="nb-NO" sz="1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990600" lvl="1" indent="-533400" eaLnBrk="1" hangingPunct="1">
              <a:lnSpc>
                <a:spcPct val="80000"/>
              </a:lnSpc>
              <a:buNone/>
            </a:pPr>
            <a:endParaRPr lang="en-US" altLang="nb-NO" sz="1600" baseline="-2500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endParaRPr lang="en-US" altLang="nb-NO" sz="1800" baseline="-2500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endParaRPr lang="el-GR" altLang="nb-NO" sz="1800" baseline="-25000">
              <a:cs typeface="Arial" panose="020B0604020202020204" pitchFamily="34" charset="0"/>
            </a:endParaRPr>
          </a:p>
        </p:txBody>
      </p:sp>
      <p:sp>
        <p:nvSpPr>
          <p:cNvPr id="27651" name="Title 1">
            <a:extLst>
              <a:ext uri="{FF2B5EF4-FFF2-40B4-BE49-F238E27FC236}">
                <a16:creationId xmlns:a16="http://schemas.microsoft.com/office/drawing/2014/main" id="{1DBFC04B-993D-7064-E7F6-9459D1629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-26988"/>
            <a:ext cx="8229600" cy="1143001"/>
          </a:xfrm>
        </p:spPr>
        <p:txBody>
          <a:bodyPr/>
          <a:lstStyle/>
          <a:p>
            <a:r>
              <a:rPr lang="en-US" altLang="nb-NO"/>
              <a:t>PID controller tuning</a:t>
            </a:r>
          </a:p>
        </p:txBody>
      </p:sp>
      <p:pic>
        <p:nvPicPr>
          <p:cNvPr id="27652" name="Picture 3" descr="txp_fig">
            <a:extLst>
              <a:ext uri="{FF2B5EF4-FFF2-40B4-BE49-F238E27FC236}">
                <a16:creationId xmlns:a16="http://schemas.microsoft.com/office/drawing/2014/main" id="{4410D3D4-A135-0475-A8ED-0D6ACC90E6A9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1052514"/>
            <a:ext cx="5545138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C0D98E1-9DAA-72D3-D13C-964C489514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4000"/>
              <a:t>Tuning of your PID controller</a:t>
            </a:r>
            <a:br>
              <a:rPr lang="en-US" altLang="nb-NO" sz="4000"/>
            </a:br>
            <a:r>
              <a:rPr lang="en-US" altLang="nb-NO" sz="4000"/>
              <a:t>I. “Trial &amp; error” approach (online)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0A10BCB-B9E7-7B4F-D19F-328DEF3CFB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lphaLcParenBoth"/>
            </a:pPr>
            <a:r>
              <a:rPr lang="en-US" altLang="nb-NO" sz="2400"/>
              <a:t>P-part: Increase controller gain (K</a:t>
            </a:r>
            <a:r>
              <a:rPr lang="en-US" altLang="nb-NO" sz="2400" baseline="-25000"/>
              <a:t>c</a:t>
            </a:r>
            <a:r>
              <a:rPr lang="en-US" altLang="nb-NO" sz="2400"/>
              <a:t>) until the process starts oscillating or the input saturates</a:t>
            </a:r>
          </a:p>
          <a:p>
            <a:pPr marL="609600" indent="-609600" eaLnBrk="1" hangingPunct="1">
              <a:buFontTx/>
              <a:buAutoNum type="alphaLcParenBoth"/>
            </a:pPr>
            <a:r>
              <a:rPr lang="en-US" altLang="nb-NO" sz="2400"/>
              <a:t>Decrease the gain (</a:t>
            </a:r>
            <a:r>
              <a:rPr lang="en-US" altLang="nb-NO" sz="2400">
                <a:cs typeface="Arial" panose="020B0604020202020204" pitchFamily="34" charset="0"/>
              </a:rPr>
              <a:t>~ factor 2)</a:t>
            </a:r>
          </a:p>
          <a:p>
            <a:pPr marL="609600" indent="-609600" eaLnBrk="1" hangingPunct="1">
              <a:buFontTx/>
              <a:buAutoNum type="alphaLcParenBoth"/>
            </a:pPr>
            <a:r>
              <a:rPr lang="en-US" altLang="nb-NO" sz="2400">
                <a:cs typeface="Arial" panose="020B0604020202020204" pitchFamily="34" charset="0"/>
              </a:rPr>
              <a:t>I-part: Reduce the integral time (</a:t>
            </a:r>
            <a:r>
              <a:rPr lang="en-US" altLang="nb-NO" sz="240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en-US" altLang="nb-NO" sz="2400" baseline="-25000">
                <a:cs typeface="Arial" panose="020B0604020202020204" pitchFamily="34" charset="0"/>
                <a:sym typeface="Symbol" panose="05050102010706020507" pitchFamily="18" charset="2"/>
              </a:rPr>
              <a:t>I</a:t>
            </a:r>
            <a:r>
              <a:rPr lang="en-US" altLang="nb-NO" sz="2400">
                <a:cs typeface="Arial" panose="020B0604020202020204" pitchFamily="34" charset="0"/>
                <a:sym typeface="Symbol" panose="05050102010706020507" pitchFamily="18" charset="2"/>
              </a:rPr>
              <a:t>) until the process starts oscillating</a:t>
            </a:r>
          </a:p>
          <a:p>
            <a:pPr marL="609600" indent="-609600" eaLnBrk="1" hangingPunct="1">
              <a:buFontTx/>
              <a:buAutoNum type="alphaLcParenBoth"/>
            </a:pPr>
            <a:r>
              <a:rPr lang="en-US" altLang="nb-NO" sz="2400">
                <a:cs typeface="Arial" panose="020B0604020202020204" pitchFamily="34" charset="0"/>
                <a:sym typeface="Symbol" panose="05050102010706020507" pitchFamily="18" charset="2"/>
              </a:rPr>
              <a:t>Increase a bit </a:t>
            </a:r>
            <a:r>
              <a:rPr lang="en-US" altLang="nb-NO" sz="2400"/>
              <a:t>(</a:t>
            </a:r>
            <a:r>
              <a:rPr lang="en-US" altLang="nb-NO" sz="2400">
                <a:cs typeface="Arial" panose="020B0604020202020204" pitchFamily="34" charset="0"/>
              </a:rPr>
              <a:t>~ factor 2)</a:t>
            </a:r>
          </a:p>
          <a:p>
            <a:pPr marL="609600" indent="-609600" eaLnBrk="1" hangingPunct="1">
              <a:buFontTx/>
              <a:buAutoNum type="alphaLcParenBoth"/>
            </a:pPr>
            <a:r>
              <a:rPr lang="en-US" altLang="nb-NO" sz="2400">
                <a:cs typeface="Arial" panose="020B0604020202020204" pitchFamily="34" charset="0"/>
              </a:rPr>
              <a:t>Possible D-part: Increase </a:t>
            </a:r>
            <a:r>
              <a:rPr lang="en-US" altLang="nb-NO" sz="240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en-US" altLang="nb-NO" sz="2400" baseline="-25000">
                <a:cs typeface="Arial" panose="020B0604020202020204" pitchFamily="34" charset="0"/>
                <a:sym typeface="Symbol" panose="05050102010706020507" pitchFamily="18" charset="2"/>
              </a:rPr>
              <a:t>D </a:t>
            </a:r>
            <a:r>
              <a:rPr lang="en-US" altLang="nb-NO" sz="2400">
                <a:cs typeface="Arial" panose="020B0604020202020204" pitchFamily="34" charset="0"/>
                <a:sym typeface="Symbol" panose="05050102010706020507" pitchFamily="18" charset="2"/>
              </a:rPr>
              <a:t>and see if there is any improvement</a:t>
            </a:r>
          </a:p>
          <a:p>
            <a:pPr marL="609600" indent="-609600" eaLnBrk="1" hangingPunct="1">
              <a:buFontTx/>
              <a:buAutoNum type="alphaLcParenBoth"/>
            </a:pPr>
            <a:endParaRPr lang="en-US" altLang="nb-NO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990600" lvl="1" indent="-533400" eaLnBrk="1" hangingPunct="1"/>
            <a:endParaRPr lang="en-US" altLang="nb-NO" baseline="-2500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990600" lvl="1" indent="-533400" eaLnBrk="1" hangingPunct="1">
              <a:buNone/>
            </a:pPr>
            <a:endParaRPr lang="en-US" altLang="nb-NO" baseline="-2500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609600" indent="-609600" eaLnBrk="1" hangingPunct="1">
              <a:buNone/>
            </a:pPr>
            <a:endParaRPr lang="en-US" altLang="nb-NO" baseline="-2500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609600" indent="-609600" eaLnBrk="1" hangingPunct="1">
              <a:buNone/>
            </a:pPr>
            <a:endParaRPr lang="el-GR" altLang="nb-NO" baseline="-25000">
              <a:cs typeface="Arial" panose="020B0604020202020204" pitchFamily="34" charset="0"/>
            </a:endParaRPr>
          </a:p>
        </p:txBody>
      </p:sp>
      <p:sp>
        <p:nvSpPr>
          <p:cNvPr id="3076" name="Text Box 4">
            <a:extLst>
              <a:ext uri="{FF2B5EF4-FFF2-40B4-BE49-F238E27FC236}">
                <a16:creationId xmlns:a16="http://schemas.microsoft.com/office/drawing/2014/main" id="{95CBF2B1-409F-5124-8B54-911139934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528" y="5085184"/>
            <a:ext cx="9417065" cy="86177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nb-NO" sz="1800" dirty="0"/>
              <a:t>Very common approach,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nb-NO" sz="1800" dirty="0"/>
              <a:t>BUT: Time consuming and does not give good tunings: </a:t>
            </a:r>
            <a:r>
              <a:rPr lang="en-US" altLang="nb-NO" dirty="0">
                <a:highlight>
                  <a:srgbClr val="FFFF00"/>
                </a:highlight>
              </a:rPr>
              <a:t>NOT recommended</a:t>
            </a:r>
            <a:endParaRPr lang="en-US" altLang="nb-NO" sz="18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E621727-0A20-572D-8858-BBE4F51363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Process dynamics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5BAD9E2D-D887-1076-9D9D-9ECC34D55E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1" y="1600201"/>
            <a:ext cx="8435975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nb-NO" sz="3600" dirty="0"/>
              <a:t>“Things take time”</a:t>
            </a:r>
          </a:p>
          <a:p>
            <a:pPr eaLnBrk="1" hangingPunct="1">
              <a:lnSpc>
                <a:spcPct val="90000"/>
              </a:lnSpc>
            </a:pPr>
            <a:r>
              <a:rPr lang="en-US" altLang="nb-NO" sz="2800" dirty="0"/>
              <a:t>Step response </a:t>
            </a:r>
            <a:r>
              <a:rPr lang="en-US" altLang="nb-NO" sz="1200" dirty="0"/>
              <a:t>(response of output y to a step in input u):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sz="2000" dirty="0"/>
              <a:t>k = </a:t>
            </a:r>
            <a:r>
              <a:rPr lang="el-GR" altLang="nb-NO" sz="2000" dirty="0">
                <a:cs typeface="Arial" panose="020B0604020202020204" pitchFamily="34" charset="0"/>
              </a:rPr>
              <a:t>Δ</a:t>
            </a:r>
            <a:r>
              <a:rPr lang="nb-NO" altLang="nb-NO" sz="2000" dirty="0">
                <a:cs typeface="Arial" panose="020B0604020202020204" pitchFamily="34" charset="0"/>
              </a:rPr>
              <a:t>y(∞)/ </a:t>
            </a:r>
            <a:r>
              <a:rPr lang="el-GR" altLang="nb-NO" sz="2000" dirty="0">
                <a:cs typeface="Arial" panose="020B0604020202020204" pitchFamily="34" charset="0"/>
              </a:rPr>
              <a:t>Δ</a:t>
            </a:r>
            <a:r>
              <a:rPr lang="nb-NO" altLang="nb-NO" sz="2000" dirty="0">
                <a:cs typeface="Arial" panose="020B0604020202020204" pitchFamily="34" charset="0"/>
              </a:rPr>
              <a:t>u </a:t>
            </a:r>
            <a:r>
              <a:rPr lang="en-US" altLang="nb-NO" sz="2000" dirty="0">
                <a:cs typeface="Arial" panose="020B0604020202020204" pitchFamily="34" charset="0"/>
              </a:rPr>
              <a:t>– process gain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sz="2000" dirty="0">
                <a:cs typeface="Arial" panose="020B0604020202020204" pitchFamily="34" charset="0"/>
              </a:rPr>
              <a:t> </a:t>
            </a:r>
            <a:r>
              <a:rPr lang="en-US" altLang="nb-NO" sz="2000" dirty="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en-US" altLang="nb-NO" sz="2000" dirty="0">
                <a:cs typeface="Arial" panose="020B0604020202020204" pitchFamily="34" charset="0"/>
              </a:rPr>
              <a:t> - process time constant (63%)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sz="2000" dirty="0">
                <a:cs typeface="Arial" panose="020B0604020202020204" pitchFamily="34" charset="0"/>
              </a:rPr>
              <a:t> </a:t>
            </a:r>
            <a:r>
              <a:rPr lang="en-US" altLang="nb-NO" sz="2000" dirty="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</a:t>
            </a:r>
            <a:r>
              <a:rPr lang="en-US" altLang="nb-NO" sz="2000" dirty="0">
                <a:cs typeface="Arial" panose="020B0604020202020204" pitchFamily="34" charset="0"/>
              </a:rPr>
              <a:t> - process time delay</a:t>
            </a:r>
          </a:p>
          <a:p>
            <a:pPr eaLnBrk="1" hangingPunct="1">
              <a:lnSpc>
                <a:spcPct val="90000"/>
              </a:lnSpc>
            </a:pPr>
            <a:endParaRPr lang="en-US" altLang="nb-NO" sz="2000" dirty="0"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nb-NO" sz="1600" dirty="0">
                <a:cs typeface="Arial" panose="020B0604020202020204" pitchFamily="34" charset="0"/>
              </a:rPr>
              <a:t>Time constant </a:t>
            </a:r>
            <a:r>
              <a:rPr lang="en-US" altLang="nb-NO" sz="1600" dirty="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: </a:t>
            </a:r>
            <a:r>
              <a:rPr lang="en-US" altLang="nb-NO" sz="1600" dirty="0">
                <a:cs typeface="Arial" panose="020B0604020202020204" pitchFamily="34" charset="0"/>
                <a:sym typeface="Symbol" panose="05050102010706020507" pitchFamily="18" charset="2"/>
              </a:rPr>
              <a:t>Sometimes</a:t>
            </a:r>
            <a:r>
              <a:rPr lang="en-US" altLang="nb-NO" sz="1600" dirty="0">
                <a:cs typeface="Arial" panose="020B0604020202020204" pitchFamily="34" charset="0"/>
              </a:rPr>
              <a:t> equal to residence time = V[m3]/q[m3/s] </a:t>
            </a:r>
          </a:p>
          <a:p>
            <a:pPr eaLnBrk="1" hangingPunct="1">
              <a:lnSpc>
                <a:spcPct val="90000"/>
              </a:lnSpc>
            </a:pPr>
            <a:endParaRPr lang="en-US" altLang="nb-NO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nb-NO" sz="2000" dirty="0">
                <a:solidFill>
                  <a:srgbClr val="FF0000"/>
                </a:solidFill>
                <a:cs typeface="Arial" panose="020B0604020202020204" pitchFamily="34" charset="0"/>
              </a:rPr>
              <a:t>Dynamic model</a:t>
            </a:r>
            <a:r>
              <a:rPr lang="en-US" altLang="nb-NO" sz="2000" dirty="0">
                <a:cs typeface="Arial" panose="020B0604020202020204" pitchFamily="34" charset="0"/>
              </a:rPr>
              <a:t>: Can find </a:t>
            </a:r>
            <a:r>
              <a:rPr lang="en-US" altLang="nb-NO" sz="2000" dirty="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 </a:t>
            </a:r>
            <a:r>
              <a:rPr lang="en-US" altLang="nb-NO" sz="2000" dirty="0">
                <a:cs typeface="Arial" panose="020B0604020202020204" pitchFamily="34" charset="0"/>
              </a:rPr>
              <a:t>(and k) from balance equations</a:t>
            </a:r>
            <a:r>
              <a:rPr lang="nb-NO" altLang="nb-NO" sz="2000" dirty="0">
                <a:cs typeface="Arial" panose="020B0604020202020204" pitchFamily="34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endParaRPr lang="nb-NO" altLang="nb-NO" sz="2000" dirty="0"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nb-NO" altLang="nb-NO" sz="2000" dirty="0">
              <a:cs typeface="Arial" panose="020B0604020202020204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nb-NO" sz="1400" dirty="0"/>
          </a:p>
          <a:p>
            <a:pPr lvl="1" eaLnBrk="1" hangingPunct="1">
              <a:lnSpc>
                <a:spcPct val="90000"/>
              </a:lnSpc>
            </a:pPr>
            <a:endParaRPr lang="en-US" altLang="nb-NO" sz="1400" dirty="0"/>
          </a:p>
          <a:p>
            <a:pPr lvl="1" eaLnBrk="1" hangingPunct="1">
              <a:lnSpc>
                <a:spcPct val="90000"/>
              </a:lnSpc>
            </a:pPr>
            <a:r>
              <a:rPr lang="en-US" altLang="nb-NO" sz="1400" dirty="0"/>
              <a:t>Then rearrange to match standard form of 1st order linear differential equation:</a:t>
            </a:r>
            <a:endParaRPr lang="nb-NO" altLang="nb-NO" sz="1400" dirty="0">
              <a:cs typeface="Arial" panose="020B0604020202020204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nb-NO" altLang="nb-NO" sz="1400" dirty="0"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nb-NO" altLang="nb-NO" sz="3600" dirty="0">
              <a:latin typeface="Symbol" panose="05050102010706020507" pitchFamily="18" charset="2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pic>
        <p:nvPicPr>
          <p:cNvPr id="6148" name="Picture 4" descr="figptD5">
            <a:extLst>
              <a:ext uri="{FF2B5EF4-FFF2-40B4-BE49-F238E27FC236}">
                <a16:creationId xmlns:a16="http://schemas.microsoft.com/office/drawing/2014/main" id="{C1762F8E-E4A6-E392-31C1-20220C8BA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775" y="1125538"/>
            <a:ext cx="3035300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5" name="Picture 11" descr="txp_fig">
            <a:extLst>
              <a:ext uri="{FF2B5EF4-FFF2-40B4-BE49-F238E27FC236}">
                <a16:creationId xmlns:a16="http://schemas.microsoft.com/office/drawing/2014/main" id="{B9285D20-A836-7F1B-10A6-4516F2A61138}"/>
              </a:ext>
            </a:extLst>
          </p:cNvPr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8707438" y="6013451"/>
            <a:ext cx="1439862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3078" name="Picture 2">
            <a:extLst>
              <a:ext uri="{FF2B5EF4-FFF2-40B4-BE49-F238E27FC236}">
                <a16:creationId xmlns:a16="http://schemas.microsoft.com/office/drawing/2014/main" id="{CEC54334-B51F-E831-0918-963370E42D16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2351089" y="5084763"/>
            <a:ext cx="825182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grpSp>
        <p:nvGrpSpPr>
          <p:cNvPr id="6151" name="Group 15">
            <a:extLst>
              <a:ext uri="{FF2B5EF4-FFF2-40B4-BE49-F238E27FC236}">
                <a16:creationId xmlns:a16="http://schemas.microsoft.com/office/drawing/2014/main" id="{A6F4B067-D395-D13C-C9AA-57E6D1676DD0}"/>
              </a:ext>
            </a:extLst>
          </p:cNvPr>
          <p:cNvGrpSpPr>
            <a:grpSpLocks/>
          </p:cNvGrpSpPr>
          <p:nvPr/>
        </p:nvGrpSpPr>
        <p:grpSpPr bwMode="auto">
          <a:xfrm>
            <a:off x="8355013" y="44450"/>
            <a:ext cx="2184400" cy="647700"/>
            <a:chOff x="1707" y="1302"/>
            <a:chExt cx="1376" cy="408"/>
          </a:xfrm>
        </p:grpSpPr>
        <p:sp>
          <p:nvSpPr>
            <p:cNvPr id="6154" name="Rectangle 5">
              <a:extLst>
                <a:ext uri="{FF2B5EF4-FFF2-40B4-BE49-F238E27FC236}">
                  <a16:creationId xmlns:a16="http://schemas.microsoft.com/office/drawing/2014/main" id="{9706833C-1098-5B66-4EAF-175C971881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8" y="1347"/>
              <a:ext cx="680" cy="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Process</a:t>
              </a:r>
            </a:p>
          </p:txBody>
        </p:sp>
        <p:sp>
          <p:nvSpPr>
            <p:cNvPr id="6155" name="Line 6">
              <a:extLst>
                <a:ext uri="{FF2B5EF4-FFF2-40B4-BE49-F238E27FC236}">
                  <a16:creationId xmlns:a16="http://schemas.microsoft.com/office/drawing/2014/main" id="{BD518BB8-47A4-C8EE-AA87-ACB68F46D1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07" y="1528"/>
              <a:ext cx="4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6" name="Line 7">
              <a:extLst>
                <a:ext uri="{FF2B5EF4-FFF2-40B4-BE49-F238E27FC236}">
                  <a16:creationId xmlns:a16="http://schemas.microsoft.com/office/drawing/2014/main" id="{39BC2536-0153-B8FB-325C-145FE89979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8" y="1528"/>
              <a:ext cx="2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7" name="Text Box 8">
              <a:extLst>
                <a:ext uri="{FF2B5EF4-FFF2-40B4-BE49-F238E27FC236}">
                  <a16:creationId xmlns:a16="http://schemas.microsoft.com/office/drawing/2014/main" id="{1E59A8A1-1B45-4A1D-DFFC-F92C023EA6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" y="1302"/>
              <a:ext cx="392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u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input </a:t>
              </a:r>
            </a:p>
          </p:txBody>
        </p:sp>
        <p:sp>
          <p:nvSpPr>
            <p:cNvPr id="6158" name="Text Box 9">
              <a:extLst>
                <a:ext uri="{FF2B5EF4-FFF2-40B4-BE49-F238E27FC236}">
                  <a16:creationId xmlns:a16="http://schemas.microsoft.com/office/drawing/2014/main" id="{297F12AE-FC69-8471-60D8-88D78FE7CB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6" y="1306"/>
              <a:ext cx="19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y</a:t>
              </a:r>
            </a:p>
          </p:txBody>
        </p:sp>
      </p:grpSp>
      <p:pic>
        <p:nvPicPr>
          <p:cNvPr id="6152" name="Picture 1">
            <a:extLst>
              <a:ext uri="{FF2B5EF4-FFF2-40B4-BE49-F238E27FC236}">
                <a16:creationId xmlns:a16="http://schemas.microsoft.com/office/drawing/2014/main" id="{79365E20-114E-4E51-ACB3-F1C9023A5D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8" y="4953001"/>
            <a:ext cx="8685212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3">
            <a:extLst>
              <a:ext uri="{FF2B5EF4-FFF2-40B4-BE49-F238E27FC236}">
                <a16:creationId xmlns:a16="http://schemas.microsoft.com/office/drawing/2014/main" id="{598CD9C9-8E4D-EA7B-39E8-CB772E9238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307" y="5822073"/>
            <a:ext cx="2033588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 animBg="1"/>
      <p:bldP spid="307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E31176B9-E541-ACA1-6653-7381C792C7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4000"/>
              <a:t>II. Model-based tuning (SIMC rule)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CD48D932-9010-C0A7-4A53-345BB136F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nb-NO" sz="2800" dirty="0"/>
              <a:t>From step response obtain </a:t>
            </a:r>
          </a:p>
          <a:p>
            <a:pPr lvl="1" eaLnBrk="1" hangingPunct="1"/>
            <a:r>
              <a:rPr lang="en-US" altLang="nb-NO" sz="2000" dirty="0"/>
              <a:t>k = </a:t>
            </a:r>
            <a:r>
              <a:rPr lang="el-GR" altLang="nb-NO" sz="2000" dirty="0">
                <a:cs typeface="Arial" panose="020B0604020202020204" pitchFamily="34" charset="0"/>
              </a:rPr>
              <a:t>Δ</a:t>
            </a:r>
            <a:r>
              <a:rPr lang="nb-NO" altLang="nb-NO" sz="2000" dirty="0">
                <a:cs typeface="Arial" panose="020B0604020202020204" pitchFamily="34" charset="0"/>
              </a:rPr>
              <a:t>y(∞)/ </a:t>
            </a:r>
            <a:r>
              <a:rPr lang="el-GR" altLang="nb-NO" sz="2000" dirty="0">
                <a:cs typeface="Arial" panose="020B0604020202020204" pitchFamily="34" charset="0"/>
              </a:rPr>
              <a:t>Δ</a:t>
            </a:r>
            <a:r>
              <a:rPr lang="nb-NO" altLang="nb-NO" sz="2000" dirty="0">
                <a:cs typeface="Arial" panose="020B0604020202020204" pitchFamily="34" charset="0"/>
              </a:rPr>
              <a:t>u – </a:t>
            </a:r>
            <a:r>
              <a:rPr lang="nb-NO" altLang="nb-NO" sz="2000" dirty="0" err="1">
                <a:cs typeface="Arial" panose="020B0604020202020204" pitchFamily="34" charset="0"/>
              </a:rPr>
              <a:t>process</a:t>
            </a:r>
            <a:r>
              <a:rPr lang="nb-NO" altLang="nb-NO" sz="2000" dirty="0">
                <a:cs typeface="Arial" panose="020B0604020202020204" pitchFamily="34" charset="0"/>
              </a:rPr>
              <a:t> </a:t>
            </a:r>
            <a:r>
              <a:rPr lang="nb-NO" altLang="nb-NO" sz="2000" dirty="0" err="1">
                <a:cs typeface="Arial" panose="020B0604020202020204" pitchFamily="34" charset="0"/>
              </a:rPr>
              <a:t>gain</a:t>
            </a:r>
            <a:endParaRPr lang="nb-NO" altLang="nb-NO" sz="2000" dirty="0">
              <a:cs typeface="Arial" panose="020B0604020202020204" pitchFamily="34" charset="0"/>
            </a:endParaRPr>
          </a:p>
          <a:p>
            <a:pPr lvl="1" eaLnBrk="1" hangingPunct="1"/>
            <a:r>
              <a:rPr lang="nb-NO" altLang="nb-NO" sz="2000" dirty="0">
                <a:cs typeface="Arial" panose="020B0604020202020204" pitchFamily="34" charset="0"/>
              </a:rPr>
              <a:t> </a:t>
            </a:r>
            <a:r>
              <a:rPr lang="nb-NO" altLang="nb-NO" sz="2000" dirty="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</a:t>
            </a:r>
            <a:r>
              <a:rPr lang="nb-NO" altLang="nb-NO" sz="2000" dirty="0">
                <a:cs typeface="Arial" panose="020B0604020202020204" pitchFamily="34" charset="0"/>
              </a:rPr>
              <a:t> - </a:t>
            </a:r>
            <a:r>
              <a:rPr lang="nb-NO" altLang="nb-NO" sz="2000" dirty="0" err="1">
                <a:cs typeface="Arial" panose="020B0604020202020204" pitchFamily="34" charset="0"/>
              </a:rPr>
              <a:t>process</a:t>
            </a:r>
            <a:r>
              <a:rPr lang="nb-NO" altLang="nb-NO" sz="2000" dirty="0">
                <a:cs typeface="Arial" panose="020B0604020202020204" pitchFamily="34" charset="0"/>
              </a:rPr>
              <a:t> time </a:t>
            </a:r>
            <a:r>
              <a:rPr lang="nb-NO" altLang="nb-NO" sz="2000" dirty="0" err="1">
                <a:cs typeface="Arial" panose="020B0604020202020204" pitchFamily="34" charset="0"/>
              </a:rPr>
              <a:t>delay</a:t>
            </a:r>
            <a:endParaRPr lang="nb-NO" altLang="nb-NO" sz="2000" dirty="0">
              <a:cs typeface="Arial" panose="020B0604020202020204" pitchFamily="34" charset="0"/>
            </a:endParaRPr>
          </a:p>
          <a:p>
            <a:pPr lvl="1" eaLnBrk="1" hangingPunct="1"/>
            <a:r>
              <a:rPr lang="nb-NO" altLang="nb-NO" sz="2000" dirty="0">
                <a:cs typeface="Arial" panose="020B0604020202020204" pitchFamily="34" charset="0"/>
              </a:rPr>
              <a:t> </a:t>
            </a:r>
            <a:r>
              <a:rPr lang="nb-NO" altLang="nb-NO" sz="2000" dirty="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nb-NO" altLang="nb-NO" sz="2000" dirty="0">
                <a:cs typeface="Arial" panose="020B0604020202020204" pitchFamily="34" charset="0"/>
              </a:rPr>
              <a:t> - </a:t>
            </a:r>
            <a:r>
              <a:rPr lang="nb-NO" altLang="nb-NO" sz="2000" dirty="0" err="1">
                <a:cs typeface="Arial" panose="020B0604020202020204" pitchFamily="34" charset="0"/>
              </a:rPr>
              <a:t>process</a:t>
            </a:r>
            <a:r>
              <a:rPr lang="nb-NO" altLang="nb-NO" sz="2000" dirty="0">
                <a:cs typeface="Arial" panose="020B0604020202020204" pitchFamily="34" charset="0"/>
              </a:rPr>
              <a:t> time </a:t>
            </a:r>
            <a:r>
              <a:rPr lang="nb-NO" altLang="nb-NO" sz="2000" dirty="0" err="1">
                <a:cs typeface="Arial" panose="020B0604020202020204" pitchFamily="34" charset="0"/>
              </a:rPr>
              <a:t>constant</a:t>
            </a:r>
            <a:r>
              <a:rPr lang="nb-NO" altLang="nb-NO" sz="2000" dirty="0">
                <a:cs typeface="Arial" panose="020B0604020202020204" pitchFamily="34" charset="0"/>
              </a:rPr>
              <a:t> (63% </a:t>
            </a:r>
            <a:r>
              <a:rPr lang="nb-NO" altLang="nb-NO" sz="2000" dirty="0" err="1">
                <a:cs typeface="Arial" panose="020B0604020202020204" pitchFamily="34" charset="0"/>
              </a:rPr>
              <a:t>after</a:t>
            </a:r>
            <a:r>
              <a:rPr lang="nb-NO" altLang="nb-NO" sz="2000" dirty="0">
                <a:cs typeface="Arial" panose="020B0604020202020204" pitchFamily="34" charset="0"/>
              </a:rPr>
              <a:t> </a:t>
            </a:r>
            <a:r>
              <a:rPr lang="nb-NO" altLang="nb-NO" sz="2000" dirty="0" err="1">
                <a:cs typeface="Arial" panose="020B0604020202020204" pitchFamily="34" charset="0"/>
              </a:rPr>
              <a:t>delay</a:t>
            </a:r>
            <a:r>
              <a:rPr lang="nb-NO" altLang="nb-NO" sz="2000" dirty="0">
                <a:cs typeface="Arial" panose="020B0604020202020204" pitchFamily="34" charset="0"/>
              </a:rPr>
              <a:t>)</a:t>
            </a:r>
          </a:p>
          <a:p>
            <a:pPr lvl="1" eaLnBrk="1" hangingPunct="1"/>
            <a:endParaRPr lang="en-US" altLang="nb-NO" sz="2000" dirty="0"/>
          </a:p>
          <a:p>
            <a:pPr eaLnBrk="1" hangingPunct="1"/>
            <a:r>
              <a:rPr lang="en-US" altLang="nb-NO" sz="2800" dirty="0"/>
              <a:t>Proposed SIMC controller tunings </a:t>
            </a:r>
          </a:p>
          <a:p>
            <a:pPr lvl="1" eaLnBrk="1" hangingPunct="1"/>
            <a:endParaRPr lang="en-US" altLang="nb-NO" dirty="0"/>
          </a:p>
          <a:p>
            <a:pPr lvl="1" eaLnBrk="1" hangingPunct="1"/>
            <a:endParaRPr lang="nb-NO" altLang="nb-NO" dirty="0">
              <a:cs typeface="Arial" panose="020B0604020202020204" pitchFamily="34" charset="0"/>
            </a:endParaRPr>
          </a:p>
          <a:p>
            <a:pPr eaLnBrk="1" hangingPunct="1"/>
            <a:endParaRPr lang="nb-NO" altLang="nb-NO" dirty="0">
              <a:latin typeface="Symbol" panose="05050102010706020507" pitchFamily="18" charset="2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pic>
        <p:nvPicPr>
          <p:cNvPr id="31748" name="Picture 4" descr="figptD5">
            <a:extLst>
              <a:ext uri="{FF2B5EF4-FFF2-40B4-BE49-F238E27FC236}">
                <a16:creationId xmlns:a16="http://schemas.microsoft.com/office/drawing/2014/main" id="{EBB734D9-6F97-A31D-2526-369DD0E62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1052513"/>
            <a:ext cx="3035300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2" descr="txp_fig">
            <a:extLst>
              <a:ext uri="{FF2B5EF4-FFF2-40B4-BE49-F238E27FC236}">
                <a16:creationId xmlns:a16="http://schemas.microsoft.com/office/drawing/2014/main" id="{580EDE9E-6742-DF46-3434-975956887B78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50" y="4149726"/>
            <a:ext cx="78486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1750" name="Rectangle 25">
            <a:extLst>
              <a:ext uri="{FF2B5EF4-FFF2-40B4-BE49-F238E27FC236}">
                <a16:creationId xmlns:a16="http://schemas.microsoft.com/office/drawing/2014/main" id="{3121F6EF-E1E2-042A-C465-90B568A84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0550" y="1844675"/>
            <a:ext cx="10937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k = </a:t>
            </a:r>
            <a:r>
              <a:rPr lang="el-GR" altLang="nb-NO" sz="1200"/>
              <a:t>Δ</a:t>
            </a:r>
            <a:r>
              <a:rPr lang="nb-NO" altLang="nb-NO" sz="1200"/>
              <a:t>y(∞)/ </a:t>
            </a:r>
            <a:r>
              <a:rPr lang="el-GR" altLang="nb-NO" sz="1200"/>
              <a:t>Δ</a:t>
            </a:r>
            <a:r>
              <a:rPr lang="nb-NO" altLang="nb-NO" sz="1200"/>
              <a:t>u</a:t>
            </a:r>
            <a:endParaRPr lang="en-US" altLang="nb-NO" sz="120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DB81335-94BE-E6BC-6BB9-3F8FCC588318}"/>
              </a:ext>
            </a:extLst>
          </p:cNvPr>
          <p:cNvSpPr/>
          <p:nvPr/>
        </p:nvSpPr>
        <p:spPr>
          <a:xfrm>
            <a:off x="3617914" y="4414839"/>
            <a:ext cx="287337" cy="2873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 err="1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4DF7000-3E23-AA7B-CA43-7A24ED351FE0}"/>
              </a:ext>
            </a:extLst>
          </p:cNvPr>
          <p:cNvSpPr/>
          <p:nvPr/>
        </p:nvSpPr>
        <p:spPr>
          <a:xfrm>
            <a:off x="4792664" y="4714875"/>
            <a:ext cx="287337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 err="1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7FF51FB-0072-8884-A519-8E6425FF1A95}"/>
              </a:ext>
            </a:extLst>
          </p:cNvPr>
          <p:cNvSpPr/>
          <p:nvPr/>
        </p:nvSpPr>
        <p:spPr>
          <a:xfrm>
            <a:off x="2424114" y="5013325"/>
            <a:ext cx="287337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 err="1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AD6B66-6819-3694-7854-E8BC536E35AB}"/>
              </a:ext>
            </a:extLst>
          </p:cNvPr>
          <p:cNvSpPr txBox="1"/>
          <p:nvPr/>
        </p:nvSpPr>
        <p:spPr>
          <a:xfrm>
            <a:off x="-96688" y="35332"/>
            <a:ext cx="29765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nb-NO" dirty="0">
                <a:highlight>
                  <a:srgbClr val="FFFF00"/>
                </a:highlight>
              </a:rPr>
              <a:t>Recommended approach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D023AC24-6D22-727D-3210-B22FAE4502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Example SIMC rule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8860F069-C263-0D88-E54A-AB0D141C4B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From step response </a:t>
            </a:r>
          </a:p>
          <a:p>
            <a:pPr lvl="1" eaLnBrk="1" hangingPunct="1"/>
            <a:r>
              <a:rPr lang="en-US" altLang="nb-NO" sz="2000"/>
              <a:t>k = </a:t>
            </a:r>
            <a:r>
              <a:rPr lang="el-GR" altLang="nb-NO" sz="2000">
                <a:cs typeface="Arial" panose="020B0604020202020204" pitchFamily="34" charset="0"/>
              </a:rPr>
              <a:t>Δ</a:t>
            </a:r>
            <a:r>
              <a:rPr lang="nb-NO" altLang="nb-NO" sz="2000">
                <a:cs typeface="Arial" panose="020B0604020202020204" pitchFamily="34" charset="0"/>
              </a:rPr>
              <a:t>y(∞)/ </a:t>
            </a:r>
            <a:r>
              <a:rPr lang="el-GR" altLang="nb-NO" sz="2000">
                <a:cs typeface="Arial" panose="020B0604020202020204" pitchFamily="34" charset="0"/>
              </a:rPr>
              <a:t>Δ</a:t>
            </a:r>
            <a:r>
              <a:rPr lang="nb-NO" altLang="nb-NO" sz="2000">
                <a:cs typeface="Arial" panose="020B0604020202020204" pitchFamily="34" charset="0"/>
              </a:rPr>
              <a:t>u = 10C / 1 kW = 10</a:t>
            </a:r>
          </a:p>
          <a:p>
            <a:pPr lvl="1" eaLnBrk="1" hangingPunct="1"/>
            <a:r>
              <a:rPr lang="nb-NO" altLang="nb-NO" sz="2000">
                <a:cs typeface="Arial" panose="020B0604020202020204" pitchFamily="34" charset="0"/>
              </a:rPr>
              <a:t> </a:t>
            </a:r>
            <a:r>
              <a:rPr lang="nb-NO" altLang="nb-NO" sz="200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</a:t>
            </a:r>
            <a:r>
              <a:rPr lang="nb-NO" altLang="nb-NO" sz="2000">
                <a:cs typeface="Arial" panose="020B0604020202020204" pitchFamily="34" charset="0"/>
              </a:rPr>
              <a:t> = 0.4 min (time constant)</a:t>
            </a:r>
          </a:p>
          <a:p>
            <a:pPr lvl="1" eaLnBrk="1" hangingPunct="1"/>
            <a:r>
              <a:rPr lang="nb-NO" altLang="nb-NO" sz="2000">
                <a:cs typeface="Arial" panose="020B0604020202020204" pitchFamily="34" charset="0"/>
              </a:rPr>
              <a:t> </a:t>
            </a:r>
            <a:r>
              <a:rPr lang="nb-NO" altLang="nb-NO" sz="2000">
                <a:latin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</a:t>
            </a:r>
            <a:r>
              <a:rPr lang="nb-NO" altLang="nb-NO" sz="2000">
                <a:cs typeface="Arial" panose="020B0604020202020204" pitchFamily="34" charset="0"/>
              </a:rPr>
              <a:t> = 0.3 min (delay)</a:t>
            </a:r>
          </a:p>
          <a:p>
            <a:pPr lvl="1" eaLnBrk="1" hangingPunct="1"/>
            <a:endParaRPr lang="en-US" altLang="nb-NO" sz="2000"/>
          </a:p>
          <a:p>
            <a:pPr eaLnBrk="1" hangingPunct="1"/>
            <a:r>
              <a:rPr lang="en-US" altLang="nb-NO"/>
              <a:t>Proposed controller tunings</a:t>
            </a:r>
          </a:p>
          <a:p>
            <a:pPr lvl="1" eaLnBrk="1" hangingPunct="1"/>
            <a:endParaRPr lang="en-US" altLang="nb-NO"/>
          </a:p>
          <a:p>
            <a:pPr lvl="1" eaLnBrk="1" hangingPunct="1"/>
            <a:endParaRPr lang="nb-NO" altLang="nb-NO">
              <a:cs typeface="Arial" panose="020B0604020202020204" pitchFamily="34" charset="0"/>
            </a:endParaRPr>
          </a:p>
          <a:p>
            <a:pPr eaLnBrk="1" hangingPunct="1"/>
            <a:endParaRPr lang="nb-NO" altLang="nb-NO">
              <a:latin typeface="Symbol" panose="05050102010706020507" pitchFamily="18" charset="2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pic>
        <p:nvPicPr>
          <p:cNvPr id="33796" name="Picture 4" descr="figptD5">
            <a:extLst>
              <a:ext uri="{FF2B5EF4-FFF2-40B4-BE49-F238E27FC236}">
                <a16:creationId xmlns:a16="http://schemas.microsoft.com/office/drawing/2014/main" id="{0BC8CEC6-3212-68DE-6259-816A5F753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1196975"/>
            <a:ext cx="3035300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11" descr="txp_fig">
            <a:extLst>
              <a:ext uri="{FF2B5EF4-FFF2-40B4-BE49-F238E27FC236}">
                <a16:creationId xmlns:a16="http://schemas.microsoft.com/office/drawing/2014/main" id="{4B9B5D98-D1DF-FB5D-37C6-73CE76DCCF5B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51" y="4365626"/>
            <a:ext cx="8302625" cy="168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 descr="simpid">
            <a:extLst>
              <a:ext uri="{FF2B5EF4-FFF2-40B4-BE49-F238E27FC236}">
                <a16:creationId xmlns:a16="http://schemas.microsoft.com/office/drawing/2014/main" id="{5A1D3EA4-8479-4150-06F7-6E8D37383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6" y="2611439"/>
            <a:ext cx="5616575" cy="420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2">
            <a:extLst>
              <a:ext uri="{FF2B5EF4-FFF2-40B4-BE49-F238E27FC236}">
                <a16:creationId xmlns:a16="http://schemas.microsoft.com/office/drawing/2014/main" id="{B2DCAE01-B280-1F52-0721-BBB70E0F45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4000"/>
              <a:t>Simulation PID control</a:t>
            </a:r>
            <a:br>
              <a:rPr lang="en-US" altLang="nb-NO" sz="4000"/>
            </a:br>
            <a:endParaRPr lang="en-US" altLang="nb-NO" sz="4000"/>
          </a:p>
        </p:txBody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4B7DA6CF-32A0-D261-8E55-0DCE6E17EF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3750" y="1052514"/>
            <a:ext cx="8229600" cy="4497387"/>
          </a:xfrm>
        </p:spPr>
        <p:txBody>
          <a:bodyPr/>
          <a:lstStyle/>
          <a:p>
            <a:pPr marL="609600" indent="-609600" eaLnBrk="1" hangingPunct="1"/>
            <a:r>
              <a:rPr lang="en-US" altLang="nb-NO" sz="2000"/>
              <a:t>Setpoint change at t=0 and input disturbance at t=5 min </a:t>
            </a:r>
          </a:p>
          <a:p>
            <a:pPr marL="990600" lvl="1" indent="-533400" eaLnBrk="1" hangingPunct="1">
              <a:buFontTx/>
              <a:buAutoNum type="arabicPeriod"/>
            </a:pPr>
            <a:r>
              <a:rPr lang="en-US" altLang="nb-NO" sz="1400">
                <a:solidFill>
                  <a:schemeClr val="accent2"/>
                </a:solidFill>
              </a:rPr>
              <a:t>Well tuned (SIMC): Kc=0.07, taui=0.4min</a:t>
            </a:r>
          </a:p>
          <a:p>
            <a:pPr marL="990600" lvl="1" indent="-533400" eaLnBrk="1" hangingPunct="1">
              <a:buFontTx/>
              <a:buAutoNum type="arabicPeriod"/>
            </a:pPr>
            <a:r>
              <a:rPr lang="en-US" altLang="nb-NO" sz="1400">
                <a:solidFill>
                  <a:srgbClr val="008000"/>
                </a:solidFill>
              </a:rPr>
              <a:t>Too long integral time (Kc=0.07, taui=1 min) : settles slowly</a:t>
            </a:r>
          </a:p>
          <a:p>
            <a:pPr marL="990600" lvl="1" indent="-533400" eaLnBrk="1" hangingPunct="1">
              <a:buFontTx/>
              <a:buAutoNum type="arabicPeriod"/>
            </a:pPr>
            <a:r>
              <a:rPr lang="nb-NO" altLang="nb-NO" sz="1400">
                <a:solidFill>
                  <a:srgbClr val="FF0000"/>
                </a:solidFill>
                <a:cs typeface="Arial" panose="020B0604020202020204" pitchFamily="34" charset="0"/>
              </a:rPr>
              <a:t>Too large gain (Kc=0.15, taui=0.4 min) – oscillates</a:t>
            </a:r>
          </a:p>
          <a:p>
            <a:pPr marL="990600" lvl="1" indent="-533400" eaLnBrk="1" hangingPunct="1">
              <a:buFontTx/>
              <a:buAutoNum type="arabicPeriod"/>
            </a:pPr>
            <a:r>
              <a:rPr lang="nb-NO" altLang="nb-NO" sz="1400">
                <a:solidFill>
                  <a:schemeClr val="hlink"/>
                </a:solidFill>
                <a:cs typeface="Arial" panose="020B0604020202020204" pitchFamily="34" charset="0"/>
              </a:rPr>
              <a:t>Too small integral time (Kc=0.07, taui=0.2 min) – oscillates</a:t>
            </a:r>
          </a:p>
          <a:p>
            <a:pPr marL="990600" lvl="1" indent="-533400" eaLnBrk="1" hangingPunct="1">
              <a:buFontTx/>
              <a:buAutoNum type="arabicPeriod"/>
            </a:pPr>
            <a:r>
              <a:rPr lang="nb-NO" altLang="nb-NO" sz="1400">
                <a:cs typeface="Arial" panose="020B0604020202020204" pitchFamily="34" charset="0"/>
              </a:rPr>
              <a:t>Even more aggressive (Kc=0.12, taui=0.2 min) – unstable (not shown on figure)</a:t>
            </a:r>
          </a:p>
          <a:p>
            <a:pPr marL="990600" lvl="1" indent="-533400" eaLnBrk="1" hangingPunct="1"/>
            <a:r>
              <a:rPr lang="nb-NO" altLang="nb-NO" sz="2000">
                <a:cs typeface="Arial" panose="020B0604020202020204" pitchFamily="34" charset="0"/>
              </a:rPr>
              <a:t> </a:t>
            </a:r>
            <a:endParaRPr lang="nb-NO" altLang="nb-NO">
              <a:latin typeface="Symbol" panose="05050102010706020507" pitchFamily="18" charset="2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35845" name="Text Box 7">
            <a:extLst>
              <a:ext uri="{FF2B5EF4-FFF2-40B4-BE49-F238E27FC236}">
                <a16:creationId xmlns:a16="http://schemas.microsoft.com/office/drawing/2014/main" id="{B573229B-8886-28F5-201F-A774DE24D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4600576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</a:rPr>
              <a:t>2</a:t>
            </a:r>
          </a:p>
        </p:txBody>
      </p:sp>
      <p:sp>
        <p:nvSpPr>
          <p:cNvPr id="35846" name="Text Box 8">
            <a:extLst>
              <a:ext uri="{FF2B5EF4-FFF2-40B4-BE49-F238E27FC236}">
                <a16:creationId xmlns:a16="http://schemas.microsoft.com/office/drawing/2014/main" id="{15316592-FC99-2A24-F920-FDCBE7FA2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0" y="4292601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35847" name="Text Box 9">
            <a:extLst>
              <a:ext uri="{FF2B5EF4-FFF2-40B4-BE49-F238E27FC236}">
                <a16:creationId xmlns:a16="http://schemas.microsoft.com/office/drawing/2014/main" id="{44FC3C3D-1F57-6D82-71DE-871B8BBC4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8525" y="3089276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5848" name="Text Box 10">
            <a:extLst>
              <a:ext uri="{FF2B5EF4-FFF2-40B4-BE49-F238E27FC236}">
                <a16:creationId xmlns:a16="http://schemas.microsoft.com/office/drawing/2014/main" id="{9C864029-0813-AA11-24DB-E5A71DE09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3448051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hlink"/>
                </a:solidFill>
              </a:rPr>
              <a:t>4</a:t>
            </a:r>
          </a:p>
        </p:txBody>
      </p:sp>
      <p:sp>
        <p:nvSpPr>
          <p:cNvPr id="35849" name="Text Box 11">
            <a:extLst>
              <a:ext uri="{FF2B5EF4-FFF2-40B4-BE49-F238E27FC236}">
                <a16:creationId xmlns:a16="http://schemas.microsoft.com/office/drawing/2014/main" id="{C5F6B424-5BE6-202B-D2D9-D1095C2F1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8525" y="3933826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35850" name="Text Box 12">
            <a:extLst>
              <a:ext uri="{FF2B5EF4-FFF2-40B4-BE49-F238E27FC236}">
                <a16:creationId xmlns:a16="http://schemas.microsoft.com/office/drawing/2014/main" id="{30F36E6D-3A23-A125-70DB-4DE494B3A6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863" y="3644901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</a:rPr>
              <a:t>2</a:t>
            </a:r>
          </a:p>
        </p:txBody>
      </p:sp>
      <p:sp>
        <p:nvSpPr>
          <p:cNvPr id="35851" name="Text Box 13">
            <a:extLst>
              <a:ext uri="{FF2B5EF4-FFF2-40B4-BE49-F238E27FC236}">
                <a16:creationId xmlns:a16="http://schemas.microsoft.com/office/drawing/2014/main" id="{A2542E3F-39CD-8FB6-9C47-8786FB52F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063" y="46529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5852" name="Text Box 14">
            <a:extLst>
              <a:ext uri="{FF2B5EF4-FFF2-40B4-BE49-F238E27FC236}">
                <a16:creationId xmlns:a16="http://schemas.microsoft.com/office/drawing/2014/main" id="{B5F38FC0-F3CA-0E48-47BB-0DE4E5780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8688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hlink"/>
                </a:solidFill>
              </a:rPr>
              <a:t>4</a:t>
            </a:r>
          </a:p>
        </p:txBody>
      </p:sp>
      <p:sp>
        <p:nvSpPr>
          <p:cNvPr id="35853" name="Text Box 15">
            <a:extLst>
              <a:ext uri="{FF2B5EF4-FFF2-40B4-BE49-F238E27FC236}">
                <a16:creationId xmlns:a16="http://schemas.microsoft.com/office/drawing/2014/main" id="{D7C9EF9D-97BA-2BCD-ECA7-7C06ED1D3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8300" y="3644901"/>
            <a:ext cx="1200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Output (y)</a:t>
            </a:r>
          </a:p>
        </p:txBody>
      </p:sp>
      <p:sp>
        <p:nvSpPr>
          <p:cNvPr id="35854" name="Text Box 16">
            <a:extLst>
              <a:ext uri="{FF2B5EF4-FFF2-40B4-BE49-F238E27FC236}">
                <a16:creationId xmlns:a16="http://schemas.microsoft.com/office/drawing/2014/main" id="{37E8D32C-95E8-2C1B-E1E9-3BDFEB362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000" y="6145213"/>
            <a:ext cx="12532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Time [min]</a:t>
            </a:r>
          </a:p>
        </p:txBody>
      </p:sp>
      <p:sp>
        <p:nvSpPr>
          <p:cNvPr id="35855" name="Line 17">
            <a:extLst>
              <a:ext uri="{FF2B5EF4-FFF2-40B4-BE49-F238E27FC236}">
                <a16:creationId xmlns:a16="http://schemas.microsoft.com/office/drawing/2014/main" id="{814D1CD0-735C-CF4D-F571-3490F5FFF8FE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1314" y="4508500"/>
            <a:ext cx="4897437" cy="0"/>
          </a:xfrm>
          <a:prstGeom prst="line">
            <a:avLst/>
          </a:prstGeom>
          <a:noFill/>
          <a:ln w="22225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56" name="Text Box 18">
            <a:extLst>
              <a:ext uri="{FF2B5EF4-FFF2-40B4-BE49-F238E27FC236}">
                <a16:creationId xmlns:a16="http://schemas.microsoft.com/office/drawing/2014/main" id="{36B07A7B-BE4F-BDE1-CBB5-CA8F8A047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3" y="4221163"/>
            <a:ext cx="984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setpoint</a:t>
            </a:r>
          </a:p>
        </p:txBody>
      </p:sp>
      <p:sp>
        <p:nvSpPr>
          <p:cNvPr id="35857" name="TextBox 1">
            <a:extLst>
              <a:ext uri="{FF2B5EF4-FFF2-40B4-BE49-F238E27FC236}">
                <a16:creationId xmlns:a16="http://schemas.microsoft.com/office/drawing/2014/main" id="{108F95D8-6157-37DF-6419-5C1A0B0761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4475" y="6577013"/>
            <a:ext cx="8839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000"/>
              <a:t>Comment: Can avoid the setpoint overshoot for </a:t>
            </a:r>
            <a:r>
              <a:rPr lang="nb-NO" altLang="nb-NO" sz="1000">
                <a:solidFill>
                  <a:schemeClr val="accent2"/>
                </a:solidFill>
              </a:rPr>
              <a:t>curve 1</a:t>
            </a:r>
            <a:r>
              <a:rPr lang="nb-NO" altLang="nb-NO" sz="1000"/>
              <a:t> by adding derivative action (try taud=0.3/3=0.1 with series PID) but will be more sensitive to noise</a:t>
            </a:r>
          </a:p>
        </p:txBody>
      </p:sp>
      <p:sp>
        <p:nvSpPr>
          <p:cNvPr id="35858" name="TextBox 1">
            <a:extLst>
              <a:ext uri="{FF2B5EF4-FFF2-40B4-BE49-F238E27FC236}">
                <a16:creationId xmlns:a16="http://schemas.microsoft.com/office/drawing/2014/main" id="{E9BC7C40-1F22-4D13-7327-C1F4E32C1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9" y="6027738"/>
            <a:ext cx="25241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/>
              <a:t>Process has k=10, theta=0.3 min and tau=0.4 min.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DE7F3D7A-2359-37BD-260B-56D313AE5A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altLang="nb-NO"/>
              <a:t>Comments tuning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543D568F-A153-7C9B-D1DE-1681169A8F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90000"/>
              </a:lnSpc>
              <a:buFontTx/>
              <a:buAutoNum type="arabicPeriod"/>
            </a:pPr>
            <a:r>
              <a:rPr lang="nb-NO" altLang="nb-NO" sz="2800"/>
              <a:t>Delay (</a:t>
            </a:r>
            <a:r>
              <a:rPr lang="el-GR" altLang="nb-NO" sz="2800">
                <a:cs typeface="Arial" panose="020B0604020202020204" pitchFamily="34" charset="0"/>
              </a:rPr>
              <a:t>θ</a:t>
            </a:r>
            <a:r>
              <a:rPr lang="nb-NO" altLang="nb-NO" sz="2800">
                <a:cs typeface="Arial" panose="020B0604020202020204" pitchFamily="34" charset="0"/>
              </a:rPr>
              <a:t>) is feedback control’s worst enemy!</a:t>
            </a:r>
          </a:p>
          <a:p>
            <a:pPr lvl="2" eaLnBrk="1" hangingPunct="1">
              <a:lnSpc>
                <a:spcPct val="90000"/>
              </a:lnSpc>
            </a:pPr>
            <a:r>
              <a:rPr lang="nb-NO" altLang="nb-NO" sz="1600">
                <a:cs typeface="Arial" panose="020B0604020202020204" pitchFamily="34" charset="0"/>
              </a:rPr>
              <a:t>Try to reduce it, if possible. Rule: ”Pair close”!</a:t>
            </a:r>
          </a:p>
          <a:p>
            <a:pPr lvl="2" eaLnBrk="1" hangingPunct="1">
              <a:lnSpc>
                <a:spcPct val="90000"/>
              </a:lnSpc>
            </a:pPr>
            <a:endParaRPr lang="nb-NO" altLang="nb-NO" sz="1600">
              <a:cs typeface="Arial" panose="020B0604020202020204" pitchFamily="34" charset="0"/>
            </a:endParaRPr>
          </a:p>
          <a:p>
            <a:pPr marL="514350" indent="-514350" eaLnBrk="1" hangingPunct="1">
              <a:lnSpc>
                <a:spcPct val="90000"/>
              </a:lnSpc>
              <a:buFontTx/>
              <a:buAutoNum type="arabicPeriod"/>
            </a:pPr>
            <a:r>
              <a:rPr lang="nb-NO" altLang="nb-NO" sz="2800">
                <a:cs typeface="Arial" panose="020B0604020202020204" pitchFamily="34" charset="0"/>
              </a:rPr>
              <a:t>Common mistake: Wrong sign of controller!</a:t>
            </a:r>
          </a:p>
          <a:p>
            <a:pPr lvl="1" eaLnBrk="1" hangingPunct="1">
              <a:lnSpc>
                <a:spcPct val="90000"/>
              </a:lnSpc>
            </a:pPr>
            <a:r>
              <a:rPr lang="nb-NO" altLang="nb-NO" sz="1600">
                <a:cs typeface="Arial" panose="020B0604020202020204" pitchFamily="34" charset="0"/>
              </a:rPr>
              <a:t>Controller gain (K</a:t>
            </a:r>
            <a:r>
              <a:rPr lang="nb-NO" altLang="nb-NO" sz="1600" baseline="-25000">
                <a:cs typeface="Arial" panose="020B0604020202020204" pitchFamily="34" charset="0"/>
              </a:rPr>
              <a:t>c</a:t>
            </a:r>
            <a:r>
              <a:rPr lang="nb-NO" altLang="nb-NO" sz="1600">
                <a:cs typeface="Arial" panose="020B0604020202020204" pitchFamily="34" charset="0"/>
              </a:rPr>
              <a:t>) should be such that controller </a:t>
            </a:r>
            <a:r>
              <a:rPr lang="nb-NO" altLang="nb-NO" sz="1600" i="1">
                <a:cs typeface="Arial" panose="020B0604020202020204" pitchFamily="34" charset="0"/>
              </a:rPr>
              <a:t>counteracts</a:t>
            </a:r>
            <a:r>
              <a:rPr lang="nb-NO" altLang="nb-NO" sz="1600">
                <a:cs typeface="Arial" panose="020B0604020202020204" pitchFamily="34" charset="0"/>
              </a:rPr>
              <a:t> changes in output </a:t>
            </a:r>
          </a:p>
          <a:p>
            <a:pPr lvl="1" eaLnBrk="1" hangingPunct="1">
              <a:lnSpc>
                <a:spcPct val="90000"/>
              </a:lnSpc>
            </a:pPr>
            <a:r>
              <a:rPr lang="nb-NO" altLang="nb-NO" sz="1600">
                <a:cs typeface="Arial" panose="020B0604020202020204" pitchFamily="34" charset="0"/>
              </a:rPr>
              <a:t>Need negative sign around the loop (”</a:t>
            </a:r>
            <a:r>
              <a:rPr lang="nb-NO" altLang="nb-NO" sz="1600" b="1" i="1">
                <a:cs typeface="Arial" panose="020B0604020202020204" pitchFamily="34" charset="0"/>
              </a:rPr>
              <a:t>negative feedback</a:t>
            </a:r>
            <a:r>
              <a:rPr lang="nb-NO" altLang="nb-NO" sz="1600">
                <a:cs typeface="Arial" panose="020B0604020202020204" pitchFamily="34" charset="0"/>
              </a:rPr>
              <a:t>”) </a:t>
            </a:r>
          </a:p>
          <a:p>
            <a:pPr lvl="1" eaLnBrk="1" hangingPunct="1">
              <a:lnSpc>
                <a:spcPct val="90000"/>
              </a:lnSpc>
            </a:pPr>
            <a:r>
              <a:rPr lang="nb-NO" altLang="nb-NO" sz="1600">
                <a:cs typeface="Arial" panose="020B0604020202020204" pitchFamily="34" charset="0"/>
              </a:rPr>
              <a:t>Two ways of achieving this:</a:t>
            </a:r>
          </a:p>
          <a:p>
            <a:pPr lvl="1" eaLnBrk="1" hangingPunct="1">
              <a:lnSpc>
                <a:spcPct val="90000"/>
              </a:lnSpc>
            </a:pPr>
            <a:endParaRPr lang="nb-NO" altLang="nb-NO" sz="1600">
              <a:cs typeface="Arial" panose="020B0604020202020204" pitchFamily="34" charset="0"/>
            </a:endParaRPr>
          </a:p>
          <a:p>
            <a:pPr lvl="2" eaLnBrk="1" hangingPunct="1">
              <a:lnSpc>
                <a:spcPct val="90000"/>
              </a:lnSpc>
            </a:pPr>
            <a:r>
              <a:rPr lang="nb-NO" altLang="nb-NO" sz="1600">
                <a:cs typeface="Arial" panose="020B0604020202020204" pitchFamily="34" charset="0"/>
              </a:rPr>
              <a:t>(Most control courses:) </a:t>
            </a:r>
            <a:r>
              <a:rPr lang="nb-NO" altLang="nb-NO" sz="1600" b="1" i="1">
                <a:cs typeface="Arial" panose="020B0604020202020204" pitchFamily="34" charset="0"/>
              </a:rPr>
              <a:t>Use a negative sign in the feedback loop</a:t>
            </a:r>
            <a:r>
              <a:rPr lang="nb-NO" altLang="nb-NO" sz="1600">
                <a:cs typeface="Arial" panose="020B0604020202020204" pitchFamily="34" charset="0"/>
              </a:rPr>
              <a:t>. Then controller gain (K</a:t>
            </a:r>
            <a:r>
              <a:rPr lang="nb-NO" altLang="nb-NO" sz="1600" baseline="-25000">
                <a:cs typeface="Arial" panose="020B0604020202020204" pitchFamily="34" charset="0"/>
              </a:rPr>
              <a:t>c</a:t>
            </a:r>
            <a:r>
              <a:rPr lang="nb-NO" altLang="nb-NO" sz="1600">
                <a:cs typeface="Arial" panose="020B0604020202020204" pitchFamily="34" charset="0"/>
              </a:rPr>
              <a:t>) should always have same sign as process gain (k)</a:t>
            </a:r>
          </a:p>
          <a:p>
            <a:pPr lvl="2" eaLnBrk="1" hangingPunct="1">
              <a:lnSpc>
                <a:spcPct val="90000"/>
              </a:lnSpc>
            </a:pPr>
            <a:r>
              <a:rPr lang="nb-NO" altLang="nb-NO" sz="1600">
                <a:cs typeface="Arial" panose="020B0604020202020204" pitchFamily="34" charset="0"/>
              </a:rPr>
              <a:t>(Most real control systems*</a:t>
            </a:r>
            <a:r>
              <a:rPr lang="nb-NO" altLang="nb-NO" sz="1600">
                <a:cs typeface="Arial" panose="020B0604020202020204" pitchFamily="34" charset="0"/>
                <a:sym typeface="Wingdings" panose="05000000000000000000" pitchFamily="2" charset="2"/>
              </a:rPr>
              <a:t>:) </a:t>
            </a:r>
            <a:r>
              <a:rPr lang="nb-NO" altLang="nb-NO" sz="1600" b="1" i="1">
                <a:cs typeface="Arial" panose="020B0604020202020204" pitchFamily="34" charset="0"/>
                <a:sym typeface="Wingdings" panose="05000000000000000000" pitchFamily="2" charset="2"/>
              </a:rPr>
              <a:t>A</a:t>
            </a:r>
            <a:r>
              <a:rPr lang="nb-NO" altLang="nb-NO" sz="1600" b="1" i="1">
                <a:cs typeface="Arial" panose="020B0604020202020204" pitchFamily="34" charset="0"/>
              </a:rPr>
              <a:t>lways use K</a:t>
            </a:r>
            <a:r>
              <a:rPr lang="nb-NO" altLang="nb-NO" sz="1600" b="1" i="1" baseline="-25000">
                <a:cs typeface="Arial" panose="020B0604020202020204" pitchFamily="34" charset="0"/>
              </a:rPr>
              <a:t>c</a:t>
            </a:r>
            <a:r>
              <a:rPr lang="nb-NO" altLang="nb-NO" sz="1600" b="1" i="1">
                <a:cs typeface="Arial" panose="020B0604020202020204" pitchFamily="34" charset="0"/>
              </a:rPr>
              <a:t> positive </a:t>
            </a:r>
            <a:r>
              <a:rPr lang="nb-NO" altLang="nb-NO" sz="1600">
                <a:cs typeface="Arial" panose="020B0604020202020204" pitchFamily="34" charset="0"/>
              </a:rPr>
              <a:t>and select between </a:t>
            </a:r>
          </a:p>
          <a:p>
            <a:pPr lvl="3" eaLnBrk="1" hangingPunct="1">
              <a:lnSpc>
                <a:spcPct val="90000"/>
              </a:lnSpc>
            </a:pPr>
            <a:r>
              <a:rPr lang="nb-NO" altLang="nb-NO" sz="1400">
                <a:cs typeface="Arial" panose="020B0604020202020204" pitchFamily="34" charset="0"/>
              </a:rPr>
              <a:t>”</a:t>
            </a:r>
            <a:r>
              <a:rPr lang="nb-NO" altLang="nb-NO" sz="1400">
                <a:solidFill>
                  <a:srgbClr val="FF0000"/>
                </a:solidFill>
                <a:cs typeface="Arial" panose="020B0604020202020204" pitchFamily="34" charset="0"/>
              </a:rPr>
              <a:t>Reverse acting</a:t>
            </a:r>
            <a:r>
              <a:rPr lang="nb-NO" altLang="nb-NO" sz="1400">
                <a:cs typeface="Arial" panose="020B0604020202020204" pitchFamily="34" charset="0"/>
              </a:rPr>
              <a:t>” in the normal case when the process gain (k) is positive</a:t>
            </a:r>
          </a:p>
          <a:p>
            <a:pPr lvl="4" eaLnBrk="1" hangingPunct="1">
              <a:lnSpc>
                <a:spcPct val="90000"/>
              </a:lnSpc>
            </a:pPr>
            <a:r>
              <a:rPr lang="nb-NO" altLang="nb-NO" sz="1200">
                <a:cs typeface="Arial" panose="020B0604020202020204" pitchFamily="34" charset="0"/>
              </a:rPr>
              <a:t>because MV (u) should go down when CV (y) goes up (to get negative feedback), for example, when we use heat (u=Q) to control room temperature (y=T).</a:t>
            </a:r>
          </a:p>
          <a:p>
            <a:pPr lvl="3" eaLnBrk="1" hangingPunct="1">
              <a:lnSpc>
                <a:spcPct val="90000"/>
              </a:lnSpc>
            </a:pPr>
            <a:r>
              <a:rPr lang="nb-NO" altLang="nb-NO" sz="1400">
                <a:cs typeface="Arial" panose="020B0604020202020204" pitchFamily="34" charset="0"/>
              </a:rPr>
              <a:t>”</a:t>
            </a:r>
            <a:r>
              <a:rPr lang="nb-NO" altLang="nb-NO" sz="1400">
                <a:solidFill>
                  <a:srgbClr val="FF0000"/>
                </a:solidFill>
                <a:cs typeface="Arial" panose="020B0604020202020204" pitchFamily="34" charset="0"/>
              </a:rPr>
              <a:t>Direct acting” </a:t>
            </a:r>
            <a:r>
              <a:rPr lang="nb-NO" altLang="nb-NO" sz="1400">
                <a:cs typeface="Arial" panose="020B0604020202020204" pitchFamily="34" charset="0"/>
              </a:rPr>
              <a:t>when k is negative </a:t>
            </a:r>
          </a:p>
          <a:p>
            <a:pPr lvl="3" eaLnBrk="1" hangingPunct="1">
              <a:lnSpc>
                <a:spcPct val="90000"/>
              </a:lnSpc>
            </a:pPr>
            <a:r>
              <a:rPr lang="nb-NO" altLang="nb-NO" sz="1000">
                <a:cs typeface="Arial" panose="020B0604020202020204" pitchFamily="34" charset="0"/>
              </a:rPr>
              <a:t>Comment: This convention is common in process control (including Aspen/Hysys simulation software)</a:t>
            </a:r>
          </a:p>
          <a:p>
            <a:pPr lvl="3" eaLnBrk="1" hangingPunct="1">
              <a:lnSpc>
                <a:spcPct val="90000"/>
              </a:lnSpc>
            </a:pPr>
            <a:r>
              <a:rPr lang="nb-NO" altLang="nb-NO" sz="900">
                <a:cs typeface="Arial" panose="020B0604020202020204" pitchFamily="34" charset="0"/>
              </a:rPr>
              <a:t>BUT WARNING: Be careful and read manual! Some use «direct» and «reverse» opposite!, e.g., wikipedia on PID control:</a:t>
            </a:r>
          </a:p>
          <a:p>
            <a:pPr lvl="3" eaLnBrk="1" hangingPunct="1">
              <a:lnSpc>
                <a:spcPct val="90000"/>
              </a:lnSpc>
            </a:pPr>
            <a:r>
              <a:rPr lang="nb-NO" altLang="nb-NO" sz="800"/>
              <a:t>2021: https://en.wikipedia.org/wiki/PID_controller</a:t>
            </a:r>
            <a:endParaRPr lang="el-GR" altLang="nb-NO" sz="800"/>
          </a:p>
        </p:txBody>
      </p:sp>
      <p:sp>
        <p:nvSpPr>
          <p:cNvPr id="37892" name="TextBox 1">
            <a:extLst>
              <a:ext uri="{FF2B5EF4-FFF2-40B4-BE49-F238E27FC236}">
                <a16:creationId xmlns:a16="http://schemas.microsoft.com/office/drawing/2014/main" id="{BD79EADC-1970-56D6-7625-0208A076D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6" y="6315075"/>
            <a:ext cx="4291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/>
              <a:t>* Including Emerson, Honeywell, ABB, Yokogawa.</a:t>
            </a:r>
            <a:endParaRPr lang="nb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2">
            <a:extLst>
              <a:ext uri="{FF2B5EF4-FFF2-40B4-BE49-F238E27FC236}">
                <a16:creationId xmlns:a16="http://schemas.microsoft.com/office/drawing/2014/main" id="{FDFC03E0-2760-B5E3-D79B-3C82E94D76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85726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nb-NO" altLang="nb-NO"/>
              <a:t>3</a:t>
            </a:r>
            <a:r>
              <a:rPr lang="nb-NO" altLang="nb-NO" sz="3600"/>
              <a:t>. Integrating («slow») process: </a:t>
            </a:r>
            <a:r>
              <a:rPr lang="nb-NO" altLang="nb-NO" sz="1800"/>
              <a:t>If the response is not settling after approximately 10 times the desired closed-loop time constant (so </a:t>
            </a:r>
            <a:r>
              <a:rPr lang="nb-NO" altLang="nb-NO" sz="1800">
                <a:latin typeface="cmmi10"/>
              </a:rPr>
              <a:t>¿</a:t>
            </a:r>
            <a:r>
              <a:rPr lang="nb-NO" altLang="nb-NO" sz="1800"/>
              <a:t>/(</a:t>
            </a:r>
            <a:r>
              <a:rPr lang="nb-NO" altLang="nb-NO" sz="1800">
                <a:latin typeface="cmmi10"/>
              </a:rPr>
              <a:t>¿</a:t>
            </a:r>
            <a:r>
              <a:rPr lang="nb-NO" altLang="nb-NO" sz="1800" baseline="-25000">
                <a:latin typeface="cmmi10"/>
              </a:rPr>
              <a:t>c</a:t>
            </a:r>
            <a:r>
              <a:rPr lang="nb-NO" altLang="nb-NO" sz="1800"/>
              <a:t>+</a:t>
            </a:r>
            <a:r>
              <a:rPr lang="el-GR" altLang="nb-NO" sz="1800">
                <a:cs typeface="Arial" panose="020B0604020202020204" pitchFamily="34" charset="0"/>
              </a:rPr>
              <a:t>θ</a:t>
            </a:r>
            <a:r>
              <a:rPr lang="nb-NO" altLang="nb-NO" sz="1800">
                <a:cs typeface="Arial" panose="020B0604020202020204" pitchFamily="34" charset="0"/>
              </a:rPr>
              <a:t>)</a:t>
            </a:r>
            <a:r>
              <a:rPr lang="el-GR" altLang="nb-NO" sz="1800">
                <a:cs typeface="Arial" panose="020B0604020202020204" pitchFamily="34" charset="0"/>
              </a:rPr>
              <a:t> </a:t>
            </a:r>
            <a:r>
              <a:rPr lang="nb-NO" altLang="nb-NO" sz="1800"/>
              <a:t>&gt;4), then you can stop the experiment and approximate the response as an integrating process (with only two parameters, k’ and </a:t>
            </a:r>
            <a:r>
              <a:rPr lang="nb-NO" altLang="nb-NO" sz="1800">
                <a:latin typeface="cmmi10"/>
              </a:rPr>
              <a:t>µ</a:t>
            </a:r>
            <a:r>
              <a:rPr lang="nb-NO" altLang="nb-NO" sz="1800"/>
              <a:t>): </a:t>
            </a:r>
            <a:endParaRPr lang="nb-NO" altLang="nb-NO" sz="2000"/>
          </a:p>
        </p:txBody>
      </p:sp>
      <p:pic>
        <p:nvPicPr>
          <p:cNvPr id="39939" name="Picture 4">
            <a:extLst>
              <a:ext uri="{FF2B5EF4-FFF2-40B4-BE49-F238E27FC236}">
                <a16:creationId xmlns:a16="http://schemas.microsoft.com/office/drawing/2014/main" id="{38A9B65E-41F1-9820-3148-5ADFD5ADA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1557338"/>
            <a:ext cx="5976937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Line 5">
            <a:extLst>
              <a:ext uri="{FF2B5EF4-FFF2-40B4-BE49-F238E27FC236}">
                <a16:creationId xmlns:a16="http://schemas.microsoft.com/office/drawing/2014/main" id="{65171AC2-FC8B-FC29-7665-41CE9E1DE178}"/>
              </a:ext>
            </a:extLst>
          </p:cNvPr>
          <p:cNvSpPr>
            <a:spLocks noChangeShapeType="1"/>
          </p:cNvSpPr>
          <p:nvPr/>
        </p:nvSpPr>
        <p:spPr bwMode="auto">
          <a:xfrm>
            <a:off x="6457950" y="2708276"/>
            <a:ext cx="0" cy="201612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41" name="Line 6">
            <a:extLst>
              <a:ext uri="{FF2B5EF4-FFF2-40B4-BE49-F238E27FC236}">
                <a16:creationId xmlns:a16="http://schemas.microsoft.com/office/drawing/2014/main" id="{862F5E71-DF94-D460-BBE1-28D1B03271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4868863"/>
            <a:ext cx="2447925" cy="0"/>
          </a:xfrm>
          <a:prstGeom prst="line">
            <a:avLst/>
          </a:prstGeom>
          <a:noFill/>
          <a:ln w="15875">
            <a:solidFill>
              <a:schemeClr val="tx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42" name="Rectangle 11">
            <a:extLst>
              <a:ext uri="{FF2B5EF4-FFF2-40B4-BE49-F238E27FC236}">
                <a16:creationId xmlns:a16="http://schemas.microsoft.com/office/drawing/2014/main" id="{1F8F4806-0A4E-2B44-E7A3-6D4CC5740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2626" y="2349500"/>
            <a:ext cx="1439863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587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grpSp>
        <p:nvGrpSpPr>
          <p:cNvPr id="39943" name="Group 11">
            <a:extLst>
              <a:ext uri="{FF2B5EF4-FFF2-40B4-BE49-F238E27FC236}">
                <a16:creationId xmlns:a16="http://schemas.microsoft.com/office/drawing/2014/main" id="{4B82FE26-B352-8A53-69CA-E84BBC2F27A9}"/>
              </a:ext>
            </a:extLst>
          </p:cNvPr>
          <p:cNvGrpSpPr>
            <a:grpSpLocks/>
          </p:cNvGrpSpPr>
          <p:nvPr/>
        </p:nvGrpSpPr>
        <p:grpSpPr bwMode="auto">
          <a:xfrm>
            <a:off x="5880101" y="2708275"/>
            <a:ext cx="1027113" cy="2527300"/>
            <a:chOff x="4356100" y="2708275"/>
            <a:chExt cx="1027113" cy="2527300"/>
          </a:xfrm>
        </p:grpSpPr>
        <p:sp>
          <p:nvSpPr>
            <p:cNvPr id="39947" name="Text Box 12">
              <a:extLst>
                <a:ext uri="{FF2B5EF4-FFF2-40B4-BE49-F238E27FC236}">
                  <a16:creationId xmlns:a16="http://schemas.microsoft.com/office/drawing/2014/main" id="{E35691D0-FE65-15B9-1FF8-3E32209062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2363" y="2708275"/>
              <a:ext cx="4508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l-GR" altLang="nb-NO" sz="1800">
                  <a:solidFill>
                    <a:schemeClr val="tx2"/>
                  </a:solidFill>
                  <a:cs typeface="Arial" panose="020B0604020202020204" pitchFamily="34" charset="0"/>
                </a:rPr>
                <a:t>Δ</a:t>
              </a:r>
              <a:r>
                <a:rPr lang="nb-NO" altLang="nb-NO" sz="1800">
                  <a:solidFill>
                    <a:schemeClr val="tx2"/>
                  </a:solidFill>
                  <a:cs typeface="Arial" panose="020B0604020202020204" pitchFamily="34" charset="0"/>
                </a:rPr>
                <a:t>y</a:t>
              </a:r>
              <a:endParaRPr lang="el-GR" altLang="nb-NO" sz="1800"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9948" name="Text Box 13">
              <a:extLst>
                <a:ext uri="{FF2B5EF4-FFF2-40B4-BE49-F238E27FC236}">
                  <a16:creationId xmlns:a16="http://schemas.microsoft.com/office/drawing/2014/main" id="{8ED01B2D-FC8B-1645-5CCE-1FF68BB396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6100" y="4868863"/>
              <a:ext cx="4508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l-GR" altLang="nb-NO" sz="1800">
                  <a:solidFill>
                    <a:schemeClr val="tx2"/>
                  </a:solidFill>
                  <a:cs typeface="Arial" panose="020B0604020202020204" pitchFamily="34" charset="0"/>
                </a:rPr>
                <a:t>Δ</a:t>
              </a:r>
              <a:r>
                <a:rPr lang="nb-NO" altLang="nb-NO" sz="1800">
                  <a:solidFill>
                    <a:schemeClr val="tx2"/>
                  </a:solidFill>
                  <a:cs typeface="Arial" panose="020B0604020202020204" pitchFamily="34" charset="0"/>
                </a:rPr>
                <a:t>t</a:t>
              </a:r>
              <a:endParaRPr lang="el-GR" altLang="nb-NO" sz="1800"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39944" name="Picture 10" descr="txp_fig">
            <a:extLst>
              <a:ext uri="{FF2B5EF4-FFF2-40B4-BE49-F238E27FC236}">
                <a16:creationId xmlns:a16="http://schemas.microsoft.com/office/drawing/2014/main" id="{289B8C77-7598-96B4-E36D-E786F6488F16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3" y="2708276"/>
            <a:ext cx="2855912" cy="52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5" name="Picture 20" descr="txp_fig">
            <a:extLst>
              <a:ext uri="{FF2B5EF4-FFF2-40B4-BE49-F238E27FC236}">
                <a16:creationId xmlns:a16="http://schemas.microsoft.com/office/drawing/2014/main" id="{16351B53-D9E8-DDA0-C35C-A6F6D9A0B1D5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9" y="5680076"/>
            <a:ext cx="352742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9946" name="TextBox 1">
            <a:extLst>
              <a:ext uri="{FF2B5EF4-FFF2-40B4-BE49-F238E27FC236}">
                <a16:creationId xmlns:a16="http://schemas.microsoft.com/office/drawing/2014/main" id="{64EE6679-0FCB-4810-EEB0-0C60AB420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1339" y="5599114"/>
            <a:ext cx="34115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FF0000"/>
                </a:solidFill>
              </a:rPr>
              <a:t>Integrating processes require mainly P-action and are difficult to control manually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2">
            <a:extLst>
              <a:ext uri="{FF2B5EF4-FFF2-40B4-BE49-F238E27FC236}">
                <a16:creationId xmlns:a16="http://schemas.microsoft.com/office/drawing/2014/main" id="{5BE30923-6CB5-854F-257D-F169A08C3B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34926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nb-NO" altLang="nb-NO" sz="3600"/>
              <a:t>4. «Fast» process: </a:t>
            </a:r>
            <a:r>
              <a:rPr lang="nb-NO" altLang="nb-NO" sz="1600"/>
              <a:t>If the response is fast compared to the desired closed-loop time constant (so </a:t>
            </a:r>
            <a:r>
              <a:rPr lang="nb-NO" altLang="nb-NO" sz="1600">
                <a:latin typeface="cmmi10"/>
              </a:rPr>
              <a:t>¿</a:t>
            </a:r>
            <a:r>
              <a:rPr lang="nb-NO" altLang="nb-NO" sz="1600"/>
              <a:t>/(</a:t>
            </a:r>
            <a:r>
              <a:rPr lang="nb-NO" altLang="nb-NO" sz="1600">
                <a:latin typeface="cmmi10"/>
              </a:rPr>
              <a:t>¿</a:t>
            </a:r>
            <a:r>
              <a:rPr lang="nb-NO" altLang="nb-NO" sz="1600" baseline="-25000">
                <a:latin typeface="cmmi10"/>
              </a:rPr>
              <a:t>c</a:t>
            </a:r>
            <a:r>
              <a:rPr lang="nb-NO" altLang="nb-NO" sz="1600"/>
              <a:t>+</a:t>
            </a:r>
            <a:r>
              <a:rPr lang="el-GR" altLang="nb-NO" sz="1600">
                <a:cs typeface="Arial" panose="020B0604020202020204" pitchFamily="34" charset="0"/>
              </a:rPr>
              <a:t>θ</a:t>
            </a:r>
            <a:r>
              <a:rPr lang="nb-NO" altLang="nb-NO" sz="1600">
                <a:cs typeface="Arial" panose="020B0604020202020204" pitchFamily="34" charset="0"/>
              </a:rPr>
              <a:t>)</a:t>
            </a:r>
            <a:r>
              <a:rPr lang="el-GR" altLang="nb-NO" sz="1600">
                <a:cs typeface="Arial" panose="020B0604020202020204" pitchFamily="34" charset="0"/>
              </a:rPr>
              <a:t> </a:t>
            </a:r>
            <a:r>
              <a:rPr lang="nb-NO" altLang="nb-NO" sz="1600">
                <a:cs typeface="Arial" panose="020B0604020202020204" pitchFamily="34" charset="0"/>
              </a:rPr>
              <a:t>&lt; 0.25, approximately</a:t>
            </a:r>
            <a:r>
              <a:rPr lang="nb-NO" altLang="nb-NO" sz="1600"/>
              <a:t>), then you dom’t really need so much P-action in the controller and you can approximate the response as a delay process (with only two parameters, k and </a:t>
            </a:r>
            <a:r>
              <a:rPr lang="nb-NO" altLang="nb-NO" sz="1600">
                <a:latin typeface="cmmi10"/>
              </a:rPr>
              <a:t>µ</a:t>
            </a:r>
            <a:r>
              <a:rPr lang="nb-NO" altLang="nb-NO" sz="1600"/>
              <a:t>): </a:t>
            </a:r>
            <a:endParaRPr lang="nb-NO" altLang="nb-NO" sz="2000"/>
          </a:p>
        </p:txBody>
      </p:sp>
      <p:pic>
        <p:nvPicPr>
          <p:cNvPr id="40963" name="Picture 4">
            <a:extLst>
              <a:ext uri="{FF2B5EF4-FFF2-40B4-BE49-F238E27FC236}">
                <a16:creationId xmlns:a16="http://schemas.microsoft.com/office/drawing/2014/main" id="{6050D10D-C810-D1A0-B945-EDB4D9D7A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1557338"/>
            <a:ext cx="5976937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Line 5">
            <a:extLst>
              <a:ext uri="{FF2B5EF4-FFF2-40B4-BE49-F238E27FC236}">
                <a16:creationId xmlns:a16="http://schemas.microsoft.com/office/drawing/2014/main" id="{3627EAFC-C46B-9B49-50BD-23ECC9DACEED}"/>
              </a:ext>
            </a:extLst>
          </p:cNvPr>
          <p:cNvSpPr>
            <a:spLocks noChangeShapeType="1"/>
          </p:cNvSpPr>
          <p:nvPr/>
        </p:nvSpPr>
        <p:spPr bwMode="auto">
          <a:xfrm>
            <a:off x="6392863" y="2781301"/>
            <a:ext cx="0" cy="201612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965" name="Line 6">
            <a:extLst>
              <a:ext uri="{FF2B5EF4-FFF2-40B4-BE49-F238E27FC236}">
                <a16:creationId xmlns:a16="http://schemas.microsoft.com/office/drawing/2014/main" id="{89FAF3FD-0EED-4F7A-E6F7-92DA4E1CBAD1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4868863"/>
            <a:ext cx="2447925" cy="0"/>
          </a:xfrm>
          <a:prstGeom prst="line">
            <a:avLst/>
          </a:prstGeom>
          <a:noFill/>
          <a:ln w="15875">
            <a:solidFill>
              <a:schemeClr val="tx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966" name="Rectangle 11">
            <a:extLst>
              <a:ext uri="{FF2B5EF4-FFF2-40B4-BE49-F238E27FC236}">
                <a16:creationId xmlns:a16="http://schemas.microsoft.com/office/drawing/2014/main" id="{CF9CF4A8-B7B8-AA9C-46C0-09CAC862B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2626" y="2349500"/>
            <a:ext cx="1439863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587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grpSp>
        <p:nvGrpSpPr>
          <p:cNvPr id="40967" name="Group 11">
            <a:extLst>
              <a:ext uri="{FF2B5EF4-FFF2-40B4-BE49-F238E27FC236}">
                <a16:creationId xmlns:a16="http://schemas.microsoft.com/office/drawing/2014/main" id="{FE13F0AE-6D91-9678-C82E-AA72298DEB15}"/>
              </a:ext>
            </a:extLst>
          </p:cNvPr>
          <p:cNvGrpSpPr>
            <a:grpSpLocks/>
          </p:cNvGrpSpPr>
          <p:nvPr/>
        </p:nvGrpSpPr>
        <p:grpSpPr bwMode="auto">
          <a:xfrm>
            <a:off x="5880101" y="2708275"/>
            <a:ext cx="1027113" cy="2527300"/>
            <a:chOff x="4356100" y="2708275"/>
            <a:chExt cx="1027113" cy="2527300"/>
          </a:xfrm>
        </p:grpSpPr>
        <p:sp>
          <p:nvSpPr>
            <p:cNvPr id="40976" name="Text Box 12">
              <a:extLst>
                <a:ext uri="{FF2B5EF4-FFF2-40B4-BE49-F238E27FC236}">
                  <a16:creationId xmlns:a16="http://schemas.microsoft.com/office/drawing/2014/main" id="{2C4C0F61-6DAB-89D8-A93B-364237966D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2363" y="2708275"/>
              <a:ext cx="4508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l-GR" altLang="nb-NO" sz="1800">
                  <a:solidFill>
                    <a:schemeClr val="tx2"/>
                  </a:solidFill>
                  <a:cs typeface="Arial" panose="020B0604020202020204" pitchFamily="34" charset="0"/>
                </a:rPr>
                <a:t>Δ</a:t>
              </a:r>
              <a:r>
                <a:rPr lang="nb-NO" altLang="nb-NO" sz="1800">
                  <a:solidFill>
                    <a:schemeClr val="tx2"/>
                  </a:solidFill>
                  <a:cs typeface="Arial" panose="020B0604020202020204" pitchFamily="34" charset="0"/>
                </a:rPr>
                <a:t>y</a:t>
              </a:r>
              <a:endParaRPr lang="el-GR" altLang="nb-NO" sz="1800"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0977" name="Text Box 13">
              <a:extLst>
                <a:ext uri="{FF2B5EF4-FFF2-40B4-BE49-F238E27FC236}">
                  <a16:creationId xmlns:a16="http://schemas.microsoft.com/office/drawing/2014/main" id="{EAD3DD6D-FD71-873D-4703-BA179CCBDA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6100" y="4868863"/>
              <a:ext cx="4508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l-GR" altLang="nb-NO" sz="1800">
                  <a:solidFill>
                    <a:schemeClr val="tx2"/>
                  </a:solidFill>
                  <a:cs typeface="Arial" panose="020B0604020202020204" pitchFamily="34" charset="0"/>
                </a:rPr>
                <a:t>Δ</a:t>
              </a:r>
              <a:r>
                <a:rPr lang="nb-NO" altLang="nb-NO" sz="1800">
                  <a:solidFill>
                    <a:schemeClr val="tx2"/>
                  </a:solidFill>
                  <a:cs typeface="Arial" panose="020B0604020202020204" pitchFamily="34" charset="0"/>
                </a:rPr>
                <a:t>t</a:t>
              </a:r>
              <a:endParaRPr lang="el-GR" altLang="nb-NO" sz="1800"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40968" name="TextBox 1">
            <a:extLst>
              <a:ext uri="{FF2B5EF4-FFF2-40B4-BE49-F238E27FC236}">
                <a16:creationId xmlns:a16="http://schemas.microsoft.com/office/drawing/2014/main" id="{CDF695E5-6820-3DF9-5BDF-4420AE3E5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1339" y="5599114"/>
            <a:ext cx="34115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FF0000"/>
                </a:solidFill>
              </a:rPr>
              <a:t>Pure delay processes require mainly I-action and are easy to control manually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C765E0-2372-6D5D-22A5-EF4A3A00B7B6}"/>
              </a:ext>
            </a:extLst>
          </p:cNvPr>
          <p:cNvCxnSpPr>
            <a:cxnSpLocks/>
            <a:endCxn id="40965" idx="0"/>
          </p:cNvCxnSpPr>
          <p:nvPr/>
        </p:nvCxnSpPr>
        <p:spPr>
          <a:xfrm>
            <a:off x="4008438" y="2759075"/>
            <a:ext cx="0" cy="2109788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2536946-B886-4616-C9B1-2424B3300F5E}"/>
              </a:ext>
            </a:extLst>
          </p:cNvPr>
          <p:cNvCxnSpPr>
            <a:cxnSpLocks/>
          </p:cNvCxnSpPr>
          <p:nvPr/>
        </p:nvCxnSpPr>
        <p:spPr>
          <a:xfrm>
            <a:off x="4008439" y="2781300"/>
            <a:ext cx="3525837" cy="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C665B4B-F71A-ABA8-036C-0A77A26C6C5F}"/>
              </a:ext>
            </a:extLst>
          </p:cNvPr>
          <p:cNvCxnSpPr>
            <a:cxnSpLocks/>
          </p:cNvCxnSpPr>
          <p:nvPr/>
        </p:nvCxnSpPr>
        <p:spPr>
          <a:xfrm flipV="1">
            <a:off x="6456363" y="1916113"/>
            <a:ext cx="1008062" cy="836612"/>
          </a:xfrm>
          <a:prstGeom prst="line">
            <a:avLst/>
          </a:prstGeom>
          <a:ln w="9525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8DFFF0D-A48E-FB1D-1D5C-2526F1C61F48}"/>
              </a:ext>
            </a:extLst>
          </p:cNvPr>
          <p:cNvCxnSpPr>
            <a:cxnSpLocks/>
          </p:cNvCxnSpPr>
          <p:nvPr/>
        </p:nvCxnSpPr>
        <p:spPr>
          <a:xfrm flipV="1">
            <a:off x="4079876" y="3644900"/>
            <a:ext cx="1331913" cy="1079500"/>
          </a:xfrm>
          <a:prstGeom prst="line">
            <a:avLst/>
          </a:prstGeom>
          <a:ln w="9525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AB31A0F-876E-42E5-F962-94BE1818A84C}"/>
              </a:ext>
            </a:extLst>
          </p:cNvPr>
          <p:cNvCxnSpPr>
            <a:cxnSpLocks/>
            <a:endCxn id="40964" idx="0"/>
          </p:cNvCxnSpPr>
          <p:nvPr/>
        </p:nvCxnSpPr>
        <p:spPr>
          <a:xfrm flipV="1">
            <a:off x="5505451" y="2781301"/>
            <a:ext cx="887413" cy="792163"/>
          </a:xfrm>
          <a:prstGeom prst="line">
            <a:avLst/>
          </a:prstGeom>
          <a:ln w="9525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4" name="TextBox 25">
            <a:extLst>
              <a:ext uri="{FF2B5EF4-FFF2-40B4-BE49-F238E27FC236}">
                <a16:creationId xmlns:a16="http://schemas.microsoft.com/office/drawing/2014/main" id="{E7D58550-4FB2-2400-CD41-DEC6A618F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7900" y="3176589"/>
            <a:ext cx="16129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2400"/>
              <a:t>Gain, k=</a:t>
            </a:r>
            <a:r>
              <a:rPr lang="el-GR" altLang="nb-NO" sz="2400">
                <a:solidFill>
                  <a:schemeClr val="tx2"/>
                </a:solidFill>
                <a:cs typeface="Arial" panose="020B0604020202020204" pitchFamily="34" charset="0"/>
              </a:rPr>
              <a:t>Δ</a:t>
            </a:r>
            <a:r>
              <a:rPr lang="nb-NO" altLang="nb-NO" sz="2400">
                <a:solidFill>
                  <a:schemeClr val="tx2"/>
                </a:solidFill>
                <a:cs typeface="Arial" panose="020B0604020202020204" pitchFamily="34" charset="0"/>
              </a:rPr>
              <a:t>y/</a:t>
            </a:r>
            <a:r>
              <a:rPr lang="el-GR" altLang="nb-NO" sz="2400">
                <a:solidFill>
                  <a:schemeClr val="tx2"/>
                </a:solidFill>
                <a:cs typeface="Arial" panose="020B0604020202020204" pitchFamily="34" charset="0"/>
              </a:rPr>
              <a:t>Δ</a:t>
            </a:r>
            <a:r>
              <a:rPr lang="nb-NO" altLang="nb-NO" sz="2400">
                <a:solidFill>
                  <a:schemeClr val="tx2"/>
                </a:solidFill>
                <a:cs typeface="Arial" panose="020B0604020202020204" pitchFamily="34" charset="0"/>
              </a:rPr>
              <a:t>u</a:t>
            </a:r>
            <a:endParaRPr lang="el-GR" altLang="nb-NO" sz="2400">
              <a:solidFill>
                <a:schemeClr val="tx2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40975" name="TextBox 26">
            <a:extLst>
              <a:ext uri="{FF2B5EF4-FFF2-40B4-BE49-F238E27FC236}">
                <a16:creationId xmlns:a16="http://schemas.microsoft.com/office/drawing/2014/main" id="{5F3D9FCB-C41A-0061-04B5-F790AF836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7839" y="5707063"/>
            <a:ext cx="4924425" cy="800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nb-NO" altLang="nb-NO" sz="1800" dirty="0">
                <a:highlight>
                  <a:srgbClr val="FFFF00"/>
                </a:highlight>
              </a:rPr>
              <a:t>May </a:t>
            </a:r>
            <a:r>
              <a:rPr lang="nb-NO" altLang="nb-NO" sz="1800" dirty="0" err="1">
                <a:highlight>
                  <a:srgbClr val="FFFF00"/>
                </a:highlight>
              </a:rPr>
              <a:t>use</a:t>
            </a:r>
            <a:r>
              <a:rPr lang="nb-NO" altLang="nb-NO" sz="1800" dirty="0">
                <a:highlight>
                  <a:srgbClr val="FFFF00"/>
                </a:highlight>
              </a:rPr>
              <a:t> pure I-controller </a:t>
            </a:r>
            <a:r>
              <a:rPr lang="nb-NO" altLang="nb-NO" sz="1800" dirty="0" err="1">
                <a:highlight>
                  <a:srgbClr val="FFFF00"/>
                </a:highlight>
              </a:rPr>
              <a:t>with</a:t>
            </a:r>
            <a:r>
              <a:rPr lang="nb-NO" altLang="nb-NO" sz="1800" dirty="0">
                <a:highlight>
                  <a:srgbClr val="FFFF00"/>
                </a:highlight>
              </a:rPr>
              <a:t> K</a:t>
            </a:r>
            <a:r>
              <a:rPr lang="nb-NO" altLang="nb-NO" sz="1800" baseline="-25000" dirty="0">
                <a:highlight>
                  <a:srgbClr val="FFFF00"/>
                </a:highlight>
              </a:rPr>
              <a:t>I</a:t>
            </a:r>
            <a:r>
              <a:rPr lang="nb-NO" altLang="nb-NO" sz="1800" dirty="0">
                <a:highlight>
                  <a:srgbClr val="FFFF00"/>
                </a:highlight>
              </a:rPr>
              <a:t>=1/k(</a:t>
            </a:r>
            <a:r>
              <a:rPr lang="nb-NO" altLang="nb-NO" sz="1800" dirty="0">
                <a:highlight>
                  <a:srgbClr val="FFFF00"/>
                </a:highlight>
                <a:latin typeface="cmmi10"/>
              </a:rPr>
              <a:t>¿</a:t>
            </a:r>
            <a:r>
              <a:rPr lang="nb-NO" altLang="nb-NO" sz="1800" baseline="-25000" dirty="0">
                <a:highlight>
                  <a:srgbClr val="FFFF00"/>
                </a:highlight>
                <a:latin typeface="cmmi10"/>
              </a:rPr>
              <a:t>c</a:t>
            </a:r>
            <a:r>
              <a:rPr lang="nb-NO" altLang="nb-NO" sz="1800" dirty="0">
                <a:highlight>
                  <a:srgbClr val="FFFF00"/>
                </a:highlight>
              </a:rPr>
              <a:t>+</a:t>
            </a:r>
            <a:r>
              <a:rPr lang="el-GR" altLang="nb-NO" sz="1800" dirty="0">
                <a:highlight>
                  <a:srgbClr val="FFFF00"/>
                </a:highlight>
                <a:cs typeface="Arial" panose="020B0604020202020204" pitchFamily="34" charset="0"/>
              </a:rPr>
              <a:t>θ</a:t>
            </a:r>
            <a:r>
              <a:rPr lang="nb-NO" altLang="nb-NO" sz="1800" dirty="0">
                <a:highlight>
                  <a:srgbClr val="FFFF00"/>
                </a:highlight>
                <a:cs typeface="Arial" panose="020B0604020202020204" pitchFamily="34" charset="0"/>
              </a:rPr>
              <a:t>).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nb-NO" altLang="nb-NO" sz="1400" dirty="0">
                <a:cs typeface="Arial" panose="020B0604020202020204" pitchFamily="34" charset="0"/>
              </a:rPr>
              <a:t>Same as PI </a:t>
            </a:r>
            <a:r>
              <a:rPr lang="nb-NO" altLang="nb-NO" sz="1400" dirty="0" err="1">
                <a:cs typeface="Arial" panose="020B0604020202020204" pitchFamily="34" charset="0"/>
              </a:rPr>
              <a:t>with</a:t>
            </a:r>
            <a:r>
              <a:rPr lang="nb-NO" altLang="nb-NO" sz="1400" dirty="0">
                <a:cs typeface="Arial" panose="020B0604020202020204" pitchFamily="34" charset="0"/>
              </a:rPr>
              <a:t> </a:t>
            </a:r>
            <a:r>
              <a:rPr lang="nb-NO" altLang="nb-NO" sz="1400" dirty="0" err="1"/>
              <a:t>K</a:t>
            </a:r>
            <a:r>
              <a:rPr lang="nb-NO" altLang="nb-NO" sz="1400" baseline="-25000" dirty="0" err="1"/>
              <a:t>c</a:t>
            </a:r>
            <a:r>
              <a:rPr lang="nb-NO" altLang="nb-NO" sz="1400" dirty="0"/>
              <a:t>=</a:t>
            </a:r>
            <a:r>
              <a:rPr lang="nb-NO" altLang="nb-NO" sz="1400" dirty="0">
                <a:latin typeface="cmmi10"/>
              </a:rPr>
              <a:t>¿</a:t>
            </a:r>
            <a:r>
              <a:rPr lang="nb-NO" altLang="nb-NO" sz="1400" dirty="0"/>
              <a:t>/k(</a:t>
            </a:r>
            <a:r>
              <a:rPr lang="nb-NO" altLang="nb-NO" sz="1400" dirty="0">
                <a:latin typeface="cmmi10"/>
              </a:rPr>
              <a:t>¿</a:t>
            </a:r>
            <a:r>
              <a:rPr lang="nb-NO" altLang="nb-NO" sz="1400" baseline="-25000" dirty="0">
                <a:latin typeface="cmmi10"/>
              </a:rPr>
              <a:t>c</a:t>
            </a:r>
            <a:r>
              <a:rPr lang="nb-NO" altLang="nb-NO" sz="1400" dirty="0"/>
              <a:t>+</a:t>
            </a:r>
            <a:r>
              <a:rPr lang="el-GR" altLang="nb-NO" sz="1400" dirty="0">
                <a:cs typeface="Arial" panose="020B0604020202020204" pitchFamily="34" charset="0"/>
              </a:rPr>
              <a:t>θ</a:t>
            </a:r>
            <a:r>
              <a:rPr lang="nb-NO" altLang="nb-NO" sz="1400" dirty="0">
                <a:cs typeface="Arial" panose="020B0604020202020204" pitchFamily="34" charset="0"/>
              </a:rPr>
              <a:t>) and</a:t>
            </a:r>
            <a:r>
              <a:rPr lang="nb-NO" altLang="nb-NO" sz="1400" dirty="0">
                <a:latin typeface="cmmi10"/>
              </a:rPr>
              <a:t> ¿</a:t>
            </a:r>
            <a:r>
              <a:rPr lang="nb-NO" altLang="nb-NO" sz="1400" baseline="-25000" dirty="0">
                <a:latin typeface="cmmi10"/>
              </a:rPr>
              <a:t>I </a:t>
            </a:r>
            <a:r>
              <a:rPr lang="nb-NO" altLang="nb-NO" sz="1400" dirty="0">
                <a:cs typeface="Arial" panose="020B0604020202020204" pitchFamily="34" charset="0"/>
              </a:rPr>
              <a:t>=</a:t>
            </a:r>
            <a:r>
              <a:rPr lang="nb-NO" altLang="nb-NO" sz="1400" dirty="0">
                <a:latin typeface="cmmi10"/>
              </a:rPr>
              <a:t>¿ </a:t>
            </a:r>
            <a:r>
              <a:rPr lang="nb-NO" altLang="nb-NO" sz="1400" dirty="0">
                <a:cs typeface="Arial" panose="020B0604020202020204" pitchFamily="34" charset="0"/>
              </a:rPr>
              <a:t>for </a:t>
            </a:r>
            <a:r>
              <a:rPr lang="nb-NO" altLang="nb-NO" sz="1400" dirty="0" err="1">
                <a:cs typeface="Arial" panose="020B0604020202020204" pitchFamily="34" charset="0"/>
              </a:rPr>
              <a:t>small</a:t>
            </a:r>
            <a:r>
              <a:rPr lang="nb-NO" altLang="nb-NO" sz="1400" dirty="0">
                <a:cs typeface="Arial" panose="020B0604020202020204" pitchFamily="34" charset="0"/>
              </a:rPr>
              <a:t> </a:t>
            </a:r>
            <a:r>
              <a:rPr lang="nb-NO" altLang="nb-NO" sz="1400" dirty="0">
                <a:latin typeface="cmmi10"/>
              </a:rPr>
              <a:t>¿</a:t>
            </a:r>
            <a:r>
              <a:rPr lang="nb-NO" altLang="nb-NO" sz="1400" dirty="0">
                <a:cs typeface="Arial" panose="020B0604020202020204" pitchFamily="34" charset="0"/>
              </a:rPr>
              <a:t>  (</a:t>
            </a:r>
            <a:r>
              <a:rPr lang="nb-NO" altLang="nb-NO" sz="1400" dirty="0" err="1">
                <a:cs typeface="Arial" panose="020B0604020202020204" pitchFamily="34" charset="0"/>
              </a:rPr>
              <a:t>but</a:t>
            </a:r>
            <a:r>
              <a:rPr lang="nb-NO" altLang="nb-NO" sz="1400" dirty="0">
                <a:cs typeface="Arial" panose="020B0604020202020204" pitchFamily="34" charset="0"/>
              </a:rPr>
              <a:t> </a:t>
            </a:r>
            <a:r>
              <a:rPr lang="nb-NO" altLang="nb-NO" sz="1400" dirty="0" err="1">
                <a:cs typeface="Arial" panose="020B0604020202020204" pitchFamily="34" charset="0"/>
              </a:rPr>
              <a:t>then</a:t>
            </a:r>
            <a:r>
              <a:rPr lang="nb-NO" altLang="nb-NO" sz="1400" dirty="0">
                <a:cs typeface="Arial" panose="020B0604020202020204" pitchFamily="34" charset="0"/>
              </a:rPr>
              <a:t> </a:t>
            </a:r>
            <a:r>
              <a:rPr lang="nb-NO" altLang="nb-NO" sz="1400" dirty="0" err="1">
                <a:cs typeface="Arial" panose="020B0604020202020204" pitchFamily="34" charset="0"/>
              </a:rPr>
              <a:t>actual</a:t>
            </a:r>
            <a:r>
              <a:rPr lang="nb-NO" altLang="nb-NO" sz="1400" dirty="0">
                <a:cs typeface="Arial" panose="020B0604020202020204" pitchFamily="34" charset="0"/>
              </a:rPr>
              <a:t> </a:t>
            </a:r>
            <a:r>
              <a:rPr lang="nb-NO" altLang="nb-NO" sz="1400" dirty="0" err="1">
                <a:cs typeface="Arial" panose="020B0604020202020204" pitchFamily="34" charset="0"/>
              </a:rPr>
              <a:t>value</a:t>
            </a:r>
            <a:r>
              <a:rPr lang="nb-NO" altLang="nb-NO" sz="1400" dirty="0">
                <a:cs typeface="Arial" panose="020B0604020202020204" pitchFamily="34" charset="0"/>
              </a:rPr>
              <a:t> of  </a:t>
            </a:r>
            <a:r>
              <a:rPr lang="nb-NO" altLang="nb-NO" sz="1400" dirty="0">
                <a:latin typeface="cmmi10"/>
              </a:rPr>
              <a:t>¿</a:t>
            </a:r>
            <a:r>
              <a:rPr lang="nb-NO" altLang="nb-NO" sz="1400" dirty="0">
                <a:latin typeface="cmmi10"/>
                <a:cs typeface="Arial" panose="020B0604020202020204" pitchFamily="34" charset="0"/>
              </a:rPr>
              <a:t> </a:t>
            </a:r>
            <a:r>
              <a:rPr lang="nb-NO" altLang="nb-NO" sz="1400" dirty="0" err="1">
                <a:cs typeface="Arial" panose="020B0604020202020204" pitchFamily="34" charset="0"/>
              </a:rPr>
              <a:t>does</a:t>
            </a:r>
            <a:r>
              <a:rPr lang="nb-NO" altLang="nb-NO" sz="1400" dirty="0">
                <a:cs typeface="Arial" panose="020B0604020202020204" pitchFamily="34" charset="0"/>
              </a:rPr>
              <a:t> not </a:t>
            </a:r>
            <a:r>
              <a:rPr lang="nb-NO" altLang="nb-NO" sz="1400" dirty="0" err="1">
                <a:cs typeface="Arial" panose="020B0604020202020204" pitchFamily="34" charset="0"/>
              </a:rPr>
              <a:t>really</a:t>
            </a:r>
            <a:r>
              <a:rPr lang="nb-NO" altLang="nb-NO" sz="1400" dirty="0">
                <a:cs typeface="Arial" panose="020B0604020202020204" pitchFamily="34" charset="0"/>
              </a:rPr>
              <a:t> matter).</a:t>
            </a:r>
            <a:endParaRPr lang="nb-NO" altLang="nb-NO" sz="1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5">
            <a:extLst>
              <a:ext uri="{FF2B5EF4-FFF2-40B4-BE49-F238E27FC236}">
                <a16:creationId xmlns:a16="http://schemas.microsoft.com/office/drawing/2014/main" id="{84714227-7BA7-AAE9-58C9-481171490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5" y="1412876"/>
            <a:ext cx="4103688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A9A79E0D-1620-0F72-B9F9-CF10D64592DA}"/>
              </a:ext>
            </a:extLst>
          </p:cNvPr>
          <p:cNvSpPr txBox="1">
            <a:spLocks/>
          </p:cNvSpPr>
          <p:nvPr/>
        </p:nvSpPr>
        <p:spPr bwMode="auto">
          <a:xfrm>
            <a:off x="21336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nb-NO" altLang="nb-NO" sz="3600" kern="0" dirty="0" err="1"/>
              <a:t>Example</a:t>
            </a:r>
            <a:r>
              <a:rPr lang="nb-NO" altLang="nb-NO" sz="3600" kern="0" dirty="0"/>
              <a:t>: </a:t>
            </a:r>
            <a:r>
              <a:rPr lang="nb-NO" altLang="nb-NO" sz="3600" kern="0" dirty="0" err="1"/>
              <a:t>Similar</a:t>
            </a:r>
            <a:r>
              <a:rPr lang="nb-NO" altLang="nb-NO" sz="3600" kern="0" dirty="0"/>
              <a:t> to shower </a:t>
            </a:r>
            <a:r>
              <a:rPr lang="nb-NO" altLang="nb-NO" sz="3600" kern="0" dirty="0" err="1"/>
              <a:t>process</a:t>
            </a:r>
            <a:r>
              <a:rPr lang="nb-NO" altLang="nb-NO" sz="3600" kern="0" dirty="0"/>
              <a:t> </a:t>
            </a:r>
          </a:p>
        </p:txBody>
      </p:sp>
      <p:pic>
        <p:nvPicPr>
          <p:cNvPr id="41988" name="Picture 2">
            <a:extLst>
              <a:ext uri="{FF2B5EF4-FFF2-40B4-BE49-F238E27FC236}">
                <a16:creationId xmlns:a16="http://schemas.microsoft.com/office/drawing/2014/main" id="{7C7D7A43-1F00-41E3-5748-580EB6604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3" y="3017839"/>
            <a:ext cx="6119812" cy="3317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989" name="TextBox 29">
            <a:extLst>
              <a:ext uri="{FF2B5EF4-FFF2-40B4-BE49-F238E27FC236}">
                <a16:creationId xmlns:a16="http://schemas.microsoft.com/office/drawing/2014/main" id="{E07D16AA-CCAC-E863-645C-5BFF3B72DF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4588" y="1692276"/>
            <a:ext cx="806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u = Q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</a:rPr>
              <a:t>y = 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d = T</a:t>
            </a:r>
            <a:r>
              <a:rPr lang="en-US" altLang="nb-NO" sz="1800" baseline="-2500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41990" name="TextBox 6">
            <a:extLst>
              <a:ext uri="{FF2B5EF4-FFF2-40B4-BE49-F238E27FC236}">
                <a16:creationId xmlns:a16="http://schemas.microsoft.com/office/drawing/2014/main" id="{FAFFADC3-7F7C-03F1-8872-720D42EB3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1" y="6361114"/>
            <a:ext cx="2879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Simulink model: tunepid1_ex1</a:t>
            </a:r>
            <a:endParaRPr lang="en-US" altLang="nb-NO" sz="1800"/>
          </a:p>
        </p:txBody>
      </p:sp>
      <p:sp>
        <p:nvSpPr>
          <p:cNvPr id="41991" name="TextBox 1">
            <a:extLst>
              <a:ext uri="{FF2B5EF4-FFF2-40B4-BE49-F238E27FC236}">
                <a16:creationId xmlns:a16="http://schemas.microsoft.com/office/drawing/2014/main" id="{F6B854B2-DE69-64E2-22CE-6AC235F6A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4" y="6623050"/>
            <a:ext cx="50752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</a:rPr>
              <a:t>Note: level control not  explicitly included in simulation (assume constant level)</a:t>
            </a:r>
          </a:p>
        </p:txBody>
      </p:sp>
      <p:sp>
        <p:nvSpPr>
          <p:cNvPr id="41992" name="TextBox 5">
            <a:extLst>
              <a:ext uri="{FF2B5EF4-FFF2-40B4-BE49-F238E27FC236}">
                <a16:creationId xmlns:a16="http://schemas.microsoft.com/office/drawing/2014/main" id="{1C1A3BE0-CB14-47D2-5B5C-571D9781A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9" y="1700214"/>
            <a:ext cx="1169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</a:rPr>
              <a:t>Looong pipe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  <a:latin typeface="cmmi10"/>
              </a:rPr>
              <a:t>µ</a:t>
            </a:r>
            <a:r>
              <a:rPr lang="en-US" altLang="nb-NO" sz="1400">
                <a:solidFill>
                  <a:srgbClr val="008000"/>
                </a:solidFill>
              </a:rPr>
              <a:t>=100s</a:t>
            </a:r>
          </a:p>
        </p:txBody>
      </p:sp>
      <p:sp>
        <p:nvSpPr>
          <p:cNvPr id="41993" name="TextBox 1">
            <a:extLst>
              <a:ext uri="{FF2B5EF4-FFF2-40B4-BE49-F238E27FC236}">
                <a16:creationId xmlns:a16="http://schemas.microsoft.com/office/drawing/2014/main" id="{C3603E7E-F8F3-7E60-AF81-9FE4B6BBA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1" y="2473326"/>
            <a:ext cx="1152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  <a:latin typeface="cmmi10"/>
              </a:rPr>
              <a:t>¿</a:t>
            </a:r>
            <a:r>
              <a:rPr lang="en-US" altLang="nb-NO" sz="1400">
                <a:solidFill>
                  <a:srgbClr val="008000"/>
                </a:solidFill>
              </a:rPr>
              <a:t>=20s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5">
            <a:extLst>
              <a:ext uri="{FF2B5EF4-FFF2-40B4-BE49-F238E27FC236}">
                <a16:creationId xmlns:a16="http://schemas.microsoft.com/office/drawing/2014/main" id="{3D93227C-952A-978D-0700-AC35B334F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4" y="793751"/>
            <a:ext cx="410527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4">
            <a:extLst>
              <a:ext uri="{FF2B5EF4-FFF2-40B4-BE49-F238E27FC236}">
                <a16:creationId xmlns:a16="http://schemas.microsoft.com/office/drawing/2014/main" id="{390389B3-1B75-99C5-1C08-447EF9555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9" y="2349500"/>
            <a:ext cx="4675187" cy="3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itle 1">
            <a:extLst>
              <a:ext uri="{FF2B5EF4-FFF2-40B4-BE49-F238E27FC236}">
                <a16:creationId xmlns:a16="http://schemas.microsoft.com/office/drawing/2014/main" id="{FAA5ABE6-A876-A44A-A876-8653BB8E4E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14538" y="-171450"/>
            <a:ext cx="8229600" cy="1143000"/>
          </a:xfrm>
        </p:spPr>
        <p:txBody>
          <a:bodyPr/>
          <a:lstStyle/>
          <a:p>
            <a:r>
              <a:rPr lang="nb-NO" altLang="nb-NO" sz="3600"/>
              <a:t>Disturbance response with no control</a:t>
            </a:r>
          </a:p>
        </p:txBody>
      </p:sp>
      <p:sp>
        <p:nvSpPr>
          <p:cNvPr id="43013" name="TextBox 9">
            <a:extLst>
              <a:ext uri="{FF2B5EF4-FFF2-40B4-BE49-F238E27FC236}">
                <a16:creationId xmlns:a16="http://schemas.microsoft.com/office/drawing/2014/main" id="{8F49869C-1235-F6BD-E66E-A34BB2EF9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8526" y="2051050"/>
            <a:ext cx="703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i="1">
                <a:solidFill>
                  <a:srgbClr val="008000"/>
                </a:solidFill>
              </a:rPr>
              <a:t>y = T</a:t>
            </a:r>
          </a:p>
        </p:txBody>
      </p:sp>
      <p:sp>
        <p:nvSpPr>
          <p:cNvPr id="43014" name="TextBox 5">
            <a:extLst>
              <a:ext uri="{FF2B5EF4-FFF2-40B4-BE49-F238E27FC236}">
                <a16:creationId xmlns:a16="http://schemas.microsoft.com/office/drawing/2014/main" id="{5625FF81-8A3F-3E64-556E-673F0A5F7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9375" y="1114426"/>
            <a:ext cx="1169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</a:rPr>
              <a:t>Looong pipe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  <a:latin typeface="cmmi10"/>
              </a:rPr>
              <a:t>µ</a:t>
            </a:r>
            <a:r>
              <a:rPr lang="en-US" altLang="nb-NO" sz="1400">
                <a:solidFill>
                  <a:srgbClr val="008000"/>
                </a:solidFill>
              </a:rPr>
              <a:t>=100s</a:t>
            </a:r>
          </a:p>
        </p:txBody>
      </p:sp>
      <p:sp>
        <p:nvSpPr>
          <p:cNvPr id="43015" name="TextBox 1">
            <a:extLst>
              <a:ext uri="{FF2B5EF4-FFF2-40B4-BE49-F238E27FC236}">
                <a16:creationId xmlns:a16="http://schemas.microsoft.com/office/drawing/2014/main" id="{A413BF43-86DD-902A-E218-7E4173516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339" y="1844676"/>
            <a:ext cx="1152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8000"/>
                </a:solidFill>
                <a:latin typeface="cmmi10"/>
              </a:rPr>
              <a:t>¿</a:t>
            </a:r>
            <a:r>
              <a:rPr lang="en-US" altLang="nb-NO" sz="1400">
                <a:solidFill>
                  <a:srgbClr val="008000"/>
                </a:solidFill>
              </a:rPr>
              <a:t>=20s</a:t>
            </a:r>
          </a:p>
        </p:txBody>
      </p:sp>
      <p:sp>
        <p:nvSpPr>
          <p:cNvPr id="43016" name="TextBox 1">
            <a:extLst>
              <a:ext uri="{FF2B5EF4-FFF2-40B4-BE49-F238E27FC236}">
                <a16:creationId xmlns:a16="http://schemas.microsoft.com/office/drawing/2014/main" id="{8F3894F4-77A7-694D-A158-5A66A534A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1339" y="5969001"/>
            <a:ext cx="27717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charset="0"/>
              </a:rPr>
              <a:t>Kc=0; taui=9999; % no control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charset="0"/>
              </a:rPr>
              <a:t>%start simulation (press green button)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charset="0"/>
              </a:rPr>
              <a:t>plot(time,u,time,T,time,Tf), axis([0 800 -1.5 1.5])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800">
              <a:latin typeface="CMR10" charset="0"/>
            </a:endParaRPr>
          </a:p>
        </p:txBody>
      </p:sp>
      <p:sp>
        <p:nvSpPr>
          <p:cNvPr id="43017" name="TextBox 9">
            <a:extLst>
              <a:ext uri="{FF2B5EF4-FFF2-40B4-BE49-F238E27FC236}">
                <a16:creationId xmlns:a16="http://schemas.microsoft.com/office/drawing/2014/main" id="{E45633A4-FCAB-727D-AB25-20E078431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5775" y="1660525"/>
            <a:ext cx="755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u = Q</a:t>
            </a:r>
          </a:p>
        </p:txBody>
      </p:sp>
      <p:sp>
        <p:nvSpPr>
          <p:cNvPr id="43018" name="TextBox 9">
            <a:extLst>
              <a:ext uri="{FF2B5EF4-FFF2-40B4-BE49-F238E27FC236}">
                <a16:creationId xmlns:a16="http://schemas.microsoft.com/office/drawing/2014/main" id="{B263499D-29AA-D2FE-4159-3DF229C68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9825" y="3357564"/>
            <a:ext cx="8080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u = Q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i="1">
                <a:solidFill>
                  <a:srgbClr val="008000"/>
                </a:solidFill>
              </a:rPr>
              <a:t>y = 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d = T</a:t>
            </a:r>
            <a:r>
              <a:rPr lang="en-US" altLang="nb-NO" sz="1800" baseline="-2500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43019" name="TextBox 9">
            <a:extLst>
              <a:ext uri="{FF2B5EF4-FFF2-40B4-BE49-F238E27FC236}">
                <a16:creationId xmlns:a16="http://schemas.microsoft.com/office/drawing/2014/main" id="{444B60DB-21E9-B61A-0530-0A52EEF3B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5075" y="855664"/>
            <a:ext cx="808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d = T</a:t>
            </a:r>
            <a:r>
              <a:rPr lang="en-US" altLang="nb-NO" sz="1800" baseline="-25000">
                <a:solidFill>
                  <a:srgbClr val="FF0000"/>
                </a:solidFill>
              </a:rPr>
              <a:t>F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>
            <a:extLst>
              <a:ext uri="{FF2B5EF4-FFF2-40B4-BE49-F238E27FC236}">
                <a16:creationId xmlns:a16="http://schemas.microsoft.com/office/drawing/2014/main" id="{23626CE7-AFDD-3823-BD5A-A982BC9CE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P-control</a:t>
            </a:r>
          </a:p>
        </p:txBody>
      </p:sp>
      <p:pic>
        <p:nvPicPr>
          <p:cNvPr id="44035" name="Picture 2">
            <a:extLst>
              <a:ext uri="{FF2B5EF4-FFF2-40B4-BE49-F238E27FC236}">
                <a16:creationId xmlns:a16="http://schemas.microsoft.com/office/drawing/2014/main" id="{7E288C93-2CC2-1A67-B568-0DB36A86D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1484314"/>
            <a:ext cx="4287838" cy="34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3">
            <a:extLst>
              <a:ext uri="{FF2B5EF4-FFF2-40B4-BE49-F238E27FC236}">
                <a16:creationId xmlns:a16="http://schemas.microsoft.com/office/drawing/2014/main" id="{EE1DF720-7458-4FEF-4DFF-E2E1F7F81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4" y="1362075"/>
            <a:ext cx="4319587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Box 11">
            <a:extLst>
              <a:ext uri="{FF2B5EF4-FFF2-40B4-BE49-F238E27FC236}">
                <a16:creationId xmlns:a16="http://schemas.microsoft.com/office/drawing/2014/main" id="{16B713BC-B271-50A3-C353-65027C9C3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9288" y="692151"/>
            <a:ext cx="806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u = Q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</a:rPr>
              <a:t>y = 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d = T</a:t>
            </a:r>
            <a:r>
              <a:rPr lang="en-US" altLang="nb-NO" sz="1800" baseline="-25000">
                <a:solidFill>
                  <a:srgbClr val="FF0000"/>
                </a:solidFill>
              </a:rPr>
              <a:t>F</a:t>
            </a:r>
          </a:p>
        </p:txBody>
      </p:sp>
      <p:grpSp>
        <p:nvGrpSpPr>
          <p:cNvPr id="44038" name="Group 16">
            <a:extLst>
              <a:ext uri="{FF2B5EF4-FFF2-40B4-BE49-F238E27FC236}">
                <a16:creationId xmlns:a16="http://schemas.microsoft.com/office/drawing/2014/main" id="{74F8F5A4-750F-910D-1634-61FCBD5F23D6}"/>
              </a:ext>
            </a:extLst>
          </p:cNvPr>
          <p:cNvGrpSpPr>
            <a:grpSpLocks/>
          </p:cNvGrpSpPr>
          <p:nvPr/>
        </p:nvGrpSpPr>
        <p:grpSpPr bwMode="auto">
          <a:xfrm>
            <a:off x="3935414" y="4908551"/>
            <a:ext cx="4105275" cy="1871663"/>
            <a:chOff x="2411760" y="4908501"/>
            <a:chExt cx="4104456" cy="1871128"/>
          </a:xfrm>
        </p:grpSpPr>
        <p:grpSp>
          <p:nvGrpSpPr>
            <p:cNvPr id="44042" name="Group 15">
              <a:extLst>
                <a:ext uri="{FF2B5EF4-FFF2-40B4-BE49-F238E27FC236}">
                  <a16:creationId xmlns:a16="http://schemas.microsoft.com/office/drawing/2014/main" id="{8FD95003-BAB8-7A66-F420-68E2539484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11760" y="4908501"/>
              <a:ext cx="4104456" cy="1688851"/>
              <a:chOff x="2411760" y="4908501"/>
              <a:chExt cx="4104456" cy="1688851"/>
            </a:xfrm>
          </p:grpSpPr>
          <p:grpSp>
            <p:nvGrpSpPr>
              <p:cNvPr id="44044" name="Group 10">
                <a:extLst>
                  <a:ext uri="{FF2B5EF4-FFF2-40B4-BE49-F238E27FC236}">
                    <a16:creationId xmlns:a16="http://schemas.microsoft.com/office/drawing/2014/main" id="{2906A243-2733-2B07-8687-A8C5420E84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11760" y="4908501"/>
                <a:ext cx="4104456" cy="1482674"/>
                <a:chOff x="2411760" y="4908501"/>
                <a:chExt cx="4104456" cy="1482674"/>
              </a:xfrm>
            </p:grpSpPr>
            <p:pic>
              <p:nvPicPr>
                <p:cNvPr id="44046" name="Picture 25">
                  <a:extLst>
                    <a:ext uri="{FF2B5EF4-FFF2-40B4-BE49-F238E27FC236}">
                      <a16:creationId xmlns:a16="http://schemas.microsoft.com/office/drawing/2014/main" id="{03C0ADCF-5F88-7912-ADCF-10FC9325DD1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11760" y="4908501"/>
                  <a:ext cx="4104456" cy="14826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4047" name="Group 9">
                  <a:extLst>
                    <a:ext uri="{FF2B5EF4-FFF2-40B4-BE49-F238E27FC236}">
                      <a16:creationId xmlns:a16="http://schemas.microsoft.com/office/drawing/2014/main" id="{619D7153-EB8A-1014-236C-EDF5AA4A6D8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15816" y="5649838"/>
                  <a:ext cx="1728192" cy="741337"/>
                  <a:chOff x="2915816" y="5649838"/>
                  <a:chExt cx="1728192" cy="741337"/>
                </a:xfrm>
              </p:grpSpPr>
              <p:sp>
                <p:nvSpPr>
                  <p:cNvPr id="4" name="Oval 3">
                    <a:extLst>
                      <a:ext uri="{FF2B5EF4-FFF2-40B4-BE49-F238E27FC236}">
                        <a16:creationId xmlns:a16="http://schemas.microsoft.com/office/drawing/2014/main" id="{63CA14DE-BA6E-E88B-5F3E-3420DE3854C1}"/>
                      </a:ext>
                    </a:extLst>
                  </p:cNvPr>
                  <p:cNvSpPr/>
                  <p:nvPr/>
                </p:nvSpPr>
                <p:spPr>
                  <a:xfrm>
                    <a:off x="2916484" y="5949603"/>
                    <a:ext cx="576147" cy="441199"/>
                  </a:xfrm>
                  <a:prstGeom prst="ellipse">
                    <a:avLst/>
                  </a:prstGeom>
                  <a:noFill/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en-US" sz="1200" dirty="0">
                        <a:solidFill>
                          <a:schemeClr val="tx1"/>
                        </a:solidFill>
                      </a:rPr>
                      <a:t>TC</a:t>
                    </a:r>
                  </a:p>
                </p:txBody>
              </p:sp>
              <p:cxnSp>
                <p:nvCxnSpPr>
                  <p:cNvPr id="7" name="Straight Arrow Connector 6">
                    <a:extLst>
                      <a:ext uri="{FF2B5EF4-FFF2-40B4-BE49-F238E27FC236}">
                        <a16:creationId xmlns:a16="http://schemas.microsoft.com/office/drawing/2014/main" id="{E78B0213-9BFB-B294-D6C7-49E213082B5C}"/>
                      </a:ext>
                    </a:extLst>
                  </p:cNvPr>
                  <p:cNvCxnSpPr>
                    <a:endCxn id="4" idx="6"/>
                  </p:cNvCxnSpPr>
                  <p:nvPr/>
                </p:nvCxnSpPr>
                <p:spPr>
                  <a:xfrm flipH="1">
                    <a:off x="3492631" y="6170203"/>
                    <a:ext cx="1150708" cy="0"/>
                  </a:xfrm>
                  <a:prstGeom prst="straightConnector1">
                    <a:avLst/>
                  </a:prstGeom>
                  <a:ln w="254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Arrow Connector 8">
                    <a:extLst>
                      <a:ext uri="{FF2B5EF4-FFF2-40B4-BE49-F238E27FC236}">
                        <a16:creationId xmlns:a16="http://schemas.microsoft.com/office/drawing/2014/main" id="{FA25B926-308D-EBCC-A42D-4AE3EBAE5122}"/>
                      </a:ext>
                    </a:extLst>
                  </p:cNvPr>
                  <p:cNvCxnSpPr>
                    <a:stCxn id="4" idx="0"/>
                  </p:cNvCxnSpPr>
                  <p:nvPr/>
                </p:nvCxnSpPr>
                <p:spPr>
                  <a:xfrm flipV="1">
                    <a:off x="3203764" y="5649652"/>
                    <a:ext cx="0" cy="299951"/>
                  </a:xfrm>
                  <a:prstGeom prst="straightConnector1">
                    <a:avLst/>
                  </a:prstGeom>
                  <a:ln w="254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91C8E70F-F9DA-2626-CB18-25C73E72CA75}"/>
                  </a:ext>
                </a:extLst>
              </p:cNvPr>
              <p:cNvCxnSpPr/>
              <p:nvPr/>
            </p:nvCxnSpPr>
            <p:spPr>
              <a:xfrm flipV="1">
                <a:off x="3203764" y="6390802"/>
                <a:ext cx="0" cy="206316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043" name="TextBox 14">
              <a:extLst>
                <a:ext uri="{FF2B5EF4-FFF2-40B4-BE49-F238E27FC236}">
                  <a16:creationId xmlns:a16="http://schemas.microsoft.com/office/drawing/2014/main" id="{2272921E-3C07-C1EE-EED1-ADA1B1CC5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3848" y="6410297"/>
              <a:ext cx="3770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T</a:t>
              </a:r>
              <a:r>
                <a:rPr lang="en-US" altLang="nb-NO" sz="1800" baseline="-25000"/>
                <a:t>s</a:t>
              </a:r>
            </a:p>
          </p:txBody>
        </p:sp>
      </p:grpSp>
      <p:sp>
        <p:nvSpPr>
          <p:cNvPr id="44039" name="TextBox 1">
            <a:extLst>
              <a:ext uri="{FF2B5EF4-FFF2-40B4-BE49-F238E27FC236}">
                <a16:creationId xmlns:a16="http://schemas.microsoft.com/office/drawing/2014/main" id="{11600539-D7AC-2AEB-E5F0-379927968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489" y="2663825"/>
            <a:ext cx="795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</a:rPr>
              <a:t>Offset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7A553A5-083B-C1CF-36B4-7D2E41D51A15}"/>
              </a:ext>
            </a:extLst>
          </p:cNvPr>
          <p:cNvCxnSpPr/>
          <p:nvPr/>
        </p:nvCxnSpPr>
        <p:spPr>
          <a:xfrm>
            <a:off x="5664200" y="2565400"/>
            <a:ext cx="0" cy="630238"/>
          </a:xfrm>
          <a:prstGeom prst="straightConnector1">
            <a:avLst/>
          </a:prstGeom>
          <a:ln w="25400">
            <a:solidFill>
              <a:srgbClr val="008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41" name="TextBox 18">
            <a:extLst>
              <a:ext uri="{FF2B5EF4-FFF2-40B4-BE49-F238E27FC236}">
                <a16:creationId xmlns:a16="http://schemas.microsoft.com/office/drawing/2014/main" id="{2B5B30D2-C892-9406-CAA3-10185A712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7" y="6146800"/>
            <a:ext cx="2771776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charset="0"/>
              </a:rPr>
              <a:t>Kc=0.5; taui=9999; % P-control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charset="0"/>
              </a:rPr>
              <a:t>%start simulation (press green button)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charset="0"/>
              </a:rPr>
              <a:t>plot(time,u,time,T,time,Tf), axis([0 800 -1.5 1.5])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800">
              <a:latin typeface="CMR10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id="{DBBA0C45-A6B4-AFE0-DE8F-B7EC50920A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SIMC PI control</a:t>
            </a:r>
          </a:p>
        </p:txBody>
      </p:sp>
      <p:pic>
        <p:nvPicPr>
          <p:cNvPr id="45059" name="Picture 2">
            <a:extLst>
              <a:ext uri="{FF2B5EF4-FFF2-40B4-BE49-F238E27FC236}">
                <a16:creationId xmlns:a16="http://schemas.microsoft.com/office/drawing/2014/main" id="{324F7BB8-0F82-2D20-2E2D-66654084A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1217613"/>
            <a:ext cx="61849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TextBox 4">
            <a:extLst>
              <a:ext uri="{FF2B5EF4-FFF2-40B4-BE49-F238E27FC236}">
                <a16:creationId xmlns:a16="http://schemas.microsoft.com/office/drawing/2014/main" id="{38A1D5B3-75D8-AE52-187A-A39E82E9B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7814" y="1073151"/>
            <a:ext cx="8080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u = Q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</a:rPr>
              <a:t>y = 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d = T</a:t>
            </a:r>
            <a:r>
              <a:rPr lang="en-US" altLang="nb-NO" sz="1800" baseline="-25000">
                <a:solidFill>
                  <a:srgbClr val="FF0000"/>
                </a:solidFill>
              </a:rPr>
              <a:t>F</a:t>
            </a:r>
          </a:p>
        </p:txBody>
      </p:sp>
      <p:grpSp>
        <p:nvGrpSpPr>
          <p:cNvPr id="45061" name="Group 16">
            <a:extLst>
              <a:ext uri="{FF2B5EF4-FFF2-40B4-BE49-F238E27FC236}">
                <a16:creationId xmlns:a16="http://schemas.microsoft.com/office/drawing/2014/main" id="{639789DB-4653-254E-2C34-F354EF53570B}"/>
              </a:ext>
            </a:extLst>
          </p:cNvPr>
          <p:cNvGrpSpPr>
            <a:grpSpLocks/>
          </p:cNvGrpSpPr>
          <p:nvPr/>
        </p:nvGrpSpPr>
        <p:grpSpPr bwMode="auto">
          <a:xfrm>
            <a:off x="3935414" y="4908551"/>
            <a:ext cx="4105275" cy="1871663"/>
            <a:chOff x="2411760" y="4908501"/>
            <a:chExt cx="4104456" cy="1871128"/>
          </a:xfrm>
        </p:grpSpPr>
        <p:grpSp>
          <p:nvGrpSpPr>
            <p:cNvPr id="45064" name="Group 15">
              <a:extLst>
                <a:ext uri="{FF2B5EF4-FFF2-40B4-BE49-F238E27FC236}">
                  <a16:creationId xmlns:a16="http://schemas.microsoft.com/office/drawing/2014/main" id="{BEBAA189-443D-AB02-38AE-7E98A87B72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11760" y="4908501"/>
              <a:ext cx="4104456" cy="1688851"/>
              <a:chOff x="2411760" y="4908501"/>
              <a:chExt cx="4104456" cy="1688851"/>
            </a:xfrm>
          </p:grpSpPr>
          <p:grpSp>
            <p:nvGrpSpPr>
              <p:cNvPr id="45066" name="Group 10">
                <a:extLst>
                  <a:ext uri="{FF2B5EF4-FFF2-40B4-BE49-F238E27FC236}">
                    <a16:creationId xmlns:a16="http://schemas.microsoft.com/office/drawing/2014/main" id="{4CD1D10F-7FEF-BB2E-043A-F1F7455FC70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11760" y="4908501"/>
                <a:ext cx="4104456" cy="1482674"/>
                <a:chOff x="2411760" y="4908501"/>
                <a:chExt cx="4104456" cy="1482674"/>
              </a:xfrm>
            </p:grpSpPr>
            <p:pic>
              <p:nvPicPr>
                <p:cNvPr id="45068" name="Picture 25">
                  <a:extLst>
                    <a:ext uri="{FF2B5EF4-FFF2-40B4-BE49-F238E27FC236}">
                      <a16:creationId xmlns:a16="http://schemas.microsoft.com/office/drawing/2014/main" id="{DF3BFEF2-E7FB-9472-9900-8817DC548EF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11760" y="4908501"/>
                  <a:ext cx="4104456" cy="14826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5069" name="Group 9">
                  <a:extLst>
                    <a:ext uri="{FF2B5EF4-FFF2-40B4-BE49-F238E27FC236}">
                      <a16:creationId xmlns:a16="http://schemas.microsoft.com/office/drawing/2014/main" id="{B4C3571E-CBDD-655F-870D-6E20F0FEA8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15816" y="5649838"/>
                  <a:ext cx="1728192" cy="741337"/>
                  <a:chOff x="2915816" y="5649838"/>
                  <a:chExt cx="1728192" cy="741337"/>
                </a:xfrm>
              </p:grpSpPr>
              <p:sp>
                <p:nvSpPr>
                  <p:cNvPr id="12" name="Oval 11">
                    <a:extLst>
                      <a:ext uri="{FF2B5EF4-FFF2-40B4-BE49-F238E27FC236}">
                        <a16:creationId xmlns:a16="http://schemas.microsoft.com/office/drawing/2014/main" id="{D8AA69C7-FA08-DE7A-1053-AD024D0062C9}"/>
                      </a:ext>
                    </a:extLst>
                  </p:cNvPr>
                  <p:cNvSpPr/>
                  <p:nvPr/>
                </p:nvSpPr>
                <p:spPr>
                  <a:xfrm>
                    <a:off x="2916484" y="5949603"/>
                    <a:ext cx="576147" cy="441199"/>
                  </a:xfrm>
                  <a:prstGeom prst="ellipse">
                    <a:avLst/>
                  </a:prstGeom>
                  <a:noFill/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en-US" sz="1200" dirty="0">
                        <a:solidFill>
                          <a:schemeClr val="tx1"/>
                        </a:solidFill>
                      </a:rPr>
                      <a:t>TC</a:t>
                    </a:r>
                  </a:p>
                </p:txBody>
              </p:sp>
              <p:cxnSp>
                <p:nvCxnSpPr>
                  <p:cNvPr id="13" name="Straight Arrow Connector 12">
                    <a:extLst>
                      <a:ext uri="{FF2B5EF4-FFF2-40B4-BE49-F238E27FC236}">
                        <a16:creationId xmlns:a16="http://schemas.microsoft.com/office/drawing/2014/main" id="{AD3D7215-C9B6-85C9-2C73-35E9FE98D786}"/>
                      </a:ext>
                    </a:extLst>
                  </p:cNvPr>
                  <p:cNvCxnSpPr>
                    <a:endCxn id="12" idx="6"/>
                  </p:cNvCxnSpPr>
                  <p:nvPr/>
                </p:nvCxnSpPr>
                <p:spPr>
                  <a:xfrm flipH="1">
                    <a:off x="3492631" y="6170203"/>
                    <a:ext cx="1150708" cy="0"/>
                  </a:xfrm>
                  <a:prstGeom prst="straightConnector1">
                    <a:avLst/>
                  </a:prstGeom>
                  <a:ln w="254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Straight Arrow Connector 13">
                    <a:extLst>
                      <a:ext uri="{FF2B5EF4-FFF2-40B4-BE49-F238E27FC236}">
                        <a16:creationId xmlns:a16="http://schemas.microsoft.com/office/drawing/2014/main" id="{E1422DC8-8C49-B725-52E9-7665EEF91C96}"/>
                      </a:ext>
                    </a:extLst>
                  </p:cNvPr>
                  <p:cNvCxnSpPr>
                    <a:stCxn id="12" idx="0"/>
                  </p:cNvCxnSpPr>
                  <p:nvPr/>
                </p:nvCxnSpPr>
                <p:spPr>
                  <a:xfrm flipV="1">
                    <a:off x="3203764" y="5649652"/>
                    <a:ext cx="0" cy="299951"/>
                  </a:xfrm>
                  <a:prstGeom prst="straightConnector1">
                    <a:avLst/>
                  </a:prstGeom>
                  <a:ln w="254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981D68D3-CFB5-05EC-BC1F-1DCEC06C743A}"/>
                  </a:ext>
                </a:extLst>
              </p:cNvPr>
              <p:cNvCxnSpPr/>
              <p:nvPr/>
            </p:nvCxnSpPr>
            <p:spPr>
              <a:xfrm flipV="1">
                <a:off x="3203764" y="6390802"/>
                <a:ext cx="0" cy="206316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065" name="TextBox 14">
              <a:extLst>
                <a:ext uri="{FF2B5EF4-FFF2-40B4-BE49-F238E27FC236}">
                  <a16:creationId xmlns:a16="http://schemas.microsoft.com/office/drawing/2014/main" id="{A9F72924-9652-72BB-5F61-8921A9EF10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3848" y="6410297"/>
              <a:ext cx="3770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T</a:t>
              </a:r>
              <a:r>
                <a:rPr lang="en-US" altLang="nb-NO" sz="1800" baseline="-25000"/>
                <a:t>s</a:t>
              </a:r>
            </a:p>
          </p:txBody>
        </p:sp>
      </p:grpSp>
      <p:sp>
        <p:nvSpPr>
          <p:cNvPr id="45062" name="TextBox 14">
            <a:extLst>
              <a:ext uri="{FF2B5EF4-FFF2-40B4-BE49-F238E27FC236}">
                <a16:creationId xmlns:a16="http://schemas.microsoft.com/office/drawing/2014/main" id="{F68DACB9-32F1-F334-CCF3-CA5EB88A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1763" y="3284539"/>
            <a:ext cx="11049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</a:rPr>
              <a:t>No offset</a:t>
            </a:r>
          </a:p>
        </p:txBody>
      </p:sp>
      <p:sp>
        <p:nvSpPr>
          <p:cNvPr id="45063" name="TextBox 15">
            <a:extLst>
              <a:ext uri="{FF2B5EF4-FFF2-40B4-BE49-F238E27FC236}">
                <a16:creationId xmlns:a16="http://schemas.microsoft.com/office/drawing/2014/main" id="{DCEB0283-E24F-22AB-3A1E-D13A9778F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7" y="6146800"/>
            <a:ext cx="2771776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charset="0"/>
              </a:rPr>
              <a:t>Kc=0.1; taui=20; % SIMC PI-control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charset="0"/>
              </a:rPr>
              <a:t>%start simulation (press green button)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>
                <a:latin typeface="CMR10" charset="0"/>
              </a:rPr>
              <a:t>plot(time,u,time,T,time,Tf), axis([0 800 -1.5 1.5])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800">
              <a:latin typeface="CMR10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E6E426F-5EED-756A-C31B-20B5A6C351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3600"/>
              <a:t>Response of linear first-order system</a:t>
            </a:r>
          </a:p>
        </p:txBody>
      </p:sp>
      <p:pic>
        <p:nvPicPr>
          <p:cNvPr id="15" name="Picture 14" descr="txp_fig">
            <a:extLst>
              <a:ext uri="{FF2B5EF4-FFF2-40B4-BE49-F238E27FC236}">
                <a16:creationId xmlns:a16="http://schemas.microsoft.com/office/drawing/2014/main" id="{B42B4B3C-CD58-992C-3A5C-A2FD54E8950C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1" y="2420938"/>
            <a:ext cx="4530725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24" name="Picture 4">
            <a:extLst>
              <a:ext uri="{FF2B5EF4-FFF2-40B4-BE49-F238E27FC236}">
                <a16:creationId xmlns:a16="http://schemas.microsoft.com/office/drawing/2014/main" id="{93401F97-618D-440C-F654-593A2FBBA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088" y="3068638"/>
            <a:ext cx="5048251" cy="237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5">
            <a:extLst>
              <a:ext uri="{FF2B5EF4-FFF2-40B4-BE49-F238E27FC236}">
                <a16:creationId xmlns:a16="http://schemas.microsoft.com/office/drawing/2014/main" id="{AF67BB20-608D-A90A-CAF5-04C448F57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4" y="3468689"/>
            <a:ext cx="3552825" cy="163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 descr="txp_fig">
            <a:extLst>
              <a:ext uri="{FF2B5EF4-FFF2-40B4-BE49-F238E27FC236}">
                <a16:creationId xmlns:a16="http://schemas.microsoft.com/office/drawing/2014/main" id="{A3C38107-3A8F-1DB0-DCE0-F4E9EECFA1F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525" y="1268414"/>
            <a:ext cx="4846638" cy="879475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3" descr="txp_fig">
            <a:extLst>
              <a:ext uri="{FF2B5EF4-FFF2-40B4-BE49-F238E27FC236}">
                <a16:creationId xmlns:a16="http://schemas.microsoft.com/office/drawing/2014/main" id="{BADE669A-0E47-ED3A-5F5A-AFF7266335F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1" y="6308725"/>
            <a:ext cx="4060825" cy="41275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8" name="TextBox 2">
            <a:extLst>
              <a:ext uri="{FF2B5EF4-FFF2-40B4-BE49-F238E27FC236}">
                <a16:creationId xmlns:a16="http://schemas.microsoft.com/office/drawing/2014/main" id="{B3FEBB5C-7741-59C2-32BA-1C7F38844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5294313"/>
            <a:ext cx="79303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 dirty="0" err="1">
                <a:solidFill>
                  <a:srgbClr val="FF0000"/>
                </a:solidFill>
              </a:rPr>
              <a:t>Remember</a:t>
            </a:r>
            <a:r>
              <a:rPr lang="nb-NO" altLang="nb-NO" sz="1200" dirty="0">
                <a:solidFill>
                  <a:srgbClr val="FF0000"/>
                </a:solidFill>
              </a:rPr>
              <a:t> for first order </a:t>
            </a:r>
            <a:r>
              <a:rPr lang="nb-NO" altLang="nb-NO" sz="1200" dirty="0" err="1">
                <a:solidFill>
                  <a:srgbClr val="FF0000"/>
                </a:solidFill>
              </a:rPr>
              <a:t>response</a:t>
            </a:r>
            <a:r>
              <a:rPr lang="nb-NO" altLang="nb-NO" sz="1200" dirty="0">
                <a:solidFill>
                  <a:srgbClr val="FF0000"/>
                </a:solidFill>
              </a:rPr>
              <a:t>: 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nb-NO" altLang="nb-NO" sz="1200" dirty="0">
                <a:solidFill>
                  <a:srgbClr val="FF0000"/>
                </a:solidFill>
              </a:rPr>
              <a:t>Starts </a:t>
            </a:r>
            <a:r>
              <a:rPr lang="nb-NO" altLang="nb-NO" sz="1200" dirty="0" err="1">
                <a:solidFill>
                  <a:srgbClr val="FF0000"/>
                </a:solidFill>
              </a:rPr>
              <a:t>increasing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immediately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nb-NO" altLang="nb-NO" sz="1200">
                <a:solidFill>
                  <a:srgbClr val="FF0000"/>
                </a:solidFill>
              </a:rPr>
              <a:t>Would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reach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new</a:t>
            </a:r>
            <a:r>
              <a:rPr lang="nb-NO" altLang="nb-NO" sz="1200" dirty="0">
                <a:solidFill>
                  <a:srgbClr val="FF0000"/>
                </a:solidFill>
              </a:rPr>
              <a:t> steady </a:t>
            </a:r>
            <a:r>
              <a:rPr lang="nb-NO" altLang="nb-NO" sz="1200" dirty="0" err="1">
                <a:solidFill>
                  <a:srgbClr val="FF0000"/>
                </a:solidFill>
              </a:rPr>
              <a:t>state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after</a:t>
            </a:r>
            <a:r>
              <a:rPr lang="nb-NO" altLang="nb-NO" sz="1200" dirty="0">
                <a:solidFill>
                  <a:srgbClr val="FF0000"/>
                </a:solidFill>
              </a:rPr>
              <a:t> time </a:t>
            </a:r>
            <a:r>
              <a:rPr lang="nb-NO" altLang="nb-NO" sz="1200" dirty="0">
                <a:solidFill>
                  <a:srgbClr val="FF0000"/>
                </a:solidFill>
                <a:latin typeface="cmmi10"/>
              </a:rPr>
              <a:t>¿</a:t>
            </a:r>
            <a:r>
              <a:rPr lang="nb-NO" altLang="nb-NO" sz="1200" dirty="0">
                <a:solidFill>
                  <a:srgbClr val="FF0000"/>
                </a:solidFill>
              </a:rPr>
              <a:t>  </a:t>
            </a:r>
            <a:r>
              <a:rPr lang="nb-NO" altLang="nb-NO" sz="1200" dirty="0" err="1">
                <a:solidFill>
                  <a:srgbClr val="FF0000"/>
                </a:solidFill>
              </a:rPr>
              <a:t>if</a:t>
            </a:r>
            <a:r>
              <a:rPr lang="nb-NO" altLang="nb-NO" sz="1200" dirty="0">
                <a:solidFill>
                  <a:srgbClr val="FF0000"/>
                </a:solidFill>
              </a:rPr>
              <a:t> it </a:t>
            </a:r>
            <a:r>
              <a:rPr lang="nb-NO" altLang="nb-NO" sz="1200" dirty="0" err="1">
                <a:solidFill>
                  <a:srgbClr val="FF0000"/>
                </a:solidFill>
              </a:rPr>
              <a:t>kepy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going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with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the</a:t>
            </a:r>
            <a:r>
              <a:rPr lang="nb-NO" altLang="nb-NO" sz="1200" dirty="0">
                <a:solidFill>
                  <a:srgbClr val="FF0000"/>
                </a:solidFill>
              </a:rPr>
              <a:t> same </a:t>
            </a:r>
            <a:r>
              <a:rPr lang="nb-NO" altLang="nb-NO" sz="1200" dirty="0" err="1">
                <a:solidFill>
                  <a:srgbClr val="FF0000"/>
                </a:solidFill>
              </a:rPr>
              <a:t>slope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nb-NO" altLang="nb-NO" sz="1200" dirty="0" err="1">
                <a:solidFill>
                  <a:srgbClr val="FF0000"/>
                </a:solidFill>
              </a:rPr>
              <a:t>Reaches</a:t>
            </a:r>
            <a:r>
              <a:rPr lang="nb-NO" altLang="nb-NO" sz="1200" dirty="0">
                <a:solidFill>
                  <a:srgbClr val="FF0000"/>
                </a:solidFill>
              </a:rPr>
              <a:t> 63% of </a:t>
            </a:r>
            <a:r>
              <a:rPr lang="nb-NO" altLang="nb-NO" sz="1200" dirty="0" err="1">
                <a:solidFill>
                  <a:srgbClr val="FF0000"/>
                </a:solidFill>
              </a:rPr>
              <a:t>change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after</a:t>
            </a:r>
            <a:r>
              <a:rPr lang="nb-NO" altLang="nb-NO" sz="1200" dirty="0">
                <a:solidFill>
                  <a:srgbClr val="FF0000"/>
                </a:solidFill>
              </a:rPr>
              <a:t> time </a:t>
            </a:r>
            <a:r>
              <a:rPr lang="nb-NO" altLang="nb-NO" sz="1200" dirty="0">
                <a:solidFill>
                  <a:srgbClr val="FF0000"/>
                </a:solidFill>
                <a:latin typeface="cmmi10"/>
              </a:rPr>
              <a:t>¿</a:t>
            </a:r>
            <a:r>
              <a:rPr lang="nb-NO" altLang="nb-NO" sz="1200" dirty="0">
                <a:solidFill>
                  <a:srgbClr val="FF0000"/>
                </a:solidFill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nb-NO" altLang="nb-NO" sz="1200" dirty="0" err="1">
                <a:solidFill>
                  <a:srgbClr val="FF0000"/>
                </a:solidFill>
              </a:rPr>
              <a:t>Approaches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new</a:t>
            </a:r>
            <a:r>
              <a:rPr lang="nb-NO" altLang="nb-NO" sz="1200" dirty="0">
                <a:solidFill>
                  <a:srgbClr val="FF0000"/>
                </a:solidFill>
              </a:rPr>
              <a:t> steady </a:t>
            </a:r>
            <a:r>
              <a:rPr lang="nb-NO" altLang="nb-NO" sz="1200" dirty="0" err="1">
                <a:solidFill>
                  <a:srgbClr val="FF0000"/>
                </a:solidFill>
              </a:rPr>
              <a:t>state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exponentially</a:t>
            </a:r>
            <a:r>
              <a:rPr lang="nb-NO" altLang="nb-NO" sz="1200" dirty="0">
                <a:solidFill>
                  <a:srgbClr val="FF0000"/>
                </a:solidFill>
              </a:rPr>
              <a:t> (has for </a:t>
            </a:r>
            <a:r>
              <a:rPr lang="nb-NO" altLang="nb-NO" sz="1200" dirty="0" err="1">
                <a:solidFill>
                  <a:srgbClr val="FF0000"/>
                </a:solidFill>
              </a:rPr>
              <a:t>practical</a:t>
            </a:r>
            <a:r>
              <a:rPr lang="nb-NO" altLang="nb-NO" sz="1200" dirty="0">
                <a:solidFill>
                  <a:srgbClr val="FF0000"/>
                </a:solidFill>
              </a:rPr>
              <a:t> purposes </a:t>
            </a:r>
            <a:r>
              <a:rPr lang="nb-NO" altLang="nb-NO" sz="1200" dirty="0" err="1">
                <a:solidFill>
                  <a:srgbClr val="FF0000"/>
                </a:solidFill>
              </a:rPr>
              <a:t>reached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new</a:t>
            </a:r>
            <a:r>
              <a:rPr lang="nb-NO" altLang="nb-NO" sz="1200" dirty="0">
                <a:solidFill>
                  <a:srgbClr val="FF0000"/>
                </a:solidFill>
              </a:rPr>
              <a:t> steady </a:t>
            </a:r>
            <a:r>
              <a:rPr lang="nb-NO" altLang="nb-NO" sz="1200" dirty="0" err="1">
                <a:solidFill>
                  <a:srgbClr val="FF0000"/>
                </a:solidFill>
              </a:rPr>
              <a:t>state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after</a:t>
            </a:r>
            <a:r>
              <a:rPr lang="nb-NO" altLang="nb-NO" sz="1200" dirty="0">
                <a:solidFill>
                  <a:srgbClr val="FF0000"/>
                </a:solidFill>
              </a:rPr>
              <a:t> </a:t>
            </a:r>
            <a:r>
              <a:rPr lang="nb-NO" altLang="nb-NO" sz="1200" dirty="0" err="1">
                <a:solidFill>
                  <a:srgbClr val="FF0000"/>
                </a:solidFill>
              </a:rPr>
              <a:t>about</a:t>
            </a:r>
            <a:r>
              <a:rPr lang="nb-NO" altLang="nb-NO" sz="1200" dirty="0">
                <a:solidFill>
                  <a:srgbClr val="FF0000"/>
                </a:solidFill>
              </a:rPr>
              <a:t> 4</a:t>
            </a:r>
            <a:r>
              <a:rPr lang="nb-NO" altLang="nb-NO" sz="1200" dirty="0">
                <a:solidFill>
                  <a:srgbClr val="FF0000"/>
                </a:solidFill>
                <a:latin typeface="cmmi10"/>
              </a:rPr>
              <a:t>¿</a:t>
            </a:r>
            <a:r>
              <a:rPr lang="nb-NO" altLang="nb-NO" sz="1200" dirty="0">
                <a:solidFill>
                  <a:srgbClr val="FF0000"/>
                </a:solidFill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b-NO" altLang="nb-NO" sz="1200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3434D13-5D37-CD4D-2584-897953C6B7CA}"/>
              </a:ext>
            </a:extLst>
          </p:cNvPr>
          <p:cNvCxnSpPr/>
          <p:nvPr/>
        </p:nvCxnSpPr>
        <p:spPr>
          <a:xfrm>
            <a:off x="6100763" y="3429001"/>
            <a:ext cx="0" cy="1655763"/>
          </a:xfrm>
          <a:prstGeom prst="straightConnector1">
            <a:avLst/>
          </a:prstGeom>
          <a:ln w="2222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0" name="TextBox 1">
            <a:extLst>
              <a:ext uri="{FF2B5EF4-FFF2-40B4-BE49-F238E27FC236}">
                <a16:creationId xmlns:a16="http://schemas.microsoft.com/office/drawing/2014/main" id="{5B798F0F-085C-7AB6-D1E2-0E2A46172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4989" y="4449764"/>
            <a:ext cx="1273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l-GR" altLang="nb-NO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nb-NO" altLang="nb-NO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y(t=∞) = k</a:t>
            </a:r>
            <a:r>
              <a:rPr lang="el-GR" altLang="nb-NO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nb-NO" altLang="nb-NO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nb-NO" altLang="nb-NO" sz="1400" dirty="0">
              <a:solidFill>
                <a:srgbClr val="FF0000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2922329-D987-FC99-2B75-BC6FA49FD815}"/>
              </a:ext>
            </a:extLst>
          </p:cNvPr>
          <p:cNvGrpSpPr>
            <a:grpSpLocks/>
          </p:cNvGrpSpPr>
          <p:nvPr/>
        </p:nvGrpSpPr>
        <p:grpSpPr bwMode="auto">
          <a:xfrm>
            <a:off x="7584248" y="1413430"/>
            <a:ext cx="2528129" cy="1175783"/>
            <a:chOff x="6059515" y="1412885"/>
            <a:chExt cx="2529294" cy="117691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A4A3B36-1E07-427B-F44F-33A5D526A396}"/>
                </a:ext>
              </a:extLst>
            </p:cNvPr>
            <p:cNvSpPr/>
            <p:nvPr/>
          </p:nvSpPr>
          <p:spPr>
            <a:xfrm>
              <a:off x="6803636" y="1485425"/>
              <a:ext cx="863998" cy="5752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b-NO" dirty="0" err="1">
                <a:solidFill>
                  <a:schemeClr val="tx1"/>
                </a:solidFill>
              </a:endParaRPr>
            </a:p>
          </p:txBody>
        </p:sp>
        <p:pic>
          <p:nvPicPr>
            <p:cNvPr id="10253" name="Picture 2">
              <a:extLst>
                <a:ext uri="{FF2B5EF4-FFF2-40B4-BE49-F238E27FC236}">
                  <a16:creationId xmlns:a16="http://schemas.microsoft.com/office/drawing/2014/main" id="{D230E66C-3DE8-F6DD-D214-027C44410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2400" y="1487488"/>
              <a:ext cx="1276350" cy="609600"/>
            </a:xfrm>
            <a:prstGeom prst="rect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EDE3AE73-87AD-B8A3-61EA-E8E9C022CC6F}"/>
                </a:ext>
              </a:extLst>
            </p:cNvPr>
            <p:cNvCxnSpPr>
              <a:endCxn id="10253" idx="1"/>
            </p:cNvCxnSpPr>
            <p:nvPr/>
          </p:nvCxnSpPr>
          <p:spPr>
            <a:xfrm>
              <a:off x="6084167" y="1792109"/>
              <a:ext cx="417704" cy="0"/>
            </a:xfrm>
            <a:prstGeom prst="straightConnector1">
              <a:avLst/>
            </a:prstGeom>
            <a:ln w="254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7EB41A9D-6503-A56B-90BA-283135699FD5}"/>
                </a:ext>
              </a:extLst>
            </p:cNvPr>
            <p:cNvCxnSpPr/>
            <p:nvPr/>
          </p:nvCxnSpPr>
          <p:spPr>
            <a:xfrm>
              <a:off x="7778811" y="1792109"/>
              <a:ext cx="417705" cy="0"/>
            </a:xfrm>
            <a:prstGeom prst="straightConnector1">
              <a:avLst/>
            </a:prstGeom>
            <a:ln w="254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56" name="TextBox 7">
              <a:extLst>
                <a:ext uri="{FF2B5EF4-FFF2-40B4-BE49-F238E27FC236}">
                  <a16:creationId xmlns:a16="http://schemas.microsoft.com/office/drawing/2014/main" id="{A276E862-1619-C1AA-516A-76A85D6027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59515" y="1412885"/>
              <a:ext cx="467009" cy="36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l-GR" altLang="nb-NO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nb-NO" altLang="nb-NO" sz="1800" dirty="0"/>
                <a:t>u</a:t>
              </a:r>
            </a:p>
          </p:txBody>
        </p:sp>
        <p:sp>
          <p:nvSpPr>
            <p:cNvPr id="10258" name="TextBox 9">
              <a:extLst>
                <a:ext uri="{FF2B5EF4-FFF2-40B4-BE49-F238E27FC236}">
                  <a16:creationId xmlns:a16="http://schemas.microsoft.com/office/drawing/2014/main" id="{D1793FA2-CFC0-4F36-9A1B-69FA4DF440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34291" y="2158916"/>
              <a:ext cx="245451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100"/>
                <a:t>Block diagram with transfer function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nb-NO" altLang="nb-NO" sz="1100"/>
                <a:t>for first-order process</a:t>
              </a:r>
            </a:p>
          </p:txBody>
        </p:sp>
      </p:grpSp>
      <p:sp>
        <p:nvSpPr>
          <p:cNvPr id="3" name="TextBox 7">
            <a:extLst>
              <a:ext uri="{FF2B5EF4-FFF2-40B4-BE49-F238E27FC236}">
                <a16:creationId xmlns:a16="http://schemas.microsoft.com/office/drawing/2014/main" id="{46972657-C154-7C5C-38B4-9DE874C42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6278" y="1396855"/>
            <a:ext cx="4491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l-GR" altLang="nb-N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nb-NO" altLang="nb-N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nb-NO" altLang="nb-NO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A9DACB3-D566-5280-2C13-B5C19514B341}"/>
                  </a:ext>
                </a:extLst>
              </p:cNvPr>
              <p:cNvSpPr txBox="1"/>
              <p:nvPr/>
            </p:nvSpPr>
            <p:spPr>
              <a:xfrm>
                <a:off x="9950092" y="1481526"/>
                <a:ext cx="153118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b-NO" sz="1200" b="0" i="0" smtClean="0">
                          <a:latin typeface="Cambria Math" panose="02040503050406030204" pitchFamily="18" charset="0"/>
                        </a:rPr>
                        <m:t>Deviation</m:t>
                      </m:r>
                      <m:r>
                        <a:rPr lang="nb-NO" sz="1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b-NO" sz="1200" b="0" i="0" smtClean="0">
                          <a:latin typeface="Cambria Math" panose="02040503050406030204" pitchFamily="18" charset="0"/>
                        </a:rPr>
                        <m:t>variables</m:t>
                      </m:r>
                      <m:r>
                        <a:rPr lang="nb-NO" sz="1200" b="0" i="0" smtClean="0">
                          <a:latin typeface="Cambria Math" panose="02040503050406030204" pitchFamily="18" charset="0"/>
                        </a:rPr>
                        <m:t>:</m:t>
                      </m:r>
                    </m:oMath>
                  </m:oMathPara>
                </a14:m>
                <a:endParaRPr lang="nb-NO" sz="1200" b="0" i="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b-NO" sz="1200" b="0" i="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nb-NO" sz="12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nb-NO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b-NO" sz="12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nb-NO" sz="1200" b="0" i="1" smtClean="0">
                          <a:latin typeface="Cambria Math" panose="02040503050406030204" pitchFamily="18" charset="0"/>
                        </a:rPr>
                        <m:t> −</m:t>
                      </m:r>
                      <m:sSub>
                        <m:sSubPr>
                          <m:ctrlPr>
                            <a:rPr lang="nb-NO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sz="12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nb-NO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nb-NO" sz="12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b-NO" sz="1200" b="0" i="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nb-NO" sz="12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nb-NO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b-NO" sz="12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nb-NO" sz="1200" b="0" i="1" smtClean="0">
                          <a:latin typeface="Cambria Math" panose="02040503050406030204" pitchFamily="18" charset="0"/>
                        </a:rPr>
                        <m:t> −</m:t>
                      </m:r>
                      <m:sSub>
                        <m:sSubPr>
                          <m:ctrlPr>
                            <a:rPr lang="nb-NO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b-NO" sz="1200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nb-NO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nb-NO" sz="1200" b="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A9DACB3-D566-5280-2C13-B5C19514B3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0092" y="1481526"/>
                <a:ext cx="1531188" cy="6463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10250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>
            <a:extLst>
              <a:ext uri="{FF2B5EF4-FFF2-40B4-BE49-F238E27FC236}">
                <a16:creationId xmlns:a16="http://schemas.microsoft.com/office/drawing/2014/main" id="{311893E3-1971-0CA8-0349-1984622FC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39" y="927101"/>
            <a:ext cx="6410325" cy="500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extBox 1">
            <a:extLst>
              <a:ext uri="{FF2B5EF4-FFF2-40B4-BE49-F238E27FC236}">
                <a16:creationId xmlns:a16="http://schemas.microsoft.com/office/drawing/2014/main" id="{C27E362D-CA26-9ACE-D719-CCE11A95F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4" y="6092825"/>
            <a:ext cx="7977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Recommend: </a:t>
            </a:r>
            <a:r>
              <a:rPr lang="en-US" altLang="nb-NO" sz="1600">
                <a:latin typeface="cmmi10"/>
              </a:rPr>
              <a:t>¿</a:t>
            </a:r>
            <a:r>
              <a:rPr lang="en-US" altLang="nb-NO" sz="1600" baseline="-25000">
                <a:latin typeface="cmmi10"/>
              </a:rPr>
              <a:t>c</a:t>
            </a:r>
            <a:r>
              <a:rPr lang="en-US" altLang="nb-NO" sz="1600"/>
              <a:t>=delay </a:t>
            </a:r>
            <a:r>
              <a:rPr lang="en-US" altLang="nb-NO" sz="1600">
                <a:latin typeface="cmmi10"/>
              </a:rPr>
              <a:t>µ</a:t>
            </a:r>
            <a:r>
              <a:rPr lang="en-US" altLang="nb-NO" sz="1600"/>
              <a:t>=100s because it is more robust and gives no overshoot in u</a:t>
            </a:r>
          </a:p>
        </p:txBody>
      </p:sp>
      <p:sp>
        <p:nvSpPr>
          <p:cNvPr id="46084" name="TextBox 4">
            <a:extLst>
              <a:ext uri="{FF2B5EF4-FFF2-40B4-BE49-F238E27FC236}">
                <a16:creationId xmlns:a16="http://schemas.microsoft.com/office/drawing/2014/main" id="{943A8ED0-B9CD-3C2C-9432-F7E0C2E57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339" y="2205039"/>
            <a:ext cx="700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</a:rPr>
              <a:t>y = T</a:t>
            </a:r>
          </a:p>
        </p:txBody>
      </p:sp>
      <p:sp>
        <p:nvSpPr>
          <p:cNvPr id="46085" name="TextBox 4">
            <a:extLst>
              <a:ext uri="{FF2B5EF4-FFF2-40B4-BE49-F238E27FC236}">
                <a16:creationId xmlns:a16="http://schemas.microsoft.com/office/drawing/2014/main" id="{06C0517B-9EB5-5400-FE31-6E470E5D8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8663" y="3644900"/>
            <a:ext cx="7540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u = Q</a:t>
            </a:r>
          </a:p>
        </p:txBody>
      </p:sp>
      <p:sp>
        <p:nvSpPr>
          <p:cNvPr id="46086" name="TextBox 4">
            <a:extLst>
              <a:ext uri="{FF2B5EF4-FFF2-40B4-BE49-F238E27FC236}">
                <a16:creationId xmlns:a16="http://schemas.microsoft.com/office/drawing/2014/main" id="{0078A355-01DF-CA28-C427-CC4AAC709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1675" y="1627189"/>
            <a:ext cx="808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d = T</a:t>
            </a:r>
            <a:r>
              <a:rPr lang="en-US" altLang="nb-NO" sz="1800" baseline="-25000">
                <a:solidFill>
                  <a:srgbClr val="FF0000"/>
                </a:solidFill>
              </a:rPr>
              <a:t>F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5">
            <a:extLst>
              <a:ext uri="{FF2B5EF4-FFF2-40B4-BE49-F238E27FC236}">
                <a16:creationId xmlns:a16="http://schemas.microsoft.com/office/drawing/2014/main" id="{105A9B6F-B89C-4052-FE37-76D59D1DD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4" y="404814"/>
            <a:ext cx="410527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1E06DC59-E970-F31D-EC6E-E519F37A86D5}"/>
              </a:ext>
            </a:extLst>
          </p:cNvPr>
          <p:cNvSpPr/>
          <p:nvPr/>
        </p:nvSpPr>
        <p:spPr>
          <a:xfrm>
            <a:off x="4224338" y="1446214"/>
            <a:ext cx="576262" cy="4413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200" dirty="0">
                <a:solidFill>
                  <a:schemeClr val="tx1"/>
                </a:solidFill>
              </a:rPr>
              <a:t>TC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5D73F23-0BB0-FA93-122F-F7497331B2F1}"/>
              </a:ext>
            </a:extLst>
          </p:cNvPr>
          <p:cNvCxnSpPr>
            <a:endCxn id="24" idx="6"/>
          </p:cNvCxnSpPr>
          <p:nvPr/>
        </p:nvCxnSpPr>
        <p:spPr>
          <a:xfrm flipH="1">
            <a:off x="4800600" y="1666875"/>
            <a:ext cx="21590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9BF77CA-05DB-6F84-FC06-71D97D37EC36}"/>
              </a:ext>
            </a:extLst>
          </p:cNvPr>
          <p:cNvCxnSpPr>
            <a:stCxn id="24" idx="0"/>
          </p:cNvCxnSpPr>
          <p:nvPr/>
        </p:nvCxnSpPr>
        <p:spPr>
          <a:xfrm flipV="1">
            <a:off x="4511675" y="1146175"/>
            <a:ext cx="0" cy="30003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0CC8D62-4639-0410-7795-5171F1E3BD2D}"/>
              </a:ext>
            </a:extLst>
          </p:cNvPr>
          <p:cNvCxnSpPr/>
          <p:nvPr/>
        </p:nvCxnSpPr>
        <p:spPr>
          <a:xfrm flipV="1">
            <a:off x="4511675" y="1887539"/>
            <a:ext cx="0" cy="2063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1" name="TextBox 18">
            <a:extLst>
              <a:ext uri="{FF2B5EF4-FFF2-40B4-BE49-F238E27FC236}">
                <a16:creationId xmlns:a16="http://schemas.microsoft.com/office/drawing/2014/main" id="{2B26141A-0C71-1EC1-31B0-FF8273356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1" y="1835150"/>
            <a:ext cx="487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T</a:t>
            </a:r>
            <a:r>
              <a:rPr lang="en-US" altLang="nb-NO" sz="1800" baseline="-25000">
                <a:solidFill>
                  <a:srgbClr val="FF0000"/>
                </a:solidFill>
              </a:rPr>
              <a:t>0s</a:t>
            </a:r>
          </a:p>
        </p:txBody>
      </p:sp>
      <p:cxnSp>
        <p:nvCxnSpPr>
          <p:cNvPr id="69632" name="Straight Connector 69631">
            <a:extLst>
              <a:ext uri="{FF2B5EF4-FFF2-40B4-BE49-F238E27FC236}">
                <a16:creationId xmlns:a16="http://schemas.microsoft.com/office/drawing/2014/main" id="{1864B9ED-CD0A-9735-47DE-29AD773FAC40}"/>
              </a:ext>
            </a:extLst>
          </p:cNvPr>
          <p:cNvCxnSpPr/>
          <p:nvPr/>
        </p:nvCxnSpPr>
        <p:spPr>
          <a:xfrm>
            <a:off x="4656138" y="981075"/>
            <a:ext cx="360362" cy="68580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F11094B9-AAD3-AECB-1F2A-A6FD8DB36B30}"/>
              </a:ext>
            </a:extLst>
          </p:cNvPr>
          <p:cNvSpPr/>
          <p:nvPr/>
        </p:nvSpPr>
        <p:spPr>
          <a:xfrm>
            <a:off x="5808664" y="1835151"/>
            <a:ext cx="574675" cy="4413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200" dirty="0">
                <a:solidFill>
                  <a:schemeClr val="tx1"/>
                </a:solidFill>
              </a:rPr>
              <a:t>TC</a:t>
            </a:r>
          </a:p>
        </p:txBody>
      </p:sp>
      <p:cxnSp>
        <p:nvCxnSpPr>
          <p:cNvPr id="69635" name="Straight Connector 69634">
            <a:extLst>
              <a:ext uri="{FF2B5EF4-FFF2-40B4-BE49-F238E27FC236}">
                <a16:creationId xmlns:a16="http://schemas.microsoft.com/office/drawing/2014/main" id="{D79AE8FC-C51B-5178-6EF6-31267E9CC4D0}"/>
              </a:ext>
            </a:extLst>
          </p:cNvPr>
          <p:cNvCxnSpPr/>
          <p:nvPr/>
        </p:nvCxnSpPr>
        <p:spPr>
          <a:xfrm>
            <a:off x="4511676" y="2093913"/>
            <a:ext cx="1260475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7" name="TextBox 37">
            <a:extLst>
              <a:ext uri="{FF2B5EF4-FFF2-40B4-BE49-F238E27FC236}">
                <a16:creationId xmlns:a16="http://schemas.microsoft.com/office/drawing/2014/main" id="{7DD1E64C-8609-8B26-ADA0-B8783226CA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5526" y="1146175"/>
            <a:ext cx="411163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nb-NO" sz="1800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US" altLang="nb-NO" sz="1800" baseline="-25000" dirty="0">
                <a:solidFill>
                  <a:schemeClr val="accent1">
                    <a:lumMod val="75000"/>
                  </a:schemeClr>
                </a:solidFill>
              </a:rPr>
              <a:t>0</a:t>
            </a:r>
          </a:p>
        </p:txBody>
      </p:sp>
      <p:sp>
        <p:nvSpPr>
          <p:cNvPr id="47116" name="TextBox 38">
            <a:extLst>
              <a:ext uri="{FF2B5EF4-FFF2-40B4-BE49-F238E27FC236}">
                <a16:creationId xmlns:a16="http://schemas.microsoft.com/office/drawing/2014/main" id="{E22D5BA7-C284-D040-AB21-442C6B29F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264" y="1887539"/>
            <a:ext cx="376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</a:rPr>
              <a:t>T</a:t>
            </a:r>
            <a:r>
              <a:rPr lang="en-US" altLang="nb-NO" sz="1800" baseline="-25000">
                <a:solidFill>
                  <a:srgbClr val="008000"/>
                </a:solidFill>
              </a:rPr>
              <a:t>s</a:t>
            </a:r>
          </a:p>
        </p:txBody>
      </p:sp>
      <p:cxnSp>
        <p:nvCxnSpPr>
          <p:cNvPr id="69641" name="Straight Arrow Connector 69640">
            <a:extLst>
              <a:ext uri="{FF2B5EF4-FFF2-40B4-BE49-F238E27FC236}">
                <a16:creationId xmlns:a16="http://schemas.microsoft.com/office/drawing/2014/main" id="{B1C0BD4B-FD28-F3CB-07FA-EE5291594AE4}"/>
              </a:ext>
            </a:extLst>
          </p:cNvPr>
          <p:cNvCxnSpPr>
            <a:endCxn id="34" idx="0"/>
          </p:cNvCxnSpPr>
          <p:nvPr/>
        </p:nvCxnSpPr>
        <p:spPr>
          <a:xfrm>
            <a:off x="6096000" y="1666876"/>
            <a:ext cx="0" cy="1682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643" name="Straight Arrow Connector 69642">
            <a:extLst>
              <a:ext uri="{FF2B5EF4-FFF2-40B4-BE49-F238E27FC236}">
                <a16:creationId xmlns:a16="http://schemas.microsoft.com/office/drawing/2014/main" id="{C082C463-73B0-3B09-C45C-F6D4314134A2}"/>
              </a:ext>
            </a:extLst>
          </p:cNvPr>
          <p:cNvCxnSpPr>
            <a:stCxn id="47116" idx="1"/>
            <a:endCxn id="34" idx="6"/>
          </p:cNvCxnSpPr>
          <p:nvPr/>
        </p:nvCxnSpPr>
        <p:spPr>
          <a:xfrm flipH="1" flipV="1">
            <a:off x="6383339" y="2055814"/>
            <a:ext cx="288925" cy="158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9" name="TextBox 69649">
            <a:extLst>
              <a:ext uri="{FF2B5EF4-FFF2-40B4-BE49-F238E27FC236}">
                <a16:creationId xmlns:a16="http://schemas.microsoft.com/office/drawing/2014/main" id="{BBF433B0-5B18-6D26-316D-F59096E0D4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538" y="87314"/>
            <a:ext cx="49641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 b="1"/>
              <a:t>Measure also T</a:t>
            </a:r>
            <a:r>
              <a:rPr lang="en-US" altLang="nb-NO" sz="1600" b="1" baseline="-25000"/>
              <a:t>0</a:t>
            </a:r>
            <a:r>
              <a:rPr lang="en-US" altLang="nb-NO" sz="1600" b="1"/>
              <a:t>: Cascade control is much better</a:t>
            </a:r>
          </a:p>
        </p:txBody>
      </p:sp>
      <p:sp>
        <p:nvSpPr>
          <p:cNvPr id="69652" name="Rectangle 69651">
            <a:extLst>
              <a:ext uri="{FF2B5EF4-FFF2-40B4-BE49-F238E27FC236}">
                <a16:creationId xmlns:a16="http://schemas.microsoft.com/office/drawing/2014/main" id="{754FC241-AE78-7354-3E75-180FDC2CE9E4}"/>
              </a:ext>
            </a:extLst>
          </p:cNvPr>
          <p:cNvSpPr/>
          <p:nvPr/>
        </p:nvSpPr>
        <p:spPr>
          <a:xfrm>
            <a:off x="6527800" y="4292600"/>
            <a:ext cx="3671888" cy="1873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 err="1">
              <a:solidFill>
                <a:schemeClr val="tx1"/>
              </a:solidFill>
            </a:endParaRPr>
          </a:p>
        </p:txBody>
      </p:sp>
      <p:pic>
        <p:nvPicPr>
          <p:cNvPr id="47121" name="Picture 2">
            <a:extLst>
              <a:ext uri="{FF2B5EF4-FFF2-40B4-BE49-F238E27FC236}">
                <a16:creationId xmlns:a16="http://schemas.microsoft.com/office/drawing/2014/main" id="{935020E4-1B6E-CD1F-C567-5DF362E6B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88" y="267335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B4CCDCF-F932-D6A8-1046-68CCDBC0F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9825" y="4941889"/>
            <a:ext cx="3600450" cy="4603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Inner loop (T0): tauc=10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Outer loop (T): tauc=105</a:t>
            </a:r>
          </a:p>
        </p:txBody>
      </p:sp>
      <p:sp>
        <p:nvSpPr>
          <p:cNvPr id="47123" name="TextBox 1">
            <a:extLst>
              <a:ext uri="{FF2B5EF4-FFF2-40B4-BE49-F238E27FC236}">
                <a16:creationId xmlns:a16="http://schemas.microsoft.com/office/drawing/2014/main" id="{6F1FCB5B-5F73-4BCA-151F-F9A0F9972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114" y="1484313"/>
            <a:ext cx="11572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</a:rPr>
              <a:t>Slave controller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</a:rPr>
              <a:t>(inner loop)</a:t>
            </a:r>
          </a:p>
        </p:txBody>
      </p:sp>
      <p:sp>
        <p:nvSpPr>
          <p:cNvPr id="47124" name="TextBox 21">
            <a:extLst>
              <a:ext uri="{FF2B5EF4-FFF2-40B4-BE49-F238E27FC236}">
                <a16:creationId xmlns:a16="http://schemas.microsoft.com/office/drawing/2014/main" id="{E7B0C5A2-A860-C13F-E849-C77CED9E6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1014" y="2205038"/>
            <a:ext cx="123348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</a:rPr>
              <a:t>Master controller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100">
                <a:solidFill>
                  <a:srgbClr val="FF0000"/>
                </a:solidFill>
              </a:rPr>
              <a:t>(outer loop)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8A7616-DBA7-6FF3-3B3D-68473F839416}"/>
              </a:ext>
            </a:extLst>
          </p:cNvPr>
          <p:cNvSpPr txBox="1"/>
          <p:nvPr/>
        </p:nvSpPr>
        <p:spPr>
          <a:xfrm>
            <a:off x="1487487" y="6146801"/>
            <a:ext cx="2771776" cy="862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800" dirty="0">
                <a:latin typeface="+mj-lt"/>
              </a:rPr>
              <a:t>Kc2=0.1;taui2=1; % inner loop with tauc2=10</a:t>
            </a:r>
          </a:p>
          <a:p>
            <a:pPr eaLnBrk="1" hangingPunct="1">
              <a:defRPr/>
            </a:pPr>
            <a:r>
              <a:rPr lang="en-US" sz="800" dirty="0">
                <a:latin typeface="+mj-lt"/>
              </a:rPr>
              <a:t>Kc=0.119; </a:t>
            </a:r>
            <a:r>
              <a:rPr lang="en-US" sz="800" dirty="0" err="1">
                <a:latin typeface="+mj-lt"/>
              </a:rPr>
              <a:t>taui</a:t>
            </a:r>
            <a:r>
              <a:rPr lang="en-US" sz="800" dirty="0">
                <a:latin typeface="+mj-lt"/>
              </a:rPr>
              <a:t>=25; % outer loop with </a:t>
            </a:r>
            <a:r>
              <a:rPr lang="en-US" sz="800" dirty="0" err="1">
                <a:latin typeface="+mj-lt"/>
              </a:rPr>
              <a:t>tauc</a:t>
            </a:r>
            <a:r>
              <a:rPr lang="en-US" sz="800" dirty="0">
                <a:latin typeface="+mj-lt"/>
              </a:rPr>
              <a:t>=105</a:t>
            </a:r>
          </a:p>
          <a:p>
            <a:pPr eaLnBrk="1" hangingPunct="1">
              <a:defRPr/>
            </a:pPr>
            <a:r>
              <a:rPr lang="en-US" sz="800" dirty="0">
                <a:latin typeface="+mj-lt"/>
              </a:rPr>
              <a:t>sim('tunepid1_ex1_cascade') %start simulation</a:t>
            </a:r>
          </a:p>
          <a:p>
            <a:pPr eaLnBrk="1" hangingPunct="1">
              <a:defRPr/>
            </a:pPr>
            <a:r>
              <a:rPr lang="en-US" sz="800" dirty="0">
                <a:latin typeface="+mj-lt"/>
              </a:rPr>
              <a:t>plot(time,u,time,T,time,Tf,time,T0), axis([0 800 -1.5 1.5])</a:t>
            </a:r>
          </a:p>
          <a:p>
            <a:pPr eaLnBrk="1" hangingPunct="1">
              <a:defRPr/>
            </a:pPr>
            <a:endParaRPr lang="en-US" dirty="0">
              <a:latin typeface="+mj-lt"/>
            </a:endParaRPr>
          </a:p>
        </p:txBody>
      </p:sp>
      <p:pic>
        <p:nvPicPr>
          <p:cNvPr id="47126" name="Picture 24">
            <a:extLst>
              <a:ext uri="{FF2B5EF4-FFF2-40B4-BE49-F238E27FC236}">
                <a16:creationId xmlns:a16="http://schemas.microsoft.com/office/drawing/2014/main" id="{435C0DF2-2805-773D-68B4-20EF0D36E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4868863"/>
            <a:ext cx="219710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4">
            <a:extLst>
              <a:ext uri="{FF2B5EF4-FFF2-40B4-BE49-F238E27FC236}">
                <a16:creationId xmlns:a16="http://schemas.microsoft.com/office/drawing/2014/main" id="{9593E914-655A-2923-103A-2018914DEE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8364" y="549275"/>
            <a:ext cx="808037" cy="368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nb-NO" sz="1800" dirty="0">
                <a:solidFill>
                  <a:srgbClr val="FF0000"/>
                </a:solidFill>
              </a:rPr>
              <a:t>d = T</a:t>
            </a:r>
            <a:r>
              <a:rPr lang="en-US" altLang="nb-NO" sz="1800" baseline="-250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47128" name="TextBox 4">
            <a:extLst>
              <a:ext uri="{FF2B5EF4-FFF2-40B4-BE49-F238E27FC236}">
                <a16:creationId xmlns:a16="http://schemas.microsoft.com/office/drawing/2014/main" id="{0180CBC9-693E-1DE6-105F-57AF6C314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557338"/>
            <a:ext cx="7000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8000"/>
                </a:solidFill>
              </a:rPr>
              <a:t>y = T</a:t>
            </a:r>
          </a:p>
        </p:txBody>
      </p:sp>
      <p:sp>
        <p:nvSpPr>
          <p:cNvPr id="47129" name="TextBox 4">
            <a:extLst>
              <a:ext uri="{FF2B5EF4-FFF2-40B4-BE49-F238E27FC236}">
                <a16:creationId xmlns:a16="http://schemas.microsoft.com/office/drawing/2014/main" id="{B7A02379-991F-F801-930A-9CBD13B8C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1111250"/>
            <a:ext cx="755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u = Q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3ED7C-BCCB-4F8D-C461-171B8793A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Simulation</a:t>
            </a:r>
            <a:r>
              <a:rPr lang="nb-NO" dirty="0"/>
              <a:t>: Room </a:t>
            </a:r>
            <a:r>
              <a:rPr lang="nb-NO" dirty="0" err="1"/>
              <a:t>heater</a:t>
            </a:r>
            <a:br>
              <a:rPr lang="nb-NO" dirty="0"/>
            </a:br>
            <a:r>
              <a:rPr lang="nb-NO" sz="2000" dirty="0"/>
              <a:t>(</a:t>
            </a:r>
            <a:r>
              <a:rPr lang="nb-NO" sz="2000" dirty="0">
                <a:highlight>
                  <a:srgbClr val="FFFF00"/>
                </a:highlight>
              </a:rPr>
              <a:t>2nd order </a:t>
            </a:r>
            <a:r>
              <a:rPr lang="nb-NO" sz="2000" dirty="0" err="1">
                <a:highlight>
                  <a:srgbClr val="FFFF00"/>
                </a:highlight>
              </a:rPr>
              <a:t>dynamics</a:t>
            </a:r>
            <a:r>
              <a:rPr lang="nb-NO" sz="2000" dirty="0">
                <a:highlight>
                  <a:srgbClr val="FFFF00"/>
                </a:highlight>
              </a:rPr>
              <a:t> ,</a:t>
            </a:r>
            <a:r>
              <a:rPr lang="nb-NO" sz="2000" dirty="0"/>
              <a:t>NOT </a:t>
            </a:r>
            <a:r>
              <a:rPr lang="nb-NO" sz="2000" dirty="0" err="1"/>
              <a:t>floor</a:t>
            </a:r>
            <a:r>
              <a:rPr lang="nb-NO" sz="2000" dirty="0"/>
              <a:t> </a:t>
            </a:r>
            <a:r>
              <a:rPr lang="nb-NO" sz="2000" dirty="0" err="1"/>
              <a:t>heating</a:t>
            </a:r>
            <a:r>
              <a:rPr lang="nb-NO" sz="2000" dirty="0"/>
              <a:t>,)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82D70-33C2-A07C-65BB-0A9EACCEFA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400" y="2961616"/>
            <a:ext cx="10972800" cy="1900807"/>
          </a:xfrm>
        </p:spPr>
        <p:txBody>
          <a:bodyPr/>
          <a:lstStyle/>
          <a:p>
            <a:pPr marL="0" indent="0">
              <a:buNone/>
            </a:pPr>
            <a:r>
              <a:rPr lang="nb-NO" sz="1800" dirty="0" err="1"/>
              <a:t>Want</a:t>
            </a:r>
            <a:r>
              <a:rPr lang="nb-NO" sz="1800" dirty="0"/>
              <a:t> to control y=T </a:t>
            </a:r>
            <a:r>
              <a:rPr lang="nb-NO" sz="1800" dirty="0" err="1"/>
              <a:t>using</a:t>
            </a:r>
            <a:r>
              <a:rPr lang="nb-NO" sz="1800" dirty="0"/>
              <a:t> </a:t>
            </a:r>
            <a:r>
              <a:rPr lang="nb-NO" sz="1800" dirty="0" err="1"/>
              <a:t>electric</a:t>
            </a:r>
            <a:r>
              <a:rPr lang="nb-NO" sz="1800" dirty="0"/>
              <a:t> </a:t>
            </a:r>
            <a:r>
              <a:rPr lang="nb-NO" sz="1800" dirty="0" err="1"/>
              <a:t>heater</a:t>
            </a:r>
            <a:r>
              <a:rPr lang="nb-NO" sz="1800" dirty="0"/>
              <a:t>. u=Q. </a:t>
            </a:r>
          </a:p>
          <a:p>
            <a:pPr marL="0" indent="0">
              <a:buNone/>
            </a:pPr>
            <a:r>
              <a:rPr lang="nb-NO" sz="1800" dirty="0" err="1"/>
              <a:t>Heater</a:t>
            </a:r>
            <a:r>
              <a:rPr lang="nb-NO" sz="1800" dirty="0"/>
              <a:t>: Min=0, Max=10 [kW] </a:t>
            </a:r>
          </a:p>
          <a:p>
            <a:pPr marL="0" indent="0">
              <a:buNone/>
            </a:pPr>
            <a:r>
              <a:rPr lang="nb-NO" sz="1800" dirty="0"/>
              <a:t>Start: Cold </a:t>
            </a:r>
            <a:r>
              <a:rPr lang="nb-NO" sz="1800" dirty="0" err="1"/>
              <a:t>room</a:t>
            </a:r>
            <a:r>
              <a:rPr lang="nb-NO" sz="1800" dirty="0"/>
              <a:t> (0C). </a:t>
            </a:r>
          </a:p>
          <a:p>
            <a:pPr marL="0" indent="0">
              <a:buNone/>
            </a:pPr>
            <a:r>
              <a:rPr lang="nb-NO" sz="1800" dirty="0"/>
              <a:t>Heat to setpoint=15 C and </a:t>
            </a:r>
            <a:r>
              <a:rPr lang="nb-NO" sz="1800" dirty="0" err="1"/>
              <a:t>then</a:t>
            </a:r>
            <a:r>
              <a:rPr lang="nb-NO" sz="1800" dirty="0"/>
              <a:t> to 20C</a:t>
            </a:r>
          </a:p>
          <a:p>
            <a:pPr marL="0" indent="0">
              <a:buNone/>
            </a:pPr>
            <a:r>
              <a:rPr lang="nb-NO" sz="1800" dirty="0"/>
              <a:t>Dynamics: </a:t>
            </a:r>
          </a:p>
          <a:p>
            <a:pPr lvl="1"/>
            <a:r>
              <a:rPr lang="nb-NO" sz="1600" dirty="0" err="1"/>
              <a:t>Heater</a:t>
            </a:r>
            <a:r>
              <a:rPr lang="nb-NO" sz="1600" dirty="0"/>
              <a:t>, tau2=0.1 h (</a:t>
            </a:r>
            <a:r>
              <a:rPr lang="nb-NO" sz="1600" dirty="0" err="1"/>
              <a:t>takes</a:t>
            </a:r>
            <a:r>
              <a:rPr lang="nb-NO" sz="1600" dirty="0"/>
              <a:t> time to heat up metal of </a:t>
            </a:r>
            <a:r>
              <a:rPr lang="nb-NO" sz="1600" dirty="0" err="1"/>
              <a:t>electric</a:t>
            </a:r>
            <a:r>
              <a:rPr lang="nb-NO" sz="1600" dirty="0"/>
              <a:t> </a:t>
            </a:r>
            <a:r>
              <a:rPr lang="nb-NO" sz="1600" dirty="0" err="1"/>
              <a:t>heater</a:t>
            </a:r>
            <a:r>
              <a:rPr lang="nb-NO" sz="1600" dirty="0"/>
              <a:t>)</a:t>
            </a:r>
          </a:p>
          <a:p>
            <a:pPr lvl="1"/>
            <a:r>
              <a:rPr lang="nb-NO" sz="1600" dirty="0"/>
              <a:t>Room, tau1=1h (</a:t>
            </a:r>
            <a:r>
              <a:rPr lang="nb-NO" sz="1600" dirty="0" err="1"/>
              <a:t>residence</a:t>
            </a:r>
            <a:r>
              <a:rPr lang="nb-NO" sz="1600" dirty="0"/>
              <a:t> time for air in </a:t>
            </a:r>
            <a:r>
              <a:rPr lang="nb-NO" sz="1600" dirty="0" err="1"/>
              <a:t>room</a:t>
            </a:r>
            <a:r>
              <a:rPr lang="nb-NO" sz="1600" dirty="0"/>
              <a:t> = m[kg]/w[kg/s]) </a:t>
            </a:r>
          </a:p>
          <a:p>
            <a:pPr lvl="1"/>
            <a:r>
              <a:rPr lang="nb-NO" sz="1600" dirty="0" err="1"/>
              <a:t>Delay</a:t>
            </a:r>
            <a:r>
              <a:rPr lang="nb-NO" sz="1600" dirty="0"/>
              <a:t>, theta = 0.02 h </a:t>
            </a:r>
            <a:r>
              <a:rPr lang="nb-NO" sz="1050" dirty="0"/>
              <a:t>= 1.2 min</a:t>
            </a:r>
            <a:r>
              <a:rPr lang="nb-NO" sz="1600" dirty="0"/>
              <a:t>.  (</a:t>
            </a:r>
            <a:r>
              <a:rPr lang="nb-NO" sz="1600" dirty="0" err="1"/>
              <a:t>slow</a:t>
            </a:r>
            <a:r>
              <a:rPr lang="nb-NO" sz="1600" dirty="0"/>
              <a:t> sensor for T)</a:t>
            </a:r>
          </a:p>
          <a:p>
            <a:pPr lvl="1"/>
            <a:r>
              <a:rPr lang="nb-NO" sz="1600" dirty="0" err="1"/>
              <a:t>Resulting</a:t>
            </a:r>
            <a:r>
              <a:rPr lang="nb-NO" sz="1600" dirty="0"/>
              <a:t> transfer </a:t>
            </a:r>
            <a:r>
              <a:rPr lang="nb-NO" sz="1600" dirty="0" err="1"/>
              <a:t>function</a:t>
            </a:r>
            <a:r>
              <a:rPr lang="nb-NO" sz="1600" dirty="0"/>
              <a:t>: </a:t>
            </a:r>
            <a:r>
              <a:rPr lang="nb-NO" sz="1600" dirty="0">
                <a:highlight>
                  <a:srgbClr val="FFFF00"/>
                </a:highlight>
              </a:rPr>
              <a:t>G(s) = 3 e</a:t>
            </a:r>
            <a:r>
              <a:rPr lang="nb-NO" sz="1600" baseline="30000" dirty="0">
                <a:highlight>
                  <a:srgbClr val="FFFF00"/>
                </a:highlight>
              </a:rPr>
              <a:t>-0.02s </a:t>
            </a:r>
            <a:r>
              <a:rPr lang="nb-NO" sz="1600" dirty="0">
                <a:highlight>
                  <a:srgbClr val="FFFF00"/>
                </a:highlight>
              </a:rPr>
              <a:t>/ (s+1)(0.1s+1)</a:t>
            </a:r>
          </a:p>
          <a:p>
            <a:r>
              <a:rPr lang="nb-NO" sz="2400" dirty="0" err="1"/>
              <a:t>Consider</a:t>
            </a:r>
            <a:r>
              <a:rPr lang="nb-NO" sz="2400" dirty="0"/>
              <a:t>: ON/OFF, P and PI</a:t>
            </a:r>
          </a:p>
          <a:p>
            <a:pPr marL="0" indent="0">
              <a:buNone/>
            </a:pPr>
            <a:r>
              <a:rPr lang="en-US" sz="1400" dirty="0"/>
              <a:t>File: on_off_control0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155BE5-AFDE-740E-5676-390CD38AB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1090"/>
            <a:ext cx="5159896" cy="155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7245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3ED7C-BCCB-4F8D-C461-171B8793A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Simulation</a:t>
            </a:r>
            <a:r>
              <a:rPr lang="nb-NO" dirty="0"/>
              <a:t>: Room </a:t>
            </a:r>
            <a:r>
              <a:rPr lang="nb-NO" dirty="0" err="1"/>
              <a:t>heater</a:t>
            </a:r>
            <a:br>
              <a:rPr lang="nb-NO" dirty="0"/>
            </a:br>
            <a:r>
              <a:rPr lang="nb-NO" sz="2000" dirty="0"/>
              <a:t>(</a:t>
            </a:r>
            <a:r>
              <a:rPr lang="nb-NO" sz="2000" dirty="0">
                <a:highlight>
                  <a:srgbClr val="FFFF00"/>
                </a:highlight>
              </a:rPr>
              <a:t>2nd order </a:t>
            </a:r>
            <a:r>
              <a:rPr lang="nb-NO" sz="2000" dirty="0" err="1">
                <a:highlight>
                  <a:srgbClr val="FFFF00"/>
                </a:highlight>
              </a:rPr>
              <a:t>dynamics</a:t>
            </a:r>
            <a:r>
              <a:rPr lang="nb-NO" sz="2000" dirty="0">
                <a:highlight>
                  <a:srgbClr val="FFFF00"/>
                </a:highlight>
              </a:rPr>
              <a:t> ,</a:t>
            </a:r>
            <a:r>
              <a:rPr lang="nb-NO" sz="2000" dirty="0"/>
              <a:t>NOT </a:t>
            </a:r>
            <a:r>
              <a:rPr lang="nb-NO" sz="2000" dirty="0" err="1"/>
              <a:t>floor</a:t>
            </a:r>
            <a:r>
              <a:rPr lang="nb-NO" sz="2000" dirty="0"/>
              <a:t> </a:t>
            </a:r>
            <a:r>
              <a:rPr lang="nb-NO" sz="2000" dirty="0" err="1"/>
              <a:t>heating</a:t>
            </a:r>
            <a:r>
              <a:rPr lang="nb-NO" sz="2000" dirty="0"/>
              <a:t>,)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82D70-33C2-A07C-65BB-0A9EACCEFA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400" y="2961616"/>
            <a:ext cx="10972800" cy="1900807"/>
          </a:xfrm>
        </p:spPr>
        <p:txBody>
          <a:bodyPr/>
          <a:lstStyle/>
          <a:p>
            <a:pPr marL="0" indent="0">
              <a:buNone/>
            </a:pPr>
            <a:r>
              <a:rPr lang="nb-NO" sz="1800" dirty="0" err="1"/>
              <a:t>Want</a:t>
            </a:r>
            <a:r>
              <a:rPr lang="nb-NO" sz="1800" dirty="0"/>
              <a:t> to control y=T </a:t>
            </a:r>
            <a:r>
              <a:rPr lang="nb-NO" sz="1800" dirty="0" err="1"/>
              <a:t>using</a:t>
            </a:r>
            <a:r>
              <a:rPr lang="nb-NO" sz="1800" dirty="0"/>
              <a:t> </a:t>
            </a:r>
            <a:r>
              <a:rPr lang="nb-NO" sz="1800" dirty="0" err="1"/>
              <a:t>electric</a:t>
            </a:r>
            <a:r>
              <a:rPr lang="nb-NO" sz="1800" dirty="0"/>
              <a:t> </a:t>
            </a:r>
            <a:r>
              <a:rPr lang="nb-NO" sz="1800" dirty="0" err="1"/>
              <a:t>heater</a:t>
            </a:r>
            <a:r>
              <a:rPr lang="nb-NO" sz="1800" dirty="0"/>
              <a:t>. u=Q. </a:t>
            </a:r>
          </a:p>
          <a:p>
            <a:pPr marL="0" indent="0">
              <a:buNone/>
            </a:pPr>
            <a:r>
              <a:rPr lang="nb-NO" sz="1800" dirty="0" err="1"/>
              <a:t>Heater</a:t>
            </a:r>
            <a:r>
              <a:rPr lang="nb-NO" sz="1800" dirty="0"/>
              <a:t>: Min=0, Max=10 [kW] </a:t>
            </a:r>
          </a:p>
          <a:p>
            <a:pPr marL="0" indent="0">
              <a:buNone/>
            </a:pPr>
            <a:r>
              <a:rPr lang="nb-NO" sz="1800" dirty="0"/>
              <a:t>Start: Cold </a:t>
            </a:r>
            <a:r>
              <a:rPr lang="nb-NO" sz="1800" dirty="0" err="1"/>
              <a:t>room</a:t>
            </a:r>
            <a:r>
              <a:rPr lang="nb-NO" sz="1800" dirty="0"/>
              <a:t> (0C). </a:t>
            </a:r>
          </a:p>
          <a:p>
            <a:pPr marL="0" indent="0">
              <a:buNone/>
            </a:pPr>
            <a:r>
              <a:rPr lang="nb-NO" sz="1800" dirty="0"/>
              <a:t>Heat to setpoint=15 C and </a:t>
            </a:r>
            <a:r>
              <a:rPr lang="nb-NO" sz="1800" dirty="0" err="1"/>
              <a:t>then</a:t>
            </a:r>
            <a:r>
              <a:rPr lang="nb-NO" sz="1800" dirty="0"/>
              <a:t> to 20C</a:t>
            </a:r>
          </a:p>
          <a:p>
            <a:pPr marL="0" indent="0">
              <a:buNone/>
            </a:pPr>
            <a:r>
              <a:rPr lang="nb-NO" sz="1800" dirty="0"/>
              <a:t>Dynamics: </a:t>
            </a:r>
          </a:p>
          <a:p>
            <a:pPr lvl="1"/>
            <a:r>
              <a:rPr lang="nb-NO" sz="1600" dirty="0" err="1"/>
              <a:t>Heater</a:t>
            </a:r>
            <a:r>
              <a:rPr lang="nb-NO" sz="1600" dirty="0"/>
              <a:t>, tau2=0.1 h (</a:t>
            </a:r>
            <a:r>
              <a:rPr lang="nb-NO" sz="1600" dirty="0" err="1"/>
              <a:t>takes</a:t>
            </a:r>
            <a:r>
              <a:rPr lang="nb-NO" sz="1600" dirty="0"/>
              <a:t> time to heat up metal of </a:t>
            </a:r>
            <a:r>
              <a:rPr lang="nb-NO" sz="1600" dirty="0" err="1"/>
              <a:t>electric</a:t>
            </a:r>
            <a:r>
              <a:rPr lang="nb-NO" sz="1600" dirty="0"/>
              <a:t> </a:t>
            </a:r>
            <a:r>
              <a:rPr lang="nb-NO" sz="1600" dirty="0" err="1"/>
              <a:t>heater</a:t>
            </a:r>
            <a:r>
              <a:rPr lang="nb-NO" sz="1600" dirty="0"/>
              <a:t>)</a:t>
            </a:r>
          </a:p>
          <a:p>
            <a:pPr lvl="1"/>
            <a:r>
              <a:rPr lang="nb-NO" sz="1600" dirty="0"/>
              <a:t>Room, tau1=1h (</a:t>
            </a:r>
            <a:r>
              <a:rPr lang="nb-NO" sz="1600" dirty="0" err="1"/>
              <a:t>residence</a:t>
            </a:r>
            <a:r>
              <a:rPr lang="nb-NO" sz="1600" dirty="0"/>
              <a:t> time for air in </a:t>
            </a:r>
            <a:r>
              <a:rPr lang="nb-NO" sz="1600" dirty="0" err="1"/>
              <a:t>room</a:t>
            </a:r>
            <a:r>
              <a:rPr lang="nb-NO" sz="1600" dirty="0"/>
              <a:t> = m[kg]/w[kg/s]) </a:t>
            </a:r>
          </a:p>
          <a:p>
            <a:pPr lvl="1"/>
            <a:r>
              <a:rPr lang="nb-NO" sz="1600" dirty="0" err="1"/>
              <a:t>Delay</a:t>
            </a:r>
            <a:r>
              <a:rPr lang="nb-NO" sz="1600" dirty="0"/>
              <a:t>, theta = 0.02 h </a:t>
            </a:r>
            <a:r>
              <a:rPr lang="nb-NO" sz="1050" dirty="0"/>
              <a:t>= 1.2 min</a:t>
            </a:r>
            <a:r>
              <a:rPr lang="nb-NO" sz="1600" dirty="0"/>
              <a:t>.  (</a:t>
            </a:r>
            <a:r>
              <a:rPr lang="nb-NO" sz="1600" dirty="0" err="1"/>
              <a:t>slow</a:t>
            </a:r>
            <a:r>
              <a:rPr lang="nb-NO" sz="1600" dirty="0"/>
              <a:t> sensor for T)</a:t>
            </a:r>
          </a:p>
          <a:p>
            <a:pPr lvl="1"/>
            <a:r>
              <a:rPr lang="nb-NO" sz="1600" dirty="0" err="1"/>
              <a:t>Resulting</a:t>
            </a:r>
            <a:r>
              <a:rPr lang="nb-NO" sz="1600" dirty="0"/>
              <a:t> transfer </a:t>
            </a:r>
            <a:r>
              <a:rPr lang="nb-NO" sz="1600" dirty="0" err="1"/>
              <a:t>function</a:t>
            </a:r>
            <a:r>
              <a:rPr lang="nb-NO" sz="1600" dirty="0"/>
              <a:t>: </a:t>
            </a:r>
            <a:r>
              <a:rPr lang="nb-NO" sz="1600" dirty="0">
                <a:highlight>
                  <a:srgbClr val="FFFF00"/>
                </a:highlight>
              </a:rPr>
              <a:t>G(s) = 3 e</a:t>
            </a:r>
            <a:r>
              <a:rPr lang="nb-NO" sz="1600" baseline="30000" dirty="0">
                <a:highlight>
                  <a:srgbClr val="FFFF00"/>
                </a:highlight>
              </a:rPr>
              <a:t>-0.02s </a:t>
            </a:r>
            <a:r>
              <a:rPr lang="nb-NO" sz="1600" dirty="0">
                <a:highlight>
                  <a:srgbClr val="FFFF00"/>
                </a:highlight>
              </a:rPr>
              <a:t>/ (s+1)(0.1s+1)</a:t>
            </a:r>
          </a:p>
          <a:p>
            <a:r>
              <a:rPr lang="nb-NO" sz="2400" dirty="0" err="1"/>
              <a:t>Consider</a:t>
            </a:r>
            <a:r>
              <a:rPr lang="nb-NO" sz="2400" dirty="0"/>
              <a:t>: ON/OFF, P and PI</a:t>
            </a:r>
          </a:p>
          <a:p>
            <a:pPr marL="0" indent="0">
              <a:buNone/>
            </a:pPr>
            <a:r>
              <a:rPr lang="en-US" sz="1400" dirty="0"/>
              <a:t>File: on_off_control0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155BE5-AFDE-740E-5676-390CD38AB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1090"/>
            <a:ext cx="5159896" cy="155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233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D002448-E796-13FC-AE77-EA37652A8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907" y="171400"/>
            <a:ext cx="739771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04408C-A381-9804-8B53-F4CC32BA8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260648"/>
            <a:ext cx="3398168" cy="1143000"/>
          </a:xfrm>
        </p:spPr>
        <p:txBody>
          <a:bodyPr/>
          <a:lstStyle/>
          <a:p>
            <a:r>
              <a:rPr lang="nb-NO" dirty="0"/>
              <a:t>On-</a:t>
            </a:r>
            <a:r>
              <a:rPr lang="nb-NO" dirty="0" err="1"/>
              <a:t>Off</a:t>
            </a:r>
            <a:r>
              <a:rPr lang="nb-NO" dirty="0"/>
              <a:t> control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628D8C-D12A-EEB4-5F53-2A5C05A4959A}"/>
              </a:ext>
            </a:extLst>
          </p:cNvPr>
          <p:cNvSpPr txBox="1"/>
          <p:nvPr/>
        </p:nvSpPr>
        <p:spPr>
          <a:xfrm>
            <a:off x="1199456" y="2132856"/>
            <a:ext cx="190949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B0F0"/>
                </a:solidFill>
              </a:rPr>
              <a:t>y = </a:t>
            </a:r>
            <a:r>
              <a:rPr lang="nb-NO" dirty="0" err="1">
                <a:solidFill>
                  <a:srgbClr val="00B0F0"/>
                </a:solidFill>
              </a:rPr>
              <a:t>temperature</a:t>
            </a:r>
            <a:endParaRPr lang="nb-NO" dirty="0">
              <a:solidFill>
                <a:srgbClr val="00B0F0"/>
              </a:solidFill>
            </a:endParaRPr>
          </a:p>
          <a:p>
            <a:r>
              <a:rPr lang="nb-NO" dirty="0">
                <a:solidFill>
                  <a:srgbClr val="FF0000"/>
                </a:solidFill>
              </a:rPr>
              <a:t>r = setpoint y</a:t>
            </a: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r>
              <a:rPr lang="nb-NO" dirty="0">
                <a:solidFill>
                  <a:srgbClr val="FFC000"/>
                </a:solidFill>
              </a:rPr>
              <a:t>u = </a:t>
            </a:r>
            <a:r>
              <a:rPr lang="nb-NO" dirty="0" err="1">
                <a:solidFill>
                  <a:srgbClr val="FFC000"/>
                </a:solidFill>
              </a:rPr>
              <a:t>heater</a:t>
            </a:r>
            <a:r>
              <a:rPr lang="nb-NO" dirty="0">
                <a:solidFill>
                  <a:srgbClr val="FFC000"/>
                </a:solidFill>
              </a:rPr>
              <a:t> (0-10)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341AB0-3A7E-BD0A-46D1-F63BC17D36EE}"/>
              </a:ext>
            </a:extLst>
          </p:cNvPr>
          <p:cNvSpPr txBox="1"/>
          <p:nvPr/>
        </p:nvSpPr>
        <p:spPr>
          <a:xfrm>
            <a:off x="8832304" y="1770396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Oscillates</a:t>
            </a:r>
            <a:r>
              <a:rPr lang="nb-NO" dirty="0"/>
              <a:t> a </a:t>
            </a:r>
            <a:r>
              <a:rPr lang="nb-NO" dirty="0" err="1"/>
              <a:t>little</a:t>
            </a:r>
            <a:r>
              <a:rPr lang="nb-NO" dirty="0"/>
              <a:t> </a:t>
            </a:r>
            <a:r>
              <a:rPr lang="nb-NO" dirty="0" err="1"/>
              <a:t>too</a:t>
            </a:r>
            <a:r>
              <a:rPr lang="nb-NO" dirty="0"/>
              <a:t> </a:t>
            </a:r>
            <a:r>
              <a:rPr lang="nb-NO" dirty="0" err="1"/>
              <a:t>much</a:t>
            </a:r>
            <a:endParaRPr lang="nb-NO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2FAA92-C6A2-B49C-6D7B-B0ACBBF14CF1}"/>
              </a:ext>
            </a:extLst>
          </p:cNvPr>
          <p:cNvSpPr txBox="1"/>
          <p:nvPr/>
        </p:nvSpPr>
        <p:spPr>
          <a:xfrm>
            <a:off x="-306366" y="6416160"/>
            <a:ext cx="39460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nb-NO" sz="1200" dirty="0"/>
              <a:t>G(s) = 3 e</a:t>
            </a:r>
            <a:r>
              <a:rPr lang="nb-NO" sz="1200" baseline="30000" dirty="0"/>
              <a:t>-0.02s </a:t>
            </a:r>
            <a:r>
              <a:rPr lang="nb-NO" sz="1200" dirty="0"/>
              <a:t>/ (s+1)(0.1s+1)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CC2584-99A0-3DAB-4D89-0BABD345E80E}"/>
              </a:ext>
            </a:extLst>
          </p:cNvPr>
          <p:cNvSpPr txBox="1"/>
          <p:nvPr/>
        </p:nvSpPr>
        <p:spPr>
          <a:xfrm>
            <a:off x="11722254" y="643880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6028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E4039-2E3C-530D-B466-3B5589653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8371C-35E4-6011-D76A-C4FE0AB80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260648"/>
            <a:ext cx="3398168" cy="1143000"/>
          </a:xfrm>
        </p:spPr>
        <p:txBody>
          <a:bodyPr/>
          <a:lstStyle/>
          <a:p>
            <a:r>
              <a:rPr lang="nb-NO" dirty="0"/>
              <a:t>P control</a:t>
            </a:r>
            <a:br>
              <a:rPr lang="nb-NO" dirty="0"/>
            </a:br>
            <a:r>
              <a:rPr lang="nb-NO" sz="2000" dirty="0" err="1"/>
              <a:t>Kc</a:t>
            </a:r>
            <a:r>
              <a:rPr lang="nb-NO" sz="2000" dirty="0"/>
              <a:t>=3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04DF6B-11BE-8DF6-37B4-495858C59A28}"/>
              </a:ext>
            </a:extLst>
          </p:cNvPr>
          <p:cNvSpPr txBox="1"/>
          <p:nvPr/>
        </p:nvSpPr>
        <p:spPr>
          <a:xfrm>
            <a:off x="1199456" y="2132856"/>
            <a:ext cx="19094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B050"/>
                </a:solidFill>
              </a:rPr>
              <a:t>y = </a:t>
            </a:r>
            <a:r>
              <a:rPr lang="nb-NO" dirty="0" err="1">
                <a:solidFill>
                  <a:srgbClr val="00B050"/>
                </a:solidFill>
              </a:rPr>
              <a:t>temperature</a:t>
            </a:r>
            <a:endParaRPr lang="nb-NO" dirty="0">
              <a:solidFill>
                <a:srgbClr val="00B050"/>
              </a:solidFill>
            </a:endParaRPr>
          </a:p>
          <a:p>
            <a:r>
              <a:rPr lang="nb-NO" dirty="0">
                <a:solidFill>
                  <a:srgbClr val="FF0000"/>
                </a:solidFill>
              </a:rPr>
              <a:t>r = setpoint y</a:t>
            </a: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r>
              <a:rPr lang="nb-NO" dirty="0">
                <a:solidFill>
                  <a:srgbClr val="C00000"/>
                </a:solidFill>
              </a:rPr>
              <a:t>u = </a:t>
            </a:r>
            <a:r>
              <a:rPr lang="nb-NO" dirty="0" err="1">
                <a:solidFill>
                  <a:srgbClr val="C00000"/>
                </a:solidFill>
              </a:rPr>
              <a:t>heater</a:t>
            </a:r>
            <a:r>
              <a:rPr lang="nb-NO" dirty="0">
                <a:solidFill>
                  <a:srgbClr val="C00000"/>
                </a:solidFill>
              </a:rPr>
              <a:t> (0-10)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B91E137-1C07-2C01-7C82-0A0EF4A40C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-15095"/>
            <a:ext cx="7716208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595871-39E1-42BB-209B-5CEE0DE7A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0"/>
            <a:ext cx="7782674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2B4347-39A8-5B01-B749-FA70EF786887}"/>
              </a:ext>
            </a:extLst>
          </p:cNvPr>
          <p:cNvSpPr txBox="1"/>
          <p:nvPr/>
        </p:nvSpPr>
        <p:spPr>
          <a:xfrm>
            <a:off x="8895264" y="1916832"/>
            <a:ext cx="3296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OFFSET (%) = 100%/(1+kKc) </a:t>
            </a:r>
          </a:p>
          <a:p>
            <a:r>
              <a:rPr lang="nb-NO" dirty="0"/>
              <a:t>  =100/(1+3*3)=10%  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A60733-A563-5A37-DC96-15829F52E5B4}"/>
              </a:ext>
            </a:extLst>
          </p:cNvPr>
          <p:cNvSpPr txBox="1"/>
          <p:nvPr/>
        </p:nvSpPr>
        <p:spPr>
          <a:xfrm>
            <a:off x="-306366" y="6416160"/>
            <a:ext cx="39460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nb-NO" sz="1200" dirty="0"/>
              <a:t>G(s) = 3 e</a:t>
            </a:r>
            <a:r>
              <a:rPr lang="nb-NO" sz="1200" baseline="30000" dirty="0"/>
              <a:t>-0.02s </a:t>
            </a:r>
            <a:r>
              <a:rPr lang="nb-NO" sz="1200" dirty="0"/>
              <a:t>/ (s+1)(0.1s+1)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81C2AB-1E09-36A4-4C55-64A253089BCB}"/>
              </a:ext>
            </a:extLst>
          </p:cNvPr>
          <p:cNvSpPr txBox="1"/>
          <p:nvPr/>
        </p:nvSpPr>
        <p:spPr>
          <a:xfrm>
            <a:off x="11722254" y="643880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h</a:t>
            </a:r>
            <a:endParaRPr lang="en-US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B5ED7C-7A97-29FF-29A2-6B869E576978}"/>
              </a:ext>
            </a:extLst>
          </p:cNvPr>
          <p:cNvSpPr txBox="1"/>
          <p:nvPr/>
        </p:nvSpPr>
        <p:spPr>
          <a:xfrm>
            <a:off x="11874654" y="659120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7217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DB659-A4D4-72D0-FABE-A9F8B34B7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8E7A8-B63A-DD2C-D5F0-F91FD50D0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31" y="404664"/>
            <a:ext cx="3398168" cy="1143000"/>
          </a:xfrm>
        </p:spPr>
        <p:txBody>
          <a:bodyPr/>
          <a:lstStyle/>
          <a:p>
            <a:r>
              <a:rPr lang="nb-NO" dirty="0"/>
              <a:t>PI control</a:t>
            </a:r>
            <a:br>
              <a:rPr lang="nb-NO" dirty="0"/>
            </a:br>
            <a:r>
              <a:rPr lang="nb-NO" sz="2000" dirty="0" err="1"/>
              <a:t>Kc</a:t>
            </a:r>
            <a:r>
              <a:rPr lang="nb-NO" sz="2000" dirty="0"/>
              <a:t>=2.5, </a:t>
            </a:r>
            <a:r>
              <a:rPr lang="nb-NO" sz="2000" dirty="0" err="1"/>
              <a:t>tauI</a:t>
            </a:r>
            <a:r>
              <a:rPr lang="nb-NO" sz="2000" dirty="0"/>
              <a:t>=0.56</a:t>
            </a:r>
            <a:br>
              <a:rPr lang="nb-NO" sz="2000" dirty="0"/>
            </a:br>
            <a:r>
              <a:rPr lang="nb-NO" sz="4400" dirty="0">
                <a:highlight>
                  <a:srgbClr val="FFFF00"/>
                </a:highlight>
              </a:rPr>
              <a:t>(</a:t>
            </a:r>
            <a:r>
              <a:rPr lang="nb-NO" sz="4400" dirty="0" err="1">
                <a:highlight>
                  <a:srgbClr val="FFFF00"/>
                </a:highlight>
              </a:rPr>
              <a:t>tauc</a:t>
            </a:r>
            <a:r>
              <a:rPr lang="nb-NO" sz="4400" dirty="0">
                <a:highlight>
                  <a:srgbClr val="FFFF00"/>
                </a:highlight>
              </a:rPr>
              <a:t>=theta)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FAD4F4-9FA2-A2D0-4AF8-AC3CC93CAAE4}"/>
              </a:ext>
            </a:extLst>
          </p:cNvPr>
          <p:cNvSpPr txBox="1"/>
          <p:nvPr/>
        </p:nvSpPr>
        <p:spPr>
          <a:xfrm>
            <a:off x="1199456" y="2132856"/>
            <a:ext cx="19094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 = </a:t>
            </a:r>
            <a:r>
              <a:rPr lang="nb-NO" dirty="0" err="1"/>
              <a:t>temperature</a:t>
            </a:r>
            <a:endParaRPr lang="nb-NO" dirty="0"/>
          </a:p>
          <a:p>
            <a:r>
              <a:rPr lang="nb-NO" dirty="0">
                <a:solidFill>
                  <a:srgbClr val="FF0000"/>
                </a:solidFill>
              </a:rPr>
              <a:t>r = setpoint y</a:t>
            </a: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r>
              <a:rPr lang="nb-NO" dirty="0">
                <a:solidFill>
                  <a:srgbClr val="C00000"/>
                </a:solidFill>
              </a:rPr>
              <a:t>u = </a:t>
            </a:r>
            <a:r>
              <a:rPr lang="nb-NO" dirty="0" err="1">
                <a:solidFill>
                  <a:srgbClr val="C00000"/>
                </a:solidFill>
              </a:rPr>
              <a:t>heater</a:t>
            </a:r>
            <a:r>
              <a:rPr lang="nb-NO" dirty="0">
                <a:solidFill>
                  <a:srgbClr val="C00000"/>
                </a:solidFill>
              </a:rPr>
              <a:t> (0-10)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85A6D4-EB25-FDAF-8DB3-80457486A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-32862"/>
            <a:ext cx="7928593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E40C1E0-94FB-7535-A1A0-6B4E77BC0572}"/>
              </a:ext>
            </a:extLst>
          </p:cNvPr>
          <p:cNvSpPr txBox="1"/>
          <p:nvPr/>
        </p:nvSpPr>
        <p:spPr>
          <a:xfrm>
            <a:off x="5303912" y="98072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Oooops</a:t>
            </a:r>
            <a:r>
              <a:rPr lang="nb-NO" dirty="0"/>
              <a:t>!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404177-4FCE-E91E-FD10-211CE7AD73D5}"/>
              </a:ext>
            </a:extLst>
          </p:cNvPr>
          <p:cNvSpPr txBox="1"/>
          <p:nvPr/>
        </p:nvSpPr>
        <p:spPr>
          <a:xfrm>
            <a:off x="-306366" y="6416160"/>
            <a:ext cx="39460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nb-NO" sz="1200" dirty="0"/>
              <a:t>G(s) = 3 e</a:t>
            </a:r>
            <a:r>
              <a:rPr lang="nb-NO" sz="1200" baseline="30000" dirty="0"/>
              <a:t>-0.02s </a:t>
            </a:r>
            <a:r>
              <a:rPr lang="nb-NO" sz="1200" dirty="0"/>
              <a:t>/ (s+1)(0.1s+1)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867C85-65AB-036F-4950-C64C2CD47AC3}"/>
              </a:ext>
            </a:extLst>
          </p:cNvPr>
          <p:cNvSpPr txBox="1"/>
          <p:nvPr/>
        </p:nvSpPr>
        <p:spPr>
          <a:xfrm>
            <a:off x="11722254" y="643880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6400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1D91D-A448-C37D-284A-81065F83B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82D6D-C688-8F62-21E9-99E194F06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260648"/>
            <a:ext cx="3398168" cy="1143000"/>
          </a:xfrm>
        </p:spPr>
        <p:txBody>
          <a:bodyPr/>
          <a:lstStyle/>
          <a:p>
            <a:r>
              <a:rPr lang="nb-NO" dirty="0"/>
              <a:t>PI control </a:t>
            </a:r>
            <a:r>
              <a:rPr lang="nb-NO" sz="3200" dirty="0" err="1"/>
              <a:t>with</a:t>
            </a:r>
            <a:r>
              <a:rPr lang="nb-NO" sz="3200" dirty="0"/>
              <a:t> anti-</a:t>
            </a:r>
            <a:r>
              <a:rPr lang="nb-NO" sz="3200" dirty="0" err="1"/>
              <a:t>windup</a:t>
            </a:r>
            <a:r>
              <a:rPr lang="nb-NO" sz="3200" dirty="0"/>
              <a:t>*</a:t>
            </a:r>
            <a:br>
              <a:rPr lang="nb-NO" sz="3200" dirty="0"/>
            </a:br>
            <a:r>
              <a:rPr lang="nb-NO" sz="1800" dirty="0" err="1"/>
              <a:t>Kc</a:t>
            </a:r>
            <a:r>
              <a:rPr lang="nb-NO" sz="1800" dirty="0"/>
              <a:t>=2.5, </a:t>
            </a:r>
            <a:r>
              <a:rPr lang="nb-NO" sz="1800" dirty="0" err="1"/>
              <a:t>tauI</a:t>
            </a:r>
            <a:r>
              <a:rPr lang="nb-NO" sz="1800" dirty="0"/>
              <a:t>=0.56, </a:t>
            </a:r>
            <a:r>
              <a:rPr lang="nb-NO" sz="1800" dirty="0" err="1"/>
              <a:t>tauT</a:t>
            </a:r>
            <a:r>
              <a:rPr lang="nb-NO" sz="1800" dirty="0"/>
              <a:t>=</a:t>
            </a:r>
            <a:r>
              <a:rPr lang="nb-NO" sz="1800" dirty="0" err="1"/>
              <a:t>tauI</a:t>
            </a:r>
            <a:r>
              <a:rPr lang="nb-NO" sz="1800" dirty="0"/>
              <a:t>/</a:t>
            </a:r>
            <a:r>
              <a:rPr lang="nb-NO" sz="1800" dirty="0">
                <a:highlight>
                  <a:srgbClr val="FFFF00"/>
                </a:highlight>
              </a:rPr>
              <a:t>2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FFAAD0-EEB9-19A0-440F-613BFBB7C805}"/>
              </a:ext>
            </a:extLst>
          </p:cNvPr>
          <p:cNvSpPr txBox="1"/>
          <p:nvPr/>
        </p:nvSpPr>
        <p:spPr>
          <a:xfrm>
            <a:off x="1199456" y="2132856"/>
            <a:ext cx="19094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6699"/>
                </a:solidFill>
              </a:rPr>
              <a:t>y = </a:t>
            </a:r>
            <a:r>
              <a:rPr lang="nb-NO" dirty="0" err="1">
                <a:solidFill>
                  <a:srgbClr val="FF6699"/>
                </a:solidFill>
              </a:rPr>
              <a:t>temperature</a:t>
            </a:r>
            <a:endParaRPr lang="nb-NO" dirty="0">
              <a:solidFill>
                <a:srgbClr val="FF6699"/>
              </a:solidFill>
            </a:endParaRPr>
          </a:p>
          <a:p>
            <a:r>
              <a:rPr lang="nb-NO" dirty="0">
                <a:solidFill>
                  <a:srgbClr val="FF0000"/>
                </a:solidFill>
              </a:rPr>
              <a:t>r = setpoint y</a:t>
            </a: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00B050"/>
              </a:solidFill>
            </a:endParaRPr>
          </a:p>
          <a:p>
            <a:r>
              <a:rPr lang="nb-NO" dirty="0">
                <a:solidFill>
                  <a:srgbClr val="00B050"/>
                </a:solidFill>
              </a:rPr>
              <a:t>u = </a:t>
            </a:r>
            <a:r>
              <a:rPr lang="nb-NO" dirty="0" err="1">
                <a:solidFill>
                  <a:srgbClr val="00B050"/>
                </a:solidFill>
              </a:rPr>
              <a:t>heater</a:t>
            </a:r>
            <a:r>
              <a:rPr lang="nb-NO" dirty="0">
                <a:solidFill>
                  <a:srgbClr val="00B050"/>
                </a:solidFill>
              </a:rPr>
              <a:t> (0-10)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FF6877-2273-021E-ED1C-94539295E6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-15095"/>
            <a:ext cx="7716208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B821D2-924B-AA7D-B93C-B9E33EBADB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-15095"/>
            <a:ext cx="772387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D4F1B9-A682-0ACD-6222-1978D8C854BC}"/>
              </a:ext>
            </a:extLst>
          </p:cNvPr>
          <p:cNvSpPr txBox="1"/>
          <p:nvPr/>
        </p:nvSpPr>
        <p:spPr>
          <a:xfrm>
            <a:off x="8976320" y="2780928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THE BEST!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571A46-E7B8-8D37-1520-8EB341AA2A68}"/>
              </a:ext>
            </a:extLst>
          </p:cNvPr>
          <p:cNvSpPr txBox="1"/>
          <p:nvPr/>
        </p:nvSpPr>
        <p:spPr>
          <a:xfrm>
            <a:off x="-306366" y="6416160"/>
            <a:ext cx="39460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nb-NO" sz="1200" dirty="0"/>
              <a:t>G(s) = 3 e</a:t>
            </a:r>
            <a:r>
              <a:rPr lang="nb-NO" sz="1200" baseline="30000" dirty="0"/>
              <a:t>-0.02s </a:t>
            </a:r>
            <a:r>
              <a:rPr lang="nb-NO" sz="1200" dirty="0"/>
              <a:t>/ (s+1)(0.1s+1)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26995-D054-6D88-C1D1-F711216075F9}"/>
              </a:ext>
            </a:extLst>
          </p:cNvPr>
          <p:cNvSpPr txBox="1"/>
          <p:nvPr/>
        </p:nvSpPr>
        <p:spPr>
          <a:xfrm>
            <a:off x="11722254" y="643880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h</a:t>
            </a:r>
            <a:endParaRPr lang="en-US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B68C7C-A5F2-A0C3-F37F-5331C239F24E}"/>
              </a:ext>
            </a:extLst>
          </p:cNvPr>
          <p:cNvSpPr txBox="1"/>
          <p:nvPr/>
        </p:nvSpPr>
        <p:spPr>
          <a:xfrm>
            <a:off x="241735" y="5661248"/>
            <a:ext cx="39460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*</a:t>
            </a:r>
            <a:r>
              <a:rPr lang="nb-NO" sz="1200" dirty="0"/>
              <a:t>Anti-</a:t>
            </a:r>
            <a:r>
              <a:rPr lang="nb-NO" sz="1200" dirty="0" err="1"/>
              <a:t>windup</a:t>
            </a:r>
            <a:r>
              <a:rPr lang="nb-NO" sz="1200" dirty="0"/>
              <a:t> stups integral action </a:t>
            </a:r>
            <a:r>
              <a:rPr lang="nb-NO" sz="1200" dirty="0" err="1"/>
              <a:t>when</a:t>
            </a:r>
            <a:r>
              <a:rPr lang="nb-NO" sz="1200" dirty="0"/>
              <a:t> input u </a:t>
            </a:r>
            <a:r>
              <a:rPr lang="nb-NO" sz="1200" dirty="0" err="1"/>
              <a:t>saturates</a:t>
            </a:r>
            <a:r>
              <a:rPr lang="nb-NO" sz="1200" dirty="0"/>
              <a:t> at </a:t>
            </a:r>
            <a:r>
              <a:rPr lang="nb-NO" sz="1200" dirty="0" err="1"/>
              <a:t>u</a:t>
            </a:r>
            <a:r>
              <a:rPr lang="nb-NO" sz="1200" baseline="-25000" dirty="0" err="1"/>
              <a:t>max</a:t>
            </a:r>
            <a:r>
              <a:rPr lang="nb-NO" sz="1200" dirty="0"/>
              <a:t>=10 [kW]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499D40-1D63-C6A7-FC61-329A60C84A63}"/>
              </a:ext>
            </a:extLst>
          </p:cNvPr>
          <p:cNvSpPr txBox="1"/>
          <p:nvPr/>
        </p:nvSpPr>
        <p:spPr>
          <a:xfrm>
            <a:off x="1210664" y="1532811"/>
            <a:ext cx="62494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800" dirty="0">
                <a:highlight>
                  <a:srgbClr val="FFFF00"/>
                </a:highlight>
              </a:rPr>
              <a:t>(</a:t>
            </a:r>
            <a:r>
              <a:rPr lang="nb-NO" sz="1800" dirty="0" err="1">
                <a:highlight>
                  <a:srgbClr val="FFFF00"/>
                </a:highlight>
              </a:rPr>
              <a:t>tauc</a:t>
            </a:r>
            <a:r>
              <a:rPr lang="nb-NO" sz="1800" dirty="0">
                <a:highlight>
                  <a:srgbClr val="FFFF00"/>
                </a:highlight>
              </a:rPr>
              <a:t>=theta)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18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74A71-C1FF-DAF7-F6DB-986676688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EB5C1E9-A8D6-3C29-AE8F-7A192B1D6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39851"/>
            <a:ext cx="806823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61F402-8973-B6DC-F923-62977D719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260648"/>
            <a:ext cx="3398168" cy="1143000"/>
          </a:xfrm>
        </p:spPr>
        <p:txBody>
          <a:bodyPr/>
          <a:lstStyle/>
          <a:p>
            <a:r>
              <a:rPr lang="nb-NO" dirty="0" err="1"/>
              <a:t>Compare</a:t>
            </a:r>
            <a:r>
              <a:rPr lang="nb-NO" dirty="0"/>
              <a:t> all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6C673B-3E17-50E1-F5A4-D60687112D19}"/>
              </a:ext>
            </a:extLst>
          </p:cNvPr>
          <p:cNvSpPr txBox="1"/>
          <p:nvPr/>
        </p:nvSpPr>
        <p:spPr>
          <a:xfrm>
            <a:off x="1199456" y="2132856"/>
            <a:ext cx="19094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y = </a:t>
            </a:r>
            <a:r>
              <a:rPr lang="nb-NO" dirty="0" err="1"/>
              <a:t>temperature</a:t>
            </a:r>
            <a:endParaRPr lang="nb-NO" dirty="0"/>
          </a:p>
          <a:p>
            <a:r>
              <a:rPr lang="nb-NO" dirty="0">
                <a:solidFill>
                  <a:srgbClr val="FF0000"/>
                </a:solidFill>
              </a:rPr>
              <a:t>r = setpoint y</a:t>
            </a: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endParaRPr lang="nb-NO" dirty="0">
              <a:solidFill>
                <a:srgbClr val="FF0000"/>
              </a:solidFill>
            </a:endParaRPr>
          </a:p>
          <a:p>
            <a:r>
              <a:rPr lang="nb-NO" dirty="0"/>
              <a:t>u = </a:t>
            </a:r>
            <a:r>
              <a:rPr lang="nb-NO" dirty="0" err="1"/>
              <a:t>heater</a:t>
            </a:r>
            <a:r>
              <a:rPr lang="nb-NO" dirty="0"/>
              <a:t> (0-10)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351FD1-5A56-ACA1-4C85-AD74116EB98E}"/>
              </a:ext>
            </a:extLst>
          </p:cNvPr>
          <p:cNvSpPr txBox="1"/>
          <p:nvPr/>
        </p:nvSpPr>
        <p:spPr>
          <a:xfrm>
            <a:off x="-306366" y="6416160"/>
            <a:ext cx="39460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nb-NO" sz="1200" dirty="0"/>
              <a:t>G(s) = 3 e</a:t>
            </a:r>
            <a:r>
              <a:rPr lang="nb-NO" sz="1200" baseline="30000" dirty="0"/>
              <a:t>-0.02s </a:t>
            </a:r>
            <a:r>
              <a:rPr lang="nb-NO" sz="1200" dirty="0"/>
              <a:t>/ (s+1)(0.1s+1)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A75E94-951A-7E56-4611-08DF2E5D358A}"/>
              </a:ext>
            </a:extLst>
          </p:cNvPr>
          <p:cNvSpPr txBox="1"/>
          <p:nvPr/>
        </p:nvSpPr>
        <p:spPr>
          <a:xfrm>
            <a:off x="11722254" y="643880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dirty="0"/>
              <a:t>h</a:t>
            </a:r>
            <a:endParaRPr lang="en-US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02325F-5223-6F4F-87AE-E7C55CA565BC}"/>
              </a:ext>
            </a:extLst>
          </p:cNvPr>
          <p:cNvSpPr txBox="1"/>
          <p:nvPr/>
        </p:nvSpPr>
        <p:spPr>
          <a:xfrm>
            <a:off x="5506041" y="1112218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B0F0"/>
                </a:solidFill>
              </a:rPr>
              <a:t>PI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52813D-4772-E522-99C3-F7E0A70A82ED}"/>
              </a:ext>
            </a:extLst>
          </p:cNvPr>
          <p:cNvSpPr txBox="1"/>
          <p:nvPr/>
        </p:nvSpPr>
        <p:spPr>
          <a:xfrm>
            <a:off x="5253390" y="278092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FF6699"/>
                </a:solidFill>
              </a:rPr>
              <a:t>P</a:t>
            </a:r>
            <a:endParaRPr lang="en-US" dirty="0">
              <a:solidFill>
                <a:srgbClr val="FF6699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923157-261D-4CFC-4545-700978816EF8}"/>
              </a:ext>
            </a:extLst>
          </p:cNvPr>
          <p:cNvSpPr txBox="1"/>
          <p:nvPr/>
        </p:nvSpPr>
        <p:spPr>
          <a:xfrm>
            <a:off x="7013669" y="1962226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0070C0"/>
                </a:solidFill>
              </a:rPr>
              <a:t>ON/OFF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294612-86CC-5329-8832-1C8C1BFB8912}"/>
              </a:ext>
            </a:extLst>
          </p:cNvPr>
          <p:cNvSpPr txBox="1"/>
          <p:nvPr/>
        </p:nvSpPr>
        <p:spPr>
          <a:xfrm>
            <a:off x="5253390" y="4091534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9A1681"/>
                </a:solidFill>
              </a:rPr>
              <a:t>PI</a:t>
            </a:r>
            <a:endParaRPr lang="en-US" dirty="0">
              <a:solidFill>
                <a:srgbClr val="9A168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0A36BE-BE61-5366-8236-3B7A8C9ACC4E}"/>
              </a:ext>
            </a:extLst>
          </p:cNvPr>
          <p:cNvSpPr txBox="1"/>
          <p:nvPr/>
        </p:nvSpPr>
        <p:spPr>
          <a:xfrm>
            <a:off x="4943872" y="1844824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>
                <a:solidFill>
                  <a:srgbClr val="00B050"/>
                </a:solidFill>
              </a:rPr>
              <a:t>PI w/ anti-</a:t>
            </a:r>
            <a:r>
              <a:rPr lang="nb-NO" b="1" dirty="0" err="1">
                <a:solidFill>
                  <a:srgbClr val="00B050"/>
                </a:solidFill>
              </a:rPr>
              <a:t>windup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9DDDBA-385E-E283-0760-CA8C49635B58}"/>
              </a:ext>
            </a:extLst>
          </p:cNvPr>
          <p:cNvSpPr txBox="1"/>
          <p:nvPr/>
        </p:nvSpPr>
        <p:spPr>
          <a:xfrm>
            <a:off x="4727848" y="3722202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92D050"/>
                </a:solidFill>
              </a:rPr>
              <a:t>PI w/ anti-</a:t>
            </a:r>
            <a:r>
              <a:rPr lang="nb-NO" dirty="0" err="1">
                <a:solidFill>
                  <a:srgbClr val="92D050"/>
                </a:solidFill>
              </a:rPr>
              <a:t>windup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4D401C-811F-03FA-5EE5-D6C25BD3C837}"/>
              </a:ext>
            </a:extLst>
          </p:cNvPr>
          <p:cNvSpPr txBox="1"/>
          <p:nvPr/>
        </p:nvSpPr>
        <p:spPr>
          <a:xfrm>
            <a:off x="6790819" y="515719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C00000"/>
                </a:solidFill>
              </a:rPr>
              <a:t>P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15F684-A3EF-0946-722C-0DDBEEF50102}"/>
              </a:ext>
            </a:extLst>
          </p:cNvPr>
          <p:cNvSpPr txBox="1"/>
          <p:nvPr/>
        </p:nvSpPr>
        <p:spPr>
          <a:xfrm>
            <a:off x="6554879" y="427451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rgbClr val="E2AC00"/>
                </a:solidFill>
              </a:rPr>
              <a:t>ON/OFF</a:t>
            </a:r>
            <a:endParaRPr lang="en-US" dirty="0">
              <a:solidFill>
                <a:srgbClr val="E2A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4351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E46EA-EBCA-ED94-66F8-A745DB4FA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BB3452-E2E0-2E15-E1D8-1E3F41DD8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330DC7-7A1A-3876-0EFA-455E7948E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5313"/>
            <a:ext cx="12192000" cy="65873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920E7C-881C-14CF-CE73-0CEB5CB2CEBA}"/>
              </a:ext>
            </a:extLst>
          </p:cNvPr>
          <p:cNvSpPr txBox="1"/>
          <p:nvPr/>
        </p:nvSpPr>
        <p:spPr>
          <a:xfrm>
            <a:off x="9624392" y="92075"/>
            <a:ext cx="60949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/>
              <a:t>File: on_off_control0</a:t>
            </a:r>
          </a:p>
        </p:txBody>
      </p:sp>
    </p:spTree>
    <p:extLst>
      <p:ext uri="{BB962C8B-B14F-4D97-AF65-F5344CB8AC3E}">
        <p14:creationId xmlns:p14="http://schemas.microsoft.com/office/powerpoint/2010/main" val="2373684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D05E6A1A-7EDD-7CBC-0484-B43C54B78F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More about valve equation</a:t>
            </a:r>
          </a:p>
        </p:txBody>
      </p:sp>
      <p:grpSp>
        <p:nvGrpSpPr>
          <p:cNvPr id="12291" name="Group 12">
            <a:extLst>
              <a:ext uri="{FF2B5EF4-FFF2-40B4-BE49-F238E27FC236}">
                <a16:creationId xmlns:a16="http://schemas.microsoft.com/office/drawing/2014/main" id="{406ADD72-CCC7-90F5-21C0-0011E277F3D6}"/>
              </a:ext>
            </a:extLst>
          </p:cNvPr>
          <p:cNvGrpSpPr>
            <a:grpSpLocks/>
          </p:cNvGrpSpPr>
          <p:nvPr/>
        </p:nvGrpSpPr>
        <p:grpSpPr bwMode="auto">
          <a:xfrm>
            <a:off x="5087939" y="1773239"/>
            <a:ext cx="720725" cy="801687"/>
            <a:chOff x="3563888" y="1772816"/>
            <a:chExt cx="720080" cy="801753"/>
          </a:xfrm>
        </p:grpSpPr>
        <p:cxnSp>
          <p:nvCxnSpPr>
            <p:cNvPr id="12302" name="Straight Connector 5">
              <a:extLst>
                <a:ext uri="{FF2B5EF4-FFF2-40B4-BE49-F238E27FC236}">
                  <a16:creationId xmlns:a16="http://schemas.microsoft.com/office/drawing/2014/main" id="{3C6030DC-518D-A554-6272-46591387442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63888" y="1772816"/>
              <a:ext cx="72008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03" name="Straight Connector 6">
              <a:extLst>
                <a:ext uri="{FF2B5EF4-FFF2-40B4-BE49-F238E27FC236}">
                  <a16:creationId xmlns:a16="http://schemas.microsoft.com/office/drawing/2014/main" id="{53234031-7FB3-AA3C-04F2-69643F09A8E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563888" y="1772816"/>
              <a:ext cx="72008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04" name="Straight Connector 10">
              <a:extLst>
                <a:ext uri="{FF2B5EF4-FFF2-40B4-BE49-F238E27FC236}">
                  <a16:creationId xmlns:a16="http://schemas.microsoft.com/office/drawing/2014/main" id="{AC05700F-44F5-7D92-F821-BAB5B630E7D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63888" y="1772816"/>
              <a:ext cx="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05" name="Straight Connector 11">
              <a:extLst>
                <a:ext uri="{FF2B5EF4-FFF2-40B4-BE49-F238E27FC236}">
                  <a16:creationId xmlns:a16="http://schemas.microsoft.com/office/drawing/2014/main" id="{C800C250-527A-FEC9-7292-6C32F7A3B00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72318" y="1782481"/>
              <a:ext cx="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12292" name="Straight Arrow Connector 16">
            <a:extLst>
              <a:ext uri="{FF2B5EF4-FFF2-40B4-BE49-F238E27FC236}">
                <a16:creationId xmlns:a16="http://schemas.microsoft.com/office/drawing/2014/main" id="{8CC19BDE-B721-98BD-636C-63666072EC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9876" y="2168526"/>
            <a:ext cx="1008063" cy="95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293" name="Straight Arrow Connector 17">
            <a:extLst>
              <a:ext uri="{FF2B5EF4-FFF2-40B4-BE49-F238E27FC236}">
                <a16:creationId xmlns:a16="http://schemas.microsoft.com/office/drawing/2014/main" id="{A6BCCA93-6525-6468-F55D-B817B846016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5963" y="2159001"/>
            <a:ext cx="1008062" cy="111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294" name="Picture 36" descr="Control_Valve_250x250">
            <a:extLst>
              <a:ext uri="{FF2B5EF4-FFF2-40B4-BE49-F238E27FC236}">
                <a16:creationId xmlns:a16="http://schemas.microsoft.com/office/drawing/2014/main" id="{1AAFCCF7-0D27-9B19-71C3-936392E4D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3" y="1268414"/>
            <a:ext cx="1801812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Box 19">
            <a:extLst>
              <a:ext uri="{FF2B5EF4-FFF2-40B4-BE49-F238E27FC236}">
                <a16:creationId xmlns:a16="http://schemas.microsoft.com/office/drawing/2014/main" id="{6A4A26B8-82DE-76ED-E2C6-5CF01ADD7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25" y="1676400"/>
            <a:ext cx="30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z</a:t>
            </a:r>
          </a:p>
        </p:txBody>
      </p:sp>
      <p:sp>
        <p:nvSpPr>
          <p:cNvPr id="12296" name="TextBox 20">
            <a:extLst>
              <a:ext uri="{FF2B5EF4-FFF2-40B4-BE49-F238E27FC236}">
                <a16:creationId xmlns:a16="http://schemas.microsoft.com/office/drawing/2014/main" id="{E4F936CA-ACEE-9DE6-EB6B-211295BE6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7289" y="2452689"/>
            <a:ext cx="962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 [m</a:t>
            </a:r>
            <a:r>
              <a:rPr lang="en-US" altLang="nb-NO" sz="1800" baseline="30000"/>
              <a:t>3</a:t>
            </a:r>
            <a:r>
              <a:rPr lang="en-US" altLang="nb-NO" sz="1800"/>
              <a:t>/s]</a:t>
            </a:r>
          </a:p>
        </p:txBody>
      </p:sp>
      <p:sp>
        <p:nvSpPr>
          <p:cNvPr id="12297" name="TextBox 21">
            <a:extLst>
              <a:ext uri="{FF2B5EF4-FFF2-40B4-BE49-F238E27FC236}">
                <a16:creationId xmlns:a16="http://schemas.microsoft.com/office/drawing/2014/main" id="{E663769A-E977-1C07-A8BB-1097EFB18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5776" y="1822450"/>
            <a:ext cx="398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p</a:t>
            </a:r>
            <a:r>
              <a:rPr lang="en-US" altLang="nb-NO" sz="1800" baseline="-25000"/>
              <a:t>1</a:t>
            </a:r>
          </a:p>
        </p:txBody>
      </p:sp>
      <p:sp>
        <p:nvSpPr>
          <p:cNvPr id="12298" name="TextBox 22">
            <a:extLst>
              <a:ext uri="{FF2B5EF4-FFF2-40B4-BE49-F238E27FC236}">
                <a16:creationId xmlns:a16="http://schemas.microsoft.com/office/drawing/2014/main" id="{D4F4BA58-1B97-48D5-828D-79E2E831E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564" y="1781175"/>
            <a:ext cx="396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p</a:t>
            </a:r>
            <a:r>
              <a:rPr lang="en-US" altLang="nb-NO" sz="1800" baseline="-25000"/>
              <a:t>2</a:t>
            </a:r>
          </a:p>
        </p:txBody>
      </p:sp>
      <p:pic>
        <p:nvPicPr>
          <p:cNvPr id="12299" name="Picture 2">
            <a:extLst>
              <a:ext uri="{FF2B5EF4-FFF2-40B4-BE49-F238E27FC236}">
                <a16:creationId xmlns:a16="http://schemas.microsoft.com/office/drawing/2014/main" id="{F979CACC-65E6-A045-DA6E-16C8297729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213" y="2765425"/>
            <a:ext cx="8331200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TextBox 1">
            <a:extLst>
              <a:ext uri="{FF2B5EF4-FFF2-40B4-BE49-F238E27FC236}">
                <a16:creationId xmlns:a16="http://schemas.microsoft.com/office/drawing/2014/main" id="{EEABC8F3-BA93-7713-6DF2-87D71C26AB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8175" y="3171825"/>
            <a:ext cx="2139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Linear valve: f(z)=z</a:t>
            </a:r>
          </a:p>
        </p:txBody>
      </p:sp>
      <p:sp>
        <p:nvSpPr>
          <p:cNvPr id="12301" name="TextBox 1">
            <a:extLst>
              <a:ext uri="{FF2B5EF4-FFF2-40B4-BE49-F238E27FC236}">
                <a16:creationId xmlns:a16="http://schemas.microsoft.com/office/drawing/2014/main" id="{02B73A66-1720-0CFF-8585-61A37A399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3414" y="5732464"/>
            <a:ext cx="76723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/>
              <a:t>Derivation: From Bernoulli’s equation for pressure drop (turbulent flow):  </a:t>
            </a:r>
            <a:r>
              <a:rPr lang="el-GR" altLang="nb-NO" sz="140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nb-NO" altLang="nb-NO" sz="140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nb-NO" altLang="nb-NO" sz="1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nb-NO" altLang="nb-NO" sz="1400">
                <a:latin typeface="Times New Roman" panose="02020603050405020304" pitchFamily="18" charset="0"/>
                <a:cs typeface="Times New Roman" panose="02020603050405020304" pitchFamily="18" charset="0"/>
              </a:rPr>
              <a:t> = k </a:t>
            </a:r>
            <a:r>
              <a:rPr lang="el-GR" altLang="nb-NO" sz="140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nb-NO" altLang="nb-NO" sz="140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nb-NO" altLang="nb-NO" sz="1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nb-NO" altLang="nb-NO" sz="1400">
                <a:latin typeface="Times New Roman" panose="02020603050405020304" pitchFamily="18" charset="0"/>
                <a:cs typeface="Times New Roman" panose="02020603050405020304" pitchFamily="18" charset="0"/>
              </a:rPr>
              <a:t>,   v = q/A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CCBA4591-85BD-E806-A7A6-B3DACF9455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Lab: The experimental setup</a:t>
            </a:r>
          </a:p>
        </p:txBody>
      </p:sp>
      <p:pic>
        <p:nvPicPr>
          <p:cNvPr id="48131" name="Content Placeholder 3">
            <a:extLst>
              <a:ext uri="{FF2B5EF4-FFF2-40B4-BE49-F238E27FC236}">
                <a16:creationId xmlns:a16="http://schemas.microsoft.com/office/drawing/2014/main" id="{DB88B3D9-0BC6-A186-BF9B-299B44CE5E9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1726" y="1557338"/>
            <a:ext cx="2536825" cy="52324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3857AC-0ACE-B889-CF7F-DDCA5FC8D2AA}"/>
              </a:ext>
            </a:extLst>
          </p:cNvPr>
          <p:cNvSpPr txBox="1"/>
          <p:nvPr/>
        </p:nvSpPr>
        <p:spPr>
          <a:xfrm>
            <a:off x="4911726" y="1973264"/>
            <a:ext cx="576263" cy="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nb-NO" dirty="0"/>
              <a:t>y=T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B42040-625D-85D0-EDC8-D12C11E7AD08}"/>
              </a:ext>
            </a:extLst>
          </p:cNvPr>
          <p:cNvSpPr txBox="1"/>
          <p:nvPr/>
        </p:nvSpPr>
        <p:spPr>
          <a:xfrm>
            <a:off x="4749801" y="5661025"/>
            <a:ext cx="627063" cy="3698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nb-NO" dirty="0"/>
              <a:t>u=Q</a:t>
            </a:r>
          </a:p>
        </p:txBody>
      </p:sp>
      <p:sp>
        <p:nvSpPr>
          <p:cNvPr id="48134" name="TextBox 9">
            <a:extLst>
              <a:ext uri="{FF2B5EF4-FFF2-40B4-BE49-F238E27FC236}">
                <a16:creationId xmlns:a16="http://schemas.microsoft.com/office/drawing/2014/main" id="{5717FD42-685C-E5D7-EDDD-1446D6BFD4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5776" y="1125538"/>
            <a:ext cx="2924175" cy="609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/>
              <a:t>This is the «Whistler»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400"/>
              <a:t>y=T [C]  (at top)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400"/>
              <a:t>u=Q [0-1] (at bottom)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b-NO" altLang="nb-NO" sz="1100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First we did a step response experiment where u was increased from 0 to 1 (manual vontrol). The temperature y=T increased from 20C to 54C (new steady state). This gives k=68. The dynamics are quite slow because it takes time to heat up the glass. , </a:t>
            </a:r>
            <a:r>
              <a:rPr lang="el-GR" altLang="nb-NO" sz="1100"/>
              <a:t>θ</a:t>
            </a:r>
            <a:r>
              <a:rPr lang="nb-NO" altLang="nb-NO" sz="1100"/>
              <a:t>=5s, </a:t>
            </a:r>
            <a:r>
              <a:rPr lang="el-GR" altLang="nb-NO" sz="1100">
                <a:latin typeface="Times New Roman" panose="02020603050405020304" pitchFamily="18" charset="0"/>
                <a:cs typeface="Times New Roman" panose="02020603050405020304" pitchFamily="18" charset="0"/>
              </a:rPr>
              <a:t>τ </a:t>
            </a:r>
            <a:r>
              <a:rPr lang="nb-NO" altLang="nb-NO" sz="1100"/>
              <a:t>=120s 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100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From this we obtained the model parameters and SIMC tunings (with </a:t>
            </a:r>
            <a:r>
              <a:rPr lang="el-GR" altLang="nb-NO" sz="110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altLang="nb-NO" sz="1100" baseline="-25000"/>
              <a:t>c</a:t>
            </a:r>
            <a:r>
              <a:rPr lang="nb-NO" altLang="nb-NO" sz="1100"/>
              <a:t>=</a:t>
            </a:r>
            <a:r>
              <a:rPr lang="el-GR" altLang="nb-NO" sz="1100"/>
              <a:t>θ</a:t>
            </a:r>
            <a:r>
              <a:rPr lang="nb-NO" altLang="nb-NO" sz="1100"/>
              <a:t>=5s)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100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We then put it into automatic and increased the setpoint to 70C. The input (u=Q) increased immediately to max=1, and we should then have stopped the integration («anit windup») but we had forgotten to do this and this is why you can see that u=Q stayed at max=1 even after y=T has passed the setpoint…. Not so good…   but eventually we see that it was working well. 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100"/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Note: Need to use «anti-windup» to avoid that the integral action in the controller keeps increasing u when it actually has saturated. 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100"/>
          </a:p>
          <a:p>
            <a:pPr>
              <a:spcBef>
                <a:spcPct val="0"/>
              </a:spcBef>
              <a:buFontTx/>
              <a:buNone/>
            </a:pPr>
            <a:endParaRPr lang="nb-NO" altLang="nb-NO" sz="12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>
            <a:extLst>
              <a:ext uri="{FF2B5EF4-FFF2-40B4-BE49-F238E27FC236}">
                <a16:creationId xmlns:a16="http://schemas.microsoft.com/office/drawing/2014/main" id="{65BC83BD-1BA7-654C-3097-4982285CA7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nb-NO" altLang="nb-NO" sz="2800"/>
            </a:br>
            <a:r>
              <a:rPr lang="nb-NO" altLang="nb-NO" sz="2800"/>
              <a:t>The model. Step response: k=68, </a:t>
            </a:r>
            <a:r>
              <a:rPr lang="el-GR" altLang="nb-NO" sz="2800"/>
              <a:t>θ</a:t>
            </a:r>
            <a:r>
              <a:rPr lang="nb-NO" altLang="nb-NO" sz="2800"/>
              <a:t>=5s, </a:t>
            </a:r>
            <a:r>
              <a:rPr lang="el-GR" altLang="nb-NO" sz="2800">
                <a:latin typeface="Times New Roman" panose="02020603050405020304" pitchFamily="18" charset="0"/>
                <a:cs typeface="Times New Roman" panose="02020603050405020304" pitchFamily="18" charset="0"/>
              </a:rPr>
              <a:t>τ </a:t>
            </a:r>
            <a:r>
              <a:rPr lang="nb-NO" altLang="nb-NO" sz="2800"/>
              <a:t>=120s</a:t>
            </a:r>
            <a:br>
              <a:rPr lang="nb-NO" altLang="nb-NO" sz="2800"/>
            </a:br>
            <a:r>
              <a:rPr lang="nb-NO" altLang="nb-NO" sz="2800"/>
              <a:t>The controller. SIMC (with </a:t>
            </a:r>
            <a:r>
              <a:rPr lang="el-GR" altLang="nb-NO" sz="280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altLang="nb-NO" sz="2800" baseline="-25000"/>
              <a:t>c</a:t>
            </a:r>
            <a:r>
              <a:rPr lang="nb-NO" altLang="nb-NO" sz="2800"/>
              <a:t>=</a:t>
            </a:r>
            <a:r>
              <a:rPr lang="el-GR" altLang="nb-NO" sz="2800"/>
              <a:t>θ</a:t>
            </a:r>
            <a:r>
              <a:rPr lang="nb-NO" altLang="nb-NO" sz="2800"/>
              <a:t>=5s): K</a:t>
            </a:r>
            <a:r>
              <a:rPr lang="nb-NO" altLang="nb-NO" sz="2800" baseline="-25000"/>
              <a:t>c</a:t>
            </a:r>
            <a:r>
              <a:rPr lang="nb-NO" altLang="nb-NO" sz="2800"/>
              <a:t>=0.2, </a:t>
            </a:r>
            <a:r>
              <a:rPr lang="el-GR" altLang="nb-NO" sz="280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nb-NO" altLang="nb-NO" sz="28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nb-NO" altLang="nb-NO" sz="2800">
                <a:latin typeface="Times New Roman" panose="02020603050405020304" pitchFamily="18" charset="0"/>
                <a:cs typeface="Times New Roman" panose="02020603050405020304" pitchFamily="18" charset="0"/>
              </a:rPr>
              <a:t>=40s</a:t>
            </a:r>
            <a:endParaRPr lang="nb-NO" altLang="nb-NO" sz="2800"/>
          </a:p>
        </p:txBody>
      </p:sp>
      <p:pic>
        <p:nvPicPr>
          <p:cNvPr id="49155" name="Picture 3">
            <a:extLst>
              <a:ext uri="{FF2B5EF4-FFF2-40B4-BE49-F238E27FC236}">
                <a16:creationId xmlns:a16="http://schemas.microsoft.com/office/drawing/2014/main" id="{2A1B4EB3-E836-EB2D-B642-FA61B14F7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51" y="1628775"/>
            <a:ext cx="7726363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>
            <a:extLst>
              <a:ext uri="{FF2B5EF4-FFF2-40B4-BE49-F238E27FC236}">
                <a16:creationId xmlns:a16="http://schemas.microsoft.com/office/drawing/2014/main" id="{0709C5A3-9FB2-FC2B-B771-7FB9920F25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The closed-loop response</a:t>
            </a:r>
            <a:br>
              <a:rPr lang="nb-NO" altLang="nb-NO"/>
            </a:br>
            <a:endParaRPr lang="nb-NO" altLang="nb-NO" sz="2400"/>
          </a:p>
        </p:txBody>
      </p:sp>
      <p:sp>
        <p:nvSpPr>
          <p:cNvPr id="50179" name="Content Placeholder 2">
            <a:extLst>
              <a:ext uri="{FF2B5EF4-FFF2-40B4-BE49-F238E27FC236}">
                <a16:creationId xmlns:a16="http://schemas.microsoft.com/office/drawing/2014/main" id="{87751FBD-5967-09E4-62EF-8A657082FC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nb-NO" altLang="nb-NO"/>
          </a:p>
        </p:txBody>
      </p:sp>
      <p:pic>
        <p:nvPicPr>
          <p:cNvPr id="50180" name="Picture 3">
            <a:extLst>
              <a:ext uri="{FF2B5EF4-FFF2-40B4-BE49-F238E27FC236}">
                <a16:creationId xmlns:a16="http://schemas.microsoft.com/office/drawing/2014/main" id="{CA0D8D1C-8235-97A6-A5E6-0C3AA4F4F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1651000"/>
            <a:ext cx="8958262" cy="54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TextBox 6">
            <a:extLst>
              <a:ext uri="{FF2B5EF4-FFF2-40B4-BE49-F238E27FC236}">
                <a16:creationId xmlns:a16="http://schemas.microsoft.com/office/drawing/2014/main" id="{42BAF57C-B985-3076-3D9D-7618E2128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76" y="2924175"/>
            <a:ext cx="13049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FF0000"/>
                </a:solidFill>
              </a:rPr>
              <a:t>y=T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0070C0"/>
                </a:solidFill>
              </a:rPr>
              <a:t>y</a:t>
            </a:r>
            <a:r>
              <a:rPr lang="nb-NO" altLang="nb-NO" sz="1800" baseline="-25000">
                <a:solidFill>
                  <a:srgbClr val="0070C0"/>
                </a:solidFill>
              </a:rPr>
              <a:t>s</a:t>
            </a:r>
            <a:r>
              <a:rPr lang="nb-NO" altLang="nb-NO" sz="1800">
                <a:solidFill>
                  <a:srgbClr val="0070C0"/>
                </a:solidFill>
              </a:rPr>
              <a:t>=T</a:t>
            </a:r>
            <a:r>
              <a:rPr lang="nb-NO" altLang="nb-NO" sz="1800" baseline="-25000">
                <a:solidFill>
                  <a:srgbClr val="0070C0"/>
                </a:solidFill>
              </a:rPr>
              <a:t>s </a:t>
            </a:r>
            <a:r>
              <a:rPr lang="nb-NO" altLang="nb-NO" sz="1800">
                <a:solidFill>
                  <a:srgbClr val="0070C0"/>
                </a:solidFill>
              </a:rPr>
              <a:t>=70C</a:t>
            </a:r>
            <a:endParaRPr lang="nb-NO" altLang="nb-NO" sz="1800" baseline="-25000">
              <a:solidFill>
                <a:srgbClr val="0070C0"/>
              </a:solidFill>
            </a:endParaRPr>
          </a:p>
        </p:txBody>
      </p:sp>
      <p:sp>
        <p:nvSpPr>
          <p:cNvPr id="50182" name="TextBox 7">
            <a:extLst>
              <a:ext uri="{FF2B5EF4-FFF2-40B4-BE49-F238E27FC236}">
                <a16:creationId xmlns:a16="http://schemas.microsoft.com/office/drawing/2014/main" id="{187DBE84-EAA1-7B4E-5B80-B0BFD3587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6688" y="4927601"/>
            <a:ext cx="20256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FF0000"/>
                </a:solidFill>
              </a:rPr>
              <a:t>u=Q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200">
                <a:solidFill>
                  <a:srgbClr val="FF0000"/>
                </a:solidFill>
              </a:rPr>
              <a:t>(The input is a bit noisy because of a noisy temperature measurement, but it works!)</a:t>
            </a:r>
          </a:p>
        </p:txBody>
      </p:sp>
      <p:sp>
        <p:nvSpPr>
          <p:cNvPr id="50183" name="TextBox 8">
            <a:extLst>
              <a:ext uri="{FF2B5EF4-FFF2-40B4-BE49-F238E27FC236}">
                <a16:creationId xmlns:a16="http://schemas.microsoft.com/office/drawing/2014/main" id="{0ADACE35-B02D-5C2F-83B6-9B11B8D3E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9075" y="4475163"/>
            <a:ext cx="884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max=1</a:t>
            </a:r>
          </a:p>
        </p:txBody>
      </p:sp>
      <p:sp>
        <p:nvSpPr>
          <p:cNvPr id="50184" name="TextBox 9">
            <a:extLst>
              <a:ext uri="{FF2B5EF4-FFF2-40B4-BE49-F238E27FC236}">
                <a16:creationId xmlns:a16="http://schemas.microsoft.com/office/drawing/2014/main" id="{24D7B332-C1ED-9145-8C12-5B65009CF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6516688"/>
            <a:ext cx="819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min=0</a:t>
            </a:r>
          </a:p>
        </p:txBody>
      </p:sp>
      <p:sp>
        <p:nvSpPr>
          <p:cNvPr id="50185" name="TextBox 10">
            <a:extLst>
              <a:ext uri="{FF2B5EF4-FFF2-40B4-BE49-F238E27FC236}">
                <a16:creationId xmlns:a16="http://schemas.microsoft.com/office/drawing/2014/main" id="{423E38DC-2ABE-1D9F-AA1D-DE8F7FB40F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6900" y="6700839"/>
            <a:ext cx="1022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Time (s)</a:t>
            </a:r>
          </a:p>
        </p:txBody>
      </p:sp>
      <p:sp>
        <p:nvSpPr>
          <p:cNvPr id="50186" name="TextBox 1">
            <a:extLst>
              <a:ext uri="{FF2B5EF4-FFF2-40B4-BE49-F238E27FC236}">
                <a16:creationId xmlns:a16="http://schemas.microsoft.com/office/drawing/2014/main" id="{15F6B8A4-8A37-9E50-E6C6-ABB0BCADD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887538"/>
            <a:ext cx="1530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000"/>
              <a:t>Overshoots because of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000"/>
              <a:t>WINDUP problem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>
            <a:extLst>
              <a:ext uri="{FF2B5EF4-FFF2-40B4-BE49-F238E27FC236}">
                <a16:creationId xmlns:a16="http://schemas.microsoft.com/office/drawing/2014/main" id="{8B2A0E92-8394-C7CF-8B70-AE539C4D3F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b-NO" altLang="nb-NO"/>
          </a:p>
        </p:txBody>
      </p:sp>
      <p:sp>
        <p:nvSpPr>
          <p:cNvPr id="51203" name="Content Placeholder 2">
            <a:extLst>
              <a:ext uri="{FF2B5EF4-FFF2-40B4-BE49-F238E27FC236}">
                <a16:creationId xmlns:a16="http://schemas.microsoft.com/office/drawing/2014/main" id="{0501D6F8-552A-3002-84FB-FF8F0B4DADA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b-NO" altLang="nb-NO"/>
          </a:p>
        </p:txBody>
      </p:sp>
      <p:pic>
        <p:nvPicPr>
          <p:cNvPr id="51204" name="Picture 4" descr="C:\mlokal\public_html\bilder\2012_jobb\Foto1905.jpg">
            <a:extLst>
              <a:ext uri="{FF2B5EF4-FFF2-40B4-BE49-F238E27FC236}">
                <a16:creationId xmlns:a16="http://schemas.microsoft.com/office/drawing/2014/main" id="{77516862-D054-E311-FD36-8C75B1502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5" descr="C:\mlokal\public_html\bilder\2012_jobb\Foto1904.jpg">
            <a:extLst>
              <a:ext uri="{FF2B5EF4-FFF2-40B4-BE49-F238E27FC236}">
                <a16:creationId xmlns:a16="http://schemas.microsoft.com/office/drawing/2014/main" id="{A23895CC-F91C-2111-130D-8F4852AC4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-12700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Picture 6" descr="C:\mlokal\public_html\bilder\2012_jobb\Foto1906.jpg">
            <a:extLst>
              <a:ext uri="{FF2B5EF4-FFF2-40B4-BE49-F238E27FC236}">
                <a16:creationId xmlns:a16="http://schemas.microsoft.com/office/drawing/2014/main" id="{A430B2DE-962C-C91C-C159-AC6095617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3357563"/>
            <a:ext cx="4876801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7" name="Picture 7" descr="C:\mlokal\public_html\bilder\2012_jobb\Foto1907.jpg">
            <a:extLst>
              <a:ext uri="{FF2B5EF4-FFF2-40B4-BE49-F238E27FC236}">
                <a16:creationId xmlns:a16="http://schemas.microsoft.com/office/drawing/2014/main" id="{43B8F423-A8B0-84F8-ADCC-521B9E760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3357563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FD278C46-7663-BF2B-AC2C-75D88DB64B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3388" y="-7938"/>
            <a:ext cx="9072562" cy="1125538"/>
          </a:xfrm>
        </p:spPr>
        <p:txBody>
          <a:bodyPr/>
          <a:lstStyle/>
          <a:p>
            <a:r>
              <a:rPr lang="nb-NO" altLang="nb-NO"/>
              <a:t>Even more about valve equation*</a:t>
            </a:r>
          </a:p>
        </p:txBody>
      </p:sp>
      <p:sp>
        <p:nvSpPr>
          <p:cNvPr id="13315" name="TextBox 3">
            <a:extLst>
              <a:ext uri="{FF2B5EF4-FFF2-40B4-BE49-F238E27FC236}">
                <a16:creationId xmlns:a16="http://schemas.microsoft.com/office/drawing/2014/main" id="{DAA50311-CD5F-FADA-3FCD-DAAFB3D704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6326188"/>
            <a:ext cx="59436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200"/>
              <a:t>*From: S. Skogestad, </a:t>
            </a:r>
            <a:r>
              <a:rPr lang="nb-NO" altLang="nb-NO" sz="1200" i="1"/>
              <a:t>Chemical and Energy Process Engineering</a:t>
            </a:r>
            <a:r>
              <a:rPr lang="nb-NO" altLang="nb-NO" sz="1200"/>
              <a:t>, CRC Press, 2009</a:t>
            </a:r>
          </a:p>
        </p:txBody>
      </p:sp>
      <p:pic>
        <p:nvPicPr>
          <p:cNvPr id="13316" name="Picture 4">
            <a:extLst>
              <a:ext uri="{FF2B5EF4-FFF2-40B4-BE49-F238E27FC236}">
                <a16:creationId xmlns:a16="http://schemas.microsoft.com/office/drawing/2014/main" id="{364A91F7-8537-C95A-0FB1-361B6EA65F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663" y="1484313"/>
            <a:ext cx="15430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>
            <a:extLst>
              <a:ext uri="{FF2B5EF4-FFF2-40B4-BE49-F238E27FC236}">
                <a16:creationId xmlns:a16="http://schemas.microsoft.com/office/drawing/2014/main" id="{6BE10015-D974-B693-D15A-13038A9052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912814"/>
            <a:ext cx="5492750" cy="524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>
            <a:extLst>
              <a:ext uri="{FF2B5EF4-FFF2-40B4-BE49-F238E27FC236}">
                <a16:creationId xmlns:a16="http://schemas.microsoft.com/office/drawing/2014/main" id="{9B30DA96-8260-F5F8-ED58-B07E107855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0" y="3357563"/>
            <a:ext cx="4044950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C6BE8E1-9E94-E852-2AE8-F2351037EA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3600"/>
              <a:t>Example dynamic model: Concentration change in mixing tank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031044E6-071E-4C13-05B8-B0B95568E3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4" y="1695451"/>
            <a:ext cx="8867775" cy="4525963"/>
          </a:xfrm>
        </p:spPr>
        <p:txBody>
          <a:bodyPr/>
          <a:lstStyle/>
          <a:p>
            <a:pPr lvl="1" eaLnBrk="1" hangingPunct="1">
              <a:defRPr/>
            </a:pPr>
            <a:r>
              <a:rPr lang="en-US" sz="1800" dirty="0"/>
              <a:t>Assume constant V [m</a:t>
            </a:r>
            <a:r>
              <a:rPr lang="en-US" sz="1800" baseline="30000" dirty="0"/>
              <a:t>3</a:t>
            </a:r>
            <a:r>
              <a:rPr lang="en-US" sz="1800" dirty="0"/>
              <a:t>] </a:t>
            </a:r>
          </a:p>
          <a:p>
            <a:pPr lvl="1" eaLnBrk="1" hangingPunct="1">
              <a:defRPr/>
            </a:pPr>
            <a:r>
              <a:rPr lang="en-US" sz="1800" dirty="0"/>
              <a:t>Assume constant density </a:t>
            </a:r>
            <a:r>
              <a:rPr lang="el-GR" sz="1800" dirty="0"/>
              <a:t>ρ</a:t>
            </a:r>
            <a:r>
              <a:rPr lang="en-US" sz="1800" dirty="0"/>
              <a:t> [kg/m</a:t>
            </a:r>
            <a:r>
              <a:rPr lang="en-US" sz="1800" baseline="30000" dirty="0"/>
              <a:t>3</a:t>
            </a:r>
            <a:r>
              <a:rPr lang="en-US" sz="1800" dirty="0"/>
              <a:t>] </a:t>
            </a:r>
          </a:p>
          <a:p>
            <a:pPr lvl="1" eaLnBrk="1" hangingPunct="1">
              <a:defRPr/>
            </a:pPr>
            <a:r>
              <a:rPr lang="en-US" sz="1800" dirty="0"/>
              <a:t>Assume, c (in tank) = c (outflow) [</a:t>
            </a:r>
            <a:r>
              <a:rPr lang="en-US" sz="1800" dirty="0" err="1"/>
              <a:t>mol</a:t>
            </a:r>
            <a:r>
              <a:rPr lang="en-US" sz="1800" dirty="0"/>
              <a:t> A/m</a:t>
            </a:r>
            <a:r>
              <a:rPr lang="en-US" sz="1800" baseline="30000" dirty="0"/>
              <a:t>3</a:t>
            </a:r>
            <a:r>
              <a:rPr lang="en-US" sz="1800" dirty="0"/>
              <a:t>]</a:t>
            </a:r>
          </a:p>
          <a:p>
            <a:pPr lvl="1" eaLnBrk="1" hangingPunct="1">
              <a:defRPr/>
            </a:pPr>
            <a:r>
              <a:rPr lang="en-US" sz="1800" dirty="0"/>
              <a:t>Assume no reaction</a:t>
            </a:r>
          </a:p>
          <a:p>
            <a:pPr lvl="1" eaLnBrk="1" hangingPunct="1">
              <a:defRPr/>
            </a:pPr>
            <a:endParaRPr lang="en-US" sz="1800" dirty="0"/>
          </a:p>
          <a:p>
            <a:pPr lvl="1" eaLnBrk="1" hangingPunct="1">
              <a:defRPr/>
            </a:pPr>
            <a:endParaRPr lang="en-US" sz="2400" dirty="0"/>
          </a:p>
          <a:p>
            <a:pPr lvl="1" eaLnBrk="1" hangingPunct="1">
              <a:defRPr/>
            </a:pPr>
            <a:endParaRPr lang="en-US" sz="2400" dirty="0"/>
          </a:p>
          <a:p>
            <a:pPr lvl="1" eaLnBrk="1" hangingPunct="1">
              <a:defRPr/>
            </a:pPr>
            <a:endParaRPr lang="en-US" sz="2400" dirty="0"/>
          </a:p>
          <a:p>
            <a:pPr lvl="1" eaLnBrk="1" hangingPunct="1">
              <a:defRPr/>
            </a:pPr>
            <a:endParaRPr lang="en-US" sz="2400" dirty="0"/>
          </a:p>
          <a:p>
            <a:pPr marL="457200" lvl="1" indent="0" eaLnBrk="1" hangingPunct="1">
              <a:buNone/>
              <a:defRPr/>
            </a:pPr>
            <a:r>
              <a:rPr lang="en-US" sz="2400" dirty="0"/>
              <a:t>Balances:</a:t>
            </a:r>
          </a:p>
          <a:p>
            <a:pPr marL="457200" lvl="1" indent="0" eaLnBrk="1" hangingPunct="1">
              <a:buNone/>
              <a:defRPr/>
            </a:pPr>
            <a:r>
              <a:rPr lang="en-US" sz="2000" dirty="0"/>
              <a:t>Mass</a:t>
            </a:r>
          </a:p>
          <a:p>
            <a:pPr marL="457200" lvl="1" indent="0" eaLnBrk="1" hangingPunct="1">
              <a:buNone/>
              <a:defRPr/>
            </a:pPr>
            <a:r>
              <a:rPr lang="en-US" sz="2000" dirty="0"/>
              <a:t>Component:</a:t>
            </a:r>
          </a:p>
        </p:txBody>
      </p:sp>
      <p:sp>
        <p:nvSpPr>
          <p:cNvPr id="8196" name="Line 4">
            <a:extLst>
              <a:ext uri="{FF2B5EF4-FFF2-40B4-BE49-F238E27FC236}">
                <a16:creationId xmlns:a16="http://schemas.microsoft.com/office/drawing/2014/main" id="{6937FAF6-2871-7CC9-00A9-D7C558F2A24B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2488" y="15573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7" name="Line 5">
            <a:extLst>
              <a:ext uri="{FF2B5EF4-FFF2-40B4-BE49-F238E27FC236}">
                <a16:creationId xmlns:a16="http://schemas.microsoft.com/office/drawing/2014/main" id="{10DCAB5A-0AD3-E46C-51AA-4525E95AAC3A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2488" y="2205038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8" name="Line 6">
            <a:extLst>
              <a:ext uri="{FF2B5EF4-FFF2-40B4-BE49-F238E27FC236}">
                <a16:creationId xmlns:a16="http://schemas.microsoft.com/office/drawing/2014/main" id="{7DC5B968-CD1E-419C-17AC-BCC3897E7C49}"/>
              </a:ext>
            </a:extLst>
          </p:cNvPr>
          <p:cNvSpPr>
            <a:spLocks noChangeShapeType="1"/>
          </p:cNvSpPr>
          <p:nvPr/>
        </p:nvSpPr>
        <p:spPr bwMode="auto">
          <a:xfrm>
            <a:off x="9336088" y="15573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Freeform 7">
            <a:extLst>
              <a:ext uri="{FF2B5EF4-FFF2-40B4-BE49-F238E27FC236}">
                <a16:creationId xmlns:a16="http://schemas.microsoft.com/office/drawing/2014/main" id="{3CC569EB-DDE1-B371-94F0-9FD1F8B6E206}"/>
              </a:ext>
            </a:extLst>
          </p:cNvPr>
          <p:cNvSpPr>
            <a:spLocks/>
          </p:cNvSpPr>
          <p:nvPr/>
        </p:nvSpPr>
        <p:spPr bwMode="auto">
          <a:xfrm>
            <a:off x="8470900" y="1635125"/>
            <a:ext cx="858838" cy="71438"/>
          </a:xfrm>
          <a:custGeom>
            <a:avLst/>
            <a:gdLst>
              <a:gd name="T0" fmla="*/ 0 w 541"/>
              <a:gd name="T1" fmla="*/ 2147483646 h 45"/>
              <a:gd name="T2" fmla="*/ 2147483646 w 541"/>
              <a:gd name="T3" fmla="*/ 2147483646 h 45"/>
              <a:gd name="T4" fmla="*/ 2147483646 w 541"/>
              <a:gd name="T5" fmla="*/ 2147483646 h 45"/>
              <a:gd name="T6" fmla="*/ 2147483646 w 541"/>
              <a:gd name="T7" fmla="*/ 2147483646 h 45"/>
              <a:gd name="T8" fmla="*/ 2147483646 w 541"/>
              <a:gd name="T9" fmla="*/ 2147483646 h 45"/>
              <a:gd name="T10" fmla="*/ 2147483646 w 541"/>
              <a:gd name="T11" fmla="*/ 2147483646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41" h="45">
                <a:moveTo>
                  <a:pt x="0" y="45"/>
                </a:moveTo>
                <a:cubicBezTo>
                  <a:pt x="48" y="13"/>
                  <a:pt x="26" y="22"/>
                  <a:pt x="63" y="10"/>
                </a:cubicBezTo>
                <a:cubicBezTo>
                  <a:pt x="122" y="15"/>
                  <a:pt x="175" y="22"/>
                  <a:pt x="232" y="3"/>
                </a:cubicBezTo>
                <a:cubicBezTo>
                  <a:pt x="288" y="14"/>
                  <a:pt x="292" y="17"/>
                  <a:pt x="358" y="10"/>
                </a:cubicBezTo>
                <a:cubicBezTo>
                  <a:pt x="401" y="20"/>
                  <a:pt x="425" y="24"/>
                  <a:pt x="471" y="17"/>
                </a:cubicBezTo>
                <a:cubicBezTo>
                  <a:pt x="522" y="0"/>
                  <a:pt x="498" y="3"/>
                  <a:pt x="541" y="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0" name="Line 8">
            <a:extLst>
              <a:ext uri="{FF2B5EF4-FFF2-40B4-BE49-F238E27FC236}">
                <a16:creationId xmlns:a16="http://schemas.microsoft.com/office/drawing/2014/main" id="{AAFCD668-34D7-DE84-4D0B-15C6DCCEC69B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7664" y="1844675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1" name="Line 9">
            <a:extLst>
              <a:ext uri="{FF2B5EF4-FFF2-40B4-BE49-F238E27FC236}">
                <a16:creationId xmlns:a16="http://schemas.microsoft.com/office/drawing/2014/main" id="{2CF37B56-8CCA-7908-6711-DACD63B13162}"/>
              </a:ext>
            </a:extLst>
          </p:cNvPr>
          <p:cNvSpPr>
            <a:spLocks noChangeShapeType="1"/>
          </p:cNvSpPr>
          <p:nvPr/>
        </p:nvSpPr>
        <p:spPr bwMode="auto">
          <a:xfrm>
            <a:off x="9337675" y="1844675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2" name="Text Box 10">
            <a:extLst>
              <a:ext uri="{FF2B5EF4-FFF2-40B4-BE49-F238E27FC236}">
                <a16:creationId xmlns:a16="http://schemas.microsoft.com/office/drawing/2014/main" id="{4313982B-FA32-FBD0-6FD3-94C082A2D9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0775" y="1647826"/>
            <a:ext cx="35083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V</a:t>
            </a:r>
          </a:p>
        </p:txBody>
      </p:sp>
      <p:sp>
        <p:nvSpPr>
          <p:cNvPr id="8203" name="TextBox 1">
            <a:extLst>
              <a:ext uri="{FF2B5EF4-FFF2-40B4-BE49-F238E27FC236}">
                <a16:creationId xmlns:a16="http://schemas.microsoft.com/office/drawing/2014/main" id="{853F9721-A63A-B0E6-DEBE-81E870E0B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4450" y="1522413"/>
            <a:ext cx="774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inflow</a:t>
            </a:r>
          </a:p>
        </p:txBody>
      </p:sp>
      <p:sp>
        <p:nvSpPr>
          <p:cNvPr id="8204" name="TextBox 11">
            <a:extLst>
              <a:ext uri="{FF2B5EF4-FFF2-40B4-BE49-F238E27FC236}">
                <a16:creationId xmlns:a16="http://schemas.microsoft.com/office/drawing/2014/main" id="{82C25CC3-CDCE-B66A-EE54-A56D541DB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3713" y="14859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outflow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0FF1AA8-8DA6-276B-9626-1E60EE6B91DD}"/>
              </a:ext>
            </a:extLst>
          </p:cNvPr>
          <p:cNvSpPr/>
          <p:nvPr/>
        </p:nvSpPr>
        <p:spPr>
          <a:xfrm>
            <a:off x="8364538" y="1423988"/>
            <a:ext cx="1079500" cy="863600"/>
          </a:xfrm>
          <a:prstGeom prst="rect">
            <a:avLst/>
          </a:prstGeom>
          <a:noFill/>
          <a:ln w="6350" cmpd="dbl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b-NO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4819C21-858B-406D-0D48-C84E5E5ADC9C}"/>
              </a:ext>
            </a:extLst>
          </p:cNvPr>
          <p:cNvGraphicFramePr>
            <a:graphicFrameLocks noGrp="1"/>
          </p:cNvGraphicFramePr>
          <p:nvPr/>
        </p:nvGraphicFramePr>
        <p:xfrm>
          <a:off x="3546475" y="3068638"/>
          <a:ext cx="6294438" cy="2012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4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44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24"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2"/>
                          </a:solidFill>
                        </a:rPr>
                        <a:t>Mass balance</a:t>
                      </a:r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2"/>
                          </a:solidFill>
                        </a:rPr>
                        <a:t>Component balance</a:t>
                      </a:r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335">
                <a:tc>
                  <a:txBody>
                    <a:bodyPr/>
                    <a:lstStyle/>
                    <a:p>
                      <a:r>
                        <a:rPr lang="en-US" sz="1800" dirty="0"/>
                        <a:t>Inflow</a:t>
                      </a:r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baseline="0" dirty="0"/>
                        <a:t>ρ</a:t>
                      </a:r>
                      <a:r>
                        <a:rPr lang="en-US" sz="1800" dirty="0" err="1"/>
                        <a:t>q</a:t>
                      </a:r>
                      <a:r>
                        <a:rPr lang="en-US" sz="1800" baseline="-25000" dirty="0" err="1"/>
                        <a:t>F</a:t>
                      </a:r>
                      <a:r>
                        <a:rPr lang="en-US" sz="1800" baseline="-25000" dirty="0"/>
                        <a:t>  </a:t>
                      </a:r>
                      <a:r>
                        <a:rPr lang="en-US" sz="1800" dirty="0"/>
                        <a:t>[kg/s]</a:t>
                      </a:r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c</a:t>
                      </a:r>
                      <a:r>
                        <a:rPr lang="en-US" sz="1800" baseline="-25000" dirty="0" err="1"/>
                        <a:t>F</a:t>
                      </a:r>
                      <a:r>
                        <a:rPr lang="en-US" sz="1800" baseline="-25000" dirty="0"/>
                        <a:t> </a:t>
                      </a:r>
                      <a:r>
                        <a:rPr lang="en-US" sz="1800" dirty="0" err="1"/>
                        <a:t>q</a:t>
                      </a:r>
                      <a:r>
                        <a:rPr lang="en-US" sz="1800" baseline="-25000" dirty="0" err="1"/>
                        <a:t>F</a:t>
                      </a:r>
                      <a:r>
                        <a:rPr lang="en-US" sz="1800" dirty="0"/>
                        <a:t>  [</a:t>
                      </a:r>
                      <a:r>
                        <a:rPr lang="en-US" sz="1800" dirty="0" err="1"/>
                        <a:t>mol</a:t>
                      </a:r>
                      <a:r>
                        <a:rPr lang="en-US" sz="1800" dirty="0"/>
                        <a:t> A /s]</a:t>
                      </a:r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4445">
                <a:tc>
                  <a:txBody>
                    <a:bodyPr/>
                    <a:lstStyle/>
                    <a:p>
                      <a:r>
                        <a:rPr lang="en-US" sz="1800" dirty="0"/>
                        <a:t>Outflow</a:t>
                      </a:r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baseline="0" dirty="0"/>
                        <a:t>ρ</a:t>
                      </a:r>
                      <a:r>
                        <a:rPr lang="en-US" sz="1800" dirty="0"/>
                        <a:t>q [kg/s]</a:t>
                      </a:r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 q  [</a:t>
                      </a:r>
                      <a:r>
                        <a:rPr lang="en-US" sz="1800" dirty="0" err="1"/>
                        <a:t>mol</a:t>
                      </a:r>
                      <a:r>
                        <a:rPr lang="en-US" sz="1800" dirty="0"/>
                        <a:t> A/s]</a:t>
                      </a:r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4445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Inventory</a:t>
                      </a:r>
                    </a:p>
                    <a:p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(“state variable”)</a:t>
                      </a:r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baseline="0" dirty="0"/>
                        <a:t>ρ</a:t>
                      </a:r>
                      <a:r>
                        <a:rPr lang="en-US" sz="1800" baseline="0" dirty="0"/>
                        <a:t>V [kg]</a:t>
                      </a:r>
                      <a:endParaRPr lang="en-US" sz="1800" dirty="0"/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c</a:t>
                      </a:r>
                      <a:r>
                        <a:rPr lang="en-US" sz="1800" baseline="0" dirty="0"/>
                        <a:t> V [</a:t>
                      </a:r>
                      <a:r>
                        <a:rPr lang="en-US" sz="1800" baseline="0" dirty="0" err="1"/>
                        <a:t>mol</a:t>
                      </a:r>
                      <a:r>
                        <a:rPr lang="en-US" sz="1800" baseline="0" dirty="0"/>
                        <a:t> A]</a:t>
                      </a:r>
                      <a:endParaRPr lang="en-US" sz="1800" dirty="0"/>
                    </a:p>
                  </a:txBody>
                  <a:tcPr marL="91443" marR="91443" marT="45702" marB="45702">
                    <a:solidFill>
                      <a:srgbClr val="FFFF0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228" name="TextBox 11">
            <a:extLst>
              <a:ext uri="{FF2B5EF4-FFF2-40B4-BE49-F238E27FC236}">
                <a16:creationId xmlns:a16="http://schemas.microsoft.com/office/drawing/2014/main" id="{EC90C178-A7CB-57F3-7AF3-430B961D10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9114" y="1905001"/>
            <a:ext cx="788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400"/>
              <a:t>q [m</a:t>
            </a:r>
            <a:r>
              <a:rPr lang="nb-NO" altLang="nb-NO" sz="1400" baseline="30000"/>
              <a:t>3</a:t>
            </a:r>
            <a:r>
              <a:rPr lang="nb-NO" altLang="nb-NO" sz="1400"/>
              <a:t>/s]</a:t>
            </a:r>
          </a:p>
        </p:txBody>
      </p:sp>
      <p:sp>
        <p:nvSpPr>
          <p:cNvPr id="8229" name="TextBox 11">
            <a:extLst>
              <a:ext uri="{FF2B5EF4-FFF2-40B4-BE49-F238E27FC236}">
                <a16:creationId xmlns:a16="http://schemas.microsoft.com/office/drawing/2014/main" id="{E88FD1C4-A4FF-B9AC-891C-7CE6C320F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4288" y="1917701"/>
            <a:ext cx="863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400"/>
              <a:t>q</a:t>
            </a:r>
            <a:r>
              <a:rPr lang="nb-NO" altLang="nb-NO" sz="1400" baseline="-25000"/>
              <a:t>F</a:t>
            </a:r>
            <a:r>
              <a:rPr lang="nb-NO" altLang="nb-NO" sz="1400"/>
              <a:t> [m</a:t>
            </a:r>
            <a:r>
              <a:rPr lang="nb-NO" altLang="nb-NO" sz="1400" baseline="30000"/>
              <a:t>3</a:t>
            </a:r>
            <a:r>
              <a:rPr lang="nb-NO" altLang="nb-NO" sz="1400"/>
              <a:t>/s]</a:t>
            </a:r>
          </a:p>
        </p:txBody>
      </p:sp>
      <p:sp>
        <p:nvSpPr>
          <p:cNvPr id="8230" name="TextBox 1">
            <a:extLst>
              <a:ext uri="{FF2B5EF4-FFF2-40B4-BE49-F238E27FC236}">
                <a16:creationId xmlns:a16="http://schemas.microsoft.com/office/drawing/2014/main" id="{56D4AE13-D13A-0A08-7375-AB94F3C32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4539" y="1341438"/>
            <a:ext cx="1133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Inventory</a:t>
            </a:r>
          </a:p>
        </p:txBody>
      </p:sp>
      <p:sp>
        <p:nvSpPr>
          <p:cNvPr id="8231" name="TextBox 1">
            <a:extLst>
              <a:ext uri="{FF2B5EF4-FFF2-40B4-BE49-F238E27FC236}">
                <a16:creationId xmlns:a16="http://schemas.microsoft.com/office/drawing/2014/main" id="{0AACA711-AA58-FCCD-9927-170A2BD5C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4451" y="2133600"/>
            <a:ext cx="555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c</a:t>
            </a:r>
            <a:r>
              <a:rPr lang="en-US" altLang="nb-NO" sz="1600" baseline="-25000"/>
              <a:t>F</a:t>
            </a:r>
          </a:p>
        </p:txBody>
      </p:sp>
      <p:sp>
        <p:nvSpPr>
          <p:cNvPr id="8232" name="TextBox 20">
            <a:extLst>
              <a:ext uri="{FF2B5EF4-FFF2-40B4-BE49-F238E27FC236}">
                <a16:creationId xmlns:a16="http://schemas.microsoft.com/office/drawing/2014/main" id="{53D43A29-7E81-A4C3-F58B-9836BA937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8164" y="2116139"/>
            <a:ext cx="555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c</a:t>
            </a:r>
            <a:endParaRPr lang="en-US" altLang="nb-NO" sz="1600" baseline="-25000"/>
          </a:p>
        </p:txBody>
      </p:sp>
      <p:pic>
        <p:nvPicPr>
          <p:cNvPr id="8233" name="Picture 1">
            <a:extLst>
              <a:ext uri="{FF2B5EF4-FFF2-40B4-BE49-F238E27FC236}">
                <a16:creationId xmlns:a16="http://schemas.microsoft.com/office/drawing/2014/main" id="{FFA62F7E-1D88-B319-FD97-25A548816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5597525"/>
            <a:ext cx="7373938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5820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212412C8-C512-FB10-9E20-05AB7F573F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5338" y="7938"/>
            <a:ext cx="8229600" cy="1143000"/>
          </a:xfrm>
        </p:spPr>
        <p:txBody>
          <a:bodyPr/>
          <a:lstStyle/>
          <a:p>
            <a:r>
              <a:rPr lang="nb-NO" altLang="nb-NO"/>
              <a:t>Feedback control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6CE6F9E-19DB-FF7A-293F-7A990B85D56C}"/>
              </a:ext>
            </a:extLst>
          </p:cNvPr>
          <p:cNvCxnSpPr/>
          <p:nvPr/>
        </p:nvCxnSpPr>
        <p:spPr>
          <a:xfrm>
            <a:off x="2495551" y="2492375"/>
            <a:ext cx="1368425" cy="0"/>
          </a:xfrm>
          <a:prstGeom prst="line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77D59FE-8B5E-DE7B-93C1-65DFC4FB40AC}"/>
              </a:ext>
            </a:extLst>
          </p:cNvPr>
          <p:cNvCxnSpPr/>
          <p:nvPr/>
        </p:nvCxnSpPr>
        <p:spPr>
          <a:xfrm>
            <a:off x="2927350" y="2205038"/>
            <a:ext cx="0" cy="647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644318F-5A12-23F0-D193-3CC73E249EBB}"/>
              </a:ext>
            </a:extLst>
          </p:cNvPr>
          <p:cNvCxnSpPr/>
          <p:nvPr/>
        </p:nvCxnSpPr>
        <p:spPr>
          <a:xfrm flipV="1">
            <a:off x="2927351" y="2205038"/>
            <a:ext cx="360363" cy="647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6079203-54D6-FA20-A31E-51D4114062B3}"/>
              </a:ext>
            </a:extLst>
          </p:cNvPr>
          <p:cNvCxnSpPr/>
          <p:nvPr/>
        </p:nvCxnSpPr>
        <p:spPr>
          <a:xfrm>
            <a:off x="3287713" y="2205038"/>
            <a:ext cx="0" cy="647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44874E-7A47-F201-723D-E4001AE7F06B}"/>
              </a:ext>
            </a:extLst>
          </p:cNvPr>
          <p:cNvCxnSpPr/>
          <p:nvPr/>
        </p:nvCxnSpPr>
        <p:spPr>
          <a:xfrm>
            <a:off x="2927351" y="2205038"/>
            <a:ext cx="360363" cy="647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B57BA51-188E-6581-41D7-16B3E3832FA1}"/>
              </a:ext>
            </a:extLst>
          </p:cNvPr>
          <p:cNvCxnSpPr/>
          <p:nvPr/>
        </p:nvCxnSpPr>
        <p:spPr>
          <a:xfrm>
            <a:off x="3863975" y="1916113"/>
            <a:ext cx="0" cy="57626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988F863-C87D-3C92-55D2-D07DD3136E1B}"/>
              </a:ext>
            </a:extLst>
          </p:cNvPr>
          <p:cNvCxnSpPr/>
          <p:nvPr/>
        </p:nvCxnSpPr>
        <p:spPr>
          <a:xfrm>
            <a:off x="3863975" y="2492375"/>
            <a:ext cx="8636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6E9088FE-65B8-3119-A3E2-AD568894C6C8}"/>
              </a:ext>
            </a:extLst>
          </p:cNvPr>
          <p:cNvSpPr/>
          <p:nvPr/>
        </p:nvSpPr>
        <p:spPr>
          <a:xfrm flipH="1">
            <a:off x="4295775" y="2481264"/>
            <a:ext cx="96838" cy="841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nb-NO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31D463F-06C5-55BF-A618-D3210CD69206}"/>
              </a:ext>
            </a:extLst>
          </p:cNvPr>
          <p:cNvSpPr/>
          <p:nvPr/>
        </p:nvSpPr>
        <p:spPr>
          <a:xfrm>
            <a:off x="3779838" y="2852738"/>
            <a:ext cx="1223962" cy="9715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nb-NO" sz="1400" dirty="0">
                <a:solidFill>
                  <a:schemeClr val="tx1"/>
                </a:solidFill>
              </a:rPr>
              <a:t>Thermo-</a:t>
            </a:r>
            <a:r>
              <a:rPr lang="nb-NO" sz="1400" dirty="0" err="1">
                <a:solidFill>
                  <a:schemeClr val="tx1"/>
                </a:solidFill>
              </a:rPr>
              <a:t>couple</a:t>
            </a:r>
            <a:endParaRPr lang="nb-NO" sz="1400" dirty="0">
              <a:solidFill>
                <a:schemeClr val="tx1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64D5F6D-4B35-4232-6A8E-4E87AF939607}"/>
              </a:ext>
            </a:extLst>
          </p:cNvPr>
          <p:cNvCxnSpPr>
            <a:stCxn id="20" idx="0"/>
          </p:cNvCxnSpPr>
          <p:nvPr/>
        </p:nvCxnSpPr>
        <p:spPr>
          <a:xfrm>
            <a:off x="4343401" y="2481264"/>
            <a:ext cx="9525" cy="371475"/>
          </a:xfrm>
          <a:prstGeom prst="line">
            <a:avLst/>
          </a:prstGeom>
          <a:ln w="254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0800FCC1-697E-3AF1-3367-8191758AB6C7}"/>
              </a:ext>
            </a:extLst>
          </p:cNvPr>
          <p:cNvSpPr/>
          <p:nvPr/>
        </p:nvSpPr>
        <p:spPr>
          <a:xfrm>
            <a:off x="6275388" y="4618038"/>
            <a:ext cx="1225550" cy="9715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nb-NO" sz="1400" dirty="0">
                <a:solidFill>
                  <a:schemeClr val="tx1"/>
                </a:solidFill>
              </a:rPr>
              <a:t>D/A</a:t>
            </a:r>
          </a:p>
          <a:p>
            <a:pPr algn="ctr" eaLnBrk="1" hangingPunct="1">
              <a:defRPr/>
            </a:pPr>
            <a:r>
              <a:rPr lang="nb-NO" sz="1200" dirty="0">
                <a:solidFill>
                  <a:schemeClr val="tx1"/>
                </a:solidFill>
              </a:rPr>
              <a:t>(</a:t>
            </a:r>
            <a:r>
              <a:rPr lang="nb-NO" sz="1200" dirty="0" err="1">
                <a:solidFill>
                  <a:schemeClr val="tx1"/>
                </a:solidFill>
              </a:rPr>
              <a:t>convert</a:t>
            </a:r>
            <a:r>
              <a:rPr lang="nb-NO" sz="1200" dirty="0">
                <a:solidFill>
                  <a:schemeClr val="tx1"/>
                </a:solidFill>
              </a:rPr>
              <a:t> digital to analog signal)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0D185D7-3A19-DAAD-9AF7-9127D27FE3F0}"/>
              </a:ext>
            </a:extLst>
          </p:cNvPr>
          <p:cNvSpPr/>
          <p:nvPr/>
        </p:nvSpPr>
        <p:spPr>
          <a:xfrm>
            <a:off x="6189663" y="2755900"/>
            <a:ext cx="1223962" cy="9715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nb-NO" sz="1400" dirty="0">
                <a:solidFill>
                  <a:schemeClr val="tx1"/>
                </a:solidFill>
              </a:rPr>
              <a:t>A/D</a:t>
            </a:r>
          </a:p>
          <a:p>
            <a:pPr algn="ctr" eaLnBrk="1" hangingPunct="1">
              <a:defRPr/>
            </a:pPr>
            <a:r>
              <a:rPr lang="nb-NO" sz="1200" dirty="0">
                <a:solidFill>
                  <a:schemeClr val="tx1"/>
                </a:solidFill>
              </a:rPr>
              <a:t>(</a:t>
            </a:r>
            <a:r>
              <a:rPr lang="nb-NO" sz="1200" dirty="0" err="1">
                <a:solidFill>
                  <a:schemeClr val="tx1"/>
                </a:solidFill>
              </a:rPr>
              <a:t>convert</a:t>
            </a:r>
            <a:r>
              <a:rPr lang="nb-NO" sz="1200" dirty="0">
                <a:solidFill>
                  <a:schemeClr val="tx1"/>
                </a:solidFill>
              </a:rPr>
              <a:t> analog to digital signal)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2B0D697-AEBB-B37E-9CD5-0B7AFDD60207}"/>
              </a:ext>
            </a:extLst>
          </p:cNvPr>
          <p:cNvSpPr/>
          <p:nvPr/>
        </p:nvSpPr>
        <p:spPr>
          <a:xfrm>
            <a:off x="7896225" y="3452814"/>
            <a:ext cx="1512888" cy="127158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nb-NO" sz="1400" dirty="0">
                <a:solidFill>
                  <a:schemeClr val="tx1"/>
                </a:solidFill>
              </a:rPr>
              <a:t>Computer</a:t>
            </a:r>
          </a:p>
          <a:p>
            <a:pPr algn="ctr" eaLnBrk="1" hangingPunct="1">
              <a:defRPr/>
            </a:pPr>
            <a:r>
              <a:rPr lang="nb-NO" sz="1400" dirty="0">
                <a:solidFill>
                  <a:schemeClr val="tx1"/>
                </a:solidFill>
              </a:rPr>
              <a:t>(</a:t>
            </a:r>
            <a:r>
              <a:rPr lang="nb-NO" sz="1400" dirty="0" err="1">
                <a:solidFill>
                  <a:schemeClr val="tx1"/>
                </a:solidFill>
              </a:rPr>
              <a:t>controller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algorithm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4352" name="TextBox 30">
            <a:extLst>
              <a:ext uri="{FF2B5EF4-FFF2-40B4-BE49-F238E27FC236}">
                <a16:creationId xmlns:a16="http://schemas.microsoft.com/office/drawing/2014/main" id="{A441956F-7F7E-66B2-095E-FD3782F8D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1" y="2481264"/>
            <a:ext cx="1171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Hot water</a:t>
            </a:r>
          </a:p>
        </p:txBody>
      </p:sp>
      <p:sp>
        <p:nvSpPr>
          <p:cNvPr id="14353" name="TextBox 31">
            <a:extLst>
              <a:ext uri="{FF2B5EF4-FFF2-40B4-BE49-F238E27FC236}">
                <a16:creationId xmlns:a16="http://schemas.microsoft.com/office/drawing/2014/main" id="{E3F3F1CD-D9BC-2EF5-6BF3-A9C3A7B8B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9" y="2276475"/>
            <a:ext cx="325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02F8103-B2C3-E5BF-783A-52B0C898B832}"/>
              </a:ext>
            </a:extLst>
          </p:cNvPr>
          <p:cNvCxnSpPr/>
          <p:nvPr/>
        </p:nvCxnSpPr>
        <p:spPr>
          <a:xfrm>
            <a:off x="5016500" y="3284538"/>
            <a:ext cx="1163638" cy="0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33EED64-C9F7-FA04-1D69-91866937B2BD}"/>
              </a:ext>
            </a:extLst>
          </p:cNvPr>
          <p:cNvCxnSpPr>
            <a:stCxn id="29" idx="6"/>
          </p:cNvCxnSpPr>
          <p:nvPr/>
        </p:nvCxnSpPr>
        <p:spPr>
          <a:xfrm>
            <a:off x="7413626" y="3241675"/>
            <a:ext cx="1203325" cy="0"/>
          </a:xfrm>
          <a:prstGeom prst="line">
            <a:avLst/>
          </a:prstGeom>
          <a:ln w="25400">
            <a:solidFill>
              <a:srgbClr val="FF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6865200-0C26-EF00-48E3-7D61E334D4E0}"/>
              </a:ext>
            </a:extLst>
          </p:cNvPr>
          <p:cNvCxnSpPr/>
          <p:nvPr/>
        </p:nvCxnSpPr>
        <p:spPr>
          <a:xfrm>
            <a:off x="8607426" y="3241675"/>
            <a:ext cx="9525" cy="198438"/>
          </a:xfrm>
          <a:prstGeom prst="line">
            <a:avLst/>
          </a:prstGeom>
          <a:ln w="254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5FBE6AF-AD20-D9B4-DB59-4CDBC47AD962}"/>
              </a:ext>
            </a:extLst>
          </p:cNvPr>
          <p:cNvCxnSpPr/>
          <p:nvPr/>
        </p:nvCxnSpPr>
        <p:spPr>
          <a:xfrm>
            <a:off x="8688389" y="4814889"/>
            <a:ext cx="7937" cy="198437"/>
          </a:xfrm>
          <a:prstGeom prst="line">
            <a:avLst/>
          </a:prstGeom>
          <a:ln w="254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7A182A0-4E92-0F5A-84B5-81B185ACF5E4}"/>
              </a:ext>
            </a:extLst>
          </p:cNvPr>
          <p:cNvCxnSpPr/>
          <p:nvPr/>
        </p:nvCxnSpPr>
        <p:spPr>
          <a:xfrm>
            <a:off x="7535864" y="5013325"/>
            <a:ext cx="1203325" cy="0"/>
          </a:xfrm>
          <a:prstGeom prst="line">
            <a:avLst/>
          </a:prstGeom>
          <a:ln w="25400">
            <a:solidFill>
              <a:srgbClr val="FF0000"/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TextBox 42">
            <a:extLst>
              <a:ext uri="{FF2B5EF4-FFF2-40B4-BE49-F238E27FC236}">
                <a16:creationId xmlns:a16="http://schemas.microsoft.com/office/drawing/2014/main" id="{1A0A320F-D140-EAAE-509A-B2B999B5A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9075" y="1844675"/>
            <a:ext cx="7445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Valve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8F824399-50D1-9A5E-B7EA-693DAD34D541}"/>
              </a:ext>
            </a:extLst>
          </p:cNvPr>
          <p:cNvSpPr/>
          <p:nvPr/>
        </p:nvSpPr>
        <p:spPr>
          <a:xfrm>
            <a:off x="2566989" y="4508500"/>
            <a:ext cx="1368425" cy="9715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nb-NO" sz="1400" dirty="0">
                <a:solidFill>
                  <a:schemeClr val="tx1"/>
                </a:solidFill>
              </a:rPr>
              <a:t>Motor/</a:t>
            </a:r>
          </a:p>
          <a:p>
            <a:pPr algn="ctr" eaLnBrk="1" hangingPunct="1">
              <a:defRPr/>
            </a:pPr>
            <a:r>
              <a:rPr lang="nb-NO" sz="1400" dirty="0" err="1">
                <a:solidFill>
                  <a:schemeClr val="tx1"/>
                </a:solidFill>
              </a:rPr>
              <a:t>Amplifier</a:t>
            </a:r>
            <a:r>
              <a:rPr lang="nb-NO" sz="1400" dirty="0">
                <a:solidFill>
                  <a:schemeClr val="tx1"/>
                </a:solidFill>
              </a:rPr>
              <a:t>/</a:t>
            </a:r>
          </a:p>
          <a:p>
            <a:pPr algn="ctr" eaLnBrk="1" hangingPunct="1">
              <a:defRPr/>
            </a:pPr>
            <a:r>
              <a:rPr lang="nb-NO" sz="1400" dirty="0" err="1">
                <a:solidFill>
                  <a:schemeClr val="tx1"/>
                </a:solidFill>
              </a:rPr>
              <a:t>Relay</a:t>
            </a:r>
            <a:endParaRPr lang="nb-NO" sz="1400" dirty="0">
              <a:solidFill>
                <a:schemeClr val="tx1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6E9FB4A-B491-383E-693C-AECBB74AFDF5}"/>
              </a:ext>
            </a:extLst>
          </p:cNvPr>
          <p:cNvCxnSpPr/>
          <p:nvPr/>
        </p:nvCxnSpPr>
        <p:spPr>
          <a:xfrm>
            <a:off x="3929064" y="5000625"/>
            <a:ext cx="2346325" cy="0"/>
          </a:xfrm>
          <a:prstGeom prst="line">
            <a:avLst/>
          </a:prstGeom>
          <a:ln w="25400">
            <a:solidFill>
              <a:srgbClr val="FF0000"/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9650E53-A5F5-B41C-2730-F8A171EC7EBA}"/>
              </a:ext>
            </a:extLst>
          </p:cNvPr>
          <p:cNvCxnSpPr/>
          <p:nvPr/>
        </p:nvCxnSpPr>
        <p:spPr>
          <a:xfrm flipV="1">
            <a:off x="3143250" y="2565401"/>
            <a:ext cx="7938" cy="1871663"/>
          </a:xfrm>
          <a:prstGeom prst="line">
            <a:avLst/>
          </a:prstGeom>
          <a:ln w="254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3" name="TextBox 50">
            <a:extLst>
              <a:ext uri="{FF2B5EF4-FFF2-40B4-BE49-F238E27FC236}">
                <a16:creationId xmlns:a16="http://schemas.microsoft.com/office/drawing/2014/main" id="{4750D04D-11CC-F57C-0057-8994CA7BB1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838" y="2852738"/>
            <a:ext cx="609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/>
              <a:t>Signal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/>
              <a:t>[mV]</a:t>
            </a:r>
          </a:p>
        </p:txBody>
      </p:sp>
      <p:sp>
        <p:nvSpPr>
          <p:cNvPr id="14364" name="TextBox 51">
            <a:extLst>
              <a:ext uri="{FF2B5EF4-FFF2-40B4-BE49-F238E27FC236}">
                <a16:creationId xmlns:a16="http://schemas.microsoft.com/office/drawing/2014/main" id="{A0EB3ED6-67F4-3E70-B47E-0BC00CFB3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9363" y="4508501"/>
            <a:ext cx="60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/>
              <a:t>Signal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/>
              <a:t>[mV]</a:t>
            </a:r>
          </a:p>
        </p:txBody>
      </p:sp>
      <p:sp>
        <p:nvSpPr>
          <p:cNvPr id="14365" name="TextBox 52">
            <a:extLst>
              <a:ext uri="{FF2B5EF4-FFF2-40B4-BE49-F238E27FC236}">
                <a16:creationId xmlns:a16="http://schemas.microsoft.com/office/drawing/2014/main" id="{147AFA62-1A63-8F52-5471-AFEF05C8E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8363" y="3719514"/>
            <a:ext cx="9207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400"/>
              <a:t>[bar / psi/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400"/>
              <a:t>Ampere]</a:t>
            </a:r>
          </a:p>
        </p:txBody>
      </p:sp>
      <p:sp>
        <p:nvSpPr>
          <p:cNvPr id="14366" name="TextBox 53">
            <a:extLst>
              <a:ext uri="{FF2B5EF4-FFF2-40B4-BE49-F238E27FC236}">
                <a16:creationId xmlns:a16="http://schemas.microsoft.com/office/drawing/2014/main" id="{FE04F3FB-0341-641E-F39D-751FCE939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7314" y="2427289"/>
            <a:ext cx="1362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>
                <a:solidFill>
                  <a:srgbClr val="FF0000"/>
                </a:solidFill>
              </a:rPr>
              <a:t>Card in computer</a:t>
            </a:r>
          </a:p>
        </p:txBody>
      </p:sp>
      <p:sp>
        <p:nvSpPr>
          <p:cNvPr id="14367" name="TextBox 56">
            <a:extLst>
              <a:ext uri="{FF2B5EF4-FFF2-40B4-BE49-F238E27FC236}">
                <a16:creationId xmlns:a16="http://schemas.microsoft.com/office/drawing/2014/main" id="{0E1A58D4-0DDD-27D3-5CE3-D5D5CA54B5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2726" y="2743201"/>
            <a:ext cx="1471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/>
              <a:t>Measument  signal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/>
              <a:t>[bits]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57F81C9-1EC0-A9D0-672F-D0E438299020}"/>
              </a:ext>
            </a:extLst>
          </p:cNvPr>
          <p:cNvCxnSpPr/>
          <p:nvPr/>
        </p:nvCxnSpPr>
        <p:spPr>
          <a:xfrm>
            <a:off x="9409113" y="4010025"/>
            <a:ext cx="501650" cy="0"/>
          </a:xfrm>
          <a:prstGeom prst="line">
            <a:avLst/>
          </a:prstGeom>
          <a:ln w="25400">
            <a:solidFill>
              <a:srgbClr val="FF0000"/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9" name="TextBox 60">
            <a:extLst>
              <a:ext uri="{FF2B5EF4-FFF2-40B4-BE49-F238E27FC236}">
                <a16:creationId xmlns:a16="http://schemas.microsoft.com/office/drawing/2014/main" id="{3602CE71-867A-4354-18AA-37228A599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6089" y="3644901"/>
            <a:ext cx="10826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/>
              <a:t>Setpoint, etc.</a:t>
            </a:r>
          </a:p>
        </p:txBody>
      </p:sp>
      <p:sp>
        <p:nvSpPr>
          <p:cNvPr id="14370" name="TextBox 61">
            <a:extLst>
              <a:ext uri="{FF2B5EF4-FFF2-40B4-BE49-F238E27FC236}">
                <a16:creationId xmlns:a16="http://schemas.microsoft.com/office/drawing/2014/main" id="{80BBBCAD-41C0-5494-E469-A8387EA46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889" y="4767263"/>
            <a:ext cx="10112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/>
              <a:t>Input  signal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/>
              <a:t>[bits]</a:t>
            </a:r>
          </a:p>
        </p:txBody>
      </p:sp>
      <p:sp>
        <p:nvSpPr>
          <p:cNvPr id="14371" name="TextBox 53">
            <a:extLst>
              <a:ext uri="{FF2B5EF4-FFF2-40B4-BE49-F238E27FC236}">
                <a16:creationId xmlns:a16="http://schemas.microsoft.com/office/drawing/2014/main" id="{401431EB-7DCE-70BA-A0F9-202FDBF0D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339" y="5589589"/>
            <a:ext cx="1362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200">
                <a:solidFill>
                  <a:srgbClr val="FF0000"/>
                </a:solidFill>
              </a:rPr>
              <a:t>Card in computer</a:t>
            </a:r>
          </a:p>
        </p:txBody>
      </p:sp>
      <p:sp>
        <p:nvSpPr>
          <p:cNvPr id="14372" name="TextBox 1">
            <a:extLst>
              <a:ext uri="{FF2B5EF4-FFF2-40B4-BE49-F238E27FC236}">
                <a16:creationId xmlns:a16="http://schemas.microsoft.com/office/drawing/2014/main" id="{22991FF4-E369-0758-1A72-A586B66BF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088" y="1074738"/>
            <a:ext cx="3897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2400"/>
              <a:t>Control systems elements:</a:t>
            </a:r>
          </a:p>
        </p:txBody>
      </p:sp>
      <p:sp>
        <p:nvSpPr>
          <p:cNvPr id="14373" name="TextBox 1">
            <a:extLst>
              <a:ext uri="{FF2B5EF4-FFF2-40B4-BE49-F238E27FC236}">
                <a16:creationId xmlns:a16="http://schemas.microsoft.com/office/drawing/2014/main" id="{FCAFC534-2EBE-4A39-594B-62A549BED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9064" y="3795714"/>
            <a:ext cx="915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Sensor</a:t>
            </a:r>
          </a:p>
        </p:txBody>
      </p:sp>
      <p:sp>
        <p:nvSpPr>
          <p:cNvPr id="14374" name="TextBox 39">
            <a:extLst>
              <a:ext uri="{FF2B5EF4-FFF2-40B4-BE49-F238E27FC236}">
                <a16:creationId xmlns:a16="http://schemas.microsoft.com/office/drawing/2014/main" id="{C9F2D3ED-5C85-6691-EA00-C4573E2A2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7800" y="5421314"/>
            <a:ext cx="1042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Actuator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6DF9F73E-40E4-E67C-6B4D-9DA8331219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Measurements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054DB4D0-DEE2-9D7C-6FDB-569685D3F8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nb-NO" altLang="nb-NO" sz="2800" b="1"/>
              <a:t>Pressure</a:t>
            </a:r>
            <a:r>
              <a:rPr lang="nb-NO" altLang="nb-NO" sz="2800"/>
              <a:t> is usually the most robust, fast and cheap measurement</a:t>
            </a:r>
          </a:p>
          <a:p>
            <a:pPr lvl="1"/>
            <a:r>
              <a:rPr lang="nb-NO" altLang="nb-NO" sz="2400"/>
              <a:t>So we use it also for</a:t>
            </a:r>
          </a:p>
          <a:p>
            <a:pPr lvl="2"/>
            <a:r>
              <a:rPr lang="nb-NO" altLang="nb-NO" sz="2000"/>
              <a:t>Level (DP)</a:t>
            </a:r>
          </a:p>
          <a:p>
            <a:pPr lvl="2"/>
            <a:r>
              <a:rPr lang="nb-NO" altLang="nb-NO" sz="2000"/>
              <a:t>Flow (DP for venturi or orifice)</a:t>
            </a:r>
          </a:p>
          <a:p>
            <a:r>
              <a:rPr lang="nb-NO" altLang="nb-NO" sz="2800" b="1"/>
              <a:t>Temperature</a:t>
            </a:r>
            <a:r>
              <a:rPr lang="nb-NO" altLang="nb-NO" sz="2800"/>
              <a:t> is usually also robust and cheap</a:t>
            </a:r>
          </a:p>
          <a:p>
            <a:pPr lvl="1"/>
            <a:r>
              <a:rPr lang="nb-NO" altLang="nb-NO" sz="2000"/>
              <a:t>Thermocouple, Thermistors (resistors), infrared, etc….</a:t>
            </a:r>
          </a:p>
          <a:p>
            <a:r>
              <a:rPr lang="nb-NO" altLang="nb-NO" sz="2800" b="1"/>
              <a:t>Composition</a:t>
            </a:r>
            <a:r>
              <a:rPr lang="nb-NO" altLang="nb-NO" sz="2800"/>
              <a:t> is often difficult</a:t>
            </a:r>
          </a:p>
          <a:p>
            <a:pPr lvl="1"/>
            <a:r>
              <a:rPr lang="nb-NO" altLang="nb-NO" sz="2000"/>
              <a:t>Gas chromotograph (GC) is best for low concentrations but it’s expensive and gives time delay (typical 5-10 minutes)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3">
            <a:extLst>
              <a:ext uri="{FF2B5EF4-FFF2-40B4-BE49-F238E27FC236}">
                <a16:creationId xmlns:a16="http://schemas.microsoft.com/office/drawing/2014/main" id="{8B7A1B0A-1AD9-E2AA-6F7F-9B6706F6063D}"/>
              </a:ext>
            </a:extLst>
          </p:cNvPr>
          <p:cNvGrpSpPr>
            <a:grpSpLocks/>
          </p:cNvGrpSpPr>
          <p:nvPr/>
        </p:nvGrpSpPr>
        <p:grpSpPr bwMode="auto">
          <a:xfrm>
            <a:off x="1919289" y="1052514"/>
            <a:ext cx="4675187" cy="2808287"/>
            <a:chOff x="755650" y="1557338"/>
            <a:chExt cx="4284663" cy="2208212"/>
          </a:xfrm>
        </p:grpSpPr>
        <p:pic>
          <p:nvPicPr>
            <p:cNvPr id="16393" name="Picture 15">
              <a:extLst>
                <a:ext uri="{FF2B5EF4-FFF2-40B4-BE49-F238E27FC236}">
                  <a16:creationId xmlns:a16="http://schemas.microsoft.com/office/drawing/2014/main" id="{455DD02C-FE60-C14B-D8C7-71EC355EFC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650" y="1557338"/>
              <a:ext cx="4284663" cy="2208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6394" name="Group 2">
              <a:extLst>
                <a:ext uri="{FF2B5EF4-FFF2-40B4-BE49-F238E27FC236}">
                  <a16:creationId xmlns:a16="http://schemas.microsoft.com/office/drawing/2014/main" id="{D171B2B8-5F38-418C-DF5F-B291D97F19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1550" y="2349500"/>
              <a:ext cx="3671888" cy="1352905"/>
              <a:chOff x="971550" y="2349500"/>
              <a:chExt cx="3671888" cy="1352905"/>
            </a:xfrm>
          </p:grpSpPr>
          <p:sp>
            <p:nvSpPr>
              <p:cNvPr id="16395" name="Text Box 16">
                <a:extLst>
                  <a:ext uri="{FF2B5EF4-FFF2-40B4-BE49-F238E27FC236}">
                    <a16:creationId xmlns:a16="http://schemas.microsoft.com/office/drawing/2014/main" id="{A17C10B0-1558-D824-9C93-6ABC3FC77D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47813" y="2349500"/>
                <a:ext cx="286769" cy="2904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587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nb-NO" sz="1800"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16396" name="Text Box 21">
                <a:extLst>
                  <a:ext uri="{FF2B5EF4-FFF2-40B4-BE49-F238E27FC236}">
                    <a16:creationId xmlns:a16="http://schemas.microsoft.com/office/drawing/2014/main" id="{8F39CC01-4B63-1EA4-615B-FEFDC0F69A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1550" y="2924175"/>
                <a:ext cx="392544" cy="2904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1800"/>
                  <a:t>y</a:t>
                </a:r>
                <a:r>
                  <a:rPr lang="nb-NO" altLang="nb-NO" sz="1800" baseline="-25000"/>
                  <a:t>m</a:t>
                </a:r>
              </a:p>
            </p:txBody>
          </p:sp>
          <p:sp>
            <p:nvSpPr>
              <p:cNvPr id="16397" name="Text Box 22">
                <a:extLst>
                  <a:ext uri="{FF2B5EF4-FFF2-40B4-BE49-F238E27FC236}">
                    <a16:creationId xmlns:a16="http://schemas.microsoft.com/office/drawing/2014/main" id="{41F1EED9-1C3D-28F2-7D1A-6FD688B433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0800000" flipV="1">
                <a:off x="1069975" y="3460394"/>
                <a:ext cx="3573463" cy="2420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nb-NO" altLang="nb-NO" sz="1400"/>
                  <a:t>Block diagram of negative feedback control</a:t>
                </a:r>
              </a:p>
            </p:txBody>
          </p:sp>
        </p:grpSp>
      </p:grpSp>
      <p:sp>
        <p:nvSpPr>
          <p:cNvPr id="16387" name="Text Box 23">
            <a:extLst>
              <a:ext uri="{FF2B5EF4-FFF2-40B4-BE49-F238E27FC236}">
                <a16:creationId xmlns:a16="http://schemas.microsoft.com/office/drawing/2014/main" id="{9CF068C0-5F29-62AF-F07D-2B42A0878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376" y="260350"/>
            <a:ext cx="611981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/>
              <a:t>Block diagram</a:t>
            </a:r>
          </a:p>
        </p:txBody>
      </p:sp>
      <p:pic>
        <p:nvPicPr>
          <p:cNvPr id="16388" name="Picture 2" descr="txp_fig">
            <a:extLst>
              <a:ext uri="{FF2B5EF4-FFF2-40B4-BE49-F238E27FC236}">
                <a16:creationId xmlns:a16="http://schemas.microsoft.com/office/drawing/2014/main" id="{1771DFB2-35F3-26DF-F59F-16D54D49CE30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1147764"/>
            <a:ext cx="3606800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5365" name="TextBox 1">
            <a:extLst>
              <a:ext uri="{FF2B5EF4-FFF2-40B4-BE49-F238E27FC236}">
                <a16:creationId xmlns:a16="http://schemas.microsoft.com/office/drawing/2014/main" id="{EB0B7D8D-A58B-E0F4-5DD9-7E5C5FA73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7689" y="4365625"/>
            <a:ext cx="58626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/>
              <a:t>C = Feedback Controller = ?</a:t>
            </a:r>
          </a:p>
        </p:txBody>
      </p:sp>
      <p:sp>
        <p:nvSpPr>
          <p:cNvPr id="16390" name="TextBox 3">
            <a:extLst>
              <a:ext uri="{FF2B5EF4-FFF2-40B4-BE49-F238E27FC236}">
                <a16:creationId xmlns:a16="http://schemas.microsoft.com/office/drawing/2014/main" id="{FEF18DE5-39E8-A564-19A2-016F10C6D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6088" y="1254125"/>
            <a:ext cx="601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900"/>
              <a:t>Process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A2BF29-E51E-D7BE-F10C-85FF6051E840}"/>
              </a:ext>
            </a:extLst>
          </p:cNvPr>
          <p:cNvSpPr/>
          <p:nvPr/>
        </p:nvSpPr>
        <p:spPr>
          <a:xfrm>
            <a:off x="4151313" y="1484314"/>
            <a:ext cx="1720850" cy="1366837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 err="1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F2F375-2089-BEA7-BCF5-8D573879B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3141663"/>
            <a:ext cx="503238" cy="368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g</a:t>
            </a:r>
            <a:r>
              <a:rPr lang="nb-NO" altLang="nb-NO" sz="1800" baseline="-25000"/>
              <a:t>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560"/>
  <p:tag name="DEFAULTHEIGHT" val="398"/>
  <p:tag name="FIRSTSKOGE@WFKOCSNFUVW0Y5HA" val="4584"/>
  <p:tag name="DEFAULTDISPLAYSOURCE" val="\documentclass{article}\pagestyle{empty}&#10;\begin{document}&#10;&#10;\end{document}&#10;"/>
  <p:tag name="EMBEDFONTS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This course:\\&#10;$u(t) = u_0 + K_c [ e(t) + {1 \over \tau_I} \int_{0}^{t} e(t)dt + \tau_D {d e(t) \over dt}]  &#10;$&#10;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20"/>
  <p:tag name="PICTUREFILESIZE" val="2873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Alternative form :\\&#10;$u(t) = u_0 + P e(t) + I  \int_{0}^{t} e(t)dt + D {d e(t) \over dt}&#10;$&#10;\\&#10;\indent \quad \quad $P = K_c, \quad I = K_c/\tau_I, \quad D = K_c \tau_D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87"/>
  <p:tag name="PICTUREFILESIZE" val="4242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Introduce:\\&#10;\indent $\Delta t$= sampling time\\ \indent $k$=current value (at time $t$)\\ \indent $k-1$=previous value (at time $t-\Delta t$)\\&#10;Discrete (digital) approximations :\\&#10;\indent ${d e(t) \over dt} \approx {e_k - e_{k-1} \over \Delta t}$\\&#10;&#10;\end{document}&#10;"/>
  <p:tag name="FILENAME" val="txp_fig"/>
  <p:tag name="FORMAT" val="png256"/>
  <p:tag name="RES" val="4800"/>
  <p:tag name="BLEND" val="0"/>
  <p:tag name="TRANSPARENT" val="0"/>
  <p:tag name="TBUG" val="0"/>
  <p:tag name="ALLOWFS" val="0"/>
  <p:tag name="ORIGWIDTH" val="181"/>
  <p:tag name="PICTUREFILESIZE" val="28817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Continuous (not possible in computer):\\&#10;$u(t) = \underbrace{u_0 + {K_c \over \tau_I} \int_{0}^{t} e(t)dt}_{\bar u(t)} + K_c e(t) + K_c \tau_D {d e(t) \over dt}&#10;$\\&#10;where $\bar u(t)$ = bias term with integral action included&#10;&#10;\end{document}&#10;"/>
  <p:tag name="FILENAME" val="txp_fig"/>
  <p:tag name="FORMAT" val="png256"/>
  <p:tag name="RES" val="4800"/>
  <p:tag name="BLEND" val="0"/>
  <p:tag name="TRANSPARENT" val="0"/>
  <p:tag name="TBUG" val="0"/>
  <p:tag name="ALLOWFS" val="0"/>
  <p:tag name="ORIGWIDTH" val="231"/>
  <p:tag name="PICTUREFILESIZE" val="30547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indent $ \bar u_k = \bar u(t) \approx \bar u_{k-1} + {K_c \over \tau_I} e_k \Delta t $&#10;\\&#10;Conclusion: Digital PID implementation\\&#10;\indent $u_k = \bar u_k + K_c e_k + K_c \tau_D{e_k - e_{k-1} \over \Delta t}$&#10;&#10;\end{document}&#10;"/>
  <p:tag name="FILENAME" val="txp_fig"/>
  <p:tag name="FORMAT" val="png256"/>
  <p:tag name="RES" val="4800"/>
  <p:tag name="BLEND" val="0"/>
  <p:tag name="TRANSPARENT" val="0"/>
  <p:tag name="TBUG" val="0"/>
  <p:tag name="ALLOWFS" val="0"/>
  <p:tag name="ORIGWIDTH" val="177"/>
  <p:tag name="PICTUREFILESIZE" val="17537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$$u(t) = u_0 + \underbrace{K_c [ e(t) + {1 \over \tau_I} \int_{0}^{t} e(t)dt + \tau_D {d e(t) \over dt}]}_{\Delta u}  &#10;$$&#10;3 tuning parameters:\\&#10;1. (Proportional) Controller Gain: $K_c$ \\&#10;2. Integral time: $\tau_I$ [s]\\&#10;3. Derivative time: $\tau_D$ [s] &#10;&#10;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53"/>
  <p:tag name="PICTUREFILESIZE" val="8226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$K_c = {1\over k} {\tau \over \tau_c + \theta} $\\&#10;$\tau_I = \min(\tau, 4(\tau_c+\theta))$ \\&#10;{\tiny $\tau_c$ = desired response time with control (tuning parameter!). \\&#10;$\cdot$ \ Choose $\tau_c=\theta$ (delay) for &quot;tight&quot; control \\&#10;$\cdot$ \ Choose $\tau_c &gt; \theta$ for smoother control (but $K_c \ge {\Delta u_{max}\over \Delta y_{max}}$)\\&#10;{\tiny $\tau_D:$ normally 0 (may try $\tau_D = \tau_2$= 2nd order time constant (e.g. response time measurement), but should then get new $\tau_1$ and $\theta$ based on 2nd order response)&#10;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67"/>
  <p:tag name="PICTUREFILESIZE" val="10906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Select $\tau_c = \theta = 0.3$ min (&quot;tight&quot; control):\\&#10;$K_c = {1\over k} {\tau \over \tau_c + \theta}  = {1\over 10}{0.4 \over 0.3+0.3} = 0.067$\\&#10;$\tau_I = \min(\underbrace{\tau}_{0.4}, 4\underbrace{(\tau_c+\theta)}_{0.3+0.3}) = &#10;\min(0.4,2.4) = 0.4$min \\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617"/>
  <p:tag name="BOXHEIGHT" val="346"/>
  <p:tag name="BOXFONT" val="10"/>
  <p:tag name="BOXWRAP" val="False"/>
  <p:tag name="WORKAROUNDTRANSPARENCYBUG" val="False"/>
  <p:tag name="ALLOWFONTSUBSTITUTION" val="False"/>
  <p:tag name="BITMAPFORMAT" val="pngmono"/>
  <p:tag name="ORIGWIDTH" val="494"/>
  <p:tag name="PICTUREFILESIZE" val="6217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\noindent Slope, $ k' = {\Delta y \over \Delta t \cdot \Delta u}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6"/>
  <p:tag name="BOXHEIGHT" val="446"/>
  <p:tag name="BOXFONT" val="8"/>
  <p:tag name="BOXWRAP" val="False"/>
  <p:tag name="WORKAROUNDTRANSPARENCYBUG" val="False"/>
  <p:tag name="ALLOWFONTSUBSTITUTION" val="False"/>
  <p:tag name="BITMAPFORMAT" val="pngmono"/>
  <p:tag name="ORIGWIDTH" val="76"/>
  <p:tag name="PICTUREFILESIZE" val="37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noindent SIMC-settings (using $k'=k/\tau$):\\&#10;$K_c = {1\over k'} {1 \over \tau_c + \theta} $\\&#10;$\tau_I = 4(\tau_c+\theta)$ \\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17"/>
  <p:tag name="PICTUREFILESIZE" val="303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\tau {dy\over dt} = - y + k u 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23"/>
  <p:tag name="BOXHEIGHT" val="261"/>
  <p:tag name="BOXFONT" val="10"/>
  <p:tag name="BOXWRAP" val="False"/>
  <p:tag name="WORKAROUNDTRANSPARENCYBUG" val="False"/>
  <p:tag name="ALLOWFONTSUBSTITUTION" val="False"/>
  <p:tag name="BITMAPFORMAT" val="pngmono"/>
  <p:tag name="ORIGWIDTH" val="143"/>
  <p:tag name="PICTUREFILESIZE" val="718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noindent ${d\over dt}$ Inventory = Inflow -Outflow [kg/s; J/s] \\&#10;\noindent ${d\over dt}$ Inventory = Inflow -Outflow + Generated by reaction [mol A/s; mol/s] \\&#10;\end{document}&#10;"/>
  <p:tag name="FILENAME" val="TP_tmp"/>
  <p:tag name="FORMAT" val="emf"/>
  <p:tag name="RES" val="1200"/>
  <p:tag name="BLEND" val="0"/>
  <p:tag name="TRANSPARENT" val="0"/>
  <p:tag name="TBUG" val="0"/>
  <p:tag name="ALLOWFS" val="0"/>
  <p:tag name="ORIGWIDTH" val="325"/>
  <p:tag name="PICTUREFILESIZE" val="113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Solution: $ y(t) = y_0 + \left(1-e^{-t/\tau}\right) &#10;\underbrace{k\Delta u}_{\Delta y(t=\infty)}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12"/>
  <p:tag name="PICTUREFILESIZE" val="256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Standard form*: \quad $ \tau {dy\over dt} = - y + ku,$. \\&#10;Initially at rest (steady state): $ \quad y(0)=y_0$.\\&#10;Make step in u at $t=0$: \quad $\Delta u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41"/>
  <p:tag name="PICTUREFILESIZE" val="5028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paper}\pagestyle{empty}&#10;\begin{document}&#10;\noindent *{A more general standard form for linear systems is the {\em state space} form (in deviation variables): &#10;\quad ${dx\over dt} = A x + Bu, \quad y = Cx + Du, \quad x(0)=0$ \\&#10;Our case: $A = -1/\tau, B = k/\tau, C=1, D=0$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44"/>
  <p:tag name="PICTUREFILESIZE" val="312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noindent Lines are signals (&quot;information&quot;):\\&#10;$y$ = controlled variable (CV)\\&#10;$y_m$ = measured CV\\&#10;$y_s$ = setpoint (SP) \\&#10;$e=y_s-y_m$ = control error \\&#10;$u$ = manipulated variable (MV) 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39"/>
  <p:tag name="PICTUREFILESIZE" val="7733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$$u(t) = u_0 + \underbrace{K_c [ e(t) + {1 \over \tau_I} \int_{0}^{t} e(t)dt + \tau_D {d e(t) \over dt}]}_{\Delta u}  &#10;$$&#10;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39"/>
  <p:tag name="PICTUREFILESIZE" val="29503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accent4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3360</Words>
  <Application>Microsoft Office PowerPoint</Application>
  <PresentationFormat>Widescreen</PresentationFormat>
  <Paragraphs>519</Paragraphs>
  <Slides>43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7" baseType="lpstr">
      <vt:lpstr>Times New Roman</vt:lpstr>
      <vt:lpstr>Symbol</vt:lpstr>
      <vt:lpstr>cmr7</vt:lpstr>
      <vt:lpstr>Cambria Math</vt:lpstr>
      <vt:lpstr>cmmi10</vt:lpstr>
      <vt:lpstr>cmr10</vt:lpstr>
      <vt:lpstr>Arial</vt:lpstr>
      <vt:lpstr>cmsy10</vt:lpstr>
      <vt:lpstr>cmmi5</vt:lpstr>
      <vt:lpstr>cmsy10orig</vt:lpstr>
      <vt:lpstr>cmmi7</vt:lpstr>
      <vt:lpstr>CMR5</vt:lpstr>
      <vt:lpstr>cmex10</vt:lpstr>
      <vt:lpstr>Default Design</vt:lpstr>
      <vt:lpstr>Dynamics and PID control (part 2 of crash course)</vt:lpstr>
      <vt:lpstr>Process dynamics</vt:lpstr>
      <vt:lpstr>Response of linear first-order system</vt:lpstr>
      <vt:lpstr>More about valve equation</vt:lpstr>
      <vt:lpstr>Even more about valve equation*</vt:lpstr>
      <vt:lpstr>Example dynamic model: Concentration change in mixing tank</vt:lpstr>
      <vt:lpstr>Feedback control</vt:lpstr>
      <vt:lpstr>Measurements</vt:lpstr>
      <vt:lpstr>PowerPoint Presentation</vt:lpstr>
      <vt:lpstr>Feedback controller</vt:lpstr>
      <vt:lpstr>How is ON/ON control for floor heating?</vt:lpstr>
      <vt:lpstr>PID controller</vt:lpstr>
      <vt:lpstr>P-control of typical process</vt:lpstr>
      <vt:lpstr>PowerPoint Presentation</vt:lpstr>
      <vt:lpstr>Add also derivative action (D): Get PID controller</vt:lpstr>
      <vt:lpstr>Many alternative PID parameterizations</vt:lpstr>
      <vt:lpstr>Digital implementation (practical in computer) of PID controller </vt:lpstr>
      <vt:lpstr>PID controller tuning</vt:lpstr>
      <vt:lpstr>Tuning of your PID controller I. “Trial &amp; error” approach (online)</vt:lpstr>
      <vt:lpstr>II. Model-based tuning (SIMC rule)</vt:lpstr>
      <vt:lpstr>Example SIMC rule</vt:lpstr>
      <vt:lpstr>Simulation PID control </vt:lpstr>
      <vt:lpstr>Comments tuning</vt:lpstr>
      <vt:lpstr>PowerPoint Presentation</vt:lpstr>
      <vt:lpstr>PowerPoint Presentation</vt:lpstr>
      <vt:lpstr>PowerPoint Presentation</vt:lpstr>
      <vt:lpstr>Disturbance response with no control</vt:lpstr>
      <vt:lpstr>P-control</vt:lpstr>
      <vt:lpstr>SIMC PI control</vt:lpstr>
      <vt:lpstr>PowerPoint Presentation</vt:lpstr>
      <vt:lpstr>PowerPoint Presentation</vt:lpstr>
      <vt:lpstr>Simulation: Room heater (2nd order dynamics ,NOT floor heating,)</vt:lpstr>
      <vt:lpstr>Simulation: Room heater (2nd order dynamics ,NOT floor heating,)</vt:lpstr>
      <vt:lpstr>On-Off control</vt:lpstr>
      <vt:lpstr>P control Kc=3</vt:lpstr>
      <vt:lpstr>PI control Kc=2.5, tauI=0.56 (tauc=theta)</vt:lpstr>
      <vt:lpstr>PI control with anti-windup* Kc=2.5, tauI=0.56, tauT=tauI/2</vt:lpstr>
      <vt:lpstr>Compare all</vt:lpstr>
      <vt:lpstr>PowerPoint Presentation</vt:lpstr>
      <vt:lpstr>Lab: The experimental setup</vt:lpstr>
      <vt:lpstr> The model. Step response: k=68, θ=5s, τ =120s The controller. SIMC (with τc=θ=5s): Kc=0.2, τI=40s</vt:lpstr>
      <vt:lpstr>The closed-loop response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Sigurd Skogestad</cp:lastModifiedBy>
  <cp:revision>201</cp:revision>
  <cp:lastPrinted>2013-08-28T13:47:18Z</cp:lastPrinted>
  <dcterms:created xsi:type="dcterms:W3CDTF">2007-09-26T13:42:38Z</dcterms:created>
  <dcterms:modified xsi:type="dcterms:W3CDTF">2025-02-20T16:39:42Z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7c3c65-c754-49fd-9431-de67f4812c51_Enabled">
    <vt:lpwstr>true</vt:lpwstr>
  </property>
  <property fmtid="{D5CDD505-2E9C-101B-9397-08002B2CF9AE}" pid="3" name="MSIP_Label_6b7c3c65-c754-49fd-9431-de67f4812c51_SetDate">
    <vt:lpwstr>2021-08-24T16:31:28Z</vt:lpwstr>
  </property>
  <property fmtid="{D5CDD505-2E9C-101B-9397-08002B2CF9AE}" pid="4" name="MSIP_Label_6b7c3c65-c754-49fd-9431-de67f4812c51_Method">
    <vt:lpwstr>Privileged</vt:lpwstr>
  </property>
  <property fmtid="{D5CDD505-2E9C-101B-9397-08002B2CF9AE}" pid="5" name="MSIP_Label_6b7c3c65-c754-49fd-9431-de67f4812c51_Name">
    <vt:lpwstr>Private</vt:lpwstr>
  </property>
  <property fmtid="{D5CDD505-2E9C-101B-9397-08002B2CF9AE}" pid="6" name="MSIP_Label_6b7c3c65-c754-49fd-9431-de67f4812c51_SiteId">
    <vt:lpwstr>09a10672-822f-4467-a5ba-5bb375967c05</vt:lpwstr>
  </property>
  <property fmtid="{D5CDD505-2E9C-101B-9397-08002B2CF9AE}" pid="7" name="MSIP_Label_6b7c3c65-c754-49fd-9431-de67f4812c51_ActionId">
    <vt:lpwstr>9a61b543-078e-41b4-8120-e481943236f9</vt:lpwstr>
  </property>
  <property fmtid="{D5CDD505-2E9C-101B-9397-08002B2CF9AE}" pid="8" name="MSIP_Label_6b7c3c65-c754-49fd-9431-de67f4812c51_ContentBits">
    <vt:lpwstr>0</vt:lpwstr>
  </property>
</Properties>
</file>