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585" r:id="rId2"/>
    <p:sldId id="553" r:id="rId3"/>
    <p:sldId id="586" r:id="rId4"/>
    <p:sldId id="1518" r:id="rId5"/>
    <p:sldId id="1519" r:id="rId6"/>
    <p:sldId id="487" r:id="rId7"/>
    <p:sldId id="488" r:id="rId8"/>
    <p:sldId id="489" r:id="rId9"/>
    <p:sldId id="490" r:id="rId10"/>
    <p:sldId id="549" r:id="rId11"/>
    <p:sldId id="492" r:id="rId12"/>
    <p:sldId id="554" r:id="rId13"/>
    <p:sldId id="491" r:id="rId14"/>
    <p:sldId id="556" r:id="rId15"/>
    <p:sldId id="555" r:id="rId16"/>
    <p:sldId id="503" r:id="rId17"/>
    <p:sldId id="525" r:id="rId18"/>
    <p:sldId id="550" r:id="rId19"/>
    <p:sldId id="551" r:id="rId20"/>
    <p:sldId id="560" r:id="rId21"/>
    <p:sldId id="559" r:id="rId22"/>
    <p:sldId id="562" r:id="rId23"/>
    <p:sldId id="590" r:id="rId24"/>
    <p:sldId id="563" r:id="rId25"/>
    <p:sldId id="564" r:id="rId26"/>
    <p:sldId id="565" r:id="rId27"/>
    <p:sldId id="566" r:id="rId28"/>
    <p:sldId id="594" r:id="rId29"/>
    <p:sldId id="1313" r:id="rId30"/>
    <p:sldId id="1759" r:id="rId31"/>
    <p:sldId id="257" r:id="rId32"/>
    <p:sldId id="582" r:id="rId33"/>
    <p:sldId id="583" r:id="rId34"/>
    <p:sldId id="584" r:id="rId35"/>
    <p:sldId id="1522" r:id="rId36"/>
    <p:sldId id="374" r:id="rId37"/>
    <p:sldId id="568" r:id="rId38"/>
    <p:sldId id="569" r:id="rId39"/>
    <p:sldId id="570" r:id="rId40"/>
    <p:sldId id="571" r:id="rId41"/>
    <p:sldId id="593" r:id="rId42"/>
    <p:sldId id="573" r:id="rId43"/>
    <p:sldId id="1521" r:id="rId44"/>
    <p:sldId id="592" r:id="rId45"/>
    <p:sldId id="574" r:id="rId46"/>
    <p:sldId id="575" r:id="rId47"/>
    <p:sldId id="576" r:id="rId48"/>
    <p:sldId id="577" r:id="rId49"/>
    <p:sldId id="578" r:id="rId50"/>
    <p:sldId id="579" r:id="rId51"/>
    <p:sldId id="580" r:id="rId52"/>
    <p:sldId id="581" r:id="rId53"/>
  </p:sldIdLst>
  <p:sldSz cx="12192000" cy="6858000"/>
  <p:notesSz cx="7315200" cy="9601200"/>
  <p:embeddedFontLst>
    <p:embeddedFont>
      <p:font typeface="Cambria Math" panose="02040503050406030204" pitchFamily="18" charset="0"/>
      <p:regular r:id="rId56"/>
    </p:embeddedFont>
    <p:embeddedFont>
      <p:font typeface="cmmi10" panose="020B0604020202020204" charset="0"/>
      <p:regular r:id="rId57"/>
    </p:embeddedFont>
    <p:embeddedFont>
      <p:font typeface="Times" panose="02020603050405020304" pitchFamily="18" charset="0"/>
      <p:regular r:id="rId58"/>
      <p:bold r:id="rId59"/>
      <p:italic r:id="rId60"/>
      <p:boldItalic r:id="rId61"/>
    </p:embeddedFont>
  </p:embeddedFontLst>
  <p:custDataLst>
    <p:tags r:id="rId62"/>
  </p:custDataLst>
  <p:defaultTextStyle>
    <a:defPPr>
      <a:defRPr lang="nn-NO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FF"/>
    <a:srgbClr val="00808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B84988-9042-49E0-9B7F-67DE51DCC3E9}" v="1" dt="2026-02-13T18:15:29.0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99" autoAdjust="0"/>
    <p:restoredTop sz="91341" autoAdjust="0"/>
  </p:normalViewPr>
  <p:slideViewPr>
    <p:cSldViewPr>
      <p:cViewPr varScale="1">
        <p:scale>
          <a:sx n="58" d="100"/>
          <a:sy n="58" d="100"/>
        </p:scale>
        <p:origin x="1056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63" Type="http://schemas.openxmlformats.org/officeDocument/2006/relationships/presProps" Target="presProps.xml"/><Relationship Id="rId68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gurd Skogestad" userId="9e9b58ab-b7e1-46a9-91ee-ee3a58a3ed96" providerId="ADAL" clId="{20900605-CAA8-4747-9BD9-667BB76F190A}"/>
    <pc:docChg chg="modSld">
      <pc:chgData name="Sigurd Skogestad" userId="9e9b58ab-b7e1-46a9-91ee-ee3a58a3ed96" providerId="ADAL" clId="{20900605-CAA8-4747-9BD9-667BB76F190A}" dt="2026-02-13T18:17:48.469" v="54" actId="20577"/>
      <pc:docMkLst>
        <pc:docMk/>
      </pc:docMkLst>
      <pc:sldChg chg="addSp modSp mod">
        <pc:chgData name="Sigurd Skogestad" userId="9e9b58ab-b7e1-46a9-91ee-ee3a58a3ed96" providerId="ADAL" clId="{20900605-CAA8-4747-9BD9-667BB76F190A}" dt="2026-02-13T18:17:48.469" v="54" actId="20577"/>
        <pc:sldMkLst>
          <pc:docMk/>
          <pc:sldMk cId="0" sldId="489"/>
        </pc:sldMkLst>
        <pc:spChg chg="add mod">
          <ac:chgData name="Sigurd Skogestad" userId="9e9b58ab-b7e1-46a9-91ee-ee3a58a3ed96" providerId="ADAL" clId="{20900605-CAA8-4747-9BD9-667BB76F190A}" dt="2026-02-13T18:17:48.469" v="54" actId="20577"/>
          <ac:spMkLst>
            <pc:docMk/>
            <pc:sldMk cId="0" sldId="489"/>
            <ac:spMk id="2" creationId="{CB302269-256C-BBC9-B319-F28E800DBE1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E0D77D99-F17F-E635-E8B0-9CFCA5B64F3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906" tIns="47453" rIns="94906" bIns="47453" numCol="1" anchor="t" anchorCtr="0" compatLnSpc="1">
            <a:prstTxWarp prst="textNoShape">
              <a:avLst/>
            </a:prstTxWarp>
          </a:bodyPr>
          <a:lstStyle>
            <a:lvl1pPr defTabSz="949325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76C447D9-D4C9-9769-1A5F-C6060A25CD0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906" tIns="47453" rIns="94906" bIns="47453" numCol="1" anchor="t" anchorCtr="0" compatLnSpc="1">
            <a:prstTxWarp prst="textNoShape">
              <a:avLst/>
            </a:prstTxWarp>
          </a:bodyPr>
          <a:lstStyle>
            <a:lvl1pPr algn="r" defTabSz="949325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8" name="Rectangle 4">
            <a:extLst>
              <a:ext uri="{FF2B5EF4-FFF2-40B4-BE49-F238E27FC236}">
                <a16:creationId xmlns:a16="http://schemas.microsoft.com/office/drawing/2014/main" id="{168B6E30-AD4D-D615-FCE2-3B2630E8543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906" tIns="47453" rIns="94906" bIns="47453" numCol="1" anchor="b" anchorCtr="0" compatLnSpc="1">
            <a:prstTxWarp prst="textNoShape">
              <a:avLst/>
            </a:prstTxWarp>
          </a:bodyPr>
          <a:lstStyle>
            <a:lvl1pPr defTabSz="949325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9" name="Rectangle 5">
            <a:extLst>
              <a:ext uri="{FF2B5EF4-FFF2-40B4-BE49-F238E27FC236}">
                <a16:creationId xmlns:a16="http://schemas.microsoft.com/office/drawing/2014/main" id="{EAFD8B9E-B253-F79A-5211-08D1F985C9A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906" tIns="47453" rIns="94906" bIns="47453" numCol="1" anchor="b" anchorCtr="0" compatLnSpc="1">
            <a:prstTxWarp prst="textNoShape">
              <a:avLst/>
            </a:prstTxWarp>
          </a:bodyPr>
          <a:lstStyle>
            <a:lvl1pPr algn="r" defTabSz="949325">
              <a:defRPr sz="1200"/>
            </a:lvl1pPr>
          </a:lstStyle>
          <a:p>
            <a:pPr>
              <a:defRPr/>
            </a:pPr>
            <a:fld id="{326E60DB-2842-424F-9E4A-F72C43482DC2}" type="slidenum">
              <a:rPr lang="ar-SA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6232D83-4AE3-6087-4DB6-8DE09A02071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906" tIns="47453" rIns="94906" bIns="47453" numCol="1" anchor="t" anchorCtr="0" compatLnSpc="1">
            <a:prstTxWarp prst="textNoShape">
              <a:avLst/>
            </a:prstTxWarp>
          </a:bodyPr>
          <a:lstStyle>
            <a:lvl1pPr defTabSz="949325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nn-NO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79E43C5D-5A2C-22D0-AB17-DD6BBD77DA1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810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906" tIns="47453" rIns="94906" bIns="47453" numCol="1" anchor="t" anchorCtr="0" compatLnSpc="1">
            <a:prstTxWarp prst="textNoShape">
              <a:avLst/>
            </a:prstTxWarp>
          </a:bodyPr>
          <a:lstStyle>
            <a:lvl1pPr algn="r" defTabSz="949325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nn-NO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E7E2B256-2325-6EE1-94CC-926621F0372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074F7659-DCEE-12EC-E2D2-2C6883AAA50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906" tIns="47453" rIns="94906" bIns="474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n-NO" noProof="0"/>
              <a:t>Click to edit Master text styles</a:t>
            </a:r>
          </a:p>
          <a:p>
            <a:pPr lvl="1"/>
            <a:r>
              <a:rPr lang="nn-NO" noProof="0"/>
              <a:t>Second level</a:t>
            </a:r>
          </a:p>
          <a:p>
            <a:pPr lvl="2"/>
            <a:r>
              <a:rPr lang="nn-NO" noProof="0"/>
              <a:t>Third level</a:t>
            </a:r>
          </a:p>
          <a:p>
            <a:pPr lvl="3"/>
            <a:r>
              <a:rPr lang="nn-NO" noProof="0"/>
              <a:t>Fourth level</a:t>
            </a:r>
          </a:p>
          <a:p>
            <a:pPr lvl="4"/>
            <a:r>
              <a:rPr lang="nn-NO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04C2EF43-2F99-15A9-2B11-6EBCAB9631E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810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906" tIns="47453" rIns="94906" bIns="47453" numCol="1" anchor="b" anchorCtr="0" compatLnSpc="1">
            <a:prstTxWarp prst="textNoShape">
              <a:avLst/>
            </a:prstTxWarp>
          </a:bodyPr>
          <a:lstStyle>
            <a:lvl1pPr defTabSz="949325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nn-NO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EC9D243B-752A-1C44-39B8-813F2DC993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906" tIns="47453" rIns="94906" bIns="47453" numCol="1" anchor="b" anchorCtr="0" compatLnSpc="1">
            <a:prstTxWarp prst="textNoShape">
              <a:avLst/>
            </a:prstTxWarp>
          </a:bodyPr>
          <a:lstStyle>
            <a:lvl1pPr algn="r" defTabSz="949325">
              <a:defRPr sz="1200"/>
            </a:lvl1pPr>
          </a:lstStyle>
          <a:p>
            <a:pPr>
              <a:defRPr/>
            </a:pPr>
            <a:fld id="{0B528DC3-F7E7-4AF3-ABE7-33FA0F82A2C4}" type="slidenum">
              <a:rPr lang="ar-SA" altLang="nb-NO"/>
              <a:pPr>
                <a:defRPr/>
              </a:pPr>
              <a:t>‹#›</a:t>
            </a:fld>
            <a:endParaRPr lang="nn-NO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ED13C6C0-507E-100C-1ADA-9B679BCFF0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6431B66-820F-4684-A8A7-12E2326B8832}" type="slidenum">
              <a:rPr lang="ar-SA" altLang="nb-NO" sz="1200" smtClean="0"/>
              <a:pPr/>
              <a:t>6</a:t>
            </a:fld>
            <a:endParaRPr lang="nn-NO" altLang="nb-NO" sz="12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3F2EF0B9-F20B-DBD7-00D9-622FE5CD4E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DF045C2D-E4B2-206D-4B95-D78AA10C84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5D548886-EE35-916F-49B5-9A8F9E5395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A8FAAA9B-148D-43B4-ABCA-A11207AD4752}" type="slidenum">
              <a:rPr lang="ar-SA" altLang="nb-NO" sz="1200" smtClean="0"/>
              <a:pPr/>
              <a:t>17</a:t>
            </a:fld>
            <a:endParaRPr lang="nn-NO" altLang="nb-NO" sz="12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0EDCFDE3-EC91-4BC3-1910-9FFB6D2244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F2914CB5-04D1-B582-B9E9-35584F6DC7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9A5B69BB-1C48-CED0-1C57-9059A6A74E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A3366A09-3549-42E7-BA0D-FAA60B30AC37}" type="slidenum">
              <a:rPr lang="ar-SA" altLang="nb-NO" sz="1200" smtClean="0"/>
              <a:pPr/>
              <a:t>18</a:t>
            </a:fld>
            <a:endParaRPr lang="nn-NO" altLang="nb-NO" sz="12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756FF573-14A7-AC92-FDFB-623286D1BA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3E4C6E66-B3BC-73FB-3689-EDF6292ADA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BF660546-6E3B-BDEB-8C99-D95718AEED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2FB46B58-DDD7-4D76-89B1-FDF6E4B8E2E0}" type="slidenum">
              <a:rPr lang="ar-SA" altLang="nb-NO" sz="1200" smtClean="0"/>
              <a:pPr/>
              <a:t>19</a:t>
            </a:fld>
            <a:endParaRPr lang="nn-NO" altLang="nb-NO" sz="12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2D5D9176-06AF-E3BA-9CC3-849E6B11C4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93BD2C8E-D12D-3616-B28C-B28A92147B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65AF3089-5316-9D9E-010B-07E976BD16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2EA3E51-D7BD-49B0-B895-792F732E3009}" type="slidenum">
              <a:rPr lang="ar-SA" altLang="nb-NO" smtClean="0"/>
              <a:pPr>
                <a:spcBef>
                  <a:spcPct val="0"/>
                </a:spcBef>
              </a:pPr>
              <a:t>21</a:t>
            </a:fld>
            <a:endParaRPr lang="nn-NO" altLang="nb-NO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974E8333-0215-3A65-DD05-F267AC039A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4B5A3B65-AB08-05A4-78D3-92433D0DF5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E5340BE4-4A35-9C34-6B8B-99CF7CFBA9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23900" indent="-277813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14425" indent="-222250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560513" indent="-222250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06600" indent="-222250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4638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210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3782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354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DC4FD24-CFC0-4A7C-A5AA-0F0239CA264F}" type="slidenum">
              <a:rPr lang="ar-SA" altLang="nb-NO" sz="1200" smtClean="0"/>
              <a:pPr/>
              <a:t>24</a:t>
            </a:fld>
            <a:endParaRPr lang="nn-NO" altLang="nb-NO" sz="1200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0BA7164A-0CFB-824D-331D-CCF93466A6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90310EF6-96ED-EC0D-C3E0-F4464738D9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270CF3FA-6C87-67E6-421E-6FB621548A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23900" indent="-277813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14425" indent="-222250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560513" indent="-222250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06600" indent="-222250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4638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210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3782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354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FCE2EF18-E900-49B2-9D8E-3980B758523F}" type="slidenum">
              <a:rPr lang="ar-SA" altLang="nb-NO" sz="1200" smtClean="0"/>
              <a:pPr/>
              <a:t>25</a:t>
            </a:fld>
            <a:endParaRPr lang="nn-NO" altLang="nb-NO" sz="1200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BFD610BE-E7CF-378B-5E06-D7E8FFC381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0A2B6587-91E9-FADE-1C57-BFEDD57B0A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E645300B-35E9-36D6-AC41-5B4886D65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23900" indent="-277813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14425" indent="-222250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560513" indent="-222250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06600" indent="-222250" defTabSz="925513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4638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210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3782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35400" indent="-222250" defTabSz="9255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F5182A1-4630-4DC1-9418-59ACF9A3924D}" type="slidenum">
              <a:rPr lang="ar-SA" altLang="nb-NO" sz="1200" smtClean="0"/>
              <a:pPr/>
              <a:t>26</a:t>
            </a:fld>
            <a:endParaRPr lang="nn-NO" altLang="nb-NO" sz="1200"/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C9689C37-D3BA-A226-9149-7870F2B06A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>
            <a:extLst>
              <a:ext uri="{FF2B5EF4-FFF2-40B4-BE49-F238E27FC236}">
                <a16:creationId xmlns:a16="http://schemas.microsoft.com/office/drawing/2014/main" id="{177AEDCC-A357-8B8B-C70C-9AB8EE99F2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528DC3-F7E7-4AF3-ABE7-33FA0F82A2C4}" type="slidenum">
              <a:rPr lang="ar-SA" altLang="nb-NO" smtClean="0"/>
              <a:pPr>
                <a:defRPr/>
              </a:pPr>
              <a:t>31</a:t>
            </a:fld>
            <a:endParaRPr lang="nn-NO" altLang="nb-NO"/>
          </a:p>
        </p:txBody>
      </p:sp>
    </p:spTree>
    <p:extLst>
      <p:ext uri="{BB962C8B-B14F-4D97-AF65-F5344CB8AC3E}">
        <p14:creationId xmlns:p14="http://schemas.microsoft.com/office/powerpoint/2010/main" val="13020003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E18A0345-5C64-A230-4C21-AE3AFF8F16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0AD8387-2D44-4EA9-A813-5413AEFE2E96}" type="slidenum">
              <a:rPr lang="ar-SA" altLang="nb-NO" smtClean="0"/>
              <a:pPr>
                <a:spcBef>
                  <a:spcPct val="0"/>
                </a:spcBef>
              </a:pPr>
              <a:t>36</a:t>
            </a:fld>
            <a:endParaRPr lang="nn-NO" altLang="nb-NO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F5EBB3E4-DBFB-C6E2-CA9F-339CAE36C1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A63724F1-3617-E698-153C-C2B0AA286C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043302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DC4C99E1-8556-99C9-407E-057EE279FB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8F2F378-53C4-4CB0-B0C5-4641DA9F4FFA}" type="slidenum">
              <a:rPr lang="ar-SA" altLang="nb-NO" smtClean="0"/>
              <a:pPr>
                <a:spcBef>
                  <a:spcPct val="0"/>
                </a:spcBef>
              </a:pPr>
              <a:t>49</a:t>
            </a:fld>
            <a:endParaRPr lang="en-US" altLang="nb-NO"/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2B2AABD4-5858-A82F-ADEC-639B08FC56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A4B78F5C-56E0-173B-5F6F-D3B1F2612C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nn-NO" altLang="nb-NO"/>
              <a:t>One example of using MPC at the column level. </a:t>
            </a:r>
          </a:p>
          <a:p>
            <a:r>
              <a:rPr lang="nn-NO" altLang="nb-NO"/>
              <a:t>What do we want to control? Product quality + avoid flaring</a:t>
            </a:r>
          </a:p>
          <a:p>
            <a:r>
              <a:rPr lang="nb-NO" altLang="nb-NO"/>
              <a:t>Bias update from analyzators</a:t>
            </a:r>
          </a:p>
          <a:p>
            <a:endParaRPr lang="nb-NO" altLang="nb-NO"/>
          </a:p>
          <a:p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4272514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4DD862A5-3046-3049-749E-56B00C4AAD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F6B851C-3DA5-4EFF-8621-AA148ED99603}" type="slidenum">
              <a:rPr lang="ar-SA" altLang="nb-NO" sz="1200" smtClean="0"/>
              <a:pPr/>
              <a:t>7</a:t>
            </a:fld>
            <a:endParaRPr lang="nn-NO" altLang="nb-NO" sz="1200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0AB44E6D-CC59-C03C-E622-6521387485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385171B8-A9B8-42B6-61EF-FFD4EF7769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>
            <a:extLst>
              <a:ext uri="{FF2B5EF4-FFF2-40B4-BE49-F238E27FC236}">
                <a16:creationId xmlns:a16="http://schemas.microsoft.com/office/drawing/2014/main" id="{495122E2-71EC-B203-93EF-2C29E4EBF0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CA2CEC2-40EB-4AAC-88D2-90014FBEE4A7}" type="slidenum">
              <a:rPr lang="ar-SA" altLang="nb-NO" smtClean="0"/>
              <a:pPr>
                <a:spcBef>
                  <a:spcPct val="0"/>
                </a:spcBef>
              </a:pPr>
              <a:t>50</a:t>
            </a:fld>
            <a:endParaRPr lang="en-US" altLang="nb-NO"/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0DECD367-DBEB-0AFD-4059-B2199C1814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>
            <a:extLst>
              <a:ext uri="{FF2B5EF4-FFF2-40B4-BE49-F238E27FC236}">
                <a16:creationId xmlns:a16="http://schemas.microsoft.com/office/drawing/2014/main" id="{28EB3EFF-1957-9E5C-1F3D-1A4F5F87F1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0092592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>
            <a:extLst>
              <a:ext uri="{FF2B5EF4-FFF2-40B4-BE49-F238E27FC236}">
                <a16:creationId xmlns:a16="http://schemas.microsoft.com/office/drawing/2014/main" id="{E2C0D069-9774-4251-5251-6239F8B1C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6065F4E-D413-4183-B4AF-58EAF7D9458B}" type="slidenum">
              <a:rPr lang="ar-SA" altLang="nb-NO" smtClean="0"/>
              <a:pPr>
                <a:spcBef>
                  <a:spcPct val="0"/>
                </a:spcBef>
              </a:pPr>
              <a:t>51</a:t>
            </a:fld>
            <a:endParaRPr lang="en-US" altLang="nb-NO"/>
          </a:p>
        </p:txBody>
      </p:sp>
      <p:sp>
        <p:nvSpPr>
          <p:cNvPr id="78851" name="Rectangle 2">
            <a:extLst>
              <a:ext uri="{FF2B5EF4-FFF2-40B4-BE49-F238E27FC236}">
                <a16:creationId xmlns:a16="http://schemas.microsoft.com/office/drawing/2014/main" id="{85033A7F-5A01-0235-BEDC-BBBE612477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>
            <a:extLst>
              <a:ext uri="{FF2B5EF4-FFF2-40B4-BE49-F238E27FC236}">
                <a16:creationId xmlns:a16="http://schemas.microsoft.com/office/drawing/2014/main" id="{8293DDAB-F487-60FB-6A0C-A6CEE0BC1B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4272901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>
            <a:extLst>
              <a:ext uri="{FF2B5EF4-FFF2-40B4-BE49-F238E27FC236}">
                <a16:creationId xmlns:a16="http://schemas.microsoft.com/office/drawing/2014/main" id="{44E13105-0DBA-1121-30F0-49E5B62169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7F65E8E-DA70-45C3-B40E-9006A3E4E306}" type="slidenum">
              <a:rPr lang="ar-SA" altLang="nb-NO" smtClean="0"/>
              <a:pPr>
                <a:spcBef>
                  <a:spcPct val="0"/>
                </a:spcBef>
              </a:pPr>
              <a:t>52</a:t>
            </a:fld>
            <a:endParaRPr lang="en-US" altLang="nb-NO"/>
          </a:p>
        </p:txBody>
      </p:sp>
      <p:sp>
        <p:nvSpPr>
          <p:cNvPr id="80899" name="Rectangle 2">
            <a:extLst>
              <a:ext uri="{FF2B5EF4-FFF2-40B4-BE49-F238E27FC236}">
                <a16:creationId xmlns:a16="http://schemas.microsoft.com/office/drawing/2014/main" id="{FED1EF2C-4B9E-C41A-6932-6D21BE7CE9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>
            <a:extLst>
              <a:ext uri="{FF2B5EF4-FFF2-40B4-BE49-F238E27FC236}">
                <a16:creationId xmlns:a16="http://schemas.microsoft.com/office/drawing/2014/main" id="{4EBB1694-B4F5-77BA-CD9F-52AF784E10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141148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C15E5C31-CDB6-FAC7-9762-13A889E1DF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02A7FD62-D04B-4A58-8FC5-ACAC41C5CB15}" type="slidenum">
              <a:rPr lang="ar-SA" altLang="nb-NO" sz="1200" smtClean="0"/>
              <a:pPr/>
              <a:t>8</a:t>
            </a:fld>
            <a:endParaRPr lang="nn-NO" altLang="nb-NO" sz="1200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55C665AB-BD9F-7D49-7287-0A1889A8B2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8DF21C86-EB98-5C0C-1D2E-DE541F9A38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BA29B954-31DC-350C-8314-9C62E38883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783C682-B91E-4462-A18E-929F297A4C5A}" type="slidenum">
              <a:rPr lang="ar-SA" altLang="nb-NO" sz="1200" smtClean="0"/>
              <a:pPr/>
              <a:t>9</a:t>
            </a:fld>
            <a:endParaRPr lang="nn-NO" altLang="nb-NO" sz="1200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E00ED27D-D238-8D0E-49F1-4C04398856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7FCB219B-F856-E9E7-1F21-9C459B75E8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1F634DC-55EA-0CF4-BFD1-6236178CDE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C143C7AB-3BB3-40A0-8F29-81BACA695C1C}" type="slidenum">
              <a:rPr lang="ar-SA" altLang="nb-NO" sz="1200" smtClean="0"/>
              <a:pPr/>
              <a:t>10</a:t>
            </a:fld>
            <a:endParaRPr lang="nn-NO" altLang="nb-NO" sz="1200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D2F571D2-436C-2759-C8AC-0E2140D281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1CAF9A79-C5DE-3D3B-E3A8-368A324A91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B9803A5-80EB-82DF-3023-762FE9F9AD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AA758429-5058-4937-8BCF-94E3E3C6C3AB}" type="slidenum">
              <a:rPr lang="ar-SA" altLang="nb-NO" sz="1200" smtClean="0"/>
              <a:pPr/>
              <a:t>11</a:t>
            </a:fld>
            <a:endParaRPr lang="nn-NO" altLang="nb-NO" sz="12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CBF8F9C-4BA1-BECB-50EB-DFDCB42FEC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4D73C95-4713-77E5-126D-EA11D2C058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63C91B97-9F9C-D540-8B56-91C6DF2FCC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B12B30D-096B-481B-908C-DA591E1ACAC8}" type="slidenum">
              <a:rPr lang="ar-SA" altLang="nb-NO" sz="1200" smtClean="0"/>
              <a:pPr/>
              <a:t>12</a:t>
            </a:fld>
            <a:endParaRPr lang="nn-NO" altLang="nb-NO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F0DD50C5-8FB0-D128-6C46-B5512EA3A0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80700A88-CC42-7E91-047E-E37065E1E5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2B31ADE5-A7EE-FA86-4597-D5BAB11681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73F83BD-4B02-420A-91B5-9CA078690FCA}" type="slidenum">
              <a:rPr lang="ar-SA" altLang="nb-NO" sz="1200" smtClean="0"/>
              <a:pPr/>
              <a:t>13</a:t>
            </a:fld>
            <a:endParaRPr lang="nn-NO" altLang="nb-NO" sz="12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E4687DA2-C5E0-B8D3-A646-B780D651B0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C5913E1-35FE-F7C6-20D6-78F4148304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7F51A8C5-5FBF-4D6C-0F75-C44044A7C8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9C8D181-70DF-490D-BA3D-311B6E66172A}" type="slidenum">
              <a:rPr lang="ar-SA" altLang="nb-NO" sz="1200" smtClean="0"/>
              <a:pPr/>
              <a:t>16</a:t>
            </a:fld>
            <a:endParaRPr lang="nn-NO" altLang="nb-NO" sz="12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5A52E07B-DAE5-3AE3-0A8C-105D0CDF2E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6F6D0837-2826-7F52-2AD9-B4DA74CE02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7EC2F25-43AA-4F52-21D0-D5FD685154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79DAF0-A416-14FA-9144-814E395C07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586702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80CD7D9-7E35-F237-1506-4DA3DF0408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00E49A6-F55A-CCF4-190F-E6BE56BD6D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619671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11733" y="539751"/>
            <a:ext cx="2590800" cy="5553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39333" y="539751"/>
            <a:ext cx="7569200" cy="5553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58FF70A-BD5D-6CA5-E7D6-4EA8D0CC45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2A26E81-73F3-B7A4-9337-32FF9037E8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68615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B278FB9-66F0-36AC-66E2-09110AE323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5A9588A-B7E9-7B0B-E2B9-885620520A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367855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4EDDA0-52C6-5100-88BB-86146B770F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76C824B-07DF-426F-3C4D-806B2D12FA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209416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9333" y="1978025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22533" y="1978025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28A83B-570A-6F1B-C51A-D7D596D837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2B351F-0B61-4EBE-040D-7DC2ADD9A0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65715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EA7C97C-D5BF-666F-CF45-A106C1150C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EC511DF-2ADA-2232-95AB-40C465B570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70310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8E48031-5D55-24C8-6860-ACD6568234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655EBD5-ACD5-E39A-B116-6B70579478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2838209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61B8156-13EB-6581-D8C1-59295C5A7B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161A74C-0E5E-D00B-3241-2EB1EA9934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898629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B382CD-A818-3C00-6724-63EF9D21DA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D784C9-D7B7-67F4-22A1-B0EEAE361B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48490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991B42-3B08-BC70-B53A-E6F77F7D14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CA54FD-ACEE-E387-55AC-3B86341EB1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2166985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4DC5705-A635-D120-DE96-1B2F6AB122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439863" y="53975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n-NO" altLang="nb-NO"/>
              <a:t>Overskrift på Times 36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9F0828F-DB61-EF1E-AEB4-A72C11B4EA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439863" y="1978025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n-NO" altLang="nb-NO"/>
              <a:t>Første Nivå: Times 20</a:t>
            </a:r>
          </a:p>
          <a:p>
            <a:pPr lvl="1"/>
            <a:r>
              <a:rPr lang="nn-NO" altLang="nb-NO"/>
              <a:t>Andre nivå: Times 18</a:t>
            </a:r>
          </a:p>
          <a:p>
            <a:pPr lvl="2"/>
            <a:r>
              <a:rPr lang="nn-NO" altLang="nb-NO"/>
              <a:t>Tredje nivå: Times 16</a:t>
            </a:r>
          </a:p>
          <a:p>
            <a:pPr lvl="3"/>
            <a:r>
              <a:rPr lang="nn-NO" altLang="nb-NO"/>
              <a:t>Fjerde nivå: Times 16</a:t>
            </a:r>
          </a:p>
          <a:p>
            <a:pPr lvl="4"/>
            <a:r>
              <a:rPr lang="nn-NO" altLang="nb-NO"/>
              <a:t>Femte nivå: Times 16</a:t>
            </a:r>
          </a:p>
          <a:p>
            <a:pPr lvl="0"/>
            <a:endParaRPr lang="nn-NO" altLang="nb-NO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DACDF5C-0D91-4F53-FD51-9D2183DB531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245600" y="6243638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920E34D-C815-CE34-3A4F-4F346EAB80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192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/>
            </a:lvl1pPr>
          </a:lstStyle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  <p:sp>
        <p:nvSpPr>
          <p:cNvPr id="1030" name="Rectangle 7">
            <a:extLst>
              <a:ext uri="{FF2B5EF4-FFF2-40B4-BE49-F238E27FC236}">
                <a16:creationId xmlns:a16="http://schemas.microsoft.com/office/drawing/2014/main" id="{7067A211-FA4E-C1B4-FD55-9115739A7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28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algn="ctr">
              <a:defRPr/>
            </a:pPr>
            <a:endParaRPr lang="nb-NO" altLang="nb-NO" sz="3600"/>
          </a:p>
        </p:txBody>
      </p:sp>
      <p:sp>
        <p:nvSpPr>
          <p:cNvPr id="1031" name="Rectangle 12">
            <a:extLst>
              <a:ext uri="{FF2B5EF4-FFF2-40B4-BE49-F238E27FC236}">
                <a16:creationId xmlns:a16="http://schemas.microsoft.com/office/drawing/2014/main" id="{E72B11B0-8372-F292-34F1-71CFD3964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algn="ctr">
              <a:defRPr/>
            </a:pPr>
            <a:r>
              <a:rPr lang="nn-NO" altLang="nb-NO" sz="3600"/>
              <a:t>		</a:t>
            </a:r>
          </a:p>
        </p:txBody>
      </p:sp>
      <p:sp>
        <p:nvSpPr>
          <p:cNvPr id="1032" name="Rectangle 13">
            <a:extLst>
              <a:ext uri="{FF2B5EF4-FFF2-40B4-BE49-F238E27FC236}">
                <a16:creationId xmlns:a16="http://schemas.microsoft.com/office/drawing/2014/main" id="{6EBBABD9-D0C5-E983-6155-26B3B9EE4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" y="6315075"/>
            <a:ext cx="560388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fld id="{4D760148-ABAE-4C89-809E-874FF122238B}" type="slidenum">
              <a:rPr lang="ar-SA" altLang="nb-NO" sz="1400" smtClean="0">
                <a:solidFill>
                  <a:schemeClr val="bg1"/>
                </a:solidFill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nn-NO" altLang="nb-NO" sz="1400"/>
          </a:p>
        </p:txBody>
      </p:sp>
      <p:pic>
        <p:nvPicPr>
          <p:cNvPr id="1033" name="Picture 15">
            <a:extLst>
              <a:ext uri="{FF2B5EF4-FFF2-40B4-BE49-F238E27FC236}">
                <a16:creationId xmlns:a16="http://schemas.microsoft.com/office/drawing/2014/main" id="{AFA3D9BA-3246-C5F1-0F44-26AF97A82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533400"/>
            <a:ext cx="4143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5pPr>
      <a:lvl6pPr marL="2438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6pPr>
      <a:lvl7pPr marL="2895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7pPr>
      <a:lvl8pPr marL="3352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8pPr>
      <a:lvl9pPr marL="3810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7.xml"/><Relationship Id="rId7" Type="http://schemas.openxmlformats.org/officeDocument/2006/relationships/image" Target="../media/image2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49E913B1-4871-99F3-65BD-192A1A5D82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>
                <a:solidFill>
                  <a:srgbClr val="FF0000"/>
                </a:solidFill>
              </a:rPr>
              <a:t>Multivariable control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F42D7EB2-BAD9-87B0-CAF3-D3B3CD03ED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Times" panose="02020603050405020304" pitchFamily="18" charset="0"/>
              <a:buAutoNum type="romanUcPeriod"/>
            </a:pPr>
            <a:r>
              <a:rPr lang="en-US" altLang="nb-NO"/>
              <a:t>Single-loop control (decentralized)</a:t>
            </a:r>
          </a:p>
          <a:p>
            <a:pPr marL="514350" indent="-514350">
              <a:buFont typeface="Times" panose="02020603050405020304" pitchFamily="18" charset="0"/>
              <a:buAutoNum type="romanUcPeriod"/>
            </a:pPr>
            <a:r>
              <a:rPr lang="en-US" altLang="nb-NO"/>
              <a:t>Decoupling (similar to feedforward)</a:t>
            </a:r>
          </a:p>
          <a:p>
            <a:pPr marL="514350" indent="-514350">
              <a:buFont typeface="Times" panose="02020603050405020304" pitchFamily="18" charset="0"/>
              <a:buAutoNum type="romanUcPeriod"/>
            </a:pPr>
            <a:r>
              <a:rPr lang="en-US" altLang="nb-NO"/>
              <a:t>Model predictive control (MPC)</a:t>
            </a:r>
          </a:p>
          <a:p>
            <a:pPr marL="400050" lvl="1" indent="0">
              <a:buFontTx/>
              <a:buNone/>
            </a:pPr>
            <a:endParaRPr lang="en-US" altLang="nb-NO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>
            <a:extLst>
              <a:ext uri="{FF2B5EF4-FFF2-40B4-BE49-F238E27FC236}">
                <a16:creationId xmlns:a16="http://schemas.microsoft.com/office/drawing/2014/main" id="{52EF69BA-02B8-14CA-8E43-1804ABBFC9A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17411" name="Footer Placeholder 4">
            <a:extLst>
              <a:ext uri="{FF2B5EF4-FFF2-40B4-BE49-F238E27FC236}">
                <a16:creationId xmlns:a16="http://schemas.microsoft.com/office/drawing/2014/main" id="{486CC5F5-DA9F-221C-FCDD-90B3E074B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graphicFrame>
        <p:nvGraphicFramePr>
          <p:cNvPr id="17412" name="Object 5">
            <a:extLst>
              <a:ext uri="{FF2B5EF4-FFF2-40B4-BE49-F238E27FC236}">
                <a16:creationId xmlns:a16="http://schemas.microsoft.com/office/drawing/2014/main" id="{E627FEED-0283-62AB-100E-23799C0703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76950" y="4149725"/>
          <a:ext cx="289242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06700" imgH="889000" progId="Equation.DSMT4">
                  <p:embed/>
                </p:oleObj>
              </mc:Choice>
              <mc:Fallback>
                <p:oleObj name="Equation" r:id="rId3" imgW="2806700" imgH="889000" progId="Equation.DSMT4">
                  <p:embed/>
                  <p:pic>
                    <p:nvPicPr>
                      <p:cNvPr id="17412" name="Object 5">
                        <a:extLst>
                          <a:ext uri="{FF2B5EF4-FFF2-40B4-BE49-F238E27FC236}">
                            <a16:creationId xmlns:a16="http://schemas.microsoft.com/office/drawing/2014/main" id="{E627FEED-0283-62AB-100E-23799C0703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6950" y="4149725"/>
                        <a:ext cx="2892425" cy="111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Line 6">
            <a:extLst>
              <a:ext uri="{FF2B5EF4-FFF2-40B4-BE49-F238E27FC236}">
                <a16:creationId xmlns:a16="http://schemas.microsoft.com/office/drawing/2014/main" id="{71B0B396-3D93-B9EA-0001-0B99C5B95CA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27575" y="4365625"/>
            <a:ext cx="1295400" cy="609600"/>
          </a:xfrm>
          <a:prstGeom prst="line">
            <a:avLst/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graphicFrame>
        <p:nvGraphicFramePr>
          <p:cNvPr id="17414" name="Object 1">
            <a:extLst>
              <a:ext uri="{FF2B5EF4-FFF2-40B4-BE49-F238E27FC236}">
                <a16:creationId xmlns:a16="http://schemas.microsoft.com/office/drawing/2014/main" id="{38C38208-A470-5EF4-BC73-77D3E39750E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2838" y="1557338"/>
          <a:ext cx="4017962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21000" imgH="1295400" progId="Equation.3">
                  <p:embed/>
                </p:oleObj>
              </mc:Choice>
              <mc:Fallback>
                <p:oleObj name="Equation" r:id="rId5" imgW="2921000" imgH="1295400" progId="Equation.3">
                  <p:embed/>
                  <p:pic>
                    <p:nvPicPr>
                      <p:cNvPr id="17414" name="Object 1">
                        <a:extLst>
                          <a:ext uri="{FF2B5EF4-FFF2-40B4-BE49-F238E27FC236}">
                            <a16:creationId xmlns:a16="http://schemas.microsoft.com/office/drawing/2014/main" id="{38C38208-A470-5EF4-BC73-77D3E39750E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2838" y="1557338"/>
                        <a:ext cx="4017962" cy="151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5" name="TextBox 2">
            <a:extLst>
              <a:ext uri="{FF2B5EF4-FFF2-40B4-BE49-F238E27FC236}">
                <a16:creationId xmlns:a16="http://schemas.microsoft.com/office/drawing/2014/main" id="{36CA1411-2BAD-BEC5-6273-ABA8C4818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3" y="765175"/>
            <a:ext cx="2374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/>
              <a:t>Example from before</a:t>
            </a:r>
          </a:p>
          <a:p>
            <a:pPr>
              <a:buFontTx/>
              <a:buNone/>
            </a:pPr>
            <a:endParaRPr lang="en-US" altLang="nb-NO"/>
          </a:p>
        </p:txBody>
      </p:sp>
      <p:pic>
        <p:nvPicPr>
          <p:cNvPr id="17416" name="Picture 1">
            <a:extLst>
              <a:ext uri="{FF2B5EF4-FFF2-40B4-BE49-F238E27FC236}">
                <a16:creationId xmlns:a16="http://schemas.microsoft.com/office/drawing/2014/main" id="{1EA17E70-03D3-01DC-AEDF-3AAE2E098D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249613"/>
            <a:ext cx="2886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>
            <a:extLst>
              <a:ext uri="{FF2B5EF4-FFF2-40B4-BE49-F238E27FC236}">
                <a16:creationId xmlns:a16="http://schemas.microsoft.com/office/drawing/2014/main" id="{D47EEAC8-CBFE-24B9-3842-6DFE741735C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19459" name="Footer Placeholder 4">
            <a:extLst>
              <a:ext uri="{FF2B5EF4-FFF2-40B4-BE49-F238E27FC236}">
                <a16:creationId xmlns:a16="http://schemas.microsoft.com/office/drawing/2014/main" id="{8FCA95E2-6CF2-72D4-E0C4-7635D46EC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19461" name="Text Box 3">
            <a:extLst>
              <a:ext uri="{FF2B5EF4-FFF2-40B4-BE49-F238E27FC236}">
                <a16:creationId xmlns:a16="http://schemas.microsoft.com/office/drawing/2014/main" id="{75A4EE03-B1A3-7739-84A8-F661559CC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419" y="1466499"/>
            <a:ext cx="11017223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800100" indent="-3429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arenBoth"/>
            </a:pPr>
            <a:r>
              <a:rPr lang="en-US" alt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Interactions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en-US" alt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RGA-element (</a:t>
            </a:r>
            <a:r>
              <a:rPr lang="en-US" altLang="nb-NO" sz="1800" b="1" dirty="0">
                <a:solidFill>
                  <a:srgbClr val="000000"/>
                </a:solidFill>
                <a:latin typeface="Symbol" panose="05050102010706020507" pitchFamily="18" charset="2"/>
                <a:cs typeface="Times New Roman" panose="02020603050405020304" pitchFamily="18" charset="0"/>
                <a:sym typeface="Symbol" panose="05050102010706020507" pitchFamily="18" charset="2"/>
              </a:rPr>
              <a:t></a:t>
            </a:r>
            <a:r>
              <a:rPr lang="en-US" alt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)&gt; 1: Smaller gain by closing other loops (“fighting loops” gives slower control)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en-US" alt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RGA-element </a:t>
            </a:r>
            <a:r>
              <a:rPr lang="en-US" altLang="nb-NO" b="1" dirty="0">
                <a:solidFill>
                  <a:srgbClr val="000000"/>
                </a:solidFill>
              </a:rPr>
              <a:t>(</a:t>
            </a:r>
            <a:r>
              <a:rPr lang="en-US" altLang="nb-NO" b="1" dirty="0">
                <a:solidFill>
                  <a:srgbClr val="000000"/>
                </a:solidFill>
                <a:sym typeface="Symbol" panose="05050102010706020507" pitchFamily="18" charset="2"/>
              </a:rPr>
              <a:t>)</a:t>
            </a:r>
            <a:r>
              <a:rPr lang="en-US" altLang="nb-NO" dirty="0"/>
              <a:t> </a:t>
            </a:r>
            <a:r>
              <a:rPr lang="en-US" alt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&lt;1: Larger gain by closing other loops (can get instability when other loop is closed)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en-US" alt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RGA-element </a:t>
            </a:r>
            <a:r>
              <a:rPr lang="en-US" altLang="nb-NO" b="1" dirty="0">
                <a:solidFill>
                  <a:srgbClr val="000000"/>
                </a:solidFill>
              </a:rPr>
              <a:t>(</a:t>
            </a:r>
            <a:r>
              <a:rPr lang="en-US" altLang="nb-NO" b="1" dirty="0">
                <a:solidFill>
                  <a:srgbClr val="000000"/>
                </a:solidFill>
                <a:sym typeface="Symbol" panose="05050102010706020507" pitchFamily="18" charset="2"/>
              </a:rPr>
              <a:t>)</a:t>
            </a:r>
            <a:r>
              <a:rPr lang="en-US" altLang="nb-NO" dirty="0"/>
              <a:t> </a:t>
            </a:r>
            <a:r>
              <a:rPr lang="en-US" alt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negative: Gain reversal by closing other loops (Oops!)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endParaRPr lang="en-US" altLang="nb-NO" sz="1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2" name="Text Box 2">
            <a:extLst>
              <a:ext uri="{FF2B5EF4-FFF2-40B4-BE49-F238E27FC236}">
                <a16:creationId xmlns:a16="http://schemas.microsoft.com/office/drawing/2014/main" id="{E6D2DF8E-54A8-0C7F-71E0-ECA93878A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6300" y="549275"/>
            <a:ext cx="2743200" cy="3968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of RGA:</a:t>
            </a:r>
          </a:p>
        </p:txBody>
      </p:sp>
      <p:sp>
        <p:nvSpPr>
          <p:cNvPr id="19463" name="Text Box 4">
            <a:extLst>
              <a:ext uri="{FF2B5EF4-FFF2-40B4-BE49-F238E27FC236}">
                <a16:creationId xmlns:a16="http://schemas.microsoft.com/office/drawing/2014/main" id="{12255340-7782-5831-007E-2C6E29CFA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624" y="4566445"/>
            <a:ext cx="7056437" cy="369887"/>
          </a:xfrm>
          <a:prstGeom prst="rect">
            <a:avLst/>
          </a:prstGeom>
          <a:noFill/>
          <a:ln w="25400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 2. Choose pairings corresponding to RGA-elements close to 1</a:t>
            </a:r>
          </a:p>
        </p:txBody>
      </p:sp>
      <p:sp>
        <p:nvSpPr>
          <p:cNvPr id="19464" name="Text Box 5">
            <a:extLst>
              <a:ext uri="{FF2B5EF4-FFF2-40B4-BE49-F238E27FC236}">
                <a16:creationId xmlns:a16="http://schemas.microsoft.com/office/drawing/2014/main" id="{272DF589-F4F1-7EC1-6EEC-47ABF0378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930" y="5025702"/>
            <a:ext cx="541020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Traditional: Consider Steady-state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 (improved Rule 2): Consider frequency corresponding to closed-loop time constant</a:t>
            </a:r>
          </a:p>
        </p:txBody>
      </p:sp>
      <p:sp>
        <p:nvSpPr>
          <p:cNvPr id="19465" name="Text Box 6">
            <a:extLst>
              <a:ext uri="{FF2B5EF4-FFF2-40B4-BE49-F238E27FC236}">
                <a16:creationId xmlns:a16="http://schemas.microsoft.com/office/drawing/2014/main" id="{3A1B976A-179A-645E-E7EB-8D14A9B61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9616" y="3429094"/>
            <a:ext cx="6481762" cy="92551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 1. Avoid pairing on negative steady-state relative gain – otherwise you get instability if one of the loops become inactive (e.g. because of saturation)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3">
            <a:extLst>
              <a:ext uri="{FF2B5EF4-FFF2-40B4-BE49-F238E27FC236}">
                <a16:creationId xmlns:a16="http://schemas.microsoft.com/office/drawing/2014/main" id="{C502CFD2-B314-08A0-3795-A299099850E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21507" name="Footer Placeholder 4">
            <a:extLst>
              <a:ext uri="{FF2B5EF4-FFF2-40B4-BE49-F238E27FC236}">
                <a16:creationId xmlns:a16="http://schemas.microsoft.com/office/drawing/2014/main" id="{788E749C-C7EE-B858-338C-3EC43F532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21508" name="Rectangle 2">
            <a:extLst>
              <a:ext uri="{FF2B5EF4-FFF2-40B4-BE49-F238E27FC236}">
                <a16:creationId xmlns:a16="http://schemas.microsoft.com/office/drawing/2014/main" id="{D0AAFC29-4213-0194-A460-8E50623338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Example 3x3 process: 6 possible pairing options</a:t>
            </a:r>
          </a:p>
        </p:txBody>
      </p:sp>
      <p:pic>
        <p:nvPicPr>
          <p:cNvPr id="21509" name="Picture 8" descr="txp_fig">
            <a:extLst>
              <a:ext uri="{FF2B5EF4-FFF2-40B4-BE49-F238E27FC236}">
                <a16:creationId xmlns:a16="http://schemas.microsoft.com/office/drawing/2014/main" id="{AB4DEB10-F6BE-DA3B-593F-A4868663D606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75" y="2827338"/>
            <a:ext cx="71882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2857" name="Text Box 9">
            <a:extLst>
              <a:ext uri="{FF2B5EF4-FFF2-40B4-BE49-F238E27FC236}">
                <a16:creationId xmlns:a16="http://schemas.microsoft.com/office/drawing/2014/main" id="{D3006866-C4F4-15FC-FDE7-A84FB56F6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4437063"/>
            <a:ext cx="7362825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/>
              <a:t>Only diagonal pairings give positive steady-state RGA’s!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28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3">
            <a:extLst>
              <a:ext uri="{FF2B5EF4-FFF2-40B4-BE49-F238E27FC236}">
                <a16:creationId xmlns:a16="http://schemas.microsoft.com/office/drawing/2014/main" id="{0AC228CB-AF79-A856-EFB2-932B270CFC5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23555" name="Footer Placeholder 4">
            <a:extLst>
              <a:ext uri="{FF2B5EF4-FFF2-40B4-BE49-F238E27FC236}">
                <a16:creationId xmlns:a16="http://schemas.microsoft.com/office/drawing/2014/main" id="{85AE2D71-62C2-69F4-A12C-A0EC6300E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23556" name="Text Box 2">
            <a:extLst>
              <a:ext uri="{FF2B5EF4-FFF2-40B4-BE49-F238E27FC236}">
                <a16:creationId xmlns:a16="http://schemas.microsoft.com/office/drawing/2014/main" id="{8B30C96B-BD29-C95B-8DB6-C2B332A8A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981075"/>
            <a:ext cx="6162675" cy="1055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rtl="1" eaLnBrk="1" hangingPunct="1">
              <a:spcBef>
                <a:spcPct val="50000"/>
              </a:spcBef>
              <a:buFontTx/>
              <a:buNone/>
            </a:pPr>
            <a:r>
              <a:rPr lang="en-US" altLang="nb-NO"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Property of RGA:</a:t>
            </a:r>
          </a:p>
          <a:p>
            <a:pPr eaLnBrk="1" hangingPunct="1">
              <a:lnSpc>
                <a:spcPct val="75000"/>
              </a:lnSpc>
              <a:spcBef>
                <a:spcPct val="50000"/>
              </a:spcBef>
              <a:buFontTx/>
              <a:buBlip>
                <a:blip r:embed="rId4"/>
              </a:buBlip>
            </a:pPr>
            <a:r>
              <a:rPr lang="en-US" altLang="nb-NO"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Columns and rows always sum to 1</a:t>
            </a:r>
          </a:p>
          <a:p>
            <a:pPr eaLnBrk="1" hangingPunct="1">
              <a:lnSpc>
                <a:spcPct val="75000"/>
              </a:lnSpc>
              <a:spcBef>
                <a:spcPct val="50000"/>
              </a:spcBef>
              <a:buFontTx/>
              <a:buBlip>
                <a:blip r:embed="rId4"/>
              </a:buBlip>
            </a:pPr>
            <a:r>
              <a:rPr lang="en-US" altLang="nb-NO"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RGA independent of scaling (units) for </a:t>
            </a:r>
            <a:r>
              <a:rPr lang="nb-NO" altLang="nb-NO"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nb-NO"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y</a:t>
            </a: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l-GR" altLang="nb-NO" sz="16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557" name="Picture 7" descr="txp_fig">
            <a:extLst>
              <a:ext uri="{FF2B5EF4-FFF2-40B4-BE49-F238E27FC236}">
                <a16:creationId xmlns:a16="http://schemas.microsoft.com/office/drawing/2014/main" id="{B16C0DD1-F33D-CC46-BCF2-BDBA05455EF1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8" y="2852738"/>
            <a:ext cx="5892800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8" name="TextBox 1">
            <a:extLst>
              <a:ext uri="{FF2B5EF4-FFF2-40B4-BE49-F238E27FC236}">
                <a16:creationId xmlns:a16="http://schemas.microsoft.com/office/drawing/2014/main" id="{CD8C27BA-F701-1768-57F2-17E7F1A144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3" y="4652963"/>
            <a:ext cx="2219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endParaRPr lang="en-US" altLang="nb-NO" sz="1400"/>
          </a:p>
          <a:p>
            <a:pPr>
              <a:buFontTx/>
              <a:buNone/>
            </a:pPr>
            <a:r>
              <a:rPr lang="en-US" altLang="nb-NO" sz="1400"/>
              <a:t>&gt;&gt; rga=G.*pinv(G).'</a:t>
            </a:r>
          </a:p>
          <a:p>
            <a:pPr>
              <a:buFontTx/>
              <a:buNone/>
            </a:pPr>
            <a:r>
              <a:rPr lang="en-US" altLang="nb-NO" sz="1400"/>
              <a:t>rga =</a:t>
            </a:r>
          </a:p>
          <a:p>
            <a:pPr>
              <a:buFontTx/>
              <a:buNone/>
            </a:pPr>
            <a:r>
              <a:rPr lang="en-US" altLang="nb-NO" sz="1400"/>
              <a:t>    0.3125    1.2500   -0.5625</a:t>
            </a:r>
          </a:p>
          <a:p>
            <a:pPr>
              <a:buFontTx/>
              <a:buNone/>
            </a:pPr>
            <a:r>
              <a:rPr lang="en-US" altLang="nb-NO" sz="1400"/>
              <a:t>    1.2500   -0.2500         0</a:t>
            </a:r>
          </a:p>
          <a:p>
            <a:pPr>
              <a:buFontTx/>
              <a:buNone/>
            </a:pPr>
            <a:r>
              <a:rPr lang="en-US" altLang="nb-NO" sz="1400"/>
              <a:t>   -0.5625         0    1.5625</a:t>
            </a:r>
          </a:p>
        </p:txBody>
      </p:sp>
      <p:sp>
        <p:nvSpPr>
          <p:cNvPr id="23559" name="TextBox 7">
            <a:extLst>
              <a:ext uri="{FF2B5EF4-FFF2-40B4-BE49-F238E27FC236}">
                <a16:creationId xmlns:a16="http://schemas.microsoft.com/office/drawing/2014/main" id="{18E0E25B-C66B-430E-2452-FF934328C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4652963"/>
            <a:ext cx="2352675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 sz="1400"/>
              <a:t> G = [5 10 1; 20 -10 0; 18 0 2]</a:t>
            </a:r>
          </a:p>
          <a:p>
            <a:pPr>
              <a:buFontTx/>
              <a:buNone/>
            </a:pPr>
            <a:r>
              <a:rPr lang="en-US" altLang="nb-NO" sz="1400"/>
              <a:t>G =</a:t>
            </a:r>
          </a:p>
          <a:p>
            <a:pPr>
              <a:buFontTx/>
              <a:buNone/>
            </a:pPr>
            <a:r>
              <a:rPr lang="en-US" altLang="nb-NO" sz="1400"/>
              <a:t>     5    10     1</a:t>
            </a:r>
          </a:p>
          <a:p>
            <a:pPr>
              <a:buFontTx/>
              <a:buNone/>
            </a:pPr>
            <a:r>
              <a:rPr lang="en-US" altLang="nb-NO" sz="1400"/>
              <a:t>    20   -10     0</a:t>
            </a:r>
          </a:p>
          <a:p>
            <a:pPr>
              <a:buFontTx/>
              <a:buNone/>
            </a:pPr>
            <a:r>
              <a:rPr lang="en-US" altLang="nb-NO" sz="1400"/>
              <a:t>    18     0     2</a:t>
            </a:r>
          </a:p>
        </p:txBody>
      </p:sp>
      <p:sp>
        <p:nvSpPr>
          <p:cNvPr id="23560" name="TextBox 2">
            <a:extLst>
              <a:ext uri="{FF2B5EF4-FFF2-40B4-BE49-F238E27FC236}">
                <a16:creationId xmlns:a16="http://schemas.microsoft.com/office/drawing/2014/main" id="{D2C32504-DBE5-A77F-1B33-216669F2E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4256088"/>
            <a:ext cx="1095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Example</a:t>
            </a:r>
          </a:p>
        </p:txBody>
      </p:sp>
      <p:sp>
        <p:nvSpPr>
          <p:cNvPr id="8201" name="TextBox 3">
            <a:extLst>
              <a:ext uri="{FF2B5EF4-FFF2-40B4-BE49-F238E27FC236}">
                <a16:creationId xmlns:a16="http://schemas.microsoft.com/office/drawing/2014/main" id="{3825A3CD-87C4-2CD8-54F3-3BD285131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7163" y="6253163"/>
            <a:ext cx="70405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Conclusion: of the 6 possible pairings only one has positive RGA’s</a:t>
            </a:r>
          </a:p>
        </p:txBody>
      </p:sp>
      <p:sp>
        <p:nvSpPr>
          <p:cNvPr id="8202" name="Rectangle 4">
            <a:extLst>
              <a:ext uri="{FF2B5EF4-FFF2-40B4-BE49-F238E27FC236}">
                <a16:creationId xmlns:a16="http://schemas.microsoft.com/office/drawing/2014/main" id="{FA0B7503-86FD-9680-3457-F6DE4A212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0825" y="5661025"/>
            <a:ext cx="647700" cy="268288"/>
          </a:xfrm>
          <a:prstGeom prst="rect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endParaRPr lang="en-US" altLang="nb-NO"/>
          </a:p>
        </p:txBody>
      </p:sp>
      <p:sp>
        <p:nvSpPr>
          <p:cNvPr id="8203" name="Rectangle 11">
            <a:extLst>
              <a:ext uri="{FF2B5EF4-FFF2-40B4-BE49-F238E27FC236}">
                <a16:creationId xmlns:a16="http://schemas.microsoft.com/office/drawing/2014/main" id="{079A3935-D452-F623-7D4C-F460BF227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9963" y="5453063"/>
            <a:ext cx="647700" cy="268287"/>
          </a:xfrm>
          <a:prstGeom prst="rect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endParaRPr lang="en-US" altLang="nb-NO"/>
          </a:p>
        </p:txBody>
      </p:sp>
      <p:sp>
        <p:nvSpPr>
          <p:cNvPr id="8204" name="Rectangle 12">
            <a:extLst>
              <a:ext uri="{FF2B5EF4-FFF2-40B4-BE49-F238E27FC236}">
                <a16:creationId xmlns:a16="http://schemas.microsoft.com/office/drawing/2014/main" id="{6B2D7EDE-1815-97C7-6507-6ADCA87D4A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6213" y="5986463"/>
            <a:ext cx="647700" cy="266700"/>
          </a:xfrm>
          <a:prstGeom prst="rect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endParaRPr lang="en-US" altLang="nb-N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 animBg="1"/>
      <p:bldP spid="8203" grpId="0" animBg="1"/>
      <p:bldP spid="820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3">
            <a:extLst>
              <a:ext uri="{FF2B5EF4-FFF2-40B4-BE49-F238E27FC236}">
                <a16:creationId xmlns:a16="http://schemas.microsoft.com/office/drawing/2014/main" id="{063868A8-E3B5-8114-215D-41F771F57163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25603" name="Footer Placeholder 4">
            <a:extLst>
              <a:ext uri="{FF2B5EF4-FFF2-40B4-BE49-F238E27FC236}">
                <a16:creationId xmlns:a16="http://schemas.microsoft.com/office/drawing/2014/main" id="{46BE4DDF-747C-F21E-C19B-5A85435E2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grpSp>
        <p:nvGrpSpPr>
          <p:cNvPr id="25604" name="Group 4">
            <a:extLst>
              <a:ext uri="{FF2B5EF4-FFF2-40B4-BE49-F238E27FC236}">
                <a16:creationId xmlns:a16="http://schemas.microsoft.com/office/drawing/2014/main" id="{2A300B96-D405-8E58-7A45-578488E3F64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66988" y="1727200"/>
            <a:ext cx="7820025" cy="4954588"/>
            <a:chOff x="285" y="763"/>
            <a:chExt cx="4926" cy="3121"/>
          </a:xfrm>
        </p:grpSpPr>
        <p:pic>
          <p:nvPicPr>
            <p:cNvPr id="25607" name="Picture 6">
              <a:extLst>
                <a:ext uri="{FF2B5EF4-FFF2-40B4-BE49-F238E27FC236}">
                  <a16:creationId xmlns:a16="http://schemas.microsoft.com/office/drawing/2014/main" id="{C9B8F5AC-8E09-9118-BE1B-704D69256A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" y="1414"/>
              <a:ext cx="2191" cy="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8" name="Freeform 7">
              <a:extLst>
                <a:ext uri="{FF2B5EF4-FFF2-40B4-BE49-F238E27FC236}">
                  <a16:creationId xmlns:a16="http://schemas.microsoft.com/office/drawing/2014/main" id="{A5361AC8-2D09-0107-9AC0-9A6645A88D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6" y="1986"/>
              <a:ext cx="97" cy="46"/>
            </a:xfrm>
            <a:custGeom>
              <a:avLst/>
              <a:gdLst>
                <a:gd name="T0" fmla="*/ 5 w 97"/>
                <a:gd name="T1" fmla="*/ 17 h 46"/>
                <a:gd name="T2" fmla="*/ 74 w 97"/>
                <a:gd name="T3" fmla="*/ 17 h 46"/>
                <a:gd name="T4" fmla="*/ 80 w 97"/>
                <a:gd name="T5" fmla="*/ 17 h 46"/>
                <a:gd name="T6" fmla="*/ 80 w 97"/>
                <a:gd name="T7" fmla="*/ 23 h 46"/>
                <a:gd name="T8" fmla="*/ 80 w 97"/>
                <a:gd name="T9" fmla="*/ 23 h 46"/>
                <a:gd name="T10" fmla="*/ 74 w 97"/>
                <a:gd name="T11" fmla="*/ 23 h 46"/>
                <a:gd name="T12" fmla="*/ 5 w 97"/>
                <a:gd name="T13" fmla="*/ 23 h 46"/>
                <a:gd name="T14" fmla="*/ 0 w 97"/>
                <a:gd name="T15" fmla="*/ 23 h 46"/>
                <a:gd name="T16" fmla="*/ 0 w 97"/>
                <a:gd name="T17" fmla="*/ 23 h 46"/>
                <a:gd name="T18" fmla="*/ 0 w 97"/>
                <a:gd name="T19" fmla="*/ 17 h 46"/>
                <a:gd name="T20" fmla="*/ 5 w 97"/>
                <a:gd name="T21" fmla="*/ 17 h 46"/>
                <a:gd name="T22" fmla="*/ 5 w 97"/>
                <a:gd name="T23" fmla="*/ 17 h 46"/>
                <a:gd name="T24" fmla="*/ 51 w 97"/>
                <a:gd name="T25" fmla="*/ 0 h 46"/>
                <a:gd name="T26" fmla="*/ 97 w 97"/>
                <a:gd name="T27" fmla="*/ 23 h 46"/>
                <a:gd name="T28" fmla="*/ 51 w 97"/>
                <a:gd name="T29" fmla="*/ 46 h 46"/>
                <a:gd name="T30" fmla="*/ 51 w 97"/>
                <a:gd name="T31" fmla="*/ 0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46">
                  <a:moveTo>
                    <a:pt x="5" y="17"/>
                  </a:moveTo>
                  <a:lnTo>
                    <a:pt x="74" y="17"/>
                  </a:lnTo>
                  <a:lnTo>
                    <a:pt x="80" y="17"/>
                  </a:lnTo>
                  <a:lnTo>
                    <a:pt x="80" y="23"/>
                  </a:lnTo>
                  <a:lnTo>
                    <a:pt x="74" y="23"/>
                  </a:lnTo>
                  <a:lnTo>
                    <a:pt x="5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5" y="17"/>
                  </a:lnTo>
                  <a:close/>
                  <a:moveTo>
                    <a:pt x="51" y="0"/>
                  </a:moveTo>
                  <a:lnTo>
                    <a:pt x="97" y="23"/>
                  </a:lnTo>
                  <a:lnTo>
                    <a:pt x="51" y="4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09" name="Freeform 8">
              <a:extLst>
                <a:ext uri="{FF2B5EF4-FFF2-40B4-BE49-F238E27FC236}">
                  <a16:creationId xmlns:a16="http://schemas.microsoft.com/office/drawing/2014/main" id="{F900D03A-6280-C79D-DEC0-2F859A7071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1" y="2049"/>
              <a:ext cx="46" cy="97"/>
            </a:xfrm>
            <a:custGeom>
              <a:avLst/>
              <a:gdLst>
                <a:gd name="T0" fmla="*/ 29 w 46"/>
                <a:gd name="T1" fmla="*/ 5 h 97"/>
                <a:gd name="T2" fmla="*/ 29 w 46"/>
                <a:gd name="T3" fmla="*/ 74 h 97"/>
                <a:gd name="T4" fmla="*/ 23 w 46"/>
                <a:gd name="T5" fmla="*/ 80 h 97"/>
                <a:gd name="T6" fmla="*/ 23 w 46"/>
                <a:gd name="T7" fmla="*/ 80 h 97"/>
                <a:gd name="T8" fmla="*/ 23 w 46"/>
                <a:gd name="T9" fmla="*/ 80 h 97"/>
                <a:gd name="T10" fmla="*/ 23 w 46"/>
                <a:gd name="T11" fmla="*/ 74 h 97"/>
                <a:gd name="T12" fmla="*/ 23 w 46"/>
                <a:gd name="T13" fmla="*/ 5 h 97"/>
                <a:gd name="T14" fmla="*/ 23 w 46"/>
                <a:gd name="T15" fmla="*/ 0 h 97"/>
                <a:gd name="T16" fmla="*/ 23 w 46"/>
                <a:gd name="T17" fmla="*/ 0 h 97"/>
                <a:gd name="T18" fmla="*/ 23 w 46"/>
                <a:gd name="T19" fmla="*/ 0 h 97"/>
                <a:gd name="T20" fmla="*/ 29 w 46"/>
                <a:gd name="T21" fmla="*/ 5 h 97"/>
                <a:gd name="T22" fmla="*/ 29 w 46"/>
                <a:gd name="T23" fmla="*/ 5 h 97"/>
                <a:gd name="T24" fmla="*/ 46 w 46"/>
                <a:gd name="T25" fmla="*/ 51 h 97"/>
                <a:gd name="T26" fmla="*/ 23 w 46"/>
                <a:gd name="T27" fmla="*/ 97 h 97"/>
                <a:gd name="T28" fmla="*/ 0 w 46"/>
                <a:gd name="T29" fmla="*/ 51 h 97"/>
                <a:gd name="T30" fmla="*/ 46 w 46"/>
                <a:gd name="T31" fmla="*/ 51 h 9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97">
                  <a:moveTo>
                    <a:pt x="29" y="5"/>
                  </a:moveTo>
                  <a:lnTo>
                    <a:pt x="29" y="74"/>
                  </a:lnTo>
                  <a:lnTo>
                    <a:pt x="23" y="80"/>
                  </a:lnTo>
                  <a:lnTo>
                    <a:pt x="23" y="74"/>
                  </a:lnTo>
                  <a:lnTo>
                    <a:pt x="23" y="5"/>
                  </a:lnTo>
                  <a:lnTo>
                    <a:pt x="23" y="0"/>
                  </a:lnTo>
                  <a:lnTo>
                    <a:pt x="29" y="5"/>
                  </a:lnTo>
                  <a:close/>
                  <a:moveTo>
                    <a:pt x="46" y="51"/>
                  </a:moveTo>
                  <a:lnTo>
                    <a:pt x="23" y="97"/>
                  </a:lnTo>
                  <a:lnTo>
                    <a:pt x="0" y="51"/>
                  </a:lnTo>
                  <a:lnTo>
                    <a:pt x="46" y="51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10" name="Freeform 9">
              <a:extLst>
                <a:ext uri="{FF2B5EF4-FFF2-40B4-BE49-F238E27FC236}">
                  <a16:creationId xmlns:a16="http://schemas.microsoft.com/office/drawing/2014/main" id="{B9C467B4-53EB-3A17-EA66-540C6788C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" y="3106"/>
              <a:ext cx="184" cy="183"/>
            </a:xfrm>
            <a:custGeom>
              <a:avLst/>
              <a:gdLst>
                <a:gd name="T0" fmla="*/ 92 w 184"/>
                <a:gd name="T1" fmla="*/ 0 h 183"/>
                <a:gd name="T2" fmla="*/ 75 w 184"/>
                <a:gd name="T3" fmla="*/ 0 h 183"/>
                <a:gd name="T4" fmla="*/ 58 w 184"/>
                <a:gd name="T5" fmla="*/ 6 h 183"/>
                <a:gd name="T6" fmla="*/ 40 w 184"/>
                <a:gd name="T7" fmla="*/ 12 h 183"/>
                <a:gd name="T8" fmla="*/ 29 w 184"/>
                <a:gd name="T9" fmla="*/ 23 h 183"/>
                <a:gd name="T10" fmla="*/ 18 w 184"/>
                <a:gd name="T11" fmla="*/ 40 h 183"/>
                <a:gd name="T12" fmla="*/ 6 w 184"/>
                <a:gd name="T13" fmla="*/ 57 h 183"/>
                <a:gd name="T14" fmla="*/ 0 w 184"/>
                <a:gd name="T15" fmla="*/ 75 h 183"/>
                <a:gd name="T16" fmla="*/ 0 w 184"/>
                <a:gd name="T17" fmla="*/ 92 h 183"/>
                <a:gd name="T18" fmla="*/ 0 w 184"/>
                <a:gd name="T19" fmla="*/ 109 h 183"/>
                <a:gd name="T20" fmla="*/ 6 w 184"/>
                <a:gd name="T21" fmla="*/ 126 h 183"/>
                <a:gd name="T22" fmla="*/ 18 w 184"/>
                <a:gd name="T23" fmla="*/ 143 h 183"/>
                <a:gd name="T24" fmla="*/ 29 w 184"/>
                <a:gd name="T25" fmla="*/ 155 h 183"/>
                <a:gd name="T26" fmla="*/ 40 w 184"/>
                <a:gd name="T27" fmla="*/ 166 h 183"/>
                <a:gd name="T28" fmla="*/ 58 w 184"/>
                <a:gd name="T29" fmla="*/ 172 h 183"/>
                <a:gd name="T30" fmla="*/ 75 w 184"/>
                <a:gd name="T31" fmla="*/ 177 h 183"/>
                <a:gd name="T32" fmla="*/ 92 w 184"/>
                <a:gd name="T33" fmla="*/ 183 h 183"/>
                <a:gd name="T34" fmla="*/ 109 w 184"/>
                <a:gd name="T35" fmla="*/ 177 h 183"/>
                <a:gd name="T36" fmla="*/ 126 w 184"/>
                <a:gd name="T37" fmla="*/ 172 h 183"/>
                <a:gd name="T38" fmla="*/ 143 w 184"/>
                <a:gd name="T39" fmla="*/ 166 h 183"/>
                <a:gd name="T40" fmla="*/ 155 w 184"/>
                <a:gd name="T41" fmla="*/ 155 h 183"/>
                <a:gd name="T42" fmla="*/ 166 w 184"/>
                <a:gd name="T43" fmla="*/ 143 h 183"/>
                <a:gd name="T44" fmla="*/ 178 w 184"/>
                <a:gd name="T45" fmla="*/ 126 h 183"/>
                <a:gd name="T46" fmla="*/ 184 w 184"/>
                <a:gd name="T47" fmla="*/ 109 h 183"/>
                <a:gd name="T48" fmla="*/ 184 w 184"/>
                <a:gd name="T49" fmla="*/ 92 h 183"/>
                <a:gd name="T50" fmla="*/ 184 w 184"/>
                <a:gd name="T51" fmla="*/ 75 h 183"/>
                <a:gd name="T52" fmla="*/ 178 w 184"/>
                <a:gd name="T53" fmla="*/ 57 h 183"/>
                <a:gd name="T54" fmla="*/ 166 w 184"/>
                <a:gd name="T55" fmla="*/ 40 h 183"/>
                <a:gd name="T56" fmla="*/ 155 w 184"/>
                <a:gd name="T57" fmla="*/ 23 h 183"/>
                <a:gd name="T58" fmla="*/ 143 w 184"/>
                <a:gd name="T59" fmla="*/ 12 h 183"/>
                <a:gd name="T60" fmla="*/ 126 w 184"/>
                <a:gd name="T61" fmla="*/ 6 h 183"/>
                <a:gd name="T62" fmla="*/ 109 w 184"/>
                <a:gd name="T63" fmla="*/ 0 h 183"/>
                <a:gd name="T64" fmla="*/ 92 w 184"/>
                <a:gd name="T65" fmla="*/ 0 h 1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84" h="183">
                  <a:moveTo>
                    <a:pt x="92" y="0"/>
                  </a:moveTo>
                  <a:lnTo>
                    <a:pt x="75" y="0"/>
                  </a:lnTo>
                  <a:lnTo>
                    <a:pt x="58" y="6"/>
                  </a:lnTo>
                  <a:lnTo>
                    <a:pt x="40" y="12"/>
                  </a:lnTo>
                  <a:lnTo>
                    <a:pt x="29" y="23"/>
                  </a:lnTo>
                  <a:lnTo>
                    <a:pt x="18" y="40"/>
                  </a:lnTo>
                  <a:lnTo>
                    <a:pt x="6" y="57"/>
                  </a:lnTo>
                  <a:lnTo>
                    <a:pt x="0" y="75"/>
                  </a:lnTo>
                  <a:lnTo>
                    <a:pt x="0" y="92"/>
                  </a:lnTo>
                  <a:lnTo>
                    <a:pt x="0" y="109"/>
                  </a:lnTo>
                  <a:lnTo>
                    <a:pt x="6" y="126"/>
                  </a:lnTo>
                  <a:lnTo>
                    <a:pt x="18" y="143"/>
                  </a:lnTo>
                  <a:lnTo>
                    <a:pt x="29" y="155"/>
                  </a:lnTo>
                  <a:lnTo>
                    <a:pt x="40" y="166"/>
                  </a:lnTo>
                  <a:lnTo>
                    <a:pt x="58" y="172"/>
                  </a:lnTo>
                  <a:lnTo>
                    <a:pt x="75" y="177"/>
                  </a:lnTo>
                  <a:lnTo>
                    <a:pt x="92" y="183"/>
                  </a:lnTo>
                  <a:lnTo>
                    <a:pt x="109" y="177"/>
                  </a:lnTo>
                  <a:lnTo>
                    <a:pt x="126" y="172"/>
                  </a:lnTo>
                  <a:lnTo>
                    <a:pt x="143" y="166"/>
                  </a:lnTo>
                  <a:lnTo>
                    <a:pt x="155" y="155"/>
                  </a:lnTo>
                  <a:lnTo>
                    <a:pt x="166" y="143"/>
                  </a:lnTo>
                  <a:lnTo>
                    <a:pt x="178" y="126"/>
                  </a:lnTo>
                  <a:lnTo>
                    <a:pt x="184" y="109"/>
                  </a:lnTo>
                  <a:lnTo>
                    <a:pt x="184" y="92"/>
                  </a:lnTo>
                  <a:lnTo>
                    <a:pt x="184" y="75"/>
                  </a:lnTo>
                  <a:lnTo>
                    <a:pt x="178" y="57"/>
                  </a:lnTo>
                  <a:lnTo>
                    <a:pt x="166" y="40"/>
                  </a:lnTo>
                  <a:lnTo>
                    <a:pt x="155" y="23"/>
                  </a:lnTo>
                  <a:lnTo>
                    <a:pt x="143" y="12"/>
                  </a:lnTo>
                  <a:lnTo>
                    <a:pt x="126" y="6"/>
                  </a:lnTo>
                  <a:lnTo>
                    <a:pt x="109" y="0"/>
                  </a:lnTo>
                  <a:lnTo>
                    <a:pt x="92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1" name="Freeform 10">
              <a:extLst>
                <a:ext uri="{FF2B5EF4-FFF2-40B4-BE49-F238E27FC236}">
                  <a16:creationId xmlns:a16="http://schemas.microsoft.com/office/drawing/2014/main" id="{D7359E97-B429-E45B-6508-599B560388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2" y="3318"/>
              <a:ext cx="183" cy="45"/>
            </a:xfrm>
            <a:custGeom>
              <a:avLst/>
              <a:gdLst>
                <a:gd name="T0" fmla="*/ 0 w 183"/>
                <a:gd name="T1" fmla="*/ 23 h 45"/>
                <a:gd name="T2" fmla="*/ 166 w 183"/>
                <a:gd name="T3" fmla="*/ 23 h 45"/>
                <a:gd name="T4" fmla="*/ 166 w 183"/>
                <a:gd name="T5" fmla="*/ 23 h 45"/>
                <a:gd name="T6" fmla="*/ 172 w 183"/>
                <a:gd name="T7" fmla="*/ 23 h 45"/>
                <a:gd name="T8" fmla="*/ 166 w 183"/>
                <a:gd name="T9" fmla="*/ 28 h 45"/>
                <a:gd name="T10" fmla="*/ 0 w 183"/>
                <a:gd name="T11" fmla="*/ 28 h 45"/>
                <a:gd name="T12" fmla="*/ 0 w 183"/>
                <a:gd name="T13" fmla="*/ 23 h 45"/>
                <a:gd name="T14" fmla="*/ 0 w 183"/>
                <a:gd name="T15" fmla="*/ 23 h 45"/>
                <a:gd name="T16" fmla="*/ 0 w 183"/>
                <a:gd name="T17" fmla="*/ 23 h 45"/>
                <a:gd name="T18" fmla="*/ 0 w 183"/>
                <a:gd name="T19" fmla="*/ 23 h 45"/>
                <a:gd name="T20" fmla="*/ 0 w 183"/>
                <a:gd name="T21" fmla="*/ 23 h 45"/>
                <a:gd name="T22" fmla="*/ 137 w 183"/>
                <a:gd name="T23" fmla="*/ 0 h 45"/>
                <a:gd name="T24" fmla="*/ 183 w 183"/>
                <a:gd name="T25" fmla="*/ 23 h 45"/>
                <a:gd name="T26" fmla="*/ 137 w 183"/>
                <a:gd name="T27" fmla="*/ 45 h 45"/>
                <a:gd name="T28" fmla="*/ 137 w 183"/>
                <a:gd name="T29" fmla="*/ 0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3" h="45">
                  <a:moveTo>
                    <a:pt x="0" y="23"/>
                  </a:moveTo>
                  <a:lnTo>
                    <a:pt x="166" y="23"/>
                  </a:lnTo>
                  <a:lnTo>
                    <a:pt x="172" y="23"/>
                  </a:lnTo>
                  <a:lnTo>
                    <a:pt x="166" y="28"/>
                  </a:lnTo>
                  <a:lnTo>
                    <a:pt x="0" y="28"/>
                  </a:lnTo>
                  <a:lnTo>
                    <a:pt x="0" y="23"/>
                  </a:lnTo>
                  <a:close/>
                  <a:moveTo>
                    <a:pt x="137" y="0"/>
                  </a:moveTo>
                  <a:lnTo>
                    <a:pt x="183" y="23"/>
                  </a:lnTo>
                  <a:lnTo>
                    <a:pt x="137" y="45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12" name="Freeform 11">
              <a:extLst>
                <a:ext uri="{FF2B5EF4-FFF2-40B4-BE49-F238E27FC236}">
                  <a16:creationId xmlns:a16="http://schemas.microsoft.com/office/drawing/2014/main" id="{459C8114-016F-F5DB-923C-29EF29A4B4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1" y="3386"/>
              <a:ext cx="46" cy="138"/>
            </a:xfrm>
            <a:custGeom>
              <a:avLst/>
              <a:gdLst>
                <a:gd name="T0" fmla="*/ 29 w 46"/>
                <a:gd name="T1" fmla="*/ 0 h 138"/>
                <a:gd name="T2" fmla="*/ 29 w 46"/>
                <a:gd name="T3" fmla="*/ 120 h 138"/>
                <a:gd name="T4" fmla="*/ 29 w 46"/>
                <a:gd name="T5" fmla="*/ 120 h 138"/>
                <a:gd name="T6" fmla="*/ 23 w 46"/>
                <a:gd name="T7" fmla="*/ 120 h 138"/>
                <a:gd name="T8" fmla="*/ 23 w 46"/>
                <a:gd name="T9" fmla="*/ 120 h 138"/>
                <a:gd name="T10" fmla="*/ 23 w 46"/>
                <a:gd name="T11" fmla="*/ 120 h 138"/>
                <a:gd name="T12" fmla="*/ 23 w 46"/>
                <a:gd name="T13" fmla="*/ 0 h 138"/>
                <a:gd name="T14" fmla="*/ 23 w 46"/>
                <a:gd name="T15" fmla="*/ 0 h 138"/>
                <a:gd name="T16" fmla="*/ 23 w 46"/>
                <a:gd name="T17" fmla="*/ 0 h 138"/>
                <a:gd name="T18" fmla="*/ 29 w 46"/>
                <a:gd name="T19" fmla="*/ 0 h 138"/>
                <a:gd name="T20" fmla="*/ 29 w 46"/>
                <a:gd name="T21" fmla="*/ 0 h 138"/>
                <a:gd name="T22" fmla="*/ 29 w 46"/>
                <a:gd name="T23" fmla="*/ 0 h 138"/>
                <a:gd name="T24" fmla="*/ 46 w 46"/>
                <a:gd name="T25" fmla="*/ 92 h 138"/>
                <a:gd name="T26" fmla="*/ 23 w 46"/>
                <a:gd name="T27" fmla="*/ 138 h 138"/>
                <a:gd name="T28" fmla="*/ 0 w 46"/>
                <a:gd name="T29" fmla="*/ 92 h 138"/>
                <a:gd name="T30" fmla="*/ 46 w 46"/>
                <a:gd name="T31" fmla="*/ 92 h 1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38">
                  <a:moveTo>
                    <a:pt x="29" y="0"/>
                  </a:moveTo>
                  <a:lnTo>
                    <a:pt x="29" y="120"/>
                  </a:lnTo>
                  <a:lnTo>
                    <a:pt x="23" y="120"/>
                  </a:lnTo>
                  <a:lnTo>
                    <a:pt x="23" y="0"/>
                  </a:lnTo>
                  <a:lnTo>
                    <a:pt x="29" y="0"/>
                  </a:lnTo>
                  <a:close/>
                  <a:moveTo>
                    <a:pt x="46" y="92"/>
                  </a:moveTo>
                  <a:lnTo>
                    <a:pt x="23" y="138"/>
                  </a:lnTo>
                  <a:lnTo>
                    <a:pt x="0" y="92"/>
                  </a:lnTo>
                  <a:lnTo>
                    <a:pt x="46" y="92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13" name="Freeform 12">
              <a:extLst>
                <a:ext uri="{FF2B5EF4-FFF2-40B4-BE49-F238E27FC236}">
                  <a16:creationId xmlns:a16="http://schemas.microsoft.com/office/drawing/2014/main" id="{9D6B19D7-76FE-DA8B-0C90-3CD456809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8" y="2363"/>
              <a:ext cx="217" cy="217"/>
            </a:xfrm>
            <a:custGeom>
              <a:avLst/>
              <a:gdLst>
                <a:gd name="T0" fmla="*/ 109 w 217"/>
                <a:gd name="T1" fmla="*/ 0 h 217"/>
                <a:gd name="T2" fmla="*/ 86 w 217"/>
                <a:gd name="T3" fmla="*/ 0 h 217"/>
                <a:gd name="T4" fmla="*/ 69 w 217"/>
                <a:gd name="T5" fmla="*/ 12 h 217"/>
                <a:gd name="T6" fmla="*/ 46 w 217"/>
                <a:gd name="T7" fmla="*/ 17 h 217"/>
                <a:gd name="T8" fmla="*/ 34 w 217"/>
                <a:gd name="T9" fmla="*/ 34 h 217"/>
                <a:gd name="T10" fmla="*/ 17 w 217"/>
                <a:gd name="T11" fmla="*/ 46 h 217"/>
                <a:gd name="T12" fmla="*/ 11 w 217"/>
                <a:gd name="T13" fmla="*/ 69 h 217"/>
                <a:gd name="T14" fmla="*/ 0 w 217"/>
                <a:gd name="T15" fmla="*/ 86 h 217"/>
                <a:gd name="T16" fmla="*/ 0 w 217"/>
                <a:gd name="T17" fmla="*/ 109 h 217"/>
                <a:gd name="T18" fmla="*/ 0 w 217"/>
                <a:gd name="T19" fmla="*/ 132 h 217"/>
                <a:gd name="T20" fmla="*/ 11 w 217"/>
                <a:gd name="T21" fmla="*/ 149 h 217"/>
                <a:gd name="T22" fmla="*/ 17 w 217"/>
                <a:gd name="T23" fmla="*/ 172 h 217"/>
                <a:gd name="T24" fmla="*/ 34 w 217"/>
                <a:gd name="T25" fmla="*/ 183 h 217"/>
                <a:gd name="T26" fmla="*/ 46 w 217"/>
                <a:gd name="T27" fmla="*/ 200 h 217"/>
                <a:gd name="T28" fmla="*/ 69 w 217"/>
                <a:gd name="T29" fmla="*/ 206 h 217"/>
                <a:gd name="T30" fmla="*/ 86 w 217"/>
                <a:gd name="T31" fmla="*/ 217 h 217"/>
                <a:gd name="T32" fmla="*/ 109 w 217"/>
                <a:gd name="T33" fmla="*/ 217 h 217"/>
                <a:gd name="T34" fmla="*/ 131 w 217"/>
                <a:gd name="T35" fmla="*/ 217 h 217"/>
                <a:gd name="T36" fmla="*/ 149 w 217"/>
                <a:gd name="T37" fmla="*/ 206 h 217"/>
                <a:gd name="T38" fmla="*/ 172 w 217"/>
                <a:gd name="T39" fmla="*/ 200 h 217"/>
                <a:gd name="T40" fmla="*/ 183 w 217"/>
                <a:gd name="T41" fmla="*/ 183 h 217"/>
                <a:gd name="T42" fmla="*/ 200 w 217"/>
                <a:gd name="T43" fmla="*/ 172 h 217"/>
                <a:gd name="T44" fmla="*/ 206 w 217"/>
                <a:gd name="T45" fmla="*/ 149 h 217"/>
                <a:gd name="T46" fmla="*/ 217 w 217"/>
                <a:gd name="T47" fmla="*/ 132 h 217"/>
                <a:gd name="T48" fmla="*/ 217 w 217"/>
                <a:gd name="T49" fmla="*/ 109 h 217"/>
                <a:gd name="T50" fmla="*/ 217 w 217"/>
                <a:gd name="T51" fmla="*/ 86 h 217"/>
                <a:gd name="T52" fmla="*/ 206 w 217"/>
                <a:gd name="T53" fmla="*/ 69 h 217"/>
                <a:gd name="T54" fmla="*/ 200 w 217"/>
                <a:gd name="T55" fmla="*/ 46 h 217"/>
                <a:gd name="T56" fmla="*/ 183 w 217"/>
                <a:gd name="T57" fmla="*/ 34 h 217"/>
                <a:gd name="T58" fmla="*/ 172 w 217"/>
                <a:gd name="T59" fmla="*/ 17 h 217"/>
                <a:gd name="T60" fmla="*/ 149 w 217"/>
                <a:gd name="T61" fmla="*/ 12 h 217"/>
                <a:gd name="T62" fmla="*/ 131 w 217"/>
                <a:gd name="T63" fmla="*/ 0 h 217"/>
                <a:gd name="T64" fmla="*/ 109 w 217"/>
                <a:gd name="T65" fmla="*/ 0 h 2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7" h="217">
                  <a:moveTo>
                    <a:pt x="109" y="0"/>
                  </a:moveTo>
                  <a:lnTo>
                    <a:pt x="86" y="0"/>
                  </a:lnTo>
                  <a:lnTo>
                    <a:pt x="69" y="12"/>
                  </a:lnTo>
                  <a:lnTo>
                    <a:pt x="46" y="17"/>
                  </a:lnTo>
                  <a:lnTo>
                    <a:pt x="34" y="34"/>
                  </a:lnTo>
                  <a:lnTo>
                    <a:pt x="17" y="46"/>
                  </a:lnTo>
                  <a:lnTo>
                    <a:pt x="11" y="69"/>
                  </a:lnTo>
                  <a:lnTo>
                    <a:pt x="0" y="86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1" y="149"/>
                  </a:lnTo>
                  <a:lnTo>
                    <a:pt x="17" y="172"/>
                  </a:lnTo>
                  <a:lnTo>
                    <a:pt x="34" y="183"/>
                  </a:lnTo>
                  <a:lnTo>
                    <a:pt x="46" y="200"/>
                  </a:lnTo>
                  <a:lnTo>
                    <a:pt x="69" y="206"/>
                  </a:lnTo>
                  <a:lnTo>
                    <a:pt x="86" y="217"/>
                  </a:lnTo>
                  <a:lnTo>
                    <a:pt x="109" y="217"/>
                  </a:lnTo>
                  <a:lnTo>
                    <a:pt x="131" y="217"/>
                  </a:lnTo>
                  <a:lnTo>
                    <a:pt x="149" y="206"/>
                  </a:lnTo>
                  <a:lnTo>
                    <a:pt x="172" y="200"/>
                  </a:lnTo>
                  <a:lnTo>
                    <a:pt x="183" y="183"/>
                  </a:lnTo>
                  <a:lnTo>
                    <a:pt x="200" y="172"/>
                  </a:lnTo>
                  <a:lnTo>
                    <a:pt x="206" y="149"/>
                  </a:lnTo>
                  <a:lnTo>
                    <a:pt x="217" y="132"/>
                  </a:lnTo>
                  <a:lnTo>
                    <a:pt x="217" y="109"/>
                  </a:lnTo>
                  <a:lnTo>
                    <a:pt x="217" y="86"/>
                  </a:lnTo>
                  <a:lnTo>
                    <a:pt x="206" y="69"/>
                  </a:lnTo>
                  <a:lnTo>
                    <a:pt x="200" y="46"/>
                  </a:lnTo>
                  <a:lnTo>
                    <a:pt x="183" y="34"/>
                  </a:lnTo>
                  <a:lnTo>
                    <a:pt x="172" y="17"/>
                  </a:lnTo>
                  <a:lnTo>
                    <a:pt x="149" y="12"/>
                  </a:lnTo>
                  <a:lnTo>
                    <a:pt x="131" y="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BBE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4" name="Freeform 13">
              <a:extLst>
                <a:ext uri="{FF2B5EF4-FFF2-40B4-BE49-F238E27FC236}">
                  <a16:creationId xmlns:a16="http://schemas.microsoft.com/office/drawing/2014/main" id="{CBD2C9D7-3918-F480-7B4E-73F9BADBE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8" y="2363"/>
              <a:ext cx="217" cy="217"/>
            </a:xfrm>
            <a:custGeom>
              <a:avLst/>
              <a:gdLst>
                <a:gd name="T0" fmla="*/ 109 w 217"/>
                <a:gd name="T1" fmla="*/ 0 h 217"/>
                <a:gd name="T2" fmla="*/ 86 w 217"/>
                <a:gd name="T3" fmla="*/ 0 h 217"/>
                <a:gd name="T4" fmla="*/ 69 w 217"/>
                <a:gd name="T5" fmla="*/ 12 h 217"/>
                <a:gd name="T6" fmla="*/ 46 w 217"/>
                <a:gd name="T7" fmla="*/ 17 h 217"/>
                <a:gd name="T8" fmla="*/ 34 w 217"/>
                <a:gd name="T9" fmla="*/ 34 h 217"/>
                <a:gd name="T10" fmla="*/ 17 w 217"/>
                <a:gd name="T11" fmla="*/ 46 h 217"/>
                <a:gd name="T12" fmla="*/ 11 w 217"/>
                <a:gd name="T13" fmla="*/ 69 h 217"/>
                <a:gd name="T14" fmla="*/ 0 w 217"/>
                <a:gd name="T15" fmla="*/ 86 h 217"/>
                <a:gd name="T16" fmla="*/ 0 w 217"/>
                <a:gd name="T17" fmla="*/ 109 h 217"/>
                <a:gd name="T18" fmla="*/ 0 w 217"/>
                <a:gd name="T19" fmla="*/ 132 h 217"/>
                <a:gd name="T20" fmla="*/ 11 w 217"/>
                <a:gd name="T21" fmla="*/ 149 h 217"/>
                <a:gd name="T22" fmla="*/ 17 w 217"/>
                <a:gd name="T23" fmla="*/ 172 h 217"/>
                <a:gd name="T24" fmla="*/ 34 w 217"/>
                <a:gd name="T25" fmla="*/ 183 h 217"/>
                <a:gd name="T26" fmla="*/ 46 w 217"/>
                <a:gd name="T27" fmla="*/ 200 h 217"/>
                <a:gd name="T28" fmla="*/ 69 w 217"/>
                <a:gd name="T29" fmla="*/ 206 h 217"/>
                <a:gd name="T30" fmla="*/ 86 w 217"/>
                <a:gd name="T31" fmla="*/ 217 h 217"/>
                <a:gd name="T32" fmla="*/ 109 w 217"/>
                <a:gd name="T33" fmla="*/ 217 h 217"/>
                <a:gd name="T34" fmla="*/ 131 w 217"/>
                <a:gd name="T35" fmla="*/ 217 h 217"/>
                <a:gd name="T36" fmla="*/ 149 w 217"/>
                <a:gd name="T37" fmla="*/ 206 h 217"/>
                <a:gd name="T38" fmla="*/ 172 w 217"/>
                <a:gd name="T39" fmla="*/ 200 h 217"/>
                <a:gd name="T40" fmla="*/ 183 w 217"/>
                <a:gd name="T41" fmla="*/ 183 h 217"/>
                <a:gd name="T42" fmla="*/ 200 w 217"/>
                <a:gd name="T43" fmla="*/ 172 h 217"/>
                <a:gd name="T44" fmla="*/ 206 w 217"/>
                <a:gd name="T45" fmla="*/ 149 h 217"/>
                <a:gd name="T46" fmla="*/ 217 w 217"/>
                <a:gd name="T47" fmla="*/ 132 h 217"/>
                <a:gd name="T48" fmla="*/ 217 w 217"/>
                <a:gd name="T49" fmla="*/ 109 h 217"/>
                <a:gd name="T50" fmla="*/ 217 w 217"/>
                <a:gd name="T51" fmla="*/ 86 h 217"/>
                <a:gd name="T52" fmla="*/ 206 w 217"/>
                <a:gd name="T53" fmla="*/ 69 h 217"/>
                <a:gd name="T54" fmla="*/ 200 w 217"/>
                <a:gd name="T55" fmla="*/ 46 h 217"/>
                <a:gd name="T56" fmla="*/ 183 w 217"/>
                <a:gd name="T57" fmla="*/ 34 h 217"/>
                <a:gd name="T58" fmla="*/ 172 w 217"/>
                <a:gd name="T59" fmla="*/ 17 h 217"/>
                <a:gd name="T60" fmla="*/ 149 w 217"/>
                <a:gd name="T61" fmla="*/ 12 h 217"/>
                <a:gd name="T62" fmla="*/ 131 w 217"/>
                <a:gd name="T63" fmla="*/ 0 h 217"/>
                <a:gd name="T64" fmla="*/ 109 w 217"/>
                <a:gd name="T65" fmla="*/ 0 h 2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7" h="217">
                  <a:moveTo>
                    <a:pt x="109" y="0"/>
                  </a:moveTo>
                  <a:lnTo>
                    <a:pt x="86" y="0"/>
                  </a:lnTo>
                  <a:lnTo>
                    <a:pt x="69" y="12"/>
                  </a:lnTo>
                  <a:lnTo>
                    <a:pt x="46" y="17"/>
                  </a:lnTo>
                  <a:lnTo>
                    <a:pt x="34" y="34"/>
                  </a:lnTo>
                  <a:lnTo>
                    <a:pt x="17" y="46"/>
                  </a:lnTo>
                  <a:lnTo>
                    <a:pt x="11" y="69"/>
                  </a:lnTo>
                  <a:lnTo>
                    <a:pt x="0" y="86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1" y="149"/>
                  </a:lnTo>
                  <a:lnTo>
                    <a:pt x="17" y="172"/>
                  </a:lnTo>
                  <a:lnTo>
                    <a:pt x="34" y="183"/>
                  </a:lnTo>
                  <a:lnTo>
                    <a:pt x="46" y="200"/>
                  </a:lnTo>
                  <a:lnTo>
                    <a:pt x="69" y="206"/>
                  </a:lnTo>
                  <a:lnTo>
                    <a:pt x="86" y="217"/>
                  </a:lnTo>
                  <a:lnTo>
                    <a:pt x="109" y="217"/>
                  </a:lnTo>
                  <a:lnTo>
                    <a:pt x="131" y="217"/>
                  </a:lnTo>
                  <a:lnTo>
                    <a:pt x="149" y="206"/>
                  </a:lnTo>
                  <a:lnTo>
                    <a:pt x="172" y="200"/>
                  </a:lnTo>
                  <a:lnTo>
                    <a:pt x="183" y="183"/>
                  </a:lnTo>
                  <a:lnTo>
                    <a:pt x="200" y="172"/>
                  </a:lnTo>
                  <a:lnTo>
                    <a:pt x="206" y="149"/>
                  </a:lnTo>
                  <a:lnTo>
                    <a:pt x="217" y="132"/>
                  </a:lnTo>
                  <a:lnTo>
                    <a:pt x="217" y="109"/>
                  </a:lnTo>
                  <a:lnTo>
                    <a:pt x="217" y="86"/>
                  </a:lnTo>
                  <a:lnTo>
                    <a:pt x="206" y="69"/>
                  </a:lnTo>
                  <a:lnTo>
                    <a:pt x="200" y="46"/>
                  </a:lnTo>
                  <a:lnTo>
                    <a:pt x="183" y="34"/>
                  </a:lnTo>
                  <a:lnTo>
                    <a:pt x="172" y="17"/>
                  </a:lnTo>
                  <a:lnTo>
                    <a:pt x="149" y="12"/>
                  </a:lnTo>
                  <a:lnTo>
                    <a:pt x="131" y="0"/>
                  </a:lnTo>
                  <a:lnTo>
                    <a:pt x="10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5" name="Rectangle 14">
              <a:extLst>
                <a:ext uri="{FF2B5EF4-FFF2-40B4-BE49-F238E27FC236}">
                  <a16:creationId xmlns:a16="http://schemas.microsoft.com/office/drawing/2014/main" id="{6CD9CA2B-5D19-ACEE-49A0-1980A671B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1" y="2403"/>
              <a:ext cx="18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TC</a:t>
              </a:r>
              <a:endParaRPr lang="nb-NO" altLang="nb-NO"/>
            </a:p>
          </p:txBody>
        </p:sp>
        <p:sp>
          <p:nvSpPr>
            <p:cNvPr id="25616" name="Freeform 15">
              <a:extLst>
                <a:ext uri="{FF2B5EF4-FFF2-40B4-BE49-F238E27FC236}">
                  <a16:creationId xmlns:a16="http://schemas.microsoft.com/office/drawing/2014/main" id="{627688AD-0553-6EE5-6837-594BC4C3F3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" y="2426"/>
              <a:ext cx="132" cy="46"/>
            </a:xfrm>
            <a:custGeom>
              <a:avLst/>
              <a:gdLst>
                <a:gd name="T0" fmla="*/ 0 w 132"/>
                <a:gd name="T1" fmla="*/ 23 h 46"/>
                <a:gd name="T2" fmla="*/ 115 w 132"/>
                <a:gd name="T3" fmla="*/ 23 h 46"/>
                <a:gd name="T4" fmla="*/ 115 w 132"/>
                <a:gd name="T5" fmla="*/ 23 h 46"/>
                <a:gd name="T6" fmla="*/ 115 w 132"/>
                <a:gd name="T7" fmla="*/ 23 h 46"/>
                <a:gd name="T8" fmla="*/ 115 w 132"/>
                <a:gd name="T9" fmla="*/ 29 h 46"/>
                <a:gd name="T10" fmla="*/ 115 w 132"/>
                <a:gd name="T11" fmla="*/ 29 h 46"/>
                <a:gd name="T12" fmla="*/ 0 w 132"/>
                <a:gd name="T13" fmla="*/ 29 h 46"/>
                <a:gd name="T14" fmla="*/ 0 w 132"/>
                <a:gd name="T15" fmla="*/ 29 h 46"/>
                <a:gd name="T16" fmla="*/ 0 w 132"/>
                <a:gd name="T17" fmla="*/ 23 h 46"/>
                <a:gd name="T18" fmla="*/ 0 w 132"/>
                <a:gd name="T19" fmla="*/ 23 h 46"/>
                <a:gd name="T20" fmla="*/ 0 w 132"/>
                <a:gd name="T21" fmla="*/ 23 h 46"/>
                <a:gd name="T22" fmla="*/ 0 w 132"/>
                <a:gd name="T23" fmla="*/ 23 h 46"/>
                <a:gd name="T24" fmla="*/ 86 w 132"/>
                <a:gd name="T25" fmla="*/ 0 h 46"/>
                <a:gd name="T26" fmla="*/ 132 w 132"/>
                <a:gd name="T27" fmla="*/ 23 h 46"/>
                <a:gd name="T28" fmla="*/ 86 w 132"/>
                <a:gd name="T29" fmla="*/ 46 h 46"/>
                <a:gd name="T30" fmla="*/ 86 w 132"/>
                <a:gd name="T31" fmla="*/ 0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2" h="46">
                  <a:moveTo>
                    <a:pt x="0" y="23"/>
                  </a:moveTo>
                  <a:lnTo>
                    <a:pt x="115" y="23"/>
                  </a:lnTo>
                  <a:lnTo>
                    <a:pt x="115" y="29"/>
                  </a:lnTo>
                  <a:lnTo>
                    <a:pt x="0" y="29"/>
                  </a:lnTo>
                  <a:lnTo>
                    <a:pt x="0" y="23"/>
                  </a:lnTo>
                  <a:close/>
                  <a:moveTo>
                    <a:pt x="86" y="0"/>
                  </a:moveTo>
                  <a:lnTo>
                    <a:pt x="132" y="23"/>
                  </a:lnTo>
                  <a:lnTo>
                    <a:pt x="86" y="46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17" name="Freeform 16">
              <a:extLst>
                <a:ext uri="{FF2B5EF4-FFF2-40B4-BE49-F238E27FC236}">
                  <a16:creationId xmlns:a16="http://schemas.microsoft.com/office/drawing/2014/main" id="{7F088024-7599-830B-E31A-1D71EE536C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2232"/>
              <a:ext cx="46" cy="137"/>
            </a:xfrm>
            <a:custGeom>
              <a:avLst/>
              <a:gdLst>
                <a:gd name="T0" fmla="*/ 23 w 46"/>
                <a:gd name="T1" fmla="*/ 131 h 137"/>
                <a:gd name="T2" fmla="*/ 23 w 46"/>
                <a:gd name="T3" fmla="*/ 23 h 137"/>
                <a:gd name="T4" fmla="*/ 23 w 46"/>
                <a:gd name="T5" fmla="*/ 17 h 137"/>
                <a:gd name="T6" fmla="*/ 23 w 46"/>
                <a:gd name="T7" fmla="*/ 17 h 137"/>
                <a:gd name="T8" fmla="*/ 28 w 46"/>
                <a:gd name="T9" fmla="*/ 17 h 137"/>
                <a:gd name="T10" fmla="*/ 28 w 46"/>
                <a:gd name="T11" fmla="*/ 23 h 137"/>
                <a:gd name="T12" fmla="*/ 28 w 46"/>
                <a:gd name="T13" fmla="*/ 131 h 137"/>
                <a:gd name="T14" fmla="*/ 28 w 46"/>
                <a:gd name="T15" fmla="*/ 131 h 137"/>
                <a:gd name="T16" fmla="*/ 23 w 46"/>
                <a:gd name="T17" fmla="*/ 137 h 137"/>
                <a:gd name="T18" fmla="*/ 23 w 46"/>
                <a:gd name="T19" fmla="*/ 131 h 137"/>
                <a:gd name="T20" fmla="*/ 23 w 46"/>
                <a:gd name="T21" fmla="*/ 131 h 137"/>
                <a:gd name="T22" fmla="*/ 23 w 46"/>
                <a:gd name="T23" fmla="*/ 131 h 137"/>
                <a:gd name="T24" fmla="*/ 0 w 46"/>
                <a:gd name="T25" fmla="*/ 45 h 137"/>
                <a:gd name="T26" fmla="*/ 23 w 46"/>
                <a:gd name="T27" fmla="*/ 0 h 137"/>
                <a:gd name="T28" fmla="*/ 46 w 46"/>
                <a:gd name="T29" fmla="*/ 45 h 137"/>
                <a:gd name="T30" fmla="*/ 0 w 46"/>
                <a:gd name="T31" fmla="*/ 45 h 1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37">
                  <a:moveTo>
                    <a:pt x="23" y="131"/>
                  </a:moveTo>
                  <a:lnTo>
                    <a:pt x="23" y="23"/>
                  </a:lnTo>
                  <a:lnTo>
                    <a:pt x="23" y="17"/>
                  </a:lnTo>
                  <a:lnTo>
                    <a:pt x="28" y="17"/>
                  </a:lnTo>
                  <a:lnTo>
                    <a:pt x="28" y="23"/>
                  </a:lnTo>
                  <a:lnTo>
                    <a:pt x="28" y="131"/>
                  </a:lnTo>
                  <a:lnTo>
                    <a:pt x="23" y="137"/>
                  </a:lnTo>
                  <a:lnTo>
                    <a:pt x="23" y="131"/>
                  </a:lnTo>
                  <a:close/>
                  <a:moveTo>
                    <a:pt x="0" y="45"/>
                  </a:moveTo>
                  <a:lnTo>
                    <a:pt x="23" y="0"/>
                  </a:lnTo>
                  <a:lnTo>
                    <a:pt x="4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18" name="Freeform 17">
              <a:extLst>
                <a:ext uri="{FF2B5EF4-FFF2-40B4-BE49-F238E27FC236}">
                  <a16:creationId xmlns:a16="http://schemas.microsoft.com/office/drawing/2014/main" id="{20CAE136-5927-AF10-3126-1EF410085A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2580"/>
              <a:ext cx="46" cy="178"/>
            </a:xfrm>
            <a:custGeom>
              <a:avLst/>
              <a:gdLst>
                <a:gd name="T0" fmla="*/ 23 w 46"/>
                <a:gd name="T1" fmla="*/ 172 h 178"/>
                <a:gd name="T2" fmla="*/ 23 w 46"/>
                <a:gd name="T3" fmla="*/ 18 h 178"/>
                <a:gd name="T4" fmla="*/ 23 w 46"/>
                <a:gd name="T5" fmla="*/ 18 h 178"/>
                <a:gd name="T6" fmla="*/ 23 w 46"/>
                <a:gd name="T7" fmla="*/ 18 h 178"/>
                <a:gd name="T8" fmla="*/ 28 w 46"/>
                <a:gd name="T9" fmla="*/ 18 h 178"/>
                <a:gd name="T10" fmla="*/ 28 w 46"/>
                <a:gd name="T11" fmla="*/ 18 h 178"/>
                <a:gd name="T12" fmla="*/ 28 w 46"/>
                <a:gd name="T13" fmla="*/ 172 h 178"/>
                <a:gd name="T14" fmla="*/ 28 w 46"/>
                <a:gd name="T15" fmla="*/ 178 h 178"/>
                <a:gd name="T16" fmla="*/ 23 w 46"/>
                <a:gd name="T17" fmla="*/ 178 h 178"/>
                <a:gd name="T18" fmla="*/ 23 w 46"/>
                <a:gd name="T19" fmla="*/ 178 h 178"/>
                <a:gd name="T20" fmla="*/ 23 w 46"/>
                <a:gd name="T21" fmla="*/ 172 h 178"/>
                <a:gd name="T22" fmla="*/ 23 w 46"/>
                <a:gd name="T23" fmla="*/ 172 h 178"/>
                <a:gd name="T24" fmla="*/ 0 w 46"/>
                <a:gd name="T25" fmla="*/ 46 h 178"/>
                <a:gd name="T26" fmla="*/ 23 w 46"/>
                <a:gd name="T27" fmla="*/ 0 h 178"/>
                <a:gd name="T28" fmla="*/ 46 w 46"/>
                <a:gd name="T29" fmla="*/ 46 h 178"/>
                <a:gd name="T30" fmla="*/ 0 w 46"/>
                <a:gd name="T31" fmla="*/ 46 h 1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78">
                  <a:moveTo>
                    <a:pt x="23" y="172"/>
                  </a:moveTo>
                  <a:lnTo>
                    <a:pt x="23" y="18"/>
                  </a:lnTo>
                  <a:lnTo>
                    <a:pt x="28" y="18"/>
                  </a:lnTo>
                  <a:lnTo>
                    <a:pt x="28" y="172"/>
                  </a:lnTo>
                  <a:lnTo>
                    <a:pt x="28" y="178"/>
                  </a:lnTo>
                  <a:lnTo>
                    <a:pt x="23" y="178"/>
                  </a:lnTo>
                  <a:lnTo>
                    <a:pt x="23" y="172"/>
                  </a:lnTo>
                  <a:close/>
                  <a:moveTo>
                    <a:pt x="0" y="46"/>
                  </a:moveTo>
                  <a:lnTo>
                    <a:pt x="23" y="0"/>
                  </a:lnTo>
                  <a:lnTo>
                    <a:pt x="46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19" name="Rectangle 18">
              <a:extLst>
                <a:ext uri="{FF2B5EF4-FFF2-40B4-BE49-F238E27FC236}">
                  <a16:creationId xmlns:a16="http://schemas.microsoft.com/office/drawing/2014/main" id="{B1777213-1CA4-2875-5096-6AD16B13A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5" y="2632"/>
              <a:ext cx="8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FF0000"/>
                  </a:solidFill>
                  <a:latin typeface="Arial" panose="020B0604020202020204" pitchFamily="34" charset="0"/>
                </a:rPr>
                <a:t>T</a:t>
              </a:r>
              <a:endParaRPr lang="nb-NO" altLang="nb-NO"/>
            </a:p>
          </p:txBody>
        </p:sp>
        <p:sp>
          <p:nvSpPr>
            <p:cNvPr id="25620" name="Rectangle 19">
              <a:extLst>
                <a:ext uri="{FF2B5EF4-FFF2-40B4-BE49-F238E27FC236}">
                  <a16:creationId xmlns:a16="http://schemas.microsoft.com/office/drawing/2014/main" id="{15D9D9DF-4FB6-E73C-A8CC-A246B482C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" y="2706"/>
              <a:ext cx="4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10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endParaRPr lang="nb-NO" altLang="nb-NO"/>
            </a:p>
          </p:txBody>
        </p:sp>
        <p:pic>
          <p:nvPicPr>
            <p:cNvPr id="25621" name="Picture 20">
              <a:extLst>
                <a:ext uri="{FF2B5EF4-FFF2-40B4-BE49-F238E27FC236}">
                  <a16:creationId xmlns:a16="http://schemas.microsoft.com/office/drawing/2014/main" id="{3865BEE1-19EF-0166-C853-1B31D69AFF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" y="1414"/>
              <a:ext cx="2191" cy="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2" name="Freeform 21">
              <a:extLst>
                <a:ext uri="{FF2B5EF4-FFF2-40B4-BE49-F238E27FC236}">
                  <a16:creationId xmlns:a16="http://schemas.microsoft.com/office/drawing/2014/main" id="{C8CBCA56-AFFB-29EE-97E3-417507E126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6" y="1986"/>
              <a:ext cx="97" cy="46"/>
            </a:xfrm>
            <a:custGeom>
              <a:avLst/>
              <a:gdLst>
                <a:gd name="T0" fmla="*/ 5 w 97"/>
                <a:gd name="T1" fmla="*/ 17 h 46"/>
                <a:gd name="T2" fmla="*/ 74 w 97"/>
                <a:gd name="T3" fmla="*/ 17 h 46"/>
                <a:gd name="T4" fmla="*/ 80 w 97"/>
                <a:gd name="T5" fmla="*/ 17 h 46"/>
                <a:gd name="T6" fmla="*/ 80 w 97"/>
                <a:gd name="T7" fmla="*/ 23 h 46"/>
                <a:gd name="T8" fmla="*/ 80 w 97"/>
                <a:gd name="T9" fmla="*/ 23 h 46"/>
                <a:gd name="T10" fmla="*/ 74 w 97"/>
                <a:gd name="T11" fmla="*/ 23 h 46"/>
                <a:gd name="T12" fmla="*/ 5 w 97"/>
                <a:gd name="T13" fmla="*/ 23 h 46"/>
                <a:gd name="T14" fmla="*/ 0 w 97"/>
                <a:gd name="T15" fmla="*/ 23 h 46"/>
                <a:gd name="T16" fmla="*/ 0 w 97"/>
                <a:gd name="T17" fmla="*/ 23 h 46"/>
                <a:gd name="T18" fmla="*/ 0 w 97"/>
                <a:gd name="T19" fmla="*/ 17 h 46"/>
                <a:gd name="T20" fmla="*/ 5 w 97"/>
                <a:gd name="T21" fmla="*/ 17 h 46"/>
                <a:gd name="T22" fmla="*/ 5 w 97"/>
                <a:gd name="T23" fmla="*/ 17 h 46"/>
                <a:gd name="T24" fmla="*/ 51 w 97"/>
                <a:gd name="T25" fmla="*/ 0 h 46"/>
                <a:gd name="T26" fmla="*/ 97 w 97"/>
                <a:gd name="T27" fmla="*/ 23 h 46"/>
                <a:gd name="T28" fmla="*/ 51 w 97"/>
                <a:gd name="T29" fmla="*/ 46 h 46"/>
                <a:gd name="T30" fmla="*/ 51 w 97"/>
                <a:gd name="T31" fmla="*/ 0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46">
                  <a:moveTo>
                    <a:pt x="5" y="17"/>
                  </a:moveTo>
                  <a:lnTo>
                    <a:pt x="74" y="17"/>
                  </a:lnTo>
                  <a:lnTo>
                    <a:pt x="80" y="17"/>
                  </a:lnTo>
                  <a:lnTo>
                    <a:pt x="80" y="23"/>
                  </a:lnTo>
                  <a:lnTo>
                    <a:pt x="74" y="23"/>
                  </a:lnTo>
                  <a:lnTo>
                    <a:pt x="5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5" y="17"/>
                  </a:lnTo>
                  <a:close/>
                  <a:moveTo>
                    <a:pt x="51" y="0"/>
                  </a:moveTo>
                  <a:lnTo>
                    <a:pt x="97" y="23"/>
                  </a:lnTo>
                  <a:lnTo>
                    <a:pt x="51" y="4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3" name="Freeform 22">
              <a:extLst>
                <a:ext uri="{FF2B5EF4-FFF2-40B4-BE49-F238E27FC236}">
                  <a16:creationId xmlns:a16="http://schemas.microsoft.com/office/drawing/2014/main" id="{2D2157F2-5897-4595-890F-2359E1EDD2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1" y="2049"/>
              <a:ext cx="46" cy="97"/>
            </a:xfrm>
            <a:custGeom>
              <a:avLst/>
              <a:gdLst>
                <a:gd name="T0" fmla="*/ 29 w 46"/>
                <a:gd name="T1" fmla="*/ 5 h 97"/>
                <a:gd name="T2" fmla="*/ 29 w 46"/>
                <a:gd name="T3" fmla="*/ 74 h 97"/>
                <a:gd name="T4" fmla="*/ 23 w 46"/>
                <a:gd name="T5" fmla="*/ 80 h 97"/>
                <a:gd name="T6" fmla="*/ 23 w 46"/>
                <a:gd name="T7" fmla="*/ 80 h 97"/>
                <a:gd name="T8" fmla="*/ 23 w 46"/>
                <a:gd name="T9" fmla="*/ 80 h 97"/>
                <a:gd name="T10" fmla="*/ 23 w 46"/>
                <a:gd name="T11" fmla="*/ 74 h 97"/>
                <a:gd name="T12" fmla="*/ 23 w 46"/>
                <a:gd name="T13" fmla="*/ 5 h 97"/>
                <a:gd name="T14" fmla="*/ 23 w 46"/>
                <a:gd name="T15" fmla="*/ 0 h 97"/>
                <a:gd name="T16" fmla="*/ 23 w 46"/>
                <a:gd name="T17" fmla="*/ 0 h 97"/>
                <a:gd name="T18" fmla="*/ 23 w 46"/>
                <a:gd name="T19" fmla="*/ 0 h 97"/>
                <a:gd name="T20" fmla="*/ 29 w 46"/>
                <a:gd name="T21" fmla="*/ 5 h 97"/>
                <a:gd name="T22" fmla="*/ 29 w 46"/>
                <a:gd name="T23" fmla="*/ 5 h 97"/>
                <a:gd name="T24" fmla="*/ 46 w 46"/>
                <a:gd name="T25" fmla="*/ 51 h 97"/>
                <a:gd name="T26" fmla="*/ 23 w 46"/>
                <a:gd name="T27" fmla="*/ 97 h 97"/>
                <a:gd name="T28" fmla="*/ 0 w 46"/>
                <a:gd name="T29" fmla="*/ 51 h 97"/>
                <a:gd name="T30" fmla="*/ 46 w 46"/>
                <a:gd name="T31" fmla="*/ 51 h 9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97">
                  <a:moveTo>
                    <a:pt x="29" y="5"/>
                  </a:moveTo>
                  <a:lnTo>
                    <a:pt x="29" y="74"/>
                  </a:lnTo>
                  <a:lnTo>
                    <a:pt x="23" y="80"/>
                  </a:lnTo>
                  <a:lnTo>
                    <a:pt x="23" y="74"/>
                  </a:lnTo>
                  <a:lnTo>
                    <a:pt x="23" y="5"/>
                  </a:lnTo>
                  <a:lnTo>
                    <a:pt x="23" y="0"/>
                  </a:lnTo>
                  <a:lnTo>
                    <a:pt x="29" y="5"/>
                  </a:lnTo>
                  <a:close/>
                  <a:moveTo>
                    <a:pt x="46" y="51"/>
                  </a:moveTo>
                  <a:lnTo>
                    <a:pt x="23" y="97"/>
                  </a:lnTo>
                  <a:lnTo>
                    <a:pt x="0" y="51"/>
                  </a:lnTo>
                  <a:lnTo>
                    <a:pt x="46" y="51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4" name="Freeform 23">
              <a:extLst>
                <a:ext uri="{FF2B5EF4-FFF2-40B4-BE49-F238E27FC236}">
                  <a16:creationId xmlns:a16="http://schemas.microsoft.com/office/drawing/2014/main" id="{5B385045-DAF7-06F9-AC96-DD6F22236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" y="3106"/>
              <a:ext cx="184" cy="183"/>
            </a:xfrm>
            <a:custGeom>
              <a:avLst/>
              <a:gdLst>
                <a:gd name="T0" fmla="*/ 92 w 184"/>
                <a:gd name="T1" fmla="*/ 0 h 183"/>
                <a:gd name="T2" fmla="*/ 75 w 184"/>
                <a:gd name="T3" fmla="*/ 0 h 183"/>
                <a:gd name="T4" fmla="*/ 58 w 184"/>
                <a:gd name="T5" fmla="*/ 6 h 183"/>
                <a:gd name="T6" fmla="*/ 40 w 184"/>
                <a:gd name="T7" fmla="*/ 12 h 183"/>
                <a:gd name="T8" fmla="*/ 29 w 184"/>
                <a:gd name="T9" fmla="*/ 23 h 183"/>
                <a:gd name="T10" fmla="*/ 18 w 184"/>
                <a:gd name="T11" fmla="*/ 40 h 183"/>
                <a:gd name="T12" fmla="*/ 6 w 184"/>
                <a:gd name="T13" fmla="*/ 57 h 183"/>
                <a:gd name="T14" fmla="*/ 0 w 184"/>
                <a:gd name="T15" fmla="*/ 75 h 183"/>
                <a:gd name="T16" fmla="*/ 0 w 184"/>
                <a:gd name="T17" fmla="*/ 92 h 183"/>
                <a:gd name="T18" fmla="*/ 0 w 184"/>
                <a:gd name="T19" fmla="*/ 109 h 183"/>
                <a:gd name="T20" fmla="*/ 6 w 184"/>
                <a:gd name="T21" fmla="*/ 126 h 183"/>
                <a:gd name="T22" fmla="*/ 18 w 184"/>
                <a:gd name="T23" fmla="*/ 143 h 183"/>
                <a:gd name="T24" fmla="*/ 29 w 184"/>
                <a:gd name="T25" fmla="*/ 155 h 183"/>
                <a:gd name="T26" fmla="*/ 40 w 184"/>
                <a:gd name="T27" fmla="*/ 166 h 183"/>
                <a:gd name="T28" fmla="*/ 58 w 184"/>
                <a:gd name="T29" fmla="*/ 172 h 183"/>
                <a:gd name="T30" fmla="*/ 75 w 184"/>
                <a:gd name="T31" fmla="*/ 177 h 183"/>
                <a:gd name="T32" fmla="*/ 92 w 184"/>
                <a:gd name="T33" fmla="*/ 183 h 183"/>
                <a:gd name="T34" fmla="*/ 109 w 184"/>
                <a:gd name="T35" fmla="*/ 177 h 183"/>
                <a:gd name="T36" fmla="*/ 126 w 184"/>
                <a:gd name="T37" fmla="*/ 172 h 183"/>
                <a:gd name="T38" fmla="*/ 143 w 184"/>
                <a:gd name="T39" fmla="*/ 166 h 183"/>
                <a:gd name="T40" fmla="*/ 155 w 184"/>
                <a:gd name="T41" fmla="*/ 155 h 183"/>
                <a:gd name="T42" fmla="*/ 166 w 184"/>
                <a:gd name="T43" fmla="*/ 143 h 183"/>
                <a:gd name="T44" fmla="*/ 178 w 184"/>
                <a:gd name="T45" fmla="*/ 126 h 183"/>
                <a:gd name="T46" fmla="*/ 184 w 184"/>
                <a:gd name="T47" fmla="*/ 109 h 183"/>
                <a:gd name="T48" fmla="*/ 184 w 184"/>
                <a:gd name="T49" fmla="*/ 92 h 183"/>
                <a:gd name="T50" fmla="*/ 184 w 184"/>
                <a:gd name="T51" fmla="*/ 75 h 183"/>
                <a:gd name="T52" fmla="*/ 178 w 184"/>
                <a:gd name="T53" fmla="*/ 57 h 183"/>
                <a:gd name="T54" fmla="*/ 166 w 184"/>
                <a:gd name="T55" fmla="*/ 40 h 183"/>
                <a:gd name="T56" fmla="*/ 155 w 184"/>
                <a:gd name="T57" fmla="*/ 23 h 183"/>
                <a:gd name="T58" fmla="*/ 143 w 184"/>
                <a:gd name="T59" fmla="*/ 12 h 183"/>
                <a:gd name="T60" fmla="*/ 126 w 184"/>
                <a:gd name="T61" fmla="*/ 6 h 183"/>
                <a:gd name="T62" fmla="*/ 109 w 184"/>
                <a:gd name="T63" fmla="*/ 0 h 183"/>
                <a:gd name="T64" fmla="*/ 92 w 184"/>
                <a:gd name="T65" fmla="*/ 0 h 1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84" h="183">
                  <a:moveTo>
                    <a:pt x="92" y="0"/>
                  </a:moveTo>
                  <a:lnTo>
                    <a:pt x="75" y="0"/>
                  </a:lnTo>
                  <a:lnTo>
                    <a:pt x="58" y="6"/>
                  </a:lnTo>
                  <a:lnTo>
                    <a:pt x="40" y="12"/>
                  </a:lnTo>
                  <a:lnTo>
                    <a:pt x="29" y="23"/>
                  </a:lnTo>
                  <a:lnTo>
                    <a:pt x="18" y="40"/>
                  </a:lnTo>
                  <a:lnTo>
                    <a:pt x="6" y="57"/>
                  </a:lnTo>
                  <a:lnTo>
                    <a:pt x="0" y="75"/>
                  </a:lnTo>
                  <a:lnTo>
                    <a:pt x="0" y="92"/>
                  </a:lnTo>
                  <a:lnTo>
                    <a:pt x="0" y="109"/>
                  </a:lnTo>
                  <a:lnTo>
                    <a:pt x="6" y="126"/>
                  </a:lnTo>
                  <a:lnTo>
                    <a:pt x="18" y="143"/>
                  </a:lnTo>
                  <a:lnTo>
                    <a:pt x="29" y="155"/>
                  </a:lnTo>
                  <a:lnTo>
                    <a:pt x="40" y="166"/>
                  </a:lnTo>
                  <a:lnTo>
                    <a:pt x="58" y="172"/>
                  </a:lnTo>
                  <a:lnTo>
                    <a:pt x="75" y="177"/>
                  </a:lnTo>
                  <a:lnTo>
                    <a:pt x="92" y="183"/>
                  </a:lnTo>
                  <a:lnTo>
                    <a:pt x="109" y="177"/>
                  </a:lnTo>
                  <a:lnTo>
                    <a:pt x="126" y="172"/>
                  </a:lnTo>
                  <a:lnTo>
                    <a:pt x="143" y="166"/>
                  </a:lnTo>
                  <a:lnTo>
                    <a:pt x="155" y="155"/>
                  </a:lnTo>
                  <a:lnTo>
                    <a:pt x="166" y="143"/>
                  </a:lnTo>
                  <a:lnTo>
                    <a:pt x="178" y="126"/>
                  </a:lnTo>
                  <a:lnTo>
                    <a:pt x="184" y="109"/>
                  </a:lnTo>
                  <a:lnTo>
                    <a:pt x="184" y="92"/>
                  </a:lnTo>
                  <a:lnTo>
                    <a:pt x="184" y="75"/>
                  </a:lnTo>
                  <a:lnTo>
                    <a:pt x="178" y="57"/>
                  </a:lnTo>
                  <a:lnTo>
                    <a:pt x="166" y="40"/>
                  </a:lnTo>
                  <a:lnTo>
                    <a:pt x="155" y="23"/>
                  </a:lnTo>
                  <a:lnTo>
                    <a:pt x="143" y="12"/>
                  </a:lnTo>
                  <a:lnTo>
                    <a:pt x="126" y="6"/>
                  </a:lnTo>
                  <a:lnTo>
                    <a:pt x="109" y="0"/>
                  </a:lnTo>
                  <a:lnTo>
                    <a:pt x="92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5" name="Freeform 24">
              <a:extLst>
                <a:ext uri="{FF2B5EF4-FFF2-40B4-BE49-F238E27FC236}">
                  <a16:creationId xmlns:a16="http://schemas.microsoft.com/office/drawing/2014/main" id="{AB5A351C-6308-3BDF-8E86-1A7760D623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2" y="3318"/>
              <a:ext cx="183" cy="45"/>
            </a:xfrm>
            <a:custGeom>
              <a:avLst/>
              <a:gdLst>
                <a:gd name="T0" fmla="*/ 0 w 183"/>
                <a:gd name="T1" fmla="*/ 23 h 45"/>
                <a:gd name="T2" fmla="*/ 166 w 183"/>
                <a:gd name="T3" fmla="*/ 23 h 45"/>
                <a:gd name="T4" fmla="*/ 166 w 183"/>
                <a:gd name="T5" fmla="*/ 23 h 45"/>
                <a:gd name="T6" fmla="*/ 172 w 183"/>
                <a:gd name="T7" fmla="*/ 23 h 45"/>
                <a:gd name="T8" fmla="*/ 166 w 183"/>
                <a:gd name="T9" fmla="*/ 28 h 45"/>
                <a:gd name="T10" fmla="*/ 0 w 183"/>
                <a:gd name="T11" fmla="*/ 28 h 45"/>
                <a:gd name="T12" fmla="*/ 0 w 183"/>
                <a:gd name="T13" fmla="*/ 23 h 45"/>
                <a:gd name="T14" fmla="*/ 0 w 183"/>
                <a:gd name="T15" fmla="*/ 23 h 45"/>
                <a:gd name="T16" fmla="*/ 0 w 183"/>
                <a:gd name="T17" fmla="*/ 23 h 45"/>
                <a:gd name="T18" fmla="*/ 0 w 183"/>
                <a:gd name="T19" fmla="*/ 23 h 45"/>
                <a:gd name="T20" fmla="*/ 0 w 183"/>
                <a:gd name="T21" fmla="*/ 23 h 45"/>
                <a:gd name="T22" fmla="*/ 137 w 183"/>
                <a:gd name="T23" fmla="*/ 0 h 45"/>
                <a:gd name="T24" fmla="*/ 183 w 183"/>
                <a:gd name="T25" fmla="*/ 23 h 45"/>
                <a:gd name="T26" fmla="*/ 137 w 183"/>
                <a:gd name="T27" fmla="*/ 45 h 45"/>
                <a:gd name="T28" fmla="*/ 137 w 183"/>
                <a:gd name="T29" fmla="*/ 0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3" h="45">
                  <a:moveTo>
                    <a:pt x="0" y="23"/>
                  </a:moveTo>
                  <a:lnTo>
                    <a:pt x="166" y="23"/>
                  </a:lnTo>
                  <a:lnTo>
                    <a:pt x="172" y="23"/>
                  </a:lnTo>
                  <a:lnTo>
                    <a:pt x="166" y="28"/>
                  </a:lnTo>
                  <a:lnTo>
                    <a:pt x="0" y="28"/>
                  </a:lnTo>
                  <a:lnTo>
                    <a:pt x="0" y="23"/>
                  </a:lnTo>
                  <a:close/>
                  <a:moveTo>
                    <a:pt x="137" y="0"/>
                  </a:moveTo>
                  <a:lnTo>
                    <a:pt x="183" y="23"/>
                  </a:lnTo>
                  <a:lnTo>
                    <a:pt x="137" y="45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6" name="Freeform 25">
              <a:extLst>
                <a:ext uri="{FF2B5EF4-FFF2-40B4-BE49-F238E27FC236}">
                  <a16:creationId xmlns:a16="http://schemas.microsoft.com/office/drawing/2014/main" id="{445DE4D0-6816-BDE0-522E-D75F55C89E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1" y="3386"/>
              <a:ext cx="46" cy="138"/>
            </a:xfrm>
            <a:custGeom>
              <a:avLst/>
              <a:gdLst>
                <a:gd name="T0" fmla="*/ 29 w 46"/>
                <a:gd name="T1" fmla="*/ 0 h 138"/>
                <a:gd name="T2" fmla="*/ 29 w 46"/>
                <a:gd name="T3" fmla="*/ 120 h 138"/>
                <a:gd name="T4" fmla="*/ 29 w 46"/>
                <a:gd name="T5" fmla="*/ 120 h 138"/>
                <a:gd name="T6" fmla="*/ 23 w 46"/>
                <a:gd name="T7" fmla="*/ 120 h 138"/>
                <a:gd name="T8" fmla="*/ 23 w 46"/>
                <a:gd name="T9" fmla="*/ 120 h 138"/>
                <a:gd name="T10" fmla="*/ 23 w 46"/>
                <a:gd name="T11" fmla="*/ 120 h 138"/>
                <a:gd name="T12" fmla="*/ 23 w 46"/>
                <a:gd name="T13" fmla="*/ 0 h 138"/>
                <a:gd name="T14" fmla="*/ 23 w 46"/>
                <a:gd name="T15" fmla="*/ 0 h 138"/>
                <a:gd name="T16" fmla="*/ 23 w 46"/>
                <a:gd name="T17" fmla="*/ 0 h 138"/>
                <a:gd name="T18" fmla="*/ 29 w 46"/>
                <a:gd name="T19" fmla="*/ 0 h 138"/>
                <a:gd name="T20" fmla="*/ 29 w 46"/>
                <a:gd name="T21" fmla="*/ 0 h 138"/>
                <a:gd name="T22" fmla="*/ 29 w 46"/>
                <a:gd name="T23" fmla="*/ 0 h 138"/>
                <a:gd name="T24" fmla="*/ 46 w 46"/>
                <a:gd name="T25" fmla="*/ 92 h 138"/>
                <a:gd name="T26" fmla="*/ 23 w 46"/>
                <a:gd name="T27" fmla="*/ 138 h 138"/>
                <a:gd name="T28" fmla="*/ 0 w 46"/>
                <a:gd name="T29" fmla="*/ 92 h 138"/>
                <a:gd name="T30" fmla="*/ 46 w 46"/>
                <a:gd name="T31" fmla="*/ 92 h 1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38">
                  <a:moveTo>
                    <a:pt x="29" y="0"/>
                  </a:moveTo>
                  <a:lnTo>
                    <a:pt x="29" y="120"/>
                  </a:lnTo>
                  <a:lnTo>
                    <a:pt x="23" y="120"/>
                  </a:lnTo>
                  <a:lnTo>
                    <a:pt x="23" y="0"/>
                  </a:lnTo>
                  <a:lnTo>
                    <a:pt x="29" y="0"/>
                  </a:lnTo>
                  <a:close/>
                  <a:moveTo>
                    <a:pt x="46" y="92"/>
                  </a:moveTo>
                  <a:lnTo>
                    <a:pt x="23" y="138"/>
                  </a:lnTo>
                  <a:lnTo>
                    <a:pt x="0" y="92"/>
                  </a:lnTo>
                  <a:lnTo>
                    <a:pt x="46" y="92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7" name="Rectangle 28">
              <a:extLst>
                <a:ext uri="{FF2B5EF4-FFF2-40B4-BE49-F238E27FC236}">
                  <a16:creationId xmlns:a16="http://schemas.microsoft.com/office/drawing/2014/main" id="{9DAAB02F-622E-A91F-EE08-CCECD0502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1" y="2403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28" name="Rectangle 32">
              <a:extLst>
                <a:ext uri="{FF2B5EF4-FFF2-40B4-BE49-F238E27FC236}">
                  <a16:creationId xmlns:a16="http://schemas.microsoft.com/office/drawing/2014/main" id="{54E0B34A-8BCC-D0CC-7A5F-640DF0FA3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5" y="2632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29" name="Freeform 34">
              <a:extLst>
                <a:ext uri="{FF2B5EF4-FFF2-40B4-BE49-F238E27FC236}">
                  <a16:creationId xmlns:a16="http://schemas.microsoft.com/office/drawing/2014/main" id="{D195BD63-62F9-9D89-ABDE-4E8211A205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6" y="1986"/>
              <a:ext cx="97" cy="46"/>
            </a:xfrm>
            <a:custGeom>
              <a:avLst/>
              <a:gdLst>
                <a:gd name="T0" fmla="*/ 5 w 97"/>
                <a:gd name="T1" fmla="*/ 17 h 46"/>
                <a:gd name="T2" fmla="*/ 74 w 97"/>
                <a:gd name="T3" fmla="*/ 17 h 46"/>
                <a:gd name="T4" fmla="*/ 80 w 97"/>
                <a:gd name="T5" fmla="*/ 17 h 46"/>
                <a:gd name="T6" fmla="*/ 80 w 97"/>
                <a:gd name="T7" fmla="*/ 23 h 46"/>
                <a:gd name="T8" fmla="*/ 80 w 97"/>
                <a:gd name="T9" fmla="*/ 23 h 46"/>
                <a:gd name="T10" fmla="*/ 74 w 97"/>
                <a:gd name="T11" fmla="*/ 23 h 46"/>
                <a:gd name="T12" fmla="*/ 5 w 97"/>
                <a:gd name="T13" fmla="*/ 23 h 46"/>
                <a:gd name="T14" fmla="*/ 0 w 97"/>
                <a:gd name="T15" fmla="*/ 23 h 46"/>
                <a:gd name="T16" fmla="*/ 0 w 97"/>
                <a:gd name="T17" fmla="*/ 23 h 46"/>
                <a:gd name="T18" fmla="*/ 0 w 97"/>
                <a:gd name="T19" fmla="*/ 17 h 46"/>
                <a:gd name="T20" fmla="*/ 5 w 97"/>
                <a:gd name="T21" fmla="*/ 17 h 46"/>
                <a:gd name="T22" fmla="*/ 5 w 97"/>
                <a:gd name="T23" fmla="*/ 17 h 46"/>
                <a:gd name="T24" fmla="*/ 51 w 97"/>
                <a:gd name="T25" fmla="*/ 0 h 46"/>
                <a:gd name="T26" fmla="*/ 97 w 97"/>
                <a:gd name="T27" fmla="*/ 23 h 46"/>
                <a:gd name="T28" fmla="*/ 51 w 97"/>
                <a:gd name="T29" fmla="*/ 46 h 46"/>
                <a:gd name="T30" fmla="*/ 51 w 97"/>
                <a:gd name="T31" fmla="*/ 0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46">
                  <a:moveTo>
                    <a:pt x="5" y="17"/>
                  </a:moveTo>
                  <a:lnTo>
                    <a:pt x="74" y="17"/>
                  </a:lnTo>
                  <a:lnTo>
                    <a:pt x="80" y="17"/>
                  </a:lnTo>
                  <a:lnTo>
                    <a:pt x="80" y="23"/>
                  </a:lnTo>
                  <a:lnTo>
                    <a:pt x="74" y="23"/>
                  </a:lnTo>
                  <a:lnTo>
                    <a:pt x="5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5" y="17"/>
                  </a:lnTo>
                  <a:close/>
                  <a:moveTo>
                    <a:pt x="51" y="0"/>
                  </a:moveTo>
                  <a:lnTo>
                    <a:pt x="97" y="23"/>
                  </a:lnTo>
                  <a:lnTo>
                    <a:pt x="51" y="4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0" name="Freeform 35">
              <a:extLst>
                <a:ext uri="{FF2B5EF4-FFF2-40B4-BE49-F238E27FC236}">
                  <a16:creationId xmlns:a16="http://schemas.microsoft.com/office/drawing/2014/main" id="{A0C8FFAC-ACB7-7D8E-21FD-EBDF7A35D6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1" y="2049"/>
              <a:ext cx="46" cy="97"/>
            </a:xfrm>
            <a:custGeom>
              <a:avLst/>
              <a:gdLst>
                <a:gd name="T0" fmla="*/ 29 w 46"/>
                <a:gd name="T1" fmla="*/ 5 h 97"/>
                <a:gd name="T2" fmla="*/ 29 w 46"/>
                <a:gd name="T3" fmla="*/ 74 h 97"/>
                <a:gd name="T4" fmla="*/ 23 w 46"/>
                <a:gd name="T5" fmla="*/ 80 h 97"/>
                <a:gd name="T6" fmla="*/ 23 w 46"/>
                <a:gd name="T7" fmla="*/ 80 h 97"/>
                <a:gd name="T8" fmla="*/ 23 w 46"/>
                <a:gd name="T9" fmla="*/ 80 h 97"/>
                <a:gd name="T10" fmla="*/ 23 w 46"/>
                <a:gd name="T11" fmla="*/ 74 h 97"/>
                <a:gd name="T12" fmla="*/ 23 w 46"/>
                <a:gd name="T13" fmla="*/ 5 h 97"/>
                <a:gd name="T14" fmla="*/ 23 w 46"/>
                <a:gd name="T15" fmla="*/ 0 h 97"/>
                <a:gd name="T16" fmla="*/ 23 w 46"/>
                <a:gd name="T17" fmla="*/ 0 h 97"/>
                <a:gd name="T18" fmla="*/ 23 w 46"/>
                <a:gd name="T19" fmla="*/ 0 h 97"/>
                <a:gd name="T20" fmla="*/ 29 w 46"/>
                <a:gd name="T21" fmla="*/ 5 h 97"/>
                <a:gd name="T22" fmla="*/ 29 w 46"/>
                <a:gd name="T23" fmla="*/ 5 h 97"/>
                <a:gd name="T24" fmla="*/ 46 w 46"/>
                <a:gd name="T25" fmla="*/ 51 h 97"/>
                <a:gd name="T26" fmla="*/ 23 w 46"/>
                <a:gd name="T27" fmla="*/ 97 h 97"/>
                <a:gd name="T28" fmla="*/ 0 w 46"/>
                <a:gd name="T29" fmla="*/ 51 h 97"/>
                <a:gd name="T30" fmla="*/ 46 w 46"/>
                <a:gd name="T31" fmla="*/ 51 h 9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97">
                  <a:moveTo>
                    <a:pt x="29" y="5"/>
                  </a:moveTo>
                  <a:lnTo>
                    <a:pt x="29" y="74"/>
                  </a:lnTo>
                  <a:lnTo>
                    <a:pt x="23" y="80"/>
                  </a:lnTo>
                  <a:lnTo>
                    <a:pt x="23" y="74"/>
                  </a:lnTo>
                  <a:lnTo>
                    <a:pt x="23" y="5"/>
                  </a:lnTo>
                  <a:lnTo>
                    <a:pt x="23" y="0"/>
                  </a:lnTo>
                  <a:lnTo>
                    <a:pt x="29" y="5"/>
                  </a:lnTo>
                  <a:close/>
                  <a:moveTo>
                    <a:pt x="46" y="51"/>
                  </a:moveTo>
                  <a:lnTo>
                    <a:pt x="23" y="97"/>
                  </a:lnTo>
                  <a:lnTo>
                    <a:pt x="0" y="51"/>
                  </a:lnTo>
                  <a:lnTo>
                    <a:pt x="46" y="51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1" name="Freeform 37">
              <a:extLst>
                <a:ext uri="{FF2B5EF4-FFF2-40B4-BE49-F238E27FC236}">
                  <a16:creationId xmlns:a16="http://schemas.microsoft.com/office/drawing/2014/main" id="{F1A071E1-95AC-1AEE-BC38-25D9A05D85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2" y="3318"/>
              <a:ext cx="183" cy="45"/>
            </a:xfrm>
            <a:custGeom>
              <a:avLst/>
              <a:gdLst>
                <a:gd name="T0" fmla="*/ 0 w 183"/>
                <a:gd name="T1" fmla="*/ 23 h 45"/>
                <a:gd name="T2" fmla="*/ 166 w 183"/>
                <a:gd name="T3" fmla="*/ 23 h 45"/>
                <a:gd name="T4" fmla="*/ 166 w 183"/>
                <a:gd name="T5" fmla="*/ 23 h 45"/>
                <a:gd name="T6" fmla="*/ 172 w 183"/>
                <a:gd name="T7" fmla="*/ 23 h 45"/>
                <a:gd name="T8" fmla="*/ 166 w 183"/>
                <a:gd name="T9" fmla="*/ 28 h 45"/>
                <a:gd name="T10" fmla="*/ 0 w 183"/>
                <a:gd name="T11" fmla="*/ 28 h 45"/>
                <a:gd name="T12" fmla="*/ 0 w 183"/>
                <a:gd name="T13" fmla="*/ 23 h 45"/>
                <a:gd name="T14" fmla="*/ 0 w 183"/>
                <a:gd name="T15" fmla="*/ 23 h 45"/>
                <a:gd name="T16" fmla="*/ 0 w 183"/>
                <a:gd name="T17" fmla="*/ 23 h 45"/>
                <a:gd name="T18" fmla="*/ 0 w 183"/>
                <a:gd name="T19" fmla="*/ 23 h 45"/>
                <a:gd name="T20" fmla="*/ 0 w 183"/>
                <a:gd name="T21" fmla="*/ 23 h 45"/>
                <a:gd name="T22" fmla="*/ 137 w 183"/>
                <a:gd name="T23" fmla="*/ 0 h 45"/>
                <a:gd name="T24" fmla="*/ 183 w 183"/>
                <a:gd name="T25" fmla="*/ 23 h 45"/>
                <a:gd name="T26" fmla="*/ 137 w 183"/>
                <a:gd name="T27" fmla="*/ 45 h 45"/>
                <a:gd name="T28" fmla="*/ 137 w 183"/>
                <a:gd name="T29" fmla="*/ 0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3" h="45">
                  <a:moveTo>
                    <a:pt x="0" y="23"/>
                  </a:moveTo>
                  <a:lnTo>
                    <a:pt x="166" y="23"/>
                  </a:lnTo>
                  <a:lnTo>
                    <a:pt x="172" y="23"/>
                  </a:lnTo>
                  <a:lnTo>
                    <a:pt x="166" y="28"/>
                  </a:lnTo>
                  <a:lnTo>
                    <a:pt x="0" y="28"/>
                  </a:lnTo>
                  <a:lnTo>
                    <a:pt x="0" y="23"/>
                  </a:lnTo>
                  <a:close/>
                  <a:moveTo>
                    <a:pt x="137" y="0"/>
                  </a:moveTo>
                  <a:lnTo>
                    <a:pt x="183" y="23"/>
                  </a:lnTo>
                  <a:lnTo>
                    <a:pt x="137" y="45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2" name="Freeform 38">
              <a:extLst>
                <a:ext uri="{FF2B5EF4-FFF2-40B4-BE49-F238E27FC236}">
                  <a16:creationId xmlns:a16="http://schemas.microsoft.com/office/drawing/2014/main" id="{0829E395-CF65-0F4A-F772-ED4A1AEE2E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1" y="3386"/>
              <a:ext cx="46" cy="138"/>
            </a:xfrm>
            <a:custGeom>
              <a:avLst/>
              <a:gdLst>
                <a:gd name="T0" fmla="*/ 29 w 46"/>
                <a:gd name="T1" fmla="*/ 0 h 138"/>
                <a:gd name="T2" fmla="*/ 29 w 46"/>
                <a:gd name="T3" fmla="*/ 120 h 138"/>
                <a:gd name="T4" fmla="*/ 29 w 46"/>
                <a:gd name="T5" fmla="*/ 120 h 138"/>
                <a:gd name="T6" fmla="*/ 23 w 46"/>
                <a:gd name="T7" fmla="*/ 120 h 138"/>
                <a:gd name="T8" fmla="*/ 23 w 46"/>
                <a:gd name="T9" fmla="*/ 120 h 138"/>
                <a:gd name="T10" fmla="*/ 23 w 46"/>
                <a:gd name="T11" fmla="*/ 120 h 138"/>
                <a:gd name="T12" fmla="*/ 23 w 46"/>
                <a:gd name="T13" fmla="*/ 0 h 138"/>
                <a:gd name="T14" fmla="*/ 23 w 46"/>
                <a:gd name="T15" fmla="*/ 0 h 138"/>
                <a:gd name="T16" fmla="*/ 23 w 46"/>
                <a:gd name="T17" fmla="*/ 0 h 138"/>
                <a:gd name="T18" fmla="*/ 29 w 46"/>
                <a:gd name="T19" fmla="*/ 0 h 138"/>
                <a:gd name="T20" fmla="*/ 29 w 46"/>
                <a:gd name="T21" fmla="*/ 0 h 138"/>
                <a:gd name="T22" fmla="*/ 29 w 46"/>
                <a:gd name="T23" fmla="*/ 0 h 138"/>
                <a:gd name="T24" fmla="*/ 46 w 46"/>
                <a:gd name="T25" fmla="*/ 92 h 138"/>
                <a:gd name="T26" fmla="*/ 23 w 46"/>
                <a:gd name="T27" fmla="*/ 138 h 138"/>
                <a:gd name="T28" fmla="*/ 0 w 46"/>
                <a:gd name="T29" fmla="*/ 92 h 138"/>
                <a:gd name="T30" fmla="*/ 46 w 46"/>
                <a:gd name="T31" fmla="*/ 92 h 1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38">
                  <a:moveTo>
                    <a:pt x="29" y="0"/>
                  </a:moveTo>
                  <a:lnTo>
                    <a:pt x="29" y="120"/>
                  </a:lnTo>
                  <a:lnTo>
                    <a:pt x="23" y="120"/>
                  </a:lnTo>
                  <a:lnTo>
                    <a:pt x="23" y="0"/>
                  </a:lnTo>
                  <a:lnTo>
                    <a:pt x="29" y="0"/>
                  </a:lnTo>
                  <a:close/>
                  <a:moveTo>
                    <a:pt x="46" y="92"/>
                  </a:moveTo>
                  <a:lnTo>
                    <a:pt x="23" y="138"/>
                  </a:lnTo>
                  <a:lnTo>
                    <a:pt x="0" y="92"/>
                  </a:lnTo>
                  <a:lnTo>
                    <a:pt x="46" y="92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3" name="Rectangle 50">
              <a:extLst>
                <a:ext uri="{FF2B5EF4-FFF2-40B4-BE49-F238E27FC236}">
                  <a16:creationId xmlns:a16="http://schemas.microsoft.com/office/drawing/2014/main" id="{8E6681D6-CFEF-A200-6BB8-31E1D5CC6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4" y="763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34" name="Rectangle 53">
              <a:extLst>
                <a:ext uri="{FF2B5EF4-FFF2-40B4-BE49-F238E27FC236}">
                  <a16:creationId xmlns:a16="http://schemas.microsoft.com/office/drawing/2014/main" id="{4B3E30FB-8A72-0CAC-EAA9-B03579D80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1" y="837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35" name="Rectangle 56">
              <a:extLst>
                <a:ext uri="{FF2B5EF4-FFF2-40B4-BE49-F238E27FC236}">
                  <a16:creationId xmlns:a16="http://schemas.microsoft.com/office/drawing/2014/main" id="{160693BE-642F-E95C-FE45-D1D87A4494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" y="1146"/>
              <a:ext cx="3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nb-NO" altLang="nb-NO"/>
            </a:p>
          </p:txBody>
        </p:sp>
        <p:sp>
          <p:nvSpPr>
            <p:cNvPr id="25636" name="Rectangle 57">
              <a:extLst>
                <a:ext uri="{FF2B5EF4-FFF2-40B4-BE49-F238E27FC236}">
                  <a16:creationId xmlns:a16="http://schemas.microsoft.com/office/drawing/2014/main" id="{9A8DA321-AD7F-80D8-601A-C85BD4340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" y="1146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37" name="Rectangle 58">
              <a:extLst>
                <a:ext uri="{FF2B5EF4-FFF2-40B4-BE49-F238E27FC236}">
                  <a16:creationId xmlns:a16="http://schemas.microsoft.com/office/drawing/2014/main" id="{E5CA4949-962D-9E3C-BB5A-BD21B0B54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" y="1220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38" name="Rectangle 59">
              <a:extLst>
                <a:ext uri="{FF2B5EF4-FFF2-40B4-BE49-F238E27FC236}">
                  <a16:creationId xmlns:a16="http://schemas.microsoft.com/office/drawing/2014/main" id="{350B43EF-89F1-56CF-1534-BA98B734C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146"/>
              <a:ext cx="3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nb-NO" altLang="nb-NO"/>
            </a:p>
          </p:txBody>
        </p:sp>
        <p:sp>
          <p:nvSpPr>
            <p:cNvPr id="25639" name="Rectangle 60">
              <a:extLst>
                <a:ext uri="{FF2B5EF4-FFF2-40B4-BE49-F238E27FC236}">
                  <a16:creationId xmlns:a16="http://schemas.microsoft.com/office/drawing/2014/main" id="{CC74A638-BC61-197B-C28D-81E3CABE1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9" y="1146"/>
              <a:ext cx="3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FF0000"/>
                  </a:solidFill>
                  <a:latin typeface="Arial" panose="020B0604020202020204" pitchFamily="34" charset="0"/>
                </a:rPr>
                <a:t> </a:t>
              </a:r>
              <a:endParaRPr lang="nb-NO" altLang="nb-NO"/>
            </a:p>
          </p:txBody>
        </p:sp>
        <p:sp>
          <p:nvSpPr>
            <p:cNvPr id="25640" name="Rectangle 62">
              <a:extLst>
                <a:ext uri="{FF2B5EF4-FFF2-40B4-BE49-F238E27FC236}">
                  <a16:creationId xmlns:a16="http://schemas.microsoft.com/office/drawing/2014/main" id="{4DB64AE7-A7D3-F3E5-2909-69DE579C5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1146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41" name="Rectangle 65">
              <a:extLst>
                <a:ext uri="{FF2B5EF4-FFF2-40B4-BE49-F238E27FC236}">
                  <a16:creationId xmlns:a16="http://schemas.microsoft.com/office/drawing/2014/main" id="{C90D07E8-DA92-5958-CE4A-A125E5CEE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9" y="1146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42" name="Rectangle 67">
              <a:extLst>
                <a:ext uri="{FF2B5EF4-FFF2-40B4-BE49-F238E27FC236}">
                  <a16:creationId xmlns:a16="http://schemas.microsoft.com/office/drawing/2014/main" id="{EA33A4A9-6DE3-FE8A-3427-78F8938DB1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5" y="1146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43" name="Rectangle 70">
              <a:extLst>
                <a:ext uri="{FF2B5EF4-FFF2-40B4-BE49-F238E27FC236}">
                  <a16:creationId xmlns:a16="http://schemas.microsoft.com/office/drawing/2014/main" id="{52812746-D8BC-EB63-64F4-1D65B0858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" y="2072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44" name="Rectangle 72">
              <a:extLst>
                <a:ext uri="{FF2B5EF4-FFF2-40B4-BE49-F238E27FC236}">
                  <a16:creationId xmlns:a16="http://schemas.microsoft.com/office/drawing/2014/main" id="{ED831E69-9E1C-BDCB-FA05-C1203F6BF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2" y="2072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45" name="Rectangle 73">
              <a:extLst>
                <a:ext uri="{FF2B5EF4-FFF2-40B4-BE49-F238E27FC236}">
                  <a16:creationId xmlns:a16="http://schemas.microsoft.com/office/drawing/2014/main" id="{A662F065-7DDF-32BB-62E8-B11AF79E7B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4" y="2546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5646" name="Rectangle 74">
              <a:extLst>
                <a:ext uri="{FF2B5EF4-FFF2-40B4-BE49-F238E27FC236}">
                  <a16:creationId xmlns:a16="http://schemas.microsoft.com/office/drawing/2014/main" id="{5B7B0CDB-BED1-734C-03BF-FAE82B747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" y="2849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</p:grpSp>
      <p:sp>
        <p:nvSpPr>
          <p:cNvPr id="25605" name="TextBox 1">
            <a:extLst>
              <a:ext uri="{FF2B5EF4-FFF2-40B4-BE49-F238E27FC236}">
                <a16:creationId xmlns:a16="http://schemas.microsoft.com/office/drawing/2014/main" id="{89B33768-7DA3-0704-8DCB-24D915202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450" y="260350"/>
            <a:ext cx="1333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Distillation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</p:txBody>
      </p:sp>
      <p:pic>
        <p:nvPicPr>
          <p:cNvPr id="25606" name="Picture 2">
            <a:extLst>
              <a:ext uri="{FF2B5EF4-FFF2-40B4-BE49-F238E27FC236}">
                <a16:creationId xmlns:a16="http://schemas.microsoft.com/office/drawing/2014/main" id="{FFDB52E9-1AE8-E77E-ECDE-98AE71725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746125"/>
            <a:ext cx="64293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3">
            <a:extLst>
              <a:ext uri="{FF2B5EF4-FFF2-40B4-BE49-F238E27FC236}">
                <a16:creationId xmlns:a16="http://schemas.microsoft.com/office/drawing/2014/main" id="{C976894F-3C45-826F-B1F0-F1621A79A54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26627" name="Footer Placeholder 4">
            <a:extLst>
              <a:ext uri="{FF2B5EF4-FFF2-40B4-BE49-F238E27FC236}">
                <a16:creationId xmlns:a16="http://schemas.microsoft.com/office/drawing/2014/main" id="{6EEA7186-043E-738C-5D64-6693454B5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016146B9-735A-8CBF-E0E4-777E0707E7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66988" y="1727200"/>
            <a:ext cx="7820025" cy="5126038"/>
            <a:chOff x="285" y="763"/>
            <a:chExt cx="4926" cy="3229"/>
          </a:xfrm>
        </p:grpSpPr>
        <p:pic>
          <p:nvPicPr>
            <p:cNvPr id="26634" name="Picture 6">
              <a:extLst>
                <a:ext uri="{FF2B5EF4-FFF2-40B4-BE49-F238E27FC236}">
                  <a16:creationId xmlns:a16="http://schemas.microsoft.com/office/drawing/2014/main" id="{04216C7F-CB56-28E7-CE9F-9CB7DE2FF3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" y="1414"/>
              <a:ext cx="2191" cy="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5" name="Freeform 7">
              <a:extLst>
                <a:ext uri="{FF2B5EF4-FFF2-40B4-BE49-F238E27FC236}">
                  <a16:creationId xmlns:a16="http://schemas.microsoft.com/office/drawing/2014/main" id="{7AF8BECE-4A8A-19D7-9032-6572592537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6" y="1986"/>
              <a:ext cx="97" cy="46"/>
            </a:xfrm>
            <a:custGeom>
              <a:avLst/>
              <a:gdLst>
                <a:gd name="T0" fmla="*/ 5 w 97"/>
                <a:gd name="T1" fmla="*/ 17 h 46"/>
                <a:gd name="T2" fmla="*/ 74 w 97"/>
                <a:gd name="T3" fmla="*/ 17 h 46"/>
                <a:gd name="T4" fmla="*/ 80 w 97"/>
                <a:gd name="T5" fmla="*/ 17 h 46"/>
                <a:gd name="T6" fmla="*/ 80 w 97"/>
                <a:gd name="T7" fmla="*/ 23 h 46"/>
                <a:gd name="T8" fmla="*/ 80 w 97"/>
                <a:gd name="T9" fmla="*/ 23 h 46"/>
                <a:gd name="T10" fmla="*/ 74 w 97"/>
                <a:gd name="T11" fmla="*/ 23 h 46"/>
                <a:gd name="T12" fmla="*/ 5 w 97"/>
                <a:gd name="T13" fmla="*/ 23 h 46"/>
                <a:gd name="T14" fmla="*/ 0 w 97"/>
                <a:gd name="T15" fmla="*/ 23 h 46"/>
                <a:gd name="T16" fmla="*/ 0 w 97"/>
                <a:gd name="T17" fmla="*/ 23 h 46"/>
                <a:gd name="T18" fmla="*/ 0 w 97"/>
                <a:gd name="T19" fmla="*/ 17 h 46"/>
                <a:gd name="T20" fmla="*/ 5 w 97"/>
                <a:gd name="T21" fmla="*/ 17 h 46"/>
                <a:gd name="T22" fmla="*/ 5 w 97"/>
                <a:gd name="T23" fmla="*/ 17 h 46"/>
                <a:gd name="T24" fmla="*/ 51 w 97"/>
                <a:gd name="T25" fmla="*/ 0 h 46"/>
                <a:gd name="T26" fmla="*/ 97 w 97"/>
                <a:gd name="T27" fmla="*/ 23 h 46"/>
                <a:gd name="T28" fmla="*/ 51 w 97"/>
                <a:gd name="T29" fmla="*/ 46 h 46"/>
                <a:gd name="T30" fmla="*/ 51 w 97"/>
                <a:gd name="T31" fmla="*/ 0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46">
                  <a:moveTo>
                    <a:pt x="5" y="17"/>
                  </a:moveTo>
                  <a:lnTo>
                    <a:pt x="74" y="17"/>
                  </a:lnTo>
                  <a:lnTo>
                    <a:pt x="80" y="17"/>
                  </a:lnTo>
                  <a:lnTo>
                    <a:pt x="80" y="23"/>
                  </a:lnTo>
                  <a:lnTo>
                    <a:pt x="74" y="23"/>
                  </a:lnTo>
                  <a:lnTo>
                    <a:pt x="5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5" y="17"/>
                  </a:lnTo>
                  <a:close/>
                  <a:moveTo>
                    <a:pt x="51" y="0"/>
                  </a:moveTo>
                  <a:lnTo>
                    <a:pt x="97" y="23"/>
                  </a:lnTo>
                  <a:lnTo>
                    <a:pt x="51" y="4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36" name="Freeform 8">
              <a:extLst>
                <a:ext uri="{FF2B5EF4-FFF2-40B4-BE49-F238E27FC236}">
                  <a16:creationId xmlns:a16="http://schemas.microsoft.com/office/drawing/2014/main" id="{62E63E5F-7784-4FDF-FC01-945D87F23F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1" y="2049"/>
              <a:ext cx="46" cy="97"/>
            </a:xfrm>
            <a:custGeom>
              <a:avLst/>
              <a:gdLst>
                <a:gd name="T0" fmla="*/ 29 w 46"/>
                <a:gd name="T1" fmla="*/ 5 h 97"/>
                <a:gd name="T2" fmla="*/ 29 w 46"/>
                <a:gd name="T3" fmla="*/ 74 h 97"/>
                <a:gd name="T4" fmla="*/ 23 w 46"/>
                <a:gd name="T5" fmla="*/ 80 h 97"/>
                <a:gd name="T6" fmla="*/ 23 w 46"/>
                <a:gd name="T7" fmla="*/ 80 h 97"/>
                <a:gd name="T8" fmla="*/ 23 w 46"/>
                <a:gd name="T9" fmla="*/ 80 h 97"/>
                <a:gd name="T10" fmla="*/ 23 w 46"/>
                <a:gd name="T11" fmla="*/ 74 h 97"/>
                <a:gd name="T12" fmla="*/ 23 w 46"/>
                <a:gd name="T13" fmla="*/ 5 h 97"/>
                <a:gd name="T14" fmla="*/ 23 w 46"/>
                <a:gd name="T15" fmla="*/ 0 h 97"/>
                <a:gd name="T16" fmla="*/ 23 w 46"/>
                <a:gd name="T17" fmla="*/ 0 h 97"/>
                <a:gd name="T18" fmla="*/ 23 w 46"/>
                <a:gd name="T19" fmla="*/ 0 h 97"/>
                <a:gd name="T20" fmla="*/ 29 w 46"/>
                <a:gd name="T21" fmla="*/ 5 h 97"/>
                <a:gd name="T22" fmla="*/ 29 w 46"/>
                <a:gd name="T23" fmla="*/ 5 h 97"/>
                <a:gd name="T24" fmla="*/ 46 w 46"/>
                <a:gd name="T25" fmla="*/ 51 h 97"/>
                <a:gd name="T26" fmla="*/ 23 w 46"/>
                <a:gd name="T27" fmla="*/ 97 h 97"/>
                <a:gd name="T28" fmla="*/ 0 w 46"/>
                <a:gd name="T29" fmla="*/ 51 h 97"/>
                <a:gd name="T30" fmla="*/ 46 w 46"/>
                <a:gd name="T31" fmla="*/ 51 h 9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97">
                  <a:moveTo>
                    <a:pt x="29" y="5"/>
                  </a:moveTo>
                  <a:lnTo>
                    <a:pt x="29" y="74"/>
                  </a:lnTo>
                  <a:lnTo>
                    <a:pt x="23" y="80"/>
                  </a:lnTo>
                  <a:lnTo>
                    <a:pt x="23" y="74"/>
                  </a:lnTo>
                  <a:lnTo>
                    <a:pt x="23" y="5"/>
                  </a:lnTo>
                  <a:lnTo>
                    <a:pt x="23" y="0"/>
                  </a:lnTo>
                  <a:lnTo>
                    <a:pt x="29" y="5"/>
                  </a:lnTo>
                  <a:close/>
                  <a:moveTo>
                    <a:pt x="46" y="51"/>
                  </a:moveTo>
                  <a:lnTo>
                    <a:pt x="23" y="97"/>
                  </a:lnTo>
                  <a:lnTo>
                    <a:pt x="0" y="51"/>
                  </a:lnTo>
                  <a:lnTo>
                    <a:pt x="46" y="51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37" name="Freeform 9">
              <a:extLst>
                <a:ext uri="{FF2B5EF4-FFF2-40B4-BE49-F238E27FC236}">
                  <a16:creationId xmlns:a16="http://schemas.microsoft.com/office/drawing/2014/main" id="{2FD3BF89-757E-2E74-A6CB-9D3558293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" y="3106"/>
              <a:ext cx="184" cy="183"/>
            </a:xfrm>
            <a:custGeom>
              <a:avLst/>
              <a:gdLst>
                <a:gd name="T0" fmla="*/ 92 w 184"/>
                <a:gd name="T1" fmla="*/ 0 h 183"/>
                <a:gd name="T2" fmla="*/ 75 w 184"/>
                <a:gd name="T3" fmla="*/ 0 h 183"/>
                <a:gd name="T4" fmla="*/ 58 w 184"/>
                <a:gd name="T5" fmla="*/ 6 h 183"/>
                <a:gd name="T6" fmla="*/ 40 w 184"/>
                <a:gd name="T7" fmla="*/ 12 h 183"/>
                <a:gd name="T8" fmla="*/ 29 w 184"/>
                <a:gd name="T9" fmla="*/ 23 h 183"/>
                <a:gd name="T10" fmla="*/ 18 w 184"/>
                <a:gd name="T11" fmla="*/ 40 h 183"/>
                <a:gd name="T12" fmla="*/ 6 w 184"/>
                <a:gd name="T13" fmla="*/ 57 h 183"/>
                <a:gd name="T14" fmla="*/ 0 w 184"/>
                <a:gd name="T15" fmla="*/ 75 h 183"/>
                <a:gd name="T16" fmla="*/ 0 w 184"/>
                <a:gd name="T17" fmla="*/ 92 h 183"/>
                <a:gd name="T18" fmla="*/ 0 w 184"/>
                <a:gd name="T19" fmla="*/ 109 h 183"/>
                <a:gd name="T20" fmla="*/ 6 w 184"/>
                <a:gd name="T21" fmla="*/ 126 h 183"/>
                <a:gd name="T22" fmla="*/ 18 w 184"/>
                <a:gd name="T23" fmla="*/ 143 h 183"/>
                <a:gd name="T24" fmla="*/ 29 w 184"/>
                <a:gd name="T25" fmla="*/ 155 h 183"/>
                <a:gd name="T26" fmla="*/ 40 w 184"/>
                <a:gd name="T27" fmla="*/ 166 h 183"/>
                <a:gd name="T28" fmla="*/ 58 w 184"/>
                <a:gd name="T29" fmla="*/ 172 h 183"/>
                <a:gd name="T30" fmla="*/ 75 w 184"/>
                <a:gd name="T31" fmla="*/ 177 h 183"/>
                <a:gd name="T32" fmla="*/ 92 w 184"/>
                <a:gd name="T33" fmla="*/ 183 h 183"/>
                <a:gd name="T34" fmla="*/ 109 w 184"/>
                <a:gd name="T35" fmla="*/ 177 h 183"/>
                <a:gd name="T36" fmla="*/ 126 w 184"/>
                <a:gd name="T37" fmla="*/ 172 h 183"/>
                <a:gd name="T38" fmla="*/ 143 w 184"/>
                <a:gd name="T39" fmla="*/ 166 h 183"/>
                <a:gd name="T40" fmla="*/ 155 w 184"/>
                <a:gd name="T41" fmla="*/ 155 h 183"/>
                <a:gd name="T42" fmla="*/ 166 w 184"/>
                <a:gd name="T43" fmla="*/ 143 h 183"/>
                <a:gd name="T44" fmla="*/ 178 w 184"/>
                <a:gd name="T45" fmla="*/ 126 h 183"/>
                <a:gd name="T46" fmla="*/ 184 w 184"/>
                <a:gd name="T47" fmla="*/ 109 h 183"/>
                <a:gd name="T48" fmla="*/ 184 w 184"/>
                <a:gd name="T49" fmla="*/ 92 h 183"/>
                <a:gd name="T50" fmla="*/ 184 w 184"/>
                <a:gd name="T51" fmla="*/ 75 h 183"/>
                <a:gd name="T52" fmla="*/ 178 w 184"/>
                <a:gd name="T53" fmla="*/ 57 h 183"/>
                <a:gd name="T54" fmla="*/ 166 w 184"/>
                <a:gd name="T55" fmla="*/ 40 h 183"/>
                <a:gd name="T56" fmla="*/ 155 w 184"/>
                <a:gd name="T57" fmla="*/ 23 h 183"/>
                <a:gd name="T58" fmla="*/ 143 w 184"/>
                <a:gd name="T59" fmla="*/ 12 h 183"/>
                <a:gd name="T60" fmla="*/ 126 w 184"/>
                <a:gd name="T61" fmla="*/ 6 h 183"/>
                <a:gd name="T62" fmla="*/ 109 w 184"/>
                <a:gd name="T63" fmla="*/ 0 h 183"/>
                <a:gd name="T64" fmla="*/ 92 w 184"/>
                <a:gd name="T65" fmla="*/ 0 h 1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84" h="183">
                  <a:moveTo>
                    <a:pt x="92" y="0"/>
                  </a:moveTo>
                  <a:lnTo>
                    <a:pt x="75" y="0"/>
                  </a:lnTo>
                  <a:lnTo>
                    <a:pt x="58" y="6"/>
                  </a:lnTo>
                  <a:lnTo>
                    <a:pt x="40" y="12"/>
                  </a:lnTo>
                  <a:lnTo>
                    <a:pt x="29" y="23"/>
                  </a:lnTo>
                  <a:lnTo>
                    <a:pt x="18" y="40"/>
                  </a:lnTo>
                  <a:lnTo>
                    <a:pt x="6" y="57"/>
                  </a:lnTo>
                  <a:lnTo>
                    <a:pt x="0" y="75"/>
                  </a:lnTo>
                  <a:lnTo>
                    <a:pt x="0" y="92"/>
                  </a:lnTo>
                  <a:lnTo>
                    <a:pt x="0" y="109"/>
                  </a:lnTo>
                  <a:lnTo>
                    <a:pt x="6" y="126"/>
                  </a:lnTo>
                  <a:lnTo>
                    <a:pt x="18" y="143"/>
                  </a:lnTo>
                  <a:lnTo>
                    <a:pt x="29" y="155"/>
                  </a:lnTo>
                  <a:lnTo>
                    <a:pt x="40" y="166"/>
                  </a:lnTo>
                  <a:lnTo>
                    <a:pt x="58" y="172"/>
                  </a:lnTo>
                  <a:lnTo>
                    <a:pt x="75" y="177"/>
                  </a:lnTo>
                  <a:lnTo>
                    <a:pt x="92" y="183"/>
                  </a:lnTo>
                  <a:lnTo>
                    <a:pt x="109" y="177"/>
                  </a:lnTo>
                  <a:lnTo>
                    <a:pt x="126" y="172"/>
                  </a:lnTo>
                  <a:lnTo>
                    <a:pt x="143" y="166"/>
                  </a:lnTo>
                  <a:lnTo>
                    <a:pt x="155" y="155"/>
                  </a:lnTo>
                  <a:lnTo>
                    <a:pt x="166" y="143"/>
                  </a:lnTo>
                  <a:lnTo>
                    <a:pt x="178" y="126"/>
                  </a:lnTo>
                  <a:lnTo>
                    <a:pt x="184" y="109"/>
                  </a:lnTo>
                  <a:lnTo>
                    <a:pt x="184" y="92"/>
                  </a:lnTo>
                  <a:lnTo>
                    <a:pt x="184" y="75"/>
                  </a:lnTo>
                  <a:lnTo>
                    <a:pt x="178" y="57"/>
                  </a:lnTo>
                  <a:lnTo>
                    <a:pt x="166" y="40"/>
                  </a:lnTo>
                  <a:lnTo>
                    <a:pt x="155" y="23"/>
                  </a:lnTo>
                  <a:lnTo>
                    <a:pt x="143" y="12"/>
                  </a:lnTo>
                  <a:lnTo>
                    <a:pt x="126" y="6"/>
                  </a:lnTo>
                  <a:lnTo>
                    <a:pt x="109" y="0"/>
                  </a:lnTo>
                  <a:lnTo>
                    <a:pt x="92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38" name="Freeform 10">
              <a:extLst>
                <a:ext uri="{FF2B5EF4-FFF2-40B4-BE49-F238E27FC236}">
                  <a16:creationId xmlns:a16="http://schemas.microsoft.com/office/drawing/2014/main" id="{5F5DAFE0-6E5A-7515-A0A2-CEF9899485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2" y="3318"/>
              <a:ext cx="183" cy="45"/>
            </a:xfrm>
            <a:custGeom>
              <a:avLst/>
              <a:gdLst>
                <a:gd name="T0" fmla="*/ 0 w 183"/>
                <a:gd name="T1" fmla="*/ 23 h 45"/>
                <a:gd name="T2" fmla="*/ 166 w 183"/>
                <a:gd name="T3" fmla="*/ 23 h 45"/>
                <a:gd name="T4" fmla="*/ 166 w 183"/>
                <a:gd name="T5" fmla="*/ 23 h 45"/>
                <a:gd name="T6" fmla="*/ 172 w 183"/>
                <a:gd name="T7" fmla="*/ 23 h 45"/>
                <a:gd name="T8" fmla="*/ 166 w 183"/>
                <a:gd name="T9" fmla="*/ 28 h 45"/>
                <a:gd name="T10" fmla="*/ 0 w 183"/>
                <a:gd name="T11" fmla="*/ 28 h 45"/>
                <a:gd name="T12" fmla="*/ 0 w 183"/>
                <a:gd name="T13" fmla="*/ 23 h 45"/>
                <a:gd name="T14" fmla="*/ 0 w 183"/>
                <a:gd name="T15" fmla="*/ 23 h 45"/>
                <a:gd name="T16" fmla="*/ 0 w 183"/>
                <a:gd name="T17" fmla="*/ 23 h 45"/>
                <a:gd name="T18" fmla="*/ 0 w 183"/>
                <a:gd name="T19" fmla="*/ 23 h 45"/>
                <a:gd name="T20" fmla="*/ 0 w 183"/>
                <a:gd name="T21" fmla="*/ 23 h 45"/>
                <a:gd name="T22" fmla="*/ 137 w 183"/>
                <a:gd name="T23" fmla="*/ 0 h 45"/>
                <a:gd name="T24" fmla="*/ 183 w 183"/>
                <a:gd name="T25" fmla="*/ 23 h 45"/>
                <a:gd name="T26" fmla="*/ 137 w 183"/>
                <a:gd name="T27" fmla="*/ 45 h 45"/>
                <a:gd name="T28" fmla="*/ 137 w 183"/>
                <a:gd name="T29" fmla="*/ 0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3" h="45">
                  <a:moveTo>
                    <a:pt x="0" y="23"/>
                  </a:moveTo>
                  <a:lnTo>
                    <a:pt x="166" y="23"/>
                  </a:lnTo>
                  <a:lnTo>
                    <a:pt x="172" y="23"/>
                  </a:lnTo>
                  <a:lnTo>
                    <a:pt x="166" y="28"/>
                  </a:lnTo>
                  <a:lnTo>
                    <a:pt x="0" y="28"/>
                  </a:lnTo>
                  <a:lnTo>
                    <a:pt x="0" y="23"/>
                  </a:lnTo>
                  <a:close/>
                  <a:moveTo>
                    <a:pt x="137" y="0"/>
                  </a:moveTo>
                  <a:lnTo>
                    <a:pt x="183" y="23"/>
                  </a:lnTo>
                  <a:lnTo>
                    <a:pt x="137" y="45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39" name="Freeform 11">
              <a:extLst>
                <a:ext uri="{FF2B5EF4-FFF2-40B4-BE49-F238E27FC236}">
                  <a16:creationId xmlns:a16="http://schemas.microsoft.com/office/drawing/2014/main" id="{A9B9B804-C4A0-7D15-49CA-E98DE89A6B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1" y="3386"/>
              <a:ext cx="46" cy="138"/>
            </a:xfrm>
            <a:custGeom>
              <a:avLst/>
              <a:gdLst>
                <a:gd name="T0" fmla="*/ 29 w 46"/>
                <a:gd name="T1" fmla="*/ 0 h 138"/>
                <a:gd name="T2" fmla="*/ 29 w 46"/>
                <a:gd name="T3" fmla="*/ 120 h 138"/>
                <a:gd name="T4" fmla="*/ 29 w 46"/>
                <a:gd name="T5" fmla="*/ 120 h 138"/>
                <a:gd name="T6" fmla="*/ 23 w 46"/>
                <a:gd name="T7" fmla="*/ 120 h 138"/>
                <a:gd name="T8" fmla="*/ 23 w 46"/>
                <a:gd name="T9" fmla="*/ 120 h 138"/>
                <a:gd name="T10" fmla="*/ 23 w 46"/>
                <a:gd name="T11" fmla="*/ 120 h 138"/>
                <a:gd name="T12" fmla="*/ 23 w 46"/>
                <a:gd name="T13" fmla="*/ 0 h 138"/>
                <a:gd name="T14" fmla="*/ 23 w 46"/>
                <a:gd name="T15" fmla="*/ 0 h 138"/>
                <a:gd name="T16" fmla="*/ 23 w 46"/>
                <a:gd name="T17" fmla="*/ 0 h 138"/>
                <a:gd name="T18" fmla="*/ 29 w 46"/>
                <a:gd name="T19" fmla="*/ 0 h 138"/>
                <a:gd name="T20" fmla="*/ 29 w 46"/>
                <a:gd name="T21" fmla="*/ 0 h 138"/>
                <a:gd name="T22" fmla="*/ 29 w 46"/>
                <a:gd name="T23" fmla="*/ 0 h 138"/>
                <a:gd name="T24" fmla="*/ 46 w 46"/>
                <a:gd name="T25" fmla="*/ 92 h 138"/>
                <a:gd name="T26" fmla="*/ 23 w 46"/>
                <a:gd name="T27" fmla="*/ 138 h 138"/>
                <a:gd name="T28" fmla="*/ 0 w 46"/>
                <a:gd name="T29" fmla="*/ 92 h 138"/>
                <a:gd name="T30" fmla="*/ 46 w 46"/>
                <a:gd name="T31" fmla="*/ 92 h 1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38">
                  <a:moveTo>
                    <a:pt x="29" y="0"/>
                  </a:moveTo>
                  <a:lnTo>
                    <a:pt x="29" y="120"/>
                  </a:lnTo>
                  <a:lnTo>
                    <a:pt x="23" y="120"/>
                  </a:lnTo>
                  <a:lnTo>
                    <a:pt x="23" y="0"/>
                  </a:lnTo>
                  <a:lnTo>
                    <a:pt x="29" y="0"/>
                  </a:lnTo>
                  <a:close/>
                  <a:moveTo>
                    <a:pt x="46" y="92"/>
                  </a:moveTo>
                  <a:lnTo>
                    <a:pt x="23" y="138"/>
                  </a:lnTo>
                  <a:lnTo>
                    <a:pt x="0" y="92"/>
                  </a:lnTo>
                  <a:lnTo>
                    <a:pt x="46" y="92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0" name="Freeform 12">
              <a:extLst>
                <a:ext uri="{FF2B5EF4-FFF2-40B4-BE49-F238E27FC236}">
                  <a16:creationId xmlns:a16="http://schemas.microsoft.com/office/drawing/2014/main" id="{22787DCE-CF89-5F93-5723-A7B0788F7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8" y="2363"/>
              <a:ext cx="217" cy="217"/>
            </a:xfrm>
            <a:custGeom>
              <a:avLst/>
              <a:gdLst>
                <a:gd name="T0" fmla="*/ 109 w 217"/>
                <a:gd name="T1" fmla="*/ 0 h 217"/>
                <a:gd name="T2" fmla="*/ 86 w 217"/>
                <a:gd name="T3" fmla="*/ 0 h 217"/>
                <a:gd name="T4" fmla="*/ 69 w 217"/>
                <a:gd name="T5" fmla="*/ 12 h 217"/>
                <a:gd name="T6" fmla="*/ 46 w 217"/>
                <a:gd name="T7" fmla="*/ 17 h 217"/>
                <a:gd name="T8" fmla="*/ 34 w 217"/>
                <a:gd name="T9" fmla="*/ 34 h 217"/>
                <a:gd name="T10" fmla="*/ 17 w 217"/>
                <a:gd name="T11" fmla="*/ 46 h 217"/>
                <a:gd name="T12" fmla="*/ 11 w 217"/>
                <a:gd name="T13" fmla="*/ 69 h 217"/>
                <a:gd name="T14" fmla="*/ 0 w 217"/>
                <a:gd name="T15" fmla="*/ 86 h 217"/>
                <a:gd name="T16" fmla="*/ 0 w 217"/>
                <a:gd name="T17" fmla="*/ 109 h 217"/>
                <a:gd name="T18" fmla="*/ 0 w 217"/>
                <a:gd name="T19" fmla="*/ 132 h 217"/>
                <a:gd name="T20" fmla="*/ 11 w 217"/>
                <a:gd name="T21" fmla="*/ 149 h 217"/>
                <a:gd name="T22" fmla="*/ 17 w 217"/>
                <a:gd name="T23" fmla="*/ 172 h 217"/>
                <a:gd name="T24" fmla="*/ 34 w 217"/>
                <a:gd name="T25" fmla="*/ 183 h 217"/>
                <a:gd name="T26" fmla="*/ 46 w 217"/>
                <a:gd name="T27" fmla="*/ 200 h 217"/>
                <a:gd name="T28" fmla="*/ 69 w 217"/>
                <a:gd name="T29" fmla="*/ 206 h 217"/>
                <a:gd name="T30" fmla="*/ 86 w 217"/>
                <a:gd name="T31" fmla="*/ 217 h 217"/>
                <a:gd name="T32" fmla="*/ 109 w 217"/>
                <a:gd name="T33" fmla="*/ 217 h 217"/>
                <a:gd name="T34" fmla="*/ 131 w 217"/>
                <a:gd name="T35" fmla="*/ 217 h 217"/>
                <a:gd name="T36" fmla="*/ 149 w 217"/>
                <a:gd name="T37" fmla="*/ 206 h 217"/>
                <a:gd name="T38" fmla="*/ 172 w 217"/>
                <a:gd name="T39" fmla="*/ 200 h 217"/>
                <a:gd name="T40" fmla="*/ 183 w 217"/>
                <a:gd name="T41" fmla="*/ 183 h 217"/>
                <a:gd name="T42" fmla="*/ 200 w 217"/>
                <a:gd name="T43" fmla="*/ 172 h 217"/>
                <a:gd name="T44" fmla="*/ 206 w 217"/>
                <a:gd name="T45" fmla="*/ 149 h 217"/>
                <a:gd name="T46" fmla="*/ 217 w 217"/>
                <a:gd name="T47" fmla="*/ 132 h 217"/>
                <a:gd name="T48" fmla="*/ 217 w 217"/>
                <a:gd name="T49" fmla="*/ 109 h 217"/>
                <a:gd name="T50" fmla="*/ 217 w 217"/>
                <a:gd name="T51" fmla="*/ 86 h 217"/>
                <a:gd name="T52" fmla="*/ 206 w 217"/>
                <a:gd name="T53" fmla="*/ 69 h 217"/>
                <a:gd name="T54" fmla="*/ 200 w 217"/>
                <a:gd name="T55" fmla="*/ 46 h 217"/>
                <a:gd name="T56" fmla="*/ 183 w 217"/>
                <a:gd name="T57" fmla="*/ 34 h 217"/>
                <a:gd name="T58" fmla="*/ 172 w 217"/>
                <a:gd name="T59" fmla="*/ 17 h 217"/>
                <a:gd name="T60" fmla="*/ 149 w 217"/>
                <a:gd name="T61" fmla="*/ 12 h 217"/>
                <a:gd name="T62" fmla="*/ 131 w 217"/>
                <a:gd name="T63" fmla="*/ 0 h 217"/>
                <a:gd name="T64" fmla="*/ 109 w 217"/>
                <a:gd name="T65" fmla="*/ 0 h 2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7" h="217">
                  <a:moveTo>
                    <a:pt x="109" y="0"/>
                  </a:moveTo>
                  <a:lnTo>
                    <a:pt x="86" y="0"/>
                  </a:lnTo>
                  <a:lnTo>
                    <a:pt x="69" y="12"/>
                  </a:lnTo>
                  <a:lnTo>
                    <a:pt x="46" y="17"/>
                  </a:lnTo>
                  <a:lnTo>
                    <a:pt x="34" y="34"/>
                  </a:lnTo>
                  <a:lnTo>
                    <a:pt x="17" y="46"/>
                  </a:lnTo>
                  <a:lnTo>
                    <a:pt x="11" y="69"/>
                  </a:lnTo>
                  <a:lnTo>
                    <a:pt x="0" y="86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1" y="149"/>
                  </a:lnTo>
                  <a:lnTo>
                    <a:pt x="17" y="172"/>
                  </a:lnTo>
                  <a:lnTo>
                    <a:pt x="34" y="183"/>
                  </a:lnTo>
                  <a:lnTo>
                    <a:pt x="46" y="200"/>
                  </a:lnTo>
                  <a:lnTo>
                    <a:pt x="69" y="206"/>
                  </a:lnTo>
                  <a:lnTo>
                    <a:pt x="86" y="217"/>
                  </a:lnTo>
                  <a:lnTo>
                    <a:pt x="109" y="217"/>
                  </a:lnTo>
                  <a:lnTo>
                    <a:pt x="131" y="217"/>
                  </a:lnTo>
                  <a:lnTo>
                    <a:pt x="149" y="206"/>
                  </a:lnTo>
                  <a:lnTo>
                    <a:pt x="172" y="200"/>
                  </a:lnTo>
                  <a:lnTo>
                    <a:pt x="183" y="183"/>
                  </a:lnTo>
                  <a:lnTo>
                    <a:pt x="200" y="172"/>
                  </a:lnTo>
                  <a:lnTo>
                    <a:pt x="206" y="149"/>
                  </a:lnTo>
                  <a:lnTo>
                    <a:pt x="217" y="132"/>
                  </a:lnTo>
                  <a:lnTo>
                    <a:pt x="217" y="109"/>
                  </a:lnTo>
                  <a:lnTo>
                    <a:pt x="217" y="86"/>
                  </a:lnTo>
                  <a:lnTo>
                    <a:pt x="206" y="69"/>
                  </a:lnTo>
                  <a:lnTo>
                    <a:pt x="200" y="46"/>
                  </a:lnTo>
                  <a:lnTo>
                    <a:pt x="183" y="34"/>
                  </a:lnTo>
                  <a:lnTo>
                    <a:pt x="172" y="17"/>
                  </a:lnTo>
                  <a:lnTo>
                    <a:pt x="149" y="12"/>
                  </a:lnTo>
                  <a:lnTo>
                    <a:pt x="131" y="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BBE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1" name="Freeform 13">
              <a:extLst>
                <a:ext uri="{FF2B5EF4-FFF2-40B4-BE49-F238E27FC236}">
                  <a16:creationId xmlns:a16="http://schemas.microsoft.com/office/drawing/2014/main" id="{54431F94-DB53-88AF-FBDB-535E0A0A4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8" y="2363"/>
              <a:ext cx="217" cy="217"/>
            </a:xfrm>
            <a:custGeom>
              <a:avLst/>
              <a:gdLst>
                <a:gd name="T0" fmla="*/ 109 w 217"/>
                <a:gd name="T1" fmla="*/ 0 h 217"/>
                <a:gd name="T2" fmla="*/ 86 w 217"/>
                <a:gd name="T3" fmla="*/ 0 h 217"/>
                <a:gd name="T4" fmla="*/ 69 w 217"/>
                <a:gd name="T5" fmla="*/ 12 h 217"/>
                <a:gd name="T6" fmla="*/ 46 w 217"/>
                <a:gd name="T7" fmla="*/ 17 h 217"/>
                <a:gd name="T8" fmla="*/ 34 w 217"/>
                <a:gd name="T9" fmla="*/ 34 h 217"/>
                <a:gd name="T10" fmla="*/ 17 w 217"/>
                <a:gd name="T11" fmla="*/ 46 h 217"/>
                <a:gd name="T12" fmla="*/ 11 w 217"/>
                <a:gd name="T13" fmla="*/ 69 h 217"/>
                <a:gd name="T14" fmla="*/ 0 w 217"/>
                <a:gd name="T15" fmla="*/ 86 h 217"/>
                <a:gd name="T16" fmla="*/ 0 w 217"/>
                <a:gd name="T17" fmla="*/ 109 h 217"/>
                <a:gd name="T18" fmla="*/ 0 w 217"/>
                <a:gd name="T19" fmla="*/ 132 h 217"/>
                <a:gd name="T20" fmla="*/ 11 w 217"/>
                <a:gd name="T21" fmla="*/ 149 h 217"/>
                <a:gd name="T22" fmla="*/ 17 w 217"/>
                <a:gd name="T23" fmla="*/ 172 h 217"/>
                <a:gd name="T24" fmla="*/ 34 w 217"/>
                <a:gd name="T25" fmla="*/ 183 h 217"/>
                <a:gd name="T26" fmla="*/ 46 w 217"/>
                <a:gd name="T27" fmla="*/ 200 h 217"/>
                <a:gd name="T28" fmla="*/ 69 w 217"/>
                <a:gd name="T29" fmla="*/ 206 h 217"/>
                <a:gd name="T30" fmla="*/ 86 w 217"/>
                <a:gd name="T31" fmla="*/ 217 h 217"/>
                <a:gd name="T32" fmla="*/ 109 w 217"/>
                <a:gd name="T33" fmla="*/ 217 h 217"/>
                <a:gd name="T34" fmla="*/ 131 w 217"/>
                <a:gd name="T35" fmla="*/ 217 h 217"/>
                <a:gd name="T36" fmla="*/ 149 w 217"/>
                <a:gd name="T37" fmla="*/ 206 h 217"/>
                <a:gd name="T38" fmla="*/ 172 w 217"/>
                <a:gd name="T39" fmla="*/ 200 h 217"/>
                <a:gd name="T40" fmla="*/ 183 w 217"/>
                <a:gd name="T41" fmla="*/ 183 h 217"/>
                <a:gd name="T42" fmla="*/ 200 w 217"/>
                <a:gd name="T43" fmla="*/ 172 h 217"/>
                <a:gd name="T44" fmla="*/ 206 w 217"/>
                <a:gd name="T45" fmla="*/ 149 h 217"/>
                <a:gd name="T46" fmla="*/ 217 w 217"/>
                <a:gd name="T47" fmla="*/ 132 h 217"/>
                <a:gd name="T48" fmla="*/ 217 w 217"/>
                <a:gd name="T49" fmla="*/ 109 h 217"/>
                <a:gd name="T50" fmla="*/ 217 w 217"/>
                <a:gd name="T51" fmla="*/ 86 h 217"/>
                <a:gd name="T52" fmla="*/ 206 w 217"/>
                <a:gd name="T53" fmla="*/ 69 h 217"/>
                <a:gd name="T54" fmla="*/ 200 w 217"/>
                <a:gd name="T55" fmla="*/ 46 h 217"/>
                <a:gd name="T56" fmla="*/ 183 w 217"/>
                <a:gd name="T57" fmla="*/ 34 h 217"/>
                <a:gd name="T58" fmla="*/ 172 w 217"/>
                <a:gd name="T59" fmla="*/ 17 h 217"/>
                <a:gd name="T60" fmla="*/ 149 w 217"/>
                <a:gd name="T61" fmla="*/ 12 h 217"/>
                <a:gd name="T62" fmla="*/ 131 w 217"/>
                <a:gd name="T63" fmla="*/ 0 h 217"/>
                <a:gd name="T64" fmla="*/ 109 w 217"/>
                <a:gd name="T65" fmla="*/ 0 h 2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7" h="217">
                  <a:moveTo>
                    <a:pt x="109" y="0"/>
                  </a:moveTo>
                  <a:lnTo>
                    <a:pt x="86" y="0"/>
                  </a:lnTo>
                  <a:lnTo>
                    <a:pt x="69" y="12"/>
                  </a:lnTo>
                  <a:lnTo>
                    <a:pt x="46" y="17"/>
                  </a:lnTo>
                  <a:lnTo>
                    <a:pt x="34" y="34"/>
                  </a:lnTo>
                  <a:lnTo>
                    <a:pt x="17" y="46"/>
                  </a:lnTo>
                  <a:lnTo>
                    <a:pt x="11" y="69"/>
                  </a:lnTo>
                  <a:lnTo>
                    <a:pt x="0" y="86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1" y="149"/>
                  </a:lnTo>
                  <a:lnTo>
                    <a:pt x="17" y="172"/>
                  </a:lnTo>
                  <a:lnTo>
                    <a:pt x="34" y="183"/>
                  </a:lnTo>
                  <a:lnTo>
                    <a:pt x="46" y="200"/>
                  </a:lnTo>
                  <a:lnTo>
                    <a:pt x="69" y="206"/>
                  </a:lnTo>
                  <a:lnTo>
                    <a:pt x="86" y="217"/>
                  </a:lnTo>
                  <a:lnTo>
                    <a:pt x="109" y="217"/>
                  </a:lnTo>
                  <a:lnTo>
                    <a:pt x="131" y="217"/>
                  </a:lnTo>
                  <a:lnTo>
                    <a:pt x="149" y="206"/>
                  </a:lnTo>
                  <a:lnTo>
                    <a:pt x="172" y="200"/>
                  </a:lnTo>
                  <a:lnTo>
                    <a:pt x="183" y="183"/>
                  </a:lnTo>
                  <a:lnTo>
                    <a:pt x="200" y="172"/>
                  </a:lnTo>
                  <a:lnTo>
                    <a:pt x="206" y="149"/>
                  </a:lnTo>
                  <a:lnTo>
                    <a:pt x="217" y="132"/>
                  </a:lnTo>
                  <a:lnTo>
                    <a:pt x="217" y="109"/>
                  </a:lnTo>
                  <a:lnTo>
                    <a:pt x="217" y="86"/>
                  </a:lnTo>
                  <a:lnTo>
                    <a:pt x="206" y="69"/>
                  </a:lnTo>
                  <a:lnTo>
                    <a:pt x="200" y="46"/>
                  </a:lnTo>
                  <a:lnTo>
                    <a:pt x="183" y="34"/>
                  </a:lnTo>
                  <a:lnTo>
                    <a:pt x="172" y="17"/>
                  </a:lnTo>
                  <a:lnTo>
                    <a:pt x="149" y="12"/>
                  </a:lnTo>
                  <a:lnTo>
                    <a:pt x="131" y="0"/>
                  </a:lnTo>
                  <a:lnTo>
                    <a:pt x="10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2" name="Rectangle 14">
              <a:extLst>
                <a:ext uri="{FF2B5EF4-FFF2-40B4-BE49-F238E27FC236}">
                  <a16:creationId xmlns:a16="http://schemas.microsoft.com/office/drawing/2014/main" id="{7C4F3F5D-E052-ED98-448F-123E1B7FB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1" y="2403"/>
              <a:ext cx="18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TC</a:t>
              </a:r>
              <a:endParaRPr lang="nb-NO" altLang="nb-NO"/>
            </a:p>
          </p:txBody>
        </p:sp>
        <p:sp>
          <p:nvSpPr>
            <p:cNvPr id="26643" name="Freeform 15">
              <a:extLst>
                <a:ext uri="{FF2B5EF4-FFF2-40B4-BE49-F238E27FC236}">
                  <a16:creationId xmlns:a16="http://schemas.microsoft.com/office/drawing/2014/main" id="{A900A77A-F509-6140-6657-2B3EE9ABC1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" y="2426"/>
              <a:ext cx="132" cy="46"/>
            </a:xfrm>
            <a:custGeom>
              <a:avLst/>
              <a:gdLst>
                <a:gd name="T0" fmla="*/ 0 w 132"/>
                <a:gd name="T1" fmla="*/ 23 h 46"/>
                <a:gd name="T2" fmla="*/ 115 w 132"/>
                <a:gd name="T3" fmla="*/ 23 h 46"/>
                <a:gd name="T4" fmla="*/ 115 w 132"/>
                <a:gd name="T5" fmla="*/ 23 h 46"/>
                <a:gd name="T6" fmla="*/ 115 w 132"/>
                <a:gd name="T7" fmla="*/ 23 h 46"/>
                <a:gd name="T8" fmla="*/ 115 w 132"/>
                <a:gd name="T9" fmla="*/ 29 h 46"/>
                <a:gd name="T10" fmla="*/ 115 w 132"/>
                <a:gd name="T11" fmla="*/ 29 h 46"/>
                <a:gd name="T12" fmla="*/ 0 w 132"/>
                <a:gd name="T13" fmla="*/ 29 h 46"/>
                <a:gd name="T14" fmla="*/ 0 w 132"/>
                <a:gd name="T15" fmla="*/ 29 h 46"/>
                <a:gd name="T16" fmla="*/ 0 w 132"/>
                <a:gd name="T17" fmla="*/ 23 h 46"/>
                <a:gd name="T18" fmla="*/ 0 w 132"/>
                <a:gd name="T19" fmla="*/ 23 h 46"/>
                <a:gd name="T20" fmla="*/ 0 w 132"/>
                <a:gd name="T21" fmla="*/ 23 h 46"/>
                <a:gd name="T22" fmla="*/ 0 w 132"/>
                <a:gd name="T23" fmla="*/ 23 h 46"/>
                <a:gd name="T24" fmla="*/ 86 w 132"/>
                <a:gd name="T25" fmla="*/ 0 h 46"/>
                <a:gd name="T26" fmla="*/ 132 w 132"/>
                <a:gd name="T27" fmla="*/ 23 h 46"/>
                <a:gd name="T28" fmla="*/ 86 w 132"/>
                <a:gd name="T29" fmla="*/ 46 h 46"/>
                <a:gd name="T30" fmla="*/ 86 w 132"/>
                <a:gd name="T31" fmla="*/ 0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2" h="46">
                  <a:moveTo>
                    <a:pt x="0" y="23"/>
                  </a:moveTo>
                  <a:lnTo>
                    <a:pt x="115" y="23"/>
                  </a:lnTo>
                  <a:lnTo>
                    <a:pt x="115" y="29"/>
                  </a:lnTo>
                  <a:lnTo>
                    <a:pt x="0" y="29"/>
                  </a:lnTo>
                  <a:lnTo>
                    <a:pt x="0" y="23"/>
                  </a:lnTo>
                  <a:close/>
                  <a:moveTo>
                    <a:pt x="86" y="0"/>
                  </a:moveTo>
                  <a:lnTo>
                    <a:pt x="132" y="23"/>
                  </a:lnTo>
                  <a:lnTo>
                    <a:pt x="86" y="46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4" name="Freeform 16">
              <a:extLst>
                <a:ext uri="{FF2B5EF4-FFF2-40B4-BE49-F238E27FC236}">
                  <a16:creationId xmlns:a16="http://schemas.microsoft.com/office/drawing/2014/main" id="{5442E230-0137-E7C5-BAAF-C714684A22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2232"/>
              <a:ext cx="46" cy="137"/>
            </a:xfrm>
            <a:custGeom>
              <a:avLst/>
              <a:gdLst>
                <a:gd name="T0" fmla="*/ 23 w 46"/>
                <a:gd name="T1" fmla="*/ 131 h 137"/>
                <a:gd name="T2" fmla="*/ 23 w 46"/>
                <a:gd name="T3" fmla="*/ 23 h 137"/>
                <a:gd name="T4" fmla="*/ 23 w 46"/>
                <a:gd name="T5" fmla="*/ 17 h 137"/>
                <a:gd name="T6" fmla="*/ 23 w 46"/>
                <a:gd name="T7" fmla="*/ 17 h 137"/>
                <a:gd name="T8" fmla="*/ 28 w 46"/>
                <a:gd name="T9" fmla="*/ 17 h 137"/>
                <a:gd name="T10" fmla="*/ 28 w 46"/>
                <a:gd name="T11" fmla="*/ 23 h 137"/>
                <a:gd name="T12" fmla="*/ 28 w 46"/>
                <a:gd name="T13" fmla="*/ 131 h 137"/>
                <a:gd name="T14" fmla="*/ 28 w 46"/>
                <a:gd name="T15" fmla="*/ 131 h 137"/>
                <a:gd name="T16" fmla="*/ 23 w 46"/>
                <a:gd name="T17" fmla="*/ 137 h 137"/>
                <a:gd name="T18" fmla="*/ 23 w 46"/>
                <a:gd name="T19" fmla="*/ 131 h 137"/>
                <a:gd name="T20" fmla="*/ 23 w 46"/>
                <a:gd name="T21" fmla="*/ 131 h 137"/>
                <a:gd name="T22" fmla="*/ 23 w 46"/>
                <a:gd name="T23" fmla="*/ 131 h 137"/>
                <a:gd name="T24" fmla="*/ 0 w 46"/>
                <a:gd name="T25" fmla="*/ 45 h 137"/>
                <a:gd name="T26" fmla="*/ 23 w 46"/>
                <a:gd name="T27" fmla="*/ 0 h 137"/>
                <a:gd name="T28" fmla="*/ 46 w 46"/>
                <a:gd name="T29" fmla="*/ 45 h 137"/>
                <a:gd name="T30" fmla="*/ 0 w 46"/>
                <a:gd name="T31" fmla="*/ 45 h 1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37">
                  <a:moveTo>
                    <a:pt x="23" y="131"/>
                  </a:moveTo>
                  <a:lnTo>
                    <a:pt x="23" y="23"/>
                  </a:lnTo>
                  <a:lnTo>
                    <a:pt x="23" y="17"/>
                  </a:lnTo>
                  <a:lnTo>
                    <a:pt x="28" y="17"/>
                  </a:lnTo>
                  <a:lnTo>
                    <a:pt x="28" y="23"/>
                  </a:lnTo>
                  <a:lnTo>
                    <a:pt x="28" y="131"/>
                  </a:lnTo>
                  <a:lnTo>
                    <a:pt x="23" y="137"/>
                  </a:lnTo>
                  <a:lnTo>
                    <a:pt x="23" y="131"/>
                  </a:lnTo>
                  <a:close/>
                  <a:moveTo>
                    <a:pt x="0" y="45"/>
                  </a:moveTo>
                  <a:lnTo>
                    <a:pt x="23" y="0"/>
                  </a:lnTo>
                  <a:lnTo>
                    <a:pt x="4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5" name="Freeform 17">
              <a:extLst>
                <a:ext uri="{FF2B5EF4-FFF2-40B4-BE49-F238E27FC236}">
                  <a16:creationId xmlns:a16="http://schemas.microsoft.com/office/drawing/2014/main" id="{C2A5CB79-079E-3033-5713-DB0AF5FDB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2580"/>
              <a:ext cx="46" cy="178"/>
            </a:xfrm>
            <a:custGeom>
              <a:avLst/>
              <a:gdLst>
                <a:gd name="T0" fmla="*/ 23 w 46"/>
                <a:gd name="T1" fmla="*/ 172 h 178"/>
                <a:gd name="T2" fmla="*/ 23 w 46"/>
                <a:gd name="T3" fmla="*/ 18 h 178"/>
                <a:gd name="T4" fmla="*/ 23 w 46"/>
                <a:gd name="T5" fmla="*/ 18 h 178"/>
                <a:gd name="T6" fmla="*/ 23 w 46"/>
                <a:gd name="T7" fmla="*/ 18 h 178"/>
                <a:gd name="T8" fmla="*/ 28 w 46"/>
                <a:gd name="T9" fmla="*/ 18 h 178"/>
                <a:gd name="T10" fmla="*/ 28 w 46"/>
                <a:gd name="T11" fmla="*/ 18 h 178"/>
                <a:gd name="T12" fmla="*/ 28 w 46"/>
                <a:gd name="T13" fmla="*/ 172 h 178"/>
                <a:gd name="T14" fmla="*/ 28 w 46"/>
                <a:gd name="T15" fmla="*/ 178 h 178"/>
                <a:gd name="T16" fmla="*/ 23 w 46"/>
                <a:gd name="T17" fmla="*/ 178 h 178"/>
                <a:gd name="T18" fmla="*/ 23 w 46"/>
                <a:gd name="T19" fmla="*/ 178 h 178"/>
                <a:gd name="T20" fmla="*/ 23 w 46"/>
                <a:gd name="T21" fmla="*/ 172 h 178"/>
                <a:gd name="T22" fmla="*/ 23 w 46"/>
                <a:gd name="T23" fmla="*/ 172 h 178"/>
                <a:gd name="T24" fmla="*/ 0 w 46"/>
                <a:gd name="T25" fmla="*/ 46 h 178"/>
                <a:gd name="T26" fmla="*/ 23 w 46"/>
                <a:gd name="T27" fmla="*/ 0 h 178"/>
                <a:gd name="T28" fmla="*/ 46 w 46"/>
                <a:gd name="T29" fmla="*/ 46 h 178"/>
                <a:gd name="T30" fmla="*/ 0 w 46"/>
                <a:gd name="T31" fmla="*/ 46 h 1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78">
                  <a:moveTo>
                    <a:pt x="23" y="172"/>
                  </a:moveTo>
                  <a:lnTo>
                    <a:pt x="23" y="18"/>
                  </a:lnTo>
                  <a:lnTo>
                    <a:pt x="28" y="18"/>
                  </a:lnTo>
                  <a:lnTo>
                    <a:pt x="28" y="172"/>
                  </a:lnTo>
                  <a:lnTo>
                    <a:pt x="28" y="178"/>
                  </a:lnTo>
                  <a:lnTo>
                    <a:pt x="23" y="178"/>
                  </a:lnTo>
                  <a:lnTo>
                    <a:pt x="23" y="172"/>
                  </a:lnTo>
                  <a:close/>
                  <a:moveTo>
                    <a:pt x="0" y="46"/>
                  </a:moveTo>
                  <a:lnTo>
                    <a:pt x="23" y="0"/>
                  </a:lnTo>
                  <a:lnTo>
                    <a:pt x="46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6" name="Rectangle 18">
              <a:extLst>
                <a:ext uri="{FF2B5EF4-FFF2-40B4-BE49-F238E27FC236}">
                  <a16:creationId xmlns:a16="http://schemas.microsoft.com/office/drawing/2014/main" id="{7A2E9D32-5B03-4665-6C6E-EE21266187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5" y="2632"/>
              <a:ext cx="8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FF0000"/>
                  </a:solidFill>
                  <a:latin typeface="Arial" panose="020B0604020202020204" pitchFamily="34" charset="0"/>
                </a:rPr>
                <a:t>T</a:t>
              </a:r>
              <a:endParaRPr lang="nb-NO" altLang="nb-NO"/>
            </a:p>
          </p:txBody>
        </p:sp>
        <p:sp>
          <p:nvSpPr>
            <p:cNvPr id="26647" name="Rectangle 19">
              <a:extLst>
                <a:ext uri="{FF2B5EF4-FFF2-40B4-BE49-F238E27FC236}">
                  <a16:creationId xmlns:a16="http://schemas.microsoft.com/office/drawing/2014/main" id="{08359FDD-E18D-3AAC-1B40-742BC39B85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" y="2706"/>
              <a:ext cx="4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10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endParaRPr lang="nb-NO" altLang="nb-NO"/>
            </a:p>
          </p:txBody>
        </p:sp>
        <p:pic>
          <p:nvPicPr>
            <p:cNvPr id="26648" name="Picture 20">
              <a:extLst>
                <a:ext uri="{FF2B5EF4-FFF2-40B4-BE49-F238E27FC236}">
                  <a16:creationId xmlns:a16="http://schemas.microsoft.com/office/drawing/2014/main" id="{7972EBD2-1661-ADCD-5BFC-3D1AC120C7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" y="1414"/>
              <a:ext cx="2191" cy="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9" name="Freeform 21">
              <a:extLst>
                <a:ext uri="{FF2B5EF4-FFF2-40B4-BE49-F238E27FC236}">
                  <a16:creationId xmlns:a16="http://schemas.microsoft.com/office/drawing/2014/main" id="{E1CD5152-2C4B-42A8-5EF9-F697BA212C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6" y="1986"/>
              <a:ext cx="97" cy="46"/>
            </a:xfrm>
            <a:custGeom>
              <a:avLst/>
              <a:gdLst>
                <a:gd name="T0" fmla="*/ 5 w 97"/>
                <a:gd name="T1" fmla="*/ 17 h 46"/>
                <a:gd name="T2" fmla="*/ 74 w 97"/>
                <a:gd name="T3" fmla="*/ 17 h 46"/>
                <a:gd name="T4" fmla="*/ 80 w 97"/>
                <a:gd name="T5" fmla="*/ 17 h 46"/>
                <a:gd name="T6" fmla="*/ 80 w 97"/>
                <a:gd name="T7" fmla="*/ 23 h 46"/>
                <a:gd name="T8" fmla="*/ 80 w 97"/>
                <a:gd name="T9" fmla="*/ 23 h 46"/>
                <a:gd name="T10" fmla="*/ 74 w 97"/>
                <a:gd name="T11" fmla="*/ 23 h 46"/>
                <a:gd name="T12" fmla="*/ 5 w 97"/>
                <a:gd name="T13" fmla="*/ 23 h 46"/>
                <a:gd name="T14" fmla="*/ 0 w 97"/>
                <a:gd name="T15" fmla="*/ 23 h 46"/>
                <a:gd name="T16" fmla="*/ 0 w 97"/>
                <a:gd name="T17" fmla="*/ 23 h 46"/>
                <a:gd name="T18" fmla="*/ 0 w 97"/>
                <a:gd name="T19" fmla="*/ 17 h 46"/>
                <a:gd name="T20" fmla="*/ 5 w 97"/>
                <a:gd name="T21" fmla="*/ 17 h 46"/>
                <a:gd name="T22" fmla="*/ 5 w 97"/>
                <a:gd name="T23" fmla="*/ 17 h 46"/>
                <a:gd name="T24" fmla="*/ 51 w 97"/>
                <a:gd name="T25" fmla="*/ 0 h 46"/>
                <a:gd name="T26" fmla="*/ 97 w 97"/>
                <a:gd name="T27" fmla="*/ 23 h 46"/>
                <a:gd name="T28" fmla="*/ 51 w 97"/>
                <a:gd name="T29" fmla="*/ 46 h 46"/>
                <a:gd name="T30" fmla="*/ 51 w 97"/>
                <a:gd name="T31" fmla="*/ 0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46">
                  <a:moveTo>
                    <a:pt x="5" y="17"/>
                  </a:moveTo>
                  <a:lnTo>
                    <a:pt x="74" y="17"/>
                  </a:lnTo>
                  <a:lnTo>
                    <a:pt x="80" y="17"/>
                  </a:lnTo>
                  <a:lnTo>
                    <a:pt x="80" y="23"/>
                  </a:lnTo>
                  <a:lnTo>
                    <a:pt x="74" y="23"/>
                  </a:lnTo>
                  <a:lnTo>
                    <a:pt x="5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5" y="17"/>
                  </a:lnTo>
                  <a:close/>
                  <a:moveTo>
                    <a:pt x="51" y="0"/>
                  </a:moveTo>
                  <a:lnTo>
                    <a:pt x="97" y="23"/>
                  </a:lnTo>
                  <a:lnTo>
                    <a:pt x="51" y="4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0" name="Freeform 22">
              <a:extLst>
                <a:ext uri="{FF2B5EF4-FFF2-40B4-BE49-F238E27FC236}">
                  <a16:creationId xmlns:a16="http://schemas.microsoft.com/office/drawing/2014/main" id="{247126A0-F577-E48E-227F-6E72404DD8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1" y="2049"/>
              <a:ext cx="46" cy="97"/>
            </a:xfrm>
            <a:custGeom>
              <a:avLst/>
              <a:gdLst>
                <a:gd name="T0" fmla="*/ 29 w 46"/>
                <a:gd name="T1" fmla="*/ 5 h 97"/>
                <a:gd name="T2" fmla="*/ 29 w 46"/>
                <a:gd name="T3" fmla="*/ 74 h 97"/>
                <a:gd name="T4" fmla="*/ 23 w 46"/>
                <a:gd name="T5" fmla="*/ 80 h 97"/>
                <a:gd name="T6" fmla="*/ 23 w 46"/>
                <a:gd name="T7" fmla="*/ 80 h 97"/>
                <a:gd name="T8" fmla="*/ 23 w 46"/>
                <a:gd name="T9" fmla="*/ 80 h 97"/>
                <a:gd name="T10" fmla="*/ 23 w 46"/>
                <a:gd name="T11" fmla="*/ 74 h 97"/>
                <a:gd name="T12" fmla="*/ 23 w 46"/>
                <a:gd name="T13" fmla="*/ 5 h 97"/>
                <a:gd name="T14" fmla="*/ 23 w 46"/>
                <a:gd name="T15" fmla="*/ 0 h 97"/>
                <a:gd name="T16" fmla="*/ 23 w 46"/>
                <a:gd name="T17" fmla="*/ 0 h 97"/>
                <a:gd name="T18" fmla="*/ 23 w 46"/>
                <a:gd name="T19" fmla="*/ 0 h 97"/>
                <a:gd name="T20" fmla="*/ 29 w 46"/>
                <a:gd name="T21" fmla="*/ 5 h 97"/>
                <a:gd name="T22" fmla="*/ 29 w 46"/>
                <a:gd name="T23" fmla="*/ 5 h 97"/>
                <a:gd name="T24" fmla="*/ 46 w 46"/>
                <a:gd name="T25" fmla="*/ 51 h 97"/>
                <a:gd name="T26" fmla="*/ 23 w 46"/>
                <a:gd name="T27" fmla="*/ 97 h 97"/>
                <a:gd name="T28" fmla="*/ 0 w 46"/>
                <a:gd name="T29" fmla="*/ 51 h 97"/>
                <a:gd name="T30" fmla="*/ 46 w 46"/>
                <a:gd name="T31" fmla="*/ 51 h 9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97">
                  <a:moveTo>
                    <a:pt x="29" y="5"/>
                  </a:moveTo>
                  <a:lnTo>
                    <a:pt x="29" y="74"/>
                  </a:lnTo>
                  <a:lnTo>
                    <a:pt x="23" y="80"/>
                  </a:lnTo>
                  <a:lnTo>
                    <a:pt x="23" y="74"/>
                  </a:lnTo>
                  <a:lnTo>
                    <a:pt x="23" y="5"/>
                  </a:lnTo>
                  <a:lnTo>
                    <a:pt x="23" y="0"/>
                  </a:lnTo>
                  <a:lnTo>
                    <a:pt x="29" y="5"/>
                  </a:lnTo>
                  <a:close/>
                  <a:moveTo>
                    <a:pt x="46" y="51"/>
                  </a:moveTo>
                  <a:lnTo>
                    <a:pt x="23" y="97"/>
                  </a:lnTo>
                  <a:lnTo>
                    <a:pt x="0" y="51"/>
                  </a:lnTo>
                  <a:lnTo>
                    <a:pt x="46" y="51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1" name="Freeform 23">
              <a:extLst>
                <a:ext uri="{FF2B5EF4-FFF2-40B4-BE49-F238E27FC236}">
                  <a16:creationId xmlns:a16="http://schemas.microsoft.com/office/drawing/2014/main" id="{CCA361C6-8237-FFF2-FF3C-56B5E3E2D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" y="3106"/>
              <a:ext cx="184" cy="183"/>
            </a:xfrm>
            <a:custGeom>
              <a:avLst/>
              <a:gdLst>
                <a:gd name="T0" fmla="*/ 92 w 184"/>
                <a:gd name="T1" fmla="*/ 0 h 183"/>
                <a:gd name="T2" fmla="*/ 75 w 184"/>
                <a:gd name="T3" fmla="*/ 0 h 183"/>
                <a:gd name="T4" fmla="*/ 58 w 184"/>
                <a:gd name="T5" fmla="*/ 6 h 183"/>
                <a:gd name="T6" fmla="*/ 40 w 184"/>
                <a:gd name="T7" fmla="*/ 12 h 183"/>
                <a:gd name="T8" fmla="*/ 29 w 184"/>
                <a:gd name="T9" fmla="*/ 23 h 183"/>
                <a:gd name="T10" fmla="*/ 18 w 184"/>
                <a:gd name="T11" fmla="*/ 40 h 183"/>
                <a:gd name="T12" fmla="*/ 6 w 184"/>
                <a:gd name="T13" fmla="*/ 57 h 183"/>
                <a:gd name="T14" fmla="*/ 0 w 184"/>
                <a:gd name="T15" fmla="*/ 75 h 183"/>
                <a:gd name="T16" fmla="*/ 0 w 184"/>
                <a:gd name="T17" fmla="*/ 92 h 183"/>
                <a:gd name="T18" fmla="*/ 0 w 184"/>
                <a:gd name="T19" fmla="*/ 109 h 183"/>
                <a:gd name="T20" fmla="*/ 6 w 184"/>
                <a:gd name="T21" fmla="*/ 126 h 183"/>
                <a:gd name="T22" fmla="*/ 18 w 184"/>
                <a:gd name="T23" fmla="*/ 143 h 183"/>
                <a:gd name="T24" fmla="*/ 29 w 184"/>
                <a:gd name="T25" fmla="*/ 155 h 183"/>
                <a:gd name="T26" fmla="*/ 40 w 184"/>
                <a:gd name="T27" fmla="*/ 166 h 183"/>
                <a:gd name="T28" fmla="*/ 58 w 184"/>
                <a:gd name="T29" fmla="*/ 172 h 183"/>
                <a:gd name="T30" fmla="*/ 75 w 184"/>
                <a:gd name="T31" fmla="*/ 177 h 183"/>
                <a:gd name="T32" fmla="*/ 92 w 184"/>
                <a:gd name="T33" fmla="*/ 183 h 183"/>
                <a:gd name="T34" fmla="*/ 109 w 184"/>
                <a:gd name="T35" fmla="*/ 177 h 183"/>
                <a:gd name="T36" fmla="*/ 126 w 184"/>
                <a:gd name="T37" fmla="*/ 172 h 183"/>
                <a:gd name="T38" fmla="*/ 143 w 184"/>
                <a:gd name="T39" fmla="*/ 166 h 183"/>
                <a:gd name="T40" fmla="*/ 155 w 184"/>
                <a:gd name="T41" fmla="*/ 155 h 183"/>
                <a:gd name="T42" fmla="*/ 166 w 184"/>
                <a:gd name="T43" fmla="*/ 143 h 183"/>
                <a:gd name="T44" fmla="*/ 178 w 184"/>
                <a:gd name="T45" fmla="*/ 126 h 183"/>
                <a:gd name="T46" fmla="*/ 184 w 184"/>
                <a:gd name="T47" fmla="*/ 109 h 183"/>
                <a:gd name="T48" fmla="*/ 184 w 184"/>
                <a:gd name="T49" fmla="*/ 92 h 183"/>
                <a:gd name="T50" fmla="*/ 184 w 184"/>
                <a:gd name="T51" fmla="*/ 75 h 183"/>
                <a:gd name="T52" fmla="*/ 178 w 184"/>
                <a:gd name="T53" fmla="*/ 57 h 183"/>
                <a:gd name="T54" fmla="*/ 166 w 184"/>
                <a:gd name="T55" fmla="*/ 40 h 183"/>
                <a:gd name="T56" fmla="*/ 155 w 184"/>
                <a:gd name="T57" fmla="*/ 23 h 183"/>
                <a:gd name="T58" fmla="*/ 143 w 184"/>
                <a:gd name="T59" fmla="*/ 12 h 183"/>
                <a:gd name="T60" fmla="*/ 126 w 184"/>
                <a:gd name="T61" fmla="*/ 6 h 183"/>
                <a:gd name="T62" fmla="*/ 109 w 184"/>
                <a:gd name="T63" fmla="*/ 0 h 183"/>
                <a:gd name="T64" fmla="*/ 92 w 184"/>
                <a:gd name="T65" fmla="*/ 0 h 1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84" h="183">
                  <a:moveTo>
                    <a:pt x="92" y="0"/>
                  </a:moveTo>
                  <a:lnTo>
                    <a:pt x="75" y="0"/>
                  </a:lnTo>
                  <a:lnTo>
                    <a:pt x="58" y="6"/>
                  </a:lnTo>
                  <a:lnTo>
                    <a:pt x="40" y="12"/>
                  </a:lnTo>
                  <a:lnTo>
                    <a:pt x="29" y="23"/>
                  </a:lnTo>
                  <a:lnTo>
                    <a:pt x="18" y="40"/>
                  </a:lnTo>
                  <a:lnTo>
                    <a:pt x="6" y="57"/>
                  </a:lnTo>
                  <a:lnTo>
                    <a:pt x="0" y="75"/>
                  </a:lnTo>
                  <a:lnTo>
                    <a:pt x="0" y="92"/>
                  </a:lnTo>
                  <a:lnTo>
                    <a:pt x="0" y="109"/>
                  </a:lnTo>
                  <a:lnTo>
                    <a:pt x="6" y="126"/>
                  </a:lnTo>
                  <a:lnTo>
                    <a:pt x="18" y="143"/>
                  </a:lnTo>
                  <a:lnTo>
                    <a:pt x="29" y="155"/>
                  </a:lnTo>
                  <a:lnTo>
                    <a:pt x="40" y="166"/>
                  </a:lnTo>
                  <a:lnTo>
                    <a:pt x="58" y="172"/>
                  </a:lnTo>
                  <a:lnTo>
                    <a:pt x="75" y="177"/>
                  </a:lnTo>
                  <a:lnTo>
                    <a:pt x="92" y="183"/>
                  </a:lnTo>
                  <a:lnTo>
                    <a:pt x="109" y="177"/>
                  </a:lnTo>
                  <a:lnTo>
                    <a:pt x="126" y="172"/>
                  </a:lnTo>
                  <a:lnTo>
                    <a:pt x="143" y="166"/>
                  </a:lnTo>
                  <a:lnTo>
                    <a:pt x="155" y="155"/>
                  </a:lnTo>
                  <a:lnTo>
                    <a:pt x="166" y="143"/>
                  </a:lnTo>
                  <a:lnTo>
                    <a:pt x="178" y="126"/>
                  </a:lnTo>
                  <a:lnTo>
                    <a:pt x="184" y="109"/>
                  </a:lnTo>
                  <a:lnTo>
                    <a:pt x="184" y="92"/>
                  </a:lnTo>
                  <a:lnTo>
                    <a:pt x="184" y="75"/>
                  </a:lnTo>
                  <a:lnTo>
                    <a:pt x="178" y="57"/>
                  </a:lnTo>
                  <a:lnTo>
                    <a:pt x="166" y="40"/>
                  </a:lnTo>
                  <a:lnTo>
                    <a:pt x="155" y="23"/>
                  </a:lnTo>
                  <a:lnTo>
                    <a:pt x="143" y="12"/>
                  </a:lnTo>
                  <a:lnTo>
                    <a:pt x="126" y="6"/>
                  </a:lnTo>
                  <a:lnTo>
                    <a:pt x="109" y="0"/>
                  </a:lnTo>
                  <a:lnTo>
                    <a:pt x="92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52" name="Freeform 24">
              <a:extLst>
                <a:ext uri="{FF2B5EF4-FFF2-40B4-BE49-F238E27FC236}">
                  <a16:creationId xmlns:a16="http://schemas.microsoft.com/office/drawing/2014/main" id="{5BFBEF95-92CF-9A3A-B9D3-1673E706C2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2" y="3318"/>
              <a:ext cx="183" cy="45"/>
            </a:xfrm>
            <a:custGeom>
              <a:avLst/>
              <a:gdLst>
                <a:gd name="T0" fmla="*/ 0 w 183"/>
                <a:gd name="T1" fmla="*/ 23 h 45"/>
                <a:gd name="T2" fmla="*/ 166 w 183"/>
                <a:gd name="T3" fmla="*/ 23 h 45"/>
                <a:gd name="T4" fmla="*/ 166 w 183"/>
                <a:gd name="T5" fmla="*/ 23 h 45"/>
                <a:gd name="T6" fmla="*/ 172 w 183"/>
                <a:gd name="T7" fmla="*/ 23 h 45"/>
                <a:gd name="T8" fmla="*/ 166 w 183"/>
                <a:gd name="T9" fmla="*/ 28 h 45"/>
                <a:gd name="T10" fmla="*/ 0 w 183"/>
                <a:gd name="T11" fmla="*/ 28 h 45"/>
                <a:gd name="T12" fmla="*/ 0 w 183"/>
                <a:gd name="T13" fmla="*/ 23 h 45"/>
                <a:gd name="T14" fmla="*/ 0 w 183"/>
                <a:gd name="T15" fmla="*/ 23 h 45"/>
                <a:gd name="T16" fmla="*/ 0 w 183"/>
                <a:gd name="T17" fmla="*/ 23 h 45"/>
                <a:gd name="T18" fmla="*/ 0 w 183"/>
                <a:gd name="T19" fmla="*/ 23 h 45"/>
                <a:gd name="T20" fmla="*/ 0 w 183"/>
                <a:gd name="T21" fmla="*/ 23 h 45"/>
                <a:gd name="T22" fmla="*/ 137 w 183"/>
                <a:gd name="T23" fmla="*/ 0 h 45"/>
                <a:gd name="T24" fmla="*/ 183 w 183"/>
                <a:gd name="T25" fmla="*/ 23 h 45"/>
                <a:gd name="T26" fmla="*/ 137 w 183"/>
                <a:gd name="T27" fmla="*/ 45 h 45"/>
                <a:gd name="T28" fmla="*/ 137 w 183"/>
                <a:gd name="T29" fmla="*/ 0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3" h="45">
                  <a:moveTo>
                    <a:pt x="0" y="23"/>
                  </a:moveTo>
                  <a:lnTo>
                    <a:pt x="166" y="23"/>
                  </a:lnTo>
                  <a:lnTo>
                    <a:pt x="172" y="23"/>
                  </a:lnTo>
                  <a:lnTo>
                    <a:pt x="166" y="28"/>
                  </a:lnTo>
                  <a:lnTo>
                    <a:pt x="0" y="28"/>
                  </a:lnTo>
                  <a:lnTo>
                    <a:pt x="0" y="23"/>
                  </a:lnTo>
                  <a:close/>
                  <a:moveTo>
                    <a:pt x="137" y="0"/>
                  </a:moveTo>
                  <a:lnTo>
                    <a:pt x="183" y="23"/>
                  </a:lnTo>
                  <a:lnTo>
                    <a:pt x="137" y="45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3" name="Freeform 25">
              <a:extLst>
                <a:ext uri="{FF2B5EF4-FFF2-40B4-BE49-F238E27FC236}">
                  <a16:creationId xmlns:a16="http://schemas.microsoft.com/office/drawing/2014/main" id="{B66FC72D-A510-3F83-30ED-09B53864DD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1" y="3386"/>
              <a:ext cx="46" cy="138"/>
            </a:xfrm>
            <a:custGeom>
              <a:avLst/>
              <a:gdLst>
                <a:gd name="T0" fmla="*/ 29 w 46"/>
                <a:gd name="T1" fmla="*/ 0 h 138"/>
                <a:gd name="T2" fmla="*/ 29 w 46"/>
                <a:gd name="T3" fmla="*/ 120 h 138"/>
                <a:gd name="T4" fmla="*/ 29 w 46"/>
                <a:gd name="T5" fmla="*/ 120 h 138"/>
                <a:gd name="T6" fmla="*/ 23 w 46"/>
                <a:gd name="T7" fmla="*/ 120 h 138"/>
                <a:gd name="T8" fmla="*/ 23 w 46"/>
                <a:gd name="T9" fmla="*/ 120 h 138"/>
                <a:gd name="T10" fmla="*/ 23 w 46"/>
                <a:gd name="T11" fmla="*/ 120 h 138"/>
                <a:gd name="T12" fmla="*/ 23 w 46"/>
                <a:gd name="T13" fmla="*/ 0 h 138"/>
                <a:gd name="T14" fmla="*/ 23 w 46"/>
                <a:gd name="T15" fmla="*/ 0 h 138"/>
                <a:gd name="T16" fmla="*/ 23 w 46"/>
                <a:gd name="T17" fmla="*/ 0 h 138"/>
                <a:gd name="T18" fmla="*/ 29 w 46"/>
                <a:gd name="T19" fmla="*/ 0 h 138"/>
                <a:gd name="T20" fmla="*/ 29 w 46"/>
                <a:gd name="T21" fmla="*/ 0 h 138"/>
                <a:gd name="T22" fmla="*/ 29 w 46"/>
                <a:gd name="T23" fmla="*/ 0 h 138"/>
                <a:gd name="T24" fmla="*/ 46 w 46"/>
                <a:gd name="T25" fmla="*/ 92 h 138"/>
                <a:gd name="T26" fmla="*/ 23 w 46"/>
                <a:gd name="T27" fmla="*/ 138 h 138"/>
                <a:gd name="T28" fmla="*/ 0 w 46"/>
                <a:gd name="T29" fmla="*/ 92 h 138"/>
                <a:gd name="T30" fmla="*/ 46 w 46"/>
                <a:gd name="T31" fmla="*/ 92 h 1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38">
                  <a:moveTo>
                    <a:pt x="29" y="0"/>
                  </a:moveTo>
                  <a:lnTo>
                    <a:pt x="29" y="120"/>
                  </a:lnTo>
                  <a:lnTo>
                    <a:pt x="23" y="120"/>
                  </a:lnTo>
                  <a:lnTo>
                    <a:pt x="23" y="0"/>
                  </a:lnTo>
                  <a:lnTo>
                    <a:pt x="29" y="0"/>
                  </a:lnTo>
                  <a:close/>
                  <a:moveTo>
                    <a:pt x="46" y="92"/>
                  </a:moveTo>
                  <a:lnTo>
                    <a:pt x="23" y="138"/>
                  </a:lnTo>
                  <a:lnTo>
                    <a:pt x="0" y="92"/>
                  </a:lnTo>
                  <a:lnTo>
                    <a:pt x="46" y="92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4" name="Freeform 26">
              <a:extLst>
                <a:ext uri="{FF2B5EF4-FFF2-40B4-BE49-F238E27FC236}">
                  <a16:creationId xmlns:a16="http://schemas.microsoft.com/office/drawing/2014/main" id="{BD1C76FB-2C43-AA2A-1751-1DD2473AB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8" y="2363"/>
              <a:ext cx="217" cy="217"/>
            </a:xfrm>
            <a:custGeom>
              <a:avLst/>
              <a:gdLst>
                <a:gd name="T0" fmla="*/ 109 w 217"/>
                <a:gd name="T1" fmla="*/ 0 h 217"/>
                <a:gd name="T2" fmla="*/ 86 w 217"/>
                <a:gd name="T3" fmla="*/ 0 h 217"/>
                <a:gd name="T4" fmla="*/ 69 w 217"/>
                <a:gd name="T5" fmla="*/ 12 h 217"/>
                <a:gd name="T6" fmla="*/ 46 w 217"/>
                <a:gd name="T7" fmla="*/ 17 h 217"/>
                <a:gd name="T8" fmla="*/ 34 w 217"/>
                <a:gd name="T9" fmla="*/ 34 h 217"/>
                <a:gd name="T10" fmla="*/ 17 w 217"/>
                <a:gd name="T11" fmla="*/ 46 h 217"/>
                <a:gd name="T12" fmla="*/ 11 w 217"/>
                <a:gd name="T13" fmla="*/ 69 h 217"/>
                <a:gd name="T14" fmla="*/ 0 w 217"/>
                <a:gd name="T15" fmla="*/ 86 h 217"/>
                <a:gd name="T16" fmla="*/ 0 w 217"/>
                <a:gd name="T17" fmla="*/ 109 h 217"/>
                <a:gd name="T18" fmla="*/ 0 w 217"/>
                <a:gd name="T19" fmla="*/ 132 h 217"/>
                <a:gd name="T20" fmla="*/ 11 w 217"/>
                <a:gd name="T21" fmla="*/ 149 h 217"/>
                <a:gd name="T22" fmla="*/ 17 w 217"/>
                <a:gd name="T23" fmla="*/ 172 h 217"/>
                <a:gd name="T24" fmla="*/ 34 w 217"/>
                <a:gd name="T25" fmla="*/ 183 h 217"/>
                <a:gd name="T26" fmla="*/ 46 w 217"/>
                <a:gd name="T27" fmla="*/ 200 h 217"/>
                <a:gd name="T28" fmla="*/ 69 w 217"/>
                <a:gd name="T29" fmla="*/ 206 h 217"/>
                <a:gd name="T30" fmla="*/ 86 w 217"/>
                <a:gd name="T31" fmla="*/ 217 h 217"/>
                <a:gd name="T32" fmla="*/ 109 w 217"/>
                <a:gd name="T33" fmla="*/ 217 h 217"/>
                <a:gd name="T34" fmla="*/ 131 w 217"/>
                <a:gd name="T35" fmla="*/ 217 h 217"/>
                <a:gd name="T36" fmla="*/ 149 w 217"/>
                <a:gd name="T37" fmla="*/ 206 h 217"/>
                <a:gd name="T38" fmla="*/ 172 w 217"/>
                <a:gd name="T39" fmla="*/ 200 h 217"/>
                <a:gd name="T40" fmla="*/ 183 w 217"/>
                <a:gd name="T41" fmla="*/ 183 h 217"/>
                <a:gd name="T42" fmla="*/ 200 w 217"/>
                <a:gd name="T43" fmla="*/ 172 h 217"/>
                <a:gd name="T44" fmla="*/ 206 w 217"/>
                <a:gd name="T45" fmla="*/ 149 h 217"/>
                <a:gd name="T46" fmla="*/ 217 w 217"/>
                <a:gd name="T47" fmla="*/ 132 h 217"/>
                <a:gd name="T48" fmla="*/ 217 w 217"/>
                <a:gd name="T49" fmla="*/ 109 h 217"/>
                <a:gd name="T50" fmla="*/ 217 w 217"/>
                <a:gd name="T51" fmla="*/ 86 h 217"/>
                <a:gd name="T52" fmla="*/ 206 w 217"/>
                <a:gd name="T53" fmla="*/ 69 h 217"/>
                <a:gd name="T54" fmla="*/ 200 w 217"/>
                <a:gd name="T55" fmla="*/ 46 h 217"/>
                <a:gd name="T56" fmla="*/ 183 w 217"/>
                <a:gd name="T57" fmla="*/ 34 h 217"/>
                <a:gd name="T58" fmla="*/ 172 w 217"/>
                <a:gd name="T59" fmla="*/ 17 h 217"/>
                <a:gd name="T60" fmla="*/ 149 w 217"/>
                <a:gd name="T61" fmla="*/ 12 h 217"/>
                <a:gd name="T62" fmla="*/ 131 w 217"/>
                <a:gd name="T63" fmla="*/ 0 h 217"/>
                <a:gd name="T64" fmla="*/ 109 w 217"/>
                <a:gd name="T65" fmla="*/ 0 h 2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7" h="217">
                  <a:moveTo>
                    <a:pt x="109" y="0"/>
                  </a:moveTo>
                  <a:lnTo>
                    <a:pt x="86" y="0"/>
                  </a:lnTo>
                  <a:lnTo>
                    <a:pt x="69" y="12"/>
                  </a:lnTo>
                  <a:lnTo>
                    <a:pt x="46" y="17"/>
                  </a:lnTo>
                  <a:lnTo>
                    <a:pt x="34" y="34"/>
                  </a:lnTo>
                  <a:lnTo>
                    <a:pt x="17" y="46"/>
                  </a:lnTo>
                  <a:lnTo>
                    <a:pt x="11" y="69"/>
                  </a:lnTo>
                  <a:lnTo>
                    <a:pt x="0" y="86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1" y="149"/>
                  </a:lnTo>
                  <a:lnTo>
                    <a:pt x="17" y="172"/>
                  </a:lnTo>
                  <a:lnTo>
                    <a:pt x="34" y="183"/>
                  </a:lnTo>
                  <a:lnTo>
                    <a:pt x="46" y="200"/>
                  </a:lnTo>
                  <a:lnTo>
                    <a:pt x="69" y="206"/>
                  </a:lnTo>
                  <a:lnTo>
                    <a:pt x="86" y="217"/>
                  </a:lnTo>
                  <a:lnTo>
                    <a:pt x="109" y="217"/>
                  </a:lnTo>
                  <a:lnTo>
                    <a:pt x="131" y="217"/>
                  </a:lnTo>
                  <a:lnTo>
                    <a:pt x="149" y="206"/>
                  </a:lnTo>
                  <a:lnTo>
                    <a:pt x="172" y="200"/>
                  </a:lnTo>
                  <a:lnTo>
                    <a:pt x="183" y="183"/>
                  </a:lnTo>
                  <a:lnTo>
                    <a:pt x="200" y="172"/>
                  </a:lnTo>
                  <a:lnTo>
                    <a:pt x="206" y="149"/>
                  </a:lnTo>
                  <a:lnTo>
                    <a:pt x="217" y="132"/>
                  </a:lnTo>
                  <a:lnTo>
                    <a:pt x="217" y="109"/>
                  </a:lnTo>
                  <a:lnTo>
                    <a:pt x="217" y="86"/>
                  </a:lnTo>
                  <a:lnTo>
                    <a:pt x="206" y="69"/>
                  </a:lnTo>
                  <a:lnTo>
                    <a:pt x="200" y="46"/>
                  </a:lnTo>
                  <a:lnTo>
                    <a:pt x="183" y="34"/>
                  </a:lnTo>
                  <a:lnTo>
                    <a:pt x="172" y="17"/>
                  </a:lnTo>
                  <a:lnTo>
                    <a:pt x="149" y="12"/>
                  </a:lnTo>
                  <a:lnTo>
                    <a:pt x="131" y="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BBE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55" name="Freeform 27">
              <a:extLst>
                <a:ext uri="{FF2B5EF4-FFF2-40B4-BE49-F238E27FC236}">
                  <a16:creationId xmlns:a16="http://schemas.microsoft.com/office/drawing/2014/main" id="{9CE08130-4789-589B-0B2D-642AA7010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8" y="2363"/>
              <a:ext cx="217" cy="217"/>
            </a:xfrm>
            <a:custGeom>
              <a:avLst/>
              <a:gdLst>
                <a:gd name="T0" fmla="*/ 109 w 217"/>
                <a:gd name="T1" fmla="*/ 0 h 217"/>
                <a:gd name="T2" fmla="*/ 86 w 217"/>
                <a:gd name="T3" fmla="*/ 0 h 217"/>
                <a:gd name="T4" fmla="*/ 69 w 217"/>
                <a:gd name="T5" fmla="*/ 12 h 217"/>
                <a:gd name="T6" fmla="*/ 46 w 217"/>
                <a:gd name="T7" fmla="*/ 17 h 217"/>
                <a:gd name="T8" fmla="*/ 34 w 217"/>
                <a:gd name="T9" fmla="*/ 34 h 217"/>
                <a:gd name="T10" fmla="*/ 17 w 217"/>
                <a:gd name="T11" fmla="*/ 46 h 217"/>
                <a:gd name="T12" fmla="*/ 11 w 217"/>
                <a:gd name="T13" fmla="*/ 69 h 217"/>
                <a:gd name="T14" fmla="*/ 0 w 217"/>
                <a:gd name="T15" fmla="*/ 86 h 217"/>
                <a:gd name="T16" fmla="*/ 0 w 217"/>
                <a:gd name="T17" fmla="*/ 109 h 217"/>
                <a:gd name="T18" fmla="*/ 0 w 217"/>
                <a:gd name="T19" fmla="*/ 132 h 217"/>
                <a:gd name="T20" fmla="*/ 11 w 217"/>
                <a:gd name="T21" fmla="*/ 149 h 217"/>
                <a:gd name="T22" fmla="*/ 17 w 217"/>
                <a:gd name="T23" fmla="*/ 172 h 217"/>
                <a:gd name="T24" fmla="*/ 34 w 217"/>
                <a:gd name="T25" fmla="*/ 183 h 217"/>
                <a:gd name="T26" fmla="*/ 46 w 217"/>
                <a:gd name="T27" fmla="*/ 200 h 217"/>
                <a:gd name="T28" fmla="*/ 69 w 217"/>
                <a:gd name="T29" fmla="*/ 206 h 217"/>
                <a:gd name="T30" fmla="*/ 86 w 217"/>
                <a:gd name="T31" fmla="*/ 217 h 217"/>
                <a:gd name="T32" fmla="*/ 109 w 217"/>
                <a:gd name="T33" fmla="*/ 217 h 217"/>
                <a:gd name="T34" fmla="*/ 131 w 217"/>
                <a:gd name="T35" fmla="*/ 217 h 217"/>
                <a:gd name="T36" fmla="*/ 149 w 217"/>
                <a:gd name="T37" fmla="*/ 206 h 217"/>
                <a:gd name="T38" fmla="*/ 172 w 217"/>
                <a:gd name="T39" fmla="*/ 200 h 217"/>
                <a:gd name="T40" fmla="*/ 183 w 217"/>
                <a:gd name="T41" fmla="*/ 183 h 217"/>
                <a:gd name="T42" fmla="*/ 200 w 217"/>
                <a:gd name="T43" fmla="*/ 172 h 217"/>
                <a:gd name="T44" fmla="*/ 206 w 217"/>
                <a:gd name="T45" fmla="*/ 149 h 217"/>
                <a:gd name="T46" fmla="*/ 217 w 217"/>
                <a:gd name="T47" fmla="*/ 132 h 217"/>
                <a:gd name="T48" fmla="*/ 217 w 217"/>
                <a:gd name="T49" fmla="*/ 109 h 217"/>
                <a:gd name="T50" fmla="*/ 217 w 217"/>
                <a:gd name="T51" fmla="*/ 86 h 217"/>
                <a:gd name="T52" fmla="*/ 206 w 217"/>
                <a:gd name="T53" fmla="*/ 69 h 217"/>
                <a:gd name="T54" fmla="*/ 200 w 217"/>
                <a:gd name="T55" fmla="*/ 46 h 217"/>
                <a:gd name="T56" fmla="*/ 183 w 217"/>
                <a:gd name="T57" fmla="*/ 34 h 217"/>
                <a:gd name="T58" fmla="*/ 172 w 217"/>
                <a:gd name="T59" fmla="*/ 17 h 217"/>
                <a:gd name="T60" fmla="*/ 149 w 217"/>
                <a:gd name="T61" fmla="*/ 12 h 217"/>
                <a:gd name="T62" fmla="*/ 131 w 217"/>
                <a:gd name="T63" fmla="*/ 0 h 217"/>
                <a:gd name="T64" fmla="*/ 109 w 217"/>
                <a:gd name="T65" fmla="*/ 0 h 2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7" h="217">
                  <a:moveTo>
                    <a:pt x="109" y="0"/>
                  </a:moveTo>
                  <a:lnTo>
                    <a:pt x="86" y="0"/>
                  </a:lnTo>
                  <a:lnTo>
                    <a:pt x="69" y="12"/>
                  </a:lnTo>
                  <a:lnTo>
                    <a:pt x="46" y="17"/>
                  </a:lnTo>
                  <a:lnTo>
                    <a:pt x="34" y="34"/>
                  </a:lnTo>
                  <a:lnTo>
                    <a:pt x="17" y="46"/>
                  </a:lnTo>
                  <a:lnTo>
                    <a:pt x="11" y="69"/>
                  </a:lnTo>
                  <a:lnTo>
                    <a:pt x="0" y="86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1" y="149"/>
                  </a:lnTo>
                  <a:lnTo>
                    <a:pt x="17" y="172"/>
                  </a:lnTo>
                  <a:lnTo>
                    <a:pt x="34" y="183"/>
                  </a:lnTo>
                  <a:lnTo>
                    <a:pt x="46" y="200"/>
                  </a:lnTo>
                  <a:lnTo>
                    <a:pt x="69" y="206"/>
                  </a:lnTo>
                  <a:lnTo>
                    <a:pt x="86" y="217"/>
                  </a:lnTo>
                  <a:lnTo>
                    <a:pt x="109" y="217"/>
                  </a:lnTo>
                  <a:lnTo>
                    <a:pt x="131" y="217"/>
                  </a:lnTo>
                  <a:lnTo>
                    <a:pt x="149" y="206"/>
                  </a:lnTo>
                  <a:lnTo>
                    <a:pt x="172" y="200"/>
                  </a:lnTo>
                  <a:lnTo>
                    <a:pt x="183" y="183"/>
                  </a:lnTo>
                  <a:lnTo>
                    <a:pt x="200" y="172"/>
                  </a:lnTo>
                  <a:lnTo>
                    <a:pt x="206" y="149"/>
                  </a:lnTo>
                  <a:lnTo>
                    <a:pt x="217" y="132"/>
                  </a:lnTo>
                  <a:lnTo>
                    <a:pt x="217" y="109"/>
                  </a:lnTo>
                  <a:lnTo>
                    <a:pt x="217" y="86"/>
                  </a:lnTo>
                  <a:lnTo>
                    <a:pt x="206" y="69"/>
                  </a:lnTo>
                  <a:lnTo>
                    <a:pt x="200" y="46"/>
                  </a:lnTo>
                  <a:lnTo>
                    <a:pt x="183" y="34"/>
                  </a:lnTo>
                  <a:lnTo>
                    <a:pt x="172" y="17"/>
                  </a:lnTo>
                  <a:lnTo>
                    <a:pt x="149" y="12"/>
                  </a:lnTo>
                  <a:lnTo>
                    <a:pt x="131" y="0"/>
                  </a:lnTo>
                  <a:lnTo>
                    <a:pt x="10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56" name="Rectangle 28">
              <a:extLst>
                <a:ext uri="{FF2B5EF4-FFF2-40B4-BE49-F238E27FC236}">
                  <a16:creationId xmlns:a16="http://schemas.microsoft.com/office/drawing/2014/main" id="{53991C66-CFF0-B19D-FFED-CDDA4ACA1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1" y="2403"/>
              <a:ext cx="18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TC</a:t>
              </a:r>
              <a:endParaRPr lang="nb-NO" altLang="nb-NO"/>
            </a:p>
          </p:txBody>
        </p:sp>
        <p:sp>
          <p:nvSpPr>
            <p:cNvPr id="26657" name="Freeform 29">
              <a:extLst>
                <a:ext uri="{FF2B5EF4-FFF2-40B4-BE49-F238E27FC236}">
                  <a16:creationId xmlns:a16="http://schemas.microsoft.com/office/drawing/2014/main" id="{B81A0C8B-0620-EFD2-7D3C-5C7B36516F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" y="2426"/>
              <a:ext cx="132" cy="46"/>
            </a:xfrm>
            <a:custGeom>
              <a:avLst/>
              <a:gdLst>
                <a:gd name="T0" fmla="*/ 0 w 132"/>
                <a:gd name="T1" fmla="*/ 23 h 46"/>
                <a:gd name="T2" fmla="*/ 115 w 132"/>
                <a:gd name="T3" fmla="*/ 23 h 46"/>
                <a:gd name="T4" fmla="*/ 115 w 132"/>
                <a:gd name="T5" fmla="*/ 23 h 46"/>
                <a:gd name="T6" fmla="*/ 115 w 132"/>
                <a:gd name="T7" fmla="*/ 23 h 46"/>
                <a:gd name="T8" fmla="*/ 115 w 132"/>
                <a:gd name="T9" fmla="*/ 29 h 46"/>
                <a:gd name="T10" fmla="*/ 115 w 132"/>
                <a:gd name="T11" fmla="*/ 29 h 46"/>
                <a:gd name="T12" fmla="*/ 0 w 132"/>
                <a:gd name="T13" fmla="*/ 29 h 46"/>
                <a:gd name="T14" fmla="*/ 0 w 132"/>
                <a:gd name="T15" fmla="*/ 29 h 46"/>
                <a:gd name="T16" fmla="*/ 0 w 132"/>
                <a:gd name="T17" fmla="*/ 23 h 46"/>
                <a:gd name="T18" fmla="*/ 0 w 132"/>
                <a:gd name="T19" fmla="*/ 23 h 46"/>
                <a:gd name="T20" fmla="*/ 0 w 132"/>
                <a:gd name="T21" fmla="*/ 23 h 46"/>
                <a:gd name="T22" fmla="*/ 0 w 132"/>
                <a:gd name="T23" fmla="*/ 23 h 46"/>
                <a:gd name="T24" fmla="*/ 86 w 132"/>
                <a:gd name="T25" fmla="*/ 0 h 46"/>
                <a:gd name="T26" fmla="*/ 132 w 132"/>
                <a:gd name="T27" fmla="*/ 23 h 46"/>
                <a:gd name="T28" fmla="*/ 86 w 132"/>
                <a:gd name="T29" fmla="*/ 46 h 46"/>
                <a:gd name="T30" fmla="*/ 86 w 132"/>
                <a:gd name="T31" fmla="*/ 0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2" h="46">
                  <a:moveTo>
                    <a:pt x="0" y="23"/>
                  </a:moveTo>
                  <a:lnTo>
                    <a:pt x="115" y="23"/>
                  </a:lnTo>
                  <a:lnTo>
                    <a:pt x="115" y="29"/>
                  </a:lnTo>
                  <a:lnTo>
                    <a:pt x="0" y="29"/>
                  </a:lnTo>
                  <a:lnTo>
                    <a:pt x="0" y="23"/>
                  </a:lnTo>
                  <a:close/>
                  <a:moveTo>
                    <a:pt x="86" y="0"/>
                  </a:moveTo>
                  <a:lnTo>
                    <a:pt x="132" y="23"/>
                  </a:lnTo>
                  <a:lnTo>
                    <a:pt x="86" y="46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8" name="Freeform 30">
              <a:extLst>
                <a:ext uri="{FF2B5EF4-FFF2-40B4-BE49-F238E27FC236}">
                  <a16:creationId xmlns:a16="http://schemas.microsoft.com/office/drawing/2014/main" id="{05C4504B-3A25-BA99-8D6C-226964D6A4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2232"/>
              <a:ext cx="46" cy="137"/>
            </a:xfrm>
            <a:custGeom>
              <a:avLst/>
              <a:gdLst>
                <a:gd name="T0" fmla="*/ 23 w 46"/>
                <a:gd name="T1" fmla="*/ 131 h 137"/>
                <a:gd name="T2" fmla="*/ 23 w 46"/>
                <a:gd name="T3" fmla="*/ 23 h 137"/>
                <a:gd name="T4" fmla="*/ 23 w 46"/>
                <a:gd name="T5" fmla="*/ 17 h 137"/>
                <a:gd name="T6" fmla="*/ 23 w 46"/>
                <a:gd name="T7" fmla="*/ 17 h 137"/>
                <a:gd name="T8" fmla="*/ 28 w 46"/>
                <a:gd name="T9" fmla="*/ 17 h 137"/>
                <a:gd name="T10" fmla="*/ 28 w 46"/>
                <a:gd name="T11" fmla="*/ 23 h 137"/>
                <a:gd name="T12" fmla="*/ 28 w 46"/>
                <a:gd name="T13" fmla="*/ 131 h 137"/>
                <a:gd name="T14" fmla="*/ 28 w 46"/>
                <a:gd name="T15" fmla="*/ 131 h 137"/>
                <a:gd name="T16" fmla="*/ 23 w 46"/>
                <a:gd name="T17" fmla="*/ 137 h 137"/>
                <a:gd name="T18" fmla="*/ 23 w 46"/>
                <a:gd name="T19" fmla="*/ 131 h 137"/>
                <a:gd name="T20" fmla="*/ 23 w 46"/>
                <a:gd name="T21" fmla="*/ 131 h 137"/>
                <a:gd name="T22" fmla="*/ 23 w 46"/>
                <a:gd name="T23" fmla="*/ 131 h 137"/>
                <a:gd name="T24" fmla="*/ 0 w 46"/>
                <a:gd name="T25" fmla="*/ 45 h 137"/>
                <a:gd name="T26" fmla="*/ 23 w 46"/>
                <a:gd name="T27" fmla="*/ 0 h 137"/>
                <a:gd name="T28" fmla="*/ 46 w 46"/>
                <a:gd name="T29" fmla="*/ 45 h 137"/>
                <a:gd name="T30" fmla="*/ 0 w 46"/>
                <a:gd name="T31" fmla="*/ 45 h 1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37">
                  <a:moveTo>
                    <a:pt x="23" y="131"/>
                  </a:moveTo>
                  <a:lnTo>
                    <a:pt x="23" y="23"/>
                  </a:lnTo>
                  <a:lnTo>
                    <a:pt x="23" y="17"/>
                  </a:lnTo>
                  <a:lnTo>
                    <a:pt x="28" y="17"/>
                  </a:lnTo>
                  <a:lnTo>
                    <a:pt x="28" y="23"/>
                  </a:lnTo>
                  <a:lnTo>
                    <a:pt x="28" y="131"/>
                  </a:lnTo>
                  <a:lnTo>
                    <a:pt x="23" y="137"/>
                  </a:lnTo>
                  <a:lnTo>
                    <a:pt x="23" y="131"/>
                  </a:lnTo>
                  <a:close/>
                  <a:moveTo>
                    <a:pt x="0" y="45"/>
                  </a:moveTo>
                  <a:lnTo>
                    <a:pt x="23" y="0"/>
                  </a:lnTo>
                  <a:lnTo>
                    <a:pt x="4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9" name="Freeform 31">
              <a:extLst>
                <a:ext uri="{FF2B5EF4-FFF2-40B4-BE49-F238E27FC236}">
                  <a16:creationId xmlns:a16="http://schemas.microsoft.com/office/drawing/2014/main" id="{9C4C03E0-5784-2EF5-569A-E1CC863B7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2580"/>
              <a:ext cx="46" cy="178"/>
            </a:xfrm>
            <a:custGeom>
              <a:avLst/>
              <a:gdLst>
                <a:gd name="T0" fmla="*/ 23 w 46"/>
                <a:gd name="T1" fmla="*/ 172 h 178"/>
                <a:gd name="T2" fmla="*/ 23 w 46"/>
                <a:gd name="T3" fmla="*/ 18 h 178"/>
                <a:gd name="T4" fmla="*/ 23 w 46"/>
                <a:gd name="T5" fmla="*/ 18 h 178"/>
                <a:gd name="T6" fmla="*/ 23 w 46"/>
                <a:gd name="T7" fmla="*/ 18 h 178"/>
                <a:gd name="T8" fmla="*/ 28 w 46"/>
                <a:gd name="T9" fmla="*/ 18 h 178"/>
                <a:gd name="T10" fmla="*/ 28 w 46"/>
                <a:gd name="T11" fmla="*/ 18 h 178"/>
                <a:gd name="T12" fmla="*/ 28 w 46"/>
                <a:gd name="T13" fmla="*/ 172 h 178"/>
                <a:gd name="T14" fmla="*/ 28 w 46"/>
                <a:gd name="T15" fmla="*/ 178 h 178"/>
                <a:gd name="T16" fmla="*/ 23 w 46"/>
                <a:gd name="T17" fmla="*/ 178 h 178"/>
                <a:gd name="T18" fmla="*/ 23 w 46"/>
                <a:gd name="T19" fmla="*/ 178 h 178"/>
                <a:gd name="T20" fmla="*/ 23 w 46"/>
                <a:gd name="T21" fmla="*/ 172 h 178"/>
                <a:gd name="T22" fmla="*/ 23 w 46"/>
                <a:gd name="T23" fmla="*/ 172 h 178"/>
                <a:gd name="T24" fmla="*/ 0 w 46"/>
                <a:gd name="T25" fmla="*/ 46 h 178"/>
                <a:gd name="T26" fmla="*/ 23 w 46"/>
                <a:gd name="T27" fmla="*/ 0 h 178"/>
                <a:gd name="T28" fmla="*/ 46 w 46"/>
                <a:gd name="T29" fmla="*/ 46 h 178"/>
                <a:gd name="T30" fmla="*/ 0 w 46"/>
                <a:gd name="T31" fmla="*/ 46 h 1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78">
                  <a:moveTo>
                    <a:pt x="23" y="172"/>
                  </a:moveTo>
                  <a:lnTo>
                    <a:pt x="23" y="18"/>
                  </a:lnTo>
                  <a:lnTo>
                    <a:pt x="28" y="18"/>
                  </a:lnTo>
                  <a:lnTo>
                    <a:pt x="28" y="172"/>
                  </a:lnTo>
                  <a:lnTo>
                    <a:pt x="28" y="178"/>
                  </a:lnTo>
                  <a:lnTo>
                    <a:pt x="23" y="178"/>
                  </a:lnTo>
                  <a:lnTo>
                    <a:pt x="23" y="172"/>
                  </a:lnTo>
                  <a:close/>
                  <a:moveTo>
                    <a:pt x="0" y="46"/>
                  </a:moveTo>
                  <a:lnTo>
                    <a:pt x="23" y="0"/>
                  </a:lnTo>
                  <a:lnTo>
                    <a:pt x="46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0" name="Rectangle 32">
              <a:extLst>
                <a:ext uri="{FF2B5EF4-FFF2-40B4-BE49-F238E27FC236}">
                  <a16:creationId xmlns:a16="http://schemas.microsoft.com/office/drawing/2014/main" id="{9706E316-F820-B9D9-38B5-A6581CDBA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5" y="2632"/>
              <a:ext cx="8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FF0000"/>
                  </a:solidFill>
                  <a:latin typeface="Arial" panose="020B0604020202020204" pitchFamily="34" charset="0"/>
                </a:rPr>
                <a:t>T</a:t>
              </a:r>
              <a:endParaRPr lang="nb-NO" altLang="nb-NO"/>
            </a:p>
          </p:txBody>
        </p:sp>
        <p:sp>
          <p:nvSpPr>
            <p:cNvPr id="26661" name="Rectangle 33">
              <a:extLst>
                <a:ext uri="{FF2B5EF4-FFF2-40B4-BE49-F238E27FC236}">
                  <a16:creationId xmlns:a16="http://schemas.microsoft.com/office/drawing/2014/main" id="{286898E1-8D70-3CE4-B49D-FBE8EE063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" y="2706"/>
              <a:ext cx="4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10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endParaRPr lang="nb-NO" altLang="nb-NO"/>
            </a:p>
          </p:txBody>
        </p:sp>
        <p:sp>
          <p:nvSpPr>
            <p:cNvPr id="26662" name="Freeform 34">
              <a:extLst>
                <a:ext uri="{FF2B5EF4-FFF2-40B4-BE49-F238E27FC236}">
                  <a16:creationId xmlns:a16="http://schemas.microsoft.com/office/drawing/2014/main" id="{FCF08F82-3119-C936-15F7-3E9F934CA7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6" y="1986"/>
              <a:ext cx="97" cy="46"/>
            </a:xfrm>
            <a:custGeom>
              <a:avLst/>
              <a:gdLst>
                <a:gd name="T0" fmla="*/ 5 w 97"/>
                <a:gd name="T1" fmla="*/ 17 h 46"/>
                <a:gd name="T2" fmla="*/ 74 w 97"/>
                <a:gd name="T3" fmla="*/ 17 h 46"/>
                <a:gd name="T4" fmla="*/ 80 w 97"/>
                <a:gd name="T5" fmla="*/ 17 h 46"/>
                <a:gd name="T6" fmla="*/ 80 w 97"/>
                <a:gd name="T7" fmla="*/ 23 h 46"/>
                <a:gd name="T8" fmla="*/ 80 w 97"/>
                <a:gd name="T9" fmla="*/ 23 h 46"/>
                <a:gd name="T10" fmla="*/ 74 w 97"/>
                <a:gd name="T11" fmla="*/ 23 h 46"/>
                <a:gd name="T12" fmla="*/ 5 w 97"/>
                <a:gd name="T13" fmla="*/ 23 h 46"/>
                <a:gd name="T14" fmla="*/ 0 w 97"/>
                <a:gd name="T15" fmla="*/ 23 h 46"/>
                <a:gd name="T16" fmla="*/ 0 w 97"/>
                <a:gd name="T17" fmla="*/ 23 h 46"/>
                <a:gd name="T18" fmla="*/ 0 w 97"/>
                <a:gd name="T19" fmla="*/ 17 h 46"/>
                <a:gd name="T20" fmla="*/ 5 w 97"/>
                <a:gd name="T21" fmla="*/ 17 h 46"/>
                <a:gd name="T22" fmla="*/ 5 w 97"/>
                <a:gd name="T23" fmla="*/ 17 h 46"/>
                <a:gd name="T24" fmla="*/ 51 w 97"/>
                <a:gd name="T25" fmla="*/ 0 h 46"/>
                <a:gd name="T26" fmla="*/ 97 w 97"/>
                <a:gd name="T27" fmla="*/ 23 h 46"/>
                <a:gd name="T28" fmla="*/ 51 w 97"/>
                <a:gd name="T29" fmla="*/ 46 h 46"/>
                <a:gd name="T30" fmla="*/ 51 w 97"/>
                <a:gd name="T31" fmla="*/ 0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46">
                  <a:moveTo>
                    <a:pt x="5" y="17"/>
                  </a:moveTo>
                  <a:lnTo>
                    <a:pt x="74" y="17"/>
                  </a:lnTo>
                  <a:lnTo>
                    <a:pt x="80" y="17"/>
                  </a:lnTo>
                  <a:lnTo>
                    <a:pt x="80" y="23"/>
                  </a:lnTo>
                  <a:lnTo>
                    <a:pt x="74" y="23"/>
                  </a:lnTo>
                  <a:lnTo>
                    <a:pt x="5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5" y="17"/>
                  </a:lnTo>
                  <a:close/>
                  <a:moveTo>
                    <a:pt x="51" y="0"/>
                  </a:moveTo>
                  <a:lnTo>
                    <a:pt x="97" y="23"/>
                  </a:lnTo>
                  <a:lnTo>
                    <a:pt x="51" y="4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3" name="Freeform 35">
              <a:extLst>
                <a:ext uri="{FF2B5EF4-FFF2-40B4-BE49-F238E27FC236}">
                  <a16:creationId xmlns:a16="http://schemas.microsoft.com/office/drawing/2014/main" id="{4FB4F068-A8AC-7BB1-8457-49063656B8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1" y="2049"/>
              <a:ext cx="46" cy="97"/>
            </a:xfrm>
            <a:custGeom>
              <a:avLst/>
              <a:gdLst>
                <a:gd name="T0" fmla="*/ 29 w 46"/>
                <a:gd name="T1" fmla="*/ 5 h 97"/>
                <a:gd name="T2" fmla="*/ 29 w 46"/>
                <a:gd name="T3" fmla="*/ 74 h 97"/>
                <a:gd name="T4" fmla="*/ 23 w 46"/>
                <a:gd name="T5" fmla="*/ 80 h 97"/>
                <a:gd name="T6" fmla="*/ 23 w 46"/>
                <a:gd name="T7" fmla="*/ 80 h 97"/>
                <a:gd name="T8" fmla="*/ 23 w 46"/>
                <a:gd name="T9" fmla="*/ 80 h 97"/>
                <a:gd name="T10" fmla="*/ 23 w 46"/>
                <a:gd name="T11" fmla="*/ 74 h 97"/>
                <a:gd name="T12" fmla="*/ 23 w 46"/>
                <a:gd name="T13" fmla="*/ 5 h 97"/>
                <a:gd name="T14" fmla="*/ 23 w 46"/>
                <a:gd name="T15" fmla="*/ 0 h 97"/>
                <a:gd name="T16" fmla="*/ 23 w 46"/>
                <a:gd name="T17" fmla="*/ 0 h 97"/>
                <a:gd name="T18" fmla="*/ 23 w 46"/>
                <a:gd name="T19" fmla="*/ 0 h 97"/>
                <a:gd name="T20" fmla="*/ 29 w 46"/>
                <a:gd name="T21" fmla="*/ 5 h 97"/>
                <a:gd name="T22" fmla="*/ 29 w 46"/>
                <a:gd name="T23" fmla="*/ 5 h 97"/>
                <a:gd name="T24" fmla="*/ 46 w 46"/>
                <a:gd name="T25" fmla="*/ 51 h 97"/>
                <a:gd name="T26" fmla="*/ 23 w 46"/>
                <a:gd name="T27" fmla="*/ 97 h 97"/>
                <a:gd name="T28" fmla="*/ 0 w 46"/>
                <a:gd name="T29" fmla="*/ 51 h 97"/>
                <a:gd name="T30" fmla="*/ 46 w 46"/>
                <a:gd name="T31" fmla="*/ 51 h 9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97">
                  <a:moveTo>
                    <a:pt x="29" y="5"/>
                  </a:moveTo>
                  <a:lnTo>
                    <a:pt x="29" y="74"/>
                  </a:lnTo>
                  <a:lnTo>
                    <a:pt x="23" y="80"/>
                  </a:lnTo>
                  <a:lnTo>
                    <a:pt x="23" y="74"/>
                  </a:lnTo>
                  <a:lnTo>
                    <a:pt x="23" y="5"/>
                  </a:lnTo>
                  <a:lnTo>
                    <a:pt x="23" y="0"/>
                  </a:lnTo>
                  <a:lnTo>
                    <a:pt x="29" y="5"/>
                  </a:lnTo>
                  <a:close/>
                  <a:moveTo>
                    <a:pt x="46" y="51"/>
                  </a:moveTo>
                  <a:lnTo>
                    <a:pt x="23" y="97"/>
                  </a:lnTo>
                  <a:lnTo>
                    <a:pt x="0" y="51"/>
                  </a:lnTo>
                  <a:lnTo>
                    <a:pt x="46" y="51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4" name="Freeform 36">
              <a:extLst>
                <a:ext uri="{FF2B5EF4-FFF2-40B4-BE49-F238E27FC236}">
                  <a16:creationId xmlns:a16="http://schemas.microsoft.com/office/drawing/2014/main" id="{FFBBD07F-283E-7A85-083C-933C82CC7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" y="3106"/>
              <a:ext cx="184" cy="183"/>
            </a:xfrm>
            <a:custGeom>
              <a:avLst/>
              <a:gdLst>
                <a:gd name="T0" fmla="*/ 92 w 184"/>
                <a:gd name="T1" fmla="*/ 0 h 183"/>
                <a:gd name="T2" fmla="*/ 75 w 184"/>
                <a:gd name="T3" fmla="*/ 0 h 183"/>
                <a:gd name="T4" fmla="*/ 58 w 184"/>
                <a:gd name="T5" fmla="*/ 6 h 183"/>
                <a:gd name="T6" fmla="*/ 40 w 184"/>
                <a:gd name="T7" fmla="*/ 12 h 183"/>
                <a:gd name="T8" fmla="*/ 29 w 184"/>
                <a:gd name="T9" fmla="*/ 23 h 183"/>
                <a:gd name="T10" fmla="*/ 18 w 184"/>
                <a:gd name="T11" fmla="*/ 40 h 183"/>
                <a:gd name="T12" fmla="*/ 6 w 184"/>
                <a:gd name="T13" fmla="*/ 57 h 183"/>
                <a:gd name="T14" fmla="*/ 0 w 184"/>
                <a:gd name="T15" fmla="*/ 75 h 183"/>
                <a:gd name="T16" fmla="*/ 0 w 184"/>
                <a:gd name="T17" fmla="*/ 92 h 183"/>
                <a:gd name="T18" fmla="*/ 0 w 184"/>
                <a:gd name="T19" fmla="*/ 109 h 183"/>
                <a:gd name="T20" fmla="*/ 6 w 184"/>
                <a:gd name="T21" fmla="*/ 126 h 183"/>
                <a:gd name="T22" fmla="*/ 18 w 184"/>
                <a:gd name="T23" fmla="*/ 143 h 183"/>
                <a:gd name="T24" fmla="*/ 29 w 184"/>
                <a:gd name="T25" fmla="*/ 155 h 183"/>
                <a:gd name="T26" fmla="*/ 40 w 184"/>
                <a:gd name="T27" fmla="*/ 166 h 183"/>
                <a:gd name="T28" fmla="*/ 58 w 184"/>
                <a:gd name="T29" fmla="*/ 172 h 183"/>
                <a:gd name="T30" fmla="*/ 75 w 184"/>
                <a:gd name="T31" fmla="*/ 177 h 183"/>
                <a:gd name="T32" fmla="*/ 92 w 184"/>
                <a:gd name="T33" fmla="*/ 183 h 183"/>
                <a:gd name="T34" fmla="*/ 109 w 184"/>
                <a:gd name="T35" fmla="*/ 177 h 183"/>
                <a:gd name="T36" fmla="*/ 126 w 184"/>
                <a:gd name="T37" fmla="*/ 172 h 183"/>
                <a:gd name="T38" fmla="*/ 143 w 184"/>
                <a:gd name="T39" fmla="*/ 166 h 183"/>
                <a:gd name="T40" fmla="*/ 155 w 184"/>
                <a:gd name="T41" fmla="*/ 155 h 183"/>
                <a:gd name="T42" fmla="*/ 166 w 184"/>
                <a:gd name="T43" fmla="*/ 143 h 183"/>
                <a:gd name="T44" fmla="*/ 178 w 184"/>
                <a:gd name="T45" fmla="*/ 126 h 183"/>
                <a:gd name="T46" fmla="*/ 184 w 184"/>
                <a:gd name="T47" fmla="*/ 109 h 183"/>
                <a:gd name="T48" fmla="*/ 184 w 184"/>
                <a:gd name="T49" fmla="*/ 92 h 183"/>
                <a:gd name="T50" fmla="*/ 184 w 184"/>
                <a:gd name="T51" fmla="*/ 75 h 183"/>
                <a:gd name="T52" fmla="*/ 178 w 184"/>
                <a:gd name="T53" fmla="*/ 57 h 183"/>
                <a:gd name="T54" fmla="*/ 166 w 184"/>
                <a:gd name="T55" fmla="*/ 40 h 183"/>
                <a:gd name="T56" fmla="*/ 155 w 184"/>
                <a:gd name="T57" fmla="*/ 23 h 183"/>
                <a:gd name="T58" fmla="*/ 143 w 184"/>
                <a:gd name="T59" fmla="*/ 12 h 183"/>
                <a:gd name="T60" fmla="*/ 126 w 184"/>
                <a:gd name="T61" fmla="*/ 6 h 183"/>
                <a:gd name="T62" fmla="*/ 109 w 184"/>
                <a:gd name="T63" fmla="*/ 0 h 183"/>
                <a:gd name="T64" fmla="*/ 92 w 184"/>
                <a:gd name="T65" fmla="*/ 0 h 1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84" h="183">
                  <a:moveTo>
                    <a:pt x="92" y="0"/>
                  </a:moveTo>
                  <a:lnTo>
                    <a:pt x="75" y="0"/>
                  </a:lnTo>
                  <a:lnTo>
                    <a:pt x="58" y="6"/>
                  </a:lnTo>
                  <a:lnTo>
                    <a:pt x="40" y="12"/>
                  </a:lnTo>
                  <a:lnTo>
                    <a:pt x="29" y="23"/>
                  </a:lnTo>
                  <a:lnTo>
                    <a:pt x="18" y="40"/>
                  </a:lnTo>
                  <a:lnTo>
                    <a:pt x="6" y="57"/>
                  </a:lnTo>
                  <a:lnTo>
                    <a:pt x="0" y="75"/>
                  </a:lnTo>
                  <a:lnTo>
                    <a:pt x="0" y="92"/>
                  </a:lnTo>
                  <a:lnTo>
                    <a:pt x="0" y="109"/>
                  </a:lnTo>
                  <a:lnTo>
                    <a:pt x="6" y="126"/>
                  </a:lnTo>
                  <a:lnTo>
                    <a:pt x="18" y="143"/>
                  </a:lnTo>
                  <a:lnTo>
                    <a:pt x="29" y="155"/>
                  </a:lnTo>
                  <a:lnTo>
                    <a:pt x="40" y="166"/>
                  </a:lnTo>
                  <a:lnTo>
                    <a:pt x="58" y="172"/>
                  </a:lnTo>
                  <a:lnTo>
                    <a:pt x="75" y="177"/>
                  </a:lnTo>
                  <a:lnTo>
                    <a:pt x="92" y="183"/>
                  </a:lnTo>
                  <a:lnTo>
                    <a:pt x="109" y="177"/>
                  </a:lnTo>
                  <a:lnTo>
                    <a:pt x="126" y="172"/>
                  </a:lnTo>
                  <a:lnTo>
                    <a:pt x="143" y="166"/>
                  </a:lnTo>
                  <a:lnTo>
                    <a:pt x="155" y="155"/>
                  </a:lnTo>
                  <a:lnTo>
                    <a:pt x="166" y="143"/>
                  </a:lnTo>
                  <a:lnTo>
                    <a:pt x="178" y="126"/>
                  </a:lnTo>
                  <a:lnTo>
                    <a:pt x="184" y="109"/>
                  </a:lnTo>
                  <a:lnTo>
                    <a:pt x="184" y="92"/>
                  </a:lnTo>
                  <a:lnTo>
                    <a:pt x="184" y="75"/>
                  </a:lnTo>
                  <a:lnTo>
                    <a:pt x="178" y="57"/>
                  </a:lnTo>
                  <a:lnTo>
                    <a:pt x="166" y="40"/>
                  </a:lnTo>
                  <a:lnTo>
                    <a:pt x="155" y="23"/>
                  </a:lnTo>
                  <a:lnTo>
                    <a:pt x="143" y="12"/>
                  </a:lnTo>
                  <a:lnTo>
                    <a:pt x="126" y="6"/>
                  </a:lnTo>
                  <a:lnTo>
                    <a:pt x="109" y="0"/>
                  </a:lnTo>
                  <a:lnTo>
                    <a:pt x="92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5" name="Freeform 37">
              <a:extLst>
                <a:ext uri="{FF2B5EF4-FFF2-40B4-BE49-F238E27FC236}">
                  <a16:creationId xmlns:a16="http://schemas.microsoft.com/office/drawing/2014/main" id="{CAD82CE0-6E54-15A8-CEE9-8D57BA5E6C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2" y="3318"/>
              <a:ext cx="183" cy="45"/>
            </a:xfrm>
            <a:custGeom>
              <a:avLst/>
              <a:gdLst>
                <a:gd name="T0" fmla="*/ 0 w 183"/>
                <a:gd name="T1" fmla="*/ 23 h 45"/>
                <a:gd name="T2" fmla="*/ 166 w 183"/>
                <a:gd name="T3" fmla="*/ 23 h 45"/>
                <a:gd name="T4" fmla="*/ 166 w 183"/>
                <a:gd name="T5" fmla="*/ 23 h 45"/>
                <a:gd name="T6" fmla="*/ 172 w 183"/>
                <a:gd name="T7" fmla="*/ 23 h 45"/>
                <a:gd name="T8" fmla="*/ 166 w 183"/>
                <a:gd name="T9" fmla="*/ 28 h 45"/>
                <a:gd name="T10" fmla="*/ 0 w 183"/>
                <a:gd name="T11" fmla="*/ 28 h 45"/>
                <a:gd name="T12" fmla="*/ 0 w 183"/>
                <a:gd name="T13" fmla="*/ 23 h 45"/>
                <a:gd name="T14" fmla="*/ 0 w 183"/>
                <a:gd name="T15" fmla="*/ 23 h 45"/>
                <a:gd name="T16" fmla="*/ 0 w 183"/>
                <a:gd name="T17" fmla="*/ 23 h 45"/>
                <a:gd name="T18" fmla="*/ 0 w 183"/>
                <a:gd name="T19" fmla="*/ 23 h 45"/>
                <a:gd name="T20" fmla="*/ 0 w 183"/>
                <a:gd name="T21" fmla="*/ 23 h 45"/>
                <a:gd name="T22" fmla="*/ 137 w 183"/>
                <a:gd name="T23" fmla="*/ 0 h 45"/>
                <a:gd name="T24" fmla="*/ 183 w 183"/>
                <a:gd name="T25" fmla="*/ 23 h 45"/>
                <a:gd name="T26" fmla="*/ 137 w 183"/>
                <a:gd name="T27" fmla="*/ 45 h 45"/>
                <a:gd name="T28" fmla="*/ 137 w 183"/>
                <a:gd name="T29" fmla="*/ 0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3" h="45">
                  <a:moveTo>
                    <a:pt x="0" y="23"/>
                  </a:moveTo>
                  <a:lnTo>
                    <a:pt x="166" y="23"/>
                  </a:lnTo>
                  <a:lnTo>
                    <a:pt x="172" y="23"/>
                  </a:lnTo>
                  <a:lnTo>
                    <a:pt x="166" y="28"/>
                  </a:lnTo>
                  <a:lnTo>
                    <a:pt x="0" y="28"/>
                  </a:lnTo>
                  <a:lnTo>
                    <a:pt x="0" y="23"/>
                  </a:lnTo>
                  <a:close/>
                  <a:moveTo>
                    <a:pt x="137" y="0"/>
                  </a:moveTo>
                  <a:lnTo>
                    <a:pt x="183" y="23"/>
                  </a:lnTo>
                  <a:lnTo>
                    <a:pt x="137" y="45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6" name="Freeform 38">
              <a:extLst>
                <a:ext uri="{FF2B5EF4-FFF2-40B4-BE49-F238E27FC236}">
                  <a16:creationId xmlns:a16="http://schemas.microsoft.com/office/drawing/2014/main" id="{3E089730-E722-ED1D-F31F-495A5D5F29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1" y="3386"/>
              <a:ext cx="46" cy="138"/>
            </a:xfrm>
            <a:custGeom>
              <a:avLst/>
              <a:gdLst>
                <a:gd name="T0" fmla="*/ 29 w 46"/>
                <a:gd name="T1" fmla="*/ 0 h 138"/>
                <a:gd name="T2" fmla="*/ 29 w 46"/>
                <a:gd name="T3" fmla="*/ 120 h 138"/>
                <a:gd name="T4" fmla="*/ 29 w 46"/>
                <a:gd name="T5" fmla="*/ 120 h 138"/>
                <a:gd name="T6" fmla="*/ 23 w 46"/>
                <a:gd name="T7" fmla="*/ 120 h 138"/>
                <a:gd name="T8" fmla="*/ 23 w 46"/>
                <a:gd name="T9" fmla="*/ 120 h 138"/>
                <a:gd name="T10" fmla="*/ 23 w 46"/>
                <a:gd name="T11" fmla="*/ 120 h 138"/>
                <a:gd name="T12" fmla="*/ 23 w 46"/>
                <a:gd name="T13" fmla="*/ 0 h 138"/>
                <a:gd name="T14" fmla="*/ 23 w 46"/>
                <a:gd name="T15" fmla="*/ 0 h 138"/>
                <a:gd name="T16" fmla="*/ 23 w 46"/>
                <a:gd name="T17" fmla="*/ 0 h 138"/>
                <a:gd name="T18" fmla="*/ 29 w 46"/>
                <a:gd name="T19" fmla="*/ 0 h 138"/>
                <a:gd name="T20" fmla="*/ 29 w 46"/>
                <a:gd name="T21" fmla="*/ 0 h 138"/>
                <a:gd name="T22" fmla="*/ 29 w 46"/>
                <a:gd name="T23" fmla="*/ 0 h 138"/>
                <a:gd name="T24" fmla="*/ 46 w 46"/>
                <a:gd name="T25" fmla="*/ 92 h 138"/>
                <a:gd name="T26" fmla="*/ 23 w 46"/>
                <a:gd name="T27" fmla="*/ 138 h 138"/>
                <a:gd name="T28" fmla="*/ 0 w 46"/>
                <a:gd name="T29" fmla="*/ 92 h 138"/>
                <a:gd name="T30" fmla="*/ 46 w 46"/>
                <a:gd name="T31" fmla="*/ 92 h 1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38">
                  <a:moveTo>
                    <a:pt x="29" y="0"/>
                  </a:moveTo>
                  <a:lnTo>
                    <a:pt x="29" y="120"/>
                  </a:lnTo>
                  <a:lnTo>
                    <a:pt x="23" y="120"/>
                  </a:lnTo>
                  <a:lnTo>
                    <a:pt x="23" y="0"/>
                  </a:lnTo>
                  <a:lnTo>
                    <a:pt x="29" y="0"/>
                  </a:lnTo>
                  <a:close/>
                  <a:moveTo>
                    <a:pt x="46" y="92"/>
                  </a:moveTo>
                  <a:lnTo>
                    <a:pt x="23" y="138"/>
                  </a:lnTo>
                  <a:lnTo>
                    <a:pt x="0" y="92"/>
                  </a:lnTo>
                  <a:lnTo>
                    <a:pt x="46" y="92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7" name="Freeform 39">
              <a:extLst>
                <a:ext uri="{FF2B5EF4-FFF2-40B4-BE49-F238E27FC236}">
                  <a16:creationId xmlns:a16="http://schemas.microsoft.com/office/drawing/2014/main" id="{C2F2A0BC-8B55-9725-60EC-686A254D0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8" y="2363"/>
              <a:ext cx="217" cy="217"/>
            </a:xfrm>
            <a:custGeom>
              <a:avLst/>
              <a:gdLst>
                <a:gd name="T0" fmla="*/ 109 w 217"/>
                <a:gd name="T1" fmla="*/ 0 h 217"/>
                <a:gd name="T2" fmla="*/ 86 w 217"/>
                <a:gd name="T3" fmla="*/ 0 h 217"/>
                <a:gd name="T4" fmla="*/ 69 w 217"/>
                <a:gd name="T5" fmla="*/ 12 h 217"/>
                <a:gd name="T6" fmla="*/ 46 w 217"/>
                <a:gd name="T7" fmla="*/ 17 h 217"/>
                <a:gd name="T8" fmla="*/ 34 w 217"/>
                <a:gd name="T9" fmla="*/ 34 h 217"/>
                <a:gd name="T10" fmla="*/ 17 w 217"/>
                <a:gd name="T11" fmla="*/ 46 h 217"/>
                <a:gd name="T12" fmla="*/ 11 w 217"/>
                <a:gd name="T13" fmla="*/ 69 h 217"/>
                <a:gd name="T14" fmla="*/ 0 w 217"/>
                <a:gd name="T15" fmla="*/ 86 h 217"/>
                <a:gd name="T16" fmla="*/ 0 w 217"/>
                <a:gd name="T17" fmla="*/ 109 h 217"/>
                <a:gd name="T18" fmla="*/ 0 w 217"/>
                <a:gd name="T19" fmla="*/ 132 h 217"/>
                <a:gd name="T20" fmla="*/ 11 w 217"/>
                <a:gd name="T21" fmla="*/ 149 h 217"/>
                <a:gd name="T22" fmla="*/ 17 w 217"/>
                <a:gd name="T23" fmla="*/ 172 h 217"/>
                <a:gd name="T24" fmla="*/ 34 w 217"/>
                <a:gd name="T25" fmla="*/ 183 h 217"/>
                <a:gd name="T26" fmla="*/ 46 w 217"/>
                <a:gd name="T27" fmla="*/ 200 h 217"/>
                <a:gd name="T28" fmla="*/ 69 w 217"/>
                <a:gd name="T29" fmla="*/ 206 h 217"/>
                <a:gd name="T30" fmla="*/ 86 w 217"/>
                <a:gd name="T31" fmla="*/ 217 h 217"/>
                <a:gd name="T32" fmla="*/ 109 w 217"/>
                <a:gd name="T33" fmla="*/ 217 h 217"/>
                <a:gd name="T34" fmla="*/ 131 w 217"/>
                <a:gd name="T35" fmla="*/ 217 h 217"/>
                <a:gd name="T36" fmla="*/ 149 w 217"/>
                <a:gd name="T37" fmla="*/ 206 h 217"/>
                <a:gd name="T38" fmla="*/ 172 w 217"/>
                <a:gd name="T39" fmla="*/ 200 h 217"/>
                <a:gd name="T40" fmla="*/ 183 w 217"/>
                <a:gd name="T41" fmla="*/ 183 h 217"/>
                <a:gd name="T42" fmla="*/ 200 w 217"/>
                <a:gd name="T43" fmla="*/ 172 h 217"/>
                <a:gd name="T44" fmla="*/ 206 w 217"/>
                <a:gd name="T45" fmla="*/ 149 h 217"/>
                <a:gd name="T46" fmla="*/ 217 w 217"/>
                <a:gd name="T47" fmla="*/ 132 h 217"/>
                <a:gd name="T48" fmla="*/ 217 w 217"/>
                <a:gd name="T49" fmla="*/ 109 h 217"/>
                <a:gd name="T50" fmla="*/ 217 w 217"/>
                <a:gd name="T51" fmla="*/ 86 h 217"/>
                <a:gd name="T52" fmla="*/ 206 w 217"/>
                <a:gd name="T53" fmla="*/ 69 h 217"/>
                <a:gd name="T54" fmla="*/ 200 w 217"/>
                <a:gd name="T55" fmla="*/ 46 h 217"/>
                <a:gd name="T56" fmla="*/ 183 w 217"/>
                <a:gd name="T57" fmla="*/ 34 h 217"/>
                <a:gd name="T58" fmla="*/ 172 w 217"/>
                <a:gd name="T59" fmla="*/ 17 h 217"/>
                <a:gd name="T60" fmla="*/ 149 w 217"/>
                <a:gd name="T61" fmla="*/ 12 h 217"/>
                <a:gd name="T62" fmla="*/ 131 w 217"/>
                <a:gd name="T63" fmla="*/ 0 h 217"/>
                <a:gd name="T64" fmla="*/ 109 w 217"/>
                <a:gd name="T65" fmla="*/ 0 h 2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7" h="217">
                  <a:moveTo>
                    <a:pt x="109" y="0"/>
                  </a:moveTo>
                  <a:lnTo>
                    <a:pt x="86" y="0"/>
                  </a:lnTo>
                  <a:lnTo>
                    <a:pt x="69" y="12"/>
                  </a:lnTo>
                  <a:lnTo>
                    <a:pt x="46" y="17"/>
                  </a:lnTo>
                  <a:lnTo>
                    <a:pt x="34" y="34"/>
                  </a:lnTo>
                  <a:lnTo>
                    <a:pt x="17" y="46"/>
                  </a:lnTo>
                  <a:lnTo>
                    <a:pt x="11" y="69"/>
                  </a:lnTo>
                  <a:lnTo>
                    <a:pt x="0" y="86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1" y="149"/>
                  </a:lnTo>
                  <a:lnTo>
                    <a:pt x="17" y="172"/>
                  </a:lnTo>
                  <a:lnTo>
                    <a:pt x="34" y="183"/>
                  </a:lnTo>
                  <a:lnTo>
                    <a:pt x="46" y="200"/>
                  </a:lnTo>
                  <a:lnTo>
                    <a:pt x="69" y="206"/>
                  </a:lnTo>
                  <a:lnTo>
                    <a:pt x="86" y="217"/>
                  </a:lnTo>
                  <a:lnTo>
                    <a:pt x="109" y="217"/>
                  </a:lnTo>
                  <a:lnTo>
                    <a:pt x="131" y="217"/>
                  </a:lnTo>
                  <a:lnTo>
                    <a:pt x="149" y="206"/>
                  </a:lnTo>
                  <a:lnTo>
                    <a:pt x="172" y="200"/>
                  </a:lnTo>
                  <a:lnTo>
                    <a:pt x="183" y="183"/>
                  </a:lnTo>
                  <a:lnTo>
                    <a:pt x="200" y="172"/>
                  </a:lnTo>
                  <a:lnTo>
                    <a:pt x="206" y="149"/>
                  </a:lnTo>
                  <a:lnTo>
                    <a:pt x="217" y="132"/>
                  </a:lnTo>
                  <a:lnTo>
                    <a:pt x="217" y="109"/>
                  </a:lnTo>
                  <a:lnTo>
                    <a:pt x="217" y="86"/>
                  </a:lnTo>
                  <a:lnTo>
                    <a:pt x="206" y="69"/>
                  </a:lnTo>
                  <a:lnTo>
                    <a:pt x="200" y="46"/>
                  </a:lnTo>
                  <a:lnTo>
                    <a:pt x="183" y="34"/>
                  </a:lnTo>
                  <a:lnTo>
                    <a:pt x="172" y="17"/>
                  </a:lnTo>
                  <a:lnTo>
                    <a:pt x="149" y="12"/>
                  </a:lnTo>
                  <a:lnTo>
                    <a:pt x="131" y="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BBE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8" name="Freeform 40">
              <a:extLst>
                <a:ext uri="{FF2B5EF4-FFF2-40B4-BE49-F238E27FC236}">
                  <a16:creationId xmlns:a16="http://schemas.microsoft.com/office/drawing/2014/main" id="{E247DDD3-82E6-145D-64F9-2CB6E722E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8" y="2363"/>
              <a:ext cx="217" cy="217"/>
            </a:xfrm>
            <a:custGeom>
              <a:avLst/>
              <a:gdLst>
                <a:gd name="T0" fmla="*/ 109 w 217"/>
                <a:gd name="T1" fmla="*/ 0 h 217"/>
                <a:gd name="T2" fmla="*/ 86 w 217"/>
                <a:gd name="T3" fmla="*/ 0 h 217"/>
                <a:gd name="T4" fmla="*/ 69 w 217"/>
                <a:gd name="T5" fmla="*/ 12 h 217"/>
                <a:gd name="T6" fmla="*/ 46 w 217"/>
                <a:gd name="T7" fmla="*/ 17 h 217"/>
                <a:gd name="T8" fmla="*/ 34 w 217"/>
                <a:gd name="T9" fmla="*/ 34 h 217"/>
                <a:gd name="T10" fmla="*/ 17 w 217"/>
                <a:gd name="T11" fmla="*/ 46 h 217"/>
                <a:gd name="T12" fmla="*/ 11 w 217"/>
                <a:gd name="T13" fmla="*/ 69 h 217"/>
                <a:gd name="T14" fmla="*/ 0 w 217"/>
                <a:gd name="T15" fmla="*/ 86 h 217"/>
                <a:gd name="T16" fmla="*/ 0 w 217"/>
                <a:gd name="T17" fmla="*/ 109 h 217"/>
                <a:gd name="T18" fmla="*/ 0 w 217"/>
                <a:gd name="T19" fmla="*/ 132 h 217"/>
                <a:gd name="T20" fmla="*/ 11 w 217"/>
                <a:gd name="T21" fmla="*/ 149 h 217"/>
                <a:gd name="T22" fmla="*/ 17 w 217"/>
                <a:gd name="T23" fmla="*/ 172 h 217"/>
                <a:gd name="T24" fmla="*/ 34 w 217"/>
                <a:gd name="T25" fmla="*/ 183 h 217"/>
                <a:gd name="T26" fmla="*/ 46 w 217"/>
                <a:gd name="T27" fmla="*/ 200 h 217"/>
                <a:gd name="T28" fmla="*/ 69 w 217"/>
                <a:gd name="T29" fmla="*/ 206 h 217"/>
                <a:gd name="T30" fmla="*/ 86 w 217"/>
                <a:gd name="T31" fmla="*/ 217 h 217"/>
                <a:gd name="T32" fmla="*/ 109 w 217"/>
                <a:gd name="T33" fmla="*/ 217 h 217"/>
                <a:gd name="T34" fmla="*/ 131 w 217"/>
                <a:gd name="T35" fmla="*/ 217 h 217"/>
                <a:gd name="T36" fmla="*/ 149 w 217"/>
                <a:gd name="T37" fmla="*/ 206 h 217"/>
                <a:gd name="T38" fmla="*/ 172 w 217"/>
                <a:gd name="T39" fmla="*/ 200 h 217"/>
                <a:gd name="T40" fmla="*/ 183 w 217"/>
                <a:gd name="T41" fmla="*/ 183 h 217"/>
                <a:gd name="T42" fmla="*/ 200 w 217"/>
                <a:gd name="T43" fmla="*/ 172 h 217"/>
                <a:gd name="T44" fmla="*/ 206 w 217"/>
                <a:gd name="T45" fmla="*/ 149 h 217"/>
                <a:gd name="T46" fmla="*/ 217 w 217"/>
                <a:gd name="T47" fmla="*/ 132 h 217"/>
                <a:gd name="T48" fmla="*/ 217 w 217"/>
                <a:gd name="T49" fmla="*/ 109 h 217"/>
                <a:gd name="T50" fmla="*/ 217 w 217"/>
                <a:gd name="T51" fmla="*/ 86 h 217"/>
                <a:gd name="T52" fmla="*/ 206 w 217"/>
                <a:gd name="T53" fmla="*/ 69 h 217"/>
                <a:gd name="T54" fmla="*/ 200 w 217"/>
                <a:gd name="T55" fmla="*/ 46 h 217"/>
                <a:gd name="T56" fmla="*/ 183 w 217"/>
                <a:gd name="T57" fmla="*/ 34 h 217"/>
                <a:gd name="T58" fmla="*/ 172 w 217"/>
                <a:gd name="T59" fmla="*/ 17 h 217"/>
                <a:gd name="T60" fmla="*/ 149 w 217"/>
                <a:gd name="T61" fmla="*/ 12 h 217"/>
                <a:gd name="T62" fmla="*/ 131 w 217"/>
                <a:gd name="T63" fmla="*/ 0 h 217"/>
                <a:gd name="T64" fmla="*/ 109 w 217"/>
                <a:gd name="T65" fmla="*/ 0 h 2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7" h="217">
                  <a:moveTo>
                    <a:pt x="109" y="0"/>
                  </a:moveTo>
                  <a:lnTo>
                    <a:pt x="86" y="0"/>
                  </a:lnTo>
                  <a:lnTo>
                    <a:pt x="69" y="12"/>
                  </a:lnTo>
                  <a:lnTo>
                    <a:pt x="46" y="17"/>
                  </a:lnTo>
                  <a:lnTo>
                    <a:pt x="34" y="34"/>
                  </a:lnTo>
                  <a:lnTo>
                    <a:pt x="17" y="46"/>
                  </a:lnTo>
                  <a:lnTo>
                    <a:pt x="11" y="69"/>
                  </a:lnTo>
                  <a:lnTo>
                    <a:pt x="0" y="86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1" y="149"/>
                  </a:lnTo>
                  <a:lnTo>
                    <a:pt x="17" y="172"/>
                  </a:lnTo>
                  <a:lnTo>
                    <a:pt x="34" y="183"/>
                  </a:lnTo>
                  <a:lnTo>
                    <a:pt x="46" y="200"/>
                  </a:lnTo>
                  <a:lnTo>
                    <a:pt x="69" y="206"/>
                  </a:lnTo>
                  <a:lnTo>
                    <a:pt x="86" y="217"/>
                  </a:lnTo>
                  <a:lnTo>
                    <a:pt x="109" y="217"/>
                  </a:lnTo>
                  <a:lnTo>
                    <a:pt x="131" y="217"/>
                  </a:lnTo>
                  <a:lnTo>
                    <a:pt x="149" y="206"/>
                  </a:lnTo>
                  <a:lnTo>
                    <a:pt x="172" y="200"/>
                  </a:lnTo>
                  <a:lnTo>
                    <a:pt x="183" y="183"/>
                  </a:lnTo>
                  <a:lnTo>
                    <a:pt x="200" y="172"/>
                  </a:lnTo>
                  <a:lnTo>
                    <a:pt x="206" y="149"/>
                  </a:lnTo>
                  <a:lnTo>
                    <a:pt x="217" y="132"/>
                  </a:lnTo>
                  <a:lnTo>
                    <a:pt x="217" y="109"/>
                  </a:lnTo>
                  <a:lnTo>
                    <a:pt x="217" y="86"/>
                  </a:lnTo>
                  <a:lnTo>
                    <a:pt x="206" y="69"/>
                  </a:lnTo>
                  <a:lnTo>
                    <a:pt x="200" y="46"/>
                  </a:lnTo>
                  <a:lnTo>
                    <a:pt x="183" y="34"/>
                  </a:lnTo>
                  <a:lnTo>
                    <a:pt x="172" y="17"/>
                  </a:lnTo>
                  <a:lnTo>
                    <a:pt x="149" y="12"/>
                  </a:lnTo>
                  <a:lnTo>
                    <a:pt x="131" y="0"/>
                  </a:lnTo>
                  <a:lnTo>
                    <a:pt x="10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9" name="Rectangle 41">
              <a:extLst>
                <a:ext uri="{FF2B5EF4-FFF2-40B4-BE49-F238E27FC236}">
                  <a16:creationId xmlns:a16="http://schemas.microsoft.com/office/drawing/2014/main" id="{427877E8-B00A-0A91-00E5-A2FF09575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1" y="2403"/>
              <a:ext cx="18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TC</a:t>
              </a:r>
              <a:endParaRPr lang="nb-NO" altLang="nb-NO"/>
            </a:p>
          </p:txBody>
        </p:sp>
        <p:sp>
          <p:nvSpPr>
            <p:cNvPr id="26670" name="Freeform 42">
              <a:extLst>
                <a:ext uri="{FF2B5EF4-FFF2-40B4-BE49-F238E27FC236}">
                  <a16:creationId xmlns:a16="http://schemas.microsoft.com/office/drawing/2014/main" id="{F6E6891F-D9AD-EE68-C9AC-BCA7C22D9A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" y="2426"/>
              <a:ext cx="132" cy="46"/>
            </a:xfrm>
            <a:custGeom>
              <a:avLst/>
              <a:gdLst>
                <a:gd name="T0" fmla="*/ 0 w 132"/>
                <a:gd name="T1" fmla="*/ 23 h 46"/>
                <a:gd name="T2" fmla="*/ 115 w 132"/>
                <a:gd name="T3" fmla="*/ 23 h 46"/>
                <a:gd name="T4" fmla="*/ 115 w 132"/>
                <a:gd name="T5" fmla="*/ 23 h 46"/>
                <a:gd name="T6" fmla="*/ 115 w 132"/>
                <a:gd name="T7" fmla="*/ 23 h 46"/>
                <a:gd name="T8" fmla="*/ 115 w 132"/>
                <a:gd name="T9" fmla="*/ 29 h 46"/>
                <a:gd name="T10" fmla="*/ 115 w 132"/>
                <a:gd name="T11" fmla="*/ 29 h 46"/>
                <a:gd name="T12" fmla="*/ 0 w 132"/>
                <a:gd name="T13" fmla="*/ 29 h 46"/>
                <a:gd name="T14" fmla="*/ 0 w 132"/>
                <a:gd name="T15" fmla="*/ 29 h 46"/>
                <a:gd name="T16" fmla="*/ 0 w 132"/>
                <a:gd name="T17" fmla="*/ 23 h 46"/>
                <a:gd name="T18" fmla="*/ 0 w 132"/>
                <a:gd name="T19" fmla="*/ 23 h 46"/>
                <a:gd name="T20" fmla="*/ 0 w 132"/>
                <a:gd name="T21" fmla="*/ 23 h 46"/>
                <a:gd name="T22" fmla="*/ 0 w 132"/>
                <a:gd name="T23" fmla="*/ 23 h 46"/>
                <a:gd name="T24" fmla="*/ 86 w 132"/>
                <a:gd name="T25" fmla="*/ 0 h 46"/>
                <a:gd name="T26" fmla="*/ 132 w 132"/>
                <a:gd name="T27" fmla="*/ 23 h 46"/>
                <a:gd name="T28" fmla="*/ 86 w 132"/>
                <a:gd name="T29" fmla="*/ 46 h 46"/>
                <a:gd name="T30" fmla="*/ 86 w 132"/>
                <a:gd name="T31" fmla="*/ 0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2" h="46">
                  <a:moveTo>
                    <a:pt x="0" y="23"/>
                  </a:moveTo>
                  <a:lnTo>
                    <a:pt x="115" y="23"/>
                  </a:lnTo>
                  <a:lnTo>
                    <a:pt x="115" y="29"/>
                  </a:lnTo>
                  <a:lnTo>
                    <a:pt x="0" y="29"/>
                  </a:lnTo>
                  <a:lnTo>
                    <a:pt x="0" y="23"/>
                  </a:lnTo>
                  <a:close/>
                  <a:moveTo>
                    <a:pt x="86" y="0"/>
                  </a:moveTo>
                  <a:lnTo>
                    <a:pt x="132" y="23"/>
                  </a:lnTo>
                  <a:lnTo>
                    <a:pt x="86" y="46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1" name="Freeform 43">
              <a:extLst>
                <a:ext uri="{FF2B5EF4-FFF2-40B4-BE49-F238E27FC236}">
                  <a16:creationId xmlns:a16="http://schemas.microsoft.com/office/drawing/2014/main" id="{BF9D8273-5B06-DF57-C977-9EB403724A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2232"/>
              <a:ext cx="46" cy="137"/>
            </a:xfrm>
            <a:custGeom>
              <a:avLst/>
              <a:gdLst>
                <a:gd name="T0" fmla="*/ 23 w 46"/>
                <a:gd name="T1" fmla="*/ 131 h 137"/>
                <a:gd name="T2" fmla="*/ 23 w 46"/>
                <a:gd name="T3" fmla="*/ 23 h 137"/>
                <a:gd name="T4" fmla="*/ 23 w 46"/>
                <a:gd name="T5" fmla="*/ 17 h 137"/>
                <a:gd name="T6" fmla="*/ 23 w 46"/>
                <a:gd name="T7" fmla="*/ 17 h 137"/>
                <a:gd name="T8" fmla="*/ 28 w 46"/>
                <a:gd name="T9" fmla="*/ 17 h 137"/>
                <a:gd name="T10" fmla="*/ 28 w 46"/>
                <a:gd name="T11" fmla="*/ 23 h 137"/>
                <a:gd name="T12" fmla="*/ 28 w 46"/>
                <a:gd name="T13" fmla="*/ 131 h 137"/>
                <a:gd name="T14" fmla="*/ 28 w 46"/>
                <a:gd name="T15" fmla="*/ 131 h 137"/>
                <a:gd name="T16" fmla="*/ 23 w 46"/>
                <a:gd name="T17" fmla="*/ 137 h 137"/>
                <a:gd name="T18" fmla="*/ 23 w 46"/>
                <a:gd name="T19" fmla="*/ 131 h 137"/>
                <a:gd name="T20" fmla="*/ 23 w 46"/>
                <a:gd name="T21" fmla="*/ 131 h 137"/>
                <a:gd name="T22" fmla="*/ 23 w 46"/>
                <a:gd name="T23" fmla="*/ 131 h 137"/>
                <a:gd name="T24" fmla="*/ 0 w 46"/>
                <a:gd name="T25" fmla="*/ 45 h 137"/>
                <a:gd name="T26" fmla="*/ 23 w 46"/>
                <a:gd name="T27" fmla="*/ 0 h 137"/>
                <a:gd name="T28" fmla="*/ 46 w 46"/>
                <a:gd name="T29" fmla="*/ 45 h 137"/>
                <a:gd name="T30" fmla="*/ 0 w 46"/>
                <a:gd name="T31" fmla="*/ 45 h 1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37">
                  <a:moveTo>
                    <a:pt x="23" y="131"/>
                  </a:moveTo>
                  <a:lnTo>
                    <a:pt x="23" y="23"/>
                  </a:lnTo>
                  <a:lnTo>
                    <a:pt x="23" y="17"/>
                  </a:lnTo>
                  <a:lnTo>
                    <a:pt x="28" y="17"/>
                  </a:lnTo>
                  <a:lnTo>
                    <a:pt x="28" y="23"/>
                  </a:lnTo>
                  <a:lnTo>
                    <a:pt x="28" y="131"/>
                  </a:lnTo>
                  <a:lnTo>
                    <a:pt x="23" y="137"/>
                  </a:lnTo>
                  <a:lnTo>
                    <a:pt x="23" y="131"/>
                  </a:lnTo>
                  <a:close/>
                  <a:moveTo>
                    <a:pt x="0" y="45"/>
                  </a:moveTo>
                  <a:lnTo>
                    <a:pt x="23" y="0"/>
                  </a:lnTo>
                  <a:lnTo>
                    <a:pt x="4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2" name="Freeform 44">
              <a:extLst>
                <a:ext uri="{FF2B5EF4-FFF2-40B4-BE49-F238E27FC236}">
                  <a16:creationId xmlns:a16="http://schemas.microsoft.com/office/drawing/2014/main" id="{32AE3F8B-2F01-6C3B-532E-F045B474CC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2580"/>
              <a:ext cx="46" cy="178"/>
            </a:xfrm>
            <a:custGeom>
              <a:avLst/>
              <a:gdLst>
                <a:gd name="T0" fmla="*/ 23 w 46"/>
                <a:gd name="T1" fmla="*/ 172 h 178"/>
                <a:gd name="T2" fmla="*/ 23 w 46"/>
                <a:gd name="T3" fmla="*/ 18 h 178"/>
                <a:gd name="T4" fmla="*/ 23 w 46"/>
                <a:gd name="T5" fmla="*/ 18 h 178"/>
                <a:gd name="T6" fmla="*/ 23 w 46"/>
                <a:gd name="T7" fmla="*/ 18 h 178"/>
                <a:gd name="T8" fmla="*/ 28 w 46"/>
                <a:gd name="T9" fmla="*/ 18 h 178"/>
                <a:gd name="T10" fmla="*/ 28 w 46"/>
                <a:gd name="T11" fmla="*/ 18 h 178"/>
                <a:gd name="T12" fmla="*/ 28 w 46"/>
                <a:gd name="T13" fmla="*/ 172 h 178"/>
                <a:gd name="T14" fmla="*/ 28 w 46"/>
                <a:gd name="T15" fmla="*/ 178 h 178"/>
                <a:gd name="T16" fmla="*/ 23 w 46"/>
                <a:gd name="T17" fmla="*/ 178 h 178"/>
                <a:gd name="T18" fmla="*/ 23 w 46"/>
                <a:gd name="T19" fmla="*/ 178 h 178"/>
                <a:gd name="T20" fmla="*/ 23 w 46"/>
                <a:gd name="T21" fmla="*/ 172 h 178"/>
                <a:gd name="T22" fmla="*/ 23 w 46"/>
                <a:gd name="T23" fmla="*/ 172 h 178"/>
                <a:gd name="T24" fmla="*/ 0 w 46"/>
                <a:gd name="T25" fmla="*/ 46 h 178"/>
                <a:gd name="T26" fmla="*/ 23 w 46"/>
                <a:gd name="T27" fmla="*/ 0 h 178"/>
                <a:gd name="T28" fmla="*/ 46 w 46"/>
                <a:gd name="T29" fmla="*/ 46 h 178"/>
                <a:gd name="T30" fmla="*/ 0 w 46"/>
                <a:gd name="T31" fmla="*/ 46 h 1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" h="178">
                  <a:moveTo>
                    <a:pt x="23" y="172"/>
                  </a:moveTo>
                  <a:lnTo>
                    <a:pt x="23" y="18"/>
                  </a:lnTo>
                  <a:lnTo>
                    <a:pt x="28" y="18"/>
                  </a:lnTo>
                  <a:lnTo>
                    <a:pt x="28" y="172"/>
                  </a:lnTo>
                  <a:lnTo>
                    <a:pt x="28" y="178"/>
                  </a:lnTo>
                  <a:lnTo>
                    <a:pt x="23" y="178"/>
                  </a:lnTo>
                  <a:lnTo>
                    <a:pt x="23" y="172"/>
                  </a:lnTo>
                  <a:close/>
                  <a:moveTo>
                    <a:pt x="0" y="46"/>
                  </a:moveTo>
                  <a:lnTo>
                    <a:pt x="23" y="0"/>
                  </a:lnTo>
                  <a:lnTo>
                    <a:pt x="46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3" name="Rectangle 45">
              <a:extLst>
                <a:ext uri="{FF2B5EF4-FFF2-40B4-BE49-F238E27FC236}">
                  <a16:creationId xmlns:a16="http://schemas.microsoft.com/office/drawing/2014/main" id="{CE069788-633F-24CB-5503-D0C052B83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5" y="2632"/>
              <a:ext cx="8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FF0000"/>
                  </a:solidFill>
                  <a:latin typeface="Arial" panose="020B0604020202020204" pitchFamily="34" charset="0"/>
                </a:rPr>
                <a:t>T</a:t>
              </a:r>
              <a:endParaRPr lang="nb-NO" altLang="nb-NO"/>
            </a:p>
          </p:txBody>
        </p:sp>
        <p:sp>
          <p:nvSpPr>
            <p:cNvPr id="26674" name="Rectangle 46">
              <a:extLst>
                <a:ext uri="{FF2B5EF4-FFF2-40B4-BE49-F238E27FC236}">
                  <a16:creationId xmlns:a16="http://schemas.microsoft.com/office/drawing/2014/main" id="{4541A211-64CA-C299-A25B-A9813FA08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" y="2706"/>
              <a:ext cx="4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10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endParaRPr lang="nb-NO" altLang="nb-NO"/>
            </a:p>
          </p:txBody>
        </p:sp>
        <p:sp>
          <p:nvSpPr>
            <p:cNvPr id="26675" name="Rectangle 50">
              <a:extLst>
                <a:ext uri="{FF2B5EF4-FFF2-40B4-BE49-F238E27FC236}">
                  <a16:creationId xmlns:a16="http://schemas.microsoft.com/office/drawing/2014/main" id="{F33B8202-AB95-BD1E-629F-6CDA0AE53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4" y="763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6676" name="Rectangle 53">
              <a:extLst>
                <a:ext uri="{FF2B5EF4-FFF2-40B4-BE49-F238E27FC236}">
                  <a16:creationId xmlns:a16="http://schemas.microsoft.com/office/drawing/2014/main" id="{38529E0E-6518-BF8A-F733-B084700BA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1" y="837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6677" name="Rectangle 56">
              <a:extLst>
                <a:ext uri="{FF2B5EF4-FFF2-40B4-BE49-F238E27FC236}">
                  <a16:creationId xmlns:a16="http://schemas.microsoft.com/office/drawing/2014/main" id="{A39E7777-52AA-61E9-1F49-953E91A4B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" y="1146"/>
              <a:ext cx="3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nb-NO" altLang="nb-NO"/>
            </a:p>
          </p:txBody>
        </p:sp>
        <p:sp>
          <p:nvSpPr>
            <p:cNvPr id="26678" name="Rectangle 57">
              <a:extLst>
                <a:ext uri="{FF2B5EF4-FFF2-40B4-BE49-F238E27FC236}">
                  <a16:creationId xmlns:a16="http://schemas.microsoft.com/office/drawing/2014/main" id="{B3B4A290-9A1B-EE8B-4099-8F1AC63DFB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" y="1146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6679" name="Rectangle 58">
              <a:extLst>
                <a:ext uri="{FF2B5EF4-FFF2-40B4-BE49-F238E27FC236}">
                  <a16:creationId xmlns:a16="http://schemas.microsoft.com/office/drawing/2014/main" id="{7F323DBA-7C07-1CD4-9294-0E24670EB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" y="1220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6680" name="Rectangle 59">
              <a:extLst>
                <a:ext uri="{FF2B5EF4-FFF2-40B4-BE49-F238E27FC236}">
                  <a16:creationId xmlns:a16="http://schemas.microsoft.com/office/drawing/2014/main" id="{17AB60A6-FC63-4CAB-A6FA-D51C589235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146"/>
              <a:ext cx="3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nb-NO" altLang="nb-NO"/>
            </a:p>
          </p:txBody>
        </p:sp>
        <p:sp>
          <p:nvSpPr>
            <p:cNvPr id="26681" name="Rectangle 60">
              <a:extLst>
                <a:ext uri="{FF2B5EF4-FFF2-40B4-BE49-F238E27FC236}">
                  <a16:creationId xmlns:a16="http://schemas.microsoft.com/office/drawing/2014/main" id="{FA306B4E-E508-4A74-7B12-DE6F1C9D9B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9" y="1146"/>
              <a:ext cx="3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FF0000"/>
                  </a:solidFill>
                  <a:latin typeface="Arial" panose="020B0604020202020204" pitchFamily="34" charset="0"/>
                </a:rPr>
                <a:t> </a:t>
              </a:r>
              <a:endParaRPr lang="nb-NO" altLang="nb-NO"/>
            </a:p>
          </p:txBody>
        </p:sp>
        <p:sp>
          <p:nvSpPr>
            <p:cNvPr id="26682" name="Rectangle 62">
              <a:extLst>
                <a:ext uri="{FF2B5EF4-FFF2-40B4-BE49-F238E27FC236}">
                  <a16:creationId xmlns:a16="http://schemas.microsoft.com/office/drawing/2014/main" id="{EEA76220-9667-89F7-FA11-AD3170C10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1146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6683" name="Rectangle 65">
              <a:extLst>
                <a:ext uri="{FF2B5EF4-FFF2-40B4-BE49-F238E27FC236}">
                  <a16:creationId xmlns:a16="http://schemas.microsoft.com/office/drawing/2014/main" id="{EC80D102-221C-50BA-4470-6A6EAD349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9" y="1146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sp>
          <p:nvSpPr>
            <p:cNvPr id="26684" name="Rectangle 67">
              <a:extLst>
                <a:ext uri="{FF2B5EF4-FFF2-40B4-BE49-F238E27FC236}">
                  <a16:creationId xmlns:a16="http://schemas.microsoft.com/office/drawing/2014/main" id="{86881A23-479E-DAE1-E235-9B7A4CE554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5" y="1146"/>
              <a:ext cx="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nb-NO"/>
            </a:p>
          </p:txBody>
        </p:sp>
        <p:pic>
          <p:nvPicPr>
            <p:cNvPr id="26685" name="Picture 68">
              <a:extLst>
                <a:ext uri="{FF2B5EF4-FFF2-40B4-BE49-F238E27FC236}">
                  <a16:creationId xmlns:a16="http://schemas.microsoft.com/office/drawing/2014/main" id="{DCA12CDA-991D-AA47-8C81-059001B8B9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8" y="1849"/>
              <a:ext cx="2638" cy="2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86" name="Rectangle 69">
              <a:extLst>
                <a:ext uri="{FF2B5EF4-FFF2-40B4-BE49-F238E27FC236}">
                  <a16:creationId xmlns:a16="http://schemas.microsoft.com/office/drawing/2014/main" id="{BF554D35-401E-27F2-9911-65CE3B26C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7" y="1671"/>
              <a:ext cx="2455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Resulting RGA with temperature control:</a:t>
              </a:r>
              <a:endParaRPr lang="nb-NO" altLang="nb-NO"/>
            </a:p>
          </p:txBody>
        </p:sp>
        <p:sp>
          <p:nvSpPr>
            <p:cNvPr id="26687" name="Rectangle 70">
              <a:extLst>
                <a:ext uri="{FF2B5EF4-FFF2-40B4-BE49-F238E27FC236}">
                  <a16:creationId xmlns:a16="http://schemas.microsoft.com/office/drawing/2014/main" id="{A5E73784-9032-0272-0BE0-3C0D935C3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" y="2072"/>
              <a:ext cx="9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K</a:t>
              </a:r>
              <a:endParaRPr lang="nb-NO" altLang="nb-NO"/>
            </a:p>
          </p:txBody>
        </p:sp>
        <p:sp>
          <p:nvSpPr>
            <p:cNvPr id="26688" name="Rectangle 71">
              <a:extLst>
                <a:ext uri="{FF2B5EF4-FFF2-40B4-BE49-F238E27FC236}">
                  <a16:creationId xmlns:a16="http://schemas.microsoft.com/office/drawing/2014/main" id="{87546FEE-3F90-86F9-D66B-C768FF008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6" y="2146"/>
              <a:ext cx="4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1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nb-NO" altLang="nb-NO"/>
            </a:p>
          </p:txBody>
        </p:sp>
        <p:sp>
          <p:nvSpPr>
            <p:cNvPr id="26689" name="Rectangle 72">
              <a:extLst>
                <a:ext uri="{FF2B5EF4-FFF2-40B4-BE49-F238E27FC236}">
                  <a16:creationId xmlns:a16="http://schemas.microsoft.com/office/drawing/2014/main" id="{B64BD46A-53F4-E1BB-CCA4-52703A8B9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2" y="2072"/>
              <a:ext cx="15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=0</a:t>
              </a:r>
              <a:endParaRPr lang="nb-NO" altLang="nb-NO"/>
            </a:p>
          </p:txBody>
        </p:sp>
        <p:sp>
          <p:nvSpPr>
            <p:cNvPr id="26690" name="Rectangle 73">
              <a:extLst>
                <a:ext uri="{FF2B5EF4-FFF2-40B4-BE49-F238E27FC236}">
                  <a16:creationId xmlns:a16="http://schemas.microsoft.com/office/drawing/2014/main" id="{43E3A2D1-8C80-FB76-710C-2CD71FC995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4" y="2546"/>
              <a:ext cx="19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0.1</a:t>
              </a:r>
              <a:endParaRPr lang="nb-NO" altLang="nb-NO"/>
            </a:p>
          </p:txBody>
        </p:sp>
        <p:sp>
          <p:nvSpPr>
            <p:cNvPr id="26691" name="Rectangle 74">
              <a:extLst>
                <a:ext uri="{FF2B5EF4-FFF2-40B4-BE49-F238E27FC236}">
                  <a16:creationId xmlns:a16="http://schemas.microsoft.com/office/drawing/2014/main" id="{AE1FE15C-10E6-E678-AF8F-875868F49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" y="2849"/>
              <a:ext cx="7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70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nb-NO" altLang="nb-NO"/>
            </a:p>
          </p:txBody>
        </p:sp>
      </p:grpSp>
      <p:sp>
        <p:nvSpPr>
          <p:cNvPr id="26629" name="TextBox 1">
            <a:extLst>
              <a:ext uri="{FF2B5EF4-FFF2-40B4-BE49-F238E27FC236}">
                <a16:creationId xmlns:a16="http://schemas.microsoft.com/office/drawing/2014/main" id="{B12A359C-F27D-71D5-89BD-8BB30B66A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450" y="260350"/>
            <a:ext cx="1333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Distillation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</p:txBody>
      </p:sp>
      <p:pic>
        <p:nvPicPr>
          <p:cNvPr id="26630" name="Picture 2">
            <a:extLst>
              <a:ext uri="{FF2B5EF4-FFF2-40B4-BE49-F238E27FC236}">
                <a16:creationId xmlns:a16="http://schemas.microsoft.com/office/drawing/2014/main" id="{CC5DD1A8-1F3C-AF96-1B68-061B1FBB17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746125"/>
            <a:ext cx="64293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TextBox 5">
            <a:extLst>
              <a:ext uri="{FF2B5EF4-FFF2-40B4-BE49-F238E27FC236}">
                <a16:creationId xmlns:a16="http://schemas.microsoft.com/office/drawing/2014/main" id="{C94373B4-3C5B-63DA-EABA-3401ECFDF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25" y="2808288"/>
            <a:ext cx="3938588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Can break interactions with cascade: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Frequency-dependent RGA with TC</a:t>
            </a:r>
          </a:p>
        </p:txBody>
      </p:sp>
      <p:sp>
        <p:nvSpPr>
          <p:cNvPr id="26632" name="TextBox 8">
            <a:extLst>
              <a:ext uri="{FF2B5EF4-FFF2-40B4-BE49-F238E27FC236}">
                <a16:creationId xmlns:a16="http://schemas.microsoft.com/office/drawing/2014/main" id="{3A425D32-D01A-D68F-06E3-6FAB21D67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9838" y="3881438"/>
            <a:ext cx="388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FF0000"/>
                </a:solidFill>
              </a:rPr>
              <a:t>35</a:t>
            </a:r>
          </a:p>
        </p:txBody>
      </p:sp>
      <p:pic>
        <p:nvPicPr>
          <p:cNvPr id="26633" name="Picture 41006">
            <a:extLst>
              <a:ext uri="{FF2B5EF4-FFF2-40B4-BE49-F238E27FC236}">
                <a16:creationId xmlns:a16="http://schemas.microsoft.com/office/drawing/2014/main" id="{549C1271-7735-A78E-D79D-B079D5946B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5621338"/>
            <a:ext cx="2081213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3">
            <a:extLst>
              <a:ext uri="{FF2B5EF4-FFF2-40B4-BE49-F238E27FC236}">
                <a16:creationId xmlns:a16="http://schemas.microsoft.com/office/drawing/2014/main" id="{79C54932-3C4A-F522-27B3-C248B0F34B9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27651" name="Footer Placeholder 4">
            <a:extLst>
              <a:ext uri="{FF2B5EF4-FFF2-40B4-BE49-F238E27FC236}">
                <a16:creationId xmlns:a16="http://schemas.microsoft.com/office/drawing/2014/main" id="{47283BED-F9B5-79A8-01AB-3380696CD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27652" name="Rectangle 2">
            <a:extLst>
              <a:ext uri="{FF2B5EF4-FFF2-40B4-BE49-F238E27FC236}">
                <a16:creationId xmlns:a16="http://schemas.microsoft.com/office/drawing/2014/main" id="{1F2B7E4A-A949-633B-DA4F-DD87A04197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Sometimes useful: Iterative RGA</a:t>
            </a:r>
          </a:p>
        </p:txBody>
      </p:sp>
      <p:sp>
        <p:nvSpPr>
          <p:cNvPr id="27653" name="Rectangle 3">
            <a:extLst>
              <a:ext uri="{FF2B5EF4-FFF2-40B4-BE49-F238E27FC236}">
                <a16:creationId xmlns:a16="http://schemas.microsoft.com/office/drawing/2014/main" id="{98D1829B-85B7-2402-3A3D-C775591FF3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03500" y="1773238"/>
            <a:ext cx="7772400" cy="4824412"/>
          </a:xfrm>
        </p:spPr>
        <p:txBody>
          <a:bodyPr/>
          <a:lstStyle/>
          <a:p>
            <a:r>
              <a:rPr lang="en-US" altLang="nb-NO"/>
              <a:t>For large processes, lots of pairing alternatives</a:t>
            </a:r>
          </a:p>
          <a:p>
            <a:r>
              <a:rPr lang="en-US" altLang="nb-NO"/>
              <a:t>RGA evaluated iteratively is helpful for quick screening</a:t>
            </a:r>
          </a:p>
          <a:p>
            <a:endParaRPr lang="en-US" altLang="nb-NO"/>
          </a:p>
          <a:p>
            <a:endParaRPr lang="en-US" altLang="nb-NO"/>
          </a:p>
          <a:p>
            <a:endParaRPr lang="en-US" altLang="nb-NO"/>
          </a:p>
          <a:p>
            <a:endParaRPr lang="en-US" altLang="nb-NO"/>
          </a:p>
          <a:p>
            <a:endParaRPr lang="en-US" altLang="nb-NO"/>
          </a:p>
          <a:p>
            <a:endParaRPr lang="en-US" altLang="nb-NO"/>
          </a:p>
          <a:p>
            <a:endParaRPr lang="en-US" altLang="nb-NO"/>
          </a:p>
          <a:p>
            <a:r>
              <a:rPr lang="en-US" altLang="nb-NO"/>
              <a:t>Converges to “Permuted Identity” matrix (correct pairings) for generalized diagonally dominant processes. </a:t>
            </a:r>
          </a:p>
          <a:p>
            <a:r>
              <a:rPr lang="en-US" altLang="nb-NO"/>
              <a:t>Can converge to incorrect pairings, when no alternatives are dominant.</a:t>
            </a:r>
          </a:p>
          <a:p>
            <a:r>
              <a:rPr lang="en-US" altLang="nb-NO"/>
              <a:t>Usually converges in 5-6 iterations</a:t>
            </a:r>
          </a:p>
        </p:txBody>
      </p:sp>
      <p:pic>
        <p:nvPicPr>
          <p:cNvPr id="27654" name="Picture 5" descr="txp_fig">
            <a:extLst>
              <a:ext uri="{FF2B5EF4-FFF2-40B4-BE49-F238E27FC236}">
                <a16:creationId xmlns:a16="http://schemas.microsoft.com/office/drawing/2014/main" id="{5F4AB7CA-0887-30CC-27DC-CD04C802D188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3" y="2852738"/>
            <a:ext cx="53816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5" name="Picture 6" descr="txp_fig">
            <a:extLst>
              <a:ext uri="{FF2B5EF4-FFF2-40B4-BE49-F238E27FC236}">
                <a16:creationId xmlns:a16="http://schemas.microsoft.com/office/drawing/2014/main" id="{F33259CA-EF18-639D-AAF3-5254CA17BC20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113" y="3500438"/>
            <a:ext cx="3079750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6" name="Picture 7" descr="txp_fig">
            <a:extLst>
              <a:ext uri="{FF2B5EF4-FFF2-40B4-BE49-F238E27FC236}">
                <a16:creationId xmlns:a16="http://schemas.microsoft.com/office/drawing/2014/main" id="{052B6DD8-B610-3DF7-A7B8-0D3C12E3D057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13" y="4206875"/>
            <a:ext cx="41703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7" name="Rectangle 8">
            <a:extLst>
              <a:ext uri="{FF2B5EF4-FFF2-40B4-BE49-F238E27FC236}">
                <a16:creationId xmlns:a16="http://schemas.microsoft.com/office/drawing/2014/main" id="{C233A7B2-8314-3B92-131D-CB2C5EBFF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538" y="4308475"/>
            <a:ext cx="182562" cy="401638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endParaRPr lang="en-US" altLang="nb-NO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3">
            <a:extLst>
              <a:ext uri="{FF2B5EF4-FFF2-40B4-BE49-F238E27FC236}">
                <a16:creationId xmlns:a16="http://schemas.microsoft.com/office/drawing/2014/main" id="{66FB8578-1991-8C67-F4D3-310AAACB1C3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29699" name="Footer Placeholder 4">
            <a:extLst>
              <a:ext uri="{FF2B5EF4-FFF2-40B4-BE49-F238E27FC236}">
                <a16:creationId xmlns:a16="http://schemas.microsoft.com/office/drawing/2014/main" id="{6EEFCE52-56AF-89B1-30F4-5A9A0FC11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29700" name="Rectangle 2">
            <a:extLst>
              <a:ext uri="{FF2B5EF4-FFF2-40B4-BE49-F238E27FC236}">
                <a16:creationId xmlns:a16="http://schemas.microsoft.com/office/drawing/2014/main" id="{FCD05406-346B-49D9-3C90-C46E5FD77A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Example of Iterative RGA</a:t>
            </a:r>
          </a:p>
        </p:txBody>
      </p:sp>
      <p:pic>
        <p:nvPicPr>
          <p:cNvPr id="29701" name="Picture 12" descr="txp_fig">
            <a:extLst>
              <a:ext uri="{FF2B5EF4-FFF2-40B4-BE49-F238E27FC236}">
                <a16:creationId xmlns:a16="http://schemas.microsoft.com/office/drawing/2014/main" id="{C7A0E2E2-1292-7687-E990-07CC692B8DDA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860800"/>
            <a:ext cx="6973887" cy="183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2" name="Picture 13" descr="txp_fig">
            <a:extLst>
              <a:ext uri="{FF2B5EF4-FFF2-40B4-BE49-F238E27FC236}">
                <a16:creationId xmlns:a16="http://schemas.microsoft.com/office/drawing/2014/main" id="{44D4B6B3-BF2E-8D98-87C0-BB7B9541399C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8" y="1939925"/>
            <a:ext cx="2090737" cy="91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3" name="Rectangle 15">
            <a:extLst>
              <a:ext uri="{FF2B5EF4-FFF2-40B4-BE49-F238E27FC236}">
                <a16:creationId xmlns:a16="http://schemas.microsoft.com/office/drawing/2014/main" id="{8C62083C-4219-51C6-0141-DEE537D1C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0188" y="4848225"/>
            <a:ext cx="182562" cy="401638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endParaRPr lang="en-US" altLang="nb-NO"/>
          </a:p>
        </p:txBody>
      </p:sp>
      <p:sp>
        <p:nvSpPr>
          <p:cNvPr id="29704" name="Rectangle 16">
            <a:extLst>
              <a:ext uri="{FF2B5EF4-FFF2-40B4-BE49-F238E27FC236}">
                <a16:creationId xmlns:a16="http://schemas.microsoft.com/office/drawing/2014/main" id="{7839B288-D01B-EEFC-BC6F-EF134A4D0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3563" y="5243513"/>
            <a:ext cx="182562" cy="403225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endParaRPr lang="en-US" altLang="nb-NO"/>
          </a:p>
        </p:txBody>
      </p:sp>
      <p:sp>
        <p:nvSpPr>
          <p:cNvPr id="29705" name="Text Box 17">
            <a:extLst>
              <a:ext uri="{FF2B5EF4-FFF2-40B4-BE49-F238E27FC236}">
                <a16:creationId xmlns:a16="http://schemas.microsoft.com/office/drawing/2014/main" id="{22E317D7-88FF-7AF2-656B-29AACAE3D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925" y="6086475"/>
            <a:ext cx="1682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  <a:latin typeface="Arial" panose="020B0604020202020204" pitchFamily="34" charset="0"/>
              </a:rPr>
              <a:t>Correct pairing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3">
            <a:extLst>
              <a:ext uri="{FF2B5EF4-FFF2-40B4-BE49-F238E27FC236}">
                <a16:creationId xmlns:a16="http://schemas.microsoft.com/office/drawing/2014/main" id="{0D67AD36-17DC-5F7C-1D56-F3C49BBD075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31747" name="Footer Placeholder 4">
            <a:extLst>
              <a:ext uri="{FF2B5EF4-FFF2-40B4-BE49-F238E27FC236}">
                <a16:creationId xmlns:a16="http://schemas.microsoft.com/office/drawing/2014/main" id="{84C1F92A-D440-4369-A5CD-F1E2ED21E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31748" name="Rectangle 2">
            <a:extLst>
              <a:ext uri="{FF2B5EF4-FFF2-40B4-BE49-F238E27FC236}">
                <a16:creationId xmlns:a16="http://schemas.microsoft.com/office/drawing/2014/main" id="{C43C8D5C-36D2-1485-9F93-9531A106B5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Exercise. Blending process (or shower)</a:t>
            </a:r>
          </a:p>
        </p:txBody>
      </p:sp>
      <p:sp>
        <p:nvSpPr>
          <p:cNvPr id="31749" name="Rectangle 3">
            <a:extLst>
              <a:ext uri="{FF2B5EF4-FFF2-40B4-BE49-F238E27FC236}">
                <a16:creationId xmlns:a16="http://schemas.microsoft.com/office/drawing/2014/main" id="{4B57416F-B5E7-F05C-4EE7-15A3C772A6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03500" y="3716338"/>
            <a:ext cx="7772400" cy="2376487"/>
          </a:xfrm>
        </p:spPr>
        <p:txBody>
          <a:bodyPr/>
          <a:lstStyle/>
          <a:p>
            <a:pPr marL="381000" indent="-381000">
              <a:lnSpc>
                <a:spcPct val="80000"/>
              </a:lnSpc>
            </a:pPr>
            <a:r>
              <a:rPr lang="en-US" altLang="nb-NO" sz="1800"/>
              <a:t>Mass balances (no dynamics)</a:t>
            </a:r>
          </a:p>
          <a:p>
            <a:pPr marL="800100" lvl="1" indent="-342900">
              <a:lnSpc>
                <a:spcPct val="80000"/>
              </a:lnSpc>
            </a:pPr>
            <a:r>
              <a:rPr lang="en-US" altLang="nb-NO" sz="1600"/>
              <a:t>Total:  	F</a:t>
            </a:r>
            <a:r>
              <a:rPr lang="en-US" altLang="nb-NO" sz="1600" baseline="-25000"/>
              <a:t>1</a:t>
            </a:r>
            <a:r>
              <a:rPr lang="en-US" altLang="nb-NO" sz="1600"/>
              <a:t> + F</a:t>
            </a:r>
            <a:r>
              <a:rPr lang="en-US" altLang="nb-NO" sz="1600" baseline="-25000"/>
              <a:t>2</a:t>
            </a:r>
            <a:r>
              <a:rPr lang="en-US" altLang="nb-NO" sz="1600"/>
              <a:t> = F</a:t>
            </a:r>
          </a:p>
          <a:p>
            <a:pPr marL="800100" lvl="1" indent="-342900">
              <a:lnSpc>
                <a:spcPct val="80000"/>
              </a:lnSpc>
            </a:pPr>
            <a:r>
              <a:rPr lang="en-US" altLang="nb-NO" sz="1600"/>
              <a:t>Sugar:  	F</a:t>
            </a:r>
            <a:r>
              <a:rPr lang="en-US" altLang="nb-NO" sz="1600" baseline="-25000"/>
              <a:t>1</a:t>
            </a:r>
            <a:r>
              <a:rPr lang="en-US" altLang="nb-NO" sz="1600"/>
              <a:t> = x F</a:t>
            </a:r>
          </a:p>
          <a:p>
            <a:pPr marL="381000" indent="-381000">
              <a:lnSpc>
                <a:spcPct val="80000"/>
              </a:lnSpc>
              <a:buFontTx/>
              <a:buAutoNum type="alphaLcParenBoth"/>
            </a:pPr>
            <a:r>
              <a:rPr lang="en-US" altLang="nb-NO" sz="1800"/>
              <a:t>Linearize balances and introduce: u</a:t>
            </a:r>
            <a:r>
              <a:rPr lang="en-US" altLang="nb-NO" sz="1800" baseline="-25000"/>
              <a:t>1</a:t>
            </a:r>
            <a:r>
              <a:rPr lang="en-US" altLang="nb-NO" sz="1800"/>
              <a:t>=dF</a:t>
            </a:r>
            <a:r>
              <a:rPr lang="en-US" altLang="nb-NO" sz="1800" baseline="-25000"/>
              <a:t>1</a:t>
            </a:r>
            <a:r>
              <a:rPr lang="en-US" altLang="nb-NO" sz="1800"/>
              <a:t>, u</a:t>
            </a:r>
            <a:r>
              <a:rPr lang="en-US" altLang="nb-NO" sz="1800" baseline="-25000"/>
              <a:t>2</a:t>
            </a:r>
            <a:r>
              <a:rPr lang="en-US" altLang="nb-NO" sz="1800"/>
              <a:t>=dF</a:t>
            </a:r>
            <a:r>
              <a:rPr lang="en-US" altLang="nb-NO" sz="1800" baseline="-25000"/>
              <a:t>2</a:t>
            </a:r>
            <a:r>
              <a:rPr lang="en-US" altLang="nb-NO" sz="1800"/>
              <a:t>, y</a:t>
            </a:r>
            <a:r>
              <a:rPr lang="en-US" altLang="nb-NO" sz="1800" baseline="-25000"/>
              <a:t>1</a:t>
            </a:r>
            <a:r>
              <a:rPr lang="en-US" altLang="nb-NO" sz="1800"/>
              <a:t>=F</a:t>
            </a:r>
            <a:r>
              <a:rPr lang="en-US" altLang="nb-NO" sz="1800" baseline="-25000"/>
              <a:t>1</a:t>
            </a:r>
            <a:r>
              <a:rPr lang="en-US" altLang="nb-NO" sz="1800"/>
              <a:t>, y</a:t>
            </a:r>
            <a:r>
              <a:rPr lang="en-US" altLang="nb-NO" sz="1800" baseline="-25000"/>
              <a:t>2</a:t>
            </a:r>
            <a:r>
              <a:rPr lang="en-US" altLang="nb-NO" sz="1800"/>
              <a:t>=x, </a:t>
            </a:r>
          </a:p>
          <a:p>
            <a:pPr marL="381000" indent="-381000">
              <a:lnSpc>
                <a:spcPct val="80000"/>
              </a:lnSpc>
              <a:buFontTx/>
              <a:buAutoNum type="alphaLcParenBoth"/>
            </a:pPr>
            <a:r>
              <a:rPr lang="en-US" altLang="nb-NO" sz="1800"/>
              <a:t>Obtain gain matrix G  (y = G u)</a:t>
            </a:r>
          </a:p>
          <a:p>
            <a:pPr marL="381000" indent="-381000">
              <a:lnSpc>
                <a:spcPct val="80000"/>
              </a:lnSpc>
              <a:buFontTx/>
              <a:buAutoNum type="alphaLcParenBoth"/>
            </a:pPr>
            <a:r>
              <a:rPr lang="en-US" altLang="nb-NO" sz="1800"/>
              <a:t>Nominal values are x=0.2 [kg/kg] and F=2 [kg/s]. Find G</a:t>
            </a:r>
          </a:p>
          <a:p>
            <a:pPr marL="381000" indent="-381000">
              <a:lnSpc>
                <a:spcPct val="80000"/>
              </a:lnSpc>
              <a:buFontTx/>
              <a:buAutoNum type="alphaLcParenBoth"/>
            </a:pPr>
            <a:r>
              <a:rPr lang="en-US" altLang="nb-NO" sz="1800"/>
              <a:t>Compute RGA and suggest pairings</a:t>
            </a:r>
          </a:p>
          <a:p>
            <a:pPr marL="381000" indent="-381000">
              <a:lnSpc>
                <a:spcPct val="80000"/>
              </a:lnSpc>
              <a:buFontTx/>
              <a:buAutoNum type="alphaLcParenBoth"/>
            </a:pPr>
            <a:r>
              <a:rPr lang="en-US" altLang="nb-NO" sz="1800"/>
              <a:t>Does the pairing choice agree with “common sense”?</a:t>
            </a:r>
          </a:p>
          <a:p>
            <a:pPr marL="381000" indent="-381000">
              <a:lnSpc>
                <a:spcPct val="80000"/>
              </a:lnSpc>
            </a:pPr>
            <a:endParaRPr lang="en-US" altLang="nb-NO" sz="1800"/>
          </a:p>
          <a:p>
            <a:pPr marL="800100" lvl="1" indent="-342900">
              <a:lnSpc>
                <a:spcPct val="80000"/>
              </a:lnSpc>
            </a:pPr>
            <a:endParaRPr lang="en-US" altLang="nb-NO" sz="1600"/>
          </a:p>
        </p:txBody>
      </p:sp>
      <p:sp>
        <p:nvSpPr>
          <p:cNvPr id="31750" name="Rectangle 4">
            <a:extLst>
              <a:ext uri="{FF2B5EF4-FFF2-40B4-BE49-F238E27FC236}">
                <a16:creationId xmlns:a16="http://schemas.microsoft.com/office/drawing/2014/main" id="{616322D2-9A80-486E-3342-A5DA003DA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7938" y="2184400"/>
            <a:ext cx="1439862" cy="401638"/>
          </a:xfrm>
          <a:prstGeom prst="rect">
            <a:avLst/>
          </a:prstGeom>
          <a:noFill/>
          <a:ln w="12700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endParaRPr lang="en-US" altLang="nb-NO"/>
          </a:p>
        </p:txBody>
      </p:sp>
      <p:sp>
        <p:nvSpPr>
          <p:cNvPr id="31751" name="Line 5">
            <a:extLst>
              <a:ext uri="{FF2B5EF4-FFF2-40B4-BE49-F238E27FC236}">
                <a16:creationId xmlns:a16="http://schemas.microsoft.com/office/drawing/2014/main" id="{6C788D35-52AF-A437-74B8-9ABB8316BB9A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1813" y="2205038"/>
            <a:ext cx="2016125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31752" name="Line 6">
            <a:extLst>
              <a:ext uri="{FF2B5EF4-FFF2-40B4-BE49-F238E27FC236}">
                <a16:creationId xmlns:a16="http://schemas.microsoft.com/office/drawing/2014/main" id="{D732D2BE-3E9A-B9B7-13CE-E02FC683CBDE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1813" y="2565400"/>
            <a:ext cx="2016125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31753" name="Line 7">
            <a:extLst>
              <a:ext uri="{FF2B5EF4-FFF2-40B4-BE49-F238E27FC236}">
                <a16:creationId xmlns:a16="http://schemas.microsoft.com/office/drawing/2014/main" id="{D9738DAD-4489-6FC5-44BF-70DF53A679E5}"/>
              </a:ext>
            </a:extLst>
          </p:cNvPr>
          <p:cNvSpPr>
            <a:spLocks noChangeShapeType="1"/>
          </p:cNvSpPr>
          <p:nvPr/>
        </p:nvSpPr>
        <p:spPr bwMode="auto">
          <a:xfrm>
            <a:off x="6527800" y="2349500"/>
            <a:ext cx="792163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31754" name="Text Box 8">
            <a:extLst>
              <a:ext uri="{FF2B5EF4-FFF2-40B4-BE49-F238E27FC236}">
                <a16:creationId xmlns:a16="http://schemas.microsoft.com/office/drawing/2014/main" id="{35827416-94ED-0C6D-88DD-CD725FC31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1773238"/>
            <a:ext cx="2732087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sugar u</a:t>
            </a:r>
            <a:r>
              <a:rPr lang="en-US" altLang="nb-NO" baseline="-25000">
                <a:solidFill>
                  <a:srgbClr val="FF0000"/>
                </a:solidFill>
              </a:rPr>
              <a:t>1</a:t>
            </a:r>
            <a:r>
              <a:rPr lang="en-US" altLang="nb-NO">
                <a:solidFill>
                  <a:srgbClr val="FF0000"/>
                </a:solidFill>
              </a:rPr>
              <a:t>=F</a:t>
            </a:r>
            <a:r>
              <a:rPr lang="en-US" altLang="nb-NO" baseline="-250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755" name="Text Box 9">
            <a:extLst>
              <a:ext uri="{FF2B5EF4-FFF2-40B4-BE49-F238E27FC236}">
                <a16:creationId xmlns:a16="http://schemas.microsoft.com/office/drawing/2014/main" id="{87CFCCE1-0C81-FE94-193A-C45F38767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2168525"/>
            <a:ext cx="2746375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water u</a:t>
            </a:r>
            <a:r>
              <a:rPr lang="en-US" altLang="nb-NO" baseline="-25000">
                <a:solidFill>
                  <a:srgbClr val="FF0000"/>
                </a:solidFill>
              </a:rPr>
              <a:t>2</a:t>
            </a:r>
            <a:r>
              <a:rPr lang="en-US" altLang="nb-NO">
                <a:solidFill>
                  <a:srgbClr val="FF0000"/>
                </a:solidFill>
              </a:rPr>
              <a:t>=F</a:t>
            </a:r>
            <a:r>
              <a:rPr lang="en-US" altLang="nb-NO" baseline="-250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1756" name="Text Box 10">
            <a:extLst>
              <a:ext uri="{FF2B5EF4-FFF2-40B4-BE49-F238E27FC236}">
                <a16:creationId xmlns:a16="http://schemas.microsoft.com/office/drawing/2014/main" id="{6A01871F-A408-A49B-E366-3D61F45A7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9738" y="1916113"/>
            <a:ext cx="44227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y</a:t>
            </a:r>
            <a:r>
              <a:rPr lang="en-US" altLang="nb-NO" baseline="-25000">
                <a:solidFill>
                  <a:srgbClr val="FF0000"/>
                </a:solidFill>
              </a:rPr>
              <a:t>1</a:t>
            </a:r>
            <a:r>
              <a:rPr lang="en-US" altLang="nb-NO">
                <a:solidFill>
                  <a:srgbClr val="FF0000"/>
                </a:solidFill>
              </a:rPr>
              <a:t> = F</a:t>
            </a:r>
            <a:r>
              <a:rPr lang="en-US" altLang="nb-NO" baseline="-25000">
                <a:solidFill>
                  <a:srgbClr val="FF0000"/>
                </a:solidFill>
              </a:rPr>
              <a:t>  </a:t>
            </a:r>
            <a:r>
              <a:rPr lang="en-US" altLang="nb-NO">
                <a:solidFill>
                  <a:srgbClr val="FF0000"/>
                </a:solidFill>
              </a:rPr>
              <a:t>(given flowrate)</a:t>
            </a:r>
          </a:p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y</a:t>
            </a:r>
            <a:r>
              <a:rPr lang="en-US" altLang="nb-NO" baseline="-25000">
                <a:solidFill>
                  <a:srgbClr val="FF0000"/>
                </a:solidFill>
              </a:rPr>
              <a:t>2</a:t>
            </a:r>
            <a:r>
              <a:rPr lang="en-US" altLang="nb-NO">
                <a:solidFill>
                  <a:srgbClr val="FF0000"/>
                </a:solidFill>
              </a:rPr>
              <a:t> = x (given sugar fraction)</a:t>
            </a:r>
            <a:endParaRPr lang="en-US" altLang="nb-NO" baseline="-25000">
              <a:solidFill>
                <a:srgbClr val="FF0000"/>
              </a:solidFill>
            </a:endParaRPr>
          </a:p>
        </p:txBody>
      </p:sp>
      <p:sp>
        <p:nvSpPr>
          <p:cNvPr id="31757" name="Line 11">
            <a:extLst>
              <a:ext uri="{FF2B5EF4-FFF2-40B4-BE49-F238E27FC236}">
                <a16:creationId xmlns:a16="http://schemas.microsoft.com/office/drawing/2014/main" id="{2EFBD2C3-9610-5353-187F-B1D041ED03AE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6275" y="2133600"/>
            <a:ext cx="0" cy="142875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grpSp>
        <p:nvGrpSpPr>
          <p:cNvPr id="31758" name="Group 15">
            <a:extLst>
              <a:ext uri="{FF2B5EF4-FFF2-40B4-BE49-F238E27FC236}">
                <a16:creationId xmlns:a16="http://schemas.microsoft.com/office/drawing/2014/main" id="{01D15E27-841F-9DB3-65E1-E60A9F2FEEEF}"/>
              </a:ext>
            </a:extLst>
          </p:cNvPr>
          <p:cNvGrpSpPr>
            <a:grpSpLocks/>
          </p:cNvGrpSpPr>
          <p:nvPr/>
        </p:nvGrpSpPr>
        <p:grpSpPr bwMode="auto">
          <a:xfrm>
            <a:off x="3216275" y="2133600"/>
            <a:ext cx="142875" cy="142875"/>
            <a:chOff x="1066" y="1344"/>
            <a:chExt cx="90" cy="90"/>
          </a:xfrm>
        </p:grpSpPr>
        <p:sp>
          <p:nvSpPr>
            <p:cNvPr id="31765" name="Line 12">
              <a:extLst>
                <a:ext uri="{FF2B5EF4-FFF2-40B4-BE49-F238E27FC236}">
                  <a16:creationId xmlns:a16="http://schemas.microsoft.com/office/drawing/2014/main" id="{0E86CA9A-C6E5-D915-C0AF-BAE773346A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66" y="1344"/>
              <a:ext cx="90" cy="90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en-US"/>
            </a:p>
          </p:txBody>
        </p:sp>
        <p:sp>
          <p:nvSpPr>
            <p:cNvPr id="31766" name="Line 13">
              <a:extLst>
                <a:ext uri="{FF2B5EF4-FFF2-40B4-BE49-F238E27FC236}">
                  <a16:creationId xmlns:a16="http://schemas.microsoft.com/office/drawing/2014/main" id="{D096C514-1F9D-9EFF-4258-BFB894C516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6" y="1344"/>
              <a:ext cx="90" cy="90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en-US"/>
            </a:p>
          </p:txBody>
        </p:sp>
        <p:sp>
          <p:nvSpPr>
            <p:cNvPr id="31767" name="Line 14">
              <a:extLst>
                <a:ext uri="{FF2B5EF4-FFF2-40B4-BE49-F238E27FC236}">
                  <a16:creationId xmlns:a16="http://schemas.microsoft.com/office/drawing/2014/main" id="{559CDE46-B94E-289C-B9E0-C309491AD7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6" y="1344"/>
              <a:ext cx="0" cy="90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en-US"/>
            </a:p>
          </p:txBody>
        </p:sp>
      </p:grpSp>
      <p:grpSp>
        <p:nvGrpSpPr>
          <p:cNvPr id="31759" name="Group 21">
            <a:extLst>
              <a:ext uri="{FF2B5EF4-FFF2-40B4-BE49-F238E27FC236}">
                <a16:creationId xmlns:a16="http://schemas.microsoft.com/office/drawing/2014/main" id="{00789875-8388-3E1F-62C3-BF3C86184F27}"/>
              </a:ext>
            </a:extLst>
          </p:cNvPr>
          <p:cNvGrpSpPr>
            <a:grpSpLocks/>
          </p:cNvGrpSpPr>
          <p:nvPr/>
        </p:nvGrpSpPr>
        <p:grpSpPr bwMode="auto">
          <a:xfrm>
            <a:off x="3216275" y="2492375"/>
            <a:ext cx="142875" cy="144463"/>
            <a:chOff x="1066" y="1570"/>
            <a:chExt cx="90" cy="91"/>
          </a:xfrm>
        </p:grpSpPr>
        <p:grpSp>
          <p:nvGrpSpPr>
            <p:cNvPr id="31760" name="Group 16">
              <a:extLst>
                <a:ext uri="{FF2B5EF4-FFF2-40B4-BE49-F238E27FC236}">
                  <a16:creationId xmlns:a16="http://schemas.microsoft.com/office/drawing/2014/main" id="{085C500D-FF4B-A468-9797-6ECB2415DC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6" y="1570"/>
              <a:ext cx="90" cy="90"/>
              <a:chOff x="1066" y="1344"/>
              <a:chExt cx="90" cy="90"/>
            </a:xfrm>
          </p:grpSpPr>
          <p:sp>
            <p:nvSpPr>
              <p:cNvPr id="31762" name="Line 17">
                <a:extLst>
                  <a:ext uri="{FF2B5EF4-FFF2-40B4-BE49-F238E27FC236}">
                    <a16:creationId xmlns:a16="http://schemas.microsoft.com/office/drawing/2014/main" id="{433912B1-C889-E8BB-2CA4-099D360B50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6" y="1344"/>
                <a:ext cx="90" cy="90"/>
              </a:xfrm>
              <a:prstGeom prst="line">
                <a:avLst/>
              </a:prstGeom>
              <a:noFill/>
              <a:ln w="12700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763" name="Line 18">
                <a:extLst>
                  <a:ext uri="{FF2B5EF4-FFF2-40B4-BE49-F238E27FC236}">
                    <a16:creationId xmlns:a16="http://schemas.microsoft.com/office/drawing/2014/main" id="{D0E0A76A-0B34-15A7-7723-2F1D49BCD5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6" y="1344"/>
                <a:ext cx="90" cy="90"/>
              </a:xfrm>
              <a:prstGeom prst="line">
                <a:avLst/>
              </a:prstGeom>
              <a:noFill/>
              <a:ln w="12700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764" name="Line 19">
                <a:extLst>
                  <a:ext uri="{FF2B5EF4-FFF2-40B4-BE49-F238E27FC236}">
                    <a16:creationId xmlns:a16="http://schemas.microsoft.com/office/drawing/2014/main" id="{CA8F65A5-50C7-2072-0B94-DBB3FAB8AF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6" y="1344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31761" name="Line 20">
              <a:extLst>
                <a:ext uri="{FF2B5EF4-FFF2-40B4-BE49-F238E27FC236}">
                  <a16:creationId xmlns:a16="http://schemas.microsoft.com/office/drawing/2014/main" id="{67328CC0-5412-03AB-4FFC-981C8B0A03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6" y="1570"/>
              <a:ext cx="0" cy="91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3">
            <a:extLst>
              <a:ext uri="{FF2B5EF4-FFF2-40B4-BE49-F238E27FC236}">
                <a16:creationId xmlns:a16="http://schemas.microsoft.com/office/drawing/2014/main" id="{DA4E28AE-EBB1-4442-797B-31711D32363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33795" name="Footer Placeholder 4">
            <a:extLst>
              <a:ext uri="{FF2B5EF4-FFF2-40B4-BE49-F238E27FC236}">
                <a16:creationId xmlns:a16="http://schemas.microsoft.com/office/drawing/2014/main" id="{5572434F-ECA4-7362-2FBD-621038B5A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33796" name="Rectangle 2">
            <a:extLst>
              <a:ext uri="{FF2B5EF4-FFF2-40B4-BE49-F238E27FC236}">
                <a16:creationId xmlns:a16="http://schemas.microsoft.com/office/drawing/2014/main" id="{F7611733-AD63-50E4-353E-7DA563A65C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nb-NO"/>
          </a:p>
        </p:txBody>
      </p:sp>
      <p:sp>
        <p:nvSpPr>
          <p:cNvPr id="33797" name="Rectangle 3">
            <a:extLst>
              <a:ext uri="{FF2B5EF4-FFF2-40B4-BE49-F238E27FC236}">
                <a16:creationId xmlns:a16="http://schemas.microsoft.com/office/drawing/2014/main" id="{5F34487C-7F01-841F-27A4-B167CB7D00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nb-NO"/>
          </a:p>
        </p:txBody>
      </p:sp>
      <p:pic>
        <p:nvPicPr>
          <p:cNvPr id="33798" name="Picture 17" descr="txp_fig">
            <a:extLst>
              <a:ext uri="{FF2B5EF4-FFF2-40B4-BE49-F238E27FC236}">
                <a16:creationId xmlns:a16="http://schemas.microsoft.com/office/drawing/2014/main" id="{74C4E1C1-4592-E47B-5AD2-EB333C0167FD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0" y="709613"/>
            <a:ext cx="8763000" cy="538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C563CC4-DB75-0678-9C64-169596EDE19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09800" y="2130425"/>
            <a:ext cx="8494713" cy="1470025"/>
          </a:xfrm>
        </p:spPr>
        <p:txBody>
          <a:bodyPr/>
          <a:lstStyle/>
          <a:p>
            <a:r>
              <a:rPr lang="en-US" altLang="nb-NO"/>
              <a:t>I. Multivariable control using single loops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8F52F0FF-8987-868A-7B8D-C9124816A2B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marL="457200" indent="-457200" algn="l">
              <a:buFontTx/>
              <a:buChar char="•"/>
            </a:pPr>
            <a:r>
              <a:rPr lang="en-US" altLang="nb-NO" sz="2800"/>
              <a:t>Pairing rules</a:t>
            </a:r>
          </a:p>
          <a:p>
            <a:pPr marL="457200" indent="-457200" algn="l">
              <a:buFontTx/>
              <a:buChar char="•"/>
            </a:pPr>
            <a:r>
              <a:rPr lang="en-US" altLang="nb-NO" sz="2800"/>
              <a:t>Interactions</a:t>
            </a:r>
          </a:p>
          <a:p>
            <a:pPr marL="457200" indent="-457200" algn="l">
              <a:buFontTx/>
              <a:buChar char="•"/>
            </a:pPr>
            <a:r>
              <a:rPr lang="en-US" altLang="nb-NO" sz="2800"/>
              <a:t>Choice of pairings (RGA) </a:t>
            </a:r>
          </a:p>
        </p:txBody>
      </p:sp>
      <p:sp>
        <p:nvSpPr>
          <p:cNvPr id="5124" name="Date Placeholder 3">
            <a:extLst>
              <a:ext uri="{FF2B5EF4-FFF2-40B4-BE49-F238E27FC236}">
                <a16:creationId xmlns:a16="http://schemas.microsoft.com/office/drawing/2014/main" id="{60E01E4D-69D6-A60F-6A5D-275553A8112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5125" name="Footer Placeholder 4">
            <a:extLst>
              <a:ext uri="{FF2B5EF4-FFF2-40B4-BE49-F238E27FC236}">
                <a16:creationId xmlns:a16="http://schemas.microsoft.com/office/drawing/2014/main" id="{7E154645-6A87-8828-B13F-990CB2F0F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>
            <a:extLst>
              <a:ext uri="{FF2B5EF4-FFF2-40B4-BE49-F238E27FC236}">
                <a16:creationId xmlns:a16="http://schemas.microsoft.com/office/drawing/2014/main" id="{6EDE19A4-3162-ADE1-9D1A-BFA18EBC72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Decentralized control tuning</a:t>
            </a:r>
          </a:p>
        </p:txBody>
      </p:sp>
      <p:sp>
        <p:nvSpPr>
          <p:cNvPr id="35843" name="Content Placeholder 2">
            <a:extLst>
              <a:ext uri="{FF2B5EF4-FFF2-40B4-BE49-F238E27FC236}">
                <a16:creationId xmlns:a16="http://schemas.microsoft.com/office/drawing/2014/main" id="{9752AA56-F73E-C3B2-C941-34C7D2A43BA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nb-NO"/>
              <a:t>Independent design of each controller</a:t>
            </a:r>
          </a:p>
          <a:p>
            <a:pPr lvl="1"/>
            <a:r>
              <a:rPr lang="en-US" altLang="nb-NO"/>
              <a:t>Use when small interactions (RGA close to I)</a:t>
            </a:r>
          </a:p>
          <a:p>
            <a:r>
              <a:rPr lang="en-US" altLang="nb-NO"/>
              <a:t>Sequential design (similar to cascade)</a:t>
            </a:r>
          </a:p>
          <a:p>
            <a:pPr lvl="1"/>
            <a:r>
              <a:rPr lang="en-US" altLang="nb-NO"/>
              <a:t>Start with fast loop</a:t>
            </a:r>
          </a:p>
          <a:p>
            <a:pPr lvl="1"/>
            <a:r>
              <a:rPr lang="en-US" altLang="nb-NO"/>
              <a:t>NOTE: It’s possible to pair on negative RGA, but then system will go unstable if the inner loop is not active (saturates)</a:t>
            </a:r>
          </a:p>
          <a:p>
            <a:pPr lvl="1"/>
            <a:r>
              <a:rPr lang="en-US" altLang="nb-NO"/>
              <a:t>Sequential vs. independent design</a:t>
            </a:r>
          </a:p>
          <a:p>
            <a:pPr lvl="2"/>
            <a:r>
              <a:rPr lang="en-US" altLang="nb-NO"/>
              <a:t>+ Sequential may have better performance, but </a:t>
            </a:r>
          </a:p>
          <a:p>
            <a:pPr lvl="2"/>
            <a:r>
              <a:rPr lang="en-US" altLang="nb-NO"/>
              <a:t>- outer loop gets slow, and </a:t>
            </a:r>
          </a:p>
          <a:p>
            <a:pPr lvl="2"/>
            <a:r>
              <a:rPr lang="en-US" altLang="nb-NO"/>
              <a:t>- loops depend on each other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Date Placeholder 3">
            <a:extLst>
              <a:ext uri="{FF2B5EF4-FFF2-40B4-BE49-F238E27FC236}">
                <a16:creationId xmlns:a16="http://schemas.microsoft.com/office/drawing/2014/main" id="{FFA15F11-EA4C-DC25-2F20-766F5099F11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36867" name="Footer Placeholder 4">
            <a:extLst>
              <a:ext uri="{FF2B5EF4-FFF2-40B4-BE49-F238E27FC236}">
                <a16:creationId xmlns:a16="http://schemas.microsoft.com/office/drawing/2014/main" id="{684D7E78-653A-2994-A710-83038D56F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36868" name="Rectangle 2">
            <a:extLst>
              <a:ext uri="{FF2B5EF4-FFF2-40B4-BE49-F238E27FC236}">
                <a16:creationId xmlns:a16="http://schemas.microsoft.com/office/drawing/2014/main" id="{52CEF1B3-BAC8-5227-1543-427470FD10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 sz="3200"/>
              <a:t>Summary </a:t>
            </a:r>
            <a:br>
              <a:rPr lang="en-US" altLang="nb-NO" sz="3200"/>
            </a:br>
            <a:r>
              <a:rPr lang="en-US" altLang="nb-NO" sz="3200"/>
              <a:t>Single-loop control = </a:t>
            </a:r>
            <a:r>
              <a:rPr lang="en-US" altLang="nb-NO"/>
              <a:t>Decentralized control</a:t>
            </a:r>
          </a:p>
        </p:txBody>
      </p:sp>
      <p:sp>
        <p:nvSpPr>
          <p:cNvPr id="36869" name="Rectangle 3">
            <a:extLst>
              <a:ext uri="{FF2B5EF4-FFF2-40B4-BE49-F238E27FC236}">
                <a16:creationId xmlns:a16="http://schemas.microsoft.com/office/drawing/2014/main" id="{8A409C93-AC67-AECE-A84D-30C28BCAE7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nb-NO" i="1"/>
              <a:t>Use for</a:t>
            </a:r>
            <a:r>
              <a:rPr lang="en-US" altLang="nb-NO"/>
              <a:t>: Noninteracting process</a:t>
            </a:r>
          </a:p>
          <a:p>
            <a:pPr>
              <a:buFontTx/>
              <a:buNone/>
            </a:pPr>
            <a:endParaRPr lang="en-US" altLang="nb-NO"/>
          </a:p>
          <a:p>
            <a:pPr>
              <a:buFontTx/>
              <a:buNone/>
            </a:pPr>
            <a:r>
              <a:rPr lang="en-US" altLang="nb-NO">
                <a:solidFill>
                  <a:schemeClr val="accent2"/>
                </a:solidFill>
              </a:rPr>
              <a:t>+	Tuning may be done on-line</a:t>
            </a:r>
          </a:p>
          <a:p>
            <a:pPr>
              <a:buFontTx/>
              <a:buNone/>
            </a:pPr>
            <a:r>
              <a:rPr lang="en-US" altLang="nb-NO">
                <a:solidFill>
                  <a:schemeClr val="accent2"/>
                </a:solidFill>
              </a:rPr>
              <a:t>+	No or minimal model requirements</a:t>
            </a:r>
          </a:p>
          <a:p>
            <a:pPr>
              <a:buFontTx/>
              <a:buNone/>
            </a:pPr>
            <a:r>
              <a:rPr lang="en-US" altLang="nb-NO">
                <a:solidFill>
                  <a:schemeClr val="accent2"/>
                </a:solidFill>
              </a:rPr>
              <a:t>+	Easy to fix and change</a:t>
            </a:r>
            <a:endParaRPr lang="en-US" altLang="nb-NO"/>
          </a:p>
          <a:p>
            <a:pPr>
              <a:buFontTx/>
              <a:buNone/>
            </a:pPr>
            <a:endParaRPr lang="en-US" altLang="nb-NO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-	Need to determine pairing</a:t>
            </a:r>
          </a:p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-	Performance loss compared to multivariable control</a:t>
            </a:r>
          </a:p>
          <a:p>
            <a:pPr>
              <a:buFontTx/>
              <a:buNone/>
            </a:pPr>
            <a:endParaRPr lang="en-US" altLang="nb-NO"/>
          </a:p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	</a:t>
            </a:r>
            <a:endParaRPr lang="en-US" altLang="nb-NO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4CBCC-216F-3A3B-DB8F-667F04989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Breaking interactions with cascade control (fast slave loop)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21A8C-8684-079D-AE87-6E92CB6D9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FontTx/>
              <a:buNone/>
              <a:defRPr/>
            </a:pPr>
            <a:r>
              <a:rPr lang="en-US" dirty="0">
                <a:solidFill>
                  <a:srgbClr val="FF0000"/>
                </a:solidFill>
              </a:rPr>
              <a:t>Example 1. </a:t>
            </a:r>
            <a:r>
              <a:rPr lang="en-US" dirty="0"/>
              <a:t>Control of level and pressure in separator</a:t>
            </a:r>
          </a:p>
          <a:p>
            <a:pPr>
              <a:defRPr/>
            </a:pPr>
            <a:r>
              <a:rPr lang="en-US" sz="2600" dirty="0"/>
              <a:t>MVs: Valve positions for liquid and gas out</a:t>
            </a:r>
          </a:p>
          <a:p>
            <a:pPr>
              <a:defRPr/>
            </a:pPr>
            <a:r>
              <a:rPr lang="en-US" sz="2600" dirty="0"/>
              <a:t>Highly interactive</a:t>
            </a:r>
          </a:p>
          <a:p>
            <a:pPr>
              <a:defRPr/>
            </a:pPr>
            <a:r>
              <a:rPr lang="en-US" sz="2600" dirty="0"/>
              <a:t>Interactions can be avoided with cascade! How?</a:t>
            </a:r>
          </a:p>
          <a:p>
            <a:pPr marL="0" indent="0">
              <a:buFontTx/>
              <a:buNone/>
              <a:defRPr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dirty="0">
                <a:solidFill>
                  <a:srgbClr val="FF0000"/>
                </a:solidFill>
              </a:rPr>
              <a:t>Example 2. </a:t>
            </a:r>
            <a:r>
              <a:rPr lang="en-US" dirty="0"/>
              <a:t>Control of compositions in distillation column</a:t>
            </a:r>
          </a:p>
          <a:p>
            <a:pPr>
              <a:defRPr/>
            </a:pPr>
            <a:r>
              <a:rPr lang="en-US" sz="2600" dirty="0"/>
              <a:t>MVs: Reflux and heat input (boilup)</a:t>
            </a:r>
          </a:p>
          <a:p>
            <a:pPr>
              <a:defRPr/>
            </a:pPr>
            <a:r>
              <a:rPr lang="en-US" sz="2600" dirty="0"/>
              <a:t>Time delay on composition measurements</a:t>
            </a:r>
          </a:p>
          <a:p>
            <a:pPr>
              <a:defRPr/>
            </a:pPr>
            <a:r>
              <a:rPr lang="en-US" sz="2600" dirty="0"/>
              <a:t>Highly interactive</a:t>
            </a:r>
          </a:p>
          <a:p>
            <a:pPr>
              <a:defRPr/>
            </a:pPr>
            <a:r>
              <a:rPr lang="en-US" sz="2600" dirty="0"/>
              <a:t>Can to some extent be avoided with cascade  (inner temperature loop)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id="{EE1B3361-97D3-257B-E9B2-614C68EB34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Multivariable control</a:t>
            </a:r>
          </a:p>
        </p:txBody>
      </p:sp>
      <p:sp>
        <p:nvSpPr>
          <p:cNvPr id="39939" name="Content Placeholder 2">
            <a:extLst>
              <a:ext uri="{FF2B5EF4-FFF2-40B4-BE49-F238E27FC236}">
                <a16:creationId xmlns:a16="http://schemas.microsoft.com/office/drawing/2014/main" id="{D52F4989-43EF-3018-E05F-594E047B8B9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Times" panose="02020603050405020304" pitchFamily="18" charset="0"/>
              <a:buAutoNum type="arabicPeriod"/>
            </a:pPr>
            <a:r>
              <a:rPr lang="en-US" altLang="nb-NO"/>
              <a:t>Single-loop control (decentralized)</a:t>
            </a:r>
          </a:p>
          <a:p>
            <a:pPr marL="514350" indent="-514350">
              <a:buFont typeface="Times" panose="02020603050405020304" pitchFamily="18" charset="0"/>
              <a:buAutoNum type="arabicPeriod"/>
            </a:pPr>
            <a:r>
              <a:rPr lang="en-US" altLang="nb-NO" b="1">
                <a:solidFill>
                  <a:srgbClr val="FF0000"/>
                </a:solidFill>
              </a:rPr>
              <a:t>Decoupling (similar to feedforward)</a:t>
            </a:r>
          </a:p>
          <a:p>
            <a:pPr marL="514350" indent="-514350">
              <a:buFont typeface="Times" panose="02020603050405020304" pitchFamily="18" charset="0"/>
              <a:buAutoNum type="arabicPeriod"/>
            </a:pPr>
            <a:r>
              <a:rPr lang="en-US" altLang="nb-NO"/>
              <a:t>Model predictive control (MPC)</a:t>
            </a:r>
          </a:p>
          <a:p>
            <a:pPr marL="400050" lvl="1" indent="0">
              <a:buFontTx/>
              <a:buNone/>
            </a:pPr>
            <a:endParaRPr lang="en-US" altLang="nb-NO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Date Placeholder 3">
            <a:extLst>
              <a:ext uri="{FF2B5EF4-FFF2-40B4-BE49-F238E27FC236}">
                <a16:creationId xmlns:a16="http://schemas.microsoft.com/office/drawing/2014/main" id="{AA17FBF6-E945-43AD-F0A7-7BF627961A2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40963" name="Footer Placeholder 4">
            <a:extLst>
              <a:ext uri="{FF2B5EF4-FFF2-40B4-BE49-F238E27FC236}">
                <a16:creationId xmlns:a16="http://schemas.microsoft.com/office/drawing/2014/main" id="{3DE5BFA4-4E56-B8F1-A6DB-D3ABECFE6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9220" name="Rectangle 2">
            <a:extLst>
              <a:ext uri="{FF2B5EF4-FFF2-40B4-BE49-F238E27FC236}">
                <a16:creationId xmlns:a16="http://schemas.microsoft.com/office/drawing/2014/main" id="{53031BD7-C36A-2131-00AC-1E1934311B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03500" y="539750"/>
            <a:ext cx="80645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nb-NO" sz="3200" dirty="0"/>
              <a:t>II. </a:t>
            </a:r>
            <a:r>
              <a:rPr lang="nb-NO" sz="3200" dirty="0" err="1"/>
              <a:t>Decoupling</a:t>
            </a:r>
            <a:br>
              <a:rPr lang="nb-NO" sz="3200" dirty="0"/>
            </a:br>
            <a:r>
              <a:rPr lang="nb-NO" sz="3200" dirty="0"/>
              <a:t>a) One-</a:t>
            </a:r>
            <a:r>
              <a:rPr lang="nb-NO" sz="3200" dirty="0" err="1"/>
              <a:t>way</a:t>
            </a:r>
            <a:r>
              <a:rPr lang="nb-NO" sz="3200" dirty="0"/>
              <a:t> </a:t>
            </a:r>
            <a:r>
              <a:rPr lang="nb-NO" sz="3200" dirty="0" err="1"/>
              <a:t>Decoupling</a:t>
            </a:r>
            <a:r>
              <a:rPr lang="nb-NO" sz="3200" dirty="0"/>
              <a:t> (</a:t>
            </a:r>
            <a:r>
              <a:rPr lang="nb-NO" sz="3200" dirty="0" err="1"/>
              <a:t>improved</a:t>
            </a:r>
            <a:r>
              <a:rPr lang="nb-NO" sz="3200" dirty="0"/>
              <a:t> control of y</a:t>
            </a:r>
            <a:r>
              <a:rPr lang="nb-NO" sz="3200" baseline="-25000" dirty="0"/>
              <a:t>1</a:t>
            </a:r>
            <a:r>
              <a:rPr lang="nb-NO" sz="3200" dirty="0"/>
              <a:t>)</a:t>
            </a:r>
          </a:p>
        </p:txBody>
      </p:sp>
      <p:sp>
        <p:nvSpPr>
          <p:cNvPr id="40965" name="Rectangle 4">
            <a:extLst>
              <a:ext uri="{FF2B5EF4-FFF2-40B4-BE49-F238E27FC236}">
                <a16:creationId xmlns:a16="http://schemas.microsoft.com/office/drawing/2014/main" id="{865D532E-DA18-061C-C218-63F2C6766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2750" y="3597275"/>
            <a:ext cx="576263" cy="504825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0966" name="Rectangle 5">
            <a:extLst>
              <a:ext uri="{FF2B5EF4-FFF2-40B4-BE49-F238E27FC236}">
                <a16:creationId xmlns:a16="http://schemas.microsoft.com/office/drawing/2014/main" id="{6AC7136D-B600-F8B5-4D83-9EC13BF4BF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2975" y="2878138"/>
            <a:ext cx="792163" cy="431800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0967" name="Rectangle 6">
            <a:extLst>
              <a:ext uri="{FF2B5EF4-FFF2-40B4-BE49-F238E27FC236}">
                <a16:creationId xmlns:a16="http://schemas.microsoft.com/office/drawing/2014/main" id="{CE909403-6A98-4BEE-A0AA-E828DEEED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7300" y="2373313"/>
            <a:ext cx="1584325" cy="1871662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0968" name="Text Box 7">
            <a:extLst>
              <a:ext uri="{FF2B5EF4-FFF2-40B4-BE49-F238E27FC236}">
                <a16:creationId xmlns:a16="http://schemas.microsoft.com/office/drawing/2014/main" id="{4BDBC3F8-C38D-6DF5-E45A-BD76A2C98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0225" y="3670300"/>
            <a:ext cx="154463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c</a:t>
            </a:r>
            <a:r>
              <a:rPr lang="nb-NO" altLang="nb-NO" baseline="-25000"/>
              <a:t>2</a:t>
            </a:r>
          </a:p>
        </p:txBody>
      </p:sp>
      <p:sp>
        <p:nvSpPr>
          <p:cNvPr id="40969" name="Line 8">
            <a:extLst>
              <a:ext uri="{FF2B5EF4-FFF2-40B4-BE49-F238E27FC236}">
                <a16:creationId xmlns:a16="http://schemas.microsoft.com/office/drawing/2014/main" id="{0E4A19EA-F5E0-4FA4-FD61-63A7593FD38A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0225" y="2589213"/>
            <a:ext cx="5762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0970" name="Line 9">
            <a:extLst>
              <a:ext uri="{FF2B5EF4-FFF2-40B4-BE49-F238E27FC236}">
                <a16:creationId xmlns:a16="http://schemas.microsoft.com/office/drawing/2014/main" id="{BC2AA359-AFDD-2180-47DB-880C19C17A7B}"/>
              </a:ext>
            </a:extLst>
          </p:cNvPr>
          <p:cNvSpPr>
            <a:spLocks noChangeShapeType="1"/>
          </p:cNvSpPr>
          <p:nvPr/>
        </p:nvSpPr>
        <p:spPr bwMode="auto">
          <a:xfrm>
            <a:off x="4222750" y="2589213"/>
            <a:ext cx="33845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0971" name="Line 10">
            <a:extLst>
              <a:ext uri="{FF2B5EF4-FFF2-40B4-BE49-F238E27FC236}">
                <a16:creationId xmlns:a16="http://schemas.microsoft.com/office/drawing/2014/main" id="{B0CB4DC5-0FA6-33E2-4C55-5BBD15DDC3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7350" y="3886200"/>
            <a:ext cx="1295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0972" name="Line 11">
            <a:extLst>
              <a:ext uri="{FF2B5EF4-FFF2-40B4-BE49-F238E27FC236}">
                <a16:creationId xmlns:a16="http://schemas.microsoft.com/office/drawing/2014/main" id="{81E16540-60F8-F2CE-FB17-826DB514D004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9013" y="3886200"/>
            <a:ext cx="28082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0973" name="Line 12">
            <a:extLst>
              <a:ext uri="{FF2B5EF4-FFF2-40B4-BE49-F238E27FC236}">
                <a16:creationId xmlns:a16="http://schemas.microsoft.com/office/drawing/2014/main" id="{80672810-CD3B-8E72-105D-8AC1A3EA8B6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91175" y="3165475"/>
            <a:ext cx="0" cy="720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0974" name="Line 13">
            <a:extLst>
              <a:ext uri="{FF2B5EF4-FFF2-40B4-BE49-F238E27FC236}">
                <a16:creationId xmlns:a16="http://schemas.microsoft.com/office/drawing/2014/main" id="{BF8CCDFD-83DC-92DB-7F43-921041DAE26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15138" y="3165475"/>
            <a:ext cx="431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0975" name="Line 14">
            <a:extLst>
              <a:ext uri="{FF2B5EF4-FFF2-40B4-BE49-F238E27FC236}">
                <a16:creationId xmlns:a16="http://schemas.microsoft.com/office/drawing/2014/main" id="{051F6E8E-EC86-4972-3BB1-65B20B7342A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91175" y="3165475"/>
            <a:ext cx="431800" cy="17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0976" name="Line 15">
            <a:extLst>
              <a:ext uri="{FF2B5EF4-FFF2-40B4-BE49-F238E27FC236}">
                <a16:creationId xmlns:a16="http://schemas.microsoft.com/office/drawing/2014/main" id="{DA764E63-9329-7B24-7681-A8653CED70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46938" y="2598738"/>
            <a:ext cx="0" cy="576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0977" name="Text Box 16">
            <a:extLst>
              <a:ext uri="{FF2B5EF4-FFF2-40B4-BE49-F238E27FC236}">
                <a16:creationId xmlns:a16="http://schemas.microsoft.com/office/drawing/2014/main" id="{8115920A-4689-25BE-38E1-DC0E8C5F6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7800" y="3000375"/>
            <a:ext cx="24558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g</a:t>
            </a:r>
            <a:r>
              <a:rPr lang="nb-NO" altLang="nb-NO" baseline="-25000"/>
              <a:t>11</a:t>
            </a:r>
            <a:r>
              <a:rPr lang="nb-NO" altLang="nb-NO"/>
              <a:t>        g</a:t>
            </a:r>
            <a:r>
              <a:rPr lang="nb-NO" altLang="nb-NO" baseline="-25000"/>
              <a:t>12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g</a:t>
            </a:r>
            <a:r>
              <a:rPr lang="nb-NO" altLang="nb-NO" baseline="-25000"/>
              <a:t>21</a:t>
            </a:r>
            <a:r>
              <a:rPr lang="nb-NO" altLang="nb-NO"/>
              <a:t>        g</a:t>
            </a:r>
            <a:r>
              <a:rPr lang="nb-NO" altLang="nb-NO" baseline="-25000"/>
              <a:t>22</a:t>
            </a:r>
          </a:p>
        </p:txBody>
      </p:sp>
      <p:sp>
        <p:nvSpPr>
          <p:cNvPr id="40978" name="Line 17">
            <a:extLst>
              <a:ext uri="{FF2B5EF4-FFF2-40B4-BE49-F238E27FC236}">
                <a16:creationId xmlns:a16="http://schemas.microsoft.com/office/drawing/2014/main" id="{58DDBCB8-02D4-39D1-1686-6B93C09EFDA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1625" y="2589213"/>
            <a:ext cx="5762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0979" name="Line 18">
            <a:extLst>
              <a:ext uri="{FF2B5EF4-FFF2-40B4-BE49-F238E27FC236}">
                <a16:creationId xmlns:a16="http://schemas.microsoft.com/office/drawing/2014/main" id="{82882A98-3B0D-935F-3A30-31681C18875D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1625" y="3886200"/>
            <a:ext cx="5032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0980" name="Text Box 19">
            <a:extLst>
              <a:ext uri="{FF2B5EF4-FFF2-40B4-BE49-F238E27FC236}">
                <a16:creationId xmlns:a16="http://schemas.microsoft.com/office/drawing/2014/main" id="{DDE18BF3-C230-94C6-DD9F-E36920E4D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1688" y="2228850"/>
            <a:ext cx="1546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y</a:t>
            </a:r>
            <a:r>
              <a:rPr lang="nb-NO" altLang="nb-NO" baseline="-25000"/>
              <a:t>1</a:t>
            </a:r>
          </a:p>
        </p:txBody>
      </p:sp>
      <p:sp>
        <p:nvSpPr>
          <p:cNvPr id="40981" name="Text Box 20">
            <a:extLst>
              <a:ext uri="{FF2B5EF4-FFF2-40B4-BE49-F238E27FC236}">
                <a16:creationId xmlns:a16="http://schemas.microsoft.com/office/drawing/2014/main" id="{7012F9B4-24F9-8AAC-73AA-2CADAA391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0900" y="3597275"/>
            <a:ext cx="1546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y</a:t>
            </a:r>
            <a:r>
              <a:rPr lang="nb-NO" altLang="nb-NO" baseline="-25000"/>
              <a:t>2</a:t>
            </a:r>
          </a:p>
        </p:txBody>
      </p:sp>
      <p:sp>
        <p:nvSpPr>
          <p:cNvPr id="40982" name="Text Box 21">
            <a:extLst>
              <a:ext uri="{FF2B5EF4-FFF2-40B4-BE49-F238E27FC236}">
                <a16:creationId xmlns:a16="http://schemas.microsoft.com/office/drawing/2014/main" id="{4F557C9C-AC8A-8D27-87AB-BE1C32542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2565400"/>
            <a:ext cx="1797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r</a:t>
            </a:r>
            <a:r>
              <a:rPr lang="nb-NO" altLang="nb-NO" baseline="-25000"/>
              <a:t>1</a:t>
            </a:r>
            <a:r>
              <a:rPr lang="nb-NO" altLang="nb-NO"/>
              <a:t>-y</a:t>
            </a:r>
            <a:r>
              <a:rPr lang="nb-NO" altLang="nb-NO" baseline="-25000"/>
              <a:t>1</a:t>
            </a:r>
          </a:p>
        </p:txBody>
      </p:sp>
      <p:sp>
        <p:nvSpPr>
          <p:cNvPr id="40983" name="Text Box 22">
            <a:extLst>
              <a:ext uri="{FF2B5EF4-FFF2-40B4-BE49-F238E27FC236}">
                <a16:creationId xmlns:a16="http://schemas.microsoft.com/office/drawing/2014/main" id="{38A37BBE-2228-027C-9B88-0669E65DA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8" y="3860800"/>
            <a:ext cx="1797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r</a:t>
            </a:r>
            <a:r>
              <a:rPr lang="nb-NO" altLang="nb-NO" baseline="-25000"/>
              <a:t>2</a:t>
            </a:r>
            <a:r>
              <a:rPr lang="nb-NO" altLang="nb-NO"/>
              <a:t>-y</a:t>
            </a:r>
            <a:r>
              <a:rPr lang="nb-NO" altLang="nb-NO" baseline="-25000"/>
              <a:t>2</a:t>
            </a:r>
          </a:p>
        </p:txBody>
      </p:sp>
      <p:sp>
        <p:nvSpPr>
          <p:cNvPr id="40984" name="Rectangle 23">
            <a:extLst>
              <a:ext uri="{FF2B5EF4-FFF2-40B4-BE49-F238E27FC236}">
                <a16:creationId xmlns:a16="http://schemas.microsoft.com/office/drawing/2014/main" id="{68793E16-67F6-05B4-E8E1-07417B31F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6488" y="2373313"/>
            <a:ext cx="576262" cy="504825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0985" name="Text Box 24">
            <a:extLst>
              <a:ext uri="{FF2B5EF4-FFF2-40B4-BE49-F238E27FC236}">
                <a16:creationId xmlns:a16="http://schemas.microsoft.com/office/drawing/2014/main" id="{8BE1927F-B368-3AE6-E215-B9CA552F8F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3125" y="3886200"/>
            <a:ext cx="1560513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u</a:t>
            </a:r>
            <a:r>
              <a:rPr lang="nb-NO" altLang="nb-NO" baseline="-25000"/>
              <a:t>2</a:t>
            </a:r>
          </a:p>
        </p:txBody>
      </p:sp>
      <p:sp>
        <p:nvSpPr>
          <p:cNvPr id="40986" name="Text Box 25">
            <a:extLst>
              <a:ext uri="{FF2B5EF4-FFF2-40B4-BE49-F238E27FC236}">
                <a16:creationId xmlns:a16="http://schemas.microsoft.com/office/drawing/2014/main" id="{6B1C6D9C-6D69-81D0-8BF0-7A928BF57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563" y="2228850"/>
            <a:ext cx="1560512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u</a:t>
            </a:r>
            <a:r>
              <a:rPr lang="nb-NO" altLang="nb-NO" baseline="-25000"/>
              <a:t>1</a:t>
            </a:r>
          </a:p>
        </p:txBody>
      </p:sp>
      <p:sp>
        <p:nvSpPr>
          <p:cNvPr id="40987" name="Text Box 26">
            <a:extLst>
              <a:ext uri="{FF2B5EF4-FFF2-40B4-BE49-F238E27FC236}">
                <a16:creationId xmlns:a16="http://schemas.microsoft.com/office/drawing/2014/main" id="{15FB3012-48B1-6382-FC76-8379DD37D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2428875"/>
            <a:ext cx="1544637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c</a:t>
            </a:r>
            <a:r>
              <a:rPr lang="nb-NO" altLang="nb-NO" baseline="-25000"/>
              <a:t>1</a:t>
            </a:r>
          </a:p>
        </p:txBody>
      </p:sp>
      <p:sp>
        <p:nvSpPr>
          <p:cNvPr id="40988" name="Text Box 27">
            <a:extLst>
              <a:ext uri="{FF2B5EF4-FFF2-40B4-BE49-F238E27FC236}">
                <a16:creationId xmlns:a16="http://schemas.microsoft.com/office/drawing/2014/main" id="{529ED733-8DA9-A38D-69B1-7D043D56A4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888" y="5084763"/>
            <a:ext cx="7667625" cy="147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/>
              <a:t>DERIVATION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600"/>
              <a:t>Process:                   y</a:t>
            </a:r>
            <a:r>
              <a:rPr lang="nb-NO" altLang="nb-NO" sz="1600" baseline="-25000"/>
              <a:t>1</a:t>
            </a:r>
            <a:r>
              <a:rPr lang="nb-NO" altLang="nb-NO" sz="1600"/>
              <a:t> = g</a:t>
            </a:r>
            <a:r>
              <a:rPr lang="nb-NO" altLang="nb-NO" sz="1600" baseline="-25000"/>
              <a:t>11</a:t>
            </a:r>
            <a:r>
              <a:rPr lang="nb-NO" altLang="nb-NO" sz="1600"/>
              <a:t> u</a:t>
            </a:r>
            <a:r>
              <a:rPr lang="nb-NO" altLang="nb-NO" sz="1600" baseline="-25000"/>
              <a:t>1</a:t>
            </a:r>
            <a:r>
              <a:rPr lang="nb-NO" altLang="nb-NO" sz="1600"/>
              <a:t> + g</a:t>
            </a:r>
            <a:r>
              <a:rPr lang="nb-NO" altLang="nb-NO" sz="1600" baseline="-25000"/>
              <a:t>12</a:t>
            </a:r>
            <a:r>
              <a:rPr lang="nb-NO" altLang="nb-NO" sz="1600"/>
              <a:t> u</a:t>
            </a:r>
            <a:r>
              <a:rPr lang="nb-NO" altLang="nb-NO" sz="1600" baseline="-25000"/>
              <a:t>2</a:t>
            </a:r>
            <a:r>
              <a:rPr lang="nb-NO" altLang="nb-NO" sz="1600"/>
              <a:t>  (1)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600"/>
              <a:t>			     y</a:t>
            </a:r>
            <a:r>
              <a:rPr lang="nb-NO" altLang="nb-NO" sz="1600" baseline="-25000"/>
              <a:t>2</a:t>
            </a:r>
            <a:r>
              <a:rPr lang="nb-NO" altLang="nb-NO" sz="1600"/>
              <a:t> = g</a:t>
            </a:r>
            <a:r>
              <a:rPr lang="nb-NO" altLang="nb-NO" sz="1600" baseline="-25000"/>
              <a:t>21</a:t>
            </a:r>
            <a:r>
              <a:rPr lang="nb-NO" altLang="nb-NO" sz="1600"/>
              <a:t> u</a:t>
            </a:r>
            <a:r>
              <a:rPr lang="nb-NO" altLang="nb-NO" sz="1600" baseline="-25000"/>
              <a:t>1</a:t>
            </a:r>
            <a:r>
              <a:rPr lang="nb-NO" altLang="nb-NO" sz="1600"/>
              <a:t> + g</a:t>
            </a:r>
            <a:r>
              <a:rPr lang="nb-NO" altLang="nb-NO" sz="1600" baseline="-25000"/>
              <a:t>22</a:t>
            </a:r>
            <a:r>
              <a:rPr lang="nb-NO" altLang="nb-NO" sz="1600"/>
              <a:t> u</a:t>
            </a:r>
            <a:r>
              <a:rPr lang="nb-NO" altLang="nb-NO" sz="1600" baseline="-25000"/>
              <a:t>2</a:t>
            </a:r>
            <a:r>
              <a:rPr lang="nb-NO" altLang="nb-NO" sz="1600"/>
              <a:t>   (2)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600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600"/>
              <a:t>Consider u</a:t>
            </a:r>
            <a:r>
              <a:rPr lang="nb-NO" altLang="nb-NO" sz="1600" baseline="-25000"/>
              <a:t>2</a:t>
            </a:r>
            <a:r>
              <a:rPr lang="nb-NO" altLang="nb-NO" sz="1600"/>
              <a:t> as disturbance for control of y</a:t>
            </a:r>
            <a:r>
              <a:rPr lang="nb-NO" altLang="nb-NO" sz="1600" baseline="-25000"/>
              <a:t>1</a:t>
            </a:r>
            <a:r>
              <a:rPr lang="nb-NO" altLang="nb-NO" sz="1600"/>
              <a:t>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600"/>
              <a:t>Think «feedforward»: Adjust u</a:t>
            </a:r>
            <a:r>
              <a:rPr lang="nb-NO" altLang="nb-NO" sz="1600" baseline="-25000"/>
              <a:t>1</a:t>
            </a:r>
            <a:r>
              <a:rPr lang="nb-NO" altLang="nb-NO" sz="1600"/>
              <a:t> to make y</a:t>
            </a:r>
            <a:r>
              <a:rPr lang="nb-NO" altLang="nb-NO" sz="1600" baseline="-25000"/>
              <a:t>1</a:t>
            </a:r>
            <a:r>
              <a:rPr lang="nb-NO" altLang="nb-NO" sz="1600"/>
              <a:t>=0. (1) gives u</a:t>
            </a:r>
            <a:r>
              <a:rPr lang="nb-NO" altLang="nb-NO" sz="1600" baseline="-25000"/>
              <a:t>1</a:t>
            </a:r>
            <a:r>
              <a:rPr lang="nb-NO" altLang="nb-NO" sz="1600"/>
              <a:t> = - (g</a:t>
            </a:r>
            <a:r>
              <a:rPr lang="nb-NO" altLang="nb-NO" sz="1600" baseline="-25000"/>
              <a:t>12</a:t>
            </a:r>
            <a:r>
              <a:rPr lang="nb-NO" altLang="nb-NO" sz="1600"/>
              <a:t>/g</a:t>
            </a:r>
            <a:r>
              <a:rPr lang="nb-NO" altLang="nb-NO" sz="1600" baseline="-25000"/>
              <a:t>11</a:t>
            </a:r>
            <a:r>
              <a:rPr lang="nb-NO" altLang="nb-NO" sz="1600"/>
              <a:t>) u</a:t>
            </a:r>
            <a:r>
              <a:rPr lang="nb-NO" altLang="nb-NO" sz="1600" baseline="-25000"/>
              <a:t>2</a:t>
            </a:r>
          </a:p>
        </p:txBody>
      </p:sp>
      <p:sp>
        <p:nvSpPr>
          <p:cNvPr id="40989" name="Rectangle 28">
            <a:extLst>
              <a:ext uri="{FF2B5EF4-FFF2-40B4-BE49-F238E27FC236}">
                <a16:creationId xmlns:a16="http://schemas.microsoft.com/office/drawing/2014/main" id="{499A38D3-ED10-6F1A-6CFA-4774047274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7575" y="2932113"/>
            <a:ext cx="209232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rgbClr val="FF0000"/>
                </a:solidFill>
              </a:rPr>
              <a:t>-g</a:t>
            </a:r>
            <a:r>
              <a:rPr lang="nb-NO" altLang="nb-NO" baseline="-25000">
                <a:solidFill>
                  <a:srgbClr val="FF0000"/>
                </a:solidFill>
              </a:rPr>
              <a:t>12</a:t>
            </a:r>
            <a:r>
              <a:rPr lang="nb-NO" altLang="nb-NO">
                <a:solidFill>
                  <a:srgbClr val="FF0000"/>
                </a:solidFill>
              </a:rPr>
              <a:t>/g</a:t>
            </a:r>
            <a:r>
              <a:rPr lang="nb-NO" altLang="nb-NO" baseline="-2500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40990" name="Rectangle 35">
            <a:extLst>
              <a:ext uri="{FF2B5EF4-FFF2-40B4-BE49-F238E27FC236}">
                <a16:creationId xmlns:a16="http://schemas.microsoft.com/office/drawing/2014/main" id="{CDFD4B9E-026F-C52D-E9C0-A8C7EB3513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5275" y="2012950"/>
            <a:ext cx="4032250" cy="2520950"/>
          </a:xfrm>
          <a:prstGeom prst="rect">
            <a:avLst/>
          </a:prstGeom>
          <a:noFill/>
          <a:ln w="12700" algn="ctr">
            <a:solidFill>
              <a:srgbClr val="3366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0991" name="Text Box 36">
            <a:extLst>
              <a:ext uri="{FF2B5EF4-FFF2-40B4-BE49-F238E27FC236}">
                <a16:creationId xmlns:a16="http://schemas.microsoft.com/office/drawing/2014/main" id="{628822B4-62AD-554B-3C4C-8FD9B091E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1628775"/>
            <a:ext cx="39814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chemeClr val="accent2"/>
                </a:solidFill>
              </a:rPr>
              <a:t> one-way coupled process</a:t>
            </a:r>
          </a:p>
        </p:txBody>
      </p:sp>
      <p:sp>
        <p:nvSpPr>
          <p:cNvPr id="40992" name="TextBox 1">
            <a:extLst>
              <a:ext uri="{FF2B5EF4-FFF2-40B4-BE49-F238E27FC236}">
                <a16:creationId xmlns:a16="http://schemas.microsoft.com/office/drawing/2014/main" id="{6C3DB534-C0D4-61A5-08D3-35C412BAE3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3950" y="2565400"/>
            <a:ext cx="53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/>
              <a:t>D</a:t>
            </a:r>
            <a:r>
              <a:rPr lang="en-US" altLang="nb-NO" baseline="-25000"/>
              <a:t>12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3">
            <a:extLst>
              <a:ext uri="{FF2B5EF4-FFF2-40B4-BE49-F238E27FC236}">
                <a16:creationId xmlns:a16="http://schemas.microsoft.com/office/drawing/2014/main" id="{E4FAA8BC-FC00-0EE5-0A8B-F34254761E6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43011" name="Footer Placeholder 4">
            <a:extLst>
              <a:ext uri="{FF2B5EF4-FFF2-40B4-BE49-F238E27FC236}">
                <a16:creationId xmlns:a16="http://schemas.microsoft.com/office/drawing/2014/main" id="{50FF1163-15C0-4C05-2861-5FA2D88CC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43012" name="Rectangle 2">
            <a:extLst>
              <a:ext uri="{FF2B5EF4-FFF2-40B4-BE49-F238E27FC236}">
                <a16:creationId xmlns:a16="http://schemas.microsoft.com/office/drawing/2014/main" id="{B24DB27B-3438-4A8E-276A-48CA7589E5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03500" y="539750"/>
            <a:ext cx="8064500" cy="1143000"/>
          </a:xfrm>
        </p:spPr>
        <p:txBody>
          <a:bodyPr/>
          <a:lstStyle/>
          <a:p>
            <a:r>
              <a:rPr lang="nb-NO" altLang="nb-NO" sz="3200"/>
              <a:t>b) Two-way Decoupling: </a:t>
            </a:r>
            <a:br>
              <a:rPr lang="nb-NO" altLang="nb-NO" sz="3200"/>
            </a:br>
            <a:r>
              <a:rPr lang="nb-NO" altLang="nb-NO" sz="3200"/>
              <a:t>Standard implementation (Seborg)</a:t>
            </a:r>
          </a:p>
        </p:txBody>
      </p:sp>
      <p:sp>
        <p:nvSpPr>
          <p:cNvPr id="43013" name="Rectangle 4">
            <a:extLst>
              <a:ext uri="{FF2B5EF4-FFF2-40B4-BE49-F238E27FC236}">
                <a16:creationId xmlns:a16="http://schemas.microsoft.com/office/drawing/2014/main" id="{0384B70A-150E-F763-447E-0EBDFD21D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1675" y="4076700"/>
            <a:ext cx="576263" cy="504825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3014" name="Rectangle 5">
            <a:extLst>
              <a:ext uri="{FF2B5EF4-FFF2-40B4-BE49-F238E27FC236}">
                <a16:creationId xmlns:a16="http://schemas.microsoft.com/office/drawing/2014/main" id="{9934D902-73DF-CF32-6EBE-0EA5C2B9A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1900" y="3357563"/>
            <a:ext cx="792163" cy="431800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3015" name="Rectangle 6">
            <a:extLst>
              <a:ext uri="{FF2B5EF4-FFF2-40B4-BE49-F238E27FC236}">
                <a16:creationId xmlns:a16="http://schemas.microsoft.com/office/drawing/2014/main" id="{E2E226DF-C0D5-8374-96EC-95EC398C8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6225" y="2852738"/>
            <a:ext cx="1584325" cy="1871662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3016" name="Text Box 7">
            <a:extLst>
              <a:ext uri="{FF2B5EF4-FFF2-40B4-BE49-F238E27FC236}">
                <a16:creationId xmlns:a16="http://schemas.microsoft.com/office/drawing/2014/main" id="{343306E2-395C-F41F-F36C-DACA78834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150" y="4149725"/>
            <a:ext cx="154463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c</a:t>
            </a:r>
            <a:r>
              <a:rPr lang="nb-NO" altLang="nb-NO" baseline="-25000"/>
              <a:t>2</a:t>
            </a:r>
          </a:p>
        </p:txBody>
      </p:sp>
      <p:sp>
        <p:nvSpPr>
          <p:cNvPr id="43017" name="Line 8">
            <a:extLst>
              <a:ext uri="{FF2B5EF4-FFF2-40B4-BE49-F238E27FC236}">
                <a16:creationId xmlns:a16="http://schemas.microsoft.com/office/drawing/2014/main" id="{91D38E35-79F4-95E0-944D-CE759C6DB8E0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9150" y="3068638"/>
            <a:ext cx="5762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18" name="Line 9">
            <a:extLst>
              <a:ext uri="{FF2B5EF4-FFF2-40B4-BE49-F238E27FC236}">
                <a16:creationId xmlns:a16="http://schemas.microsoft.com/office/drawing/2014/main" id="{36191377-F915-A5F7-B12A-73632A21D3C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1675" y="3068638"/>
            <a:ext cx="33845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19" name="Line 10">
            <a:extLst>
              <a:ext uri="{FF2B5EF4-FFF2-40B4-BE49-F238E27FC236}">
                <a16:creationId xmlns:a16="http://schemas.microsoft.com/office/drawing/2014/main" id="{5706C885-89BA-375E-5357-B51093A42806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6275" y="4365625"/>
            <a:ext cx="1295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20" name="Line 11">
            <a:extLst>
              <a:ext uri="{FF2B5EF4-FFF2-40B4-BE49-F238E27FC236}">
                <a16:creationId xmlns:a16="http://schemas.microsoft.com/office/drawing/2014/main" id="{8C389747-EE69-A4F3-6479-49F160F88B75}"/>
              </a:ext>
            </a:extLst>
          </p:cNvPr>
          <p:cNvSpPr>
            <a:spLocks noChangeShapeType="1"/>
          </p:cNvSpPr>
          <p:nvPr/>
        </p:nvSpPr>
        <p:spPr bwMode="auto">
          <a:xfrm>
            <a:off x="5087938" y="4365625"/>
            <a:ext cx="28082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21" name="Line 12">
            <a:extLst>
              <a:ext uri="{FF2B5EF4-FFF2-40B4-BE49-F238E27FC236}">
                <a16:creationId xmlns:a16="http://schemas.microsoft.com/office/drawing/2014/main" id="{1038A891-9736-CA2F-563A-57691757CD4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0100" y="3644900"/>
            <a:ext cx="0" cy="720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22" name="Line 13">
            <a:extLst>
              <a:ext uri="{FF2B5EF4-FFF2-40B4-BE49-F238E27FC236}">
                <a16:creationId xmlns:a16="http://schemas.microsoft.com/office/drawing/2014/main" id="{F4D64128-8649-BCCC-44C5-8ED9E112F2B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04063" y="3644900"/>
            <a:ext cx="431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23" name="Line 14">
            <a:extLst>
              <a:ext uri="{FF2B5EF4-FFF2-40B4-BE49-F238E27FC236}">
                <a16:creationId xmlns:a16="http://schemas.microsoft.com/office/drawing/2014/main" id="{0780CECB-CEDC-642A-6C7A-17E5AF805A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80100" y="3644900"/>
            <a:ext cx="431800" cy="17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24" name="Line 15">
            <a:extLst>
              <a:ext uri="{FF2B5EF4-FFF2-40B4-BE49-F238E27FC236}">
                <a16:creationId xmlns:a16="http://schemas.microsoft.com/office/drawing/2014/main" id="{CAB06A8B-B317-B5E7-80C4-4D00428EEC3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35863" y="3076575"/>
            <a:ext cx="0" cy="576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25" name="Text Box 16">
            <a:extLst>
              <a:ext uri="{FF2B5EF4-FFF2-40B4-BE49-F238E27FC236}">
                <a16:creationId xmlns:a16="http://schemas.microsoft.com/office/drawing/2014/main" id="{6D8AAF2A-39DE-9608-6197-8B7498961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725" y="3479800"/>
            <a:ext cx="24558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g</a:t>
            </a:r>
            <a:r>
              <a:rPr lang="nb-NO" altLang="nb-NO" baseline="-25000"/>
              <a:t>11</a:t>
            </a:r>
            <a:r>
              <a:rPr lang="nb-NO" altLang="nb-NO"/>
              <a:t>        g</a:t>
            </a:r>
            <a:r>
              <a:rPr lang="nb-NO" altLang="nb-NO" baseline="-25000"/>
              <a:t>12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g</a:t>
            </a:r>
            <a:r>
              <a:rPr lang="nb-NO" altLang="nb-NO" baseline="-25000"/>
              <a:t>21</a:t>
            </a:r>
            <a:r>
              <a:rPr lang="nb-NO" altLang="nb-NO"/>
              <a:t>        g</a:t>
            </a:r>
            <a:r>
              <a:rPr lang="nb-NO" altLang="nb-NO" baseline="-25000"/>
              <a:t>22</a:t>
            </a:r>
          </a:p>
        </p:txBody>
      </p:sp>
      <p:sp>
        <p:nvSpPr>
          <p:cNvPr id="43026" name="Line 17">
            <a:extLst>
              <a:ext uri="{FF2B5EF4-FFF2-40B4-BE49-F238E27FC236}">
                <a16:creationId xmlns:a16="http://schemas.microsoft.com/office/drawing/2014/main" id="{CD7960FF-482F-0DEE-50BC-EE0E9F90E42F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3068638"/>
            <a:ext cx="5762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27" name="Line 18">
            <a:extLst>
              <a:ext uri="{FF2B5EF4-FFF2-40B4-BE49-F238E27FC236}">
                <a16:creationId xmlns:a16="http://schemas.microsoft.com/office/drawing/2014/main" id="{BADCA9D0-7218-9EBC-D200-26B47E593050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4365625"/>
            <a:ext cx="5032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28" name="Text Box 19">
            <a:extLst>
              <a:ext uri="{FF2B5EF4-FFF2-40B4-BE49-F238E27FC236}">
                <a16:creationId xmlns:a16="http://schemas.microsoft.com/office/drawing/2014/main" id="{E207A981-D7ED-97EB-EF25-8BF82F6CEB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0613" y="2708275"/>
            <a:ext cx="1546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y</a:t>
            </a:r>
            <a:r>
              <a:rPr lang="nb-NO" altLang="nb-NO" baseline="-25000"/>
              <a:t>1</a:t>
            </a:r>
          </a:p>
        </p:txBody>
      </p:sp>
      <p:sp>
        <p:nvSpPr>
          <p:cNvPr id="43029" name="Text Box 20">
            <a:extLst>
              <a:ext uri="{FF2B5EF4-FFF2-40B4-BE49-F238E27FC236}">
                <a16:creationId xmlns:a16="http://schemas.microsoft.com/office/drawing/2014/main" id="{59AF31C3-1731-28F6-D1A7-E99CF40556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9825" y="4076700"/>
            <a:ext cx="1546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y</a:t>
            </a:r>
            <a:r>
              <a:rPr lang="nb-NO" altLang="nb-NO" baseline="-25000"/>
              <a:t>2</a:t>
            </a:r>
          </a:p>
        </p:txBody>
      </p:sp>
      <p:sp>
        <p:nvSpPr>
          <p:cNvPr id="43030" name="Text Box 21">
            <a:extLst>
              <a:ext uri="{FF2B5EF4-FFF2-40B4-BE49-F238E27FC236}">
                <a16:creationId xmlns:a16="http://schemas.microsoft.com/office/drawing/2014/main" id="{9DE268D6-0048-012B-E550-2A076B5D46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2852738"/>
            <a:ext cx="1797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r</a:t>
            </a:r>
            <a:r>
              <a:rPr lang="nb-NO" altLang="nb-NO" baseline="-25000"/>
              <a:t>1</a:t>
            </a:r>
            <a:r>
              <a:rPr lang="nb-NO" altLang="nb-NO"/>
              <a:t>-y</a:t>
            </a:r>
            <a:r>
              <a:rPr lang="nb-NO" altLang="nb-NO" baseline="-25000"/>
              <a:t>1</a:t>
            </a:r>
          </a:p>
        </p:txBody>
      </p:sp>
      <p:sp>
        <p:nvSpPr>
          <p:cNvPr id="43031" name="Text Box 22">
            <a:extLst>
              <a:ext uri="{FF2B5EF4-FFF2-40B4-BE49-F238E27FC236}">
                <a16:creationId xmlns:a16="http://schemas.microsoft.com/office/drawing/2014/main" id="{725576D0-EF63-AAD9-3931-F47AF1A00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4076700"/>
            <a:ext cx="1797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r</a:t>
            </a:r>
            <a:r>
              <a:rPr lang="nb-NO" altLang="nb-NO" baseline="-25000"/>
              <a:t>2</a:t>
            </a:r>
            <a:r>
              <a:rPr lang="nb-NO" altLang="nb-NO"/>
              <a:t>-y</a:t>
            </a:r>
            <a:r>
              <a:rPr lang="nb-NO" altLang="nb-NO" baseline="-25000"/>
              <a:t>2</a:t>
            </a:r>
          </a:p>
        </p:txBody>
      </p:sp>
      <p:sp>
        <p:nvSpPr>
          <p:cNvPr id="43032" name="Rectangle 23">
            <a:extLst>
              <a:ext uri="{FF2B5EF4-FFF2-40B4-BE49-F238E27FC236}">
                <a16:creationId xmlns:a16="http://schemas.microsoft.com/office/drawing/2014/main" id="{FA14FEC0-E160-78D9-C16F-10032888F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413" y="2852738"/>
            <a:ext cx="576262" cy="504825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3033" name="Text Box 24">
            <a:extLst>
              <a:ext uri="{FF2B5EF4-FFF2-40B4-BE49-F238E27FC236}">
                <a16:creationId xmlns:a16="http://schemas.microsoft.com/office/drawing/2014/main" id="{5230C9A2-CF3A-14C7-357D-C8DD43F722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2050" y="4365625"/>
            <a:ext cx="1560513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u</a:t>
            </a:r>
            <a:r>
              <a:rPr lang="nb-NO" altLang="nb-NO" baseline="-25000"/>
              <a:t>2</a:t>
            </a:r>
          </a:p>
        </p:txBody>
      </p:sp>
      <p:sp>
        <p:nvSpPr>
          <p:cNvPr id="43034" name="Text Box 25">
            <a:extLst>
              <a:ext uri="{FF2B5EF4-FFF2-40B4-BE49-F238E27FC236}">
                <a16:creationId xmlns:a16="http://schemas.microsoft.com/office/drawing/2014/main" id="{69309C10-FC76-69DA-A753-D83D6436C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3488" y="2708275"/>
            <a:ext cx="1560512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u</a:t>
            </a:r>
            <a:r>
              <a:rPr lang="nb-NO" altLang="nb-NO" baseline="-25000"/>
              <a:t>1</a:t>
            </a:r>
          </a:p>
        </p:txBody>
      </p:sp>
      <p:sp>
        <p:nvSpPr>
          <p:cNvPr id="43035" name="Text Box 26">
            <a:extLst>
              <a:ext uri="{FF2B5EF4-FFF2-40B4-BE49-F238E27FC236}">
                <a16:creationId xmlns:a16="http://schemas.microsoft.com/office/drawing/2014/main" id="{C4DEC771-CAB9-6B52-3320-BBF980AA2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3" y="2908300"/>
            <a:ext cx="1544637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c</a:t>
            </a:r>
            <a:r>
              <a:rPr lang="nb-NO" altLang="nb-NO" baseline="-25000"/>
              <a:t>1</a:t>
            </a:r>
          </a:p>
        </p:txBody>
      </p:sp>
      <p:sp>
        <p:nvSpPr>
          <p:cNvPr id="43036" name="Text Box 27">
            <a:extLst>
              <a:ext uri="{FF2B5EF4-FFF2-40B4-BE49-F238E27FC236}">
                <a16:creationId xmlns:a16="http://schemas.microsoft.com/office/drawing/2014/main" id="{5F514F3E-F7D7-5335-36C8-2079D9B9B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25" y="5084763"/>
            <a:ext cx="7673975" cy="147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/>
              <a:t>… but note that diagonal elements of decoupled process are different from G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600"/>
              <a:t> Problem for tuning!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600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600"/>
              <a:t>Process:                   y</a:t>
            </a:r>
            <a:r>
              <a:rPr lang="nb-NO" altLang="nb-NO" sz="1600" baseline="-25000"/>
              <a:t>1</a:t>
            </a:r>
            <a:r>
              <a:rPr lang="nb-NO" altLang="nb-NO" sz="1600"/>
              <a:t> = g</a:t>
            </a:r>
            <a:r>
              <a:rPr lang="nb-NO" altLang="nb-NO" sz="1600" baseline="-25000"/>
              <a:t>11</a:t>
            </a:r>
            <a:r>
              <a:rPr lang="nb-NO" altLang="nb-NO" sz="1600"/>
              <a:t> u</a:t>
            </a:r>
            <a:r>
              <a:rPr lang="nb-NO" altLang="nb-NO" sz="1600" baseline="-25000"/>
              <a:t>1</a:t>
            </a:r>
            <a:r>
              <a:rPr lang="nb-NO" altLang="nb-NO" sz="1600"/>
              <a:t> + g</a:t>
            </a:r>
            <a:r>
              <a:rPr lang="nb-NO" altLang="nb-NO" sz="1600" baseline="-25000"/>
              <a:t>12</a:t>
            </a:r>
            <a:r>
              <a:rPr lang="nb-NO" altLang="nb-NO" sz="1600"/>
              <a:t> u</a:t>
            </a:r>
            <a:r>
              <a:rPr lang="nb-NO" altLang="nb-NO" sz="1600" baseline="-25000"/>
              <a:t>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600"/>
              <a:t>Decoupled process: y</a:t>
            </a:r>
            <a:r>
              <a:rPr lang="nb-NO" altLang="nb-NO" sz="1600" baseline="-25000"/>
              <a:t>1</a:t>
            </a:r>
            <a:r>
              <a:rPr lang="nb-NO" altLang="nb-NO" sz="1600"/>
              <a:t> = (g</a:t>
            </a:r>
            <a:r>
              <a:rPr lang="nb-NO" altLang="nb-NO" sz="1600" baseline="-25000"/>
              <a:t>11</a:t>
            </a:r>
            <a:r>
              <a:rPr lang="nb-NO" altLang="nb-NO" sz="1600"/>
              <a:t>-g</a:t>
            </a:r>
            <a:r>
              <a:rPr lang="nb-NO" altLang="nb-NO" sz="1600" baseline="-25000"/>
              <a:t>12</a:t>
            </a:r>
            <a:r>
              <a:rPr lang="nb-NO" altLang="nb-NO" sz="1600"/>
              <a:t>*g</a:t>
            </a:r>
            <a:r>
              <a:rPr lang="nb-NO" altLang="nb-NO" sz="1600" baseline="-25000"/>
              <a:t>21</a:t>
            </a:r>
            <a:r>
              <a:rPr lang="nb-NO" altLang="nb-NO" sz="1600"/>
              <a:t>/g</a:t>
            </a:r>
            <a:r>
              <a:rPr lang="nb-NO" altLang="nb-NO" sz="1600" baseline="-25000"/>
              <a:t>22</a:t>
            </a:r>
            <a:r>
              <a:rPr lang="nb-NO" altLang="nb-NO" sz="1600"/>
              <a:t>) u</a:t>
            </a:r>
            <a:r>
              <a:rPr lang="nb-NO" altLang="nb-NO" sz="1600" baseline="-25000"/>
              <a:t>1</a:t>
            </a:r>
            <a:r>
              <a:rPr lang="nb-NO" altLang="nb-NO" sz="1600"/>
              <a:t>’ + 0*u</a:t>
            </a:r>
            <a:r>
              <a:rPr lang="nb-NO" altLang="nb-NO" sz="1600" baseline="-25000"/>
              <a:t>2</a:t>
            </a:r>
            <a:r>
              <a:rPr lang="nb-NO" altLang="nb-NO" sz="1600"/>
              <a:t>’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600"/>
              <a:t> </a:t>
            </a:r>
            <a:r>
              <a:rPr lang="nb-NO" altLang="nb-NO" sz="1600"/>
              <a:t>Similar for y</a:t>
            </a:r>
            <a:r>
              <a:rPr lang="nb-NO" altLang="nb-NO" sz="1600" baseline="-25000"/>
              <a:t>2</a:t>
            </a:r>
            <a:r>
              <a:rPr lang="nb-NO" altLang="nb-NO" sz="1600"/>
              <a:t>.</a:t>
            </a:r>
          </a:p>
        </p:txBody>
      </p:sp>
      <p:sp>
        <p:nvSpPr>
          <p:cNvPr id="43037" name="Rectangle 28">
            <a:extLst>
              <a:ext uri="{FF2B5EF4-FFF2-40B4-BE49-F238E27FC236}">
                <a16:creationId xmlns:a16="http://schemas.microsoft.com/office/drawing/2014/main" id="{A5189B6B-D643-966C-A6BC-B199D0EC9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0" y="3357563"/>
            <a:ext cx="209232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rgbClr val="FF0000"/>
                </a:solidFill>
              </a:rPr>
              <a:t>-g</a:t>
            </a:r>
            <a:r>
              <a:rPr lang="nb-NO" altLang="nb-NO" baseline="-25000">
                <a:solidFill>
                  <a:srgbClr val="FF0000"/>
                </a:solidFill>
              </a:rPr>
              <a:t>12</a:t>
            </a:r>
            <a:r>
              <a:rPr lang="nb-NO" altLang="nb-NO">
                <a:solidFill>
                  <a:srgbClr val="FF0000"/>
                </a:solidFill>
              </a:rPr>
              <a:t>/g</a:t>
            </a:r>
            <a:r>
              <a:rPr lang="nb-NO" altLang="nb-NO" baseline="-2500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43038" name="Rectangle 29">
            <a:extLst>
              <a:ext uri="{FF2B5EF4-FFF2-40B4-BE49-F238E27FC236}">
                <a16:creationId xmlns:a16="http://schemas.microsoft.com/office/drawing/2014/main" id="{14E32865-43D8-762C-A2BF-B5C49E5CD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375" y="3933825"/>
            <a:ext cx="209867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rgbClr val="FF0000"/>
                </a:solidFill>
              </a:rPr>
              <a:t>-g</a:t>
            </a:r>
            <a:r>
              <a:rPr lang="nb-NO" altLang="nb-NO" baseline="-25000">
                <a:solidFill>
                  <a:srgbClr val="FF0000"/>
                </a:solidFill>
              </a:rPr>
              <a:t>21</a:t>
            </a:r>
            <a:r>
              <a:rPr lang="nb-NO" altLang="nb-NO">
                <a:solidFill>
                  <a:srgbClr val="FF0000"/>
                </a:solidFill>
              </a:rPr>
              <a:t>/g</a:t>
            </a:r>
            <a:r>
              <a:rPr lang="nb-NO" altLang="nb-NO" baseline="-25000">
                <a:solidFill>
                  <a:srgbClr val="FF0000"/>
                </a:solidFill>
              </a:rPr>
              <a:t>22</a:t>
            </a:r>
          </a:p>
        </p:txBody>
      </p:sp>
      <p:sp>
        <p:nvSpPr>
          <p:cNvPr id="43039" name="Rectangle 30">
            <a:extLst>
              <a:ext uri="{FF2B5EF4-FFF2-40B4-BE49-F238E27FC236}">
                <a16:creationId xmlns:a16="http://schemas.microsoft.com/office/drawing/2014/main" id="{A433BBFF-2AFE-E332-71F9-069EC0F0C5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1900" y="3860800"/>
            <a:ext cx="792163" cy="431800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9248" name="Line 31">
            <a:extLst>
              <a:ext uri="{FF2B5EF4-FFF2-40B4-BE49-F238E27FC236}">
                <a16:creationId xmlns:a16="http://schemas.microsoft.com/office/drawing/2014/main" id="{46B54A42-89CC-AD3C-19F5-36B84A6DC8C8}"/>
              </a:ext>
            </a:extLst>
          </p:cNvPr>
          <p:cNvSpPr>
            <a:spLocks noChangeShapeType="1"/>
          </p:cNvSpPr>
          <p:nvPr/>
        </p:nvSpPr>
        <p:spPr bwMode="auto">
          <a:xfrm>
            <a:off x="5980112" y="3068639"/>
            <a:ext cx="0" cy="936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scene3d>
            <a:camera prst="orthographicFront">
              <a:rot lat="0" lon="0" rev="10800000"/>
            </a:camera>
            <a:lightRig rig="threePt" dir="t"/>
          </a:scene3d>
        </p:spPr>
        <p:txBody>
          <a:bodyPr wrap="none" lIns="0" tIns="0" rIns="0" bIns="0" anchor="ctr" anchorCtr="1"/>
          <a:lstStyle/>
          <a:p>
            <a:pPr>
              <a:defRPr/>
            </a:pPr>
            <a:endParaRPr lang="en-US"/>
          </a:p>
        </p:txBody>
      </p:sp>
      <p:sp>
        <p:nvSpPr>
          <p:cNvPr id="43041" name="Line 32">
            <a:extLst>
              <a:ext uri="{FF2B5EF4-FFF2-40B4-BE49-F238E27FC236}">
                <a16:creationId xmlns:a16="http://schemas.microsoft.com/office/drawing/2014/main" id="{7B39A494-4CB2-6670-C0B1-C6889585D12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04063" y="4005263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42" name="Line 33">
            <a:extLst>
              <a:ext uri="{FF2B5EF4-FFF2-40B4-BE49-F238E27FC236}">
                <a16:creationId xmlns:a16="http://schemas.microsoft.com/office/drawing/2014/main" id="{AD8CC2D0-7926-70AF-E880-EAB3D828650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24563" y="4005263"/>
            <a:ext cx="287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43" name="Line 34">
            <a:extLst>
              <a:ext uri="{FF2B5EF4-FFF2-40B4-BE49-F238E27FC236}">
                <a16:creationId xmlns:a16="http://schemas.microsoft.com/office/drawing/2014/main" id="{45C5BCB3-42B6-F40D-6BFC-F2F16257F413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963" y="4005263"/>
            <a:ext cx="0" cy="3603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3044" name="Rectangle 35">
            <a:extLst>
              <a:ext uri="{FF2B5EF4-FFF2-40B4-BE49-F238E27FC236}">
                <a16:creationId xmlns:a16="http://schemas.microsoft.com/office/drawing/2014/main" id="{57F2B9E6-34B1-FB73-3105-AE3DC1D17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4200" y="2492375"/>
            <a:ext cx="4032250" cy="2520950"/>
          </a:xfrm>
          <a:prstGeom prst="rect">
            <a:avLst/>
          </a:prstGeom>
          <a:noFill/>
          <a:ln w="12700" algn="ctr">
            <a:solidFill>
              <a:srgbClr val="3366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3045" name="Text Box 36">
            <a:extLst>
              <a:ext uri="{FF2B5EF4-FFF2-40B4-BE49-F238E27FC236}">
                <a16:creationId xmlns:a16="http://schemas.microsoft.com/office/drawing/2014/main" id="{D99BA978-C84A-39BD-60D2-E01CA1C100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9738" y="2108200"/>
            <a:ext cx="4672012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chemeClr val="accent2"/>
                </a:solidFill>
              </a:rPr>
              <a:t> decoupled process</a:t>
            </a:r>
            <a:r>
              <a:rPr lang="nb-NO" altLang="nb-NO"/>
              <a:t> = ([G</a:t>
            </a:r>
            <a:r>
              <a:rPr lang="nb-NO" altLang="nb-NO" baseline="30000"/>
              <a:t>-1</a:t>
            </a:r>
            <a:r>
              <a:rPr lang="nb-NO" altLang="nb-NO"/>
              <a:t>]</a:t>
            </a:r>
            <a:r>
              <a:rPr lang="nb-NO" altLang="nb-NO" baseline="-25000"/>
              <a:t>diag</a:t>
            </a:r>
            <a:r>
              <a:rPr lang="nb-NO" altLang="nb-NO"/>
              <a:t>)</a:t>
            </a:r>
            <a:r>
              <a:rPr lang="nb-NO" altLang="nb-NO" baseline="30000"/>
              <a:t>-1</a:t>
            </a:r>
            <a:endParaRPr lang="nb-NO" altLang="nb-NO">
              <a:solidFill>
                <a:schemeClr val="accent2"/>
              </a:solidFill>
            </a:endParaRPr>
          </a:p>
        </p:txBody>
      </p:sp>
      <p:sp>
        <p:nvSpPr>
          <p:cNvPr id="38" name="Text Box 33">
            <a:extLst>
              <a:ext uri="{FF2B5EF4-FFF2-40B4-BE49-F238E27FC236}">
                <a16:creationId xmlns:a16="http://schemas.microsoft.com/office/drawing/2014/main" id="{76D95B62-1FC5-0FBB-2817-5C5718E03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2708275"/>
            <a:ext cx="16446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chemeClr val="accent2"/>
                </a:solidFill>
              </a:rPr>
              <a:t>u’</a:t>
            </a:r>
            <a:r>
              <a:rPr lang="nb-NO" altLang="nb-NO" baseline="-250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39" name="Text Box 33">
            <a:extLst>
              <a:ext uri="{FF2B5EF4-FFF2-40B4-BE49-F238E27FC236}">
                <a16:creationId xmlns:a16="http://schemas.microsoft.com/office/drawing/2014/main" id="{919FBCE1-CB04-D9C1-45AD-A4391F6DF4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4090988"/>
            <a:ext cx="16446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chemeClr val="accent2"/>
                </a:solidFill>
              </a:rPr>
              <a:t>u’</a:t>
            </a:r>
            <a:r>
              <a:rPr lang="nb-NO" altLang="nb-NO" baseline="-25000">
                <a:solidFill>
                  <a:schemeClr val="accent2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Date Placeholder 3">
            <a:extLst>
              <a:ext uri="{FF2B5EF4-FFF2-40B4-BE49-F238E27FC236}">
                <a16:creationId xmlns:a16="http://schemas.microsoft.com/office/drawing/2014/main" id="{4C28C1AC-DBE1-EC79-4BD0-E1C3D072EAC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45059" name="Footer Placeholder 4">
            <a:extLst>
              <a:ext uri="{FF2B5EF4-FFF2-40B4-BE49-F238E27FC236}">
                <a16:creationId xmlns:a16="http://schemas.microsoft.com/office/drawing/2014/main" id="{A1F87F4B-7D07-6DD7-F0A8-F12CF1ED5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45060" name="Rectangle 2">
            <a:extLst>
              <a:ext uri="{FF2B5EF4-FFF2-40B4-BE49-F238E27FC236}">
                <a16:creationId xmlns:a16="http://schemas.microsoft.com/office/drawing/2014/main" id="{6965B6BA-42A7-A52F-9177-74015DF24D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 sz="3200"/>
              <a:t>Two-way Decoupling: </a:t>
            </a:r>
            <a:br>
              <a:rPr lang="nb-NO" altLang="nb-NO" sz="3200"/>
            </a:br>
            <a:r>
              <a:rPr lang="nb-NO" altLang="nb-NO" sz="3200"/>
              <a:t>«Inverted» implementation (Shinskey)</a:t>
            </a:r>
          </a:p>
        </p:txBody>
      </p:sp>
      <p:sp>
        <p:nvSpPr>
          <p:cNvPr id="45061" name="Rectangle 4">
            <a:extLst>
              <a:ext uri="{FF2B5EF4-FFF2-40B4-BE49-F238E27FC236}">
                <a16:creationId xmlns:a16="http://schemas.microsoft.com/office/drawing/2014/main" id="{A8CFC011-D04B-1CF7-C133-E5C2BCD43C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1675" y="4076700"/>
            <a:ext cx="576263" cy="504825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5062" name="Rectangle 5">
            <a:extLst>
              <a:ext uri="{FF2B5EF4-FFF2-40B4-BE49-F238E27FC236}">
                <a16:creationId xmlns:a16="http://schemas.microsoft.com/office/drawing/2014/main" id="{652E25DA-85C9-CB58-78A6-17948722B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1900" y="3357563"/>
            <a:ext cx="792163" cy="431800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5063" name="Rectangle 6">
            <a:extLst>
              <a:ext uri="{FF2B5EF4-FFF2-40B4-BE49-F238E27FC236}">
                <a16:creationId xmlns:a16="http://schemas.microsoft.com/office/drawing/2014/main" id="{071F3465-987E-572C-513F-5A0E71D8D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6225" y="2852738"/>
            <a:ext cx="1584325" cy="1871662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5064" name="Text Box 7">
            <a:extLst>
              <a:ext uri="{FF2B5EF4-FFF2-40B4-BE49-F238E27FC236}">
                <a16:creationId xmlns:a16="http://schemas.microsoft.com/office/drawing/2014/main" id="{6A085398-588D-E697-2FAC-63238A17C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150" y="4149725"/>
            <a:ext cx="154463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c</a:t>
            </a:r>
            <a:r>
              <a:rPr lang="nb-NO" altLang="nb-NO" baseline="-25000"/>
              <a:t>2</a:t>
            </a:r>
          </a:p>
        </p:txBody>
      </p:sp>
      <p:sp>
        <p:nvSpPr>
          <p:cNvPr id="45065" name="Line 8">
            <a:extLst>
              <a:ext uri="{FF2B5EF4-FFF2-40B4-BE49-F238E27FC236}">
                <a16:creationId xmlns:a16="http://schemas.microsoft.com/office/drawing/2014/main" id="{3643633D-9CDF-A085-92F1-B6073B8D3080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9150" y="3068638"/>
            <a:ext cx="5762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66" name="Line 9">
            <a:extLst>
              <a:ext uri="{FF2B5EF4-FFF2-40B4-BE49-F238E27FC236}">
                <a16:creationId xmlns:a16="http://schemas.microsoft.com/office/drawing/2014/main" id="{8FD10797-FBF3-E91B-1622-C04514C7506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1675" y="3068638"/>
            <a:ext cx="33845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67" name="Line 10">
            <a:extLst>
              <a:ext uri="{FF2B5EF4-FFF2-40B4-BE49-F238E27FC236}">
                <a16:creationId xmlns:a16="http://schemas.microsoft.com/office/drawing/2014/main" id="{69CF9578-78E7-8D1A-D077-EFDE1592D427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6275" y="4365625"/>
            <a:ext cx="1295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68" name="Line 11">
            <a:extLst>
              <a:ext uri="{FF2B5EF4-FFF2-40B4-BE49-F238E27FC236}">
                <a16:creationId xmlns:a16="http://schemas.microsoft.com/office/drawing/2014/main" id="{D58990F8-44CA-51D9-D893-362B9CD886D4}"/>
              </a:ext>
            </a:extLst>
          </p:cNvPr>
          <p:cNvSpPr>
            <a:spLocks noChangeShapeType="1"/>
          </p:cNvSpPr>
          <p:nvPr/>
        </p:nvSpPr>
        <p:spPr bwMode="auto">
          <a:xfrm>
            <a:off x="5087938" y="4365625"/>
            <a:ext cx="28082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69" name="Line 12">
            <a:extLst>
              <a:ext uri="{FF2B5EF4-FFF2-40B4-BE49-F238E27FC236}">
                <a16:creationId xmlns:a16="http://schemas.microsoft.com/office/drawing/2014/main" id="{86F367C5-1CFC-5E2B-26C9-642FDD66292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35863" y="3644900"/>
            <a:ext cx="0" cy="720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70" name="Line 13">
            <a:extLst>
              <a:ext uri="{FF2B5EF4-FFF2-40B4-BE49-F238E27FC236}">
                <a16:creationId xmlns:a16="http://schemas.microsoft.com/office/drawing/2014/main" id="{F9785308-A426-DC1C-D874-0B5732FD46D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04063" y="3644900"/>
            <a:ext cx="431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71" name="Line 14">
            <a:extLst>
              <a:ext uri="{FF2B5EF4-FFF2-40B4-BE49-F238E27FC236}">
                <a16:creationId xmlns:a16="http://schemas.microsoft.com/office/drawing/2014/main" id="{B53A3100-F954-85C2-0747-2956C751DB7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24563" y="3644900"/>
            <a:ext cx="287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72" name="Line 15">
            <a:extLst>
              <a:ext uri="{FF2B5EF4-FFF2-40B4-BE49-F238E27FC236}">
                <a16:creationId xmlns:a16="http://schemas.microsoft.com/office/drawing/2014/main" id="{3DFE968D-3B5E-1EFE-E944-572990E4AE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24563" y="3068638"/>
            <a:ext cx="0" cy="576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73" name="Text Box 16">
            <a:extLst>
              <a:ext uri="{FF2B5EF4-FFF2-40B4-BE49-F238E27FC236}">
                <a16:creationId xmlns:a16="http://schemas.microsoft.com/office/drawing/2014/main" id="{E51964AE-E9B5-05E5-D1FE-13617DDC9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725" y="3479800"/>
            <a:ext cx="24558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g</a:t>
            </a:r>
            <a:r>
              <a:rPr lang="nb-NO" altLang="nb-NO" baseline="-25000"/>
              <a:t>11</a:t>
            </a:r>
            <a:r>
              <a:rPr lang="nb-NO" altLang="nb-NO"/>
              <a:t>        g</a:t>
            </a:r>
            <a:r>
              <a:rPr lang="nb-NO" altLang="nb-NO" baseline="-25000"/>
              <a:t>12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g</a:t>
            </a:r>
            <a:r>
              <a:rPr lang="nb-NO" altLang="nb-NO" baseline="-25000"/>
              <a:t>21</a:t>
            </a:r>
            <a:r>
              <a:rPr lang="nb-NO" altLang="nb-NO"/>
              <a:t>        g</a:t>
            </a:r>
            <a:r>
              <a:rPr lang="nb-NO" altLang="nb-NO" baseline="-25000"/>
              <a:t>22</a:t>
            </a:r>
          </a:p>
        </p:txBody>
      </p:sp>
      <p:sp>
        <p:nvSpPr>
          <p:cNvPr id="45074" name="Line 17">
            <a:extLst>
              <a:ext uri="{FF2B5EF4-FFF2-40B4-BE49-F238E27FC236}">
                <a16:creationId xmlns:a16="http://schemas.microsoft.com/office/drawing/2014/main" id="{1A133150-931E-F73E-9738-D6D34F90CB11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3068638"/>
            <a:ext cx="5762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75" name="Line 18">
            <a:extLst>
              <a:ext uri="{FF2B5EF4-FFF2-40B4-BE49-F238E27FC236}">
                <a16:creationId xmlns:a16="http://schemas.microsoft.com/office/drawing/2014/main" id="{A27FC416-1951-DA2B-9A05-4CE3EAD47562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4365625"/>
            <a:ext cx="5032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76" name="Text Box 19">
            <a:extLst>
              <a:ext uri="{FF2B5EF4-FFF2-40B4-BE49-F238E27FC236}">
                <a16:creationId xmlns:a16="http://schemas.microsoft.com/office/drawing/2014/main" id="{038E387D-EAC0-365E-CADD-79F107217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0613" y="2708275"/>
            <a:ext cx="1546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y</a:t>
            </a:r>
            <a:r>
              <a:rPr lang="nb-NO" altLang="nb-NO" baseline="-25000"/>
              <a:t>1</a:t>
            </a:r>
          </a:p>
        </p:txBody>
      </p:sp>
      <p:sp>
        <p:nvSpPr>
          <p:cNvPr id="45077" name="Text Box 20">
            <a:extLst>
              <a:ext uri="{FF2B5EF4-FFF2-40B4-BE49-F238E27FC236}">
                <a16:creationId xmlns:a16="http://schemas.microsoft.com/office/drawing/2014/main" id="{883310B9-0F3D-598F-580C-37ACE4D49F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9825" y="4076700"/>
            <a:ext cx="1546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y</a:t>
            </a:r>
            <a:r>
              <a:rPr lang="nb-NO" altLang="nb-NO" baseline="-25000"/>
              <a:t>2</a:t>
            </a:r>
          </a:p>
        </p:txBody>
      </p:sp>
      <p:sp>
        <p:nvSpPr>
          <p:cNvPr id="45078" name="Text Box 21">
            <a:extLst>
              <a:ext uri="{FF2B5EF4-FFF2-40B4-BE49-F238E27FC236}">
                <a16:creationId xmlns:a16="http://schemas.microsoft.com/office/drawing/2014/main" id="{6334D946-4543-68F3-CB57-F8869DA71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2852738"/>
            <a:ext cx="1797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r</a:t>
            </a:r>
            <a:r>
              <a:rPr lang="nb-NO" altLang="nb-NO" baseline="-25000"/>
              <a:t>1</a:t>
            </a:r>
            <a:r>
              <a:rPr lang="nb-NO" altLang="nb-NO"/>
              <a:t>-y</a:t>
            </a:r>
            <a:r>
              <a:rPr lang="nb-NO" altLang="nb-NO" baseline="-25000"/>
              <a:t>1</a:t>
            </a:r>
          </a:p>
        </p:txBody>
      </p:sp>
      <p:sp>
        <p:nvSpPr>
          <p:cNvPr id="45079" name="Text Box 22">
            <a:extLst>
              <a:ext uri="{FF2B5EF4-FFF2-40B4-BE49-F238E27FC236}">
                <a16:creationId xmlns:a16="http://schemas.microsoft.com/office/drawing/2014/main" id="{6C4C6E59-BB38-8AB5-8563-24AECA60C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4076700"/>
            <a:ext cx="1797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r</a:t>
            </a:r>
            <a:r>
              <a:rPr lang="nb-NO" altLang="nb-NO" baseline="-25000"/>
              <a:t>2</a:t>
            </a:r>
            <a:r>
              <a:rPr lang="nb-NO" altLang="nb-NO"/>
              <a:t>-y</a:t>
            </a:r>
            <a:r>
              <a:rPr lang="nb-NO" altLang="nb-NO" baseline="-25000"/>
              <a:t>2</a:t>
            </a:r>
          </a:p>
        </p:txBody>
      </p:sp>
      <p:sp>
        <p:nvSpPr>
          <p:cNvPr id="45080" name="Rectangle 23">
            <a:extLst>
              <a:ext uri="{FF2B5EF4-FFF2-40B4-BE49-F238E27FC236}">
                <a16:creationId xmlns:a16="http://schemas.microsoft.com/office/drawing/2014/main" id="{BEDD3661-5600-631C-EB59-9464325E50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413" y="2852738"/>
            <a:ext cx="576262" cy="504825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5081" name="Text Box 24">
            <a:extLst>
              <a:ext uri="{FF2B5EF4-FFF2-40B4-BE49-F238E27FC236}">
                <a16:creationId xmlns:a16="http://schemas.microsoft.com/office/drawing/2014/main" id="{CAE100B4-0AF0-73CE-F1B1-0FAE30CB70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2050" y="4365625"/>
            <a:ext cx="1560513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u</a:t>
            </a:r>
            <a:r>
              <a:rPr lang="nb-NO" altLang="nb-NO" baseline="-25000"/>
              <a:t>2</a:t>
            </a:r>
          </a:p>
        </p:txBody>
      </p:sp>
      <p:sp>
        <p:nvSpPr>
          <p:cNvPr id="45082" name="Text Box 25">
            <a:extLst>
              <a:ext uri="{FF2B5EF4-FFF2-40B4-BE49-F238E27FC236}">
                <a16:creationId xmlns:a16="http://schemas.microsoft.com/office/drawing/2014/main" id="{5F8AE7B1-7691-6F58-02E3-0DAB83C2C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3488" y="2708275"/>
            <a:ext cx="1560512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u</a:t>
            </a:r>
            <a:r>
              <a:rPr lang="nb-NO" altLang="nb-NO" baseline="-25000"/>
              <a:t>1</a:t>
            </a:r>
          </a:p>
        </p:txBody>
      </p:sp>
      <p:sp>
        <p:nvSpPr>
          <p:cNvPr id="45083" name="Text Box 26">
            <a:extLst>
              <a:ext uri="{FF2B5EF4-FFF2-40B4-BE49-F238E27FC236}">
                <a16:creationId xmlns:a16="http://schemas.microsoft.com/office/drawing/2014/main" id="{FCD6C2D1-5460-7045-339F-22C3B5952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3" y="2908300"/>
            <a:ext cx="1544637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c</a:t>
            </a:r>
            <a:r>
              <a:rPr lang="nb-NO" altLang="nb-NO" baseline="-25000"/>
              <a:t>1</a:t>
            </a:r>
          </a:p>
        </p:txBody>
      </p:sp>
      <p:sp>
        <p:nvSpPr>
          <p:cNvPr id="45084" name="Rectangle 28">
            <a:extLst>
              <a:ext uri="{FF2B5EF4-FFF2-40B4-BE49-F238E27FC236}">
                <a16:creationId xmlns:a16="http://schemas.microsoft.com/office/drawing/2014/main" id="{4F715386-3305-5910-382A-3D423B09C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0" y="3357563"/>
            <a:ext cx="209232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rgbClr val="FF0000"/>
                </a:solidFill>
              </a:rPr>
              <a:t>-g</a:t>
            </a:r>
            <a:r>
              <a:rPr lang="nb-NO" altLang="nb-NO" baseline="-25000">
                <a:solidFill>
                  <a:srgbClr val="FF0000"/>
                </a:solidFill>
              </a:rPr>
              <a:t>12</a:t>
            </a:r>
            <a:r>
              <a:rPr lang="nb-NO" altLang="nb-NO">
                <a:solidFill>
                  <a:srgbClr val="FF0000"/>
                </a:solidFill>
              </a:rPr>
              <a:t>/g</a:t>
            </a:r>
            <a:r>
              <a:rPr lang="nb-NO" altLang="nb-NO" baseline="-2500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45085" name="Rectangle 29">
            <a:extLst>
              <a:ext uri="{FF2B5EF4-FFF2-40B4-BE49-F238E27FC236}">
                <a16:creationId xmlns:a16="http://schemas.microsoft.com/office/drawing/2014/main" id="{0D3A5816-EC9F-55AD-94D2-C59DF6D5A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375" y="3933825"/>
            <a:ext cx="209867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rgbClr val="FF0000"/>
                </a:solidFill>
              </a:rPr>
              <a:t>-g</a:t>
            </a:r>
            <a:r>
              <a:rPr lang="nb-NO" altLang="nb-NO" baseline="-25000">
                <a:solidFill>
                  <a:srgbClr val="FF0000"/>
                </a:solidFill>
              </a:rPr>
              <a:t>21</a:t>
            </a:r>
            <a:r>
              <a:rPr lang="nb-NO" altLang="nb-NO">
                <a:solidFill>
                  <a:srgbClr val="FF0000"/>
                </a:solidFill>
              </a:rPr>
              <a:t>/g</a:t>
            </a:r>
            <a:r>
              <a:rPr lang="nb-NO" altLang="nb-NO" baseline="-25000">
                <a:solidFill>
                  <a:srgbClr val="FF0000"/>
                </a:solidFill>
              </a:rPr>
              <a:t>22</a:t>
            </a:r>
          </a:p>
        </p:txBody>
      </p:sp>
      <p:sp>
        <p:nvSpPr>
          <p:cNvPr id="45086" name="Rectangle 30">
            <a:extLst>
              <a:ext uri="{FF2B5EF4-FFF2-40B4-BE49-F238E27FC236}">
                <a16:creationId xmlns:a16="http://schemas.microsoft.com/office/drawing/2014/main" id="{2C8795F5-A7AA-8AF6-CF1C-3CE58CF60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1900" y="3860800"/>
            <a:ext cx="792163" cy="431800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5087" name="Line 31">
            <a:extLst>
              <a:ext uri="{FF2B5EF4-FFF2-40B4-BE49-F238E27FC236}">
                <a16:creationId xmlns:a16="http://schemas.microsoft.com/office/drawing/2014/main" id="{6032C374-95A7-149B-6F91-6DB9D73EB4EE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963" y="3068638"/>
            <a:ext cx="0" cy="936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88" name="Line 32">
            <a:extLst>
              <a:ext uri="{FF2B5EF4-FFF2-40B4-BE49-F238E27FC236}">
                <a16:creationId xmlns:a16="http://schemas.microsoft.com/office/drawing/2014/main" id="{50D62D95-1393-60BC-5441-54BD90F12BD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04063" y="4005263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89" name="Line 33">
            <a:extLst>
              <a:ext uri="{FF2B5EF4-FFF2-40B4-BE49-F238E27FC236}">
                <a16:creationId xmlns:a16="http://schemas.microsoft.com/office/drawing/2014/main" id="{E6A5FA1A-3BBF-059D-C053-3927667005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24563" y="4005263"/>
            <a:ext cx="287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90" name="Line 34">
            <a:extLst>
              <a:ext uri="{FF2B5EF4-FFF2-40B4-BE49-F238E27FC236}">
                <a16:creationId xmlns:a16="http://schemas.microsoft.com/office/drawing/2014/main" id="{5EBA9271-8993-8525-2DEA-3F0714034F6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4563" y="4005263"/>
            <a:ext cx="0" cy="3603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endParaRPr lang="en-US"/>
          </a:p>
        </p:txBody>
      </p:sp>
      <p:sp>
        <p:nvSpPr>
          <p:cNvPr id="45091" name="Rectangle 35">
            <a:extLst>
              <a:ext uri="{FF2B5EF4-FFF2-40B4-BE49-F238E27FC236}">
                <a16:creationId xmlns:a16="http://schemas.microsoft.com/office/drawing/2014/main" id="{DAF3B830-B71F-1C82-EF69-2B88370D3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4200" y="2492375"/>
            <a:ext cx="4032250" cy="2520950"/>
          </a:xfrm>
          <a:prstGeom prst="rect">
            <a:avLst/>
          </a:prstGeom>
          <a:noFill/>
          <a:ln w="12700" algn="ctr">
            <a:solidFill>
              <a:srgbClr val="3366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</p:txBody>
      </p:sp>
      <p:sp>
        <p:nvSpPr>
          <p:cNvPr id="45092" name="Text Box 36">
            <a:extLst>
              <a:ext uri="{FF2B5EF4-FFF2-40B4-BE49-F238E27FC236}">
                <a16:creationId xmlns:a16="http://schemas.microsoft.com/office/drawing/2014/main" id="{180EE5F4-F332-7F5E-EA3E-61C259F80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9738" y="2108200"/>
            <a:ext cx="3919537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chemeClr val="accent2"/>
                </a:solidFill>
              </a:rPr>
              <a:t>decoupled process= G</a:t>
            </a:r>
            <a:r>
              <a:rPr lang="nb-NO" altLang="nb-NO" baseline="-25000">
                <a:solidFill>
                  <a:schemeClr val="accent2"/>
                </a:solidFill>
              </a:rPr>
              <a:t>diag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>
              <a:solidFill>
                <a:schemeClr val="accent2"/>
              </a:solidFill>
            </a:endParaRPr>
          </a:p>
        </p:txBody>
      </p:sp>
      <p:sp>
        <p:nvSpPr>
          <p:cNvPr id="38" name="Text Box 33">
            <a:extLst>
              <a:ext uri="{FF2B5EF4-FFF2-40B4-BE49-F238E27FC236}">
                <a16:creationId xmlns:a16="http://schemas.microsoft.com/office/drawing/2014/main" id="{4208CE1C-1135-409E-9EC7-D512C245E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2708275"/>
            <a:ext cx="16446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chemeClr val="accent2"/>
                </a:solidFill>
              </a:rPr>
              <a:t>u’</a:t>
            </a:r>
            <a:r>
              <a:rPr lang="nb-NO" altLang="nb-NO" baseline="-250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45094" name="TextBox 1">
            <a:extLst>
              <a:ext uri="{FF2B5EF4-FFF2-40B4-BE49-F238E27FC236}">
                <a16:creationId xmlns:a16="http://schemas.microsoft.com/office/drawing/2014/main" id="{E6294633-39A2-51E2-036D-30D4B01F6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5146675"/>
            <a:ext cx="8705850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/>
              <a:t>Advantages: (1) Decoupled process has same diagonal elements as G. Easy tuning!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/>
              <a:t>                       (2) Handles input saturation! (if u1 and u2 are actual inputs)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nb-NO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400"/>
              <a:t>Proof  (1): y</a:t>
            </a:r>
            <a:r>
              <a:rPr lang="en-US" altLang="nb-NO" sz="1400" baseline="-25000"/>
              <a:t>1</a:t>
            </a:r>
            <a:r>
              <a:rPr lang="en-US" altLang="nb-NO" sz="1400"/>
              <a:t> = g</a:t>
            </a:r>
            <a:r>
              <a:rPr lang="en-US" altLang="nb-NO" sz="1400" baseline="-25000"/>
              <a:t>11 </a:t>
            </a:r>
            <a:r>
              <a:rPr lang="en-US" altLang="nb-NO" sz="1400"/>
              <a:t>u</a:t>
            </a:r>
            <a:r>
              <a:rPr lang="en-US" altLang="nb-NO" sz="1400" baseline="-25000"/>
              <a:t>1</a:t>
            </a:r>
            <a:r>
              <a:rPr lang="en-US" altLang="nb-NO" sz="1400"/>
              <a:t> + g</a:t>
            </a:r>
            <a:r>
              <a:rPr lang="en-US" altLang="nb-NO" sz="1400" baseline="-25000"/>
              <a:t>12</a:t>
            </a:r>
            <a:r>
              <a:rPr lang="en-US" altLang="nb-NO" sz="1400"/>
              <a:t> u</a:t>
            </a:r>
            <a:r>
              <a:rPr lang="en-US" altLang="nb-NO" sz="1400" baseline="-25000"/>
              <a:t>2</a:t>
            </a:r>
            <a:r>
              <a:rPr lang="en-US" altLang="nb-NO" sz="1400"/>
              <a:t>, where u</a:t>
            </a:r>
            <a:r>
              <a:rPr lang="en-US" altLang="nb-NO" sz="1400" baseline="-25000"/>
              <a:t>1 </a:t>
            </a:r>
            <a:r>
              <a:rPr lang="en-US" altLang="nb-NO" sz="1400"/>
              <a:t>= u</a:t>
            </a:r>
            <a:r>
              <a:rPr lang="en-US" altLang="nb-NO" sz="1400" baseline="-25000"/>
              <a:t>1</a:t>
            </a:r>
            <a:r>
              <a:rPr lang="en-US" altLang="nb-NO" sz="1400"/>
              <a:t>’ – (g</a:t>
            </a:r>
            <a:r>
              <a:rPr lang="en-US" altLang="nb-NO" sz="1400" baseline="-25000"/>
              <a:t>12</a:t>
            </a:r>
            <a:r>
              <a:rPr lang="en-US" altLang="nb-NO" sz="1400"/>
              <a:t>/g</a:t>
            </a:r>
            <a:r>
              <a:rPr lang="en-US" altLang="nb-NO" sz="1400" baseline="-25000"/>
              <a:t>11</a:t>
            </a:r>
            <a:r>
              <a:rPr lang="en-US" altLang="nb-NO" sz="1400"/>
              <a:t>)u</a:t>
            </a:r>
            <a:r>
              <a:rPr lang="en-US" altLang="nb-NO" sz="1400" baseline="-25000"/>
              <a:t>2</a:t>
            </a:r>
            <a:r>
              <a:rPr lang="en-US" altLang="nb-NO" sz="1400"/>
              <a:t>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400"/>
              <a:t>Gives : y</a:t>
            </a:r>
            <a:r>
              <a:rPr lang="en-US" altLang="nb-NO" sz="1400" baseline="-25000"/>
              <a:t>1</a:t>
            </a:r>
            <a:r>
              <a:rPr lang="en-US" altLang="nb-NO" sz="1400"/>
              <a:t> = g</a:t>
            </a:r>
            <a:r>
              <a:rPr lang="en-US" altLang="nb-NO" sz="1400" baseline="-25000"/>
              <a:t>11 </a:t>
            </a:r>
            <a:r>
              <a:rPr lang="en-US" altLang="nb-NO" sz="1400"/>
              <a:t>u’</a:t>
            </a:r>
            <a:r>
              <a:rPr lang="en-US" altLang="nb-NO" sz="1400" baseline="-25000"/>
              <a:t>1</a:t>
            </a:r>
            <a:r>
              <a:rPr lang="en-US" altLang="nb-NO" sz="1400"/>
              <a:t> + 0* u</a:t>
            </a:r>
            <a:r>
              <a:rPr lang="en-US" altLang="nb-NO" sz="1400" baseline="-25000"/>
              <a:t>2</a:t>
            </a:r>
            <a:r>
              <a:rPr lang="en-US" altLang="nb-NO" sz="1400"/>
              <a:t>’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400"/>
              <a:t>Similar:  y</a:t>
            </a:r>
            <a:r>
              <a:rPr lang="en-US" altLang="nb-NO" sz="1400" baseline="-25000"/>
              <a:t>2</a:t>
            </a:r>
            <a:r>
              <a:rPr lang="en-US" altLang="nb-NO" sz="1400"/>
              <a:t> = 0*u</a:t>
            </a:r>
            <a:r>
              <a:rPr lang="en-US" altLang="nb-NO" sz="1400" baseline="-25000"/>
              <a:t>1</a:t>
            </a:r>
            <a:r>
              <a:rPr lang="en-US" altLang="nb-NO" sz="1400"/>
              <a:t>’ + g</a:t>
            </a:r>
            <a:r>
              <a:rPr lang="en-US" altLang="nb-NO" sz="1400" baseline="-25000"/>
              <a:t>22 </a:t>
            </a:r>
            <a:r>
              <a:rPr lang="en-US" altLang="nb-NO" sz="1400"/>
              <a:t>u</a:t>
            </a:r>
            <a:r>
              <a:rPr lang="en-US" altLang="nb-NO" sz="1400" baseline="-25000"/>
              <a:t>2</a:t>
            </a:r>
            <a:r>
              <a:rPr lang="en-US" altLang="nb-NO" sz="1400"/>
              <a:t>’</a:t>
            </a:r>
          </a:p>
        </p:txBody>
      </p:sp>
      <p:sp>
        <p:nvSpPr>
          <p:cNvPr id="41" name="Text Box 33">
            <a:extLst>
              <a:ext uri="{FF2B5EF4-FFF2-40B4-BE49-F238E27FC236}">
                <a16:creationId xmlns:a16="http://schemas.microsoft.com/office/drawing/2014/main" id="{854192BF-69CE-3837-1780-0582F4055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4090988"/>
            <a:ext cx="16446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Ctr="1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>
                <a:solidFill>
                  <a:schemeClr val="accent2"/>
                </a:solidFill>
              </a:rPr>
              <a:t>u’</a:t>
            </a:r>
            <a:r>
              <a:rPr lang="nb-NO" altLang="nb-NO" baseline="-2500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45096" name="TextBox 2">
            <a:extLst>
              <a:ext uri="{FF2B5EF4-FFF2-40B4-BE49-F238E27FC236}">
                <a16:creationId xmlns:a16="http://schemas.microsoft.com/office/drawing/2014/main" id="{FF62FB13-0D95-F78B-2319-4F9685C72A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600" y="0"/>
            <a:ext cx="3900488" cy="4000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/>
              <a:t>Sigurd recommends this alternative!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80DE16-982C-F30B-661F-CF110AB36927}"/>
              </a:ext>
            </a:extLst>
          </p:cNvPr>
          <p:cNvSpPr txBox="1"/>
          <p:nvPr/>
        </p:nvSpPr>
        <p:spPr>
          <a:xfrm>
            <a:off x="8256240" y="6453336"/>
            <a:ext cx="110799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nb-NO" sz="1400" dirty="0">
                <a:highlight>
                  <a:srgbClr val="FFFF00"/>
                </a:highlight>
              </a:rPr>
              <a:t>See </a:t>
            </a:r>
            <a:r>
              <a:rPr lang="nb-NO" sz="1400" dirty="0" err="1">
                <a:highlight>
                  <a:srgbClr val="FFFF00"/>
                </a:highlight>
              </a:rPr>
              <a:t>Exercise</a:t>
            </a:r>
            <a:endParaRPr lang="nb-NO" sz="14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76FBFF3D-ABB4-C5EA-D442-A8D72D8A1B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Pairing and decoupling</a:t>
            </a:r>
          </a:p>
        </p:txBody>
      </p:sp>
      <p:sp>
        <p:nvSpPr>
          <p:cNvPr id="47107" name="Content Placeholder 2">
            <a:extLst>
              <a:ext uri="{FF2B5EF4-FFF2-40B4-BE49-F238E27FC236}">
                <a16:creationId xmlns:a16="http://schemas.microsoft.com/office/drawing/2014/main" id="{16D80514-8278-996F-1991-2C75623410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nb-NO" dirty="0"/>
              <a:t>To get ideal decoupling, diagonal elements should have smaller effective delay than the off-diagonal elements</a:t>
            </a:r>
          </a:p>
          <a:p>
            <a:r>
              <a:rPr lang="en-US" altLang="nb-NO" dirty="0"/>
              <a:t>Thus, we should pair on elements with small effective delay (“pair close rule”)</a:t>
            </a:r>
          </a:p>
          <a:p>
            <a:pPr lvl="1"/>
            <a:r>
              <a:rPr lang="en-US" altLang="nb-NO" dirty="0"/>
              <a:t>This is usually achieved if we follow the “normal” RGA-rules of pairing on elements as close to 1 </a:t>
            </a:r>
            <a:r>
              <a:rPr lang="en-US" altLang="nb-NO"/>
              <a:t>as possible.	</a:t>
            </a:r>
            <a:endParaRPr lang="en-US" altLang="nb-NO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D58DB0C9-A207-2154-11EE-4EF57BB085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Nonlinear decoupling and feedforwrd</a:t>
            </a:r>
          </a:p>
        </p:txBody>
      </p:sp>
      <p:sp>
        <p:nvSpPr>
          <p:cNvPr id="48131" name="Content Placeholder 2">
            <a:extLst>
              <a:ext uri="{FF2B5EF4-FFF2-40B4-BE49-F238E27FC236}">
                <a16:creationId xmlns:a16="http://schemas.microsoft.com/office/drawing/2014/main" id="{8BD74BCE-CC2F-C103-1CF9-7EA0BE58BC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nb-NO" altLang="nb-NO"/>
              <a:t>Linear decoupling and feedforward often work poorly because of nonlinearity</a:t>
            </a:r>
          </a:p>
          <a:p>
            <a:r>
              <a:rPr lang="nb-NO" altLang="nb-NO"/>
              <a:t>Example of nonlinear feedforward: Ratio control</a:t>
            </a:r>
          </a:p>
          <a:p>
            <a:r>
              <a:rPr lang="nb-NO" altLang="nb-NO"/>
              <a:t>It’s often easier to make nonlinear decoupler / feedforward based on static model or insight</a:t>
            </a:r>
          </a:p>
        </p:txBody>
      </p:sp>
      <p:sp>
        <p:nvSpPr>
          <p:cNvPr id="48132" name="Date Placeholder 3">
            <a:extLst>
              <a:ext uri="{FF2B5EF4-FFF2-40B4-BE49-F238E27FC236}">
                <a16:creationId xmlns:a16="http://schemas.microsoft.com/office/drawing/2014/main" id="{149892D7-C505-71FB-297B-0F7E617692E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48133" name="Footer Placeholder 4">
            <a:extLst>
              <a:ext uri="{FF2B5EF4-FFF2-40B4-BE49-F238E27FC236}">
                <a16:creationId xmlns:a16="http://schemas.microsoft.com/office/drawing/2014/main" id="{B58AC2A0-96F5-8CDE-B615-89605DA6BB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B495E-9AD3-51CC-6C84-E6EC1A5F0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025" y="539750"/>
            <a:ext cx="10225088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nb-NO" dirty="0" err="1"/>
              <a:t>Example</a:t>
            </a:r>
            <a:r>
              <a:rPr lang="nb-NO" dirty="0"/>
              <a:t> </a:t>
            </a:r>
            <a:r>
              <a:rPr lang="nb-NO" dirty="0" err="1"/>
              <a:t>decoupling</a:t>
            </a:r>
            <a:r>
              <a:rPr lang="nb-NO" dirty="0"/>
              <a:t>: </a:t>
            </a:r>
            <a:r>
              <a:rPr lang="nb-NO" dirty="0" err="1"/>
              <a:t>Mixing</a:t>
            </a:r>
            <a:r>
              <a:rPr lang="nb-NO" dirty="0"/>
              <a:t> of hot (u</a:t>
            </a:r>
            <a:r>
              <a:rPr lang="nb-NO" baseline="-25000" dirty="0"/>
              <a:t>1</a:t>
            </a:r>
            <a:r>
              <a:rPr lang="nb-NO" dirty="0"/>
              <a:t>) and </a:t>
            </a:r>
            <a:r>
              <a:rPr lang="nb-NO" dirty="0" err="1"/>
              <a:t>cold</a:t>
            </a:r>
            <a:r>
              <a:rPr lang="nb-NO" dirty="0"/>
              <a:t> (u</a:t>
            </a:r>
            <a:r>
              <a:rPr lang="nb-NO" baseline="-25000" dirty="0"/>
              <a:t>2</a:t>
            </a:r>
            <a:r>
              <a:rPr lang="nb-NO" dirty="0"/>
              <a:t>) water</a:t>
            </a:r>
          </a:p>
        </p:txBody>
      </p:sp>
      <p:sp>
        <p:nvSpPr>
          <p:cNvPr id="4" name="AutoShape 50">
            <a:extLst>
              <a:ext uri="{FF2B5EF4-FFF2-40B4-BE49-F238E27FC236}">
                <a16:creationId xmlns:a16="http://schemas.microsoft.com/office/drawing/2014/main" id="{275A4D6D-8600-BD30-7561-47FEB1D4ED3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063081" y="2116932"/>
            <a:ext cx="161925" cy="277812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nb-NO" altLang="nb-NO" sz="1350"/>
          </a:p>
        </p:txBody>
      </p:sp>
      <p:sp>
        <p:nvSpPr>
          <p:cNvPr id="5" name="AutoShape 50">
            <a:extLst>
              <a:ext uri="{FF2B5EF4-FFF2-40B4-BE49-F238E27FC236}">
                <a16:creationId xmlns:a16="http://schemas.microsoft.com/office/drawing/2014/main" id="{4F4E290C-CB66-8D0D-1AFA-F31571E0B0D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072606" y="2693195"/>
            <a:ext cx="161925" cy="277812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nb-NO" altLang="nb-NO" sz="135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B14DD50-3C2C-DF65-7597-E141938F4EFF}"/>
              </a:ext>
            </a:extLst>
          </p:cNvPr>
          <p:cNvCxnSpPr>
            <a:endCxn id="5" idx="2"/>
          </p:cNvCxnSpPr>
          <p:nvPr/>
        </p:nvCxnSpPr>
        <p:spPr>
          <a:xfrm>
            <a:off x="2481263" y="2832100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FAE8481-CC37-0C73-12DA-F30A80D4E30D}"/>
              </a:ext>
            </a:extLst>
          </p:cNvPr>
          <p:cNvCxnSpPr/>
          <p:nvPr/>
        </p:nvCxnSpPr>
        <p:spPr>
          <a:xfrm>
            <a:off x="2471738" y="2265363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5CA502F-F5AF-0A8F-E627-26E3B9EA4B14}"/>
              </a:ext>
            </a:extLst>
          </p:cNvPr>
          <p:cNvCxnSpPr>
            <a:stCxn id="4" idx="0"/>
          </p:cNvCxnSpPr>
          <p:nvPr/>
        </p:nvCxnSpPr>
        <p:spPr>
          <a:xfrm flipV="1">
            <a:off x="3282950" y="2255838"/>
            <a:ext cx="39846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0A6D767-0748-45EE-A13C-0E902337B455}"/>
              </a:ext>
            </a:extLst>
          </p:cNvPr>
          <p:cNvCxnSpPr/>
          <p:nvPr/>
        </p:nvCxnSpPr>
        <p:spPr>
          <a:xfrm flipV="1">
            <a:off x="3292475" y="2828925"/>
            <a:ext cx="39846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22EC259-6A0A-A3E5-E40C-77187441DF5F}"/>
              </a:ext>
            </a:extLst>
          </p:cNvPr>
          <p:cNvCxnSpPr>
            <a:cxnSpLocks/>
          </p:cNvCxnSpPr>
          <p:nvPr/>
        </p:nvCxnSpPr>
        <p:spPr>
          <a:xfrm>
            <a:off x="3697288" y="2235200"/>
            <a:ext cx="0" cy="6016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59C7C30-F6FC-5075-16A1-752AD1F40DAB}"/>
              </a:ext>
            </a:extLst>
          </p:cNvPr>
          <p:cNvCxnSpPr>
            <a:cxnSpLocks/>
          </p:cNvCxnSpPr>
          <p:nvPr/>
        </p:nvCxnSpPr>
        <p:spPr>
          <a:xfrm>
            <a:off x="3714750" y="2522538"/>
            <a:ext cx="852488" cy="142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0E83B37-9F4A-7CBC-152A-547AECA6F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8763" y="2057400"/>
            <a:ext cx="4872037" cy="3675063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nb-NO" dirty="0" err="1"/>
              <a:t>Want</a:t>
            </a:r>
            <a:r>
              <a:rPr lang="nb-NO" dirty="0"/>
              <a:t> to control</a:t>
            </a:r>
          </a:p>
          <a:p>
            <a:pPr marL="342900" lvl="1" indent="0">
              <a:buFontTx/>
              <a:buNone/>
              <a:defRPr/>
            </a:pPr>
            <a:r>
              <a:rPr lang="nb-NO" dirty="0"/>
              <a:t>	y</a:t>
            </a:r>
            <a:r>
              <a:rPr lang="nb-NO" baseline="-25000" dirty="0"/>
              <a:t>1</a:t>
            </a:r>
            <a:r>
              <a:rPr lang="nb-NO" dirty="0"/>
              <a:t> = </a:t>
            </a:r>
            <a:r>
              <a:rPr lang="nb-NO" dirty="0" err="1"/>
              <a:t>Temperature</a:t>
            </a:r>
            <a:r>
              <a:rPr lang="nb-NO" dirty="0"/>
              <a:t> T</a:t>
            </a:r>
          </a:p>
          <a:p>
            <a:pPr marL="342900" lvl="1" indent="0">
              <a:buFontTx/>
              <a:buNone/>
              <a:defRPr/>
            </a:pPr>
            <a:r>
              <a:rPr lang="nb-NO" dirty="0"/>
              <a:t>	y</a:t>
            </a:r>
            <a:r>
              <a:rPr lang="nb-NO" baseline="-25000" dirty="0"/>
              <a:t>2</a:t>
            </a:r>
            <a:r>
              <a:rPr lang="nb-NO" dirty="0"/>
              <a:t> = total </a:t>
            </a:r>
            <a:r>
              <a:rPr lang="nb-NO" dirty="0" err="1"/>
              <a:t>flow</a:t>
            </a:r>
            <a:r>
              <a:rPr lang="nb-NO" dirty="0"/>
              <a:t> F</a:t>
            </a:r>
          </a:p>
          <a:p>
            <a:pPr>
              <a:defRPr/>
            </a:pPr>
            <a:r>
              <a:rPr lang="nb-NO" dirty="0"/>
              <a:t>Inputs, u=</a:t>
            </a:r>
            <a:r>
              <a:rPr lang="nb-NO" dirty="0" err="1"/>
              <a:t>flowrates</a:t>
            </a:r>
            <a:endParaRPr lang="nb-NO" dirty="0"/>
          </a:p>
          <a:p>
            <a:pPr>
              <a:defRPr/>
            </a:pPr>
            <a:r>
              <a:rPr lang="nb-NO" dirty="0"/>
              <a:t>May </a:t>
            </a:r>
            <a:r>
              <a:rPr lang="nb-NO" dirty="0" err="1"/>
              <a:t>use</a:t>
            </a:r>
            <a:r>
              <a:rPr lang="nb-NO" dirty="0"/>
              <a:t> </a:t>
            </a:r>
            <a:r>
              <a:rPr lang="nb-NO" dirty="0" err="1"/>
              <a:t>two</a:t>
            </a:r>
            <a:r>
              <a:rPr lang="nb-NO" dirty="0"/>
              <a:t> SISO PI-</a:t>
            </a:r>
            <a:r>
              <a:rPr lang="nb-NO" dirty="0" err="1"/>
              <a:t>controllers</a:t>
            </a:r>
            <a:endParaRPr lang="nb-NO" dirty="0"/>
          </a:p>
          <a:p>
            <a:pPr marL="342900" lvl="1" indent="0">
              <a:buFontTx/>
              <a:buNone/>
              <a:defRPr/>
            </a:pPr>
            <a:r>
              <a:rPr lang="nb-NO" dirty="0"/>
              <a:t>	TC</a:t>
            </a:r>
          </a:p>
          <a:p>
            <a:pPr marL="342900" lvl="1" indent="0">
              <a:buFontTx/>
              <a:buNone/>
              <a:defRPr/>
            </a:pPr>
            <a:r>
              <a:rPr lang="nb-NO" dirty="0"/>
              <a:t>	FC</a:t>
            </a:r>
          </a:p>
          <a:p>
            <a:pPr>
              <a:defRPr/>
            </a:pPr>
            <a:r>
              <a:rPr lang="nb-NO" dirty="0"/>
              <a:t>Insight: </a:t>
            </a:r>
            <a:r>
              <a:rPr lang="nb-NO" dirty="0" err="1"/>
              <a:t>Get</a:t>
            </a:r>
            <a:r>
              <a:rPr lang="nb-NO" dirty="0"/>
              <a:t> </a:t>
            </a:r>
            <a:r>
              <a:rPr lang="nb-NO" dirty="0" err="1"/>
              <a:t>decoupled</a:t>
            </a:r>
            <a:r>
              <a:rPr lang="nb-NO" dirty="0"/>
              <a:t> </a:t>
            </a:r>
            <a:r>
              <a:rPr lang="nb-NO" dirty="0" err="1"/>
              <a:t>response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transformed inputs</a:t>
            </a:r>
          </a:p>
          <a:p>
            <a:pPr marL="342900" lvl="1" indent="0">
              <a:buFontTx/>
              <a:buNone/>
              <a:defRPr/>
            </a:pPr>
            <a:r>
              <a:rPr lang="nb-NO" dirty="0"/>
              <a:t>	TC </a:t>
            </a:r>
            <a:r>
              <a:rPr lang="nb-NO" dirty="0" err="1"/>
              <a:t>sets</a:t>
            </a:r>
            <a:r>
              <a:rPr lang="nb-NO" dirty="0"/>
              <a:t> </a:t>
            </a:r>
            <a:r>
              <a:rPr lang="nb-NO" dirty="0" err="1"/>
              <a:t>flow</a:t>
            </a:r>
            <a:r>
              <a:rPr lang="nb-NO" dirty="0"/>
              <a:t> ratio, </a:t>
            </a:r>
            <a:r>
              <a:rPr lang="nb-NO" sz="1650" dirty="0"/>
              <a:t>v</a:t>
            </a:r>
            <a:r>
              <a:rPr lang="nb-NO" sz="1650" baseline="-25000" dirty="0"/>
              <a:t>1</a:t>
            </a:r>
            <a:r>
              <a:rPr lang="nb-NO" sz="1650" dirty="0"/>
              <a:t> = u</a:t>
            </a:r>
            <a:r>
              <a:rPr lang="nb-NO" sz="1650" baseline="-25000" dirty="0"/>
              <a:t>1</a:t>
            </a:r>
            <a:r>
              <a:rPr lang="nb-NO" sz="1650" dirty="0"/>
              <a:t>/u</a:t>
            </a:r>
            <a:r>
              <a:rPr lang="nb-NO" sz="1650" baseline="-25000" dirty="0"/>
              <a:t>2</a:t>
            </a:r>
          </a:p>
          <a:p>
            <a:pPr marL="342900" lvl="1" indent="0">
              <a:buFontTx/>
              <a:buNone/>
              <a:defRPr/>
            </a:pPr>
            <a:r>
              <a:rPr lang="nb-NO" dirty="0"/>
              <a:t>	FC </a:t>
            </a:r>
            <a:r>
              <a:rPr lang="nb-NO" dirty="0" err="1"/>
              <a:t>sets</a:t>
            </a:r>
            <a:r>
              <a:rPr lang="nb-NO" dirty="0"/>
              <a:t> </a:t>
            </a:r>
            <a:r>
              <a:rPr lang="nb-NO" dirty="0" err="1"/>
              <a:t>flow</a:t>
            </a:r>
            <a:r>
              <a:rPr lang="nb-NO" dirty="0"/>
              <a:t> sum, </a:t>
            </a:r>
            <a:r>
              <a:rPr lang="nb-NO" sz="1650" dirty="0"/>
              <a:t>v</a:t>
            </a:r>
            <a:r>
              <a:rPr lang="nb-NO" sz="1650" baseline="-25000" dirty="0"/>
              <a:t>2</a:t>
            </a:r>
            <a:r>
              <a:rPr lang="nb-NO" sz="1650" dirty="0"/>
              <a:t> = u</a:t>
            </a:r>
            <a:r>
              <a:rPr lang="nb-NO" sz="1650" baseline="-25000" dirty="0"/>
              <a:t>1</a:t>
            </a:r>
            <a:r>
              <a:rPr lang="nb-NO" sz="1650" dirty="0"/>
              <a:t> + u</a:t>
            </a:r>
            <a:r>
              <a:rPr lang="nb-NO" sz="1650" baseline="-25000" dirty="0"/>
              <a:t>2</a:t>
            </a:r>
          </a:p>
          <a:p>
            <a:pPr>
              <a:defRPr/>
            </a:pPr>
            <a:r>
              <a:rPr lang="nb-NO" dirty="0" err="1"/>
              <a:t>Decoupler</a:t>
            </a:r>
            <a:r>
              <a:rPr lang="nb-NO" dirty="0"/>
              <a:t>: </a:t>
            </a:r>
            <a:r>
              <a:rPr lang="nb-NO" dirty="0" err="1"/>
              <a:t>Need</a:t>
            </a:r>
            <a:r>
              <a:rPr lang="nb-NO" dirty="0"/>
              <a:t> «</a:t>
            </a:r>
            <a:r>
              <a:rPr lang="nb-NO" dirty="0" err="1"/>
              <a:t>static</a:t>
            </a:r>
            <a:r>
              <a:rPr lang="nb-NO" dirty="0"/>
              <a:t> </a:t>
            </a:r>
            <a:r>
              <a:rPr lang="nb-NO" dirty="0" err="1"/>
              <a:t>calculation</a:t>
            </a:r>
            <a:r>
              <a:rPr lang="nb-NO" dirty="0"/>
              <a:t> </a:t>
            </a:r>
            <a:r>
              <a:rPr lang="nb-NO" dirty="0" err="1"/>
              <a:t>block</a:t>
            </a:r>
            <a:r>
              <a:rPr lang="nb-NO" dirty="0"/>
              <a:t>» to </a:t>
            </a:r>
            <a:r>
              <a:rPr lang="nb-NO" dirty="0" err="1"/>
              <a:t>solve</a:t>
            </a:r>
            <a:r>
              <a:rPr lang="nb-NO" dirty="0"/>
              <a:t> for inputs</a:t>
            </a:r>
          </a:p>
          <a:p>
            <a:pPr indent="0">
              <a:lnSpc>
                <a:spcPct val="107000"/>
              </a:lnSpc>
              <a:spcBef>
                <a:spcPts val="450"/>
              </a:spcBef>
              <a:buFontTx/>
              <a:buNone/>
              <a:defRPr/>
            </a:pPr>
            <a:r>
              <a:rPr lang="en-US" sz="16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	</a:t>
            </a:r>
            <a:r>
              <a:rPr lang="en-US" sz="1650" dirty="0">
                <a:ea typeface="Calibri" panose="020F0502020204030204" pitchFamily="34" charset="0"/>
                <a:cs typeface="Times New Roman" panose="02020603050405020304" pitchFamily="18" charset="0"/>
              </a:rPr>
              <a:t>	u</a:t>
            </a:r>
            <a:r>
              <a:rPr lang="en-US" sz="16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650" dirty="0">
                <a:ea typeface="Calibri" panose="020F0502020204030204" pitchFamily="34" charset="0"/>
                <a:cs typeface="Times New Roman" panose="02020603050405020304" pitchFamily="18" charset="0"/>
              </a:rPr>
              <a:t> = v</a:t>
            </a:r>
            <a:r>
              <a:rPr lang="en-US" sz="16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650" dirty="0">
                <a:ea typeface="Calibri" panose="020F0502020204030204" pitchFamily="34" charset="0"/>
                <a:cs typeface="Times New Roman" panose="02020603050405020304" pitchFamily="18" charset="0"/>
              </a:rPr>
              <a:t> v</a:t>
            </a:r>
            <a:r>
              <a:rPr lang="en-US" sz="16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650" dirty="0">
                <a:ea typeface="Calibri" panose="020F0502020204030204" pitchFamily="34" charset="0"/>
                <a:cs typeface="Times New Roman" panose="02020603050405020304" pitchFamily="18" charset="0"/>
              </a:rPr>
              <a:t> / (1+ v</a:t>
            </a:r>
            <a:r>
              <a:rPr lang="en-US" sz="16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650" dirty="0">
                <a:ea typeface="Calibri" panose="020F0502020204030204" pitchFamily="34" charset="0"/>
                <a:cs typeface="Times New Roman" panose="02020603050405020304" pitchFamily="18" charset="0"/>
              </a:rPr>
              <a:t>)  </a:t>
            </a:r>
          </a:p>
          <a:p>
            <a:pPr indent="0">
              <a:lnSpc>
                <a:spcPct val="107000"/>
              </a:lnSpc>
              <a:spcBef>
                <a:spcPts val="450"/>
              </a:spcBef>
              <a:buFontTx/>
              <a:buNone/>
              <a:defRPr/>
            </a:pPr>
            <a:r>
              <a:rPr lang="en-US" sz="1650" dirty="0">
                <a:ea typeface="Calibri" panose="020F0502020204030204" pitchFamily="34" charset="0"/>
                <a:cs typeface="Times New Roman" panose="02020603050405020304" pitchFamily="18" charset="0"/>
              </a:rPr>
              <a:t>		u</a:t>
            </a:r>
            <a:r>
              <a:rPr lang="en-US" sz="16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650" dirty="0">
                <a:ea typeface="Calibri" panose="020F0502020204030204" pitchFamily="34" charset="0"/>
                <a:cs typeface="Times New Roman" panose="02020603050405020304" pitchFamily="18" charset="0"/>
              </a:rPr>
              <a:t> = v</a:t>
            </a:r>
            <a:r>
              <a:rPr lang="en-US" sz="16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US" sz="1650" dirty="0">
                <a:ea typeface="Calibri" panose="020F0502020204030204" pitchFamily="34" charset="0"/>
                <a:cs typeface="Times New Roman" panose="02020603050405020304" pitchFamily="18" charset="0"/>
              </a:rPr>
              <a:t>/ (1 + v</a:t>
            </a:r>
            <a:r>
              <a:rPr lang="en-US" sz="16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650" dirty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nb-NO" sz="16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nb-NO" dirty="0"/>
          </a:p>
        </p:txBody>
      </p:sp>
      <p:sp>
        <p:nvSpPr>
          <p:cNvPr id="49164" name="TextBox 19">
            <a:extLst>
              <a:ext uri="{FF2B5EF4-FFF2-40B4-BE49-F238E27FC236}">
                <a16:creationId xmlns:a16="http://schemas.microsoft.com/office/drawing/2014/main" id="{A6CCFDBD-A2B3-6956-495C-E048A6D48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8813" y="2235200"/>
            <a:ext cx="327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F</a:t>
            </a:r>
          </a:p>
        </p:txBody>
      </p:sp>
      <p:sp>
        <p:nvSpPr>
          <p:cNvPr id="49165" name="TextBox 20">
            <a:extLst>
              <a:ext uri="{FF2B5EF4-FFF2-40B4-BE49-F238E27FC236}">
                <a16:creationId xmlns:a16="http://schemas.microsoft.com/office/drawing/2014/main" id="{1A586057-B55D-FF76-ABB4-31AE1E2698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0213" y="2243138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u</a:t>
            </a:r>
            <a:r>
              <a:rPr lang="nb-NO" altLang="nb-NO" sz="1800" baseline="-25000"/>
              <a:t>1</a:t>
            </a:r>
            <a:endParaRPr lang="nb-NO" altLang="nb-NO" sz="1800"/>
          </a:p>
        </p:txBody>
      </p:sp>
      <p:sp>
        <p:nvSpPr>
          <p:cNvPr id="49166" name="TextBox 21">
            <a:extLst>
              <a:ext uri="{FF2B5EF4-FFF2-40B4-BE49-F238E27FC236}">
                <a16:creationId xmlns:a16="http://schemas.microsoft.com/office/drawing/2014/main" id="{ECAF6BB1-1253-97DA-4F52-350C1008B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4338" y="2863850"/>
            <a:ext cx="377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u</a:t>
            </a:r>
            <a:r>
              <a:rPr lang="nb-NO" altLang="nb-NO" sz="1800" baseline="-25000"/>
              <a:t>2</a:t>
            </a:r>
            <a:endParaRPr lang="nb-NO" altLang="nb-NO" sz="180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C24ED1E-42E7-0967-103B-8DF6A90FC764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3597275"/>
            <a:ext cx="3956050" cy="1714500"/>
            <a:chOff x="4631509" y="4087000"/>
            <a:chExt cx="5273764" cy="2286000"/>
          </a:xfrm>
        </p:grpSpPr>
        <p:pic>
          <p:nvPicPr>
            <p:cNvPr id="49168" name="Picture 25">
              <a:extLst>
                <a:ext uri="{FF2B5EF4-FFF2-40B4-BE49-F238E27FC236}">
                  <a16:creationId xmlns:a16="http://schemas.microsoft.com/office/drawing/2014/main" id="{69073A70-3AF4-F9D1-DA30-CC2C1A7F9F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1509" y="4087000"/>
              <a:ext cx="3086100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8532D794-677A-D444-7993-C7357DBA323D}"/>
                </a:ext>
              </a:extLst>
            </p:cNvPr>
            <p:cNvCxnSpPr>
              <a:cxnSpLocks/>
            </p:cNvCxnSpPr>
            <p:nvPr/>
          </p:nvCxnSpPr>
          <p:spPr>
            <a:xfrm>
              <a:off x="8322297" y="4503984"/>
              <a:ext cx="0" cy="982133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E62E8EC2-7ACB-DC13-3FFE-E12B7BE52FCD}"/>
                </a:ext>
              </a:extLst>
            </p:cNvPr>
            <p:cNvCxnSpPr>
              <a:cxnSpLocks/>
            </p:cNvCxnSpPr>
            <p:nvPr/>
          </p:nvCxnSpPr>
          <p:spPr>
            <a:xfrm>
              <a:off x="7839786" y="4963300"/>
              <a:ext cx="981953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1F7FB3A-2C1E-C5E2-20D4-585DB997251E}"/>
                </a:ext>
              </a:extLst>
            </p:cNvPr>
            <p:cNvSpPr txBox="1"/>
            <p:nvPr/>
          </p:nvSpPr>
          <p:spPr>
            <a:xfrm>
              <a:off x="7839786" y="4156851"/>
              <a:ext cx="1153372" cy="429683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nb-NO" sz="1500" dirty="0">
                  <a:solidFill>
                    <a:schemeClr val="accent1">
                      <a:lumMod val="75000"/>
                    </a:schemeClr>
                  </a:solidFill>
                </a:rPr>
                <a:t>v</a:t>
              </a:r>
              <a:r>
                <a:rPr lang="nb-NO" sz="1500" baseline="-25000" dirty="0">
                  <a:solidFill>
                    <a:schemeClr val="accent1">
                      <a:lumMod val="75000"/>
                    </a:schemeClr>
                  </a:solidFill>
                </a:rPr>
                <a:t>2</a:t>
              </a:r>
              <a:r>
                <a:rPr lang="nb-NO" sz="1500" dirty="0">
                  <a:solidFill>
                    <a:schemeClr val="accent1">
                      <a:lumMod val="75000"/>
                    </a:schemeClr>
                  </a:solidFill>
                </a:rPr>
                <a:t>=sum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B9DA8C4-61B4-4DFC-20FB-FAA658E385A5}"/>
                </a:ext>
              </a:extLst>
            </p:cNvPr>
            <p:cNvSpPr txBox="1"/>
            <p:nvPr/>
          </p:nvSpPr>
          <p:spPr>
            <a:xfrm>
              <a:off x="8773065" y="4717767"/>
              <a:ext cx="1132208" cy="431800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nb-NO" sz="1500" dirty="0">
                  <a:solidFill>
                    <a:schemeClr val="accent1">
                      <a:lumMod val="75000"/>
                    </a:schemeClr>
                  </a:solidFill>
                </a:rPr>
                <a:t>v</a:t>
              </a:r>
              <a:r>
                <a:rPr lang="nb-NO" sz="1500" baseline="-25000" dirty="0">
                  <a:solidFill>
                    <a:schemeClr val="accent1">
                      <a:lumMod val="75000"/>
                    </a:schemeClr>
                  </a:solidFill>
                </a:rPr>
                <a:t>1</a:t>
              </a:r>
              <a:r>
                <a:rPr lang="nb-NO" sz="1500" dirty="0">
                  <a:solidFill>
                    <a:schemeClr val="accent1">
                      <a:lumMod val="75000"/>
                    </a:schemeClr>
                  </a:solidFill>
                </a:rPr>
                <a:t>=ratio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DAB0B-B0F9-30E5-549C-979703084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nb-NO" dirty="0"/>
              <a:t>MVs: u  = (</a:t>
            </a:r>
            <a:r>
              <a:rPr lang="nb-NO" dirty="0" err="1"/>
              <a:t>q</a:t>
            </a:r>
            <a:r>
              <a:rPr lang="nb-NO" baseline="-25000" dirty="0" err="1"/>
              <a:t>h</a:t>
            </a:r>
            <a:r>
              <a:rPr lang="nb-NO" baseline="-25000" dirty="0"/>
              <a:t> </a:t>
            </a:r>
            <a:r>
              <a:rPr lang="nb-NO" dirty="0" err="1"/>
              <a:t>q</a:t>
            </a:r>
            <a:r>
              <a:rPr lang="nb-NO" baseline="-25000" dirty="0" err="1"/>
              <a:t>c</a:t>
            </a:r>
            <a:r>
              <a:rPr lang="nb-NO" dirty="0"/>
              <a:t>)</a:t>
            </a:r>
          </a:p>
          <a:p>
            <a:pPr>
              <a:defRPr/>
            </a:pPr>
            <a:r>
              <a:rPr lang="nb-NO" dirty="0"/>
              <a:t>CVs: y = (T q)</a:t>
            </a:r>
          </a:p>
          <a:p>
            <a:pPr marL="0" indent="0">
              <a:buFontTx/>
              <a:buNone/>
              <a:defRPr/>
            </a:pPr>
            <a:r>
              <a:rPr lang="nb-NO" dirty="0" err="1"/>
              <a:t>What</a:t>
            </a:r>
            <a:r>
              <a:rPr lang="nb-NO" dirty="0"/>
              <a:t> </a:t>
            </a:r>
            <a:r>
              <a:rPr lang="nb-NO" dirty="0" err="1"/>
              <a:t>pairing</a:t>
            </a:r>
            <a:r>
              <a:rPr lang="nb-NO" dirty="0"/>
              <a:t>?</a:t>
            </a:r>
          </a:p>
        </p:txBody>
      </p:sp>
      <p:sp>
        <p:nvSpPr>
          <p:cNvPr id="6148" name="Date Placeholder 3">
            <a:extLst>
              <a:ext uri="{FF2B5EF4-FFF2-40B4-BE49-F238E27FC236}">
                <a16:creationId xmlns:a16="http://schemas.microsoft.com/office/drawing/2014/main" id="{51BE7459-9851-3380-3235-3FE9F1E8204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6149" name="Footer Placeholder 4">
            <a:extLst>
              <a:ext uri="{FF2B5EF4-FFF2-40B4-BE49-F238E27FC236}">
                <a16:creationId xmlns:a16="http://schemas.microsoft.com/office/drawing/2014/main" id="{E305B971-9BB6-6B0A-DA27-F43989BEE5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FD4C31-FCD5-0234-9CA1-F68910B40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FB2A97-5FE2-0B84-12A6-A66806DF1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1628800"/>
            <a:ext cx="4422403" cy="52107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05BA611-B8A0-ECCD-DB85-87994581736F}"/>
                  </a:ext>
                </a:extLst>
              </p:cNvPr>
              <p:cNvSpPr txBox="1"/>
              <p:nvPr/>
            </p:nvSpPr>
            <p:spPr>
              <a:xfrm>
                <a:off x="3359696" y="4653136"/>
                <a:ext cx="1943545" cy="8190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b-NO" b="0" i="1" smtClean="0"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lang="nb-NO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lit/>
                        </m:rPr>
                        <a:rPr lang="nb-NO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nb-NO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   −</m:t>
                              </m:r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  <m:e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       </m:t>
                              </m:r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nb-NO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05BA611-B8A0-ECCD-DB85-8799458173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696" y="4653136"/>
                <a:ext cx="1943545" cy="8190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824AD-F1AF-FA64-DB02-74C2BBF75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536" y="-50483"/>
            <a:ext cx="10972800" cy="1143000"/>
          </a:xfrm>
        </p:spPr>
        <p:txBody>
          <a:bodyPr/>
          <a:lstStyle/>
          <a:p>
            <a:r>
              <a:rPr lang="nb-NO" dirty="0"/>
              <a:t>«Transformed inputs» v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0AA55-0173-3321-24A6-7A709F169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3432" y="1127124"/>
            <a:ext cx="10972800" cy="4525963"/>
          </a:xfrm>
        </p:spPr>
        <p:txBody>
          <a:bodyPr/>
          <a:lstStyle/>
          <a:p>
            <a:r>
              <a:rPr lang="nb-NO" dirty="0" err="1"/>
              <a:t>Combining</a:t>
            </a:r>
            <a:r>
              <a:rPr lang="nb-NO" dirty="0"/>
              <a:t> </a:t>
            </a:r>
            <a:r>
              <a:rPr lang="nb-NO" dirty="0" err="1"/>
              <a:t>feedforward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feedback in an </a:t>
            </a:r>
            <a:r>
              <a:rPr lang="nb-NO" dirty="0" err="1"/>
              <a:t>extremely</a:t>
            </a:r>
            <a:r>
              <a:rPr lang="nb-NO" dirty="0"/>
              <a:t> simple </a:t>
            </a:r>
            <a:r>
              <a:rPr lang="nb-NO" dirty="0" err="1"/>
              <a:t>way</a:t>
            </a:r>
            <a:endParaRPr lang="nb-NO" dirty="0"/>
          </a:p>
          <a:p>
            <a:r>
              <a:rPr lang="nb-NO" dirty="0"/>
              <a:t>Most </a:t>
            </a:r>
            <a:r>
              <a:rPr lang="nb-NO" dirty="0" err="1"/>
              <a:t>effective</a:t>
            </a:r>
            <a:r>
              <a:rPr lang="nb-NO" dirty="0"/>
              <a:t> for </a:t>
            </a:r>
            <a:r>
              <a:rPr lang="nb-NO" dirty="0" err="1"/>
              <a:t>static</a:t>
            </a:r>
            <a:r>
              <a:rPr lang="nb-NO" dirty="0"/>
              <a:t> </a:t>
            </a:r>
            <a:r>
              <a:rPr lang="nb-NO" dirty="0" err="1"/>
              <a:t>feedforward</a:t>
            </a:r>
            <a:endParaRPr lang="nb-NO" dirty="0"/>
          </a:p>
          <a:p>
            <a:pPr lvl="1"/>
            <a:r>
              <a:rPr lang="nb-NO" dirty="0" err="1"/>
              <a:t>Dynamic</a:t>
            </a:r>
            <a:r>
              <a:rPr lang="nb-NO" dirty="0"/>
              <a:t> </a:t>
            </a:r>
            <a:r>
              <a:rPr lang="nb-NO" dirty="0" err="1"/>
              <a:t>generalzation</a:t>
            </a:r>
            <a:r>
              <a:rPr lang="nb-NO" dirty="0"/>
              <a:t> (= «feedback </a:t>
            </a:r>
            <a:r>
              <a:rPr lang="nb-NO" dirty="0" err="1"/>
              <a:t>linearization</a:t>
            </a:r>
            <a:r>
              <a:rPr lang="nb-NO" dirty="0"/>
              <a:t>») </a:t>
            </a:r>
            <a:r>
              <a:rPr lang="nb-NO" dirty="0" err="1"/>
              <a:t>usually</a:t>
            </a:r>
            <a:r>
              <a:rPr lang="nb-NO" dirty="0"/>
              <a:t> </a:t>
            </a:r>
            <a:r>
              <a:rPr lang="nb-NO" dirty="0" err="1"/>
              <a:t>unrealistic</a:t>
            </a:r>
            <a:r>
              <a:rPr lang="nb-NO" dirty="0"/>
              <a:t> </a:t>
            </a:r>
            <a:r>
              <a:rPr lang="nb-NO" dirty="0" err="1"/>
              <a:t>because</a:t>
            </a:r>
            <a:r>
              <a:rPr lang="nb-NO" dirty="0"/>
              <a:t> of </a:t>
            </a:r>
            <a:r>
              <a:rPr lang="nb-NO" dirty="0" err="1"/>
              <a:t>many</a:t>
            </a:r>
            <a:r>
              <a:rPr lang="nb-NO" dirty="0"/>
              <a:t> derivatives</a:t>
            </a:r>
          </a:p>
          <a:p>
            <a:r>
              <a:rPr lang="nb-NO" dirty="0" err="1"/>
              <a:t>Static</a:t>
            </a:r>
            <a:r>
              <a:rPr lang="nb-NO" dirty="0"/>
              <a:t> </a:t>
            </a:r>
            <a:r>
              <a:rPr lang="nb-NO" dirty="0" err="1"/>
              <a:t>model</a:t>
            </a:r>
            <a:r>
              <a:rPr lang="nb-NO" dirty="0"/>
              <a:t>: y =f(</a:t>
            </a:r>
            <a:r>
              <a:rPr lang="nb-NO" dirty="0" err="1"/>
              <a:t>u,d</a:t>
            </a:r>
            <a:r>
              <a:rPr lang="nb-NO" dirty="0"/>
              <a:t>)</a:t>
            </a:r>
          </a:p>
          <a:p>
            <a:r>
              <a:rPr lang="nb-NO" dirty="0"/>
              <a:t>Select transformed inputs (= controller outputs):  v = f(</a:t>
            </a:r>
            <a:r>
              <a:rPr lang="nb-NO" dirty="0" err="1"/>
              <a:t>u,d</a:t>
            </a:r>
            <a:r>
              <a:rPr lang="nb-NO" dirty="0"/>
              <a:t>)</a:t>
            </a:r>
          </a:p>
          <a:p>
            <a:r>
              <a:rPr lang="en-US" dirty="0"/>
              <a:t>Invert to get physical inputs:  u = f-1(</a:t>
            </a:r>
            <a:r>
              <a:rPr lang="en-US" dirty="0" err="1"/>
              <a:t>v,d</a:t>
            </a:r>
            <a:r>
              <a:rPr lang="en-US" dirty="0"/>
              <a:t>)</a:t>
            </a:r>
          </a:p>
          <a:p>
            <a:r>
              <a:rPr lang="en-US" dirty="0">
                <a:highlight>
                  <a:srgbClr val="FFFF00"/>
                </a:highlight>
              </a:rPr>
              <a:t>Then response from v to y is: y= I v (linear, decoupled, perfect disturbance rejection)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ABB66E0-0F9D-EB6C-BA33-9D150F77C348}"/>
              </a:ext>
            </a:extLst>
          </p:cNvPr>
          <p:cNvGrpSpPr/>
          <p:nvPr/>
        </p:nvGrpSpPr>
        <p:grpSpPr>
          <a:xfrm>
            <a:off x="2637524" y="4543108"/>
            <a:ext cx="5113337" cy="1444625"/>
            <a:chOff x="5807199" y="655638"/>
            <a:chExt cx="5113337" cy="1444625"/>
          </a:xfrm>
        </p:grpSpPr>
        <p:grpSp>
          <p:nvGrpSpPr>
            <p:cNvPr id="5" name="Group 48">
              <a:extLst>
                <a:ext uri="{FF2B5EF4-FFF2-40B4-BE49-F238E27FC236}">
                  <a16:creationId xmlns:a16="http://schemas.microsoft.com/office/drawing/2014/main" id="{B1A52DAE-0974-8A15-D439-B31B60F8E5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07199" y="692150"/>
              <a:ext cx="5113337" cy="1408113"/>
              <a:chOff x="204714" y="23113"/>
              <a:chExt cx="10085696" cy="3244892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94BE5E2-6587-C31A-BD5A-E751C99067A3}"/>
                  </a:ext>
                </a:extLst>
              </p:cNvPr>
              <p:cNvSpPr/>
              <p:nvPr/>
            </p:nvSpPr>
            <p:spPr>
              <a:xfrm>
                <a:off x="2305769" y="831593"/>
                <a:ext cx="1678340" cy="124381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nb-NO" sz="1200" dirty="0" err="1">
                    <a:solidFill>
                      <a:schemeClr val="tx1"/>
                    </a:solidFill>
                  </a:rPr>
                  <a:t>FeedbackController</a:t>
                </a:r>
                <a:endParaRPr lang="nb-NO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8838591-1C67-6F16-A45C-67107E2E7210}"/>
                  </a:ext>
                </a:extLst>
              </p:cNvPr>
              <p:cNvSpPr/>
              <p:nvPr/>
            </p:nvSpPr>
            <p:spPr>
              <a:xfrm>
                <a:off x="4898429" y="901099"/>
                <a:ext cx="1816114" cy="111943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nb-NO" sz="1200" dirty="0" err="1">
                    <a:solidFill>
                      <a:schemeClr val="tx1"/>
                    </a:solidFill>
                  </a:rPr>
                  <a:t>Calculation</a:t>
                </a:r>
                <a:r>
                  <a:rPr lang="nb-NO" sz="1200" dirty="0">
                    <a:solidFill>
                      <a:schemeClr val="tx1"/>
                    </a:solidFill>
                  </a:rPr>
                  <a:t> </a:t>
                </a:r>
                <a:r>
                  <a:rPr lang="nb-NO" sz="1200" dirty="0" err="1">
                    <a:solidFill>
                      <a:schemeClr val="tx1"/>
                    </a:solidFill>
                  </a:rPr>
                  <a:t>block</a:t>
                </a:r>
                <a:r>
                  <a:rPr lang="nb-NO" sz="1200" dirty="0">
                    <a:solidFill>
                      <a:schemeClr val="tx1"/>
                    </a:solidFill>
                  </a:rPr>
                  <a:t> (</a:t>
                </a:r>
                <a:r>
                  <a:rPr lang="nb-NO" sz="1200" dirty="0" err="1">
                    <a:solidFill>
                      <a:schemeClr val="tx1"/>
                    </a:solidFill>
                  </a:rPr>
                  <a:t>static</a:t>
                </a:r>
                <a:r>
                  <a:rPr lang="nb-NO" sz="1200" dirty="0">
                    <a:solidFill>
                      <a:schemeClr val="tx1"/>
                    </a:solidFill>
                  </a:rPr>
                  <a:t> FF)</a:t>
                </a:r>
              </a:p>
            </p:txBody>
          </p: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90499DEC-6E0A-23FD-CCB5-B93BB8955B84}"/>
                  </a:ext>
                </a:extLst>
              </p:cNvPr>
              <p:cNvCxnSpPr>
                <a:cxnSpLocks/>
                <a:stCxn id="7" idx="3"/>
                <a:endCxn id="8" idx="1"/>
              </p:cNvCxnSpPr>
              <p:nvPr/>
            </p:nvCxnSpPr>
            <p:spPr>
              <a:xfrm>
                <a:off x="3984110" y="1453500"/>
                <a:ext cx="914320" cy="7317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5D6D6DC9-7140-C10B-ECB2-F43C06017847}"/>
                  </a:ext>
                </a:extLst>
              </p:cNvPr>
              <p:cNvCxnSpPr>
                <a:cxnSpLocks/>
                <a:stCxn id="8" idx="3"/>
              </p:cNvCxnSpPr>
              <p:nvPr/>
            </p:nvCxnSpPr>
            <p:spPr>
              <a:xfrm>
                <a:off x="6714544" y="1460817"/>
                <a:ext cx="751496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E2B02F44-E16F-376D-5129-A1CF287D6BA2}"/>
                  </a:ext>
                </a:extLst>
              </p:cNvPr>
              <p:cNvSpPr/>
              <p:nvPr/>
            </p:nvSpPr>
            <p:spPr>
              <a:xfrm>
                <a:off x="7491089" y="893783"/>
                <a:ext cx="1681472" cy="111943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nb-NO" sz="1500" dirty="0">
                    <a:solidFill>
                      <a:schemeClr val="tx1"/>
                    </a:solidFill>
                  </a:rPr>
                  <a:t>Process</a:t>
                </a:r>
              </a:p>
            </p:txBody>
          </p: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A36ECD06-3782-4899-EB70-16249AB085D3}"/>
                  </a:ext>
                </a:extLst>
              </p:cNvPr>
              <p:cNvCxnSpPr/>
              <p:nvPr/>
            </p:nvCxnSpPr>
            <p:spPr>
              <a:xfrm>
                <a:off x="8258242" y="151154"/>
                <a:ext cx="0" cy="680439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79F13D7F-D6E7-F9A8-EAB3-3CF036B911A6}"/>
                  </a:ext>
                </a:extLst>
              </p:cNvPr>
              <p:cNvCxnSpPr>
                <a:stCxn id="11" idx="3"/>
              </p:cNvCxnSpPr>
              <p:nvPr/>
            </p:nvCxnSpPr>
            <p:spPr>
              <a:xfrm>
                <a:off x="9172561" y="1453500"/>
                <a:ext cx="1117849" cy="7317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46B5D6E7-6A67-E989-D627-56DC9EFB2A21}"/>
                  </a:ext>
                </a:extLst>
              </p:cNvPr>
              <p:cNvCxnSpPr/>
              <p:nvPr/>
            </p:nvCxnSpPr>
            <p:spPr>
              <a:xfrm>
                <a:off x="204714" y="1460817"/>
                <a:ext cx="995732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6929C6DE-9DA1-44B4-62FB-1AA2149FB4D0}"/>
                  </a:ext>
                </a:extLst>
              </p:cNvPr>
              <p:cNvCxnSpPr>
                <a:cxnSpLocks/>
                <a:endCxn id="7" idx="1"/>
              </p:cNvCxnSpPr>
              <p:nvPr/>
            </p:nvCxnSpPr>
            <p:spPr>
              <a:xfrm>
                <a:off x="1200446" y="1453500"/>
                <a:ext cx="1105324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49CE5C8C-7363-98DD-7832-173EEB5F3C60}"/>
                  </a:ext>
                </a:extLst>
              </p:cNvPr>
              <p:cNvCxnSpPr/>
              <p:nvPr/>
            </p:nvCxnSpPr>
            <p:spPr>
              <a:xfrm>
                <a:off x="9729921" y="1453500"/>
                <a:ext cx="0" cy="13023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EEC10BB2-DACF-B8A2-F1E5-FA4884A993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00446" y="2730237"/>
                <a:ext cx="8529475" cy="2560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D5E521A2-DE52-832A-4021-C6A33BC0A9A9}"/>
                  </a:ext>
                </a:extLst>
              </p:cNvPr>
              <p:cNvCxnSpPr/>
              <p:nvPr/>
            </p:nvCxnSpPr>
            <p:spPr>
              <a:xfrm flipV="1">
                <a:off x="1200446" y="1460817"/>
                <a:ext cx="0" cy="129503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D71DDF68-BF4F-C8E3-EFE1-BB04FA3668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6724" y="2075407"/>
                <a:ext cx="306861" cy="365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29">
                <a:extLst>
                  <a:ext uri="{FF2B5EF4-FFF2-40B4-BE49-F238E27FC236}">
                    <a16:creationId xmlns:a16="http://schemas.microsoft.com/office/drawing/2014/main" id="{32E3F7FF-5A3C-A198-F0A1-FB22FF0F50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272" y="420557"/>
                <a:ext cx="980025" cy="851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1800"/>
                  <a:t>y</a:t>
                </a:r>
                <a:r>
                  <a:rPr lang="nb-NO" altLang="nb-NO" sz="1800" baseline="-25000"/>
                  <a:t>s</a:t>
                </a:r>
              </a:p>
            </p:txBody>
          </p:sp>
          <p:sp>
            <p:nvSpPr>
              <p:cNvPr id="21" name="TextBox 31">
                <a:extLst>
                  <a:ext uri="{FF2B5EF4-FFF2-40B4-BE49-F238E27FC236}">
                    <a16:creationId xmlns:a16="http://schemas.microsoft.com/office/drawing/2014/main" id="{68F91C58-A59E-A6B8-E45B-5DF1E59DFB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86744" y="1990890"/>
                <a:ext cx="591891" cy="1277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1800"/>
                  <a:t>y</a:t>
                </a:r>
                <a:endParaRPr lang="nb-NO" altLang="nb-NO" sz="1800" baseline="-25000"/>
              </a:p>
              <a:p>
                <a:pPr>
                  <a:spcBef>
                    <a:spcPct val="0"/>
                  </a:spcBef>
                  <a:buFontTx/>
                  <a:buNone/>
                </a:pPr>
                <a:endParaRPr lang="nb-NO" altLang="nb-NO" sz="1800" baseline="-25000"/>
              </a:p>
            </p:txBody>
          </p:sp>
          <p:sp>
            <p:nvSpPr>
              <p:cNvPr id="22" name="TextBox 34">
                <a:extLst>
                  <a:ext uri="{FF2B5EF4-FFF2-40B4-BE49-F238E27FC236}">
                    <a16:creationId xmlns:a16="http://schemas.microsoft.com/office/drawing/2014/main" id="{0F0DC45F-12C7-C8D0-435A-8CD1B0AE53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45494" y="725900"/>
                <a:ext cx="582407" cy="638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1800" baseline="-25000"/>
                  <a:t>V</a:t>
                </a:r>
              </a:p>
            </p:txBody>
          </p: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84194C26-2463-B57B-5940-0A927D858F39}"/>
                  </a:ext>
                </a:extLst>
              </p:cNvPr>
              <p:cNvCxnSpPr/>
              <p:nvPr/>
            </p:nvCxnSpPr>
            <p:spPr>
              <a:xfrm flipH="1">
                <a:off x="5737599" y="491372"/>
                <a:ext cx="252064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11C5D6EC-0DAE-7345-A000-33A4B38DA452}"/>
                  </a:ext>
                </a:extLst>
              </p:cNvPr>
              <p:cNvCxnSpPr>
                <a:cxnSpLocks/>
                <a:endCxn id="8" idx="0"/>
              </p:cNvCxnSpPr>
              <p:nvPr/>
            </p:nvCxnSpPr>
            <p:spPr>
              <a:xfrm>
                <a:off x="5737599" y="491372"/>
                <a:ext cx="68887" cy="40972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39">
                <a:extLst>
                  <a:ext uri="{FF2B5EF4-FFF2-40B4-BE49-F238E27FC236}">
                    <a16:creationId xmlns:a16="http://schemas.microsoft.com/office/drawing/2014/main" id="{04CCF0CA-9C55-1057-BF57-FD718CE4B7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404746" y="23113"/>
                <a:ext cx="591891" cy="1277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1800"/>
                  <a:t>d</a:t>
                </a:r>
                <a:endParaRPr lang="nb-NO" altLang="nb-NO" sz="1800" baseline="-25000"/>
              </a:p>
              <a:p>
                <a:pPr>
                  <a:spcBef>
                    <a:spcPct val="0"/>
                  </a:spcBef>
                  <a:buFontTx/>
                  <a:buNone/>
                </a:pPr>
                <a:endParaRPr lang="nb-NO" altLang="nb-NO" sz="1800" baseline="-25000"/>
              </a:p>
            </p:txBody>
          </p:sp>
          <p:sp>
            <p:nvSpPr>
              <p:cNvPr id="26" name="TextBox 40">
                <a:extLst>
                  <a:ext uri="{FF2B5EF4-FFF2-40B4-BE49-F238E27FC236}">
                    <a16:creationId xmlns:a16="http://schemas.microsoft.com/office/drawing/2014/main" id="{2F93E19A-808F-CA06-E588-30245644AD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04056" y="689758"/>
                <a:ext cx="591891" cy="1277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1800" dirty="0"/>
                  <a:t>u</a:t>
                </a:r>
                <a:endParaRPr lang="nb-NO" altLang="nb-NO" sz="1800" baseline="-25000" dirty="0"/>
              </a:p>
              <a:p>
                <a:pPr>
                  <a:spcBef>
                    <a:spcPct val="0"/>
                  </a:spcBef>
                  <a:buFontTx/>
                  <a:buNone/>
                </a:pPr>
                <a:endParaRPr lang="nb-NO" altLang="nb-NO" sz="1800" baseline="-25000" dirty="0"/>
              </a:p>
            </p:txBody>
          </p:sp>
          <p:sp>
            <p:nvSpPr>
              <p:cNvPr id="27" name="TextBox 41">
                <a:extLst>
                  <a:ext uri="{FF2B5EF4-FFF2-40B4-BE49-F238E27FC236}">
                    <a16:creationId xmlns:a16="http://schemas.microsoft.com/office/drawing/2014/main" id="{C466974D-859D-E706-27AB-63042BC6C4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530798" y="618689"/>
                <a:ext cx="591891" cy="1277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1800"/>
                  <a:t>y</a:t>
                </a:r>
                <a:endParaRPr lang="nb-NO" altLang="nb-NO" sz="1800" baseline="-25000"/>
              </a:p>
              <a:p>
                <a:pPr>
                  <a:spcBef>
                    <a:spcPct val="0"/>
                  </a:spcBef>
                  <a:buFontTx/>
                  <a:buNone/>
                </a:pPr>
                <a:endParaRPr lang="nb-NO" altLang="nb-NO" sz="1800" baseline="-25000"/>
              </a:p>
            </p:txBody>
          </p:sp>
        </p:grpSp>
        <p:sp>
          <p:nvSpPr>
            <p:cNvPr id="6" name="Rectangle 30">
              <a:extLst>
                <a:ext uri="{FF2B5EF4-FFF2-40B4-BE49-F238E27FC236}">
                  <a16:creationId xmlns:a16="http://schemas.microsoft.com/office/drawing/2014/main" id="{7DD4EA87-BF54-ED99-43D7-57926F26C1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9074" y="655638"/>
              <a:ext cx="2371725" cy="1084262"/>
            </a:xfrm>
            <a:prstGeom prst="rect">
              <a:avLst/>
            </a:prstGeom>
            <a:noFill/>
            <a:ln w="12700" algn="ctr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>
              <a:lvl1pPr marL="1638300" indent="-3048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buFontTx/>
                <a:buNone/>
              </a:pPr>
              <a:endParaRPr lang="nb-NO" altLang="nb-NO"/>
            </a:p>
          </p:txBody>
        </p:sp>
      </p:grpSp>
    </p:spTree>
    <p:extLst>
      <p:ext uri="{BB962C8B-B14F-4D97-AF65-F5344CB8AC3E}">
        <p14:creationId xmlns:p14="http://schemas.microsoft.com/office/powerpoint/2010/main" val="333331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Group 48">
            <a:extLst>
              <a:ext uri="{FF2B5EF4-FFF2-40B4-BE49-F238E27FC236}">
                <a16:creationId xmlns:a16="http://schemas.microsoft.com/office/drawing/2014/main" id="{EB91DC72-597D-A1D6-8F08-795699A4063E}"/>
              </a:ext>
            </a:extLst>
          </p:cNvPr>
          <p:cNvGrpSpPr>
            <a:grpSpLocks/>
          </p:cNvGrpSpPr>
          <p:nvPr/>
        </p:nvGrpSpPr>
        <p:grpSpPr bwMode="auto">
          <a:xfrm>
            <a:off x="5807199" y="692150"/>
            <a:ext cx="5113337" cy="1408113"/>
            <a:chOff x="204714" y="23113"/>
            <a:chExt cx="10085696" cy="324489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2C1F884-81C8-A2F6-8E71-B0BC5ED1AEAD}"/>
                </a:ext>
              </a:extLst>
            </p:cNvPr>
            <p:cNvSpPr/>
            <p:nvPr/>
          </p:nvSpPr>
          <p:spPr>
            <a:xfrm>
              <a:off x="2305769" y="831593"/>
              <a:ext cx="1678340" cy="1243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nb-NO" sz="1200" dirty="0">
                  <a:solidFill>
                    <a:schemeClr val="tx1"/>
                  </a:solidFill>
                </a:rPr>
                <a:t>Controller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A90C594-84F0-B24F-0C07-F4D9781BDF11}"/>
                </a:ext>
              </a:extLst>
            </p:cNvPr>
            <p:cNvSpPr/>
            <p:nvPr/>
          </p:nvSpPr>
          <p:spPr>
            <a:xfrm>
              <a:off x="4898429" y="901099"/>
              <a:ext cx="1816114" cy="111943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nb-NO" sz="1200" dirty="0" err="1">
                  <a:solidFill>
                    <a:schemeClr val="tx1"/>
                  </a:solidFill>
                </a:rPr>
                <a:t>Calculation</a:t>
              </a:r>
              <a:r>
                <a:rPr lang="nb-NO" sz="1200" dirty="0">
                  <a:solidFill>
                    <a:schemeClr val="tx1"/>
                  </a:solidFill>
                </a:rPr>
                <a:t> </a:t>
              </a:r>
              <a:r>
                <a:rPr lang="nb-NO" sz="1200" dirty="0" err="1">
                  <a:solidFill>
                    <a:schemeClr val="tx1"/>
                  </a:solidFill>
                </a:rPr>
                <a:t>block</a:t>
              </a:r>
              <a:r>
                <a:rPr lang="nb-NO" sz="1200" dirty="0">
                  <a:solidFill>
                    <a:schemeClr val="tx1"/>
                  </a:solidFill>
                </a:rPr>
                <a:t> (</a:t>
              </a:r>
              <a:r>
                <a:rPr lang="nb-NO" sz="1200" dirty="0" err="1">
                  <a:solidFill>
                    <a:schemeClr val="tx1"/>
                  </a:solidFill>
                </a:rPr>
                <a:t>static</a:t>
              </a:r>
              <a:r>
                <a:rPr lang="nb-NO" sz="1200" dirty="0">
                  <a:solidFill>
                    <a:schemeClr val="tx1"/>
                  </a:solidFill>
                </a:rPr>
                <a:t>)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BB5AA69-323D-2560-09C6-6060608D8CEE}"/>
                </a:ext>
              </a:extLst>
            </p:cNvPr>
            <p:cNvCxnSpPr>
              <a:cxnSpLocks/>
              <a:stCxn id="4" idx="3"/>
              <a:endCxn id="7" idx="1"/>
            </p:cNvCxnSpPr>
            <p:nvPr/>
          </p:nvCxnSpPr>
          <p:spPr>
            <a:xfrm>
              <a:off x="3984110" y="1453500"/>
              <a:ext cx="914320" cy="731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E21AD2F5-AF9A-E8FE-EEC6-384DD4DB2F37}"/>
                </a:ext>
              </a:extLst>
            </p:cNvPr>
            <p:cNvCxnSpPr>
              <a:cxnSpLocks/>
              <a:stCxn id="7" idx="3"/>
            </p:cNvCxnSpPr>
            <p:nvPr/>
          </p:nvCxnSpPr>
          <p:spPr>
            <a:xfrm>
              <a:off x="6714544" y="1460817"/>
              <a:ext cx="75149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7DC3D83-C866-B852-4DB3-D6BEFFE078DC}"/>
                </a:ext>
              </a:extLst>
            </p:cNvPr>
            <p:cNvSpPr/>
            <p:nvPr/>
          </p:nvSpPr>
          <p:spPr>
            <a:xfrm>
              <a:off x="7491089" y="893783"/>
              <a:ext cx="1681472" cy="111943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nb-NO" sz="1500" dirty="0">
                  <a:solidFill>
                    <a:schemeClr val="tx1"/>
                  </a:solidFill>
                </a:rPr>
                <a:t>Process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FB39B53-DA6F-5731-ACAD-B0C6DD4C036C}"/>
                </a:ext>
              </a:extLst>
            </p:cNvPr>
            <p:cNvCxnSpPr/>
            <p:nvPr/>
          </p:nvCxnSpPr>
          <p:spPr>
            <a:xfrm>
              <a:off x="8258242" y="151154"/>
              <a:ext cx="0" cy="68043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65EDB9AE-9D59-B583-734E-F16D38F19235}"/>
                </a:ext>
              </a:extLst>
            </p:cNvPr>
            <p:cNvCxnSpPr>
              <a:stCxn id="12" idx="3"/>
            </p:cNvCxnSpPr>
            <p:nvPr/>
          </p:nvCxnSpPr>
          <p:spPr>
            <a:xfrm>
              <a:off x="9172561" y="1453500"/>
              <a:ext cx="1117849" cy="731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1144139-80C6-2125-A93F-1E95EB443EFF}"/>
                </a:ext>
              </a:extLst>
            </p:cNvPr>
            <p:cNvCxnSpPr/>
            <p:nvPr/>
          </p:nvCxnSpPr>
          <p:spPr>
            <a:xfrm>
              <a:off x="204714" y="1460817"/>
              <a:ext cx="99573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AB4B49EC-81DD-F2BF-1B35-8E8E2FA8A432}"/>
                </a:ext>
              </a:extLst>
            </p:cNvPr>
            <p:cNvCxnSpPr>
              <a:cxnSpLocks/>
              <a:endCxn id="4" idx="1"/>
            </p:cNvCxnSpPr>
            <p:nvPr/>
          </p:nvCxnSpPr>
          <p:spPr>
            <a:xfrm>
              <a:off x="1200446" y="1453500"/>
              <a:ext cx="1105324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040142A-4481-947F-86AC-4C75B83DFD3D}"/>
                </a:ext>
              </a:extLst>
            </p:cNvPr>
            <p:cNvCxnSpPr/>
            <p:nvPr/>
          </p:nvCxnSpPr>
          <p:spPr>
            <a:xfrm>
              <a:off x="9729921" y="1453500"/>
              <a:ext cx="0" cy="130234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580882D-5142-1C91-C0D2-9CC59E5F11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00446" y="2730237"/>
              <a:ext cx="8529475" cy="2560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7FDCB954-82A7-8AA8-218D-06063AE7A45E}"/>
                </a:ext>
              </a:extLst>
            </p:cNvPr>
            <p:cNvCxnSpPr/>
            <p:nvPr/>
          </p:nvCxnSpPr>
          <p:spPr>
            <a:xfrm flipV="1">
              <a:off x="1200446" y="1460817"/>
              <a:ext cx="0" cy="129503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E354046-9591-5DC3-4808-84BFE2B495EC}"/>
                </a:ext>
              </a:extLst>
            </p:cNvPr>
            <p:cNvCxnSpPr>
              <a:cxnSpLocks/>
            </p:cNvCxnSpPr>
            <p:nvPr/>
          </p:nvCxnSpPr>
          <p:spPr>
            <a:xfrm>
              <a:off x="586724" y="2075407"/>
              <a:ext cx="306861" cy="365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319" name="TextBox 29">
              <a:extLst>
                <a:ext uri="{FF2B5EF4-FFF2-40B4-BE49-F238E27FC236}">
                  <a16:creationId xmlns:a16="http://schemas.microsoft.com/office/drawing/2014/main" id="{881E35DE-49C4-4830-3552-4BFF78FAC6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272" y="420557"/>
              <a:ext cx="980025" cy="851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800"/>
                <a:t>y</a:t>
              </a:r>
              <a:r>
                <a:rPr lang="nb-NO" altLang="nb-NO" sz="1800" baseline="-25000"/>
                <a:t>s</a:t>
              </a:r>
            </a:p>
          </p:txBody>
        </p:sp>
        <p:sp>
          <p:nvSpPr>
            <p:cNvPr id="55320" name="TextBox 31">
              <a:extLst>
                <a:ext uri="{FF2B5EF4-FFF2-40B4-BE49-F238E27FC236}">
                  <a16:creationId xmlns:a16="http://schemas.microsoft.com/office/drawing/2014/main" id="{D229AEDF-063C-452E-1D01-CA7228A6A0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6744" y="1990890"/>
              <a:ext cx="591891" cy="1277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800"/>
                <a:t>y</a:t>
              </a:r>
              <a:endParaRPr lang="nb-NO" altLang="nb-NO" sz="1800" baseline="-25000"/>
            </a:p>
            <a:p>
              <a:pPr>
                <a:spcBef>
                  <a:spcPct val="0"/>
                </a:spcBef>
                <a:buFontTx/>
                <a:buNone/>
              </a:pPr>
              <a:endParaRPr lang="nb-NO" altLang="nb-NO" sz="1800" baseline="-25000"/>
            </a:p>
          </p:txBody>
        </p:sp>
        <p:sp>
          <p:nvSpPr>
            <p:cNvPr id="55321" name="TextBox 34">
              <a:extLst>
                <a:ext uri="{FF2B5EF4-FFF2-40B4-BE49-F238E27FC236}">
                  <a16:creationId xmlns:a16="http://schemas.microsoft.com/office/drawing/2014/main" id="{9884EE69-78F9-F3B9-1074-DB61DD1B62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45494" y="725900"/>
              <a:ext cx="582407" cy="638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800" baseline="-25000"/>
                <a:t>V</a:t>
              </a: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428A8B31-085A-9D64-E0A8-99762997A761}"/>
                </a:ext>
              </a:extLst>
            </p:cNvPr>
            <p:cNvCxnSpPr/>
            <p:nvPr/>
          </p:nvCxnSpPr>
          <p:spPr>
            <a:xfrm flipH="1">
              <a:off x="5737599" y="491372"/>
              <a:ext cx="252064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2A6A5519-DA64-B949-F138-F9139DADF1EA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>
              <a:off x="5737599" y="491372"/>
              <a:ext cx="68887" cy="4097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324" name="TextBox 39">
              <a:extLst>
                <a:ext uri="{FF2B5EF4-FFF2-40B4-BE49-F238E27FC236}">
                  <a16:creationId xmlns:a16="http://schemas.microsoft.com/office/drawing/2014/main" id="{C263B27F-DFDD-081B-4E61-C7D510ADBB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04746" y="23113"/>
              <a:ext cx="591891" cy="1277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800"/>
                <a:t>d</a:t>
              </a:r>
              <a:endParaRPr lang="nb-NO" altLang="nb-NO" sz="1800" baseline="-25000"/>
            </a:p>
            <a:p>
              <a:pPr>
                <a:spcBef>
                  <a:spcPct val="0"/>
                </a:spcBef>
                <a:buFontTx/>
                <a:buNone/>
              </a:pPr>
              <a:endParaRPr lang="nb-NO" altLang="nb-NO" sz="1800" baseline="-25000"/>
            </a:p>
          </p:txBody>
        </p:sp>
        <p:sp>
          <p:nvSpPr>
            <p:cNvPr id="55325" name="TextBox 40">
              <a:extLst>
                <a:ext uri="{FF2B5EF4-FFF2-40B4-BE49-F238E27FC236}">
                  <a16:creationId xmlns:a16="http://schemas.microsoft.com/office/drawing/2014/main" id="{3C9B18FA-5E2C-568B-1899-5924236C76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4056" y="689758"/>
              <a:ext cx="591891" cy="1277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800"/>
                <a:t>u</a:t>
              </a:r>
              <a:endParaRPr lang="nb-NO" altLang="nb-NO" sz="1800" baseline="-25000"/>
            </a:p>
            <a:p>
              <a:pPr>
                <a:spcBef>
                  <a:spcPct val="0"/>
                </a:spcBef>
                <a:buFontTx/>
                <a:buNone/>
              </a:pPr>
              <a:endParaRPr lang="nb-NO" altLang="nb-NO" sz="1800" baseline="-25000"/>
            </a:p>
          </p:txBody>
        </p:sp>
        <p:sp>
          <p:nvSpPr>
            <p:cNvPr id="55326" name="TextBox 41">
              <a:extLst>
                <a:ext uri="{FF2B5EF4-FFF2-40B4-BE49-F238E27FC236}">
                  <a16:creationId xmlns:a16="http://schemas.microsoft.com/office/drawing/2014/main" id="{147E34B4-5C44-6880-1EA0-095BBD95A6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30798" y="618689"/>
              <a:ext cx="591891" cy="1277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800"/>
                <a:t>y</a:t>
              </a:r>
              <a:endParaRPr lang="nb-NO" altLang="nb-NO" sz="1800" baseline="-25000"/>
            </a:p>
            <a:p>
              <a:pPr>
                <a:spcBef>
                  <a:spcPct val="0"/>
                </a:spcBef>
                <a:buFontTx/>
                <a:buNone/>
              </a:pPr>
              <a:endParaRPr lang="nb-NO" altLang="nb-NO" sz="1800" baseline="-250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529F533-1B2B-145E-E54D-E3ABC45D6C1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46928" y="2356723"/>
            <a:ext cx="7498144" cy="4833054"/>
          </a:xfrm>
          <a:prstGeom prst="rect">
            <a:avLst/>
          </a:prstGeom>
          <a:blipFill>
            <a:blip r:embed="rId3"/>
            <a:stretch>
              <a:fillRect l="-488" t="-379"/>
            </a:stretch>
          </a:blipFill>
        </p:spPr>
        <p:txBody>
          <a:bodyPr/>
          <a:lstStyle/>
          <a:p>
            <a:pPr>
              <a:defRPr/>
            </a:pPr>
            <a:r>
              <a:rPr lang="nb-NO" dirty="0">
                <a:noFill/>
              </a:rPr>
              <a:t> </a:t>
            </a:r>
          </a:p>
        </p:txBody>
      </p:sp>
      <p:pic>
        <p:nvPicPr>
          <p:cNvPr id="55300" name="Picture 22">
            <a:extLst>
              <a:ext uri="{FF2B5EF4-FFF2-40B4-BE49-F238E27FC236}">
                <a16:creationId xmlns:a16="http://schemas.microsoft.com/office/drawing/2014/main" id="{FDECF05B-5EA2-1126-518F-D88CB1E77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699" y="925513"/>
            <a:ext cx="18669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1" name="TextBox 24">
            <a:extLst>
              <a:ext uri="{FF2B5EF4-FFF2-40B4-BE49-F238E27FC236}">
                <a16:creationId xmlns:a16="http://schemas.microsoft.com/office/drawing/2014/main" id="{0E35D325-27EE-D669-1AEA-64C3C64AF8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626" y="-7185"/>
            <a:ext cx="997632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b="1" dirty="0">
                <a:highlight>
                  <a:srgbClr val="FFFF00"/>
                </a:highlight>
              </a:rPr>
              <a:t>TRANSFORMED INPUTS v: GENERAL APPROACH FOR COMBINED FEEDBACK,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b="1" dirty="0">
                <a:highlight>
                  <a:srgbClr val="FFFF00"/>
                </a:highlight>
              </a:rPr>
              <a:t>FEEDFORWARD,  DECOUPLING AND LINEARIZATION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b="1" dirty="0"/>
              <a:t> </a:t>
            </a:r>
            <a:r>
              <a:rPr lang="nb-NO" altLang="nb-NO" b="1" dirty="0" err="1"/>
              <a:t>Example</a:t>
            </a:r>
            <a:r>
              <a:rPr lang="nb-NO" altLang="nb-NO" b="1" dirty="0"/>
              <a:t>: </a:t>
            </a:r>
            <a:r>
              <a:rPr lang="nb-NO" altLang="nb-NO" b="1" dirty="0" err="1"/>
              <a:t>Mixing</a:t>
            </a:r>
            <a:r>
              <a:rPr lang="nb-NO" altLang="nb-NO" b="1" dirty="0"/>
              <a:t> of hot and </a:t>
            </a:r>
            <a:r>
              <a:rPr lang="nb-NO" altLang="nb-NO" b="1" dirty="0" err="1"/>
              <a:t>cold</a:t>
            </a:r>
            <a:r>
              <a:rPr lang="nb-NO" altLang="nb-NO" b="1" dirty="0"/>
              <a:t> water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dirty="0"/>
          </a:p>
        </p:txBody>
      </p:sp>
      <p:pic>
        <p:nvPicPr>
          <p:cNvPr id="55302" name="Picture 26">
            <a:extLst>
              <a:ext uri="{FF2B5EF4-FFF2-40B4-BE49-F238E27FC236}">
                <a16:creationId xmlns:a16="http://schemas.microsoft.com/office/drawing/2014/main" id="{48D33B90-3B40-1A08-F332-62E6777EB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336" y="2046288"/>
            <a:ext cx="1093788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3" name="Rectangle 30">
            <a:extLst>
              <a:ext uri="{FF2B5EF4-FFF2-40B4-BE49-F238E27FC236}">
                <a16:creationId xmlns:a16="http://schemas.microsoft.com/office/drawing/2014/main" id="{F89CB512-E747-380A-A2EA-D6ACAAF9BC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9074" y="655638"/>
            <a:ext cx="2371725" cy="1084262"/>
          </a:xfrm>
          <a:prstGeom prst="rect">
            <a:avLst/>
          </a:prstGeom>
          <a:noFill/>
          <a:ln w="12700" algn="ctr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endParaRPr lang="nb-NO" altLang="nb-NO"/>
          </a:p>
        </p:txBody>
      </p:sp>
      <p:sp>
        <p:nvSpPr>
          <p:cNvPr id="55304" name="TextBox 2">
            <a:extLst>
              <a:ext uri="{FF2B5EF4-FFF2-40B4-BE49-F238E27FC236}">
                <a16:creationId xmlns:a16="http://schemas.microsoft.com/office/drawing/2014/main" id="{511D7A62-7082-2DCE-82FB-010C53880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9524" y="3522663"/>
            <a:ext cx="16081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FF0000"/>
                </a:solidFill>
              </a:rPr>
              <a:t>Generalized ratio</a:t>
            </a:r>
          </a:p>
        </p:txBody>
      </p:sp>
      <p:sp>
        <p:nvSpPr>
          <p:cNvPr id="55305" name="TextBox 4">
            <a:extLst>
              <a:ext uri="{FF2B5EF4-FFF2-40B4-BE49-F238E27FC236}">
                <a16:creationId xmlns:a16="http://schemas.microsoft.com/office/drawing/2014/main" id="{8CF438E1-D1D1-58D2-D5DB-A54D4C345917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203699" y="6237288"/>
            <a:ext cx="2946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solidFill>
                  <a:srgbClr val="FF0000"/>
                </a:solidFill>
              </a:rPr>
              <a:t>Decoupler with feedforward: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A60CE9-2D12-648C-73D1-A8C133E4FD02}"/>
              </a:ext>
            </a:extLst>
          </p:cNvPr>
          <p:cNvSpPr txBox="1"/>
          <p:nvPr/>
        </p:nvSpPr>
        <p:spPr>
          <a:xfrm>
            <a:off x="8003467" y="4573195"/>
            <a:ext cx="2029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highlight>
                  <a:srgbClr val="FFFF00"/>
                </a:highlight>
              </a:rPr>
              <a:t>It’s </a:t>
            </a:r>
            <a:r>
              <a:rPr lang="nb-NO" dirty="0" err="1">
                <a:highlight>
                  <a:srgbClr val="FFFF00"/>
                </a:highlight>
              </a:rPr>
              <a:t>almost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magic</a:t>
            </a:r>
            <a:r>
              <a:rPr lang="nb-NO" dirty="0">
                <a:highlight>
                  <a:srgbClr val="FFFF00"/>
                </a:highlight>
              </a:rPr>
              <a:t>!</a:t>
            </a:r>
            <a:endParaRPr lang="en-US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>
            <a:extLst>
              <a:ext uri="{FF2B5EF4-FFF2-40B4-BE49-F238E27FC236}">
                <a16:creationId xmlns:a16="http://schemas.microsoft.com/office/drawing/2014/main" id="{3A68914B-A52B-76D5-E890-2AD79EAC1A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39862" y="539750"/>
            <a:ext cx="10752137" cy="1143000"/>
          </a:xfrm>
        </p:spPr>
        <p:txBody>
          <a:bodyPr/>
          <a:lstStyle/>
          <a:p>
            <a:r>
              <a:rPr lang="en-US" altLang="nb-NO" dirty="0"/>
              <a:t>V. Pole placement (state feedback using P-only control)</a:t>
            </a:r>
          </a:p>
        </p:txBody>
      </p:sp>
      <p:sp>
        <p:nvSpPr>
          <p:cNvPr id="81923" name="Content Placeholder 2">
            <a:extLst>
              <a:ext uri="{FF2B5EF4-FFF2-40B4-BE49-F238E27FC236}">
                <a16:creationId xmlns:a16="http://schemas.microsoft.com/office/drawing/2014/main" id="{FE36BC67-D4DA-2ABF-6989-1D20C2FDAF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600200"/>
            <a:ext cx="10307488" cy="2044700"/>
          </a:xfrm>
        </p:spPr>
        <p:txBody>
          <a:bodyPr/>
          <a:lstStyle/>
          <a:p>
            <a:r>
              <a:rPr lang="en-US" altLang="nb-NO" sz="1800" dirty="0"/>
              <a:t>Place closed-loop poles. Old design method</a:t>
            </a:r>
          </a:p>
          <a:p>
            <a:r>
              <a:rPr lang="en-US" altLang="nb-NO" sz="1800" dirty="0"/>
              <a:t>Useful for insight, but difficult to choose K. Not used much in practice, at least not for linear controllers</a:t>
            </a:r>
          </a:p>
          <a:p>
            <a:r>
              <a:rPr lang="en-US" altLang="nb-NO" sz="1800" dirty="0"/>
              <a:t>Basis: </a:t>
            </a:r>
          </a:p>
          <a:p>
            <a:pPr lvl="1"/>
            <a:r>
              <a:rPr lang="en-US" altLang="nb-NO" dirty="0"/>
              <a:t>Linear system on state space form</a:t>
            </a:r>
          </a:p>
          <a:p>
            <a:pPr lvl="1"/>
            <a:endParaRPr lang="en-US" altLang="nb-NO" dirty="0"/>
          </a:p>
          <a:p>
            <a:pPr lvl="1"/>
            <a:endParaRPr lang="en-US" altLang="nb-NO" dirty="0"/>
          </a:p>
          <a:p>
            <a:pPr lvl="1"/>
            <a:r>
              <a:rPr lang="en-US" altLang="nb-NO" dirty="0"/>
              <a:t>and use “State feedback” P-control (assuming we can measure all the states) </a:t>
            </a:r>
          </a:p>
        </p:txBody>
      </p:sp>
      <p:pic>
        <p:nvPicPr>
          <p:cNvPr id="81924" name="Picture 7">
            <a:extLst>
              <a:ext uri="{FF2B5EF4-FFF2-40B4-BE49-F238E27FC236}">
                <a16:creationId xmlns:a16="http://schemas.microsoft.com/office/drawing/2014/main" id="{0286F35B-CD40-C646-338A-EBC8D8495983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0" y="4198938"/>
            <a:ext cx="1338263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F30E1A-C110-B637-FE4C-57BC07948EFD}"/>
              </a:ext>
            </a:extLst>
          </p:cNvPr>
          <p:cNvSpPr txBox="1"/>
          <p:nvPr/>
        </p:nvSpPr>
        <p:spPr>
          <a:xfrm>
            <a:off x="1631504" y="4869160"/>
            <a:ext cx="1044116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/>
              <a:t>Note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dirty="0"/>
              <a:t>SIMC is “pole placement” (p=-1/</a:t>
            </a:r>
            <a:r>
              <a:rPr lang="en-US" dirty="0" err="1"/>
              <a:t>tauc</a:t>
            </a:r>
            <a:r>
              <a:rPr lang="en-US" dirty="0"/>
              <a:t>), but with output feedback (y), and we also place zeros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dirty="0"/>
              <a:t>If we cannot measure all the states, then we can estimate x from y using a “Kalman filter”.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dirty="0"/>
              <a:t>State feedback uses extra measurements – an alternative is cascade control</a:t>
            </a:r>
          </a:p>
        </p:txBody>
      </p:sp>
      <p:sp>
        <p:nvSpPr>
          <p:cNvPr id="81926" name="TextBox 3">
            <a:extLst>
              <a:ext uri="{FF2B5EF4-FFF2-40B4-BE49-F238E27FC236}">
                <a16:creationId xmlns:a16="http://schemas.microsoft.com/office/drawing/2014/main" id="{2C2E0E65-4F57-C923-7E1C-6E3F35796B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720" y="3057260"/>
            <a:ext cx="2325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 dirty="0"/>
              <a:t>dx/</a:t>
            </a:r>
            <a:r>
              <a:rPr lang="nb-NO" altLang="nb-NO" sz="2400" dirty="0" err="1"/>
              <a:t>dt</a:t>
            </a:r>
            <a:r>
              <a:rPr lang="nb-NO" altLang="nb-NO" sz="2400" dirty="0"/>
              <a:t> = A x + B u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>
            <a:extLst>
              <a:ext uri="{FF2B5EF4-FFF2-40B4-BE49-F238E27FC236}">
                <a16:creationId xmlns:a16="http://schemas.microsoft.com/office/drawing/2014/main" id="{5981DD18-4710-5024-745E-ECF63293CD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nb-NO"/>
          </a:p>
        </p:txBody>
      </p:sp>
      <p:sp>
        <p:nvSpPr>
          <p:cNvPr id="82947" name="Content Placeholder 2">
            <a:extLst>
              <a:ext uri="{FF2B5EF4-FFF2-40B4-BE49-F238E27FC236}">
                <a16:creationId xmlns:a16="http://schemas.microsoft.com/office/drawing/2014/main" id="{DE2068EA-506B-F1DF-73C7-CED351C13F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nb-NO"/>
          </a:p>
        </p:txBody>
      </p:sp>
      <p:pic>
        <p:nvPicPr>
          <p:cNvPr id="82948" name="Picture 2">
            <a:extLst>
              <a:ext uri="{FF2B5EF4-FFF2-40B4-BE49-F238E27FC236}">
                <a16:creationId xmlns:a16="http://schemas.microsoft.com/office/drawing/2014/main" id="{CD844AFE-9064-F694-2C94-6325EA24F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838" y="47625"/>
            <a:ext cx="7934325" cy="676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>
            <a:extLst>
              <a:ext uri="{FF2B5EF4-FFF2-40B4-BE49-F238E27FC236}">
                <a16:creationId xmlns:a16="http://schemas.microsoft.com/office/drawing/2014/main" id="{069B897E-6DD5-05D3-9042-EA4BCB3A88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nb-NO"/>
          </a:p>
        </p:txBody>
      </p:sp>
      <p:sp>
        <p:nvSpPr>
          <p:cNvPr id="83971" name="Content Placeholder 2">
            <a:extLst>
              <a:ext uri="{FF2B5EF4-FFF2-40B4-BE49-F238E27FC236}">
                <a16:creationId xmlns:a16="http://schemas.microsoft.com/office/drawing/2014/main" id="{61F79169-A55D-905D-BE5E-1CD8A6734B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nb-NO"/>
          </a:p>
        </p:txBody>
      </p:sp>
      <p:pic>
        <p:nvPicPr>
          <p:cNvPr id="83972" name="Picture 2">
            <a:extLst>
              <a:ext uri="{FF2B5EF4-FFF2-40B4-BE49-F238E27FC236}">
                <a16:creationId xmlns:a16="http://schemas.microsoft.com/office/drawing/2014/main" id="{60E17958-1679-CCDB-E967-70542FA5C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206375"/>
            <a:ext cx="7058025" cy="631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55085-4FA0-0A42-51F7-0677336F5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MPC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ADE21-1A16-8E42-4439-B2F226B0EF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B2BED6-20F8-72F5-6E6C-A661C6723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0EC85D-97E6-C43A-03E8-22BDA7CC8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26609596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>
            <a:extLst>
              <a:ext uri="{FF2B5EF4-FFF2-40B4-BE49-F238E27FC236}">
                <a16:creationId xmlns:a16="http://schemas.microsoft.com/office/drawing/2014/main" id="{C9769C90-94F7-ECE6-3EFA-756335B5A16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59395" name="Footer Placeholder 4">
            <a:extLst>
              <a:ext uri="{FF2B5EF4-FFF2-40B4-BE49-F238E27FC236}">
                <a16:creationId xmlns:a16="http://schemas.microsoft.com/office/drawing/2014/main" id="{4E3FC653-563A-A9B3-F8E5-D62C80440E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59396" name="Rectangle 2">
            <a:extLst>
              <a:ext uri="{FF2B5EF4-FFF2-40B4-BE49-F238E27FC236}">
                <a16:creationId xmlns:a16="http://schemas.microsoft.com/office/drawing/2014/main" id="{0E7A711F-77A9-B23F-8CF1-DE4CD5DEC0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nb-NO" sz="3200"/>
              <a:t>Advanced multivariable control with explicit constraint handling = MPC</a:t>
            </a:r>
            <a:endParaRPr lang="en-US" altLang="nb-NO"/>
          </a:p>
        </p:txBody>
      </p:sp>
      <p:sp>
        <p:nvSpPr>
          <p:cNvPr id="59397" name="Rectangle 3">
            <a:extLst>
              <a:ext uri="{FF2B5EF4-FFF2-40B4-BE49-F238E27FC236}">
                <a16:creationId xmlns:a16="http://schemas.microsoft.com/office/drawing/2014/main" id="{67695D34-AB38-41D3-D3AE-3832FBF021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nb-NO" i="1"/>
              <a:t>Use for</a:t>
            </a:r>
            <a:r>
              <a:rPr lang="en-US" altLang="nb-NO"/>
              <a:t>: Interacting process and changes in active constraints</a:t>
            </a:r>
          </a:p>
          <a:p>
            <a:pPr>
              <a:buFontTx/>
              <a:buNone/>
            </a:pPr>
            <a:r>
              <a:rPr lang="en-US" altLang="nb-NO">
                <a:solidFill>
                  <a:schemeClr val="accent2"/>
                </a:solidFill>
              </a:rPr>
              <a:t>+	Easy handling of feedforward control</a:t>
            </a:r>
          </a:p>
          <a:p>
            <a:pPr>
              <a:buFontTx/>
              <a:buNone/>
            </a:pPr>
            <a:r>
              <a:rPr lang="en-US" altLang="nb-NO">
                <a:solidFill>
                  <a:schemeClr val="accent2"/>
                </a:solidFill>
              </a:rPr>
              <a:t>+	Easy handling of changing constraints</a:t>
            </a:r>
          </a:p>
          <a:p>
            <a:pPr lvl="2"/>
            <a:r>
              <a:rPr lang="en-US" altLang="nb-NO">
                <a:solidFill>
                  <a:schemeClr val="accent2"/>
                </a:solidFill>
              </a:rPr>
              <a:t>no need for logic	</a:t>
            </a:r>
          </a:p>
          <a:p>
            <a:pPr lvl="2"/>
            <a:r>
              <a:rPr lang="en-US" altLang="nb-NO">
                <a:solidFill>
                  <a:schemeClr val="accent2"/>
                </a:solidFill>
              </a:rPr>
              <a:t>But does not always work</a:t>
            </a:r>
          </a:p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-	Requires multivariable dynamic model</a:t>
            </a:r>
          </a:p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-	Tuning may be difficult </a:t>
            </a:r>
          </a:p>
          <a:p>
            <a:pPr>
              <a:buFontTx/>
              <a:buChar char="-"/>
            </a:pPr>
            <a:r>
              <a:rPr lang="en-US" altLang="nb-NO">
                <a:solidFill>
                  <a:srgbClr val="FF0000"/>
                </a:solidFill>
              </a:rPr>
              <a:t>Less transparent; not clear how it handles a given situatiion</a:t>
            </a:r>
          </a:p>
          <a:p>
            <a:pPr>
              <a:buFontTx/>
              <a:buChar char="-"/>
            </a:pPr>
            <a:r>
              <a:rPr lang="en-US" altLang="nb-NO">
                <a:solidFill>
                  <a:srgbClr val="FF0000"/>
                </a:solidFill>
              </a:rPr>
              <a:t>Used if “conventional advanced control” is not good enough</a:t>
            </a:r>
          </a:p>
          <a:p>
            <a:pPr lvl="1">
              <a:buFontTx/>
              <a:buChar char="-"/>
            </a:pPr>
            <a:r>
              <a:rPr lang="en-US" altLang="nb-NO">
                <a:solidFill>
                  <a:srgbClr val="FF0000"/>
                </a:solidFill>
              </a:rPr>
              <a:t>Typically implemented after some time of operation (more than one year)</a:t>
            </a:r>
          </a:p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-	“Everything goes down at the same time”</a:t>
            </a:r>
            <a:endParaRPr lang="en-US" altLang="nb-NO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59398" name="TextBox 1">
            <a:extLst>
              <a:ext uri="{FF2B5EF4-FFF2-40B4-BE49-F238E27FC236}">
                <a16:creationId xmlns:a16="http://schemas.microsoft.com/office/drawing/2014/main" id="{9B324A42-F94C-368F-4466-58F902DED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0" y="6165850"/>
            <a:ext cx="3578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MPC  = model predictive control</a:t>
            </a:r>
          </a:p>
        </p:txBody>
      </p:sp>
    </p:spTree>
    <p:extLst>
      <p:ext uri="{BB962C8B-B14F-4D97-AF65-F5344CB8AC3E}">
        <p14:creationId xmlns:p14="http://schemas.microsoft.com/office/powerpoint/2010/main" val="14110397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1967E-457F-68B8-1A7D-F34B7FD92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Multivariable control: </a:t>
            </a:r>
            <a:br>
              <a:rPr lang="en-US" dirty="0"/>
            </a:br>
            <a:r>
              <a:rPr lang="en-US" dirty="0"/>
              <a:t>MPC versus (linear) decoupling</a:t>
            </a:r>
          </a:p>
        </p:txBody>
      </p:sp>
      <p:sp>
        <p:nvSpPr>
          <p:cNvPr id="61443" name="Content Placeholder 2">
            <a:extLst>
              <a:ext uri="{FF2B5EF4-FFF2-40B4-BE49-F238E27FC236}">
                <a16:creationId xmlns:a16="http://schemas.microsoft.com/office/drawing/2014/main" id="{CE89B91A-E33C-3BEE-47BD-2DCB6547E9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39863" y="1989138"/>
            <a:ext cx="10363200" cy="4114800"/>
          </a:xfrm>
        </p:spPr>
        <p:txBody>
          <a:bodyPr/>
          <a:lstStyle/>
          <a:p>
            <a:r>
              <a:rPr lang="en-US" altLang="nb-NO"/>
              <a:t>Both MPC and decoupling require a multivariable process model</a:t>
            </a:r>
          </a:p>
          <a:p>
            <a:r>
              <a:rPr lang="en-US" altLang="nb-NO"/>
              <a:t>MPC is usually preferred instead of decoupling because it can also handle feedforward control, nonsquare processes (cascade, input resetting)  dynamic, etc.</a:t>
            </a:r>
          </a:p>
          <a:p>
            <a:r>
              <a:rPr lang="en-US" altLang="nb-NO"/>
              <a:t>MPC can also handle constraints</a:t>
            </a:r>
          </a:p>
          <a:p>
            <a:pPr lvl="1"/>
            <a:r>
              <a:rPr lang="en-US" altLang="nb-NO"/>
              <a:t>Has “built-in” anti-windup</a:t>
            </a:r>
          </a:p>
          <a:p>
            <a:endParaRPr lang="en-US" altLang="nb-NO"/>
          </a:p>
        </p:txBody>
      </p:sp>
      <p:sp>
        <p:nvSpPr>
          <p:cNvPr id="61444" name="TextBox 3">
            <a:extLst>
              <a:ext uri="{FF2B5EF4-FFF2-40B4-BE49-F238E27FC236}">
                <a16:creationId xmlns:a16="http://schemas.microsoft.com/office/drawing/2014/main" id="{0896E391-9F04-021B-9395-912F7DF15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6381750"/>
            <a:ext cx="3543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/>
              <a:t>MPC = Model predictive control</a:t>
            </a:r>
          </a:p>
        </p:txBody>
      </p:sp>
    </p:spTree>
    <p:extLst>
      <p:ext uri="{BB962C8B-B14F-4D97-AF65-F5344CB8AC3E}">
        <p14:creationId xmlns:p14="http://schemas.microsoft.com/office/powerpoint/2010/main" val="38415943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>
            <a:extLst>
              <a:ext uri="{FF2B5EF4-FFF2-40B4-BE49-F238E27FC236}">
                <a16:creationId xmlns:a16="http://schemas.microsoft.com/office/drawing/2014/main" id="{871AADAA-ECD2-42EA-E002-C22964F33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500" y="188913"/>
            <a:ext cx="77724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nb-NO" dirty="0"/>
              <a:t>Model predictive control (MPC) = “online optimal control”</a:t>
            </a:r>
          </a:p>
        </p:txBody>
      </p:sp>
      <p:sp>
        <p:nvSpPr>
          <p:cNvPr id="62467" name="Date Placeholder 3">
            <a:extLst>
              <a:ext uri="{FF2B5EF4-FFF2-40B4-BE49-F238E27FC236}">
                <a16:creationId xmlns:a16="http://schemas.microsoft.com/office/drawing/2014/main" id="{CDBA9952-115E-D69B-172E-627E9C5D20A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62468" name="Footer Placeholder 4">
            <a:extLst>
              <a:ext uri="{FF2B5EF4-FFF2-40B4-BE49-F238E27FC236}">
                <a16:creationId xmlns:a16="http://schemas.microsoft.com/office/drawing/2014/main" id="{FA5BF7B6-DE99-23B4-B280-3DB2C8D25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pic>
        <p:nvPicPr>
          <p:cNvPr id="62469" name="Picture 2">
            <a:extLst>
              <a:ext uri="{FF2B5EF4-FFF2-40B4-BE49-F238E27FC236}">
                <a16:creationId xmlns:a16="http://schemas.microsoft.com/office/drawing/2014/main" id="{EEDB610B-B96B-98BB-5502-CBD57AF7D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1782763"/>
            <a:ext cx="4392613" cy="269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70" name="Picture 3">
            <a:extLst>
              <a:ext uri="{FF2B5EF4-FFF2-40B4-BE49-F238E27FC236}">
                <a16:creationId xmlns:a16="http://schemas.microsoft.com/office/drawing/2014/main" id="{73A64223-D2BE-C920-4467-37ED3A442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1268413"/>
            <a:ext cx="4398962" cy="343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71" name="Picture 4">
            <a:extLst>
              <a:ext uri="{FF2B5EF4-FFF2-40B4-BE49-F238E27FC236}">
                <a16:creationId xmlns:a16="http://schemas.microsoft.com/office/drawing/2014/main" id="{93091B9C-EE7E-E2AD-23FA-EC6D49FED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4652963"/>
            <a:ext cx="4108450" cy="215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72" name="TextBox 5">
            <a:extLst>
              <a:ext uri="{FF2B5EF4-FFF2-40B4-BE49-F238E27FC236}">
                <a16:creationId xmlns:a16="http://schemas.microsoft.com/office/drawing/2014/main" id="{B62B7B08-9322-E00B-0F88-555F16092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9788" y="6037263"/>
            <a:ext cx="4130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Note: Implement only current input </a:t>
            </a:r>
            <a:r>
              <a:rPr lang="el-GR" altLang="nb-NO" sz="1800">
                <a:latin typeface="Arial" panose="020B0604020202020204" pitchFamily="34" charset="0"/>
              </a:rPr>
              <a:t>Δ</a:t>
            </a:r>
            <a:r>
              <a:rPr lang="en-US" altLang="nb-NO" sz="1800">
                <a:latin typeface="Arial" panose="020B0604020202020204" pitchFamily="34" charset="0"/>
              </a:rPr>
              <a:t>u</a:t>
            </a:r>
            <a:r>
              <a:rPr lang="en-US" altLang="nb-NO" sz="1800" baseline="-25000">
                <a:latin typeface="Arial" panose="020B0604020202020204" pitchFamily="34" charset="0"/>
              </a:rPr>
              <a:t>1</a:t>
            </a:r>
            <a:endParaRPr lang="en-US" altLang="nb-NO" sz="18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62473" name="Picture 73">
            <a:extLst>
              <a:ext uri="{FF2B5EF4-FFF2-40B4-BE49-F238E27FC236}">
                <a16:creationId xmlns:a16="http://schemas.microsoft.com/office/drawing/2014/main" id="{1FE4E639-26D9-D246-C4F0-45CF127217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4865688"/>
            <a:ext cx="17272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4" name="TextBox 1">
            <a:extLst>
              <a:ext uri="{FF2B5EF4-FFF2-40B4-BE49-F238E27FC236}">
                <a16:creationId xmlns:a16="http://schemas.microsoft.com/office/drawing/2014/main" id="{2F27905A-9127-3840-3D53-09D3F5C40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4533900"/>
            <a:ext cx="1143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y</a:t>
            </a:r>
            <a:r>
              <a:rPr lang="en-US" altLang="nb-NO" sz="1800" baseline="-25000">
                <a:latin typeface="Arial" panose="020B0604020202020204" pitchFamily="34" charset="0"/>
              </a:rPr>
              <a:t>dev</a:t>
            </a:r>
            <a:r>
              <a:rPr lang="en-US" altLang="nb-NO" sz="1800">
                <a:latin typeface="Arial" panose="020B0604020202020204" pitchFamily="34" charset="0"/>
              </a:rPr>
              <a:t>=y-y</a:t>
            </a:r>
            <a:r>
              <a:rPr lang="en-US" altLang="nb-NO" sz="1800" baseline="-25000">
                <a:latin typeface="Arial" panose="020B0604020202020204" pitchFamily="34" charset="0"/>
              </a:rPr>
              <a:t>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u</a:t>
            </a:r>
            <a:r>
              <a:rPr lang="en-US" altLang="nb-NO" sz="1800" baseline="-25000">
                <a:latin typeface="Arial" panose="020B0604020202020204" pitchFamily="34" charset="0"/>
              </a:rPr>
              <a:t>dev</a:t>
            </a:r>
            <a:r>
              <a:rPr lang="en-US" altLang="nb-NO" sz="1800">
                <a:latin typeface="Arial" panose="020B0604020202020204" pitchFamily="34" charset="0"/>
              </a:rPr>
              <a:t>=u-u</a:t>
            </a:r>
            <a:r>
              <a:rPr lang="en-US" altLang="nb-NO" sz="1800" baseline="-25000"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62475" name="TextBox 2">
            <a:extLst>
              <a:ext uri="{FF2B5EF4-FFF2-40B4-BE49-F238E27FC236}">
                <a16:creationId xmlns:a16="http://schemas.microsoft.com/office/drawing/2014/main" id="{6EA47E5F-4429-10E1-B8AC-940E5DA7C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4549775"/>
            <a:ext cx="1597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400">
                <a:latin typeface="Arial" panose="020B0604020202020204" pitchFamily="34" charset="0"/>
              </a:rPr>
              <a:t>Discretize in time:</a:t>
            </a:r>
          </a:p>
        </p:txBody>
      </p:sp>
    </p:spTree>
    <p:extLst>
      <p:ext uri="{BB962C8B-B14F-4D97-AF65-F5344CB8AC3E}">
        <p14:creationId xmlns:p14="http://schemas.microsoft.com/office/powerpoint/2010/main" val="29320858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4">
            <a:extLst>
              <a:ext uri="{FF2B5EF4-FFF2-40B4-BE49-F238E27FC236}">
                <a16:creationId xmlns:a16="http://schemas.microsoft.com/office/drawing/2014/main" id="{45EF3F44-8214-2898-92BD-C68BFB12892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24384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3716A0-1E63-42AF-93FA-3E2B49BD3105}" type="slidenum">
              <a:rPr lang="en-GB" altLang="nb-NO" sz="140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en-GB" altLang="nb-NO" sz="1400"/>
          </a:p>
        </p:txBody>
      </p:sp>
      <p:sp>
        <p:nvSpPr>
          <p:cNvPr id="150530" name="Rectangle 2">
            <a:extLst>
              <a:ext uri="{FF2B5EF4-FFF2-40B4-BE49-F238E27FC236}">
                <a16:creationId xmlns:a16="http://schemas.microsoft.com/office/drawing/2014/main" id="{856B4353-6969-7185-56A0-3B5653EC5B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nb-NO" dirty="0" err="1"/>
              <a:t>Implementation</a:t>
            </a:r>
            <a:r>
              <a:rPr lang="nb-NO" dirty="0"/>
              <a:t> MPC </a:t>
            </a:r>
            <a:r>
              <a:rPr lang="nb-NO" dirty="0" err="1"/>
              <a:t>project</a:t>
            </a:r>
            <a:br>
              <a:rPr lang="nb-NO" dirty="0"/>
            </a:br>
            <a:r>
              <a:rPr lang="nb-NO" dirty="0"/>
              <a:t>(Stig Strand, Equinor)</a:t>
            </a:r>
            <a:endParaRPr lang="en-GB" dirty="0"/>
          </a:p>
        </p:txBody>
      </p:sp>
      <p:sp>
        <p:nvSpPr>
          <p:cNvPr id="150531" name="Rectangle 3">
            <a:extLst>
              <a:ext uri="{FF2B5EF4-FFF2-40B4-BE49-F238E27FC236}">
                <a16:creationId xmlns:a16="http://schemas.microsoft.com/office/drawing/2014/main" id="{AC46FB24-A24B-19EC-A571-1580BA5F72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65350" y="2276475"/>
            <a:ext cx="8826500" cy="51244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nb-NO" sz="1500">
                <a:sym typeface="Wingdings" panose="05000000000000000000" pitchFamily="2" charset="2"/>
              </a:rPr>
              <a:t>Initial MV/CV/DV selection</a:t>
            </a:r>
            <a:endParaRPr lang="en-GB" altLang="nb-NO" sz="1500"/>
          </a:p>
          <a:p>
            <a:pPr>
              <a:lnSpc>
                <a:spcPct val="90000"/>
              </a:lnSpc>
            </a:pPr>
            <a:r>
              <a:rPr lang="en-GB" altLang="nb-NO" sz="1500"/>
              <a:t>DCS* preparation (</a:t>
            </a:r>
            <a:r>
              <a:rPr lang="en-GB" altLang="nb-NO" sz="1300"/>
              <a:t>controller tuning, instrumentation, MV handles, communication logics etc</a:t>
            </a:r>
            <a:r>
              <a:rPr lang="en-GB" altLang="nb-NO" sz="1500"/>
              <a:t>)</a:t>
            </a:r>
          </a:p>
          <a:p>
            <a:pPr>
              <a:lnSpc>
                <a:spcPct val="90000"/>
              </a:lnSpc>
            </a:pPr>
            <a:r>
              <a:rPr lang="en-GB" altLang="nb-NO" sz="1500"/>
              <a:t>Control room operator pre-training and motivation</a:t>
            </a:r>
          </a:p>
          <a:p>
            <a:pPr>
              <a:lnSpc>
                <a:spcPct val="90000"/>
              </a:lnSpc>
            </a:pPr>
            <a:r>
              <a:rPr lang="en-GB" altLang="nb-NO" sz="1500"/>
              <a:t>Product quality control </a:t>
            </a:r>
            <a:r>
              <a:rPr lang="en-GB" altLang="nb-NO" sz="1500">
                <a:sym typeface="Wingdings" panose="05000000000000000000" pitchFamily="2" charset="2"/>
              </a:rPr>
              <a:t> Data collection (process/lab)  Inferential model (“soft sensor”)</a:t>
            </a:r>
          </a:p>
          <a:p>
            <a:pPr>
              <a:lnSpc>
                <a:spcPct val="90000"/>
              </a:lnSpc>
            </a:pPr>
            <a:endParaRPr lang="en-GB" altLang="nb-NO" sz="1500"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en-GB" altLang="nb-NO" sz="1500">
                <a:sym typeface="Wingdings" panose="05000000000000000000" pitchFamily="2" charset="2"/>
              </a:rPr>
              <a:t>MV/DV step testing  dynamic models</a:t>
            </a:r>
          </a:p>
          <a:p>
            <a:pPr>
              <a:lnSpc>
                <a:spcPct val="90000"/>
              </a:lnSpc>
            </a:pPr>
            <a:endParaRPr lang="en-GB" altLang="nb-NO" sz="1500"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en-GB" altLang="nb-NO" sz="1500">
                <a:sym typeface="Wingdings" panose="05000000000000000000" pitchFamily="2" charset="2"/>
              </a:rPr>
              <a:t>Model judgement/singularity analysis  remove models? change models?</a:t>
            </a:r>
          </a:p>
          <a:p>
            <a:pPr>
              <a:lnSpc>
                <a:spcPct val="90000"/>
              </a:lnSpc>
            </a:pPr>
            <a:r>
              <a:rPr lang="en-GB" altLang="nb-NO" sz="1500">
                <a:sym typeface="Wingdings" panose="05000000000000000000" pitchFamily="2" charset="2"/>
              </a:rPr>
              <a:t>MPC pre-tuning by simulation  MPC activation – step by step and with care – challenging different constraint combinations – adjust models?</a:t>
            </a:r>
          </a:p>
          <a:p>
            <a:pPr>
              <a:lnSpc>
                <a:spcPct val="90000"/>
              </a:lnSpc>
            </a:pPr>
            <a:r>
              <a:rPr lang="en-GB" altLang="nb-NO" sz="1500">
                <a:sym typeface="Wingdings" panose="05000000000000000000" pitchFamily="2" charset="2"/>
              </a:rPr>
              <a:t>Control room operator training</a:t>
            </a:r>
          </a:p>
          <a:p>
            <a:pPr>
              <a:lnSpc>
                <a:spcPct val="90000"/>
              </a:lnSpc>
            </a:pPr>
            <a:r>
              <a:rPr lang="en-GB" altLang="nb-NO" sz="1500">
                <a:sym typeface="Wingdings" panose="05000000000000000000" pitchFamily="2" charset="2"/>
              </a:rPr>
              <a:t>MPC in normal operation, with at least 99% service factor</a:t>
            </a:r>
          </a:p>
          <a:p>
            <a:pPr>
              <a:lnSpc>
                <a:spcPct val="90000"/>
              </a:lnSpc>
            </a:pPr>
            <a:endParaRPr lang="en-GB" altLang="nb-NO" sz="1500"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endParaRPr lang="en-GB" altLang="nb-NO" sz="1800"/>
          </a:p>
        </p:txBody>
      </p:sp>
      <p:sp>
        <p:nvSpPr>
          <p:cNvPr id="63493" name="TextBox 1">
            <a:extLst>
              <a:ext uri="{FF2B5EF4-FFF2-40B4-BE49-F238E27FC236}">
                <a16:creationId xmlns:a16="http://schemas.microsoft.com/office/drawing/2014/main" id="{09C0744C-DA4F-6291-0C54-5D2D92EAD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088" y="6218238"/>
            <a:ext cx="5003800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400">
                <a:latin typeface="Arial" panose="020B0604020202020204" pitchFamily="34" charset="0"/>
              </a:rPr>
              <a:t>*DCS = “distributed control system” = Basic PID control layer</a:t>
            </a:r>
          </a:p>
        </p:txBody>
      </p:sp>
    </p:spTree>
    <p:extLst>
      <p:ext uri="{BB962C8B-B14F-4D97-AF65-F5344CB8AC3E}">
        <p14:creationId xmlns:p14="http://schemas.microsoft.com/office/powerpoint/2010/main" val="42515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98B898A4-7267-88C4-DC70-BB2D1F3D3F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3288" y="179388"/>
            <a:ext cx="8842375" cy="1565275"/>
          </a:xfrm>
        </p:spPr>
        <p:txBody>
          <a:bodyPr/>
          <a:lstStyle/>
          <a:p>
            <a:r>
              <a:rPr lang="nb-NO" altLang="nb-NO" sz="3200"/>
              <a:t>Which input (MV) to pair with a given output (CV)? </a:t>
            </a:r>
            <a:br>
              <a:rPr lang="nb-NO" altLang="nb-NO"/>
            </a:br>
            <a:r>
              <a:rPr lang="nb-NO" altLang="nb-NO"/>
              <a:t>Two main pairing rules </a:t>
            </a:r>
            <a:r>
              <a:rPr lang="nb-NO" altLang="nb-NO" sz="2800"/>
              <a:t>(based on process insight):</a:t>
            </a:r>
            <a:endParaRPr lang="nb-NO" alt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A9567D-A746-B828-B473-B8D4A5CE3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2535238"/>
            <a:ext cx="7861300" cy="3394075"/>
          </a:xfrm>
        </p:spPr>
        <p:txBody>
          <a:bodyPr/>
          <a:lstStyle/>
          <a:p>
            <a:pPr marL="557213" indent="-557213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“Pair-close rule”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MV should have a large, fast, and direct effect on the CV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Sometimes not obvious: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RGA may help for selecting pairing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use multivariable control </a:t>
            </a:r>
            <a:endParaRPr lang="nb-NO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57213" indent="-557213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“Input saturation rule”</a:t>
            </a:r>
            <a:endParaRPr lang="en-US" sz="2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600"/>
              </a:spcAft>
              <a:defRPr/>
            </a:pPr>
            <a:r>
              <a:rPr lang="en-US" sz="21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Pair a MV that may saturate with a CV that can be given up (when the MV saturates) </a:t>
            </a:r>
            <a:endParaRPr lang="nb-NO" sz="2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nb-NO" dirty="0"/>
          </a:p>
        </p:txBody>
      </p:sp>
      <p:grpSp>
        <p:nvGrpSpPr>
          <p:cNvPr id="7172" name="Group 51">
            <a:extLst>
              <a:ext uri="{FF2B5EF4-FFF2-40B4-BE49-F238E27FC236}">
                <a16:creationId xmlns:a16="http://schemas.microsoft.com/office/drawing/2014/main" id="{40C9A4EF-E26E-CF79-33C1-F53525235A94}"/>
              </a:ext>
            </a:extLst>
          </p:cNvPr>
          <p:cNvGrpSpPr>
            <a:grpSpLocks/>
          </p:cNvGrpSpPr>
          <p:nvPr/>
        </p:nvGrpSpPr>
        <p:grpSpPr bwMode="auto">
          <a:xfrm>
            <a:off x="9551988" y="1762125"/>
            <a:ext cx="2055812" cy="1276350"/>
            <a:chOff x="8629378" y="1618752"/>
            <a:chExt cx="2204238" cy="1447867"/>
          </a:xfrm>
        </p:grpSpPr>
        <p:grpSp>
          <p:nvGrpSpPr>
            <p:cNvPr id="7173" name="Group 52">
              <a:extLst>
                <a:ext uri="{FF2B5EF4-FFF2-40B4-BE49-F238E27FC236}">
                  <a16:creationId xmlns:a16="http://schemas.microsoft.com/office/drawing/2014/main" id="{9156A58D-F2B3-D048-CBF4-0C4BEC348E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48719" y="2353457"/>
              <a:ext cx="1859189" cy="713162"/>
              <a:chOff x="8175448" y="158071"/>
              <a:chExt cx="2178614" cy="819571"/>
            </a:xfrm>
          </p:grpSpPr>
          <p:grpSp>
            <p:nvGrpSpPr>
              <p:cNvPr id="7178" name="Group 57">
                <a:extLst>
                  <a:ext uri="{FF2B5EF4-FFF2-40B4-BE49-F238E27FC236}">
                    <a16:creationId xmlns:a16="http://schemas.microsoft.com/office/drawing/2014/main" id="{B2E2466F-A89E-6B62-74C4-AE939E427EB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184233" y="285068"/>
                <a:ext cx="2169829" cy="692574"/>
                <a:chOff x="8163946" y="776718"/>
                <a:chExt cx="2169829" cy="692574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65FF2373-0D1F-AC94-EF01-B9CE46CAFF7E}"/>
                    </a:ext>
                  </a:extLst>
                </p:cNvPr>
                <p:cNvSpPr/>
                <p:nvPr/>
              </p:nvSpPr>
              <p:spPr>
                <a:xfrm>
                  <a:off x="8664541" y="776002"/>
                  <a:ext cx="1158836" cy="693290"/>
                </a:xfrm>
                <a:prstGeom prst="rect">
                  <a:avLst/>
                </a:prstGeom>
                <a:noFill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nb-NO" sz="1350" dirty="0">
                      <a:solidFill>
                        <a:srgbClr val="FF0000"/>
                      </a:solidFill>
                    </a:rPr>
                    <a:t>Process</a:t>
                  </a:r>
                </a:p>
              </p:txBody>
            </p:sp>
            <p:cxnSp>
              <p:nvCxnSpPr>
                <p:cNvPr id="64" name="Straight Arrow Connector 63">
                  <a:extLst>
                    <a:ext uri="{FF2B5EF4-FFF2-40B4-BE49-F238E27FC236}">
                      <a16:creationId xmlns:a16="http://schemas.microsoft.com/office/drawing/2014/main" id="{3E74D6EF-0C65-6FFF-1988-FB27FD05096C}"/>
                    </a:ext>
                  </a:extLst>
                </p:cNvPr>
                <p:cNvCxnSpPr/>
                <p:nvPr/>
              </p:nvCxnSpPr>
              <p:spPr>
                <a:xfrm>
                  <a:off x="8163908" y="1297522"/>
                  <a:ext cx="500632" cy="0"/>
                </a:xfrm>
                <a:prstGeom prst="straightConnector1">
                  <a:avLst/>
                </a:prstGeom>
                <a:ln>
                  <a:prstDash val="dash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Arrow Connector 64">
                  <a:extLst>
                    <a:ext uri="{FF2B5EF4-FFF2-40B4-BE49-F238E27FC236}">
                      <a16:creationId xmlns:a16="http://schemas.microsoft.com/office/drawing/2014/main" id="{97B715AB-CE43-DB49-78B8-E3B5B0E82357}"/>
                    </a:ext>
                  </a:extLst>
                </p:cNvPr>
                <p:cNvCxnSpPr/>
                <p:nvPr/>
              </p:nvCxnSpPr>
              <p:spPr>
                <a:xfrm>
                  <a:off x="8163908" y="1005719"/>
                  <a:ext cx="500632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Arrow Connector 65">
                  <a:extLst>
                    <a:ext uri="{FF2B5EF4-FFF2-40B4-BE49-F238E27FC236}">
                      <a16:creationId xmlns:a16="http://schemas.microsoft.com/office/drawing/2014/main" id="{35AD1C00-79A2-3056-8535-C6E909A88877}"/>
                    </a:ext>
                  </a:extLst>
                </p:cNvPr>
                <p:cNvCxnSpPr/>
                <p:nvPr/>
              </p:nvCxnSpPr>
              <p:spPr>
                <a:xfrm>
                  <a:off x="9833349" y="1040901"/>
                  <a:ext cx="500634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Arrow Connector 66">
                  <a:extLst>
                    <a:ext uri="{FF2B5EF4-FFF2-40B4-BE49-F238E27FC236}">
                      <a16:creationId xmlns:a16="http://schemas.microsoft.com/office/drawing/2014/main" id="{1B992EC8-CC26-D3F8-B542-CDB1BCBC2373}"/>
                    </a:ext>
                  </a:extLst>
                </p:cNvPr>
                <p:cNvCxnSpPr/>
                <p:nvPr/>
              </p:nvCxnSpPr>
              <p:spPr>
                <a:xfrm>
                  <a:off x="9833349" y="1295452"/>
                  <a:ext cx="500634" cy="0"/>
                </a:xfrm>
                <a:prstGeom prst="straightConnector1">
                  <a:avLst/>
                </a:prstGeom>
                <a:ln>
                  <a:prstDash val="dash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8F6BE447-7103-4025-B8E7-7E60E2DC6519}"/>
                  </a:ext>
                </a:extLst>
              </p:cNvPr>
              <p:cNvSpPr txBox="1"/>
              <p:nvPr/>
            </p:nvSpPr>
            <p:spPr>
              <a:xfrm>
                <a:off x="8184195" y="524417"/>
                <a:ext cx="231368" cy="39114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endParaRPr lang="nb-NO" sz="1350" dirty="0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79B37B83-440A-6AC3-3E90-C540271FEFFB}"/>
                  </a:ext>
                </a:extLst>
              </p:cNvPr>
              <p:cNvSpPr txBox="1"/>
              <p:nvPr/>
            </p:nvSpPr>
            <p:spPr>
              <a:xfrm>
                <a:off x="8176217" y="158110"/>
                <a:ext cx="231368" cy="39114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endParaRPr lang="nb-NO" sz="1350" dirty="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9CED442-FAD5-71F6-B0E7-4F58198F1651}"/>
                  </a:ext>
                </a:extLst>
              </p:cNvPr>
              <p:cNvSpPr txBox="1"/>
              <p:nvPr/>
            </p:nvSpPr>
            <p:spPr>
              <a:xfrm>
                <a:off x="9895522" y="547181"/>
                <a:ext cx="231368" cy="39114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endParaRPr lang="nb-NO" sz="1350" dirty="0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CF7C4EF0-47EF-28A5-8CE7-AABAC4E77156}"/>
                  </a:ext>
                </a:extLst>
              </p:cNvPr>
              <p:cNvSpPr txBox="1"/>
              <p:nvPr/>
            </p:nvSpPr>
            <p:spPr>
              <a:xfrm>
                <a:off x="9887544" y="180876"/>
                <a:ext cx="231368" cy="39114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endParaRPr lang="nb-NO" sz="1350" dirty="0"/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C4944F4-6113-A161-56AB-165515CEC650}"/>
                </a:ext>
              </a:extLst>
            </p:cNvPr>
            <p:cNvSpPr txBox="1"/>
            <p:nvPr/>
          </p:nvSpPr>
          <p:spPr>
            <a:xfrm>
              <a:off x="8629378" y="2227432"/>
              <a:ext cx="461273" cy="3403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nb-NO" sz="1350" dirty="0"/>
                <a:t>MV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09F09A2-2C17-D0ED-37F7-E17585669403}"/>
                </a:ext>
              </a:extLst>
            </p:cNvPr>
            <p:cNvSpPr txBox="1"/>
            <p:nvPr/>
          </p:nvSpPr>
          <p:spPr>
            <a:xfrm>
              <a:off x="10430215" y="2184212"/>
              <a:ext cx="403401" cy="3403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nb-NO" sz="1350" dirty="0"/>
                <a:t>CV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13428A12-8782-FCEC-9D35-08A9EBF95D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63411" y="1932096"/>
              <a:ext cx="0" cy="53124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FC52CEE-58F6-33F1-C9C1-8B53FF0D6B2A}"/>
                </a:ext>
              </a:extLst>
            </p:cNvPr>
            <p:cNvSpPr txBox="1"/>
            <p:nvPr/>
          </p:nvSpPr>
          <p:spPr>
            <a:xfrm>
              <a:off x="9620009" y="1618752"/>
              <a:ext cx="415316" cy="3403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nb-NO" sz="1350" dirty="0"/>
                <a:t>DV</a:t>
              </a: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2">
            <a:extLst>
              <a:ext uri="{FF2B5EF4-FFF2-40B4-BE49-F238E27FC236}">
                <a16:creationId xmlns:a16="http://schemas.microsoft.com/office/drawing/2014/main" id="{1D369B9F-181F-CDA4-EA65-73068145277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24384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E7D6498-D6BA-41C6-9B0B-0270BBA4D024}" type="slidenum">
              <a:rPr lang="en-GB" altLang="nb-NO" sz="140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en-GB" altLang="nb-NO" sz="1400"/>
          </a:p>
        </p:txBody>
      </p:sp>
      <p:sp>
        <p:nvSpPr>
          <p:cNvPr id="64515" name="Text Box 2">
            <a:extLst>
              <a:ext uri="{FF2B5EF4-FFF2-40B4-BE49-F238E27FC236}">
                <a16:creationId xmlns:a16="http://schemas.microsoft.com/office/drawing/2014/main" id="{DB18072C-658F-B2B0-2DA5-815422B1E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4350" y="69850"/>
            <a:ext cx="2789238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300" b="1">
                <a:latin typeface="Times New Roman" panose="02020603050405020304" pitchFamily="18" charset="0"/>
              </a:rPr>
              <a:t>Depropaniser Train 100 – 24-VE-107</a:t>
            </a:r>
            <a:endParaRPr lang="en-GB" altLang="nb-NO" sz="1300" b="1">
              <a:latin typeface="Times New Roman" panose="02020603050405020304" pitchFamily="18" charset="0"/>
            </a:endParaRPr>
          </a:p>
        </p:txBody>
      </p:sp>
      <p:grpSp>
        <p:nvGrpSpPr>
          <p:cNvPr id="64516" name="Group 3">
            <a:extLst>
              <a:ext uri="{FF2B5EF4-FFF2-40B4-BE49-F238E27FC236}">
                <a16:creationId xmlns:a16="http://schemas.microsoft.com/office/drawing/2014/main" id="{476D2B90-5C83-8565-DEF8-8F76DF1921AB}"/>
              </a:ext>
            </a:extLst>
          </p:cNvPr>
          <p:cNvGrpSpPr>
            <a:grpSpLocks/>
          </p:cNvGrpSpPr>
          <p:nvPr/>
        </p:nvGrpSpPr>
        <p:grpSpPr bwMode="auto">
          <a:xfrm>
            <a:off x="4102100" y="1323975"/>
            <a:ext cx="757238" cy="4643438"/>
            <a:chOff x="1585" y="730"/>
            <a:chExt cx="496" cy="2925"/>
          </a:xfrm>
        </p:grpSpPr>
        <p:grpSp>
          <p:nvGrpSpPr>
            <p:cNvPr id="64904" name="Group 4">
              <a:extLst>
                <a:ext uri="{FF2B5EF4-FFF2-40B4-BE49-F238E27FC236}">
                  <a16:creationId xmlns:a16="http://schemas.microsoft.com/office/drawing/2014/main" id="{15F161AC-8D81-CDB9-0D4B-6AD9BA503A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5" y="730"/>
              <a:ext cx="496" cy="2925"/>
              <a:chOff x="2250" y="730"/>
              <a:chExt cx="496" cy="2925"/>
            </a:xfrm>
          </p:grpSpPr>
          <p:grpSp>
            <p:nvGrpSpPr>
              <p:cNvPr id="64944" name="Group 5">
                <a:extLst>
                  <a:ext uri="{FF2B5EF4-FFF2-40B4-BE49-F238E27FC236}">
                    <a16:creationId xmlns:a16="http://schemas.microsoft.com/office/drawing/2014/main" id="{5B84A9B4-53D1-FDC0-68E6-252880937B4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310" y="730"/>
                <a:ext cx="376" cy="1024"/>
                <a:chOff x="1032" y="614"/>
                <a:chExt cx="729" cy="1190"/>
              </a:xfrm>
            </p:grpSpPr>
            <p:sp>
              <p:nvSpPr>
                <p:cNvPr id="64952" name="AutoShape 6">
                  <a:extLst>
                    <a:ext uri="{FF2B5EF4-FFF2-40B4-BE49-F238E27FC236}">
                      <a16:creationId xmlns:a16="http://schemas.microsoft.com/office/drawing/2014/main" id="{7A08A112-AF3D-7D20-160E-FF0515922D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5400000">
                  <a:off x="1235" y="411"/>
                  <a:ext cx="321" cy="728"/>
                </a:xfrm>
                <a:prstGeom prst="flowChartDelay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953" name="Rectangle 7">
                  <a:extLst>
                    <a:ext uri="{FF2B5EF4-FFF2-40B4-BE49-F238E27FC236}">
                      <a16:creationId xmlns:a16="http://schemas.microsoft.com/office/drawing/2014/main" id="{F7E6EAA5-F3B2-BF81-9418-EBB157C473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2" y="766"/>
                  <a:ext cx="729" cy="103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64945" name="Group 8">
                <a:extLst>
                  <a:ext uri="{FF2B5EF4-FFF2-40B4-BE49-F238E27FC236}">
                    <a16:creationId xmlns:a16="http://schemas.microsoft.com/office/drawing/2014/main" id="{BA4FCE3E-480A-7D7E-1AC2-1637E8B0148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50" y="1946"/>
                <a:ext cx="496" cy="1709"/>
                <a:chOff x="859" y="2087"/>
                <a:chExt cx="1040" cy="1986"/>
              </a:xfrm>
            </p:grpSpPr>
            <p:sp>
              <p:nvSpPr>
                <p:cNvPr id="64950" name="AutoShape 9">
                  <a:extLst>
                    <a:ext uri="{FF2B5EF4-FFF2-40B4-BE49-F238E27FC236}">
                      <a16:creationId xmlns:a16="http://schemas.microsoft.com/office/drawing/2014/main" id="{C1A154D9-CCC0-3C57-F79D-2F3CD1AB7E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 flipV="1">
                  <a:off x="1219" y="3394"/>
                  <a:ext cx="321" cy="1038"/>
                </a:xfrm>
                <a:prstGeom prst="flowChartDelay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951" name="Rectangle 10">
                  <a:extLst>
                    <a:ext uri="{FF2B5EF4-FFF2-40B4-BE49-F238E27FC236}">
                      <a16:creationId xmlns:a16="http://schemas.microsoft.com/office/drawing/2014/main" id="{96A8C82C-D448-AB1B-CE84-13ADCE145A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9" y="2087"/>
                  <a:ext cx="1037" cy="183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946" name="Line 11">
                <a:extLst>
                  <a:ext uri="{FF2B5EF4-FFF2-40B4-BE49-F238E27FC236}">
                    <a16:creationId xmlns:a16="http://schemas.microsoft.com/office/drawing/2014/main" id="{D97B617F-4A8B-6A4E-8059-8858E6FF14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50" y="1754"/>
                <a:ext cx="61" cy="19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47" name="Line 12">
                <a:extLst>
                  <a:ext uri="{FF2B5EF4-FFF2-40B4-BE49-F238E27FC236}">
                    <a16:creationId xmlns:a16="http://schemas.microsoft.com/office/drawing/2014/main" id="{364F7345-9E59-DA23-5C70-582639B91A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6" y="1754"/>
                <a:ext cx="59" cy="19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48" name="Rectangle 13">
                <a:extLst>
                  <a:ext uri="{FF2B5EF4-FFF2-40B4-BE49-F238E27FC236}">
                    <a16:creationId xmlns:a16="http://schemas.microsoft.com/office/drawing/2014/main" id="{8C05050E-3A84-0DC9-8DE7-CCCC26969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0" y="1733"/>
                <a:ext cx="356" cy="3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949" name="Rectangle 14">
                <a:extLst>
                  <a:ext uri="{FF2B5EF4-FFF2-40B4-BE49-F238E27FC236}">
                    <a16:creationId xmlns:a16="http://schemas.microsoft.com/office/drawing/2014/main" id="{8DDFC69F-6CD6-6E1C-AE1C-98656C037F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" y="1944"/>
                <a:ext cx="462" cy="4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4905" name="Group 15">
              <a:extLst>
                <a:ext uri="{FF2B5EF4-FFF2-40B4-BE49-F238E27FC236}">
                  <a16:creationId xmlns:a16="http://schemas.microsoft.com/office/drawing/2014/main" id="{F4F14481-CBA5-D5CD-7CCE-B03BBDAA7D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7" y="1552"/>
              <a:ext cx="344" cy="112"/>
              <a:chOff x="2347" y="1607"/>
              <a:chExt cx="344" cy="112"/>
            </a:xfrm>
          </p:grpSpPr>
          <p:sp>
            <p:nvSpPr>
              <p:cNvPr id="64942" name="Line 16">
                <a:extLst>
                  <a:ext uri="{FF2B5EF4-FFF2-40B4-BE49-F238E27FC236}">
                    <a16:creationId xmlns:a16="http://schemas.microsoft.com/office/drawing/2014/main" id="{DB61AA39-7CBE-494E-9536-CE8B93EAB7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43" name="Text Box 17">
                <a:extLst>
                  <a:ext uri="{FF2B5EF4-FFF2-40B4-BE49-F238E27FC236}">
                    <a16:creationId xmlns:a16="http://schemas.microsoft.com/office/drawing/2014/main" id="{CCE23C80-A6F1-BBC1-560A-C8EB1EB1BC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21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06" name="Group 18">
              <a:extLst>
                <a:ext uri="{FF2B5EF4-FFF2-40B4-BE49-F238E27FC236}">
                  <a16:creationId xmlns:a16="http://schemas.microsoft.com/office/drawing/2014/main" id="{DF796E61-E0CB-1C6F-9C7D-FFE31B6230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4" y="2634"/>
              <a:ext cx="408" cy="112"/>
              <a:chOff x="2347" y="1607"/>
              <a:chExt cx="290" cy="112"/>
            </a:xfrm>
          </p:grpSpPr>
          <p:sp>
            <p:nvSpPr>
              <p:cNvPr id="64940" name="Line 19">
                <a:extLst>
                  <a:ext uri="{FF2B5EF4-FFF2-40B4-BE49-F238E27FC236}">
                    <a16:creationId xmlns:a16="http://schemas.microsoft.com/office/drawing/2014/main" id="{27841AB8-FCDE-5DFF-9EFE-80A3893D2F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41" name="Text Box 20">
                <a:extLst>
                  <a:ext uri="{FF2B5EF4-FFF2-40B4-BE49-F238E27FC236}">
                    <a16:creationId xmlns:a16="http://schemas.microsoft.com/office/drawing/2014/main" id="{FE128E91-2581-9B63-C9F8-85329C222D1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7"/>
                <a:ext cx="107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 1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07" name="Group 21">
              <a:extLst>
                <a:ext uri="{FF2B5EF4-FFF2-40B4-BE49-F238E27FC236}">
                  <a16:creationId xmlns:a16="http://schemas.microsoft.com/office/drawing/2014/main" id="{CB0FAFCA-FADE-EB1D-8A80-6183DD6890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4" y="2480"/>
              <a:ext cx="408" cy="112"/>
              <a:chOff x="2347" y="1607"/>
              <a:chExt cx="290" cy="112"/>
            </a:xfrm>
          </p:grpSpPr>
          <p:sp>
            <p:nvSpPr>
              <p:cNvPr id="64938" name="Line 22">
                <a:extLst>
                  <a:ext uri="{FF2B5EF4-FFF2-40B4-BE49-F238E27FC236}">
                    <a16:creationId xmlns:a16="http://schemas.microsoft.com/office/drawing/2014/main" id="{5ACC4077-7753-8FD7-58BD-1277504B22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39" name="Text Box 23">
                <a:extLst>
                  <a:ext uri="{FF2B5EF4-FFF2-40B4-BE49-F238E27FC236}">
                    <a16:creationId xmlns:a16="http://schemas.microsoft.com/office/drawing/2014/main" id="{3D5EB3BE-6D9C-692F-3FD2-A112C99499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7"/>
                <a:ext cx="107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 5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08" name="Group 24">
              <a:extLst>
                <a:ext uri="{FF2B5EF4-FFF2-40B4-BE49-F238E27FC236}">
                  <a16:creationId xmlns:a16="http://schemas.microsoft.com/office/drawing/2014/main" id="{7BE87EA4-705D-4902-3251-F245A881DE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" y="2383"/>
              <a:ext cx="405" cy="112"/>
              <a:chOff x="2347" y="1607"/>
              <a:chExt cx="289" cy="112"/>
            </a:xfrm>
          </p:grpSpPr>
          <p:sp>
            <p:nvSpPr>
              <p:cNvPr id="64936" name="Line 25">
                <a:extLst>
                  <a:ext uri="{FF2B5EF4-FFF2-40B4-BE49-F238E27FC236}">
                    <a16:creationId xmlns:a16="http://schemas.microsoft.com/office/drawing/2014/main" id="{288922D3-098A-D01E-E800-2E47B9445C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37" name="Text Box 26">
                <a:extLst>
                  <a:ext uri="{FF2B5EF4-FFF2-40B4-BE49-F238E27FC236}">
                    <a16:creationId xmlns:a16="http://schemas.microsoft.com/office/drawing/2014/main" id="{46807C53-A2E2-1C91-6762-2B9041C01E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07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 6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09" name="Group 27">
              <a:extLst>
                <a:ext uri="{FF2B5EF4-FFF2-40B4-BE49-F238E27FC236}">
                  <a16:creationId xmlns:a16="http://schemas.microsoft.com/office/drawing/2014/main" id="{4D5E2CAC-2DFC-702F-18BC-664EDF4A62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6" y="2276"/>
              <a:ext cx="419" cy="112"/>
              <a:chOff x="2347" y="1607"/>
              <a:chExt cx="298" cy="112"/>
            </a:xfrm>
          </p:grpSpPr>
          <p:sp>
            <p:nvSpPr>
              <p:cNvPr id="64934" name="Line 28">
                <a:extLst>
                  <a:ext uri="{FF2B5EF4-FFF2-40B4-BE49-F238E27FC236}">
                    <a16:creationId xmlns:a16="http://schemas.microsoft.com/office/drawing/2014/main" id="{D785B25C-5ACC-E6E4-0D7B-26AF00EB22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35" name="Text Box 29">
                <a:extLst>
                  <a:ext uri="{FF2B5EF4-FFF2-40B4-BE49-F238E27FC236}">
                    <a16:creationId xmlns:a16="http://schemas.microsoft.com/office/drawing/2014/main" id="{51AEA26D-B233-A04A-C2B0-B77D3F5182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16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17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10" name="Group 30">
              <a:extLst>
                <a:ext uri="{FF2B5EF4-FFF2-40B4-BE49-F238E27FC236}">
                  <a16:creationId xmlns:a16="http://schemas.microsoft.com/office/drawing/2014/main" id="{15967063-6E5E-FA56-EFD3-E583321D38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5" y="1939"/>
              <a:ext cx="419" cy="112"/>
              <a:chOff x="2347" y="1609"/>
              <a:chExt cx="298" cy="112"/>
            </a:xfrm>
          </p:grpSpPr>
          <p:sp>
            <p:nvSpPr>
              <p:cNvPr id="64932" name="Line 31">
                <a:extLst>
                  <a:ext uri="{FF2B5EF4-FFF2-40B4-BE49-F238E27FC236}">
                    <a16:creationId xmlns:a16="http://schemas.microsoft.com/office/drawing/2014/main" id="{54B2C4D0-1BEE-7BF6-69B3-2109141AF2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33" name="Text Box 32">
                <a:extLst>
                  <a:ext uri="{FF2B5EF4-FFF2-40B4-BE49-F238E27FC236}">
                    <a16:creationId xmlns:a16="http://schemas.microsoft.com/office/drawing/2014/main" id="{B8FE389E-5311-3F6E-FCA5-744FE146ED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9"/>
                <a:ext cx="116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20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11" name="Group 33">
              <a:extLst>
                <a:ext uri="{FF2B5EF4-FFF2-40B4-BE49-F238E27FC236}">
                  <a16:creationId xmlns:a16="http://schemas.microsoft.com/office/drawing/2014/main" id="{B563769F-5BCA-DD09-C26E-83CB0EF019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8" y="1393"/>
              <a:ext cx="344" cy="112"/>
              <a:chOff x="2347" y="1607"/>
              <a:chExt cx="344" cy="112"/>
            </a:xfrm>
          </p:grpSpPr>
          <p:sp>
            <p:nvSpPr>
              <p:cNvPr id="64930" name="Line 34">
                <a:extLst>
                  <a:ext uri="{FF2B5EF4-FFF2-40B4-BE49-F238E27FC236}">
                    <a16:creationId xmlns:a16="http://schemas.microsoft.com/office/drawing/2014/main" id="{5E1EF493-B0FC-BEB4-BC29-0F4BE1B971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31" name="Text Box 35">
                <a:extLst>
                  <a:ext uri="{FF2B5EF4-FFF2-40B4-BE49-F238E27FC236}">
                    <a16:creationId xmlns:a16="http://schemas.microsoft.com/office/drawing/2014/main" id="{D3AF6298-29C4-0AD0-1F18-9C9773C686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33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12" name="Group 36">
              <a:extLst>
                <a:ext uri="{FF2B5EF4-FFF2-40B4-BE49-F238E27FC236}">
                  <a16:creationId xmlns:a16="http://schemas.microsoft.com/office/drawing/2014/main" id="{EEEA7247-A1F9-2147-902D-A4FD2B8A1C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9" y="1304"/>
              <a:ext cx="344" cy="112"/>
              <a:chOff x="2347" y="1607"/>
              <a:chExt cx="344" cy="112"/>
            </a:xfrm>
          </p:grpSpPr>
          <p:sp>
            <p:nvSpPr>
              <p:cNvPr id="64928" name="Line 37">
                <a:extLst>
                  <a:ext uri="{FF2B5EF4-FFF2-40B4-BE49-F238E27FC236}">
                    <a16:creationId xmlns:a16="http://schemas.microsoft.com/office/drawing/2014/main" id="{CD332947-88EF-237C-E701-A8558848B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29" name="Text Box 38">
                <a:extLst>
                  <a:ext uri="{FF2B5EF4-FFF2-40B4-BE49-F238E27FC236}">
                    <a16:creationId xmlns:a16="http://schemas.microsoft.com/office/drawing/2014/main" id="{5E2624C9-B4EF-765D-30AB-6D21DE34A1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13" name="Group 39">
              <a:extLst>
                <a:ext uri="{FF2B5EF4-FFF2-40B4-BE49-F238E27FC236}">
                  <a16:creationId xmlns:a16="http://schemas.microsoft.com/office/drawing/2014/main" id="{2BDFA58E-5026-E1A6-AC19-D4EE4FD818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5" y="1069"/>
              <a:ext cx="344" cy="112"/>
              <a:chOff x="2347" y="1606"/>
              <a:chExt cx="344" cy="112"/>
            </a:xfrm>
          </p:grpSpPr>
          <p:sp>
            <p:nvSpPr>
              <p:cNvPr id="64926" name="Line 40">
                <a:extLst>
                  <a:ext uri="{FF2B5EF4-FFF2-40B4-BE49-F238E27FC236}">
                    <a16:creationId xmlns:a16="http://schemas.microsoft.com/office/drawing/2014/main" id="{2B4CD551-9C78-C513-D434-09312E31AB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27" name="Text Box 41">
                <a:extLst>
                  <a:ext uri="{FF2B5EF4-FFF2-40B4-BE49-F238E27FC236}">
                    <a16:creationId xmlns:a16="http://schemas.microsoft.com/office/drawing/2014/main" id="{BAEF4D78-88F3-0288-D609-6C8FBE5044C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6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39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14" name="Group 42">
              <a:extLst>
                <a:ext uri="{FF2B5EF4-FFF2-40B4-BE49-F238E27FC236}">
                  <a16:creationId xmlns:a16="http://schemas.microsoft.com/office/drawing/2014/main" id="{E017DDA0-984C-D604-8AA7-C5DE2C0736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6" y="851"/>
              <a:ext cx="345" cy="112"/>
              <a:chOff x="2347" y="1607"/>
              <a:chExt cx="345" cy="112"/>
            </a:xfrm>
          </p:grpSpPr>
          <p:sp>
            <p:nvSpPr>
              <p:cNvPr id="64924" name="Line 43">
                <a:extLst>
                  <a:ext uri="{FF2B5EF4-FFF2-40B4-BE49-F238E27FC236}">
                    <a16:creationId xmlns:a16="http://schemas.microsoft.com/office/drawing/2014/main" id="{1814B804-945A-426B-F308-F592F6D344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25" name="Text Box 44">
                <a:extLst>
                  <a:ext uri="{FF2B5EF4-FFF2-40B4-BE49-F238E27FC236}">
                    <a16:creationId xmlns:a16="http://schemas.microsoft.com/office/drawing/2014/main" id="{455CD55C-4DE2-65E4-F7B0-BD9CE52D36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48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15" name="Group 45">
              <a:extLst>
                <a:ext uri="{FF2B5EF4-FFF2-40B4-BE49-F238E27FC236}">
                  <a16:creationId xmlns:a16="http://schemas.microsoft.com/office/drawing/2014/main" id="{3F5FBBC9-CE1E-8752-1E88-85138F070A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6" y="1217"/>
              <a:ext cx="345" cy="112"/>
              <a:chOff x="2347" y="1608"/>
              <a:chExt cx="345" cy="112"/>
            </a:xfrm>
          </p:grpSpPr>
          <p:sp>
            <p:nvSpPr>
              <p:cNvPr id="64922" name="Line 46">
                <a:extLst>
                  <a:ext uri="{FF2B5EF4-FFF2-40B4-BE49-F238E27FC236}">
                    <a16:creationId xmlns:a16="http://schemas.microsoft.com/office/drawing/2014/main" id="{EEFA60CB-C2A4-78DB-687D-D1C8C55C93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23" name="Text Box 47">
                <a:extLst>
                  <a:ext uri="{FF2B5EF4-FFF2-40B4-BE49-F238E27FC236}">
                    <a16:creationId xmlns:a16="http://schemas.microsoft.com/office/drawing/2014/main" id="{65B25B37-7840-1659-B2FB-CAF12C2A7CE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8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35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16" name="Group 48">
              <a:extLst>
                <a:ext uri="{FF2B5EF4-FFF2-40B4-BE49-F238E27FC236}">
                  <a16:creationId xmlns:a16="http://schemas.microsoft.com/office/drawing/2014/main" id="{F0D1B3D6-1730-5FB3-FE91-455FE34615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2" y="943"/>
              <a:ext cx="344" cy="112"/>
              <a:chOff x="2347" y="1608"/>
              <a:chExt cx="344" cy="112"/>
            </a:xfrm>
          </p:grpSpPr>
          <p:sp>
            <p:nvSpPr>
              <p:cNvPr id="64920" name="Line 49">
                <a:extLst>
                  <a:ext uri="{FF2B5EF4-FFF2-40B4-BE49-F238E27FC236}">
                    <a16:creationId xmlns:a16="http://schemas.microsoft.com/office/drawing/2014/main" id="{5EE3D789-33BB-00F9-F9E2-4353E1996A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21" name="Text Box 50">
                <a:extLst>
                  <a:ext uri="{FF2B5EF4-FFF2-40B4-BE49-F238E27FC236}">
                    <a16:creationId xmlns:a16="http://schemas.microsoft.com/office/drawing/2014/main" id="{1170269E-542B-B4F4-B48A-481B395BE6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8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40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4917" name="Group 51">
              <a:extLst>
                <a:ext uri="{FF2B5EF4-FFF2-40B4-BE49-F238E27FC236}">
                  <a16:creationId xmlns:a16="http://schemas.microsoft.com/office/drawing/2014/main" id="{E3E46299-505D-BDCA-DB52-23A712A390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7" y="2122"/>
              <a:ext cx="419" cy="112"/>
              <a:chOff x="2347" y="1607"/>
              <a:chExt cx="298" cy="112"/>
            </a:xfrm>
          </p:grpSpPr>
          <p:sp>
            <p:nvSpPr>
              <p:cNvPr id="64918" name="Line 52">
                <a:extLst>
                  <a:ext uri="{FF2B5EF4-FFF2-40B4-BE49-F238E27FC236}">
                    <a16:creationId xmlns:a16="http://schemas.microsoft.com/office/drawing/2014/main" id="{83E00359-E0FE-D697-6BCB-782704FA39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919" name="Text Box 53">
                <a:extLst>
                  <a:ext uri="{FF2B5EF4-FFF2-40B4-BE49-F238E27FC236}">
                    <a16:creationId xmlns:a16="http://schemas.microsoft.com/office/drawing/2014/main" id="{C1C40169-4E3B-C7DF-05C5-9BDA053564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16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18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4517" name="Group 54">
            <a:extLst>
              <a:ext uri="{FF2B5EF4-FFF2-40B4-BE49-F238E27FC236}">
                <a16:creationId xmlns:a16="http://schemas.microsoft.com/office/drawing/2014/main" id="{4D4611D5-D7C2-D2EB-4997-AB1E8708AACF}"/>
              </a:ext>
            </a:extLst>
          </p:cNvPr>
          <p:cNvGrpSpPr>
            <a:grpSpLocks/>
          </p:cNvGrpSpPr>
          <p:nvPr/>
        </p:nvGrpSpPr>
        <p:grpSpPr bwMode="auto">
          <a:xfrm>
            <a:off x="3589338" y="4052888"/>
            <a:ext cx="287337" cy="295275"/>
            <a:chOff x="3820" y="2114"/>
            <a:chExt cx="310" cy="299"/>
          </a:xfrm>
        </p:grpSpPr>
        <p:sp>
          <p:nvSpPr>
            <p:cNvPr id="64902" name="Rectangle 55">
              <a:extLst>
                <a:ext uri="{FF2B5EF4-FFF2-40B4-BE49-F238E27FC236}">
                  <a16:creationId xmlns:a16="http://schemas.microsoft.com/office/drawing/2014/main" id="{DF924686-D06F-D77B-4667-516B7FCC48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4903" name="Oval 56">
              <a:extLst>
                <a:ext uri="{FF2B5EF4-FFF2-40B4-BE49-F238E27FC236}">
                  <a16:creationId xmlns:a16="http://schemas.microsoft.com/office/drawing/2014/main" id="{F0A78D3C-09E4-611A-F173-855F03F54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4518" name="Text Box 57">
            <a:extLst>
              <a:ext uri="{FF2B5EF4-FFF2-40B4-BE49-F238E27FC236}">
                <a16:creationId xmlns:a16="http://schemas.microsoft.com/office/drawing/2014/main" id="{49233B80-9A77-CE2A-B55D-C269B1655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6775" y="3971925"/>
            <a:ext cx="2476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24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4519" name="Text Box 58">
            <a:extLst>
              <a:ext uri="{FF2B5EF4-FFF2-40B4-BE49-F238E27FC236}">
                <a16:creationId xmlns:a16="http://schemas.microsoft.com/office/drawing/2014/main" id="{E2A8E788-43AF-779E-6BEC-ADCE40E23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3150" y="4049713"/>
            <a:ext cx="269875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TC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4520" name="Text Box 59">
            <a:extLst>
              <a:ext uri="{FF2B5EF4-FFF2-40B4-BE49-F238E27FC236}">
                <a16:creationId xmlns:a16="http://schemas.microsoft.com/office/drawing/2014/main" id="{67404393-07FA-B5D1-B526-84AC3C6E4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4144963"/>
            <a:ext cx="325438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1022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4521" name="Line 60">
            <a:extLst>
              <a:ext uri="{FF2B5EF4-FFF2-40B4-BE49-F238E27FC236}">
                <a16:creationId xmlns:a16="http://schemas.microsoft.com/office/drawing/2014/main" id="{7B0220E8-8086-8255-2042-D4E5EA9F370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76675" y="4194175"/>
            <a:ext cx="2079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22" name="Line 61">
            <a:extLst>
              <a:ext uri="{FF2B5EF4-FFF2-40B4-BE49-F238E27FC236}">
                <a16:creationId xmlns:a16="http://schemas.microsoft.com/office/drawing/2014/main" id="{D3698879-356B-989A-DC87-ABCA2BF9FC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176713" y="5880100"/>
            <a:ext cx="0" cy="6985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23" name="Line 62">
            <a:extLst>
              <a:ext uri="{FF2B5EF4-FFF2-40B4-BE49-F238E27FC236}">
                <a16:creationId xmlns:a16="http://schemas.microsoft.com/office/drawing/2014/main" id="{1E8C3855-B7D8-ADF1-0DD1-D141E6048DF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89338" y="6562725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24" name="AutoShape 63">
            <a:extLst>
              <a:ext uri="{FF2B5EF4-FFF2-40B4-BE49-F238E27FC236}">
                <a16:creationId xmlns:a16="http://schemas.microsoft.com/office/drawing/2014/main" id="{9697976B-8AEF-5993-5C7A-291749C1C1E0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3001169" y="5576094"/>
            <a:ext cx="1143000" cy="420688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64525" name="Line 64">
            <a:extLst>
              <a:ext uri="{FF2B5EF4-FFF2-40B4-BE49-F238E27FC236}">
                <a16:creationId xmlns:a16="http://schemas.microsoft.com/office/drawing/2014/main" id="{14887A23-07D7-C23F-6528-FD455B83098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86163" y="6338888"/>
            <a:ext cx="0" cy="2397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26" name="Line 65">
            <a:extLst>
              <a:ext uri="{FF2B5EF4-FFF2-40B4-BE49-F238E27FC236}">
                <a16:creationId xmlns:a16="http://schemas.microsoft.com/office/drawing/2014/main" id="{42E1AA7C-E0D4-C205-EB1C-D6AD7F4C44A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71875" y="4584700"/>
            <a:ext cx="4763" cy="6334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27" name="Line 66">
            <a:extLst>
              <a:ext uri="{FF2B5EF4-FFF2-40B4-BE49-F238E27FC236}">
                <a16:creationId xmlns:a16="http://schemas.microsoft.com/office/drawing/2014/main" id="{F7540662-BDD0-DE6B-3338-E6BD2E8AA92A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9813" y="4587875"/>
            <a:ext cx="5159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28" name="Line 67">
            <a:extLst>
              <a:ext uri="{FF2B5EF4-FFF2-40B4-BE49-F238E27FC236}">
                <a16:creationId xmlns:a16="http://schemas.microsoft.com/office/drawing/2014/main" id="{F64F4F83-6781-547C-7E9E-427D707D5D3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60688" y="4189413"/>
            <a:ext cx="62865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29" name="Line 68">
            <a:extLst>
              <a:ext uri="{FF2B5EF4-FFF2-40B4-BE49-F238E27FC236}">
                <a16:creationId xmlns:a16="http://schemas.microsoft.com/office/drawing/2014/main" id="{B2FB5076-DD96-CEE5-B299-828042C7CBC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11388" y="5410200"/>
            <a:ext cx="11509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30" name="Line 69">
            <a:extLst>
              <a:ext uri="{FF2B5EF4-FFF2-40B4-BE49-F238E27FC236}">
                <a16:creationId xmlns:a16="http://schemas.microsoft.com/office/drawing/2014/main" id="{4DFEF399-4A4A-7ADE-07BF-9244DEC7434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193925" y="6135688"/>
            <a:ext cx="1168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31" name="Line 70">
            <a:extLst>
              <a:ext uri="{FF2B5EF4-FFF2-40B4-BE49-F238E27FC236}">
                <a16:creationId xmlns:a16="http://schemas.microsoft.com/office/drawing/2014/main" id="{1406ED10-D3A0-FC7A-3DAA-720E8DB271F3}"/>
              </a:ext>
            </a:extLst>
          </p:cNvPr>
          <p:cNvSpPr>
            <a:spLocks noChangeShapeType="1"/>
          </p:cNvSpPr>
          <p:nvPr/>
        </p:nvSpPr>
        <p:spPr bwMode="auto">
          <a:xfrm>
            <a:off x="3100388" y="5729288"/>
            <a:ext cx="261937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32" name="Group 71">
            <a:extLst>
              <a:ext uri="{FF2B5EF4-FFF2-40B4-BE49-F238E27FC236}">
                <a16:creationId xmlns:a16="http://schemas.microsoft.com/office/drawing/2014/main" id="{1995D9D1-A208-49E6-2312-AFD85599F9F9}"/>
              </a:ext>
            </a:extLst>
          </p:cNvPr>
          <p:cNvGrpSpPr>
            <a:grpSpLocks/>
          </p:cNvGrpSpPr>
          <p:nvPr/>
        </p:nvGrpSpPr>
        <p:grpSpPr bwMode="auto">
          <a:xfrm>
            <a:off x="2906713" y="5989638"/>
            <a:ext cx="95250" cy="176212"/>
            <a:chOff x="3216" y="684"/>
            <a:chExt cx="96" cy="132"/>
          </a:xfrm>
        </p:grpSpPr>
        <p:sp>
          <p:nvSpPr>
            <p:cNvPr id="64895" name="Line 72">
              <a:extLst>
                <a:ext uri="{FF2B5EF4-FFF2-40B4-BE49-F238E27FC236}">
                  <a16:creationId xmlns:a16="http://schemas.microsoft.com/office/drawing/2014/main" id="{375EA2DC-0155-E899-7D54-9361E89551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896" name="Group 73">
              <a:extLst>
                <a:ext uri="{FF2B5EF4-FFF2-40B4-BE49-F238E27FC236}">
                  <a16:creationId xmlns:a16="http://schemas.microsoft.com/office/drawing/2014/main" id="{90022F34-3AD5-54FE-3408-A3E78FEA8B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4898" name="Line 74">
                <a:extLst>
                  <a:ext uri="{FF2B5EF4-FFF2-40B4-BE49-F238E27FC236}">
                    <a16:creationId xmlns:a16="http://schemas.microsoft.com/office/drawing/2014/main" id="{751CBA80-FB07-CC75-D9E7-B9AB9A4108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4899" name="Group 75">
                <a:extLst>
                  <a:ext uri="{FF2B5EF4-FFF2-40B4-BE49-F238E27FC236}">
                    <a16:creationId xmlns:a16="http://schemas.microsoft.com/office/drawing/2014/main" id="{70BAB1A8-E82B-6692-0AFF-3C0321E091B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4900" name="Arc 76">
                  <a:extLst>
                    <a:ext uri="{FF2B5EF4-FFF2-40B4-BE49-F238E27FC236}">
                      <a16:creationId xmlns:a16="http://schemas.microsoft.com/office/drawing/2014/main" id="{6E8F4875-FD18-271E-8BBF-B2D4C25DC7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901" name="Arc 77">
                  <a:extLst>
                    <a:ext uri="{FF2B5EF4-FFF2-40B4-BE49-F238E27FC236}">
                      <a16:creationId xmlns:a16="http://schemas.microsoft.com/office/drawing/2014/main" id="{12D336DF-C773-72EE-80FC-15D33D6228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897" name="Freeform 78">
              <a:extLst>
                <a:ext uri="{FF2B5EF4-FFF2-40B4-BE49-F238E27FC236}">
                  <a16:creationId xmlns:a16="http://schemas.microsoft.com/office/drawing/2014/main" id="{55622C29-EF93-FB31-ABD5-B6F41BF2B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4533" name="Line 79">
            <a:extLst>
              <a:ext uri="{FF2B5EF4-FFF2-40B4-BE49-F238E27FC236}">
                <a16:creationId xmlns:a16="http://schemas.microsoft.com/office/drawing/2014/main" id="{29C404CB-FD11-F000-3E33-894EAE612D6D}"/>
              </a:ext>
            </a:extLst>
          </p:cNvPr>
          <p:cNvSpPr>
            <a:spLocks noChangeShapeType="1"/>
          </p:cNvSpPr>
          <p:nvPr/>
        </p:nvSpPr>
        <p:spPr bwMode="auto">
          <a:xfrm>
            <a:off x="2954338" y="5880100"/>
            <a:ext cx="0" cy="984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34" name="Group 80">
            <a:extLst>
              <a:ext uri="{FF2B5EF4-FFF2-40B4-BE49-F238E27FC236}">
                <a16:creationId xmlns:a16="http://schemas.microsoft.com/office/drawing/2014/main" id="{57944226-DD14-E9B2-41CE-6C7696747C5E}"/>
              </a:ext>
            </a:extLst>
          </p:cNvPr>
          <p:cNvGrpSpPr>
            <a:grpSpLocks/>
          </p:cNvGrpSpPr>
          <p:nvPr/>
        </p:nvGrpSpPr>
        <p:grpSpPr bwMode="auto">
          <a:xfrm>
            <a:off x="2433638" y="5268913"/>
            <a:ext cx="95250" cy="177800"/>
            <a:chOff x="3216" y="684"/>
            <a:chExt cx="96" cy="132"/>
          </a:xfrm>
        </p:grpSpPr>
        <p:sp>
          <p:nvSpPr>
            <p:cNvPr id="64888" name="Line 81">
              <a:extLst>
                <a:ext uri="{FF2B5EF4-FFF2-40B4-BE49-F238E27FC236}">
                  <a16:creationId xmlns:a16="http://schemas.microsoft.com/office/drawing/2014/main" id="{C3582B9C-9052-2BD6-151D-7AA034DFA9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889" name="Group 82">
              <a:extLst>
                <a:ext uri="{FF2B5EF4-FFF2-40B4-BE49-F238E27FC236}">
                  <a16:creationId xmlns:a16="http://schemas.microsoft.com/office/drawing/2014/main" id="{F679AB9C-CDD5-0D71-7E64-95E99E4D63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4891" name="Line 83">
                <a:extLst>
                  <a:ext uri="{FF2B5EF4-FFF2-40B4-BE49-F238E27FC236}">
                    <a16:creationId xmlns:a16="http://schemas.microsoft.com/office/drawing/2014/main" id="{4377B635-5E5F-02AF-EDAE-959644B2AB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4892" name="Group 84">
                <a:extLst>
                  <a:ext uri="{FF2B5EF4-FFF2-40B4-BE49-F238E27FC236}">
                    <a16:creationId xmlns:a16="http://schemas.microsoft.com/office/drawing/2014/main" id="{CE0C7042-BC00-AD63-254F-A1BECA85F7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4893" name="Arc 85">
                  <a:extLst>
                    <a:ext uri="{FF2B5EF4-FFF2-40B4-BE49-F238E27FC236}">
                      <a16:creationId xmlns:a16="http://schemas.microsoft.com/office/drawing/2014/main" id="{4FC0D40D-AC9F-23FF-F852-65AC4A7CF2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894" name="Arc 86">
                  <a:extLst>
                    <a:ext uri="{FF2B5EF4-FFF2-40B4-BE49-F238E27FC236}">
                      <a16:creationId xmlns:a16="http://schemas.microsoft.com/office/drawing/2014/main" id="{9EB02774-8F74-E9A6-035D-EBB075DF41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890" name="Freeform 87">
              <a:extLst>
                <a:ext uri="{FF2B5EF4-FFF2-40B4-BE49-F238E27FC236}">
                  <a16:creationId xmlns:a16="http://schemas.microsoft.com/office/drawing/2014/main" id="{1B0CF242-9D90-05ED-B605-A78887991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4535" name="Line 88">
            <a:extLst>
              <a:ext uri="{FF2B5EF4-FFF2-40B4-BE49-F238E27FC236}">
                <a16:creationId xmlns:a16="http://schemas.microsoft.com/office/drawing/2014/main" id="{0EDB0E2C-3A2C-9E00-6D4E-DF876439CC57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7613" y="5116513"/>
            <a:ext cx="0" cy="1508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36" name="Line 89">
            <a:extLst>
              <a:ext uri="{FF2B5EF4-FFF2-40B4-BE49-F238E27FC236}">
                <a16:creationId xmlns:a16="http://schemas.microsoft.com/office/drawing/2014/main" id="{80257036-A775-62B3-E9E4-03FC0806899C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2713" y="4964113"/>
            <a:ext cx="1984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37" name="Line 90">
            <a:extLst>
              <a:ext uri="{FF2B5EF4-FFF2-40B4-BE49-F238E27FC236}">
                <a16:creationId xmlns:a16="http://schemas.microsoft.com/office/drawing/2014/main" id="{DAD111D4-8334-CB12-F911-DC11D4008ED9}"/>
              </a:ext>
            </a:extLst>
          </p:cNvPr>
          <p:cNvSpPr>
            <a:spLocks noChangeShapeType="1"/>
          </p:cNvSpPr>
          <p:nvPr/>
        </p:nvSpPr>
        <p:spPr bwMode="auto">
          <a:xfrm>
            <a:off x="2860675" y="4964113"/>
            <a:ext cx="0" cy="44926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38" name="Text Box 91">
            <a:extLst>
              <a:ext uri="{FF2B5EF4-FFF2-40B4-BE49-F238E27FC236}">
                <a16:creationId xmlns:a16="http://schemas.microsoft.com/office/drawing/2014/main" id="{96D70FF9-6F5C-7958-4248-323ED94439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75" y="6219825"/>
            <a:ext cx="69850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b-NO" sz="700">
                <a:latin typeface="Times New Roman" panose="02020603050405020304" pitchFamily="18" charset="0"/>
              </a:rPr>
              <a:t>LP condensate</a:t>
            </a:r>
          </a:p>
        </p:txBody>
      </p:sp>
      <p:sp>
        <p:nvSpPr>
          <p:cNvPr id="64539" name="Text Box 92">
            <a:extLst>
              <a:ext uri="{FF2B5EF4-FFF2-40B4-BE49-F238E27FC236}">
                <a16:creationId xmlns:a16="http://schemas.microsoft.com/office/drawing/2014/main" id="{5035A24D-0A6D-A113-8CA7-15F2B8D873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8513" y="5441950"/>
            <a:ext cx="50958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LP steam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4540" name="Line 93">
            <a:extLst>
              <a:ext uri="{FF2B5EF4-FFF2-40B4-BE49-F238E27FC236}">
                <a16:creationId xmlns:a16="http://schemas.microsoft.com/office/drawing/2014/main" id="{B7C45CF8-97FD-F619-E4E9-3D3D644216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60688" y="4189413"/>
            <a:ext cx="0" cy="13700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arrow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41" name="Group 94">
            <a:extLst>
              <a:ext uri="{FF2B5EF4-FFF2-40B4-BE49-F238E27FC236}">
                <a16:creationId xmlns:a16="http://schemas.microsoft.com/office/drawing/2014/main" id="{C1C47D40-8916-A4CF-506C-2D4C41BE8283}"/>
              </a:ext>
            </a:extLst>
          </p:cNvPr>
          <p:cNvGrpSpPr>
            <a:grpSpLocks/>
          </p:cNvGrpSpPr>
          <p:nvPr/>
        </p:nvGrpSpPr>
        <p:grpSpPr bwMode="auto">
          <a:xfrm>
            <a:off x="2633663" y="5494338"/>
            <a:ext cx="474662" cy="371475"/>
            <a:chOff x="2071" y="3309"/>
            <a:chExt cx="311" cy="234"/>
          </a:xfrm>
        </p:grpSpPr>
        <p:grpSp>
          <p:nvGrpSpPr>
            <p:cNvPr id="64881" name="Group 95">
              <a:extLst>
                <a:ext uri="{FF2B5EF4-FFF2-40B4-BE49-F238E27FC236}">
                  <a16:creationId xmlns:a16="http://schemas.microsoft.com/office/drawing/2014/main" id="{FA6783E2-CD14-787D-6C63-B07C11BBCF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884" name="Group 96">
                <a:extLst>
                  <a:ext uri="{FF2B5EF4-FFF2-40B4-BE49-F238E27FC236}">
                    <a16:creationId xmlns:a16="http://schemas.microsoft.com/office/drawing/2014/main" id="{61EE7525-EB00-51A6-4B60-F8BCF4F773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886" name="Rectangle 97">
                  <a:extLst>
                    <a:ext uri="{FF2B5EF4-FFF2-40B4-BE49-F238E27FC236}">
                      <a16:creationId xmlns:a16="http://schemas.microsoft.com/office/drawing/2014/main" id="{B7EB516D-3AA1-A8D5-D23A-623669C150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887" name="Oval 98">
                  <a:extLst>
                    <a:ext uri="{FF2B5EF4-FFF2-40B4-BE49-F238E27FC236}">
                      <a16:creationId xmlns:a16="http://schemas.microsoft.com/office/drawing/2014/main" id="{C6380CC2-741A-0B63-D24E-22373CEA24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885" name="Text Box 99">
                <a:extLst>
                  <a:ext uri="{FF2B5EF4-FFF2-40B4-BE49-F238E27FC236}">
                    <a16:creationId xmlns:a16="http://schemas.microsoft.com/office/drawing/2014/main" id="{5ACFCC56-07B8-DCB4-75BF-6A43C31731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882" name="Text Box 100">
              <a:extLst>
                <a:ext uri="{FF2B5EF4-FFF2-40B4-BE49-F238E27FC236}">
                  <a16:creationId xmlns:a16="http://schemas.microsoft.com/office/drawing/2014/main" id="{1E8C1B39-DFF1-484A-CDAC-0A2584B196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76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883" name="Text Box 101">
              <a:extLst>
                <a:ext uri="{FF2B5EF4-FFF2-40B4-BE49-F238E27FC236}">
                  <a16:creationId xmlns:a16="http://schemas.microsoft.com/office/drawing/2014/main" id="{45179D8E-ED32-C2C4-9CE6-1A6FC01E40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9" y="3418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1026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4542" name="Group 102">
            <a:extLst>
              <a:ext uri="{FF2B5EF4-FFF2-40B4-BE49-F238E27FC236}">
                <a16:creationId xmlns:a16="http://schemas.microsoft.com/office/drawing/2014/main" id="{05A3B175-2331-77F3-3897-801CBA175040}"/>
              </a:ext>
            </a:extLst>
          </p:cNvPr>
          <p:cNvGrpSpPr>
            <a:grpSpLocks/>
          </p:cNvGrpSpPr>
          <p:nvPr/>
        </p:nvGrpSpPr>
        <p:grpSpPr bwMode="auto">
          <a:xfrm>
            <a:off x="2154238" y="4743450"/>
            <a:ext cx="474662" cy="371475"/>
            <a:chOff x="2071" y="3309"/>
            <a:chExt cx="311" cy="234"/>
          </a:xfrm>
        </p:grpSpPr>
        <p:grpSp>
          <p:nvGrpSpPr>
            <p:cNvPr id="64874" name="Group 103">
              <a:extLst>
                <a:ext uri="{FF2B5EF4-FFF2-40B4-BE49-F238E27FC236}">
                  <a16:creationId xmlns:a16="http://schemas.microsoft.com/office/drawing/2014/main" id="{F5C6F326-D0F9-BCD1-BA4D-3A71A4AF12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877" name="Group 104">
                <a:extLst>
                  <a:ext uri="{FF2B5EF4-FFF2-40B4-BE49-F238E27FC236}">
                    <a16:creationId xmlns:a16="http://schemas.microsoft.com/office/drawing/2014/main" id="{15B1F708-B9B2-F618-F672-D624DB8C24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879" name="Rectangle 105">
                  <a:extLst>
                    <a:ext uri="{FF2B5EF4-FFF2-40B4-BE49-F238E27FC236}">
                      <a16:creationId xmlns:a16="http://schemas.microsoft.com/office/drawing/2014/main" id="{8D19BF64-83C8-5BF5-5EA5-73E6205503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880" name="Oval 106">
                  <a:extLst>
                    <a:ext uri="{FF2B5EF4-FFF2-40B4-BE49-F238E27FC236}">
                      <a16:creationId xmlns:a16="http://schemas.microsoft.com/office/drawing/2014/main" id="{486A6FD4-3877-7507-E99A-4D09392C83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878" name="Text Box 107">
                <a:extLst>
                  <a:ext uri="{FF2B5EF4-FFF2-40B4-BE49-F238E27FC236}">
                    <a16:creationId xmlns:a16="http://schemas.microsoft.com/office/drawing/2014/main" id="{A308A5D3-322F-6076-CACE-64BC30834C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875" name="Text Box 108">
              <a:extLst>
                <a:ext uri="{FF2B5EF4-FFF2-40B4-BE49-F238E27FC236}">
                  <a16:creationId xmlns:a16="http://schemas.microsoft.com/office/drawing/2014/main" id="{32A128EC-E3BC-F8F7-CA99-011A679716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3"/>
              <a:ext cx="174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876" name="Text Box 109">
              <a:extLst>
                <a:ext uri="{FF2B5EF4-FFF2-40B4-BE49-F238E27FC236}">
                  <a16:creationId xmlns:a16="http://schemas.microsoft.com/office/drawing/2014/main" id="{8E07DCDC-44E7-F313-E6B2-79DE41D6B5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9" y="3420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4543" name="Group 110">
            <a:extLst>
              <a:ext uri="{FF2B5EF4-FFF2-40B4-BE49-F238E27FC236}">
                <a16:creationId xmlns:a16="http://schemas.microsoft.com/office/drawing/2014/main" id="{61A2EF6E-0DFC-7B80-7BBA-7C706F34BB39}"/>
              </a:ext>
            </a:extLst>
          </p:cNvPr>
          <p:cNvGrpSpPr>
            <a:grpSpLocks/>
          </p:cNvGrpSpPr>
          <p:nvPr/>
        </p:nvGrpSpPr>
        <p:grpSpPr bwMode="auto">
          <a:xfrm>
            <a:off x="4181475" y="6308725"/>
            <a:ext cx="474663" cy="371475"/>
            <a:chOff x="2071" y="3309"/>
            <a:chExt cx="309" cy="234"/>
          </a:xfrm>
        </p:grpSpPr>
        <p:grpSp>
          <p:nvGrpSpPr>
            <p:cNvPr id="64867" name="Group 111">
              <a:extLst>
                <a:ext uri="{FF2B5EF4-FFF2-40B4-BE49-F238E27FC236}">
                  <a16:creationId xmlns:a16="http://schemas.microsoft.com/office/drawing/2014/main" id="{AD45C60E-22B7-4EE1-ACB2-369BA1E250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870" name="Group 112">
                <a:extLst>
                  <a:ext uri="{FF2B5EF4-FFF2-40B4-BE49-F238E27FC236}">
                    <a16:creationId xmlns:a16="http://schemas.microsoft.com/office/drawing/2014/main" id="{091EFF25-7DBC-6B09-DB87-CD9D5CC48E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872" name="Rectangle 113">
                  <a:extLst>
                    <a:ext uri="{FF2B5EF4-FFF2-40B4-BE49-F238E27FC236}">
                      <a16:creationId xmlns:a16="http://schemas.microsoft.com/office/drawing/2014/main" id="{F53BE8FC-9BD8-700B-01E2-13BE723575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873" name="Oval 114">
                  <a:extLst>
                    <a:ext uri="{FF2B5EF4-FFF2-40B4-BE49-F238E27FC236}">
                      <a16:creationId xmlns:a16="http://schemas.microsoft.com/office/drawing/2014/main" id="{4A7DF2BC-8B71-C99E-32CB-5216B9AB3B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871" name="Text Box 115">
                <a:extLst>
                  <a:ext uri="{FF2B5EF4-FFF2-40B4-BE49-F238E27FC236}">
                    <a16:creationId xmlns:a16="http://schemas.microsoft.com/office/drawing/2014/main" id="{44DCC3BD-7A9F-DEA4-619F-5C47E36278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868" name="Text Box 116">
              <a:extLst>
                <a:ext uri="{FF2B5EF4-FFF2-40B4-BE49-F238E27FC236}">
                  <a16:creationId xmlns:a16="http://schemas.microsoft.com/office/drawing/2014/main" id="{A8FD883B-0596-2A3E-8B84-4C961021E1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869" name="Text Box 117">
              <a:extLst>
                <a:ext uri="{FF2B5EF4-FFF2-40B4-BE49-F238E27FC236}">
                  <a16:creationId xmlns:a16="http://schemas.microsoft.com/office/drawing/2014/main" id="{CA3CC9E2-FD89-739C-E1EF-1CEFE766A0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8"/>
              <a:ext cx="21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1018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544" name="Line 118">
            <a:extLst>
              <a:ext uri="{FF2B5EF4-FFF2-40B4-BE49-F238E27FC236}">
                <a16:creationId xmlns:a16="http://schemas.microsoft.com/office/drawing/2014/main" id="{7A680DD5-2B4F-1AC6-9569-446F205B694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71950" y="6518275"/>
            <a:ext cx="1920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45" name="Group 119">
            <a:extLst>
              <a:ext uri="{FF2B5EF4-FFF2-40B4-BE49-F238E27FC236}">
                <a16:creationId xmlns:a16="http://schemas.microsoft.com/office/drawing/2014/main" id="{A21C0AEE-866B-4819-1033-DC7F76310C30}"/>
              </a:ext>
            </a:extLst>
          </p:cNvPr>
          <p:cNvGrpSpPr>
            <a:grpSpLocks/>
          </p:cNvGrpSpPr>
          <p:nvPr/>
        </p:nvGrpSpPr>
        <p:grpSpPr bwMode="auto">
          <a:xfrm>
            <a:off x="5022850" y="5065713"/>
            <a:ext cx="474663" cy="371475"/>
            <a:chOff x="2071" y="3309"/>
            <a:chExt cx="309" cy="234"/>
          </a:xfrm>
        </p:grpSpPr>
        <p:grpSp>
          <p:nvGrpSpPr>
            <p:cNvPr id="64860" name="Group 120">
              <a:extLst>
                <a:ext uri="{FF2B5EF4-FFF2-40B4-BE49-F238E27FC236}">
                  <a16:creationId xmlns:a16="http://schemas.microsoft.com/office/drawing/2014/main" id="{AC07A036-6CB3-1CC7-EE40-3ACC75BA6F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863" name="Group 121">
                <a:extLst>
                  <a:ext uri="{FF2B5EF4-FFF2-40B4-BE49-F238E27FC236}">
                    <a16:creationId xmlns:a16="http://schemas.microsoft.com/office/drawing/2014/main" id="{0FDA933E-CCE9-967A-C5A4-92D27A658A9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865" name="Rectangle 122">
                  <a:extLst>
                    <a:ext uri="{FF2B5EF4-FFF2-40B4-BE49-F238E27FC236}">
                      <a16:creationId xmlns:a16="http://schemas.microsoft.com/office/drawing/2014/main" id="{29FF9436-BE1B-C7EE-1834-F47E25CC11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866" name="Oval 123">
                  <a:extLst>
                    <a:ext uri="{FF2B5EF4-FFF2-40B4-BE49-F238E27FC236}">
                      <a16:creationId xmlns:a16="http://schemas.microsoft.com/office/drawing/2014/main" id="{73FFFC7B-8C31-6C43-F691-5BEF98212A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864" name="Text Box 124">
                <a:extLst>
                  <a:ext uri="{FF2B5EF4-FFF2-40B4-BE49-F238E27FC236}">
                    <a16:creationId xmlns:a16="http://schemas.microsoft.com/office/drawing/2014/main" id="{1781966A-4E46-F369-3098-BC72358C66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861" name="Text Box 125">
              <a:extLst>
                <a:ext uri="{FF2B5EF4-FFF2-40B4-BE49-F238E27FC236}">
                  <a16:creationId xmlns:a16="http://schemas.microsoft.com/office/drawing/2014/main" id="{31233F37-973E-2251-AEE7-D14FB4DBD9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75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862" name="Text Box 126">
              <a:extLst>
                <a:ext uri="{FF2B5EF4-FFF2-40B4-BE49-F238E27FC236}">
                  <a16:creationId xmlns:a16="http://schemas.microsoft.com/office/drawing/2014/main" id="{A77A8BB9-3533-4E1D-410B-B7225A519F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1009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546" name="Line 127">
            <a:extLst>
              <a:ext uri="{FF2B5EF4-FFF2-40B4-BE49-F238E27FC236}">
                <a16:creationId xmlns:a16="http://schemas.microsoft.com/office/drawing/2014/main" id="{2EF82AAD-BB9A-FE4F-639D-ED480569503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62513" y="5276850"/>
            <a:ext cx="3381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47" name="Line 128">
            <a:extLst>
              <a:ext uri="{FF2B5EF4-FFF2-40B4-BE49-F238E27FC236}">
                <a16:creationId xmlns:a16="http://schemas.microsoft.com/office/drawing/2014/main" id="{4DB4CE6C-67FD-668A-99D4-3AEC4B0A7FB9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5800" y="5965825"/>
            <a:ext cx="0" cy="2349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48" name="Group 129">
            <a:extLst>
              <a:ext uri="{FF2B5EF4-FFF2-40B4-BE49-F238E27FC236}">
                <a16:creationId xmlns:a16="http://schemas.microsoft.com/office/drawing/2014/main" id="{1251D214-7D1F-13DC-3E0C-B323464616B0}"/>
              </a:ext>
            </a:extLst>
          </p:cNvPr>
          <p:cNvGrpSpPr>
            <a:grpSpLocks/>
          </p:cNvGrpSpPr>
          <p:nvPr/>
        </p:nvGrpSpPr>
        <p:grpSpPr bwMode="auto">
          <a:xfrm>
            <a:off x="6124575" y="6048375"/>
            <a:ext cx="95250" cy="176213"/>
            <a:chOff x="3216" y="684"/>
            <a:chExt cx="96" cy="132"/>
          </a:xfrm>
        </p:grpSpPr>
        <p:sp>
          <p:nvSpPr>
            <p:cNvPr id="64853" name="Line 130">
              <a:extLst>
                <a:ext uri="{FF2B5EF4-FFF2-40B4-BE49-F238E27FC236}">
                  <a16:creationId xmlns:a16="http://schemas.microsoft.com/office/drawing/2014/main" id="{6E3647F9-279E-FD61-3C76-D6C117B776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854" name="Group 131">
              <a:extLst>
                <a:ext uri="{FF2B5EF4-FFF2-40B4-BE49-F238E27FC236}">
                  <a16:creationId xmlns:a16="http://schemas.microsoft.com/office/drawing/2014/main" id="{4F912EB0-23D4-96A6-AFDC-DA5A438424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4856" name="Line 132">
                <a:extLst>
                  <a:ext uri="{FF2B5EF4-FFF2-40B4-BE49-F238E27FC236}">
                    <a16:creationId xmlns:a16="http://schemas.microsoft.com/office/drawing/2014/main" id="{4711371E-C1C8-F937-DEAD-A22A63E36C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4857" name="Group 133">
                <a:extLst>
                  <a:ext uri="{FF2B5EF4-FFF2-40B4-BE49-F238E27FC236}">
                    <a16:creationId xmlns:a16="http://schemas.microsoft.com/office/drawing/2014/main" id="{9F361172-BC55-2010-E31F-85A16C268C7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4858" name="Arc 134">
                  <a:extLst>
                    <a:ext uri="{FF2B5EF4-FFF2-40B4-BE49-F238E27FC236}">
                      <a16:creationId xmlns:a16="http://schemas.microsoft.com/office/drawing/2014/main" id="{A81C532C-EDAB-E010-2539-C020718A5C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859" name="Arc 135">
                  <a:extLst>
                    <a:ext uri="{FF2B5EF4-FFF2-40B4-BE49-F238E27FC236}">
                      <a16:creationId xmlns:a16="http://schemas.microsoft.com/office/drawing/2014/main" id="{82856E31-D326-38BF-8307-08849B4DAC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855" name="Freeform 136">
              <a:extLst>
                <a:ext uri="{FF2B5EF4-FFF2-40B4-BE49-F238E27FC236}">
                  <a16:creationId xmlns:a16="http://schemas.microsoft.com/office/drawing/2014/main" id="{DEAE63CA-431B-216D-C01D-0542D57A4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4549" name="Line 137">
            <a:extLst>
              <a:ext uri="{FF2B5EF4-FFF2-40B4-BE49-F238E27FC236}">
                <a16:creationId xmlns:a16="http://schemas.microsoft.com/office/drawing/2014/main" id="{CE964201-3466-36AF-AD2B-7B6A848BD627}"/>
              </a:ext>
            </a:extLst>
          </p:cNvPr>
          <p:cNvSpPr>
            <a:spLocks noChangeShapeType="1"/>
          </p:cNvSpPr>
          <p:nvPr/>
        </p:nvSpPr>
        <p:spPr bwMode="auto">
          <a:xfrm>
            <a:off x="5494338" y="5284788"/>
            <a:ext cx="669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50" name="Line 138">
            <a:extLst>
              <a:ext uri="{FF2B5EF4-FFF2-40B4-BE49-F238E27FC236}">
                <a16:creationId xmlns:a16="http://schemas.microsoft.com/office/drawing/2014/main" id="{946185A1-5E74-DA3A-3977-D9AC46A321FB}"/>
              </a:ext>
            </a:extLst>
          </p:cNvPr>
          <p:cNvSpPr>
            <a:spLocks noChangeShapeType="1"/>
          </p:cNvSpPr>
          <p:nvPr/>
        </p:nvSpPr>
        <p:spPr bwMode="auto">
          <a:xfrm>
            <a:off x="6164263" y="5284788"/>
            <a:ext cx="0" cy="7588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51" name="Line 139">
            <a:extLst>
              <a:ext uri="{FF2B5EF4-FFF2-40B4-BE49-F238E27FC236}">
                <a16:creationId xmlns:a16="http://schemas.microsoft.com/office/drawing/2014/main" id="{92820F49-FD6F-5F62-D2A1-655B7A31BE2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467225" y="919163"/>
            <a:ext cx="1588" cy="412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52" name="Group 140">
            <a:extLst>
              <a:ext uri="{FF2B5EF4-FFF2-40B4-BE49-F238E27FC236}">
                <a16:creationId xmlns:a16="http://schemas.microsoft.com/office/drawing/2014/main" id="{E6E4661A-061C-DDA5-A635-126DD4334E89}"/>
              </a:ext>
            </a:extLst>
          </p:cNvPr>
          <p:cNvGrpSpPr>
            <a:grpSpLocks/>
          </p:cNvGrpSpPr>
          <p:nvPr/>
        </p:nvGrpSpPr>
        <p:grpSpPr bwMode="auto">
          <a:xfrm>
            <a:off x="6094413" y="1209675"/>
            <a:ext cx="587375" cy="577850"/>
            <a:chOff x="3640" y="219"/>
            <a:chExt cx="384" cy="364"/>
          </a:xfrm>
        </p:grpSpPr>
        <p:sp>
          <p:nvSpPr>
            <p:cNvPr id="64851" name="Oval 141">
              <a:extLst>
                <a:ext uri="{FF2B5EF4-FFF2-40B4-BE49-F238E27FC236}">
                  <a16:creationId xmlns:a16="http://schemas.microsoft.com/office/drawing/2014/main" id="{204F42C1-13D0-E476-2CDC-962B1E228C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0" y="219"/>
              <a:ext cx="375" cy="36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4852" name="Text Box 142">
              <a:extLst>
                <a:ext uri="{FF2B5EF4-FFF2-40B4-BE49-F238E27FC236}">
                  <a16:creationId xmlns:a16="http://schemas.microsoft.com/office/drawing/2014/main" id="{6CE5BF58-C7E9-07D8-AAF9-531746F689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1" y="308"/>
              <a:ext cx="383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24-HA-103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A/B</a:t>
              </a: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4553" name="Group 143">
            <a:extLst>
              <a:ext uri="{FF2B5EF4-FFF2-40B4-BE49-F238E27FC236}">
                <a16:creationId xmlns:a16="http://schemas.microsoft.com/office/drawing/2014/main" id="{BA5A416F-7419-A533-CE91-A8778B9EBA5D}"/>
              </a:ext>
            </a:extLst>
          </p:cNvPr>
          <p:cNvGrpSpPr>
            <a:grpSpLocks/>
          </p:cNvGrpSpPr>
          <p:nvPr/>
        </p:nvGrpSpPr>
        <p:grpSpPr bwMode="auto">
          <a:xfrm>
            <a:off x="7435850" y="1157288"/>
            <a:ext cx="1165225" cy="533400"/>
            <a:chOff x="4443" y="256"/>
            <a:chExt cx="762" cy="336"/>
          </a:xfrm>
        </p:grpSpPr>
        <p:sp>
          <p:nvSpPr>
            <p:cNvPr id="64849" name="AutoShape 144">
              <a:extLst>
                <a:ext uri="{FF2B5EF4-FFF2-40B4-BE49-F238E27FC236}">
                  <a16:creationId xmlns:a16="http://schemas.microsoft.com/office/drawing/2014/main" id="{2D7AA8BF-7E10-D9E6-AA1D-A7057AEA6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3" y="256"/>
              <a:ext cx="762" cy="336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4850" name="Text Box 145">
              <a:extLst>
                <a:ext uri="{FF2B5EF4-FFF2-40B4-BE49-F238E27FC236}">
                  <a16:creationId xmlns:a16="http://schemas.microsoft.com/office/drawing/2014/main" id="{24AA848E-5666-E7BD-71A9-0E4E1772EB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1" y="347"/>
              <a:ext cx="460" cy="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900">
                  <a:latin typeface="Times New Roman" panose="02020603050405020304" pitchFamily="18" charset="0"/>
                </a:rPr>
                <a:t>24-VA-102</a:t>
              </a:r>
            </a:p>
          </p:txBody>
        </p:sp>
      </p:grpSp>
      <p:sp>
        <p:nvSpPr>
          <p:cNvPr id="64554" name="Line 146">
            <a:extLst>
              <a:ext uri="{FF2B5EF4-FFF2-40B4-BE49-F238E27FC236}">
                <a16:creationId xmlns:a16="http://schemas.microsoft.com/office/drawing/2014/main" id="{3F3A1EF1-2366-D75F-DEEB-2C381A6DC9F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94625" y="3114675"/>
            <a:ext cx="428625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55" name="Group 147">
            <a:extLst>
              <a:ext uri="{FF2B5EF4-FFF2-40B4-BE49-F238E27FC236}">
                <a16:creationId xmlns:a16="http://schemas.microsoft.com/office/drawing/2014/main" id="{827514C7-011B-2BE5-12F1-B6145A23CC04}"/>
              </a:ext>
            </a:extLst>
          </p:cNvPr>
          <p:cNvGrpSpPr>
            <a:grpSpLocks/>
          </p:cNvGrpSpPr>
          <p:nvPr/>
        </p:nvGrpSpPr>
        <p:grpSpPr bwMode="auto">
          <a:xfrm>
            <a:off x="7340600" y="3024188"/>
            <a:ext cx="642938" cy="371475"/>
            <a:chOff x="3864" y="1307"/>
            <a:chExt cx="421" cy="234"/>
          </a:xfrm>
        </p:grpSpPr>
        <p:grpSp>
          <p:nvGrpSpPr>
            <p:cNvPr id="64845" name="Group 148">
              <a:extLst>
                <a:ext uri="{FF2B5EF4-FFF2-40B4-BE49-F238E27FC236}">
                  <a16:creationId xmlns:a16="http://schemas.microsoft.com/office/drawing/2014/main" id="{B32A42AB-A48F-3EE4-4FD0-4FE478CA1A0C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3980" y="1307"/>
              <a:ext cx="180" cy="143"/>
              <a:chOff x="768" y="672"/>
              <a:chExt cx="240" cy="192"/>
            </a:xfrm>
          </p:grpSpPr>
          <p:sp>
            <p:nvSpPr>
              <p:cNvPr id="64847" name="Rectangle 149">
                <a:extLst>
                  <a:ext uri="{FF2B5EF4-FFF2-40B4-BE49-F238E27FC236}">
                    <a16:creationId xmlns:a16="http://schemas.microsoft.com/office/drawing/2014/main" id="{9CCBB41A-4207-C426-7E8A-06F9CF0847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4" y="672"/>
                <a:ext cx="144" cy="4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848" name="Oval 150">
                <a:extLst>
                  <a:ext uri="{FF2B5EF4-FFF2-40B4-BE49-F238E27FC236}">
                    <a16:creationId xmlns:a16="http://schemas.microsoft.com/office/drawing/2014/main" id="{22C6968D-C6C1-5639-3704-29155A7F6F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672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4846" name="Text Box 151">
              <a:extLst>
                <a:ext uri="{FF2B5EF4-FFF2-40B4-BE49-F238E27FC236}">
                  <a16:creationId xmlns:a16="http://schemas.microsoft.com/office/drawing/2014/main" id="{5B581C51-83F2-DC4A-4B85-A562F4E0E0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4" y="1429"/>
              <a:ext cx="421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24-PA-102A/B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556" name="Line 152">
            <a:extLst>
              <a:ext uri="{FF2B5EF4-FFF2-40B4-BE49-F238E27FC236}">
                <a16:creationId xmlns:a16="http://schemas.microsoft.com/office/drawing/2014/main" id="{DFF63522-F5FF-E8D6-C406-1FAB89C8C8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76925" y="3055938"/>
            <a:ext cx="16383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57" name="Line 153">
            <a:extLst>
              <a:ext uri="{FF2B5EF4-FFF2-40B4-BE49-F238E27FC236}">
                <a16:creationId xmlns:a16="http://schemas.microsoft.com/office/drawing/2014/main" id="{A9F83EF1-45E6-334C-73A0-FF20C49951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76925" y="1604963"/>
            <a:ext cx="0" cy="1457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58" name="Line 154">
            <a:extLst>
              <a:ext uri="{FF2B5EF4-FFF2-40B4-BE49-F238E27FC236}">
                <a16:creationId xmlns:a16="http://schemas.microsoft.com/office/drawing/2014/main" id="{B6C6DC3F-BCA1-4902-BEBE-5930C86D97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9800" y="1604963"/>
            <a:ext cx="11382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59" name="Text Box 158">
            <a:extLst>
              <a:ext uri="{FF2B5EF4-FFF2-40B4-BE49-F238E27FC236}">
                <a16:creationId xmlns:a16="http://schemas.microsoft.com/office/drawing/2014/main" id="{E19F7504-1C53-AA32-7E2C-F8D23E8E5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3588" y="2319338"/>
            <a:ext cx="2476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24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grpSp>
        <p:nvGrpSpPr>
          <p:cNvPr id="64560" name="Group 155">
            <a:extLst>
              <a:ext uri="{FF2B5EF4-FFF2-40B4-BE49-F238E27FC236}">
                <a16:creationId xmlns:a16="http://schemas.microsoft.com/office/drawing/2014/main" id="{964C0D7B-D0E4-DE64-B32F-94E2F481B47F}"/>
              </a:ext>
            </a:extLst>
          </p:cNvPr>
          <p:cNvGrpSpPr>
            <a:grpSpLocks/>
          </p:cNvGrpSpPr>
          <p:nvPr/>
        </p:nvGrpSpPr>
        <p:grpSpPr bwMode="auto">
          <a:xfrm>
            <a:off x="6029325" y="2395538"/>
            <a:ext cx="290513" cy="296862"/>
            <a:chOff x="3820" y="2114"/>
            <a:chExt cx="310" cy="299"/>
          </a:xfrm>
        </p:grpSpPr>
        <p:sp>
          <p:nvSpPr>
            <p:cNvPr id="64843" name="Rectangle 156">
              <a:extLst>
                <a:ext uri="{FF2B5EF4-FFF2-40B4-BE49-F238E27FC236}">
                  <a16:creationId xmlns:a16="http://schemas.microsoft.com/office/drawing/2014/main" id="{58FAAFCB-3FE5-58F2-6F8A-12FC0324A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4844" name="Oval 157">
              <a:extLst>
                <a:ext uri="{FF2B5EF4-FFF2-40B4-BE49-F238E27FC236}">
                  <a16:creationId xmlns:a16="http://schemas.microsoft.com/office/drawing/2014/main" id="{EA120ABB-99CF-CD5F-B9CD-503D58C7AB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4561" name="Text Box 159">
            <a:extLst>
              <a:ext uri="{FF2B5EF4-FFF2-40B4-BE49-F238E27FC236}">
                <a16:creationId xmlns:a16="http://schemas.microsoft.com/office/drawing/2014/main" id="{E290B29B-8372-E542-8E57-4F8E9A47C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788" y="2392363"/>
            <a:ext cx="265112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FC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4562" name="Text Box 160">
            <a:extLst>
              <a:ext uri="{FF2B5EF4-FFF2-40B4-BE49-F238E27FC236}">
                <a16:creationId xmlns:a16="http://schemas.microsoft.com/office/drawing/2014/main" id="{80940DBD-CF2D-6216-86E2-F16128B38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0275" y="2493963"/>
            <a:ext cx="3238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1008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grpSp>
        <p:nvGrpSpPr>
          <p:cNvPr id="64563" name="Group 161">
            <a:extLst>
              <a:ext uri="{FF2B5EF4-FFF2-40B4-BE49-F238E27FC236}">
                <a16:creationId xmlns:a16="http://schemas.microsoft.com/office/drawing/2014/main" id="{F42A589A-4845-EDF9-3FCF-9041D7A38804}"/>
              </a:ext>
            </a:extLst>
          </p:cNvPr>
          <p:cNvGrpSpPr>
            <a:grpSpLocks/>
          </p:cNvGrpSpPr>
          <p:nvPr/>
        </p:nvGrpSpPr>
        <p:grpSpPr bwMode="auto">
          <a:xfrm>
            <a:off x="6118225" y="2908300"/>
            <a:ext cx="95250" cy="179388"/>
            <a:chOff x="3216" y="684"/>
            <a:chExt cx="96" cy="132"/>
          </a:xfrm>
        </p:grpSpPr>
        <p:sp>
          <p:nvSpPr>
            <p:cNvPr id="64836" name="Line 162">
              <a:extLst>
                <a:ext uri="{FF2B5EF4-FFF2-40B4-BE49-F238E27FC236}">
                  <a16:creationId xmlns:a16="http://schemas.microsoft.com/office/drawing/2014/main" id="{11CB3CD9-DB86-D9F6-C63C-195167F9B6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837" name="Group 163">
              <a:extLst>
                <a:ext uri="{FF2B5EF4-FFF2-40B4-BE49-F238E27FC236}">
                  <a16:creationId xmlns:a16="http://schemas.microsoft.com/office/drawing/2014/main" id="{B1185F34-AD0C-945A-2079-B936B97FE1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4839" name="Line 164">
                <a:extLst>
                  <a:ext uri="{FF2B5EF4-FFF2-40B4-BE49-F238E27FC236}">
                    <a16:creationId xmlns:a16="http://schemas.microsoft.com/office/drawing/2014/main" id="{BFE3F1B3-B5EE-B663-C76D-CF19C7C0D9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4840" name="Group 165">
                <a:extLst>
                  <a:ext uri="{FF2B5EF4-FFF2-40B4-BE49-F238E27FC236}">
                    <a16:creationId xmlns:a16="http://schemas.microsoft.com/office/drawing/2014/main" id="{D9193F2B-DA31-35B4-C811-39D6CA4914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4841" name="Arc 166">
                  <a:extLst>
                    <a:ext uri="{FF2B5EF4-FFF2-40B4-BE49-F238E27FC236}">
                      <a16:creationId xmlns:a16="http://schemas.microsoft.com/office/drawing/2014/main" id="{4ECB54CE-0CCC-DD11-70A9-EE01B8B4C2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842" name="Arc 167">
                  <a:extLst>
                    <a:ext uri="{FF2B5EF4-FFF2-40B4-BE49-F238E27FC236}">
                      <a16:creationId xmlns:a16="http://schemas.microsoft.com/office/drawing/2014/main" id="{635888CF-B206-29BF-C6D2-943C2BAD27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838" name="Freeform 168">
              <a:extLst>
                <a:ext uri="{FF2B5EF4-FFF2-40B4-BE49-F238E27FC236}">
                  <a16:creationId xmlns:a16="http://schemas.microsoft.com/office/drawing/2014/main" id="{305FBB23-BE23-8AD7-3861-1161C71F8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4564" name="Line 169">
            <a:extLst>
              <a:ext uri="{FF2B5EF4-FFF2-40B4-BE49-F238E27FC236}">
                <a16:creationId xmlns:a16="http://schemas.microsoft.com/office/drawing/2014/main" id="{0955EDEF-5A2C-0D50-4AA0-5C5568F51FA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69025" y="2693988"/>
            <a:ext cx="0" cy="2143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65" name="Line 170">
            <a:extLst>
              <a:ext uri="{FF2B5EF4-FFF2-40B4-BE49-F238E27FC236}">
                <a16:creationId xmlns:a16="http://schemas.microsoft.com/office/drawing/2014/main" id="{EC13A02B-74B9-5D51-A384-2D5B3F26AF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67475" y="2527300"/>
            <a:ext cx="0" cy="5286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66" name="Group 171">
            <a:extLst>
              <a:ext uri="{FF2B5EF4-FFF2-40B4-BE49-F238E27FC236}">
                <a16:creationId xmlns:a16="http://schemas.microsoft.com/office/drawing/2014/main" id="{CD3E452C-FEC4-8F58-497E-078AD345592C}"/>
              </a:ext>
            </a:extLst>
          </p:cNvPr>
          <p:cNvGrpSpPr>
            <a:grpSpLocks/>
          </p:cNvGrpSpPr>
          <p:nvPr/>
        </p:nvGrpSpPr>
        <p:grpSpPr bwMode="auto">
          <a:xfrm>
            <a:off x="6846888" y="1185863"/>
            <a:ext cx="473075" cy="371475"/>
            <a:chOff x="2071" y="3309"/>
            <a:chExt cx="310" cy="234"/>
          </a:xfrm>
        </p:grpSpPr>
        <p:grpSp>
          <p:nvGrpSpPr>
            <p:cNvPr id="64829" name="Group 172">
              <a:extLst>
                <a:ext uri="{FF2B5EF4-FFF2-40B4-BE49-F238E27FC236}">
                  <a16:creationId xmlns:a16="http://schemas.microsoft.com/office/drawing/2014/main" id="{DCD22DA1-F4B5-704B-CE5A-5780765B4B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832" name="Group 173">
                <a:extLst>
                  <a:ext uri="{FF2B5EF4-FFF2-40B4-BE49-F238E27FC236}">
                    <a16:creationId xmlns:a16="http://schemas.microsoft.com/office/drawing/2014/main" id="{D6D8EA85-6A16-C8DC-8D84-69417612A5E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834" name="Rectangle 174">
                  <a:extLst>
                    <a:ext uri="{FF2B5EF4-FFF2-40B4-BE49-F238E27FC236}">
                      <a16:creationId xmlns:a16="http://schemas.microsoft.com/office/drawing/2014/main" id="{20C71D7B-ADFB-6ED8-972B-017DF7589A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835" name="Oval 175">
                  <a:extLst>
                    <a:ext uri="{FF2B5EF4-FFF2-40B4-BE49-F238E27FC236}">
                      <a16:creationId xmlns:a16="http://schemas.microsoft.com/office/drawing/2014/main" id="{F003A2C5-86D9-9865-409A-19A866A9CD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833" name="Text Box 176">
                <a:extLst>
                  <a:ext uri="{FF2B5EF4-FFF2-40B4-BE49-F238E27FC236}">
                    <a16:creationId xmlns:a16="http://schemas.microsoft.com/office/drawing/2014/main" id="{118813D3-8803-C570-DD36-D3A8769A68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830" name="Text Box 177">
              <a:extLst>
                <a:ext uri="{FF2B5EF4-FFF2-40B4-BE49-F238E27FC236}">
                  <a16:creationId xmlns:a16="http://schemas.microsoft.com/office/drawing/2014/main" id="{EA2AB47A-6F62-9937-52BF-F1063738CC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831" name="Text Box 178">
              <a:extLst>
                <a:ext uri="{FF2B5EF4-FFF2-40B4-BE49-F238E27FC236}">
                  <a16:creationId xmlns:a16="http://schemas.microsoft.com/office/drawing/2014/main" id="{55E51503-5C7B-4837-BD15-0074CED267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8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567" name="Line 179">
            <a:extLst>
              <a:ext uri="{FF2B5EF4-FFF2-40B4-BE49-F238E27FC236}">
                <a16:creationId xmlns:a16="http://schemas.microsoft.com/office/drawing/2014/main" id="{4756F27A-DA6A-08D2-A1DD-8D7509928B55}"/>
              </a:ext>
            </a:extLst>
          </p:cNvPr>
          <p:cNvSpPr>
            <a:spLocks noChangeShapeType="1"/>
          </p:cNvSpPr>
          <p:nvPr/>
        </p:nvSpPr>
        <p:spPr bwMode="auto">
          <a:xfrm>
            <a:off x="7212013" y="3452813"/>
            <a:ext cx="3259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68" name="Group 180">
            <a:extLst>
              <a:ext uri="{FF2B5EF4-FFF2-40B4-BE49-F238E27FC236}">
                <a16:creationId xmlns:a16="http://schemas.microsoft.com/office/drawing/2014/main" id="{4413324C-059A-BFBE-5F21-A69F9E7BF9CE}"/>
              </a:ext>
            </a:extLst>
          </p:cNvPr>
          <p:cNvGrpSpPr>
            <a:grpSpLocks/>
          </p:cNvGrpSpPr>
          <p:nvPr/>
        </p:nvGrpSpPr>
        <p:grpSpPr bwMode="auto">
          <a:xfrm>
            <a:off x="8329613" y="3302000"/>
            <a:ext cx="95250" cy="176213"/>
            <a:chOff x="3216" y="684"/>
            <a:chExt cx="96" cy="132"/>
          </a:xfrm>
        </p:grpSpPr>
        <p:sp>
          <p:nvSpPr>
            <p:cNvPr id="64822" name="Line 181">
              <a:extLst>
                <a:ext uri="{FF2B5EF4-FFF2-40B4-BE49-F238E27FC236}">
                  <a16:creationId xmlns:a16="http://schemas.microsoft.com/office/drawing/2014/main" id="{802017A2-9D3D-C238-FC6A-8D064F4A7A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823" name="Group 182">
              <a:extLst>
                <a:ext uri="{FF2B5EF4-FFF2-40B4-BE49-F238E27FC236}">
                  <a16:creationId xmlns:a16="http://schemas.microsoft.com/office/drawing/2014/main" id="{1FFD69C3-DDEC-AC34-0937-B5F58B45F9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4825" name="Line 183">
                <a:extLst>
                  <a:ext uri="{FF2B5EF4-FFF2-40B4-BE49-F238E27FC236}">
                    <a16:creationId xmlns:a16="http://schemas.microsoft.com/office/drawing/2014/main" id="{F04E00BA-0ADA-A5EB-36AF-BAF5F04EE5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4826" name="Group 184">
                <a:extLst>
                  <a:ext uri="{FF2B5EF4-FFF2-40B4-BE49-F238E27FC236}">
                    <a16:creationId xmlns:a16="http://schemas.microsoft.com/office/drawing/2014/main" id="{FAC6D399-3003-EB34-7208-C8E2D6D64B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4827" name="Arc 185">
                  <a:extLst>
                    <a:ext uri="{FF2B5EF4-FFF2-40B4-BE49-F238E27FC236}">
                      <a16:creationId xmlns:a16="http://schemas.microsoft.com/office/drawing/2014/main" id="{A77400CF-3F63-76F6-DF77-CB22CD29B1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828" name="Arc 186">
                  <a:extLst>
                    <a:ext uri="{FF2B5EF4-FFF2-40B4-BE49-F238E27FC236}">
                      <a16:creationId xmlns:a16="http://schemas.microsoft.com/office/drawing/2014/main" id="{CA5B97BE-BF91-0A48-C9F0-3A07B03EF3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824" name="Freeform 187">
              <a:extLst>
                <a:ext uri="{FF2B5EF4-FFF2-40B4-BE49-F238E27FC236}">
                  <a16:creationId xmlns:a16="http://schemas.microsoft.com/office/drawing/2014/main" id="{755268D2-8EF5-29DD-A57D-23756246C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4569" name="Group 188">
            <a:extLst>
              <a:ext uri="{FF2B5EF4-FFF2-40B4-BE49-F238E27FC236}">
                <a16:creationId xmlns:a16="http://schemas.microsoft.com/office/drawing/2014/main" id="{7D2C4080-79D5-EA45-32A2-416D4FB5C370}"/>
              </a:ext>
            </a:extLst>
          </p:cNvPr>
          <p:cNvGrpSpPr>
            <a:grpSpLocks/>
          </p:cNvGrpSpPr>
          <p:nvPr/>
        </p:nvGrpSpPr>
        <p:grpSpPr bwMode="auto">
          <a:xfrm>
            <a:off x="8588375" y="1206500"/>
            <a:ext cx="473075" cy="371475"/>
            <a:chOff x="2071" y="3309"/>
            <a:chExt cx="310" cy="234"/>
          </a:xfrm>
        </p:grpSpPr>
        <p:grpSp>
          <p:nvGrpSpPr>
            <p:cNvPr id="64815" name="Group 189">
              <a:extLst>
                <a:ext uri="{FF2B5EF4-FFF2-40B4-BE49-F238E27FC236}">
                  <a16:creationId xmlns:a16="http://schemas.microsoft.com/office/drawing/2014/main" id="{817DDA0A-5830-9B9E-01C2-6AD2D69118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818" name="Group 190">
                <a:extLst>
                  <a:ext uri="{FF2B5EF4-FFF2-40B4-BE49-F238E27FC236}">
                    <a16:creationId xmlns:a16="http://schemas.microsoft.com/office/drawing/2014/main" id="{89836F01-BF5A-AF9D-8F5C-858F7ACF1DC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820" name="Rectangle 191">
                  <a:extLst>
                    <a:ext uri="{FF2B5EF4-FFF2-40B4-BE49-F238E27FC236}">
                      <a16:creationId xmlns:a16="http://schemas.microsoft.com/office/drawing/2014/main" id="{DFAB9E38-9A81-8FE6-6108-0D783111E1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821" name="Oval 192">
                  <a:extLst>
                    <a:ext uri="{FF2B5EF4-FFF2-40B4-BE49-F238E27FC236}">
                      <a16:creationId xmlns:a16="http://schemas.microsoft.com/office/drawing/2014/main" id="{E015F6E2-BF08-01A4-35B4-99E5D33C5A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819" name="Text Box 193">
                <a:extLst>
                  <a:ext uri="{FF2B5EF4-FFF2-40B4-BE49-F238E27FC236}">
                    <a16:creationId xmlns:a16="http://schemas.microsoft.com/office/drawing/2014/main" id="{93DF57DA-E183-6CD0-0C03-BBD2AFBC0F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816" name="Text Box 194">
              <a:extLst>
                <a:ext uri="{FF2B5EF4-FFF2-40B4-BE49-F238E27FC236}">
                  <a16:creationId xmlns:a16="http://schemas.microsoft.com/office/drawing/2014/main" id="{63642162-10E2-FA92-860F-BED479140C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3"/>
              <a:ext cx="176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817" name="Text Box 195">
              <a:extLst>
                <a:ext uri="{FF2B5EF4-FFF2-40B4-BE49-F238E27FC236}">
                  <a16:creationId xmlns:a16="http://schemas.microsoft.com/office/drawing/2014/main" id="{C6E8EA9C-82D8-159A-6DCA-B0ED444F71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570" name="Line 196">
            <a:extLst>
              <a:ext uri="{FF2B5EF4-FFF2-40B4-BE49-F238E27FC236}">
                <a16:creationId xmlns:a16="http://schemas.microsoft.com/office/drawing/2014/main" id="{78BC237C-77F3-36AD-6AA7-1CC7F341A5A4}"/>
              </a:ext>
            </a:extLst>
          </p:cNvPr>
          <p:cNvSpPr>
            <a:spLocks noChangeShapeType="1"/>
          </p:cNvSpPr>
          <p:nvPr/>
        </p:nvSpPr>
        <p:spPr bwMode="auto">
          <a:xfrm>
            <a:off x="8610600" y="1423988"/>
            <a:ext cx="15875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71" name="Line 197">
            <a:extLst>
              <a:ext uri="{FF2B5EF4-FFF2-40B4-BE49-F238E27FC236}">
                <a16:creationId xmlns:a16="http://schemas.microsoft.com/office/drawing/2014/main" id="{51B243AE-2D0C-9356-8BFB-2E37C013DCAE}"/>
              </a:ext>
            </a:extLst>
          </p:cNvPr>
          <p:cNvSpPr>
            <a:spLocks noChangeShapeType="1"/>
          </p:cNvSpPr>
          <p:nvPr/>
        </p:nvSpPr>
        <p:spPr bwMode="auto">
          <a:xfrm>
            <a:off x="8924925" y="1579563"/>
            <a:ext cx="0" cy="8112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72" name="Line 198">
            <a:extLst>
              <a:ext uri="{FF2B5EF4-FFF2-40B4-BE49-F238E27FC236}">
                <a16:creationId xmlns:a16="http://schemas.microsoft.com/office/drawing/2014/main" id="{0A7CDE4C-983E-2544-C25C-2A2D04B7890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215313" y="1695450"/>
            <a:ext cx="0" cy="142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73" name="Line 199">
            <a:extLst>
              <a:ext uri="{FF2B5EF4-FFF2-40B4-BE49-F238E27FC236}">
                <a16:creationId xmlns:a16="http://schemas.microsoft.com/office/drawing/2014/main" id="{744E9113-BC7E-72AC-12B3-F495556DB2DD}"/>
              </a:ext>
            </a:extLst>
          </p:cNvPr>
          <p:cNvSpPr>
            <a:spLocks noChangeShapeType="1"/>
          </p:cNvSpPr>
          <p:nvPr/>
        </p:nvSpPr>
        <p:spPr bwMode="auto">
          <a:xfrm>
            <a:off x="7219950" y="3076575"/>
            <a:ext cx="0" cy="396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74" name="Line 200">
            <a:extLst>
              <a:ext uri="{FF2B5EF4-FFF2-40B4-BE49-F238E27FC236}">
                <a16:creationId xmlns:a16="http://schemas.microsoft.com/office/drawing/2014/main" id="{28EAD7A5-28B9-0D91-2B21-FC1AA66D1D47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5075" y="2524125"/>
            <a:ext cx="1571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75" name="Group 201">
            <a:extLst>
              <a:ext uri="{FF2B5EF4-FFF2-40B4-BE49-F238E27FC236}">
                <a16:creationId xmlns:a16="http://schemas.microsoft.com/office/drawing/2014/main" id="{B0FD26B4-BF34-FF28-C8E6-6A68B5AFF65E}"/>
              </a:ext>
            </a:extLst>
          </p:cNvPr>
          <p:cNvGrpSpPr>
            <a:grpSpLocks/>
          </p:cNvGrpSpPr>
          <p:nvPr/>
        </p:nvGrpSpPr>
        <p:grpSpPr bwMode="auto">
          <a:xfrm>
            <a:off x="8334375" y="2906713"/>
            <a:ext cx="476250" cy="373062"/>
            <a:chOff x="2071" y="3309"/>
            <a:chExt cx="310" cy="234"/>
          </a:xfrm>
        </p:grpSpPr>
        <p:grpSp>
          <p:nvGrpSpPr>
            <p:cNvPr id="64808" name="Group 202">
              <a:extLst>
                <a:ext uri="{FF2B5EF4-FFF2-40B4-BE49-F238E27FC236}">
                  <a16:creationId xmlns:a16="http://schemas.microsoft.com/office/drawing/2014/main" id="{70E68F5D-38DC-E344-4CE0-40B40C8425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811" name="Group 203">
                <a:extLst>
                  <a:ext uri="{FF2B5EF4-FFF2-40B4-BE49-F238E27FC236}">
                    <a16:creationId xmlns:a16="http://schemas.microsoft.com/office/drawing/2014/main" id="{5FAEAF0E-D60F-A758-C22A-2F6AB8A1290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813" name="Rectangle 204">
                  <a:extLst>
                    <a:ext uri="{FF2B5EF4-FFF2-40B4-BE49-F238E27FC236}">
                      <a16:creationId xmlns:a16="http://schemas.microsoft.com/office/drawing/2014/main" id="{448A52F6-25BA-53F1-2B4B-EF57464621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814" name="Oval 205">
                  <a:extLst>
                    <a:ext uri="{FF2B5EF4-FFF2-40B4-BE49-F238E27FC236}">
                      <a16:creationId xmlns:a16="http://schemas.microsoft.com/office/drawing/2014/main" id="{8FA90324-A590-31CD-6F30-3DC630938E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812" name="Text Box 206">
                <a:extLst>
                  <a:ext uri="{FF2B5EF4-FFF2-40B4-BE49-F238E27FC236}">
                    <a16:creationId xmlns:a16="http://schemas.microsoft.com/office/drawing/2014/main" id="{7B6340B9-99FB-0234-3ABD-D5A9D39A5D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809" name="Text Box 207">
              <a:extLst>
                <a:ext uri="{FF2B5EF4-FFF2-40B4-BE49-F238E27FC236}">
                  <a16:creationId xmlns:a16="http://schemas.microsoft.com/office/drawing/2014/main" id="{E4A7BAA8-6B55-8BA2-C6B6-56D7296054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810" name="Text Box 208">
              <a:extLst>
                <a:ext uri="{FF2B5EF4-FFF2-40B4-BE49-F238E27FC236}">
                  <a16:creationId xmlns:a16="http://schemas.microsoft.com/office/drawing/2014/main" id="{5A13B3EA-4D1B-F36D-86F4-A9DFA1E56E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9" y="3419"/>
              <a:ext cx="21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1038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576" name="Line 209">
            <a:extLst>
              <a:ext uri="{FF2B5EF4-FFF2-40B4-BE49-F238E27FC236}">
                <a16:creationId xmlns:a16="http://schemas.microsoft.com/office/drawing/2014/main" id="{538FD8EF-6884-3B90-0928-E9E694386E53}"/>
              </a:ext>
            </a:extLst>
          </p:cNvPr>
          <p:cNvSpPr>
            <a:spLocks noChangeShapeType="1"/>
          </p:cNvSpPr>
          <p:nvPr/>
        </p:nvSpPr>
        <p:spPr bwMode="auto">
          <a:xfrm>
            <a:off x="8678863" y="3282950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77" name="Line 210">
            <a:extLst>
              <a:ext uri="{FF2B5EF4-FFF2-40B4-BE49-F238E27FC236}">
                <a16:creationId xmlns:a16="http://schemas.microsoft.com/office/drawing/2014/main" id="{0E62DE0D-41EF-9C1B-8D33-BF8673230D7E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8375" y="1401763"/>
            <a:ext cx="1158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78" name="Line 211">
            <a:extLst>
              <a:ext uri="{FF2B5EF4-FFF2-40B4-BE49-F238E27FC236}">
                <a16:creationId xmlns:a16="http://schemas.microsoft.com/office/drawing/2014/main" id="{9995FA99-3754-AD24-714F-5E28C897295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42225" y="911225"/>
            <a:ext cx="0" cy="249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79" name="Line 212">
            <a:extLst>
              <a:ext uri="{FF2B5EF4-FFF2-40B4-BE49-F238E27FC236}">
                <a16:creationId xmlns:a16="http://schemas.microsoft.com/office/drawing/2014/main" id="{9A5B6AC2-C2E6-25AC-E538-849F0BA9498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72475" y="2393950"/>
            <a:ext cx="0" cy="9064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80" name="Line 213">
            <a:extLst>
              <a:ext uri="{FF2B5EF4-FFF2-40B4-BE49-F238E27FC236}">
                <a16:creationId xmlns:a16="http://schemas.microsoft.com/office/drawing/2014/main" id="{794283A8-619C-ED17-B2BA-29AC2BCE5CD8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0" y="2393950"/>
            <a:ext cx="5413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81" name="Line 214">
            <a:extLst>
              <a:ext uri="{FF2B5EF4-FFF2-40B4-BE49-F238E27FC236}">
                <a16:creationId xmlns:a16="http://schemas.microsoft.com/office/drawing/2014/main" id="{94BF8856-836C-DE51-B0D2-04DE7C547AB5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919163"/>
            <a:ext cx="0" cy="3286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82" name="Line 215">
            <a:extLst>
              <a:ext uri="{FF2B5EF4-FFF2-40B4-BE49-F238E27FC236}">
                <a16:creationId xmlns:a16="http://schemas.microsoft.com/office/drawing/2014/main" id="{C69880E2-D812-2D08-9A84-296E4385B3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1755775"/>
            <a:ext cx="0" cy="40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83" name="Line 216">
            <a:extLst>
              <a:ext uri="{FF2B5EF4-FFF2-40B4-BE49-F238E27FC236}">
                <a16:creationId xmlns:a16="http://schemas.microsoft.com/office/drawing/2014/main" id="{B1DF29DE-9B0A-FBAF-8BA3-DD6B3211045D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2162175"/>
            <a:ext cx="14541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84" name="Line 217">
            <a:extLst>
              <a:ext uri="{FF2B5EF4-FFF2-40B4-BE49-F238E27FC236}">
                <a16:creationId xmlns:a16="http://schemas.microsoft.com/office/drawing/2014/main" id="{F54738CE-C9E0-DB8E-CCB4-03D9108CF19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02550" y="1704975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85" name="Line 218">
            <a:extLst>
              <a:ext uri="{FF2B5EF4-FFF2-40B4-BE49-F238E27FC236}">
                <a16:creationId xmlns:a16="http://schemas.microsoft.com/office/drawing/2014/main" id="{94280376-122E-F3FF-DEB3-816CBBEA647C}"/>
              </a:ext>
            </a:extLst>
          </p:cNvPr>
          <p:cNvSpPr>
            <a:spLocks noChangeShapeType="1"/>
          </p:cNvSpPr>
          <p:nvPr/>
        </p:nvSpPr>
        <p:spPr bwMode="auto">
          <a:xfrm>
            <a:off x="4468813" y="917575"/>
            <a:ext cx="317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86" name="Group 219">
            <a:extLst>
              <a:ext uri="{FF2B5EF4-FFF2-40B4-BE49-F238E27FC236}">
                <a16:creationId xmlns:a16="http://schemas.microsoft.com/office/drawing/2014/main" id="{71A32458-FBBF-DE9E-74E1-35686F2666B4}"/>
              </a:ext>
            </a:extLst>
          </p:cNvPr>
          <p:cNvGrpSpPr>
            <a:grpSpLocks/>
          </p:cNvGrpSpPr>
          <p:nvPr/>
        </p:nvGrpSpPr>
        <p:grpSpPr bwMode="auto">
          <a:xfrm>
            <a:off x="3792538" y="815975"/>
            <a:ext cx="473075" cy="371475"/>
            <a:chOff x="2071" y="3309"/>
            <a:chExt cx="310" cy="234"/>
          </a:xfrm>
        </p:grpSpPr>
        <p:grpSp>
          <p:nvGrpSpPr>
            <p:cNvPr id="64801" name="Group 220">
              <a:extLst>
                <a:ext uri="{FF2B5EF4-FFF2-40B4-BE49-F238E27FC236}">
                  <a16:creationId xmlns:a16="http://schemas.microsoft.com/office/drawing/2014/main" id="{D8833077-839F-9676-68B6-B1D0BAA095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804" name="Group 221">
                <a:extLst>
                  <a:ext uri="{FF2B5EF4-FFF2-40B4-BE49-F238E27FC236}">
                    <a16:creationId xmlns:a16="http://schemas.microsoft.com/office/drawing/2014/main" id="{3AB94EB7-18C1-C34C-4E83-662DE986FCD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806" name="Rectangle 222">
                  <a:extLst>
                    <a:ext uri="{FF2B5EF4-FFF2-40B4-BE49-F238E27FC236}">
                      <a16:creationId xmlns:a16="http://schemas.microsoft.com/office/drawing/2014/main" id="{D222DAE7-4493-77F1-887D-0654C70996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807" name="Oval 223">
                  <a:extLst>
                    <a:ext uri="{FF2B5EF4-FFF2-40B4-BE49-F238E27FC236}">
                      <a16:creationId xmlns:a16="http://schemas.microsoft.com/office/drawing/2014/main" id="{EC880ADC-8357-2FA0-D957-7DA78CB25B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805" name="Text Box 224">
                <a:extLst>
                  <a:ext uri="{FF2B5EF4-FFF2-40B4-BE49-F238E27FC236}">
                    <a16:creationId xmlns:a16="http://schemas.microsoft.com/office/drawing/2014/main" id="{5EC19F43-60DD-2EBC-6218-F230574FB7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802" name="Text Box 225">
              <a:extLst>
                <a:ext uri="{FF2B5EF4-FFF2-40B4-BE49-F238E27FC236}">
                  <a16:creationId xmlns:a16="http://schemas.microsoft.com/office/drawing/2014/main" id="{8891A973-A9A0-9D3C-BB91-E8A7371AE8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1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803" name="Text Box 226">
              <a:extLst>
                <a:ext uri="{FF2B5EF4-FFF2-40B4-BE49-F238E27FC236}">
                  <a16:creationId xmlns:a16="http://schemas.microsoft.com/office/drawing/2014/main" id="{065B0E9E-A2C9-03F4-782D-A7950F0364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587" name="Line 227">
            <a:extLst>
              <a:ext uri="{FF2B5EF4-FFF2-40B4-BE49-F238E27FC236}">
                <a16:creationId xmlns:a16="http://schemas.microsoft.com/office/drawing/2014/main" id="{8A919C66-6B3C-92FE-3DBE-BF95DA41B8A6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438" y="1039813"/>
            <a:ext cx="20161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88" name="Group 228">
            <a:extLst>
              <a:ext uri="{FF2B5EF4-FFF2-40B4-BE49-F238E27FC236}">
                <a16:creationId xmlns:a16="http://schemas.microsoft.com/office/drawing/2014/main" id="{DE2595FA-B359-3D5E-C51D-F43898BFFA5B}"/>
              </a:ext>
            </a:extLst>
          </p:cNvPr>
          <p:cNvGrpSpPr>
            <a:grpSpLocks/>
          </p:cNvGrpSpPr>
          <p:nvPr/>
        </p:nvGrpSpPr>
        <p:grpSpPr bwMode="auto">
          <a:xfrm>
            <a:off x="5037138" y="341313"/>
            <a:ext cx="473075" cy="371475"/>
            <a:chOff x="2071" y="3309"/>
            <a:chExt cx="310" cy="234"/>
          </a:xfrm>
        </p:grpSpPr>
        <p:grpSp>
          <p:nvGrpSpPr>
            <p:cNvPr id="64794" name="Group 229">
              <a:extLst>
                <a:ext uri="{FF2B5EF4-FFF2-40B4-BE49-F238E27FC236}">
                  <a16:creationId xmlns:a16="http://schemas.microsoft.com/office/drawing/2014/main" id="{BD3A4994-E907-ED09-F291-B2EEAB72B0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797" name="Group 230">
                <a:extLst>
                  <a:ext uri="{FF2B5EF4-FFF2-40B4-BE49-F238E27FC236}">
                    <a16:creationId xmlns:a16="http://schemas.microsoft.com/office/drawing/2014/main" id="{01135821-1178-88FA-FBF0-AC47BEE84E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799" name="Rectangle 231">
                  <a:extLst>
                    <a:ext uri="{FF2B5EF4-FFF2-40B4-BE49-F238E27FC236}">
                      <a16:creationId xmlns:a16="http://schemas.microsoft.com/office/drawing/2014/main" id="{48AFB88D-60F1-141F-A4D3-B288EC75B1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800" name="Oval 232">
                  <a:extLst>
                    <a:ext uri="{FF2B5EF4-FFF2-40B4-BE49-F238E27FC236}">
                      <a16:creationId xmlns:a16="http://schemas.microsoft.com/office/drawing/2014/main" id="{5839C51F-0E9F-9F85-C29B-81AACD0322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798" name="Text Box 233">
                <a:extLst>
                  <a:ext uri="{FF2B5EF4-FFF2-40B4-BE49-F238E27FC236}">
                    <a16:creationId xmlns:a16="http://schemas.microsoft.com/office/drawing/2014/main" id="{1B4A7C83-54F9-8372-6906-30BF463028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795" name="Text Box 234">
              <a:extLst>
                <a:ext uri="{FF2B5EF4-FFF2-40B4-BE49-F238E27FC236}">
                  <a16:creationId xmlns:a16="http://schemas.microsoft.com/office/drawing/2014/main" id="{3D0C4180-5BF7-97BE-FD11-3A1FAE0E98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74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796" name="Text Box 235">
              <a:extLst>
                <a:ext uri="{FF2B5EF4-FFF2-40B4-BE49-F238E27FC236}">
                  <a16:creationId xmlns:a16="http://schemas.microsoft.com/office/drawing/2014/main" id="{C8DFFD26-7858-C4E8-540D-278456E2B1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589" name="Line 236">
            <a:extLst>
              <a:ext uri="{FF2B5EF4-FFF2-40B4-BE49-F238E27FC236}">
                <a16:creationId xmlns:a16="http://schemas.microsoft.com/office/drawing/2014/main" id="{CEDB7D9F-4FFD-8E20-ADD0-E7BEE7C10A70}"/>
              </a:ext>
            </a:extLst>
          </p:cNvPr>
          <p:cNvSpPr>
            <a:spLocks noChangeShapeType="1"/>
          </p:cNvSpPr>
          <p:nvPr/>
        </p:nvSpPr>
        <p:spPr bwMode="auto">
          <a:xfrm>
            <a:off x="5367338" y="711200"/>
            <a:ext cx="0" cy="2079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90" name="Group 237">
            <a:extLst>
              <a:ext uri="{FF2B5EF4-FFF2-40B4-BE49-F238E27FC236}">
                <a16:creationId xmlns:a16="http://schemas.microsoft.com/office/drawing/2014/main" id="{7363B779-13A5-8253-616A-15172F31CCE3}"/>
              </a:ext>
            </a:extLst>
          </p:cNvPr>
          <p:cNvGrpSpPr>
            <a:grpSpLocks/>
          </p:cNvGrpSpPr>
          <p:nvPr/>
        </p:nvGrpSpPr>
        <p:grpSpPr bwMode="auto">
          <a:xfrm>
            <a:off x="7289800" y="776288"/>
            <a:ext cx="93663" cy="177800"/>
            <a:chOff x="3216" y="684"/>
            <a:chExt cx="96" cy="132"/>
          </a:xfrm>
        </p:grpSpPr>
        <p:sp>
          <p:nvSpPr>
            <p:cNvPr id="64787" name="Line 238">
              <a:extLst>
                <a:ext uri="{FF2B5EF4-FFF2-40B4-BE49-F238E27FC236}">
                  <a16:creationId xmlns:a16="http://schemas.microsoft.com/office/drawing/2014/main" id="{029A84AE-60E5-EC0B-E576-8BF4D43AA1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788" name="Group 239">
              <a:extLst>
                <a:ext uri="{FF2B5EF4-FFF2-40B4-BE49-F238E27FC236}">
                  <a16:creationId xmlns:a16="http://schemas.microsoft.com/office/drawing/2014/main" id="{1CC39069-077C-8A00-59D9-FE3B4A629E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4790" name="Line 240">
                <a:extLst>
                  <a:ext uri="{FF2B5EF4-FFF2-40B4-BE49-F238E27FC236}">
                    <a16:creationId xmlns:a16="http://schemas.microsoft.com/office/drawing/2014/main" id="{1E53076A-48C3-16F0-B450-F3F8D5331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4791" name="Group 241">
                <a:extLst>
                  <a:ext uri="{FF2B5EF4-FFF2-40B4-BE49-F238E27FC236}">
                    <a16:creationId xmlns:a16="http://schemas.microsoft.com/office/drawing/2014/main" id="{FA7B3C03-B517-5630-6C24-FC8C16878F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4792" name="Arc 242">
                  <a:extLst>
                    <a:ext uri="{FF2B5EF4-FFF2-40B4-BE49-F238E27FC236}">
                      <a16:creationId xmlns:a16="http://schemas.microsoft.com/office/drawing/2014/main" id="{BD763AC2-295D-3E70-2927-FE249E1E52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793" name="Arc 243">
                  <a:extLst>
                    <a:ext uri="{FF2B5EF4-FFF2-40B4-BE49-F238E27FC236}">
                      <a16:creationId xmlns:a16="http://schemas.microsoft.com/office/drawing/2014/main" id="{18AE134C-43EE-A008-FB17-76544AD153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789" name="Freeform 244">
              <a:extLst>
                <a:ext uri="{FF2B5EF4-FFF2-40B4-BE49-F238E27FC236}">
                  <a16:creationId xmlns:a16="http://schemas.microsoft.com/office/drawing/2014/main" id="{592D2602-5DAB-3B60-6EEF-31E78D4D3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4591" name="Group 245">
            <a:extLst>
              <a:ext uri="{FF2B5EF4-FFF2-40B4-BE49-F238E27FC236}">
                <a16:creationId xmlns:a16="http://schemas.microsoft.com/office/drawing/2014/main" id="{F77E320A-3162-2A83-C854-796795CCFE15}"/>
              </a:ext>
            </a:extLst>
          </p:cNvPr>
          <p:cNvGrpSpPr>
            <a:grpSpLocks/>
          </p:cNvGrpSpPr>
          <p:nvPr/>
        </p:nvGrpSpPr>
        <p:grpSpPr bwMode="auto">
          <a:xfrm>
            <a:off x="7004050" y="306388"/>
            <a:ext cx="481013" cy="371475"/>
            <a:chOff x="3850" y="60"/>
            <a:chExt cx="315" cy="234"/>
          </a:xfrm>
        </p:grpSpPr>
        <p:grpSp>
          <p:nvGrpSpPr>
            <p:cNvPr id="64780" name="Group 246">
              <a:extLst>
                <a:ext uri="{FF2B5EF4-FFF2-40B4-BE49-F238E27FC236}">
                  <a16:creationId xmlns:a16="http://schemas.microsoft.com/office/drawing/2014/main" id="{A6841DA3-4E78-B318-CF04-53A28C08FC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50" y="60"/>
              <a:ext cx="308" cy="234"/>
              <a:chOff x="3822" y="2179"/>
              <a:chExt cx="308" cy="234"/>
            </a:xfrm>
          </p:grpSpPr>
          <p:grpSp>
            <p:nvGrpSpPr>
              <p:cNvPr id="64783" name="Group 247">
                <a:extLst>
                  <a:ext uri="{FF2B5EF4-FFF2-40B4-BE49-F238E27FC236}">
                    <a16:creationId xmlns:a16="http://schemas.microsoft.com/office/drawing/2014/main" id="{AC79F7ED-346E-D2F1-3660-FFD79FFAA0C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785" name="Rectangle 248">
                  <a:extLst>
                    <a:ext uri="{FF2B5EF4-FFF2-40B4-BE49-F238E27FC236}">
                      <a16:creationId xmlns:a16="http://schemas.microsoft.com/office/drawing/2014/main" id="{C2CB2EEF-460C-FAF1-BC52-1FE0FA74EB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786" name="Oval 249">
                  <a:extLst>
                    <a:ext uri="{FF2B5EF4-FFF2-40B4-BE49-F238E27FC236}">
                      <a16:creationId xmlns:a16="http://schemas.microsoft.com/office/drawing/2014/main" id="{CD3382D8-C5D1-AF9E-A554-63A27E74D8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784" name="Text Box 250">
                <a:extLst>
                  <a:ext uri="{FF2B5EF4-FFF2-40B4-BE49-F238E27FC236}">
                    <a16:creationId xmlns:a16="http://schemas.microsoft.com/office/drawing/2014/main" id="{8DE6762A-9E42-81A6-CF9C-2843F58F47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781" name="Text Box 251">
              <a:extLst>
                <a:ext uri="{FF2B5EF4-FFF2-40B4-BE49-F238E27FC236}">
                  <a16:creationId xmlns:a16="http://schemas.microsoft.com/office/drawing/2014/main" id="{D1F80446-2F4F-858F-11DC-F54B0DC594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0" y="109"/>
              <a:ext cx="211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PDC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782" name="Text Box 252">
              <a:extLst>
                <a:ext uri="{FF2B5EF4-FFF2-40B4-BE49-F238E27FC236}">
                  <a16:creationId xmlns:a16="http://schemas.microsoft.com/office/drawing/2014/main" id="{236FFC17-9CB2-4F7D-8E08-0FF4F6937D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2" y="171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592" name="Line 253">
            <a:extLst>
              <a:ext uri="{FF2B5EF4-FFF2-40B4-BE49-F238E27FC236}">
                <a16:creationId xmlns:a16="http://schemas.microsoft.com/office/drawing/2014/main" id="{12044A09-9BEA-B963-6FAF-72ED34E33F17}"/>
              </a:ext>
            </a:extLst>
          </p:cNvPr>
          <p:cNvSpPr>
            <a:spLocks noChangeShapeType="1"/>
          </p:cNvSpPr>
          <p:nvPr/>
        </p:nvSpPr>
        <p:spPr bwMode="auto">
          <a:xfrm>
            <a:off x="7342188" y="668338"/>
            <a:ext cx="0" cy="1206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93" name="Line 254">
            <a:extLst>
              <a:ext uri="{FF2B5EF4-FFF2-40B4-BE49-F238E27FC236}">
                <a16:creationId xmlns:a16="http://schemas.microsoft.com/office/drawing/2014/main" id="{6DD63D68-45DB-49A5-6792-8C92D3B7AAB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34213" y="504825"/>
            <a:ext cx="1492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94" name="Line 255">
            <a:extLst>
              <a:ext uri="{FF2B5EF4-FFF2-40B4-BE49-F238E27FC236}">
                <a16:creationId xmlns:a16="http://schemas.microsoft.com/office/drawing/2014/main" id="{2B789C4E-54C9-462D-CF04-D53F2FB1C89A}"/>
              </a:ext>
            </a:extLst>
          </p:cNvPr>
          <p:cNvSpPr>
            <a:spLocks noChangeShapeType="1"/>
          </p:cNvSpPr>
          <p:nvPr/>
        </p:nvSpPr>
        <p:spPr bwMode="auto">
          <a:xfrm>
            <a:off x="7034213" y="504825"/>
            <a:ext cx="0" cy="4222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95" name="Line 256">
            <a:extLst>
              <a:ext uri="{FF2B5EF4-FFF2-40B4-BE49-F238E27FC236}">
                <a16:creationId xmlns:a16="http://schemas.microsoft.com/office/drawing/2014/main" id="{307C98BC-7BD2-A198-4480-4F86A9E9E380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3950" y="512763"/>
            <a:ext cx="1174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96" name="Line 257">
            <a:extLst>
              <a:ext uri="{FF2B5EF4-FFF2-40B4-BE49-F238E27FC236}">
                <a16:creationId xmlns:a16="http://schemas.microsoft.com/office/drawing/2014/main" id="{7E23A1CD-505A-6E7B-2D2F-F959E065891D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1425" y="512763"/>
            <a:ext cx="0" cy="4064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597" name="Group 258">
            <a:extLst>
              <a:ext uri="{FF2B5EF4-FFF2-40B4-BE49-F238E27FC236}">
                <a16:creationId xmlns:a16="http://schemas.microsoft.com/office/drawing/2014/main" id="{DB33477D-09D6-6B96-DAF7-0C93B977B653}"/>
              </a:ext>
            </a:extLst>
          </p:cNvPr>
          <p:cNvGrpSpPr>
            <a:grpSpLocks/>
          </p:cNvGrpSpPr>
          <p:nvPr/>
        </p:nvGrpSpPr>
        <p:grpSpPr bwMode="auto">
          <a:xfrm>
            <a:off x="6784975" y="2016125"/>
            <a:ext cx="93663" cy="179388"/>
            <a:chOff x="3216" y="684"/>
            <a:chExt cx="96" cy="132"/>
          </a:xfrm>
        </p:grpSpPr>
        <p:sp>
          <p:nvSpPr>
            <p:cNvPr id="64773" name="Line 259">
              <a:extLst>
                <a:ext uri="{FF2B5EF4-FFF2-40B4-BE49-F238E27FC236}">
                  <a16:creationId xmlns:a16="http://schemas.microsoft.com/office/drawing/2014/main" id="{B92DF082-0B40-0C2D-4A36-2A780AD3D6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774" name="Group 260">
              <a:extLst>
                <a:ext uri="{FF2B5EF4-FFF2-40B4-BE49-F238E27FC236}">
                  <a16:creationId xmlns:a16="http://schemas.microsoft.com/office/drawing/2014/main" id="{1B962616-F1C1-FD6C-B69A-DF3676373C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4776" name="Line 261">
                <a:extLst>
                  <a:ext uri="{FF2B5EF4-FFF2-40B4-BE49-F238E27FC236}">
                    <a16:creationId xmlns:a16="http://schemas.microsoft.com/office/drawing/2014/main" id="{BC779C0B-AD24-D949-E122-43D4D65A05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4777" name="Group 262">
                <a:extLst>
                  <a:ext uri="{FF2B5EF4-FFF2-40B4-BE49-F238E27FC236}">
                    <a16:creationId xmlns:a16="http://schemas.microsoft.com/office/drawing/2014/main" id="{56097730-E5DC-78F4-DA59-75FAC7F5B09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4778" name="Arc 263">
                  <a:extLst>
                    <a:ext uri="{FF2B5EF4-FFF2-40B4-BE49-F238E27FC236}">
                      <a16:creationId xmlns:a16="http://schemas.microsoft.com/office/drawing/2014/main" id="{F6E2B734-200C-2627-6CE6-2DAE700613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779" name="Arc 264">
                  <a:extLst>
                    <a:ext uri="{FF2B5EF4-FFF2-40B4-BE49-F238E27FC236}">
                      <a16:creationId xmlns:a16="http://schemas.microsoft.com/office/drawing/2014/main" id="{FC31A413-44E9-5337-14C1-F10E7994F4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775" name="Freeform 265">
              <a:extLst>
                <a:ext uri="{FF2B5EF4-FFF2-40B4-BE49-F238E27FC236}">
                  <a16:creationId xmlns:a16="http://schemas.microsoft.com/office/drawing/2014/main" id="{B07FB2C4-13AF-0BC2-512D-45AF22774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4598" name="Line 266">
            <a:extLst>
              <a:ext uri="{FF2B5EF4-FFF2-40B4-BE49-F238E27FC236}">
                <a16:creationId xmlns:a16="http://schemas.microsoft.com/office/drawing/2014/main" id="{A85B345D-AC26-DA12-E190-520D4483C2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29425" y="550863"/>
            <a:ext cx="0" cy="14636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99" name="Line 267">
            <a:extLst>
              <a:ext uri="{FF2B5EF4-FFF2-40B4-BE49-F238E27FC236}">
                <a16:creationId xmlns:a16="http://schemas.microsoft.com/office/drawing/2014/main" id="{2FD0322B-7D2A-9B4A-D3CB-54D4FE873947}"/>
              </a:ext>
            </a:extLst>
          </p:cNvPr>
          <p:cNvSpPr>
            <a:spLocks noChangeShapeType="1"/>
          </p:cNvSpPr>
          <p:nvPr/>
        </p:nvSpPr>
        <p:spPr bwMode="auto">
          <a:xfrm>
            <a:off x="5508625" y="555625"/>
            <a:ext cx="1320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00" name="Line 268">
            <a:extLst>
              <a:ext uri="{FF2B5EF4-FFF2-40B4-BE49-F238E27FC236}">
                <a16:creationId xmlns:a16="http://schemas.microsoft.com/office/drawing/2014/main" id="{D22B5569-42F0-4BD2-8685-141CBAE52C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234363" y="788988"/>
            <a:ext cx="0" cy="371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01" name="Line 269">
            <a:extLst>
              <a:ext uri="{FF2B5EF4-FFF2-40B4-BE49-F238E27FC236}">
                <a16:creationId xmlns:a16="http://schemas.microsoft.com/office/drawing/2014/main" id="{0CF0630D-EAE9-ED54-D4FF-899832C6C8DC}"/>
              </a:ext>
            </a:extLst>
          </p:cNvPr>
          <p:cNvSpPr>
            <a:spLocks noChangeShapeType="1"/>
          </p:cNvSpPr>
          <p:nvPr/>
        </p:nvSpPr>
        <p:spPr bwMode="auto">
          <a:xfrm>
            <a:off x="8234363" y="788988"/>
            <a:ext cx="9715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602" name="Group 270">
            <a:extLst>
              <a:ext uri="{FF2B5EF4-FFF2-40B4-BE49-F238E27FC236}">
                <a16:creationId xmlns:a16="http://schemas.microsoft.com/office/drawing/2014/main" id="{F150AAE7-ABB0-FA26-2DF5-2635E1C471F9}"/>
              </a:ext>
            </a:extLst>
          </p:cNvPr>
          <p:cNvGrpSpPr>
            <a:grpSpLocks/>
          </p:cNvGrpSpPr>
          <p:nvPr/>
        </p:nvGrpSpPr>
        <p:grpSpPr bwMode="auto">
          <a:xfrm>
            <a:off x="8432800" y="642938"/>
            <a:ext cx="93663" cy="177800"/>
            <a:chOff x="3216" y="684"/>
            <a:chExt cx="96" cy="132"/>
          </a:xfrm>
        </p:grpSpPr>
        <p:sp>
          <p:nvSpPr>
            <p:cNvPr id="64766" name="Line 271">
              <a:extLst>
                <a:ext uri="{FF2B5EF4-FFF2-40B4-BE49-F238E27FC236}">
                  <a16:creationId xmlns:a16="http://schemas.microsoft.com/office/drawing/2014/main" id="{AB853015-831F-6400-A130-68DF07BD9B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767" name="Group 272">
              <a:extLst>
                <a:ext uri="{FF2B5EF4-FFF2-40B4-BE49-F238E27FC236}">
                  <a16:creationId xmlns:a16="http://schemas.microsoft.com/office/drawing/2014/main" id="{27B740BE-89A9-7199-843C-2A9AA5707F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4769" name="Line 273">
                <a:extLst>
                  <a:ext uri="{FF2B5EF4-FFF2-40B4-BE49-F238E27FC236}">
                    <a16:creationId xmlns:a16="http://schemas.microsoft.com/office/drawing/2014/main" id="{29235C2B-04C9-D377-D285-2CC75E688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4770" name="Group 274">
                <a:extLst>
                  <a:ext uri="{FF2B5EF4-FFF2-40B4-BE49-F238E27FC236}">
                    <a16:creationId xmlns:a16="http://schemas.microsoft.com/office/drawing/2014/main" id="{95BAA51E-BE8C-ECDE-5007-A857E496BE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4771" name="Arc 275">
                  <a:extLst>
                    <a:ext uri="{FF2B5EF4-FFF2-40B4-BE49-F238E27FC236}">
                      <a16:creationId xmlns:a16="http://schemas.microsoft.com/office/drawing/2014/main" id="{335CE962-ED91-F48F-D9DD-162AC67DE8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772" name="Arc 276">
                  <a:extLst>
                    <a:ext uri="{FF2B5EF4-FFF2-40B4-BE49-F238E27FC236}">
                      <a16:creationId xmlns:a16="http://schemas.microsoft.com/office/drawing/2014/main" id="{94094CD3-92F5-A3C8-95F2-AD86FE1557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768" name="Freeform 277">
              <a:extLst>
                <a:ext uri="{FF2B5EF4-FFF2-40B4-BE49-F238E27FC236}">
                  <a16:creationId xmlns:a16="http://schemas.microsoft.com/office/drawing/2014/main" id="{B808EBC1-2F8A-7311-36C8-830B01FA9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4603" name="Group 278">
            <a:extLst>
              <a:ext uri="{FF2B5EF4-FFF2-40B4-BE49-F238E27FC236}">
                <a16:creationId xmlns:a16="http://schemas.microsoft.com/office/drawing/2014/main" id="{7F5191FA-E2CC-728C-0A17-180C2D204507}"/>
              </a:ext>
            </a:extLst>
          </p:cNvPr>
          <p:cNvGrpSpPr>
            <a:grpSpLocks/>
          </p:cNvGrpSpPr>
          <p:nvPr/>
        </p:nvGrpSpPr>
        <p:grpSpPr bwMode="auto">
          <a:xfrm>
            <a:off x="8145463" y="211138"/>
            <a:ext cx="474662" cy="371475"/>
            <a:chOff x="2071" y="3309"/>
            <a:chExt cx="310" cy="234"/>
          </a:xfrm>
        </p:grpSpPr>
        <p:grpSp>
          <p:nvGrpSpPr>
            <p:cNvPr id="64759" name="Group 279">
              <a:extLst>
                <a:ext uri="{FF2B5EF4-FFF2-40B4-BE49-F238E27FC236}">
                  <a16:creationId xmlns:a16="http://schemas.microsoft.com/office/drawing/2014/main" id="{7CEE2417-48DD-196E-49E3-C421E727BD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762" name="Group 280">
                <a:extLst>
                  <a:ext uri="{FF2B5EF4-FFF2-40B4-BE49-F238E27FC236}">
                    <a16:creationId xmlns:a16="http://schemas.microsoft.com/office/drawing/2014/main" id="{CE2E6768-469B-A73C-B012-3DE935E68D7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764" name="Rectangle 281">
                  <a:extLst>
                    <a:ext uri="{FF2B5EF4-FFF2-40B4-BE49-F238E27FC236}">
                      <a16:creationId xmlns:a16="http://schemas.microsoft.com/office/drawing/2014/main" id="{CB9B9DE9-93C5-AD82-CF88-57A5A397FC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765" name="Oval 282">
                  <a:extLst>
                    <a:ext uri="{FF2B5EF4-FFF2-40B4-BE49-F238E27FC236}">
                      <a16:creationId xmlns:a16="http://schemas.microsoft.com/office/drawing/2014/main" id="{C3F6B772-179F-1042-71BE-C907FE0253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763" name="Text Box 283">
                <a:extLst>
                  <a:ext uri="{FF2B5EF4-FFF2-40B4-BE49-F238E27FC236}">
                    <a16:creationId xmlns:a16="http://schemas.microsoft.com/office/drawing/2014/main" id="{FA5C46BF-D3FE-AF8F-37B3-8118DDAC174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760" name="Text Box 284">
              <a:extLst>
                <a:ext uri="{FF2B5EF4-FFF2-40B4-BE49-F238E27FC236}">
                  <a16:creationId xmlns:a16="http://schemas.microsoft.com/office/drawing/2014/main" id="{9955D80F-D4E6-FBFA-BE59-5D8B5A5D16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3"/>
              <a:ext cx="18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HC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761" name="Text Box 285">
              <a:extLst>
                <a:ext uri="{FF2B5EF4-FFF2-40B4-BE49-F238E27FC236}">
                  <a16:creationId xmlns:a16="http://schemas.microsoft.com/office/drawing/2014/main" id="{C29E6371-45BE-7B55-B24C-A75B80C43B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1015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604" name="Line 286">
            <a:extLst>
              <a:ext uri="{FF2B5EF4-FFF2-40B4-BE49-F238E27FC236}">
                <a16:creationId xmlns:a16="http://schemas.microsoft.com/office/drawing/2014/main" id="{450971AE-D8F5-72F6-1E99-031A5B484BD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78838" y="574675"/>
            <a:ext cx="4762" cy="68263"/>
          </a:xfrm>
          <a:prstGeom prst="line">
            <a:avLst/>
          </a:prstGeom>
          <a:noFill/>
          <a:ln w="9525">
            <a:solidFill>
              <a:schemeClr val="fol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05" name="Line 287">
            <a:extLst>
              <a:ext uri="{FF2B5EF4-FFF2-40B4-BE49-F238E27FC236}">
                <a16:creationId xmlns:a16="http://schemas.microsoft.com/office/drawing/2014/main" id="{8124A3BD-3C63-C70A-E5F9-5B9857C626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2238" y="1058863"/>
            <a:ext cx="0" cy="1730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06" name="Line 288">
            <a:extLst>
              <a:ext uri="{FF2B5EF4-FFF2-40B4-BE49-F238E27FC236}">
                <a16:creationId xmlns:a16="http://schemas.microsoft.com/office/drawing/2014/main" id="{DBB74D82-D2C5-84C4-98C7-6990374CE0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0650" y="1773238"/>
            <a:ext cx="0" cy="139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07" name="Text Box 289">
            <a:extLst>
              <a:ext uri="{FF2B5EF4-FFF2-40B4-BE49-F238E27FC236}">
                <a16:creationId xmlns:a16="http://schemas.microsoft.com/office/drawing/2014/main" id="{98229F29-ABF3-BC66-2FE2-5EFF740B18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5225" y="1857375"/>
            <a:ext cx="490538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Kjølevann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4608" name="Text Box 290">
            <a:extLst>
              <a:ext uri="{FF2B5EF4-FFF2-40B4-BE49-F238E27FC236}">
                <a16:creationId xmlns:a16="http://schemas.microsoft.com/office/drawing/2014/main" id="{EA4E7605-FCC6-045D-B733-489DC9330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038" y="4848225"/>
            <a:ext cx="69056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900">
                <a:latin typeface="Times New Roman" panose="02020603050405020304" pitchFamily="18" charset="0"/>
              </a:rPr>
              <a:t>24-VE-107</a:t>
            </a:r>
            <a:endParaRPr lang="en-GB" altLang="nb-NO" sz="900">
              <a:latin typeface="Times New Roman" panose="02020603050405020304" pitchFamily="18" charset="0"/>
            </a:endParaRPr>
          </a:p>
        </p:txBody>
      </p:sp>
      <p:grpSp>
        <p:nvGrpSpPr>
          <p:cNvPr id="64609" name="Group 291">
            <a:extLst>
              <a:ext uri="{FF2B5EF4-FFF2-40B4-BE49-F238E27FC236}">
                <a16:creationId xmlns:a16="http://schemas.microsoft.com/office/drawing/2014/main" id="{50FB8881-5845-55AF-2CB6-9ACC4FC3F050}"/>
              </a:ext>
            </a:extLst>
          </p:cNvPr>
          <p:cNvGrpSpPr>
            <a:grpSpLocks/>
          </p:cNvGrpSpPr>
          <p:nvPr/>
        </p:nvGrpSpPr>
        <p:grpSpPr bwMode="auto">
          <a:xfrm>
            <a:off x="3551238" y="1711325"/>
            <a:ext cx="473075" cy="373063"/>
            <a:chOff x="2071" y="3309"/>
            <a:chExt cx="310" cy="234"/>
          </a:xfrm>
        </p:grpSpPr>
        <p:grpSp>
          <p:nvGrpSpPr>
            <p:cNvPr id="64752" name="Group 292">
              <a:extLst>
                <a:ext uri="{FF2B5EF4-FFF2-40B4-BE49-F238E27FC236}">
                  <a16:creationId xmlns:a16="http://schemas.microsoft.com/office/drawing/2014/main" id="{FDF4ECC5-B0F8-CDB8-BF78-9B9E7E21E8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755" name="Group 293">
                <a:extLst>
                  <a:ext uri="{FF2B5EF4-FFF2-40B4-BE49-F238E27FC236}">
                    <a16:creationId xmlns:a16="http://schemas.microsoft.com/office/drawing/2014/main" id="{A732351C-3CD3-AAF5-3B06-E1F05EE7509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757" name="Rectangle 294">
                  <a:extLst>
                    <a:ext uri="{FF2B5EF4-FFF2-40B4-BE49-F238E27FC236}">
                      <a16:creationId xmlns:a16="http://schemas.microsoft.com/office/drawing/2014/main" id="{C565F6BF-8EDA-93E1-A9BF-F43234D6D1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758" name="Oval 295">
                  <a:extLst>
                    <a:ext uri="{FF2B5EF4-FFF2-40B4-BE49-F238E27FC236}">
                      <a16:creationId xmlns:a16="http://schemas.microsoft.com/office/drawing/2014/main" id="{47843787-524D-4BCC-EF68-CFBB7A9E30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756" name="Text Box 296">
                <a:extLst>
                  <a:ext uri="{FF2B5EF4-FFF2-40B4-BE49-F238E27FC236}">
                    <a16:creationId xmlns:a16="http://schemas.microsoft.com/office/drawing/2014/main" id="{EE5CDE0A-FAE9-95DC-C1E1-590887CE27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753" name="Text Box 297">
              <a:extLst>
                <a:ext uri="{FF2B5EF4-FFF2-40B4-BE49-F238E27FC236}">
                  <a16:creationId xmlns:a16="http://schemas.microsoft.com/office/drawing/2014/main" id="{0F972BC8-AECA-ACAE-DA47-6337FA5573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1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754" name="Text Box 298">
              <a:extLst>
                <a:ext uri="{FF2B5EF4-FFF2-40B4-BE49-F238E27FC236}">
                  <a16:creationId xmlns:a16="http://schemas.microsoft.com/office/drawing/2014/main" id="{B40ADE85-546F-C0A4-4A1F-BEEB2B87A4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610" name="Line 299">
            <a:extLst>
              <a:ext uri="{FF2B5EF4-FFF2-40B4-BE49-F238E27FC236}">
                <a16:creationId xmlns:a16="http://schemas.microsoft.com/office/drawing/2014/main" id="{22C5C0BA-767A-77EA-D04B-F6DDA1600A4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33838" y="1927225"/>
            <a:ext cx="1492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611" name="Group 300">
            <a:extLst>
              <a:ext uri="{FF2B5EF4-FFF2-40B4-BE49-F238E27FC236}">
                <a16:creationId xmlns:a16="http://schemas.microsoft.com/office/drawing/2014/main" id="{23B44B93-F150-4525-4889-B6538C5F97CD}"/>
              </a:ext>
            </a:extLst>
          </p:cNvPr>
          <p:cNvGrpSpPr>
            <a:grpSpLocks/>
          </p:cNvGrpSpPr>
          <p:nvPr/>
        </p:nvGrpSpPr>
        <p:grpSpPr bwMode="auto">
          <a:xfrm>
            <a:off x="3552825" y="2238375"/>
            <a:ext cx="473075" cy="369888"/>
            <a:chOff x="2071" y="3309"/>
            <a:chExt cx="310" cy="234"/>
          </a:xfrm>
        </p:grpSpPr>
        <p:grpSp>
          <p:nvGrpSpPr>
            <p:cNvPr id="64745" name="Group 301">
              <a:extLst>
                <a:ext uri="{FF2B5EF4-FFF2-40B4-BE49-F238E27FC236}">
                  <a16:creationId xmlns:a16="http://schemas.microsoft.com/office/drawing/2014/main" id="{7A229293-FDD9-9826-06A8-BF949501B7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748" name="Group 302">
                <a:extLst>
                  <a:ext uri="{FF2B5EF4-FFF2-40B4-BE49-F238E27FC236}">
                    <a16:creationId xmlns:a16="http://schemas.microsoft.com/office/drawing/2014/main" id="{4C8E12D5-4FD8-CB76-800B-0E774C97725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750" name="Rectangle 303">
                  <a:extLst>
                    <a:ext uri="{FF2B5EF4-FFF2-40B4-BE49-F238E27FC236}">
                      <a16:creationId xmlns:a16="http://schemas.microsoft.com/office/drawing/2014/main" id="{26255E12-5BEC-A028-6841-A78520BA5C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751" name="Oval 304">
                  <a:extLst>
                    <a:ext uri="{FF2B5EF4-FFF2-40B4-BE49-F238E27FC236}">
                      <a16:creationId xmlns:a16="http://schemas.microsoft.com/office/drawing/2014/main" id="{983B653A-8887-4386-85B2-94A5118EA7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749" name="Text Box 305">
                <a:extLst>
                  <a:ext uri="{FF2B5EF4-FFF2-40B4-BE49-F238E27FC236}">
                    <a16:creationId xmlns:a16="http://schemas.microsoft.com/office/drawing/2014/main" id="{B1F2A381-6D2F-1AA7-E47A-63B3EEB071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746" name="Text Box 306">
              <a:extLst>
                <a:ext uri="{FF2B5EF4-FFF2-40B4-BE49-F238E27FC236}">
                  <a16:creationId xmlns:a16="http://schemas.microsoft.com/office/drawing/2014/main" id="{34F0910F-4F24-8BC2-A9C7-019596FEDB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747" name="Text Box 307">
              <a:extLst>
                <a:ext uri="{FF2B5EF4-FFF2-40B4-BE49-F238E27FC236}">
                  <a16:creationId xmlns:a16="http://schemas.microsoft.com/office/drawing/2014/main" id="{F1BEF09F-4638-CEBC-859A-34CE90AD13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1017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612" name="Line 308">
            <a:extLst>
              <a:ext uri="{FF2B5EF4-FFF2-40B4-BE49-F238E27FC236}">
                <a16:creationId xmlns:a16="http://schemas.microsoft.com/office/drawing/2014/main" id="{D6B49A46-496C-E64D-D614-6CCF00770E1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29075" y="2468563"/>
            <a:ext cx="15081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613" name="Group 309">
            <a:extLst>
              <a:ext uri="{FF2B5EF4-FFF2-40B4-BE49-F238E27FC236}">
                <a16:creationId xmlns:a16="http://schemas.microsoft.com/office/drawing/2014/main" id="{20E53E8F-D52C-0D57-E86B-8E405D58599E}"/>
              </a:ext>
            </a:extLst>
          </p:cNvPr>
          <p:cNvGrpSpPr>
            <a:grpSpLocks/>
          </p:cNvGrpSpPr>
          <p:nvPr/>
        </p:nvGrpSpPr>
        <p:grpSpPr bwMode="auto">
          <a:xfrm>
            <a:off x="3408363" y="3589338"/>
            <a:ext cx="473075" cy="371475"/>
            <a:chOff x="2071" y="3309"/>
            <a:chExt cx="310" cy="234"/>
          </a:xfrm>
        </p:grpSpPr>
        <p:grpSp>
          <p:nvGrpSpPr>
            <p:cNvPr id="64738" name="Group 310">
              <a:extLst>
                <a:ext uri="{FF2B5EF4-FFF2-40B4-BE49-F238E27FC236}">
                  <a16:creationId xmlns:a16="http://schemas.microsoft.com/office/drawing/2014/main" id="{2FDF3C9F-D858-8A35-EBC2-B36430BCCF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741" name="Group 311">
                <a:extLst>
                  <a:ext uri="{FF2B5EF4-FFF2-40B4-BE49-F238E27FC236}">
                    <a16:creationId xmlns:a16="http://schemas.microsoft.com/office/drawing/2014/main" id="{4E8965B0-5EFB-F127-8BEA-D03F0EB22B3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743" name="Rectangle 312">
                  <a:extLst>
                    <a:ext uri="{FF2B5EF4-FFF2-40B4-BE49-F238E27FC236}">
                      <a16:creationId xmlns:a16="http://schemas.microsoft.com/office/drawing/2014/main" id="{BF62B2F9-FBFC-EDF1-614B-3ABA81791A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744" name="Oval 313">
                  <a:extLst>
                    <a:ext uri="{FF2B5EF4-FFF2-40B4-BE49-F238E27FC236}">
                      <a16:creationId xmlns:a16="http://schemas.microsoft.com/office/drawing/2014/main" id="{09355E0F-E900-3DE7-01E4-6D1FFE0BCF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742" name="Text Box 314">
                <a:extLst>
                  <a:ext uri="{FF2B5EF4-FFF2-40B4-BE49-F238E27FC236}">
                    <a16:creationId xmlns:a16="http://schemas.microsoft.com/office/drawing/2014/main" id="{9B783FD9-F8AF-2571-80AE-6C9480EEA8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739" name="Text Box 315">
              <a:extLst>
                <a:ext uri="{FF2B5EF4-FFF2-40B4-BE49-F238E27FC236}">
                  <a16:creationId xmlns:a16="http://schemas.microsoft.com/office/drawing/2014/main" id="{D0BE60B6-0C65-EDF3-C8D4-10968677A9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740" name="Text Box 316">
              <a:extLst>
                <a:ext uri="{FF2B5EF4-FFF2-40B4-BE49-F238E27FC236}">
                  <a16:creationId xmlns:a16="http://schemas.microsoft.com/office/drawing/2014/main" id="{8C608EF8-9A96-30EF-3BD7-C984B040AC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1012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614" name="Line 317">
            <a:extLst>
              <a:ext uri="{FF2B5EF4-FFF2-40B4-BE49-F238E27FC236}">
                <a16:creationId xmlns:a16="http://schemas.microsoft.com/office/drawing/2014/main" id="{FAFD4B2F-B12C-988E-E9A6-ABA50933618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94138" y="3806825"/>
            <a:ext cx="2079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615" name="Group 318">
            <a:extLst>
              <a:ext uri="{FF2B5EF4-FFF2-40B4-BE49-F238E27FC236}">
                <a16:creationId xmlns:a16="http://schemas.microsoft.com/office/drawing/2014/main" id="{D7543C00-2308-E65D-F2D5-DD6C3056BD82}"/>
              </a:ext>
            </a:extLst>
          </p:cNvPr>
          <p:cNvGrpSpPr>
            <a:grpSpLocks/>
          </p:cNvGrpSpPr>
          <p:nvPr/>
        </p:nvGrpSpPr>
        <p:grpSpPr bwMode="auto">
          <a:xfrm>
            <a:off x="3794125" y="404813"/>
            <a:ext cx="473075" cy="371475"/>
            <a:chOff x="2071" y="3309"/>
            <a:chExt cx="310" cy="234"/>
          </a:xfrm>
        </p:grpSpPr>
        <p:grpSp>
          <p:nvGrpSpPr>
            <p:cNvPr id="64731" name="Group 319">
              <a:extLst>
                <a:ext uri="{FF2B5EF4-FFF2-40B4-BE49-F238E27FC236}">
                  <a16:creationId xmlns:a16="http://schemas.microsoft.com/office/drawing/2014/main" id="{A3418B5D-EF60-4F4A-C5A5-71FCD9CF93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734" name="Group 320">
                <a:extLst>
                  <a:ext uri="{FF2B5EF4-FFF2-40B4-BE49-F238E27FC236}">
                    <a16:creationId xmlns:a16="http://schemas.microsoft.com/office/drawing/2014/main" id="{36DA9070-11D7-DF96-0A03-3D197F8685B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736" name="Rectangle 321">
                  <a:extLst>
                    <a:ext uri="{FF2B5EF4-FFF2-40B4-BE49-F238E27FC236}">
                      <a16:creationId xmlns:a16="http://schemas.microsoft.com/office/drawing/2014/main" id="{91C866AC-061E-7F0B-70FF-C6C23F1EC4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737" name="Oval 322">
                  <a:extLst>
                    <a:ext uri="{FF2B5EF4-FFF2-40B4-BE49-F238E27FC236}">
                      <a16:creationId xmlns:a16="http://schemas.microsoft.com/office/drawing/2014/main" id="{E50CE805-C561-C78A-A73E-5923E23950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735" name="Text Box 323">
                <a:extLst>
                  <a:ext uri="{FF2B5EF4-FFF2-40B4-BE49-F238E27FC236}">
                    <a16:creationId xmlns:a16="http://schemas.microsoft.com/office/drawing/2014/main" id="{2EB86FD2-4E19-6521-026D-898DE36813F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732" name="Text Box 324">
              <a:extLst>
                <a:ext uri="{FF2B5EF4-FFF2-40B4-BE49-F238E27FC236}">
                  <a16:creationId xmlns:a16="http://schemas.microsoft.com/office/drawing/2014/main" id="{DD746E6C-35D1-DBBF-8E3A-9A0B6E4D7D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733" name="Text Box 325">
              <a:extLst>
                <a:ext uri="{FF2B5EF4-FFF2-40B4-BE49-F238E27FC236}">
                  <a16:creationId xmlns:a16="http://schemas.microsoft.com/office/drawing/2014/main" id="{B94B1F3B-86A5-769B-90C3-62096F5231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1014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616" name="Line 326">
            <a:extLst>
              <a:ext uri="{FF2B5EF4-FFF2-40B4-BE49-F238E27FC236}">
                <a16:creationId xmlns:a16="http://schemas.microsoft.com/office/drawing/2014/main" id="{63B41FE1-A6D3-BCFE-CEB5-1A15D475352A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4025" y="608013"/>
            <a:ext cx="26511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17" name="Line 327">
            <a:extLst>
              <a:ext uri="{FF2B5EF4-FFF2-40B4-BE49-F238E27FC236}">
                <a16:creationId xmlns:a16="http://schemas.microsoft.com/office/drawing/2014/main" id="{C13CF65C-35B6-32B8-29DA-35B845B98F7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29138" y="608013"/>
            <a:ext cx="0" cy="3111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618" name="Group 328">
            <a:extLst>
              <a:ext uri="{FF2B5EF4-FFF2-40B4-BE49-F238E27FC236}">
                <a16:creationId xmlns:a16="http://schemas.microsoft.com/office/drawing/2014/main" id="{216411B9-C7EC-5305-8AC1-1AF900BD451F}"/>
              </a:ext>
            </a:extLst>
          </p:cNvPr>
          <p:cNvGrpSpPr>
            <a:grpSpLocks/>
          </p:cNvGrpSpPr>
          <p:nvPr/>
        </p:nvGrpSpPr>
        <p:grpSpPr bwMode="auto">
          <a:xfrm>
            <a:off x="5199063" y="3438525"/>
            <a:ext cx="290512" cy="295275"/>
            <a:chOff x="3820" y="2114"/>
            <a:chExt cx="310" cy="299"/>
          </a:xfrm>
        </p:grpSpPr>
        <p:sp>
          <p:nvSpPr>
            <p:cNvPr id="64729" name="Rectangle 329">
              <a:extLst>
                <a:ext uri="{FF2B5EF4-FFF2-40B4-BE49-F238E27FC236}">
                  <a16:creationId xmlns:a16="http://schemas.microsoft.com/office/drawing/2014/main" id="{F8D09F10-EFEA-0550-6E84-73B50CE79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4730" name="Oval 330">
              <a:extLst>
                <a:ext uri="{FF2B5EF4-FFF2-40B4-BE49-F238E27FC236}">
                  <a16:creationId xmlns:a16="http://schemas.microsoft.com/office/drawing/2014/main" id="{C677620F-FF62-58DC-BAC6-68CAE6BC0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4619" name="Text Box 331">
            <a:extLst>
              <a:ext uri="{FF2B5EF4-FFF2-40B4-BE49-F238E27FC236}">
                <a16:creationId xmlns:a16="http://schemas.microsoft.com/office/drawing/2014/main" id="{005F321F-E9CF-6C0F-0358-9C2208289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9675" y="3362325"/>
            <a:ext cx="249238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24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4620" name="Text Box 332">
            <a:extLst>
              <a:ext uri="{FF2B5EF4-FFF2-40B4-BE49-F238E27FC236}">
                <a16:creationId xmlns:a16="http://schemas.microsoft.com/office/drawing/2014/main" id="{EDA8904D-E85D-FDB1-EF43-0235A20AC5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2238" y="3416300"/>
            <a:ext cx="269875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PD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4621" name="Text Box 333">
            <a:extLst>
              <a:ext uri="{FF2B5EF4-FFF2-40B4-BE49-F238E27FC236}">
                <a16:creationId xmlns:a16="http://schemas.microsoft.com/office/drawing/2014/main" id="{E663C79A-EA20-3DFA-957C-26FEC9CAA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900" y="3535363"/>
            <a:ext cx="3238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1009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4622" name="Line 334">
            <a:extLst>
              <a:ext uri="{FF2B5EF4-FFF2-40B4-BE49-F238E27FC236}">
                <a16:creationId xmlns:a16="http://schemas.microsoft.com/office/drawing/2014/main" id="{A2E0B73D-3D00-FD50-A325-4751BF88E91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9875" y="3732213"/>
            <a:ext cx="0" cy="9493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23" name="Line 335">
            <a:extLst>
              <a:ext uri="{FF2B5EF4-FFF2-40B4-BE49-F238E27FC236}">
                <a16:creationId xmlns:a16="http://schemas.microsoft.com/office/drawing/2014/main" id="{AC80278C-FB16-E11F-77A2-77D7C8E2443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1203325"/>
            <a:ext cx="0" cy="2235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24" name="Line 336">
            <a:extLst>
              <a:ext uri="{FF2B5EF4-FFF2-40B4-BE49-F238E27FC236}">
                <a16:creationId xmlns:a16="http://schemas.microsoft.com/office/drawing/2014/main" id="{831436CC-8C02-D9E9-BF1B-C1888272839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68813" y="1203325"/>
            <a:ext cx="8651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25" name="Line 337">
            <a:extLst>
              <a:ext uri="{FF2B5EF4-FFF2-40B4-BE49-F238E27FC236}">
                <a16:creationId xmlns:a16="http://schemas.microsoft.com/office/drawing/2014/main" id="{AF41AB9B-ED9F-1D5F-322F-4D9B606AFA1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51400" y="4672013"/>
            <a:ext cx="4984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26" name="Line 338">
            <a:extLst>
              <a:ext uri="{FF2B5EF4-FFF2-40B4-BE49-F238E27FC236}">
                <a16:creationId xmlns:a16="http://schemas.microsoft.com/office/drawing/2014/main" id="{3EA847E9-AE9F-0E82-8943-76FD5B18B3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756150" y="2197100"/>
            <a:ext cx="939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27" name="Line 339">
            <a:extLst>
              <a:ext uri="{FF2B5EF4-FFF2-40B4-BE49-F238E27FC236}">
                <a16:creationId xmlns:a16="http://schemas.microsoft.com/office/drawing/2014/main" id="{6140E5B1-EFF6-8C47-1943-7B9B29F95A5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86425" y="2197100"/>
            <a:ext cx="0" cy="1577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28" name="Line 340">
            <a:extLst>
              <a:ext uri="{FF2B5EF4-FFF2-40B4-BE49-F238E27FC236}">
                <a16:creationId xmlns:a16="http://schemas.microsoft.com/office/drawing/2014/main" id="{F0487A69-FB53-AC5B-3578-D0F6ECA3170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86425" y="3783013"/>
            <a:ext cx="35575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29" name="Line 341">
            <a:extLst>
              <a:ext uri="{FF2B5EF4-FFF2-40B4-BE49-F238E27FC236}">
                <a16:creationId xmlns:a16="http://schemas.microsoft.com/office/drawing/2014/main" id="{C0C90CC4-D81D-D8C6-80E8-F3919167579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244013" y="3455988"/>
            <a:ext cx="0" cy="327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630" name="Group 342">
            <a:extLst>
              <a:ext uri="{FF2B5EF4-FFF2-40B4-BE49-F238E27FC236}">
                <a16:creationId xmlns:a16="http://schemas.microsoft.com/office/drawing/2014/main" id="{4ADA80D4-53D4-6FE8-2C46-BFC68ED2B935}"/>
              </a:ext>
            </a:extLst>
          </p:cNvPr>
          <p:cNvGrpSpPr>
            <a:grpSpLocks/>
          </p:cNvGrpSpPr>
          <p:nvPr/>
        </p:nvGrpSpPr>
        <p:grpSpPr bwMode="auto">
          <a:xfrm>
            <a:off x="5845175" y="3163888"/>
            <a:ext cx="473075" cy="369887"/>
            <a:chOff x="2071" y="3309"/>
            <a:chExt cx="310" cy="234"/>
          </a:xfrm>
        </p:grpSpPr>
        <p:grpSp>
          <p:nvGrpSpPr>
            <p:cNvPr id="64722" name="Group 343">
              <a:extLst>
                <a:ext uri="{FF2B5EF4-FFF2-40B4-BE49-F238E27FC236}">
                  <a16:creationId xmlns:a16="http://schemas.microsoft.com/office/drawing/2014/main" id="{B39D113B-912B-805B-9DB5-8A708034C6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725" name="Group 344">
                <a:extLst>
                  <a:ext uri="{FF2B5EF4-FFF2-40B4-BE49-F238E27FC236}">
                    <a16:creationId xmlns:a16="http://schemas.microsoft.com/office/drawing/2014/main" id="{4A5B41FA-D5A6-FE8F-CB57-0B7184CE4CC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727" name="Rectangle 345">
                  <a:extLst>
                    <a:ext uri="{FF2B5EF4-FFF2-40B4-BE49-F238E27FC236}">
                      <a16:creationId xmlns:a16="http://schemas.microsoft.com/office/drawing/2014/main" id="{32519B66-E70B-DA6C-5C31-3544FC21C0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728" name="Oval 346">
                  <a:extLst>
                    <a:ext uri="{FF2B5EF4-FFF2-40B4-BE49-F238E27FC236}">
                      <a16:creationId xmlns:a16="http://schemas.microsoft.com/office/drawing/2014/main" id="{D5359A1A-4B00-BF91-B2EE-D355C2E41C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726" name="Text Box 347">
                <a:extLst>
                  <a:ext uri="{FF2B5EF4-FFF2-40B4-BE49-F238E27FC236}">
                    <a16:creationId xmlns:a16="http://schemas.microsoft.com/office/drawing/2014/main" id="{86A731B1-7267-BB34-38E4-F4BC783E79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723" name="Text Box 348">
              <a:extLst>
                <a:ext uri="{FF2B5EF4-FFF2-40B4-BE49-F238E27FC236}">
                  <a16:creationId xmlns:a16="http://schemas.microsoft.com/office/drawing/2014/main" id="{17D22BD4-63FA-A7BC-D389-52CBBF5843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4"/>
              <a:ext cx="174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FC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724" name="Text Box 349">
              <a:extLst>
                <a:ext uri="{FF2B5EF4-FFF2-40B4-BE49-F238E27FC236}">
                  <a16:creationId xmlns:a16="http://schemas.microsoft.com/office/drawing/2014/main" id="{AE3DFCB2-90D1-50A7-ED88-18D5C90F48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1009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4631" name="Group 350">
            <a:extLst>
              <a:ext uri="{FF2B5EF4-FFF2-40B4-BE49-F238E27FC236}">
                <a16:creationId xmlns:a16="http://schemas.microsoft.com/office/drawing/2014/main" id="{4F4C62EF-51AA-1540-CE9E-EBF32CCE1B15}"/>
              </a:ext>
            </a:extLst>
          </p:cNvPr>
          <p:cNvGrpSpPr>
            <a:grpSpLocks/>
          </p:cNvGrpSpPr>
          <p:nvPr/>
        </p:nvGrpSpPr>
        <p:grpSpPr bwMode="auto">
          <a:xfrm>
            <a:off x="6119813" y="3641725"/>
            <a:ext cx="95250" cy="177800"/>
            <a:chOff x="3216" y="684"/>
            <a:chExt cx="96" cy="132"/>
          </a:xfrm>
        </p:grpSpPr>
        <p:sp>
          <p:nvSpPr>
            <p:cNvPr id="64715" name="Line 351">
              <a:extLst>
                <a:ext uri="{FF2B5EF4-FFF2-40B4-BE49-F238E27FC236}">
                  <a16:creationId xmlns:a16="http://schemas.microsoft.com/office/drawing/2014/main" id="{28ACDFE1-379E-8CE5-646D-B240A91DD9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716" name="Group 352">
              <a:extLst>
                <a:ext uri="{FF2B5EF4-FFF2-40B4-BE49-F238E27FC236}">
                  <a16:creationId xmlns:a16="http://schemas.microsoft.com/office/drawing/2014/main" id="{37B9DFA8-9585-901C-4A6D-F44C45E11C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4718" name="Line 353">
                <a:extLst>
                  <a:ext uri="{FF2B5EF4-FFF2-40B4-BE49-F238E27FC236}">
                    <a16:creationId xmlns:a16="http://schemas.microsoft.com/office/drawing/2014/main" id="{D5694719-4D80-1CCB-7828-2CAB4B69AE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4719" name="Group 354">
                <a:extLst>
                  <a:ext uri="{FF2B5EF4-FFF2-40B4-BE49-F238E27FC236}">
                    <a16:creationId xmlns:a16="http://schemas.microsoft.com/office/drawing/2014/main" id="{B364DD0E-23DE-940C-4BB3-4B60DEF80C7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4720" name="Arc 355">
                  <a:extLst>
                    <a:ext uri="{FF2B5EF4-FFF2-40B4-BE49-F238E27FC236}">
                      <a16:creationId xmlns:a16="http://schemas.microsoft.com/office/drawing/2014/main" id="{68A1A02E-001A-2AC7-4420-DEA29EB985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721" name="Arc 356">
                  <a:extLst>
                    <a:ext uri="{FF2B5EF4-FFF2-40B4-BE49-F238E27FC236}">
                      <a16:creationId xmlns:a16="http://schemas.microsoft.com/office/drawing/2014/main" id="{D324F04C-0BF1-EA63-BC0D-DB85396370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717" name="Freeform 357">
              <a:extLst>
                <a:ext uri="{FF2B5EF4-FFF2-40B4-BE49-F238E27FC236}">
                  <a16:creationId xmlns:a16="http://schemas.microsoft.com/office/drawing/2014/main" id="{F98934A6-F9F7-4C19-F179-45B2F113D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4632" name="Line 358">
            <a:extLst>
              <a:ext uri="{FF2B5EF4-FFF2-40B4-BE49-F238E27FC236}">
                <a16:creationId xmlns:a16="http://schemas.microsoft.com/office/drawing/2014/main" id="{CB2288DF-3B79-BABF-4C18-99E6AA409B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70613" y="3513138"/>
            <a:ext cx="0" cy="128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33" name="Line 359">
            <a:extLst>
              <a:ext uri="{FF2B5EF4-FFF2-40B4-BE49-F238E27FC236}">
                <a16:creationId xmlns:a16="http://schemas.microsoft.com/office/drawing/2014/main" id="{53BA5EE5-008F-E468-BADB-2F1BE73FBE9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57875" y="3406775"/>
            <a:ext cx="0" cy="37941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34" name="Line 360">
            <a:extLst>
              <a:ext uri="{FF2B5EF4-FFF2-40B4-BE49-F238E27FC236}">
                <a16:creationId xmlns:a16="http://schemas.microsoft.com/office/drawing/2014/main" id="{CF93A54C-AE3F-2CC2-4059-3034D6CD3DAA}"/>
              </a:ext>
            </a:extLst>
          </p:cNvPr>
          <p:cNvSpPr>
            <a:spLocks noChangeShapeType="1"/>
          </p:cNvSpPr>
          <p:nvPr/>
        </p:nvSpPr>
        <p:spPr bwMode="auto">
          <a:xfrm>
            <a:off x="5873750" y="3405188"/>
            <a:ext cx="155575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635" name="Group 361">
            <a:extLst>
              <a:ext uri="{FF2B5EF4-FFF2-40B4-BE49-F238E27FC236}">
                <a16:creationId xmlns:a16="http://schemas.microsoft.com/office/drawing/2014/main" id="{6ECD1952-F329-9691-4516-7343A1BB8874}"/>
              </a:ext>
            </a:extLst>
          </p:cNvPr>
          <p:cNvGrpSpPr>
            <a:grpSpLocks/>
          </p:cNvGrpSpPr>
          <p:nvPr/>
        </p:nvGrpSpPr>
        <p:grpSpPr bwMode="auto">
          <a:xfrm>
            <a:off x="6499225" y="3167063"/>
            <a:ext cx="473075" cy="369887"/>
            <a:chOff x="2071" y="3309"/>
            <a:chExt cx="310" cy="234"/>
          </a:xfrm>
        </p:grpSpPr>
        <p:grpSp>
          <p:nvGrpSpPr>
            <p:cNvPr id="64708" name="Group 362">
              <a:extLst>
                <a:ext uri="{FF2B5EF4-FFF2-40B4-BE49-F238E27FC236}">
                  <a16:creationId xmlns:a16="http://schemas.microsoft.com/office/drawing/2014/main" id="{51FE45F9-D4A2-432A-7110-A8AC2E5058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711" name="Group 363">
                <a:extLst>
                  <a:ext uri="{FF2B5EF4-FFF2-40B4-BE49-F238E27FC236}">
                    <a16:creationId xmlns:a16="http://schemas.microsoft.com/office/drawing/2014/main" id="{7B50C236-7C3A-F90B-BA9C-A1CE2C33CB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713" name="Rectangle 364">
                  <a:extLst>
                    <a:ext uri="{FF2B5EF4-FFF2-40B4-BE49-F238E27FC236}">
                      <a16:creationId xmlns:a16="http://schemas.microsoft.com/office/drawing/2014/main" id="{802A8137-6BB8-A179-2BC0-9B12C32503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714" name="Oval 365">
                  <a:extLst>
                    <a:ext uri="{FF2B5EF4-FFF2-40B4-BE49-F238E27FC236}">
                      <a16:creationId xmlns:a16="http://schemas.microsoft.com/office/drawing/2014/main" id="{645A6D13-C171-5B44-C6CE-F59F20F9E4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712" name="Text Box 366">
                <a:extLst>
                  <a:ext uri="{FF2B5EF4-FFF2-40B4-BE49-F238E27FC236}">
                    <a16:creationId xmlns:a16="http://schemas.microsoft.com/office/drawing/2014/main" id="{66618305-ADB6-4DC6-7962-49E9639808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709" name="Text Box 367">
              <a:extLst>
                <a:ext uri="{FF2B5EF4-FFF2-40B4-BE49-F238E27FC236}">
                  <a16:creationId xmlns:a16="http://schemas.microsoft.com/office/drawing/2014/main" id="{A5E2404C-9E7D-A414-DE98-9A1BE60C7E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710" name="Text Box 368">
              <a:extLst>
                <a:ext uri="{FF2B5EF4-FFF2-40B4-BE49-F238E27FC236}">
                  <a16:creationId xmlns:a16="http://schemas.microsoft.com/office/drawing/2014/main" id="{81171C9E-1D29-C1D1-267A-C339A11CD5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1013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636" name="Line 369">
            <a:extLst>
              <a:ext uri="{FF2B5EF4-FFF2-40B4-BE49-F238E27FC236}">
                <a16:creationId xmlns:a16="http://schemas.microsoft.com/office/drawing/2014/main" id="{846A44CD-0672-922A-07F1-03ECE71BDFD4}"/>
              </a:ext>
            </a:extLst>
          </p:cNvPr>
          <p:cNvSpPr>
            <a:spLocks noChangeShapeType="1"/>
          </p:cNvSpPr>
          <p:nvPr/>
        </p:nvSpPr>
        <p:spPr bwMode="auto">
          <a:xfrm>
            <a:off x="6826250" y="3543300"/>
            <a:ext cx="0" cy="23971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37" name="Text Box 370">
            <a:extLst>
              <a:ext uri="{FF2B5EF4-FFF2-40B4-BE49-F238E27FC236}">
                <a16:creationId xmlns:a16="http://schemas.microsoft.com/office/drawing/2014/main" id="{56FE5FA6-49E3-C124-6654-145A56B11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85363" y="3201988"/>
            <a:ext cx="466725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Propane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4638" name="Text Box 371">
            <a:extLst>
              <a:ext uri="{FF2B5EF4-FFF2-40B4-BE49-F238E27FC236}">
                <a16:creationId xmlns:a16="http://schemas.microsoft.com/office/drawing/2014/main" id="{EAB427CE-30EE-C3FD-CDAA-C2C557634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9988" y="500063"/>
            <a:ext cx="35718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Flare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4639" name="Text Box 372">
            <a:extLst>
              <a:ext uri="{FF2B5EF4-FFF2-40B4-BE49-F238E27FC236}">
                <a16:creationId xmlns:a16="http://schemas.microsoft.com/office/drawing/2014/main" id="{4A49D686-604B-1463-B665-5D808B8942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0675" y="3319463"/>
            <a:ext cx="1065213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Bottoms from deetaniser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grpSp>
        <p:nvGrpSpPr>
          <p:cNvPr id="64640" name="Group 373">
            <a:extLst>
              <a:ext uri="{FF2B5EF4-FFF2-40B4-BE49-F238E27FC236}">
                <a16:creationId xmlns:a16="http://schemas.microsoft.com/office/drawing/2014/main" id="{735B3B82-F455-127A-3AA6-9ECDA6B973A0}"/>
              </a:ext>
            </a:extLst>
          </p:cNvPr>
          <p:cNvGrpSpPr>
            <a:grpSpLocks/>
          </p:cNvGrpSpPr>
          <p:nvPr/>
        </p:nvGrpSpPr>
        <p:grpSpPr bwMode="auto">
          <a:xfrm>
            <a:off x="9320213" y="2887663"/>
            <a:ext cx="473075" cy="373062"/>
            <a:chOff x="2071" y="3309"/>
            <a:chExt cx="310" cy="234"/>
          </a:xfrm>
        </p:grpSpPr>
        <p:grpSp>
          <p:nvGrpSpPr>
            <p:cNvPr id="64701" name="Group 374">
              <a:extLst>
                <a:ext uri="{FF2B5EF4-FFF2-40B4-BE49-F238E27FC236}">
                  <a16:creationId xmlns:a16="http://schemas.microsoft.com/office/drawing/2014/main" id="{BDB3AA16-D4E1-80BA-18AA-C86CB06EF2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4704" name="Group 375">
                <a:extLst>
                  <a:ext uri="{FF2B5EF4-FFF2-40B4-BE49-F238E27FC236}">
                    <a16:creationId xmlns:a16="http://schemas.microsoft.com/office/drawing/2014/main" id="{9158C128-54E4-BBAF-209D-D2EED10601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706" name="Rectangle 376">
                  <a:extLst>
                    <a:ext uri="{FF2B5EF4-FFF2-40B4-BE49-F238E27FC236}">
                      <a16:creationId xmlns:a16="http://schemas.microsoft.com/office/drawing/2014/main" id="{8A6ADD52-D68D-4269-964F-999E3AC5CD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707" name="Oval 377">
                  <a:extLst>
                    <a:ext uri="{FF2B5EF4-FFF2-40B4-BE49-F238E27FC236}">
                      <a16:creationId xmlns:a16="http://schemas.microsoft.com/office/drawing/2014/main" id="{0B30CE43-3AE0-AD1F-7D82-1F53B8F41C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705" name="Text Box 378">
                <a:extLst>
                  <a:ext uri="{FF2B5EF4-FFF2-40B4-BE49-F238E27FC236}">
                    <a16:creationId xmlns:a16="http://schemas.microsoft.com/office/drawing/2014/main" id="{02A88972-7BA1-D8EB-FE31-AB99878332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25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702" name="Text Box 379">
              <a:extLst>
                <a:ext uri="{FF2B5EF4-FFF2-40B4-BE49-F238E27FC236}">
                  <a16:creationId xmlns:a16="http://schemas.microsoft.com/office/drawing/2014/main" id="{A8CAFFBE-AA16-D415-7C09-B2D6256191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FI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703" name="Text Box 380">
              <a:extLst>
                <a:ext uri="{FF2B5EF4-FFF2-40B4-BE49-F238E27FC236}">
                  <a16:creationId xmlns:a16="http://schemas.microsoft.com/office/drawing/2014/main" id="{99CAD294-C10E-F721-7FF5-48865C2289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1003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4641" name="Line 381">
            <a:extLst>
              <a:ext uri="{FF2B5EF4-FFF2-40B4-BE49-F238E27FC236}">
                <a16:creationId xmlns:a16="http://schemas.microsoft.com/office/drawing/2014/main" id="{7A566C6E-2648-DAA1-7B0C-60EF4B0F6D14}"/>
              </a:ext>
            </a:extLst>
          </p:cNvPr>
          <p:cNvSpPr>
            <a:spLocks noChangeShapeType="1"/>
          </p:cNvSpPr>
          <p:nvPr/>
        </p:nvSpPr>
        <p:spPr bwMode="auto">
          <a:xfrm>
            <a:off x="9664700" y="3263900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642" name="Text Box 382">
            <a:extLst>
              <a:ext uri="{FF2B5EF4-FFF2-40B4-BE49-F238E27FC236}">
                <a16:creationId xmlns:a16="http://schemas.microsoft.com/office/drawing/2014/main" id="{BC9C0D17-D2FA-F2EA-67B6-8ED38E90F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925" y="4179888"/>
            <a:ext cx="5513388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701" tIns="42350" rIns="84701" bIns="42350">
            <a:spAutoFit/>
          </a:bodyPr>
          <a:lstStyle>
            <a:lvl1pPr marL="423863" indent="-423863"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b-NO" sz="1500" b="1">
                <a:solidFill>
                  <a:srgbClr val="339966"/>
                </a:solidFill>
                <a:latin typeface="Times New Roman" panose="02020603050405020304" pitchFamily="18" charset="0"/>
              </a:rPr>
              <a:t>2 Manipulated variables (MV)</a:t>
            </a:r>
            <a:r>
              <a:rPr lang="nb-NO" altLang="nb-NO" sz="1500" b="1">
                <a:solidFill>
                  <a:srgbClr val="3399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nb-NO" altLang="nb-NO" sz="15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altLang="nb-NO" sz="1500">
                <a:solidFill>
                  <a:srgbClr val="3399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points to PID controllers</a:t>
            </a:r>
          </a:p>
        </p:txBody>
      </p:sp>
      <p:grpSp>
        <p:nvGrpSpPr>
          <p:cNvPr id="64643" name="Group 383">
            <a:extLst>
              <a:ext uri="{FF2B5EF4-FFF2-40B4-BE49-F238E27FC236}">
                <a16:creationId xmlns:a16="http://schemas.microsoft.com/office/drawing/2014/main" id="{CFC35CF5-2380-9390-1011-07A980221BAB}"/>
              </a:ext>
            </a:extLst>
          </p:cNvPr>
          <p:cNvGrpSpPr>
            <a:grpSpLocks/>
          </p:cNvGrpSpPr>
          <p:nvPr/>
        </p:nvGrpSpPr>
        <p:grpSpPr bwMode="auto">
          <a:xfrm>
            <a:off x="1527175" y="2503488"/>
            <a:ext cx="2570163" cy="852487"/>
            <a:chOff x="2" y="1708"/>
            <a:chExt cx="1889" cy="582"/>
          </a:xfrm>
        </p:grpSpPr>
        <p:sp>
          <p:nvSpPr>
            <p:cNvPr id="64675" name="Line 384">
              <a:extLst>
                <a:ext uri="{FF2B5EF4-FFF2-40B4-BE49-F238E27FC236}">
                  <a16:creationId xmlns:a16="http://schemas.microsoft.com/office/drawing/2014/main" id="{DCC1E574-CB26-494F-C624-CF790BCE0A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" y="2270"/>
              <a:ext cx="176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676" name="Group 385">
              <a:extLst>
                <a:ext uri="{FF2B5EF4-FFF2-40B4-BE49-F238E27FC236}">
                  <a16:creationId xmlns:a16="http://schemas.microsoft.com/office/drawing/2014/main" id="{21B69557-D52B-59D6-95C4-57007E7295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" y="1711"/>
              <a:ext cx="378" cy="264"/>
              <a:chOff x="3822" y="2179"/>
              <a:chExt cx="308" cy="234"/>
            </a:xfrm>
          </p:grpSpPr>
          <p:grpSp>
            <p:nvGrpSpPr>
              <p:cNvPr id="64697" name="Group 386">
                <a:extLst>
                  <a:ext uri="{FF2B5EF4-FFF2-40B4-BE49-F238E27FC236}">
                    <a16:creationId xmlns:a16="http://schemas.microsoft.com/office/drawing/2014/main" id="{D93914AD-9364-8695-74D2-4B514E249D9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699" name="Rectangle 387">
                  <a:extLst>
                    <a:ext uri="{FF2B5EF4-FFF2-40B4-BE49-F238E27FC236}">
                      <a16:creationId xmlns:a16="http://schemas.microsoft.com/office/drawing/2014/main" id="{E8EDF01D-C883-3BCB-C0D5-FCC5C58B1E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700" name="Oval 388">
                  <a:extLst>
                    <a:ext uri="{FF2B5EF4-FFF2-40B4-BE49-F238E27FC236}">
                      <a16:creationId xmlns:a16="http://schemas.microsoft.com/office/drawing/2014/main" id="{557AF92B-781B-16FB-1D02-9390C4E59D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698" name="Text Box 389">
                <a:extLst>
                  <a:ext uri="{FF2B5EF4-FFF2-40B4-BE49-F238E27FC236}">
                    <a16:creationId xmlns:a16="http://schemas.microsoft.com/office/drawing/2014/main" id="{D9669A77-36FA-F0E3-4A5C-A0AEDCE634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49" cy="1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677" name="Text Box 390">
              <a:extLst>
                <a:ext uri="{FF2B5EF4-FFF2-40B4-BE49-F238E27FC236}">
                  <a16:creationId xmlns:a16="http://schemas.microsoft.com/office/drawing/2014/main" id="{0B418297-5674-1CD9-6EF6-8A15927DC8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" y="1777"/>
              <a:ext cx="179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678" name="Text Box 391">
              <a:extLst>
                <a:ext uri="{FF2B5EF4-FFF2-40B4-BE49-F238E27FC236}">
                  <a16:creationId xmlns:a16="http://schemas.microsoft.com/office/drawing/2014/main" id="{F4871CE1-B7BD-3F6F-4EBC-EE51AB268A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" y="1849"/>
              <a:ext cx="239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1005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grpSp>
          <p:nvGrpSpPr>
            <p:cNvPr id="64679" name="Group 392">
              <a:extLst>
                <a:ext uri="{FF2B5EF4-FFF2-40B4-BE49-F238E27FC236}">
                  <a16:creationId xmlns:a16="http://schemas.microsoft.com/office/drawing/2014/main" id="{B5E317C1-D342-8DEB-34CE-B6ED71D87F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0" y="2178"/>
              <a:ext cx="62" cy="112"/>
              <a:chOff x="3216" y="684"/>
              <a:chExt cx="96" cy="132"/>
            </a:xfrm>
          </p:grpSpPr>
          <p:sp>
            <p:nvSpPr>
              <p:cNvPr id="64690" name="Line 393">
                <a:extLst>
                  <a:ext uri="{FF2B5EF4-FFF2-40B4-BE49-F238E27FC236}">
                    <a16:creationId xmlns:a16="http://schemas.microsoft.com/office/drawing/2014/main" id="{D2DEAB44-4705-3E34-141A-B45C0370D3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64" y="720"/>
                <a:ext cx="0" cy="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4691" name="Group 394">
                <a:extLst>
                  <a:ext uri="{FF2B5EF4-FFF2-40B4-BE49-F238E27FC236}">
                    <a16:creationId xmlns:a16="http://schemas.microsoft.com/office/drawing/2014/main" id="{88042108-1F3C-2CAB-D396-BCA6D1D63E0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24" y="684"/>
                <a:ext cx="76" cy="34"/>
                <a:chOff x="1198" y="430"/>
                <a:chExt cx="144" cy="75"/>
              </a:xfrm>
            </p:grpSpPr>
            <p:sp>
              <p:nvSpPr>
                <p:cNvPr id="64693" name="Line 395">
                  <a:extLst>
                    <a:ext uri="{FF2B5EF4-FFF2-40B4-BE49-F238E27FC236}">
                      <a16:creationId xmlns:a16="http://schemas.microsoft.com/office/drawing/2014/main" id="{EB520B8B-0358-19FD-48D5-C7B8C9701B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98" y="502"/>
                  <a:ext cx="14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64694" name="Group 396">
                  <a:extLst>
                    <a:ext uri="{FF2B5EF4-FFF2-40B4-BE49-F238E27FC236}">
                      <a16:creationId xmlns:a16="http://schemas.microsoft.com/office/drawing/2014/main" id="{74CED5ED-60B9-5229-0DD5-F55BABD19B6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98" y="430"/>
                  <a:ext cx="144" cy="75"/>
                  <a:chOff x="720" y="912"/>
                  <a:chExt cx="192" cy="96"/>
                </a:xfrm>
              </p:grpSpPr>
              <p:sp>
                <p:nvSpPr>
                  <p:cNvPr id="64695" name="Arc 397">
                    <a:extLst>
                      <a:ext uri="{FF2B5EF4-FFF2-40B4-BE49-F238E27FC236}">
                        <a16:creationId xmlns:a16="http://schemas.microsoft.com/office/drawing/2014/main" id="{BC6DE4BA-8CA6-4D26-B86F-F9822700D0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720" y="912"/>
                    <a:ext cx="96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4696" name="Arc 398">
                    <a:extLst>
                      <a:ext uri="{FF2B5EF4-FFF2-40B4-BE49-F238E27FC236}">
                        <a16:creationId xmlns:a16="http://schemas.microsoft.com/office/drawing/2014/main" id="{6BB2F379-F055-2607-1C1E-826D03FE82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6" y="912"/>
                    <a:ext cx="96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64692" name="Freeform 399">
                <a:extLst>
                  <a:ext uri="{FF2B5EF4-FFF2-40B4-BE49-F238E27FC236}">
                    <a16:creationId xmlns:a16="http://schemas.microsoft.com/office/drawing/2014/main" id="{DBAB3178-B3D8-77C5-BAC1-43D4B07A8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768"/>
                <a:ext cx="96" cy="48"/>
              </a:xfrm>
              <a:custGeom>
                <a:avLst/>
                <a:gdLst>
                  <a:gd name="T0" fmla="*/ 0 w 144"/>
                  <a:gd name="T1" fmla="*/ 0 h 48"/>
                  <a:gd name="T2" fmla="*/ 1 w 144"/>
                  <a:gd name="T3" fmla="*/ 48 h 48"/>
                  <a:gd name="T4" fmla="*/ 1 w 144"/>
                  <a:gd name="T5" fmla="*/ 0 h 48"/>
                  <a:gd name="T6" fmla="*/ 0 w 144"/>
                  <a:gd name="T7" fmla="*/ 48 h 48"/>
                  <a:gd name="T8" fmla="*/ 0 w 144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4" h="48">
                    <a:moveTo>
                      <a:pt x="0" y="0"/>
                    </a:moveTo>
                    <a:lnTo>
                      <a:pt x="144" y="48"/>
                    </a:lnTo>
                    <a:lnTo>
                      <a:pt x="144" y="0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4680" name="Line 400">
              <a:extLst>
                <a:ext uri="{FF2B5EF4-FFF2-40B4-BE49-F238E27FC236}">
                  <a16:creationId xmlns:a16="http://schemas.microsoft.com/office/drawing/2014/main" id="{86FBFB33-71ED-CC11-144D-9DE0F75868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1" y="1985"/>
              <a:ext cx="3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681" name="Group 401">
              <a:extLst>
                <a:ext uri="{FF2B5EF4-FFF2-40B4-BE49-F238E27FC236}">
                  <a16:creationId xmlns:a16="http://schemas.microsoft.com/office/drawing/2014/main" id="{7BCA4406-D3EB-14C6-8E66-18F5E0B9C6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1708"/>
              <a:ext cx="360" cy="266"/>
              <a:chOff x="3822" y="2179"/>
              <a:chExt cx="308" cy="234"/>
            </a:xfrm>
          </p:grpSpPr>
          <p:grpSp>
            <p:nvGrpSpPr>
              <p:cNvPr id="64686" name="Group 402">
                <a:extLst>
                  <a:ext uri="{FF2B5EF4-FFF2-40B4-BE49-F238E27FC236}">
                    <a16:creationId xmlns:a16="http://schemas.microsoft.com/office/drawing/2014/main" id="{29DB4B13-1292-B539-BDEE-A9DC6E11BF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4688" name="Rectangle 403">
                  <a:extLst>
                    <a:ext uri="{FF2B5EF4-FFF2-40B4-BE49-F238E27FC236}">
                      <a16:creationId xmlns:a16="http://schemas.microsoft.com/office/drawing/2014/main" id="{04C0E668-2334-A153-A1D3-7DA07DF57D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689" name="Oval 404">
                  <a:extLst>
                    <a:ext uri="{FF2B5EF4-FFF2-40B4-BE49-F238E27FC236}">
                      <a16:creationId xmlns:a16="http://schemas.microsoft.com/office/drawing/2014/main" id="{39D2D082-B870-7470-F237-7ECF5FDE42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4687" name="Text Box 405">
                <a:extLst>
                  <a:ext uri="{FF2B5EF4-FFF2-40B4-BE49-F238E27FC236}">
                    <a16:creationId xmlns:a16="http://schemas.microsoft.com/office/drawing/2014/main" id="{0CCE632A-E23A-5D9E-1CBB-8687E9D1FE8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56" cy="1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4682" name="Text Box 406">
              <a:extLst>
                <a:ext uri="{FF2B5EF4-FFF2-40B4-BE49-F238E27FC236}">
                  <a16:creationId xmlns:a16="http://schemas.microsoft.com/office/drawing/2014/main" id="{DEFA8C5D-FC08-EB11-DB43-D2025EBFF6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" y="1768"/>
              <a:ext cx="198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683" name="Text Box 407">
              <a:extLst>
                <a:ext uri="{FF2B5EF4-FFF2-40B4-BE49-F238E27FC236}">
                  <a16:creationId xmlns:a16="http://schemas.microsoft.com/office/drawing/2014/main" id="{A7D94997-F27D-C830-FC55-4F10BA6AEF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" y="1840"/>
              <a:ext cx="239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4684" name="Line 408">
              <a:extLst>
                <a:ext uri="{FF2B5EF4-FFF2-40B4-BE49-F238E27FC236}">
                  <a16:creationId xmlns:a16="http://schemas.microsoft.com/office/drawing/2014/main" id="{A7D69ABC-6DCE-A241-FAA3-97F1E3ED2A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" y="1965"/>
              <a:ext cx="0" cy="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685" name="Text Box 409">
              <a:extLst>
                <a:ext uri="{FF2B5EF4-FFF2-40B4-BE49-F238E27FC236}">
                  <a16:creationId xmlns:a16="http://schemas.microsoft.com/office/drawing/2014/main" id="{02EA0F33-394E-2231-79C2-E5C058B8F9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" y="1975"/>
              <a:ext cx="703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900" b="1">
                  <a:solidFill>
                    <a:srgbClr val="3584E3"/>
                  </a:solidFill>
                  <a:latin typeface="Times New Roman" panose="02020603050405020304" pitchFamily="18" charset="0"/>
                </a:rPr>
                <a:t>24LC1001.VYA</a:t>
              </a:r>
              <a:endParaRPr lang="en-GB" altLang="nb-NO" sz="900" b="1">
                <a:solidFill>
                  <a:srgbClr val="3584E3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4644" name="Text Box 410">
            <a:extLst>
              <a:ext uri="{FF2B5EF4-FFF2-40B4-BE49-F238E27FC236}">
                <a16:creationId xmlns:a16="http://schemas.microsoft.com/office/drawing/2014/main" id="{300C8DB9-94A0-6D93-839D-FA9CB33236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8163" y="4481513"/>
            <a:ext cx="3849687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701" tIns="42350" rIns="84701" bIns="42350">
            <a:spAutoFit/>
          </a:bodyPr>
          <a:lstStyle>
            <a:lvl1pPr marL="423863" indent="-423863"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b-NO" sz="1500" b="1">
                <a:solidFill>
                  <a:srgbClr val="3584E3"/>
                </a:solidFill>
                <a:latin typeface="Times New Roman" panose="02020603050405020304" pitchFamily="18" charset="0"/>
              </a:rPr>
              <a:t>1 Disturbance variable (DV) = Feedforward </a:t>
            </a:r>
          </a:p>
        </p:txBody>
      </p:sp>
      <p:sp>
        <p:nvSpPr>
          <p:cNvPr id="64645" name="Line 411">
            <a:extLst>
              <a:ext uri="{FF2B5EF4-FFF2-40B4-BE49-F238E27FC236}">
                <a16:creationId xmlns:a16="http://schemas.microsoft.com/office/drawing/2014/main" id="{3CD21C44-C9FE-91F1-4FEF-408F9AA7837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95800" y="6200775"/>
            <a:ext cx="5133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646" name="Group 412">
            <a:extLst>
              <a:ext uri="{FF2B5EF4-FFF2-40B4-BE49-F238E27FC236}">
                <a16:creationId xmlns:a16="http://schemas.microsoft.com/office/drawing/2014/main" id="{5BEBA572-DAC1-61ED-9804-98A9211DEAC7}"/>
              </a:ext>
            </a:extLst>
          </p:cNvPr>
          <p:cNvGrpSpPr>
            <a:grpSpLocks/>
          </p:cNvGrpSpPr>
          <p:nvPr/>
        </p:nvGrpSpPr>
        <p:grpSpPr bwMode="auto">
          <a:xfrm>
            <a:off x="9629775" y="5121275"/>
            <a:ext cx="360363" cy="1701800"/>
            <a:chOff x="1994" y="1404"/>
            <a:chExt cx="386" cy="2718"/>
          </a:xfrm>
        </p:grpSpPr>
        <p:sp>
          <p:nvSpPr>
            <p:cNvPr id="64672" name="AutoShape 413">
              <a:extLst>
                <a:ext uri="{FF2B5EF4-FFF2-40B4-BE49-F238E27FC236}">
                  <a16:creationId xmlns:a16="http://schemas.microsoft.com/office/drawing/2014/main" id="{EEC83702-D9A1-74D4-3219-137D00D3471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100" y="1298"/>
              <a:ext cx="172" cy="384"/>
            </a:xfrm>
            <a:prstGeom prst="flowChartDelay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4673" name="AutoShape 414">
              <a:extLst>
                <a:ext uri="{FF2B5EF4-FFF2-40B4-BE49-F238E27FC236}">
                  <a16:creationId xmlns:a16="http://schemas.microsoft.com/office/drawing/2014/main" id="{05607C15-D785-3EA7-7E98-364FC5742FB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V="1">
              <a:off x="2101" y="3844"/>
              <a:ext cx="172" cy="384"/>
            </a:xfrm>
            <a:prstGeom prst="flowChartDelay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4674" name="Rectangle 415">
              <a:extLst>
                <a:ext uri="{FF2B5EF4-FFF2-40B4-BE49-F238E27FC236}">
                  <a16:creationId xmlns:a16="http://schemas.microsoft.com/office/drawing/2014/main" id="{22408B4E-C8B1-8F6F-6307-871F4D47EB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4" y="1489"/>
              <a:ext cx="386" cy="255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4647" name="Line 416">
            <a:extLst>
              <a:ext uri="{FF2B5EF4-FFF2-40B4-BE49-F238E27FC236}">
                <a16:creationId xmlns:a16="http://schemas.microsoft.com/office/drawing/2014/main" id="{E3E5CD3D-43E1-F681-80A4-FCAE2C8F57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813925" y="4654550"/>
            <a:ext cx="0" cy="466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648" name="Group 417">
            <a:extLst>
              <a:ext uri="{FF2B5EF4-FFF2-40B4-BE49-F238E27FC236}">
                <a16:creationId xmlns:a16="http://schemas.microsoft.com/office/drawing/2014/main" id="{F776F3B7-9AD0-3E94-084D-1D209A7F4E14}"/>
              </a:ext>
            </a:extLst>
          </p:cNvPr>
          <p:cNvGrpSpPr>
            <a:grpSpLocks/>
          </p:cNvGrpSpPr>
          <p:nvPr/>
        </p:nvGrpSpPr>
        <p:grpSpPr bwMode="auto">
          <a:xfrm>
            <a:off x="9861550" y="4529138"/>
            <a:ext cx="309563" cy="333375"/>
            <a:chOff x="3820" y="2114"/>
            <a:chExt cx="310" cy="299"/>
          </a:xfrm>
        </p:grpSpPr>
        <p:sp>
          <p:nvSpPr>
            <p:cNvPr id="64670" name="Rectangle 418">
              <a:extLst>
                <a:ext uri="{FF2B5EF4-FFF2-40B4-BE49-F238E27FC236}">
                  <a16:creationId xmlns:a16="http://schemas.microsoft.com/office/drawing/2014/main" id="{457C0AA9-D31D-DD3F-DD78-B206DA991E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4671" name="Oval 419">
              <a:extLst>
                <a:ext uri="{FF2B5EF4-FFF2-40B4-BE49-F238E27FC236}">
                  <a16:creationId xmlns:a16="http://schemas.microsoft.com/office/drawing/2014/main" id="{BE0F7BA3-1EA2-031F-9778-16D3DAD51E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4649" name="Text Box 420">
            <a:extLst>
              <a:ext uri="{FF2B5EF4-FFF2-40B4-BE49-F238E27FC236}">
                <a16:creationId xmlns:a16="http://schemas.microsoft.com/office/drawing/2014/main" id="{D24A76F0-135A-5968-CE19-C2F626DAB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0575" y="4476750"/>
            <a:ext cx="26035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24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4650" name="Text Box 421">
            <a:extLst>
              <a:ext uri="{FF2B5EF4-FFF2-40B4-BE49-F238E27FC236}">
                <a16:creationId xmlns:a16="http://schemas.microsoft.com/office/drawing/2014/main" id="{900806ED-74FE-CECB-CC52-381B2C5B5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7425" y="4543425"/>
            <a:ext cx="293688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AR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4651" name="Text Box 422">
            <a:extLst>
              <a:ext uri="{FF2B5EF4-FFF2-40B4-BE49-F238E27FC236}">
                <a16:creationId xmlns:a16="http://schemas.microsoft.com/office/drawing/2014/main" id="{0217C8BA-1F2F-5D71-4059-D09BF3C4F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6150" y="4657725"/>
            <a:ext cx="350838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1005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4652" name="Text Box 423">
            <a:extLst>
              <a:ext uri="{FF2B5EF4-FFF2-40B4-BE49-F238E27FC236}">
                <a16:creationId xmlns:a16="http://schemas.microsoft.com/office/drawing/2014/main" id="{D692104C-315C-29D3-DE1C-8F09EA00BC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2063" y="4500563"/>
            <a:ext cx="473075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solidFill>
                  <a:srgbClr val="FF0066"/>
                </a:solidFill>
                <a:latin typeface="Times New Roman" panose="02020603050405020304" pitchFamily="18" charset="0"/>
              </a:rPr>
              <a:t>C = C3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E = nC4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F = C5+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4653" name="Text Box 424">
            <a:extLst>
              <a:ext uri="{FF2B5EF4-FFF2-40B4-BE49-F238E27FC236}">
                <a16:creationId xmlns:a16="http://schemas.microsoft.com/office/drawing/2014/main" id="{87FB80F7-D84A-9F34-3B58-F7259316F8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2475" y="5611813"/>
            <a:ext cx="1328738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900" b="1">
                <a:latin typeface="Times New Roman" panose="02020603050405020304" pitchFamily="18" charset="0"/>
              </a:rPr>
              <a:t>Debutaniser 24-VE-108</a:t>
            </a:r>
            <a:endParaRPr lang="en-GB" altLang="nb-NO" sz="900" b="1">
              <a:latin typeface="Times New Roman" panose="02020603050405020304" pitchFamily="18" charset="0"/>
            </a:endParaRPr>
          </a:p>
        </p:txBody>
      </p:sp>
      <p:sp>
        <p:nvSpPr>
          <p:cNvPr id="64654" name="Line 425">
            <a:extLst>
              <a:ext uri="{FF2B5EF4-FFF2-40B4-BE49-F238E27FC236}">
                <a16:creationId xmlns:a16="http://schemas.microsoft.com/office/drawing/2014/main" id="{E916179B-C885-66AC-28E5-6EFB71779B9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8813" y="1108075"/>
            <a:ext cx="5095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4655" name="Group 426">
            <a:extLst>
              <a:ext uri="{FF2B5EF4-FFF2-40B4-BE49-F238E27FC236}">
                <a16:creationId xmlns:a16="http://schemas.microsoft.com/office/drawing/2014/main" id="{66ACD577-1DFC-A341-0E5B-7BF7186D77CF}"/>
              </a:ext>
            </a:extLst>
          </p:cNvPr>
          <p:cNvGrpSpPr>
            <a:grpSpLocks/>
          </p:cNvGrpSpPr>
          <p:nvPr/>
        </p:nvGrpSpPr>
        <p:grpSpPr bwMode="auto">
          <a:xfrm>
            <a:off x="5429250" y="987425"/>
            <a:ext cx="309563" cy="333375"/>
            <a:chOff x="3820" y="2114"/>
            <a:chExt cx="310" cy="299"/>
          </a:xfrm>
        </p:grpSpPr>
        <p:sp>
          <p:nvSpPr>
            <p:cNvPr id="64668" name="Rectangle 427">
              <a:extLst>
                <a:ext uri="{FF2B5EF4-FFF2-40B4-BE49-F238E27FC236}">
                  <a16:creationId xmlns:a16="http://schemas.microsoft.com/office/drawing/2014/main" id="{B8260B96-526C-8B69-2F21-B46E4ADFB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4669" name="Oval 428">
              <a:extLst>
                <a:ext uri="{FF2B5EF4-FFF2-40B4-BE49-F238E27FC236}">
                  <a16:creationId xmlns:a16="http://schemas.microsoft.com/office/drawing/2014/main" id="{1B272C1B-74F7-1C92-B835-0788A7492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4656" name="Text Box 429">
            <a:extLst>
              <a:ext uri="{FF2B5EF4-FFF2-40B4-BE49-F238E27FC236}">
                <a16:creationId xmlns:a16="http://schemas.microsoft.com/office/drawing/2014/main" id="{9F9A909D-6FE4-CAB7-264D-4E6E33190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935038"/>
            <a:ext cx="26035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24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4657" name="Text Box 430">
            <a:extLst>
              <a:ext uri="{FF2B5EF4-FFF2-40B4-BE49-F238E27FC236}">
                <a16:creationId xmlns:a16="http://schemas.microsoft.com/office/drawing/2014/main" id="{C84ED5BF-8954-131E-94FE-787A96516C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1950" y="1001713"/>
            <a:ext cx="295275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AR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4658" name="Text Box 431">
            <a:extLst>
              <a:ext uri="{FF2B5EF4-FFF2-40B4-BE49-F238E27FC236}">
                <a16:creationId xmlns:a16="http://schemas.microsoft.com/office/drawing/2014/main" id="{44959811-7566-F93E-F020-7A97A2E524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0675" y="1116013"/>
            <a:ext cx="350838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1008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4659" name="Text Box 432">
            <a:extLst>
              <a:ext uri="{FF2B5EF4-FFF2-40B4-BE49-F238E27FC236}">
                <a16:creationId xmlns:a16="http://schemas.microsoft.com/office/drawing/2014/main" id="{19F69E4B-B428-29DC-9A19-99728883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9763" y="958850"/>
            <a:ext cx="460375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B = C2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C = C3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solidFill>
                  <a:srgbClr val="FF0066"/>
                </a:solidFill>
                <a:latin typeface="Times New Roman" panose="02020603050405020304" pitchFamily="18" charset="0"/>
              </a:rPr>
              <a:t>D = iC4</a:t>
            </a:r>
            <a:endParaRPr lang="en-GB" altLang="nb-NO" sz="7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660" name="Text Box 433">
            <a:extLst>
              <a:ext uri="{FF2B5EF4-FFF2-40B4-BE49-F238E27FC236}">
                <a16:creationId xmlns:a16="http://schemas.microsoft.com/office/drawing/2014/main" id="{34B8615A-5F97-C294-7E89-1C0BCB66B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0225" y="3897313"/>
            <a:ext cx="6102350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701" tIns="42350" rIns="84701" bIns="42350">
            <a:spAutoFit/>
          </a:bodyPr>
          <a:lstStyle>
            <a:lvl1pPr marL="423863" indent="-423863"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b-NO" sz="1500" b="1">
                <a:solidFill>
                  <a:srgbClr val="FF0066"/>
                </a:solidFill>
                <a:latin typeface="Times New Roman" panose="02020603050405020304" pitchFamily="18" charset="0"/>
              </a:rPr>
              <a:t>3 Controlled variables (CV)</a:t>
            </a:r>
            <a:r>
              <a:rPr lang="nb-NO" altLang="nb-NO" sz="1500" b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nb-NO" altLang="nb-NO" sz="15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 qualities, column deltaP </a:t>
            </a:r>
          </a:p>
        </p:txBody>
      </p:sp>
      <p:sp>
        <p:nvSpPr>
          <p:cNvPr id="64661" name="Text Box 434">
            <a:extLst>
              <a:ext uri="{FF2B5EF4-FFF2-40B4-BE49-F238E27FC236}">
                <a16:creationId xmlns:a16="http://schemas.microsoft.com/office/drawing/2014/main" id="{915A1DC4-32E5-E123-B0D6-6DF1682ED8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1350" y="3759200"/>
            <a:ext cx="1755775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Normally 0 flow, used for start-ups to remove inerts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4662" name="TextBox 1">
            <a:extLst>
              <a:ext uri="{FF2B5EF4-FFF2-40B4-BE49-F238E27FC236}">
                <a16:creationId xmlns:a16="http://schemas.microsoft.com/office/drawing/2014/main" id="{E444A46F-EE23-25E0-BCC4-0C17D5F94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938" y="1238250"/>
            <a:ext cx="936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FF0000"/>
                </a:solidFill>
              </a:rPr>
              <a:t>CV1=xD</a:t>
            </a:r>
          </a:p>
        </p:txBody>
      </p:sp>
      <p:sp>
        <p:nvSpPr>
          <p:cNvPr id="64663" name="TextBox 436">
            <a:extLst>
              <a:ext uri="{FF2B5EF4-FFF2-40B4-BE49-F238E27FC236}">
                <a16:creationId xmlns:a16="http://schemas.microsoft.com/office/drawing/2014/main" id="{A895D640-8DEE-31A0-B692-43B0DADC0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5213" y="3700463"/>
            <a:ext cx="9493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FF0000"/>
                </a:solidFill>
              </a:rPr>
              <a:t>CV3=DP</a:t>
            </a:r>
          </a:p>
        </p:txBody>
      </p:sp>
      <p:sp>
        <p:nvSpPr>
          <p:cNvPr id="64664" name="TextBox 437">
            <a:extLst>
              <a:ext uri="{FF2B5EF4-FFF2-40B4-BE49-F238E27FC236}">
                <a16:creationId xmlns:a16="http://schemas.microsoft.com/office/drawing/2014/main" id="{C76343C4-50F0-9994-D943-8C07DFA01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0750" y="4846638"/>
            <a:ext cx="9255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FF0000"/>
                </a:solidFill>
              </a:rPr>
              <a:t>CV2=xB</a:t>
            </a:r>
          </a:p>
        </p:txBody>
      </p:sp>
      <p:sp>
        <p:nvSpPr>
          <p:cNvPr id="64665" name="TextBox 438">
            <a:extLst>
              <a:ext uri="{FF2B5EF4-FFF2-40B4-BE49-F238E27FC236}">
                <a16:creationId xmlns:a16="http://schemas.microsoft.com/office/drawing/2014/main" id="{7EF7CF75-39D9-EB3D-62CD-2D7419517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4075" y="2097088"/>
            <a:ext cx="8572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00B050"/>
                </a:solidFill>
              </a:rPr>
              <a:t>MV1=L</a:t>
            </a:r>
          </a:p>
        </p:txBody>
      </p:sp>
      <p:sp>
        <p:nvSpPr>
          <p:cNvPr id="64666" name="TextBox 439">
            <a:extLst>
              <a:ext uri="{FF2B5EF4-FFF2-40B4-BE49-F238E27FC236}">
                <a16:creationId xmlns:a16="http://schemas.microsoft.com/office/drawing/2014/main" id="{26B32898-9FE6-BABD-29EC-7AC387B1E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8688" y="3802063"/>
            <a:ext cx="923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00B050"/>
                </a:solidFill>
              </a:rPr>
              <a:t>MV2=Ts</a:t>
            </a:r>
          </a:p>
        </p:txBody>
      </p:sp>
      <p:sp>
        <p:nvSpPr>
          <p:cNvPr id="64667" name="TextBox 440">
            <a:extLst>
              <a:ext uri="{FF2B5EF4-FFF2-40B4-BE49-F238E27FC236}">
                <a16:creationId xmlns:a16="http://schemas.microsoft.com/office/drawing/2014/main" id="{527B37B9-6078-0A86-C8EE-D3B80164CC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6663" y="2630488"/>
            <a:ext cx="7096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0070C0"/>
                </a:solidFill>
              </a:rPr>
              <a:t>DV=F</a:t>
            </a:r>
          </a:p>
        </p:txBody>
      </p:sp>
    </p:spTree>
    <p:extLst>
      <p:ext uri="{BB962C8B-B14F-4D97-AF65-F5344CB8AC3E}">
        <p14:creationId xmlns:p14="http://schemas.microsoft.com/office/powerpoint/2010/main" val="33150881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Box 2">
            <a:extLst>
              <a:ext uri="{FF2B5EF4-FFF2-40B4-BE49-F238E27FC236}">
                <a16:creationId xmlns:a16="http://schemas.microsoft.com/office/drawing/2014/main" id="{36912C92-1F32-F029-DD90-A32166EEA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1125538"/>
            <a:ext cx="55784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b="1"/>
              <a:t>Conventional control (PID</a:t>
            </a:r>
            <a:r>
              <a:rPr lang="nb-NO" altLang="nb-NO"/>
              <a:t>)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Select pairings MV-CV (obvious here: L-xD, Ts-xB)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Selector: Give up xB when we meet DP constraint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Tune 3 PI controllers </a:t>
            </a:r>
          </a:p>
        </p:txBody>
      </p:sp>
    </p:spTree>
    <p:extLst>
      <p:ext uri="{BB962C8B-B14F-4D97-AF65-F5344CB8AC3E}">
        <p14:creationId xmlns:p14="http://schemas.microsoft.com/office/powerpoint/2010/main" val="8729517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2">
            <a:extLst>
              <a:ext uri="{FF2B5EF4-FFF2-40B4-BE49-F238E27FC236}">
                <a16:creationId xmlns:a16="http://schemas.microsoft.com/office/drawing/2014/main" id="{BE93E23B-67FC-0291-5480-7738B2B91A3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24384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0D036E1-03C8-40E8-83E8-9B9D17A09959}" type="slidenum">
              <a:rPr lang="en-GB" altLang="nb-NO" sz="1400"/>
              <a:pPr>
                <a:spcBef>
                  <a:spcPct val="0"/>
                </a:spcBef>
                <a:buFontTx/>
                <a:buNone/>
              </a:pPr>
              <a:t>42</a:t>
            </a:fld>
            <a:endParaRPr lang="en-GB" altLang="nb-NO" sz="1400"/>
          </a:p>
        </p:txBody>
      </p:sp>
      <p:sp>
        <p:nvSpPr>
          <p:cNvPr id="66563" name="Text Box 2">
            <a:extLst>
              <a:ext uri="{FF2B5EF4-FFF2-40B4-BE49-F238E27FC236}">
                <a16:creationId xmlns:a16="http://schemas.microsoft.com/office/drawing/2014/main" id="{FA145AA2-2EDE-C69D-C4AA-2465DEF399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4350" y="69850"/>
            <a:ext cx="2789238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300" b="1">
                <a:latin typeface="Times New Roman" panose="02020603050405020304" pitchFamily="18" charset="0"/>
              </a:rPr>
              <a:t>Depropaniser Train 100 – 24-VE-107</a:t>
            </a:r>
            <a:endParaRPr lang="en-GB" altLang="nb-NO" sz="1300" b="1">
              <a:latin typeface="Times New Roman" panose="02020603050405020304" pitchFamily="18" charset="0"/>
            </a:endParaRPr>
          </a:p>
        </p:txBody>
      </p:sp>
      <p:grpSp>
        <p:nvGrpSpPr>
          <p:cNvPr id="66564" name="Group 3">
            <a:extLst>
              <a:ext uri="{FF2B5EF4-FFF2-40B4-BE49-F238E27FC236}">
                <a16:creationId xmlns:a16="http://schemas.microsoft.com/office/drawing/2014/main" id="{A3CD4B4E-F0CB-1A36-C97B-0981E4451CF1}"/>
              </a:ext>
            </a:extLst>
          </p:cNvPr>
          <p:cNvGrpSpPr>
            <a:grpSpLocks/>
          </p:cNvGrpSpPr>
          <p:nvPr/>
        </p:nvGrpSpPr>
        <p:grpSpPr bwMode="auto">
          <a:xfrm>
            <a:off x="4102100" y="1323975"/>
            <a:ext cx="757238" cy="4643438"/>
            <a:chOff x="1585" y="730"/>
            <a:chExt cx="496" cy="2925"/>
          </a:xfrm>
        </p:grpSpPr>
        <p:grpSp>
          <p:nvGrpSpPr>
            <p:cNvPr id="66958" name="Group 4">
              <a:extLst>
                <a:ext uri="{FF2B5EF4-FFF2-40B4-BE49-F238E27FC236}">
                  <a16:creationId xmlns:a16="http://schemas.microsoft.com/office/drawing/2014/main" id="{940482D1-56EB-B6CD-43BB-874990B211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5" y="730"/>
              <a:ext cx="496" cy="2925"/>
              <a:chOff x="2250" y="730"/>
              <a:chExt cx="496" cy="2925"/>
            </a:xfrm>
          </p:grpSpPr>
          <p:grpSp>
            <p:nvGrpSpPr>
              <p:cNvPr id="66998" name="Group 5">
                <a:extLst>
                  <a:ext uri="{FF2B5EF4-FFF2-40B4-BE49-F238E27FC236}">
                    <a16:creationId xmlns:a16="http://schemas.microsoft.com/office/drawing/2014/main" id="{53C3DE44-5F27-CA05-7612-16FCB777C2A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310" y="730"/>
                <a:ext cx="376" cy="1024"/>
                <a:chOff x="1032" y="614"/>
                <a:chExt cx="729" cy="1190"/>
              </a:xfrm>
            </p:grpSpPr>
            <p:sp>
              <p:nvSpPr>
                <p:cNvPr id="67006" name="AutoShape 6">
                  <a:extLst>
                    <a:ext uri="{FF2B5EF4-FFF2-40B4-BE49-F238E27FC236}">
                      <a16:creationId xmlns:a16="http://schemas.microsoft.com/office/drawing/2014/main" id="{01D66AE7-BD0B-3EAC-3759-661DAAF9B3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5400000">
                  <a:off x="1235" y="411"/>
                  <a:ext cx="321" cy="728"/>
                </a:xfrm>
                <a:prstGeom prst="flowChartDelay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007" name="Rectangle 7">
                  <a:extLst>
                    <a:ext uri="{FF2B5EF4-FFF2-40B4-BE49-F238E27FC236}">
                      <a16:creationId xmlns:a16="http://schemas.microsoft.com/office/drawing/2014/main" id="{CFF622DD-5EDD-32FE-3F8F-244405B259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2" y="766"/>
                  <a:ext cx="729" cy="103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66999" name="Group 8">
                <a:extLst>
                  <a:ext uri="{FF2B5EF4-FFF2-40B4-BE49-F238E27FC236}">
                    <a16:creationId xmlns:a16="http://schemas.microsoft.com/office/drawing/2014/main" id="{887696FA-4AC2-88ED-7F70-805932A203F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50" y="1946"/>
                <a:ext cx="496" cy="1709"/>
                <a:chOff x="859" y="2087"/>
                <a:chExt cx="1040" cy="1986"/>
              </a:xfrm>
            </p:grpSpPr>
            <p:sp>
              <p:nvSpPr>
                <p:cNvPr id="67004" name="AutoShape 9">
                  <a:extLst>
                    <a:ext uri="{FF2B5EF4-FFF2-40B4-BE49-F238E27FC236}">
                      <a16:creationId xmlns:a16="http://schemas.microsoft.com/office/drawing/2014/main" id="{A801BB1C-0ADF-101C-FC3C-0876573EC6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 flipV="1">
                  <a:off x="1219" y="3394"/>
                  <a:ext cx="321" cy="1038"/>
                </a:xfrm>
                <a:prstGeom prst="flowChartDelay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005" name="Rectangle 10">
                  <a:extLst>
                    <a:ext uri="{FF2B5EF4-FFF2-40B4-BE49-F238E27FC236}">
                      <a16:creationId xmlns:a16="http://schemas.microsoft.com/office/drawing/2014/main" id="{F8D078F0-5681-5E45-9B59-DD5C7F2830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9" y="2087"/>
                  <a:ext cx="1037" cy="183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000" name="Line 11">
                <a:extLst>
                  <a:ext uri="{FF2B5EF4-FFF2-40B4-BE49-F238E27FC236}">
                    <a16:creationId xmlns:a16="http://schemas.microsoft.com/office/drawing/2014/main" id="{E02B5DF2-CB9A-DD5D-FECA-25C5C36DD5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50" y="1754"/>
                <a:ext cx="61" cy="19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001" name="Line 12">
                <a:extLst>
                  <a:ext uri="{FF2B5EF4-FFF2-40B4-BE49-F238E27FC236}">
                    <a16:creationId xmlns:a16="http://schemas.microsoft.com/office/drawing/2014/main" id="{0DFF3C5C-29BC-431B-783F-FD194DB2F5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6" y="1754"/>
                <a:ext cx="59" cy="19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002" name="Rectangle 13">
                <a:extLst>
                  <a:ext uri="{FF2B5EF4-FFF2-40B4-BE49-F238E27FC236}">
                    <a16:creationId xmlns:a16="http://schemas.microsoft.com/office/drawing/2014/main" id="{9C02D9C1-4D43-28E2-0BA8-62F7986AC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0" y="1733"/>
                <a:ext cx="356" cy="3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7003" name="Rectangle 14">
                <a:extLst>
                  <a:ext uri="{FF2B5EF4-FFF2-40B4-BE49-F238E27FC236}">
                    <a16:creationId xmlns:a16="http://schemas.microsoft.com/office/drawing/2014/main" id="{AB552E6D-65B7-013F-0F4B-5248F4A9FB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" y="1944"/>
                <a:ext cx="462" cy="4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6959" name="Group 15">
              <a:extLst>
                <a:ext uri="{FF2B5EF4-FFF2-40B4-BE49-F238E27FC236}">
                  <a16:creationId xmlns:a16="http://schemas.microsoft.com/office/drawing/2014/main" id="{A5D4F85C-8E00-B9F8-4BC6-A4DFC3D005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7" y="1552"/>
              <a:ext cx="344" cy="112"/>
              <a:chOff x="2347" y="1607"/>
              <a:chExt cx="344" cy="112"/>
            </a:xfrm>
          </p:grpSpPr>
          <p:sp>
            <p:nvSpPr>
              <p:cNvPr id="66996" name="Line 16">
                <a:extLst>
                  <a:ext uri="{FF2B5EF4-FFF2-40B4-BE49-F238E27FC236}">
                    <a16:creationId xmlns:a16="http://schemas.microsoft.com/office/drawing/2014/main" id="{A462B9B9-375E-D91A-F430-6B8D9713B8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97" name="Text Box 17">
                <a:extLst>
                  <a:ext uri="{FF2B5EF4-FFF2-40B4-BE49-F238E27FC236}">
                    <a16:creationId xmlns:a16="http://schemas.microsoft.com/office/drawing/2014/main" id="{87984C95-7045-784F-6171-689A40B133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21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60" name="Group 18">
              <a:extLst>
                <a:ext uri="{FF2B5EF4-FFF2-40B4-BE49-F238E27FC236}">
                  <a16:creationId xmlns:a16="http://schemas.microsoft.com/office/drawing/2014/main" id="{CC7F033E-6D4B-BE4A-6D1E-6423B06C79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4" y="2634"/>
              <a:ext cx="408" cy="112"/>
              <a:chOff x="2347" y="1607"/>
              <a:chExt cx="290" cy="112"/>
            </a:xfrm>
          </p:grpSpPr>
          <p:sp>
            <p:nvSpPr>
              <p:cNvPr id="66994" name="Line 19">
                <a:extLst>
                  <a:ext uri="{FF2B5EF4-FFF2-40B4-BE49-F238E27FC236}">
                    <a16:creationId xmlns:a16="http://schemas.microsoft.com/office/drawing/2014/main" id="{8C1AE122-7431-1142-F6D7-D732ED2947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95" name="Text Box 20">
                <a:extLst>
                  <a:ext uri="{FF2B5EF4-FFF2-40B4-BE49-F238E27FC236}">
                    <a16:creationId xmlns:a16="http://schemas.microsoft.com/office/drawing/2014/main" id="{3EEB14A1-BA28-7CB5-3301-D5580A93A6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7"/>
                <a:ext cx="107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 1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61" name="Group 21">
              <a:extLst>
                <a:ext uri="{FF2B5EF4-FFF2-40B4-BE49-F238E27FC236}">
                  <a16:creationId xmlns:a16="http://schemas.microsoft.com/office/drawing/2014/main" id="{6B112142-49EE-FA57-38AE-3D8B263F91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4" y="2480"/>
              <a:ext cx="408" cy="112"/>
              <a:chOff x="2347" y="1607"/>
              <a:chExt cx="290" cy="112"/>
            </a:xfrm>
          </p:grpSpPr>
          <p:sp>
            <p:nvSpPr>
              <p:cNvPr id="66992" name="Line 22">
                <a:extLst>
                  <a:ext uri="{FF2B5EF4-FFF2-40B4-BE49-F238E27FC236}">
                    <a16:creationId xmlns:a16="http://schemas.microsoft.com/office/drawing/2014/main" id="{54CD881B-51E2-313A-546A-42FF605236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93" name="Text Box 23">
                <a:extLst>
                  <a:ext uri="{FF2B5EF4-FFF2-40B4-BE49-F238E27FC236}">
                    <a16:creationId xmlns:a16="http://schemas.microsoft.com/office/drawing/2014/main" id="{A8EDBBE6-61FA-F866-1B75-59CE149728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7"/>
                <a:ext cx="107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 5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62" name="Group 24">
              <a:extLst>
                <a:ext uri="{FF2B5EF4-FFF2-40B4-BE49-F238E27FC236}">
                  <a16:creationId xmlns:a16="http://schemas.microsoft.com/office/drawing/2014/main" id="{B1C88BC6-AFAF-8B01-59AF-DC1A3ACDDB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" y="2383"/>
              <a:ext cx="405" cy="112"/>
              <a:chOff x="2347" y="1607"/>
              <a:chExt cx="289" cy="112"/>
            </a:xfrm>
          </p:grpSpPr>
          <p:sp>
            <p:nvSpPr>
              <p:cNvPr id="66990" name="Line 25">
                <a:extLst>
                  <a:ext uri="{FF2B5EF4-FFF2-40B4-BE49-F238E27FC236}">
                    <a16:creationId xmlns:a16="http://schemas.microsoft.com/office/drawing/2014/main" id="{385E66F1-D399-9647-E1B9-05D815C157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91" name="Text Box 26">
                <a:extLst>
                  <a:ext uri="{FF2B5EF4-FFF2-40B4-BE49-F238E27FC236}">
                    <a16:creationId xmlns:a16="http://schemas.microsoft.com/office/drawing/2014/main" id="{57296E4E-6E00-3E9D-2CDF-DA378943E21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07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 6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63" name="Group 27">
              <a:extLst>
                <a:ext uri="{FF2B5EF4-FFF2-40B4-BE49-F238E27FC236}">
                  <a16:creationId xmlns:a16="http://schemas.microsoft.com/office/drawing/2014/main" id="{0CA2075A-8C23-B115-8443-F8F666E2F7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6" y="2276"/>
              <a:ext cx="419" cy="112"/>
              <a:chOff x="2347" y="1607"/>
              <a:chExt cx="298" cy="112"/>
            </a:xfrm>
          </p:grpSpPr>
          <p:sp>
            <p:nvSpPr>
              <p:cNvPr id="66988" name="Line 28">
                <a:extLst>
                  <a:ext uri="{FF2B5EF4-FFF2-40B4-BE49-F238E27FC236}">
                    <a16:creationId xmlns:a16="http://schemas.microsoft.com/office/drawing/2014/main" id="{A05FEA09-2C47-5D20-3F9B-CC572D3C4E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89" name="Text Box 29">
                <a:extLst>
                  <a:ext uri="{FF2B5EF4-FFF2-40B4-BE49-F238E27FC236}">
                    <a16:creationId xmlns:a16="http://schemas.microsoft.com/office/drawing/2014/main" id="{33CF428B-5D7B-6E16-370A-C4EC0F65C7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16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17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64" name="Group 30">
              <a:extLst>
                <a:ext uri="{FF2B5EF4-FFF2-40B4-BE49-F238E27FC236}">
                  <a16:creationId xmlns:a16="http://schemas.microsoft.com/office/drawing/2014/main" id="{5EC77063-8DFB-4B18-8549-3CFF47581A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5" y="1939"/>
              <a:ext cx="419" cy="112"/>
              <a:chOff x="2347" y="1609"/>
              <a:chExt cx="298" cy="112"/>
            </a:xfrm>
          </p:grpSpPr>
          <p:sp>
            <p:nvSpPr>
              <p:cNvPr id="66986" name="Line 31">
                <a:extLst>
                  <a:ext uri="{FF2B5EF4-FFF2-40B4-BE49-F238E27FC236}">
                    <a16:creationId xmlns:a16="http://schemas.microsoft.com/office/drawing/2014/main" id="{2E929B35-4F66-6F98-7492-23FFD9DC0B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87" name="Text Box 32">
                <a:extLst>
                  <a:ext uri="{FF2B5EF4-FFF2-40B4-BE49-F238E27FC236}">
                    <a16:creationId xmlns:a16="http://schemas.microsoft.com/office/drawing/2014/main" id="{7A0C2ED4-39AC-098E-23A9-4F3065E604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9"/>
                <a:ext cx="116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20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65" name="Group 33">
              <a:extLst>
                <a:ext uri="{FF2B5EF4-FFF2-40B4-BE49-F238E27FC236}">
                  <a16:creationId xmlns:a16="http://schemas.microsoft.com/office/drawing/2014/main" id="{3AF3B44F-DC1C-4898-9774-127E0E257C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8" y="1393"/>
              <a:ext cx="344" cy="112"/>
              <a:chOff x="2347" y="1607"/>
              <a:chExt cx="344" cy="112"/>
            </a:xfrm>
          </p:grpSpPr>
          <p:sp>
            <p:nvSpPr>
              <p:cNvPr id="66984" name="Line 34">
                <a:extLst>
                  <a:ext uri="{FF2B5EF4-FFF2-40B4-BE49-F238E27FC236}">
                    <a16:creationId xmlns:a16="http://schemas.microsoft.com/office/drawing/2014/main" id="{A1E9B1B0-CFC4-5C50-2D24-E1D075B700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85" name="Text Box 35">
                <a:extLst>
                  <a:ext uri="{FF2B5EF4-FFF2-40B4-BE49-F238E27FC236}">
                    <a16:creationId xmlns:a16="http://schemas.microsoft.com/office/drawing/2014/main" id="{767C877B-288A-C5ED-2935-246C54BAEE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33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66" name="Group 36">
              <a:extLst>
                <a:ext uri="{FF2B5EF4-FFF2-40B4-BE49-F238E27FC236}">
                  <a16:creationId xmlns:a16="http://schemas.microsoft.com/office/drawing/2014/main" id="{CEA14D8C-8A89-72A1-08E1-828BEB5D4E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9" y="1304"/>
              <a:ext cx="344" cy="112"/>
              <a:chOff x="2347" y="1607"/>
              <a:chExt cx="344" cy="112"/>
            </a:xfrm>
          </p:grpSpPr>
          <p:sp>
            <p:nvSpPr>
              <p:cNvPr id="66982" name="Line 37">
                <a:extLst>
                  <a:ext uri="{FF2B5EF4-FFF2-40B4-BE49-F238E27FC236}">
                    <a16:creationId xmlns:a16="http://schemas.microsoft.com/office/drawing/2014/main" id="{111E3F85-4A9D-2FF9-6918-9A093F7D2C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83" name="Text Box 38">
                <a:extLst>
                  <a:ext uri="{FF2B5EF4-FFF2-40B4-BE49-F238E27FC236}">
                    <a16:creationId xmlns:a16="http://schemas.microsoft.com/office/drawing/2014/main" id="{38034A2B-0BB0-57ED-49CE-1A57781CD4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67" name="Group 39">
              <a:extLst>
                <a:ext uri="{FF2B5EF4-FFF2-40B4-BE49-F238E27FC236}">
                  <a16:creationId xmlns:a16="http://schemas.microsoft.com/office/drawing/2014/main" id="{A4059860-C075-FD84-7C2A-12B3D0B855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5" y="1069"/>
              <a:ext cx="344" cy="112"/>
              <a:chOff x="2347" y="1606"/>
              <a:chExt cx="344" cy="112"/>
            </a:xfrm>
          </p:grpSpPr>
          <p:sp>
            <p:nvSpPr>
              <p:cNvPr id="66980" name="Line 40">
                <a:extLst>
                  <a:ext uri="{FF2B5EF4-FFF2-40B4-BE49-F238E27FC236}">
                    <a16:creationId xmlns:a16="http://schemas.microsoft.com/office/drawing/2014/main" id="{EF602298-A64C-9B8C-9156-A26B7123B5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81" name="Text Box 41">
                <a:extLst>
                  <a:ext uri="{FF2B5EF4-FFF2-40B4-BE49-F238E27FC236}">
                    <a16:creationId xmlns:a16="http://schemas.microsoft.com/office/drawing/2014/main" id="{D1A61AFE-9018-A1A0-AF42-8CDA0113A9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6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39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68" name="Group 42">
              <a:extLst>
                <a:ext uri="{FF2B5EF4-FFF2-40B4-BE49-F238E27FC236}">
                  <a16:creationId xmlns:a16="http://schemas.microsoft.com/office/drawing/2014/main" id="{07ADB5CF-083D-4AC3-0830-3F191E9838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6" y="851"/>
              <a:ext cx="345" cy="112"/>
              <a:chOff x="2347" y="1607"/>
              <a:chExt cx="345" cy="112"/>
            </a:xfrm>
          </p:grpSpPr>
          <p:sp>
            <p:nvSpPr>
              <p:cNvPr id="66978" name="Line 43">
                <a:extLst>
                  <a:ext uri="{FF2B5EF4-FFF2-40B4-BE49-F238E27FC236}">
                    <a16:creationId xmlns:a16="http://schemas.microsoft.com/office/drawing/2014/main" id="{6CE91EB1-C48B-B1F6-BF8B-EC1D50749D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79" name="Text Box 44">
                <a:extLst>
                  <a:ext uri="{FF2B5EF4-FFF2-40B4-BE49-F238E27FC236}">
                    <a16:creationId xmlns:a16="http://schemas.microsoft.com/office/drawing/2014/main" id="{55A4BCD3-6EC4-B9E7-ACFB-CD01482A05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48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69" name="Group 45">
              <a:extLst>
                <a:ext uri="{FF2B5EF4-FFF2-40B4-BE49-F238E27FC236}">
                  <a16:creationId xmlns:a16="http://schemas.microsoft.com/office/drawing/2014/main" id="{E9A7CC41-3453-59FC-9D6F-11FB390BD5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6" y="1217"/>
              <a:ext cx="345" cy="112"/>
              <a:chOff x="2347" y="1608"/>
              <a:chExt cx="345" cy="112"/>
            </a:xfrm>
          </p:grpSpPr>
          <p:sp>
            <p:nvSpPr>
              <p:cNvPr id="66976" name="Line 46">
                <a:extLst>
                  <a:ext uri="{FF2B5EF4-FFF2-40B4-BE49-F238E27FC236}">
                    <a16:creationId xmlns:a16="http://schemas.microsoft.com/office/drawing/2014/main" id="{7B57F078-EBA2-3EE1-EC49-F192153CEC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77" name="Text Box 47">
                <a:extLst>
                  <a:ext uri="{FF2B5EF4-FFF2-40B4-BE49-F238E27FC236}">
                    <a16:creationId xmlns:a16="http://schemas.microsoft.com/office/drawing/2014/main" id="{FDD7804B-A45C-EA97-0626-BCBFD7105F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8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35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70" name="Group 48">
              <a:extLst>
                <a:ext uri="{FF2B5EF4-FFF2-40B4-BE49-F238E27FC236}">
                  <a16:creationId xmlns:a16="http://schemas.microsoft.com/office/drawing/2014/main" id="{545DA924-E281-CA29-57E0-D801FE15A7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2" y="943"/>
              <a:ext cx="344" cy="112"/>
              <a:chOff x="2347" y="1608"/>
              <a:chExt cx="344" cy="112"/>
            </a:xfrm>
          </p:grpSpPr>
          <p:sp>
            <p:nvSpPr>
              <p:cNvPr id="66974" name="Line 49">
                <a:extLst>
                  <a:ext uri="{FF2B5EF4-FFF2-40B4-BE49-F238E27FC236}">
                    <a16:creationId xmlns:a16="http://schemas.microsoft.com/office/drawing/2014/main" id="{71BEAF48-E757-4411-AF3A-F355F06752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75" name="Text Box 50">
                <a:extLst>
                  <a:ext uri="{FF2B5EF4-FFF2-40B4-BE49-F238E27FC236}">
                    <a16:creationId xmlns:a16="http://schemas.microsoft.com/office/drawing/2014/main" id="{CB55EEB7-C298-ACFF-2594-62427127C9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8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40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6971" name="Group 51">
              <a:extLst>
                <a:ext uri="{FF2B5EF4-FFF2-40B4-BE49-F238E27FC236}">
                  <a16:creationId xmlns:a16="http://schemas.microsoft.com/office/drawing/2014/main" id="{0F680E1C-01BC-D1F3-B987-AF693CFCC4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7" y="2122"/>
              <a:ext cx="419" cy="112"/>
              <a:chOff x="2347" y="1607"/>
              <a:chExt cx="298" cy="112"/>
            </a:xfrm>
          </p:grpSpPr>
          <p:sp>
            <p:nvSpPr>
              <p:cNvPr id="66972" name="Line 52">
                <a:extLst>
                  <a:ext uri="{FF2B5EF4-FFF2-40B4-BE49-F238E27FC236}">
                    <a16:creationId xmlns:a16="http://schemas.microsoft.com/office/drawing/2014/main" id="{E3CAA3BD-F400-3BF0-BD7C-6D2CCD975C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973" name="Text Box 53">
                <a:extLst>
                  <a:ext uri="{FF2B5EF4-FFF2-40B4-BE49-F238E27FC236}">
                    <a16:creationId xmlns:a16="http://schemas.microsoft.com/office/drawing/2014/main" id="{2F095BFF-60FF-1EC7-235A-FBF79ED1A7D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16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18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6565" name="Group 54">
            <a:extLst>
              <a:ext uri="{FF2B5EF4-FFF2-40B4-BE49-F238E27FC236}">
                <a16:creationId xmlns:a16="http://schemas.microsoft.com/office/drawing/2014/main" id="{6DC12F99-CDBB-32DC-A5EB-9D16C085DAF0}"/>
              </a:ext>
            </a:extLst>
          </p:cNvPr>
          <p:cNvGrpSpPr>
            <a:grpSpLocks/>
          </p:cNvGrpSpPr>
          <p:nvPr/>
        </p:nvGrpSpPr>
        <p:grpSpPr bwMode="auto">
          <a:xfrm>
            <a:off x="3589338" y="4052888"/>
            <a:ext cx="287337" cy="295275"/>
            <a:chOff x="3820" y="2114"/>
            <a:chExt cx="310" cy="299"/>
          </a:xfrm>
        </p:grpSpPr>
        <p:sp>
          <p:nvSpPr>
            <p:cNvPr id="66956" name="Rectangle 55">
              <a:extLst>
                <a:ext uri="{FF2B5EF4-FFF2-40B4-BE49-F238E27FC236}">
                  <a16:creationId xmlns:a16="http://schemas.microsoft.com/office/drawing/2014/main" id="{3BA678F5-5E32-A893-8345-8D7109A48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6957" name="Oval 56">
              <a:extLst>
                <a:ext uri="{FF2B5EF4-FFF2-40B4-BE49-F238E27FC236}">
                  <a16:creationId xmlns:a16="http://schemas.microsoft.com/office/drawing/2014/main" id="{D04FC267-30F0-E5F7-45E5-5E24CECBD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6566" name="Text Box 57">
            <a:extLst>
              <a:ext uri="{FF2B5EF4-FFF2-40B4-BE49-F238E27FC236}">
                <a16:creationId xmlns:a16="http://schemas.microsoft.com/office/drawing/2014/main" id="{10C4C036-655E-3800-266F-3B239DBF7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6775" y="3971925"/>
            <a:ext cx="2476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24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6567" name="Text Box 58">
            <a:extLst>
              <a:ext uri="{FF2B5EF4-FFF2-40B4-BE49-F238E27FC236}">
                <a16:creationId xmlns:a16="http://schemas.microsoft.com/office/drawing/2014/main" id="{936ADA5E-F4E8-443F-7F0E-91BD9134AD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3150" y="4049713"/>
            <a:ext cx="269875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TC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6568" name="Text Box 59">
            <a:extLst>
              <a:ext uri="{FF2B5EF4-FFF2-40B4-BE49-F238E27FC236}">
                <a16:creationId xmlns:a16="http://schemas.microsoft.com/office/drawing/2014/main" id="{C302CB3C-9127-9FA8-F32E-6D0D714E5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4144963"/>
            <a:ext cx="325438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1022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6569" name="Line 60">
            <a:extLst>
              <a:ext uri="{FF2B5EF4-FFF2-40B4-BE49-F238E27FC236}">
                <a16:creationId xmlns:a16="http://schemas.microsoft.com/office/drawing/2014/main" id="{0EA21E7A-8368-4846-5C97-034945D01F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76675" y="4194175"/>
            <a:ext cx="2079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70" name="Line 61">
            <a:extLst>
              <a:ext uri="{FF2B5EF4-FFF2-40B4-BE49-F238E27FC236}">
                <a16:creationId xmlns:a16="http://schemas.microsoft.com/office/drawing/2014/main" id="{D00FF089-A70D-1353-BDD3-147FE3DE17FB}"/>
              </a:ext>
            </a:extLst>
          </p:cNvPr>
          <p:cNvSpPr>
            <a:spLocks noChangeShapeType="1"/>
          </p:cNvSpPr>
          <p:nvPr/>
        </p:nvSpPr>
        <p:spPr bwMode="auto">
          <a:xfrm>
            <a:off x="4176713" y="5880100"/>
            <a:ext cx="0" cy="6985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71" name="Line 62">
            <a:extLst>
              <a:ext uri="{FF2B5EF4-FFF2-40B4-BE49-F238E27FC236}">
                <a16:creationId xmlns:a16="http://schemas.microsoft.com/office/drawing/2014/main" id="{745941DD-117A-6D05-B54B-F7A85C5C305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89338" y="6562725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72" name="AutoShape 63">
            <a:extLst>
              <a:ext uri="{FF2B5EF4-FFF2-40B4-BE49-F238E27FC236}">
                <a16:creationId xmlns:a16="http://schemas.microsoft.com/office/drawing/2014/main" id="{2510B0A7-8903-0F4C-1551-001C3AA5A11E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3001169" y="5576094"/>
            <a:ext cx="1143000" cy="420688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66573" name="Line 64">
            <a:extLst>
              <a:ext uri="{FF2B5EF4-FFF2-40B4-BE49-F238E27FC236}">
                <a16:creationId xmlns:a16="http://schemas.microsoft.com/office/drawing/2014/main" id="{8E8A6D47-0B3E-0C59-C2DD-32C6553DB60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86163" y="6338888"/>
            <a:ext cx="0" cy="2397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74" name="Line 65">
            <a:extLst>
              <a:ext uri="{FF2B5EF4-FFF2-40B4-BE49-F238E27FC236}">
                <a16:creationId xmlns:a16="http://schemas.microsoft.com/office/drawing/2014/main" id="{5BE8AE56-3F0B-9F9D-6AFC-5A90662EEE1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71875" y="4584700"/>
            <a:ext cx="4763" cy="6334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75" name="Line 66">
            <a:extLst>
              <a:ext uri="{FF2B5EF4-FFF2-40B4-BE49-F238E27FC236}">
                <a16:creationId xmlns:a16="http://schemas.microsoft.com/office/drawing/2014/main" id="{4E723AFC-8373-F12C-66AE-6C131AFBEA49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9813" y="4587875"/>
            <a:ext cx="5159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76" name="Line 67">
            <a:extLst>
              <a:ext uri="{FF2B5EF4-FFF2-40B4-BE49-F238E27FC236}">
                <a16:creationId xmlns:a16="http://schemas.microsoft.com/office/drawing/2014/main" id="{1E7E3330-A62B-5733-98DA-2F1354CA7DA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60688" y="4189413"/>
            <a:ext cx="62865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77" name="Line 68">
            <a:extLst>
              <a:ext uri="{FF2B5EF4-FFF2-40B4-BE49-F238E27FC236}">
                <a16:creationId xmlns:a16="http://schemas.microsoft.com/office/drawing/2014/main" id="{B5102B15-0B84-8930-B864-26679EF45CC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11388" y="5410200"/>
            <a:ext cx="11509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78" name="Line 69">
            <a:extLst>
              <a:ext uri="{FF2B5EF4-FFF2-40B4-BE49-F238E27FC236}">
                <a16:creationId xmlns:a16="http://schemas.microsoft.com/office/drawing/2014/main" id="{36FCBEE5-A884-CF02-35FC-CB54445A899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193925" y="6135688"/>
            <a:ext cx="1168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79" name="Line 70">
            <a:extLst>
              <a:ext uri="{FF2B5EF4-FFF2-40B4-BE49-F238E27FC236}">
                <a16:creationId xmlns:a16="http://schemas.microsoft.com/office/drawing/2014/main" id="{D10D400B-0C47-4F34-0B40-8EB4AC2E7372}"/>
              </a:ext>
            </a:extLst>
          </p:cNvPr>
          <p:cNvSpPr>
            <a:spLocks noChangeShapeType="1"/>
          </p:cNvSpPr>
          <p:nvPr/>
        </p:nvSpPr>
        <p:spPr bwMode="auto">
          <a:xfrm>
            <a:off x="3100388" y="5729288"/>
            <a:ext cx="261937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580" name="Group 71">
            <a:extLst>
              <a:ext uri="{FF2B5EF4-FFF2-40B4-BE49-F238E27FC236}">
                <a16:creationId xmlns:a16="http://schemas.microsoft.com/office/drawing/2014/main" id="{CC422994-DC10-2ED2-3B80-2A33F7F4C314}"/>
              </a:ext>
            </a:extLst>
          </p:cNvPr>
          <p:cNvGrpSpPr>
            <a:grpSpLocks/>
          </p:cNvGrpSpPr>
          <p:nvPr/>
        </p:nvGrpSpPr>
        <p:grpSpPr bwMode="auto">
          <a:xfrm>
            <a:off x="2906713" y="5989638"/>
            <a:ext cx="95250" cy="176212"/>
            <a:chOff x="3216" y="684"/>
            <a:chExt cx="96" cy="132"/>
          </a:xfrm>
        </p:grpSpPr>
        <p:sp>
          <p:nvSpPr>
            <p:cNvPr id="66949" name="Line 72">
              <a:extLst>
                <a:ext uri="{FF2B5EF4-FFF2-40B4-BE49-F238E27FC236}">
                  <a16:creationId xmlns:a16="http://schemas.microsoft.com/office/drawing/2014/main" id="{0DD7C308-768D-70F1-5CDC-AE510FA009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950" name="Group 73">
              <a:extLst>
                <a:ext uri="{FF2B5EF4-FFF2-40B4-BE49-F238E27FC236}">
                  <a16:creationId xmlns:a16="http://schemas.microsoft.com/office/drawing/2014/main" id="{0B901C4C-B611-7874-0E81-76AB599E84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6952" name="Line 74">
                <a:extLst>
                  <a:ext uri="{FF2B5EF4-FFF2-40B4-BE49-F238E27FC236}">
                    <a16:creationId xmlns:a16="http://schemas.microsoft.com/office/drawing/2014/main" id="{49CF5373-3610-8D6F-F829-AB4B2B457D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6953" name="Group 75">
                <a:extLst>
                  <a:ext uri="{FF2B5EF4-FFF2-40B4-BE49-F238E27FC236}">
                    <a16:creationId xmlns:a16="http://schemas.microsoft.com/office/drawing/2014/main" id="{CAB4131B-AE5C-F6B6-4F93-EE5BBE33A98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6954" name="Arc 76">
                  <a:extLst>
                    <a:ext uri="{FF2B5EF4-FFF2-40B4-BE49-F238E27FC236}">
                      <a16:creationId xmlns:a16="http://schemas.microsoft.com/office/drawing/2014/main" id="{65899354-DFE9-99D9-4ACE-B63AF01F9F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6955" name="Arc 77">
                  <a:extLst>
                    <a:ext uri="{FF2B5EF4-FFF2-40B4-BE49-F238E27FC236}">
                      <a16:creationId xmlns:a16="http://schemas.microsoft.com/office/drawing/2014/main" id="{69A94C1B-DE5B-F26D-8C56-D6EBDBE721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6951" name="Freeform 78">
              <a:extLst>
                <a:ext uri="{FF2B5EF4-FFF2-40B4-BE49-F238E27FC236}">
                  <a16:creationId xmlns:a16="http://schemas.microsoft.com/office/drawing/2014/main" id="{279855D1-41D9-C5B7-04AB-B90C6443B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6581" name="Line 79">
            <a:extLst>
              <a:ext uri="{FF2B5EF4-FFF2-40B4-BE49-F238E27FC236}">
                <a16:creationId xmlns:a16="http://schemas.microsoft.com/office/drawing/2014/main" id="{5B04E3C7-7319-AE71-4E1F-EA66FA003A8B}"/>
              </a:ext>
            </a:extLst>
          </p:cNvPr>
          <p:cNvSpPr>
            <a:spLocks noChangeShapeType="1"/>
          </p:cNvSpPr>
          <p:nvPr/>
        </p:nvSpPr>
        <p:spPr bwMode="auto">
          <a:xfrm>
            <a:off x="2954338" y="5880100"/>
            <a:ext cx="0" cy="984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582" name="Group 80">
            <a:extLst>
              <a:ext uri="{FF2B5EF4-FFF2-40B4-BE49-F238E27FC236}">
                <a16:creationId xmlns:a16="http://schemas.microsoft.com/office/drawing/2014/main" id="{9DDD739A-95FA-85A3-5A1E-2B7AEFBF7AFF}"/>
              </a:ext>
            </a:extLst>
          </p:cNvPr>
          <p:cNvGrpSpPr>
            <a:grpSpLocks/>
          </p:cNvGrpSpPr>
          <p:nvPr/>
        </p:nvGrpSpPr>
        <p:grpSpPr bwMode="auto">
          <a:xfrm>
            <a:off x="2433638" y="5268913"/>
            <a:ext cx="95250" cy="177800"/>
            <a:chOff x="3216" y="684"/>
            <a:chExt cx="96" cy="132"/>
          </a:xfrm>
        </p:grpSpPr>
        <p:sp>
          <p:nvSpPr>
            <p:cNvPr id="66942" name="Line 81">
              <a:extLst>
                <a:ext uri="{FF2B5EF4-FFF2-40B4-BE49-F238E27FC236}">
                  <a16:creationId xmlns:a16="http://schemas.microsoft.com/office/drawing/2014/main" id="{AC53CF00-6554-C253-27C6-F29A900339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943" name="Group 82">
              <a:extLst>
                <a:ext uri="{FF2B5EF4-FFF2-40B4-BE49-F238E27FC236}">
                  <a16:creationId xmlns:a16="http://schemas.microsoft.com/office/drawing/2014/main" id="{D9461CE9-0050-7C54-5335-544FE7F9BB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6945" name="Line 83">
                <a:extLst>
                  <a:ext uri="{FF2B5EF4-FFF2-40B4-BE49-F238E27FC236}">
                    <a16:creationId xmlns:a16="http://schemas.microsoft.com/office/drawing/2014/main" id="{7FF0D6E6-EFCF-41B9-6D26-2674922B04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6946" name="Group 84">
                <a:extLst>
                  <a:ext uri="{FF2B5EF4-FFF2-40B4-BE49-F238E27FC236}">
                    <a16:creationId xmlns:a16="http://schemas.microsoft.com/office/drawing/2014/main" id="{E269BFE4-B50F-B897-CF3A-EF57050B52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6947" name="Arc 85">
                  <a:extLst>
                    <a:ext uri="{FF2B5EF4-FFF2-40B4-BE49-F238E27FC236}">
                      <a16:creationId xmlns:a16="http://schemas.microsoft.com/office/drawing/2014/main" id="{D82D9384-B295-0D79-4F55-08910B94D2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6948" name="Arc 86">
                  <a:extLst>
                    <a:ext uri="{FF2B5EF4-FFF2-40B4-BE49-F238E27FC236}">
                      <a16:creationId xmlns:a16="http://schemas.microsoft.com/office/drawing/2014/main" id="{E1EB039B-2CFA-EBF7-308D-57B51529BD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6944" name="Freeform 87">
              <a:extLst>
                <a:ext uri="{FF2B5EF4-FFF2-40B4-BE49-F238E27FC236}">
                  <a16:creationId xmlns:a16="http://schemas.microsoft.com/office/drawing/2014/main" id="{255DF909-A16E-CB8F-3DC0-2217A1DC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6583" name="Line 88">
            <a:extLst>
              <a:ext uri="{FF2B5EF4-FFF2-40B4-BE49-F238E27FC236}">
                <a16:creationId xmlns:a16="http://schemas.microsoft.com/office/drawing/2014/main" id="{E60B75F0-A6CF-9F20-6EC6-FB9F34384AB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7613" y="5116513"/>
            <a:ext cx="0" cy="1508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84" name="Line 89">
            <a:extLst>
              <a:ext uri="{FF2B5EF4-FFF2-40B4-BE49-F238E27FC236}">
                <a16:creationId xmlns:a16="http://schemas.microsoft.com/office/drawing/2014/main" id="{76A95E68-BB37-6B55-036C-0DBD83B5A2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2713" y="4964113"/>
            <a:ext cx="1984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85" name="Line 90">
            <a:extLst>
              <a:ext uri="{FF2B5EF4-FFF2-40B4-BE49-F238E27FC236}">
                <a16:creationId xmlns:a16="http://schemas.microsoft.com/office/drawing/2014/main" id="{66443F7B-F257-DABF-7AC5-66DFE274376C}"/>
              </a:ext>
            </a:extLst>
          </p:cNvPr>
          <p:cNvSpPr>
            <a:spLocks noChangeShapeType="1"/>
          </p:cNvSpPr>
          <p:nvPr/>
        </p:nvSpPr>
        <p:spPr bwMode="auto">
          <a:xfrm>
            <a:off x="2860675" y="4964113"/>
            <a:ext cx="0" cy="44926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86" name="Text Box 91">
            <a:extLst>
              <a:ext uri="{FF2B5EF4-FFF2-40B4-BE49-F238E27FC236}">
                <a16:creationId xmlns:a16="http://schemas.microsoft.com/office/drawing/2014/main" id="{4DA7035D-5E33-EEF2-3377-EA81FD8FE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75" y="6219825"/>
            <a:ext cx="69850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b-NO" sz="700">
                <a:latin typeface="Times New Roman" panose="02020603050405020304" pitchFamily="18" charset="0"/>
              </a:rPr>
              <a:t>LP condensate</a:t>
            </a:r>
          </a:p>
        </p:txBody>
      </p:sp>
      <p:sp>
        <p:nvSpPr>
          <p:cNvPr id="66587" name="Text Box 92">
            <a:extLst>
              <a:ext uri="{FF2B5EF4-FFF2-40B4-BE49-F238E27FC236}">
                <a16:creationId xmlns:a16="http://schemas.microsoft.com/office/drawing/2014/main" id="{6251DC54-F246-2D6F-14C9-DAC2CFD83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8513" y="5441950"/>
            <a:ext cx="50958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LP steam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6588" name="Line 93">
            <a:extLst>
              <a:ext uri="{FF2B5EF4-FFF2-40B4-BE49-F238E27FC236}">
                <a16:creationId xmlns:a16="http://schemas.microsoft.com/office/drawing/2014/main" id="{7C048B34-86BF-70B1-56D7-F1A84BACF0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60688" y="4189413"/>
            <a:ext cx="0" cy="13700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arrow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589" name="Group 94">
            <a:extLst>
              <a:ext uri="{FF2B5EF4-FFF2-40B4-BE49-F238E27FC236}">
                <a16:creationId xmlns:a16="http://schemas.microsoft.com/office/drawing/2014/main" id="{7347BB04-8B15-7830-887B-CD7C450D50A5}"/>
              </a:ext>
            </a:extLst>
          </p:cNvPr>
          <p:cNvGrpSpPr>
            <a:grpSpLocks/>
          </p:cNvGrpSpPr>
          <p:nvPr/>
        </p:nvGrpSpPr>
        <p:grpSpPr bwMode="auto">
          <a:xfrm>
            <a:off x="2633663" y="5494338"/>
            <a:ext cx="474662" cy="371475"/>
            <a:chOff x="2071" y="3309"/>
            <a:chExt cx="311" cy="234"/>
          </a:xfrm>
        </p:grpSpPr>
        <p:grpSp>
          <p:nvGrpSpPr>
            <p:cNvPr id="66935" name="Group 95">
              <a:extLst>
                <a:ext uri="{FF2B5EF4-FFF2-40B4-BE49-F238E27FC236}">
                  <a16:creationId xmlns:a16="http://schemas.microsoft.com/office/drawing/2014/main" id="{83BB445B-4C41-02CD-97D6-0D5E5389EC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938" name="Group 96">
                <a:extLst>
                  <a:ext uri="{FF2B5EF4-FFF2-40B4-BE49-F238E27FC236}">
                    <a16:creationId xmlns:a16="http://schemas.microsoft.com/office/drawing/2014/main" id="{C6BBAD24-6149-0477-B5C3-6BA7122821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940" name="Rectangle 97">
                  <a:extLst>
                    <a:ext uri="{FF2B5EF4-FFF2-40B4-BE49-F238E27FC236}">
                      <a16:creationId xmlns:a16="http://schemas.microsoft.com/office/drawing/2014/main" id="{0ECBA54A-8A7E-3807-F82D-2F2E5E2218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941" name="Oval 98">
                  <a:extLst>
                    <a:ext uri="{FF2B5EF4-FFF2-40B4-BE49-F238E27FC236}">
                      <a16:creationId xmlns:a16="http://schemas.microsoft.com/office/drawing/2014/main" id="{A2EE0864-58E4-CB68-1EF9-5227BA8B03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939" name="Text Box 99">
                <a:extLst>
                  <a:ext uri="{FF2B5EF4-FFF2-40B4-BE49-F238E27FC236}">
                    <a16:creationId xmlns:a16="http://schemas.microsoft.com/office/drawing/2014/main" id="{19FEA2B0-93D1-5756-2CD0-1BA6AB25A5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936" name="Text Box 100">
              <a:extLst>
                <a:ext uri="{FF2B5EF4-FFF2-40B4-BE49-F238E27FC236}">
                  <a16:creationId xmlns:a16="http://schemas.microsoft.com/office/drawing/2014/main" id="{6EAF4649-0B83-D941-C8DA-E0A801409D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76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937" name="Text Box 101">
              <a:extLst>
                <a:ext uri="{FF2B5EF4-FFF2-40B4-BE49-F238E27FC236}">
                  <a16:creationId xmlns:a16="http://schemas.microsoft.com/office/drawing/2014/main" id="{0913D9C3-6A3B-11D1-9740-A5D19A389E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9" y="3418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1026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6590" name="Group 102">
            <a:extLst>
              <a:ext uri="{FF2B5EF4-FFF2-40B4-BE49-F238E27FC236}">
                <a16:creationId xmlns:a16="http://schemas.microsoft.com/office/drawing/2014/main" id="{2FFE3C11-BC6C-6ED0-2793-417FD59AB846}"/>
              </a:ext>
            </a:extLst>
          </p:cNvPr>
          <p:cNvGrpSpPr>
            <a:grpSpLocks/>
          </p:cNvGrpSpPr>
          <p:nvPr/>
        </p:nvGrpSpPr>
        <p:grpSpPr bwMode="auto">
          <a:xfrm>
            <a:off x="2154238" y="4743450"/>
            <a:ext cx="474662" cy="371475"/>
            <a:chOff x="2071" y="3309"/>
            <a:chExt cx="311" cy="234"/>
          </a:xfrm>
        </p:grpSpPr>
        <p:grpSp>
          <p:nvGrpSpPr>
            <p:cNvPr id="66928" name="Group 103">
              <a:extLst>
                <a:ext uri="{FF2B5EF4-FFF2-40B4-BE49-F238E27FC236}">
                  <a16:creationId xmlns:a16="http://schemas.microsoft.com/office/drawing/2014/main" id="{22D3BCDD-03EE-37C8-3084-83FBFAEA5F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931" name="Group 104">
                <a:extLst>
                  <a:ext uri="{FF2B5EF4-FFF2-40B4-BE49-F238E27FC236}">
                    <a16:creationId xmlns:a16="http://schemas.microsoft.com/office/drawing/2014/main" id="{D1EAF806-DD22-20CE-DFC8-84C7E804C8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933" name="Rectangle 105">
                  <a:extLst>
                    <a:ext uri="{FF2B5EF4-FFF2-40B4-BE49-F238E27FC236}">
                      <a16:creationId xmlns:a16="http://schemas.microsoft.com/office/drawing/2014/main" id="{F01E0FE8-8F5A-34D7-0565-4E7A5418CF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934" name="Oval 106">
                  <a:extLst>
                    <a:ext uri="{FF2B5EF4-FFF2-40B4-BE49-F238E27FC236}">
                      <a16:creationId xmlns:a16="http://schemas.microsoft.com/office/drawing/2014/main" id="{25F6ECDC-B7A9-41A8-D5A2-7FC45B86F7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932" name="Text Box 107">
                <a:extLst>
                  <a:ext uri="{FF2B5EF4-FFF2-40B4-BE49-F238E27FC236}">
                    <a16:creationId xmlns:a16="http://schemas.microsoft.com/office/drawing/2014/main" id="{E987AA99-DEB0-9744-FCE3-C30BABB550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929" name="Text Box 108">
              <a:extLst>
                <a:ext uri="{FF2B5EF4-FFF2-40B4-BE49-F238E27FC236}">
                  <a16:creationId xmlns:a16="http://schemas.microsoft.com/office/drawing/2014/main" id="{012D3BE8-9FBF-0BAF-66D2-5CDAE7C91E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3"/>
              <a:ext cx="174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930" name="Text Box 109">
              <a:extLst>
                <a:ext uri="{FF2B5EF4-FFF2-40B4-BE49-F238E27FC236}">
                  <a16:creationId xmlns:a16="http://schemas.microsoft.com/office/drawing/2014/main" id="{13890B14-E839-532D-0B35-C089AD4EA7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9" y="3420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6591" name="Group 110">
            <a:extLst>
              <a:ext uri="{FF2B5EF4-FFF2-40B4-BE49-F238E27FC236}">
                <a16:creationId xmlns:a16="http://schemas.microsoft.com/office/drawing/2014/main" id="{63A6A3BE-2D38-F0FE-B54E-B5F47F036D03}"/>
              </a:ext>
            </a:extLst>
          </p:cNvPr>
          <p:cNvGrpSpPr>
            <a:grpSpLocks/>
          </p:cNvGrpSpPr>
          <p:nvPr/>
        </p:nvGrpSpPr>
        <p:grpSpPr bwMode="auto">
          <a:xfrm>
            <a:off x="4181475" y="6308725"/>
            <a:ext cx="474663" cy="371475"/>
            <a:chOff x="2071" y="3309"/>
            <a:chExt cx="309" cy="234"/>
          </a:xfrm>
        </p:grpSpPr>
        <p:grpSp>
          <p:nvGrpSpPr>
            <p:cNvPr id="66921" name="Group 111">
              <a:extLst>
                <a:ext uri="{FF2B5EF4-FFF2-40B4-BE49-F238E27FC236}">
                  <a16:creationId xmlns:a16="http://schemas.microsoft.com/office/drawing/2014/main" id="{A17E15C2-C8CC-0A03-77A9-F85C6ADB93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924" name="Group 112">
                <a:extLst>
                  <a:ext uri="{FF2B5EF4-FFF2-40B4-BE49-F238E27FC236}">
                    <a16:creationId xmlns:a16="http://schemas.microsoft.com/office/drawing/2014/main" id="{8C4993A6-97C8-B79E-5931-12A3C2F0D01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926" name="Rectangle 113">
                  <a:extLst>
                    <a:ext uri="{FF2B5EF4-FFF2-40B4-BE49-F238E27FC236}">
                      <a16:creationId xmlns:a16="http://schemas.microsoft.com/office/drawing/2014/main" id="{E188107D-493B-29B3-D8DF-91A26AB94E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927" name="Oval 114">
                  <a:extLst>
                    <a:ext uri="{FF2B5EF4-FFF2-40B4-BE49-F238E27FC236}">
                      <a16:creationId xmlns:a16="http://schemas.microsoft.com/office/drawing/2014/main" id="{ACF57EE7-A2F0-FC35-2D08-6A0393B9FD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925" name="Text Box 115">
                <a:extLst>
                  <a:ext uri="{FF2B5EF4-FFF2-40B4-BE49-F238E27FC236}">
                    <a16:creationId xmlns:a16="http://schemas.microsoft.com/office/drawing/2014/main" id="{5AD7B781-8150-931B-954C-CB7923DEA4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922" name="Text Box 116">
              <a:extLst>
                <a:ext uri="{FF2B5EF4-FFF2-40B4-BE49-F238E27FC236}">
                  <a16:creationId xmlns:a16="http://schemas.microsoft.com/office/drawing/2014/main" id="{40CD1675-8617-CC5D-7BC8-0A3F1BDCC1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923" name="Text Box 117">
              <a:extLst>
                <a:ext uri="{FF2B5EF4-FFF2-40B4-BE49-F238E27FC236}">
                  <a16:creationId xmlns:a16="http://schemas.microsoft.com/office/drawing/2014/main" id="{9965BC36-6B0C-0A6F-BFD6-5739317FA6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8"/>
              <a:ext cx="21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1018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592" name="Line 118">
            <a:extLst>
              <a:ext uri="{FF2B5EF4-FFF2-40B4-BE49-F238E27FC236}">
                <a16:creationId xmlns:a16="http://schemas.microsoft.com/office/drawing/2014/main" id="{4987058C-DC01-D69F-3C51-FC1D337F730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71950" y="6518275"/>
            <a:ext cx="1920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593" name="Group 119">
            <a:extLst>
              <a:ext uri="{FF2B5EF4-FFF2-40B4-BE49-F238E27FC236}">
                <a16:creationId xmlns:a16="http://schemas.microsoft.com/office/drawing/2014/main" id="{BC8F2390-6001-8170-2785-D58897A0D024}"/>
              </a:ext>
            </a:extLst>
          </p:cNvPr>
          <p:cNvGrpSpPr>
            <a:grpSpLocks/>
          </p:cNvGrpSpPr>
          <p:nvPr/>
        </p:nvGrpSpPr>
        <p:grpSpPr bwMode="auto">
          <a:xfrm>
            <a:off x="5022850" y="5065713"/>
            <a:ext cx="474663" cy="371475"/>
            <a:chOff x="2071" y="3309"/>
            <a:chExt cx="309" cy="234"/>
          </a:xfrm>
        </p:grpSpPr>
        <p:grpSp>
          <p:nvGrpSpPr>
            <p:cNvPr id="66914" name="Group 120">
              <a:extLst>
                <a:ext uri="{FF2B5EF4-FFF2-40B4-BE49-F238E27FC236}">
                  <a16:creationId xmlns:a16="http://schemas.microsoft.com/office/drawing/2014/main" id="{AC60ECBA-4144-3076-FAFD-0F90973AFC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917" name="Group 121">
                <a:extLst>
                  <a:ext uri="{FF2B5EF4-FFF2-40B4-BE49-F238E27FC236}">
                    <a16:creationId xmlns:a16="http://schemas.microsoft.com/office/drawing/2014/main" id="{B0C508E5-822D-803B-31CD-4FE2BBE462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919" name="Rectangle 122">
                  <a:extLst>
                    <a:ext uri="{FF2B5EF4-FFF2-40B4-BE49-F238E27FC236}">
                      <a16:creationId xmlns:a16="http://schemas.microsoft.com/office/drawing/2014/main" id="{BF0C32D0-7FDB-8DB3-1DB8-4BB3D802B2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920" name="Oval 123">
                  <a:extLst>
                    <a:ext uri="{FF2B5EF4-FFF2-40B4-BE49-F238E27FC236}">
                      <a16:creationId xmlns:a16="http://schemas.microsoft.com/office/drawing/2014/main" id="{A243048B-7C56-BAC3-DB8C-C6E1B40FC7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918" name="Text Box 124">
                <a:extLst>
                  <a:ext uri="{FF2B5EF4-FFF2-40B4-BE49-F238E27FC236}">
                    <a16:creationId xmlns:a16="http://schemas.microsoft.com/office/drawing/2014/main" id="{C3871E2A-9206-6FBA-AD2C-17DA2553D9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915" name="Text Box 125">
              <a:extLst>
                <a:ext uri="{FF2B5EF4-FFF2-40B4-BE49-F238E27FC236}">
                  <a16:creationId xmlns:a16="http://schemas.microsoft.com/office/drawing/2014/main" id="{71B40F5A-BF01-F189-A1CC-C7CB4DD4D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75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916" name="Text Box 126">
              <a:extLst>
                <a:ext uri="{FF2B5EF4-FFF2-40B4-BE49-F238E27FC236}">
                  <a16:creationId xmlns:a16="http://schemas.microsoft.com/office/drawing/2014/main" id="{CA65D91D-310E-B9E2-4757-AB5DD47CE9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1009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594" name="Line 127">
            <a:extLst>
              <a:ext uri="{FF2B5EF4-FFF2-40B4-BE49-F238E27FC236}">
                <a16:creationId xmlns:a16="http://schemas.microsoft.com/office/drawing/2014/main" id="{01500428-BAB2-A660-A9DE-2B842BD10CB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62513" y="5276850"/>
            <a:ext cx="3381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95" name="Line 128">
            <a:extLst>
              <a:ext uri="{FF2B5EF4-FFF2-40B4-BE49-F238E27FC236}">
                <a16:creationId xmlns:a16="http://schemas.microsoft.com/office/drawing/2014/main" id="{577F4523-6123-0977-16A5-DF92496521E8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5800" y="5965825"/>
            <a:ext cx="0" cy="2349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596" name="Group 129">
            <a:extLst>
              <a:ext uri="{FF2B5EF4-FFF2-40B4-BE49-F238E27FC236}">
                <a16:creationId xmlns:a16="http://schemas.microsoft.com/office/drawing/2014/main" id="{40AD6335-7EC2-0717-31AC-6AFF79AB548E}"/>
              </a:ext>
            </a:extLst>
          </p:cNvPr>
          <p:cNvGrpSpPr>
            <a:grpSpLocks/>
          </p:cNvGrpSpPr>
          <p:nvPr/>
        </p:nvGrpSpPr>
        <p:grpSpPr bwMode="auto">
          <a:xfrm>
            <a:off x="6124575" y="6048375"/>
            <a:ext cx="95250" cy="176213"/>
            <a:chOff x="3216" y="684"/>
            <a:chExt cx="96" cy="132"/>
          </a:xfrm>
        </p:grpSpPr>
        <p:sp>
          <p:nvSpPr>
            <p:cNvPr id="66907" name="Line 130">
              <a:extLst>
                <a:ext uri="{FF2B5EF4-FFF2-40B4-BE49-F238E27FC236}">
                  <a16:creationId xmlns:a16="http://schemas.microsoft.com/office/drawing/2014/main" id="{60AC058E-CB32-A631-3D35-16996A99E4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908" name="Group 131">
              <a:extLst>
                <a:ext uri="{FF2B5EF4-FFF2-40B4-BE49-F238E27FC236}">
                  <a16:creationId xmlns:a16="http://schemas.microsoft.com/office/drawing/2014/main" id="{D7153DE6-7248-6B68-C1D6-055B8A743F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6910" name="Line 132">
                <a:extLst>
                  <a:ext uri="{FF2B5EF4-FFF2-40B4-BE49-F238E27FC236}">
                    <a16:creationId xmlns:a16="http://schemas.microsoft.com/office/drawing/2014/main" id="{E7A97AA2-7A4D-63EB-0A69-1EEC570CF0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6911" name="Group 133">
                <a:extLst>
                  <a:ext uri="{FF2B5EF4-FFF2-40B4-BE49-F238E27FC236}">
                    <a16:creationId xmlns:a16="http://schemas.microsoft.com/office/drawing/2014/main" id="{6F013FF2-D2C5-4FF3-5770-DD12CFAAC1D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6912" name="Arc 134">
                  <a:extLst>
                    <a:ext uri="{FF2B5EF4-FFF2-40B4-BE49-F238E27FC236}">
                      <a16:creationId xmlns:a16="http://schemas.microsoft.com/office/drawing/2014/main" id="{E5C10967-0833-840A-B25C-34FBE8E500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6913" name="Arc 135">
                  <a:extLst>
                    <a:ext uri="{FF2B5EF4-FFF2-40B4-BE49-F238E27FC236}">
                      <a16:creationId xmlns:a16="http://schemas.microsoft.com/office/drawing/2014/main" id="{46DA703B-FF0F-D6AF-6E17-1AD0D4C75E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6909" name="Freeform 136">
              <a:extLst>
                <a:ext uri="{FF2B5EF4-FFF2-40B4-BE49-F238E27FC236}">
                  <a16:creationId xmlns:a16="http://schemas.microsoft.com/office/drawing/2014/main" id="{B8E27350-B14F-F83C-6465-F4DD2B53D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6597" name="Line 137">
            <a:extLst>
              <a:ext uri="{FF2B5EF4-FFF2-40B4-BE49-F238E27FC236}">
                <a16:creationId xmlns:a16="http://schemas.microsoft.com/office/drawing/2014/main" id="{2C313965-6654-E9B8-D52D-272A0950F56E}"/>
              </a:ext>
            </a:extLst>
          </p:cNvPr>
          <p:cNvSpPr>
            <a:spLocks noChangeShapeType="1"/>
          </p:cNvSpPr>
          <p:nvPr/>
        </p:nvSpPr>
        <p:spPr bwMode="auto">
          <a:xfrm>
            <a:off x="5494338" y="5284788"/>
            <a:ext cx="669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98" name="Line 138">
            <a:extLst>
              <a:ext uri="{FF2B5EF4-FFF2-40B4-BE49-F238E27FC236}">
                <a16:creationId xmlns:a16="http://schemas.microsoft.com/office/drawing/2014/main" id="{AE73B390-2956-2695-0712-E1613C99494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64263" y="5284788"/>
            <a:ext cx="0" cy="7588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99" name="Line 139">
            <a:extLst>
              <a:ext uri="{FF2B5EF4-FFF2-40B4-BE49-F238E27FC236}">
                <a16:creationId xmlns:a16="http://schemas.microsoft.com/office/drawing/2014/main" id="{8C67E04B-D0DC-E893-D3DE-2A304D49676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467225" y="919163"/>
            <a:ext cx="1588" cy="412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00" name="Group 140">
            <a:extLst>
              <a:ext uri="{FF2B5EF4-FFF2-40B4-BE49-F238E27FC236}">
                <a16:creationId xmlns:a16="http://schemas.microsoft.com/office/drawing/2014/main" id="{08FE97FA-E906-FB4A-6E90-0857BE864479}"/>
              </a:ext>
            </a:extLst>
          </p:cNvPr>
          <p:cNvGrpSpPr>
            <a:grpSpLocks/>
          </p:cNvGrpSpPr>
          <p:nvPr/>
        </p:nvGrpSpPr>
        <p:grpSpPr bwMode="auto">
          <a:xfrm>
            <a:off x="6094413" y="1209675"/>
            <a:ext cx="587375" cy="577850"/>
            <a:chOff x="3640" y="219"/>
            <a:chExt cx="384" cy="364"/>
          </a:xfrm>
        </p:grpSpPr>
        <p:sp>
          <p:nvSpPr>
            <p:cNvPr id="66905" name="Oval 141">
              <a:extLst>
                <a:ext uri="{FF2B5EF4-FFF2-40B4-BE49-F238E27FC236}">
                  <a16:creationId xmlns:a16="http://schemas.microsoft.com/office/drawing/2014/main" id="{A12226E8-3C6A-BDBD-7C31-ABF2303B70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0" y="219"/>
              <a:ext cx="375" cy="36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6906" name="Text Box 142">
              <a:extLst>
                <a:ext uri="{FF2B5EF4-FFF2-40B4-BE49-F238E27FC236}">
                  <a16:creationId xmlns:a16="http://schemas.microsoft.com/office/drawing/2014/main" id="{9DA6F249-0314-AC75-D10B-02E17A06E2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1" y="308"/>
              <a:ext cx="383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24-HA-103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A/B</a:t>
              </a: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6601" name="Group 143">
            <a:extLst>
              <a:ext uri="{FF2B5EF4-FFF2-40B4-BE49-F238E27FC236}">
                <a16:creationId xmlns:a16="http://schemas.microsoft.com/office/drawing/2014/main" id="{AAA15BEB-2CA8-7417-31E1-91CAECE66BB7}"/>
              </a:ext>
            </a:extLst>
          </p:cNvPr>
          <p:cNvGrpSpPr>
            <a:grpSpLocks/>
          </p:cNvGrpSpPr>
          <p:nvPr/>
        </p:nvGrpSpPr>
        <p:grpSpPr bwMode="auto">
          <a:xfrm>
            <a:off x="7435850" y="1157288"/>
            <a:ext cx="1165225" cy="533400"/>
            <a:chOff x="4443" y="256"/>
            <a:chExt cx="762" cy="336"/>
          </a:xfrm>
        </p:grpSpPr>
        <p:sp>
          <p:nvSpPr>
            <p:cNvPr id="66903" name="AutoShape 144">
              <a:extLst>
                <a:ext uri="{FF2B5EF4-FFF2-40B4-BE49-F238E27FC236}">
                  <a16:creationId xmlns:a16="http://schemas.microsoft.com/office/drawing/2014/main" id="{B4D0FC67-9049-2065-225C-3DB5AC396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3" y="256"/>
              <a:ext cx="762" cy="336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6904" name="Text Box 145">
              <a:extLst>
                <a:ext uri="{FF2B5EF4-FFF2-40B4-BE49-F238E27FC236}">
                  <a16:creationId xmlns:a16="http://schemas.microsoft.com/office/drawing/2014/main" id="{9A5705BA-5380-19D6-F916-5A7A25304B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1" y="347"/>
              <a:ext cx="460" cy="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900">
                  <a:latin typeface="Times New Roman" panose="02020603050405020304" pitchFamily="18" charset="0"/>
                </a:rPr>
                <a:t>24-VA-102</a:t>
              </a:r>
            </a:p>
          </p:txBody>
        </p:sp>
      </p:grpSp>
      <p:sp>
        <p:nvSpPr>
          <p:cNvPr id="66602" name="Line 146">
            <a:extLst>
              <a:ext uri="{FF2B5EF4-FFF2-40B4-BE49-F238E27FC236}">
                <a16:creationId xmlns:a16="http://schemas.microsoft.com/office/drawing/2014/main" id="{FDB6F594-8F9B-1735-F97E-8ACC078003C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94625" y="3114675"/>
            <a:ext cx="428625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03" name="Group 147">
            <a:extLst>
              <a:ext uri="{FF2B5EF4-FFF2-40B4-BE49-F238E27FC236}">
                <a16:creationId xmlns:a16="http://schemas.microsoft.com/office/drawing/2014/main" id="{AAF6FACC-70F0-DBD9-0FC4-C06DA2F49326}"/>
              </a:ext>
            </a:extLst>
          </p:cNvPr>
          <p:cNvGrpSpPr>
            <a:grpSpLocks/>
          </p:cNvGrpSpPr>
          <p:nvPr/>
        </p:nvGrpSpPr>
        <p:grpSpPr bwMode="auto">
          <a:xfrm>
            <a:off x="7340600" y="3024188"/>
            <a:ext cx="642938" cy="371475"/>
            <a:chOff x="3864" y="1307"/>
            <a:chExt cx="421" cy="234"/>
          </a:xfrm>
        </p:grpSpPr>
        <p:grpSp>
          <p:nvGrpSpPr>
            <p:cNvPr id="66899" name="Group 148">
              <a:extLst>
                <a:ext uri="{FF2B5EF4-FFF2-40B4-BE49-F238E27FC236}">
                  <a16:creationId xmlns:a16="http://schemas.microsoft.com/office/drawing/2014/main" id="{995A5FC5-B169-C871-40BA-BE97AFDA5EC4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3980" y="1307"/>
              <a:ext cx="180" cy="143"/>
              <a:chOff x="768" y="672"/>
              <a:chExt cx="240" cy="192"/>
            </a:xfrm>
          </p:grpSpPr>
          <p:sp>
            <p:nvSpPr>
              <p:cNvPr id="66901" name="Rectangle 149">
                <a:extLst>
                  <a:ext uri="{FF2B5EF4-FFF2-40B4-BE49-F238E27FC236}">
                    <a16:creationId xmlns:a16="http://schemas.microsoft.com/office/drawing/2014/main" id="{B5F8E676-6BBC-1153-827E-09F9AC119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4" y="672"/>
                <a:ext cx="144" cy="4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6902" name="Oval 150">
                <a:extLst>
                  <a:ext uri="{FF2B5EF4-FFF2-40B4-BE49-F238E27FC236}">
                    <a16:creationId xmlns:a16="http://schemas.microsoft.com/office/drawing/2014/main" id="{BA942B6C-D699-CFC6-1FC6-358BA71ED9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672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6900" name="Text Box 151">
              <a:extLst>
                <a:ext uri="{FF2B5EF4-FFF2-40B4-BE49-F238E27FC236}">
                  <a16:creationId xmlns:a16="http://schemas.microsoft.com/office/drawing/2014/main" id="{D6BC9D4E-1A53-7C60-A683-B60DEF685F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4" y="1429"/>
              <a:ext cx="421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24-PA-102A/B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04" name="Line 152">
            <a:extLst>
              <a:ext uri="{FF2B5EF4-FFF2-40B4-BE49-F238E27FC236}">
                <a16:creationId xmlns:a16="http://schemas.microsoft.com/office/drawing/2014/main" id="{DCE0DE0C-4E80-91F9-F0DF-49BC5A97E27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76925" y="3055938"/>
            <a:ext cx="16383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05" name="Line 153">
            <a:extLst>
              <a:ext uri="{FF2B5EF4-FFF2-40B4-BE49-F238E27FC236}">
                <a16:creationId xmlns:a16="http://schemas.microsoft.com/office/drawing/2014/main" id="{B0F5BB11-A022-4093-C5F2-5B2FCC9080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76925" y="1604963"/>
            <a:ext cx="0" cy="1457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06" name="Line 154">
            <a:extLst>
              <a:ext uri="{FF2B5EF4-FFF2-40B4-BE49-F238E27FC236}">
                <a16:creationId xmlns:a16="http://schemas.microsoft.com/office/drawing/2014/main" id="{66731B71-6E49-08EC-8AA5-22B83A20ECD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9800" y="1604963"/>
            <a:ext cx="11382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07" name="Text Box 158">
            <a:extLst>
              <a:ext uri="{FF2B5EF4-FFF2-40B4-BE49-F238E27FC236}">
                <a16:creationId xmlns:a16="http://schemas.microsoft.com/office/drawing/2014/main" id="{F44409C5-0356-718C-455B-2E4ED4AB31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3588" y="2319338"/>
            <a:ext cx="2476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24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grpSp>
        <p:nvGrpSpPr>
          <p:cNvPr id="66608" name="Group 155">
            <a:extLst>
              <a:ext uri="{FF2B5EF4-FFF2-40B4-BE49-F238E27FC236}">
                <a16:creationId xmlns:a16="http://schemas.microsoft.com/office/drawing/2014/main" id="{5C9CFBC1-74F0-13E5-0340-D38D74581180}"/>
              </a:ext>
            </a:extLst>
          </p:cNvPr>
          <p:cNvGrpSpPr>
            <a:grpSpLocks/>
          </p:cNvGrpSpPr>
          <p:nvPr/>
        </p:nvGrpSpPr>
        <p:grpSpPr bwMode="auto">
          <a:xfrm>
            <a:off x="6029325" y="2395538"/>
            <a:ext cx="290513" cy="296862"/>
            <a:chOff x="3820" y="2114"/>
            <a:chExt cx="310" cy="299"/>
          </a:xfrm>
        </p:grpSpPr>
        <p:sp>
          <p:nvSpPr>
            <p:cNvPr id="66897" name="Rectangle 156">
              <a:extLst>
                <a:ext uri="{FF2B5EF4-FFF2-40B4-BE49-F238E27FC236}">
                  <a16:creationId xmlns:a16="http://schemas.microsoft.com/office/drawing/2014/main" id="{2D3214E7-81A8-E339-DB2C-B9D1D5E7B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6898" name="Oval 157">
              <a:extLst>
                <a:ext uri="{FF2B5EF4-FFF2-40B4-BE49-F238E27FC236}">
                  <a16:creationId xmlns:a16="http://schemas.microsoft.com/office/drawing/2014/main" id="{A65658C0-E3BF-0C77-5A3F-11BEC1D8E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6609" name="Text Box 159">
            <a:extLst>
              <a:ext uri="{FF2B5EF4-FFF2-40B4-BE49-F238E27FC236}">
                <a16:creationId xmlns:a16="http://schemas.microsoft.com/office/drawing/2014/main" id="{7B7DE1B5-8BB9-49F7-40FB-75FDEFED0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788" y="2392363"/>
            <a:ext cx="265112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FC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6610" name="Text Box 160">
            <a:extLst>
              <a:ext uri="{FF2B5EF4-FFF2-40B4-BE49-F238E27FC236}">
                <a16:creationId xmlns:a16="http://schemas.microsoft.com/office/drawing/2014/main" id="{FA7FA858-70C3-FCA7-7C8F-ED2B5C1F8A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0275" y="2493963"/>
            <a:ext cx="3238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1008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grpSp>
        <p:nvGrpSpPr>
          <p:cNvPr id="66611" name="Group 161">
            <a:extLst>
              <a:ext uri="{FF2B5EF4-FFF2-40B4-BE49-F238E27FC236}">
                <a16:creationId xmlns:a16="http://schemas.microsoft.com/office/drawing/2014/main" id="{AE2671A2-273F-58BE-6B61-01F895A35B8D}"/>
              </a:ext>
            </a:extLst>
          </p:cNvPr>
          <p:cNvGrpSpPr>
            <a:grpSpLocks/>
          </p:cNvGrpSpPr>
          <p:nvPr/>
        </p:nvGrpSpPr>
        <p:grpSpPr bwMode="auto">
          <a:xfrm>
            <a:off x="6118225" y="2908300"/>
            <a:ext cx="95250" cy="179388"/>
            <a:chOff x="3216" y="684"/>
            <a:chExt cx="96" cy="132"/>
          </a:xfrm>
        </p:grpSpPr>
        <p:sp>
          <p:nvSpPr>
            <p:cNvPr id="66890" name="Line 162">
              <a:extLst>
                <a:ext uri="{FF2B5EF4-FFF2-40B4-BE49-F238E27FC236}">
                  <a16:creationId xmlns:a16="http://schemas.microsoft.com/office/drawing/2014/main" id="{EB92644D-33FA-F3C8-245D-EE4A7A0D61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891" name="Group 163">
              <a:extLst>
                <a:ext uri="{FF2B5EF4-FFF2-40B4-BE49-F238E27FC236}">
                  <a16:creationId xmlns:a16="http://schemas.microsoft.com/office/drawing/2014/main" id="{628C77A8-FAFA-66C5-5CFF-031140E07F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6893" name="Line 164">
                <a:extLst>
                  <a:ext uri="{FF2B5EF4-FFF2-40B4-BE49-F238E27FC236}">
                    <a16:creationId xmlns:a16="http://schemas.microsoft.com/office/drawing/2014/main" id="{E2F1121C-ECD9-DF10-B613-212767CB9D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6894" name="Group 165">
                <a:extLst>
                  <a:ext uri="{FF2B5EF4-FFF2-40B4-BE49-F238E27FC236}">
                    <a16:creationId xmlns:a16="http://schemas.microsoft.com/office/drawing/2014/main" id="{9D4C8F45-5316-088E-094B-89651C5B84E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6895" name="Arc 166">
                  <a:extLst>
                    <a:ext uri="{FF2B5EF4-FFF2-40B4-BE49-F238E27FC236}">
                      <a16:creationId xmlns:a16="http://schemas.microsoft.com/office/drawing/2014/main" id="{DB13FC18-BB84-C3E7-92DA-FF9ED2ED60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6896" name="Arc 167">
                  <a:extLst>
                    <a:ext uri="{FF2B5EF4-FFF2-40B4-BE49-F238E27FC236}">
                      <a16:creationId xmlns:a16="http://schemas.microsoft.com/office/drawing/2014/main" id="{DF4AD600-E1F9-1CA2-4D33-4FAA05E024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6892" name="Freeform 168">
              <a:extLst>
                <a:ext uri="{FF2B5EF4-FFF2-40B4-BE49-F238E27FC236}">
                  <a16:creationId xmlns:a16="http://schemas.microsoft.com/office/drawing/2014/main" id="{F608F3DA-C05D-83B5-AB9D-2576A45F2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6612" name="Line 169">
            <a:extLst>
              <a:ext uri="{FF2B5EF4-FFF2-40B4-BE49-F238E27FC236}">
                <a16:creationId xmlns:a16="http://schemas.microsoft.com/office/drawing/2014/main" id="{82E046AE-A428-70C1-665B-1BD81EF34C4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69025" y="2693988"/>
            <a:ext cx="0" cy="2143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13" name="Line 170">
            <a:extLst>
              <a:ext uri="{FF2B5EF4-FFF2-40B4-BE49-F238E27FC236}">
                <a16:creationId xmlns:a16="http://schemas.microsoft.com/office/drawing/2014/main" id="{E793CE6A-557C-8CCA-251C-E28DD383F13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67475" y="2527300"/>
            <a:ext cx="0" cy="5286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14" name="Group 171">
            <a:extLst>
              <a:ext uri="{FF2B5EF4-FFF2-40B4-BE49-F238E27FC236}">
                <a16:creationId xmlns:a16="http://schemas.microsoft.com/office/drawing/2014/main" id="{E7383CFD-11B8-4E16-8B3C-600C2F7174EA}"/>
              </a:ext>
            </a:extLst>
          </p:cNvPr>
          <p:cNvGrpSpPr>
            <a:grpSpLocks/>
          </p:cNvGrpSpPr>
          <p:nvPr/>
        </p:nvGrpSpPr>
        <p:grpSpPr bwMode="auto">
          <a:xfrm>
            <a:off x="6846888" y="1185863"/>
            <a:ext cx="473075" cy="371475"/>
            <a:chOff x="2071" y="3309"/>
            <a:chExt cx="310" cy="234"/>
          </a:xfrm>
        </p:grpSpPr>
        <p:grpSp>
          <p:nvGrpSpPr>
            <p:cNvPr id="66883" name="Group 172">
              <a:extLst>
                <a:ext uri="{FF2B5EF4-FFF2-40B4-BE49-F238E27FC236}">
                  <a16:creationId xmlns:a16="http://schemas.microsoft.com/office/drawing/2014/main" id="{7E7A2B9D-64E2-0500-E9BF-1669F792D1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886" name="Group 173">
                <a:extLst>
                  <a:ext uri="{FF2B5EF4-FFF2-40B4-BE49-F238E27FC236}">
                    <a16:creationId xmlns:a16="http://schemas.microsoft.com/office/drawing/2014/main" id="{B18A3458-7A7B-BF3D-BC1E-450A55B3EC3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888" name="Rectangle 174">
                  <a:extLst>
                    <a:ext uri="{FF2B5EF4-FFF2-40B4-BE49-F238E27FC236}">
                      <a16:creationId xmlns:a16="http://schemas.microsoft.com/office/drawing/2014/main" id="{25A2438D-85CE-0E06-E776-CC6284311E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889" name="Oval 175">
                  <a:extLst>
                    <a:ext uri="{FF2B5EF4-FFF2-40B4-BE49-F238E27FC236}">
                      <a16:creationId xmlns:a16="http://schemas.microsoft.com/office/drawing/2014/main" id="{97378D0C-82F9-9730-081E-DEDF6E85C4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887" name="Text Box 176">
                <a:extLst>
                  <a:ext uri="{FF2B5EF4-FFF2-40B4-BE49-F238E27FC236}">
                    <a16:creationId xmlns:a16="http://schemas.microsoft.com/office/drawing/2014/main" id="{82D8A46E-4657-4F09-D072-4E3A16F035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884" name="Text Box 177">
              <a:extLst>
                <a:ext uri="{FF2B5EF4-FFF2-40B4-BE49-F238E27FC236}">
                  <a16:creationId xmlns:a16="http://schemas.microsoft.com/office/drawing/2014/main" id="{81D576A8-CD1E-9E73-FE1D-C54F70EBE8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885" name="Text Box 178">
              <a:extLst>
                <a:ext uri="{FF2B5EF4-FFF2-40B4-BE49-F238E27FC236}">
                  <a16:creationId xmlns:a16="http://schemas.microsoft.com/office/drawing/2014/main" id="{89670804-13C5-7920-EACD-32C116BE13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8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15" name="Line 179">
            <a:extLst>
              <a:ext uri="{FF2B5EF4-FFF2-40B4-BE49-F238E27FC236}">
                <a16:creationId xmlns:a16="http://schemas.microsoft.com/office/drawing/2014/main" id="{DE5D8279-5326-A1E9-5601-43B100C714E9}"/>
              </a:ext>
            </a:extLst>
          </p:cNvPr>
          <p:cNvSpPr>
            <a:spLocks noChangeShapeType="1"/>
          </p:cNvSpPr>
          <p:nvPr/>
        </p:nvSpPr>
        <p:spPr bwMode="auto">
          <a:xfrm>
            <a:off x="7212013" y="3452813"/>
            <a:ext cx="3259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16" name="Group 180">
            <a:extLst>
              <a:ext uri="{FF2B5EF4-FFF2-40B4-BE49-F238E27FC236}">
                <a16:creationId xmlns:a16="http://schemas.microsoft.com/office/drawing/2014/main" id="{C37D13D2-5D7B-E329-A6E1-BB8C8FD869B4}"/>
              </a:ext>
            </a:extLst>
          </p:cNvPr>
          <p:cNvGrpSpPr>
            <a:grpSpLocks/>
          </p:cNvGrpSpPr>
          <p:nvPr/>
        </p:nvGrpSpPr>
        <p:grpSpPr bwMode="auto">
          <a:xfrm>
            <a:off x="8329613" y="3302000"/>
            <a:ext cx="95250" cy="176213"/>
            <a:chOff x="3216" y="684"/>
            <a:chExt cx="96" cy="132"/>
          </a:xfrm>
        </p:grpSpPr>
        <p:sp>
          <p:nvSpPr>
            <p:cNvPr id="66876" name="Line 181">
              <a:extLst>
                <a:ext uri="{FF2B5EF4-FFF2-40B4-BE49-F238E27FC236}">
                  <a16:creationId xmlns:a16="http://schemas.microsoft.com/office/drawing/2014/main" id="{DFE686CF-6AD4-96D3-B5C1-DFA10C97F8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877" name="Group 182">
              <a:extLst>
                <a:ext uri="{FF2B5EF4-FFF2-40B4-BE49-F238E27FC236}">
                  <a16:creationId xmlns:a16="http://schemas.microsoft.com/office/drawing/2014/main" id="{066A741D-8078-D976-30D5-845B504CF5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6879" name="Line 183">
                <a:extLst>
                  <a:ext uri="{FF2B5EF4-FFF2-40B4-BE49-F238E27FC236}">
                    <a16:creationId xmlns:a16="http://schemas.microsoft.com/office/drawing/2014/main" id="{AB8A3EAE-FE54-27CE-7D65-CC9D34923A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6880" name="Group 184">
                <a:extLst>
                  <a:ext uri="{FF2B5EF4-FFF2-40B4-BE49-F238E27FC236}">
                    <a16:creationId xmlns:a16="http://schemas.microsoft.com/office/drawing/2014/main" id="{2815A214-55E0-1D5D-AA7E-AECF04CBB89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6881" name="Arc 185">
                  <a:extLst>
                    <a:ext uri="{FF2B5EF4-FFF2-40B4-BE49-F238E27FC236}">
                      <a16:creationId xmlns:a16="http://schemas.microsoft.com/office/drawing/2014/main" id="{501E832C-9183-787D-27BD-2F48E9B62A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6882" name="Arc 186">
                  <a:extLst>
                    <a:ext uri="{FF2B5EF4-FFF2-40B4-BE49-F238E27FC236}">
                      <a16:creationId xmlns:a16="http://schemas.microsoft.com/office/drawing/2014/main" id="{B92F668D-5C13-1A9E-D7F9-6A8BF3C695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6878" name="Freeform 187">
              <a:extLst>
                <a:ext uri="{FF2B5EF4-FFF2-40B4-BE49-F238E27FC236}">
                  <a16:creationId xmlns:a16="http://schemas.microsoft.com/office/drawing/2014/main" id="{D94A2638-3A93-38E3-0EC1-D7E66559C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6617" name="Group 188">
            <a:extLst>
              <a:ext uri="{FF2B5EF4-FFF2-40B4-BE49-F238E27FC236}">
                <a16:creationId xmlns:a16="http://schemas.microsoft.com/office/drawing/2014/main" id="{11FC065B-E578-B053-EAE7-3FB7A9D80555}"/>
              </a:ext>
            </a:extLst>
          </p:cNvPr>
          <p:cNvGrpSpPr>
            <a:grpSpLocks/>
          </p:cNvGrpSpPr>
          <p:nvPr/>
        </p:nvGrpSpPr>
        <p:grpSpPr bwMode="auto">
          <a:xfrm>
            <a:off x="8588375" y="1206500"/>
            <a:ext cx="473075" cy="371475"/>
            <a:chOff x="2071" y="3309"/>
            <a:chExt cx="310" cy="234"/>
          </a:xfrm>
        </p:grpSpPr>
        <p:grpSp>
          <p:nvGrpSpPr>
            <p:cNvPr id="66869" name="Group 189">
              <a:extLst>
                <a:ext uri="{FF2B5EF4-FFF2-40B4-BE49-F238E27FC236}">
                  <a16:creationId xmlns:a16="http://schemas.microsoft.com/office/drawing/2014/main" id="{BF5DBF3B-71D4-2D87-F165-9E8DC6ED32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872" name="Group 190">
                <a:extLst>
                  <a:ext uri="{FF2B5EF4-FFF2-40B4-BE49-F238E27FC236}">
                    <a16:creationId xmlns:a16="http://schemas.microsoft.com/office/drawing/2014/main" id="{38F53330-65B7-EAC2-688E-A82805F146C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874" name="Rectangle 191">
                  <a:extLst>
                    <a:ext uri="{FF2B5EF4-FFF2-40B4-BE49-F238E27FC236}">
                      <a16:creationId xmlns:a16="http://schemas.microsoft.com/office/drawing/2014/main" id="{E47C9E0A-FD23-A12B-EB6E-5C711B2922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875" name="Oval 192">
                  <a:extLst>
                    <a:ext uri="{FF2B5EF4-FFF2-40B4-BE49-F238E27FC236}">
                      <a16:creationId xmlns:a16="http://schemas.microsoft.com/office/drawing/2014/main" id="{DD585535-D927-85DA-54BB-91D6F73754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873" name="Text Box 193">
                <a:extLst>
                  <a:ext uri="{FF2B5EF4-FFF2-40B4-BE49-F238E27FC236}">
                    <a16:creationId xmlns:a16="http://schemas.microsoft.com/office/drawing/2014/main" id="{896D9CF1-A34F-5456-A0F2-804A107794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870" name="Text Box 194">
              <a:extLst>
                <a:ext uri="{FF2B5EF4-FFF2-40B4-BE49-F238E27FC236}">
                  <a16:creationId xmlns:a16="http://schemas.microsoft.com/office/drawing/2014/main" id="{FCB0A453-2EFD-64CB-5A0C-F68D2D96C2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3"/>
              <a:ext cx="176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871" name="Text Box 195">
              <a:extLst>
                <a:ext uri="{FF2B5EF4-FFF2-40B4-BE49-F238E27FC236}">
                  <a16:creationId xmlns:a16="http://schemas.microsoft.com/office/drawing/2014/main" id="{E91EE435-C568-AD90-98D1-3F87774B95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18" name="Line 196">
            <a:extLst>
              <a:ext uri="{FF2B5EF4-FFF2-40B4-BE49-F238E27FC236}">
                <a16:creationId xmlns:a16="http://schemas.microsoft.com/office/drawing/2014/main" id="{5A308CC4-49FF-E13A-B9B6-6CAE61FBD973}"/>
              </a:ext>
            </a:extLst>
          </p:cNvPr>
          <p:cNvSpPr>
            <a:spLocks noChangeShapeType="1"/>
          </p:cNvSpPr>
          <p:nvPr/>
        </p:nvSpPr>
        <p:spPr bwMode="auto">
          <a:xfrm>
            <a:off x="8610600" y="1423988"/>
            <a:ext cx="15875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19" name="Line 197">
            <a:extLst>
              <a:ext uri="{FF2B5EF4-FFF2-40B4-BE49-F238E27FC236}">
                <a16:creationId xmlns:a16="http://schemas.microsoft.com/office/drawing/2014/main" id="{66C976C3-750D-12BD-93DB-689C61F4C2AE}"/>
              </a:ext>
            </a:extLst>
          </p:cNvPr>
          <p:cNvSpPr>
            <a:spLocks noChangeShapeType="1"/>
          </p:cNvSpPr>
          <p:nvPr/>
        </p:nvSpPr>
        <p:spPr bwMode="auto">
          <a:xfrm>
            <a:off x="8924925" y="1579563"/>
            <a:ext cx="0" cy="8112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20" name="Line 198">
            <a:extLst>
              <a:ext uri="{FF2B5EF4-FFF2-40B4-BE49-F238E27FC236}">
                <a16:creationId xmlns:a16="http://schemas.microsoft.com/office/drawing/2014/main" id="{4B8A1DE2-586E-4377-2F92-C666A9F46B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215313" y="1695450"/>
            <a:ext cx="0" cy="142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21" name="Line 199">
            <a:extLst>
              <a:ext uri="{FF2B5EF4-FFF2-40B4-BE49-F238E27FC236}">
                <a16:creationId xmlns:a16="http://schemas.microsoft.com/office/drawing/2014/main" id="{E8E0EEAF-E1D6-180D-ECA1-B9368B704F02}"/>
              </a:ext>
            </a:extLst>
          </p:cNvPr>
          <p:cNvSpPr>
            <a:spLocks noChangeShapeType="1"/>
          </p:cNvSpPr>
          <p:nvPr/>
        </p:nvSpPr>
        <p:spPr bwMode="auto">
          <a:xfrm>
            <a:off x="7219950" y="3076575"/>
            <a:ext cx="0" cy="396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22" name="Line 200">
            <a:extLst>
              <a:ext uri="{FF2B5EF4-FFF2-40B4-BE49-F238E27FC236}">
                <a16:creationId xmlns:a16="http://schemas.microsoft.com/office/drawing/2014/main" id="{350033E8-63CE-2E66-4F6B-27EAB51FF352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5075" y="2524125"/>
            <a:ext cx="1571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23" name="Group 201">
            <a:extLst>
              <a:ext uri="{FF2B5EF4-FFF2-40B4-BE49-F238E27FC236}">
                <a16:creationId xmlns:a16="http://schemas.microsoft.com/office/drawing/2014/main" id="{0B3726D3-EA6A-124B-DB86-76680A961B06}"/>
              </a:ext>
            </a:extLst>
          </p:cNvPr>
          <p:cNvGrpSpPr>
            <a:grpSpLocks/>
          </p:cNvGrpSpPr>
          <p:nvPr/>
        </p:nvGrpSpPr>
        <p:grpSpPr bwMode="auto">
          <a:xfrm>
            <a:off x="8334375" y="2906713"/>
            <a:ext cx="476250" cy="373062"/>
            <a:chOff x="2071" y="3309"/>
            <a:chExt cx="310" cy="234"/>
          </a:xfrm>
        </p:grpSpPr>
        <p:grpSp>
          <p:nvGrpSpPr>
            <p:cNvPr id="66862" name="Group 202">
              <a:extLst>
                <a:ext uri="{FF2B5EF4-FFF2-40B4-BE49-F238E27FC236}">
                  <a16:creationId xmlns:a16="http://schemas.microsoft.com/office/drawing/2014/main" id="{0799EDD6-DC1B-4B98-DE9C-E4F1A0BEEC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865" name="Group 203">
                <a:extLst>
                  <a:ext uri="{FF2B5EF4-FFF2-40B4-BE49-F238E27FC236}">
                    <a16:creationId xmlns:a16="http://schemas.microsoft.com/office/drawing/2014/main" id="{E94E14B2-1E3B-66D4-F615-7753AAB699C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867" name="Rectangle 204">
                  <a:extLst>
                    <a:ext uri="{FF2B5EF4-FFF2-40B4-BE49-F238E27FC236}">
                      <a16:creationId xmlns:a16="http://schemas.microsoft.com/office/drawing/2014/main" id="{6F34B6B4-4855-424B-41DB-E834EA33F3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868" name="Oval 205">
                  <a:extLst>
                    <a:ext uri="{FF2B5EF4-FFF2-40B4-BE49-F238E27FC236}">
                      <a16:creationId xmlns:a16="http://schemas.microsoft.com/office/drawing/2014/main" id="{9BC597EE-B43D-353E-0D74-F7961F2890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866" name="Text Box 206">
                <a:extLst>
                  <a:ext uri="{FF2B5EF4-FFF2-40B4-BE49-F238E27FC236}">
                    <a16:creationId xmlns:a16="http://schemas.microsoft.com/office/drawing/2014/main" id="{996F4C6E-4096-4C86-4F1F-927034C0F5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863" name="Text Box 207">
              <a:extLst>
                <a:ext uri="{FF2B5EF4-FFF2-40B4-BE49-F238E27FC236}">
                  <a16:creationId xmlns:a16="http://schemas.microsoft.com/office/drawing/2014/main" id="{9D4C9BA1-34CC-6550-133C-59767A1D1B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864" name="Text Box 208">
              <a:extLst>
                <a:ext uri="{FF2B5EF4-FFF2-40B4-BE49-F238E27FC236}">
                  <a16:creationId xmlns:a16="http://schemas.microsoft.com/office/drawing/2014/main" id="{ADC91A80-833E-BBE4-C2E9-9F3D967023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9" y="3419"/>
              <a:ext cx="21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1038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24" name="Line 209">
            <a:extLst>
              <a:ext uri="{FF2B5EF4-FFF2-40B4-BE49-F238E27FC236}">
                <a16:creationId xmlns:a16="http://schemas.microsoft.com/office/drawing/2014/main" id="{3E124FB7-AE1B-2600-314B-D19F0831195B}"/>
              </a:ext>
            </a:extLst>
          </p:cNvPr>
          <p:cNvSpPr>
            <a:spLocks noChangeShapeType="1"/>
          </p:cNvSpPr>
          <p:nvPr/>
        </p:nvSpPr>
        <p:spPr bwMode="auto">
          <a:xfrm>
            <a:off x="8678863" y="3282950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25" name="Line 210">
            <a:extLst>
              <a:ext uri="{FF2B5EF4-FFF2-40B4-BE49-F238E27FC236}">
                <a16:creationId xmlns:a16="http://schemas.microsoft.com/office/drawing/2014/main" id="{47AAAE8D-80ED-8D17-865C-D90E6EA7290E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8375" y="1401763"/>
            <a:ext cx="1158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26" name="Line 211">
            <a:extLst>
              <a:ext uri="{FF2B5EF4-FFF2-40B4-BE49-F238E27FC236}">
                <a16:creationId xmlns:a16="http://schemas.microsoft.com/office/drawing/2014/main" id="{9DDAE0B6-3F71-CCB3-07F3-9DDDB622A6C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42225" y="911225"/>
            <a:ext cx="0" cy="249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27" name="Line 212">
            <a:extLst>
              <a:ext uri="{FF2B5EF4-FFF2-40B4-BE49-F238E27FC236}">
                <a16:creationId xmlns:a16="http://schemas.microsoft.com/office/drawing/2014/main" id="{0997568B-0BA3-6069-C172-4A5A597029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72475" y="2393950"/>
            <a:ext cx="0" cy="9064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28" name="Line 213">
            <a:extLst>
              <a:ext uri="{FF2B5EF4-FFF2-40B4-BE49-F238E27FC236}">
                <a16:creationId xmlns:a16="http://schemas.microsoft.com/office/drawing/2014/main" id="{4CFC3CF5-4B48-332D-4FB1-C332042A6B63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0" y="2393950"/>
            <a:ext cx="5413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29" name="Line 214">
            <a:extLst>
              <a:ext uri="{FF2B5EF4-FFF2-40B4-BE49-F238E27FC236}">
                <a16:creationId xmlns:a16="http://schemas.microsoft.com/office/drawing/2014/main" id="{2BFAAF7E-3C43-C7FD-EB76-101AF60F7CFA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919163"/>
            <a:ext cx="0" cy="3286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30" name="Line 215">
            <a:extLst>
              <a:ext uri="{FF2B5EF4-FFF2-40B4-BE49-F238E27FC236}">
                <a16:creationId xmlns:a16="http://schemas.microsoft.com/office/drawing/2014/main" id="{C742CFD5-9FAB-AB46-0B79-3FD79F2D6CC3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1755775"/>
            <a:ext cx="0" cy="40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31" name="Line 216">
            <a:extLst>
              <a:ext uri="{FF2B5EF4-FFF2-40B4-BE49-F238E27FC236}">
                <a16:creationId xmlns:a16="http://schemas.microsoft.com/office/drawing/2014/main" id="{9CE661D7-EA7C-A5E3-4B24-7D85E69D7FAA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2162175"/>
            <a:ext cx="14541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32" name="Line 217">
            <a:extLst>
              <a:ext uri="{FF2B5EF4-FFF2-40B4-BE49-F238E27FC236}">
                <a16:creationId xmlns:a16="http://schemas.microsoft.com/office/drawing/2014/main" id="{6491A77B-B77C-C931-69CF-ACF8C998AC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02550" y="1704975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33" name="Line 218">
            <a:extLst>
              <a:ext uri="{FF2B5EF4-FFF2-40B4-BE49-F238E27FC236}">
                <a16:creationId xmlns:a16="http://schemas.microsoft.com/office/drawing/2014/main" id="{6F1868CA-E28B-2A95-9417-8A3ED5FE7947}"/>
              </a:ext>
            </a:extLst>
          </p:cNvPr>
          <p:cNvSpPr>
            <a:spLocks noChangeShapeType="1"/>
          </p:cNvSpPr>
          <p:nvPr/>
        </p:nvSpPr>
        <p:spPr bwMode="auto">
          <a:xfrm>
            <a:off x="4468813" y="917575"/>
            <a:ext cx="317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34" name="Group 219">
            <a:extLst>
              <a:ext uri="{FF2B5EF4-FFF2-40B4-BE49-F238E27FC236}">
                <a16:creationId xmlns:a16="http://schemas.microsoft.com/office/drawing/2014/main" id="{D8FC82E8-055E-21B1-BCE6-DA3CEE37129B}"/>
              </a:ext>
            </a:extLst>
          </p:cNvPr>
          <p:cNvGrpSpPr>
            <a:grpSpLocks/>
          </p:cNvGrpSpPr>
          <p:nvPr/>
        </p:nvGrpSpPr>
        <p:grpSpPr bwMode="auto">
          <a:xfrm>
            <a:off x="3792538" y="815975"/>
            <a:ext cx="473075" cy="371475"/>
            <a:chOff x="2071" y="3309"/>
            <a:chExt cx="310" cy="234"/>
          </a:xfrm>
        </p:grpSpPr>
        <p:grpSp>
          <p:nvGrpSpPr>
            <p:cNvPr id="66855" name="Group 220">
              <a:extLst>
                <a:ext uri="{FF2B5EF4-FFF2-40B4-BE49-F238E27FC236}">
                  <a16:creationId xmlns:a16="http://schemas.microsoft.com/office/drawing/2014/main" id="{184971CD-F120-9252-FC9D-F45DDA1869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858" name="Group 221">
                <a:extLst>
                  <a:ext uri="{FF2B5EF4-FFF2-40B4-BE49-F238E27FC236}">
                    <a16:creationId xmlns:a16="http://schemas.microsoft.com/office/drawing/2014/main" id="{CB5A6C82-CAAE-B94D-3B2A-C9E990590D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860" name="Rectangle 222">
                  <a:extLst>
                    <a:ext uri="{FF2B5EF4-FFF2-40B4-BE49-F238E27FC236}">
                      <a16:creationId xmlns:a16="http://schemas.microsoft.com/office/drawing/2014/main" id="{CBB4596B-7793-03D6-197D-E97DB10C98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861" name="Oval 223">
                  <a:extLst>
                    <a:ext uri="{FF2B5EF4-FFF2-40B4-BE49-F238E27FC236}">
                      <a16:creationId xmlns:a16="http://schemas.microsoft.com/office/drawing/2014/main" id="{DE997D25-3B7A-9AF1-3739-279D21CBAC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859" name="Text Box 224">
                <a:extLst>
                  <a:ext uri="{FF2B5EF4-FFF2-40B4-BE49-F238E27FC236}">
                    <a16:creationId xmlns:a16="http://schemas.microsoft.com/office/drawing/2014/main" id="{D8CA6F5E-3691-04C7-2A18-6D753E5C20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856" name="Text Box 225">
              <a:extLst>
                <a:ext uri="{FF2B5EF4-FFF2-40B4-BE49-F238E27FC236}">
                  <a16:creationId xmlns:a16="http://schemas.microsoft.com/office/drawing/2014/main" id="{B6E8DE9C-7F76-18D0-2D59-D85B8D972F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1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857" name="Text Box 226">
              <a:extLst>
                <a:ext uri="{FF2B5EF4-FFF2-40B4-BE49-F238E27FC236}">
                  <a16:creationId xmlns:a16="http://schemas.microsoft.com/office/drawing/2014/main" id="{2A8CFA50-56D2-6403-1871-2CB0427D50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35" name="Line 227">
            <a:extLst>
              <a:ext uri="{FF2B5EF4-FFF2-40B4-BE49-F238E27FC236}">
                <a16:creationId xmlns:a16="http://schemas.microsoft.com/office/drawing/2014/main" id="{1F4B35A6-3946-6B7D-9277-0C42ACB23730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438" y="1039813"/>
            <a:ext cx="20161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36" name="Group 228">
            <a:extLst>
              <a:ext uri="{FF2B5EF4-FFF2-40B4-BE49-F238E27FC236}">
                <a16:creationId xmlns:a16="http://schemas.microsoft.com/office/drawing/2014/main" id="{EAADD5AF-51D2-46C6-9E10-112D58EB4D34}"/>
              </a:ext>
            </a:extLst>
          </p:cNvPr>
          <p:cNvGrpSpPr>
            <a:grpSpLocks/>
          </p:cNvGrpSpPr>
          <p:nvPr/>
        </p:nvGrpSpPr>
        <p:grpSpPr bwMode="auto">
          <a:xfrm>
            <a:off x="5037138" y="341313"/>
            <a:ext cx="473075" cy="371475"/>
            <a:chOff x="2071" y="3309"/>
            <a:chExt cx="310" cy="234"/>
          </a:xfrm>
        </p:grpSpPr>
        <p:grpSp>
          <p:nvGrpSpPr>
            <p:cNvPr id="66848" name="Group 229">
              <a:extLst>
                <a:ext uri="{FF2B5EF4-FFF2-40B4-BE49-F238E27FC236}">
                  <a16:creationId xmlns:a16="http://schemas.microsoft.com/office/drawing/2014/main" id="{39D975B3-7A28-A579-CBBD-3640629007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851" name="Group 230">
                <a:extLst>
                  <a:ext uri="{FF2B5EF4-FFF2-40B4-BE49-F238E27FC236}">
                    <a16:creationId xmlns:a16="http://schemas.microsoft.com/office/drawing/2014/main" id="{45585341-8E1F-B07C-1BA0-604888AB8FA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853" name="Rectangle 231">
                  <a:extLst>
                    <a:ext uri="{FF2B5EF4-FFF2-40B4-BE49-F238E27FC236}">
                      <a16:creationId xmlns:a16="http://schemas.microsoft.com/office/drawing/2014/main" id="{238FF865-E67D-4806-5E05-B54CE7466B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854" name="Oval 232">
                  <a:extLst>
                    <a:ext uri="{FF2B5EF4-FFF2-40B4-BE49-F238E27FC236}">
                      <a16:creationId xmlns:a16="http://schemas.microsoft.com/office/drawing/2014/main" id="{8D141017-7049-748A-9089-CD2F9A15A9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852" name="Text Box 233">
                <a:extLst>
                  <a:ext uri="{FF2B5EF4-FFF2-40B4-BE49-F238E27FC236}">
                    <a16:creationId xmlns:a16="http://schemas.microsoft.com/office/drawing/2014/main" id="{9A679D0B-76C8-A0AC-189D-56B653BB48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849" name="Text Box 234">
              <a:extLst>
                <a:ext uri="{FF2B5EF4-FFF2-40B4-BE49-F238E27FC236}">
                  <a16:creationId xmlns:a16="http://schemas.microsoft.com/office/drawing/2014/main" id="{E10882D7-CC34-CBB8-9277-48A06F8B0F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74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850" name="Text Box 235">
              <a:extLst>
                <a:ext uri="{FF2B5EF4-FFF2-40B4-BE49-F238E27FC236}">
                  <a16:creationId xmlns:a16="http://schemas.microsoft.com/office/drawing/2014/main" id="{48DFD812-0B09-885D-12AC-392E768ECA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37" name="Line 236">
            <a:extLst>
              <a:ext uri="{FF2B5EF4-FFF2-40B4-BE49-F238E27FC236}">
                <a16:creationId xmlns:a16="http://schemas.microsoft.com/office/drawing/2014/main" id="{E664753C-B09F-D3BA-3832-6C9DF7E4E1B8}"/>
              </a:ext>
            </a:extLst>
          </p:cNvPr>
          <p:cNvSpPr>
            <a:spLocks noChangeShapeType="1"/>
          </p:cNvSpPr>
          <p:nvPr/>
        </p:nvSpPr>
        <p:spPr bwMode="auto">
          <a:xfrm>
            <a:off x="5367338" y="711200"/>
            <a:ext cx="0" cy="2079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38" name="Group 237">
            <a:extLst>
              <a:ext uri="{FF2B5EF4-FFF2-40B4-BE49-F238E27FC236}">
                <a16:creationId xmlns:a16="http://schemas.microsoft.com/office/drawing/2014/main" id="{B0CFB7F2-5CF4-537D-C4DD-04CFC710AD74}"/>
              </a:ext>
            </a:extLst>
          </p:cNvPr>
          <p:cNvGrpSpPr>
            <a:grpSpLocks/>
          </p:cNvGrpSpPr>
          <p:nvPr/>
        </p:nvGrpSpPr>
        <p:grpSpPr bwMode="auto">
          <a:xfrm>
            <a:off x="7289800" y="776288"/>
            <a:ext cx="93663" cy="177800"/>
            <a:chOff x="3216" y="684"/>
            <a:chExt cx="96" cy="132"/>
          </a:xfrm>
        </p:grpSpPr>
        <p:sp>
          <p:nvSpPr>
            <p:cNvPr id="66841" name="Line 238">
              <a:extLst>
                <a:ext uri="{FF2B5EF4-FFF2-40B4-BE49-F238E27FC236}">
                  <a16:creationId xmlns:a16="http://schemas.microsoft.com/office/drawing/2014/main" id="{BA95D38A-91F1-F39B-7FC7-593E6A7D09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842" name="Group 239">
              <a:extLst>
                <a:ext uri="{FF2B5EF4-FFF2-40B4-BE49-F238E27FC236}">
                  <a16:creationId xmlns:a16="http://schemas.microsoft.com/office/drawing/2014/main" id="{49E57496-0E72-955A-58BD-FE8AF584CB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6844" name="Line 240">
                <a:extLst>
                  <a:ext uri="{FF2B5EF4-FFF2-40B4-BE49-F238E27FC236}">
                    <a16:creationId xmlns:a16="http://schemas.microsoft.com/office/drawing/2014/main" id="{56DA3D43-0B65-3CC9-FA98-A00D581CF6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6845" name="Group 241">
                <a:extLst>
                  <a:ext uri="{FF2B5EF4-FFF2-40B4-BE49-F238E27FC236}">
                    <a16:creationId xmlns:a16="http://schemas.microsoft.com/office/drawing/2014/main" id="{3D7DD48E-D43E-5BAE-CD94-CD4B56578BC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6846" name="Arc 242">
                  <a:extLst>
                    <a:ext uri="{FF2B5EF4-FFF2-40B4-BE49-F238E27FC236}">
                      <a16:creationId xmlns:a16="http://schemas.microsoft.com/office/drawing/2014/main" id="{088A2A31-0CFF-C5C4-DE32-E056810145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6847" name="Arc 243">
                  <a:extLst>
                    <a:ext uri="{FF2B5EF4-FFF2-40B4-BE49-F238E27FC236}">
                      <a16:creationId xmlns:a16="http://schemas.microsoft.com/office/drawing/2014/main" id="{C37D5A73-91F1-CAB3-9CA3-691115BD19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6843" name="Freeform 244">
              <a:extLst>
                <a:ext uri="{FF2B5EF4-FFF2-40B4-BE49-F238E27FC236}">
                  <a16:creationId xmlns:a16="http://schemas.microsoft.com/office/drawing/2014/main" id="{AA531191-C032-50AA-B8BF-1B89CCA4B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6639" name="Group 245">
            <a:extLst>
              <a:ext uri="{FF2B5EF4-FFF2-40B4-BE49-F238E27FC236}">
                <a16:creationId xmlns:a16="http://schemas.microsoft.com/office/drawing/2014/main" id="{DB6CBAEB-0CC0-F0F7-7C4B-FB630E4DC677}"/>
              </a:ext>
            </a:extLst>
          </p:cNvPr>
          <p:cNvGrpSpPr>
            <a:grpSpLocks/>
          </p:cNvGrpSpPr>
          <p:nvPr/>
        </p:nvGrpSpPr>
        <p:grpSpPr bwMode="auto">
          <a:xfrm>
            <a:off x="7004050" y="306388"/>
            <a:ext cx="481013" cy="371475"/>
            <a:chOff x="3850" y="60"/>
            <a:chExt cx="315" cy="234"/>
          </a:xfrm>
        </p:grpSpPr>
        <p:grpSp>
          <p:nvGrpSpPr>
            <p:cNvPr id="66834" name="Group 246">
              <a:extLst>
                <a:ext uri="{FF2B5EF4-FFF2-40B4-BE49-F238E27FC236}">
                  <a16:creationId xmlns:a16="http://schemas.microsoft.com/office/drawing/2014/main" id="{3BE109DF-D091-5559-A641-98CA541FA5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50" y="60"/>
              <a:ext cx="308" cy="234"/>
              <a:chOff x="3822" y="2179"/>
              <a:chExt cx="308" cy="234"/>
            </a:xfrm>
          </p:grpSpPr>
          <p:grpSp>
            <p:nvGrpSpPr>
              <p:cNvPr id="66837" name="Group 247">
                <a:extLst>
                  <a:ext uri="{FF2B5EF4-FFF2-40B4-BE49-F238E27FC236}">
                    <a16:creationId xmlns:a16="http://schemas.microsoft.com/office/drawing/2014/main" id="{CCCF0906-F72B-E8D7-BD11-F53EE460601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839" name="Rectangle 248">
                  <a:extLst>
                    <a:ext uri="{FF2B5EF4-FFF2-40B4-BE49-F238E27FC236}">
                      <a16:creationId xmlns:a16="http://schemas.microsoft.com/office/drawing/2014/main" id="{3640A73C-56FF-DFBF-4608-4B3DBCECF1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840" name="Oval 249">
                  <a:extLst>
                    <a:ext uri="{FF2B5EF4-FFF2-40B4-BE49-F238E27FC236}">
                      <a16:creationId xmlns:a16="http://schemas.microsoft.com/office/drawing/2014/main" id="{84A639F3-F247-AEAC-3310-43B982D4DE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838" name="Text Box 250">
                <a:extLst>
                  <a:ext uri="{FF2B5EF4-FFF2-40B4-BE49-F238E27FC236}">
                    <a16:creationId xmlns:a16="http://schemas.microsoft.com/office/drawing/2014/main" id="{6ABD12C9-9B73-FE5F-1BB0-173E180D21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835" name="Text Box 251">
              <a:extLst>
                <a:ext uri="{FF2B5EF4-FFF2-40B4-BE49-F238E27FC236}">
                  <a16:creationId xmlns:a16="http://schemas.microsoft.com/office/drawing/2014/main" id="{3E6AFB5F-4F5A-92BB-D24A-F2DC161D27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0" y="109"/>
              <a:ext cx="211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PDC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836" name="Text Box 252">
              <a:extLst>
                <a:ext uri="{FF2B5EF4-FFF2-40B4-BE49-F238E27FC236}">
                  <a16:creationId xmlns:a16="http://schemas.microsoft.com/office/drawing/2014/main" id="{97554D0E-3DF0-D353-25F2-F2526FA3D5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2" y="171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40" name="Line 253">
            <a:extLst>
              <a:ext uri="{FF2B5EF4-FFF2-40B4-BE49-F238E27FC236}">
                <a16:creationId xmlns:a16="http://schemas.microsoft.com/office/drawing/2014/main" id="{B8364DAB-1074-AE55-B5DA-5600C7D1595C}"/>
              </a:ext>
            </a:extLst>
          </p:cNvPr>
          <p:cNvSpPr>
            <a:spLocks noChangeShapeType="1"/>
          </p:cNvSpPr>
          <p:nvPr/>
        </p:nvSpPr>
        <p:spPr bwMode="auto">
          <a:xfrm>
            <a:off x="7342188" y="668338"/>
            <a:ext cx="0" cy="1206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41" name="Line 254">
            <a:extLst>
              <a:ext uri="{FF2B5EF4-FFF2-40B4-BE49-F238E27FC236}">
                <a16:creationId xmlns:a16="http://schemas.microsoft.com/office/drawing/2014/main" id="{1A95FC20-06DE-D30E-78F3-19693A439A2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34213" y="504825"/>
            <a:ext cx="1492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42" name="Line 255">
            <a:extLst>
              <a:ext uri="{FF2B5EF4-FFF2-40B4-BE49-F238E27FC236}">
                <a16:creationId xmlns:a16="http://schemas.microsoft.com/office/drawing/2014/main" id="{50DDF2ED-7CF3-084E-5E37-9EAEE198F219}"/>
              </a:ext>
            </a:extLst>
          </p:cNvPr>
          <p:cNvSpPr>
            <a:spLocks noChangeShapeType="1"/>
          </p:cNvSpPr>
          <p:nvPr/>
        </p:nvSpPr>
        <p:spPr bwMode="auto">
          <a:xfrm>
            <a:off x="7034213" y="504825"/>
            <a:ext cx="0" cy="4222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43" name="Line 256">
            <a:extLst>
              <a:ext uri="{FF2B5EF4-FFF2-40B4-BE49-F238E27FC236}">
                <a16:creationId xmlns:a16="http://schemas.microsoft.com/office/drawing/2014/main" id="{EB64A55D-F02B-E066-E229-8C974F852B3D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3950" y="512763"/>
            <a:ext cx="1174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44" name="Line 257">
            <a:extLst>
              <a:ext uri="{FF2B5EF4-FFF2-40B4-BE49-F238E27FC236}">
                <a16:creationId xmlns:a16="http://schemas.microsoft.com/office/drawing/2014/main" id="{43F3006D-9834-4A2B-6B1F-87DF17C00175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1425" y="512763"/>
            <a:ext cx="0" cy="4064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45" name="Group 258">
            <a:extLst>
              <a:ext uri="{FF2B5EF4-FFF2-40B4-BE49-F238E27FC236}">
                <a16:creationId xmlns:a16="http://schemas.microsoft.com/office/drawing/2014/main" id="{5D5A7156-07CA-5BDA-D4D4-3759F6458B36}"/>
              </a:ext>
            </a:extLst>
          </p:cNvPr>
          <p:cNvGrpSpPr>
            <a:grpSpLocks/>
          </p:cNvGrpSpPr>
          <p:nvPr/>
        </p:nvGrpSpPr>
        <p:grpSpPr bwMode="auto">
          <a:xfrm>
            <a:off x="6784975" y="2016125"/>
            <a:ext cx="93663" cy="179388"/>
            <a:chOff x="3216" y="684"/>
            <a:chExt cx="96" cy="132"/>
          </a:xfrm>
        </p:grpSpPr>
        <p:sp>
          <p:nvSpPr>
            <p:cNvPr id="66827" name="Line 259">
              <a:extLst>
                <a:ext uri="{FF2B5EF4-FFF2-40B4-BE49-F238E27FC236}">
                  <a16:creationId xmlns:a16="http://schemas.microsoft.com/office/drawing/2014/main" id="{F761B3FC-E90F-FCCC-C6F9-07DC481059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828" name="Group 260">
              <a:extLst>
                <a:ext uri="{FF2B5EF4-FFF2-40B4-BE49-F238E27FC236}">
                  <a16:creationId xmlns:a16="http://schemas.microsoft.com/office/drawing/2014/main" id="{31647AF7-07AB-B1D9-2CC2-05F1EBC94D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6830" name="Line 261">
                <a:extLst>
                  <a:ext uri="{FF2B5EF4-FFF2-40B4-BE49-F238E27FC236}">
                    <a16:creationId xmlns:a16="http://schemas.microsoft.com/office/drawing/2014/main" id="{6E550556-05AB-099B-325B-0BEF9A99A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6831" name="Group 262">
                <a:extLst>
                  <a:ext uri="{FF2B5EF4-FFF2-40B4-BE49-F238E27FC236}">
                    <a16:creationId xmlns:a16="http://schemas.microsoft.com/office/drawing/2014/main" id="{BB8D2814-D3A0-3985-A6CE-D7BEC686E3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6832" name="Arc 263">
                  <a:extLst>
                    <a:ext uri="{FF2B5EF4-FFF2-40B4-BE49-F238E27FC236}">
                      <a16:creationId xmlns:a16="http://schemas.microsoft.com/office/drawing/2014/main" id="{91F22DD8-0105-CE1E-2C63-CB5B355820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6833" name="Arc 264">
                  <a:extLst>
                    <a:ext uri="{FF2B5EF4-FFF2-40B4-BE49-F238E27FC236}">
                      <a16:creationId xmlns:a16="http://schemas.microsoft.com/office/drawing/2014/main" id="{A1948441-586D-9730-2EB8-7593406E6D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6829" name="Freeform 265">
              <a:extLst>
                <a:ext uri="{FF2B5EF4-FFF2-40B4-BE49-F238E27FC236}">
                  <a16:creationId xmlns:a16="http://schemas.microsoft.com/office/drawing/2014/main" id="{8FE07133-E0FA-7FDE-6006-D3E49827B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6646" name="Line 266">
            <a:extLst>
              <a:ext uri="{FF2B5EF4-FFF2-40B4-BE49-F238E27FC236}">
                <a16:creationId xmlns:a16="http://schemas.microsoft.com/office/drawing/2014/main" id="{6E1E6503-54A9-4A10-80B6-37094CE6CB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29425" y="550863"/>
            <a:ext cx="0" cy="14636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47" name="Line 267">
            <a:extLst>
              <a:ext uri="{FF2B5EF4-FFF2-40B4-BE49-F238E27FC236}">
                <a16:creationId xmlns:a16="http://schemas.microsoft.com/office/drawing/2014/main" id="{7B4E9259-A658-A93C-DED5-19F9939360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508625" y="555625"/>
            <a:ext cx="1320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48" name="Line 268">
            <a:extLst>
              <a:ext uri="{FF2B5EF4-FFF2-40B4-BE49-F238E27FC236}">
                <a16:creationId xmlns:a16="http://schemas.microsoft.com/office/drawing/2014/main" id="{39906C8D-4C5A-18BB-97C7-7A9D88D870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234363" y="788988"/>
            <a:ext cx="0" cy="371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49" name="Line 269">
            <a:extLst>
              <a:ext uri="{FF2B5EF4-FFF2-40B4-BE49-F238E27FC236}">
                <a16:creationId xmlns:a16="http://schemas.microsoft.com/office/drawing/2014/main" id="{E18AF1CD-C4ED-0935-C254-1E5AE3933730}"/>
              </a:ext>
            </a:extLst>
          </p:cNvPr>
          <p:cNvSpPr>
            <a:spLocks noChangeShapeType="1"/>
          </p:cNvSpPr>
          <p:nvPr/>
        </p:nvSpPr>
        <p:spPr bwMode="auto">
          <a:xfrm>
            <a:off x="8234363" y="788988"/>
            <a:ext cx="9715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50" name="Group 270">
            <a:extLst>
              <a:ext uri="{FF2B5EF4-FFF2-40B4-BE49-F238E27FC236}">
                <a16:creationId xmlns:a16="http://schemas.microsoft.com/office/drawing/2014/main" id="{0ECA67E1-7E52-A7DA-CF60-DD6BE182D2BB}"/>
              </a:ext>
            </a:extLst>
          </p:cNvPr>
          <p:cNvGrpSpPr>
            <a:grpSpLocks/>
          </p:cNvGrpSpPr>
          <p:nvPr/>
        </p:nvGrpSpPr>
        <p:grpSpPr bwMode="auto">
          <a:xfrm>
            <a:off x="8432800" y="642938"/>
            <a:ext cx="93663" cy="177800"/>
            <a:chOff x="3216" y="684"/>
            <a:chExt cx="96" cy="132"/>
          </a:xfrm>
        </p:grpSpPr>
        <p:sp>
          <p:nvSpPr>
            <p:cNvPr id="66820" name="Line 271">
              <a:extLst>
                <a:ext uri="{FF2B5EF4-FFF2-40B4-BE49-F238E27FC236}">
                  <a16:creationId xmlns:a16="http://schemas.microsoft.com/office/drawing/2014/main" id="{D3B074D5-4EE2-B361-2AE1-E811A49ACC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821" name="Group 272">
              <a:extLst>
                <a:ext uri="{FF2B5EF4-FFF2-40B4-BE49-F238E27FC236}">
                  <a16:creationId xmlns:a16="http://schemas.microsoft.com/office/drawing/2014/main" id="{384C6F76-579B-8FF7-21E6-007565BA9D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6823" name="Line 273">
                <a:extLst>
                  <a:ext uri="{FF2B5EF4-FFF2-40B4-BE49-F238E27FC236}">
                    <a16:creationId xmlns:a16="http://schemas.microsoft.com/office/drawing/2014/main" id="{5213FDFD-6E1F-876F-2C9F-E038F85C7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6824" name="Group 274">
                <a:extLst>
                  <a:ext uri="{FF2B5EF4-FFF2-40B4-BE49-F238E27FC236}">
                    <a16:creationId xmlns:a16="http://schemas.microsoft.com/office/drawing/2014/main" id="{C09B4E28-966B-EED9-CEB1-33CCCF46C25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6825" name="Arc 275">
                  <a:extLst>
                    <a:ext uri="{FF2B5EF4-FFF2-40B4-BE49-F238E27FC236}">
                      <a16:creationId xmlns:a16="http://schemas.microsoft.com/office/drawing/2014/main" id="{39C87451-3F4F-2779-03D2-FE3A759F3E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6826" name="Arc 276">
                  <a:extLst>
                    <a:ext uri="{FF2B5EF4-FFF2-40B4-BE49-F238E27FC236}">
                      <a16:creationId xmlns:a16="http://schemas.microsoft.com/office/drawing/2014/main" id="{103DA19D-AEE1-9152-7F73-3B85E008CC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6822" name="Freeform 277">
              <a:extLst>
                <a:ext uri="{FF2B5EF4-FFF2-40B4-BE49-F238E27FC236}">
                  <a16:creationId xmlns:a16="http://schemas.microsoft.com/office/drawing/2014/main" id="{13E4C4F2-402D-3FA3-8849-19DEB80EE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6651" name="Group 278">
            <a:extLst>
              <a:ext uri="{FF2B5EF4-FFF2-40B4-BE49-F238E27FC236}">
                <a16:creationId xmlns:a16="http://schemas.microsoft.com/office/drawing/2014/main" id="{6AC7717F-65BC-790E-E37A-3826D1B0D1A4}"/>
              </a:ext>
            </a:extLst>
          </p:cNvPr>
          <p:cNvGrpSpPr>
            <a:grpSpLocks/>
          </p:cNvGrpSpPr>
          <p:nvPr/>
        </p:nvGrpSpPr>
        <p:grpSpPr bwMode="auto">
          <a:xfrm>
            <a:off x="8145463" y="211138"/>
            <a:ext cx="474662" cy="371475"/>
            <a:chOff x="2071" y="3309"/>
            <a:chExt cx="310" cy="234"/>
          </a:xfrm>
        </p:grpSpPr>
        <p:grpSp>
          <p:nvGrpSpPr>
            <p:cNvPr id="66813" name="Group 279">
              <a:extLst>
                <a:ext uri="{FF2B5EF4-FFF2-40B4-BE49-F238E27FC236}">
                  <a16:creationId xmlns:a16="http://schemas.microsoft.com/office/drawing/2014/main" id="{9962EE71-CFB6-533C-C0E9-188EA282B1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816" name="Group 280">
                <a:extLst>
                  <a:ext uri="{FF2B5EF4-FFF2-40B4-BE49-F238E27FC236}">
                    <a16:creationId xmlns:a16="http://schemas.microsoft.com/office/drawing/2014/main" id="{FC265363-086D-17EE-1DA0-DDFFC7AEFD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818" name="Rectangle 281">
                  <a:extLst>
                    <a:ext uri="{FF2B5EF4-FFF2-40B4-BE49-F238E27FC236}">
                      <a16:creationId xmlns:a16="http://schemas.microsoft.com/office/drawing/2014/main" id="{58314B10-CDB6-B686-6710-D5CA037089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819" name="Oval 282">
                  <a:extLst>
                    <a:ext uri="{FF2B5EF4-FFF2-40B4-BE49-F238E27FC236}">
                      <a16:creationId xmlns:a16="http://schemas.microsoft.com/office/drawing/2014/main" id="{26382FEC-F8B3-63E9-92F5-8D04973B26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817" name="Text Box 283">
                <a:extLst>
                  <a:ext uri="{FF2B5EF4-FFF2-40B4-BE49-F238E27FC236}">
                    <a16:creationId xmlns:a16="http://schemas.microsoft.com/office/drawing/2014/main" id="{E4B49AC9-97B3-5CE6-DD64-30B16D33FD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814" name="Text Box 284">
              <a:extLst>
                <a:ext uri="{FF2B5EF4-FFF2-40B4-BE49-F238E27FC236}">
                  <a16:creationId xmlns:a16="http://schemas.microsoft.com/office/drawing/2014/main" id="{32145285-869E-8E1A-C7F8-FE1AE56C0F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3"/>
              <a:ext cx="18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HC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815" name="Text Box 285">
              <a:extLst>
                <a:ext uri="{FF2B5EF4-FFF2-40B4-BE49-F238E27FC236}">
                  <a16:creationId xmlns:a16="http://schemas.microsoft.com/office/drawing/2014/main" id="{96D89A95-9F06-F47B-9803-350897D5BE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1015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52" name="Line 286">
            <a:extLst>
              <a:ext uri="{FF2B5EF4-FFF2-40B4-BE49-F238E27FC236}">
                <a16:creationId xmlns:a16="http://schemas.microsoft.com/office/drawing/2014/main" id="{ECC9B3DE-2E07-E549-05C3-6A280CE727C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78838" y="574675"/>
            <a:ext cx="4762" cy="68263"/>
          </a:xfrm>
          <a:prstGeom prst="line">
            <a:avLst/>
          </a:prstGeom>
          <a:noFill/>
          <a:ln w="9525">
            <a:solidFill>
              <a:schemeClr val="fol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53" name="Line 287">
            <a:extLst>
              <a:ext uri="{FF2B5EF4-FFF2-40B4-BE49-F238E27FC236}">
                <a16:creationId xmlns:a16="http://schemas.microsoft.com/office/drawing/2014/main" id="{1D273FA9-E3D2-D856-DEE6-BA851AAD20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2238" y="1058863"/>
            <a:ext cx="0" cy="1730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54" name="Line 288">
            <a:extLst>
              <a:ext uri="{FF2B5EF4-FFF2-40B4-BE49-F238E27FC236}">
                <a16:creationId xmlns:a16="http://schemas.microsoft.com/office/drawing/2014/main" id="{13C78093-ED71-8D77-96AD-8BB1757E5E2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0650" y="1773238"/>
            <a:ext cx="0" cy="139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55" name="Text Box 289">
            <a:extLst>
              <a:ext uri="{FF2B5EF4-FFF2-40B4-BE49-F238E27FC236}">
                <a16:creationId xmlns:a16="http://schemas.microsoft.com/office/drawing/2014/main" id="{139DD30E-0EB5-438A-93B3-D88E98B6A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5225" y="1857375"/>
            <a:ext cx="490538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Kjølevann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6656" name="Text Box 290">
            <a:extLst>
              <a:ext uri="{FF2B5EF4-FFF2-40B4-BE49-F238E27FC236}">
                <a16:creationId xmlns:a16="http://schemas.microsoft.com/office/drawing/2014/main" id="{1E9A34C2-0302-70BF-C929-38510EEA2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038" y="4848225"/>
            <a:ext cx="69056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900">
                <a:latin typeface="Times New Roman" panose="02020603050405020304" pitchFamily="18" charset="0"/>
              </a:rPr>
              <a:t>24-VE-107</a:t>
            </a:r>
            <a:endParaRPr lang="en-GB" altLang="nb-NO" sz="900">
              <a:latin typeface="Times New Roman" panose="02020603050405020304" pitchFamily="18" charset="0"/>
            </a:endParaRPr>
          </a:p>
        </p:txBody>
      </p:sp>
      <p:grpSp>
        <p:nvGrpSpPr>
          <p:cNvPr id="66657" name="Group 291">
            <a:extLst>
              <a:ext uri="{FF2B5EF4-FFF2-40B4-BE49-F238E27FC236}">
                <a16:creationId xmlns:a16="http://schemas.microsoft.com/office/drawing/2014/main" id="{C963121C-3E42-48CB-A095-B18ECD3B9CBA}"/>
              </a:ext>
            </a:extLst>
          </p:cNvPr>
          <p:cNvGrpSpPr>
            <a:grpSpLocks/>
          </p:cNvGrpSpPr>
          <p:nvPr/>
        </p:nvGrpSpPr>
        <p:grpSpPr bwMode="auto">
          <a:xfrm>
            <a:off x="3551238" y="1711325"/>
            <a:ext cx="473075" cy="373063"/>
            <a:chOff x="2071" y="3309"/>
            <a:chExt cx="310" cy="234"/>
          </a:xfrm>
        </p:grpSpPr>
        <p:grpSp>
          <p:nvGrpSpPr>
            <p:cNvPr id="66806" name="Group 292">
              <a:extLst>
                <a:ext uri="{FF2B5EF4-FFF2-40B4-BE49-F238E27FC236}">
                  <a16:creationId xmlns:a16="http://schemas.microsoft.com/office/drawing/2014/main" id="{06D376FD-4042-D96F-A6E8-2297D800F8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809" name="Group 293">
                <a:extLst>
                  <a:ext uri="{FF2B5EF4-FFF2-40B4-BE49-F238E27FC236}">
                    <a16:creationId xmlns:a16="http://schemas.microsoft.com/office/drawing/2014/main" id="{F0AA6118-E400-B390-EC7E-4A305EB9738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811" name="Rectangle 294">
                  <a:extLst>
                    <a:ext uri="{FF2B5EF4-FFF2-40B4-BE49-F238E27FC236}">
                      <a16:creationId xmlns:a16="http://schemas.microsoft.com/office/drawing/2014/main" id="{159BDB1D-EE1C-3546-0DB9-4A0EC49130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812" name="Oval 295">
                  <a:extLst>
                    <a:ext uri="{FF2B5EF4-FFF2-40B4-BE49-F238E27FC236}">
                      <a16:creationId xmlns:a16="http://schemas.microsoft.com/office/drawing/2014/main" id="{B607BD5A-3CC8-6BBF-CF1A-CBD1A6B2B7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810" name="Text Box 296">
                <a:extLst>
                  <a:ext uri="{FF2B5EF4-FFF2-40B4-BE49-F238E27FC236}">
                    <a16:creationId xmlns:a16="http://schemas.microsoft.com/office/drawing/2014/main" id="{1D04A3B1-4903-DB50-A89F-A158CF9FCDF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807" name="Text Box 297">
              <a:extLst>
                <a:ext uri="{FF2B5EF4-FFF2-40B4-BE49-F238E27FC236}">
                  <a16:creationId xmlns:a16="http://schemas.microsoft.com/office/drawing/2014/main" id="{3E49AD33-30AA-1D94-4821-A71C12F5E9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1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808" name="Text Box 298">
              <a:extLst>
                <a:ext uri="{FF2B5EF4-FFF2-40B4-BE49-F238E27FC236}">
                  <a16:creationId xmlns:a16="http://schemas.microsoft.com/office/drawing/2014/main" id="{0B51B6E8-3C5E-E8BD-E8F1-17F6751928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58" name="Line 299">
            <a:extLst>
              <a:ext uri="{FF2B5EF4-FFF2-40B4-BE49-F238E27FC236}">
                <a16:creationId xmlns:a16="http://schemas.microsoft.com/office/drawing/2014/main" id="{B7BF0478-E2F7-1ADB-ED9F-3EC02A95B95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33838" y="1927225"/>
            <a:ext cx="1492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59" name="Group 300">
            <a:extLst>
              <a:ext uri="{FF2B5EF4-FFF2-40B4-BE49-F238E27FC236}">
                <a16:creationId xmlns:a16="http://schemas.microsoft.com/office/drawing/2014/main" id="{9C64E1A3-2D46-DA73-D9A6-DF76A8AE37E9}"/>
              </a:ext>
            </a:extLst>
          </p:cNvPr>
          <p:cNvGrpSpPr>
            <a:grpSpLocks/>
          </p:cNvGrpSpPr>
          <p:nvPr/>
        </p:nvGrpSpPr>
        <p:grpSpPr bwMode="auto">
          <a:xfrm>
            <a:off x="3552825" y="2238375"/>
            <a:ext cx="473075" cy="369888"/>
            <a:chOff x="2071" y="3309"/>
            <a:chExt cx="310" cy="234"/>
          </a:xfrm>
        </p:grpSpPr>
        <p:grpSp>
          <p:nvGrpSpPr>
            <p:cNvPr id="66799" name="Group 301">
              <a:extLst>
                <a:ext uri="{FF2B5EF4-FFF2-40B4-BE49-F238E27FC236}">
                  <a16:creationId xmlns:a16="http://schemas.microsoft.com/office/drawing/2014/main" id="{1E8F91C7-55D2-BCB4-2E65-A2B1C9FA6F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802" name="Group 302">
                <a:extLst>
                  <a:ext uri="{FF2B5EF4-FFF2-40B4-BE49-F238E27FC236}">
                    <a16:creationId xmlns:a16="http://schemas.microsoft.com/office/drawing/2014/main" id="{F483AB63-C895-416D-BCB0-9F33617C24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804" name="Rectangle 303">
                  <a:extLst>
                    <a:ext uri="{FF2B5EF4-FFF2-40B4-BE49-F238E27FC236}">
                      <a16:creationId xmlns:a16="http://schemas.microsoft.com/office/drawing/2014/main" id="{5B92D0A0-9EB3-7E26-D6C7-A998F3E7E0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805" name="Oval 304">
                  <a:extLst>
                    <a:ext uri="{FF2B5EF4-FFF2-40B4-BE49-F238E27FC236}">
                      <a16:creationId xmlns:a16="http://schemas.microsoft.com/office/drawing/2014/main" id="{AAF7EE91-632C-2895-91A7-DD4A034AD8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803" name="Text Box 305">
                <a:extLst>
                  <a:ext uri="{FF2B5EF4-FFF2-40B4-BE49-F238E27FC236}">
                    <a16:creationId xmlns:a16="http://schemas.microsoft.com/office/drawing/2014/main" id="{39B9160B-F315-FB07-946F-8F10D0BE39D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800" name="Text Box 306">
              <a:extLst>
                <a:ext uri="{FF2B5EF4-FFF2-40B4-BE49-F238E27FC236}">
                  <a16:creationId xmlns:a16="http://schemas.microsoft.com/office/drawing/2014/main" id="{1200211F-740F-AA65-A50B-72E21A600D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801" name="Text Box 307">
              <a:extLst>
                <a:ext uri="{FF2B5EF4-FFF2-40B4-BE49-F238E27FC236}">
                  <a16:creationId xmlns:a16="http://schemas.microsoft.com/office/drawing/2014/main" id="{8CA01B49-719F-0D1E-D87A-FCD2F132F3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1017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60" name="Line 308">
            <a:extLst>
              <a:ext uri="{FF2B5EF4-FFF2-40B4-BE49-F238E27FC236}">
                <a16:creationId xmlns:a16="http://schemas.microsoft.com/office/drawing/2014/main" id="{030ED5D9-A641-AAF1-4AB9-EBA049BDA9E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29075" y="2468563"/>
            <a:ext cx="15081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61" name="Group 309">
            <a:extLst>
              <a:ext uri="{FF2B5EF4-FFF2-40B4-BE49-F238E27FC236}">
                <a16:creationId xmlns:a16="http://schemas.microsoft.com/office/drawing/2014/main" id="{08A0ADD2-C940-780A-9561-AD8D5D8675D5}"/>
              </a:ext>
            </a:extLst>
          </p:cNvPr>
          <p:cNvGrpSpPr>
            <a:grpSpLocks/>
          </p:cNvGrpSpPr>
          <p:nvPr/>
        </p:nvGrpSpPr>
        <p:grpSpPr bwMode="auto">
          <a:xfrm>
            <a:off x="3408363" y="3589338"/>
            <a:ext cx="473075" cy="371475"/>
            <a:chOff x="2071" y="3309"/>
            <a:chExt cx="310" cy="234"/>
          </a:xfrm>
        </p:grpSpPr>
        <p:grpSp>
          <p:nvGrpSpPr>
            <p:cNvPr id="66792" name="Group 310">
              <a:extLst>
                <a:ext uri="{FF2B5EF4-FFF2-40B4-BE49-F238E27FC236}">
                  <a16:creationId xmlns:a16="http://schemas.microsoft.com/office/drawing/2014/main" id="{F9344241-A246-DD99-CDFD-E971CFD379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795" name="Group 311">
                <a:extLst>
                  <a:ext uri="{FF2B5EF4-FFF2-40B4-BE49-F238E27FC236}">
                    <a16:creationId xmlns:a16="http://schemas.microsoft.com/office/drawing/2014/main" id="{ED0D9A4C-D428-088A-04BC-131CF9F7252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797" name="Rectangle 312">
                  <a:extLst>
                    <a:ext uri="{FF2B5EF4-FFF2-40B4-BE49-F238E27FC236}">
                      <a16:creationId xmlns:a16="http://schemas.microsoft.com/office/drawing/2014/main" id="{419C1247-1ED4-E632-88E1-551C659E41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798" name="Oval 313">
                  <a:extLst>
                    <a:ext uri="{FF2B5EF4-FFF2-40B4-BE49-F238E27FC236}">
                      <a16:creationId xmlns:a16="http://schemas.microsoft.com/office/drawing/2014/main" id="{4CD94CDE-30E8-14DC-7B23-806075B07B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796" name="Text Box 314">
                <a:extLst>
                  <a:ext uri="{FF2B5EF4-FFF2-40B4-BE49-F238E27FC236}">
                    <a16:creationId xmlns:a16="http://schemas.microsoft.com/office/drawing/2014/main" id="{BEF5986D-1A52-0A7F-06D7-931E0B72E6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793" name="Text Box 315">
              <a:extLst>
                <a:ext uri="{FF2B5EF4-FFF2-40B4-BE49-F238E27FC236}">
                  <a16:creationId xmlns:a16="http://schemas.microsoft.com/office/drawing/2014/main" id="{2D3F7473-9BDB-F1B2-6321-0CBB838244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794" name="Text Box 316">
              <a:extLst>
                <a:ext uri="{FF2B5EF4-FFF2-40B4-BE49-F238E27FC236}">
                  <a16:creationId xmlns:a16="http://schemas.microsoft.com/office/drawing/2014/main" id="{7C0D1585-EC73-FD3A-25FA-4F339E28EE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1012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62" name="Line 317">
            <a:extLst>
              <a:ext uri="{FF2B5EF4-FFF2-40B4-BE49-F238E27FC236}">
                <a16:creationId xmlns:a16="http://schemas.microsoft.com/office/drawing/2014/main" id="{D0D89B30-0AC3-F919-7A8B-A7EBF345390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94138" y="3806825"/>
            <a:ext cx="2079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63" name="Group 318">
            <a:extLst>
              <a:ext uri="{FF2B5EF4-FFF2-40B4-BE49-F238E27FC236}">
                <a16:creationId xmlns:a16="http://schemas.microsoft.com/office/drawing/2014/main" id="{9FF5DA02-A255-83BD-70DC-65C830EC3623}"/>
              </a:ext>
            </a:extLst>
          </p:cNvPr>
          <p:cNvGrpSpPr>
            <a:grpSpLocks/>
          </p:cNvGrpSpPr>
          <p:nvPr/>
        </p:nvGrpSpPr>
        <p:grpSpPr bwMode="auto">
          <a:xfrm>
            <a:off x="3794125" y="404813"/>
            <a:ext cx="473075" cy="371475"/>
            <a:chOff x="2071" y="3309"/>
            <a:chExt cx="310" cy="234"/>
          </a:xfrm>
        </p:grpSpPr>
        <p:grpSp>
          <p:nvGrpSpPr>
            <p:cNvPr id="66785" name="Group 319">
              <a:extLst>
                <a:ext uri="{FF2B5EF4-FFF2-40B4-BE49-F238E27FC236}">
                  <a16:creationId xmlns:a16="http://schemas.microsoft.com/office/drawing/2014/main" id="{E9DE1E22-D386-1492-7BE4-404D32E5F5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788" name="Group 320">
                <a:extLst>
                  <a:ext uri="{FF2B5EF4-FFF2-40B4-BE49-F238E27FC236}">
                    <a16:creationId xmlns:a16="http://schemas.microsoft.com/office/drawing/2014/main" id="{C9163905-7264-FA14-1802-45E0B398BD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790" name="Rectangle 321">
                  <a:extLst>
                    <a:ext uri="{FF2B5EF4-FFF2-40B4-BE49-F238E27FC236}">
                      <a16:creationId xmlns:a16="http://schemas.microsoft.com/office/drawing/2014/main" id="{47AC9BA4-F499-52D8-79E5-293D17F27D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791" name="Oval 322">
                  <a:extLst>
                    <a:ext uri="{FF2B5EF4-FFF2-40B4-BE49-F238E27FC236}">
                      <a16:creationId xmlns:a16="http://schemas.microsoft.com/office/drawing/2014/main" id="{B2014B9B-18AC-C1D1-6227-FF55386F8E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789" name="Text Box 323">
                <a:extLst>
                  <a:ext uri="{FF2B5EF4-FFF2-40B4-BE49-F238E27FC236}">
                    <a16:creationId xmlns:a16="http://schemas.microsoft.com/office/drawing/2014/main" id="{031C34B4-2AC5-1372-241A-A11A3C0016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786" name="Text Box 324">
              <a:extLst>
                <a:ext uri="{FF2B5EF4-FFF2-40B4-BE49-F238E27FC236}">
                  <a16:creationId xmlns:a16="http://schemas.microsoft.com/office/drawing/2014/main" id="{F04CC960-F1A8-71B2-1C8F-C87AF52265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787" name="Text Box 325">
              <a:extLst>
                <a:ext uri="{FF2B5EF4-FFF2-40B4-BE49-F238E27FC236}">
                  <a16:creationId xmlns:a16="http://schemas.microsoft.com/office/drawing/2014/main" id="{414F65F4-4797-73B0-8A7B-55B6CEC125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1014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64" name="Line 326">
            <a:extLst>
              <a:ext uri="{FF2B5EF4-FFF2-40B4-BE49-F238E27FC236}">
                <a16:creationId xmlns:a16="http://schemas.microsoft.com/office/drawing/2014/main" id="{F6E9E26F-FDE1-5DF8-BF69-279365C1DC6E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4025" y="608013"/>
            <a:ext cx="26511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65" name="Line 327">
            <a:extLst>
              <a:ext uri="{FF2B5EF4-FFF2-40B4-BE49-F238E27FC236}">
                <a16:creationId xmlns:a16="http://schemas.microsoft.com/office/drawing/2014/main" id="{29522786-4A4A-F468-E144-497E70F2FE6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29138" y="608013"/>
            <a:ext cx="0" cy="3111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66" name="Group 328">
            <a:extLst>
              <a:ext uri="{FF2B5EF4-FFF2-40B4-BE49-F238E27FC236}">
                <a16:creationId xmlns:a16="http://schemas.microsoft.com/office/drawing/2014/main" id="{845ADDB2-2CB9-A99A-47D5-FADE76361FC9}"/>
              </a:ext>
            </a:extLst>
          </p:cNvPr>
          <p:cNvGrpSpPr>
            <a:grpSpLocks/>
          </p:cNvGrpSpPr>
          <p:nvPr/>
        </p:nvGrpSpPr>
        <p:grpSpPr bwMode="auto">
          <a:xfrm>
            <a:off x="5199063" y="3438525"/>
            <a:ext cx="290512" cy="295275"/>
            <a:chOff x="3820" y="2114"/>
            <a:chExt cx="310" cy="299"/>
          </a:xfrm>
        </p:grpSpPr>
        <p:sp>
          <p:nvSpPr>
            <p:cNvPr id="66783" name="Rectangle 329">
              <a:extLst>
                <a:ext uri="{FF2B5EF4-FFF2-40B4-BE49-F238E27FC236}">
                  <a16:creationId xmlns:a16="http://schemas.microsoft.com/office/drawing/2014/main" id="{B06256B3-E0DD-5F3B-39BE-85A227387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6784" name="Oval 330">
              <a:extLst>
                <a:ext uri="{FF2B5EF4-FFF2-40B4-BE49-F238E27FC236}">
                  <a16:creationId xmlns:a16="http://schemas.microsoft.com/office/drawing/2014/main" id="{9411F027-C785-C288-8F5D-05BA41176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6667" name="Text Box 331">
            <a:extLst>
              <a:ext uri="{FF2B5EF4-FFF2-40B4-BE49-F238E27FC236}">
                <a16:creationId xmlns:a16="http://schemas.microsoft.com/office/drawing/2014/main" id="{3F29D548-0F15-7C10-7053-75E4BAA834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9675" y="3362325"/>
            <a:ext cx="249238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24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6668" name="Text Box 332">
            <a:extLst>
              <a:ext uri="{FF2B5EF4-FFF2-40B4-BE49-F238E27FC236}">
                <a16:creationId xmlns:a16="http://schemas.microsoft.com/office/drawing/2014/main" id="{68C90F7D-6057-1488-30A1-1A718E734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2238" y="3416300"/>
            <a:ext cx="269875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PD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6669" name="Text Box 333">
            <a:extLst>
              <a:ext uri="{FF2B5EF4-FFF2-40B4-BE49-F238E27FC236}">
                <a16:creationId xmlns:a16="http://schemas.microsoft.com/office/drawing/2014/main" id="{A251636E-F747-F803-A2CB-CA09DE723D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900" y="3535363"/>
            <a:ext cx="3238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1009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6670" name="Line 334">
            <a:extLst>
              <a:ext uri="{FF2B5EF4-FFF2-40B4-BE49-F238E27FC236}">
                <a16:creationId xmlns:a16="http://schemas.microsoft.com/office/drawing/2014/main" id="{AE38D031-C1A0-537A-E03E-39F11C0D8AEF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9875" y="3732213"/>
            <a:ext cx="0" cy="9493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71" name="Line 335">
            <a:extLst>
              <a:ext uri="{FF2B5EF4-FFF2-40B4-BE49-F238E27FC236}">
                <a16:creationId xmlns:a16="http://schemas.microsoft.com/office/drawing/2014/main" id="{539C12D0-BEF7-F3E6-0E81-D24DB2A3BC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1203325"/>
            <a:ext cx="0" cy="2235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72" name="Line 336">
            <a:extLst>
              <a:ext uri="{FF2B5EF4-FFF2-40B4-BE49-F238E27FC236}">
                <a16:creationId xmlns:a16="http://schemas.microsoft.com/office/drawing/2014/main" id="{D46FFC9C-D655-91C9-303E-786097C9762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68813" y="1203325"/>
            <a:ext cx="8651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73" name="Line 337">
            <a:extLst>
              <a:ext uri="{FF2B5EF4-FFF2-40B4-BE49-F238E27FC236}">
                <a16:creationId xmlns:a16="http://schemas.microsoft.com/office/drawing/2014/main" id="{2A326078-E550-565C-EC56-74A4624B332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51400" y="4672013"/>
            <a:ext cx="4984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74" name="Line 338">
            <a:extLst>
              <a:ext uri="{FF2B5EF4-FFF2-40B4-BE49-F238E27FC236}">
                <a16:creationId xmlns:a16="http://schemas.microsoft.com/office/drawing/2014/main" id="{22A5EB9E-1FF2-C771-75BF-5DFA7472796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56150" y="2197100"/>
            <a:ext cx="939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75" name="Line 339">
            <a:extLst>
              <a:ext uri="{FF2B5EF4-FFF2-40B4-BE49-F238E27FC236}">
                <a16:creationId xmlns:a16="http://schemas.microsoft.com/office/drawing/2014/main" id="{981BD6B8-AE48-E88D-C889-059A4AF0AB4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86425" y="2197100"/>
            <a:ext cx="0" cy="1577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76" name="Line 340">
            <a:extLst>
              <a:ext uri="{FF2B5EF4-FFF2-40B4-BE49-F238E27FC236}">
                <a16:creationId xmlns:a16="http://schemas.microsoft.com/office/drawing/2014/main" id="{376C0BAD-4BA9-1C9D-744D-8D1DB33B443E}"/>
              </a:ext>
            </a:extLst>
          </p:cNvPr>
          <p:cNvSpPr>
            <a:spLocks noChangeShapeType="1"/>
          </p:cNvSpPr>
          <p:nvPr/>
        </p:nvSpPr>
        <p:spPr bwMode="auto">
          <a:xfrm>
            <a:off x="5686425" y="3783013"/>
            <a:ext cx="35575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77" name="Line 341">
            <a:extLst>
              <a:ext uri="{FF2B5EF4-FFF2-40B4-BE49-F238E27FC236}">
                <a16:creationId xmlns:a16="http://schemas.microsoft.com/office/drawing/2014/main" id="{1037FC56-74EC-2D16-41CB-CEA4CFF956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244013" y="3455988"/>
            <a:ext cx="0" cy="327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78" name="Group 342">
            <a:extLst>
              <a:ext uri="{FF2B5EF4-FFF2-40B4-BE49-F238E27FC236}">
                <a16:creationId xmlns:a16="http://schemas.microsoft.com/office/drawing/2014/main" id="{59433C48-E953-7141-5447-327E2E83A2E1}"/>
              </a:ext>
            </a:extLst>
          </p:cNvPr>
          <p:cNvGrpSpPr>
            <a:grpSpLocks/>
          </p:cNvGrpSpPr>
          <p:nvPr/>
        </p:nvGrpSpPr>
        <p:grpSpPr bwMode="auto">
          <a:xfrm>
            <a:off x="5845175" y="3163888"/>
            <a:ext cx="473075" cy="369887"/>
            <a:chOff x="2071" y="3309"/>
            <a:chExt cx="310" cy="234"/>
          </a:xfrm>
        </p:grpSpPr>
        <p:grpSp>
          <p:nvGrpSpPr>
            <p:cNvPr id="66776" name="Group 343">
              <a:extLst>
                <a:ext uri="{FF2B5EF4-FFF2-40B4-BE49-F238E27FC236}">
                  <a16:creationId xmlns:a16="http://schemas.microsoft.com/office/drawing/2014/main" id="{106A7479-C075-EAD7-6687-3140A5063C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779" name="Group 344">
                <a:extLst>
                  <a:ext uri="{FF2B5EF4-FFF2-40B4-BE49-F238E27FC236}">
                    <a16:creationId xmlns:a16="http://schemas.microsoft.com/office/drawing/2014/main" id="{4C90F797-3D35-8E30-55F6-AC88B55D2B5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781" name="Rectangle 345">
                  <a:extLst>
                    <a:ext uri="{FF2B5EF4-FFF2-40B4-BE49-F238E27FC236}">
                      <a16:creationId xmlns:a16="http://schemas.microsoft.com/office/drawing/2014/main" id="{569B3A32-5505-7CF5-AFE2-B90F51FE49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782" name="Oval 346">
                  <a:extLst>
                    <a:ext uri="{FF2B5EF4-FFF2-40B4-BE49-F238E27FC236}">
                      <a16:creationId xmlns:a16="http://schemas.microsoft.com/office/drawing/2014/main" id="{13177515-DAB9-C97A-1248-66D3E34C9B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780" name="Text Box 347">
                <a:extLst>
                  <a:ext uri="{FF2B5EF4-FFF2-40B4-BE49-F238E27FC236}">
                    <a16:creationId xmlns:a16="http://schemas.microsoft.com/office/drawing/2014/main" id="{2733E87A-3BA6-63E7-59A0-E8D976871DF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777" name="Text Box 348">
              <a:extLst>
                <a:ext uri="{FF2B5EF4-FFF2-40B4-BE49-F238E27FC236}">
                  <a16:creationId xmlns:a16="http://schemas.microsoft.com/office/drawing/2014/main" id="{A493C57C-C80D-CC4C-069D-9B4836EC82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4"/>
              <a:ext cx="174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FC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778" name="Text Box 349">
              <a:extLst>
                <a:ext uri="{FF2B5EF4-FFF2-40B4-BE49-F238E27FC236}">
                  <a16:creationId xmlns:a16="http://schemas.microsoft.com/office/drawing/2014/main" id="{E9B1DE71-4C69-3149-94C0-F9FCCFB755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1009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6679" name="Group 350">
            <a:extLst>
              <a:ext uri="{FF2B5EF4-FFF2-40B4-BE49-F238E27FC236}">
                <a16:creationId xmlns:a16="http://schemas.microsoft.com/office/drawing/2014/main" id="{97A5ACDE-4667-9F8A-EE8A-6F2224032054}"/>
              </a:ext>
            </a:extLst>
          </p:cNvPr>
          <p:cNvGrpSpPr>
            <a:grpSpLocks/>
          </p:cNvGrpSpPr>
          <p:nvPr/>
        </p:nvGrpSpPr>
        <p:grpSpPr bwMode="auto">
          <a:xfrm>
            <a:off x="6119813" y="3641725"/>
            <a:ext cx="95250" cy="177800"/>
            <a:chOff x="3216" y="684"/>
            <a:chExt cx="96" cy="132"/>
          </a:xfrm>
        </p:grpSpPr>
        <p:sp>
          <p:nvSpPr>
            <p:cNvPr id="66769" name="Line 351">
              <a:extLst>
                <a:ext uri="{FF2B5EF4-FFF2-40B4-BE49-F238E27FC236}">
                  <a16:creationId xmlns:a16="http://schemas.microsoft.com/office/drawing/2014/main" id="{680C6371-D6D5-930A-B663-3D4E84FAD3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770" name="Group 352">
              <a:extLst>
                <a:ext uri="{FF2B5EF4-FFF2-40B4-BE49-F238E27FC236}">
                  <a16:creationId xmlns:a16="http://schemas.microsoft.com/office/drawing/2014/main" id="{35EF6F91-9EA4-7B13-D7E3-3BD8B82724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6772" name="Line 353">
                <a:extLst>
                  <a:ext uri="{FF2B5EF4-FFF2-40B4-BE49-F238E27FC236}">
                    <a16:creationId xmlns:a16="http://schemas.microsoft.com/office/drawing/2014/main" id="{A5037365-2A7B-C123-F112-E9D0520E3C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6773" name="Group 354">
                <a:extLst>
                  <a:ext uri="{FF2B5EF4-FFF2-40B4-BE49-F238E27FC236}">
                    <a16:creationId xmlns:a16="http://schemas.microsoft.com/office/drawing/2014/main" id="{3EA3B01A-EE9F-3C2D-EDCA-2AE4F7EB06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6774" name="Arc 355">
                  <a:extLst>
                    <a:ext uri="{FF2B5EF4-FFF2-40B4-BE49-F238E27FC236}">
                      <a16:creationId xmlns:a16="http://schemas.microsoft.com/office/drawing/2014/main" id="{06E6FAEB-45B0-E6C6-8ECE-2501D09227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6775" name="Arc 356">
                  <a:extLst>
                    <a:ext uri="{FF2B5EF4-FFF2-40B4-BE49-F238E27FC236}">
                      <a16:creationId xmlns:a16="http://schemas.microsoft.com/office/drawing/2014/main" id="{9F62639B-B9F2-9F1C-BB03-CDCA0EB1AD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6771" name="Freeform 357">
              <a:extLst>
                <a:ext uri="{FF2B5EF4-FFF2-40B4-BE49-F238E27FC236}">
                  <a16:creationId xmlns:a16="http://schemas.microsoft.com/office/drawing/2014/main" id="{D550A905-0060-36A9-6E3C-5EE4E7C66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6680" name="Line 358">
            <a:extLst>
              <a:ext uri="{FF2B5EF4-FFF2-40B4-BE49-F238E27FC236}">
                <a16:creationId xmlns:a16="http://schemas.microsoft.com/office/drawing/2014/main" id="{0F567383-1A16-0CAC-A9A3-D683C24B8A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70613" y="3513138"/>
            <a:ext cx="0" cy="128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81" name="Line 359">
            <a:extLst>
              <a:ext uri="{FF2B5EF4-FFF2-40B4-BE49-F238E27FC236}">
                <a16:creationId xmlns:a16="http://schemas.microsoft.com/office/drawing/2014/main" id="{D3E35759-B14B-3DEE-82A7-43E92C682F7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57875" y="3406775"/>
            <a:ext cx="0" cy="37941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82" name="Line 360">
            <a:extLst>
              <a:ext uri="{FF2B5EF4-FFF2-40B4-BE49-F238E27FC236}">
                <a16:creationId xmlns:a16="http://schemas.microsoft.com/office/drawing/2014/main" id="{F864DC7A-AF86-0A08-0666-62B02E3A3F8F}"/>
              </a:ext>
            </a:extLst>
          </p:cNvPr>
          <p:cNvSpPr>
            <a:spLocks noChangeShapeType="1"/>
          </p:cNvSpPr>
          <p:nvPr/>
        </p:nvSpPr>
        <p:spPr bwMode="auto">
          <a:xfrm>
            <a:off x="5873750" y="3405188"/>
            <a:ext cx="155575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83" name="Group 361">
            <a:extLst>
              <a:ext uri="{FF2B5EF4-FFF2-40B4-BE49-F238E27FC236}">
                <a16:creationId xmlns:a16="http://schemas.microsoft.com/office/drawing/2014/main" id="{4A055776-DACC-CAE2-AF12-EF5D26DD9907}"/>
              </a:ext>
            </a:extLst>
          </p:cNvPr>
          <p:cNvGrpSpPr>
            <a:grpSpLocks/>
          </p:cNvGrpSpPr>
          <p:nvPr/>
        </p:nvGrpSpPr>
        <p:grpSpPr bwMode="auto">
          <a:xfrm>
            <a:off x="6499225" y="3167063"/>
            <a:ext cx="473075" cy="369887"/>
            <a:chOff x="2071" y="3309"/>
            <a:chExt cx="310" cy="234"/>
          </a:xfrm>
        </p:grpSpPr>
        <p:grpSp>
          <p:nvGrpSpPr>
            <p:cNvPr id="66762" name="Group 362">
              <a:extLst>
                <a:ext uri="{FF2B5EF4-FFF2-40B4-BE49-F238E27FC236}">
                  <a16:creationId xmlns:a16="http://schemas.microsoft.com/office/drawing/2014/main" id="{FBBA2FAC-95D7-8FE0-45B3-26DE8BA170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765" name="Group 363">
                <a:extLst>
                  <a:ext uri="{FF2B5EF4-FFF2-40B4-BE49-F238E27FC236}">
                    <a16:creationId xmlns:a16="http://schemas.microsoft.com/office/drawing/2014/main" id="{F56120BC-715B-FFD8-8608-29935EE070F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767" name="Rectangle 364">
                  <a:extLst>
                    <a:ext uri="{FF2B5EF4-FFF2-40B4-BE49-F238E27FC236}">
                      <a16:creationId xmlns:a16="http://schemas.microsoft.com/office/drawing/2014/main" id="{F92D7622-3D56-FB6F-2969-8675F720D9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768" name="Oval 365">
                  <a:extLst>
                    <a:ext uri="{FF2B5EF4-FFF2-40B4-BE49-F238E27FC236}">
                      <a16:creationId xmlns:a16="http://schemas.microsoft.com/office/drawing/2014/main" id="{4FF98DE5-A6F4-3B39-5AD4-98FAD09F96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766" name="Text Box 366">
                <a:extLst>
                  <a:ext uri="{FF2B5EF4-FFF2-40B4-BE49-F238E27FC236}">
                    <a16:creationId xmlns:a16="http://schemas.microsoft.com/office/drawing/2014/main" id="{B157E4A7-79AA-2B5B-B88A-D76597B577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763" name="Text Box 367">
              <a:extLst>
                <a:ext uri="{FF2B5EF4-FFF2-40B4-BE49-F238E27FC236}">
                  <a16:creationId xmlns:a16="http://schemas.microsoft.com/office/drawing/2014/main" id="{4F6C8C19-D1EB-DE6C-5972-2B8EE22199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764" name="Text Box 368">
              <a:extLst>
                <a:ext uri="{FF2B5EF4-FFF2-40B4-BE49-F238E27FC236}">
                  <a16:creationId xmlns:a16="http://schemas.microsoft.com/office/drawing/2014/main" id="{D9F7DCC3-6AC2-D7CD-85DD-B59EFB2F8E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1013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84" name="Line 369">
            <a:extLst>
              <a:ext uri="{FF2B5EF4-FFF2-40B4-BE49-F238E27FC236}">
                <a16:creationId xmlns:a16="http://schemas.microsoft.com/office/drawing/2014/main" id="{10DB0ADA-1BEF-9F7D-4B01-E76A5D878883}"/>
              </a:ext>
            </a:extLst>
          </p:cNvPr>
          <p:cNvSpPr>
            <a:spLocks noChangeShapeType="1"/>
          </p:cNvSpPr>
          <p:nvPr/>
        </p:nvSpPr>
        <p:spPr bwMode="auto">
          <a:xfrm>
            <a:off x="6826250" y="3543300"/>
            <a:ext cx="0" cy="23971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685" name="Text Box 370">
            <a:extLst>
              <a:ext uri="{FF2B5EF4-FFF2-40B4-BE49-F238E27FC236}">
                <a16:creationId xmlns:a16="http://schemas.microsoft.com/office/drawing/2014/main" id="{429FEA3E-0DFD-CAE3-CB20-18BD28C30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85363" y="3201988"/>
            <a:ext cx="466725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Propane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6686" name="Text Box 371">
            <a:extLst>
              <a:ext uri="{FF2B5EF4-FFF2-40B4-BE49-F238E27FC236}">
                <a16:creationId xmlns:a16="http://schemas.microsoft.com/office/drawing/2014/main" id="{11D32242-5BDA-81D3-0863-5F81818F1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9988" y="500063"/>
            <a:ext cx="35718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Flare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6687" name="Text Box 372">
            <a:extLst>
              <a:ext uri="{FF2B5EF4-FFF2-40B4-BE49-F238E27FC236}">
                <a16:creationId xmlns:a16="http://schemas.microsoft.com/office/drawing/2014/main" id="{CCBB2077-A150-3638-ED5B-9B6B172D8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0675" y="3319463"/>
            <a:ext cx="1065213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Bottoms from deetaniser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grpSp>
        <p:nvGrpSpPr>
          <p:cNvPr id="66688" name="Group 373">
            <a:extLst>
              <a:ext uri="{FF2B5EF4-FFF2-40B4-BE49-F238E27FC236}">
                <a16:creationId xmlns:a16="http://schemas.microsoft.com/office/drawing/2014/main" id="{920CCF8C-188B-6286-FBC6-B7DE7419388D}"/>
              </a:ext>
            </a:extLst>
          </p:cNvPr>
          <p:cNvGrpSpPr>
            <a:grpSpLocks/>
          </p:cNvGrpSpPr>
          <p:nvPr/>
        </p:nvGrpSpPr>
        <p:grpSpPr bwMode="auto">
          <a:xfrm>
            <a:off x="9320213" y="2887663"/>
            <a:ext cx="473075" cy="373062"/>
            <a:chOff x="2071" y="3309"/>
            <a:chExt cx="310" cy="234"/>
          </a:xfrm>
        </p:grpSpPr>
        <p:grpSp>
          <p:nvGrpSpPr>
            <p:cNvPr id="66755" name="Group 374">
              <a:extLst>
                <a:ext uri="{FF2B5EF4-FFF2-40B4-BE49-F238E27FC236}">
                  <a16:creationId xmlns:a16="http://schemas.microsoft.com/office/drawing/2014/main" id="{FC3C71FF-336F-2359-AD0F-1E7253593C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6758" name="Group 375">
                <a:extLst>
                  <a:ext uri="{FF2B5EF4-FFF2-40B4-BE49-F238E27FC236}">
                    <a16:creationId xmlns:a16="http://schemas.microsoft.com/office/drawing/2014/main" id="{B9464618-3307-1EBD-59FF-8B67EDCA378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760" name="Rectangle 376">
                  <a:extLst>
                    <a:ext uri="{FF2B5EF4-FFF2-40B4-BE49-F238E27FC236}">
                      <a16:creationId xmlns:a16="http://schemas.microsoft.com/office/drawing/2014/main" id="{57B6E4DE-30E4-DE5B-93F4-938909E1AF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761" name="Oval 377">
                  <a:extLst>
                    <a:ext uri="{FF2B5EF4-FFF2-40B4-BE49-F238E27FC236}">
                      <a16:creationId xmlns:a16="http://schemas.microsoft.com/office/drawing/2014/main" id="{BA9A3F91-B8DC-1839-C5A2-6EC8D06410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759" name="Text Box 378">
                <a:extLst>
                  <a:ext uri="{FF2B5EF4-FFF2-40B4-BE49-F238E27FC236}">
                    <a16:creationId xmlns:a16="http://schemas.microsoft.com/office/drawing/2014/main" id="{9EB67611-97A5-D658-6F52-1D8F753F70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25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756" name="Text Box 379">
              <a:extLst>
                <a:ext uri="{FF2B5EF4-FFF2-40B4-BE49-F238E27FC236}">
                  <a16:creationId xmlns:a16="http://schemas.microsoft.com/office/drawing/2014/main" id="{39330130-62E1-9C6F-F573-6A477A7E63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FI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757" name="Text Box 380">
              <a:extLst>
                <a:ext uri="{FF2B5EF4-FFF2-40B4-BE49-F238E27FC236}">
                  <a16:creationId xmlns:a16="http://schemas.microsoft.com/office/drawing/2014/main" id="{998D2F15-7DD8-4A48-6F51-AFEC03DD22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1003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6689" name="Line 381">
            <a:extLst>
              <a:ext uri="{FF2B5EF4-FFF2-40B4-BE49-F238E27FC236}">
                <a16:creationId xmlns:a16="http://schemas.microsoft.com/office/drawing/2014/main" id="{B03A29B8-AEA4-1316-3FB3-7FEAE9C234D5}"/>
              </a:ext>
            </a:extLst>
          </p:cNvPr>
          <p:cNvSpPr>
            <a:spLocks noChangeShapeType="1"/>
          </p:cNvSpPr>
          <p:nvPr/>
        </p:nvSpPr>
        <p:spPr bwMode="auto">
          <a:xfrm>
            <a:off x="9664700" y="3263900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90" name="Group 383">
            <a:extLst>
              <a:ext uri="{FF2B5EF4-FFF2-40B4-BE49-F238E27FC236}">
                <a16:creationId xmlns:a16="http://schemas.microsoft.com/office/drawing/2014/main" id="{6953603D-230F-9F26-AA46-37FEB76A7C5E}"/>
              </a:ext>
            </a:extLst>
          </p:cNvPr>
          <p:cNvGrpSpPr>
            <a:grpSpLocks/>
          </p:cNvGrpSpPr>
          <p:nvPr/>
        </p:nvGrpSpPr>
        <p:grpSpPr bwMode="auto">
          <a:xfrm>
            <a:off x="1527175" y="2503488"/>
            <a:ext cx="2570163" cy="852487"/>
            <a:chOff x="2" y="1708"/>
            <a:chExt cx="1889" cy="582"/>
          </a:xfrm>
        </p:grpSpPr>
        <p:sp>
          <p:nvSpPr>
            <p:cNvPr id="66729" name="Line 384">
              <a:extLst>
                <a:ext uri="{FF2B5EF4-FFF2-40B4-BE49-F238E27FC236}">
                  <a16:creationId xmlns:a16="http://schemas.microsoft.com/office/drawing/2014/main" id="{E974C3C3-E881-FF44-A3CC-0AA7CCEDEB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" y="2270"/>
              <a:ext cx="176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730" name="Group 385">
              <a:extLst>
                <a:ext uri="{FF2B5EF4-FFF2-40B4-BE49-F238E27FC236}">
                  <a16:creationId xmlns:a16="http://schemas.microsoft.com/office/drawing/2014/main" id="{E10A9348-0818-DF96-49E2-DBD4E239C1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" y="1711"/>
              <a:ext cx="378" cy="264"/>
              <a:chOff x="3822" y="2179"/>
              <a:chExt cx="308" cy="234"/>
            </a:xfrm>
          </p:grpSpPr>
          <p:grpSp>
            <p:nvGrpSpPr>
              <p:cNvPr id="66751" name="Group 386">
                <a:extLst>
                  <a:ext uri="{FF2B5EF4-FFF2-40B4-BE49-F238E27FC236}">
                    <a16:creationId xmlns:a16="http://schemas.microsoft.com/office/drawing/2014/main" id="{4FF81A26-056E-2B1C-863A-3BE6C81587D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753" name="Rectangle 387">
                  <a:extLst>
                    <a:ext uri="{FF2B5EF4-FFF2-40B4-BE49-F238E27FC236}">
                      <a16:creationId xmlns:a16="http://schemas.microsoft.com/office/drawing/2014/main" id="{4570D516-C991-6368-E274-EBEF2D3922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754" name="Oval 388">
                  <a:extLst>
                    <a:ext uri="{FF2B5EF4-FFF2-40B4-BE49-F238E27FC236}">
                      <a16:creationId xmlns:a16="http://schemas.microsoft.com/office/drawing/2014/main" id="{C4B66FC4-DA43-0522-CFA9-DE573897B0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752" name="Text Box 389">
                <a:extLst>
                  <a:ext uri="{FF2B5EF4-FFF2-40B4-BE49-F238E27FC236}">
                    <a16:creationId xmlns:a16="http://schemas.microsoft.com/office/drawing/2014/main" id="{FF8BB572-5074-834B-787E-5CCA8F43F5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49" cy="1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731" name="Text Box 390">
              <a:extLst>
                <a:ext uri="{FF2B5EF4-FFF2-40B4-BE49-F238E27FC236}">
                  <a16:creationId xmlns:a16="http://schemas.microsoft.com/office/drawing/2014/main" id="{89FEBE9A-6EFD-E11B-0434-E4BE75B4A3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" y="1777"/>
              <a:ext cx="179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732" name="Text Box 391">
              <a:extLst>
                <a:ext uri="{FF2B5EF4-FFF2-40B4-BE49-F238E27FC236}">
                  <a16:creationId xmlns:a16="http://schemas.microsoft.com/office/drawing/2014/main" id="{ED70FA17-CB1F-1038-09B5-993C622F41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" y="1849"/>
              <a:ext cx="239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1005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grpSp>
          <p:nvGrpSpPr>
            <p:cNvPr id="66733" name="Group 392">
              <a:extLst>
                <a:ext uri="{FF2B5EF4-FFF2-40B4-BE49-F238E27FC236}">
                  <a16:creationId xmlns:a16="http://schemas.microsoft.com/office/drawing/2014/main" id="{CAD0BBA7-0790-6E2B-D034-93F9302A02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0" y="2178"/>
              <a:ext cx="62" cy="112"/>
              <a:chOff x="3216" y="684"/>
              <a:chExt cx="96" cy="132"/>
            </a:xfrm>
          </p:grpSpPr>
          <p:sp>
            <p:nvSpPr>
              <p:cNvPr id="66744" name="Line 393">
                <a:extLst>
                  <a:ext uri="{FF2B5EF4-FFF2-40B4-BE49-F238E27FC236}">
                    <a16:creationId xmlns:a16="http://schemas.microsoft.com/office/drawing/2014/main" id="{CD96C565-1F02-7753-DE5C-E572E10702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64" y="720"/>
                <a:ext cx="0" cy="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6745" name="Group 394">
                <a:extLst>
                  <a:ext uri="{FF2B5EF4-FFF2-40B4-BE49-F238E27FC236}">
                    <a16:creationId xmlns:a16="http://schemas.microsoft.com/office/drawing/2014/main" id="{8DEFF6A8-11BA-C520-DAE9-3317337E40B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24" y="684"/>
                <a:ext cx="76" cy="34"/>
                <a:chOff x="1198" y="430"/>
                <a:chExt cx="144" cy="75"/>
              </a:xfrm>
            </p:grpSpPr>
            <p:sp>
              <p:nvSpPr>
                <p:cNvPr id="66747" name="Line 395">
                  <a:extLst>
                    <a:ext uri="{FF2B5EF4-FFF2-40B4-BE49-F238E27FC236}">
                      <a16:creationId xmlns:a16="http://schemas.microsoft.com/office/drawing/2014/main" id="{9D0EB73B-BBA0-63A9-49AF-95A0F12673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98" y="502"/>
                  <a:ext cx="14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66748" name="Group 396">
                  <a:extLst>
                    <a:ext uri="{FF2B5EF4-FFF2-40B4-BE49-F238E27FC236}">
                      <a16:creationId xmlns:a16="http://schemas.microsoft.com/office/drawing/2014/main" id="{F4FE8FD1-2C1C-6C4A-5A41-BD8C731E68C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98" y="430"/>
                  <a:ext cx="144" cy="75"/>
                  <a:chOff x="720" y="912"/>
                  <a:chExt cx="192" cy="96"/>
                </a:xfrm>
              </p:grpSpPr>
              <p:sp>
                <p:nvSpPr>
                  <p:cNvPr id="66749" name="Arc 397">
                    <a:extLst>
                      <a:ext uri="{FF2B5EF4-FFF2-40B4-BE49-F238E27FC236}">
                        <a16:creationId xmlns:a16="http://schemas.microsoft.com/office/drawing/2014/main" id="{C67A0E85-5D88-9B0C-9560-86FAA82BC5F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720" y="912"/>
                    <a:ext cx="96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6750" name="Arc 398">
                    <a:extLst>
                      <a:ext uri="{FF2B5EF4-FFF2-40B4-BE49-F238E27FC236}">
                        <a16:creationId xmlns:a16="http://schemas.microsoft.com/office/drawing/2014/main" id="{E63011A0-4FA6-C29E-DD42-64DB8EB8911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6" y="912"/>
                    <a:ext cx="96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66746" name="Freeform 399">
                <a:extLst>
                  <a:ext uri="{FF2B5EF4-FFF2-40B4-BE49-F238E27FC236}">
                    <a16:creationId xmlns:a16="http://schemas.microsoft.com/office/drawing/2014/main" id="{55D6AA26-FCEC-E5CC-6467-6B8E28999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768"/>
                <a:ext cx="96" cy="48"/>
              </a:xfrm>
              <a:custGeom>
                <a:avLst/>
                <a:gdLst>
                  <a:gd name="T0" fmla="*/ 0 w 144"/>
                  <a:gd name="T1" fmla="*/ 0 h 48"/>
                  <a:gd name="T2" fmla="*/ 1 w 144"/>
                  <a:gd name="T3" fmla="*/ 48 h 48"/>
                  <a:gd name="T4" fmla="*/ 1 w 144"/>
                  <a:gd name="T5" fmla="*/ 0 h 48"/>
                  <a:gd name="T6" fmla="*/ 0 w 144"/>
                  <a:gd name="T7" fmla="*/ 48 h 48"/>
                  <a:gd name="T8" fmla="*/ 0 w 144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4" h="48">
                    <a:moveTo>
                      <a:pt x="0" y="0"/>
                    </a:moveTo>
                    <a:lnTo>
                      <a:pt x="144" y="48"/>
                    </a:lnTo>
                    <a:lnTo>
                      <a:pt x="144" y="0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6734" name="Line 400">
              <a:extLst>
                <a:ext uri="{FF2B5EF4-FFF2-40B4-BE49-F238E27FC236}">
                  <a16:creationId xmlns:a16="http://schemas.microsoft.com/office/drawing/2014/main" id="{F4EB5332-1176-F66E-0C9F-F353581510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1" y="1985"/>
              <a:ext cx="3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735" name="Group 401">
              <a:extLst>
                <a:ext uri="{FF2B5EF4-FFF2-40B4-BE49-F238E27FC236}">
                  <a16:creationId xmlns:a16="http://schemas.microsoft.com/office/drawing/2014/main" id="{6CBCE670-56CF-E1F6-A36E-96D806C10B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1708"/>
              <a:ext cx="360" cy="266"/>
              <a:chOff x="3822" y="2179"/>
              <a:chExt cx="308" cy="234"/>
            </a:xfrm>
          </p:grpSpPr>
          <p:grpSp>
            <p:nvGrpSpPr>
              <p:cNvPr id="66740" name="Group 402">
                <a:extLst>
                  <a:ext uri="{FF2B5EF4-FFF2-40B4-BE49-F238E27FC236}">
                    <a16:creationId xmlns:a16="http://schemas.microsoft.com/office/drawing/2014/main" id="{2FB62DBC-4983-A58F-63D0-D234BA21506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6742" name="Rectangle 403">
                  <a:extLst>
                    <a:ext uri="{FF2B5EF4-FFF2-40B4-BE49-F238E27FC236}">
                      <a16:creationId xmlns:a16="http://schemas.microsoft.com/office/drawing/2014/main" id="{54AA2D8D-5786-A800-AC4C-640BC4309E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743" name="Oval 404">
                  <a:extLst>
                    <a:ext uri="{FF2B5EF4-FFF2-40B4-BE49-F238E27FC236}">
                      <a16:creationId xmlns:a16="http://schemas.microsoft.com/office/drawing/2014/main" id="{8D1659C7-D08A-1B0E-7C9C-9F6B61821D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6741" name="Text Box 405">
                <a:extLst>
                  <a:ext uri="{FF2B5EF4-FFF2-40B4-BE49-F238E27FC236}">
                    <a16:creationId xmlns:a16="http://schemas.microsoft.com/office/drawing/2014/main" id="{D79CB027-309F-7713-1EC3-9D3EDFB858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56" cy="1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736" name="Text Box 406">
              <a:extLst>
                <a:ext uri="{FF2B5EF4-FFF2-40B4-BE49-F238E27FC236}">
                  <a16:creationId xmlns:a16="http://schemas.microsoft.com/office/drawing/2014/main" id="{EE283DED-47A7-0A6B-93FA-8236AC46D4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" y="1768"/>
              <a:ext cx="198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737" name="Text Box 407">
              <a:extLst>
                <a:ext uri="{FF2B5EF4-FFF2-40B4-BE49-F238E27FC236}">
                  <a16:creationId xmlns:a16="http://schemas.microsoft.com/office/drawing/2014/main" id="{8B935339-BDB7-5C1C-F079-6F233F4E2B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" y="1840"/>
              <a:ext cx="239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6738" name="Line 408">
              <a:extLst>
                <a:ext uri="{FF2B5EF4-FFF2-40B4-BE49-F238E27FC236}">
                  <a16:creationId xmlns:a16="http://schemas.microsoft.com/office/drawing/2014/main" id="{E6FFA2C4-04F1-4B44-C36D-5174E3E10F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" y="1965"/>
              <a:ext cx="0" cy="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739" name="Text Box 409">
              <a:extLst>
                <a:ext uri="{FF2B5EF4-FFF2-40B4-BE49-F238E27FC236}">
                  <a16:creationId xmlns:a16="http://schemas.microsoft.com/office/drawing/2014/main" id="{7A2A1B45-B0CA-5374-2F25-06E181197A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" y="1975"/>
              <a:ext cx="703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900" b="1">
                  <a:solidFill>
                    <a:srgbClr val="3584E3"/>
                  </a:solidFill>
                  <a:latin typeface="Times New Roman" panose="02020603050405020304" pitchFamily="18" charset="0"/>
                </a:rPr>
                <a:t>24LC1001.VYA</a:t>
              </a:r>
              <a:endParaRPr lang="en-GB" altLang="nb-NO" sz="900" b="1">
                <a:solidFill>
                  <a:srgbClr val="3584E3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6691" name="Line 411">
            <a:extLst>
              <a:ext uri="{FF2B5EF4-FFF2-40B4-BE49-F238E27FC236}">
                <a16:creationId xmlns:a16="http://schemas.microsoft.com/office/drawing/2014/main" id="{0459265A-7C84-114D-F2C0-BF04D456A89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95800" y="6200775"/>
            <a:ext cx="5133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92" name="Group 412">
            <a:extLst>
              <a:ext uri="{FF2B5EF4-FFF2-40B4-BE49-F238E27FC236}">
                <a16:creationId xmlns:a16="http://schemas.microsoft.com/office/drawing/2014/main" id="{804AAF52-105B-069A-42CD-B0A7AFC67D29}"/>
              </a:ext>
            </a:extLst>
          </p:cNvPr>
          <p:cNvGrpSpPr>
            <a:grpSpLocks/>
          </p:cNvGrpSpPr>
          <p:nvPr/>
        </p:nvGrpSpPr>
        <p:grpSpPr bwMode="auto">
          <a:xfrm>
            <a:off x="9629775" y="5121275"/>
            <a:ext cx="360363" cy="1701800"/>
            <a:chOff x="1994" y="1404"/>
            <a:chExt cx="386" cy="2718"/>
          </a:xfrm>
        </p:grpSpPr>
        <p:sp>
          <p:nvSpPr>
            <p:cNvPr id="66726" name="AutoShape 413">
              <a:extLst>
                <a:ext uri="{FF2B5EF4-FFF2-40B4-BE49-F238E27FC236}">
                  <a16:creationId xmlns:a16="http://schemas.microsoft.com/office/drawing/2014/main" id="{45790F25-DED2-9052-7285-5EDBDA2177D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100" y="1298"/>
              <a:ext cx="172" cy="384"/>
            </a:xfrm>
            <a:prstGeom prst="flowChartDelay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6727" name="AutoShape 414">
              <a:extLst>
                <a:ext uri="{FF2B5EF4-FFF2-40B4-BE49-F238E27FC236}">
                  <a16:creationId xmlns:a16="http://schemas.microsoft.com/office/drawing/2014/main" id="{CB9E91D0-30F1-6368-7154-B8710E1221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V="1">
              <a:off x="2101" y="3844"/>
              <a:ext cx="172" cy="384"/>
            </a:xfrm>
            <a:prstGeom prst="flowChartDelay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6728" name="Rectangle 415">
              <a:extLst>
                <a:ext uri="{FF2B5EF4-FFF2-40B4-BE49-F238E27FC236}">
                  <a16:creationId xmlns:a16="http://schemas.microsoft.com/office/drawing/2014/main" id="{ABDC88CB-FF7E-64E8-EDB2-F87CFE3B3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4" y="1489"/>
              <a:ext cx="386" cy="255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6693" name="Line 416">
            <a:extLst>
              <a:ext uri="{FF2B5EF4-FFF2-40B4-BE49-F238E27FC236}">
                <a16:creationId xmlns:a16="http://schemas.microsoft.com/office/drawing/2014/main" id="{2F9B83BF-B3D5-C334-766D-E483117161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813925" y="4654550"/>
            <a:ext cx="0" cy="466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694" name="Group 417">
            <a:extLst>
              <a:ext uri="{FF2B5EF4-FFF2-40B4-BE49-F238E27FC236}">
                <a16:creationId xmlns:a16="http://schemas.microsoft.com/office/drawing/2014/main" id="{3AFE7C83-F082-B93E-BEFA-7EEA451A16C1}"/>
              </a:ext>
            </a:extLst>
          </p:cNvPr>
          <p:cNvGrpSpPr>
            <a:grpSpLocks/>
          </p:cNvGrpSpPr>
          <p:nvPr/>
        </p:nvGrpSpPr>
        <p:grpSpPr bwMode="auto">
          <a:xfrm>
            <a:off x="9861550" y="4529138"/>
            <a:ext cx="309563" cy="333375"/>
            <a:chOff x="3820" y="2114"/>
            <a:chExt cx="310" cy="299"/>
          </a:xfrm>
        </p:grpSpPr>
        <p:sp>
          <p:nvSpPr>
            <p:cNvPr id="66724" name="Rectangle 418">
              <a:extLst>
                <a:ext uri="{FF2B5EF4-FFF2-40B4-BE49-F238E27FC236}">
                  <a16:creationId xmlns:a16="http://schemas.microsoft.com/office/drawing/2014/main" id="{82AD3CE5-8CE8-1DAF-BBBA-2DA5D1870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6725" name="Oval 419">
              <a:extLst>
                <a:ext uri="{FF2B5EF4-FFF2-40B4-BE49-F238E27FC236}">
                  <a16:creationId xmlns:a16="http://schemas.microsoft.com/office/drawing/2014/main" id="{88B64006-DC0A-A893-4944-1CE34991C5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6695" name="Text Box 420">
            <a:extLst>
              <a:ext uri="{FF2B5EF4-FFF2-40B4-BE49-F238E27FC236}">
                <a16:creationId xmlns:a16="http://schemas.microsoft.com/office/drawing/2014/main" id="{21D4E994-7B84-4453-01EC-F9D79347A5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0575" y="4476750"/>
            <a:ext cx="26035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24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6696" name="Text Box 421">
            <a:extLst>
              <a:ext uri="{FF2B5EF4-FFF2-40B4-BE49-F238E27FC236}">
                <a16:creationId xmlns:a16="http://schemas.microsoft.com/office/drawing/2014/main" id="{AEC8101D-0A82-B71C-1AC1-322EC24BD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7425" y="4543425"/>
            <a:ext cx="293688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AR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6697" name="Text Box 422">
            <a:extLst>
              <a:ext uri="{FF2B5EF4-FFF2-40B4-BE49-F238E27FC236}">
                <a16:creationId xmlns:a16="http://schemas.microsoft.com/office/drawing/2014/main" id="{3A4313FE-7729-4B85-927B-393581ECE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6150" y="4657725"/>
            <a:ext cx="350838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1005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6698" name="Text Box 423">
            <a:extLst>
              <a:ext uri="{FF2B5EF4-FFF2-40B4-BE49-F238E27FC236}">
                <a16:creationId xmlns:a16="http://schemas.microsoft.com/office/drawing/2014/main" id="{DFE61092-B784-4899-D9CB-3F50AE1E4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2063" y="4500563"/>
            <a:ext cx="473075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solidFill>
                  <a:srgbClr val="FF0066"/>
                </a:solidFill>
                <a:latin typeface="Times New Roman" panose="02020603050405020304" pitchFamily="18" charset="0"/>
              </a:rPr>
              <a:t>C = C3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E = nC4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F = C5+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6699" name="Text Box 424">
            <a:extLst>
              <a:ext uri="{FF2B5EF4-FFF2-40B4-BE49-F238E27FC236}">
                <a16:creationId xmlns:a16="http://schemas.microsoft.com/office/drawing/2014/main" id="{2E77F64B-E428-E20E-0A30-A0A571EBC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2475" y="5611813"/>
            <a:ext cx="1328738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900" b="1">
                <a:latin typeface="Times New Roman" panose="02020603050405020304" pitchFamily="18" charset="0"/>
              </a:rPr>
              <a:t>Debutaniser 24-VE-108</a:t>
            </a:r>
            <a:endParaRPr lang="en-GB" altLang="nb-NO" sz="900" b="1">
              <a:latin typeface="Times New Roman" panose="02020603050405020304" pitchFamily="18" charset="0"/>
            </a:endParaRPr>
          </a:p>
        </p:txBody>
      </p:sp>
      <p:sp>
        <p:nvSpPr>
          <p:cNvPr id="66700" name="Line 425">
            <a:extLst>
              <a:ext uri="{FF2B5EF4-FFF2-40B4-BE49-F238E27FC236}">
                <a16:creationId xmlns:a16="http://schemas.microsoft.com/office/drawing/2014/main" id="{337777E7-A7E0-4962-97FB-22CB358435D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8813" y="1108075"/>
            <a:ext cx="5095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6701" name="Group 426">
            <a:extLst>
              <a:ext uri="{FF2B5EF4-FFF2-40B4-BE49-F238E27FC236}">
                <a16:creationId xmlns:a16="http://schemas.microsoft.com/office/drawing/2014/main" id="{3950386C-874D-A832-55C0-EEA99D5E4151}"/>
              </a:ext>
            </a:extLst>
          </p:cNvPr>
          <p:cNvGrpSpPr>
            <a:grpSpLocks/>
          </p:cNvGrpSpPr>
          <p:nvPr/>
        </p:nvGrpSpPr>
        <p:grpSpPr bwMode="auto">
          <a:xfrm>
            <a:off x="5429250" y="987425"/>
            <a:ext cx="309563" cy="333375"/>
            <a:chOff x="3820" y="2114"/>
            <a:chExt cx="310" cy="299"/>
          </a:xfrm>
        </p:grpSpPr>
        <p:sp>
          <p:nvSpPr>
            <p:cNvPr id="66722" name="Rectangle 427">
              <a:extLst>
                <a:ext uri="{FF2B5EF4-FFF2-40B4-BE49-F238E27FC236}">
                  <a16:creationId xmlns:a16="http://schemas.microsoft.com/office/drawing/2014/main" id="{8CDB77D3-AC67-CDCD-78EB-A47503561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6723" name="Oval 428">
              <a:extLst>
                <a:ext uri="{FF2B5EF4-FFF2-40B4-BE49-F238E27FC236}">
                  <a16:creationId xmlns:a16="http://schemas.microsoft.com/office/drawing/2014/main" id="{BFCBC90B-1FE4-FD6D-E78A-6E3741057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6702" name="Text Box 429">
            <a:extLst>
              <a:ext uri="{FF2B5EF4-FFF2-40B4-BE49-F238E27FC236}">
                <a16:creationId xmlns:a16="http://schemas.microsoft.com/office/drawing/2014/main" id="{90C70B82-006E-3AD5-5397-E459549AA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935038"/>
            <a:ext cx="26035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24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6703" name="Text Box 430">
            <a:extLst>
              <a:ext uri="{FF2B5EF4-FFF2-40B4-BE49-F238E27FC236}">
                <a16:creationId xmlns:a16="http://schemas.microsoft.com/office/drawing/2014/main" id="{3BF26264-E264-238C-3BBE-A964D367F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1950" y="1001713"/>
            <a:ext cx="295275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AR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6704" name="Text Box 431">
            <a:extLst>
              <a:ext uri="{FF2B5EF4-FFF2-40B4-BE49-F238E27FC236}">
                <a16:creationId xmlns:a16="http://schemas.microsoft.com/office/drawing/2014/main" id="{4A239330-782E-D10B-2831-549A1A4D3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0675" y="1116013"/>
            <a:ext cx="350838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1008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6705" name="Text Box 432">
            <a:extLst>
              <a:ext uri="{FF2B5EF4-FFF2-40B4-BE49-F238E27FC236}">
                <a16:creationId xmlns:a16="http://schemas.microsoft.com/office/drawing/2014/main" id="{7DF2B06E-5DC3-4951-561E-0FF064CBE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9763" y="958850"/>
            <a:ext cx="460375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B = C2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C = C3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solidFill>
                  <a:srgbClr val="FF0066"/>
                </a:solidFill>
                <a:latin typeface="Times New Roman" panose="02020603050405020304" pitchFamily="18" charset="0"/>
              </a:rPr>
              <a:t>D = iC4</a:t>
            </a:r>
            <a:endParaRPr lang="en-GB" altLang="nb-NO" sz="7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706" name="Text Box 434">
            <a:extLst>
              <a:ext uri="{FF2B5EF4-FFF2-40B4-BE49-F238E27FC236}">
                <a16:creationId xmlns:a16="http://schemas.microsoft.com/office/drawing/2014/main" id="{E8D8FA51-3DEE-E7FF-A697-DC3F1A835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1350" y="3759200"/>
            <a:ext cx="1755775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Normally 0 flow, used for start-ups to remove inerts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6707" name="TextBox 1">
            <a:extLst>
              <a:ext uri="{FF2B5EF4-FFF2-40B4-BE49-F238E27FC236}">
                <a16:creationId xmlns:a16="http://schemas.microsoft.com/office/drawing/2014/main" id="{3C15F43F-4D48-F3DF-293B-4D99F9C31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938" y="1238250"/>
            <a:ext cx="936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FF0000"/>
                </a:solidFill>
              </a:rPr>
              <a:t>CV1=xD</a:t>
            </a:r>
          </a:p>
        </p:txBody>
      </p:sp>
      <p:sp>
        <p:nvSpPr>
          <p:cNvPr id="66708" name="TextBox 436">
            <a:extLst>
              <a:ext uri="{FF2B5EF4-FFF2-40B4-BE49-F238E27FC236}">
                <a16:creationId xmlns:a16="http://schemas.microsoft.com/office/drawing/2014/main" id="{103B5D7D-D417-AF84-13C3-97F0DFF65F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3702050"/>
            <a:ext cx="9477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FF0000"/>
                </a:solidFill>
              </a:rPr>
              <a:t>CV3=DP</a:t>
            </a:r>
          </a:p>
        </p:txBody>
      </p:sp>
      <p:sp>
        <p:nvSpPr>
          <p:cNvPr id="66709" name="TextBox 437">
            <a:extLst>
              <a:ext uri="{FF2B5EF4-FFF2-40B4-BE49-F238E27FC236}">
                <a16:creationId xmlns:a16="http://schemas.microsoft.com/office/drawing/2014/main" id="{6375F132-F09F-09F9-074A-FD9E47EFA5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0750" y="4846638"/>
            <a:ext cx="9255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FF0000"/>
                </a:solidFill>
              </a:rPr>
              <a:t>CV2=xB</a:t>
            </a:r>
          </a:p>
        </p:txBody>
      </p:sp>
      <p:sp>
        <p:nvSpPr>
          <p:cNvPr id="66710" name="TextBox 438">
            <a:extLst>
              <a:ext uri="{FF2B5EF4-FFF2-40B4-BE49-F238E27FC236}">
                <a16:creationId xmlns:a16="http://schemas.microsoft.com/office/drawing/2014/main" id="{901F65B2-2817-B873-DB98-76E947C73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4075" y="2097088"/>
            <a:ext cx="8572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00B050"/>
                </a:solidFill>
              </a:rPr>
              <a:t>MV1=L</a:t>
            </a:r>
          </a:p>
        </p:txBody>
      </p:sp>
      <p:sp>
        <p:nvSpPr>
          <p:cNvPr id="66711" name="TextBox 439">
            <a:extLst>
              <a:ext uri="{FF2B5EF4-FFF2-40B4-BE49-F238E27FC236}">
                <a16:creationId xmlns:a16="http://schemas.microsoft.com/office/drawing/2014/main" id="{ECEF7373-DB68-D0D4-5B90-1EC00B4447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8688" y="3802063"/>
            <a:ext cx="923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00B050"/>
                </a:solidFill>
              </a:rPr>
              <a:t>MV2=Ts</a:t>
            </a:r>
          </a:p>
        </p:txBody>
      </p:sp>
      <p:sp>
        <p:nvSpPr>
          <p:cNvPr id="66712" name="TextBox 440">
            <a:extLst>
              <a:ext uri="{FF2B5EF4-FFF2-40B4-BE49-F238E27FC236}">
                <a16:creationId xmlns:a16="http://schemas.microsoft.com/office/drawing/2014/main" id="{07DD0B68-19DA-6D17-874E-C01941E4C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6663" y="2630488"/>
            <a:ext cx="7096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chemeClr val="accent1"/>
                </a:solidFill>
              </a:rPr>
              <a:t>DV=F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5384E08-B64C-1139-2A2B-A76F7EBB3D82}"/>
              </a:ext>
            </a:extLst>
          </p:cNvPr>
          <p:cNvSpPr/>
          <p:nvPr/>
        </p:nvSpPr>
        <p:spPr>
          <a:xfrm>
            <a:off x="5686425" y="4275138"/>
            <a:ext cx="647700" cy="549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1100" dirty="0"/>
              <a:t>DPC</a:t>
            </a:r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F0A1A84-32CF-A58F-DF6B-E31D27AABE86}"/>
              </a:ext>
            </a:extLst>
          </p:cNvPr>
          <p:cNvSpPr/>
          <p:nvPr/>
        </p:nvSpPr>
        <p:spPr>
          <a:xfrm>
            <a:off x="2636838" y="4295775"/>
            <a:ext cx="649287" cy="549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900" dirty="0"/>
              <a:t>MAX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C3BD471-E73E-C8B2-AF06-F267BE328F55}"/>
              </a:ext>
            </a:extLst>
          </p:cNvPr>
          <p:cNvCxnSpPr>
            <a:stCxn id="3" idx="2"/>
            <a:endCxn id="444" idx="6"/>
          </p:cNvCxnSpPr>
          <p:nvPr/>
        </p:nvCxnSpPr>
        <p:spPr>
          <a:xfrm flipH="1">
            <a:off x="3286125" y="4549775"/>
            <a:ext cx="2400300" cy="2063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Straight Arrow Connector 449">
            <a:extLst>
              <a:ext uri="{FF2B5EF4-FFF2-40B4-BE49-F238E27FC236}">
                <a16:creationId xmlns:a16="http://schemas.microsoft.com/office/drawing/2014/main" id="{8AAEDC7D-3C5E-2885-AA3B-1F90502485F8}"/>
              </a:ext>
            </a:extLst>
          </p:cNvPr>
          <p:cNvCxnSpPr/>
          <p:nvPr/>
        </p:nvCxnSpPr>
        <p:spPr>
          <a:xfrm>
            <a:off x="5976938" y="3617913"/>
            <a:ext cx="0" cy="66040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EEBBAE4-961B-A46A-20AE-5D6C259C6A0C}"/>
              </a:ext>
            </a:extLst>
          </p:cNvPr>
          <p:cNvCxnSpPr>
            <a:stCxn id="66669" idx="3"/>
          </p:cNvCxnSpPr>
          <p:nvPr/>
        </p:nvCxnSpPr>
        <p:spPr>
          <a:xfrm flipV="1">
            <a:off x="5492750" y="3622675"/>
            <a:ext cx="474663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244B8FE-5E85-88DB-2688-B96E2904C4A6}"/>
              </a:ext>
            </a:extLst>
          </p:cNvPr>
          <p:cNvCxnSpPr>
            <a:endCxn id="3" idx="6"/>
          </p:cNvCxnSpPr>
          <p:nvPr/>
        </p:nvCxnSpPr>
        <p:spPr>
          <a:xfrm flipH="1" flipV="1">
            <a:off x="6334125" y="4549775"/>
            <a:ext cx="477838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719" name="TextBox 15">
            <a:extLst>
              <a:ext uri="{FF2B5EF4-FFF2-40B4-BE49-F238E27FC236}">
                <a16:creationId xmlns:a16="http://schemas.microsoft.com/office/drawing/2014/main" id="{20B64253-CD7D-D44F-5EA5-1E4D72360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7463" y="4321175"/>
            <a:ext cx="6461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200"/>
              <a:t>DPmax</a:t>
            </a:r>
          </a:p>
        </p:txBody>
      </p:sp>
      <p:sp>
        <p:nvSpPr>
          <p:cNvPr id="66720" name="TextBox 16">
            <a:extLst>
              <a:ext uri="{FF2B5EF4-FFF2-40B4-BE49-F238E27FC236}">
                <a16:creationId xmlns:a16="http://schemas.microsoft.com/office/drawing/2014/main" id="{BCED8A79-C3CC-CFD3-18F9-55B0EE023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7550" y="-58738"/>
            <a:ext cx="6216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solidFill>
                  <a:schemeClr val="accent1"/>
                </a:solidFill>
              </a:rPr>
              <a:t>Conventional control: selector when DP&gt;DPmax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EE4445-1093-041B-8501-EAF489380CC6}"/>
              </a:ext>
            </a:extLst>
          </p:cNvPr>
          <p:cNvSpPr txBox="1"/>
          <p:nvPr/>
        </p:nvSpPr>
        <p:spPr>
          <a:xfrm>
            <a:off x="1477963" y="3900488"/>
            <a:ext cx="2012950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nb-NO" sz="1050" dirty="0">
                <a:solidFill>
                  <a:schemeClr val="accent1"/>
                </a:solidFill>
              </a:rPr>
              <a:t>Here </a:t>
            </a:r>
            <a:r>
              <a:rPr lang="nb-NO" sz="1050" dirty="0" err="1">
                <a:solidFill>
                  <a:schemeClr val="accent1"/>
                </a:solidFill>
              </a:rPr>
              <a:t>selector</a:t>
            </a:r>
            <a:r>
              <a:rPr lang="nb-NO" sz="1050" dirty="0">
                <a:solidFill>
                  <a:schemeClr val="accent1"/>
                </a:solidFill>
              </a:rPr>
              <a:t> </a:t>
            </a:r>
            <a:r>
              <a:rPr lang="nb-NO" sz="1050" dirty="0" err="1">
                <a:solidFill>
                  <a:schemeClr val="accent1"/>
                </a:solidFill>
              </a:rPr>
              <a:t>on</a:t>
            </a:r>
            <a:r>
              <a:rPr lang="nb-NO" sz="1050" dirty="0">
                <a:solidFill>
                  <a:schemeClr val="accent1"/>
                </a:solidFill>
              </a:rPr>
              <a:t> MV from TC.</a:t>
            </a:r>
          </a:p>
          <a:p>
            <a:pPr>
              <a:defRPr/>
            </a:pPr>
            <a:r>
              <a:rPr lang="nb-NO" sz="1050" dirty="0" err="1">
                <a:solidFill>
                  <a:schemeClr val="accent1"/>
                </a:solidFill>
              </a:rPr>
              <a:t>Could</a:t>
            </a:r>
            <a:r>
              <a:rPr lang="nb-NO" sz="1050" dirty="0">
                <a:solidFill>
                  <a:schemeClr val="accent1"/>
                </a:solidFill>
              </a:rPr>
              <a:t> have </a:t>
            </a:r>
            <a:r>
              <a:rPr lang="nb-NO" sz="1050" dirty="0" err="1">
                <a:solidFill>
                  <a:schemeClr val="accent1"/>
                </a:solidFill>
              </a:rPr>
              <a:t>selector</a:t>
            </a:r>
            <a:r>
              <a:rPr lang="nb-NO" sz="1050" dirty="0">
                <a:solidFill>
                  <a:schemeClr val="accent1"/>
                </a:solidFill>
              </a:rPr>
              <a:t> </a:t>
            </a:r>
            <a:r>
              <a:rPr lang="nb-NO" sz="1050" dirty="0" err="1">
                <a:solidFill>
                  <a:schemeClr val="accent1"/>
                </a:solidFill>
              </a:rPr>
              <a:t>on</a:t>
            </a:r>
            <a:r>
              <a:rPr lang="nb-NO" sz="1050" dirty="0">
                <a:solidFill>
                  <a:schemeClr val="accent1"/>
                </a:solidFill>
              </a:rPr>
              <a:t> Ts </a:t>
            </a:r>
            <a:r>
              <a:rPr lang="nb-NO" sz="1050" dirty="0" err="1">
                <a:solidFill>
                  <a:schemeClr val="accent1"/>
                </a:solidFill>
              </a:rPr>
              <a:t>instead</a:t>
            </a:r>
            <a:endParaRPr lang="nb-NO" sz="105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9986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2">
            <a:extLst>
              <a:ext uri="{FF2B5EF4-FFF2-40B4-BE49-F238E27FC236}">
                <a16:creationId xmlns:a16="http://schemas.microsoft.com/office/drawing/2014/main" id="{DEC6FA03-4CA1-5CD8-9D6F-C9A42B04602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24384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9F9340-5347-4115-80C8-62CED25675CF}" type="slidenum">
              <a:rPr lang="en-GB" altLang="nb-NO" sz="140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en-GB" altLang="nb-NO" sz="1400"/>
          </a:p>
        </p:txBody>
      </p:sp>
      <p:sp>
        <p:nvSpPr>
          <p:cNvPr id="67587" name="Text Box 2">
            <a:extLst>
              <a:ext uri="{FF2B5EF4-FFF2-40B4-BE49-F238E27FC236}">
                <a16:creationId xmlns:a16="http://schemas.microsoft.com/office/drawing/2014/main" id="{CE50A07B-048F-A7FB-418F-F3C226ECB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4350" y="69850"/>
            <a:ext cx="2789238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300" b="1">
                <a:latin typeface="Times New Roman" panose="02020603050405020304" pitchFamily="18" charset="0"/>
              </a:rPr>
              <a:t>Depropaniser Train 100 – 24-VE-107</a:t>
            </a:r>
            <a:endParaRPr lang="en-GB" altLang="nb-NO" sz="1300" b="1">
              <a:latin typeface="Times New Roman" panose="02020603050405020304" pitchFamily="18" charset="0"/>
            </a:endParaRPr>
          </a:p>
        </p:txBody>
      </p:sp>
      <p:grpSp>
        <p:nvGrpSpPr>
          <p:cNvPr id="67588" name="Group 3">
            <a:extLst>
              <a:ext uri="{FF2B5EF4-FFF2-40B4-BE49-F238E27FC236}">
                <a16:creationId xmlns:a16="http://schemas.microsoft.com/office/drawing/2014/main" id="{FEB01938-9561-AC0A-790C-A436A2E51F19}"/>
              </a:ext>
            </a:extLst>
          </p:cNvPr>
          <p:cNvGrpSpPr>
            <a:grpSpLocks/>
          </p:cNvGrpSpPr>
          <p:nvPr/>
        </p:nvGrpSpPr>
        <p:grpSpPr bwMode="auto">
          <a:xfrm>
            <a:off x="4102100" y="1323975"/>
            <a:ext cx="757238" cy="4643438"/>
            <a:chOff x="1585" y="730"/>
            <a:chExt cx="496" cy="2925"/>
          </a:xfrm>
        </p:grpSpPr>
        <p:grpSp>
          <p:nvGrpSpPr>
            <p:cNvPr id="67988" name="Group 4">
              <a:extLst>
                <a:ext uri="{FF2B5EF4-FFF2-40B4-BE49-F238E27FC236}">
                  <a16:creationId xmlns:a16="http://schemas.microsoft.com/office/drawing/2014/main" id="{09B064B5-F0AC-50A8-FA57-520190BF64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5" y="730"/>
              <a:ext cx="496" cy="2925"/>
              <a:chOff x="2250" y="730"/>
              <a:chExt cx="496" cy="2925"/>
            </a:xfrm>
          </p:grpSpPr>
          <p:grpSp>
            <p:nvGrpSpPr>
              <p:cNvPr id="68028" name="Group 5">
                <a:extLst>
                  <a:ext uri="{FF2B5EF4-FFF2-40B4-BE49-F238E27FC236}">
                    <a16:creationId xmlns:a16="http://schemas.microsoft.com/office/drawing/2014/main" id="{98FE6049-A774-7321-6C77-E9E24B704EE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310" y="730"/>
                <a:ext cx="376" cy="1024"/>
                <a:chOff x="1032" y="614"/>
                <a:chExt cx="729" cy="1190"/>
              </a:xfrm>
            </p:grpSpPr>
            <p:sp>
              <p:nvSpPr>
                <p:cNvPr id="68036" name="AutoShape 6">
                  <a:extLst>
                    <a:ext uri="{FF2B5EF4-FFF2-40B4-BE49-F238E27FC236}">
                      <a16:creationId xmlns:a16="http://schemas.microsoft.com/office/drawing/2014/main" id="{62CE9330-372C-CA5F-6062-7037F88A6F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5400000">
                  <a:off x="1235" y="411"/>
                  <a:ext cx="321" cy="728"/>
                </a:xfrm>
                <a:prstGeom prst="flowChartDelay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037" name="Rectangle 7">
                  <a:extLst>
                    <a:ext uri="{FF2B5EF4-FFF2-40B4-BE49-F238E27FC236}">
                      <a16:creationId xmlns:a16="http://schemas.microsoft.com/office/drawing/2014/main" id="{A3FFC905-1AFD-8FFE-BD9D-804DB2EE7C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2" y="766"/>
                  <a:ext cx="729" cy="103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68029" name="Group 8">
                <a:extLst>
                  <a:ext uri="{FF2B5EF4-FFF2-40B4-BE49-F238E27FC236}">
                    <a16:creationId xmlns:a16="http://schemas.microsoft.com/office/drawing/2014/main" id="{6D7FC2C7-2B0A-AE64-4C9F-98C9D8B6F6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50" y="1946"/>
                <a:ext cx="496" cy="1709"/>
                <a:chOff x="859" y="2087"/>
                <a:chExt cx="1040" cy="1986"/>
              </a:xfrm>
            </p:grpSpPr>
            <p:sp>
              <p:nvSpPr>
                <p:cNvPr id="68034" name="AutoShape 9">
                  <a:extLst>
                    <a:ext uri="{FF2B5EF4-FFF2-40B4-BE49-F238E27FC236}">
                      <a16:creationId xmlns:a16="http://schemas.microsoft.com/office/drawing/2014/main" id="{BA04A7A2-78D8-F022-4E63-3D727224B7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 flipV="1">
                  <a:off x="1219" y="3394"/>
                  <a:ext cx="321" cy="1038"/>
                </a:xfrm>
                <a:prstGeom prst="flowChartDelay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035" name="Rectangle 10">
                  <a:extLst>
                    <a:ext uri="{FF2B5EF4-FFF2-40B4-BE49-F238E27FC236}">
                      <a16:creationId xmlns:a16="http://schemas.microsoft.com/office/drawing/2014/main" id="{B3B9CEF5-4A9D-7955-E7ED-EE107ADB0C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9" y="2087"/>
                  <a:ext cx="1037" cy="183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8030" name="Line 11">
                <a:extLst>
                  <a:ext uri="{FF2B5EF4-FFF2-40B4-BE49-F238E27FC236}">
                    <a16:creationId xmlns:a16="http://schemas.microsoft.com/office/drawing/2014/main" id="{3ACC28A1-CB6A-56F9-E13A-0C14ABF60C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50" y="1754"/>
                <a:ext cx="61" cy="19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31" name="Line 12">
                <a:extLst>
                  <a:ext uri="{FF2B5EF4-FFF2-40B4-BE49-F238E27FC236}">
                    <a16:creationId xmlns:a16="http://schemas.microsoft.com/office/drawing/2014/main" id="{8365D270-F658-BA02-F1CD-28CB83CAD3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6" y="1754"/>
                <a:ext cx="59" cy="19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32" name="Rectangle 13">
                <a:extLst>
                  <a:ext uri="{FF2B5EF4-FFF2-40B4-BE49-F238E27FC236}">
                    <a16:creationId xmlns:a16="http://schemas.microsoft.com/office/drawing/2014/main" id="{162E56E2-D562-3EE3-B3DE-1D4401E69D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0" y="1733"/>
                <a:ext cx="356" cy="3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8033" name="Rectangle 14">
                <a:extLst>
                  <a:ext uri="{FF2B5EF4-FFF2-40B4-BE49-F238E27FC236}">
                    <a16:creationId xmlns:a16="http://schemas.microsoft.com/office/drawing/2014/main" id="{40C4F964-63E5-74A9-252F-8662EBEDBB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" y="1944"/>
                <a:ext cx="462" cy="4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7989" name="Group 15">
              <a:extLst>
                <a:ext uri="{FF2B5EF4-FFF2-40B4-BE49-F238E27FC236}">
                  <a16:creationId xmlns:a16="http://schemas.microsoft.com/office/drawing/2014/main" id="{ADBE2B20-36D0-11C7-491D-192D017E9D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7" y="1552"/>
              <a:ext cx="344" cy="112"/>
              <a:chOff x="2347" y="1607"/>
              <a:chExt cx="344" cy="112"/>
            </a:xfrm>
          </p:grpSpPr>
          <p:sp>
            <p:nvSpPr>
              <p:cNvPr id="68026" name="Line 16">
                <a:extLst>
                  <a:ext uri="{FF2B5EF4-FFF2-40B4-BE49-F238E27FC236}">
                    <a16:creationId xmlns:a16="http://schemas.microsoft.com/office/drawing/2014/main" id="{B7F68B72-E6C6-75C2-01DE-E87AADA834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27" name="Text Box 17">
                <a:extLst>
                  <a:ext uri="{FF2B5EF4-FFF2-40B4-BE49-F238E27FC236}">
                    <a16:creationId xmlns:a16="http://schemas.microsoft.com/office/drawing/2014/main" id="{CC1A7434-3A30-238E-3E14-E3737468BA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21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7990" name="Group 18">
              <a:extLst>
                <a:ext uri="{FF2B5EF4-FFF2-40B4-BE49-F238E27FC236}">
                  <a16:creationId xmlns:a16="http://schemas.microsoft.com/office/drawing/2014/main" id="{C404D36B-C997-523A-BACE-89FD79BC12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4" y="2634"/>
              <a:ext cx="408" cy="112"/>
              <a:chOff x="2347" y="1607"/>
              <a:chExt cx="290" cy="112"/>
            </a:xfrm>
          </p:grpSpPr>
          <p:sp>
            <p:nvSpPr>
              <p:cNvPr id="68024" name="Line 19">
                <a:extLst>
                  <a:ext uri="{FF2B5EF4-FFF2-40B4-BE49-F238E27FC236}">
                    <a16:creationId xmlns:a16="http://schemas.microsoft.com/office/drawing/2014/main" id="{CEAC35D9-FC9D-E857-725D-CFEB98065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25" name="Text Box 20">
                <a:extLst>
                  <a:ext uri="{FF2B5EF4-FFF2-40B4-BE49-F238E27FC236}">
                    <a16:creationId xmlns:a16="http://schemas.microsoft.com/office/drawing/2014/main" id="{5D2E5AB1-7DA9-892E-58E2-E1FB0544B4B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7"/>
                <a:ext cx="107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 1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7991" name="Group 21">
              <a:extLst>
                <a:ext uri="{FF2B5EF4-FFF2-40B4-BE49-F238E27FC236}">
                  <a16:creationId xmlns:a16="http://schemas.microsoft.com/office/drawing/2014/main" id="{3F34882F-B421-8736-4357-DCD1594E19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4" y="2480"/>
              <a:ext cx="408" cy="112"/>
              <a:chOff x="2347" y="1607"/>
              <a:chExt cx="290" cy="112"/>
            </a:xfrm>
          </p:grpSpPr>
          <p:sp>
            <p:nvSpPr>
              <p:cNvPr id="68022" name="Line 22">
                <a:extLst>
                  <a:ext uri="{FF2B5EF4-FFF2-40B4-BE49-F238E27FC236}">
                    <a16:creationId xmlns:a16="http://schemas.microsoft.com/office/drawing/2014/main" id="{506368AF-4AEF-BA2A-A0EA-4157CB12E4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23" name="Text Box 23">
                <a:extLst>
                  <a:ext uri="{FF2B5EF4-FFF2-40B4-BE49-F238E27FC236}">
                    <a16:creationId xmlns:a16="http://schemas.microsoft.com/office/drawing/2014/main" id="{C57302AC-B646-7072-4FF8-88AB7EB410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7"/>
                <a:ext cx="107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 5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7992" name="Group 24">
              <a:extLst>
                <a:ext uri="{FF2B5EF4-FFF2-40B4-BE49-F238E27FC236}">
                  <a16:creationId xmlns:a16="http://schemas.microsoft.com/office/drawing/2014/main" id="{96F95750-B0E4-B4D7-6E13-3E30DDB1EE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" y="2383"/>
              <a:ext cx="405" cy="112"/>
              <a:chOff x="2347" y="1607"/>
              <a:chExt cx="289" cy="112"/>
            </a:xfrm>
          </p:grpSpPr>
          <p:sp>
            <p:nvSpPr>
              <p:cNvPr id="68020" name="Line 25">
                <a:extLst>
                  <a:ext uri="{FF2B5EF4-FFF2-40B4-BE49-F238E27FC236}">
                    <a16:creationId xmlns:a16="http://schemas.microsoft.com/office/drawing/2014/main" id="{14D3DC2B-231B-92C0-8418-871930ECA9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21" name="Text Box 26">
                <a:extLst>
                  <a:ext uri="{FF2B5EF4-FFF2-40B4-BE49-F238E27FC236}">
                    <a16:creationId xmlns:a16="http://schemas.microsoft.com/office/drawing/2014/main" id="{0ECD370B-42C6-399C-7EC6-6F00947638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07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 6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7993" name="Group 27">
              <a:extLst>
                <a:ext uri="{FF2B5EF4-FFF2-40B4-BE49-F238E27FC236}">
                  <a16:creationId xmlns:a16="http://schemas.microsoft.com/office/drawing/2014/main" id="{8652659F-10C8-3A74-61EB-8822991E41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6" y="2276"/>
              <a:ext cx="419" cy="112"/>
              <a:chOff x="2347" y="1607"/>
              <a:chExt cx="298" cy="112"/>
            </a:xfrm>
          </p:grpSpPr>
          <p:sp>
            <p:nvSpPr>
              <p:cNvPr id="68018" name="Line 28">
                <a:extLst>
                  <a:ext uri="{FF2B5EF4-FFF2-40B4-BE49-F238E27FC236}">
                    <a16:creationId xmlns:a16="http://schemas.microsoft.com/office/drawing/2014/main" id="{A24981EF-4675-652B-4531-42236BA192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19" name="Text Box 29">
                <a:extLst>
                  <a:ext uri="{FF2B5EF4-FFF2-40B4-BE49-F238E27FC236}">
                    <a16:creationId xmlns:a16="http://schemas.microsoft.com/office/drawing/2014/main" id="{10A950E5-BF5B-93EF-79A3-76DCC033DD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16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17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7994" name="Group 30">
              <a:extLst>
                <a:ext uri="{FF2B5EF4-FFF2-40B4-BE49-F238E27FC236}">
                  <a16:creationId xmlns:a16="http://schemas.microsoft.com/office/drawing/2014/main" id="{D849819A-359B-1AF5-FED9-FC83D282AE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5" y="1939"/>
              <a:ext cx="419" cy="112"/>
              <a:chOff x="2347" y="1609"/>
              <a:chExt cx="298" cy="112"/>
            </a:xfrm>
          </p:grpSpPr>
          <p:sp>
            <p:nvSpPr>
              <p:cNvPr id="68016" name="Line 31">
                <a:extLst>
                  <a:ext uri="{FF2B5EF4-FFF2-40B4-BE49-F238E27FC236}">
                    <a16:creationId xmlns:a16="http://schemas.microsoft.com/office/drawing/2014/main" id="{2B4D9FAC-5F5A-0D68-2CF6-3275242AB4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17" name="Text Box 32">
                <a:extLst>
                  <a:ext uri="{FF2B5EF4-FFF2-40B4-BE49-F238E27FC236}">
                    <a16:creationId xmlns:a16="http://schemas.microsoft.com/office/drawing/2014/main" id="{44A239F5-623F-D40F-AC29-1380EE2688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9"/>
                <a:ext cx="116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20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7995" name="Group 33">
              <a:extLst>
                <a:ext uri="{FF2B5EF4-FFF2-40B4-BE49-F238E27FC236}">
                  <a16:creationId xmlns:a16="http://schemas.microsoft.com/office/drawing/2014/main" id="{36DD1309-6094-5539-9B6B-D3366F098D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8" y="1393"/>
              <a:ext cx="344" cy="112"/>
              <a:chOff x="2347" y="1607"/>
              <a:chExt cx="344" cy="112"/>
            </a:xfrm>
          </p:grpSpPr>
          <p:sp>
            <p:nvSpPr>
              <p:cNvPr id="68014" name="Line 34">
                <a:extLst>
                  <a:ext uri="{FF2B5EF4-FFF2-40B4-BE49-F238E27FC236}">
                    <a16:creationId xmlns:a16="http://schemas.microsoft.com/office/drawing/2014/main" id="{70AFCF00-95EC-BB62-A787-BCC77707C2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15" name="Text Box 35">
                <a:extLst>
                  <a:ext uri="{FF2B5EF4-FFF2-40B4-BE49-F238E27FC236}">
                    <a16:creationId xmlns:a16="http://schemas.microsoft.com/office/drawing/2014/main" id="{89E4E5CC-0C31-D90E-AF1B-15C73DAADBC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33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7996" name="Group 36">
              <a:extLst>
                <a:ext uri="{FF2B5EF4-FFF2-40B4-BE49-F238E27FC236}">
                  <a16:creationId xmlns:a16="http://schemas.microsoft.com/office/drawing/2014/main" id="{658CAA6F-41F3-BB97-5B83-6BAA42D99F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9" y="1304"/>
              <a:ext cx="344" cy="112"/>
              <a:chOff x="2347" y="1607"/>
              <a:chExt cx="344" cy="112"/>
            </a:xfrm>
          </p:grpSpPr>
          <p:sp>
            <p:nvSpPr>
              <p:cNvPr id="68012" name="Line 37">
                <a:extLst>
                  <a:ext uri="{FF2B5EF4-FFF2-40B4-BE49-F238E27FC236}">
                    <a16:creationId xmlns:a16="http://schemas.microsoft.com/office/drawing/2014/main" id="{6946A158-429E-01AE-FCE8-9DFFE2292C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13" name="Text Box 38">
                <a:extLst>
                  <a:ext uri="{FF2B5EF4-FFF2-40B4-BE49-F238E27FC236}">
                    <a16:creationId xmlns:a16="http://schemas.microsoft.com/office/drawing/2014/main" id="{681D5507-E3F2-4BF0-3609-280EB0C35D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7997" name="Group 39">
              <a:extLst>
                <a:ext uri="{FF2B5EF4-FFF2-40B4-BE49-F238E27FC236}">
                  <a16:creationId xmlns:a16="http://schemas.microsoft.com/office/drawing/2014/main" id="{265612BD-81A2-E2E5-6989-692553C06B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5" y="1069"/>
              <a:ext cx="344" cy="112"/>
              <a:chOff x="2347" y="1606"/>
              <a:chExt cx="344" cy="112"/>
            </a:xfrm>
          </p:grpSpPr>
          <p:sp>
            <p:nvSpPr>
              <p:cNvPr id="68010" name="Line 40">
                <a:extLst>
                  <a:ext uri="{FF2B5EF4-FFF2-40B4-BE49-F238E27FC236}">
                    <a16:creationId xmlns:a16="http://schemas.microsoft.com/office/drawing/2014/main" id="{48066840-CEAC-86EE-309D-F8C604C244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11" name="Text Box 41">
                <a:extLst>
                  <a:ext uri="{FF2B5EF4-FFF2-40B4-BE49-F238E27FC236}">
                    <a16:creationId xmlns:a16="http://schemas.microsoft.com/office/drawing/2014/main" id="{F073A4F5-6692-9D3E-AC9A-EB33B61E58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6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39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7998" name="Group 42">
              <a:extLst>
                <a:ext uri="{FF2B5EF4-FFF2-40B4-BE49-F238E27FC236}">
                  <a16:creationId xmlns:a16="http://schemas.microsoft.com/office/drawing/2014/main" id="{63CA432D-07BC-70BD-EEA5-34467CE087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6" y="851"/>
              <a:ext cx="345" cy="112"/>
              <a:chOff x="2347" y="1607"/>
              <a:chExt cx="345" cy="112"/>
            </a:xfrm>
          </p:grpSpPr>
          <p:sp>
            <p:nvSpPr>
              <p:cNvPr id="68008" name="Line 43">
                <a:extLst>
                  <a:ext uri="{FF2B5EF4-FFF2-40B4-BE49-F238E27FC236}">
                    <a16:creationId xmlns:a16="http://schemas.microsoft.com/office/drawing/2014/main" id="{EB7FBD44-E645-3959-5CF6-07DC508940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09" name="Text Box 44">
                <a:extLst>
                  <a:ext uri="{FF2B5EF4-FFF2-40B4-BE49-F238E27FC236}">
                    <a16:creationId xmlns:a16="http://schemas.microsoft.com/office/drawing/2014/main" id="{F201A3FB-60C2-C224-02E5-DE71FB4647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7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48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7999" name="Group 45">
              <a:extLst>
                <a:ext uri="{FF2B5EF4-FFF2-40B4-BE49-F238E27FC236}">
                  <a16:creationId xmlns:a16="http://schemas.microsoft.com/office/drawing/2014/main" id="{7D012642-E5C3-DBF2-3409-5BA1746AA8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6" y="1217"/>
              <a:ext cx="345" cy="112"/>
              <a:chOff x="2347" y="1608"/>
              <a:chExt cx="345" cy="112"/>
            </a:xfrm>
          </p:grpSpPr>
          <p:sp>
            <p:nvSpPr>
              <p:cNvPr id="68006" name="Line 46">
                <a:extLst>
                  <a:ext uri="{FF2B5EF4-FFF2-40B4-BE49-F238E27FC236}">
                    <a16:creationId xmlns:a16="http://schemas.microsoft.com/office/drawing/2014/main" id="{12BC7013-57EF-7819-636D-1DAF0A5E40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07" name="Text Box 47">
                <a:extLst>
                  <a:ext uri="{FF2B5EF4-FFF2-40B4-BE49-F238E27FC236}">
                    <a16:creationId xmlns:a16="http://schemas.microsoft.com/office/drawing/2014/main" id="{0423A1EC-B7C9-BEDA-6CA8-9856ED5500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30" y="1608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35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8000" name="Group 48">
              <a:extLst>
                <a:ext uri="{FF2B5EF4-FFF2-40B4-BE49-F238E27FC236}">
                  <a16:creationId xmlns:a16="http://schemas.microsoft.com/office/drawing/2014/main" id="{73A4625D-F6DE-A807-318C-05EEC5FBE4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2" y="943"/>
              <a:ext cx="344" cy="112"/>
              <a:chOff x="2347" y="1608"/>
              <a:chExt cx="344" cy="112"/>
            </a:xfrm>
          </p:grpSpPr>
          <p:sp>
            <p:nvSpPr>
              <p:cNvPr id="68004" name="Line 49">
                <a:extLst>
                  <a:ext uri="{FF2B5EF4-FFF2-40B4-BE49-F238E27FC236}">
                    <a16:creationId xmlns:a16="http://schemas.microsoft.com/office/drawing/2014/main" id="{621DFA58-DB9F-B239-CDE8-504DC9AE61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05" name="Text Box 50">
                <a:extLst>
                  <a:ext uri="{FF2B5EF4-FFF2-40B4-BE49-F238E27FC236}">
                    <a16:creationId xmlns:a16="http://schemas.microsoft.com/office/drawing/2014/main" id="{3D96BC79-F599-17A0-0B8F-F349DE7901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8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40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8001" name="Group 51">
              <a:extLst>
                <a:ext uri="{FF2B5EF4-FFF2-40B4-BE49-F238E27FC236}">
                  <a16:creationId xmlns:a16="http://schemas.microsoft.com/office/drawing/2014/main" id="{8B828C0D-B62C-B652-7CD7-DB9FC22149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7" y="2122"/>
              <a:ext cx="419" cy="112"/>
              <a:chOff x="2347" y="1607"/>
              <a:chExt cx="298" cy="112"/>
            </a:xfrm>
          </p:grpSpPr>
          <p:sp>
            <p:nvSpPr>
              <p:cNvPr id="68002" name="Line 52">
                <a:extLst>
                  <a:ext uri="{FF2B5EF4-FFF2-40B4-BE49-F238E27FC236}">
                    <a16:creationId xmlns:a16="http://schemas.microsoft.com/office/drawing/2014/main" id="{26621EBE-61A3-3147-E454-9958AC5DEE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1717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003" name="Text Box 53">
                <a:extLst>
                  <a:ext uri="{FF2B5EF4-FFF2-40B4-BE49-F238E27FC236}">
                    <a16:creationId xmlns:a16="http://schemas.microsoft.com/office/drawing/2014/main" id="{855D56B4-CB96-77DB-CBF1-FD0F3FC8F3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9" y="1607"/>
                <a:ext cx="116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18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7589" name="Group 54">
            <a:extLst>
              <a:ext uri="{FF2B5EF4-FFF2-40B4-BE49-F238E27FC236}">
                <a16:creationId xmlns:a16="http://schemas.microsoft.com/office/drawing/2014/main" id="{7A2E209E-680D-A4FF-AC14-4B7DCD4177B3}"/>
              </a:ext>
            </a:extLst>
          </p:cNvPr>
          <p:cNvGrpSpPr>
            <a:grpSpLocks/>
          </p:cNvGrpSpPr>
          <p:nvPr/>
        </p:nvGrpSpPr>
        <p:grpSpPr bwMode="auto">
          <a:xfrm>
            <a:off x="3589338" y="4052888"/>
            <a:ext cx="287337" cy="295275"/>
            <a:chOff x="3820" y="2114"/>
            <a:chExt cx="310" cy="299"/>
          </a:xfrm>
        </p:grpSpPr>
        <p:sp>
          <p:nvSpPr>
            <p:cNvPr id="67986" name="Rectangle 55">
              <a:extLst>
                <a:ext uri="{FF2B5EF4-FFF2-40B4-BE49-F238E27FC236}">
                  <a16:creationId xmlns:a16="http://schemas.microsoft.com/office/drawing/2014/main" id="{A46504F9-1595-DE2E-2C01-0BB0CF86F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7987" name="Oval 56">
              <a:extLst>
                <a:ext uri="{FF2B5EF4-FFF2-40B4-BE49-F238E27FC236}">
                  <a16:creationId xmlns:a16="http://schemas.microsoft.com/office/drawing/2014/main" id="{4EABBF7A-FDBF-77A0-8CB5-91E0337CDB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7590" name="Text Box 57">
            <a:extLst>
              <a:ext uri="{FF2B5EF4-FFF2-40B4-BE49-F238E27FC236}">
                <a16:creationId xmlns:a16="http://schemas.microsoft.com/office/drawing/2014/main" id="{B47DD433-3F4D-AF20-FC36-C0492C2A8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6775" y="3971925"/>
            <a:ext cx="2476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24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7591" name="Text Box 58">
            <a:extLst>
              <a:ext uri="{FF2B5EF4-FFF2-40B4-BE49-F238E27FC236}">
                <a16:creationId xmlns:a16="http://schemas.microsoft.com/office/drawing/2014/main" id="{D8FF2C53-23B5-35E1-B847-6EAF57444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3150" y="4049713"/>
            <a:ext cx="269875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TC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7592" name="Text Box 59">
            <a:extLst>
              <a:ext uri="{FF2B5EF4-FFF2-40B4-BE49-F238E27FC236}">
                <a16:creationId xmlns:a16="http://schemas.microsoft.com/office/drawing/2014/main" id="{382471C5-B479-C94F-B081-39A3F8F0C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4144963"/>
            <a:ext cx="325438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1022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7593" name="Line 60">
            <a:extLst>
              <a:ext uri="{FF2B5EF4-FFF2-40B4-BE49-F238E27FC236}">
                <a16:creationId xmlns:a16="http://schemas.microsoft.com/office/drawing/2014/main" id="{FC06F436-FF49-B58D-2B20-42A6F31C438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76675" y="4194175"/>
            <a:ext cx="2079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594" name="Line 61">
            <a:extLst>
              <a:ext uri="{FF2B5EF4-FFF2-40B4-BE49-F238E27FC236}">
                <a16:creationId xmlns:a16="http://schemas.microsoft.com/office/drawing/2014/main" id="{6A7EE923-9509-D4B6-29A9-08630B420D90}"/>
              </a:ext>
            </a:extLst>
          </p:cNvPr>
          <p:cNvSpPr>
            <a:spLocks noChangeShapeType="1"/>
          </p:cNvSpPr>
          <p:nvPr/>
        </p:nvSpPr>
        <p:spPr bwMode="auto">
          <a:xfrm>
            <a:off x="4176713" y="5880100"/>
            <a:ext cx="0" cy="6985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595" name="Line 62">
            <a:extLst>
              <a:ext uri="{FF2B5EF4-FFF2-40B4-BE49-F238E27FC236}">
                <a16:creationId xmlns:a16="http://schemas.microsoft.com/office/drawing/2014/main" id="{2CA96B10-2AD5-D946-4332-A5D6F03DFCB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89338" y="6562725"/>
            <a:ext cx="587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596" name="AutoShape 63">
            <a:extLst>
              <a:ext uri="{FF2B5EF4-FFF2-40B4-BE49-F238E27FC236}">
                <a16:creationId xmlns:a16="http://schemas.microsoft.com/office/drawing/2014/main" id="{B8065FC1-DF39-937F-1C9D-889D2B8BF544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3001169" y="5576094"/>
            <a:ext cx="1143000" cy="420688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67597" name="Line 64">
            <a:extLst>
              <a:ext uri="{FF2B5EF4-FFF2-40B4-BE49-F238E27FC236}">
                <a16:creationId xmlns:a16="http://schemas.microsoft.com/office/drawing/2014/main" id="{76DA4847-F3BA-7169-A897-6C724B35040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86163" y="6338888"/>
            <a:ext cx="0" cy="2397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598" name="Line 65">
            <a:extLst>
              <a:ext uri="{FF2B5EF4-FFF2-40B4-BE49-F238E27FC236}">
                <a16:creationId xmlns:a16="http://schemas.microsoft.com/office/drawing/2014/main" id="{26C76EDC-1CFA-9AF6-60A2-49C352D159C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71875" y="4584700"/>
            <a:ext cx="4763" cy="6334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599" name="Line 66">
            <a:extLst>
              <a:ext uri="{FF2B5EF4-FFF2-40B4-BE49-F238E27FC236}">
                <a16:creationId xmlns:a16="http://schemas.microsoft.com/office/drawing/2014/main" id="{957DB690-5659-B281-DD90-96E043E7C014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9813" y="4587875"/>
            <a:ext cx="5159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00" name="Line 67">
            <a:extLst>
              <a:ext uri="{FF2B5EF4-FFF2-40B4-BE49-F238E27FC236}">
                <a16:creationId xmlns:a16="http://schemas.microsoft.com/office/drawing/2014/main" id="{A0759F2C-E7CA-1BF8-F374-18E0ADDB332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60688" y="4189413"/>
            <a:ext cx="62865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01" name="Line 68">
            <a:extLst>
              <a:ext uri="{FF2B5EF4-FFF2-40B4-BE49-F238E27FC236}">
                <a16:creationId xmlns:a16="http://schemas.microsoft.com/office/drawing/2014/main" id="{58948A24-AB97-2E82-7F93-5B9CABD4A3B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11388" y="5410200"/>
            <a:ext cx="11509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02" name="Line 69">
            <a:extLst>
              <a:ext uri="{FF2B5EF4-FFF2-40B4-BE49-F238E27FC236}">
                <a16:creationId xmlns:a16="http://schemas.microsoft.com/office/drawing/2014/main" id="{FA6D77B9-C9E9-912F-6AF2-BE3541CCA5C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193925" y="6135688"/>
            <a:ext cx="1168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03" name="Line 70">
            <a:extLst>
              <a:ext uri="{FF2B5EF4-FFF2-40B4-BE49-F238E27FC236}">
                <a16:creationId xmlns:a16="http://schemas.microsoft.com/office/drawing/2014/main" id="{93ADAF5D-F335-9F2F-B29C-B311339B43CE}"/>
              </a:ext>
            </a:extLst>
          </p:cNvPr>
          <p:cNvSpPr>
            <a:spLocks noChangeShapeType="1"/>
          </p:cNvSpPr>
          <p:nvPr/>
        </p:nvSpPr>
        <p:spPr bwMode="auto">
          <a:xfrm>
            <a:off x="3100388" y="5729288"/>
            <a:ext cx="261937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04" name="Group 71">
            <a:extLst>
              <a:ext uri="{FF2B5EF4-FFF2-40B4-BE49-F238E27FC236}">
                <a16:creationId xmlns:a16="http://schemas.microsoft.com/office/drawing/2014/main" id="{8B2A9A37-6113-C96B-0CA5-828BC712F671}"/>
              </a:ext>
            </a:extLst>
          </p:cNvPr>
          <p:cNvGrpSpPr>
            <a:grpSpLocks/>
          </p:cNvGrpSpPr>
          <p:nvPr/>
        </p:nvGrpSpPr>
        <p:grpSpPr bwMode="auto">
          <a:xfrm>
            <a:off x="2906713" y="5989638"/>
            <a:ext cx="95250" cy="176212"/>
            <a:chOff x="3216" y="684"/>
            <a:chExt cx="96" cy="132"/>
          </a:xfrm>
        </p:grpSpPr>
        <p:sp>
          <p:nvSpPr>
            <p:cNvPr id="67979" name="Line 72">
              <a:extLst>
                <a:ext uri="{FF2B5EF4-FFF2-40B4-BE49-F238E27FC236}">
                  <a16:creationId xmlns:a16="http://schemas.microsoft.com/office/drawing/2014/main" id="{3F625081-B9B9-BFEE-F6AF-8C8AC00653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980" name="Group 73">
              <a:extLst>
                <a:ext uri="{FF2B5EF4-FFF2-40B4-BE49-F238E27FC236}">
                  <a16:creationId xmlns:a16="http://schemas.microsoft.com/office/drawing/2014/main" id="{EBE95B5D-A6C6-4328-3739-1761FCA8DD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7982" name="Line 74">
                <a:extLst>
                  <a:ext uri="{FF2B5EF4-FFF2-40B4-BE49-F238E27FC236}">
                    <a16:creationId xmlns:a16="http://schemas.microsoft.com/office/drawing/2014/main" id="{3A4BB720-B427-40B0-EA76-BEA4E9D2E1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983" name="Group 75">
                <a:extLst>
                  <a:ext uri="{FF2B5EF4-FFF2-40B4-BE49-F238E27FC236}">
                    <a16:creationId xmlns:a16="http://schemas.microsoft.com/office/drawing/2014/main" id="{916EB1A8-8892-859F-859D-54DEAD19A6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7984" name="Arc 76">
                  <a:extLst>
                    <a:ext uri="{FF2B5EF4-FFF2-40B4-BE49-F238E27FC236}">
                      <a16:creationId xmlns:a16="http://schemas.microsoft.com/office/drawing/2014/main" id="{D2A4DC47-45EC-F7CD-5068-E2AE133FF5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7985" name="Arc 77">
                  <a:extLst>
                    <a:ext uri="{FF2B5EF4-FFF2-40B4-BE49-F238E27FC236}">
                      <a16:creationId xmlns:a16="http://schemas.microsoft.com/office/drawing/2014/main" id="{7298FE60-EAA9-F748-409D-409639AAA0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7981" name="Freeform 78">
              <a:extLst>
                <a:ext uri="{FF2B5EF4-FFF2-40B4-BE49-F238E27FC236}">
                  <a16:creationId xmlns:a16="http://schemas.microsoft.com/office/drawing/2014/main" id="{CA92EDC6-2B2E-A9CE-5893-8A76E3648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605" name="Line 79">
            <a:extLst>
              <a:ext uri="{FF2B5EF4-FFF2-40B4-BE49-F238E27FC236}">
                <a16:creationId xmlns:a16="http://schemas.microsoft.com/office/drawing/2014/main" id="{C4FD5F86-9867-B120-ACEF-132F193A11AF}"/>
              </a:ext>
            </a:extLst>
          </p:cNvPr>
          <p:cNvSpPr>
            <a:spLocks noChangeShapeType="1"/>
          </p:cNvSpPr>
          <p:nvPr/>
        </p:nvSpPr>
        <p:spPr bwMode="auto">
          <a:xfrm>
            <a:off x="2954338" y="5880100"/>
            <a:ext cx="0" cy="984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06" name="Group 80">
            <a:extLst>
              <a:ext uri="{FF2B5EF4-FFF2-40B4-BE49-F238E27FC236}">
                <a16:creationId xmlns:a16="http://schemas.microsoft.com/office/drawing/2014/main" id="{0E9BE9ED-48EC-4A39-E0E9-D404B402DF75}"/>
              </a:ext>
            </a:extLst>
          </p:cNvPr>
          <p:cNvGrpSpPr>
            <a:grpSpLocks/>
          </p:cNvGrpSpPr>
          <p:nvPr/>
        </p:nvGrpSpPr>
        <p:grpSpPr bwMode="auto">
          <a:xfrm>
            <a:off x="2433638" y="5268913"/>
            <a:ext cx="95250" cy="177800"/>
            <a:chOff x="3216" y="684"/>
            <a:chExt cx="96" cy="132"/>
          </a:xfrm>
        </p:grpSpPr>
        <p:sp>
          <p:nvSpPr>
            <p:cNvPr id="67972" name="Line 81">
              <a:extLst>
                <a:ext uri="{FF2B5EF4-FFF2-40B4-BE49-F238E27FC236}">
                  <a16:creationId xmlns:a16="http://schemas.microsoft.com/office/drawing/2014/main" id="{A43149CD-8FC0-0740-4682-5425E07556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973" name="Group 82">
              <a:extLst>
                <a:ext uri="{FF2B5EF4-FFF2-40B4-BE49-F238E27FC236}">
                  <a16:creationId xmlns:a16="http://schemas.microsoft.com/office/drawing/2014/main" id="{13417100-B003-0006-33CA-19F5C41108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7975" name="Line 83">
                <a:extLst>
                  <a:ext uri="{FF2B5EF4-FFF2-40B4-BE49-F238E27FC236}">
                    <a16:creationId xmlns:a16="http://schemas.microsoft.com/office/drawing/2014/main" id="{29CBB6A3-6CCD-64E2-D63A-B3009D8F63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976" name="Group 84">
                <a:extLst>
                  <a:ext uri="{FF2B5EF4-FFF2-40B4-BE49-F238E27FC236}">
                    <a16:creationId xmlns:a16="http://schemas.microsoft.com/office/drawing/2014/main" id="{FA676E7E-6707-F5B4-8568-3DB9902637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7977" name="Arc 85">
                  <a:extLst>
                    <a:ext uri="{FF2B5EF4-FFF2-40B4-BE49-F238E27FC236}">
                      <a16:creationId xmlns:a16="http://schemas.microsoft.com/office/drawing/2014/main" id="{C1AFADD9-4A78-00F5-978F-AA4EA04A55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7978" name="Arc 86">
                  <a:extLst>
                    <a:ext uri="{FF2B5EF4-FFF2-40B4-BE49-F238E27FC236}">
                      <a16:creationId xmlns:a16="http://schemas.microsoft.com/office/drawing/2014/main" id="{9882F02F-3B9A-E6C2-642C-6221B0A154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7974" name="Freeform 87">
              <a:extLst>
                <a:ext uri="{FF2B5EF4-FFF2-40B4-BE49-F238E27FC236}">
                  <a16:creationId xmlns:a16="http://schemas.microsoft.com/office/drawing/2014/main" id="{ED4832B9-B064-783C-D6D1-5C2D02DAD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607" name="Line 88">
            <a:extLst>
              <a:ext uri="{FF2B5EF4-FFF2-40B4-BE49-F238E27FC236}">
                <a16:creationId xmlns:a16="http://schemas.microsoft.com/office/drawing/2014/main" id="{149596F3-E698-64C6-1FA0-045B57B44CE2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7613" y="5116513"/>
            <a:ext cx="0" cy="1508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08" name="Line 89">
            <a:extLst>
              <a:ext uri="{FF2B5EF4-FFF2-40B4-BE49-F238E27FC236}">
                <a16:creationId xmlns:a16="http://schemas.microsoft.com/office/drawing/2014/main" id="{41597E63-8B42-4BA8-1875-112BF7B06ADB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2713" y="4964113"/>
            <a:ext cx="1984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09" name="Line 90">
            <a:extLst>
              <a:ext uri="{FF2B5EF4-FFF2-40B4-BE49-F238E27FC236}">
                <a16:creationId xmlns:a16="http://schemas.microsoft.com/office/drawing/2014/main" id="{6B1B682C-6358-6008-706E-0A6FBC5E67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860675" y="4964113"/>
            <a:ext cx="0" cy="44926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10" name="Text Box 91">
            <a:extLst>
              <a:ext uri="{FF2B5EF4-FFF2-40B4-BE49-F238E27FC236}">
                <a16:creationId xmlns:a16="http://schemas.microsoft.com/office/drawing/2014/main" id="{F429D164-3E6C-8065-B895-9DF0F2B299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75" y="6219825"/>
            <a:ext cx="69850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b-NO" sz="700">
                <a:latin typeface="Times New Roman" panose="02020603050405020304" pitchFamily="18" charset="0"/>
              </a:rPr>
              <a:t>LP condensate</a:t>
            </a:r>
          </a:p>
        </p:txBody>
      </p:sp>
      <p:sp>
        <p:nvSpPr>
          <p:cNvPr id="67611" name="Text Box 92">
            <a:extLst>
              <a:ext uri="{FF2B5EF4-FFF2-40B4-BE49-F238E27FC236}">
                <a16:creationId xmlns:a16="http://schemas.microsoft.com/office/drawing/2014/main" id="{52ECE2B3-86B1-E9EE-74E4-2DB8B281C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8513" y="5441950"/>
            <a:ext cx="50958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LP steam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7612" name="Line 93">
            <a:extLst>
              <a:ext uri="{FF2B5EF4-FFF2-40B4-BE49-F238E27FC236}">
                <a16:creationId xmlns:a16="http://schemas.microsoft.com/office/drawing/2014/main" id="{2ADA7A31-2E5F-5995-B5EC-78444D6A422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60688" y="4189413"/>
            <a:ext cx="0" cy="13700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arrow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13" name="Group 94">
            <a:extLst>
              <a:ext uri="{FF2B5EF4-FFF2-40B4-BE49-F238E27FC236}">
                <a16:creationId xmlns:a16="http://schemas.microsoft.com/office/drawing/2014/main" id="{2185A10E-39DD-4B65-69CA-7D687EB88B81}"/>
              </a:ext>
            </a:extLst>
          </p:cNvPr>
          <p:cNvGrpSpPr>
            <a:grpSpLocks/>
          </p:cNvGrpSpPr>
          <p:nvPr/>
        </p:nvGrpSpPr>
        <p:grpSpPr bwMode="auto">
          <a:xfrm>
            <a:off x="2633663" y="5494338"/>
            <a:ext cx="474662" cy="371475"/>
            <a:chOff x="2071" y="3309"/>
            <a:chExt cx="311" cy="234"/>
          </a:xfrm>
        </p:grpSpPr>
        <p:grpSp>
          <p:nvGrpSpPr>
            <p:cNvPr id="67965" name="Group 95">
              <a:extLst>
                <a:ext uri="{FF2B5EF4-FFF2-40B4-BE49-F238E27FC236}">
                  <a16:creationId xmlns:a16="http://schemas.microsoft.com/office/drawing/2014/main" id="{7F764CF6-E352-45D3-5DE5-0730F5335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968" name="Group 96">
                <a:extLst>
                  <a:ext uri="{FF2B5EF4-FFF2-40B4-BE49-F238E27FC236}">
                    <a16:creationId xmlns:a16="http://schemas.microsoft.com/office/drawing/2014/main" id="{5E00BAC9-B416-D863-9BAC-015E1F163F8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970" name="Rectangle 97">
                  <a:extLst>
                    <a:ext uri="{FF2B5EF4-FFF2-40B4-BE49-F238E27FC236}">
                      <a16:creationId xmlns:a16="http://schemas.microsoft.com/office/drawing/2014/main" id="{F7996970-3450-3EB5-7065-7B51837B8C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971" name="Oval 98">
                  <a:extLst>
                    <a:ext uri="{FF2B5EF4-FFF2-40B4-BE49-F238E27FC236}">
                      <a16:creationId xmlns:a16="http://schemas.microsoft.com/office/drawing/2014/main" id="{A0DEEECB-3671-1E1B-64C5-7D8A242E3E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969" name="Text Box 99">
                <a:extLst>
                  <a:ext uri="{FF2B5EF4-FFF2-40B4-BE49-F238E27FC236}">
                    <a16:creationId xmlns:a16="http://schemas.microsoft.com/office/drawing/2014/main" id="{7202A144-8C8F-194D-77EA-1AD97106C3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966" name="Text Box 100">
              <a:extLst>
                <a:ext uri="{FF2B5EF4-FFF2-40B4-BE49-F238E27FC236}">
                  <a16:creationId xmlns:a16="http://schemas.microsoft.com/office/drawing/2014/main" id="{4D5A4BEC-47ED-D7C5-92B6-927611F74D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76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967" name="Text Box 101">
              <a:extLst>
                <a:ext uri="{FF2B5EF4-FFF2-40B4-BE49-F238E27FC236}">
                  <a16:creationId xmlns:a16="http://schemas.microsoft.com/office/drawing/2014/main" id="{4A5E27CA-85BD-AFE4-A06D-63AFEFBF3B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9" y="3418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1026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7614" name="Group 102">
            <a:extLst>
              <a:ext uri="{FF2B5EF4-FFF2-40B4-BE49-F238E27FC236}">
                <a16:creationId xmlns:a16="http://schemas.microsoft.com/office/drawing/2014/main" id="{10F4E87D-F4C1-FB15-CBA8-428C5664ABC4}"/>
              </a:ext>
            </a:extLst>
          </p:cNvPr>
          <p:cNvGrpSpPr>
            <a:grpSpLocks/>
          </p:cNvGrpSpPr>
          <p:nvPr/>
        </p:nvGrpSpPr>
        <p:grpSpPr bwMode="auto">
          <a:xfrm>
            <a:off x="2154238" y="4743450"/>
            <a:ext cx="474662" cy="371475"/>
            <a:chOff x="2071" y="3309"/>
            <a:chExt cx="311" cy="234"/>
          </a:xfrm>
        </p:grpSpPr>
        <p:grpSp>
          <p:nvGrpSpPr>
            <p:cNvPr id="67958" name="Group 103">
              <a:extLst>
                <a:ext uri="{FF2B5EF4-FFF2-40B4-BE49-F238E27FC236}">
                  <a16:creationId xmlns:a16="http://schemas.microsoft.com/office/drawing/2014/main" id="{9582F03F-1B71-AC97-4454-E34EBE6938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961" name="Group 104">
                <a:extLst>
                  <a:ext uri="{FF2B5EF4-FFF2-40B4-BE49-F238E27FC236}">
                    <a16:creationId xmlns:a16="http://schemas.microsoft.com/office/drawing/2014/main" id="{2E466503-324D-8E9F-E266-DA26ACB7079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963" name="Rectangle 105">
                  <a:extLst>
                    <a:ext uri="{FF2B5EF4-FFF2-40B4-BE49-F238E27FC236}">
                      <a16:creationId xmlns:a16="http://schemas.microsoft.com/office/drawing/2014/main" id="{0A4CBFFA-2FC6-FACB-A19F-E9D1E70A8E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964" name="Oval 106">
                  <a:extLst>
                    <a:ext uri="{FF2B5EF4-FFF2-40B4-BE49-F238E27FC236}">
                      <a16:creationId xmlns:a16="http://schemas.microsoft.com/office/drawing/2014/main" id="{E382CAD7-BF76-98F3-ED70-944C08E996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962" name="Text Box 107">
                <a:extLst>
                  <a:ext uri="{FF2B5EF4-FFF2-40B4-BE49-F238E27FC236}">
                    <a16:creationId xmlns:a16="http://schemas.microsoft.com/office/drawing/2014/main" id="{7B4847B6-C87E-7CE2-228A-2DCF4B3FE2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959" name="Text Box 108">
              <a:extLst>
                <a:ext uri="{FF2B5EF4-FFF2-40B4-BE49-F238E27FC236}">
                  <a16:creationId xmlns:a16="http://schemas.microsoft.com/office/drawing/2014/main" id="{C4BB8794-B6FD-20BA-07C5-D1ECAE83D3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3"/>
              <a:ext cx="174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960" name="Text Box 109">
              <a:extLst>
                <a:ext uri="{FF2B5EF4-FFF2-40B4-BE49-F238E27FC236}">
                  <a16:creationId xmlns:a16="http://schemas.microsoft.com/office/drawing/2014/main" id="{645ACB61-B175-347C-4B42-4318C4DA47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9" y="3420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7615" name="Group 110">
            <a:extLst>
              <a:ext uri="{FF2B5EF4-FFF2-40B4-BE49-F238E27FC236}">
                <a16:creationId xmlns:a16="http://schemas.microsoft.com/office/drawing/2014/main" id="{C2254E88-93F7-A782-DCF3-C75E0E38EC1C}"/>
              </a:ext>
            </a:extLst>
          </p:cNvPr>
          <p:cNvGrpSpPr>
            <a:grpSpLocks/>
          </p:cNvGrpSpPr>
          <p:nvPr/>
        </p:nvGrpSpPr>
        <p:grpSpPr bwMode="auto">
          <a:xfrm>
            <a:off x="4181475" y="6308725"/>
            <a:ext cx="474663" cy="371475"/>
            <a:chOff x="2071" y="3309"/>
            <a:chExt cx="309" cy="234"/>
          </a:xfrm>
        </p:grpSpPr>
        <p:grpSp>
          <p:nvGrpSpPr>
            <p:cNvPr id="67951" name="Group 111">
              <a:extLst>
                <a:ext uri="{FF2B5EF4-FFF2-40B4-BE49-F238E27FC236}">
                  <a16:creationId xmlns:a16="http://schemas.microsoft.com/office/drawing/2014/main" id="{E4C1B977-DD4E-1C53-5F71-441FF9D2C9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954" name="Group 112">
                <a:extLst>
                  <a:ext uri="{FF2B5EF4-FFF2-40B4-BE49-F238E27FC236}">
                    <a16:creationId xmlns:a16="http://schemas.microsoft.com/office/drawing/2014/main" id="{22D3D401-9A15-76FC-5BE2-DFF8682A8D8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956" name="Rectangle 113">
                  <a:extLst>
                    <a:ext uri="{FF2B5EF4-FFF2-40B4-BE49-F238E27FC236}">
                      <a16:creationId xmlns:a16="http://schemas.microsoft.com/office/drawing/2014/main" id="{938FE065-F8EB-BC4E-27DB-2E0629A6D8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957" name="Oval 114">
                  <a:extLst>
                    <a:ext uri="{FF2B5EF4-FFF2-40B4-BE49-F238E27FC236}">
                      <a16:creationId xmlns:a16="http://schemas.microsoft.com/office/drawing/2014/main" id="{D0A013B4-A2F0-29BC-0D0F-E8ADFE41AC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955" name="Text Box 115">
                <a:extLst>
                  <a:ext uri="{FF2B5EF4-FFF2-40B4-BE49-F238E27FC236}">
                    <a16:creationId xmlns:a16="http://schemas.microsoft.com/office/drawing/2014/main" id="{C122A1CE-5BBF-6961-F673-5CCD35C3BF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952" name="Text Box 116">
              <a:extLst>
                <a:ext uri="{FF2B5EF4-FFF2-40B4-BE49-F238E27FC236}">
                  <a16:creationId xmlns:a16="http://schemas.microsoft.com/office/drawing/2014/main" id="{98B57023-4F58-C3D6-30FC-957110684F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953" name="Text Box 117">
              <a:extLst>
                <a:ext uri="{FF2B5EF4-FFF2-40B4-BE49-F238E27FC236}">
                  <a16:creationId xmlns:a16="http://schemas.microsoft.com/office/drawing/2014/main" id="{FCAE0C3F-F79A-3AB7-24AF-24EA5D9493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8"/>
              <a:ext cx="21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1018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16" name="Line 118">
            <a:extLst>
              <a:ext uri="{FF2B5EF4-FFF2-40B4-BE49-F238E27FC236}">
                <a16:creationId xmlns:a16="http://schemas.microsoft.com/office/drawing/2014/main" id="{CFA23E78-C458-D0D5-AEEC-D5687FB10E8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71950" y="6518275"/>
            <a:ext cx="1920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17" name="Group 119">
            <a:extLst>
              <a:ext uri="{FF2B5EF4-FFF2-40B4-BE49-F238E27FC236}">
                <a16:creationId xmlns:a16="http://schemas.microsoft.com/office/drawing/2014/main" id="{C13BD3A6-E295-A4B7-0681-CA0C4F5F4F51}"/>
              </a:ext>
            </a:extLst>
          </p:cNvPr>
          <p:cNvGrpSpPr>
            <a:grpSpLocks/>
          </p:cNvGrpSpPr>
          <p:nvPr/>
        </p:nvGrpSpPr>
        <p:grpSpPr bwMode="auto">
          <a:xfrm>
            <a:off x="5022850" y="5065713"/>
            <a:ext cx="474663" cy="371475"/>
            <a:chOff x="2071" y="3309"/>
            <a:chExt cx="309" cy="234"/>
          </a:xfrm>
        </p:grpSpPr>
        <p:grpSp>
          <p:nvGrpSpPr>
            <p:cNvPr id="67944" name="Group 120">
              <a:extLst>
                <a:ext uri="{FF2B5EF4-FFF2-40B4-BE49-F238E27FC236}">
                  <a16:creationId xmlns:a16="http://schemas.microsoft.com/office/drawing/2014/main" id="{27FBE3D5-A2E1-492B-855C-4AE8EE8D03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947" name="Group 121">
                <a:extLst>
                  <a:ext uri="{FF2B5EF4-FFF2-40B4-BE49-F238E27FC236}">
                    <a16:creationId xmlns:a16="http://schemas.microsoft.com/office/drawing/2014/main" id="{5C551A77-DE80-18C7-A230-3C346631E1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949" name="Rectangle 122">
                  <a:extLst>
                    <a:ext uri="{FF2B5EF4-FFF2-40B4-BE49-F238E27FC236}">
                      <a16:creationId xmlns:a16="http://schemas.microsoft.com/office/drawing/2014/main" id="{33BEB573-D605-36F0-A6DE-A43B42B5DF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950" name="Oval 123">
                  <a:extLst>
                    <a:ext uri="{FF2B5EF4-FFF2-40B4-BE49-F238E27FC236}">
                      <a16:creationId xmlns:a16="http://schemas.microsoft.com/office/drawing/2014/main" id="{03A6C3BE-5621-87A9-AE4F-F2C550EDD4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948" name="Text Box 124">
                <a:extLst>
                  <a:ext uri="{FF2B5EF4-FFF2-40B4-BE49-F238E27FC236}">
                    <a16:creationId xmlns:a16="http://schemas.microsoft.com/office/drawing/2014/main" id="{ED8CE752-E604-6855-E870-A13EEC34A7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945" name="Text Box 125">
              <a:extLst>
                <a:ext uri="{FF2B5EF4-FFF2-40B4-BE49-F238E27FC236}">
                  <a16:creationId xmlns:a16="http://schemas.microsoft.com/office/drawing/2014/main" id="{46314789-57A2-07A5-DC84-959194FC9A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75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946" name="Text Box 126">
              <a:extLst>
                <a:ext uri="{FF2B5EF4-FFF2-40B4-BE49-F238E27FC236}">
                  <a16:creationId xmlns:a16="http://schemas.microsoft.com/office/drawing/2014/main" id="{00E5989F-2203-D5BF-43D8-2BAF82830F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1009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18" name="Line 127">
            <a:extLst>
              <a:ext uri="{FF2B5EF4-FFF2-40B4-BE49-F238E27FC236}">
                <a16:creationId xmlns:a16="http://schemas.microsoft.com/office/drawing/2014/main" id="{F1CFBED3-0BD1-9A53-44AB-498171D8AB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62513" y="5276850"/>
            <a:ext cx="3381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19" name="Line 128">
            <a:extLst>
              <a:ext uri="{FF2B5EF4-FFF2-40B4-BE49-F238E27FC236}">
                <a16:creationId xmlns:a16="http://schemas.microsoft.com/office/drawing/2014/main" id="{084EF026-26EE-51CC-1B7A-DAC3EA1C9EE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5800" y="5965825"/>
            <a:ext cx="0" cy="2349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20" name="Group 129">
            <a:extLst>
              <a:ext uri="{FF2B5EF4-FFF2-40B4-BE49-F238E27FC236}">
                <a16:creationId xmlns:a16="http://schemas.microsoft.com/office/drawing/2014/main" id="{DAD641AB-94C5-5D47-C16F-A76F3F108A23}"/>
              </a:ext>
            </a:extLst>
          </p:cNvPr>
          <p:cNvGrpSpPr>
            <a:grpSpLocks/>
          </p:cNvGrpSpPr>
          <p:nvPr/>
        </p:nvGrpSpPr>
        <p:grpSpPr bwMode="auto">
          <a:xfrm>
            <a:off x="6124575" y="6048375"/>
            <a:ext cx="95250" cy="176213"/>
            <a:chOff x="3216" y="684"/>
            <a:chExt cx="96" cy="132"/>
          </a:xfrm>
        </p:grpSpPr>
        <p:sp>
          <p:nvSpPr>
            <p:cNvPr id="67937" name="Line 130">
              <a:extLst>
                <a:ext uri="{FF2B5EF4-FFF2-40B4-BE49-F238E27FC236}">
                  <a16:creationId xmlns:a16="http://schemas.microsoft.com/office/drawing/2014/main" id="{9AAD61AD-7762-4EDA-E8F3-496811EBF2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938" name="Group 131">
              <a:extLst>
                <a:ext uri="{FF2B5EF4-FFF2-40B4-BE49-F238E27FC236}">
                  <a16:creationId xmlns:a16="http://schemas.microsoft.com/office/drawing/2014/main" id="{C12F82CB-6329-EA5F-DFF1-024169835F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7940" name="Line 132">
                <a:extLst>
                  <a:ext uri="{FF2B5EF4-FFF2-40B4-BE49-F238E27FC236}">
                    <a16:creationId xmlns:a16="http://schemas.microsoft.com/office/drawing/2014/main" id="{E2F68253-7E7D-C888-F27C-1E67D3D96C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941" name="Group 133">
                <a:extLst>
                  <a:ext uri="{FF2B5EF4-FFF2-40B4-BE49-F238E27FC236}">
                    <a16:creationId xmlns:a16="http://schemas.microsoft.com/office/drawing/2014/main" id="{65B136D4-4BC3-93CC-D2D8-9E78C037475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7942" name="Arc 134">
                  <a:extLst>
                    <a:ext uri="{FF2B5EF4-FFF2-40B4-BE49-F238E27FC236}">
                      <a16:creationId xmlns:a16="http://schemas.microsoft.com/office/drawing/2014/main" id="{ADB6852D-613D-B425-EA5B-8E620D04A5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7943" name="Arc 135">
                  <a:extLst>
                    <a:ext uri="{FF2B5EF4-FFF2-40B4-BE49-F238E27FC236}">
                      <a16:creationId xmlns:a16="http://schemas.microsoft.com/office/drawing/2014/main" id="{B79D2E95-0BBD-7277-FD67-9213E9ED5C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7939" name="Freeform 136">
              <a:extLst>
                <a:ext uri="{FF2B5EF4-FFF2-40B4-BE49-F238E27FC236}">
                  <a16:creationId xmlns:a16="http://schemas.microsoft.com/office/drawing/2014/main" id="{94E62EC9-A65C-8C51-E703-3A9BA1DDC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621" name="Line 137">
            <a:extLst>
              <a:ext uri="{FF2B5EF4-FFF2-40B4-BE49-F238E27FC236}">
                <a16:creationId xmlns:a16="http://schemas.microsoft.com/office/drawing/2014/main" id="{F0F7524E-D096-5B11-0A66-5864B5BF235C}"/>
              </a:ext>
            </a:extLst>
          </p:cNvPr>
          <p:cNvSpPr>
            <a:spLocks noChangeShapeType="1"/>
          </p:cNvSpPr>
          <p:nvPr/>
        </p:nvSpPr>
        <p:spPr bwMode="auto">
          <a:xfrm>
            <a:off x="5494338" y="5284788"/>
            <a:ext cx="669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22" name="Line 138">
            <a:extLst>
              <a:ext uri="{FF2B5EF4-FFF2-40B4-BE49-F238E27FC236}">
                <a16:creationId xmlns:a16="http://schemas.microsoft.com/office/drawing/2014/main" id="{0B4B3EEA-E2CE-A332-E736-71080C0D6785}"/>
              </a:ext>
            </a:extLst>
          </p:cNvPr>
          <p:cNvSpPr>
            <a:spLocks noChangeShapeType="1"/>
          </p:cNvSpPr>
          <p:nvPr/>
        </p:nvSpPr>
        <p:spPr bwMode="auto">
          <a:xfrm>
            <a:off x="6164263" y="5284788"/>
            <a:ext cx="0" cy="7588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23" name="Line 139">
            <a:extLst>
              <a:ext uri="{FF2B5EF4-FFF2-40B4-BE49-F238E27FC236}">
                <a16:creationId xmlns:a16="http://schemas.microsoft.com/office/drawing/2014/main" id="{BE5D4ADC-83BB-EC13-2EBE-5F47FA356E8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467225" y="919163"/>
            <a:ext cx="1588" cy="412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24" name="Group 140">
            <a:extLst>
              <a:ext uri="{FF2B5EF4-FFF2-40B4-BE49-F238E27FC236}">
                <a16:creationId xmlns:a16="http://schemas.microsoft.com/office/drawing/2014/main" id="{8CDC1A59-FC50-4233-839F-A2BEDB3BDD16}"/>
              </a:ext>
            </a:extLst>
          </p:cNvPr>
          <p:cNvGrpSpPr>
            <a:grpSpLocks/>
          </p:cNvGrpSpPr>
          <p:nvPr/>
        </p:nvGrpSpPr>
        <p:grpSpPr bwMode="auto">
          <a:xfrm>
            <a:off x="6094413" y="1209675"/>
            <a:ext cx="587375" cy="577850"/>
            <a:chOff x="3640" y="219"/>
            <a:chExt cx="384" cy="364"/>
          </a:xfrm>
        </p:grpSpPr>
        <p:sp>
          <p:nvSpPr>
            <p:cNvPr id="67935" name="Oval 141">
              <a:extLst>
                <a:ext uri="{FF2B5EF4-FFF2-40B4-BE49-F238E27FC236}">
                  <a16:creationId xmlns:a16="http://schemas.microsoft.com/office/drawing/2014/main" id="{715C6A92-00E0-4A1D-D3F0-BF3B3C02F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0" y="219"/>
              <a:ext cx="375" cy="36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7936" name="Text Box 142">
              <a:extLst>
                <a:ext uri="{FF2B5EF4-FFF2-40B4-BE49-F238E27FC236}">
                  <a16:creationId xmlns:a16="http://schemas.microsoft.com/office/drawing/2014/main" id="{8C19651C-14CA-3D94-8186-1D59AB8B2C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1" y="308"/>
              <a:ext cx="383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24-HA-103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A/B</a:t>
              </a: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7625" name="Group 143">
            <a:extLst>
              <a:ext uri="{FF2B5EF4-FFF2-40B4-BE49-F238E27FC236}">
                <a16:creationId xmlns:a16="http://schemas.microsoft.com/office/drawing/2014/main" id="{A34066C3-2CB8-E2C4-DCF7-19C9E0A07350}"/>
              </a:ext>
            </a:extLst>
          </p:cNvPr>
          <p:cNvGrpSpPr>
            <a:grpSpLocks/>
          </p:cNvGrpSpPr>
          <p:nvPr/>
        </p:nvGrpSpPr>
        <p:grpSpPr bwMode="auto">
          <a:xfrm>
            <a:off x="7435850" y="1157288"/>
            <a:ext cx="1165225" cy="533400"/>
            <a:chOff x="4443" y="256"/>
            <a:chExt cx="762" cy="336"/>
          </a:xfrm>
        </p:grpSpPr>
        <p:sp>
          <p:nvSpPr>
            <p:cNvPr id="67933" name="AutoShape 144">
              <a:extLst>
                <a:ext uri="{FF2B5EF4-FFF2-40B4-BE49-F238E27FC236}">
                  <a16:creationId xmlns:a16="http://schemas.microsoft.com/office/drawing/2014/main" id="{95833CF6-8290-C9DD-A66D-356257EA33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3" y="256"/>
              <a:ext cx="762" cy="336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7934" name="Text Box 145">
              <a:extLst>
                <a:ext uri="{FF2B5EF4-FFF2-40B4-BE49-F238E27FC236}">
                  <a16:creationId xmlns:a16="http://schemas.microsoft.com/office/drawing/2014/main" id="{55793A33-DB7B-4D5D-52C9-75BD5C2005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1" y="347"/>
              <a:ext cx="460" cy="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900">
                  <a:latin typeface="Times New Roman" panose="02020603050405020304" pitchFamily="18" charset="0"/>
                </a:rPr>
                <a:t>24-VA-102</a:t>
              </a:r>
            </a:p>
          </p:txBody>
        </p:sp>
      </p:grpSp>
      <p:sp>
        <p:nvSpPr>
          <p:cNvPr id="67626" name="Line 146">
            <a:extLst>
              <a:ext uri="{FF2B5EF4-FFF2-40B4-BE49-F238E27FC236}">
                <a16:creationId xmlns:a16="http://schemas.microsoft.com/office/drawing/2014/main" id="{783EBFE1-9B3A-8B43-8ABA-A607B534BD5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94625" y="3114675"/>
            <a:ext cx="428625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27" name="Group 147">
            <a:extLst>
              <a:ext uri="{FF2B5EF4-FFF2-40B4-BE49-F238E27FC236}">
                <a16:creationId xmlns:a16="http://schemas.microsoft.com/office/drawing/2014/main" id="{6E5DCC4B-D66B-8FE9-9852-E1C72BDDA4F9}"/>
              </a:ext>
            </a:extLst>
          </p:cNvPr>
          <p:cNvGrpSpPr>
            <a:grpSpLocks/>
          </p:cNvGrpSpPr>
          <p:nvPr/>
        </p:nvGrpSpPr>
        <p:grpSpPr bwMode="auto">
          <a:xfrm>
            <a:off x="7340600" y="3024188"/>
            <a:ext cx="642938" cy="371475"/>
            <a:chOff x="3864" y="1307"/>
            <a:chExt cx="421" cy="234"/>
          </a:xfrm>
        </p:grpSpPr>
        <p:grpSp>
          <p:nvGrpSpPr>
            <p:cNvPr id="67929" name="Group 148">
              <a:extLst>
                <a:ext uri="{FF2B5EF4-FFF2-40B4-BE49-F238E27FC236}">
                  <a16:creationId xmlns:a16="http://schemas.microsoft.com/office/drawing/2014/main" id="{8EFBFF14-AF09-F67F-7C57-05BBACFFB12C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3980" y="1307"/>
              <a:ext cx="180" cy="143"/>
              <a:chOff x="768" y="672"/>
              <a:chExt cx="240" cy="192"/>
            </a:xfrm>
          </p:grpSpPr>
          <p:sp>
            <p:nvSpPr>
              <p:cNvPr id="67931" name="Rectangle 149">
                <a:extLst>
                  <a:ext uri="{FF2B5EF4-FFF2-40B4-BE49-F238E27FC236}">
                    <a16:creationId xmlns:a16="http://schemas.microsoft.com/office/drawing/2014/main" id="{0857E242-BC9B-AE4C-E457-F2FCACD1B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4" y="672"/>
                <a:ext cx="144" cy="4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7932" name="Oval 150">
                <a:extLst>
                  <a:ext uri="{FF2B5EF4-FFF2-40B4-BE49-F238E27FC236}">
                    <a16:creationId xmlns:a16="http://schemas.microsoft.com/office/drawing/2014/main" id="{E791035F-885A-18A5-0BE4-6FC65DC4E2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672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7930" name="Text Box 151">
              <a:extLst>
                <a:ext uri="{FF2B5EF4-FFF2-40B4-BE49-F238E27FC236}">
                  <a16:creationId xmlns:a16="http://schemas.microsoft.com/office/drawing/2014/main" id="{785443A7-95CB-A8B1-8E54-1DB98182F8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4" y="1429"/>
              <a:ext cx="421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24-PA-102A/B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28" name="Line 152">
            <a:extLst>
              <a:ext uri="{FF2B5EF4-FFF2-40B4-BE49-F238E27FC236}">
                <a16:creationId xmlns:a16="http://schemas.microsoft.com/office/drawing/2014/main" id="{52C3391E-0AA8-588B-098D-32376514BD8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76925" y="3055938"/>
            <a:ext cx="16383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29" name="Line 153">
            <a:extLst>
              <a:ext uri="{FF2B5EF4-FFF2-40B4-BE49-F238E27FC236}">
                <a16:creationId xmlns:a16="http://schemas.microsoft.com/office/drawing/2014/main" id="{CCD5A0DD-B974-8A86-412B-BEF48B15084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76925" y="1604963"/>
            <a:ext cx="0" cy="1457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30" name="Line 154">
            <a:extLst>
              <a:ext uri="{FF2B5EF4-FFF2-40B4-BE49-F238E27FC236}">
                <a16:creationId xmlns:a16="http://schemas.microsoft.com/office/drawing/2014/main" id="{82ABFB7F-7F98-B9E6-354E-1598B9DB4C4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9800" y="1604963"/>
            <a:ext cx="11382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31" name="Text Box 158">
            <a:extLst>
              <a:ext uri="{FF2B5EF4-FFF2-40B4-BE49-F238E27FC236}">
                <a16:creationId xmlns:a16="http://schemas.microsoft.com/office/drawing/2014/main" id="{FD521454-DE2D-6602-B20A-1E8DF80337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3588" y="2319338"/>
            <a:ext cx="2476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24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grpSp>
        <p:nvGrpSpPr>
          <p:cNvPr id="67632" name="Group 155">
            <a:extLst>
              <a:ext uri="{FF2B5EF4-FFF2-40B4-BE49-F238E27FC236}">
                <a16:creationId xmlns:a16="http://schemas.microsoft.com/office/drawing/2014/main" id="{B053FF62-A53F-2C16-390C-37EA1E0FC03E}"/>
              </a:ext>
            </a:extLst>
          </p:cNvPr>
          <p:cNvGrpSpPr>
            <a:grpSpLocks/>
          </p:cNvGrpSpPr>
          <p:nvPr/>
        </p:nvGrpSpPr>
        <p:grpSpPr bwMode="auto">
          <a:xfrm>
            <a:off x="6029325" y="2395538"/>
            <a:ext cx="290513" cy="296862"/>
            <a:chOff x="3820" y="2114"/>
            <a:chExt cx="310" cy="299"/>
          </a:xfrm>
        </p:grpSpPr>
        <p:sp>
          <p:nvSpPr>
            <p:cNvPr id="67927" name="Rectangle 156">
              <a:extLst>
                <a:ext uri="{FF2B5EF4-FFF2-40B4-BE49-F238E27FC236}">
                  <a16:creationId xmlns:a16="http://schemas.microsoft.com/office/drawing/2014/main" id="{83C58404-9D23-C3E0-08C6-26CE6EF67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7928" name="Oval 157">
              <a:extLst>
                <a:ext uri="{FF2B5EF4-FFF2-40B4-BE49-F238E27FC236}">
                  <a16:creationId xmlns:a16="http://schemas.microsoft.com/office/drawing/2014/main" id="{17151FB3-DFFC-18CB-89E3-C64C34B8B6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7633" name="Text Box 159">
            <a:extLst>
              <a:ext uri="{FF2B5EF4-FFF2-40B4-BE49-F238E27FC236}">
                <a16:creationId xmlns:a16="http://schemas.microsoft.com/office/drawing/2014/main" id="{C3F71803-0B53-9FAF-5CD6-AA0BC2369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788" y="2392363"/>
            <a:ext cx="265112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FC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7634" name="Text Box 160">
            <a:extLst>
              <a:ext uri="{FF2B5EF4-FFF2-40B4-BE49-F238E27FC236}">
                <a16:creationId xmlns:a16="http://schemas.microsoft.com/office/drawing/2014/main" id="{819C78B5-E9A4-7331-5FBC-7D48C60CFE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0275" y="2493963"/>
            <a:ext cx="3238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1008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grpSp>
        <p:nvGrpSpPr>
          <p:cNvPr id="67635" name="Group 161">
            <a:extLst>
              <a:ext uri="{FF2B5EF4-FFF2-40B4-BE49-F238E27FC236}">
                <a16:creationId xmlns:a16="http://schemas.microsoft.com/office/drawing/2014/main" id="{5F6DA8F3-E1DE-DF11-91FA-198A301D9032}"/>
              </a:ext>
            </a:extLst>
          </p:cNvPr>
          <p:cNvGrpSpPr>
            <a:grpSpLocks/>
          </p:cNvGrpSpPr>
          <p:nvPr/>
        </p:nvGrpSpPr>
        <p:grpSpPr bwMode="auto">
          <a:xfrm>
            <a:off x="6118225" y="2908300"/>
            <a:ext cx="95250" cy="179388"/>
            <a:chOff x="3216" y="684"/>
            <a:chExt cx="96" cy="132"/>
          </a:xfrm>
        </p:grpSpPr>
        <p:sp>
          <p:nvSpPr>
            <p:cNvPr id="67920" name="Line 162">
              <a:extLst>
                <a:ext uri="{FF2B5EF4-FFF2-40B4-BE49-F238E27FC236}">
                  <a16:creationId xmlns:a16="http://schemas.microsoft.com/office/drawing/2014/main" id="{2AF8EF79-675E-805C-BA19-AAACA05305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921" name="Group 163">
              <a:extLst>
                <a:ext uri="{FF2B5EF4-FFF2-40B4-BE49-F238E27FC236}">
                  <a16:creationId xmlns:a16="http://schemas.microsoft.com/office/drawing/2014/main" id="{9BA577FD-91D5-5543-6BE3-5095031BEB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7923" name="Line 164">
                <a:extLst>
                  <a:ext uri="{FF2B5EF4-FFF2-40B4-BE49-F238E27FC236}">
                    <a16:creationId xmlns:a16="http://schemas.microsoft.com/office/drawing/2014/main" id="{FD2C1976-885F-B751-46CD-66692AF36B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924" name="Group 165">
                <a:extLst>
                  <a:ext uri="{FF2B5EF4-FFF2-40B4-BE49-F238E27FC236}">
                    <a16:creationId xmlns:a16="http://schemas.microsoft.com/office/drawing/2014/main" id="{5E3A3F26-64D9-3E20-8536-BE60673CDD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7925" name="Arc 166">
                  <a:extLst>
                    <a:ext uri="{FF2B5EF4-FFF2-40B4-BE49-F238E27FC236}">
                      <a16:creationId xmlns:a16="http://schemas.microsoft.com/office/drawing/2014/main" id="{0F4C77D0-F99D-67AD-46FC-4B4B288346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7926" name="Arc 167">
                  <a:extLst>
                    <a:ext uri="{FF2B5EF4-FFF2-40B4-BE49-F238E27FC236}">
                      <a16:creationId xmlns:a16="http://schemas.microsoft.com/office/drawing/2014/main" id="{F831251B-1FB7-DFD4-08BA-3388696502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7922" name="Freeform 168">
              <a:extLst>
                <a:ext uri="{FF2B5EF4-FFF2-40B4-BE49-F238E27FC236}">
                  <a16:creationId xmlns:a16="http://schemas.microsoft.com/office/drawing/2014/main" id="{AB0B4B66-CAF2-332B-A543-C30B871B9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636" name="Line 169">
            <a:extLst>
              <a:ext uri="{FF2B5EF4-FFF2-40B4-BE49-F238E27FC236}">
                <a16:creationId xmlns:a16="http://schemas.microsoft.com/office/drawing/2014/main" id="{F1F3FF62-9502-7C6F-FA78-B3FE22B767B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69025" y="2693988"/>
            <a:ext cx="0" cy="2143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37" name="Line 170">
            <a:extLst>
              <a:ext uri="{FF2B5EF4-FFF2-40B4-BE49-F238E27FC236}">
                <a16:creationId xmlns:a16="http://schemas.microsoft.com/office/drawing/2014/main" id="{9E2AB1C0-D7E5-9323-3B77-47870FD8569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67475" y="2527300"/>
            <a:ext cx="0" cy="5286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38" name="Group 171">
            <a:extLst>
              <a:ext uri="{FF2B5EF4-FFF2-40B4-BE49-F238E27FC236}">
                <a16:creationId xmlns:a16="http://schemas.microsoft.com/office/drawing/2014/main" id="{704C489F-EA0B-FCD8-0971-ECF07497E806}"/>
              </a:ext>
            </a:extLst>
          </p:cNvPr>
          <p:cNvGrpSpPr>
            <a:grpSpLocks/>
          </p:cNvGrpSpPr>
          <p:nvPr/>
        </p:nvGrpSpPr>
        <p:grpSpPr bwMode="auto">
          <a:xfrm>
            <a:off x="6846888" y="1185863"/>
            <a:ext cx="473075" cy="371475"/>
            <a:chOff x="2071" y="3309"/>
            <a:chExt cx="310" cy="234"/>
          </a:xfrm>
        </p:grpSpPr>
        <p:grpSp>
          <p:nvGrpSpPr>
            <p:cNvPr id="67913" name="Group 172">
              <a:extLst>
                <a:ext uri="{FF2B5EF4-FFF2-40B4-BE49-F238E27FC236}">
                  <a16:creationId xmlns:a16="http://schemas.microsoft.com/office/drawing/2014/main" id="{75A5D8F6-9520-9010-D8A3-A1C8CD0380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916" name="Group 173">
                <a:extLst>
                  <a:ext uri="{FF2B5EF4-FFF2-40B4-BE49-F238E27FC236}">
                    <a16:creationId xmlns:a16="http://schemas.microsoft.com/office/drawing/2014/main" id="{C83B60F2-B03D-730C-C902-F45BE664CB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918" name="Rectangle 174">
                  <a:extLst>
                    <a:ext uri="{FF2B5EF4-FFF2-40B4-BE49-F238E27FC236}">
                      <a16:creationId xmlns:a16="http://schemas.microsoft.com/office/drawing/2014/main" id="{6EAB7729-C279-1498-40DD-C3AD24C983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919" name="Oval 175">
                  <a:extLst>
                    <a:ext uri="{FF2B5EF4-FFF2-40B4-BE49-F238E27FC236}">
                      <a16:creationId xmlns:a16="http://schemas.microsoft.com/office/drawing/2014/main" id="{2779E848-B432-D216-FB35-FAC3274D80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917" name="Text Box 176">
                <a:extLst>
                  <a:ext uri="{FF2B5EF4-FFF2-40B4-BE49-F238E27FC236}">
                    <a16:creationId xmlns:a16="http://schemas.microsoft.com/office/drawing/2014/main" id="{3CE668EF-2520-AE97-0E35-17DBC1EFDCB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914" name="Text Box 177">
              <a:extLst>
                <a:ext uri="{FF2B5EF4-FFF2-40B4-BE49-F238E27FC236}">
                  <a16:creationId xmlns:a16="http://schemas.microsoft.com/office/drawing/2014/main" id="{7D411F90-B46A-1330-C9F6-34D6C0EE0E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915" name="Text Box 178">
              <a:extLst>
                <a:ext uri="{FF2B5EF4-FFF2-40B4-BE49-F238E27FC236}">
                  <a16:creationId xmlns:a16="http://schemas.microsoft.com/office/drawing/2014/main" id="{C36A5DF5-E73D-7D0C-4221-3D363D6A4E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8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39" name="Line 179">
            <a:extLst>
              <a:ext uri="{FF2B5EF4-FFF2-40B4-BE49-F238E27FC236}">
                <a16:creationId xmlns:a16="http://schemas.microsoft.com/office/drawing/2014/main" id="{9394F036-EEA3-D43B-7279-A7691C8CDDEF}"/>
              </a:ext>
            </a:extLst>
          </p:cNvPr>
          <p:cNvSpPr>
            <a:spLocks noChangeShapeType="1"/>
          </p:cNvSpPr>
          <p:nvPr/>
        </p:nvSpPr>
        <p:spPr bwMode="auto">
          <a:xfrm>
            <a:off x="7212013" y="3452813"/>
            <a:ext cx="3259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40" name="Group 180">
            <a:extLst>
              <a:ext uri="{FF2B5EF4-FFF2-40B4-BE49-F238E27FC236}">
                <a16:creationId xmlns:a16="http://schemas.microsoft.com/office/drawing/2014/main" id="{1492C67A-56CD-3B6F-18A4-EBEBA02843CC}"/>
              </a:ext>
            </a:extLst>
          </p:cNvPr>
          <p:cNvGrpSpPr>
            <a:grpSpLocks/>
          </p:cNvGrpSpPr>
          <p:nvPr/>
        </p:nvGrpSpPr>
        <p:grpSpPr bwMode="auto">
          <a:xfrm>
            <a:off x="8329613" y="3302000"/>
            <a:ext cx="95250" cy="176213"/>
            <a:chOff x="3216" y="684"/>
            <a:chExt cx="96" cy="132"/>
          </a:xfrm>
        </p:grpSpPr>
        <p:sp>
          <p:nvSpPr>
            <p:cNvPr id="67906" name="Line 181">
              <a:extLst>
                <a:ext uri="{FF2B5EF4-FFF2-40B4-BE49-F238E27FC236}">
                  <a16:creationId xmlns:a16="http://schemas.microsoft.com/office/drawing/2014/main" id="{B5CDE176-85C9-6B9C-9607-BA32C8DF45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907" name="Group 182">
              <a:extLst>
                <a:ext uri="{FF2B5EF4-FFF2-40B4-BE49-F238E27FC236}">
                  <a16:creationId xmlns:a16="http://schemas.microsoft.com/office/drawing/2014/main" id="{8AE6157B-8089-01B2-D6F6-A743B87663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7909" name="Line 183">
                <a:extLst>
                  <a:ext uri="{FF2B5EF4-FFF2-40B4-BE49-F238E27FC236}">
                    <a16:creationId xmlns:a16="http://schemas.microsoft.com/office/drawing/2014/main" id="{05CCD934-CA6D-729F-7BC0-A102B89613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910" name="Group 184">
                <a:extLst>
                  <a:ext uri="{FF2B5EF4-FFF2-40B4-BE49-F238E27FC236}">
                    <a16:creationId xmlns:a16="http://schemas.microsoft.com/office/drawing/2014/main" id="{E33305DB-E94F-869B-978D-E5ED5B0776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7911" name="Arc 185">
                  <a:extLst>
                    <a:ext uri="{FF2B5EF4-FFF2-40B4-BE49-F238E27FC236}">
                      <a16:creationId xmlns:a16="http://schemas.microsoft.com/office/drawing/2014/main" id="{13F2DDB2-0CA9-DFBD-486D-EE1CCEFDA9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7912" name="Arc 186">
                  <a:extLst>
                    <a:ext uri="{FF2B5EF4-FFF2-40B4-BE49-F238E27FC236}">
                      <a16:creationId xmlns:a16="http://schemas.microsoft.com/office/drawing/2014/main" id="{F5A265EB-70E0-9622-7ED8-AC6274165D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7908" name="Freeform 187">
              <a:extLst>
                <a:ext uri="{FF2B5EF4-FFF2-40B4-BE49-F238E27FC236}">
                  <a16:creationId xmlns:a16="http://schemas.microsoft.com/office/drawing/2014/main" id="{D85BF059-E802-2FC8-C85C-1616C55DB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7641" name="Group 188">
            <a:extLst>
              <a:ext uri="{FF2B5EF4-FFF2-40B4-BE49-F238E27FC236}">
                <a16:creationId xmlns:a16="http://schemas.microsoft.com/office/drawing/2014/main" id="{73E7FF5C-3764-7E79-61EE-58D019A88027}"/>
              </a:ext>
            </a:extLst>
          </p:cNvPr>
          <p:cNvGrpSpPr>
            <a:grpSpLocks/>
          </p:cNvGrpSpPr>
          <p:nvPr/>
        </p:nvGrpSpPr>
        <p:grpSpPr bwMode="auto">
          <a:xfrm>
            <a:off x="8588375" y="1206500"/>
            <a:ext cx="473075" cy="371475"/>
            <a:chOff x="2071" y="3309"/>
            <a:chExt cx="310" cy="234"/>
          </a:xfrm>
        </p:grpSpPr>
        <p:grpSp>
          <p:nvGrpSpPr>
            <p:cNvPr id="67899" name="Group 189">
              <a:extLst>
                <a:ext uri="{FF2B5EF4-FFF2-40B4-BE49-F238E27FC236}">
                  <a16:creationId xmlns:a16="http://schemas.microsoft.com/office/drawing/2014/main" id="{AAA99EB5-5320-B6DB-AE40-2F8AF8D2AA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902" name="Group 190">
                <a:extLst>
                  <a:ext uri="{FF2B5EF4-FFF2-40B4-BE49-F238E27FC236}">
                    <a16:creationId xmlns:a16="http://schemas.microsoft.com/office/drawing/2014/main" id="{86FBEDEB-E1A4-557E-E21D-08C6EFE098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904" name="Rectangle 191">
                  <a:extLst>
                    <a:ext uri="{FF2B5EF4-FFF2-40B4-BE49-F238E27FC236}">
                      <a16:creationId xmlns:a16="http://schemas.microsoft.com/office/drawing/2014/main" id="{EAB7CADF-5FF4-5014-7959-CED15B8BA3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905" name="Oval 192">
                  <a:extLst>
                    <a:ext uri="{FF2B5EF4-FFF2-40B4-BE49-F238E27FC236}">
                      <a16:creationId xmlns:a16="http://schemas.microsoft.com/office/drawing/2014/main" id="{08DB6223-FE0A-D83A-93C1-C2EC1135C6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903" name="Text Box 193">
                <a:extLst>
                  <a:ext uri="{FF2B5EF4-FFF2-40B4-BE49-F238E27FC236}">
                    <a16:creationId xmlns:a16="http://schemas.microsoft.com/office/drawing/2014/main" id="{2961BD8E-88A4-8CC4-3574-8DD0354C48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900" name="Text Box 194">
              <a:extLst>
                <a:ext uri="{FF2B5EF4-FFF2-40B4-BE49-F238E27FC236}">
                  <a16:creationId xmlns:a16="http://schemas.microsoft.com/office/drawing/2014/main" id="{D6962B1E-75C4-9996-6CE4-80BD8E3516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3"/>
              <a:ext cx="176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901" name="Text Box 195">
              <a:extLst>
                <a:ext uri="{FF2B5EF4-FFF2-40B4-BE49-F238E27FC236}">
                  <a16:creationId xmlns:a16="http://schemas.microsoft.com/office/drawing/2014/main" id="{59A31408-0C65-1A71-E09C-2C9DDB6F9C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42" name="Line 196">
            <a:extLst>
              <a:ext uri="{FF2B5EF4-FFF2-40B4-BE49-F238E27FC236}">
                <a16:creationId xmlns:a16="http://schemas.microsoft.com/office/drawing/2014/main" id="{3F11D286-64D7-232B-011D-AFB9154B3BD3}"/>
              </a:ext>
            </a:extLst>
          </p:cNvPr>
          <p:cNvSpPr>
            <a:spLocks noChangeShapeType="1"/>
          </p:cNvSpPr>
          <p:nvPr/>
        </p:nvSpPr>
        <p:spPr bwMode="auto">
          <a:xfrm>
            <a:off x="8610600" y="1423988"/>
            <a:ext cx="15875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43" name="Line 197">
            <a:extLst>
              <a:ext uri="{FF2B5EF4-FFF2-40B4-BE49-F238E27FC236}">
                <a16:creationId xmlns:a16="http://schemas.microsoft.com/office/drawing/2014/main" id="{7BFC25B7-74A1-FCBE-D8B9-F13FCF2CA98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24925" y="1579563"/>
            <a:ext cx="0" cy="8112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44" name="Line 198">
            <a:extLst>
              <a:ext uri="{FF2B5EF4-FFF2-40B4-BE49-F238E27FC236}">
                <a16:creationId xmlns:a16="http://schemas.microsoft.com/office/drawing/2014/main" id="{D5EF3B0D-4ADD-33EE-0B3B-996B90CAAD9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215313" y="1695450"/>
            <a:ext cx="0" cy="142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45" name="Line 199">
            <a:extLst>
              <a:ext uri="{FF2B5EF4-FFF2-40B4-BE49-F238E27FC236}">
                <a16:creationId xmlns:a16="http://schemas.microsoft.com/office/drawing/2014/main" id="{7370B209-E8F5-B846-79DF-BD04C3D61FD2}"/>
              </a:ext>
            </a:extLst>
          </p:cNvPr>
          <p:cNvSpPr>
            <a:spLocks noChangeShapeType="1"/>
          </p:cNvSpPr>
          <p:nvPr/>
        </p:nvSpPr>
        <p:spPr bwMode="auto">
          <a:xfrm>
            <a:off x="7219950" y="3076575"/>
            <a:ext cx="0" cy="396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46" name="Line 200">
            <a:extLst>
              <a:ext uri="{FF2B5EF4-FFF2-40B4-BE49-F238E27FC236}">
                <a16:creationId xmlns:a16="http://schemas.microsoft.com/office/drawing/2014/main" id="{518035F1-761E-A43E-1B59-713560D15D4C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5075" y="2524125"/>
            <a:ext cx="1571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47" name="Group 201">
            <a:extLst>
              <a:ext uri="{FF2B5EF4-FFF2-40B4-BE49-F238E27FC236}">
                <a16:creationId xmlns:a16="http://schemas.microsoft.com/office/drawing/2014/main" id="{46667272-E50D-A5F6-71FB-46C466BA02DE}"/>
              </a:ext>
            </a:extLst>
          </p:cNvPr>
          <p:cNvGrpSpPr>
            <a:grpSpLocks/>
          </p:cNvGrpSpPr>
          <p:nvPr/>
        </p:nvGrpSpPr>
        <p:grpSpPr bwMode="auto">
          <a:xfrm>
            <a:off x="8334375" y="2906713"/>
            <a:ext cx="476250" cy="373062"/>
            <a:chOff x="2071" y="3309"/>
            <a:chExt cx="310" cy="234"/>
          </a:xfrm>
        </p:grpSpPr>
        <p:grpSp>
          <p:nvGrpSpPr>
            <p:cNvPr id="67892" name="Group 202">
              <a:extLst>
                <a:ext uri="{FF2B5EF4-FFF2-40B4-BE49-F238E27FC236}">
                  <a16:creationId xmlns:a16="http://schemas.microsoft.com/office/drawing/2014/main" id="{770D0CCA-748F-E760-45EC-164548FCC4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895" name="Group 203">
                <a:extLst>
                  <a:ext uri="{FF2B5EF4-FFF2-40B4-BE49-F238E27FC236}">
                    <a16:creationId xmlns:a16="http://schemas.microsoft.com/office/drawing/2014/main" id="{71053ABE-92BF-7DCF-4219-8BD647CE54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897" name="Rectangle 204">
                  <a:extLst>
                    <a:ext uri="{FF2B5EF4-FFF2-40B4-BE49-F238E27FC236}">
                      <a16:creationId xmlns:a16="http://schemas.microsoft.com/office/drawing/2014/main" id="{59BFE433-3F47-EC54-62D2-CF7F512C86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898" name="Oval 205">
                  <a:extLst>
                    <a:ext uri="{FF2B5EF4-FFF2-40B4-BE49-F238E27FC236}">
                      <a16:creationId xmlns:a16="http://schemas.microsoft.com/office/drawing/2014/main" id="{F9D821AE-6D45-AD20-0DE3-7AF3C58C29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896" name="Text Box 206">
                <a:extLst>
                  <a:ext uri="{FF2B5EF4-FFF2-40B4-BE49-F238E27FC236}">
                    <a16:creationId xmlns:a16="http://schemas.microsoft.com/office/drawing/2014/main" id="{21E0533B-2F3A-EC6F-75FE-1B797B5B39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893" name="Text Box 207">
              <a:extLst>
                <a:ext uri="{FF2B5EF4-FFF2-40B4-BE49-F238E27FC236}">
                  <a16:creationId xmlns:a16="http://schemas.microsoft.com/office/drawing/2014/main" id="{35F8C780-D5D7-92E4-1709-F0EDDB57B4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894" name="Text Box 208">
              <a:extLst>
                <a:ext uri="{FF2B5EF4-FFF2-40B4-BE49-F238E27FC236}">
                  <a16:creationId xmlns:a16="http://schemas.microsoft.com/office/drawing/2014/main" id="{723508A8-B935-0057-0068-39EA2A74E6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9" y="3419"/>
              <a:ext cx="21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1038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48" name="Line 209">
            <a:extLst>
              <a:ext uri="{FF2B5EF4-FFF2-40B4-BE49-F238E27FC236}">
                <a16:creationId xmlns:a16="http://schemas.microsoft.com/office/drawing/2014/main" id="{52F4320F-06A5-01AC-BFCF-85F82BCA3D8A}"/>
              </a:ext>
            </a:extLst>
          </p:cNvPr>
          <p:cNvSpPr>
            <a:spLocks noChangeShapeType="1"/>
          </p:cNvSpPr>
          <p:nvPr/>
        </p:nvSpPr>
        <p:spPr bwMode="auto">
          <a:xfrm>
            <a:off x="8678863" y="3282950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49" name="Line 210">
            <a:extLst>
              <a:ext uri="{FF2B5EF4-FFF2-40B4-BE49-F238E27FC236}">
                <a16:creationId xmlns:a16="http://schemas.microsoft.com/office/drawing/2014/main" id="{3BE3F7B6-08B9-2DDF-995E-C41C81E16CB2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8375" y="1401763"/>
            <a:ext cx="1158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50" name="Line 211">
            <a:extLst>
              <a:ext uri="{FF2B5EF4-FFF2-40B4-BE49-F238E27FC236}">
                <a16:creationId xmlns:a16="http://schemas.microsoft.com/office/drawing/2014/main" id="{708D0CC0-7A3E-BCE8-51F1-483A0167CC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42225" y="911225"/>
            <a:ext cx="0" cy="249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51" name="Line 212">
            <a:extLst>
              <a:ext uri="{FF2B5EF4-FFF2-40B4-BE49-F238E27FC236}">
                <a16:creationId xmlns:a16="http://schemas.microsoft.com/office/drawing/2014/main" id="{9925FD1C-DD2E-128A-F0CF-87F0141443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72475" y="2393950"/>
            <a:ext cx="0" cy="9064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52" name="Line 213">
            <a:extLst>
              <a:ext uri="{FF2B5EF4-FFF2-40B4-BE49-F238E27FC236}">
                <a16:creationId xmlns:a16="http://schemas.microsoft.com/office/drawing/2014/main" id="{67637A14-0E86-94E2-95D9-66482432FADA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0" y="2393950"/>
            <a:ext cx="5413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53" name="Line 214">
            <a:extLst>
              <a:ext uri="{FF2B5EF4-FFF2-40B4-BE49-F238E27FC236}">
                <a16:creationId xmlns:a16="http://schemas.microsoft.com/office/drawing/2014/main" id="{301BD5A2-DCA1-1C79-8637-D429B0ADCCF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919163"/>
            <a:ext cx="0" cy="3286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54" name="Line 215">
            <a:extLst>
              <a:ext uri="{FF2B5EF4-FFF2-40B4-BE49-F238E27FC236}">
                <a16:creationId xmlns:a16="http://schemas.microsoft.com/office/drawing/2014/main" id="{B2EFD319-3FD5-7EFD-7498-A030151BB662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1755775"/>
            <a:ext cx="0" cy="40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55" name="Line 216">
            <a:extLst>
              <a:ext uri="{FF2B5EF4-FFF2-40B4-BE49-F238E27FC236}">
                <a16:creationId xmlns:a16="http://schemas.microsoft.com/office/drawing/2014/main" id="{CFC06DDE-3250-1C73-4615-64E52DADBDA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2162175"/>
            <a:ext cx="14541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56" name="Line 217">
            <a:extLst>
              <a:ext uri="{FF2B5EF4-FFF2-40B4-BE49-F238E27FC236}">
                <a16:creationId xmlns:a16="http://schemas.microsoft.com/office/drawing/2014/main" id="{6E748995-F507-1996-5069-ACD3F1162B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02550" y="1704975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57" name="Line 218">
            <a:extLst>
              <a:ext uri="{FF2B5EF4-FFF2-40B4-BE49-F238E27FC236}">
                <a16:creationId xmlns:a16="http://schemas.microsoft.com/office/drawing/2014/main" id="{A0D1F52F-60F5-0634-E081-AA5A0AD874FA}"/>
              </a:ext>
            </a:extLst>
          </p:cNvPr>
          <p:cNvSpPr>
            <a:spLocks noChangeShapeType="1"/>
          </p:cNvSpPr>
          <p:nvPr/>
        </p:nvSpPr>
        <p:spPr bwMode="auto">
          <a:xfrm>
            <a:off x="4468813" y="917575"/>
            <a:ext cx="317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58" name="Group 219">
            <a:extLst>
              <a:ext uri="{FF2B5EF4-FFF2-40B4-BE49-F238E27FC236}">
                <a16:creationId xmlns:a16="http://schemas.microsoft.com/office/drawing/2014/main" id="{70761ACA-1902-BCC5-E3D4-8DC635A201C8}"/>
              </a:ext>
            </a:extLst>
          </p:cNvPr>
          <p:cNvGrpSpPr>
            <a:grpSpLocks/>
          </p:cNvGrpSpPr>
          <p:nvPr/>
        </p:nvGrpSpPr>
        <p:grpSpPr bwMode="auto">
          <a:xfrm>
            <a:off x="3792538" y="815975"/>
            <a:ext cx="473075" cy="371475"/>
            <a:chOff x="2071" y="3309"/>
            <a:chExt cx="310" cy="234"/>
          </a:xfrm>
        </p:grpSpPr>
        <p:grpSp>
          <p:nvGrpSpPr>
            <p:cNvPr id="67885" name="Group 220">
              <a:extLst>
                <a:ext uri="{FF2B5EF4-FFF2-40B4-BE49-F238E27FC236}">
                  <a16:creationId xmlns:a16="http://schemas.microsoft.com/office/drawing/2014/main" id="{387C5BA8-7717-DEC6-92AE-6EAF52E055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888" name="Group 221">
                <a:extLst>
                  <a:ext uri="{FF2B5EF4-FFF2-40B4-BE49-F238E27FC236}">
                    <a16:creationId xmlns:a16="http://schemas.microsoft.com/office/drawing/2014/main" id="{180F1ED8-1828-5F1F-DCCB-6F09B18EC3E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890" name="Rectangle 222">
                  <a:extLst>
                    <a:ext uri="{FF2B5EF4-FFF2-40B4-BE49-F238E27FC236}">
                      <a16:creationId xmlns:a16="http://schemas.microsoft.com/office/drawing/2014/main" id="{EE87B6C7-EC63-EF12-A234-5430ED599A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891" name="Oval 223">
                  <a:extLst>
                    <a:ext uri="{FF2B5EF4-FFF2-40B4-BE49-F238E27FC236}">
                      <a16:creationId xmlns:a16="http://schemas.microsoft.com/office/drawing/2014/main" id="{8E5DC234-A260-6E50-0622-CD24B08CF0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889" name="Text Box 224">
                <a:extLst>
                  <a:ext uri="{FF2B5EF4-FFF2-40B4-BE49-F238E27FC236}">
                    <a16:creationId xmlns:a16="http://schemas.microsoft.com/office/drawing/2014/main" id="{78498EAD-B39D-5205-138B-129164F26F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886" name="Text Box 225">
              <a:extLst>
                <a:ext uri="{FF2B5EF4-FFF2-40B4-BE49-F238E27FC236}">
                  <a16:creationId xmlns:a16="http://schemas.microsoft.com/office/drawing/2014/main" id="{3A549DBB-46AE-086C-A9A2-F03B8F9E42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1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887" name="Text Box 226">
              <a:extLst>
                <a:ext uri="{FF2B5EF4-FFF2-40B4-BE49-F238E27FC236}">
                  <a16:creationId xmlns:a16="http://schemas.microsoft.com/office/drawing/2014/main" id="{ACF6A5F1-6F5E-B209-04AE-E231FADEC3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59" name="Line 227">
            <a:extLst>
              <a:ext uri="{FF2B5EF4-FFF2-40B4-BE49-F238E27FC236}">
                <a16:creationId xmlns:a16="http://schemas.microsoft.com/office/drawing/2014/main" id="{F90AC10A-A850-92DF-46F0-5A08759988A2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438" y="1039813"/>
            <a:ext cx="20161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60" name="Group 228">
            <a:extLst>
              <a:ext uri="{FF2B5EF4-FFF2-40B4-BE49-F238E27FC236}">
                <a16:creationId xmlns:a16="http://schemas.microsoft.com/office/drawing/2014/main" id="{C705A4AA-3EC2-4812-5728-5DCF87A5FE6D}"/>
              </a:ext>
            </a:extLst>
          </p:cNvPr>
          <p:cNvGrpSpPr>
            <a:grpSpLocks/>
          </p:cNvGrpSpPr>
          <p:nvPr/>
        </p:nvGrpSpPr>
        <p:grpSpPr bwMode="auto">
          <a:xfrm>
            <a:off x="5037138" y="341313"/>
            <a:ext cx="473075" cy="371475"/>
            <a:chOff x="2071" y="3309"/>
            <a:chExt cx="310" cy="234"/>
          </a:xfrm>
        </p:grpSpPr>
        <p:grpSp>
          <p:nvGrpSpPr>
            <p:cNvPr id="67878" name="Group 229">
              <a:extLst>
                <a:ext uri="{FF2B5EF4-FFF2-40B4-BE49-F238E27FC236}">
                  <a16:creationId xmlns:a16="http://schemas.microsoft.com/office/drawing/2014/main" id="{AD49A0D0-01DA-7C34-9909-9AFB2C6E12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881" name="Group 230">
                <a:extLst>
                  <a:ext uri="{FF2B5EF4-FFF2-40B4-BE49-F238E27FC236}">
                    <a16:creationId xmlns:a16="http://schemas.microsoft.com/office/drawing/2014/main" id="{41939CE3-71A9-30B9-DAE3-48845CAB64C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883" name="Rectangle 231">
                  <a:extLst>
                    <a:ext uri="{FF2B5EF4-FFF2-40B4-BE49-F238E27FC236}">
                      <a16:creationId xmlns:a16="http://schemas.microsoft.com/office/drawing/2014/main" id="{E1D2842D-296D-39D5-409F-AC919ED3B5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884" name="Oval 232">
                  <a:extLst>
                    <a:ext uri="{FF2B5EF4-FFF2-40B4-BE49-F238E27FC236}">
                      <a16:creationId xmlns:a16="http://schemas.microsoft.com/office/drawing/2014/main" id="{A929FEB9-8323-19EA-1849-AE5150B7ED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882" name="Text Box 233">
                <a:extLst>
                  <a:ext uri="{FF2B5EF4-FFF2-40B4-BE49-F238E27FC236}">
                    <a16:creationId xmlns:a16="http://schemas.microsoft.com/office/drawing/2014/main" id="{41EA2EAA-B828-970F-A095-F86CB479CD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879" name="Text Box 234">
              <a:extLst>
                <a:ext uri="{FF2B5EF4-FFF2-40B4-BE49-F238E27FC236}">
                  <a16:creationId xmlns:a16="http://schemas.microsoft.com/office/drawing/2014/main" id="{18FE356B-B122-5746-32B6-F2BCCBE005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74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880" name="Text Box 235">
              <a:extLst>
                <a:ext uri="{FF2B5EF4-FFF2-40B4-BE49-F238E27FC236}">
                  <a16:creationId xmlns:a16="http://schemas.microsoft.com/office/drawing/2014/main" id="{80B80F12-56EE-8894-41D1-1E6987A9B8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1020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61" name="Line 236">
            <a:extLst>
              <a:ext uri="{FF2B5EF4-FFF2-40B4-BE49-F238E27FC236}">
                <a16:creationId xmlns:a16="http://schemas.microsoft.com/office/drawing/2014/main" id="{E7632D6E-4E1C-3E53-D109-A93BD2437A80}"/>
              </a:ext>
            </a:extLst>
          </p:cNvPr>
          <p:cNvSpPr>
            <a:spLocks noChangeShapeType="1"/>
          </p:cNvSpPr>
          <p:nvPr/>
        </p:nvSpPr>
        <p:spPr bwMode="auto">
          <a:xfrm>
            <a:off x="5367338" y="711200"/>
            <a:ext cx="0" cy="2079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62" name="Group 237">
            <a:extLst>
              <a:ext uri="{FF2B5EF4-FFF2-40B4-BE49-F238E27FC236}">
                <a16:creationId xmlns:a16="http://schemas.microsoft.com/office/drawing/2014/main" id="{C82EAA85-8E87-D6E4-C7C2-A0435EC0D30B}"/>
              </a:ext>
            </a:extLst>
          </p:cNvPr>
          <p:cNvGrpSpPr>
            <a:grpSpLocks/>
          </p:cNvGrpSpPr>
          <p:nvPr/>
        </p:nvGrpSpPr>
        <p:grpSpPr bwMode="auto">
          <a:xfrm>
            <a:off x="7289800" y="776288"/>
            <a:ext cx="93663" cy="177800"/>
            <a:chOff x="3216" y="684"/>
            <a:chExt cx="96" cy="132"/>
          </a:xfrm>
        </p:grpSpPr>
        <p:sp>
          <p:nvSpPr>
            <p:cNvPr id="67871" name="Line 238">
              <a:extLst>
                <a:ext uri="{FF2B5EF4-FFF2-40B4-BE49-F238E27FC236}">
                  <a16:creationId xmlns:a16="http://schemas.microsoft.com/office/drawing/2014/main" id="{E9FF1D66-8BB5-5EC2-1664-921C1F9165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872" name="Group 239">
              <a:extLst>
                <a:ext uri="{FF2B5EF4-FFF2-40B4-BE49-F238E27FC236}">
                  <a16:creationId xmlns:a16="http://schemas.microsoft.com/office/drawing/2014/main" id="{AD6177F6-ECBD-2D04-6CB4-BAB26A2352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7874" name="Line 240">
                <a:extLst>
                  <a:ext uri="{FF2B5EF4-FFF2-40B4-BE49-F238E27FC236}">
                    <a16:creationId xmlns:a16="http://schemas.microsoft.com/office/drawing/2014/main" id="{E9C139EE-D038-40FC-8890-D83347DBE3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875" name="Group 241">
                <a:extLst>
                  <a:ext uri="{FF2B5EF4-FFF2-40B4-BE49-F238E27FC236}">
                    <a16:creationId xmlns:a16="http://schemas.microsoft.com/office/drawing/2014/main" id="{16E889BC-9938-7BC4-69D7-90B0006F8F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7876" name="Arc 242">
                  <a:extLst>
                    <a:ext uri="{FF2B5EF4-FFF2-40B4-BE49-F238E27FC236}">
                      <a16:creationId xmlns:a16="http://schemas.microsoft.com/office/drawing/2014/main" id="{9F1ABC82-9F1F-3C3A-4079-E4586086D4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7877" name="Arc 243">
                  <a:extLst>
                    <a:ext uri="{FF2B5EF4-FFF2-40B4-BE49-F238E27FC236}">
                      <a16:creationId xmlns:a16="http://schemas.microsoft.com/office/drawing/2014/main" id="{6297CCDD-126C-1FE3-306F-0ACF74F091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7873" name="Freeform 244">
              <a:extLst>
                <a:ext uri="{FF2B5EF4-FFF2-40B4-BE49-F238E27FC236}">
                  <a16:creationId xmlns:a16="http://schemas.microsoft.com/office/drawing/2014/main" id="{C9B87EE2-E945-3E93-A021-D0CE1A0D5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7663" name="Group 245">
            <a:extLst>
              <a:ext uri="{FF2B5EF4-FFF2-40B4-BE49-F238E27FC236}">
                <a16:creationId xmlns:a16="http://schemas.microsoft.com/office/drawing/2014/main" id="{AAF22606-C5C9-3BDE-FEB1-26187BE89E24}"/>
              </a:ext>
            </a:extLst>
          </p:cNvPr>
          <p:cNvGrpSpPr>
            <a:grpSpLocks/>
          </p:cNvGrpSpPr>
          <p:nvPr/>
        </p:nvGrpSpPr>
        <p:grpSpPr bwMode="auto">
          <a:xfrm>
            <a:off x="7004050" y="306388"/>
            <a:ext cx="481013" cy="371475"/>
            <a:chOff x="3850" y="60"/>
            <a:chExt cx="315" cy="234"/>
          </a:xfrm>
        </p:grpSpPr>
        <p:grpSp>
          <p:nvGrpSpPr>
            <p:cNvPr id="67864" name="Group 246">
              <a:extLst>
                <a:ext uri="{FF2B5EF4-FFF2-40B4-BE49-F238E27FC236}">
                  <a16:creationId xmlns:a16="http://schemas.microsoft.com/office/drawing/2014/main" id="{5BCF1F07-B6D8-8C03-F611-26180B611B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50" y="60"/>
              <a:ext cx="308" cy="234"/>
              <a:chOff x="3822" y="2179"/>
              <a:chExt cx="308" cy="234"/>
            </a:xfrm>
          </p:grpSpPr>
          <p:grpSp>
            <p:nvGrpSpPr>
              <p:cNvPr id="67867" name="Group 247">
                <a:extLst>
                  <a:ext uri="{FF2B5EF4-FFF2-40B4-BE49-F238E27FC236}">
                    <a16:creationId xmlns:a16="http://schemas.microsoft.com/office/drawing/2014/main" id="{46F0058E-3D2C-7332-8F26-88467829A6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869" name="Rectangle 248">
                  <a:extLst>
                    <a:ext uri="{FF2B5EF4-FFF2-40B4-BE49-F238E27FC236}">
                      <a16:creationId xmlns:a16="http://schemas.microsoft.com/office/drawing/2014/main" id="{39B7BC14-404F-1A79-4435-E4DFDADE97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870" name="Oval 249">
                  <a:extLst>
                    <a:ext uri="{FF2B5EF4-FFF2-40B4-BE49-F238E27FC236}">
                      <a16:creationId xmlns:a16="http://schemas.microsoft.com/office/drawing/2014/main" id="{8D8FDFE9-8869-790F-142B-D1140596C8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868" name="Text Box 250">
                <a:extLst>
                  <a:ext uri="{FF2B5EF4-FFF2-40B4-BE49-F238E27FC236}">
                    <a16:creationId xmlns:a16="http://schemas.microsoft.com/office/drawing/2014/main" id="{A85A5B02-44CB-76C7-BF22-8913C228774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865" name="Text Box 251">
              <a:extLst>
                <a:ext uri="{FF2B5EF4-FFF2-40B4-BE49-F238E27FC236}">
                  <a16:creationId xmlns:a16="http://schemas.microsoft.com/office/drawing/2014/main" id="{8F341174-4D12-2906-4A36-F9868D1609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0" y="109"/>
              <a:ext cx="211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PDC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866" name="Text Box 252">
              <a:extLst>
                <a:ext uri="{FF2B5EF4-FFF2-40B4-BE49-F238E27FC236}">
                  <a16:creationId xmlns:a16="http://schemas.microsoft.com/office/drawing/2014/main" id="{C6B64531-BB1E-49AA-7367-37BE0F91EB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2" y="171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1021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64" name="Line 253">
            <a:extLst>
              <a:ext uri="{FF2B5EF4-FFF2-40B4-BE49-F238E27FC236}">
                <a16:creationId xmlns:a16="http://schemas.microsoft.com/office/drawing/2014/main" id="{F21B7673-15B3-DC3F-69EC-1B8D8DA69BA8}"/>
              </a:ext>
            </a:extLst>
          </p:cNvPr>
          <p:cNvSpPr>
            <a:spLocks noChangeShapeType="1"/>
          </p:cNvSpPr>
          <p:nvPr/>
        </p:nvSpPr>
        <p:spPr bwMode="auto">
          <a:xfrm>
            <a:off x="7342188" y="668338"/>
            <a:ext cx="0" cy="1206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65" name="Line 254">
            <a:extLst>
              <a:ext uri="{FF2B5EF4-FFF2-40B4-BE49-F238E27FC236}">
                <a16:creationId xmlns:a16="http://schemas.microsoft.com/office/drawing/2014/main" id="{B0ABB70D-D1BC-0929-E753-45D2F6ECB70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34213" y="504825"/>
            <a:ext cx="1492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66" name="Line 255">
            <a:extLst>
              <a:ext uri="{FF2B5EF4-FFF2-40B4-BE49-F238E27FC236}">
                <a16:creationId xmlns:a16="http://schemas.microsoft.com/office/drawing/2014/main" id="{A0B81CDA-CE7D-BEA1-F8B6-C0E81DBF07A0}"/>
              </a:ext>
            </a:extLst>
          </p:cNvPr>
          <p:cNvSpPr>
            <a:spLocks noChangeShapeType="1"/>
          </p:cNvSpPr>
          <p:nvPr/>
        </p:nvSpPr>
        <p:spPr bwMode="auto">
          <a:xfrm>
            <a:off x="7034213" y="504825"/>
            <a:ext cx="0" cy="4222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67" name="Line 256">
            <a:extLst>
              <a:ext uri="{FF2B5EF4-FFF2-40B4-BE49-F238E27FC236}">
                <a16:creationId xmlns:a16="http://schemas.microsoft.com/office/drawing/2014/main" id="{576446DA-5B3E-2C40-E1A4-3C1E99864E4A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3950" y="512763"/>
            <a:ext cx="1174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68" name="Line 257">
            <a:extLst>
              <a:ext uri="{FF2B5EF4-FFF2-40B4-BE49-F238E27FC236}">
                <a16:creationId xmlns:a16="http://schemas.microsoft.com/office/drawing/2014/main" id="{307C9EFB-14EB-3970-E052-0267883E2020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1425" y="512763"/>
            <a:ext cx="0" cy="4064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69" name="Group 258">
            <a:extLst>
              <a:ext uri="{FF2B5EF4-FFF2-40B4-BE49-F238E27FC236}">
                <a16:creationId xmlns:a16="http://schemas.microsoft.com/office/drawing/2014/main" id="{EA137894-14F1-16BA-FF43-981AC7E5FA4A}"/>
              </a:ext>
            </a:extLst>
          </p:cNvPr>
          <p:cNvGrpSpPr>
            <a:grpSpLocks/>
          </p:cNvGrpSpPr>
          <p:nvPr/>
        </p:nvGrpSpPr>
        <p:grpSpPr bwMode="auto">
          <a:xfrm>
            <a:off x="6784975" y="2016125"/>
            <a:ext cx="93663" cy="179388"/>
            <a:chOff x="3216" y="684"/>
            <a:chExt cx="96" cy="132"/>
          </a:xfrm>
        </p:grpSpPr>
        <p:sp>
          <p:nvSpPr>
            <p:cNvPr id="67857" name="Line 259">
              <a:extLst>
                <a:ext uri="{FF2B5EF4-FFF2-40B4-BE49-F238E27FC236}">
                  <a16:creationId xmlns:a16="http://schemas.microsoft.com/office/drawing/2014/main" id="{37371AFB-FFB2-95A2-8AE0-C3965CC308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858" name="Group 260">
              <a:extLst>
                <a:ext uri="{FF2B5EF4-FFF2-40B4-BE49-F238E27FC236}">
                  <a16:creationId xmlns:a16="http://schemas.microsoft.com/office/drawing/2014/main" id="{393C30FD-E647-666D-5A8E-D6AA31895A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7860" name="Line 261">
                <a:extLst>
                  <a:ext uri="{FF2B5EF4-FFF2-40B4-BE49-F238E27FC236}">
                    <a16:creationId xmlns:a16="http://schemas.microsoft.com/office/drawing/2014/main" id="{A0AE1F1B-D1B8-7413-7BC4-FB0DFAC96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861" name="Group 262">
                <a:extLst>
                  <a:ext uri="{FF2B5EF4-FFF2-40B4-BE49-F238E27FC236}">
                    <a16:creationId xmlns:a16="http://schemas.microsoft.com/office/drawing/2014/main" id="{2B1219E2-89D4-2280-D3FC-68D52FE719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7862" name="Arc 263">
                  <a:extLst>
                    <a:ext uri="{FF2B5EF4-FFF2-40B4-BE49-F238E27FC236}">
                      <a16:creationId xmlns:a16="http://schemas.microsoft.com/office/drawing/2014/main" id="{7B1FE6E9-D47A-D169-D484-5790C881DF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7863" name="Arc 264">
                  <a:extLst>
                    <a:ext uri="{FF2B5EF4-FFF2-40B4-BE49-F238E27FC236}">
                      <a16:creationId xmlns:a16="http://schemas.microsoft.com/office/drawing/2014/main" id="{F14A197F-A844-2DA4-274C-9E85591B58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7859" name="Freeform 265">
              <a:extLst>
                <a:ext uri="{FF2B5EF4-FFF2-40B4-BE49-F238E27FC236}">
                  <a16:creationId xmlns:a16="http://schemas.microsoft.com/office/drawing/2014/main" id="{6F477FB9-5B42-2801-C227-833D6E9FC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670" name="Line 266">
            <a:extLst>
              <a:ext uri="{FF2B5EF4-FFF2-40B4-BE49-F238E27FC236}">
                <a16:creationId xmlns:a16="http://schemas.microsoft.com/office/drawing/2014/main" id="{D16C159C-00BC-9331-9772-9FE865BB505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29425" y="550863"/>
            <a:ext cx="0" cy="14636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71" name="Line 267">
            <a:extLst>
              <a:ext uri="{FF2B5EF4-FFF2-40B4-BE49-F238E27FC236}">
                <a16:creationId xmlns:a16="http://schemas.microsoft.com/office/drawing/2014/main" id="{6C636985-2FF1-27AB-530B-72560BA80C4F}"/>
              </a:ext>
            </a:extLst>
          </p:cNvPr>
          <p:cNvSpPr>
            <a:spLocks noChangeShapeType="1"/>
          </p:cNvSpPr>
          <p:nvPr/>
        </p:nvSpPr>
        <p:spPr bwMode="auto">
          <a:xfrm>
            <a:off x="5508625" y="555625"/>
            <a:ext cx="1320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72" name="Line 268">
            <a:extLst>
              <a:ext uri="{FF2B5EF4-FFF2-40B4-BE49-F238E27FC236}">
                <a16:creationId xmlns:a16="http://schemas.microsoft.com/office/drawing/2014/main" id="{B65FDDEB-96C4-D205-9FA3-D4479EF1962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234363" y="788988"/>
            <a:ext cx="0" cy="371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73" name="Line 269">
            <a:extLst>
              <a:ext uri="{FF2B5EF4-FFF2-40B4-BE49-F238E27FC236}">
                <a16:creationId xmlns:a16="http://schemas.microsoft.com/office/drawing/2014/main" id="{F88CC369-EDCF-5C7E-857C-94972B2C03E1}"/>
              </a:ext>
            </a:extLst>
          </p:cNvPr>
          <p:cNvSpPr>
            <a:spLocks noChangeShapeType="1"/>
          </p:cNvSpPr>
          <p:nvPr/>
        </p:nvSpPr>
        <p:spPr bwMode="auto">
          <a:xfrm>
            <a:off x="8234363" y="788988"/>
            <a:ext cx="9715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74" name="Group 270">
            <a:extLst>
              <a:ext uri="{FF2B5EF4-FFF2-40B4-BE49-F238E27FC236}">
                <a16:creationId xmlns:a16="http://schemas.microsoft.com/office/drawing/2014/main" id="{1AEA7AD1-EC75-0011-9C1D-25F60BC46BA9}"/>
              </a:ext>
            </a:extLst>
          </p:cNvPr>
          <p:cNvGrpSpPr>
            <a:grpSpLocks/>
          </p:cNvGrpSpPr>
          <p:nvPr/>
        </p:nvGrpSpPr>
        <p:grpSpPr bwMode="auto">
          <a:xfrm>
            <a:off x="8432800" y="642938"/>
            <a:ext cx="93663" cy="177800"/>
            <a:chOff x="3216" y="684"/>
            <a:chExt cx="96" cy="132"/>
          </a:xfrm>
        </p:grpSpPr>
        <p:sp>
          <p:nvSpPr>
            <p:cNvPr id="67850" name="Line 271">
              <a:extLst>
                <a:ext uri="{FF2B5EF4-FFF2-40B4-BE49-F238E27FC236}">
                  <a16:creationId xmlns:a16="http://schemas.microsoft.com/office/drawing/2014/main" id="{580FC408-CFEC-B252-D5C2-C7FCF6B20D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851" name="Group 272">
              <a:extLst>
                <a:ext uri="{FF2B5EF4-FFF2-40B4-BE49-F238E27FC236}">
                  <a16:creationId xmlns:a16="http://schemas.microsoft.com/office/drawing/2014/main" id="{75087A70-2169-4924-6B83-3CBACA56B6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7853" name="Line 273">
                <a:extLst>
                  <a:ext uri="{FF2B5EF4-FFF2-40B4-BE49-F238E27FC236}">
                    <a16:creationId xmlns:a16="http://schemas.microsoft.com/office/drawing/2014/main" id="{E804A23D-CD70-A5D6-AC74-F0A3504916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854" name="Group 274">
                <a:extLst>
                  <a:ext uri="{FF2B5EF4-FFF2-40B4-BE49-F238E27FC236}">
                    <a16:creationId xmlns:a16="http://schemas.microsoft.com/office/drawing/2014/main" id="{75AFABAA-07D5-32D4-4123-DAC339ADC5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7855" name="Arc 275">
                  <a:extLst>
                    <a:ext uri="{FF2B5EF4-FFF2-40B4-BE49-F238E27FC236}">
                      <a16:creationId xmlns:a16="http://schemas.microsoft.com/office/drawing/2014/main" id="{86653B6F-B3F0-E23F-C9A2-E064AF14BE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7856" name="Arc 276">
                  <a:extLst>
                    <a:ext uri="{FF2B5EF4-FFF2-40B4-BE49-F238E27FC236}">
                      <a16:creationId xmlns:a16="http://schemas.microsoft.com/office/drawing/2014/main" id="{DA94F8E9-C731-76DB-E517-EAE53C9DCA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7852" name="Freeform 277">
              <a:extLst>
                <a:ext uri="{FF2B5EF4-FFF2-40B4-BE49-F238E27FC236}">
                  <a16:creationId xmlns:a16="http://schemas.microsoft.com/office/drawing/2014/main" id="{63A85FC4-406A-6F9C-7C21-5D8B673F4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7675" name="Group 278">
            <a:extLst>
              <a:ext uri="{FF2B5EF4-FFF2-40B4-BE49-F238E27FC236}">
                <a16:creationId xmlns:a16="http://schemas.microsoft.com/office/drawing/2014/main" id="{09C7B54B-5A18-8522-FAA1-735545C5BE20}"/>
              </a:ext>
            </a:extLst>
          </p:cNvPr>
          <p:cNvGrpSpPr>
            <a:grpSpLocks/>
          </p:cNvGrpSpPr>
          <p:nvPr/>
        </p:nvGrpSpPr>
        <p:grpSpPr bwMode="auto">
          <a:xfrm>
            <a:off x="8145463" y="211138"/>
            <a:ext cx="474662" cy="371475"/>
            <a:chOff x="2071" y="3309"/>
            <a:chExt cx="310" cy="234"/>
          </a:xfrm>
        </p:grpSpPr>
        <p:grpSp>
          <p:nvGrpSpPr>
            <p:cNvPr id="67843" name="Group 279">
              <a:extLst>
                <a:ext uri="{FF2B5EF4-FFF2-40B4-BE49-F238E27FC236}">
                  <a16:creationId xmlns:a16="http://schemas.microsoft.com/office/drawing/2014/main" id="{9AADADAF-149A-6611-17D9-BBAED20FC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846" name="Group 280">
                <a:extLst>
                  <a:ext uri="{FF2B5EF4-FFF2-40B4-BE49-F238E27FC236}">
                    <a16:creationId xmlns:a16="http://schemas.microsoft.com/office/drawing/2014/main" id="{847427FC-8F7B-AE7D-7270-51D1E2968A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848" name="Rectangle 281">
                  <a:extLst>
                    <a:ext uri="{FF2B5EF4-FFF2-40B4-BE49-F238E27FC236}">
                      <a16:creationId xmlns:a16="http://schemas.microsoft.com/office/drawing/2014/main" id="{32674745-3B95-BC5D-2055-A40A643AC1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849" name="Oval 282">
                  <a:extLst>
                    <a:ext uri="{FF2B5EF4-FFF2-40B4-BE49-F238E27FC236}">
                      <a16:creationId xmlns:a16="http://schemas.microsoft.com/office/drawing/2014/main" id="{00A71F8B-589E-5C88-B735-B3784F2131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847" name="Text Box 283">
                <a:extLst>
                  <a:ext uri="{FF2B5EF4-FFF2-40B4-BE49-F238E27FC236}">
                    <a16:creationId xmlns:a16="http://schemas.microsoft.com/office/drawing/2014/main" id="{8E912F8E-83EB-835D-8293-727A73B652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844" name="Text Box 284">
              <a:extLst>
                <a:ext uri="{FF2B5EF4-FFF2-40B4-BE49-F238E27FC236}">
                  <a16:creationId xmlns:a16="http://schemas.microsoft.com/office/drawing/2014/main" id="{7AB45C58-2E70-C434-9F28-3CB1BA28FD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3343"/>
              <a:ext cx="182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HC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845" name="Text Box 285">
              <a:extLst>
                <a:ext uri="{FF2B5EF4-FFF2-40B4-BE49-F238E27FC236}">
                  <a16:creationId xmlns:a16="http://schemas.microsoft.com/office/drawing/2014/main" id="{D66EA5BF-FCBC-4594-4A4E-0731216D58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1015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76" name="Line 286">
            <a:extLst>
              <a:ext uri="{FF2B5EF4-FFF2-40B4-BE49-F238E27FC236}">
                <a16:creationId xmlns:a16="http://schemas.microsoft.com/office/drawing/2014/main" id="{EAA51762-470C-A2C8-EF87-30CD18F12C3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78838" y="574675"/>
            <a:ext cx="4762" cy="68263"/>
          </a:xfrm>
          <a:prstGeom prst="line">
            <a:avLst/>
          </a:prstGeom>
          <a:noFill/>
          <a:ln w="9525">
            <a:solidFill>
              <a:schemeClr val="fol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77" name="Line 287">
            <a:extLst>
              <a:ext uri="{FF2B5EF4-FFF2-40B4-BE49-F238E27FC236}">
                <a16:creationId xmlns:a16="http://schemas.microsoft.com/office/drawing/2014/main" id="{ED9E5299-5535-A11D-83E1-C1C98E3AB2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2238" y="1058863"/>
            <a:ext cx="0" cy="1730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78" name="Line 288">
            <a:extLst>
              <a:ext uri="{FF2B5EF4-FFF2-40B4-BE49-F238E27FC236}">
                <a16:creationId xmlns:a16="http://schemas.microsoft.com/office/drawing/2014/main" id="{2BC4A0EB-149A-E88C-6741-121497E9B9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0650" y="1773238"/>
            <a:ext cx="0" cy="139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79" name="Text Box 289">
            <a:extLst>
              <a:ext uri="{FF2B5EF4-FFF2-40B4-BE49-F238E27FC236}">
                <a16:creationId xmlns:a16="http://schemas.microsoft.com/office/drawing/2014/main" id="{00088F96-2181-4F9D-57C9-8F5B2BA10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5225" y="1857375"/>
            <a:ext cx="490538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Kjølevann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7680" name="Text Box 290">
            <a:extLst>
              <a:ext uri="{FF2B5EF4-FFF2-40B4-BE49-F238E27FC236}">
                <a16:creationId xmlns:a16="http://schemas.microsoft.com/office/drawing/2014/main" id="{629DA4B5-61BD-EB44-D13B-7480B64754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038" y="4848225"/>
            <a:ext cx="69056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900">
                <a:latin typeface="Times New Roman" panose="02020603050405020304" pitchFamily="18" charset="0"/>
              </a:rPr>
              <a:t>24-VE-107</a:t>
            </a:r>
            <a:endParaRPr lang="en-GB" altLang="nb-NO" sz="900">
              <a:latin typeface="Times New Roman" panose="02020603050405020304" pitchFamily="18" charset="0"/>
            </a:endParaRPr>
          </a:p>
        </p:txBody>
      </p:sp>
      <p:grpSp>
        <p:nvGrpSpPr>
          <p:cNvPr id="67681" name="Group 291">
            <a:extLst>
              <a:ext uri="{FF2B5EF4-FFF2-40B4-BE49-F238E27FC236}">
                <a16:creationId xmlns:a16="http://schemas.microsoft.com/office/drawing/2014/main" id="{EE754593-D5A2-6033-AC22-FDAB127D7E7D}"/>
              </a:ext>
            </a:extLst>
          </p:cNvPr>
          <p:cNvGrpSpPr>
            <a:grpSpLocks/>
          </p:cNvGrpSpPr>
          <p:nvPr/>
        </p:nvGrpSpPr>
        <p:grpSpPr bwMode="auto">
          <a:xfrm>
            <a:off x="3551238" y="1711325"/>
            <a:ext cx="473075" cy="373063"/>
            <a:chOff x="2071" y="3309"/>
            <a:chExt cx="310" cy="234"/>
          </a:xfrm>
        </p:grpSpPr>
        <p:grpSp>
          <p:nvGrpSpPr>
            <p:cNvPr id="67836" name="Group 292">
              <a:extLst>
                <a:ext uri="{FF2B5EF4-FFF2-40B4-BE49-F238E27FC236}">
                  <a16:creationId xmlns:a16="http://schemas.microsoft.com/office/drawing/2014/main" id="{6A3102B5-C85F-FBF0-EB3E-08A8278AB1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839" name="Group 293">
                <a:extLst>
                  <a:ext uri="{FF2B5EF4-FFF2-40B4-BE49-F238E27FC236}">
                    <a16:creationId xmlns:a16="http://schemas.microsoft.com/office/drawing/2014/main" id="{1AA261EE-02A4-E7CF-6787-297D8D4001E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841" name="Rectangle 294">
                  <a:extLst>
                    <a:ext uri="{FF2B5EF4-FFF2-40B4-BE49-F238E27FC236}">
                      <a16:creationId xmlns:a16="http://schemas.microsoft.com/office/drawing/2014/main" id="{EE5F99A0-E5FF-5A43-5B93-B794D1BA48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842" name="Oval 295">
                  <a:extLst>
                    <a:ext uri="{FF2B5EF4-FFF2-40B4-BE49-F238E27FC236}">
                      <a16:creationId xmlns:a16="http://schemas.microsoft.com/office/drawing/2014/main" id="{A854D86C-6017-B492-0289-770C38A226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840" name="Text Box 296">
                <a:extLst>
                  <a:ext uri="{FF2B5EF4-FFF2-40B4-BE49-F238E27FC236}">
                    <a16:creationId xmlns:a16="http://schemas.microsoft.com/office/drawing/2014/main" id="{EFD0035A-4DA6-AC75-7FAD-80D57DE9A0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837" name="Text Box 297">
              <a:extLst>
                <a:ext uri="{FF2B5EF4-FFF2-40B4-BE49-F238E27FC236}">
                  <a16:creationId xmlns:a16="http://schemas.microsoft.com/office/drawing/2014/main" id="{DCBFB7E2-1A63-C248-1F2B-858EE94370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1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838" name="Text Box 298">
              <a:extLst>
                <a:ext uri="{FF2B5EF4-FFF2-40B4-BE49-F238E27FC236}">
                  <a16:creationId xmlns:a16="http://schemas.microsoft.com/office/drawing/2014/main" id="{73B0A07B-1810-15D9-605E-D1835F6F20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82" name="Line 299">
            <a:extLst>
              <a:ext uri="{FF2B5EF4-FFF2-40B4-BE49-F238E27FC236}">
                <a16:creationId xmlns:a16="http://schemas.microsoft.com/office/drawing/2014/main" id="{144AEDC4-5C1E-C134-0B6B-A89DD05F0E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33838" y="1927225"/>
            <a:ext cx="1492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83" name="Group 300">
            <a:extLst>
              <a:ext uri="{FF2B5EF4-FFF2-40B4-BE49-F238E27FC236}">
                <a16:creationId xmlns:a16="http://schemas.microsoft.com/office/drawing/2014/main" id="{0D7D3B17-E170-1C73-4A9D-5135F855B289}"/>
              </a:ext>
            </a:extLst>
          </p:cNvPr>
          <p:cNvGrpSpPr>
            <a:grpSpLocks/>
          </p:cNvGrpSpPr>
          <p:nvPr/>
        </p:nvGrpSpPr>
        <p:grpSpPr bwMode="auto">
          <a:xfrm>
            <a:off x="3552825" y="2238375"/>
            <a:ext cx="473075" cy="369888"/>
            <a:chOff x="2071" y="3309"/>
            <a:chExt cx="310" cy="234"/>
          </a:xfrm>
        </p:grpSpPr>
        <p:grpSp>
          <p:nvGrpSpPr>
            <p:cNvPr id="67829" name="Group 301">
              <a:extLst>
                <a:ext uri="{FF2B5EF4-FFF2-40B4-BE49-F238E27FC236}">
                  <a16:creationId xmlns:a16="http://schemas.microsoft.com/office/drawing/2014/main" id="{16069576-EF40-8F88-F7D9-04C2F81552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832" name="Group 302">
                <a:extLst>
                  <a:ext uri="{FF2B5EF4-FFF2-40B4-BE49-F238E27FC236}">
                    <a16:creationId xmlns:a16="http://schemas.microsoft.com/office/drawing/2014/main" id="{F58D4721-2A6A-FD28-062F-FEA7CBCA0E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834" name="Rectangle 303">
                  <a:extLst>
                    <a:ext uri="{FF2B5EF4-FFF2-40B4-BE49-F238E27FC236}">
                      <a16:creationId xmlns:a16="http://schemas.microsoft.com/office/drawing/2014/main" id="{C09738AF-DEB2-1952-F163-7EFB38A0F0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835" name="Oval 304">
                  <a:extLst>
                    <a:ext uri="{FF2B5EF4-FFF2-40B4-BE49-F238E27FC236}">
                      <a16:creationId xmlns:a16="http://schemas.microsoft.com/office/drawing/2014/main" id="{62ADE50B-719B-A2A3-B273-53227A77C9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833" name="Text Box 305">
                <a:extLst>
                  <a:ext uri="{FF2B5EF4-FFF2-40B4-BE49-F238E27FC236}">
                    <a16:creationId xmlns:a16="http://schemas.microsoft.com/office/drawing/2014/main" id="{28727108-ABF5-D0FB-2015-60F92CBF11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830" name="Text Box 306">
              <a:extLst>
                <a:ext uri="{FF2B5EF4-FFF2-40B4-BE49-F238E27FC236}">
                  <a16:creationId xmlns:a16="http://schemas.microsoft.com/office/drawing/2014/main" id="{BE5D1EB6-7ED1-229B-76A5-2D0FD726F7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831" name="Text Box 307">
              <a:extLst>
                <a:ext uri="{FF2B5EF4-FFF2-40B4-BE49-F238E27FC236}">
                  <a16:creationId xmlns:a16="http://schemas.microsoft.com/office/drawing/2014/main" id="{CC2D273A-B4AF-8A70-B742-752EE56BD0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1017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84" name="Line 308">
            <a:extLst>
              <a:ext uri="{FF2B5EF4-FFF2-40B4-BE49-F238E27FC236}">
                <a16:creationId xmlns:a16="http://schemas.microsoft.com/office/drawing/2014/main" id="{DC16CD58-526E-E082-B7C3-9F36FD97831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29075" y="2468563"/>
            <a:ext cx="15081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85" name="Group 309">
            <a:extLst>
              <a:ext uri="{FF2B5EF4-FFF2-40B4-BE49-F238E27FC236}">
                <a16:creationId xmlns:a16="http://schemas.microsoft.com/office/drawing/2014/main" id="{8BEAB636-822F-A65A-93D1-FC02534B4E16}"/>
              </a:ext>
            </a:extLst>
          </p:cNvPr>
          <p:cNvGrpSpPr>
            <a:grpSpLocks/>
          </p:cNvGrpSpPr>
          <p:nvPr/>
        </p:nvGrpSpPr>
        <p:grpSpPr bwMode="auto">
          <a:xfrm>
            <a:off x="3408363" y="3589338"/>
            <a:ext cx="473075" cy="371475"/>
            <a:chOff x="2071" y="3309"/>
            <a:chExt cx="310" cy="234"/>
          </a:xfrm>
        </p:grpSpPr>
        <p:grpSp>
          <p:nvGrpSpPr>
            <p:cNvPr id="67822" name="Group 310">
              <a:extLst>
                <a:ext uri="{FF2B5EF4-FFF2-40B4-BE49-F238E27FC236}">
                  <a16:creationId xmlns:a16="http://schemas.microsoft.com/office/drawing/2014/main" id="{08CF25B8-EA4A-03F7-0AE2-6B48D53990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825" name="Group 311">
                <a:extLst>
                  <a:ext uri="{FF2B5EF4-FFF2-40B4-BE49-F238E27FC236}">
                    <a16:creationId xmlns:a16="http://schemas.microsoft.com/office/drawing/2014/main" id="{0F30AA74-DAF6-3BE2-B25E-998506EB20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827" name="Rectangle 312">
                  <a:extLst>
                    <a:ext uri="{FF2B5EF4-FFF2-40B4-BE49-F238E27FC236}">
                      <a16:creationId xmlns:a16="http://schemas.microsoft.com/office/drawing/2014/main" id="{2EF71DF7-EEB6-D3F4-D573-5377945E2F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828" name="Oval 313">
                  <a:extLst>
                    <a:ext uri="{FF2B5EF4-FFF2-40B4-BE49-F238E27FC236}">
                      <a16:creationId xmlns:a16="http://schemas.microsoft.com/office/drawing/2014/main" id="{D8ACF2F4-0BD0-AC60-D7AB-5643CBC276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826" name="Text Box 314">
                <a:extLst>
                  <a:ext uri="{FF2B5EF4-FFF2-40B4-BE49-F238E27FC236}">
                    <a16:creationId xmlns:a16="http://schemas.microsoft.com/office/drawing/2014/main" id="{CA1DBCBD-1425-E452-5815-53F6D62AA1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823" name="Text Box 315">
              <a:extLst>
                <a:ext uri="{FF2B5EF4-FFF2-40B4-BE49-F238E27FC236}">
                  <a16:creationId xmlns:a16="http://schemas.microsoft.com/office/drawing/2014/main" id="{38ED4207-C1C8-306C-97BF-8F7156731D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824" name="Text Box 316">
              <a:extLst>
                <a:ext uri="{FF2B5EF4-FFF2-40B4-BE49-F238E27FC236}">
                  <a16:creationId xmlns:a16="http://schemas.microsoft.com/office/drawing/2014/main" id="{0A8BA28B-5E25-2E39-55DE-F76E23419B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1012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86" name="Line 317">
            <a:extLst>
              <a:ext uri="{FF2B5EF4-FFF2-40B4-BE49-F238E27FC236}">
                <a16:creationId xmlns:a16="http://schemas.microsoft.com/office/drawing/2014/main" id="{FAFE00AE-4411-C901-E4E4-A83F79A7D3E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94138" y="3806825"/>
            <a:ext cx="2079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87" name="Group 318">
            <a:extLst>
              <a:ext uri="{FF2B5EF4-FFF2-40B4-BE49-F238E27FC236}">
                <a16:creationId xmlns:a16="http://schemas.microsoft.com/office/drawing/2014/main" id="{26579E88-2CC1-F6F1-F924-7A85A9A7A20D}"/>
              </a:ext>
            </a:extLst>
          </p:cNvPr>
          <p:cNvGrpSpPr>
            <a:grpSpLocks/>
          </p:cNvGrpSpPr>
          <p:nvPr/>
        </p:nvGrpSpPr>
        <p:grpSpPr bwMode="auto">
          <a:xfrm>
            <a:off x="3794125" y="404813"/>
            <a:ext cx="473075" cy="371475"/>
            <a:chOff x="2071" y="3309"/>
            <a:chExt cx="310" cy="234"/>
          </a:xfrm>
        </p:grpSpPr>
        <p:grpSp>
          <p:nvGrpSpPr>
            <p:cNvPr id="67815" name="Group 319">
              <a:extLst>
                <a:ext uri="{FF2B5EF4-FFF2-40B4-BE49-F238E27FC236}">
                  <a16:creationId xmlns:a16="http://schemas.microsoft.com/office/drawing/2014/main" id="{851D6D56-0A9D-4607-44F8-58B542252A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818" name="Group 320">
                <a:extLst>
                  <a:ext uri="{FF2B5EF4-FFF2-40B4-BE49-F238E27FC236}">
                    <a16:creationId xmlns:a16="http://schemas.microsoft.com/office/drawing/2014/main" id="{6761FF4A-5B28-911A-9EE0-D2284B779B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820" name="Rectangle 321">
                  <a:extLst>
                    <a:ext uri="{FF2B5EF4-FFF2-40B4-BE49-F238E27FC236}">
                      <a16:creationId xmlns:a16="http://schemas.microsoft.com/office/drawing/2014/main" id="{5057E64A-1E02-A18E-10E2-263C94CA3F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821" name="Oval 322">
                  <a:extLst>
                    <a:ext uri="{FF2B5EF4-FFF2-40B4-BE49-F238E27FC236}">
                      <a16:creationId xmlns:a16="http://schemas.microsoft.com/office/drawing/2014/main" id="{A5B8A06F-5EAE-C77B-FCB6-769966BC57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819" name="Text Box 323">
                <a:extLst>
                  <a:ext uri="{FF2B5EF4-FFF2-40B4-BE49-F238E27FC236}">
                    <a16:creationId xmlns:a16="http://schemas.microsoft.com/office/drawing/2014/main" id="{68E2B346-34BD-93C8-F029-8C855A1E7D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816" name="Text Box 324">
              <a:extLst>
                <a:ext uri="{FF2B5EF4-FFF2-40B4-BE49-F238E27FC236}">
                  <a16:creationId xmlns:a16="http://schemas.microsoft.com/office/drawing/2014/main" id="{B1335C3D-D1CB-9018-706C-103613361D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PI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817" name="Text Box 325">
              <a:extLst>
                <a:ext uri="{FF2B5EF4-FFF2-40B4-BE49-F238E27FC236}">
                  <a16:creationId xmlns:a16="http://schemas.microsoft.com/office/drawing/2014/main" id="{1D397FC4-838E-B45F-F3E7-C63F2BCB14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1014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688" name="Line 326">
            <a:extLst>
              <a:ext uri="{FF2B5EF4-FFF2-40B4-BE49-F238E27FC236}">
                <a16:creationId xmlns:a16="http://schemas.microsoft.com/office/drawing/2014/main" id="{0072589F-90C7-0AB3-0259-4BE072F8138E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4025" y="608013"/>
            <a:ext cx="26511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89" name="Line 327">
            <a:extLst>
              <a:ext uri="{FF2B5EF4-FFF2-40B4-BE49-F238E27FC236}">
                <a16:creationId xmlns:a16="http://schemas.microsoft.com/office/drawing/2014/main" id="{7F4842FE-3B4A-33C9-5370-FCF650BBEA3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29138" y="608013"/>
            <a:ext cx="0" cy="3111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690" name="Group 328">
            <a:extLst>
              <a:ext uri="{FF2B5EF4-FFF2-40B4-BE49-F238E27FC236}">
                <a16:creationId xmlns:a16="http://schemas.microsoft.com/office/drawing/2014/main" id="{A9A61D09-7688-B952-2BD0-6BAE9FF3E197}"/>
              </a:ext>
            </a:extLst>
          </p:cNvPr>
          <p:cNvGrpSpPr>
            <a:grpSpLocks/>
          </p:cNvGrpSpPr>
          <p:nvPr/>
        </p:nvGrpSpPr>
        <p:grpSpPr bwMode="auto">
          <a:xfrm>
            <a:off x="5199063" y="3438525"/>
            <a:ext cx="290512" cy="295275"/>
            <a:chOff x="3820" y="2114"/>
            <a:chExt cx="310" cy="299"/>
          </a:xfrm>
        </p:grpSpPr>
        <p:sp>
          <p:nvSpPr>
            <p:cNvPr id="67813" name="Rectangle 329">
              <a:extLst>
                <a:ext uri="{FF2B5EF4-FFF2-40B4-BE49-F238E27FC236}">
                  <a16:creationId xmlns:a16="http://schemas.microsoft.com/office/drawing/2014/main" id="{1F252850-CBD5-0DD9-09FB-179BA63792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7814" name="Oval 330">
              <a:extLst>
                <a:ext uri="{FF2B5EF4-FFF2-40B4-BE49-F238E27FC236}">
                  <a16:creationId xmlns:a16="http://schemas.microsoft.com/office/drawing/2014/main" id="{7E9960DF-687D-127B-0CF1-6002259BF1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7691" name="Text Box 331">
            <a:extLst>
              <a:ext uri="{FF2B5EF4-FFF2-40B4-BE49-F238E27FC236}">
                <a16:creationId xmlns:a16="http://schemas.microsoft.com/office/drawing/2014/main" id="{FA4F6F58-FEE5-7625-A02A-AD8339169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9675" y="3362325"/>
            <a:ext cx="249238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24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7692" name="Text Box 332">
            <a:extLst>
              <a:ext uri="{FF2B5EF4-FFF2-40B4-BE49-F238E27FC236}">
                <a16:creationId xmlns:a16="http://schemas.microsoft.com/office/drawing/2014/main" id="{B6B37E95-50F3-9557-48EB-9A59946E8B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2238" y="3416300"/>
            <a:ext cx="269875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PD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7693" name="Text Box 333">
            <a:extLst>
              <a:ext uri="{FF2B5EF4-FFF2-40B4-BE49-F238E27FC236}">
                <a16:creationId xmlns:a16="http://schemas.microsoft.com/office/drawing/2014/main" id="{DB42E2C8-400A-88EE-A518-82FC019A74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900" y="3535363"/>
            <a:ext cx="32385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1009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7694" name="Line 334">
            <a:extLst>
              <a:ext uri="{FF2B5EF4-FFF2-40B4-BE49-F238E27FC236}">
                <a16:creationId xmlns:a16="http://schemas.microsoft.com/office/drawing/2014/main" id="{AAAAE9AE-148A-B102-1B0D-3F2FCE036D3B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9875" y="3732213"/>
            <a:ext cx="0" cy="9493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95" name="Line 335">
            <a:extLst>
              <a:ext uri="{FF2B5EF4-FFF2-40B4-BE49-F238E27FC236}">
                <a16:creationId xmlns:a16="http://schemas.microsoft.com/office/drawing/2014/main" id="{470D7096-7321-3B35-7696-EACBEE62ABD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1203325"/>
            <a:ext cx="0" cy="2235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96" name="Line 336">
            <a:extLst>
              <a:ext uri="{FF2B5EF4-FFF2-40B4-BE49-F238E27FC236}">
                <a16:creationId xmlns:a16="http://schemas.microsoft.com/office/drawing/2014/main" id="{A97C9C25-9EF4-A509-41E7-72CB2E725B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68813" y="1203325"/>
            <a:ext cx="8651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97" name="Line 337">
            <a:extLst>
              <a:ext uri="{FF2B5EF4-FFF2-40B4-BE49-F238E27FC236}">
                <a16:creationId xmlns:a16="http://schemas.microsoft.com/office/drawing/2014/main" id="{91A1A43C-A063-C1E1-5B7A-E69BF58E193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51400" y="4672013"/>
            <a:ext cx="4984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98" name="Line 338">
            <a:extLst>
              <a:ext uri="{FF2B5EF4-FFF2-40B4-BE49-F238E27FC236}">
                <a16:creationId xmlns:a16="http://schemas.microsoft.com/office/drawing/2014/main" id="{6FD1C7E3-8F2F-8285-BF8B-9DD54ED15D3D}"/>
              </a:ext>
            </a:extLst>
          </p:cNvPr>
          <p:cNvSpPr>
            <a:spLocks noChangeShapeType="1"/>
          </p:cNvSpPr>
          <p:nvPr/>
        </p:nvSpPr>
        <p:spPr bwMode="auto">
          <a:xfrm>
            <a:off x="4756150" y="2197100"/>
            <a:ext cx="939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99" name="Line 339">
            <a:extLst>
              <a:ext uri="{FF2B5EF4-FFF2-40B4-BE49-F238E27FC236}">
                <a16:creationId xmlns:a16="http://schemas.microsoft.com/office/drawing/2014/main" id="{E0F5D34A-6218-DEF5-3A39-D1EF585E57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86425" y="2197100"/>
            <a:ext cx="0" cy="1577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700" name="Line 340">
            <a:extLst>
              <a:ext uri="{FF2B5EF4-FFF2-40B4-BE49-F238E27FC236}">
                <a16:creationId xmlns:a16="http://schemas.microsoft.com/office/drawing/2014/main" id="{DEA9D673-56E6-60B0-CCC4-B15D01CD0B3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86425" y="3783013"/>
            <a:ext cx="35575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701" name="Line 341">
            <a:extLst>
              <a:ext uri="{FF2B5EF4-FFF2-40B4-BE49-F238E27FC236}">
                <a16:creationId xmlns:a16="http://schemas.microsoft.com/office/drawing/2014/main" id="{E3E8C7CB-1C35-DD13-E1D9-F90DF89FFC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244013" y="3455988"/>
            <a:ext cx="0" cy="327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702" name="Group 342">
            <a:extLst>
              <a:ext uri="{FF2B5EF4-FFF2-40B4-BE49-F238E27FC236}">
                <a16:creationId xmlns:a16="http://schemas.microsoft.com/office/drawing/2014/main" id="{C2DD63E9-CB7F-0273-CC19-38BB8AC30FD9}"/>
              </a:ext>
            </a:extLst>
          </p:cNvPr>
          <p:cNvGrpSpPr>
            <a:grpSpLocks/>
          </p:cNvGrpSpPr>
          <p:nvPr/>
        </p:nvGrpSpPr>
        <p:grpSpPr bwMode="auto">
          <a:xfrm>
            <a:off x="5845175" y="3163888"/>
            <a:ext cx="473075" cy="369887"/>
            <a:chOff x="2071" y="3309"/>
            <a:chExt cx="310" cy="234"/>
          </a:xfrm>
        </p:grpSpPr>
        <p:grpSp>
          <p:nvGrpSpPr>
            <p:cNvPr id="67806" name="Group 343">
              <a:extLst>
                <a:ext uri="{FF2B5EF4-FFF2-40B4-BE49-F238E27FC236}">
                  <a16:creationId xmlns:a16="http://schemas.microsoft.com/office/drawing/2014/main" id="{D3F53D81-B9DD-8C09-420E-FE89CA86F5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809" name="Group 344">
                <a:extLst>
                  <a:ext uri="{FF2B5EF4-FFF2-40B4-BE49-F238E27FC236}">
                    <a16:creationId xmlns:a16="http://schemas.microsoft.com/office/drawing/2014/main" id="{9277D98F-9E7A-D3B5-551A-D63C4F66F3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811" name="Rectangle 345">
                  <a:extLst>
                    <a:ext uri="{FF2B5EF4-FFF2-40B4-BE49-F238E27FC236}">
                      <a16:creationId xmlns:a16="http://schemas.microsoft.com/office/drawing/2014/main" id="{98B615C5-14F2-D6B6-5335-CC9A9F5134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812" name="Oval 346">
                  <a:extLst>
                    <a:ext uri="{FF2B5EF4-FFF2-40B4-BE49-F238E27FC236}">
                      <a16:creationId xmlns:a16="http://schemas.microsoft.com/office/drawing/2014/main" id="{A9197F9F-EEA2-1695-1250-BF29FA0A94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810" name="Text Box 347">
                <a:extLst>
                  <a:ext uri="{FF2B5EF4-FFF2-40B4-BE49-F238E27FC236}">
                    <a16:creationId xmlns:a16="http://schemas.microsoft.com/office/drawing/2014/main" id="{AF92820B-BB9E-5291-D06B-F41E07D41E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807" name="Text Box 348">
              <a:extLst>
                <a:ext uri="{FF2B5EF4-FFF2-40B4-BE49-F238E27FC236}">
                  <a16:creationId xmlns:a16="http://schemas.microsoft.com/office/drawing/2014/main" id="{8099D131-75BE-1714-7796-753F834815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4"/>
              <a:ext cx="174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FC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808" name="Text Box 349">
              <a:extLst>
                <a:ext uri="{FF2B5EF4-FFF2-40B4-BE49-F238E27FC236}">
                  <a16:creationId xmlns:a16="http://schemas.microsoft.com/office/drawing/2014/main" id="{61A8C8C6-C81C-49BC-6263-4893BF752F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1009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7703" name="Group 350">
            <a:extLst>
              <a:ext uri="{FF2B5EF4-FFF2-40B4-BE49-F238E27FC236}">
                <a16:creationId xmlns:a16="http://schemas.microsoft.com/office/drawing/2014/main" id="{ED78409E-E899-7532-684C-170E6AEC07E1}"/>
              </a:ext>
            </a:extLst>
          </p:cNvPr>
          <p:cNvGrpSpPr>
            <a:grpSpLocks/>
          </p:cNvGrpSpPr>
          <p:nvPr/>
        </p:nvGrpSpPr>
        <p:grpSpPr bwMode="auto">
          <a:xfrm>
            <a:off x="6119813" y="3641725"/>
            <a:ext cx="95250" cy="177800"/>
            <a:chOff x="3216" y="684"/>
            <a:chExt cx="96" cy="132"/>
          </a:xfrm>
        </p:grpSpPr>
        <p:sp>
          <p:nvSpPr>
            <p:cNvPr id="67799" name="Line 351">
              <a:extLst>
                <a:ext uri="{FF2B5EF4-FFF2-40B4-BE49-F238E27FC236}">
                  <a16:creationId xmlns:a16="http://schemas.microsoft.com/office/drawing/2014/main" id="{D922F1D4-E37E-5153-9D49-CF760B613E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800" name="Group 352">
              <a:extLst>
                <a:ext uri="{FF2B5EF4-FFF2-40B4-BE49-F238E27FC236}">
                  <a16:creationId xmlns:a16="http://schemas.microsoft.com/office/drawing/2014/main" id="{B5F2D24A-8BFA-B0B2-8BD3-7438C01F1B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67802" name="Line 353">
                <a:extLst>
                  <a:ext uri="{FF2B5EF4-FFF2-40B4-BE49-F238E27FC236}">
                    <a16:creationId xmlns:a16="http://schemas.microsoft.com/office/drawing/2014/main" id="{72E9DCCE-A466-F1C6-9E4C-13D9387D91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803" name="Group 354">
                <a:extLst>
                  <a:ext uri="{FF2B5EF4-FFF2-40B4-BE49-F238E27FC236}">
                    <a16:creationId xmlns:a16="http://schemas.microsoft.com/office/drawing/2014/main" id="{08E7F66F-2E92-A0CF-96F7-C2BC8F83EF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67804" name="Arc 355">
                  <a:extLst>
                    <a:ext uri="{FF2B5EF4-FFF2-40B4-BE49-F238E27FC236}">
                      <a16:creationId xmlns:a16="http://schemas.microsoft.com/office/drawing/2014/main" id="{8C8D30DF-E628-3047-DC60-1A74B6C785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7805" name="Arc 356">
                  <a:extLst>
                    <a:ext uri="{FF2B5EF4-FFF2-40B4-BE49-F238E27FC236}">
                      <a16:creationId xmlns:a16="http://schemas.microsoft.com/office/drawing/2014/main" id="{081ED861-0EEA-C305-5995-4FF7FE1288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7801" name="Freeform 357">
              <a:extLst>
                <a:ext uri="{FF2B5EF4-FFF2-40B4-BE49-F238E27FC236}">
                  <a16:creationId xmlns:a16="http://schemas.microsoft.com/office/drawing/2014/main" id="{3B04FB2B-AFCC-7239-DF9B-2F0B7FD26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704" name="Line 358">
            <a:extLst>
              <a:ext uri="{FF2B5EF4-FFF2-40B4-BE49-F238E27FC236}">
                <a16:creationId xmlns:a16="http://schemas.microsoft.com/office/drawing/2014/main" id="{16E4A903-E838-F6AA-8C49-D390B920FDA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70613" y="3513138"/>
            <a:ext cx="0" cy="128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705" name="Line 359">
            <a:extLst>
              <a:ext uri="{FF2B5EF4-FFF2-40B4-BE49-F238E27FC236}">
                <a16:creationId xmlns:a16="http://schemas.microsoft.com/office/drawing/2014/main" id="{56DDC9A7-4DA7-5845-8BDE-E282C49C4DC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57875" y="3406775"/>
            <a:ext cx="0" cy="37941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706" name="Line 360">
            <a:extLst>
              <a:ext uri="{FF2B5EF4-FFF2-40B4-BE49-F238E27FC236}">
                <a16:creationId xmlns:a16="http://schemas.microsoft.com/office/drawing/2014/main" id="{386E66DA-E4B5-AA82-91F9-3D7C99711245}"/>
              </a:ext>
            </a:extLst>
          </p:cNvPr>
          <p:cNvSpPr>
            <a:spLocks noChangeShapeType="1"/>
          </p:cNvSpPr>
          <p:nvPr/>
        </p:nvSpPr>
        <p:spPr bwMode="auto">
          <a:xfrm>
            <a:off x="5873750" y="3405188"/>
            <a:ext cx="155575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707" name="Group 361">
            <a:extLst>
              <a:ext uri="{FF2B5EF4-FFF2-40B4-BE49-F238E27FC236}">
                <a16:creationId xmlns:a16="http://schemas.microsoft.com/office/drawing/2014/main" id="{F2EF5089-E693-B7E7-8DDC-E959713E25F0}"/>
              </a:ext>
            </a:extLst>
          </p:cNvPr>
          <p:cNvGrpSpPr>
            <a:grpSpLocks/>
          </p:cNvGrpSpPr>
          <p:nvPr/>
        </p:nvGrpSpPr>
        <p:grpSpPr bwMode="auto">
          <a:xfrm>
            <a:off x="6499225" y="3167063"/>
            <a:ext cx="473075" cy="369887"/>
            <a:chOff x="2071" y="3309"/>
            <a:chExt cx="310" cy="234"/>
          </a:xfrm>
        </p:grpSpPr>
        <p:grpSp>
          <p:nvGrpSpPr>
            <p:cNvPr id="67792" name="Group 362">
              <a:extLst>
                <a:ext uri="{FF2B5EF4-FFF2-40B4-BE49-F238E27FC236}">
                  <a16:creationId xmlns:a16="http://schemas.microsoft.com/office/drawing/2014/main" id="{9326D3FC-5154-D2C2-D42E-7096E703AD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795" name="Group 363">
                <a:extLst>
                  <a:ext uri="{FF2B5EF4-FFF2-40B4-BE49-F238E27FC236}">
                    <a16:creationId xmlns:a16="http://schemas.microsoft.com/office/drawing/2014/main" id="{A0443341-3696-34B2-9077-1585874067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797" name="Rectangle 364">
                  <a:extLst>
                    <a:ext uri="{FF2B5EF4-FFF2-40B4-BE49-F238E27FC236}">
                      <a16:creationId xmlns:a16="http://schemas.microsoft.com/office/drawing/2014/main" id="{1DDBFE11-4E7A-FE5F-049B-C5A9A05E0C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798" name="Oval 365">
                  <a:extLst>
                    <a:ext uri="{FF2B5EF4-FFF2-40B4-BE49-F238E27FC236}">
                      <a16:creationId xmlns:a16="http://schemas.microsoft.com/office/drawing/2014/main" id="{2D5A906E-7E53-13CD-F661-DE1376FD66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796" name="Text Box 366">
                <a:extLst>
                  <a:ext uri="{FF2B5EF4-FFF2-40B4-BE49-F238E27FC236}">
                    <a16:creationId xmlns:a16="http://schemas.microsoft.com/office/drawing/2014/main" id="{5A90B564-E198-C7C3-9105-0FA45415CC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793" name="Text Box 367">
              <a:extLst>
                <a:ext uri="{FF2B5EF4-FFF2-40B4-BE49-F238E27FC236}">
                  <a16:creationId xmlns:a16="http://schemas.microsoft.com/office/drawing/2014/main" id="{8A6FA4BE-63E4-F79F-F836-42BD542505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9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794" name="Text Box 368">
              <a:extLst>
                <a:ext uri="{FF2B5EF4-FFF2-40B4-BE49-F238E27FC236}">
                  <a16:creationId xmlns:a16="http://schemas.microsoft.com/office/drawing/2014/main" id="{62806DAC-FDE8-F4E8-DA43-C4152E18BF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213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1013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708" name="Line 369">
            <a:extLst>
              <a:ext uri="{FF2B5EF4-FFF2-40B4-BE49-F238E27FC236}">
                <a16:creationId xmlns:a16="http://schemas.microsoft.com/office/drawing/2014/main" id="{1E826FF7-43EF-768B-B31D-115E5F7B93A6}"/>
              </a:ext>
            </a:extLst>
          </p:cNvPr>
          <p:cNvSpPr>
            <a:spLocks noChangeShapeType="1"/>
          </p:cNvSpPr>
          <p:nvPr/>
        </p:nvSpPr>
        <p:spPr bwMode="auto">
          <a:xfrm>
            <a:off x="6826250" y="3543300"/>
            <a:ext cx="0" cy="23971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709" name="Text Box 370">
            <a:extLst>
              <a:ext uri="{FF2B5EF4-FFF2-40B4-BE49-F238E27FC236}">
                <a16:creationId xmlns:a16="http://schemas.microsoft.com/office/drawing/2014/main" id="{6B13109F-97A4-3656-68A6-016AF9686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85363" y="3201988"/>
            <a:ext cx="466725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Propane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7710" name="Text Box 371">
            <a:extLst>
              <a:ext uri="{FF2B5EF4-FFF2-40B4-BE49-F238E27FC236}">
                <a16:creationId xmlns:a16="http://schemas.microsoft.com/office/drawing/2014/main" id="{096CDAE4-4A8D-8F85-B885-F042F8740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9988" y="500063"/>
            <a:ext cx="35718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Flare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7711" name="Text Box 372">
            <a:extLst>
              <a:ext uri="{FF2B5EF4-FFF2-40B4-BE49-F238E27FC236}">
                <a16:creationId xmlns:a16="http://schemas.microsoft.com/office/drawing/2014/main" id="{56B746C7-C2F5-BCE4-A80A-53103D76E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0675" y="3319463"/>
            <a:ext cx="1065213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Bottoms from deetaniser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grpSp>
        <p:nvGrpSpPr>
          <p:cNvPr id="67712" name="Group 373">
            <a:extLst>
              <a:ext uri="{FF2B5EF4-FFF2-40B4-BE49-F238E27FC236}">
                <a16:creationId xmlns:a16="http://schemas.microsoft.com/office/drawing/2014/main" id="{A6E43084-583C-FF3A-F851-FE80B8E6020A}"/>
              </a:ext>
            </a:extLst>
          </p:cNvPr>
          <p:cNvGrpSpPr>
            <a:grpSpLocks/>
          </p:cNvGrpSpPr>
          <p:nvPr/>
        </p:nvGrpSpPr>
        <p:grpSpPr bwMode="auto">
          <a:xfrm>
            <a:off x="9320213" y="2887663"/>
            <a:ext cx="473075" cy="373062"/>
            <a:chOff x="2071" y="3309"/>
            <a:chExt cx="310" cy="234"/>
          </a:xfrm>
        </p:grpSpPr>
        <p:grpSp>
          <p:nvGrpSpPr>
            <p:cNvPr id="67785" name="Group 374">
              <a:extLst>
                <a:ext uri="{FF2B5EF4-FFF2-40B4-BE49-F238E27FC236}">
                  <a16:creationId xmlns:a16="http://schemas.microsoft.com/office/drawing/2014/main" id="{A43287DE-F87D-D68F-9A13-A7955F8279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67788" name="Group 375">
                <a:extLst>
                  <a:ext uri="{FF2B5EF4-FFF2-40B4-BE49-F238E27FC236}">
                    <a16:creationId xmlns:a16="http://schemas.microsoft.com/office/drawing/2014/main" id="{8961B944-0999-B39D-9F98-B5C5584E75E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790" name="Rectangle 376">
                  <a:extLst>
                    <a:ext uri="{FF2B5EF4-FFF2-40B4-BE49-F238E27FC236}">
                      <a16:creationId xmlns:a16="http://schemas.microsoft.com/office/drawing/2014/main" id="{D2C4B0E4-50E4-3A02-6A09-85514FA1E2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791" name="Oval 377">
                  <a:extLst>
                    <a:ext uri="{FF2B5EF4-FFF2-40B4-BE49-F238E27FC236}">
                      <a16:creationId xmlns:a16="http://schemas.microsoft.com/office/drawing/2014/main" id="{3684E789-BB34-218B-D17F-861CD5B3A8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789" name="Text Box 378">
                <a:extLst>
                  <a:ext uri="{FF2B5EF4-FFF2-40B4-BE49-F238E27FC236}">
                    <a16:creationId xmlns:a16="http://schemas.microsoft.com/office/drawing/2014/main" id="{E461BE98-FA48-2884-A6E4-D673F50047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6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25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786" name="Text Box 379">
              <a:extLst>
                <a:ext uri="{FF2B5EF4-FFF2-40B4-BE49-F238E27FC236}">
                  <a16:creationId xmlns:a16="http://schemas.microsoft.com/office/drawing/2014/main" id="{703CF281-77C2-7926-7B68-B47E7BF3D8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43"/>
              <a:ext cx="15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FI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787" name="Text Box 380">
              <a:extLst>
                <a:ext uri="{FF2B5EF4-FFF2-40B4-BE49-F238E27FC236}">
                  <a16:creationId xmlns:a16="http://schemas.microsoft.com/office/drawing/2014/main" id="{BD4FC75C-7103-01FD-404C-80F4D25ED4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20"/>
              <a:ext cx="213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1003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</p:grpSp>
      <p:sp>
        <p:nvSpPr>
          <p:cNvPr id="67713" name="Line 381">
            <a:extLst>
              <a:ext uri="{FF2B5EF4-FFF2-40B4-BE49-F238E27FC236}">
                <a16:creationId xmlns:a16="http://schemas.microsoft.com/office/drawing/2014/main" id="{E5B32394-41BE-A3CD-8908-DF289C0E9ACC}"/>
              </a:ext>
            </a:extLst>
          </p:cNvPr>
          <p:cNvSpPr>
            <a:spLocks noChangeShapeType="1"/>
          </p:cNvSpPr>
          <p:nvPr/>
        </p:nvSpPr>
        <p:spPr bwMode="auto">
          <a:xfrm>
            <a:off x="9664700" y="3263900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714" name="Group 383">
            <a:extLst>
              <a:ext uri="{FF2B5EF4-FFF2-40B4-BE49-F238E27FC236}">
                <a16:creationId xmlns:a16="http://schemas.microsoft.com/office/drawing/2014/main" id="{419BCAFE-98FC-F2A0-A603-08D602501242}"/>
              </a:ext>
            </a:extLst>
          </p:cNvPr>
          <p:cNvGrpSpPr>
            <a:grpSpLocks/>
          </p:cNvGrpSpPr>
          <p:nvPr/>
        </p:nvGrpSpPr>
        <p:grpSpPr bwMode="auto">
          <a:xfrm>
            <a:off x="1527175" y="2503488"/>
            <a:ext cx="2570163" cy="852487"/>
            <a:chOff x="2" y="1708"/>
            <a:chExt cx="1889" cy="582"/>
          </a:xfrm>
        </p:grpSpPr>
        <p:sp>
          <p:nvSpPr>
            <p:cNvPr id="67759" name="Line 384">
              <a:extLst>
                <a:ext uri="{FF2B5EF4-FFF2-40B4-BE49-F238E27FC236}">
                  <a16:creationId xmlns:a16="http://schemas.microsoft.com/office/drawing/2014/main" id="{4108B8CE-1CFC-D352-9194-AA26C7BACD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" y="2270"/>
              <a:ext cx="176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760" name="Group 385">
              <a:extLst>
                <a:ext uri="{FF2B5EF4-FFF2-40B4-BE49-F238E27FC236}">
                  <a16:creationId xmlns:a16="http://schemas.microsoft.com/office/drawing/2014/main" id="{30A53C8E-648E-1B87-1E03-E2357E5A90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" y="1711"/>
              <a:ext cx="378" cy="264"/>
              <a:chOff x="3822" y="2179"/>
              <a:chExt cx="308" cy="234"/>
            </a:xfrm>
          </p:grpSpPr>
          <p:grpSp>
            <p:nvGrpSpPr>
              <p:cNvPr id="67781" name="Group 386">
                <a:extLst>
                  <a:ext uri="{FF2B5EF4-FFF2-40B4-BE49-F238E27FC236}">
                    <a16:creationId xmlns:a16="http://schemas.microsoft.com/office/drawing/2014/main" id="{B2D76653-63C2-914E-A323-5569C83BB57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783" name="Rectangle 387">
                  <a:extLst>
                    <a:ext uri="{FF2B5EF4-FFF2-40B4-BE49-F238E27FC236}">
                      <a16:creationId xmlns:a16="http://schemas.microsoft.com/office/drawing/2014/main" id="{60EE3112-CC6C-8271-4CBD-2CE2A54A58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784" name="Oval 388">
                  <a:extLst>
                    <a:ext uri="{FF2B5EF4-FFF2-40B4-BE49-F238E27FC236}">
                      <a16:creationId xmlns:a16="http://schemas.microsoft.com/office/drawing/2014/main" id="{622DE7B5-5507-606C-61C0-8C18058C46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782" name="Text Box 389">
                <a:extLst>
                  <a:ext uri="{FF2B5EF4-FFF2-40B4-BE49-F238E27FC236}">
                    <a16:creationId xmlns:a16="http://schemas.microsoft.com/office/drawing/2014/main" id="{DDA06171-B0EE-31B4-10DC-419FA63B36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49" cy="1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761" name="Text Box 390">
              <a:extLst>
                <a:ext uri="{FF2B5EF4-FFF2-40B4-BE49-F238E27FC236}">
                  <a16:creationId xmlns:a16="http://schemas.microsoft.com/office/drawing/2014/main" id="{F6086597-B004-5E2A-F64F-0A811205A1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" y="1777"/>
              <a:ext cx="179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TI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762" name="Text Box 391">
              <a:extLst>
                <a:ext uri="{FF2B5EF4-FFF2-40B4-BE49-F238E27FC236}">
                  <a16:creationId xmlns:a16="http://schemas.microsoft.com/office/drawing/2014/main" id="{83C2BC22-EC8A-F88B-9AC4-1410C4D1B6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" y="1849"/>
              <a:ext cx="239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1005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grpSp>
          <p:nvGrpSpPr>
            <p:cNvPr id="67763" name="Group 392">
              <a:extLst>
                <a:ext uri="{FF2B5EF4-FFF2-40B4-BE49-F238E27FC236}">
                  <a16:creationId xmlns:a16="http://schemas.microsoft.com/office/drawing/2014/main" id="{47546BEC-8E79-788D-0EAE-A52DC3EEC5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0" y="2178"/>
              <a:ext cx="62" cy="112"/>
              <a:chOff x="3216" y="684"/>
              <a:chExt cx="96" cy="132"/>
            </a:xfrm>
          </p:grpSpPr>
          <p:sp>
            <p:nvSpPr>
              <p:cNvPr id="67774" name="Line 393">
                <a:extLst>
                  <a:ext uri="{FF2B5EF4-FFF2-40B4-BE49-F238E27FC236}">
                    <a16:creationId xmlns:a16="http://schemas.microsoft.com/office/drawing/2014/main" id="{79AF7442-8637-41C5-A7CD-2F33E3972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64" y="720"/>
                <a:ext cx="0" cy="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775" name="Group 394">
                <a:extLst>
                  <a:ext uri="{FF2B5EF4-FFF2-40B4-BE49-F238E27FC236}">
                    <a16:creationId xmlns:a16="http://schemas.microsoft.com/office/drawing/2014/main" id="{39C0C16F-C09F-DF85-5021-E5CBEA7D7D5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24" y="684"/>
                <a:ext cx="76" cy="34"/>
                <a:chOff x="1198" y="430"/>
                <a:chExt cx="144" cy="75"/>
              </a:xfrm>
            </p:grpSpPr>
            <p:sp>
              <p:nvSpPr>
                <p:cNvPr id="67777" name="Line 395">
                  <a:extLst>
                    <a:ext uri="{FF2B5EF4-FFF2-40B4-BE49-F238E27FC236}">
                      <a16:creationId xmlns:a16="http://schemas.microsoft.com/office/drawing/2014/main" id="{026D519C-8F8B-9222-9E96-8E7E34713B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98" y="502"/>
                  <a:ext cx="14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67778" name="Group 396">
                  <a:extLst>
                    <a:ext uri="{FF2B5EF4-FFF2-40B4-BE49-F238E27FC236}">
                      <a16:creationId xmlns:a16="http://schemas.microsoft.com/office/drawing/2014/main" id="{8BC01FB0-5673-9B39-47CB-928B4E9A078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98" y="430"/>
                  <a:ext cx="144" cy="75"/>
                  <a:chOff x="720" y="912"/>
                  <a:chExt cx="192" cy="96"/>
                </a:xfrm>
              </p:grpSpPr>
              <p:sp>
                <p:nvSpPr>
                  <p:cNvPr id="67779" name="Arc 397">
                    <a:extLst>
                      <a:ext uri="{FF2B5EF4-FFF2-40B4-BE49-F238E27FC236}">
                        <a16:creationId xmlns:a16="http://schemas.microsoft.com/office/drawing/2014/main" id="{DA633B80-3C01-544E-8EA7-B298EC1A67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720" y="912"/>
                    <a:ext cx="96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7780" name="Arc 398">
                    <a:extLst>
                      <a:ext uri="{FF2B5EF4-FFF2-40B4-BE49-F238E27FC236}">
                        <a16:creationId xmlns:a16="http://schemas.microsoft.com/office/drawing/2014/main" id="{3448EE75-71C6-DE67-17CA-3B9D46339EA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6" y="912"/>
                    <a:ext cx="96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67776" name="Freeform 399">
                <a:extLst>
                  <a:ext uri="{FF2B5EF4-FFF2-40B4-BE49-F238E27FC236}">
                    <a16:creationId xmlns:a16="http://schemas.microsoft.com/office/drawing/2014/main" id="{02AB779C-F3E9-B509-8A20-A547FD15C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768"/>
                <a:ext cx="96" cy="48"/>
              </a:xfrm>
              <a:custGeom>
                <a:avLst/>
                <a:gdLst>
                  <a:gd name="T0" fmla="*/ 0 w 144"/>
                  <a:gd name="T1" fmla="*/ 0 h 48"/>
                  <a:gd name="T2" fmla="*/ 1 w 144"/>
                  <a:gd name="T3" fmla="*/ 48 h 48"/>
                  <a:gd name="T4" fmla="*/ 1 w 144"/>
                  <a:gd name="T5" fmla="*/ 0 h 48"/>
                  <a:gd name="T6" fmla="*/ 0 w 144"/>
                  <a:gd name="T7" fmla="*/ 48 h 48"/>
                  <a:gd name="T8" fmla="*/ 0 w 144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4" h="48">
                    <a:moveTo>
                      <a:pt x="0" y="0"/>
                    </a:moveTo>
                    <a:lnTo>
                      <a:pt x="144" y="48"/>
                    </a:lnTo>
                    <a:lnTo>
                      <a:pt x="144" y="0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7764" name="Line 400">
              <a:extLst>
                <a:ext uri="{FF2B5EF4-FFF2-40B4-BE49-F238E27FC236}">
                  <a16:creationId xmlns:a16="http://schemas.microsoft.com/office/drawing/2014/main" id="{18261947-96FC-DE8C-042C-B4A90FE6F1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1" y="1985"/>
              <a:ext cx="3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765" name="Group 401">
              <a:extLst>
                <a:ext uri="{FF2B5EF4-FFF2-40B4-BE49-F238E27FC236}">
                  <a16:creationId xmlns:a16="http://schemas.microsoft.com/office/drawing/2014/main" id="{1CF41B7C-62CF-3792-AA47-77A85E751F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1708"/>
              <a:ext cx="360" cy="266"/>
              <a:chOff x="3822" y="2179"/>
              <a:chExt cx="308" cy="234"/>
            </a:xfrm>
          </p:grpSpPr>
          <p:grpSp>
            <p:nvGrpSpPr>
              <p:cNvPr id="67770" name="Group 402">
                <a:extLst>
                  <a:ext uri="{FF2B5EF4-FFF2-40B4-BE49-F238E27FC236}">
                    <a16:creationId xmlns:a16="http://schemas.microsoft.com/office/drawing/2014/main" id="{C9E29055-FC69-D39C-2E02-50D4D1C55A7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67772" name="Rectangle 403">
                  <a:extLst>
                    <a:ext uri="{FF2B5EF4-FFF2-40B4-BE49-F238E27FC236}">
                      <a16:creationId xmlns:a16="http://schemas.microsoft.com/office/drawing/2014/main" id="{6D4614E2-201E-7C67-3064-8DEB6CF1C2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773" name="Oval 404">
                  <a:extLst>
                    <a:ext uri="{FF2B5EF4-FFF2-40B4-BE49-F238E27FC236}">
                      <a16:creationId xmlns:a16="http://schemas.microsoft.com/office/drawing/2014/main" id="{1627959B-0CF5-C210-A5C2-56DEAD1008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771" name="Text Box 405">
                <a:extLst>
                  <a:ext uri="{FF2B5EF4-FFF2-40B4-BE49-F238E27FC236}">
                    <a16:creationId xmlns:a16="http://schemas.microsoft.com/office/drawing/2014/main" id="{7B1BDB07-B1B9-6C56-9462-84D2255044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56" cy="1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4701" tIns="42350" rIns="84701" bIns="42350">
                <a:spAutoFit/>
              </a:bodyPr>
              <a:lstStyle>
                <a:lvl1pPr defTabSz="847725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 defTabSz="847725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 defTabSz="847725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 defTabSz="847725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defTabSz="8477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600">
                    <a:latin typeface="Times New Roman" panose="02020603050405020304" pitchFamily="18" charset="0"/>
                  </a:rPr>
                  <a:t>24</a:t>
                </a:r>
                <a:endParaRPr lang="en-GB" altLang="nb-NO" sz="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7766" name="Text Box 406">
              <a:extLst>
                <a:ext uri="{FF2B5EF4-FFF2-40B4-BE49-F238E27FC236}">
                  <a16:creationId xmlns:a16="http://schemas.microsoft.com/office/drawing/2014/main" id="{8169DFC8-D726-8C31-09AD-03B5ADF30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" y="1768"/>
              <a:ext cx="198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LC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767" name="Text Box 407">
              <a:extLst>
                <a:ext uri="{FF2B5EF4-FFF2-40B4-BE49-F238E27FC236}">
                  <a16:creationId xmlns:a16="http://schemas.microsoft.com/office/drawing/2014/main" id="{4A24222D-B223-88FF-3566-EAC0AE792B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" y="1840"/>
              <a:ext cx="239" cy="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600">
                  <a:latin typeface="Times New Roman" panose="02020603050405020304" pitchFamily="18" charset="0"/>
                </a:rPr>
                <a:t>1001</a:t>
              </a:r>
              <a:endParaRPr lang="en-GB" altLang="nb-NO" sz="600">
                <a:latin typeface="Times New Roman" panose="02020603050405020304" pitchFamily="18" charset="0"/>
              </a:endParaRPr>
            </a:p>
          </p:txBody>
        </p:sp>
        <p:sp>
          <p:nvSpPr>
            <p:cNvPr id="67768" name="Line 408">
              <a:extLst>
                <a:ext uri="{FF2B5EF4-FFF2-40B4-BE49-F238E27FC236}">
                  <a16:creationId xmlns:a16="http://schemas.microsoft.com/office/drawing/2014/main" id="{09F4A010-849D-D3CB-A7A1-700B1788F7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" y="1965"/>
              <a:ext cx="0" cy="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769" name="Text Box 409">
              <a:extLst>
                <a:ext uri="{FF2B5EF4-FFF2-40B4-BE49-F238E27FC236}">
                  <a16:creationId xmlns:a16="http://schemas.microsoft.com/office/drawing/2014/main" id="{ACC6BC6E-C30F-BEED-0221-6C5D24CF0F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" y="1975"/>
              <a:ext cx="703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4701" tIns="42350" rIns="84701" bIns="42350">
              <a:spAutoFit/>
            </a:bodyPr>
            <a:lstStyle>
              <a:lvl1pPr defTabSz="847725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847725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847725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847725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847725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900" b="1">
                  <a:solidFill>
                    <a:srgbClr val="3584E3"/>
                  </a:solidFill>
                  <a:latin typeface="Times New Roman" panose="02020603050405020304" pitchFamily="18" charset="0"/>
                </a:rPr>
                <a:t>24LC1001.VYA</a:t>
              </a:r>
              <a:endParaRPr lang="en-GB" altLang="nb-NO" sz="900" b="1">
                <a:solidFill>
                  <a:srgbClr val="3584E3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7715" name="Line 411">
            <a:extLst>
              <a:ext uri="{FF2B5EF4-FFF2-40B4-BE49-F238E27FC236}">
                <a16:creationId xmlns:a16="http://schemas.microsoft.com/office/drawing/2014/main" id="{626437ED-ABED-3798-A5D4-992034C6D39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95800" y="6200775"/>
            <a:ext cx="5133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716" name="Group 412">
            <a:extLst>
              <a:ext uri="{FF2B5EF4-FFF2-40B4-BE49-F238E27FC236}">
                <a16:creationId xmlns:a16="http://schemas.microsoft.com/office/drawing/2014/main" id="{42E88A55-6CEB-6A19-F205-4F36D3AAFBF7}"/>
              </a:ext>
            </a:extLst>
          </p:cNvPr>
          <p:cNvGrpSpPr>
            <a:grpSpLocks/>
          </p:cNvGrpSpPr>
          <p:nvPr/>
        </p:nvGrpSpPr>
        <p:grpSpPr bwMode="auto">
          <a:xfrm>
            <a:off x="9629775" y="5121275"/>
            <a:ext cx="360363" cy="1701800"/>
            <a:chOff x="1994" y="1404"/>
            <a:chExt cx="386" cy="2718"/>
          </a:xfrm>
        </p:grpSpPr>
        <p:sp>
          <p:nvSpPr>
            <p:cNvPr id="67756" name="AutoShape 413">
              <a:extLst>
                <a:ext uri="{FF2B5EF4-FFF2-40B4-BE49-F238E27FC236}">
                  <a16:creationId xmlns:a16="http://schemas.microsoft.com/office/drawing/2014/main" id="{114CEB78-07CE-AFCE-4593-AD7A3770A67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100" y="1298"/>
              <a:ext cx="172" cy="384"/>
            </a:xfrm>
            <a:prstGeom prst="flowChartDelay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7757" name="AutoShape 414">
              <a:extLst>
                <a:ext uri="{FF2B5EF4-FFF2-40B4-BE49-F238E27FC236}">
                  <a16:creationId xmlns:a16="http://schemas.microsoft.com/office/drawing/2014/main" id="{9BCF9497-F7AC-9FD5-62D8-EC7CE67B982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V="1">
              <a:off x="2101" y="3844"/>
              <a:ext cx="172" cy="384"/>
            </a:xfrm>
            <a:prstGeom prst="flowChartDelay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7758" name="Rectangle 415">
              <a:extLst>
                <a:ext uri="{FF2B5EF4-FFF2-40B4-BE49-F238E27FC236}">
                  <a16:creationId xmlns:a16="http://schemas.microsoft.com/office/drawing/2014/main" id="{4B999C73-9337-F8D1-B794-CA220FAF3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4" y="1489"/>
              <a:ext cx="386" cy="255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7717" name="Line 416">
            <a:extLst>
              <a:ext uri="{FF2B5EF4-FFF2-40B4-BE49-F238E27FC236}">
                <a16:creationId xmlns:a16="http://schemas.microsoft.com/office/drawing/2014/main" id="{BD5F97A7-C566-E4B6-0F3F-23AF1CCD93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813925" y="4654550"/>
            <a:ext cx="0" cy="466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718" name="Group 417">
            <a:extLst>
              <a:ext uri="{FF2B5EF4-FFF2-40B4-BE49-F238E27FC236}">
                <a16:creationId xmlns:a16="http://schemas.microsoft.com/office/drawing/2014/main" id="{817ECB25-FC53-C9EF-8A7D-3786639E8EA2}"/>
              </a:ext>
            </a:extLst>
          </p:cNvPr>
          <p:cNvGrpSpPr>
            <a:grpSpLocks/>
          </p:cNvGrpSpPr>
          <p:nvPr/>
        </p:nvGrpSpPr>
        <p:grpSpPr bwMode="auto">
          <a:xfrm>
            <a:off x="9861550" y="4529138"/>
            <a:ext cx="309563" cy="333375"/>
            <a:chOff x="3820" y="2114"/>
            <a:chExt cx="310" cy="299"/>
          </a:xfrm>
        </p:grpSpPr>
        <p:sp>
          <p:nvSpPr>
            <p:cNvPr id="67754" name="Rectangle 418">
              <a:extLst>
                <a:ext uri="{FF2B5EF4-FFF2-40B4-BE49-F238E27FC236}">
                  <a16:creationId xmlns:a16="http://schemas.microsoft.com/office/drawing/2014/main" id="{57CF33C4-3CF2-3D51-F183-E3BA13315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7755" name="Oval 419">
              <a:extLst>
                <a:ext uri="{FF2B5EF4-FFF2-40B4-BE49-F238E27FC236}">
                  <a16:creationId xmlns:a16="http://schemas.microsoft.com/office/drawing/2014/main" id="{E1BFE7A9-94F8-AAC9-8D18-052A29A0A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7719" name="Text Box 420">
            <a:extLst>
              <a:ext uri="{FF2B5EF4-FFF2-40B4-BE49-F238E27FC236}">
                <a16:creationId xmlns:a16="http://schemas.microsoft.com/office/drawing/2014/main" id="{7F987E79-A8B2-0AEE-85E1-68666F551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0575" y="4476750"/>
            <a:ext cx="26035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24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7720" name="Text Box 421">
            <a:extLst>
              <a:ext uri="{FF2B5EF4-FFF2-40B4-BE49-F238E27FC236}">
                <a16:creationId xmlns:a16="http://schemas.microsoft.com/office/drawing/2014/main" id="{C9B10F88-4107-D520-97E2-8CD9E49AD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7425" y="4543425"/>
            <a:ext cx="293688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AR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7721" name="Text Box 422">
            <a:extLst>
              <a:ext uri="{FF2B5EF4-FFF2-40B4-BE49-F238E27FC236}">
                <a16:creationId xmlns:a16="http://schemas.microsoft.com/office/drawing/2014/main" id="{928DC703-5644-F0EE-B9B2-7BF7EC17A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6150" y="4657725"/>
            <a:ext cx="350838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1005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7722" name="Text Box 423">
            <a:extLst>
              <a:ext uri="{FF2B5EF4-FFF2-40B4-BE49-F238E27FC236}">
                <a16:creationId xmlns:a16="http://schemas.microsoft.com/office/drawing/2014/main" id="{E5C36106-E2B8-157C-F4E2-0BBBDF044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2063" y="4500563"/>
            <a:ext cx="473075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solidFill>
                  <a:srgbClr val="FF0066"/>
                </a:solidFill>
                <a:latin typeface="Times New Roman" panose="02020603050405020304" pitchFamily="18" charset="0"/>
              </a:rPr>
              <a:t>C = C3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E = nC4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F = C5+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7723" name="Text Box 424">
            <a:extLst>
              <a:ext uri="{FF2B5EF4-FFF2-40B4-BE49-F238E27FC236}">
                <a16:creationId xmlns:a16="http://schemas.microsoft.com/office/drawing/2014/main" id="{9F16C628-34D4-FC0E-E0C4-0FEF7F916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2475" y="5611813"/>
            <a:ext cx="1328738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900" b="1">
                <a:latin typeface="Times New Roman" panose="02020603050405020304" pitchFamily="18" charset="0"/>
              </a:rPr>
              <a:t>Debutaniser 24-VE-108</a:t>
            </a:r>
            <a:endParaRPr lang="en-GB" altLang="nb-NO" sz="900" b="1">
              <a:latin typeface="Times New Roman" panose="02020603050405020304" pitchFamily="18" charset="0"/>
            </a:endParaRPr>
          </a:p>
        </p:txBody>
      </p:sp>
      <p:sp>
        <p:nvSpPr>
          <p:cNvPr id="67724" name="Line 425">
            <a:extLst>
              <a:ext uri="{FF2B5EF4-FFF2-40B4-BE49-F238E27FC236}">
                <a16:creationId xmlns:a16="http://schemas.microsoft.com/office/drawing/2014/main" id="{2F7D6900-EAE7-226B-F1E9-9D50A42296B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8813" y="1108075"/>
            <a:ext cx="5095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725" name="Group 426">
            <a:extLst>
              <a:ext uri="{FF2B5EF4-FFF2-40B4-BE49-F238E27FC236}">
                <a16:creationId xmlns:a16="http://schemas.microsoft.com/office/drawing/2014/main" id="{B2BF2D82-14B1-4438-9FF8-07A08FD705BB}"/>
              </a:ext>
            </a:extLst>
          </p:cNvPr>
          <p:cNvGrpSpPr>
            <a:grpSpLocks/>
          </p:cNvGrpSpPr>
          <p:nvPr/>
        </p:nvGrpSpPr>
        <p:grpSpPr bwMode="auto">
          <a:xfrm>
            <a:off x="5429250" y="987425"/>
            <a:ext cx="309563" cy="333375"/>
            <a:chOff x="3820" y="2114"/>
            <a:chExt cx="310" cy="299"/>
          </a:xfrm>
        </p:grpSpPr>
        <p:sp>
          <p:nvSpPr>
            <p:cNvPr id="67752" name="Rectangle 427">
              <a:extLst>
                <a:ext uri="{FF2B5EF4-FFF2-40B4-BE49-F238E27FC236}">
                  <a16:creationId xmlns:a16="http://schemas.microsoft.com/office/drawing/2014/main" id="{961B1E38-5844-CDB8-8EA4-766189127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114"/>
              <a:ext cx="310" cy="299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67753" name="Oval 428">
              <a:extLst>
                <a:ext uri="{FF2B5EF4-FFF2-40B4-BE49-F238E27FC236}">
                  <a16:creationId xmlns:a16="http://schemas.microsoft.com/office/drawing/2014/main" id="{EB098336-6F21-1C4D-D9E1-F5A174E58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3" y="2115"/>
              <a:ext cx="299" cy="293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67726" name="Text Box 429">
            <a:extLst>
              <a:ext uri="{FF2B5EF4-FFF2-40B4-BE49-F238E27FC236}">
                <a16:creationId xmlns:a16="http://schemas.microsoft.com/office/drawing/2014/main" id="{3C648E40-C879-36D1-A308-F3F47F55F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935038"/>
            <a:ext cx="26035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24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7727" name="Text Box 430">
            <a:extLst>
              <a:ext uri="{FF2B5EF4-FFF2-40B4-BE49-F238E27FC236}">
                <a16:creationId xmlns:a16="http://schemas.microsoft.com/office/drawing/2014/main" id="{671FDA8A-9569-FA80-A76B-8DAC89AF7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1950" y="1001713"/>
            <a:ext cx="295275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AR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7728" name="Text Box 431">
            <a:extLst>
              <a:ext uri="{FF2B5EF4-FFF2-40B4-BE49-F238E27FC236}">
                <a16:creationId xmlns:a16="http://schemas.microsoft.com/office/drawing/2014/main" id="{54F30D51-6B2B-F1EE-4AA8-ABFAC2326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0675" y="1116013"/>
            <a:ext cx="350838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1008</a:t>
            </a:r>
            <a:endParaRPr lang="en-GB" altLang="nb-NO" sz="700">
              <a:latin typeface="Times New Roman" panose="02020603050405020304" pitchFamily="18" charset="0"/>
            </a:endParaRPr>
          </a:p>
        </p:txBody>
      </p:sp>
      <p:sp>
        <p:nvSpPr>
          <p:cNvPr id="67729" name="Text Box 432">
            <a:extLst>
              <a:ext uri="{FF2B5EF4-FFF2-40B4-BE49-F238E27FC236}">
                <a16:creationId xmlns:a16="http://schemas.microsoft.com/office/drawing/2014/main" id="{3E2C1405-C7BC-3C35-C127-ABB69FA501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9763" y="958850"/>
            <a:ext cx="460375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B = C2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latin typeface="Times New Roman" panose="02020603050405020304" pitchFamily="18" charset="0"/>
              </a:rPr>
              <a:t>C = C3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700">
                <a:solidFill>
                  <a:srgbClr val="FF0066"/>
                </a:solidFill>
                <a:latin typeface="Times New Roman" panose="02020603050405020304" pitchFamily="18" charset="0"/>
              </a:rPr>
              <a:t>D = iC4</a:t>
            </a:r>
            <a:endParaRPr lang="en-GB" altLang="nb-NO" sz="7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730" name="Text Box 434">
            <a:extLst>
              <a:ext uri="{FF2B5EF4-FFF2-40B4-BE49-F238E27FC236}">
                <a16:creationId xmlns:a16="http://schemas.microsoft.com/office/drawing/2014/main" id="{903DA738-159B-D193-E5DB-5757094288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1350" y="3759200"/>
            <a:ext cx="1755775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600">
                <a:latin typeface="Times New Roman" panose="02020603050405020304" pitchFamily="18" charset="0"/>
              </a:rPr>
              <a:t>Normally 0 flow, used for start-ups to remove inerts</a:t>
            </a:r>
            <a:endParaRPr lang="en-GB" altLang="nb-NO" sz="600">
              <a:latin typeface="Times New Roman" panose="02020603050405020304" pitchFamily="18" charset="0"/>
            </a:endParaRPr>
          </a:p>
        </p:txBody>
      </p:sp>
      <p:sp>
        <p:nvSpPr>
          <p:cNvPr id="67731" name="TextBox 1">
            <a:extLst>
              <a:ext uri="{FF2B5EF4-FFF2-40B4-BE49-F238E27FC236}">
                <a16:creationId xmlns:a16="http://schemas.microsoft.com/office/drawing/2014/main" id="{9AF6850A-A954-E65D-3B1C-D02D62B8C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938" y="1238250"/>
            <a:ext cx="936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FF0000"/>
                </a:solidFill>
              </a:rPr>
              <a:t>CV1=xD</a:t>
            </a:r>
          </a:p>
        </p:txBody>
      </p:sp>
      <p:sp>
        <p:nvSpPr>
          <p:cNvPr id="67732" name="TextBox 436">
            <a:extLst>
              <a:ext uri="{FF2B5EF4-FFF2-40B4-BE49-F238E27FC236}">
                <a16:creationId xmlns:a16="http://schemas.microsoft.com/office/drawing/2014/main" id="{14095D43-4FC2-5D52-CC37-375F1EE42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3702050"/>
            <a:ext cx="9477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FF0000"/>
                </a:solidFill>
              </a:rPr>
              <a:t>CV3=DP</a:t>
            </a:r>
          </a:p>
        </p:txBody>
      </p:sp>
      <p:sp>
        <p:nvSpPr>
          <p:cNvPr id="67733" name="TextBox 437">
            <a:extLst>
              <a:ext uri="{FF2B5EF4-FFF2-40B4-BE49-F238E27FC236}">
                <a16:creationId xmlns:a16="http://schemas.microsoft.com/office/drawing/2014/main" id="{B0B38782-9096-DD7A-95DD-6250F7BD9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0750" y="4846638"/>
            <a:ext cx="9255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FF0000"/>
                </a:solidFill>
              </a:rPr>
              <a:t>CV2=xB</a:t>
            </a:r>
          </a:p>
        </p:txBody>
      </p:sp>
      <p:sp>
        <p:nvSpPr>
          <p:cNvPr id="67734" name="TextBox 438">
            <a:extLst>
              <a:ext uri="{FF2B5EF4-FFF2-40B4-BE49-F238E27FC236}">
                <a16:creationId xmlns:a16="http://schemas.microsoft.com/office/drawing/2014/main" id="{F228A0DC-EA88-457F-A0AD-D25098AA85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4075" y="2097088"/>
            <a:ext cx="8572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00B050"/>
                </a:solidFill>
              </a:rPr>
              <a:t>MV1=L</a:t>
            </a:r>
          </a:p>
        </p:txBody>
      </p:sp>
      <p:sp>
        <p:nvSpPr>
          <p:cNvPr id="67735" name="TextBox 439">
            <a:extLst>
              <a:ext uri="{FF2B5EF4-FFF2-40B4-BE49-F238E27FC236}">
                <a16:creationId xmlns:a16="http://schemas.microsoft.com/office/drawing/2014/main" id="{B3F87E93-989E-382B-E4B1-307FCE0E3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8688" y="3802063"/>
            <a:ext cx="923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rgbClr val="00B050"/>
                </a:solidFill>
              </a:rPr>
              <a:t>MV2=Ts</a:t>
            </a:r>
          </a:p>
        </p:txBody>
      </p:sp>
      <p:sp>
        <p:nvSpPr>
          <p:cNvPr id="67736" name="TextBox 440">
            <a:extLst>
              <a:ext uri="{FF2B5EF4-FFF2-40B4-BE49-F238E27FC236}">
                <a16:creationId xmlns:a16="http://schemas.microsoft.com/office/drawing/2014/main" id="{F2D91B90-B2B5-454E-BE8E-6266583BE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6663" y="2630488"/>
            <a:ext cx="7096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>
                <a:solidFill>
                  <a:schemeClr val="accent1"/>
                </a:solidFill>
              </a:rPr>
              <a:t>DV=F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F74AD50-72D0-4940-9C4B-2117CAAC2A0A}"/>
              </a:ext>
            </a:extLst>
          </p:cNvPr>
          <p:cNvSpPr/>
          <p:nvPr/>
        </p:nvSpPr>
        <p:spPr>
          <a:xfrm>
            <a:off x="5686425" y="4275138"/>
            <a:ext cx="647700" cy="549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1100" dirty="0"/>
              <a:t>DPC</a:t>
            </a:r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BA88672C-52C2-2459-BACE-7E31A15CC4CB}"/>
              </a:ext>
            </a:extLst>
          </p:cNvPr>
          <p:cNvSpPr/>
          <p:nvPr/>
        </p:nvSpPr>
        <p:spPr>
          <a:xfrm>
            <a:off x="2636838" y="4295775"/>
            <a:ext cx="649287" cy="549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900" dirty="0"/>
              <a:t>MAX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3847B0E-0E9D-C948-9410-64CA7317E232}"/>
              </a:ext>
            </a:extLst>
          </p:cNvPr>
          <p:cNvCxnSpPr>
            <a:stCxn id="3" idx="2"/>
            <a:endCxn id="444" idx="6"/>
          </p:cNvCxnSpPr>
          <p:nvPr/>
        </p:nvCxnSpPr>
        <p:spPr>
          <a:xfrm flipH="1">
            <a:off x="3286125" y="4549775"/>
            <a:ext cx="2400300" cy="2063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Straight Arrow Connector 449">
            <a:extLst>
              <a:ext uri="{FF2B5EF4-FFF2-40B4-BE49-F238E27FC236}">
                <a16:creationId xmlns:a16="http://schemas.microsoft.com/office/drawing/2014/main" id="{45C56436-E412-6D13-6D0D-7A9AC05243A6}"/>
              </a:ext>
            </a:extLst>
          </p:cNvPr>
          <p:cNvCxnSpPr/>
          <p:nvPr/>
        </p:nvCxnSpPr>
        <p:spPr>
          <a:xfrm>
            <a:off x="5976938" y="3617913"/>
            <a:ext cx="0" cy="66040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CD16F1D-3130-31D7-8EA9-3C7C69A45F58}"/>
              </a:ext>
            </a:extLst>
          </p:cNvPr>
          <p:cNvCxnSpPr>
            <a:stCxn id="67693" idx="3"/>
          </p:cNvCxnSpPr>
          <p:nvPr/>
        </p:nvCxnSpPr>
        <p:spPr>
          <a:xfrm flipV="1">
            <a:off x="5492750" y="3622675"/>
            <a:ext cx="474663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F92DE26-7439-C0EA-104A-73BAF5ACEE3A}"/>
              </a:ext>
            </a:extLst>
          </p:cNvPr>
          <p:cNvCxnSpPr>
            <a:endCxn id="3" idx="6"/>
          </p:cNvCxnSpPr>
          <p:nvPr/>
        </p:nvCxnSpPr>
        <p:spPr>
          <a:xfrm flipH="1" flipV="1">
            <a:off x="6334125" y="4549775"/>
            <a:ext cx="477838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743" name="TextBox 15">
            <a:extLst>
              <a:ext uri="{FF2B5EF4-FFF2-40B4-BE49-F238E27FC236}">
                <a16:creationId xmlns:a16="http://schemas.microsoft.com/office/drawing/2014/main" id="{FCB23161-D45D-5649-B75B-043F6D395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7463" y="4321175"/>
            <a:ext cx="6461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200"/>
              <a:t>DPmax</a:t>
            </a:r>
          </a:p>
        </p:txBody>
      </p:sp>
      <p:sp>
        <p:nvSpPr>
          <p:cNvPr id="67744" name="TextBox 16">
            <a:extLst>
              <a:ext uri="{FF2B5EF4-FFF2-40B4-BE49-F238E27FC236}">
                <a16:creationId xmlns:a16="http://schemas.microsoft.com/office/drawing/2014/main" id="{4AFC15B2-A1B4-8FDE-A734-A6515F290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7550" y="-58738"/>
            <a:ext cx="6216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solidFill>
                  <a:schemeClr val="accent1"/>
                </a:solidFill>
              </a:rPr>
              <a:t>Conventional control: selector when DP&gt;DPmax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1C2E13-68EC-3B4B-ABD9-23EDCB134F59}"/>
              </a:ext>
            </a:extLst>
          </p:cNvPr>
          <p:cNvSpPr txBox="1"/>
          <p:nvPr/>
        </p:nvSpPr>
        <p:spPr>
          <a:xfrm>
            <a:off x="1477963" y="3900488"/>
            <a:ext cx="2012950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nb-NO" sz="1050" dirty="0">
                <a:solidFill>
                  <a:schemeClr val="accent1"/>
                </a:solidFill>
              </a:rPr>
              <a:t>Here </a:t>
            </a:r>
            <a:r>
              <a:rPr lang="nb-NO" sz="1050" dirty="0" err="1">
                <a:solidFill>
                  <a:schemeClr val="accent1"/>
                </a:solidFill>
              </a:rPr>
              <a:t>selector</a:t>
            </a:r>
            <a:r>
              <a:rPr lang="nb-NO" sz="1050" dirty="0">
                <a:solidFill>
                  <a:schemeClr val="accent1"/>
                </a:solidFill>
              </a:rPr>
              <a:t> </a:t>
            </a:r>
            <a:r>
              <a:rPr lang="nb-NO" sz="1050" dirty="0" err="1">
                <a:solidFill>
                  <a:schemeClr val="accent1"/>
                </a:solidFill>
              </a:rPr>
              <a:t>on</a:t>
            </a:r>
            <a:r>
              <a:rPr lang="nb-NO" sz="1050" dirty="0">
                <a:solidFill>
                  <a:schemeClr val="accent1"/>
                </a:solidFill>
              </a:rPr>
              <a:t> MV from TC.</a:t>
            </a:r>
          </a:p>
          <a:p>
            <a:pPr>
              <a:defRPr/>
            </a:pPr>
            <a:r>
              <a:rPr lang="nb-NO" sz="1050" dirty="0" err="1">
                <a:solidFill>
                  <a:schemeClr val="accent1"/>
                </a:solidFill>
              </a:rPr>
              <a:t>Could</a:t>
            </a:r>
            <a:r>
              <a:rPr lang="nb-NO" sz="1050" dirty="0">
                <a:solidFill>
                  <a:schemeClr val="accent1"/>
                </a:solidFill>
              </a:rPr>
              <a:t> have </a:t>
            </a:r>
            <a:r>
              <a:rPr lang="nb-NO" sz="1050" dirty="0" err="1">
                <a:solidFill>
                  <a:schemeClr val="accent1"/>
                </a:solidFill>
              </a:rPr>
              <a:t>selector</a:t>
            </a:r>
            <a:r>
              <a:rPr lang="nb-NO" sz="1050" dirty="0">
                <a:solidFill>
                  <a:schemeClr val="accent1"/>
                </a:solidFill>
              </a:rPr>
              <a:t> </a:t>
            </a:r>
            <a:r>
              <a:rPr lang="nb-NO" sz="1050" dirty="0" err="1">
                <a:solidFill>
                  <a:schemeClr val="accent1"/>
                </a:solidFill>
              </a:rPr>
              <a:t>on</a:t>
            </a:r>
            <a:r>
              <a:rPr lang="nb-NO" sz="1050" dirty="0">
                <a:solidFill>
                  <a:schemeClr val="accent1"/>
                </a:solidFill>
              </a:rPr>
              <a:t> Ts </a:t>
            </a:r>
            <a:r>
              <a:rPr lang="nb-NO" sz="1050" dirty="0" err="1">
                <a:solidFill>
                  <a:schemeClr val="accent1"/>
                </a:solidFill>
              </a:rPr>
              <a:t>instead</a:t>
            </a:r>
            <a:endParaRPr lang="nb-NO" sz="1050" dirty="0">
              <a:solidFill>
                <a:schemeClr val="accent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901DBF-2734-AC87-6736-B99193BB5851}"/>
              </a:ext>
            </a:extLst>
          </p:cNvPr>
          <p:cNvSpPr/>
          <p:nvPr/>
        </p:nvSpPr>
        <p:spPr>
          <a:xfrm>
            <a:off x="8718550" y="3997325"/>
            <a:ext cx="647700" cy="549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1100" dirty="0"/>
              <a:t>CC2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64F54B9-B397-1E35-C905-AFE2C624356C}"/>
              </a:ext>
            </a:extLst>
          </p:cNvPr>
          <p:cNvSpPr/>
          <p:nvPr/>
        </p:nvSpPr>
        <p:spPr>
          <a:xfrm>
            <a:off x="5245100" y="1647825"/>
            <a:ext cx="647700" cy="549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1100"/>
              <a:t>CC1</a:t>
            </a:r>
            <a:endParaRPr lang="nb-NO" sz="1100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69DE8FD-99AC-5C6E-75AC-ED47D304AF67}"/>
              </a:ext>
            </a:extLst>
          </p:cNvPr>
          <p:cNvCxnSpPr>
            <a:cxnSpLocks/>
          </p:cNvCxnSpPr>
          <p:nvPr/>
        </p:nvCxnSpPr>
        <p:spPr>
          <a:xfrm flipH="1">
            <a:off x="5583238" y="1301750"/>
            <a:ext cx="6350" cy="47625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9980C5B-4E34-A125-0232-A7D5D018074B}"/>
              </a:ext>
            </a:extLst>
          </p:cNvPr>
          <p:cNvCxnSpPr>
            <a:cxnSpLocks/>
          </p:cNvCxnSpPr>
          <p:nvPr/>
        </p:nvCxnSpPr>
        <p:spPr>
          <a:xfrm>
            <a:off x="5686425" y="1958975"/>
            <a:ext cx="325438" cy="47148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254A161-EDFC-8D65-AD16-D6BDAA1591A7}"/>
              </a:ext>
            </a:extLst>
          </p:cNvPr>
          <p:cNvCxnSpPr>
            <a:cxnSpLocks/>
            <a:stCxn id="67717" idx="1"/>
          </p:cNvCxnSpPr>
          <p:nvPr/>
        </p:nvCxnSpPr>
        <p:spPr>
          <a:xfrm flipH="1" flipV="1">
            <a:off x="9293225" y="4398963"/>
            <a:ext cx="520700" cy="25558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193F96B-F907-7205-5D44-69E81C81667A}"/>
              </a:ext>
            </a:extLst>
          </p:cNvPr>
          <p:cNvCxnSpPr>
            <a:cxnSpLocks/>
            <a:stCxn id="4" idx="2"/>
          </p:cNvCxnSpPr>
          <p:nvPr/>
        </p:nvCxnSpPr>
        <p:spPr>
          <a:xfrm flipH="1" flipV="1">
            <a:off x="3897313" y="4181475"/>
            <a:ext cx="4821237" cy="9048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7545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Box 2">
            <a:extLst>
              <a:ext uri="{FF2B5EF4-FFF2-40B4-BE49-F238E27FC236}">
                <a16:creationId xmlns:a16="http://schemas.microsoft.com/office/drawing/2014/main" id="{CF672F08-0E66-9CFE-ECA3-7BC531B085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1125538"/>
            <a:ext cx="55784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b="1"/>
              <a:t>Conventional control (PID</a:t>
            </a:r>
            <a:r>
              <a:rPr lang="nb-NO" altLang="nb-NO"/>
              <a:t>)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Select pairings MV-CV (obvious here: L-xD, Ts-xB)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Selector: Give up xB when we meet DP constraint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Tune 3 PI controllers (CC1, CC2, DPC)</a:t>
            </a:r>
          </a:p>
        </p:txBody>
      </p:sp>
      <p:sp>
        <p:nvSpPr>
          <p:cNvPr id="68611" name="TextBox 3">
            <a:extLst>
              <a:ext uri="{FF2B5EF4-FFF2-40B4-BE49-F238E27FC236}">
                <a16:creationId xmlns:a16="http://schemas.microsoft.com/office/drawing/2014/main" id="{CF9F6E59-2BBB-59E2-A459-C5824EBF94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3716338"/>
            <a:ext cx="382905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b="1"/>
              <a:t>MPC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Don’t need to make pairing choices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But need model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And need to tune MPC controller</a:t>
            </a:r>
          </a:p>
        </p:txBody>
      </p:sp>
    </p:spTree>
    <p:extLst>
      <p:ext uri="{BB962C8B-B14F-4D97-AF65-F5344CB8AC3E}">
        <p14:creationId xmlns:p14="http://schemas.microsoft.com/office/powerpoint/2010/main" val="19545710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2">
            <a:extLst>
              <a:ext uri="{FF2B5EF4-FFF2-40B4-BE49-F238E27FC236}">
                <a16:creationId xmlns:a16="http://schemas.microsoft.com/office/drawing/2014/main" id="{F1E7D3A0-E6BC-640E-0270-BDD5CF4B10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24384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03686F6-C037-4845-83A9-03622272EEA5}" type="slidenum">
              <a:rPr lang="en-GB" altLang="nb-NO" sz="140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en-GB" altLang="nb-NO" sz="1400"/>
          </a:p>
        </p:txBody>
      </p:sp>
      <p:sp>
        <p:nvSpPr>
          <p:cNvPr id="69635" name="Text Box 2">
            <a:extLst>
              <a:ext uri="{FF2B5EF4-FFF2-40B4-BE49-F238E27FC236}">
                <a16:creationId xmlns:a16="http://schemas.microsoft.com/office/drawing/2014/main" id="{EBCCB4E4-E37E-C47A-686D-95B7ED556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4975" y="107950"/>
            <a:ext cx="4389438" cy="42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200" b="1">
                <a:latin typeface="Times New Roman" panose="02020603050405020304" pitchFamily="18" charset="0"/>
              </a:rPr>
              <a:t>Depropaniser Train100 step testing</a:t>
            </a:r>
            <a:endParaRPr lang="en-GB" altLang="nb-NO" sz="2200" b="1">
              <a:latin typeface="Times New Roman" panose="02020603050405020304" pitchFamily="18" charset="0"/>
            </a:endParaRPr>
          </a:p>
        </p:txBody>
      </p:sp>
      <p:sp>
        <p:nvSpPr>
          <p:cNvPr id="69636" name="Text Box 3">
            <a:extLst>
              <a:ext uri="{FF2B5EF4-FFF2-40B4-BE49-F238E27FC236}">
                <a16:creationId xmlns:a16="http://schemas.microsoft.com/office/drawing/2014/main" id="{F022FE10-843E-2394-664B-E291F81285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4975" y="536575"/>
            <a:ext cx="88773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9900"/>
              </a:buClr>
            </a:pPr>
            <a:r>
              <a:rPr lang="nb-NO" altLang="nb-NO" sz="1900">
                <a:solidFill>
                  <a:srgbClr val="000099"/>
                </a:solidFill>
                <a:latin typeface="Times New Roman" panose="02020603050405020304" pitchFamily="18" charset="0"/>
              </a:rPr>
              <a:t> 3 days – normal operation during night</a:t>
            </a:r>
            <a:endParaRPr lang="nb-NO" altLang="nb-NO" sz="170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Clr>
                <a:srgbClr val="FF9900"/>
              </a:buClr>
            </a:pPr>
            <a:r>
              <a:rPr lang="nb-NO" altLang="nb-NO" sz="1900">
                <a:latin typeface="Times New Roman" panose="02020603050405020304" pitchFamily="18" charset="0"/>
              </a:rPr>
              <a:t> </a:t>
            </a:r>
            <a:endParaRPr lang="en-GB" altLang="nb-NO" sz="19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9637" name="Picture 4">
            <a:extLst>
              <a:ext uri="{FF2B5EF4-FFF2-40B4-BE49-F238E27FC236}">
                <a16:creationId xmlns:a16="http://schemas.microsoft.com/office/drawing/2014/main" id="{A36330E7-5D89-618E-B46F-535DF977B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3" y="1520825"/>
            <a:ext cx="9107487" cy="533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638" name="TextBox 6">
            <a:extLst>
              <a:ext uri="{FF2B5EF4-FFF2-40B4-BE49-F238E27FC236}">
                <a16:creationId xmlns:a16="http://schemas.microsoft.com/office/drawing/2014/main" id="{F1235F82-71A1-1F02-4C80-FA7C30D16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6563" y="4437063"/>
            <a:ext cx="2940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CV1=TOP COMPOSITION</a:t>
            </a:r>
          </a:p>
        </p:txBody>
      </p:sp>
      <p:sp>
        <p:nvSpPr>
          <p:cNvPr id="69639" name="TextBox 7">
            <a:extLst>
              <a:ext uri="{FF2B5EF4-FFF2-40B4-BE49-F238E27FC236}">
                <a16:creationId xmlns:a16="http://schemas.microsoft.com/office/drawing/2014/main" id="{3913D53E-CFA5-39D9-B3F0-93F998238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6725" y="5229225"/>
            <a:ext cx="3457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CV2=BOTTOM COMPOSITION</a:t>
            </a:r>
          </a:p>
        </p:txBody>
      </p:sp>
      <p:sp>
        <p:nvSpPr>
          <p:cNvPr id="69640" name="TextBox 1">
            <a:extLst>
              <a:ext uri="{FF2B5EF4-FFF2-40B4-BE49-F238E27FC236}">
                <a16:creationId xmlns:a16="http://schemas.microsoft.com/office/drawing/2014/main" id="{BFC463BA-369A-681D-B61F-EF80DB444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1488" y="5980113"/>
            <a:ext cx="1023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CV3=</a:t>
            </a:r>
            <a:r>
              <a:rPr lang="en-US" altLang="nb-NO" sz="1800">
                <a:latin typeface="cmmi10" charset="0"/>
              </a:rPr>
              <a:t>¢</a:t>
            </a:r>
            <a:r>
              <a:rPr lang="en-US" altLang="nb-NO" sz="18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69641" name="TextBox 2">
            <a:extLst>
              <a:ext uri="{FF2B5EF4-FFF2-40B4-BE49-F238E27FC236}">
                <a16:creationId xmlns:a16="http://schemas.microsoft.com/office/drawing/2014/main" id="{E8C852FA-E138-09B2-7859-E4ED42C52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9588" y="1900238"/>
            <a:ext cx="1627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DV =Feedrate</a:t>
            </a:r>
          </a:p>
        </p:txBody>
      </p:sp>
      <p:sp>
        <p:nvSpPr>
          <p:cNvPr id="69642" name="TextBox 3">
            <a:extLst>
              <a:ext uri="{FF2B5EF4-FFF2-40B4-BE49-F238E27FC236}">
                <a16:creationId xmlns:a16="http://schemas.microsoft.com/office/drawing/2014/main" id="{4FBC66FE-9212-39C0-BEF0-6CD471CFE1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2700338"/>
            <a:ext cx="1050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MV1 = L</a:t>
            </a:r>
          </a:p>
        </p:txBody>
      </p:sp>
      <p:sp>
        <p:nvSpPr>
          <p:cNvPr id="69643" name="TextBox 4">
            <a:extLst>
              <a:ext uri="{FF2B5EF4-FFF2-40B4-BE49-F238E27FC236}">
                <a16:creationId xmlns:a16="http://schemas.microsoft.com/office/drawing/2014/main" id="{2E672BEA-C3CD-AA95-D005-21C047C2D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7838" y="3500438"/>
            <a:ext cx="1149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MV2 = Ts</a:t>
            </a:r>
          </a:p>
        </p:txBody>
      </p:sp>
    </p:spTree>
    <p:extLst>
      <p:ext uri="{BB962C8B-B14F-4D97-AF65-F5344CB8AC3E}">
        <p14:creationId xmlns:p14="http://schemas.microsoft.com/office/powerpoint/2010/main" val="38560660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2">
            <a:extLst>
              <a:ext uri="{FF2B5EF4-FFF2-40B4-BE49-F238E27FC236}">
                <a16:creationId xmlns:a16="http://schemas.microsoft.com/office/drawing/2014/main" id="{E5EA6F03-F342-0AE3-7473-324FE9EAF93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24384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E1590B1-921F-460C-980F-5E0CFEDF84BC}" type="slidenum">
              <a:rPr lang="en-GB" altLang="nb-NO" sz="1400"/>
              <a:pPr>
                <a:spcBef>
                  <a:spcPct val="0"/>
                </a:spcBef>
                <a:buFontTx/>
                <a:buNone/>
              </a:pPr>
              <a:t>46</a:t>
            </a:fld>
            <a:endParaRPr lang="en-GB" altLang="nb-NO" sz="1400"/>
          </a:p>
        </p:txBody>
      </p:sp>
      <p:sp>
        <p:nvSpPr>
          <p:cNvPr id="70659" name="Text Box 2">
            <a:extLst>
              <a:ext uri="{FF2B5EF4-FFF2-40B4-BE49-F238E27FC236}">
                <a16:creationId xmlns:a16="http://schemas.microsoft.com/office/drawing/2014/main" id="{8EAE5AC1-E06C-027B-86CC-30353E301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0"/>
            <a:ext cx="3781425" cy="42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200" b="1">
                <a:latin typeface="Times New Roman" panose="02020603050405020304" pitchFamily="18" charset="0"/>
              </a:rPr>
              <a:t>Estimator: inferential models </a:t>
            </a:r>
            <a:endParaRPr lang="en-GB" altLang="nb-NO" sz="2200" b="1">
              <a:latin typeface="Times New Roman" panose="02020603050405020304" pitchFamily="18" charset="0"/>
            </a:endParaRPr>
          </a:p>
        </p:txBody>
      </p:sp>
      <p:sp>
        <p:nvSpPr>
          <p:cNvPr id="70660" name="Text Box 3">
            <a:extLst>
              <a:ext uri="{FF2B5EF4-FFF2-40B4-BE49-F238E27FC236}">
                <a16:creationId xmlns:a16="http://schemas.microsoft.com/office/drawing/2014/main" id="{ACA1BB61-25E9-E73A-9C38-0FD2CBE09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309563"/>
            <a:ext cx="8875713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9900"/>
              </a:buClr>
            </a:pPr>
            <a:r>
              <a:rPr lang="nb-NO" altLang="nb-NO" sz="1900">
                <a:solidFill>
                  <a:srgbClr val="000099"/>
                </a:solidFill>
                <a:latin typeface="Times New Roman" panose="02020603050405020304" pitchFamily="18" charset="0"/>
              </a:rPr>
              <a:t> Analyser responses are delayed – temperature measurements respond 20 min earlier</a:t>
            </a:r>
            <a:endParaRPr lang="en-GB" altLang="nb-NO" sz="190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Clr>
                <a:srgbClr val="FF9900"/>
              </a:buClr>
            </a:pPr>
            <a:r>
              <a:rPr lang="nb-NO" altLang="nb-NO" sz="1900">
                <a:solidFill>
                  <a:srgbClr val="000099"/>
                </a:solidFill>
                <a:latin typeface="Times New Roman" panose="02020603050405020304" pitchFamily="18" charset="0"/>
              </a:rPr>
              <a:t> Combine temperature measurements </a:t>
            </a:r>
            <a:r>
              <a:rPr lang="nb-NO" altLang="nb-NO" sz="1900">
                <a:solidFill>
                  <a:srgbClr val="000099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nb-NO" altLang="nb-NO" sz="1900">
                <a:solidFill>
                  <a:srgbClr val="000099"/>
                </a:solidFill>
                <a:latin typeface="Times New Roman" panose="02020603050405020304" pitchFamily="18" charset="0"/>
              </a:rPr>
              <a:t> predicts product qualities well</a:t>
            </a:r>
            <a:endParaRPr lang="en-GB" altLang="nb-NO" sz="19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0661" name="Picture 4">
            <a:extLst>
              <a:ext uri="{FF2B5EF4-FFF2-40B4-BE49-F238E27FC236}">
                <a16:creationId xmlns:a16="http://schemas.microsoft.com/office/drawing/2014/main" id="{7BE8A8F6-FC03-520C-A054-3E71E7D64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03288"/>
            <a:ext cx="9144000" cy="598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662" name="Text Box 5">
            <a:extLst>
              <a:ext uri="{FF2B5EF4-FFF2-40B4-BE49-F238E27FC236}">
                <a16:creationId xmlns:a16="http://schemas.microsoft.com/office/drawing/2014/main" id="{3FD10873-C3B6-24E4-B109-7DDD8270DF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4350" y="2601913"/>
            <a:ext cx="2478088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300">
                <a:latin typeface="Times New Roman" panose="02020603050405020304" pitchFamily="18" charset="0"/>
              </a:rPr>
              <a:t>Calculated by 24TI1011 (tray 39)</a:t>
            </a:r>
            <a:r>
              <a:rPr lang="nb-NO" altLang="nb-NO" sz="2200">
                <a:latin typeface="Times New Roman" panose="02020603050405020304" pitchFamily="18" charset="0"/>
              </a:rPr>
              <a:t> </a:t>
            </a:r>
            <a:endParaRPr lang="en-GB" altLang="nb-NO" sz="2200">
              <a:latin typeface="Times New Roman" panose="02020603050405020304" pitchFamily="18" charset="0"/>
            </a:endParaRPr>
          </a:p>
        </p:txBody>
      </p:sp>
      <p:sp>
        <p:nvSpPr>
          <p:cNvPr id="70663" name="Text Box 6">
            <a:extLst>
              <a:ext uri="{FF2B5EF4-FFF2-40B4-BE49-F238E27FC236}">
                <a16:creationId xmlns:a16="http://schemas.microsoft.com/office/drawing/2014/main" id="{0992EAE1-6959-8B20-655C-8AA18FF6D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0850" y="5383213"/>
            <a:ext cx="6021388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300">
                <a:latin typeface="Times New Roman" panose="02020603050405020304" pitchFamily="18" charset="0"/>
              </a:rPr>
              <a:t>Calculated by 24TC1022 (t5), 24TI1018 (bottom), 24TI1012 (t17) and 24TI1011 (t39)</a:t>
            </a:r>
            <a:r>
              <a:rPr lang="nb-NO" altLang="nb-NO" sz="2200">
                <a:latin typeface="Times New Roman" panose="02020603050405020304" pitchFamily="18" charset="0"/>
              </a:rPr>
              <a:t> </a:t>
            </a:r>
            <a:endParaRPr lang="en-GB" altLang="nb-NO" sz="2200">
              <a:latin typeface="Times New Roman" panose="02020603050405020304" pitchFamily="18" charset="0"/>
            </a:endParaRPr>
          </a:p>
        </p:txBody>
      </p:sp>
      <p:sp>
        <p:nvSpPr>
          <p:cNvPr id="70664" name="TextBox 1">
            <a:extLst>
              <a:ext uri="{FF2B5EF4-FFF2-40B4-BE49-F238E27FC236}">
                <a16:creationId xmlns:a16="http://schemas.microsoft.com/office/drawing/2014/main" id="{49FE2284-E3A2-8B9E-5719-636E394E0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1214438"/>
            <a:ext cx="2940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CV1=TOP COMPOSITION</a:t>
            </a:r>
          </a:p>
        </p:txBody>
      </p:sp>
      <p:sp>
        <p:nvSpPr>
          <p:cNvPr id="70665" name="TextBox 8">
            <a:extLst>
              <a:ext uri="{FF2B5EF4-FFF2-40B4-BE49-F238E27FC236}">
                <a16:creationId xmlns:a16="http://schemas.microsoft.com/office/drawing/2014/main" id="{DB97CA39-6B5E-D521-F64F-900416DDEA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213" y="4149725"/>
            <a:ext cx="3457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CV2=BOTTOM COMPOSITION</a:t>
            </a:r>
          </a:p>
        </p:txBody>
      </p:sp>
    </p:spTree>
    <p:extLst>
      <p:ext uri="{BB962C8B-B14F-4D97-AF65-F5344CB8AC3E}">
        <p14:creationId xmlns:p14="http://schemas.microsoft.com/office/powerpoint/2010/main" val="86112481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2">
            <a:extLst>
              <a:ext uri="{FF2B5EF4-FFF2-40B4-BE49-F238E27FC236}">
                <a16:creationId xmlns:a16="http://schemas.microsoft.com/office/drawing/2014/main" id="{3CBCDEC6-118F-9F63-91DF-E80A8870320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24384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DCC9A2-6793-4DE2-9782-06A28CF37C44}" type="slidenum">
              <a:rPr lang="en-GB" altLang="nb-NO" sz="1400"/>
              <a:pPr>
                <a:spcBef>
                  <a:spcPct val="0"/>
                </a:spcBef>
                <a:buFontTx/>
                <a:buNone/>
              </a:pPr>
              <a:t>47</a:t>
            </a:fld>
            <a:endParaRPr lang="en-GB" altLang="nb-NO" sz="1400"/>
          </a:p>
        </p:txBody>
      </p:sp>
      <p:sp>
        <p:nvSpPr>
          <p:cNvPr id="71683" name="Text Box 2">
            <a:extLst>
              <a:ext uri="{FF2B5EF4-FFF2-40B4-BE49-F238E27FC236}">
                <a16:creationId xmlns:a16="http://schemas.microsoft.com/office/drawing/2014/main" id="{145F48C2-F32C-166B-84E6-A2368D895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4725" y="50800"/>
            <a:ext cx="6178550" cy="42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200" b="1">
                <a:latin typeface="Times New Roman" panose="02020603050405020304" pitchFamily="18" charset="0"/>
              </a:rPr>
              <a:t>Depropaniser Train100 step testing – Final model </a:t>
            </a:r>
            <a:endParaRPr lang="en-GB" altLang="nb-NO" sz="2200" b="1">
              <a:latin typeface="Times New Roman" panose="02020603050405020304" pitchFamily="18" charset="0"/>
            </a:endParaRPr>
          </a:p>
        </p:txBody>
      </p:sp>
      <p:sp>
        <p:nvSpPr>
          <p:cNvPr id="71684" name="Text Box 3">
            <a:extLst>
              <a:ext uri="{FF2B5EF4-FFF2-40B4-BE49-F238E27FC236}">
                <a16:creationId xmlns:a16="http://schemas.microsoft.com/office/drawing/2014/main" id="{1A6F7100-1D67-ED88-4FC0-0DF95C46E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1375" y="423863"/>
            <a:ext cx="8877300" cy="123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423863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9900"/>
              </a:buClr>
            </a:pPr>
            <a:r>
              <a:rPr lang="nb-NO" altLang="nb-NO" sz="1900">
                <a:solidFill>
                  <a:srgbClr val="000099"/>
                </a:solidFill>
                <a:latin typeface="Times New Roman" panose="02020603050405020304" pitchFamily="18" charset="0"/>
              </a:rPr>
              <a:t> Step response models: </a:t>
            </a:r>
          </a:p>
          <a:p>
            <a:pPr lvl="1">
              <a:spcBef>
                <a:spcPct val="0"/>
              </a:spcBef>
              <a:buClr>
                <a:srgbClr val="FF9900"/>
              </a:buClr>
              <a:buFontTx/>
              <a:buChar char="•"/>
            </a:pPr>
            <a:r>
              <a:rPr lang="nb-NO" altLang="nb-NO" sz="1400">
                <a:solidFill>
                  <a:srgbClr val="000099"/>
                </a:solidFill>
                <a:latin typeface="Times New Roman" panose="02020603050405020304" pitchFamily="18" charset="0"/>
              </a:rPr>
              <a:t> MV1=reflux set point increase of 1 kg/h</a:t>
            </a:r>
          </a:p>
          <a:p>
            <a:pPr lvl="1">
              <a:spcBef>
                <a:spcPct val="0"/>
              </a:spcBef>
              <a:buClr>
                <a:srgbClr val="FF9900"/>
              </a:buClr>
              <a:buFontTx/>
              <a:buChar char="•"/>
            </a:pPr>
            <a:r>
              <a:rPr lang="nb-NO" altLang="nb-NO" sz="1400">
                <a:solidFill>
                  <a:srgbClr val="000099"/>
                </a:solidFill>
                <a:latin typeface="Times New Roman" panose="02020603050405020304" pitchFamily="18" charset="0"/>
              </a:rPr>
              <a:t> MV2=temperature set point increase of 1 degree C</a:t>
            </a:r>
          </a:p>
          <a:p>
            <a:pPr lvl="1">
              <a:spcBef>
                <a:spcPct val="0"/>
              </a:spcBef>
              <a:buClr>
                <a:srgbClr val="FF9900"/>
              </a:buClr>
              <a:buFontTx/>
              <a:buChar char="•"/>
            </a:pPr>
            <a:r>
              <a:rPr lang="nb-NO" altLang="nb-NO" sz="1400">
                <a:solidFill>
                  <a:srgbClr val="000099"/>
                </a:solidFill>
                <a:latin typeface="Times New Roman" panose="02020603050405020304" pitchFamily="18" charset="0"/>
              </a:rPr>
              <a:t> DV=output increase of 1%.</a:t>
            </a:r>
          </a:p>
          <a:p>
            <a:pPr lvl="1">
              <a:spcBef>
                <a:spcPct val="0"/>
              </a:spcBef>
              <a:buClr>
                <a:srgbClr val="FF9900"/>
              </a:buClr>
              <a:buFontTx/>
              <a:buChar char="•"/>
            </a:pPr>
            <a:endParaRPr lang="en-GB" altLang="nb-NO" sz="14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685" name="Picture 4">
            <a:extLst>
              <a:ext uri="{FF2B5EF4-FFF2-40B4-BE49-F238E27FC236}">
                <a16:creationId xmlns:a16="http://schemas.microsoft.com/office/drawing/2014/main" id="{22A6B1CD-9666-EDC7-8A1C-48F62A4A5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663700"/>
            <a:ext cx="9144000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686" name="Text Box 5">
            <a:extLst>
              <a:ext uri="{FF2B5EF4-FFF2-40B4-BE49-F238E27FC236}">
                <a16:creationId xmlns:a16="http://schemas.microsoft.com/office/drawing/2014/main" id="{70B66AC9-28FE-217D-0725-C910037F8B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3386138"/>
            <a:ext cx="852488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300">
                <a:latin typeface="Times New Roman" panose="02020603050405020304" pitchFamily="18" charset="0"/>
              </a:rPr>
              <a:t>3 t 20 min</a:t>
            </a:r>
            <a:endParaRPr lang="en-GB" altLang="nb-NO" sz="1300">
              <a:latin typeface="Times New Roman" panose="02020603050405020304" pitchFamily="18" charset="0"/>
            </a:endParaRPr>
          </a:p>
        </p:txBody>
      </p:sp>
      <p:sp>
        <p:nvSpPr>
          <p:cNvPr id="71687" name="Line 6">
            <a:extLst>
              <a:ext uri="{FF2B5EF4-FFF2-40B4-BE49-F238E27FC236}">
                <a16:creationId xmlns:a16="http://schemas.microsoft.com/office/drawing/2014/main" id="{B3E07F93-CB17-4081-4A0A-B8E95F088B12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8300" y="3714750"/>
            <a:ext cx="196850" cy="48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88" name="TextBox 8">
            <a:extLst>
              <a:ext uri="{FF2B5EF4-FFF2-40B4-BE49-F238E27FC236}">
                <a16:creationId xmlns:a16="http://schemas.microsoft.com/office/drawing/2014/main" id="{3A11F622-D0AA-A364-10E9-FF7BBD927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6200" y="2047875"/>
            <a:ext cx="1149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MV2 = Ts</a:t>
            </a:r>
          </a:p>
        </p:txBody>
      </p:sp>
      <p:sp>
        <p:nvSpPr>
          <p:cNvPr id="71689" name="TextBox 9">
            <a:extLst>
              <a:ext uri="{FF2B5EF4-FFF2-40B4-BE49-F238E27FC236}">
                <a16:creationId xmlns:a16="http://schemas.microsoft.com/office/drawing/2014/main" id="{E6180498-45AA-36DD-C76C-2CCF2C070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4838" y="2024063"/>
            <a:ext cx="1050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MV1 = L</a:t>
            </a:r>
          </a:p>
        </p:txBody>
      </p:sp>
      <p:sp>
        <p:nvSpPr>
          <p:cNvPr id="71690" name="TextBox 10">
            <a:extLst>
              <a:ext uri="{FF2B5EF4-FFF2-40B4-BE49-F238E27FC236}">
                <a16:creationId xmlns:a16="http://schemas.microsoft.com/office/drawing/2014/main" id="{8D995B8C-B896-10C7-92EB-215DDC675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7913" y="2009775"/>
            <a:ext cx="1627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DV =Feedrate</a:t>
            </a:r>
          </a:p>
        </p:txBody>
      </p:sp>
      <p:sp>
        <p:nvSpPr>
          <p:cNvPr id="71691" name="TextBox 11">
            <a:extLst>
              <a:ext uri="{FF2B5EF4-FFF2-40B4-BE49-F238E27FC236}">
                <a16:creationId xmlns:a16="http://schemas.microsoft.com/office/drawing/2014/main" id="{9F05F5D1-0593-8560-17F5-463F6926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0" y="3359150"/>
            <a:ext cx="2325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400">
                <a:latin typeface="Arial" panose="020B0604020202020204" pitchFamily="34" charset="0"/>
              </a:rPr>
              <a:t>CV1=TOP COMPOSITION</a:t>
            </a:r>
          </a:p>
        </p:txBody>
      </p:sp>
      <p:sp>
        <p:nvSpPr>
          <p:cNvPr id="71692" name="TextBox 12">
            <a:extLst>
              <a:ext uri="{FF2B5EF4-FFF2-40B4-BE49-F238E27FC236}">
                <a16:creationId xmlns:a16="http://schemas.microsoft.com/office/drawing/2014/main" id="{C8BD70A3-1A64-EDF4-01FA-06868EDD7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4300" y="4513263"/>
            <a:ext cx="2727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400">
                <a:latin typeface="Arial" panose="020B0604020202020204" pitchFamily="34" charset="0"/>
              </a:rPr>
              <a:t>CV2=BOTTOM COMPOSITION</a:t>
            </a:r>
          </a:p>
        </p:txBody>
      </p:sp>
      <p:sp>
        <p:nvSpPr>
          <p:cNvPr id="71693" name="TextBox 13">
            <a:extLst>
              <a:ext uri="{FF2B5EF4-FFF2-40B4-BE49-F238E27FC236}">
                <a16:creationId xmlns:a16="http://schemas.microsoft.com/office/drawing/2014/main" id="{E5237880-A0E1-06EC-C223-0DCA7EE4AA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5805488"/>
            <a:ext cx="1050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CV3=</a:t>
            </a:r>
            <a:r>
              <a:rPr lang="en-US" altLang="nb-NO" sz="1800">
                <a:latin typeface="cmmi10" charset="0"/>
              </a:rPr>
              <a:t>Δ</a:t>
            </a:r>
            <a:r>
              <a:rPr lang="en-US" altLang="nb-NO" sz="18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1D9132-1720-B825-541B-EDC79E312C57}"/>
              </a:ext>
            </a:extLst>
          </p:cNvPr>
          <p:cNvSpPr/>
          <p:nvPr/>
        </p:nvSpPr>
        <p:spPr>
          <a:xfrm>
            <a:off x="3854450" y="3009900"/>
            <a:ext cx="6907213" cy="3811588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F4E1524-A1C4-AE8D-6BAB-F2D3C6BEB4F3}"/>
              </a:ext>
            </a:extLst>
          </p:cNvPr>
          <p:cNvCxnSpPr/>
          <p:nvPr/>
        </p:nvCxnSpPr>
        <p:spPr>
          <a:xfrm>
            <a:off x="2041525" y="981075"/>
            <a:ext cx="958850" cy="2087563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16552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2">
            <a:extLst>
              <a:ext uri="{FF2B5EF4-FFF2-40B4-BE49-F238E27FC236}">
                <a16:creationId xmlns:a16="http://schemas.microsoft.com/office/drawing/2014/main" id="{67C5BC7D-5754-A7E1-206D-45DEF65A059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24384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01B1DA4-6C12-475F-9983-2E360815601D}" type="slidenum">
              <a:rPr lang="en-GB" altLang="nb-NO" sz="1400"/>
              <a:pPr>
                <a:spcBef>
                  <a:spcPct val="0"/>
                </a:spcBef>
                <a:buFontTx/>
                <a:buNone/>
              </a:pPr>
              <a:t>48</a:t>
            </a:fld>
            <a:endParaRPr lang="en-GB" altLang="nb-NO" sz="1400"/>
          </a:p>
        </p:txBody>
      </p:sp>
      <p:sp>
        <p:nvSpPr>
          <p:cNvPr id="72707" name="Text Box 2">
            <a:extLst>
              <a:ext uri="{FF2B5EF4-FFF2-40B4-BE49-F238E27FC236}">
                <a16:creationId xmlns:a16="http://schemas.microsoft.com/office/drawing/2014/main" id="{F2DBEC41-9543-13E3-5361-434A79DE3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188" y="39688"/>
            <a:ext cx="6402387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200" b="1">
                <a:latin typeface="Times New Roman" panose="02020603050405020304" pitchFamily="18" charset="0"/>
              </a:rPr>
              <a:t>Depropaniser Train100 MPC – controller activation</a:t>
            </a:r>
            <a:endParaRPr lang="en-GB" altLang="nb-NO" sz="2200" b="1">
              <a:latin typeface="Times New Roman" panose="02020603050405020304" pitchFamily="18" charset="0"/>
            </a:endParaRPr>
          </a:p>
        </p:txBody>
      </p:sp>
      <p:sp>
        <p:nvSpPr>
          <p:cNvPr id="72708" name="Text Box 3">
            <a:extLst>
              <a:ext uri="{FF2B5EF4-FFF2-40B4-BE49-F238E27FC236}">
                <a16:creationId xmlns:a16="http://schemas.microsoft.com/office/drawing/2014/main" id="{4F0369D1-4446-1FB2-EAE7-EF64B5E6AD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411163"/>
            <a:ext cx="8877300" cy="14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701" tIns="42350" rIns="84701" bIns="42350">
            <a:spAutoFit/>
          </a:bodyPr>
          <a:lstStyle>
            <a:lvl1pPr defTabSz="84772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847725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847725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847725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84772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9900"/>
              </a:buClr>
            </a:pPr>
            <a:r>
              <a:rPr lang="nb-NO" altLang="nb-NO" sz="1900">
                <a:solidFill>
                  <a:srgbClr val="000099"/>
                </a:solidFill>
                <a:latin typeface="Times New Roman" panose="02020603050405020304" pitchFamily="18" charset="0"/>
              </a:rPr>
              <a:t> </a:t>
            </a:r>
            <a:r>
              <a:rPr lang="nb-NO" altLang="nb-NO" sz="1700">
                <a:solidFill>
                  <a:srgbClr val="000099"/>
                </a:solidFill>
                <a:latin typeface="Times New Roman" panose="02020603050405020304" pitchFamily="18" charset="0"/>
              </a:rPr>
              <a:t>Starts with 1 MV and 1 CV – CV set point changes, controller tuning, model verification and corrections</a:t>
            </a:r>
          </a:p>
          <a:p>
            <a:pPr>
              <a:spcBef>
                <a:spcPct val="0"/>
              </a:spcBef>
              <a:buClr>
                <a:srgbClr val="FF9900"/>
              </a:buClr>
            </a:pPr>
            <a:r>
              <a:rPr lang="nb-NO" altLang="nb-NO" sz="1700">
                <a:solidFill>
                  <a:srgbClr val="000099"/>
                </a:solidFill>
                <a:latin typeface="Times New Roman" panose="02020603050405020304" pitchFamily="18" charset="0"/>
              </a:rPr>
              <a:t> Shifts to another MV/CV pair, same procedure</a:t>
            </a:r>
          </a:p>
          <a:p>
            <a:pPr>
              <a:spcBef>
                <a:spcPct val="0"/>
              </a:spcBef>
              <a:buClr>
                <a:srgbClr val="FF9900"/>
              </a:buClr>
            </a:pPr>
            <a:r>
              <a:rPr lang="nb-NO" altLang="nb-NO" sz="1700">
                <a:solidFill>
                  <a:srgbClr val="000099"/>
                </a:solidFill>
                <a:latin typeface="Times New Roman" panose="02020603050405020304" pitchFamily="18" charset="0"/>
              </a:rPr>
              <a:t> Interactions verified – controls 2x2 system (2 MV + 2 CV)</a:t>
            </a:r>
          </a:p>
          <a:p>
            <a:pPr>
              <a:spcBef>
                <a:spcPct val="0"/>
              </a:spcBef>
              <a:buClr>
                <a:srgbClr val="FF9900"/>
              </a:buClr>
            </a:pPr>
            <a:r>
              <a:rPr lang="nb-NO" altLang="nb-NO" sz="1700">
                <a:solidFill>
                  <a:srgbClr val="000099"/>
                </a:solidFill>
                <a:latin typeface="Times New Roman" panose="02020603050405020304" pitchFamily="18" charset="0"/>
              </a:rPr>
              <a:t> Expects 3 – 5 days tuning with set point changes to achieve satisfactory performance </a:t>
            </a:r>
            <a:endParaRPr lang="en-GB" altLang="nb-NO" sz="17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2709" name="Picture 4">
            <a:extLst>
              <a:ext uri="{FF2B5EF4-FFF2-40B4-BE49-F238E27FC236}">
                <a16:creationId xmlns:a16="http://schemas.microsoft.com/office/drawing/2014/main" id="{41E347BB-D8E2-0DCC-3281-CD1336FB0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47813"/>
            <a:ext cx="9144000" cy="531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710" name="TextBox 6">
            <a:extLst>
              <a:ext uri="{FF2B5EF4-FFF2-40B4-BE49-F238E27FC236}">
                <a16:creationId xmlns:a16="http://schemas.microsoft.com/office/drawing/2014/main" id="{D1D307FF-E68F-9670-B65C-84962DF62F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1873250"/>
            <a:ext cx="1050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MV1 = L</a:t>
            </a:r>
          </a:p>
        </p:txBody>
      </p:sp>
      <p:sp>
        <p:nvSpPr>
          <p:cNvPr id="72711" name="TextBox 7">
            <a:extLst>
              <a:ext uri="{FF2B5EF4-FFF2-40B4-BE49-F238E27FC236}">
                <a16:creationId xmlns:a16="http://schemas.microsoft.com/office/drawing/2014/main" id="{9CAA76B8-68C9-FACF-B45F-2EE10756D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3716338"/>
            <a:ext cx="1149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MV2 = Ts</a:t>
            </a:r>
          </a:p>
        </p:txBody>
      </p:sp>
      <p:sp>
        <p:nvSpPr>
          <p:cNvPr id="72712" name="TextBox 8">
            <a:extLst>
              <a:ext uri="{FF2B5EF4-FFF2-40B4-BE49-F238E27FC236}">
                <a16:creationId xmlns:a16="http://schemas.microsoft.com/office/drawing/2014/main" id="{05B3AC60-C6F6-00C5-4EFA-82FFAE1D7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5229225"/>
            <a:ext cx="162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DV =Feedrate</a:t>
            </a:r>
          </a:p>
        </p:txBody>
      </p:sp>
      <p:sp>
        <p:nvSpPr>
          <p:cNvPr id="72713" name="TextBox 9">
            <a:extLst>
              <a:ext uri="{FF2B5EF4-FFF2-40B4-BE49-F238E27FC236}">
                <a16:creationId xmlns:a16="http://schemas.microsoft.com/office/drawing/2014/main" id="{B2FC7585-6ECD-DFCC-E336-A2EE02C37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3" y="2133600"/>
            <a:ext cx="2940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CV1=TOP COMPOSITION</a:t>
            </a:r>
          </a:p>
        </p:txBody>
      </p:sp>
      <p:sp>
        <p:nvSpPr>
          <p:cNvPr id="72714" name="TextBox 10">
            <a:extLst>
              <a:ext uri="{FF2B5EF4-FFF2-40B4-BE49-F238E27FC236}">
                <a16:creationId xmlns:a16="http://schemas.microsoft.com/office/drawing/2014/main" id="{3AF19E3B-3576-0C47-CA16-8F40DA8EFA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338" y="3717925"/>
            <a:ext cx="2727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400">
                <a:latin typeface="Arial" panose="020B0604020202020204" pitchFamily="34" charset="0"/>
              </a:rPr>
              <a:t>CV2=BOTTOM COMPOSITION</a:t>
            </a:r>
          </a:p>
        </p:txBody>
      </p:sp>
      <p:sp>
        <p:nvSpPr>
          <p:cNvPr id="72715" name="TextBox 11">
            <a:extLst>
              <a:ext uri="{FF2B5EF4-FFF2-40B4-BE49-F238E27FC236}">
                <a16:creationId xmlns:a16="http://schemas.microsoft.com/office/drawing/2014/main" id="{0AD0FD9F-E6CD-B9E8-9DC8-C8D35F61E4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3" y="6092825"/>
            <a:ext cx="106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CV3=</a:t>
            </a:r>
            <a:r>
              <a:rPr lang="en-US" altLang="nb-NO" sz="1800">
                <a:latin typeface="cmmi10" charset="0"/>
              </a:rPr>
              <a:t>D</a:t>
            </a:r>
            <a:r>
              <a:rPr lang="en-US" altLang="nb-NO" sz="1800">
                <a:latin typeface="Arial" panose="020B0604020202020204" pitchFamily="34" charset="0"/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13876365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D3C65517-9AFB-B855-22EF-53A85FD8E8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0" y="3724275"/>
            <a:ext cx="304800" cy="3048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2463A0EE-CB57-B02C-3E9B-EE601441F0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0100" y="4772025"/>
            <a:ext cx="304800" cy="3048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73732" name="Rectangle 4">
            <a:extLst>
              <a:ext uri="{FF2B5EF4-FFF2-40B4-BE49-F238E27FC236}">
                <a16:creationId xmlns:a16="http://schemas.microsoft.com/office/drawing/2014/main" id="{FA9CF44F-D7AE-BDD8-5B66-45E0E5896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2886075"/>
            <a:ext cx="304800" cy="3048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73733" name="Rectangle 5">
            <a:extLst>
              <a:ext uri="{FF2B5EF4-FFF2-40B4-BE49-F238E27FC236}">
                <a16:creationId xmlns:a16="http://schemas.microsoft.com/office/drawing/2014/main" id="{C80BDFD9-59B9-E7D5-90D5-E9FAEBE99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350" y="2162175"/>
            <a:ext cx="304800" cy="3048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73734" name="Rectangle 6">
            <a:extLst>
              <a:ext uri="{FF2B5EF4-FFF2-40B4-BE49-F238E27FC236}">
                <a16:creationId xmlns:a16="http://schemas.microsoft.com/office/drawing/2014/main" id="{6704F73F-F43E-9EF9-44C4-5F45B4043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657225"/>
            <a:ext cx="3048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grpSp>
        <p:nvGrpSpPr>
          <p:cNvPr id="73735" name="Group 7">
            <a:extLst>
              <a:ext uri="{FF2B5EF4-FFF2-40B4-BE49-F238E27FC236}">
                <a16:creationId xmlns:a16="http://schemas.microsoft.com/office/drawing/2014/main" id="{7D9A39C8-C161-67E2-FF55-FAD2577EA317}"/>
              </a:ext>
            </a:extLst>
          </p:cNvPr>
          <p:cNvGrpSpPr>
            <a:grpSpLocks/>
          </p:cNvGrpSpPr>
          <p:nvPr/>
        </p:nvGrpSpPr>
        <p:grpSpPr bwMode="auto">
          <a:xfrm>
            <a:off x="5119688" y="1458913"/>
            <a:ext cx="787400" cy="4643437"/>
            <a:chOff x="2250" y="730"/>
            <a:chExt cx="496" cy="2925"/>
          </a:xfrm>
        </p:grpSpPr>
        <p:grpSp>
          <p:nvGrpSpPr>
            <p:cNvPr id="74013" name="Group 8">
              <a:extLst>
                <a:ext uri="{FF2B5EF4-FFF2-40B4-BE49-F238E27FC236}">
                  <a16:creationId xmlns:a16="http://schemas.microsoft.com/office/drawing/2014/main" id="{270D812B-4138-23BD-2C89-B4C7EF6380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10" y="730"/>
              <a:ext cx="376" cy="1024"/>
              <a:chOff x="1032" y="614"/>
              <a:chExt cx="729" cy="1190"/>
            </a:xfrm>
          </p:grpSpPr>
          <p:sp>
            <p:nvSpPr>
              <p:cNvPr id="74021" name="AutoShape 9">
                <a:extLst>
                  <a:ext uri="{FF2B5EF4-FFF2-40B4-BE49-F238E27FC236}">
                    <a16:creationId xmlns:a16="http://schemas.microsoft.com/office/drawing/2014/main" id="{36DFD5F9-D92E-A1EF-C0FB-E52ECAF55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1235" y="411"/>
                <a:ext cx="321" cy="728"/>
              </a:xfrm>
              <a:prstGeom prst="flowChartDelay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4022" name="Rectangle 10">
                <a:extLst>
                  <a:ext uri="{FF2B5EF4-FFF2-40B4-BE49-F238E27FC236}">
                    <a16:creationId xmlns:a16="http://schemas.microsoft.com/office/drawing/2014/main" id="{D1CDBFE2-9502-81EB-F025-9388ECDA4D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2" y="766"/>
                <a:ext cx="729" cy="103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4014" name="Group 11">
              <a:extLst>
                <a:ext uri="{FF2B5EF4-FFF2-40B4-BE49-F238E27FC236}">
                  <a16:creationId xmlns:a16="http://schemas.microsoft.com/office/drawing/2014/main" id="{260C3307-18BA-1E17-8DB3-504411DDE6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50" y="1946"/>
              <a:ext cx="496" cy="1709"/>
              <a:chOff x="859" y="2087"/>
              <a:chExt cx="1040" cy="1986"/>
            </a:xfrm>
          </p:grpSpPr>
          <p:sp>
            <p:nvSpPr>
              <p:cNvPr id="74019" name="AutoShape 12">
                <a:extLst>
                  <a:ext uri="{FF2B5EF4-FFF2-40B4-BE49-F238E27FC236}">
                    <a16:creationId xmlns:a16="http://schemas.microsoft.com/office/drawing/2014/main" id="{FD3CEC24-7DB9-DC6D-977E-CF218EC71E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 flipV="1">
                <a:off x="1219" y="3394"/>
                <a:ext cx="321" cy="1038"/>
              </a:xfrm>
              <a:prstGeom prst="flowChartDelay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4020" name="Rectangle 13">
                <a:extLst>
                  <a:ext uri="{FF2B5EF4-FFF2-40B4-BE49-F238E27FC236}">
                    <a16:creationId xmlns:a16="http://schemas.microsoft.com/office/drawing/2014/main" id="{37CFF0C0-E07E-CF9F-F377-07FDE846BD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9" y="2087"/>
                <a:ext cx="1037" cy="183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4015" name="Line 14">
              <a:extLst>
                <a:ext uri="{FF2B5EF4-FFF2-40B4-BE49-F238E27FC236}">
                  <a16:creationId xmlns:a16="http://schemas.microsoft.com/office/drawing/2014/main" id="{98EA6ECF-F6F6-7E36-C306-D2ED89377E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50" y="1754"/>
              <a:ext cx="61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016" name="Line 15">
              <a:extLst>
                <a:ext uri="{FF2B5EF4-FFF2-40B4-BE49-F238E27FC236}">
                  <a16:creationId xmlns:a16="http://schemas.microsoft.com/office/drawing/2014/main" id="{5434D455-1D3C-9455-DF70-B26A01EC5F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6" y="1754"/>
              <a:ext cx="59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017" name="Rectangle 16">
              <a:extLst>
                <a:ext uri="{FF2B5EF4-FFF2-40B4-BE49-F238E27FC236}">
                  <a16:creationId xmlns:a16="http://schemas.microsoft.com/office/drawing/2014/main" id="{C2BDE97D-B154-A111-E015-F03DD04879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0" y="1733"/>
              <a:ext cx="356" cy="3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74018" name="Rectangle 17">
              <a:extLst>
                <a:ext uri="{FF2B5EF4-FFF2-40B4-BE49-F238E27FC236}">
                  <a16:creationId xmlns:a16="http://schemas.microsoft.com/office/drawing/2014/main" id="{E25FB7BF-9721-C2EF-2360-0DB9AA0ECD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5" y="1944"/>
              <a:ext cx="462" cy="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73736" name="Group 18">
            <a:extLst>
              <a:ext uri="{FF2B5EF4-FFF2-40B4-BE49-F238E27FC236}">
                <a16:creationId xmlns:a16="http://schemas.microsoft.com/office/drawing/2014/main" id="{5D185C06-E7F9-265F-BBB7-74AD3AA32F7D}"/>
              </a:ext>
            </a:extLst>
          </p:cNvPr>
          <p:cNvGrpSpPr>
            <a:grpSpLocks/>
          </p:cNvGrpSpPr>
          <p:nvPr/>
        </p:nvGrpSpPr>
        <p:grpSpPr bwMode="auto">
          <a:xfrm>
            <a:off x="8320088" y="2281238"/>
            <a:ext cx="1209675" cy="533400"/>
            <a:chOff x="4443" y="256"/>
            <a:chExt cx="762" cy="336"/>
          </a:xfrm>
        </p:grpSpPr>
        <p:sp>
          <p:nvSpPr>
            <p:cNvPr id="74011" name="AutoShape 19">
              <a:extLst>
                <a:ext uri="{FF2B5EF4-FFF2-40B4-BE49-F238E27FC236}">
                  <a16:creationId xmlns:a16="http://schemas.microsoft.com/office/drawing/2014/main" id="{38709CF8-ABFB-C0AB-8A30-359A36214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3" y="256"/>
              <a:ext cx="762" cy="336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74012" name="Text Box 20">
              <a:extLst>
                <a:ext uri="{FF2B5EF4-FFF2-40B4-BE49-F238E27FC236}">
                  <a16:creationId xmlns:a16="http://schemas.microsoft.com/office/drawing/2014/main" id="{C4150D0F-9BBD-BF7D-F27A-A9A5203832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1" y="332"/>
              <a:ext cx="605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200">
                  <a:latin typeface="Times New Roman" panose="02020603050405020304" pitchFamily="18" charset="0"/>
                </a:rPr>
                <a:t>Reflux drum</a:t>
              </a:r>
            </a:p>
          </p:txBody>
        </p:sp>
      </p:grpSp>
      <p:sp>
        <p:nvSpPr>
          <p:cNvPr id="73737" name="Line 21">
            <a:extLst>
              <a:ext uri="{FF2B5EF4-FFF2-40B4-BE49-F238E27FC236}">
                <a16:creationId xmlns:a16="http://schemas.microsoft.com/office/drawing/2014/main" id="{370940B8-F13C-36F7-68BD-BE34C56D4883}"/>
              </a:ext>
            </a:extLst>
          </p:cNvPr>
          <p:cNvSpPr>
            <a:spLocks noChangeShapeType="1"/>
          </p:cNvSpPr>
          <p:nvPr/>
        </p:nvSpPr>
        <p:spPr bwMode="auto">
          <a:xfrm>
            <a:off x="8985250" y="2833688"/>
            <a:ext cx="0" cy="16081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38" name="Line 22">
            <a:extLst>
              <a:ext uri="{FF2B5EF4-FFF2-40B4-BE49-F238E27FC236}">
                <a16:creationId xmlns:a16="http://schemas.microsoft.com/office/drawing/2014/main" id="{43FC9BFC-FC53-0CF8-661B-CB2C209BE9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93088" y="4424363"/>
            <a:ext cx="811212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739" name="Group 23">
            <a:extLst>
              <a:ext uri="{FF2B5EF4-FFF2-40B4-BE49-F238E27FC236}">
                <a16:creationId xmlns:a16="http://schemas.microsoft.com/office/drawing/2014/main" id="{4FFDF486-9798-5FD7-4301-88DB5CB63CD4}"/>
              </a:ext>
            </a:extLst>
          </p:cNvPr>
          <p:cNvGrpSpPr>
            <a:grpSpLocks/>
          </p:cNvGrpSpPr>
          <p:nvPr/>
        </p:nvGrpSpPr>
        <p:grpSpPr bwMode="auto">
          <a:xfrm>
            <a:off x="7720013" y="4298950"/>
            <a:ext cx="1044575" cy="392113"/>
            <a:chOff x="3864" y="1307"/>
            <a:chExt cx="658" cy="280"/>
          </a:xfrm>
        </p:grpSpPr>
        <p:grpSp>
          <p:nvGrpSpPr>
            <p:cNvPr id="74007" name="Group 24">
              <a:extLst>
                <a:ext uri="{FF2B5EF4-FFF2-40B4-BE49-F238E27FC236}">
                  <a16:creationId xmlns:a16="http://schemas.microsoft.com/office/drawing/2014/main" id="{BFAFF88E-71F4-2A58-2EC5-E5334C02A521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3980" y="1307"/>
              <a:ext cx="180" cy="143"/>
              <a:chOff x="768" y="672"/>
              <a:chExt cx="240" cy="192"/>
            </a:xfrm>
          </p:grpSpPr>
          <p:sp>
            <p:nvSpPr>
              <p:cNvPr id="74009" name="Rectangle 25">
                <a:extLst>
                  <a:ext uri="{FF2B5EF4-FFF2-40B4-BE49-F238E27FC236}">
                    <a16:creationId xmlns:a16="http://schemas.microsoft.com/office/drawing/2014/main" id="{94DA4F97-E04E-9D68-A43B-F3D1A92004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4" y="672"/>
                <a:ext cx="144" cy="4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74010" name="Oval 26">
                <a:extLst>
                  <a:ext uri="{FF2B5EF4-FFF2-40B4-BE49-F238E27FC236}">
                    <a16:creationId xmlns:a16="http://schemas.microsoft.com/office/drawing/2014/main" id="{8D6AE71B-7F30-253A-7664-462DA90D63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672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nb-NO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4008" name="Text Box 27">
              <a:extLst>
                <a:ext uri="{FF2B5EF4-FFF2-40B4-BE49-F238E27FC236}">
                  <a16:creationId xmlns:a16="http://schemas.microsoft.com/office/drawing/2014/main" id="{F6831B32-E1B1-2250-948E-A8E09B8A52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4" y="1391"/>
              <a:ext cx="658" cy="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200">
                  <a:latin typeface="Times New Roman" panose="02020603050405020304" pitchFamily="18" charset="0"/>
                </a:rPr>
                <a:t>Reflux pumps</a:t>
              </a:r>
              <a:endParaRPr lang="en-GB" altLang="nb-NO" sz="1200">
                <a:latin typeface="Times New Roman" panose="02020603050405020304" pitchFamily="18" charset="0"/>
              </a:endParaRPr>
            </a:p>
          </p:txBody>
        </p:sp>
      </p:grpSp>
      <p:sp>
        <p:nvSpPr>
          <p:cNvPr id="73740" name="Line 28">
            <a:extLst>
              <a:ext uri="{FF2B5EF4-FFF2-40B4-BE49-F238E27FC236}">
                <a16:creationId xmlns:a16="http://schemas.microsoft.com/office/drawing/2014/main" id="{36E69577-AF78-B7D6-AE6C-34E7C58651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34225" y="4348163"/>
            <a:ext cx="7667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41" name="Line 29">
            <a:extLst>
              <a:ext uri="{FF2B5EF4-FFF2-40B4-BE49-F238E27FC236}">
                <a16:creationId xmlns:a16="http://schemas.microsoft.com/office/drawing/2014/main" id="{CB397061-FB1B-42F8-372D-0EAAB3AED62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153275" y="1852613"/>
            <a:ext cx="0" cy="2514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42" name="Line 30">
            <a:extLst>
              <a:ext uri="{FF2B5EF4-FFF2-40B4-BE49-F238E27FC236}">
                <a16:creationId xmlns:a16="http://schemas.microsoft.com/office/drawing/2014/main" id="{B1E3B653-854C-DBD0-6971-B1BF74E8856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27713" y="1852613"/>
            <a:ext cx="13350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743" name="Group 31">
            <a:extLst>
              <a:ext uri="{FF2B5EF4-FFF2-40B4-BE49-F238E27FC236}">
                <a16:creationId xmlns:a16="http://schemas.microsoft.com/office/drawing/2014/main" id="{9DF037AE-2507-85BC-15B6-7F9530A060E8}"/>
              </a:ext>
            </a:extLst>
          </p:cNvPr>
          <p:cNvGrpSpPr>
            <a:grpSpLocks/>
          </p:cNvGrpSpPr>
          <p:nvPr/>
        </p:nvGrpSpPr>
        <p:grpSpPr bwMode="auto">
          <a:xfrm>
            <a:off x="5300663" y="2835275"/>
            <a:ext cx="561975" cy="198438"/>
            <a:chOff x="2347" y="1607"/>
            <a:chExt cx="354" cy="125"/>
          </a:xfrm>
        </p:grpSpPr>
        <p:sp>
          <p:nvSpPr>
            <p:cNvPr id="74005" name="Line 32">
              <a:extLst>
                <a:ext uri="{FF2B5EF4-FFF2-40B4-BE49-F238E27FC236}">
                  <a16:creationId xmlns:a16="http://schemas.microsoft.com/office/drawing/2014/main" id="{240566BC-DA17-C7FC-7A92-246C383213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7" y="1717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006" name="Text Box 33">
              <a:extLst>
                <a:ext uri="{FF2B5EF4-FFF2-40B4-BE49-F238E27FC236}">
                  <a16:creationId xmlns:a16="http://schemas.microsoft.com/office/drawing/2014/main" id="{A010454B-21B2-C5AC-4A20-F963C49C8F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9" y="1607"/>
              <a:ext cx="172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21</a:t>
              </a: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3744" name="Group 34">
            <a:extLst>
              <a:ext uri="{FF2B5EF4-FFF2-40B4-BE49-F238E27FC236}">
                <a16:creationId xmlns:a16="http://schemas.microsoft.com/office/drawing/2014/main" id="{1E6279AC-97C6-C33B-89E1-C88891A69801}"/>
              </a:ext>
            </a:extLst>
          </p:cNvPr>
          <p:cNvGrpSpPr>
            <a:grpSpLocks/>
          </p:cNvGrpSpPr>
          <p:nvPr/>
        </p:nvGrpSpPr>
        <p:grpSpPr bwMode="auto">
          <a:xfrm>
            <a:off x="5200650" y="3522663"/>
            <a:ext cx="679450" cy="198437"/>
            <a:chOff x="2347" y="1607"/>
            <a:chExt cx="304" cy="125"/>
          </a:xfrm>
        </p:grpSpPr>
        <p:sp>
          <p:nvSpPr>
            <p:cNvPr id="74003" name="Line 35">
              <a:extLst>
                <a:ext uri="{FF2B5EF4-FFF2-40B4-BE49-F238E27FC236}">
                  <a16:creationId xmlns:a16="http://schemas.microsoft.com/office/drawing/2014/main" id="{A4F57667-84A2-F66B-A0AD-75749068C9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7" y="1717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004" name="Text Box 36">
              <a:extLst>
                <a:ext uri="{FF2B5EF4-FFF2-40B4-BE49-F238E27FC236}">
                  <a16:creationId xmlns:a16="http://schemas.microsoft.com/office/drawing/2014/main" id="{87AB3C0A-3C8D-BAD7-3421-6C1ABDE1A1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9" y="1607"/>
              <a:ext cx="122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20</a:t>
              </a: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3745" name="Group 37">
            <a:extLst>
              <a:ext uri="{FF2B5EF4-FFF2-40B4-BE49-F238E27FC236}">
                <a16:creationId xmlns:a16="http://schemas.microsoft.com/office/drawing/2014/main" id="{641CC6A2-4845-11AC-2142-B458EA25FBE7}"/>
              </a:ext>
            </a:extLst>
          </p:cNvPr>
          <p:cNvGrpSpPr>
            <a:grpSpLocks/>
          </p:cNvGrpSpPr>
          <p:nvPr/>
        </p:nvGrpSpPr>
        <p:grpSpPr bwMode="auto">
          <a:xfrm>
            <a:off x="5232400" y="4705350"/>
            <a:ext cx="655638" cy="198438"/>
            <a:chOff x="2347" y="1607"/>
            <a:chExt cx="294" cy="125"/>
          </a:xfrm>
        </p:grpSpPr>
        <p:sp>
          <p:nvSpPr>
            <p:cNvPr id="74001" name="Line 38">
              <a:extLst>
                <a:ext uri="{FF2B5EF4-FFF2-40B4-BE49-F238E27FC236}">
                  <a16:creationId xmlns:a16="http://schemas.microsoft.com/office/drawing/2014/main" id="{404FB68C-F5FE-6C61-4CA8-F99DBB1E36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7" y="1717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002" name="Text Box 39">
              <a:extLst>
                <a:ext uri="{FF2B5EF4-FFF2-40B4-BE49-F238E27FC236}">
                  <a16:creationId xmlns:a16="http://schemas.microsoft.com/office/drawing/2014/main" id="{2505D8A4-BFE4-3FC0-2BA4-28EA00C0CD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9" y="1607"/>
              <a:ext cx="112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 1</a:t>
              </a: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3746" name="Group 40">
            <a:extLst>
              <a:ext uri="{FF2B5EF4-FFF2-40B4-BE49-F238E27FC236}">
                <a16:creationId xmlns:a16="http://schemas.microsoft.com/office/drawing/2014/main" id="{E3CEC036-2809-E75B-8577-9B14482634AC}"/>
              </a:ext>
            </a:extLst>
          </p:cNvPr>
          <p:cNvGrpSpPr>
            <a:grpSpLocks/>
          </p:cNvGrpSpPr>
          <p:nvPr/>
        </p:nvGrpSpPr>
        <p:grpSpPr bwMode="auto">
          <a:xfrm>
            <a:off x="5202238" y="4225925"/>
            <a:ext cx="679450" cy="198438"/>
            <a:chOff x="2347" y="1607"/>
            <a:chExt cx="304" cy="125"/>
          </a:xfrm>
        </p:grpSpPr>
        <p:sp>
          <p:nvSpPr>
            <p:cNvPr id="73999" name="Line 41">
              <a:extLst>
                <a:ext uri="{FF2B5EF4-FFF2-40B4-BE49-F238E27FC236}">
                  <a16:creationId xmlns:a16="http://schemas.microsoft.com/office/drawing/2014/main" id="{1EDF1E2A-29F2-17B1-53FA-981A7814F3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7" y="1717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000" name="Text Box 42">
              <a:extLst>
                <a:ext uri="{FF2B5EF4-FFF2-40B4-BE49-F238E27FC236}">
                  <a16:creationId xmlns:a16="http://schemas.microsoft.com/office/drawing/2014/main" id="{EB2DFCD3-DE45-BFA7-A5D2-1855E27266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9" y="1607"/>
              <a:ext cx="122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10</a:t>
              </a: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3747" name="Group 43">
            <a:extLst>
              <a:ext uri="{FF2B5EF4-FFF2-40B4-BE49-F238E27FC236}">
                <a16:creationId xmlns:a16="http://schemas.microsoft.com/office/drawing/2014/main" id="{DE0A5DEA-4600-42C4-75F6-3C1368009CCA}"/>
              </a:ext>
            </a:extLst>
          </p:cNvPr>
          <p:cNvGrpSpPr>
            <a:grpSpLocks/>
          </p:cNvGrpSpPr>
          <p:nvPr/>
        </p:nvGrpSpPr>
        <p:grpSpPr bwMode="auto">
          <a:xfrm>
            <a:off x="5202238" y="3913188"/>
            <a:ext cx="679450" cy="198437"/>
            <a:chOff x="2347" y="1607"/>
            <a:chExt cx="304" cy="125"/>
          </a:xfrm>
        </p:grpSpPr>
        <p:sp>
          <p:nvSpPr>
            <p:cNvPr id="73997" name="Line 44">
              <a:extLst>
                <a:ext uri="{FF2B5EF4-FFF2-40B4-BE49-F238E27FC236}">
                  <a16:creationId xmlns:a16="http://schemas.microsoft.com/office/drawing/2014/main" id="{C543DA15-E7D8-355E-F725-78CA5D27F1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7" y="1717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998" name="Text Box 45">
              <a:extLst>
                <a:ext uri="{FF2B5EF4-FFF2-40B4-BE49-F238E27FC236}">
                  <a16:creationId xmlns:a16="http://schemas.microsoft.com/office/drawing/2014/main" id="{88BF2805-41CC-C35D-E48D-A57D6D4879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9" y="1607"/>
              <a:ext cx="122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16</a:t>
              </a: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3748" name="Group 46">
            <a:extLst>
              <a:ext uri="{FF2B5EF4-FFF2-40B4-BE49-F238E27FC236}">
                <a16:creationId xmlns:a16="http://schemas.microsoft.com/office/drawing/2014/main" id="{88EAFECB-2A5F-A6E3-2442-B1096A29F77F}"/>
              </a:ext>
            </a:extLst>
          </p:cNvPr>
          <p:cNvGrpSpPr>
            <a:grpSpLocks/>
          </p:cNvGrpSpPr>
          <p:nvPr/>
        </p:nvGrpSpPr>
        <p:grpSpPr bwMode="auto">
          <a:xfrm>
            <a:off x="5302250" y="2455863"/>
            <a:ext cx="561975" cy="198437"/>
            <a:chOff x="2347" y="1607"/>
            <a:chExt cx="354" cy="125"/>
          </a:xfrm>
        </p:grpSpPr>
        <p:sp>
          <p:nvSpPr>
            <p:cNvPr id="73995" name="Line 47">
              <a:extLst>
                <a:ext uri="{FF2B5EF4-FFF2-40B4-BE49-F238E27FC236}">
                  <a16:creationId xmlns:a16="http://schemas.microsoft.com/office/drawing/2014/main" id="{7A1DC0E3-3B28-682E-EDDB-7766AA3C5F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7" y="1717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996" name="Text Box 48">
              <a:extLst>
                <a:ext uri="{FF2B5EF4-FFF2-40B4-BE49-F238E27FC236}">
                  <a16:creationId xmlns:a16="http://schemas.microsoft.com/office/drawing/2014/main" id="{979C3FB6-B2A0-7E0A-0DA6-5AC44A35CA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9" y="1607"/>
              <a:ext cx="172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23</a:t>
              </a: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3749" name="Group 49">
            <a:extLst>
              <a:ext uri="{FF2B5EF4-FFF2-40B4-BE49-F238E27FC236}">
                <a16:creationId xmlns:a16="http://schemas.microsoft.com/office/drawing/2014/main" id="{B258203E-F027-5B24-1368-1B251F274C8C}"/>
              </a:ext>
            </a:extLst>
          </p:cNvPr>
          <p:cNvGrpSpPr>
            <a:grpSpLocks/>
          </p:cNvGrpSpPr>
          <p:nvPr/>
        </p:nvGrpSpPr>
        <p:grpSpPr bwMode="auto">
          <a:xfrm>
            <a:off x="5278438" y="2093913"/>
            <a:ext cx="561975" cy="198437"/>
            <a:chOff x="2347" y="1607"/>
            <a:chExt cx="354" cy="125"/>
          </a:xfrm>
        </p:grpSpPr>
        <p:sp>
          <p:nvSpPr>
            <p:cNvPr id="73993" name="Line 50">
              <a:extLst>
                <a:ext uri="{FF2B5EF4-FFF2-40B4-BE49-F238E27FC236}">
                  <a16:creationId xmlns:a16="http://schemas.microsoft.com/office/drawing/2014/main" id="{C392CFC7-8F7A-2C1A-AE08-58244239C6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7" y="1717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994" name="Text Box 51">
              <a:extLst>
                <a:ext uri="{FF2B5EF4-FFF2-40B4-BE49-F238E27FC236}">
                  <a16:creationId xmlns:a16="http://schemas.microsoft.com/office/drawing/2014/main" id="{A01EB1D8-02ED-5259-999F-2B833B250B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9" y="1607"/>
              <a:ext cx="172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b-NO" sz="700">
                  <a:latin typeface="Times New Roman" panose="02020603050405020304" pitchFamily="18" charset="0"/>
                </a:rPr>
                <a:t>28</a:t>
              </a:r>
            </a:p>
          </p:txBody>
        </p:sp>
      </p:grpSp>
      <p:grpSp>
        <p:nvGrpSpPr>
          <p:cNvPr id="73750" name="Group 52">
            <a:extLst>
              <a:ext uri="{FF2B5EF4-FFF2-40B4-BE49-F238E27FC236}">
                <a16:creationId xmlns:a16="http://schemas.microsoft.com/office/drawing/2014/main" id="{88483EB7-2FDE-3570-0CE8-7DAA68692112}"/>
              </a:ext>
            </a:extLst>
          </p:cNvPr>
          <p:cNvGrpSpPr>
            <a:grpSpLocks/>
          </p:cNvGrpSpPr>
          <p:nvPr/>
        </p:nvGrpSpPr>
        <p:grpSpPr bwMode="auto">
          <a:xfrm>
            <a:off x="5299075" y="1865313"/>
            <a:ext cx="561975" cy="198437"/>
            <a:chOff x="2347" y="1607"/>
            <a:chExt cx="354" cy="125"/>
          </a:xfrm>
        </p:grpSpPr>
        <p:sp>
          <p:nvSpPr>
            <p:cNvPr id="73991" name="Line 53">
              <a:extLst>
                <a:ext uri="{FF2B5EF4-FFF2-40B4-BE49-F238E27FC236}">
                  <a16:creationId xmlns:a16="http://schemas.microsoft.com/office/drawing/2014/main" id="{4E95D514-DE4A-A6C7-526D-C63DFEA011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7" y="1717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992" name="Text Box 54">
              <a:extLst>
                <a:ext uri="{FF2B5EF4-FFF2-40B4-BE49-F238E27FC236}">
                  <a16:creationId xmlns:a16="http://schemas.microsoft.com/office/drawing/2014/main" id="{5CD7F053-529E-FCCD-68B5-A16E8160DC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9" y="1607"/>
              <a:ext cx="172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700">
                  <a:latin typeface="Times New Roman" panose="02020603050405020304" pitchFamily="18" charset="0"/>
                </a:rPr>
                <a:t>34</a:t>
              </a: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sp>
        <p:nvSpPr>
          <p:cNvPr id="73751" name="Line 55">
            <a:extLst>
              <a:ext uri="{FF2B5EF4-FFF2-40B4-BE49-F238E27FC236}">
                <a16:creationId xmlns:a16="http://schemas.microsoft.com/office/drawing/2014/main" id="{BF41AC2D-D4F3-9240-A143-C115F1165A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35613" y="1244600"/>
            <a:ext cx="0" cy="2206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752" name="Group 56">
            <a:extLst>
              <a:ext uri="{FF2B5EF4-FFF2-40B4-BE49-F238E27FC236}">
                <a16:creationId xmlns:a16="http://schemas.microsoft.com/office/drawing/2014/main" id="{00B85691-D9CE-A982-AB96-3716F862DBBC}"/>
              </a:ext>
            </a:extLst>
          </p:cNvPr>
          <p:cNvGrpSpPr>
            <a:grpSpLocks/>
          </p:cNvGrpSpPr>
          <p:nvPr/>
        </p:nvGrpSpPr>
        <p:grpSpPr bwMode="auto">
          <a:xfrm>
            <a:off x="7286625" y="1295400"/>
            <a:ext cx="655638" cy="577850"/>
            <a:chOff x="3627" y="219"/>
            <a:chExt cx="413" cy="364"/>
          </a:xfrm>
        </p:grpSpPr>
        <p:sp>
          <p:nvSpPr>
            <p:cNvPr id="73989" name="Oval 57">
              <a:extLst>
                <a:ext uri="{FF2B5EF4-FFF2-40B4-BE49-F238E27FC236}">
                  <a16:creationId xmlns:a16="http://schemas.microsoft.com/office/drawing/2014/main" id="{530DD9C2-9586-5AF7-EA71-F1E7BBB2C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0" y="219"/>
              <a:ext cx="375" cy="36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73990" name="Text Box 58">
              <a:extLst>
                <a:ext uri="{FF2B5EF4-FFF2-40B4-BE49-F238E27FC236}">
                  <a16:creationId xmlns:a16="http://schemas.microsoft.com/office/drawing/2014/main" id="{1D92190A-A507-A267-5D47-BBD69C32E7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7" y="278"/>
              <a:ext cx="41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200">
                  <a:latin typeface="Times New Roman" panose="02020603050405020304" pitchFamily="18" charset="0"/>
                </a:rPr>
                <a:t>Heat ex</a:t>
              </a:r>
              <a:endParaRPr lang="en-GB" altLang="nb-NO" sz="1200">
                <a:latin typeface="Times New Roman" panose="02020603050405020304" pitchFamily="18" charset="0"/>
              </a:endParaRPr>
            </a:p>
          </p:txBody>
        </p:sp>
      </p:grpSp>
      <p:sp>
        <p:nvSpPr>
          <p:cNvPr id="73753" name="Line 59">
            <a:extLst>
              <a:ext uri="{FF2B5EF4-FFF2-40B4-BE49-F238E27FC236}">
                <a16:creationId xmlns:a16="http://schemas.microsoft.com/office/drawing/2014/main" id="{C73CDF27-A311-7E58-D941-7C941ABEB383}"/>
              </a:ext>
            </a:extLst>
          </p:cNvPr>
          <p:cNvSpPr>
            <a:spLocks noChangeShapeType="1"/>
          </p:cNvSpPr>
          <p:nvPr/>
        </p:nvSpPr>
        <p:spPr bwMode="auto">
          <a:xfrm>
            <a:off x="6831013" y="1616075"/>
            <a:ext cx="485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54" name="Line 60">
            <a:extLst>
              <a:ext uri="{FF2B5EF4-FFF2-40B4-BE49-F238E27FC236}">
                <a16:creationId xmlns:a16="http://schemas.microsoft.com/office/drawing/2014/main" id="{FBA08EEB-81A0-4F63-DAE1-CD66B3E77038}"/>
              </a:ext>
            </a:extLst>
          </p:cNvPr>
          <p:cNvSpPr>
            <a:spLocks noChangeShapeType="1"/>
          </p:cNvSpPr>
          <p:nvPr/>
        </p:nvSpPr>
        <p:spPr bwMode="auto">
          <a:xfrm>
            <a:off x="7913688" y="1549400"/>
            <a:ext cx="1841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55" name="Line 61">
            <a:extLst>
              <a:ext uri="{FF2B5EF4-FFF2-40B4-BE49-F238E27FC236}">
                <a16:creationId xmlns:a16="http://schemas.microsoft.com/office/drawing/2014/main" id="{65977FC7-EBFE-F013-13EC-9F115BAD101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631238" y="2814638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756" name="Group 62">
            <a:extLst>
              <a:ext uri="{FF2B5EF4-FFF2-40B4-BE49-F238E27FC236}">
                <a16:creationId xmlns:a16="http://schemas.microsoft.com/office/drawing/2014/main" id="{8D7CC0D8-23EB-3116-9BEF-72C583A707CC}"/>
              </a:ext>
            </a:extLst>
          </p:cNvPr>
          <p:cNvGrpSpPr>
            <a:grpSpLocks/>
          </p:cNvGrpSpPr>
          <p:nvPr/>
        </p:nvGrpSpPr>
        <p:grpSpPr bwMode="auto">
          <a:xfrm>
            <a:off x="5908675" y="579438"/>
            <a:ext cx="528638" cy="373062"/>
            <a:chOff x="2071" y="3309"/>
            <a:chExt cx="333" cy="235"/>
          </a:xfrm>
        </p:grpSpPr>
        <p:grpSp>
          <p:nvGrpSpPr>
            <p:cNvPr id="73982" name="Group 63">
              <a:extLst>
                <a:ext uri="{FF2B5EF4-FFF2-40B4-BE49-F238E27FC236}">
                  <a16:creationId xmlns:a16="http://schemas.microsoft.com/office/drawing/2014/main" id="{E134E11F-4E8F-B2CE-8F7D-C86B80B26A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73985" name="Group 64">
                <a:extLst>
                  <a:ext uri="{FF2B5EF4-FFF2-40B4-BE49-F238E27FC236}">
                    <a16:creationId xmlns:a16="http://schemas.microsoft.com/office/drawing/2014/main" id="{A61C4EC2-3CEE-5024-5DD0-81134ACFCF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73987" name="Rectangle 65">
                  <a:extLst>
                    <a:ext uri="{FF2B5EF4-FFF2-40B4-BE49-F238E27FC236}">
                      <a16:creationId xmlns:a16="http://schemas.microsoft.com/office/drawing/2014/main" id="{9992CA33-A12D-E64E-8F4C-43DCD118CA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988" name="Oval 66">
                  <a:extLst>
                    <a:ext uri="{FF2B5EF4-FFF2-40B4-BE49-F238E27FC236}">
                      <a16:creationId xmlns:a16="http://schemas.microsoft.com/office/drawing/2014/main" id="{0E02E456-055C-8AF0-66B5-F15D6591C0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3986" name="Text Box 67">
                <a:extLst>
                  <a:ext uri="{FF2B5EF4-FFF2-40B4-BE49-F238E27FC236}">
                    <a16:creationId xmlns:a16="http://schemas.microsoft.com/office/drawing/2014/main" id="{109A1F8B-9288-315A-336A-9358878867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16" cy="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nb-NO" sz="7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3983" name="Text Box 68">
              <a:extLst>
                <a:ext uri="{FF2B5EF4-FFF2-40B4-BE49-F238E27FC236}">
                  <a16:creationId xmlns:a16="http://schemas.microsoft.com/office/drawing/2014/main" id="{0F82C3A9-B008-845A-80E3-A4C1222DB6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20"/>
              <a:ext cx="213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000">
                  <a:latin typeface="Times New Roman" panose="02020603050405020304" pitchFamily="18" charset="0"/>
                </a:rPr>
                <a:t>PC</a:t>
              </a:r>
              <a:endParaRPr lang="en-GB" altLang="nb-NO" sz="1000">
                <a:latin typeface="Times New Roman" panose="02020603050405020304" pitchFamily="18" charset="0"/>
              </a:endParaRPr>
            </a:p>
          </p:txBody>
        </p:sp>
        <p:sp>
          <p:nvSpPr>
            <p:cNvPr id="73984" name="Text Box 69">
              <a:extLst>
                <a:ext uri="{FF2B5EF4-FFF2-40B4-BE49-F238E27FC236}">
                  <a16:creationId xmlns:a16="http://schemas.microsoft.com/office/drawing/2014/main" id="{C202E90C-F001-0946-E006-86862FD184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116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sp>
        <p:nvSpPr>
          <p:cNvPr id="73757" name="Line 70">
            <a:extLst>
              <a:ext uri="{FF2B5EF4-FFF2-40B4-BE49-F238E27FC236}">
                <a16:creationId xmlns:a16="http://schemas.microsoft.com/office/drawing/2014/main" id="{A0F8DE81-9A9C-7194-BD3D-69CF610ACE26}"/>
              </a:ext>
            </a:extLst>
          </p:cNvPr>
          <p:cNvSpPr>
            <a:spLocks noChangeShapeType="1"/>
          </p:cNvSpPr>
          <p:nvPr/>
        </p:nvSpPr>
        <p:spPr bwMode="auto">
          <a:xfrm>
            <a:off x="6259513" y="95091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58" name="Line 71">
            <a:extLst>
              <a:ext uri="{FF2B5EF4-FFF2-40B4-BE49-F238E27FC236}">
                <a16:creationId xmlns:a16="http://schemas.microsoft.com/office/drawing/2014/main" id="{61772F29-0B88-E6A6-CEFA-EC819A455E5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820025" y="1436688"/>
            <a:ext cx="422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59" name="Line 72">
            <a:extLst>
              <a:ext uri="{FF2B5EF4-FFF2-40B4-BE49-F238E27FC236}">
                <a16:creationId xmlns:a16="http://schemas.microsoft.com/office/drawing/2014/main" id="{B59B25AB-05CE-4986-743F-0D3E9C0510C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69138" y="1425575"/>
            <a:ext cx="276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60" name="Text Box 73">
            <a:extLst>
              <a:ext uri="{FF2B5EF4-FFF2-40B4-BE49-F238E27FC236}">
                <a16:creationId xmlns:a16="http://schemas.microsoft.com/office/drawing/2014/main" id="{24DD9D79-ACD5-0B11-54BA-19ABD47FB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200" y="1211263"/>
            <a:ext cx="6842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>
                <a:latin typeface="Times New Roman" panose="02020603050405020304" pitchFamily="18" charset="0"/>
              </a:rPr>
              <a:t>Propane</a:t>
            </a:r>
            <a:endParaRPr lang="en-GB" altLang="nb-NO" sz="1200">
              <a:latin typeface="Times New Roman" panose="02020603050405020304" pitchFamily="18" charset="0"/>
            </a:endParaRPr>
          </a:p>
        </p:txBody>
      </p:sp>
      <p:sp>
        <p:nvSpPr>
          <p:cNvPr id="73761" name="Line 74">
            <a:extLst>
              <a:ext uri="{FF2B5EF4-FFF2-40B4-BE49-F238E27FC236}">
                <a16:creationId xmlns:a16="http://schemas.microsoft.com/office/drawing/2014/main" id="{B17FCC21-85CF-F164-862C-48391C0B49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08950" y="1543050"/>
            <a:ext cx="0" cy="1538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62" name="Line 75">
            <a:extLst>
              <a:ext uri="{FF2B5EF4-FFF2-40B4-BE49-F238E27FC236}">
                <a16:creationId xmlns:a16="http://schemas.microsoft.com/office/drawing/2014/main" id="{43E6851B-C33E-7773-AA08-EC1CD351DDFC}"/>
              </a:ext>
            </a:extLst>
          </p:cNvPr>
          <p:cNvSpPr>
            <a:spLocks noChangeShapeType="1"/>
          </p:cNvSpPr>
          <p:nvPr/>
        </p:nvSpPr>
        <p:spPr bwMode="auto">
          <a:xfrm>
            <a:off x="8977313" y="1160463"/>
            <a:ext cx="14493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63" name="Line 76">
            <a:extLst>
              <a:ext uri="{FF2B5EF4-FFF2-40B4-BE49-F238E27FC236}">
                <a16:creationId xmlns:a16="http://schemas.microsoft.com/office/drawing/2014/main" id="{523857F3-AD5A-C1F8-DECB-C0DC77F9D1A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58363" y="457200"/>
            <a:ext cx="0" cy="5524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64" name="Line 77">
            <a:extLst>
              <a:ext uri="{FF2B5EF4-FFF2-40B4-BE49-F238E27FC236}">
                <a16:creationId xmlns:a16="http://schemas.microsoft.com/office/drawing/2014/main" id="{B2379D49-D1D0-6D5C-F2C7-B2BE70552AAE}"/>
              </a:ext>
            </a:extLst>
          </p:cNvPr>
          <p:cNvSpPr>
            <a:spLocks noChangeShapeType="1"/>
          </p:cNvSpPr>
          <p:nvPr/>
        </p:nvSpPr>
        <p:spPr bwMode="auto">
          <a:xfrm>
            <a:off x="6289675" y="457200"/>
            <a:ext cx="35083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765" name="Group 78">
            <a:extLst>
              <a:ext uri="{FF2B5EF4-FFF2-40B4-BE49-F238E27FC236}">
                <a16:creationId xmlns:a16="http://schemas.microsoft.com/office/drawing/2014/main" id="{9FDD561B-3821-2B00-4FD8-04309C51B2E4}"/>
              </a:ext>
            </a:extLst>
          </p:cNvPr>
          <p:cNvGrpSpPr>
            <a:grpSpLocks/>
          </p:cNvGrpSpPr>
          <p:nvPr/>
        </p:nvGrpSpPr>
        <p:grpSpPr bwMode="auto">
          <a:xfrm>
            <a:off x="7383463" y="4202113"/>
            <a:ext cx="98425" cy="177800"/>
            <a:chOff x="3216" y="684"/>
            <a:chExt cx="96" cy="132"/>
          </a:xfrm>
        </p:grpSpPr>
        <p:sp>
          <p:nvSpPr>
            <p:cNvPr id="73975" name="Line 79">
              <a:extLst>
                <a:ext uri="{FF2B5EF4-FFF2-40B4-BE49-F238E27FC236}">
                  <a16:creationId xmlns:a16="http://schemas.microsoft.com/office/drawing/2014/main" id="{7A6ECBAC-35F2-9723-3DDA-01D07D2A46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3976" name="Group 80">
              <a:extLst>
                <a:ext uri="{FF2B5EF4-FFF2-40B4-BE49-F238E27FC236}">
                  <a16:creationId xmlns:a16="http://schemas.microsoft.com/office/drawing/2014/main" id="{A85DB1E1-8BA9-4F89-395C-27D607FCC5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73978" name="Line 81">
                <a:extLst>
                  <a:ext uri="{FF2B5EF4-FFF2-40B4-BE49-F238E27FC236}">
                    <a16:creationId xmlns:a16="http://schemas.microsoft.com/office/drawing/2014/main" id="{7197BB6A-A077-04FC-911B-EB153C13B8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3979" name="Group 82">
                <a:extLst>
                  <a:ext uri="{FF2B5EF4-FFF2-40B4-BE49-F238E27FC236}">
                    <a16:creationId xmlns:a16="http://schemas.microsoft.com/office/drawing/2014/main" id="{98C8C4AF-84A2-2BE9-E00D-5871273310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73980" name="Arc 83">
                  <a:extLst>
                    <a:ext uri="{FF2B5EF4-FFF2-40B4-BE49-F238E27FC236}">
                      <a16:creationId xmlns:a16="http://schemas.microsoft.com/office/drawing/2014/main" id="{0CAD7404-67B2-0C7E-0BE6-485DB92476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981" name="Arc 84">
                  <a:extLst>
                    <a:ext uri="{FF2B5EF4-FFF2-40B4-BE49-F238E27FC236}">
                      <a16:creationId xmlns:a16="http://schemas.microsoft.com/office/drawing/2014/main" id="{6769A60C-AEE1-F1A1-1395-B6D9DAAC0B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3977" name="Freeform 85">
              <a:extLst>
                <a:ext uri="{FF2B5EF4-FFF2-40B4-BE49-F238E27FC236}">
                  <a16:creationId xmlns:a16="http://schemas.microsoft.com/office/drawing/2014/main" id="{65127449-9BED-A86B-6376-CA4463242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3766" name="Line 86">
            <a:extLst>
              <a:ext uri="{FF2B5EF4-FFF2-40B4-BE49-F238E27FC236}">
                <a16:creationId xmlns:a16="http://schemas.microsoft.com/office/drawing/2014/main" id="{CF8E689D-88C5-7910-F89F-64421479611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37438" y="398621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67" name="Line 87">
            <a:extLst>
              <a:ext uri="{FF2B5EF4-FFF2-40B4-BE49-F238E27FC236}">
                <a16:creationId xmlns:a16="http://schemas.microsoft.com/office/drawing/2014/main" id="{312F5D35-82F8-0AF8-FC4A-E846180C3E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48588" y="3827463"/>
            <a:ext cx="0" cy="4921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68" name="Line 88">
            <a:extLst>
              <a:ext uri="{FF2B5EF4-FFF2-40B4-BE49-F238E27FC236}">
                <a16:creationId xmlns:a16="http://schemas.microsoft.com/office/drawing/2014/main" id="{9773D462-9A31-1F45-A04E-2E7257A313D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593013" y="3844925"/>
            <a:ext cx="1555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69" name="Line 89">
            <a:extLst>
              <a:ext uri="{FF2B5EF4-FFF2-40B4-BE49-F238E27FC236}">
                <a16:creationId xmlns:a16="http://schemas.microsoft.com/office/drawing/2014/main" id="{B92A964A-4094-02BC-B8A8-A91C52D19A4A}"/>
              </a:ext>
            </a:extLst>
          </p:cNvPr>
          <p:cNvSpPr>
            <a:spLocks noChangeShapeType="1"/>
          </p:cNvSpPr>
          <p:nvPr/>
        </p:nvSpPr>
        <p:spPr bwMode="auto">
          <a:xfrm>
            <a:off x="8985250" y="4437063"/>
            <a:ext cx="3937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770" name="Group 90">
            <a:extLst>
              <a:ext uri="{FF2B5EF4-FFF2-40B4-BE49-F238E27FC236}">
                <a16:creationId xmlns:a16="http://schemas.microsoft.com/office/drawing/2014/main" id="{DD04DD79-EEC5-C4A6-554F-3B899DBE6D63}"/>
              </a:ext>
            </a:extLst>
          </p:cNvPr>
          <p:cNvGrpSpPr>
            <a:grpSpLocks/>
          </p:cNvGrpSpPr>
          <p:nvPr/>
        </p:nvGrpSpPr>
        <p:grpSpPr bwMode="auto">
          <a:xfrm>
            <a:off x="9188450" y="4378325"/>
            <a:ext cx="285750" cy="227013"/>
            <a:chOff x="768" y="672"/>
            <a:chExt cx="240" cy="192"/>
          </a:xfrm>
        </p:grpSpPr>
        <p:sp>
          <p:nvSpPr>
            <p:cNvPr id="73973" name="Rectangle 91">
              <a:extLst>
                <a:ext uri="{FF2B5EF4-FFF2-40B4-BE49-F238E27FC236}">
                  <a16:creationId xmlns:a16="http://schemas.microsoft.com/office/drawing/2014/main" id="{565636CA-2CE4-3361-3BF6-11BB0D925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672"/>
              <a:ext cx="144" cy="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  <p:sp>
          <p:nvSpPr>
            <p:cNvPr id="73974" name="Oval 92">
              <a:extLst>
                <a:ext uri="{FF2B5EF4-FFF2-40B4-BE49-F238E27FC236}">
                  <a16:creationId xmlns:a16="http://schemas.microsoft.com/office/drawing/2014/main" id="{796DF2F9-61BC-9D44-B2FF-B86EC2121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672"/>
              <a:ext cx="192" cy="19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>
                <a:latin typeface="Arial" panose="020B0604020202020204" pitchFamily="34" charset="0"/>
              </a:endParaRPr>
            </a:p>
          </p:txBody>
        </p:sp>
      </p:grpSp>
      <p:sp>
        <p:nvSpPr>
          <p:cNvPr id="73771" name="Text Box 93">
            <a:extLst>
              <a:ext uri="{FF2B5EF4-FFF2-40B4-BE49-F238E27FC236}">
                <a16:creationId xmlns:a16="http://schemas.microsoft.com/office/drawing/2014/main" id="{99E88BB6-B4C6-DE9B-A0F8-E6ADEE92E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1600" y="4038600"/>
            <a:ext cx="11033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>
                <a:latin typeface="Times New Roman" panose="02020603050405020304" pitchFamily="18" charset="0"/>
              </a:rPr>
              <a:t>Product pumps</a:t>
            </a:r>
            <a:endParaRPr lang="en-GB" altLang="nb-NO" sz="1200">
              <a:latin typeface="Times New Roman" panose="02020603050405020304" pitchFamily="18" charset="0"/>
            </a:endParaRPr>
          </a:p>
        </p:txBody>
      </p:sp>
      <p:sp>
        <p:nvSpPr>
          <p:cNvPr id="73772" name="Line 94">
            <a:extLst>
              <a:ext uri="{FF2B5EF4-FFF2-40B4-BE49-F238E27FC236}">
                <a16:creationId xmlns:a16="http://schemas.microsoft.com/office/drawing/2014/main" id="{6ADDD9BC-0DA3-BFBA-A4CB-210E3433DF76}"/>
              </a:ext>
            </a:extLst>
          </p:cNvPr>
          <p:cNvSpPr>
            <a:spLocks noChangeShapeType="1"/>
          </p:cNvSpPr>
          <p:nvPr/>
        </p:nvSpPr>
        <p:spPr bwMode="auto">
          <a:xfrm>
            <a:off x="9472613" y="4406900"/>
            <a:ext cx="11271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773" name="Group 95">
            <a:extLst>
              <a:ext uri="{FF2B5EF4-FFF2-40B4-BE49-F238E27FC236}">
                <a16:creationId xmlns:a16="http://schemas.microsoft.com/office/drawing/2014/main" id="{47CF9342-BE5A-A10C-F1BD-14429C47D975}"/>
              </a:ext>
            </a:extLst>
          </p:cNvPr>
          <p:cNvGrpSpPr>
            <a:grpSpLocks/>
          </p:cNvGrpSpPr>
          <p:nvPr/>
        </p:nvGrpSpPr>
        <p:grpSpPr bwMode="auto">
          <a:xfrm>
            <a:off x="9748838" y="2178050"/>
            <a:ext cx="536575" cy="373063"/>
            <a:chOff x="2071" y="3309"/>
            <a:chExt cx="338" cy="235"/>
          </a:xfrm>
        </p:grpSpPr>
        <p:grpSp>
          <p:nvGrpSpPr>
            <p:cNvPr id="73966" name="Group 96">
              <a:extLst>
                <a:ext uri="{FF2B5EF4-FFF2-40B4-BE49-F238E27FC236}">
                  <a16:creationId xmlns:a16="http://schemas.microsoft.com/office/drawing/2014/main" id="{116D5453-2597-1D3A-014E-6CA1DFF56A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73969" name="Group 97">
                <a:extLst>
                  <a:ext uri="{FF2B5EF4-FFF2-40B4-BE49-F238E27FC236}">
                    <a16:creationId xmlns:a16="http://schemas.microsoft.com/office/drawing/2014/main" id="{056F7DCE-B664-514A-9C54-98A18BD515A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73971" name="Rectangle 98">
                  <a:extLst>
                    <a:ext uri="{FF2B5EF4-FFF2-40B4-BE49-F238E27FC236}">
                      <a16:creationId xmlns:a16="http://schemas.microsoft.com/office/drawing/2014/main" id="{9C664736-0551-14B6-142A-48C12B5BEE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972" name="Oval 99">
                  <a:extLst>
                    <a:ext uri="{FF2B5EF4-FFF2-40B4-BE49-F238E27FC236}">
                      <a16:creationId xmlns:a16="http://schemas.microsoft.com/office/drawing/2014/main" id="{060EC508-A13B-38D4-39CB-BC03C1FDEC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3970" name="Text Box 100">
                <a:extLst>
                  <a:ext uri="{FF2B5EF4-FFF2-40B4-BE49-F238E27FC236}">
                    <a16:creationId xmlns:a16="http://schemas.microsoft.com/office/drawing/2014/main" id="{3A1FD781-1B7D-448F-CD2A-D06E7C4615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16" cy="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nb-NO" sz="7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3967" name="Text Box 101">
              <a:extLst>
                <a:ext uri="{FF2B5EF4-FFF2-40B4-BE49-F238E27FC236}">
                  <a16:creationId xmlns:a16="http://schemas.microsoft.com/office/drawing/2014/main" id="{1D61DA4E-9FB6-EC13-B0F0-1CBA28A5BF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20"/>
              <a:ext cx="218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000">
                  <a:latin typeface="Times New Roman" panose="02020603050405020304" pitchFamily="18" charset="0"/>
                </a:rPr>
                <a:t>LC</a:t>
              </a:r>
              <a:endParaRPr lang="en-GB" altLang="nb-NO" sz="1000">
                <a:latin typeface="Times New Roman" panose="02020603050405020304" pitchFamily="18" charset="0"/>
              </a:endParaRPr>
            </a:p>
          </p:txBody>
        </p:sp>
        <p:sp>
          <p:nvSpPr>
            <p:cNvPr id="73968" name="Text Box 102">
              <a:extLst>
                <a:ext uri="{FF2B5EF4-FFF2-40B4-BE49-F238E27FC236}">
                  <a16:creationId xmlns:a16="http://schemas.microsoft.com/office/drawing/2014/main" id="{7ADAD9DF-138D-6481-C505-6C5267543C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116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sp>
        <p:nvSpPr>
          <p:cNvPr id="73774" name="Line 103">
            <a:extLst>
              <a:ext uri="{FF2B5EF4-FFF2-40B4-BE49-F238E27FC236}">
                <a16:creationId xmlns:a16="http://schemas.microsoft.com/office/drawing/2014/main" id="{AB7A4FCC-D9B0-4F20-5DB8-FFF9E74F4BCC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1825" y="2395538"/>
            <a:ext cx="40481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775" name="Group 104">
            <a:extLst>
              <a:ext uri="{FF2B5EF4-FFF2-40B4-BE49-F238E27FC236}">
                <a16:creationId xmlns:a16="http://schemas.microsoft.com/office/drawing/2014/main" id="{A2CAC9A8-F7A0-05FF-B4C5-B32B4AF4F05F}"/>
              </a:ext>
            </a:extLst>
          </p:cNvPr>
          <p:cNvGrpSpPr>
            <a:grpSpLocks/>
          </p:cNvGrpSpPr>
          <p:nvPr/>
        </p:nvGrpSpPr>
        <p:grpSpPr bwMode="auto">
          <a:xfrm>
            <a:off x="4425950" y="4702175"/>
            <a:ext cx="536575" cy="373063"/>
            <a:chOff x="2071" y="3309"/>
            <a:chExt cx="338" cy="235"/>
          </a:xfrm>
        </p:grpSpPr>
        <p:grpSp>
          <p:nvGrpSpPr>
            <p:cNvPr id="73959" name="Group 105">
              <a:extLst>
                <a:ext uri="{FF2B5EF4-FFF2-40B4-BE49-F238E27FC236}">
                  <a16:creationId xmlns:a16="http://schemas.microsoft.com/office/drawing/2014/main" id="{7C4A8DD8-9023-F38B-73E5-D3A4F0EB26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73962" name="Group 106">
                <a:extLst>
                  <a:ext uri="{FF2B5EF4-FFF2-40B4-BE49-F238E27FC236}">
                    <a16:creationId xmlns:a16="http://schemas.microsoft.com/office/drawing/2014/main" id="{3DC3E641-12C2-3916-BDE5-A1DC21E6C58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73964" name="Rectangle 107">
                  <a:extLst>
                    <a:ext uri="{FF2B5EF4-FFF2-40B4-BE49-F238E27FC236}">
                      <a16:creationId xmlns:a16="http://schemas.microsoft.com/office/drawing/2014/main" id="{E57461BD-F064-5ED9-D6E7-9DAF8AC21E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965" name="Oval 108">
                  <a:extLst>
                    <a:ext uri="{FF2B5EF4-FFF2-40B4-BE49-F238E27FC236}">
                      <a16:creationId xmlns:a16="http://schemas.microsoft.com/office/drawing/2014/main" id="{C75ED0BE-7360-3E56-94FD-6DB480287A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3963" name="Text Box 109">
                <a:extLst>
                  <a:ext uri="{FF2B5EF4-FFF2-40B4-BE49-F238E27FC236}">
                    <a16:creationId xmlns:a16="http://schemas.microsoft.com/office/drawing/2014/main" id="{24DA6383-F96F-7935-DE31-A255563B9B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16" cy="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nb-NO" sz="7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3960" name="Text Box 110">
              <a:extLst>
                <a:ext uri="{FF2B5EF4-FFF2-40B4-BE49-F238E27FC236}">
                  <a16:creationId xmlns:a16="http://schemas.microsoft.com/office/drawing/2014/main" id="{82AB0B70-4E15-4F31-E8B9-A1880B776F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20"/>
              <a:ext cx="218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000">
                  <a:latin typeface="Times New Roman" panose="02020603050405020304" pitchFamily="18" charset="0"/>
                </a:rPr>
                <a:t>TC</a:t>
              </a:r>
              <a:endParaRPr lang="en-GB" altLang="nb-NO" sz="1000">
                <a:latin typeface="Times New Roman" panose="02020603050405020304" pitchFamily="18" charset="0"/>
              </a:endParaRPr>
            </a:p>
          </p:txBody>
        </p:sp>
        <p:sp>
          <p:nvSpPr>
            <p:cNvPr id="73961" name="Text Box 111">
              <a:extLst>
                <a:ext uri="{FF2B5EF4-FFF2-40B4-BE49-F238E27FC236}">
                  <a16:creationId xmlns:a16="http://schemas.microsoft.com/office/drawing/2014/main" id="{59CB07DB-20DE-F12A-85DF-99DE8BF4D4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116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sp>
        <p:nvSpPr>
          <p:cNvPr id="73776" name="Line 112">
            <a:extLst>
              <a:ext uri="{FF2B5EF4-FFF2-40B4-BE49-F238E27FC236}">
                <a16:creationId xmlns:a16="http://schemas.microsoft.com/office/drawing/2014/main" id="{57C81671-9948-39E0-33F1-E484555F461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13313" y="492442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777" name="Group 113">
            <a:extLst>
              <a:ext uri="{FF2B5EF4-FFF2-40B4-BE49-F238E27FC236}">
                <a16:creationId xmlns:a16="http://schemas.microsoft.com/office/drawing/2014/main" id="{562D0B34-F11C-88C7-38DE-F7DDB978A26C}"/>
              </a:ext>
            </a:extLst>
          </p:cNvPr>
          <p:cNvGrpSpPr>
            <a:grpSpLocks/>
          </p:cNvGrpSpPr>
          <p:nvPr/>
        </p:nvGrpSpPr>
        <p:grpSpPr bwMode="auto">
          <a:xfrm>
            <a:off x="8102600" y="6288088"/>
            <a:ext cx="98425" cy="177800"/>
            <a:chOff x="3216" y="684"/>
            <a:chExt cx="96" cy="132"/>
          </a:xfrm>
        </p:grpSpPr>
        <p:sp>
          <p:nvSpPr>
            <p:cNvPr id="73952" name="Line 114">
              <a:extLst>
                <a:ext uri="{FF2B5EF4-FFF2-40B4-BE49-F238E27FC236}">
                  <a16:creationId xmlns:a16="http://schemas.microsoft.com/office/drawing/2014/main" id="{ACEF091D-BFFD-503E-DC5C-55C3EC01C0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3953" name="Group 115">
              <a:extLst>
                <a:ext uri="{FF2B5EF4-FFF2-40B4-BE49-F238E27FC236}">
                  <a16:creationId xmlns:a16="http://schemas.microsoft.com/office/drawing/2014/main" id="{E95233F4-FE9B-4742-F3C3-FDA9BFAD4A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73955" name="Line 116">
                <a:extLst>
                  <a:ext uri="{FF2B5EF4-FFF2-40B4-BE49-F238E27FC236}">
                    <a16:creationId xmlns:a16="http://schemas.microsoft.com/office/drawing/2014/main" id="{1F1753A5-7BC5-F16B-5CAD-A0D4272DE6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3956" name="Group 117">
                <a:extLst>
                  <a:ext uri="{FF2B5EF4-FFF2-40B4-BE49-F238E27FC236}">
                    <a16:creationId xmlns:a16="http://schemas.microsoft.com/office/drawing/2014/main" id="{43AE211E-9920-85D9-2498-621EC94DD6E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73957" name="Arc 118">
                  <a:extLst>
                    <a:ext uri="{FF2B5EF4-FFF2-40B4-BE49-F238E27FC236}">
                      <a16:creationId xmlns:a16="http://schemas.microsoft.com/office/drawing/2014/main" id="{AC011FE7-D765-1B43-4628-0C78AD602B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958" name="Arc 119">
                  <a:extLst>
                    <a:ext uri="{FF2B5EF4-FFF2-40B4-BE49-F238E27FC236}">
                      <a16:creationId xmlns:a16="http://schemas.microsoft.com/office/drawing/2014/main" id="{8B9D5D0B-5456-4629-7722-2FA9726000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3954" name="Freeform 120">
              <a:extLst>
                <a:ext uri="{FF2B5EF4-FFF2-40B4-BE49-F238E27FC236}">
                  <a16:creationId xmlns:a16="http://schemas.microsoft.com/office/drawing/2014/main" id="{D514F982-4B44-C7BE-B4BA-E2056306D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3778" name="Line 121">
            <a:extLst>
              <a:ext uri="{FF2B5EF4-FFF2-40B4-BE49-F238E27FC236}">
                <a16:creationId xmlns:a16="http://schemas.microsoft.com/office/drawing/2014/main" id="{809BB1D1-98AA-584A-2ED6-240B602403C6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6575" y="5545138"/>
            <a:ext cx="0" cy="7334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79" name="Line 122">
            <a:extLst>
              <a:ext uri="{FF2B5EF4-FFF2-40B4-BE49-F238E27FC236}">
                <a16:creationId xmlns:a16="http://schemas.microsoft.com/office/drawing/2014/main" id="{D69A5468-944D-635E-5C2B-F14204D0DC39}"/>
              </a:ext>
            </a:extLst>
          </p:cNvPr>
          <p:cNvSpPr>
            <a:spLocks noChangeShapeType="1"/>
          </p:cNvSpPr>
          <p:nvPr/>
        </p:nvSpPr>
        <p:spPr bwMode="auto">
          <a:xfrm>
            <a:off x="5913438" y="5537200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80" name="Line 123">
            <a:extLst>
              <a:ext uri="{FF2B5EF4-FFF2-40B4-BE49-F238E27FC236}">
                <a16:creationId xmlns:a16="http://schemas.microsoft.com/office/drawing/2014/main" id="{EC26C8AE-4192-B499-07E8-EB51ECB92787}"/>
              </a:ext>
            </a:extLst>
          </p:cNvPr>
          <p:cNvSpPr>
            <a:spLocks noChangeShapeType="1"/>
          </p:cNvSpPr>
          <p:nvPr/>
        </p:nvSpPr>
        <p:spPr bwMode="auto">
          <a:xfrm>
            <a:off x="5561013" y="6105525"/>
            <a:ext cx="0" cy="327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81" name="Line 124">
            <a:extLst>
              <a:ext uri="{FF2B5EF4-FFF2-40B4-BE49-F238E27FC236}">
                <a16:creationId xmlns:a16="http://schemas.microsoft.com/office/drawing/2014/main" id="{B06B1E32-C4B0-0FB3-D7D9-55C2B88B538F}"/>
              </a:ext>
            </a:extLst>
          </p:cNvPr>
          <p:cNvSpPr>
            <a:spLocks noChangeShapeType="1"/>
          </p:cNvSpPr>
          <p:nvPr/>
        </p:nvSpPr>
        <p:spPr bwMode="auto">
          <a:xfrm>
            <a:off x="5561013" y="6424613"/>
            <a:ext cx="39417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82" name="Line 125">
            <a:extLst>
              <a:ext uri="{FF2B5EF4-FFF2-40B4-BE49-F238E27FC236}">
                <a16:creationId xmlns:a16="http://schemas.microsoft.com/office/drawing/2014/main" id="{3E939EF8-EB0B-DE2F-A6A5-3EACADA8393B}"/>
              </a:ext>
            </a:extLst>
          </p:cNvPr>
          <p:cNvSpPr>
            <a:spLocks noChangeShapeType="1"/>
          </p:cNvSpPr>
          <p:nvPr/>
        </p:nvSpPr>
        <p:spPr bwMode="auto">
          <a:xfrm>
            <a:off x="7078663" y="5535613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83" name="Text Box 126">
            <a:extLst>
              <a:ext uri="{FF2B5EF4-FFF2-40B4-BE49-F238E27FC236}">
                <a16:creationId xmlns:a16="http://schemas.microsoft.com/office/drawing/2014/main" id="{F0428A4D-0B13-F2D3-F5FD-39D823BD4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9200" y="6477000"/>
            <a:ext cx="12144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>
                <a:latin typeface="Times New Roman" panose="02020603050405020304" pitchFamily="18" charset="0"/>
              </a:rPr>
              <a:t>To Depropaniser</a:t>
            </a:r>
            <a:endParaRPr lang="en-GB" altLang="nb-NO" sz="1200">
              <a:latin typeface="Times New Roman" panose="02020603050405020304" pitchFamily="18" charset="0"/>
            </a:endParaRPr>
          </a:p>
        </p:txBody>
      </p:sp>
      <p:sp>
        <p:nvSpPr>
          <p:cNvPr id="73784" name="Line 127">
            <a:extLst>
              <a:ext uri="{FF2B5EF4-FFF2-40B4-BE49-F238E27FC236}">
                <a16:creationId xmlns:a16="http://schemas.microsoft.com/office/drawing/2014/main" id="{587C8B25-2579-425D-597E-30C16E5C505F}"/>
              </a:ext>
            </a:extLst>
          </p:cNvPr>
          <p:cNvSpPr>
            <a:spLocks noChangeShapeType="1"/>
          </p:cNvSpPr>
          <p:nvPr/>
        </p:nvSpPr>
        <p:spPr bwMode="auto">
          <a:xfrm>
            <a:off x="5224463" y="6022975"/>
            <a:ext cx="0" cy="6969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85" name="Line 128">
            <a:extLst>
              <a:ext uri="{FF2B5EF4-FFF2-40B4-BE49-F238E27FC236}">
                <a16:creationId xmlns:a16="http://schemas.microsoft.com/office/drawing/2014/main" id="{A5AA17F3-01F0-5F9B-B3B1-20D0C620169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614863" y="6704013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86" name="AutoShape 129">
            <a:extLst>
              <a:ext uri="{FF2B5EF4-FFF2-40B4-BE49-F238E27FC236}">
                <a16:creationId xmlns:a16="http://schemas.microsoft.com/office/drawing/2014/main" id="{8DDC320D-BD23-5798-83AD-05F941B6BD63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4028282" y="5711031"/>
            <a:ext cx="1143000" cy="436563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73787" name="Line 130">
            <a:extLst>
              <a:ext uri="{FF2B5EF4-FFF2-40B4-BE49-F238E27FC236}">
                <a16:creationId xmlns:a16="http://schemas.microsoft.com/office/drawing/2014/main" id="{6A907202-091C-625D-93DD-C75F990DE5B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11688" y="6481763"/>
            <a:ext cx="0" cy="238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88" name="Line 131">
            <a:extLst>
              <a:ext uri="{FF2B5EF4-FFF2-40B4-BE49-F238E27FC236}">
                <a16:creationId xmlns:a16="http://schemas.microsoft.com/office/drawing/2014/main" id="{62CA82E9-6765-F289-C4AE-D6F1F083EF8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03750" y="5183188"/>
            <a:ext cx="0" cy="177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89" name="Line 132">
            <a:extLst>
              <a:ext uri="{FF2B5EF4-FFF2-40B4-BE49-F238E27FC236}">
                <a16:creationId xmlns:a16="http://schemas.microsoft.com/office/drawing/2014/main" id="{79B6031F-FD23-110A-C517-7EF73039F2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605338" y="5183188"/>
            <a:ext cx="53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90" name="Line 133">
            <a:extLst>
              <a:ext uri="{FF2B5EF4-FFF2-40B4-BE49-F238E27FC236}">
                <a16:creationId xmlns:a16="http://schemas.microsoft.com/office/drawing/2014/main" id="{298EA773-9D0F-709D-7DEF-D668F06CE7C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60813" y="4919663"/>
            <a:ext cx="65405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91" name="Line 134">
            <a:extLst>
              <a:ext uri="{FF2B5EF4-FFF2-40B4-BE49-F238E27FC236}">
                <a16:creationId xmlns:a16="http://schemas.microsoft.com/office/drawing/2014/main" id="{DFD4239A-F906-3F1F-6741-5ADAF99AD5C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0225" y="5553075"/>
            <a:ext cx="1308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92" name="Line 135">
            <a:extLst>
              <a:ext uri="{FF2B5EF4-FFF2-40B4-BE49-F238E27FC236}">
                <a16:creationId xmlns:a16="http://schemas.microsoft.com/office/drawing/2014/main" id="{42A1A8CF-0904-FE22-716E-AF6E7EA9AF3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051175" y="6278563"/>
            <a:ext cx="13271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793" name="Group 136">
            <a:extLst>
              <a:ext uri="{FF2B5EF4-FFF2-40B4-BE49-F238E27FC236}">
                <a16:creationId xmlns:a16="http://schemas.microsoft.com/office/drawing/2014/main" id="{BB414FAB-8F6A-087B-2F83-3CF15F24EE88}"/>
              </a:ext>
            </a:extLst>
          </p:cNvPr>
          <p:cNvGrpSpPr>
            <a:grpSpLocks/>
          </p:cNvGrpSpPr>
          <p:nvPr/>
        </p:nvGrpSpPr>
        <p:grpSpPr bwMode="auto">
          <a:xfrm>
            <a:off x="3908425" y="6130925"/>
            <a:ext cx="98425" cy="177800"/>
            <a:chOff x="3216" y="684"/>
            <a:chExt cx="96" cy="132"/>
          </a:xfrm>
        </p:grpSpPr>
        <p:sp>
          <p:nvSpPr>
            <p:cNvPr id="73945" name="Line 137">
              <a:extLst>
                <a:ext uri="{FF2B5EF4-FFF2-40B4-BE49-F238E27FC236}">
                  <a16:creationId xmlns:a16="http://schemas.microsoft.com/office/drawing/2014/main" id="{14AEEEE0-D740-055A-05B7-885FD021E4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3946" name="Group 138">
              <a:extLst>
                <a:ext uri="{FF2B5EF4-FFF2-40B4-BE49-F238E27FC236}">
                  <a16:creationId xmlns:a16="http://schemas.microsoft.com/office/drawing/2014/main" id="{403361D6-5D13-3AFD-FCD0-2301D81D8A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73948" name="Line 139">
                <a:extLst>
                  <a:ext uri="{FF2B5EF4-FFF2-40B4-BE49-F238E27FC236}">
                    <a16:creationId xmlns:a16="http://schemas.microsoft.com/office/drawing/2014/main" id="{C26BB568-725F-658E-ACAE-40A44B4660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3949" name="Group 140">
                <a:extLst>
                  <a:ext uri="{FF2B5EF4-FFF2-40B4-BE49-F238E27FC236}">
                    <a16:creationId xmlns:a16="http://schemas.microsoft.com/office/drawing/2014/main" id="{04EBF11D-5662-25CA-226D-44839C4B6B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73950" name="Arc 141">
                  <a:extLst>
                    <a:ext uri="{FF2B5EF4-FFF2-40B4-BE49-F238E27FC236}">
                      <a16:creationId xmlns:a16="http://schemas.microsoft.com/office/drawing/2014/main" id="{FBE960A7-E2C8-5307-D331-C6568F7483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951" name="Arc 142">
                  <a:extLst>
                    <a:ext uri="{FF2B5EF4-FFF2-40B4-BE49-F238E27FC236}">
                      <a16:creationId xmlns:a16="http://schemas.microsoft.com/office/drawing/2014/main" id="{AA3CE833-84B8-C225-F876-26BBC82421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3947" name="Freeform 143">
              <a:extLst>
                <a:ext uri="{FF2B5EF4-FFF2-40B4-BE49-F238E27FC236}">
                  <a16:creationId xmlns:a16="http://schemas.microsoft.com/office/drawing/2014/main" id="{D86AA7AB-8D59-4C7E-60A5-10258EF6E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3794" name="Group 144">
            <a:extLst>
              <a:ext uri="{FF2B5EF4-FFF2-40B4-BE49-F238E27FC236}">
                <a16:creationId xmlns:a16="http://schemas.microsoft.com/office/drawing/2014/main" id="{FF55EB49-6729-D1A8-B373-3D0F1283B899}"/>
              </a:ext>
            </a:extLst>
          </p:cNvPr>
          <p:cNvGrpSpPr>
            <a:grpSpLocks/>
          </p:cNvGrpSpPr>
          <p:nvPr/>
        </p:nvGrpSpPr>
        <p:grpSpPr bwMode="auto">
          <a:xfrm>
            <a:off x="3606800" y="5411788"/>
            <a:ext cx="98425" cy="177800"/>
            <a:chOff x="3216" y="684"/>
            <a:chExt cx="96" cy="132"/>
          </a:xfrm>
        </p:grpSpPr>
        <p:sp>
          <p:nvSpPr>
            <p:cNvPr id="73938" name="Line 145">
              <a:extLst>
                <a:ext uri="{FF2B5EF4-FFF2-40B4-BE49-F238E27FC236}">
                  <a16:creationId xmlns:a16="http://schemas.microsoft.com/office/drawing/2014/main" id="{4634CCDD-68FF-7040-4C94-AAB5C1A24D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3939" name="Group 146">
              <a:extLst>
                <a:ext uri="{FF2B5EF4-FFF2-40B4-BE49-F238E27FC236}">
                  <a16:creationId xmlns:a16="http://schemas.microsoft.com/office/drawing/2014/main" id="{494B6817-961C-1CA2-B5B3-969B388CA1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73941" name="Line 147">
                <a:extLst>
                  <a:ext uri="{FF2B5EF4-FFF2-40B4-BE49-F238E27FC236}">
                    <a16:creationId xmlns:a16="http://schemas.microsoft.com/office/drawing/2014/main" id="{C6DD17B4-1665-2DD3-ABFA-019E5B506F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3942" name="Group 148">
                <a:extLst>
                  <a:ext uri="{FF2B5EF4-FFF2-40B4-BE49-F238E27FC236}">
                    <a16:creationId xmlns:a16="http://schemas.microsoft.com/office/drawing/2014/main" id="{FBE2AB3C-A6E1-A8D6-8D0C-A93F8FB570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73943" name="Arc 149">
                  <a:extLst>
                    <a:ext uri="{FF2B5EF4-FFF2-40B4-BE49-F238E27FC236}">
                      <a16:creationId xmlns:a16="http://schemas.microsoft.com/office/drawing/2014/main" id="{EB3A5100-DB95-6150-E353-0800484124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944" name="Arc 150">
                  <a:extLst>
                    <a:ext uri="{FF2B5EF4-FFF2-40B4-BE49-F238E27FC236}">
                      <a16:creationId xmlns:a16="http://schemas.microsoft.com/office/drawing/2014/main" id="{817F665B-668B-62ED-D392-A61AD96161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3940" name="Freeform 151">
              <a:extLst>
                <a:ext uri="{FF2B5EF4-FFF2-40B4-BE49-F238E27FC236}">
                  <a16:creationId xmlns:a16="http://schemas.microsoft.com/office/drawing/2014/main" id="{D605806E-77E0-1FA4-AC2A-FCEE69128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3795" name="Line 152">
            <a:extLst>
              <a:ext uri="{FF2B5EF4-FFF2-40B4-BE49-F238E27FC236}">
                <a16:creationId xmlns:a16="http://schemas.microsoft.com/office/drawing/2014/main" id="{C97DFE47-D38B-7D9E-8552-7EEC348AC9A0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2363" y="5259388"/>
            <a:ext cx="0" cy="1508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96" name="Line 153">
            <a:extLst>
              <a:ext uri="{FF2B5EF4-FFF2-40B4-BE49-F238E27FC236}">
                <a16:creationId xmlns:a16="http://schemas.microsoft.com/office/drawing/2014/main" id="{F5CD3BBA-3AF5-534A-95AE-B9B85D9894B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94125" y="5106988"/>
            <a:ext cx="936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97" name="Line 154">
            <a:extLst>
              <a:ext uri="{FF2B5EF4-FFF2-40B4-BE49-F238E27FC236}">
                <a16:creationId xmlns:a16="http://schemas.microsoft.com/office/drawing/2014/main" id="{E18DAC4E-620D-B2D9-279D-1EE721085B7A}"/>
              </a:ext>
            </a:extLst>
          </p:cNvPr>
          <p:cNvSpPr>
            <a:spLocks noChangeShapeType="1"/>
          </p:cNvSpPr>
          <p:nvPr/>
        </p:nvSpPr>
        <p:spPr bwMode="auto">
          <a:xfrm>
            <a:off x="3876675" y="5106988"/>
            <a:ext cx="0" cy="44926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98" name="Text Box 155">
            <a:extLst>
              <a:ext uri="{FF2B5EF4-FFF2-40B4-BE49-F238E27FC236}">
                <a16:creationId xmlns:a16="http://schemas.microsoft.com/office/drawing/2014/main" id="{2321CA3F-5746-FFD4-7DF2-1B2AA345F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075" y="6313488"/>
            <a:ext cx="11128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b-NO" sz="1200">
                <a:latin typeface="Times New Roman" panose="02020603050405020304" pitchFamily="18" charset="0"/>
              </a:rPr>
              <a:t>LP Condensate</a:t>
            </a:r>
          </a:p>
        </p:txBody>
      </p:sp>
      <p:sp>
        <p:nvSpPr>
          <p:cNvPr id="73799" name="Text Box 156">
            <a:extLst>
              <a:ext uri="{FF2B5EF4-FFF2-40B4-BE49-F238E27FC236}">
                <a16:creationId xmlns:a16="http://schemas.microsoft.com/office/drawing/2014/main" id="{0A5F3206-10CA-25F2-0C10-241E4B76D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6888" y="5537200"/>
            <a:ext cx="7826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>
                <a:latin typeface="Times New Roman" panose="02020603050405020304" pitchFamily="18" charset="0"/>
              </a:rPr>
              <a:t>LP Steam</a:t>
            </a:r>
            <a:endParaRPr lang="en-GB" altLang="nb-NO" sz="1200">
              <a:latin typeface="Times New Roman" panose="02020603050405020304" pitchFamily="18" charset="0"/>
            </a:endParaRPr>
          </a:p>
        </p:txBody>
      </p:sp>
      <p:sp>
        <p:nvSpPr>
          <p:cNvPr id="73800" name="Line 157">
            <a:extLst>
              <a:ext uri="{FF2B5EF4-FFF2-40B4-BE49-F238E27FC236}">
                <a16:creationId xmlns:a16="http://schemas.microsoft.com/office/drawing/2014/main" id="{49BAC75F-B932-18B7-3722-64C4BF6E2D4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67163" y="4941888"/>
            <a:ext cx="0" cy="7874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arrow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01" name="Line 158">
            <a:extLst>
              <a:ext uri="{FF2B5EF4-FFF2-40B4-BE49-F238E27FC236}">
                <a16:creationId xmlns:a16="http://schemas.microsoft.com/office/drawing/2014/main" id="{704D2D86-EC7F-55D4-7FE3-C1C1626A6243}"/>
              </a:ext>
            </a:extLst>
          </p:cNvPr>
          <p:cNvSpPr>
            <a:spLocks noChangeShapeType="1"/>
          </p:cNvSpPr>
          <p:nvPr/>
        </p:nvSpPr>
        <p:spPr bwMode="auto">
          <a:xfrm>
            <a:off x="2879725" y="3448050"/>
            <a:ext cx="22494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02" name="Text Box 159">
            <a:extLst>
              <a:ext uri="{FF2B5EF4-FFF2-40B4-BE49-F238E27FC236}">
                <a16:creationId xmlns:a16="http://schemas.microsoft.com/office/drawing/2014/main" id="{E4431FDF-EE73-6A4E-5E6F-F6D2BB9984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3463925"/>
            <a:ext cx="15938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>
                <a:latin typeface="Times New Roman" panose="02020603050405020304" pitchFamily="18" charset="0"/>
              </a:rPr>
              <a:t>Feed from stabilizators</a:t>
            </a:r>
            <a:endParaRPr lang="en-GB" altLang="nb-NO" sz="1200">
              <a:latin typeface="Times New Roman" panose="02020603050405020304" pitchFamily="18" charset="0"/>
            </a:endParaRPr>
          </a:p>
        </p:txBody>
      </p:sp>
      <p:sp>
        <p:nvSpPr>
          <p:cNvPr id="73803" name="Line 160">
            <a:extLst>
              <a:ext uri="{FF2B5EF4-FFF2-40B4-BE49-F238E27FC236}">
                <a16:creationId xmlns:a16="http://schemas.microsoft.com/office/drawing/2014/main" id="{56C325E3-DBAB-51C5-623C-DBF5B65708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3090863"/>
            <a:ext cx="544512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04" name="Line 161">
            <a:extLst>
              <a:ext uri="{FF2B5EF4-FFF2-40B4-BE49-F238E27FC236}">
                <a16:creationId xmlns:a16="http://schemas.microsoft.com/office/drawing/2014/main" id="{B1DC9C0C-DA26-A607-C380-4B9CBB9EE91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985250" y="1181100"/>
            <a:ext cx="0" cy="11191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805" name="Group 162">
            <a:extLst>
              <a:ext uri="{FF2B5EF4-FFF2-40B4-BE49-F238E27FC236}">
                <a16:creationId xmlns:a16="http://schemas.microsoft.com/office/drawing/2014/main" id="{74036FB5-B7C0-3B6B-AF56-EDF702E45A5E}"/>
              </a:ext>
            </a:extLst>
          </p:cNvPr>
          <p:cNvGrpSpPr>
            <a:grpSpLocks/>
          </p:cNvGrpSpPr>
          <p:nvPr/>
        </p:nvGrpSpPr>
        <p:grpSpPr bwMode="auto">
          <a:xfrm>
            <a:off x="9712325" y="1011238"/>
            <a:ext cx="98425" cy="177800"/>
            <a:chOff x="3216" y="684"/>
            <a:chExt cx="96" cy="132"/>
          </a:xfrm>
        </p:grpSpPr>
        <p:sp>
          <p:nvSpPr>
            <p:cNvPr id="73931" name="Line 163">
              <a:extLst>
                <a:ext uri="{FF2B5EF4-FFF2-40B4-BE49-F238E27FC236}">
                  <a16:creationId xmlns:a16="http://schemas.microsoft.com/office/drawing/2014/main" id="{E6F0CBB0-313B-12F0-7358-F1CA083483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3932" name="Group 164">
              <a:extLst>
                <a:ext uri="{FF2B5EF4-FFF2-40B4-BE49-F238E27FC236}">
                  <a16:creationId xmlns:a16="http://schemas.microsoft.com/office/drawing/2014/main" id="{AF5C8C53-EDBE-BA25-A6C7-1CD9684F8B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73934" name="Line 165">
                <a:extLst>
                  <a:ext uri="{FF2B5EF4-FFF2-40B4-BE49-F238E27FC236}">
                    <a16:creationId xmlns:a16="http://schemas.microsoft.com/office/drawing/2014/main" id="{2FC42D9C-647D-90C3-4490-44C423A147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3935" name="Group 166">
                <a:extLst>
                  <a:ext uri="{FF2B5EF4-FFF2-40B4-BE49-F238E27FC236}">
                    <a16:creationId xmlns:a16="http://schemas.microsoft.com/office/drawing/2014/main" id="{C9C72155-4BD8-45CE-9E9C-80F483493E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73936" name="Arc 167">
                  <a:extLst>
                    <a:ext uri="{FF2B5EF4-FFF2-40B4-BE49-F238E27FC236}">
                      <a16:creationId xmlns:a16="http://schemas.microsoft.com/office/drawing/2014/main" id="{514EA6A5-89D2-8309-066C-75A04C3C3F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937" name="Arc 168">
                  <a:extLst>
                    <a:ext uri="{FF2B5EF4-FFF2-40B4-BE49-F238E27FC236}">
                      <a16:creationId xmlns:a16="http://schemas.microsoft.com/office/drawing/2014/main" id="{181F25F1-9303-26C8-F61A-680CE24C91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3933" name="Freeform 169">
              <a:extLst>
                <a:ext uri="{FF2B5EF4-FFF2-40B4-BE49-F238E27FC236}">
                  <a16:creationId xmlns:a16="http://schemas.microsoft.com/office/drawing/2014/main" id="{571566B8-E430-294F-B0F3-E7E6855BE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3806" name="Line 170">
            <a:extLst>
              <a:ext uri="{FF2B5EF4-FFF2-40B4-BE49-F238E27FC236}">
                <a16:creationId xmlns:a16="http://schemas.microsoft.com/office/drawing/2014/main" id="{62F4FAB1-9961-57FB-9EBE-D287641838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81738" y="466725"/>
            <a:ext cx="0" cy="1714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807" name="Group 171">
            <a:extLst>
              <a:ext uri="{FF2B5EF4-FFF2-40B4-BE49-F238E27FC236}">
                <a16:creationId xmlns:a16="http://schemas.microsoft.com/office/drawing/2014/main" id="{9678A866-434F-DD91-2396-EF091BD8A48C}"/>
              </a:ext>
            </a:extLst>
          </p:cNvPr>
          <p:cNvGrpSpPr>
            <a:grpSpLocks/>
          </p:cNvGrpSpPr>
          <p:nvPr/>
        </p:nvGrpSpPr>
        <p:grpSpPr bwMode="auto">
          <a:xfrm>
            <a:off x="9766300" y="3794125"/>
            <a:ext cx="528638" cy="641350"/>
            <a:chOff x="5133" y="1184"/>
            <a:chExt cx="333" cy="404"/>
          </a:xfrm>
        </p:grpSpPr>
        <p:grpSp>
          <p:nvGrpSpPr>
            <p:cNvPr id="73912" name="Group 172">
              <a:extLst>
                <a:ext uri="{FF2B5EF4-FFF2-40B4-BE49-F238E27FC236}">
                  <a16:creationId xmlns:a16="http://schemas.microsoft.com/office/drawing/2014/main" id="{1E0CD7EF-2117-6073-8C43-7CDD222666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33" y="1184"/>
              <a:ext cx="333" cy="235"/>
              <a:chOff x="2071" y="3309"/>
              <a:chExt cx="333" cy="235"/>
            </a:xfrm>
          </p:grpSpPr>
          <p:grpSp>
            <p:nvGrpSpPr>
              <p:cNvPr id="73924" name="Group 173">
                <a:extLst>
                  <a:ext uri="{FF2B5EF4-FFF2-40B4-BE49-F238E27FC236}">
                    <a16:creationId xmlns:a16="http://schemas.microsoft.com/office/drawing/2014/main" id="{31A0232F-1737-53D2-5EEC-F2A00750BE0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71" y="3309"/>
                <a:ext cx="308" cy="234"/>
                <a:chOff x="3822" y="2179"/>
                <a:chExt cx="308" cy="234"/>
              </a:xfrm>
            </p:grpSpPr>
            <p:grpSp>
              <p:nvGrpSpPr>
                <p:cNvPr id="73927" name="Group 174">
                  <a:extLst>
                    <a:ext uri="{FF2B5EF4-FFF2-40B4-BE49-F238E27FC236}">
                      <a16:creationId xmlns:a16="http://schemas.microsoft.com/office/drawing/2014/main" id="{FEDCA9F9-FF4F-5010-41A1-EE65FFF4DC7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940" y="2227"/>
                  <a:ext cx="190" cy="186"/>
                  <a:chOff x="3820" y="2114"/>
                  <a:chExt cx="310" cy="299"/>
                </a:xfrm>
              </p:grpSpPr>
              <p:sp>
                <p:nvSpPr>
                  <p:cNvPr id="73929" name="Rectangle 175">
                    <a:extLst>
                      <a:ext uri="{FF2B5EF4-FFF2-40B4-BE49-F238E27FC236}">
                        <a16:creationId xmlns:a16="http://schemas.microsoft.com/office/drawing/2014/main" id="{77303CD7-615F-0B72-4326-E39A2C2710E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20" y="2114"/>
                    <a:ext cx="310" cy="299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20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endParaRPr lang="en-US" altLang="nb-NO" sz="18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3930" name="Oval 176">
                    <a:extLst>
                      <a:ext uri="{FF2B5EF4-FFF2-40B4-BE49-F238E27FC236}">
                        <a16:creationId xmlns:a16="http://schemas.microsoft.com/office/drawing/2014/main" id="{A1435966-2BBE-45A7-84F6-F2FA054C363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23" y="2115"/>
                    <a:ext cx="299" cy="293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20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1600">
                        <a:solidFill>
                          <a:schemeClr val="tx1"/>
                        </a:solidFill>
                        <a:latin typeface="Times" panose="02020603050405020304" pitchFamily="18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endParaRPr lang="en-US" altLang="nb-NO" sz="1800"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73928" name="Text Box 177">
                  <a:extLst>
                    <a:ext uri="{FF2B5EF4-FFF2-40B4-BE49-F238E27FC236}">
                      <a16:creationId xmlns:a16="http://schemas.microsoft.com/office/drawing/2014/main" id="{E6987EDE-E0D6-7C78-53B6-C8C338186E2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22" y="2179"/>
                  <a:ext cx="116" cy="1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nb-NO" sz="7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3925" name="Text Box 178">
                <a:extLst>
                  <a:ext uri="{FF2B5EF4-FFF2-40B4-BE49-F238E27FC236}">
                    <a16:creationId xmlns:a16="http://schemas.microsoft.com/office/drawing/2014/main" id="{806B1ED8-804D-9B53-0651-C31BB7C5E7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91" y="3320"/>
                <a:ext cx="213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1000">
                    <a:latin typeface="Times New Roman" panose="02020603050405020304" pitchFamily="18" charset="0"/>
                  </a:rPr>
                  <a:t>FC</a:t>
                </a:r>
                <a:endParaRPr lang="en-GB" altLang="nb-NO" sz="1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3926" name="Text Box 179">
                <a:extLst>
                  <a:ext uri="{FF2B5EF4-FFF2-40B4-BE49-F238E27FC236}">
                    <a16:creationId xmlns:a16="http://schemas.microsoft.com/office/drawing/2014/main" id="{61EFFBF5-DB3B-673B-25DF-4811223E51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68" y="3419"/>
                <a:ext cx="116" cy="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nb-NO" sz="7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73913" name="Group 180">
              <a:extLst>
                <a:ext uri="{FF2B5EF4-FFF2-40B4-BE49-F238E27FC236}">
                  <a16:creationId xmlns:a16="http://schemas.microsoft.com/office/drawing/2014/main" id="{220A5537-FB83-DDF9-826E-1A953B1633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22" y="1476"/>
              <a:ext cx="62" cy="112"/>
              <a:chOff x="3216" y="684"/>
              <a:chExt cx="96" cy="132"/>
            </a:xfrm>
          </p:grpSpPr>
          <p:sp>
            <p:nvSpPr>
              <p:cNvPr id="73917" name="Line 181">
                <a:extLst>
                  <a:ext uri="{FF2B5EF4-FFF2-40B4-BE49-F238E27FC236}">
                    <a16:creationId xmlns:a16="http://schemas.microsoft.com/office/drawing/2014/main" id="{19196A3F-369A-4B2B-5BD3-3F6D0F24BC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64" y="720"/>
                <a:ext cx="0" cy="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3918" name="Group 182">
                <a:extLst>
                  <a:ext uri="{FF2B5EF4-FFF2-40B4-BE49-F238E27FC236}">
                    <a16:creationId xmlns:a16="http://schemas.microsoft.com/office/drawing/2014/main" id="{B1EA66D4-FEAE-1795-ACFB-86A5A7CE939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24" y="684"/>
                <a:ext cx="76" cy="34"/>
                <a:chOff x="1198" y="430"/>
                <a:chExt cx="144" cy="75"/>
              </a:xfrm>
            </p:grpSpPr>
            <p:sp>
              <p:nvSpPr>
                <p:cNvPr id="73920" name="Line 183">
                  <a:extLst>
                    <a:ext uri="{FF2B5EF4-FFF2-40B4-BE49-F238E27FC236}">
                      <a16:creationId xmlns:a16="http://schemas.microsoft.com/office/drawing/2014/main" id="{3D636535-9EB1-9CE6-D71C-290337A743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98" y="502"/>
                  <a:ext cx="14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73921" name="Group 184">
                  <a:extLst>
                    <a:ext uri="{FF2B5EF4-FFF2-40B4-BE49-F238E27FC236}">
                      <a16:creationId xmlns:a16="http://schemas.microsoft.com/office/drawing/2014/main" id="{F354A077-4DFD-5E34-9948-637EFA8A092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98" y="430"/>
                  <a:ext cx="144" cy="75"/>
                  <a:chOff x="720" y="912"/>
                  <a:chExt cx="192" cy="96"/>
                </a:xfrm>
              </p:grpSpPr>
              <p:sp>
                <p:nvSpPr>
                  <p:cNvPr id="73922" name="Arc 185">
                    <a:extLst>
                      <a:ext uri="{FF2B5EF4-FFF2-40B4-BE49-F238E27FC236}">
                        <a16:creationId xmlns:a16="http://schemas.microsoft.com/office/drawing/2014/main" id="{D2AEC167-D6F1-5BC5-CDA8-2C44DF8463A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720" y="912"/>
                    <a:ext cx="96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73923" name="Arc 186">
                    <a:extLst>
                      <a:ext uri="{FF2B5EF4-FFF2-40B4-BE49-F238E27FC236}">
                        <a16:creationId xmlns:a16="http://schemas.microsoft.com/office/drawing/2014/main" id="{9CF1A717-01A1-18D6-BD3C-3B89E118A2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6" y="912"/>
                    <a:ext cx="96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73919" name="Freeform 187">
                <a:extLst>
                  <a:ext uri="{FF2B5EF4-FFF2-40B4-BE49-F238E27FC236}">
                    <a16:creationId xmlns:a16="http://schemas.microsoft.com/office/drawing/2014/main" id="{F5B06B3D-88E3-0648-039F-83578A344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768"/>
                <a:ext cx="96" cy="48"/>
              </a:xfrm>
              <a:custGeom>
                <a:avLst/>
                <a:gdLst>
                  <a:gd name="T0" fmla="*/ 0 w 144"/>
                  <a:gd name="T1" fmla="*/ 0 h 48"/>
                  <a:gd name="T2" fmla="*/ 1 w 144"/>
                  <a:gd name="T3" fmla="*/ 48 h 48"/>
                  <a:gd name="T4" fmla="*/ 1 w 144"/>
                  <a:gd name="T5" fmla="*/ 0 h 48"/>
                  <a:gd name="T6" fmla="*/ 0 w 144"/>
                  <a:gd name="T7" fmla="*/ 48 h 48"/>
                  <a:gd name="T8" fmla="*/ 0 w 144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4" h="48">
                    <a:moveTo>
                      <a:pt x="0" y="0"/>
                    </a:moveTo>
                    <a:lnTo>
                      <a:pt x="144" y="48"/>
                    </a:lnTo>
                    <a:lnTo>
                      <a:pt x="144" y="0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3914" name="Line 188">
              <a:extLst>
                <a:ext uri="{FF2B5EF4-FFF2-40B4-BE49-F238E27FC236}">
                  <a16:creationId xmlns:a16="http://schemas.microsoft.com/office/drawing/2014/main" id="{E934F5BC-FC4B-24C8-769B-BC227DFC39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52" y="1413"/>
              <a:ext cx="0" cy="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915" name="Line 189">
              <a:extLst>
                <a:ext uri="{FF2B5EF4-FFF2-40B4-BE49-F238E27FC236}">
                  <a16:creationId xmlns:a16="http://schemas.microsoft.com/office/drawing/2014/main" id="{2723AD7B-4CB5-9902-8891-26715D6D46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89" y="1320"/>
              <a:ext cx="0" cy="2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916" name="Line 190">
              <a:extLst>
                <a:ext uri="{FF2B5EF4-FFF2-40B4-BE49-F238E27FC236}">
                  <a16:creationId xmlns:a16="http://schemas.microsoft.com/office/drawing/2014/main" id="{650FB4DC-938B-7E9A-D8B4-FF790BE9A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9" y="1325"/>
              <a:ext cx="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3808" name="Line 191">
            <a:extLst>
              <a:ext uri="{FF2B5EF4-FFF2-40B4-BE49-F238E27FC236}">
                <a16:creationId xmlns:a16="http://schemas.microsoft.com/office/drawing/2014/main" id="{A37B919E-C798-7965-4D6B-B69C4B4F2D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096500" y="2554288"/>
            <a:ext cx="0" cy="13112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09" name="Line 192">
            <a:extLst>
              <a:ext uri="{FF2B5EF4-FFF2-40B4-BE49-F238E27FC236}">
                <a16:creationId xmlns:a16="http://schemas.microsoft.com/office/drawing/2014/main" id="{C33A9EE9-AC12-D21B-55E9-CDBE2C2C27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31013" y="1244600"/>
            <a:ext cx="0" cy="3730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10" name="Line 193">
            <a:extLst>
              <a:ext uri="{FF2B5EF4-FFF2-40B4-BE49-F238E27FC236}">
                <a16:creationId xmlns:a16="http://schemas.microsoft.com/office/drawing/2014/main" id="{4C5F7D4E-8E79-4F7C-FFF6-872FC1E7A9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45138" y="1243013"/>
            <a:ext cx="1296987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11" name="Line 194">
            <a:extLst>
              <a:ext uri="{FF2B5EF4-FFF2-40B4-BE49-F238E27FC236}">
                <a16:creationId xmlns:a16="http://schemas.microsoft.com/office/drawing/2014/main" id="{499D6ED7-7480-AFA7-BDEC-29C658022D7D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690144" y="3107532"/>
            <a:ext cx="746125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12" name="Line 195">
            <a:extLst>
              <a:ext uri="{FF2B5EF4-FFF2-40B4-BE49-F238E27FC236}">
                <a16:creationId xmlns:a16="http://schemas.microsoft.com/office/drawing/2014/main" id="{DDECBE85-2490-ECA8-E913-BB9D299E3C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40038" y="2709863"/>
            <a:ext cx="1230312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813" name="Group 196">
            <a:extLst>
              <a:ext uri="{FF2B5EF4-FFF2-40B4-BE49-F238E27FC236}">
                <a16:creationId xmlns:a16="http://schemas.microsoft.com/office/drawing/2014/main" id="{389265D5-2FDD-B54B-143C-1EA16EE8A3B1}"/>
              </a:ext>
            </a:extLst>
          </p:cNvPr>
          <p:cNvGrpSpPr>
            <a:grpSpLocks/>
          </p:cNvGrpSpPr>
          <p:nvPr/>
        </p:nvGrpSpPr>
        <p:grpSpPr bwMode="auto">
          <a:xfrm>
            <a:off x="6826250" y="887413"/>
            <a:ext cx="98425" cy="177800"/>
            <a:chOff x="3216" y="684"/>
            <a:chExt cx="96" cy="132"/>
          </a:xfrm>
        </p:grpSpPr>
        <p:sp>
          <p:nvSpPr>
            <p:cNvPr id="73905" name="Line 197">
              <a:extLst>
                <a:ext uri="{FF2B5EF4-FFF2-40B4-BE49-F238E27FC236}">
                  <a16:creationId xmlns:a16="http://schemas.microsoft.com/office/drawing/2014/main" id="{72589794-66BF-5441-1B5D-ADFAA59D50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3906" name="Group 198">
              <a:extLst>
                <a:ext uri="{FF2B5EF4-FFF2-40B4-BE49-F238E27FC236}">
                  <a16:creationId xmlns:a16="http://schemas.microsoft.com/office/drawing/2014/main" id="{A6E670CA-4DC1-D2E8-2961-65F2DBBBAF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73908" name="Line 199">
                <a:extLst>
                  <a:ext uri="{FF2B5EF4-FFF2-40B4-BE49-F238E27FC236}">
                    <a16:creationId xmlns:a16="http://schemas.microsoft.com/office/drawing/2014/main" id="{926B8CA3-42D9-7C4C-2009-FD836CC2E7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3909" name="Group 200">
                <a:extLst>
                  <a:ext uri="{FF2B5EF4-FFF2-40B4-BE49-F238E27FC236}">
                    <a16:creationId xmlns:a16="http://schemas.microsoft.com/office/drawing/2014/main" id="{173844B4-532C-FF86-9A3F-B407BCC9F97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73910" name="Arc 201">
                  <a:extLst>
                    <a:ext uri="{FF2B5EF4-FFF2-40B4-BE49-F238E27FC236}">
                      <a16:creationId xmlns:a16="http://schemas.microsoft.com/office/drawing/2014/main" id="{284AE5B8-F738-5F71-6FE3-9D59294169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911" name="Arc 202">
                  <a:extLst>
                    <a:ext uri="{FF2B5EF4-FFF2-40B4-BE49-F238E27FC236}">
                      <a16:creationId xmlns:a16="http://schemas.microsoft.com/office/drawing/2014/main" id="{DB4CB008-AE57-FFAE-C594-78D150357B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3907" name="Freeform 203">
              <a:extLst>
                <a:ext uri="{FF2B5EF4-FFF2-40B4-BE49-F238E27FC236}">
                  <a16:creationId xmlns:a16="http://schemas.microsoft.com/office/drawing/2014/main" id="{CE76100F-3B3C-A1FB-1345-57840EDFB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3814" name="Line 204">
            <a:extLst>
              <a:ext uri="{FF2B5EF4-FFF2-40B4-BE49-F238E27FC236}">
                <a16:creationId xmlns:a16="http://schemas.microsoft.com/office/drawing/2014/main" id="{D00FDD56-BBB1-B08B-5C15-0B90F45834B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872288" y="466725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15" name="Text Box 205">
            <a:extLst>
              <a:ext uri="{FF2B5EF4-FFF2-40B4-BE49-F238E27FC236}">
                <a16:creationId xmlns:a16="http://schemas.microsoft.com/office/drawing/2014/main" id="{D41553FA-8715-E9A8-6256-9033B4DE7E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3588" y="881063"/>
            <a:ext cx="4984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b-NO" sz="1200">
                <a:latin typeface="Times New Roman" panose="02020603050405020304" pitchFamily="18" charset="0"/>
              </a:rPr>
              <a:t>Flare</a:t>
            </a:r>
          </a:p>
        </p:txBody>
      </p:sp>
      <p:sp>
        <p:nvSpPr>
          <p:cNvPr id="73816" name="Text Box 206">
            <a:extLst>
              <a:ext uri="{FF2B5EF4-FFF2-40B4-BE49-F238E27FC236}">
                <a16:creationId xmlns:a16="http://schemas.microsoft.com/office/drawing/2014/main" id="{67A016F6-1866-8622-69E8-5E60F4125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476250"/>
            <a:ext cx="950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b-NO" sz="1200">
                <a:latin typeface="Times New Roman" panose="02020603050405020304" pitchFamily="18" charset="0"/>
              </a:rPr>
              <a:t>0 – 65%</a:t>
            </a:r>
          </a:p>
        </p:txBody>
      </p:sp>
      <p:sp>
        <p:nvSpPr>
          <p:cNvPr id="73817" name="Text Box 207">
            <a:extLst>
              <a:ext uri="{FF2B5EF4-FFF2-40B4-BE49-F238E27FC236}">
                <a16:creationId xmlns:a16="http://schemas.microsoft.com/office/drawing/2014/main" id="{3F27FDF7-DBC0-2C49-789D-7BA0BEE08A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4513" y="576263"/>
            <a:ext cx="7429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b-NO" sz="1200">
                <a:latin typeface="Times New Roman" panose="02020603050405020304" pitchFamily="18" charset="0"/>
              </a:rPr>
              <a:t>65-100%</a:t>
            </a:r>
          </a:p>
        </p:txBody>
      </p:sp>
      <p:sp>
        <p:nvSpPr>
          <p:cNvPr id="73818" name="Line 208">
            <a:extLst>
              <a:ext uri="{FF2B5EF4-FFF2-40B4-BE49-F238E27FC236}">
                <a16:creationId xmlns:a16="http://schemas.microsoft.com/office/drawing/2014/main" id="{3CF969A0-12EC-2BA4-A3B7-E1191D68C0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60688" y="318611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819" name="Group 209">
            <a:extLst>
              <a:ext uri="{FF2B5EF4-FFF2-40B4-BE49-F238E27FC236}">
                <a16:creationId xmlns:a16="http://schemas.microsoft.com/office/drawing/2014/main" id="{1644CD30-2ECD-464F-93E1-F0BF7321D5EA}"/>
              </a:ext>
            </a:extLst>
          </p:cNvPr>
          <p:cNvGrpSpPr>
            <a:grpSpLocks/>
          </p:cNvGrpSpPr>
          <p:nvPr/>
        </p:nvGrpSpPr>
        <p:grpSpPr bwMode="auto">
          <a:xfrm>
            <a:off x="2622550" y="2089150"/>
            <a:ext cx="528638" cy="373063"/>
            <a:chOff x="2071" y="3309"/>
            <a:chExt cx="333" cy="235"/>
          </a:xfrm>
        </p:grpSpPr>
        <p:grpSp>
          <p:nvGrpSpPr>
            <p:cNvPr id="73898" name="Group 210">
              <a:extLst>
                <a:ext uri="{FF2B5EF4-FFF2-40B4-BE49-F238E27FC236}">
                  <a16:creationId xmlns:a16="http://schemas.microsoft.com/office/drawing/2014/main" id="{3356B878-1654-9081-0AE6-19A7D033CE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73901" name="Group 211">
                <a:extLst>
                  <a:ext uri="{FF2B5EF4-FFF2-40B4-BE49-F238E27FC236}">
                    <a16:creationId xmlns:a16="http://schemas.microsoft.com/office/drawing/2014/main" id="{FC402BCA-9E9A-ABC2-838F-49F60BB700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73903" name="Rectangle 212">
                  <a:extLst>
                    <a:ext uri="{FF2B5EF4-FFF2-40B4-BE49-F238E27FC236}">
                      <a16:creationId xmlns:a16="http://schemas.microsoft.com/office/drawing/2014/main" id="{7A524B96-EF8E-CB3F-982E-A2753C2C0D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904" name="Oval 213">
                  <a:extLst>
                    <a:ext uri="{FF2B5EF4-FFF2-40B4-BE49-F238E27FC236}">
                      <a16:creationId xmlns:a16="http://schemas.microsoft.com/office/drawing/2014/main" id="{48AB03FF-1DA9-FD5E-4D61-21C7F52E81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3902" name="Text Box 214">
                <a:extLst>
                  <a:ext uri="{FF2B5EF4-FFF2-40B4-BE49-F238E27FC236}">
                    <a16:creationId xmlns:a16="http://schemas.microsoft.com/office/drawing/2014/main" id="{40B0C133-7E0D-791F-AFDF-0345347337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16" cy="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nb-NO" sz="7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3899" name="Text Box 215">
              <a:extLst>
                <a:ext uri="{FF2B5EF4-FFF2-40B4-BE49-F238E27FC236}">
                  <a16:creationId xmlns:a16="http://schemas.microsoft.com/office/drawing/2014/main" id="{7D2BE3D3-BE28-7D6B-221B-9B7F076B8D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20"/>
              <a:ext cx="213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000">
                  <a:latin typeface="Times New Roman" panose="02020603050405020304" pitchFamily="18" charset="0"/>
                </a:rPr>
                <a:t>FC</a:t>
              </a:r>
              <a:endParaRPr lang="en-GB" altLang="nb-NO" sz="1000">
                <a:latin typeface="Times New Roman" panose="02020603050405020304" pitchFamily="18" charset="0"/>
              </a:endParaRPr>
            </a:p>
          </p:txBody>
        </p:sp>
        <p:sp>
          <p:nvSpPr>
            <p:cNvPr id="73900" name="Text Box 216">
              <a:extLst>
                <a:ext uri="{FF2B5EF4-FFF2-40B4-BE49-F238E27FC236}">
                  <a16:creationId xmlns:a16="http://schemas.microsoft.com/office/drawing/2014/main" id="{10F568CA-14EA-32C4-9045-D01B3970B8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116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sp>
        <p:nvSpPr>
          <p:cNvPr id="73820" name="Line 217">
            <a:extLst>
              <a:ext uri="{FF2B5EF4-FFF2-40B4-BE49-F238E27FC236}">
                <a16:creationId xmlns:a16="http://schemas.microsoft.com/office/drawing/2014/main" id="{A728C709-1E05-7991-E228-A92B7D6B84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60688" y="246221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821" name="Group 218">
            <a:extLst>
              <a:ext uri="{FF2B5EF4-FFF2-40B4-BE49-F238E27FC236}">
                <a16:creationId xmlns:a16="http://schemas.microsoft.com/office/drawing/2014/main" id="{6A66B6DB-1FBD-DE68-25B3-80BE97959C50}"/>
              </a:ext>
            </a:extLst>
          </p:cNvPr>
          <p:cNvGrpSpPr>
            <a:grpSpLocks/>
          </p:cNvGrpSpPr>
          <p:nvPr/>
        </p:nvGrpSpPr>
        <p:grpSpPr bwMode="auto">
          <a:xfrm>
            <a:off x="3244850" y="3278188"/>
            <a:ext cx="98425" cy="177800"/>
            <a:chOff x="3216" y="684"/>
            <a:chExt cx="96" cy="132"/>
          </a:xfrm>
        </p:grpSpPr>
        <p:sp>
          <p:nvSpPr>
            <p:cNvPr id="73891" name="Line 219">
              <a:extLst>
                <a:ext uri="{FF2B5EF4-FFF2-40B4-BE49-F238E27FC236}">
                  <a16:creationId xmlns:a16="http://schemas.microsoft.com/office/drawing/2014/main" id="{0723173B-063D-7B0F-B753-3E5FD23FE1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3892" name="Group 220">
              <a:extLst>
                <a:ext uri="{FF2B5EF4-FFF2-40B4-BE49-F238E27FC236}">
                  <a16:creationId xmlns:a16="http://schemas.microsoft.com/office/drawing/2014/main" id="{9C6AC7C5-9CC8-1828-6129-F27A73C48B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73894" name="Line 221">
                <a:extLst>
                  <a:ext uri="{FF2B5EF4-FFF2-40B4-BE49-F238E27FC236}">
                    <a16:creationId xmlns:a16="http://schemas.microsoft.com/office/drawing/2014/main" id="{8E5EFDF4-EB1E-1BE2-9C57-6D6B92E8D5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3895" name="Group 222">
                <a:extLst>
                  <a:ext uri="{FF2B5EF4-FFF2-40B4-BE49-F238E27FC236}">
                    <a16:creationId xmlns:a16="http://schemas.microsoft.com/office/drawing/2014/main" id="{D6F83F74-6F86-C624-6ABB-E2FEF7156E3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73896" name="Arc 223">
                  <a:extLst>
                    <a:ext uri="{FF2B5EF4-FFF2-40B4-BE49-F238E27FC236}">
                      <a16:creationId xmlns:a16="http://schemas.microsoft.com/office/drawing/2014/main" id="{2F0FECF1-F363-1EA6-BF21-585D606EAC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897" name="Arc 224">
                  <a:extLst>
                    <a:ext uri="{FF2B5EF4-FFF2-40B4-BE49-F238E27FC236}">
                      <a16:creationId xmlns:a16="http://schemas.microsoft.com/office/drawing/2014/main" id="{7AA3C48E-9CC8-9F40-1AF9-52A2F9EA7D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3893" name="Freeform 225">
              <a:extLst>
                <a:ext uri="{FF2B5EF4-FFF2-40B4-BE49-F238E27FC236}">
                  <a16:creationId xmlns:a16="http://schemas.microsoft.com/office/drawing/2014/main" id="{E107A55A-917B-56E2-EDE7-1126F1B3F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3822" name="Line 226">
            <a:extLst>
              <a:ext uri="{FF2B5EF4-FFF2-40B4-BE49-F238E27FC236}">
                <a16:creationId xmlns:a16="http://schemas.microsoft.com/office/drawing/2014/main" id="{1AFC9C53-5C73-7858-40EF-2B8ACC583C48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0413" y="2782888"/>
            <a:ext cx="0" cy="4937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823" name="Group 227">
            <a:extLst>
              <a:ext uri="{FF2B5EF4-FFF2-40B4-BE49-F238E27FC236}">
                <a16:creationId xmlns:a16="http://schemas.microsoft.com/office/drawing/2014/main" id="{C2622EC5-67DE-9780-EF44-F4C90D1B4A71}"/>
              </a:ext>
            </a:extLst>
          </p:cNvPr>
          <p:cNvGrpSpPr>
            <a:grpSpLocks/>
          </p:cNvGrpSpPr>
          <p:nvPr/>
        </p:nvGrpSpPr>
        <p:grpSpPr bwMode="auto">
          <a:xfrm>
            <a:off x="3302000" y="2573338"/>
            <a:ext cx="98425" cy="177800"/>
            <a:chOff x="3216" y="684"/>
            <a:chExt cx="96" cy="132"/>
          </a:xfrm>
        </p:grpSpPr>
        <p:sp>
          <p:nvSpPr>
            <p:cNvPr id="73884" name="Line 228">
              <a:extLst>
                <a:ext uri="{FF2B5EF4-FFF2-40B4-BE49-F238E27FC236}">
                  <a16:creationId xmlns:a16="http://schemas.microsoft.com/office/drawing/2014/main" id="{9634EE73-C69D-C4B6-3F2C-67F7F8D13D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20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3885" name="Group 229">
              <a:extLst>
                <a:ext uri="{FF2B5EF4-FFF2-40B4-BE49-F238E27FC236}">
                  <a16:creationId xmlns:a16="http://schemas.microsoft.com/office/drawing/2014/main" id="{E08BDB75-B7F0-1089-7CCD-22C57031A2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4" y="684"/>
              <a:ext cx="76" cy="34"/>
              <a:chOff x="1198" y="430"/>
              <a:chExt cx="144" cy="75"/>
            </a:xfrm>
          </p:grpSpPr>
          <p:sp>
            <p:nvSpPr>
              <p:cNvPr id="73887" name="Line 230">
                <a:extLst>
                  <a:ext uri="{FF2B5EF4-FFF2-40B4-BE49-F238E27FC236}">
                    <a16:creationId xmlns:a16="http://schemas.microsoft.com/office/drawing/2014/main" id="{E9D0CAF8-7FDE-4BA5-2284-49CCF43A80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8" y="502"/>
                <a:ext cx="1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3888" name="Group 231">
                <a:extLst>
                  <a:ext uri="{FF2B5EF4-FFF2-40B4-BE49-F238E27FC236}">
                    <a16:creationId xmlns:a16="http://schemas.microsoft.com/office/drawing/2014/main" id="{A562CC86-7FB2-FC20-952D-E563E74F97B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8" y="430"/>
                <a:ext cx="144" cy="75"/>
                <a:chOff x="720" y="912"/>
                <a:chExt cx="192" cy="96"/>
              </a:xfrm>
            </p:grpSpPr>
            <p:sp>
              <p:nvSpPr>
                <p:cNvPr id="73889" name="Arc 232">
                  <a:extLst>
                    <a:ext uri="{FF2B5EF4-FFF2-40B4-BE49-F238E27FC236}">
                      <a16:creationId xmlns:a16="http://schemas.microsoft.com/office/drawing/2014/main" id="{7BEB13F1-E68A-179B-28DA-22A9B90B34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20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890" name="Arc 233">
                  <a:extLst>
                    <a:ext uri="{FF2B5EF4-FFF2-40B4-BE49-F238E27FC236}">
                      <a16:creationId xmlns:a16="http://schemas.microsoft.com/office/drawing/2014/main" id="{5A7573E8-A561-1BEE-E405-870AD37DF3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" y="912"/>
                  <a:ext cx="96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3886" name="Freeform 234">
              <a:extLst>
                <a:ext uri="{FF2B5EF4-FFF2-40B4-BE49-F238E27FC236}">
                  <a16:creationId xmlns:a16="http://schemas.microsoft.com/office/drawing/2014/main" id="{D295747C-D085-432C-122D-AE841485F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768"/>
              <a:ext cx="96" cy="48"/>
            </a:xfrm>
            <a:custGeom>
              <a:avLst/>
              <a:gdLst>
                <a:gd name="T0" fmla="*/ 0 w 144"/>
                <a:gd name="T1" fmla="*/ 0 h 48"/>
                <a:gd name="T2" fmla="*/ 1 w 144"/>
                <a:gd name="T3" fmla="*/ 48 h 48"/>
                <a:gd name="T4" fmla="*/ 1 w 144"/>
                <a:gd name="T5" fmla="*/ 0 h 48"/>
                <a:gd name="T6" fmla="*/ 0 w 144"/>
                <a:gd name="T7" fmla="*/ 48 h 48"/>
                <a:gd name="T8" fmla="*/ 0 w 144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48">
                  <a:moveTo>
                    <a:pt x="0" y="0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3824" name="Line 235">
            <a:extLst>
              <a:ext uri="{FF2B5EF4-FFF2-40B4-BE49-F238E27FC236}">
                <a16:creationId xmlns:a16="http://schemas.microsoft.com/office/drawing/2014/main" id="{E13B9E19-3DFD-AC64-5F85-C19295FF1D6D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7563" y="2039938"/>
            <a:ext cx="0" cy="5318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25" name="Line 236">
            <a:extLst>
              <a:ext uri="{FF2B5EF4-FFF2-40B4-BE49-F238E27FC236}">
                <a16:creationId xmlns:a16="http://schemas.microsoft.com/office/drawing/2014/main" id="{F24C96CC-BDA6-C6DB-05D9-9A9F92B414B7}"/>
              </a:ext>
            </a:extLst>
          </p:cNvPr>
          <p:cNvSpPr>
            <a:spLocks noChangeShapeType="1"/>
          </p:cNvSpPr>
          <p:nvPr/>
        </p:nvSpPr>
        <p:spPr bwMode="auto">
          <a:xfrm>
            <a:off x="2979738" y="2047875"/>
            <a:ext cx="4032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26" name="Line 237">
            <a:extLst>
              <a:ext uri="{FF2B5EF4-FFF2-40B4-BE49-F238E27FC236}">
                <a16:creationId xmlns:a16="http://schemas.microsoft.com/office/drawing/2014/main" id="{81E3C61D-9D4F-4972-F7AB-C5627897FCFE}"/>
              </a:ext>
            </a:extLst>
          </p:cNvPr>
          <p:cNvSpPr>
            <a:spLocks noChangeShapeType="1"/>
          </p:cNvSpPr>
          <p:nvPr/>
        </p:nvSpPr>
        <p:spPr bwMode="auto">
          <a:xfrm>
            <a:off x="2960688" y="2027238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27" name="Line 238">
            <a:extLst>
              <a:ext uri="{FF2B5EF4-FFF2-40B4-BE49-F238E27FC236}">
                <a16:creationId xmlns:a16="http://schemas.microsoft.com/office/drawing/2014/main" id="{2599DBDE-0F45-1018-B08D-4C2892A47836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2588" y="2771775"/>
            <a:ext cx="4032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28" name="Line 239">
            <a:extLst>
              <a:ext uri="{FF2B5EF4-FFF2-40B4-BE49-F238E27FC236}">
                <a16:creationId xmlns:a16="http://schemas.microsoft.com/office/drawing/2014/main" id="{75F88F53-55EE-10C6-A0DD-5FCBA50514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3538" y="2770188"/>
            <a:ext cx="0" cy="1047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829" name="Group 240">
            <a:extLst>
              <a:ext uri="{FF2B5EF4-FFF2-40B4-BE49-F238E27FC236}">
                <a16:creationId xmlns:a16="http://schemas.microsoft.com/office/drawing/2014/main" id="{8BB0E522-3B27-A5B3-A49A-A6EB353FD5F6}"/>
              </a:ext>
            </a:extLst>
          </p:cNvPr>
          <p:cNvGrpSpPr>
            <a:grpSpLocks/>
          </p:cNvGrpSpPr>
          <p:nvPr/>
        </p:nvGrpSpPr>
        <p:grpSpPr bwMode="auto">
          <a:xfrm>
            <a:off x="2593975" y="2813050"/>
            <a:ext cx="528638" cy="373063"/>
            <a:chOff x="2071" y="3309"/>
            <a:chExt cx="333" cy="235"/>
          </a:xfrm>
        </p:grpSpPr>
        <p:grpSp>
          <p:nvGrpSpPr>
            <p:cNvPr id="73877" name="Group 241">
              <a:extLst>
                <a:ext uri="{FF2B5EF4-FFF2-40B4-BE49-F238E27FC236}">
                  <a16:creationId xmlns:a16="http://schemas.microsoft.com/office/drawing/2014/main" id="{D0EEB4DD-03CC-50E3-58D5-B46ED87CC4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73880" name="Group 242">
                <a:extLst>
                  <a:ext uri="{FF2B5EF4-FFF2-40B4-BE49-F238E27FC236}">
                    <a16:creationId xmlns:a16="http://schemas.microsoft.com/office/drawing/2014/main" id="{DE495C52-5BD6-1044-1979-B18711B07A2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73882" name="Rectangle 243">
                  <a:extLst>
                    <a:ext uri="{FF2B5EF4-FFF2-40B4-BE49-F238E27FC236}">
                      <a16:creationId xmlns:a16="http://schemas.microsoft.com/office/drawing/2014/main" id="{33B3FCA2-CBE2-2CE7-19D4-AD2C112C6E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883" name="Oval 244">
                  <a:extLst>
                    <a:ext uri="{FF2B5EF4-FFF2-40B4-BE49-F238E27FC236}">
                      <a16:creationId xmlns:a16="http://schemas.microsoft.com/office/drawing/2014/main" id="{15161EF0-F02D-B56A-6399-C05EC2445E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3881" name="Text Box 245">
                <a:extLst>
                  <a:ext uri="{FF2B5EF4-FFF2-40B4-BE49-F238E27FC236}">
                    <a16:creationId xmlns:a16="http://schemas.microsoft.com/office/drawing/2014/main" id="{51B1BED9-6CFE-A008-7D30-F0A1554967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16" cy="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nb-NO" sz="7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3878" name="Text Box 246">
              <a:extLst>
                <a:ext uri="{FF2B5EF4-FFF2-40B4-BE49-F238E27FC236}">
                  <a16:creationId xmlns:a16="http://schemas.microsoft.com/office/drawing/2014/main" id="{F9457B3E-90B2-1462-DED8-EB609C1C3F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20"/>
              <a:ext cx="213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000">
                  <a:latin typeface="Times New Roman" panose="02020603050405020304" pitchFamily="18" charset="0"/>
                </a:rPr>
                <a:t>FC</a:t>
              </a:r>
              <a:endParaRPr lang="en-GB" altLang="nb-NO" sz="1000">
                <a:latin typeface="Times New Roman" panose="02020603050405020304" pitchFamily="18" charset="0"/>
              </a:endParaRPr>
            </a:p>
          </p:txBody>
        </p:sp>
        <p:sp>
          <p:nvSpPr>
            <p:cNvPr id="73879" name="Text Box 247">
              <a:extLst>
                <a:ext uri="{FF2B5EF4-FFF2-40B4-BE49-F238E27FC236}">
                  <a16:creationId xmlns:a16="http://schemas.microsoft.com/office/drawing/2014/main" id="{8B562E63-F468-87A4-46F6-BAA274804F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116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3830" name="Group 248">
            <a:extLst>
              <a:ext uri="{FF2B5EF4-FFF2-40B4-BE49-F238E27FC236}">
                <a16:creationId xmlns:a16="http://schemas.microsoft.com/office/drawing/2014/main" id="{84FF4C50-AC51-384E-857B-41AE248ADC1E}"/>
              </a:ext>
            </a:extLst>
          </p:cNvPr>
          <p:cNvGrpSpPr>
            <a:grpSpLocks/>
          </p:cNvGrpSpPr>
          <p:nvPr/>
        </p:nvGrpSpPr>
        <p:grpSpPr bwMode="auto">
          <a:xfrm>
            <a:off x="7089775" y="3651250"/>
            <a:ext cx="528638" cy="373063"/>
            <a:chOff x="2071" y="3309"/>
            <a:chExt cx="333" cy="235"/>
          </a:xfrm>
        </p:grpSpPr>
        <p:grpSp>
          <p:nvGrpSpPr>
            <p:cNvPr id="73870" name="Group 249">
              <a:extLst>
                <a:ext uri="{FF2B5EF4-FFF2-40B4-BE49-F238E27FC236}">
                  <a16:creationId xmlns:a16="http://schemas.microsoft.com/office/drawing/2014/main" id="{E56E8580-E41E-E8C3-395D-2FFBADBDAB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73873" name="Group 250">
                <a:extLst>
                  <a:ext uri="{FF2B5EF4-FFF2-40B4-BE49-F238E27FC236}">
                    <a16:creationId xmlns:a16="http://schemas.microsoft.com/office/drawing/2014/main" id="{30649C23-B697-A785-FEC3-4B2B6C23DDB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73875" name="Rectangle 251">
                  <a:extLst>
                    <a:ext uri="{FF2B5EF4-FFF2-40B4-BE49-F238E27FC236}">
                      <a16:creationId xmlns:a16="http://schemas.microsoft.com/office/drawing/2014/main" id="{FAF95E8B-6305-B29B-9783-39B6F7803E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876" name="Oval 252">
                  <a:extLst>
                    <a:ext uri="{FF2B5EF4-FFF2-40B4-BE49-F238E27FC236}">
                      <a16:creationId xmlns:a16="http://schemas.microsoft.com/office/drawing/2014/main" id="{248EAF4C-EC0D-418C-A9F1-95C116F0EB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3874" name="Text Box 253">
                <a:extLst>
                  <a:ext uri="{FF2B5EF4-FFF2-40B4-BE49-F238E27FC236}">
                    <a16:creationId xmlns:a16="http://schemas.microsoft.com/office/drawing/2014/main" id="{2A797BD8-1CE0-1FC6-015A-E1AE85AF48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16" cy="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nb-NO" sz="7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3871" name="Text Box 254">
              <a:extLst>
                <a:ext uri="{FF2B5EF4-FFF2-40B4-BE49-F238E27FC236}">
                  <a16:creationId xmlns:a16="http://schemas.microsoft.com/office/drawing/2014/main" id="{2547B4AA-4BAC-4C61-FE03-F546A278C4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20"/>
              <a:ext cx="213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000">
                  <a:latin typeface="Times New Roman" panose="02020603050405020304" pitchFamily="18" charset="0"/>
                </a:rPr>
                <a:t>FC</a:t>
              </a:r>
              <a:endParaRPr lang="en-GB" altLang="nb-NO" sz="1000">
                <a:latin typeface="Times New Roman" panose="02020603050405020304" pitchFamily="18" charset="0"/>
              </a:endParaRPr>
            </a:p>
          </p:txBody>
        </p:sp>
        <p:sp>
          <p:nvSpPr>
            <p:cNvPr id="73872" name="Text Box 255">
              <a:extLst>
                <a:ext uri="{FF2B5EF4-FFF2-40B4-BE49-F238E27FC236}">
                  <a16:creationId xmlns:a16="http://schemas.microsoft.com/office/drawing/2014/main" id="{3B6857A5-F86B-D231-7FC1-9D3F3E28A7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116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3831" name="Group 256">
            <a:extLst>
              <a:ext uri="{FF2B5EF4-FFF2-40B4-BE49-F238E27FC236}">
                <a16:creationId xmlns:a16="http://schemas.microsoft.com/office/drawing/2014/main" id="{F4D35947-4C44-3EC0-100F-E046166F6E9A}"/>
              </a:ext>
            </a:extLst>
          </p:cNvPr>
          <p:cNvGrpSpPr>
            <a:grpSpLocks/>
          </p:cNvGrpSpPr>
          <p:nvPr/>
        </p:nvGrpSpPr>
        <p:grpSpPr bwMode="auto">
          <a:xfrm>
            <a:off x="6596063" y="5292725"/>
            <a:ext cx="536575" cy="373063"/>
            <a:chOff x="2071" y="3309"/>
            <a:chExt cx="338" cy="235"/>
          </a:xfrm>
        </p:grpSpPr>
        <p:grpSp>
          <p:nvGrpSpPr>
            <p:cNvPr id="73863" name="Group 257">
              <a:extLst>
                <a:ext uri="{FF2B5EF4-FFF2-40B4-BE49-F238E27FC236}">
                  <a16:creationId xmlns:a16="http://schemas.microsoft.com/office/drawing/2014/main" id="{797652FF-D95D-8C8E-6C58-72A4FD013C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73866" name="Group 258">
                <a:extLst>
                  <a:ext uri="{FF2B5EF4-FFF2-40B4-BE49-F238E27FC236}">
                    <a16:creationId xmlns:a16="http://schemas.microsoft.com/office/drawing/2014/main" id="{8037171A-65D0-E724-CC24-4E73DA43653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73868" name="Rectangle 259">
                  <a:extLst>
                    <a:ext uri="{FF2B5EF4-FFF2-40B4-BE49-F238E27FC236}">
                      <a16:creationId xmlns:a16="http://schemas.microsoft.com/office/drawing/2014/main" id="{036D858E-CFE5-A133-97B7-87C0977B40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869" name="Oval 260">
                  <a:extLst>
                    <a:ext uri="{FF2B5EF4-FFF2-40B4-BE49-F238E27FC236}">
                      <a16:creationId xmlns:a16="http://schemas.microsoft.com/office/drawing/2014/main" id="{71A983D5-3103-CBFA-A4C1-D5A9714696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3867" name="Text Box 261">
                <a:extLst>
                  <a:ext uri="{FF2B5EF4-FFF2-40B4-BE49-F238E27FC236}">
                    <a16:creationId xmlns:a16="http://schemas.microsoft.com/office/drawing/2014/main" id="{BFB4F5F3-711B-58BB-99B7-298F907841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16" cy="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nb-NO" sz="7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3864" name="Text Box 262">
              <a:extLst>
                <a:ext uri="{FF2B5EF4-FFF2-40B4-BE49-F238E27FC236}">
                  <a16:creationId xmlns:a16="http://schemas.microsoft.com/office/drawing/2014/main" id="{858A831E-A7B1-C079-65F9-7901111155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20"/>
              <a:ext cx="218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000">
                  <a:latin typeface="Times New Roman" panose="02020603050405020304" pitchFamily="18" charset="0"/>
                </a:rPr>
                <a:t>LC</a:t>
              </a:r>
              <a:endParaRPr lang="en-GB" altLang="nb-NO" sz="1000">
                <a:latin typeface="Times New Roman" panose="02020603050405020304" pitchFamily="18" charset="0"/>
              </a:endParaRPr>
            </a:p>
          </p:txBody>
        </p:sp>
        <p:sp>
          <p:nvSpPr>
            <p:cNvPr id="73865" name="Text Box 263">
              <a:extLst>
                <a:ext uri="{FF2B5EF4-FFF2-40B4-BE49-F238E27FC236}">
                  <a16:creationId xmlns:a16="http://schemas.microsoft.com/office/drawing/2014/main" id="{CEC60C02-5DB9-15CF-E1B0-B67DA2037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116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3832" name="Group 264">
            <a:extLst>
              <a:ext uri="{FF2B5EF4-FFF2-40B4-BE49-F238E27FC236}">
                <a16:creationId xmlns:a16="http://schemas.microsoft.com/office/drawing/2014/main" id="{DDA017A6-705D-CE26-796B-EACBEE651B99}"/>
              </a:ext>
            </a:extLst>
          </p:cNvPr>
          <p:cNvGrpSpPr>
            <a:grpSpLocks/>
          </p:cNvGrpSpPr>
          <p:nvPr/>
        </p:nvGrpSpPr>
        <p:grpSpPr bwMode="auto">
          <a:xfrm>
            <a:off x="3298825" y="4875213"/>
            <a:ext cx="528638" cy="373062"/>
            <a:chOff x="2071" y="3309"/>
            <a:chExt cx="333" cy="235"/>
          </a:xfrm>
        </p:grpSpPr>
        <p:grpSp>
          <p:nvGrpSpPr>
            <p:cNvPr id="73856" name="Group 265">
              <a:extLst>
                <a:ext uri="{FF2B5EF4-FFF2-40B4-BE49-F238E27FC236}">
                  <a16:creationId xmlns:a16="http://schemas.microsoft.com/office/drawing/2014/main" id="{7E96B939-6291-30A2-4120-95649C99DA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73859" name="Group 266">
                <a:extLst>
                  <a:ext uri="{FF2B5EF4-FFF2-40B4-BE49-F238E27FC236}">
                    <a16:creationId xmlns:a16="http://schemas.microsoft.com/office/drawing/2014/main" id="{D50977B5-96B3-5B80-512E-92718F02A94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73861" name="Rectangle 267">
                  <a:extLst>
                    <a:ext uri="{FF2B5EF4-FFF2-40B4-BE49-F238E27FC236}">
                      <a16:creationId xmlns:a16="http://schemas.microsoft.com/office/drawing/2014/main" id="{4F80009F-75E8-5233-DB00-37F42CDE31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862" name="Oval 268">
                  <a:extLst>
                    <a:ext uri="{FF2B5EF4-FFF2-40B4-BE49-F238E27FC236}">
                      <a16:creationId xmlns:a16="http://schemas.microsoft.com/office/drawing/2014/main" id="{F0F65A25-9AAC-D61B-43C0-6BE2D205CA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3860" name="Text Box 269">
                <a:extLst>
                  <a:ext uri="{FF2B5EF4-FFF2-40B4-BE49-F238E27FC236}">
                    <a16:creationId xmlns:a16="http://schemas.microsoft.com/office/drawing/2014/main" id="{FB5B6582-06D7-1C86-7584-431E16638F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16" cy="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nb-NO" sz="7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3857" name="Text Box 270">
              <a:extLst>
                <a:ext uri="{FF2B5EF4-FFF2-40B4-BE49-F238E27FC236}">
                  <a16:creationId xmlns:a16="http://schemas.microsoft.com/office/drawing/2014/main" id="{1C056043-AE64-23C0-33A9-2CB9AD0679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20"/>
              <a:ext cx="213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000">
                  <a:latin typeface="Times New Roman" panose="02020603050405020304" pitchFamily="18" charset="0"/>
                </a:rPr>
                <a:t>PC</a:t>
              </a:r>
              <a:endParaRPr lang="en-GB" altLang="nb-NO" sz="1000">
                <a:latin typeface="Times New Roman" panose="02020603050405020304" pitchFamily="18" charset="0"/>
              </a:endParaRPr>
            </a:p>
          </p:txBody>
        </p:sp>
        <p:sp>
          <p:nvSpPr>
            <p:cNvPr id="73858" name="Text Box 271">
              <a:extLst>
                <a:ext uri="{FF2B5EF4-FFF2-40B4-BE49-F238E27FC236}">
                  <a16:creationId xmlns:a16="http://schemas.microsoft.com/office/drawing/2014/main" id="{6D02D865-3853-911F-7BC4-A7943B9233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116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sp>
        <p:nvSpPr>
          <p:cNvPr id="73833" name="Text Box 272">
            <a:extLst>
              <a:ext uri="{FF2B5EF4-FFF2-40B4-BE49-F238E27FC236}">
                <a16:creationId xmlns:a16="http://schemas.microsoft.com/office/drawing/2014/main" id="{05CE9FE7-D32C-B3C8-466F-31E219F70B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0763" y="1196975"/>
            <a:ext cx="757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>
                <a:latin typeface="Times New Roman" panose="02020603050405020304" pitchFamily="18" charset="0"/>
              </a:rPr>
              <a:t>Fuel gas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>
                <a:latin typeface="Times New Roman" panose="02020603050405020304" pitchFamily="18" charset="0"/>
              </a:rPr>
              <a:t>to boilers</a:t>
            </a:r>
            <a:endParaRPr lang="en-GB" altLang="nb-NO" sz="1200">
              <a:latin typeface="Times New Roman" panose="02020603050405020304" pitchFamily="18" charset="0"/>
            </a:endParaRPr>
          </a:p>
        </p:txBody>
      </p:sp>
      <p:sp>
        <p:nvSpPr>
          <p:cNvPr id="73834" name="Line 273">
            <a:extLst>
              <a:ext uri="{FF2B5EF4-FFF2-40B4-BE49-F238E27FC236}">
                <a16:creationId xmlns:a16="http://schemas.microsoft.com/office/drawing/2014/main" id="{522DFD44-E6B0-7F06-ADD6-B15E5F600F5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11938" y="1035050"/>
            <a:ext cx="0" cy="1920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35" name="Line 274">
            <a:extLst>
              <a:ext uri="{FF2B5EF4-FFF2-40B4-BE49-F238E27FC236}">
                <a16:creationId xmlns:a16="http://schemas.microsoft.com/office/drawing/2014/main" id="{49400149-FCFB-BDC8-1E27-BF948109F6B8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0988" y="1054100"/>
            <a:ext cx="485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36" name="Text Box 275">
            <a:extLst>
              <a:ext uri="{FF2B5EF4-FFF2-40B4-BE49-F238E27FC236}">
                <a16:creationId xmlns:a16="http://schemas.microsoft.com/office/drawing/2014/main" id="{66D65230-882A-6DB0-6100-31BFF03CB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9738" y="692150"/>
            <a:ext cx="792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nn-NO" altLang="nb-NO" sz="2400">
                <a:solidFill>
                  <a:srgbClr val="FF0000"/>
                </a:solidFill>
                <a:latin typeface="Arial" panose="020B0604020202020204" pitchFamily="34" charset="0"/>
              </a:rPr>
              <a:t>CV</a:t>
            </a:r>
            <a:endParaRPr lang="nb-NO" altLang="nb-NO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3837" name="Text Box 276">
            <a:extLst>
              <a:ext uri="{FF2B5EF4-FFF2-40B4-BE49-F238E27FC236}">
                <a16:creationId xmlns:a16="http://schemas.microsoft.com/office/drawing/2014/main" id="{21B4A68A-5BE0-7C1C-BE07-BA258AB365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5838" y="5029200"/>
            <a:ext cx="792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nn-NO" altLang="nb-NO" sz="2400">
                <a:solidFill>
                  <a:srgbClr val="FF0000"/>
                </a:solidFill>
                <a:latin typeface="Arial" panose="020B0604020202020204" pitchFamily="34" charset="0"/>
              </a:rPr>
              <a:t>CV</a:t>
            </a:r>
            <a:endParaRPr lang="nb-NO" altLang="nb-NO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3838" name="Text Box 277">
            <a:extLst>
              <a:ext uri="{FF2B5EF4-FFF2-40B4-BE49-F238E27FC236}">
                <a16:creationId xmlns:a16="http://schemas.microsoft.com/office/drawing/2014/main" id="{7183E04D-BBBE-E47C-98B1-F1764ACB9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400" y="5334000"/>
            <a:ext cx="792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nn-NO" altLang="nb-NO" sz="2400">
                <a:solidFill>
                  <a:srgbClr val="FF0000"/>
                </a:solidFill>
                <a:latin typeface="Arial" panose="020B0604020202020204" pitchFamily="34" charset="0"/>
              </a:rPr>
              <a:t>CV</a:t>
            </a:r>
            <a:endParaRPr lang="nb-NO" altLang="nb-NO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3839" name="Text Box 278">
            <a:extLst>
              <a:ext uri="{FF2B5EF4-FFF2-40B4-BE49-F238E27FC236}">
                <a16:creationId xmlns:a16="http://schemas.microsoft.com/office/drawing/2014/main" id="{9A1E2770-73D6-22C0-0531-252D2048C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4338" y="4313238"/>
            <a:ext cx="792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nn-NO" altLang="nb-NO" sz="2400">
                <a:solidFill>
                  <a:srgbClr val="339966"/>
                </a:solidFill>
                <a:latin typeface="Arial" panose="020B0604020202020204" pitchFamily="34" charset="0"/>
              </a:rPr>
              <a:t>MV</a:t>
            </a:r>
            <a:endParaRPr lang="nb-NO" altLang="nb-NO" sz="2400">
              <a:solidFill>
                <a:srgbClr val="339966"/>
              </a:solidFill>
              <a:latin typeface="Arial" panose="020B0604020202020204" pitchFamily="34" charset="0"/>
            </a:endParaRPr>
          </a:p>
        </p:txBody>
      </p:sp>
      <p:sp>
        <p:nvSpPr>
          <p:cNvPr id="73840" name="Text Box 279">
            <a:extLst>
              <a:ext uri="{FF2B5EF4-FFF2-40B4-BE49-F238E27FC236}">
                <a16:creationId xmlns:a16="http://schemas.microsoft.com/office/drawing/2014/main" id="{BF67941F-1EBA-6C7B-2895-879059A7AF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1188" y="4384675"/>
            <a:ext cx="792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nn-NO" altLang="nb-NO" sz="2400">
                <a:solidFill>
                  <a:srgbClr val="339966"/>
                </a:solidFill>
                <a:latin typeface="Arial" panose="020B0604020202020204" pitchFamily="34" charset="0"/>
              </a:rPr>
              <a:t>MV</a:t>
            </a:r>
            <a:endParaRPr lang="nb-NO" altLang="nb-NO" sz="2400">
              <a:solidFill>
                <a:srgbClr val="339966"/>
              </a:solidFill>
              <a:latin typeface="Arial" panose="020B0604020202020204" pitchFamily="34" charset="0"/>
            </a:endParaRPr>
          </a:p>
        </p:txBody>
      </p:sp>
      <p:sp>
        <p:nvSpPr>
          <p:cNvPr id="73841" name="Text Box 280">
            <a:extLst>
              <a:ext uri="{FF2B5EF4-FFF2-40B4-BE49-F238E27FC236}">
                <a16:creationId xmlns:a16="http://schemas.microsoft.com/office/drawing/2014/main" id="{9C402446-DE91-BCB6-A95B-4C1454729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3521075"/>
            <a:ext cx="792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nn-NO" altLang="nb-NO" sz="2400">
                <a:solidFill>
                  <a:schemeClr val="accent2"/>
                </a:solidFill>
                <a:latin typeface="Arial" panose="020B0604020202020204" pitchFamily="34" charset="0"/>
              </a:rPr>
              <a:t>DV</a:t>
            </a:r>
            <a:endParaRPr lang="nb-NO" altLang="nb-NO" sz="24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3842" name="Rectangle 281">
            <a:extLst>
              <a:ext uri="{FF2B5EF4-FFF2-40B4-BE49-F238E27FC236}">
                <a16:creationId xmlns:a16="http://schemas.microsoft.com/office/drawing/2014/main" id="{F970AA47-DBCF-157C-C43B-CC6BACBDA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n-NO" altLang="nb-NO" sz="1800">
                <a:solidFill>
                  <a:schemeClr val="tx2"/>
                </a:solidFill>
                <a:latin typeface="Arial" panose="020B0604020202020204" pitchFamily="34" charset="0"/>
              </a:rPr>
              <a:t>Another column: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800">
                <a:solidFill>
                  <a:schemeClr val="tx2"/>
                </a:solidFill>
                <a:latin typeface="Arial" panose="020B0604020202020204" pitchFamily="34" charset="0"/>
              </a:rPr>
              <a:t>Deethanizer</a:t>
            </a:r>
            <a:endParaRPr lang="nb-NO" altLang="nb-NO" sz="18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73843" name="Text Box 282">
            <a:extLst>
              <a:ext uri="{FF2B5EF4-FFF2-40B4-BE49-F238E27FC236}">
                <a16:creationId xmlns:a16="http://schemas.microsoft.com/office/drawing/2014/main" id="{F22F6285-1EF4-DB05-DEED-162F8F6D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5791200"/>
            <a:ext cx="1528763" cy="3079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latin typeface="Arial" panose="020B0604020202020204" pitchFamily="34" charset="0"/>
              </a:rPr>
              <a:t>Quality estimator</a:t>
            </a:r>
            <a:endParaRPr lang="en-GB" altLang="nb-NO" sz="1400">
              <a:latin typeface="Arial" panose="020B0604020202020204" pitchFamily="34" charset="0"/>
            </a:endParaRPr>
          </a:p>
        </p:txBody>
      </p:sp>
      <p:sp>
        <p:nvSpPr>
          <p:cNvPr id="73844" name="Line 283">
            <a:extLst>
              <a:ext uri="{FF2B5EF4-FFF2-40B4-BE49-F238E27FC236}">
                <a16:creationId xmlns:a16="http://schemas.microsoft.com/office/drawing/2014/main" id="{38D6EC66-0ED7-3C75-19B4-97DC3B5ED504}"/>
              </a:ext>
            </a:extLst>
          </p:cNvPr>
          <p:cNvSpPr>
            <a:spLocks noChangeShapeType="1"/>
          </p:cNvSpPr>
          <p:nvPr/>
        </p:nvSpPr>
        <p:spPr bwMode="auto">
          <a:xfrm>
            <a:off x="8610600" y="610552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45" name="Text Box 284">
            <a:extLst>
              <a:ext uri="{FF2B5EF4-FFF2-40B4-BE49-F238E27FC236}">
                <a16:creationId xmlns:a16="http://schemas.microsoft.com/office/drawing/2014/main" id="{AE69D145-7D72-0A8C-61BB-EBDB583EAD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4488" y="4648200"/>
            <a:ext cx="1528762" cy="3079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latin typeface="Arial" panose="020B0604020202020204" pitchFamily="34" charset="0"/>
              </a:rPr>
              <a:t>Quality estimator</a:t>
            </a:r>
            <a:endParaRPr lang="en-GB" altLang="nb-NO" sz="1400">
              <a:latin typeface="Arial" panose="020B0604020202020204" pitchFamily="34" charset="0"/>
            </a:endParaRPr>
          </a:p>
        </p:txBody>
      </p:sp>
      <p:sp>
        <p:nvSpPr>
          <p:cNvPr id="73846" name="Line 285">
            <a:extLst>
              <a:ext uri="{FF2B5EF4-FFF2-40B4-BE49-F238E27FC236}">
                <a16:creationId xmlns:a16="http://schemas.microsoft.com/office/drawing/2014/main" id="{1D3218E8-A49A-8F8C-4014-D0AECD63F263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63200" y="4419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847" name="Group 286">
            <a:extLst>
              <a:ext uri="{FF2B5EF4-FFF2-40B4-BE49-F238E27FC236}">
                <a16:creationId xmlns:a16="http://schemas.microsoft.com/office/drawing/2014/main" id="{0B46BB86-3051-EBEB-8783-BA4091AB9864}"/>
              </a:ext>
            </a:extLst>
          </p:cNvPr>
          <p:cNvGrpSpPr>
            <a:grpSpLocks/>
          </p:cNvGrpSpPr>
          <p:nvPr/>
        </p:nvGrpSpPr>
        <p:grpSpPr bwMode="auto">
          <a:xfrm>
            <a:off x="3635375" y="5641975"/>
            <a:ext cx="536575" cy="373063"/>
            <a:chOff x="2071" y="3309"/>
            <a:chExt cx="338" cy="235"/>
          </a:xfrm>
        </p:grpSpPr>
        <p:grpSp>
          <p:nvGrpSpPr>
            <p:cNvPr id="73849" name="Group 287">
              <a:extLst>
                <a:ext uri="{FF2B5EF4-FFF2-40B4-BE49-F238E27FC236}">
                  <a16:creationId xmlns:a16="http://schemas.microsoft.com/office/drawing/2014/main" id="{96E2F714-31BB-5428-4882-F1DEAEBEA6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1" y="3309"/>
              <a:ext cx="308" cy="234"/>
              <a:chOff x="3822" y="2179"/>
              <a:chExt cx="308" cy="234"/>
            </a:xfrm>
          </p:grpSpPr>
          <p:grpSp>
            <p:nvGrpSpPr>
              <p:cNvPr id="73852" name="Group 288">
                <a:extLst>
                  <a:ext uri="{FF2B5EF4-FFF2-40B4-BE49-F238E27FC236}">
                    <a16:creationId xmlns:a16="http://schemas.microsoft.com/office/drawing/2014/main" id="{DE0886AB-3F03-DEEC-4DF3-2BB6422DA09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0" y="2227"/>
                <a:ext cx="190" cy="186"/>
                <a:chOff x="3820" y="2114"/>
                <a:chExt cx="310" cy="299"/>
              </a:xfrm>
            </p:grpSpPr>
            <p:sp>
              <p:nvSpPr>
                <p:cNvPr id="73854" name="Rectangle 289">
                  <a:extLst>
                    <a:ext uri="{FF2B5EF4-FFF2-40B4-BE49-F238E27FC236}">
                      <a16:creationId xmlns:a16="http://schemas.microsoft.com/office/drawing/2014/main" id="{A665E443-AFEC-0E6B-90B3-350CC06D3D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0" y="2114"/>
                  <a:ext cx="310" cy="29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855" name="Oval 290">
                  <a:extLst>
                    <a:ext uri="{FF2B5EF4-FFF2-40B4-BE49-F238E27FC236}">
                      <a16:creationId xmlns:a16="http://schemas.microsoft.com/office/drawing/2014/main" id="{C0A9FEAD-01AB-FE35-C89E-20C28334A9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" y="2115"/>
                  <a:ext cx="299" cy="29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nb-NO" sz="18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3853" name="Text Box 291">
                <a:extLst>
                  <a:ext uri="{FF2B5EF4-FFF2-40B4-BE49-F238E27FC236}">
                    <a16:creationId xmlns:a16="http://schemas.microsoft.com/office/drawing/2014/main" id="{1912DFEA-EF0E-A296-671E-F367E13C0A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2" y="2179"/>
                <a:ext cx="116" cy="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Times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nb-NO" sz="7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3850" name="Text Box 292">
              <a:extLst>
                <a:ext uri="{FF2B5EF4-FFF2-40B4-BE49-F238E27FC236}">
                  <a16:creationId xmlns:a16="http://schemas.microsoft.com/office/drawing/2014/main" id="{631A4046-FF78-B90D-0BB5-C64FA19330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3320"/>
              <a:ext cx="218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000">
                  <a:latin typeface="Times New Roman" panose="02020603050405020304" pitchFamily="18" charset="0"/>
                </a:rPr>
                <a:t>LC</a:t>
              </a:r>
              <a:endParaRPr lang="en-GB" altLang="nb-NO" sz="1000">
                <a:latin typeface="Times New Roman" panose="02020603050405020304" pitchFamily="18" charset="0"/>
              </a:endParaRPr>
            </a:p>
          </p:txBody>
        </p:sp>
        <p:sp>
          <p:nvSpPr>
            <p:cNvPr id="73851" name="Text Box 293">
              <a:extLst>
                <a:ext uri="{FF2B5EF4-FFF2-40B4-BE49-F238E27FC236}">
                  <a16:creationId xmlns:a16="http://schemas.microsoft.com/office/drawing/2014/main" id="{11031C6C-B331-CC5E-8AF7-798903EC1A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8" y="3419"/>
              <a:ext cx="116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nb-NO" sz="700">
                <a:latin typeface="Times New Roman" panose="02020603050405020304" pitchFamily="18" charset="0"/>
              </a:endParaRPr>
            </a:p>
          </p:txBody>
        </p:sp>
      </p:grpSp>
      <p:sp>
        <p:nvSpPr>
          <p:cNvPr id="73848" name="Line 294">
            <a:extLst>
              <a:ext uri="{FF2B5EF4-FFF2-40B4-BE49-F238E27FC236}">
                <a16:creationId xmlns:a16="http://schemas.microsoft.com/office/drawing/2014/main" id="{D42C7D72-B9EE-5332-2D35-0B3302247E29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0813" y="6021388"/>
            <a:ext cx="0" cy="1508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550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8B7C51CF-2870-3575-065D-419E4A368D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3288" y="188913"/>
            <a:ext cx="8842375" cy="1566862"/>
          </a:xfrm>
        </p:spPr>
        <p:txBody>
          <a:bodyPr/>
          <a:lstStyle/>
          <a:p>
            <a:r>
              <a:rPr lang="nb-NO" altLang="nb-NO"/>
              <a:t>Shower example,  MV=(q</a:t>
            </a:r>
            <a:r>
              <a:rPr lang="nb-NO" altLang="nb-NO" baseline="-25000"/>
              <a:t>h </a:t>
            </a:r>
            <a:r>
              <a:rPr lang="nb-NO" altLang="nb-NO"/>
              <a:t>q</a:t>
            </a:r>
            <a:r>
              <a:rPr lang="nb-NO" altLang="nb-NO" baseline="-25000"/>
              <a:t>c</a:t>
            </a:r>
            <a:r>
              <a:rPr lang="nb-NO" altLang="nb-NO"/>
              <a:t>), CV= (T q)</a:t>
            </a:r>
            <a:br>
              <a:rPr lang="nb-NO" altLang="nb-NO"/>
            </a:br>
            <a:endParaRPr lang="nb-NO" alt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F8C00-D5AE-322D-5E0B-8BA1FBB2E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3825" y="1628775"/>
            <a:ext cx="9023350" cy="3394075"/>
          </a:xfrm>
        </p:spPr>
        <p:txBody>
          <a:bodyPr/>
          <a:lstStyle/>
          <a:p>
            <a:pPr marL="557213" indent="-557213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“Pair-close rule: </a:t>
            </a:r>
            <a:r>
              <a:rPr lang="en-US" sz="21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MV should have a large, fast, and direct effect on the CV”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Shower, Rule 1: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largest flow (of qc and </a:t>
            </a:r>
            <a:r>
              <a:rPr lang="en-US" sz="18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qh</a:t>
            </a:r>
            <a:r>
              <a:rPr lang="en-US" sz="1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for flow control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smallest flow </a:t>
            </a:r>
            <a:r>
              <a:rPr lang="en-US" sz="19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temperature control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9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57213" indent="-557213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“Input saturation rule: </a:t>
            </a:r>
            <a:r>
              <a:rPr lang="en-US" sz="21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Pair a MV that may saturate with a CV that can be given up (when the MV saturates)”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Shower: Assume hot water (</a:t>
            </a:r>
            <a:r>
              <a:rPr lang="en-US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qh</a:t>
            </a: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may saturate (at fully open) and that flow control can be given up (it’s most important is to control temperature). Rule 2 gives: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hot water for flow control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Give up flow control if hot water saturates at max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cold water (</a:t>
            </a:r>
            <a:r>
              <a:rPr lang="en-US" sz="18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qh</a:t>
            </a:r>
            <a:r>
              <a:rPr lang="en-US" sz="1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for temperature control</a:t>
            </a:r>
          </a:p>
          <a:p>
            <a:pPr marL="557213" indent="-557213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defRPr/>
            </a:pPr>
            <a:endParaRPr lang="nb-NO" sz="2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nb-NO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480AD6-DDD8-35B2-776B-AEB116BE7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688" y="6165850"/>
            <a:ext cx="6340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/>
              <a:t>But shower is very coupled, so maybe we need decoupling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B6A02F5F-4C4A-CF93-A367-A251EA25D8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66988" y="260350"/>
            <a:ext cx="77724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200" dirty="0"/>
              <a:t>Top: Binary separation in this case</a:t>
            </a:r>
            <a:br>
              <a:rPr lang="en-US" sz="3200" dirty="0"/>
            </a:br>
            <a:r>
              <a:rPr lang="en-US" sz="3200" dirty="0"/>
              <a:t>Quality estimator vs. gas chromatograph</a:t>
            </a:r>
            <a:br>
              <a:rPr lang="en-US" sz="3200" dirty="0"/>
            </a:br>
            <a:r>
              <a:rPr lang="en-US" sz="1600" dirty="0"/>
              <a:t>(use logarithmic composition to reduce nonlinearity, CV = - </a:t>
            </a:r>
            <a:r>
              <a:rPr lang="en-US" sz="1600" dirty="0" err="1"/>
              <a:t>ln</a:t>
            </a:r>
            <a:r>
              <a:rPr lang="en-US" sz="1600" dirty="0"/>
              <a:t> </a:t>
            </a:r>
            <a:r>
              <a:rPr lang="en-US" sz="1600" dirty="0" err="1">
                <a:latin typeface="Calibri"/>
              </a:rPr>
              <a:t>x</a:t>
            </a:r>
            <a:r>
              <a:rPr lang="en-US" sz="1600" baseline="-25000" dirty="0" err="1">
                <a:latin typeface="Calibri"/>
              </a:rPr>
              <a:t>impurity</a:t>
            </a:r>
            <a:r>
              <a:rPr lang="en-US" sz="1600" dirty="0"/>
              <a:t>) </a:t>
            </a:r>
          </a:p>
        </p:txBody>
      </p:sp>
      <p:pic>
        <p:nvPicPr>
          <p:cNvPr id="75779" name="Picture 3">
            <a:extLst>
              <a:ext uri="{FF2B5EF4-FFF2-40B4-BE49-F238E27FC236}">
                <a16:creationId xmlns:a16="http://schemas.microsoft.com/office/drawing/2014/main" id="{C1D641C2-F59A-5D07-526E-329086E42EFC}"/>
              </a:ext>
            </a:extLst>
          </p:cNvPr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22500" y="1447800"/>
            <a:ext cx="8445500" cy="5046663"/>
          </a:xfrm>
        </p:spPr>
      </p:pic>
      <p:sp>
        <p:nvSpPr>
          <p:cNvPr id="75780" name="Text Box 4">
            <a:extLst>
              <a:ext uri="{FF2B5EF4-FFF2-40B4-BE49-F238E27FC236}">
                <a16:creationId xmlns:a16="http://schemas.microsoft.com/office/drawing/2014/main" id="{E177440D-3514-F770-7494-F1D6D54FD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17526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>
                <a:latin typeface="Arial" panose="020B0604020202020204" pitchFamily="34" charset="0"/>
              </a:rPr>
              <a:t>7 temperatures</a:t>
            </a:r>
          </a:p>
        </p:txBody>
      </p:sp>
      <p:sp>
        <p:nvSpPr>
          <p:cNvPr id="75781" name="Text Box 5">
            <a:extLst>
              <a:ext uri="{FF2B5EF4-FFF2-40B4-BE49-F238E27FC236}">
                <a16:creationId xmlns:a16="http://schemas.microsoft.com/office/drawing/2014/main" id="{0C850674-995C-7505-2AF1-110ED362D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8862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>
                <a:latin typeface="Arial" panose="020B0604020202020204" pitchFamily="34" charset="0"/>
              </a:rPr>
              <a:t>2 temperatures</a:t>
            </a:r>
          </a:p>
        </p:txBody>
      </p:sp>
      <p:sp>
        <p:nvSpPr>
          <p:cNvPr id="75782" name="Text Box 6">
            <a:extLst>
              <a:ext uri="{FF2B5EF4-FFF2-40B4-BE49-F238E27FC236}">
                <a16:creationId xmlns:a16="http://schemas.microsoft.com/office/drawing/2014/main" id="{2928F89D-61C1-596B-0F04-849C48CBB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6134100"/>
            <a:ext cx="6705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>
                <a:latin typeface="Arial" panose="020B0604020202020204" pitchFamily="34" charset="0"/>
              </a:rPr>
              <a:t>=little difference if the right temperatures are chosen</a:t>
            </a:r>
          </a:p>
        </p:txBody>
      </p:sp>
    </p:spTree>
    <p:extLst>
      <p:ext uri="{BB962C8B-B14F-4D97-AF65-F5344CB8AC3E}">
        <p14:creationId xmlns:p14="http://schemas.microsoft.com/office/powerpoint/2010/main" val="35885726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20E9A465-3A14-932A-C7D7-160B9AD5A0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0"/>
            <a:ext cx="7772400" cy="1143000"/>
          </a:xfrm>
        </p:spPr>
        <p:txBody>
          <a:bodyPr/>
          <a:lstStyle/>
          <a:p>
            <a:r>
              <a:rPr lang="en-US" altLang="nb-NO"/>
              <a:t>The final test: MPC in closed-loop</a:t>
            </a:r>
          </a:p>
        </p:txBody>
      </p:sp>
      <p:pic>
        <p:nvPicPr>
          <p:cNvPr id="77827" name="Picture 3">
            <a:extLst>
              <a:ext uri="{FF2B5EF4-FFF2-40B4-BE49-F238E27FC236}">
                <a16:creationId xmlns:a16="http://schemas.microsoft.com/office/drawing/2014/main" id="{547869BB-77BB-05E5-0F9A-661502925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844550"/>
            <a:ext cx="7696200" cy="601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828" name="Text Box 4">
            <a:extLst>
              <a:ext uri="{FF2B5EF4-FFF2-40B4-BE49-F238E27FC236}">
                <a16:creationId xmlns:a16="http://schemas.microsoft.com/office/drawing/2014/main" id="{29E54290-4FFA-5249-06DF-A9ECDE8D86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1447800"/>
            <a:ext cx="68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>
                <a:latin typeface="Arial" panose="020B0604020202020204" pitchFamily="34" charset="0"/>
              </a:rPr>
              <a:t>CV1</a:t>
            </a:r>
          </a:p>
        </p:txBody>
      </p:sp>
      <p:sp>
        <p:nvSpPr>
          <p:cNvPr id="77829" name="Text Box 5">
            <a:extLst>
              <a:ext uri="{FF2B5EF4-FFF2-40B4-BE49-F238E27FC236}">
                <a16:creationId xmlns:a16="http://schemas.microsoft.com/office/drawing/2014/main" id="{52D77575-A7A3-7BCF-641B-187EBB8CC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276600"/>
            <a:ext cx="68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>
                <a:latin typeface="Arial" panose="020B0604020202020204" pitchFamily="34" charset="0"/>
              </a:rPr>
              <a:t>CV2</a:t>
            </a:r>
          </a:p>
        </p:txBody>
      </p:sp>
      <p:sp>
        <p:nvSpPr>
          <p:cNvPr id="77830" name="Text Box 6">
            <a:extLst>
              <a:ext uri="{FF2B5EF4-FFF2-40B4-BE49-F238E27FC236}">
                <a16:creationId xmlns:a16="http://schemas.microsoft.com/office/drawing/2014/main" id="{C3ED7FBE-019B-8246-AD44-09CE1E2A7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5181600"/>
            <a:ext cx="68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>
                <a:latin typeface="Arial" panose="020B0604020202020204" pitchFamily="34" charset="0"/>
              </a:rPr>
              <a:t>CV3</a:t>
            </a:r>
          </a:p>
        </p:txBody>
      </p:sp>
      <p:sp>
        <p:nvSpPr>
          <p:cNvPr id="77831" name="Text Box 7">
            <a:extLst>
              <a:ext uri="{FF2B5EF4-FFF2-40B4-BE49-F238E27FC236}">
                <a16:creationId xmlns:a16="http://schemas.microsoft.com/office/drawing/2014/main" id="{F381F84F-3E54-2C66-5798-7CEEC1EC9C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2438400"/>
            <a:ext cx="9318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>
                <a:latin typeface="Arial" panose="020B0604020202020204" pitchFamily="34" charset="0"/>
              </a:rPr>
              <a:t>MV1</a:t>
            </a:r>
          </a:p>
        </p:txBody>
      </p:sp>
      <p:sp>
        <p:nvSpPr>
          <p:cNvPr id="77832" name="Text Box 8">
            <a:extLst>
              <a:ext uri="{FF2B5EF4-FFF2-40B4-BE49-F238E27FC236}">
                <a16:creationId xmlns:a16="http://schemas.microsoft.com/office/drawing/2014/main" id="{C70E2554-5DC9-8D50-ED2B-74CDC6FC14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4343400"/>
            <a:ext cx="9318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>
                <a:latin typeface="Arial" panose="020B0604020202020204" pitchFamily="34" charset="0"/>
              </a:rPr>
              <a:t>MV2</a:t>
            </a:r>
          </a:p>
        </p:txBody>
      </p:sp>
      <p:sp>
        <p:nvSpPr>
          <p:cNvPr id="77833" name="Text Box 9">
            <a:extLst>
              <a:ext uri="{FF2B5EF4-FFF2-40B4-BE49-F238E27FC236}">
                <a16:creationId xmlns:a16="http://schemas.microsoft.com/office/drawing/2014/main" id="{F98477DC-21AC-9955-652D-ABC37F5C31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6019800"/>
            <a:ext cx="68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>
                <a:latin typeface="Arial" panose="020B0604020202020204" pitchFamily="34" charset="0"/>
              </a:rPr>
              <a:t>DV</a:t>
            </a:r>
          </a:p>
        </p:txBody>
      </p:sp>
    </p:spTree>
    <p:extLst>
      <p:ext uri="{BB962C8B-B14F-4D97-AF65-F5344CB8AC3E}">
        <p14:creationId xmlns:p14="http://schemas.microsoft.com/office/powerpoint/2010/main" val="31914809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A3B744AE-B98F-B1AC-6FAE-16425A6DD4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Conclusion MPC</a:t>
            </a:r>
          </a:p>
        </p:txBody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A3EA12BF-3C25-0286-CAE6-D092EE04B7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nb-NO"/>
              <a:t>Sometimes simpler than previous advanced control</a:t>
            </a:r>
          </a:p>
          <a:p>
            <a:r>
              <a:rPr lang="en-US" altLang="nb-NO"/>
              <a:t>Well accepted by operators</a:t>
            </a:r>
          </a:p>
          <a:p>
            <a:r>
              <a:rPr lang="en-US" altLang="nb-NO"/>
              <a:t>Equinor: Use of in-house technology and expertise successful</a:t>
            </a:r>
          </a:p>
        </p:txBody>
      </p:sp>
    </p:spTree>
    <p:extLst>
      <p:ext uri="{BB962C8B-B14F-4D97-AF65-F5344CB8AC3E}">
        <p14:creationId xmlns:p14="http://schemas.microsoft.com/office/powerpoint/2010/main" val="3319240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>
            <a:extLst>
              <a:ext uri="{FF2B5EF4-FFF2-40B4-BE49-F238E27FC236}">
                <a16:creationId xmlns:a16="http://schemas.microsoft.com/office/drawing/2014/main" id="{9134D3EF-12D9-0C63-4024-B5B3FE950EF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9219" name="Footer Placeholder 4">
            <a:extLst>
              <a:ext uri="{FF2B5EF4-FFF2-40B4-BE49-F238E27FC236}">
                <a16:creationId xmlns:a16="http://schemas.microsoft.com/office/drawing/2014/main" id="{B605FF16-34C3-357F-AC1A-E3F437EF5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9220" name="Rectangle 2">
            <a:extLst>
              <a:ext uri="{FF2B5EF4-FFF2-40B4-BE49-F238E27FC236}">
                <a16:creationId xmlns:a16="http://schemas.microsoft.com/office/drawing/2014/main" id="{62D7FF77-D218-33C2-2AA1-06E13ACE67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30400" y="361950"/>
            <a:ext cx="7559675" cy="995363"/>
          </a:xfrm>
        </p:spPr>
        <p:txBody>
          <a:bodyPr/>
          <a:lstStyle/>
          <a:p>
            <a:r>
              <a:rPr lang="en-US" altLang="nb-NO" sz="3200"/>
              <a:t> Multivariable process</a:t>
            </a:r>
            <a:br>
              <a:rPr lang="en-US" altLang="nb-NO" sz="3200"/>
            </a:br>
            <a:endParaRPr lang="en-US" altLang="nb-NO" sz="3200"/>
          </a:p>
        </p:txBody>
      </p:sp>
      <p:sp>
        <p:nvSpPr>
          <p:cNvPr id="9221" name="Text Box 3">
            <a:extLst>
              <a:ext uri="{FF2B5EF4-FFF2-40B4-BE49-F238E27FC236}">
                <a16:creationId xmlns:a16="http://schemas.microsoft.com/office/drawing/2014/main" id="{257F7F1B-7BAE-61F5-0E39-EED950014F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2888" y="998538"/>
            <a:ext cx="2667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Distillation column</a:t>
            </a:r>
            <a:endParaRPr lang="en-US" altLang="nb-NO" sz="16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2" name="Text Box 4">
            <a:extLst>
              <a:ext uri="{FF2B5EF4-FFF2-40B4-BE49-F238E27FC236}">
                <a16:creationId xmlns:a16="http://schemas.microsoft.com/office/drawing/2014/main" id="{66DF96A6-549F-7462-409D-2AB723095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2888" y="1363663"/>
            <a:ext cx="49688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“Increasing reflux L from 1.0 to 1.1 changes y</a:t>
            </a:r>
            <a:r>
              <a:rPr lang="en-US" altLang="nb-NO" sz="16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0.95 to 0.97, and x</a:t>
            </a:r>
            <a:r>
              <a:rPr lang="en-US" altLang="nb-NO" sz="16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0.02 to 0.03”</a:t>
            </a:r>
          </a:p>
        </p:txBody>
      </p:sp>
      <p:sp>
        <p:nvSpPr>
          <p:cNvPr id="9223" name="Text Box 5">
            <a:extLst>
              <a:ext uri="{FF2B5EF4-FFF2-40B4-BE49-F238E27FC236}">
                <a16:creationId xmlns:a16="http://schemas.microsoft.com/office/drawing/2014/main" id="{7E8C985F-183D-58BF-35E9-72E2907C42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2888" y="1973263"/>
            <a:ext cx="50419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“Increasing boilup V from 1.5 to 1.6 changes y</a:t>
            </a:r>
            <a:r>
              <a:rPr lang="en-US" altLang="nb-NO" sz="16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0.95 to 0.94, and x</a:t>
            </a:r>
            <a:r>
              <a:rPr lang="en-US" altLang="nb-NO" sz="16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0.02 to 0.01”</a:t>
            </a:r>
          </a:p>
        </p:txBody>
      </p:sp>
      <p:sp>
        <p:nvSpPr>
          <p:cNvPr id="9224" name="Text Box 6">
            <a:extLst>
              <a:ext uri="{FF2B5EF4-FFF2-40B4-BE49-F238E27FC236}">
                <a16:creationId xmlns:a16="http://schemas.microsoft.com/office/drawing/2014/main" id="{E0DAA3C6-FD6C-17CF-2D33-2586C45C23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5588" y="2674938"/>
            <a:ext cx="2667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Steady-State Gain Matrix</a:t>
            </a:r>
          </a:p>
        </p:txBody>
      </p:sp>
      <p:graphicFrame>
        <p:nvGraphicFramePr>
          <p:cNvPr id="9225" name="Object 7">
            <a:extLst>
              <a:ext uri="{FF2B5EF4-FFF2-40B4-BE49-F238E27FC236}">
                <a16:creationId xmlns:a16="http://schemas.microsoft.com/office/drawing/2014/main" id="{0DAAB707-D821-6C23-F43F-AE0BA5A7E2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43225" y="3078163"/>
          <a:ext cx="5383213" cy="164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241800" imgH="1549400" progId="Equation.DSMT4">
                  <p:embed/>
                </p:oleObj>
              </mc:Choice>
              <mc:Fallback>
                <p:oleObj name="Equation" r:id="rId3" imgW="4241800" imgH="1549400" progId="Equation.DSMT4">
                  <p:embed/>
                  <p:pic>
                    <p:nvPicPr>
                      <p:cNvPr id="9225" name="Object 7">
                        <a:extLst>
                          <a:ext uri="{FF2B5EF4-FFF2-40B4-BE49-F238E27FC236}">
                            <a16:creationId xmlns:a16="http://schemas.microsoft.com/office/drawing/2014/main" id="{0DAAB707-D821-6C23-F43F-AE0BA5A7E2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3225" y="3078163"/>
                        <a:ext cx="5383213" cy="1646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6" name="Object 8">
            <a:extLst>
              <a:ext uri="{FF2B5EF4-FFF2-40B4-BE49-F238E27FC236}">
                <a16:creationId xmlns:a16="http://schemas.microsoft.com/office/drawing/2014/main" id="{E5114461-55A5-697A-FEC6-1B4D2E3F60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24175" y="4797425"/>
          <a:ext cx="2851150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93900" imgH="1143000" progId="Equation.3">
                  <p:embed/>
                </p:oleObj>
              </mc:Choice>
              <mc:Fallback>
                <p:oleObj name="Equation" r:id="rId5" imgW="1993900" imgH="1143000" progId="Equation.3">
                  <p:embed/>
                  <p:pic>
                    <p:nvPicPr>
                      <p:cNvPr id="9226" name="Object 8">
                        <a:extLst>
                          <a:ext uri="{FF2B5EF4-FFF2-40B4-BE49-F238E27FC236}">
                            <a16:creationId xmlns:a16="http://schemas.microsoft.com/office/drawing/2014/main" id="{E5114461-55A5-697A-FEC6-1B4D2E3F60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4175" y="4797425"/>
                        <a:ext cx="2851150" cy="136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7" name="Object 9">
            <a:extLst>
              <a:ext uri="{FF2B5EF4-FFF2-40B4-BE49-F238E27FC236}">
                <a16:creationId xmlns:a16="http://schemas.microsoft.com/office/drawing/2014/main" id="{06D3EC3A-A46F-E621-30D6-BCC8CEC787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97500" y="5199063"/>
          <a:ext cx="9112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82600" imgH="457200" progId="Equation.3">
                  <p:embed/>
                </p:oleObj>
              </mc:Choice>
              <mc:Fallback>
                <p:oleObj name="Equation" r:id="rId7" imgW="482600" imgH="457200" progId="Equation.3">
                  <p:embed/>
                  <p:pic>
                    <p:nvPicPr>
                      <p:cNvPr id="9227" name="Object 9">
                        <a:extLst>
                          <a:ext uri="{FF2B5EF4-FFF2-40B4-BE49-F238E27FC236}">
                            <a16:creationId xmlns:a16="http://schemas.microsoft.com/office/drawing/2014/main" id="{06D3EC3A-A46F-E621-30D6-BCC8CEC787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0" y="5199063"/>
                        <a:ext cx="91122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28" name="Group 10">
            <a:extLst>
              <a:ext uri="{FF2B5EF4-FFF2-40B4-BE49-F238E27FC236}">
                <a16:creationId xmlns:a16="http://schemas.microsoft.com/office/drawing/2014/main" id="{8B9BC058-8DE5-FDDF-04C4-0137BE5687B7}"/>
              </a:ext>
            </a:extLst>
          </p:cNvPr>
          <p:cNvGrpSpPr>
            <a:grpSpLocks/>
          </p:cNvGrpSpPr>
          <p:nvPr/>
        </p:nvGrpSpPr>
        <p:grpSpPr bwMode="auto">
          <a:xfrm>
            <a:off x="6308725" y="5116513"/>
            <a:ext cx="2667000" cy="938212"/>
            <a:chOff x="2378" y="3509"/>
            <a:chExt cx="1702" cy="500"/>
          </a:xfrm>
        </p:grpSpPr>
        <p:sp>
          <p:nvSpPr>
            <p:cNvPr id="9230" name="Text Box 11">
              <a:extLst>
                <a:ext uri="{FF2B5EF4-FFF2-40B4-BE49-F238E27FC236}">
                  <a16:creationId xmlns:a16="http://schemas.microsoft.com/office/drawing/2014/main" id="{03E8E013-1C7A-522C-D9A5-56518ADE48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8" y="3509"/>
              <a:ext cx="1702" cy="164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nb-NO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(Time constant 50 min for y</a:t>
              </a:r>
              <a:r>
                <a:rPr lang="en-US" altLang="nb-NO" sz="1400" b="1" baseline="-2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r>
                <a:rPr lang="en-US" altLang="nb-NO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altLang="nb-NO" sz="14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31" name="Text Box 12">
              <a:extLst>
                <a:ext uri="{FF2B5EF4-FFF2-40B4-BE49-F238E27FC236}">
                  <a16:creationId xmlns:a16="http://schemas.microsoft.com/office/drawing/2014/main" id="{9DB28B3A-AF08-9282-BA23-662FDC5006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8" y="3845"/>
              <a:ext cx="1702" cy="164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nb-NO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(time constant 40 min for x</a:t>
              </a:r>
              <a:r>
                <a:rPr lang="en-US" altLang="nb-NO" sz="1400" b="1" baseline="-2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en-US" altLang="nb-NO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altLang="nb-NO" sz="14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9229" name="Straight Arrow Connector 2">
            <a:extLst>
              <a:ext uri="{FF2B5EF4-FFF2-40B4-BE49-F238E27FC236}">
                <a16:creationId xmlns:a16="http://schemas.microsoft.com/office/drawing/2014/main" id="{E71BFF96-5315-D9C6-C718-AB337476441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224338" y="4292600"/>
            <a:ext cx="647700" cy="1444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>
            <a:extLst>
              <a:ext uri="{FF2B5EF4-FFF2-40B4-BE49-F238E27FC236}">
                <a16:creationId xmlns:a16="http://schemas.microsoft.com/office/drawing/2014/main" id="{41767BDD-534A-848E-834F-D85061BDC49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11267" name="Footer Placeholder 4">
            <a:extLst>
              <a:ext uri="{FF2B5EF4-FFF2-40B4-BE49-F238E27FC236}">
                <a16:creationId xmlns:a16="http://schemas.microsoft.com/office/drawing/2014/main" id="{257F2D37-1C1C-AE3F-EF05-8D8D39FD9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11268" name="Rectangle 2">
            <a:extLst>
              <a:ext uri="{FF2B5EF4-FFF2-40B4-BE49-F238E27FC236}">
                <a16:creationId xmlns:a16="http://schemas.microsoft.com/office/drawing/2014/main" id="{05F2B40A-A071-AEB0-D578-7C7D3E1270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30400" y="333375"/>
            <a:ext cx="7559675" cy="995363"/>
          </a:xfrm>
        </p:spPr>
        <p:txBody>
          <a:bodyPr/>
          <a:lstStyle/>
          <a:p>
            <a:pPr algn="ctr"/>
            <a:r>
              <a:rPr lang="en-US" altLang="nb-NO" sz="2800"/>
              <a:t>Analysis of Multivariable processes</a:t>
            </a:r>
          </a:p>
        </p:txBody>
      </p:sp>
      <p:sp>
        <p:nvSpPr>
          <p:cNvPr id="11269" name="Text Box 4">
            <a:extLst>
              <a:ext uri="{FF2B5EF4-FFF2-40B4-BE49-F238E27FC236}">
                <a16:creationId xmlns:a16="http://schemas.microsoft.com/office/drawing/2014/main" id="{4C4240C4-BB25-00AE-9B2E-D63981710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2660650"/>
            <a:ext cx="7796212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6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INTERACTIONS: Caused by nonzero offdiagonal elements (g</a:t>
            </a:r>
            <a:r>
              <a:rPr lang="en-US" altLang="nb-NO" sz="1600" b="1" baseline="-2500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12</a:t>
            </a:r>
            <a:r>
              <a:rPr lang="en-US" altLang="nb-NO" sz="16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and/or g</a:t>
            </a:r>
            <a:r>
              <a:rPr lang="en-US" altLang="nb-NO" sz="1600" b="1" baseline="-2500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21</a:t>
            </a:r>
            <a:r>
              <a:rPr lang="en-US" altLang="nb-NO" sz="16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altLang="nb-NO" sz="1600" b="1" baseline="-2500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270" name="Text Box 5">
            <a:extLst>
              <a:ext uri="{FF2B5EF4-FFF2-40B4-BE49-F238E27FC236}">
                <a16:creationId xmlns:a16="http://schemas.microsoft.com/office/drawing/2014/main" id="{CA437D22-7A31-355A-81FB-5809F8F62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1341438"/>
            <a:ext cx="2089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6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Process Model 2x2</a:t>
            </a:r>
          </a:p>
        </p:txBody>
      </p:sp>
      <p:graphicFrame>
        <p:nvGraphicFramePr>
          <p:cNvPr id="11271" name="Object 27">
            <a:extLst>
              <a:ext uri="{FF2B5EF4-FFF2-40B4-BE49-F238E27FC236}">
                <a16:creationId xmlns:a16="http://schemas.microsoft.com/office/drawing/2014/main" id="{1CD395E5-C334-CBDA-4DD1-E2FDA775A8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2538" y="1833563"/>
          <a:ext cx="2532062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20900" imgH="723900" progId="Equation.DSMT4">
                  <p:embed/>
                </p:oleObj>
              </mc:Choice>
              <mc:Fallback>
                <p:oleObj name="Equation" r:id="rId3" imgW="2120900" imgH="723900" progId="Equation.DSMT4">
                  <p:embed/>
                  <p:pic>
                    <p:nvPicPr>
                      <p:cNvPr id="11271" name="Object 27">
                        <a:extLst>
                          <a:ext uri="{FF2B5EF4-FFF2-40B4-BE49-F238E27FC236}">
                            <a16:creationId xmlns:a16="http://schemas.microsoft.com/office/drawing/2014/main" id="{1CD395E5-C334-CBDA-4DD1-E2FDA775A8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2538" y="1833563"/>
                        <a:ext cx="2532062" cy="731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Rectangle 29">
            <a:extLst>
              <a:ext uri="{FF2B5EF4-FFF2-40B4-BE49-F238E27FC236}">
                <a16:creationId xmlns:a16="http://schemas.microsoft.com/office/drawing/2014/main" id="{752B5247-B967-5A35-D852-56F94DD85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8013" y="3332163"/>
            <a:ext cx="2438400" cy="1447800"/>
          </a:xfrm>
          <a:prstGeom prst="rect">
            <a:avLst/>
          </a:prstGeom>
          <a:noFill/>
          <a:ln w="25400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endParaRPr lang="en-US" altLang="nb-NO"/>
          </a:p>
        </p:txBody>
      </p:sp>
      <p:sp>
        <p:nvSpPr>
          <p:cNvPr id="11273" name="Line 30">
            <a:extLst>
              <a:ext uri="{FF2B5EF4-FFF2-40B4-BE49-F238E27FC236}">
                <a16:creationId xmlns:a16="http://schemas.microsoft.com/office/drawing/2014/main" id="{9F5BD77B-BE27-1AE0-90AD-77BCF9F58068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5613" y="3636963"/>
            <a:ext cx="3048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4" name="Line 31">
            <a:extLst>
              <a:ext uri="{FF2B5EF4-FFF2-40B4-BE49-F238E27FC236}">
                <a16:creationId xmlns:a16="http://schemas.microsoft.com/office/drawing/2014/main" id="{0BFA6A2D-8BD5-B10E-33D6-3DAF76CC0B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5613" y="4551363"/>
            <a:ext cx="3048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5" name="Text Box 38">
            <a:extLst>
              <a:ext uri="{FF2B5EF4-FFF2-40B4-BE49-F238E27FC236}">
                <a16:creationId xmlns:a16="http://schemas.microsoft.com/office/drawing/2014/main" id="{D8A60639-6495-A004-91D8-6951188C9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8813" y="3332163"/>
            <a:ext cx="457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nb-NO" sz="12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1276" name="Text Box 39">
            <a:extLst>
              <a:ext uri="{FF2B5EF4-FFF2-40B4-BE49-F238E27FC236}">
                <a16:creationId xmlns:a16="http://schemas.microsoft.com/office/drawing/2014/main" id="{C2C4453D-6B6B-4037-C22D-42A95B085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5013" y="4276725"/>
            <a:ext cx="457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nb-NO" sz="12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1277" name="Rectangle 40">
            <a:extLst>
              <a:ext uri="{FF2B5EF4-FFF2-40B4-BE49-F238E27FC236}">
                <a16:creationId xmlns:a16="http://schemas.microsoft.com/office/drawing/2014/main" id="{BF7F276F-B66A-15C9-629A-329BD344B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4413" y="3763963"/>
            <a:ext cx="288925" cy="2286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nb-NO" sz="12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1278" name="Line 41">
            <a:extLst>
              <a:ext uri="{FF2B5EF4-FFF2-40B4-BE49-F238E27FC236}">
                <a16:creationId xmlns:a16="http://schemas.microsoft.com/office/drawing/2014/main" id="{5E44925F-9267-27F1-EB4E-11F7E9212EA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83338" y="3636963"/>
            <a:ext cx="473075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9" name="Line 42">
            <a:extLst>
              <a:ext uri="{FF2B5EF4-FFF2-40B4-BE49-F238E27FC236}">
                <a16:creationId xmlns:a16="http://schemas.microsoft.com/office/drawing/2014/main" id="{5843E074-FA42-26F9-C6CC-7B7990146C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18013" y="3941763"/>
            <a:ext cx="167640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0" name="Rectangle 43">
            <a:extLst>
              <a:ext uri="{FF2B5EF4-FFF2-40B4-BE49-F238E27FC236}">
                <a16:creationId xmlns:a16="http://schemas.microsoft.com/office/drawing/2014/main" id="{C39C22D6-48E3-57F2-A612-EEA48165E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4413" y="4208463"/>
            <a:ext cx="361950" cy="2286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nb-NO" sz="12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11281" name="Line 44">
            <a:extLst>
              <a:ext uri="{FF2B5EF4-FFF2-40B4-BE49-F238E27FC236}">
                <a16:creationId xmlns:a16="http://schemas.microsoft.com/office/drawing/2014/main" id="{3C950165-392E-0539-5690-658C0AEE5BE5}"/>
              </a:ext>
            </a:extLst>
          </p:cNvPr>
          <p:cNvSpPr>
            <a:spLocks noChangeShapeType="1"/>
          </p:cNvSpPr>
          <p:nvPr/>
        </p:nvSpPr>
        <p:spPr bwMode="auto">
          <a:xfrm>
            <a:off x="6456363" y="4398963"/>
            <a:ext cx="40005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2" name="Line 45">
            <a:extLst>
              <a:ext uri="{FF2B5EF4-FFF2-40B4-BE49-F238E27FC236}">
                <a16:creationId xmlns:a16="http://schemas.microsoft.com/office/drawing/2014/main" id="{9347D1A0-FB60-BEB6-BDED-7AE90A57B691}"/>
              </a:ext>
            </a:extLst>
          </p:cNvPr>
          <p:cNvSpPr>
            <a:spLocks noChangeShapeType="1"/>
          </p:cNvSpPr>
          <p:nvPr/>
        </p:nvSpPr>
        <p:spPr bwMode="auto">
          <a:xfrm>
            <a:off x="4418013" y="3636963"/>
            <a:ext cx="167640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3" name="Rectangle 46">
            <a:extLst>
              <a:ext uri="{FF2B5EF4-FFF2-40B4-BE49-F238E27FC236}">
                <a16:creationId xmlns:a16="http://schemas.microsoft.com/office/drawing/2014/main" id="{0DC8E9D1-D59D-A567-02D9-B9FFBA77D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4813" y="3484563"/>
            <a:ext cx="395287" cy="2286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nb-NO" sz="12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11284" name="Rectangle 47">
            <a:extLst>
              <a:ext uri="{FF2B5EF4-FFF2-40B4-BE49-F238E27FC236}">
                <a16:creationId xmlns:a16="http://schemas.microsoft.com/office/drawing/2014/main" id="{32D6BD27-9A52-35F2-85CA-2EBAF9F31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4813" y="4398963"/>
            <a:ext cx="3048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nb-NO" sz="12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</p:txBody>
      </p:sp>
      <p:sp>
        <p:nvSpPr>
          <p:cNvPr id="11285" name="Text Box 48">
            <a:extLst>
              <a:ext uri="{FF2B5EF4-FFF2-40B4-BE49-F238E27FC236}">
                <a16:creationId xmlns:a16="http://schemas.microsoft.com/office/drawing/2014/main" id="{BE1A99D5-6D80-3095-5EB7-E125FF0C9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1613" y="4398963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nb-NO" altLang="nb-NO" sz="14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l-GR" altLang="nb-NO" sz="1400" b="1" baseline="-250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86" name="Text Box 49">
            <a:extLst>
              <a:ext uri="{FF2B5EF4-FFF2-40B4-BE49-F238E27FC236}">
                <a16:creationId xmlns:a16="http://schemas.microsoft.com/office/drawing/2014/main" id="{82A1A4EC-4321-60BF-CE3D-FCD159DF8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0813" y="3484563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nb-NO" sz="14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l-GR" altLang="nb-NO" sz="1400" b="1" baseline="-250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87" name="TextBox 1">
            <a:extLst>
              <a:ext uri="{FF2B5EF4-FFF2-40B4-BE49-F238E27FC236}">
                <a16:creationId xmlns:a16="http://schemas.microsoft.com/office/drawing/2014/main" id="{B281F5EB-83D5-712B-36E7-DDE6BDFAF3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0525" y="2060575"/>
            <a:ext cx="392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solidFill>
                  <a:srgbClr val="FF0000"/>
                </a:solidFill>
              </a:rPr>
              <a:t>(1)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solidFill>
                  <a:srgbClr val="FF0000"/>
                </a:solidFill>
              </a:rPr>
              <a:t>(2)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>
            <a:extLst>
              <a:ext uri="{FF2B5EF4-FFF2-40B4-BE49-F238E27FC236}">
                <a16:creationId xmlns:a16="http://schemas.microsoft.com/office/drawing/2014/main" id="{42178D11-CF58-451B-E23D-23923E54B63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13315" name="Footer Placeholder 4">
            <a:extLst>
              <a:ext uri="{FF2B5EF4-FFF2-40B4-BE49-F238E27FC236}">
                <a16:creationId xmlns:a16="http://schemas.microsoft.com/office/drawing/2014/main" id="{D0BBA333-989D-9ED5-072A-3CED2ED7F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13316" name="Rectangle 2">
            <a:extLst>
              <a:ext uri="{FF2B5EF4-FFF2-40B4-BE49-F238E27FC236}">
                <a16:creationId xmlns:a16="http://schemas.microsoft.com/office/drawing/2014/main" id="{291C7FAD-A057-AE71-3D03-5E5A8B23CE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03500" y="115888"/>
            <a:ext cx="7772400" cy="1143000"/>
          </a:xfrm>
        </p:spPr>
        <p:txBody>
          <a:bodyPr/>
          <a:lstStyle/>
          <a:p>
            <a:pPr algn="ctr"/>
            <a:r>
              <a:rPr lang="en-US" altLang="nb-NO" sz="3200"/>
              <a:t>RGA: Consider effect of u</a:t>
            </a:r>
            <a:r>
              <a:rPr lang="en-US" altLang="nb-NO" sz="3200" baseline="-25000"/>
              <a:t>1</a:t>
            </a:r>
            <a:r>
              <a:rPr lang="en-US" altLang="nb-NO" sz="3200"/>
              <a:t> on y</a:t>
            </a:r>
            <a:r>
              <a:rPr lang="en-US" altLang="nb-NO" sz="3200" baseline="-25000"/>
              <a:t>1</a:t>
            </a:r>
            <a:br>
              <a:rPr lang="en-US" altLang="nb-NO" sz="3200"/>
            </a:br>
            <a:endParaRPr lang="en-US" altLang="nb-NO" sz="3200"/>
          </a:p>
        </p:txBody>
      </p:sp>
      <p:sp>
        <p:nvSpPr>
          <p:cNvPr id="13317" name="Text Box 3">
            <a:extLst>
              <a:ext uri="{FF2B5EF4-FFF2-40B4-BE49-F238E27FC236}">
                <a16:creationId xmlns:a16="http://schemas.microsoft.com/office/drawing/2014/main" id="{5ACE94CA-79C2-BB50-E754-36A2ED7D9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3295650"/>
            <a:ext cx="7272338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arenR"/>
            </a:pPr>
            <a:r>
              <a:rPr lang="en-US" altLang="nb-NO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nb-NO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Open-loop</a:t>
            </a:r>
            <a:r>
              <a:rPr lang="en-US" altLang="nb-NO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altLang="nb-NO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(C</a:t>
            </a:r>
            <a:r>
              <a:rPr lang="en-US" altLang="nb-NO" b="1" baseline="-2500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altLang="nb-NO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= 0):                           y</a:t>
            </a:r>
            <a:r>
              <a:rPr lang="en-US" altLang="nb-NO" b="1" baseline="-2500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altLang="nb-NO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= g</a:t>
            </a:r>
            <a:r>
              <a:rPr lang="en-US" altLang="nb-NO" b="1" baseline="-2500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11</a:t>
            </a:r>
            <a:r>
              <a:rPr lang="en-US" altLang="nb-NO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(s)</a:t>
            </a:r>
            <a:r>
              <a:rPr lang="en-US" altLang="nb-NO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·</a:t>
            </a:r>
            <a:r>
              <a:rPr lang="en-US" altLang="nb-NO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u</a:t>
            </a:r>
            <a:r>
              <a:rPr lang="en-US" altLang="nb-NO" b="1" baseline="-2500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</a:t>
            </a:r>
          </a:p>
          <a:p>
            <a:pPr eaLnBrk="1" hangingPunct="1">
              <a:spcBef>
                <a:spcPct val="50000"/>
              </a:spcBef>
              <a:buFontTx/>
              <a:buAutoNum type="arabicParenR"/>
            </a:pPr>
            <a:r>
              <a:rPr lang="en-US" altLang="nb-NO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nb-NO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Closed-loop</a:t>
            </a:r>
            <a:r>
              <a:rPr lang="en-US" altLang="nb-NO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altLang="nb-NO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(close loop 2, C</a:t>
            </a:r>
            <a:r>
              <a:rPr lang="en-US" altLang="nb-NO" b="1" baseline="-2500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altLang="nb-NO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≠0):</a:t>
            </a:r>
            <a:endParaRPr lang="en-US" altLang="nb-NO" b="1" baseline="-2500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318" name="Text Box 4">
            <a:extLst>
              <a:ext uri="{FF2B5EF4-FFF2-40B4-BE49-F238E27FC236}">
                <a16:creationId xmlns:a16="http://schemas.microsoft.com/office/drawing/2014/main" id="{268413A3-682F-5BCF-0A2F-A8D101124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4581525"/>
            <a:ext cx="1666875" cy="45720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2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Change caused by </a:t>
            </a:r>
            <a:r>
              <a:rPr lang="en-US" altLang="nb-NO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nb-NO" sz="12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interactions</a:t>
            </a:r>
            <a:r>
              <a:rPr lang="en-US" altLang="nb-NO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altLang="nb-NO" sz="1200" b="1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319" name="Line 6">
            <a:extLst>
              <a:ext uri="{FF2B5EF4-FFF2-40B4-BE49-F238E27FC236}">
                <a16:creationId xmlns:a16="http://schemas.microsoft.com/office/drawing/2014/main" id="{192F714D-413C-38C2-2D1A-427013D74F2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59788" y="4365625"/>
            <a:ext cx="300037" cy="261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320" name="Group 41">
            <a:extLst>
              <a:ext uri="{FF2B5EF4-FFF2-40B4-BE49-F238E27FC236}">
                <a16:creationId xmlns:a16="http://schemas.microsoft.com/office/drawing/2014/main" id="{B2B434D1-F1F8-E8D2-C596-754676D003C6}"/>
              </a:ext>
            </a:extLst>
          </p:cNvPr>
          <p:cNvGrpSpPr>
            <a:grpSpLocks/>
          </p:cNvGrpSpPr>
          <p:nvPr/>
        </p:nvGrpSpPr>
        <p:grpSpPr bwMode="auto">
          <a:xfrm>
            <a:off x="4362450" y="1052513"/>
            <a:ext cx="4038600" cy="1785937"/>
            <a:chOff x="930" y="2750"/>
            <a:chExt cx="2544" cy="1125"/>
          </a:xfrm>
        </p:grpSpPr>
        <p:sp>
          <p:nvSpPr>
            <p:cNvPr id="13324" name="Rectangle 20">
              <a:extLst>
                <a:ext uri="{FF2B5EF4-FFF2-40B4-BE49-F238E27FC236}">
                  <a16:creationId xmlns:a16="http://schemas.microsoft.com/office/drawing/2014/main" id="{075F8137-8A95-4CAE-1281-19423F4D7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6" y="2750"/>
              <a:ext cx="1536" cy="912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buFontTx/>
                <a:buNone/>
              </a:pPr>
              <a:endParaRPr lang="en-US" altLang="nb-NO"/>
            </a:p>
          </p:txBody>
        </p:sp>
        <p:sp>
          <p:nvSpPr>
            <p:cNvPr id="13325" name="Line 21">
              <a:extLst>
                <a:ext uri="{FF2B5EF4-FFF2-40B4-BE49-F238E27FC236}">
                  <a16:creationId xmlns:a16="http://schemas.microsoft.com/office/drawing/2014/main" id="{963ED9E4-78C6-BAE1-3453-C1DEC48076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0" y="2963"/>
              <a:ext cx="192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6" name="Line 22">
              <a:extLst>
                <a:ext uri="{FF2B5EF4-FFF2-40B4-BE49-F238E27FC236}">
                  <a16:creationId xmlns:a16="http://schemas.microsoft.com/office/drawing/2014/main" id="{7362AB66-54B9-B5E9-B137-4F4AA0D20C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0" y="3539"/>
              <a:ext cx="192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7" name="Rectangle 23">
              <a:extLst>
                <a:ext uri="{FF2B5EF4-FFF2-40B4-BE49-F238E27FC236}">
                  <a16:creationId xmlns:a16="http://schemas.microsoft.com/office/drawing/2014/main" id="{D49A6383-EE2F-3EA2-E66E-636B43035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6" y="3459"/>
              <a:ext cx="192" cy="14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b-NO" altLang="nb-NO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nb-NO" altLang="nb-NO" sz="1400" b="1" baseline="-2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altLang="nb-NO" sz="14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28" name="Line 24">
              <a:extLst>
                <a:ext uri="{FF2B5EF4-FFF2-40B4-BE49-F238E27FC236}">
                  <a16:creationId xmlns:a16="http://schemas.microsoft.com/office/drawing/2014/main" id="{242E19B5-2429-F4A6-0C10-93AE5FFF74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0" y="3539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9" name="Line 25">
              <a:extLst>
                <a:ext uri="{FF2B5EF4-FFF2-40B4-BE49-F238E27FC236}">
                  <a16:creationId xmlns:a16="http://schemas.microsoft.com/office/drawing/2014/main" id="{9B083E49-57D6-876F-64F1-5910ADC5AA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0" y="3539"/>
              <a:ext cx="9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0" name="Line 26">
              <a:extLst>
                <a:ext uri="{FF2B5EF4-FFF2-40B4-BE49-F238E27FC236}">
                  <a16:creationId xmlns:a16="http://schemas.microsoft.com/office/drawing/2014/main" id="{56BF6A84-9017-0D37-4BEA-B798C08355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0" y="3875"/>
              <a:ext cx="23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1" name="Line 27">
              <a:extLst>
                <a:ext uri="{FF2B5EF4-FFF2-40B4-BE49-F238E27FC236}">
                  <a16:creationId xmlns:a16="http://schemas.microsoft.com/office/drawing/2014/main" id="{CD465D0A-E8F8-8487-E2D6-1C67EF1A24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34" y="3539"/>
              <a:ext cx="0" cy="3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2" name="Line 28">
              <a:extLst>
                <a:ext uri="{FF2B5EF4-FFF2-40B4-BE49-F238E27FC236}">
                  <a16:creationId xmlns:a16="http://schemas.microsoft.com/office/drawing/2014/main" id="{81A180F4-AE18-C4AF-A26A-823E72EEFE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0" y="3539"/>
              <a:ext cx="0" cy="3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3" name="Text Box 29">
              <a:extLst>
                <a:ext uri="{FF2B5EF4-FFF2-40B4-BE49-F238E27FC236}">
                  <a16:creationId xmlns:a16="http://schemas.microsoft.com/office/drawing/2014/main" id="{5A923EB8-15A9-D2A0-5924-4CD3DCF0C2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8" y="2771"/>
              <a:ext cx="28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nb-NO" sz="12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lang="en-US" altLang="nb-NO" sz="1200" b="1" baseline="-2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3334" name="Text Box 30">
              <a:extLst>
                <a:ext uri="{FF2B5EF4-FFF2-40B4-BE49-F238E27FC236}">
                  <a16:creationId xmlns:a16="http://schemas.microsoft.com/office/drawing/2014/main" id="{52769189-7DE9-C74E-1558-B1F7AEDDF8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6" y="3366"/>
              <a:ext cx="28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nb-NO" sz="12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lang="en-US" altLang="nb-NO" sz="1200" b="1" baseline="-2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3335" name="Rectangle 31">
              <a:extLst>
                <a:ext uri="{FF2B5EF4-FFF2-40B4-BE49-F238E27FC236}">
                  <a16:creationId xmlns:a16="http://schemas.microsoft.com/office/drawing/2014/main" id="{3F619C2E-562B-4A9C-5E07-CA4EF5FC76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2" y="3043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2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en-US" altLang="nb-NO" sz="1200" b="1" baseline="-2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3336" name="Line 32">
              <a:extLst>
                <a:ext uri="{FF2B5EF4-FFF2-40B4-BE49-F238E27FC236}">
                  <a16:creationId xmlns:a16="http://schemas.microsoft.com/office/drawing/2014/main" id="{33D68892-32DB-BB87-104E-F96BB9492A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06" y="2963"/>
              <a:ext cx="336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7" name="Line 33">
              <a:extLst>
                <a:ext uri="{FF2B5EF4-FFF2-40B4-BE49-F238E27FC236}">
                  <a16:creationId xmlns:a16="http://schemas.microsoft.com/office/drawing/2014/main" id="{9C46BC47-7D10-900D-3906-D3F163ED28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06" y="3155"/>
              <a:ext cx="1056" cy="3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8" name="Rectangle 34">
              <a:extLst>
                <a:ext uri="{FF2B5EF4-FFF2-40B4-BE49-F238E27FC236}">
                  <a16:creationId xmlns:a16="http://schemas.microsoft.com/office/drawing/2014/main" id="{D92FB869-D670-F07D-C080-F2D337FA4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2" y="3323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2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en-US" altLang="nb-NO" sz="1200" b="1" baseline="-2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</a:p>
          </p:txBody>
        </p:sp>
        <p:sp>
          <p:nvSpPr>
            <p:cNvPr id="13339" name="Line 35">
              <a:extLst>
                <a:ext uri="{FF2B5EF4-FFF2-40B4-BE49-F238E27FC236}">
                  <a16:creationId xmlns:a16="http://schemas.microsoft.com/office/drawing/2014/main" id="{BCCAAF18-2C91-3944-38DC-BCB6BBD0B5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6" y="3395"/>
              <a:ext cx="336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0" name="Line 36">
              <a:extLst>
                <a:ext uri="{FF2B5EF4-FFF2-40B4-BE49-F238E27FC236}">
                  <a16:creationId xmlns:a16="http://schemas.microsoft.com/office/drawing/2014/main" id="{1D8A646A-8159-3EC6-440D-7448740939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6" y="2963"/>
              <a:ext cx="1056" cy="3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1" name="Rectangle 37">
              <a:extLst>
                <a:ext uri="{FF2B5EF4-FFF2-40B4-BE49-F238E27FC236}">
                  <a16:creationId xmlns:a16="http://schemas.microsoft.com/office/drawing/2014/main" id="{BDF27FC5-9DC9-CB6C-235B-E84586E6A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8" y="2867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2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en-US" altLang="nb-NO" sz="1200" b="1" baseline="-2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</a:p>
          </p:txBody>
        </p:sp>
        <p:sp>
          <p:nvSpPr>
            <p:cNvPr id="13342" name="Rectangle 38">
              <a:extLst>
                <a:ext uri="{FF2B5EF4-FFF2-40B4-BE49-F238E27FC236}">
                  <a16:creationId xmlns:a16="http://schemas.microsoft.com/office/drawing/2014/main" id="{21DE5D34-6F9A-E709-AC60-E5F68E687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8" y="3443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2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en-US" altLang="nb-NO" sz="1200" b="1" baseline="-2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</a:p>
          </p:txBody>
        </p:sp>
        <p:sp>
          <p:nvSpPr>
            <p:cNvPr id="13343" name="Text Box 39">
              <a:extLst>
                <a:ext uri="{FF2B5EF4-FFF2-40B4-BE49-F238E27FC236}">
                  <a16:creationId xmlns:a16="http://schemas.microsoft.com/office/drawing/2014/main" id="{ABC53CB7-0E55-A4BC-FBAA-46736501D3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" y="3443"/>
              <a:ext cx="2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nb-NO" altLang="nb-NO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r>
                <a:rPr lang="nb-NO" altLang="nb-NO" sz="1400" b="1" baseline="-2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l-GR" altLang="nb-NO" sz="14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44" name="Text Box 40">
              <a:extLst>
                <a:ext uri="{FF2B5EF4-FFF2-40B4-BE49-F238E27FC236}">
                  <a16:creationId xmlns:a16="http://schemas.microsoft.com/office/drawing/2014/main" id="{D52C75E7-C22E-A152-7301-E8D82B8CBE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8" y="2867"/>
              <a:ext cx="2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nb-NO" altLang="nb-NO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r>
                <a:rPr lang="en-US" altLang="nb-NO" sz="1400" b="1" baseline="-2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l-GR" altLang="nb-NO" sz="14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321" name="Picture 6" descr="txp_fig">
            <a:extLst>
              <a:ext uri="{FF2B5EF4-FFF2-40B4-BE49-F238E27FC236}">
                <a16:creationId xmlns:a16="http://schemas.microsoft.com/office/drawing/2014/main" id="{3093F4F1-DD68-E519-A950-0CD1307D3C93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300" y="4581525"/>
            <a:ext cx="4249738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cxnSp>
        <p:nvCxnSpPr>
          <p:cNvPr id="13322" name="Straight Connector 2">
            <a:extLst>
              <a:ext uri="{FF2B5EF4-FFF2-40B4-BE49-F238E27FC236}">
                <a16:creationId xmlns:a16="http://schemas.microsoft.com/office/drawing/2014/main" id="{6BB3ADB0-107B-3DC8-BD1E-B8A1649EFD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79875" y="2571750"/>
            <a:ext cx="144463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3323" name="Picture 1">
            <a:extLst>
              <a:ext uri="{FF2B5EF4-FFF2-40B4-BE49-F238E27FC236}">
                <a16:creationId xmlns:a16="http://schemas.microsoft.com/office/drawing/2014/main" id="{9B89D28C-CA9D-1DFB-197A-71AFB6B275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550" y="3716338"/>
            <a:ext cx="24574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302269-256C-BBC9-B319-F28E800DBE11}"/>
              </a:ext>
            </a:extLst>
          </p:cNvPr>
          <p:cNvSpPr txBox="1"/>
          <p:nvPr/>
        </p:nvSpPr>
        <p:spPr>
          <a:xfrm>
            <a:off x="5238972" y="6412755"/>
            <a:ext cx="4666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>
                <a:solidFill>
                  <a:srgbClr val="FF0000"/>
                </a:solidFill>
              </a:rPr>
              <a:t>Misprint: g11 should be inside parahthesis (</a:t>
            </a:r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>
            <a:extLst>
              <a:ext uri="{FF2B5EF4-FFF2-40B4-BE49-F238E27FC236}">
                <a16:creationId xmlns:a16="http://schemas.microsoft.com/office/drawing/2014/main" id="{425F271D-78E0-3F10-A3AB-57B2EF92E14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15363" name="Footer Placeholder 4">
            <a:extLst>
              <a:ext uri="{FF2B5EF4-FFF2-40B4-BE49-F238E27FC236}">
                <a16:creationId xmlns:a16="http://schemas.microsoft.com/office/drawing/2014/main" id="{385DE026-8B21-CDBE-D3BF-ED09EFE7F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51088" y="6438900"/>
            <a:ext cx="6985272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n-NO" altLang="nb-NO" sz="1200" dirty="0">
                <a:solidFill>
                  <a:srgbClr val="FF0000"/>
                </a:solidFill>
              </a:rPr>
              <a:t>* Alternative </a:t>
            </a:r>
            <a:r>
              <a:rPr lang="nn-NO" altLang="nb-NO" sz="1200" dirty="0" err="1">
                <a:solidFill>
                  <a:srgbClr val="FF0000"/>
                </a:solidFill>
              </a:rPr>
              <a:t>derivation</a:t>
            </a:r>
            <a:r>
              <a:rPr lang="nn-NO" altLang="nb-NO" sz="1200" dirty="0">
                <a:solidFill>
                  <a:srgbClr val="FF0000"/>
                </a:solidFill>
              </a:rPr>
              <a:t> (</a:t>
            </a:r>
            <a:r>
              <a:rPr lang="nn-NO" altLang="nb-NO" sz="1200" dirty="0" err="1">
                <a:solidFill>
                  <a:srgbClr val="FF0000"/>
                </a:solidFill>
              </a:rPr>
              <a:t>on</a:t>
            </a:r>
            <a:r>
              <a:rPr lang="nn-NO" altLang="nb-NO" sz="1200" dirty="0">
                <a:solidFill>
                  <a:srgbClr val="FF0000"/>
                </a:solidFill>
              </a:rPr>
              <a:t> </a:t>
            </a:r>
            <a:r>
              <a:rPr lang="nn-NO" altLang="nb-NO" sz="1200" dirty="0" err="1">
                <a:solidFill>
                  <a:srgbClr val="FF0000"/>
                </a:solidFill>
              </a:rPr>
              <a:t>board</a:t>
            </a:r>
            <a:r>
              <a:rPr lang="nn-NO" altLang="nb-NO" sz="1200" dirty="0">
                <a:solidFill>
                  <a:srgbClr val="FF0000"/>
                </a:solidFill>
              </a:rPr>
              <a:t>) : </a:t>
            </a:r>
            <a:r>
              <a:rPr lang="nn-NO" altLang="nb-NO" sz="1200" dirty="0" err="1">
                <a:solidFill>
                  <a:srgbClr val="FF0000"/>
                </a:solidFill>
              </a:rPr>
              <a:t>Can</a:t>
            </a:r>
            <a:r>
              <a:rPr lang="nn-NO" altLang="nb-NO" sz="1200" dirty="0">
                <a:solidFill>
                  <a:srgbClr val="FF0000"/>
                </a:solidFill>
              </a:rPr>
              <a:t> </a:t>
            </a:r>
            <a:r>
              <a:rPr lang="nn-NO" altLang="nb-NO" sz="1200" dirty="0" err="1">
                <a:solidFill>
                  <a:srgbClr val="FF0000"/>
                </a:solidFill>
              </a:rPr>
              <a:t>derive</a:t>
            </a:r>
            <a:r>
              <a:rPr lang="nn-NO" altLang="nb-NO" sz="1200" dirty="0">
                <a:solidFill>
                  <a:srgbClr val="FF0000"/>
                </a:solidFill>
              </a:rPr>
              <a:t> by setting y2=0 in (2) and </a:t>
            </a:r>
            <a:r>
              <a:rPr lang="nn-NO" altLang="nb-NO" sz="1200" dirty="0" err="1">
                <a:solidFill>
                  <a:srgbClr val="FF0000"/>
                </a:solidFill>
              </a:rPr>
              <a:t>put</a:t>
            </a:r>
            <a:r>
              <a:rPr lang="nn-NO" altLang="nb-NO" sz="1200" dirty="0">
                <a:solidFill>
                  <a:srgbClr val="FF0000"/>
                </a:solidFill>
              </a:rPr>
              <a:t> </a:t>
            </a:r>
            <a:r>
              <a:rPr lang="nn-NO" altLang="nb-NO" sz="1200" dirty="0" err="1">
                <a:solidFill>
                  <a:srgbClr val="FF0000"/>
                </a:solidFill>
              </a:rPr>
              <a:t>resulting</a:t>
            </a:r>
            <a:r>
              <a:rPr lang="nn-NO" altLang="nb-NO" sz="1200" dirty="0">
                <a:solidFill>
                  <a:srgbClr val="FF0000"/>
                </a:solidFill>
              </a:rPr>
              <a:t> u2 </a:t>
            </a:r>
            <a:r>
              <a:rPr lang="nn-NO" altLang="nb-NO" sz="1200" dirty="0" err="1">
                <a:solidFill>
                  <a:srgbClr val="FF0000"/>
                </a:solidFill>
              </a:rPr>
              <a:t>into</a:t>
            </a:r>
            <a:r>
              <a:rPr lang="nn-NO" altLang="nb-NO" sz="1200" dirty="0">
                <a:solidFill>
                  <a:srgbClr val="FF0000"/>
                </a:solidFill>
              </a:rPr>
              <a:t> (1). See </a:t>
            </a:r>
            <a:r>
              <a:rPr lang="nn-NO" altLang="nb-NO" sz="1200" dirty="0" err="1">
                <a:solidFill>
                  <a:srgbClr val="FF0000"/>
                </a:solidFill>
              </a:rPr>
              <a:t>lecture</a:t>
            </a:r>
            <a:endParaRPr lang="nn-NO" altLang="nb-NO" sz="1200" dirty="0">
              <a:solidFill>
                <a:srgbClr val="FF0000"/>
              </a:solidFill>
            </a:endParaRPr>
          </a:p>
        </p:txBody>
      </p:sp>
      <p:sp>
        <p:nvSpPr>
          <p:cNvPr id="15364" name="Text Box 2">
            <a:extLst>
              <a:ext uri="{FF2B5EF4-FFF2-40B4-BE49-F238E27FC236}">
                <a16:creationId xmlns:a16="http://schemas.microsoft.com/office/drawing/2014/main" id="{309CCA2F-2044-FCDA-33CC-8B3427A82F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862013"/>
            <a:ext cx="5897563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rtl="1" eaLnBrk="1" hangingPunct="1">
              <a:spcBef>
                <a:spcPct val="50000"/>
              </a:spcBef>
              <a:buFontTx/>
              <a:buNone/>
            </a:pP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Limiting Case C</a:t>
            </a:r>
            <a:r>
              <a:rPr lang="en-US" altLang="nb-NO" sz="16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</a:rPr>
              <a:t>∞ (perfect control of y</a:t>
            </a:r>
            <a:r>
              <a:rPr lang="en-US" altLang="nb-NO" sz="1600" b="1" baseline="-25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</a:rPr>
              <a:t>) </a:t>
            </a:r>
            <a:r>
              <a:rPr lang="en-US" altLang="nb-NO" sz="1600" b="1">
                <a:solidFill>
                  <a:srgbClr val="FF0000"/>
                </a:solidFill>
                <a:latin typeface="Arial" panose="020B0604020202020204" pitchFamily="34" charset="0"/>
              </a:rPr>
              <a:t>*</a:t>
            </a:r>
          </a:p>
        </p:txBody>
      </p:sp>
      <p:graphicFrame>
        <p:nvGraphicFramePr>
          <p:cNvPr id="15365" name="Object 3">
            <a:extLst>
              <a:ext uri="{FF2B5EF4-FFF2-40B4-BE49-F238E27FC236}">
                <a16:creationId xmlns:a16="http://schemas.microsoft.com/office/drawing/2014/main" id="{D59A4138-CC8B-A786-9250-E715E5344A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9188" y="2947988"/>
          <a:ext cx="5603875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89400" imgH="660400" progId="Equation.DSMT4">
                  <p:embed/>
                </p:oleObj>
              </mc:Choice>
              <mc:Fallback>
                <p:oleObj name="Equation" r:id="rId3" imgW="4089400" imgH="660400" progId="Equation.DSMT4">
                  <p:embed/>
                  <p:pic>
                    <p:nvPicPr>
                      <p:cNvPr id="15365" name="Object 3">
                        <a:extLst>
                          <a:ext uri="{FF2B5EF4-FFF2-40B4-BE49-F238E27FC236}">
                            <a16:creationId xmlns:a16="http://schemas.microsoft.com/office/drawing/2014/main" id="{D59A4138-CC8B-A786-9250-E715E5344A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9188" y="2947988"/>
                        <a:ext cx="5603875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Text Box 6">
            <a:extLst>
              <a:ext uri="{FF2B5EF4-FFF2-40B4-BE49-F238E27FC236}">
                <a16:creationId xmlns:a16="http://schemas.microsoft.com/office/drawing/2014/main" id="{26E18F31-0A6A-109A-D207-D233BCC3B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050" y="2127250"/>
            <a:ext cx="4800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much has “gain” from u</a:t>
            </a:r>
            <a:r>
              <a:rPr lang="en-US" altLang="nb-NO" sz="16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y</a:t>
            </a:r>
            <a:r>
              <a:rPr lang="en-US" altLang="nb-NO" sz="1600" b="1" baseline="-2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changed by closing loop 2 with perfect control?</a:t>
            </a:r>
            <a:endParaRPr lang="en-US" altLang="nb-NO" sz="1600" b="1" baseline="-250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7" name="Text Box 7">
            <a:extLst>
              <a:ext uri="{FF2B5EF4-FFF2-40B4-BE49-F238E27FC236}">
                <a16:creationId xmlns:a16="http://schemas.microsoft.com/office/drawing/2014/main" id="{06046709-7552-15E8-41F2-059FC7F17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6013" y="4143375"/>
            <a:ext cx="4800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b-NO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relative Gain Array (RGA) is the matrix formed by considering all the relative gains</a:t>
            </a:r>
            <a:endParaRPr lang="en-US" altLang="nb-NO" sz="1600" b="1" baseline="-250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8" name="Rectangle 10">
            <a:extLst>
              <a:ext uri="{FF2B5EF4-FFF2-40B4-BE49-F238E27FC236}">
                <a16:creationId xmlns:a16="http://schemas.microsoft.com/office/drawing/2014/main" id="{36CA9B5E-AA4B-8F76-6352-F534DA4F8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119563"/>
            <a:ext cx="4319588" cy="20161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endParaRPr lang="en-US" altLang="nb-NO"/>
          </a:p>
        </p:txBody>
      </p:sp>
      <p:pic>
        <p:nvPicPr>
          <p:cNvPr id="15369" name="Picture 1">
            <a:extLst>
              <a:ext uri="{FF2B5EF4-FFF2-40B4-BE49-F238E27FC236}">
                <a16:creationId xmlns:a16="http://schemas.microsoft.com/office/drawing/2014/main" id="{086CC114-B8E0-107D-1A23-6DA1ACA779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1168400"/>
            <a:ext cx="37433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2">
            <a:extLst>
              <a:ext uri="{FF2B5EF4-FFF2-40B4-BE49-F238E27FC236}">
                <a16:creationId xmlns:a16="http://schemas.microsoft.com/office/drawing/2014/main" id="{45A23881-4B21-8562-9E71-A900AA61CF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4716463"/>
            <a:ext cx="38290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INIT" val=""/>
  <p:tag name="USEAMSFONTS" val="True"/>
  <p:tag name="EMBEDFONTS" val="True"/>
  <p:tag name="USEBOLDAMS" val="False"/>
  <p:tag name="DEFAULTDISPLAYSOURCE" val="\documentclass{slides}\pagestyle{empty}&#10;\begin{document}&#10;&#10;\end{document}&#10;"/>
  <p:tag name="TEX2PS" val="latex $(base).tex; dvips -D $(res) -E -o $(base).ps $(base).dvi"/>
  <p:tag name="EXTERNALEDITCOMMAND" val="notepad %"/>
  <p:tag name="GHOSTSCRIPTCOMMAND" val="gswin32c"/>
  <p:tag name="DEFAULTBITMAP" val="pngmono"/>
  <p:tag name="DEFAULTBLEND" val="False"/>
  <p:tag name="DEFAULTTRANSPARENT" val="False"/>
  <p:tag name="DEFAULTWORKAROUNDTRANSPARENCYBUG" val="False"/>
  <p:tag name="DEFAULTRESOLUTION" val="1200"/>
  <p:tag name="DEFAULTMAGNIFICATION" val="2"/>
  <p:tag name="DEFAULTFONTSIZE" val="10"/>
  <p:tag name="DEFAULTWIDTH" val="537"/>
  <p:tag name="DEFAULTHEIGHT" val="47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\tiny&#10;&#10;\noindent {\bf Solution.} \\&#10;(a) The balances ``mass in = mass&#10;out'' for total mass and sugar mass are&#10;\\ &#10;&#10;$ F_1 + F_2 = F; \ F_1 = x F $ \\&#10;&#10;\noindent Note that the mixing process itself has no dynamics. Linearization yields&#10;\\ &#10;&#10;$ dF_1 + dF_2 = dF: \ dF_1 = x^* dF + F^* dx $ \\&#10;&#10;\noindent With $u_1 = dF_1, u_2=dF_2, y_1 = dF$ and $y_2 = dx$ we then get the&#10;model\\&#10;&#10;$ y_1 = u_1 + u_2$ \\ &#10;\indent $y_2 = {1 - x^* \over F^*} u_1 - {x^* \over F^*} u_2 $ \\&#10;&#10;%and the transfer matrix becomes %for this blending process is then&#10;\noindent where $x^* = 0.2$ is the nominal steady-state sugar fraction and&#10;$F^*=2$ kg/s is the nominal amount. \\&#10;(b,c) The transfer matrix then becomes&#10;$$ G(s)= \pmatrix{ 1 &amp; 1 \cr {1 - x^* \over F^*} &amp; - {x^* \over F^*} \cr} =&#10;\pmatrix{ 1 &amp; 1 \cr 0.4 &amp; -0.1 \cr} $$ &#10;(d) The corresponding RGA&#10;matrix is (at all frequencies)&#10;$$ \Lambda = \pmatrix{ x^* &amp; 1-x^* \cr 1-x^* &amp; x^* \cr} = \pmatrix{0.2 &amp;&#10;0.8 \cr 0.8 &amp; 0.2} $$ For decentralized control, it then follows&#10;from pairing rule 1 (``prefer pairing on RGA elements close to 1'')&#10;that we should pair on the off-diagonal elements; that is, use $u_1$&#10;to control $y_2$ and use $u_2$ to control $y_1$. &#10;\\ (e) This corresponds to&#10;using the largest stream (water, $u_2$) to control the amount&#10;($y_1=F$), which is reasonable from a physical point of view.&#10;Also note that the RGA-elements are always between 0 and 1 for this process, and&#10;the RGA-elements are all 0.5, corrresponding to &quot;switching&quot; the pairings, when $x^*=0.5$, which is when the two feed streams are equal. &#10;&#10;\end{document}&#10;&#10;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37"/>
  <p:tag name="BOXHEIGHT" val="459"/>
  <p:tag name="BOXFONT" val="10"/>
  <p:tag name="BOXWRAP" val="False"/>
  <p:tag name="WORKAROUNDTRANSPARENCYBUG" val="False"/>
  <p:tag name="ALLOWFONTSUBSTITUTION" val="False"/>
  <p:tag name="BITMAPFORMAT" val="pngmono"/>
  <p:tag name="ORIGWIDTH" val="345"/>
  <p:tag name="PICTUREFILESIZE" val="10403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u = Kx $ 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37"/>
  <p:tag name="PICTUREFILESIZE" val="187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Derivation. \\&#10;Close loop 2: $u_2 = - c_2 (y_2-y_{2s})$ \\&#10;Here: $y_2=g_{21}u_1+g_{22}u_2$ and assume $y_{2s}=0$:&#10;$\Rightarrow u_2 = -c_2(g_{21}u_1 + g_{22} u_2) \Rightarrow &#10;u_2 = {- c_2 g_{12} \over 1+g_{22} c_2} u_1$&#10;\\&#10;Effect of $u_1$ on $y_1$ with loop 2 closed is then:&#10;$y_1 = g_{11} u_1 + g_{12}u_2 =  \underbrace{g_{11} \left( 1 - {g_{12} g_{21} c_2\over 1 + g_{22}c_2} \right)}_{\hat g_{11}} u_1 $&#10;&#10;&#10;&#10;  &#10;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66"/>
  <p:tag name="PICTUREFILESIZE" val="11412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{\small \noindent $G = \pmatrix{16.8 &amp; 30.5 &amp; 4.30 \cr -16.7 &amp; 31.0 &amp; -1.41 \cr 1.27 &amp;&#10;54.1 &amp; 5.40 \cr}, &#10;%\ G^{-1} = \pmatrix{0.089 &amp; 0.0245 &amp; -0.065 \cr&#10;%    0.032 &amp;   0.031 &amp;  -0.018 \cr&#10;%   -0.345 &amp;  -0.318 &amp;   0.377 \cr} &#10;\ RGA(G)=\pmatrix{1.50 &amp; 0.99 &amp; -1.48\cr-0.41&#10;&amp; 0.97 &amp; 0.45\cr -0.08&amp;-0.95 &amp;2.03 \cr} $\\&#10;\\ &#10;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37"/>
  <p:tag name="BOXHEIGHT" val="479"/>
  <p:tag name="BOXFONT" val="10"/>
  <p:tag name="BOXWRAP" val="False"/>
  <p:tag name="WORKAROUNDTRANSPARENCYBUG" val="False"/>
  <p:tag name="ALLOWFONTSUBSTITUTION" val="False"/>
  <p:tag name="BITMAPFORMAT" val="pngmono"/>
  <p:tag name="ORIGWIDTH" val="283"/>
  <p:tag name="PICTUREFILESIZE" val="2190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\noindent RGA for general case:\\&#10;$[RGA]_{ij} = (g_{ij})_{OL}/ (g_{ij})_{CL} = [G]_{ij} [G^{-1}]_{ji}$\\&#10; = element-by-element multiplication of $G$ and ${G^{-1}}^T$.\\&#10;Matlab: {\tt RGA = G.*pinv(G).'} 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37"/>
  <p:tag name="BOXHEIGHT" val="479"/>
  <p:tag name="BOXFONT" val="10"/>
  <p:tag name="BOXWRAP" val="False"/>
  <p:tag name="WORKAROUNDTRANSPARENCYBUG" val="False"/>
  <p:tag name="ALLOWFONTSUBSTITUTION" val="False"/>
  <p:tag name="BITMAPFORMAT" val="pngmono"/>
  <p:tag name="ORIGWIDTH" val="232"/>
  <p:tag name="PICTUREFILESIZE" val="257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amsmath,amssymb, amsfonts}&#10;\begin{document}&#10;\begin{equation} {\rm RGA}(G) =&#10;\Lambda(G) = G \times (G^{-1})^T \nonumber \end{equation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37"/>
  <p:tag name="BOXHEIGHT" val="479"/>
  <p:tag name="BOXFONT" val="10"/>
  <p:tag name="BOXWRAP" val="False"/>
  <p:tag name="WORKAROUNDTRANSPARENCYBUG" val="False"/>
  <p:tag name="ALLOWFONTSUBSTITUTION" val="False"/>
  <p:tag name="BITMAPFORMAT" val="pngmono"/>
  <p:tag name="ORIGWIDTH" val="310"/>
  <p:tag name="PICTUREFILESIZE" val="1483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\Lambda^2(G) = \Lambda(\Lambda(G))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37"/>
  <p:tag name="BOXHEIGHT" val="479"/>
  <p:tag name="BOXFONT" val="10"/>
  <p:tag name="BOXWRAP" val="False"/>
  <p:tag name="WORKAROUNDTRANSPARENCYBUG" val="False"/>
  <p:tag name="ALLOWFONTSUBSTITUTION" val="False"/>
  <p:tag name="BITMAPFORMAT" val="pngmono"/>
  <p:tag name="ORIGWIDTH" val="174"/>
  <p:tag name="PICTUREFILESIZE" val="942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 \Lambda^{\infty} = \lim_{k\rightarrow \infty} \Lambda^k(G)&#10;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37"/>
  <p:tag name="BOXHEIGHT" val="479"/>
  <p:tag name="BOXFONT" val="10"/>
  <p:tag name="BOXWRAP" val="False"/>
  <p:tag name="WORKAROUNDTRANSPARENCYBUG" val="False"/>
  <p:tag name="ALLOWFONTSUBSTITUTION" val="False"/>
  <p:tag name="BITMAPFORMAT" val="pngmono"/>
  <p:tag name="ORIGWIDTH" val="201"/>
  <p:tag name="PICTUREFILESIZE" val="1029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amsmath,amsfonts,amssymb}&#10;\begin{document}&#10;\begin{eqnarray*}&#10;\Lambda = \begin{bmatrix}0.33 &amp; 0.67 \cr 0.67 &amp; 0.33 \end{bmatrix} \quad  &#10;\Lambda^2 = \begin{bmatrix}-0.33 &amp; 1.33 \cr 1.33 &amp; -0.33 \end{bmatrix}\\ &#10;\Lambda^3 = \begin{bmatrix}-0.07 &amp; 1.07 \cr 1.07 &amp; -0.07\end{bmatrix}\quad &#10;\Lambda^{4} = \begin{bmatrix}0.00 &amp; 1.00 \cr 1.00 &amp; 0.00\end{bmatrix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37"/>
  <p:tag name="BOXHEIGHT" val="479"/>
  <p:tag name="BOXFONT" val="10"/>
  <p:tag name="BOXWRAP" val="False"/>
  <p:tag name="WORKAROUNDTRANSPARENCYBUG" val="False"/>
  <p:tag name="ALLOWFONTSUBSTITUTION" val="False"/>
  <p:tag name="BITMAPFORMAT" val="pngmono"/>
  <p:tag name="ORIGWIDTH" val="414"/>
  <p:tag name="PICTUREFILESIZE" val="4423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amsmath,amssymb,amsfonts}&#10;\begin{document}&#10;\begin{eqnarray*}&#10;G= \begin{bmatrix}1 &amp; 2 \cr -1 &amp; 1 \end{bmatrix} \\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37"/>
  <p:tag name="BOXHEIGHT" val="479"/>
  <p:tag name="BOXFONT" val="10"/>
  <p:tag name="BOXWRAP" val="False"/>
  <p:tag name="WORKAROUNDTRANSPARENCYBUG" val="False"/>
  <p:tag name="ALLOWFONTSUBSTITUTION" val="False"/>
  <p:tag name="BITMAPFORMAT" val="pngmono"/>
  <p:tag name="ORIGWIDTH" val="119"/>
  <p:tag name="PICTUREFILESIZE" val="4415"/>
</p:tagLst>
</file>

<file path=ppt/theme/theme1.xml><?xml version="1.0" encoding="utf-8"?>
<a:theme xmlns:a="http://schemas.openxmlformats.org/drawingml/2006/main" name="Standard utforming">
  <a:themeElements>
    <a:clrScheme name="Standard utform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 utforming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1" compatLnSpc="1">
        <a:prstTxWarp prst="textNoShape">
          <a:avLst/>
        </a:prstTxWarp>
      </a:bodyPr>
      <a:lstStyle>
        <a:defPPr marL="1638300" marR="0" indent="-3048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n-NO" altLang="nn-NO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1" compatLnSpc="1">
        <a:prstTxWarp prst="textNoShape">
          <a:avLst/>
        </a:prstTxWarp>
      </a:bodyPr>
      <a:lstStyle>
        <a:defPPr marL="1638300" marR="0" indent="-3048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n-NO" altLang="nn-NO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Standard utform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3498</Words>
  <Application>Microsoft Office PowerPoint</Application>
  <PresentationFormat>Widescreen</PresentationFormat>
  <Paragraphs>934</Paragraphs>
  <Slides>52</Slides>
  <Notes>22</Notes>
  <HiddenSlides>7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2" baseType="lpstr">
      <vt:lpstr>Arial</vt:lpstr>
      <vt:lpstr>Wingdings</vt:lpstr>
      <vt:lpstr>Symbol</vt:lpstr>
      <vt:lpstr>Times New Roman</vt:lpstr>
      <vt:lpstr>Times</vt:lpstr>
      <vt:lpstr>cmmi10</vt:lpstr>
      <vt:lpstr>Calibri</vt:lpstr>
      <vt:lpstr>Cambria Math</vt:lpstr>
      <vt:lpstr>Standard utforming</vt:lpstr>
      <vt:lpstr>Equation</vt:lpstr>
      <vt:lpstr>Multivariable control</vt:lpstr>
      <vt:lpstr>I. Multivariable control using single loops</vt:lpstr>
      <vt:lpstr>PowerPoint Presentation</vt:lpstr>
      <vt:lpstr>Which input (MV) to pair with a given output (CV)?  Two main pairing rules (based on process insight):</vt:lpstr>
      <vt:lpstr>Shower example,  MV=(qh qc), CV= (T q) </vt:lpstr>
      <vt:lpstr> Multivariable process </vt:lpstr>
      <vt:lpstr>Analysis of Multivariable processes</vt:lpstr>
      <vt:lpstr>RGA: Consider effect of u1 on y1 </vt:lpstr>
      <vt:lpstr>PowerPoint Presentation</vt:lpstr>
      <vt:lpstr>PowerPoint Presentation</vt:lpstr>
      <vt:lpstr>PowerPoint Presentation</vt:lpstr>
      <vt:lpstr>Example 3x3 process: 6 possible pairing options</vt:lpstr>
      <vt:lpstr>PowerPoint Presentation</vt:lpstr>
      <vt:lpstr>PowerPoint Presentation</vt:lpstr>
      <vt:lpstr>PowerPoint Presentation</vt:lpstr>
      <vt:lpstr>Sometimes useful: Iterative RGA</vt:lpstr>
      <vt:lpstr>Example of Iterative RGA</vt:lpstr>
      <vt:lpstr>Exercise. Blending process (or shower)</vt:lpstr>
      <vt:lpstr>PowerPoint Presentation</vt:lpstr>
      <vt:lpstr>Decentralized control tuning</vt:lpstr>
      <vt:lpstr>Summary  Single-loop control = Decentralized control</vt:lpstr>
      <vt:lpstr>Breaking interactions with cascade control (fast slave loop)</vt:lpstr>
      <vt:lpstr>Multivariable control</vt:lpstr>
      <vt:lpstr>II. Decoupling a) One-way Decoupling (improved control of y1)</vt:lpstr>
      <vt:lpstr>b) Two-way Decoupling:  Standard implementation (Seborg)</vt:lpstr>
      <vt:lpstr>Two-way Decoupling:  «Inverted» implementation (Shinskey)</vt:lpstr>
      <vt:lpstr>Pairing and decoupling</vt:lpstr>
      <vt:lpstr>Nonlinear decoupling and feedforwrd</vt:lpstr>
      <vt:lpstr>Example decoupling: Mixing of hot (u1) and cold (u2) water</vt:lpstr>
      <vt:lpstr>«Transformed inputs» v</vt:lpstr>
      <vt:lpstr>PowerPoint Presentation</vt:lpstr>
      <vt:lpstr>V. Pole placement (state feedback using P-only control)</vt:lpstr>
      <vt:lpstr>PowerPoint Presentation</vt:lpstr>
      <vt:lpstr>PowerPoint Presentation</vt:lpstr>
      <vt:lpstr>MPC</vt:lpstr>
      <vt:lpstr>Advanced multivariable control with explicit constraint handling = MPC</vt:lpstr>
      <vt:lpstr>Multivariable control:  MPC versus (linear) decoupling</vt:lpstr>
      <vt:lpstr>Model predictive control (MPC) = “online optimal control”</vt:lpstr>
      <vt:lpstr>Implementation MPC project (Stig Strand, Equinor)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Top: Binary separation in this case Quality estimator vs. gas chromatograph (use logarithmic composition to reduce nonlinearity, CV = - ln ximpurity) </vt:lpstr>
      <vt:lpstr>The final test: MPC in closed-loop</vt:lpstr>
      <vt:lpstr>Conclusion MPC</vt:lpstr>
    </vt:vector>
  </TitlesOfParts>
  <Company>OU-avd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Plantwide control: Towards a systematic procedure</dc:title>
  <dc:creator>norevik</dc:creator>
  <cp:lastModifiedBy>Sigurd Skogestad</cp:lastModifiedBy>
  <cp:revision>230</cp:revision>
  <cp:lastPrinted>2017-11-13T10:24:10Z</cp:lastPrinted>
  <dcterms:created xsi:type="dcterms:W3CDTF">2002-01-03T14:27:29Z</dcterms:created>
  <dcterms:modified xsi:type="dcterms:W3CDTF">2026-02-13T18:17:53Z</dcterms:modified>
</cp:coreProperties>
</file>