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21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72" r:id="rId1"/>
  </p:sldMasterIdLst>
  <p:notesMasterIdLst>
    <p:notesMasterId r:id="rId50"/>
  </p:notesMasterIdLst>
  <p:handoutMasterIdLst>
    <p:handoutMasterId r:id="rId51"/>
  </p:handoutMasterIdLst>
  <p:sldIdLst>
    <p:sldId id="372" r:id="rId2"/>
    <p:sldId id="260" r:id="rId3"/>
    <p:sldId id="261" r:id="rId4"/>
    <p:sldId id="388" r:id="rId5"/>
    <p:sldId id="339" r:id="rId6"/>
    <p:sldId id="266" r:id="rId7"/>
    <p:sldId id="458" r:id="rId8"/>
    <p:sldId id="268" r:id="rId9"/>
    <p:sldId id="296" r:id="rId10"/>
    <p:sldId id="401" r:id="rId11"/>
    <p:sldId id="411" r:id="rId12"/>
    <p:sldId id="405" r:id="rId13"/>
    <p:sldId id="482" r:id="rId14"/>
    <p:sldId id="299" r:id="rId15"/>
    <p:sldId id="413" r:id="rId16"/>
    <p:sldId id="341" r:id="rId17"/>
    <p:sldId id="400" r:id="rId18"/>
    <p:sldId id="259" r:id="rId19"/>
    <p:sldId id="271" r:id="rId20"/>
    <p:sldId id="272" r:id="rId21"/>
    <p:sldId id="319" r:id="rId22"/>
    <p:sldId id="273" r:id="rId23"/>
    <p:sldId id="408" r:id="rId24"/>
    <p:sldId id="409" r:id="rId25"/>
    <p:sldId id="274" r:id="rId26"/>
    <p:sldId id="275" r:id="rId27"/>
    <p:sldId id="329" r:id="rId28"/>
    <p:sldId id="276" r:id="rId29"/>
    <p:sldId id="277" r:id="rId30"/>
    <p:sldId id="280" r:id="rId31"/>
    <p:sldId id="317" r:id="rId32"/>
    <p:sldId id="281" r:id="rId33"/>
    <p:sldId id="407" r:id="rId34"/>
    <p:sldId id="406" r:id="rId35"/>
    <p:sldId id="399" r:id="rId36"/>
    <p:sldId id="459" r:id="rId37"/>
    <p:sldId id="415" r:id="rId38"/>
    <p:sldId id="402" r:id="rId39"/>
    <p:sldId id="291" r:id="rId40"/>
    <p:sldId id="480" r:id="rId41"/>
    <p:sldId id="293" r:id="rId42"/>
    <p:sldId id="294" r:id="rId43"/>
    <p:sldId id="295" r:id="rId44"/>
    <p:sldId id="484" r:id="rId45"/>
    <p:sldId id="481" r:id="rId46"/>
    <p:sldId id="485" r:id="rId47"/>
    <p:sldId id="1404" r:id="rId48"/>
    <p:sldId id="479" r:id="rId49"/>
  </p:sldIdLst>
  <p:sldSz cx="12192000" cy="6858000"/>
  <p:notesSz cx="7315200" cy="9601200"/>
  <p:embeddedFontLst>
    <p:embeddedFont>
      <p:font typeface="Cambria Math" panose="02040503050406030204" pitchFamily="18" charset="0"/>
      <p:regular r:id="rId52"/>
    </p:embeddedFont>
    <p:embeddedFont>
      <p:font typeface="cmmi10" panose="020B0604020202020204"/>
      <p:regular r:id="rId53"/>
    </p:embeddedFont>
    <p:embeddedFont>
      <p:font typeface="CMSY10" panose="020B0604020202020204" charset="0"/>
      <p:regular r:id="rId54"/>
    </p:embeddedFont>
    <p:embeddedFont>
      <p:font typeface="Garamond" panose="02020404030301010803" pitchFamily="18" charset="0"/>
      <p:regular r:id="rId55"/>
      <p:bold r:id="rId56"/>
      <p:italic r:id="rId57"/>
    </p:embeddedFont>
    <p:embeddedFont>
      <p:font typeface="Helvetica" panose="020B0604020202020204" pitchFamily="34" charset="0"/>
      <p:regular r:id="rId58"/>
      <p:bold r:id="rId59"/>
      <p:italic r:id="rId60"/>
      <p:boldItalic r:id="rId61"/>
    </p:embeddedFont>
    <p:embeddedFont>
      <p:font typeface="Times" panose="02020603050405020304" pitchFamily="18" charset="0"/>
      <p:regular r:id="rId62"/>
      <p:bold r:id="rId63"/>
      <p:italic r:id="rId64"/>
      <p:boldItalic r:id="rId65"/>
    </p:embeddedFont>
  </p:embeddedFontLst>
  <p:custDataLst>
    <p:tags r:id="rId6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0033CC"/>
    <a:srgbClr val="FF9900"/>
    <a:srgbClr val="9999FF"/>
    <a:srgbClr val="003366"/>
    <a:srgbClr val="0000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82" autoAdjust="0"/>
    <p:restoredTop sz="94624" autoAdjust="0"/>
  </p:normalViewPr>
  <p:slideViewPr>
    <p:cSldViewPr>
      <p:cViewPr varScale="1">
        <p:scale>
          <a:sx n="116" d="100"/>
          <a:sy n="116" d="100"/>
        </p:scale>
        <p:origin x="336" y="86"/>
      </p:cViewPr>
      <p:guideLst>
        <p:guide orient="horz" pos="229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33057F-04F1-CDCA-9BA7-5388117786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6890A4-7821-E76C-9C82-0E2BB1FDCA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C3AAC3B-B6B3-49BE-AB48-7950561B0293}" type="datetimeFigureOut">
              <a:rPr lang="en-US"/>
              <a:pPr>
                <a:defRPr/>
              </a:pPr>
              <a:t>2/28/2025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AE2D4C-E700-5CFC-4316-D898A061DF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01B0F-B4AD-43D6-D715-E4FBBABE09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C8B43D9-8FB7-4DCF-A5ED-E845DE29EA9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01D72F8-7B8A-0541-BC85-F6F74FF7F81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38" tIns="49519" rIns="99038" bIns="49519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6797E6F4-2BE1-9D87-A7A9-6189B3188B3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38" tIns="49519" rIns="99038" bIns="49519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47367CA8-42BD-ED5B-3C17-1002FAFD18E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19138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4821" name="Rectangle 5">
            <a:extLst>
              <a:ext uri="{FF2B5EF4-FFF2-40B4-BE49-F238E27FC236}">
                <a16:creationId xmlns:a16="http://schemas.microsoft.com/office/drawing/2014/main" id="{3A60D0AE-C4BF-5653-6F67-3F21D4778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3425" y="4559300"/>
            <a:ext cx="5849938" cy="43227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38" tIns="49519" rIns="99038" bIns="495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>
            <a:extLst>
              <a:ext uri="{FF2B5EF4-FFF2-40B4-BE49-F238E27FC236}">
                <a16:creationId xmlns:a16="http://schemas.microsoft.com/office/drawing/2014/main" id="{0B2C3DA8-2EFC-AE91-3F6E-436ED8C8C12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144963" y="9120188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38" tIns="49519" rIns="99038" bIns="49519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>
            <a:extLst>
              <a:ext uri="{FF2B5EF4-FFF2-40B4-BE49-F238E27FC236}">
                <a16:creationId xmlns:a16="http://schemas.microsoft.com/office/drawing/2014/main" id="{9AD39570-D25D-7D92-8B55-0FA32043D6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9120188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38" tIns="49519" rIns="99038" bIns="49519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296558-5CD2-43C9-9162-9C57EA0FB8D3}" type="slidenum">
              <a:rPr lang="ar-SA" altLang="nb-NO"/>
              <a:pPr>
                <a:defRPr/>
              </a:pPr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171FCE3F-F495-994D-53BA-282A11FF4F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E638CABA-1241-4FC6-9746-B6646D8EB747}" type="slidenum">
              <a:rPr lang="ar-SA" altLang="nb-NO" smtClean="0">
                <a:latin typeface="Times New Roman" panose="02020603050405020304" pitchFamily="18" charset="0"/>
              </a:rPr>
              <a:pPr/>
              <a:t>1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D7BE1AB3-7E2C-FCFA-9CA8-FAF6DA032A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A9FB3AB6-7485-60A2-EACE-6A8344F02E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F5E4B1D7-C0E9-8E8B-4B06-44DE323004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9434D2B6-513C-4DA1-83E6-5AE8B020365D}" type="slidenum">
              <a:rPr lang="ar-SA" altLang="nb-NO" smtClean="0">
                <a:latin typeface="Times New Roman" panose="02020603050405020304" pitchFamily="18" charset="0"/>
              </a:rPr>
              <a:pPr/>
              <a:t>11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37F2B02D-4EB1-518C-EDA1-52D4871D47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43B2D415-ABBA-1762-9D30-A31A7875E6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56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78474032-6323-FAD7-44C9-3DB12FFA9E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916B25A9-20C6-44E7-BA0F-53DB14E5B45D}" type="slidenum">
              <a:rPr lang="ar-SA" altLang="nb-NO" smtClean="0">
                <a:latin typeface="Times New Roman" panose="02020603050405020304" pitchFamily="18" charset="0"/>
              </a:rPr>
              <a:pPr/>
              <a:t>14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F8BCF795-943A-63E3-D6CC-4678B5299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12072A1B-8CF4-3126-8106-02B885169E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298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E3804904-5C2C-C18A-1D82-9AE40ECC6F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F475A51B-C59C-42BD-885C-0826520CC09F}" type="slidenum">
              <a:rPr lang="ar-SA" altLang="nb-NO" smtClean="0">
                <a:latin typeface="Times New Roman" panose="02020603050405020304" pitchFamily="18" charset="0"/>
              </a:rPr>
              <a:pPr/>
              <a:t>17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75D3DEF7-7A28-EA7F-2E89-E4B15B12C7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3ECDE557-40D4-2488-297E-2BEBBD022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530DD86D-DA48-2085-1BA5-C13D7855CC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8206CE20-4026-40B0-959C-037829BDC10B}" type="slidenum">
              <a:rPr lang="ar-SA" altLang="nb-NO" smtClean="0">
                <a:latin typeface="Times New Roman" panose="02020603050405020304" pitchFamily="18" charset="0"/>
              </a:rPr>
              <a:pPr/>
              <a:t>18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EEFC1B0D-9476-8546-0A3E-4351F95885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93443DFE-64D9-EB61-720A-EEE1522420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396AC191-5D7D-43F2-EA47-FB0D89BB0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4A6ACAA0-7B36-4064-8270-4DDC2B6B4A89}" type="slidenum">
              <a:rPr lang="ar-SA" altLang="nb-NO" smtClean="0">
                <a:latin typeface="Times New Roman" panose="02020603050405020304" pitchFamily="18" charset="0"/>
              </a:rPr>
              <a:pPr/>
              <a:t>19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AED2768D-F9C1-C520-8029-587BFAD050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24B024F8-2C38-04A2-59A7-BD042268FC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025E36FF-AFFC-D504-C715-2230A1E465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9D650DC4-07E2-4DE5-998B-03D42DB8FB52}" type="slidenum">
              <a:rPr lang="ar-SA" altLang="nb-NO" smtClean="0">
                <a:latin typeface="Times New Roman" panose="02020603050405020304" pitchFamily="18" charset="0"/>
              </a:rPr>
              <a:pPr/>
              <a:t>20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455D2CBF-8A32-C6A4-B44A-0F6FF1AE9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19745C87-990C-8087-7861-6557D7391C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F1713EF8-08C6-123C-0B36-9300AFEA77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EA5FE1FA-F108-4914-A527-A9EC4DA55378}" type="slidenum">
              <a:rPr lang="ar-SA" altLang="nb-NO" smtClean="0">
                <a:latin typeface="Times New Roman" panose="02020603050405020304" pitchFamily="18" charset="0"/>
              </a:rPr>
              <a:pPr/>
              <a:t>21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4877B070-A5AA-0F90-E586-91D40EE1E1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5A0AA7F6-6BC0-02B3-79C6-993D896B0B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0AA3CFB6-B57C-2D6B-F018-B48ACAC8A4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ADCAE41B-68C6-48D4-862A-3FF124B25219}" type="slidenum">
              <a:rPr lang="ar-SA" altLang="nb-NO" smtClean="0">
                <a:latin typeface="Times New Roman" panose="02020603050405020304" pitchFamily="18" charset="0"/>
              </a:rPr>
              <a:pPr/>
              <a:t>22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0C5D3EA4-B788-0B12-06AD-F43D1EF667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523B40B6-5685-2E19-1E59-4D0DF5B3EF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F5EBFD3F-AF8C-B123-9E3E-90D6D21187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E29DC9C3-8751-49E8-ACC0-540520DECF83}" type="slidenum">
              <a:rPr lang="ar-SA" altLang="nb-NO" smtClean="0">
                <a:latin typeface="Times New Roman" panose="02020603050405020304" pitchFamily="18" charset="0"/>
              </a:rPr>
              <a:pPr/>
              <a:t>25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B2DC55F5-7F1B-1074-71E9-40729F6D57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4E556B15-44F0-C365-8095-86F3B71CA4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5B83581E-9CF1-FAD9-B0C1-150DABEC8D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134CCB60-49F4-49B7-9F8C-8D46CFC125B9}" type="slidenum">
              <a:rPr lang="ar-SA" altLang="nb-NO" smtClean="0">
                <a:latin typeface="Times New Roman" panose="02020603050405020304" pitchFamily="18" charset="0"/>
              </a:rPr>
              <a:pPr/>
              <a:t>26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21D0655E-2B3C-4D8E-8BAE-6F02FDA80B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72157E74-A855-D2FF-5B12-7BBC8DC54D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C3A8803E-7B98-A3F4-038D-8F13EB87A3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C6C49F42-12F0-4BD5-AE8F-EBCC4F7A880E}" type="slidenum">
              <a:rPr lang="ar-SA" altLang="nb-NO" smtClean="0">
                <a:latin typeface="Times New Roman" panose="02020603050405020304" pitchFamily="18" charset="0"/>
              </a:rPr>
              <a:pPr/>
              <a:t>2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BD40207-9AE2-05C8-02CC-51BA99E187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7CC47939-3D7F-2D9D-B02C-5615FBA573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0AC7B525-5437-6CC5-F6ED-A96809905C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171A89AF-358A-4A28-8011-64B14411C59C}" type="slidenum">
              <a:rPr lang="ar-SA" altLang="nb-NO" smtClean="0">
                <a:latin typeface="Times New Roman" panose="02020603050405020304" pitchFamily="18" charset="0"/>
              </a:rPr>
              <a:pPr/>
              <a:t>27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EB2C8076-E788-1138-51E1-841881A12D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11B25A7D-345D-209C-7B7C-1F7076E732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81F9BA8E-2AD2-E991-A543-6C735461E0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9C491F11-0362-4C50-BB05-C2B6314A574B}" type="slidenum">
              <a:rPr lang="ar-SA" altLang="nb-NO" smtClean="0">
                <a:latin typeface="Times New Roman" panose="02020603050405020304" pitchFamily="18" charset="0"/>
              </a:rPr>
              <a:pPr/>
              <a:t>28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2F83840B-2D8F-A487-A91F-9BFE97798C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82E99931-9792-323A-ABB1-07B47E8616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E9D95184-1AC9-197C-2DD6-75709F03AD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8C268987-A46D-47B3-AFED-40FD450A5C79}" type="slidenum">
              <a:rPr lang="ar-SA" altLang="nb-NO" smtClean="0">
                <a:latin typeface="Times New Roman" panose="02020603050405020304" pitchFamily="18" charset="0"/>
              </a:rPr>
              <a:pPr/>
              <a:t>29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08EA7ED9-667B-CFA0-317E-58A22ACA39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C5821509-B7DD-F5FF-3AD9-328ED6211D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53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9580D7F5-3B85-8F8D-3C81-ED1FB54590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F71763C0-C22B-4658-8D25-669397C77BA6}" type="slidenum">
              <a:rPr lang="ar-SA" altLang="nb-NO" smtClean="0">
                <a:latin typeface="Times New Roman" panose="02020603050405020304" pitchFamily="18" charset="0"/>
              </a:rPr>
              <a:pPr/>
              <a:t>30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569B053C-7D44-A782-D8C6-96CF92A904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0C391C84-C92C-2D60-1084-5DC8C26E63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576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4675B26B-20D4-AE49-B17D-F2221E3681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625DA036-A462-462C-97AB-E43BCB23C537}" type="slidenum">
              <a:rPr lang="ar-SA" altLang="nb-NO" smtClean="0">
                <a:latin typeface="Times New Roman" panose="02020603050405020304" pitchFamily="18" charset="0"/>
              </a:rPr>
              <a:pPr/>
              <a:t>31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24DF5686-0A9C-98F1-5B07-2EB70A03B5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5C5AF5F2-5187-891B-5B82-98367B1AAA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4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891213B4-C590-E637-F880-5C90185FCC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2EC459F4-84A9-4C0F-8B89-158BD2CA48BC}" type="slidenum">
              <a:rPr lang="ar-SA" altLang="nb-NO" smtClean="0">
                <a:latin typeface="Times New Roman" panose="02020603050405020304" pitchFamily="18" charset="0"/>
              </a:rPr>
              <a:pPr/>
              <a:t>32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AE7E4ABC-2D76-2053-6276-C1922D2AC8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2F2AC634-B5B7-047B-CB11-DB77C08C0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497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E8B82F77-B322-C264-F45C-D14B40CABC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80863584-74A7-4395-A8CD-363884AFAE33}" type="slidenum">
              <a:rPr lang="ar-SA" altLang="nb-NO" smtClean="0">
                <a:latin typeface="Times New Roman" panose="02020603050405020304" pitchFamily="18" charset="0"/>
              </a:rPr>
              <a:pPr/>
              <a:t>35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8C69453A-AED4-B52E-7E7E-198C541A14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6CED00DA-7CED-87C7-8E60-20929830D9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1DFB493F-BC34-DE9C-E473-7610B7A7CE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BA1AFDFF-BC6D-4613-9C9E-33DE59960F22}" type="slidenum">
              <a:rPr lang="ar-SA" altLang="nb-NO" smtClean="0">
                <a:latin typeface="Times New Roman" panose="02020603050405020304" pitchFamily="18" charset="0"/>
              </a:rPr>
              <a:pPr/>
              <a:t>36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2CC80BBD-B2C7-FA2A-75C1-96E15078BA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A6A48E70-E72E-DC8B-CE87-45ACB1179E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E0B92348-6AC6-A894-A158-B1D50801BB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17550" indent="-274638" defTabSz="955675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03313" indent="-220663" defTabSz="955675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544638" indent="-220663" defTabSz="955675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1987550" indent="-220663" defTabSz="955675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444750" indent="-220663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01950" indent="-220663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359150" indent="-220663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16350" indent="-220663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F14A8036-901E-4227-B680-4DFF4E3BDEED}" type="slidenum">
              <a:rPr lang="ar-SA" altLang="nb-NO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38</a:t>
            </a:fld>
            <a:endParaRPr lang="nb-NO" altLang="nb-NO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AA49D81C-DF74-73D9-1073-1DAE69B07A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3D0C7464-0D64-B72F-C055-EF224CECEC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2D16FCB0-AD2E-BDA4-11C6-85B6112608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28881199-22C4-450C-88CE-8385CE26D9B0}" type="slidenum">
              <a:rPr lang="ar-SA" altLang="nb-NO" smtClean="0">
                <a:latin typeface="Times New Roman" panose="02020603050405020304" pitchFamily="18" charset="0"/>
              </a:rPr>
              <a:pPr/>
              <a:t>39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FDAB6A34-856E-B8EF-7DCD-D07FAF0A49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79950F82-B72B-7828-9826-DC279D6A8F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15BAF7C9-3DED-9B3E-83C5-5CE1867861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FC64819F-FEFB-4F12-9ADF-1155DA946E63}" type="slidenum">
              <a:rPr lang="ar-SA" altLang="nb-NO" smtClean="0">
                <a:latin typeface="Times New Roman" panose="02020603050405020304" pitchFamily="18" charset="0"/>
              </a:rPr>
              <a:pPr/>
              <a:t>3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661740D3-D9C7-1786-AAB9-9B0DBBB8D4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0584F3D3-9779-E965-9D27-ECC12873CD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59FFB155-F8A3-9A3D-F2E1-D95B7A97BA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60BA1B71-0C52-4357-8DF6-C48A862FD2B7}" type="slidenum">
              <a:rPr lang="ar-SA" altLang="nb-NO" smtClean="0">
                <a:latin typeface="Times New Roman" panose="02020603050405020304" pitchFamily="18" charset="0"/>
              </a:rPr>
              <a:pPr/>
              <a:t>41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450A9BE5-B1B9-3C0B-0471-F098BBAF16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04698F1A-C580-7939-ACC8-A51125C47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B16E5EE2-68E1-3BBD-0439-496DBD7D7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3C4155E4-4F99-4E65-A582-86A74793421D}" type="slidenum">
              <a:rPr lang="ar-SA" altLang="nb-NO" smtClean="0">
                <a:latin typeface="Times New Roman" panose="02020603050405020304" pitchFamily="18" charset="0"/>
              </a:rPr>
              <a:pPr/>
              <a:t>42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A441EA1B-39F3-A64B-2320-09CBB404BD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40614389-9AF3-D185-5D7C-915BE3EF91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227F61BE-00DF-D5E8-856F-84066BB5F0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15DFBB7C-AF14-40C7-9630-1BE585F61161}" type="slidenum">
              <a:rPr lang="ar-SA" altLang="nb-NO" smtClean="0">
                <a:latin typeface="Times New Roman" panose="02020603050405020304" pitchFamily="18" charset="0"/>
              </a:rPr>
              <a:pPr/>
              <a:t>43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9B415CAD-E98B-C452-B057-2C1D3359D1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BDB56B96-566E-61BF-2C32-35CF496509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530DD86D-DA48-2085-1BA5-C13D7855CC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8206CE20-4026-40B0-959C-037829BDC10B}" type="slidenum">
              <a:rPr lang="ar-SA" altLang="nb-NO" smtClean="0">
                <a:latin typeface="Times New Roman" panose="02020603050405020304" pitchFamily="18" charset="0"/>
              </a:rPr>
              <a:pPr/>
              <a:t>45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EEFC1B0D-9476-8546-0A3E-4351F95885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93443DFE-64D9-EB61-720A-EEE1522420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8533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B1E16-76C5-457A-9C51-1E916C956C8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88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9F5294B1-AD61-6C8B-8A9B-B158D5A777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99DBDF3A-5816-3668-C86C-3C87C90668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8595E7E2-56A1-7CA4-222F-8880EC003F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1363" indent="-285750" defTabSz="9128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1413" indent="-228600" defTabSz="9128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598613" indent="-228600" defTabSz="9128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5813" indent="-228600" defTabSz="9128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3013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0213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7413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4613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98DAB1-5195-48CC-8523-3A69EA9A3D78}" type="slidenum">
              <a:rPr kumimoji="0" lang="nn-NO" altLang="nb-NO" smtClean="0">
                <a:latin typeface="Arial" panose="020B0604020202020204" pitchFamily="34" charset="0"/>
                <a:cs typeface="Times New Roman" panose="02020603050405020304" pitchFamily="18" charset="0"/>
              </a:rPr>
              <a:pPr>
                <a:spcBef>
                  <a:spcPct val="0"/>
                </a:spcBef>
              </a:pPr>
              <a:t>48</a:t>
            </a:fld>
            <a:endParaRPr kumimoji="0" lang="nn-NO" altLang="nb-NO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06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0A089014-2EE4-F0D2-4F8C-257ED2264E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2D4B10D2-7163-4680-9A71-53C8C3FF1CA6}" type="slidenum">
              <a:rPr lang="ar-SA" altLang="nb-NO" smtClean="0">
                <a:latin typeface="Times New Roman" panose="02020603050405020304" pitchFamily="18" charset="0"/>
              </a:rPr>
              <a:pPr/>
              <a:t>4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AC525C7D-5104-31AD-A9CF-A0CCA0491C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DFF5ECDE-711F-D16D-66F9-B392A3ED2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B558E7C6-AF41-15E2-5530-CC5B5DB8E2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CDDFE48B-901F-423C-90FC-BE58496C58BA}" type="slidenum">
              <a:rPr lang="ar-SA" altLang="nb-NO" smtClean="0">
                <a:latin typeface="Times New Roman" panose="02020603050405020304" pitchFamily="18" charset="0"/>
              </a:rPr>
              <a:pPr/>
              <a:t>5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6D41BA3B-72F9-EF36-B788-53CAFA9B80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58100911-B213-199B-9F0E-610BDE19D2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C7E9C3EA-2AE9-DEF7-F1DA-DCAD0F190B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B84FB6A4-8289-4CFB-A1A0-B82EB6567816}" type="slidenum">
              <a:rPr lang="ar-SA" altLang="nb-NO" smtClean="0">
                <a:latin typeface="Times New Roman" panose="02020603050405020304" pitchFamily="18" charset="0"/>
              </a:rPr>
              <a:pPr/>
              <a:t>6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1E4AB5D1-83FA-504B-0E85-33569F554D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EA2CF5AE-AC8C-753B-F343-176D55214E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B1E16-76C5-457A-9C51-1E916C956C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67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9689DF45-A757-43CE-55BC-A2681B9BB5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13E7E317-5E2F-495C-9324-B6A138A6AAB6}" type="slidenum">
              <a:rPr lang="ar-SA" altLang="nb-NO" smtClean="0">
                <a:latin typeface="Times New Roman" panose="02020603050405020304" pitchFamily="18" charset="0"/>
              </a:rPr>
              <a:pPr/>
              <a:t>8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0C553E36-9C8A-BA0B-AE22-AF67686D8F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C98D74A6-A3D8-E64E-6ACB-460A83A6DE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F5E4B1D7-C0E9-8E8B-4B06-44DE323004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9434D2B6-513C-4DA1-83E6-5AE8B020365D}" type="slidenum">
              <a:rPr lang="ar-SA" altLang="nb-NO" smtClean="0">
                <a:latin typeface="Times New Roman" panose="02020603050405020304" pitchFamily="18" charset="0"/>
              </a:rPr>
              <a:pPr/>
              <a:t>10</a:t>
            </a:fld>
            <a:endParaRPr lang="nb-NO" altLang="nb-NO">
              <a:latin typeface="Times New Roman" panose="0202060305040502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37F2B02D-4EB1-518C-EDA1-52D4871D47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43B2D415-ABBA-1762-9D30-A31A7875E6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>
            <a:extLst>
              <a:ext uri="{FF2B5EF4-FFF2-40B4-BE49-F238E27FC236}">
                <a16:creationId xmlns:a16="http://schemas.microsoft.com/office/drawing/2014/main" id="{CA030FCA-1BE7-8FCD-1226-43396CE2A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917" y="1484313"/>
            <a:ext cx="105664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3" name="Line 8">
            <a:extLst>
              <a:ext uri="{FF2B5EF4-FFF2-40B4-BE49-F238E27FC236}">
                <a16:creationId xmlns:a16="http://schemas.microsoft.com/office/drawing/2014/main" id="{5C9B04E9-7D32-99B9-CA17-0DF2B8994D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15633" y="3956050"/>
            <a:ext cx="7503584" cy="635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4" name="Arc 9">
            <a:extLst>
              <a:ext uri="{FF2B5EF4-FFF2-40B4-BE49-F238E27FC236}">
                <a16:creationId xmlns:a16="http://schemas.microsoft.com/office/drawing/2014/main" id="{B0EE6AB1-6B78-D965-6C69-875CB9B2C630}"/>
              </a:ext>
            </a:extLst>
          </p:cNvPr>
          <p:cNvSpPr>
            <a:spLocks/>
          </p:cNvSpPr>
          <p:nvPr/>
        </p:nvSpPr>
        <p:spPr bwMode="auto">
          <a:xfrm>
            <a:off x="1" y="1588"/>
            <a:ext cx="11214100" cy="6845300"/>
          </a:xfrm>
          <a:custGeom>
            <a:avLst/>
            <a:gdLst>
              <a:gd name="T0" fmla="*/ 0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E919973-1534-5D7E-5F0F-0E098E9F1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0" y="2838450"/>
            <a:ext cx="121920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>
              <a:defRPr/>
            </a:pPr>
            <a:endParaRPr lang="nb-NO" altLang="nb-NO"/>
          </a:p>
        </p:txBody>
      </p:sp>
      <p:pic>
        <p:nvPicPr>
          <p:cNvPr id="6" name="Picture 11" descr="kfupm">
            <a:extLst>
              <a:ext uri="{FF2B5EF4-FFF2-40B4-BE49-F238E27FC236}">
                <a16:creationId xmlns:a16="http://schemas.microsoft.com/office/drawing/2014/main" id="{A8812BF7-40ED-C1F3-77F0-1CD2479AD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8"/>
            <a:ext cx="1871133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kfupm">
            <a:extLst>
              <a:ext uri="{FF2B5EF4-FFF2-40B4-BE49-F238E27FC236}">
                <a16:creationId xmlns:a16="http://schemas.microsoft.com/office/drawing/2014/main" id="{9D52390A-C134-ED4D-8617-8E4F79AB9B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433" y="433388"/>
            <a:ext cx="115146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8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1318" y="1789113"/>
            <a:ext cx="10164233" cy="1752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1618" y="3962400"/>
            <a:ext cx="7488767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88B9CC4-A175-0B92-AF55-9894817E49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C7FA94CB-ADAF-6858-4543-5B049DDA3F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079A21D5-FAB5-6E01-5F48-08EDD1179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2D25E-5E26-4F49-81B5-6855C64DBC2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54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8FD6A-CC11-9F0C-E4E3-2641C50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B4440-12CF-96AD-824B-72AF06869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4F2A6-371E-1087-99F9-1CA44BC74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43E6A-724C-4A8A-8359-0BF4ACA0933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2045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4084" y="433388"/>
            <a:ext cx="2810933" cy="5726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052" y="433388"/>
            <a:ext cx="8233833" cy="5726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72407-2377-3CE2-C9D7-3322BA2A8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615DD-813A-8DE9-5913-056C03F9B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A7AB8-4049-FA5F-E5E2-6C5E4433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F08D6-183A-45ED-8044-A7476A64A90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7176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27051" y="433388"/>
            <a:ext cx="11247967" cy="5726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5BEBC-71C9-2CF0-BF5E-417E22EF6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FC490F-34F2-EE9E-87EE-E6194BB06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D32E4F-DEDA-39A9-800E-854AB1D20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10A48-00C3-484D-9C73-AF05A0CA15B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746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0A557-9BC0-33A3-AF98-B0761126A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D6896-E0A0-DB9F-8F4E-1F566D429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AA4A1B-1C6B-58F9-DEEE-DBB6B91E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35ED0-0D37-4C68-BB21-5A665639D65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425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E7E6D-87EE-2514-84CB-80E2605C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D5EC1-3223-311C-BE7D-CA309318B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4243E-BDA8-9F16-129F-FE70E000A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EFA34-6453-4A6D-B710-AAAB714C71B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94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051" y="1628776"/>
            <a:ext cx="5522383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628776"/>
            <a:ext cx="5522384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8FD297-F876-1823-5009-C62CD484C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B7E001-C2F0-E197-D163-D6B463D74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BF46B9-7A2D-F48C-AC44-12677F7DC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8BCB5-8088-4665-935C-B23CDE9415F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0349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18105B-B155-F8F6-9E9A-596CA4526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6D3D81-0514-9473-2F63-92F1402CE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74B5D9-05A9-0BD2-700C-CA684A592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1EB41-55C5-4323-B6C4-CA0BC57D325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670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19DEF3-8D3D-B853-433B-07654F9FF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175AA3-E8E7-5362-F94C-3AF0B77EE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4AD55-0B0F-9710-F8A0-E305ED360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BF2FC-F13E-427B-A638-2CC8A9BB99E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47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BF7BA3-B3F4-698E-A561-326E44039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11EE1B-9F4A-7E87-2316-181B3B177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2D56F-9ECD-7A73-A4B3-49FCFC60F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6B03C-64E4-442F-AD2E-1F9E041C40D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67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5FCF8A-0188-E13B-0FF3-E2C778AC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3FA7AC-D75F-D9A2-6002-E9886D7C7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5E2F1D-4332-9BEC-CC75-D3ACBAEA1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42E4B-2E33-4E68-A083-0E68A34D675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4958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1C90A-8F38-37E6-F542-2098D369F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5F3F2A-C490-8388-C2D7-F56473C68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B6E38-53DD-0986-AE76-7D9B11B87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4DA92-33A7-45CC-B7E2-80F16F75579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55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498DC13-508C-A5F2-B7B8-49AD28A538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41867" y="433388"/>
            <a:ext cx="10079567" cy="99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06E0195-AB2F-092A-B9C9-E41D249F1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27051" y="1628776"/>
            <a:ext cx="11247967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87076" name="Rectangle 4">
            <a:extLst>
              <a:ext uri="{FF2B5EF4-FFF2-40B4-BE49-F238E27FC236}">
                <a16:creationId xmlns:a16="http://schemas.microsoft.com/office/drawing/2014/main" id="{5906D6FA-915C-96C9-25EE-5258C0E2602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7051" y="6272213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387077" name="Rectangle 5">
            <a:extLst>
              <a:ext uri="{FF2B5EF4-FFF2-40B4-BE49-F238E27FC236}">
                <a16:creationId xmlns:a16="http://schemas.microsoft.com/office/drawing/2014/main" id="{AB86CCAF-0ACA-4F07-5F18-BF17938DC87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83051" y="6276975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387078" name="Rectangle 6">
            <a:extLst>
              <a:ext uri="{FF2B5EF4-FFF2-40B4-BE49-F238E27FC236}">
                <a16:creationId xmlns:a16="http://schemas.microsoft.com/office/drawing/2014/main" id="{0CDA6623-6CCF-A0D5-D1CA-6402D2D2F2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55051" y="6272213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8077404A-6BC0-45AE-BD54-83D6A900ECB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Freeform 7">
            <a:extLst>
              <a:ext uri="{FF2B5EF4-FFF2-40B4-BE49-F238E27FC236}">
                <a16:creationId xmlns:a16="http://schemas.microsoft.com/office/drawing/2014/main" id="{48FF86EE-91D6-1934-7E2A-7DCCE2759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433388"/>
            <a:ext cx="11260667" cy="576262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2" name="Line 8">
            <a:extLst>
              <a:ext uri="{FF2B5EF4-FFF2-40B4-BE49-F238E27FC236}">
                <a16:creationId xmlns:a16="http://schemas.microsoft.com/office/drawing/2014/main" id="{6CD7742C-044F-4D54-FD52-9FC640584D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7051" y="6194425"/>
            <a:ext cx="11247967" cy="635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pic>
        <p:nvPicPr>
          <p:cNvPr id="1033" name="Picture 9" descr="kfupm">
            <a:extLst>
              <a:ext uri="{FF2B5EF4-FFF2-40B4-BE49-F238E27FC236}">
                <a16:creationId xmlns:a16="http://schemas.microsoft.com/office/drawing/2014/main" id="{2772297F-19EA-D242-CF60-15F1057CA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433" y="433388"/>
            <a:ext cx="115146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kfupm">
            <a:extLst>
              <a:ext uri="{FF2B5EF4-FFF2-40B4-BE49-F238E27FC236}">
                <a16:creationId xmlns:a16="http://schemas.microsoft.com/office/drawing/2014/main" id="{51715905-0FF6-2ED3-F48C-AE03357A294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433" y="433388"/>
            <a:ext cx="115146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1" r:id="rId1"/>
    <p:sldLayoutId id="2147484682" r:id="rId2"/>
    <p:sldLayoutId id="2147484683" r:id="rId3"/>
    <p:sldLayoutId id="2147484684" r:id="rId4"/>
    <p:sldLayoutId id="2147484685" r:id="rId5"/>
    <p:sldLayoutId id="2147484686" r:id="rId6"/>
    <p:sldLayoutId id="2147484687" r:id="rId7"/>
    <p:sldLayoutId id="2147484688" r:id="rId8"/>
    <p:sldLayoutId id="2147484689" r:id="rId9"/>
    <p:sldLayoutId id="2147484690" r:id="rId10"/>
    <p:sldLayoutId id="2147484691" r:id="rId11"/>
    <p:sldLayoutId id="2147484692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0.xml"/><Relationship Id="rId7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7.xml"/><Relationship Id="rId7" Type="http://schemas.openxmlformats.org/officeDocument/2006/relationships/image" Target="../media/image3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olk.ntnu.no/skoge/publications/2018/grimholt-forget-sp-pid2018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52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0981ABC-001A-8A89-8076-354164CC77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439989" y="836613"/>
            <a:ext cx="7623175" cy="1752600"/>
          </a:xfrm>
        </p:spPr>
        <p:txBody>
          <a:bodyPr/>
          <a:lstStyle/>
          <a:p>
            <a:pPr algn="ctr" eaLnBrk="1" hangingPunct="1"/>
            <a:r>
              <a:rPr lang="en-US" altLang="nb-NO" sz="4800" dirty="0"/>
              <a:t>PID Tuning </a:t>
            </a:r>
            <a:br>
              <a:rPr lang="en-US" altLang="nb-NO" sz="4800" dirty="0"/>
            </a:br>
            <a:r>
              <a:rPr lang="en-US" altLang="nb-NO" sz="4800" dirty="0"/>
              <a:t>using the SIMC rules </a:t>
            </a:r>
            <a:br>
              <a:rPr lang="en-US" altLang="nb-NO" sz="4800" dirty="0"/>
            </a:br>
            <a:br>
              <a:rPr lang="en-US" altLang="nb-NO" sz="4800" dirty="0"/>
            </a:br>
            <a:r>
              <a:rPr lang="en-US" altLang="nb-NO" sz="4800" dirty="0"/>
              <a:t>Sigurd Skogestad</a:t>
            </a:r>
            <a:br>
              <a:rPr lang="en-US" altLang="nb-NO" sz="4800" dirty="0"/>
            </a:br>
            <a:r>
              <a:rPr lang="en-US" altLang="nb-NO" sz="1800" dirty="0"/>
              <a:t>NTNU, Trondheim, Norway</a:t>
            </a:r>
            <a:br>
              <a:rPr lang="en-US" altLang="nb-NO" sz="1800" dirty="0"/>
            </a:br>
            <a:br>
              <a:rPr lang="en-US" altLang="nb-NO" sz="1800" dirty="0"/>
            </a:br>
            <a:endParaRPr lang="en-US" altLang="nb-NO" sz="18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6289CA34-AD0C-2620-1F8B-9197D787C92A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9650" y="1368425"/>
            <a:ext cx="8370888" cy="4724400"/>
          </a:xfrm>
          <a:noFill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Line 3">
            <a:extLst>
              <a:ext uri="{FF2B5EF4-FFF2-40B4-BE49-F238E27FC236}">
                <a16:creationId xmlns:a16="http://schemas.microsoft.com/office/drawing/2014/main" id="{3C4100B5-E153-4392-1A92-2E4671E0E6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79876" y="2781300"/>
            <a:ext cx="1439863" cy="71913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2" name="Line 4">
            <a:extLst>
              <a:ext uri="{FF2B5EF4-FFF2-40B4-BE49-F238E27FC236}">
                <a16:creationId xmlns:a16="http://schemas.microsoft.com/office/drawing/2014/main" id="{944E961F-5504-5904-96C5-40D79C239E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32176" y="2781301"/>
            <a:ext cx="2087563" cy="11525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AC081452-5BEF-E5B4-8376-24934B97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1763" y="2800351"/>
            <a:ext cx="996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>
                <a:solidFill>
                  <a:srgbClr val="CC0000"/>
                </a:solidFill>
                <a:cs typeface="Arial" panose="020B0604020202020204" pitchFamily="34" charset="0"/>
              </a:rPr>
              <a:t>half rule</a:t>
            </a:r>
          </a:p>
        </p:txBody>
      </p:sp>
      <p:sp>
        <p:nvSpPr>
          <p:cNvPr id="32774" name="Line 6">
            <a:extLst>
              <a:ext uri="{FF2B5EF4-FFF2-40B4-BE49-F238E27FC236}">
                <a16:creationId xmlns:a16="http://schemas.microsoft.com/office/drawing/2014/main" id="{47C84844-EECD-06CF-90ED-25D3316004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7713" y="2781300"/>
            <a:ext cx="1079500" cy="863600"/>
          </a:xfrm>
          <a:prstGeom prst="line">
            <a:avLst/>
          </a:prstGeom>
          <a:noFill/>
          <a:ln w="9525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5" name="Rectangle 8">
            <a:extLst>
              <a:ext uri="{FF2B5EF4-FFF2-40B4-BE49-F238E27FC236}">
                <a16:creationId xmlns:a16="http://schemas.microsoft.com/office/drawing/2014/main" id="{221824F3-FE86-1DB9-D945-833DABD53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3500438"/>
            <a:ext cx="6192837" cy="792162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2776" name="Rectangle 9">
            <a:extLst>
              <a:ext uri="{FF2B5EF4-FFF2-40B4-BE49-F238E27FC236}">
                <a16:creationId xmlns:a16="http://schemas.microsoft.com/office/drawing/2014/main" id="{A950F296-915A-4FFF-B742-8D082154A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4724400"/>
            <a:ext cx="6192837" cy="108108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2777" name="Text Box 10">
            <a:extLst>
              <a:ext uri="{FF2B5EF4-FFF2-40B4-BE49-F238E27FC236}">
                <a16:creationId xmlns:a16="http://schemas.microsoft.com/office/drawing/2014/main" id="{2C8E323A-CE74-B9A7-B7F5-2C9949959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2826" y="133985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nb-NO" altLang="nb-NO" sz="2400" b="1" dirty="0">
                <a:cs typeface="Arial" panose="020B0604020202020204" pitchFamily="34" charset="0"/>
              </a:rPr>
              <a:t>3</a:t>
            </a:r>
            <a:endParaRPr lang="en-US" altLang="nb-NO" sz="2400" b="1" dirty="0">
              <a:cs typeface="Arial" panose="020B0604020202020204" pitchFamily="34" charset="0"/>
            </a:endParaRPr>
          </a:p>
        </p:txBody>
      </p:sp>
      <p:sp>
        <p:nvSpPr>
          <p:cNvPr id="32778" name="Text Box 12">
            <a:extLst>
              <a:ext uri="{FF2B5EF4-FFF2-40B4-BE49-F238E27FC236}">
                <a16:creationId xmlns:a16="http://schemas.microsoft.com/office/drawing/2014/main" id="{A729D3E9-BE62-810B-1D25-62F816BF6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  <p:pic>
        <p:nvPicPr>
          <p:cNvPr id="32779" name="Picture 7" descr="untitled">
            <a:extLst>
              <a:ext uri="{FF2B5EF4-FFF2-40B4-BE49-F238E27FC236}">
                <a16:creationId xmlns:a16="http://schemas.microsoft.com/office/drawing/2014/main" id="{FAC608E3-6748-BD8F-A0C9-B550CC381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-100013"/>
            <a:ext cx="2736850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8839771-2BD2-E7CE-7AFC-C089C6DB38D0}"/>
                  </a:ext>
                </a:extLst>
              </p:cNvPr>
              <p:cNvSpPr txBox="1"/>
              <p:nvPr/>
            </p:nvSpPr>
            <p:spPr>
              <a:xfrm>
                <a:off x="1816225" y="5982683"/>
                <a:ext cx="8784976" cy="661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050" dirty="0"/>
                  <a:t>Comment: The </a:t>
                </a:r>
                <a:r>
                  <a:rPr lang="nb-NO" sz="1050" dirty="0" err="1"/>
                  <a:t>subtraction</a:t>
                </a:r>
                <a:r>
                  <a:rPr lang="nb-NO" sz="1050" dirty="0"/>
                  <a:t> of T0=0.08 from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effective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delay</a:t>
                </a:r>
                <a:r>
                  <a:rPr lang="nb-NO" sz="1050" dirty="0"/>
                  <a:t> </a:t>
                </a:r>
                <a:r>
                  <a:rPr lang="nb-NO" sz="1050" dirty="0" err="1"/>
                  <a:t>follows</a:t>
                </a:r>
                <a:r>
                  <a:rPr lang="nb-NO" sz="1050" dirty="0"/>
                  <a:t> from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approximation</a:t>
                </a:r>
                <a:r>
                  <a:rPr lang="nb-NO" sz="1050" dirty="0"/>
                  <a:t> (0.08s+1)/(0.2s+1) </a:t>
                </a:r>
                <a14:m>
                  <m:oMath xmlns:m="http://schemas.openxmlformats.org/officeDocument/2006/math">
                    <m:r>
                      <a:rPr lang="nb-NO" sz="1050" i="1">
                        <a:latin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nb-NO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10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nb-NO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nb-NO" sz="1050" i="1">
                                <a:latin typeface="Cambria Math" panose="02040503050406030204" pitchFamily="18" charset="0"/>
                              </a:rPr>
                              <m:t>08</m:t>
                            </m:r>
                          </m:e>
                        </m:d>
                        <m:r>
                          <a:rPr lang="nb-NO" sz="105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105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b-NO" sz="105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nb-NO" sz="1050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nb-NO" sz="1050" dirty="0"/>
                  <a:t> (</a:t>
                </a:r>
                <a:r>
                  <a:rPr lang="nb-NO" sz="1050" dirty="0" err="1"/>
                  <a:t>rule</a:t>
                </a:r>
                <a:r>
                  <a:rPr lang="nb-NO" sz="1050" dirty="0"/>
                  <a:t> T3).  </a:t>
                </a:r>
              </a:p>
              <a:p>
                <a:r>
                  <a:rPr lang="nb-NO" sz="1050" dirty="0" err="1"/>
                  <a:t>Alternatively</a:t>
                </a:r>
                <a:r>
                  <a:rPr lang="nb-NO" sz="1050" dirty="0"/>
                  <a:t>, </a:t>
                </a:r>
                <a:r>
                  <a:rPr lang="nb-NO" sz="1050" dirty="0" err="1"/>
                  <a:t>we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could</a:t>
                </a:r>
                <a:r>
                  <a:rPr lang="nb-NO" sz="1050" dirty="0"/>
                  <a:t> have used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approximation</a:t>
                </a:r>
                <a:r>
                  <a:rPr lang="nb-NO" sz="1050" dirty="0"/>
                  <a:t> (0.08s+1)/(0.05s+1) </a:t>
                </a:r>
                <a14:m>
                  <m:oMath xmlns:m="http://schemas.openxmlformats.org/officeDocument/2006/math">
                    <m:r>
                      <a:rPr lang="nb-NO" sz="1050" i="1">
                        <a:latin typeface="Cambria Math" panose="02040503050406030204" pitchFamily="18" charset="0"/>
                      </a:rPr>
                      <m:t>≈</m:t>
                    </m:r>
                    <m:r>
                      <a:rPr lang="nb-NO" sz="1050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nb-NO" sz="1050" dirty="0"/>
                  <a:t> (</a:t>
                </a:r>
                <a:r>
                  <a:rPr lang="nb-NO" sz="1050" dirty="0" err="1"/>
                  <a:t>rule</a:t>
                </a:r>
                <a:r>
                  <a:rPr lang="nb-NO" sz="1050" dirty="0"/>
                  <a:t> T1b) </a:t>
                </a:r>
                <a:r>
                  <a:rPr lang="nb-NO" sz="1050" dirty="0" err="1"/>
                  <a:t>which</a:t>
                </a:r>
                <a:r>
                  <a:rPr lang="nb-NO" sz="1050" dirty="0"/>
                  <a:t> </a:t>
                </a:r>
                <a:r>
                  <a:rPr lang="nb-NO" sz="1050" dirty="0" err="1"/>
                  <a:t>would</a:t>
                </a:r>
                <a:r>
                  <a:rPr lang="nb-NO" sz="1050" dirty="0"/>
                  <a:t> </a:t>
                </a:r>
                <a:r>
                  <a:rPr lang="nb-NO" sz="1050" dirty="0" err="1"/>
                  <a:t>reduce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effective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delay</a:t>
                </a:r>
                <a:r>
                  <a:rPr lang="nb-NO" sz="1050" dirty="0"/>
                  <a:t> by 0.05 (</a:t>
                </a:r>
                <a:r>
                  <a:rPr lang="nb-NO" sz="1050" dirty="0" err="1"/>
                  <a:t>instead</a:t>
                </a:r>
                <a:r>
                  <a:rPr lang="nb-NO" sz="1050" dirty="0"/>
                  <a:t> of 0.08).  In </a:t>
                </a:r>
                <a:r>
                  <a:rPr lang="nb-NO" sz="1050" dirty="0" err="1"/>
                  <a:t>any</a:t>
                </a:r>
                <a:r>
                  <a:rPr lang="nb-NO" sz="1050" dirty="0"/>
                  <a:t> case, it </a:t>
                </a:r>
                <a:r>
                  <a:rPr lang="nb-NO" sz="1050" dirty="0" err="1"/>
                  <a:t>only</a:t>
                </a:r>
                <a:r>
                  <a:rPr lang="nb-NO" sz="1050" dirty="0"/>
                  <a:t> has a </a:t>
                </a:r>
                <a:r>
                  <a:rPr lang="nb-NO" sz="1050" dirty="0" err="1"/>
                  <a:t>small</a:t>
                </a:r>
                <a:r>
                  <a:rPr lang="nb-NO" sz="1050" dirty="0"/>
                  <a:t> </a:t>
                </a:r>
                <a:r>
                  <a:rPr lang="nb-NO" sz="1050" dirty="0" err="1"/>
                  <a:t>effect</a:t>
                </a:r>
                <a:r>
                  <a:rPr lang="nb-NO" sz="1050" dirty="0"/>
                  <a:t> om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effective</a:t>
                </a:r>
                <a:r>
                  <a:rPr lang="nb-NO" sz="1050" dirty="0"/>
                  <a:t> </a:t>
                </a:r>
                <a:r>
                  <a:rPr lang="nb-NO" sz="1050" dirty="0" err="1"/>
                  <a:t>delay</a:t>
                </a:r>
                <a:r>
                  <a:rPr lang="nb-NO" sz="1050" dirty="0"/>
                  <a:t>, so it </a:t>
                </a:r>
                <a:r>
                  <a:rPr lang="nb-NO" sz="1050" dirty="0" err="1"/>
                  <a:t>does</a:t>
                </a:r>
                <a:r>
                  <a:rPr lang="nb-NO" sz="1050" dirty="0"/>
                  <a:t> not matter </a:t>
                </a:r>
                <a:r>
                  <a:rPr lang="nb-NO" sz="1050" dirty="0" err="1"/>
                  <a:t>much</a:t>
                </a:r>
                <a:r>
                  <a:rPr lang="nb-NO" sz="1050" dirty="0"/>
                  <a:t> for </a:t>
                </a:r>
                <a:r>
                  <a:rPr lang="nb-NO" sz="1050" dirty="0" err="1"/>
                  <a:t>the</a:t>
                </a:r>
                <a:r>
                  <a:rPr lang="nb-NO" sz="1050" dirty="0"/>
                  <a:t> final </a:t>
                </a:r>
                <a:r>
                  <a:rPr lang="nb-NO" sz="1050" dirty="0" err="1"/>
                  <a:t>result</a:t>
                </a:r>
                <a:r>
                  <a:rPr lang="nb-NO" sz="1050" dirty="0"/>
                  <a:t>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8839771-2BD2-E7CE-7AFC-C089C6DB3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225" y="5982683"/>
                <a:ext cx="8784976" cy="661143"/>
              </a:xfrm>
              <a:prstGeom prst="rect">
                <a:avLst/>
              </a:prstGeom>
              <a:blipFill>
                <a:blip r:embed="rId5"/>
                <a:stretch>
                  <a:fillRect b="-36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6289CA34-AD0C-2620-1F8B-9197D787C92A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9650" y="1368425"/>
            <a:ext cx="8370888" cy="4724400"/>
          </a:xfrm>
          <a:noFill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Line 3">
            <a:extLst>
              <a:ext uri="{FF2B5EF4-FFF2-40B4-BE49-F238E27FC236}">
                <a16:creationId xmlns:a16="http://schemas.microsoft.com/office/drawing/2014/main" id="{3C4100B5-E153-4392-1A92-2E4671E0E6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91744" y="2824433"/>
            <a:ext cx="2729818" cy="228890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2" name="Line 4">
            <a:extLst>
              <a:ext uri="{FF2B5EF4-FFF2-40B4-BE49-F238E27FC236}">
                <a16:creationId xmlns:a16="http://schemas.microsoft.com/office/drawing/2014/main" id="{944E961F-5504-5904-96C5-40D79C239E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39300" y="2824433"/>
            <a:ext cx="2954494" cy="2656016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AC081452-5BEF-E5B4-8376-24934B97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794" y="2766861"/>
            <a:ext cx="996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>
                <a:solidFill>
                  <a:srgbClr val="CC0000"/>
                </a:solidFill>
                <a:cs typeface="Arial" panose="020B0604020202020204" pitchFamily="34" charset="0"/>
              </a:rPr>
              <a:t>half rule</a:t>
            </a:r>
          </a:p>
        </p:txBody>
      </p:sp>
      <p:sp>
        <p:nvSpPr>
          <p:cNvPr id="32774" name="Line 6">
            <a:extLst>
              <a:ext uri="{FF2B5EF4-FFF2-40B4-BE49-F238E27FC236}">
                <a16:creationId xmlns:a16="http://schemas.microsoft.com/office/drawing/2014/main" id="{47C84844-EECD-06CF-90ED-25D3316004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76600" y="2795317"/>
            <a:ext cx="1163216" cy="1957658"/>
          </a:xfrm>
          <a:prstGeom prst="line">
            <a:avLst/>
          </a:prstGeom>
          <a:noFill/>
          <a:ln w="9525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2775" name="Rectangle 8">
            <a:extLst>
              <a:ext uri="{FF2B5EF4-FFF2-40B4-BE49-F238E27FC236}">
                <a16:creationId xmlns:a16="http://schemas.microsoft.com/office/drawing/2014/main" id="{221824F3-FE86-1DB9-D945-833DABD53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3500438"/>
            <a:ext cx="6192837" cy="792162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2776" name="Rectangle 9">
            <a:extLst>
              <a:ext uri="{FF2B5EF4-FFF2-40B4-BE49-F238E27FC236}">
                <a16:creationId xmlns:a16="http://schemas.microsoft.com/office/drawing/2014/main" id="{A950F296-915A-4FFF-B742-8D082154A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4724400"/>
            <a:ext cx="6192837" cy="108108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2777" name="Text Box 10">
            <a:extLst>
              <a:ext uri="{FF2B5EF4-FFF2-40B4-BE49-F238E27FC236}">
                <a16:creationId xmlns:a16="http://schemas.microsoft.com/office/drawing/2014/main" id="{2C8E323A-CE74-B9A7-B7F5-2C9949959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2826" y="133985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nb-NO" altLang="nb-NO" sz="2400" b="1" dirty="0">
                <a:cs typeface="Arial" panose="020B0604020202020204" pitchFamily="34" charset="0"/>
              </a:rPr>
              <a:t>3</a:t>
            </a:r>
            <a:endParaRPr lang="en-US" altLang="nb-NO" sz="2400" b="1" dirty="0">
              <a:cs typeface="Arial" panose="020B0604020202020204" pitchFamily="34" charset="0"/>
            </a:endParaRPr>
          </a:p>
        </p:txBody>
      </p:sp>
      <p:sp>
        <p:nvSpPr>
          <p:cNvPr id="32778" name="Text Box 12">
            <a:extLst>
              <a:ext uri="{FF2B5EF4-FFF2-40B4-BE49-F238E27FC236}">
                <a16:creationId xmlns:a16="http://schemas.microsoft.com/office/drawing/2014/main" id="{A729D3E9-BE62-810B-1D25-62F816BF6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  <p:pic>
        <p:nvPicPr>
          <p:cNvPr id="32779" name="Picture 7" descr="untitled">
            <a:extLst>
              <a:ext uri="{FF2B5EF4-FFF2-40B4-BE49-F238E27FC236}">
                <a16:creationId xmlns:a16="http://schemas.microsoft.com/office/drawing/2014/main" id="{FAC608E3-6748-BD8F-A0C9-B550CC381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-100013"/>
            <a:ext cx="2736850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ine 6">
            <a:extLst>
              <a:ext uri="{FF2B5EF4-FFF2-40B4-BE49-F238E27FC236}">
                <a16:creationId xmlns:a16="http://schemas.microsoft.com/office/drawing/2014/main" id="{C41776BF-FD83-1C9F-8182-682196C5A3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7713" y="2809875"/>
            <a:ext cx="2159000" cy="2288904"/>
          </a:xfrm>
          <a:prstGeom prst="line">
            <a:avLst/>
          </a:prstGeom>
          <a:noFill/>
          <a:ln w="9525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1809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1">
            <a:extLst>
              <a:ext uri="{FF2B5EF4-FFF2-40B4-BE49-F238E27FC236}">
                <a16:creationId xmlns:a16="http://schemas.microsoft.com/office/drawing/2014/main" id="{899B3979-17E0-E56D-FA63-8C3EF849216D}"/>
              </a:ext>
            </a:extLst>
          </p:cNvPr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nb-NO" alt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0E7A34-2193-2153-EC98-4CB1C559B85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DA9DD5-FCE3-FBC8-84D7-FFA958E9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34821" name="Slide Number Placeholder 4">
            <a:extLst>
              <a:ext uri="{FF2B5EF4-FFF2-40B4-BE49-F238E27FC236}">
                <a16:creationId xmlns:a16="http://schemas.microsoft.com/office/drawing/2014/main" id="{7B39778A-EC2D-88B5-43D5-C732A1B6F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044B937D-B083-4783-9670-80F8B3B2D6C1}" type="slidenum">
              <a:rPr lang="ar-SA" altLang="en-US" smtClean="0">
                <a:latin typeface="Garamond" panose="02020404030301010803" pitchFamily="18" charset="0"/>
              </a:rPr>
              <a:pPr/>
              <a:t>12</a:t>
            </a:fld>
            <a:endParaRPr lang="en-US" altLang="en-US">
              <a:latin typeface="Garamond" panose="02020404030301010803" pitchFamily="18" charset="0"/>
            </a:endParaRPr>
          </a:p>
        </p:txBody>
      </p:sp>
      <p:pic>
        <p:nvPicPr>
          <p:cNvPr id="34822" name="Picture 7" descr="untitled">
            <a:extLst>
              <a:ext uri="{FF2B5EF4-FFF2-40B4-BE49-F238E27FC236}">
                <a16:creationId xmlns:a16="http://schemas.microsoft.com/office/drawing/2014/main" id="{6110E894-5E04-5E0A-92F6-43A77967C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-550863"/>
            <a:ext cx="8496300" cy="769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Box 7">
            <a:extLst>
              <a:ext uri="{FF2B5EF4-FFF2-40B4-BE49-F238E27FC236}">
                <a16:creationId xmlns:a16="http://schemas.microsoft.com/office/drawing/2014/main" id="{C1354A32-46F2-743C-8ED7-B4DA2FC35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2688" y="3400426"/>
            <a:ext cx="351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0033CC"/>
                </a:solidFill>
              </a:rPr>
              <a:t>g0: Original complicated system </a:t>
            </a:r>
          </a:p>
          <a:p>
            <a:r>
              <a:rPr lang="nb-NO" altLang="nb-NO">
                <a:solidFill>
                  <a:srgbClr val="0033CC"/>
                </a:solidFill>
              </a:rPr>
              <a:t>      (with 2 zeros and 8 poles) </a:t>
            </a:r>
          </a:p>
        </p:txBody>
      </p:sp>
      <p:sp>
        <p:nvSpPr>
          <p:cNvPr id="34824" name="TextBox 8">
            <a:extLst>
              <a:ext uri="{FF2B5EF4-FFF2-40B4-BE49-F238E27FC236}">
                <a16:creationId xmlns:a16="http://schemas.microsoft.com/office/drawing/2014/main" id="{538993C1-7C01-08C5-A559-B21DF4ECA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2888" y="4687888"/>
            <a:ext cx="445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FF0000"/>
                </a:solidFill>
              </a:rPr>
              <a:t>g2: 2nd order with delay (half rule, </a:t>
            </a:r>
            <a:r>
              <a:rPr lang="el-GR" altLang="nb-NO">
                <a:solidFill>
                  <a:srgbClr val="FF0000"/>
                </a:solidFill>
                <a:latin typeface="Times New Roman" panose="02020603050405020304" pitchFamily="18" charset="0"/>
              </a:rPr>
              <a:t>θ</a:t>
            </a:r>
            <a:r>
              <a:rPr lang="nb-NO" altLang="nb-NO">
                <a:solidFill>
                  <a:srgbClr val="FF0000"/>
                </a:solidFill>
                <a:latin typeface="Times New Roman" panose="02020603050405020304" pitchFamily="18" charset="0"/>
              </a:rPr>
              <a:t>=0.77</a:t>
            </a:r>
            <a:r>
              <a:rPr lang="nb-NO" altLang="nb-NO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4825" name="TextBox 9">
            <a:extLst>
              <a:ext uri="{FF2B5EF4-FFF2-40B4-BE49-F238E27FC236}">
                <a16:creationId xmlns:a16="http://schemas.microsoft.com/office/drawing/2014/main" id="{6775DEEA-6A90-14E8-763E-83A8EDC15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5732464"/>
            <a:ext cx="4381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chemeClr val="accent2"/>
                </a:solidFill>
              </a:rPr>
              <a:t>g1: 1st order with delay (half rule</a:t>
            </a:r>
            <a:r>
              <a:rPr lang="nb-NO" altLang="nb-NO">
                <a:solidFill>
                  <a:schemeClr val="tx2"/>
                </a:solidFill>
              </a:rPr>
              <a:t>, </a:t>
            </a:r>
            <a:r>
              <a:rPr lang="el-GR" altLang="nb-NO">
                <a:solidFill>
                  <a:schemeClr val="tx2"/>
                </a:solidFill>
                <a:latin typeface="Times New Roman" panose="02020603050405020304" pitchFamily="18" charset="0"/>
              </a:rPr>
              <a:t>θ</a:t>
            </a:r>
            <a:r>
              <a:rPr lang="nb-NO" altLang="nb-NO">
                <a:solidFill>
                  <a:schemeClr val="tx2"/>
                </a:solidFill>
                <a:latin typeface="Times New Roman" panose="02020603050405020304" pitchFamily="18" charset="0"/>
              </a:rPr>
              <a:t>=1.47</a:t>
            </a:r>
            <a:r>
              <a:rPr lang="nb-NO" altLang="nb-NO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34826" name="TextBox 17">
            <a:extLst>
              <a:ext uri="{FF2B5EF4-FFF2-40B4-BE49-F238E27FC236}">
                <a16:creationId xmlns:a16="http://schemas.microsoft.com/office/drawing/2014/main" id="{6E1DD73C-E04B-C50B-677C-AC9E09666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013" y="836614"/>
            <a:ext cx="13388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dirty="0" err="1"/>
              <a:t>Example</a:t>
            </a:r>
            <a:r>
              <a:rPr lang="nb-NO" altLang="nb-NO" dirty="0"/>
              <a:t> 3.</a:t>
            </a:r>
          </a:p>
          <a:p>
            <a:endParaRPr lang="nb-NO" altLang="nb-NO" dirty="0"/>
          </a:p>
          <a:p>
            <a:endParaRPr lang="nb-NO" altLang="nb-NO" dirty="0"/>
          </a:p>
        </p:txBody>
      </p:sp>
      <p:sp>
        <p:nvSpPr>
          <p:cNvPr id="34827" name="Text Box 12">
            <a:extLst>
              <a:ext uri="{FF2B5EF4-FFF2-40B4-BE49-F238E27FC236}">
                <a16:creationId xmlns:a16="http://schemas.microsoft.com/office/drawing/2014/main" id="{94942B08-C9D6-9FA2-84EE-4F10FD6D1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9525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4. Integrating process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357313"/>
            <a:ext cx="8534400" cy="4143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3553" y="5733257"/>
            <a:ext cx="3256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Example</a:t>
            </a:r>
            <a:r>
              <a:rPr lang="nb-NO" dirty="0"/>
              <a:t>. </a:t>
            </a:r>
            <a:r>
              <a:rPr lang="nb-NO" dirty="0">
                <a:solidFill>
                  <a:srgbClr val="FF0000"/>
                </a:solidFill>
              </a:rPr>
              <a:t>g0 = 5/(s*(3*s+1)), </a:t>
            </a:r>
          </a:p>
          <a:p>
            <a:r>
              <a:rPr lang="nb-NO" dirty="0"/>
              <a:t>                 </a:t>
            </a:r>
            <a:r>
              <a:rPr lang="nb-NO" dirty="0">
                <a:solidFill>
                  <a:schemeClr val="accent1"/>
                </a:solidFill>
              </a:rPr>
              <a:t>g = 5*</a:t>
            </a:r>
            <a:r>
              <a:rPr lang="nb-NO" dirty="0" err="1">
                <a:solidFill>
                  <a:schemeClr val="accent1"/>
                </a:solidFill>
              </a:rPr>
              <a:t>exp</a:t>
            </a:r>
            <a:r>
              <a:rPr lang="nb-NO" dirty="0">
                <a:solidFill>
                  <a:schemeClr val="accent1"/>
                </a:solidFill>
              </a:rPr>
              <a:t>(-1.5*s)/s,</a:t>
            </a:r>
          </a:p>
          <a:p>
            <a:r>
              <a:rPr lang="nb-NO" dirty="0"/>
              <a:t>                 </a:t>
            </a:r>
            <a:r>
              <a:rPr lang="nb-NO" dirty="0" err="1"/>
              <a:t>step</a:t>
            </a:r>
            <a:r>
              <a:rPr lang="nb-NO" dirty="0"/>
              <a:t>(g,g0,10)</a:t>
            </a:r>
          </a:p>
          <a:p>
            <a:endParaRPr lang="nb-N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4531888"/>
            <a:ext cx="3143603" cy="243276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D9728-7C16-BC57-9784-2B5022E42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13</a:t>
            </a:fld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DDAC7C-CB71-6A57-EE97-E665E0C264FE}"/>
              </a:ext>
            </a:extLst>
          </p:cNvPr>
          <p:cNvSpPr txBox="1"/>
          <p:nvPr/>
        </p:nvSpPr>
        <p:spPr>
          <a:xfrm>
            <a:off x="9696400" y="5500687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Doesn’t</a:t>
            </a:r>
            <a:r>
              <a:rPr lang="nb-NO" dirty="0"/>
              <a:t> </a:t>
            </a:r>
            <a:r>
              <a:rPr lang="nb-NO" dirty="0" err="1"/>
              <a:t>look</a:t>
            </a:r>
            <a:r>
              <a:rPr lang="nb-NO" dirty="0"/>
              <a:t> so </a:t>
            </a:r>
            <a:r>
              <a:rPr lang="nb-NO" dirty="0" err="1"/>
              <a:t>good</a:t>
            </a:r>
            <a:endParaRPr lang="nb-NO" dirty="0"/>
          </a:p>
          <a:p>
            <a:r>
              <a:rPr lang="nb-NO" dirty="0" err="1"/>
              <a:t>But</a:t>
            </a:r>
            <a:r>
              <a:rPr lang="nb-NO" dirty="0"/>
              <a:t> </a:t>
            </a:r>
            <a:r>
              <a:rPr lang="nb-NO" dirty="0" err="1"/>
              <a:t>it’s</a:t>
            </a:r>
            <a:r>
              <a:rPr lang="nb-NO" dirty="0"/>
              <a:t> 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3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>
            <a:extLst>
              <a:ext uri="{FF2B5EF4-FFF2-40B4-BE49-F238E27FC236}">
                <a16:creationId xmlns:a16="http://schemas.microsoft.com/office/drawing/2014/main" id="{6A166A88-ABA7-0EEA-4757-C83F9A26C9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1" y="346076"/>
            <a:ext cx="7559675" cy="9953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800" dirty="0"/>
              <a:t>Approximation of LHP-zeros</a:t>
            </a:r>
            <a:br>
              <a:rPr lang="en-US" sz="3800" dirty="0"/>
            </a:br>
            <a:endParaRPr lang="en-US" sz="3800" dirty="0"/>
          </a:p>
        </p:txBody>
      </p:sp>
      <p:sp>
        <p:nvSpPr>
          <p:cNvPr id="32773" name="Text Box 7">
            <a:extLst>
              <a:ext uri="{FF2B5EF4-FFF2-40B4-BE49-F238E27FC236}">
                <a16:creationId xmlns:a16="http://schemas.microsoft.com/office/drawing/2014/main" id="{C7F64BD1-2456-484D-A7B4-0040FC6D0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547" y="2568062"/>
            <a:ext cx="2913062" cy="307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l-GR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τ</a:t>
            </a:r>
            <a:r>
              <a:rPr lang="nb-NO" altLang="nb-NO" sz="140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c  </a:t>
            </a:r>
            <a:r>
              <a:rPr lang="nb-NO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= desired closed-loop time constant</a:t>
            </a:r>
            <a:endParaRPr lang="el-GR" altLang="nb-NO" sz="1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82" name="Slide Number Placeholder 1">
            <a:extLst>
              <a:ext uri="{FF2B5EF4-FFF2-40B4-BE49-F238E27FC236}">
                <a16:creationId xmlns:a16="http://schemas.microsoft.com/office/drawing/2014/main" id="{F52BA022-F6B2-321D-BB38-A16CCCCF2A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3D258499-6899-4129-9FDB-9645D6CF9115}" type="slidenum">
              <a:rPr lang="nb-NO" altLang="nb-NO" smtClean="0">
                <a:latin typeface="Garamond" panose="02020404030301010803" pitchFamily="18" charset="0"/>
              </a:rPr>
              <a:pPr/>
              <a:t>14</a:t>
            </a:fld>
            <a:endParaRPr lang="nb-NO" altLang="nb-NO">
              <a:latin typeface="Garamond" panose="02020404030301010803" pitchFamily="18" charset="0"/>
            </a:endParaRPr>
          </a:p>
        </p:txBody>
      </p:sp>
      <p:sp>
        <p:nvSpPr>
          <p:cNvPr id="2" name="Text Box 12">
            <a:extLst>
              <a:ext uri="{FF2B5EF4-FFF2-40B4-BE49-F238E27FC236}">
                <a16:creationId xmlns:a16="http://schemas.microsoft.com/office/drawing/2014/main" id="{7EF0ADBC-D59C-E0B7-B50D-3C7FBABF9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9525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B1FC88-C05F-F8A9-547F-5E93E31ABD99}"/>
              </a:ext>
            </a:extLst>
          </p:cNvPr>
          <p:cNvSpPr txBox="1"/>
          <p:nvPr/>
        </p:nvSpPr>
        <p:spPr>
          <a:xfrm>
            <a:off x="8328026" y="20605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30C628DB-7D9E-0D90-34CE-FC397B45B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6360" y="1587349"/>
            <a:ext cx="2725390" cy="1200329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 sz="1200" dirty="0">
                <a:latin typeface="Times New Roman" panose="02020603050405020304" pitchFamily="18" charset="0"/>
              </a:rPr>
              <a:t>Normally, we should approximate T</a:t>
            </a:r>
            <a:r>
              <a:rPr lang="en-US" altLang="nb-NO" sz="1200" baseline="-25000" dirty="0">
                <a:latin typeface="Times New Roman" panose="02020603050405020304" pitchFamily="18" charset="0"/>
              </a:rPr>
              <a:t>0 </a:t>
            </a:r>
            <a:r>
              <a:rPr lang="en-US" altLang="nb-NO" sz="1200" dirty="0">
                <a:latin typeface="Times New Roman" panose="02020603050405020304" pitchFamily="18" charset="0"/>
              </a:rPr>
              <a:t>by a “close-by” </a:t>
            </a:r>
            <a:r>
              <a:rPr lang="en-US" altLang="nb-NO" sz="1200" dirty="0">
                <a:latin typeface="Times New Roman" panose="02020603050405020304" pitchFamily="18" charset="0"/>
                <a:sym typeface="Symbol" panose="05050102010706020507" pitchFamily="18" charset="2"/>
              </a:rPr>
              <a:t></a:t>
            </a:r>
            <a:r>
              <a:rPr lang="en-US" altLang="nb-NO" sz="12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0 . </a:t>
            </a:r>
            <a:r>
              <a:rPr lang="en-US" altLang="nb-NO" sz="1200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nb-NO" sz="1200" dirty="0">
                <a:latin typeface="Times New Roman" panose="02020603050405020304" pitchFamily="18" charset="0"/>
                <a:sym typeface="Symbol" panose="05050102010706020507" pitchFamily="18" charset="2"/>
              </a:rPr>
              <a:t>BUT: The goal is to use the model for control purposes, so we should keep (i.e., not approximate) the  which is closest to the desired </a:t>
            </a:r>
            <a:r>
              <a:rPr lang="en-US" altLang="nb-NO" sz="12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nb-NO" sz="1200" dirty="0">
                <a:latin typeface="Times New Roman" panose="02020603050405020304" pitchFamily="18" charset="0"/>
                <a:sym typeface="Symbol" panose="05050102010706020507" pitchFamily="18" charset="2"/>
              </a:rPr>
              <a:t>. 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0934EBC9-0B0E-97FF-CEF7-ED570AACC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6360" y="2820176"/>
            <a:ext cx="2725390" cy="3824124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 sz="1000" dirty="0">
                <a:latin typeface="Times New Roman" panose="02020603050405020304" pitchFamily="18" charset="0"/>
              </a:rPr>
              <a:t>In Example E3, we have two possible values for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, namely 20 and 1. Since </a:t>
            </a:r>
            <a:r>
              <a:rPr lang="en-US" altLang="nb-NO" sz="1000" dirty="0">
                <a:latin typeface="Times New Roman" panose="02020603050405020304" pitchFamily="18" charset="0"/>
              </a:rPr>
              <a:t>T</a:t>
            </a:r>
            <a:r>
              <a:rPr lang="en-US" altLang="nb-NO" sz="1000" baseline="-25000" dirty="0">
                <a:latin typeface="Times New Roman" panose="02020603050405020304" pitchFamily="18" charset="0"/>
              </a:rPr>
              <a:t>0</a:t>
            </a:r>
            <a:r>
              <a:rPr lang="en-US" altLang="nb-NO" sz="1000" dirty="0">
                <a:latin typeface="Times New Roman" panose="02020603050405020304" pitchFamily="18" charset="0"/>
              </a:rPr>
              <a:t>=15, it  seems clear that we should select the closest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 20 and use rule T2.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But what if T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=2, maybe selecting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 1 is better (and using rule T1)?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No, this is not clear. Since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c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l-GR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θ</a:t>
            </a:r>
            <a:r>
              <a:rPr lang="nb-NO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is between 0.05 (PID) and 0.15 (PI), we may want to keep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=1 which is closest to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c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,that is, also in this case select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 20 (and use rule T2)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This may seem surprising, but. in any case, it turns out that it will not matter very much for the PI/PID-tunings for  this example (try!), because k/tau1 (and thus Kc) will not change much and because </a:t>
            </a:r>
            <a:r>
              <a:rPr lang="en-US" altLang="nb-NO" sz="1000" dirty="0" err="1">
                <a:latin typeface="Times New Roman" panose="02020603050405020304" pitchFamily="18" charset="0"/>
                <a:sym typeface="Symbol" panose="05050102010706020507" pitchFamily="18" charset="2"/>
              </a:rPr>
              <a:t>tauI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 = min(tau,4(</a:t>
            </a:r>
            <a:r>
              <a:rPr lang="en-US" altLang="nb-NO" sz="1000" dirty="0" err="1">
                <a:latin typeface="Times New Roman" panose="02020603050405020304" pitchFamily="18" charset="0"/>
                <a:sym typeface="Symbol" panose="05050102010706020507" pitchFamily="18" charset="2"/>
              </a:rPr>
              <a:t>tauc+theta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)).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Of course, if T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 gets very close to 1, then we should select </a:t>
            </a:r>
            <a:r>
              <a:rPr lang="en-US" altLang="nb-NO" sz="10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en-US" altLang="nb-NO" sz="1000" dirty="0">
                <a:latin typeface="Times New Roman" panose="02020603050405020304" pitchFamily="18" charset="0"/>
                <a:sym typeface="Symbol" panose="05050102010706020507" pitchFamily="18" charset="2"/>
              </a:rPr>
              <a:t>= 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nb-NO" sz="10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nb-NO" sz="1050" b="1" dirty="0">
                <a:latin typeface="Times New Roman" panose="02020603050405020304" pitchFamily="18" charset="0"/>
                <a:sym typeface="Symbol" panose="05050102010706020507" pitchFamily="18" charset="2"/>
              </a:rPr>
              <a:t>Generally, the LHP-zeros approximation rules results in acceptable (robust) PI/PID-settings, but not necessarily the “optimal” settings.</a:t>
            </a:r>
          </a:p>
          <a:p>
            <a:r>
              <a:rPr lang="en-US" altLang="nb-NO" sz="1050" b="1" dirty="0">
                <a:latin typeface="Times New Roman" panose="02020603050405020304" pitchFamily="18" charset="0"/>
                <a:sym typeface="Symbol" panose="05050102010706020507" pitchFamily="18" charset="2"/>
              </a:rPr>
              <a:t>See: Exam 2022, Problem 1 and Problem 5d</a:t>
            </a:r>
            <a:endParaRPr lang="nb-NO" altLang="nb-NO" sz="1050" b="1" dirty="0">
              <a:latin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0AFB8BE-2434-E2EA-44C8-1BF169A602F2}"/>
              </a:ext>
            </a:extLst>
          </p:cNvPr>
          <p:cNvGrpSpPr/>
          <p:nvPr/>
        </p:nvGrpSpPr>
        <p:grpSpPr>
          <a:xfrm>
            <a:off x="1693900" y="3031482"/>
            <a:ext cx="5824151" cy="2874027"/>
            <a:chOff x="185827" y="3159390"/>
            <a:chExt cx="5824151" cy="2874027"/>
          </a:xfrm>
        </p:grpSpPr>
        <p:pic>
          <p:nvPicPr>
            <p:cNvPr id="32772" name="Picture 6">
              <a:extLst>
                <a:ext uri="{FF2B5EF4-FFF2-40B4-BE49-F238E27FC236}">
                  <a16:creationId xmlns:a16="http://schemas.microsoft.com/office/drawing/2014/main" id="{EAA491DF-76D3-B3EE-DC16-C3B2B7AE07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78" y="3159390"/>
              <a:ext cx="5689600" cy="2874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B786AB2-F341-3B53-B820-03DA2AD1C885}"/>
                </a:ext>
              </a:extLst>
            </p:cNvPr>
            <p:cNvGrpSpPr/>
            <p:nvPr/>
          </p:nvGrpSpPr>
          <p:grpSpPr>
            <a:xfrm>
              <a:off x="185827" y="3429000"/>
              <a:ext cx="1021771" cy="2327418"/>
              <a:chOff x="185827" y="3429000"/>
              <a:chExt cx="1021771" cy="232741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1152DF-FD33-32DB-5062-36445E932314}"/>
                  </a:ext>
                </a:extLst>
              </p:cNvPr>
              <p:cNvSpPr txBox="1"/>
              <p:nvPr/>
            </p:nvSpPr>
            <p:spPr>
              <a:xfrm>
                <a:off x="185827" y="3429000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dirty="0">
                    <a:solidFill>
                      <a:srgbClr val="0033CC"/>
                    </a:solidFill>
                  </a:rPr>
                  <a:t>g0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980925-4334-C10A-A8A3-7DA16E24860B}"/>
                  </a:ext>
                </a:extLst>
              </p:cNvPr>
              <p:cNvSpPr txBox="1"/>
              <p:nvPr/>
            </p:nvSpPr>
            <p:spPr>
              <a:xfrm>
                <a:off x="289750" y="5387086"/>
                <a:ext cx="91784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b-NO" dirty="0">
                    <a:solidFill>
                      <a:srgbClr val="FFC000"/>
                    </a:solidFill>
                  </a:rPr>
                  <a:t>g2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D64842-60EA-5528-9552-6A7A05B4D584}"/>
                  </a:ext>
                </a:extLst>
              </p:cNvPr>
              <p:cNvSpPr txBox="1"/>
              <p:nvPr/>
            </p:nvSpPr>
            <p:spPr>
              <a:xfrm>
                <a:off x="245273" y="4783202"/>
                <a:ext cx="91784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b-NO" dirty="0">
                    <a:solidFill>
                      <a:srgbClr val="FF0066"/>
                    </a:solidFill>
                  </a:rPr>
                  <a:t>g1</a:t>
                </a:r>
                <a:endParaRPr lang="nb-NO" dirty="0">
                  <a:solidFill>
                    <a:srgbClr val="FFC000"/>
                  </a:solidFill>
                </a:endParaRP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171EA03-8850-0C38-BAA4-AE8DFF74894F}"/>
              </a:ext>
            </a:extLst>
          </p:cNvPr>
          <p:cNvSpPr txBox="1"/>
          <p:nvPr/>
        </p:nvSpPr>
        <p:spPr>
          <a:xfrm flipH="1">
            <a:off x="1909155" y="5816248"/>
            <a:ext cx="78232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nb-NO" sz="1200" dirty="0">
                <a:latin typeface="+mn-lt"/>
              </a:rPr>
              <a:t>PID-controller (from 2nd order </a:t>
            </a:r>
            <a:r>
              <a:rPr lang="nb-NO" sz="1200" dirty="0" err="1">
                <a:latin typeface="+mn-lt"/>
              </a:rPr>
              <a:t>model</a:t>
            </a:r>
            <a:r>
              <a:rPr lang="nb-NO" sz="1200" dirty="0">
                <a:latin typeface="+mn-lt"/>
              </a:rPr>
              <a:t>) </a:t>
            </a:r>
            <a:r>
              <a:rPr lang="nb-NO" sz="1200" dirty="0" err="1">
                <a:latin typeface="+mn-lt"/>
              </a:rPr>
              <a:t>will</a:t>
            </a:r>
            <a:r>
              <a:rPr lang="nb-NO" sz="1200" dirty="0">
                <a:latin typeface="+mn-lt"/>
              </a:rPr>
              <a:t> </a:t>
            </a:r>
            <a:r>
              <a:rPr lang="nb-NO" sz="1200" dirty="0" err="1">
                <a:latin typeface="+mn-lt"/>
              </a:rPr>
              <a:t>give</a:t>
            </a:r>
            <a:r>
              <a:rPr lang="nb-NO" sz="1200" dirty="0">
                <a:latin typeface="+mn-lt"/>
              </a:rPr>
              <a:t> </a:t>
            </a:r>
            <a:r>
              <a:rPr lang="nb-NO" sz="1200" dirty="0" err="1">
                <a:latin typeface="+mn-lt"/>
              </a:rPr>
              <a:t>performance</a:t>
            </a:r>
            <a:r>
              <a:rPr lang="nb-NO" sz="1200" dirty="0">
                <a:latin typeface="+mn-lt"/>
              </a:rPr>
              <a:t> </a:t>
            </a:r>
            <a:r>
              <a:rPr lang="nb-NO" sz="1200" dirty="0" err="1">
                <a:latin typeface="+mn-lt"/>
              </a:rPr>
              <a:t>improvement</a:t>
            </a:r>
            <a:r>
              <a:rPr lang="nb-NO" sz="1200" dirty="0">
                <a:latin typeface="+mn-lt"/>
              </a:rPr>
              <a:t> </a:t>
            </a:r>
            <a:r>
              <a:rPr lang="nb-NO" sz="1200" dirty="0" err="1">
                <a:latin typeface="+mn-lt"/>
              </a:rPr>
              <a:t>because</a:t>
            </a:r>
            <a:r>
              <a:rPr lang="nb-NO" sz="1200" dirty="0">
                <a:latin typeface="+mn-lt"/>
              </a:rPr>
              <a:t> </a:t>
            </a:r>
            <a:r>
              <a:rPr lang="el-GR" sz="1200" dirty="0">
                <a:latin typeface="+mn-lt"/>
              </a:rPr>
              <a:t>τ</a:t>
            </a:r>
            <a:r>
              <a:rPr lang="nb-NO" sz="1200" baseline="-25000" dirty="0">
                <a:latin typeface="+mn-lt"/>
              </a:rPr>
              <a:t>2</a:t>
            </a:r>
            <a:r>
              <a:rPr lang="nb-NO" sz="1200" dirty="0">
                <a:latin typeface="+mn-lt"/>
              </a:rPr>
              <a:t> &gt; </a:t>
            </a:r>
            <a:r>
              <a:rPr lang="el-GR" sz="1200" dirty="0">
                <a:latin typeface="+mn-lt"/>
              </a:rPr>
              <a:t>θ</a:t>
            </a:r>
            <a:endParaRPr lang="nb-NO" sz="1200" dirty="0">
              <a:latin typeface="+mn-lt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206DDC3-3860-79CE-F0A1-1992BF6FB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450" y="1002035"/>
            <a:ext cx="5378530" cy="148715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864246-E170-6DF8-5FFE-7A31056B2DB5}"/>
              </a:ext>
            </a:extLst>
          </p:cNvPr>
          <p:cNvSpPr txBox="1"/>
          <p:nvPr/>
        </p:nvSpPr>
        <p:spPr>
          <a:xfrm>
            <a:off x="7447850" y="491443"/>
            <a:ext cx="428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800" dirty="0">
                <a:solidFill>
                  <a:srgbClr val="FF0000"/>
                </a:solidFill>
              </a:rPr>
              <a:t>(</a:t>
            </a:r>
            <a:r>
              <a:rPr lang="nb-NO" sz="1800" dirty="0" err="1">
                <a:solidFill>
                  <a:srgbClr val="FF0000"/>
                </a:solidFill>
              </a:rPr>
              <a:t>you</a:t>
            </a:r>
            <a:r>
              <a:rPr lang="nb-NO" sz="1800" dirty="0">
                <a:solidFill>
                  <a:srgbClr val="FF0000"/>
                </a:solidFill>
              </a:rPr>
              <a:t> </a:t>
            </a:r>
            <a:r>
              <a:rPr lang="nb-NO" sz="1800" dirty="0" err="1">
                <a:solidFill>
                  <a:srgbClr val="FF0000"/>
                </a:solidFill>
              </a:rPr>
              <a:t>are</a:t>
            </a:r>
            <a:r>
              <a:rPr lang="nb-NO" sz="1800" dirty="0">
                <a:solidFill>
                  <a:srgbClr val="FF0000"/>
                </a:solidFill>
              </a:rPr>
              <a:t> not </a:t>
            </a:r>
            <a:r>
              <a:rPr lang="nb-NO" sz="1800" dirty="0" err="1">
                <a:solidFill>
                  <a:srgbClr val="FF0000"/>
                </a:solidFill>
              </a:rPr>
              <a:t>expected</a:t>
            </a:r>
            <a:r>
              <a:rPr lang="nb-NO" sz="1800" dirty="0">
                <a:solidFill>
                  <a:srgbClr val="FF0000"/>
                </a:solidFill>
              </a:rPr>
              <a:t> to </a:t>
            </a:r>
            <a:r>
              <a:rPr lang="nb-NO" sz="1800" dirty="0" err="1">
                <a:solidFill>
                  <a:srgbClr val="FF0000"/>
                </a:solidFill>
              </a:rPr>
              <a:t>remember</a:t>
            </a:r>
            <a:r>
              <a:rPr lang="nb-NO" sz="1800" dirty="0">
                <a:solidFill>
                  <a:srgbClr val="FF0000"/>
                </a:solidFill>
              </a:rPr>
              <a:t> </a:t>
            </a:r>
            <a:r>
              <a:rPr lang="nb-NO" sz="1800" dirty="0" err="1">
                <a:solidFill>
                  <a:srgbClr val="FF0000"/>
                </a:solidFill>
              </a:rPr>
              <a:t>this</a:t>
            </a:r>
            <a:r>
              <a:rPr lang="nb-NO" sz="1800" dirty="0">
                <a:solidFill>
                  <a:srgbClr val="FF0000"/>
                </a:solidFill>
              </a:rPr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3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44906-51B8-22F1-9D43-5B229010C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537" y="-3898"/>
            <a:ext cx="7559675" cy="995362"/>
          </a:xfrm>
        </p:spPr>
        <p:txBody>
          <a:bodyPr/>
          <a:lstStyle/>
          <a:p>
            <a:r>
              <a:rPr lang="nb-NO" dirty="0" err="1"/>
              <a:t>Step</a:t>
            </a:r>
            <a:r>
              <a:rPr lang="nb-NO" dirty="0"/>
              <a:t> </a:t>
            </a:r>
            <a:r>
              <a:rPr lang="nb-NO" dirty="0" err="1"/>
              <a:t>response</a:t>
            </a:r>
            <a:r>
              <a:rPr lang="nb-NO" dirty="0"/>
              <a:t> (</a:t>
            </a:r>
            <a:r>
              <a:rPr lang="nb-NO" dirty="0" err="1"/>
              <a:t>without</a:t>
            </a:r>
            <a:r>
              <a:rPr lang="nb-NO" dirty="0"/>
              <a:t> control)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43DAC-B501-EF7C-45EB-35A4C93AC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35ED0-0D37-4C68-BB21-5A665639D653}" type="slidenum">
              <a:rPr lang="ar-SA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876B81-A262-8C37-AB76-0089E5608F66}"/>
              </a:ext>
            </a:extLst>
          </p:cNvPr>
          <p:cNvSpPr txBox="1"/>
          <p:nvPr/>
        </p:nvSpPr>
        <p:spPr>
          <a:xfrm>
            <a:off x="6888088" y="1268761"/>
            <a:ext cx="37561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1400" dirty="0"/>
          </a:p>
          <a:p>
            <a:r>
              <a:rPr lang="nb-NO" sz="1400" dirty="0">
                <a:solidFill>
                  <a:srgbClr val="0070C0"/>
                </a:solidFill>
              </a:rPr>
              <a:t>g0 = 2*(15*s+1)/((20*s+1)*(s+1)*(0.1*s+1)^2)</a:t>
            </a:r>
          </a:p>
          <a:p>
            <a:r>
              <a:rPr lang="nb-NO" sz="1400" dirty="0">
                <a:solidFill>
                  <a:srgbClr val="FF0000"/>
                </a:solidFill>
              </a:rPr>
              <a:t>g1=1.5*</a:t>
            </a:r>
            <a:r>
              <a:rPr lang="nb-NO" sz="1400" dirty="0" err="1">
                <a:solidFill>
                  <a:srgbClr val="FF0000"/>
                </a:solidFill>
              </a:rPr>
              <a:t>exp</a:t>
            </a:r>
            <a:r>
              <a:rPr lang="nb-NO" sz="1400" dirty="0">
                <a:solidFill>
                  <a:srgbClr val="FF0000"/>
                </a:solidFill>
              </a:rPr>
              <a:t>(-0.15*s)/(1.05*s+1)</a:t>
            </a:r>
          </a:p>
          <a:p>
            <a:r>
              <a:rPr lang="nb-NO" sz="1400" dirty="0">
                <a:solidFill>
                  <a:srgbClr val="FFC000"/>
                </a:solidFill>
              </a:rPr>
              <a:t>g2=1.5*</a:t>
            </a:r>
            <a:r>
              <a:rPr lang="nb-NO" sz="1400" dirty="0" err="1">
                <a:solidFill>
                  <a:srgbClr val="FFC000"/>
                </a:solidFill>
              </a:rPr>
              <a:t>exp</a:t>
            </a:r>
            <a:r>
              <a:rPr lang="nb-NO" sz="1400" dirty="0">
                <a:solidFill>
                  <a:srgbClr val="FFC000"/>
                </a:solidFill>
              </a:rPr>
              <a:t>(-0.05*s)/((s+1)*(0.15*s+1))</a:t>
            </a:r>
          </a:p>
          <a:p>
            <a:r>
              <a:rPr lang="nb-NO" sz="1400" dirty="0" err="1"/>
              <a:t>step</a:t>
            </a:r>
            <a:r>
              <a:rPr lang="nb-NO" sz="1400" dirty="0"/>
              <a:t>(g0,g1,g2,1)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E9621B-9303-A1A1-6833-4601546E9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836713"/>
            <a:ext cx="2981324" cy="23002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228E21-FBC1-8979-5E45-DED93A537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08" y="2489188"/>
            <a:ext cx="5088037" cy="3975768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A0CB9E-0995-3F65-5293-7ECCE3726F90}"/>
              </a:ext>
            </a:extLst>
          </p:cNvPr>
          <p:cNvCxnSpPr>
            <a:endCxn id="11" idx="1"/>
          </p:cNvCxnSpPr>
          <p:nvPr/>
        </p:nvCxnSpPr>
        <p:spPr bwMode="auto">
          <a:xfrm>
            <a:off x="2927649" y="2852936"/>
            <a:ext cx="2628559" cy="162413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D47F8EB-681B-D997-C846-8A11635F0D18}"/>
              </a:ext>
            </a:extLst>
          </p:cNvPr>
          <p:cNvSpPr txBox="1"/>
          <p:nvPr/>
        </p:nvSpPr>
        <p:spPr>
          <a:xfrm>
            <a:off x="2399931" y="4635415"/>
            <a:ext cx="3172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Note: It’s </a:t>
            </a:r>
            <a:r>
              <a:rPr lang="nb-NO" dirty="0" err="1"/>
              <a:t>the</a:t>
            </a:r>
            <a:r>
              <a:rPr lang="nb-NO" dirty="0"/>
              <a:t> initial</a:t>
            </a:r>
          </a:p>
          <a:p>
            <a:r>
              <a:rPr lang="nb-NO" dirty="0" err="1"/>
              <a:t>response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matters</a:t>
            </a:r>
          </a:p>
          <a:p>
            <a:r>
              <a:rPr lang="nb-NO" dirty="0"/>
              <a:t>for feedback control</a:t>
            </a:r>
          </a:p>
          <a:p>
            <a:r>
              <a:rPr lang="nb-NO" dirty="0"/>
              <a:t>(time from 0 to </a:t>
            </a:r>
            <a:r>
              <a:rPr lang="nb-NO" dirty="0" err="1"/>
              <a:t>about</a:t>
            </a:r>
            <a:r>
              <a:rPr lang="nb-NO" dirty="0"/>
              <a:t> 5*</a:t>
            </a:r>
            <a:r>
              <a:rPr lang="nb-NO" dirty="0" err="1"/>
              <a:t>tauc</a:t>
            </a:r>
            <a:r>
              <a:rPr lang="nb-NO" dirty="0"/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ED398F-4EDE-CA62-1C69-EF0927492076}"/>
              </a:ext>
            </a:extLst>
          </p:cNvPr>
          <p:cNvSpPr txBox="1"/>
          <p:nvPr/>
        </p:nvSpPr>
        <p:spPr>
          <a:xfrm>
            <a:off x="7580655" y="440515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66"/>
                </a:solidFill>
              </a:rPr>
              <a:t>g1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450CF5-D248-8F9B-70FA-6859E18DFB46}"/>
              </a:ext>
            </a:extLst>
          </p:cNvPr>
          <p:cNvSpPr txBox="1"/>
          <p:nvPr/>
        </p:nvSpPr>
        <p:spPr>
          <a:xfrm>
            <a:off x="8015289" y="46407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33CC"/>
                </a:solidFill>
              </a:rPr>
              <a:t>g0</a:t>
            </a:r>
            <a:r>
              <a:rPr lang="nb-NO" dirty="0"/>
              <a:t>, </a:t>
            </a:r>
            <a:r>
              <a:rPr lang="nb-NO" dirty="0">
                <a:solidFill>
                  <a:srgbClr val="FFC000"/>
                </a:solidFill>
              </a:rPr>
              <a:t>g2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3F2455-7424-135E-ED89-A9E35D75FEA6}"/>
              </a:ext>
            </a:extLst>
          </p:cNvPr>
          <p:cNvSpPr txBox="1"/>
          <p:nvPr/>
        </p:nvSpPr>
        <p:spPr>
          <a:xfrm>
            <a:off x="4079776" y="102225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33CC"/>
                </a:solidFill>
              </a:rPr>
              <a:t>g0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9AEDFB-1F94-42AA-9BCE-A08BEF17AD8D}"/>
              </a:ext>
            </a:extLst>
          </p:cNvPr>
          <p:cNvSpPr txBox="1"/>
          <p:nvPr/>
        </p:nvSpPr>
        <p:spPr>
          <a:xfrm>
            <a:off x="3986262" y="1507627"/>
            <a:ext cx="917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>
                <a:solidFill>
                  <a:srgbClr val="FF0066"/>
                </a:solidFill>
              </a:rPr>
              <a:t>g1</a:t>
            </a:r>
            <a:r>
              <a:rPr lang="nb-NO" dirty="0"/>
              <a:t>, </a:t>
            </a:r>
            <a:r>
              <a:rPr lang="nb-NO" dirty="0">
                <a:solidFill>
                  <a:srgbClr val="FFC000"/>
                </a:solidFill>
              </a:rPr>
              <a:t>g2</a:t>
            </a:r>
          </a:p>
        </p:txBody>
      </p:sp>
    </p:spTree>
    <p:extLst>
      <p:ext uri="{BB962C8B-B14F-4D97-AF65-F5344CB8AC3E}">
        <p14:creationId xmlns:p14="http://schemas.microsoft.com/office/powerpoint/2010/main" val="3195564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76" y="35165"/>
            <a:ext cx="11593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Alternative: </a:t>
            </a:r>
            <a:r>
              <a:rPr lang="nb-NO" sz="2400" dirty="0" err="1"/>
              <a:t>Obtain</a:t>
            </a:r>
            <a:r>
              <a:rPr lang="nb-NO" sz="2400" dirty="0"/>
              <a:t> </a:t>
            </a:r>
            <a:r>
              <a:rPr lang="nb-NO" sz="2400" dirty="0" err="1"/>
              <a:t>model</a:t>
            </a:r>
            <a:r>
              <a:rPr lang="nb-NO" sz="2400" dirty="0"/>
              <a:t> from data </a:t>
            </a:r>
            <a:r>
              <a:rPr lang="nb-NO" sz="2400" dirty="0" err="1"/>
              <a:t>numerically</a:t>
            </a:r>
            <a:r>
              <a:rPr lang="nb-NO" sz="2400" dirty="0"/>
              <a:t>. Here: </a:t>
            </a:r>
            <a:r>
              <a:rPr lang="nb-NO" sz="2400" dirty="0" err="1"/>
              <a:t>use</a:t>
            </a:r>
            <a:r>
              <a:rPr lang="nb-NO" sz="2400" dirty="0"/>
              <a:t> </a:t>
            </a:r>
            <a:r>
              <a:rPr lang="nb-NO" sz="2400" dirty="0" err="1">
                <a:highlight>
                  <a:srgbClr val="00FF00"/>
                </a:highlight>
              </a:rPr>
              <a:t>procest</a:t>
            </a:r>
            <a:r>
              <a:rPr lang="nb-NO" sz="2400" dirty="0"/>
              <a:t> (matlab)- </a:t>
            </a:r>
            <a:r>
              <a:rPr lang="nb-NO" sz="2400" dirty="0" err="1"/>
              <a:t>but</a:t>
            </a:r>
            <a:r>
              <a:rPr lang="nb-NO" sz="2400" dirty="0"/>
              <a:t> </a:t>
            </a:r>
            <a:r>
              <a:rPr lang="nb-NO" sz="2400" dirty="0" err="1"/>
              <a:t>procest</a:t>
            </a:r>
            <a:r>
              <a:rPr lang="nb-NO" sz="2400" dirty="0"/>
              <a:t> </a:t>
            </a:r>
            <a:r>
              <a:rPr lang="nb-NO" sz="2400" dirty="0" err="1"/>
              <a:t>seems</a:t>
            </a:r>
            <a:r>
              <a:rPr lang="nb-NO" sz="2400" dirty="0"/>
              <a:t> not to be reliable </a:t>
            </a:r>
            <a:r>
              <a:rPr lang="nb-NO" sz="2400" dirty="0" err="1"/>
              <a:t>when</a:t>
            </a:r>
            <a:r>
              <a:rPr lang="nb-NO" sz="2400" dirty="0"/>
              <a:t> I </a:t>
            </a:r>
            <a:r>
              <a:rPr lang="nb-NO" sz="2400" dirty="0" err="1"/>
              <a:t>study</a:t>
            </a:r>
            <a:r>
              <a:rPr lang="nb-NO" sz="2400" dirty="0"/>
              <a:t> </a:t>
            </a:r>
            <a:r>
              <a:rPr lang="nb-NO" sz="2400" dirty="0" err="1"/>
              <a:t>other</a:t>
            </a:r>
            <a:r>
              <a:rPr lang="nb-NO" sz="2400"/>
              <a:t> cases</a:t>
            </a:r>
            <a:endParaRPr lang="nb-NO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23392" y="855987"/>
            <a:ext cx="7416824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>
                <a:highlight>
                  <a:srgbClr val="FFFF00"/>
                </a:highlight>
              </a:rPr>
              <a:t>% </a:t>
            </a:r>
            <a:r>
              <a:rPr lang="nb-NO" sz="1050" dirty="0" err="1">
                <a:highlight>
                  <a:srgbClr val="FFFF00"/>
                </a:highlight>
              </a:rPr>
              <a:t>We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generate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some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artifical</a:t>
            </a:r>
            <a:r>
              <a:rPr lang="nb-NO" sz="1050" dirty="0">
                <a:highlight>
                  <a:srgbClr val="FFFF00"/>
                </a:highlight>
              </a:rPr>
              <a:t> data from a </a:t>
            </a:r>
            <a:r>
              <a:rPr lang="nb-NO" sz="1050" dirty="0" err="1">
                <a:highlight>
                  <a:srgbClr val="FFFF00"/>
                </a:highlight>
              </a:rPr>
              <a:t>high</a:t>
            </a:r>
            <a:r>
              <a:rPr lang="nb-NO" sz="1050" dirty="0">
                <a:highlight>
                  <a:srgbClr val="FFFF00"/>
                </a:highlight>
              </a:rPr>
              <a:t>-order </a:t>
            </a:r>
            <a:r>
              <a:rPr lang="nb-NO" sz="1050" dirty="0" err="1">
                <a:highlight>
                  <a:srgbClr val="FFFF00"/>
                </a:highlight>
              </a:rPr>
              <a:t>model</a:t>
            </a:r>
            <a:endParaRPr lang="nb-NO" sz="1050" dirty="0">
              <a:highlight>
                <a:srgbClr val="FFFF00"/>
              </a:highlight>
            </a:endParaRPr>
          </a:p>
          <a:p>
            <a:r>
              <a:rPr lang="nb-NO" sz="1050" dirty="0">
                <a:highlight>
                  <a:srgbClr val="FFFF00"/>
                </a:highlight>
              </a:rPr>
              <a:t>s=</a:t>
            </a:r>
            <a:r>
              <a:rPr lang="nb-NO" sz="1050" dirty="0" err="1">
                <a:highlight>
                  <a:srgbClr val="FFFF00"/>
                </a:highlight>
              </a:rPr>
              <a:t>tf</a:t>
            </a:r>
            <a:r>
              <a:rPr lang="nb-NO" sz="1050" dirty="0">
                <a:highlight>
                  <a:srgbClr val="FFFF00"/>
                </a:highlight>
              </a:rPr>
              <a:t>('s')</a:t>
            </a:r>
          </a:p>
          <a:p>
            <a:r>
              <a:rPr lang="nb-NO" sz="1600" dirty="0">
                <a:highlight>
                  <a:srgbClr val="FFFF00"/>
                </a:highlight>
              </a:rPr>
              <a:t>G = 3*(1-0.1*s)/((10*s+1)*(3*s+1)*((s+1)^3))</a:t>
            </a:r>
          </a:p>
          <a:p>
            <a:endParaRPr lang="nb-NO" sz="1050" dirty="0">
              <a:highlight>
                <a:srgbClr val="FFFF00"/>
              </a:highlight>
            </a:endParaRPr>
          </a:p>
          <a:p>
            <a:r>
              <a:rPr lang="nb-NO" sz="1050" dirty="0">
                <a:highlight>
                  <a:srgbClr val="FFFF00"/>
                </a:highlight>
              </a:rPr>
              <a:t>Ts=1;     % sampling time 1 s  (</a:t>
            </a:r>
            <a:r>
              <a:rPr lang="nb-NO" sz="1050" dirty="0" err="1">
                <a:highlight>
                  <a:srgbClr val="FFFF00"/>
                </a:highlight>
              </a:rPr>
              <a:t>Comment</a:t>
            </a:r>
            <a:r>
              <a:rPr lang="nb-NO" sz="1050" dirty="0">
                <a:highlight>
                  <a:srgbClr val="FFFF00"/>
                </a:highlight>
              </a:rPr>
              <a:t>: This </a:t>
            </a:r>
            <a:r>
              <a:rPr lang="nb-NO" sz="1050" dirty="0" err="1">
                <a:highlight>
                  <a:srgbClr val="FFFF00"/>
                </a:highlight>
              </a:rPr>
              <a:t>may</a:t>
            </a:r>
            <a:r>
              <a:rPr lang="nb-NO" sz="1050" dirty="0">
                <a:highlight>
                  <a:srgbClr val="FFFF00"/>
                </a:highlight>
              </a:rPr>
              <a:t> be </a:t>
            </a:r>
            <a:r>
              <a:rPr lang="nb-NO" sz="1050" dirty="0" err="1">
                <a:highlight>
                  <a:srgbClr val="FFFF00"/>
                </a:highlight>
              </a:rPr>
              <a:t>too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long</a:t>
            </a:r>
            <a:r>
              <a:rPr lang="nb-NO" sz="1050" dirty="0">
                <a:highlight>
                  <a:srgbClr val="FFFF00"/>
                </a:highlight>
              </a:rPr>
              <a:t>; </a:t>
            </a:r>
            <a:r>
              <a:rPr lang="nb-NO" sz="1050" dirty="0" err="1">
                <a:highlight>
                  <a:srgbClr val="FFFF00"/>
                </a:highlight>
              </a:rPr>
              <a:t>could</a:t>
            </a:r>
            <a:r>
              <a:rPr lang="nb-NO" sz="1050" dirty="0">
                <a:highlight>
                  <a:srgbClr val="FFFF00"/>
                </a:highlight>
              </a:rPr>
              <a:t> make </a:t>
            </a:r>
            <a:r>
              <a:rPr lang="nb-NO" sz="1050" dirty="0" err="1">
                <a:highlight>
                  <a:srgbClr val="FFFF00"/>
                </a:highlight>
              </a:rPr>
              <a:t>shorter</a:t>
            </a:r>
            <a:r>
              <a:rPr lang="nb-NO" sz="1050" dirty="0">
                <a:highlight>
                  <a:srgbClr val="FFFF00"/>
                </a:highlight>
              </a:rPr>
              <a:t> to </a:t>
            </a:r>
            <a:r>
              <a:rPr lang="nb-NO" sz="1050" dirty="0" err="1">
                <a:highlight>
                  <a:srgbClr val="FFFF00"/>
                </a:highlight>
              </a:rPr>
              <a:t>fit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only</a:t>
            </a:r>
            <a:r>
              <a:rPr lang="nb-NO" sz="1050" dirty="0">
                <a:highlight>
                  <a:srgbClr val="FFFF00"/>
                </a:highlight>
              </a:rPr>
              <a:t> initial </a:t>
            </a:r>
            <a:r>
              <a:rPr lang="nb-NO" sz="1050" dirty="0" err="1">
                <a:highlight>
                  <a:srgbClr val="FFFF00"/>
                </a:highlight>
              </a:rPr>
              <a:t>response</a:t>
            </a:r>
            <a:r>
              <a:rPr lang="nb-NO" sz="1050" dirty="0">
                <a:highlight>
                  <a:srgbClr val="FFFF00"/>
                </a:highlight>
              </a:rPr>
              <a:t>)</a:t>
            </a:r>
          </a:p>
          <a:p>
            <a:r>
              <a:rPr lang="nb-NO" sz="1050" dirty="0">
                <a:highlight>
                  <a:srgbClr val="FFFF00"/>
                </a:highlight>
              </a:rPr>
              <a:t>t = Ts*[0:109]';</a:t>
            </a:r>
          </a:p>
          <a:p>
            <a:r>
              <a:rPr lang="nb-NO" sz="1050" dirty="0">
                <a:highlight>
                  <a:srgbClr val="FFFF00"/>
                </a:highlight>
              </a:rPr>
              <a:t>u = [zeros(10,1); </a:t>
            </a:r>
            <a:r>
              <a:rPr lang="nb-NO" sz="1050" dirty="0" err="1">
                <a:highlight>
                  <a:srgbClr val="FFFF00"/>
                </a:highlight>
              </a:rPr>
              <a:t>ones</a:t>
            </a:r>
            <a:r>
              <a:rPr lang="nb-NO" sz="1050" dirty="0">
                <a:highlight>
                  <a:srgbClr val="FFFF00"/>
                </a:highlight>
              </a:rPr>
              <a:t>(100,1)];  % </a:t>
            </a:r>
            <a:r>
              <a:rPr lang="nb-NO" sz="1050" dirty="0" err="1">
                <a:highlight>
                  <a:srgbClr val="FFFF00"/>
                </a:highlight>
              </a:rPr>
              <a:t>Step</a:t>
            </a:r>
            <a:r>
              <a:rPr lang="nb-NO" sz="1050" dirty="0">
                <a:highlight>
                  <a:srgbClr val="FFFF00"/>
                </a:highlight>
              </a:rPr>
              <a:t> </a:t>
            </a:r>
            <a:r>
              <a:rPr lang="nb-NO" sz="1050" dirty="0" err="1">
                <a:highlight>
                  <a:srgbClr val="FFFF00"/>
                </a:highlight>
              </a:rPr>
              <a:t>response</a:t>
            </a:r>
            <a:endParaRPr lang="nb-NO" sz="1050" dirty="0">
              <a:highlight>
                <a:srgbClr val="FFFF00"/>
              </a:highlight>
            </a:endParaRPr>
          </a:p>
          <a:p>
            <a:r>
              <a:rPr lang="nb-NO" sz="1050" dirty="0">
                <a:highlight>
                  <a:srgbClr val="FFFF00"/>
                </a:highlight>
              </a:rPr>
              <a:t>y = </a:t>
            </a:r>
            <a:r>
              <a:rPr lang="nb-NO" sz="1050" dirty="0" err="1">
                <a:highlight>
                  <a:srgbClr val="FFFF00"/>
                </a:highlight>
              </a:rPr>
              <a:t>lsim</a:t>
            </a:r>
            <a:r>
              <a:rPr lang="nb-NO" sz="1050" dirty="0">
                <a:highlight>
                  <a:srgbClr val="FFFF00"/>
                </a:highlight>
              </a:rPr>
              <a:t>(</a:t>
            </a:r>
            <a:r>
              <a:rPr lang="nb-NO" sz="1050" dirty="0" err="1">
                <a:highlight>
                  <a:srgbClr val="FFFF00"/>
                </a:highlight>
              </a:rPr>
              <a:t>G,u,t</a:t>
            </a:r>
            <a:r>
              <a:rPr lang="nb-NO" sz="1050" dirty="0">
                <a:highlight>
                  <a:srgbClr val="FFFF00"/>
                </a:highlight>
              </a:rPr>
              <a:t>);  </a:t>
            </a:r>
          </a:p>
          <a:p>
            <a:endParaRPr lang="nb-NO" sz="1050" dirty="0"/>
          </a:p>
          <a:p>
            <a:r>
              <a:rPr lang="nb-NO" sz="1050" dirty="0"/>
              <a:t>% </a:t>
            </a:r>
            <a:r>
              <a:rPr lang="nb-NO" sz="1050" dirty="0" err="1"/>
              <a:t>Now</a:t>
            </a:r>
            <a:r>
              <a:rPr lang="nb-NO" sz="1050" dirty="0"/>
              <a:t> </a:t>
            </a:r>
            <a:r>
              <a:rPr lang="nb-NO" sz="1050" dirty="0" err="1"/>
              <a:t>fit</a:t>
            </a:r>
            <a:r>
              <a:rPr lang="nb-NO" sz="1050" dirty="0"/>
              <a:t> </a:t>
            </a:r>
            <a:r>
              <a:rPr lang="nb-NO" sz="1050" dirty="0" err="1"/>
              <a:t>the</a:t>
            </a:r>
            <a:r>
              <a:rPr lang="nb-NO" sz="1050" dirty="0"/>
              <a:t> data to a second-order </a:t>
            </a:r>
            <a:r>
              <a:rPr lang="nb-NO" sz="1050" dirty="0" err="1"/>
              <a:t>plus</a:t>
            </a:r>
            <a:r>
              <a:rPr lang="nb-NO" sz="1050" dirty="0"/>
              <a:t> </a:t>
            </a:r>
            <a:r>
              <a:rPr lang="nb-NO" sz="1050" dirty="0" err="1"/>
              <a:t>delay</a:t>
            </a:r>
            <a:r>
              <a:rPr lang="nb-NO" sz="1050" dirty="0"/>
              <a:t> </a:t>
            </a:r>
            <a:r>
              <a:rPr lang="nb-NO" sz="1050" dirty="0" err="1"/>
              <a:t>model</a:t>
            </a:r>
            <a:r>
              <a:rPr lang="nb-NO" sz="1050" dirty="0"/>
              <a:t> </a:t>
            </a:r>
            <a:r>
              <a:rPr lang="nb-NO" sz="1050" dirty="0" err="1"/>
              <a:t>using</a:t>
            </a:r>
            <a:r>
              <a:rPr lang="nb-NO" sz="1050" dirty="0"/>
              <a:t> Matlab</a:t>
            </a:r>
          </a:p>
          <a:p>
            <a:r>
              <a:rPr lang="nb-NO" sz="1050" dirty="0"/>
              <a:t>data=</a:t>
            </a:r>
            <a:r>
              <a:rPr lang="nb-NO" sz="1050" dirty="0" err="1"/>
              <a:t>iddata</a:t>
            </a:r>
            <a:r>
              <a:rPr lang="nb-NO" sz="1050" dirty="0"/>
              <a:t>(</a:t>
            </a:r>
            <a:r>
              <a:rPr lang="nb-NO" sz="1050" dirty="0" err="1"/>
              <a:t>y,u,Ts</a:t>
            </a:r>
            <a:r>
              <a:rPr lang="nb-NO" sz="1050" dirty="0"/>
              <a:t>);  %</a:t>
            </a:r>
          </a:p>
          <a:p>
            <a:r>
              <a:rPr lang="nb-NO" sz="1050" dirty="0"/>
              <a:t>type=('P2D')          % P2D =  2nd order </a:t>
            </a:r>
            <a:r>
              <a:rPr lang="nb-NO" sz="1050" dirty="0" err="1"/>
              <a:t>model</a:t>
            </a:r>
            <a:r>
              <a:rPr lang="nb-NO" sz="1050" dirty="0"/>
              <a:t> + </a:t>
            </a:r>
            <a:r>
              <a:rPr lang="nb-NO" sz="1050" dirty="0" err="1"/>
              <a:t>delay</a:t>
            </a:r>
            <a:endParaRPr lang="nb-NO" sz="1050" dirty="0"/>
          </a:p>
          <a:p>
            <a:r>
              <a:rPr lang="nb-NO" sz="1050" dirty="0"/>
              <a:t>sys = </a:t>
            </a:r>
            <a:r>
              <a:rPr lang="nb-NO" sz="1050" dirty="0" err="1">
                <a:highlight>
                  <a:srgbClr val="00FF00"/>
                </a:highlight>
              </a:rPr>
              <a:t>procest</a:t>
            </a:r>
            <a:r>
              <a:rPr lang="nb-NO" sz="1050" dirty="0">
                <a:highlight>
                  <a:srgbClr val="00FF00"/>
                </a:highlight>
              </a:rPr>
              <a:t>(</a:t>
            </a:r>
            <a:r>
              <a:rPr lang="nb-NO" sz="1050" dirty="0" err="1">
                <a:highlight>
                  <a:srgbClr val="00FF00"/>
                </a:highlight>
              </a:rPr>
              <a:t>data,type</a:t>
            </a:r>
            <a:r>
              <a:rPr lang="nb-NO" sz="1050" dirty="0">
                <a:highlight>
                  <a:srgbClr val="00FF00"/>
                </a:highlight>
              </a:rPr>
              <a:t>)</a:t>
            </a:r>
          </a:p>
          <a:p>
            <a:endParaRPr lang="nb-NO" sz="1050" dirty="0"/>
          </a:p>
          <a:p>
            <a:r>
              <a:rPr lang="en-US" sz="1050" dirty="0"/>
              <a:t>% Compare the two models</a:t>
            </a:r>
            <a:endParaRPr lang="nb-NO" sz="1050" dirty="0"/>
          </a:p>
          <a:p>
            <a:endParaRPr lang="nb-NO" sz="1050" dirty="0"/>
          </a:p>
          <a:p>
            <a:r>
              <a:rPr lang="nb-NO" sz="1050" dirty="0"/>
              <a:t>k=</a:t>
            </a:r>
            <a:r>
              <a:rPr lang="nb-NO" sz="1050" dirty="0" err="1"/>
              <a:t>sys.Kp</a:t>
            </a:r>
            <a:r>
              <a:rPr lang="nb-NO" sz="1050" dirty="0"/>
              <a:t>; tau1=sys.Tp1; tau2=sys.Tp2; Td=</a:t>
            </a:r>
            <a:r>
              <a:rPr lang="nb-NO" sz="1050" dirty="0" err="1"/>
              <a:t>sys.Td</a:t>
            </a:r>
            <a:r>
              <a:rPr lang="nb-NO" sz="1050" dirty="0"/>
              <a:t>;</a:t>
            </a:r>
          </a:p>
          <a:p>
            <a:r>
              <a:rPr lang="nb-NO" sz="1050" dirty="0" err="1"/>
              <a:t>Gfit</a:t>
            </a:r>
            <a:r>
              <a:rPr lang="nb-NO" sz="1050" dirty="0"/>
              <a:t> = k*</a:t>
            </a:r>
            <a:r>
              <a:rPr lang="nb-NO" sz="1050" dirty="0" err="1"/>
              <a:t>exp</a:t>
            </a:r>
            <a:r>
              <a:rPr lang="nb-NO" sz="1050" dirty="0"/>
              <a:t>(-Td*s)/((tau1*s+1)*(tau2*s+1))</a:t>
            </a:r>
          </a:p>
          <a:p>
            <a:r>
              <a:rPr lang="nb-NO" sz="1050" dirty="0" err="1"/>
              <a:t>step</a:t>
            </a:r>
            <a:r>
              <a:rPr lang="nb-NO" sz="1050" dirty="0"/>
              <a:t>(</a:t>
            </a:r>
            <a:r>
              <a:rPr lang="nb-NO" sz="1050" dirty="0" err="1"/>
              <a:t>G,Gfit</a:t>
            </a:r>
            <a:r>
              <a:rPr lang="nb-NO" sz="1050" dirty="0"/>
              <a:t>,'--')</a:t>
            </a:r>
          </a:p>
          <a:p>
            <a:r>
              <a:rPr lang="nb-NO" sz="1050" dirty="0" err="1"/>
              <a:t>figure</a:t>
            </a:r>
            <a:r>
              <a:rPr lang="nb-NO" sz="1050" dirty="0"/>
              <a:t>(2),</a:t>
            </a:r>
            <a:r>
              <a:rPr lang="nb-NO" sz="1050" dirty="0" err="1"/>
              <a:t>step</a:t>
            </a:r>
            <a:r>
              <a:rPr lang="nb-NO" sz="1050" dirty="0"/>
              <a:t>(</a:t>
            </a:r>
            <a:r>
              <a:rPr lang="nb-NO" sz="1050" dirty="0" err="1"/>
              <a:t>G,Gfit</a:t>
            </a:r>
            <a:r>
              <a:rPr lang="nb-NO" sz="1050" dirty="0"/>
              <a:t>,'--',10)</a:t>
            </a:r>
          </a:p>
          <a:p>
            <a:endParaRPr lang="nb-NO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1858137"/>
            <a:ext cx="3024336" cy="23372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15880" y="4328756"/>
            <a:ext cx="286007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rgbClr val="FF0000"/>
                </a:solidFill>
              </a:rPr>
              <a:t>OUTPUT FROM</a:t>
            </a:r>
            <a:r>
              <a:rPr lang="nb-NO" sz="1200" dirty="0">
                <a:solidFill>
                  <a:srgbClr val="FF0000"/>
                </a:solidFill>
                <a:highlight>
                  <a:srgbClr val="00FF00"/>
                </a:highlight>
              </a:rPr>
              <a:t> </a:t>
            </a:r>
            <a:r>
              <a:rPr lang="nb-NO" sz="1200" dirty="0" err="1">
                <a:solidFill>
                  <a:srgbClr val="FF0000"/>
                </a:solidFill>
                <a:highlight>
                  <a:srgbClr val="00FF00"/>
                </a:highlight>
              </a:rPr>
              <a:t>procest</a:t>
            </a:r>
            <a:r>
              <a:rPr lang="nb-NO" sz="1200" dirty="0">
                <a:solidFill>
                  <a:srgbClr val="FF0000"/>
                </a:solidFill>
                <a:highlight>
                  <a:srgbClr val="00FF00"/>
                </a:highlight>
              </a:rPr>
              <a:t> </a:t>
            </a:r>
            <a:r>
              <a:rPr lang="nb-NO" sz="1200" dirty="0">
                <a:solidFill>
                  <a:srgbClr val="FF0000"/>
                </a:solidFill>
              </a:rPr>
              <a:t>(MATLAB):</a:t>
            </a:r>
          </a:p>
          <a:p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Process model with transfer function: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        </a:t>
            </a:r>
            <a:r>
              <a:rPr lang="en-US" sz="1200" dirty="0" err="1">
                <a:solidFill>
                  <a:srgbClr val="FF0000"/>
                </a:solidFill>
              </a:rPr>
              <a:t>Kp</a:t>
            </a:r>
            <a:r>
              <a:rPr lang="en-US" sz="1200" dirty="0">
                <a:solidFill>
                  <a:srgbClr val="FF0000"/>
                </a:solidFill>
              </a:rPr>
              <a:t>                   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G(s) = ----------------- * </a:t>
            </a:r>
            <a:r>
              <a:rPr lang="en-US" sz="1200" dirty="0" err="1">
                <a:solidFill>
                  <a:srgbClr val="FF0000"/>
                </a:solidFill>
              </a:rPr>
              <a:t>exp</a:t>
            </a:r>
            <a:r>
              <a:rPr lang="en-US" sz="1200" dirty="0">
                <a:solidFill>
                  <a:srgbClr val="FF0000"/>
                </a:solidFill>
              </a:rPr>
              <a:t>(-Td*s)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 (1+Tp1*s)(1+Tp2*s)          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                             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 </a:t>
            </a:r>
            <a:r>
              <a:rPr lang="en-US" sz="1200" dirty="0" err="1">
                <a:solidFill>
                  <a:srgbClr val="FF0000"/>
                </a:solidFill>
              </a:rPr>
              <a:t>Kp</a:t>
            </a:r>
            <a:r>
              <a:rPr lang="en-US" sz="1200" dirty="0">
                <a:solidFill>
                  <a:srgbClr val="FF0000"/>
                </a:solidFill>
              </a:rPr>
              <a:t> = 2.9986                 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Tp1 = 9.6838                  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Tp2 = 3.9211,</a:t>
            </a:r>
          </a:p>
          <a:p>
            <a:r>
              <a:rPr lang="en-US" sz="1200" dirty="0">
                <a:solidFill>
                  <a:srgbClr val="FF0000"/>
                </a:solidFill>
              </a:rPr>
              <a:t>         Td = 2.478                    </a:t>
            </a: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Half rule: Gives similar result</a:t>
            </a:r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192BA-5D41-AE00-74E7-D16E2657D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16</a:t>
            </a:fld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E4A7B7-7847-F18B-585E-7F59AB8316C8}"/>
              </a:ext>
            </a:extLst>
          </p:cNvPr>
          <p:cNvSpPr txBox="1"/>
          <p:nvPr/>
        </p:nvSpPr>
        <p:spPr>
          <a:xfrm>
            <a:off x="9264352" y="5301208"/>
            <a:ext cx="14750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Half </a:t>
            </a:r>
            <a:r>
              <a:rPr lang="nb-NO" sz="1100" dirty="0" err="1"/>
              <a:t>rule</a:t>
            </a:r>
            <a:r>
              <a:rPr lang="nb-NO" sz="1100" dirty="0"/>
              <a:t>:</a:t>
            </a:r>
          </a:p>
          <a:p>
            <a:endParaRPr lang="nb-NO" sz="1100" dirty="0"/>
          </a:p>
          <a:p>
            <a:r>
              <a:rPr lang="nb-NO" sz="1100" dirty="0" err="1"/>
              <a:t>Kp</a:t>
            </a:r>
            <a:r>
              <a:rPr lang="nb-NO" sz="1100" dirty="0"/>
              <a:t> = 3</a:t>
            </a:r>
          </a:p>
          <a:p>
            <a:r>
              <a:rPr lang="nb-NO" sz="1100" dirty="0"/>
              <a:t>Tp1 = 10</a:t>
            </a:r>
          </a:p>
          <a:p>
            <a:r>
              <a:rPr lang="nb-NO" sz="1100" dirty="0"/>
              <a:t>Tp2=3+0.5=3.5</a:t>
            </a:r>
          </a:p>
          <a:p>
            <a:r>
              <a:rPr lang="nb-NO" sz="1100" dirty="0"/>
              <a:t>Td=0.5+2*1+0.1=2.6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0915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txp_fig">
            <a:extLst>
              <a:ext uri="{FF2B5EF4-FFF2-40B4-BE49-F238E27FC236}">
                <a16:creationId xmlns:a16="http://schemas.microsoft.com/office/drawing/2014/main" id="{AF037F69-E677-8488-01BD-5594A00867F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3800476"/>
            <a:ext cx="41862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1171" name="Rectangle 3">
            <a:extLst>
              <a:ext uri="{FF2B5EF4-FFF2-40B4-BE49-F238E27FC236}">
                <a16:creationId xmlns:a16="http://schemas.microsoft.com/office/drawing/2014/main" id="{D9E5BACD-99C0-6B26-D231-CB655EFFFE4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063750" y="1655764"/>
            <a:ext cx="8351838" cy="4530725"/>
          </a:xfrm>
          <a:noFill/>
        </p:spPr>
        <p:txBody>
          <a:bodyPr/>
          <a:lstStyle/>
          <a:p>
            <a:pPr eaLnBrk="1" hangingPunct="1"/>
            <a:r>
              <a:rPr lang="en-US" altLang="nb-NO" sz="2400"/>
              <a:t>Time domain (“ideal” PID)</a:t>
            </a:r>
          </a:p>
          <a:p>
            <a:pPr eaLnBrk="1" hangingPunct="1"/>
            <a:endParaRPr lang="en-US" altLang="nb-NO" sz="2400"/>
          </a:p>
          <a:p>
            <a:pPr eaLnBrk="1" hangingPunct="1"/>
            <a:r>
              <a:rPr lang="en-US" altLang="nb-NO" sz="2400"/>
              <a:t>Laplace domain (“ideal”/”parallel” form)</a:t>
            </a:r>
          </a:p>
          <a:p>
            <a:pPr eaLnBrk="1" hangingPunct="1"/>
            <a:endParaRPr lang="en-US" altLang="nb-NO" sz="2400"/>
          </a:p>
          <a:p>
            <a:pPr eaLnBrk="1" hangingPunct="1"/>
            <a:r>
              <a:rPr lang="en-US" altLang="nb-NO" sz="2400"/>
              <a:t>For our purposes. Simpler with cascade/series form</a:t>
            </a:r>
          </a:p>
          <a:p>
            <a:pPr eaLnBrk="1" hangingPunct="1"/>
            <a:endParaRPr lang="en-US" altLang="nb-NO" sz="2400"/>
          </a:p>
          <a:p>
            <a:pPr eaLnBrk="1" hangingPunct="1"/>
            <a:r>
              <a:rPr lang="en-US" altLang="nb-NO" sz="2400"/>
              <a:t>Usually </a:t>
            </a:r>
            <a:r>
              <a:rPr lang="el-GR" altLang="nb-NO" sz="2400"/>
              <a:t>τ</a:t>
            </a:r>
            <a:r>
              <a:rPr lang="nb-NO" altLang="nb-NO" sz="2400" baseline="-25000"/>
              <a:t>D</a:t>
            </a:r>
            <a:r>
              <a:rPr lang="nb-NO" altLang="nb-NO" sz="2400"/>
              <a:t>=0. Then the two forms are identical.</a:t>
            </a:r>
          </a:p>
          <a:p>
            <a:pPr eaLnBrk="1" hangingPunct="1"/>
            <a:r>
              <a:rPr lang="en-US" altLang="nb-NO" sz="2400"/>
              <a:t>Only two parameters left (K</a:t>
            </a:r>
            <a:r>
              <a:rPr lang="en-US" altLang="nb-NO" sz="2400" baseline="-25000"/>
              <a:t>c </a:t>
            </a:r>
            <a:r>
              <a:rPr lang="en-US" altLang="nb-NO" sz="2400"/>
              <a:t>and </a:t>
            </a:r>
            <a:r>
              <a:rPr lang="el-GR" altLang="nb-NO" sz="2400"/>
              <a:t>τ</a:t>
            </a:r>
            <a:r>
              <a:rPr lang="en-US" altLang="nb-NO" sz="2400" baseline="-25000"/>
              <a:t>I</a:t>
            </a:r>
            <a:r>
              <a:rPr lang="en-US" altLang="nb-NO" sz="2400"/>
              <a:t>)</a:t>
            </a:r>
          </a:p>
          <a:p>
            <a:pPr eaLnBrk="1" hangingPunct="1"/>
            <a:r>
              <a:rPr lang="en-US" altLang="nb-NO" sz="2400"/>
              <a:t>How difficult can it be to tune???</a:t>
            </a:r>
          </a:p>
          <a:p>
            <a:pPr marL="742950" lvl="1" indent="-285750" eaLnBrk="1" hangingPunct="1"/>
            <a:r>
              <a:rPr lang="en-US" altLang="nb-NO" sz="2000">
                <a:solidFill>
                  <a:srgbClr val="FF0000"/>
                </a:solidFill>
              </a:rPr>
              <a:t>Surprisingly difficult without systematic approach!</a:t>
            </a:r>
            <a:r>
              <a:rPr lang="en-US" altLang="nb-NO" sz="2000"/>
              <a:t> </a:t>
            </a:r>
          </a:p>
          <a:p>
            <a:pPr marL="742950" lvl="1" indent="-285750" eaLnBrk="1" hangingPunct="1">
              <a:buNone/>
            </a:pPr>
            <a:endParaRPr lang="en-US" altLang="nb-NO" sz="2200"/>
          </a:p>
        </p:txBody>
      </p:sp>
      <p:sp>
        <p:nvSpPr>
          <p:cNvPr id="35844" name="Rectangle 2">
            <a:extLst>
              <a:ext uri="{FF2B5EF4-FFF2-40B4-BE49-F238E27FC236}">
                <a16:creationId xmlns:a16="http://schemas.microsoft.com/office/drawing/2014/main" id="{6F47E9EC-91E5-B1E0-BBB5-DB23091E5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260350"/>
            <a:ext cx="8661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3800" b="1">
                <a:solidFill>
                  <a:schemeClr val="tx2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PID controller</a:t>
            </a:r>
          </a:p>
        </p:txBody>
      </p:sp>
      <p:pic>
        <p:nvPicPr>
          <p:cNvPr id="35845" name="Picture 5">
            <a:extLst>
              <a:ext uri="{FF2B5EF4-FFF2-40B4-BE49-F238E27FC236}">
                <a16:creationId xmlns:a16="http://schemas.microsoft.com/office/drawing/2014/main" id="{0016504F-87DF-CA24-F4E4-2177DD5A9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-3175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6" name="Text Box 6">
            <a:extLst>
              <a:ext uri="{FF2B5EF4-FFF2-40B4-BE49-F238E27FC236}">
                <a16:creationId xmlns:a16="http://schemas.microsoft.com/office/drawing/2014/main" id="{0098F7A8-315A-8917-BB05-3318D95BE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4" y="901700"/>
            <a:ext cx="3127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/>
              <a:t>e</a:t>
            </a:r>
          </a:p>
        </p:txBody>
      </p:sp>
      <p:pic>
        <p:nvPicPr>
          <p:cNvPr id="35847" name="Picture 2" descr="txp_fig">
            <a:extLst>
              <a:ext uri="{FF2B5EF4-FFF2-40B4-BE49-F238E27FC236}">
                <a16:creationId xmlns:a16="http://schemas.microsoft.com/office/drawing/2014/main" id="{14E2AC73-B14B-D45F-CE4A-3DAD0024A141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1" y="2946401"/>
            <a:ext cx="4219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5848" name="Picture 1" descr="txp_fig">
            <a:extLst>
              <a:ext uri="{FF2B5EF4-FFF2-40B4-BE49-F238E27FC236}">
                <a16:creationId xmlns:a16="http://schemas.microsoft.com/office/drawing/2014/main" id="{16D2CC1A-7034-3C72-3D79-ED3DC282172A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89" y="2032000"/>
            <a:ext cx="657383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5849" name="Picture 1">
            <a:extLst>
              <a:ext uri="{FF2B5EF4-FFF2-40B4-BE49-F238E27FC236}">
                <a16:creationId xmlns:a16="http://schemas.microsoft.com/office/drawing/2014/main" id="{E9585602-44F2-9AEF-9FBD-0CA826556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6" y="3921126"/>
            <a:ext cx="276701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1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88711727-CEFA-4462-A757-C9A6347F89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Tuning of PID controllers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3C273B26-0AFF-96F3-7159-BEAEF40EDB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33648" y="1385381"/>
            <a:ext cx="10842722" cy="4248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nb-NO" sz="2600" dirty="0"/>
              <a:t>SIMC tuning rules (“Skogestad IMC”)</a:t>
            </a:r>
            <a:r>
              <a:rPr lang="en-US" altLang="nb-NO" sz="2600" baseline="30000" dirty="0"/>
              <a:t>(*)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nb-NO" sz="2600" dirty="0"/>
              <a:t>Main message: Can usually do much better by taking a systematic approach</a:t>
            </a:r>
          </a:p>
          <a:p>
            <a:pPr eaLnBrk="1" hangingPunct="1">
              <a:lnSpc>
                <a:spcPct val="80000"/>
              </a:lnSpc>
            </a:pPr>
            <a:r>
              <a:rPr lang="en-US" altLang="nb-NO" sz="2600" dirty="0"/>
              <a:t>Key: Look at </a:t>
            </a:r>
            <a:r>
              <a:rPr lang="en-US" altLang="nb-NO" sz="2600" u="sng" dirty="0"/>
              <a:t>initial part</a:t>
            </a:r>
            <a:r>
              <a:rPr lang="en-US" altLang="nb-NO" sz="2600" dirty="0"/>
              <a:t> of step response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2200" dirty="0"/>
              <a:t>	</a:t>
            </a:r>
            <a:r>
              <a:rPr lang="en-US" altLang="nb-NO" sz="1800" dirty="0"/>
              <a:t>Initial slope: k’ = k/</a:t>
            </a:r>
            <a:r>
              <a:rPr lang="en-US" altLang="nb-NO" sz="1800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sz="1800" baseline="-25000" dirty="0">
                <a:sym typeface="Symbol" panose="05050102010706020507" pitchFamily="18" charset="2"/>
              </a:rPr>
              <a:t>1</a:t>
            </a:r>
            <a:endParaRPr lang="en-US" altLang="nb-NO" sz="1800" dirty="0"/>
          </a:p>
          <a:p>
            <a:pPr eaLnBrk="1" hangingPunct="1">
              <a:lnSpc>
                <a:spcPct val="80000"/>
              </a:lnSpc>
            </a:pPr>
            <a:r>
              <a:rPr lang="en-US" altLang="nb-NO" sz="2600" dirty="0"/>
              <a:t>One tuning rule! </a:t>
            </a:r>
            <a:endParaRPr lang="en-US" altLang="nb-NO" sz="2200" dirty="0"/>
          </a:p>
          <a:p>
            <a:pPr eaLnBrk="1" hangingPunct="1">
              <a:lnSpc>
                <a:spcPct val="80000"/>
              </a:lnSpc>
            </a:pPr>
            <a:endParaRPr lang="en-US" altLang="nb-NO" sz="2600" dirty="0"/>
          </a:p>
          <a:p>
            <a:pPr eaLnBrk="1" hangingPunct="1">
              <a:lnSpc>
                <a:spcPct val="80000"/>
              </a:lnSpc>
            </a:pPr>
            <a:endParaRPr lang="en-US" altLang="nb-NO" sz="2600" dirty="0"/>
          </a:p>
          <a:p>
            <a:pPr eaLnBrk="1" hangingPunct="1">
              <a:lnSpc>
                <a:spcPct val="80000"/>
              </a:lnSpc>
            </a:pPr>
            <a:endParaRPr lang="en-US" altLang="nb-NO" sz="1300" dirty="0"/>
          </a:p>
          <a:p>
            <a:pPr eaLnBrk="1" hangingPunct="1">
              <a:lnSpc>
                <a:spcPct val="80000"/>
              </a:lnSpc>
            </a:pPr>
            <a:endParaRPr lang="en-US" altLang="nb-NO" sz="13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nb-NO" sz="1300" dirty="0"/>
          </a:p>
          <a:p>
            <a:pPr eaLnBrk="1" hangingPunct="1">
              <a:lnSpc>
                <a:spcPct val="80000"/>
              </a:lnSpc>
            </a:pPr>
            <a:endParaRPr lang="en-US" altLang="nb-NO" sz="1900" dirty="0"/>
          </a:p>
        </p:txBody>
      </p:sp>
      <p:pic>
        <p:nvPicPr>
          <p:cNvPr id="37892" name="Picture 4" descr="txp_fig">
            <a:extLst>
              <a:ext uri="{FF2B5EF4-FFF2-40B4-BE49-F238E27FC236}">
                <a16:creationId xmlns:a16="http://schemas.microsoft.com/office/drawing/2014/main" id="{AA75C9D4-AC83-BE8F-9C3E-9DFEBBC213A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3943350"/>
            <a:ext cx="2520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3" name="Text Box 5">
            <a:extLst>
              <a:ext uri="{FF2B5EF4-FFF2-40B4-BE49-F238E27FC236}">
                <a16:creationId xmlns:a16="http://schemas.microsoft.com/office/drawing/2014/main" id="{86FAD888-F4EA-8663-44C0-1075B938C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276" y="4940301"/>
            <a:ext cx="63193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  <a:r>
              <a:rPr lang="en-US" altLang="nb-NO" dirty="0"/>
              <a:t>: desired closed-loop response time (tuning parameter)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nb-NO" dirty="0"/>
              <a:t>For robustness select: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  <a:r>
              <a:rPr lang="en-US" altLang="nb-NO" dirty="0"/>
              <a:t> </a:t>
            </a:r>
            <a:r>
              <a:rPr lang="en-US" altLang="nb-NO" dirty="0">
                <a:latin typeface="CMSY10" charset="0"/>
              </a:rPr>
              <a:t>≥</a:t>
            </a:r>
            <a:r>
              <a:rPr lang="en-US" altLang="nb-NO" dirty="0"/>
              <a:t>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</a:p>
        </p:txBody>
      </p:sp>
      <p:sp>
        <p:nvSpPr>
          <p:cNvPr id="37894" name="Rectangle 6">
            <a:extLst>
              <a:ext uri="{FF2B5EF4-FFF2-40B4-BE49-F238E27FC236}">
                <a16:creationId xmlns:a16="http://schemas.microsoft.com/office/drawing/2014/main" id="{BB018CED-20C4-54F1-EC9D-78A444F7E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3860800"/>
            <a:ext cx="6481762" cy="1728788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7895" name="Text Box 7">
            <a:extLst>
              <a:ext uri="{FF2B5EF4-FFF2-40B4-BE49-F238E27FC236}">
                <a16:creationId xmlns:a16="http://schemas.microsoft.com/office/drawing/2014/main" id="{BA6DB4A2-9C0F-D904-C4A5-0BF5258FE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3613150" cy="3667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Let’s start with the CONCLUSION</a:t>
            </a:r>
          </a:p>
        </p:txBody>
      </p:sp>
      <p:sp>
        <p:nvSpPr>
          <p:cNvPr id="37896" name="TextBox 1">
            <a:extLst>
              <a:ext uri="{FF2B5EF4-FFF2-40B4-BE49-F238E27FC236}">
                <a16:creationId xmlns:a16="http://schemas.microsoft.com/office/drawing/2014/main" id="{9B119F2C-BD23-DD08-AF30-EEDBE95EF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0700" y="6092826"/>
            <a:ext cx="855345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nb-NO" sz="11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Reference: S. Skogestad, “Simple analytic rules for model reduction and PID controller design”, </a:t>
            </a:r>
            <a:r>
              <a:rPr lang="en-US" altLang="nb-NO" sz="1100" i="1"/>
              <a:t>J.Proc.Control</a:t>
            </a:r>
            <a:r>
              <a:rPr lang="en-US" altLang="nb-NO" sz="1100"/>
              <a:t>, Vol. 13, 291-309, 2003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 (Also reprinted in MIC)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(*) “Probably the best simple PID tuning rules in the world”</a:t>
            </a:r>
          </a:p>
          <a:p>
            <a:endParaRPr lang="en-US" altLang="nb-NO"/>
          </a:p>
        </p:txBody>
      </p:sp>
      <p:pic>
        <p:nvPicPr>
          <p:cNvPr id="37897" name="Picture 1">
            <a:extLst>
              <a:ext uri="{FF2B5EF4-FFF2-40B4-BE49-F238E27FC236}">
                <a16:creationId xmlns:a16="http://schemas.microsoft.com/office/drawing/2014/main" id="{AD3D0EFE-4C82-F514-98F7-A4787531E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9" y="4602164"/>
            <a:ext cx="873125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TextBox 2">
            <a:extLst>
              <a:ext uri="{FF2B5EF4-FFF2-40B4-BE49-F238E27FC236}">
                <a16:creationId xmlns:a16="http://schemas.microsoft.com/office/drawing/2014/main" id="{A890602E-EDB1-4586-9026-C74EEF2E5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1" y="3597276"/>
            <a:ext cx="24050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200"/>
              <a:t>For cascade-form PID controller:</a:t>
            </a:r>
          </a:p>
        </p:txBody>
      </p:sp>
      <p:pic>
        <p:nvPicPr>
          <p:cNvPr id="2" name="Picture 7" descr="txp_fig">
            <a:extLst>
              <a:ext uri="{FF2B5EF4-FFF2-40B4-BE49-F238E27FC236}">
                <a16:creationId xmlns:a16="http://schemas.microsoft.com/office/drawing/2014/main" id="{E4378BB8-0032-ECC6-6240-E0643C2BCBB4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229" y="3124994"/>
            <a:ext cx="331470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>
            <a:extLst>
              <a:ext uri="{FF2B5EF4-FFF2-40B4-BE49-F238E27FC236}">
                <a16:creationId xmlns:a16="http://schemas.microsoft.com/office/drawing/2014/main" id="{EFF44AF0-0A43-B700-A7CC-FFE8EA043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260350"/>
            <a:ext cx="8661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3800" b="1">
                <a:solidFill>
                  <a:schemeClr val="tx2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Derivation of SIMC-PID tuning rules</a:t>
            </a:r>
          </a:p>
        </p:txBody>
      </p:sp>
      <p:sp>
        <p:nvSpPr>
          <p:cNvPr id="39939" name="Rectangle 5">
            <a:extLst>
              <a:ext uri="{FF2B5EF4-FFF2-40B4-BE49-F238E27FC236}">
                <a16:creationId xmlns:a16="http://schemas.microsoft.com/office/drawing/2014/main" id="{7F419F2D-19BB-3603-6F60-95B2E282323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19289" y="1628776"/>
            <a:ext cx="8351837" cy="4530725"/>
          </a:xfrm>
          <a:noFill/>
        </p:spPr>
        <p:txBody>
          <a:bodyPr/>
          <a:lstStyle/>
          <a:p>
            <a:pPr eaLnBrk="1" hangingPunct="1"/>
            <a:r>
              <a:rPr lang="en-US" altLang="nb-NO" sz="2600"/>
              <a:t>PI-controller (based on first-order model)</a:t>
            </a:r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r>
              <a:rPr lang="en-US" altLang="nb-NO" sz="2600"/>
              <a:t>For second-order model add D-action.</a:t>
            </a:r>
          </a:p>
          <a:p>
            <a:pPr marL="742950" lvl="1" indent="-285750" eaLnBrk="1" hangingPunct="1">
              <a:buNone/>
            </a:pPr>
            <a:r>
              <a:rPr lang="en-US" altLang="nb-NO" sz="2200"/>
              <a:t>For our purposes, simplest with the “series” (cascade) PID-form:</a:t>
            </a:r>
          </a:p>
          <a:p>
            <a:pPr marL="742950" lvl="1" indent="-285750" eaLnBrk="1" hangingPunct="1">
              <a:buNone/>
            </a:pPr>
            <a:endParaRPr lang="en-US" altLang="nb-NO" sz="2200"/>
          </a:p>
        </p:txBody>
      </p:sp>
      <p:pic>
        <p:nvPicPr>
          <p:cNvPr id="39940" name="Picture 6" descr="txp_fig">
            <a:extLst>
              <a:ext uri="{FF2B5EF4-FFF2-40B4-BE49-F238E27FC236}">
                <a16:creationId xmlns:a16="http://schemas.microsoft.com/office/drawing/2014/main" id="{2F79F0EB-D21E-3718-7059-06E85D5199C2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349500"/>
            <a:ext cx="5257800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7" descr="txp_fig">
            <a:extLst>
              <a:ext uri="{FF2B5EF4-FFF2-40B4-BE49-F238E27FC236}">
                <a16:creationId xmlns:a16="http://schemas.microsoft.com/office/drawing/2014/main" id="{74A331C7-9EAB-D3CF-067A-2CBCAE4F6EFE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4846638"/>
            <a:ext cx="59309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>
            <a:extLst>
              <a:ext uri="{FF2B5EF4-FFF2-40B4-BE49-F238E27FC236}">
                <a16:creationId xmlns:a16="http://schemas.microsoft.com/office/drawing/2014/main" id="{71C886BF-A99D-7AF7-795F-2C90B4A065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Need a model for tuning</a:t>
            </a:r>
          </a:p>
        </p:txBody>
      </p:sp>
      <p:sp>
        <p:nvSpPr>
          <p:cNvPr id="18435" name="Rectangle 13">
            <a:extLst>
              <a:ext uri="{FF2B5EF4-FFF2-40B4-BE49-F238E27FC236}">
                <a16:creationId xmlns:a16="http://schemas.microsoft.com/office/drawing/2014/main" id="{7B73C080-D818-E754-5321-9FAFCB3ABC0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19289" y="1628776"/>
            <a:ext cx="8351837" cy="4530725"/>
          </a:xfrm>
          <a:noFill/>
        </p:spPr>
        <p:txBody>
          <a:bodyPr/>
          <a:lstStyle/>
          <a:p>
            <a:pPr eaLnBrk="1" hangingPunct="1"/>
            <a:r>
              <a:rPr lang="en-US" altLang="nb-NO" sz="2600"/>
              <a:t>Model: Dynamic effect of change in input u (MV) on output y (CV) </a:t>
            </a:r>
          </a:p>
          <a:p>
            <a:pPr eaLnBrk="1" hangingPunct="1"/>
            <a:r>
              <a:rPr lang="en-US" altLang="nb-NO" sz="2600"/>
              <a:t>First-order + delay model for PI-control</a:t>
            </a:r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r>
              <a:rPr lang="en-US" altLang="nb-NO" sz="2600"/>
              <a:t>Second-order model for PID-control</a:t>
            </a:r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lvl="1" eaLnBrk="1" hangingPunct="1"/>
            <a:r>
              <a:rPr lang="en-US" altLang="nb-NO" sz="2200">
                <a:sym typeface="Symbol" panose="05050102010706020507" pitchFamily="18" charset="2"/>
              </a:rPr>
              <a:t>Recommend: Use second-order model (PID control) only if </a:t>
            </a:r>
            <a:r>
              <a:rPr lang="en-US" altLang="nb-NO" sz="2200">
                <a:latin typeface="cmmi10"/>
                <a:sym typeface="Symbol" panose="05050102010706020507" pitchFamily="18" charset="2"/>
              </a:rPr>
              <a:t>¿</a:t>
            </a:r>
            <a:r>
              <a:rPr lang="en-US" altLang="nb-NO" sz="2200" baseline="-25000">
                <a:sym typeface="Symbol" panose="05050102010706020507" pitchFamily="18" charset="2"/>
              </a:rPr>
              <a:t>2</a:t>
            </a:r>
            <a:r>
              <a:rPr lang="en-US" altLang="nb-NO" sz="2200">
                <a:sym typeface="Symbol" panose="05050102010706020507" pitchFamily="18" charset="2"/>
              </a:rPr>
              <a:t>&gt;</a:t>
            </a:r>
            <a:r>
              <a:rPr lang="en-US" altLang="nb-NO" sz="2200">
                <a:latin typeface="cmmi10"/>
                <a:sym typeface="Symbol" panose="05050102010706020507" pitchFamily="18" charset="2"/>
              </a:rPr>
              <a:t>µ</a:t>
            </a:r>
          </a:p>
          <a:p>
            <a:pPr eaLnBrk="1" hangingPunct="1"/>
            <a:endParaRPr lang="en-US" altLang="nb-NO" sz="2600"/>
          </a:p>
        </p:txBody>
      </p:sp>
      <p:pic>
        <p:nvPicPr>
          <p:cNvPr id="18436" name="Picture 14" descr="txp_fig">
            <a:extLst>
              <a:ext uri="{FF2B5EF4-FFF2-40B4-BE49-F238E27FC236}">
                <a16:creationId xmlns:a16="http://schemas.microsoft.com/office/drawing/2014/main" id="{18E61C55-2728-B762-5CF5-599F389F243E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3267075"/>
            <a:ext cx="45212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15" descr="txp_fig">
            <a:extLst>
              <a:ext uri="{FF2B5EF4-FFF2-40B4-BE49-F238E27FC236}">
                <a16:creationId xmlns:a16="http://schemas.microsoft.com/office/drawing/2014/main" id="{0183079C-B4DE-7927-8293-4094F315087D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4" y="5080000"/>
            <a:ext cx="6440487" cy="78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8" name="Text Box 17">
            <a:extLst>
              <a:ext uri="{FF2B5EF4-FFF2-40B4-BE49-F238E27FC236}">
                <a16:creationId xmlns:a16="http://schemas.microsoft.com/office/drawing/2014/main" id="{9FB173BB-9795-1C65-6A49-60B4B69CA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9969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>
            <a:extLst>
              <a:ext uri="{FF2B5EF4-FFF2-40B4-BE49-F238E27FC236}">
                <a16:creationId xmlns:a16="http://schemas.microsoft.com/office/drawing/2014/main" id="{16495490-C978-52CA-867E-DFFAD2277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4200" b="1">
                <a:solidFill>
                  <a:schemeClr val="tx2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Basis: Direct synthesis (IMC)</a:t>
            </a:r>
          </a:p>
        </p:txBody>
      </p:sp>
      <p:pic>
        <p:nvPicPr>
          <p:cNvPr id="41987" name="Picture 5">
            <a:extLst>
              <a:ext uri="{FF2B5EF4-FFF2-40B4-BE49-F238E27FC236}">
                <a16:creationId xmlns:a16="http://schemas.microsoft.com/office/drawing/2014/main" id="{27333D78-7A10-E653-A047-B2601924F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125539"/>
            <a:ext cx="6049962" cy="311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6" descr="txp_fig">
            <a:extLst>
              <a:ext uri="{FF2B5EF4-FFF2-40B4-BE49-F238E27FC236}">
                <a16:creationId xmlns:a16="http://schemas.microsoft.com/office/drawing/2014/main" id="{F07522C3-F88E-72E3-98C0-C8DD0877690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50" y="4149725"/>
            <a:ext cx="34861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9" name="Text Box 7">
            <a:extLst>
              <a:ext uri="{FF2B5EF4-FFF2-40B4-BE49-F238E27FC236}">
                <a16:creationId xmlns:a16="http://schemas.microsoft.com/office/drawing/2014/main" id="{2BE5FC2D-65A4-7D6E-4F55-60695DA7D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3716338"/>
            <a:ext cx="4337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Closed-loop response to setpoint change</a:t>
            </a:r>
          </a:p>
        </p:txBody>
      </p:sp>
      <p:sp>
        <p:nvSpPr>
          <p:cNvPr id="41990" name="Text Box 8">
            <a:extLst>
              <a:ext uri="{FF2B5EF4-FFF2-40B4-BE49-F238E27FC236}">
                <a16:creationId xmlns:a16="http://schemas.microsoft.com/office/drawing/2014/main" id="{AB89B81D-0FA1-3D5D-EF93-8D353CC08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868864"/>
            <a:ext cx="4832350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Idea: Specify desired response:</a:t>
            </a:r>
          </a:p>
          <a:p>
            <a:pPr eaLnBrk="1" hangingPunct="1"/>
            <a:endParaRPr lang="en-US" altLang="nb-NO"/>
          </a:p>
          <a:p>
            <a:pPr eaLnBrk="1" hangingPunct="1"/>
            <a:endParaRPr lang="en-US" altLang="nb-NO"/>
          </a:p>
          <a:p>
            <a:pPr eaLnBrk="1" hangingPunct="1"/>
            <a:r>
              <a:rPr lang="en-US" altLang="nb-NO"/>
              <a:t>and from this get the controller. ……. Algebra:</a:t>
            </a:r>
          </a:p>
          <a:p>
            <a:pPr eaLnBrk="1" hangingPunct="1"/>
            <a:r>
              <a:rPr lang="en-US" altLang="nb-NO"/>
              <a:t>	</a:t>
            </a:r>
          </a:p>
          <a:p>
            <a:pPr eaLnBrk="1" hangingPunct="1"/>
            <a:endParaRPr lang="en-US" altLang="nb-NO"/>
          </a:p>
          <a:p>
            <a:pPr eaLnBrk="1" hangingPunct="1"/>
            <a:endParaRPr lang="en-US" altLang="nb-NO"/>
          </a:p>
        </p:txBody>
      </p:sp>
      <p:pic>
        <p:nvPicPr>
          <p:cNvPr id="41991" name="Picture 9" descr="txp_fig">
            <a:extLst>
              <a:ext uri="{FF2B5EF4-FFF2-40B4-BE49-F238E27FC236}">
                <a16:creationId xmlns:a16="http://schemas.microsoft.com/office/drawing/2014/main" id="{88FBF3F4-0A9B-A6A2-1411-9B096878029F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5668964"/>
            <a:ext cx="1584325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2" name="Picture 12" descr="txp_fig">
            <a:extLst>
              <a:ext uri="{FF2B5EF4-FFF2-40B4-BE49-F238E27FC236}">
                <a16:creationId xmlns:a16="http://schemas.microsoft.com/office/drawing/2014/main" id="{7FB34C84-97BE-EF03-82A7-6F7110B5BB1A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4868863"/>
            <a:ext cx="25527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93" name="Rectangle 13">
            <a:extLst>
              <a:ext uri="{FF2B5EF4-FFF2-40B4-BE49-F238E27FC236}">
                <a16:creationId xmlns:a16="http://schemas.microsoft.com/office/drawing/2014/main" id="{4DCA94C5-407A-F7C9-D00B-8BC53219D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4" y="5445126"/>
            <a:ext cx="1944687" cy="936625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5" descr="untitled">
            <a:extLst>
              <a:ext uri="{FF2B5EF4-FFF2-40B4-BE49-F238E27FC236}">
                <a16:creationId xmlns:a16="http://schemas.microsoft.com/office/drawing/2014/main" id="{8DB69C52-BE3B-EC3F-A579-F5693CD68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626049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31" descr="txp_fig">
            <a:extLst>
              <a:ext uri="{FF2B5EF4-FFF2-40B4-BE49-F238E27FC236}">
                <a16:creationId xmlns:a16="http://schemas.microsoft.com/office/drawing/2014/main" id="{48A42192-0721-4381-47BA-DA106EAAEE1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2565400"/>
            <a:ext cx="41021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6" name="Text Box 33">
            <a:extLst>
              <a:ext uri="{FF2B5EF4-FFF2-40B4-BE49-F238E27FC236}">
                <a16:creationId xmlns:a16="http://schemas.microsoft.com/office/drawing/2014/main" id="{700B0329-8F91-A582-6CB5-FE24A6BD9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  <p:sp>
        <p:nvSpPr>
          <p:cNvPr id="44037" name="TextBox 1">
            <a:extLst>
              <a:ext uri="{FF2B5EF4-FFF2-40B4-BE49-F238E27FC236}">
                <a16:creationId xmlns:a16="http://schemas.microsoft.com/office/drawing/2014/main" id="{8029E046-94B3-77EA-F9D0-C7686AD13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469064"/>
            <a:ext cx="9107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/>
              <a:t>NOTE: Setting the steady-state gain = 1 in T will result in integral action in the controller!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519010-B50A-A35A-3A6F-41144F6F2E12}"/>
              </a:ext>
            </a:extLst>
          </p:cNvPr>
          <p:cNvSpPr txBox="1"/>
          <p:nvPr/>
        </p:nvSpPr>
        <p:spPr>
          <a:xfrm>
            <a:off x="7989727" y="3166031"/>
            <a:ext cx="2650084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nb-NO" sz="1400" i="1" dirty="0">
              <a:solidFill>
                <a:srgbClr val="FF0000"/>
              </a:solidFill>
            </a:endParaRPr>
          </a:p>
          <a:p>
            <a:r>
              <a:rPr lang="nb-NO" sz="1400" i="1" dirty="0">
                <a:solidFill>
                  <a:srgbClr val="FF0000"/>
                </a:solidFill>
              </a:rPr>
              <a:t>Time </a:t>
            </a:r>
            <a:r>
              <a:rPr lang="nb-NO" sz="1400" i="1" dirty="0" err="1">
                <a:solidFill>
                  <a:srgbClr val="FF0000"/>
                </a:solidFill>
              </a:rPr>
              <a:t>delay</a:t>
            </a:r>
            <a:r>
              <a:rPr lang="nb-NO" sz="1400" i="1" dirty="0">
                <a:solidFill>
                  <a:srgbClr val="FF0000"/>
                </a:solidFill>
              </a:rPr>
              <a:t> is not </a:t>
            </a:r>
            <a:r>
              <a:rPr lang="nb-NO" sz="1400" i="1" dirty="0" err="1">
                <a:solidFill>
                  <a:srgbClr val="FF0000"/>
                </a:solidFill>
              </a:rPr>
              <a:t>really</a:t>
            </a:r>
            <a:r>
              <a:rPr lang="nb-NO" sz="1400" i="1" dirty="0">
                <a:solidFill>
                  <a:srgbClr val="FF0000"/>
                </a:solidFill>
              </a:rPr>
              <a:t> </a:t>
            </a:r>
            <a:r>
              <a:rPr lang="nb-NO" sz="1400" i="1" dirty="0" err="1">
                <a:solidFill>
                  <a:srgbClr val="FF0000"/>
                </a:solidFill>
              </a:rPr>
              <a:t>desired</a:t>
            </a:r>
            <a:endParaRPr lang="nb-NO" sz="1400" i="1" dirty="0">
              <a:solidFill>
                <a:srgbClr val="FF0000"/>
              </a:solidFill>
            </a:endParaRPr>
          </a:p>
          <a:p>
            <a:r>
              <a:rPr lang="nb-NO" sz="1400" i="1" dirty="0" err="1">
                <a:solidFill>
                  <a:srgbClr val="FF0000"/>
                </a:solidFill>
              </a:rPr>
              <a:t>but</a:t>
            </a:r>
            <a:r>
              <a:rPr lang="nb-NO" sz="1400" i="1" dirty="0">
                <a:solidFill>
                  <a:srgbClr val="FF0000"/>
                </a:solidFill>
              </a:rPr>
              <a:t> it </a:t>
            </a:r>
            <a:r>
              <a:rPr lang="nb-NO" sz="1400" i="1" dirty="0" err="1">
                <a:solidFill>
                  <a:srgbClr val="FF0000"/>
                </a:solidFill>
              </a:rPr>
              <a:t>cannot</a:t>
            </a:r>
            <a:r>
              <a:rPr lang="nb-NO" sz="1400" i="1" dirty="0">
                <a:solidFill>
                  <a:srgbClr val="FF0000"/>
                </a:solidFill>
              </a:rPr>
              <a:t> be </a:t>
            </a:r>
            <a:r>
              <a:rPr lang="nb-NO" sz="1400" i="1" dirty="0" err="1">
                <a:solidFill>
                  <a:srgbClr val="FF0000"/>
                </a:solidFill>
              </a:rPr>
              <a:t>avoided</a:t>
            </a:r>
            <a:endParaRPr lang="nb-NO" sz="1400" i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5B3DCF5-9625-477D-FA31-B92BF9A25B7B}"/>
              </a:ext>
            </a:extLst>
          </p:cNvPr>
          <p:cNvCxnSpPr/>
          <p:nvPr/>
        </p:nvCxnSpPr>
        <p:spPr bwMode="auto">
          <a:xfrm flipH="1" flipV="1">
            <a:off x="9120336" y="3048556"/>
            <a:ext cx="72008" cy="38044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0C34699-963E-26A2-930F-DDF65F6A5F03}"/>
              </a:ext>
            </a:extLst>
          </p:cNvPr>
          <p:cNvSpPr txBox="1"/>
          <p:nvPr/>
        </p:nvSpPr>
        <p:spPr>
          <a:xfrm>
            <a:off x="4439816" y="366714"/>
            <a:ext cx="3706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Note: Process g has time </a:t>
            </a:r>
            <a:r>
              <a:rPr lang="nb-NO" dirty="0" err="1"/>
              <a:t>delay</a:t>
            </a:r>
            <a:r>
              <a:rPr lang="nb-NO" dirty="0"/>
              <a:t> (</a:t>
            </a:r>
            <a:r>
              <a:rPr lang="el-GR" dirty="0">
                <a:latin typeface="Times New Roman" panose="02020603050405020304" pitchFamily="18" charset="0"/>
              </a:rPr>
              <a:t>θ</a:t>
            </a:r>
            <a:r>
              <a:rPr lang="nb-NO" dirty="0">
                <a:latin typeface="Times New Roman" panose="02020603050405020304" pitchFamily="18" charset="0"/>
              </a:rPr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3" name="Group 8">
            <a:extLst>
              <a:ext uri="{FF2B5EF4-FFF2-40B4-BE49-F238E27FC236}">
                <a16:creationId xmlns:a16="http://schemas.microsoft.com/office/drawing/2014/main" id="{4ED6A5ED-1C17-407E-0B25-C3B6803DC441}"/>
              </a:ext>
            </a:extLst>
          </p:cNvPr>
          <p:cNvGrpSpPr>
            <a:grpSpLocks/>
          </p:cNvGrpSpPr>
          <p:nvPr/>
        </p:nvGrpSpPr>
        <p:grpSpPr bwMode="auto">
          <a:xfrm>
            <a:off x="2927648" y="889001"/>
            <a:ext cx="6841256" cy="4664075"/>
            <a:chOff x="657" y="894"/>
            <a:chExt cx="4264" cy="2854"/>
          </a:xfrm>
        </p:grpSpPr>
        <p:pic>
          <p:nvPicPr>
            <p:cNvPr id="46088" name="Picture 4">
              <a:extLst>
                <a:ext uri="{FF2B5EF4-FFF2-40B4-BE49-F238E27FC236}">
                  <a16:creationId xmlns:a16="http://schemas.microsoft.com/office/drawing/2014/main" id="{25722343-A50C-D366-5BC6-FA3B64FE80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" y="894"/>
              <a:ext cx="4078" cy="28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089" name="Text Box 7">
              <a:extLst>
                <a:ext uri="{FF2B5EF4-FFF2-40B4-BE49-F238E27FC236}">
                  <a16:creationId xmlns:a16="http://schemas.microsoft.com/office/drawing/2014/main" id="{61C33B6A-AEA4-C1A5-B91F-B10821AA6E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" y="931"/>
              <a:ext cx="3312" cy="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nb-NO" altLang="nb-NO">
                <a:cs typeface="Arial" panose="020B0604020202020204" pitchFamily="34" charset="0"/>
              </a:endParaRPr>
            </a:p>
          </p:txBody>
        </p:sp>
      </p:grpSp>
      <p:sp>
        <p:nvSpPr>
          <p:cNvPr id="46082" name="Rectangle 5">
            <a:extLst>
              <a:ext uri="{FF2B5EF4-FFF2-40B4-BE49-F238E27FC236}">
                <a16:creationId xmlns:a16="http://schemas.microsoft.com/office/drawing/2014/main" id="{229E9069-5615-48E4-2BAE-9627B790C3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7622" y="212001"/>
            <a:ext cx="10079567" cy="995362"/>
          </a:xfrm>
        </p:spPr>
        <p:txBody>
          <a:bodyPr/>
          <a:lstStyle/>
          <a:p>
            <a:pPr eaLnBrk="1" hangingPunct="1"/>
            <a:r>
              <a:rPr lang="en-US" altLang="nb-NO" dirty="0"/>
              <a:t>IMC Tuning = Direct Synthesis </a:t>
            </a:r>
          </a:p>
        </p:txBody>
      </p:sp>
      <p:sp>
        <p:nvSpPr>
          <p:cNvPr id="46084" name="Rectangle 9">
            <a:extLst>
              <a:ext uri="{FF2B5EF4-FFF2-40B4-BE49-F238E27FC236}">
                <a16:creationId xmlns:a16="http://schemas.microsoft.com/office/drawing/2014/main" id="{616C07CD-878D-2E00-F3DA-B856A505C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024" y="4509120"/>
            <a:ext cx="3529012" cy="6477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46085" name="Text Box 11">
            <a:extLst>
              <a:ext uri="{FF2B5EF4-FFF2-40B4-BE49-F238E27FC236}">
                <a16:creationId xmlns:a16="http://schemas.microsoft.com/office/drawing/2014/main" id="{95F990F3-48BB-FC43-7FDD-52F5F1F21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7761" y="994807"/>
            <a:ext cx="103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Algebra: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FCF26E-078B-797E-31C3-DD04511B08EC}"/>
              </a:ext>
            </a:extLst>
          </p:cNvPr>
          <p:cNvSpPr txBox="1"/>
          <p:nvPr/>
        </p:nvSpPr>
        <p:spPr>
          <a:xfrm flipH="1">
            <a:off x="1776414" y="6157914"/>
            <a:ext cx="8740775" cy="75405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nb-NO" sz="1100" dirty="0" err="1">
                <a:solidFill>
                  <a:srgbClr val="FF0000"/>
                </a:solidFill>
              </a:rPr>
              <a:t>Surprisingly</a:t>
            </a:r>
            <a:r>
              <a:rPr lang="nb-NO" sz="1100" dirty="0">
                <a:solidFill>
                  <a:srgbClr val="FF0000"/>
                </a:solidFill>
              </a:rPr>
              <a:t>, </a:t>
            </a:r>
            <a:r>
              <a:rPr lang="nb-NO" sz="1100" dirty="0" err="1">
                <a:solidFill>
                  <a:srgbClr val="FF0000"/>
                </a:solidFill>
              </a:rPr>
              <a:t>this</a:t>
            </a:r>
            <a:r>
              <a:rPr lang="nb-NO" sz="1100" dirty="0">
                <a:solidFill>
                  <a:srgbClr val="FF0000"/>
                </a:solidFill>
              </a:rPr>
              <a:t> PID-controller is </a:t>
            </a:r>
            <a:r>
              <a:rPr lang="nb-NO" sz="1100" dirty="0" err="1">
                <a:solidFill>
                  <a:srgbClr val="FF0000"/>
                </a:solidFill>
              </a:rPr>
              <a:t>generally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better</a:t>
            </a:r>
            <a:r>
              <a:rPr lang="nb-NO" sz="1100" dirty="0">
                <a:solidFill>
                  <a:srgbClr val="FF0000"/>
                </a:solidFill>
              </a:rPr>
              <a:t>, or at </a:t>
            </a:r>
            <a:r>
              <a:rPr lang="nb-NO" sz="1100" dirty="0" err="1">
                <a:solidFill>
                  <a:srgbClr val="FF0000"/>
                </a:solidFill>
              </a:rPr>
              <a:t>least</a:t>
            </a:r>
            <a:r>
              <a:rPr lang="nb-NO" sz="1100" dirty="0">
                <a:solidFill>
                  <a:srgbClr val="FF0000"/>
                </a:solidFill>
              </a:rPr>
              <a:t> more robust </a:t>
            </a:r>
            <a:r>
              <a:rPr lang="nb-NO" sz="1100" dirty="0" err="1">
                <a:solidFill>
                  <a:srgbClr val="FF0000"/>
                </a:solidFill>
              </a:rPr>
              <a:t>with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respect</a:t>
            </a:r>
            <a:r>
              <a:rPr lang="nb-NO" sz="1100" dirty="0">
                <a:solidFill>
                  <a:srgbClr val="FF0000"/>
                </a:solidFill>
              </a:rPr>
              <a:t> to </a:t>
            </a:r>
            <a:r>
              <a:rPr lang="nb-NO" sz="1100" dirty="0" err="1">
                <a:solidFill>
                  <a:srgbClr val="FF0000"/>
                </a:solidFill>
              </a:rPr>
              <a:t>changes</a:t>
            </a:r>
            <a:r>
              <a:rPr lang="nb-NO" sz="1100" dirty="0">
                <a:solidFill>
                  <a:srgbClr val="FF0000"/>
                </a:solidFill>
              </a:rPr>
              <a:t> in </a:t>
            </a:r>
            <a:r>
              <a:rPr lang="nb-NO" sz="1100" dirty="0" err="1">
                <a:solidFill>
                  <a:srgbClr val="FF0000"/>
                </a:solidFill>
              </a:rPr>
              <a:t>the</a:t>
            </a:r>
            <a:r>
              <a:rPr lang="nb-NO" sz="1100" dirty="0">
                <a:solidFill>
                  <a:srgbClr val="FF0000"/>
                </a:solidFill>
              </a:rPr>
              <a:t> time </a:t>
            </a:r>
            <a:r>
              <a:rPr lang="nb-NO" sz="1100" dirty="0" err="1">
                <a:solidFill>
                  <a:srgbClr val="FF0000"/>
                </a:solidFill>
              </a:rPr>
              <a:t>delay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el-GR" sz="1100" dirty="0">
                <a:solidFill>
                  <a:srgbClr val="FF0000"/>
                </a:solidFill>
              </a:rPr>
              <a:t>θ</a:t>
            </a:r>
            <a:r>
              <a:rPr lang="nb-NO" sz="1100" dirty="0">
                <a:solidFill>
                  <a:srgbClr val="FF0000"/>
                </a:solidFill>
              </a:rPr>
              <a:t>, </a:t>
            </a:r>
            <a:r>
              <a:rPr lang="nb-NO" sz="1100" dirty="0" err="1">
                <a:solidFill>
                  <a:srgbClr val="FF0000"/>
                </a:solidFill>
              </a:rPr>
              <a:t>than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the</a:t>
            </a:r>
            <a:r>
              <a:rPr lang="nb-NO" sz="1100" dirty="0">
                <a:solidFill>
                  <a:srgbClr val="FF0000"/>
                </a:solidFill>
              </a:rPr>
              <a:t> Smith </a:t>
            </a:r>
            <a:r>
              <a:rPr lang="nb-NO" sz="1100" dirty="0" err="1">
                <a:solidFill>
                  <a:srgbClr val="FF0000"/>
                </a:solidFill>
              </a:rPr>
              <a:t>Predictor</a:t>
            </a:r>
            <a:r>
              <a:rPr lang="nb-NO" sz="1100" dirty="0">
                <a:solidFill>
                  <a:srgbClr val="FF0000"/>
                </a:solidFill>
              </a:rPr>
              <a:t> controller from </a:t>
            </a:r>
            <a:r>
              <a:rPr lang="nb-NO" sz="1100" dirty="0" err="1">
                <a:solidFill>
                  <a:srgbClr val="FF0000"/>
                </a:solidFill>
              </a:rPr>
              <a:t>which</a:t>
            </a:r>
            <a:r>
              <a:rPr lang="nb-NO" sz="1100" dirty="0">
                <a:solidFill>
                  <a:srgbClr val="FF0000"/>
                </a:solidFill>
              </a:rPr>
              <a:t> it </a:t>
            </a:r>
            <a:r>
              <a:rPr lang="nb-NO" sz="1100" dirty="0" err="1">
                <a:solidFill>
                  <a:srgbClr val="FF0000"/>
                </a:solidFill>
              </a:rPr>
              <a:t>was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derived</a:t>
            </a:r>
            <a:r>
              <a:rPr lang="nb-NO" sz="1100" dirty="0">
                <a:solidFill>
                  <a:srgbClr val="FF0000"/>
                </a:solidFill>
              </a:rPr>
              <a:t>. </a:t>
            </a:r>
            <a:r>
              <a:rPr lang="nb-NO" sz="1100" dirty="0" err="1">
                <a:solidFill>
                  <a:srgbClr val="FF0000"/>
                </a:solidFill>
              </a:rPr>
              <a:t>We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are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lucky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r>
              <a:rPr lang="nb-NO" sz="1100" dirty="0">
                <a:solidFill>
                  <a:srgbClr val="FF0000"/>
                </a:solidFill>
              </a:rPr>
              <a:t>.</a:t>
            </a:r>
          </a:p>
          <a:p>
            <a:pPr>
              <a:defRPr/>
            </a:pPr>
            <a:r>
              <a:rPr lang="en-US" sz="1050" b="1" dirty="0"/>
              <a:t>Reference: Chriss Grimholt and Sigurd Skogestad. </a:t>
            </a:r>
            <a:r>
              <a:rPr lang="en-US" sz="1050" b="1" dirty="0">
                <a:hlinkClick r:id="rId4"/>
              </a:rPr>
              <a:t>''Should we forget the Smith Predictor?''</a:t>
            </a:r>
            <a:r>
              <a:rPr lang="en-US" sz="1050" b="1" dirty="0"/>
              <a:t> (2018) </a:t>
            </a:r>
            <a:br>
              <a:rPr lang="en-US" sz="1050" dirty="0"/>
            </a:br>
            <a:r>
              <a:rPr lang="en-US" sz="1050" dirty="0"/>
              <a:t>In 3rd IFAC conference on Advances in PID control, Ghent, Belgium, 9-11 May 2018. </a:t>
            </a:r>
            <a:r>
              <a:rPr lang="en-US" sz="1050" i="1" dirty="0"/>
              <a:t>In IFAC papers Online (2018)</a:t>
            </a:r>
            <a:r>
              <a:rPr lang="en-US" sz="1050" dirty="0"/>
              <a:t> </a:t>
            </a:r>
            <a:r>
              <a:rPr lang="nb-NO" sz="105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ABF061-086E-F326-C2DB-519312F24AF0}"/>
              </a:ext>
            </a:extLst>
          </p:cNvPr>
          <p:cNvSpPr txBox="1"/>
          <p:nvPr/>
        </p:nvSpPr>
        <p:spPr>
          <a:xfrm>
            <a:off x="3384360" y="5610981"/>
            <a:ext cx="5747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nb-NO" sz="1400" dirty="0">
                <a:sym typeface="Symbol" panose="05050102010706020507" pitchFamily="18" charset="2"/>
              </a:rPr>
              <a:t>IMC-tuning is the same as “Lambda-tuning”: </a:t>
            </a:r>
            <a:r>
              <a:rPr lang="en-US" altLang="nb-NO" sz="1400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sz="1400" baseline="-25000" dirty="0">
                <a:sym typeface="Symbol" panose="05050102010706020507" pitchFamily="18" charset="2"/>
              </a:rPr>
              <a:t>c </a:t>
            </a:r>
            <a:r>
              <a:rPr lang="en-US" altLang="nb-NO" sz="1400" dirty="0">
                <a:sym typeface="Symbol" panose="05050102010706020507" pitchFamily="18" charset="2"/>
              </a:rPr>
              <a:t>is sometimes called </a:t>
            </a:r>
            <a:r>
              <a:rPr lang="el-GR" altLang="nb-NO" sz="1400" dirty="0">
                <a:sym typeface="Symbol" panose="05050102010706020507" pitchFamily="18" charset="2"/>
              </a:rPr>
              <a:t>λ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3C74BE5B-85D9-D7EA-77BA-9E5BB41342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9" y="214313"/>
            <a:ext cx="7559675" cy="995362"/>
          </a:xfrm>
        </p:spPr>
        <p:txBody>
          <a:bodyPr/>
          <a:lstStyle/>
          <a:p>
            <a:r>
              <a:rPr lang="nb-NO" altLang="nb-NO"/>
              <a:t>Example step setpoint response</a:t>
            </a:r>
            <a:br>
              <a:rPr lang="nb-NO" altLang="nb-NO"/>
            </a:br>
            <a:r>
              <a:rPr lang="nb-NO" altLang="nb-NO"/>
              <a:t>(with choice </a:t>
            </a:r>
            <a:r>
              <a:rPr lang="el-GR" altLang="nb-NO"/>
              <a:t>τ</a:t>
            </a:r>
            <a:r>
              <a:rPr lang="nb-NO" altLang="nb-NO" baseline="-25000"/>
              <a:t>c</a:t>
            </a:r>
            <a:r>
              <a:rPr lang="nb-NO" altLang="nb-NO"/>
              <a:t>=</a:t>
            </a:r>
            <a:r>
              <a:rPr lang="el-GR" altLang="nb-NO"/>
              <a:t>θ</a:t>
            </a:r>
            <a:r>
              <a:rPr lang="nb-NO" altLang="nb-NO"/>
              <a:t> =2)</a:t>
            </a:r>
          </a:p>
        </p:txBody>
      </p:sp>
      <p:sp>
        <p:nvSpPr>
          <p:cNvPr id="48131" name="Slide Number Placeholder 5">
            <a:extLst>
              <a:ext uri="{FF2B5EF4-FFF2-40B4-BE49-F238E27FC236}">
                <a16:creationId xmlns:a16="http://schemas.microsoft.com/office/drawing/2014/main" id="{0BEFEDC5-3854-D407-99F5-31AEDE75FE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D7E9B812-0CCE-4281-9C9A-002625F9E696}" type="slidenum">
              <a:rPr lang="ar-SA" altLang="en-US" smtClean="0">
                <a:latin typeface="Garamond" panose="02020404030301010803" pitchFamily="18" charset="0"/>
              </a:rPr>
              <a:pPr/>
              <a:t>23</a:t>
            </a:fld>
            <a:endParaRPr lang="en-US" altLang="en-US">
              <a:latin typeface="Garamond" panose="02020404030301010803" pitchFamily="18" charset="0"/>
            </a:endParaRPr>
          </a:p>
        </p:txBody>
      </p:sp>
      <p:pic>
        <p:nvPicPr>
          <p:cNvPr id="48132" name="Picture 8">
            <a:extLst>
              <a:ext uri="{FF2B5EF4-FFF2-40B4-BE49-F238E27FC236}">
                <a16:creationId xmlns:a16="http://schemas.microsoft.com/office/drawing/2014/main" id="{EEEF84C0-08B6-8048-5C0E-15CB1D256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401" y="1835151"/>
            <a:ext cx="7235825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TextBox 6">
            <a:extLst>
              <a:ext uri="{FF2B5EF4-FFF2-40B4-BE49-F238E27FC236}">
                <a16:creationId xmlns:a16="http://schemas.microsoft.com/office/drawing/2014/main" id="{D24D06B5-DD51-CDE5-9D01-006B2D277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4" y="4618039"/>
            <a:ext cx="217487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000"/>
              <a:t>s=tf(‘s’);</a:t>
            </a:r>
          </a:p>
          <a:p>
            <a:r>
              <a:rPr lang="nb-NO" altLang="nb-NO" sz="1000"/>
              <a:t>k</a:t>
            </a:r>
            <a:r>
              <a:rPr lang="nb-NO" altLang="nb-NO" sz="900"/>
              <a:t>=1; tau=10; theta=2; </a:t>
            </a:r>
          </a:p>
          <a:p>
            <a:r>
              <a:rPr lang="nb-NO" altLang="nb-NO" sz="900"/>
              <a:t>g = k*exp(-theta*s)/(tau*s+1);</a:t>
            </a:r>
          </a:p>
          <a:p>
            <a:r>
              <a:rPr lang="nb-NO" altLang="nb-NO" sz="900"/>
              <a:t>tauc=theta;</a:t>
            </a:r>
          </a:p>
          <a:p>
            <a:r>
              <a:rPr lang="nb-NO" altLang="nb-NO" sz="900"/>
              <a:t>Kc=(1/k)*(tau/(tauc+theta));   % Kc=2.5</a:t>
            </a:r>
          </a:p>
          <a:p>
            <a:r>
              <a:rPr lang="nb-NO" altLang="nb-NO" sz="900"/>
              <a:t>taui=tau;</a:t>
            </a:r>
          </a:p>
          <a:p>
            <a:r>
              <a:rPr lang="nb-NO" altLang="nb-NO" sz="900"/>
              <a:t>c = Kc*(1+ 1/(taui*s));</a:t>
            </a:r>
          </a:p>
          <a:p>
            <a:r>
              <a:rPr lang="nb-NO" altLang="nb-NO" sz="900"/>
              <a:t>T = g*c/(1+g*c);</a:t>
            </a:r>
          </a:p>
          <a:p>
            <a:r>
              <a:rPr lang="nb-NO" altLang="nb-NO" sz="900"/>
              <a:t>Tideal = exp(-theta*s)/(tauc*s+1);</a:t>
            </a:r>
          </a:p>
          <a:p>
            <a:r>
              <a:rPr lang="nb-NO" altLang="nb-NO" sz="900"/>
              <a:t>step(T,Tideal,20)</a:t>
            </a:r>
          </a:p>
        </p:txBody>
      </p:sp>
      <p:sp>
        <p:nvSpPr>
          <p:cNvPr id="48134" name="TextBox 9">
            <a:extLst>
              <a:ext uri="{FF2B5EF4-FFF2-40B4-BE49-F238E27FC236}">
                <a16:creationId xmlns:a16="http://schemas.microsoft.com/office/drawing/2014/main" id="{6E611851-BC87-1689-1079-A20E21FD7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5" y="2349500"/>
            <a:ext cx="736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0033CC"/>
                </a:solidFill>
              </a:rPr>
              <a:t>y (PI)</a:t>
            </a:r>
          </a:p>
        </p:txBody>
      </p:sp>
      <p:sp>
        <p:nvSpPr>
          <p:cNvPr id="48135" name="TextBox 10">
            <a:extLst>
              <a:ext uri="{FF2B5EF4-FFF2-40B4-BE49-F238E27FC236}">
                <a16:creationId xmlns:a16="http://schemas.microsoft.com/office/drawing/2014/main" id="{B43CE488-4909-6731-A746-25E3F2F29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6" y="2990851"/>
            <a:ext cx="40495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200" dirty="0">
                <a:solidFill>
                  <a:srgbClr val="FF0000"/>
                </a:solidFill>
              </a:rPr>
              <a:t>Red: «ideal» = «</a:t>
            </a:r>
            <a:r>
              <a:rPr lang="nb-NO" altLang="nb-NO" sz="1200" dirty="0" err="1">
                <a:solidFill>
                  <a:srgbClr val="FF0000"/>
                </a:solidFill>
              </a:rPr>
              <a:t>originally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desired</a:t>
            </a:r>
            <a:r>
              <a:rPr lang="nb-NO" altLang="nb-NO" sz="1200" dirty="0">
                <a:solidFill>
                  <a:srgbClr val="FF0000"/>
                </a:solidFill>
              </a:rPr>
              <a:t>» (</a:t>
            </a:r>
            <a:r>
              <a:rPr lang="nb-NO" altLang="nb-NO" sz="1200" dirty="0" err="1">
                <a:solidFill>
                  <a:srgbClr val="FF0000"/>
                </a:solidFill>
              </a:rPr>
              <a:t>with</a:t>
            </a:r>
            <a:r>
              <a:rPr lang="nb-NO" altLang="nb-NO" sz="1200" dirty="0">
                <a:solidFill>
                  <a:srgbClr val="FF0000"/>
                </a:solidFill>
              </a:rPr>
              <a:t> Smith </a:t>
            </a:r>
            <a:r>
              <a:rPr lang="nb-NO" altLang="nb-NO" sz="1200" dirty="0" err="1">
                <a:solidFill>
                  <a:srgbClr val="FF0000"/>
                </a:solidFill>
              </a:rPr>
              <a:t>Predictor</a:t>
            </a:r>
            <a:r>
              <a:rPr lang="nb-NO" altLang="nb-NO" sz="1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8136" name="TextBox 11">
            <a:extLst>
              <a:ext uri="{FF2B5EF4-FFF2-40B4-BE49-F238E27FC236}">
                <a16:creationId xmlns:a16="http://schemas.microsoft.com/office/drawing/2014/main" id="{4C758361-BA8C-4B3D-6F37-5C0E56B07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768" y="4166395"/>
            <a:ext cx="44561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200">
                <a:solidFill>
                  <a:srgbClr val="0033CC"/>
                </a:solidFill>
              </a:rPr>
              <a:t>PI: Overshoot (y=1.04) is from approximation exp(-</a:t>
            </a:r>
            <a:r>
              <a:rPr lang="el-GR" altLang="nb-NO" sz="1200">
                <a:solidFill>
                  <a:srgbClr val="0033CC"/>
                </a:solidFill>
              </a:rPr>
              <a:t>θ</a:t>
            </a:r>
            <a:r>
              <a:rPr lang="nb-NO" altLang="nb-NO" sz="1200">
                <a:solidFill>
                  <a:srgbClr val="0033CC"/>
                </a:solidFill>
              </a:rPr>
              <a:t>s) = 1 - </a:t>
            </a:r>
            <a:r>
              <a:rPr lang="el-GR" altLang="nb-NO" sz="1200">
                <a:solidFill>
                  <a:srgbClr val="0033CC"/>
                </a:solidFill>
              </a:rPr>
              <a:t>θ</a:t>
            </a:r>
            <a:r>
              <a:rPr lang="nb-NO" altLang="nb-NO" sz="1200">
                <a:solidFill>
                  <a:srgbClr val="0033CC"/>
                </a:solidFill>
              </a:rPr>
              <a:t>s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6">
            <a:extLst>
              <a:ext uri="{FF2B5EF4-FFF2-40B4-BE49-F238E27FC236}">
                <a16:creationId xmlns:a16="http://schemas.microsoft.com/office/drawing/2014/main" id="{39A2D60C-C6C6-FC96-E77B-E1C118949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677989"/>
            <a:ext cx="7343775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itle 1">
            <a:extLst>
              <a:ext uri="{FF2B5EF4-FFF2-40B4-BE49-F238E27FC236}">
                <a16:creationId xmlns:a16="http://schemas.microsoft.com/office/drawing/2014/main" id="{54DE1B74-9FA1-4DD8-16CD-26EAF1DC67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1826" y="422276"/>
            <a:ext cx="8247063" cy="584775"/>
          </a:xfrm>
        </p:spPr>
        <p:txBody>
          <a:bodyPr/>
          <a:lstStyle/>
          <a:p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</a:t>
            </a:r>
            <a:r>
              <a:rPr lang="nb-NO" altLang="nb-N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usage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setpoint </a:t>
            </a:r>
            <a:r>
              <a:rPr lang="nb-NO" altLang="nb-N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</a:t>
            </a:r>
            <a:endParaRPr lang="nb-NO" altLang="nb-N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56" name="Slide Number Placeholder 5">
            <a:extLst>
              <a:ext uri="{FF2B5EF4-FFF2-40B4-BE49-F238E27FC236}">
                <a16:creationId xmlns:a16="http://schemas.microsoft.com/office/drawing/2014/main" id="{F9DCE1AE-F25F-D075-40EF-B59E022EAB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55051" y="6272213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fld id="{11C35ED0-0D37-4C68-BB21-5A665639D653}" type="slidenum">
              <a:rPr lang="ar-SA" altLang="en-US" smtClean="0"/>
              <a:pPr>
                <a:defRPr/>
              </a:pPr>
              <a:t>24</a:t>
            </a:fld>
            <a:endParaRPr lang="en-US" altLang="en-US">
              <a:latin typeface="Garamond" panose="02020404030301010803" pitchFamily="18" charset="0"/>
            </a:endParaRPr>
          </a:p>
        </p:txBody>
      </p:sp>
      <p:sp>
        <p:nvSpPr>
          <p:cNvPr id="49157" name="TextBox 8">
            <a:extLst>
              <a:ext uri="{FF2B5EF4-FFF2-40B4-BE49-F238E27FC236}">
                <a16:creationId xmlns:a16="http://schemas.microsoft.com/office/drawing/2014/main" id="{BA3CD53A-FF85-0545-7FD9-28FFEF868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2964" y="4400551"/>
            <a:ext cx="2085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900"/>
              <a:t>%Input usage</a:t>
            </a:r>
          </a:p>
          <a:p>
            <a:r>
              <a:rPr lang="nb-NO" altLang="nb-NO" sz="900"/>
              <a:t>figure(2);</a:t>
            </a:r>
          </a:p>
          <a:p>
            <a:r>
              <a:rPr lang="nb-NO" altLang="nb-NO" sz="900"/>
              <a:t>KS = c/(1+g*c);</a:t>
            </a:r>
          </a:p>
          <a:p>
            <a:r>
              <a:rPr lang="nb-NO" altLang="nb-NO" sz="900"/>
              <a:t>KSideal = (1/k)*(tau*s+1)/(tauc*s+1); </a:t>
            </a:r>
          </a:p>
          <a:p>
            <a:r>
              <a:rPr lang="en-US" altLang="nb-NO" sz="900"/>
              <a:t>step(KS,KSideal,20); </a:t>
            </a:r>
          </a:p>
          <a:p>
            <a:r>
              <a:rPr lang="en-US" altLang="nb-NO" sz="900"/>
              <a:t>axis([0 20 0 5])</a:t>
            </a:r>
            <a:endParaRPr lang="nb-NO" altLang="nb-NO" sz="900"/>
          </a:p>
        </p:txBody>
      </p:sp>
      <p:sp>
        <p:nvSpPr>
          <p:cNvPr id="49158" name="TextBox 11">
            <a:extLst>
              <a:ext uri="{FF2B5EF4-FFF2-40B4-BE49-F238E27FC236}">
                <a16:creationId xmlns:a16="http://schemas.microsoft.com/office/drawing/2014/main" id="{F474D3BF-1DB0-17BE-F70C-2B40F8656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3297238"/>
            <a:ext cx="74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0033CC"/>
                </a:solidFill>
              </a:rPr>
              <a:t>u (PI)</a:t>
            </a:r>
          </a:p>
        </p:txBody>
      </p:sp>
      <p:sp>
        <p:nvSpPr>
          <p:cNvPr id="49159" name="TextBox 12">
            <a:extLst>
              <a:ext uri="{FF2B5EF4-FFF2-40B4-BE49-F238E27FC236}">
                <a16:creationId xmlns:a16="http://schemas.microsoft.com/office/drawing/2014/main" id="{8972BD92-57C5-EFA7-76CE-F4E1C1878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250" y="1844676"/>
            <a:ext cx="25542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200">
                <a:solidFill>
                  <a:srgbClr val="FF0000"/>
                </a:solidFill>
              </a:rPr>
              <a:t>Red: «ideal» (with Smith Predictor)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B9DA7D-3FC9-1F71-849D-4A8EE875DCF8}"/>
              </a:ext>
            </a:extLst>
          </p:cNvPr>
          <p:cNvSpPr txBox="1"/>
          <p:nvPr/>
        </p:nvSpPr>
        <p:spPr>
          <a:xfrm>
            <a:off x="5570539" y="2990851"/>
            <a:ext cx="38385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nb-NO" sz="1400" dirty="0">
                <a:latin typeface="+mn-lt"/>
              </a:rPr>
              <a:t>Input u «</a:t>
            </a:r>
            <a:r>
              <a:rPr lang="nb-NO" sz="1400" dirty="0" err="1">
                <a:latin typeface="+mn-lt"/>
              </a:rPr>
              <a:t>overshoots</a:t>
            </a:r>
            <a:r>
              <a:rPr lang="nb-NO" sz="1400" dirty="0">
                <a:latin typeface="+mn-lt"/>
              </a:rPr>
              <a:t>» </a:t>
            </a:r>
            <a:r>
              <a:rPr lang="nb-NO" sz="1400" dirty="0" err="1">
                <a:latin typeface="+mn-lt"/>
              </a:rPr>
              <a:t>because</a:t>
            </a:r>
            <a:r>
              <a:rPr lang="nb-NO" sz="1400" dirty="0">
                <a:latin typeface="+mn-lt"/>
              </a:rPr>
              <a:t> </a:t>
            </a:r>
            <a:r>
              <a:rPr lang="nb-NO" sz="1400" dirty="0" err="1">
                <a:latin typeface="+mn-lt"/>
              </a:rPr>
              <a:t>we</a:t>
            </a:r>
            <a:r>
              <a:rPr lang="nb-NO" sz="1400" dirty="0">
                <a:latin typeface="+mn-lt"/>
              </a:rPr>
              <a:t> </a:t>
            </a:r>
            <a:r>
              <a:rPr lang="nb-NO" sz="1400" dirty="0" err="1">
                <a:latin typeface="+mn-lt"/>
              </a:rPr>
              <a:t>are</a:t>
            </a:r>
            <a:r>
              <a:rPr lang="nb-NO" sz="1400" dirty="0">
                <a:latin typeface="+mn-lt"/>
              </a:rPr>
              <a:t> </a:t>
            </a:r>
            <a:r>
              <a:rPr lang="nb-NO" sz="1400" dirty="0" err="1">
                <a:latin typeface="+mn-lt"/>
              </a:rPr>
              <a:t>are</a:t>
            </a:r>
            <a:r>
              <a:rPr lang="nb-NO" sz="1400" dirty="0">
                <a:latin typeface="+mn-lt"/>
              </a:rPr>
              <a:t> «</a:t>
            </a:r>
            <a:r>
              <a:rPr lang="nb-NO" sz="1400" dirty="0" err="1">
                <a:latin typeface="+mn-lt"/>
              </a:rPr>
              <a:t>speeding</a:t>
            </a:r>
            <a:r>
              <a:rPr lang="nb-NO" sz="1400" dirty="0">
                <a:latin typeface="+mn-lt"/>
              </a:rPr>
              <a:t> up» </a:t>
            </a:r>
            <a:r>
              <a:rPr lang="nb-NO" sz="1400" dirty="0" err="1">
                <a:latin typeface="+mn-lt"/>
              </a:rPr>
              <a:t>the</a:t>
            </a:r>
            <a:r>
              <a:rPr lang="nb-NO" sz="1400" dirty="0">
                <a:latin typeface="+mn-lt"/>
              </a:rPr>
              <a:t> </a:t>
            </a:r>
            <a:r>
              <a:rPr lang="nb-NO" sz="1400" dirty="0" err="1">
                <a:latin typeface="+mn-lt"/>
              </a:rPr>
              <a:t>response</a:t>
            </a:r>
            <a:r>
              <a:rPr lang="nb-NO" sz="1400" dirty="0">
                <a:latin typeface="+mn-lt"/>
              </a:rPr>
              <a:t> from  </a:t>
            </a:r>
            <a:r>
              <a:rPr lang="el-GR" sz="1400" dirty="0">
                <a:latin typeface="+mn-lt"/>
              </a:rPr>
              <a:t>τ</a:t>
            </a:r>
            <a:r>
              <a:rPr lang="nb-NO" sz="1400" dirty="0">
                <a:latin typeface="+mn-lt"/>
              </a:rPr>
              <a:t>=10 to </a:t>
            </a:r>
            <a:r>
              <a:rPr lang="el-GR" sz="1400" dirty="0">
                <a:latin typeface="+mn-lt"/>
              </a:rPr>
              <a:t>τ</a:t>
            </a:r>
            <a:r>
              <a:rPr lang="nb-NO" sz="1400" baseline="-25000" dirty="0">
                <a:latin typeface="+mn-lt"/>
              </a:rPr>
              <a:t>c</a:t>
            </a:r>
            <a:r>
              <a:rPr lang="nb-NO" sz="1400" dirty="0">
                <a:latin typeface="+mn-lt"/>
              </a:rPr>
              <a:t>=2. </a:t>
            </a:r>
          </a:p>
          <a:p>
            <a:pPr>
              <a:defRPr/>
            </a:pPr>
            <a:endParaRPr lang="nb-NO" sz="1200" dirty="0">
              <a:solidFill>
                <a:srgbClr val="0033CC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FC37EA-6464-0874-24C3-713AC3F0DDE4}"/>
              </a:ext>
            </a:extLst>
          </p:cNvPr>
          <p:cNvSpPr txBox="1"/>
          <p:nvPr/>
        </p:nvSpPr>
        <p:spPr>
          <a:xfrm>
            <a:off x="1088943" y="6232902"/>
            <a:ext cx="16257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Input starts from 0</a:t>
            </a:r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>
            <a:extLst>
              <a:ext uri="{FF2B5EF4-FFF2-40B4-BE49-F238E27FC236}">
                <a16:creationId xmlns:a16="http://schemas.microsoft.com/office/drawing/2014/main" id="{6D35A48C-C11F-3F04-1269-5AC477033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4200" b="1">
                <a:solidFill>
                  <a:schemeClr val="tx2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Integral time</a:t>
            </a:r>
          </a:p>
        </p:txBody>
      </p:sp>
      <p:sp>
        <p:nvSpPr>
          <p:cNvPr id="50179" name="Rectangle 5">
            <a:extLst>
              <a:ext uri="{FF2B5EF4-FFF2-40B4-BE49-F238E27FC236}">
                <a16:creationId xmlns:a16="http://schemas.microsoft.com/office/drawing/2014/main" id="{624F7E34-DDDD-A0DA-F827-0E88454579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nb-NO" sz="1900" dirty="0"/>
              <a:t>Found: Integral time = dominant time constant (</a:t>
            </a:r>
            <a:r>
              <a:rPr lang="en-US" altLang="nb-NO" sz="1900" dirty="0">
                <a:highlight>
                  <a:srgbClr val="FFFF00"/>
                </a:highlight>
                <a:sym typeface="Symbol" panose="05050102010706020507" pitchFamily="18" charset="2"/>
              </a:rPr>
              <a:t></a:t>
            </a:r>
            <a:r>
              <a:rPr lang="en-US" altLang="nb-NO" sz="1900" baseline="-25000" dirty="0">
                <a:highlight>
                  <a:srgbClr val="FFFF00"/>
                </a:highlight>
                <a:sym typeface="Symbol" panose="05050102010706020507" pitchFamily="18" charset="2"/>
              </a:rPr>
              <a:t>I</a:t>
            </a:r>
            <a:r>
              <a:rPr lang="en-US" altLang="nb-NO" sz="1900" dirty="0">
                <a:highlight>
                  <a:srgbClr val="FFFF00"/>
                </a:highlight>
              </a:rPr>
              <a:t> = </a:t>
            </a:r>
            <a:r>
              <a:rPr lang="en-US" altLang="nb-NO" sz="1900" dirty="0">
                <a:highlight>
                  <a:srgbClr val="FFFF00"/>
                </a:highlight>
                <a:sym typeface="Symbol" panose="05050102010706020507" pitchFamily="18" charset="2"/>
              </a:rPr>
              <a:t></a:t>
            </a:r>
            <a:r>
              <a:rPr lang="en-US" altLang="nb-NO" sz="1900" baseline="-25000" dirty="0">
                <a:highlight>
                  <a:srgbClr val="FFFF00"/>
                </a:highlight>
                <a:sym typeface="Symbol" panose="05050102010706020507" pitchFamily="18" charset="2"/>
              </a:rPr>
              <a:t>1</a:t>
            </a:r>
            <a:r>
              <a:rPr lang="en-US" altLang="nb-NO" sz="1900" dirty="0">
                <a:sym typeface="Symbol" panose="05050102010706020507" pitchFamily="18" charset="2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nb-NO" sz="1900" dirty="0">
                <a:sym typeface="Symbol" panose="05050102010706020507" pitchFamily="18" charset="2"/>
              </a:rPr>
              <a:t>Gives P-controller for integrating process (</a:t>
            </a:r>
            <a:r>
              <a:rPr lang="en-US" altLang="nb-NO" sz="1900" baseline="-25000" dirty="0">
                <a:sym typeface="Symbol" panose="05050102010706020507" pitchFamily="18" charset="2"/>
              </a:rPr>
              <a:t>I</a:t>
            </a:r>
            <a:r>
              <a:rPr lang="en-US" altLang="nb-NO" sz="1900" dirty="0"/>
              <a:t> = </a:t>
            </a:r>
            <a:r>
              <a:rPr lang="en-US" altLang="nb-NO" sz="1900" dirty="0">
                <a:sym typeface="Symbol" panose="05050102010706020507" pitchFamily="18" charset="2"/>
              </a:rPr>
              <a:t>∞)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nb-NO" sz="1800" dirty="0"/>
              <a:t>This works well for setpoint changes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nb-NO" sz="1800" dirty="0"/>
              <a:t>But: </a:t>
            </a:r>
            <a:r>
              <a:rPr lang="en-US" altLang="nb-NO" sz="1800" dirty="0">
                <a:sym typeface="Symbol" panose="05050102010706020507" pitchFamily="18" charset="2"/>
              </a:rPr>
              <a:t></a:t>
            </a:r>
            <a:r>
              <a:rPr lang="en-US" altLang="nb-NO" sz="1800" baseline="-25000" dirty="0">
                <a:sym typeface="Symbol" panose="05050102010706020507" pitchFamily="18" charset="2"/>
              </a:rPr>
              <a:t>I</a:t>
            </a:r>
            <a:r>
              <a:rPr lang="en-US" altLang="nb-NO" sz="1800" dirty="0"/>
              <a:t> needs to be modified (reduced) for integrating disturbances</a:t>
            </a:r>
          </a:p>
          <a:p>
            <a:pPr eaLnBrk="1" hangingPunct="1">
              <a:lnSpc>
                <a:spcPct val="80000"/>
              </a:lnSpc>
            </a:pPr>
            <a:endParaRPr lang="en-US" altLang="nb-NO" sz="1900" dirty="0"/>
          </a:p>
          <a:p>
            <a:pPr eaLnBrk="1" hangingPunct="1">
              <a:lnSpc>
                <a:spcPct val="80000"/>
              </a:lnSpc>
            </a:pPr>
            <a:endParaRPr lang="en-US" altLang="nb-NO" sz="1900" dirty="0"/>
          </a:p>
          <a:p>
            <a:pPr eaLnBrk="1" hangingPunct="1">
              <a:lnSpc>
                <a:spcPct val="80000"/>
              </a:lnSpc>
            </a:pPr>
            <a:endParaRPr lang="en-US" altLang="nb-NO" sz="1900" dirty="0"/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endParaRPr lang="en-US" altLang="nb-NO" sz="2000" dirty="0"/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endParaRPr lang="en-US" altLang="nb-NO" sz="2000" dirty="0"/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endParaRPr lang="en-US" altLang="nb-NO" sz="2000" dirty="0"/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endParaRPr lang="en-US" altLang="nb-NO" sz="2000" dirty="0"/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r>
              <a:rPr lang="en-US" altLang="nb-NO" sz="2000" i="1" dirty="0"/>
              <a:t>Example</a:t>
            </a:r>
            <a:r>
              <a:rPr lang="en-US" altLang="nb-NO" sz="2000" dirty="0"/>
              <a:t>. “Almost-integrating process” with disturbance at input:</a:t>
            </a:r>
          </a:p>
          <a:p>
            <a:pPr marL="742950" lvl="1" indent="-285750" eaLnBrk="1" hangingPunct="1">
              <a:lnSpc>
                <a:spcPct val="80000"/>
              </a:lnSpc>
              <a:buSzTx/>
              <a:buNone/>
            </a:pPr>
            <a:r>
              <a:rPr lang="en-US" altLang="nb-NO" sz="2000" dirty="0"/>
              <a:t>		G(s) = e</a:t>
            </a:r>
            <a:r>
              <a:rPr lang="en-US" altLang="nb-NO" sz="2000" baseline="30000" dirty="0"/>
              <a:t>-s</a:t>
            </a:r>
            <a:r>
              <a:rPr lang="en-US" altLang="nb-NO" sz="2000" dirty="0"/>
              <a:t>/(30s+1)</a:t>
            </a:r>
          </a:p>
          <a:p>
            <a:pPr marL="1143000" lvl="2" indent="-228600" eaLnBrk="1" hangingPunct="1">
              <a:lnSpc>
                <a:spcPct val="80000"/>
              </a:lnSpc>
              <a:buSzTx/>
              <a:buNone/>
            </a:pPr>
            <a:r>
              <a:rPr lang="en-US" altLang="nb-NO" sz="1900" dirty="0"/>
              <a:t>Original integral time </a:t>
            </a:r>
            <a:r>
              <a:rPr lang="en-US" altLang="nb-NO" sz="1900" dirty="0">
                <a:sym typeface="Symbol" panose="05050102010706020507" pitchFamily="18" charset="2"/>
              </a:rPr>
              <a:t></a:t>
            </a:r>
            <a:r>
              <a:rPr lang="en-US" altLang="nb-NO" sz="1900" baseline="-25000" dirty="0">
                <a:sym typeface="Symbol" panose="05050102010706020507" pitchFamily="18" charset="2"/>
              </a:rPr>
              <a:t>I</a:t>
            </a:r>
            <a:r>
              <a:rPr lang="en-US" altLang="nb-NO" sz="1900" dirty="0"/>
              <a:t> = 30 gives poor disturbance response</a:t>
            </a:r>
          </a:p>
          <a:p>
            <a:pPr marL="1143000" lvl="2" indent="-228600" eaLnBrk="1" hangingPunct="1">
              <a:lnSpc>
                <a:spcPct val="80000"/>
              </a:lnSpc>
              <a:buSzTx/>
              <a:buNone/>
            </a:pPr>
            <a:r>
              <a:rPr lang="en-US" altLang="nb-NO" sz="1900" dirty="0"/>
              <a:t>Try reducing it!</a:t>
            </a:r>
          </a:p>
        </p:txBody>
      </p:sp>
      <p:grpSp>
        <p:nvGrpSpPr>
          <p:cNvPr id="50180" name="Group 6">
            <a:extLst>
              <a:ext uri="{FF2B5EF4-FFF2-40B4-BE49-F238E27FC236}">
                <a16:creationId xmlns:a16="http://schemas.microsoft.com/office/drawing/2014/main" id="{B1877B7C-BA9F-2E0D-8344-E6AC9445DF6A}"/>
              </a:ext>
            </a:extLst>
          </p:cNvPr>
          <p:cNvGrpSpPr>
            <a:grpSpLocks/>
          </p:cNvGrpSpPr>
          <p:nvPr/>
        </p:nvGrpSpPr>
        <p:grpSpPr bwMode="auto">
          <a:xfrm>
            <a:off x="3216276" y="2924176"/>
            <a:ext cx="3838575" cy="1368425"/>
            <a:chOff x="1383" y="2659"/>
            <a:chExt cx="2418" cy="862"/>
          </a:xfrm>
        </p:grpSpPr>
        <p:grpSp>
          <p:nvGrpSpPr>
            <p:cNvPr id="50182" name="Group 7">
              <a:extLst>
                <a:ext uri="{FF2B5EF4-FFF2-40B4-BE49-F238E27FC236}">
                  <a16:creationId xmlns:a16="http://schemas.microsoft.com/office/drawing/2014/main" id="{9859421D-7A1D-4972-2E54-26276142CB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3" y="2659"/>
              <a:ext cx="2418" cy="862"/>
              <a:chOff x="1973" y="2750"/>
              <a:chExt cx="2418" cy="862"/>
            </a:xfrm>
          </p:grpSpPr>
          <p:sp>
            <p:nvSpPr>
              <p:cNvPr id="50184" name="Rectangle 8">
                <a:extLst>
                  <a:ext uri="{FF2B5EF4-FFF2-40B4-BE49-F238E27FC236}">
                    <a16:creationId xmlns:a16="http://schemas.microsoft.com/office/drawing/2014/main" id="{4833C7BE-2E7F-2533-A179-D168714F80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" y="3113"/>
                <a:ext cx="363" cy="272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nb-NO" sz="2000">
                    <a:latin typeface="Times" panose="02020603050405020304" pitchFamily="18" charset="0"/>
                  </a:rPr>
                  <a:t>g</a:t>
                </a:r>
              </a:p>
            </p:txBody>
          </p:sp>
          <p:sp>
            <p:nvSpPr>
              <p:cNvPr id="50185" name="Rectangle 9">
                <a:extLst>
                  <a:ext uri="{FF2B5EF4-FFF2-40B4-BE49-F238E27FC236}">
                    <a16:creationId xmlns:a16="http://schemas.microsoft.com/office/drawing/2014/main" id="{97D5485E-E7CF-3E58-A204-E135853723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3113"/>
                <a:ext cx="363" cy="272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nb-NO" sz="2000">
                    <a:latin typeface="Times" panose="02020603050405020304" pitchFamily="18" charset="0"/>
                  </a:rPr>
                  <a:t>c</a:t>
                </a:r>
              </a:p>
            </p:txBody>
          </p:sp>
          <p:sp>
            <p:nvSpPr>
              <p:cNvPr id="50186" name="Line 10">
                <a:extLst>
                  <a:ext uri="{FF2B5EF4-FFF2-40B4-BE49-F238E27FC236}">
                    <a16:creationId xmlns:a16="http://schemas.microsoft.com/office/drawing/2014/main" id="{DE8F6E53-A93C-F6CE-D1E4-1C7CF7E66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9" y="3249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87" name="Line 11">
                <a:extLst>
                  <a:ext uri="{FF2B5EF4-FFF2-40B4-BE49-F238E27FC236}">
                    <a16:creationId xmlns:a16="http://schemas.microsoft.com/office/drawing/2014/main" id="{65B1B174-F1DF-B8BB-3B0F-EDA549AC7E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2" y="2931"/>
                <a:ext cx="0" cy="318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88" name="Text Box 12">
                <a:extLst>
                  <a:ext uri="{FF2B5EF4-FFF2-40B4-BE49-F238E27FC236}">
                    <a16:creationId xmlns:a16="http://schemas.microsoft.com/office/drawing/2014/main" id="{6E158853-A05E-6F98-492B-F33B3E63E8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52" y="2750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nb-NO" sz="2000">
                    <a:solidFill>
                      <a:srgbClr val="008000"/>
                    </a:solidFill>
                    <a:latin typeface="Times" panose="02020603050405020304" pitchFamily="18" charset="0"/>
                  </a:rPr>
                  <a:t>d</a:t>
                </a:r>
              </a:p>
            </p:txBody>
          </p:sp>
          <p:sp>
            <p:nvSpPr>
              <p:cNvPr id="50189" name="Line 13">
                <a:extLst>
                  <a:ext uri="{FF2B5EF4-FFF2-40B4-BE49-F238E27FC236}">
                    <a16:creationId xmlns:a16="http://schemas.microsoft.com/office/drawing/2014/main" id="{D3B8BAD9-BACF-DC6E-FF94-8C27364E5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3" y="3249"/>
                <a:ext cx="4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90" name="Line 14">
                <a:extLst>
                  <a:ext uri="{FF2B5EF4-FFF2-40B4-BE49-F238E27FC236}">
                    <a16:creationId xmlns:a16="http://schemas.microsoft.com/office/drawing/2014/main" id="{E4F17D49-078C-4F78-9E85-5A27A8B49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4" y="3249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91" name="Line 15">
                <a:extLst>
                  <a:ext uri="{FF2B5EF4-FFF2-40B4-BE49-F238E27FC236}">
                    <a16:creationId xmlns:a16="http://schemas.microsoft.com/office/drawing/2014/main" id="{C5FFC001-6644-8057-D491-3D6362888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73" y="3612"/>
                <a:ext cx="204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92" name="Line 16">
                <a:extLst>
                  <a:ext uri="{FF2B5EF4-FFF2-40B4-BE49-F238E27FC236}">
                    <a16:creationId xmlns:a16="http://schemas.microsoft.com/office/drawing/2014/main" id="{EA7B85DF-A529-E304-DD16-9EA59609A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73" y="3249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93" name="Line 17">
                <a:extLst>
                  <a:ext uri="{FF2B5EF4-FFF2-40B4-BE49-F238E27FC236}">
                    <a16:creationId xmlns:a16="http://schemas.microsoft.com/office/drawing/2014/main" id="{E946DBCF-9EA9-6193-EF79-EDB941D24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3" y="3249"/>
                <a:ext cx="4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194" name="Text Box 18">
                <a:extLst>
                  <a:ext uri="{FF2B5EF4-FFF2-40B4-BE49-F238E27FC236}">
                    <a16:creationId xmlns:a16="http://schemas.microsoft.com/office/drawing/2014/main" id="{8A5A8267-BDE8-D614-A277-8F26AC7092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95" y="2999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nb-NO" sz="2000">
                    <a:latin typeface="Times" panose="02020603050405020304" pitchFamily="18" charset="0"/>
                  </a:rPr>
                  <a:t>y</a:t>
                </a:r>
              </a:p>
            </p:txBody>
          </p:sp>
        </p:grpSp>
        <p:sp>
          <p:nvSpPr>
            <p:cNvPr id="50183" name="Text Box 19">
              <a:extLst>
                <a:ext uri="{FF2B5EF4-FFF2-40B4-BE49-F238E27FC236}">
                  <a16:creationId xmlns:a16="http://schemas.microsoft.com/office/drawing/2014/main" id="{A7D8208C-E656-9A9D-E66F-DD5CDEE89F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0" y="2931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nb-NO" sz="2000">
                  <a:latin typeface="Times" panose="02020603050405020304" pitchFamily="18" charset="0"/>
                </a:rPr>
                <a:t>u</a:t>
              </a:r>
            </a:p>
          </p:txBody>
        </p:sp>
      </p:grpSp>
      <p:sp>
        <p:nvSpPr>
          <p:cNvPr id="50181" name="Text Box 21">
            <a:extLst>
              <a:ext uri="{FF2B5EF4-FFF2-40B4-BE49-F238E27FC236}">
                <a16:creationId xmlns:a16="http://schemas.microsoft.com/office/drawing/2014/main" id="{62F93462-4817-A5BF-AD3E-0DB4D64A5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8F7E9B05-8940-E403-92F6-C0804511E7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5399" y="260350"/>
            <a:ext cx="9599539" cy="547688"/>
          </a:xfrm>
        </p:spPr>
        <p:txBody>
          <a:bodyPr/>
          <a:lstStyle/>
          <a:p>
            <a:pPr eaLnBrk="1" hangingPunct="1"/>
            <a:r>
              <a:rPr lang="en-US" altLang="nb-NO" dirty="0"/>
              <a:t>Effect of decreasing Integral Time</a:t>
            </a:r>
          </a:p>
        </p:txBody>
      </p:sp>
      <p:grpSp>
        <p:nvGrpSpPr>
          <p:cNvPr id="54275" name="Group 10">
            <a:extLst>
              <a:ext uri="{FF2B5EF4-FFF2-40B4-BE49-F238E27FC236}">
                <a16:creationId xmlns:a16="http://schemas.microsoft.com/office/drawing/2014/main" id="{7730BB1A-F5E7-0F2E-8CCE-54259FFE1B8A}"/>
              </a:ext>
            </a:extLst>
          </p:cNvPr>
          <p:cNvGrpSpPr>
            <a:grpSpLocks/>
          </p:cNvGrpSpPr>
          <p:nvPr/>
        </p:nvGrpSpPr>
        <p:grpSpPr bwMode="auto">
          <a:xfrm>
            <a:off x="2640014" y="1039813"/>
            <a:ext cx="7654925" cy="5053012"/>
            <a:chOff x="703" y="709"/>
            <a:chExt cx="4822" cy="3183"/>
          </a:xfrm>
        </p:grpSpPr>
        <p:pic>
          <p:nvPicPr>
            <p:cNvPr id="54281" name="Picture 4">
              <a:extLst>
                <a:ext uri="{FF2B5EF4-FFF2-40B4-BE49-F238E27FC236}">
                  <a16:creationId xmlns:a16="http://schemas.microsoft.com/office/drawing/2014/main" id="{7940FE51-D518-F226-2A48-3D034EF306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" y="709"/>
              <a:ext cx="3882" cy="3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282" name="Text Box 5">
              <a:extLst>
                <a:ext uri="{FF2B5EF4-FFF2-40B4-BE49-F238E27FC236}">
                  <a16:creationId xmlns:a16="http://schemas.microsoft.com/office/drawing/2014/main" id="{EE7E486F-E94F-24FE-2915-6AA822D685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9" y="905"/>
              <a:ext cx="490" cy="233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nb-NO" dirty="0">
                  <a:highlight>
                    <a:srgbClr val="FFFF00"/>
                  </a:highlight>
                  <a:latin typeface="Symbol" panose="05050102010706020507" pitchFamily="18" charset="2"/>
                  <a:sym typeface="Symbol" panose="05050102010706020507" pitchFamily="18" charset="2"/>
                </a:rPr>
                <a:t></a:t>
              </a:r>
              <a:r>
                <a:rPr lang="en-US" altLang="nb-NO" baseline="-25000" dirty="0">
                  <a:highlight>
                    <a:srgbClr val="FFFF00"/>
                  </a:highlight>
                  <a:sym typeface="Symbol" panose="05050102010706020507" pitchFamily="18" charset="2"/>
                </a:rPr>
                <a:t>I</a:t>
              </a:r>
              <a:r>
                <a:rPr lang="en-US" altLang="nb-NO" dirty="0">
                  <a:highlight>
                    <a:srgbClr val="FFFF00"/>
                  </a:highlight>
                </a:rPr>
                <a:t> = </a:t>
              </a:r>
              <a:r>
                <a:rPr lang="en-US" altLang="nb-NO" dirty="0">
                  <a:highlight>
                    <a:srgbClr val="FFFF00"/>
                  </a:highlight>
                  <a:latin typeface="Symbol" panose="05050102010706020507" pitchFamily="18" charset="2"/>
                  <a:sym typeface="Symbol" panose="05050102010706020507" pitchFamily="18" charset="2"/>
                </a:rPr>
                <a:t></a:t>
              </a:r>
              <a:r>
                <a:rPr lang="en-US" altLang="nb-NO" baseline="-25000" dirty="0">
                  <a:highlight>
                    <a:srgbClr val="FFFF00"/>
                  </a:highlight>
                  <a:sym typeface="Symbol" panose="05050102010706020507" pitchFamily="18" charset="2"/>
                </a:rPr>
                <a:t>1</a:t>
              </a:r>
              <a:endParaRPr lang="en-US" altLang="nb-NO" baseline="-25000" dirty="0">
                <a:highlight>
                  <a:srgbClr val="FFFF00"/>
                </a:highlight>
              </a:endParaRPr>
            </a:p>
          </p:txBody>
        </p:sp>
        <p:sp>
          <p:nvSpPr>
            <p:cNvPr id="54283" name="Line 6">
              <a:extLst>
                <a:ext uri="{FF2B5EF4-FFF2-40B4-BE49-F238E27FC236}">
                  <a16:creationId xmlns:a16="http://schemas.microsoft.com/office/drawing/2014/main" id="{D021FAD1-88FC-54FF-7E69-B5B772593B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99" y="1006"/>
              <a:ext cx="1193" cy="48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/>
            </a:p>
          </p:txBody>
        </p:sp>
        <p:sp>
          <p:nvSpPr>
            <p:cNvPr id="54284" name="Text Box 7">
              <a:extLst>
                <a:ext uri="{FF2B5EF4-FFF2-40B4-BE49-F238E27FC236}">
                  <a16:creationId xmlns:a16="http://schemas.microsoft.com/office/drawing/2014/main" id="{0C93F90F-2E90-DBAF-3409-E817474445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3" y="1524"/>
              <a:ext cx="1602" cy="416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nb-NO"/>
                <a:t>Reduce </a:t>
              </a:r>
              <a:r>
                <a:rPr lang="en-US" altLang="nb-NO">
                  <a:latin typeface="Symbol" panose="05050102010706020507" pitchFamily="18" charset="2"/>
                  <a:sym typeface="Symbol" panose="05050102010706020507" pitchFamily="18" charset="2"/>
                </a:rPr>
                <a:t></a:t>
              </a:r>
              <a:r>
                <a:rPr lang="en-US" altLang="nb-NO" baseline="-25000">
                  <a:sym typeface="Symbol" panose="05050102010706020507" pitchFamily="18" charset="2"/>
                </a:rPr>
                <a:t>I</a:t>
              </a:r>
              <a:r>
                <a:rPr lang="en-US" altLang="nb-NO"/>
                <a:t> to this value:</a:t>
              </a:r>
            </a:p>
            <a:p>
              <a:pPr eaLnBrk="1" hangingPunct="1"/>
              <a:r>
                <a:rPr lang="en-US" altLang="nb-NO">
                  <a:latin typeface="Symbol" panose="05050102010706020507" pitchFamily="18" charset="2"/>
                  <a:sym typeface="Symbol" panose="05050102010706020507" pitchFamily="18" charset="2"/>
                </a:rPr>
                <a:t></a:t>
              </a:r>
              <a:r>
                <a:rPr lang="en-US" altLang="nb-NO" baseline="-25000">
                  <a:sym typeface="Symbol" panose="05050102010706020507" pitchFamily="18" charset="2"/>
                </a:rPr>
                <a:t>I</a:t>
              </a:r>
              <a:r>
                <a:rPr lang="en-US" altLang="nb-NO"/>
                <a:t> = 4 (</a:t>
              </a:r>
              <a:r>
                <a:rPr lang="en-US" altLang="nb-NO">
                  <a:latin typeface="Symbol" panose="05050102010706020507" pitchFamily="18" charset="2"/>
                  <a:sym typeface="Symbol" panose="05050102010706020507" pitchFamily="18" charset="2"/>
                </a:rPr>
                <a:t></a:t>
              </a:r>
              <a:r>
                <a:rPr lang="en-US" altLang="nb-NO" baseline="-25000">
                  <a:sym typeface="Symbol" panose="05050102010706020507" pitchFamily="18" charset="2"/>
                </a:rPr>
                <a:t>c</a:t>
              </a:r>
              <a:r>
                <a:rPr lang="en-US" altLang="nb-NO"/>
                <a:t>+</a:t>
              </a:r>
              <a:r>
                <a:rPr lang="en-US" altLang="nb-NO">
                  <a:latin typeface="Symbol" panose="05050102010706020507" pitchFamily="18" charset="2"/>
                  <a:sym typeface="Symbol" panose="05050102010706020507" pitchFamily="18" charset="2"/>
                </a:rPr>
                <a:t></a:t>
              </a:r>
              <a:r>
                <a:rPr lang="en-US" altLang="nb-NO"/>
                <a:t>) = 8 </a:t>
              </a:r>
              <a:r>
                <a:rPr lang="en-US" altLang="nb-NO">
                  <a:latin typeface="Symbol" panose="05050102010706020507" pitchFamily="18" charset="2"/>
                  <a:sym typeface="Symbol" panose="05050102010706020507" pitchFamily="18" charset="2"/>
                </a:rPr>
                <a:t></a:t>
              </a:r>
            </a:p>
          </p:txBody>
        </p:sp>
        <p:sp>
          <p:nvSpPr>
            <p:cNvPr id="54285" name="Line 8">
              <a:extLst>
                <a:ext uri="{FF2B5EF4-FFF2-40B4-BE49-F238E27FC236}">
                  <a16:creationId xmlns:a16="http://schemas.microsoft.com/office/drawing/2014/main" id="{2AD94B7B-C18F-B7D3-52A2-6CCFBCCD63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26" y="1587"/>
              <a:ext cx="1410" cy="128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/>
            </a:p>
          </p:txBody>
        </p:sp>
        <p:sp>
          <p:nvSpPr>
            <p:cNvPr id="54286" name="Text Box 9">
              <a:extLst>
                <a:ext uri="{FF2B5EF4-FFF2-40B4-BE49-F238E27FC236}">
                  <a16:creationId xmlns:a16="http://schemas.microsoft.com/office/drawing/2014/main" id="{A03D92AB-2104-8E68-951F-81EF38751F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758"/>
              <a:ext cx="1905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nb-NO" altLang="nb-NO">
                <a:cs typeface="Arial" panose="020B0604020202020204" pitchFamily="34" charset="0"/>
              </a:endParaRPr>
            </a:p>
          </p:txBody>
        </p:sp>
      </p:grpSp>
      <p:sp>
        <p:nvSpPr>
          <p:cNvPr id="54277" name="Text Box 13">
            <a:extLst>
              <a:ext uri="{FF2B5EF4-FFF2-40B4-BE49-F238E27FC236}">
                <a16:creationId xmlns:a16="http://schemas.microsoft.com/office/drawing/2014/main" id="{E8A89CE3-8627-9B5D-2DE4-B8254F34C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4484688"/>
            <a:ext cx="1962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1400">
                <a:solidFill>
                  <a:srgbClr val="FF3300"/>
                </a:solidFill>
              </a:rPr>
              <a:t>Setpoint change at t=0</a:t>
            </a:r>
          </a:p>
        </p:txBody>
      </p:sp>
      <p:sp>
        <p:nvSpPr>
          <p:cNvPr id="54278" name="Text Box 14">
            <a:extLst>
              <a:ext uri="{FF2B5EF4-FFF2-40B4-BE49-F238E27FC236}">
                <a16:creationId xmlns:a16="http://schemas.microsoft.com/office/drawing/2014/main" id="{501B775E-27EC-8D3E-6765-580841FA8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4508500"/>
            <a:ext cx="2705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1400">
                <a:solidFill>
                  <a:srgbClr val="FF3300"/>
                </a:solidFill>
              </a:rPr>
              <a:t>Input disturbance at t=20</a:t>
            </a:r>
          </a:p>
        </p:txBody>
      </p:sp>
      <p:sp>
        <p:nvSpPr>
          <p:cNvPr id="54279" name="Line 15">
            <a:extLst>
              <a:ext uri="{FF2B5EF4-FFF2-40B4-BE49-F238E27FC236}">
                <a16:creationId xmlns:a16="http://schemas.microsoft.com/office/drawing/2014/main" id="{6EDE02B0-815E-8B54-5809-8F51348904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1814" y="4437063"/>
            <a:ext cx="287337" cy="14446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54280" name="Line 16">
            <a:extLst>
              <a:ext uri="{FF2B5EF4-FFF2-40B4-BE49-F238E27FC236}">
                <a16:creationId xmlns:a16="http://schemas.microsoft.com/office/drawing/2014/main" id="{E80DD83F-7A9C-82C1-B7F0-D2DB338997A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656139" y="4437063"/>
            <a:ext cx="287337" cy="14446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CBE94D68-5B10-A188-41C9-241F6272B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5107" y="3098968"/>
            <a:ext cx="366149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nb-NO" sz="1200" dirty="0"/>
              <a:t>SIMC modification:</a:t>
            </a:r>
          </a:p>
          <a:p>
            <a:r>
              <a:rPr lang="en-US" altLang="nb-NO" sz="1200" dirty="0"/>
              <a:t>Decrease integral time to improve disturbance rejection for slow processes (with large </a:t>
            </a:r>
            <a:r>
              <a:rPr lang="el-GR" alt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nb-NO" sz="1200" dirty="0"/>
              <a:t>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7EB6F269-15CD-89CE-4AE9-ABCFD0ED36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Integral time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CB0C3233-DC21-1B0B-92F3-7A2693DEC0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341439"/>
            <a:ext cx="8641208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nb-NO" sz="2600" dirty="0"/>
              <a:t>Want to reduce the integral time for “integrating” processes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nb-NO" sz="2600" dirty="0"/>
              <a:t>But to avoid “slow oscillations” (not caused by the delay </a:t>
            </a:r>
            <a:r>
              <a:rPr lang="el-GR" altLang="nb-NO" sz="2600" dirty="0"/>
              <a:t>θ</a:t>
            </a:r>
            <a:r>
              <a:rPr lang="nb-NO" altLang="nb-NO" sz="2600" dirty="0"/>
              <a:t>) </a:t>
            </a:r>
            <a:r>
              <a:rPr lang="en-US" altLang="nb-NO" sz="2600" dirty="0"/>
              <a:t>we must require </a:t>
            </a:r>
            <a:r>
              <a:rPr lang="en-US" altLang="nb-NO" sz="2600" dirty="0" err="1">
                <a:highlight>
                  <a:srgbClr val="FFFF00"/>
                </a:highlight>
              </a:rPr>
              <a:t>k’K</a:t>
            </a:r>
            <a:r>
              <a:rPr lang="en-US" altLang="nb-NO" sz="2600" baseline="-25000" dirty="0" err="1">
                <a:highlight>
                  <a:srgbClr val="FFFF00"/>
                </a:highlight>
              </a:rPr>
              <a:t>c</a:t>
            </a:r>
            <a:r>
              <a:rPr lang="el-GR" altLang="nb-NO" sz="2600" dirty="0">
                <a:highlight>
                  <a:srgbClr val="FFFF00"/>
                </a:highlight>
              </a:rPr>
              <a:t>τ</a:t>
            </a:r>
            <a:r>
              <a:rPr lang="nb-NO" altLang="nb-NO" sz="2600" baseline="-25000" dirty="0">
                <a:highlight>
                  <a:srgbClr val="FFFF00"/>
                </a:highlight>
              </a:rPr>
              <a:t>I</a:t>
            </a:r>
            <a:r>
              <a:rPr lang="nb-NO" altLang="nb-NO" sz="2600" dirty="0">
                <a:highlight>
                  <a:srgbClr val="FFFF00"/>
                </a:highlight>
              </a:rPr>
              <a:t>≥4</a:t>
            </a:r>
            <a:r>
              <a:rPr lang="nb-NO" altLang="nb-NO" sz="2600" dirty="0"/>
              <a:t>, </a:t>
            </a:r>
            <a:r>
              <a:rPr lang="nb-NO" altLang="nb-NO" sz="2600" dirty="0" err="1"/>
              <a:t>which</a:t>
            </a:r>
            <a:r>
              <a:rPr lang="nb-NO" altLang="nb-NO" sz="2600" dirty="0"/>
              <a:t> </a:t>
            </a:r>
            <a:r>
              <a:rPr lang="nb-NO" altLang="nb-NO" sz="2600" dirty="0" err="1"/>
              <a:t>with</a:t>
            </a:r>
            <a:r>
              <a:rPr lang="nb-NO" altLang="nb-NO" sz="2600" dirty="0"/>
              <a:t> </a:t>
            </a:r>
            <a:r>
              <a:rPr lang="nb-NO" altLang="nb-NO" sz="2600" dirty="0" err="1"/>
              <a:t>the</a:t>
            </a:r>
            <a:r>
              <a:rPr lang="nb-NO" altLang="nb-NO" sz="2600" dirty="0"/>
              <a:t> SIMC-</a:t>
            </a:r>
            <a:r>
              <a:rPr lang="nb-NO" altLang="nb-NO" sz="2600" dirty="0" err="1"/>
              <a:t>rule</a:t>
            </a:r>
            <a:r>
              <a:rPr lang="nb-NO" altLang="nb-NO" sz="2600" dirty="0"/>
              <a:t> for </a:t>
            </a:r>
            <a:r>
              <a:rPr lang="nb-NO" altLang="nb-NO" sz="2600" dirty="0" err="1"/>
              <a:t>K</a:t>
            </a:r>
            <a:r>
              <a:rPr lang="nb-NO" altLang="nb-NO" sz="2600" baseline="-25000" dirty="0" err="1"/>
              <a:t>c</a:t>
            </a:r>
            <a:r>
              <a:rPr lang="nb-NO" altLang="nb-NO" sz="2600" dirty="0"/>
              <a:t> </a:t>
            </a:r>
            <a:r>
              <a:rPr lang="nb-NO" altLang="nb-NO" sz="2600" dirty="0" err="1"/>
              <a:t>gives</a:t>
            </a:r>
            <a:r>
              <a:rPr lang="en-US" altLang="nb-NO" sz="2600" dirty="0"/>
              <a:t>:</a:t>
            </a:r>
            <a:r>
              <a:rPr lang="en-US" altLang="nb-NO" dirty="0"/>
              <a:t>  </a:t>
            </a:r>
          </a:p>
          <a:p>
            <a:pPr eaLnBrk="1" hangingPunct="1">
              <a:lnSpc>
                <a:spcPct val="90000"/>
              </a:lnSpc>
            </a:pPr>
            <a:endParaRPr lang="en-US" altLang="nb-NO" sz="2600" dirty="0"/>
          </a:p>
          <a:p>
            <a:pPr eaLnBrk="1" hangingPunct="1">
              <a:lnSpc>
                <a:spcPct val="90000"/>
              </a:lnSpc>
            </a:pPr>
            <a:endParaRPr lang="en-US" altLang="nb-NO" sz="2600" dirty="0"/>
          </a:p>
          <a:p>
            <a:pPr eaLnBrk="1" hangingPunct="1">
              <a:lnSpc>
                <a:spcPct val="90000"/>
              </a:lnSpc>
            </a:pPr>
            <a:r>
              <a:rPr lang="en-US" altLang="nb-NO" sz="2000" dirty="0"/>
              <a:t>Proof: Need </a:t>
            </a:r>
            <a:r>
              <a:rPr lang="en-US" altLang="nb-NO" sz="2000" dirty="0" err="1">
                <a:highlight>
                  <a:srgbClr val="FFFF00"/>
                </a:highlight>
              </a:rPr>
              <a:t>k’K</a:t>
            </a:r>
            <a:r>
              <a:rPr lang="en-US" altLang="nb-NO" sz="2000" baseline="-25000" dirty="0" err="1">
                <a:highlight>
                  <a:srgbClr val="FFFF00"/>
                </a:highlight>
              </a:rPr>
              <a:t>c</a:t>
            </a:r>
            <a:r>
              <a:rPr lang="el-GR" altLang="nb-NO" sz="2000" dirty="0">
                <a:highlight>
                  <a:srgbClr val="FFFF00"/>
                </a:highlight>
              </a:rPr>
              <a:t>τ</a:t>
            </a:r>
            <a:r>
              <a:rPr lang="nb-NO" altLang="nb-NO" sz="2000" baseline="-25000" dirty="0">
                <a:highlight>
                  <a:srgbClr val="FFFF00"/>
                </a:highlight>
              </a:rPr>
              <a:t>I</a:t>
            </a:r>
            <a:r>
              <a:rPr lang="nb-NO" altLang="nb-NO" sz="2000" dirty="0">
                <a:highlight>
                  <a:srgbClr val="FFFF00"/>
                </a:highlight>
              </a:rPr>
              <a:t>≥4 </a:t>
            </a:r>
            <a:r>
              <a:rPr lang="en-US" altLang="nb-NO" sz="2000" dirty="0"/>
              <a:t>to avoid slow oscillations (from last week):</a:t>
            </a:r>
          </a:p>
          <a:p>
            <a:pPr eaLnBrk="1" hangingPunct="1">
              <a:lnSpc>
                <a:spcPct val="90000"/>
              </a:lnSpc>
            </a:pPr>
            <a:endParaRPr lang="en-US" altLang="nb-NO" sz="2600" dirty="0"/>
          </a:p>
          <a:p>
            <a:pPr eaLnBrk="1" hangingPunct="1">
              <a:lnSpc>
                <a:spcPct val="90000"/>
              </a:lnSpc>
            </a:pPr>
            <a:endParaRPr lang="en-US" altLang="nb-NO" sz="2600" dirty="0"/>
          </a:p>
          <a:p>
            <a:pPr eaLnBrk="1" hangingPunct="1">
              <a:lnSpc>
                <a:spcPct val="90000"/>
              </a:lnSpc>
            </a:pPr>
            <a:endParaRPr lang="en-US" altLang="nb-NO" sz="2600" dirty="0"/>
          </a:p>
        </p:txBody>
      </p:sp>
      <p:pic>
        <p:nvPicPr>
          <p:cNvPr id="52228" name="Picture 4" descr="txp_fig">
            <a:extLst>
              <a:ext uri="{FF2B5EF4-FFF2-40B4-BE49-F238E27FC236}">
                <a16:creationId xmlns:a16="http://schemas.microsoft.com/office/drawing/2014/main" id="{1EA2FC0E-A7A0-3216-5A2C-34A60713D4F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7" y="3073400"/>
            <a:ext cx="3556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30" name="Text Box 11">
            <a:extLst>
              <a:ext uri="{FF2B5EF4-FFF2-40B4-BE49-F238E27FC236}">
                <a16:creationId xmlns:a16="http://schemas.microsoft.com/office/drawing/2014/main" id="{06572CC5-5BC5-18D2-E63E-48FEC1631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2405ED2-80D9-8E26-2869-99551CDD5AED}"/>
              </a:ext>
            </a:extLst>
          </p:cNvPr>
          <p:cNvGrpSpPr/>
          <p:nvPr/>
        </p:nvGrpSpPr>
        <p:grpSpPr>
          <a:xfrm>
            <a:off x="2999656" y="4273396"/>
            <a:ext cx="5937250" cy="1804987"/>
            <a:chOff x="1644650" y="4348956"/>
            <a:chExt cx="5937250" cy="1804987"/>
          </a:xfrm>
        </p:grpSpPr>
        <p:pic>
          <p:nvPicPr>
            <p:cNvPr id="52229" name="Picture 1" descr="txp_fig">
              <a:extLst>
                <a:ext uri="{FF2B5EF4-FFF2-40B4-BE49-F238E27FC236}">
                  <a16:creationId xmlns:a16="http://schemas.microsoft.com/office/drawing/2014/main" id="{27F62EBA-6972-5672-3F44-D28D0845A9BA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4650" y="4348956"/>
              <a:ext cx="5937250" cy="180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90E4740-9E85-2DBE-803A-AADA46DAE25A}"/>
                </a:ext>
              </a:extLst>
            </p:cNvPr>
            <p:cNvSpPr/>
            <p:nvPr/>
          </p:nvSpPr>
          <p:spPr bwMode="auto">
            <a:xfrm>
              <a:off x="5580112" y="5445224"/>
              <a:ext cx="1008112" cy="288032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b-NO"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C1C24CCB-6B99-85BB-FBA5-C6461761A4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433388"/>
            <a:ext cx="8748713" cy="995362"/>
          </a:xfrm>
        </p:spPr>
        <p:txBody>
          <a:bodyPr/>
          <a:lstStyle/>
          <a:p>
            <a:pPr eaLnBrk="1" hangingPunct="1"/>
            <a:r>
              <a:rPr lang="en-US" altLang="nb-NO" sz="3800"/>
              <a:t>Conclusion: SIMC-PID Tuning Rules </a:t>
            </a:r>
          </a:p>
        </p:txBody>
      </p:sp>
      <p:sp>
        <p:nvSpPr>
          <p:cNvPr id="56323" name="Text Box 5">
            <a:extLst>
              <a:ext uri="{FF2B5EF4-FFF2-40B4-BE49-F238E27FC236}">
                <a16:creationId xmlns:a16="http://schemas.microsoft.com/office/drawing/2014/main" id="{F6DBA26B-2266-DBB9-EFF5-DCDB06BEE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8300" y="5734050"/>
            <a:ext cx="2821606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One tuning parameter: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  </a:t>
            </a:r>
          </a:p>
        </p:txBody>
      </p:sp>
      <p:sp>
        <p:nvSpPr>
          <p:cNvPr id="56324" name="Rectangle 6">
            <a:extLst>
              <a:ext uri="{FF2B5EF4-FFF2-40B4-BE49-F238E27FC236}">
                <a16:creationId xmlns:a16="http://schemas.microsoft.com/office/drawing/2014/main" id="{1E699481-A35E-68E2-85EB-1CB9CE9D5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0913" y="1628775"/>
            <a:ext cx="647700" cy="23050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grpSp>
        <p:nvGrpSpPr>
          <p:cNvPr id="56325" name="Group 8">
            <a:extLst>
              <a:ext uri="{FF2B5EF4-FFF2-40B4-BE49-F238E27FC236}">
                <a16:creationId xmlns:a16="http://schemas.microsoft.com/office/drawing/2014/main" id="{20E83A00-12CF-0A71-17EC-58F972281DB6}"/>
              </a:ext>
            </a:extLst>
          </p:cNvPr>
          <p:cNvGrpSpPr>
            <a:grpSpLocks/>
          </p:cNvGrpSpPr>
          <p:nvPr/>
        </p:nvGrpSpPr>
        <p:grpSpPr bwMode="auto">
          <a:xfrm>
            <a:off x="2135188" y="1236664"/>
            <a:ext cx="7777162" cy="4497387"/>
            <a:chOff x="385" y="663"/>
            <a:chExt cx="4899" cy="2833"/>
          </a:xfrm>
        </p:grpSpPr>
        <p:pic>
          <p:nvPicPr>
            <p:cNvPr id="56327" name="Picture 4">
              <a:extLst>
                <a:ext uri="{FF2B5EF4-FFF2-40B4-BE49-F238E27FC236}">
                  <a16:creationId xmlns:a16="http://schemas.microsoft.com/office/drawing/2014/main" id="{AE3CE5B9-DE30-7025-1525-E1953F8423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" y="663"/>
              <a:ext cx="4767" cy="2833"/>
            </a:xfrm>
            <a:prstGeom prst="rect">
              <a:avLst/>
            </a:prstGeom>
            <a:solidFill>
              <a:srgbClr val="E9EE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328" name="Text Box 7">
              <a:extLst>
                <a:ext uri="{FF2B5EF4-FFF2-40B4-BE49-F238E27FC236}">
                  <a16:creationId xmlns:a16="http://schemas.microsoft.com/office/drawing/2014/main" id="{984F0FC3-DD14-E0A4-0B97-8097A8E60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" y="709"/>
              <a:ext cx="2495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nb-NO" altLang="nb-NO">
                <a:cs typeface="Arial" panose="020B0604020202020204" pitchFamily="34" charset="0"/>
              </a:endParaRPr>
            </a:p>
          </p:txBody>
        </p:sp>
      </p:grpSp>
      <p:sp>
        <p:nvSpPr>
          <p:cNvPr id="56326" name="Text Box 10">
            <a:extLst>
              <a:ext uri="{FF2B5EF4-FFF2-40B4-BE49-F238E27FC236}">
                <a16:creationId xmlns:a16="http://schemas.microsoft.com/office/drawing/2014/main" id="{F8984557-4718-6F94-BC58-4271F84B06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>
            <a:extLst>
              <a:ext uri="{FF2B5EF4-FFF2-40B4-BE49-F238E27FC236}">
                <a16:creationId xmlns:a16="http://schemas.microsoft.com/office/drawing/2014/main" id="{3319F4DE-C36B-4577-0869-26434F388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4" y="1490664"/>
            <a:ext cx="8639175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419" name="Text Box 5">
            <a:extLst>
              <a:ext uri="{FF2B5EF4-FFF2-40B4-BE49-F238E27FC236}">
                <a16:creationId xmlns:a16="http://schemas.microsoft.com/office/drawing/2014/main" id="{7AC3EC4F-8B1E-C8A1-432A-24D0958B9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8275" y="784226"/>
            <a:ext cx="2236510" cy="369332"/>
          </a:xfrm>
          <a:prstGeom prst="rect">
            <a:avLst/>
          </a:prstGeom>
          <a:solidFill>
            <a:srgbClr val="F0FB17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Some special cases</a:t>
            </a:r>
          </a:p>
        </p:txBody>
      </p:sp>
      <p:sp>
        <p:nvSpPr>
          <p:cNvPr id="60420" name="Text Box 6">
            <a:extLst>
              <a:ext uri="{FF2B5EF4-FFF2-40B4-BE49-F238E27FC236}">
                <a16:creationId xmlns:a16="http://schemas.microsoft.com/office/drawing/2014/main" id="{9CD36770-3284-570B-9F0A-D02CFAB00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38" y="5516563"/>
            <a:ext cx="2709862" cy="3667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One tuning parameter: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  <a:endParaRPr lang="en-US" altLang="nb-NO" baseline="-25000" dirty="0"/>
          </a:p>
        </p:txBody>
      </p:sp>
      <p:sp>
        <p:nvSpPr>
          <p:cNvPr id="60421" name="Text Box 8">
            <a:extLst>
              <a:ext uri="{FF2B5EF4-FFF2-40B4-BE49-F238E27FC236}">
                <a16:creationId xmlns:a16="http://schemas.microsoft.com/office/drawing/2014/main" id="{D7783960-BA84-9A8C-C0DB-79B80A50A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2E12A2-8091-32BD-EC9C-B33B1D245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7604" y="6122988"/>
            <a:ext cx="7564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dirty="0"/>
              <a:t>(1)(*) Note </a:t>
            </a:r>
            <a:r>
              <a:rPr lang="nb-NO" altLang="nb-NO" dirty="0" err="1"/>
              <a:t>that</a:t>
            </a:r>
            <a:r>
              <a:rPr lang="nb-NO" altLang="nb-NO" dirty="0"/>
              <a:t> </a:t>
            </a:r>
            <a:r>
              <a:rPr lang="nb-NO" altLang="nb-NO" dirty="0" err="1"/>
              <a:t>we</a:t>
            </a:r>
            <a:r>
              <a:rPr lang="nb-NO" altLang="nb-NO" dirty="0"/>
              <a:t> </a:t>
            </a:r>
            <a:r>
              <a:rPr lang="nb-NO" altLang="nb-NO" dirty="0" err="1"/>
              <a:t>get</a:t>
            </a:r>
            <a:r>
              <a:rPr lang="nb-NO" altLang="nb-NO" dirty="0"/>
              <a:t> pure I-controller for </a:t>
            </a:r>
            <a:r>
              <a:rPr lang="nb-NO" altLang="nb-NO" dirty="0" err="1"/>
              <a:t>static</a:t>
            </a:r>
            <a:r>
              <a:rPr lang="nb-NO" altLang="nb-NO" dirty="0"/>
              <a:t> </a:t>
            </a:r>
            <a:r>
              <a:rPr lang="nb-NO" altLang="nb-NO" dirty="0" err="1"/>
              <a:t>process</a:t>
            </a:r>
            <a:r>
              <a:rPr lang="nb-NO" altLang="nb-NO" dirty="0"/>
              <a:t> </a:t>
            </a:r>
            <a:r>
              <a:rPr lang="nb-NO" altLang="nb-NO" dirty="0" err="1"/>
              <a:t>with</a:t>
            </a:r>
            <a:r>
              <a:rPr lang="nb-NO" altLang="nb-NO" dirty="0"/>
              <a:t> </a:t>
            </a:r>
            <a:r>
              <a:rPr lang="nb-NO" altLang="nb-NO" dirty="0" err="1"/>
              <a:t>delay</a:t>
            </a:r>
            <a:r>
              <a:rPr lang="nb-NO" alt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7030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4B7C6BB-0EFD-0983-1D58-EDA328191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1. Step response experiment</a:t>
            </a:r>
          </a:p>
        </p:txBody>
      </p:sp>
      <p:sp>
        <p:nvSpPr>
          <p:cNvPr id="20483" name="Rectangle 10">
            <a:extLst>
              <a:ext uri="{FF2B5EF4-FFF2-40B4-BE49-F238E27FC236}">
                <a16:creationId xmlns:a16="http://schemas.microsoft.com/office/drawing/2014/main" id="{B7120F7C-2D9E-1E7B-D71F-B59078983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7002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sz="3000">
                <a:latin typeface="Times New Roman" panose="02020603050405020304" pitchFamily="18" charset="0"/>
              </a:rPr>
              <a:t>Make step change in one u (MV) at a time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sz="3000">
                <a:latin typeface="Times New Roman" panose="02020603050405020304" pitchFamily="18" charset="0"/>
              </a:rPr>
              <a:t>Record the output (s) y (CV)</a:t>
            </a:r>
          </a:p>
        </p:txBody>
      </p:sp>
      <p:sp>
        <p:nvSpPr>
          <p:cNvPr id="20484" name="Text Box 12">
            <a:extLst>
              <a:ext uri="{FF2B5EF4-FFF2-40B4-BE49-F238E27FC236}">
                <a16:creationId xmlns:a16="http://schemas.microsoft.com/office/drawing/2014/main" id="{6FA3EDDD-66D2-3F34-5CED-26A9A7D0D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3479800" cy="369888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1: From data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77BE7997-E2E1-0396-E97E-675C3CD078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dirty="0"/>
              <a:t>Selection of tuning parameter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51355577-7DAA-4994-B142-5F18F7B381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9" y="1635126"/>
            <a:ext cx="8435975" cy="4962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nb-NO" dirty="0"/>
              <a:t>Two main cases</a:t>
            </a:r>
          </a:p>
          <a:p>
            <a:pPr eaLnBrk="1" hangingPunct="1">
              <a:lnSpc>
                <a:spcPct val="90000"/>
              </a:lnSpc>
              <a:buFontTx/>
              <a:buAutoNum type="arabicPeriod"/>
            </a:pPr>
            <a:r>
              <a:rPr lang="en-US" altLang="nb-NO" dirty="0">
                <a:highlight>
                  <a:srgbClr val="FF0000"/>
                </a:highlight>
              </a:rPr>
              <a:t>TIGHT CONTROL (</a:t>
            </a:r>
            <a:r>
              <a:rPr lang="el-GR" altLang="nb-NO" dirty="0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baseline="-25000" dirty="0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altLang="nb-NO" dirty="0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dirty="0" err="1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nb-NO" altLang="nb-NO" dirty="0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nb-NO" dirty="0"/>
              <a:t>:  Want “fastest possible control” subject to having good robustness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altLang="nb-NO" dirty="0"/>
              <a:t>Want tight control of active constraints (“squeeze and shift”)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altLang="nb-NO" dirty="0"/>
              <a:t>Select </a:t>
            </a:r>
            <a:r>
              <a:rPr lang="el-GR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l-GR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nb-NO" altLang="nb-N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delay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endParaRPr lang="en-US" altLang="nb-NO" dirty="0"/>
          </a:p>
          <a:p>
            <a:pPr eaLnBrk="1" hangingPunct="1">
              <a:lnSpc>
                <a:spcPct val="90000"/>
              </a:lnSpc>
              <a:buFontTx/>
              <a:buAutoNum type="arabicPeriod"/>
            </a:pPr>
            <a:r>
              <a:rPr lang="en-US" altLang="nb-NO" dirty="0">
                <a:highlight>
                  <a:srgbClr val="FFFF00"/>
                </a:highlight>
              </a:rPr>
              <a:t>SMOOTH CONTROL (</a:t>
            </a:r>
            <a:r>
              <a:rPr lang="el-GR" altLang="nb-NO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altLang="nb-NO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nb-NO" altLang="nb-NO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nb-NO" dirty="0"/>
              <a:t>:  Want “slowest possible control” subject to acceptable disturbance rejection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altLang="nb-NO" dirty="0"/>
              <a:t>Prefer smooth control if fast control is not required</a:t>
            </a:r>
          </a:p>
          <a:p>
            <a:pPr eaLnBrk="1" hangingPunct="1">
              <a:lnSpc>
                <a:spcPct val="90000"/>
              </a:lnSpc>
              <a:buFontTx/>
              <a:buAutoNum type="arabicPeriod"/>
            </a:pPr>
            <a:endParaRPr lang="en-US" altLang="nb-NO" dirty="0"/>
          </a:p>
        </p:txBody>
      </p:sp>
      <p:sp>
        <p:nvSpPr>
          <p:cNvPr id="67590" name="Text Box 9">
            <a:extLst>
              <a:ext uri="{FF2B5EF4-FFF2-40B4-BE49-F238E27FC236}">
                <a16:creationId xmlns:a16="http://schemas.microsoft.com/office/drawing/2014/main" id="{D7FA1312-04E0-D640-890D-690474493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</p:spTree>
    <p:extLst>
      <p:ext uri="{BB962C8B-B14F-4D97-AF65-F5344CB8AC3E}">
        <p14:creationId xmlns:p14="http://schemas.microsoft.com/office/powerpoint/2010/main" val="24861041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>
            <a:extLst>
              <a:ext uri="{FF2B5EF4-FFF2-40B4-BE49-F238E27FC236}">
                <a16:creationId xmlns:a16="http://schemas.microsoft.com/office/drawing/2014/main" id="{F47B499D-ACBE-D587-70B2-5F01DD5180DF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1814" y="828676"/>
            <a:ext cx="6624637" cy="6029325"/>
          </a:xfrm>
          <a:noFill/>
        </p:spPr>
      </p:pic>
      <p:sp>
        <p:nvSpPr>
          <p:cNvPr id="71683" name="Text Box 3">
            <a:extLst>
              <a:ext uri="{FF2B5EF4-FFF2-40B4-BE49-F238E27FC236}">
                <a16:creationId xmlns:a16="http://schemas.microsoft.com/office/drawing/2014/main" id="{71D728EE-4635-04F7-B668-244AE9A6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476251"/>
            <a:ext cx="70548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2000" b="1">
                <a:solidFill>
                  <a:srgbClr val="FF3300"/>
                </a:solidFill>
                <a:cs typeface="Arial" panose="020B0604020202020204" pitchFamily="34" charset="0"/>
              </a:rPr>
              <a:t>Typical closed-loop SIMC responses with the choice </a:t>
            </a:r>
            <a:r>
              <a:rPr lang="en-US" altLang="nb-NO" sz="2000" b="1">
                <a:solidFill>
                  <a:srgbClr val="FF3300"/>
                </a:solidFill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2000" b="1" baseline="-25000">
                <a:solidFill>
                  <a:srgbClr val="FF33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c</a:t>
            </a:r>
            <a:r>
              <a:rPr lang="en-US" altLang="nb-NO" sz="2000" b="1">
                <a:solidFill>
                  <a:srgbClr val="FF3300"/>
                </a:solidFill>
                <a:cs typeface="Arial" panose="020B0604020202020204" pitchFamily="34" charset="0"/>
              </a:rPr>
              <a:t>=</a:t>
            </a:r>
            <a:r>
              <a:rPr lang="en-US" altLang="nb-NO" sz="2000" b="1">
                <a:solidFill>
                  <a:srgbClr val="FF3300"/>
                </a:solidFill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</a:t>
            </a: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B5F5945D-E995-3747-1E8B-38A60BAF3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51050" cy="366713"/>
          </a:xfrm>
          <a:prstGeom prst="rect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TIGHT CONTROL</a:t>
            </a:r>
          </a:p>
        </p:txBody>
      </p:sp>
    </p:spTree>
    <p:extLst>
      <p:ext uri="{BB962C8B-B14F-4D97-AF65-F5344CB8AC3E}">
        <p14:creationId xmlns:p14="http://schemas.microsoft.com/office/powerpoint/2010/main" val="41259247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>
            <a:extLst>
              <a:ext uri="{FF2B5EF4-FFF2-40B4-BE49-F238E27FC236}">
                <a16:creationId xmlns:a16="http://schemas.microsoft.com/office/drawing/2014/main" id="{2F6AF938-CEC3-B9A1-E57A-F641E8A28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508001"/>
            <a:ext cx="8532812" cy="615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35" name="Text Box 5">
            <a:extLst>
              <a:ext uri="{FF2B5EF4-FFF2-40B4-BE49-F238E27FC236}">
                <a16:creationId xmlns:a16="http://schemas.microsoft.com/office/drawing/2014/main" id="{0A3CD04B-D9DF-68CA-99E4-1B5879A12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51050" cy="366713"/>
          </a:xfrm>
          <a:prstGeom prst="rect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TIGHT CONTROL</a:t>
            </a:r>
          </a:p>
        </p:txBody>
      </p:sp>
      <p:sp>
        <p:nvSpPr>
          <p:cNvPr id="69636" name="TextBox 2">
            <a:extLst>
              <a:ext uri="{FF2B5EF4-FFF2-40B4-BE49-F238E27FC236}">
                <a16:creationId xmlns:a16="http://schemas.microsoft.com/office/drawing/2014/main" id="{019F4925-18B9-B29B-4CC5-173ECB5BC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1" y="3500439"/>
            <a:ext cx="223202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260382-088A-2914-FB14-F044C23243C3}"/>
              </a:ext>
            </a:extLst>
          </p:cNvPr>
          <p:cNvSpPr txBox="1"/>
          <p:nvPr/>
        </p:nvSpPr>
        <p:spPr>
          <a:xfrm>
            <a:off x="4511824" y="3933056"/>
            <a:ext cx="6175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(</a:t>
            </a:r>
            <a:r>
              <a:rPr lang="nb-NO" sz="1200" dirty="0" err="1"/>
              <a:t>can</a:t>
            </a:r>
            <a:r>
              <a:rPr lang="nb-NO" sz="1200" dirty="0"/>
              <a:t> </a:t>
            </a:r>
            <a:r>
              <a:rPr lang="nb-NO" sz="1200" dirty="0" err="1"/>
              <a:t>increase</a:t>
            </a:r>
            <a:r>
              <a:rPr lang="nb-NO" sz="1200" dirty="0"/>
              <a:t> </a:t>
            </a:r>
            <a:r>
              <a:rPr lang="nb-NO" sz="1200" dirty="0" err="1"/>
              <a:t>process</a:t>
            </a:r>
            <a:r>
              <a:rPr lang="nb-NO" sz="1200" dirty="0"/>
              <a:t> </a:t>
            </a:r>
            <a:r>
              <a:rPr lang="nb-NO" sz="1200" dirty="0" err="1"/>
              <a:t>gain</a:t>
            </a:r>
            <a:r>
              <a:rPr lang="nb-NO" sz="1200" dirty="0"/>
              <a:t> k by </a:t>
            </a:r>
            <a:r>
              <a:rPr lang="nb-NO" sz="1200" dirty="0" err="1"/>
              <a:t>factor</a:t>
            </a:r>
            <a:r>
              <a:rPr lang="nb-NO" sz="1200" dirty="0"/>
              <a:t> 3 </a:t>
            </a:r>
            <a:r>
              <a:rPr lang="nb-NO" sz="1200" dirty="0" err="1"/>
              <a:t>before</a:t>
            </a:r>
            <a:r>
              <a:rPr lang="nb-NO" sz="1200" dirty="0"/>
              <a:t> </a:t>
            </a:r>
            <a:r>
              <a:rPr lang="nb-NO" sz="1200" dirty="0" err="1"/>
              <a:t>we</a:t>
            </a:r>
            <a:r>
              <a:rPr lang="nb-NO" sz="1200" dirty="0"/>
              <a:t> </a:t>
            </a:r>
            <a:r>
              <a:rPr lang="nb-NO" sz="1200" dirty="0" err="1"/>
              <a:t>get</a:t>
            </a:r>
            <a:r>
              <a:rPr lang="nb-NO" sz="1200" dirty="0"/>
              <a:t> </a:t>
            </a:r>
            <a:r>
              <a:rPr lang="nb-NO" sz="1200" dirty="0" err="1"/>
              <a:t>instability</a:t>
            </a:r>
            <a:r>
              <a:rPr lang="nb-NO" sz="1200" dirty="0"/>
              <a:t> from «</a:t>
            </a:r>
            <a:r>
              <a:rPr lang="nb-NO" sz="1200" dirty="0" err="1"/>
              <a:t>overreaction</a:t>
            </a:r>
            <a:r>
              <a:rPr lang="nb-NO" sz="1200" dirty="0"/>
              <a:t>»)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401480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7A7E3EE-5736-6761-8196-1D132C04F1B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919289" y="433388"/>
            <a:ext cx="8435975" cy="692150"/>
          </a:xfrm>
        </p:spPr>
        <p:txBody>
          <a:bodyPr/>
          <a:lstStyle/>
          <a:p>
            <a:pPr>
              <a:defRPr/>
            </a:pPr>
            <a:r>
              <a:rPr lang="nb-NO" dirty="0" err="1"/>
              <a:t>Example</a:t>
            </a:r>
            <a:r>
              <a:rPr lang="nb-NO" dirty="0"/>
              <a:t> 2. </a:t>
            </a:r>
            <a:r>
              <a:rPr lang="nb-NO" dirty="0" err="1"/>
              <a:t>Compare</a:t>
            </a:r>
            <a:r>
              <a:rPr lang="nb-NO" dirty="0"/>
              <a:t> PI and PID </a:t>
            </a:r>
          </a:p>
          <a:p>
            <a:pPr marL="0" indent="0">
              <a:buNone/>
              <a:defRPr/>
            </a:pPr>
            <a:endParaRPr lang="nb-NO" dirty="0"/>
          </a:p>
        </p:txBody>
      </p:sp>
      <p:sp>
        <p:nvSpPr>
          <p:cNvPr id="58371" name="Slide Number Placeholder 4">
            <a:extLst>
              <a:ext uri="{FF2B5EF4-FFF2-40B4-BE49-F238E27FC236}">
                <a16:creationId xmlns:a16="http://schemas.microsoft.com/office/drawing/2014/main" id="{5A06B419-3716-C72E-5667-47D0CDADA4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41F61BED-B80E-49AF-A37B-AFA28D34456F}" type="slidenum">
              <a:rPr lang="ar-SA" altLang="en-US" smtClean="0">
                <a:latin typeface="Garamond" panose="02020404030301010803" pitchFamily="18" charset="0"/>
              </a:rPr>
              <a:pPr/>
              <a:t>33</a:t>
            </a:fld>
            <a:endParaRPr lang="en-US" altLang="en-US">
              <a:latin typeface="Garamond" panose="02020404030301010803" pitchFamily="18" charset="0"/>
            </a:endParaRPr>
          </a:p>
        </p:txBody>
      </p:sp>
      <p:sp>
        <p:nvSpPr>
          <p:cNvPr id="58372" name="TextBox 5">
            <a:extLst>
              <a:ext uri="{FF2B5EF4-FFF2-40B4-BE49-F238E27FC236}">
                <a16:creationId xmlns:a16="http://schemas.microsoft.com/office/drawing/2014/main" id="{DEA99FD6-2AB2-EB5E-7754-6F481B4E7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2915652"/>
            <a:ext cx="4129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58373" name="TextBox 6">
            <a:extLst>
              <a:ext uri="{FF2B5EF4-FFF2-40B4-BE49-F238E27FC236}">
                <a16:creationId xmlns:a16="http://schemas.microsoft.com/office/drawing/2014/main" id="{DF18EC38-16DB-944C-8E48-AEFFDE10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48" y="2294201"/>
            <a:ext cx="3603651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700" dirty="0"/>
              <a:t>s=</a:t>
            </a:r>
            <a:r>
              <a:rPr lang="nb-NO" altLang="nb-NO" sz="700" dirty="0" err="1"/>
              <a:t>tf</a:t>
            </a:r>
            <a:r>
              <a:rPr lang="nb-NO" altLang="nb-NO" sz="700" dirty="0"/>
              <a:t>('s')</a:t>
            </a:r>
          </a:p>
          <a:p>
            <a:r>
              <a:rPr lang="nb-NO" altLang="nb-NO" sz="700" dirty="0"/>
              <a:t>g=(-0.3*s+1)*(0.08*s+1)/((2*s+1)*(s+1)*(0.4*s+1)*(0.2*s+1)*(0.05*s+1)^3)</a:t>
            </a:r>
          </a:p>
          <a:p>
            <a:r>
              <a:rPr lang="nb-NO" altLang="nb-NO" sz="700" dirty="0"/>
              <a:t>k=1;</a:t>
            </a:r>
          </a:p>
          <a:p>
            <a:r>
              <a:rPr lang="nb-NO" altLang="nb-NO" sz="700" dirty="0"/>
              <a:t>tau1=2.5, tau2=0, theta=1.47, </a:t>
            </a:r>
            <a:r>
              <a:rPr lang="nb-NO" altLang="nb-NO" sz="700" dirty="0" err="1"/>
              <a:t>tauc</a:t>
            </a:r>
            <a:r>
              <a:rPr lang="nb-NO" altLang="nb-NO" sz="700" dirty="0"/>
              <a:t>=theta % 1st order</a:t>
            </a:r>
          </a:p>
          <a:p>
            <a:r>
              <a:rPr lang="nb-NO" altLang="nb-NO" sz="700" dirty="0"/>
              <a:t>%tau1=2, tau2=1.2, theta=0.77, </a:t>
            </a:r>
            <a:r>
              <a:rPr lang="nb-NO" altLang="nb-NO" sz="700" dirty="0" err="1"/>
              <a:t>tauc</a:t>
            </a:r>
            <a:r>
              <a:rPr lang="nb-NO" altLang="nb-NO" sz="700" dirty="0"/>
              <a:t>=theta % 2nd order</a:t>
            </a:r>
          </a:p>
          <a:p>
            <a:endParaRPr lang="nb-NO" altLang="nb-NO" sz="700" dirty="0"/>
          </a:p>
          <a:p>
            <a:r>
              <a:rPr lang="nb-NO" altLang="nb-NO" sz="700" dirty="0" err="1"/>
              <a:t>Kc</a:t>
            </a:r>
            <a:r>
              <a:rPr lang="nb-NO" altLang="nb-NO" sz="700" dirty="0"/>
              <a:t>=(1/k)*tau1/(</a:t>
            </a:r>
            <a:r>
              <a:rPr lang="nb-NO" altLang="nb-NO" sz="700" dirty="0" err="1"/>
              <a:t>tauc+theta</a:t>
            </a:r>
            <a:r>
              <a:rPr lang="nb-NO" altLang="nb-NO" sz="700" dirty="0"/>
              <a:t>)        % </a:t>
            </a:r>
            <a:r>
              <a:rPr lang="nb-NO" altLang="nb-NO" sz="700" dirty="0" err="1"/>
              <a:t>Kc</a:t>
            </a:r>
            <a:r>
              <a:rPr lang="nb-NO" altLang="nb-NO" sz="700" dirty="0"/>
              <a:t>.   PI: 0.85  PID: 1.30</a:t>
            </a:r>
          </a:p>
          <a:p>
            <a:r>
              <a:rPr lang="nb-NO" altLang="nb-NO" sz="700" dirty="0" err="1"/>
              <a:t>taui</a:t>
            </a:r>
            <a:r>
              <a:rPr lang="nb-NO" altLang="nb-NO" sz="700" dirty="0"/>
              <a:t>=min(tau1,4*(</a:t>
            </a:r>
            <a:r>
              <a:rPr lang="nb-NO" altLang="nb-NO" sz="700" dirty="0" err="1"/>
              <a:t>tauc+theta</a:t>
            </a:r>
            <a:r>
              <a:rPr lang="nb-NO" altLang="nb-NO" sz="700" dirty="0"/>
              <a:t>))    % </a:t>
            </a:r>
            <a:r>
              <a:rPr lang="nb-NO" altLang="nb-NO" sz="700" dirty="0" err="1"/>
              <a:t>taui</a:t>
            </a:r>
            <a:r>
              <a:rPr lang="nb-NO" altLang="nb-NO" sz="700" dirty="0"/>
              <a:t>. PI: 2.50  PID: 2</a:t>
            </a:r>
          </a:p>
          <a:p>
            <a:r>
              <a:rPr lang="nb-NO" altLang="nb-NO" sz="700" dirty="0" err="1"/>
              <a:t>taud</a:t>
            </a:r>
            <a:r>
              <a:rPr lang="nb-NO" altLang="nb-NO" sz="700" dirty="0"/>
              <a:t>=tau2;                                  % </a:t>
            </a:r>
            <a:r>
              <a:rPr lang="nb-NO" altLang="nb-NO" sz="700" dirty="0" err="1"/>
              <a:t>taud</a:t>
            </a:r>
            <a:r>
              <a:rPr lang="nb-NO" altLang="nb-NO" sz="700" dirty="0"/>
              <a:t>. PI: 0     PID: 1.2</a:t>
            </a:r>
          </a:p>
          <a:p>
            <a:r>
              <a:rPr lang="nb-NO" altLang="nb-NO" sz="700" dirty="0" err="1"/>
              <a:t>cpi</a:t>
            </a:r>
            <a:r>
              <a:rPr lang="nb-NO" altLang="nb-NO" sz="700" dirty="0"/>
              <a:t>=</a:t>
            </a:r>
            <a:r>
              <a:rPr lang="nb-NO" altLang="nb-NO" sz="700" dirty="0" err="1"/>
              <a:t>Kc</a:t>
            </a:r>
            <a:r>
              <a:rPr lang="nb-NO" altLang="nb-NO" sz="700" dirty="0"/>
              <a:t>*(1+1/(</a:t>
            </a:r>
            <a:r>
              <a:rPr lang="nb-NO" altLang="nb-NO" sz="700" dirty="0" err="1"/>
              <a:t>taui</a:t>
            </a:r>
            <a:r>
              <a:rPr lang="nb-NO" altLang="nb-NO" sz="700" dirty="0"/>
              <a:t>*s));            </a:t>
            </a:r>
          </a:p>
          <a:p>
            <a:r>
              <a:rPr lang="nb-NO" altLang="nb-NO" sz="700" dirty="0"/>
              <a:t>cd=(</a:t>
            </a:r>
            <a:r>
              <a:rPr lang="nb-NO" altLang="nb-NO" sz="700" dirty="0" err="1"/>
              <a:t>taud</a:t>
            </a:r>
            <a:r>
              <a:rPr lang="nb-NO" altLang="nb-NO" sz="700" dirty="0"/>
              <a:t>*s+1)/(0.1*</a:t>
            </a:r>
            <a:r>
              <a:rPr lang="nb-NO" altLang="nb-NO" sz="700" dirty="0" err="1"/>
              <a:t>taud</a:t>
            </a:r>
            <a:r>
              <a:rPr lang="nb-NO" altLang="nb-NO" sz="700" dirty="0"/>
              <a:t>*s+1);</a:t>
            </a:r>
          </a:p>
          <a:p>
            <a:r>
              <a:rPr lang="nb-NO" altLang="nb-NO" sz="700" dirty="0" err="1"/>
              <a:t>cpid</a:t>
            </a:r>
            <a:r>
              <a:rPr lang="nb-NO" altLang="nb-NO" sz="700" dirty="0"/>
              <a:t>=</a:t>
            </a:r>
            <a:r>
              <a:rPr lang="nb-NO" altLang="nb-NO" sz="700" dirty="0" err="1"/>
              <a:t>cpi</a:t>
            </a:r>
            <a:r>
              <a:rPr lang="nb-NO" altLang="nb-NO" sz="700" dirty="0"/>
              <a:t>*cd;</a:t>
            </a:r>
          </a:p>
          <a:p>
            <a:r>
              <a:rPr lang="nb-NO" altLang="nb-NO" sz="700" dirty="0"/>
              <a:t>L = </a:t>
            </a:r>
            <a:r>
              <a:rPr lang="nb-NO" altLang="nb-NO" sz="700" dirty="0" err="1"/>
              <a:t>cpid</a:t>
            </a:r>
            <a:r>
              <a:rPr lang="nb-NO" altLang="nb-NO" sz="700" dirty="0"/>
              <a:t>*g</a:t>
            </a:r>
          </a:p>
          <a:p>
            <a:r>
              <a:rPr lang="nb-NO" altLang="nb-NO" sz="700" dirty="0"/>
              <a:t>S=</a:t>
            </a:r>
            <a:r>
              <a:rPr lang="nb-NO" altLang="nb-NO" sz="700" dirty="0" err="1"/>
              <a:t>inv</a:t>
            </a:r>
            <a:r>
              <a:rPr lang="nb-NO" altLang="nb-NO" sz="700" dirty="0"/>
              <a:t>(1+L)</a:t>
            </a:r>
          </a:p>
          <a:p>
            <a:r>
              <a:rPr lang="nb-NO" altLang="nb-NO" sz="700" dirty="0"/>
              <a:t>%setpoint </a:t>
            </a:r>
            <a:r>
              <a:rPr lang="nb-NO" altLang="nb-NO" sz="700" dirty="0" err="1"/>
              <a:t>response</a:t>
            </a:r>
            <a:endParaRPr lang="nb-NO" altLang="nb-NO" sz="700" dirty="0"/>
          </a:p>
          <a:p>
            <a:r>
              <a:rPr lang="nb-NO" altLang="nb-NO" sz="700" dirty="0"/>
              <a:t>Ty=g*</a:t>
            </a:r>
            <a:r>
              <a:rPr lang="nb-NO" altLang="nb-NO" sz="700" dirty="0" err="1"/>
              <a:t>cpi</a:t>
            </a:r>
            <a:r>
              <a:rPr lang="nb-NO" altLang="nb-NO" sz="700" dirty="0"/>
              <a:t>*S, Ty=</a:t>
            </a:r>
            <a:r>
              <a:rPr lang="nb-NO" altLang="nb-NO" sz="700" dirty="0" err="1"/>
              <a:t>minreal</a:t>
            </a:r>
            <a:r>
              <a:rPr lang="nb-NO" altLang="nb-NO" sz="700" dirty="0"/>
              <a:t>(Ty); % </a:t>
            </a:r>
            <a:r>
              <a:rPr lang="nb-NO" altLang="nb-NO" sz="700" dirty="0" err="1"/>
              <a:t>without</a:t>
            </a:r>
            <a:r>
              <a:rPr lang="nb-NO" altLang="nb-NO" sz="700" dirty="0"/>
              <a:t> D-action </a:t>
            </a:r>
            <a:r>
              <a:rPr lang="nb-NO" altLang="nb-NO" sz="700" dirty="0" err="1"/>
              <a:t>on</a:t>
            </a:r>
            <a:r>
              <a:rPr lang="nb-NO" altLang="nb-NO" sz="700" dirty="0"/>
              <a:t> setpoint</a:t>
            </a:r>
          </a:p>
          <a:p>
            <a:r>
              <a:rPr lang="nb-NO" altLang="nb-NO" sz="700" dirty="0" err="1"/>
              <a:t>Tuy</a:t>
            </a:r>
            <a:r>
              <a:rPr lang="nb-NO" altLang="nb-NO" sz="700" dirty="0"/>
              <a:t>=</a:t>
            </a:r>
            <a:r>
              <a:rPr lang="nb-NO" altLang="nb-NO" sz="700" dirty="0" err="1"/>
              <a:t>cpi</a:t>
            </a:r>
            <a:r>
              <a:rPr lang="nb-NO" altLang="nb-NO" sz="700" dirty="0"/>
              <a:t>*S, </a:t>
            </a:r>
            <a:r>
              <a:rPr lang="nb-NO" altLang="nb-NO" sz="700" dirty="0" err="1"/>
              <a:t>Tuy</a:t>
            </a:r>
            <a:r>
              <a:rPr lang="nb-NO" altLang="nb-NO" sz="700" dirty="0"/>
              <a:t>=</a:t>
            </a:r>
            <a:r>
              <a:rPr lang="nb-NO" altLang="nb-NO" sz="700" dirty="0" err="1"/>
              <a:t>minreal</a:t>
            </a:r>
            <a:r>
              <a:rPr lang="nb-NO" altLang="nb-NO" sz="700" dirty="0"/>
              <a:t>(</a:t>
            </a:r>
            <a:r>
              <a:rPr lang="nb-NO" altLang="nb-NO" sz="700" dirty="0" err="1"/>
              <a:t>Tuy</a:t>
            </a:r>
            <a:r>
              <a:rPr lang="nb-NO" altLang="nb-NO" sz="700" dirty="0"/>
              <a:t>); % </a:t>
            </a:r>
            <a:r>
              <a:rPr lang="nb-NO" altLang="nb-NO" sz="700" dirty="0" err="1"/>
              <a:t>without</a:t>
            </a:r>
            <a:r>
              <a:rPr lang="nb-NO" altLang="nb-NO" sz="700" dirty="0"/>
              <a:t> D-action </a:t>
            </a:r>
            <a:r>
              <a:rPr lang="nb-NO" altLang="nb-NO" sz="700" dirty="0" err="1"/>
              <a:t>on</a:t>
            </a:r>
            <a:r>
              <a:rPr lang="nb-NO" altLang="nb-NO" sz="700" dirty="0"/>
              <a:t> setpoint</a:t>
            </a:r>
          </a:p>
          <a:p>
            <a:r>
              <a:rPr lang="nb-NO" altLang="nb-NO" sz="700" dirty="0"/>
              <a:t>%Input </a:t>
            </a:r>
            <a:r>
              <a:rPr lang="nb-NO" altLang="nb-NO" sz="700" dirty="0" err="1"/>
              <a:t>disturbance</a:t>
            </a:r>
            <a:endParaRPr lang="nb-NO" altLang="nb-NO" sz="700" dirty="0"/>
          </a:p>
          <a:p>
            <a:r>
              <a:rPr lang="nb-NO" altLang="nb-NO" sz="700" dirty="0" err="1"/>
              <a:t>gd</a:t>
            </a:r>
            <a:r>
              <a:rPr lang="nb-NO" altLang="nb-NO" sz="700" dirty="0"/>
              <a:t>=g;</a:t>
            </a:r>
          </a:p>
          <a:p>
            <a:r>
              <a:rPr lang="nb-NO" altLang="nb-NO" sz="700" dirty="0"/>
              <a:t>Td=</a:t>
            </a:r>
            <a:r>
              <a:rPr lang="nb-NO" altLang="nb-NO" sz="700" dirty="0" err="1"/>
              <a:t>gd</a:t>
            </a:r>
            <a:r>
              <a:rPr lang="nb-NO" altLang="nb-NO" sz="700" dirty="0"/>
              <a:t>*S; Td=</a:t>
            </a:r>
            <a:r>
              <a:rPr lang="nb-NO" altLang="nb-NO" sz="700" dirty="0" err="1"/>
              <a:t>minreal</a:t>
            </a:r>
            <a:r>
              <a:rPr lang="nb-NO" altLang="nb-NO" sz="700" dirty="0"/>
              <a:t>(Td);</a:t>
            </a:r>
          </a:p>
          <a:p>
            <a:r>
              <a:rPr lang="nb-NO" altLang="nb-NO" sz="700" dirty="0" err="1"/>
              <a:t>Tud</a:t>
            </a:r>
            <a:r>
              <a:rPr lang="nb-NO" altLang="nb-NO" sz="700" dirty="0"/>
              <a:t>=-</a:t>
            </a:r>
            <a:r>
              <a:rPr lang="nb-NO" altLang="nb-NO" sz="700" dirty="0" err="1"/>
              <a:t>gd</a:t>
            </a:r>
            <a:r>
              <a:rPr lang="nb-NO" altLang="nb-NO" sz="700" dirty="0"/>
              <a:t>*</a:t>
            </a:r>
            <a:r>
              <a:rPr lang="nb-NO" altLang="nb-NO" sz="700" dirty="0" err="1"/>
              <a:t>cpid</a:t>
            </a:r>
            <a:r>
              <a:rPr lang="nb-NO" altLang="nb-NO" sz="700" dirty="0"/>
              <a:t>*S; </a:t>
            </a:r>
            <a:r>
              <a:rPr lang="nb-NO" altLang="nb-NO" sz="700" dirty="0" err="1"/>
              <a:t>Tud</a:t>
            </a:r>
            <a:r>
              <a:rPr lang="nb-NO" altLang="nb-NO" sz="700" dirty="0"/>
              <a:t>=</a:t>
            </a:r>
            <a:r>
              <a:rPr lang="nb-NO" altLang="nb-NO" sz="700" dirty="0" err="1"/>
              <a:t>minreal</a:t>
            </a:r>
            <a:r>
              <a:rPr lang="nb-NO" altLang="nb-NO" sz="700" dirty="0"/>
              <a:t>(</a:t>
            </a:r>
            <a:r>
              <a:rPr lang="nb-NO" altLang="nb-NO" sz="700" dirty="0" err="1"/>
              <a:t>Tud</a:t>
            </a:r>
            <a:r>
              <a:rPr lang="nb-NO" altLang="nb-NO" sz="700" dirty="0"/>
              <a:t>);</a:t>
            </a:r>
          </a:p>
          <a:p>
            <a:r>
              <a:rPr lang="nb-NO" altLang="nb-NO" sz="700" dirty="0" err="1"/>
              <a:t>Typi</a:t>
            </a:r>
            <a:r>
              <a:rPr lang="nb-NO" altLang="nb-NO" sz="700" dirty="0"/>
              <a:t>=Ty; </a:t>
            </a:r>
            <a:r>
              <a:rPr lang="nb-NO" altLang="nb-NO" sz="700" dirty="0" err="1"/>
              <a:t>Tdpi</a:t>
            </a:r>
            <a:r>
              <a:rPr lang="nb-NO" altLang="nb-NO" sz="700" dirty="0"/>
              <a:t>=Td; </a:t>
            </a:r>
            <a:r>
              <a:rPr lang="nb-NO" altLang="nb-NO" sz="700" dirty="0" err="1"/>
              <a:t>Tuypi</a:t>
            </a:r>
            <a:r>
              <a:rPr lang="nb-NO" altLang="nb-NO" sz="700" dirty="0"/>
              <a:t>=</a:t>
            </a:r>
            <a:r>
              <a:rPr lang="nb-NO" altLang="nb-NO" sz="700" dirty="0" err="1"/>
              <a:t>Tuy</a:t>
            </a:r>
            <a:r>
              <a:rPr lang="nb-NO" altLang="nb-NO" sz="700" dirty="0"/>
              <a:t>; </a:t>
            </a:r>
            <a:r>
              <a:rPr lang="nb-NO" altLang="nb-NO" sz="700" dirty="0" err="1"/>
              <a:t>Tudpi</a:t>
            </a:r>
            <a:r>
              <a:rPr lang="nb-NO" altLang="nb-NO" sz="700" dirty="0"/>
              <a:t>=</a:t>
            </a:r>
            <a:r>
              <a:rPr lang="nb-NO" altLang="nb-NO" sz="700" dirty="0" err="1"/>
              <a:t>Tud</a:t>
            </a:r>
            <a:r>
              <a:rPr lang="nb-NO" altLang="nb-NO" sz="700" dirty="0"/>
              <a:t>;</a:t>
            </a:r>
          </a:p>
          <a:p>
            <a:r>
              <a:rPr lang="nb-NO" altLang="nb-NO" sz="700" dirty="0"/>
              <a:t>%</a:t>
            </a:r>
            <a:r>
              <a:rPr lang="nb-NO" altLang="nb-NO" sz="700" dirty="0" err="1"/>
              <a:t>Typid</a:t>
            </a:r>
            <a:r>
              <a:rPr lang="nb-NO" altLang="nb-NO" sz="700" dirty="0"/>
              <a:t>=Ty; </a:t>
            </a:r>
            <a:r>
              <a:rPr lang="nb-NO" altLang="nb-NO" sz="700" dirty="0" err="1"/>
              <a:t>Tdpid</a:t>
            </a:r>
            <a:r>
              <a:rPr lang="nb-NO" altLang="nb-NO" sz="700" dirty="0"/>
              <a:t>=Td; </a:t>
            </a:r>
            <a:r>
              <a:rPr lang="nb-NO" altLang="nb-NO" sz="700" dirty="0" err="1"/>
              <a:t>Tuypid</a:t>
            </a:r>
            <a:r>
              <a:rPr lang="nb-NO" altLang="nb-NO" sz="700" dirty="0"/>
              <a:t>=</a:t>
            </a:r>
            <a:r>
              <a:rPr lang="nb-NO" altLang="nb-NO" sz="700" dirty="0" err="1"/>
              <a:t>Tuy</a:t>
            </a:r>
            <a:r>
              <a:rPr lang="nb-NO" altLang="nb-NO" sz="700" dirty="0"/>
              <a:t>; </a:t>
            </a:r>
            <a:r>
              <a:rPr lang="nb-NO" altLang="nb-NO" sz="700" dirty="0" err="1"/>
              <a:t>Tudpid</a:t>
            </a:r>
            <a:r>
              <a:rPr lang="nb-NO" altLang="nb-NO" sz="700" dirty="0"/>
              <a:t>=</a:t>
            </a:r>
            <a:r>
              <a:rPr lang="nb-NO" altLang="nb-NO" sz="700" dirty="0" err="1"/>
              <a:t>Tud</a:t>
            </a:r>
            <a:r>
              <a:rPr lang="nb-NO" altLang="nb-NO" sz="700" dirty="0"/>
              <a:t>;</a:t>
            </a:r>
          </a:p>
          <a:p>
            <a:endParaRPr lang="nb-NO" altLang="nb-NO" sz="700" dirty="0"/>
          </a:p>
          <a:p>
            <a:r>
              <a:rPr lang="en-US" altLang="nb-NO" sz="700" dirty="0"/>
              <a:t>figure(1),step(</a:t>
            </a:r>
            <a:r>
              <a:rPr lang="en-US" altLang="nb-NO" sz="700" dirty="0" err="1"/>
              <a:t>Typi</a:t>
            </a:r>
            <a:r>
              <a:rPr lang="en-US" altLang="nb-NO" sz="700" dirty="0"/>
              <a:t>,'blue',</a:t>
            </a:r>
            <a:r>
              <a:rPr lang="en-US" altLang="nb-NO" sz="700" dirty="0" err="1"/>
              <a:t>Typid</a:t>
            </a:r>
            <a:r>
              <a:rPr lang="en-US" altLang="nb-NO" sz="700" dirty="0"/>
              <a:t>,'blue--',</a:t>
            </a:r>
            <a:r>
              <a:rPr lang="en-US" altLang="nb-NO" sz="700" dirty="0" err="1"/>
              <a:t>Tuypi</a:t>
            </a:r>
            <a:r>
              <a:rPr lang="en-US" altLang="nb-NO" sz="700" dirty="0"/>
              <a:t>,'red',</a:t>
            </a:r>
            <a:r>
              <a:rPr lang="en-US" altLang="nb-NO" sz="700" dirty="0" err="1"/>
              <a:t>Tuypid</a:t>
            </a:r>
            <a:r>
              <a:rPr lang="en-US" altLang="nb-NO" sz="700" dirty="0"/>
              <a:t>,'red--',15)</a:t>
            </a:r>
            <a:endParaRPr lang="nb-NO" altLang="nb-NO" sz="700" dirty="0"/>
          </a:p>
          <a:p>
            <a:r>
              <a:rPr lang="nb-NO" altLang="nb-NO" sz="700" dirty="0" err="1"/>
              <a:t>figure</a:t>
            </a:r>
            <a:r>
              <a:rPr lang="nb-NO" altLang="nb-NO" sz="700" dirty="0"/>
              <a:t>(2),</a:t>
            </a:r>
            <a:r>
              <a:rPr lang="nb-NO" altLang="nb-NO" sz="700" dirty="0" err="1"/>
              <a:t>step</a:t>
            </a:r>
            <a:r>
              <a:rPr lang="nb-NO" altLang="nb-NO" sz="700" dirty="0"/>
              <a:t>(</a:t>
            </a:r>
            <a:r>
              <a:rPr lang="nb-NO" altLang="nb-NO" sz="700" dirty="0" err="1"/>
              <a:t>Tdpi</a:t>
            </a:r>
            <a:r>
              <a:rPr lang="nb-NO" altLang="nb-NO" sz="700" dirty="0"/>
              <a:t>,'</a:t>
            </a:r>
            <a:r>
              <a:rPr lang="nb-NO" altLang="nb-NO" sz="700" dirty="0" err="1"/>
              <a:t>blue</a:t>
            </a:r>
            <a:r>
              <a:rPr lang="nb-NO" altLang="nb-NO" sz="700" dirty="0"/>
              <a:t>',</a:t>
            </a:r>
            <a:r>
              <a:rPr lang="nb-NO" altLang="nb-NO" sz="700" dirty="0" err="1"/>
              <a:t>Tdpid</a:t>
            </a:r>
            <a:r>
              <a:rPr lang="nb-NO" altLang="nb-NO" sz="700" dirty="0"/>
              <a:t>,'</a:t>
            </a:r>
            <a:r>
              <a:rPr lang="nb-NO" altLang="nb-NO" sz="700" dirty="0" err="1"/>
              <a:t>blue</a:t>
            </a:r>
            <a:r>
              <a:rPr lang="nb-NO" altLang="nb-NO" sz="700" dirty="0"/>
              <a:t>--',</a:t>
            </a:r>
            <a:r>
              <a:rPr lang="nb-NO" altLang="nb-NO" sz="700" dirty="0" err="1"/>
              <a:t>Tudpi</a:t>
            </a:r>
            <a:r>
              <a:rPr lang="nb-NO" altLang="nb-NO" sz="700" dirty="0"/>
              <a:t>,'red',</a:t>
            </a:r>
            <a:r>
              <a:rPr lang="nb-NO" altLang="nb-NO" sz="700" dirty="0" err="1"/>
              <a:t>Tudpid</a:t>
            </a:r>
            <a:r>
              <a:rPr lang="nb-NO" altLang="nb-NO" sz="700" dirty="0"/>
              <a:t>,'red--',15)</a:t>
            </a:r>
          </a:p>
          <a:p>
            <a:endParaRPr lang="nb-NO" altLang="nb-NO" sz="1000" dirty="0"/>
          </a:p>
          <a:p>
            <a:endParaRPr lang="nb-NO" altLang="nb-NO" dirty="0"/>
          </a:p>
        </p:txBody>
      </p:sp>
      <p:pic>
        <p:nvPicPr>
          <p:cNvPr id="58374" name="Picture 5">
            <a:extLst>
              <a:ext uri="{FF2B5EF4-FFF2-40B4-BE49-F238E27FC236}">
                <a16:creationId xmlns:a16="http://schemas.microsoft.com/office/drawing/2014/main" id="{7B8FA076-EEEE-F318-78E6-C05838DEE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6" y="3133726"/>
            <a:ext cx="4284663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5" name="Picture 2">
            <a:extLst>
              <a:ext uri="{FF2B5EF4-FFF2-40B4-BE49-F238E27FC236}">
                <a16:creationId xmlns:a16="http://schemas.microsoft.com/office/drawing/2014/main" id="{F2DB02BE-DB56-4C66-3F9A-BEB5B247B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60" y="1017534"/>
            <a:ext cx="8052284" cy="84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AE9C5701-1925-76FC-BE32-3B44A2C63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51050" cy="366713"/>
          </a:xfrm>
          <a:prstGeom prst="rect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TIGHT CONTROL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63278C13-C1FF-D98E-9EA3-3B167DB69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3402" y="2294201"/>
            <a:ext cx="58707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400" dirty="0">
                <a:solidFill>
                  <a:srgbClr val="FF0000"/>
                </a:solidFill>
              </a:rPr>
              <a:t>Note: tau2=1.2 &gt; theta=0.77 </a:t>
            </a:r>
          </a:p>
          <a:p>
            <a:r>
              <a:rPr lang="nb-NO" altLang="nb-NO" sz="1400" dirty="0">
                <a:solidFill>
                  <a:srgbClr val="FF0000"/>
                </a:solidFill>
              </a:rPr>
              <a:t>so 2nd order and PID </a:t>
            </a:r>
            <a:r>
              <a:rPr lang="nb-NO" altLang="nb-NO" sz="1400" dirty="0" err="1">
                <a:solidFill>
                  <a:srgbClr val="FF0000"/>
                </a:solidFill>
              </a:rPr>
              <a:t>should</a:t>
            </a:r>
            <a:r>
              <a:rPr lang="nb-NO" altLang="nb-NO" sz="1400" dirty="0">
                <a:solidFill>
                  <a:srgbClr val="FF0000"/>
                </a:solidFill>
              </a:rPr>
              <a:t> </a:t>
            </a:r>
            <a:r>
              <a:rPr lang="nb-NO" altLang="nb-NO" sz="1400" dirty="0" err="1">
                <a:solidFill>
                  <a:srgbClr val="FF0000"/>
                </a:solidFill>
              </a:rPr>
              <a:t>give</a:t>
            </a:r>
            <a:r>
              <a:rPr lang="nb-NO" altLang="nb-NO" sz="1400" dirty="0">
                <a:solidFill>
                  <a:srgbClr val="FF0000"/>
                </a:solidFill>
              </a:rPr>
              <a:t> </a:t>
            </a:r>
            <a:r>
              <a:rPr lang="nb-NO" altLang="nb-NO" sz="1400" dirty="0" err="1">
                <a:solidFill>
                  <a:srgbClr val="FF0000"/>
                </a:solidFill>
              </a:rPr>
              <a:t>improvement</a:t>
            </a:r>
            <a:r>
              <a:rPr lang="nb-NO" altLang="nb-NO" sz="1400" dirty="0">
                <a:solidFill>
                  <a:srgbClr val="FF0000"/>
                </a:solidFill>
              </a:rPr>
              <a:t> </a:t>
            </a:r>
            <a:r>
              <a:rPr lang="nb-NO" altLang="nb-NO" sz="1400" dirty="0" err="1">
                <a:solidFill>
                  <a:srgbClr val="FF0000"/>
                </a:solidFill>
              </a:rPr>
              <a:t>compared</a:t>
            </a:r>
            <a:r>
              <a:rPr lang="nb-NO" altLang="nb-NO" sz="1400" dirty="0">
                <a:solidFill>
                  <a:srgbClr val="FF0000"/>
                </a:solidFill>
              </a:rPr>
              <a:t> to PI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Content Placeholder 5">
            <a:extLst>
              <a:ext uri="{FF2B5EF4-FFF2-40B4-BE49-F238E27FC236}">
                <a16:creationId xmlns:a16="http://schemas.microsoft.com/office/drawing/2014/main" id="{E7480B88-89C3-CAAC-93BC-D8F985A42C34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44938" y="1"/>
            <a:ext cx="6723062" cy="338931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3F6F5E-2CBE-4CCF-0525-7EEA5A47F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59396" name="Slide Number Placeholder 4">
            <a:extLst>
              <a:ext uri="{FF2B5EF4-FFF2-40B4-BE49-F238E27FC236}">
                <a16:creationId xmlns:a16="http://schemas.microsoft.com/office/drawing/2014/main" id="{B647C4BD-E2A7-5105-D434-F89BBA870B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F811A330-A260-4A29-8E94-0203B3045306}" type="slidenum">
              <a:rPr lang="ar-SA" altLang="en-US" smtClean="0">
                <a:latin typeface="Garamond" panose="02020404030301010803" pitchFamily="18" charset="0"/>
              </a:rPr>
              <a:pPr/>
              <a:t>34</a:t>
            </a:fld>
            <a:endParaRPr lang="en-US" altLang="en-US">
              <a:latin typeface="Garamond" panose="02020404030301010803" pitchFamily="18" charset="0"/>
            </a:endParaRPr>
          </a:p>
        </p:txBody>
      </p:sp>
      <p:pic>
        <p:nvPicPr>
          <p:cNvPr id="59397" name="Picture 6">
            <a:extLst>
              <a:ext uri="{FF2B5EF4-FFF2-40B4-BE49-F238E27FC236}">
                <a16:creationId xmlns:a16="http://schemas.microsoft.com/office/drawing/2014/main" id="{95C45F28-5AE4-407A-1F07-1AA8D5F8A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050" y="3468688"/>
            <a:ext cx="6700838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TextBox 8">
            <a:extLst>
              <a:ext uri="{FF2B5EF4-FFF2-40B4-BE49-F238E27FC236}">
                <a16:creationId xmlns:a16="http://schemas.microsoft.com/office/drawing/2014/main" id="{5A346DE9-E394-EA42-58D7-C00D4F7BC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620714"/>
            <a:ext cx="890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FF0000"/>
                </a:solidFill>
              </a:rPr>
              <a:t>Input u</a:t>
            </a:r>
          </a:p>
        </p:txBody>
      </p:sp>
      <p:sp>
        <p:nvSpPr>
          <p:cNvPr id="59400" name="TextBox 9">
            <a:extLst>
              <a:ext uri="{FF2B5EF4-FFF2-40B4-BE49-F238E27FC236}">
                <a16:creationId xmlns:a16="http://schemas.microsoft.com/office/drawing/2014/main" id="{EA29688E-33CB-26A5-143B-AE57E3E4D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788" y="5238750"/>
            <a:ext cx="889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FF0000"/>
                </a:solidFill>
              </a:rPr>
              <a:t>Input u</a:t>
            </a:r>
          </a:p>
        </p:txBody>
      </p:sp>
      <p:sp>
        <p:nvSpPr>
          <p:cNvPr id="59401" name="TextBox 10">
            <a:extLst>
              <a:ext uri="{FF2B5EF4-FFF2-40B4-BE49-F238E27FC236}">
                <a16:creationId xmlns:a16="http://schemas.microsoft.com/office/drawing/2014/main" id="{3ABCF72C-0F6C-A02A-848D-17E1E5708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0088" y="352425"/>
            <a:ext cx="34591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STEP SETPOINT CHANGE (y</a:t>
            </a:r>
            <a:r>
              <a:rPr lang="nb-NO" altLang="nb-NO" baseline="-25000"/>
              <a:t>s</a:t>
            </a:r>
            <a:r>
              <a:rPr lang="nb-NO" altLang="nb-NO"/>
              <a:t>)</a:t>
            </a:r>
          </a:p>
          <a:p>
            <a:r>
              <a:rPr lang="nb-NO" altLang="nb-NO" sz="1200"/>
              <a:t>(note: without D-action on setpoint, </a:t>
            </a:r>
          </a:p>
          <a:p>
            <a:r>
              <a:rPr lang="nb-NO" altLang="nb-NO" sz="1200"/>
              <a:t>so u jumps initially to Kc also for PID)</a:t>
            </a:r>
          </a:p>
        </p:txBody>
      </p:sp>
      <p:sp>
        <p:nvSpPr>
          <p:cNvPr id="59402" name="TextBox 11">
            <a:extLst>
              <a:ext uri="{FF2B5EF4-FFF2-40B4-BE49-F238E27FC236}">
                <a16:creationId xmlns:a16="http://schemas.microsoft.com/office/drawing/2014/main" id="{FEF6B495-1A11-0411-E915-990D2253D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2764" y="3717925"/>
            <a:ext cx="399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STEP INPUT DISTURBANCE (g</a:t>
            </a:r>
            <a:r>
              <a:rPr lang="nb-NO" altLang="nb-NO" baseline="-25000"/>
              <a:t>d</a:t>
            </a:r>
            <a:r>
              <a:rPr lang="nb-NO" altLang="nb-NO"/>
              <a:t>=g)</a:t>
            </a:r>
          </a:p>
        </p:txBody>
      </p:sp>
      <p:sp>
        <p:nvSpPr>
          <p:cNvPr id="59403" name="TextBox 12">
            <a:extLst>
              <a:ext uri="{FF2B5EF4-FFF2-40B4-BE49-F238E27FC236}">
                <a16:creationId xmlns:a16="http://schemas.microsoft.com/office/drawing/2014/main" id="{81072384-9D07-C091-0EC8-F2203CBA4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0101" y="5203825"/>
            <a:ext cx="403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</a:t>
            </a:r>
          </a:p>
        </p:txBody>
      </p:sp>
      <p:sp>
        <p:nvSpPr>
          <p:cNvPr id="59404" name="TextBox 13">
            <a:extLst>
              <a:ext uri="{FF2B5EF4-FFF2-40B4-BE49-F238E27FC236}">
                <a16:creationId xmlns:a16="http://schemas.microsoft.com/office/drawing/2014/main" id="{05A6673A-E66C-5349-D21F-B75EC3E89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976" y="5967414"/>
            <a:ext cx="56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PID</a:t>
            </a:r>
          </a:p>
        </p:txBody>
      </p:sp>
      <p:sp>
        <p:nvSpPr>
          <p:cNvPr id="59405" name="TextBox 14">
            <a:extLst>
              <a:ext uri="{FF2B5EF4-FFF2-40B4-BE49-F238E27FC236}">
                <a16:creationId xmlns:a16="http://schemas.microsoft.com/office/drawing/2014/main" id="{3B80F7BE-FEA9-C465-72F1-3BCD188EE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789" y="3702050"/>
            <a:ext cx="1055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0033CC"/>
                </a:solidFill>
              </a:rPr>
              <a:t>Output y</a:t>
            </a:r>
          </a:p>
        </p:txBody>
      </p:sp>
      <p:sp>
        <p:nvSpPr>
          <p:cNvPr id="59406" name="TextBox 15">
            <a:extLst>
              <a:ext uri="{FF2B5EF4-FFF2-40B4-BE49-F238E27FC236}">
                <a16:creationId xmlns:a16="http://schemas.microsoft.com/office/drawing/2014/main" id="{748318CF-3D8F-4053-6C07-C19768F4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26" y="2178050"/>
            <a:ext cx="1057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0033CC"/>
                </a:solidFill>
              </a:rPr>
              <a:t>Output y</a:t>
            </a:r>
          </a:p>
        </p:txBody>
      </p:sp>
      <p:sp>
        <p:nvSpPr>
          <p:cNvPr id="59407" name="TextBox 16">
            <a:extLst>
              <a:ext uri="{FF2B5EF4-FFF2-40B4-BE49-F238E27FC236}">
                <a16:creationId xmlns:a16="http://schemas.microsoft.com/office/drawing/2014/main" id="{DEAB3670-0A4F-3451-4135-4238C674F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97" y="4534535"/>
            <a:ext cx="2570162" cy="10779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dirty="0" err="1"/>
              <a:t>Conclusion</a:t>
            </a:r>
            <a:r>
              <a:rPr lang="nb-NO" altLang="nb-NO" dirty="0"/>
              <a:t>:</a:t>
            </a:r>
          </a:p>
          <a:p>
            <a:r>
              <a:rPr lang="nb-NO" altLang="nb-NO" dirty="0"/>
              <a:t>PID is </a:t>
            </a:r>
            <a:r>
              <a:rPr lang="nb-NO" altLang="nb-NO" dirty="0" err="1"/>
              <a:t>quite</a:t>
            </a:r>
            <a:r>
              <a:rPr lang="nb-NO" altLang="nb-NO" dirty="0"/>
              <a:t> a lot </a:t>
            </a:r>
            <a:r>
              <a:rPr lang="nb-NO" altLang="nb-NO" dirty="0" err="1"/>
              <a:t>better</a:t>
            </a:r>
            <a:r>
              <a:rPr lang="nb-NO" altLang="nb-NO" dirty="0"/>
              <a:t>.</a:t>
            </a:r>
          </a:p>
          <a:p>
            <a:r>
              <a:rPr lang="nb-NO" altLang="nb-NO" sz="1400" dirty="0"/>
              <a:t>(</a:t>
            </a:r>
            <a:r>
              <a:rPr lang="nb-NO" altLang="nb-NO" sz="1400" dirty="0" err="1"/>
              <a:t>expected</a:t>
            </a:r>
            <a:r>
              <a:rPr lang="nb-NO" altLang="nb-NO" sz="1400" dirty="0"/>
              <a:t> </a:t>
            </a:r>
            <a:r>
              <a:rPr lang="nb-NO" altLang="nb-NO" sz="1400" dirty="0" err="1"/>
              <a:t>since</a:t>
            </a:r>
            <a:r>
              <a:rPr lang="nb-NO" altLang="nb-NO" sz="1400" dirty="0"/>
              <a:t> tau2=1.2</a:t>
            </a:r>
          </a:p>
          <a:p>
            <a:r>
              <a:rPr lang="nb-NO" altLang="nb-NO" sz="1400" dirty="0"/>
              <a:t>&gt; theta=0.77)</a:t>
            </a:r>
          </a:p>
        </p:txBody>
      </p:sp>
      <p:sp>
        <p:nvSpPr>
          <p:cNvPr id="59408" name="TextBox 17">
            <a:extLst>
              <a:ext uri="{FF2B5EF4-FFF2-40B4-BE49-F238E27FC236}">
                <a16:creationId xmlns:a16="http://schemas.microsoft.com/office/drawing/2014/main" id="{2359F60C-D1E7-7263-1D43-FFAAC59F8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8" y="106363"/>
            <a:ext cx="1338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Example 2.</a:t>
            </a:r>
          </a:p>
          <a:p>
            <a:endParaRPr lang="nb-NO" altLang="nb-NO"/>
          </a:p>
          <a:p>
            <a:endParaRPr lang="nb-NO" altLang="nb-NO"/>
          </a:p>
        </p:txBody>
      </p:sp>
      <p:pic>
        <p:nvPicPr>
          <p:cNvPr id="59409" name="Picture 16">
            <a:extLst>
              <a:ext uri="{FF2B5EF4-FFF2-40B4-BE49-F238E27FC236}">
                <a16:creationId xmlns:a16="http://schemas.microsoft.com/office/drawing/2014/main" id="{D8672165-A818-0B37-CF83-44BEF0506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1468439"/>
            <a:ext cx="2455862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410" name="Picture 1">
            <a:extLst>
              <a:ext uri="{FF2B5EF4-FFF2-40B4-BE49-F238E27FC236}">
                <a16:creationId xmlns:a16="http://schemas.microsoft.com/office/drawing/2014/main" id="{9B845CC2-5A87-62F0-6FBD-DA3956D29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113" y="568325"/>
            <a:ext cx="3989846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11" name="TextBox 12">
            <a:extLst>
              <a:ext uri="{FF2B5EF4-FFF2-40B4-BE49-F238E27FC236}">
                <a16:creationId xmlns:a16="http://schemas.microsoft.com/office/drawing/2014/main" id="{8FCD029C-12F5-E121-D354-CF87C7D76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7864" y="2397125"/>
            <a:ext cx="403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</a:t>
            </a:r>
          </a:p>
        </p:txBody>
      </p:sp>
      <p:sp>
        <p:nvSpPr>
          <p:cNvPr id="59412" name="TextBox 13">
            <a:extLst>
              <a:ext uri="{FF2B5EF4-FFF2-40B4-BE49-F238E27FC236}">
                <a16:creationId xmlns:a16="http://schemas.microsoft.com/office/drawing/2014/main" id="{5820A605-9C1E-EFFD-0E24-59FCC4851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539" y="1971675"/>
            <a:ext cx="568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PID</a:t>
            </a:r>
          </a:p>
        </p:txBody>
      </p:sp>
      <p:sp>
        <p:nvSpPr>
          <p:cNvPr id="59413" name="TextBox 13">
            <a:extLst>
              <a:ext uri="{FF2B5EF4-FFF2-40B4-BE49-F238E27FC236}">
                <a16:creationId xmlns:a16="http://schemas.microsoft.com/office/drawing/2014/main" id="{502CF61A-CD8B-72EE-4426-A760D990D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39" y="242889"/>
            <a:ext cx="56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PID</a:t>
            </a:r>
          </a:p>
        </p:txBody>
      </p:sp>
      <p:sp>
        <p:nvSpPr>
          <p:cNvPr id="59414" name="TextBox 12">
            <a:extLst>
              <a:ext uri="{FF2B5EF4-FFF2-40B4-BE49-F238E27FC236}">
                <a16:creationId xmlns:a16="http://schemas.microsoft.com/office/drawing/2014/main" id="{ABEC5130-BA9A-BF28-8F78-FBF81C150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1389" y="1208088"/>
            <a:ext cx="403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</a:t>
            </a:r>
          </a:p>
        </p:txBody>
      </p:sp>
      <p:sp>
        <p:nvSpPr>
          <p:cNvPr id="59415" name="TextBox 12">
            <a:extLst>
              <a:ext uri="{FF2B5EF4-FFF2-40B4-BE49-F238E27FC236}">
                <a16:creationId xmlns:a16="http://schemas.microsoft.com/office/drawing/2014/main" id="{DF2CC297-41EC-0487-F4B8-86F3BBF07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3014" y="3725863"/>
            <a:ext cx="403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</a:t>
            </a:r>
          </a:p>
        </p:txBody>
      </p:sp>
      <p:sp>
        <p:nvSpPr>
          <p:cNvPr id="59416" name="TextBox 13">
            <a:extLst>
              <a:ext uri="{FF2B5EF4-FFF2-40B4-BE49-F238E27FC236}">
                <a16:creationId xmlns:a16="http://schemas.microsoft.com/office/drawing/2014/main" id="{80A6F096-88E4-D095-3DDA-7407EC603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3789" y="4186239"/>
            <a:ext cx="56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/>
              <a:t>PID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396" grpId="0"/>
      <p:bldP spid="59400" grpId="0"/>
      <p:bldP spid="59402" grpId="0"/>
      <p:bldP spid="59403" grpId="0"/>
      <p:bldP spid="59404" grpId="0"/>
      <p:bldP spid="59405" grpId="0"/>
      <p:bldP spid="59407" grpId="0" animBg="1"/>
      <p:bldP spid="59415" grpId="0"/>
      <p:bldP spid="594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>
            <a:extLst>
              <a:ext uri="{FF2B5EF4-FFF2-40B4-BE49-F238E27FC236}">
                <a16:creationId xmlns:a16="http://schemas.microsoft.com/office/drawing/2014/main" id="{7F5CAB98-DAEF-9280-0D60-A91D44CB92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1451" y="581025"/>
            <a:ext cx="6411913" cy="4864100"/>
          </a:xfrm>
          <a:noFill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7">
            <a:extLst>
              <a:ext uri="{FF2B5EF4-FFF2-40B4-BE49-F238E27FC236}">
                <a16:creationId xmlns:a16="http://schemas.microsoft.com/office/drawing/2014/main" id="{CD81F12B-24A9-BC42-EC0F-CAA5D9868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5120" y="5510220"/>
            <a:ext cx="8424863" cy="13619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nb-NO" sz="1200" b="1" dirty="0">
                <a:cs typeface="Arial" panose="020B0604020202020204" pitchFamily="34" charset="0"/>
              </a:rPr>
              <a:t>Comments </a:t>
            </a:r>
          </a:p>
          <a:p>
            <a:pPr eaLnBrk="1" hangingPunct="1">
              <a:defRPr/>
            </a:pPr>
            <a:r>
              <a:rPr lang="en-US" altLang="nb-NO" sz="1200" dirty="0">
                <a:cs typeface="Arial" panose="020B0604020202020204" pitchFamily="34" charset="0"/>
              </a:rPr>
              <a:t>1. Derivative action (PID) </a:t>
            </a:r>
            <a:r>
              <a:rPr lang="en-US" altLang="nb-NO" sz="1200" dirty="0">
                <a:highlight>
                  <a:srgbClr val="FFFF00"/>
                </a:highlight>
                <a:cs typeface="Arial" panose="020B0604020202020204" pitchFamily="34" charset="0"/>
              </a:rPr>
              <a:t>can help a little </a:t>
            </a:r>
            <a:r>
              <a:rPr lang="en-US" altLang="nb-NO" sz="1200" dirty="0">
                <a:cs typeface="Arial" panose="020B0604020202020204" pitchFamily="34" charset="0"/>
              </a:rPr>
              <a:t>to speed up response for a process with time delay (e.g. use </a:t>
            </a:r>
            <a:r>
              <a:rPr lang="en-US" altLang="nb-NO" sz="1200" dirty="0">
                <a:highlight>
                  <a:srgbClr val="FFFF00"/>
                </a:highlight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200" baseline="-25000" dirty="0">
                <a:highlight>
                  <a:srgbClr val="FFFF00"/>
                </a:highlight>
                <a:cs typeface="Arial" panose="020B0604020202020204" pitchFamily="34" charset="0"/>
                <a:sym typeface="Symbol" panose="05050102010706020507" pitchFamily="18" charset="2"/>
              </a:rPr>
              <a:t>D</a:t>
            </a:r>
            <a:r>
              <a:rPr lang="en-US" altLang="nb-NO" sz="1200" baseline="-25000" dirty="0">
                <a:highlight>
                  <a:srgbClr val="FFFF00"/>
                </a:highlight>
                <a:cs typeface="Arial" panose="020B0604020202020204" pitchFamily="34" charset="0"/>
              </a:rPr>
              <a:t> </a:t>
            </a:r>
            <a:r>
              <a:rPr lang="en-US" altLang="nb-NO" sz="1200" dirty="0">
                <a:highlight>
                  <a:srgbClr val="FFFF00"/>
                </a:highlight>
                <a:cs typeface="Arial" panose="020B0604020202020204" pitchFamily="34" charset="0"/>
              </a:rPr>
              <a:t>= </a:t>
            </a:r>
            <a:r>
              <a:rPr lang="el-GR" altLang="nb-NO" sz="1200" dirty="0">
                <a:highlight>
                  <a:srgbClr val="FFFF00"/>
                </a:highlight>
                <a:cs typeface="Arial" panose="020B0604020202020204" pitchFamily="34" charset="0"/>
              </a:rPr>
              <a:t>θ</a:t>
            </a:r>
            <a:r>
              <a:rPr lang="nb-NO" altLang="nb-NO" sz="1200" dirty="0">
                <a:highlight>
                  <a:srgbClr val="FFFF00"/>
                </a:highlight>
                <a:cs typeface="Arial" panose="020B0604020202020204" pitchFamily="34" charset="0"/>
              </a:rPr>
              <a:t>/3</a:t>
            </a:r>
            <a:r>
              <a:rPr lang="nb-NO" altLang="nb-NO" sz="1200" dirty="0">
                <a:cs typeface="Arial" panose="020B0604020202020204" pitchFamily="34" charset="0"/>
              </a:rPr>
              <a:t>), </a:t>
            </a:r>
            <a:r>
              <a:rPr lang="nb-NO" altLang="nb-NO" sz="1200" dirty="0" err="1">
                <a:cs typeface="Arial" panose="020B0604020202020204" pitchFamily="34" charset="0"/>
              </a:rPr>
              <a:t>but</a:t>
            </a:r>
            <a:r>
              <a:rPr lang="nb-NO" altLang="nb-NO" sz="1200" dirty="0">
                <a:cs typeface="Arial" panose="020B0604020202020204" pitchFamily="34" charset="0"/>
              </a:rPr>
              <a:t> </a:t>
            </a:r>
            <a:r>
              <a:rPr lang="nb-NO" altLang="nb-NO" sz="1200" dirty="0" err="1">
                <a:cs typeface="Arial" panose="020B0604020202020204" pitchFamily="34" charset="0"/>
              </a:rPr>
              <a:t>we</a:t>
            </a:r>
            <a:r>
              <a:rPr lang="nb-NO" altLang="nb-NO" sz="1200" dirty="0">
                <a:cs typeface="Arial" panose="020B0604020202020204" pitchFamily="34" charset="0"/>
              </a:rPr>
              <a:t> </a:t>
            </a:r>
            <a:r>
              <a:rPr lang="nb-NO" altLang="nb-NO" sz="1200" dirty="0" err="1">
                <a:cs typeface="Arial" panose="020B0604020202020204" pitchFamily="34" charset="0"/>
              </a:rPr>
              <a:t>then</a:t>
            </a:r>
            <a:r>
              <a:rPr lang="nb-NO" altLang="nb-NO" sz="1200" dirty="0">
                <a:cs typeface="Arial" panose="020B0604020202020204" pitchFamily="34" charset="0"/>
              </a:rPr>
              <a:t> </a:t>
            </a:r>
            <a:r>
              <a:rPr lang="nb-NO" altLang="nb-NO" sz="1200" dirty="0" err="1">
                <a:cs typeface="Arial" panose="020B0604020202020204" pitchFamily="34" charset="0"/>
              </a:rPr>
              <a:t>need</a:t>
            </a:r>
            <a:r>
              <a:rPr lang="nb-NO" altLang="nb-NO" sz="1200" dirty="0">
                <a:cs typeface="Arial" panose="020B0604020202020204" pitchFamily="34" charset="0"/>
              </a:rPr>
              <a:t> to </a:t>
            </a:r>
            <a:r>
              <a:rPr lang="nb-NO" altLang="nb-NO" sz="1200" dirty="0" err="1">
                <a:cs typeface="Arial" panose="020B0604020202020204" pitchFamily="34" charset="0"/>
              </a:rPr>
              <a:t>reduce</a:t>
            </a:r>
            <a:r>
              <a:rPr lang="nb-NO" altLang="nb-NO" sz="1200" dirty="0">
                <a:cs typeface="Arial" panose="020B0604020202020204" pitchFamily="34" charset="0"/>
              </a:rPr>
              <a:t> </a:t>
            </a:r>
            <a:r>
              <a:rPr lang="en-US" altLang="nb-NO" sz="1200" dirty="0"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200" baseline="-25000" dirty="0">
                <a:cs typeface="Arial" panose="020B0604020202020204" pitchFamily="34" charset="0"/>
                <a:sym typeface="Symbol" panose="05050102010706020507" pitchFamily="18" charset="2"/>
              </a:rPr>
              <a:t>C </a:t>
            </a:r>
            <a:r>
              <a:rPr lang="en-US" altLang="nb-NO" sz="1200" dirty="0">
                <a:cs typeface="Arial" panose="020B0604020202020204" pitchFamily="34" charset="0"/>
                <a:sym typeface="Symbol" panose="05050102010706020507" pitchFamily="18" charset="2"/>
              </a:rPr>
              <a:t>(i.e., increase K</a:t>
            </a:r>
            <a:r>
              <a:rPr lang="en-US" altLang="nb-NO" sz="1200" baseline="-25000" dirty="0">
                <a:cs typeface="Arial" panose="020B0604020202020204" pitchFamily="34" charset="0"/>
                <a:sym typeface="Symbol" panose="05050102010706020507" pitchFamily="18" charset="2"/>
              </a:rPr>
              <a:t>c</a:t>
            </a:r>
            <a:r>
              <a:rPr lang="en-US" altLang="nb-NO" sz="1200" dirty="0">
                <a:cs typeface="Arial" panose="020B0604020202020204" pitchFamily="34" charset="0"/>
                <a:sym typeface="Symbol" panose="05050102010706020507" pitchFamily="18" charset="2"/>
              </a:rPr>
              <a:t>) to get the performance benefit (e.g., reduce </a:t>
            </a:r>
            <a:r>
              <a:rPr lang="en-US" altLang="nb-NO" sz="1200" baseline="-25000" dirty="0">
                <a:cs typeface="Arial" panose="020B0604020202020204" pitchFamily="34" charset="0"/>
                <a:sym typeface="Symbol" panose="05050102010706020507" pitchFamily="18" charset="2"/>
              </a:rPr>
              <a:t>C  </a:t>
            </a:r>
            <a:r>
              <a:rPr lang="en-US" altLang="nb-NO" sz="1200" dirty="0">
                <a:cs typeface="Arial" panose="020B0604020202020204" pitchFamily="34" charset="0"/>
                <a:sym typeface="Symbol" panose="05050102010706020507" pitchFamily="18" charset="2"/>
              </a:rPr>
              <a:t>from </a:t>
            </a:r>
            <a:r>
              <a:rPr lang="el-GR" altLang="nb-NO" sz="1200" dirty="0">
                <a:cs typeface="Arial" panose="020B0604020202020204" pitchFamily="34" charset="0"/>
              </a:rPr>
              <a:t>θ</a:t>
            </a:r>
            <a:r>
              <a:rPr lang="nb-NO" altLang="nb-NO" sz="1200" dirty="0">
                <a:cs typeface="Arial" panose="020B0604020202020204" pitchFamily="34" charset="0"/>
              </a:rPr>
              <a:t> to</a:t>
            </a:r>
            <a:r>
              <a:rPr lang="el-GR" altLang="nb-NO" sz="1200" dirty="0">
                <a:cs typeface="Arial" panose="020B0604020202020204" pitchFamily="34" charset="0"/>
              </a:rPr>
              <a:t> θ</a:t>
            </a:r>
            <a:r>
              <a:rPr lang="nb-NO" altLang="nb-NO" sz="1200" dirty="0">
                <a:cs typeface="Arial" panose="020B0604020202020204" pitchFamily="34" charset="0"/>
              </a:rPr>
              <a:t>/2</a:t>
            </a:r>
            <a:r>
              <a:rPr lang="en-US" altLang="nb-NO" sz="1200" dirty="0">
                <a:cs typeface="Arial" panose="020B0604020202020204" pitchFamily="34" charset="0"/>
              </a:rPr>
              <a:t>). </a:t>
            </a:r>
          </a:p>
          <a:p>
            <a:pPr eaLnBrk="1" hangingPunct="1">
              <a:defRPr/>
            </a:pPr>
            <a:r>
              <a:rPr lang="en-US" altLang="nb-NO" sz="1050" i="1" dirty="0">
                <a:cs typeface="Arial" panose="020B0604020202020204" pitchFamily="34" charset="0"/>
              </a:rPr>
              <a:t>We did not do this in the above simulation, so this is why the benefit of D-action is small. </a:t>
            </a:r>
          </a:p>
          <a:p>
            <a:pPr eaLnBrk="1" hangingPunct="1">
              <a:defRPr/>
            </a:pPr>
            <a:r>
              <a:rPr lang="en-US" altLang="nb-NO" sz="1200" dirty="0">
                <a:cs typeface="Arial" panose="020B0604020202020204" pitchFamily="34" charset="0"/>
              </a:rPr>
              <a:t>2. Use derivative action (PID) for unstable processes, for example, a double integrating process (not so common in process control).</a:t>
            </a:r>
          </a:p>
          <a:p>
            <a:pPr eaLnBrk="1" hangingPunct="1">
              <a:defRPr/>
            </a:pPr>
            <a:endParaRPr lang="en-US" altLang="nb-NO" sz="1200" i="1" dirty="0">
              <a:cs typeface="Arial" panose="020B0604020202020204" pitchFamily="34" charset="0"/>
            </a:endParaRPr>
          </a:p>
        </p:txBody>
      </p:sp>
      <p:sp>
        <p:nvSpPr>
          <p:cNvPr id="62468" name="Text Box 12">
            <a:extLst>
              <a:ext uri="{FF2B5EF4-FFF2-40B4-BE49-F238E27FC236}">
                <a16:creationId xmlns:a16="http://schemas.microsoft.com/office/drawing/2014/main" id="{67DDC5FB-4CDD-44AB-B800-3F0C4159E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568450" cy="366713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SIMC-tunings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C11478-8836-BDB1-7874-F023C36F82DA}"/>
              </a:ext>
            </a:extLst>
          </p:cNvPr>
          <p:cNvSpPr txBox="1"/>
          <p:nvPr/>
        </p:nvSpPr>
        <p:spPr>
          <a:xfrm>
            <a:off x="1199456" y="509628"/>
            <a:ext cx="80355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nb-NO" dirty="0"/>
              <a:t>SHOULD WE ADD </a:t>
            </a:r>
            <a:r>
              <a:rPr lang="nb-NO" b="1" dirty="0"/>
              <a:t>DERIVATIVE ACTION </a:t>
            </a:r>
            <a:r>
              <a:rPr lang="nb-NO" dirty="0"/>
              <a:t>TO COUNTERACT TIME DELAY?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9264DF-72E3-EA7D-FD81-02E9A82811FF}"/>
              </a:ext>
            </a:extLst>
          </p:cNvPr>
          <p:cNvSpPr txBox="1"/>
          <p:nvPr/>
        </p:nvSpPr>
        <p:spPr>
          <a:xfrm>
            <a:off x="2186464" y="4437112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NO</a:t>
            </a:r>
            <a:endParaRPr 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>
            <a:extLst>
              <a:ext uri="{FF2B5EF4-FFF2-40B4-BE49-F238E27FC236}">
                <a16:creationId xmlns:a16="http://schemas.microsoft.com/office/drawing/2014/main" id="{7BA47A32-DD23-4058-3563-7FE56415D91D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8225" y="781051"/>
            <a:ext cx="7488238" cy="5395913"/>
          </a:xfrm>
          <a:noFill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540" name="Straight Connector 2">
            <a:extLst>
              <a:ext uri="{FF2B5EF4-FFF2-40B4-BE49-F238E27FC236}">
                <a16:creationId xmlns:a16="http://schemas.microsoft.com/office/drawing/2014/main" id="{AE5BCCD4-DBD6-08A9-B559-4096BA1102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13013" y="3367088"/>
            <a:ext cx="7112000" cy="1790700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541" name="TextBox 3">
            <a:extLst>
              <a:ext uri="{FF2B5EF4-FFF2-40B4-BE49-F238E27FC236}">
                <a16:creationId xmlns:a16="http://schemas.microsoft.com/office/drawing/2014/main" id="{53B0B390-65B4-EE13-9491-3CE2311D1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6" y="3573463"/>
            <a:ext cx="1852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>
                <a:solidFill>
                  <a:srgbClr val="FF0000"/>
                </a:solidFill>
              </a:rPr>
              <a:t>Too complicated</a:t>
            </a:r>
          </a:p>
        </p:txBody>
      </p:sp>
      <p:cxnSp>
        <p:nvCxnSpPr>
          <p:cNvPr id="65542" name="Straight Connector 2">
            <a:extLst>
              <a:ext uri="{FF2B5EF4-FFF2-40B4-BE49-F238E27FC236}">
                <a16:creationId xmlns:a16="http://schemas.microsoft.com/office/drawing/2014/main" id="{60E1FE82-8F47-3A39-18BD-F1124CFC112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2838" y="3390900"/>
            <a:ext cx="7372350" cy="1652588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17ECEE15-E172-723B-E283-C312C6C50F57}"/>
              </a:ext>
            </a:extLst>
          </p:cNvPr>
          <p:cNvSpPr/>
          <p:nvPr/>
        </p:nvSpPr>
        <p:spPr>
          <a:xfrm>
            <a:off x="2308225" y="3243943"/>
            <a:ext cx="7575550" cy="19138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2101-41C8-3966-9E93-99FBD3093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24" y="433388"/>
            <a:ext cx="10801200" cy="995362"/>
          </a:xfrm>
        </p:spPr>
        <p:txBody>
          <a:bodyPr/>
          <a:lstStyle/>
          <a:p>
            <a:r>
              <a:rPr lang="nb-NO" dirty="0" err="1"/>
              <a:t>When</a:t>
            </a:r>
            <a:r>
              <a:rPr lang="nb-NO" dirty="0"/>
              <a:t> do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/>
              <a:t>need</a:t>
            </a:r>
            <a:r>
              <a:rPr lang="nb-NO" dirty="0"/>
              <a:t> «</a:t>
            </a:r>
            <a:r>
              <a:rPr lang="nb-NO" dirty="0" err="1"/>
              <a:t>tight</a:t>
            </a:r>
            <a:r>
              <a:rPr lang="nb-NO" dirty="0"/>
              <a:t> control»? </a:t>
            </a:r>
            <a:br>
              <a:rPr lang="nb-NO" dirty="0"/>
            </a:br>
            <a:r>
              <a:rPr lang="nb-NO" sz="4000" dirty="0"/>
              <a:t>For hard </a:t>
            </a:r>
            <a:r>
              <a:rPr lang="nb-NO" sz="4000" dirty="0" err="1"/>
              <a:t>constraints</a:t>
            </a:r>
            <a:r>
              <a:rPr lang="nb-NO" sz="4000" dirty="0"/>
              <a:t> </a:t>
            </a:r>
            <a:r>
              <a:rPr lang="nb-NO" sz="4000" dirty="0" err="1"/>
              <a:t>where</a:t>
            </a:r>
            <a:r>
              <a:rPr lang="nb-NO" sz="4000" dirty="0"/>
              <a:t> backoff is </a:t>
            </a:r>
            <a:r>
              <a:rPr lang="nb-NO" sz="4000" dirty="0" err="1"/>
              <a:t>costly</a:t>
            </a:r>
            <a:endParaRPr lang="nb-NO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BB9949-AFAC-3D9F-49EF-C8C167487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564905"/>
            <a:ext cx="4343400" cy="33813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72553C-6601-123E-D84B-27D89CFD30BC}"/>
              </a:ext>
            </a:extLst>
          </p:cNvPr>
          <p:cNvSpPr txBox="1"/>
          <p:nvPr/>
        </p:nvSpPr>
        <p:spPr>
          <a:xfrm>
            <a:off x="2927648" y="2204864"/>
            <a:ext cx="32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«SQEEZE and SHIFT» RULE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411DD5-270A-31FC-6B68-DA1D9A01A959}"/>
              </a:ext>
            </a:extLst>
          </p:cNvPr>
          <p:cNvSpPr txBox="1"/>
          <p:nvPr/>
        </p:nvSpPr>
        <p:spPr>
          <a:xfrm>
            <a:off x="4453995" y="5126946"/>
            <a:ext cx="97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Original</a:t>
            </a:r>
          </a:p>
          <a:p>
            <a:r>
              <a:rPr lang="nb-NO" dirty="0"/>
              <a:t>tuning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3128D-B0CF-1D99-2310-396C5EBA3C4F}"/>
              </a:ext>
            </a:extLst>
          </p:cNvPr>
          <p:cNvSpPr txBox="1"/>
          <p:nvPr/>
        </p:nvSpPr>
        <p:spPr>
          <a:xfrm>
            <a:off x="5657417" y="5133217"/>
            <a:ext cx="1146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Improved</a:t>
            </a:r>
            <a:endParaRPr lang="nb-NO" dirty="0"/>
          </a:p>
          <a:p>
            <a:r>
              <a:rPr lang="nb-NO" dirty="0"/>
              <a:t>tuning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BF22A-4CA4-C3CC-84B5-A2318DA78198}"/>
              </a:ext>
            </a:extLst>
          </p:cNvPr>
          <p:cNvSpPr txBox="1"/>
          <p:nvPr/>
        </p:nvSpPr>
        <p:spPr>
          <a:xfrm>
            <a:off x="6968622" y="5126945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Optimized</a:t>
            </a:r>
            <a:endParaRPr lang="nb-NO" dirty="0"/>
          </a:p>
          <a:p>
            <a:r>
              <a:rPr lang="nb-NO" dirty="0" err="1"/>
              <a:t>operation</a:t>
            </a:r>
            <a:endParaRPr lang="nb-NO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19250C4-3340-1D87-3DEB-9F2902B37002}"/>
              </a:ext>
            </a:extLst>
          </p:cNvPr>
          <p:cNvCxnSpPr/>
          <p:nvPr/>
        </p:nvCxnSpPr>
        <p:spPr bwMode="auto">
          <a:xfrm>
            <a:off x="5657417" y="3429000"/>
            <a:ext cx="0" cy="648072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C460705-EB4D-6538-1A8E-8656018F068A}"/>
              </a:ext>
            </a:extLst>
          </p:cNvPr>
          <p:cNvCxnSpPr/>
          <p:nvPr/>
        </p:nvCxnSpPr>
        <p:spPr bwMode="auto">
          <a:xfrm flipV="1">
            <a:off x="7176120" y="3573016"/>
            <a:ext cx="0" cy="57606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B43A56F-1A81-CFDD-1222-CAFA83442CB2}"/>
              </a:ext>
            </a:extLst>
          </p:cNvPr>
          <p:cNvSpPr txBox="1"/>
          <p:nvPr/>
        </p:nvSpPr>
        <p:spPr>
          <a:xfrm>
            <a:off x="6710065" y="4077072"/>
            <a:ext cx="7024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>
                <a:solidFill>
                  <a:srgbClr val="FF0000"/>
                </a:solidFill>
              </a:rPr>
              <a:t>Setpoint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CEDDE9-4AAF-49B6-CCFC-DAA616141274}"/>
              </a:ext>
            </a:extLst>
          </p:cNvPr>
          <p:cNvSpPr txBox="1"/>
          <p:nvPr/>
        </p:nvSpPr>
        <p:spPr>
          <a:xfrm>
            <a:off x="5657417" y="3535397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err="1"/>
              <a:t>Squeeze</a:t>
            </a:r>
            <a:endParaRPr lang="nb-NO" sz="1200" dirty="0"/>
          </a:p>
          <a:p>
            <a:r>
              <a:rPr lang="nb-NO" sz="1200" dirty="0" err="1"/>
              <a:t>variance</a:t>
            </a:r>
            <a:endParaRPr lang="nb-NO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E4C4ED-F699-3FBB-0719-7507CABAB695}"/>
              </a:ext>
            </a:extLst>
          </p:cNvPr>
          <p:cNvSpPr txBox="1"/>
          <p:nvPr/>
        </p:nvSpPr>
        <p:spPr>
          <a:xfrm>
            <a:off x="7128592" y="3724529"/>
            <a:ext cx="22914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err="1"/>
              <a:t>Shift</a:t>
            </a:r>
            <a:r>
              <a:rPr lang="nb-NO" sz="1200" dirty="0"/>
              <a:t> setpoint to </a:t>
            </a:r>
            <a:r>
              <a:rPr lang="nb-NO" sz="1200" dirty="0" err="1"/>
              <a:t>reduce</a:t>
            </a:r>
            <a:r>
              <a:rPr lang="nb-NO" sz="1200" dirty="0"/>
              <a:t> backoff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9D9212-140B-76F8-4854-CD8A43AA7B90}"/>
              </a:ext>
            </a:extLst>
          </p:cNvPr>
          <p:cNvSpPr txBox="1"/>
          <p:nvPr/>
        </p:nvSpPr>
        <p:spPr>
          <a:xfrm>
            <a:off x="7176121" y="5786412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time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0DDB2F6-F86D-B736-4E63-76F7057A9079}"/>
              </a:ext>
            </a:extLst>
          </p:cNvPr>
          <p:cNvCxnSpPr/>
          <p:nvPr/>
        </p:nvCxnSpPr>
        <p:spPr bwMode="auto">
          <a:xfrm>
            <a:off x="8256240" y="3212976"/>
            <a:ext cx="0" cy="36004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EA87534-2436-CD07-E8ED-0DBDF88A2752}"/>
              </a:ext>
            </a:extLst>
          </p:cNvPr>
          <p:cNvSpPr txBox="1"/>
          <p:nvPr/>
        </p:nvSpPr>
        <p:spPr>
          <a:xfrm>
            <a:off x="8400256" y="3224009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New backoff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349110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09461819-E05D-70C4-C765-AB445A01E0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Tuning for smooth control</a:t>
            </a:r>
          </a:p>
        </p:txBody>
      </p:sp>
      <p:sp>
        <p:nvSpPr>
          <p:cNvPr id="75780" name="Text Box 9">
            <a:extLst>
              <a:ext uri="{FF2B5EF4-FFF2-40B4-BE49-F238E27FC236}">
                <a16:creationId xmlns:a16="http://schemas.microsoft.com/office/drawing/2014/main" id="{00DC66E3-B957-2F7C-A2D5-6FCCBA57F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368550" cy="366713"/>
          </a:xfrm>
          <a:prstGeom prst="rect">
            <a:avLst/>
          </a:prstGeom>
          <a:solidFill>
            <a:srgbClr val="F0FB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>
                <a:ea typeface="MS PGothic" panose="020B0600070205080204" pitchFamily="34" charset="-128"/>
              </a:rPr>
              <a:t>SMOOTH CONTROL</a:t>
            </a:r>
          </a:p>
        </p:txBody>
      </p:sp>
      <p:sp>
        <p:nvSpPr>
          <p:cNvPr id="75781" name="Rectangle 11">
            <a:extLst>
              <a:ext uri="{FF2B5EF4-FFF2-40B4-BE49-F238E27FC236}">
                <a16:creationId xmlns:a16="http://schemas.microsoft.com/office/drawing/2014/main" id="{A274BCAE-8E5E-0BE8-6042-76544E8C0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1341438"/>
            <a:ext cx="83010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Tuning parameter: </a:t>
            </a:r>
            <a:r>
              <a:rPr lang="en-US" altLang="nb-NO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latin typeface="Times New Roman" panose="02020603050405020304" pitchFamily="18" charset="0"/>
                <a:ea typeface="MS PGothic" panose="020B0600070205080204" pitchFamily="34" charset="-128"/>
                <a:sym typeface="Symbol" panose="05050102010706020507" pitchFamily="18" charset="2"/>
              </a:rPr>
              <a:t>c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 = desired closed-loop response time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nb-NO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Selecting </a:t>
            </a:r>
            <a:r>
              <a:rPr lang="en-US" altLang="nb-NO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latin typeface="Times New Roman" panose="02020603050405020304" pitchFamily="18" charset="0"/>
                <a:ea typeface="MS PGothic" panose="020B0600070205080204" pitchFamily="34" charset="-128"/>
                <a:sym typeface="Symbol" panose="05050102010706020507" pitchFamily="18" charset="2"/>
              </a:rPr>
              <a:t>c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=</a:t>
            </a:r>
            <a:r>
              <a:rPr lang="en-US" altLang="nb-NO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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 if we need </a:t>
            </a:r>
            <a:r>
              <a:rPr lang="en-US" altLang="en-US" dirty="0">
                <a:solidFill>
                  <a:srgbClr val="FF33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“</a:t>
            </a:r>
            <a:r>
              <a:rPr lang="en-US" altLang="nb-NO" dirty="0">
                <a:solidFill>
                  <a:srgbClr val="FF33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tight control</a:t>
            </a:r>
            <a:r>
              <a:rPr lang="en-US" altLang="en-US" dirty="0">
                <a:solidFill>
                  <a:srgbClr val="FF33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” of y.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nb-NO" dirty="0">
              <a:latin typeface="Symbol" panose="05050102010706020507" pitchFamily="18" charset="2"/>
              <a:ea typeface="MS PGothic" panose="020B0600070205080204" pitchFamily="34" charset="-128"/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nb-NO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Other cases: </a:t>
            </a:r>
            <a:r>
              <a:rPr lang="en-US" altLang="nb-NO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“Smooth control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” of y is sufficient, so select </a:t>
            </a:r>
            <a:r>
              <a:rPr lang="en-US" altLang="nb-NO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latin typeface="Times New Roman" panose="02020603050405020304" pitchFamily="18" charset="0"/>
                <a:ea typeface="MS PGothic" panose="020B0600070205080204" pitchFamily="34" charset="-128"/>
                <a:sym typeface="Symbol" panose="05050102010706020507" pitchFamily="18" charset="2"/>
              </a:rPr>
              <a:t>c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 &gt; </a:t>
            </a:r>
            <a:r>
              <a:rPr lang="en-US" altLang="nb-NO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 </a:t>
            </a: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for 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slower control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smoother input usage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sz="1400" dirty="0">
                <a:latin typeface="Times New Roman" panose="02020603050405020304" pitchFamily="18" charset="0"/>
                <a:ea typeface="MS PGothic" panose="020B0600070205080204" pitchFamily="34" charset="-128"/>
              </a:rPr>
              <a:t>less disturbing effect on rest of the plant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less sensitivity  to measurement noise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better robustness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endParaRPr lang="en-US" altLang="nb-NO" sz="1600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nb-NO" dirty="0">
                <a:latin typeface="Times New Roman" panose="02020603050405020304" pitchFamily="18" charset="0"/>
                <a:ea typeface="MS PGothic" panose="020B0600070205080204" pitchFamily="34" charset="-128"/>
              </a:rPr>
              <a:t>Question: Given that we require some disturbance rejection.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What is the largest possible value for </a:t>
            </a:r>
            <a:r>
              <a:rPr lang="en-US" altLang="nb-NO" sz="1600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</a:t>
            </a:r>
            <a:r>
              <a:rPr lang="en-US" altLang="nb-NO" sz="1600" baseline="-25000" dirty="0">
                <a:latin typeface="Times New Roman" panose="02020603050405020304" pitchFamily="18" charset="0"/>
                <a:ea typeface="MS PGothic" panose="020B0600070205080204" pitchFamily="34" charset="-128"/>
                <a:sym typeface="Symbol" panose="05050102010706020507" pitchFamily="18" charset="2"/>
              </a:rPr>
              <a:t>c</a:t>
            </a: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 ?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altLang="nb-NO" sz="1600" dirty="0">
                <a:latin typeface="Times New Roman" panose="02020603050405020304" pitchFamily="18" charset="0"/>
                <a:ea typeface="MS PGothic" panose="020B0600070205080204" pitchFamily="34" charset="-128"/>
              </a:rPr>
              <a:t>ANSWER: </a:t>
            </a:r>
            <a:r>
              <a:rPr lang="en-US" altLang="nb-NO" sz="1600" dirty="0">
                <a:latin typeface="Symbol" panose="05050102010706020507" pitchFamily="18" charset="2"/>
                <a:ea typeface="MS PGothic" panose="020B0600070205080204" pitchFamily="34" charset="-128"/>
                <a:sym typeface="Symbol" panose="05050102010706020507" pitchFamily="18" charset="2"/>
              </a:rPr>
              <a:t></a:t>
            </a:r>
            <a:r>
              <a:rPr lang="en-US" altLang="nb-NO" sz="1600" baseline="-25000" dirty="0" err="1">
                <a:ea typeface="MS PGothic" panose="020B0600070205080204" pitchFamily="34" charset="-128"/>
                <a:sym typeface="Symbol" panose="05050102010706020507" pitchFamily="18" charset="2"/>
              </a:rPr>
              <a:t>c,max</a:t>
            </a:r>
            <a:r>
              <a:rPr lang="en-US" altLang="nb-NO" sz="1600" baseline="-25000" dirty="0">
                <a:ea typeface="MS PGothic" panose="020B0600070205080204" pitchFamily="34" charset="-128"/>
                <a:sym typeface="Symbol" panose="05050102010706020507" pitchFamily="18" charset="2"/>
              </a:rPr>
              <a:t> </a:t>
            </a:r>
            <a:r>
              <a:rPr lang="en-US" altLang="nb-NO" sz="1600" dirty="0">
                <a:ea typeface="MS PGothic" panose="020B0600070205080204" pitchFamily="34" charset="-128"/>
                <a:sym typeface="Symbol" panose="05050102010706020507" pitchFamily="18" charset="2"/>
              </a:rPr>
              <a:t>=1/</a:t>
            </a:r>
            <a:r>
              <a:rPr lang="el-GR" altLang="nb-NO" sz="1600" dirty="0">
                <a:ea typeface="MS PGothic" panose="020B0600070205080204" pitchFamily="34" charset="-128"/>
                <a:sym typeface="Symbol" panose="05050102010706020507" pitchFamily="18" charset="2"/>
              </a:rPr>
              <a:t>ω</a:t>
            </a:r>
            <a:r>
              <a:rPr lang="nb-NO" altLang="nb-NO" sz="1600" baseline="-25000" dirty="0">
                <a:ea typeface="MS PGothic" panose="020B0600070205080204" pitchFamily="34" charset="-128"/>
                <a:sym typeface="Symbol" panose="05050102010706020507" pitchFamily="18" charset="2"/>
              </a:rPr>
              <a:t>d  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(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where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</a:t>
            </a:r>
            <a:r>
              <a:rPr lang="el-GR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ω</a:t>
            </a:r>
            <a:r>
              <a:rPr lang="nb-NO" altLang="nb-NO" sz="1200" baseline="-25000" dirty="0">
                <a:ea typeface="MS PGothic" panose="020B0600070205080204" pitchFamily="34" charset="-128"/>
                <a:sym typeface="Symbol" panose="05050102010706020507" pitchFamily="18" charset="2"/>
              </a:rPr>
              <a:t>d 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is 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defined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as 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the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frequence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where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|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g</a:t>
            </a:r>
            <a:r>
              <a:rPr lang="nb-NO" altLang="nb-NO" sz="1200" baseline="-25000" dirty="0" err="1">
                <a:ea typeface="MS PGothic" panose="020B0600070205080204" pitchFamily="34" charset="-128"/>
                <a:sym typeface="Symbol" panose="05050102010706020507" pitchFamily="18" charset="2"/>
              </a:rPr>
              <a:t>d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(j</a:t>
            </a:r>
            <a:r>
              <a:rPr lang="el-GR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ω</a:t>
            </a:r>
            <a:r>
              <a:rPr lang="nb-NO" altLang="nb-NO" sz="1200" baseline="-25000" dirty="0">
                <a:ea typeface="MS PGothic" panose="020B0600070205080204" pitchFamily="34" charset="-128"/>
                <a:sym typeface="Symbol" panose="05050102010706020507" pitchFamily="18" charset="2"/>
              </a:rPr>
              <a:t>d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)| = 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y</a:t>
            </a:r>
            <a:r>
              <a:rPr lang="nb-NO" altLang="nb-NO" sz="1200" baseline="-25000" dirty="0" err="1">
                <a:ea typeface="MS PGothic" panose="020B0600070205080204" pitchFamily="34" charset="-128"/>
                <a:sym typeface="Symbol" panose="05050102010706020507" pitchFamily="18" charset="2"/>
              </a:rPr>
              <a:t>max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/</a:t>
            </a:r>
            <a:r>
              <a:rPr lang="nb-NO" altLang="nb-NO" sz="1200" dirty="0" err="1">
                <a:ea typeface="MS PGothic" panose="020B0600070205080204" pitchFamily="34" charset="-128"/>
                <a:sym typeface="Symbol" panose="05050102010706020507" pitchFamily="18" charset="2"/>
              </a:rPr>
              <a:t>d</a:t>
            </a:r>
            <a:r>
              <a:rPr lang="nb-NO" altLang="nb-NO" sz="1200" baseline="-25000" dirty="0" err="1">
                <a:ea typeface="MS PGothic" panose="020B0600070205080204" pitchFamily="34" charset="-128"/>
                <a:sym typeface="Symbol" panose="05050102010706020507" pitchFamily="18" charset="2"/>
              </a:rPr>
              <a:t>max</a:t>
            </a:r>
            <a:r>
              <a:rPr lang="nb-NO" altLang="nb-NO" sz="1200" dirty="0">
                <a:ea typeface="MS PGothic" panose="020B0600070205080204" pitchFamily="34" charset="-128"/>
                <a:sym typeface="Symbol" panose="05050102010706020507" pitchFamily="18" charset="2"/>
              </a:rPr>
              <a:t> )</a:t>
            </a:r>
            <a:endParaRPr lang="en-US" altLang="nb-NO" sz="1200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lang="en-US" altLang="nb-NO" sz="1500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75782" name="Text Box 15">
            <a:extLst>
              <a:ext uri="{FF2B5EF4-FFF2-40B4-BE49-F238E27FC236}">
                <a16:creationId xmlns:a16="http://schemas.microsoft.com/office/drawing/2014/main" id="{082147B1-025B-8C7F-A1FC-784A145A2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713" y="5589240"/>
            <a:ext cx="86412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800" dirty="0">
                <a:ea typeface="MS PGothic" panose="020B0600070205080204" pitchFamily="34" charset="-128"/>
              </a:rPr>
              <a:t>  </a:t>
            </a:r>
          </a:p>
          <a:p>
            <a:r>
              <a:rPr lang="nb-NO" altLang="nb-NO" sz="800" dirty="0" err="1">
                <a:ea typeface="MS PGothic" panose="020B0600070205080204" pitchFamily="34" charset="-128"/>
              </a:rPr>
              <a:t>Proof</a:t>
            </a:r>
            <a:r>
              <a:rPr lang="nb-NO" altLang="nb-NO" sz="800" dirty="0">
                <a:ea typeface="MS PGothic" panose="020B0600070205080204" pitchFamily="34" charset="-128"/>
              </a:rPr>
              <a:t>: S. Skogestad, ``Tuning for </a:t>
            </a:r>
            <a:r>
              <a:rPr lang="nb-NO" altLang="nb-NO" sz="800" dirty="0" err="1">
                <a:ea typeface="MS PGothic" panose="020B0600070205080204" pitchFamily="34" charset="-128"/>
              </a:rPr>
              <a:t>smooth</a:t>
            </a:r>
            <a:r>
              <a:rPr lang="nb-NO" altLang="nb-NO" sz="800" dirty="0">
                <a:ea typeface="MS PGothic" panose="020B0600070205080204" pitchFamily="34" charset="-128"/>
              </a:rPr>
              <a:t> PID control </a:t>
            </a:r>
            <a:r>
              <a:rPr lang="nb-NO" altLang="nb-NO" sz="800" dirty="0" err="1">
                <a:ea typeface="MS PGothic" panose="020B0600070205080204" pitchFamily="34" charset="-128"/>
              </a:rPr>
              <a:t>with</a:t>
            </a:r>
            <a:r>
              <a:rPr lang="nb-NO" altLang="nb-NO" sz="800" dirty="0">
                <a:ea typeface="MS PGothic" panose="020B0600070205080204" pitchFamily="34" charset="-128"/>
              </a:rPr>
              <a:t> </a:t>
            </a:r>
            <a:r>
              <a:rPr lang="nb-NO" altLang="nb-NO" sz="800" dirty="0" err="1">
                <a:ea typeface="MS PGothic" panose="020B0600070205080204" pitchFamily="34" charset="-128"/>
              </a:rPr>
              <a:t>acceptable</a:t>
            </a:r>
            <a:r>
              <a:rPr lang="nb-NO" altLang="nb-NO" sz="800" dirty="0">
                <a:ea typeface="MS PGothic" panose="020B0600070205080204" pitchFamily="34" charset="-128"/>
              </a:rPr>
              <a:t> </a:t>
            </a:r>
            <a:r>
              <a:rPr lang="nb-NO" altLang="nb-NO" sz="800" dirty="0" err="1">
                <a:ea typeface="MS PGothic" panose="020B0600070205080204" pitchFamily="34" charset="-128"/>
              </a:rPr>
              <a:t>disturbance</a:t>
            </a:r>
            <a:r>
              <a:rPr lang="nb-NO" altLang="nb-NO" sz="800" dirty="0">
                <a:ea typeface="MS PGothic" panose="020B0600070205080204" pitchFamily="34" charset="-128"/>
              </a:rPr>
              <a:t> </a:t>
            </a:r>
            <a:r>
              <a:rPr lang="nb-NO" altLang="nb-NO" sz="800" dirty="0" err="1">
                <a:ea typeface="MS PGothic" panose="020B0600070205080204" pitchFamily="34" charset="-128"/>
              </a:rPr>
              <a:t>rejection</a:t>
            </a:r>
            <a:r>
              <a:rPr lang="nb-NO" altLang="nb-NO" sz="800" dirty="0">
                <a:ea typeface="MS PGothic" panose="020B0600070205080204" pitchFamily="34" charset="-128"/>
              </a:rPr>
              <a:t>'', </a:t>
            </a:r>
            <a:r>
              <a:rPr lang="nb-NO" altLang="nb-NO" sz="800" i="1" dirty="0" err="1">
                <a:ea typeface="MS PGothic" panose="020B0600070205080204" pitchFamily="34" charset="-128"/>
              </a:rPr>
              <a:t>Ind.Eng.Chem.Res</a:t>
            </a:r>
            <a:r>
              <a:rPr lang="nb-NO" altLang="nb-NO" sz="800" b="1" dirty="0">
                <a:ea typeface="MS PGothic" panose="020B0600070205080204" pitchFamily="34" charset="-128"/>
              </a:rPr>
              <a:t>, 45</a:t>
            </a:r>
            <a:r>
              <a:rPr lang="nb-NO" altLang="nb-NO" sz="800" dirty="0">
                <a:ea typeface="MS PGothic" panose="020B0600070205080204" pitchFamily="34" charset="-128"/>
              </a:rPr>
              <a:t> (23), 7817-7822 (2006).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FAF0D98A-B09F-B920-190E-2AE67984B2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dirty="0"/>
              <a:t>Level control (integrating process)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68AE8977-B641-68E2-AF31-4F73823FC8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nb-NO" dirty="0"/>
              <a:t> Level control often causes problems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nb-NO" dirty="0"/>
              <a:t>Typical story: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dirty="0"/>
              <a:t>Level loop starts oscillating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dirty="0"/>
              <a:t>Operator detunes by decreasing controller gain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dirty="0"/>
              <a:t>Level loop oscillates even more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dirty="0"/>
              <a:t>......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nb-NO" dirty="0"/>
              <a:t>???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nb-NO" dirty="0"/>
              <a:t>Explanation: Level is by itself unstable and requires control.  </a:t>
            </a:r>
          </a:p>
          <a:p>
            <a:pPr eaLnBrk="1" hangingPunct="1">
              <a:lnSpc>
                <a:spcPct val="90000"/>
              </a:lnSpc>
            </a:pPr>
            <a:endParaRPr lang="en-US" altLang="nb-NO" dirty="0"/>
          </a:p>
        </p:txBody>
      </p:sp>
      <p:sp>
        <p:nvSpPr>
          <p:cNvPr id="79876" name="Text Box 4">
            <a:extLst>
              <a:ext uri="{FF2B5EF4-FFF2-40B4-BE49-F238E27FC236}">
                <a16:creationId xmlns:a16="http://schemas.microsoft.com/office/drawing/2014/main" id="{BAC4FDB2-75BF-12C7-FAA0-6DF0DDE49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764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LEVEL CONTROL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B392AF68-E301-556E-0599-1970F38DD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06" y="1269330"/>
            <a:ext cx="5832475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Line 3">
            <a:extLst>
              <a:ext uri="{FF2B5EF4-FFF2-40B4-BE49-F238E27FC236}">
                <a16:creationId xmlns:a16="http://schemas.microsoft.com/office/drawing/2014/main" id="{1EC28BBC-0CA0-3A26-7186-7587781B1846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917" y="5490492"/>
            <a:ext cx="647700" cy="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2532" name="Text Box 4">
            <a:extLst>
              <a:ext uri="{FF2B5EF4-FFF2-40B4-BE49-F238E27FC236}">
                <a16:creationId xmlns:a16="http://schemas.microsoft.com/office/drawing/2014/main" id="{F10BE8B7-D523-9561-D41E-EFEC92246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967" y="3115593"/>
            <a:ext cx="2012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>
                <a:solidFill>
                  <a:srgbClr val="FF3300"/>
                </a:solidFill>
              </a:rPr>
              <a:t>STEP IN INPUT u</a:t>
            </a:r>
          </a:p>
        </p:txBody>
      </p:sp>
      <p:sp>
        <p:nvSpPr>
          <p:cNvPr id="22533" name="Text Box 5">
            <a:extLst>
              <a:ext uri="{FF2B5EF4-FFF2-40B4-BE49-F238E27FC236}">
                <a16:creationId xmlns:a16="http://schemas.microsoft.com/office/drawing/2014/main" id="{F02C229F-1743-1D24-5DAF-52B4450A8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9430" y="1747168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nb-NO" altLang="nb-NO"/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484A78D7-031B-2DFA-87D7-75C2C5643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2092" y="1839243"/>
            <a:ext cx="2673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>
                <a:solidFill>
                  <a:srgbClr val="FF3300"/>
                </a:solidFill>
              </a:rPr>
              <a:t>RESULTING OUTPUT y</a:t>
            </a:r>
          </a:p>
        </p:txBody>
      </p:sp>
      <p:sp>
        <p:nvSpPr>
          <p:cNvPr id="22535" name="Line 7">
            <a:extLst>
              <a:ext uri="{FF2B5EF4-FFF2-40B4-BE49-F238E27FC236}">
                <a16:creationId xmlns:a16="http://schemas.microsoft.com/office/drawing/2014/main" id="{2FD4777A-1EFE-CA1C-25D5-5F65CE4916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19068" y="1747168"/>
            <a:ext cx="360363" cy="144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301FC56E-93A5-E478-DD12-617BD41C9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6905" y="4149055"/>
            <a:ext cx="3600450" cy="109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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: Delay - Time where output does not change</a:t>
            </a:r>
          </a:p>
          <a:p>
            <a:pPr eaLnBrk="1" hangingPunct="1"/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</a:t>
            </a:r>
            <a:r>
              <a:rPr lang="en-US" altLang="nb-NO" sz="1400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: Time constant - Additional time to reach </a:t>
            </a:r>
          </a:p>
          <a:p>
            <a:pPr eaLnBrk="1" hangingPunct="1"/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63% of final change</a:t>
            </a:r>
          </a:p>
          <a:p>
            <a:pPr eaLnBrk="1" hangingPunct="1"/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k = 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 y(∞)/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nb-NO" sz="1400">
                <a:solidFill>
                  <a:srgbClr val="FF0000"/>
                </a:solidFill>
                <a:latin typeface="Times New Roman" panose="02020603050405020304" pitchFamily="18" charset="0"/>
              </a:rPr>
              <a:t> u : Steady-state gain</a:t>
            </a:r>
            <a:r>
              <a:rPr lang="en-US" altLang="nb-NO" sz="1400"/>
              <a:t> </a:t>
            </a:r>
            <a:endParaRPr lang="en-US" altLang="nb-NO" sz="1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nb-NO" sz="1400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Rectangle 9">
            <a:extLst>
              <a:ext uri="{FF2B5EF4-FFF2-40B4-BE49-F238E27FC236}">
                <a16:creationId xmlns:a16="http://schemas.microsoft.com/office/drawing/2014/main" id="{080E7150-8E71-07B1-A459-0EF5F9C51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355" y="2132930"/>
            <a:ext cx="1223962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22538" name="Line 10">
            <a:extLst>
              <a:ext uri="{FF2B5EF4-FFF2-40B4-BE49-F238E27FC236}">
                <a16:creationId xmlns:a16="http://schemas.microsoft.com/office/drawing/2014/main" id="{68B77B82-B6DB-0DD0-787E-14101A4B980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5556" y="5506367"/>
            <a:ext cx="504825" cy="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22539" name="Text Box 11">
            <a:extLst>
              <a:ext uri="{FF2B5EF4-FFF2-40B4-BE49-F238E27FC236}">
                <a16:creationId xmlns:a16="http://schemas.microsoft.com/office/drawing/2014/main" id="{DF9A42A0-E5F9-3094-0F15-8C7BFA73E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6143" y="1407443"/>
            <a:ext cx="7667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l-GR" altLang="nb-NO">
                <a:cs typeface="Arial" panose="020B0604020202020204" pitchFamily="34" charset="0"/>
              </a:rPr>
              <a:t>Δ</a:t>
            </a:r>
            <a:r>
              <a:rPr lang="en-US" altLang="nb-NO"/>
              <a:t>y(∞)</a:t>
            </a:r>
          </a:p>
        </p:txBody>
      </p:sp>
      <p:sp>
        <p:nvSpPr>
          <p:cNvPr id="22540" name="Text Box 12">
            <a:extLst>
              <a:ext uri="{FF2B5EF4-FFF2-40B4-BE49-F238E27FC236}">
                <a16:creationId xmlns:a16="http://schemas.microsoft.com/office/drawing/2014/main" id="{7F6B99CC-8321-2D82-2C5B-A1E3B2063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505" y="3933155"/>
            <a:ext cx="463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l-GR" altLang="nb-NO">
                <a:cs typeface="Arial" panose="020B0604020202020204" pitchFamily="34" charset="0"/>
              </a:rPr>
              <a:t>Δ</a:t>
            </a:r>
            <a:r>
              <a:rPr lang="en-US" altLang="nb-NO"/>
              <a:t>u</a:t>
            </a:r>
          </a:p>
        </p:txBody>
      </p:sp>
      <p:sp>
        <p:nvSpPr>
          <p:cNvPr id="22541" name="Text Box 13">
            <a:extLst>
              <a:ext uri="{FF2B5EF4-FFF2-40B4-BE49-F238E27FC236}">
                <a16:creationId xmlns:a16="http://schemas.microsoft.com/office/drawing/2014/main" id="{9D6164F7-8907-5102-1D83-933C38129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2300288" cy="369888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5F75B0-A8FE-9B9D-0311-ABD4A94B767D}"/>
              </a:ext>
            </a:extLst>
          </p:cNvPr>
          <p:cNvSpPr txBox="1"/>
          <p:nvPr/>
        </p:nvSpPr>
        <p:spPr>
          <a:xfrm>
            <a:off x="1847528" y="6063736"/>
            <a:ext cx="8188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If </a:t>
            </a:r>
            <a:r>
              <a:rPr lang="nb-NO" sz="1600" dirty="0" err="1"/>
              <a:t>the</a:t>
            </a:r>
            <a:r>
              <a:rPr lang="nb-NO" sz="1600" dirty="0"/>
              <a:t> output y </a:t>
            </a:r>
            <a:r>
              <a:rPr lang="nb-NO" sz="1600" dirty="0" err="1"/>
              <a:t>keeps</a:t>
            </a:r>
            <a:r>
              <a:rPr lang="nb-NO" sz="1600" dirty="0"/>
              <a:t> </a:t>
            </a:r>
            <a:r>
              <a:rPr lang="nb-NO" sz="1600" dirty="0" err="1"/>
              <a:t>ramping</a:t>
            </a:r>
            <a:r>
              <a:rPr lang="nb-NO" sz="1600" dirty="0"/>
              <a:t> (</a:t>
            </a:r>
            <a:r>
              <a:rPr lang="nb-NO" sz="1600" dirty="0" err="1"/>
              <a:t>with</a:t>
            </a:r>
            <a:r>
              <a:rPr lang="nb-NO" sz="1600" dirty="0"/>
              <a:t> </a:t>
            </a:r>
            <a:r>
              <a:rPr lang="nb-NO" sz="1600" dirty="0" err="1"/>
              <a:t>little</a:t>
            </a:r>
            <a:r>
              <a:rPr lang="nb-NO" sz="1600" dirty="0"/>
              <a:t> </a:t>
            </a:r>
            <a:r>
              <a:rPr lang="nb-NO" sz="1600" dirty="0" err="1"/>
              <a:t>sign</a:t>
            </a:r>
            <a:r>
              <a:rPr lang="nb-NO" sz="1600" dirty="0"/>
              <a:t> of flattening) </a:t>
            </a:r>
            <a:r>
              <a:rPr lang="nb-NO" sz="1600" dirty="0" err="1"/>
              <a:t>after</a:t>
            </a:r>
            <a:r>
              <a:rPr lang="nb-NO" sz="1600" dirty="0"/>
              <a:t> </a:t>
            </a:r>
            <a:r>
              <a:rPr lang="nb-NO" sz="1600" dirty="0" err="1"/>
              <a:t>about</a:t>
            </a:r>
            <a:r>
              <a:rPr lang="nb-NO" sz="1600" dirty="0"/>
              <a:t> 4 times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delay</a:t>
            </a:r>
            <a:r>
              <a:rPr lang="nb-NO" sz="1600" dirty="0"/>
              <a:t> </a:t>
            </a:r>
            <a:r>
              <a:rPr lang="el-GR" sz="1600" dirty="0"/>
              <a:t>θ</a:t>
            </a:r>
            <a:endParaRPr lang="nb-NO" sz="1600" dirty="0"/>
          </a:p>
          <a:p>
            <a:r>
              <a:rPr lang="nb-NO" sz="1600" dirty="0" err="1"/>
              <a:t>then</a:t>
            </a:r>
            <a:r>
              <a:rPr lang="nb-NO" sz="1600" dirty="0"/>
              <a:t> </a:t>
            </a:r>
            <a:r>
              <a:rPr lang="nb-NO" sz="1600" dirty="0" err="1"/>
              <a:t>you</a:t>
            </a:r>
            <a:r>
              <a:rPr lang="nb-NO" sz="1600" dirty="0"/>
              <a:t> </a:t>
            </a:r>
            <a:r>
              <a:rPr lang="nb-NO" sz="1600" dirty="0" err="1"/>
              <a:t>can</a:t>
            </a:r>
            <a:r>
              <a:rPr lang="nb-NO" sz="1600" dirty="0"/>
              <a:t> </a:t>
            </a:r>
            <a:r>
              <a:rPr lang="nb-NO" sz="1600" dirty="0" err="1"/>
              <a:t>use</a:t>
            </a:r>
            <a:r>
              <a:rPr lang="nb-NO" sz="1600" dirty="0"/>
              <a:t> an </a:t>
            </a:r>
            <a:r>
              <a:rPr lang="nb-NO" sz="1600" dirty="0" err="1"/>
              <a:t>integrating</a:t>
            </a:r>
            <a:r>
              <a:rPr lang="nb-NO" sz="1600" dirty="0"/>
              <a:t> </a:t>
            </a:r>
            <a:r>
              <a:rPr lang="nb-NO" sz="1600" dirty="0" err="1"/>
              <a:t>process</a:t>
            </a:r>
            <a:r>
              <a:rPr lang="nb-NO" sz="1600" dirty="0"/>
              <a:t> </a:t>
            </a:r>
            <a:r>
              <a:rPr lang="nb-NO" sz="1600" dirty="0" err="1"/>
              <a:t>model</a:t>
            </a:r>
            <a:r>
              <a:rPr lang="nb-NO" sz="1600" dirty="0"/>
              <a:t> (so </a:t>
            </a:r>
            <a:r>
              <a:rPr lang="nb-NO" sz="1600" dirty="0" err="1"/>
              <a:t>you</a:t>
            </a:r>
            <a:r>
              <a:rPr lang="nb-NO" sz="1600" dirty="0"/>
              <a:t> </a:t>
            </a:r>
            <a:r>
              <a:rPr lang="nb-NO" sz="1600" dirty="0" err="1"/>
              <a:t>don’t</a:t>
            </a:r>
            <a:r>
              <a:rPr lang="nb-NO" sz="1600" dirty="0"/>
              <a:t> </a:t>
            </a:r>
            <a:r>
              <a:rPr lang="nb-NO" sz="1600" dirty="0" err="1"/>
              <a:t>need</a:t>
            </a:r>
            <a:r>
              <a:rPr lang="nb-NO" sz="1600" dirty="0"/>
              <a:t> </a:t>
            </a:r>
            <a:r>
              <a:rPr lang="el-GR" sz="1600" dirty="0">
                <a:latin typeface="+mn-lt"/>
              </a:rPr>
              <a:t>τ</a:t>
            </a:r>
            <a:r>
              <a:rPr lang="nb-NO" sz="1600" baseline="-25000" dirty="0">
                <a:latin typeface="+mn-lt"/>
              </a:rPr>
              <a:t>1</a:t>
            </a:r>
            <a:r>
              <a:rPr lang="nb-NO" sz="1600" dirty="0"/>
              <a:t>).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EF59ACA-7116-71AF-91E5-DD86ED89C6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1" y="433388"/>
            <a:ext cx="7559675" cy="995362"/>
          </a:xfrm>
        </p:spPr>
        <p:txBody>
          <a:bodyPr/>
          <a:lstStyle/>
          <a:p>
            <a:pPr eaLnBrk="1" hangingPunct="1"/>
            <a:r>
              <a:rPr lang="en-US" altLang="nb-NO" sz="3800" dirty="0"/>
              <a:t>Step response first-order process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56172A4D-AF4C-F357-24A9-2F19C34CA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7004" y="476672"/>
            <a:ext cx="10917992" cy="1077218"/>
          </a:xfrm>
        </p:spPr>
        <p:txBody>
          <a:bodyPr/>
          <a:lstStyle/>
          <a:p>
            <a:r>
              <a:rPr lang="en-US" altLang="nb-NO" dirty="0"/>
              <a:t>Level control (integrating process): Can have both fast and slow oscillations with PI-control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923" name="Content Placeholder 2">
                <a:extLst>
                  <a:ext uri="{FF2B5EF4-FFF2-40B4-BE49-F238E27FC236}">
                    <a16:creationId xmlns:a16="http://schemas.microsoft.com/office/drawing/2014/main" id="{8A1F14BF-DF6C-6785-DABA-5E059DE9AD3A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2403188" y="2254466"/>
                <a:ext cx="8435975" cy="1245741"/>
              </a:xfrm>
            </p:spPr>
            <p:txBody>
              <a:bodyPr/>
              <a:lstStyle/>
              <a:p>
                <a:r>
                  <a:rPr lang="en-US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Fast oscillations (K</a:t>
                </a:r>
                <a:r>
                  <a:rPr lang="en-US" altLang="nb-NO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too high): P &lt; </a:t>
                </a:r>
                <a:r>
                  <a:rPr lang="el-GR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nb-NO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nb-NO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altLang="nb-NO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nb-NO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en-US" sz="2800" kern="0" dirty="0"/>
                  <a:t>Caused by (effective) time delay</a:t>
                </a:r>
              </a:p>
              <a:p>
                <a:r>
                  <a:rPr lang="en-US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Slow oscillations (K</a:t>
                </a:r>
                <a:r>
                  <a:rPr lang="en-US" altLang="nb-NO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too low): </a:t>
                </a:r>
                <a:r>
                  <a:rPr lang="en-US" altLang="nb-NO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&gt; </a:t>
                </a:r>
                <a:r>
                  <a:rPr lang="el-GR" altLang="nb-NO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nb-NO" altLang="nb-NO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nb-NO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altLang="nb-NO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nb-NO" baseline="-250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en-US" sz="2400" kern="0" dirty="0"/>
                  <a:t>Caused by integral action in controller </a:t>
                </a:r>
              </a:p>
              <a:p>
                <a:pPr lvl="1"/>
                <a:r>
                  <a:rPr lang="en-US" sz="2400" dirty="0"/>
                  <a:t>Avoid slow oscillations: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sSub>
                      <m:sSub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kern="0" dirty="0"/>
              </a:p>
              <a:p>
                <a:pPr lvl="1"/>
                <a:endParaRPr lang="en-US" sz="2400" kern="0" dirty="0"/>
              </a:p>
              <a:p>
                <a:pPr marL="344487" lvl="1" indent="0">
                  <a:buNone/>
                </a:pPr>
                <a:endParaRPr lang="en-US" altLang="nb-NO" baseline="-250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nb-NO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1923" name="Content Placeholder 2">
                <a:extLst>
                  <a:ext uri="{FF2B5EF4-FFF2-40B4-BE49-F238E27FC236}">
                    <a16:creationId xmlns:a16="http://schemas.microsoft.com/office/drawing/2014/main" id="{8A1F14BF-DF6C-6785-DABA-5E059DE9AD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03188" y="2254466"/>
                <a:ext cx="8435975" cy="1245741"/>
              </a:xfrm>
              <a:blipFill>
                <a:blip r:embed="rId2"/>
                <a:stretch>
                  <a:fillRect l="-578" t="-6373" b="-1112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925" name="Text Box 4">
            <a:extLst>
              <a:ext uri="{FF2B5EF4-FFF2-40B4-BE49-F238E27FC236}">
                <a16:creationId xmlns:a16="http://schemas.microsoft.com/office/drawing/2014/main" id="{6E489F86-ED11-EFD9-4673-0E1D28E39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764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LEVEL CONTROL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30FDFA-B6F4-EB0D-2149-C279B9D240AA}"/>
              </a:ext>
            </a:extLst>
          </p:cNvPr>
          <p:cNvSpPr txBox="1"/>
          <p:nvPr/>
        </p:nvSpPr>
        <p:spPr>
          <a:xfrm>
            <a:off x="2525857" y="6124654"/>
            <a:ext cx="3315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P=</a:t>
            </a:r>
            <a:r>
              <a:rPr lang="nb-NO" dirty="0" err="1"/>
              <a:t>period</a:t>
            </a:r>
            <a:r>
              <a:rPr lang="nb-NO" dirty="0"/>
              <a:t> of </a:t>
            </a:r>
            <a:r>
              <a:rPr lang="nb-NO" dirty="0" err="1"/>
              <a:t>oscillations</a:t>
            </a:r>
            <a:r>
              <a:rPr lang="nb-NO" dirty="0"/>
              <a:t> = 2</a:t>
            </a:r>
            <a:r>
              <a:rPr lang="el-GR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nb-NO" alt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nb-NO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E7E43D2B-5E60-07AB-72AA-272D83F65C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1" y="433388"/>
            <a:ext cx="8558213" cy="995362"/>
          </a:xfrm>
        </p:spPr>
        <p:txBody>
          <a:bodyPr/>
          <a:lstStyle/>
          <a:p>
            <a:pPr eaLnBrk="1" hangingPunct="1"/>
            <a:r>
              <a:rPr lang="en-US" altLang="nb-NO"/>
              <a:t>How avoid slowly oscillating levels?</a:t>
            </a:r>
          </a:p>
        </p:txBody>
      </p:sp>
      <p:sp>
        <p:nvSpPr>
          <p:cNvPr id="82947" name="Text Box 4">
            <a:extLst>
              <a:ext uri="{FF2B5EF4-FFF2-40B4-BE49-F238E27FC236}">
                <a16:creationId xmlns:a16="http://schemas.microsoft.com/office/drawing/2014/main" id="{8FFE68EE-9552-87A3-B032-27FDEB621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764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LEVEL CONTROL</a:t>
            </a:r>
          </a:p>
        </p:txBody>
      </p:sp>
      <p:sp>
        <p:nvSpPr>
          <p:cNvPr id="82948" name="Text Box 16">
            <a:extLst>
              <a:ext uri="{FF2B5EF4-FFF2-40B4-BE49-F238E27FC236}">
                <a16:creationId xmlns:a16="http://schemas.microsoft.com/office/drawing/2014/main" id="{3208DECC-5C2E-E6E3-7F9D-6636042A8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5546726"/>
            <a:ext cx="12298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nb-NO" altLang="nb-NO">
                <a:cs typeface="Arial" panose="020B0604020202020204" pitchFamily="34" charset="0"/>
              </a:rPr>
              <a:t>0.1 </a:t>
            </a:r>
            <a:r>
              <a:rPr lang="nb-NO" altLang="nb-NO">
                <a:latin typeface="CMSY10" charset="0"/>
                <a:cs typeface="Arial" panose="020B0604020202020204" pitchFamily="34" charset="0"/>
              </a:rPr>
              <a:t>¼</a:t>
            </a:r>
            <a:r>
              <a:rPr lang="nb-NO" altLang="nb-NO">
                <a:cs typeface="Arial" panose="020B0604020202020204" pitchFamily="34" charset="0"/>
              </a:rPr>
              <a:t> 1/</a:t>
            </a:r>
            <a:r>
              <a:rPr lang="nb-NO" altLang="nb-NO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</a:t>
            </a:r>
            <a:r>
              <a:rPr lang="nb-NO" altLang="nb-NO" baseline="30000">
                <a:cs typeface="Arial" panose="020B0604020202020204" pitchFamily="34" charset="0"/>
                <a:sym typeface="Symbol" panose="05050102010706020507" pitchFamily="18" charset="2"/>
              </a:rPr>
              <a:t>2</a:t>
            </a:r>
            <a:endParaRPr lang="nb-NO" altLang="nb-NO" baseline="30000">
              <a:cs typeface="Arial" panose="020B0604020202020204" pitchFamily="34" charset="0"/>
            </a:endParaRPr>
          </a:p>
        </p:txBody>
      </p:sp>
      <p:pic>
        <p:nvPicPr>
          <p:cNvPr id="82950" name="Picture 2">
            <a:extLst>
              <a:ext uri="{FF2B5EF4-FFF2-40B4-BE49-F238E27FC236}">
                <a16:creationId xmlns:a16="http://schemas.microsoft.com/office/drawing/2014/main" id="{1E5F1F2F-D7C7-6643-E52C-DD5280AF6A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62" y="1458914"/>
            <a:ext cx="8061326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E6EB0E-4674-4C37-5737-1FB20388B940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786810" y="6539196"/>
            <a:ext cx="3881191" cy="369332"/>
          </a:xfrm>
          <a:prstGeom prst="rect">
            <a:avLst/>
          </a:prstGeom>
          <a:blipFill>
            <a:blip r:embed="rId4"/>
            <a:stretch>
              <a:fillRect b="-1667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1A92B1-0B77-8DD9-4576-43B3713198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941" y="3691264"/>
            <a:ext cx="2459931" cy="23618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14CACC43-013E-5FBB-DC85-C06914BCC3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Case study oscillating level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F840A4D0-5CE2-44DB-78EB-0782680F4F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 We were called upon to solve a problem with oscillations in a distillation column</a:t>
            </a:r>
          </a:p>
          <a:p>
            <a:pPr eaLnBrk="1" hangingPunct="1"/>
            <a:r>
              <a:rPr lang="en-US" altLang="nb-NO"/>
              <a:t>Closer analysis: Problem was oscillating reboiler level in upstream column</a:t>
            </a:r>
          </a:p>
          <a:p>
            <a:pPr eaLnBrk="1" hangingPunct="1"/>
            <a:r>
              <a:rPr lang="en-US" altLang="nb-NO"/>
              <a:t>Use of Sigurd’s rule solved the problem</a:t>
            </a:r>
          </a:p>
          <a:p>
            <a:pPr eaLnBrk="1" hangingPunct="1"/>
            <a:endParaRPr lang="en-US" altLang="nb-NO"/>
          </a:p>
          <a:p>
            <a:pPr eaLnBrk="1" hangingPunct="1"/>
            <a:endParaRPr lang="en-US" altLang="nb-NO"/>
          </a:p>
        </p:txBody>
      </p:sp>
      <p:sp>
        <p:nvSpPr>
          <p:cNvPr id="84996" name="Text Box 4">
            <a:extLst>
              <a:ext uri="{FF2B5EF4-FFF2-40B4-BE49-F238E27FC236}">
                <a16:creationId xmlns:a16="http://schemas.microsoft.com/office/drawing/2014/main" id="{2596F3DF-A3DA-3D06-9195-6DA5CDF63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0764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LEVEL CONTROL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4">
            <a:extLst>
              <a:ext uri="{FF2B5EF4-FFF2-40B4-BE49-F238E27FC236}">
                <a16:creationId xmlns:a16="http://schemas.microsoft.com/office/drawing/2014/main" id="{549BD2C2-DE2B-DC3A-7671-533A3D8D3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4" y="476251"/>
            <a:ext cx="7462837" cy="570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3" name="Text Box 5">
            <a:extLst>
              <a:ext uri="{FF2B5EF4-FFF2-40B4-BE49-F238E27FC236}">
                <a16:creationId xmlns:a16="http://schemas.microsoft.com/office/drawing/2014/main" id="{CCC00A4A-86BB-5F69-AC66-69034F2C0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638" y="14288"/>
            <a:ext cx="20764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LEVEL CONTROL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E4E02-0F01-7AA1-569C-87C26D460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55051" y="6272213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fld id="{11C35ED0-0D37-4C68-BB21-5A665639D653}" type="slidenum">
              <a:rPr lang="ar-SA" altLang="en-US" smtClean="0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6C8E1-531E-D920-691F-F7C6D6B2CA76}"/>
              </a:ext>
            </a:extLst>
          </p:cNvPr>
          <p:cNvSpPr txBox="1"/>
          <p:nvPr/>
        </p:nvSpPr>
        <p:spPr>
          <a:xfrm>
            <a:off x="767408" y="372446"/>
            <a:ext cx="604867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9pPr>
          </a:lstStyle>
          <a:p>
            <a:r>
              <a:rPr lang="nb-NO" sz="2400" b="1" dirty="0"/>
              <a:t>SIMC-</a:t>
            </a:r>
            <a:r>
              <a:rPr lang="nb-NO" sz="2400" b="1" dirty="0" err="1"/>
              <a:t>rule</a:t>
            </a:r>
            <a:r>
              <a:rPr lang="nb-NO" sz="2400" b="1" dirty="0"/>
              <a:t> </a:t>
            </a:r>
            <a:r>
              <a:rPr lang="nb-NO" sz="2400" b="1" dirty="0" err="1"/>
              <a:t>with</a:t>
            </a:r>
            <a:r>
              <a:rPr lang="nb-NO" sz="2400" b="1" dirty="0"/>
              <a:t> </a:t>
            </a:r>
            <a:r>
              <a:rPr lang="nb-NO" sz="2400" b="1" dirty="0" err="1"/>
              <a:t>measurement</a:t>
            </a:r>
            <a:r>
              <a:rPr lang="nb-NO" sz="2400" b="1" dirty="0"/>
              <a:t> </a:t>
            </a:r>
            <a:r>
              <a:rPr lang="nb-NO" sz="2400" b="1" dirty="0" err="1"/>
              <a:t>dynamics</a:t>
            </a:r>
            <a:endParaRPr lang="nb-NO" sz="2400" b="1" dirty="0"/>
          </a:p>
          <a:p>
            <a:endParaRPr lang="nb-NO" sz="2400" b="1" dirty="0"/>
          </a:p>
          <a:p>
            <a:r>
              <a:rPr lang="en-US" sz="2400" dirty="0"/>
              <a:t>Rule: Combine the measurement dynamics g</a:t>
            </a:r>
            <a:r>
              <a:rPr lang="en-US" sz="2400" baseline="-25000" dirty="0"/>
              <a:t>m</a:t>
            </a:r>
            <a:r>
              <a:rPr lang="en-US" sz="2400" dirty="0"/>
              <a:t>(s) and the process model g(s) and apply the SIMC-rules on </a:t>
            </a:r>
            <a:r>
              <a:rPr lang="en-US" sz="2400" dirty="0" err="1"/>
              <a:t>gg</a:t>
            </a:r>
            <a:r>
              <a:rPr lang="en-US" sz="2400" baseline="-25000" dirty="0" err="1"/>
              <a:t>m</a:t>
            </a:r>
            <a:r>
              <a:rPr lang="en-US" sz="2400" dirty="0"/>
              <a:t>. This applies both to the model approximation (half rule) to get a 1</a:t>
            </a:r>
            <a:r>
              <a:rPr lang="en-US" sz="2400" baseline="30000" dirty="0"/>
              <a:t>st</a:t>
            </a:r>
            <a:r>
              <a:rPr lang="en-US" sz="2400" dirty="0"/>
              <a:t> or 2</a:t>
            </a:r>
            <a:r>
              <a:rPr lang="en-US" sz="2400" baseline="30000" dirty="0"/>
              <a:t>nd</a:t>
            </a:r>
            <a:r>
              <a:rPr lang="en-US" sz="2400" dirty="0"/>
              <a:t> model and to the PI- or PID-tuning, including the choice of </a:t>
            </a:r>
            <a:r>
              <a:rPr lang="el-GR" sz="2400" dirty="0">
                <a:latin typeface="Times New Roman" panose="02020603050405020304" pitchFamily="18" charset="0"/>
              </a:rPr>
              <a:t>τ</a:t>
            </a:r>
            <a:r>
              <a:rPr lang="nb-NO" sz="2400" baseline="-25000" dirty="0">
                <a:latin typeface="Times New Roman" panose="02020603050405020304" pitchFamily="18" charset="0"/>
              </a:rPr>
              <a:t>c</a:t>
            </a:r>
            <a:r>
              <a:rPr lang="nb-NO" sz="2400" dirty="0">
                <a:latin typeface="Times New Roman" panose="02020603050405020304" pitchFamily="18" charset="0"/>
              </a:rPr>
              <a:t>.</a:t>
            </a:r>
          </a:p>
          <a:p>
            <a:endParaRPr lang="nb-NO" sz="2400" baseline="-25000" dirty="0">
              <a:latin typeface="Times New Roman" panose="02020603050405020304" pitchFamily="18" charset="0"/>
            </a:endParaRPr>
          </a:p>
          <a:p>
            <a:r>
              <a:rPr lang="nb-NO" dirty="0" err="1">
                <a:latin typeface="Times New Roman" panose="02020603050405020304" pitchFamily="18" charset="0"/>
              </a:rPr>
              <a:t>Proof</a:t>
            </a:r>
            <a:r>
              <a:rPr lang="nb-NO" dirty="0">
                <a:latin typeface="Times New Roman" panose="02020603050405020304" pitchFamily="18" charset="0"/>
              </a:rPr>
              <a:t>: </a:t>
            </a:r>
            <a:r>
              <a:rPr lang="nb-NO" dirty="0" err="1">
                <a:latin typeface="Times New Roman" panose="02020603050405020304" pitchFamily="18" charset="0"/>
              </a:rPr>
              <a:t>handwritten</a:t>
            </a:r>
            <a:r>
              <a:rPr lang="nb-NO" dirty="0">
                <a:latin typeface="Times New Roman" panose="02020603050405020304" pitchFamily="18" charset="0"/>
              </a:rPr>
              <a:t> note</a:t>
            </a:r>
            <a:endParaRPr lang="en-US" baseline="-25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69DBDB-3769-3670-294E-AC1D8C8A8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528" y="579220"/>
            <a:ext cx="4387319" cy="18918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563BA3-E42F-749E-1530-2CB5DC769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4299" y="2619215"/>
            <a:ext cx="4434423" cy="339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551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88711727-CEFA-4462-A757-C9A6347F89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Tuning of PID controllers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3C273B26-0AFF-96F3-7159-BEAEF40EDB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78014" y="1484313"/>
            <a:ext cx="8435975" cy="4248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nb-NO" sz="2600"/>
              <a:t>SIMC tuning rules (“Skogestad IMC”)</a:t>
            </a:r>
            <a:r>
              <a:rPr lang="en-US" altLang="nb-NO" sz="2600" baseline="30000"/>
              <a:t>(*)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nb-NO" sz="2600"/>
              <a:t>Main message: Can usually do much better by taking a systematic approach</a:t>
            </a:r>
          </a:p>
          <a:p>
            <a:pPr eaLnBrk="1" hangingPunct="1">
              <a:lnSpc>
                <a:spcPct val="80000"/>
              </a:lnSpc>
            </a:pPr>
            <a:r>
              <a:rPr lang="en-US" altLang="nb-NO" sz="2600"/>
              <a:t>Key: Look at </a:t>
            </a:r>
            <a:r>
              <a:rPr lang="en-US" altLang="nb-NO" sz="2600" u="sng"/>
              <a:t>initial part</a:t>
            </a:r>
            <a:r>
              <a:rPr lang="en-US" altLang="nb-NO" sz="2600"/>
              <a:t> of step response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2200"/>
              <a:t>	</a:t>
            </a:r>
            <a:r>
              <a:rPr lang="en-US" altLang="nb-NO" sz="1800"/>
              <a:t>Initial slope: k’ = k/</a:t>
            </a:r>
            <a:r>
              <a:rPr lang="en-US" altLang="nb-NO" sz="180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sz="1800" baseline="-25000">
                <a:sym typeface="Symbol" panose="05050102010706020507" pitchFamily="18" charset="2"/>
              </a:rPr>
              <a:t>1</a:t>
            </a:r>
            <a:endParaRPr lang="en-US" altLang="nb-NO" sz="1800"/>
          </a:p>
          <a:p>
            <a:pPr eaLnBrk="1" hangingPunct="1">
              <a:lnSpc>
                <a:spcPct val="80000"/>
              </a:lnSpc>
            </a:pPr>
            <a:r>
              <a:rPr lang="en-US" altLang="nb-NO" sz="2600"/>
              <a:t>One tuning rule! </a:t>
            </a:r>
            <a:endParaRPr lang="en-US" altLang="nb-NO" sz="2200"/>
          </a:p>
          <a:p>
            <a:pPr eaLnBrk="1" hangingPunct="1">
              <a:lnSpc>
                <a:spcPct val="80000"/>
              </a:lnSpc>
            </a:pPr>
            <a:endParaRPr lang="en-US" altLang="nb-NO" sz="2600"/>
          </a:p>
          <a:p>
            <a:pPr eaLnBrk="1" hangingPunct="1">
              <a:lnSpc>
                <a:spcPct val="80000"/>
              </a:lnSpc>
            </a:pPr>
            <a:endParaRPr lang="en-US" altLang="nb-NO" sz="2600"/>
          </a:p>
          <a:p>
            <a:pPr eaLnBrk="1" hangingPunct="1">
              <a:lnSpc>
                <a:spcPct val="80000"/>
              </a:lnSpc>
            </a:pPr>
            <a:endParaRPr lang="en-US" altLang="nb-NO" sz="1300"/>
          </a:p>
          <a:p>
            <a:pPr eaLnBrk="1" hangingPunct="1">
              <a:lnSpc>
                <a:spcPct val="80000"/>
              </a:lnSpc>
            </a:pPr>
            <a:endParaRPr lang="en-US" altLang="nb-NO" sz="13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nb-NO" sz="1300"/>
          </a:p>
          <a:p>
            <a:pPr eaLnBrk="1" hangingPunct="1">
              <a:lnSpc>
                <a:spcPct val="80000"/>
              </a:lnSpc>
            </a:pPr>
            <a:endParaRPr lang="en-US" altLang="nb-NO" sz="1900"/>
          </a:p>
        </p:txBody>
      </p:sp>
      <p:pic>
        <p:nvPicPr>
          <p:cNvPr id="37892" name="Picture 4" descr="txp_fig">
            <a:extLst>
              <a:ext uri="{FF2B5EF4-FFF2-40B4-BE49-F238E27FC236}">
                <a16:creationId xmlns:a16="http://schemas.microsoft.com/office/drawing/2014/main" id="{AA75C9D4-AC83-BE8F-9C3E-9DFEBBC213A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3943350"/>
            <a:ext cx="2520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3" name="Text Box 5">
            <a:extLst>
              <a:ext uri="{FF2B5EF4-FFF2-40B4-BE49-F238E27FC236}">
                <a16:creationId xmlns:a16="http://schemas.microsoft.com/office/drawing/2014/main" id="{86FAD888-F4EA-8663-44C0-1075B938C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276" y="4940301"/>
            <a:ext cx="63193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  <a:r>
              <a:rPr lang="en-US" altLang="nb-NO" dirty="0"/>
              <a:t>: desired closed-loop response time (tuning parameter)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nb-NO" dirty="0"/>
              <a:t>For robustness select: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</a:t>
            </a:r>
            <a:r>
              <a:rPr lang="en-US" altLang="nb-NO" dirty="0"/>
              <a:t> </a:t>
            </a:r>
            <a:r>
              <a:rPr lang="en-US" altLang="nb-NO" dirty="0">
                <a:latin typeface="CMSY10" charset="0"/>
              </a:rPr>
              <a:t>≥</a:t>
            </a:r>
            <a:r>
              <a:rPr lang="en-US" altLang="nb-NO" dirty="0"/>
              <a:t>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</a:p>
        </p:txBody>
      </p:sp>
      <p:sp>
        <p:nvSpPr>
          <p:cNvPr id="37894" name="Rectangle 6">
            <a:extLst>
              <a:ext uri="{FF2B5EF4-FFF2-40B4-BE49-F238E27FC236}">
                <a16:creationId xmlns:a16="http://schemas.microsoft.com/office/drawing/2014/main" id="{BB018CED-20C4-54F1-EC9D-78A444F7E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3860800"/>
            <a:ext cx="6481762" cy="1728788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7895" name="Text Box 7">
            <a:extLst>
              <a:ext uri="{FF2B5EF4-FFF2-40B4-BE49-F238E27FC236}">
                <a16:creationId xmlns:a16="http://schemas.microsoft.com/office/drawing/2014/main" id="{BA6DB4A2-9C0F-D904-C4A5-0BF5258FE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1723549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CONCLUSION</a:t>
            </a:r>
          </a:p>
        </p:txBody>
      </p:sp>
      <p:sp>
        <p:nvSpPr>
          <p:cNvPr id="37896" name="TextBox 1">
            <a:extLst>
              <a:ext uri="{FF2B5EF4-FFF2-40B4-BE49-F238E27FC236}">
                <a16:creationId xmlns:a16="http://schemas.microsoft.com/office/drawing/2014/main" id="{9B119F2C-BD23-DD08-AF30-EEDBE95EF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0700" y="6092826"/>
            <a:ext cx="855345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nb-NO" sz="11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Reference: S. Skogestad, “Simple analytic rules for model reduction and PID controller design”, </a:t>
            </a:r>
            <a:r>
              <a:rPr lang="en-US" altLang="nb-NO" sz="1100" i="1"/>
              <a:t>J.Proc.Control</a:t>
            </a:r>
            <a:r>
              <a:rPr lang="en-US" altLang="nb-NO" sz="1100"/>
              <a:t>, Vol. 13, 291-309, 2003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 (Also reprinted in MIC)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nb-NO" sz="1100"/>
              <a:t>(*) “Probably the best simple PID tuning rules in the world”</a:t>
            </a:r>
          </a:p>
          <a:p>
            <a:endParaRPr lang="en-US" altLang="nb-NO"/>
          </a:p>
        </p:txBody>
      </p:sp>
      <p:pic>
        <p:nvPicPr>
          <p:cNvPr id="37897" name="Picture 1">
            <a:extLst>
              <a:ext uri="{FF2B5EF4-FFF2-40B4-BE49-F238E27FC236}">
                <a16:creationId xmlns:a16="http://schemas.microsoft.com/office/drawing/2014/main" id="{AD3D0EFE-4C82-F514-98F7-A4787531E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9" y="4602164"/>
            <a:ext cx="873125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TextBox 2">
            <a:extLst>
              <a:ext uri="{FF2B5EF4-FFF2-40B4-BE49-F238E27FC236}">
                <a16:creationId xmlns:a16="http://schemas.microsoft.com/office/drawing/2014/main" id="{A890602E-EDB1-4586-9026-C74EEF2E5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1" y="3597276"/>
            <a:ext cx="24050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1200"/>
              <a:t>For cascade-form PID controller: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E9FB65-5F3C-9071-5CBE-2E1F4B453165}"/>
              </a:ext>
            </a:extLst>
          </p:cNvPr>
          <p:cNvSpPr txBox="1"/>
          <p:nvPr/>
        </p:nvSpPr>
        <p:spPr>
          <a:xfrm>
            <a:off x="3252807" y="5580619"/>
            <a:ext cx="5048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Note: The </a:t>
            </a:r>
            <a:r>
              <a:rPr lang="nb-NO" dirty="0" err="1"/>
              <a:t>delay</a:t>
            </a:r>
            <a:r>
              <a:rPr lang="nb-NO" dirty="0"/>
              <a:t> </a:t>
            </a:r>
            <a:r>
              <a:rPr lang="el-GR" dirty="0">
                <a:latin typeface="Times New Roman" panose="02020603050405020304" pitchFamily="18" charset="0"/>
              </a:rPr>
              <a:t>θ</a:t>
            </a:r>
            <a:r>
              <a:rPr lang="nb-NO" dirty="0">
                <a:latin typeface="Times New Roman" panose="02020603050405020304" pitchFamily="18" charset="0"/>
              </a:rPr>
              <a:t> </a:t>
            </a:r>
            <a:r>
              <a:rPr lang="nb-NO" dirty="0" err="1">
                <a:latin typeface="Times New Roman" panose="02020603050405020304" pitchFamily="18" charset="0"/>
              </a:rPr>
              <a:t>includes</a:t>
            </a:r>
            <a:r>
              <a:rPr lang="nb-NO" dirty="0">
                <a:latin typeface="Times New Roman" panose="02020603050405020304" pitchFamily="18" charset="0"/>
              </a:rPr>
              <a:t> </a:t>
            </a:r>
            <a:r>
              <a:rPr lang="nb-NO" dirty="0" err="1">
                <a:latin typeface="Times New Roman" panose="02020603050405020304" pitchFamily="18" charset="0"/>
              </a:rPr>
              <a:t>any</a:t>
            </a:r>
            <a:r>
              <a:rPr lang="nb-NO" dirty="0">
                <a:latin typeface="Times New Roman" panose="02020603050405020304" pitchFamily="18" charset="0"/>
              </a:rPr>
              <a:t> </a:t>
            </a:r>
            <a:r>
              <a:rPr lang="nb-NO" dirty="0" err="1">
                <a:latin typeface="Times New Roman" panose="02020603050405020304" pitchFamily="18" charset="0"/>
              </a:rPr>
              <a:t>measurement</a:t>
            </a:r>
            <a:r>
              <a:rPr lang="nb-NO" dirty="0">
                <a:latin typeface="Times New Roman" panose="02020603050405020304" pitchFamily="18" charset="0"/>
              </a:rPr>
              <a:t> </a:t>
            </a:r>
            <a:r>
              <a:rPr lang="nb-NO" dirty="0" err="1">
                <a:latin typeface="Times New Roman" panose="02020603050405020304" pitchFamily="18" charset="0"/>
              </a:rPr>
              <a:t>delay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1893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63BD5-F878-C7B3-286B-15B3110B2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 later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AA373-7932-026B-9476-949C9D2868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/>
              <a:t>After</a:t>
            </a:r>
            <a:r>
              <a:rPr lang="nb-NO" dirty="0"/>
              <a:t> </a:t>
            </a:r>
            <a:r>
              <a:rPr lang="nb-NO" dirty="0" err="1"/>
              <a:t>you</a:t>
            </a:r>
            <a:r>
              <a:rPr lang="nb-NO" dirty="0"/>
              <a:t> </a:t>
            </a:r>
            <a:r>
              <a:rPr lang="nb-NO" dirty="0" err="1"/>
              <a:t>learn</a:t>
            </a:r>
            <a:r>
              <a:rPr lang="nb-NO" dirty="0"/>
              <a:t> </a:t>
            </a:r>
            <a:r>
              <a:rPr lang="nb-NO" dirty="0" err="1"/>
              <a:t>about</a:t>
            </a:r>
            <a:r>
              <a:rPr lang="nb-NO" dirty="0"/>
              <a:t> </a:t>
            </a:r>
            <a:r>
              <a:rPr lang="nb-NO" dirty="0" err="1"/>
              <a:t>robustness</a:t>
            </a:r>
            <a:r>
              <a:rPr lang="nb-NO" dirty="0"/>
              <a:t> and Ziegler-Nichols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0D88C-87BF-EBA6-9F38-1249614F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4-8, 2004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A9D7C-658C-96AA-CC06-8C94FBB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KFUPM-Distillation Control Course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7FCAF-ED9F-93C1-F8A0-7857BF61C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35ED0-0D37-4C68-BB21-5A665639D653}" type="slidenum">
              <a:rPr lang="ar-SA" altLang="en-US" smtClean="0"/>
              <a:pPr>
                <a:defRPr/>
              </a:pPr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73832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4FB9F-1FD1-138A-D018-3C03163A9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0492" y="0"/>
            <a:ext cx="9876539" cy="954107"/>
          </a:xfrm>
        </p:spPr>
        <p:txBody>
          <a:bodyPr/>
          <a:lstStyle/>
          <a:p>
            <a:r>
              <a:rPr lang="nb-NO" dirty="0"/>
              <a:t>Choice of SIMC-tuning parameter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c. </a:t>
            </a:r>
            <a:br>
              <a:rPr lang="en-US" altLang="nb-NO" dirty="0">
                <a:sym typeface="Symbol" panose="05050102010706020507" pitchFamily="18" charset="2"/>
              </a:rPr>
            </a:br>
            <a:r>
              <a:rPr lang="en-US" altLang="nb-NO" sz="2400" dirty="0">
                <a:sym typeface="Symbol" panose="05050102010706020507" pitchFamily="18" charset="2"/>
              </a:rPr>
              <a:t>1. Trade-off between robustness (</a:t>
            </a:r>
            <a:r>
              <a:rPr lang="en-US" altLang="nb-NO" sz="2400" dirty="0" err="1">
                <a:sym typeface="Symbol" panose="05050102010706020507" pitchFamily="18" charset="2"/>
              </a:rPr>
              <a:t>Ms</a:t>
            </a:r>
            <a:r>
              <a:rPr lang="en-US" altLang="nb-NO" sz="2400" dirty="0">
                <a:sym typeface="Symbol" panose="05050102010706020507" pitchFamily="18" charset="2"/>
              </a:rPr>
              <a:t>) and performance (J=IAE)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9D76F1-AE97-DECD-D964-09A0A6F69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86" y="3428472"/>
            <a:ext cx="3647139" cy="25204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71C3F6-3C8E-5037-6734-3BDD3A6A4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037" y="6486431"/>
            <a:ext cx="2290318" cy="3310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A02CBC-2438-1186-9972-3139B4CD90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663" y="6714503"/>
            <a:ext cx="1719262" cy="1139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29A914-F9D3-D7D3-8B21-6DDCE4887E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068" y="1873155"/>
            <a:ext cx="3895190" cy="12459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F30CD91-DC51-379C-7422-A891B2E16BBE}"/>
                  </a:ext>
                </a:extLst>
              </p:cNvPr>
              <p:cNvSpPr txBox="1"/>
              <p:nvPr/>
            </p:nvSpPr>
            <p:spPr>
              <a:xfrm>
                <a:off x="6806085" y="3435399"/>
                <a:ext cx="4238020" cy="3693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nb-NO" dirty="0"/>
                  <a:t>Conclusion: </a:t>
                </a:r>
                <a:r>
                  <a:rPr lang="en-US" altLang="nb-NO" dirty="0">
                    <a:latin typeface="Symbol" panose="05050102010706020507" pitchFamily="18" charset="2"/>
                    <a:sym typeface="Symbol" panose="05050102010706020507" pitchFamily="18" charset="2"/>
                  </a:rPr>
                  <a:t></a:t>
                </a:r>
                <a:r>
                  <a:rPr lang="en-US" altLang="nb-NO" baseline="-25000" dirty="0">
                    <a:sym typeface="Symbol" panose="05050102010706020507" pitchFamily="18" charset="2"/>
                  </a:rPr>
                  <a:t>c</a:t>
                </a:r>
                <a:r>
                  <a:rPr lang="en-US" altLang="nb-NO" dirty="0">
                    <a:sym typeface="Symbol" panose="05050102010706020507" pitchFamily="18" charset="2"/>
                  </a:rPr>
                  <a:t>= </a:t>
                </a:r>
                <a14:m>
                  <m:oMath xmlns:m="http://schemas.openxmlformats.org/officeDocument/2006/math">
                    <m:r>
                      <a:rPr lang="nb-NO" altLang="nb-NO" b="0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𝜃</m:t>
                    </m:r>
                  </m:oMath>
                </a14:m>
                <a:r>
                  <a:rPr lang="en-US" altLang="nb-NO" baseline="-25000" dirty="0">
                    <a:sym typeface="Symbol" panose="05050102010706020507" pitchFamily="18" charset="2"/>
                  </a:rPr>
                  <a:t> </a:t>
                </a:r>
                <a:r>
                  <a:rPr lang="nb-NO" dirty="0" err="1"/>
                  <a:t>gives</a:t>
                </a:r>
                <a:r>
                  <a:rPr lang="nb-NO" dirty="0"/>
                  <a:t> a </a:t>
                </a:r>
                <a:r>
                  <a:rPr lang="nb-NO" dirty="0" err="1"/>
                  <a:t>good</a:t>
                </a:r>
                <a:r>
                  <a:rPr lang="nb-NO" dirty="0"/>
                  <a:t> trade-</a:t>
                </a:r>
                <a:r>
                  <a:rPr lang="nb-NO" dirty="0" err="1"/>
                  <a:t>off</a:t>
                </a:r>
                <a:endParaRPr lang="en-US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F30CD91-DC51-379C-7422-A891B2E16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085" y="3435399"/>
                <a:ext cx="4238020" cy="369332"/>
              </a:xfrm>
              <a:prstGeom prst="rect">
                <a:avLst/>
              </a:prstGeom>
              <a:blipFill>
                <a:blip r:embed="rId8"/>
                <a:stretch>
                  <a:fillRect l="-1149" t="-10000" r="-431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BA042314-9B63-113F-FFA7-D3B24AE43DC8}"/>
              </a:ext>
            </a:extLst>
          </p:cNvPr>
          <p:cNvSpPr txBox="1"/>
          <p:nvPr/>
        </p:nvSpPr>
        <p:spPr>
          <a:xfrm>
            <a:off x="47328" y="6049922"/>
            <a:ext cx="5387116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b-NO" sz="1200" dirty="0"/>
              <a:t>Ms = Peak of |S(j</a:t>
            </a:r>
            <a:r>
              <a:rPr lang="el-GR" sz="1200" dirty="0"/>
              <a:t>ω</a:t>
            </a:r>
            <a:r>
              <a:rPr lang="nb-NO" sz="1200" dirty="0"/>
              <a:t>)| = 1/(</a:t>
            </a:r>
            <a:r>
              <a:rPr lang="nb-NO" sz="1200" dirty="0" err="1"/>
              <a:t>smallest</a:t>
            </a:r>
            <a:r>
              <a:rPr lang="nb-NO" sz="1200" dirty="0"/>
              <a:t> </a:t>
            </a:r>
            <a:r>
              <a:rPr lang="nb-NO" sz="1200" dirty="0" err="1"/>
              <a:t>distance</a:t>
            </a:r>
            <a:r>
              <a:rPr lang="nb-NO" sz="1200" dirty="0"/>
              <a:t> to (-1)-</a:t>
            </a:r>
            <a:r>
              <a:rPr lang="nb-NO" sz="1200" dirty="0" err="1"/>
              <a:t>point</a:t>
            </a:r>
            <a:r>
              <a:rPr lang="nb-NO" sz="1200" dirty="0"/>
              <a:t>). </a:t>
            </a:r>
            <a:r>
              <a:rPr lang="nb-NO" sz="1200" dirty="0" err="1"/>
              <a:t>Want</a:t>
            </a:r>
            <a:r>
              <a:rPr lang="nb-NO" sz="1200" dirty="0"/>
              <a:t> less </a:t>
            </a:r>
            <a:r>
              <a:rPr lang="nb-NO" sz="1200" dirty="0" err="1"/>
              <a:t>than</a:t>
            </a:r>
            <a:r>
              <a:rPr lang="nb-NO" sz="1200" dirty="0"/>
              <a:t> 1.7 </a:t>
            </a:r>
            <a:endParaRPr lang="en-US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8B1D74-F206-A93C-8367-3680A66B0987}"/>
              </a:ext>
            </a:extLst>
          </p:cNvPr>
          <p:cNvGrpSpPr/>
          <p:nvPr/>
        </p:nvGrpSpPr>
        <p:grpSpPr>
          <a:xfrm>
            <a:off x="5316721" y="1055082"/>
            <a:ext cx="6679851" cy="5814918"/>
            <a:chOff x="5316721" y="1055082"/>
            <a:chExt cx="6679851" cy="581491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6369542-B6DB-C14E-0828-E959D9F1C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316721" y="1055082"/>
              <a:ext cx="6679851" cy="5814918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E93860D-1CC7-E33D-D3B0-B681742EE016}"/>
                </a:ext>
              </a:extLst>
            </p:cNvPr>
            <p:cNvSpPr/>
            <p:nvPr/>
          </p:nvSpPr>
          <p:spPr>
            <a:xfrm rot="-1620000">
              <a:off x="7169993" y="1584218"/>
              <a:ext cx="507851" cy="31123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>
              <a:outerShdw blurRad="114300" dist="127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59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>
            <a:extLst>
              <a:ext uri="{FF2B5EF4-FFF2-40B4-BE49-F238E27FC236}">
                <a16:creationId xmlns:a16="http://schemas.microsoft.com/office/drawing/2014/main" id="{263FA962-128E-0C7D-7F1A-5315D69C45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21555" y="6100470"/>
            <a:ext cx="8491538" cy="400110"/>
          </a:xfrm>
        </p:spPr>
        <p:txBody>
          <a:bodyPr/>
          <a:lstStyle/>
          <a:p>
            <a:pPr defTabSz="912813"/>
            <a:r>
              <a:rPr lang="nb-NO" altLang="nb-N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SIMC: GM and DM </a:t>
            </a:r>
            <a:r>
              <a:rPr lang="nb-NO" altLang="nb-N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nb-NO" altLang="nb-N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linearly</a:t>
            </a:r>
            <a:r>
              <a:rPr lang="nb-NO" altLang="nb-N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altLang="nb-N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nb-NO" altLang="nb-N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nb-N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nb-NO" altLang="nb-N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731" name="Picture 4">
            <a:extLst>
              <a:ext uri="{FF2B5EF4-FFF2-40B4-BE49-F238E27FC236}">
                <a16:creationId xmlns:a16="http://schemas.microsoft.com/office/drawing/2014/main" id="{72A36AEA-1BB4-CFDB-894A-E2DC81B14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99" y="1349069"/>
            <a:ext cx="3119438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2" name="Picture 5">
            <a:extLst>
              <a:ext uri="{FF2B5EF4-FFF2-40B4-BE49-F238E27FC236}">
                <a16:creationId xmlns:a16="http://schemas.microsoft.com/office/drawing/2014/main" id="{8332B083-9837-DD71-CE90-53A133412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905" y="1388924"/>
            <a:ext cx="3068638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33" name="TextBox 3">
            <a:extLst>
              <a:ext uri="{FF2B5EF4-FFF2-40B4-BE49-F238E27FC236}">
                <a16:creationId xmlns:a16="http://schemas.microsoft.com/office/drawing/2014/main" id="{25AF17F2-1C96-555D-1CA5-C70DA670A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973" y="1364739"/>
            <a:ext cx="6623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1363" indent="-285750" defTabSz="912813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1413" indent="-228600"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598613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5813" indent="-228600" defTabSz="912813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nb-NO" altLang="nb-NO" sz="3200" dirty="0">
                <a:solidFill>
                  <a:srgbClr val="FF0000"/>
                </a:solidFill>
                <a:latin typeface="Arial" panose="020B0604020202020204" pitchFamily="34" charset="0"/>
              </a:rPr>
              <a:t>M</a:t>
            </a:r>
            <a:r>
              <a:rPr lang="nb-NO" altLang="nb-NO" sz="32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73734" name="TextBox 5">
            <a:extLst>
              <a:ext uri="{FF2B5EF4-FFF2-40B4-BE49-F238E27FC236}">
                <a16:creationId xmlns:a16="http://schemas.microsoft.com/office/drawing/2014/main" id="{7ED56328-C0F0-8F2A-09A7-2C4997BF3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0140" y="3766493"/>
            <a:ext cx="763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1363" indent="-285750" defTabSz="912813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1413" indent="-228600"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598613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5813" indent="-228600" defTabSz="912813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nb-NO" altLang="nb-NO" sz="2800" dirty="0">
                <a:solidFill>
                  <a:srgbClr val="FF0000"/>
                </a:solidFill>
                <a:latin typeface="Arial" panose="020B0604020202020204" pitchFamily="34" charset="0"/>
              </a:rPr>
              <a:t>GM</a:t>
            </a:r>
          </a:p>
        </p:txBody>
      </p:sp>
      <p:sp>
        <p:nvSpPr>
          <p:cNvPr id="73735" name="TextBox 6">
            <a:extLst>
              <a:ext uri="{FF2B5EF4-FFF2-40B4-BE49-F238E27FC236}">
                <a16:creationId xmlns:a16="http://schemas.microsoft.com/office/drawing/2014/main" id="{E9A03813-DE54-9F87-0971-115947186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9234" y="1390729"/>
            <a:ext cx="723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1363" indent="-285750" defTabSz="912813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1413" indent="-228600" defTabSz="912813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598613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5813" indent="-228600" defTabSz="912813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nb-NO" altLang="nb-NO" sz="2800" dirty="0">
                <a:solidFill>
                  <a:srgbClr val="FF0000"/>
                </a:solidFill>
                <a:latin typeface="Arial" panose="020B0604020202020204" pitchFamily="34" charset="0"/>
              </a:rPr>
              <a:t>PM</a:t>
            </a:r>
          </a:p>
        </p:txBody>
      </p:sp>
      <p:pic>
        <p:nvPicPr>
          <p:cNvPr id="73736" name="Picture 6">
            <a:extLst>
              <a:ext uri="{FF2B5EF4-FFF2-40B4-BE49-F238E27FC236}">
                <a16:creationId xmlns:a16="http://schemas.microsoft.com/office/drawing/2014/main" id="{B650BB3D-700D-3537-891D-FF6A921DA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430" y="4033435"/>
            <a:ext cx="1204913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7" name="Picture 7">
            <a:extLst>
              <a:ext uri="{FF2B5EF4-FFF2-40B4-BE49-F238E27FC236}">
                <a16:creationId xmlns:a16="http://schemas.microsoft.com/office/drawing/2014/main" id="{6860F496-347B-4D63-E783-45467353D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131" y="5355291"/>
            <a:ext cx="1947862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3738" name="Straight Arrow Connector 10">
            <a:extLst>
              <a:ext uri="{FF2B5EF4-FFF2-40B4-BE49-F238E27FC236}">
                <a16:creationId xmlns:a16="http://schemas.microsoft.com/office/drawing/2014/main" id="{7E57E605-D649-2B5C-344F-40A9E0BDB8C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970342" y="5104177"/>
            <a:ext cx="263236" cy="251114"/>
          </a:xfrm>
          <a:prstGeom prst="straightConnector1">
            <a:avLst/>
          </a:prstGeom>
          <a:noFill/>
          <a:ln w="9525" algn="ctr">
            <a:solidFill>
              <a:srgbClr val="008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739" name="TextBox 1">
            <a:extLst>
              <a:ext uri="{FF2B5EF4-FFF2-40B4-BE49-F238E27FC236}">
                <a16:creationId xmlns:a16="http://schemas.microsoft.com/office/drawing/2014/main" id="{A85877AE-121A-BF7F-916E-0DDE85C5A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950" y="5852972"/>
            <a:ext cx="5902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>
                <a:sym typeface="Symbol" panose="05050102010706020507" pitchFamily="18" charset="2"/>
              </a:rPr>
              <a:t>c </a:t>
            </a:r>
            <a:r>
              <a:rPr lang="en-US" altLang="nb-NO">
                <a:sym typeface="Symbol" panose="05050102010706020507" pitchFamily="18" charset="2"/>
              </a:rPr>
              <a:t>/</a:t>
            </a:r>
            <a:r>
              <a:rPr lang="en-US" altLang="nb-NO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  <a:endParaRPr lang="nb-NO" altLang="nb-NO"/>
          </a:p>
        </p:txBody>
      </p:sp>
      <p:sp>
        <p:nvSpPr>
          <p:cNvPr id="73740" name="TextBox 14">
            <a:extLst>
              <a:ext uri="{FF2B5EF4-FFF2-40B4-BE49-F238E27FC236}">
                <a16:creationId xmlns:a16="http://schemas.microsoft.com/office/drawing/2014/main" id="{4E545226-0AE0-7A5A-487D-B0CFEA0F7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325" y="5816460"/>
            <a:ext cx="12176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en-US" altLang="nb-NO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>
                <a:sym typeface="Symbol" panose="05050102010706020507" pitchFamily="18" charset="2"/>
              </a:rPr>
              <a:t>c </a:t>
            </a:r>
            <a:r>
              <a:rPr lang="en-US" altLang="nb-NO">
                <a:sym typeface="Symbol" panose="05050102010706020507" pitchFamily="18" charset="2"/>
              </a:rPr>
              <a:t>/</a:t>
            </a:r>
            <a:r>
              <a:rPr lang="en-US" altLang="nb-NO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  <a:endParaRPr lang="nb-NO" altLang="nb-NO"/>
          </a:p>
        </p:txBody>
      </p:sp>
      <p:sp>
        <p:nvSpPr>
          <p:cNvPr id="73741" name="Rectangle 2">
            <a:extLst>
              <a:ext uri="{FF2B5EF4-FFF2-40B4-BE49-F238E27FC236}">
                <a16:creationId xmlns:a16="http://schemas.microsoft.com/office/drawing/2014/main" id="{6C98791C-81F6-6BF9-02C3-8CF90F760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964" y="3719377"/>
            <a:ext cx="10807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>
                <a:solidFill>
                  <a:srgbClr val="FF0000"/>
                </a:solidFill>
              </a:rPr>
              <a:t>DM=</a:t>
            </a:r>
          </a:p>
          <a:p>
            <a:r>
              <a:rPr lang="en-US" altLang="nb-NO" sz="2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D</a:t>
            </a:r>
            <a:r>
              <a:rPr lang="en-US" altLang="nb-NO" sz="24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nb-NO" sz="2400" dirty="0">
                <a:solidFill>
                  <a:srgbClr val="FF0000"/>
                </a:solidFill>
                <a:sym typeface="Symbol" panose="05050102010706020507" pitchFamily="18" charset="2"/>
              </a:rPr>
              <a:t>/</a:t>
            </a:r>
            <a:r>
              <a:rPr lang="en-US" altLang="nb-NO" sz="2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 =</a:t>
            </a:r>
          </a:p>
          <a:p>
            <a:r>
              <a:rPr lang="nb-NO" altLang="nb-NO" sz="2400" dirty="0">
                <a:solidFill>
                  <a:srgbClr val="FF0000"/>
                </a:solidFill>
              </a:rPr>
              <a:t>PM/</a:t>
            </a:r>
            <a:r>
              <a:rPr lang="nb-NO" altLang="nb-NO" sz="24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ω</a:t>
            </a:r>
            <a:r>
              <a:rPr lang="nb-NO" altLang="nb-NO" sz="2400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nb-NO" altLang="nb-NO" sz="2400" baseline="-25000" dirty="0">
              <a:solidFill>
                <a:srgbClr val="FF0000"/>
              </a:solidFill>
            </a:endParaRPr>
          </a:p>
          <a:p>
            <a:r>
              <a:rPr lang="en-US" altLang="nb-NO" sz="2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 </a:t>
            </a:r>
            <a:endParaRPr lang="nb-NO" altLang="nb-NO" sz="2000" dirty="0">
              <a:solidFill>
                <a:srgbClr val="FF0000"/>
              </a:solidFill>
            </a:endParaRPr>
          </a:p>
        </p:txBody>
      </p:sp>
      <p:sp>
        <p:nvSpPr>
          <p:cNvPr id="73742" name="TextBox 1">
            <a:extLst>
              <a:ext uri="{FF2B5EF4-FFF2-40B4-BE49-F238E27FC236}">
                <a16:creationId xmlns:a16="http://schemas.microsoft.com/office/drawing/2014/main" id="{12C5B081-DA0B-0AA2-3C0B-F6431D0E1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399" y="4821604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3</a:t>
            </a:r>
          </a:p>
        </p:txBody>
      </p:sp>
      <p:sp>
        <p:nvSpPr>
          <p:cNvPr id="73744" name="TextBox 15">
            <a:extLst>
              <a:ext uri="{FF2B5EF4-FFF2-40B4-BE49-F238E27FC236}">
                <a16:creationId xmlns:a16="http://schemas.microsoft.com/office/drawing/2014/main" id="{EA16A3BD-F1ED-7DED-0B2F-BC9F63E5C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5955" y="540515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1</a:t>
            </a:r>
          </a:p>
        </p:txBody>
      </p:sp>
      <p:sp>
        <p:nvSpPr>
          <p:cNvPr id="73745" name="TextBox 16">
            <a:extLst>
              <a:ext uri="{FF2B5EF4-FFF2-40B4-BE49-F238E27FC236}">
                <a16:creationId xmlns:a16="http://schemas.microsoft.com/office/drawing/2014/main" id="{6C55EB3B-E00A-5328-98B5-65B03C27D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325" y="4602355"/>
            <a:ext cx="56845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2</a:t>
            </a:r>
          </a:p>
        </p:txBody>
      </p:sp>
      <p:sp>
        <p:nvSpPr>
          <p:cNvPr id="73746" name="TextBox 17">
            <a:extLst>
              <a:ext uri="{FF2B5EF4-FFF2-40B4-BE49-F238E27FC236}">
                <a16:creationId xmlns:a16="http://schemas.microsoft.com/office/drawing/2014/main" id="{50206D9F-6A0D-50BA-7A1A-561DC66BF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5477" y="2529666"/>
            <a:ext cx="612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1.6</a:t>
            </a:r>
          </a:p>
        </p:txBody>
      </p:sp>
      <p:sp>
        <p:nvSpPr>
          <p:cNvPr id="73748" name="TextBox 19">
            <a:extLst>
              <a:ext uri="{FF2B5EF4-FFF2-40B4-BE49-F238E27FC236}">
                <a16:creationId xmlns:a16="http://schemas.microsoft.com/office/drawing/2014/main" id="{E8C153F1-1A1E-74E7-28F1-EA28FA46F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712" y="2995236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1</a:t>
            </a:r>
          </a:p>
        </p:txBody>
      </p:sp>
      <p:sp>
        <p:nvSpPr>
          <p:cNvPr id="73749" name="TextBox 20">
            <a:extLst>
              <a:ext uri="{FF2B5EF4-FFF2-40B4-BE49-F238E27FC236}">
                <a16:creationId xmlns:a16="http://schemas.microsoft.com/office/drawing/2014/main" id="{AA2C03CE-1D67-AFEC-DB61-4F25D301E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7650" y="1936960"/>
            <a:ext cx="641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nb-NO" altLang="nb-NO" sz="2400" dirty="0"/>
              <a:t>60</a:t>
            </a:r>
            <a:r>
              <a:rPr lang="nb-NO" altLang="nb-NO" sz="2400" baseline="30000" dirty="0"/>
              <a:t>o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1DC290-0E22-EC75-56E9-4CC732160013}"/>
              </a:ext>
            </a:extLst>
          </p:cNvPr>
          <p:cNvGrpSpPr/>
          <p:nvPr/>
        </p:nvGrpSpPr>
        <p:grpSpPr>
          <a:xfrm>
            <a:off x="9810767" y="2512125"/>
            <a:ext cx="2228184" cy="2039800"/>
            <a:chOff x="9057427" y="3429000"/>
            <a:chExt cx="2228184" cy="20398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4103C29-C292-C026-2263-2F8F5DEB32F0}"/>
                </a:ext>
              </a:extLst>
            </p:cNvPr>
            <p:cNvGrpSpPr/>
            <p:nvPr/>
          </p:nvGrpSpPr>
          <p:grpSpPr>
            <a:xfrm>
              <a:off x="9105467" y="3429000"/>
              <a:ext cx="2007610" cy="1953350"/>
              <a:chOff x="8362517" y="3583273"/>
              <a:chExt cx="2007610" cy="195335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8C3B9AD-A96C-63BD-F288-0E19EDF6D7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62517" y="3583273"/>
                <a:ext cx="2007610" cy="1953350"/>
              </a:xfrm>
              <a:prstGeom prst="rect">
                <a:avLst/>
              </a:prstGeom>
            </p:spPr>
          </p:pic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D2FCED65-D2C2-C958-A12E-C2515149C505}"/>
                  </a:ext>
                </a:extLst>
              </p:cNvPr>
              <p:cNvCxnSpPr/>
              <p:nvPr/>
            </p:nvCxnSpPr>
            <p:spPr>
              <a:xfrm>
                <a:off x="8707582" y="4537364"/>
                <a:ext cx="166254" cy="131618"/>
              </a:xfrm>
              <a:prstGeom prst="straightConnector1">
                <a:avLst/>
              </a:prstGeom>
              <a:ln w="9525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57B8212-2333-1A23-9ABF-706D38C8B9FC}"/>
                </a:ext>
              </a:extLst>
            </p:cNvPr>
            <p:cNvSpPr txBox="1"/>
            <p:nvPr/>
          </p:nvSpPr>
          <p:spPr>
            <a:xfrm>
              <a:off x="9057427" y="4427328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000" dirty="0">
                  <a:solidFill>
                    <a:srgbClr val="FF0000"/>
                  </a:solidFill>
                </a:rPr>
                <a:t>1/M</a:t>
              </a:r>
              <a:r>
                <a:rPr lang="nb-NO" sz="1000" baseline="-25000" dirty="0">
                  <a:solidFill>
                    <a:srgbClr val="FF0000"/>
                  </a:solidFill>
                </a:rPr>
                <a:t>s</a:t>
              </a:r>
              <a:endParaRPr lang="en-US" sz="1000" baseline="-25000" dirty="0">
                <a:solidFill>
                  <a:srgbClr val="FF0000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06D347-8F56-9959-9325-5456835DC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78000" y="5142507"/>
              <a:ext cx="2007611" cy="326293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255766-FB87-D162-5A8F-B12C55AA1812}"/>
              </a:ext>
            </a:extLst>
          </p:cNvPr>
          <p:cNvSpPr txBox="1">
            <a:spLocks/>
          </p:cNvSpPr>
          <p:nvPr/>
        </p:nvSpPr>
        <p:spPr>
          <a:xfrm>
            <a:off x="1530492" y="0"/>
            <a:ext cx="9876539" cy="95410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nb-NO" dirty="0"/>
              <a:t>Choice of tuning SIMC-parameter </a:t>
            </a:r>
            <a:r>
              <a:rPr lang="en-US" altLang="nb-NO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baseline="-25000" dirty="0">
                <a:sym typeface="Symbol" panose="05050102010706020507" pitchFamily="18" charset="2"/>
              </a:rPr>
              <a:t>c. </a:t>
            </a:r>
            <a:br>
              <a:rPr lang="en-US" altLang="nb-NO" dirty="0">
                <a:sym typeface="Symbol" panose="05050102010706020507" pitchFamily="18" charset="2"/>
              </a:rPr>
            </a:br>
            <a:r>
              <a:rPr lang="en-US" altLang="nb-NO" sz="2400" dirty="0">
                <a:sym typeface="Symbol" panose="05050102010706020507" pitchFamily="18" charset="2"/>
              </a:rPr>
              <a:t>2. Relationship between</a:t>
            </a:r>
            <a:r>
              <a:rPr lang="en-US" altLang="nb-NO" sz="1400" dirty="0">
                <a:latin typeface="Symbol" panose="05050102010706020507" pitchFamily="18" charset="2"/>
                <a:sym typeface="Symbol" panose="05050102010706020507" pitchFamily="18" charset="2"/>
              </a:rPr>
              <a:t> </a:t>
            </a:r>
            <a:r>
              <a:rPr lang="en-US" altLang="nb-NO" sz="2400" dirty="0">
                <a:latin typeface="Symbol" panose="05050102010706020507" pitchFamily="18" charset="2"/>
                <a:sym typeface="Symbol" panose="05050102010706020507" pitchFamily="18" charset="2"/>
              </a:rPr>
              <a:t></a:t>
            </a:r>
            <a:r>
              <a:rPr lang="en-US" altLang="nb-NO" sz="2400" baseline="-25000" dirty="0">
                <a:sym typeface="Symbol" panose="05050102010706020507" pitchFamily="18" charset="2"/>
              </a:rPr>
              <a:t>c </a:t>
            </a:r>
            <a:r>
              <a:rPr lang="en-US" altLang="nb-NO" sz="2400" dirty="0">
                <a:sym typeface="Symbol" panose="05050102010706020507" pitchFamily="18" charset="2"/>
              </a:rPr>
              <a:t>and robustness (</a:t>
            </a:r>
            <a:r>
              <a:rPr lang="en-US" altLang="nb-NO" sz="2400" dirty="0" err="1">
                <a:sym typeface="Symbol" panose="05050102010706020507" pitchFamily="18" charset="2"/>
              </a:rPr>
              <a:t>Ms</a:t>
            </a:r>
            <a:r>
              <a:rPr lang="en-US" altLang="nb-NO" sz="2400" dirty="0">
                <a:sym typeface="Symbol" panose="05050102010706020507" pitchFamily="18" charset="2"/>
              </a:rPr>
              <a:t>, GM, PM, DM)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2E76EE-378C-FAE0-4439-A543818DC1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3158" y="6467810"/>
            <a:ext cx="3519126" cy="3486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8B2C809-A20B-AFA5-F011-AA9EEBEC10DF}"/>
                  </a:ext>
                </a:extLst>
              </p:cNvPr>
              <p:cNvSpPr txBox="1"/>
              <p:nvPr/>
            </p:nvSpPr>
            <p:spPr>
              <a:xfrm>
                <a:off x="2453520" y="1005731"/>
                <a:ext cx="8820363" cy="3693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nb-NO" dirty="0"/>
                  <a:t>Conclusion: </a:t>
                </a:r>
                <a:r>
                  <a:rPr lang="en-US" altLang="nb-NO" dirty="0">
                    <a:latin typeface="Symbol" panose="05050102010706020507" pitchFamily="18" charset="2"/>
                    <a:sym typeface="Symbol" panose="05050102010706020507" pitchFamily="18" charset="2"/>
                  </a:rPr>
                  <a:t></a:t>
                </a:r>
                <a:r>
                  <a:rPr lang="en-US" altLang="nb-NO" baseline="-25000" dirty="0">
                    <a:sym typeface="Symbol" panose="05050102010706020507" pitchFamily="18" charset="2"/>
                  </a:rPr>
                  <a:t>c</a:t>
                </a:r>
                <a:r>
                  <a:rPr lang="en-US" altLang="nb-NO" dirty="0">
                    <a:sym typeface="Symbol" panose="05050102010706020507" pitchFamily="18" charset="2"/>
                  </a:rPr>
                  <a:t>/</a:t>
                </a:r>
                <a14:m>
                  <m:oMath xmlns:m="http://schemas.openxmlformats.org/officeDocument/2006/math">
                    <m:r>
                      <a:rPr lang="nb-NO" altLang="nb-NO" b="0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𝜃</m:t>
                    </m:r>
                    <m:r>
                      <a:rPr lang="nb-NO" altLang="nb-NO" b="0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nb-NO" altLang="nb-NO" b="0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1</m:t>
                    </m:r>
                  </m:oMath>
                </a14:m>
                <a:r>
                  <a:rPr lang="en-US" altLang="nb-NO" baseline="-25000" dirty="0">
                    <a:sym typeface="Symbol" panose="05050102010706020507" pitchFamily="18" charset="2"/>
                  </a:rPr>
                  <a:t> </a:t>
                </a:r>
                <a:r>
                  <a:rPr lang="nb-NO" dirty="0" err="1"/>
                  <a:t>gives</a:t>
                </a:r>
                <a:r>
                  <a:rPr lang="nb-NO" dirty="0"/>
                  <a:t> a </a:t>
                </a:r>
                <a:r>
                  <a:rPr lang="nb-NO" dirty="0" err="1"/>
                  <a:t>acceptable</a:t>
                </a:r>
                <a:r>
                  <a:rPr lang="nb-NO" dirty="0"/>
                  <a:t> </a:t>
                </a:r>
                <a:r>
                  <a:rPr lang="nb-NO" dirty="0" err="1"/>
                  <a:t>robustness</a:t>
                </a:r>
                <a:r>
                  <a:rPr lang="nb-NO" dirty="0"/>
                  <a:t> (Ms=1.6, PM=60</a:t>
                </a:r>
                <a:r>
                  <a:rPr lang="nb-NO" baseline="30000" dirty="0"/>
                  <a:t>o</a:t>
                </a:r>
                <a:r>
                  <a:rPr lang="nb-NO" dirty="0"/>
                  <a:t>, GM=3, DM=2)</a:t>
                </a:r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8B2C809-A20B-AFA5-F011-AA9EEBEC1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3520" y="1005731"/>
                <a:ext cx="8820363" cy="369332"/>
              </a:xfrm>
              <a:prstGeom prst="rect">
                <a:avLst/>
              </a:prstGeom>
              <a:blipFill>
                <a:blip r:embed="rId10"/>
                <a:stretch>
                  <a:fillRect l="-553" t="-9836" r="-69" b="-26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286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DDC8E92-5A74-ACF5-9C82-CFB5A4ECAF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3800" dirty="0"/>
              <a:t>Step response integrating process</a:t>
            </a:r>
          </a:p>
        </p:txBody>
      </p:sp>
      <p:pic>
        <p:nvPicPr>
          <p:cNvPr id="24579" name="Picture 4">
            <a:extLst>
              <a:ext uri="{FF2B5EF4-FFF2-40B4-BE49-F238E27FC236}">
                <a16:creationId xmlns:a16="http://schemas.microsoft.com/office/drawing/2014/main" id="{E62BD569-A287-A870-AD3F-61D4C7978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485901"/>
            <a:ext cx="5976937" cy="381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Line 5">
            <a:extLst>
              <a:ext uri="{FF2B5EF4-FFF2-40B4-BE49-F238E27FC236}">
                <a16:creationId xmlns:a16="http://schemas.microsoft.com/office/drawing/2014/main" id="{A723EE99-1D03-4EB0-2958-0FE61D2D4EBD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7950" y="2708276"/>
            <a:ext cx="0" cy="20161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24581" name="Line 6">
            <a:extLst>
              <a:ext uri="{FF2B5EF4-FFF2-40B4-BE49-F238E27FC236}">
                <a16:creationId xmlns:a16="http://schemas.microsoft.com/office/drawing/2014/main" id="{D7AEE22C-DF5F-4F72-7F9A-D456BA01A60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868863"/>
            <a:ext cx="2447925" cy="0"/>
          </a:xfrm>
          <a:prstGeom prst="line">
            <a:avLst/>
          </a:prstGeom>
          <a:noFill/>
          <a:ln w="1587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pic>
        <p:nvPicPr>
          <p:cNvPr id="24582" name="Picture 10" descr="txp_fig">
            <a:extLst>
              <a:ext uri="{FF2B5EF4-FFF2-40B4-BE49-F238E27FC236}">
                <a16:creationId xmlns:a16="http://schemas.microsoft.com/office/drawing/2014/main" id="{3F610D15-BA8E-6CA9-806A-2EF9C01A7B52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205038"/>
            <a:ext cx="28559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3" name="Rectangle 11">
            <a:extLst>
              <a:ext uri="{FF2B5EF4-FFF2-40B4-BE49-F238E27FC236}">
                <a16:creationId xmlns:a16="http://schemas.microsoft.com/office/drawing/2014/main" id="{11F563C3-4EA0-EF11-11FE-48964B8A1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626" y="2349500"/>
            <a:ext cx="1439863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24584" name="Text Box 12">
            <a:extLst>
              <a:ext uri="{FF2B5EF4-FFF2-40B4-BE49-F238E27FC236}">
                <a16:creationId xmlns:a16="http://schemas.microsoft.com/office/drawing/2014/main" id="{567BB169-6F0F-2B0B-3B7B-62CEFA332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2708276"/>
            <a:ext cx="45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l-GR" altLang="nb-NO">
                <a:solidFill>
                  <a:schemeClr val="tx2"/>
                </a:solidFill>
                <a:cs typeface="Arial" panose="020B0604020202020204" pitchFamily="34" charset="0"/>
              </a:rPr>
              <a:t>Δ</a:t>
            </a:r>
            <a:r>
              <a:rPr lang="nb-NO" altLang="nb-NO">
                <a:solidFill>
                  <a:schemeClr val="tx2"/>
                </a:solidFill>
                <a:cs typeface="Arial" panose="020B0604020202020204" pitchFamily="34" charset="0"/>
              </a:rPr>
              <a:t>y</a:t>
            </a:r>
            <a:endParaRPr lang="el-GR" altLang="nb-NO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4585" name="Text Box 13">
            <a:extLst>
              <a:ext uri="{FF2B5EF4-FFF2-40B4-BE49-F238E27FC236}">
                <a16:creationId xmlns:a16="http://schemas.microsoft.com/office/drawing/2014/main" id="{0726C68F-5973-C89B-AD09-5A201AB84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0100" y="4868863"/>
            <a:ext cx="45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l-GR" altLang="nb-NO">
                <a:solidFill>
                  <a:schemeClr val="tx2"/>
                </a:solidFill>
                <a:cs typeface="Arial" panose="020B0604020202020204" pitchFamily="34" charset="0"/>
              </a:rPr>
              <a:t>Δ</a:t>
            </a:r>
            <a:r>
              <a:rPr lang="nb-NO" altLang="nb-NO">
                <a:solidFill>
                  <a:schemeClr val="tx2"/>
                </a:solidFill>
                <a:cs typeface="Arial" panose="020B0604020202020204" pitchFamily="34" charset="0"/>
              </a:rPr>
              <a:t>t</a:t>
            </a:r>
            <a:endParaRPr lang="el-GR" altLang="nb-NO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4586" name="Text Box 16">
            <a:extLst>
              <a:ext uri="{FF2B5EF4-FFF2-40B4-BE49-F238E27FC236}">
                <a16:creationId xmlns:a16="http://schemas.microsoft.com/office/drawing/2014/main" id="{7703F8F3-53D3-7E1E-1F0D-617A8C91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2300288" cy="369888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2FD3F1-B8EF-5830-10D2-4BFD0BEC008D}"/>
              </a:ext>
            </a:extLst>
          </p:cNvPr>
          <p:cNvSpPr txBox="1"/>
          <p:nvPr/>
        </p:nvSpPr>
        <p:spPr>
          <a:xfrm>
            <a:off x="2639617" y="6165304"/>
            <a:ext cx="3965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Slope</a:t>
            </a:r>
            <a:r>
              <a:rPr lang="nb-NO" dirty="0"/>
              <a:t> k’ = «</a:t>
            </a:r>
            <a:r>
              <a:rPr lang="nb-NO" dirty="0" err="1"/>
              <a:t>integrating</a:t>
            </a:r>
            <a:r>
              <a:rPr lang="nb-NO" dirty="0"/>
              <a:t> </a:t>
            </a:r>
            <a:r>
              <a:rPr lang="nb-NO" dirty="0" err="1"/>
              <a:t>process</a:t>
            </a:r>
            <a:r>
              <a:rPr lang="nb-NO" dirty="0"/>
              <a:t> </a:t>
            </a:r>
            <a:r>
              <a:rPr lang="nb-NO" dirty="0" err="1"/>
              <a:t>gain</a:t>
            </a:r>
            <a:r>
              <a:rPr lang="nb-NO" dirty="0"/>
              <a:t>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>
            <a:extLst>
              <a:ext uri="{FF2B5EF4-FFF2-40B4-BE49-F238E27FC236}">
                <a16:creationId xmlns:a16="http://schemas.microsoft.com/office/drawing/2014/main" id="{B57FF0AF-7D27-C56D-C195-6D230AF902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401" y="433388"/>
            <a:ext cx="8918575" cy="995362"/>
          </a:xfrm>
          <a:noFill/>
        </p:spPr>
        <p:txBody>
          <a:bodyPr anchor="ctr"/>
          <a:lstStyle/>
          <a:p>
            <a:pPr eaLnBrk="1" hangingPunct="1"/>
            <a:r>
              <a:rPr lang="en-US" altLang="nb-NO" sz="3200"/>
              <a:t>2. Model reduction of more complicated model</a:t>
            </a:r>
          </a:p>
        </p:txBody>
      </p:sp>
      <p:sp>
        <p:nvSpPr>
          <p:cNvPr id="26627" name="Rectangle 5">
            <a:extLst>
              <a:ext uri="{FF2B5EF4-FFF2-40B4-BE49-F238E27FC236}">
                <a16:creationId xmlns:a16="http://schemas.microsoft.com/office/drawing/2014/main" id="{46734DC7-75D9-106D-7CCF-4C0BF80C704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92313" y="1844676"/>
            <a:ext cx="8291512" cy="4525963"/>
          </a:xfrm>
          <a:noFill/>
        </p:spPr>
        <p:txBody>
          <a:bodyPr/>
          <a:lstStyle/>
          <a:p>
            <a:pPr eaLnBrk="1" hangingPunct="1"/>
            <a:r>
              <a:rPr lang="en-US" altLang="nb-NO" sz="2600"/>
              <a:t>Start with complicated stable model on the form</a:t>
            </a:r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r>
              <a:rPr lang="en-US" altLang="nb-NO" sz="2600"/>
              <a:t>Want to get a simplified model on the form</a:t>
            </a:r>
          </a:p>
          <a:p>
            <a:pPr eaLnBrk="1" hangingPunct="1"/>
            <a:endParaRPr lang="en-US" altLang="nb-NO" sz="2600"/>
          </a:p>
          <a:p>
            <a:pPr eaLnBrk="1" hangingPunct="1"/>
            <a:endParaRPr lang="en-US" altLang="nb-NO" sz="2600"/>
          </a:p>
          <a:p>
            <a:pPr eaLnBrk="1" hangingPunct="1"/>
            <a:r>
              <a:rPr lang="en-US" altLang="nb-NO" sz="2600"/>
              <a:t>Most important parameter is the “effective” delay </a:t>
            </a:r>
            <a:r>
              <a:rPr lang="en-US" altLang="nb-NO" sz="2600">
                <a:sym typeface="Symbol" panose="05050102010706020507" pitchFamily="18" charset="2"/>
              </a:rPr>
              <a:t></a:t>
            </a:r>
          </a:p>
          <a:p>
            <a:pPr eaLnBrk="1" hangingPunct="1"/>
            <a:r>
              <a:rPr lang="en-US" altLang="nb-NO" sz="2600">
                <a:sym typeface="Symbol" panose="05050102010706020507" pitchFamily="18" charset="2"/>
              </a:rPr>
              <a:t>Use second-order model only if </a:t>
            </a:r>
            <a:r>
              <a:rPr lang="en-US" altLang="nb-NO" sz="2600">
                <a:latin typeface="cmmi10"/>
                <a:sym typeface="Symbol" panose="05050102010706020507" pitchFamily="18" charset="2"/>
              </a:rPr>
              <a:t>¿</a:t>
            </a:r>
            <a:r>
              <a:rPr lang="en-US" altLang="nb-NO" sz="2600" baseline="-25000">
                <a:sym typeface="Symbol" panose="05050102010706020507" pitchFamily="18" charset="2"/>
              </a:rPr>
              <a:t>2</a:t>
            </a:r>
            <a:r>
              <a:rPr lang="en-US" altLang="nb-NO" sz="2600">
                <a:sym typeface="Symbol" panose="05050102010706020507" pitchFamily="18" charset="2"/>
              </a:rPr>
              <a:t>&gt;</a:t>
            </a:r>
            <a:r>
              <a:rPr lang="en-US" altLang="nb-NO" sz="2600">
                <a:latin typeface="cmmi10"/>
                <a:sym typeface="Symbol" panose="05050102010706020507" pitchFamily="18" charset="2"/>
              </a:rPr>
              <a:t>µ</a:t>
            </a:r>
          </a:p>
        </p:txBody>
      </p:sp>
      <p:pic>
        <p:nvPicPr>
          <p:cNvPr id="26628" name="Picture 6" descr="txp_fig">
            <a:extLst>
              <a:ext uri="{FF2B5EF4-FFF2-40B4-BE49-F238E27FC236}">
                <a16:creationId xmlns:a16="http://schemas.microsoft.com/office/drawing/2014/main" id="{016B9BA1-6B86-4DBD-9828-12A43A90E9B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708275"/>
            <a:ext cx="4305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7" descr="txp_fig">
            <a:extLst>
              <a:ext uri="{FF2B5EF4-FFF2-40B4-BE49-F238E27FC236}">
                <a16:creationId xmlns:a16="http://schemas.microsoft.com/office/drawing/2014/main" id="{1EE53F4A-B3BA-A7B6-4EF6-A7D56AA25D59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638" y="4462463"/>
            <a:ext cx="331470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30" name="Text Box 8">
            <a:extLst>
              <a:ext uri="{FF2B5EF4-FFF2-40B4-BE49-F238E27FC236}">
                <a16:creationId xmlns:a16="http://schemas.microsoft.com/office/drawing/2014/main" id="{86000BA4-D1FE-B087-D27A-FCEABDDF3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806" y="50530"/>
            <a:ext cx="5545138" cy="369888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dirty="0"/>
              <a:t>MODEL, Approach 2: From more complicated model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AC73642C-61AE-4F3F-B217-DE3D6CF01B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0135" y="640957"/>
            <a:ext cx="7407275" cy="5087112"/>
          </a:xfrm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217373-45C1-527F-4B07-3A16F3C7ACC4}"/>
              </a:ext>
            </a:extLst>
          </p:cNvPr>
          <p:cNvGrpSpPr/>
          <p:nvPr/>
        </p:nvGrpSpPr>
        <p:grpSpPr>
          <a:xfrm>
            <a:off x="8935909" y="262358"/>
            <a:ext cx="3186545" cy="5844309"/>
            <a:chOff x="9005455" y="297873"/>
            <a:chExt cx="3186545" cy="58443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D6D7218-3FF2-3D27-BA3A-9D800B96E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6255" y="715818"/>
              <a:ext cx="3075745" cy="521392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6661E0-BE93-A03B-BE44-560DA49A62AE}"/>
                </a:ext>
              </a:extLst>
            </p:cNvPr>
            <p:cNvSpPr txBox="1"/>
            <p:nvPr/>
          </p:nvSpPr>
          <p:spPr>
            <a:xfrm>
              <a:off x="9005455" y="346486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 err="1"/>
                <a:t>Details</a:t>
              </a:r>
              <a:r>
                <a:rPr lang="nb-NO" dirty="0"/>
                <a:t>:</a:t>
              </a:r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8F9DDA5-5F84-AF9E-4354-AC2633A3C4A2}"/>
                </a:ext>
              </a:extLst>
            </p:cNvPr>
            <p:cNvSpPr/>
            <p:nvPr/>
          </p:nvSpPr>
          <p:spPr>
            <a:xfrm>
              <a:off x="9005455" y="297873"/>
              <a:ext cx="3186545" cy="584430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ffectLst>
              <a:outerShdw blurRad="114300" dist="127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ext Box 11">
            <a:extLst>
              <a:ext uri="{FF2B5EF4-FFF2-40B4-BE49-F238E27FC236}">
                <a16:creationId xmlns:a16="http://schemas.microsoft.com/office/drawing/2014/main" id="{7DCE856B-8CFA-29A3-D9F9-CCFAC9751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F7C7B763-745E-7F92-74D8-17462BA18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3429000"/>
            <a:ext cx="431800" cy="287337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15053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8" descr="txp_fig">
            <a:extLst>
              <a:ext uri="{FF2B5EF4-FFF2-40B4-BE49-F238E27FC236}">
                <a16:creationId xmlns:a16="http://schemas.microsoft.com/office/drawing/2014/main" id="{908A3449-5D04-1AAB-DA70-30A7A18A86C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349500"/>
            <a:ext cx="5842000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5">
            <a:extLst>
              <a:ext uri="{FF2B5EF4-FFF2-40B4-BE49-F238E27FC236}">
                <a16:creationId xmlns:a16="http://schemas.microsoft.com/office/drawing/2014/main" id="{438678F7-3C3C-FDC4-CE13-EFB67651C2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altLang="nb-NO" dirty="0" err="1"/>
              <a:t>Example</a:t>
            </a:r>
            <a:r>
              <a:rPr lang="nb-NO" altLang="nb-NO" dirty="0"/>
              <a:t> 1</a:t>
            </a:r>
          </a:p>
        </p:txBody>
      </p:sp>
      <p:sp>
        <p:nvSpPr>
          <p:cNvPr id="30724" name="Line 17">
            <a:extLst>
              <a:ext uri="{FF2B5EF4-FFF2-40B4-BE49-F238E27FC236}">
                <a16:creationId xmlns:a16="http://schemas.microsoft.com/office/drawing/2014/main" id="{79620CB1-5AF3-ADA3-0485-21475D1546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7576" y="3573463"/>
            <a:ext cx="576263" cy="1943100"/>
          </a:xfrm>
          <a:prstGeom prst="line">
            <a:avLst/>
          </a:prstGeom>
          <a:noFill/>
          <a:ln w="9525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0725" name="Line 18">
            <a:extLst>
              <a:ext uri="{FF2B5EF4-FFF2-40B4-BE49-F238E27FC236}">
                <a16:creationId xmlns:a16="http://schemas.microsoft.com/office/drawing/2014/main" id="{A401F6A4-8D14-FF8A-1EB8-F91705A65C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32400" y="3500439"/>
            <a:ext cx="935038" cy="20161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0726" name="Line 19">
            <a:extLst>
              <a:ext uri="{FF2B5EF4-FFF2-40B4-BE49-F238E27FC236}">
                <a16:creationId xmlns:a16="http://schemas.microsoft.com/office/drawing/2014/main" id="{9EE94774-20E1-1E2D-B354-303AEBFCAA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1900" y="3500439"/>
            <a:ext cx="865188" cy="20161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nb-NO"/>
          </a:p>
        </p:txBody>
      </p:sp>
      <p:sp>
        <p:nvSpPr>
          <p:cNvPr id="30727" name="Text Box 20">
            <a:extLst>
              <a:ext uri="{FF2B5EF4-FFF2-40B4-BE49-F238E27FC236}">
                <a16:creationId xmlns:a16="http://schemas.microsoft.com/office/drawing/2014/main" id="{948922FD-A91B-972E-B87C-F5A20559A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8" y="3429000"/>
            <a:ext cx="8937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 sz="1400" b="1">
                <a:solidFill>
                  <a:srgbClr val="FF0066"/>
                </a:solidFill>
                <a:cs typeface="Arial" panose="020B0604020202020204" pitchFamily="34" charset="0"/>
              </a:rPr>
              <a:t>Half rule</a:t>
            </a:r>
          </a:p>
        </p:txBody>
      </p:sp>
      <p:pic>
        <p:nvPicPr>
          <p:cNvPr id="189462" name="Picture 22" descr="untitled">
            <a:extLst>
              <a:ext uri="{FF2B5EF4-FFF2-40B4-BE49-F238E27FC236}">
                <a16:creationId xmlns:a16="http://schemas.microsoft.com/office/drawing/2014/main" id="{DE0573E7-4409-D7E7-AD5F-4A9AFAAF6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-134938"/>
            <a:ext cx="4105275" cy="307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Rectangle 27">
            <a:extLst>
              <a:ext uri="{FF2B5EF4-FFF2-40B4-BE49-F238E27FC236}">
                <a16:creationId xmlns:a16="http://schemas.microsoft.com/office/drawing/2014/main" id="{6D2DC9B2-99F2-AD6C-7AAB-350A28817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6" y="5516564"/>
            <a:ext cx="5616575" cy="504825"/>
          </a:xfrm>
          <a:prstGeom prst="rect">
            <a:avLst/>
          </a:prstGeom>
          <a:noFill/>
          <a:ln w="158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endParaRPr lang="nb-NO" altLang="nb-NO"/>
          </a:p>
        </p:txBody>
      </p:sp>
      <p:sp>
        <p:nvSpPr>
          <p:cNvPr id="30730" name="Text Box 30">
            <a:extLst>
              <a:ext uri="{FF2B5EF4-FFF2-40B4-BE49-F238E27FC236}">
                <a16:creationId xmlns:a16="http://schemas.microsoft.com/office/drawing/2014/main" id="{C5BBA5A9-870D-22F8-4B0F-F8A9A024D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"/>
            <a:ext cx="2292350" cy="366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nb-NO"/>
              <a:t>MODEL, Approach 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1985" y="260648"/>
            <a:ext cx="290977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>
                <a:solidFill>
                  <a:srgbClr val="0070C0"/>
                </a:solidFill>
              </a:rPr>
              <a:t>g=(-0.1*s+1)/[(5*s+1)*(3*s+1)*(0.5*s+1)]</a:t>
            </a:r>
          </a:p>
          <a:p>
            <a:r>
              <a:rPr lang="en-US" sz="1200" dirty="0">
                <a:solidFill>
                  <a:srgbClr val="00B050"/>
                </a:solidFill>
              </a:rPr>
              <a:t>g1 = </a:t>
            </a:r>
            <a:r>
              <a:rPr lang="en-US" sz="1200" dirty="0" err="1">
                <a:solidFill>
                  <a:srgbClr val="00B050"/>
                </a:solidFill>
              </a:rPr>
              <a:t>exp</a:t>
            </a:r>
            <a:r>
              <a:rPr lang="en-US" sz="1200" dirty="0">
                <a:solidFill>
                  <a:srgbClr val="00B050"/>
                </a:solidFill>
              </a:rPr>
              <a:t>(-2.1*s)/(6.5*s+1)</a:t>
            </a:r>
          </a:p>
          <a:p>
            <a:r>
              <a:rPr lang="en-US" sz="1200" dirty="0">
                <a:solidFill>
                  <a:srgbClr val="FF0000"/>
                </a:solidFill>
              </a:rPr>
              <a:t>g2 = </a:t>
            </a:r>
            <a:r>
              <a:rPr lang="en-US" sz="1200" dirty="0" err="1">
                <a:solidFill>
                  <a:srgbClr val="FF0000"/>
                </a:solidFill>
              </a:rPr>
              <a:t>exp</a:t>
            </a:r>
            <a:r>
              <a:rPr lang="en-US" sz="1200" dirty="0">
                <a:solidFill>
                  <a:srgbClr val="FF0000"/>
                </a:solidFill>
              </a:rPr>
              <a:t>(-0.35*s)/[(5*s+1)*(3.25*s+1)] </a:t>
            </a:r>
          </a:p>
          <a:p>
            <a:r>
              <a:rPr lang="en-US" sz="1200" dirty="0"/>
              <a:t>step(g,g1,g2)</a:t>
            </a:r>
          </a:p>
          <a:p>
            <a:endParaRPr lang="nb-NO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992313" y="1700213"/>
            <a:ext cx="5334000" cy="4000500"/>
            <a:chOff x="295" y="1071"/>
            <a:chExt cx="3360" cy="2520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5" y="1071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805" y="1383"/>
              <a:ext cx="2532" cy="19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805" y="1383"/>
              <a:ext cx="2532" cy="193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805" y="1383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805" y="3315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V="1">
              <a:off x="3337" y="1383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805" y="1383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805" y="3315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 flipV="1">
              <a:off x="805" y="1383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V="1">
              <a:off x="805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805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787" y="3333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V="1">
              <a:off x="1117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1117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099" y="3333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 flipV="1">
              <a:off x="1435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1435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399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1753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1753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717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 flipV="1">
              <a:off x="2071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2071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2035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V="1">
              <a:off x="2383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>
              <a:off x="2383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347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2701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56" name="Line 33"/>
            <p:cNvSpPr>
              <a:spLocks noChangeShapeType="1"/>
            </p:cNvSpPr>
            <p:nvPr/>
          </p:nvSpPr>
          <p:spPr bwMode="auto">
            <a:xfrm>
              <a:off x="2701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57" name="Rectangle 34"/>
            <p:cNvSpPr>
              <a:spLocks noChangeArrowheads="1"/>
            </p:cNvSpPr>
            <p:nvPr/>
          </p:nvSpPr>
          <p:spPr bwMode="auto">
            <a:xfrm>
              <a:off x="2665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59" name="Line 35"/>
            <p:cNvSpPr>
              <a:spLocks noChangeShapeType="1"/>
            </p:cNvSpPr>
            <p:nvPr/>
          </p:nvSpPr>
          <p:spPr bwMode="auto">
            <a:xfrm flipV="1">
              <a:off x="3019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0" name="Line 36"/>
            <p:cNvSpPr>
              <a:spLocks noChangeShapeType="1"/>
            </p:cNvSpPr>
            <p:nvPr/>
          </p:nvSpPr>
          <p:spPr bwMode="auto">
            <a:xfrm>
              <a:off x="3019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1" name="Rectangle 37"/>
            <p:cNvSpPr>
              <a:spLocks noChangeArrowheads="1"/>
            </p:cNvSpPr>
            <p:nvPr/>
          </p:nvSpPr>
          <p:spPr bwMode="auto">
            <a:xfrm>
              <a:off x="2983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62" name="Line 38"/>
            <p:cNvSpPr>
              <a:spLocks noChangeShapeType="1"/>
            </p:cNvSpPr>
            <p:nvPr/>
          </p:nvSpPr>
          <p:spPr bwMode="auto">
            <a:xfrm flipV="1">
              <a:off x="3337" y="3285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3" name="Line 39"/>
            <p:cNvSpPr>
              <a:spLocks noChangeShapeType="1"/>
            </p:cNvSpPr>
            <p:nvPr/>
          </p:nvSpPr>
          <p:spPr bwMode="auto">
            <a:xfrm>
              <a:off x="3337" y="1383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4" name="Rectangle 40"/>
            <p:cNvSpPr>
              <a:spLocks noChangeArrowheads="1"/>
            </p:cNvSpPr>
            <p:nvPr/>
          </p:nvSpPr>
          <p:spPr bwMode="auto">
            <a:xfrm>
              <a:off x="3301" y="3333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65" name="Line 41"/>
            <p:cNvSpPr>
              <a:spLocks noChangeShapeType="1"/>
            </p:cNvSpPr>
            <p:nvPr/>
          </p:nvSpPr>
          <p:spPr bwMode="auto">
            <a:xfrm>
              <a:off x="805" y="3315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6" name="Line 42"/>
            <p:cNvSpPr>
              <a:spLocks noChangeShapeType="1"/>
            </p:cNvSpPr>
            <p:nvPr/>
          </p:nvSpPr>
          <p:spPr bwMode="auto">
            <a:xfrm flipH="1">
              <a:off x="3307" y="3315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7" name="Rectangle 43"/>
            <p:cNvSpPr>
              <a:spLocks noChangeArrowheads="1"/>
            </p:cNvSpPr>
            <p:nvPr/>
          </p:nvSpPr>
          <p:spPr bwMode="auto">
            <a:xfrm>
              <a:off x="667" y="3273"/>
              <a:ext cx="11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-0.2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68" name="Line 44"/>
            <p:cNvSpPr>
              <a:spLocks noChangeShapeType="1"/>
            </p:cNvSpPr>
            <p:nvPr/>
          </p:nvSpPr>
          <p:spPr bwMode="auto">
            <a:xfrm>
              <a:off x="805" y="2991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69" name="Line 45"/>
            <p:cNvSpPr>
              <a:spLocks noChangeShapeType="1"/>
            </p:cNvSpPr>
            <p:nvPr/>
          </p:nvSpPr>
          <p:spPr bwMode="auto">
            <a:xfrm flipH="1">
              <a:off x="3307" y="2991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0" name="Rectangle 46"/>
            <p:cNvSpPr>
              <a:spLocks noChangeArrowheads="1"/>
            </p:cNvSpPr>
            <p:nvPr/>
          </p:nvSpPr>
          <p:spPr bwMode="auto">
            <a:xfrm>
              <a:off x="745" y="2949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71" name="Line 47"/>
            <p:cNvSpPr>
              <a:spLocks noChangeShapeType="1"/>
            </p:cNvSpPr>
            <p:nvPr/>
          </p:nvSpPr>
          <p:spPr bwMode="auto">
            <a:xfrm>
              <a:off x="805" y="2667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2" name="Line 48"/>
            <p:cNvSpPr>
              <a:spLocks noChangeShapeType="1"/>
            </p:cNvSpPr>
            <p:nvPr/>
          </p:nvSpPr>
          <p:spPr bwMode="auto">
            <a:xfrm flipH="1">
              <a:off x="3307" y="2667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3" name="Rectangle 49"/>
            <p:cNvSpPr>
              <a:spLocks noChangeArrowheads="1"/>
            </p:cNvSpPr>
            <p:nvPr/>
          </p:nvSpPr>
          <p:spPr bwMode="auto">
            <a:xfrm>
              <a:off x="691" y="2625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0.2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74" name="Line 50"/>
            <p:cNvSpPr>
              <a:spLocks noChangeShapeType="1"/>
            </p:cNvSpPr>
            <p:nvPr/>
          </p:nvSpPr>
          <p:spPr bwMode="auto">
            <a:xfrm>
              <a:off x="805" y="2349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5" name="Line 51"/>
            <p:cNvSpPr>
              <a:spLocks noChangeShapeType="1"/>
            </p:cNvSpPr>
            <p:nvPr/>
          </p:nvSpPr>
          <p:spPr bwMode="auto">
            <a:xfrm flipH="1">
              <a:off x="3307" y="2349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6" name="Rectangle 52"/>
            <p:cNvSpPr>
              <a:spLocks noChangeArrowheads="1"/>
            </p:cNvSpPr>
            <p:nvPr/>
          </p:nvSpPr>
          <p:spPr bwMode="auto">
            <a:xfrm>
              <a:off x="691" y="2307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0.4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77" name="Line 53"/>
            <p:cNvSpPr>
              <a:spLocks noChangeShapeType="1"/>
            </p:cNvSpPr>
            <p:nvPr/>
          </p:nvSpPr>
          <p:spPr bwMode="auto">
            <a:xfrm>
              <a:off x="805" y="2025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8" name="Line 54"/>
            <p:cNvSpPr>
              <a:spLocks noChangeShapeType="1"/>
            </p:cNvSpPr>
            <p:nvPr/>
          </p:nvSpPr>
          <p:spPr bwMode="auto">
            <a:xfrm flipH="1">
              <a:off x="3307" y="2025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79" name="Rectangle 55"/>
            <p:cNvSpPr>
              <a:spLocks noChangeArrowheads="1"/>
            </p:cNvSpPr>
            <p:nvPr/>
          </p:nvSpPr>
          <p:spPr bwMode="auto">
            <a:xfrm>
              <a:off x="691" y="1983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0.6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80" name="Line 56"/>
            <p:cNvSpPr>
              <a:spLocks noChangeShapeType="1"/>
            </p:cNvSpPr>
            <p:nvPr/>
          </p:nvSpPr>
          <p:spPr bwMode="auto">
            <a:xfrm>
              <a:off x="805" y="1701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1" name="Line 57"/>
            <p:cNvSpPr>
              <a:spLocks noChangeShapeType="1"/>
            </p:cNvSpPr>
            <p:nvPr/>
          </p:nvSpPr>
          <p:spPr bwMode="auto">
            <a:xfrm flipH="1">
              <a:off x="3307" y="1701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2" name="Rectangle 58"/>
            <p:cNvSpPr>
              <a:spLocks noChangeArrowheads="1"/>
            </p:cNvSpPr>
            <p:nvPr/>
          </p:nvSpPr>
          <p:spPr bwMode="auto">
            <a:xfrm>
              <a:off x="691" y="1659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0.8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83" name="Line 59"/>
            <p:cNvSpPr>
              <a:spLocks noChangeShapeType="1"/>
            </p:cNvSpPr>
            <p:nvPr/>
          </p:nvSpPr>
          <p:spPr bwMode="auto">
            <a:xfrm>
              <a:off x="805" y="1383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4" name="Line 60"/>
            <p:cNvSpPr>
              <a:spLocks noChangeShapeType="1"/>
            </p:cNvSpPr>
            <p:nvPr/>
          </p:nvSpPr>
          <p:spPr bwMode="auto">
            <a:xfrm flipH="1">
              <a:off x="3307" y="1383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5" name="Rectangle 61"/>
            <p:cNvSpPr>
              <a:spLocks noChangeArrowheads="1"/>
            </p:cNvSpPr>
            <p:nvPr/>
          </p:nvSpPr>
          <p:spPr bwMode="auto">
            <a:xfrm>
              <a:off x="745" y="1341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86" name="Line 62"/>
            <p:cNvSpPr>
              <a:spLocks noChangeShapeType="1"/>
            </p:cNvSpPr>
            <p:nvPr/>
          </p:nvSpPr>
          <p:spPr bwMode="auto">
            <a:xfrm>
              <a:off x="805" y="1383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7" name="Line 63"/>
            <p:cNvSpPr>
              <a:spLocks noChangeShapeType="1"/>
            </p:cNvSpPr>
            <p:nvPr/>
          </p:nvSpPr>
          <p:spPr bwMode="auto">
            <a:xfrm>
              <a:off x="805" y="3315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8" name="Line 64"/>
            <p:cNvSpPr>
              <a:spLocks noChangeShapeType="1"/>
            </p:cNvSpPr>
            <p:nvPr/>
          </p:nvSpPr>
          <p:spPr bwMode="auto">
            <a:xfrm flipV="1">
              <a:off x="3337" y="1383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89" name="Line 65"/>
            <p:cNvSpPr>
              <a:spLocks noChangeShapeType="1"/>
            </p:cNvSpPr>
            <p:nvPr/>
          </p:nvSpPr>
          <p:spPr bwMode="auto">
            <a:xfrm flipV="1">
              <a:off x="805" y="1383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0" name="Freeform 66"/>
            <p:cNvSpPr>
              <a:spLocks/>
            </p:cNvSpPr>
            <p:nvPr/>
          </p:nvSpPr>
          <p:spPr bwMode="auto">
            <a:xfrm>
              <a:off x="805" y="1389"/>
              <a:ext cx="1914" cy="1602"/>
            </a:xfrm>
            <a:custGeom>
              <a:avLst/>
              <a:gdLst>
                <a:gd name="T0" fmla="*/ 30 w 1914"/>
                <a:gd name="T1" fmla="*/ 1602 h 1602"/>
                <a:gd name="T2" fmla="*/ 72 w 1914"/>
                <a:gd name="T3" fmla="*/ 1578 h 1602"/>
                <a:gd name="T4" fmla="*/ 120 w 1914"/>
                <a:gd name="T5" fmla="*/ 1524 h 1602"/>
                <a:gd name="T6" fmla="*/ 162 w 1914"/>
                <a:gd name="T7" fmla="*/ 1440 h 1602"/>
                <a:gd name="T8" fmla="*/ 210 w 1914"/>
                <a:gd name="T9" fmla="*/ 1344 h 1602"/>
                <a:gd name="T10" fmla="*/ 252 w 1914"/>
                <a:gd name="T11" fmla="*/ 1242 h 1602"/>
                <a:gd name="T12" fmla="*/ 300 w 1914"/>
                <a:gd name="T13" fmla="*/ 1140 h 1602"/>
                <a:gd name="T14" fmla="*/ 342 w 1914"/>
                <a:gd name="T15" fmla="*/ 1032 h 1602"/>
                <a:gd name="T16" fmla="*/ 390 w 1914"/>
                <a:gd name="T17" fmla="*/ 930 h 1602"/>
                <a:gd name="T18" fmla="*/ 432 w 1914"/>
                <a:gd name="T19" fmla="*/ 834 h 1602"/>
                <a:gd name="T20" fmla="*/ 480 w 1914"/>
                <a:gd name="T21" fmla="*/ 750 h 1602"/>
                <a:gd name="T22" fmla="*/ 528 w 1914"/>
                <a:gd name="T23" fmla="*/ 666 h 1602"/>
                <a:gd name="T24" fmla="*/ 570 w 1914"/>
                <a:gd name="T25" fmla="*/ 588 h 1602"/>
                <a:gd name="T26" fmla="*/ 618 w 1914"/>
                <a:gd name="T27" fmla="*/ 522 h 1602"/>
                <a:gd name="T28" fmla="*/ 660 w 1914"/>
                <a:gd name="T29" fmla="*/ 462 h 1602"/>
                <a:gd name="T30" fmla="*/ 708 w 1914"/>
                <a:gd name="T31" fmla="*/ 402 h 1602"/>
                <a:gd name="T32" fmla="*/ 750 w 1914"/>
                <a:gd name="T33" fmla="*/ 354 h 1602"/>
                <a:gd name="T34" fmla="*/ 798 w 1914"/>
                <a:gd name="T35" fmla="*/ 312 h 1602"/>
                <a:gd name="T36" fmla="*/ 840 w 1914"/>
                <a:gd name="T37" fmla="*/ 270 h 1602"/>
                <a:gd name="T38" fmla="*/ 888 w 1914"/>
                <a:gd name="T39" fmla="*/ 234 h 1602"/>
                <a:gd name="T40" fmla="*/ 930 w 1914"/>
                <a:gd name="T41" fmla="*/ 204 h 1602"/>
                <a:gd name="T42" fmla="*/ 978 w 1914"/>
                <a:gd name="T43" fmla="*/ 180 h 1602"/>
                <a:gd name="T44" fmla="*/ 1026 w 1914"/>
                <a:gd name="T45" fmla="*/ 156 h 1602"/>
                <a:gd name="T46" fmla="*/ 1068 w 1914"/>
                <a:gd name="T47" fmla="*/ 132 h 1602"/>
                <a:gd name="T48" fmla="*/ 1116 w 1914"/>
                <a:gd name="T49" fmla="*/ 114 h 1602"/>
                <a:gd name="T50" fmla="*/ 1158 w 1914"/>
                <a:gd name="T51" fmla="*/ 102 h 1602"/>
                <a:gd name="T52" fmla="*/ 1206 w 1914"/>
                <a:gd name="T53" fmla="*/ 84 h 1602"/>
                <a:gd name="T54" fmla="*/ 1248 w 1914"/>
                <a:gd name="T55" fmla="*/ 72 h 1602"/>
                <a:gd name="T56" fmla="*/ 1296 w 1914"/>
                <a:gd name="T57" fmla="*/ 66 h 1602"/>
                <a:gd name="T58" fmla="*/ 1338 w 1914"/>
                <a:gd name="T59" fmla="*/ 54 h 1602"/>
                <a:gd name="T60" fmla="*/ 1386 w 1914"/>
                <a:gd name="T61" fmla="*/ 48 h 1602"/>
                <a:gd name="T62" fmla="*/ 1434 w 1914"/>
                <a:gd name="T63" fmla="*/ 36 h 1602"/>
                <a:gd name="T64" fmla="*/ 1476 w 1914"/>
                <a:gd name="T65" fmla="*/ 30 h 1602"/>
                <a:gd name="T66" fmla="*/ 1524 w 1914"/>
                <a:gd name="T67" fmla="*/ 24 h 1602"/>
                <a:gd name="T68" fmla="*/ 1566 w 1914"/>
                <a:gd name="T69" fmla="*/ 24 h 1602"/>
                <a:gd name="T70" fmla="*/ 1614 w 1914"/>
                <a:gd name="T71" fmla="*/ 18 h 1602"/>
                <a:gd name="T72" fmla="*/ 1656 w 1914"/>
                <a:gd name="T73" fmla="*/ 12 h 1602"/>
                <a:gd name="T74" fmla="*/ 1704 w 1914"/>
                <a:gd name="T75" fmla="*/ 12 h 1602"/>
                <a:gd name="T76" fmla="*/ 1746 w 1914"/>
                <a:gd name="T77" fmla="*/ 6 h 1602"/>
                <a:gd name="T78" fmla="*/ 1794 w 1914"/>
                <a:gd name="T79" fmla="*/ 6 h 1602"/>
                <a:gd name="T80" fmla="*/ 1836 w 1914"/>
                <a:gd name="T81" fmla="*/ 6 h 1602"/>
                <a:gd name="T82" fmla="*/ 1884 w 1914"/>
                <a:gd name="T83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14" h="1602">
                  <a:moveTo>
                    <a:pt x="0" y="1602"/>
                  </a:moveTo>
                  <a:lnTo>
                    <a:pt x="12" y="1602"/>
                  </a:lnTo>
                  <a:lnTo>
                    <a:pt x="30" y="1602"/>
                  </a:lnTo>
                  <a:lnTo>
                    <a:pt x="42" y="1596"/>
                  </a:lnTo>
                  <a:lnTo>
                    <a:pt x="60" y="1590"/>
                  </a:lnTo>
                  <a:lnTo>
                    <a:pt x="72" y="1578"/>
                  </a:lnTo>
                  <a:lnTo>
                    <a:pt x="90" y="1560"/>
                  </a:lnTo>
                  <a:lnTo>
                    <a:pt x="102" y="1542"/>
                  </a:lnTo>
                  <a:lnTo>
                    <a:pt x="120" y="1524"/>
                  </a:lnTo>
                  <a:lnTo>
                    <a:pt x="132" y="1494"/>
                  </a:lnTo>
                  <a:lnTo>
                    <a:pt x="150" y="1470"/>
                  </a:lnTo>
                  <a:lnTo>
                    <a:pt x="162" y="1440"/>
                  </a:lnTo>
                  <a:lnTo>
                    <a:pt x="180" y="1410"/>
                  </a:lnTo>
                  <a:lnTo>
                    <a:pt x="192" y="1380"/>
                  </a:lnTo>
                  <a:lnTo>
                    <a:pt x="210" y="1344"/>
                  </a:lnTo>
                  <a:lnTo>
                    <a:pt x="222" y="1314"/>
                  </a:lnTo>
                  <a:lnTo>
                    <a:pt x="240" y="1278"/>
                  </a:lnTo>
                  <a:lnTo>
                    <a:pt x="252" y="1242"/>
                  </a:lnTo>
                  <a:lnTo>
                    <a:pt x="270" y="1206"/>
                  </a:lnTo>
                  <a:lnTo>
                    <a:pt x="282" y="1170"/>
                  </a:lnTo>
                  <a:lnTo>
                    <a:pt x="300" y="1140"/>
                  </a:lnTo>
                  <a:lnTo>
                    <a:pt x="312" y="1104"/>
                  </a:lnTo>
                  <a:lnTo>
                    <a:pt x="330" y="1068"/>
                  </a:lnTo>
                  <a:lnTo>
                    <a:pt x="342" y="1032"/>
                  </a:lnTo>
                  <a:lnTo>
                    <a:pt x="360" y="996"/>
                  </a:lnTo>
                  <a:lnTo>
                    <a:pt x="372" y="966"/>
                  </a:lnTo>
                  <a:lnTo>
                    <a:pt x="390" y="930"/>
                  </a:lnTo>
                  <a:lnTo>
                    <a:pt x="402" y="900"/>
                  </a:lnTo>
                  <a:lnTo>
                    <a:pt x="420" y="870"/>
                  </a:lnTo>
                  <a:lnTo>
                    <a:pt x="432" y="834"/>
                  </a:lnTo>
                  <a:lnTo>
                    <a:pt x="450" y="804"/>
                  </a:lnTo>
                  <a:lnTo>
                    <a:pt x="462" y="774"/>
                  </a:lnTo>
                  <a:lnTo>
                    <a:pt x="480" y="750"/>
                  </a:lnTo>
                  <a:lnTo>
                    <a:pt x="498" y="720"/>
                  </a:lnTo>
                  <a:lnTo>
                    <a:pt x="510" y="690"/>
                  </a:lnTo>
                  <a:lnTo>
                    <a:pt x="528" y="666"/>
                  </a:lnTo>
                  <a:lnTo>
                    <a:pt x="540" y="636"/>
                  </a:lnTo>
                  <a:lnTo>
                    <a:pt x="558" y="612"/>
                  </a:lnTo>
                  <a:lnTo>
                    <a:pt x="570" y="588"/>
                  </a:lnTo>
                  <a:lnTo>
                    <a:pt x="588" y="564"/>
                  </a:lnTo>
                  <a:lnTo>
                    <a:pt x="600" y="546"/>
                  </a:lnTo>
                  <a:lnTo>
                    <a:pt x="618" y="522"/>
                  </a:lnTo>
                  <a:lnTo>
                    <a:pt x="630" y="498"/>
                  </a:lnTo>
                  <a:lnTo>
                    <a:pt x="648" y="480"/>
                  </a:lnTo>
                  <a:lnTo>
                    <a:pt x="660" y="462"/>
                  </a:lnTo>
                  <a:lnTo>
                    <a:pt x="678" y="438"/>
                  </a:lnTo>
                  <a:lnTo>
                    <a:pt x="690" y="420"/>
                  </a:lnTo>
                  <a:lnTo>
                    <a:pt x="708" y="402"/>
                  </a:lnTo>
                  <a:lnTo>
                    <a:pt x="720" y="390"/>
                  </a:lnTo>
                  <a:lnTo>
                    <a:pt x="738" y="372"/>
                  </a:lnTo>
                  <a:lnTo>
                    <a:pt x="750" y="354"/>
                  </a:lnTo>
                  <a:lnTo>
                    <a:pt x="768" y="342"/>
                  </a:lnTo>
                  <a:lnTo>
                    <a:pt x="780" y="324"/>
                  </a:lnTo>
                  <a:lnTo>
                    <a:pt x="798" y="312"/>
                  </a:lnTo>
                  <a:lnTo>
                    <a:pt x="810" y="300"/>
                  </a:lnTo>
                  <a:lnTo>
                    <a:pt x="828" y="282"/>
                  </a:lnTo>
                  <a:lnTo>
                    <a:pt x="840" y="270"/>
                  </a:lnTo>
                  <a:lnTo>
                    <a:pt x="858" y="258"/>
                  </a:lnTo>
                  <a:lnTo>
                    <a:pt x="870" y="246"/>
                  </a:lnTo>
                  <a:lnTo>
                    <a:pt x="888" y="234"/>
                  </a:lnTo>
                  <a:lnTo>
                    <a:pt x="900" y="228"/>
                  </a:lnTo>
                  <a:lnTo>
                    <a:pt x="918" y="216"/>
                  </a:lnTo>
                  <a:lnTo>
                    <a:pt x="930" y="204"/>
                  </a:lnTo>
                  <a:lnTo>
                    <a:pt x="948" y="198"/>
                  </a:lnTo>
                  <a:lnTo>
                    <a:pt x="966" y="186"/>
                  </a:lnTo>
                  <a:lnTo>
                    <a:pt x="978" y="180"/>
                  </a:lnTo>
                  <a:lnTo>
                    <a:pt x="996" y="174"/>
                  </a:lnTo>
                  <a:lnTo>
                    <a:pt x="1008" y="162"/>
                  </a:lnTo>
                  <a:lnTo>
                    <a:pt x="1026" y="156"/>
                  </a:lnTo>
                  <a:lnTo>
                    <a:pt x="1038" y="150"/>
                  </a:lnTo>
                  <a:lnTo>
                    <a:pt x="1056" y="144"/>
                  </a:lnTo>
                  <a:lnTo>
                    <a:pt x="1068" y="132"/>
                  </a:lnTo>
                  <a:lnTo>
                    <a:pt x="1086" y="126"/>
                  </a:lnTo>
                  <a:lnTo>
                    <a:pt x="1098" y="120"/>
                  </a:lnTo>
                  <a:lnTo>
                    <a:pt x="1116" y="114"/>
                  </a:lnTo>
                  <a:lnTo>
                    <a:pt x="1128" y="108"/>
                  </a:lnTo>
                  <a:lnTo>
                    <a:pt x="1146" y="108"/>
                  </a:lnTo>
                  <a:lnTo>
                    <a:pt x="1158" y="102"/>
                  </a:lnTo>
                  <a:lnTo>
                    <a:pt x="1176" y="96"/>
                  </a:lnTo>
                  <a:lnTo>
                    <a:pt x="1188" y="90"/>
                  </a:lnTo>
                  <a:lnTo>
                    <a:pt x="1206" y="84"/>
                  </a:lnTo>
                  <a:lnTo>
                    <a:pt x="1218" y="84"/>
                  </a:lnTo>
                  <a:lnTo>
                    <a:pt x="1236" y="78"/>
                  </a:lnTo>
                  <a:lnTo>
                    <a:pt x="1248" y="72"/>
                  </a:lnTo>
                  <a:lnTo>
                    <a:pt x="1266" y="72"/>
                  </a:lnTo>
                  <a:lnTo>
                    <a:pt x="1278" y="66"/>
                  </a:lnTo>
                  <a:lnTo>
                    <a:pt x="1296" y="66"/>
                  </a:lnTo>
                  <a:lnTo>
                    <a:pt x="1308" y="60"/>
                  </a:lnTo>
                  <a:lnTo>
                    <a:pt x="1326" y="54"/>
                  </a:lnTo>
                  <a:lnTo>
                    <a:pt x="1338" y="54"/>
                  </a:lnTo>
                  <a:lnTo>
                    <a:pt x="1356" y="48"/>
                  </a:lnTo>
                  <a:lnTo>
                    <a:pt x="1368" y="48"/>
                  </a:lnTo>
                  <a:lnTo>
                    <a:pt x="1386" y="48"/>
                  </a:lnTo>
                  <a:lnTo>
                    <a:pt x="1398" y="42"/>
                  </a:lnTo>
                  <a:lnTo>
                    <a:pt x="1416" y="42"/>
                  </a:lnTo>
                  <a:lnTo>
                    <a:pt x="1434" y="36"/>
                  </a:lnTo>
                  <a:lnTo>
                    <a:pt x="1446" y="36"/>
                  </a:lnTo>
                  <a:lnTo>
                    <a:pt x="1464" y="36"/>
                  </a:lnTo>
                  <a:lnTo>
                    <a:pt x="1476" y="30"/>
                  </a:lnTo>
                  <a:lnTo>
                    <a:pt x="1494" y="30"/>
                  </a:lnTo>
                  <a:lnTo>
                    <a:pt x="1506" y="30"/>
                  </a:lnTo>
                  <a:lnTo>
                    <a:pt x="1524" y="24"/>
                  </a:lnTo>
                  <a:lnTo>
                    <a:pt x="1536" y="24"/>
                  </a:lnTo>
                  <a:lnTo>
                    <a:pt x="1554" y="24"/>
                  </a:lnTo>
                  <a:lnTo>
                    <a:pt x="1566" y="24"/>
                  </a:lnTo>
                  <a:lnTo>
                    <a:pt x="1584" y="18"/>
                  </a:lnTo>
                  <a:lnTo>
                    <a:pt x="1596" y="18"/>
                  </a:lnTo>
                  <a:lnTo>
                    <a:pt x="1614" y="18"/>
                  </a:lnTo>
                  <a:lnTo>
                    <a:pt x="1626" y="18"/>
                  </a:lnTo>
                  <a:lnTo>
                    <a:pt x="1644" y="18"/>
                  </a:lnTo>
                  <a:lnTo>
                    <a:pt x="1656" y="12"/>
                  </a:lnTo>
                  <a:lnTo>
                    <a:pt x="1674" y="12"/>
                  </a:lnTo>
                  <a:lnTo>
                    <a:pt x="1686" y="12"/>
                  </a:lnTo>
                  <a:lnTo>
                    <a:pt x="1704" y="12"/>
                  </a:lnTo>
                  <a:lnTo>
                    <a:pt x="1716" y="12"/>
                  </a:lnTo>
                  <a:lnTo>
                    <a:pt x="1734" y="12"/>
                  </a:lnTo>
                  <a:lnTo>
                    <a:pt x="1746" y="6"/>
                  </a:lnTo>
                  <a:lnTo>
                    <a:pt x="1764" y="6"/>
                  </a:lnTo>
                  <a:lnTo>
                    <a:pt x="1776" y="6"/>
                  </a:lnTo>
                  <a:lnTo>
                    <a:pt x="1794" y="6"/>
                  </a:lnTo>
                  <a:lnTo>
                    <a:pt x="1806" y="6"/>
                  </a:lnTo>
                  <a:lnTo>
                    <a:pt x="1824" y="6"/>
                  </a:lnTo>
                  <a:lnTo>
                    <a:pt x="1836" y="6"/>
                  </a:lnTo>
                  <a:lnTo>
                    <a:pt x="1854" y="6"/>
                  </a:lnTo>
                  <a:lnTo>
                    <a:pt x="1866" y="6"/>
                  </a:lnTo>
                  <a:lnTo>
                    <a:pt x="1884" y="0"/>
                  </a:lnTo>
                  <a:lnTo>
                    <a:pt x="1902" y="0"/>
                  </a:lnTo>
                  <a:lnTo>
                    <a:pt x="1914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1" name="Freeform 67"/>
            <p:cNvSpPr>
              <a:spLocks/>
            </p:cNvSpPr>
            <p:nvPr/>
          </p:nvSpPr>
          <p:spPr bwMode="auto">
            <a:xfrm>
              <a:off x="2719" y="1383"/>
              <a:ext cx="624" cy="6"/>
            </a:xfrm>
            <a:custGeom>
              <a:avLst/>
              <a:gdLst>
                <a:gd name="T0" fmla="*/ 0 w 624"/>
                <a:gd name="T1" fmla="*/ 6 h 6"/>
                <a:gd name="T2" fmla="*/ 18 w 624"/>
                <a:gd name="T3" fmla="*/ 6 h 6"/>
                <a:gd name="T4" fmla="*/ 30 w 624"/>
                <a:gd name="T5" fmla="*/ 6 h 6"/>
                <a:gd name="T6" fmla="*/ 48 w 624"/>
                <a:gd name="T7" fmla="*/ 6 h 6"/>
                <a:gd name="T8" fmla="*/ 60 w 624"/>
                <a:gd name="T9" fmla="*/ 6 h 6"/>
                <a:gd name="T10" fmla="*/ 78 w 624"/>
                <a:gd name="T11" fmla="*/ 6 h 6"/>
                <a:gd name="T12" fmla="*/ 90 w 624"/>
                <a:gd name="T13" fmla="*/ 6 h 6"/>
                <a:gd name="T14" fmla="*/ 108 w 624"/>
                <a:gd name="T15" fmla="*/ 6 h 6"/>
                <a:gd name="T16" fmla="*/ 120 w 624"/>
                <a:gd name="T17" fmla="*/ 6 h 6"/>
                <a:gd name="T18" fmla="*/ 138 w 624"/>
                <a:gd name="T19" fmla="*/ 6 h 6"/>
                <a:gd name="T20" fmla="*/ 150 w 624"/>
                <a:gd name="T21" fmla="*/ 6 h 6"/>
                <a:gd name="T22" fmla="*/ 168 w 624"/>
                <a:gd name="T23" fmla="*/ 6 h 6"/>
                <a:gd name="T24" fmla="*/ 180 w 624"/>
                <a:gd name="T25" fmla="*/ 0 h 6"/>
                <a:gd name="T26" fmla="*/ 198 w 624"/>
                <a:gd name="T27" fmla="*/ 0 h 6"/>
                <a:gd name="T28" fmla="*/ 210 w 624"/>
                <a:gd name="T29" fmla="*/ 0 h 6"/>
                <a:gd name="T30" fmla="*/ 228 w 624"/>
                <a:gd name="T31" fmla="*/ 0 h 6"/>
                <a:gd name="T32" fmla="*/ 240 w 624"/>
                <a:gd name="T33" fmla="*/ 0 h 6"/>
                <a:gd name="T34" fmla="*/ 258 w 624"/>
                <a:gd name="T35" fmla="*/ 0 h 6"/>
                <a:gd name="T36" fmla="*/ 270 w 624"/>
                <a:gd name="T37" fmla="*/ 0 h 6"/>
                <a:gd name="T38" fmla="*/ 288 w 624"/>
                <a:gd name="T39" fmla="*/ 0 h 6"/>
                <a:gd name="T40" fmla="*/ 300 w 624"/>
                <a:gd name="T41" fmla="*/ 0 h 6"/>
                <a:gd name="T42" fmla="*/ 318 w 624"/>
                <a:gd name="T43" fmla="*/ 0 h 6"/>
                <a:gd name="T44" fmla="*/ 330 w 624"/>
                <a:gd name="T45" fmla="*/ 0 h 6"/>
                <a:gd name="T46" fmla="*/ 348 w 624"/>
                <a:gd name="T47" fmla="*/ 0 h 6"/>
                <a:gd name="T48" fmla="*/ 360 w 624"/>
                <a:gd name="T49" fmla="*/ 0 h 6"/>
                <a:gd name="T50" fmla="*/ 378 w 624"/>
                <a:gd name="T51" fmla="*/ 0 h 6"/>
                <a:gd name="T52" fmla="*/ 390 w 624"/>
                <a:gd name="T53" fmla="*/ 0 h 6"/>
                <a:gd name="T54" fmla="*/ 408 w 624"/>
                <a:gd name="T55" fmla="*/ 0 h 6"/>
                <a:gd name="T56" fmla="*/ 420 w 624"/>
                <a:gd name="T57" fmla="*/ 0 h 6"/>
                <a:gd name="T58" fmla="*/ 438 w 624"/>
                <a:gd name="T59" fmla="*/ 0 h 6"/>
                <a:gd name="T60" fmla="*/ 456 w 624"/>
                <a:gd name="T61" fmla="*/ 0 h 6"/>
                <a:gd name="T62" fmla="*/ 468 w 624"/>
                <a:gd name="T63" fmla="*/ 0 h 6"/>
                <a:gd name="T64" fmla="*/ 486 w 624"/>
                <a:gd name="T65" fmla="*/ 0 h 6"/>
                <a:gd name="T66" fmla="*/ 498 w 624"/>
                <a:gd name="T67" fmla="*/ 0 h 6"/>
                <a:gd name="T68" fmla="*/ 516 w 624"/>
                <a:gd name="T69" fmla="*/ 0 h 6"/>
                <a:gd name="T70" fmla="*/ 528 w 624"/>
                <a:gd name="T71" fmla="*/ 0 h 6"/>
                <a:gd name="T72" fmla="*/ 546 w 624"/>
                <a:gd name="T73" fmla="*/ 0 h 6"/>
                <a:gd name="T74" fmla="*/ 558 w 624"/>
                <a:gd name="T75" fmla="*/ 0 h 6"/>
                <a:gd name="T76" fmla="*/ 576 w 624"/>
                <a:gd name="T77" fmla="*/ 0 h 6"/>
                <a:gd name="T78" fmla="*/ 588 w 624"/>
                <a:gd name="T79" fmla="*/ 0 h 6"/>
                <a:gd name="T80" fmla="*/ 606 w 624"/>
                <a:gd name="T81" fmla="*/ 0 h 6"/>
                <a:gd name="T82" fmla="*/ 618 w 624"/>
                <a:gd name="T83" fmla="*/ 0 h 6"/>
                <a:gd name="T84" fmla="*/ 624 w 624"/>
                <a:gd name="T8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4" h="6">
                  <a:moveTo>
                    <a:pt x="0" y="6"/>
                  </a:moveTo>
                  <a:lnTo>
                    <a:pt x="18" y="6"/>
                  </a:lnTo>
                  <a:lnTo>
                    <a:pt x="30" y="6"/>
                  </a:lnTo>
                  <a:lnTo>
                    <a:pt x="48" y="6"/>
                  </a:lnTo>
                  <a:lnTo>
                    <a:pt x="60" y="6"/>
                  </a:lnTo>
                  <a:lnTo>
                    <a:pt x="78" y="6"/>
                  </a:lnTo>
                  <a:lnTo>
                    <a:pt x="90" y="6"/>
                  </a:lnTo>
                  <a:lnTo>
                    <a:pt x="108" y="6"/>
                  </a:lnTo>
                  <a:lnTo>
                    <a:pt x="120" y="6"/>
                  </a:lnTo>
                  <a:lnTo>
                    <a:pt x="138" y="6"/>
                  </a:lnTo>
                  <a:lnTo>
                    <a:pt x="150" y="6"/>
                  </a:lnTo>
                  <a:lnTo>
                    <a:pt x="168" y="6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0" y="0"/>
                  </a:lnTo>
                  <a:lnTo>
                    <a:pt x="228" y="0"/>
                  </a:lnTo>
                  <a:lnTo>
                    <a:pt x="240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8" y="0"/>
                  </a:lnTo>
                  <a:lnTo>
                    <a:pt x="330" y="0"/>
                  </a:lnTo>
                  <a:lnTo>
                    <a:pt x="348" y="0"/>
                  </a:lnTo>
                  <a:lnTo>
                    <a:pt x="360" y="0"/>
                  </a:lnTo>
                  <a:lnTo>
                    <a:pt x="378" y="0"/>
                  </a:lnTo>
                  <a:lnTo>
                    <a:pt x="390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38" y="0"/>
                  </a:lnTo>
                  <a:lnTo>
                    <a:pt x="456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498" y="0"/>
                  </a:lnTo>
                  <a:lnTo>
                    <a:pt x="516" y="0"/>
                  </a:lnTo>
                  <a:lnTo>
                    <a:pt x="528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6" y="0"/>
                  </a:lnTo>
                  <a:lnTo>
                    <a:pt x="618" y="0"/>
                  </a:lnTo>
                  <a:lnTo>
                    <a:pt x="624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2" name="Freeform 68"/>
            <p:cNvSpPr>
              <a:spLocks/>
            </p:cNvSpPr>
            <p:nvPr/>
          </p:nvSpPr>
          <p:spPr bwMode="auto">
            <a:xfrm>
              <a:off x="805" y="1383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3" name="Freeform 69"/>
            <p:cNvSpPr>
              <a:spLocks/>
            </p:cNvSpPr>
            <p:nvPr/>
          </p:nvSpPr>
          <p:spPr bwMode="auto">
            <a:xfrm>
              <a:off x="805" y="1383"/>
              <a:ext cx="2538" cy="1608"/>
            </a:xfrm>
            <a:custGeom>
              <a:avLst/>
              <a:gdLst>
                <a:gd name="T0" fmla="*/ 18 w 2538"/>
                <a:gd name="T1" fmla="*/ 1608 h 1608"/>
                <a:gd name="T2" fmla="*/ 60 w 2538"/>
                <a:gd name="T3" fmla="*/ 1608 h 1608"/>
                <a:gd name="T4" fmla="*/ 102 w 2538"/>
                <a:gd name="T5" fmla="*/ 1608 h 1608"/>
                <a:gd name="T6" fmla="*/ 150 w 2538"/>
                <a:gd name="T7" fmla="*/ 1536 h 1608"/>
                <a:gd name="T8" fmla="*/ 192 w 2538"/>
                <a:gd name="T9" fmla="*/ 1386 h 1608"/>
                <a:gd name="T10" fmla="*/ 234 w 2538"/>
                <a:gd name="T11" fmla="*/ 1248 h 1608"/>
                <a:gd name="T12" fmla="*/ 276 w 2538"/>
                <a:gd name="T13" fmla="*/ 1122 h 1608"/>
                <a:gd name="T14" fmla="*/ 318 w 2538"/>
                <a:gd name="T15" fmla="*/ 1008 h 1608"/>
                <a:gd name="T16" fmla="*/ 366 w 2538"/>
                <a:gd name="T17" fmla="*/ 906 h 1608"/>
                <a:gd name="T18" fmla="*/ 408 w 2538"/>
                <a:gd name="T19" fmla="*/ 816 h 1608"/>
                <a:gd name="T20" fmla="*/ 450 w 2538"/>
                <a:gd name="T21" fmla="*/ 738 h 1608"/>
                <a:gd name="T22" fmla="*/ 492 w 2538"/>
                <a:gd name="T23" fmla="*/ 660 h 1608"/>
                <a:gd name="T24" fmla="*/ 534 w 2538"/>
                <a:gd name="T25" fmla="*/ 594 h 1608"/>
                <a:gd name="T26" fmla="*/ 582 w 2538"/>
                <a:gd name="T27" fmla="*/ 534 h 1608"/>
                <a:gd name="T28" fmla="*/ 624 w 2538"/>
                <a:gd name="T29" fmla="*/ 480 h 1608"/>
                <a:gd name="T30" fmla="*/ 666 w 2538"/>
                <a:gd name="T31" fmla="*/ 432 h 1608"/>
                <a:gd name="T32" fmla="*/ 708 w 2538"/>
                <a:gd name="T33" fmla="*/ 390 h 1608"/>
                <a:gd name="T34" fmla="*/ 750 w 2538"/>
                <a:gd name="T35" fmla="*/ 354 h 1608"/>
                <a:gd name="T36" fmla="*/ 798 w 2538"/>
                <a:gd name="T37" fmla="*/ 318 h 1608"/>
                <a:gd name="T38" fmla="*/ 840 w 2538"/>
                <a:gd name="T39" fmla="*/ 282 h 1608"/>
                <a:gd name="T40" fmla="*/ 882 w 2538"/>
                <a:gd name="T41" fmla="*/ 258 h 1608"/>
                <a:gd name="T42" fmla="*/ 924 w 2538"/>
                <a:gd name="T43" fmla="*/ 228 h 1608"/>
                <a:gd name="T44" fmla="*/ 966 w 2538"/>
                <a:gd name="T45" fmla="*/ 204 h 1608"/>
                <a:gd name="T46" fmla="*/ 1014 w 2538"/>
                <a:gd name="T47" fmla="*/ 186 h 1608"/>
                <a:gd name="T48" fmla="*/ 1056 w 2538"/>
                <a:gd name="T49" fmla="*/ 168 h 1608"/>
                <a:gd name="T50" fmla="*/ 1098 w 2538"/>
                <a:gd name="T51" fmla="*/ 150 h 1608"/>
                <a:gd name="T52" fmla="*/ 1140 w 2538"/>
                <a:gd name="T53" fmla="*/ 132 h 1608"/>
                <a:gd name="T54" fmla="*/ 1182 w 2538"/>
                <a:gd name="T55" fmla="*/ 120 h 1608"/>
                <a:gd name="T56" fmla="*/ 1230 w 2538"/>
                <a:gd name="T57" fmla="*/ 108 h 1608"/>
                <a:gd name="T58" fmla="*/ 1272 w 2538"/>
                <a:gd name="T59" fmla="*/ 96 h 1608"/>
                <a:gd name="T60" fmla="*/ 1314 w 2538"/>
                <a:gd name="T61" fmla="*/ 90 h 1608"/>
                <a:gd name="T62" fmla="*/ 1356 w 2538"/>
                <a:gd name="T63" fmla="*/ 78 h 1608"/>
                <a:gd name="T64" fmla="*/ 1398 w 2538"/>
                <a:gd name="T65" fmla="*/ 72 h 1608"/>
                <a:gd name="T66" fmla="*/ 1446 w 2538"/>
                <a:gd name="T67" fmla="*/ 66 h 1608"/>
                <a:gd name="T68" fmla="*/ 1488 w 2538"/>
                <a:gd name="T69" fmla="*/ 54 h 1608"/>
                <a:gd name="T70" fmla="*/ 1530 w 2538"/>
                <a:gd name="T71" fmla="*/ 48 h 1608"/>
                <a:gd name="T72" fmla="*/ 1572 w 2538"/>
                <a:gd name="T73" fmla="*/ 48 h 1608"/>
                <a:gd name="T74" fmla="*/ 1614 w 2538"/>
                <a:gd name="T75" fmla="*/ 42 h 1608"/>
                <a:gd name="T76" fmla="*/ 1656 w 2538"/>
                <a:gd name="T77" fmla="*/ 36 h 1608"/>
                <a:gd name="T78" fmla="*/ 1704 w 2538"/>
                <a:gd name="T79" fmla="*/ 30 h 1608"/>
                <a:gd name="T80" fmla="*/ 1746 w 2538"/>
                <a:gd name="T81" fmla="*/ 30 h 1608"/>
                <a:gd name="T82" fmla="*/ 1788 w 2538"/>
                <a:gd name="T83" fmla="*/ 24 h 1608"/>
                <a:gd name="T84" fmla="*/ 1830 w 2538"/>
                <a:gd name="T85" fmla="*/ 24 h 1608"/>
                <a:gd name="T86" fmla="*/ 1872 w 2538"/>
                <a:gd name="T87" fmla="*/ 18 h 1608"/>
                <a:gd name="T88" fmla="*/ 1920 w 2538"/>
                <a:gd name="T89" fmla="*/ 18 h 1608"/>
                <a:gd name="T90" fmla="*/ 1962 w 2538"/>
                <a:gd name="T91" fmla="*/ 18 h 1608"/>
                <a:gd name="T92" fmla="*/ 2004 w 2538"/>
                <a:gd name="T93" fmla="*/ 12 h 1608"/>
                <a:gd name="T94" fmla="*/ 2046 w 2538"/>
                <a:gd name="T95" fmla="*/ 12 h 1608"/>
                <a:gd name="T96" fmla="*/ 2088 w 2538"/>
                <a:gd name="T97" fmla="*/ 12 h 1608"/>
                <a:gd name="T98" fmla="*/ 2136 w 2538"/>
                <a:gd name="T99" fmla="*/ 12 h 1608"/>
                <a:gd name="T100" fmla="*/ 2178 w 2538"/>
                <a:gd name="T101" fmla="*/ 6 h 1608"/>
                <a:gd name="T102" fmla="*/ 2220 w 2538"/>
                <a:gd name="T103" fmla="*/ 6 h 1608"/>
                <a:gd name="T104" fmla="*/ 2262 w 2538"/>
                <a:gd name="T105" fmla="*/ 6 h 1608"/>
                <a:gd name="T106" fmla="*/ 2304 w 2538"/>
                <a:gd name="T107" fmla="*/ 6 h 1608"/>
                <a:gd name="T108" fmla="*/ 2352 w 2538"/>
                <a:gd name="T109" fmla="*/ 6 h 1608"/>
                <a:gd name="T110" fmla="*/ 2394 w 2538"/>
                <a:gd name="T111" fmla="*/ 6 h 1608"/>
                <a:gd name="T112" fmla="*/ 2436 w 2538"/>
                <a:gd name="T113" fmla="*/ 0 h 1608"/>
                <a:gd name="T114" fmla="*/ 2478 w 2538"/>
                <a:gd name="T115" fmla="*/ 0 h 1608"/>
                <a:gd name="T116" fmla="*/ 2520 w 2538"/>
                <a:gd name="T11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38" h="1608">
                  <a:moveTo>
                    <a:pt x="0" y="1608"/>
                  </a:moveTo>
                  <a:lnTo>
                    <a:pt x="18" y="1608"/>
                  </a:lnTo>
                  <a:lnTo>
                    <a:pt x="42" y="1608"/>
                  </a:lnTo>
                  <a:lnTo>
                    <a:pt x="60" y="1608"/>
                  </a:lnTo>
                  <a:lnTo>
                    <a:pt x="84" y="1608"/>
                  </a:lnTo>
                  <a:lnTo>
                    <a:pt x="102" y="1608"/>
                  </a:lnTo>
                  <a:lnTo>
                    <a:pt x="126" y="1608"/>
                  </a:lnTo>
                  <a:lnTo>
                    <a:pt x="150" y="1536"/>
                  </a:lnTo>
                  <a:lnTo>
                    <a:pt x="168" y="1458"/>
                  </a:lnTo>
                  <a:lnTo>
                    <a:pt x="192" y="1386"/>
                  </a:lnTo>
                  <a:lnTo>
                    <a:pt x="210" y="1314"/>
                  </a:lnTo>
                  <a:lnTo>
                    <a:pt x="234" y="1248"/>
                  </a:lnTo>
                  <a:lnTo>
                    <a:pt x="258" y="1182"/>
                  </a:lnTo>
                  <a:lnTo>
                    <a:pt x="276" y="1122"/>
                  </a:lnTo>
                  <a:lnTo>
                    <a:pt x="300" y="1062"/>
                  </a:lnTo>
                  <a:lnTo>
                    <a:pt x="318" y="1008"/>
                  </a:lnTo>
                  <a:lnTo>
                    <a:pt x="342" y="960"/>
                  </a:lnTo>
                  <a:lnTo>
                    <a:pt x="366" y="906"/>
                  </a:lnTo>
                  <a:lnTo>
                    <a:pt x="384" y="864"/>
                  </a:lnTo>
                  <a:lnTo>
                    <a:pt x="408" y="816"/>
                  </a:lnTo>
                  <a:lnTo>
                    <a:pt x="426" y="774"/>
                  </a:lnTo>
                  <a:lnTo>
                    <a:pt x="450" y="738"/>
                  </a:lnTo>
                  <a:lnTo>
                    <a:pt x="474" y="696"/>
                  </a:lnTo>
                  <a:lnTo>
                    <a:pt x="492" y="660"/>
                  </a:lnTo>
                  <a:lnTo>
                    <a:pt x="516" y="630"/>
                  </a:lnTo>
                  <a:lnTo>
                    <a:pt x="534" y="594"/>
                  </a:lnTo>
                  <a:lnTo>
                    <a:pt x="558" y="564"/>
                  </a:lnTo>
                  <a:lnTo>
                    <a:pt x="582" y="534"/>
                  </a:lnTo>
                  <a:lnTo>
                    <a:pt x="600" y="510"/>
                  </a:lnTo>
                  <a:lnTo>
                    <a:pt x="624" y="480"/>
                  </a:lnTo>
                  <a:lnTo>
                    <a:pt x="642" y="456"/>
                  </a:lnTo>
                  <a:lnTo>
                    <a:pt x="666" y="432"/>
                  </a:lnTo>
                  <a:lnTo>
                    <a:pt x="690" y="414"/>
                  </a:lnTo>
                  <a:lnTo>
                    <a:pt x="708" y="390"/>
                  </a:lnTo>
                  <a:lnTo>
                    <a:pt x="732" y="372"/>
                  </a:lnTo>
                  <a:lnTo>
                    <a:pt x="750" y="354"/>
                  </a:lnTo>
                  <a:lnTo>
                    <a:pt x="774" y="336"/>
                  </a:lnTo>
                  <a:lnTo>
                    <a:pt x="798" y="318"/>
                  </a:lnTo>
                  <a:lnTo>
                    <a:pt x="816" y="300"/>
                  </a:lnTo>
                  <a:lnTo>
                    <a:pt x="840" y="282"/>
                  </a:lnTo>
                  <a:lnTo>
                    <a:pt x="858" y="270"/>
                  </a:lnTo>
                  <a:lnTo>
                    <a:pt x="882" y="258"/>
                  </a:lnTo>
                  <a:lnTo>
                    <a:pt x="906" y="240"/>
                  </a:lnTo>
                  <a:lnTo>
                    <a:pt x="924" y="228"/>
                  </a:lnTo>
                  <a:lnTo>
                    <a:pt x="948" y="216"/>
                  </a:lnTo>
                  <a:lnTo>
                    <a:pt x="966" y="204"/>
                  </a:lnTo>
                  <a:lnTo>
                    <a:pt x="990" y="198"/>
                  </a:lnTo>
                  <a:lnTo>
                    <a:pt x="1014" y="186"/>
                  </a:lnTo>
                  <a:lnTo>
                    <a:pt x="1032" y="174"/>
                  </a:lnTo>
                  <a:lnTo>
                    <a:pt x="1056" y="168"/>
                  </a:lnTo>
                  <a:lnTo>
                    <a:pt x="1074" y="156"/>
                  </a:lnTo>
                  <a:lnTo>
                    <a:pt x="1098" y="150"/>
                  </a:lnTo>
                  <a:lnTo>
                    <a:pt x="1122" y="144"/>
                  </a:lnTo>
                  <a:lnTo>
                    <a:pt x="1140" y="132"/>
                  </a:lnTo>
                  <a:lnTo>
                    <a:pt x="1164" y="126"/>
                  </a:lnTo>
                  <a:lnTo>
                    <a:pt x="1182" y="120"/>
                  </a:lnTo>
                  <a:lnTo>
                    <a:pt x="1206" y="114"/>
                  </a:lnTo>
                  <a:lnTo>
                    <a:pt x="1230" y="108"/>
                  </a:lnTo>
                  <a:lnTo>
                    <a:pt x="1248" y="102"/>
                  </a:lnTo>
                  <a:lnTo>
                    <a:pt x="1272" y="96"/>
                  </a:lnTo>
                  <a:lnTo>
                    <a:pt x="1290" y="90"/>
                  </a:lnTo>
                  <a:lnTo>
                    <a:pt x="1314" y="90"/>
                  </a:lnTo>
                  <a:lnTo>
                    <a:pt x="1338" y="84"/>
                  </a:lnTo>
                  <a:lnTo>
                    <a:pt x="1356" y="78"/>
                  </a:lnTo>
                  <a:lnTo>
                    <a:pt x="1380" y="72"/>
                  </a:lnTo>
                  <a:lnTo>
                    <a:pt x="1398" y="72"/>
                  </a:lnTo>
                  <a:lnTo>
                    <a:pt x="1422" y="66"/>
                  </a:lnTo>
                  <a:lnTo>
                    <a:pt x="1446" y="66"/>
                  </a:lnTo>
                  <a:lnTo>
                    <a:pt x="1464" y="60"/>
                  </a:lnTo>
                  <a:lnTo>
                    <a:pt x="1488" y="54"/>
                  </a:lnTo>
                  <a:lnTo>
                    <a:pt x="1506" y="54"/>
                  </a:lnTo>
                  <a:lnTo>
                    <a:pt x="1530" y="48"/>
                  </a:lnTo>
                  <a:lnTo>
                    <a:pt x="1554" y="48"/>
                  </a:lnTo>
                  <a:lnTo>
                    <a:pt x="1572" y="48"/>
                  </a:lnTo>
                  <a:lnTo>
                    <a:pt x="1596" y="42"/>
                  </a:lnTo>
                  <a:lnTo>
                    <a:pt x="1614" y="42"/>
                  </a:lnTo>
                  <a:lnTo>
                    <a:pt x="1638" y="36"/>
                  </a:lnTo>
                  <a:lnTo>
                    <a:pt x="1656" y="36"/>
                  </a:lnTo>
                  <a:lnTo>
                    <a:pt x="1680" y="36"/>
                  </a:lnTo>
                  <a:lnTo>
                    <a:pt x="1704" y="30"/>
                  </a:lnTo>
                  <a:lnTo>
                    <a:pt x="1722" y="30"/>
                  </a:lnTo>
                  <a:lnTo>
                    <a:pt x="1746" y="30"/>
                  </a:lnTo>
                  <a:lnTo>
                    <a:pt x="1764" y="30"/>
                  </a:lnTo>
                  <a:lnTo>
                    <a:pt x="1788" y="24"/>
                  </a:lnTo>
                  <a:lnTo>
                    <a:pt x="1812" y="24"/>
                  </a:lnTo>
                  <a:lnTo>
                    <a:pt x="1830" y="24"/>
                  </a:lnTo>
                  <a:lnTo>
                    <a:pt x="1854" y="24"/>
                  </a:lnTo>
                  <a:lnTo>
                    <a:pt x="1872" y="18"/>
                  </a:lnTo>
                  <a:lnTo>
                    <a:pt x="1896" y="18"/>
                  </a:lnTo>
                  <a:lnTo>
                    <a:pt x="1920" y="18"/>
                  </a:lnTo>
                  <a:lnTo>
                    <a:pt x="1938" y="18"/>
                  </a:lnTo>
                  <a:lnTo>
                    <a:pt x="1962" y="18"/>
                  </a:lnTo>
                  <a:lnTo>
                    <a:pt x="1980" y="12"/>
                  </a:lnTo>
                  <a:lnTo>
                    <a:pt x="2004" y="12"/>
                  </a:lnTo>
                  <a:lnTo>
                    <a:pt x="2028" y="12"/>
                  </a:lnTo>
                  <a:lnTo>
                    <a:pt x="2046" y="12"/>
                  </a:lnTo>
                  <a:lnTo>
                    <a:pt x="2070" y="12"/>
                  </a:lnTo>
                  <a:lnTo>
                    <a:pt x="2088" y="12"/>
                  </a:lnTo>
                  <a:lnTo>
                    <a:pt x="2112" y="12"/>
                  </a:lnTo>
                  <a:lnTo>
                    <a:pt x="2136" y="12"/>
                  </a:lnTo>
                  <a:lnTo>
                    <a:pt x="2154" y="6"/>
                  </a:lnTo>
                  <a:lnTo>
                    <a:pt x="2178" y="6"/>
                  </a:lnTo>
                  <a:lnTo>
                    <a:pt x="2196" y="6"/>
                  </a:lnTo>
                  <a:lnTo>
                    <a:pt x="2220" y="6"/>
                  </a:lnTo>
                  <a:lnTo>
                    <a:pt x="2244" y="6"/>
                  </a:lnTo>
                  <a:lnTo>
                    <a:pt x="2262" y="6"/>
                  </a:lnTo>
                  <a:lnTo>
                    <a:pt x="2286" y="6"/>
                  </a:lnTo>
                  <a:lnTo>
                    <a:pt x="2304" y="6"/>
                  </a:lnTo>
                  <a:lnTo>
                    <a:pt x="2328" y="6"/>
                  </a:lnTo>
                  <a:lnTo>
                    <a:pt x="2352" y="6"/>
                  </a:lnTo>
                  <a:lnTo>
                    <a:pt x="2370" y="6"/>
                  </a:lnTo>
                  <a:lnTo>
                    <a:pt x="2394" y="6"/>
                  </a:lnTo>
                  <a:lnTo>
                    <a:pt x="2412" y="6"/>
                  </a:lnTo>
                  <a:lnTo>
                    <a:pt x="2436" y="0"/>
                  </a:lnTo>
                  <a:lnTo>
                    <a:pt x="2460" y="0"/>
                  </a:lnTo>
                  <a:lnTo>
                    <a:pt x="2478" y="0"/>
                  </a:lnTo>
                  <a:lnTo>
                    <a:pt x="2502" y="0"/>
                  </a:lnTo>
                  <a:lnTo>
                    <a:pt x="252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4" name="Freeform 70"/>
            <p:cNvSpPr>
              <a:spLocks/>
            </p:cNvSpPr>
            <p:nvPr/>
          </p:nvSpPr>
          <p:spPr bwMode="auto">
            <a:xfrm>
              <a:off x="805" y="1383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5" name="Freeform 71"/>
            <p:cNvSpPr>
              <a:spLocks/>
            </p:cNvSpPr>
            <p:nvPr/>
          </p:nvSpPr>
          <p:spPr bwMode="auto">
            <a:xfrm>
              <a:off x="805" y="1383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6" name="Freeform 72"/>
            <p:cNvSpPr>
              <a:spLocks/>
            </p:cNvSpPr>
            <p:nvPr/>
          </p:nvSpPr>
          <p:spPr bwMode="auto">
            <a:xfrm>
              <a:off x="805" y="1389"/>
              <a:ext cx="2094" cy="1602"/>
            </a:xfrm>
            <a:custGeom>
              <a:avLst/>
              <a:gdLst>
                <a:gd name="T0" fmla="*/ 30 w 2094"/>
                <a:gd name="T1" fmla="*/ 1602 h 1602"/>
                <a:gd name="T2" fmla="*/ 78 w 2094"/>
                <a:gd name="T3" fmla="*/ 1560 h 1602"/>
                <a:gd name="T4" fmla="*/ 132 w 2094"/>
                <a:gd name="T5" fmla="*/ 1488 h 1602"/>
                <a:gd name="T6" fmla="*/ 180 w 2094"/>
                <a:gd name="T7" fmla="*/ 1392 h 1602"/>
                <a:gd name="T8" fmla="*/ 228 w 2094"/>
                <a:gd name="T9" fmla="*/ 1284 h 1602"/>
                <a:gd name="T10" fmla="*/ 276 w 2094"/>
                <a:gd name="T11" fmla="*/ 1170 h 1602"/>
                <a:gd name="T12" fmla="*/ 330 w 2094"/>
                <a:gd name="T13" fmla="*/ 1062 h 1602"/>
                <a:gd name="T14" fmla="*/ 378 w 2094"/>
                <a:gd name="T15" fmla="*/ 954 h 1602"/>
                <a:gd name="T16" fmla="*/ 426 w 2094"/>
                <a:gd name="T17" fmla="*/ 846 h 1602"/>
                <a:gd name="T18" fmla="*/ 474 w 2094"/>
                <a:gd name="T19" fmla="*/ 750 h 1602"/>
                <a:gd name="T20" fmla="*/ 528 w 2094"/>
                <a:gd name="T21" fmla="*/ 666 h 1602"/>
                <a:gd name="T22" fmla="*/ 576 w 2094"/>
                <a:gd name="T23" fmla="*/ 582 h 1602"/>
                <a:gd name="T24" fmla="*/ 624 w 2094"/>
                <a:gd name="T25" fmla="*/ 510 h 1602"/>
                <a:gd name="T26" fmla="*/ 672 w 2094"/>
                <a:gd name="T27" fmla="*/ 450 h 1602"/>
                <a:gd name="T28" fmla="*/ 726 w 2094"/>
                <a:gd name="T29" fmla="*/ 390 h 1602"/>
                <a:gd name="T30" fmla="*/ 774 w 2094"/>
                <a:gd name="T31" fmla="*/ 342 h 1602"/>
                <a:gd name="T32" fmla="*/ 822 w 2094"/>
                <a:gd name="T33" fmla="*/ 294 h 1602"/>
                <a:gd name="T34" fmla="*/ 870 w 2094"/>
                <a:gd name="T35" fmla="*/ 252 h 1602"/>
                <a:gd name="T36" fmla="*/ 924 w 2094"/>
                <a:gd name="T37" fmla="*/ 222 h 1602"/>
                <a:gd name="T38" fmla="*/ 972 w 2094"/>
                <a:gd name="T39" fmla="*/ 186 h 1602"/>
                <a:gd name="T40" fmla="*/ 1020 w 2094"/>
                <a:gd name="T41" fmla="*/ 162 h 1602"/>
                <a:gd name="T42" fmla="*/ 1068 w 2094"/>
                <a:gd name="T43" fmla="*/ 138 h 1602"/>
                <a:gd name="T44" fmla="*/ 1122 w 2094"/>
                <a:gd name="T45" fmla="*/ 120 h 1602"/>
                <a:gd name="T46" fmla="*/ 1170 w 2094"/>
                <a:gd name="T47" fmla="*/ 102 h 1602"/>
                <a:gd name="T48" fmla="*/ 1218 w 2094"/>
                <a:gd name="T49" fmla="*/ 84 h 1602"/>
                <a:gd name="T50" fmla="*/ 1266 w 2094"/>
                <a:gd name="T51" fmla="*/ 72 h 1602"/>
                <a:gd name="T52" fmla="*/ 1320 w 2094"/>
                <a:gd name="T53" fmla="*/ 60 h 1602"/>
                <a:gd name="T54" fmla="*/ 1368 w 2094"/>
                <a:gd name="T55" fmla="*/ 54 h 1602"/>
                <a:gd name="T56" fmla="*/ 1416 w 2094"/>
                <a:gd name="T57" fmla="*/ 42 h 1602"/>
                <a:gd name="T58" fmla="*/ 1464 w 2094"/>
                <a:gd name="T59" fmla="*/ 36 h 1602"/>
                <a:gd name="T60" fmla="*/ 1518 w 2094"/>
                <a:gd name="T61" fmla="*/ 30 h 1602"/>
                <a:gd name="T62" fmla="*/ 1566 w 2094"/>
                <a:gd name="T63" fmla="*/ 24 h 1602"/>
                <a:gd name="T64" fmla="*/ 1614 w 2094"/>
                <a:gd name="T65" fmla="*/ 18 h 1602"/>
                <a:gd name="T66" fmla="*/ 1668 w 2094"/>
                <a:gd name="T67" fmla="*/ 18 h 1602"/>
                <a:gd name="T68" fmla="*/ 1716 w 2094"/>
                <a:gd name="T69" fmla="*/ 12 h 1602"/>
                <a:gd name="T70" fmla="*/ 1764 w 2094"/>
                <a:gd name="T71" fmla="*/ 6 h 1602"/>
                <a:gd name="T72" fmla="*/ 1812 w 2094"/>
                <a:gd name="T73" fmla="*/ 6 h 1602"/>
                <a:gd name="T74" fmla="*/ 1866 w 2094"/>
                <a:gd name="T75" fmla="*/ 6 h 1602"/>
                <a:gd name="T76" fmla="*/ 1914 w 2094"/>
                <a:gd name="T77" fmla="*/ 0 h 1602"/>
                <a:gd name="T78" fmla="*/ 1962 w 2094"/>
                <a:gd name="T79" fmla="*/ 0 h 1602"/>
                <a:gd name="T80" fmla="*/ 2010 w 2094"/>
                <a:gd name="T81" fmla="*/ 0 h 1602"/>
                <a:gd name="T82" fmla="*/ 2064 w 2094"/>
                <a:gd name="T83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4" h="1602">
                  <a:moveTo>
                    <a:pt x="0" y="1602"/>
                  </a:moveTo>
                  <a:lnTo>
                    <a:pt x="12" y="1602"/>
                  </a:lnTo>
                  <a:lnTo>
                    <a:pt x="30" y="1602"/>
                  </a:lnTo>
                  <a:lnTo>
                    <a:pt x="48" y="1590"/>
                  </a:lnTo>
                  <a:lnTo>
                    <a:pt x="66" y="1578"/>
                  </a:lnTo>
                  <a:lnTo>
                    <a:pt x="78" y="1560"/>
                  </a:lnTo>
                  <a:lnTo>
                    <a:pt x="96" y="1542"/>
                  </a:lnTo>
                  <a:lnTo>
                    <a:pt x="114" y="1518"/>
                  </a:lnTo>
                  <a:lnTo>
                    <a:pt x="132" y="1488"/>
                  </a:lnTo>
                  <a:lnTo>
                    <a:pt x="144" y="1458"/>
                  </a:lnTo>
                  <a:lnTo>
                    <a:pt x="162" y="1428"/>
                  </a:lnTo>
                  <a:lnTo>
                    <a:pt x="180" y="1392"/>
                  </a:lnTo>
                  <a:lnTo>
                    <a:pt x="198" y="1356"/>
                  </a:lnTo>
                  <a:lnTo>
                    <a:pt x="210" y="1320"/>
                  </a:lnTo>
                  <a:lnTo>
                    <a:pt x="228" y="1284"/>
                  </a:lnTo>
                  <a:lnTo>
                    <a:pt x="246" y="1248"/>
                  </a:lnTo>
                  <a:lnTo>
                    <a:pt x="264" y="1212"/>
                  </a:lnTo>
                  <a:lnTo>
                    <a:pt x="276" y="1170"/>
                  </a:lnTo>
                  <a:lnTo>
                    <a:pt x="294" y="1134"/>
                  </a:lnTo>
                  <a:lnTo>
                    <a:pt x="312" y="1098"/>
                  </a:lnTo>
                  <a:lnTo>
                    <a:pt x="330" y="1062"/>
                  </a:lnTo>
                  <a:lnTo>
                    <a:pt x="342" y="1026"/>
                  </a:lnTo>
                  <a:lnTo>
                    <a:pt x="360" y="984"/>
                  </a:lnTo>
                  <a:lnTo>
                    <a:pt x="378" y="954"/>
                  </a:lnTo>
                  <a:lnTo>
                    <a:pt x="396" y="918"/>
                  </a:lnTo>
                  <a:lnTo>
                    <a:pt x="408" y="882"/>
                  </a:lnTo>
                  <a:lnTo>
                    <a:pt x="426" y="846"/>
                  </a:lnTo>
                  <a:lnTo>
                    <a:pt x="444" y="816"/>
                  </a:lnTo>
                  <a:lnTo>
                    <a:pt x="462" y="786"/>
                  </a:lnTo>
                  <a:lnTo>
                    <a:pt x="474" y="750"/>
                  </a:lnTo>
                  <a:lnTo>
                    <a:pt x="492" y="720"/>
                  </a:lnTo>
                  <a:lnTo>
                    <a:pt x="510" y="696"/>
                  </a:lnTo>
                  <a:lnTo>
                    <a:pt x="528" y="666"/>
                  </a:lnTo>
                  <a:lnTo>
                    <a:pt x="540" y="636"/>
                  </a:lnTo>
                  <a:lnTo>
                    <a:pt x="558" y="612"/>
                  </a:lnTo>
                  <a:lnTo>
                    <a:pt x="576" y="582"/>
                  </a:lnTo>
                  <a:lnTo>
                    <a:pt x="594" y="558"/>
                  </a:lnTo>
                  <a:lnTo>
                    <a:pt x="606" y="534"/>
                  </a:lnTo>
                  <a:lnTo>
                    <a:pt x="624" y="510"/>
                  </a:lnTo>
                  <a:lnTo>
                    <a:pt x="642" y="492"/>
                  </a:lnTo>
                  <a:lnTo>
                    <a:pt x="660" y="468"/>
                  </a:lnTo>
                  <a:lnTo>
                    <a:pt x="672" y="450"/>
                  </a:lnTo>
                  <a:lnTo>
                    <a:pt x="690" y="426"/>
                  </a:lnTo>
                  <a:lnTo>
                    <a:pt x="708" y="408"/>
                  </a:lnTo>
                  <a:lnTo>
                    <a:pt x="726" y="390"/>
                  </a:lnTo>
                  <a:lnTo>
                    <a:pt x="738" y="372"/>
                  </a:lnTo>
                  <a:lnTo>
                    <a:pt x="756" y="354"/>
                  </a:lnTo>
                  <a:lnTo>
                    <a:pt x="774" y="342"/>
                  </a:lnTo>
                  <a:lnTo>
                    <a:pt x="792" y="324"/>
                  </a:lnTo>
                  <a:lnTo>
                    <a:pt x="804" y="306"/>
                  </a:lnTo>
                  <a:lnTo>
                    <a:pt x="822" y="294"/>
                  </a:lnTo>
                  <a:lnTo>
                    <a:pt x="840" y="282"/>
                  </a:lnTo>
                  <a:lnTo>
                    <a:pt x="858" y="264"/>
                  </a:lnTo>
                  <a:lnTo>
                    <a:pt x="870" y="252"/>
                  </a:lnTo>
                  <a:lnTo>
                    <a:pt x="888" y="240"/>
                  </a:lnTo>
                  <a:lnTo>
                    <a:pt x="906" y="228"/>
                  </a:lnTo>
                  <a:lnTo>
                    <a:pt x="924" y="222"/>
                  </a:lnTo>
                  <a:lnTo>
                    <a:pt x="936" y="210"/>
                  </a:lnTo>
                  <a:lnTo>
                    <a:pt x="954" y="198"/>
                  </a:lnTo>
                  <a:lnTo>
                    <a:pt x="972" y="186"/>
                  </a:lnTo>
                  <a:lnTo>
                    <a:pt x="990" y="180"/>
                  </a:lnTo>
                  <a:lnTo>
                    <a:pt x="1002" y="168"/>
                  </a:lnTo>
                  <a:lnTo>
                    <a:pt x="1020" y="162"/>
                  </a:lnTo>
                  <a:lnTo>
                    <a:pt x="1038" y="156"/>
                  </a:lnTo>
                  <a:lnTo>
                    <a:pt x="1056" y="144"/>
                  </a:lnTo>
                  <a:lnTo>
                    <a:pt x="1068" y="138"/>
                  </a:lnTo>
                  <a:lnTo>
                    <a:pt x="1086" y="132"/>
                  </a:lnTo>
                  <a:lnTo>
                    <a:pt x="1104" y="126"/>
                  </a:lnTo>
                  <a:lnTo>
                    <a:pt x="1122" y="120"/>
                  </a:lnTo>
                  <a:lnTo>
                    <a:pt x="1134" y="114"/>
                  </a:lnTo>
                  <a:lnTo>
                    <a:pt x="1152" y="108"/>
                  </a:lnTo>
                  <a:lnTo>
                    <a:pt x="1170" y="102"/>
                  </a:lnTo>
                  <a:lnTo>
                    <a:pt x="1188" y="96"/>
                  </a:lnTo>
                  <a:lnTo>
                    <a:pt x="1200" y="90"/>
                  </a:lnTo>
                  <a:lnTo>
                    <a:pt x="1218" y="84"/>
                  </a:lnTo>
                  <a:lnTo>
                    <a:pt x="1236" y="84"/>
                  </a:lnTo>
                  <a:lnTo>
                    <a:pt x="1254" y="78"/>
                  </a:lnTo>
                  <a:lnTo>
                    <a:pt x="1266" y="72"/>
                  </a:lnTo>
                  <a:lnTo>
                    <a:pt x="1284" y="66"/>
                  </a:lnTo>
                  <a:lnTo>
                    <a:pt x="1302" y="66"/>
                  </a:lnTo>
                  <a:lnTo>
                    <a:pt x="1320" y="60"/>
                  </a:lnTo>
                  <a:lnTo>
                    <a:pt x="1332" y="60"/>
                  </a:lnTo>
                  <a:lnTo>
                    <a:pt x="1350" y="54"/>
                  </a:lnTo>
                  <a:lnTo>
                    <a:pt x="1368" y="54"/>
                  </a:lnTo>
                  <a:lnTo>
                    <a:pt x="1386" y="48"/>
                  </a:lnTo>
                  <a:lnTo>
                    <a:pt x="1398" y="48"/>
                  </a:lnTo>
                  <a:lnTo>
                    <a:pt x="1416" y="42"/>
                  </a:lnTo>
                  <a:lnTo>
                    <a:pt x="1434" y="42"/>
                  </a:lnTo>
                  <a:lnTo>
                    <a:pt x="1452" y="36"/>
                  </a:lnTo>
                  <a:lnTo>
                    <a:pt x="1464" y="36"/>
                  </a:lnTo>
                  <a:lnTo>
                    <a:pt x="1482" y="36"/>
                  </a:lnTo>
                  <a:lnTo>
                    <a:pt x="1500" y="30"/>
                  </a:lnTo>
                  <a:lnTo>
                    <a:pt x="1518" y="30"/>
                  </a:lnTo>
                  <a:lnTo>
                    <a:pt x="1530" y="30"/>
                  </a:lnTo>
                  <a:lnTo>
                    <a:pt x="1548" y="24"/>
                  </a:lnTo>
                  <a:lnTo>
                    <a:pt x="1566" y="24"/>
                  </a:lnTo>
                  <a:lnTo>
                    <a:pt x="1584" y="24"/>
                  </a:lnTo>
                  <a:lnTo>
                    <a:pt x="1596" y="18"/>
                  </a:lnTo>
                  <a:lnTo>
                    <a:pt x="1614" y="18"/>
                  </a:lnTo>
                  <a:lnTo>
                    <a:pt x="1632" y="18"/>
                  </a:lnTo>
                  <a:lnTo>
                    <a:pt x="1650" y="18"/>
                  </a:lnTo>
                  <a:lnTo>
                    <a:pt x="1668" y="18"/>
                  </a:lnTo>
                  <a:lnTo>
                    <a:pt x="1680" y="12"/>
                  </a:lnTo>
                  <a:lnTo>
                    <a:pt x="1698" y="12"/>
                  </a:lnTo>
                  <a:lnTo>
                    <a:pt x="1716" y="12"/>
                  </a:lnTo>
                  <a:lnTo>
                    <a:pt x="1734" y="12"/>
                  </a:lnTo>
                  <a:lnTo>
                    <a:pt x="1746" y="12"/>
                  </a:lnTo>
                  <a:lnTo>
                    <a:pt x="1764" y="6"/>
                  </a:lnTo>
                  <a:lnTo>
                    <a:pt x="1782" y="6"/>
                  </a:lnTo>
                  <a:lnTo>
                    <a:pt x="1800" y="6"/>
                  </a:lnTo>
                  <a:lnTo>
                    <a:pt x="1812" y="6"/>
                  </a:lnTo>
                  <a:lnTo>
                    <a:pt x="1830" y="6"/>
                  </a:lnTo>
                  <a:lnTo>
                    <a:pt x="1848" y="6"/>
                  </a:lnTo>
                  <a:lnTo>
                    <a:pt x="1866" y="6"/>
                  </a:lnTo>
                  <a:lnTo>
                    <a:pt x="1878" y="6"/>
                  </a:lnTo>
                  <a:lnTo>
                    <a:pt x="1896" y="0"/>
                  </a:lnTo>
                  <a:lnTo>
                    <a:pt x="1914" y="0"/>
                  </a:lnTo>
                  <a:lnTo>
                    <a:pt x="1932" y="0"/>
                  </a:lnTo>
                  <a:lnTo>
                    <a:pt x="1944" y="0"/>
                  </a:lnTo>
                  <a:lnTo>
                    <a:pt x="1962" y="0"/>
                  </a:lnTo>
                  <a:lnTo>
                    <a:pt x="1980" y="0"/>
                  </a:lnTo>
                  <a:lnTo>
                    <a:pt x="1998" y="0"/>
                  </a:lnTo>
                  <a:lnTo>
                    <a:pt x="2010" y="0"/>
                  </a:lnTo>
                  <a:lnTo>
                    <a:pt x="2028" y="0"/>
                  </a:lnTo>
                  <a:lnTo>
                    <a:pt x="2046" y="0"/>
                  </a:lnTo>
                  <a:lnTo>
                    <a:pt x="2064" y="0"/>
                  </a:lnTo>
                  <a:lnTo>
                    <a:pt x="2076" y="0"/>
                  </a:lnTo>
                  <a:lnTo>
                    <a:pt x="2094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7" name="Freeform 73"/>
            <p:cNvSpPr>
              <a:spLocks/>
            </p:cNvSpPr>
            <p:nvPr/>
          </p:nvSpPr>
          <p:spPr bwMode="auto">
            <a:xfrm>
              <a:off x="2899" y="1383"/>
              <a:ext cx="444" cy="6"/>
            </a:xfrm>
            <a:custGeom>
              <a:avLst/>
              <a:gdLst>
                <a:gd name="T0" fmla="*/ 0 w 444"/>
                <a:gd name="T1" fmla="*/ 6 h 6"/>
                <a:gd name="T2" fmla="*/ 18 w 444"/>
                <a:gd name="T3" fmla="*/ 6 h 6"/>
                <a:gd name="T4" fmla="*/ 36 w 444"/>
                <a:gd name="T5" fmla="*/ 0 h 6"/>
                <a:gd name="T6" fmla="*/ 48 w 444"/>
                <a:gd name="T7" fmla="*/ 0 h 6"/>
                <a:gd name="T8" fmla="*/ 66 w 444"/>
                <a:gd name="T9" fmla="*/ 0 h 6"/>
                <a:gd name="T10" fmla="*/ 84 w 444"/>
                <a:gd name="T11" fmla="*/ 0 h 6"/>
                <a:gd name="T12" fmla="*/ 102 w 444"/>
                <a:gd name="T13" fmla="*/ 0 h 6"/>
                <a:gd name="T14" fmla="*/ 114 w 444"/>
                <a:gd name="T15" fmla="*/ 0 h 6"/>
                <a:gd name="T16" fmla="*/ 132 w 444"/>
                <a:gd name="T17" fmla="*/ 0 h 6"/>
                <a:gd name="T18" fmla="*/ 150 w 444"/>
                <a:gd name="T19" fmla="*/ 0 h 6"/>
                <a:gd name="T20" fmla="*/ 168 w 444"/>
                <a:gd name="T21" fmla="*/ 0 h 6"/>
                <a:gd name="T22" fmla="*/ 180 w 444"/>
                <a:gd name="T23" fmla="*/ 0 h 6"/>
                <a:gd name="T24" fmla="*/ 198 w 444"/>
                <a:gd name="T25" fmla="*/ 0 h 6"/>
                <a:gd name="T26" fmla="*/ 216 w 444"/>
                <a:gd name="T27" fmla="*/ 0 h 6"/>
                <a:gd name="T28" fmla="*/ 234 w 444"/>
                <a:gd name="T29" fmla="*/ 0 h 6"/>
                <a:gd name="T30" fmla="*/ 246 w 444"/>
                <a:gd name="T31" fmla="*/ 0 h 6"/>
                <a:gd name="T32" fmla="*/ 264 w 444"/>
                <a:gd name="T33" fmla="*/ 0 h 6"/>
                <a:gd name="T34" fmla="*/ 282 w 444"/>
                <a:gd name="T35" fmla="*/ 0 h 6"/>
                <a:gd name="T36" fmla="*/ 300 w 444"/>
                <a:gd name="T37" fmla="*/ 0 h 6"/>
                <a:gd name="T38" fmla="*/ 312 w 444"/>
                <a:gd name="T39" fmla="*/ 0 h 6"/>
                <a:gd name="T40" fmla="*/ 330 w 444"/>
                <a:gd name="T41" fmla="*/ 0 h 6"/>
                <a:gd name="T42" fmla="*/ 348 w 444"/>
                <a:gd name="T43" fmla="*/ 0 h 6"/>
                <a:gd name="T44" fmla="*/ 366 w 444"/>
                <a:gd name="T45" fmla="*/ 0 h 6"/>
                <a:gd name="T46" fmla="*/ 378 w 444"/>
                <a:gd name="T47" fmla="*/ 0 h 6"/>
                <a:gd name="T48" fmla="*/ 396 w 444"/>
                <a:gd name="T49" fmla="*/ 0 h 6"/>
                <a:gd name="T50" fmla="*/ 414 w 444"/>
                <a:gd name="T51" fmla="*/ 0 h 6"/>
                <a:gd name="T52" fmla="*/ 432 w 444"/>
                <a:gd name="T53" fmla="*/ 0 h 6"/>
                <a:gd name="T54" fmla="*/ 444 w 444"/>
                <a:gd name="T5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4" h="6">
                  <a:moveTo>
                    <a:pt x="0" y="6"/>
                  </a:moveTo>
                  <a:lnTo>
                    <a:pt x="18" y="6"/>
                  </a:lnTo>
                  <a:lnTo>
                    <a:pt x="36" y="0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102" y="0"/>
                  </a:lnTo>
                  <a:lnTo>
                    <a:pt x="114" y="0"/>
                  </a:lnTo>
                  <a:lnTo>
                    <a:pt x="132" y="0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6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64" y="0"/>
                  </a:lnTo>
                  <a:lnTo>
                    <a:pt x="282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30" y="0"/>
                  </a:lnTo>
                  <a:lnTo>
                    <a:pt x="348" y="0"/>
                  </a:lnTo>
                  <a:lnTo>
                    <a:pt x="366" y="0"/>
                  </a:lnTo>
                  <a:lnTo>
                    <a:pt x="378" y="0"/>
                  </a:lnTo>
                  <a:lnTo>
                    <a:pt x="396" y="0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44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498" name="Rectangle 74"/>
            <p:cNvSpPr>
              <a:spLocks noChangeArrowheads="1"/>
            </p:cNvSpPr>
            <p:nvPr/>
          </p:nvSpPr>
          <p:spPr bwMode="auto">
            <a:xfrm>
              <a:off x="1843" y="1263"/>
              <a:ext cx="4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499" name="Rectangle 75"/>
            <p:cNvSpPr>
              <a:spLocks noChangeArrowheads="1"/>
            </p:cNvSpPr>
            <p:nvPr/>
          </p:nvSpPr>
          <p:spPr bwMode="auto">
            <a:xfrm>
              <a:off x="1837" y="3441"/>
              <a:ext cx="44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00" name="Rectangle 76"/>
            <p:cNvSpPr>
              <a:spLocks noChangeArrowheads="1"/>
            </p:cNvSpPr>
            <p:nvPr/>
          </p:nvSpPr>
          <p:spPr bwMode="auto">
            <a:xfrm rot="16200000">
              <a:off x="438" y="2292"/>
              <a:ext cx="28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cs typeface="Arial" pitchFamily="34" charset="0"/>
              </a:endParaRPr>
            </a:p>
          </p:txBody>
        </p:sp>
      </p:grpSp>
      <p:grpSp>
        <p:nvGrpSpPr>
          <p:cNvPr id="19501" name="Group 80"/>
          <p:cNvGrpSpPr>
            <a:grpSpLocks noChangeAspect="1"/>
          </p:cNvGrpSpPr>
          <p:nvPr/>
        </p:nvGrpSpPr>
        <p:grpSpPr bwMode="auto">
          <a:xfrm>
            <a:off x="5507038" y="3495676"/>
            <a:ext cx="3638550" cy="2728913"/>
            <a:chOff x="2509" y="2202"/>
            <a:chExt cx="2292" cy="1719"/>
          </a:xfrm>
        </p:grpSpPr>
        <p:sp>
          <p:nvSpPr>
            <p:cNvPr id="19502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09" y="2202"/>
              <a:ext cx="2292" cy="1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3" name="Rectangle 81"/>
            <p:cNvSpPr>
              <a:spLocks noChangeArrowheads="1"/>
            </p:cNvSpPr>
            <p:nvPr/>
          </p:nvSpPr>
          <p:spPr bwMode="auto">
            <a:xfrm>
              <a:off x="2857" y="2415"/>
              <a:ext cx="1727" cy="1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4" name="Rectangle 82"/>
            <p:cNvSpPr>
              <a:spLocks noChangeArrowheads="1"/>
            </p:cNvSpPr>
            <p:nvPr/>
          </p:nvSpPr>
          <p:spPr bwMode="auto">
            <a:xfrm>
              <a:off x="2857" y="2415"/>
              <a:ext cx="1727" cy="131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5" name="Line 83"/>
            <p:cNvSpPr>
              <a:spLocks noChangeShapeType="1"/>
            </p:cNvSpPr>
            <p:nvPr/>
          </p:nvSpPr>
          <p:spPr bwMode="auto">
            <a:xfrm>
              <a:off x="2857" y="2415"/>
              <a:ext cx="172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6" name="Line 84"/>
            <p:cNvSpPr>
              <a:spLocks noChangeShapeType="1"/>
            </p:cNvSpPr>
            <p:nvPr/>
          </p:nvSpPr>
          <p:spPr bwMode="auto">
            <a:xfrm>
              <a:off x="2857" y="3733"/>
              <a:ext cx="172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7" name="Line 85"/>
            <p:cNvSpPr>
              <a:spLocks noChangeShapeType="1"/>
            </p:cNvSpPr>
            <p:nvPr/>
          </p:nvSpPr>
          <p:spPr bwMode="auto">
            <a:xfrm flipV="1">
              <a:off x="4584" y="2415"/>
              <a:ext cx="0" cy="13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8" name="Line 86"/>
            <p:cNvSpPr>
              <a:spLocks noChangeShapeType="1"/>
            </p:cNvSpPr>
            <p:nvPr/>
          </p:nvSpPr>
          <p:spPr bwMode="auto">
            <a:xfrm flipV="1">
              <a:off x="2857" y="2415"/>
              <a:ext cx="0" cy="13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09" name="Line 87"/>
            <p:cNvSpPr>
              <a:spLocks noChangeShapeType="1"/>
            </p:cNvSpPr>
            <p:nvPr/>
          </p:nvSpPr>
          <p:spPr bwMode="auto">
            <a:xfrm>
              <a:off x="2857" y="3733"/>
              <a:ext cx="172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0" name="Line 88"/>
            <p:cNvSpPr>
              <a:spLocks noChangeShapeType="1"/>
            </p:cNvSpPr>
            <p:nvPr/>
          </p:nvSpPr>
          <p:spPr bwMode="auto">
            <a:xfrm flipV="1">
              <a:off x="2857" y="2415"/>
              <a:ext cx="0" cy="13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1" name="Line 89"/>
            <p:cNvSpPr>
              <a:spLocks noChangeShapeType="1"/>
            </p:cNvSpPr>
            <p:nvPr/>
          </p:nvSpPr>
          <p:spPr bwMode="auto">
            <a:xfrm flipV="1">
              <a:off x="2857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2" name="Line 90"/>
            <p:cNvSpPr>
              <a:spLocks noChangeShapeType="1"/>
            </p:cNvSpPr>
            <p:nvPr/>
          </p:nvSpPr>
          <p:spPr bwMode="auto">
            <a:xfrm>
              <a:off x="2857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3" name="Rectangle 91"/>
            <p:cNvSpPr>
              <a:spLocks noChangeArrowheads="1"/>
            </p:cNvSpPr>
            <p:nvPr/>
          </p:nvSpPr>
          <p:spPr bwMode="auto">
            <a:xfrm>
              <a:off x="2845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14" name="Line 92"/>
            <p:cNvSpPr>
              <a:spLocks noChangeShapeType="1"/>
            </p:cNvSpPr>
            <p:nvPr/>
          </p:nvSpPr>
          <p:spPr bwMode="auto">
            <a:xfrm flipV="1">
              <a:off x="3029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5" name="Line 93"/>
            <p:cNvSpPr>
              <a:spLocks noChangeShapeType="1"/>
            </p:cNvSpPr>
            <p:nvPr/>
          </p:nvSpPr>
          <p:spPr bwMode="auto">
            <a:xfrm>
              <a:off x="3029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6" name="Rectangle 94"/>
            <p:cNvSpPr>
              <a:spLocks noChangeArrowheads="1"/>
            </p:cNvSpPr>
            <p:nvPr/>
          </p:nvSpPr>
          <p:spPr bwMode="auto">
            <a:xfrm>
              <a:off x="3000" y="3745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17" name="Line 95"/>
            <p:cNvSpPr>
              <a:spLocks noChangeShapeType="1"/>
            </p:cNvSpPr>
            <p:nvPr/>
          </p:nvSpPr>
          <p:spPr bwMode="auto">
            <a:xfrm flipV="1">
              <a:off x="3201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8" name="Line 96"/>
            <p:cNvSpPr>
              <a:spLocks noChangeShapeType="1"/>
            </p:cNvSpPr>
            <p:nvPr/>
          </p:nvSpPr>
          <p:spPr bwMode="auto">
            <a:xfrm>
              <a:off x="3201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19" name="Rectangle 97"/>
            <p:cNvSpPr>
              <a:spLocks noChangeArrowheads="1"/>
            </p:cNvSpPr>
            <p:nvPr/>
          </p:nvSpPr>
          <p:spPr bwMode="auto">
            <a:xfrm>
              <a:off x="3188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20" name="Line 98"/>
            <p:cNvSpPr>
              <a:spLocks noChangeShapeType="1"/>
            </p:cNvSpPr>
            <p:nvPr/>
          </p:nvSpPr>
          <p:spPr bwMode="auto">
            <a:xfrm flipV="1">
              <a:off x="3373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1" name="Line 99"/>
            <p:cNvSpPr>
              <a:spLocks noChangeShapeType="1"/>
            </p:cNvSpPr>
            <p:nvPr/>
          </p:nvSpPr>
          <p:spPr bwMode="auto">
            <a:xfrm>
              <a:off x="3373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2" name="Rectangle 100"/>
            <p:cNvSpPr>
              <a:spLocks noChangeArrowheads="1"/>
            </p:cNvSpPr>
            <p:nvPr/>
          </p:nvSpPr>
          <p:spPr bwMode="auto">
            <a:xfrm>
              <a:off x="3344" y="3745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23" name="Line 101"/>
            <p:cNvSpPr>
              <a:spLocks noChangeShapeType="1"/>
            </p:cNvSpPr>
            <p:nvPr/>
          </p:nvSpPr>
          <p:spPr bwMode="auto">
            <a:xfrm flipV="1">
              <a:off x="3544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4" name="Line 102"/>
            <p:cNvSpPr>
              <a:spLocks noChangeShapeType="1"/>
            </p:cNvSpPr>
            <p:nvPr/>
          </p:nvSpPr>
          <p:spPr bwMode="auto">
            <a:xfrm>
              <a:off x="3544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5" name="Rectangle 103"/>
            <p:cNvSpPr>
              <a:spLocks noChangeArrowheads="1"/>
            </p:cNvSpPr>
            <p:nvPr/>
          </p:nvSpPr>
          <p:spPr bwMode="auto">
            <a:xfrm>
              <a:off x="3532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26" name="Line 104"/>
            <p:cNvSpPr>
              <a:spLocks noChangeShapeType="1"/>
            </p:cNvSpPr>
            <p:nvPr/>
          </p:nvSpPr>
          <p:spPr bwMode="auto">
            <a:xfrm flipV="1">
              <a:off x="3720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7" name="Line 105"/>
            <p:cNvSpPr>
              <a:spLocks noChangeShapeType="1"/>
            </p:cNvSpPr>
            <p:nvPr/>
          </p:nvSpPr>
          <p:spPr bwMode="auto">
            <a:xfrm>
              <a:off x="3720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28" name="Rectangle 106"/>
            <p:cNvSpPr>
              <a:spLocks noChangeArrowheads="1"/>
            </p:cNvSpPr>
            <p:nvPr/>
          </p:nvSpPr>
          <p:spPr bwMode="auto">
            <a:xfrm>
              <a:off x="3692" y="3745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29" name="Line 107"/>
            <p:cNvSpPr>
              <a:spLocks noChangeShapeType="1"/>
            </p:cNvSpPr>
            <p:nvPr/>
          </p:nvSpPr>
          <p:spPr bwMode="auto">
            <a:xfrm flipV="1">
              <a:off x="3892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0" name="Line 108"/>
            <p:cNvSpPr>
              <a:spLocks noChangeShapeType="1"/>
            </p:cNvSpPr>
            <p:nvPr/>
          </p:nvSpPr>
          <p:spPr bwMode="auto">
            <a:xfrm>
              <a:off x="3892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1" name="Rectangle 109"/>
            <p:cNvSpPr>
              <a:spLocks noChangeArrowheads="1"/>
            </p:cNvSpPr>
            <p:nvPr/>
          </p:nvSpPr>
          <p:spPr bwMode="auto">
            <a:xfrm>
              <a:off x="3880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32" name="Line 110"/>
            <p:cNvSpPr>
              <a:spLocks noChangeShapeType="1"/>
            </p:cNvSpPr>
            <p:nvPr/>
          </p:nvSpPr>
          <p:spPr bwMode="auto">
            <a:xfrm flipV="1">
              <a:off x="4064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4" name="Line 111"/>
            <p:cNvSpPr>
              <a:spLocks noChangeShapeType="1"/>
            </p:cNvSpPr>
            <p:nvPr/>
          </p:nvSpPr>
          <p:spPr bwMode="auto">
            <a:xfrm>
              <a:off x="4064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5" name="Rectangle 112"/>
            <p:cNvSpPr>
              <a:spLocks noChangeArrowheads="1"/>
            </p:cNvSpPr>
            <p:nvPr/>
          </p:nvSpPr>
          <p:spPr bwMode="auto">
            <a:xfrm>
              <a:off x="4036" y="3745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3.5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36" name="Line 113"/>
            <p:cNvSpPr>
              <a:spLocks noChangeShapeType="1"/>
            </p:cNvSpPr>
            <p:nvPr/>
          </p:nvSpPr>
          <p:spPr bwMode="auto">
            <a:xfrm flipV="1">
              <a:off x="4236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7" name="Line 114"/>
            <p:cNvSpPr>
              <a:spLocks noChangeShapeType="1"/>
            </p:cNvSpPr>
            <p:nvPr/>
          </p:nvSpPr>
          <p:spPr bwMode="auto">
            <a:xfrm>
              <a:off x="4236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38" name="Rectangle 115"/>
            <p:cNvSpPr>
              <a:spLocks noChangeArrowheads="1"/>
            </p:cNvSpPr>
            <p:nvPr/>
          </p:nvSpPr>
          <p:spPr bwMode="auto">
            <a:xfrm>
              <a:off x="4224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39" name="Line 116"/>
            <p:cNvSpPr>
              <a:spLocks noChangeShapeType="1"/>
            </p:cNvSpPr>
            <p:nvPr/>
          </p:nvSpPr>
          <p:spPr bwMode="auto">
            <a:xfrm flipV="1">
              <a:off x="4408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0" name="Line 117"/>
            <p:cNvSpPr>
              <a:spLocks noChangeShapeType="1"/>
            </p:cNvSpPr>
            <p:nvPr/>
          </p:nvSpPr>
          <p:spPr bwMode="auto">
            <a:xfrm>
              <a:off x="4408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1" name="Rectangle 118"/>
            <p:cNvSpPr>
              <a:spLocks noChangeArrowheads="1"/>
            </p:cNvSpPr>
            <p:nvPr/>
          </p:nvSpPr>
          <p:spPr bwMode="auto">
            <a:xfrm>
              <a:off x="4379" y="3745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4.5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42" name="Line 119"/>
            <p:cNvSpPr>
              <a:spLocks noChangeShapeType="1"/>
            </p:cNvSpPr>
            <p:nvPr/>
          </p:nvSpPr>
          <p:spPr bwMode="auto">
            <a:xfrm flipV="1">
              <a:off x="4584" y="3712"/>
              <a:ext cx="0" cy="2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3" name="Line 120"/>
            <p:cNvSpPr>
              <a:spLocks noChangeShapeType="1"/>
            </p:cNvSpPr>
            <p:nvPr/>
          </p:nvSpPr>
          <p:spPr bwMode="auto">
            <a:xfrm>
              <a:off x="4584" y="2415"/>
              <a:ext cx="0" cy="1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4" name="Rectangle 121"/>
            <p:cNvSpPr>
              <a:spLocks noChangeArrowheads="1"/>
            </p:cNvSpPr>
            <p:nvPr/>
          </p:nvSpPr>
          <p:spPr bwMode="auto">
            <a:xfrm>
              <a:off x="4572" y="3745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45" name="Line 122"/>
            <p:cNvSpPr>
              <a:spLocks noChangeShapeType="1"/>
            </p:cNvSpPr>
            <p:nvPr/>
          </p:nvSpPr>
          <p:spPr bwMode="auto">
            <a:xfrm>
              <a:off x="2857" y="3733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6" name="Line 123"/>
            <p:cNvSpPr>
              <a:spLocks noChangeShapeType="1"/>
            </p:cNvSpPr>
            <p:nvPr/>
          </p:nvSpPr>
          <p:spPr bwMode="auto">
            <a:xfrm flipH="1">
              <a:off x="4564" y="3733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7" name="Rectangle 124"/>
            <p:cNvSpPr>
              <a:spLocks noChangeArrowheads="1"/>
            </p:cNvSpPr>
            <p:nvPr/>
          </p:nvSpPr>
          <p:spPr bwMode="auto">
            <a:xfrm>
              <a:off x="2738" y="3704"/>
              <a:ext cx="11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-0.05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48" name="Line 125"/>
            <p:cNvSpPr>
              <a:spLocks noChangeShapeType="1"/>
            </p:cNvSpPr>
            <p:nvPr/>
          </p:nvSpPr>
          <p:spPr bwMode="auto">
            <a:xfrm>
              <a:off x="2857" y="3585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49" name="Line 126"/>
            <p:cNvSpPr>
              <a:spLocks noChangeShapeType="1"/>
            </p:cNvSpPr>
            <p:nvPr/>
          </p:nvSpPr>
          <p:spPr bwMode="auto">
            <a:xfrm flipH="1">
              <a:off x="4564" y="3585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0" name="Rectangle 127"/>
            <p:cNvSpPr>
              <a:spLocks noChangeArrowheads="1"/>
            </p:cNvSpPr>
            <p:nvPr/>
          </p:nvSpPr>
          <p:spPr bwMode="auto">
            <a:xfrm>
              <a:off x="2816" y="3557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51" name="Line 128"/>
            <p:cNvSpPr>
              <a:spLocks noChangeShapeType="1"/>
            </p:cNvSpPr>
            <p:nvPr/>
          </p:nvSpPr>
          <p:spPr bwMode="auto">
            <a:xfrm>
              <a:off x="2857" y="3438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2" name="Line 129"/>
            <p:cNvSpPr>
              <a:spLocks noChangeShapeType="1"/>
            </p:cNvSpPr>
            <p:nvPr/>
          </p:nvSpPr>
          <p:spPr bwMode="auto">
            <a:xfrm flipH="1">
              <a:off x="4564" y="3438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3" name="Rectangle 130"/>
            <p:cNvSpPr>
              <a:spLocks noChangeArrowheads="1"/>
            </p:cNvSpPr>
            <p:nvPr/>
          </p:nvSpPr>
          <p:spPr bwMode="auto">
            <a:xfrm>
              <a:off x="2755" y="3409"/>
              <a:ext cx="9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0.05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54" name="Line 131"/>
            <p:cNvSpPr>
              <a:spLocks noChangeShapeType="1"/>
            </p:cNvSpPr>
            <p:nvPr/>
          </p:nvSpPr>
          <p:spPr bwMode="auto">
            <a:xfrm>
              <a:off x="2857" y="3291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5" name="Line 132"/>
            <p:cNvSpPr>
              <a:spLocks noChangeShapeType="1"/>
            </p:cNvSpPr>
            <p:nvPr/>
          </p:nvSpPr>
          <p:spPr bwMode="auto">
            <a:xfrm flipH="1">
              <a:off x="4564" y="3291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6" name="Rectangle 133"/>
            <p:cNvSpPr>
              <a:spLocks noChangeArrowheads="1"/>
            </p:cNvSpPr>
            <p:nvPr/>
          </p:nvSpPr>
          <p:spPr bwMode="auto">
            <a:xfrm>
              <a:off x="2779" y="3262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0.1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57" name="Line 134"/>
            <p:cNvSpPr>
              <a:spLocks noChangeShapeType="1"/>
            </p:cNvSpPr>
            <p:nvPr/>
          </p:nvSpPr>
          <p:spPr bwMode="auto">
            <a:xfrm>
              <a:off x="2857" y="3143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8" name="Line 135"/>
            <p:cNvSpPr>
              <a:spLocks noChangeShapeType="1"/>
            </p:cNvSpPr>
            <p:nvPr/>
          </p:nvSpPr>
          <p:spPr bwMode="auto">
            <a:xfrm flipH="1">
              <a:off x="4564" y="3143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59" name="Rectangle 136"/>
            <p:cNvSpPr>
              <a:spLocks noChangeArrowheads="1"/>
            </p:cNvSpPr>
            <p:nvPr/>
          </p:nvSpPr>
          <p:spPr bwMode="auto">
            <a:xfrm>
              <a:off x="2755" y="3115"/>
              <a:ext cx="9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0.15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60" name="Line 137"/>
            <p:cNvSpPr>
              <a:spLocks noChangeShapeType="1"/>
            </p:cNvSpPr>
            <p:nvPr/>
          </p:nvSpPr>
          <p:spPr bwMode="auto">
            <a:xfrm>
              <a:off x="2857" y="3000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1" name="Line 138"/>
            <p:cNvSpPr>
              <a:spLocks noChangeShapeType="1"/>
            </p:cNvSpPr>
            <p:nvPr/>
          </p:nvSpPr>
          <p:spPr bwMode="auto">
            <a:xfrm flipH="1">
              <a:off x="4564" y="3000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2" name="Rectangle 139"/>
            <p:cNvSpPr>
              <a:spLocks noChangeArrowheads="1"/>
            </p:cNvSpPr>
            <p:nvPr/>
          </p:nvSpPr>
          <p:spPr bwMode="auto">
            <a:xfrm>
              <a:off x="2779" y="2971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0.2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63" name="Line 140"/>
            <p:cNvSpPr>
              <a:spLocks noChangeShapeType="1"/>
            </p:cNvSpPr>
            <p:nvPr/>
          </p:nvSpPr>
          <p:spPr bwMode="auto">
            <a:xfrm>
              <a:off x="2857" y="2853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4" name="Line 141"/>
            <p:cNvSpPr>
              <a:spLocks noChangeShapeType="1"/>
            </p:cNvSpPr>
            <p:nvPr/>
          </p:nvSpPr>
          <p:spPr bwMode="auto">
            <a:xfrm flipH="1">
              <a:off x="4564" y="2853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5" name="Rectangle 142"/>
            <p:cNvSpPr>
              <a:spLocks noChangeArrowheads="1"/>
            </p:cNvSpPr>
            <p:nvPr/>
          </p:nvSpPr>
          <p:spPr bwMode="auto">
            <a:xfrm>
              <a:off x="2755" y="2824"/>
              <a:ext cx="9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0.25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66" name="Line 143"/>
            <p:cNvSpPr>
              <a:spLocks noChangeShapeType="1"/>
            </p:cNvSpPr>
            <p:nvPr/>
          </p:nvSpPr>
          <p:spPr bwMode="auto">
            <a:xfrm>
              <a:off x="2857" y="2705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7" name="Line 144"/>
            <p:cNvSpPr>
              <a:spLocks noChangeShapeType="1"/>
            </p:cNvSpPr>
            <p:nvPr/>
          </p:nvSpPr>
          <p:spPr bwMode="auto">
            <a:xfrm flipH="1">
              <a:off x="4564" y="2705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68" name="Rectangle 145"/>
            <p:cNvSpPr>
              <a:spLocks noChangeArrowheads="1"/>
            </p:cNvSpPr>
            <p:nvPr/>
          </p:nvSpPr>
          <p:spPr bwMode="auto">
            <a:xfrm>
              <a:off x="2779" y="2677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0.3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69" name="Line 146"/>
            <p:cNvSpPr>
              <a:spLocks noChangeShapeType="1"/>
            </p:cNvSpPr>
            <p:nvPr/>
          </p:nvSpPr>
          <p:spPr bwMode="auto">
            <a:xfrm>
              <a:off x="2857" y="2558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0" name="Line 147"/>
            <p:cNvSpPr>
              <a:spLocks noChangeShapeType="1"/>
            </p:cNvSpPr>
            <p:nvPr/>
          </p:nvSpPr>
          <p:spPr bwMode="auto">
            <a:xfrm flipH="1">
              <a:off x="4564" y="2558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1" name="Rectangle 148"/>
            <p:cNvSpPr>
              <a:spLocks noChangeArrowheads="1"/>
            </p:cNvSpPr>
            <p:nvPr/>
          </p:nvSpPr>
          <p:spPr bwMode="auto">
            <a:xfrm>
              <a:off x="2755" y="2529"/>
              <a:ext cx="9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0.35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72" name="Line 149"/>
            <p:cNvSpPr>
              <a:spLocks noChangeShapeType="1"/>
            </p:cNvSpPr>
            <p:nvPr/>
          </p:nvSpPr>
          <p:spPr bwMode="auto">
            <a:xfrm>
              <a:off x="2857" y="2415"/>
              <a:ext cx="1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3" name="Line 150"/>
            <p:cNvSpPr>
              <a:spLocks noChangeShapeType="1"/>
            </p:cNvSpPr>
            <p:nvPr/>
          </p:nvSpPr>
          <p:spPr bwMode="auto">
            <a:xfrm flipH="1">
              <a:off x="4564" y="2415"/>
              <a:ext cx="2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4" name="Rectangle 151"/>
            <p:cNvSpPr>
              <a:spLocks noChangeArrowheads="1"/>
            </p:cNvSpPr>
            <p:nvPr/>
          </p:nvSpPr>
          <p:spPr bwMode="auto">
            <a:xfrm>
              <a:off x="2779" y="2386"/>
              <a:ext cx="6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0.4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75" name="Line 152"/>
            <p:cNvSpPr>
              <a:spLocks noChangeShapeType="1"/>
            </p:cNvSpPr>
            <p:nvPr/>
          </p:nvSpPr>
          <p:spPr bwMode="auto">
            <a:xfrm>
              <a:off x="2857" y="2415"/>
              <a:ext cx="172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6" name="Line 153"/>
            <p:cNvSpPr>
              <a:spLocks noChangeShapeType="1"/>
            </p:cNvSpPr>
            <p:nvPr/>
          </p:nvSpPr>
          <p:spPr bwMode="auto">
            <a:xfrm>
              <a:off x="2857" y="3733"/>
              <a:ext cx="172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7" name="Line 154"/>
            <p:cNvSpPr>
              <a:spLocks noChangeShapeType="1"/>
            </p:cNvSpPr>
            <p:nvPr/>
          </p:nvSpPr>
          <p:spPr bwMode="auto">
            <a:xfrm flipV="1">
              <a:off x="4584" y="2415"/>
              <a:ext cx="0" cy="13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8" name="Line 155"/>
            <p:cNvSpPr>
              <a:spLocks noChangeShapeType="1"/>
            </p:cNvSpPr>
            <p:nvPr/>
          </p:nvSpPr>
          <p:spPr bwMode="auto">
            <a:xfrm flipV="1">
              <a:off x="2857" y="2415"/>
              <a:ext cx="0" cy="13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79" name="Freeform 156"/>
            <p:cNvSpPr>
              <a:spLocks/>
            </p:cNvSpPr>
            <p:nvPr/>
          </p:nvSpPr>
          <p:spPr bwMode="auto">
            <a:xfrm>
              <a:off x="2857" y="2681"/>
              <a:ext cx="1727" cy="904"/>
            </a:xfrm>
            <a:custGeom>
              <a:avLst/>
              <a:gdLst>
                <a:gd name="T0" fmla="*/ 16 w 1727"/>
                <a:gd name="T1" fmla="*/ 904 h 904"/>
                <a:gd name="T2" fmla="*/ 49 w 1727"/>
                <a:gd name="T3" fmla="*/ 904 h 904"/>
                <a:gd name="T4" fmla="*/ 86 w 1727"/>
                <a:gd name="T5" fmla="*/ 904 h 904"/>
                <a:gd name="T6" fmla="*/ 119 w 1727"/>
                <a:gd name="T7" fmla="*/ 904 h 904"/>
                <a:gd name="T8" fmla="*/ 151 w 1727"/>
                <a:gd name="T9" fmla="*/ 900 h 904"/>
                <a:gd name="T10" fmla="*/ 188 w 1727"/>
                <a:gd name="T11" fmla="*/ 900 h 904"/>
                <a:gd name="T12" fmla="*/ 221 w 1727"/>
                <a:gd name="T13" fmla="*/ 896 h 904"/>
                <a:gd name="T14" fmla="*/ 258 w 1727"/>
                <a:gd name="T15" fmla="*/ 892 h 904"/>
                <a:gd name="T16" fmla="*/ 290 w 1727"/>
                <a:gd name="T17" fmla="*/ 888 h 904"/>
                <a:gd name="T18" fmla="*/ 327 w 1727"/>
                <a:gd name="T19" fmla="*/ 880 h 904"/>
                <a:gd name="T20" fmla="*/ 360 w 1727"/>
                <a:gd name="T21" fmla="*/ 872 h 904"/>
                <a:gd name="T22" fmla="*/ 397 w 1727"/>
                <a:gd name="T23" fmla="*/ 863 h 904"/>
                <a:gd name="T24" fmla="*/ 430 w 1727"/>
                <a:gd name="T25" fmla="*/ 851 h 904"/>
                <a:gd name="T26" fmla="*/ 462 w 1727"/>
                <a:gd name="T27" fmla="*/ 839 h 904"/>
                <a:gd name="T28" fmla="*/ 499 w 1727"/>
                <a:gd name="T29" fmla="*/ 827 h 904"/>
                <a:gd name="T30" fmla="*/ 532 w 1727"/>
                <a:gd name="T31" fmla="*/ 814 h 904"/>
                <a:gd name="T32" fmla="*/ 569 w 1727"/>
                <a:gd name="T33" fmla="*/ 802 h 904"/>
                <a:gd name="T34" fmla="*/ 602 w 1727"/>
                <a:gd name="T35" fmla="*/ 786 h 904"/>
                <a:gd name="T36" fmla="*/ 638 w 1727"/>
                <a:gd name="T37" fmla="*/ 769 h 904"/>
                <a:gd name="T38" fmla="*/ 671 w 1727"/>
                <a:gd name="T39" fmla="*/ 749 h 904"/>
                <a:gd name="T40" fmla="*/ 708 w 1727"/>
                <a:gd name="T41" fmla="*/ 732 h 904"/>
                <a:gd name="T42" fmla="*/ 741 w 1727"/>
                <a:gd name="T43" fmla="*/ 712 h 904"/>
                <a:gd name="T44" fmla="*/ 773 w 1727"/>
                <a:gd name="T45" fmla="*/ 692 h 904"/>
                <a:gd name="T46" fmla="*/ 810 w 1727"/>
                <a:gd name="T47" fmla="*/ 671 h 904"/>
                <a:gd name="T48" fmla="*/ 843 w 1727"/>
                <a:gd name="T49" fmla="*/ 651 h 904"/>
                <a:gd name="T50" fmla="*/ 880 w 1727"/>
                <a:gd name="T51" fmla="*/ 630 h 904"/>
                <a:gd name="T52" fmla="*/ 913 w 1727"/>
                <a:gd name="T53" fmla="*/ 606 h 904"/>
                <a:gd name="T54" fmla="*/ 949 w 1727"/>
                <a:gd name="T55" fmla="*/ 585 h 904"/>
                <a:gd name="T56" fmla="*/ 982 w 1727"/>
                <a:gd name="T57" fmla="*/ 561 h 904"/>
                <a:gd name="T58" fmla="*/ 1015 w 1727"/>
                <a:gd name="T59" fmla="*/ 536 h 904"/>
                <a:gd name="T60" fmla="*/ 1052 w 1727"/>
                <a:gd name="T61" fmla="*/ 511 h 904"/>
                <a:gd name="T62" fmla="*/ 1084 w 1727"/>
                <a:gd name="T63" fmla="*/ 487 h 904"/>
                <a:gd name="T64" fmla="*/ 1121 w 1727"/>
                <a:gd name="T65" fmla="*/ 462 h 904"/>
                <a:gd name="T66" fmla="*/ 1154 w 1727"/>
                <a:gd name="T67" fmla="*/ 438 h 904"/>
                <a:gd name="T68" fmla="*/ 1191 w 1727"/>
                <a:gd name="T69" fmla="*/ 413 h 904"/>
                <a:gd name="T70" fmla="*/ 1224 w 1727"/>
                <a:gd name="T71" fmla="*/ 385 h 904"/>
                <a:gd name="T72" fmla="*/ 1260 w 1727"/>
                <a:gd name="T73" fmla="*/ 360 h 904"/>
                <a:gd name="T74" fmla="*/ 1293 w 1727"/>
                <a:gd name="T75" fmla="*/ 335 h 904"/>
                <a:gd name="T76" fmla="*/ 1326 w 1727"/>
                <a:gd name="T77" fmla="*/ 307 h 904"/>
                <a:gd name="T78" fmla="*/ 1363 w 1727"/>
                <a:gd name="T79" fmla="*/ 282 h 904"/>
                <a:gd name="T80" fmla="*/ 1396 w 1727"/>
                <a:gd name="T81" fmla="*/ 254 h 904"/>
                <a:gd name="T82" fmla="*/ 1432 w 1727"/>
                <a:gd name="T83" fmla="*/ 229 h 904"/>
                <a:gd name="T84" fmla="*/ 1465 w 1727"/>
                <a:gd name="T85" fmla="*/ 200 h 904"/>
                <a:gd name="T86" fmla="*/ 1502 w 1727"/>
                <a:gd name="T87" fmla="*/ 172 h 904"/>
                <a:gd name="T88" fmla="*/ 1535 w 1727"/>
                <a:gd name="T89" fmla="*/ 147 h 904"/>
                <a:gd name="T90" fmla="*/ 1572 w 1727"/>
                <a:gd name="T91" fmla="*/ 119 h 904"/>
                <a:gd name="T92" fmla="*/ 1604 w 1727"/>
                <a:gd name="T93" fmla="*/ 94 h 904"/>
                <a:gd name="T94" fmla="*/ 1637 w 1727"/>
                <a:gd name="T95" fmla="*/ 65 h 904"/>
                <a:gd name="T96" fmla="*/ 1674 w 1727"/>
                <a:gd name="T97" fmla="*/ 37 h 904"/>
                <a:gd name="T98" fmla="*/ 1707 w 1727"/>
                <a:gd name="T99" fmla="*/ 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7" h="904">
                  <a:moveTo>
                    <a:pt x="0" y="904"/>
                  </a:moveTo>
                  <a:lnTo>
                    <a:pt x="16" y="904"/>
                  </a:lnTo>
                  <a:lnTo>
                    <a:pt x="33" y="904"/>
                  </a:lnTo>
                  <a:lnTo>
                    <a:pt x="49" y="904"/>
                  </a:lnTo>
                  <a:lnTo>
                    <a:pt x="65" y="904"/>
                  </a:lnTo>
                  <a:lnTo>
                    <a:pt x="86" y="904"/>
                  </a:lnTo>
                  <a:lnTo>
                    <a:pt x="102" y="904"/>
                  </a:lnTo>
                  <a:lnTo>
                    <a:pt x="119" y="904"/>
                  </a:lnTo>
                  <a:lnTo>
                    <a:pt x="135" y="900"/>
                  </a:lnTo>
                  <a:lnTo>
                    <a:pt x="151" y="900"/>
                  </a:lnTo>
                  <a:lnTo>
                    <a:pt x="172" y="900"/>
                  </a:lnTo>
                  <a:lnTo>
                    <a:pt x="188" y="900"/>
                  </a:lnTo>
                  <a:lnTo>
                    <a:pt x="205" y="896"/>
                  </a:lnTo>
                  <a:lnTo>
                    <a:pt x="221" y="896"/>
                  </a:lnTo>
                  <a:lnTo>
                    <a:pt x="241" y="892"/>
                  </a:lnTo>
                  <a:lnTo>
                    <a:pt x="258" y="892"/>
                  </a:lnTo>
                  <a:lnTo>
                    <a:pt x="274" y="888"/>
                  </a:lnTo>
                  <a:lnTo>
                    <a:pt x="290" y="888"/>
                  </a:lnTo>
                  <a:lnTo>
                    <a:pt x="307" y="884"/>
                  </a:lnTo>
                  <a:lnTo>
                    <a:pt x="327" y="880"/>
                  </a:lnTo>
                  <a:lnTo>
                    <a:pt x="344" y="876"/>
                  </a:lnTo>
                  <a:lnTo>
                    <a:pt x="360" y="872"/>
                  </a:lnTo>
                  <a:lnTo>
                    <a:pt x="376" y="868"/>
                  </a:lnTo>
                  <a:lnTo>
                    <a:pt x="397" y="863"/>
                  </a:lnTo>
                  <a:lnTo>
                    <a:pt x="413" y="859"/>
                  </a:lnTo>
                  <a:lnTo>
                    <a:pt x="430" y="851"/>
                  </a:lnTo>
                  <a:lnTo>
                    <a:pt x="446" y="847"/>
                  </a:lnTo>
                  <a:lnTo>
                    <a:pt x="462" y="839"/>
                  </a:lnTo>
                  <a:lnTo>
                    <a:pt x="483" y="835"/>
                  </a:lnTo>
                  <a:lnTo>
                    <a:pt x="499" y="827"/>
                  </a:lnTo>
                  <a:lnTo>
                    <a:pt x="516" y="823"/>
                  </a:lnTo>
                  <a:lnTo>
                    <a:pt x="532" y="814"/>
                  </a:lnTo>
                  <a:lnTo>
                    <a:pt x="552" y="806"/>
                  </a:lnTo>
                  <a:lnTo>
                    <a:pt x="569" y="802"/>
                  </a:lnTo>
                  <a:lnTo>
                    <a:pt x="585" y="794"/>
                  </a:lnTo>
                  <a:lnTo>
                    <a:pt x="602" y="786"/>
                  </a:lnTo>
                  <a:lnTo>
                    <a:pt x="618" y="778"/>
                  </a:lnTo>
                  <a:lnTo>
                    <a:pt x="638" y="769"/>
                  </a:lnTo>
                  <a:lnTo>
                    <a:pt x="655" y="761"/>
                  </a:lnTo>
                  <a:lnTo>
                    <a:pt x="671" y="749"/>
                  </a:lnTo>
                  <a:lnTo>
                    <a:pt x="687" y="741"/>
                  </a:lnTo>
                  <a:lnTo>
                    <a:pt x="708" y="732"/>
                  </a:lnTo>
                  <a:lnTo>
                    <a:pt x="724" y="724"/>
                  </a:lnTo>
                  <a:lnTo>
                    <a:pt x="741" y="712"/>
                  </a:lnTo>
                  <a:lnTo>
                    <a:pt x="757" y="704"/>
                  </a:lnTo>
                  <a:lnTo>
                    <a:pt x="773" y="692"/>
                  </a:lnTo>
                  <a:lnTo>
                    <a:pt x="794" y="683"/>
                  </a:lnTo>
                  <a:lnTo>
                    <a:pt x="810" y="671"/>
                  </a:lnTo>
                  <a:lnTo>
                    <a:pt x="827" y="663"/>
                  </a:lnTo>
                  <a:lnTo>
                    <a:pt x="843" y="651"/>
                  </a:lnTo>
                  <a:lnTo>
                    <a:pt x="863" y="642"/>
                  </a:lnTo>
                  <a:lnTo>
                    <a:pt x="880" y="630"/>
                  </a:lnTo>
                  <a:lnTo>
                    <a:pt x="896" y="618"/>
                  </a:lnTo>
                  <a:lnTo>
                    <a:pt x="913" y="606"/>
                  </a:lnTo>
                  <a:lnTo>
                    <a:pt x="929" y="597"/>
                  </a:lnTo>
                  <a:lnTo>
                    <a:pt x="949" y="585"/>
                  </a:lnTo>
                  <a:lnTo>
                    <a:pt x="966" y="573"/>
                  </a:lnTo>
                  <a:lnTo>
                    <a:pt x="982" y="561"/>
                  </a:lnTo>
                  <a:lnTo>
                    <a:pt x="999" y="548"/>
                  </a:lnTo>
                  <a:lnTo>
                    <a:pt x="1015" y="536"/>
                  </a:lnTo>
                  <a:lnTo>
                    <a:pt x="1035" y="524"/>
                  </a:lnTo>
                  <a:lnTo>
                    <a:pt x="1052" y="511"/>
                  </a:lnTo>
                  <a:lnTo>
                    <a:pt x="1068" y="499"/>
                  </a:lnTo>
                  <a:lnTo>
                    <a:pt x="1084" y="487"/>
                  </a:lnTo>
                  <a:lnTo>
                    <a:pt x="1105" y="475"/>
                  </a:lnTo>
                  <a:lnTo>
                    <a:pt x="1121" y="462"/>
                  </a:lnTo>
                  <a:lnTo>
                    <a:pt x="1138" y="450"/>
                  </a:lnTo>
                  <a:lnTo>
                    <a:pt x="1154" y="438"/>
                  </a:lnTo>
                  <a:lnTo>
                    <a:pt x="1170" y="426"/>
                  </a:lnTo>
                  <a:lnTo>
                    <a:pt x="1191" y="413"/>
                  </a:lnTo>
                  <a:lnTo>
                    <a:pt x="1207" y="401"/>
                  </a:lnTo>
                  <a:lnTo>
                    <a:pt x="1224" y="385"/>
                  </a:lnTo>
                  <a:lnTo>
                    <a:pt x="1240" y="372"/>
                  </a:lnTo>
                  <a:lnTo>
                    <a:pt x="1260" y="360"/>
                  </a:lnTo>
                  <a:lnTo>
                    <a:pt x="1277" y="348"/>
                  </a:lnTo>
                  <a:lnTo>
                    <a:pt x="1293" y="335"/>
                  </a:lnTo>
                  <a:lnTo>
                    <a:pt x="1310" y="319"/>
                  </a:lnTo>
                  <a:lnTo>
                    <a:pt x="1326" y="307"/>
                  </a:lnTo>
                  <a:lnTo>
                    <a:pt x="1346" y="295"/>
                  </a:lnTo>
                  <a:lnTo>
                    <a:pt x="1363" y="282"/>
                  </a:lnTo>
                  <a:lnTo>
                    <a:pt x="1379" y="266"/>
                  </a:lnTo>
                  <a:lnTo>
                    <a:pt x="1396" y="254"/>
                  </a:lnTo>
                  <a:lnTo>
                    <a:pt x="1416" y="241"/>
                  </a:lnTo>
                  <a:lnTo>
                    <a:pt x="1432" y="229"/>
                  </a:lnTo>
                  <a:lnTo>
                    <a:pt x="1449" y="213"/>
                  </a:lnTo>
                  <a:lnTo>
                    <a:pt x="1465" y="200"/>
                  </a:lnTo>
                  <a:lnTo>
                    <a:pt x="1481" y="188"/>
                  </a:lnTo>
                  <a:lnTo>
                    <a:pt x="1502" y="172"/>
                  </a:lnTo>
                  <a:lnTo>
                    <a:pt x="1518" y="159"/>
                  </a:lnTo>
                  <a:lnTo>
                    <a:pt x="1535" y="147"/>
                  </a:lnTo>
                  <a:lnTo>
                    <a:pt x="1551" y="131"/>
                  </a:lnTo>
                  <a:lnTo>
                    <a:pt x="1572" y="119"/>
                  </a:lnTo>
                  <a:lnTo>
                    <a:pt x="1588" y="106"/>
                  </a:lnTo>
                  <a:lnTo>
                    <a:pt x="1604" y="94"/>
                  </a:lnTo>
                  <a:lnTo>
                    <a:pt x="1621" y="78"/>
                  </a:lnTo>
                  <a:lnTo>
                    <a:pt x="1637" y="65"/>
                  </a:lnTo>
                  <a:lnTo>
                    <a:pt x="1657" y="53"/>
                  </a:lnTo>
                  <a:lnTo>
                    <a:pt x="1674" y="37"/>
                  </a:lnTo>
                  <a:lnTo>
                    <a:pt x="1690" y="24"/>
                  </a:lnTo>
                  <a:lnTo>
                    <a:pt x="1707" y="12"/>
                  </a:lnTo>
                  <a:lnTo>
                    <a:pt x="1727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80" name="Freeform 157"/>
            <p:cNvSpPr>
              <a:spLocks/>
            </p:cNvSpPr>
            <p:nvPr/>
          </p:nvSpPr>
          <p:spPr bwMode="auto">
            <a:xfrm>
              <a:off x="2857" y="2529"/>
              <a:ext cx="1727" cy="1056"/>
            </a:xfrm>
            <a:custGeom>
              <a:avLst/>
              <a:gdLst>
                <a:gd name="T0" fmla="*/ 16 w 1727"/>
                <a:gd name="T1" fmla="*/ 1056 h 1056"/>
                <a:gd name="T2" fmla="*/ 49 w 1727"/>
                <a:gd name="T3" fmla="*/ 1056 h 1056"/>
                <a:gd name="T4" fmla="*/ 86 w 1727"/>
                <a:gd name="T5" fmla="*/ 1056 h 1056"/>
                <a:gd name="T6" fmla="*/ 119 w 1727"/>
                <a:gd name="T7" fmla="*/ 1056 h 1056"/>
                <a:gd name="T8" fmla="*/ 151 w 1727"/>
                <a:gd name="T9" fmla="*/ 1056 h 1056"/>
                <a:gd name="T10" fmla="*/ 188 w 1727"/>
                <a:gd name="T11" fmla="*/ 1056 h 1056"/>
                <a:gd name="T12" fmla="*/ 221 w 1727"/>
                <a:gd name="T13" fmla="*/ 1056 h 1056"/>
                <a:gd name="T14" fmla="*/ 258 w 1727"/>
                <a:gd name="T15" fmla="*/ 1056 h 1056"/>
                <a:gd name="T16" fmla="*/ 290 w 1727"/>
                <a:gd name="T17" fmla="*/ 1056 h 1056"/>
                <a:gd name="T18" fmla="*/ 327 w 1727"/>
                <a:gd name="T19" fmla="*/ 1056 h 1056"/>
                <a:gd name="T20" fmla="*/ 360 w 1727"/>
                <a:gd name="T21" fmla="*/ 1056 h 1056"/>
                <a:gd name="T22" fmla="*/ 397 w 1727"/>
                <a:gd name="T23" fmla="*/ 1056 h 1056"/>
                <a:gd name="T24" fmla="*/ 430 w 1727"/>
                <a:gd name="T25" fmla="*/ 1056 h 1056"/>
                <a:gd name="T26" fmla="*/ 462 w 1727"/>
                <a:gd name="T27" fmla="*/ 1056 h 1056"/>
                <a:gd name="T28" fmla="*/ 499 w 1727"/>
                <a:gd name="T29" fmla="*/ 1056 h 1056"/>
                <a:gd name="T30" fmla="*/ 532 w 1727"/>
                <a:gd name="T31" fmla="*/ 1056 h 1056"/>
                <a:gd name="T32" fmla="*/ 569 w 1727"/>
                <a:gd name="T33" fmla="*/ 1056 h 1056"/>
                <a:gd name="T34" fmla="*/ 602 w 1727"/>
                <a:gd name="T35" fmla="*/ 1056 h 1056"/>
                <a:gd name="T36" fmla="*/ 638 w 1727"/>
                <a:gd name="T37" fmla="*/ 1056 h 1056"/>
                <a:gd name="T38" fmla="*/ 671 w 1727"/>
                <a:gd name="T39" fmla="*/ 1056 h 1056"/>
                <a:gd name="T40" fmla="*/ 708 w 1727"/>
                <a:gd name="T41" fmla="*/ 1056 h 1056"/>
                <a:gd name="T42" fmla="*/ 741 w 1727"/>
                <a:gd name="T43" fmla="*/ 1032 h 1056"/>
                <a:gd name="T44" fmla="*/ 773 w 1727"/>
                <a:gd name="T45" fmla="*/ 987 h 1056"/>
                <a:gd name="T46" fmla="*/ 810 w 1727"/>
                <a:gd name="T47" fmla="*/ 946 h 1056"/>
                <a:gd name="T48" fmla="*/ 843 w 1727"/>
                <a:gd name="T49" fmla="*/ 901 h 1056"/>
                <a:gd name="T50" fmla="*/ 880 w 1727"/>
                <a:gd name="T51" fmla="*/ 860 h 1056"/>
                <a:gd name="T52" fmla="*/ 913 w 1727"/>
                <a:gd name="T53" fmla="*/ 819 h 1056"/>
                <a:gd name="T54" fmla="*/ 949 w 1727"/>
                <a:gd name="T55" fmla="*/ 778 h 1056"/>
                <a:gd name="T56" fmla="*/ 982 w 1727"/>
                <a:gd name="T57" fmla="*/ 737 h 1056"/>
                <a:gd name="T58" fmla="*/ 1015 w 1727"/>
                <a:gd name="T59" fmla="*/ 696 h 1056"/>
                <a:gd name="T60" fmla="*/ 1052 w 1727"/>
                <a:gd name="T61" fmla="*/ 655 h 1056"/>
                <a:gd name="T62" fmla="*/ 1084 w 1727"/>
                <a:gd name="T63" fmla="*/ 618 h 1056"/>
                <a:gd name="T64" fmla="*/ 1121 w 1727"/>
                <a:gd name="T65" fmla="*/ 582 h 1056"/>
                <a:gd name="T66" fmla="*/ 1154 w 1727"/>
                <a:gd name="T67" fmla="*/ 545 h 1056"/>
                <a:gd name="T68" fmla="*/ 1191 w 1727"/>
                <a:gd name="T69" fmla="*/ 508 h 1056"/>
                <a:gd name="T70" fmla="*/ 1224 w 1727"/>
                <a:gd name="T71" fmla="*/ 471 h 1056"/>
                <a:gd name="T72" fmla="*/ 1260 w 1727"/>
                <a:gd name="T73" fmla="*/ 434 h 1056"/>
                <a:gd name="T74" fmla="*/ 1293 w 1727"/>
                <a:gd name="T75" fmla="*/ 397 h 1056"/>
                <a:gd name="T76" fmla="*/ 1326 w 1727"/>
                <a:gd name="T77" fmla="*/ 365 h 1056"/>
                <a:gd name="T78" fmla="*/ 1363 w 1727"/>
                <a:gd name="T79" fmla="*/ 328 h 1056"/>
                <a:gd name="T80" fmla="*/ 1396 w 1727"/>
                <a:gd name="T81" fmla="*/ 295 h 1056"/>
                <a:gd name="T82" fmla="*/ 1432 w 1727"/>
                <a:gd name="T83" fmla="*/ 262 h 1056"/>
                <a:gd name="T84" fmla="*/ 1465 w 1727"/>
                <a:gd name="T85" fmla="*/ 230 h 1056"/>
                <a:gd name="T86" fmla="*/ 1502 w 1727"/>
                <a:gd name="T87" fmla="*/ 197 h 1056"/>
                <a:gd name="T88" fmla="*/ 1535 w 1727"/>
                <a:gd name="T89" fmla="*/ 168 h 1056"/>
                <a:gd name="T90" fmla="*/ 1572 w 1727"/>
                <a:gd name="T91" fmla="*/ 135 h 1056"/>
                <a:gd name="T92" fmla="*/ 1604 w 1727"/>
                <a:gd name="T93" fmla="*/ 107 h 1056"/>
                <a:gd name="T94" fmla="*/ 1637 w 1727"/>
                <a:gd name="T95" fmla="*/ 74 h 1056"/>
                <a:gd name="T96" fmla="*/ 1674 w 1727"/>
                <a:gd name="T97" fmla="*/ 45 h 1056"/>
                <a:gd name="T98" fmla="*/ 1707 w 1727"/>
                <a:gd name="T99" fmla="*/ 17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7" h="1056">
                  <a:moveTo>
                    <a:pt x="0" y="1056"/>
                  </a:moveTo>
                  <a:lnTo>
                    <a:pt x="16" y="1056"/>
                  </a:lnTo>
                  <a:lnTo>
                    <a:pt x="33" y="1056"/>
                  </a:lnTo>
                  <a:lnTo>
                    <a:pt x="49" y="1056"/>
                  </a:lnTo>
                  <a:lnTo>
                    <a:pt x="65" y="1056"/>
                  </a:lnTo>
                  <a:lnTo>
                    <a:pt x="86" y="1056"/>
                  </a:lnTo>
                  <a:lnTo>
                    <a:pt x="102" y="1056"/>
                  </a:lnTo>
                  <a:lnTo>
                    <a:pt x="119" y="1056"/>
                  </a:lnTo>
                  <a:lnTo>
                    <a:pt x="135" y="1056"/>
                  </a:lnTo>
                  <a:lnTo>
                    <a:pt x="151" y="1056"/>
                  </a:lnTo>
                  <a:lnTo>
                    <a:pt x="172" y="1056"/>
                  </a:lnTo>
                  <a:lnTo>
                    <a:pt x="188" y="1056"/>
                  </a:lnTo>
                  <a:lnTo>
                    <a:pt x="205" y="1056"/>
                  </a:lnTo>
                  <a:lnTo>
                    <a:pt x="221" y="1056"/>
                  </a:lnTo>
                  <a:lnTo>
                    <a:pt x="241" y="1056"/>
                  </a:lnTo>
                  <a:lnTo>
                    <a:pt x="258" y="1056"/>
                  </a:lnTo>
                  <a:lnTo>
                    <a:pt x="274" y="1056"/>
                  </a:lnTo>
                  <a:lnTo>
                    <a:pt x="290" y="1056"/>
                  </a:lnTo>
                  <a:lnTo>
                    <a:pt x="307" y="1056"/>
                  </a:lnTo>
                  <a:lnTo>
                    <a:pt x="327" y="1056"/>
                  </a:lnTo>
                  <a:lnTo>
                    <a:pt x="344" y="1056"/>
                  </a:lnTo>
                  <a:lnTo>
                    <a:pt x="360" y="1056"/>
                  </a:lnTo>
                  <a:lnTo>
                    <a:pt x="376" y="1056"/>
                  </a:lnTo>
                  <a:lnTo>
                    <a:pt x="397" y="1056"/>
                  </a:lnTo>
                  <a:lnTo>
                    <a:pt x="413" y="1056"/>
                  </a:lnTo>
                  <a:lnTo>
                    <a:pt x="430" y="1056"/>
                  </a:lnTo>
                  <a:lnTo>
                    <a:pt x="446" y="1056"/>
                  </a:lnTo>
                  <a:lnTo>
                    <a:pt x="462" y="1056"/>
                  </a:lnTo>
                  <a:lnTo>
                    <a:pt x="483" y="1056"/>
                  </a:lnTo>
                  <a:lnTo>
                    <a:pt x="499" y="1056"/>
                  </a:lnTo>
                  <a:lnTo>
                    <a:pt x="516" y="1056"/>
                  </a:lnTo>
                  <a:lnTo>
                    <a:pt x="532" y="1056"/>
                  </a:lnTo>
                  <a:lnTo>
                    <a:pt x="552" y="1056"/>
                  </a:lnTo>
                  <a:lnTo>
                    <a:pt x="569" y="1056"/>
                  </a:lnTo>
                  <a:lnTo>
                    <a:pt x="585" y="1056"/>
                  </a:lnTo>
                  <a:lnTo>
                    <a:pt x="602" y="1056"/>
                  </a:lnTo>
                  <a:lnTo>
                    <a:pt x="618" y="1056"/>
                  </a:lnTo>
                  <a:lnTo>
                    <a:pt x="638" y="1056"/>
                  </a:lnTo>
                  <a:lnTo>
                    <a:pt x="655" y="1056"/>
                  </a:lnTo>
                  <a:lnTo>
                    <a:pt x="671" y="1056"/>
                  </a:lnTo>
                  <a:lnTo>
                    <a:pt x="687" y="1056"/>
                  </a:lnTo>
                  <a:lnTo>
                    <a:pt x="708" y="1056"/>
                  </a:lnTo>
                  <a:lnTo>
                    <a:pt x="724" y="1056"/>
                  </a:lnTo>
                  <a:lnTo>
                    <a:pt x="741" y="1032"/>
                  </a:lnTo>
                  <a:lnTo>
                    <a:pt x="757" y="1011"/>
                  </a:lnTo>
                  <a:lnTo>
                    <a:pt x="773" y="987"/>
                  </a:lnTo>
                  <a:lnTo>
                    <a:pt x="794" y="966"/>
                  </a:lnTo>
                  <a:lnTo>
                    <a:pt x="810" y="946"/>
                  </a:lnTo>
                  <a:lnTo>
                    <a:pt x="827" y="921"/>
                  </a:lnTo>
                  <a:lnTo>
                    <a:pt x="843" y="901"/>
                  </a:lnTo>
                  <a:lnTo>
                    <a:pt x="863" y="880"/>
                  </a:lnTo>
                  <a:lnTo>
                    <a:pt x="880" y="860"/>
                  </a:lnTo>
                  <a:lnTo>
                    <a:pt x="896" y="839"/>
                  </a:lnTo>
                  <a:lnTo>
                    <a:pt x="913" y="819"/>
                  </a:lnTo>
                  <a:lnTo>
                    <a:pt x="929" y="799"/>
                  </a:lnTo>
                  <a:lnTo>
                    <a:pt x="949" y="778"/>
                  </a:lnTo>
                  <a:lnTo>
                    <a:pt x="966" y="758"/>
                  </a:lnTo>
                  <a:lnTo>
                    <a:pt x="982" y="737"/>
                  </a:lnTo>
                  <a:lnTo>
                    <a:pt x="999" y="717"/>
                  </a:lnTo>
                  <a:lnTo>
                    <a:pt x="1015" y="696"/>
                  </a:lnTo>
                  <a:lnTo>
                    <a:pt x="1035" y="676"/>
                  </a:lnTo>
                  <a:lnTo>
                    <a:pt x="1052" y="655"/>
                  </a:lnTo>
                  <a:lnTo>
                    <a:pt x="1068" y="639"/>
                  </a:lnTo>
                  <a:lnTo>
                    <a:pt x="1084" y="618"/>
                  </a:lnTo>
                  <a:lnTo>
                    <a:pt x="1105" y="598"/>
                  </a:lnTo>
                  <a:lnTo>
                    <a:pt x="1121" y="582"/>
                  </a:lnTo>
                  <a:lnTo>
                    <a:pt x="1138" y="561"/>
                  </a:lnTo>
                  <a:lnTo>
                    <a:pt x="1154" y="545"/>
                  </a:lnTo>
                  <a:lnTo>
                    <a:pt x="1170" y="524"/>
                  </a:lnTo>
                  <a:lnTo>
                    <a:pt x="1191" y="508"/>
                  </a:lnTo>
                  <a:lnTo>
                    <a:pt x="1207" y="487"/>
                  </a:lnTo>
                  <a:lnTo>
                    <a:pt x="1224" y="471"/>
                  </a:lnTo>
                  <a:lnTo>
                    <a:pt x="1240" y="451"/>
                  </a:lnTo>
                  <a:lnTo>
                    <a:pt x="1260" y="434"/>
                  </a:lnTo>
                  <a:lnTo>
                    <a:pt x="1277" y="418"/>
                  </a:lnTo>
                  <a:lnTo>
                    <a:pt x="1293" y="397"/>
                  </a:lnTo>
                  <a:lnTo>
                    <a:pt x="1310" y="381"/>
                  </a:lnTo>
                  <a:lnTo>
                    <a:pt x="1326" y="365"/>
                  </a:lnTo>
                  <a:lnTo>
                    <a:pt x="1346" y="348"/>
                  </a:lnTo>
                  <a:lnTo>
                    <a:pt x="1363" y="328"/>
                  </a:lnTo>
                  <a:lnTo>
                    <a:pt x="1379" y="311"/>
                  </a:lnTo>
                  <a:lnTo>
                    <a:pt x="1396" y="295"/>
                  </a:lnTo>
                  <a:lnTo>
                    <a:pt x="1416" y="279"/>
                  </a:lnTo>
                  <a:lnTo>
                    <a:pt x="1432" y="262"/>
                  </a:lnTo>
                  <a:lnTo>
                    <a:pt x="1449" y="246"/>
                  </a:lnTo>
                  <a:lnTo>
                    <a:pt x="1465" y="230"/>
                  </a:lnTo>
                  <a:lnTo>
                    <a:pt x="1481" y="213"/>
                  </a:lnTo>
                  <a:lnTo>
                    <a:pt x="1502" y="197"/>
                  </a:lnTo>
                  <a:lnTo>
                    <a:pt x="1518" y="181"/>
                  </a:lnTo>
                  <a:lnTo>
                    <a:pt x="1535" y="168"/>
                  </a:lnTo>
                  <a:lnTo>
                    <a:pt x="1551" y="152"/>
                  </a:lnTo>
                  <a:lnTo>
                    <a:pt x="1572" y="135"/>
                  </a:lnTo>
                  <a:lnTo>
                    <a:pt x="1588" y="119"/>
                  </a:lnTo>
                  <a:lnTo>
                    <a:pt x="1604" y="107"/>
                  </a:lnTo>
                  <a:lnTo>
                    <a:pt x="1621" y="90"/>
                  </a:lnTo>
                  <a:lnTo>
                    <a:pt x="1637" y="74"/>
                  </a:lnTo>
                  <a:lnTo>
                    <a:pt x="1657" y="58"/>
                  </a:lnTo>
                  <a:lnTo>
                    <a:pt x="1674" y="45"/>
                  </a:lnTo>
                  <a:lnTo>
                    <a:pt x="1690" y="29"/>
                  </a:lnTo>
                  <a:lnTo>
                    <a:pt x="1707" y="17"/>
                  </a:lnTo>
                  <a:lnTo>
                    <a:pt x="1727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81" name="Freeform 158"/>
            <p:cNvSpPr>
              <a:spLocks/>
            </p:cNvSpPr>
            <p:nvPr/>
          </p:nvSpPr>
          <p:spPr bwMode="auto">
            <a:xfrm>
              <a:off x="2857" y="2656"/>
              <a:ext cx="1727" cy="929"/>
            </a:xfrm>
            <a:custGeom>
              <a:avLst/>
              <a:gdLst>
                <a:gd name="T0" fmla="*/ 16 w 1727"/>
                <a:gd name="T1" fmla="*/ 929 h 929"/>
                <a:gd name="T2" fmla="*/ 49 w 1727"/>
                <a:gd name="T3" fmla="*/ 929 h 929"/>
                <a:gd name="T4" fmla="*/ 86 w 1727"/>
                <a:gd name="T5" fmla="*/ 929 h 929"/>
                <a:gd name="T6" fmla="*/ 119 w 1727"/>
                <a:gd name="T7" fmla="*/ 929 h 929"/>
                <a:gd name="T8" fmla="*/ 151 w 1727"/>
                <a:gd name="T9" fmla="*/ 929 h 929"/>
                <a:gd name="T10" fmla="*/ 188 w 1727"/>
                <a:gd name="T11" fmla="*/ 925 h 929"/>
                <a:gd name="T12" fmla="*/ 221 w 1727"/>
                <a:gd name="T13" fmla="*/ 921 h 929"/>
                <a:gd name="T14" fmla="*/ 258 w 1727"/>
                <a:gd name="T15" fmla="*/ 913 h 929"/>
                <a:gd name="T16" fmla="*/ 290 w 1727"/>
                <a:gd name="T17" fmla="*/ 909 h 929"/>
                <a:gd name="T18" fmla="*/ 327 w 1727"/>
                <a:gd name="T19" fmla="*/ 901 h 929"/>
                <a:gd name="T20" fmla="*/ 360 w 1727"/>
                <a:gd name="T21" fmla="*/ 888 h 929"/>
                <a:gd name="T22" fmla="*/ 397 w 1727"/>
                <a:gd name="T23" fmla="*/ 876 h 929"/>
                <a:gd name="T24" fmla="*/ 430 w 1727"/>
                <a:gd name="T25" fmla="*/ 864 h 929"/>
                <a:gd name="T26" fmla="*/ 462 w 1727"/>
                <a:gd name="T27" fmla="*/ 852 h 929"/>
                <a:gd name="T28" fmla="*/ 499 w 1727"/>
                <a:gd name="T29" fmla="*/ 839 h 929"/>
                <a:gd name="T30" fmla="*/ 532 w 1727"/>
                <a:gd name="T31" fmla="*/ 823 h 929"/>
                <a:gd name="T32" fmla="*/ 569 w 1727"/>
                <a:gd name="T33" fmla="*/ 807 h 929"/>
                <a:gd name="T34" fmla="*/ 602 w 1727"/>
                <a:gd name="T35" fmla="*/ 790 h 929"/>
                <a:gd name="T36" fmla="*/ 638 w 1727"/>
                <a:gd name="T37" fmla="*/ 770 h 929"/>
                <a:gd name="T38" fmla="*/ 671 w 1727"/>
                <a:gd name="T39" fmla="*/ 753 h 929"/>
                <a:gd name="T40" fmla="*/ 708 w 1727"/>
                <a:gd name="T41" fmla="*/ 733 h 929"/>
                <a:gd name="T42" fmla="*/ 741 w 1727"/>
                <a:gd name="T43" fmla="*/ 712 h 929"/>
                <a:gd name="T44" fmla="*/ 773 w 1727"/>
                <a:gd name="T45" fmla="*/ 692 h 929"/>
                <a:gd name="T46" fmla="*/ 810 w 1727"/>
                <a:gd name="T47" fmla="*/ 667 h 929"/>
                <a:gd name="T48" fmla="*/ 843 w 1727"/>
                <a:gd name="T49" fmla="*/ 647 h 929"/>
                <a:gd name="T50" fmla="*/ 880 w 1727"/>
                <a:gd name="T51" fmla="*/ 627 h 929"/>
                <a:gd name="T52" fmla="*/ 913 w 1727"/>
                <a:gd name="T53" fmla="*/ 602 h 929"/>
                <a:gd name="T54" fmla="*/ 949 w 1727"/>
                <a:gd name="T55" fmla="*/ 577 h 929"/>
                <a:gd name="T56" fmla="*/ 982 w 1727"/>
                <a:gd name="T57" fmla="*/ 553 h 929"/>
                <a:gd name="T58" fmla="*/ 1015 w 1727"/>
                <a:gd name="T59" fmla="*/ 532 h 929"/>
                <a:gd name="T60" fmla="*/ 1052 w 1727"/>
                <a:gd name="T61" fmla="*/ 508 h 929"/>
                <a:gd name="T62" fmla="*/ 1084 w 1727"/>
                <a:gd name="T63" fmla="*/ 483 h 929"/>
                <a:gd name="T64" fmla="*/ 1121 w 1727"/>
                <a:gd name="T65" fmla="*/ 455 h 929"/>
                <a:gd name="T66" fmla="*/ 1154 w 1727"/>
                <a:gd name="T67" fmla="*/ 430 h 929"/>
                <a:gd name="T68" fmla="*/ 1191 w 1727"/>
                <a:gd name="T69" fmla="*/ 406 h 929"/>
                <a:gd name="T70" fmla="*/ 1224 w 1727"/>
                <a:gd name="T71" fmla="*/ 381 h 929"/>
                <a:gd name="T72" fmla="*/ 1260 w 1727"/>
                <a:gd name="T73" fmla="*/ 352 h 929"/>
                <a:gd name="T74" fmla="*/ 1293 w 1727"/>
                <a:gd name="T75" fmla="*/ 328 h 929"/>
                <a:gd name="T76" fmla="*/ 1326 w 1727"/>
                <a:gd name="T77" fmla="*/ 303 h 929"/>
                <a:gd name="T78" fmla="*/ 1363 w 1727"/>
                <a:gd name="T79" fmla="*/ 275 h 929"/>
                <a:gd name="T80" fmla="*/ 1396 w 1727"/>
                <a:gd name="T81" fmla="*/ 250 h 929"/>
                <a:gd name="T82" fmla="*/ 1432 w 1727"/>
                <a:gd name="T83" fmla="*/ 225 h 929"/>
                <a:gd name="T84" fmla="*/ 1465 w 1727"/>
                <a:gd name="T85" fmla="*/ 197 h 929"/>
                <a:gd name="T86" fmla="*/ 1502 w 1727"/>
                <a:gd name="T87" fmla="*/ 172 h 929"/>
                <a:gd name="T88" fmla="*/ 1535 w 1727"/>
                <a:gd name="T89" fmla="*/ 144 h 929"/>
                <a:gd name="T90" fmla="*/ 1572 w 1727"/>
                <a:gd name="T91" fmla="*/ 119 h 929"/>
                <a:gd name="T92" fmla="*/ 1604 w 1727"/>
                <a:gd name="T93" fmla="*/ 90 h 929"/>
                <a:gd name="T94" fmla="*/ 1637 w 1727"/>
                <a:gd name="T95" fmla="*/ 66 h 929"/>
                <a:gd name="T96" fmla="*/ 1674 w 1727"/>
                <a:gd name="T97" fmla="*/ 41 h 929"/>
                <a:gd name="T98" fmla="*/ 1707 w 1727"/>
                <a:gd name="T99" fmla="*/ 13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7" h="929">
                  <a:moveTo>
                    <a:pt x="0" y="929"/>
                  </a:moveTo>
                  <a:lnTo>
                    <a:pt x="16" y="929"/>
                  </a:lnTo>
                  <a:lnTo>
                    <a:pt x="33" y="929"/>
                  </a:lnTo>
                  <a:lnTo>
                    <a:pt x="49" y="929"/>
                  </a:lnTo>
                  <a:lnTo>
                    <a:pt x="65" y="929"/>
                  </a:lnTo>
                  <a:lnTo>
                    <a:pt x="86" y="929"/>
                  </a:lnTo>
                  <a:lnTo>
                    <a:pt x="102" y="929"/>
                  </a:lnTo>
                  <a:lnTo>
                    <a:pt x="119" y="929"/>
                  </a:lnTo>
                  <a:lnTo>
                    <a:pt x="135" y="929"/>
                  </a:lnTo>
                  <a:lnTo>
                    <a:pt x="151" y="929"/>
                  </a:lnTo>
                  <a:lnTo>
                    <a:pt x="172" y="925"/>
                  </a:lnTo>
                  <a:lnTo>
                    <a:pt x="188" y="925"/>
                  </a:lnTo>
                  <a:lnTo>
                    <a:pt x="205" y="921"/>
                  </a:lnTo>
                  <a:lnTo>
                    <a:pt x="221" y="921"/>
                  </a:lnTo>
                  <a:lnTo>
                    <a:pt x="241" y="917"/>
                  </a:lnTo>
                  <a:lnTo>
                    <a:pt x="258" y="913"/>
                  </a:lnTo>
                  <a:lnTo>
                    <a:pt x="274" y="913"/>
                  </a:lnTo>
                  <a:lnTo>
                    <a:pt x="290" y="909"/>
                  </a:lnTo>
                  <a:lnTo>
                    <a:pt x="307" y="905"/>
                  </a:lnTo>
                  <a:lnTo>
                    <a:pt x="327" y="901"/>
                  </a:lnTo>
                  <a:lnTo>
                    <a:pt x="344" y="893"/>
                  </a:lnTo>
                  <a:lnTo>
                    <a:pt x="360" y="888"/>
                  </a:lnTo>
                  <a:lnTo>
                    <a:pt x="376" y="884"/>
                  </a:lnTo>
                  <a:lnTo>
                    <a:pt x="397" y="876"/>
                  </a:lnTo>
                  <a:lnTo>
                    <a:pt x="413" y="872"/>
                  </a:lnTo>
                  <a:lnTo>
                    <a:pt x="430" y="864"/>
                  </a:lnTo>
                  <a:lnTo>
                    <a:pt x="446" y="860"/>
                  </a:lnTo>
                  <a:lnTo>
                    <a:pt x="462" y="852"/>
                  </a:lnTo>
                  <a:lnTo>
                    <a:pt x="483" y="843"/>
                  </a:lnTo>
                  <a:lnTo>
                    <a:pt x="499" y="839"/>
                  </a:lnTo>
                  <a:lnTo>
                    <a:pt x="516" y="831"/>
                  </a:lnTo>
                  <a:lnTo>
                    <a:pt x="532" y="823"/>
                  </a:lnTo>
                  <a:lnTo>
                    <a:pt x="552" y="815"/>
                  </a:lnTo>
                  <a:lnTo>
                    <a:pt x="569" y="807"/>
                  </a:lnTo>
                  <a:lnTo>
                    <a:pt x="585" y="798"/>
                  </a:lnTo>
                  <a:lnTo>
                    <a:pt x="602" y="790"/>
                  </a:lnTo>
                  <a:lnTo>
                    <a:pt x="618" y="778"/>
                  </a:lnTo>
                  <a:lnTo>
                    <a:pt x="638" y="770"/>
                  </a:lnTo>
                  <a:lnTo>
                    <a:pt x="655" y="762"/>
                  </a:lnTo>
                  <a:lnTo>
                    <a:pt x="671" y="753"/>
                  </a:lnTo>
                  <a:lnTo>
                    <a:pt x="687" y="741"/>
                  </a:lnTo>
                  <a:lnTo>
                    <a:pt x="708" y="733"/>
                  </a:lnTo>
                  <a:lnTo>
                    <a:pt x="724" y="721"/>
                  </a:lnTo>
                  <a:lnTo>
                    <a:pt x="741" y="712"/>
                  </a:lnTo>
                  <a:lnTo>
                    <a:pt x="757" y="700"/>
                  </a:lnTo>
                  <a:lnTo>
                    <a:pt x="773" y="692"/>
                  </a:lnTo>
                  <a:lnTo>
                    <a:pt x="794" y="680"/>
                  </a:lnTo>
                  <a:lnTo>
                    <a:pt x="810" y="667"/>
                  </a:lnTo>
                  <a:lnTo>
                    <a:pt x="827" y="659"/>
                  </a:lnTo>
                  <a:lnTo>
                    <a:pt x="843" y="647"/>
                  </a:lnTo>
                  <a:lnTo>
                    <a:pt x="863" y="635"/>
                  </a:lnTo>
                  <a:lnTo>
                    <a:pt x="880" y="627"/>
                  </a:lnTo>
                  <a:lnTo>
                    <a:pt x="896" y="614"/>
                  </a:lnTo>
                  <a:lnTo>
                    <a:pt x="913" y="602"/>
                  </a:lnTo>
                  <a:lnTo>
                    <a:pt x="929" y="590"/>
                  </a:lnTo>
                  <a:lnTo>
                    <a:pt x="949" y="577"/>
                  </a:lnTo>
                  <a:lnTo>
                    <a:pt x="966" y="565"/>
                  </a:lnTo>
                  <a:lnTo>
                    <a:pt x="982" y="553"/>
                  </a:lnTo>
                  <a:lnTo>
                    <a:pt x="999" y="541"/>
                  </a:lnTo>
                  <a:lnTo>
                    <a:pt x="1015" y="532"/>
                  </a:lnTo>
                  <a:lnTo>
                    <a:pt x="1035" y="520"/>
                  </a:lnTo>
                  <a:lnTo>
                    <a:pt x="1052" y="508"/>
                  </a:lnTo>
                  <a:lnTo>
                    <a:pt x="1068" y="496"/>
                  </a:lnTo>
                  <a:lnTo>
                    <a:pt x="1084" y="483"/>
                  </a:lnTo>
                  <a:lnTo>
                    <a:pt x="1105" y="467"/>
                  </a:lnTo>
                  <a:lnTo>
                    <a:pt x="1121" y="455"/>
                  </a:lnTo>
                  <a:lnTo>
                    <a:pt x="1138" y="442"/>
                  </a:lnTo>
                  <a:lnTo>
                    <a:pt x="1154" y="430"/>
                  </a:lnTo>
                  <a:lnTo>
                    <a:pt x="1170" y="418"/>
                  </a:lnTo>
                  <a:lnTo>
                    <a:pt x="1191" y="406"/>
                  </a:lnTo>
                  <a:lnTo>
                    <a:pt x="1207" y="393"/>
                  </a:lnTo>
                  <a:lnTo>
                    <a:pt x="1224" y="381"/>
                  </a:lnTo>
                  <a:lnTo>
                    <a:pt x="1240" y="369"/>
                  </a:lnTo>
                  <a:lnTo>
                    <a:pt x="1260" y="352"/>
                  </a:lnTo>
                  <a:lnTo>
                    <a:pt x="1277" y="340"/>
                  </a:lnTo>
                  <a:lnTo>
                    <a:pt x="1293" y="328"/>
                  </a:lnTo>
                  <a:lnTo>
                    <a:pt x="1310" y="315"/>
                  </a:lnTo>
                  <a:lnTo>
                    <a:pt x="1326" y="303"/>
                  </a:lnTo>
                  <a:lnTo>
                    <a:pt x="1346" y="291"/>
                  </a:lnTo>
                  <a:lnTo>
                    <a:pt x="1363" y="275"/>
                  </a:lnTo>
                  <a:lnTo>
                    <a:pt x="1379" y="262"/>
                  </a:lnTo>
                  <a:lnTo>
                    <a:pt x="1396" y="250"/>
                  </a:lnTo>
                  <a:lnTo>
                    <a:pt x="1416" y="238"/>
                  </a:lnTo>
                  <a:lnTo>
                    <a:pt x="1432" y="225"/>
                  </a:lnTo>
                  <a:lnTo>
                    <a:pt x="1449" y="209"/>
                  </a:lnTo>
                  <a:lnTo>
                    <a:pt x="1465" y="197"/>
                  </a:lnTo>
                  <a:lnTo>
                    <a:pt x="1481" y="184"/>
                  </a:lnTo>
                  <a:lnTo>
                    <a:pt x="1502" y="172"/>
                  </a:lnTo>
                  <a:lnTo>
                    <a:pt x="1518" y="156"/>
                  </a:lnTo>
                  <a:lnTo>
                    <a:pt x="1535" y="144"/>
                  </a:lnTo>
                  <a:lnTo>
                    <a:pt x="1551" y="131"/>
                  </a:lnTo>
                  <a:lnTo>
                    <a:pt x="1572" y="119"/>
                  </a:lnTo>
                  <a:lnTo>
                    <a:pt x="1588" y="107"/>
                  </a:lnTo>
                  <a:lnTo>
                    <a:pt x="1604" y="90"/>
                  </a:lnTo>
                  <a:lnTo>
                    <a:pt x="1621" y="78"/>
                  </a:lnTo>
                  <a:lnTo>
                    <a:pt x="1637" y="66"/>
                  </a:lnTo>
                  <a:lnTo>
                    <a:pt x="1657" y="54"/>
                  </a:lnTo>
                  <a:lnTo>
                    <a:pt x="1674" y="41"/>
                  </a:lnTo>
                  <a:lnTo>
                    <a:pt x="1690" y="25"/>
                  </a:lnTo>
                  <a:lnTo>
                    <a:pt x="1707" y="13"/>
                  </a:lnTo>
                  <a:lnTo>
                    <a:pt x="1727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582" name="Rectangle 159"/>
            <p:cNvSpPr>
              <a:spLocks noChangeArrowheads="1"/>
            </p:cNvSpPr>
            <p:nvPr/>
          </p:nvSpPr>
          <p:spPr bwMode="auto">
            <a:xfrm>
              <a:off x="3565" y="2333"/>
              <a:ext cx="33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83" name="Rectangle 160"/>
            <p:cNvSpPr>
              <a:spLocks noChangeArrowheads="1"/>
            </p:cNvSpPr>
            <p:nvPr/>
          </p:nvSpPr>
          <p:spPr bwMode="auto">
            <a:xfrm>
              <a:off x="3561" y="3819"/>
              <a:ext cx="33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cs typeface="Arial" pitchFamily="34" charset="0"/>
              </a:endParaRPr>
            </a:p>
          </p:txBody>
        </p:sp>
        <p:sp>
          <p:nvSpPr>
            <p:cNvPr id="19584" name="Rectangle 161"/>
            <p:cNvSpPr>
              <a:spLocks noChangeArrowheads="1"/>
            </p:cNvSpPr>
            <p:nvPr/>
          </p:nvSpPr>
          <p:spPr bwMode="auto">
            <a:xfrm rot="16200000">
              <a:off x="2574" y="3031"/>
              <a:ext cx="21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nb-NO" sz="6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cs typeface="Arial" pitchFamily="34" charset="0"/>
              </a:endParaRPr>
            </a:p>
          </p:txBody>
        </p:sp>
      </p:grpSp>
      <p:sp>
        <p:nvSpPr>
          <p:cNvPr id="161" name="Rectangle 5"/>
          <p:cNvSpPr txBox="1">
            <a:spLocks noChangeArrowheads="1"/>
          </p:cNvSpPr>
          <p:nvPr/>
        </p:nvSpPr>
        <p:spPr>
          <a:xfrm>
            <a:off x="1847528" y="476672"/>
            <a:ext cx="365951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err="1"/>
              <a:t>Example</a:t>
            </a:r>
            <a:r>
              <a:rPr lang="nb-NO" dirty="0"/>
              <a:t> 2</a:t>
            </a:r>
          </a:p>
        </p:txBody>
      </p:sp>
      <p:sp>
        <p:nvSpPr>
          <p:cNvPr id="19533" name="TextBox 19532"/>
          <p:cNvSpPr txBox="1"/>
          <p:nvPr/>
        </p:nvSpPr>
        <p:spPr>
          <a:xfrm>
            <a:off x="4663789" y="2711608"/>
            <a:ext cx="405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Original (third-order with inverse response)</a:t>
            </a:r>
          </a:p>
          <a:p>
            <a:r>
              <a:rPr lang="en-US" sz="1600" dirty="0">
                <a:solidFill>
                  <a:srgbClr val="00B050"/>
                </a:solidFill>
              </a:rPr>
              <a:t>First-order approx. using half rule</a:t>
            </a:r>
          </a:p>
          <a:p>
            <a:r>
              <a:rPr lang="en-US" sz="1600" dirty="0">
                <a:solidFill>
                  <a:srgbClr val="FF0000"/>
                </a:solidFill>
              </a:rPr>
              <a:t>Second-order approx. using half rule</a:t>
            </a:r>
          </a:p>
        </p:txBody>
      </p:sp>
      <p:sp>
        <p:nvSpPr>
          <p:cNvPr id="19585" name="Slide Number Placeholder 19584">
            <a:extLst>
              <a:ext uri="{FF2B5EF4-FFF2-40B4-BE49-F238E27FC236}">
                <a16:creationId xmlns:a16="http://schemas.microsoft.com/office/drawing/2014/main" id="{2E68A546-4F51-891F-686D-F42F5694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21395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8"/>
  <p:tag name="DEFAULTWIDTH" val="596"/>
  <p:tag name="DEFAULTHEIGHT" val="44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u(t) = u_0 + K'_c \left( e(t) + {1 \over \tau'_I} \int_0^t e(t^*) dt^*  + \tau'_D {de(t)\over dt}\right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07"/>
  <p:tag name="PICTUREFILESIZE" val="195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$K_c = {1 \over k'} \cdot {1 \over (\theta+\tau_c)}\\&#10;\noindent \tau_I = \min( {\small \tau_1, 4(\tau_c+\theta)} ) \\&#10;$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98"/>
  <p:tag name="PICTUREFILESIZE" val="603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G(s) = {k \over (\tau_1 s + 1)(\tau_2 s+1)} \ e^{-\theta s} &#10;%={k' \over (s + 1/\tau_1)(\tau_2 s+1)} \ e^{-\theta s} $&#10;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261"/>
  <p:tag name="PICTUREFILESIZE" val="136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$c(s) = K_c (1 + {1 \over \tau_I s}) = K_c {\tau_I s + 1 \over \tau_Is }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30"/>
  <p:tag name="PICTUREFILESIZE" val="537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$c(s) = K_c {(\tau_I s + 1) (\tau_D s +1 )\over \tau_Is } \ \ \ \ (1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28"/>
  <p:tag name="PICTUREFILESIZE" val="55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 y = T \ y_s;  \ T(s) = {gc \over 1 + gc}$ 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224"/>
  <p:tag name="PICTUREFILESIZE" val="106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c = {1 \over g} \cdot {1 \over {1 \over T} - 1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06"/>
  <p:tag name="PICTUREFILESIZE" val="379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 \left(y/y_s\right)_{\rm desired} = T $ 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64"/>
  <p:tag name="PICTUREFILESIZE" val="88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$T = \left({y \over y_s} \right)_{\rm desired} = &#10;{1 \over \tau_c s +1} e^{-\theta s} $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24"/>
  <p:tag name="PICTUREFILESIZE" val="543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tau_I \ge 4 (\tau_C + \thet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6"/>
  <p:tag name="BOXHEIGHT" val="446"/>
  <p:tag name="BOXFONT" val="8"/>
  <p:tag name="BOXWRAP" val="False"/>
  <p:tag name="WORKAROUNDTRANSPARENCYBUG" val="False"/>
  <p:tag name="ALLOWFONTSUBSTITUTION" val="False"/>
  <p:tag name="BITMAPFORMAT" val="pngmono"/>
  <p:tag name="ORIGWIDTH" val="140"/>
  <p:tag name="PICTUREFILESIZE" val="67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G(s) = {k \over \tau_1 s + 1} \ e^{-\theta s}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178"/>
  <p:tag name="PICTUREFILESIZE" val="888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G(s) = k{e^{-\theta s} \over \tau_1 s+1} \approx {k' \over s}$ where $k'= {k\over \tau_1}$; &#10;$C(s) = K_c \left(1 + {1 \over \tau_I s}\right)$&#10;\\ Closed-loop poles: \\&#10;\indent $1 + GC = 0 \Rightarrow 1 + {k' \over s} K_c \left(1 + {1\over \tau_I s}\right) = 0&#10;\Rightarrow \tau_I s^2 + k' K_c \tau_I s + k'K_c = 0$&#10;\\ To avoid oscillations we must not have complex poles:  \\&#10;\indent $B^2 - 4 AC \ge 0 \Rightarrow k'^2 K_c^2 \tau_I^2 - 4 k' K_c \tau_I \ge 0 &#10;\Rightarrow k' K_c \tau_I \ge 4 \Rightarrow \tau_I \ge {4\over k' K_c}$&#10;\\ Inserted SIMC-rule for $K_c = {1\over k'}{1 \over \tau_c+\theta}$ then gives\\&#10;\indent $\tau_I \ge 4 (\tau_c + \theta)$    &#10;\end{document}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16"/>
  <p:tag name="PICTUREFILESIZE" val="607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$K_c = {1 \over k'} \cdot {1 \over (\theta+\tau_c)}\\&#10;\noindent \tau_I = \min( {\small \tau_1, 4(\tau_c+\theta)} ) \\&#10;$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98"/>
  <p:tag name="PICTUREFILESIZE" val="60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G(s) = {k \over (\tau_1 s + 1)(\tau_2 s+1)} \ e^{-\theta s}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261"/>
  <p:tag name="PICTUREFILESIZE" val="136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Slope, $ k' = {\Delta y \over \Delta t \cdot \Delta u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6"/>
  <p:tag name="BOXHEIGHT" val="446"/>
  <p:tag name="BOXFONT" val="8"/>
  <p:tag name="BOXWRAP" val="False"/>
  <p:tag name="WORKAROUNDTRANSPARENCYBUG" val="False"/>
  <p:tag name="ALLOWFONTSUBSTITUTION" val="False"/>
  <p:tag name="BITMAPFORMAT" val="pngmono"/>
  <p:tag name="ORIGWIDTH" val="76"/>
  <p:tag name="PICTUREFILESIZE" val="37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G_0(s) = k_0 {(T_{10}s + 1) (T_{20}s+1) \cdots &#10;\over (\tau_{10} s + 1)(\tau_{20} s+1) \cdots} \ e^{-\theta_0 s}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339"/>
  <p:tag name="PICTUREFILESIZE" val="243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G(s) = {k \over (\tau_1 s + 1)(\tau_2 s+1)} \ e^{-\theta s} &#10;%={k' \over (s + 1/\tau_1)(\tau_2 s+1)} \ e^{-\theta s} $&#10;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261"/>
  <p:tag name="PICTUREFILESIZE" val="136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The second-order process&#10;$$g_0(s) = {1 \over (1s+1) (0.6s+1)} \hspace{4cm}$$&#10;is approximated as a first-order with delay process&#10;$$g(s) = k {e^{-\theta s} \over \tau_1 s+1}\hspace{4cm}$$&#10;with&#10;$$ k=1; \quad \tau_1 = 1 + 0.6/2 = 1.3 ; \quad \theta = 0.6/2 = 0.3; \quad \hspace{3cm}$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88"/>
  <p:tag name="BOXHEIGHT" val="310"/>
  <p:tag name="BOXFONT" val="10"/>
  <p:tag name="BOXWRAP" val="False"/>
  <p:tag name="WORKAROUNDTRANSPARENCYBUG" val="False"/>
  <p:tag name="ALLOWFONTSUBSTITUTION" val="False"/>
  <p:tag name="BITMAPFORMAT" val="pngmono"/>
  <p:tag name="ORIGWIDTH" val="230"/>
  <p:tag name="PICTUREFILESIZE" val="340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c(s) = K_c {(\tau_I s + 1) (\tau_D s +1 )\over \tau_Is } \ \ \ \ 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02"/>
  <p:tag name="PICTUREFILESIZE" val="51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c(s) = K'_c (1 + {1 \over \tau'_I s} + \tau'_D s) 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09"/>
  <p:tag name="PICTUREFILESIZE" val="5114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3757</Words>
  <Application>Microsoft Office PowerPoint</Application>
  <PresentationFormat>Widescreen</PresentationFormat>
  <Paragraphs>551</Paragraphs>
  <Slides>48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Helvetica</vt:lpstr>
      <vt:lpstr>Arial</vt:lpstr>
      <vt:lpstr>CMSY10</vt:lpstr>
      <vt:lpstr>MS PGothic</vt:lpstr>
      <vt:lpstr>Wingdings</vt:lpstr>
      <vt:lpstr>Symbol</vt:lpstr>
      <vt:lpstr>cmmi10</vt:lpstr>
      <vt:lpstr>Garamond</vt:lpstr>
      <vt:lpstr>Times</vt:lpstr>
      <vt:lpstr>Times New Roman</vt:lpstr>
      <vt:lpstr>Cambria Math</vt:lpstr>
      <vt:lpstr>Edge</vt:lpstr>
      <vt:lpstr>PID Tuning  using the SIMC rules   Sigurd Skogestad NTNU, Trondheim, Norway  </vt:lpstr>
      <vt:lpstr>Need a model for tuning</vt:lpstr>
      <vt:lpstr>1. Step response experiment</vt:lpstr>
      <vt:lpstr>Step response first-order process</vt:lpstr>
      <vt:lpstr>Step response integrating process</vt:lpstr>
      <vt:lpstr>2. Model reduction of more complicated model</vt:lpstr>
      <vt:lpstr>PowerPoint Presentation</vt:lpstr>
      <vt:lpstr>Example 1</vt:lpstr>
      <vt:lpstr>PowerPoint Presentation</vt:lpstr>
      <vt:lpstr>PowerPoint Presentation</vt:lpstr>
      <vt:lpstr>PowerPoint Presentation</vt:lpstr>
      <vt:lpstr>PowerPoint Presentation</vt:lpstr>
      <vt:lpstr>Example 4. Integrating process</vt:lpstr>
      <vt:lpstr>Approximation of LHP-zeros </vt:lpstr>
      <vt:lpstr>Step response (without control)</vt:lpstr>
      <vt:lpstr>PowerPoint Presentation</vt:lpstr>
      <vt:lpstr>PowerPoint Presentation</vt:lpstr>
      <vt:lpstr>Tuning of PID controllers</vt:lpstr>
      <vt:lpstr>PowerPoint Presentation</vt:lpstr>
      <vt:lpstr>PowerPoint Presentation</vt:lpstr>
      <vt:lpstr>PowerPoint Presentation</vt:lpstr>
      <vt:lpstr>IMC Tuning = Direct Synthesis </vt:lpstr>
      <vt:lpstr>Example step setpoint response (with choice τc=θ =2)</vt:lpstr>
      <vt:lpstr>Input usage for setpoint response</vt:lpstr>
      <vt:lpstr>PowerPoint Presentation</vt:lpstr>
      <vt:lpstr>Effect of decreasing Integral Time</vt:lpstr>
      <vt:lpstr>Integral time</vt:lpstr>
      <vt:lpstr>Conclusion: SIMC-PID Tuning Rules </vt:lpstr>
      <vt:lpstr>PowerPoint Presentation</vt:lpstr>
      <vt:lpstr>Selection of tuning parameter c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do we need «tight control»?  For hard constraints where backoff is costly</vt:lpstr>
      <vt:lpstr>Tuning for smooth control</vt:lpstr>
      <vt:lpstr>Level control (integrating process)</vt:lpstr>
      <vt:lpstr>Level control (integrating process): Can have both fast and slow oscillations with PI-control</vt:lpstr>
      <vt:lpstr>How avoid slowly oscillating levels?</vt:lpstr>
      <vt:lpstr>Case study oscillating level</vt:lpstr>
      <vt:lpstr>PowerPoint Presentation</vt:lpstr>
      <vt:lpstr>PowerPoint Presentation</vt:lpstr>
      <vt:lpstr>Tuning of PID controllers</vt:lpstr>
      <vt:lpstr>For later</vt:lpstr>
      <vt:lpstr>Choice of SIMC-tuning parameter c.  1. Trade-off between robustness (Ms) and performance (J=IAE)</vt:lpstr>
      <vt:lpstr>SIMC: GM and DM increase linearly with τc</vt:lpstr>
    </vt:vector>
  </TitlesOfParts>
  <Company>KFUPM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Esmat</dc:creator>
  <cp:lastModifiedBy>Sigurd Skogestad</cp:lastModifiedBy>
  <cp:revision>280</cp:revision>
  <cp:lastPrinted>2016-10-06T06:23:02Z</cp:lastPrinted>
  <dcterms:created xsi:type="dcterms:W3CDTF">2003-02-03T07:47:59Z</dcterms:created>
  <dcterms:modified xsi:type="dcterms:W3CDTF">2025-02-28T09:43:19Z</dcterms:modified>
</cp:coreProperties>
</file>