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66" r:id="rId3"/>
    <p:sldId id="269" r:id="rId4"/>
    <p:sldId id="259" r:id="rId5"/>
    <p:sldId id="257" r:id="rId6"/>
    <p:sldId id="271" r:id="rId7"/>
    <p:sldId id="273" r:id="rId8"/>
    <p:sldId id="270" r:id="rId9"/>
    <p:sldId id="275" r:id="rId10"/>
    <p:sldId id="272" r:id="rId11"/>
    <p:sldId id="268" r:id="rId12"/>
    <p:sldId id="260" r:id="rId13"/>
    <p:sldId id="274" r:id="rId14"/>
    <p:sldId id="265" r:id="rId15"/>
  </p:sldIdLst>
  <p:sldSz cx="9144000" cy="6858000" type="screen4x3"/>
  <p:notesSz cx="7315200" cy="9601200"/>
  <p:embeddedFontLst>
    <p:embeddedFont>
      <p:font typeface="CMBX10" panose="020B0604020202020204"/>
      <p:regular r:id="rId18"/>
    </p:embeddedFont>
    <p:embeddedFont>
      <p:font typeface="CMEX10" panose="020B0604020202020204" charset="0"/>
      <p:regular r:id="rId19"/>
    </p:embeddedFont>
    <p:embeddedFont>
      <p:font typeface="cmmi10" panose="020B0604020202020204" charset="0"/>
      <p:regular r:id="rId20"/>
    </p:embeddedFont>
    <p:embeddedFont>
      <p:font typeface="cmmi10" panose="020B0604020202020204" charset="0"/>
      <p:regular r:id="rId20"/>
    </p:embeddedFont>
    <p:embeddedFont>
      <p:font typeface="CMMI5" panose="020B0604020202020204" charset="0"/>
      <p:regular r:id="rId21"/>
    </p:embeddedFont>
    <p:embeddedFont>
      <p:font typeface="CMMI7" panose="020B0604020202020204" charset="0"/>
      <p:regular r:id="rId22"/>
    </p:embeddedFont>
    <p:embeddedFont>
      <p:font typeface="CMR10" panose="020B0604020202020204" charset="0"/>
      <p:regular r:id="rId23"/>
    </p:embeddedFont>
    <p:embeddedFont>
      <p:font typeface="CMR5" panose="020B0604020202020204" charset="0"/>
      <p:regular r:id="rId24"/>
    </p:embeddedFont>
    <p:embeddedFont>
      <p:font typeface="CMR7" panose="020B0604020202020204" charset="0"/>
      <p:regular r:id="rId25"/>
    </p:embeddedFont>
    <p:embeddedFont>
      <p:font typeface="cmsy10" panose="020B0604020202020204" charset="0"/>
      <p:regular r:id="rId26"/>
    </p:embeddedFont>
    <p:embeddedFont>
      <p:font typeface="CMSY10ORIG" panose="020B0604020202020204" charset="0"/>
      <p:regular r:id="rId27"/>
    </p:embeddedFont>
    <p:embeddedFont>
      <p:font typeface="CMSY5" panose="020B0604020202020204" charset="0"/>
      <p:regular r:id="rId28"/>
    </p:embeddedFont>
    <p:embeddedFont>
      <p:font typeface="CMSY7" panose="020B0604020202020204" charset="0"/>
      <p:regular r:id="rId29"/>
    </p:embeddedFont>
    <p:embeddedFont>
      <p:font typeface="Helvetica" panose="020B0604020202020204" pitchFamily="34" charset="0"/>
      <p:regular r:id="rId30"/>
      <p:bold r:id="rId31"/>
      <p:italic r:id="rId32"/>
      <p:boldItalic r:id="rId33"/>
    </p:embeddedFont>
    <p:embeddedFont>
      <p:font typeface="MT Extra" panose="05050102010205020202" pitchFamily="18" charset="2"/>
      <p:regular r:id="rId34"/>
    </p:embeddedFont>
  </p:embeddedFontLst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706" y="1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89B80A4-11CC-499C-9957-A426A22B74ED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8CD4491B-0CA1-4DDF-B460-6C6360A38E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538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444518-B529-44DE-B10D-3B2048C64DA7}" type="datetimeFigureOut">
              <a:rPr lang="nb-NO" smtClean="0"/>
              <a:t>24.10.2024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621213"/>
            <a:ext cx="5851525" cy="37798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810AC-849C-44AC-BC94-05EB5E119DF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4417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1810AC-849C-44AC-BC94-05EB5E119DFA}" type="slidenum">
              <a:rPr lang="nb-NO" smtClean="0"/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18440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242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115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69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662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1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9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913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196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873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22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078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1FA33-8B36-48EA-BFE4-FB4BC6BA9342}" type="datetimeFigureOut">
              <a:rPr lang="en-US" smtClean="0"/>
              <a:t>10/24/2024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37777-AAAD-4F18-B072-6975FEDCD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238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6.em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20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470025"/>
          </a:xfrm>
        </p:spPr>
        <p:txBody>
          <a:bodyPr/>
          <a:lstStyle/>
          <a:p>
            <a:r>
              <a:rPr lang="en-US" dirty="0"/>
              <a:t>Ch 11.4</a:t>
            </a:r>
            <a:br>
              <a:rPr lang="en-US" dirty="0"/>
            </a:br>
            <a:r>
              <a:rPr lang="en-US" dirty="0"/>
              <a:t>Stability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64904"/>
            <a:ext cx="54006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>
            <p:custDataLst>
              <p:tags r:id="rId1"/>
            </p:custDataLst>
          </p:nvPr>
        </p:nvSpPr>
        <p:spPr>
          <a:xfrm>
            <a:off x="0" y="7112000"/>
            <a:ext cx="9144000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/>
              <a:t>TexPoint fonts used in EMF. </a:t>
            </a:r>
          </a:p>
          <a:p>
            <a:r>
              <a:rPr lang="en-US"/>
              <a:t>Read the TexPoint manual before you delete this box.: </a:t>
            </a:r>
            <a:r>
              <a:rPr lang="en-US">
                <a:latin typeface="CMR10"/>
              </a:rPr>
              <a:t>A</a:t>
            </a:r>
            <a:r>
              <a:rPr lang="en-US">
                <a:latin typeface="CMMI10"/>
              </a:rPr>
              <a:t>A</a:t>
            </a:r>
            <a:r>
              <a:rPr lang="en-US">
                <a:latin typeface="CMMI7"/>
              </a:rPr>
              <a:t>A</a:t>
            </a:r>
            <a:r>
              <a:rPr lang="en-US">
                <a:latin typeface="CMR7"/>
              </a:rPr>
              <a:t>A</a:t>
            </a:r>
            <a:r>
              <a:rPr lang="en-US">
                <a:latin typeface="CMSY10ORIG"/>
              </a:rPr>
              <a:t>A</a:t>
            </a:r>
            <a:r>
              <a:rPr lang="en-US">
                <a:latin typeface="CMSY5"/>
              </a:rPr>
              <a:t>A</a:t>
            </a:r>
            <a:r>
              <a:rPr lang="en-US">
                <a:latin typeface="CMR5"/>
              </a:rPr>
              <a:t>A</a:t>
            </a:r>
            <a:r>
              <a:rPr lang="en-US">
                <a:latin typeface="CMMI5"/>
              </a:rPr>
              <a:t>A</a:t>
            </a:r>
            <a:r>
              <a:rPr lang="en-US">
                <a:latin typeface="CMBX10"/>
              </a:rPr>
              <a:t>A</a:t>
            </a:r>
            <a:r>
              <a:rPr lang="en-US">
                <a:latin typeface="CMSY7"/>
              </a:rPr>
              <a:t>A</a:t>
            </a:r>
            <a:r>
              <a:rPr lang="en-US">
                <a:latin typeface="CMEX10"/>
              </a:rPr>
              <a:t>A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403648" y="4147692"/>
            <a:ext cx="646382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NOTE: Stability of a linear system is a SYSTEM property, that is, </a:t>
            </a:r>
          </a:p>
          <a:p>
            <a:r>
              <a:rPr lang="en-US" dirty="0"/>
              <a:t>independent of the input signal (sine or step, etc.) and of where it  </a:t>
            </a:r>
          </a:p>
          <a:p>
            <a:r>
              <a:rPr lang="en-US" dirty="0"/>
              <a:t>enters the system (input or disturbance, etc.)</a:t>
            </a:r>
          </a:p>
          <a:p>
            <a:endParaRPr lang="en-US" dirty="0"/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Stability is a very important issue for control systems</a:t>
            </a:r>
          </a:p>
        </p:txBody>
      </p:sp>
    </p:spTree>
    <p:extLst>
      <p:ext uri="{BB962C8B-B14F-4D97-AF65-F5344CB8AC3E}">
        <p14:creationId xmlns:p14="http://schemas.microsoft.com/office/powerpoint/2010/main" val="824795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system. Is g(s) stable?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55000" lnSpcReduction="20000"/>
          </a:bodyPr>
          <a:lstStyle/>
          <a:p>
            <a:r>
              <a:rPr lang="en-US" sz="3300" dirty="0"/>
              <a:t>g(s) = n(s)/d(s).    Poles are solutions s=p</a:t>
            </a:r>
            <a:r>
              <a:rPr lang="en-US" sz="3300" baseline="-25000" dirty="0"/>
              <a:t>i</a:t>
            </a:r>
            <a:r>
              <a:rPr lang="en-US" sz="3300" dirty="0"/>
              <a:t> to d(s)=0.</a:t>
            </a:r>
          </a:p>
          <a:p>
            <a:pPr lvl="2"/>
            <a:r>
              <a:rPr lang="en-US" dirty="0">
                <a:solidFill>
                  <a:srgbClr val="FF0000"/>
                </a:solidFill>
              </a:rPr>
              <a:t>Example:   G(s) = 1/(s-1)(s+2). Get p</a:t>
            </a:r>
            <a:r>
              <a:rPr lang="en-US" baseline="-25000" dirty="0">
                <a:solidFill>
                  <a:srgbClr val="FF0000"/>
                </a:solidFill>
              </a:rPr>
              <a:t>1</a:t>
            </a:r>
            <a:r>
              <a:rPr lang="en-US" dirty="0">
                <a:solidFill>
                  <a:srgbClr val="FF0000"/>
                </a:solidFill>
              </a:rPr>
              <a:t>=1 (unstable pole), p</a:t>
            </a:r>
            <a:r>
              <a:rPr lang="en-US" baseline="-25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=-2 (stable pole)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So time response contains term </a:t>
            </a:r>
            <a:r>
              <a:rPr lang="en-US" dirty="0" err="1"/>
              <a:t>e</a:t>
            </a:r>
            <a:r>
              <a:rPr lang="en-US" baseline="30000" dirty="0" err="1"/>
              <a:t>pt</a:t>
            </a:r>
            <a:endParaRPr lang="en-US" baseline="30000" dirty="0"/>
          </a:p>
          <a:p>
            <a:pPr lvl="2"/>
            <a:r>
              <a:rPr lang="en-US" dirty="0">
                <a:solidFill>
                  <a:srgbClr val="FF0000"/>
                </a:solidFill>
              </a:rPr>
              <a:t>Example:   G(s) = 1/(s-1), p=1</a:t>
            </a:r>
          </a:p>
          <a:p>
            <a:pPr lvl="3"/>
            <a:r>
              <a:rPr lang="en-US" dirty="0">
                <a:solidFill>
                  <a:srgbClr val="FF0000"/>
                </a:solidFill>
              </a:rPr>
              <a:t>Step response is: y(t) = -1(1-e</a:t>
            </a:r>
            <a:r>
              <a:rPr lang="en-US" baseline="30000" dirty="0">
                <a:solidFill>
                  <a:srgbClr val="FF0000"/>
                </a:solidFill>
              </a:rPr>
              <a:t>t</a:t>
            </a:r>
            <a:r>
              <a:rPr lang="en-US" dirty="0">
                <a:solidFill>
                  <a:srgbClr val="FF0000"/>
                </a:solidFill>
              </a:rPr>
              <a:t>) = e</a:t>
            </a:r>
            <a:r>
              <a:rPr lang="en-US" baseline="30000" dirty="0">
                <a:solidFill>
                  <a:srgbClr val="FF0000"/>
                </a:solidFill>
              </a:rPr>
              <a:t>t</a:t>
            </a:r>
            <a:r>
              <a:rPr lang="en-US" dirty="0">
                <a:solidFill>
                  <a:srgbClr val="FF0000"/>
                </a:solidFill>
              </a:rPr>
              <a:t> – 1 (unstable)</a:t>
            </a:r>
            <a:endParaRPr lang="en-US" sz="1600" dirty="0"/>
          </a:p>
          <a:p>
            <a:r>
              <a:rPr lang="en-US" dirty="0"/>
              <a:t>From this we see that for a polynomial system g(s)=n(s)/d(s) (no time delay): </a:t>
            </a:r>
          </a:p>
          <a:p>
            <a:pPr marL="0" indent="0">
              <a:buNone/>
            </a:pPr>
            <a:r>
              <a:rPr lang="en-US" dirty="0"/>
              <a:t>	Stability </a:t>
            </a:r>
            <a:r>
              <a:rPr lang="en-US" dirty="0">
                <a:latin typeface="cmsy10"/>
              </a:rPr>
              <a:t>,</a:t>
            </a:r>
            <a:r>
              <a:rPr lang="en-US" dirty="0"/>
              <a:t>   Re(p</a:t>
            </a:r>
            <a:r>
              <a:rPr lang="en-US" baseline="-25000" dirty="0"/>
              <a:t>i</a:t>
            </a:r>
            <a:r>
              <a:rPr lang="en-US" dirty="0"/>
              <a:t>)&lt;</a:t>
            </a:r>
            <a:r>
              <a:rPr lang="en-US" sz="2200" dirty="0"/>
              <a:t>0   (all poles have negative real part)</a:t>
            </a:r>
            <a:r>
              <a:rPr lang="en-US" sz="3000" dirty="0"/>
              <a:t> </a:t>
            </a:r>
          </a:p>
          <a:p>
            <a:pPr marL="0" indent="0">
              <a:buNone/>
            </a:pPr>
            <a:r>
              <a:rPr lang="en-US" sz="3000" dirty="0"/>
              <a:t>		</a:t>
            </a:r>
            <a:r>
              <a:rPr lang="en-US" dirty="0">
                <a:latin typeface="cmsy10"/>
              </a:rPr>
              <a:t>, </a:t>
            </a:r>
            <a:r>
              <a:rPr lang="en-US" dirty="0"/>
              <a:t>All poles in left half plane (LHP)</a:t>
            </a:r>
          </a:p>
          <a:p>
            <a:pPr lvl="1"/>
            <a:endParaRPr lang="nb-NO" dirty="0"/>
          </a:p>
          <a:p>
            <a:pPr lvl="1"/>
            <a:r>
              <a:rPr lang="nb-NO" dirty="0" err="1"/>
              <a:t>Applies</a:t>
            </a:r>
            <a:r>
              <a:rPr lang="nb-NO" dirty="0"/>
              <a:t> </a:t>
            </a:r>
            <a:r>
              <a:rPr lang="nb-NO" dirty="0" err="1"/>
              <a:t>also</a:t>
            </a:r>
            <a:r>
              <a:rPr lang="nb-NO" dirty="0"/>
              <a:t> to </a:t>
            </a:r>
            <a:r>
              <a:rPr lang="nb-NO" dirty="0" err="1"/>
              <a:t>the</a:t>
            </a:r>
            <a:r>
              <a:rPr lang="nb-NO" dirty="0"/>
              <a:t> linear system dx/</a:t>
            </a:r>
            <a:r>
              <a:rPr lang="nb-NO" dirty="0" err="1"/>
              <a:t>dt</a:t>
            </a:r>
            <a:r>
              <a:rPr lang="nb-NO" dirty="0"/>
              <a:t> = Ax + Bu, </a:t>
            </a:r>
            <a:r>
              <a:rPr lang="nb-NO" dirty="0" err="1"/>
              <a:t>but</a:t>
            </a:r>
            <a:r>
              <a:rPr lang="nb-NO" dirty="0"/>
              <a:t> </a:t>
            </a:r>
            <a:r>
              <a:rPr lang="nb-NO" dirty="0" err="1"/>
              <a:t>here</a:t>
            </a:r>
            <a:r>
              <a:rPr lang="nb-NO" dirty="0"/>
              <a:t> </a:t>
            </a:r>
            <a:r>
              <a:rPr lang="nb-NO" dirty="0" err="1"/>
              <a:t>the</a:t>
            </a:r>
            <a:r>
              <a:rPr lang="nb-NO" dirty="0"/>
              <a:t> poles (p</a:t>
            </a:r>
            <a:r>
              <a:rPr lang="nb-NO" baseline="-25000" dirty="0"/>
              <a:t>i</a:t>
            </a:r>
            <a:r>
              <a:rPr lang="nb-NO" dirty="0"/>
              <a:t>) </a:t>
            </a:r>
            <a:r>
              <a:rPr lang="nb-NO" dirty="0" err="1"/>
              <a:t>are</a:t>
            </a:r>
            <a:r>
              <a:rPr lang="nb-NO" dirty="0"/>
              <a:t> </a:t>
            </a:r>
            <a:r>
              <a:rPr lang="nb-NO" dirty="0" err="1"/>
              <a:t>the</a:t>
            </a:r>
            <a:r>
              <a:rPr lang="nb-NO" dirty="0"/>
              <a:t> </a:t>
            </a:r>
            <a:r>
              <a:rPr lang="nb-NO" dirty="0" err="1"/>
              <a:t>eigenvalues</a:t>
            </a:r>
            <a:r>
              <a:rPr lang="nb-NO" dirty="0"/>
              <a:t> of A (</a:t>
            </a:r>
            <a:r>
              <a:rPr lang="nb-NO" dirty="0" err="1"/>
              <a:t>see</a:t>
            </a:r>
            <a:r>
              <a:rPr lang="nb-NO" dirty="0"/>
              <a:t> </a:t>
            </a:r>
            <a:r>
              <a:rPr lang="nb-NO" dirty="0" err="1"/>
              <a:t>proof</a:t>
            </a:r>
            <a:r>
              <a:rPr lang="nb-NO" dirty="0"/>
              <a:t> </a:t>
            </a:r>
            <a:r>
              <a:rPr lang="nb-NO" dirty="0" err="1"/>
              <a:t>below</a:t>
            </a:r>
            <a:r>
              <a:rPr lang="nb-NO" dirty="0"/>
              <a:t>)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04864"/>
            <a:ext cx="7302029" cy="203158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59632" y="4869160"/>
            <a:ext cx="4608512" cy="720080"/>
          </a:xfrm>
          <a:prstGeom prst="rect">
            <a:avLst/>
          </a:prstGeom>
          <a:solidFill>
            <a:srgbClr val="FFFF00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05FE78-1B3E-AA1A-59AB-1A0192222374}"/>
              </a:ext>
            </a:extLst>
          </p:cNvPr>
          <p:cNvSpPr txBox="1"/>
          <p:nvPr/>
        </p:nvSpPr>
        <p:spPr>
          <a:xfrm>
            <a:off x="-36512" y="-38729"/>
            <a:ext cx="780983" cy="2616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nb-NO" sz="1100" dirty="0" err="1"/>
              <a:t>Repetition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112601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-315416"/>
            <a:ext cx="9073008" cy="1143000"/>
          </a:xfrm>
        </p:spPr>
        <p:txBody>
          <a:bodyPr>
            <a:normAutofit/>
          </a:bodyPr>
          <a:lstStyle/>
          <a:p>
            <a:r>
              <a:rPr lang="en-US" sz="3600" dirty="0"/>
              <a:t>Poles = Eigenvalue of A-matrix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692696"/>
            <a:ext cx="763284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Linear system in deviation variables (state space form)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/>
              <a:t>    dx/</a:t>
            </a:r>
            <a:r>
              <a:rPr lang="en-US" sz="2000" dirty="0" err="1"/>
              <a:t>dt</a:t>
            </a:r>
            <a:r>
              <a:rPr lang="en-US" sz="2000" dirty="0"/>
              <a:t> = A x + B u</a:t>
            </a:r>
          </a:p>
          <a:p>
            <a:r>
              <a:rPr lang="en-US" sz="2000" dirty="0"/>
              <a:t>    y = C x + D u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Laplace. Get transfer function  from u to y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   G(s) = C (</a:t>
            </a:r>
            <a:r>
              <a:rPr lang="en-US" sz="2000" dirty="0" err="1">
                <a:solidFill>
                  <a:srgbClr val="FF0000"/>
                </a:solidFill>
              </a:rPr>
              <a:t>sI</a:t>
            </a:r>
            <a:r>
              <a:rPr lang="en-US" sz="2000" dirty="0">
                <a:solidFill>
                  <a:srgbClr val="FF0000"/>
                </a:solidFill>
              </a:rPr>
              <a:t>-A)</a:t>
            </a:r>
            <a:r>
              <a:rPr lang="en-US" sz="2000" baseline="30000" dirty="0">
                <a:solidFill>
                  <a:srgbClr val="FF0000"/>
                </a:solidFill>
              </a:rPr>
              <a:t>-1 </a:t>
            </a:r>
            <a:r>
              <a:rPr lang="en-US" sz="2000" dirty="0">
                <a:solidFill>
                  <a:srgbClr val="FF0000"/>
                </a:solidFill>
              </a:rPr>
              <a:t>B + D = n(s)/d(s)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From mathematics: (</a:t>
            </a:r>
            <a:r>
              <a:rPr lang="en-US" sz="2000" dirty="0" err="1">
                <a:solidFill>
                  <a:srgbClr val="FF0000"/>
                </a:solidFill>
              </a:rPr>
              <a:t>sI</a:t>
            </a:r>
            <a:r>
              <a:rPr lang="en-US" sz="2000" dirty="0">
                <a:solidFill>
                  <a:srgbClr val="FF0000"/>
                </a:solidFill>
              </a:rPr>
              <a:t>-A)</a:t>
            </a:r>
            <a:r>
              <a:rPr lang="en-US" sz="2000" baseline="30000" dirty="0">
                <a:solidFill>
                  <a:srgbClr val="FF0000"/>
                </a:solidFill>
              </a:rPr>
              <a:t>-1  </a:t>
            </a:r>
            <a:r>
              <a:rPr lang="en-US" sz="2000" dirty="0">
                <a:solidFill>
                  <a:srgbClr val="FF0000"/>
                </a:solidFill>
              </a:rPr>
              <a:t>= </a:t>
            </a:r>
            <a:r>
              <a:rPr lang="en-US" sz="2000" dirty="0" err="1">
                <a:solidFill>
                  <a:srgbClr val="FF0000"/>
                </a:solidFill>
              </a:rPr>
              <a:t>adj</a:t>
            </a:r>
            <a:r>
              <a:rPr lang="en-US" sz="2000" dirty="0">
                <a:solidFill>
                  <a:srgbClr val="FF0000"/>
                </a:solidFill>
              </a:rPr>
              <a:t>(</a:t>
            </a:r>
            <a:r>
              <a:rPr lang="en-US" sz="2000" dirty="0" err="1">
                <a:solidFill>
                  <a:srgbClr val="FF0000"/>
                </a:solidFill>
              </a:rPr>
              <a:t>sI</a:t>
            </a:r>
            <a:r>
              <a:rPr lang="en-US" sz="2000" dirty="0">
                <a:solidFill>
                  <a:srgbClr val="FF0000"/>
                </a:solidFill>
              </a:rPr>
              <a:t>-A)/</a:t>
            </a:r>
            <a:r>
              <a:rPr lang="en-US" sz="2000" dirty="0" err="1">
                <a:solidFill>
                  <a:srgbClr val="FF0000"/>
                </a:solidFill>
              </a:rPr>
              <a:t>det</a:t>
            </a:r>
            <a:r>
              <a:rPr lang="en-US" sz="2000" dirty="0">
                <a:solidFill>
                  <a:srgbClr val="FF0000"/>
                </a:solidFill>
              </a:rPr>
              <a:t>(</a:t>
            </a:r>
            <a:r>
              <a:rPr lang="en-US" sz="2000" dirty="0" err="1">
                <a:solidFill>
                  <a:srgbClr val="FF0000"/>
                </a:solidFill>
              </a:rPr>
              <a:t>sI</a:t>
            </a:r>
            <a:r>
              <a:rPr lang="en-US" sz="2000" dirty="0">
                <a:solidFill>
                  <a:srgbClr val="FF0000"/>
                </a:solidFill>
              </a:rPr>
              <a:t>-A), so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   </a:t>
            </a:r>
            <a:r>
              <a:rPr lang="en-US" sz="2000" dirty="0"/>
              <a:t>d(s) = </a:t>
            </a:r>
            <a:r>
              <a:rPr lang="en-US" sz="2000" dirty="0" err="1"/>
              <a:t>det</a:t>
            </a:r>
            <a:r>
              <a:rPr lang="en-US" sz="2000" dirty="0"/>
              <a:t>(</a:t>
            </a:r>
            <a:r>
              <a:rPr lang="en-US" sz="2000" dirty="0" err="1"/>
              <a:t>sI</a:t>
            </a:r>
            <a:r>
              <a:rPr lang="en-US" sz="2000" dirty="0"/>
              <a:t>-A) = pole polynomial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But </a:t>
            </a:r>
            <a:r>
              <a:rPr lang="en-US" sz="2000" dirty="0" err="1"/>
              <a:t>det</a:t>
            </a:r>
            <a:r>
              <a:rPr lang="en-US" sz="2000" dirty="0"/>
              <a:t>(</a:t>
            </a:r>
            <a:r>
              <a:rPr lang="en-US" sz="2000" dirty="0" err="1"/>
              <a:t>sI</a:t>
            </a:r>
            <a:r>
              <a:rPr lang="en-US" sz="2000" dirty="0"/>
              <a:t>-A)=0</a:t>
            </a:r>
            <a:r>
              <a:rPr lang="en-US" sz="2000" dirty="0">
                <a:solidFill>
                  <a:srgbClr val="FF0000"/>
                </a:solidFill>
              </a:rPr>
              <a:t> is also the formula for finding the eigenvalues of A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/>
              <a:t>Conclusion</a:t>
            </a:r>
            <a:r>
              <a:rPr lang="en-US" sz="2000" dirty="0">
                <a:solidFill>
                  <a:srgbClr val="FF0000"/>
                </a:solidFill>
              </a:rPr>
              <a:t>: Solutions to </a:t>
            </a:r>
            <a:r>
              <a:rPr lang="en-US" sz="2000" dirty="0"/>
              <a:t>d(s)=0 </a:t>
            </a:r>
            <a:r>
              <a:rPr lang="en-US" sz="2000" dirty="0">
                <a:solidFill>
                  <a:srgbClr val="FF0000"/>
                </a:solidFill>
              </a:rPr>
              <a:t>are the </a:t>
            </a:r>
            <a:r>
              <a:rPr lang="en-US" sz="2000" dirty="0"/>
              <a:t>poles </a:t>
            </a:r>
            <a:r>
              <a:rPr lang="en-US" sz="2000" dirty="0">
                <a:solidFill>
                  <a:srgbClr val="FF0000"/>
                </a:solidFill>
              </a:rPr>
              <a:t>which are identical to the </a:t>
            </a:r>
            <a:r>
              <a:rPr lang="en-US" sz="2000" dirty="0"/>
              <a:t>eigenvalues of A</a:t>
            </a:r>
          </a:p>
          <a:p>
            <a:r>
              <a:rPr lang="en-US" sz="2000" dirty="0"/>
              <a:t>    p</a:t>
            </a:r>
            <a:r>
              <a:rPr lang="en-US" sz="2000" baseline="-25000" dirty="0"/>
              <a:t>i</a:t>
            </a:r>
            <a:r>
              <a:rPr lang="en-US" sz="2000" dirty="0"/>
              <a:t> = </a:t>
            </a:r>
            <a:r>
              <a:rPr lang="en-US" sz="2000" dirty="0" err="1"/>
              <a:t>eig</a:t>
            </a:r>
            <a:r>
              <a:rPr lang="en-US" sz="2000" dirty="0"/>
              <a:t>(A)</a:t>
            </a:r>
          </a:p>
          <a:p>
            <a:endParaRPr lang="en-US" sz="1600" dirty="0">
              <a:solidFill>
                <a:srgbClr val="FF0000"/>
              </a:solidFill>
              <a:latin typeface="cmsy1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73E821-4384-7034-8403-8A61FB0B1F5E}"/>
              </a:ext>
            </a:extLst>
          </p:cNvPr>
          <p:cNvSpPr txBox="1"/>
          <p:nvPr/>
        </p:nvSpPr>
        <p:spPr>
          <a:xfrm>
            <a:off x="-36512" y="-38729"/>
            <a:ext cx="780983" cy="2616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nb-NO" sz="1100" dirty="0" err="1"/>
              <a:t>Repetition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893384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-315416"/>
            <a:ext cx="9073008" cy="1143000"/>
          </a:xfrm>
        </p:spPr>
        <p:txBody>
          <a:bodyPr>
            <a:normAutofit/>
          </a:bodyPr>
          <a:lstStyle/>
          <a:p>
            <a:r>
              <a:rPr lang="en-US" sz="3600" dirty="0"/>
              <a:t>Pole in right half plane (RHP): UNSTABLE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499992" y="618703"/>
            <a:ext cx="4608512" cy="5762625"/>
            <a:chOff x="2923751" y="618703"/>
            <a:chExt cx="4608512" cy="576262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3751" y="618703"/>
              <a:ext cx="3600450" cy="5762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5860209" y="2204864"/>
              <a:ext cx="10160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Unstable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868144" y="1025466"/>
              <a:ext cx="7653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Stable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40152" y="3429000"/>
              <a:ext cx="125495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Stable</a:t>
              </a:r>
            </a:p>
            <a:p>
              <a:r>
                <a:rPr lang="en-US" dirty="0">
                  <a:solidFill>
                    <a:srgbClr val="FF0000"/>
                  </a:solidFill>
                </a:rPr>
                <a:t>Oscillations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277304" y="4941168"/>
              <a:ext cx="125495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Unstable</a:t>
              </a:r>
            </a:p>
            <a:p>
              <a:r>
                <a:rPr lang="en-US" dirty="0">
                  <a:solidFill>
                    <a:srgbClr val="FF0000"/>
                  </a:solidFill>
                </a:rPr>
                <a:t>Oscillations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3528" y="927878"/>
            <a:ext cx="403244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G(s) = n(s)/d(s) where</a:t>
            </a:r>
          </a:p>
          <a:p>
            <a:r>
              <a:rPr lang="en-US" sz="2000" dirty="0">
                <a:solidFill>
                  <a:srgbClr val="FF0000"/>
                </a:solidFill>
              </a:rPr>
              <a:t>         d(s) = (</a:t>
            </a:r>
            <a:r>
              <a:rPr lang="en-US" sz="2000" dirty="0">
                <a:solidFill>
                  <a:srgbClr val="FF0000"/>
                </a:solidFill>
                <a:latin typeface="Calibri"/>
              </a:rPr>
              <a:t>s-p</a:t>
            </a:r>
            <a:r>
              <a:rPr lang="en-US" sz="2000" baseline="-25000" dirty="0">
                <a:solidFill>
                  <a:srgbClr val="FF0000"/>
                </a:solidFill>
                <a:latin typeface="Calibri"/>
              </a:rPr>
              <a:t>1</a:t>
            </a:r>
            <a:r>
              <a:rPr lang="en-US" sz="2000" dirty="0">
                <a:solidFill>
                  <a:srgbClr val="FF0000"/>
                </a:solidFill>
              </a:rPr>
              <a:t>)(</a:t>
            </a:r>
            <a:r>
              <a:rPr lang="en-US" sz="2000" dirty="0">
                <a:solidFill>
                  <a:srgbClr val="FF0000"/>
                </a:solidFill>
                <a:latin typeface="Calibri"/>
              </a:rPr>
              <a:t>s-p</a:t>
            </a:r>
            <a:r>
              <a:rPr lang="en-US" sz="2000" baseline="-25000" dirty="0">
                <a:solidFill>
                  <a:srgbClr val="FF0000"/>
                </a:solidFill>
                <a:latin typeface="Calibri"/>
              </a:rPr>
              <a:t>2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  <a:r>
              <a:rPr lang="en-US" sz="2000" dirty="0">
                <a:solidFill>
                  <a:srgbClr val="FF0000"/>
                </a:solidFill>
                <a:latin typeface="MT Extra"/>
                <a:sym typeface="MT Extra"/>
              </a:rPr>
              <a:t></a:t>
            </a:r>
            <a:endParaRPr lang="en-US" sz="2000" dirty="0">
              <a:solidFill>
                <a:srgbClr val="FF0000"/>
              </a:solidFill>
              <a:latin typeface="MT Extra"/>
            </a:endParaRP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/>
              <a:t>Real pole p</a:t>
            </a:r>
            <a:r>
              <a:rPr lang="en-US" sz="2000" dirty="0">
                <a:solidFill>
                  <a:srgbClr val="FF0000"/>
                </a:solidFill>
              </a:rPr>
              <a:t>: Get term </a:t>
            </a:r>
            <a:r>
              <a:rPr lang="en-US" sz="2000" dirty="0" err="1">
                <a:solidFill>
                  <a:srgbClr val="FF0000"/>
                </a:solidFill>
              </a:rPr>
              <a:t>e</a:t>
            </a:r>
            <a:r>
              <a:rPr lang="en-US" sz="2000" baseline="30000" dirty="0" err="1">
                <a:solidFill>
                  <a:srgbClr val="FF0000"/>
                </a:solidFill>
              </a:rPr>
              <a:t>pt</a:t>
            </a:r>
            <a:r>
              <a:rPr lang="en-US" sz="2000" baseline="30000" dirty="0">
                <a:solidFill>
                  <a:srgbClr val="FF0000"/>
                </a:solidFill>
              </a:rPr>
              <a:t> .</a:t>
            </a:r>
          </a:p>
          <a:p>
            <a:r>
              <a:rPr lang="en-US" sz="2000" dirty="0">
                <a:solidFill>
                  <a:srgbClr val="FF0000"/>
                </a:solidFill>
              </a:rPr>
              <a:t>For Re(p)&gt;0 (RHP-pole):</a:t>
            </a:r>
          </a:p>
          <a:p>
            <a:r>
              <a:rPr lang="en-US" sz="2000" dirty="0">
                <a:solidFill>
                  <a:srgbClr val="FF0000"/>
                </a:solidFill>
              </a:rPr>
              <a:t> Unstable since  </a:t>
            </a:r>
            <a:r>
              <a:rPr lang="en-US" sz="2000" dirty="0" err="1">
                <a:solidFill>
                  <a:srgbClr val="FF0000"/>
                </a:solidFill>
              </a:rPr>
              <a:t>e</a:t>
            </a:r>
            <a:r>
              <a:rPr lang="en-US" sz="2000" baseline="30000" dirty="0" err="1">
                <a:solidFill>
                  <a:srgbClr val="FF0000"/>
                </a:solidFill>
              </a:rPr>
              <a:t>pt</a:t>
            </a:r>
            <a:r>
              <a:rPr lang="en-US" sz="2000" dirty="0">
                <a:solidFill>
                  <a:srgbClr val="FF0000"/>
                </a:solidFill>
                <a:latin typeface="cmsy10"/>
              </a:rPr>
              <a:t>!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cmsy10"/>
              </a:rPr>
              <a:t>1 </a:t>
            </a:r>
            <a:r>
              <a:rPr lang="en-US" sz="2000" dirty="0">
                <a:solidFill>
                  <a:srgbClr val="FF0000"/>
                </a:solidFill>
              </a:rPr>
              <a:t>(as t</a:t>
            </a:r>
            <a:r>
              <a:rPr lang="en-US" sz="2000" dirty="0">
                <a:solidFill>
                  <a:srgbClr val="FF0000"/>
                </a:solidFill>
                <a:latin typeface="cmsy10"/>
              </a:rPr>
              <a:t>!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cmsy10"/>
              </a:rPr>
              <a:t>1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/>
              <a:t>Complex pole pair </a:t>
            </a:r>
            <a:r>
              <a:rPr lang="en-US" sz="2000" dirty="0">
                <a:solidFill>
                  <a:srgbClr val="FF0000"/>
                </a:solidFill>
              </a:rPr>
              <a:t>(p</a:t>
            </a:r>
            <a:r>
              <a:rPr lang="en-US" sz="2000" baseline="-25000" dirty="0">
                <a:solidFill>
                  <a:srgbClr val="FF0000"/>
                </a:solidFill>
              </a:rPr>
              <a:t>12</a:t>
            </a:r>
            <a:r>
              <a:rPr lang="en-US" sz="2000" dirty="0">
                <a:solidFill>
                  <a:srgbClr val="FF0000"/>
                </a:solidFill>
              </a:rPr>
              <a:t> = p </a:t>
            </a:r>
            <a:r>
              <a:rPr lang="en-US" sz="2000" dirty="0">
                <a:solidFill>
                  <a:srgbClr val="FF0000"/>
                </a:solidFill>
                <a:latin typeface="cmsy10"/>
              </a:rPr>
              <a:t>§</a:t>
            </a:r>
            <a:r>
              <a:rPr lang="en-US" sz="2000" dirty="0">
                <a:solidFill>
                  <a:srgbClr val="FF0000"/>
                </a:solidFill>
              </a:rPr>
              <a:t> j</a:t>
            </a:r>
            <a:r>
              <a:rPr lang="el-GR" sz="2000" dirty="0">
                <a:solidFill>
                  <a:srgbClr val="FF0000"/>
                </a:solidFill>
              </a:rPr>
              <a:t>ω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</a:p>
          <a:p>
            <a:r>
              <a:rPr lang="en-US" sz="2000" dirty="0">
                <a:solidFill>
                  <a:srgbClr val="FF0000"/>
                </a:solidFill>
              </a:rPr>
              <a:t>Gives oscillations:</a:t>
            </a:r>
          </a:p>
          <a:p>
            <a:r>
              <a:rPr lang="en-US" sz="2000" dirty="0">
                <a:solidFill>
                  <a:srgbClr val="FF0000"/>
                </a:solidFill>
              </a:rPr>
              <a:t>c</a:t>
            </a:r>
            <a:r>
              <a:rPr lang="en-US" sz="2000" baseline="-25000" dirty="0">
                <a:solidFill>
                  <a:srgbClr val="FF0000"/>
                </a:solidFill>
              </a:rPr>
              <a:t>1 </a:t>
            </a:r>
            <a:r>
              <a:rPr lang="en-US" sz="2000" dirty="0">
                <a:solidFill>
                  <a:srgbClr val="FF0000"/>
                </a:solidFill>
                <a:latin typeface="Calibri"/>
              </a:rPr>
              <a:t>e</a:t>
            </a:r>
            <a:r>
              <a:rPr lang="en-US" sz="2000" baseline="30000" dirty="0">
                <a:solidFill>
                  <a:srgbClr val="FF0000"/>
                </a:solidFill>
                <a:latin typeface="Calibri"/>
              </a:rPr>
              <a:t>p1t</a:t>
            </a:r>
            <a:r>
              <a:rPr lang="en-US" sz="2000" dirty="0">
                <a:solidFill>
                  <a:srgbClr val="FF0000"/>
                </a:solidFill>
              </a:rPr>
              <a:t> + c</a:t>
            </a:r>
            <a:r>
              <a:rPr lang="en-US" sz="2000" baseline="-25000" dirty="0">
                <a:solidFill>
                  <a:srgbClr val="FF0000"/>
                </a:solidFill>
              </a:rPr>
              <a:t>2</a:t>
            </a:r>
            <a:r>
              <a:rPr lang="en-US" sz="2000" dirty="0">
                <a:solidFill>
                  <a:srgbClr val="FF0000"/>
                </a:solidFill>
              </a:rPr>
              <a:t>e</a:t>
            </a:r>
            <a:r>
              <a:rPr lang="en-US" sz="2000" baseline="30000" dirty="0">
                <a:solidFill>
                  <a:srgbClr val="FF0000"/>
                </a:solidFill>
              </a:rPr>
              <a:t>p2t</a:t>
            </a:r>
            <a:r>
              <a:rPr lang="en-US" sz="2000" dirty="0">
                <a:solidFill>
                  <a:srgbClr val="FF0000"/>
                </a:solidFill>
              </a:rPr>
              <a:t> = c </a:t>
            </a:r>
            <a:r>
              <a:rPr lang="en-US" sz="2000" dirty="0" err="1">
                <a:solidFill>
                  <a:srgbClr val="FF0000"/>
                </a:solidFill>
              </a:rPr>
              <a:t>e</a:t>
            </a:r>
            <a:r>
              <a:rPr lang="en-US" sz="2000" baseline="30000" dirty="0" err="1">
                <a:solidFill>
                  <a:srgbClr val="FF0000"/>
                </a:solidFill>
              </a:rPr>
              <a:t>pt</a:t>
            </a:r>
            <a:r>
              <a:rPr lang="en-US" sz="2000" dirty="0">
                <a:solidFill>
                  <a:srgbClr val="FF0000"/>
                </a:solidFill>
              </a:rPr>
              <a:t> sin(</a:t>
            </a:r>
            <a:r>
              <a:rPr lang="el-GR" sz="2000" dirty="0">
                <a:solidFill>
                  <a:srgbClr val="FF0000"/>
                </a:solidFill>
              </a:rPr>
              <a:t>ω</a:t>
            </a:r>
            <a:r>
              <a:rPr lang="en-US" sz="2000" dirty="0">
                <a:solidFill>
                  <a:srgbClr val="FF0000"/>
                </a:solidFill>
              </a:rPr>
              <a:t>t + </a:t>
            </a:r>
            <a:r>
              <a:rPr lang="en-US" sz="2000" dirty="0">
                <a:solidFill>
                  <a:srgbClr val="FF0000"/>
                </a:solidFill>
                <a:latin typeface="cmmi10"/>
              </a:rPr>
              <a:t>Á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</a:p>
          <a:p>
            <a:r>
              <a:rPr lang="en-US" sz="2000" dirty="0">
                <a:solidFill>
                  <a:srgbClr val="FF0000"/>
                </a:solidFill>
              </a:rPr>
              <a:t>Which are unstable if Re(p)&gt;0</a:t>
            </a:r>
          </a:p>
          <a:p>
            <a:r>
              <a:rPr lang="en-US" sz="2000" dirty="0">
                <a:solidFill>
                  <a:srgbClr val="FF0000"/>
                </a:solidFill>
              </a:rPr>
              <a:t> </a:t>
            </a:r>
          </a:p>
          <a:p>
            <a:endParaRPr lang="en-US" sz="1600" dirty="0">
              <a:solidFill>
                <a:srgbClr val="FF0000"/>
              </a:solidFill>
              <a:latin typeface="cmsy10"/>
            </a:endParaRPr>
          </a:p>
          <a:p>
            <a:endParaRPr lang="en-US" sz="1600" dirty="0">
              <a:solidFill>
                <a:srgbClr val="FF0000"/>
              </a:solidFill>
              <a:latin typeface="cmsy1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0E7151-122C-956E-7F5F-0DE7DF42F791}"/>
              </a:ext>
            </a:extLst>
          </p:cNvPr>
          <p:cNvSpPr txBox="1"/>
          <p:nvPr/>
        </p:nvSpPr>
        <p:spPr>
          <a:xfrm>
            <a:off x="-36512" y="-38729"/>
            <a:ext cx="780983" cy="2616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nb-NO" sz="1100" dirty="0" err="1"/>
              <a:t>Repetition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169590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 noChangeAspect="1"/>
          </p:cNvGrpSpPr>
          <p:nvPr/>
        </p:nvGrpSpPr>
        <p:grpSpPr bwMode="auto">
          <a:xfrm>
            <a:off x="1391841" y="594688"/>
            <a:ext cx="7138187" cy="5793089"/>
            <a:chOff x="1494" y="1093"/>
            <a:chExt cx="2802" cy="2274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710" y="1213"/>
              <a:ext cx="2532" cy="19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710" y="1213"/>
              <a:ext cx="2532" cy="1932"/>
            </a:xfrm>
            <a:prstGeom prst="rect">
              <a:avLst/>
            </a:prstGeom>
            <a:noFill/>
            <a:ln w="0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1710" y="1213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1710" y="3145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 flipV="1">
              <a:off x="4242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 flipV="1">
              <a:off x="1710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1710" y="3145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 flipV="1">
              <a:off x="1710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 flipV="1">
              <a:off x="1710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>
              <a:off x="1710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1692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 flipV="1">
              <a:off x="1962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>
              <a:off x="1962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1920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0.2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 flipV="1">
              <a:off x="2214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2214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2172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0.4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Line 23"/>
            <p:cNvSpPr>
              <a:spLocks noChangeShapeType="1"/>
            </p:cNvSpPr>
            <p:nvPr/>
          </p:nvSpPr>
          <p:spPr bwMode="auto">
            <a:xfrm flipV="1">
              <a:off x="2466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Line 24"/>
            <p:cNvSpPr>
              <a:spLocks noChangeShapeType="1"/>
            </p:cNvSpPr>
            <p:nvPr/>
          </p:nvSpPr>
          <p:spPr bwMode="auto">
            <a:xfrm>
              <a:off x="2466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2424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0.6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Line 26"/>
            <p:cNvSpPr>
              <a:spLocks noChangeShapeType="1"/>
            </p:cNvSpPr>
            <p:nvPr/>
          </p:nvSpPr>
          <p:spPr bwMode="auto">
            <a:xfrm flipV="1">
              <a:off x="2718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Line 27"/>
            <p:cNvSpPr>
              <a:spLocks noChangeShapeType="1"/>
            </p:cNvSpPr>
            <p:nvPr/>
          </p:nvSpPr>
          <p:spPr bwMode="auto">
            <a:xfrm>
              <a:off x="2718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2676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0.8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Line 29"/>
            <p:cNvSpPr>
              <a:spLocks noChangeShapeType="1"/>
            </p:cNvSpPr>
            <p:nvPr/>
          </p:nvSpPr>
          <p:spPr bwMode="auto">
            <a:xfrm flipV="1">
              <a:off x="2976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Line 30"/>
            <p:cNvSpPr>
              <a:spLocks noChangeShapeType="1"/>
            </p:cNvSpPr>
            <p:nvPr/>
          </p:nvSpPr>
          <p:spPr bwMode="auto">
            <a:xfrm>
              <a:off x="2976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2958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" name="Line 32"/>
            <p:cNvSpPr>
              <a:spLocks noChangeShapeType="1"/>
            </p:cNvSpPr>
            <p:nvPr/>
          </p:nvSpPr>
          <p:spPr bwMode="auto">
            <a:xfrm flipV="1">
              <a:off x="3228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5" name="Line 33"/>
            <p:cNvSpPr>
              <a:spLocks noChangeShapeType="1"/>
            </p:cNvSpPr>
            <p:nvPr/>
          </p:nvSpPr>
          <p:spPr bwMode="auto">
            <a:xfrm>
              <a:off x="3228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7" name="Rectangle 34"/>
            <p:cNvSpPr>
              <a:spLocks noChangeArrowheads="1"/>
            </p:cNvSpPr>
            <p:nvPr/>
          </p:nvSpPr>
          <p:spPr bwMode="auto">
            <a:xfrm>
              <a:off x="3186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1.2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8" name="Line 35"/>
            <p:cNvSpPr>
              <a:spLocks noChangeShapeType="1"/>
            </p:cNvSpPr>
            <p:nvPr/>
          </p:nvSpPr>
          <p:spPr bwMode="auto">
            <a:xfrm flipV="1">
              <a:off x="3480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9" name="Line 36"/>
            <p:cNvSpPr>
              <a:spLocks noChangeShapeType="1"/>
            </p:cNvSpPr>
            <p:nvPr/>
          </p:nvSpPr>
          <p:spPr bwMode="auto">
            <a:xfrm>
              <a:off x="3480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0" name="Rectangle 37"/>
            <p:cNvSpPr>
              <a:spLocks noChangeArrowheads="1"/>
            </p:cNvSpPr>
            <p:nvPr/>
          </p:nvSpPr>
          <p:spPr bwMode="auto">
            <a:xfrm>
              <a:off x="3438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1.4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1" name="Line 38"/>
            <p:cNvSpPr>
              <a:spLocks noChangeShapeType="1"/>
            </p:cNvSpPr>
            <p:nvPr/>
          </p:nvSpPr>
          <p:spPr bwMode="auto">
            <a:xfrm flipV="1">
              <a:off x="3732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2" name="Line 39"/>
            <p:cNvSpPr>
              <a:spLocks noChangeShapeType="1"/>
            </p:cNvSpPr>
            <p:nvPr/>
          </p:nvSpPr>
          <p:spPr bwMode="auto">
            <a:xfrm>
              <a:off x="3732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3" name="Rectangle 40"/>
            <p:cNvSpPr>
              <a:spLocks noChangeArrowheads="1"/>
            </p:cNvSpPr>
            <p:nvPr/>
          </p:nvSpPr>
          <p:spPr bwMode="auto">
            <a:xfrm>
              <a:off x="3690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1.6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4" name="Line 41"/>
            <p:cNvSpPr>
              <a:spLocks noChangeShapeType="1"/>
            </p:cNvSpPr>
            <p:nvPr/>
          </p:nvSpPr>
          <p:spPr bwMode="auto">
            <a:xfrm flipV="1">
              <a:off x="3984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5" name="Line 42"/>
            <p:cNvSpPr>
              <a:spLocks noChangeShapeType="1"/>
            </p:cNvSpPr>
            <p:nvPr/>
          </p:nvSpPr>
          <p:spPr bwMode="auto">
            <a:xfrm>
              <a:off x="3984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6" name="Rectangle 43"/>
            <p:cNvSpPr>
              <a:spLocks noChangeArrowheads="1"/>
            </p:cNvSpPr>
            <p:nvPr/>
          </p:nvSpPr>
          <p:spPr bwMode="auto">
            <a:xfrm>
              <a:off x="3942" y="31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1.8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7" name="Line 44"/>
            <p:cNvSpPr>
              <a:spLocks noChangeShapeType="1"/>
            </p:cNvSpPr>
            <p:nvPr/>
          </p:nvSpPr>
          <p:spPr bwMode="auto">
            <a:xfrm flipV="1">
              <a:off x="4242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8" name="Line 45"/>
            <p:cNvSpPr>
              <a:spLocks noChangeShapeType="1"/>
            </p:cNvSpPr>
            <p:nvPr/>
          </p:nvSpPr>
          <p:spPr bwMode="auto">
            <a:xfrm>
              <a:off x="4242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9" name="Rectangle 46"/>
            <p:cNvSpPr>
              <a:spLocks noChangeArrowheads="1"/>
            </p:cNvSpPr>
            <p:nvPr/>
          </p:nvSpPr>
          <p:spPr bwMode="auto">
            <a:xfrm>
              <a:off x="4224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2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0" name="Line 47"/>
            <p:cNvSpPr>
              <a:spLocks noChangeShapeType="1"/>
            </p:cNvSpPr>
            <p:nvPr/>
          </p:nvSpPr>
          <p:spPr bwMode="auto">
            <a:xfrm>
              <a:off x="1710" y="3145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1" name="Line 48"/>
            <p:cNvSpPr>
              <a:spLocks noChangeShapeType="1"/>
            </p:cNvSpPr>
            <p:nvPr/>
          </p:nvSpPr>
          <p:spPr bwMode="auto">
            <a:xfrm flipH="1">
              <a:off x="4212" y="3145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2" name="Rectangle 49"/>
            <p:cNvSpPr>
              <a:spLocks noChangeArrowheads="1"/>
            </p:cNvSpPr>
            <p:nvPr/>
          </p:nvSpPr>
          <p:spPr bwMode="auto">
            <a:xfrm>
              <a:off x="1626" y="3103"/>
              <a:ext cx="96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-2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3" name="Line 50"/>
            <p:cNvSpPr>
              <a:spLocks noChangeShapeType="1"/>
            </p:cNvSpPr>
            <p:nvPr/>
          </p:nvSpPr>
          <p:spPr bwMode="auto">
            <a:xfrm>
              <a:off x="1710" y="2821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4" name="Line 51"/>
            <p:cNvSpPr>
              <a:spLocks noChangeShapeType="1"/>
            </p:cNvSpPr>
            <p:nvPr/>
          </p:nvSpPr>
          <p:spPr bwMode="auto">
            <a:xfrm flipH="1">
              <a:off x="4212" y="2821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5" name="Rectangle 52"/>
            <p:cNvSpPr>
              <a:spLocks noChangeArrowheads="1"/>
            </p:cNvSpPr>
            <p:nvPr/>
          </p:nvSpPr>
          <p:spPr bwMode="auto">
            <a:xfrm>
              <a:off x="1626" y="2779"/>
              <a:ext cx="96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-1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6" name="Line 53"/>
            <p:cNvSpPr>
              <a:spLocks noChangeShapeType="1"/>
            </p:cNvSpPr>
            <p:nvPr/>
          </p:nvSpPr>
          <p:spPr bwMode="auto">
            <a:xfrm>
              <a:off x="1710" y="2497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7" name="Line 54"/>
            <p:cNvSpPr>
              <a:spLocks noChangeShapeType="1"/>
            </p:cNvSpPr>
            <p:nvPr/>
          </p:nvSpPr>
          <p:spPr bwMode="auto">
            <a:xfrm flipH="1">
              <a:off x="4212" y="2497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8" name="Rectangle 55"/>
            <p:cNvSpPr>
              <a:spLocks noChangeArrowheads="1"/>
            </p:cNvSpPr>
            <p:nvPr/>
          </p:nvSpPr>
          <p:spPr bwMode="auto">
            <a:xfrm>
              <a:off x="1650" y="2455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9" name="Line 56"/>
            <p:cNvSpPr>
              <a:spLocks noChangeShapeType="1"/>
            </p:cNvSpPr>
            <p:nvPr/>
          </p:nvSpPr>
          <p:spPr bwMode="auto">
            <a:xfrm>
              <a:off x="1710" y="2179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0" name="Line 57"/>
            <p:cNvSpPr>
              <a:spLocks noChangeShapeType="1"/>
            </p:cNvSpPr>
            <p:nvPr/>
          </p:nvSpPr>
          <p:spPr bwMode="auto">
            <a:xfrm flipH="1">
              <a:off x="4212" y="2179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1" name="Rectangle 58"/>
            <p:cNvSpPr>
              <a:spLocks noChangeArrowheads="1"/>
            </p:cNvSpPr>
            <p:nvPr/>
          </p:nvSpPr>
          <p:spPr bwMode="auto">
            <a:xfrm>
              <a:off x="1650" y="2137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2" name="Line 59"/>
            <p:cNvSpPr>
              <a:spLocks noChangeShapeType="1"/>
            </p:cNvSpPr>
            <p:nvPr/>
          </p:nvSpPr>
          <p:spPr bwMode="auto">
            <a:xfrm>
              <a:off x="1710" y="1855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3" name="Line 60"/>
            <p:cNvSpPr>
              <a:spLocks noChangeShapeType="1"/>
            </p:cNvSpPr>
            <p:nvPr/>
          </p:nvSpPr>
          <p:spPr bwMode="auto">
            <a:xfrm flipH="1">
              <a:off x="4212" y="1855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4" name="Rectangle 61"/>
            <p:cNvSpPr>
              <a:spLocks noChangeArrowheads="1"/>
            </p:cNvSpPr>
            <p:nvPr/>
          </p:nvSpPr>
          <p:spPr bwMode="auto">
            <a:xfrm>
              <a:off x="1650" y="181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2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5" name="Line 62"/>
            <p:cNvSpPr>
              <a:spLocks noChangeShapeType="1"/>
            </p:cNvSpPr>
            <p:nvPr/>
          </p:nvSpPr>
          <p:spPr bwMode="auto">
            <a:xfrm>
              <a:off x="1710" y="1531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6" name="Line 63"/>
            <p:cNvSpPr>
              <a:spLocks noChangeShapeType="1"/>
            </p:cNvSpPr>
            <p:nvPr/>
          </p:nvSpPr>
          <p:spPr bwMode="auto">
            <a:xfrm flipH="1">
              <a:off x="4212" y="1531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7" name="Rectangle 64"/>
            <p:cNvSpPr>
              <a:spLocks noChangeArrowheads="1"/>
            </p:cNvSpPr>
            <p:nvPr/>
          </p:nvSpPr>
          <p:spPr bwMode="auto">
            <a:xfrm>
              <a:off x="1650" y="1489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3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8" name="Line 65"/>
            <p:cNvSpPr>
              <a:spLocks noChangeShapeType="1"/>
            </p:cNvSpPr>
            <p:nvPr/>
          </p:nvSpPr>
          <p:spPr bwMode="auto">
            <a:xfrm>
              <a:off x="1710" y="1213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9" name="Line 66"/>
            <p:cNvSpPr>
              <a:spLocks noChangeShapeType="1"/>
            </p:cNvSpPr>
            <p:nvPr/>
          </p:nvSpPr>
          <p:spPr bwMode="auto">
            <a:xfrm flipH="1">
              <a:off x="4212" y="1213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0" name="Rectangle 67"/>
            <p:cNvSpPr>
              <a:spLocks noChangeArrowheads="1"/>
            </p:cNvSpPr>
            <p:nvPr/>
          </p:nvSpPr>
          <p:spPr bwMode="auto">
            <a:xfrm>
              <a:off x="1650" y="1171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4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1" name="Line 68"/>
            <p:cNvSpPr>
              <a:spLocks noChangeShapeType="1"/>
            </p:cNvSpPr>
            <p:nvPr/>
          </p:nvSpPr>
          <p:spPr bwMode="auto">
            <a:xfrm>
              <a:off x="1710" y="1213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2" name="Line 69"/>
            <p:cNvSpPr>
              <a:spLocks noChangeShapeType="1"/>
            </p:cNvSpPr>
            <p:nvPr/>
          </p:nvSpPr>
          <p:spPr bwMode="auto">
            <a:xfrm>
              <a:off x="1710" y="3145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3" name="Line 70"/>
            <p:cNvSpPr>
              <a:spLocks noChangeShapeType="1"/>
            </p:cNvSpPr>
            <p:nvPr/>
          </p:nvSpPr>
          <p:spPr bwMode="auto">
            <a:xfrm flipV="1">
              <a:off x="4242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4" name="Line 71"/>
            <p:cNvSpPr>
              <a:spLocks noChangeShapeType="1"/>
            </p:cNvSpPr>
            <p:nvPr/>
          </p:nvSpPr>
          <p:spPr bwMode="auto">
            <a:xfrm flipV="1">
              <a:off x="1710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5" name="Freeform 72"/>
            <p:cNvSpPr>
              <a:spLocks/>
            </p:cNvSpPr>
            <p:nvPr/>
          </p:nvSpPr>
          <p:spPr bwMode="auto">
            <a:xfrm>
              <a:off x="1710" y="2221"/>
              <a:ext cx="2532" cy="276"/>
            </a:xfrm>
            <a:custGeom>
              <a:avLst/>
              <a:gdLst>
                <a:gd name="T0" fmla="*/ 24 w 2532"/>
                <a:gd name="T1" fmla="*/ 270 h 276"/>
                <a:gd name="T2" fmla="*/ 72 w 2532"/>
                <a:gd name="T3" fmla="*/ 258 h 276"/>
                <a:gd name="T4" fmla="*/ 126 w 2532"/>
                <a:gd name="T5" fmla="*/ 246 h 276"/>
                <a:gd name="T6" fmla="*/ 174 w 2532"/>
                <a:gd name="T7" fmla="*/ 234 h 276"/>
                <a:gd name="T8" fmla="*/ 222 w 2532"/>
                <a:gd name="T9" fmla="*/ 222 h 276"/>
                <a:gd name="T10" fmla="*/ 276 w 2532"/>
                <a:gd name="T11" fmla="*/ 216 h 276"/>
                <a:gd name="T12" fmla="*/ 324 w 2532"/>
                <a:gd name="T13" fmla="*/ 204 h 276"/>
                <a:gd name="T14" fmla="*/ 378 w 2532"/>
                <a:gd name="T15" fmla="*/ 192 h 276"/>
                <a:gd name="T16" fmla="*/ 426 w 2532"/>
                <a:gd name="T17" fmla="*/ 186 h 276"/>
                <a:gd name="T18" fmla="*/ 480 w 2532"/>
                <a:gd name="T19" fmla="*/ 174 h 276"/>
                <a:gd name="T20" fmla="*/ 528 w 2532"/>
                <a:gd name="T21" fmla="*/ 168 h 276"/>
                <a:gd name="T22" fmla="*/ 582 w 2532"/>
                <a:gd name="T23" fmla="*/ 156 h 276"/>
                <a:gd name="T24" fmla="*/ 630 w 2532"/>
                <a:gd name="T25" fmla="*/ 150 h 276"/>
                <a:gd name="T26" fmla="*/ 678 w 2532"/>
                <a:gd name="T27" fmla="*/ 144 h 276"/>
                <a:gd name="T28" fmla="*/ 732 w 2532"/>
                <a:gd name="T29" fmla="*/ 138 h 276"/>
                <a:gd name="T30" fmla="*/ 780 w 2532"/>
                <a:gd name="T31" fmla="*/ 126 h 276"/>
                <a:gd name="T32" fmla="*/ 834 w 2532"/>
                <a:gd name="T33" fmla="*/ 120 h 276"/>
                <a:gd name="T34" fmla="*/ 882 w 2532"/>
                <a:gd name="T35" fmla="*/ 114 h 276"/>
                <a:gd name="T36" fmla="*/ 936 w 2532"/>
                <a:gd name="T37" fmla="*/ 108 h 276"/>
                <a:gd name="T38" fmla="*/ 984 w 2532"/>
                <a:gd name="T39" fmla="*/ 102 h 276"/>
                <a:gd name="T40" fmla="*/ 1038 w 2532"/>
                <a:gd name="T41" fmla="*/ 96 h 276"/>
                <a:gd name="T42" fmla="*/ 1086 w 2532"/>
                <a:gd name="T43" fmla="*/ 90 h 276"/>
                <a:gd name="T44" fmla="*/ 1134 w 2532"/>
                <a:gd name="T45" fmla="*/ 84 h 276"/>
                <a:gd name="T46" fmla="*/ 1188 w 2532"/>
                <a:gd name="T47" fmla="*/ 78 h 276"/>
                <a:gd name="T48" fmla="*/ 1236 w 2532"/>
                <a:gd name="T49" fmla="*/ 78 h 276"/>
                <a:gd name="T50" fmla="*/ 1290 w 2532"/>
                <a:gd name="T51" fmla="*/ 72 h 276"/>
                <a:gd name="T52" fmla="*/ 1338 w 2532"/>
                <a:gd name="T53" fmla="*/ 66 h 276"/>
                <a:gd name="T54" fmla="*/ 1392 w 2532"/>
                <a:gd name="T55" fmla="*/ 60 h 276"/>
                <a:gd name="T56" fmla="*/ 1440 w 2532"/>
                <a:gd name="T57" fmla="*/ 60 h 276"/>
                <a:gd name="T58" fmla="*/ 1488 w 2532"/>
                <a:gd name="T59" fmla="*/ 54 h 276"/>
                <a:gd name="T60" fmla="*/ 1542 w 2532"/>
                <a:gd name="T61" fmla="*/ 48 h 276"/>
                <a:gd name="T62" fmla="*/ 1590 w 2532"/>
                <a:gd name="T63" fmla="*/ 48 h 276"/>
                <a:gd name="T64" fmla="*/ 1644 w 2532"/>
                <a:gd name="T65" fmla="*/ 42 h 276"/>
                <a:gd name="T66" fmla="*/ 1692 w 2532"/>
                <a:gd name="T67" fmla="*/ 42 h 276"/>
                <a:gd name="T68" fmla="*/ 1746 w 2532"/>
                <a:gd name="T69" fmla="*/ 36 h 276"/>
                <a:gd name="T70" fmla="*/ 1794 w 2532"/>
                <a:gd name="T71" fmla="*/ 30 h 276"/>
                <a:gd name="T72" fmla="*/ 1848 w 2532"/>
                <a:gd name="T73" fmla="*/ 30 h 276"/>
                <a:gd name="T74" fmla="*/ 1896 w 2532"/>
                <a:gd name="T75" fmla="*/ 24 h 276"/>
                <a:gd name="T76" fmla="*/ 1944 w 2532"/>
                <a:gd name="T77" fmla="*/ 24 h 276"/>
                <a:gd name="T78" fmla="*/ 1998 w 2532"/>
                <a:gd name="T79" fmla="*/ 24 h 276"/>
                <a:gd name="T80" fmla="*/ 2046 w 2532"/>
                <a:gd name="T81" fmla="*/ 18 h 276"/>
                <a:gd name="T82" fmla="*/ 2100 w 2532"/>
                <a:gd name="T83" fmla="*/ 18 h 276"/>
                <a:gd name="T84" fmla="*/ 2148 w 2532"/>
                <a:gd name="T85" fmla="*/ 12 h 276"/>
                <a:gd name="T86" fmla="*/ 2202 w 2532"/>
                <a:gd name="T87" fmla="*/ 12 h 276"/>
                <a:gd name="T88" fmla="*/ 2250 w 2532"/>
                <a:gd name="T89" fmla="*/ 12 h 276"/>
                <a:gd name="T90" fmla="*/ 2304 w 2532"/>
                <a:gd name="T91" fmla="*/ 6 h 276"/>
                <a:gd name="T92" fmla="*/ 2352 w 2532"/>
                <a:gd name="T93" fmla="*/ 6 h 276"/>
                <a:gd name="T94" fmla="*/ 2400 w 2532"/>
                <a:gd name="T95" fmla="*/ 6 h 276"/>
                <a:gd name="T96" fmla="*/ 2454 w 2532"/>
                <a:gd name="T97" fmla="*/ 0 h 276"/>
                <a:gd name="T98" fmla="*/ 2502 w 2532"/>
                <a:gd name="T9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32" h="276">
                  <a:moveTo>
                    <a:pt x="0" y="276"/>
                  </a:moveTo>
                  <a:lnTo>
                    <a:pt x="24" y="270"/>
                  </a:lnTo>
                  <a:lnTo>
                    <a:pt x="48" y="264"/>
                  </a:lnTo>
                  <a:lnTo>
                    <a:pt x="72" y="258"/>
                  </a:lnTo>
                  <a:lnTo>
                    <a:pt x="96" y="252"/>
                  </a:lnTo>
                  <a:lnTo>
                    <a:pt x="126" y="246"/>
                  </a:lnTo>
                  <a:lnTo>
                    <a:pt x="150" y="240"/>
                  </a:lnTo>
                  <a:lnTo>
                    <a:pt x="174" y="234"/>
                  </a:lnTo>
                  <a:lnTo>
                    <a:pt x="198" y="228"/>
                  </a:lnTo>
                  <a:lnTo>
                    <a:pt x="222" y="222"/>
                  </a:lnTo>
                  <a:lnTo>
                    <a:pt x="252" y="216"/>
                  </a:lnTo>
                  <a:lnTo>
                    <a:pt x="276" y="216"/>
                  </a:lnTo>
                  <a:lnTo>
                    <a:pt x="300" y="210"/>
                  </a:lnTo>
                  <a:lnTo>
                    <a:pt x="324" y="204"/>
                  </a:lnTo>
                  <a:lnTo>
                    <a:pt x="354" y="198"/>
                  </a:lnTo>
                  <a:lnTo>
                    <a:pt x="378" y="192"/>
                  </a:lnTo>
                  <a:lnTo>
                    <a:pt x="402" y="186"/>
                  </a:lnTo>
                  <a:lnTo>
                    <a:pt x="426" y="186"/>
                  </a:lnTo>
                  <a:lnTo>
                    <a:pt x="450" y="180"/>
                  </a:lnTo>
                  <a:lnTo>
                    <a:pt x="480" y="174"/>
                  </a:lnTo>
                  <a:lnTo>
                    <a:pt x="504" y="168"/>
                  </a:lnTo>
                  <a:lnTo>
                    <a:pt x="528" y="168"/>
                  </a:lnTo>
                  <a:lnTo>
                    <a:pt x="552" y="162"/>
                  </a:lnTo>
                  <a:lnTo>
                    <a:pt x="582" y="156"/>
                  </a:lnTo>
                  <a:lnTo>
                    <a:pt x="606" y="156"/>
                  </a:lnTo>
                  <a:lnTo>
                    <a:pt x="630" y="150"/>
                  </a:lnTo>
                  <a:lnTo>
                    <a:pt x="654" y="144"/>
                  </a:lnTo>
                  <a:lnTo>
                    <a:pt x="678" y="144"/>
                  </a:lnTo>
                  <a:lnTo>
                    <a:pt x="708" y="138"/>
                  </a:lnTo>
                  <a:lnTo>
                    <a:pt x="732" y="138"/>
                  </a:lnTo>
                  <a:lnTo>
                    <a:pt x="756" y="132"/>
                  </a:lnTo>
                  <a:lnTo>
                    <a:pt x="780" y="126"/>
                  </a:lnTo>
                  <a:lnTo>
                    <a:pt x="810" y="126"/>
                  </a:lnTo>
                  <a:lnTo>
                    <a:pt x="834" y="120"/>
                  </a:lnTo>
                  <a:lnTo>
                    <a:pt x="858" y="120"/>
                  </a:lnTo>
                  <a:lnTo>
                    <a:pt x="882" y="114"/>
                  </a:lnTo>
                  <a:lnTo>
                    <a:pt x="906" y="114"/>
                  </a:lnTo>
                  <a:lnTo>
                    <a:pt x="936" y="108"/>
                  </a:lnTo>
                  <a:lnTo>
                    <a:pt x="960" y="108"/>
                  </a:lnTo>
                  <a:lnTo>
                    <a:pt x="984" y="102"/>
                  </a:lnTo>
                  <a:lnTo>
                    <a:pt x="1008" y="102"/>
                  </a:lnTo>
                  <a:lnTo>
                    <a:pt x="1038" y="96"/>
                  </a:lnTo>
                  <a:lnTo>
                    <a:pt x="1062" y="96"/>
                  </a:lnTo>
                  <a:lnTo>
                    <a:pt x="1086" y="90"/>
                  </a:lnTo>
                  <a:lnTo>
                    <a:pt x="1110" y="90"/>
                  </a:lnTo>
                  <a:lnTo>
                    <a:pt x="1134" y="84"/>
                  </a:lnTo>
                  <a:lnTo>
                    <a:pt x="1164" y="84"/>
                  </a:lnTo>
                  <a:lnTo>
                    <a:pt x="1188" y="78"/>
                  </a:lnTo>
                  <a:lnTo>
                    <a:pt x="1212" y="78"/>
                  </a:lnTo>
                  <a:lnTo>
                    <a:pt x="1236" y="78"/>
                  </a:lnTo>
                  <a:lnTo>
                    <a:pt x="1266" y="72"/>
                  </a:lnTo>
                  <a:lnTo>
                    <a:pt x="1290" y="72"/>
                  </a:lnTo>
                  <a:lnTo>
                    <a:pt x="1314" y="66"/>
                  </a:lnTo>
                  <a:lnTo>
                    <a:pt x="1338" y="66"/>
                  </a:lnTo>
                  <a:lnTo>
                    <a:pt x="1362" y="66"/>
                  </a:lnTo>
                  <a:lnTo>
                    <a:pt x="1392" y="60"/>
                  </a:lnTo>
                  <a:lnTo>
                    <a:pt x="1416" y="60"/>
                  </a:lnTo>
                  <a:lnTo>
                    <a:pt x="1440" y="60"/>
                  </a:lnTo>
                  <a:lnTo>
                    <a:pt x="1464" y="54"/>
                  </a:lnTo>
                  <a:lnTo>
                    <a:pt x="1488" y="54"/>
                  </a:lnTo>
                  <a:lnTo>
                    <a:pt x="1518" y="54"/>
                  </a:lnTo>
                  <a:lnTo>
                    <a:pt x="1542" y="48"/>
                  </a:lnTo>
                  <a:lnTo>
                    <a:pt x="1566" y="48"/>
                  </a:lnTo>
                  <a:lnTo>
                    <a:pt x="1590" y="48"/>
                  </a:lnTo>
                  <a:lnTo>
                    <a:pt x="1620" y="42"/>
                  </a:lnTo>
                  <a:lnTo>
                    <a:pt x="1644" y="42"/>
                  </a:lnTo>
                  <a:lnTo>
                    <a:pt x="1668" y="42"/>
                  </a:lnTo>
                  <a:lnTo>
                    <a:pt x="1692" y="42"/>
                  </a:lnTo>
                  <a:lnTo>
                    <a:pt x="1716" y="36"/>
                  </a:lnTo>
                  <a:lnTo>
                    <a:pt x="1746" y="36"/>
                  </a:lnTo>
                  <a:lnTo>
                    <a:pt x="1770" y="36"/>
                  </a:lnTo>
                  <a:lnTo>
                    <a:pt x="1794" y="30"/>
                  </a:lnTo>
                  <a:lnTo>
                    <a:pt x="1818" y="30"/>
                  </a:lnTo>
                  <a:lnTo>
                    <a:pt x="1848" y="30"/>
                  </a:lnTo>
                  <a:lnTo>
                    <a:pt x="1872" y="30"/>
                  </a:lnTo>
                  <a:lnTo>
                    <a:pt x="1896" y="24"/>
                  </a:lnTo>
                  <a:lnTo>
                    <a:pt x="1920" y="24"/>
                  </a:lnTo>
                  <a:lnTo>
                    <a:pt x="1944" y="24"/>
                  </a:lnTo>
                  <a:lnTo>
                    <a:pt x="1974" y="24"/>
                  </a:lnTo>
                  <a:lnTo>
                    <a:pt x="1998" y="24"/>
                  </a:lnTo>
                  <a:lnTo>
                    <a:pt x="2022" y="18"/>
                  </a:lnTo>
                  <a:lnTo>
                    <a:pt x="2046" y="18"/>
                  </a:lnTo>
                  <a:lnTo>
                    <a:pt x="2076" y="18"/>
                  </a:lnTo>
                  <a:lnTo>
                    <a:pt x="2100" y="18"/>
                  </a:lnTo>
                  <a:lnTo>
                    <a:pt x="2124" y="18"/>
                  </a:lnTo>
                  <a:lnTo>
                    <a:pt x="2148" y="12"/>
                  </a:lnTo>
                  <a:lnTo>
                    <a:pt x="2172" y="12"/>
                  </a:lnTo>
                  <a:lnTo>
                    <a:pt x="2202" y="12"/>
                  </a:lnTo>
                  <a:lnTo>
                    <a:pt x="2226" y="12"/>
                  </a:lnTo>
                  <a:lnTo>
                    <a:pt x="2250" y="12"/>
                  </a:lnTo>
                  <a:lnTo>
                    <a:pt x="2274" y="6"/>
                  </a:lnTo>
                  <a:lnTo>
                    <a:pt x="2304" y="6"/>
                  </a:lnTo>
                  <a:lnTo>
                    <a:pt x="2328" y="6"/>
                  </a:lnTo>
                  <a:lnTo>
                    <a:pt x="2352" y="6"/>
                  </a:lnTo>
                  <a:lnTo>
                    <a:pt x="2376" y="6"/>
                  </a:lnTo>
                  <a:lnTo>
                    <a:pt x="2400" y="6"/>
                  </a:lnTo>
                  <a:lnTo>
                    <a:pt x="2430" y="0"/>
                  </a:lnTo>
                  <a:lnTo>
                    <a:pt x="2454" y="0"/>
                  </a:lnTo>
                  <a:lnTo>
                    <a:pt x="2478" y="0"/>
                  </a:lnTo>
                  <a:lnTo>
                    <a:pt x="2502" y="0"/>
                  </a:lnTo>
                  <a:lnTo>
                    <a:pt x="2532" y="0"/>
                  </a:lnTo>
                </a:path>
              </a:pathLst>
            </a:custGeom>
            <a:noFill/>
            <a:ln w="0">
              <a:solidFill>
                <a:srgbClr val="0000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6" name="Freeform 73"/>
            <p:cNvSpPr>
              <a:spLocks/>
            </p:cNvSpPr>
            <p:nvPr/>
          </p:nvSpPr>
          <p:spPr bwMode="auto">
            <a:xfrm>
              <a:off x="1710" y="2179"/>
              <a:ext cx="2538" cy="0"/>
            </a:xfrm>
            <a:custGeom>
              <a:avLst/>
              <a:gdLst>
                <a:gd name="T0" fmla="*/ 0 w 2538"/>
                <a:gd name="T1" fmla="*/ 1266 w 2538"/>
                <a:gd name="T2" fmla="*/ 2538 w 253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538">
                  <a:moveTo>
                    <a:pt x="0" y="0"/>
                  </a:moveTo>
                  <a:lnTo>
                    <a:pt x="1266" y="0"/>
                  </a:lnTo>
                  <a:lnTo>
                    <a:pt x="2538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7" name="Freeform 74"/>
            <p:cNvSpPr>
              <a:spLocks/>
            </p:cNvSpPr>
            <p:nvPr/>
          </p:nvSpPr>
          <p:spPr bwMode="auto">
            <a:xfrm>
              <a:off x="1710" y="2215"/>
              <a:ext cx="798" cy="282"/>
            </a:xfrm>
            <a:custGeom>
              <a:avLst/>
              <a:gdLst>
                <a:gd name="T0" fmla="*/ 12 w 798"/>
                <a:gd name="T1" fmla="*/ 282 h 282"/>
                <a:gd name="T2" fmla="*/ 30 w 798"/>
                <a:gd name="T3" fmla="*/ 276 h 282"/>
                <a:gd name="T4" fmla="*/ 48 w 798"/>
                <a:gd name="T5" fmla="*/ 270 h 282"/>
                <a:gd name="T6" fmla="*/ 66 w 798"/>
                <a:gd name="T7" fmla="*/ 264 h 282"/>
                <a:gd name="T8" fmla="*/ 84 w 798"/>
                <a:gd name="T9" fmla="*/ 258 h 282"/>
                <a:gd name="T10" fmla="*/ 102 w 798"/>
                <a:gd name="T11" fmla="*/ 252 h 282"/>
                <a:gd name="T12" fmla="*/ 126 w 798"/>
                <a:gd name="T13" fmla="*/ 252 h 282"/>
                <a:gd name="T14" fmla="*/ 144 w 798"/>
                <a:gd name="T15" fmla="*/ 246 h 282"/>
                <a:gd name="T16" fmla="*/ 162 w 798"/>
                <a:gd name="T17" fmla="*/ 240 h 282"/>
                <a:gd name="T18" fmla="*/ 180 w 798"/>
                <a:gd name="T19" fmla="*/ 234 h 282"/>
                <a:gd name="T20" fmla="*/ 198 w 798"/>
                <a:gd name="T21" fmla="*/ 228 h 282"/>
                <a:gd name="T22" fmla="*/ 216 w 798"/>
                <a:gd name="T23" fmla="*/ 222 h 282"/>
                <a:gd name="T24" fmla="*/ 240 w 798"/>
                <a:gd name="T25" fmla="*/ 216 h 282"/>
                <a:gd name="T26" fmla="*/ 258 w 798"/>
                <a:gd name="T27" fmla="*/ 210 h 282"/>
                <a:gd name="T28" fmla="*/ 276 w 798"/>
                <a:gd name="T29" fmla="*/ 204 h 282"/>
                <a:gd name="T30" fmla="*/ 294 w 798"/>
                <a:gd name="T31" fmla="*/ 198 h 282"/>
                <a:gd name="T32" fmla="*/ 312 w 798"/>
                <a:gd name="T33" fmla="*/ 192 h 282"/>
                <a:gd name="T34" fmla="*/ 330 w 798"/>
                <a:gd name="T35" fmla="*/ 186 h 282"/>
                <a:gd name="T36" fmla="*/ 354 w 798"/>
                <a:gd name="T37" fmla="*/ 180 h 282"/>
                <a:gd name="T38" fmla="*/ 372 w 798"/>
                <a:gd name="T39" fmla="*/ 174 h 282"/>
                <a:gd name="T40" fmla="*/ 390 w 798"/>
                <a:gd name="T41" fmla="*/ 168 h 282"/>
                <a:gd name="T42" fmla="*/ 408 w 798"/>
                <a:gd name="T43" fmla="*/ 162 h 282"/>
                <a:gd name="T44" fmla="*/ 426 w 798"/>
                <a:gd name="T45" fmla="*/ 150 h 282"/>
                <a:gd name="T46" fmla="*/ 444 w 798"/>
                <a:gd name="T47" fmla="*/ 144 h 282"/>
                <a:gd name="T48" fmla="*/ 468 w 798"/>
                <a:gd name="T49" fmla="*/ 138 h 282"/>
                <a:gd name="T50" fmla="*/ 486 w 798"/>
                <a:gd name="T51" fmla="*/ 132 h 282"/>
                <a:gd name="T52" fmla="*/ 504 w 798"/>
                <a:gd name="T53" fmla="*/ 126 h 282"/>
                <a:gd name="T54" fmla="*/ 522 w 798"/>
                <a:gd name="T55" fmla="*/ 120 h 282"/>
                <a:gd name="T56" fmla="*/ 540 w 798"/>
                <a:gd name="T57" fmla="*/ 108 h 282"/>
                <a:gd name="T58" fmla="*/ 558 w 798"/>
                <a:gd name="T59" fmla="*/ 102 h 282"/>
                <a:gd name="T60" fmla="*/ 582 w 798"/>
                <a:gd name="T61" fmla="*/ 96 h 282"/>
                <a:gd name="T62" fmla="*/ 600 w 798"/>
                <a:gd name="T63" fmla="*/ 90 h 282"/>
                <a:gd name="T64" fmla="*/ 618 w 798"/>
                <a:gd name="T65" fmla="*/ 78 h 282"/>
                <a:gd name="T66" fmla="*/ 636 w 798"/>
                <a:gd name="T67" fmla="*/ 72 h 282"/>
                <a:gd name="T68" fmla="*/ 654 w 798"/>
                <a:gd name="T69" fmla="*/ 66 h 282"/>
                <a:gd name="T70" fmla="*/ 672 w 798"/>
                <a:gd name="T71" fmla="*/ 54 h 282"/>
                <a:gd name="T72" fmla="*/ 696 w 798"/>
                <a:gd name="T73" fmla="*/ 48 h 282"/>
                <a:gd name="T74" fmla="*/ 714 w 798"/>
                <a:gd name="T75" fmla="*/ 36 h 282"/>
                <a:gd name="T76" fmla="*/ 732 w 798"/>
                <a:gd name="T77" fmla="*/ 30 h 282"/>
                <a:gd name="T78" fmla="*/ 750 w 798"/>
                <a:gd name="T79" fmla="*/ 24 h 282"/>
                <a:gd name="T80" fmla="*/ 768 w 798"/>
                <a:gd name="T81" fmla="*/ 12 h 282"/>
                <a:gd name="T82" fmla="*/ 786 w 798"/>
                <a:gd name="T83" fmla="*/ 6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98" h="282">
                  <a:moveTo>
                    <a:pt x="0" y="282"/>
                  </a:moveTo>
                  <a:lnTo>
                    <a:pt x="6" y="282"/>
                  </a:lnTo>
                  <a:lnTo>
                    <a:pt x="12" y="282"/>
                  </a:lnTo>
                  <a:lnTo>
                    <a:pt x="18" y="276"/>
                  </a:lnTo>
                  <a:lnTo>
                    <a:pt x="24" y="276"/>
                  </a:lnTo>
                  <a:lnTo>
                    <a:pt x="30" y="276"/>
                  </a:lnTo>
                  <a:lnTo>
                    <a:pt x="36" y="276"/>
                  </a:lnTo>
                  <a:lnTo>
                    <a:pt x="42" y="270"/>
                  </a:lnTo>
                  <a:lnTo>
                    <a:pt x="48" y="270"/>
                  </a:lnTo>
                  <a:lnTo>
                    <a:pt x="54" y="270"/>
                  </a:lnTo>
                  <a:lnTo>
                    <a:pt x="60" y="264"/>
                  </a:lnTo>
                  <a:lnTo>
                    <a:pt x="66" y="264"/>
                  </a:lnTo>
                  <a:lnTo>
                    <a:pt x="72" y="264"/>
                  </a:lnTo>
                  <a:lnTo>
                    <a:pt x="78" y="264"/>
                  </a:lnTo>
                  <a:lnTo>
                    <a:pt x="84" y="258"/>
                  </a:lnTo>
                  <a:lnTo>
                    <a:pt x="90" y="258"/>
                  </a:lnTo>
                  <a:lnTo>
                    <a:pt x="96" y="258"/>
                  </a:lnTo>
                  <a:lnTo>
                    <a:pt x="102" y="252"/>
                  </a:lnTo>
                  <a:lnTo>
                    <a:pt x="108" y="252"/>
                  </a:lnTo>
                  <a:lnTo>
                    <a:pt x="120" y="252"/>
                  </a:lnTo>
                  <a:lnTo>
                    <a:pt x="126" y="252"/>
                  </a:lnTo>
                  <a:lnTo>
                    <a:pt x="132" y="246"/>
                  </a:lnTo>
                  <a:lnTo>
                    <a:pt x="138" y="246"/>
                  </a:lnTo>
                  <a:lnTo>
                    <a:pt x="144" y="246"/>
                  </a:lnTo>
                  <a:lnTo>
                    <a:pt x="150" y="240"/>
                  </a:lnTo>
                  <a:lnTo>
                    <a:pt x="156" y="240"/>
                  </a:lnTo>
                  <a:lnTo>
                    <a:pt x="162" y="240"/>
                  </a:lnTo>
                  <a:lnTo>
                    <a:pt x="168" y="234"/>
                  </a:lnTo>
                  <a:lnTo>
                    <a:pt x="174" y="234"/>
                  </a:lnTo>
                  <a:lnTo>
                    <a:pt x="180" y="234"/>
                  </a:lnTo>
                  <a:lnTo>
                    <a:pt x="186" y="228"/>
                  </a:lnTo>
                  <a:lnTo>
                    <a:pt x="192" y="228"/>
                  </a:lnTo>
                  <a:lnTo>
                    <a:pt x="198" y="228"/>
                  </a:lnTo>
                  <a:lnTo>
                    <a:pt x="204" y="228"/>
                  </a:lnTo>
                  <a:lnTo>
                    <a:pt x="210" y="222"/>
                  </a:lnTo>
                  <a:lnTo>
                    <a:pt x="216" y="222"/>
                  </a:lnTo>
                  <a:lnTo>
                    <a:pt x="222" y="222"/>
                  </a:lnTo>
                  <a:lnTo>
                    <a:pt x="234" y="216"/>
                  </a:lnTo>
                  <a:lnTo>
                    <a:pt x="240" y="216"/>
                  </a:lnTo>
                  <a:lnTo>
                    <a:pt x="246" y="216"/>
                  </a:lnTo>
                  <a:lnTo>
                    <a:pt x="252" y="210"/>
                  </a:lnTo>
                  <a:lnTo>
                    <a:pt x="258" y="210"/>
                  </a:lnTo>
                  <a:lnTo>
                    <a:pt x="264" y="210"/>
                  </a:lnTo>
                  <a:lnTo>
                    <a:pt x="270" y="204"/>
                  </a:lnTo>
                  <a:lnTo>
                    <a:pt x="276" y="204"/>
                  </a:lnTo>
                  <a:lnTo>
                    <a:pt x="282" y="204"/>
                  </a:lnTo>
                  <a:lnTo>
                    <a:pt x="288" y="198"/>
                  </a:lnTo>
                  <a:lnTo>
                    <a:pt x="294" y="198"/>
                  </a:lnTo>
                  <a:lnTo>
                    <a:pt x="300" y="198"/>
                  </a:lnTo>
                  <a:lnTo>
                    <a:pt x="306" y="192"/>
                  </a:lnTo>
                  <a:lnTo>
                    <a:pt x="312" y="192"/>
                  </a:lnTo>
                  <a:lnTo>
                    <a:pt x="318" y="192"/>
                  </a:lnTo>
                  <a:lnTo>
                    <a:pt x="324" y="186"/>
                  </a:lnTo>
                  <a:lnTo>
                    <a:pt x="330" y="186"/>
                  </a:lnTo>
                  <a:lnTo>
                    <a:pt x="336" y="186"/>
                  </a:lnTo>
                  <a:lnTo>
                    <a:pt x="348" y="180"/>
                  </a:lnTo>
                  <a:lnTo>
                    <a:pt x="354" y="180"/>
                  </a:lnTo>
                  <a:lnTo>
                    <a:pt x="360" y="174"/>
                  </a:lnTo>
                  <a:lnTo>
                    <a:pt x="366" y="174"/>
                  </a:lnTo>
                  <a:lnTo>
                    <a:pt x="372" y="174"/>
                  </a:lnTo>
                  <a:lnTo>
                    <a:pt x="378" y="168"/>
                  </a:lnTo>
                  <a:lnTo>
                    <a:pt x="384" y="168"/>
                  </a:lnTo>
                  <a:lnTo>
                    <a:pt x="390" y="168"/>
                  </a:lnTo>
                  <a:lnTo>
                    <a:pt x="396" y="162"/>
                  </a:lnTo>
                  <a:lnTo>
                    <a:pt x="402" y="162"/>
                  </a:lnTo>
                  <a:lnTo>
                    <a:pt x="408" y="162"/>
                  </a:lnTo>
                  <a:lnTo>
                    <a:pt x="414" y="156"/>
                  </a:lnTo>
                  <a:lnTo>
                    <a:pt x="420" y="156"/>
                  </a:lnTo>
                  <a:lnTo>
                    <a:pt x="426" y="150"/>
                  </a:lnTo>
                  <a:lnTo>
                    <a:pt x="432" y="150"/>
                  </a:lnTo>
                  <a:lnTo>
                    <a:pt x="438" y="150"/>
                  </a:lnTo>
                  <a:lnTo>
                    <a:pt x="444" y="144"/>
                  </a:lnTo>
                  <a:lnTo>
                    <a:pt x="450" y="144"/>
                  </a:lnTo>
                  <a:lnTo>
                    <a:pt x="462" y="144"/>
                  </a:lnTo>
                  <a:lnTo>
                    <a:pt x="468" y="138"/>
                  </a:lnTo>
                  <a:lnTo>
                    <a:pt x="474" y="138"/>
                  </a:lnTo>
                  <a:lnTo>
                    <a:pt x="480" y="132"/>
                  </a:lnTo>
                  <a:lnTo>
                    <a:pt x="486" y="132"/>
                  </a:lnTo>
                  <a:lnTo>
                    <a:pt x="492" y="132"/>
                  </a:lnTo>
                  <a:lnTo>
                    <a:pt x="498" y="126"/>
                  </a:lnTo>
                  <a:lnTo>
                    <a:pt x="504" y="126"/>
                  </a:lnTo>
                  <a:lnTo>
                    <a:pt x="510" y="120"/>
                  </a:lnTo>
                  <a:lnTo>
                    <a:pt x="516" y="120"/>
                  </a:lnTo>
                  <a:lnTo>
                    <a:pt x="522" y="120"/>
                  </a:lnTo>
                  <a:lnTo>
                    <a:pt x="528" y="114"/>
                  </a:lnTo>
                  <a:lnTo>
                    <a:pt x="534" y="114"/>
                  </a:lnTo>
                  <a:lnTo>
                    <a:pt x="540" y="108"/>
                  </a:lnTo>
                  <a:lnTo>
                    <a:pt x="546" y="108"/>
                  </a:lnTo>
                  <a:lnTo>
                    <a:pt x="552" y="108"/>
                  </a:lnTo>
                  <a:lnTo>
                    <a:pt x="558" y="102"/>
                  </a:lnTo>
                  <a:lnTo>
                    <a:pt x="564" y="102"/>
                  </a:lnTo>
                  <a:lnTo>
                    <a:pt x="576" y="96"/>
                  </a:lnTo>
                  <a:lnTo>
                    <a:pt x="582" y="96"/>
                  </a:lnTo>
                  <a:lnTo>
                    <a:pt x="588" y="90"/>
                  </a:lnTo>
                  <a:lnTo>
                    <a:pt x="594" y="90"/>
                  </a:lnTo>
                  <a:lnTo>
                    <a:pt x="600" y="90"/>
                  </a:lnTo>
                  <a:lnTo>
                    <a:pt x="606" y="84"/>
                  </a:lnTo>
                  <a:lnTo>
                    <a:pt x="612" y="84"/>
                  </a:lnTo>
                  <a:lnTo>
                    <a:pt x="618" y="78"/>
                  </a:lnTo>
                  <a:lnTo>
                    <a:pt x="624" y="78"/>
                  </a:lnTo>
                  <a:lnTo>
                    <a:pt x="630" y="72"/>
                  </a:lnTo>
                  <a:lnTo>
                    <a:pt x="636" y="72"/>
                  </a:lnTo>
                  <a:lnTo>
                    <a:pt x="642" y="66"/>
                  </a:lnTo>
                  <a:lnTo>
                    <a:pt x="648" y="66"/>
                  </a:lnTo>
                  <a:lnTo>
                    <a:pt x="654" y="66"/>
                  </a:lnTo>
                  <a:lnTo>
                    <a:pt x="660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8" y="54"/>
                  </a:lnTo>
                  <a:lnTo>
                    <a:pt x="684" y="48"/>
                  </a:lnTo>
                  <a:lnTo>
                    <a:pt x="696" y="48"/>
                  </a:lnTo>
                  <a:lnTo>
                    <a:pt x="702" y="42"/>
                  </a:lnTo>
                  <a:lnTo>
                    <a:pt x="708" y="42"/>
                  </a:lnTo>
                  <a:lnTo>
                    <a:pt x="714" y="36"/>
                  </a:lnTo>
                  <a:lnTo>
                    <a:pt x="720" y="36"/>
                  </a:lnTo>
                  <a:lnTo>
                    <a:pt x="726" y="30"/>
                  </a:lnTo>
                  <a:lnTo>
                    <a:pt x="732" y="30"/>
                  </a:lnTo>
                  <a:lnTo>
                    <a:pt x="738" y="30"/>
                  </a:lnTo>
                  <a:lnTo>
                    <a:pt x="744" y="24"/>
                  </a:lnTo>
                  <a:lnTo>
                    <a:pt x="750" y="24"/>
                  </a:lnTo>
                  <a:lnTo>
                    <a:pt x="756" y="18"/>
                  </a:lnTo>
                  <a:lnTo>
                    <a:pt x="762" y="18"/>
                  </a:lnTo>
                  <a:lnTo>
                    <a:pt x="768" y="12"/>
                  </a:lnTo>
                  <a:lnTo>
                    <a:pt x="774" y="12"/>
                  </a:lnTo>
                  <a:lnTo>
                    <a:pt x="780" y="6"/>
                  </a:lnTo>
                  <a:lnTo>
                    <a:pt x="786" y="6"/>
                  </a:lnTo>
                  <a:lnTo>
                    <a:pt x="792" y="0"/>
                  </a:lnTo>
                  <a:lnTo>
                    <a:pt x="798" y="0"/>
                  </a:lnTo>
                </a:path>
              </a:pathLst>
            </a:custGeom>
            <a:noFill/>
            <a:ln w="0">
              <a:solidFill>
                <a:srgbClr val="00A5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8" name="Freeform 75"/>
            <p:cNvSpPr>
              <a:spLocks/>
            </p:cNvSpPr>
            <p:nvPr/>
          </p:nvSpPr>
          <p:spPr bwMode="auto">
            <a:xfrm>
              <a:off x="2508" y="1675"/>
              <a:ext cx="804" cy="540"/>
            </a:xfrm>
            <a:custGeom>
              <a:avLst/>
              <a:gdLst>
                <a:gd name="T0" fmla="*/ 18 w 804"/>
                <a:gd name="T1" fmla="*/ 534 h 540"/>
                <a:gd name="T2" fmla="*/ 36 w 804"/>
                <a:gd name="T3" fmla="*/ 522 h 540"/>
                <a:gd name="T4" fmla="*/ 54 w 804"/>
                <a:gd name="T5" fmla="*/ 510 h 540"/>
                <a:gd name="T6" fmla="*/ 72 w 804"/>
                <a:gd name="T7" fmla="*/ 504 h 540"/>
                <a:gd name="T8" fmla="*/ 90 w 804"/>
                <a:gd name="T9" fmla="*/ 492 h 540"/>
                <a:gd name="T10" fmla="*/ 108 w 804"/>
                <a:gd name="T11" fmla="*/ 486 h 540"/>
                <a:gd name="T12" fmla="*/ 132 w 804"/>
                <a:gd name="T13" fmla="*/ 474 h 540"/>
                <a:gd name="T14" fmla="*/ 150 w 804"/>
                <a:gd name="T15" fmla="*/ 462 h 540"/>
                <a:gd name="T16" fmla="*/ 168 w 804"/>
                <a:gd name="T17" fmla="*/ 456 h 540"/>
                <a:gd name="T18" fmla="*/ 186 w 804"/>
                <a:gd name="T19" fmla="*/ 444 h 540"/>
                <a:gd name="T20" fmla="*/ 204 w 804"/>
                <a:gd name="T21" fmla="*/ 432 h 540"/>
                <a:gd name="T22" fmla="*/ 222 w 804"/>
                <a:gd name="T23" fmla="*/ 420 h 540"/>
                <a:gd name="T24" fmla="*/ 246 w 804"/>
                <a:gd name="T25" fmla="*/ 408 h 540"/>
                <a:gd name="T26" fmla="*/ 264 w 804"/>
                <a:gd name="T27" fmla="*/ 402 h 540"/>
                <a:gd name="T28" fmla="*/ 282 w 804"/>
                <a:gd name="T29" fmla="*/ 390 h 540"/>
                <a:gd name="T30" fmla="*/ 300 w 804"/>
                <a:gd name="T31" fmla="*/ 378 h 540"/>
                <a:gd name="T32" fmla="*/ 318 w 804"/>
                <a:gd name="T33" fmla="*/ 366 h 540"/>
                <a:gd name="T34" fmla="*/ 336 w 804"/>
                <a:gd name="T35" fmla="*/ 354 h 540"/>
                <a:gd name="T36" fmla="*/ 360 w 804"/>
                <a:gd name="T37" fmla="*/ 342 h 540"/>
                <a:gd name="T38" fmla="*/ 378 w 804"/>
                <a:gd name="T39" fmla="*/ 330 h 540"/>
                <a:gd name="T40" fmla="*/ 396 w 804"/>
                <a:gd name="T41" fmla="*/ 318 h 540"/>
                <a:gd name="T42" fmla="*/ 414 w 804"/>
                <a:gd name="T43" fmla="*/ 306 h 540"/>
                <a:gd name="T44" fmla="*/ 432 w 804"/>
                <a:gd name="T45" fmla="*/ 294 h 540"/>
                <a:gd name="T46" fmla="*/ 450 w 804"/>
                <a:gd name="T47" fmla="*/ 276 h 540"/>
                <a:gd name="T48" fmla="*/ 474 w 804"/>
                <a:gd name="T49" fmla="*/ 264 h 540"/>
                <a:gd name="T50" fmla="*/ 492 w 804"/>
                <a:gd name="T51" fmla="*/ 252 h 540"/>
                <a:gd name="T52" fmla="*/ 510 w 804"/>
                <a:gd name="T53" fmla="*/ 240 h 540"/>
                <a:gd name="T54" fmla="*/ 528 w 804"/>
                <a:gd name="T55" fmla="*/ 222 h 540"/>
                <a:gd name="T56" fmla="*/ 546 w 804"/>
                <a:gd name="T57" fmla="*/ 210 h 540"/>
                <a:gd name="T58" fmla="*/ 564 w 804"/>
                <a:gd name="T59" fmla="*/ 198 h 540"/>
                <a:gd name="T60" fmla="*/ 588 w 804"/>
                <a:gd name="T61" fmla="*/ 180 h 540"/>
                <a:gd name="T62" fmla="*/ 606 w 804"/>
                <a:gd name="T63" fmla="*/ 168 h 540"/>
                <a:gd name="T64" fmla="*/ 624 w 804"/>
                <a:gd name="T65" fmla="*/ 156 h 540"/>
                <a:gd name="T66" fmla="*/ 642 w 804"/>
                <a:gd name="T67" fmla="*/ 138 h 540"/>
                <a:gd name="T68" fmla="*/ 660 w 804"/>
                <a:gd name="T69" fmla="*/ 120 h 540"/>
                <a:gd name="T70" fmla="*/ 678 w 804"/>
                <a:gd name="T71" fmla="*/ 108 h 540"/>
                <a:gd name="T72" fmla="*/ 702 w 804"/>
                <a:gd name="T73" fmla="*/ 90 h 540"/>
                <a:gd name="T74" fmla="*/ 720 w 804"/>
                <a:gd name="T75" fmla="*/ 78 h 540"/>
                <a:gd name="T76" fmla="*/ 738 w 804"/>
                <a:gd name="T77" fmla="*/ 60 h 540"/>
                <a:gd name="T78" fmla="*/ 756 w 804"/>
                <a:gd name="T79" fmla="*/ 42 h 540"/>
                <a:gd name="T80" fmla="*/ 774 w 804"/>
                <a:gd name="T81" fmla="*/ 24 h 540"/>
                <a:gd name="T82" fmla="*/ 792 w 804"/>
                <a:gd name="T83" fmla="*/ 12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04" h="540">
                  <a:moveTo>
                    <a:pt x="0" y="540"/>
                  </a:moveTo>
                  <a:lnTo>
                    <a:pt x="12" y="534"/>
                  </a:lnTo>
                  <a:lnTo>
                    <a:pt x="18" y="534"/>
                  </a:lnTo>
                  <a:lnTo>
                    <a:pt x="24" y="528"/>
                  </a:lnTo>
                  <a:lnTo>
                    <a:pt x="30" y="528"/>
                  </a:lnTo>
                  <a:lnTo>
                    <a:pt x="36" y="522"/>
                  </a:lnTo>
                  <a:lnTo>
                    <a:pt x="42" y="516"/>
                  </a:lnTo>
                  <a:lnTo>
                    <a:pt x="48" y="516"/>
                  </a:lnTo>
                  <a:lnTo>
                    <a:pt x="54" y="510"/>
                  </a:lnTo>
                  <a:lnTo>
                    <a:pt x="60" y="510"/>
                  </a:lnTo>
                  <a:lnTo>
                    <a:pt x="66" y="504"/>
                  </a:lnTo>
                  <a:lnTo>
                    <a:pt x="72" y="504"/>
                  </a:lnTo>
                  <a:lnTo>
                    <a:pt x="78" y="498"/>
                  </a:lnTo>
                  <a:lnTo>
                    <a:pt x="84" y="498"/>
                  </a:lnTo>
                  <a:lnTo>
                    <a:pt x="90" y="492"/>
                  </a:lnTo>
                  <a:lnTo>
                    <a:pt x="96" y="492"/>
                  </a:lnTo>
                  <a:lnTo>
                    <a:pt x="102" y="486"/>
                  </a:lnTo>
                  <a:lnTo>
                    <a:pt x="108" y="486"/>
                  </a:lnTo>
                  <a:lnTo>
                    <a:pt x="114" y="480"/>
                  </a:lnTo>
                  <a:lnTo>
                    <a:pt x="126" y="474"/>
                  </a:lnTo>
                  <a:lnTo>
                    <a:pt x="132" y="474"/>
                  </a:lnTo>
                  <a:lnTo>
                    <a:pt x="138" y="468"/>
                  </a:lnTo>
                  <a:lnTo>
                    <a:pt x="144" y="468"/>
                  </a:lnTo>
                  <a:lnTo>
                    <a:pt x="150" y="462"/>
                  </a:lnTo>
                  <a:lnTo>
                    <a:pt x="156" y="462"/>
                  </a:lnTo>
                  <a:lnTo>
                    <a:pt x="162" y="456"/>
                  </a:lnTo>
                  <a:lnTo>
                    <a:pt x="168" y="456"/>
                  </a:lnTo>
                  <a:lnTo>
                    <a:pt x="174" y="450"/>
                  </a:lnTo>
                  <a:lnTo>
                    <a:pt x="180" y="444"/>
                  </a:lnTo>
                  <a:lnTo>
                    <a:pt x="186" y="444"/>
                  </a:lnTo>
                  <a:lnTo>
                    <a:pt x="192" y="438"/>
                  </a:lnTo>
                  <a:lnTo>
                    <a:pt x="198" y="438"/>
                  </a:lnTo>
                  <a:lnTo>
                    <a:pt x="204" y="432"/>
                  </a:lnTo>
                  <a:lnTo>
                    <a:pt x="210" y="426"/>
                  </a:lnTo>
                  <a:lnTo>
                    <a:pt x="216" y="426"/>
                  </a:lnTo>
                  <a:lnTo>
                    <a:pt x="222" y="420"/>
                  </a:lnTo>
                  <a:lnTo>
                    <a:pt x="228" y="420"/>
                  </a:lnTo>
                  <a:lnTo>
                    <a:pt x="240" y="414"/>
                  </a:lnTo>
                  <a:lnTo>
                    <a:pt x="246" y="408"/>
                  </a:lnTo>
                  <a:lnTo>
                    <a:pt x="252" y="408"/>
                  </a:lnTo>
                  <a:lnTo>
                    <a:pt x="258" y="402"/>
                  </a:lnTo>
                  <a:lnTo>
                    <a:pt x="264" y="402"/>
                  </a:lnTo>
                  <a:lnTo>
                    <a:pt x="270" y="396"/>
                  </a:lnTo>
                  <a:lnTo>
                    <a:pt x="276" y="390"/>
                  </a:lnTo>
                  <a:lnTo>
                    <a:pt x="282" y="390"/>
                  </a:lnTo>
                  <a:lnTo>
                    <a:pt x="288" y="384"/>
                  </a:lnTo>
                  <a:lnTo>
                    <a:pt x="294" y="378"/>
                  </a:lnTo>
                  <a:lnTo>
                    <a:pt x="300" y="378"/>
                  </a:lnTo>
                  <a:lnTo>
                    <a:pt x="306" y="372"/>
                  </a:lnTo>
                  <a:lnTo>
                    <a:pt x="312" y="366"/>
                  </a:lnTo>
                  <a:lnTo>
                    <a:pt x="318" y="366"/>
                  </a:lnTo>
                  <a:lnTo>
                    <a:pt x="324" y="360"/>
                  </a:lnTo>
                  <a:lnTo>
                    <a:pt x="330" y="354"/>
                  </a:lnTo>
                  <a:lnTo>
                    <a:pt x="336" y="354"/>
                  </a:lnTo>
                  <a:lnTo>
                    <a:pt x="342" y="348"/>
                  </a:lnTo>
                  <a:lnTo>
                    <a:pt x="354" y="348"/>
                  </a:lnTo>
                  <a:lnTo>
                    <a:pt x="360" y="342"/>
                  </a:lnTo>
                  <a:lnTo>
                    <a:pt x="366" y="336"/>
                  </a:lnTo>
                  <a:lnTo>
                    <a:pt x="372" y="330"/>
                  </a:lnTo>
                  <a:lnTo>
                    <a:pt x="378" y="330"/>
                  </a:lnTo>
                  <a:lnTo>
                    <a:pt x="384" y="324"/>
                  </a:lnTo>
                  <a:lnTo>
                    <a:pt x="390" y="318"/>
                  </a:lnTo>
                  <a:lnTo>
                    <a:pt x="396" y="318"/>
                  </a:lnTo>
                  <a:lnTo>
                    <a:pt x="402" y="312"/>
                  </a:lnTo>
                  <a:lnTo>
                    <a:pt x="408" y="306"/>
                  </a:lnTo>
                  <a:lnTo>
                    <a:pt x="414" y="306"/>
                  </a:lnTo>
                  <a:lnTo>
                    <a:pt x="420" y="300"/>
                  </a:lnTo>
                  <a:lnTo>
                    <a:pt x="426" y="294"/>
                  </a:lnTo>
                  <a:lnTo>
                    <a:pt x="432" y="294"/>
                  </a:lnTo>
                  <a:lnTo>
                    <a:pt x="438" y="288"/>
                  </a:lnTo>
                  <a:lnTo>
                    <a:pt x="444" y="282"/>
                  </a:lnTo>
                  <a:lnTo>
                    <a:pt x="450" y="276"/>
                  </a:lnTo>
                  <a:lnTo>
                    <a:pt x="456" y="276"/>
                  </a:lnTo>
                  <a:lnTo>
                    <a:pt x="468" y="270"/>
                  </a:lnTo>
                  <a:lnTo>
                    <a:pt x="474" y="264"/>
                  </a:lnTo>
                  <a:lnTo>
                    <a:pt x="480" y="258"/>
                  </a:lnTo>
                  <a:lnTo>
                    <a:pt x="486" y="258"/>
                  </a:lnTo>
                  <a:lnTo>
                    <a:pt x="492" y="252"/>
                  </a:lnTo>
                  <a:lnTo>
                    <a:pt x="498" y="246"/>
                  </a:lnTo>
                  <a:lnTo>
                    <a:pt x="504" y="246"/>
                  </a:lnTo>
                  <a:lnTo>
                    <a:pt x="510" y="240"/>
                  </a:lnTo>
                  <a:lnTo>
                    <a:pt x="516" y="234"/>
                  </a:lnTo>
                  <a:lnTo>
                    <a:pt x="522" y="228"/>
                  </a:lnTo>
                  <a:lnTo>
                    <a:pt x="528" y="222"/>
                  </a:lnTo>
                  <a:lnTo>
                    <a:pt x="534" y="222"/>
                  </a:lnTo>
                  <a:lnTo>
                    <a:pt x="540" y="216"/>
                  </a:lnTo>
                  <a:lnTo>
                    <a:pt x="546" y="210"/>
                  </a:lnTo>
                  <a:lnTo>
                    <a:pt x="552" y="204"/>
                  </a:lnTo>
                  <a:lnTo>
                    <a:pt x="558" y="204"/>
                  </a:lnTo>
                  <a:lnTo>
                    <a:pt x="564" y="198"/>
                  </a:lnTo>
                  <a:lnTo>
                    <a:pt x="570" y="192"/>
                  </a:lnTo>
                  <a:lnTo>
                    <a:pt x="576" y="186"/>
                  </a:lnTo>
                  <a:lnTo>
                    <a:pt x="588" y="180"/>
                  </a:lnTo>
                  <a:lnTo>
                    <a:pt x="594" y="180"/>
                  </a:lnTo>
                  <a:lnTo>
                    <a:pt x="600" y="174"/>
                  </a:lnTo>
                  <a:lnTo>
                    <a:pt x="606" y="168"/>
                  </a:lnTo>
                  <a:lnTo>
                    <a:pt x="612" y="162"/>
                  </a:lnTo>
                  <a:lnTo>
                    <a:pt x="618" y="156"/>
                  </a:lnTo>
                  <a:lnTo>
                    <a:pt x="624" y="156"/>
                  </a:lnTo>
                  <a:lnTo>
                    <a:pt x="630" y="150"/>
                  </a:lnTo>
                  <a:lnTo>
                    <a:pt x="636" y="144"/>
                  </a:lnTo>
                  <a:lnTo>
                    <a:pt x="642" y="138"/>
                  </a:lnTo>
                  <a:lnTo>
                    <a:pt x="648" y="132"/>
                  </a:lnTo>
                  <a:lnTo>
                    <a:pt x="654" y="126"/>
                  </a:lnTo>
                  <a:lnTo>
                    <a:pt x="660" y="120"/>
                  </a:lnTo>
                  <a:lnTo>
                    <a:pt x="666" y="120"/>
                  </a:lnTo>
                  <a:lnTo>
                    <a:pt x="672" y="114"/>
                  </a:lnTo>
                  <a:lnTo>
                    <a:pt x="678" y="108"/>
                  </a:lnTo>
                  <a:lnTo>
                    <a:pt x="684" y="102"/>
                  </a:lnTo>
                  <a:lnTo>
                    <a:pt x="690" y="96"/>
                  </a:lnTo>
                  <a:lnTo>
                    <a:pt x="702" y="90"/>
                  </a:lnTo>
                  <a:lnTo>
                    <a:pt x="708" y="84"/>
                  </a:lnTo>
                  <a:lnTo>
                    <a:pt x="714" y="84"/>
                  </a:lnTo>
                  <a:lnTo>
                    <a:pt x="720" y="78"/>
                  </a:lnTo>
                  <a:lnTo>
                    <a:pt x="726" y="72"/>
                  </a:lnTo>
                  <a:lnTo>
                    <a:pt x="732" y="66"/>
                  </a:lnTo>
                  <a:lnTo>
                    <a:pt x="738" y="60"/>
                  </a:lnTo>
                  <a:lnTo>
                    <a:pt x="744" y="54"/>
                  </a:lnTo>
                  <a:lnTo>
                    <a:pt x="750" y="48"/>
                  </a:lnTo>
                  <a:lnTo>
                    <a:pt x="756" y="42"/>
                  </a:lnTo>
                  <a:lnTo>
                    <a:pt x="762" y="36"/>
                  </a:lnTo>
                  <a:lnTo>
                    <a:pt x="768" y="30"/>
                  </a:lnTo>
                  <a:lnTo>
                    <a:pt x="774" y="24"/>
                  </a:lnTo>
                  <a:lnTo>
                    <a:pt x="780" y="24"/>
                  </a:lnTo>
                  <a:lnTo>
                    <a:pt x="786" y="18"/>
                  </a:lnTo>
                  <a:lnTo>
                    <a:pt x="792" y="12"/>
                  </a:lnTo>
                  <a:lnTo>
                    <a:pt x="798" y="6"/>
                  </a:lnTo>
                  <a:lnTo>
                    <a:pt x="804" y="0"/>
                  </a:lnTo>
                </a:path>
              </a:pathLst>
            </a:custGeom>
            <a:noFill/>
            <a:ln w="0">
              <a:solidFill>
                <a:srgbClr val="00A5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9" name="Freeform 76"/>
            <p:cNvSpPr>
              <a:spLocks/>
            </p:cNvSpPr>
            <p:nvPr/>
          </p:nvSpPr>
          <p:spPr bwMode="auto">
            <a:xfrm>
              <a:off x="3312" y="1213"/>
              <a:ext cx="432" cy="462"/>
            </a:xfrm>
            <a:custGeom>
              <a:avLst/>
              <a:gdLst>
                <a:gd name="T0" fmla="*/ 12 w 432"/>
                <a:gd name="T1" fmla="*/ 456 h 462"/>
                <a:gd name="T2" fmla="*/ 24 w 432"/>
                <a:gd name="T3" fmla="*/ 444 h 462"/>
                <a:gd name="T4" fmla="*/ 36 w 432"/>
                <a:gd name="T5" fmla="*/ 432 h 462"/>
                <a:gd name="T6" fmla="*/ 48 w 432"/>
                <a:gd name="T7" fmla="*/ 420 h 462"/>
                <a:gd name="T8" fmla="*/ 60 w 432"/>
                <a:gd name="T9" fmla="*/ 408 h 462"/>
                <a:gd name="T10" fmla="*/ 72 w 432"/>
                <a:gd name="T11" fmla="*/ 396 h 462"/>
                <a:gd name="T12" fmla="*/ 84 w 432"/>
                <a:gd name="T13" fmla="*/ 384 h 462"/>
                <a:gd name="T14" fmla="*/ 96 w 432"/>
                <a:gd name="T15" fmla="*/ 372 h 462"/>
                <a:gd name="T16" fmla="*/ 108 w 432"/>
                <a:gd name="T17" fmla="*/ 360 h 462"/>
                <a:gd name="T18" fmla="*/ 126 w 432"/>
                <a:gd name="T19" fmla="*/ 348 h 462"/>
                <a:gd name="T20" fmla="*/ 138 w 432"/>
                <a:gd name="T21" fmla="*/ 336 h 462"/>
                <a:gd name="T22" fmla="*/ 150 w 432"/>
                <a:gd name="T23" fmla="*/ 318 h 462"/>
                <a:gd name="T24" fmla="*/ 162 w 432"/>
                <a:gd name="T25" fmla="*/ 306 h 462"/>
                <a:gd name="T26" fmla="*/ 174 w 432"/>
                <a:gd name="T27" fmla="*/ 294 h 462"/>
                <a:gd name="T28" fmla="*/ 186 w 432"/>
                <a:gd name="T29" fmla="*/ 282 h 462"/>
                <a:gd name="T30" fmla="*/ 198 w 432"/>
                <a:gd name="T31" fmla="*/ 270 h 462"/>
                <a:gd name="T32" fmla="*/ 210 w 432"/>
                <a:gd name="T33" fmla="*/ 252 h 462"/>
                <a:gd name="T34" fmla="*/ 222 w 432"/>
                <a:gd name="T35" fmla="*/ 240 h 462"/>
                <a:gd name="T36" fmla="*/ 240 w 432"/>
                <a:gd name="T37" fmla="*/ 228 h 462"/>
                <a:gd name="T38" fmla="*/ 252 w 432"/>
                <a:gd name="T39" fmla="*/ 216 h 462"/>
                <a:gd name="T40" fmla="*/ 264 w 432"/>
                <a:gd name="T41" fmla="*/ 198 h 462"/>
                <a:gd name="T42" fmla="*/ 276 w 432"/>
                <a:gd name="T43" fmla="*/ 186 h 462"/>
                <a:gd name="T44" fmla="*/ 288 w 432"/>
                <a:gd name="T45" fmla="*/ 174 h 462"/>
                <a:gd name="T46" fmla="*/ 300 w 432"/>
                <a:gd name="T47" fmla="*/ 156 h 462"/>
                <a:gd name="T48" fmla="*/ 312 w 432"/>
                <a:gd name="T49" fmla="*/ 144 h 462"/>
                <a:gd name="T50" fmla="*/ 324 w 432"/>
                <a:gd name="T51" fmla="*/ 126 h 462"/>
                <a:gd name="T52" fmla="*/ 336 w 432"/>
                <a:gd name="T53" fmla="*/ 114 h 462"/>
                <a:gd name="T54" fmla="*/ 348 w 432"/>
                <a:gd name="T55" fmla="*/ 96 h 462"/>
                <a:gd name="T56" fmla="*/ 366 w 432"/>
                <a:gd name="T57" fmla="*/ 84 h 462"/>
                <a:gd name="T58" fmla="*/ 378 w 432"/>
                <a:gd name="T59" fmla="*/ 66 h 462"/>
                <a:gd name="T60" fmla="*/ 390 w 432"/>
                <a:gd name="T61" fmla="*/ 54 h 462"/>
                <a:gd name="T62" fmla="*/ 402 w 432"/>
                <a:gd name="T63" fmla="*/ 36 h 462"/>
                <a:gd name="T64" fmla="*/ 414 w 432"/>
                <a:gd name="T65" fmla="*/ 18 h 462"/>
                <a:gd name="T66" fmla="*/ 426 w 432"/>
                <a:gd name="T67" fmla="*/ 6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32" h="462">
                  <a:moveTo>
                    <a:pt x="0" y="462"/>
                  </a:moveTo>
                  <a:lnTo>
                    <a:pt x="12" y="456"/>
                  </a:lnTo>
                  <a:lnTo>
                    <a:pt x="18" y="450"/>
                  </a:lnTo>
                  <a:lnTo>
                    <a:pt x="24" y="444"/>
                  </a:lnTo>
                  <a:lnTo>
                    <a:pt x="30" y="438"/>
                  </a:lnTo>
                  <a:lnTo>
                    <a:pt x="36" y="432"/>
                  </a:lnTo>
                  <a:lnTo>
                    <a:pt x="42" y="426"/>
                  </a:lnTo>
                  <a:lnTo>
                    <a:pt x="48" y="420"/>
                  </a:lnTo>
                  <a:lnTo>
                    <a:pt x="54" y="414"/>
                  </a:lnTo>
                  <a:lnTo>
                    <a:pt x="60" y="408"/>
                  </a:lnTo>
                  <a:lnTo>
                    <a:pt x="66" y="402"/>
                  </a:lnTo>
                  <a:lnTo>
                    <a:pt x="72" y="396"/>
                  </a:lnTo>
                  <a:lnTo>
                    <a:pt x="78" y="390"/>
                  </a:lnTo>
                  <a:lnTo>
                    <a:pt x="84" y="384"/>
                  </a:lnTo>
                  <a:lnTo>
                    <a:pt x="90" y="378"/>
                  </a:lnTo>
                  <a:lnTo>
                    <a:pt x="96" y="372"/>
                  </a:lnTo>
                  <a:lnTo>
                    <a:pt x="102" y="366"/>
                  </a:lnTo>
                  <a:lnTo>
                    <a:pt x="108" y="360"/>
                  </a:lnTo>
                  <a:lnTo>
                    <a:pt x="114" y="354"/>
                  </a:lnTo>
                  <a:lnTo>
                    <a:pt x="126" y="348"/>
                  </a:lnTo>
                  <a:lnTo>
                    <a:pt x="132" y="342"/>
                  </a:lnTo>
                  <a:lnTo>
                    <a:pt x="138" y="336"/>
                  </a:lnTo>
                  <a:lnTo>
                    <a:pt x="144" y="330"/>
                  </a:lnTo>
                  <a:lnTo>
                    <a:pt x="150" y="318"/>
                  </a:lnTo>
                  <a:lnTo>
                    <a:pt x="156" y="312"/>
                  </a:lnTo>
                  <a:lnTo>
                    <a:pt x="162" y="306"/>
                  </a:lnTo>
                  <a:lnTo>
                    <a:pt x="168" y="300"/>
                  </a:lnTo>
                  <a:lnTo>
                    <a:pt x="174" y="294"/>
                  </a:lnTo>
                  <a:lnTo>
                    <a:pt x="180" y="288"/>
                  </a:lnTo>
                  <a:lnTo>
                    <a:pt x="186" y="282"/>
                  </a:lnTo>
                  <a:lnTo>
                    <a:pt x="192" y="276"/>
                  </a:lnTo>
                  <a:lnTo>
                    <a:pt x="198" y="270"/>
                  </a:lnTo>
                  <a:lnTo>
                    <a:pt x="204" y="264"/>
                  </a:lnTo>
                  <a:lnTo>
                    <a:pt x="210" y="252"/>
                  </a:lnTo>
                  <a:lnTo>
                    <a:pt x="216" y="246"/>
                  </a:lnTo>
                  <a:lnTo>
                    <a:pt x="222" y="240"/>
                  </a:lnTo>
                  <a:lnTo>
                    <a:pt x="228" y="234"/>
                  </a:lnTo>
                  <a:lnTo>
                    <a:pt x="240" y="228"/>
                  </a:lnTo>
                  <a:lnTo>
                    <a:pt x="246" y="222"/>
                  </a:lnTo>
                  <a:lnTo>
                    <a:pt x="252" y="216"/>
                  </a:lnTo>
                  <a:lnTo>
                    <a:pt x="258" y="204"/>
                  </a:lnTo>
                  <a:lnTo>
                    <a:pt x="264" y="198"/>
                  </a:lnTo>
                  <a:lnTo>
                    <a:pt x="270" y="192"/>
                  </a:lnTo>
                  <a:lnTo>
                    <a:pt x="276" y="186"/>
                  </a:lnTo>
                  <a:lnTo>
                    <a:pt x="282" y="180"/>
                  </a:lnTo>
                  <a:lnTo>
                    <a:pt x="288" y="174"/>
                  </a:lnTo>
                  <a:lnTo>
                    <a:pt x="294" y="162"/>
                  </a:lnTo>
                  <a:lnTo>
                    <a:pt x="300" y="156"/>
                  </a:lnTo>
                  <a:lnTo>
                    <a:pt x="306" y="150"/>
                  </a:lnTo>
                  <a:lnTo>
                    <a:pt x="312" y="144"/>
                  </a:lnTo>
                  <a:lnTo>
                    <a:pt x="318" y="132"/>
                  </a:lnTo>
                  <a:lnTo>
                    <a:pt x="324" y="126"/>
                  </a:lnTo>
                  <a:lnTo>
                    <a:pt x="330" y="120"/>
                  </a:lnTo>
                  <a:lnTo>
                    <a:pt x="336" y="114"/>
                  </a:lnTo>
                  <a:lnTo>
                    <a:pt x="342" y="108"/>
                  </a:lnTo>
                  <a:lnTo>
                    <a:pt x="348" y="96"/>
                  </a:lnTo>
                  <a:lnTo>
                    <a:pt x="360" y="90"/>
                  </a:lnTo>
                  <a:lnTo>
                    <a:pt x="366" y="84"/>
                  </a:lnTo>
                  <a:lnTo>
                    <a:pt x="372" y="72"/>
                  </a:lnTo>
                  <a:lnTo>
                    <a:pt x="378" y="66"/>
                  </a:lnTo>
                  <a:lnTo>
                    <a:pt x="384" y="60"/>
                  </a:lnTo>
                  <a:lnTo>
                    <a:pt x="390" y="54"/>
                  </a:lnTo>
                  <a:lnTo>
                    <a:pt x="396" y="42"/>
                  </a:lnTo>
                  <a:lnTo>
                    <a:pt x="402" y="36"/>
                  </a:lnTo>
                  <a:lnTo>
                    <a:pt x="408" y="30"/>
                  </a:lnTo>
                  <a:lnTo>
                    <a:pt x="414" y="18"/>
                  </a:lnTo>
                  <a:lnTo>
                    <a:pt x="420" y="12"/>
                  </a:lnTo>
                  <a:lnTo>
                    <a:pt x="426" y="6"/>
                  </a:lnTo>
                  <a:lnTo>
                    <a:pt x="432" y="0"/>
                  </a:lnTo>
                </a:path>
              </a:pathLst>
            </a:custGeom>
            <a:noFill/>
            <a:ln w="0">
              <a:solidFill>
                <a:srgbClr val="00A5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0" name="Freeform 77"/>
            <p:cNvSpPr>
              <a:spLocks/>
            </p:cNvSpPr>
            <p:nvPr/>
          </p:nvSpPr>
          <p:spPr bwMode="auto">
            <a:xfrm>
              <a:off x="1710" y="1981"/>
              <a:ext cx="2532" cy="516"/>
            </a:xfrm>
            <a:custGeom>
              <a:avLst/>
              <a:gdLst>
                <a:gd name="T0" fmla="*/ 24 w 2532"/>
                <a:gd name="T1" fmla="*/ 516 h 516"/>
                <a:gd name="T2" fmla="*/ 72 w 2532"/>
                <a:gd name="T3" fmla="*/ 510 h 516"/>
                <a:gd name="T4" fmla="*/ 126 w 2532"/>
                <a:gd name="T5" fmla="*/ 504 h 516"/>
                <a:gd name="T6" fmla="*/ 174 w 2532"/>
                <a:gd name="T7" fmla="*/ 486 h 516"/>
                <a:gd name="T8" fmla="*/ 222 w 2532"/>
                <a:gd name="T9" fmla="*/ 468 h 516"/>
                <a:gd name="T10" fmla="*/ 276 w 2532"/>
                <a:gd name="T11" fmla="*/ 450 h 516"/>
                <a:gd name="T12" fmla="*/ 324 w 2532"/>
                <a:gd name="T13" fmla="*/ 420 h 516"/>
                <a:gd name="T14" fmla="*/ 378 w 2532"/>
                <a:gd name="T15" fmla="*/ 396 h 516"/>
                <a:gd name="T16" fmla="*/ 426 w 2532"/>
                <a:gd name="T17" fmla="*/ 366 h 516"/>
                <a:gd name="T18" fmla="*/ 480 w 2532"/>
                <a:gd name="T19" fmla="*/ 336 h 516"/>
                <a:gd name="T20" fmla="*/ 528 w 2532"/>
                <a:gd name="T21" fmla="*/ 300 h 516"/>
                <a:gd name="T22" fmla="*/ 582 w 2532"/>
                <a:gd name="T23" fmla="*/ 270 h 516"/>
                <a:gd name="T24" fmla="*/ 630 w 2532"/>
                <a:gd name="T25" fmla="*/ 240 h 516"/>
                <a:gd name="T26" fmla="*/ 678 w 2532"/>
                <a:gd name="T27" fmla="*/ 204 h 516"/>
                <a:gd name="T28" fmla="*/ 732 w 2532"/>
                <a:gd name="T29" fmla="*/ 174 h 516"/>
                <a:gd name="T30" fmla="*/ 780 w 2532"/>
                <a:gd name="T31" fmla="*/ 144 h 516"/>
                <a:gd name="T32" fmla="*/ 834 w 2532"/>
                <a:gd name="T33" fmla="*/ 120 h 516"/>
                <a:gd name="T34" fmla="*/ 882 w 2532"/>
                <a:gd name="T35" fmla="*/ 96 h 516"/>
                <a:gd name="T36" fmla="*/ 936 w 2532"/>
                <a:gd name="T37" fmla="*/ 72 h 516"/>
                <a:gd name="T38" fmla="*/ 984 w 2532"/>
                <a:gd name="T39" fmla="*/ 54 h 516"/>
                <a:gd name="T40" fmla="*/ 1038 w 2532"/>
                <a:gd name="T41" fmla="*/ 36 h 516"/>
                <a:gd name="T42" fmla="*/ 1086 w 2532"/>
                <a:gd name="T43" fmla="*/ 24 h 516"/>
                <a:gd name="T44" fmla="*/ 1134 w 2532"/>
                <a:gd name="T45" fmla="*/ 12 h 516"/>
                <a:gd name="T46" fmla="*/ 1188 w 2532"/>
                <a:gd name="T47" fmla="*/ 6 h 516"/>
                <a:gd name="T48" fmla="*/ 1236 w 2532"/>
                <a:gd name="T49" fmla="*/ 0 h 516"/>
                <a:gd name="T50" fmla="*/ 1290 w 2532"/>
                <a:gd name="T51" fmla="*/ 0 h 516"/>
                <a:gd name="T52" fmla="*/ 1338 w 2532"/>
                <a:gd name="T53" fmla="*/ 6 h 516"/>
                <a:gd name="T54" fmla="*/ 1392 w 2532"/>
                <a:gd name="T55" fmla="*/ 6 h 516"/>
                <a:gd name="T56" fmla="*/ 1440 w 2532"/>
                <a:gd name="T57" fmla="*/ 18 h 516"/>
                <a:gd name="T58" fmla="*/ 1488 w 2532"/>
                <a:gd name="T59" fmla="*/ 30 h 516"/>
                <a:gd name="T60" fmla="*/ 1542 w 2532"/>
                <a:gd name="T61" fmla="*/ 42 h 516"/>
                <a:gd name="T62" fmla="*/ 1590 w 2532"/>
                <a:gd name="T63" fmla="*/ 54 h 516"/>
                <a:gd name="T64" fmla="*/ 1644 w 2532"/>
                <a:gd name="T65" fmla="*/ 72 h 516"/>
                <a:gd name="T66" fmla="*/ 1692 w 2532"/>
                <a:gd name="T67" fmla="*/ 90 h 516"/>
                <a:gd name="T68" fmla="*/ 1746 w 2532"/>
                <a:gd name="T69" fmla="*/ 108 h 516"/>
                <a:gd name="T70" fmla="*/ 1794 w 2532"/>
                <a:gd name="T71" fmla="*/ 126 h 516"/>
                <a:gd name="T72" fmla="*/ 1848 w 2532"/>
                <a:gd name="T73" fmla="*/ 144 h 516"/>
                <a:gd name="T74" fmla="*/ 1896 w 2532"/>
                <a:gd name="T75" fmla="*/ 168 h 516"/>
                <a:gd name="T76" fmla="*/ 1944 w 2532"/>
                <a:gd name="T77" fmla="*/ 186 h 516"/>
                <a:gd name="T78" fmla="*/ 1998 w 2532"/>
                <a:gd name="T79" fmla="*/ 204 h 516"/>
                <a:gd name="T80" fmla="*/ 2046 w 2532"/>
                <a:gd name="T81" fmla="*/ 222 h 516"/>
                <a:gd name="T82" fmla="*/ 2100 w 2532"/>
                <a:gd name="T83" fmla="*/ 240 h 516"/>
                <a:gd name="T84" fmla="*/ 2148 w 2532"/>
                <a:gd name="T85" fmla="*/ 252 h 516"/>
                <a:gd name="T86" fmla="*/ 2202 w 2532"/>
                <a:gd name="T87" fmla="*/ 270 h 516"/>
                <a:gd name="T88" fmla="*/ 2250 w 2532"/>
                <a:gd name="T89" fmla="*/ 282 h 516"/>
                <a:gd name="T90" fmla="*/ 2304 w 2532"/>
                <a:gd name="T91" fmla="*/ 288 h 516"/>
                <a:gd name="T92" fmla="*/ 2352 w 2532"/>
                <a:gd name="T93" fmla="*/ 300 h 516"/>
                <a:gd name="T94" fmla="*/ 2400 w 2532"/>
                <a:gd name="T95" fmla="*/ 306 h 516"/>
                <a:gd name="T96" fmla="*/ 2454 w 2532"/>
                <a:gd name="T97" fmla="*/ 312 h 516"/>
                <a:gd name="T98" fmla="*/ 2502 w 2532"/>
                <a:gd name="T99" fmla="*/ 312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32" h="516">
                  <a:moveTo>
                    <a:pt x="0" y="516"/>
                  </a:moveTo>
                  <a:lnTo>
                    <a:pt x="24" y="516"/>
                  </a:lnTo>
                  <a:lnTo>
                    <a:pt x="48" y="516"/>
                  </a:lnTo>
                  <a:lnTo>
                    <a:pt x="72" y="510"/>
                  </a:lnTo>
                  <a:lnTo>
                    <a:pt x="96" y="510"/>
                  </a:lnTo>
                  <a:lnTo>
                    <a:pt x="126" y="504"/>
                  </a:lnTo>
                  <a:lnTo>
                    <a:pt x="150" y="492"/>
                  </a:lnTo>
                  <a:lnTo>
                    <a:pt x="174" y="486"/>
                  </a:lnTo>
                  <a:lnTo>
                    <a:pt x="198" y="480"/>
                  </a:lnTo>
                  <a:lnTo>
                    <a:pt x="222" y="468"/>
                  </a:lnTo>
                  <a:lnTo>
                    <a:pt x="252" y="456"/>
                  </a:lnTo>
                  <a:lnTo>
                    <a:pt x="276" y="450"/>
                  </a:lnTo>
                  <a:lnTo>
                    <a:pt x="300" y="438"/>
                  </a:lnTo>
                  <a:lnTo>
                    <a:pt x="324" y="420"/>
                  </a:lnTo>
                  <a:lnTo>
                    <a:pt x="354" y="408"/>
                  </a:lnTo>
                  <a:lnTo>
                    <a:pt x="378" y="396"/>
                  </a:lnTo>
                  <a:lnTo>
                    <a:pt x="402" y="378"/>
                  </a:lnTo>
                  <a:lnTo>
                    <a:pt x="426" y="366"/>
                  </a:lnTo>
                  <a:lnTo>
                    <a:pt x="450" y="348"/>
                  </a:lnTo>
                  <a:lnTo>
                    <a:pt x="480" y="336"/>
                  </a:lnTo>
                  <a:lnTo>
                    <a:pt x="504" y="318"/>
                  </a:lnTo>
                  <a:lnTo>
                    <a:pt x="528" y="300"/>
                  </a:lnTo>
                  <a:lnTo>
                    <a:pt x="552" y="288"/>
                  </a:lnTo>
                  <a:lnTo>
                    <a:pt x="582" y="270"/>
                  </a:lnTo>
                  <a:lnTo>
                    <a:pt x="606" y="252"/>
                  </a:lnTo>
                  <a:lnTo>
                    <a:pt x="630" y="240"/>
                  </a:lnTo>
                  <a:lnTo>
                    <a:pt x="654" y="222"/>
                  </a:lnTo>
                  <a:lnTo>
                    <a:pt x="678" y="204"/>
                  </a:lnTo>
                  <a:lnTo>
                    <a:pt x="708" y="192"/>
                  </a:lnTo>
                  <a:lnTo>
                    <a:pt x="732" y="174"/>
                  </a:lnTo>
                  <a:lnTo>
                    <a:pt x="756" y="162"/>
                  </a:lnTo>
                  <a:lnTo>
                    <a:pt x="780" y="144"/>
                  </a:lnTo>
                  <a:lnTo>
                    <a:pt x="810" y="132"/>
                  </a:lnTo>
                  <a:lnTo>
                    <a:pt x="834" y="120"/>
                  </a:lnTo>
                  <a:lnTo>
                    <a:pt x="858" y="108"/>
                  </a:lnTo>
                  <a:lnTo>
                    <a:pt x="882" y="96"/>
                  </a:lnTo>
                  <a:lnTo>
                    <a:pt x="906" y="84"/>
                  </a:lnTo>
                  <a:lnTo>
                    <a:pt x="936" y="72"/>
                  </a:lnTo>
                  <a:lnTo>
                    <a:pt x="960" y="60"/>
                  </a:lnTo>
                  <a:lnTo>
                    <a:pt x="984" y="54"/>
                  </a:lnTo>
                  <a:lnTo>
                    <a:pt x="1008" y="42"/>
                  </a:lnTo>
                  <a:lnTo>
                    <a:pt x="1038" y="36"/>
                  </a:lnTo>
                  <a:lnTo>
                    <a:pt x="1062" y="30"/>
                  </a:lnTo>
                  <a:lnTo>
                    <a:pt x="1086" y="24"/>
                  </a:lnTo>
                  <a:lnTo>
                    <a:pt x="1110" y="18"/>
                  </a:lnTo>
                  <a:lnTo>
                    <a:pt x="1134" y="12"/>
                  </a:lnTo>
                  <a:lnTo>
                    <a:pt x="1164" y="6"/>
                  </a:lnTo>
                  <a:lnTo>
                    <a:pt x="1188" y="6"/>
                  </a:lnTo>
                  <a:lnTo>
                    <a:pt x="1212" y="0"/>
                  </a:lnTo>
                  <a:lnTo>
                    <a:pt x="1236" y="0"/>
                  </a:lnTo>
                  <a:lnTo>
                    <a:pt x="1266" y="0"/>
                  </a:lnTo>
                  <a:lnTo>
                    <a:pt x="1290" y="0"/>
                  </a:lnTo>
                  <a:lnTo>
                    <a:pt x="1314" y="0"/>
                  </a:lnTo>
                  <a:lnTo>
                    <a:pt x="1338" y="6"/>
                  </a:lnTo>
                  <a:lnTo>
                    <a:pt x="1362" y="6"/>
                  </a:lnTo>
                  <a:lnTo>
                    <a:pt x="1392" y="6"/>
                  </a:lnTo>
                  <a:lnTo>
                    <a:pt x="1416" y="12"/>
                  </a:lnTo>
                  <a:lnTo>
                    <a:pt x="1440" y="18"/>
                  </a:lnTo>
                  <a:lnTo>
                    <a:pt x="1464" y="24"/>
                  </a:lnTo>
                  <a:lnTo>
                    <a:pt x="1488" y="30"/>
                  </a:lnTo>
                  <a:lnTo>
                    <a:pt x="1518" y="36"/>
                  </a:lnTo>
                  <a:lnTo>
                    <a:pt x="1542" y="42"/>
                  </a:lnTo>
                  <a:lnTo>
                    <a:pt x="1566" y="48"/>
                  </a:lnTo>
                  <a:lnTo>
                    <a:pt x="1590" y="54"/>
                  </a:lnTo>
                  <a:lnTo>
                    <a:pt x="1620" y="66"/>
                  </a:lnTo>
                  <a:lnTo>
                    <a:pt x="1644" y="72"/>
                  </a:lnTo>
                  <a:lnTo>
                    <a:pt x="1668" y="78"/>
                  </a:lnTo>
                  <a:lnTo>
                    <a:pt x="1692" y="90"/>
                  </a:lnTo>
                  <a:lnTo>
                    <a:pt x="1716" y="96"/>
                  </a:lnTo>
                  <a:lnTo>
                    <a:pt x="1746" y="108"/>
                  </a:lnTo>
                  <a:lnTo>
                    <a:pt x="1770" y="120"/>
                  </a:lnTo>
                  <a:lnTo>
                    <a:pt x="1794" y="126"/>
                  </a:lnTo>
                  <a:lnTo>
                    <a:pt x="1818" y="138"/>
                  </a:lnTo>
                  <a:lnTo>
                    <a:pt x="1848" y="144"/>
                  </a:lnTo>
                  <a:lnTo>
                    <a:pt x="1872" y="156"/>
                  </a:lnTo>
                  <a:lnTo>
                    <a:pt x="1896" y="168"/>
                  </a:lnTo>
                  <a:lnTo>
                    <a:pt x="1920" y="174"/>
                  </a:lnTo>
                  <a:lnTo>
                    <a:pt x="1944" y="186"/>
                  </a:lnTo>
                  <a:lnTo>
                    <a:pt x="1974" y="192"/>
                  </a:lnTo>
                  <a:lnTo>
                    <a:pt x="1998" y="204"/>
                  </a:lnTo>
                  <a:lnTo>
                    <a:pt x="2022" y="216"/>
                  </a:lnTo>
                  <a:lnTo>
                    <a:pt x="2046" y="222"/>
                  </a:lnTo>
                  <a:lnTo>
                    <a:pt x="2076" y="228"/>
                  </a:lnTo>
                  <a:lnTo>
                    <a:pt x="2100" y="240"/>
                  </a:lnTo>
                  <a:lnTo>
                    <a:pt x="2124" y="246"/>
                  </a:lnTo>
                  <a:lnTo>
                    <a:pt x="2148" y="252"/>
                  </a:lnTo>
                  <a:lnTo>
                    <a:pt x="2172" y="264"/>
                  </a:lnTo>
                  <a:lnTo>
                    <a:pt x="2202" y="270"/>
                  </a:lnTo>
                  <a:lnTo>
                    <a:pt x="2226" y="276"/>
                  </a:lnTo>
                  <a:lnTo>
                    <a:pt x="2250" y="282"/>
                  </a:lnTo>
                  <a:lnTo>
                    <a:pt x="2274" y="288"/>
                  </a:lnTo>
                  <a:lnTo>
                    <a:pt x="2304" y="288"/>
                  </a:lnTo>
                  <a:lnTo>
                    <a:pt x="2328" y="294"/>
                  </a:lnTo>
                  <a:lnTo>
                    <a:pt x="2352" y="300"/>
                  </a:lnTo>
                  <a:lnTo>
                    <a:pt x="2376" y="300"/>
                  </a:lnTo>
                  <a:lnTo>
                    <a:pt x="2400" y="306"/>
                  </a:lnTo>
                  <a:lnTo>
                    <a:pt x="2430" y="306"/>
                  </a:lnTo>
                  <a:lnTo>
                    <a:pt x="2454" y="312"/>
                  </a:lnTo>
                  <a:lnTo>
                    <a:pt x="2478" y="312"/>
                  </a:lnTo>
                  <a:lnTo>
                    <a:pt x="2502" y="312"/>
                  </a:lnTo>
                  <a:lnTo>
                    <a:pt x="2532" y="312"/>
                  </a:lnTo>
                </a:path>
              </a:pathLst>
            </a:custGeom>
            <a:noFill/>
            <a:ln w="0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1" name="Freeform 78"/>
            <p:cNvSpPr>
              <a:spLocks/>
            </p:cNvSpPr>
            <p:nvPr/>
          </p:nvSpPr>
          <p:spPr bwMode="auto">
            <a:xfrm>
              <a:off x="1710" y="2179"/>
              <a:ext cx="2538" cy="0"/>
            </a:xfrm>
            <a:custGeom>
              <a:avLst/>
              <a:gdLst>
                <a:gd name="T0" fmla="*/ 0 w 2538"/>
                <a:gd name="T1" fmla="*/ 1266 w 2538"/>
                <a:gd name="T2" fmla="*/ 2538 w 253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538">
                  <a:moveTo>
                    <a:pt x="0" y="0"/>
                  </a:moveTo>
                  <a:lnTo>
                    <a:pt x="1266" y="0"/>
                  </a:lnTo>
                  <a:lnTo>
                    <a:pt x="2538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2" name="Freeform 79"/>
            <p:cNvSpPr>
              <a:spLocks/>
            </p:cNvSpPr>
            <p:nvPr/>
          </p:nvSpPr>
          <p:spPr bwMode="auto">
            <a:xfrm>
              <a:off x="1710" y="1933"/>
              <a:ext cx="798" cy="564"/>
            </a:xfrm>
            <a:custGeom>
              <a:avLst/>
              <a:gdLst>
                <a:gd name="T0" fmla="*/ 12 w 798"/>
                <a:gd name="T1" fmla="*/ 564 h 564"/>
                <a:gd name="T2" fmla="*/ 30 w 798"/>
                <a:gd name="T3" fmla="*/ 564 h 564"/>
                <a:gd name="T4" fmla="*/ 48 w 798"/>
                <a:gd name="T5" fmla="*/ 564 h 564"/>
                <a:gd name="T6" fmla="*/ 66 w 798"/>
                <a:gd name="T7" fmla="*/ 558 h 564"/>
                <a:gd name="T8" fmla="*/ 84 w 798"/>
                <a:gd name="T9" fmla="*/ 558 h 564"/>
                <a:gd name="T10" fmla="*/ 102 w 798"/>
                <a:gd name="T11" fmla="*/ 552 h 564"/>
                <a:gd name="T12" fmla="*/ 126 w 798"/>
                <a:gd name="T13" fmla="*/ 546 h 564"/>
                <a:gd name="T14" fmla="*/ 144 w 798"/>
                <a:gd name="T15" fmla="*/ 546 h 564"/>
                <a:gd name="T16" fmla="*/ 162 w 798"/>
                <a:gd name="T17" fmla="*/ 534 h 564"/>
                <a:gd name="T18" fmla="*/ 180 w 798"/>
                <a:gd name="T19" fmla="*/ 528 h 564"/>
                <a:gd name="T20" fmla="*/ 198 w 798"/>
                <a:gd name="T21" fmla="*/ 522 h 564"/>
                <a:gd name="T22" fmla="*/ 216 w 798"/>
                <a:gd name="T23" fmla="*/ 516 h 564"/>
                <a:gd name="T24" fmla="*/ 240 w 798"/>
                <a:gd name="T25" fmla="*/ 504 h 564"/>
                <a:gd name="T26" fmla="*/ 258 w 798"/>
                <a:gd name="T27" fmla="*/ 498 h 564"/>
                <a:gd name="T28" fmla="*/ 276 w 798"/>
                <a:gd name="T29" fmla="*/ 486 h 564"/>
                <a:gd name="T30" fmla="*/ 294 w 798"/>
                <a:gd name="T31" fmla="*/ 474 h 564"/>
                <a:gd name="T32" fmla="*/ 312 w 798"/>
                <a:gd name="T33" fmla="*/ 462 h 564"/>
                <a:gd name="T34" fmla="*/ 330 w 798"/>
                <a:gd name="T35" fmla="*/ 450 h 564"/>
                <a:gd name="T36" fmla="*/ 354 w 798"/>
                <a:gd name="T37" fmla="*/ 438 h 564"/>
                <a:gd name="T38" fmla="*/ 372 w 798"/>
                <a:gd name="T39" fmla="*/ 420 h 564"/>
                <a:gd name="T40" fmla="*/ 390 w 798"/>
                <a:gd name="T41" fmla="*/ 408 h 564"/>
                <a:gd name="T42" fmla="*/ 408 w 798"/>
                <a:gd name="T43" fmla="*/ 390 h 564"/>
                <a:gd name="T44" fmla="*/ 426 w 798"/>
                <a:gd name="T45" fmla="*/ 378 h 564"/>
                <a:gd name="T46" fmla="*/ 444 w 798"/>
                <a:gd name="T47" fmla="*/ 360 h 564"/>
                <a:gd name="T48" fmla="*/ 468 w 798"/>
                <a:gd name="T49" fmla="*/ 342 h 564"/>
                <a:gd name="T50" fmla="*/ 486 w 798"/>
                <a:gd name="T51" fmla="*/ 324 h 564"/>
                <a:gd name="T52" fmla="*/ 504 w 798"/>
                <a:gd name="T53" fmla="*/ 306 h 564"/>
                <a:gd name="T54" fmla="*/ 522 w 798"/>
                <a:gd name="T55" fmla="*/ 288 h 564"/>
                <a:gd name="T56" fmla="*/ 540 w 798"/>
                <a:gd name="T57" fmla="*/ 270 h 564"/>
                <a:gd name="T58" fmla="*/ 558 w 798"/>
                <a:gd name="T59" fmla="*/ 252 h 564"/>
                <a:gd name="T60" fmla="*/ 582 w 798"/>
                <a:gd name="T61" fmla="*/ 234 h 564"/>
                <a:gd name="T62" fmla="*/ 600 w 798"/>
                <a:gd name="T63" fmla="*/ 216 h 564"/>
                <a:gd name="T64" fmla="*/ 618 w 798"/>
                <a:gd name="T65" fmla="*/ 192 h 564"/>
                <a:gd name="T66" fmla="*/ 636 w 798"/>
                <a:gd name="T67" fmla="*/ 174 h 564"/>
                <a:gd name="T68" fmla="*/ 654 w 798"/>
                <a:gd name="T69" fmla="*/ 156 h 564"/>
                <a:gd name="T70" fmla="*/ 672 w 798"/>
                <a:gd name="T71" fmla="*/ 132 h 564"/>
                <a:gd name="T72" fmla="*/ 696 w 798"/>
                <a:gd name="T73" fmla="*/ 114 h 564"/>
                <a:gd name="T74" fmla="*/ 714 w 798"/>
                <a:gd name="T75" fmla="*/ 96 h 564"/>
                <a:gd name="T76" fmla="*/ 732 w 798"/>
                <a:gd name="T77" fmla="*/ 72 h 564"/>
                <a:gd name="T78" fmla="*/ 750 w 798"/>
                <a:gd name="T79" fmla="*/ 54 h 564"/>
                <a:gd name="T80" fmla="*/ 768 w 798"/>
                <a:gd name="T81" fmla="*/ 36 h 564"/>
                <a:gd name="T82" fmla="*/ 786 w 798"/>
                <a:gd name="T83" fmla="*/ 12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98" h="564">
                  <a:moveTo>
                    <a:pt x="0" y="564"/>
                  </a:moveTo>
                  <a:lnTo>
                    <a:pt x="6" y="564"/>
                  </a:lnTo>
                  <a:lnTo>
                    <a:pt x="12" y="564"/>
                  </a:lnTo>
                  <a:lnTo>
                    <a:pt x="18" y="564"/>
                  </a:lnTo>
                  <a:lnTo>
                    <a:pt x="24" y="564"/>
                  </a:lnTo>
                  <a:lnTo>
                    <a:pt x="30" y="564"/>
                  </a:lnTo>
                  <a:lnTo>
                    <a:pt x="36" y="564"/>
                  </a:lnTo>
                  <a:lnTo>
                    <a:pt x="42" y="564"/>
                  </a:lnTo>
                  <a:lnTo>
                    <a:pt x="48" y="564"/>
                  </a:lnTo>
                  <a:lnTo>
                    <a:pt x="54" y="564"/>
                  </a:lnTo>
                  <a:lnTo>
                    <a:pt x="60" y="558"/>
                  </a:lnTo>
                  <a:lnTo>
                    <a:pt x="66" y="558"/>
                  </a:lnTo>
                  <a:lnTo>
                    <a:pt x="72" y="558"/>
                  </a:lnTo>
                  <a:lnTo>
                    <a:pt x="78" y="558"/>
                  </a:lnTo>
                  <a:lnTo>
                    <a:pt x="84" y="558"/>
                  </a:lnTo>
                  <a:lnTo>
                    <a:pt x="90" y="558"/>
                  </a:lnTo>
                  <a:lnTo>
                    <a:pt x="96" y="552"/>
                  </a:lnTo>
                  <a:lnTo>
                    <a:pt x="102" y="552"/>
                  </a:lnTo>
                  <a:lnTo>
                    <a:pt x="108" y="552"/>
                  </a:lnTo>
                  <a:lnTo>
                    <a:pt x="120" y="552"/>
                  </a:lnTo>
                  <a:lnTo>
                    <a:pt x="126" y="546"/>
                  </a:lnTo>
                  <a:lnTo>
                    <a:pt x="132" y="546"/>
                  </a:lnTo>
                  <a:lnTo>
                    <a:pt x="138" y="546"/>
                  </a:lnTo>
                  <a:lnTo>
                    <a:pt x="144" y="546"/>
                  </a:lnTo>
                  <a:lnTo>
                    <a:pt x="150" y="540"/>
                  </a:lnTo>
                  <a:lnTo>
                    <a:pt x="156" y="540"/>
                  </a:lnTo>
                  <a:lnTo>
                    <a:pt x="162" y="534"/>
                  </a:lnTo>
                  <a:lnTo>
                    <a:pt x="168" y="534"/>
                  </a:lnTo>
                  <a:lnTo>
                    <a:pt x="174" y="534"/>
                  </a:lnTo>
                  <a:lnTo>
                    <a:pt x="180" y="528"/>
                  </a:lnTo>
                  <a:lnTo>
                    <a:pt x="186" y="528"/>
                  </a:lnTo>
                  <a:lnTo>
                    <a:pt x="192" y="528"/>
                  </a:lnTo>
                  <a:lnTo>
                    <a:pt x="198" y="522"/>
                  </a:lnTo>
                  <a:lnTo>
                    <a:pt x="204" y="522"/>
                  </a:lnTo>
                  <a:lnTo>
                    <a:pt x="210" y="516"/>
                  </a:lnTo>
                  <a:lnTo>
                    <a:pt x="216" y="516"/>
                  </a:lnTo>
                  <a:lnTo>
                    <a:pt x="222" y="510"/>
                  </a:lnTo>
                  <a:lnTo>
                    <a:pt x="234" y="510"/>
                  </a:lnTo>
                  <a:lnTo>
                    <a:pt x="240" y="504"/>
                  </a:lnTo>
                  <a:lnTo>
                    <a:pt x="246" y="504"/>
                  </a:lnTo>
                  <a:lnTo>
                    <a:pt x="252" y="498"/>
                  </a:lnTo>
                  <a:lnTo>
                    <a:pt x="258" y="498"/>
                  </a:lnTo>
                  <a:lnTo>
                    <a:pt x="264" y="492"/>
                  </a:lnTo>
                  <a:lnTo>
                    <a:pt x="270" y="486"/>
                  </a:lnTo>
                  <a:lnTo>
                    <a:pt x="276" y="486"/>
                  </a:lnTo>
                  <a:lnTo>
                    <a:pt x="282" y="480"/>
                  </a:lnTo>
                  <a:lnTo>
                    <a:pt x="288" y="474"/>
                  </a:lnTo>
                  <a:lnTo>
                    <a:pt x="294" y="474"/>
                  </a:lnTo>
                  <a:lnTo>
                    <a:pt x="300" y="468"/>
                  </a:lnTo>
                  <a:lnTo>
                    <a:pt x="306" y="468"/>
                  </a:lnTo>
                  <a:lnTo>
                    <a:pt x="312" y="462"/>
                  </a:lnTo>
                  <a:lnTo>
                    <a:pt x="318" y="456"/>
                  </a:lnTo>
                  <a:lnTo>
                    <a:pt x="324" y="450"/>
                  </a:lnTo>
                  <a:lnTo>
                    <a:pt x="330" y="450"/>
                  </a:lnTo>
                  <a:lnTo>
                    <a:pt x="336" y="444"/>
                  </a:lnTo>
                  <a:lnTo>
                    <a:pt x="348" y="438"/>
                  </a:lnTo>
                  <a:lnTo>
                    <a:pt x="354" y="438"/>
                  </a:lnTo>
                  <a:lnTo>
                    <a:pt x="360" y="432"/>
                  </a:lnTo>
                  <a:lnTo>
                    <a:pt x="366" y="426"/>
                  </a:lnTo>
                  <a:lnTo>
                    <a:pt x="372" y="420"/>
                  </a:lnTo>
                  <a:lnTo>
                    <a:pt x="378" y="414"/>
                  </a:lnTo>
                  <a:lnTo>
                    <a:pt x="384" y="414"/>
                  </a:lnTo>
                  <a:lnTo>
                    <a:pt x="390" y="408"/>
                  </a:lnTo>
                  <a:lnTo>
                    <a:pt x="396" y="402"/>
                  </a:lnTo>
                  <a:lnTo>
                    <a:pt x="402" y="396"/>
                  </a:lnTo>
                  <a:lnTo>
                    <a:pt x="408" y="390"/>
                  </a:lnTo>
                  <a:lnTo>
                    <a:pt x="414" y="384"/>
                  </a:lnTo>
                  <a:lnTo>
                    <a:pt x="420" y="378"/>
                  </a:lnTo>
                  <a:lnTo>
                    <a:pt x="426" y="378"/>
                  </a:lnTo>
                  <a:lnTo>
                    <a:pt x="432" y="372"/>
                  </a:lnTo>
                  <a:lnTo>
                    <a:pt x="438" y="366"/>
                  </a:lnTo>
                  <a:lnTo>
                    <a:pt x="444" y="360"/>
                  </a:lnTo>
                  <a:lnTo>
                    <a:pt x="450" y="354"/>
                  </a:lnTo>
                  <a:lnTo>
                    <a:pt x="462" y="348"/>
                  </a:lnTo>
                  <a:lnTo>
                    <a:pt x="468" y="342"/>
                  </a:lnTo>
                  <a:lnTo>
                    <a:pt x="474" y="336"/>
                  </a:lnTo>
                  <a:lnTo>
                    <a:pt x="480" y="330"/>
                  </a:lnTo>
                  <a:lnTo>
                    <a:pt x="486" y="324"/>
                  </a:lnTo>
                  <a:lnTo>
                    <a:pt x="492" y="318"/>
                  </a:lnTo>
                  <a:lnTo>
                    <a:pt x="498" y="312"/>
                  </a:lnTo>
                  <a:lnTo>
                    <a:pt x="504" y="306"/>
                  </a:lnTo>
                  <a:lnTo>
                    <a:pt x="510" y="300"/>
                  </a:lnTo>
                  <a:lnTo>
                    <a:pt x="516" y="294"/>
                  </a:lnTo>
                  <a:lnTo>
                    <a:pt x="522" y="288"/>
                  </a:lnTo>
                  <a:lnTo>
                    <a:pt x="528" y="282"/>
                  </a:lnTo>
                  <a:lnTo>
                    <a:pt x="534" y="276"/>
                  </a:lnTo>
                  <a:lnTo>
                    <a:pt x="540" y="270"/>
                  </a:lnTo>
                  <a:lnTo>
                    <a:pt x="546" y="264"/>
                  </a:lnTo>
                  <a:lnTo>
                    <a:pt x="552" y="258"/>
                  </a:lnTo>
                  <a:lnTo>
                    <a:pt x="558" y="252"/>
                  </a:lnTo>
                  <a:lnTo>
                    <a:pt x="564" y="246"/>
                  </a:lnTo>
                  <a:lnTo>
                    <a:pt x="576" y="240"/>
                  </a:lnTo>
                  <a:lnTo>
                    <a:pt x="582" y="234"/>
                  </a:lnTo>
                  <a:lnTo>
                    <a:pt x="588" y="228"/>
                  </a:lnTo>
                  <a:lnTo>
                    <a:pt x="594" y="222"/>
                  </a:lnTo>
                  <a:lnTo>
                    <a:pt x="600" y="216"/>
                  </a:lnTo>
                  <a:lnTo>
                    <a:pt x="606" y="210"/>
                  </a:lnTo>
                  <a:lnTo>
                    <a:pt x="612" y="198"/>
                  </a:lnTo>
                  <a:lnTo>
                    <a:pt x="618" y="192"/>
                  </a:lnTo>
                  <a:lnTo>
                    <a:pt x="624" y="186"/>
                  </a:lnTo>
                  <a:lnTo>
                    <a:pt x="630" y="180"/>
                  </a:lnTo>
                  <a:lnTo>
                    <a:pt x="636" y="174"/>
                  </a:lnTo>
                  <a:lnTo>
                    <a:pt x="642" y="168"/>
                  </a:lnTo>
                  <a:lnTo>
                    <a:pt x="648" y="162"/>
                  </a:lnTo>
                  <a:lnTo>
                    <a:pt x="654" y="156"/>
                  </a:lnTo>
                  <a:lnTo>
                    <a:pt x="660" y="150"/>
                  </a:lnTo>
                  <a:lnTo>
                    <a:pt x="666" y="138"/>
                  </a:lnTo>
                  <a:lnTo>
                    <a:pt x="672" y="132"/>
                  </a:lnTo>
                  <a:lnTo>
                    <a:pt x="678" y="126"/>
                  </a:lnTo>
                  <a:lnTo>
                    <a:pt x="684" y="120"/>
                  </a:lnTo>
                  <a:lnTo>
                    <a:pt x="696" y="114"/>
                  </a:lnTo>
                  <a:lnTo>
                    <a:pt x="702" y="108"/>
                  </a:lnTo>
                  <a:lnTo>
                    <a:pt x="708" y="102"/>
                  </a:lnTo>
                  <a:lnTo>
                    <a:pt x="714" y="96"/>
                  </a:lnTo>
                  <a:lnTo>
                    <a:pt x="720" y="90"/>
                  </a:lnTo>
                  <a:lnTo>
                    <a:pt x="726" y="78"/>
                  </a:lnTo>
                  <a:lnTo>
                    <a:pt x="732" y="72"/>
                  </a:lnTo>
                  <a:lnTo>
                    <a:pt x="738" y="66"/>
                  </a:lnTo>
                  <a:lnTo>
                    <a:pt x="744" y="60"/>
                  </a:lnTo>
                  <a:lnTo>
                    <a:pt x="750" y="54"/>
                  </a:lnTo>
                  <a:lnTo>
                    <a:pt x="756" y="48"/>
                  </a:lnTo>
                  <a:lnTo>
                    <a:pt x="762" y="42"/>
                  </a:lnTo>
                  <a:lnTo>
                    <a:pt x="768" y="36"/>
                  </a:lnTo>
                  <a:lnTo>
                    <a:pt x="774" y="30"/>
                  </a:lnTo>
                  <a:lnTo>
                    <a:pt x="780" y="18"/>
                  </a:lnTo>
                  <a:lnTo>
                    <a:pt x="786" y="12"/>
                  </a:lnTo>
                  <a:lnTo>
                    <a:pt x="792" y="6"/>
                  </a:lnTo>
                  <a:lnTo>
                    <a:pt x="798" y="0"/>
                  </a:lnTo>
                </a:path>
              </a:pathLst>
            </a:custGeom>
            <a:noFill/>
            <a:ln w="0">
              <a:solidFill>
                <a:srgbClr val="00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3" name="Freeform 80"/>
            <p:cNvSpPr>
              <a:spLocks/>
            </p:cNvSpPr>
            <p:nvPr/>
          </p:nvSpPr>
          <p:spPr bwMode="auto">
            <a:xfrm>
              <a:off x="2508" y="1645"/>
              <a:ext cx="804" cy="288"/>
            </a:xfrm>
            <a:custGeom>
              <a:avLst/>
              <a:gdLst>
                <a:gd name="T0" fmla="*/ 18 w 804"/>
                <a:gd name="T1" fmla="*/ 276 h 288"/>
                <a:gd name="T2" fmla="*/ 36 w 804"/>
                <a:gd name="T3" fmla="*/ 258 h 288"/>
                <a:gd name="T4" fmla="*/ 54 w 804"/>
                <a:gd name="T5" fmla="*/ 240 h 288"/>
                <a:gd name="T6" fmla="*/ 72 w 804"/>
                <a:gd name="T7" fmla="*/ 222 h 288"/>
                <a:gd name="T8" fmla="*/ 90 w 804"/>
                <a:gd name="T9" fmla="*/ 204 h 288"/>
                <a:gd name="T10" fmla="*/ 108 w 804"/>
                <a:gd name="T11" fmla="*/ 186 h 288"/>
                <a:gd name="T12" fmla="*/ 132 w 804"/>
                <a:gd name="T13" fmla="*/ 168 h 288"/>
                <a:gd name="T14" fmla="*/ 150 w 804"/>
                <a:gd name="T15" fmla="*/ 150 h 288"/>
                <a:gd name="T16" fmla="*/ 168 w 804"/>
                <a:gd name="T17" fmla="*/ 132 h 288"/>
                <a:gd name="T18" fmla="*/ 186 w 804"/>
                <a:gd name="T19" fmla="*/ 120 h 288"/>
                <a:gd name="T20" fmla="*/ 204 w 804"/>
                <a:gd name="T21" fmla="*/ 108 h 288"/>
                <a:gd name="T22" fmla="*/ 222 w 804"/>
                <a:gd name="T23" fmla="*/ 90 h 288"/>
                <a:gd name="T24" fmla="*/ 246 w 804"/>
                <a:gd name="T25" fmla="*/ 78 h 288"/>
                <a:gd name="T26" fmla="*/ 264 w 804"/>
                <a:gd name="T27" fmla="*/ 66 h 288"/>
                <a:gd name="T28" fmla="*/ 282 w 804"/>
                <a:gd name="T29" fmla="*/ 54 h 288"/>
                <a:gd name="T30" fmla="*/ 300 w 804"/>
                <a:gd name="T31" fmla="*/ 42 h 288"/>
                <a:gd name="T32" fmla="*/ 318 w 804"/>
                <a:gd name="T33" fmla="*/ 36 h 288"/>
                <a:gd name="T34" fmla="*/ 336 w 804"/>
                <a:gd name="T35" fmla="*/ 30 h 288"/>
                <a:gd name="T36" fmla="*/ 360 w 804"/>
                <a:gd name="T37" fmla="*/ 18 h 288"/>
                <a:gd name="T38" fmla="*/ 378 w 804"/>
                <a:gd name="T39" fmla="*/ 12 h 288"/>
                <a:gd name="T40" fmla="*/ 396 w 804"/>
                <a:gd name="T41" fmla="*/ 6 h 288"/>
                <a:gd name="T42" fmla="*/ 414 w 804"/>
                <a:gd name="T43" fmla="*/ 6 h 288"/>
                <a:gd name="T44" fmla="*/ 432 w 804"/>
                <a:gd name="T45" fmla="*/ 0 h 288"/>
                <a:gd name="T46" fmla="*/ 450 w 804"/>
                <a:gd name="T47" fmla="*/ 0 h 288"/>
                <a:gd name="T48" fmla="*/ 474 w 804"/>
                <a:gd name="T49" fmla="*/ 0 h 288"/>
                <a:gd name="T50" fmla="*/ 492 w 804"/>
                <a:gd name="T51" fmla="*/ 0 h 288"/>
                <a:gd name="T52" fmla="*/ 510 w 804"/>
                <a:gd name="T53" fmla="*/ 0 h 288"/>
                <a:gd name="T54" fmla="*/ 528 w 804"/>
                <a:gd name="T55" fmla="*/ 6 h 288"/>
                <a:gd name="T56" fmla="*/ 546 w 804"/>
                <a:gd name="T57" fmla="*/ 6 h 288"/>
                <a:gd name="T58" fmla="*/ 564 w 804"/>
                <a:gd name="T59" fmla="*/ 12 h 288"/>
                <a:gd name="T60" fmla="*/ 588 w 804"/>
                <a:gd name="T61" fmla="*/ 18 h 288"/>
                <a:gd name="T62" fmla="*/ 606 w 804"/>
                <a:gd name="T63" fmla="*/ 30 h 288"/>
                <a:gd name="T64" fmla="*/ 624 w 804"/>
                <a:gd name="T65" fmla="*/ 36 h 288"/>
                <a:gd name="T66" fmla="*/ 642 w 804"/>
                <a:gd name="T67" fmla="*/ 48 h 288"/>
                <a:gd name="T68" fmla="*/ 660 w 804"/>
                <a:gd name="T69" fmla="*/ 60 h 288"/>
                <a:gd name="T70" fmla="*/ 678 w 804"/>
                <a:gd name="T71" fmla="*/ 72 h 288"/>
                <a:gd name="T72" fmla="*/ 702 w 804"/>
                <a:gd name="T73" fmla="*/ 84 h 288"/>
                <a:gd name="T74" fmla="*/ 720 w 804"/>
                <a:gd name="T75" fmla="*/ 102 h 288"/>
                <a:gd name="T76" fmla="*/ 738 w 804"/>
                <a:gd name="T77" fmla="*/ 120 h 288"/>
                <a:gd name="T78" fmla="*/ 756 w 804"/>
                <a:gd name="T79" fmla="*/ 138 h 288"/>
                <a:gd name="T80" fmla="*/ 774 w 804"/>
                <a:gd name="T81" fmla="*/ 156 h 288"/>
                <a:gd name="T82" fmla="*/ 792 w 804"/>
                <a:gd name="T83" fmla="*/ 17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04" h="288">
                  <a:moveTo>
                    <a:pt x="0" y="288"/>
                  </a:moveTo>
                  <a:lnTo>
                    <a:pt x="12" y="282"/>
                  </a:lnTo>
                  <a:lnTo>
                    <a:pt x="18" y="276"/>
                  </a:lnTo>
                  <a:lnTo>
                    <a:pt x="24" y="270"/>
                  </a:lnTo>
                  <a:lnTo>
                    <a:pt x="30" y="264"/>
                  </a:lnTo>
                  <a:lnTo>
                    <a:pt x="36" y="258"/>
                  </a:lnTo>
                  <a:lnTo>
                    <a:pt x="42" y="252"/>
                  </a:lnTo>
                  <a:lnTo>
                    <a:pt x="48" y="246"/>
                  </a:lnTo>
                  <a:lnTo>
                    <a:pt x="54" y="240"/>
                  </a:lnTo>
                  <a:lnTo>
                    <a:pt x="60" y="234"/>
                  </a:lnTo>
                  <a:lnTo>
                    <a:pt x="66" y="228"/>
                  </a:lnTo>
                  <a:lnTo>
                    <a:pt x="72" y="222"/>
                  </a:lnTo>
                  <a:lnTo>
                    <a:pt x="78" y="216"/>
                  </a:lnTo>
                  <a:lnTo>
                    <a:pt x="84" y="210"/>
                  </a:lnTo>
                  <a:lnTo>
                    <a:pt x="90" y="204"/>
                  </a:lnTo>
                  <a:lnTo>
                    <a:pt x="96" y="198"/>
                  </a:lnTo>
                  <a:lnTo>
                    <a:pt x="102" y="192"/>
                  </a:lnTo>
                  <a:lnTo>
                    <a:pt x="108" y="186"/>
                  </a:lnTo>
                  <a:lnTo>
                    <a:pt x="114" y="180"/>
                  </a:lnTo>
                  <a:lnTo>
                    <a:pt x="126" y="174"/>
                  </a:lnTo>
                  <a:lnTo>
                    <a:pt x="132" y="168"/>
                  </a:lnTo>
                  <a:lnTo>
                    <a:pt x="138" y="162"/>
                  </a:lnTo>
                  <a:lnTo>
                    <a:pt x="144" y="156"/>
                  </a:lnTo>
                  <a:lnTo>
                    <a:pt x="150" y="150"/>
                  </a:lnTo>
                  <a:lnTo>
                    <a:pt x="156" y="144"/>
                  </a:lnTo>
                  <a:lnTo>
                    <a:pt x="162" y="138"/>
                  </a:lnTo>
                  <a:lnTo>
                    <a:pt x="168" y="132"/>
                  </a:lnTo>
                  <a:lnTo>
                    <a:pt x="174" y="132"/>
                  </a:lnTo>
                  <a:lnTo>
                    <a:pt x="180" y="126"/>
                  </a:lnTo>
                  <a:lnTo>
                    <a:pt x="186" y="120"/>
                  </a:lnTo>
                  <a:lnTo>
                    <a:pt x="192" y="114"/>
                  </a:lnTo>
                  <a:lnTo>
                    <a:pt x="198" y="108"/>
                  </a:lnTo>
                  <a:lnTo>
                    <a:pt x="204" y="108"/>
                  </a:lnTo>
                  <a:lnTo>
                    <a:pt x="210" y="102"/>
                  </a:lnTo>
                  <a:lnTo>
                    <a:pt x="216" y="96"/>
                  </a:lnTo>
                  <a:lnTo>
                    <a:pt x="222" y="90"/>
                  </a:lnTo>
                  <a:lnTo>
                    <a:pt x="228" y="90"/>
                  </a:lnTo>
                  <a:lnTo>
                    <a:pt x="240" y="84"/>
                  </a:lnTo>
                  <a:lnTo>
                    <a:pt x="246" y="78"/>
                  </a:lnTo>
                  <a:lnTo>
                    <a:pt x="252" y="72"/>
                  </a:lnTo>
                  <a:lnTo>
                    <a:pt x="258" y="72"/>
                  </a:lnTo>
                  <a:lnTo>
                    <a:pt x="264" y="66"/>
                  </a:lnTo>
                  <a:lnTo>
                    <a:pt x="270" y="60"/>
                  </a:lnTo>
                  <a:lnTo>
                    <a:pt x="276" y="60"/>
                  </a:lnTo>
                  <a:lnTo>
                    <a:pt x="282" y="54"/>
                  </a:lnTo>
                  <a:lnTo>
                    <a:pt x="288" y="54"/>
                  </a:lnTo>
                  <a:lnTo>
                    <a:pt x="294" y="48"/>
                  </a:lnTo>
                  <a:lnTo>
                    <a:pt x="300" y="42"/>
                  </a:lnTo>
                  <a:lnTo>
                    <a:pt x="306" y="42"/>
                  </a:lnTo>
                  <a:lnTo>
                    <a:pt x="312" y="36"/>
                  </a:lnTo>
                  <a:lnTo>
                    <a:pt x="318" y="36"/>
                  </a:lnTo>
                  <a:lnTo>
                    <a:pt x="324" y="30"/>
                  </a:lnTo>
                  <a:lnTo>
                    <a:pt x="330" y="30"/>
                  </a:lnTo>
                  <a:lnTo>
                    <a:pt x="336" y="30"/>
                  </a:lnTo>
                  <a:lnTo>
                    <a:pt x="342" y="24"/>
                  </a:lnTo>
                  <a:lnTo>
                    <a:pt x="354" y="24"/>
                  </a:lnTo>
                  <a:lnTo>
                    <a:pt x="360" y="18"/>
                  </a:lnTo>
                  <a:lnTo>
                    <a:pt x="366" y="18"/>
                  </a:lnTo>
                  <a:lnTo>
                    <a:pt x="372" y="18"/>
                  </a:lnTo>
                  <a:lnTo>
                    <a:pt x="378" y="12"/>
                  </a:lnTo>
                  <a:lnTo>
                    <a:pt x="384" y="12"/>
                  </a:lnTo>
                  <a:lnTo>
                    <a:pt x="390" y="12"/>
                  </a:lnTo>
                  <a:lnTo>
                    <a:pt x="396" y="6"/>
                  </a:lnTo>
                  <a:lnTo>
                    <a:pt x="402" y="6"/>
                  </a:lnTo>
                  <a:lnTo>
                    <a:pt x="408" y="6"/>
                  </a:lnTo>
                  <a:lnTo>
                    <a:pt x="414" y="6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0"/>
                  </a:lnTo>
                  <a:lnTo>
                    <a:pt x="438" y="0"/>
                  </a:lnTo>
                  <a:lnTo>
                    <a:pt x="444" y="0"/>
                  </a:lnTo>
                  <a:lnTo>
                    <a:pt x="450" y="0"/>
                  </a:lnTo>
                  <a:lnTo>
                    <a:pt x="456" y="0"/>
                  </a:lnTo>
                  <a:lnTo>
                    <a:pt x="468" y="0"/>
                  </a:lnTo>
                  <a:lnTo>
                    <a:pt x="474" y="0"/>
                  </a:lnTo>
                  <a:lnTo>
                    <a:pt x="480" y="0"/>
                  </a:lnTo>
                  <a:lnTo>
                    <a:pt x="486" y="0"/>
                  </a:lnTo>
                  <a:lnTo>
                    <a:pt x="492" y="0"/>
                  </a:lnTo>
                  <a:lnTo>
                    <a:pt x="498" y="0"/>
                  </a:lnTo>
                  <a:lnTo>
                    <a:pt x="504" y="0"/>
                  </a:lnTo>
                  <a:lnTo>
                    <a:pt x="510" y="0"/>
                  </a:lnTo>
                  <a:lnTo>
                    <a:pt x="516" y="0"/>
                  </a:lnTo>
                  <a:lnTo>
                    <a:pt x="522" y="0"/>
                  </a:lnTo>
                  <a:lnTo>
                    <a:pt x="528" y="6"/>
                  </a:lnTo>
                  <a:lnTo>
                    <a:pt x="534" y="6"/>
                  </a:lnTo>
                  <a:lnTo>
                    <a:pt x="540" y="6"/>
                  </a:lnTo>
                  <a:lnTo>
                    <a:pt x="546" y="6"/>
                  </a:lnTo>
                  <a:lnTo>
                    <a:pt x="552" y="12"/>
                  </a:lnTo>
                  <a:lnTo>
                    <a:pt x="558" y="12"/>
                  </a:lnTo>
                  <a:lnTo>
                    <a:pt x="564" y="12"/>
                  </a:lnTo>
                  <a:lnTo>
                    <a:pt x="570" y="18"/>
                  </a:lnTo>
                  <a:lnTo>
                    <a:pt x="576" y="18"/>
                  </a:lnTo>
                  <a:lnTo>
                    <a:pt x="588" y="18"/>
                  </a:lnTo>
                  <a:lnTo>
                    <a:pt x="594" y="24"/>
                  </a:lnTo>
                  <a:lnTo>
                    <a:pt x="600" y="24"/>
                  </a:lnTo>
                  <a:lnTo>
                    <a:pt x="606" y="30"/>
                  </a:lnTo>
                  <a:lnTo>
                    <a:pt x="612" y="30"/>
                  </a:lnTo>
                  <a:lnTo>
                    <a:pt x="618" y="36"/>
                  </a:lnTo>
                  <a:lnTo>
                    <a:pt x="624" y="36"/>
                  </a:lnTo>
                  <a:lnTo>
                    <a:pt x="630" y="42"/>
                  </a:lnTo>
                  <a:lnTo>
                    <a:pt x="636" y="42"/>
                  </a:lnTo>
                  <a:lnTo>
                    <a:pt x="642" y="48"/>
                  </a:lnTo>
                  <a:lnTo>
                    <a:pt x="648" y="54"/>
                  </a:lnTo>
                  <a:lnTo>
                    <a:pt x="654" y="54"/>
                  </a:lnTo>
                  <a:lnTo>
                    <a:pt x="660" y="60"/>
                  </a:lnTo>
                  <a:lnTo>
                    <a:pt x="666" y="66"/>
                  </a:lnTo>
                  <a:lnTo>
                    <a:pt x="672" y="66"/>
                  </a:lnTo>
                  <a:lnTo>
                    <a:pt x="678" y="72"/>
                  </a:lnTo>
                  <a:lnTo>
                    <a:pt x="684" y="78"/>
                  </a:lnTo>
                  <a:lnTo>
                    <a:pt x="690" y="84"/>
                  </a:lnTo>
                  <a:lnTo>
                    <a:pt x="702" y="84"/>
                  </a:lnTo>
                  <a:lnTo>
                    <a:pt x="708" y="90"/>
                  </a:lnTo>
                  <a:lnTo>
                    <a:pt x="714" y="96"/>
                  </a:lnTo>
                  <a:lnTo>
                    <a:pt x="720" y="102"/>
                  </a:lnTo>
                  <a:lnTo>
                    <a:pt x="726" y="108"/>
                  </a:lnTo>
                  <a:lnTo>
                    <a:pt x="732" y="114"/>
                  </a:lnTo>
                  <a:lnTo>
                    <a:pt x="738" y="120"/>
                  </a:lnTo>
                  <a:lnTo>
                    <a:pt x="744" y="126"/>
                  </a:lnTo>
                  <a:lnTo>
                    <a:pt x="750" y="132"/>
                  </a:lnTo>
                  <a:lnTo>
                    <a:pt x="756" y="138"/>
                  </a:lnTo>
                  <a:lnTo>
                    <a:pt x="762" y="144"/>
                  </a:lnTo>
                  <a:lnTo>
                    <a:pt x="768" y="150"/>
                  </a:lnTo>
                  <a:lnTo>
                    <a:pt x="774" y="156"/>
                  </a:lnTo>
                  <a:lnTo>
                    <a:pt x="780" y="162"/>
                  </a:lnTo>
                  <a:lnTo>
                    <a:pt x="786" y="168"/>
                  </a:lnTo>
                  <a:lnTo>
                    <a:pt x="792" y="174"/>
                  </a:lnTo>
                  <a:lnTo>
                    <a:pt x="798" y="180"/>
                  </a:lnTo>
                  <a:lnTo>
                    <a:pt x="804" y="192"/>
                  </a:lnTo>
                </a:path>
              </a:pathLst>
            </a:custGeom>
            <a:noFill/>
            <a:ln w="0">
              <a:solidFill>
                <a:srgbClr val="00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4" name="Freeform 81"/>
            <p:cNvSpPr>
              <a:spLocks/>
            </p:cNvSpPr>
            <p:nvPr/>
          </p:nvSpPr>
          <p:spPr bwMode="auto">
            <a:xfrm>
              <a:off x="3312" y="1837"/>
              <a:ext cx="804" cy="1170"/>
            </a:xfrm>
            <a:custGeom>
              <a:avLst/>
              <a:gdLst>
                <a:gd name="T0" fmla="*/ 18 w 804"/>
                <a:gd name="T1" fmla="*/ 12 h 1170"/>
                <a:gd name="T2" fmla="*/ 36 w 804"/>
                <a:gd name="T3" fmla="*/ 36 h 1170"/>
                <a:gd name="T4" fmla="*/ 54 w 804"/>
                <a:gd name="T5" fmla="*/ 60 h 1170"/>
                <a:gd name="T6" fmla="*/ 72 w 804"/>
                <a:gd name="T7" fmla="*/ 84 h 1170"/>
                <a:gd name="T8" fmla="*/ 90 w 804"/>
                <a:gd name="T9" fmla="*/ 108 h 1170"/>
                <a:gd name="T10" fmla="*/ 108 w 804"/>
                <a:gd name="T11" fmla="*/ 138 h 1170"/>
                <a:gd name="T12" fmla="*/ 132 w 804"/>
                <a:gd name="T13" fmla="*/ 162 h 1170"/>
                <a:gd name="T14" fmla="*/ 150 w 804"/>
                <a:gd name="T15" fmla="*/ 192 h 1170"/>
                <a:gd name="T16" fmla="*/ 168 w 804"/>
                <a:gd name="T17" fmla="*/ 222 h 1170"/>
                <a:gd name="T18" fmla="*/ 186 w 804"/>
                <a:gd name="T19" fmla="*/ 252 h 1170"/>
                <a:gd name="T20" fmla="*/ 204 w 804"/>
                <a:gd name="T21" fmla="*/ 282 h 1170"/>
                <a:gd name="T22" fmla="*/ 222 w 804"/>
                <a:gd name="T23" fmla="*/ 312 h 1170"/>
                <a:gd name="T24" fmla="*/ 246 w 804"/>
                <a:gd name="T25" fmla="*/ 342 h 1170"/>
                <a:gd name="T26" fmla="*/ 264 w 804"/>
                <a:gd name="T27" fmla="*/ 372 h 1170"/>
                <a:gd name="T28" fmla="*/ 282 w 804"/>
                <a:gd name="T29" fmla="*/ 408 h 1170"/>
                <a:gd name="T30" fmla="*/ 300 w 804"/>
                <a:gd name="T31" fmla="*/ 438 h 1170"/>
                <a:gd name="T32" fmla="*/ 318 w 804"/>
                <a:gd name="T33" fmla="*/ 474 h 1170"/>
                <a:gd name="T34" fmla="*/ 336 w 804"/>
                <a:gd name="T35" fmla="*/ 504 h 1170"/>
                <a:gd name="T36" fmla="*/ 360 w 804"/>
                <a:gd name="T37" fmla="*/ 540 h 1170"/>
                <a:gd name="T38" fmla="*/ 378 w 804"/>
                <a:gd name="T39" fmla="*/ 570 h 1170"/>
                <a:gd name="T40" fmla="*/ 396 w 804"/>
                <a:gd name="T41" fmla="*/ 606 h 1170"/>
                <a:gd name="T42" fmla="*/ 414 w 804"/>
                <a:gd name="T43" fmla="*/ 636 h 1170"/>
                <a:gd name="T44" fmla="*/ 432 w 804"/>
                <a:gd name="T45" fmla="*/ 672 h 1170"/>
                <a:gd name="T46" fmla="*/ 450 w 804"/>
                <a:gd name="T47" fmla="*/ 702 h 1170"/>
                <a:gd name="T48" fmla="*/ 474 w 804"/>
                <a:gd name="T49" fmla="*/ 738 h 1170"/>
                <a:gd name="T50" fmla="*/ 492 w 804"/>
                <a:gd name="T51" fmla="*/ 768 h 1170"/>
                <a:gd name="T52" fmla="*/ 510 w 804"/>
                <a:gd name="T53" fmla="*/ 798 h 1170"/>
                <a:gd name="T54" fmla="*/ 528 w 804"/>
                <a:gd name="T55" fmla="*/ 834 h 1170"/>
                <a:gd name="T56" fmla="*/ 546 w 804"/>
                <a:gd name="T57" fmla="*/ 864 h 1170"/>
                <a:gd name="T58" fmla="*/ 564 w 804"/>
                <a:gd name="T59" fmla="*/ 894 h 1170"/>
                <a:gd name="T60" fmla="*/ 588 w 804"/>
                <a:gd name="T61" fmla="*/ 918 h 1170"/>
                <a:gd name="T62" fmla="*/ 606 w 804"/>
                <a:gd name="T63" fmla="*/ 948 h 1170"/>
                <a:gd name="T64" fmla="*/ 624 w 804"/>
                <a:gd name="T65" fmla="*/ 972 h 1170"/>
                <a:gd name="T66" fmla="*/ 642 w 804"/>
                <a:gd name="T67" fmla="*/ 1002 h 1170"/>
                <a:gd name="T68" fmla="*/ 660 w 804"/>
                <a:gd name="T69" fmla="*/ 1026 h 1170"/>
                <a:gd name="T70" fmla="*/ 678 w 804"/>
                <a:gd name="T71" fmla="*/ 1050 h 1170"/>
                <a:gd name="T72" fmla="*/ 702 w 804"/>
                <a:gd name="T73" fmla="*/ 1074 h 1170"/>
                <a:gd name="T74" fmla="*/ 720 w 804"/>
                <a:gd name="T75" fmla="*/ 1092 h 1170"/>
                <a:gd name="T76" fmla="*/ 738 w 804"/>
                <a:gd name="T77" fmla="*/ 1110 h 1170"/>
                <a:gd name="T78" fmla="*/ 756 w 804"/>
                <a:gd name="T79" fmla="*/ 1128 h 1170"/>
                <a:gd name="T80" fmla="*/ 774 w 804"/>
                <a:gd name="T81" fmla="*/ 1146 h 1170"/>
                <a:gd name="T82" fmla="*/ 792 w 804"/>
                <a:gd name="T83" fmla="*/ 1164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04" h="1170">
                  <a:moveTo>
                    <a:pt x="0" y="0"/>
                  </a:moveTo>
                  <a:lnTo>
                    <a:pt x="12" y="6"/>
                  </a:lnTo>
                  <a:lnTo>
                    <a:pt x="18" y="12"/>
                  </a:lnTo>
                  <a:lnTo>
                    <a:pt x="24" y="18"/>
                  </a:lnTo>
                  <a:lnTo>
                    <a:pt x="30" y="30"/>
                  </a:lnTo>
                  <a:lnTo>
                    <a:pt x="36" y="36"/>
                  </a:lnTo>
                  <a:lnTo>
                    <a:pt x="42" y="42"/>
                  </a:lnTo>
                  <a:lnTo>
                    <a:pt x="48" y="48"/>
                  </a:lnTo>
                  <a:lnTo>
                    <a:pt x="54" y="60"/>
                  </a:lnTo>
                  <a:lnTo>
                    <a:pt x="60" y="66"/>
                  </a:lnTo>
                  <a:lnTo>
                    <a:pt x="66" y="72"/>
                  </a:lnTo>
                  <a:lnTo>
                    <a:pt x="72" y="84"/>
                  </a:lnTo>
                  <a:lnTo>
                    <a:pt x="78" y="90"/>
                  </a:lnTo>
                  <a:lnTo>
                    <a:pt x="84" y="102"/>
                  </a:lnTo>
                  <a:lnTo>
                    <a:pt x="90" y="108"/>
                  </a:lnTo>
                  <a:lnTo>
                    <a:pt x="96" y="120"/>
                  </a:lnTo>
                  <a:lnTo>
                    <a:pt x="102" y="126"/>
                  </a:lnTo>
                  <a:lnTo>
                    <a:pt x="108" y="138"/>
                  </a:lnTo>
                  <a:lnTo>
                    <a:pt x="114" y="144"/>
                  </a:lnTo>
                  <a:lnTo>
                    <a:pt x="126" y="156"/>
                  </a:lnTo>
                  <a:lnTo>
                    <a:pt x="132" y="162"/>
                  </a:lnTo>
                  <a:lnTo>
                    <a:pt x="138" y="174"/>
                  </a:lnTo>
                  <a:lnTo>
                    <a:pt x="144" y="180"/>
                  </a:lnTo>
                  <a:lnTo>
                    <a:pt x="150" y="192"/>
                  </a:lnTo>
                  <a:lnTo>
                    <a:pt x="156" y="198"/>
                  </a:lnTo>
                  <a:lnTo>
                    <a:pt x="162" y="210"/>
                  </a:lnTo>
                  <a:lnTo>
                    <a:pt x="168" y="222"/>
                  </a:lnTo>
                  <a:lnTo>
                    <a:pt x="174" y="228"/>
                  </a:lnTo>
                  <a:lnTo>
                    <a:pt x="180" y="240"/>
                  </a:lnTo>
                  <a:lnTo>
                    <a:pt x="186" y="252"/>
                  </a:lnTo>
                  <a:lnTo>
                    <a:pt x="192" y="258"/>
                  </a:lnTo>
                  <a:lnTo>
                    <a:pt x="198" y="270"/>
                  </a:lnTo>
                  <a:lnTo>
                    <a:pt x="204" y="282"/>
                  </a:lnTo>
                  <a:lnTo>
                    <a:pt x="210" y="288"/>
                  </a:lnTo>
                  <a:lnTo>
                    <a:pt x="216" y="300"/>
                  </a:lnTo>
                  <a:lnTo>
                    <a:pt x="222" y="312"/>
                  </a:lnTo>
                  <a:lnTo>
                    <a:pt x="228" y="324"/>
                  </a:lnTo>
                  <a:lnTo>
                    <a:pt x="240" y="330"/>
                  </a:lnTo>
                  <a:lnTo>
                    <a:pt x="246" y="342"/>
                  </a:lnTo>
                  <a:lnTo>
                    <a:pt x="252" y="354"/>
                  </a:lnTo>
                  <a:lnTo>
                    <a:pt x="258" y="366"/>
                  </a:lnTo>
                  <a:lnTo>
                    <a:pt x="264" y="372"/>
                  </a:lnTo>
                  <a:lnTo>
                    <a:pt x="270" y="384"/>
                  </a:lnTo>
                  <a:lnTo>
                    <a:pt x="276" y="396"/>
                  </a:lnTo>
                  <a:lnTo>
                    <a:pt x="282" y="408"/>
                  </a:lnTo>
                  <a:lnTo>
                    <a:pt x="288" y="420"/>
                  </a:lnTo>
                  <a:lnTo>
                    <a:pt x="294" y="426"/>
                  </a:lnTo>
                  <a:lnTo>
                    <a:pt x="300" y="438"/>
                  </a:lnTo>
                  <a:lnTo>
                    <a:pt x="306" y="450"/>
                  </a:lnTo>
                  <a:lnTo>
                    <a:pt x="312" y="462"/>
                  </a:lnTo>
                  <a:lnTo>
                    <a:pt x="318" y="474"/>
                  </a:lnTo>
                  <a:lnTo>
                    <a:pt x="324" y="486"/>
                  </a:lnTo>
                  <a:lnTo>
                    <a:pt x="330" y="492"/>
                  </a:lnTo>
                  <a:lnTo>
                    <a:pt x="336" y="504"/>
                  </a:lnTo>
                  <a:lnTo>
                    <a:pt x="342" y="516"/>
                  </a:lnTo>
                  <a:lnTo>
                    <a:pt x="348" y="528"/>
                  </a:lnTo>
                  <a:lnTo>
                    <a:pt x="360" y="540"/>
                  </a:lnTo>
                  <a:lnTo>
                    <a:pt x="366" y="552"/>
                  </a:lnTo>
                  <a:lnTo>
                    <a:pt x="372" y="564"/>
                  </a:lnTo>
                  <a:lnTo>
                    <a:pt x="378" y="570"/>
                  </a:lnTo>
                  <a:lnTo>
                    <a:pt x="384" y="582"/>
                  </a:lnTo>
                  <a:lnTo>
                    <a:pt x="390" y="594"/>
                  </a:lnTo>
                  <a:lnTo>
                    <a:pt x="396" y="606"/>
                  </a:lnTo>
                  <a:lnTo>
                    <a:pt x="402" y="618"/>
                  </a:lnTo>
                  <a:lnTo>
                    <a:pt x="408" y="630"/>
                  </a:lnTo>
                  <a:lnTo>
                    <a:pt x="414" y="636"/>
                  </a:lnTo>
                  <a:lnTo>
                    <a:pt x="420" y="648"/>
                  </a:lnTo>
                  <a:lnTo>
                    <a:pt x="426" y="660"/>
                  </a:lnTo>
                  <a:lnTo>
                    <a:pt x="432" y="672"/>
                  </a:lnTo>
                  <a:lnTo>
                    <a:pt x="438" y="684"/>
                  </a:lnTo>
                  <a:lnTo>
                    <a:pt x="444" y="696"/>
                  </a:lnTo>
                  <a:lnTo>
                    <a:pt x="450" y="702"/>
                  </a:lnTo>
                  <a:lnTo>
                    <a:pt x="456" y="714"/>
                  </a:lnTo>
                  <a:lnTo>
                    <a:pt x="462" y="726"/>
                  </a:lnTo>
                  <a:lnTo>
                    <a:pt x="474" y="738"/>
                  </a:lnTo>
                  <a:lnTo>
                    <a:pt x="480" y="750"/>
                  </a:lnTo>
                  <a:lnTo>
                    <a:pt x="486" y="756"/>
                  </a:lnTo>
                  <a:lnTo>
                    <a:pt x="492" y="768"/>
                  </a:lnTo>
                  <a:lnTo>
                    <a:pt x="498" y="780"/>
                  </a:lnTo>
                  <a:lnTo>
                    <a:pt x="504" y="792"/>
                  </a:lnTo>
                  <a:lnTo>
                    <a:pt x="510" y="798"/>
                  </a:lnTo>
                  <a:lnTo>
                    <a:pt x="516" y="810"/>
                  </a:lnTo>
                  <a:lnTo>
                    <a:pt x="522" y="822"/>
                  </a:lnTo>
                  <a:lnTo>
                    <a:pt x="528" y="834"/>
                  </a:lnTo>
                  <a:lnTo>
                    <a:pt x="534" y="840"/>
                  </a:lnTo>
                  <a:lnTo>
                    <a:pt x="540" y="852"/>
                  </a:lnTo>
                  <a:lnTo>
                    <a:pt x="546" y="864"/>
                  </a:lnTo>
                  <a:lnTo>
                    <a:pt x="552" y="870"/>
                  </a:lnTo>
                  <a:lnTo>
                    <a:pt x="558" y="882"/>
                  </a:lnTo>
                  <a:lnTo>
                    <a:pt x="564" y="894"/>
                  </a:lnTo>
                  <a:lnTo>
                    <a:pt x="570" y="900"/>
                  </a:lnTo>
                  <a:lnTo>
                    <a:pt x="576" y="912"/>
                  </a:lnTo>
                  <a:lnTo>
                    <a:pt x="588" y="918"/>
                  </a:lnTo>
                  <a:lnTo>
                    <a:pt x="594" y="930"/>
                  </a:lnTo>
                  <a:lnTo>
                    <a:pt x="600" y="936"/>
                  </a:lnTo>
                  <a:lnTo>
                    <a:pt x="606" y="948"/>
                  </a:lnTo>
                  <a:lnTo>
                    <a:pt x="612" y="954"/>
                  </a:lnTo>
                  <a:lnTo>
                    <a:pt x="618" y="966"/>
                  </a:lnTo>
                  <a:lnTo>
                    <a:pt x="624" y="972"/>
                  </a:lnTo>
                  <a:lnTo>
                    <a:pt x="630" y="984"/>
                  </a:lnTo>
                  <a:lnTo>
                    <a:pt x="636" y="990"/>
                  </a:lnTo>
                  <a:lnTo>
                    <a:pt x="642" y="1002"/>
                  </a:lnTo>
                  <a:lnTo>
                    <a:pt x="648" y="1008"/>
                  </a:lnTo>
                  <a:lnTo>
                    <a:pt x="654" y="1020"/>
                  </a:lnTo>
                  <a:lnTo>
                    <a:pt x="660" y="1026"/>
                  </a:lnTo>
                  <a:lnTo>
                    <a:pt x="666" y="1032"/>
                  </a:lnTo>
                  <a:lnTo>
                    <a:pt x="672" y="1044"/>
                  </a:lnTo>
                  <a:lnTo>
                    <a:pt x="678" y="1050"/>
                  </a:lnTo>
                  <a:lnTo>
                    <a:pt x="684" y="1056"/>
                  </a:lnTo>
                  <a:lnTo>
                    <a:pt x="690" y="1062"/>
                  </a:lnTo>
                  <a:lnTo>
                    <a:pt x="702" y="1074"/>
                  </a:lnTo>
                  <a:lnTo>
                    <a:pt x="708" y="1080"/>
                  </a:lnTo>
                  <a:lnTo>
                    <a:pt x="714" y="1086"/>
                  </a:lnTo>
                  <a:lnTo>
                    <a:pt x="720" y="1092"/>
                  </a:lnTo>
                  <a:lnTo>
                    <a:pt x="726" y="1098"/>
                  </a:lnTo>
                  <a:lnTo>
                    <a:pt x="732" y="1104"/>
                  </a:lnTo>
                  <a:lnTo>
                    <a:pt x="738" y="1110"/>
                  </a:lnTo>
                  <a:lnTo>
                    <a:pt x="744" y="1116"/>
                  </a:lnTo>
                  <a:lnTo>
                    <a:pt x="750" y="1122"/>
                  </a:lnTo>
                  <a:lnTo>
                    <a:pt x="756" y="1128"/>
                  </a:lnTo>
                  <a:lnTo>
                    <a:pt x="762" y="1134"/>
                  </a:lnTo>
                  <a:lnTo>
                    <a:pt x="768" y="1140"/>
                  </a:lnTo>
                  <a:lnTo>
                    <a:pt x="774" y="1146"/>
                  </a:lnTo>
                  <a:lnTo>
                    <a:pt x="780" y="1152"/>
                  </a:lnTo>
                  <a:lnTo>
                    <a:pt x="786" y="1158"/>
                  </a:lnTo>
                  <a:lnTo>
                    <a:pt x="792" y="1164"/>
                  </a:lnTo>
                  <a:lnTo>
                    <a:pt x="798" y="1164"/>
                  </a:lnTo>
                  <a:lnTo>
                    <a:pt x="804" y="1170"/>
                  </a:lnTo>
                </a:path>
              </a:pathLst>
            </a:custGeom>
            <a:noFill/>
            <a:ln w="0">
              <a:solidFill>
                <a:srgbClr val="00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5" name="Freeform 82"/>
            <p:cNvSpPr>
              <a:spLocks/>
            </p:cNvSpPr>
            <p:nvPr/>
          </p:nvSpPr>
          <p:spPr bwMode="auto">
            <a:xfrm>
              <a:off x="4116" y="3007"/>
              <a:ext cx="126" cy="48"/>
            </a:xfrm>
            <a:custGeom>
              <a:avLst/>
              <a:gdLst>
                <a:gd name="T0" fmla="*/ 0 w 126"/>
                <a:gd name="T1" fmla="*/ 0 h 48"/>
                <a:gd name="T2" fmla="*/ 12 w 126"/>
                <a:gd name="T3" fmla="*/ 6 h 48"/>
                <a:gd name="T4" fmla="*/ 18 w 126"/>
                <a:gd name="T5" fmla="*/ 12 h 48"/>
                <a:gd name="T6" fmla="*/ 24 w 126"/>
                <a:gd name="T7" fmla="*/ 12 h 48"/>
                <a:gd name="T8" fmla="*/ 30 w 126"/>
                <a:gd name="T9" fmla="*/ 18 h 48"/>
                <a:gd name="T10" fmla="*/ 36 w 126"/>
                <a:gd name="T11" fmla="*/ 18 h 48"/>
                <a:gd name="T12" fmla="*/ 42 w 126"/>
                <a:gd name="T13" fmla="*/ 24 h 48"/>
                <a:gd name="T14" fmla="*/ 48 w 126"/>
                <a:gd name="T15" fmla="*/ 30 h 48"/>
                <a:gd name="T16" fmla="*/ 54 w 126"/>
                <a:gd name="T17" fmla="*/ 30 h 48"/>
                <a:gd name="T18" fmla="*/ 60 w 126"/>
                <a:gd name="T19" fmla="*/ 36 h 48"/>
                <a:gd name="T20" fmla="*/ 66 w 126"/>
                <a:gd name="T21" fmla="*/ 36 h 48"/>
                <a:gd name="T22" fmla="*/ 72 w 126"/>
                <a:gd name="T23" fmla="*/ 36 h 48"/>
                <a:gd name="T24" fmla="*/ 78 w 126"/>
                <a:gd name="T25" fmla="*/ 42 h 48"/>
                <a:gd name="T26" fmla="*/ 84 w 126"/>
                <a:gd name="T27" fmla="*/ 42 h 48"/>
                <a:gd name="T28" fmla="*/ 90 w 126"/>
                <a:gd name="T29" fmla="*/ 42 h 48"/>
                <a:gd name="T30" fmla="*/ 96 w 126"/>
                <a:gd name="T31" fmla="*/ 48 h 48"/>
                <a:gd name="T32" fmla="*/ 102 w 126"/>
                <a:gd name="T33" fmla="*/ 48 h 48"/>
                <a:gd name="T34" fmla="*/ 108 w 126"/>
                <a:gd name="T35" fmla="*/ 48 h 48"/>
                <a:gd name="T36" fmla="*/ 114 w 126"/>
                <a:gd name="T37" fmla="*/ 48 h 48"/>
                <a:gd name="T38" fmla="*/ 126 w 126"/>
                <a:gd name="T3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6" h="48">
                  <a:moveTo>
                    <a:pt x="0" y="0"/>
                  </a:moveTo>
                  <a:lnTo>
                    <a:pt x="12" y="6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2" y="24"/>
                  </a:lnTo>
                  <a:lnTo>
                    <a:pt x="48" y="30"/>
                  </a:lnTo>
                  <a:lnTo>
                    <a:pt x="54" y="30"/>
                  </a:lnTo>
                  <a:lnTo>
                    <a:pt x="60" y="36"/>
                  </a:lnTo>
                  <a:lnTo>
                    <a:pt x="66" y="36"/>
                  </a:lnTo>
                  <a:lnTo>
                    <a:pt x="72" y="36"/>
                  </a:lnTo>
                  <a:lnTo>
                    <a:pt x="78" y="42"/>
                  </a:lnTo>
                  <a:lnTo>
                    <a:pt x="84" y="42"/>
                  </a:lnTo>
                  <a:lnTo>
                    <a:pt x="90" y="42"/>
                  </a:lnTo>
                  <a:lnTo>
                    <a:pt x="96" y="48"/>
                  </a:lnTo>
                  <a:lnTo>
                    <a:pt x="102" y="48"/>
                  </a:lnTo>
                  <a:lnTo>
                    <a:pt x="108" y="48"/>
                  </a:lnTo>
                  <a:lnTo>
                    <a:pt x="114" y="48"/>
                  </a:lnTo>
                  <a:lnTo>
                    <a:pt x="126" y="48"/>
                  </a:lnTo>
                </a:path>
              </a:pathLst>
            </a:custGeom>
            <a:noFill/>
            <a:ln w="0">
              <a:solidFill>
                <a:srgbClr val="00BF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6" name="Freeform 83"/>
            <p:cNvSpPr>
              <a:spLocks/>
            </p:cNvSpPr>
            <p:nvPr/>
          </p:nvSpPr>
          <p:spPr bwMode="auto">
            <a:xfrm>
              <a:off x="1710" y="2293"/>
              <a:ext cx="798" cy="204"/>
            </a:xfrm>
            <a:custGeom>
              <a:avLst/>
              <a:gdLst>
                <a:gd name="T0" fmla="*/ 12 w 798"/>
                <a:gd name="T1" fmla="*/ 204 h 204"/>
                <a:gd name="T2" fmla="*/ 30 w 798"/>
                <a:gd name="T3" fmla="*/ 198 h 204"/>
                <a:gd name="T4" fmla="*/ 48 w 798"/>
                <a:gd name="T5" fmla="*/ 192 h 204"/>
                <a:gd name="T6" fmla="*/ 66 w 798"/>
                <a:gd name="T7" fmla="*/ 186 h 204"/>
                <a:gd name="T8" fmla="*/ 84 w 798"/>
                <a:gd name="T9" fmla="*/ 180 h 204"/>
                <a:gd name="T10" fmla="*/ 102 w 798"/>
                <a:gd name="T11" fmla="*/ 180 h 204"/>
                <a:gd name="T12" fmla="*/ 126 w 798"/>
                <a:gd name="T13" fmla="*/ 174 h 204"/>
                <a:gd name="T14" fmla="*/ 144 w 798"/>
                <a:gd name="T15" fmla="*/ 168 h 204"/>
                <a:gd name="T16" fmla="*/ 162 w 798"/>
                <a:gd name="T17" fmla="*/ 162 h 204"/>
                <a:gd name="T18" fmla="*/ 180 w 798"/>
                <a:gd name="T19" fmla="*/ 156 h 204"/>
                <a:gd name="T20" fmla="*/ 198 w 798"/>
                <a:gd name="T21" fmla="*/ 156 h 204"/>
                <a:gd name="T22" fmla="*/ 216 w 798"/>
                <a:gd name="T23" fmla="*/ 150 h 204"/>
                <a:gd name="T24" fmla="*/ 240 w 798"/>
                <a:gd name="T25" fmla="*/ 144 h 204"/>
                <a:gd name="T26" fmla="*/ 258 w 798"/>
                <a:gd name="T27" fmla="*/ 138 h 204"/>
                <a:gd name="T28" fmla="*/ 276 w 798"/>
                <a:gd name="T29" fmla="*/ 132 h 204"/>
                <a:gd name="T30" fmla="*/ 294 w 798"/>
                <a:gd name="T31" fmla="*/ 132 h 204"/>
                <a:gd name="T32" fmla="*/ 312 w 798"/>
                <a:gd name="T33" fmla="*/ 126 h 204"/>
                <a:gd name="T34" fmla="*/ 330 w 798"/>
                <a:gd name="T35" fmla="*/ 120 h 204"/>
                <a:gd name="T36" fmla="*/ 354 w 798"/>
                <a:gd name="T37" fmla="*/ 114 h 204"/>
                <a:gd name="T38" fmla="*/ 372 w 798"/>
                <a:gd name="T39" fmla="*/ 108 h 204"/>
                <a:gd name="T40" fmla="*/ 390 w 798"/>
                <a:gd name="T41" fmla="*/ 108 h 204"/>
                <a:gd name="T42" fmla="*/ 408 w 798"/>
                <a:gd name="T43" fmla="*/ 102 h 204"/>
                <a:gd name="T44" fmla="*/ 426 w 798"/>
                <a:gd name="T45" fmla="*/ 96 h 204"/>
                <a:gd name="T46" fmla="*/ 444 w 798"/>
                <a:gd name="T47" fmla="*/ 90 h 204"/>
                <a:gd name="T48" fmla="*/ 468 w 798"/>
                <a:gd name="T49" fmla="*/ 84 h 204"/>
                <a:gd name="T50" fmla="*/ 486 w 798"/>
                <a:gd name="T51" fmla="*/ 84 h 204"/>
                <a:gd name="T52" fmla="*/ 504 w 798"/>
                <a:gd name="T53" fmla="*/ 78 h 204"/>
                <a:gd name="T54" fmla="*/ 522 w 798"/>
                <a:gd name="T55" fmla="*/ 72 h 204"/>
                <a:gd name="T56" fmla="*/ 540 w 798"/>
                <a:gd name="T57" fmla="*/ 66 h 204"/>
                <a:gd name="T58" fmla="*/ 558 w 798"/>
                <a:gd name="T59" fmla="*/ 60 h 204"/>
                <a:gd name="T60" fmla="*/ 582 w 798"/>
                <a:gd name="T61" fmla="*/ 54 h 204"/>
                <a:gd name="T62" fmla="*/ 600 w 798"/>
                <a:gd name="T63" fmla="*/ 54 h 204"/>
                <a:gd name="T64" fmla="*/ 618 w 798"/>
                <a:gd name="T65" fmla="*/ 48 h 204"/>
                <a:gd name="T66" fmla="*/ 636 w 798"/>
                <a:gd name="T67" fmla="*/ 42 h 204"/>
                <a:gd name="T68" fmla="*/ 654 w 798"/>
                <a:gd name="T69" fmla="*/ 36 h 204"/>
                <a:gd name="T70" fmla="*/ 672 w 798"/>
                <a:gd name="T71" fmla="*/ 30 h 204"/>
                <a:gd name="T72" fmla="*/ 696 w 798"/>
                <a:gd name="T73" fmla="*/ 30 h 204"/>
                <a:gd name="T74" fmla="*/ 714 w 798"/>
                <a:gd name="T75" fmla="*/ 24 h 204"/>
                <a:gd name="T76" fmla="*/ 732 w 798"/>
                <a:gd name="T77" fmla="*/ 18 h 204"/>
                <a:gd name="T78" fmla="*/ 750 w 798"/>
                <a:gd name="T79" fmla="*/ 12 h 204"/>
                <a:gd name="T80" fmla="*/ 768 w 798"/>
                <a:gd name="T81" fmla="*/ 6 h 204"/>
                <a:gd name="T82" fmla="*/ 786 w 798"/>
                <a:gd name="T83" fmla="*/ 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98" h="204">
                  <a:moveTo>
                    <a:pt x="0" y="204"/>
                  </a:moveTo>
                  <a:lnTo>
                    <a:pt x="6" y="204"/>
                  </a:lnTo>
                  <a:lnTo>
                    <a:pt x="12" y="204"/>
                  </a:lnTo>
                  <a:lnTo>
                    <a:pt x="18" y="198"/>
                  </a:lnTo>
                  <a:lnTo>
                    <a:pt x="24" y="198"/>
                  </a:lnTo>
                  <a:lnTo>
                    <a:pt x="30" y="198"/>
                  </a:lnTo>
                  <a:lnTo>
                    <a:pt x="36" y="198"/>
                  </a:lnTo>
                  <a:lnTo>
                    <a:pt x="42" y="192"/>
                  </a:lnTo>
                  <a:lnTo>
                    <a:pt x="48" y="192"/>
                  </a:lnTo>
                  <a:lnTo>
                    <a:pt x="54" y="192"/>
                  </a:lnTo>
                  <a:lnTo>
                    <a:pt x="60" y="186"/>
                  </a:lnTo>
                  <a:lnTo>
                    <a:pt x="66" y="186"/>
                  </a:lnTo>
                  <a:lnTo>
                    <a:pt x="72" y="186"/>
                  </a:lnTo>
                  <a:lnTo>
                    <a:pt x="78" y="186"/>
                  </a:lnTo>
                  <a:lnTo>
                    <a:pt x="84" y="180"/>
                  </a:lnTo>
                  <a:lnTo>
                    <a:pt x="90" y="180"/>
                  </a:lnTo>
                  <a:lnTo>
                    <a:pt x="96" y="180"/>
                  </a:lnTo>
                  <a:lnTo>
                    <a:pt x="102" y="180"/>
                  </a:lnTo>
                  <a:lnTo>
                    <a:pt x="108" y="174"/>
                  </a:lnTo>
                  <a:lnTo>
                    <a:pt x="120" y="174"/>
                  </a:lnTo>
                  <a:lnTo>
                    <a:pt x="126" y="174"/>
                  </a:lnTo>
                  <a:lnTo>
                    <a:pt x="132" y="174"/>
                  </a:lnTo>
                  <a:lnTo>
                    <a:pt x="138" y="168"/>
                  </a:lnTo>
                  <a:lnTo>
                    <a:pt x="144" y="168"/>
                  </a:lnTo>
                  <a:lnTo>
                    <a:pt x="150" y="168"/>
                  </a:lnTo>
                  <a:lnTo>
                    <a:pt x="156" y="162"/>
                  </a:lnTo>
                  <a:lnTo>
                    <a:pt x="162" y="162"/>
                  </a:lnTo>
                  <a:lnTo>
                    <a:pt x="168" y="162"/>
                  </a:lnTo>
                  <a:lnTo>
                    <a:pt x="174" y="162"/>
                  </a:lnTo>
                  <a:lnTo>
                    <a:pt x="180" y="156"/>
                  </a:lnTo>
                  <a:lnTo>
                    <a:pt x="186" y="156"/>
                  </a:lnTo>
                  <a:lnTo>
                    <a:pt x="192" y="156"/>
                  </a:lnTo>
                  <a:lnTo>
                    <a:pt x="198" y="156"/>
                  </a:lnTo>
                  <a:lnTo>
                    <a:pt x="204" y="150"/>
                  </a:lnTo>
                  <a:lnTo>
                    <a:pt x="210" y="150"/>
                  </a:lnTo>
                  <a:lnTo>
                    <a:pt x="216" y="150"/>
                  </a:lnTo>
                  <a:lnTo>
                    <a:pt x="222" y="150"/>
                  </a:lnTo>
                  <a:lnTo>
                    <a:pt x="234" y="144"/>
                  </a:lnTo>
                  <a:lnTo>
                    <a:pt x="240" y="144"/>
                  </a:lnTo>
                  <a:lnTo>
                    <a:pt x="246" y="144"/>
                  </a:lnTo>
                  <a:lnTo>
                    <a:pt x="252" y="138"/>
                  </a:lnTo>
                  <a:lnTo>
                    <a:pt x="258" y="138"/>
                  </a:lnTo>
                  <a:lnTo>
                    <a:pt x="264" y="138"/>
                  </a:lnTo>
                  <a:lnTo>
                    <a:pt x="270" y="138"/>
                  </a:lnTo>
                  <a:lnTo>
                    <a:pt x="276" y="132"/>
                  </a:lnTo>
                  <a:lnTo>
                    <a:pt x="282" y="132"/>
                  </a:lnTo>
                  <a:lnTo>
                    <a:pt x="288" y="132"/>
                  </a:lnTo>
                  <a:lnTo>
                    <a:pt x="294" y="132"/>
                  </a:lnTo>
                  <a:lnTo>
                    <a:pt x="300" y="126"/>
                  </a:lnTo>
                  <a:lnTo>
                    <a:pt x="306" y="126"/>
                  </a:lnTo>
                  <a:lnTo>
                    <a:pt x="312" y="126"/>
                  </a:lnTo>
                  <a:lnTo>
                    <a:pt x="318" y="120"/>
                  </a:lnTo>
                  <a:lnTo>
                    <a:pt x="324" y="120"/>
                  </a:lnTo>
                  <a:lnTo>
                    <a:pt x="330" y="120"/>
                  </a:lnTo>
                  <a:lnTo>
                    <a:pt x="336" y="120"/>
                  </a:lnTo>
                  <a:lnTo>
                    <a:pt x="348" y="114"/>
                  </a:lnTo>
                  <a:lnTo>
                    <a:pt x="354" y="114"/>
                  </a:lnTo>
                  <a:lnTo>
                    <a:pt x="360" y="114"/>
                  </a:lnTo>
                  <a:lnTo>
                    <a:pt x="366" y="114"/>
                  </a:lnTo>
                  <a:lnTo>
                    <a:pt x="372" y="108"/>
                  </a:lnTo>
                  <a:lnTo>
                    <a:pt x="378" y="108"/>
                  </a:lnTo>
                  <a:lnTo>
                    <a:pt x="384" y="108"/>
                  </a:lnTo>
                  <a:lnTo>
                    <a:pt x="390" y="108"/>
                  </a:lnTo>
                  <a:lnTo>
                    <a:pt x="396" y="102"/>
                  </a:lnTo>
                  <a:lnTo>
                    <a:pt x="402" y="102"/>
                  </a:lnTo>
                  <a:lnTo>
                    <a:pt x="408" y="102"/>
                  </a:lnTo>
                  <a:lnTo>
                    <a:pt x="414" y="96"/>
                  </a:lnTo>
                  <a:lnTo>
                    <a:pt x="420" y="96"/>
                  </a:lnTo>
                  <a:lnTo>
                    <a:pt x="426" y="96"/>
                  </a:lnTo>
                  <a:lnTo>
                    <a:pt x="432" y="96"/>
                  </a:lnTo>
                  <a:lnTo>
                    <a:pt x="438" y="90"/>
                  </a:lnTo>
                  <a:lnTo>
                    <a:pt x="444" y="90"/>
                  </a:lnTo>
                  <a:lnTo>
                    <a:pt x="450" y="90"/>
                  </a:lnTo>
                  <a:lnTo>
                    <a:pt x="462" y="90"/>
                  </a:lnTo>
                  <a:lnTo>
                    <a:pt x="468" y="84"/>
                  </a:lnTo>
                  <a:lnTo>
                    <a:pt x="474" y="84"/>
                  </a:lnTo>
                  <a:lnTo>
                    <a:pt x="480" y="84"/>
                  </a:lnTo>
                  <a:lnTo>
                    <a:pt x="486" y="84"/>
                  </a:lnTo>
                  <a:lnTo>
                    <a:pt x="492" y="78"/>
                  </a:lnTo>
                  <a:lnTo>
                    <a:pt x="498" y="78"/>
                  </a:lnTo>
                  <a:lnTo>
                    <a:pt x="504" y="78"/>
                  </a:lnTo>
                  <a:lnTo>
                    <a:pt x="510" y="72"/>
                  </a:lnTo>
                  <a:lnTo>
                    <a:pt x="516" y="72"/>
                  </a:lnTo>
                  <a:lnTo>
                    <a:pt x="522" y="72"/>
                  </a:lnTo>
                  <a:lnTo>
                    <a:pt x="528" y="72"/>
                  </a:lnTo>
                  <a:lnTo>
                    <a:pt x="534" y="66"/>
                  </a:lnTo>
                  <a:lnTo>
                    <a:pt x="540" y="66"/>
                  </a:lnTo>
                  <a:lnTo>
                    <a:pt x="546" y="66"/>
                  </a:lnTo>
                  <a:lnTo>
                    <a:pt x="552" y="66"/>
                  </a:lnTo>
                  <a:lnTo>
                    <a:pt x="558" y="60"/>
                  </a:lnTo>
                  <a:lnTo>
                    <a:pt x="564" y="60"/>
                  </a:lnTo>
                  <a:lnTo>
                    <a:pt x="576" y="60"/>
                  </a:lnTo>
                  <a:lnTo>
                    <a:pt x="582" y="54"/>
                  </a:lnTo>
                  <a:lnTo>
                    <a:pt x="588" y="54"/>
                  </a:lnTo>
                  <a:lnTo>
                    <a:pt x="594" y="54"/>
                  </a:lnTo>
                  <a:lnTo>
                    <a:pt x="600" y="54"/>
                  </a:lnTo>
                  <a:lnTo>
                    <a:pt x="606" y="48"/>
                  </a:lnTo>
                  <a:lnTo>
                    <a:pt x="612" y="48"/>
                  </a:lnTo>
                  <a:lnTo>
                    <a:pt x="618" y="48"/>
                  </a:lnTo>
                  <a:lnTo>
                    <a:pt x="624" y="48"/>
                  </a:lnTo>
                  <a:lnTo>
                    <a:pt x="630" y="42"/>
                  </a:lnTo>
                  <a:lnTo>
                    <a:pt x="636" y="42"/>
                  </a:lnTo>
                  <a:lnTo>
                    <a:pt x="642" y="42"/>
                  </a:lnTo>
                  <a:lnTo>
                    <a:pt x="648" y="42"/>
                  </a:lnTo>
                  <a:lnTo>
                    <a:pt x="654" y="36"/>
                  </a:lnTo>
                  <a:lnTo>
                    <a:pt x="660" y="36"/>
                  </a:lnTo>
                  <a:lnTo>
                    <a:pt x="666" y="36"/>
                  </a:lnTo>
                  <a:lnTo>
                    <a:pt x="672" y="30"/>
                  </a:lnTo>
                  <a:lnTo>
                    <a:pt x="678" y="30"/>
                  </a:lnTo>
                  <a:lnTo>
                    <a:pt x="684" y="30"/>
                  </a:lnTo>
                  <a:lnTo>
                    <a:pt x="696" y="30"/>
                  </a:lnTo>
                  <a:lnTo>
                    <a:pt x="702" y="24"/>
                  </a:lnTo>
                  <a:lnTo>
                    <a:pt x="708" y="24"/>
                  </a:lnTo>
                  <a:lnTo>
                    <a:pt x="714" y="24"/>
                  </a:lnTo>
                  <a:lnTo>
                    <a:pt x="720" y="24"/>
                  </a:lnTo>
                  <a:lnTo>
                    <a:pt x="726" y="18"/>
                  </a:lnTo>
                  <a:lnTo>
                    <a:pt x="732" y="18"/>
                  </a:lnTo>
                  <a:lnTo>
                    <a:pt x="738" y="18"/>
                  </a:lnTo>
                  <a:lnTo>
                    <a:pt x="744" y="18"/>
                  </a:lnTo>
                  <a:lnTo>
                    <a:pt x="750" y="12"/>
                  </a:lnTo>
                  <a:lnTo>
                    <a:pt x="756" y="12"/>
                  </a:lnTo>
                  <a:lnTo>
                    <a:pt x="762" y="12"/>
                  </a:lnTo>
                  <a:lnTo>
                    <a:pt x="768" y="6"/>
                  </a:lnTo>
                  <a:lnTo>
                    <a:pt x="774" y="6"/>
                  </a:lnTo>
                  <a:lnTo>
                    <a:pt x="780" y="6"/>
                  </a:lnTo>
                  <a:lnTo>
                    <a:pt x="786" y="6"/>
                  </a:lnTo>
                  <a:lnTo>
                    <a:pt x="792" y="0"/>
                  </a:lnTo>
                  <a:lnTo>
                    <a:pt x="798" y="0"/>
                  </a:lnTo>
                </a:path>
              </a:pathLst>
            </a:custGeom>
            <a:noFill/>
            <a:ln w="0">
              <a:solidFill>
                <a:srgbClr val="BF00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7" name="Freeform 84"/>
            <p:cNvSpPr>
              <a:spLocks/>
            </p:cNvSpPr>
            <p:nvPr/>
          </p:nvSpPr>
          <p:spPr bwMode="auto">
            <a:xfrm>
              <a:off x="2508" y="2089"/>
              <a:ext cx="804" cy="204"/>
            </a:xfrm>
            <a:custGeom>
              <a:avLst/>
              <a:gdLst>
                <a:gd name="T0" fmla="*/ 18 w 804"/>
                <a:gd name="T1" fmla="*/ 204 h 204"/>
                <a:gd name="T2" fmla="*/ 36 w 804"/>
                <a:gd name="T3" fmla="*/ 198 h 204"/>
                <a:gd name="T4" fmla="*/ 54 w 804"/>
                <a:gd name="T5" fmla="*/ 192 h 204"/>
                <a:gd name="T6" fmla="*/ 72 w 804"/>
                <a:gd name="T7" fmla="*/ 186 h 204"/>
                <a:gd name="T8" fmla="*/ 90 w 804"/>
                <a:gd name="T9" fmla="*/ 180 h 204"/>
                <a:gd name="T10" fmla="*/ 108 w 804"/>
                <a:gd name="T11" fmla="*/ 180 h 204"/>
                <a:gd name="T12" fmla="*/ 132 w 804"/>
                <a:gd name="T13" fmla="*/ 174 h 204"/>
                <a:gd name="T14" fmla="*/ 150 w 804"/>
                <a:gd name="T15" fmla="*/ 168 h 204"/>
                <a:gd name="T16" fmla="*/ 168 w 804"/>
                <a:gd name="T17" fmla="*/ 162 h 204"/>
                <a:gd name="T18" fmla="*/ 186 w 804"/>
                <a:gd name="T19" fmla="*/ 156 h 204"/>
                <a:gd name="T20" fmla="*/ 204 w 804"/>
                <a:gd name="T21" fmla="*/ 156 h 204"/>
                <a:gd name="T22" fmla="*/ 222 w 804"/>
                <a:gd name="T23" fmla="*/ 150 h 204"/>
                <a:gd name="T24" fmla="*/ 246 w 804"/>
                <a:gd name="T25" fmla="*/ 144 h 204"/>
                <a:gd name="T26" fmla="*/ 264 w 804"/>
                <a:gd name="T27" fmla="*/ 138 h 204"/>
                <a:gd name="T28" fmla="*/ 282 w 804"/>
                <a:gd name="T29" fmla="*/ 132 h 204"/>
                <a:gd name="T30" fmla="*/ 300 w 804"/>
                <a:gd name="T31" fmla="*/ 126 h 204"/>
                <a:gd name="T32" fmla="*/ 318 w 804"/>
                <a:gd name="T33" fmla="*/ 126 h 204"/>
                <a:gd name="T34" fmla="*/ 336 w 804"/>
                <a:gd name="T35" fmla="*/ 120 h 204"/>
                <a:gd name="T36" fmla="*/ 360 w 804"/>
                <a:gd name="T37" fmla="*/ 114 h 204"/>
                <a:gd name="T38" fmla="*/ 378 w 804"/>
                <a:gd name="T39" fmla="*/ 108 h 204"/>
                <a:gd name="T40" fmla="*/ 396 w 804"/>
                <a:gd name="T41" fmla="*/ 102 h 204"/>
                <a:gd name="T42" fmla="*/ 414 w 804"/>
                <a:gd name="T43" fmla="*/ 102 h 204"/>
                <a:gd name="T44" fmla="*/ 432 w 804"/>
                <a:gd name="T45" fmla="*/ 96 h 204"/>
                <a:gd name="T46" fmla="*/ 450 w 804"/>
                <a:gd name="T47" fmla="*/ 90 h 204"/>
                <a:gd name="T48" fmla="*/ 474 w 804"/>
                <a:gd name="T49" fmla="*/ 84 h 204"/>
                <a:gd name="T50" fmla="*/ 492 w 804"/>
                <a:gd name="T51" fmla="*/ 78 h 204"/>
                <a:gd name="T52" fmla="*/ 510 w 804"/>
                <a:gd name="T53" fmla="*/ 78 h 204"/>
                <a:gd name="T54" fmla="*/ 528 w 804"/>
                <a:gd name="T55" fmla="*/ 72 h 204"/>
                <a:gd name="T56" fmla="*/ 546 w 804"/>
                <a:gd name="T57" fmla="*/ 66 h 204"/>
                <a:gd name="T58" fmla="*/ 564 w 804"/>
                <a:gd name="T59" fmla="*/ 60 h 204"/>
                <a:gd name="T60" fmla="*/ 588 w 804"/>
                <a:gd name="T61" fmla="*/ 54 h 204"/>
                <a:gd name="T62" fmla="*/ 606 w 804"/>
                <a:gd name="T63" fmla="*/ 54 h 204"/>
                <a:gd name="T64" fmla="*/ 624 w 804"/>
                <a:gd name="T65" fmla="*/ 48 h 204"/>
                <a:gd name="T66" fmla="*/ 642 w 804"/>
                <a:gd name="T67" fmla="*/ 42 h 204"/>
                <a:gd name="T68" fmla="*/ 660 w 804"/>
                <a:gd name="T69" fmla="*/ 36 h 204"/>
                <a:gd name="T70" fmla="*/ 678 w 804"/>
                <a:gd name="T71" fmla="*/ 30 h 204"/>
                <a:gd name="T72" fmla="*/ 702 w 804"/>
                <a:gd name="T73" fmla="*/ 30 h 204"/>
                <a:gd name="T74" fmla="*/ 720 w 804"/>
                <a:gd name="T75" fmla="*/ 24 h 204"/>
                <a:gd name="T76" fmla="*/ 738 w 804"/>
                <a:gd name="T77" fmla="*/ 18 h 204"/>
                <a:gd name="T78" fmla="*/ 756 w 804"/>
                <a:gd name="T79" fmla="*/ 12 h 204"/>
                <a:gd name="T80" fmla="*/ 774 w 804"/>
                <a:gd name="T81" fmla="*/ 6 h 204"/>
                <a:gd name="T82" fmla="*/ 792 w 804"/>
                <a:gd name="T83" fmla="*/ 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04" h="204">
                  <a:moveTo>
                    <a:pt x="0" y="204"/>
                  </a:moveTo>
                  <a:lnTo>
                    <a:pt x="12" y="204"/>
                  </a:lnTo>
                  <a:lnTo>
                    <a:pt x="18" y="204"/>
                  </a:lnTo>
                  <a:lnTo>
                    <a:pt x="24" y="198"/>
                  </a:lnTo>
                  <a:lnTo>
                    <a:pt x="30" y="198"/>
                  </a:lnTo>
                  <a:lnTo>
                    <a:pt x="36" y="198"/>
                  </a:lnTo>
                  <a:lnTo>
                    <a:pt x="42" y="192"/>
                  </a:lnTo>
                  <a:lnTo>
                    <a:pt x="48" y="192"/>
                  </a:lnTo>
                  <a:lnTo>
                    <a:pt x="54" y="192"/>
                  </a:lnTo>
                  <a:lnTo>
                    <a:pt x="60" y="192"/>
                  </a:lnTo>
                  <a:lnTo>
                    <a:pt x="66" y="186"/>
                  </a:lnTo>
                  <a:lnTo>
                    <a:pt x="72" y="186"/>
                  </a:lnTo>
                  <a:lnTo>
                    <a:pt x="78" y="186"/>
                  </a:lnTo>
                  <a:lnTo>
                    <a:pt x="84" y="186"/>
                  </a:lnTo>
                  <a:lnTo>
                    <a:pt x="90" y="180"/>
                  </a:lnTo>
                  <a:lnTo>
                    <a:pt x="96" y="180"/>
                  </a:lnTo>
                  <a:lnTo>
                    <a:pt x="102" y="180"/>
                  </a:lnTo>
                  <a:lnTo>
                    <a:pt x="108" y="180"/>
                  </a:lnTo>
                  <a:lnTo>
                    <a:pt x="114" y="174"/>
                  </a:lnTo>
                  <a:lnTo>
                    <a:pt x="126" y="174"/>
                  </a:lnTo>
                  <a:lnTo>
                    <a:pt x="132" y="174"/>
                  </a:lnTo>
                  <a:lnTo>
                    <a:pt x="138" y="168"/>
                  </a:lnTo>
                  <a:lnTo>
                    <a:pt x="144" y="168"/>
                  </a:lnTo>
                  <a:lnTo>
                    <a:pt x="150" y="168"/>
                  </a:lnTo>
                  <a:lnTo>
                    <a:pt x="156" y="168"/>
                  </a:lnTo>
                  <a:lnTo>
                    <a:pt x="162" y="162"/>
                  </a:lnTo>
                  <a:lnTo>
                    <a:pt x="168" y="162"/>
                  </a:lnTo>
                  <a:lnTo>
                    <a:pt x="174" y="162"/>
                  </a:lnTo>
                  <a:lnTo>
                    <a:pt x="180" y="162"/>
                  </a:lnTo>
                  <a:lnTo>
                    <a:pt x="186" y="156"/>
                  </a:lnTo>
                  <a:lnTo>
                    <a:pt x="192" y="156"/>
                  </a:lnTo>
                  <a:lnTo>
                    <a:pt x="198" y="156"/>
                  </a:lnTo>
                  <a:lnTo>
                    <a:pt x="204" y="156"/>
                  </a:lnTo>
                  <a:lnTo>
                    <a:pt x="210" y="150"/>
                  </a:lnTo>
                  <a:lnTo>
                    <a:pt x="216" y="150"/>
                  </a:lnTo>
                  <a:lnTo>
                    <a:pt x="222" y="150"/>
                  </a:lnTo>
                  <a:lnTo>
                    <a:pt x="228" y="144"/>
                  </a:lnTo>
                  <a:lnTo>
                    <a:pt x="240" y="144"/>
                  </a:lnTo>
                  <a:lnTo>
                    <a:pt x="246" y="144"/>
                  </a:lnTo>
                  <a:lnTo>
                    <a:pt x="252" y="144"/>
                  </a:lnTo>
                  <a:lnTo>
                    <a:pt x="258" y="138"/>
                  </a:lnTo>
                  <a:lnTo>
                    <a:pt x="264" y="138"/>
                  </a:lnTo>
                  <a:lnTo>
                    <a:pt x="270" y="138"/>
                  </a:lnTo>
                  <a:lnTo>
                    <a:pt x="276" y="138"/>
                  </a:lnTo>
                  <a:lnTo>
                    <a:pt x="282" y="132"/>
                  </a:lnTo>
                  <a:lnTo>
                    <a:pt x="288" y="132"/>
                  </a:lnTo>
                  <a:lnTo>
                    <a:pt x="294" y="132"/>
                  </a:lnTo>
                  <a:lnTo>
                    <a:pt x="300" y="126"/>
                  </a:lnTo>
                  <a:lnTo>
                    <a:pt x="306" y="126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4" y="120"/>
                  </a:lnTo>
                  <a:lnTo>
                    <a:pt x="330" y="120"/>
                  </a:lnTo>
                  <a:lnTo>
                    <a:pt x="336" y="120"/>
                  </a:lnTo>
                  <a:lnTo>
                    <a:pt x="342" y="120"/>
                  </a:lnTo>
                  <a:lnTo>
                    <a:pt x="354" y="114"/>
                  </a:lnTo>
                  <a:lnTo>
                    <a:pt x="360" y="114"/>
                  </a:lnTo>
                  <a:lnTo>
                    <a:pt x="366" y="114"/>
                  </a:lnTo>
                  <a:lnTo>
                    <a:pt x="372" y="114"/>
                  </a:lnTo>
                  <a:lnTo>
                    <a:pt x="378" y="108"/>
                  </a:lnTo>
                  <a:lnTo>
                    <a:pt x="384" y="108"/>
                  </a:lnTo>
                  <a:lnTo>
                    <a:pt x="390" y="108"/>
                  </a:lnTo>
                  <a:lnTo>
                    <a:pt x="396" y="102"/>
                  </a:lnTo>
                  <a:lnTo>
                    <a:pt x="402" y="102"/>
                  </a:lnTo>
                  <a:lnTo>
                    <a:pt x="408" y="102"/>
                  </a:lnTo>
                  <a:lnTo>
                    <a:pt x="414" y="102"/>
                  </a:lnTo>
                  <a:lnTo>
                    <a:pt x="420" y="96"/>
                  </a:lnTo>
                  <a:lnTo>
                    <a:pt x="426" y="96"/>
                  </a:lnTo>
                  <a:lnTo>
                    <a:pt x="432" y="96"/>
                  </a:lnTo>
                  <a:lnTo>
                    <a:pt x="438" y="96"/>
                  </a:lnTo>
                  <a:lnTo>
                    <a:pt x="444" y="90"/>
                  </a:lnTo>
                  <a:lnTo>
                    <a:pt x="450" y="90"/>
                  </a:lnTo>
                  <a:lnTo>
                    <a:pt x="456" y="90"/>
                  </a:lnTo>
                  <a:lnTo>
                    <a:pt x="468" y="84"/>
                  </a:lnTo>
                  <a:lnTo>
                    <a:pt x="474" y="84"/>
                  </a:lnTo>
                  <a:lnTo>
                    <a:pt x="480" y="84"/>
                  </a:lnTo>
                  <a:lnTo>
                    <a:pt x="486" y="84"/>
                  </a:lnTo>
                  <a:lnTo>
                    <a:pt x="492" y="78"/>
                  </a:lnTo>
                  <a:lnTo>
                    <a:pt x="498" y="78"/>
                  </a:lnTo>
                  <a:lnTo>
                    <a:pt x="504" y="78"/>
                  </a:lnTo>
                  <a:lnTo>
                    <a:pt x="510" y="78"/>
                  </a:lnTo>
                  <a:lnTo>
                    <a:pt x="516" y="72"/>
                  </a:lnTo>
                  <a:lnTo>
                    <a:pt x="522" y="72"/>
                  </a:lnTo>
                  <a:lnTo>
                    <a:pt x="528" y="72"/>
                  </a:lnTo>
                  <a:lnTo>
                    <a:pt x="534" y="72"/>
                  </a:lnTo>
                  <a:lnTo>
                    <a:pt x="540" y="66"/>
                  </a:lnTo>
                  <a:lnTo>
                    <a:pt x="546" y="66"/>
                  </a:lnTo>
                  <a:lnTo>
                    <a:pt x="552" y="66"/>
                  </a:lnTo>
                  <a:lnTo>
                    <a:pt x="558" y="60"/>
                  </a:lnTo>
                  <a:lnTo>
                    <a:pt x="564" y="60"/>
                  </a:lnTo>
                  <a:lnTo>
                    <a:pt x="570" y="60"/>
                  </a:lnTo>
                  <a:lnTo>
                    <a:pt x="576" y="60"/>
                  </a:lnTo>
                  <a:lnTo>
                    <a:pt x="588" y="54"/>
                  </a:lnTo>
                  <a:lnTo>
                    <a:pt x="594" y="54"/>
                  </a:lnTo>
                  <a:lnTo>
                    <a:pt x="600" y="54"/>
                  </a:lnTo>
                  <a:lnTo>
                    <a:pt x="606" y="54"/>
                  </a:lnTo>
                  <a:lnTo>
                    <a:pt x="612" y="48"/>
                  </a:lnTo>
                  <a:lnTo>
                    <a:pt x="618" y="48"/>
                  </a:lnTo>
                  <a:lnTo>
                    <a:pt x="624" y="48"/>
                  </a:lnTo>
                  <a:lnTo>
                    <a:pt x="630" y="48"/>
                  </a:lnTo>
                  <a:lnTo>
                    <a:pt x="636" y="42"/>
                  </a:lnTo>
                  <a:lnTo>
                    <a:pt x="642" y="42"/>
                  </a:lnTo>
                  <a:lnTo>
                    <a:pt x="648" y="42"/>
                  </a:lnTo>
                  <a:lnTo>
                    <a:pt x="654" y="36"/>
                  </a:lnTo>
                  <a:lnTo>
                    <a:pt x="660" y="36"/>
                  </a:lnTo>
                  <a:lnTo>
                    <a:pt x="666" y="36"/>
                  </a:lnTo>
                  <a:lnTo>
                    <a:pt x="672" y="36"/>
                  </a:lnTo>
                  <a:lnTo>
                    <a:pt x="678" y="30"/>
                  </a:lnTo>
                  <a:lnTo>
                    <a:pt x="684" y="30"/>
                  </a:lnTo>
                  <a:lnTo>
                    <a:pt x="690" y="30"/>
                  </a:lnTo>
                  <a:lnTo>
                    <a:pt x="702" y="30"/>
                  </a:lnTo>
                  <a:lnTo>
                    <a:pt x="708" y="24"/>
                  </a:lnTo>
                  <a:lnTo>
                    <a:pt x="714" y="24"/>
                  </a:lnTo>
                  <a:lnTo>
                    <a:pt x="720" y="24"/>
                  </a:lnTo>
                  <a:lnTo>
                    <a:pt x="726" y="18"/>
                  </a:lnTo>
                  <a:lnTo>
                    <a:pt x="732" y="18"/>
                  </a:lnTo>
                  <a:lnTo>
                    <a:pt x="738" y="18"/>
                  </a:lnTo>
                  <a:lnTo>
                    <a:pt x="744" y="18"/>
                  </a:lnTo>
                  <a:lnTo>
                    <a:pt x="750" y="12"/>
                  </a:lnTo>
                  <a:lnTo>
                    <a:pt x="756" y="12"/>
                  </a:lnTo>
                  <a:lnTo>
                    <a:pt x="762" y="12"/>
                  </a:lnTo>
                  <a:lnTo>
                    <a:pt x="768" y="12"/>
                  </a:lnTo>
                  <a:lnTo>
                    <a:pt x="774" y="6"/>
                  </a:lnTo>
                  <a:lnTo>
                    <a:pt x="780" y="6"/>
                  </a:lnTo>
                  <a:lnTo>
                    <a:pt x="786" y="6"/>
                  </a:lnTo>
                  <a:lnTo>
                    <a:pt x="792" y="6"/>
                  </a:lnTo>
                  <a:lnTo>
                    <a:pt x="798" y="0"/>
                  </a:lnTo>
                  <a:lnTo>
                    <a:pt x="804" y="0"/>
                  </a:lnTo>
                </a:path>
              </a:pathLst>
            </a:custGeom>
            <a:noFill/>
            <a:ln w="0">
              <a:solidFill>
                <a:srgbClr val="BF00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8" name="Freeform 85"/>
            <p:cNvSpPr>
              <a:spLocks/>
            </p:cNvSpPr>
            <p:nvPr/>
          </p:nvSpPr>
          <p:spPr bwMode="auto">
            <a:xfrm>
              <a:off x="3312" y="1885"/>
              <a:ext cx="804" cy="204"/>
            </a:xfrm>
            <a:custGeom>
              <a:avLst/>
              <a:gdLst>
                <a:gd name="T0" fmla="*/ 18 w 804"/>
                <a:gd name="T1" fmla="*/ 198 h 204"/>
                <a:gd name="T2" fmla="*/ 36 w 804"/>
                <a:gd name="T3" fmla="*/ 198 h 204"/>
                <a:gd name="T4" fmla="*/ 54 w 804"/>
                <a:gd name="T5" fmla="*/ 192 h 204"/>
                <a:gd name="T6" fmla="*/ 72 w 804"/>
                <a:gd name="T7" fmla="*/ 186 h 204"/>
                <a:gd name="T8" fmla="*/ 90 w 804"/>
                <a:gd name="T9" fmla="*/ 180 h 204"/>
                <a:gd name="T10" fmla="*/ 108 w 804"/>
                <a:gd name="T11" fmla="*/ 174 h 204"/>
                <a:gd name="T12" fmla="*/ 132 w 804"/>
                <a:gd name="T13" fmla="*/ 174 h 204"/>
                <a:gd name="T14" fmla="*/ 150 w 804"/>
                <a:gd name="T15" fmla="*/ 168 h 204"/>
                <a:gd name="T16" fmla="*/ 168 w 804"/>
                <a:gd name="T17" fmla="*/ 162 h 204"/>
                <a:gd name="T18" fmla="*/ 186 w 804"/>
                <a:gd name="T19" fmla="*/ 156 h 204"/>
                <a:gd name="T20" fmla="*/ 204 w 804"/>
                <a:gd name="T21" fmla="*/ 150 h 204"/>
                <a:gd name="T22" fmla="*/ 222 w 804"/>
                <a:gd name="T23" fmla="*/ 150 h 204"/>
                <a:gd name="T24" fmla="*/ 246 w 804"/>
                <a:gd name="T25" fmla="*/ 144 h 204"/>
                <a:gd name="T26" fmla="*/ 264 w 804"/>
                <a:gd name="T27" fmla="*/ 138 h 204"/>
                <a:gd name="T28" fmla="*/ 282 w 804"/>
                <a:gd name="T29" fmla="*/ 132 h 204"/>
                <a:gd name="T30" fmla="*/ 300 w 804"/>
                <a:gd name="T31" fmla="*/ 126 h 204"/>
                <a:gd name="T32" fmla="*/ 318 w 804"/>
                <a:gd name="T33" fmla="*/ 126 h 204"/>
                <a:gd name="T34" fmla="*/ 336 w 804"/>
                <a:gd name="T35" fmla="*/ 120 h 204"/>
                <a:gd name="T36" fmla="*/ 360 w 804"/>
                <a:gd name="T37" fmla="*/ 114 h 204"/>
                <a:gd name="T38" fmla="*/ 378 w 804"/>
                <a:gd name="T39" fmla="*/ 108 h 204"/>
                <a:gd name="T40" fmla="*/ 396 w 804"/>
                <a:gd name="T41" fmla="*/ 102 h 204"/>
                <a:gd name="T42" fmla="*/ 414 w 804"/>
                <a:gd name="T43" fmla="*/ 102 h 204"/>
                <a:gd name="T44" fmla="*/ 432 w 804"/>
                <a:gd name="T45" fmla="*/ 96 h 204"/>
                <a:gd name="T46" fmla="*/ 450 w 804"/>
                <a:gd name="T47" fmla="*/ 90 h 204"/>
                <a:gd name="T48" fmla="*/ 474 w 804"/>
                <a:gd name="T49" fmla="*/ 84 h 204"/>
                <a:gd name="T50" fmla="*/ 492 w 804"/>
                <a:gd name="T51" fmla="*/ 78 h 204"/>
                <a:gd name="T52" fmla="*/ 510 w 804"/>
                <a:gd name="T53" fmla="*/ 78 h 204"/>
                <a:gd name="T54" fmla="*/ 528 w 804"/>
                <a:gd name="T55" fmla="*/ 72 h 204"/>
                <a:gd name="T56" fmla="*/ 546 w 804"/>
                <a:gd name="T57" fmla="*/ 66 h 204"/>
                <a:gd name="T58" fmla="*/ 564 w 804"/>
                <a:gd name="T59" fmla="*/ 60 h 204"/>
                <a:gd name="T60" fmla="*/ 588 w 804"/>
                <a:gd name="T61" fmla="*/ 54 h 204"/>
                <a:gd name="T62" fmla="*/ 606 w 804"/>
                <a:gd name="T63" fmla="*/ 54 h 204"/>
                <a:gd name="T64" fmla="*/ 624 w 804"/>
                <a:gd name="T65" fmla="*/ 48 h 204"/>
                <a:gd name="T66" fmla="*/ 642 w 804"/>
                <a:gd name="T67" fmla="*/ 42 h 204"/>
                <a:gd name="T68" fmla="*/ 660 w 804"/>
                <a:gd name="T69" fmla="*/ 36 h 204"/>
                <a:gd name="T70" fmla="*/ 678 w 804"/>
                <a:gd name="T71" fmla="*/ 30 h 204"/>
                <a:gd name="T72" fmla="*/ 702 w 804"/>
                <a:gd name="T73" fmla="*/ 24 h 204"/>
                <a:gd name="T74" fmla="*/ 720 w 804"/>
                <a:gd name="T75" fmla="*/ 24 h 204"/>
                <a:gd name="T76" fmla="*/ 738 w 804"/>
                <a:gd name="T77" fmla="*/ 18 h 204"/>
                <a:gd name="T78" fmla="*/ 756 w 804"/>
                <a:gd name="T79" fmla="*/ 12 h 204"/>
                <a:gd name="T80" fmla="*/ 774 w 804"/>
                <a:gd name="T81" fmla="*/ 6 h 204"/>
                <a:gd name="T82" fmla="*/ 792 w 804"/>
                <a:gd name="T83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04" h="204">
                  <a:moveTo>
                    <a:pt x="0" y="204"/>
                  </a:moveTo>
                  <a:lnTo>
                    <a:pt x="12" y="204"/>
                  </a:lnTo>
                  <a:lnTo>
                    <a:pt x="18" y="198"/>
                  </a:lnTo>
                  <a:lnTo>
                    <a:pt x="24" y="198"/>
                  </a:lnTo>
                  <a:lnTo>
                    <a:pt x="30" y="198"/>
                  </a:lnTo>
                  <a:lnTo>
                    <a:pt x="36" y="198"/>
                  </a:lnTo>
                  <a:lnTo>
                    <a:pt x="42" y="192"/>
                  </a:lnTo>
                  <a:lnTo>
                    <a:pt x="48" y="192"/>
                  </a:lnTo>
                  <a:lnTo>
                    <a:pt x="54" y="192"/>
                  </a:lnTo>
                  <a:lnTo>
                    <a:pt x="60" y="192"/>
                  </a:lnTo>
                  <a:lnTo>
                    <a:pt x="66" y="186"/>
                  </a:lnTo>
                  <a:lnTo>
                    <a:pt x="72" y="186"/>
                  </a:lnTo>
                  <a:lnTo>
                    <a:pt x="78" y="186"/>
                  </a:lnTo>
                  <a:lnTo>
                    <a:pt x="84" y="186"/>
                  </a:lnTo>
                  <a:lnTo>
                    <a:pt x="90" y="180"/>
                  </a:lnTo>
                  <a:lnTo>
                    <a:pt x="96" y="180"/>
                  </a:lnTo>
                  <a:lnTo>
                    <a:pt x="102" y="180"/>
                  </a:lnTo>
                  <a:lnTo>
                    <a:pt x="108" y="174"/>
                  </a:lnTo>
                  <a:lnTo>
                    <a:pt x="114" y="174"/>
                  </a:lnTo>
                  <a:lnTo>
                    <a:pt x="126" y="174"/>
                  </a:lnTo>
                  <a:lnTo>
                    <a:pt x="132" y="174"/>
                  </a:lnTo>
                  <a:lnTo>
                    <a:pt x="138" y="168"/>
                  </a:lnTo>
                  <a:lnTo>
                    <a:pt x="144" y="168"/>
                  </a:lnTo>
                  <a:lnTo>
                    <a:pt x="150" y="168"/>
                  </a:lnTo>
                  <a:lnTo>
                    <a:pt x="156" y="168"/>
                  </a:lnTo>
                  <a:lnTo>
                    <a:pt x="162" y="162"/>
                  </a:lnTo>
                  <a:lnTo>
                    <a:pt x="168" y="162"/>
                  </a:lnTo>
                  <a:lnTo>
                    <a:pt x="174" y="162"/>
                  </a:lnTo>
                  <a:lnTo>
                    <a:pt x="180" y="156"/>
                  </a:lnTo>
                  <a:lnTo>
                    <a:pt x="186" y="156"/>
                  </a:lnTo>
                  <a:lnTo>
                    <a:pt x="192" y="156"/>
                  </a:lnTo>
                  <a:lnTo>
                    <a:pt x="198" y="156"/>
                  </a:lnTo>
                  <a:lnTo>
                    <a:pt x="204" y="150"/>
                  </a:lnTo>
                  <a:lnTo>
                    <a:pt x="210" y="150"/>
                  </a:lnTo>
                  <a:lnTo>
                    <a:pt x="216" y="150"/>
                  </a:lnTo>
                  <a:lnTo>
                    <a:pt x="222" y="150"/>
                  </a:lnTo>
                  <a:lnTo>
                    <a:pt x="228" y="144"/>
                  </a:lnTo>
                  <a:lnTo>
                    <a:pt x="240" y="144"/>
                  </a:lnTo>
                  <a:lnTo>
                    <a:pt x="246" y="144"/>
                  </a:lnTo>
                  <a:lnTo>
                    <a:pt x="252" y="144"/>
                  </a:lnTo>
                  <a:lnTo>
                    <a:pt x="258" y="138"/>
                  </a:lnTo>
                  <a:lnTo>
                    <a:pt x="264" y="138"/>
                  </a:lnTo>
                  <a:lnTo>
                    <a:pt x="270" y="138"/>
                  </a:lnTo>
                  <a:lnTo>
                    <a:pt x="276" y="132"/>
                  </a:lnTo>
                  <a:lnTo>
                    <a:pt x="282" y="132"/>
                  </a:lnTo>
                  <a:lnTo>
                    <a:pt x="288" y="132"/>
                  </a:lnTo>
                  <a:lnTo>
                    <a:pt x="294" y="132"/>
                  </a:lnTo>
                  <a:lnTo>
                    <a:pt x="300" y="126"/>
                  </a:lnTo>
                  <a:lnTo>
                    <a:pt x="306" y="126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4" y="120"/>
                  </a:lnTo>
                  <a:lnTo>
                    <a:pt x="330" y="120"/>
                  </a:lnTo>
                  <a:lnTo>
                    <a:pt x="336" y="120"/>
                  </a:lnTo>
                  <a:lnTo>
                    <a:pt x="342" y="120"/>
                  </a:lnTo>
                  <a:lnTo>
                    <a:pt x="348" y="114"/>
                  </a:lnTo>
                  <a:lnTo>
                    <a:pt x="360" y="114"/>
                  </a:lnTo>
                  <a:lnTo>
                    <a:pt x="366" y="114"/>
                  </a:lnTo>
                  <a:lnTo>
                    <a:pt x="372" y="108"/>
                  </a:lnTo>
                  <a:lnTo>
                    <a:pt x="378" y="108"/>
                  </a:lnTo>
                  <a:lnTo>
                    <a:pt x="384" y="108"/>
                  </a:lnTo>
                  <a:lnTo>
                    <a:pt x="390" y="108"/>
                  </a:lnTo>
                  <a:lnTo>
                    <a:pt x="396" y="102"/>
                  </a:lnTo>
                  <a:lnTo>
                    <a:pt x="402" y="102"/>
                  </a:lnTo>
                  <a:lnTo>
                    <a:pt x="408" y="102"/>
                  </a:lnTo>
                  <a:lnTo>
                    <a:pt x="414" y="102"/>
                  </a:lnTo>
                  <a:lnTo>
                    <a:pt x="420" y="96"/>
                  </a:lnTo>
                  <a:lnTo>
                    <a:pt x="426" y="96"/>
                  </a:lnTo>
                  <a:lnTo>
                    <a:pt x="432" y="96"/>
                  </a:lnTo>
                  <a:lnTo>
                    <a:pt x="438" y="90"/>
                  </a:lnTo>
                  <a:lnTo>
                    <a:pt x="444" y="90"/>
                  </a:lnTo>
                  <a:lnTo>
                    <a:pt x="450" y="90"/>
                  </a:lnTo>
                  <a:lnTo>
                    <a:pt x="456" y="90"/>
                  </a:lnTo>
                  <a:lnTo>
                    <a:pt x="462" y="84"/>
                  </a:lnTo>
                  <a:lnTo>
                    <a:pt x="474" y="84"/>
                  </a:lnTo>
                  <a:lnTo>
                    <a:pt x="480" y="84"/>
                  </a:lnTo>
                  <a:lnTo>
                    <a:pt x="486" y="84"/>
                  </a:lnTo>
                  <a:lnTo>
                    <a:pt x="492" y="78"/>
                  </a:lnTo>
                  <a:lnTo>
                    <a:pt x="498" y="78"/>
                  </a:lnTo>
                  <a:lnTo>
                    <a:pt x="504" y="78"/>
                  </a:lnTo>
                  <a:lnTo>
                    <a:pt x="510" y="78"/>
                  </a:lnTo>
                  <a:lnTo>
                    <a:pt x="516" y="72"/>
                  </a:lnTo>
                  <a:lnTo>
                    <a:pt x="522" y="72"/>
                  </a:lnTo>
                  <a:lnTo>
                    <a:pt x="528" y="72"/>
                  </a:lnTo>
                  <a:lnTo>
                    <a:pt x="534" y="66"/>
                  </a:lnTo>
                  <a:lnTo>
                    <a:pt x="540" y="66"/>
                  </a:lnTo>
                  <a:lnTo>
                    <a:pt x="546" y="66"/>
                  </a:lnTo>
                  <a:lnTo>
                    <a:pt x="552" y="66"/>
                  </a:lnTo>
                  <a:lnTo>
                    <a:pt x="558" y="60"/>
                  </a:lnTo>
                  <a:lnTo>
                    <a:pt x="564" y="60"/>
                  </a:lnTo>
                  <a:lnTo>
                    <a:pt x="570" y="60"/>
                  </a:lnTo>
                  <a:lnTo>
                    <a:pt x="576" y="60"/>
                  </a:lnTo>
                  <a:lnTo>
                    <a:pt x="588" y="54"/>
                  </a:lnTo>
                  <a:lnTo>
                    <a:pt x="594" y="54"/>
                  </a:lnTo>
                  <a:lnTo>
                    <a:pt x="600" y="54"/>
                  </a:lnTo>
                  <a:lnTo>
                    <a:pt x="606" y="54"/>
                  </a:lnTo>
                  <a:lnTo>
                    <a:pt x="612" y="48"/>
                  </a:lnTo>
                  <a:lnTo>
                    <a:pt x="618" y="48"/>
                  </a:lnTo>
                  <a:lnTo>
                    <a:pt x="624" y="48"/>
                  </a:lnTo>
                  <a:lnTo>
                    <a:pt x="630" y="42"/>
                  </a:lnTo>
                  <a:lnTo>
                    <a:pt x="636" y="42"/>
                  </a:lnTo>
                  <a:lnTo>
                    <a:pt x="642" y="42"/>
                  </a:lnTo>
                  <a:lnTo>
                    <a:pt x="648" y="42"/>
                  </a:lnTo>
                  <a:lnTo>
                    <a:pt x="654" y="36"/>
                  </a:lnTo>
                  <a:lnTo>
                    <a:pt x="660" y="36"/>
                  </a:lnTo>
                  <a:lnTo>
                    <a:pt x="666" y="36"/>
                  </a:lnTo>
                  <a:lnTo>
                    <a:pt x="672" y="36"/>
                  </a:lnTo>
                  <a:lnTo>
                    <a:pt x="678" y="30"/>
                  </a:lnTo>
                  <a:lnTo>
                    <a:pt x="684" y="30"/>
                  </a:lnTo>
                  <a:lnTo>
                    <a:pt x="690" y="30"/>
                  </a:lnTo>
                  <a:lnTo>
                    <a:pt x="702" y="24"/>
                  </a:lnTo>
                  <a:lnTo>
                    <a:pt x="708" y="24"/>
                  </a:lnTo>
                  <a:lnTo>
                    <a:pt x="714" y="24"/>
                  </a:lnTo>
                  <a:lnTo>
                    <a:pt x="720" y="24"/>
                  </a:lnTo>
                  <a:lnTo>
                    <a:pt x="726" y="18"/>
                  </a:lnTo>
                  <a:lnTo>
                    <a:pt x="732" y="18"/>
                  </a:lnTo>
                  <a:lnTo>
                    <a:pt x="738" y="18"/>
                  </a:lnTo>
                  <a:lnTo>
                    <a:pt x="744" y="18"/>
                  </a:lnTo>
                  <a:lnTo>
                    <a:pt x="750" y="12"/>
                  </a:lnTo>
                  <a:lnTo>
                    <a:pt x="756" y="12"/>
                  </a:lnTo>
                  <a:lnTo>
                    <a:pt x="762" y="12"/>
                  </a:lnTo>
                  <a:lnTo>
                    <a:pt x="768" y="12"/>
                  </a:lnTo>
                  <a:lnTo>
                    <a:pt x="774" y="6"/>
                  </a:lnTo>
                  <a:lnTo>
                    <a:pt x="780" y="6"/>
                  </a:lnTo>
                  <a:lnTo>
                    <a:pt x="786" y="6"/>
                  </a:lnTo>
                  <a:lnTo>
                    <a:pt x="792" y="0"/>
                  </a:lnTo>
                  <a:lnTo>
                    <a:pt x="798" y="0"/>
                  </a:lnTo>
                  <a:lnTo>
                    <a:pt x="804" y="0"/>
                  </a:lnTo>
                </a:path>
              </a:pathLst>
            </a:custGeom>
            <a:noFill/>
            <a:ln w="0">
              <a:solidFill>
                <a:srgbClr val="BF00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9" name="Freeform 86"/>
            <p:cNvSpPr>
              <a:spLocks/>
            </p:cNvSpPr>
            <p:nvPr/>
          </p:nvSpPr>
          <p:spPr bwMode="auto">
            <a:xfrm>
              <a:off x="4116" y="1855"/>
              <a:ext cx="126" cy="30"/>
            </a:xfrm>
            <a:custGeom>
              <a:avLst/>
              <a:gdLst>
                <a:gd name="T0" fmla="*/ 0 w 126"/>
                <a:gd name="T1" fmla="*/ 30 h 30"/>
                <a:gd name="T2" fmla="*/ 12 w 126"/>
                <a:gd name="T3" fmla="*/ 30 h 30"/>
                <a:gd name="T4" fmla="*/ 18 w 126"/>
                <a:gd name="T5" fmla="*/ 24 h 30"/>
                <a:gd name="T6" fmla="*/ 24 w 126"/>
                <a:gd name="T7" fmla="*/ 24 h 30"/>
                <a:gd name="T8" fmla="*/ 30 w 126"/>
                <a:gd name="T9" fmla="*/ 24 h 30"/>
                <a:gd name="T10" fmla="*/ 36 w 126"/>
                <a:gd name="T11" fmla="*/ 24 h 30"/>
                <a:gd name="T12" fmla="*/ 42 w 126"/>
                <a:gd name="T13" fmla="*/ 18 h 30"/>
                <a:gd name="T14" fmla="*/ 48 w 126"/>
                <a:gd name="T15" fmla="*/ 18 h 30"/>
                <a:gd name="T16" fmla="*/ 54 w 126"/>
                <a:gd name="T17" fmla="*/ 18 h 30"/>
                <a:gd name="T18" fmla="*/ 60 w 126"/>
                <a:gd name="T19" fmla="*/ 18 h 30"/>
                <a:gd name="T20" fmla="*/ 66 w 126"/>
                <a:gd name="T21" fmla="*/ 12 h 30"/>
                <a:gd name="T22" fmla="*/ 72 w 126"/>
                <a:gd name="T23" fmla="*/ 12 h 30"/>
                <a:gd name="T24" fmla="*/ 78 w 126"/>
                <a:gd name="T25" fmla="*/ 12 h 30"/>
                <a:gd name="T26" fmla="*/ 84 w 126"/>
                <a:gd name="T27" fmla="*/ 6 h 30"/>
                <a:gd name="T28" fmla="*/ 90 w 126"/>
                <a:gd name="T29" fmla="*/ 6 h 30"/>
                <a:gd name="T30" fmla="*/ 96 w 126"/>
                <a:gd name="T31" fmla="*/ 6 h 30"/>
                <a:gd name="T32" fmla="*/ 102 w 126"/>
                <a:gd name="T33" fmla="*/ 6 h 30"/>
                <a:gd name="T34" fmla="*/ 108 w 126"/>
                <a:gd name="T35" fmla="*/ 0 h 30"/>
                <a:gd name="T36" fmla="*/ 114 w 126"/>
                <a:gd name="T37" fmla="*/ 0 h 30"/>
                <a:gd name="T38" fmla="*/ 126 w 126"/>
                <a:gd name="T3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6" h="30">
                  <a:moveTo>
                    <a:pt x="0" y="30"/>
                  </a:moveTo>
                  <a:lnTo>
                    <a:pt x="12" y="30"/>
                  </a:lnTo>
                  <a:lnTo>
                    <a:pt x="18" y="24"/>
                  </a:lnTo>
                  <a:lnTo>
                    <a:pt x="24" y="24"/>
                  </a:lnTo>
                  <a:lnTo>
                    <a:pt x="30" y="24"/>
                  </a:lnTo>
                  <a:lnTo>
                    <a:pt x="36" y="24"/>
                  </a:lnTo>
                  <a:lnTo>
                    <a:pt x="42" y="18"/>
                  </a:lnTo>
                  <a:lnTo>
                    <a:pt x="48" y="18"/>
                  </a:lnTo>
                  <a:lnTo>
                    <a:pt x="54" y="18"/>
                  </a:lnTo>
                  <a:lnTo>
                    <a:pt x="60" y="18"/>
                  </a:lnTo>
                  <a:lnTo>
                    <a:pt x="66" y="12"/>
                  </a:lnTo>
                  <a:lnTo>
                    <a:pt x="72" y="12"/>
                  </a:lnTo>
                  <a:lnTo>
                    <a:pt x="78" y="12"/>
                  </a:lnTo>
                  <a:lnTo>
                    <a:pt x="84" y="6"/>
                  </a:lnTo>
                  <a:lnTo>
                    <a:pt x="90" y="6"/>
                  </a:lnTo>
                  <a:lnTo>
                    <a:pt x="96" y="6"/>
                  </a:lnTo>
                  <a:lnTo>
                    <a:pt x="102" y="6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26" y="0"/>
                  </a:lnTo>
                </a:path>
              </a:pathLst>
            </a:custGeom>
            <a:noFill/>
            <a:ln w="0">
              <a:solidFill>
                <a:srgbClr val="BF00B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0" name="Freeform 87"/>
            <p:cNvSpPr>
              <a:spLocks/>
            </p:cNvSpPr>
            <p:nvPr/>
          </p:nvSpPr>
          <p:spPr bwMode="auto">
            <a:xfrm>
              <a:off x="1710" y="1855"/>
              <a:ext cx="2532" cy="642"/>
            </a:xfrm>
            <a:custGeom>
              <a:avLst/>
              <a:gdLst>
                <a:gd name="T0" fmla="*/ 24 w 2532"/>
                <a:gd name="T1" fmla="*/ 636 h 642"/>
                <a:gd name="T2" fmla="*/ 72 w 2532"/>
                <a:gd name="T3" fmla="*/ 588 h 642"/>
                <a:gd name="T4" fmla="*/ 126 w 2532"/>
                <a:gd name="T5" fmla="*/ 492 h 642"/>
                <a:gd name="T6" fmla="*/ 174 w 2532"/>
                <a:gd name="T7" fmla="*/ 378 h 642"/>
                <a:gd name="T8" fmla="*/ 222 w 2532"/>
                <a:gd name="T9" fmla="*/ 246 h 642"/>
                <a:gd name="T10" fmla="*/ 276 w 2532"/>
                <a:gd name="T11" fmla="*/ 132 h 642"/>
                <a:gd name="T12" fmla="*/ 324 w 2532"/>
                <a:gd name="T13" fmla="*/ 48 h 642"/>
                <a:gd name="T14" fmla="*/ 378 w 2532"/>
                <a:gd name="T15" fmla="*/ 0 h 642"/>
                <a:gd name="T16" fmla="*/ 426 w 2532"/>
                <a:gd name="T17" fmla="*/ 12 h 642"/>
                <a:gd name="T18" fmla="*/ 480 w 2532"/>
                <a:gd name="T19" fmla="*/ 66 h 642"/>
                <a:gd name="T20" fmla="*/ 528 w 2532"/>
                <a:gd name="T21" fmla="*/ 162 h 642"/>
                <a:gd name="T22" fmla="*/ 582 w 2532"/>
                <a:gd name="T23" fmla="*/ 282 h 642"/>
                <a:gd name="T24" fmla="*/ 630 w 2532"/>
                <a:gd name="T25" fmla="*/ 414 h 642"/>
                <a:gd name="T26" fmla="*/ 678 w 2532"/>
                <a:gd name="T27" fmla="*/ 528 h 642"/>
                <a:gd name="T28" fmla="*/ 732 w 2532"/>
                <a:gd name="T29" fmla="*/ 606 h 642"/>
                <a:gd name="T30" fmla="*/ 780 w 2532"/>
                <a:gd name="T31" fmla="*/ 642 h 642"/>
                <a:gd name="T32" fmla="*/ 834 w 2532"/>
                <a:gd name="T33" fmla="*/ 624 h 642"/>
                <a:gd name="T34" fmla="*/ 882 w 2532"/>
                <a:gd name="T35" fmla="*/ 564 h 642"/>
                <a:gd name="T36" fmla="*/ 936 w 2532"/>
                <a:gd name="T37" fmla="*/ 462 h 642"/>
                <a:gd name="T38" fmla="*/ 984 w 2532"/>
                <a:gd name="T39" fmla="*/ 336 h 642"/>
                <a:gd name="T40" fmla="*/ 1038 w 2532"/>
                <a:gd name="T41" fmla="*/ 210 h 642"/>
                <a:gd name="T42" fmla="*/ 1086 w 2532"/>
                <a:gd name="T43" fmla="*/ 102 h 642"/>
                <a:gd name="T44" fmla="*/ 1134 w 2532"/>
                <a:gd name="T45" fmla="*/ 30 h 642"/>
                <a:gd name="T46" fmla="*/ 1188 w 2532"/>
                <a:gd name="T47" fmla="*/ 0 h 642"/>
                <a:gd name="T48" fmla="*/ 1236 w 2532"/>
                <a:gd name="T49" fmla="*/ 24 h 642"/>
                <a:gd name="T50" fmla="*/ 1290 w 2532"/>
                <a:gd name="T51" fmla="*/ 90 h 642"/>
                <a:gd name="T52" fmla="*/ 1338 w 2532"/>
                <a:gd name="T53" fmla="*/ 198 h 642"/>
                <a:gd name="T54" fmla="*/ 1392 w 2532"/>
                <a:gd name="T55" fmla="*/ 324 h 642"/>
                <a:gd name="T56" fmla="*/ 1440 w 2532"/>
                <a:gd name="T57" fmla="*/ 450 h 642"/>
                <a:gd name="T58" fmla="*/ 1488 w 2532"/>
                <a:gd name="T59" fmla="*/ 552 h 642"/>
                <a:gd name="T60" fmla="*/ 1542 w 2532"/>
                <a:gd name="T61" fmla="*/ 624 h 642"/>
                <a:gd name="T62" fmla="*/ 1590 w 2532"/>
                <a:gd name="T63" fmla="*/ 642 h 642"/>
                <a:gd name="T64" fmla="*/ 1644 w 2532"/>
                <a:gd name="T65" fmla="*/ 612 h 642"/>
                <a:gd name="T66" fmla="*/ 1692 w 2532"/>
                <a:gd name="T67" fmla="*/ 540 h 642"/>
                <a:gd name="T68" fmla="*/ 1746 w 2532"/>
                <a:gd name="T69" fmla="*/ 426 h 642"/>
                <a:gd name="T70" fmla="*/ 1794 w 2532"/>
                <a:gd name="T71" fmla="*/ 300 h 642"/>
                <a:gd name="T72" fmla="*/ 1848 w 2532"/>
                <a:gd name="T73" fmla="*/ 180 h 642"/>
                <a:gd name="T74" fmla="*/ 1896 w 2532"/>
                <a:gd name="T75" fmla="*/ 78 h 642"/>
                <a:gd name="T76" fmla="*/ 1944 w 2532"/>
                <a:gd name="T77" fmla="*/ 12 h 642"/>
                <a:gd name="T78" fmla="*/ 1998 w 2532"/>
                <a:gd name="T79" fmla="*/ 0 h 642"/>
                <a:gd name="T80" fmla="*/ 2046 w 2532"/>
                <a:gd name="T81" fmla="*/ 36 h 642"/>
                <a:gd name="T82" fmla="*/ 2100 w 2532"/>
                <a:gd name="T83" fmla="*/ 120 h 642"/>
                <a:gd name="T84" fmla="*/ 2148 w 2532"/>
                <a:gd name="T85" fmla="*/ 234 h 642"/>
                <a:gd name="T86" fmla="*/ 2202 w 2532"/>
                <a:gd name="T87" fmla="*/ 360 h 642"/>
                <a:gd name="T88" fmla="*/ 2250 w 2532"/>
                <a:gd name="T89" fmla="*/ 480 h 642"/>
                <a:gd name="T90" fmla="*/ 2304 w 2532"/>
                <a:gd name="T91" fmla="*/ 576 h 642"/>
                <a:gd name="T92" fmla="*/ 2352 w 2532"/>
                <a:gd name="T93" fmla="*/ 636 h 642"/>
                <a:gd name="T94" fmla="*/ 2400 w 2532"/>
                <a:gd name="T95" fmla="*/ 642 h 642"/>
                <a:gd name="T96" fmla="*/ 2454 w 2532"/>
                <a:gd name="T97" fmla="*/ 594 h 642"/>
                <a:gd name="T98" fmla="*/ 2502 w 2532"/>
                <a:gd name="T99" fmla="*/ 510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32" h="642">
                  <a:moveTo>
                    <a:pt x="0" y="642"/>
                  </a:moveTo>
                  <a:lnTo>
                    <a:pt x="24" y="636"/>
                  </a:lnTo>
                  <a:lnTo>
                    <a:pt x="48" y="618"/>
                  </a:lnTo>
                  <a:lnTo>
                    <a:pt x="72" y="588"/>
                  </a:lnTo>
                  <a:lnTo>
                    <a:pt x="96" y="546"/>
                  </a:lnTo>
                  <a:lnTo>
                    <a:pt x="126" y="492"/>
                  </a:lnTo>
                  <a:lnTo>
                    <a:pt x="150" y="438"/>
                  </a:lnTo>
                  <a:lnTo>
                    <a:pt x="174" y="378"/>
                  </a:lnTo>
                  <a:lnTo>
                    <a:pt x="198" y="312"/>
                  </a:lnTo>
                  <a:lnTo>
                    <a:pt x="222" y="246"/>
                  </a:lnTo>
                  <a:lnTo>
                    <a:pt x="252" y="186"/>
                  </a:lnTo>
                  <a:lnTo>
                    <a:pt x="276" y="132"/>
                  </a:lnTo>
                  <a:lnTo>
                    <a:pt x="300" y="84"/>
                  </a:lnTo>
                  <a:lnTo>
                    <a:pt x="324" y="48"/>
                  </a:lnTo>
                  <a:lnTo>
                    <a:pt x="354" y="18"/>
                  </a:lnTo>
                  <a:lnTo>
                    <a:pt x="378" y="0"/>
                  </a:lnTo>
                  <a:lnTo>
                    <a:pt x="402" y="0"/>
                  </a:lnTo>
                  <a:lnTo>
                    <a:pt x="426" y="12"/>
                  </a:lnTo>
                  <a:lnTo>
                    <a:pt x="450" y="30"/>
                  </a:lnTo>
                  <a:lnTo>
                    <a:pt x="480" y="66"/>
                  </a:lnTo>
                  <a:lnTo>
                    <a:pt x="504" y="108"/>
                  </a:lnTo>
                  <a:lnTo>
                    <a:pt x="528" y="162"/>
                  </a:lnTo>
                  <a:lnTo>
                    <a:pt x="552" y="222"/>
                  </a:lnTo>
                  <a:lnTo>
                    <a:pt x="582" y="282"/>
                  </a:lnTo>
                  <a:lnTo>
                    <a:pt x="606" y="348"/>
                  </a:lnTo>
                  <a:lnTo>
                    <a:pt x="630" y="414"/>
                  </a:lnTo>
                  <a:lnTo>
                    <a:pt x="654" y="474"/>
                  </a:lnTo>
                  <a:lnTo>
                    <a:pt x="678" y="528"/>
                  </a:lnTo>
                  <a:lnTo>
                    <a:pt x="708" y="570"/>
                  </a:lnTo>
                  <a:lnTo>
                    <a:pt x="732" y="606"/>
                  </a:lnTo>
                  <a:lnTo>
                    <a:pt x="756" y="630"/>
                  </a:lnTo>
                  <a:lnTo>
                    <a:pt x="780" y="642"/>
                  </a:lnTo>
                  <a:lnTo>
                    <a:pt x="810" y="642"/>
                  </a:lnTo>
                  <a:lnTo>
                    <a:pt x="834" y="624"/>
                  </a:lnTo>
                  <a:lnTo>
                    <a:pt x="858" y="600"/>
                  </a:lnTo>
                  <a:lnTo>
                    <a:pt x="882" y="564"/>
                  </a:lnTo>
                  <a:lnTo>
                    <a:pt x="906" y="516"/>
                  </a:lnTo>
                  <a:lnTo>
                    <a:pt x="936" y="462"/>
                  </a:lnTo>
                  <a:lnTo>
                    <a:pt x="960" y="402"/>
                  </a:lnTo>
                  <a:lnTo>
                    <a:pt x="984" y="336"/>
                  </a:lnTo>
                  <a:lnTo>
                    <a:pt x="1008" y="276"/>
                  </a:lnTo>
                  <a:lnTo>
                    <a:pt x="1038" y="210"/>
                  </a:lnTo>
                  <a:lnTo>
                    <a:pt x="1062" y="156"/>
                  </a:lnTo>
                  <a:lnTo>
                    <a:pt x="1086" y="102"/>
                  </a:lnTo>
                  <a:lnTo>
                    <a:pt x="1110" y="60"/>
                  </a:lnTo>
                  <a:lnTo>
                    <a:pt x="1134" y="30"/>
                  </a:lnTo>
                  <a:lnTo>
                    <a:pt x="1164" y="6"/>
                  </a:lnTo>
                  <a:lnTo>
                    <a:pt x="1188" y="0"/>
                  </a:lnTo>
                  <a:lnTo>
                    <a:pt x="1212" y="6"/>
                  </a:lnTo>
                  <a:lnTo>
                    <a:pt x="1236" y="24"/>
                  </a:lnTo>
                  <a:lnTo>
                    <a:pt x="1266" y="48"/>
                  </a:lnTo>
                  <a:lnTo>
                    <a:pt x="1290" y="90"/>
                  </a:lnTo>
                  <a:lnTo>
                    <a:pt x="1314" y="138"/>
                  </a:lnTo>
                  <a:lnTo>
                    <a:pt x="1338" y="198"/>
                  </a:lnTo>
                  <a:lnTo>
                    <a:pt x="1362" y="258"/>
                  </a:lnTo>
                  <a:lnTo>
                    <a:pt x="1392" y="324"/>
                  </a:lnTo>
                  <a:lnTo>
                    <a:pt x="1416" y="384"/>
                  </a:lnTo>
                  <a:lnTo>
                    <a:pt x="1440" y="450"/>
                  </a:lnTo>
                  <a:lnTo>
                    <a:pt x="1464" y="504"/>
                  </a:lnTo>
                  <a:lnTo>
                    <a:pt x="1488" y="552"/>
                  </a:lnTo>
                  <a:lnTo>
                    <a:pt x="1518" y="594"/>
                  </a:lnTo>
                  <a:lnTo>
                    <a:pt x="1542" y="624"/>
                  </a:lnTo>
                  <a:lnTo>
                    <a:pt x="1566" y="636"/>
                  </a:lnTo>
                  <a:lnTo>
                    <a:pt x="1590" y="642"/>
                  </a:lnTo>
                  <a:lnTo>
                    <a:pt x="1620" y="636"/>
                  </a:lnTo>
                  <a:lnTo>
                    <a:pt x="1644" y="612"/>
                  </a:lnTo>
                  <a:lnTo>
                    <a:pt x="1668" y="582"/>
                  </a:lnTo>
                  <a:lnTo>
                    <a:pt x="1692" y="540"/>
                  </a:lnTo>
                  <a:lnTo>
                    <a:pt x="1716" y="486"/>
                  </a:lnTo>
                  <a:lnTo>
                    <a:pt x="1746" y="426"/>
                  </a:lnTo>
                  <a:lnTo>
                    <a:pt x="1770" y="366"/>
                  </a:lnTo>
                  <a:lnTo>
                    <a:pt x="1794" y="300"/>
                  </a:lnTo>
                  <a:lnTo>
                    <a:pt x="1818" y="240"/>
                  </a:lnTo>
                  <a:lnTo>
                    <a:pt x="1848" y="180"/>
                  </a:lnTo>
                  <a:lnTo>
                    <a:pt x="1872" y="120"/>
                  </a:lnTo>
                  <a:lnTo>
                    <a:pt x="1896" y="78"/>
                  </a:lnTo>
                  <a:lnTo>
                    <a:pt x="1920" y="42"/>
                  </a:lnTo>
                  <a:lnTo>
                    <a:pt x="1944" y="12"/>
                  </a:lnTo>
                  <a:lnTo>
                    <a:pt x="1974" y="0"/>
                  </a:lnTo>
                  <a:lnTo>
                    <a:pt x="1998" y="0"/>
                  </a:lnTo>
                  <a:lnTo>
                    <a:pt x="2022" y="12"/>
                  </a:lnTo>
                  <a:lnTo>
                    <a:pt x="2046" y="36"/>
                  </a:lnTo>
                  <a:lnTo>
                    <a:pt x="2076" y="72"/>
                  </a:lnTo>
                  <a:lnTo>
                    <a:pt x="2100" y="120"/>
                  </a:lnTo>
                  <a:lnTo>
                    <a:pt x="2124" y="174"/>
                  </a:lnTo>
                  <a:lnTo>
                    <a:pt x="2148" y="234"/>
                  </a:lnTo>
                  <a:lnTo>
                    <a:pt x="2172" y="294"/>
                  </a:lnTo>
                  <a:lnTo>
                    <a:pt x="2202" y="360"/>
                  </a:lnTo>
                  <a:lnTo>
                    <a:pt x="2226" y="420"/>
                  </a:lnTo>
                  <a:lnTo>
                    <a:pt x="2250" y="480"/>
                  </a:lnTo>
                  <a:lnTo>
                    <a:pt x="2274" y="534"/>
                  </a:lnTo>
                  <a:lnTo>
                    <a:pt x="2304" y="576"/>
                  </a:lnTo>
                  <a:lnTo>
                    <a:pt x="2328" y="612"/>
                  </a:lnTo>
                  <a:lnTo>
                    <a:pt x="2352" y="636"/>
                  </a:lnTo>
                  <a:lnTo>
                    <a:pt x="2376" y="642"/>
                  </a:lnTo>
                  <a:lnTo>
                    <a:pt x="2400" y="642"/>
                  </a:lnTo>
                  <a:lnTo>
                    <a:pt x="2430" y="624"/>
                  </a:lnTo>
                  <a:lnTo>
                    <a:pt x="2454" y="594"/>
                  </a:lnTo>
                  <a:lnTo>
                    <a:pt x="2478" y="558"/>
                  </a:lnTo>
                  <a:lnTo>
                    <a:pt x="2502" y="510"/>
                  </a:lnTo>
                  <a:lnTo>
                    <a:pt x="2532" y="450"/>
                  </a:lnTo>
                </a:path>
              </a:pathLst>
            </a:custGeom>
            <a:noFill/>
            <a:ln w="0">
              <a:solidFill>
                <a:srgbClr val="CCCC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1" name="Rectangle 88"/>
            <p:cNvSpPr>
              <a:spLocks noChangeArrowheads="1"/>
            </p:cNvSpPr>
            <p:nvPr/>
          </p:nvSpPr>
          <p:spPr bwMode="auto">
            <a:xfrm>
              <a:off x="2748" y="1093"/>
              <a:ext cx="52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Step Response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2" name="Rectangle 89"/>
            <p:cNvSpPr>
              <a:spLocks noChangeArrowheads="1"/>
            </p:cNvSpPr>
            <p:nvPr/>
          </p:nvSpPr>
          <p:spPr bwMode="auto">
            <a:xfrm>
              <a:off x="2742" y="3271"/>
              <a:ext cx="52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Time (seconds)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3" name="Rectangle 90"/>
            <p:cNvSpPr>
              <a:spLocks noChangeArrowheads="1"/>
            </p:cNvSpPr>
            <p:nvPr/>
          </p:nvSpPr>
          <p:spPr bwMode="auto">
            <a:xfrm rot="16200000">
              <a:off x="1368" y="2113"/>
              <a:ext cx="3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Amplitude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84" name="TextBox 1083"/>
          <p:cNvSpPr txBox="1"/>
          <p:nvPr/>
        </p:nvSpPr>
        <p:spPr>
          <a:xfrm>
            <a:off x="1636405" y="404664"/>
            <a:ext cx="2545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step(g1,g2,g3,g4,g5,g6,2)</a:t>
            </a:r>
          </a:p>
        </p:txBody>
      </p:sp>
      <p:pic>
        <p:nvPicPr>
          <p:cNvPr id="1115" name="Picture 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764" y="1958760"/>
            <a:ext cx="295275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6" name="Picture 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889828"/>
            <a:ext cx="1832123" cy="771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7" name="Picture 9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259" y="1871002"/>
            <a:ext cx="1061838" cy="67177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18" name="Picture 9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760" y="3720455"/>
            <a:ext cx="39052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9" name="Picture 9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795" y="734175"/>
            <a:ext cx="566406" cy="73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0" name="Picture 9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995" y="1025215"/>
            <a:ext cx="1585323" cy="634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86" name="Straight Arrow Connector 1085"/>
          <p:cNvCxnSpPr>
            <a:endCxn id="1070" idx="18"/>
          </p:cNvCxnSpPr>
          <p:nvPr/>
        </p:nvCxnSpPr>
        <p:spPr>
          <a:xfrm>
            <a:off x="4181589" y="1848074"/>
            <a:ext cx="145010" cy="119224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/>
          <p:cNvCxnSpPr/>
          <p:nvPr/>
        </p:nvCxnSpPr>
        <p:spPr>
          <a:xfrm flipV="1">
            <a:off x="6516216" y="4171423"/>
            <a:ext cx="545579" cy="71840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04BE672-3872-94B1-A8CA-4D78A1EDCE42}"/>
              </a:ext>
            </a:extLst>
          </p:cNvPr>
          <p:cNvSpPr txBox="1"/>
          <p:nvPr/>
        </p:nvSpPr>
        <p:spPr>
          <a:xfrm>
            <a:off x="7596778" y="913398"/>
            <a:ext cx="14350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dirty="0"/>
              <a:t>(p=1, </a:t>
            </a:r>
            <a:r>
              <a:rPr lang="nb-NO" sz="1600" dirty="0" err="1"/>
              <a:t>unstable</a:t>
            </a:r>
            <a:r>
              <a:rPr lang="nb-NO" sz="1600" dirty="0"/>
              <a:t>)</a:t>
            </a:r>
          </a:p>
        </p:txBody>
      </p:sp>
      <p:sp>
        <p:nvSpPr>
          <p:cNvPr id="1124" name="TextBox 1123">
            <a:extLst>
              <a:ext uri="{FF2B5EF4-FFF2-40B4-BE49-F238E27FC236}">
                <a16:creationId xmlns:a16="http://schemas.microsoft.com/office/drawing/2014/main" id="{6E70DB6B-6E46-9733-24A4-7D78FB7F56D8}"/>
              </a:ext>
            </a:extLst>
          </p:cNvPr>
          <p:cNvSpPr txBox="1"/>
          <p:nvPr/>
        </p:nvSpPr>
        <p:spPr>
          <a:xfrm>
            <a:off x="8162093" y="2007974"/>
            <a:ext cx="11179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dirty="0"/>
              <a:t>(p=0,</a:t>
            </a:r>
          </a:p>
          <a:p>
            <a:r>
              <a:rPr lang="nb-NO" sz="1600" dirty="0"/>
              <a:t>borderline)</a:t>
            </a:r>
          </a:p>
        </p:txBody>
      </p:sp>
      <p:sp>
        <p:nvSpPr>
          <p:cNvPr id="1125" name="TextBox 1124">
            <a:extLst>
              <a:ext uri="{FF2B5EF4-FFF2-40B4-BE49-F238E27FC236}">
                <a16:creationId xmlns:a16="http://schemas.microsoft.com/office/drawing/2014/main" id="{4DCBF263-4369-80CD-DCEA-2B99841F1103}"/>
              </a:ext>
            </a:extLst>
          </p:cNvPr>
          <p:cNvSpPr txBox="1"/>
          <p:nvPr/>
        </p:nvSpPr>
        <p:spPr>
          <a:xfrm>
            <a:off x="4648293" y="4140297"/>
            <a:ext cx="12827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dirty="0"/>
              <a:t>(p=-1, stable)</a:t>
            </a:r>
          </a:p>
        </p:txBody>
      </p:sp>
      <p:sp>
        <p:nvSpPr>
          <p:cNvPr id="1126" name="TextBox 1125">
            <a:extLst>
              <a:ext uri="{FF2B5EF4-FFF2-40B4-BE49-F238E27FC236}">
                <a16:creationId xmlns:a16="http://schemas.microsoft.com/office/drawing/2014/main" id="{8336A24F-4EF1-457C-01C8-935A17C6F893}"/>
              </a:ext>
            </a:extLst>
          </p:cNvPr>
          <p:cNvSpPr txBox="1"/>
          <p:nvPr/>
        </p:nvSpPr>
        <p:spPr>
          <a:xfrm>
            <a:off x="2599371" y="2127678"/>
            <a:ext cx="21214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dirty="0"/>
              <a:t>(p</a:t>
            </a:r>
            <a:r>
              <a:rPr lang="nb-NO" sz="1600" baseline="-25000" dirty="0"/>
              <a:t>1,2</a:t>
            </a:r>
            <a:r>
              <a:rPr lang="nb-NO" sz="1600" dirty="0"/>
              <a:t>=0±10i, borderline)</a:t>
            </a:r>
          </a:p>
        </p:txBody>
      </p:sp>
      <p:sp>
        <p:nvSpPr>
          <p:cNvPr id="1127" name="TextBox 1126">
            <a:extLst>
              <a:ext uri="{FF2B5EF4-FFF2-40B4-BE49-F238E27FC236}">
                <a16:creationId xmlns:a16="http://schemas.microsoft.com/office/drawing/2014/main" id="{74C73F2D-20F6-176F-D9D0-16AC5FE9AD8D}"/>
              </a:ext>
            </a:extLst>
          </p:cNvPr>
          <p:cNvSpPr txBox="1"/>
          <p:nvPr/>
        </p:nvSpPr>
        <p:spPr>
          <a:xfrm>
            <a:off x="5981058" y="5534658"/>
            <a:ext cx="23214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dirty="0"/>
              <a:t>(p</a:t>
            </a:r>
            <a:r>
              <a:rPr lang="nb-NO" sz="1600" baseline="-25000" dirty="0"/>
              <a:t>1,2</a:t>
            </a:r>
            <a:r>
              <a:rPr lang="nb-NO" sz="1600" dirty="0"/>
              <a:t>=0.5 ±3.12i, </a:t>
            </a:r>
            <a:r>
              <a:rPr lang="nb-NO" sz="1600" dirty="0" err="1"/>
              <a:t>unstable</a:t>
            </a:r>
            <a:r>
              <a:rPr lang="nb-NO" sz="1600" dirty="0"/>
              <a:t>)</a:t>
            </a:r>
          </a:p>
        </p:txBody>
      </p:sp>
      <p:sp>
        <p:nvSpPr>
          <p:cNvPr id="1129" name="TextBox 1128">
            <a:extLst>
              <a:ext uri="{FF2B5EF4-FFF2-40B4-BE49-F238E27FC236}">
                <a16:creationId xmlns:a16="http://schemas.microsoft.com/office/drawing/2014/main" id="{C88CC4C8-C89E-F940-7F12-7B2A4365FCD5}"/>
              </a:ext>
            </a:extLst>
          </p:cNvPr>
          <p:cNvSpPr txBox="1"/>
          <p:nvPr/>
        </p:nvSpPr>
        <p:spPr>
          <a:xfrm>
            <a:off x="3535121" y="1613086"/>
            <a:ext cx="28091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sz="1800" dirty="0"/>
              <a:t>(p</a:t>
            </a:r>
            <a:r>
              <a:rPr lang="nb-NO" sz="1800" baseline="-25000" dirty="0"/>
              <a:t>1,2</a:t>
            </a:r>
            <a:r>
              <a:rPr lang="nb-NO" sz="1800" dirty="0"/>
              <a:t>=-0.5 ±3.12i, </a:t>
            </a:r>
            <a:r>
              <a:rPr lang="nb-NO" dirty="0"/>
              <a:t>stable</a:t>
            </a:r>
            <a:r>
              <a:rPr lang="nb-NO" sz="1800" dirty="0"/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C9BD1C-9A6B-EEB9-BACE-95D15AE75A80}"/>
              </a:ext>
            </a:extLst>
          </p:cNvPr>
          <p:cNvSpPr txBox="1"/>
          <p:nvPr/>
        </p:nvSpPr>
        <p:spPr>
          <a:xfrm>
            <a:off x="-36512" y="-38729"/>
            <a:ext cx="780983" cy="2616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nb-NO" sz="1100" dirty="0" err="1"/>
              <a:t>Repetition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717133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Stability of </a:t>
            </a:r>
            <a:r>
              <a:rPr lang="en-US" dirty="0">
                <a:solidFill>
                  <a:srgbClr val="FF0000"/>
                </a:solidFill>
              </a:rPr>
              <a:t>closed-loop</a:t>
            </a:r>
            <a:r>
              <a:rPr lang="en-US" dirty="0"/>
              <a:t>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/>
          </a:bodyPr>
          <a:lstStyle/>
          <a:p>
            <a:r>
              <a:rPr lang="en-US" dirty="0"/>
              <a:t>Closed-loop transfer functions, T(s) = n(s)/d(s)</a:t>
            </a:r>
          </a:p>
          <a:p>
            <a:pPr lvl="1"/>
            <a:r>
              <a:rPr lang="en-US" dirty="0"/>
              <a:t>n(s) = direct path</a:t>
            </a:r>
          </a:p>
          <a:p>
            <a:pPr lvl="1"/>
            <a:r>
              <a:rPr lang="en-US" dirty="0"/>
              <a:t>d(s) = 1 + loop(s) </a:t>
            </a:r>
          </a:p>
          <a:p>
            <a:pPr lvl="2"/>
            <a:r>
              <a:rPr lang="en-US" dirty="0"/>
              <a:t>where loop(s) =  g(s) g</a:t>
            </a:r>
            <a:r>
              <a:rPr lang="en-US" baseline="-25000" dirty="0"/>
              <a:t>m</a:t>
            </a:r>
            <a:r>
              <a:rPr lang="en-US" dirty="0"/>
              <a:t>(s) c(s)</a:t>
            </a:r>
          </a:p>
          <a:p>
            <a:r>
              <a:rPr lang="en-US" dirty="0"/>
              <a:t>Same d(s) for any input (disturbance)/output!</a:t>
            </a:r>
          </a:p>
          <a:p>
            <a:pPr lvl="1"/>
            <a:r>
              <a:rPr lang="en-US" dirty="0"/>
              <a:t>Makes sense because stability is a system property</a:t>
            </a:r>
          </a:p>
          <a:p>
            <a:r>
              <a:rPr lang="en-US" dirty="0"/>
              <a:t>Conclusion: Closed-loop poles are given by solutions to “</a:t>
            </a:r>
            <a:r>
              <a:rPr lang="en-US" dirty="0">
                <a:solidFill>
                  <a:srgbClr val="FF0000"/>
                </a:solidFill>
              </a:rPr>
              <a:t>closed-loop characteristic equation” </a:t>
            </a:r>
          </a:p>
          <a:p>
            <a:pPr lvl="2"/>
            <a:r>
              <a:rPr lang="en-US" dirty="0">
                <a:solidFill>
                  <a:srgbClr val="FF0000"/>
                </a:solidFill>
              </a:rPr>
              <a:t>d(s) = 1 + loop(s) = 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776D14-9FBB-1F67-556A-94AC2E6217C7}"/>
              </a:ext>
            </a:extLst>
          </p:cNvPr>
          <p:cNvSpPr txBox="1"/>
          <p:nvPr/>
        </p:nvSpPr>
        <p:spPr>
          <a:xfrm>
            <a:off x="-36512" y="-38729"/>
            <a:ext cx="780983" cy="2616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nb-NO" sz="1100" dirty="0" err="1"/>
              <a:t>Repetition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389308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7698A-2889-425B-BD7A-68D474554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What</a:t>
            </a:r>
            <a:r>
              <a:rPr lang="nb-NO" dirty="0"/>
              <a:t> </a:t>
            </a:r>
            <a:r>
              <a:rPr lang="nb-NO" dirty="0" err="1"/>
              <a:t>about</a:t>
            </a:r>
            <a:r>
              <a:rPr lang="nb-NO" dirty="0"/>
              <a:t> time </a:t>
            </a:r>
            <a:r>
              <a:rPr lang="nb-NO" dirty="0" err="1"/>
              <a:t>delay</a:t>
            </a:r>
            <a:r>
              <a:rPr lang="nb-NO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A22B4C-934F-4560-882E-8F4DDBB4D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nb-NO" dirty="0" err="1"/>
              <a:t>Can</a:t>
            </a:r>
            <a:r>
              <a:rPr lang="nb-NO" dirty="0"/>
              <a:t> </a:t>
            </a:r>
            <a:r>
              <a:rPr lang="nb-NO" dirty="0" err="1"/>
              <a:t>use</a:t>
            </a:r>
            <a:r>
              <a:rPr lang="nb-NO" dirty="0"/>
              <a:t> Pade </a:t>
            </a:r>
            <a:r>
              <a:rPr lang="nb-NO" dirty="0" err="1"/>
              <a:t>approximation</a:t>
            </a:r>
            <a:r>
              <a:rPr lang="nb-NO" dirty="0"/>
              <a:t>, for </a:t>
            </a:r>
            <a:r>
              <a:rPr lang="nb-NO" dirty="0" err="1"/>
              <a:t>example</a:t>
            </a:r>
            <a:r>
              <a:rPr lang="nb-NO" dirty="0"/>
              <a:t>, order n:</a:t>
            </a:r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sz="2400" dirty="0"/>
          </a:p>
          <a:p>
            <a:r>
              <a:rPr lang="nb-NO" sz="1800" dirty="0" err="1"/>
              <a:t>Comment</a:t>
            </a:r>
            <a:r>
              <a:rPr lang="nb-NO" sz="1800" dirty="0"/>
              <a:t>: More </a:t>
            </a:r>
            <a:r>
              <a:rPr lang="nb-NO" sz="1800" dirty="0" err="1"/>
              <a:t>exact</a:t>
            </a:r>
            <a:r>
              <a:rPr lang="nb-NO" sz="1800" dirty="0"/>
              <a:t> for </a:t>
            </a:r>
            <a:r>
              <a:rPr lang="nb-NO" sz="1800" dirty="0" err="1"/>
              <a:t>stability</a:t>
            </a:r>
            <a:r>
              <a:rPr lang="nb-NO" sz="1800" dirty="0"/>
              <a:t> of </a:t>
            </a:r>
            <a:r>
              <a:rPr lang="nb-NO" sz="1800" dirty="0" err="1"/>
              <a:t>closed</a:t>
            </a:r>
            <a:r>
              <a:rPr lang="nb-NO" sz="1800" dirty="0"/>
              <a:t>-loop system </a:t>
            </a:r>
            <a:r>
              <a:rPr lang="nb-NO" sz="1800" dirty="0" err="1"/>
              <a:t>with</a:t>
            </a:r>
            <a:r>
              <a:rPr lang="nb-NO" sz="1800" dirty="0"/>
              <a:t> </a:t>
            </a:r>
            <a:r>
              <a:rPr lang="nb-NO" sz="1800" dirty="0" err="1"/>
              <a:t>delay</a:t>
            </a:r>
            <a:r>
              <a:rPr lang="nb-NO" sz="1800" dirty="0"/>
              <a:t>: </a:t>
            </a:r>
            <a:r>
              <a:rPr lang="nb-NO" sz="1800" dirty="0" err="1"/>
              <a:t>Frequency</a:t>
            </a:r>
            <a:r>
              <a:rPr lang="nb-NO" sz="1800" dirty="0"/>
              <a:t> </a:t>
            </a:r>
            <a:r>
              <a:rPr lang="nb-NO" sz="1800" dirty="0" err="1"/>
              <a:t>response</a:t>
            </a:r>
            <a:r>
              <a:rPr lang="nb-NO" sz="1800" dirty="0"/>
              <a:t> and </a:t>
            </a:r>
            <a:r>
              <a:rPr lang="nb-NO" sz="1800" dirty="0" err="1"/>
              <a:t>Bode</a:t>
            </a:r>
            <a:r>
              <a:rPr lang="nb-NO" sz="1800" dirty="0"/>
              <a:t> </a:t>
            </a:r>
            <a:r>
              <a:rPr lang="nb-NO" sz="1800" dirty="0" err="1"/>
              <a:t>criterion</a:t>
            </a:r>
            <a:r>
              <a:rPr lang="nb-NO" sz="1800" dirty="0"/>
              <a:t> (later)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5AD794-0340-4D60-8E49-44951C169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2492896"/>
            <a:ext cx="4361374" cy="20313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A75B6F-8C1D-3F10-0ECE-1EE3EBBFE410}"/>
              </a:ext>
            </a:extLst>
          </p:cNvPr>
          <p:cNvSpPr txBox="1"/>
          <p:nvPr/>
        </p:nvSpPr>
        <p:spPr>
          <a:xfrm>
            <a:off x="-36512" y="-38729"/>
            <a:ext cx="780983" cy="2616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nb-NO" sz="1100" dirty="0" err="1"/>
              <a:t>Repetition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638861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How do we test for stability? 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T(s)</a:t>
            </a:r>
            <a:r>
              <a:rPr lang="en-US" sz="3100" dirty="0">
                <a:solidFill>
                  <a:srgbClr val="FF0000"/>
                </a:solidFill>
              </a:rPr>
              <a:t> = n(s)/d(s)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56" y="1484784"/>
            <a:ext cx="8928444" cy="4709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/>
              <a:t>Method 1. </a:t>
            </a:r>
            <a:r>
              <a:rPr lang="en-US" sz="2000" dirty="0"/>
              <a:t>Compute </a:t>
            </a:r>
            <a:r>
              <a:rPr lang="en-US" sz="2000" b="1" dirty="0">
                <a:solidFill>
                  <a:srgbClr val="FF0000"/>
                </a:solidFill>
              </a:rPr>
              <a:t>poles p </a:t>
            </a:r>
            <a:r>
              <a:rPr lang="en-US" sz="2000" dirty="0"/>
              <a:t>(roots of d(s)=0) = </a:t>
            </a:r>
            <a:r>
              <a:rPr lang="en-US" sz="2000" b="1" dirty="0">
                <a:solidFill>
                  <a:srgbClr val="FF0000"/>
                </a:solidFill>
              </a:rPr>
              <a:t>eigenvalues  </a:t>
            </a:r>
            <a:r>
              <a:rPr lang="en-US" sz="2000" dirty="0"/>
              <a:t>of A-matrix for system T(s), </a:t>
            </a:r>
            <a:r>
              <a:rPr lang="en-US" sz="2000" b="1" dirty="0">
                <a:solidFill>
                  <a:srgbClr val="FF0000"/>
                </a:solidFill>
              </a:rPr>
              <a:t>p</a:t>
            </a:r>
            <a:r>
              <a:rPr lang="en-US" sz="2000" dirty="0"/>
              <a:t>=</a:t>
            </a:r>
            <a:r>
              <a:rPr lang="el-G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λ</a:t>
            </a:r>
            <a:r>
              <a:rPr lang="nb-NO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(A).</a:t>
            </a:r>
            <a:r>
              <a:rPr lang="en-US" sz="2000" dirty="0"/>
              <a:t> </a:t>
            </a:r>
          </a:p>
          <a:p>
            <a:pPr lvl="2"/>
            <a:r>
              <a:rPr lang="en-US" sz="1600" dirty="0"/>
              <a:t>Stable if and only if all poles are in left half plane, Re(p)&lt;0</a:t>
            </a:r>
          </a:p>
          <a:p>
            <a:pPr lvl="2"/>
            <a:r>
              <a:rPr lang="en-US" sz="1600" dirty="0"/>
              <a:t>OK numerically (for given system), but difficult to find poles p analytically</a:t>
            </a:r>
          </a:p>
          <a:p>
            <a:pPr marL="0" indent="0">
              <a:buNone/>
            </a:pPr>
            <a:r>
              <a:rPr lang="en-US" sz="2000" b="1" dirty="0"/>
              <a:t>Method 2 (much simpler)</a:t>
            </a:r>
            <a:r>
              <a:rPr lang="en-US" sz="2000" dirty="0"/>
              <a:t>. Look at </a:t>
            </a:r>
            <a:r>
              <a:rPr lang="en-US" sz="2000" b="1" dirty="0">
                <a:solidFill>
                  <a:srgbClr val="FF0000"/>
                </a:solidFill>
              </a:rPr>
              <a:t>coefficients </a:t>
            </a:r>
            <a:r>
              <a:rPr lang="en-US" sz="2000" b="1" dirty="0" err="1">
                <a:solidFill>
                  <a:srgbClr val="FF0000"/>
                </a:solidFill>
              </a:rPr>
              <a:t>a</a:t>
            </a:r>
            <a:r>
              <a:rPr lang="en-US" sz="2000" b="1" baseline="-25000" dirty="0" err="1">
                <a:solidFill>
                  <a:srgbClr val="FF0000"/>
                </a:solidFill>
              </a:rPr>
              <a:t>i</a:t>
            </a:r>
            <a:r>
              <a:rPr lang="en-US" sz="2000" dirty="0"/>
              <a:t> in d(s), </a:t>
            </a:r>
          </a:p>
          <a:p>
            <a:pPr marL="400050" lvl="1" indent="0">
              <a:buNone/>
            </a:pPr>
            <a:r>
              <a:rPr lang="en-US" sz="1800" dirty="0"/>
              <a:t>	d(s)= a</a:t>
            </a:r>
            <a:r>
              <a:rPr lang="en-US" sz="1800" baseline="-25000" dirty="0"/>
              <a:t>0</a:t>
            </a:r>
            <a:r>
              <a:rPr lang="en-US" sz="1800" dirty="0"/>
              <a:t> + a</a:t>
            </a:r>
            <a:r>
              <a:rPr lang="en-US" sz="1800" baseline="-25000" dirty="0"/>
              <a:t>1</a:t>
            </a:r>
            <a:r>
              <a:rPr lang="en-US" sz="1800" dirty="0"/>
              <a:t>s + … + </a:t>
            </a:r>
            <a:r>
              <a:rPr lang="en-US" sz="1800" dirty="0" err="1"/>
              <a:t>a</a:t>
            </a:r>
            <a:r>
              <a:rPr lang="en-US" sz="1800" baseline="-25000" dirty="0" err="1"/>
              <a:t>n</a:t>
            </a:r>
            <a:r>
              <a:rPr lang="en-US" sz="1800" dirty="0" err="1"/>
              <a:t>s</a:t>
            </a:r>
            <a:r>
              <a:rPr lang="en-US" sz="1800" baseline="30000" dirty="0" err="1"/>
              <a:t>n</a:t>
            </a:r>
            <a:r>
              <a:rPr lang="en-US" sz="1800" dirty="0"/>
              <a:t>	</a:t>
            </a:r>
          </a:p>
          <a:p>
            <a:pPr marL="800100" lvl="2" indent="0">
              <a:buNone/>
            </a:pPr>
            <a:r>
              <a:rPr lang="en-US" sz="1600" dirty="0"/>
              <a:t>Good for analytical results. Don’t need to find poles p</a:t>
            </a:r>
          </a:p>
          <a:p>
            <a:pPr marL="800100" lvl="2" indent="0">
              <a:buNone/>
            </a:pPr>
            <a:r>
              <a:rPr lang="en-US" sz="1600" b="1" dirty="0"/>
              <a:t>Test 1. </a:t>
            </a:r>
            <a:r>
              <a:rPr lang="en-US" sz="1600" dirty="0"/>
              <a:t>All a’s must have </a:t>
            </a:r>
            <a:r>
              <a:rPr lang="en-US" sz="1600" b="1" dirty="0">
                <a:solidFill>
                  <a:srgbClr val="FF0000"/>
                </a:solidFill>
              </a:rPr>
              <a:t>same sign* </a:t>
            </a:r>
            <a:r>
              <a:rPr lang="en-US" sz="1600" dirty="0"/>
              <a:t>for stability (necessary condition)</a:t>
            </a:r>
          </a:p>
          <a:p>
            <a:pPr marL="800100" lvl="2" indent="0">
              <a:buNone/>
            </a:pPr>
            <a:r>
              <a:rPr lang="en-US" sz="1600" b="1" dirty="0"/>
              <a:t>Test 2. Routh array (Routh-Hurwitz condition)</a:t>
            </a:r>
            <a:r>
              <a:rPr lang="en-US" sz="1600" dirty="0"/>
              <a:t>: Necessary and sufficient**</a:t>
            </a:r>
          </a:p>
          <a:p>
            <a:pPr marL="0" indent="0">
              <a:buNone/>
            </a:pPr>
            <a:r>
              <a:rPr lang="en-US" sz="2000" b="1" dirty="0"/>
              <a:t>Method 3. </a:t>
            </a:r>
            <a:r>
              <a:rPr lang="en-US" sz="2000" dirty="0"/>
              <a:t>Closed-loop system. Frequency analysis </a:t>
            </a:r>
            <a:r>
              <a:rPr lang="en-US" sz="1800" b="1" dirty="0">
                <a:solidFill>
                  <a:srgbClr val="FF0000"/>
                </a:solidFill>
              </a:rPr>
              <a:t>(see later</a:t>
            </a:r>
            <a:r>
              <a:rPr lang="en-US" sz="1800" dirty="0"/>
              <a:t>)</a:t>
            </a:r>
            <a:endParaRPr lang="en-US" sz="2000" dirty="0"/>
          </a:p>
          <a:p>
            <a:pPr marL="1314450" lvl="2" indent="-514350"/>
            <a:r>
              <a:rPr lang="en-US" sz="1600" dirty="0"/>
              <a:t>Don’t use poles</a:t>
            </a:r>
          </a:p>
          <a:p>
            <a:pPr marL="1314450" lvl="2" indent="-514350"/>
            <a:r>
              <a:rPr lang="en-US" sz="1600" dirty="0"/>
              <a:t>Consider loop transfer function, L = GC</a:t>
            </a:r>
          </a:p>
          <a:p>
            <a:pPr marL="1314450" lvl="2" indent="-514350"/>
            <a:r>
              <a:rPr lang="en-US" sz="1600" dirty="0"/>
              <a:t>Bode stability test for stability: Loop </a:t>
            </a:r>
            <a:r>
              <a:rPr lang="en-US" sz="1600" dirty="0" err="1"/>
              <a:t>gain|L</a:t>
            </a:r>
            <a:r>
              <a:rPr lang="en-US" sz="1600" dirty="0"/>
              <a:t>| &lt; 1 at frequency </a:t>
            </a:r>
            <a:r>
              <a:rPr lang="el-GR" sz="1600" dirty="0"/>
              <a:t>ω</a:t>
            </a:r>
            <a:r>
              <a:rPr lang="nb-NO" sz="1600" baseline="-25000" dirty="0"/>
              <a:t>180</a:t>
            </a:r>
            <a:r>
              <a:rPr lang="en-US" sz="1600" dirty="0"/>
              <a:t> </a:t>
            </a:r>
          </a:p>
          <a:p>
            <a:pPr marL="1314450" lvl="2" indent="-514350"/>
            <a:r>
              <a:rPr lang="en-US" sz="1600" dirty="0"/>
              <a:t>Can include time delay (exact)</a:t>
            </a:r>
          </a:p>
        </p:txBody>
      </p:sp>
      <p:sp>
        <p:nvSpPr>
          <p:cNvPr id="4" name="Rectangle 3"/>
          <p:cNvSpPr/>
          <p:nvPr/>
        </p:nvSpPr>
        <p:spPr>
          <a:xfrm>
            <a:off x="374299" y="6027003"/>
            <a:ext cx="841102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</a:rPr>
              <a:t>* Necessary and sufficient for 2</a:t>
            </a:r>
            <a:r>
              <a:rPr lang="en-US" sz="1600" baseline="30000" dirty="0">
                <a:solidFill>
                  <a:srgbClr val="FF0000"/>
                </a:solidFill>
              </a:rPr>
              <a:t>nd</a:t>
            </a:r>
            <a:r>
              <a:rPr lang="en-US" sz="1600" dirty="0">
                <a:solidFill>
                  <a:srgbClr val="FF0000"/>
                </a:solidFill>
              </a:rPr>
              <a:t> order system (n=2)</a:t>
            </a:r>
          </a:p>
          <a:p>
            <a:r>
              <a:rPr lang="en-US" sz="1600" dirty="0"/>
              <a:t>** The detailed formulas are no longer in the book by Seborg, but it remains part of your syllabus. </a:t>
            </a:r>
          </a:p>
          <a:p>
            <a:r>
              <a:rPr lang="en-US" sz="1600" dirty="0"/>
              <a:t>See also Exercise 11. You will get the formulas if you need it on the exam.</a:t>
            </a:r>
          </a:p>
        </p:txBody>
      </p:sp>
    </p:spTree>
    <p:extLst>
      <p:ext uri="{BB962C8B-B14F-4D97-AF65-F5344CB8AC3E}">
        <p14:creationId xmlns:p14="http://schemas.microsoft.com/office/powerpoint/2010/main" val="297629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4B044-8EB9-057C-1370-3BA12C18A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Important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48A80C-AAC2-90C3-D73D-5EA0FB0CC4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b-NO" dirty="0">
                <a:highlight>
                  <a:srgbClr val="FFFF00"/>
                </a:highlight>
              </a:rPr>
              <a:t>The </a:t>
            </a:r>
            <a:r>
              <a:rPr lang="nb-NO" dirty="0" err="1">
                <a:highlight>
                  <a:srgbClr val="FFFF00"/>
                </a:highlight>
              </a:rPr>
              <a:t>only</a:t>
            </a:r>
            <a:r>
              <a:rPr lang="nb-NO" dirty="0">
                <a:highlight>
                  <a:srgbClr val="FFFF00"/>
                </a:highlight>
              </a:rPr>
              <a:t> </a:t>
            </a:r>
            <a:r>
              <a:rPr lang="nb-NO" dirty="0" err="1">
                <a:highlight>
                  <a:srgbClr val="FFFF00"/>
                </a:highlight>
              </a:rPr>
              <a:t>way</a:t>
            </a:r>
            <a:r>
              <a:rPr lang="nb-NO" dirty="0">
                <a:highlight>
                  <a:srgbClr val="FFFF00"/>
                </a:highlight>
              </a:rPr>
              <a:t> </a:t>
            </a:r>
            <a:r>
              <a:rPr lang="nb-NO" dirty="0" err="1">
                <a:highlight>
                  <a:srgbClr val="FFFF00"/>
                </a:highlight>
              </a:rPr>
              <a:t>we</a:t>
            </a:r>
            <a:r>
              <a:rPr lang="nb-NO" dirty="0">
                <a:highlight>
                  <a:srgbClr val="FFFF00"/>
                </a:highlight>
              </a:rPr>
              <a:t> </a:t>
            </a:r>
            <a:r>
              <a:rPr lang="nb-NO" dirty="0" err="1">
                <a:highlight>
                  <a:srgbClr val="FFFF00"/>
                </a:highlight>
              </a:rPr>
              <a:t>can</a:t>
            </a:r>
            <a:r>
              <a:rPr lang="nb-NO" dirty="0">
                <a:highlight>
                  <a:srgbClr val="FFFF00"/>
                </a:highlight>
              </a:rPr>
              <a:t> </a:t>
            </a:r>
            <a:r>
              <a:rPr lang="nb-NO" dirty="0" err="1">
                <a:highlight>
                  <a:srgbClr val="FFFF00"/>
                </a:highlight>
              </a:rPr>
              <a:t>change</a:t>
            </a:r>
            <a:r>
              <a:rPr lang="nb-NO" dirty="0">
                <a:highlight>
                  <a:srgbClr val="FFFF00"/>
                </a:highlight>
              </a:rPr>
              <a:t> </a:t>
            </a:r>
            <a:r>
              <a:rPr lang="nb-NO" dirty="0" err="1">
                <a:highlight>
                  <a:srgbClr val="FFFF00"/>
                </a:highlight>
              </a:rPr>
              <a:t>dynamics</a:t>
            </a:r>
            <a:r>
              <a:rPr lang="nb-NO" dirty="0">
                <a:highlight>
                  <a:srgbClr val="FFFF00"/>
                </a:highlight>
              </a:rPr>
              <a:t> (</a:t>
            </a:r>
            <a:r>
              <a:rPr lang="nb-NO" dirty="0" err="1">
                <a:highlight>
                  <a:srgbClr val="FFFF00"/>
                </a:highlight>
              </a:rPr>
              <a:t>move</a:t>
            </a:r>
            <a:r>
              <a:rPr lang="nb-NO">
                <a:highlight>
                  <a:srgbClr val="FFFF00"/>
                </a:highlight>
              </a:rPr>
              <a:t> poles</a:t>
            </a:r>
            <a:r>
              <a:rPr lang="nb-NO" dirty="0">
                <a:highlight>
                  <a:srgbClr val="FFFF00"/>
                </a:highlight>
              </a:rPr>
              <a:t>) and </a:t>
            </a:r>
            <a:r>
              <a:rPr lang="nb-NO" dirty="0" err="1">
                <a:highlight>
                  <a:srgbClr val="FFFF00"/>
                </a:highlight>
              </a:rPr>
              <a:t>stabilize</a:t>
            </a:r>
            <a:r>
              <a:rPr lang="nb-NO" dirty="0">
                <a:highlight>
                  <a:srgbClr val="FFFF00"/>
                </a:highlight>
              </a:rPr>
              <a:t> is by feedback</a:t>
            </a:r>
          </a:p>
          <a:p>
            <a:r>
              <a:rPr lang="nb-NO" dirty="0"/>
              <a:t>So: </a:t>
            </a:r>
            <a:r>
              <a:rPr lang="nb-NO" dirty="0" err="1"/>
              <a:t>Stabilization</a:t>
            </a:r>
            <a:r>
              <a:rPr lang="nb-NO" dirty="0"/>
              <a:t> </a:t>
            </a:r>
            <a:r>
              <a:rPr lang="nb-NO" dirty="0" err="1"/>
              <a:t>with</a:t>
            </a:r>
            <a:r>
              <a:rPr lang="nb-NO" dirty="0"/>
              <a:t> </a:t>
            </a:r>
            <a:r>
              <a:rPr lang="nb-NO" dirty="0" err="1"/>
              <a:t>feedforward</a:t>
            </a:r>
            <a:r>
              <a:rPr lang="nb-NO" dirty="0"/>
              <a:t> </a:t>
            </a:r>
            <a:r>
              <a:rPr lang="nb-NO" dirty="0" err="1"/>
              <a:t>does</a:t>
            </a:r>
            <a:r>
              <a:rPr lang="nb-NO" dirty="0"/>
              <a:t> NOT </a:t>
            </a:r>
            <a:r>
              <a:rPr lang="nb-NO" dirty="0" err="1"/>
              <a:t>work</a:t>
            </a:r>
            <a:endParaRPr lang="nb-NO" dirty="0"/>
          </a:p>
          <a:p>
            <a:pPr lvl="1"/>
            <a:r>
              <a:rPr lang="nb-NO" dirty="0" err="1"/>
              <a:t>Example</a:t>
            </a:r>
            <a:r>
              <a:rPr lang="nb-NO" dirty="0"/>
              <a:t>: </a:t>
            </a:r>
            <a:r>
              <a:rPr lang="nb-NO" dirty="0" err="1"/>
              <a:t>level</a:t>
            </a:r>
            <a:r>
              <a:rPr lang="nb-NO" dirty="0"/>
              <a:t> control </a:t>
            </a:r>
          </a:p>
          <a:p>
            <a:pPr lvl="2"/>
            <a:r>
              <a:rPr lang="nb-NO" dirty="0"/>
              <a:t>G(s) = k’/s</a:t>
            </a:r>
          </a:p>
          <a:p>
            <a:pPr lvl="2"/>
            <a:r>
              <a:rPr lang="nb-NO" dirty="0" err="1"/>
              <a:t>Integrating</a:t>
            </a:r>
            <a:r>
              <a:rPr lang="nb-NO" dirty="0"/>
              <a:t> </a:t>
            </a:r>
            <a:r>
              <a:rPr lang="nb-NO" dirty="0" err="1"/>
              <a:t>process</a:t>
            </a:r>
            <a:r>
              <a:rPr lang="nb-NO" dirty="0"/>
              <a:t> </a:t>
            </a:r>
            <a:r>
              <a:rPr lang="nb-NO" dirty="0" err="1"/>
              <a:t>with</a:t>
            </a:r>
            <a:r>
              <a:rPr lang="nb-NO" dirty="0"/>
              <a:t> pole at s=0. At </a:t>
            </a:r>
            <a:r>
              <a:rPr lang="nb-NO" dirty="0" err="1"/>
              <a:t>the</a:t>
            </a:r>
            <a:r>
              <a:rPr lang="nb-NO" dirty="0"/>
              <a:t> limit to </a:t>
            </a:r>
            <a:r>
              <a:rPr lang="nb-NO" dirty="0" err="1"/>
              <a:t>instability</a:t>
            </a:r>
            <a:endParaRPr lang="nb-NO" dirty="0"/>
          </a:p>
          <a:p>
            <a:pPr lvl="2"/>
            <a:r>
              <a:rPr lang="nb-NO" dirty="0"/>
              <a:t>It is </a:t>
            </a:r>
            <a:r>
              <a:rPr lang="nb-NO" dirty="0" err="1"/>
              <a:t>practically</a:t>
            </a:r>
            <a:r>
              <a:rPr lang="nb-NO" dirty="0"/>
              <a:t> impossible to control </a:t>
            </a:r>
            <a:r>
              <a:rPr lang="nb-NO" dirty="0" err="1"/>
              <a:t>level</a:t>
            </a:r>
            <a:r>
              <a:rPr lang="nb-NO" dirty="0"/>
              <a:t> by </a:t>
            </a:r>
            <a:r>
              <a:rPr lang="nb-NO" dirty="0" err="1"/>
              <a:t>trying</a:t>
            </a:r>
            <a:r>
              <a:rPr lang="nb-NO" dirty="0"/>
              <a:t> to </a:t>
            </a:r>
            <a:r>
              <a:rPr lang="nb-NO" dirty="0" err="1"/>
              <a:t>set</a:t>
            </a:r>
            <a:r>
              <a:rPr lang="nb-NO" dirty="0"/>
              <a:t> </a:t>
            </a:r>
            <a:r>
              <a:rPr lang="nb-NO" dirty="0" err="1"/>
              <a:t>q</a:t>
            </a:r>
            <a:r>
              <a:rPr lang="nb-NO" baseline="-25000" dirty="0" err="1"/>
              <a:t>out</a:t>
            </a:r>
            <a:r>
              <a:rPr lang="nb-NO" dirty="0"/>
              <a:t>=q</a:t>
            </a:r>
            <a:r>
              <a:rPr lang="nb-NO" baseline="-25000" dirty="0"/>
              <a:t>in</a:t>
            </a:r>
            <a:r>
              <a:rPr lang="nb-NO" dirty="0"/>
              <a:t> </a:t>
            </a:r>
            <a:r>
              <a:rPr lang="nb-NO" dirty="0" err="1"/>
              <a:t>using</a:t>
            </a:r>
            <a:r>
              <a:rPr lang="nb-NO" dirty="0"/>
              <a:t> </a:t>
            </a:r>
            <a:r>
              <a:rPr lang="nb-NO" dirty="0" err="1"/>
              <a:t>feedforward</a:t>
            </a:r>
            <a:r>
              <a:rPr lang="nb-NO" dirty="0"/>
              <a:t>. </a:t>
            </a:r>
          </a:p>
          <a:p>
            <a:pPr lvl="2"/>
            <a:r>
              <a:rPr lang="nb-NO" dirty="0" err="1"/>
              <a:t>We</a:t>
            </a:r>
            <a:r>
              <a:rPr lang="nb-NO" dirty="0"/>
              <a:t> </a:t>
            </a:r>
            <a:r>
              <a:rPr lang="nb-NO" dirty="0" err="1"/>
              <a:t>get</a:t>
            </a:r>
            <a:r>
              <a:rPr lang="nb-NO" dirty="0"/>
              <a:t> «</a:t>
            </a:r>
            <a:r>
              <a:rPr lang="nb-NO" dirty="0" err="1"/>
              <a:t>internal</a:t>
            </a:r>
            <a:r>
              <a:rPr lang="nb-NO" dirty="0"/>
              <a:t> </a:t>
            </a:r>
            <a:r>
              <a:rPr lang="nb-NO" dirty="0" err="1"/>
              <a:t>instability</a:t>
            </a:r>
            <a:r>
              <a:rPr lang="nb-NO" dirty="0"/>
              <a:t>»: Level </a:t>
            </a:r>
            <a:r>
              <a:rPr lang="nb-NO" dirty="0" err="1"/>
              <a:t>will</a:t>
            </a:r>
            <a:r>
              <a:rPr lang="nb-NO" dirty="0"/>
              <a:t> </a:t>
            </a:r>
            <a:r>
              <a:rPr lang="nb-NO" dirty="0" err="1"/>
              <a:t>eventually</a:t>
            </a:r>
            <a:r>
              <a:rPr lang="nb-NO" dirty="0"/>
              <a:t> </a:t>
            </a:r>
            <a:r>
              <a:rPr lang="nb-NO" dirty="0" err="1"/>
              <a:t>go</a:t>
            </a:r>
            <a:r>
              <a:rPr lang="nb-NO" dirty="0"/>
              <a:t> </a:t>
            </a:r>
            <a:r>
              <a:rPr lang="nb-NO" dirty="0" err="1"/>
              <a:t>out</a:t>
            </a:r>
            <a:r>
              <a:rPr lang="nb-NO" dirty="0"/>
              <a:t> of </a:t>
            </a:r>
            <a:r>
              <a:rPr lang="nb-NO" dirty="0" err="1"/>
              <a:t>bound</a:t>
            </a:r>
            <a:endParaRPr lang="nb-NO" dirty="0"/>
          </a:p>
          <a:p>
            <a:r>
              <a:rPr lang="nb-NO" dirty="0" err="1"/>
              <a:t>But</a:t>
            </a:r>
            <a:r>
              <a:rPr lang="nb-NO" dirty="0"/>
              <a:t> </a:t>
            </a:r>
            <a:r>
              <a:rPr lang="nb-NO" dirty="0" err="1"/>
              <a:t>we</a:t>
            </a:r>
            <a:r>
              <a:rPr lang="nb-NO" dirty="0"/>
              <a:t> </a:t>
            </a:r>
            <a:r>
              <a:rPr lang="nb-NO" dirty="0" err="1"/>
              <a:t>need</a:t>
            </a:r>
            <a:r>
              <a:rPr lang="nb-NO" dirty="0"/>
              <a:t> to be </a:t>
            </a:r>
            <a:r>
              <a:rPr lang="nb-NO" dirty="0" err="1"/>
              <a:t>careful</a:t>
            </a:r>
            <a:r>
              <a:rPr lang="nb-NO" dirty="0"/>
              <a:t>: Feedback </a:t>
            </a:r>
            <a:r>
              <a:rPr lang="nb-NO" dirty="0" err="1"/>
              <a:t>often</a:t>
            </a:r>
            <a:r>
              <a:rPr lang="nb-NO" dirty="0"/>
              <a:t> </a:t>
            </a:r>
            <a:r>
              <a:rPr lang="nb-NO" dirty="0" err="1"/>
              <a:t>causes</a:t>
            </a:r>
            <a:r>
              <a:rPr lang="nb-NO" dirty="0"/>
              <a:t> </a:t>
            </a:r>
            <a:r>
              <a:rPr lang="nb-NO" dirty="0" err="1"/>
              <a:t>oscillations</a:t>
            </a:r>
            <a:r>
              <a:rPr lang="nb-NO" dirty="0"/>
              <a:t> and </a:t>
            </a:r>
            <a:r>
              <a:rPr lang="nb-NO" dirty="0" err="1"/>
              <a:t>even</a:t>
            </a:r>
            <a:r>
              <a:rPr lang="nb-NO" dirty="0"/>
              <a:t> </a:t>
            </a:r>
            <a:r>
              <a:rPr lang="nb-NO" dirty="0" err="1"/>
              <a:t>instability</a:t>
            </a:r>
            <a:endParaRPr lang="nb-NO" dirty="0"/>
          </a:p>
          <a:p>
            <a:pPr lvl="1"/>
            <a:endParaRPr lang="nb-NO" dirty="0"/>
          </a:p>
          <a:p>
            <a:pPr lvl="1"/>
            <a:endParaRPr lang="nb-NO" dirty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660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1EEE0-1B1B-4135-BA4E-259951C96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Example</a:t>
            </a:r>
            <a:r>
              <a:rPr lang="nb-NO" dirty="0"/>
              <a:t>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6449E5-C3BC-41FB-9214-00EDA5F40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729" y="1464475"/>
            <a:ext cx="8229600" cy="4525963"/>
          </a:xfrm>
        </p:spPr>
        <p:txBody>
          <a:bodyPr/>
          <a:lstStyle/>
          <a:p>
            <a:r>
              <a:rPr lang="nb-NO" dirty="0" err="1"/>
              <a:t>Unstable</a:t>
            </a:r>
            <a:r>
              <a:rPr lang="nb-NO" dirty="0"/>
              <a:t> plant  (</a:t>
            </a:r>
            <a:r>
              <a:rPr lang="nb-NO" dirty="0" err="1"/>
              <a:t>reactor</a:t>
            </a:r>
            <a:r>
              <a:rPr lang="nb-NO" dirty="0"/>
              <a:t>): g(s) =1/(s-1)</a:t>
            </a:r>
          </a:p>
          <a:p>
            <a:r>
              <a:rPr lang="nb-NO" dirty="0"/>
              <a:t>P-controller: c(s)=</a:t>
            </a:r>
            <a:r>
              <a:rPr lang="nb-NO" dirty="0" err="1"/>
              <a:t>K</a:t>
            </a:r>
            <a:r>
              <a:rPr lang="nb-NO" baseline="-25000" dirty="0" err="1"/>
              <a:t>c</a:t>
            </a:r>
            <a:endParaRPr lang="nb-NO" baseline="-25000" dirty="0"/>
          </a:p>
          <a:p>
            <a:r>
              <a:rPr lang="nb-NO" dirty="0"/>
              <a:t>For </a:t>
            </a:r>
            <a:r>
              <a:rPr lang="nb-NO" dirty="0" err="1"/>
              <a:t>what</a:t>
            </a:r>
            <a:r>
              <a:rPr lang="nb-NO" dirty="0"/>
              <a:t> </a:t>
            </a:r>
            <a:r>
              <a:rPr lang="nb-NO" dirty="0" err="1"/>
              <a:t>K</a:t>
            </a:r>
            <a:r>
              <a:rPr lang="nb-NO" baseline="-25000" dirty="0" err="1"/>
              <a:t>c</a:t>
            </a:r>
            <a:r>
              <a:rPr lang="nb-NO" dirty="0"/>
              <a:t> is system stable?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b-NO" sz="1800" dirty="0"/>
              <a:t>Method 1 (poles),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b-NO" sz="1800" dirty="0"/>
              <a:t>Method 2 (</a:t>
            </a:r>
            <a:r>
              <a:rPr lang="nb-NO" sz="1800" dirty="0" err="1"/>
              <a:t>sign</a:t>
            </a:r>
            <a:r>
              <a:rPr lang="nb-NO" sz="1800" dirty="0"/>
              <a:t> </a:t>
            </a:r>
            <a:r>
              <a:rPr lang="nb-NO" sz="1800" dirty="0" err="1"/>
              <a:t>coefficients</a:t>
            </a:r>
            <a:r>
              <a:rPr lang="nb-NO" sz="1800" dirty="0"/>
              <a:t>),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nb-NO" sz="1800" dirty="0" err="1"/>
              <a:t>Root</a:t>
            </a:r>
            <a:r>
              <a:rPr lang="nb-NO" sz="1800" dirty="0"/>
              <a:t> </a:t>
            </a:r>
            <a:r>
              <a:rPr lang="nb-NO" sz="1800" dirty="0" err="1"/>
              <a:t>locus</a:t>
            </a:r>
            <a:r>
              <a:rPr lang="nb-NO" sz="1800" dirty="0"/>
              <a:t> (plot location of </a:t>
            </a:r>
            <a:r>
              <a:rPr lang="nb-NO" sz="1800" dirty="0" err="1"/>
              <a:t>closed</a:t>
            </a:r>
            <a:r>
              <a:rPr lang="nb-NO" sz="1800" dirty="0"/>
              <a:t>-loop poles as </a:t>
            </a:r>
            <a:r>
              <a:rPr lang="nb-NO" sz="1800" dirty="0" err="1"/>
              <a:t>function</a:t>
            </a:r>
            <a:r>
              <a:rPr lang="nb-NO" sz="1800" dirty="0"/>
              <a:t> of </a:t>
            </a:r>
            <a:r>
              <a:rPr lang="nb-NO" sz="1800" dirty="0" err="1"/>
              <a:t>Kc</a:t>
            </a:r>
            <a:r>
              <a:rPr lang="nb-NO" sz="1800" dirty="0"/>
              <a:t>)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D3103E0-FCBB-DB6A-D9F0-79E18D4E251B}"/>
              </a:ext>
            </a:extLst>
          </p:cNvPr>
          <p:cNvCxnSpPr/>
          <p:nvPr/>
        </p:nvCxnSpPr>
        <p:spPr>
          <a:xfrm>
            <a:off x="2781950" y="5701898"/>
            <a:ext cx="295232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E5E667A-8DE0-39E0-982B-72B97517D8EE}"/>
              </a:ext>
            </a:extLst>
          </p:cNvPr>
          <p:cNvCxnSpPr/>
          <p:nvPr/>
        </p:nvCxnSpPr>
        <p:spPr>
          <a:xfrm flipV="1">
            <a:off x="3995936" y="4879177"/>
            <a:ext cx="0" cy="16561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36980CFA-F6BD-E7DF-F76D-35159769938E}"/>
              </a:ext>
            </a:extLst>
          </p:cNvPr>
          <p:cNvSpPr txBox="1"/>
          <p:nvPr/>
        </p:nvSpPr>
        <p:spPr>
          <a:xfrm>
            <a:off x="5940152" y="5517232"/>
            <a:ext cx="68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/>
              <a:t>Re(p)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181867-BC14-68AF-3777-0423EF7D3196}"/>
              </a:ext>
            </a:extLst>
          </p:cNvPr>
          <p:cNvSpPr txBox="1"/>
          <p:nvPr/>
        </p:nvSpPr>
        <p:spPr>
          <a:xfrm>
            <a:off x="3651130" y="4511949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/>
              <a:t>Im</a:t>
            </a:r>
            <a:r>
              <a:rPr lang="nb-NO" dirty="0"/>
              <a:t>(p)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F8D12B-8B5F-2640-BD99-9D3CC9A81889}"/>
              </a:ext>
            </a:extLst>
          </p:cNvPr>
          <p:cNvSpPr txBox="1"/>
          <p:nvPr/>
        </p:nvSpPr>
        <p:spPr>
          <a:xfrm>
            <a:off x="365760" y="4419616"/>
            <a:ext cx="25703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/>
              <a:t>Root</a:t>
            </a:r>
            <a:r>
              <a:rPr lang="nb-NO" dirty="0"/>
              <a:t> </a:t>
            </a:r>
            <a:r>
              <a:rPr lang="nb-NO" dirty="0" err="1"/>
              <a:t>locus</a:t>
            </a:r>
            <a:r>
              <a:rPr lang="nb-NO" dirty="0"/>
              <a:t> for s=1-K</a:t>
            </a:r>
            <a:r>
              <a:rPr lang="nb-NO" baseline="-25000" dirty="0"/>
              <a:t>c</a:t>
            </a:r>
            <a:endParaRPr lang="en-US" baseline="-25000" dirty="0"/>
          </a:p>
          <a:p>
            <a:r>
              <a:rPr lang="nb-NO" sz="1200" dirty="0"/>
              <a:t>= Location of pole s for </a:t>
            </a:r>
            <a:r>
              <a:rPr lang="nb-NO" sz="1200" dirty="0" err="1"/>
              <a:t>increasing</a:t>
            </a:r>
            <a:r>
              <a:rPr lang="nb-NO" sz="1200" dirty="0"/>
              <a:t> </a:t>
            </a:r>
            <a:r>
              <a:rPr lang="nb-NO" sz="1200" dirty="0" err="1"/>
              <a:t>gain</a:t>
            </a:r>
            <a:endParaRPr lang="nb-NO" sz="1200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412BBA8-5104-9470-7B94-C58D46AD0E11}"/>
              </a:ext>
            </a:extLst>
          </p:cNvPr>
          <p:cNvCxnSpPr>
            <a:cxnSpLocks/>
          </p:cNvCxnSpPr>
          <p:nvPr/>
        </p:nvCxnSpPr>
        <p:spPr>
          <a:xfrm flipH="1">
            <a:off x="1677291" y="5701898"/>
            <a:ext cx="2867602" cy="0"/>
          </a:xfrm>
          <a:prstGeom prst="straightConnector1">
            <a:avLst/>
          </a:prstGeom>
          <a:ln w="412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DBE49F9-664D-5AA1-2CCF-4CE4DB67D367}"/>
              </a:ext>
            </a:extLst>
          </p:cNvPr>
          <p:cNvSpPr txBox="1"/>
          <p:nvPr/>
        </p:nvSpPr>
        <p:spPr>
          <a:xfrm>
            <a:off x="2192877" y="5362147"/>
            <a:ext cx="3002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/>
              <a:t>-3       -2      -1        0       1        2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EBA358-E3C9-78AE-B58C-BE78E574778D}"/>
              </a:ext>
            </a:extLst>
          </p:cNvPr>
          <p:cNvSpPr txBox="1"/>
          <p:nvPr/>
        </p:nvSpPr>
        <p:spPr>
          <a:xfrm>
            <a:off x="3372572" y="6516381"/>
            <a:ext cx="1354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/>
              <a:t>K</a:t>
            </a:r>
            <a:r>
              <a:rPr lang="nb-NO" baseline="-25000" dirty="0" err="1"/>
              <a:t>c</a:t>
            </a:r>
            <a:r>
              <a:rPr lang="nb-NO" dirty="0"/>
              <a:t>=2 (stable)</a:t>
            </a:r>
            <a:endParaRPr lang="en-US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ED113CF-4D9C-6CF4-8073-56A68201F47C}"/>
              </a:ext>
            </a:extLst>
          </p:cNvPr>
          <p:cNvCxnSpPr/>
          <p:nvPr/>
        </p:nvCxnSpPr>
        <p:spPr>
          <a:xfrm flipH="1" flipV="1">
            <a:off x="4495335" y="5761058"/>
            <a:ext cx="99115" cy="350748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B145ADC-3C9A-E1D4-B754-BB7E29EB21AF}"/>
              </a:ext>
            </a:extLst>
          </p:cNvPr>
          <p:cNvSpPr txBox="1"/>
          <p:nvPr/>
        </p:nvSpPr>
        <p:spPr>
          <a:xfrm>
            <a:off x="3931943" y="6330407"/>
            <a:ext cx="2423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/>
              <a:t>K</a:t>
            </a:r>
            <a:r>
              <a:rPr lang="nb-NO" baseline="-25000" dirty="0" err="1"/>
              <a:t>c</a:t>
            </a:r>
            <a:r>
              <a:rPr lang="nb-NO" dirty="0"/>
              <a:t>=1 (limit to </a:t>
            </a:r>
            <a:r>
              <a:rPr lang="nb-NO" dirty="0" err="1"/>
              <a:t>instability</a:t>
            </a:r>
            <a:r>
              <a:rPr lang="nb-NO" dirty="0"/>
              <a:t>)</a:t>
            </a:r>
            <a:endParaRPr lang="en-US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3DD6104-386E-D798-3E70-FF33B191682E}"/>
              </a:ext>
            </a:extLst>
          </p:cNvPr>
          <p:cNvCxnSpPr>
            <a:cxnSpLocks/>
          </p:cNvCxnSpPr>
          <p:nvPr/>
        </p:nvCxnSpPr>
        <p:spPr>
          <a:xfrm flipH="1" flipV="1">
            <a:off x="4010872" y="5718644"/>
            <a:ext cx="227665" cy="721918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BFAF657-37E0-A095-D11D-9BEA7C27491D}"/>
              </a:ext>
            </a:extLst>
          </p:cNvPr>
          <p:cNvSpPr txBox="1"/>
          <p:nvPr/>
        </p:nvSpPr>
        <p:spPr>
          <a:xfrm>
            <a:off x="1677291" y="5747703"/>
            <a:ext cx="175477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/>
              <a:t>K</a:t>
            </a:r>
            <a:r>
              <a:rPr lang="nb-NO" baseline="-25000" dirty="0" err="1"/>
              <a:t>c</a:t>
            </a:r>
            <a:r>
              <a:rPr lang="nb-NO" baseline="-25000" dirty="0"/>
              <a:t> </a:t>
            </a:r>
            <a:r>
              <a:rPr lang="nb-NO" dirty="0" err="1"/>
              <a:t>increases</a:t>
            </a:r>
            <a:endParaRPr lang="nb-NO" dirty="0"/>
          </a:p>
          <a:p>
            <a:r>
              <a:rPr lang="nb-NO" sz="1200" dirty="0"/>
              <a:t>(more stable for </a:t>
            </a:r>
            <a:r>
              <a:rPr lang="nb-NO" sz="1200" dirty="0" err="1"/>
              <a:t>large</a:t>
            </a:r>
            <a:r>
              <a:rPr lang="nb-NO" sz="1200" dirty="0"/>
              <a:t> </a:t>
            </a:r>
            <a:r>
              <a:rPr lang="nb-NO" sz="1200" dirty="0" err="1"/>
              <a:t>Kc</a:t>
            </a:r>
            <a:r>
              <a:rPr lang="nb-NO" sz="1200" dirty="0"/>
              <a:t>)</a:t>
            </a: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7933D3-50BA-C49C-6864-726AA8FD3C5D}"/>
              </a:ext>
            </a:extLst>
          </p:cNvPr>
          <p:cNvSpPr txBox="1"/>
          <p:nvPr/>
        </p:nvSpPr>
        <p:spPr>
          <a:xfrm>
            <a:off x="4495335" y="6090431"/>
            <a:ext cx="1598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/>
              <a:t>K</a:t>
            </a:r>
            <a:r>
              <a:rPr lang="nb-NO" baseline="-25000" dirty="0" err="1"/>
              <a:t>c</a:t>
            </a:r>
            <a:r>
              <a:rPr lang="nb-NO" dirty="0"/>
              <a:t>=0 (</a:t>
            </a:r>
            <a:r>
              <a:rPr lang="nb-NO" dirty="0" err="1"/>
              <a:t>unstable</a:t>
            </a:r>
            <a:r>
              <a:rPr lang="nb-NO" dirty="0"/>
              <a:t>)</a:t>
            </a:r>
            <a:endParaRPr lang="en-US" dirty="0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F50A756-6895-A571-1111-98696B841949}"/>
              </a:ext>
            </a:extLst>
          </p:cNvPr>
          <p:cNvCxnSpPr>
            <a:cxnSpLocks/>
          </p:cNvCxnSpPr>
          <p:nvPr/>
        </p:nvCxnSpPr>
        <p:spPr>
          <a:xfrm flipH="1" flipV="1">
            <a:off x="3494820" y="5665087"/>
            <a:ext cx="60249" cy="906584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818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5" grpId="0"/>
      <p:bldP spid="16" grpId="0"/>
      <p:bldP spid="19" grpId="0"/>
      <p:bldP spid="22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798" y="1926166"/>
            <a:ext cx="4320481" cy="1143000"/>
          </a:xfrm>
        </p:spPr>
        <p:txBody>
          <a:bodyPr>
            <a:noAutofit/>
          </a:bodyPr>
          <a:lstStyle/>
          <a:p>
            <a:pPr algn="l"/>
            <a:r>
              <a:rPr lang="en-US" sz="1800" b="1" dirty="0"/>
              <a:t>Method 1</a:t>
            </a:r>
            <a:r>
              <a:rPr lang="en-US" sz="1800" dirty="0"/>
              <a:t>. Analytic solution using poles</a:t>
            </a:r>
            <a:r>
              <a:rPr lang="en-US" sz="1600" dirty="0"/>
              <a:t>. </a:t>
            </a:r>
            <a:br>
              <a:rPr lang="en-US" sz="1800" dirty="0"/>
            </a:br>
            <a:r>
              <a:rPr lang="en-US" sz="1800" dirty="0"/>
              <a:t>A lot of work*!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2790414"/>
            <a:ext cx="3600400" cy="329320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i="1" dirty="0"/>
              <a:t>Analytic </a:t>
            </a:r>
            <a:r>
              <a:rPr lang="en-US" sz="1200" i="1" dirty="0" err="1"/>
              <a:t>dolution</a:t>
            </a:r>
            <a:r>
              <a:rPr lang="en-US" sz="1200" i="1" dirty="0"/>
              <a:t> with Matlab: </a:t>
            </a:r>
          </a:p>
          <a:p>
            <a:r>
              <a:rPr lang="en-US" sz="1200" dirty="0" err="1"/>
              <a:t>syms</a:t>
            </a:r>
            <a:r>
              <a:rPr lang="en-US" sz="1200" dirty="0"/>
              <a:t> s </a:t>
            </a:r>
            <a:r>
              <a:rPr lang="en-US" sz="1200" dirty="0" err="1"/>
              <a:t>Kc</a:t>
            </a:r>
            <a:endParaRPr lang="en-US" sz="1200" dirty="0"/>
          </a:p>
          <a:p>
            <a:r>
              <a:rPr lang="en-US" sz="1200" dirty="0"/>
              <a:t>g=1/(6*s+1)</a:t>
            </a:r>
          </a:p>
          <a:p>
            <a:r>
              <a:rPr lang="en-US" sz="1200" dirty="0" err="1"/>
              <a:t>gm</a:t>
            </a:r>
            <a:r>
              <a:rPr lang="en-US" sz="1200" dirty="0"/>
              <a:t>=(-s+1)/(s+1)</a:t>
            </a:r>
          </a:p>
          <a:p>
            <a:r>
              <a:rPr lang="en-US" sz="1200" dirty="0" err="1"/>
              <a:t>clpoles</a:t>
            </a:r>
            <a:r>
              <a:rPr lang="en-US" sz="1200" dirty="0"/>
              <a:t>=solve(1+Kc*g*</a:t>
            </a:r>
            <a:r>
              <a:rPr lang="en-US" sz="1200" dirty="0" err="1"/>
              <a:t>gm</a:t>
            </a:r>
            <a:r>
              <a:rPr lang="en-US" sz="1200" dirty="0"/>
              <a:t>==0)</a:t>
            </a:r>
          </a:p>
          <a:p>
            <a:r>
              <a:rPr lang="en-US" sz="1200" dirty="0"/>
              <a:t>solve(real(</a:t>
            </a:r>
            <a:r>
              <a:rPr lang="en-US" sz="1200" dirty="0" err="1"/>
              <a:t>clpoles</a:t>
            </a:r>
            <a:r>
              <a:rPr lang="en-US" sz="1200" dirty="0"/>
              <a:t>(1))==0)</a:t>
            </a:r>
          </a:p>
          <a:p>
            <a:r>
              <a:rPr lang="en-US" sz="1200" dirty="0"/>
              <a:t>solve(real(</a:t>
            </a:r>
            <a:r>
              <a:rPr lang="en-US" sz="1200" dirty="0" err="1"/>
              <a:t>clpoles</a:t>
            </a:r>
            <a:r>
              <a:rPr lang="en-US" sz="1200" dirty="0"/>
              <a:t>(2))==0)</a:t>
            </a:r>
          </a:p>
          <a:p>
            <a:r>
              <a:rPr lang="en-US" sz="1200" dirty="0"/>
              <a:t> </a:t>
            </a:r>
          </a:p>
          <a:p>
            <a:r>
              <a:rPr lang="en-US" sz="1200" i="1" dirty="0"/>
              <a:t>Solution:</a:t>
            </a:r>
          </a:p>
          <a:p>
            <a:r>
              <a:rPr lang="en-US" sz="1200" dirty="0"/>
              <a:t>g =1/(6*s + 1)</a:t>
            </a:r>
          </a:p>
          <a:p>
            <a:r>
              <a:rPr lang="en-US" sz="1200" dirty="0" err="1"/>
              <a:t>gm</a:t>
            </a:r>
            <a:r>
              <a:rPr lang="en-US" sz="1200" dirty="0"/>
              <a:t> =-(s - 1)/(s + 1)</a:t>
            </a:r>
          </a:p>
          <a:p>
            <a:r>
              <a:rPr lang="en-US" sz="1200" dirty="0"/>
              <a:t> </a:t>
            </a:r>
            <a:r>
              <a:rPr lang="en-US" sz="1200" dirty="0" err="1"/>
              <a:t>clpoles</a:t>
            </a:r>
            <a:r>
              <a:rPr lang="en-US" sz="1200" dirty="0"/>
              <a:t> =</a:t>
            </a:r>
          </a:p>
          <a:p>
            <a:r>
              <a:rPr lang="en-US" sz="1200" dirty="0"/>
              <a:t>  </a:t>
            </a:r>
            <a:r>
              <a:rPr lang="en-US" sz="1200" dirty="0" err="1"/>
              <a:t>Kc</a:t>
            </a:r>
            <a:r>
              <a:rPr lang="en-US" sz="1200" dirty="0"/>
              <a:t>/12 + (Kc^2 - 38*</a:t>
            </a:r>
            <a:r>
              <a:rPr lang="en-US" sz="1200" dirty="0" err="1"/>
              <a:t>Kc</a:t>
            </a:r>
            <a:r>
              <a:rPr lang="en-US" sz="1200" dirty="0"/>
              <a:t> + 25)^(1/2)/12 - 7/12</a:t>
            </a:r>
          </a:p>
          <a:p>
            <a:r>
              <a:rPr lang="en-US" sz="1200" dirty="0"/>
              <a:t> </a:t>
            </a:r>
            <a:r>
              <a:rPr lang="en-US" sz="1200" dirty="0" err="1"/>
              <a:t>Kc</a:t>
            </a:r>
            <a:r>
              <a:rPr lang="en-US" sz="1200" dirty="0"/>
              <a:t>/12 - (Kc^2 - 38*</a:t>
            </a:r>
            <a:r>
              <a:rPr lang="en-US" sz="1200" dirty="0" err="1"/>
              <a:t>Kc</a:t>
            </a:r>
            <a:r>
              <a:rPr lang="en-US" sz="1200" dirty="0"/>
              <a:t> + 25)^(1/2)/12 - 7/12</a:t>
            </a:r>
          </a:p>
          <a:p>
            <a:r>
              <a:rPr lang="en-US" sz="1200" dirty="0"/>
              <a:t> </a:t>
            </a:r>
            <a:r>
              <a:rPr lang="en-US" sz="1200" dirty="0" err="1"/>
              <a:t>ans</a:t>
            </a:r>
            <a:r>
              <a:rPr lang="en-US" sz="1200" dirty="0"/>
              <a:t> =-1.0</a:t>
            </a:r>
          </a:p>
          <a:p>
            <a:r>
              <a:rPr lang="en-US" sz="1200" dirty="0"/>
              <a:t> </a:t>
            </a:r>
            <a:r>
              <a:rPr lang="en-US" sz="1200" dirty="0" err="1"/>
              <a:t>ans</a:t>
            </a:r>
            <a:r>
              <a:rPr lang="en-US" sz="1200" dirty="0"/>
              <a:t> =7.0</a:t>
            </a:r>
          </a:p>
          <a:p>
            <a:r>
              <a:rPr lang="en-US" sz="1600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38023" y="2065515"/>
            <a:ext cx="447667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Method 2 (simpler). Coefficients</a:t>
            </a:r>
          </a:p>
          <a:p>
            <a:r>
              <a:rPr lang="en-US" sz="2400" b="1" dirty="0"/>
              <a:t>Test 1. </a:t>
            </a:r>
            <a:r>
              <a:rPr lang="en-US" sz="2400" dirty="0"/>
              <a:t>Check signs of Char. Eq..</a:t>
            </a:r>
            <a:r>
              <a:rPr lang="en-US" sz="2000" dirty="0"/>
              <a:t>: </a:t>
            </a:r>
          </a:p>
          <a:p>
            <a:r>
              <a:rPr lang="en-US" sz="1600" dirty="0"/>
              <a:t>           d(s) = 1 + loop = 1 + Kc*(-s+1)/[(s+1)(6s+1)]=0</a:t>
            </a:r>
          </a:p>
          <a:p>
            <a:r>
              <a:rPr lang="en-US" sz="1600" dirty="0"/>
              <a:t>           6s^2 + (7-Kc)s + (1+Kc) = 0</a:t>
            </a:r>
          </a:p>
          <a:p>
            <a:r>
              <a:rPr lang="en-US" sz="1600" dirty="0"/>
              <a:t>Stable -&gt; all coefficients positive -&gt;</a:t>
            </a:r>
          </a:p>
          <a:p>
            <a:r>
              <a:rPr lang="en-US" sz="1600" dirty="0"/>
              <a:t>	</a:t>
            </a:r>
            <a:r>
              <a:rPr lang="en-US" sz="1600" dirty="0" err="1"/>
              <a:t>Kc</a:t>
            </a:r>
            <a:r>
              <a:rPr lang="en-US" sz="1600" dirty="0"/>
              <a:t>&gt;-1 (lower limit for positive feedback)</a:t>
            </a:r>
          </a:p>
          <a:p>
            <a:r>
              <a:rPr lang="en-US" sz="1600" dirty="0"/>
              <a:t>	</a:t>
            </a:r>
            <a:r>
              <a:rPr lang="en-US" sz="1600" dirty="0" err="1"/>
              <a:t>Kc</a:t>
            </a:r>
            <a:r>
              <a:rPr lang="en-US" sz="1600" dirty="0"/>
              <a:t>&lt;7   (upper limit because of RHP-zero)</a:t>
            </a:r>
          </a:p>
          <a:p>
            <a:r>
              <a:rPr lang="en-US" sz="1600" dirty="0">
                <a:solidFill>
                  <a:srgbClr val="FF0000"/>
                </a:solidFill>
              </a:rPr>
              <a:t>(necessary and sufficient for 2</a:t>
            </a:r>
            <a:r>
              <a:rPr lang="en-US" sz="1600" baseline="30000" dirty="0">
                <a:solidFill>
                  <a:srgbClr val="FF0000"/>
                </a:solidFill>
              </a:rPr>
              <a:t>nd</a:t>
            </a:r>
            <a:r>
              <a:rPr lang="en-US" sz="1600" dirty="0">
                <a:solidFill>
                  <a:srgbClr val="FF0000"/>
                </a:solidFill>
              </a:rPr>
              <a:t> order system)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882" y="6083623"/>
            <a:ext cx="3572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* Difficult for order 3, very difficult for order 4,</a:t>
            </a:r>
          </a:p>
          <a:p>
            <a:r>
              <a:rPr lang="en-US" sz="1400" dirty="0"/>
              <a:t>Impossible for order 5 or higher (Abel)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64843" y="-21688"/>
            <a:ext cx="16289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EXAMPLE 2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1581" y="314600"/>
            <a:ext cx="3489003" cy="1750915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C17406A-B135-714B-0DE1-EF3B24FF5621}"/>
              </a:ext>
            </a:extLst>
          </p:cNvPr>
          <p:cNvGrpSpPr/>
          <p:nvPr/>
        </p:nvGrpSpPr>
        <p:grpSpPr>
          <a:xfrm>
            <a:off x="5008579" y="4559354"/>
            <a:ext cx="3965566" cy="1987347"/>
            <a:chOff x="5008579" y="4559354"/>
            <a:chExt cx="3965566" cy="1987347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383455A-3084-B5BB-30D7-6C7B4E5C2D2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645" y="4800402"/>
              <a:ext cx="1045555" cy="1746299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4B9F401-9F98-7110-9B3A-C6B120837413}"/>
                </a:ext>
              </a:extLst>
            </p:cNvPr>
            <p:cNvSpPr txBox="1"/>
            <p:nvPr/>
          </p:nvSpPr>
          <p:spPr>
            <a:xfrm>
              <a:off x="7308304" y="5304219"/>
              <a:ext cx="166584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b-NO" sz="1100" dirty="0" err="1"/>
                <a:t>K</a:t>
              </a:r>
              <a:r>
                <a:rPr lang="nb-NO" sz="1100" baseline="-25000" dirty="0" err="1"/>
                <a:t>c</a:t>
              </a:r>
              <a:r>
                <a:rPr lang="nb-NO" sz="1100" dirty="0"/>
                <a:t>=7: Poles cross </a:t>
              </a:r>
              <a:r>
                <a:rPr lang="nb-NO" sz="1100" dirty="0" err="1"/>
                <a:t>into</a:t>
              </a:r>
              <a:r>
                <a:rPr lang="nb-NO" sz="1100" dirty="0"/>
                <a:t> RHP</a:t>
              </a:r>
            </a:p>
            <a:p>
              <a:r>
                <a:rPr lang="nb-NO" sz="1100" dirty="0"/>
                <a:t>and </a:t>
              </a:r>
              <a:r>
                <a:rPr lang="nb-NO" sz="1100" dirty="0" err="1"/>
                <a:t>we</a:t>
              </a:r>
              <a:r>
                <a:rPr lang="nb-NO" sz="1100" dirty="0"/>
                <a:t> have </a:t>
              </a:r>
              <a:r>
                <a:rPr lang="nb-NO" sz="1100" dirty="0" err="1"/>
                <a:t>instabiliy</a:t>
              </a:r>
              <a:endParaRPr lang="en-US" sz="1100" dirty="0"/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29FD38A0-2D73-065F-ED36-D31B1D38284D}"/>
                </a:ext>
              </a:extLst>
            </p:cNvPr>
            <p:cNvCxnSpPr>
              <a:cxnSpLocks/>
              <a:stCxn id="10" idx="1"/>
            </p:cNvCxnSpPr>
            <p:nvPr/>
          </p:nvCxnSpPr>
          <p:spPr>
            <a:xfrm flipH="1" flipV="1">
              <a:off x="6948264" y="5229200"/>
              <a:ext cx="360040" cy="29046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E7C48CE0-1668-A0DC-3238-4FCCDF8359B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48264" y="5565829"/>
              <a:ext cx="360040" cy="41488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DF9B7F2-19C4-DC4A-8831-D1101CC24F92}"/>
                </a:ext>
              </a:extLst>
            </p:cNvPr>
            <p:cNvSpPr txBox="1"/>
            <p:nvPr/>
          </p:nvSpPr>
          <p:spPr>
            <a:xfrm>
              <a:off x="5008579" y="5773270"/>
              <a:ext cx="1136066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sz="1100" dirty="0" err="1"/>
                <a:t>K</a:t>
              </a:r>
              <a:r>
                <a:rPr lang="nb-NO" sz="1100" baseline="-25000" dirty="0" err="1"/>
                <a:t>c</a:t>
              </a:r>
              <a:r>
                <a:rPr lang="nb-NO" sz="1100" dirty="0"/>
                <a:t>=0: Start at </a:t>
              </a:r>
              <a:r>
                <a:rPr lang="nb-NO" sz="1100" dirty="0" err="1"/>
                <a:t>open</a:t>
              </a:r>
              <a:r>
                <a:rPr lang="nb-NO" sz="1100" dirty="0"/>
                <a:t>-loop poles</a:t>
              </a:r>
            </a:p>
            <a:p>
              <a:r>
                <a:rPr lang="nb-NO" sz="1100" dirty="0"/>
                <a:t>(-1 and -1/6)</a:t>
              </a:r>
              <a:endParaRPr lang="en-US" sz="1100" dirty="0"/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1A23D67C-1C93-2415-1868-4C26BE6F18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40152" y="5670358"/>
              <a:ext cx="570692" cy="2069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EDD98B53-4C64-8A79-FBB7-F0E8DCB74B9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92552" y="5670358"/>
              <a:ext cx="737608" cy="3593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989B8CD-11D8-47E1-94A4-4CE2B95392E4}"/>
                </a:ext>
              </a:extLst>
            </p:cNvPr>
            <p:cNvSpPr txBox="1"/>
            <p:nvPr/>
          </p:nvSpPr>
          <p:spPr>
            <a:xfrm>
              <a:off x="6335724" y="4559354"/>
              <a:ext cx="12250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b-NO" dirty="0" err="1"/>
                <a:t>Root</a:t>
              </a:r>
              <a:r>
                <a:rPr lang="nb-NO" dirty="0"/>
                <a:t> </a:t>
              </a:r>
              <a:r>
                <a:rPr lang="nb-NO" dirty="0" err="1"/>
                <a:t>locus</a:t>
              </a:r>
              <a:r>
                <a:rPr lang="nb-NO" dirty="0"/>
                <a:t>: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34495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67544" y="1143785"/>
            <a:ext cx="8251279" cy="5868336"/>
            <a:chOff x="179512" y="116632"/>
            <a:chExt cx="8700530" cy="6738764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116632"/>
              <a:ext cx="2861556" cy="67387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9" y="260648"/>
              <a:ext cx="2650352" cy="6500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260648"/>
              <a:ext cx="3011898" cy="42001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1115616" y="5733256"/>
              <a:ext cx="792088" cy="2880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H="1">
              <a:off x="1259632" y="6021288"/>
              <a:ext cx="180020" cy="72008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6080785" y="4450330"/>
              <a:ext cx="1817997" cy="113269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solidFill>
                    <a:srgbClr val="FF0000"/>
                  </a:solidFill>
                </a:rPr>
                <a:t>Complete Routh array</a:t>
              </a:r>
            </a:p>
            <a:p>
              <a:r>
                <a:rPr lang="en-US" sz="800" dirty="0">
                  <a:solidFill>
                    <a:srgbClr val="FF0000"/>
                  </a:solidFill>
                </a:rPr>
                <a:t>b1 = (17*8-10*(1+Kc)) / 17</a:t>
              </a:r>
            </a:p>
            <a:p>
              <a:r>
                <a:rPr lang="en-US" sz="800" dirty="0">
                  <a:solidFill>
                    <a:srgbClr val="FF0000"/>
                  </a:solidFill>
                </a:rPr>
                <a:t>b2 = 0</a:t>
              </a:r>
            </a:p>
            <a:p>
              <a:r>
                <a:rPr lang="en-US" sz="800" dirty="0">
                  <a:solidFill>
                    <a:srgbClr val="FF0000"/>
                  </a:solidFill>
                </a:rPr>
                <a:t>c1 = (1+Kc)</a:t>
              </a:r>
            </a:p>
            <a:p>
              <a:r>
                <a:rPr lang="en-US" sz="800" dirty="0">
                  <a:solidFill>
                    <a:srgbClr val="FF0000"/>
                  </a:solidFill>
                </a:rPr>
                <a:t>Stability: Elements in first column &gt; 0.</a:t>
              </a:r>
            </a:p>
            <a:p>
              <a:r>
                <a:rPr lang="en-US" sz="800" dirty="0">
                  <a:solidFill>
                    <a:srgbClr val="FF0000"/>
                  </a:solidFill>
                </a:rPr>
                <a:t>Conclusion: </a:t>
              </a:r>
            </a:p>
            <a:p>
              <a:r>
                <a:rPr lang="en-US" sz="800" dirty="0">
                  <a:solidFill>
                    <a:srgbClr val="FF0000"/>
                  </a:solidFill>
                </a:rPr>
                <a:t>b1&gt;0 -&gt; Kc&lt;12.6</a:t>
              </a:r>
            </a:p>
            <a:p>
              <a:r>
                <a:rPr lang="en-US" sz="800" dirty="0">
                  <a:solidFill>
                    <a:srgbClr val="FF0000"/>
                  </a:solidFill>
                </a:rPr>
                <a:t>c1&gt;0 -&gt; Kc&gt;-1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755576" y="219665"/>
            <a:ext cx="8707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Test 2. </a:t>
            </a:r>
            <a:r>
              <a:rPr lang="en-US" dirty="0">
                <a:solidFill>
                  <a:srgbClr val="FF0000"/>
                </a:solidFill>
              </a:rPr>
              <a:t>ROUTH array: Find location (RHP/LHP) of poles without actually having to find them.</a:t>
            </a:r>
          </a:p>
          <a:p>
            <a:r>
              <a:rPr lang="en-US" dirty="0">
                <a:solidFill>
                  <a:srgbClr val="FF0000"/>
                </a:solidFill>
              </a:rPr>
              <a:t>“Advanced version of looking at sign of coefficients in pole polynomial d(s)” </a:t>
            </a:r>
          </a:p>
        </p:txBody>
      </p:sp>
      <p:pic>
        <p:nvPicPr>
          <p:cNvPr id="3" name="Picture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7235" y="858442"/>
            <a:ext cx="5954861" cy="416071"/>
          </a:xfrm>
          <a:prstGeom prst="rect">
            <a:avLst/>
          </a:prstGeom>
          <a:noFill/>
          <a:ln/>
          <a:effectLst/>
          <a:extLst>
            <a:ext uri="{909E8E84-426E-40DD-AFC4-6F175D3DCCD1}">
              <a14:hiddenFill xmlns:a14="http://schemas.microsoft.com/office/drawing/2010/main">
                <a:pattFill prst="pct5">
                  <a:fgClr>
                    <a:srgbClr val="FFFFFF">
                      <a:alpha val="0"/>
                    </a:srgbClr>
                  </a:fgClr>
                  <a:bgClr>
                    <a:srgbClr val="FFFFFF">
                      <a:alpha val="0"/>
                    </a:srgbClr>
                  </a:bgClr>
                </a:patt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7357" dir="2700000" rotWithShape="0">
                    <a:scrgbClr r="0" g="0" b="0"/>
                  </a:outerShdw>
                </a:effectLst>
              </a14:hiddenEffects>
            </a:ext>
            <a:ext uri="{31F19639-BCED-4A60-ADC4-E9642A236FB7}">
              <a14:hiddenScene3d xmlns:a14="http://schemas.microsoft.com/office/drawing/2010/main"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14:hiddenScene3d>
            </a:ext>
            <a:ext uri="{E45631CC-5BF2-4C18-A39C-3461C7D3F71A}">
              <a14:hiddenSp3d xmlns:a14="http://schemas.microsoft.com/office/drawing/2010/main" extrusionH="457200">
                <a:contourClr>
                  <a:srgbClr val="000000"/>
                </a:contourClr>
              </a14:hiddenSp3d>
            </a:ex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5956538" y="6184394"/>
            <a:ext cx="277573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800406" y="6018405"/>
            <a:ext cx="366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 err="1">
                <a:solidFill>
                  <a:srgbClr val="FF0000"/>
                </a:solidFill>
              </a:rPr>
              <a:t>K</a:t>
            </a:r>
            <a:r>
              <a:rPr lang="nb-NO" baseline="-25000" dirty="0" err="1">
                <a:solidFill>
                  <a:srgbClr val="FF0000"/>
                </a:solidFill>
              </a:rPr>
              <a:t>c</a:t>
            </a:r>
            <a:endParaRPr lang="nb-NO" baseline="-25000" dirty="0">
              <a:solidFill>
                <a:srgbClr val="FF0000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6732240" y="6018405"/>
            <a:ext cx="0" cy="31000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910919" y="6018405"/>
            <a:ext cx="0" cy="31000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522881" y="6287347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>
                <a:solidFill>
                  <a:srgbClr val="FF0000"/>
                </a:solidFill>
              </a:rPr>
              <a:t>-1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64994" y="6266201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>
                <a:solidFill>
                  <a:srgbClr val="FF0000"/>
                </a:solidFill>
              </a:rPr>
              <a:t>12.6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71922" y="5923335"/>
            <a:ext cx="7048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>
                <a:solidFill>
                  <a:srgbClr val="FF0000"/>
                </a:solidFill>
              </a:rPr>
              <a:t>STABLE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62827" y="5928014"/>
            <a:ext cx="9356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>
                <a:solidFill>
                  <a:srgbClr val="FF0000"/>
                </a:solidFill>
              </a:rPr>
              <a:t>UNSTABLE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887843" y="5911089"/>
            <a:ext cx="9356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400" dirty="0">
                <a:solidFill>
                  <a:srgbClr val="FF0000"/>
                </a:solidFill>
              </a:rPr>
              <a:t>UNSTABLE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181E90-34B6-4CD0-9435-E9EEA94EEC50}"/>
              </a:ext>
            </a:extLst>
          </p:cNvPr>
          <p:cNvSpPr txBox="1"/>
          <p:nvPr/>
        </p:nvSpPr>
        <p:spPr>
          <a:xfrm>
            <a:off x="31687" y="-27707"/>
            <a:ext cx="3273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>
                <a:solidFill>
                  <a:srgbClr val="FF0000"/>
                </a:solidFill>
              </a:rPr>
              <a:t>From old </a:t>
            </a:r>
            <a:r>
              <a:rPr lang="nb-NO" dirty="0" err="1">
                <a:solidFill>
                  <a:srgbClr val="FF0000"/>
                </a:solidFill>
              </a:rPr>
              <a:t>edition</a:t>
            </a:r>
            <a:r>
              <a:rPr lang="nb-NO" dirty="0">
                <a:solidFill>
                  <a:srgbClr val="FF0000"/>
                </a:solidFill>
              </a:rPr>
              <a:t> of Seborg book:</a:t>
            </a:r>
          </a:p>
        </p:txBody>
      </p:sp>
    </p:spTree>
    <p:extLst>
      <p:ext uri="{BB962C8B-B14F-4D97-AF65-F5344CB8AC3E}">
        <p14:creationId xmlns:p14="http://schemas.microsoft.com/office/powerpoint/2010/main" val="2671932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AE2C8-DAED-0676-0B7F-49E4EDA25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524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nb-NO" dirty="0" err="1"/>
              <a:t>Root</a:t>
            </a:r>
            <a:r>
              <a:rPr lang="nb-NO" dirty="0"/>
              <a:t> </a:t>
            </a:r>
            <a:r>
              <a:rPr lang="nb-NO" dirty="0" err="1"/>
              <a:t>locus</a:t>
            </a:r>
            <a:r>
              <a:rPr lang="nb-NO" dirty="0"/>
              <a:t>: </a:t>
            </a:r>
            <a:r>
              <a:rPr lang="en-US" sz="1600" b="1" dirty="0">
                <a:solidFill>
                  <a:srgbClr val="0070C0"/>
                </a:solidFill>
              </a:rPr>
              <a:t>How do the closed-loop poles depend on the controller gain K</a:t>
            </a:r>
            <a:r>
              <a:rPr lang="en-US" sz="1600" b="1" baseline="-25000" dirty="0">
                <a:solidFill>
                  <a:srgbClr val="0070C0"/>
                </a:solidFill>
              </a:rPr>
              <a:t>c</a:t>
            </a:r>
            <a:r>
              <a:rPr lang="en-US" sz="1600" b="1" dirty="0">
                <a:solidFill>
                  <a:srgbClr val="0070C0"/>
                </a:solidFill>
              </a:rPr>
              <a:t>?</a:t>
            </a:r>
            <a:br>
              <a:rPr lang="nb-NO" sz="1600" dirty="0"/>
            </a:br>
            <a:endParaRPr lang="nb-N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5359E3-EDF5-ED81-15B2-8644C802FCA4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566259"/>
            <a:ext cx="5954861" cy="416071"/>
          </a:xfrm>
          <a:prstGeom prst="rect">
            <a:avLst/>
          </a:prstGeom>
          <a:noFill/>
          <a:ln/>
          <a:effectLst/>
          <a:extLst>
            <a:ext uri="{909E8E84-426E-40DD-AFC4-6F175D3DCCD1}">
              <a14:hiddenFill xmlns:a14="http://schemas.microsoft.com/office/drawing/2010/main">
                <a:pattFill prst="pct5">
                  <a:fgClr>
                    <a:srgbClr val="FFFFFF">
                      <a:alpha val="0"/>
                    </a:srgbClr>
                  </a:fgClr>
                  <a:bgClr>
                    <a:srgbClr val="FFFFFF">
                      <a:alpha val="0"/>
                    </a:srgbClr>
                  </a:bgClr>
                </a:patt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7357" dir="2700000" rotWithShape="0">
                    <a:scrgbClr r="0" g="0" b="0"/>
                  </a:outerShdw>
                </a:effectLst>
              </a14:hiddenEffects>
            </a:ext>
            <a:ext uri="{31F19639-BCED-4A60-ADC4-E9642A236FB7}">
              <a14:hiddenScene3d xmlns:a14="http://schemas.microsoft.com/office/drawing/2010/main"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14:hiddenScene3d>
            </a:ext>
            <a:ext uri="{E45631CC-5BF2-4C18-A39C-3461C7D3F71A}">
              <a14:hiddenSp3d xmlns:a14="http://schemas.microsoft.com/office/drawing/2010/main" extrusionH="457200">
                <a:contourClr>
                  <a:srgbClr val="000000"/>
                </a:contourClr>
              </a14:hiddenSp3d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2850CDC-2A2A-88A9-C852-8E88EC889C24}"/>
              </a:ext>
            </a:extLst>
          </p:cNvPr>
          <p:cNvSpPr/>
          <p:nvPr/>
        </p:nvSpPr>
        <p:spPr>
          <a:xfrm>
            <a:off x="611560" y="1479766"/>
            <a:ext cx="2160240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nl-NL" sz="1000" dirty="0"/>
              <a:t>s=tf('s')</a:t>
            </a:r>
          </a:p>
          <a:p>
            <a:r>
              <a:rPr lang="nl-NL" sz="1000" dirty="0" err="1"/>
              <a:t>Kc</a:t>
            </a:r>
            <a:r>
              <a:rPr lang="nl-NL" sz="1000" dirty="0"/>
              <a:t>=12.6  % limit </a:t>
            </a:r>
            <a:r>
              <a:rPr lang="nl-NL" sz="1000" dirty="0" err="1"/>
              <a:t>to</a:t>
            </a:r>
            <a:r>
              <a:rPr lang="nl-NL" sz="1000" dirty="0"/>
              <a:t> </a:t>
            </a:r>
            <a:r>
              <a:rPr lang="nl-NL" sz="1000" dirty="0" err="1"/>
              <a:t>instability</a:t>
            </a:r>
            <a:r>
              <a:rPr lang="nl-NL" sz="1000" dirty="0"/>
              <a:t>)</a:t>
            </a:r>
          </a:p>
          <a:p>
            <a:r>
              <a:rPr lang="nl-NL" sz="1000" dirty="0"/>
              <a:t>loop = </a:t>
            </a:r>
            <a:r>
              <a:rPr lang="nl-NL" sz="1000" dirty="0" err="1"/>
              <a:t>Kc</a:t>
            </a:r>
            <a:r>
              <a:rPr lang="nl-NL" sz="1000" dirty="0"/>
              <a:t>/[(5*s+1)*(2*s+1)*(s+1)]</a:t>
            </a:r>
          </a:p>
          <a:p>
            <a:r>
              <a:rPr lang="nl-NL" sz="1000" dirty="0" err="1"/>
              <a:t>sisotool</a:t>
            </a:r>
            <a:r>
              <a:rPr lang="nl-NL" sz="1000" dirty="0"/>
              <a:t>(loop) %  root locus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603A2F-6B18-F2D5-1386-95C667941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6560" y="1262209"/>
            <a:ext cx="3846662" cy="559579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359015C-06A6-AB4F-D0B6-C48A834A69FB}"/>
              </a:ext>
            </a:extLst>
          </p:cNvPr>
          <p:cNvSpPr txBox="1"/>
          <p:nvPr/>
        </p:nvSpPr>
        <p:spPr>
          <a:xfrm>
            <a:off x="4595491" y="1963174"/>
            <a:ext cx="171232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700" dirty="0" err="1">
                <a:solidFill>
                  <a:srgbClr val="00B050"/>
                </a:solidFill>
              </a:rPr>
              <a:t>K</a:t>
            </a:r>
            <a:r>
              <a:rPr lang="nb-NO" sz="700" baseline="-25000" dirty="0" err="1">
                <a:solidFill>
                  <a:srgbClr val="00B050"/>
                </a:solidFill>
              </a:rPr>
              <a:t>c</a:t>
            </a:r>
            <a:r>
              <a:rPr lang="nb-NO" sz="700" dirty="0">
                <a:solidFill>
                  <a:srgbClr val="00B050"/>
                </a:solidFill>
              </a:rPr>
              <a:t>=0 (</a:t>
            </a:r>
            <a:r>
              <a:rPr lang="nb-NO" sz="700" dirty="0" err="1">
                <a:solidFill>
                  <a:srgbClr val="00B050"/>
                </a:solidFill>
              </a:rPr>
              <a:t>root</a:t>
            </a:r>
            <a:r>
              <a:rPr lang="nb-NO" sz="700" dirty="0">
                <a:solidFill>
                  <a:srgbClr val="00B050"/>
                </a:solidFill>
              </a:rPr>
              <a:t> </a:t>
            </a:r>
            <a:r>
              <a:rPr lang="nb-NO" sz="700" dirty="0" err="1">
                <a:solidFill>
                  <a:srgbClr val="00B050"/>
                </a:solidFill>
              </a:rPr>
              <a:t>locus</a:t>
            </a:r>
            <a:r>
              <a:rPr lang="nb-NO" sz="700" dirty="0">
                <a:solidFill>
                  <a:srgbClr val="00B050"/>
                </a:solidFill>
              </a:rPr>
              <a:t> starts at </a:t>
            </a:r>
            <a:r>
              <a:rPr lang="nb-NO" sz="700" dirty="0" err="1">
                <a:solidFill>
                  <a:srgbClr val="00B050"/>
                </a:solidFill>
              </a:rPr>
              <a:t>the</a:t>
            </a:r>
            <a:r>
              <a:rPr lang="nb-NO" sz="700" dirty="0">
                <a:solidFill>
                  <a:srgbClr val="00B050"/>
                </a:solidFill>
              </a:rPr>
              <a:t> poles x in g)</a:t>
            </a:r>
            <a:endParaRPr lang="en-US" sz="700" dirty="0">
              <a:solidFill>
                <a:srgbClr val="00B050"/>
              </a:solidFill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8EA8F72-937C-684A-63EE-D4E4D7670C29}"/>
              </a:ext>
            </a:extLst>
          </p:cNvPr>
          <p:cNvCxnSpPr>
            <a:cxnSpLocks/>
          </p:cNvCxnSpPr>
          <p:nvPr/>
        </p:nvCxnSpPr>
        <p:spPr>
          <a:xfrm flipH="1">
            <a:off x="5724128" y="2166494"/>
            <a:ext cx="216024" cy="182386"/>
          </a:xfrm>
          <a:prstGeom prst="straightConnector1">
            <a:avLst/>
          </a:prstGeom>
          <a:ln>
            <a:solidFill>
              <a:srgbClr val="00B050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697DED5-81C6-3975-1FB0-C5002E1645FE}"/>
              </a:ext>
            </a:extLst>
          </p:cNvPr>
          <p:cNvCxnSpPr/>
          <p:nvPr/>
        </p:nvCxnSpPr>
        <p:spPr>
          <a:xfrm>
            <a:off x="6012160" y="2187652"/>
            <a:ext cx="0" cy="233236"/>
          </a:xfrm>
          <a:prstGeom prst="straightConnector1">
            <a:avLst/>
          </a:prstGeom>
          <a:ln>
            <a:solidFill>
              <a:srgbClr val="00B050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DE8A6D8-3E8E-9369-9257-79D22D355203}"/>
              </a:ext>
            </a:extLst>
          </p:cNvPr>
          <p:cNvCxnSpPr>
            <a:cxnSpLocks/>
          </p:cNvCxnSpPr>
          <p:nvPr/>
        </p:nvCxnSpPr>
        <p:spPr>
          <a:xfrm>
            <a:off x="6084168" y="2150383"/>
            <a:ext cx="144016" cy="270505"/>
          </a:xfrm>
          <a:prstGeom prst="straightConnector1">
            <a:avLst/>
          </a:prstGeom>
          <a:ln>
            <a:solidFill>
              <a:srgbClr val="00B050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5341A03-D7FF-E921-4143-CBA9250994AB}"/>
              </a:ext>
            </a:extLst>
          </p:cNvPr>
          <p:cNvCxnSpPr/>
          <p:nvPr/>
        </p:nvCxnSpPr>
        <p:spPr>
          <a:xfrm flipH="1">
            <a:off x="3923928" y="2321161"/>
            <a:ext cx="2160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44E4A77-D728-084E-1387-C00D6828479F}"/>
              </a:ext>
            </a:extLst>
          </p:cNvPr>
          <p:cNvCxnSpPr>
            <a:cxnSpLocks/>
          </p:cNvCxnSpPr>
          <p:nvPr/>
        </p:nvCxnSpPr>
        <p:spPr>
          <a:xfrm flipV="1">
            <a:off x="6859799" y="1337806"/>
            <a:ext cx="216024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30B1517F-AB63-18B0-A7E0-66D1F8FDF0F0}"/>
              </a:ext>
            </a:extLst>
          </p:cNvPr>
          <p:cNvCxnSpPr>
            <a:cxnSpLocks/>
          </p:cNvCxnSpPr>
          <p:nvPr/>
        </p:nvCxnSpPr>
        <p:spPr>
          <a:xfrm>
            <a:off x="6876256" y="3429000"/>
            <a:ext cx="144016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F49C6F5-904F-3425-9965-3A8F8545A9A4}"/>
              </a:ext>
            </a:extLst>
          </p:cNvPr>
          <p:cNvSpPr txBox="1"/>
          <p:nvPr/>
        </p:nvSpPr>
        <p:spPr>
          <a:xfrm>
            <a:off x="6935347" y="1379738"/>
            <a:ext cx="45236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700" dirty="0" err="1">
                <a:solidFill>
                  <a:srgbClr val="00B050"/>
                </a:solidFill>
              </a:rPr>
              <a:t>K</a:t>
            </a:r>
            <a:r>
              <a:rPr lang="nb-NO" sz="700" baseline="-25000" dirty="0" err="1">
                <a:solidFill>
                  <a:srgbClr val="00B050"/>
                </a:solidFill>
              </a:rPr>
              <a:t>c</a:t>
            </a:r>
            <a:r>
              <a:rPr lang="nb-NO" sz="700" baseline="-25000" dirty="0">
                <a:solidFill>
                  <a:srgbClr val="00B050"/>
                </a:solidFill>
              </a:rPr>
              <a:t> </a:t>
            </a:r>
            <a:r>
              <a:rPr lang="nb-NO" sz="700" dirty="0" err="1">
                <a:solidFill>
                  <a:srgbClr val="00B050"/>
                </a:solidFill>
              </a:rPr>
              <a:t>large</a:t>
            </a:r>
            <a:endParaRPr lang="en-US" sz="7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696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3413"/>
            <a:ext cx="3600400" cy="380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-122541"/>
            <a:ext cx="3705225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157262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Root locus: </a:t>
            </a:r>
            <a:r>
              <a:rPr lang="en-US" sz="2000" b="1" dirty="0">
                <a:solidFill>
                  <a:srgbClr val="0070C0"/>
                </a:solidFill>
              </a:rPr>
              <a:t>How do the closed-loop poles depend on the controller gain K</a:t>
            </a:r>
            <a:r>
              <a:rPr lang="en-US" sz="2000" b="1" baseline="-25000" dirty="0">
                <a:solidFill>
                  <a:srgbClr val="0070C0"/>
                </a:solidFill>
              </a:rPr>
              <a:t>c</a:t>
            </a:r>
            <a:r>
              <a:rPr lang="en-US" sz="2000" b="1" dirty="0">
                <a:solidFill>
                  <a:srgbClr val="0070C0"/>
                </a:solidFill>
              </a:rPr>
              <a:t>?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60032" y="2348880"/>
            <a:ext cx="598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K</a:t>
            </a:r>
            <a:r>
              <a:rPr lang="en-US" baseline="-25000" dirty="0">
                <a:solidFill>
                  <a:srgbClr val="0070C0"/>
                </a:solidFill>
              </a:rPr>
              <a:t>c</a:t>
            </a:r>
            <a:r>
              <a:rPr lang="en-US" dirty="0">
                <a:solidFill>
                  <a:srgbClr val="0070C0"/>
                </a:solidFill>
              </a:rPr>
              <a:t>=0</a:t>
            </a:r>
          </a:p>
        </p:txBody>
      </p:sp>
      <p:cxnSp>
        <p:nvCxnSpPr>
          <p:cNvPr id="7" name="Straight Arrow Connector 6"/>
          <p:cNvCxnSpPr>
            <a:stCxn id="5" idx="0"/>
          </p:cNvCxnSpPr>
          <p:nvPr/>
        </p:nvCxnSpPr>
        <p:spPr>
          <a:xfrm flipV="1">
            <a:off x="5159313" y="1772816"/>
            <a:ext cx="636823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5292080" y="1772816"/>
            <a:ext cx="79208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5364088" y="1772816"/>
            <a:ext cx="100811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810" y="1333033"/>
            <a:ext cx="3601190" cy="753330"/>
          </a:xfrm>
          <a:prstGeom prst="rect">
            <a:avLst/>
          </a:prstGeom>
          <a:noFill/>
          <a:ln/>
          <a:effectLst/>
          <a:extLst>
            <a:ext uri="{909E8E84-426E-40DD-AFC4-6F175D3DCCD1}">
              <a14:hiddenFill xmlns:a14="http://schemas.microsoft.com/office/drawing/2010/main">
                <a:pattFill prst="pct5">
                  <a:fgClr>
                    <a:srgbClr val="FFFFFF">
                      <a:alpha val="0"/>
                    </a:srgbClr>
                  </a:fgClr>
                  <a:bgClr>
                    <a:srgbClr val="FFFFFF">
                      <a:alpha val="0"/>
                    </a:srgbClr>
                  </a:bgClr>
                </a:patt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7357" dir="2700000" rotWithShape="0">
                    <a:scrgbClr r="0" g="0" b="0"/>
                  </a:outerShdw>
                </a:effectLst>
              </a14:hiddenEffects>
            </a:ext>
            <a:ext uri="{31F19639-BCED-4A60-ADC4-E9642A236FB7}">
              <a14:hiddenScene3d xmlns:a14="http://schemas.microsoft.com/office/drawing/2010/main"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14:hiddenScene3d>
            </a:ext>
            <a:ext uri="{E45631CC-5BF2-4C18-A39C-3461C7D3F71A}">
              <a14:hiddenSp3d xmlns:a14="http://schemas.microsoft.com/office/drawing/2010/main" extrusionH="457200">
                <a:contourClr>
                  <a:srgbClr val="000000"/>
                </a:contourClr>
              </a14:hiddenSp3d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096792" y="689519"/>
            <a:ext cx="21239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</a:rPr>
              <a:t>K</a:t>
            </a:r>
            <a:r>
              <a:rPr lang="en-US" sz="1400" baseline="-25000" dirty="0">
                <a:solidFill>
                  <a:srgbClr val="0070C0"/>
                </a:solidFill>
              </a:rPr>
              <a:t>c</a:t>
            </a:r>
            <a:r>
              <a:rPr lang="en-US" sz="1400" dirty="0">
                <a:solidFill>
                  <a:srgbClr val="0070C0"/>
                </a:solidFill>
              </a:rPr>
              <a:t>=0: Open-loop poles</a:t>
            </a:r>
          </a:p>
          <a:p>
            <a:r>
              <a:rPr lang="en-US" sz="1400" dirty="0">
                <a:solidFill>
                  <a:srgbClr val="0070C0"/>
                </a:solidFill>
              </a:rPr>
              <a:t>K</a:t>
            </a:r>
            <a:r>
              <a:rPr lang="en-US" sz="1400" baseline="-25000" dirty="0">
                <a:solidFill>
                  <a:srgbClr val="0070C0"/>
                </a:solidFill>
              </a:rPr>
              <a:t>c</a:t>
            </a:r>
            <a:r>
              <a:rPr lang="en-US" sz="1400" dirty="0">
                <a:solidFill>
                  <a:srgbClr val="0070C0"/>
                </a:solidFill>
              </a:rPr>
              <a:t>=0.1: Starts oscillating</a:t>
            </a:r>
          </a:p>
          <a:p>
            <a:r>
              <a:rPr lang="en-US" sz="1400" dirty="0" err="1">
                <a:solidFill>
                  <a:srgbClr val="0070C0"/>
                </a:solidFill>
              </a:rPr>
              <a:t>K</a:t>
            </a:r>
            <a:r>
              <a:rPr lang="en-US" sz="1400" baseline="-25000" dirty="0" err="1">
                <a:solidFill>
                  <a:srgbClr val="0070C0"/>
                </a:solidFill>
              </a:rPr>
              <a:t>c</a:t>
            </a:r>
            <a:r>
              <a:rPr lang="en-US" sz="1400" dirty="0">
                <a:solidFill>
                  <a:srgbClr val="0070C0"/>
                </a:solidFill>
              </a:rPr>
              <a:t>=15: Goes unstable</a:t>
            </a:r>
          </a:p>
          <a:p>
            <a:r>
              <a:rPr lang="en-US" sz="1400" dirty="0">
                <a:solidFill>
                  <a:srgbClr val="0070C0"/>
                </a:solidFill>
              </a:rPr>
              <a:t>Step response for </a:t>
            </a:r>
            <a:r>
              <a:rPr lang="en-US" sz="1400" dirty="0" err="1">
                <a:solidFill>
                  <a:srgbClr val="0070C0"/>
                </a:solidFill>
              </a:rPr>
              <a:t>K</a:t>
            </a:r>
            <a:r>
              <a:rPr lang="en-US" sz="1400" baseline="-25000" dirty="0" err="1">
                <a:solidFill>
                  <a:srgbClr val="0070C0"/>
                </a:solidFill>
              </a:rPr>
              <a:t>c</a:t>
            </a:r>
            <a:r>
              <a:rPr lang="en-US" sz="1400" dirty="0">
                <a:solidFill>
                  <a:srgbClr val="0070C0"/>
                </a:solidFill>
              </a:rPr>
              <a:t>=1.62:</a:t>
            </a:r>
          </a:p>
        </p:txBody>
      </p:sp>
      <p:grpSp>
        <p:nvGrpSpPr>
          <p:cNvPr id="18" name="Group 5"/>
          <p:cNvGrpSpPr>
            <a:grpSpLocks noChangeAspect="1"/>
          </p:cNvGrpSpPr>
          <p:nvPr/>
        </p:nvGrpSpPr>
        <p:grpSpPr bwMode="auto">
          <a:xfrm>
            <a:off x="7402542" y="1781723"/>
            <a:ext cx="1554279" cy="1134314"/>
            <a:chOff x="1200" y="901"/>
            <a:chExt cx="3453" cy="2520"/>
          </a:xfrm>
        </p:grpSpPr>
        <p:sp>
          <p:nvSpPr>
            <p:cNvPr id="19" name="AutoShape 4"/>
            <p:cNvSpPr>
              <a:spLocks noChangeAspect="1" noChangeArrowheads="1" noTextEdit="1"/>
            </p:cNvSpPr>
            <p:nvPr/>
          </p:nvSpPr>
          <p:spPr bwMode="auto">
            <a:xfrm>
              <a:off x="1200" y="901"/>
              <a:ext cx="3360" cy="2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6"/>
            <p:cNvSpPr>
              <a:spLocks noChangeArrowheads="1"/>
            </p:cNvSpPr>
            <p:nvPr/>
          </p:nvSpPr>
          <p:spPr bwMode="auto">
            <a:xfrm>
              <a:off x="1710" y="1213"/>
              <a:ext cx="2532" cy="19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7"/>
            <p:cNvSpPr>
              <a:spLocks noChangeArrowheads="1"/>
            </p:cNvSpPr>
            <p:nvPr/>
          </p:nvSpPr>
          <p:spPr bwMode="auto">
            <a:xfrm>
              <a:off x="1710" y="1213"/>
              <a:ext cx="2532" cy="1932"/>
            </a:xfrm>
            <a:prstGeom prst="rect">
              <a:avLst/>
            </a:prstGeom>
            <a:noFill/>
            <a:ln w="0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Line 8"/>
            <p:cNvSpPr>
              <a:spLocks noChangeShapeType="1"/>
            </p:cNvSpPr>
            <p:nvPr/>
          </p:nvSpPr>
          <p:spPr bwMode="auto">
            <a:xfrm>
              <a:off x="1710" y="1213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Line 9"/>
            <p:cNvSpPr>
              <a:spLocks noChangeShapeType="1"/>
            </p:cNvSpPr>
            <p:nvPr/>
          </p:nvSpPr>
          <p:spPr bwMode="auto">
            <a:xfrm>
              <a:off x="1710" y="3145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Line 10"/>
            <p:cNvSpPr>
              <a:spLocks noChangeShapeType="1"/>
            </p:cNvSpPr>
            <p:nvPr/>
          </p:nvSpPr>
          <p:spPr bwMode="auto">
            <a:xfrm flipV="1">
              <a:off x="4242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Line 11"/>
            <p:cNvSpPr>
              <a:spLocks noChangeShapeType="1"/>
            </p:cNvSpPr>
            <p:nvPr/>
          </p:nvSpPr>
          <p:spPr bwMode="auto">
            <a:xfrm flipV="1">
              <a:off x="1710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Line 12"/>
            <p:cNvSpPr>
              <a:spLocks noChangeShapeType="1"/>
            </p:cNvSpPr>
            <p:nvPr/>
          </p:nvSpPr>
          <p:spPr bwMode="auto">
            <a:xfrm>
              <a:off x="1710" y="3145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Line 13"/>
            <p:cNvSpPr>
              <a:spLocks noChangeShapeType="1"/>
            </p:cNvSpPr>
            <p:nvPr/>
          </p:nvSpPr>
          <p:spPr bwMode="auto">
            <a:xfrm flipV="1">
              <a:off x="1710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Line 14"/>
            <p:cNvSpPr>
              <a:spLocks noChangeShapeType="1"/>
            </p:cNvSpPr>
            <p:nvPr/>
          </p:nvSpPr>
          <p:spPr bwMode="auto">
            <a:xfrm flipV="1">
              <a:off x="1710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Line 15"/>
            <p:cNvSpPr>
              <a:spLocks noChangeShapeType="1"/>
            </p:cNvSpPr>
            <p:nvPr/>
          </p:nvSpPr>
          <p:spPr bwMode="auto">
            <a:xfrm>
              <a:off x="1710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16"/>
            <p:cNvSpPr>
              <a:spLocks noChangeArrowheads="1"/>
            </p:cNvSpPr>
            <p:nvPr/>
          </p:nvSpPr>
          <p:spPr bwMode="auto">
            <a:xfrm>
              <a:off x="1692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Line 17"/>
            <p:cNvSpPr>
              <a:spLocks noChangeShapeType="1"/>
            </p:cNvSpPr>
            <p:nvPr/>
          </p:nvSpPr>
          <p:spPr bwMode="auto">
            <a:xfrm flipV="1">
              <a:off x="2070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6" name="Line 18"/>
            <p:cNvSpPr>
              <a:spLocks noChangeShapeType="1"/>
            </p:cNvSpPr>
            <p:nvPr/>
          </p:nvSpPr>
          <p:spPr bwMode="auto">
            <a:xfrm>
              <a:off x="2070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97" name="Rectangle 19"/>
            <p:cNvSpPr>
              <a:spLocks noChangeArrowheads="1"/>
            </p:cNvSpPr>
            <p:nvPr/>
          </p:nvSpPr>
          <p:spPr bwMode="auto">
            <a:xfrm>
              <a:off x="2052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00" name="Line 20"/>
            <p:cNvSpPr>
              <a:spLocks noChangeShapeType="1"/>
            </p:cNvSpPr>
            <p:nvPr/>
          </p:nvSpPr>
          <p:spPr bwMode="auto">
            <a:xfrm flipV="1">
              <a:off x="2430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1" name="Line 21"/>
            <p:cNvSpPr>
              <a:spLocks noChangeShapeType="1"/>
            </p:cNvSpPr>
            <p:nvPr/>
          </p:nvSpPr>
          <p:spPr bwMode="auto">
            <a:xfrm>
              <a:off x="2430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2" name="Rectangle 22"/>
            <p:cNvSpPr>
              <a:spLocks noChangeArrowheads="1"/>
            </p:cNvSpPr>
            <p:nvPr/>
          </p:nvSpPr>
          <p:spPr bwMode="auto">
            <a:xfrm>
              <a:off x="2412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2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03" name="Line 23"/>
            <p:cNvSpPr>
              <a:spLocks noChangeShapeType="1"/>
            </p:cNvSpPr>
            <p:nvPr/>
          </p:nvSpPr>
          <p:spPr bwMode="auto">
            <a:xfrm flipV="1">
              <a:off x="2790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4" name="Line 24"/>
            <p:cNvSpPr>
              <a:spLocks noChangeShapeType="1"/>
            </p:cNvSpPr>
            <p:nvPr/>
          </p:nvSpPr>
          <p:spPr bwMode="auto">
            <a:xfrm>
              <a:off x="2790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5" name="Rectangle 25"/>
            <p:cNvSpPr>
              <a:spLocks noChangeArrowheads="1"/>
            </p:cNvSpPr>
            <p:nvPr/>
          </p:nvSpPr>
          <p:spPr bwMode="auto">
            <a:xfrm>
              <a:off x="2772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3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06" name="Line 26"/>
            <p:cNvSpPr>
              <a:spLocks noChangeShapeType="1"/>
            </p:cNvSpPr>
            <p:nvPr/>
          </p:nvSpPr>
          <p:spPr bwMode="auto">
            <a:xfrm flipV="1">
              <a:off x="3156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7" name="Line 27"/>
            <p:cNvSpPr>
              <a:spLocks noChangeShapeType="1"/>
            </p:cNvSpPr>
            <p:nvPr/>
          </p:nvSpPr>
          <p:spPr bwMode="auto">
            <a:xfrm>
              <a:off x="3156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08" name="Rectangle 28"/>
            <p:cNvSpPr>
              <a:spLocks noChangeArrowheads="1"/>
            </p:cNvSpPr>
            <p:nvPr/>
          </p:nvSpPr>
          <p:spPr bwMode="auto">
            <a:xfrm>
              <a:off x="3138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4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09" name="Line 29"/>
            <p:cNvSpPr>
              <a:spLocks noChangeShapeType="1"/>
            </p:cNvSpPr>
            <p:nvPr/>
          </p:nvSpPr>
          <p:spPr bwMode="auto">
            <a:xfrm flipV="1">
              <a:off x="3516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10" name="Line 30"/>
            <p:cNvSpPr>
              <a:spLocks noChangeShapeType="1"/>
            </p:cNvSpPr>
            <p:nvPr/>
          </p:nvSpPr>
          <p:spPr bwMode="auto">
            <a:xfrm>
              <a:off x="3516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11" name="Rectangle 31"/>
            <p:cNvSpPr>
              <a:spLocks noChangeArrowheads="1"/>
            </p:cNvSpPr>
            <p:nvPr/>
          </p:nvSpPr>
          <p:spPr bwMode="auto">
            <a:xfrm>
              <a:off x="3498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5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12" name="Line 32"/>
            <p:cNvSpPr>
              <a:spLocks noChangeShapeType="1"/>
            </p:cNvSpPr>
            <p:nvPr/>
          </p:nvSpPr>
          <p:spPr bwMode="auto">
            <a:xfrm flipV="1">
              <a:off x="3876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13" name="Line 33"/>
            <p:cNvSpPr>
              <a:spLocks noChangeShapeType="1"/>
            </p:cNvSpPr>
            <p:nvPr/>
          </p:nvSpPr>
          <p:spPr bwMode="auto">
            <a:xfrm>
              <a:off x="3876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14" name="Rectangle 34"/>
            <p:cNvSpPr>
              <a:spLocks noChangeArrowheads="1"/>
            </p:cNvSpPr>
            <p:nvPr/>
          </p:nvSpPr>
          <p:spPr bwMode="auto">
            <a:xfrm>
              <a:off x="3858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6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15" name="Line 35"/>
            <p:cNvSpPr>
              <a:spLocks noChangeShapeType="1"/>
            </p:cNvSpPr>
            <p:nvPr/>
          </p:nvSpPr>
          <p:spPr bwMode="auto">
            <a:xfrm flipV="1">
              <a:off x="4242" y="3115"/>
              <a:ext cx="0" cy="3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16" name="Line 36"/>
            <p:cNvSpPr>
              <a:spLocks noChangeShapeType="1"/>
            </p:cNvSpPr>
            <p:nvPr/>
          </p:nvSpPr>
          <p:spPr bwMode="auto">
            <a:xfrm>
              <a:off x="4242" y="1213"/>
              <a:ext cx="0" cy="24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17" name="Rectangle 37"/>
            <p:cNvSpPr>
              <a:spLocks noChangeArrowheads="1"/>
            </p:cNvSpPr>
            <p:nvPr/>
          </p:nvSpPr>
          <p:spPr bwMode="auto">
            <a:xfrm>
              <a:off x="4224" y="316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7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18" name="Line 38"/>
            <p:cNvSpPr>
              <a:spLocks noChangeShapeType="1"/>
            </p:cNvSpPr>
            <p:nvPr/>
          </p:nvSpPr>
          <p:spPr bwMode="auto">
            <a:xfrm>
              <a:off x="1710" y="3145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19" name="Line 39"/>
            <p:cNvSpPr>
              <a:spLocks noChangeShapeType="1"/>
            </p:cNvSpPr>
            <p:nvPr/>
          </p:nvSpPr>
          <p:spPr bwMode="auto">
            <a:xfrm flipH="1">
              <a:off x="4212" y="3145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20" name="Rectangle 40"/>
            <p:cNvSpPr>
              <a:spLocks noChangeArrowheads="1"/>
            </p:cNvSpPr>
            <p:nvPr/>
          </p:nvSpPr>
          <p:spPr bwMode="auto">
            <a:xfrm>
              <a:off x="1650" y="3103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21" name="Line 41"/>
            <p:cNvSpPr>
              <a:spLocks noChangeShapeType="1"/>
            </p:cNvSpPr>
            <p:nvPr/>
          </p:nvSpPr>
          <p:spPr bwMode="auto">
            <a:xfrm>
              <a:off x="1710" y="2947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22" name="Line 42"/>
            <p:cNvSpPr>
              <a:spLocks noChangeShapeType="1"/>
            </p:cNvSpPr>
            <p:nvPr/>
          </p:nvSpPr>
          <p:spPr bwMode="auto">
            <a:xfrm flipH="1">
              <a:off x="4212" y="2947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23" name="Rectangle 43"/>
            <p:cNvSpPr>
              <a:spLocks noChangeArrowheads="1"/>
            </p:cNvSpPr>
            <p:nvPr/>
          </p:nvSpPr>
          <p:spPr bwMode="auto">
            <a:xfrm>
              <a:off x="1596" y="2905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0.1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24" name="Line 44"/>
            <p:cNvSpPr>
              <a:spLocks noChangeShapeType="1"/>
            </p:cNvSpPr>
            <p:nvPr/>
          </p:nvSpPr>
          <p:spPr bwMode="auto">
            <a:xfrm>
              <a:off x="1710" y="2755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25" name="Line 45"/>
            <p:cNvSpPr>
              <a:spLocks noChangeShapeType="1"/>
            </p:cNvSpPr>
            <p:nvPr/>
          </p:nvSpPr>
          <p:spPr bwMode="auto">
            <a:xfrm flipH="1">
              <a:off x="4212" y="2755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26" name="Rectangle 46"/>
            <p:cNvSpPr>
              <a:spLocks noChangeArrowheads="1"/>
            </p:cNvSpPr>
            <p:nvPr/>
          </p:nvSpPr>
          <p:spPr bwMode="auto">
            <a:xfrm>
              <a:off x="1596" y="271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0.2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27" name="Line 47"/>
            <p:cNvSpPr>
              <a:spLocks noChangeShapeType="1"/>
            </p:cNvSpPr>
            <p:nvPr/>
          </p:nvSpPr>
          <p:spPr bwMode="auto">
            <a:xfrm>
              <a:off x="1710" y="2563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4" name="Line 48"/>
            <p:cNvSpPr>
              <a:spLocks noChangeShapeType="1"/>
            </p:cNvSpPr>
            <p:nvPr/>
          </p:nvSpPr>
          <p:spPr bwMode="auto">
            <a:xfrm flipH="1">
              <a:off x="4212" y="2563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5" name="Rectangle 49"/>
            <p:cNvSpPr>
              <a:spLocks noChangeArrowheads="1"/>
            </p:cNvSpPr>
            <p:nvPr/>
          </p:nvSpPr>
          <p:spPr bwMode="auto">
            <a:xfrm>
              <a:off x="1596" y="2521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0.3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7" name="Line 50"/>
            <p:cNvSpPr>
              <a:spLocks noChangeShapeType="1"/>
            </p:cNvSpPr>
            <p:nvPr/>
          </p:nvSpPr>
          <p:spPr bwMode="auto">
            <a:xfrm>
              <a:off x="1710" y="2371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8" name="Line 51"/>
            <p:cNvSpPr>
              <a:spLocks noChangeShapeType="1"/>
            </p:cNvSpPr>
            <p:nvPr/>
          </p:nvSpPr>
          <p:spPr bwMode="auto">
            <a:xfrm flipH="1">
              <a:off x="4212" y="2371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9" name="Rectangle 52"/>
            <p:cNvSpPr>
              <a:spLocks noChangeArrowheads="1"/>
            </p:cNvSpPr>
            <p:nvPr/>
          </p:nvSpPr>
          <p:spPr bwMode="auto">
            <a:xfrm>
              <a:off x="1596" y="2329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0.4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Line 53"/>
            <p:cNvSpPr>
              <a:spLocks noChangeShapeType="1"/>
            </p:cNvSpPr>
            <p:nvPr/>
          </p:nvSpPr>
          <p:spPr bwMode="auto">
            <a:xfrm>
              <a:off x="1710" y="2179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1" name="Line 54"/>
            <p:cNvSpPr>
              <a:spLocks noChangeShapeType="1"/>
            </p:cNvSpPr>
            <p:nvPr/>
          </p:nvSpPr>
          <p:spPr bwMode="auto">
            <a:xfrm flipH="1">
              <a:off x="4212" y="2179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2" name="Rectangle 55"/>
            <p:cNvSpPr>
              <a:spLocks noChangeArrowheads="1"/>
            </p:cNvSpPr>
            <p:nvPr/>
          </p:nvSpPr>
          <p:spPr bwMode="auto">
            <a:xfrm>
              <a:off x="1596" y="2137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0.5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3" name="Line 56"/>
            <p:cNvSpPr>
              <a:spLocks noChangeShapeType="1"/>
            </p:cNvSpPr>
            <p:nvPr/>
          </p:nvSpPr>
          <p:spPr bwMode="auto">
            <a:xfrm>
              <a:off x="1710" y="1981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" name="Line 57"/>
            <p:cNvSpPr>
              <a:spLocks noChangeShapeType="1"/>
            </p:cNvSpPr>
            <p:nvPr/>
          </p:nvSpPr>
          <p:spPr bwMode="auto">
            <a:xfrm flipH="1">
              <a:off x="4212" y="1981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5" name="Rectangle 58"/>
            <p:cNvSpPr>
              <a:spLocks noChangeArrowheads="1"/>
            </p:cNvSpPr>
            <p:nvPr/>
          </p:nvSpPr>
          <p:spPr bwMode="auto">
            <a:xfrm>
              <a:off x="1596" y="1939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0.6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6" name="Line 59"/>
            <p:cNvSpPr>
              <a:spLocks noChangeShapeType="1"/>
            </p:cNvSpPr>
            <p:nvPr/>
          </p:nvSpPr>
          <p:spPr bwMode="auto">
            <a:xfrm>
              <a:off x="1710" y="1789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7" name="Line 60"/>
            <p:cNvSpPr>
              <a:spLocks noChangeShapeType="1"/>
            </p:cNvSpPr>
            <p:nvPr/>
          </p:nvSpPr>
          <p:spPr bwMode="auto">
            <a:xfrm flipH="1">
              <a:off x="4212" y="1789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8" name="Rectangle 61"/>
            <p:cNvSpPr>
              <a:spLocks noChangeArrowheads="1"/>
            </p:cNvSpPr>
            <p:nvPr/>
          </p:nvSpPr>
          <p:spPr bwMode="auto">
            <a:xfrm>
              <a:off x="1596" y="1747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0.7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9" name="Line 62"/>
            <p:cNvSpPr>
              <a:spLocks noChangeShapeType="1"/>
            </p:cNvSpPr>
            <p:nvPr/>
          </p:nvSpPr>
          <p:spPr bwMode="auto">
            <a:xfrm>
              <a:off x="1710" y="1597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0" name="Line 63"/>
            <p:cNvSpPr>
              <a:spLocks noChangeShapeType="1"/>
            </p:cNvSpPr>
            <p:nvPr/>
          </p:nvSpPr>
          <p:spPr bwMode="auto">
            <a:xfrm flipH="1">
              <a:off x="4212" y="1597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1" name="Rectangle 64"/>
            <p:cNvSpPr>
              <a:spLocks noChangeArrowheads="1"/>
            </p:cNvSpPr>
            <p:nvPr/>
          </p:nvSpPr>
          <p:spPr bwMode="auto">
            <a:xfrm>
              <a:off x="1596" y="1555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0.8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2" name="Line 65"/>
            <p:cNvSpPr>
              <a:spLocks noChangeShapeType="1"/>
            </p:cNvSpPr>
            <p:nvPr/>
          </p:nvSpPr>
          <p:spPr bwMode="auto">
            <a:xfrm>
              <a:off x="1710" y="1405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3" name="Line 66"/>
            <p:cNvSpPr>
              <a:spLocks noChangeShapeType="1"/>
            </p:cNvSpPr>
            <p:nvPr/>
          </p:nvSpPr>
          <p:spPr bwMode="auto">
            <a:xfrm flipH="1">
              <a:off x="4212" y="1405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4" name="Rectangle 67"/>
            <p:cNvSpPr>
              <a:spLocks noChangeArrowheads="1"/>
            </p:cNvSpPr>
            <p:nvPr/>
          </p:nvSpPr>
          <p:spPr bwMode="auto">
            <a:xfrm>
              <a:off x="1596" y="1363"/>
              <a:ext cx="13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0.9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" name="Line 68"/>
            <p:cNvSpPr>
              <a:spLocks noChangeShapeType="1"/>
            </p:cNvSpPr>
            <p:nvPr/>
          </p:nvSpPr>
          <p:spPr bwMode="auto">
            <a:xfrm>
              <a:off x="1710" y="1213"/>
              <a:ext cx="24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6" name="Line 69"/>
            <p:cNvSpPr>
              <a:spLocks noChangeShapeType="1"/>
            </p:cNvSpPr>
            <p:nvPr/>
          </p:nvSpPr>
          <p:spPr bwMode="auto">
            <a:xfrm flipH="1">
              <a:off x="4212" y="1213"/>
              <a:ext cx="30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7" name="Rectangle 70"/>
            <p:cNvSpPr>
              <a:spLocks noChangeArrowheads="1"/>
            </p:cNvSpPr>
            <p:nvPr/>
          </p:nvSpPr>
          <p:spPr bwMode="auto">
            <a:xfrm>
              <a:off x="1650" y="1171"/>
              <a:ext cx="72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666666"/>
                  </a:solidFill>
                  <a:effectLst/>
                  <a:latin typeface="Helvetica" pitchFamily="34" charset="0"/>
                  <a:cs typeface="Arial" pitchFamily="34" charset="0"/>
                </a:rPr>
                <a:t>1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8" name="Line 71"/>
            <p:cNvSpPr>
              <a:spLocks noChangeShapeType="1"/>
            </p:cNvSpPr>
            <p:nvPr/>
          </p:nvSpPr>
          <p:spPr bwMode="auto">
            <a:xfrm>
              <a:off x="1710" y="1213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9" name="Line 72"/>
            <p:cNvSpPr>
              <a:spLocks noChangeShapeType="1"/>
            </p:cNvSpPr>
            <p:nvPr/>
          </p:nvSpPr>
          <p:spPr bwMode="auto">
            <a:xfrm>
              <a:off x="1710" y="3145"/>
              <a:ext cx="2532" cy="0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0" name="Line 73"/>
            <p:cNvSpPr>
              <a:spLocks noChangeShapeType="1"/>
            </p:cNvSpPr>
            <p:nvPr/>
          </p:nvSpPr>
          <p:spPr bwMode="auto">
            <a:xfrm flipV="1">
              <a:off x="4242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1" name="Line 74"/>
            <p:cNvSpPr>
              <a:spLocks noChangeShapeType="1"/>
            </p:cNvSpPr>
            <p:nvPr/>
          </p:nvSpPr>
          <p:spPr bwMode="auto">
            <a:xfrm flipV="1">
              <a:off x="1710" y="1213"/>
              <a:ext cx="0" cy="1932"/>
            </a:xfrm>
            <a:prstGeom prst="line">
              <a:avLst/>
            </a:prstGeom>
            <a:noFill/>
            <a:ln w="0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2" name="Freeform 75"/>
            <p:cNvSpPr>
              <a:spLocks/>
            </p:cNvSpPr>
            <p:nvPr/>
          </p:nvSpPr>
          <p:spPr bwMode="auto">
            <a:xfrm>
              <a:off x="1710" y="2125"/>
              <a:ext cx="2538" cy="0"/>
            </a:xfrm>
            <a:custGeom>
              <a:avLst/>
              <a:gdLst>
                <a:gd name="T0" fmla="*/ 0 w 2538"/>
                <a:gd name="T1" fmla="*/ 360 w 2538"/>
                <a:gd name="T2" fmla="*/ 2538 w 253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538">
                  <a:moveTo>
                    <a:pt x="0" y="0"/>
                  </a:moveTo>
                  <a:lnTo>
                    <a:pt x="360" y="0"/>
                  </a:lnTo>
                  <a:lnTo>
                    <a:pt x="2538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3" name="Freeform 76"/>
            <p:cNvSpPr>
              <a:spLocks/>
            </p:cNvSpPr>
            <p:nvPr/>
          </p:nvSpPr>
          <p:spPr bwMode="auto">
            <a:xfrm>
              <a:off x="1710" y="2011"/>
              <a:ext cx="1554" cy="1134"/>
            </a:xfrm>
            <a:custGeom>
              <a:avLst/>
              <a:gdLst>
                <a:gd name="T0" fmla="*/ 24 w 1554"/>
                <a:gd name="T1" fmla="*/ 1128 h 1134"/>
                <a:gd name="T2" fmla="*/ 60 w 1554"/>
                <a:gd name="T3" fmla="*/ 1122 h 1134"/>
                <a:gd name="T4" fmla="*/ 96 w 1554"/>
                <a:gd name="T5" fmla="*/ 1104 h 1134"/>
                <a:gd name="T6" fmla="*/ 132 w 1554"/>
                <a:gd name="T7" fmla="*/ 1068 h 1134"/>
                <a:gd name="T8" fmla="*/ 168 w 1554"/>
                <a:gd name="T9" fmla="*/ 1014 h 1134"/>
                <a:gd name="T10" fmla="*/ 204 w 1554"/>
                <a:gd name="T11" fmla="*/ 954 h 1134"/>
                <a:gd name="T12" fmla="*/ 240 w 1554"/>
                <a:gd name="T13" fmla="*/ 876 h 1134"/>
                <a:gd name="T14" fmla="*/ 276 w 1554"/>
                <a:gd name="T15" fmla="*/ 798 h 1134"/>
                <a:gd name="T16" fmla="*/ 318 w 1554"/>
                <a:gd name="T17" fmla="*/ 714 h 1134"/>
                <a:gd name="T18" fmla="*/ 354 w 1554"/>
                <a:gd name="T19" fmla="*/ 624 h 1134"/>
                <a:gd name="T20" fmla="*/ 390 w 1554"/>
                <a:gd name="T21" fmla="*/ 540 h 1134"/>
                <a:gd name="T22" fmla="*/ 426 w 1554"/>
                <a:gd name="T23" fmla="*/ 456 h 1134"/>
                <a:gd name="T24" fmla="*/ 462 w 1554"/>
                <a:gd name="T25" fmla="*/ 378 h 1134"/>
                <a:gd name="T26" fmla="*/ 498 w 1554"/>
                <a:gd name="T27" fmla="*/ 312 h 1134"/>
                <a:gd name="T28" fmla="*/ 534 w 1554"/>
                <a:gd name="T29" fmla="*/ 246 h 1134"/>
                <a:gd name="T30" fmla="*/ 570 w 1554"/>
                <a:gd name="T31" fmla="*/ 192 h 1134"/>
                <a:gd name="T32" fmla="*/ 612 w 1554"/>
                <a:gd name="T33" fmla="*/ 138 h 1134"/>
                <a:gd name="T34" fmla="*/ 648 w 1554"/>
                <a:gd name="T35" fmla="*/ 102 h 1134"/>
                <a:gd name="T36" fmla="*/ 684 w 1554"/>
                <a:gd name="T37" fmla="*/ 66 h 1134"/>
                <a:gd name="T38" fmla="*/ 720 w 1554"/>
                <a:gd name="T39" fmla="*/ 42 h 1134"/>
                <a:gd name="T40" fmla="*/ 756 w 1554"/>
                <a:gd name="T41" fmla="*/ 24 h 1134"/>
                <a:gd name="T42" fmla="*/ 792 w 1554"/>
                <a:gd name="T43" fmla="*/ 12 h 1134"/>
                <a:gd name="T44" fmla="*/ 828 w 1554"/>
                <a:gd name="T45" fmla="*/ 0 h 1134"/>
                <a:gd name="T46" fmla="*/ 864 w 1554"/>
                <a:gd name="T47" fmla="*/ 0 h 1134"/>
                <a:gd name="T48" fmla="*/ 906 w 1554"/>
                <a:gd name="T49" fmla="*/ 0 h 1134"/>
                <a:gd name="T50" fmla="*/ 942 w 1554"/>
                <a:gd name="T51" fmla="*/ 6 h 1134"/>
                <a:gd name="T52" fmla="*/ 978 w 1554"/>
                <a:gd name="T53" fmla="*/ 12 h 1134"/>
                <a:gd name="T54" fmla="*/ 1014 w 1554"/>
                <a:gd name="T55" fmla="*/ 18 h 1134"/>
                <a:gd name="T56" fmla="*/ 1050 w 1554"/>
                <a:gd name="T57" fmla="*/ 30 h 1134"/>
                <a:gd name="T58" fmla="*/ 1086 w 1554"/>
                <a:gd name="T59" fmla="*/ 36 h 1134"/>
                <a:gd name="T60" fmla="*/ 1122 w 1554"/>
                <a:gd name="T61" fmla="*/ 48 h 1134"/>
                <a:gd name="T62" fmla="*/ 1158 w 1554"/>
                <a:gd name="T63" fmla="*/ 60 h 1134"/>
                <a:gd name="T64" fmla="*/ 1194 w 1554"/>
                <a:gd name="T65" fmla="*/ 72 h 1134"/>
                <a:gd name="T66" fmla="*/ 1236 w 1554"/>
                <a:gd name="T67" fmla="*/ 78 h 1134"/>
                <a:gd name="T68" fmla="*/ 1272 w 1554"/>
                <a:gd name="T69" fmla="*/ 90 h 1134"/>
                <a:gd name="T70" fmla="*/ 1308 w 1554"/>
                <a:gd name="T71" fmla="*/ 96 h 1134"/>
                <a:gd name="T72" fmla="*/ 1344 w 1554"/>
                <a:gd name="T73" fmla="*/ 102 h 1134"/>
                <a:gd name="T74" fmla="*/ 1380 w 1554"/>
                <a:gd name="T75" fmla="*/ 108 h 1134"/>
                <a:gd name="T76" fmla="*/ 1416 w 1554"/>
                <a:gd name="T77" fmla="*/ 114 h 1134"/>
                <a:gd name="T78" fmla="*/ 1452 w 1554"/>
                <a:gd name="T79" fmla="*/ 120 h 1134"/>
                <a:gd name="T80" fmla="*/ 1488 w 1554"/>
                <a:gd name="T81" fmla="*/ 120 h 1134"/>
                <a:gd name="T82" fmla="*/ 1530 w 1554"/>
                <a:gd name="T83" fmla="*/ 126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54" h="1134">
                  <a:moveTo>
                    <a:pt x="0" y="1134"/>
                  </a:moveTo>
                  <a:lnTo>
                    <a:pt x="12" y="1128"/>
                  </a:lnTo>
                  <a:lnTo>
                    <a:pt x="24" y="1128"/>
                  </a:lnTo>
                  <a:lnTo>
                    <a:pt x="36" y="1128"/>
                  </a:lnTo>
                  <a:lnTo>
                    <a:pt x="48" y="1128"/>
                  </a:lnTo>
                  <a:lnTo>
                    <a:pt x="60" y="1122"/>
                  </a:lnTo>
                  <a:lnTo>
                    <a:pt x="72" y="1116"/>
                  </a:lnTo>
                  <a:lnTo>
                    <a:pt x="84" y="1110"/>
                  </a:lnTo>
                  <a:lnTo>
                    <a:pt x="96" y="1104"/>
                  </a:lnTo>
                  <a:lnTo>
                    <a:pt x="108" y="1092"/>
                  </a:lnTo>
                  <a:lnTo>
                    <a:pt x="120" y="1080"/>
                  </a:lnTo>
                  <a:lnTo>
                    <a:pt x="132" y="1068"/>
                  </a:lnTo>
                  <a:lnTo>
                    <a:pt x="144" y="1050"/>
                  </a:lnTo>
                  <a:lnTo>
                    <a:pt x="156" y="1032"/>
                  </a:lnTo>
                  <a:lnTo>
                    <a:pt x="168" y="1014"/>
                  </a:lnTo>
                  <a:lnTo>
                    <a:pt x="180" y="996"/>
                  </a:lnTo>
                  <a:lnTo>
                    <a:pt x="192" y="972"/>
                  </a:lnTo>
                  <a:lnTo>
                    <a:pt x="204" y="954"/>
                  </a:lnTo>
                  <a:lnTo>
                    <a:pt x="216" y="930"/>
                  </a:lnTo>
                  <a:lnTo>
                    <a:pt x="228" y="906"/>
                  </a:lnTo>
                  <a:lnTo>
                    <a:pt x="240" y="876"/>
                  </a:lnTo>
                  <a:lnTo>
                    <a:pt x="252" y="852"/>
                  </a:lnTo>
                  <a:lnTo>
                    <a:pt x="264" y="828"/>
                  </a:lnTo>
                  <a:lnTo>
                    <a:pt x="276" y="798"/>
                  </a:lnTo>
                  <a:lnTo>
                    <a:pt x="288" y="768"/>
                  </a:lnTo>
                  <a:lnTo>
                    <a:pt x="306" y="744"/>
                  </a:lnTo>
                  <a:lnTo>
                    <a:pt x="318" y="714"/>
                  </a:lnTo>
                  <a:lnTo>
                    <a:pt x="330" y="684"/>
                  </a:lnTo>
                  <a:lnTo>
                    <a:pt x="342" y="654"/>
                  </a:lnTo>
                  <a:lnTo>
                    <a:pt x="354" y="624"/>
                  </a:lnTo>
                  <a:lnTo>
                    <a:pt x="366" y="600"/>
                  </a:lnTo>
                  <a:lnTo>
                    <a:pt x="378" y="570"/>
                  </a:lnTo>
                  <a:lnTo>
                    <a:pt x="390" y="540"/>
                  </a:lnTo>
                  <a:lnTo>
                    <a:pt x="402" y="510"/>
                  </a:lnTo>
                  <a:lnTo>
                    <a:pt x="414" y="486"/>
                  </a:lnTo>
                  <a:lnTo>
                    <a:pt x="426" y="456"/>
                  </a:lnTo>
                  <a:lnTo>
                    <a:pt x="438" y="432"/>
                  </a:lnTo>
                  <a:lnTo>
                    <a:pt x="450" y="408"/>
                  </a:lnTo>
                  <a:lnTo>
                    <a:pt x="462" y="378"/>
                  </a:lnTo>
                  <a:lnTo>
                    <a:pt x="474" y="354"/>
                  </a:lnTo>
                  <a:lnTo>
                    <a:pt x="486" y="330"/>
                  </a:lnTo>
                  <a:lnTo>
                    <a:pt x="498" y="312"/>
                  </a:lnTo>
                  <a:lnTo>
                    <a:pt x="510" y="288"/>
                  </a:lnTo>
                  <a:lnTo>
                    <a:pt x="522" y="264"/>
                  </a:lnTo>
                  <a:lnTo>
                    <a:pt x="534" y="246"/>
                  </a:lnTo>
                  <a:lnTo>
                    <a:pt x="546" y="228"/>
                  </a:lnTo>
                  <a:lnTo>
                    <a:pt x="558" y="210"/>
                  </a:lnTo>
                  <a:lnTo>
                    <a:pt x="570" y="192"/>
                  </a:lnTo>
                  <a:lnTo>
                    <a:pt x="582" y="174"/>
                  </a:lnTo>
                  <a:lnTo>
                    <a:pt x="594" y="156"/>
                  </a:lnTo>
                  <a:lnTo>
                    <a:pt x="612" y="138"/>
                  </a:lnTo>
                  <a:lnTo>
                    <a:pt x="624" y="126"/>
                  </a:lnTo>
                  <a:lnTo>
                    <a:pt x="636" y="114"/>
                  </a:lnTo>
                  <a:lnTo>
                    <a:pt x="648" y="102"/>
                  </a:lnTo>
                  <a:lnTo>
                    <a:pt x="660" y="90"/>
                  </a:lnTo>
                  <a:lnTo>
                    <a:pt x="672" y="78"/>
                  </a:lnTo>
                  <a:lnTo>
                    <a:pt x="684" y="66"/>
                  </a:lnTo>
                  <a:lnTo>
                    <a:pt x="696" y="60"/>
                  </a:lnTo>
                  <a:lnTo>
                    <a:pt x="708" y="48"/>
                  </a:lnTo>
                  <a:lnTo>
                    <a:pt x="720" y="42"/>
                  </a:lnTo>
                  <a:lnTo>
                    <a:pt x="732" y="36"/>
                  </a:lnTo>
                  <a:lnTo>
                    <a:pt x="744" y="30"/>
                  </a:lnTo>
                  <a:lnTo>
                    <a:pt x="756" y="24"/>
                  </a:lnTo>
                  <a:lnTo>
                    <a:pt x="768" y="18"/>
                  </a:lnTo>
                  <a:lnTo>
                    <a:pt x="780" y="12"/>
                  </a:lnTo>
                  <a:lnTo>
                    <a:pt x="792" y="12"/>
                  </a:lnTo>
                  <a:lnTo>
                    <a:pt x="804" y="6"/>
                  </a:lnTo>
                  <a:lnTo>
                    <a:pt x="816" y="6"/>
                  </a:lnTo>
                  <a:lnTo>
                    <a:pt x="828" y="0"/>
                  </a:lnTo>
                  <a:lnTo>
                    <a:pt x="840" y="0"/>
                  </a:lnTo>
                  <a:lnTo>
                    <a:pt x="852" y="0"/>
                  </a:lnTo>
                  <a:lnTo>
                    <a:pt x="864" y="0"/>
                  </a:lnTo>
                  <a:lnTo>
                    <a:pt x="876" y="0"/>
                  </a:lnTo>
                  <a:lnTo>
                    <a:pt x="888" y="0"/>
                  </a:lnTo>
                  <a:lnTo>
                    <a:pt x="906" y="0"/>
                  </a:lnTo>
                  <a:lnTo>
                    <a:pt x="918" y="0"/>
                  </a:lnTo>
                  <a:lnTo>
                    <a:pt x="930" y="0"/>
                  </a:lnTo>
                  <a:lnTo>
                    <a:pt x="942" y="6"/>
                  </a:lnTo>
                  <a:lnTo>
                    <a:pt x="954" y="6"/>
                  </a:lnTo>
                  <a:lnTo>
                    <a:pt x="966" y="6"/>
                  </a:lnTo>
                  <a:lnTo>
                    <a:pt x="978" y="12"/>
                  </a:lnTo>
                  <a:lnTo>
                    <a:pt x="990" y="12"/>
                  </a:lnTo>
                  <a:lnTo>
                    <a:pt x="1002" y="18"/>
                  </a:lnTo>
                  <a:lnTo>
                    <a:pt x="1014" y="18"/>
                  </a:lnTo>
                  <a:lnTo>
                    <a:pt x="1026" y="24"/>
                  </a:lnTo>
                  <a:lnTo>
                    <a:pt x="1038" y="24"/>
                  </a:lnTo>
                  <a:lnTo>
                    <a:pt x="1050" y="30"/>
                  </a:lnTo>
                  <a:lnTo>
                    <a:pt x="1062" y="30"/>
                  </a:lnTo>
                  <a:lnTo>
                    <a:pt x="1074" y="36"/>
                  </a:lnTo>
                  <a:lnTo>
                    <a:pt x="1086" y="36"/>
                  </a:lnTo>
                  <a:lnTo>
                    <a:pt x="1098" y="42"/>
                  </a:lnTo>
                  <a:lnTo>
                    <a:pt x="1110" y="48"/>
                  </a:lnTo>
                  <a:lnTo>
                    <a:pt x="1122" y="48"/>
                  </a:lnTo>
                  <a:lnTo>
                    <a:pt x="1134" y="54"/>
                  </a:lnTo>
                  <a:lnTo>
                    <a:pt x="1146" y="54"/>
                  </a:lnTo>
                  <a:lnTo>
                    <a:pt x="1158" y="60"/>
                  </a:lnTo>
                  <a:lnTo>
                    <a:pt x="1170" y="66"/>
                  </a:lnTo>
                  <a:lnTo>
                    <a:pt x="1182" y="66"/>
                  </a:lnTo>
                  <a:lnTo>
                    <a:pt x="1194" y="72"/>
                  </a:lnTo>
                  <a:lnTo>
                    <a:pt x="1212" y="72"/>
                  </a:lnTo>
                  <a:lnTo>
                    <a:pt x="1224" y="78"/>
                  </a:lnTo>
                  <a:lnTo>
                    <a:pt x="1236" y="78"/>
                  </a:lnTo>
                  <a:lnTo>
                    <a:pt x="1248" y="84"/>
                  </a:lnTo>
                  <a:lnTo>
                    <a:pt x="1260" y="84"/>
                  </a:lnTo>
                  <a:lnTo>
                    <a:pt x="1272" y="90"/>
                  </a:lnTo>
                  <a:lnTo>
                    <a:pt x="1284" y="90"/>
                  </a:lnTo>
                  <a:lnTo>
                    <a:pt x="1296" y="96"/>
                  </a:lnTo>
                  <a:lnTo>
                    <a:pt x="1308" y="96"/>
                  </a:lnTo>
                  <a:lnTo>
                    <a:pt x="1320" y="102"/>
                  </a:lnTo>
                  <a:lnTo>
                    <a:pt x="1332" y="102"/>
                  </a:lnTo>
                  <a:lnTo>
                    <a:pt x="1344" y="102"/>
                  </a:lnTo>
                  <a:lnTo>
                    <a:pt x="1356" y="108"/>
                  </a:lnTo>
                  <a:lnTo>
                    <a:pt x="1368" y="108"/>
                  </a:lnTo>
                  <a:lnTo>
                    <a:pt x="1380" y="108"/>
                  </a:lnTo>
                  <a:lnTo>
                    <a:pt x="1392" y="114"/>
                  </a:lnTo>
                  <a:lnTo>
                    <a:pt x="1404" y="114"/>
                  </a:lnTo>
                  <a:lnTo>
                    <a:pt x="1416" y="114"/>
                  </a:lnTo>
                  <a:lnTo>
                    <a:pt x="1428" y="114"/>
                  </a:lnTo>
                  <a:lnTo>
                    <a:pt x="1440" y="120"/>
                  </a:lnTo>
                  <a:lnTo>
                    <a:pt x="1452" y="120"/>
                  </a:lnTo>
                  <a:lnTo>
                    <a:pt x="1464" y="120"/>
                  </a:lnTo>
                  <a:lnTo>
                    <a:pt x="1476" y="120"/>
                  </a:lnTo>
                  <a:lnTo>
                    <a:pt x="1488" y="120"/>
                  </a:lnTo>
                  <a:lnTo>
                    <a:pt x="1506" y="126"/>
                  </a:lnTo>
                  <a:lnTo>
                    <a:pt x="1518" y="126"/>
                  </a:lnTo>
                  <a:lnTo>
                    <a:pt x="1530" y="126"/>
                  </a:lnTo>
                  <a:lnTo>
                    <a:pt x="1542" y="126"/>
                  </a:lnTo>
                  <a:lnTo>
                    <a:pt x="1554" y="126"/>
                  </a:lnTo>
                </a:path>
              </a:pathLst>
            </a:custGeom>
            <a:noFill/>
            <a:ln w="0">
              <a:solidFill>
                <a:srgbClr val="0000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4" name="Freeform 77"/>
            <p:cNvSpPr>
              <a:spLocks/>
            </p:cNvSpPr>
            <p:nvPr/>
          </p:nvSpPr>
          <p:spPr bwMode="auto">
            <a:xfrm>
              <a:off x="3264" y="2125"/>
              <a:ext cx="984" cy="12"/>
            </a:xfrm>
            <a:custGeom>
              <a:avLst/>
              <a:gdLst>
                <a:gd name="T0" fmla="*/ 12 w 984"/>
                <a:gd name="T1" fmla="*/ 12 h 12"/>
                <a:gd name="T2" fmla="*/ 36 w 984"/>
                <a:gd name="T3" fmla="*/ 12 h 12"/>
                <a:gd name="T4" fmla="*/ 60 w 984"/>
                <a:gd name="T5" fmla="*/ 12 h 12"/>
                <a:gd name="T6" fmla="*/ 84 w 984"/>
                <a:gd name="T7" fmla="*/ 12 h 12"/>
                <a:gd name="T8" fmla="*/ 108 w 984"/>
                <a:gd name="T9" fmla="*/ 12 h 12"/>
                <a:gd name="T10" fmla="*/ 132 w 984"/>
                <a:gd name="T11" fmla="*/ 12 h 12"/>
                <a:gd name="T12" fmla="*/ 156 w 984"/>
                <a:gd name="T13" fmla="*/ 12 h 12"/>
                <a:gd name="T14" fmla="*/ 180 w 984"/>
                <a:gd name="T15" fmla="*/ 12 h 12"/>
                <a:gd name="T16" fmla="*/ 204 w 984"/>
                <a:gd name="T17" fmla="*/ 12 h 12"/>
                <a:gd name="T18" fmla="*/ 228 w 984"/>
                <a:gd name="T19" fmla="*/ 12 h 12"/>
                <a:gd name="T20" fmla="*/ 258 w 984"/>
                <a:gd name="T21" fmla="*/ 12 h 12"/>
                <a:gd name="T22" fmla="*/ 282 w 984"/>
                <a:gd name="T23" fmla="*/ 12 h 12"/>
                <a:gd name="T24" fmla="*/ 306 w 984"/>
                <a:gd name="T25" fmla="*/ 6 h 12"/>
                <a:gd name="T26" fmla="*/ 330 w 984"/>
                <a:gd name="T27" fmla="*/ 6 h 12"/>
                <a:gd name="T28" fmla="*/ 354 w 984"/>
                <a:gd name="T29" fmla="*/ 6 h 12"/>
                <a:gd name="T30" fmla="*/ 378 w 984"/>
                <a:gd name="T31" fmla="*/ 6 h 12"/>
                <a:gd name="T32" fmla="*/ 402 w 984"/>
                <a:gd name="T33" fmla="*/ 6 h 12"/>
                <a:gd name="T34" fmla="*/ 426 w 984"/>
                <a:gd name="T35" fmla="*/ 6 h 12"/>
                <a:gd name="T36" fmla="*/ 450 w 984"/>
                <a:gd name="T37" fmla="*/ 6 h 12"/>
                <a:gd name="T38" fmla="*/ 474 w 984"/>
                <a:gd name="T39" fmla="*/ 0 h 12"/>
                <a:gd name="T40" fmla="*/ 498 w 984"/>
                <a:gd name="T41" fmla="*/ 0 h 12"/>
                <a:gd name="T42" fmla="*/ 522 w 984"/>
                <a:gd name="T43" fmla="*/ 0 h 12"/>
                <a:gd name="T44" fmla="*/ 552 w 984"/>
                <a:gd name="T45" fmla="*/ 0 h 12"/>
                <a:gd name="T46" fmla="*/ 576 w 984"/>
                <a:gd name="T47" fmla="*/ 0 h 12"/>
                <a:gd name="T48" fmla="*/ 600 w 984"/>
                <a:gd name="T49" fmla="*/ 0 h 12"/>
                <a:gd name="T50" fmla="*/ 624 w 984"/>
                <a:gd name="T51" fmla="*/ 0 h 12"/>
                <a:gd name="T52" fmla="*/ 648 w 984"/>
                <a:gd name="T53" fmla="*/ 0 h 12"/>
                <a:gd name="T54" fmla="*/ 672 w 984"/>
                <a:gd name="T55" fmla="*/ 0 h 12"/>
                <a:gd name="T56" fmla="*/ 696 w 984"/>
                <a:gd name="T57" fmla="*/ 0 h 12"/>
                <a:gd name="T58" fmla="*/ 720 w 984"/>
                <a:gd name="T59" fmla="*/ 0 h 12"/>
                <a:gd name="T60" fmla="*/ 744 w 984"/>
                <a:gd name="T61" fmla="*/ 0 h 12"/>
                <a:gd name="T62" fmla="*/ 768 w 984"/>
                <a:gd name="T63" fmla="*/ 0 h 12"/>
                <a:gd name="T64" fmla="*/ 792 w 984"/>
                <a:gd name="T65" fmla="*/ 0 h 12"/>
                <a:gd name="T66" fmla="*/ 816 w 984"/>
                <a:gd name="T67" fmla="*/ 0 h 12"/>
                <a:gd name="T68" fmla="*/ 840 w 984"/>
                <a:gd name="T69" fmla="*/ 0 h 12"/>
                <a:gd name="T70" fmla="*/ 870 w 984"/>
                <a:gd name="T71" fmla="*/ 0 h 12"/>
                <a:gd name="T72" fmla="*/ 894 w 984"/>
                <a:gd name="T73" fmla="*/ 0 h 12"/>
                <a:gd name="T74" fmla="*/ 918 w 984"/>
                <a:gd name="T75" fmla="*/ 0 h 12"/>
                <a:gd name="T76" fmla="*/ 942 w 984"/>
                <a:gd name="T77" fmla="*/ 0 h 12"/>
                <a:gd name="T78" fmla="*/ 966 w 984"/>
                <a:gd name="T79" fmla="*/ 0 h 12"/>
                <a:gd name="T80" fmla="*/ 984 w 984"/>
                <a:gd name="T8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4" h="12">
                  <a:moveTo>
                    <a:pt x="0" y="12"/>
                  </a:moveTo>
                  <a:lnTo>
                    <a:pt x="12" y="12"/>
                  </a:lnTo>
                  <a:lnTo>
                    <a:pt x="24" y="12"/>
                  </a:lnTo>
                  <a:lnTo>
                    <a:pt x="36" y="12"/>
                  </a:lnTo>
                  <a:lnTo>
                    <a:pt x="48" y="12"/>
                  </a:lnTo>
                  <a:lnTo>
                    <a:pt x="60" y="12"/>
                  </a:lnTo>
                  <a:lnTo>
                    <a:pt x="72" y="12"/>
                  </a:lnTo>
                  <a:lnTo>
                    <a:pt x="84" y="12"/>
                  </a:lnTo>
                  <a:lnTo>
                    <a:pt x="96" y="12"/>
                  </a:lnTo>
                  <a:lnTo>
                    <a:pt x="108" y="12"/>
                  </a:lnTo>
                  <a:lnTo>
                    <a:pt x="120" y="12"/>
                  </a:lnTo>
                  <a:lnTo>
                    <a:pt x="132" y="12"/>
                  </a:lnTo>
                  <a:lnTo>
                    <a:pt x="144" y="12"/>
                  </a:lnTo>
                  <a:lnTo>
                    <a:pt x="156" y="12"/>
                  </a:lnTo>
                  <a:lnTo>
                    <a:pt x="168" y="12"/>
                  </a:lnTo>
                  <a:lnTo>
                    <a:pt x="180" y="12"/>
                  </a:lnTo>
                  <a:lnTo>
                    <a:pt x="192" y="12"/>
                  </a:lnTo>
                  <a:lnTo>
                    <a:pt x="204" y="12"/>
                  </a:lnTo>
                  <a:lnTo>
                    <a:pt x="216" y="12"/>
                  </a:lnTo>
                  <a:lnTo>
                    <a:pt x="228" y="12"/>
                  </a:lnTo>
                  <a:lnTo>
                    <a:pt x="240" y="12"/>
                  </a:lnTo>
                  <a:lnTo>
                    <a:pt x="258" y="12"/>
                  </a:lnTo>
                  <a:lnTo>
                    <a:pt x="270" y="12"/>
                  </a:lnTo>
                  <a:lnTo>
                    <a:pt x="282" y="12"/>
                  </a:lnTo>
                  <a:lnTo>
                    <a:pt x="294" y="12"/>
                  </a:lnTo>
                  <a:lnTo>
                    <a:pt x="306" y="6"/>
                  </a:lnTo>
                  <a:lnTo>
                    <a:pt x="318" y="6"/>
                  </a:lnTo>
                  <a:lnTo>
                    <a:pt x="330" y="6"/>
                  </a:lnTo>
                  <a:lnTo>
                    <a:pt x="342" y="6"/>
                  </a:lnTo>
                  <a:lnTo>
                    <a:pt x="354" y="6"/>
                  </a:lnTo>
                  <a:lnTo>
                    <a:pt x="366" y="6"/>
                  </a:lnTo>
                  <a:lnTo>
                    <a:pt x="378" y="6"/>
                  </a:lnTo>
                  <a:lnTo>
                    <a:pt x="390" y="6"/>
                  </a:lnTo>
                  <a:lnTo>
                    <a:pt x="402" y="6"/>
                  </a:lnTo>
                  <a:lnTo>
                    <a:pt x="414" y="6"/>
                  </a:lnTo>
                  <a:lnTo>
                    <a:pt x="426" y="6"/>
                  </a:lnTo>
                  <a:lnTo>
                    <a:pt x="438" y="6"/>
                  </a:lnTo>
                  <a:lnTo>
                    <a:pt x="450" y="6"/>
                  </a:lnTo>
                  <a:lnTo>
                    <a:pt x="462" y="0"/>
                  </a:lnTo>
                  <a:lnTo>
                    <a:pt x="474" y="0"/>
                  </a:lnTo>
                  <a:lnTo>
                    <a:pt x="486" y="0"/>
                  </a:lnTo>
                  <a:lnTo>
                    <a:pt x="498" y="0"/>
                  </a:lnTo>
                  <a:lnTo>
                    <a:pt x="510" y="0"/>
                  </a:lnTo>
                  <a:lnTo>
                    <a:pt x="522" y="0"/>
                  </a:lnTo>
                  <a:lnTo>
                    <a:pt x="534" y="0"/>
                  </a:lnTo>
                  <a:lnTo>
                    <a:pt x="552" y="0"/>
                  </a:lnTo>
                  <a:lnTo>
                    <a:pt x="564" y="0"/>
                  </a:lnTo>
                  <a:lnTo>
                    <a:pt x="576" y="0"/>
                  </a:lnTo>
                  <a:lnTo>
                    <a:pt x="588" y="0"/>
                  </a:lnTo>
                  <a:lnTo>
                    <a:pt x="600" y="0"/>
                  </a:lnTo>
                  <a:lnTo>
                    <a:pt x="612" y="0"/>
                  </a:lnTo>
                  <a:lnTo>
                    <a:pt x="624" y="0"/>
                  </a:lnTo>
                  <a:lnTo>
                    <a:pt x="636" y="0"/>
                  </a:lnTo>
                  <a:lnTo>
                    <a:pt x="648" y="0"/>
                  </a:lnTo>
                  <a:lnTo>
                    <a:pt x="660" y="0"/>
                  </a:lnTo>
                  <a:lnTo>
                    <a:pt x="672" y="0"/>
                  </a:lnTo>
                  <a:lnTo>
                    <a:pt x="684" y="0"/>
                  </a:lnTo>
                  <a:lnTo>
                    <a:pt x="696" y="0"/>
                  </a:lnTo>
                  <a:lnTo>
                    <a:pt x="708" y="0"/>
                  </a:lnTo>
                  <a:lnTo>
                    <a:pt x="720" y="0"/>
                  </a:lnTo>
                  <a:lnTo>
                    <a:pt x="732" y="0"/>
                  </a:lnTo>
                  <a:lnTo>
                    <a:pt x="744" y="0"/>
                  </a:lnTo>
                  <a:lnTo>
                    <a:pt x="756" y="0"/>
                  </a:lnTo>
                  <a:lnTo>
                    <a:pt x="768" y="0"/>
                  </a:lnTo>
                  <a:lnTo>
                    <a:pt x="780" y="0"/>
                  </a:lnTo>
                  <a:lnTo>
                    <a:pt x="792" y="0"/>
                  </a:lnTo>
                  <a:lnTo>
                    <a:pt x="804" y="0"/>
                  </a:lnTo>
                  <a:lnTo>
                    <a:pt x="816" y="0"/>
                  </a:lnTo>
                  <a:lnTo>
                    <a:pt x="828" y="0"/>
                  </a:lnTo>
                  <a:lnTo>
                    <a:pt x="840" y="0"/>
                  </a:lnTo>
                  <a:lnTo>
                    <a:pt x="858" y="0"/>
                  </a:lnTo>
                  <a:lnTo>
                    <a:pt x="870" y="0"/>
                  </a:lnTo>
                  <a:lnTo>
                    <a:pt x="882" y="0"/>
                  </a:lnTo>
                  <a:lnTo>
                    <a:pt x="894" y="0"/>
                  </a:lnTo>
                  <a:lnTo>
                    <a:pt x="906" y="0"/>
                  </a:lnTo>
                  <a:lnTo>
                    <a:pt x="918" y="0"/>
                  </a:lnTo>
                  <a:lnTo>
                    <a:pt x="930" y="0"/>
                  </a:lnTo>
                  <a:lnTo>
                    <a:pt x="942" y="0"/>
                  </a:lnTo>
                  <a:lnTo>
                    <a:pt x="954" y="0"/>
                  </a:lnTo>
                  <a:lnTo>
                    <a:pt x="966" y="0"/>
                  </a:lnTo>
                  <a:lnTo>
                    <a:pt x="978" y="0"/>
                  </a:lnTo>
                  <a:lnTo>
                    <a:pt x="984" y="0"/>
                  </a:lnTo>
                </a:path>
              </a:pathLst>
            </a:custGeom>
            <a:noFill/>
            <a:ln w="0">
              <a:solidFill>
                <a:srgbClr val="0000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5" name="Rectangle 78"/>
            <p:cNvSpPr>
              <a:spLocks noChangeArrowheads="1"/>
            </p:cNvSpPr>
            <p:nvPr/>
          </p:nvSpPr>
          <p:spPr bwMode="auto">
            <a:xfrm>
              <a:off x="1954" y="1399"/>
              <a:ext cx="2699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 dirty="0" err="1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Step</a:t>
              </a:r>
              <a:r>
                <a:rPr kumimoji="0" lang="nb-NO" sz="8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 </a:t>
              </a:r>
              <a:r>
                <a:rPr kumimoji="0" lang="nb-NO" sz="800" b="0" i="0" u="none" strike="noStrike" cap="none" normalizeH="0" baseline="0" dirty="0" err="1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Response</a:t>
              </a:r>
              <a:r>
                <a:rPr kumimoji="0" lang="nb-NO" sz="8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 (P-</a:t>
              </a:r>
              <a:r>
                <a:rPr kumimoji="0" lang="nb-NO" sz="800" b="0" i="0" u="none" strike="noStrike" cap="none" normalizeH="0" baseline="0" dirty="0" err="1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control</a:t>
              </a:r>
              <a:r>
                <a:rPr kumimoji="0" lang="nb-NO" sz="8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)</a:t>
              </a:r>
              <a:endParaRPr kumimoji="0" lang="nb-NO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28" name="Rectangle 79"/>
            <p:cNvSpPr>
              <a:spLocks noChangeArrowheads="1"/>
            </p:cNvSpPr>
            <p:nvPr/>
          </p:nvSpPr>
          <p:spPr bwMode="auto">
            <a:xfrm>
              <a:off x="2742" y="3271"/>
              <a:ext cx="52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Time (seconds)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29" name="Rectangle 80"/>
            <p:cNvSpPr>
              <a:spLocks noChangeArrowheads="1"/>
            </p:cNvSpPr>
            <p:nvPr/>
          </p:nvSpPr>
          <p:spPr bwMode="auto">
            <a:xfrm rot="16200000">
              <a:off x="1338" y="2113"/>
              <a:ext cx="3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nb-NO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Helvetica" pitchFamily="34" charset="0"/>
                  <a:cs typeface="Arial" pitchFamily="34" charset="0"/>
                </a:rPr>
                <a:t>Amplitude</a:t>
              </a:r>
              <a:endParaRPr kumimoji="0" lang="nb-NO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130" name="Rectangle 4129"/>
          <p:cNvSpPr/>
          <p:nvPr/>
        </p:nvSpPr>
        <p:spPr>
          <a:xfrm>
            <a:off x="7705583" y="3336199"/>
            <a:ext cx="1511895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nl-NL" sz="800" dirty="0"/>
              <a:t>s=tf('s')</a:t>
            </a:r>
          </a:p>
          <a:p>
            <a:r>
              <a:rPr lang="nl-NL" sz="800" dirty="0"/>
              <a:t>Kc=1.62</a:t>
            </a:r>
          </a:p>
          <a:p>
            <a:r>
              <a:rPr lang="nl-NL" sz="800" dirty="0"/>
              <a:t>g = 4/[(s+1)*(s+2)*(s+3)]</a:t>
            </a:r>
          </a:p>
          <a:p>
            <a:r>
              <a:rPr lang="nl-NL" sz="800" dirty="0"/>
              <a:t>loop =  Kc*g</a:t>
            </a:r>
          </a:p>
          <a:p>
            <a:r>
              <a:rPr lang="nl-NL" sz="800" dirty="0" err="1"/>
              <a:t>sisotool</a:t>
            </a:r>
            <a:r>
              <a:rPr lang="nl-NL" sz="800" dirty="0"/>
              <a:t>(loop) %  root locus, etc.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78" y="5923602"/>
            <a:ext cx="1127122" cy="90755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2" name="Rectangle 78"/>
          <p:cNvSpPr>
            <a:spLocks noChangeArrowheads="1"/>
          </p:cNvSpPr>
          <p:nvPr/>
        </p:nvSpPr>
        <p:spPr bwMode="auto">
          <a:xfrm>
            <a:off x="4067944" y="6376918"/>
            <a:ext cx="44082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cs typeface="Arial" pitchFamily="34" charset="0"/>
              </a:rPr>
              <a:t>PI-</a:t>
            </a:r>
            <a:r>
              <a:rPr kumimoji="0" lang="nb-NO" sz="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Helvetica" pitchFamily="34" charset="0"/>
                <a:cs typeface="Arial" pitchFamily="34" charset="0"/>
              </a:rPr>
              <a:t>control</a:t>
            </a:r>
            <a:endParaRPr kumimoji="0" lang="nb-NO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2229" y="6093893"/>
            <a:ext cx="3092649" cy="5881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9BB5E63-A4E0-44D0-8F12-867134035A09}"/>
              </a:ext>
            </a:extLst>
          </p:cNvPr>
          <p:cNvSpPr txBox="1"/>
          <p:nvPr/>
        </p:nvSpPr>
        <p:spPr>
          <a:xfrm>
            <a:off x="3709642" y="5176042"/>
            <a:ext cx="805029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nb-NO" sz="1400" dirty="0"/>
              <a:t>(11-104)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7C05F-A31C-4B4F-90BD-E5E1D53B53BA}"/>
              </a:ext>
            </a:extLst>
          </p:cNvPr>
          <p:cNvSpPr txBox="1"/>
          <p:nvPr/>
        </p:nvSpPr>
        <p:spPr>
          <a:xfrm>
            <a:off x="683568" y="4408526"/>
            <a:ext cx="14927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nb-NO" sz="1600" dirty="0"/>
              <a:t>EXAMPLE 11.12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DEBDF5-0F29-4F60-B321-8543A2AE1ED7}"/>
              </a:ext>
            </a:extLst>
          </p:cNvPr>
          <p:cNvSpPr txBox="1"/>
          <p:nvPr/>
        </p:nvSpPr>
        <p:spPr>
          <a:xfrm>
            <a:off x="610908" y="2159453"/>
            <a:ext cx="59343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nb-NO" dirty="0"/>
              <a:t>11.5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4E3573-AA7C-41E3-ADEE-690EE946D203}"/>
              </a:ext>
            </a:extLst>
          </p:cNvPr>
          <p:cNvSpPr txBox="1"/>
          <p:nvPr/>
        </p:nvSpPr>
        <p:spPr>
          <a:xfrm>
            <a:off x="4674095" y="3095382"/>
            <a:ext cx="906017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nb-NO" sz="1100" b="1" dirty="0" err="1"/>
              <a:t>Figure</a:t>
            </a:r>
            <a:r>
              <a:rPr lang="nb-NO" sz="1100" b="1" dirty="0"/>
              <a:t> 11.27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F538205-8B8C-41D9-AFB7-E66C4390C552}"/>
              </a:ext>
            </a:extLst>
          </p:cNvPr>
          <p:cNvSpPr txBox="1"/>
          <p:nvPr/>
        </p:nvSpPr>
        <p:spPr>
          <a:xfrm>
            <a:off x="7656502" y="4123017"/>
            <a:ext cx="805029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nb-NO" sz="1400" dirty="0"/>
              <a:t>(11-105)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64FCF3-5662-4359-B8E7-61EDF33D52BE}"/>
              </a:ext>
            </a:extLst>
          </p:cNvPr>
          <p:cNvSpPr txBox="1"/>
          <p:nvPr/>
        </p:nvSpPr>
        <p:spPr>
          <a:xfrm>
            <a:off x="3212634" y="1698063"/>
            <a:ext cx="2391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100" dirty="0"/>
              <a:t>/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0145E8-903F-4E42-A7D6-11F2D9F7D1B0}"/>
              </a:ext>
            </a:extLst>
          </p:cNvPr>
          <p:cNvSpPr txBox="1"/>
          <p:nvPr/>
        </p:nvSpPr>
        <p:spPr>
          <a:xfrm>
            <a:off x="2339752" y="1772816"/>
            <a:ext cx="188254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B6E3EE-6D88-70EC-19E2-456A2BE081A6}"/>
              </a:ext>
            </a:extLst>
          </p:cNvPr>
          <p:cNvSpPr txBox="1"/>
          <p:nvPr/>
        </p:nvSpPr>
        <p:spPr>
          <a:xfrm>
            <a:off x="4801310" y="6101410"/>
            <a:ext cx="424847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nb-NO" sz="1200" dirty="0"/>
              <a:t>All </a:t>
            </a:r>
            <a:r>
              <a:rPr lang="nb-NO" sz="1200" dirty="0" err="1"/>
              <a:t>coefficients</a:t>
            </a:r>
            <a:r>
              <a:rPr lang="nb-NO" sz="1200" dirty="0"/>
              <a:t> in d(s)=1+L(s) </a:t>
            </a:r>
            <a:r>
              <a:rPr lang="nb-NO" sz="1200" dirty="0" err="1"/>
              <a:t>are</a:t>
            </a:r>
            <a:r>
              <a:rPr lang="nb-NO" sz="1200" dirty="0"/>
              <a:t> </a:t>
            </a:r>
            <a:r>
              <a:rPr lang="nb-NO" sz="1200" dirty="0" err="1"/>
              <a:t>always</a:t>
            </a:r>
            <a:r>
              <a:rPr lang="nb-NO" sz="1200" dirty="0"/>
              <a:t> positive </a:t>
            </a:r>
            <a:r>
              <a:rPr lang="nb-NO" sz="1200" dirty="0" err="1"/>
              <a:t>but</a:t>
            </a:r>
            <a:r>
              <a:rPr lang="nb-NO" sz="1200" dirty="0"/>
              <a:t> still </a:t>
            </a:r>
            <a:r>
              <a:rPr lang="nb-NO" sz="1200" dirty="0" err="1"/>
              <a:t>the</a:t>
            </a:r>
            <a:r>
              <a:rPr lang="nb-NO" sz="1200" dirty="0"/>
              <a:t> system </a:t>
            </a:r>
            <a:r>
              <a:rPr lang="nb-NO" sz="1200" dirty="0" err="1"/>
              <a:t>goes</a:t>
            </a:r>
            <a:r>
              <a:rPr lang="nb-NO" sz="1200" dirty="0"/>
              <a:t> </a:t>
            </a:r>
            <a:r>
              <a:rPr lang="nb-NO" sz="1200" dirty="0" err="1"/>
              <a:t>unstable</a:t>
            </a:r>
            <a:r>
              <a:rPr lang="nb-NO" sz="1200" dirty="0"/>
              <a:t> for </a:t>
            </a:r>
            <a:r>
              <a:rPr lang="nb-NO" sz="1200" dirty="0" err="1"/>
              <a:t>K</a:t>
            </a:r>
            <a:r>
              <a:rPr lang="nb-NO" sz="1200" baseline="-25000" dirty="0" err="1"/>
              <a:t>c</a:t>
            </a:r>
            <a:r>
              <a:rPr lang="nb-NO" sz="1200" dirty="0"/>
              <a:t>&gt;15 (</a:t>
            </a:r>
            <a:r>
              <a:rPr lang="nb-NO" sz="1200" dirty="0" err="1"/>
              <a:t>can</a:t>
            </a:r>
            <a:r>
              <a:rPr lang="nb-NO" sz="1200" dirty="0"/>
              <a:t> </a:t>
            </a:r>
            <a:r>
              <a:rPr lang="nb-NO" sz="1200" dirty="0" err="1"/>
              <a:t>use</a:t>
            </a:r>
            <a:r>
              <a:rPr lang="nb-NO" sz="1200" dirty="0"/>
              <a:t> </a:t>
            </a:r>
            <a:r>
              <a:rPr lang="nb-NO" sz="1200" dirty="0" err="1"/>
              <a:t>Routh</a:t>
            </a:r>
            <a:r>
              <a:rPr lang="nb-NO" sz="1200" dirty="0"/>
              <a:t> </a:t>
            </a:r>
            <a:r>
              <a:rPr lang="nb-NO" sz="1200" dirty="0" err="1"/>
              <a:t>Array</a:t>
            </a:r>
            <a:r>
              <a:rPr lang="nb-NO" sz="1200" dirty="0"/>
              <a:t> to </a:t>
            </a:r>
            <a:r>
              <a:rPr lang="nb-NO" sz="1200" dirty="0" err="1"/>
              <a:t>find</a:t>
            </a:r>
            <a:r>
              <a:rPr lang="nb-NO" sz="1200" dirty="0"/>
              <a:t> </a:t>
            </a:r>
            <a:r>
              <a:rPr lang="nb-NO" sz="1200" dirty="0" err="1"/>
              <a:t>this</a:t>
            </a:r>
            <a:r>
              <a:rPr lang="nb-NO" sz="1200" dirty="0"/>
              <a:t> </a:t>
            </a:r>
            <a:r>
              <a:rPr lang="nb-NO" sz="1200" dirty="0" err="1"/>
              <a:t>value</a:t>
            </a:r>
            <a:r>
              <a:rPr lang="nb-NO" sz="1200" dirty="0"/>
              <a:t>) 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6131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1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DDENFONTSHAPE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 Example 3. $g(s) = {1 \over (5s+1)(2s+1)}, g_m = {1 \over s+1}$, P-control 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229"/>
  <p:tag name="PICTUREFILESIZE" val="1184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 Example 3. $g(s) = {1 \over (5s+1)(2s+1)}, g_m = {1 \over s+1}$, P-control 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229"/>
  <p:tag name="PICTUREFILESIZE" val="1184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" val="latex"/>
  <p:tag name="SOURCE" val="\documentclass{article}\pagestyle{empty}&#10;\begin{document}&#10;\noindent Example 4\\&#10;$c(s) = K_c$ \\&#10;$g(s) = {4 \over (s+1)(s+2)(s+3)} = {4/6 \over (s+1)(0.5s+1)(0.33s+1)}$&#10;\end{document}&#10;"/>
  <p:tag name="FILENAME" val="TP_tmp"/>
  <p:tag name="FORMAT" val="emf"/>
  <p:tag name="RES" val="1200"/>
  <p:tag name="BLEND" val="0"/>
  <p:tag name="TRANSPARENT" val="0"/>
  <p:tag name="TBUG" val="0"/>
  <p:tag name="ALLOWFS" val="0"/>
  <p:tag name="ORIGWIDTH" val="196"/>
  <p:tag name="PICTUREFILESIZE" val="1954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1829</Words>
  <Application>Microsoft Office PowerPoint</Application>
  <PresentationFormat>On-screen Show (4:3)</PresentationFormat>
  <Paragraphs>261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33" baseType="lpstr">
      <vt:lpstr>CMSY10ORIG</vt:lpstr>
      <vt:lpstr>Calibri</vt:lpstr>
      <vt:lpstr>CMSY7</vt:lpstr>
      <vt:lpstr>Arial</vt:lpstr>
      <vt:lpstr>CMMI7</vt:lpstr>
      <vt:lpstr>cmmi10</vt:lpstr>
      <vt:lpstr>CMMI5</vt:lpstr>
      <vt:lpstr>CMSY5</vt:lpstr>
      <vt:lpstr>cmmi10</vt:lpstr>
      <vt:lpstr>CMR5</vt:lpstr>
      <vt:lpstr>Times New Roman</vt:lpstr>
      <vt:lpstr>CMR10</vt:lpstr>
      <vt:lpstr>MT Extra</vt:lpstr>
      <vt:lpstr>CMEX10</vt:lpstr>
      <vt:lpstr>cmsy10</vt:lpstr>
      <vt:lpstr>Helvetica</vt:lpstr>
      <vt:lpstr>CMR7</vt:lpstr>
      <vt:lpstr>CMBX10</vt:lpstr>
      <vt:lpstr>Office Theme</vt:lpstr>
      <vt:lpstr>Ch 11.4 Stability</vt:lpstr>
      <vt:lpstr>Linear system. Is g(s) stable?</vt:lpstr>
      <vt:lpstr>Poles = Eigenvalue of A-matrix</vt:lpstr>
      <vt:lpstr>Pole in right half plane (RHP): UNSTABLE</vt:lpstr>
      <vt:lpstr>PowerPoint Presentation</vt:lpstr>
      <vt:lpstr>Stability of closed-loop systems</vt:lpstr>
      <vt:lpstr>What about time delay?</vt:lpstr>
      <vt:lpstr>How do we test for stability?  T(s) = n(s)/d(s)</vt:lpstr>
      <vt:lpstr>Important</vt:lpstr>
      <vt:lpstr>Example 1</vt:lpstr>
      <vt:lpstr>Method 1. Analytic solution using poles.  A lot of work*!</vt:lpstr>
      <vt:lpstr>PowerPoint Presentation</vt:lpstr>
      <vt:lpstr>Root locus: How do the closed-loop poles depend on the controller gain Kc? </vt:lpstr>
      <vt:lpstr>PowerPoint Presentation</vt:lpstr>
    </vt:vector>
  </TitlesOfParts>
  <Company>NTNU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Sigurd Skogestad</dc:creator>
  <cp:lastModifiedBy>Sigurd Skogestad</cp:lastModifiedBy>
  <cp:revision>107</cp:revision>
  <cp:lastPrinted>2015-10-11T15:24:04Z</cp:lastPrinted>
  <dcterms:created xsi:type="dcterms:W3CDTF">2012-10-15T14:33:12Z</dcterms:created>
  <dcterms:modified xsi:type="dcterms:W3CDTF">2024-10-24T12:17:06Z</dcterms:modified>
</cp:coreProperties>
</file>