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4" r:id="rId2"/>
    <p:sldMasterId id="2147483672" r:id="rId3"/>
    <p:sldMasterId id="2147483660" r:id="rId4"/>
  </p:sldMasterIdLst>
  <p:notesMasterIdLst>
    <p:notesMasterId r:id="rId10"/>
  </p:notesMasterIdLst>
  <p:sldIdLst>
    <p:sldId id="1264" r:id="rId5"/>
    <p:sldId id="1267" r:id="rId6"/>
    <p:sldId id="1260" r:id="rId7"/>
    <p:sldId id="1265" r:id="rId8"/>
    <p:sldId id="1266" r:id="rId9"/>
  </p:sldIdLst>
  <p:sldSz cx="12192000" cy="6858000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istina Zotica" initials="CZ" lastIdx="13" clrIdx="0">
    <p:extLst>
      <p:ext uri="{19B8F6BF-5375-455C-9EA6-DF929625EA0E}">
        <p15:presenceInfo xmlns:p15="http://schemas.microsoft.com/office/powerpoint/2012/main" userId="S-1-5-21-3959417778-1711865379-3952174976-1982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475"/>
    <a:srgbClr val="FFCC00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29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300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0FA8F-A353-4977-89AC-727E962172A0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B9CF5-CADC-47C8-90B6-0047F2E1BB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241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91087" y="2677415"/>
            <a:ext cx="10363200" cy="901094"/>
          </a:xfrm>
        </p:spPr>
        <p:txBody>
          <a:bodyPr anchor="t" anchorCtr="0"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91087" y="3645154"/>
            <a:ext cx="10363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rmAutofit/>
          </a:bodyPr>
          <a:lstStyle>
            <a:lvl1pPr algn="l"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235241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>
            <a:normAutofit/>
          </a:bodyPr>
          <a:lstStyle>
            <a:lvl1pPr>
              <a:defRPr sz="40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7171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7605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8828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675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9354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573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53493" y="6537870"/>
            <a:ext cx="456108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sz="1000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sz="1000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6713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1156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0114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7333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0736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8116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71339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53172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2147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576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443238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31156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56206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57020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0538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15696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11113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7715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35784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60075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188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61440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53719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74210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23662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9911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45382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573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>
            <a:normAutofit/>
          </a:bodyPr>
          <a:lstStyle>
            <a:lvl1pPr algn="l"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6" name="Bilde 5" descr="hor_blaa_stripe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8448"/>
            <a:ext cx="12192000" cy="47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70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708" r:id="rId12"/>
    <p:sldLayoutId id="2147483659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C1737-0A4A-4DB4-BC3B-16F9BBE12DA5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0EC37-9CDE-46BE-AE8D-D547DDF5F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784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5BF62-1437-42A1-9A9C-040CDC86C80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EA91-4702-48A2-94C7-2A4C527363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723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7863-FE82-4862-914B-A127150EC428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E6F1-2B18-47C1-90AC-B901DF76A4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04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1B76-B042-498F-B1FD-57B4E033B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298" y="580453"/>
            <a:ext cx="10363200" cy="901094"/>
          </a:xfrm>
        </p:spPr>
        <p:txBody>
          <a:bodyPr>
            <a:normAutofit fontScale="90000"/>
          </a:bodyPr>
          <a:lstStyle/>
          <a:p>
            <a:r>
              <a:rPr lang="en-US" dirty="0"/>
              <a:t>Workshop on Online Process Optimization – </a:t>
            </a:r>
            <a:br>
              <a:rPr lang="en-US" dirty="0"/>
            </a:br>
            <a:r>
              <a:rPr lang="en-US" dirty="0"/>
              <a:t>Grand Challenges and Opportunities</a:t>
            </a:r>
            <a:br>
              <a:rPr lang="nb-NO" dirty="0"/>
            </a:br>
            <a:r>
              <a:rPr lang="en-US" dirty="0"/>
              <a:t> </a:t>
            </a:r>
            <a:br>
              <a:rPr lang="nb-NO" dirty="0"/>
            </a:b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37BCF-D721-47AA-BF34-A3FBB25A3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922" y="2051485"/>
            <a:ext cx="10363200" cy="683006"/>
          </a:xfrm>
        </p:spPr>
        <p:txBody>
          <a:bodyPr/>
          <a:lstStyle/>
          <a:p>
            <a:r>
              <a:rPr lang="nb-NO" dirty="0"/>
              <a:t>NTNU 08 Nov. 2019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376653-63FA-4CF0-B33B-0CFD4C926451}"/>
              </a:ext>
            </a:extLst>
          </p:cNvPr>
          <p:cNvSpPr txBox="1"/>
          <p:nvPr/>
        </p:nvSpPr>
        <p:spPr>
          <a:xfrm>
            <a:off x="1123406" y="3518263"/>
            <a:ext cx="66701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  What is the correct problem formulation?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  How to make use of new data-based methods, machine learning.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  What approach will win in the end?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  Hierarchical versus centralized approaches.</a:t>
            </a:r>
            <a:endParaRPr lang="nb-NO" dirty="0"/>
          </a:p>
          <a:p>
            <a:r>
              <a:rPr lang="en-US" dirty="0"/>
              <a:t> 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515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4CB16-0A31-4231-BFE7-2C6B3EEC1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Program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7F8952-F0DE-4677-8523-50529C284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70920"/>
              </p:ext>
            </p:extLst>
          </p:nvPr>
        </p:nvGraphicFramePr>
        <p:xfrm>
          <a:off x="3434814" y="165463"/>
          <a:ext cx="7807952" cy="5540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1438">
                  <a:extLst>
                    <a:ext uri="{9D8B030D-6E8A-4147-A177-3AD203B41FA5}">
                      <a16:colId xmlns:a16="http://schemas.microsoft.com/office/drawing/2014/main" val="153022065"/>
                    </a:ext>
                  </a:extLst>
                </a:gridCol>
                <a:gridCol w="6096514">
                  <a:extLst>
                    <a:ext uri="{9D8B030D-6E8A-4147-A177-3AD203B41FA5}">
                      <a16:colId xmlns:a16="http://schemas.microsoft.com/office/drawing/2014/main" val="316272872"/>
                    </a:ext>
                  </a:extLst>
                </a:gridCol>
              </a:tblGrid>
              <a:tr h="159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09:00 - 09:15 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Coffee and mingling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2321431301"/>
                  </a:ext>
                </a:extLst>
              </a:tr>
              <a:tr h="159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09:15 - 09:30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Welcome and Introduction by Sigurd Skogestad, NTNU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1048023603"/>
                  </a:ext>
                </a:extLst>
              </a:tr>
              <a:tr h="636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09:30 - 09:50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Short introduction by NTNU groups working on online process optimization (one slide overview on each research group).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Johannes Jäschke, Sebastien Gros, Lars Imsland, Morten Hovd, Alexey Pavlov, Sigurd Skogestad.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3662820701"/>
                  </a:ext>
                </a:extLst>
              </a:tr>
              <a:tr h="636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09:50 - 10:50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Keynote talk by Jay H. Lee, KAIST, Korea (45min + 15 min discussion)</a:t>
                      </a:r>
                      <a:endParaRPr lang="nb-NO" sz="1000">
                        <a:effectLst/>
                      </a:endParaRPr>
                    </a:p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Model based Control and Reinforcement Learning: Alternatives or Complementary?”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3073243667"/>
                  </a:ext>
                </a:extLst>
              </a:tr>
              <a:tr h="636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10:50 - 11:10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11:10 – 12:00 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Coffee Break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Keynote talk by David Q. Mayne, Imperial College, UK (25min +25min) discussion). 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“Robust and Stochastic MPC; what is the correct formulation?”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2734404754"/>
                  </a:ext>
                </a:extLst>
              </a:tr>
              <a:tr h="159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3850080024"/>
                  </a:ext>
                </a:extLst>
              </a:tr>
              <a:tr h="159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12:00 - 13:00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Lunch at Kjelhuset (all invited)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126292733"/>
                  </a:ext>
                </a:extLst>
              </a:tr>
              <a:tr h="159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3152964281"/>
                  </a:ext>
                </a:extLst>
              </a:tr>
              <a:tr h="636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13:00 - 13:20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Talk by Sergio Lucia, TU Berlin, Germany (10min + 10min discussion)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“Approximate model predictive control based on machine learning and probabilistic verification”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1582885853"/>
                  </a:ext>
                </a:extLst>
              </a:tr>
              <a:tr h="636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13:20 - 13:40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Talk by John B. Jørgensen, DTU, Denmark (10min + 10min discussion)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"Nonlinear model predictive control based on stochastic differential equations”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3910205489"/>
                  </a:ext>
                </a:extLst>
              </a:tr>
              <a:tr h="636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13:40 - 14:00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14:00 - 14:40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Industrial needs </a:t>
                      </a:r>
                      <a:endParaRPr lang="nb-NO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Discussions with Manfred Morari, ETH/U Penn, Switzerland/USA ** (30 min interview+ 10 min discussion). Discussant - Sigurd Skogestad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3643100155"/>
                  </a:ext>
                </a:extLst>
              </a:tr>
              <a:tr h="159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14:40 - 15:15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Group Work – Open challenges (+ coffee)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2823964079"/>
                  </a:ext>
                </a:extLst>
              </a:tr>
              <a:tr h="159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15:15 - 15:30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Each group presents short conclusions</a:t>
                      </a:r>
                      <a:endParaRPr lang="nb-N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4146787854"/>
                  </a:ext>
                </a:extLst>
              </a:tr>
              <a:tr h="609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15:30 - 16:00</a:t>
                      </a:r>
                      <a:endParaRPr lang="nb-NO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Concluding panel discussion – Good problems to work on for the future. Panel members: Mayne, Morari, Lee (Moderator: Skogestad)</a:t>
                      </a:r>
                      <a:endParaRPr lang="nb-NO" sz="1000" dirty="0">
                        <a:effectLst/>
                      </a:endParaRPr>
                    </a:p>
                  </a:txBody>
                  <a:tcPr marL="54750" marR="54750" marT="0" marB="0"/>
                </a:tc>
                <a:extLst>
                  <a:ext uri="{0D108BD9-81ED-4DB2-BD59-A6C34878D82A}">
                    <a16:rowId xmlns:a16="http://schemas.microsoft.com/office/drawing/2014/main" val="3041916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72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F8EEB5-DFEE-4BB3-843B-60C892777987}"/>
              </a:ext>
            </a:extLst>
          </p:cNvPr>
          <p:cNvSpPr txBox="1"/>
          <p:nvPr/>
        </p:nvSpPr>
        <p:spPr>
          <a:xfrm>
            <a:off x="309736" y="775063"/>
            <a:ext cx="118610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Dinesh Krishnamoorthy (postdoc)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Adriana Reyes Lua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Cristina Zotica</a:t>
            </a:r>
            <a:r>
              <a:rPr lang="nb-NO" dirty="0"/>
              <a:t> (MS NTNU, 2017) </a:t>
            </a:r>
            <a:r>
              <a:rPr lang="nb-NO" i="1" dirty="0"/>
              <a:t>Energy </a:t>
            </a:r>
            <a:r>
              <a:rPr lang="nb-NO" i="1" dirty="0" err="1"/>
              <a:t>efficient</a:t>
            </a:r>
            <a:r>
              <a:rPr lang="nb-NO" i="1" dirty="0"/>
              <a:t> </a:t>
            </a:r>
            <a:r>
              <a:rPr lang="nb-NO" i="1" dirty="0" err="1"/>
              <a:t>operation</a:t>
            </a:r>
            <a:r>
              <a:rPr lang="nb-NO" i="1" dirty="0"/>
              <a:t> of </a:t>
            </a:r>
            <a:r>
              <a:rPr lang="nb-NO" i="1" dirty="0" err="1"/>
              <a:t>power</a:t>
            </a:r>
            <a:r>
              <a:rPr lang="nb-NO" i="1" dirty="0"/>
              <a:t> plants (</a:t>
            </a:r>
            <a:r>
              <a:rPr lang="nb-NO" i="1" dirty="0" err="1"/>
              <a:t>HighEFF</a:t>
            </a:r>
            <a:r>
              <a:rPr lang="nb-NO" i="1" dirty="0"/>
              <a:t>)</a:t>
            </a:r>
            <a:r>
              <a:rPr lang="nb-NO" dirty="0"/>
              <a:t>. From </a:t>
            </a:r>
            <a:r>
              <a:rPr lang="nb-NO" dirty="0" err="1"/>
              <a:t>Aug</a:t>
            </a:r>
            <a:r>
              <a:rPr lang="nb-NO"/>
              <a:t> 2017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Allyne Machado dos Santos (MS UFRJ, Brazil, 2019)</a:t>
            </a:r>
            <a:r>
              <a:rPr lang="nb-NO" dirty="0"/>
              <a:t> </a:t>
            </a:r>
            <a:r>
              <a:rPr lang="nb-NO" i="1" dirty="0"/>
              <a:t>Machine </a:t>
            </a:r>
            <a:r>
              <a:rPr lang="nb-NO" i="1" dirty="0" err="1"/>
              <a:t>learning</a:t>
            </a:r>
            <a:r>
              <a:rPr lang="nb-NO" i="1" dirty="0"/>
              <a:t> for </a:t>
            </a:r>
            <a:r>
              <a:rPr lang="nb-NO" i="1" dirty="0" err="1"/>
              <a:t>process</a:t>
            </a:r>
            <a:r>
              <a:rPr lang="nb-NO" i="1" dirty="0"/>
              <a:t> </a:t>
            </a:r>
            <a:r>
              <a:rPr lang="nb-NO" i="1" dirty="0" err="1"/>
              <a:t>optimization</a:t>
            </a:r>
            <a:r>
              <a:rPr lang="nb-NO" i="1" dirty="0"/>
              <a:t> (SUBPRO)</a:t>
            </a:r>
            <a:r>
              <a:rPr lang="nb-NO" dirty="0"/>
              <a:t>. From Feb.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David Perez Pineiro (MS NTNU, 2019)</a:t>
            </a:r>
            <a:r>
              <a:rPr lang="nb-NO" dirty="0"/>
              <a:t> </a:t>
            </a:r>
            <a:r>
              <a:rPr lang="nb-NO" i="1" dirty="0"/>
              <a:t>Optimal </a:t>
            </a:r>
            <a:r>
              <a:rPr lang="nb-NO" i="1" dirty="0" err="1"/>
              <a:t>operation</a:t>
            </a:r>
            <a:r>
              <a:rPr lang="nb-NO" i="1" dirty="0"/>
              <a:t> of energy </a:t>
            </a:r>
            <a:r>
              <a:rPr lang="nb-NO" i="1" dirty="0" err="1"/>
              <a:t>storage</a:t>
            </a:r>
            <a:r>
              <a:rPr lang="nb-NO" i="1" dirty="0"/>
              <a:t> (</a:t>
            </a:r>
            <a:r>
              <a:rPr lang="nb-NO" i="1" dirty="0" err="1"/>
              <a:t>HighEFF</a:t>
            </a:r>
            <a:r>
              <a:rPr lang="nb-NO" i="1" dirty="0"/>
              <a:t>)</a:t>
            </a:r>
            <a:r>
              <a:rPr lang="nb-NO" dirty="0"/>
              <a:t>. From Aug.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Lucas Ferreira (MS, UFRJ, 2019)</a:t>
            </a:r>
            <a:r>
              <a:rPr lang="nb-NO" dirty="0"/>
              <a:t> </a:t>
            </a:r>
            <a:r>
              <a:rPr lang="nb-NO" i="1" dirty="0"/>
              <a:t>Machine </a:t>
            </a:r>
            <a:r>
              <a:rPr lang="nb-NO" i="1" dirty="0" err="1"/>
              <a:t>learning</a:t>
            </a:r>
            <a:r>
              <a:rPr lang="nb-NO" i="1" dirty="0"/>
              <a:t> for </a:t>
            </a:r>
            <a:r>
              <a:rPr lang="nb-NO" i="1" dirty="0" err="1"/>
              <a:t>process</a:t>
            </a:r>
            <a:r>
              <a:rPr lang="nb-NO" i="1" dirty="0"/>
              <a:t> </a:t>
            </a:r>
            <a:r>
              <a:rPr lang="nb-NO" i="1" dirty="0" err="1"/>
              <a:t>optimization</a:t>
            </a:r>
            <a:r>
              <a:rPr lang="nb-NO" i="1" dirty="0"/>
              <a:t> (IKTPLUSS).</a:t>
            </a:r>
            <a:r>
              <a:rPr lang="nb-NO" dirty="0"/>
              <a:t> From Sep.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Saket Adhau (MS, Pune, India, 2019</a:t>
            </a:r>
            <a:r>
              <a:rPr lang="nb-NO" dirty="0"/>
              <a:t> </a:t>
            </a:r>
            <a:r>
              <a:rPr lang="nb-NO" i="1" dirty="0"/>
              <a:t>Machine </a:t>
            </a:r>
            <a:r>
              <a:rPr lang="nb-NO" i="1" dirty="0" err="1"/>
              <a:t>learning</a:t>
            </a:r>
            <a:r>
              <a:rPr lang="nb-NO" i="1" dirty="0"/>
              <a:t> for </a:t>
            </a:r>
            <a:r>
              <a:rPr lang="nb-NO" i="1" dirty="0" err="1"/>
              <a:t>process</a:t>
            </a:r>
            <a:r>
              <a:rPr lang="nb-NO" i="1" dirty="0"/>
              <a:t> </a:t>
            </a:r>
            <a:r>
              <a:rPr lang="nb-NO" i="1" dirty="0" err="1"/>
              <a:t>optimization</a:t>
            </a:r>
            <a:r>
              <a:rPr lang="nb-NO" i="1" dirty="0"/>
              <a:t> (IKTPLUSS).</a:t>
            </a:r>
            <a:r>
              <a:rPr lang="nb-NO" dirty="0"/>
              <a:t> From Sep. 2019</a:t>
            </a:r>
          </a:p>
          <a:p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481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F13579-9A0A-40BC-868F-67F812F0F2D1}"/>
              </a:ext>
            </a:extLst>
          </p:cNvPr>
          <p:cNvSpPr txBox="1"/>
          <p:nvPr/>
        </p:nvSpPr>
        <p:spPr>
          <a:xfrm>
            <a:off x="548606" y="246027"/>
            <a:ext cx="691766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/>
              <a:t>John Doyle (1985):</a:t>
            </a:r>
          </a:p>
          <a:p>
            <a:r>
              <a:rPr lang="nb-NO" sz="2800" b="1" i="1" dirty="0" err="1"/>
              <a:t>There</a:t>
            </a:r>
            <a:r>
              <a:rPr lang="nb-NO" sz="2800" b="1" i="1" dirty="0"/>
              <a:t> </a:t>
            </a:r>
            <a:r>
              <a:rPr lang="nb-NO" sz="2800" b="1" i="1" dirty="0" err="1"/>
              <a:t>are</a:t>
            </a:r>
            <a:r>
              <a:rPr lang="nb-NO" sz="2800" b="1" i="1" dirty="0"/>
              <a:t> </a:t>
            </a:r>
            <a:r>
              <a:rPr lang="nb-NO" sz="2800" b="1" i="1" dirty="0" err="1"/>
              <a:t>two</a:t>
            </a:r>
            <a:r>
              <a:rPr lang="nb-NO" sz="2800" b="1" i="1" dirty="0"/>
              <a:t> </a:t>
            </a:r>
            <a:r>
              <a:rPr lang="nb-NO" sz="2800" b="1" i="1" dirty="0" err="1"/>
              <a:t>ways</a:t>
            </a:r>
            <a:r>
              <a:rPr lang="nb-NO" sz="2800" b="1" i="1" dirty="0"/>
              <a:t> a </a:t>
            </a:r>
            <a:r>
              <a:rPr lang="nb-NO" sz="2800" b="1" i="1" dirty="0" err="1"/>
              <a:t>theorem</a:t>
            </a:r>
            <a:r>
              <a:rPr lang="nb-NO" sz="2800" b="1" i="1" dirty="0"/>
              <a:t> </a:t>
            </a:r>
            <a:r>
              <a:rPr lang="nb-NO" sz="2800" b="1" i="1" dirty="0" err="1"/>
              <a:t>can</a:t>
            </a:r>
            <a:r>
              <a:rPr lang="nb-NO" sz="2800" b="1" i="1" dirty="0"/>
              <a:t> be </a:t>
            </a:r>
            <a:r>
              <a:rPr lang="nb-NO" sz="2800" b="1" i="1" dirty="0" err="1"/>
              <a:t>wrong</a:t>
            </a:r>
            <a:r>
              <a:rPr lang="nb-NO" sz="2800" b="1" i="1" dirty="0"/>
              <a:t> </a:t>
            </a:r>
          </a:p>
          <a:p>
            <a:r>
              <a:rPr lang="nb-NO" sz="1600" b="1" i="1" dirty="0"/>
              <a:t>(from an engineering </a:t>
            </a:r>
            <a:r>
              <a:rPr lang="nb-NO" sz="1600" b="1" i="1" dirty="0" err="1"/>
              <a:t>point</a:t>
            </a:r>
            <a:r>
              <a:rPr lang="nb-NO" sz="1600" b="1" i="1" dirty="0"/>
              <a:t> of </a:t>
            </a:r>
            <a:r>
              <a:rPr lang="nb-NO" sz="1600" b="1" i="1" dirty="0" err="1"/>
              <a:t>view</a:t>
            </a:r>
            <a:r>
              <a:rPr lang="nb-NO" sz="1600" b="1" i="1" dirty="0"/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b="1" i="1" dirty="0" err="1"/>
              <a:t>Either</a:t>
            </a:r>
            <a:r>
              <a:rPr lang="nb-NO" sz="2800" b="1" i="1" dirty="0"/>
              <a:t> </a:t>
            </a:r>
            <a:r>
              <a:rPr lang="nb-NO" sz="2800" b="1" i="1" dirty="0" err="1"/>
              <a:t>it’s</a:t>
            </a:r>
            <a:r>
              <a:rPr lang="nb-NO" sz="2800" b="1" i="1" dirty="0"/>
              <a:t> </a:t>
            </a:r>
            <a:r>
              <a:rPr lang="nb-NO" sz="2800" b="1" i="1" dirty="0" err="1"/>
              <a:t>simply</a:t>
            </a:r>
            <a:r>
              <a:rPr lang="nb-NO" sz="2800" b="1" i="1" dirty="0"/>
              <a:t> </a:t>
            </a:r>
            <a:r>
              <a:rPr lang="nb-NO" sz="2800" b="1" i="1" dirty="0" err="1"/>
              <a:t>wrong</a:t>
            </a:r>
            <a:endParaRPr lang="nb-NO" sz="28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b="1" i="1" dirty="0"/>
              <a:t>Or </a:t>
            </a:r>
            <a:r>
              <a:rPr lang="nb-NO" sz="2800" b="1" i="1" dirty="0" err="1"/>
              <a:t>the</a:t>
            </a:r>
            <a:r>
              <a:rPr lang="nb-NO" sz="2800" b="1" i="1" dirty="0"/>
              <a:t> </a:t>
            </a:r>
            <a:r>
              <a:rPr lang="nb-NO" sz="2800" b="1" i="1" dirty="0" err="1">
                <a:solidFill>
                  <a:srgbClr val="FF0000"/>
                </a:solidFill>
              </a:rPr>
              <a:t>assumptions</a:t>
            </a:r>
            <a:r>
              <a:rPr lang="nb-NO" sz="2800" b="1" i="1" dirty="0"/>
              <a:t> make </a:t>
            </a:r>
            <a:r>
              <a:rPr lang="nb-NO" sz="2800" b="1" i="1" dirty="0" err="1"/>
              <a:t>no</a:t>
            </a:r>
            <a:r>
              <a:rPr lang="nb-NO" sz="2800" b="1" i="1" dirty="0"/>
              <a:t> </a:t>
            </a:r>
            <a:r>
              <a:rPr lang="nb-NO" sz="2800" b="1" i="1" dirty="0" err="1"/>
              <a:t>sense</a:t>
            </a:r>
            <a:endParaRPr lang="nb-NO" sz="2800" b="1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15411F-4454-4FFB-B4E8-CA58190FD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911" y="339635"/>
            <a:ext cx="1239981" cy="12920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3FEF19-D5CA-43A1-A6E5-B4FDB3253EA5}"/>
              </a:ext>
            </a:extLst>
          </p:cNvPr>
          <p:cNvSpPr txBox="1"/>
          <p:nvPr/>
        </p:nvSpPr>
        <p:spPr>
          <a:xfrm>
            <a:off x="1419464" y="3000104"/>
            <a:ext cx="627888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err="1"/>
              <a:t>Fact</a:t>
            </a:r>
            <a:r>
              <a:rPr lang="nb-NO" sz="2400" b="1" dirty="0"/>
              <a:t>: </a:t>
            </a:r>
          </a:p>
          <a:p>
            <a:r>
              <a:rPr lang="nb-NO" sz="2400" b="1" dirty="0" err="1"/>
              <a:t>Essentially</a:t>
            </a:r>
            <a:r>
              <a:rPr lang="nb-NO" sz="2400" b="1" dirty="0"/>
              <a:t> all </a:t>
            </a:r>
            <a:r>
              <a:rPr lang="nb-NO" sz="2400" b="1" dirty="0" err="1"/>
              <a:t>stability</a:t>
            </a:r>
            <a:r>
              <a:rPr lang="nb-NO" sz="2400" b="1" dirty="0"/>
              <a:t> and </a:t>
            </a:r>
            <a:r>
              <a:rPr lang="nb-NO" sz="2400" b="1" dirty="0" err="1"/>
              <a:t>convergence</a:t>
            </a:r>
            <a:r>
              <a:rPr lang="nb-NO" sz="2400" b="1" dirty="0"/>
              <a:t> </a:t>
            </a:r>
            <a:r>
              <a:rPr lang="nb-NO" sz="2400" b="1" dirty="0" err="1"/>
              <a:t>results</a:t>
            </a:r>
            <a:r>
              <a:rPr lang="nb-NO" sz="2400" b="1" dirty="0"/>
              <a:t> for optimal control, MPC and nonlinear control </a:t>
            </a:r>
            <a:r>
              <a:rPr lang="nb-NO" sz="2400" b="1" dirty="0" err="1">
                <a:solidFill>
                  <a:srgbClr val="FF0000"/>
                </a:solidFill>
              </a:rPr>
              <a:t>assume</a:t>
            </a:r>
            <a:r>
              <a:rPr lang="nb-NO" sz="2400" b="1" dirty="0">
                <a:solidFill>
                  <a:srgbClr val="FF0000"/>
                </a:solidFill>
              </a:rPr>
              <a:t> </a:t>
            </a:r>
            <a:r>
              <a:rPr lang="nb-NO" sz="2400" b="1" dirty="0"/>
              <a:t>full </a:t>
            </a:r>
            <a:r>
              <a:rPr lang="nb-NO" sz="2400" b="1" dirty="0" err="1"/>
              <a:t>state</a:t>
            </a:r>
            <a:r>
              <a:rPr lang="nb-NO" sz="2400" b="1" dirty="0"/>
              <a:t> </a:t>
            </a:r>
            <a:r>
              <a:rPr lang="nb-NO" sz="2400" b="1" dirty="0" err="1"/>
              <a:t>information</a:t>
            </a:r>
            <a:r>
              <a:rPr lang="nb-NO" sz="2400" b="1" dirty="0"/>
              <a:t>, </a:t>
            </a:r>
            <a:r>
              <a:rPr lang="nb-NO" sz="2400" b="1" dirty="0" err="1"/>
              <a:t>that</a:t>
            </a:r>
            <a:r>
              <a:rPr lang="nb-NO" sz="2400" b="1" dirty="0"/>
              <a:t> is, </a:t>
            </a:r>
            <a:r>
              <a:rPr lang="nb-NO" sz="2400" b="1" dirty="0" err="1"/>
              <a:t>perfect</a:t>
            </a:r>
            <a:r>
              <a:rPr lang="nb-NO" sz="2400" b="1" dirty="0"/>
              <a:t> </a:t>
            </a:r>
            <a:r>
              <a:rPr lang="nb-NO" sz="2400" b="1" dirty="0" err="1"/>
              <a:t>measurement</a:t>
            </a:r>
            <a:r>
              <a:rPr lang="nb-NO" sz="2400" b="1" dirty="0"/>
              <a:t> of all </a:t>
            </a:r>
            <a:r>
              <a:rPr lang="nb-NO" sz="2400" b="1" dirty="0" err="1"/>
              <a:t>states</a:t>
            </a:r>
            <a:endParaRPr lang="nb-NO" sz="2400" b="1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7E4695-3A72-4E31-B12A-61CBFE949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3349" y="2679408"/>
            <a:ext cx="2988537" cy="33309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3E8A7D5-CFCD-416C-B822-0D97B74B7FF4}"/>
              </a:ext>
            </a:extLst>
          </p:cNvPr>
          <p:cNvSpPr txBox="1"/>
          <p:nvPr/>
        </p:nvSpPr>
        <p:spPr>
          <a:xfrm flipH="1">
            <a:off x="8357219" y="2862869"/>
            <a:ext cx="2821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err="1">
                <a:solidFill>
                  <a:schemeClr val="bg1"/>
                </a:solidFill>
              </a:rPr>
              <a:t>Skeleton</a:t>
            </a:r>
            <a:r>
              <a:rPr lang="nb-NO" sz="2000" b="1" dirty="0">
                <a:solidFill>
                  <a:schemeClr val="bg1"/>
                </a:solidFill>
              </a:rPr>
              <a:t> in </a:t>
            </a:r>
            <a:r>
              <a:rPr lang="nb-NO" sz="2000" b="1" dirty="0" err="1">
                <a:solidFill>
                  <a:schemeClr val="bg1"/>
                </a:solidFill>
              </a:rPr>
              <a:t>the</a:t>
            </a:r>
            <a:r>
              <a:rPr lang="nb-NO" sz="2000" b="1" dirty="0">
                <a:solidFill>
                  <a:schemeClr val="bg1"/>
                </a:solidFill>
              </a:rPr>
              <a:t> </a:t>
            </a:r>
            <a:r>
              <a:rPr lang="nb-NO" sz="2000" b="1" dirty="0" err="1">
                <a:solidFill>
                  <a:schemeClr val="bg1"/>
                </a:solidFill>
              </a:rPr>
              <a:t>closet</a:t>
            </a:r>
            <a:r>
              <a:rPr lang="nb-NO" sz="20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12114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1A17AE-1B53-425A-8FBA-010AC06B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nn-NO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nn-NO"/>
          </a:p>
          <a:p>
            <a:pPr>
              <a:defRPr/>
            </a:pPr>
            <a:r>
              <a:rPr lang="nn-NO"/>
              <a:t>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072B6-3459-4750-941A-2D1CADB1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nn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nn-N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569348-1583-483C-870E-24DFF73F0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339" y="301083"/>
            <a:ext cx="7766361" cy="6846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5A96A3-BED8-463A-9423-026937FAB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815" y="1001448"/>
            <a:ext cx="8617852" cy="44709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DDC10B9-DAE5-457B-82BF-D9808EA33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9700" y="1209872"/>
            <a:ext cx="2527691" cy="26337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639093-E0A9-4C3F-BFE6-4DF57E5A490E}"/>
              </a:ext>
            </a:extLst>
          </p:cNvPr>
          <p:cNvSpPr txBox="1"/>
          <p:nvPr/>
        </p:nvSpPr>
        <p:spPr>
          <a:xfrm>
            <a:off x="1209401" y="5712431"/>
            <a:ext cx="575420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b-NO" b="1" dirty="0"/>
              <a:t>«Solution»: Loop transfer </a:t>
            </a:r>
            <a:r>
              <a:rPr lang="nb-NO" b="1" dirty="0" err="1"/>
              <a:t>recovery</a:t>
            </a:r>
            <a:r>
              <a:rPr lang="nb-NO" b="1" dirty="0"/>
              <a:t> (LTR). </a:t>
            </a:r>
          </a:p>
          <a:p>
            <a:r>
              <a:rPr lang="nb-NO" dirty="0"/>
              <a:t>Small </a:t>
            </a:r>
            <a:r>
              <a:rPr lang="nb-NO" dirty="0" err="1"/>
              <a:t>weight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measurement</a:t>
            </a:r>
            <a:r>
              <a:rPr lang="nb-NO" dirty="0"/>
              <a:t> </a:t>
            </a:r>
            <a:r>
              <a:rPr lang="nb-NO" dirty="0" err="1"/>
              <a:t>noise</a:t>
            </a:r>
            <a:r>
              <a:rPr lang="nb-NO" dirty="0"/>
              <a:t> to make estimator fast</a:t>
            </a:r>
          </a:p>
        </p:txBody>
      </p:sp>
    </p:spTree>
    <p:extLst>
      <p:ext uri="{BB962C8B-B14F-4D97-AF65-F5344CB8AC3E}">
        <p14:creationId xmlns:p14="http://schemas.microsoft.com/office/powerpoint/2010/main" val="29128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2_Egendefinert utforming</vt:lpstr>
      <vt:lpstr>1_Egendefinert utforming</vt:lpstr>
      <vt:lpstr>Egendefinert utforming</vt:lpstr>
      <vt:lpstr>Workshop on Online Process Optimization –  Grand Challenges and Opportunities   </vt:lpstr>
      <vt:lpstr>Program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Sigurd Skogestad</cp:lastModifiedBy>
  <cp:revision>582</cp:revision>
  <dcterms:created xsi:type="dcterms:W3CDTF">2013-06-10T16:56:09Z</dcterms:created>
  <dcterms:modified xsi:type="dcterms:W3CDTF">2019-11-08T09:16:18Z</dcterms:modified>
</cp:coreProperties>
</file>