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1168" r:id="rId3"/>
    <p:sldId id="257" r:id="rId4"/>
    <p:sldId id="258" r:id="rId5"/>
    <p:sldId id="259" r:id="rId6"/>
    <p:sldId id="260" r:id="rId7"/>
    <p:sldId id="261" r:id="rId8"/>
    <p:sldId id="262" r:id="rId9"/>
    <p:sldId id="263" r:id="rId10"/>
    <p:sldId id="1169" r:id="rId11"/>
    <p:sldId id="1170" r:id="rId12"/>
    <p:sldId id="265" r:id="rId13"/>
    <p:sldId id="1139" r:id="rId14"/>
    <p:sldId id="1107" r:id="rId15"/>
    <p:sldId id="389" r:id="rId16"/>
    <p:sldId id="267" r:id="rId17"/>
    <p:sldId id="381" r:id="rId18"/>
    <p:sldId id="424" r:id="rId19"/>
    <p:sldId id="382" r:id="rId20"/>
    <p:sldId id="1119" r:id="rId21"/>
    <p:sldId id="1167" r:id="rId22"/>
    <p:sldId id="1164" r:id="rId23"/>
    <p:sldId id="1165" r:id="rId24"/>
    <p:sldId id="1166" r:id="rId25"/>
    <p:sldId id="1158" r:id="rId26"/>
    <p:sldId id="992" r:id="rId27"/>
    <p:sldId id="42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0"/>
    <p:restoredTop sz="67514"/>
  </p:normalViewPr>
  <p:slideViewPr>
    <p:cSldViewPr snapToGrid="0" snapToObjects="1">
      <p:cViewPr varScale="1">
        <p:scale>
          <a:sx n="45" d="100"/>
          <a:sy n="45" d="100"/>
        </p:scale>
        <p:origin x="14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88DBC-207C-DA46-B460-DD0E0443AAF7}" type="datetimeFigureOut">
              <a:rPr lang="en-US" smtClean="0"/>
              <a:t>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4AFDE-FABD-8C44-9202-110CE85950DF}" type="slidenum">
              <a:rPr lang="en-US" smtClean="0"/>
              <a:t>‹#›</a:t>
            </a:fld>
            <a:endParaRPr lang="en-US"/>
          </a:p>
        </p:txBody>
      </p:sp>
    </p:spTree>
    <p:extLst>
      <p:ext uri="{BB962C8B-B14F-4D97-AF65-F5344CB8AC3E}">
        <p14:creationId xmlns:p14="http://schemas.microsoft.com/office/powerpoint/2010/main" val="315561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Practitioner’s Perspective. What does this mean?</a:t>
            </a:r>
          </a:p>
          <a:p>
            <a:r>
              <a:rPr lang="en-US" dirty="0"/>
              <a:t>In my opinion, Ultimately only those control tools survive which are found useful in applications. Therefore throughout my career I have worked with industry in a number of sectors…</a:t>
            </a:r>
          </a:p>
          <a:p>
            <a:endParaRPr lang="en-US" dirty="0"/>
          </a:p>
          <a:p>
            <a:r>
              <a:rPr lang="en-US" dirty="0"/>
              <a:t>In my presentation when I make comments on what works and what does not, you always need to interpret the comments relative to these application domains only.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 will use the words “my problems” or “our problems” to emphasize this.</a:t>
            </a:r>
          </a:p>
          <a:p>
            <a:r>
              <a:rPr lang="en-US" dirty="0"/>
              <a:t>There are no universal tools,.</a:t>
            </a:r>
          </a:p>
          <a:p>
            <a:endParaRPr lang="en-US" dirty="0"/>
          </a:p>
          <a:p>
            <a:r>
              <a:rPr lang="en-US" dirty="0"/>
              <a:t>I am not indicating that we have not worked in other areas, say quadcopter, but there are people here who understand much more about these applications than I do.</a:t>
            </a:r>
          </a:p>
        </p:txBody>
      </p:sp>
      <p:sp>
        <p:nvSpPr>
          <p:cNvPr id="4" name="Slide Number Placeholder 3"/>
          <p:cNvSpPr>
            <a:spLocks noGrp="1"/>
          </p:cNvSpPr>
          <p:nvPr>
            <p:ph type="sldNum" sz="quarter" idx="5"/>
          </p:nvPr>
        </p:nvSpPr>
        <p:spPr/>
        <p:txBody>
          <a:bodyPr/>
          <a:lstStyle/>
          <a:p>
            <a:fld id="{E4276EBB-7B6E-9641-A1F8-FEE6CF990A1B}" type="slidenum">
              <a:rPr lang="en-US" smtClean="0"/>
              <a:t>2</a:t>
            </a:fld>
            <a:endParaRPr lang="en-US"/>
          </a:p>
        </p:txBody>
      </p:sp>
    </p:spTree>
    <p:extLst>
      <p:ext uri="{BB962C8B-B14F-4D97-AF65-F5344CB8AC3E}">
        <p14:creationId xmlns:p14="http://schemas.microsoft.com/office/powerpoint/2010/main" val="308190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Tuning all the time requires Complex supervisory systems and not needed</a:t>
            </a:r>
          </a:p>
          <a:p>
            <a:r>
              <a:rPr lang="en-US" dirty="0"/>
              <a:t>All these considerations led to the introduction of </a:t>
            </a:r>
            <a:r>
              <a:rPr lang="en-US" dirty="0" err="1"/>
              <a:t>autotuners</a:t>
            </a:r>
            <a:r>
              <a:rPr lang="en-US" dirty="0"/>
              <a:t> where simple controllers (advanced PID) are tuned at the push of a button.</a:t>
            </a:r>
          </a:p>
        </p:txBody>
      </p:sp>
      <p:sp>
        <p:nvSpPr>
          <p:cNvPr id="4" name="Slide Number Placeholder 3"/>
          <p:cNvSpPr>
            <a:spLocks noGrp="1"/>
          </p:cNvSpPr>
          <p:nvPr>
            <p:ph type="sldNum" sz="quarter" idx="5"/>
          </p:nvPr>
        </p:nvSpPr>
        <p:spPr/>
        <p:txBody>
          <a:bodyPr/>
          <a:lstStyle/>
          <a:p>
            <a:fld id="{E4276EBB-7B6E-9641-A1F8-FEE6CF990A1B}" type="slidenum">
              <a:rPr lang="en-US" smtClean="0"/>
              <a:t>16</a:t>
            </a:fld>
            <a:endParaRPr lang="en-US"/>
          </a:p>
        </p:txBody>
      </p:sp>
    </p:spTree>
    <p:extLst>
      <p:ext uri="{BB962C8B-B14F-4D97-AF65-F5344CB8AC3E}">
        <p14:creationId xmlns:p14="http://schemas.microsoft.com/office/powerpoint/2010/main" val="1872352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today’s generation of “Learning Controllers” </a:t>
            </a:r>
          </a:p>
          <a:p>
            <a:r>
              <a:rPr lang="en-US" dirty="0"/>
              <a:t>Let’s look at some features Independent of the particular flavors. </a:t>
            </a:r>
          </a:p>
          <a:p>
            <a:r>
              <a:rPr lang="en-US" dirty="0"/>
              <a:t>Model based vs. Model free</a:t>
            </a:r>
          </a:p>
          <a:p>
            <a:r>
              <a:rPr lang="en-US" dirty="0"/>
              <a:t>Major question: </a:t>
            </a:r>
          </a:p>
          <a:p>
            <a:r>
              <a:rPr lang="en-US" dirty="0"/>
              <a:t>… and without a minimal verification with a few simulations the controllers will not be used.</a:t>
            </a:r>
          </a:p>
          <a:p>
            <a:endParaRPr lang="en-US" dirty="0"/>
          </a:p>
          <a:p>
            <a:endParaRPr lang="en-US" dirty="0"/>
          </a:p>
        </p:txBody>
      </p:sp>
      <p:sp>
        <p:nvSpPr>
          <p:cNvPr id="4" name="Slide Number Placeholder 3"/>
          <p:cNvSpPr>
            <a:spLocks noGrp="1"/>
          </p:cNvSpPr>
          <p:nvPr>
            <p:ph type="sldNum" sz="quarter" idx="5"/>
          </p:nvPr>
        </p:nvSpPr>
        <p:spPr/>
        <p:txBody>
          <a:bodyPr/>
          <a:lstStyle/>
          <a:p>
            <a:fld id="{E4276EBB-7B6E-9641-A1F8-FEE6CF990A1B}" type="slidenum">
              <a:rPr lang="en-US" smtClean="0"/>
              <a:t>17</a:t>
            </a:fld>
            <a:endParaRPr lang="en-US"/>
          </a:p>
        </p:txBody>
      </p:sp>
    </p:spTree>
    <p:extLst>
      <p:ext uri="{BB962C8B-B14F-4D97-AF65-F5344CB8AC3E}">
        <p14:creationId xmlns:p14="http://schemas.microsoft.com/office/powerpoint/2010/main" val="133282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this is not new. I was taught this by Prof. Rutherford  Aris at Minnesota who wrote a couple of papers with Bellman. But it was taught largely as a curiosity. Because considered not to be useful</a:t>
            </a:r>
          </a:p>
          <a:p>
            <a:endParaRPr lang="en-US" dirty="0"/>
          </a:p>
          <a:p>
            <a:r>
              <a:rPr lang="en-US" dirty="0"/>
              <a:t>Two reasons: computational. Curse of dimensionality. Clearly great strides in dealing with problem</a:t>
            </a:r>
          </a:p>
          <a:p>
            <a:r>
              <a:rPr lang="en-US" dirty="0"/>
              <a:t>Second how can we guarantee that non-trivial specifications will be met by controller.</a:t>
            </a:r>
          </a:p>
          <a:p>
            <a:endParaRPr lang="en-US" dirty="0"/>
          </a:p>
          <a:p>
            <a:endParaRPr lang="en-US" dirty="0"/>
          </a:p>
        </p:txBody>
      </p:sp>
      <p:sp>
        <p:nvSpPr>
          <p:cNvPr id="4" name="Slide Number Placeholder 3"/>
          <p:cNvSpPr>
            <a:spLocks noGrp="1"/>
          </p:cNvSpPr>
          <p:nvPr>
            <p:ph type="sldNum" sz="quarter" idx="5"/>
          </p:nvPr>
        </p:nvSpPr>
        <p:spPr/>
        <p:txBody>
          <a:bodyPr/>
          <a:lstStyle/>
          <a:p>
            <a:fld id="{E4276EBB-7B6E-9641-A1F8-FEE6CF990A1B}" type="slidenum">
              <a:rPr lang="en-US" smtClean="0"/>
              <a:t>18</a:t>
            </a:fld>
            <a:endParaRPr lang="en-US"/>
          </a:p>
        </p:txBody>
      </p:sp>
    </p:spTree>
    <p:extLst>
      <p:ext uri="{BB962C8B-B14F-4D97-AF65-F5344CB8AC3E}">
        <p14:creationId xmlns:p14="http://schemas.microsoft.com/office/powerpoint/2010/main" val="1134687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I tell my students in any course on optimal control is that Design ≠ Optimization</a:t>
            </a:r>
          </a:p>
          <a:p>
            <a:r>
              <a:rPr lang="en-US" dirty="0"/>
              <a:t>Specifications are mostly in the form of constraints</a:t>
            </a:r>
          </a:p>
          <a:p>
            <a:r>
              <a:rPr lang="en-US" dirty="0"/>
              <a:t>Here is part of control system for refrigeration cycle (real example quite typical)</a:t>
            </a:r>
          </a:p>
          <a:p>
            <a:r>
              <a:rPr lang="en-US" dirty="0"/>
              <a:t>3 inputs u , 3 outputs y, 4 monitored variables ;  satisfy ordered sets of constraints</a:t>
            </a:r>
          </a:p>
          <a:p>
            <a:r>
              <a:rPr lang="en-US" dirty="0"/>
              <a:t>I want to venture to say that there does not exist a reward function which can capture this.</a:t>
            </a:r>
          </a:p>
          <a:p>
            <a:endParaRPr lang="en-US" dirty="0"/>
          </a:p>
          <a:p>
            <a:endParaRPr lang="en-US" dirty="0"/>
          </a:p>
          <a:p>
            <a:r>
              <a:rPr lang="en-US" dirty="0"/>
              <a:t>LTL?</a:t>
            </a:r>
          </a:p>
        </p:txBody>
      </p:sp>
      <p:sp>
        <p:nvSpPr>
          <p:cNvPr id="4" name="Slide Number Placeholder 3"/>
          <p:cNvSpPr>
            <a:spLocks noGrp="1"/>
          </p:cNvSpPr>
          <p:nvPr>
            <p:ph type="sldNum" sz="quarter" idx="5"/>
          </p:nvPr>
        </p:nvSpPr>
        <p:spPr/>
        <p:txBody>
          <a:bodyPr/>
          <a:lstStyle/>
          <a:p>
            <a:fld id="{E4276EBB-7B6E-9641-A1F8-FEE6CF990A1B}" type="slidenum">
              <a:rPr lang="en-US" smtClean="0"/>
              <a:t>19</a:t>
            </a:fld>
            <a:endParaRPr lang="en-US"/>
          </a:p>
        </p:txBody>
      </p:sp>
    </p:spTree>
    <p:extLst>
      <p:ext uri="{BB962C8B-B14F-4D97-AF65-F5344CB8AC3E}">
        <p14:creationId xmlns:p14="http://schemas.microsoft.com/office/powerpoint/2010/main" val="551190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people who are actually knowledgeable rather than just opinionated like I who question the wisdom of this focus on reward functions and RL.</a:t>
            </a:r>
          </a:p>
        </p:txBody>
      </p:sp>
      <p:sp>
        <p:nvSpPr>
          <p:cNvPr id="4" name="Slide Number Placeholder 3"/>
          <p:cNvSpPr>
            <a:spLocks noGrp="1"/>
          </p:cNvSpPr>
          <p:nvPr>
            <p:ph type="sldNum" sz="quarter" idx="5"/>
          </p:nvPr>
        </p:nvSpPr>
        <p:spPr/>
        <p:txBody>
          <a:bodyPr/>
          <a:lstStyle/>
          <a:p>
            <a:pPr>
              <a:defRPr/>
            </a:pPr>
            <a:fld id="{3BFACDFF-D5B2-E64A-988F-0CC296D2E87C}" type="slidenum">
              <a:rPr lang="en-GB" smtClean="0"/>
              <a:pPr>
                <a:defRPr/>
              </a:pPr>
              <a:t>20</a:t>
            </a:fld>
            <a:endParaRPr lang="en-GB" dirty="0"/>
          </a:p>
        </p:txBody>
      </p:sp>
    </p:spTree>
    <p:extLst>
      <p:ext uri="{BB962C8B-B14F-4D97-AF65-F5344CB8AC3E}">
        <p14:creationId xmlns:p14="http://schemas.microsoft.com/office/powerpoint/2010/main" val="4209877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276EBB-7B6E-9641-A1F8-FEE6CF990A1B}" type="slidenum">
              <a:rPr lang="en-US" smtClean="0"/>
              <a:t>24</a:t>
            </a:fld>
            <a:endParaRPr lang="en-US"/>
          </a:p>
        </p:txBody>
      </p:sp>
    </p:spTree>
    <p:extLst>
      <p:ext uri="{BB962C8B-B14F-4D97-AF65-F5344CB8AC3E}">
        <p14:creationId xmlns:p14="http://schemas.microsoft.com/office/powerpoint/2010/main" val="1340881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groups who are pursuing research in the indicated directions.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several projects I am pursuing with colleagues at Penn which I will sketch out for you next.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276EBB-7B6E-9641-A1F8-FEE6CF990A1B}" type="slidenum">
              <a:rPr lang="en-US" smtClean="0"/>
              <a:t>25</a:t>
            </a:fld>
            <a:endParaRPr lang="en-US"/>
          </a:p>
        </p:txBody>
      </p:sp>
    </p:spTree>
    <p:extLst>
      <p:ext uri="{BB962C8B-B14F-4D97-AF65-F5344CB8AC3E}">
        <p14:creationId xmlns:p14="http://schemas.microsoft.com/office/powerpoint/2010/main" val="378204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Oscillating Masses</a:t>
            </a:r>
          </a:p>
          <a:p>
            <a:r>
              <a:rPr lang="en-US" dirty="0"/>
              <a:t>Training based on optimal trajectories computed for 2.5 Mill initial states.</a:t>
            </a:r>
          </a:p>
          <a:p>
            <a:r>
              <a:rPr lang="en-US" dirty="0"/>
              <a:t>Network has 1.7 Mill parameters and training is major effort (by my standards) </a:t>
            </a:r>
          </a:p>
          <a:p>
            <a:r>
              <a:rPr lang="en-US" dirty="0"/>
              <a:t>The training takes 40 hours: 2 NVIDIA Titan X GPUs using Tensor Flow </a:t>
            </a:r>
          </a:p>
          <a:p>
            <a:endParaRPr lang="en-US" dirty="0"/>
          </a:p>
          <a:p>
            <a:endParaRPr lang="en-US" dirty="0"/>
          </a:p>
          <a:p>
            <a:r>
              <a:rPr lang="en-US" dirty="0"/>
              <a:t>Trained NN with </a:t>
            </a:r>
            <a:r>
              <a:rPr lang="en-US" dirty="0" err="1"/>
              <a:t>Tensorflow</a:t>
            </a:r>
            <a:r>
              <a:rPr lang="en-US" dirty="0"/>
              <a:t> using supervised learning with the </a:t>
            </a:r>
            <a:r>
              <a:rPr lang="en-US" dirty="0" err="1"/>
              <a:t>Lagrangian</a:t>
            </a:r>
            <a:r>
              <a:rPr lang="en-US" dirty="0"/>
              <a:t> Loss function. The optimizer was Adam optimizer.</a:t>
            </a:r>
          </a:p>
          <a:p>
            <a:r>
              <a:rPr lang="en-US" dirty="0"/>
              <a:t>The NN has 36 inputs, and (36+9)*50=2250 outputs</a:t>
            </a:r>
          </a:p>
        </p:txBody>
      </p:sp>
      <p:sp>
        <p:nvSpPr>
          <p:cNvPr id="4" name="Slide Number Placeholder 3"/>
          <p:cNvSpPr>
            <a:spLocks noGrp="1"/>
          </p:cNvSpPr>
          <p:nvPr>
            <p:ph type="sldNum" sz="quarter" idx="10"/>
          </p:nvPr>
        </p:nvSpPr>
        <p:spPr/>
        <p:txBody>
          <a:bodyPr/>
          <a:lstStyle/>
          <a:p>
            <a:pPr marL="0" marR="0" lvl="0" indent="0" algn="r" defTabSz="941388" rtl="0" eaLnBrk="1" fontAlgn="base" latinLnBrk="0" hangingPunct="1">
              <a:lnSpc>
                <a:spcPct val="100000"/>
              </a:lnSpc>
              <a:spcBef>
                <a:spcPct val="0"/>
              </a:spcBef>
              <a:spcAft>
                <a:spcPct val="0"/>
              </a:spcAft>
              <a:buClrTx/>
              <a:buSzTx/>
              <a:buFontTx/>
              <a:buNone/>
              <a:tabLst/>
              <a:defRPr/>
            </a:pPr>
            <a:fld id="{3BFACDFF-D5B2-E64A-988F-0CC296D2E87C}" type="slidenum">
              <a:rPr kumimoji="0" lang="en-GB" sz="1200" b="0" i="0" u="none" strike="noStrike" kern="1200" cap="none" spc="0" normalizeH="0" baseline="0" noProof="0" smtClean="0">
                <a:ln>
                  <a:noFill/>
                </a:ln>
                <a:solidFill>
                  <a:srgbClr val="000000"/>
                </a:solidFill>
                <a:effectLst/>
                <a:uLnTx/>
                <a:uFillTx/>
                <a:latin typeface="Palatino"/>
                <a:ea typeface="+mn-ea"/>
                <a:cs typeface="+mn-cs"/>
              </a:rPr>
              <a:pPr marL="0" marR="0" lvl="0" indent="0" algn="r" defTabSz="941388"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dirty="0">
              <a:ln>
                <a:noFill/>
              </a:ln>
              <a:solidFill>
                <a:srgbClr val="000000"/>
              </a:solidFill>
              <a:effectLst/>
              <a:uLnTx/>
              <a:uFillTx/>
              <a:latin typeface="Palatino"/>
              <a:ea typeface="+mn-ea"/>
              <a:cs typeface="+mn-cs"/>
            </a:endParaRPr>
          </a:p>
        </p:txBody>
      </p:sp>
    </p:spTree>
    <p:extLst>
      <p:ext uri="{BB962C8B-B14F-4D97-AF65-F5344CB8AC3E}">
        <p14:creationId xmlns:p14="http://schemas.microsoft.com/office/powerpoint/2010/main" val="2869614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DARPA project.</a:t>
            </a:r>
          </a:p>
          <a:p>
            <a:endParaRPr lang="en-US" dirty="0"/>
          </a:p>
        </p:txBody>
      </p:sp>
      <p:sp>
        <p:nvSpPr>
          <p:cNvPr id="4" name="Slide Number Placeholder 3"/>
          <p:cNvSpPr>
            <a:spLocks noGrp="1"/>
          </p:cNvSpPr>
          <p:nvPr>
            <p:ph type="sldNum" sz="quarter" idx="5"/>
          </p:nvPr>
        </p:nvSpPr>
        <p:spPr/>
        <p:txBody>
          <a:bodyPr/>
          <a:lstStyle/>
          <a:p>
            <a:fld id="{E4276EBB-7B6E-9641-A1F8-FEE6CF990A1B}" type="slidenum">
              <a:rPr lang="en-US" smtClean="0"/>
              <a:t>27</a:t>
            </a:fld>
            <a:endParaRPr lang="en-US"/>
          </a:p>
        </p:txBody>
      </p:sp>
    </p:spTree>
    <p:extLst>
      <p:ext uri="{BB962C8B-B14F-4D97-AF65-F5344CB8AC3E}">
        <p14:creationId xmlns:p14="http://schemas.microsoft.com/office/powerpoint/2010/main" val="3703400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her most significant achievements was on behalf of girls and athletics. In the early 1970s there were few athletic opportunities for young women in the schools. Charlotte's daughter was a swimmer, but was refused the opportunity to swim for her school. Charlotte took the case to the Human Rights Department in St Paul, filed a lawsuit, and won the case. She subsequently worked with Representative Phyllis Kahn to pass a state law that required equal opportunity in athletics for girls on a state level. We now take it for granted that girls can be athletes as well as boys. At the same time as all this Charlotte became a law student and was awarded a law degree by the University of Minnesota in 1981.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544AFDE-FABD-8C44-9202-110CE85950DF}" type="slidenum">
              <a:rPr lang="en-US" smtClean="0"/>
              <a:t>6</a:t>
            </a:fld>
            <a:endParaRPr lang="en-US"/>
          </a:p>
        </p:txBody>
      </p:sp>
    </p:spTree>
    <p:extLst>
      <p:ext uri="{BB962C8B-B14F-4D97-AF65-F5344CB8AC3E}">
        <p14:creationId xmlns:p14="http://schemas.microsoft.com/office/powerpoint/2010/main" val="154099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Noah </a:t>
            </a:r>
            <a:r>
              <a:rPr lang="en-US" sz="1200" b="1" kern="1200" dirty="0" err="1">
                <a:solidFill>
                  <a:schemeClr val="tx1"/>
                </a:solidFill>
                <a:effectLst/>
                <a:latin typeface="+mn-lt"/>
                <a:ea typeface="+mn-ea"/>
                <a:cs typeface="+mn-cs"/>
              </a:rPr>
              <a:t>Olsman</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Johan </a:t>
            </a:r>
            <a:r>
              <a:rPr lang="en-US" sz="1200" b="1" kern="1200" dirty="0" err="1">
                <a:solidFill>
                  <a:schemeClr val="tx1"/>
                </a:solidFill>
                <a:effectLst/>
                <a:latin typeface="+mn-lt"/>
                <a:ea typeface="+mn-ea"/>
                <a:cs typeface="+mn-cs"/>
              </a:rPr>
              <a:t>Paulsson</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are in</a:t>
            </a: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the Department of Systems Biology, </a:t>
            </a:r>
            <a:r>
              <a:rPr lang="en-US" sz="1200" i="1" kern="1200" dirty="0" err="1">
                <a:solidFill>
                  <a:schemeClr val="tx1"/>
                </a:solidFill>
                <a:effectLst/>
                <a:latin typeface="+mn-lt"/>
                <a:ea typeface="+mn-ea"/>
                <a:cs typeface="+mn-cs"/>
              </a:rPr>
              <a:t>Blavatnik</a:t>
            </a:r>
            <a:r>
              <a:rPr lang="en-US" sz="1200" i="1" kern="1200" dirty="0">
                <a:solidFill>
                  <a:schemeClr val="tx1"/>
                </a:solidFill>
                <a:effectLst/>
                <a:latin typeface="+mn-lt"/>
                <a:ea typeface="+mn-ea"/>
                <a:cs typeface="+mn-cs"/>
              </a:rPr>
              <a:t> Institute at Harvard Medical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Harvard University, Boston, Massachusetts 02115, USA. </a:t>
            </a:r>
            <a:endParaRPr lang="en-US" dirty="0"/>
          </a:p>
          <a:p>
            <a:endParaRPr lang="en-US" dirty="0"/>
          </a:p>
        </p:txBody>
      </p:sp>
      <p:sp>
        <p:nvSpPr>
          <p:cNvPr id="4" name="Slide Number Placeholder 3"/>
          <p:cNvSpPr>
            <a:spLocks noGrp="1"/>
          </p:cNvSpPr>
          <p:nvPr>
            <p:ph type="sldNum" sz="quarter" idx="5"/>
          </p:nvPr>
        </p:nvSpPr>
        <p:spPr/>
        <p:txBody>
          <a:bodyPr/>
          <a:lstStyle/>
          <a:p>
            <a:fld id="{9544AFDE-FABD-8C44-9202-110CE85950DF}" type="slidenum">
              <a:rPr lang="en-US" smtClean="0"/>
              <a:t>9</a:t>
            </a:fld>
            <a:endParaRPr lang="en-US"/>
          </a:p>
        </p:txBody>
      </p:sp>
    </p:spTree>
    <p:extLst>
      <p:ext uri="{BB962C8B-B14F-4D97-AF65-F5344CB8AC3E}">
        <p14:creationId xmlns:p14="http://schemas.microsoft.com/office/powerpoint/2010/main" val="876832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100 years ago “controller tuning” meant a screw driver, a wrench and experiments</a:t>
            </a:r>
          </a:p>
          <a:p>
            <a:r>
              <a:rPr lang="en-US" dirty="0"/>
              <a:t>Then Wiener and Kalman introduced revolutionary design techniques which enabled controller design based on mathematical models.. Model based design</a:t>
            </a:r>
          </a:p>
          <a:p>
            <a:r>
              <a:rPr lang="en-US" dirty="0"/>
              <a:t> After initial enthusiasm engineers were discouraged because they found that they spent most of their time building models.</a:t>
            </a:r>
          </a:p>
          <a:p>
            <a:r>
              <a:rPr lang="en-US" dirty="0"/>
              <a:t>Adaptive control of the 1970s was supposed to be the answer to this dilemma.</a:t>
            </a:r>
          </a:p>
          <a:p>
            <a:r>
              <a:rPr lang="en-US" dirty="0"/>
              <a:t>The intellectual center here, especially Karl </a:t>
            </a:r>
            <a:r>
              <a:rPr lang="en-US" dirty="0" err="1"/>
              <a:t>Astrom</a:t>
            </a:r>
            <a:r>
              <a:rPr lang="en-US" dirty="0"/>
              <a:t>,  was genuinely in applications</a:t>
            </a:r>
          </a:p>
          <a:p>
            <a:endParaRPr lang="en-US" dirty="0"/>
          </a:p>
          <a:p>
            <a:endParaRPr lang="en-US" dirty="0"/>
          </a:p>
          <a:p>
            <a:endParaRPr lang="en-US" dirty="0"/>
          </a:p>
          <a:p>
            <a:r>
              <a:rPr lang="en-US" dirty="0"/>
              <a:t>Not only do the applications in mind dictate the use of adaptation, but also the choice of regulator structure. A simple regulator with few parameters is likely to do well if only a replacement of PID-regulators is intended. On the other hand, in demanding applications there may be a need to increase regulator complexity to achieve desired performance. </a:t>
            </a:r>
          </a:p>
          <a:p>
            <a:endParaRPr lang="en-US" dirty="0"/>
          </a:p>
          <a:p>
            <a:r>
              <a:rPr lang="en-US" sz="2400" dirty="0"/>
              <a:t>Successful </a:t>
            </a:r>
            <a:r>
              <a:rPr lang="en-US" sz="2400" dirty="0" err="1"/>
              <a:t>autotuners</a:t>
            </a:r>
            <a:r>
              <a:rPr lang="en-US" sz="2400" dirty="0"/>
              <a:t>: Phase lock, noise cancellation, cell phone communication</a:t>
            </a:r>
          </a:p>
          <a:p>
            <a:endParaRPr lang="en-US" sz="2400" dirty="0"/>
          </a:p>
          <a:p>
            <a:endParaRPr lang="en-US" sz="2400" dirty="0"/>
          </a:p>
        </p:txBody>
      </p:sp>
      <p:sp>
        <p:nvSpPr>
          <p:cNvPr id="4" name="Slide Number Placeholder 3"/>
          <p:cNvSpPr>
            <a:spLocks noGrp="1"/>
          </p:cNvSpPr>
          <p:nvPr>
            <p:ph type="sldNum" sz="quarter" idx="5"/>
          </p:nvPr>
        </p:nvSpPr>
        <p:spPr/>
        <p:txBody>
          <a:bodyPr/>
          <a:lstStyle/>
          <a:p>
            <a:fld id="{E4276EBB-7B6E-9641-A1F8-FEE6CF990A1B}" type="slidenum">
              <a:rPr lang="en-US" smtClean="0"/>
              <a:t>10</a:t>
            </a:fld>
            <a:endParaRPr lang="en-US"/>
          </a:p>
        </p:txBody>
      </p:sp>
    </p:spTree>
    <p:extLst>
      <p:ext uri="{BB962C8B-B14F-4D97-AF65-F5344CB8AC3E}">
        <p14:creationId xmlns:p14="http://schemas.microsoft.com/office/powerpoint/2010/main" val="288936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1982 one of the first general products in this area, the ASEA NOVATUNE, was presented to the market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ASEA  = ABB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Honeywell controller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one of the very first applications reported was carried out by ASEA, see </a:t>
            </a:r>
            <a:r>
              <a:rPr lang="en-US" dirty="0" err="1"/>
              <a:t>Cegrell</a:t>
            </a:r>
            <a:r>
              <a:rPr lang="en-US" dirty="0"/>
              <a:t> and </a:t>
            </a:r>
            <a:r>
              <a:rPr lang="en-US" dirty="0" err="1"/>
              <a:t>Hedqvist</a:t>
            </a:r>
            <a:r>
              <a:rPr lang="en-US" dirty="0"/>
              <a:t> (1973). The company has since then used adaptive techniques in some of its delivery projects, see e.g. Bengtsson (1979). In 1982 one of the first general products in this area, the ASEA NOVATUNE, was presented to the market place.  </a:t>
            </a:r>
          </a:p>
          <a:p>
            <a:endParaRPr lang="en-US" dirty="0"/>
          </a:p>
          <a:p>
            <a:endParaRPr lang="en-US" dirty="0"/>
          </a:p>
          <a:p>
            <a:endParaRPr lang="en-US" dirty="0"/>
          </a:p>
          <a:p>
            <a:r>
              <a:rPr lang="en-US" dirty="0"/>
              <a:t>!;!_, 4.57-476. </a:t>
            </a:r>
          </a:p>
          <a:p>
            <a:r>
              <a:rPr lang="en-US" dirty="0" err="1"/>
              <a:t>Astrom</a:t>
            </a:r>
            <a:r>
              <a:rPr lang="en-US" dirty="0"/>
              <a:t> K J, </a:t>
            </a:r>
            <a:r>
              <a:rPr lang="en-US" dirty="0" err="1"/>
              <a:t>Hagglund</a:t>
            </a:r>
            <a:r>
              <a:rPr lang="en-US" dirty="0"/>
              <a:t> T (1983): </a:t>
            </a:r>
            <a:r>
              <a:rPr lang="en-US" dirty="0" err="1"/>
              <a:t>Autornatic</a:t>
            </a:r>
            <a:r>
              <a:rPr lang="en-US" dirty="0"/>
              <a:t> Tuning of Simple regulators for phase and amplitude </a:t>
            </a:r>
            <a:r>
              <a:rPr lang="en-US" dirty="0" err="1"/>
              <a:t>lllargins</a:t>
            </a:r>
            <a:r>
              <a:rPr lang="en-US" dirty="0"/>
              <a:t> specifications. Preprints or IF AC Workshop on Adaptive Systems in Control and Signal Processing, San Francisco. </a:t>
            </a:r>
          </a:p>
          <a:p>
            <a:r>
              <a:rPr lang="en-US" dirty="0"/>
              <a:t>!.Q, 353-379. </a:t>
            </a:r>
          </a:p>
          <a:p>
            <a:endParaRPr lang="en-US" dirty="0"/>
          </a:p>
          <a:p>
            <a:r>
              <a:rPr lang="en-US" dirty="0"/>
              <a:t>64, 1198-1208.</a:t>
            </a:r>
          </a:p>
        </p:txBody>
      </p:sp>
      <p:sp>
        <p:nvSpPr>
          <p:cNvPr id="4" name="Slide Number Placeholder 3"/>
          <p:cNvSpPr>
            <a:spLocks noGrp="1"/>
          </p:cNvSpPr>
          <p:nvPr>
            <p:ph type="sldNum" sz="quarter" idx="5"/>
          </p:nvPr>
        </p:nvSpPr>
        <p:spPr/>
        <p:txBody>
          <a:bodyPr/>
          <a:lstStyle/>
          <a:p>
            <a:fld id="{E4276EBB-7B6E-9641-A1F8-FEE6CF990A1B}" type="slidenum">
              <a:rPr lang="en-US" smtClean="0"/>
              <a:t>11</a:t>
            </a:fld>
            <a:endParaRPr lang="en-US"/>
          </a:p>
        </p:txBody>
      </p:sp>
    </p:spTree>
    <p:extLst>
      <p:ext uri="{BB962C8B-B14F-4D97-AF65-F5344CB8AC3E}">
        <p14:creationId xmlns:p14="http://schemas.microsoft.com/office/powerpoint/2010/main" val="276754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Those were the comments by Per Erik </a:t>
            </a:r>
            <a:r>
              <a:rPr lang="en-US" dirty="0" err="1"/>
              <a:t>Maden</a:t>
            </a:r>
            <a:endParaRPr lang="en-US" dirty="0"/>
          </a:p>
          <a:p>
            <a:endParaRPr lang="en-US" dirty="0"/>
          </a:p>
          <a:p>
            <a:endParaRPr lang="en-US" dirty="0"/>
          </a:p>
          <a:p>
            <a:endParaRPr lang="en-US" dirty="0"/>
          </a:p>
          <a:p>
            <a:r>
              <a:rPr lang="en-US" dirty="0"/>
              <a:t>Proceedings of the 34th Conference on Decision &amp; Control New Orleans, LA- December 1995</a:t>
            </a:r>
          </a:p>
          <a:p>
            <a:r>
              <a:rPr lang="en-US" dirty="0"/>
              <a:t>EXPERIENCES WITH ADAPTIVE CONTROL SINCE 1982</a:t>
            </a:r>
          </a:p>
          <a:p>
            <a:r>
              <a:rPr lang="en-US" dirty="0"/>
              <a:t>Per Erik </a:t>
            </a:r>
            <a:r>
              <a:rPr lang="en-US" dirty="0" err="1"/>
              <a:t>Maden</a:t>
            </a:r>
            <a:r>
              <a:rPr lang="en-US" dirty="0"/>
              <a:t> </a:t>
            </a:r>
          </a:p>
          <a:p>
            <a:endParaRPr lang="en-US" dirty="0"/>
          </a:p>
          <a:p>
            <a:r>
              <a:rPr lang="en-US" sz="1200" kern="1200" dirty="0">
                <a:solidFill>
                  <a:schemeClr val="tx1"/>
                </a:solidFill>
                <a:effectLst/>
                <a:latin typeface="+mn-lt"/>
                <a:ea typeface="+mn-ea"/>
                <a:cs typeface="+mn-cs"/>
              </a:rPr>
              <a:t>The self-tuning control of 1982 in </a:t>
            </a:r>
            <a:r>
              <a:rPr lang="en-US" sz="1200" kern="1200" dirty="0" err="1">
                <a:solidFill>
                  <a:schemeClr val="tx1"/>
                </a:solidFill>
                <a:effectLst/>
                <a:latin typeface="+mn-lt"/>
                <a:ea typeface="+mn-ea"/>
                <a:cs typeface="+mn-cs"/>
              </a:rPr>
              <a:t>Novatune</a:t>
            </a:r>
            <a:r>
              <a:rPr lang="en-US" sz="1200" kern="1200" dirty="0">
                <a:solidFill>
                  <a:schemeClr val="tx1"/>
                </a:solidFill>
                <a:effectLst/>
                <a:latin typeface="+mn-lt"/>
                <a:ea typeface="+mn-ea"/>
                <a:cs typeface="+mn-cs"/>
              </a:rPr>
              <a:t>, with its roots</a:t>
            </a:r>
          </a:p>
          <a:p>
            <a:r>
              <a:rPr lang="en-US" sz="1200" kern="1200" dirty="0">
                <a:solidFill>
                  <a:schemeClr val="tx1"/>
                </a:solidFill>
                <a:effectLst/>
                <a:latin typeface="+mn-lt"/>
                <a:ea typeface="+mn-ea"/>
                <a:cs typeface="+mn-cs"/>
              </a:rPr>
              <a:t>in the early 1970s has shown good results in many</a:t>
            </a:r>
          </a:p>
          <a:p>
            <a:r>
              <a:rPr lang="en-US" sz="1200" kern="1200" dirty="0">
                <a:solidFill>
                  <a:schemeClr val="tx1"/>
                </a:solidFill>
                <a:effectLst/>
                <a:latin typeface="+mn-lt"/>
                <a:ea typeface="+mn-ea"/>
                <a:cs typeface="+mn-cs"/>
              </a:rPr>
              <a:t>applications. But it requires correct commissioning, which</a:t>
            </a:r>
          </a:p>
          <a:p>
            <a:r>
              <a:rPr lang="en-US" sz="1200" kern="1200" dirty="0">
                <a:solidFill>
                  <a:schemeClr val="tx1"/>
                </a:solidFill>
                <a:effectLst/>
                <a:latin typeface="+mn-lt"/>
                <a:ea typeface="+mn-ea"/>
                <a:cs typeface="+mn-cs"/>
              </a:rPr>
              <a:t>in turn requires control engineers with special training and</a:t>
            </a:r>
          </a:p>
          <a:p>
            <a:r>
              <a:rPr lang="en-US" sz="1200" kern="1200" dirty="0">
                <a:solidFill>
                  <a:schemeClr val="tx1"/>
                </a:solidFill>
                <a:effectLst/>
                <a:latin typeface="+mn-lt"/>
                <a:ea typeface="+mn-ea"/>
                <a:cs typeface="+mn-cs"/>
              </a:rPr>
              <a:t>education. It does not always produce better result than</a:t>
            </a:r>
          </a:p>
          <a:p>
            <a:r>
              <a:rPr lang="en-US" sz="1200" kern="1200" dirty="0">
                <a:solidFill>
                  <a:schemeClr val="tx1"/>
                </a:solidFill>
                <a:effectLst/>
                <a:latin typeface="+mn-lt"/>
                <a:ea typeface="+mn-ea"/>
                <a:cs typeface="+mn-cs"/>
              </a:rPr>
              <a:t>conventional PID control, but often it does so when the</a:t>
            </a:r>
          </a:p>
          <a:p>
            <a:r>
              <a:rPr lang="en-US" sz="1200" kern="1200" dirty="0">
                <a:solidFill>
                  <a:schemeClr val="tx1"/>
                </a:solidFill>
                <a:effectLst/>
                <a:latin typeface="+mn-lt"/>
                <a:ea typeface="+mn-ea"/>
                <a:cs typeface="+mn-cs"/>
              </a:rPr>
              <a:t>correct circumstances are at hand.</a:t>
            </a:r>
          </a:p>
          <a:p>
            <a:endParaRPr lang="en-US" dirty="0"/>
          </a:p>
        </p:txBody>
      </p:sp>
      <p:sp>
        <p:nvSpPr>
          <p:cNvPr id="4" name="Slide Number Placeholder 3"/>
          <p:cNvSpPr>
            <a:spLocks noGrp="1"/>
          </p:cNvSpPr>
          <p:nvPr>
            <p:ph type="sldNum" sz="quarter" idx="5"/>
          </p:nvPr>
        </p:nvSpPr>
        <p:spPr/>
        <p:txBody>
          <a:bodyPr/>
          <a:lstStyle/>
          <a:p>
            <a:fld id="{E4276EBB-7B6E-9641-A1F8-FEE6CF990A1B}" type="slidenum">
              <a:rPr lang="en-US" smtClean="0"/>
              <a:t>12</a:t>
            </a:fld>
            <a:endParaRPr lang="en-US"/>
          </a:p>
        </p:txBody>
      </p:sp>
    </p:spTree>
    <p:extLst>
      <p:ext uri="{BB962C8B-B14F-4D97-AF65-F5344CB8AC3E}">
        <p14:creationId xmlns:p14="http://schemas.microsoft.com/office/powerpoint/2010/main" val="413739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we do not  only want to pay lip service but we want to analyze and understand what Learning can do for Dynamics and Control </a:t>
            </a:r>
          </a:p>
        </p:txBody>
      </p:sp>
      <p:sp>
        <p:nvSpPr>
          <p:cNvPr id="4" name="Slide Number Placeholder 3"/>
          <p:cNvSpPr>
            <a:spLocks noGrp="1"/>
          </p:cNvSpPr>
          <p:nvPr>
            <p:ph type="sldNum" sz="quarter" idx="5"/>
          </p:nvPr>
        </p:nvSpPr>
        <p:spPr/>
        <p:txBody>
          <a:bodyPr/>
          <a:lstStyle/>
          <a:p>
            <a:pPr>
              <a:defRPr/>
            </a:pPr>
            <a:fld id="{3BFACDFF-D5B2-E64A-988F-0CC296D2E87C}" type="slidenum">
              <a:rPr lang="en-GB" smtClean="0"/>
              <a:pPr>
                <a:defRPr/>
              </a:pPr>
              <a:t>13</a:t>
            </a:fld>
            <a:endParaRPr lang="en-GB" dirty="0"/>
          </a:p>
        </p:txBody>
      </p:sp>
    </p:spTree>
    <p:extLst>
      <p:ext uri="{BB962C8B-B14F-4D97-AF65-F5344CB8AC3E}">
        <p14:creationId xmlns:p14="http://schemas.microsoft.com/office/powerpoint/2010/main" val="507450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aware that at the end of May there was a workshop at MIT dedicated to this topic with 400 people attending</a:t>
            </a:r>
          </a:p>
          <a:p>
            <a:endParaRPr lang="en-US" dirty="0"/>
          </a:p>
          <a:p>
            <a:r>
              <a:rPr lang="en-US" dirty="0"/>
              <a:t>And I was invited to deliver the opening address.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BFACDFF-D5B2-E64A-988F-0CC296D2E87C}" type="slidenum">
              <a:rPr lang="en-GB" smtClean="0"/>
              <a:pPr>
                <a:defRPr/>
              </a:pPr>
              <a:t>14</a:t>
            </a:fld>
            <a:endParaRPr lang="en-GB" dirty="0"/>
          </a:p>
        </p:txBody>
      </p:sp>
    </p:spTree>
    <p:extLst>
      <p:ext uri="{BB962C8B-B14F-4D97-AF65-F5344CB8AC3E}">
        <p14:creationId xmlns:p14="http://schemas.microsoft.com/office/powerpoint/2010/main" val="3051403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depending on the problem this space between nothing and anything where adaptive control would be appropriate can be quite small.</a:t>
            </a:r>
          </a:p>
          <a:p>
            <a:endParaRPr lang="en-US" dirty="0"/>
          </a:p>
          <a:p>
            <a:endParaRPr lang="en-US" dirty="0"/>
          </a:p>
          <a:p>
            <a:endParaRPr lang="en-US" dirty="0"/>
          </a:p>
          <a:p>
            <a:r>
              <a:rPr lang="en-US" dirty="0"/>
              <a:t>Our discussion is about complex models, demanding performance specs, problems that cannot be solved by humans.</a:t>
            </a:r>
          </a:p>
          <a:p>
            <a:endParaRPr lang="en-US" dirty="0"/>
          </a:p>
        </p:txBody>
      </p:sp>
      <p:sp>
        <p:nvSpPr>
          <p:cNvPr id="4" name="Slide Number Placeholder 3"/>
          <p:cNvSpPr>
            <a:spLocks noGrp="1"/>
          </p:cNvSpPr>
          <p:nvPr>
            <p:ph type="sldNum" sz="quarter" idx="5"/>
          </p:nvPr>
        </p:nvSpPr>
        <p:spPr/>
        <p:txBody>
          <a:bodyPr/>
          <a:lstStyle/>
          <a:p>
            <a:fld id="{E4276EBB-7B6E-9641-A1F8-FEE6CF990A1B}" type="slidenum">
              <a:rPr lang="en-US" smtClean="0"/>
              <a:t>15</a:t>
            </a:fld>
            <a:endParaRPr lang="en-US"/>
          </a:p>
        </p:txBody>
      </p:sp>
    </p:spTree>
    <p:extLst>
      <p:ext uri="{BB962C8B-B14F-4D97-AF65-F5344CB8AC3E}">
        <p14:creationId xmlns:p14="http://schemas.microsoft.com/office/powerpoint/2010/main" val="72733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5604-D6E6-5F4A-8B5C-8D65B1188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D97184-87A4-1048-871E-05BC97AAD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15A770-B9B3-7944-9C84-904444CFD502}"/>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5" name="Footer Placeholder 4">
            <a:extLst>
              <a:ext uri="{FF2B5EF4-FFF2-40B4-BE49-F238E27FC236}">
                <a16:creationId xmlns:a16="http://schemas.microsoft.com/office/drawing/2014/main" id="{59A89ECD-3A1C-2044-AE79-463E7F689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6C1CB-E047-6340-AC4E-9135EBD25DC1}"/>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3711837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4F86-A0D2-854D-BDBD-0CF1386CA8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1505A-95E3-284F-BDEB-52E4470667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C4B6E-060F-364D-A029-474CB232BDD9}"/>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5" name="Footer Placeholder 4">
            <a:extLst>
              <a:ext uri="{FF2B5EF4-FFF2-40B4-BE49-F238E27FC236}">
                <a16:creationId xmlns:a16="http://schemas.microsoft.com/office/drawing/2014/main" id="{604B2FF5-367E-7545-8B93-F4589118D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F4D37-D963-634A-8BBF-7E2C9B469159}"/>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1861071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33CB13-2124-954A-9522-4869D0CB92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F8A300-6488-AF44-A16F-FDBE14D103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ED635-91CA-7746-B5CC-2D2C349E9D29}"/>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5" name="Footer Placeholder 4">
            <a:extLst>
              <a:ext uri="{FF2B5EF4-FFF2-40B4-BE49-F238E27FC236}">
                <a16:creationId xmlns:a16="http://schemas.microsoft.com/office/drawing/2014/main" id="{0711C80F-9896-7C48-88D5-4BF4E3DA0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07C67-330F-0A4E-BEE9-A54CD6E79A95}"/>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3645343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ED19-C93B-324A-9C72-1ECD2E248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01AEDB-53BD-AC41-A860-76069C83ED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36B59-6FD6-0443-BD93-FD0A8B3C2023}"/>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5" name="Footer Placeholder 4">
            <a:extLst>
              <a:ext uri="{FF2B5EF4-FFF2-40B4-BE49-F238E27FC236}">
                <a16:creationId xmlns:a16="http://schemas.microsoft.com/office/drawing/2014/main" id="{3C6D22CC-B190-454F-8B89-D796E9D4E2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AD9EB-98AF-E949-8830-B04237BC77A5}"/>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173267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D8E1-E1FD-3A45-834E-1FB623351A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01F102-D254-A84B-81C5-2ADBA0BB83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BC0FC-7998-244E-AC84-2C80BF9A7E48}"/>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5" name="Footer Placeholder 4">
            <a:extLst>
              <a:ext uri="{FF2B5EF4-FFF2-40B4-BE49-F238E27FC236}">
                <a16:creationId xmlns:a16="http://schemas.microsoft.com/office/drawing/2014/main" id="{802B2E77-A462-9F42-81E4-F243FBD4B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C8C19-AE2A-844E-925A-D4135E79B584}"/>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140745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F87A-7DA9-AA47-81AE-D09F29D70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DE580-30B7-7D4D-929B-649265229D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22ED28-3B11-5346-A08D-2CB438B891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4EC545-614D-C94F-BA81-2A3F22B6E0D4}"/>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6" name="Footer Placeholder 5">
            <a:extLst>
              <a:ext uri="{FF2B5EF4-FFF2-40B4-BE49-F238E27FC236}">
                <a16:creationId xmlns:a16="http://schemas.microsoft.com/office/drawing/2014/main" id="{6273DEBC-32E3-FD44-A58C-03C3F8193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806F6-3A86-6A47-8CD8-50AE5D6DA3E1}"/>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54025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B12B-2C21-A949-9483-B9D96D224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EF3F46-C6F1-4641-94A0-76D9B4467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E4FEC1-ADC8-D548-8557-E419E05908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815FEF-DB48-2E4A-A584-D746953431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C96CA-FF61-D243-8716-7B0664A8A1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824E6-BB38-AE4D-8D72-244EB11773B2}"/>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8" name="Footer Placeholder 7">
            <a:extLst>
              <a:ext uri="{FF2B5EF4-FFF2-40B4-BE49-F238E27FC236}">
                <a16:creationId xmlns:a16="http://schemas.microsoft.com/office/drawing/2014/main" id="{1B7FB989-3523-0241-BFDC-0791672066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4C69B-1A69-D642-9127-18E30AF31ECA}"/>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241525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BC25-94C2-AE41-8952-5F15D66721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118EC6-0EF7-B44D-AD4E-3706DB245E0D}"/>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4" name="Footer Placeholder 3">
            <a:extLst>
              <a:ext uri="{FF2B5EF4-FFF2-40B4-BE49-F238E27FC236}">
                <a16:creationId xmlns:a16="http://schemas.microsoft.com/office/drawing/2014/main" id="{DE3CC09B-D0F3-BB4B-913B-EE794AFE14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CA2261-8B50-884F-B0E4-1FD892784E82}"/>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1238538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87971-0D95-C846-B1DF-11906E490448}"/>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3" name="Footer Placeholder 2">
            <a:extLst>
              <a:ext uri="{FF2B5EF4-FFF2-40B4-BE49-F238E27FC236}">
                <a16:creationId xmlns:a16="http://schemas.microsoft.com/office/drawing/2014/main" id="{4AB83DB9-AE1E-4540-8630-DB2FE0B500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3BE3B1-E144-7643-B8D4-2845877CC460}"/>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259094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0349-1416-584D-A5F9-F89D70F86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99937C-F444-1C46-A00B-4C6D8F14A2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341955-A445-C34F-9EF8-FDFB00636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D991F1-6FDE-8945-91D8-4F4C318BAB3C}"/>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6" name="Footer Placeholder 5">
            <a:extLst>
              <a:ext uri="{FF2B5EF4-FFF2-40B4-BE49-F238E27FC236}">
                <a16:creationId xmlns:a16="http://schemas.microsoft.com/office/drawing/2014/main" id="{9739FC29-4AD0-ED4E-8146-86C42758B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F46AD-870F-E74A-BB1B-1D876DD5B1F8}"/>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268776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89E3-D03E-8F40-8530-3F7FB247D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F0849E-C684-3D4C-8861-79DDEDD2B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FCE7B5-B7CC-0D4C-A0EA-74BB7DC3C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AA925-CD40-7143-9889-66D6EFA4D23B}"/>
              </a:ext>
            </a:extLst>
          </p:cNvPr>
          <p:cNvSpPr>
            <a:spLocks noGrp="1"/>
          </p:cNvSpPr>
          <p:nvPr>
            <p:ph type="dt" sz="half" idx="10"/>
          </p:nvPr>
        </p:nvSpPr>
        <p:spPr/>
        <p:txBody>
          <a:bodyPr/>
          <a:lstStyle/>
          <a:p>
            <a:fld id="{5685CFED-1824-5C47-A4CA-358C766CBB52}" type="datetimeFigureOut">
              <a:rPr lang="en-US" smtClean="0"/>
              <a:t>11/8/2019</a:t>
            </a:fld>
            <a:endParaRPr lang="en-US"/>
          </a:p>
        </p:txBody>
      </p:sp>
      <p:sp>
        <p:nvSpPr>
          <p:cNvPr id="6" name="Footer Placeholder 5">
            <a:extLst>
              <a:ext uri="{FF2B5EF4-FFF2-40B4-BE49-F238E27FC236}">
                <a16:creationId xmlns:a16="http://schemas.microsoft.com/office/drawing/2014/main" id="{CA840338-7A99-AC4E-A67A-13F599727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34306-E06E-6540-9929-4A3FD14606A6}"/>
              </a:ext>
            </a:extLst>
          </p:cNvPr>
          <p:cNvSpPr>
            <a:spLocks noGrp="1"/>
          </p:cNvSpPr>
          <p:nvPr>
            <p:ph type="sldNum" sz="quarter" idx="12"/>
          </p:nvPr>
        </p:nvSpPr>
        <p:spPr/>
        <p:txBody>
          <a:bodyPr/>
          <a:lstStyle/>
          <a:p>
            <a:fld id="{1D3E0AC5-C823-344E-9C5E-8DDE162F2967}" type="slidenum">
              <a:rPr lang="en-US" smtClean="0"/>
              <a:t>‹#›</a:t>
            </a:fld>
            <a:endParaRPr lang="en-US"/>
          </a:p>
        </p:txBody>
      </p:sp>
    </p:spTree>
    <p:extLst>
      <p:ext uri="{BB962C8B-B14F-4D97-AF65-F5344CB8AC3E}">
        <p14:creationId xmlns:p14="http://schemas.microsoft.com/office/powerpoint/2010/main" val="149696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7593E3-08E1-D24E-873E-6C6A5DBA9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B896D2-EBB9-414A-99A5-121BDF043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1A6F2-C418-034C-9A33-B6308EA6A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5CFED-1824-5C47-A4CA-358C766CBB52}" type="datetimeFigureOut">
              <a:rPr lang="en-US" smtClean="0"/>
              <a:t>11/8/2019</a:t>
            </a:fld>
            <a:endParaRPr lang="en-US"/>
          </a:p>
        </p:txBody>
      </p:sp>
      <p:sp>
        <p:nvSpPr>
          <p:cNvPr id="5" name="Footer Placeholder 4">
            <a:extLst>
              <a:ext uri="{FF2B5EF4-FFF2-40B4-BE49-F238E27FC236}">
                <a16:creationId xmlns:a16="http://schemas.microsoft.com/office/drawing/2014/main" id="{D3C247AB-522A-3048-9C0D-FC47C70601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152FCC-0A80-9D43-8F6A-EA28735FD7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E0AC5-C823-344E-9C5E-8DDE162F2967}" type="slidenum">
              <a:rPr lang="en-US" smtClean="0"/>
              <a:t>‹#›</a:t>
            </a:fld>
            <a:endParaRPr lang="en-US"/>
          </a:p>
        </p:txBody>
      </p:sp>
    </p:spTree>
    <p:extLst>
      <p:ext uri="{BB962C8B-B14F-4D97-AF65-F5344CB8AC3E}">
        <p14:creationId xmlns:p14="http://schemas.microsoft.com/office/powerpoint/2010/main" val="433764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tiff"/><Relationship Id="rId10" Type="http://schemas.openxmlformats.org/officeDocument/2006/relationships/image" Target="../media/image8.tiff"/><Relationship Id="rId4" Type="http://schemas.openxmlformats.org/officeDocument/2006/relationships/image" Target="../media/image2.tiff"/><Relationship Id="rId9"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F27E-5C4F-F446-AE1E-E76588158795}"/>
              </a:ext>
            </a:extLst>
          </p:cNvPr>
          <p:cNvSpPr>
            <a:spLocks noGrp="1"/>
          </p:cNvSpPr>
          <p:nvPr>
            <p:ph type="ctrTitle"/>
          </p:nvPr>
        </p:nvSpPr>
        <p:spPr>
          <a:xfrm>
            <a:off x="884421" y="1122363"/>
            <a:ext cx="10747946" cy="2387600"/>
          </a:xfrm>
        </p:spPr>
        <p:txBody>
          <a:bodyPr>
            <a:normAutofit fontScale="90000"/>
          </a:bodyPr>
          <a:lstStyle/>
          <a:p>
            <a:r>
              <a:rPr lang="en-US" b="1" dirty="0"/>
              <a:t>Online Process Optimization </a:t>
            </a:r>
            <a:br>
              <a:rPr lang="en-US" b="1" dirty="0"/>
            </a:br>
            <a:r>
              <a:rPr lang="en-US" b="1" dirty="0"/>
              <a:t>Grand Challenges and Opportunities</a:t>
            </a:r>
            <a:endParaRPr lang="en-US" dirty="0"/>
          </a:p>
        </p:txBody>
      </p:sp>
      <p:sp>
        <p:nvSpPr>
          <p:cNvPr id="3" name="Subtitle 2">
            <a:extLst>
              <a:ext uri="{FF2B5EF4-FFF2-40B4-BE49-F238E27FC236}">
                <a16:creationId xmlns:a16="http://schemas.microsoft.com/office/drawing/2014/main" id="{87A95041-8D27-7441-86B1-BC4C6BE23885}"/>
              </a:ext>
            </a:extLst>
          </p:cNvPr>
          <p:cNvSpPr>
            <a:spLocks noGrp="1"/>
          </p:cNvSpPr>
          <p:nvPr>
            <p:ph type="subTitle" idx="1"/>
          </p:nvPr>
        </p:nvSpPr>
        <p:spPr/>
        <p:txBody>
          <a:bodyPr>
            <a:normAutofit lnSpcReduction="10000"/>
          </a:bodyPr>
          <a:lstStyle/>
          <a:p>
            <a:r>
              <a:rPr lang="en-US" dirty="0"/>
              <a:t>Manfred </a:t>
            </a:r>
            <a:r>
              <a:rPr lang="en-US" dirty="0" err="1"/>
              <a:t>Morari</a:t>
            </a:r>
            <a:endParaRPr lang="en-US" dirty="0"/>
          </a:p>
          <a:p>
            <a:endParaRPr lang="en-US" dirty="0"/>
          </a:p>
          <a:p>
            <a:r>
              <a:rPr lang="en-US" b="1" dirty="0"/>
              <a:t>Workshop 08 Nov. 2019</a:t>
            </a:r>
          </a:p>
          <a:p>
            <a:r>
              <a:rPr lang="en-US" b="1" dirty="0"/>
              <a:t>NTNU  Trondheim</a:t>
            </a:r>
            <a:endParaRPr lang="en-US" dirty="0"/>
          </a:p>
        </p:txBody>
      </p:sp>
    </p:spTree>
    <p:extLst>
      <p:ext uri="{BB962C8B-B14F-4D97-AF65-F5344CB8AC3E}">
        <p14:creationId xmlns:p14="http://schemas.microsoft.com/office/powerpoint/2010/main" val="1021213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2588-A346-9C4E-B75C-CB281A7C5AA7}"/>
              </a:ext>
            </a:extLst>
          </p:cNvPr>
          <p:cNvSpPr>
            <a:spLocks noGrp="1"/>
          </p:cNvSpPr>
          <p:nvPr>
            <p:ph type="title"/>
          </p:nvPr>
        </p:nvSpPr>
        <p:spPr/>
        <p:txBody>
          <a:bodyPr/>
          <a:lstStyle/>
          <a:p>
            <a:r>
              <a:rPr lang="en-US" dirty="0"/>
              <a:t>Idea: Get rid of “Modeling” …</a:t>
            </a:r>
            <a:br>
              <a:rPr lang="en-US" dirty="0"/>
            </a:br>
            <a:r>
              <a:rPr lang="en-US" dirty="0"/>
              <a:t>…in Model-Based-Design</a:t>
            </a:r>
          </a:p>
        </p:txBody>
      </p:sp>
      <p:sp>
        <p:nvSpPr>
          <p:cNvPr id="3" name="Content Placeholder 2">
            <a:extLst>
              <a:ext uri="{FF2B5EF4-FFF2-40B4-BE49-F238E27FC236}">
                <a16:creationId xmlns:a16="http://schemas.microsoft.com/office/drawing/2014/main" id="{2AEC6801-CAB2-0C44-A8F2-13532CAD13BB}"/>
              </a:ext>
            </a:extLst>
          </p:cNvPr>
          <p:cNvSpPr>
            <a:spLocks noGrp="1"/>
          </p:cNvSpPr>
          <p:nvPr>
            <p:ph idx="1"/>
          </p:nvPr>
        </p:nvSpPr>
        <p:spPr>
          <a:xfrm>
            <a:off x="838200" y="1825625"/>
            <a:ext cx="10940512" cy="4351338"/>
          </a:xfrm>
        </p:spPr>
        <p:txBody>
          <a:bodyPr>
            <a:normAutofit lnSpcReduction="10000"/>
          </a:bodyPr>
          <a:lstStyle/>
          <a:p>
            <a:r>
              <a:rPr lang="en-US" dirty="0"/>
              <a:t>Kalman (1958): Design of a self-optimizing control system. Trans. ASME</a:t>
            </a:r>
          </a:p>
          <a:p>
            <a:r>
              <a:rPr lang="en-US" dirty="0"/>
              <a:t>Bellman (1961): Adaptive Control Processes </a:t>
            </a:r>
          </a:p>
          <a:p>
            <a:r>
              <a:rPr lang="en-US" dirty="0" err="1"/>
              <a:t>Åström</a:t>
            </a:r>
            <a:r>
              <a:rPr lang="en-US" dirty="0"/>
              <a:t> &amp; </a:t>
            </a:r>
            <a:r>
              <a:rPr lang="en-US" dirty="0" err="1"/>
              <a:t>Wittenmark</a:t>
            </a:r>
            <a:r>
              <a:rPr lang="en-US" dirty="0"/>
              <a:t> (1973): On Self-Tuning Regulators. </a:t>
            </a:r>
            <a:r>
              <a:rPr lang="en-US" dirty="0" err="1"/>
              <a:t>Automatica</a:t>
            </a:r>
            <a:endParaRPr lang="en-US" dirty="0"/>
          </a:p>
          <a:p>
            <a:r>
              <a:rPr lang="en-US" dirty="0"/>
              <a:t>Landau (1974): A survey of model reference adaptive techniques, </a:t>
            </a:r>
            <a:r>
              <a:rPr lang="en-US" dirty="0" err="1"/>
              <a:t>Automatica</a:t>
            </a:r>
            <a:endParaRPr lang="en-US" dirty="0"/>
          </a:p>
          <a:p>
            <a:r>
              <a:rPr lang="en-US" dirty="0"/>
              <a:t>Narendra &amp; </a:t>
            </a:r>
            <a:r>
              <a:rPr lang="en-US" dirty="0" err="1"/>
              <a:t>Valavani</a:t>
            </a:r>
            <a:r>
              <a:rPr lang="en-US" dirty="0"/>
              <a:t> (1976): Stable adaptive observers and controllers. Proc IEEE</a:t>
            </a:r>
          </a:p>
          <a:p>
            <a:r>
              <a:rPr lang="en-US" dirty="0" err="1"/>
              <a:t>Åström</a:t>
            </a:r>
            <a:r>
              <a:rPr lang="en-US" dirty="0"/>
              <a:t>, </a:t>
            </a:r>
            <a:r>
              <a:rPr lang="en-US" dirty="0" err="1"/>
              <a:t>Borisson</a:t>
            </a:r>
            <a:r>
              <a:rPr lang="en-US" dirty="0"/>
              <a:t>, </a:t>
            </a:r>
            <a:r>
              <a:rPr lang="en-US" dirty="0" err="1"/>
              <a:t>Ljung</a:t>
            </a:r>
            <a:r>
              <a:rPr lang="en-US" dirty="0"/>
              <a:t>, </a:t>
            </a:r>
            <a:r>
              <a:rPr lang="en-US" dirty="0" err="1"/>
              <a:t>Wittenmark</a:t>
            </a:r>
            <a:r>
              <a:rPr lang="en-US" dirty="0"/>
              <a:t> (1977): Theory and applications of self-tuning regulators. </a:t>
            </a:r>
            <a:r>
              <a:rPr lang="en-US" dirty="0" err="1"/>
              <a:t>Automatica</a:t>
            </a:r>
            <a:r>
              <a:rPr lang="en-US" dirty="0"/>
              <a:t> </a:t>
            </a:r>
          </a:p>
          <a:p>
            <a:r>
              <a:rPr lang="en-US" dirty="0"/>
              <a:t>…..</a:t>
            </a:r>
          </a:p>
        </p:txBody>
      </p:sp>
    </p:spTree>
    <p:extLst>
      <p:ext uri="{BB962C8B-B14F-4D97-AF65-F5344CB8AC3E}">
        <p14:creationId xmlns:p14="http://schemas.microsoft.com/office/powerpoint/2010/main" val="74642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9239-C9B3-AF4D-9615-4D5C56797F9F}"/>
              </a:ext>
            </a:extLst>
          </p:cNvPr>
          <p:cNvSpPr>
            <a:spLocks noGrp="1"/>
          </p:cNvSpPr>
          <p:nvPr>
            <p:ph type="title"/>
          </p:nvPr>
        </p:nvSpPr>
        <p:spPr/>
        <p:txBody>
          <a:bodyPr/>
          <a:lstStyle/>
          <a:p>
            <a:r>
              <a:rPr lang="en-US" dirty="0"/>
              <a:t>ASEA </a:t>
            </a:r>
            <a:r>
              <a:rPr lang="en-US" dirty="0" err="1"/>
              <a:t>Novatune</a:t>
            </a:r>
            <a:r>
              <a:rPr lang="en-US" dirty="0"/>
              <a:t> introduced in 1982…</a:t>
            </a:r>
          </a:p>
        </p:txBody>
      </p:sp>
      <p:pic>
        <p:nvPicPr>
          <p:cNvPr id="4" name="Picture 3">
            <a:extLst>
              <a:ext uri="{FF2B5EF4-FFF2-40B4-BE49-F238E27FC236}">
                <a16:creationId xmlns:a16="http://schemas.microsoft.com/office/drawing/2014/main" id="{0A39B44F-ADC5-454F-8F21-E3B7F0E1A1A7}"/>
              </a:ext>
            </a:extLst>
          </p:cNvPr>
          <p:cNvPicPr>
            <a:picLocks noChangeAspect="1"/>
          </p:cNvPicPr>
          <p:nvPr/>
        </p:nvPicPr>
        <p:blipFill>
          <a:blip r:embed="rId3"/>
          <a:stretch>
            <a:fillRect/>
          </a:stretch>
        </p:blipFill>
        <p:spPr>
          <a:xfrm>
            <a:off x="3874214" y="1857432"/>
            <a:ext cx="4443572" cy="4418467"/>
          </a:xfrm>
          <a:prstGeom prst="rect">
            <a:avLst/>
          </a:prstGeom>
        </p:spPr>
      </p:pic>
      <p:sp>
        <p:nvSpPr>
          <p:cNvPr id="5" name="TextBox 4">
            <a:extLst>
              <a:ext uri="{FF2B5EF4-FFF2-40B4-BE49-F238E27FC236}">
                <a16:creationId xmlns:a16="http://schemas.microsoft.com/office/drawing/2014/main" id="{69EED51D-007A-6C4F-99A3-BEE6103A64B9}"/>
              </a:ext>
            </a:extLst>
          </p:cNvPr>
          <p:cNvSpPr txBox="1"/>
          <p:nvPr/>
        </p:nvSpPr>
        <p:spPr>
          <a:xfrm>
            <a:off x="6352675" y="245444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4857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4266-9652-9746-94FB-0185BC3EBE10}"/>
              </a:ext>
            </a:extLst>
          </p:cNvPr>
          <p:cNvSpPr>
            <a:spLocks noGrp="1"/>
          </p:cNvSpPr>
          <p:nvPr>
            <p:ph type="title"/>
          </p:nvPr>
        </p:nvSpPr>
        <p:spPr/>
        <p:txBody>
          <a:bodyPr/>
          <a:lstStyle/>
          <a:p>
            <a:r>
              <a:rPr lang="en-US" dirty="0"/>
              <a:t>…and mostly abandoned by 1995</a:t>
            </a:r>
          </a:p>
        </p:txBody>
      </p:sp>
      <p:sp>
        <p:nvSpPr>
          <p:cNvPr id="3" name="Content Placeholder 2">
            <a:extLst>
              <a:ext uri="{FF2B5EF4-FFF2-40B4-BE49-F238E27FC236}">
                <a16:creationId xmlns:a16="http://schemas.microsoft.com/office/drawing/2014/main" id="{91E3C087-BCCB-5843-86A3-DBD982E6A8A4}"/>
              </a:ext>
            </a:extLst>
          </p:cNvPr>
          <p:cNvSpPr>
            <a:spLocks noGrp="1"/>
          </p:cNvSpPr>
          <p:nvPr>
            <p:ph idx="1"/>
          </p:nvPr>
        </p:nvSpPr>
        <p:spPr/>
        <p:txBody>
          <a:bodyPr/>
          <a:lstStyle/>
          <a:p>
            <a:pPr marL="0" indent="0">
              <a:buNone/>
            </a:pPr>
            <a:r>
              <a:rPr lang="en-US" dirty="0"/>
              <a:t>“Even if </a:t>
            </a:r>
            <a:r>
              <a:rPr lang="en-US" dirty="0" err="1"/>
              <a:t>Novatune</a:t>
            </a:r>
            <a:r>
              <a:rPr lang="en-US" dirty="0"/>
              <a:t> in many cases provides very good control, the experience is that the effort it takes, to make it work that well, is discouraging. </a:t>
            </a:r>
            <a:r>
              <a:rPr lang="en-US" b="1" i="1" dirty="0"/>
              <a:t>It is worth the effort in some cases, but not as a general tool. What is needed is a tool that is much easier to use. </a:t>
            </a:r>
            <a:r>
              <a:rPr lang="en-US" dirty="0"/>
              <a:t>You shouldn’t be required to set any parameters, except to state what kind of result you desire.”</a:t>
            </a:r>
          </a:p>
          <a:p>
            <a:pPr marL="0" indent="0">
              <a:buNone/>
            </a:pPr>
            <a:endParaRPr lang="en-US" dirty="0"/>
          </a:p>
          <a:p>
            <a:pPr marL="0" indent="0">
              <a:buNone/>
            </a:pPr>
            <a:r>
              <a:rPr lang="en-US" sz="2400" dirty="0"/>
              <a:t>Per Erik </a:t>
            </a:r>
            <a:r>
              <a:rPr lang="en-US" sz="2400" dirty="0" err="1"/>
              <a:t>Maden</a:t>
            </a:r>
            <a:r>
              <a:rPr lang="en-US" sz="2400" dirty="0"/>
              <a:t> (1995) Experiences with Adaptive Control since 1982. CDC Proc.</a:t>
            </a:r>
          </a:p>
          <a:p>
            <a:endParaRPr lang="en-US" dirty="0"/>
          </a:p>
        </p:txBody>
      </p:sp>
    </p:spTree>
    <p:extLst>
      <p:ext uri="{BB962C8B-B14F-4D97-AF65-F5344CB8AC3E}">
        <p14:creationId xmlns:p14="http://schemas.microsoft.com/office/powerpoint/2010/main" val="3811553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45D2-ECEF-4D49-A439-400E688FA088}"/>
              </a:ext>
            </a:extLst>
          </p:cNvPr>
          <p:cNvSpPr>
            <a:spLocks noGrp="1"/>
          </p:cNvSpPr>
          <p:nvPr>
            <p:ph type="title"/>
          </p:nvPr>
        </p:nvSpPr>
        <p:spPr>
          <a:xfrm>
            <a:off x="2152650" y="365127"/>
            <a:ext cx="7947459" cy="1325563"/>
          </a:xfrm>
        </p:spPr>
        <p:txBody>
          <a:bodyPr>
            <a:normAutofit fontScale="90000"/>
          </a:bodyPr>
          <a:lstStyle/>
          <a:p>
            <a:r>
              <a:rPr lang="en-US" dirty="0"/>
              <a:t>Embracing the Machine Learning and </a:t>
            </a:r>
            <a:br>
              <a:rPr lang="en-US" dirty="0"/>
            </a:br>
            <a:r>
              <a:rPr lang="en-US" dirty="0"/>
              <a:t>Artificial Intelligence Contributions</a:t>
            </a:r>
          </a:p>
        </p:txBody>
      </p:sp>
      <p:pic>
        <p:nvPicPr>
          <p:cNvPr id="5" name="Content Placeholder 4">
            <a:extLst>
              <a:ext uri="{FF2B5EF4-FFF2-40B4-BE49-F238E27FC236}">
                <a16:creationId xmlns:a16="http://schemas.microsoft.com/office/drawing/2014/main" id="{EBE55F44-4443-EB46-87A1-1CAD0A0A10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4156" y="2782487"/>
            <a:ext cx="6643688" cy="2080033"/>
          </a:xfrm>
        </p:spPr>
      </p:pic>
    </p:spTree>
    <p:extLst>
      <p:ext uri="{BB962C8B-B14F-4D97-AF65-F5344CB8AC3E}">
        <p14:creationId xmlns:p14="http://schemas.microsoft.com/office/powerpoint/2010/main" val="1297238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F61A7A-0D3F-3E42-9289-AB4A269F4B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5253" y="606391"/>
            <a:ext cx="7721495" cy="5255394"/>
          </a:xfrm>
        </p:spPr>
      </p:pic>
    </p:spTree>
    <p:extLst>
      <p:ext uri="{BB962C8B-B14F-4D97-AF65-F5344CB8AC3E}">
        <p14:creationId xmlns:p14="http://schemas.microsoft.com/office/powerpoint/2010/main" val="2834794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8FAB5E-626D-8D47-B3DD-C630061832CD}"/>
              </a:ext>
            </a:extLst>
          </p:cNvPr>
          <p:cNvSpPr/>
          <p:nvPr/>
        </p:nvSpPr>
        <p:spPr>
          <a:xfrm>
            <a:off x="2153842" y="2431693"/>
            <a:ext cx="2074723" cy="2173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8ADD8378-3A2D-E144-84E7-67DC5BDCF76A}"/>
              </a:ext>
            </a:extLst>
          </p:cNvPr>
          <p:cNvSpPr/>
          <p:nvPr/>
        </p:nvSpPr>
        <p:spPr>
          <a:xfrm>
            <a:off x="7891412" y="2431693"/>
            <a:ext cx="2122986" cy="2173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AC979DF-923C-354D-9412-3073423F63EE}"/>
              </a:ext>
            </a:extLst>
          </p:cNvPr>
          <p:cNvSpPr>
            <a:spLocks noGrp="1"/>
          </p:cNvSpPr>
          <p:nvPr>
            <p:ph type="title"/>
          </p:nvPr>
        </p:nvSpPr>
        <p:spPr/>
        <p:txBody>
          <a:bodyPr>
            <a:normAutofit/>
          </a:bodyPr>
          <a:lstStyle/>
          <a:p>
            <a:r>
              <a:rPr lang="en-US" dirty="0"/>
              <a:t>Why did Adaptive Control “fail”?</a:t>
            </a:r>
            <a:br>
              <a:rPr lang="en-US" dirty="0"/>
            </a:br>
            <a:r>
              <a:rPr lang="en-US" dirty="0"/>
              <a:t>--- It was not appropriate</a:t>
            </a:r>
          </a:p>
        </p:txBody>
      </p:sp>
      <p:sp>
        <p:nvSpPr>
          <p:cNvPr id="9" name="Text Placeholder 8">
            <a:extLst>
              <a:ext uri="{FF2B5EF4-FFF2-40B4-BE49-F238E27FC236}">
                <a16:creationId xmlns:a16="http://schemas.microsoft.com/office/drawing/2014/main" id="{D5615A69-DD8D-6340-B953-A1F6C23C1780}"/>
              </a:ext>
            </a:extLst>
          </p:cNvPr>
          <p:cNvSpPr>
            <a:spLocks noGrp="1"/>
          </p:cNvSpPr>
          <p:nvPr>
            <p:ph type="body" idx="1"/>
          </p:nvPr>
        </p:nvSpPr>
        <p:spPr>
          <a:xfrm>
            <a:off x="2153842" y="2212951"/>
            <a:ext cx="3868340" cy="617934"/>
          </a:xfrm>
        </p:spPr>
        <p:txBody>
          <a:bodyPr>
            <a:normAutofit/>
          </a:bodyPr>
          <a:lstStyle/>
          <a:p>
            <a:r>
              <a:rPr lang="en-US" sz="2100" dirty="0">
                <a:solidFill>
                  <a:schemeClr val="bg1"/>
                </a:solidFill>
              </a:rPr>
              <a:t>Anything works</a:t>
            </a:r>
          </a:p>
        </p:txBody>
      </p:sp>
      <p:sp>
        <p:nvSpPr>
          <p:cNvPr id="3" name="Content Placeholder 2">
            <a:extLst>
              <a:ext uri="{FF2B5EF4-FFF2-40B4-BE49-F238E27FC236}">
                <a16:creationId xmlns:a16="http://schemas.microsoft.com/office/drawing/2014/main" id="{5104E450-5260-8549-B547-C7829C674AFE}"/>
              </a:ext>
            </a:extLst>
          </p:cNvPr>
          <p:cNvSpPr>
            <a:spLocks noGrp="1"/>
          </p:cNvSpPr>
          <p:nvPr>
            <p:ph sz="half" idx="2"/>
          </p:nvPr>
        </p:nvSpPr>
        <p:spPr>
          <a:xfrm>
            <a:off x="2153842" y="2335301"/>
            <a:ext cx="3439046" cy="2763441"/>
          </a:xfrm>
          <a:ln>
            <a:solidFill>
              <a:schemeClr val="bg1"/>
            </a:solidFill>
          </a:ln>
        </p:spPr>
        <p:txBody>
          <a:bodyPr>
            <a:normAutofit/>
          </a:bodyPr>
          <a:lstStyle/>
          <a:p>
            <a:endParaRPr lang="en-US" sz="2200" dirty="0">
              <a:solidFill>
                <a:schemeClr val="bg1"/>
              </a:solidFill>
            </a:endParaRPr>
          </a:p>
          <a:p>
            <a:endParaRPr lang="en-US" sz="2200" dirty="0">
              <a:solidFill>
                <a:schemeClr val="bg1"/>
              </a:solidFill>
            </a:endParaRPr>
          </a:p>
          <a:p>
            <a:r>
              <a:rPr lang="en-US" sz="2200" dirty="0">
                <a:solidFill>
                  <a:schemeClr val="bg1"/>
                </a:solidFill>
              </a:rPr>
              <a:t>no specs</a:t>
            </a:r>
          </a:p>
          <a:p>
            <a:r>
              <a:rPr lang="en-US" sz="2200" dirty="0">
                <a:solidFill>
                  <a:schemeClr val="bg1"/>
                </a:solidFill>
              </a:rPr>
              <a:t>model simple </a:t>
            </a:r>
            <a:endParaRPr lang="en-US" sz="2000" dirty="0">
              <a:solidFill>
                <a:schemeClr val="bg1"/>
              </a:solidFill>
            </a:endParaRPr>
          </a:p>
          <a:p>
            <a:r>
              <a:rPr lang="en-US" sz="2000" dirty="0">
                <a:solidFill>
                  <a:schemeClr val="bg1"/>
                </a:solidFill>
              </a:rPr>
              <a:t>general solution</a:t>
            </a:r>
          </a:p>
          <a:p>
            <a:endParaRPr lang="en-US" dirty="0"/>
          </a:p>
          <a:p>
            <a:endParaRPr lang="en-US" dirty="0"/>
          </a:p>
          <a:p>
            <a:endParaRPr lang="en-US" dirty="0"/>
          </a:p>
          <a:p>
            <a:endParaRPr lang="en-US" dirty="0"/>
          </a:p>
          <a:p>
            <a:endParaRPr lang="en-US" dirty="0"/>
          </a:p>
          <a:p>
            <a:endParaRPr lang="en-US" dirty="0"/>
          </a:p>
        </p:txBody>
      </p:sp>
      <p:sp>
        <p:nvSpPr>
          <p:cNvPr id="10" name="Text Placeholder 9">
            <a:extLst>
              <a:ext uri="{FF2B5EF4-FFF2-40B4-BE49-F238E27FC236}">
                <a16:creationId xmlns:a16="http://schemas.microsoft.com/office/drawing/2014/main" id="{2F546B4F-4561-4A42-B585-0F9D9B56AEB3}"/>
              </a:ext>
            </a:extLst>
          </p:cNvPr>
          <p:cNvSpPr>
            <a:spLocks noGrp="1"/>
          </p:cNvSpPr>
          <p:nvPr>
            <p:ph type="body" sz="quarter" idx="3"/>
          </p:nvPr>
        </p:nvSpPr>
        <p:spPr>
          <a:xfrm>
            <a:off x="7891413" y="2212951"/>
            <a:ext cx="3887391" cy="617934"/>
          </a:xfrm>
        </p:spPr>
        <p:txBody>
          <a:bodyPr>
            <a:normAutofit/>
          </a:bodyPr>
          <a:lstStyle/>
          <a:p>
            <a:r>
              <a:rPr lang="en-US" sz="2100" dirty="0">
                <a:solidFill>
                  <a:schemeClr val="bg1"/>
                </a:solidFill>
              </a:rPr>
              <a:t>Nothing works</a:t>
            </a:r>
          </a:p>
        </p:txBody>
      </p:sp>
      <p:sp>
        <p:nvSpPr>
          <p:cNvPr id="8" name="Content Placeholder 7">
            <a:extLst>
              <a:ext uri="{FF2B5EF4-FFF2-40B4-BE49-F238E27FC236}">
                <a16:creationId xmlns:a16="http://schemas.microsoft.com/office/drawing/2014/main" id="{1AC062FA-891C-8A45-B939-CC33D2287800}"/>
              </a:ext>
            </a:extLst>
          </p:cNvPr>
          <p:cNvSpPr>
            <a:spLocks noGrp="1"/>
          </p:cNvSpPr>
          <p:nvPr>
            <p:ph sz="quarter" idx="4"/>
          </p:nvPr>
        </p:nvSpPr>
        <p:spPr>
          <a:xfrm>
            <a:off x="7891413" y="2360965"/>
            <a:ext cx="3887391" cy="2763441"/>
          </a:xfrm>
        </p:spPr>
        <p:txBody>
          <a:bodyPr>
            <a:normAutofit/>
          </a:bodyPr>
          <a:lstStyle/>
          <a:p>
            <a:endParaRPr lang="en-US" sz="2200" dirty="0"/>
          </a:p>
          <a:p>
            <a:endParaRPr lang="en-US" sz="2200" dirty="0"/>
          </a:p>
          <a:p>
            <a:r>
              <a:rPr lang="en-US" sz="2200" dirty="0">
                <a:solidFill>
                  <a:schemeClr val="bg1"/>
                </a:solidFill>
              </a:rPr>
              <a:t>tight specs</a:t>
            </a:r>
          </a:p>
          <a:p>
            <a:r>
              <a:rPr lang="en-US" sz="2200" dirty="0">
                <a:solidFill>
                  <a:schemeClr val="bg1"/>
                </a:solidFill>
              </a:rPr>
              <a:t>model complex </a:t>
            </a:r>
            <a:endParaRPr lang="en-US" sz="2000" dirty="0">
              <a:solidFill>
                <a:schemeClr val="bg1"/>
              </a:solidFill>
            </a:endParaRPr>
          </a:p>
          <a:p>
            <a:r>
              <a:rPr lang="en-US" sz="2000" dirty="0">
                <a:solidFill>
                  <a:schemeClr val="bg1"/>
                </a:solidFill>
              </a:rPr>
              <a:t>specific solution</a:t>
            </a:r>
          </a:p>
        </p:txBody>
      </p:sp>
      <p:sp>
        <p:nvSpPr>
          <p:cNvPr id="6" name="Rectangle 5">
            <a:extLst>
              <a:ext uri="{FF2B5EF4-FFF2-40B4-BE49-F238E27FC236}">
                <a16:creationId xmlns:a16="http://schemas.microsoft.com/office/drawing/2014/main" id="{43A9C5E7-8798-3F49-A717-B25354FC0E23}"/>
              </a:ext>
            </a:extLst>
          </p:cNvPr>
          <p:cNvSpPr/>
          <p:nvPr/>
        </p:nvSpPr>
        <p:spPr>
          <a:xfrm>
            <a:off x="5067301" y="2431693"/>
            <a:ext cx="1995055" cy="217331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Learning Control</a:t>
            </a:r>
          </a:p>
        </p:txBody>
      </p:sp>
    </p:spTree>
    <p:extLst>
      <p:ext uri="{BB962C8B-B14F-4D97-AF65-F5344CB8AC3E}">
        <p14:creationId xmlns:p14="http://schemas.microsoft.com/office/powerpoint/2010/main" val="4281467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4BEB-A177-2A43-A2AE-BF6A6C9AC34F}"/>
              </a:ext>
            </a:extLst>
          </p:cNvPr>
          <p:cNvSpPr>
            <a:spLocks noGrp="1"/>
          </p:cNvSpPr>
          <p:nvPr>
            <p:ph type="title"/>
          </p:nvPr>
        </p:nvSpPr>
        <p:spPr/>
        <p:txBody>
          <a:bodyPr>
            <a:normAutofit/>
          </a:bodyPr>
          <a:lstStyle/>
          <a:p>
            <a:r>
              <a:rPr lang="en-US" dirty="0"/>
              <a:t>Why did Adaptive Control “fail”?</a:t>
            </a:r>
            <a:br>
              <a:rPr lang="en-US" dirty="0"/>
            </a:br>
            <a:r>
              <a:rPr lang="en-US" dirty="0"/>
              <a:t>--- tuning all the time not needed</a:t>
            </a:r>
          </a:p>
        </p:txBody>
      </p:sp>
      <p:sp>
        <p:nvSpPr>
          <p:cNvPr id="3" name="Content Placeholder 2">
            <a:extLst>
              <a:ext uri="{FF2B5EF4-FFF2-40B4-BE49-F238E27FC236}">
                <a16:creationId xmlns:a16="http://schemas.microsoft.com/office/drawing/2014/main" id="{5C9E92F9-35BA-194C-8608-0F70B7186FDA}"/>
              </a:ext>
            </a:extLst>
          </p:cNvPr>
          <p:cNvSpPr>
            <a:spLocks noGrp="1"/>
          </p:cNvSpPr>
          <p:nvPr>
            <p:ph idx="1"/>
          </p:nvPr>
        </p:nvSpPr>
        <p:spPr>
          <a:xfrm>
            <a:off x="2152650" y="2226469"/>
            <a:ext cx="8124018" cy="3263504"/>
          </a:xfrm>
        </p:spPr>
        <p:txBody>
          <a:bodyPr/>
          <a:lstStyle/>
          <a:p>
            <a:r>
              <a:rPr lang="en-US" dirty="0" err="1"/>
              <a:t>Åström</a:t>
            </a:r>
            <a:r>
              <a:rPr lang="en-US" dirty="0"/>
              <a:t> &amp; </a:t>
            </a:r>
            <a:r>
              <a:rPr lang="en-US" dirty="0" err="1"/>
              <a:t>Hägglund</a:t>
            </a:r>
            <a:r>
              <a:rPr lang="en-US" dirty="0"/>
              <a:t> (2000). Supervision of adaptive control algorithms</a:t>
            </a:r>
          </a:p>
          <a:p>
            <a:r>
              <a:rPr lang="en-US" dirty="0"/>
              <a:t>PID </a:t>
            </a:r>
            <a:r>
              <a:rPr lang="en-US" dirty="0" err="1"/>
              <a:t>Autotuner</a:t>
            </a:r>
            <a:r>
              <a:rPr lang="en-US" dirty="0"/>
              <a:t>: Tune on demand only</a:t>
            </a:r>
          </a:p>
        </p:txBody>
      </p:sp>
      <p:sp>
        <p:nvSpPr>
          <p:cNvPr id="4" name="Rectangle 3">
            <a:extLst>
              <a:ext uri="{FF2B5EF4-FFF2-40B4-BE49-F238E27FC236}">
                <a16:creationId xmlns:a16="http://schemas.microsoft.com/office/drawing/2014/main" id="{075FA96B-8FBE-FD4D-AB13-5D3C52B9F75A}"/>
              </a:ext>
            </a:extLst>
          </p:cNvPr>
          <p:cNvSpPr/>
          <p:nvPr/>
        </p:nvSpPr>
        <p:spPr>
          <a:xfrm>
            <a:off x="1169194" y="3533448"/>
            <a:ext cx="4572000" cy="1962076"/>
          </a:xfrm>
          <a:prstGeom prst="rect">
            <a:avLst/>
          </a:prstGeom>
        </p:spPr>
        <p:txBody>
          <a:bodyPr>
            <a:spAutoFit/>
          </a:bodyPr>
          <a:lstStyle/>
          <a:p>
            <a:br>
              <a:rPr lang="en-US" sz="1350" dirty="0">
                <a:latin typeface="Times New Roman" panose="02020603050405020304" pitchFamily="18" charset="0"/>
              </a:rPr>
            </a:br>
            <a:endParaRPr lang="en-US" sz="1350" dirty="0">
              <a:latin typeface="Times New Roman" panose="02020603050405020304" pitchFamily="18" charset="0"/>
            </a:endParaRPr>
          </a:p>
          <a:p>
            <a:br>
              <a:rPr lang="en-US" sz="1350" dirty="0">
                <a:latin typeface="Times New Roman" panose="02020603050405020304" pitchFamily="18" charset="0"/>
              </a:rPr>
            </a:br>
            <a:endParaRPr lang="en-US" sz="1350" dirty="0">
              <a:latin typeface="Times New Roman" panose="02020603050405020304" pitchFamily="18" charset="0"/>
            </a:endParaRPr>
          </a:p>
          <a:p>
            <a:br>
              <a:rPr lang="en-US" sz="1350" dirty="0">
                <a:latin typeface="Times New Roman" panose="02020603050405020304" pitchFamily="18" charset="0"/>
              </a:rPr>
            </a:br>
            <a:endParaRPr lang="en-US" sz="1350" dirty="0">
              <a:latin typeface="Times New Roman" panose="02020603050405020304" pitchFamily="18" charset="0"/>
            </a:endParaRPr>
          </a:p>
          <a:p>
            <a:br>
              <a:rPr lang="en-US" sz="1350" dirty="0">
                <a:latin typeface="Times New Roman" panose="02020603050405020304" pitchFamily="18" charset="0"/>
              </a:rPr>
            </a:br>
            <a:endParaRPr lang="en-US" sz="1350" dirty="0">
              <a:latin typeface="Times New Roman" panose="02020603050405020304" pitchFamily="18" charset="0"/>
            </a:endParaRPr>
          </a:p>
          <a:p>
            <a:r>
              <a:rPr lang="en-US" sz="1350" dirty="0">
                <a:latin typeface="Times New Roman" panose="02020603050405020304" pitchFamily="18" charset="0"/>
              </a:rPr>
              <a:t> </a:t>
            </a:r>
          </a:p>
        </p:txBody>
      </p:sp>
      <p:pic>
        <p:nvPicPr>
          <p:cNvPr id="8" name="Picture 7">
            <a:extLst>
              <a:ext uri="{FF2B5EF4-FFF2-40B4-BE49-F238E27FC236}">
                <a16:creationId xmlns:a16="http://schemas.microsoft.com/office/drawing/2014/main" id="{8E163A34-35DD-1641-B2FD-08A23D0CC019}"/>
              </a:ext>
            </a:extLst>
          </p:cNvPr>
          <p:cNvPicPr>
            <a:picLocks noChangeAspect="1"/>
          </p:cNvPicPr>
          <p:nvPr/>
        </p:nvPicPr>
        <p:blipFill>
          <a:blip r:embed="rId3"/>
          <a:stretch>
            <a:fillRect/>
          </a:stretch>
        </p:blipFill>
        <p:spPr>
          <a:xfrm>
            <a:off x="3813262" y="3858221"/>
            <a:ext cx="3483147" cy="2610206"/>
          </a:xfrm>
          <a:prstGeom prst="rect">
            <a:avLst/>
          </a:prstGeom>
        </p:spPr>
      </p:pic>
      <p:sp>
        <p:nvSpPr>
          <p:cNvPr id="9" name="TextBox 8">
            <a:extLst>
              <a:ext uri="{FF2B5EF4-FFF2-40B4-BE49-F238E27FC236}">
                <a16:creationId xmlns:a16="http://schemas.microsoft.com/office/drawing/2014/main" id="{92E39D26-3510-304B-BCDC-80210B95E6FA}"/>
              </a:ext>
            </a:extLst>
          </p:cNvPr>
          <p:cNvSpPr txBox="1"/>
          <p:nvPr/>
        </p:nvSpPr>
        <p:spPr>
          <a:xfrm>
            <a:off x="7788137" y="3948946"/>
            <a:ext cx="2051139" cy="577081"/>
          </a:xfrm>
          <a:prstGeom prst="rect">
            <a:avLst/>
          </a:prstGeom>
          <a:noFill/>
        </p:spPr>
        <p:txBody>
          <a:bodyPr wrap="none" rtlCol="0">
            <a:spAutoFit/>
          </a:bodyPr>
          <a:lstStyle/>
          <a:p>
            <a:r>
              <a:rPr lang="en-US" dirty="0"/>
              <a:t>Thanks: Karl </a:t>
            </a:r>
            <a:r>
              <a:rPr lang="en-US" dirty="0" err="1"/>
              <a:t>Aström</a:t>
            </a:r>
            <a:endParaRPr lang="en-US" dirty="0"/>
          </a:p>
          <a:p>
            <a:endParaRPr lang="en-US" sz="1350" dirty="0"/>
          </a:p>
        </p:txBody>
      </p:sp>
    </p:spTree>
    <p:extLst>
      <p:ext uri="{BB962C8B-B14F-4D97-AF65-F5344CB8AC3E}">
        <p14:creationId xmlns:p14="http://schemas.microsoft.com/office/powerpoint/2010/main" val="4277740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DA42-DB95-6449-BE3C-E6406F56A12C}"/>
              </a:ext>
            </a:extLst>
          </p:cNvPr>
          <p:cNvSpPr>
            <a:spLocks noGrp="1"/>
          </p:cNvSpPr>
          <p:nvPr>
            <p:ph type="title"/>
          </p:nvPr>
        </p:nvSpPr>
        <p:spPr/>
        <p:txBody>
          <a:bodyPr/>
          <a:lstStyle/>
          <a:p>
            <a:r>
              <a:rPr lang="en-US" dirty="0"/>
              <a:t>Learning Controllers</a:t>
            </a:r>
          </a:p>
        </p:txBody>
      </p:sp>
      <p:sp>
        <p:nvSpPr>
          <p:cNvPr id="3" name="Content Placeholder 2">
            <a:extLst>
              <a:ext uri="{FF2B5EF4-FFF2-40B4-BE49-F238E27FC236}">
                <a16:creationId xmlns:a16="http://schemas.microsoft.com/office/drawing/2014/main" id="{4A9C7A47-49CD-5643-83BF-9EB65BD62730}"/>
              </a:ext>
            </a:extLst>
          </p:cNvPr>
          <p:cNvSpPr>
            <a:spLocks noGrp="1"/>
          </p:cNvSpPr>
          <p:nvPr>
            <p:ph idx="1"/>
          </p:nvPr>
        </p:nvSpPr>
        <p:spPr/>
        <p:txBody>
          <a:bodyPr/>
          <a:lstStyle/>
          <a:p>
            <a:r>
              <a:rPr lang="en-US" dirty="0"/>
              <a:t>Model-based vs. model-free</a:t>
            </a:r>
          </a:p>
          <a:p>
            <a:pPr lvl="1"/>
            <a:r>
              <a:rPr lang="en-US" dirty="0"/>
              <a:t>If you do not have a model, how can you verify the performance of the closed-loop control system?</a:t>
            </a:r>
          </a:p>
          <a:p>
            <a:pPr lvl="1"/>
            <a:r>
              <a:rPr lang="en-US" dirty="0">
                <a:solidFill>
                  <a:schemeClr val="tx1">
                    <a:lumMod val="50000"/>
                    <a:lumOff val="50000"/>
                  </a:schemeClr>
                </a:solidFill>
              </a:rPr>
              <a:t>If you do have a model, why would you use a model-free learning method?</a:t>
            </a:r>
          </a:p>
          <a:p>
            <a:pPr lvl="1"/>
            <a:endParaRPr lang="en-US" dirty="0"/>
          </a:p>
          <a:p>
            <a:r>
              <a:rPr lang="en-US" dirty="0"/>
              <a:t>Policy learning based on reward function</a:t>
            </a:r>
          </a:p>
          <a:p>
            <a:pPr lvl="1"/>
            <a:r>
              <a:rPr lang="en-US" dirty="0"/>
              <a:t>Curse of dimensionality</a:t>
            </a:r>
          </a:p>
          <a:p>
            <a:pPr lvl="1"/>
            <a:r>
              <a:rPr lang="en-US" dirty="0"/>
              <a:t>Specification guarantees via definition of reward function</a:t>
            </a:r>
          </a:p>
          <a:p>
            <a:pPr lvl="1"/>
            <a:endParaRPr lang="en-US" dirty="0"/>
          </a:p>
          <a:p>
            <a:pPr lvl="1"/>
            <a:endParaRPr lang="en-US" dirty="0"/>
          </a:p>
        </p:txBody>
      </p:sp>
    </p:spTree>
    <p:extLst>
      <p:ext uri="{BB962C8B-B14F-4D97-AF65-F5344CB8AC3E}">
        <p14:creationId xmlns:p14="http://schemas.microsoft.com/office/powerpoint/2010/main" val="1614086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DA42-DB95-6449-BE3C-E6406F56A12C}"/>
              </a:ext>
            </a:extLst>
          </p:cNvPr>
          <p:cNvSpPr>
            <a:spLocks noGrp="1"/>
          </p:cNvSpPr>
          <p:nvPr>
            <p:ph type="title"/>
          </p:nvPr>
        </p:nvSpPr>
        <p:spPr/>
        <p:txBody>
          <a:bodyPr/>
          <a:lstStyle/>
          <a:p>
            <a:r>
              <a:rPr lang="en-US" dirty="0"/>
              <a:t>Learning Controllers</a:t>
            </a:r>
          </a:p>
        </p:txBody>
      </p:sp>
      <p:sp>
        <p:nvSpPr>
          <p:cNvPr id="3" name="Content Placeholder 2">
            <a:extLst>
              <a:ext uri="{FF2B5EF4-FFF2-40B4-BE49-F238E27FC236}">
                <a16:creationId xmlns:a16="http://schemas.microsoft.com/office/drawing/2014/main" id="{4A9C7A47-49CD-5643-83BF-9EB65BD62730}"/>
              </a:ext>
            </a:extLst>
          </p:cNvPr>
          <p:cNvSpPr>
            <a:spLocks noGrp="1"/>
          </p:cNvSpPr>
          <p:nvPr>
            <p:ph idx="1"/>
          </p:nvPr>
        </p:nvSpPr>
        <p:spPr/>
        <p:txBody>
          <a:bodyPr/>
          <a:lstStyle/>
          <a:p>
            <a:r>
              <a:rPr lang="en-US" dirty="0"/>
              <a:t>Model-based vs. model-free</a:t>
            </a:r>
          </a:p>
          <a:p>
            <a:pPr lvl="1"/>
            <a:r>
              <a:rPr lang="en-US" dirty="0"/>
              <a:t>If you do not have a model, how can you verify the performance of the closed-loop control system?</a:t>
            </a:r>
          </a:p>
          <a:p>
            <a:pPr lvl="1"/>
            <a:r>
              <a:rPr lang="en-US" dirty="0">
                <a:solidFill>
                  <a:schemeClr val="tx1">
                    <a:lumMod val="50000"/>
                    <a:lumOff val="50000"/>
                  </a:schemeClr>
                </a:solidFill>
              </a:rPr>
              <a:t>If you do have a model, why would you use a model-free learning method?</a:t>
            </a:r>
          </a:p>
          <a:p>
            <a:pPr lvl="1"/>
            <a:endParaRPr lang="en-US" dirty="0"/>
          </a:p>
          <a:p>
            <a:r>
              <a:rPr lang="en-US" dirty="0"/>
              <a:t>Policy learning based on reward function</a:t>
            </a:r>
          </a:p>
          <a:p>
            <a:pPr lvl="1"/>
            <a:r>
              <a:rPr lang="en-US" dirty="0"/>
              <a:t>Curse of dimensionality</a:t>
            </a:r>
          </a:p>
          <a:p>
            <a:pPr lvl="1"/>
            <a:r>
              <a:rPr lang="en-US" dirty="0"/>
              <a:t>Specification guarantees via definition of reward function</a:t>
            </a:r>
          </a:p>
          <a:p>
            <a:pPr lvl="1"/>
            <a:endParaRPr lang="en-US" dirty="0"/>
          </a:p>
          <a:p>
            <a:pPr lvl="1"/>
            <a:endParaRPr lang="en-US" dirty="0"/>
          </a:p>
        </p:txBody>
      </p:sp>
    </p:spTree>
    <p:extLst>
      <p:ext uri="{BB962C8B-B14F-4D97-AF65-F5344CB8AC3E}">
        <p14:creationId xmlns:p14="http://schemas.microsoft.com/office/powerpoint/2010/main" val="1478855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D50D-5741-C643-BFB3-F8C22CC4A3A6}"/>
              </a:ext>
            </a:extLst>
          </p:cNvPr>
          <p:cNvSpPr>
            <a:spLocks noGrp="1"/>
          </p:cNvSpPr>
          <p:nvPr>
            <p:ph type="title"/>
          </p:nvPr>
        </p:nvSpPr>
        <p:spPr/>
        <p:txBody>
          <a:bodyPr>
            <a:normAutofit/>
          </a:bodyPr>
          <a:lstStyle/>
          <a:p>
            <a:r>
              <a:rPr lang="en-US" dirty="0"/>
              <a:t>Design ≠ Optimization</a:t>
            </a:r>
            <a:br>
              <a:rPr lang="en-US" dirty="0"/>
            </a:br>
            <a:r>
              <a:rPr lang="en-US" dirty="0"/>
              <a:t>Design ≈ Constraint Satisfaction</a:t>
            </a:r>
          </a:p>
        </p:txBody>
      </p:sp>
      <p:sp>
        <p:nvSpPr>
          <p:cNvPr id="3" name="Content Placeholder 2">
            <a:extLst>
              <a:ext uri="{FF2B5EF4-FFF2-40B4-BE49-F238E27FC236}">
                <a16:creationId xmlns:a16="http://schemas.microsoft.com/office/drawing/2014/main" id="{2FF229B4-F9E6-014C-BA8B-32BE70E77CA3}"/>
              </a:ext>
            </a:extLst>
          </p:cNvPr>
          <p:cNvSpPr>
            <a:spLocks noGrp="1"/>
          </p:cNvSpPr>
          <p:nvPr>
            <p:ph idx="1"/>
          </p:nvPr>
        </p:nvSpPr>
        <p:spPr>
          <a:xfrm>
            <a:off x="838200" y="1825624"/>
            <a:ext cx="10515600" cy="4869643"/>
          </a:xfrm>
        </p:spPr>
        <p:txBody>
          <a:bodyPr>
            <a:normAutofit lnSpcReduction="10000"/>
          </a:bodyPr>
          <a:lstStyle/>
          <a:p>
            <a:pPr marL="0" indent="0">
              <a:buNone/>
            </a:pPr>
            <a:r>
              <a:rPr lang="en-US" b="1" dirty="0"/>
              <a:t>Propositional Logic Control Specifications for Refrigeration Cycle</a:t>
            </a:r>
          </a:p>
          <a:p>
            <a:pPr marL="0" indent="0">
              <a:buNone/>
            </a:pPr>
            <a:r>
              <a:rPr lang="en-US" dirty="0"/>
              <a:t>Manipulated Inputs  			</a:t>
            </a:r>
            <a:r>
              <a:rPr lang="en-US" dirty="0" err="1"/>
              <a:t>u</a:t>
            </a:r>
            <a:r>
              <a:rPr lang="en-US" baseline="-25000" dirty="0" err="1"/>
              <a:t>i,min</a:t>
            </a:r>
            <a:r>
              <a:rPr lang="en-US" baseline="-25000" dirty="0"/>
              <a:t> </a:t>
            </a:r>
            <a:r>
              <a:rPr lang="en-US" dirty="0"/>
              <a:t>≤ </a:t>
            </a:r>
            <a:r>
              <a:rPr lang="en-US" dirty="0" err="1"/>
              <a:t>u</a:t>
            </a:r>
            <a:r>
              <a:rPr lang="en-US" baseline="-25000" dirty="0" err="1"/>
              <a:t>i</a:t>
            </a:r>
            <a:r>
              <a:rPr lang="en-US" dirty="0"/>
              <a:t> ≤ </a:t>
            </a:r>
            <a:r>
              <a:rPr lang="en-US" dirty="0" err="1"/>
              <a:t>u</a:t>
            </a:r>
            <a:r>
              <a:rPr lang="en-US" baseline="-25000" dirty="0" err="1"/>
              <a:t>i,max</a:t>
            </a:r>
            <a:r>
              <a:rPr lang="en-US" baseline="-25000" dirty="0"/>
              <a:t> 	                </a:t>
            </a:r>
            <a:r>
              <a:rPr lang="en-US" dirty="0"/>
              <a:t> </a:t>
            </a:r>
            <a:r>
              <a:rPr lang="en-US" dirty="0" err="1"/>
              <a:t>i</a:t>
            </a:r>
            <a:r>
              <a:rPr lang="en-US" dirty="0"/>
              <a:t>=1,2,3</a:t>
            </a:r>
          </a:p>
          <a:p>
            <a:pPr marL="0" indent="0">
              <a:buNone/>
            </a:pPr>
            <a:r>
              <a:rPr lang="en-US" dirty="0"/>
              <a:t>Controlled / Monitored Outputs	 </a:t>
            </a:r>
            <a:r>
              <a:rPr lang="en-US" dirty="0" err="1"/>
              <a:t>y</a:t>
            </a:r>
            <a:r>
              <a:rPr lang="en-US" baseline="-25000" dirty="0" err="1"/>
              <a:t>i</a:t>
            </a:r>
            <a:r>
              <a:rPr lang="en-US" baseline="-25000" dirty="0"/>
              <a:t> </a:t>
            </a:r>
            <a:r>
              <a:rPr lang="en-US" dirty="0"/>
              <a:t>= </a:t>
            </a:r>
            <a:r>
              <a:rPr lang="en-US" dirty="0" err="1"/>
              <a:t>y</a:t>
            </a:r>
            <a:r>
              <a:rPr lang="en-US" baseline="-25000" dirty="0" err="1"/>
              <a:t>i,set</a:t>
            </a:r>
            <a:r>
              <a:rPr lang="en-US" baseline="-25000" dirty="0"/>
              <a:t>   </a:t>
            </a:r>
            <a:r>
              <a:rPr lang="en-US" dirty="0" err="1"/>
              <a:t>i</a:t>
            </a:r>
            <a:r>
              <a:rPr lang="en-US" dirty="0"/>
              <a:t>=1,2,3 / </a:t>
            </a:r>
            <a:r>
              <a:rPr lang="en-US" dirty="0" err="1"/>
              <a:t>z</a:t>
            </a:r>
            <a:r>
              <a:rPr lang="en-US" baseline="-25000" dirty="0" err="1"/>
              <a:t>i</a:t>
            </a:r>
            <a:r>
              <a:rPr lang="en-US" baseline="-25000" dirty="0"/>
              <a:t> </a:t>
            </a:r>
            <a:r>
              <a:rPr lang="en-US" dirty="0"/>
              <a:t>= </a:t>
            </a:r>
            <a:r>
              <a:rPr lang="en-US" dirty="0" err="1"/>
              <a:t>z</a:t>
            </a:r>
            <a:r>
              <a:rPr lang="en-US" baseline="-25000" dirty="0" err="1"/>
              <a:t>i,set</a:t>
            </a:r>
            <a:r>
              <a:rPr lang="en-US" baseline="-25000" dirty="0"/>
              <a:t> </a:t>
            </a:r>
            <a:r>
              <a:rPr lang="en-US" dirty="0"/>
              <a:t> </a:t>
            </a:r>
            <a:r>
              <a:rPr lang="en-US" dirty="0" err="1"/>
              <a:t>i</a:t>
            </a:r>
            <a:r>
              <a:rPr lang="en-US" dirty="0"/>
              <a:t>=1,..4</a:t>
            </a:r>
          </a:p>
          <a:p>
            <a:pPr marL="0" indent="0">
              <a:buNone/>
            </a:pPr>
            <a:r>
              <a:rPr lang="en-US" dirty="0"/>
              <a:t>Prioritized Objectives</a:t>
            </a:r>
          </a:p>
          <a:p>
            <a:pPr marL="0" indent="0">
              <a:buNone/>
            </a:pPr>
            <a:r>
              <a:rPr lang="en-US" dirty="0"/>
              <a:t>z</a:t>
            </a:r>
            <a:r>
              <a:rPr lang="en-US" baseline="-25000" dirty="0"/>
              <a:t>1</a:t>
            </a:r>
            <a:r>
              <a:rPr lang="en-US" dirty="0"/>
              <a:t> &gt; z</a:t>
            </a:r>
            <a:r>
              <a:rPr lang="en-US" baseline="-25000" dirty="0"/>
              <a:t>1,min</a:t>
            </a:r>
            <a:r>
              <a:rPr lang="en-US" dirty="0"/>
              <a:t>	z</a:t>
            </a:r>
            <a:r>
              <a:rPr lang="en-US" baseline="-25000" dirty="0"/>
              <a:t>3</a:t>
            </a:r>
            <a:r>
              <a:rPr lang="en-US" dirty="0"/>
              <a:t> &lt; z</a:t>
            </a:r>
            <a:r>
              <a:rPr lang="en-US" baseline="-25000" dirty="0"/>
              <a:t>3,max	</a:t>
            </a:r>
            <a:r>
              <a:rPr lang="en-US" dirty="0"/>
              <a:t> z</a:t>
            </a:r>
            <a:r>
              <a:rPr lang="en-US" baseline="-25000" dirty="0"/>
              <a:t>3</a:t>
            </a:r>
            <a:r>
              <a:rPr lang="en-US" dirty="0"/>
              <a:t> &lt; z</a:t>
            </a:r>
            <a:r>
              <a:rPr lang="en-US" baseline="-25000" dirty="0"/>
              <a:t>3,max 	</a:t>
            </a:r>
            <a:r>
              <a:rPr lang="en-US" dirty="0"/>
              <a:t> y</a:t>
            </a:r>
            <a:r>
              <a:rPr lang="en-US" baseline="-25000" dirty="0"/>
              <a:t>3 </a:t>
            </a:r>
            <a:r>
              <a:rPr lang="en-US" dirty="0"/>
              <a:t>= y</a:t>
            </a:r>
            <a:r>
              <a:rPr lang="en-US" baseline="-25000" dirty="0"/>
              <a:t>3,set</a:t>
            </a:r>
            <a:endParaRPr lang="en-US" dirty="0"/>
          </a:p>
          <a:p>
            <a:pPr marL="0" indent="0">
              <a:buNone/>
            </a:pPr>
            <a:r>
              <a:rPr lang="en-US" dirty="0"/>
              <a:t>z</a:t>
            </a:r>
            <a:r>
              <a:rPr lang="en-US" baseline="-25000" dirty="0"/>
              <a:t>2</a:t>
            </a:r>
            <a:r>
              <a:rPr lang="en-US" dirty="0"/>
              <a:t> &lt; z</a:t>
            </a:r>
            <a:r>
              <a:rPr lang="en-US" baseline="-25000" dirty="0"/>
              <a:t>2,max	</a:t>
            </a:r>
            <a:r>
              <a:rPr lang="en-US" dirty="0"/>
              <a:t>z</a:t>
            </a:r>
            <a:r>
              <a:rPr lang="en-US" baseline="-25000" dirty="0"/>
              <a:t>4</a:t>
            </a:r>
            <a:r>
              <a:rPr lang="en-US" dirty="0"/>
              <a:t> &lt; z</a:t>
            </a:r>
            <a:r>
              <a:rPr lang="en-US" baseline="-25000" dirty="0"/>
              <a:t>4,max	</a:t>
            </a:r>
            <a:r>
              <a:rPr lang="en-US" dirty="0"/>
              <a:t> z</a:t>
            </a:r>
            <a:r>
              <a:rPr lang="en-US" baseline="-25000" dirty="0"/>
              <a:t>4</a:t>
            </a:r>
            <a:r>
              <a:rPr lang="en-US" dirty="0"/>
              <a:t> &lt; z</a:t>
            </a:r>
            <a:r>
              <a:rPr lang="en-US" baseline="-25000" dirty="0"/>
              <a:t>4,max	</a:t>
            </a:r>
            <a:r>
              <a:rPr lang="en-US" dirty="0"/>
              <a:t> y</a:t>
            </a:r>
            <a:r>
              <a:rPr lang="en-US" baseline="-25000" dirty="0"/>
              <a:t>2 </a:t>
            </a:r>
            <a:r>
              <a:rPr lang="en-US" dirty="0"/>
              <a:t>= y</a:t>
            </a:r>
            <a:r>
              <a:rPr lang="en-US" baseline="-25000" dirty="0"/>
              <a:t>2,set</a:t>
            </a:r>
          </a:p>
          <a:p>
            <a:pPr marL="0" indent="0">
              <a:buNone/>
            </a:pPr>
            <a:r>
              <a:rPr lang="en-US" dirty="0"/>
              <a:t>y</a:t>
            </a:r>
            <a:r>
              <a:rPr lang="en-US" baseline="-25000" dirty="0"/>
              <a:t>1 </a:t>
            </a:r>
            <a:r>
              <a:rPr lang="en-US" dirty="0"/>
              <a:t>= y</a:t>
            </a:r>
            <a:r>
              <a:rPr lang="en-US" baseline="-25000" dirty="0"/>
              <a:t>1,set	</a:t>
            </a:r>
            <a:r>
              <a:rPr lang="en-US" dirty="0"/>
              <a:t> z</a:t>
            </a:r>
            <a:r>
              <a:rPr lang="en-US" baseline="-25000" dirty="0"/>
              <a:t>4</a:t>
            </a:r>
            <a:r>
              <a:rPr lang="en-US" dirty="0"/>
              <a:t> &gt; z</a:t>
            </a:r>
            <a:r>
              <a:rPr lang="en-US" baseline="-25000" dirty="0"/>
              <a:t>4,min	</a:t>
            </a:r>
            <a:r>
              <a:rPr lang="en-US" dirty="0"/>
              <a:t> z</a:t>
            </a:r>
            <a:r>
              <a:rPr lang="en-US" baseline="-25000" dirty="0"/>
              <a:t>2</a:t>
            </a:r>
            <a:r>
              <a:rPr lang="en-US" dirty="0"/>
              <a:t> &gt; z</a:t>
            </a:r>
            <a:r>
              <a:rPr lang="en-US" baseline="-25000" dirty="0"/>
              <a:t>2,min</a:t>
            </a:r>
          </a:p>
          <a:p>
            <a:pPr marL="0" indent="0">
              <a:buNone/>
            </a:pPr>
            <a:r>
              <a:rPr lang="en-US" baseline="-25000" dirty="0"/>
              <a:t>		</a:t>
            </a:r>
            <a:r>
              <a:rPr lang="en-US" dirty="0"/>
              <a:t> y</a:t>
            </a:r>
            <a:r>
              <a:rPr lang="en-US" baseline="-25000" dirty="0"/>
              <a:t>2 </a:t>
            </a:r>
            <a:r>
              <a:rPr lang="en-US" dirty="0"/>
              <a:t>= y</a:t>
            </a:r>
            <a:r>
              <a:rPr lang="en-US" baseline="-25000" dirty="0"/>
              <a:t>2,set	</a:t>
            </a:r>
            <a:r>
              <a:rPr lang="en-US" dirty="0"/>
              <a:t> y</a:t>
            </a:r>
            <a:r>
              <a:rPr lang="en-US" baseline="-25000" dirty="0"/>
              <a:t>3 </a:t>
            </a:r>
            <a:r>
              <a:rPr lang="en-US" dirty="0"/>
              <a:t>= y</a:t>
            </a:r>
            <a:r>
              <a:rPr lang="en-US" baseline="-25000" dirty="0"/>
              <a:t>3,set</a:t>
            </a:r>
          </a:p>
          <a:p>
            <a:pPr marL="0" indent="0">
              <a:buNone/>
            </a:pPr>
            <a:endParaRPr lang="en-US" baseline="-25000" dirty="0"/>
          </a:p>
          <a:p>
            <a:pPr marL="0" indent="0">
              <a:buNone/>
            </a:pPr>
            <a:r>
              <a:rPr lang="en-US" b="1" dirty="0"/>
              <a:t>Specification guarantees via definition of reward function?</a:t>
            </a:r>
          </a:p>
          <a:p>
            <a:pPr marL="0" indent="0">
              <a:buNone/>
            </a:pPr>
            <a:endParaRPr lang="en-US" baseline="-25000" dirty="0"/>
          </a:p>
          <a:p>
            <a:pPr marL="0" indent="0">
              <a:buNone/>
            </a:pPr>
            <a:endParaRPr lang="en-US" dirty="0"/>
          </a:p>
        </p:txBody>
      </p:sp>
      <p:cxnSp>
        <p:nvCxnSpPr>
          <p:cNvPr id="5" name="Straight Connector 4">
            <a:extLst>
              <a:ext uri="{FF2B5EF4-FFF2-40B4-BE49-F238E27FC236}">
                <a16:creationId xmlns:a16="http://schemas.microsoft.com/office/drawing/2014/main" id="{88C24884-AC83-9F43-8F29-DAF064EEB295}"/>
              </a:ext>
            </a:extLst>
          </p:cNvPr>
          <p:cNvCxnSpPr>
            <a:cxnSpLocks/>
          </p:cNvCxnSpPr>
          <p:nvPr/>
        </p:nvCxnSpPr>
        <p:spPr>
          <a:xfrm>
            <a:off x="2464231" y="4029559"/>
            <a:ext cx="0" cy="1797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0BB9C27-EA89-234D-9A48-1EEAA5FDCF9B}"/>
              </a:ext>
            </a:extLst>
          </p:cNvPr>
          <p:cNvCxnSpPr>
            <a:cxnSpLocks/>
          </p:cNvCxnSpPr>
          <p:nvPr/>
        </p:nvCxnSpPr>
        <p:spPr>
          <a:xfrm>
            <a:off x="4336943" y="4029559"/>
            <a:ext cx="0" cy="1797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1B2B9EB-3721-0D4B-A7F5-381F4715DE1C}"/>
              </a:ext>
            </a:extLst>
          </p:cNvPr>
          <p:cNvCxnSpPr>
            <a:cxnSpLocks/>
          </p:cNvCxnSpPr>
          <p:nvPr/>
        </p:nvCxnSpPr>
        <p:spPr>
          <a:xfrm>
            <a:off x="2464231" y="4029559"/>
            <a:ext cx="0" cy="1797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78A8680-3D5F-B449-ADB8-937BCAD301CC}"/>
              </a:ext>
            </a:extLst>
          </p:cNvPr>
          <p:cNvCxnSpPr>
            <a:cxnSpLocks/>
          </p:cNvCxnSpPr>
          <p:nvPr/>
        </p:nvCxnSpPr>
        <p:spPr>
          <a:xfrm>
            <a:off x="4354261" y="4045930"/>
            <a:ext cx="0" cy="1797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F945A6B-507D-A048-BCC1-B5CCDDE9AF7E}"/>
              </a:ext>
            </a:extLst>
          </p:cNvPr>
          <p:cNvCxnSpPr>
            <a:cxnSpLocks/>
          </p:cNvCxnSpPr>
          <p:nvPr/>
        </p:nvCxnSpPr>
        <p:spPr>
          <a:xfrm>
            <a:off x="2471981" y="4029559"/>
            <a:ext cx="0" cy="179780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998BC2B-0844-7047-96B1-2FB60EB749EE}"/>
              </a:ext>
            </a:extLst>
          </p:cNvPr>
          <p:cNvCxnSpPr>
            <a:cxnSpLocks/>
          </p:cNvCxnSpPr>
          <p:nvPr/>
        </p:nvCxnSpPr>
        <p:spPr>
          <a:xfrm>
            <a:off x="6238069" y="4029559"/>
            <a:ext cx="0" cy="1797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278497-0DC0-784F-9879-05377EEE5DCF}"/>
              </a:ext>
            </a:extLst>
          </p:cNvPr>
          <p:cNvCxnSpPr>
            <a:cxnSpLocks/>
          </p:cNvCxnSpPr>
          <p:nvPr/>
        </p:nvCxnSpPr>
        <p:spPr>
          <a:xfrm>
            <a:off x="6230321" y="4029559"/>
            <a:ext cx="0" cy="1797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F26A6DD-B3B8-774E-9C26-B14F46B29FF2}"/>
              </a:ext>
            </a:extLst>
          </p:cNvPr>
          <p:cNvCxnSpPr>
            <a:cxnSpLocks/>
          </p:cNvCxnSpPr>
          <p:nvPr/>
        </p:nvCxnSpPr>
        <p:spPr>
          <a:xfrm>
            <a:off x="7839561" y="4029559"/>
            <a:ext cx="0" cy="867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82607D-B9A5-2540-B335-B166E01F85A7}"/>
              </a:ext>
            </a:extLst>
          </p:cNvPr>
          <p:cNvCxnSpPr>
            <a:cxnSpLocks/>
          </p:cNvCxnSpPr>
          <p:nvPr/>
        </p:nvCxnSpPr>
        <p:spPr>
          <a:xfrm>
            <a:off x="7836980" y="4029559"/>
            <a:ext cx="0" cy="867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75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49907-FEE9-2148-AAEF-56894EFC81A7}"/>
              </a:ext>
            </a:extLst>
          </p:cNvPr>
          <p:cNvSpPr>
            <a:spLocks noGrp="1"/>
          </p:cNvSpPr>
          <p:nvPr>
            <p:ph type="title"/>
          </p:nvPr>
        </p:nvSpPr>
        <p:spPr>
          <a:xfrm>
            <a:off x="838200" y="530259"/>
            <a:ext cx="10515600" cy="1325563"/>
          </a:xfrm>
        </p:spPr>
        <p:txBody>
          <a:bodyPr/>
          <a:lstStyle/>
          <a:p>
            <a:r>
              <a:rPr lang="en-US" dirty="0"/>
              <a:t>A Practitioner’s Perspective</a:t>
            </a:r>
          </a:p>
        </p:txBody>
      </p:sp>
      <p:sp>
        <p:nvSpPr>
          <p:cNvPr id="3" name="Content Placeholder 2">
            <a:extLst>
              <a:ext uri="{FF2B5EF4-FFF2-40B4-BE49-F238E27FC236}">
                <a16:creationId xmlns:a16="http://schemas.microsoft.com/office/drawing/2014/main" id="{67A1E2F7-47D7-EF41-A1EA-3B34A331610E}"/>
              </a:ext>
            </a:extLst>
          </p:cNvPr>
          <p:cNvSpPr>
            <a:spLocks noGrp="1"/>
          </p:cNvSpPr>
          <p:nvPr>
            <p:ph idx="1"/>
          </p:nvPr>
        </p:nvSpPr>
        <p:spPr>
          <a:xfrm>
            <a:off x="838200" y="1459591"/>
            <a:ext cx="10515600" cy="5033282"/>
          </a:xfrm>
        </p:spPr>
        <p:txBody>
          <a:bodyPr>
            <a:normAutofit/>
          </a:bodyPr>
          <a:lstStyle/>
          <a:p>
            <a:r>
              <a:rPr lang="en-US" dirty="0"/>
              <a:t>Chemical Process Control</a:t>
            </a:r>
          </a:p>
          <a:p>
            <a:pPr lvl="1"/>
            <a:r>
              <a:rPr lang="en-US" dirty="0"/>
              <a:t>Shell, BP, Exxon, DuPont, ICI PLC</a:t>
            </a:r>
          </a:p>
          <a:p>
            <a:r>
              <a:rPr lang="en-US" dirty="0"/>
              <a:t>Building Climate/Energy Control (HVAC)</a:t>
            </a:r>
          </a:p>
          <a:p>
            <a:pPr lvl="1"/>
            <a:r>
              <a:rPr lang="en-US" dirty="0"/>
              <a:t>Siemens, Carrier</a:t>
            </a:r>
          </a:p>
          <a:p>
            <a:r>
              <a:rPr lang="en-US" dirty="0"/>
              <a:t>Automotive Systems</a:t>
            </a:r>
          </a:p>
          <a:p>
            <a:pPr lvl="1"/>
            <a:r>
              <a:rPr lang="en-US" dirty="0"/>
              <a:t>Ford, Daimler-Chrysler</a:t>
            </a:r>
          </a:p>
          <a:p>
            <a:r>
              <a:rPr lang="en-US" dirty="0"/>
              <a:t>Aircraft Systems </a:t>
            </a:r>
          </a:p>
          <a:p>
            <a:pPr lvl="1"/>
            <a:r>
              <a:rPr lang="en-US" dirty="0"/>
              <a:t>United Technologies</a:t>
            </a:r>
          </a:p>
          <a:p>
            <a:r>
              <a:rPr lang="en-US" dirty="0"/>
              <a:t>Power Electronics, Electrical Power Systems</a:t>
            </a:r>
          </a:p>
          <a:p>
            <a:pPr lvl="1"/>
            <a:r>
              <a:rPr lang="en-US" dirty="0"/>
              <a:t>ABB</a:t>
            </a:r>
          </a:p>
          <a:p>
            <a:pPr lvl="1"/>
            <a:endParaRPr lang="en-US" dirty="0"/>
          </a:p>
          <a:p>
            <a:endParaRPr lang="en-US" dirty="0"/>
          </a:p>
        </p:txBody>
      </p:sp>
      <p:pic>
        <p:nvPicPr>
          <p:cNvPr id="4" name="Picture 3">
            <a:extLst>
              <a:ext uri="{FF2B5EF4-FFF2-40B4-BE49-F238E27FC236}">
                <a16:creationId xmlns:a16="http://schemas.microsoft.com/office/drawing/2014/main" id="{5C995EC3-D546-D145-B023-6FB2D6364395}"/>
              </a:ext>
            </a:extLst>
          </p:cNvPr>
          <p:cNvPicPr>
            <a:picLocks noChangeAspect="1"/>
          </p:cNvPicPr>
          <p:nvPr/>
        </p:nvPicPr>
        <p:blipFill>
          <a:blip r:embed="rId3"/>
          <a:stretch>
            <a:fillRect/>
          </a:stretch>
        </p:blipFill>
        <p:spPr>
          <a:xfrm>
            <a:off x="5680697" y="2709880"/>
            <a:ext cx="2806713" cy="1174903"/>
          </a:xfrm>
          <a:prstGeom prst="rect">
            <a:avLst/>
          </a:prstGeom>
        </p:spPr>
      </p:pic>
      <p:pic>
        <p:nvPicPr>
          <p:cNvPr id="5" name="Picture 4">
            <a:extLst>
              <a:ext uri="{FF2B5EF4-FFF2-40B4-BE49-F238E27FC236}">
                <a16:creationId xmlns:a16="http://schemas.microsoft.com/office/drawing/2014/main" id="{D9490516-642E-754A-8999-CB8A94EDD5CB}"/>
              </a:ext>
            </a:extLst>
          </p:cNvPr>
          <p:cNvPicPr>
            <a:picLocks noChangeAspect="1"/>
          </p:cNvPicPr>
          <p:nvPr/>
        </p:nvPicPr>
        <p:blipFill>
          <a:blip r:embed="rId4"/>
          <a:stretch>
            <a:fillRect/>
          </a:stretch>
        </p:blipFill>
        <p:spPr>
          <a:xfrm>
            <a:off x="7925653" y="2873944"/>
            <a:ext cx="1377351" cy="1798591"/>
          </a:xfrm>
          <a:prstGeom prst="rect">
            <a:avLst/>
          </a:prstGeom>
        </p:spPr>
      </p:pic>
      <p:pic>
        <p:nvPicPr>
          <p:cNvPr id="6" name="Picture 5">
            <a:extLst>
              <a:ext uri="{FF2B5EF4-FFF2-40B4-BE49-F238E27FC236}">
                <a16:creationId xmlns:a16="http://schemas.microsoft.com/office/drawing/2014/main" id="{E6C205DC-47A1-F14C-BAFB-C8F10E174D97}"/>
              </a:ext>
            </a:extLst>
          </p:cNvPr>
          <p:cNvPicPr>
            <a:picLocks noChangeAspect="1"/>
          </p:cNvPicPr>
          <p:nvPr/>
        </p:nvPicPr>
        <p:blipFill>
          <a:blip r:embed="rId5"/>
          <a:stretch>
            <a:fillRect/>
          </a:stretch>
        </p:blipFill>
        <p:spPr>
          <a:xfrm>
            <a:off x="8555837" y="1524036"/>
            <a:ext cx="2427354" cy="1325563"/>
          </a:xfrm>
          <a:prstGeom prst="rect">
            <a:avLst/>
          </a:prstGeom>
        </p:spPr>
      </p:pic>
      <p:pic>
        <p:nvPicPr>
          <p:cNvPr id="7" name="Picture 6">
            <a:extLst>
              <a:ext uri="{FF2B5EF4-FFF2-40B4-BE49-F238E27FC236}">
                <a16:creationId xmlns:a16="http://schemas.microsoft.com/office/drawing/2014/main" id="{8FAE7C7A-DF77-804B-9807-2166BF755E5B}"/>
              </a:ext>
            </a:extLst>
          </p:cNvPr>
          <p:cNvPicPr>
            <a:picLocks noChangeAspect="1"/>
          </p:cNvPicPr>
          <p:nvPr/>
        </p:nvPicPr>
        <p:blipFill>
          <a:blip r:embed="rId6"/>
          <a:stretch>
            <a:fillRect/>
          </a:stretch>
        </p:blipFill>
        <p:spPr>
          <a:xfrm>
            <a:off x="8989160" y="370456"/>
            <a:ext cx="2540100" cy="922654"/>
          </a:xfrm>
          <a:prstGeom prst="rect">
            <a:avLst/>
          </a:prstGeom>
        </p:spPr>
      </p:pic>
      <p:pic>
        <p:nvPicPr>
          <p:cNvPr id="8" name="Picture 7">
            <a:extLst>
              <a:ext uri="{FF2B5EF4-FFF2-40B4-BE49-F238E27FC236}">
                <a16:creationId xmlns:a16="http://schemas.microsoft.com/office/drawing/2014/main" id="{A5E8ECF1-D8F2-1A48-B6D8-BA06937DE7AD}"/>
              </a:ext>
            </a:extLst>
          </p:cNvPr>
          <p:cNvPicPr>
            <a:picLocks noChangeAspect="1"/>
          </p:cNvPicPr>
          <p:nvPr/>
        </p:nvPicPr>
        <p:blipFill>
          <a:blip r:embed="rId7"/>
          <a:stretch>
            <a:fillRect/>
          </a:stretch>
        </p:blipFill>
        <p:spPr>
          <a:xfrm>
            <a:off x="5680697" y="5507642"/>
            <a:ext cx="2205679" cy="1158916"/>
          </a:xfrm>
          <a:prstGeom prst="rect">
            <a:avLst/>
          </a:prstGeom>
        </p:spPr>
      </p:pic>
      <p:pic>
        <p:nvPicPr>
          <p:cNvPr id="9" name="Picture 8">
            <a:extLst>
              <a:ext uri="{FF2B5EF4-FFF2-40B4-BE49-F238E27FC236}">
                <a16:creationId xmlns:a16="http://schemas.microsoft.com/office/drawing/2014/main" id="{4B50D112-CCF3-9E4A-8954-3FE3A1EFEBAA}"/>
              </a:ext>
            </a:extLst>
          </p:cNvPr>
          <p:cNvPicPr>
            <a:picLocks noChangeAspect="1"/>
          </p:cNvPicPr>
          <p:nvPr/>
        </p:nvPicPr>
        <p:blipFill>
          <a:blip r:embed="rId8"/>
          <a:stretch>
            <a:fillRect/>
          </a:stretch>
        </p:blipFill>
        <p:spPr>
          <a:xfrm>
            <a:off x="4787845" y="3874266"/>
            <a:ext cx="1995691" cy="819659"/>
          </a:xfrm>
          <a:prstGeom prst="rect">
            <a:avLst/>
          </a:prstGeom>
        </p:spPr>
      </p:pic>
      <p:pic>
        <p:nvPicPr>
          <p:cNvPr id="11" name="Picture 10">
            <a:extLst>
              <a:ext uri="{FF2B5EF4-FFF2-40B4-BE49-F238E27FC236}">
                <a16:creationId xmlns:a16="http://schemas.microsoft.com/office/drawing/2014/main" id="{B2F100A9-8099-824A-904B-74D4FA14EB37}"/>
              </a:ext>
            </a:extLst>
          </p:cNvPr>
          <p:cNvPicPr>
            <a:picLocks noChangeAspect="1"/>
          </p:cNvPicPr>
          <p:nvPr/>
        </p:nvPicPr>
        <p:blipFill>
          <a:blip r:embed="rId9"/>
          <a:stretch>
            <a:fillRect/>
          </a:stretch>
        </p:blipFill>
        <p:spPr>
          <a:xfrm>
            <a:off x="9590250" y="3100796"/>
            <a:ext cx="2146300" cy="1612900"/>
          </a:xfrm>
          <a:prstGeom prst="rect">
            <a:avLst/>
          </a:prstGeom>
        </p:spPr>
      </p:pic>
      <p:pic>
        <p:nvPicPr>
          <p:cNvPr id="14" name="Picture 13">
            <a:extLst>
              <a:ext uri="{FF2B5EF4-FFF2-40B4-BE49-F238E27FC236}">
                <a16:creationId xmlns:a16="http://schemas.microsoft.com/office/drawing/2014/main" id="{42832A64-EDC1-4340-A0B0-FE5AD25DB11B}"/>
              </a:ext>
            </a:extLst>
          </p:cNvPr>
          <p:cNvPicPr>
            <a:picLocks noChangeAspect="1"/>
          </p:cNvPicPr>
          <p:nvPr/>
        </p:nvPicPr>
        <p:blipFill>
          <a:blip r:embed="rId10"/>
          <a:stretch>
            <a:fillRect/>
          </a:stretch>
        </p:blipFill>
        <p:spPr>
          <a:xfrm>
            <a:off x="8555837" y="4846220"/>
            <a:ext cx="3180713" cy="1790361"/>
          </a:xfrm>
          <a:prstGeom prst="rect">
            <a:avLst/>
          </a:prstGeom>
        </p:spPr>
      </p:pic>
      <p:pic>
        <p:nvPicPr>
          <p:cNvPr id="15" name="Picture 14">
            <a:extLst>
              <a:ext uri="{FF2B5EF4-FFF2-40B4-BE49-F238E27FC236}">
                <a16:creationId xmlns:a16="http://schemas.microsoft.com/office/drawing/2014/main" id="{81DD0110-4B55-0845-B8B3-A667BD3BB5DC}"/>
              </a:ext>
            </a:extLst>
          </p:cNvPr>
          <p:cNvPicPr>
            <a:picLocks noChangeAspect="1"/>
          </p:cNvPicPr>
          <p:nvPr/>
        </p:nvPicPr>
        <p:blipFill>
          <a:blip r:embed="rId11"/>
          <a:stretch>
            <a:fillRect/>
          </a:stretch>
        </p:blipFill>
        <p:spPr>
          <a:xfrm>
            <a:off x="2992301" y="5814982"/>
            <a:ext cx="1704717" cy="677891"/>
          </a:xfrm>
          <a:prstGeom prst="rect">
            <a:avLst/>
          </a:prstGeom>
        </p:spPr>
      </p:pic>
      <p:pic>
        <p:nvPicPr>
          <p:cNvPr id="10" name="Picture 9">
            <a:extLst>
              <a:ext uri="{FF2B5EF4-FFF2-40B4-BE49-F238E27FC236}">
                <a16:creationId xmlns:a16="http://schemas.microsoft.com/office/drawing/2014/main" id="{7707D0C2-489E-EA47-A8C8-E384668C7350}"/>
              </a:ext>
            </a:extLst>
          </p:cNvPr>
          <p:cNvPicPr>
            <a:picLocks noChangeAspect="1"/>
          </p:cNvPicPr>
          <p:nvPr/>
        </p:nvPicPr>
        <p:blipFill>
          <a:blip r:embed="rId12"/>
          <a:stretch>
            <a:fillRect/>
          </a:stretch>
        </p:blipFill>
        <p:spPr>
          <a:xfrm>
            <a:off x="10050171" y="4044021"/>
            <a:ext cx="1612900" cy="1612900"/>
          </a:xfrm>
          <a:prstGeom prst="rect">
            <a:avLst/>
          </a:prstGeom>
        </p:spPr>
      </p:pic>
      <p:pic>
        <p:nvPicPr>
          <p:cNvPr id="13" name="Picture 12">
            <a:extLst>
              <a:ext uri="{FF2B5EF4-FFF2-40B4-BE49-F238E27FC236}">
                <a16:creationId xmlns:a16="http://schemas.microsoft.com/office/drawing/2014/main" id="{A911F770-68B3-224A-AF5B-9831CBAB7468}"/>
              </a:ext>
            </a:extLst>
          </p:cNvPr>
          <p:cNvPicPr>
            <a:picLocks noChangeAspect="1"/>
          </p:cNvPicPr>
          <p:nvPr/>
        </p:nvPicPr>
        <p:blipFill>
          <a:blip r:embed="rId13"/>
          <a:stretch>
            <a:fillRect/>
          </a:stretch>
        </p:blipFill>
        <p:spPr>
          <a:xfrm>
            <a:off x="6877677" y="1381133"/>
            <a:ext cx="1063381" cy="1081990"/>
          </a:xfrm>
          <a:prstGeom prst="rect">
            <a:avLst/>
          </a:prstGeom>
        </p:spPr>
      </p:pic>
    </p:spTree>
    <p:extLst>
      <p:ext uri="{BB962C8B-B14F-4D97-AF65-F5344CB8AC3E}">
        <p14:creationId xmlns:p14="http://schemas.microsoft.com/office/powerpoint/2010/main" val="235713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4D7D-5A00-3940-BA38-09B606089ACC}"/>
              </a:ext>
            </a:extLst>
          </p:cNvPr>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A691486A-9361-6A46-AC66-EAA0C3990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50" y="365128"/>
            <a:ext cx="6887796" cy="3844089"/>
          </a:xfrm>
          <a:prstGeom prst="rect">
            <a:avLst/>
          </a:prstGeom>
        </p:spPr>
      </p:pic>
      <p:pic>
        <p:nvPicPr>
          <p:cNvPr id="7" name="Picture 6">
            <a:extLst>
              <a:ext uri="{FF2B5EF4-FFF2-40B4-BE49-F238E27FC236}">
                <a16:creationId xmlns:a16="http://schemas.microsoft.com/office/drawing/2014/main" id="{924E470E-E540-5746-80BA-A0FF36EE9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873" y="240082"/>
            <a:ext cx="2019300" cy="469900"/>
          </a:xfrm>
          <a:prstGeom prst="rect">
            <a:avLst/>
          </a:prstGeom>
        </p:spPr>
      </p:pic>
      <p:sp>
        <p:nvSpPr>
          <p:cNvPr id="10" name="Content Placeholder 9">
            <a:extLst>
              <a:ext uri="{FF2B5EF4-FFF2-40B4-BE49-F238E27FC236}">
                <a16:creationId xmlns:a16="http://schemas.microsoft.com/office/drawing/2014/main" id="{5EE9A054-836E-8740-B3AC-E44241AB4A61}"/>
              </a:ext>
            </a:extLst>
          </p:cNvPr>
          <p:cNvSpPr>
            <a:spLocks noGrp="1"/>
          </p:cNvSpPr>
          <p:nvPr>
            <p:ph idx="1"/>
          </p:nvPr>
        </p:nvSpPr>
        <p:spPr>
          <a:xfrm>
            <a:off x="2082312" y="4328745"/>
            <a:ext cx="7602904" cy="2669932"/>
          </a:xfrm>
        </p:spPr>
        <p:txBody>
          <a:bodyPr>
            <a:normAutofit lnSpcReduction="10000"/>
          </a:bodyPr>
          <a:lstStyle/>
          <a:p>
            <a:pPr marL="0" indent="0">
              <a:buNone/>
            </a:pPr>
            <a:r>
              <a:rPr lang="en-US" dirty="0"/>
              <a:t>“…In some ways, deep reinforcement learning is a kind of turbocharged memorization; systems that use it are capable of awesome feats, but they have only a shallow understanding of what they are doing. As a consequence, current systems lack flexibility, and thus are unable to compensate if the world changes, sometimes even in tiny ways.” </a:t>
            </a:r>
          </a:p>
        </p:txBody>
      </p:sp>
    </p:spTree>
    <p:extLst>
      <p:ext uri="{BB962C8B-B14F-4D97-AF65-F5344CB8AC3E}">
        <p14:creationId xmlns:p14="http://schemas.microsoft.com/office/powerpoint/2010/main" val="3096645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LeCun clip">
            <a:hlinkClick r:id="" action="ppaction://media"/>
            <a:extLst>
              <a:ext uri="{FF2B5EF4-FFF2-40B4-BE49-F238E27FC236}">
                <a16:creationId xmlns:a16="http://schemas.microsoft.com/office/drawing/2014/main" id="{26DF9789-8E44-4140-AE9B-21DEE0D247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4763"/>
            <a:ext cx="12192000" cy="6858000"/>
          </a:xfrm>
          <a:prstGeom prst="rect">
            <a:avLst/>
          </a:prstGeom>
        </p:spPr>
      </p:pic>
    </p:spTree>
    <p:extLst>
      <p:ext uri="{BB962C8B-B14F-4D97-AF65-F5344CB8AC3E}">
        <p14:creationId xmlns:p14="http://schemas.microsoft.com/office/powerpoint/2010/main" val="40355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3420C9-DDCF-E54C-8BB0-A6FC02E49C13}"/>
              </a:ext>
            </a:extLst>
          </p:cNvPr>
          <p:cNvPicPr>
            <a:picLocks noChangeAspect="1"/>
          </p:cNvPicPr>
          <p:nvPr/>
        </p:nvPicPr>
        <p:blipFill>
          <a:blip r:embed="rId2"/>
          <a:stretch>
            <a:fillRect/>
          </a:stretch>
        </p:blipFill>
        <p:spPr>
          <a:xfrm>
            <a:off x="0" y="1197"/>
            <a:ext cx="12192000" cy="6855606"/>
          </a:xfrm>
          <a:prstGeom prst="rect">
            <a:avLst/>
          </a:prstGeom>
        </p:spPr>
      </p:pic>
    </p:spTree>
    <p:extLst>
      <p:ext uri="{BB962C8B-B14F-4D97-AF65-F5344CB8AC3E}">
        <p14:creationId xmlns:p14="http://schemas.microsoft.com/office/powerpoint/2010/main" val="160451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5C172-6186-DE4D-89A3-151907DD19AF}"/>
              </a:ext>
            </a:extLst>
          </p:cNvPr>
          <p:cNvPicPr>
            <a:picLocks noChangeAspect="1"/>
          </p:cNvPicPr>
          <p:nvPr/>
        </p:nvPicPr>
        <p:blipFill>
          <a:blip r:embed="rId2"/>
          <a:stretch>
            <a:fillRect/>
          </a:stretch>
        </p:blipFill>
        <p:spPr>
          <a:xfrm>
            <a:off x="0" y="9995"/>
            <a:ext cx="12192000" cy="6838010"/>
          </a:xfrm>
          <a:prstGeom prst="rect">
            <a:avLst/>
          </a:prstGeom>
        </p:spPr>
      </p:pic>
    </p:spTree>
    <p:extLst>
      <p:ext uri="{BB962C8B-B14F-4D97-AF65-F5344CB8AC3E}">
        <p14:creationId xmlns:p14="http://schemas.microsoft.com/office/powerpoint/2010/main" val="1777574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02658A-B395-2742-80D1-6CFAF05F0B56}"/>
              </a:ext>
            </a:extLst>
          </p:cNvPr>
          <p:cNvPicPr>
            <a:picLocks noChangeAspect="1"/>
          </p:cNvPicPr>
          <p:nvPr/>
        </p:nvPicPr>
        <p:blipFill>
          <a:blip r:embed="rId3"/>
          <a:stretch>
            <a:fillRect/>
          </a:stretch>
        </p:blipFill>
        <p:spPr>
          <a:xfrm>
            <a:off x="0" y="7808"/>
            <a:ext cx="12192000" cy="6842384"/>
          </a:xfrm>
          <a:prstGeom prst="rect">
            <a:avLst/>
          </a:prstGeom>
        </p:spPr>
      </p:pic>
    </p:spTree>
    <p:extLst>
      <p:ext uri="{BB962C8B-B14F-4D97-AF65-F5344CB8AC3E}">
        <p14:creationId xmlns:p14="http://schemas.microsoft.com/office/powerpoint/2010/main" val="4052547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1677-A06B-884B-A13A-6F909FF2AA80}"/>
              </a:ext>
            </a:extLst>
          </p:cNvPr>
          <p:cNvSpPr>
            <a:spLocks noGrp="1"/>
          </p:cNvSpPr>
          <p:nvPr>
            <p:ph type="title"/>
          </p:nvPr>
        </p:nvSpPr>
        <p:spPr/>
        <p:txBody>
          <a:bodyPr/>
          <a:lstStyle/>
          <a:p>
            <a:r>
              <a:rPr lang="en-US" dirty="0"/>
              <a:t>Some Research Directions</a:t>
            </a:r>
          </a:p>
        </p:txBody>
      </p:sp>
      <p:sp>
        <p:nvSpPr>
          <p:cNvPr id="3" name="Content Placeholder 2">
            <a:extLst>
              <a:ext uri="{FF2B5EF4-FFF2-40B4-BE49-F238E27FC236}">
                <a16:creationId xmlns:a16="http://schemas.microsoft.com/office/drawing/2014/main" id="{5F22E028-B827-6E4F-AE24-BBB4EC65AC7C}"/>
              </a:ext>
            </a:extLst>
          </p:cNvPr>
          <p:cNvSpPr>
            <a:spLocks noGrp="1"/>
          </p:cNvSpPr>
          <p:nvPr>
            <p:ph idx="1"/>
          </p:nvPr>
        </p:nvSpPr>
        <p:spPr/>
        <p:txBody>
          <a:bodyPr>
            <a:normAutofit/>
          </a:bodyPr>
          <a:lstStyle/>
          <a:p>
            <a:pPr marL="0" indent="0">
              <a:buNone/>
            </a:pPr>
            <a:endParaRPr lang="en-US" dirty="0"/>
          </a:p>
          <a:p>
            <a:r>
              <a:rPr lang="en-US" dirty="0"/>
              <a:t>MPC Approximation via Neural Networks</a:t>
            </a:r>
          </a:p>
          <a:p>
            <a:endParaRPr lang="en-US" dirty="0"/>
          </a:p>
          <a:p>
            <a:r>
              <a:rPr lang="en-US" dirty="0"/>
              <a:t>Robustness Analysis of Learning Enabled Components </a:t>
            </a:r>
          </a:p>
          <a:p>
            <a:endParaRPr lang="en-US" dirty="0"/>
          </a:p>
          <a:p>
            <a:r>
              <a:rPr lang="en-US" dirty="0"/>
              <a:t>Gaussian-Process based Model Predictive Control</a:t>
            </a:r>
          </a:p>
          <a:p>
            <a:endParaRPr lang="en-US" i="1" dirty="0"/>
          </a:p>
          <a:p>
            <a:pPr lvl="1"/>
            <a:endParaRPr lang="en-US" i="1" dirty="0"/>
          </a:p>
          <a:p>
            <a:endParaRPr lang="en-US" dirty="0"/>
          </a:p>
        </p:txBody>
      </p:sp>
    </p:spTree>
    <p:extLst>
      <p:ext uri="{BB962C8B-B14F-4D97-AF65-F5344CB8AC3E}">
        <p14:creationId xmlns:p14="http://schemas.microsoft.com/office/powerpoint/2010/main" val="4099543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4D46-D243-431C-8961-B07AE02C2CEC}"/>
              </a:ext>
            </a:extLst>
          </p:cNvPr>
          <p:cNvSpPr>
            <a:spLocks noGrp="1"/>
          </p:cNvSpPr>
          <p:nvPr>
            <p:ph type="title"/>
          </p:nvPr>
        </p:nvSpPr>
        <p:spPr>
          <a:xfrm>
            <a:off x="1666875" y="233365"/>
            <a:ext cx="8858250" cy="808037"/>
          </a:xfrm>
        </p:spPr>
        <p:txBody>
          <a:bodyPr>
            <a:normAutofit/>
          </a:bodyPr>
          <a:lstStyle/>
          <a:p>
            <a:r>
              <a:rPr lang="en-US" dirty="0"/>
              <a:t>Example: Oscillating Masses</a:t>
            </a:r>
            <a:endParaRPr lang="en-US" sz="1300" baseline="30000" dirty="0"/>
          </a:p>
        </p:txBody>
      </p:sp>
      <p:sp>
        <p:nvSpPr>
          <p:cNvPr id="4" name="TextBox 3">
            <a:extLst>
              <a:ext uri="{FF2B5EF4-FFF2-40B4-BE49-F238E27FC236}">
                <a16:creationId xmlns:a16="http://schemas.microsoft.com/office/drawing/2014/main" id="{6E10B038-66AB-408D-A981-D32BEDDCE732}"/>
              </a:ext>
            </a:extLst>
          </p:cNvPr>
          <p:cNvSpPr txBox="1"/>
          <p:nvPr/>
        </p:nvSpPr>
        <p:spPr>
          <a:xfrm>
            <a:off x="1821656" y="1174272"/>
            <a:ext cx="4925426" cy="1938992"/>
          </a:xfrm>
          <a:prstGeom prst="rect">
            <a:avLst/>
          </a:prstGeom>
          <a:noFill/>
        </p:spPr>
        <p:txBody>
          <a:bodyPr wrap="square" rtlCol="0">
            <a:spAutoFit/>
          </a:bodyPr>
          <a:lstStyle/>
          <a:p>
            <a:pPr fontAlgn="base">
              <a:spcBef>
                <a:spcPct val="0"/>
              </a:spcBef>
              <a:spcAft>
                <a:spcPct val="0"/>
              </a:spcAft>
              <a:defRPr/>
            </a:pPr>
            <a:r>
              <a:rPr lang="en-US" sz="2400" dirty="0">
                <a:solidFill>
                  <a:prstClr val="black"/>
                </a:solidFill>
                <a:latin typeface="Palatino Linotype" pitchFamily="-111" charset="0"/>
                <a:ea typeface="ＭＳ Ｐゴシック" pitchFamily="-111" charset="-128"/>
              </a:rPr>
              <a:t>18 oscillating masses [1]</a:t>
            </a:r>
          </a:p>
          <a:p>
            <a:pPr fontAlgn="base">
              <a:spcBef>
                <a:spcPct val="0"/>
              </a:spcBef>
              <a:spcAft>
                <a:spcPct val="0"/>
              </a:spcAft>
              <a:defRPr/>
            </a:pPr>
            <a:r>
              <a:rPr lang="en-US" sz="2400" dirty="0">
                <a:solidFill>
                  <a:prstClr val="black"/>
                </a:solidFill>
                <a:latin typeface="Palatino Linotype" pitchFamily="-111" charset="0"/>
                <a:ea typeface="ＭＳ Ｐゴシック" pitchFamily="-111" charset="-128"/>
              </a:rPr>
              <a:t>State dim: 36</a:t>
            </a:r>
          </a:p>
          <a:p>
            <a:pPr fontAlgn="base">
              <a:spcBef>
                <a:spcPct val="0"/>
              </a:spcBef>
              <a:spcAft>
                <a:spcPct val="0"/>
              </a:spcAft>
              <a:defRPr/>
            </a:pPr>
            <a:r>
              <a:rPr lang="en-US" sz="2400" dirty="0">
                <a:solidFill>
                  <a:prstClr val="black"/>
                </a:solidFill>
                <a:latin typeface="Palatino Linotype" pitchFamily="-111" charset="0"/>
                <a:ea typeface="ＭＳ Ｐゴシック" pitchFamily="-111" charset="-128"/>
              </a:rPr>
              <a:t>Action dim: 9</a:t>
            </a:r>
          </a:p>
          <a:p>
            <a:pPr fontAlgn="base">
              <a:spcBef>
                <a:spcPct val="0"/>
              </a:spcBef>
              <a:spcAft>
                <a:spcPct val="0"/>
              </a:spcAft>
              <a:defRPr/>
            </a:pPr>
            <a:r>
              <a:rPr lang="en-US" sz="2400" dirty="0">
                <a:solidFill>
                  <a:prstClr val="black"/>
                </a:solidFill>
                <a:latin typeface="Palatino Linotype" pitchFamily="-111" charset="0"/>
                <a:ea typeface="ＭＳ Ｐゴシック" pitchFamily="-111" charset="-128"/>
              </a:rPr>
              <a:t>Horizon: 50 </a:t>
            </a:r>
          </a:p>
          <a:p>
            <a:pPr fontAlgn="base">
              <a:spcBef>
                <a:spcPct val="0"/>
              </a:spcBef>
              <a:spcAft>
                <a:spcPct val="0"/>
              </a:spcAft>
              <a:defRPr/>
            </a:pPr>
            <a:endParaRPr lang="en-US" sz="2400" dirty="0">
              <a:solidFill>
                <a:prstClr val="black"/>
              </a:solidFill>
              <a:latin typeface="Palatino Linotype" pitchFamily="-111" charset="0"/>
              <a:ea typeface="ＭＳ Ｐゴシック" pitchFamily="-111" charset="-128"/>
            </a:endParaRPr>
          </a:p>
        </p:txBody>
      </p:sp>
      <p:pic>
        <p:nvPicPr>
          <p:cNvPr id="5" name="Picture 4">
            <a:extLst>
              <a:ext uri="{FF2B5EF4-FFF2-40B4-BE49-F238E27FC236}">
                <a16:creationId xmlns:a16="http://schemas.microsoft.com/office/drawing/2014/main" id="{5265B186-F21D-4749-8E9E-77B6724C82BF}"/>
              </a:ext>
            </a:extLst>
          </p:cNvPr>
          <p:cNvPicPr>
            <a:picLocks noChangeAspect="1"/>
          </p:cNvPicPr>
          <p:nvPr/>
        </p:nvPicPr>
        <p:blipFill>
          <a:blip r:embed="rId3"/>
          <a:stretch>
            <a:fillRect/>
          </a:stretch>
        </p:blipFill>
        <p:spPr>
          <a:xfrm>
            <a:off x="6196012" y="1400861"/>
            <a:ext cx="4338294" cy="904668"/>
          </a:xfrm>
          <a:prstGeom prst="rect">
            <a:avLst/>
          </a:prstGeom>
        </p:spPr>
      </p:pic>
      <p:sp>
        <p:nvSpPr>
          <p:cNvPr id="6" name="TextBox 5">
            <a:extLst>
              <a:ext uri="{FF2B5EF4-FFF2-40B4-BE49-F238E27FC236}">
                <a16:creationId xmlns:a16="http://schemas.microsoft.com/office/drawing/2014/main" id="{B7A7EF36-3FB1-4B65-A352-D5D595B9F906}"/>
              </a:ext>
            </a:extLst>
          </p:cNvPr>
          <p:cNvSpPr txBox="1"/>
          <p:nvPr/>
        </p:nvSpPr>
        <p:spPr>
          <a:xfrm>
            <a:off x="3338670" y="6409192"/>
            <a:ext cx="7418231" cy="215444"/>
          </a:xfrm>
          <a:prstGeom prst="rect">
            <a:avLst/>
          </a:prstGeom>
          <a:noFill/>
        </p:spPr>
        <p:txBody>
          <a:bodyPr wrap="square" rtlCol="0">
            <a:spAutoFit/>
          </a:bodyPr>
          <a:lstStyle/>
          <a:p>
            <a:pPr fontAlgn="base">
              <a:spcBef>
                <a:spcPct val="0"/>
              </a:spcBef>
              <a:spcAft>
                <a:spcPct val="0"/>
              </a:spcAft>
              <a:defRPr/>
            </a:pPr>
            <a:r>
              <a:rPr lang="en-US" sz="800" dirty="0">
                <a:solidFill>
                  <a:prstClr val="black"/>
                </a:solidFill>
                <a:latin typeface="Palatino Linotype" pitchFamily="-111" charset="0"/>
                <a:ea typeface="ＭＳ Ｐゴシック" pitchFamily="-111" charset="-128"/>
              </a:rPr>
              <a:t>[1] Y. Wang and S. Boyd. Fast Model Predictive Control Using Online Optimization. IEEE Transactions on Control Systems Technology. Vol 18, No. 2, 2010.</a:t>
            </a:r>
          </a:p>
        </p:txBody>
      </p:sp>
      <p:graphicFrame>
        <p:nvGraphicFramePr>
          <p:cNvPr id="7" name="Table 6">
            <a:extLst>
              <a:ext uri="{FF2B5EF4-FFF2-40B4-BE49-F238E27FC236}">
                <a16:creationId xmlns:a16="http://schemas.microsoft.com/office/drawing/2014/main" id="{BD8C680B-7738-4AC0-A471-E1D204ACAC10}"/>
              </a:ext>
            </a:extLst>
          </p:cNvPr>
          <p:cNvGraphicFramePr>
            <a:graphicFrameLocks noGrp="1"/>
          </p:cNvGraphicFramePr>
          <p:nvPr/>
        </p:nvGraphicFramePr>
        <p:xfrm>
          <a:off x="2588419" y="2765476"/>
          <a:ext cx="7015162" cy="3183768"/>
        </p:xfrm>
        <a:graphic>
          <a:graphicData uri="http://schemas.openxmlformats.org/drawingml/2006/table">
            <a:tbl>
              <a:tblPr firstRow="1" bandRow="1">
                <a:tableStyleId>{5C22544A-7EE6-4342-B048-85BDC9FD1C3A}</a:tableStyleId>
              </a:tblPr>
              <a:tblGrid>
                <a:gridCol w="3507581">
                  <a:extLst>
                    <a:ext uri="{9D8B030D-6E8A-4147-A177-3AD203B41FA5}">
                      <a16:colId xmlns:a16="http://schemas.microsoft.com/office/drawing/2014/main" val="1285794616"/>
                    </a:ext>
                  </a:extLst>
                </a:gridCol>
                <a:gridCol w="3507581">
                  <a:extLst>
                    <a:ext uri="{9D8B030D-6E8A-4147-A177-3AD203B41FA5}">
                      <a16:colId xmlns:a16="http://schemas.microsoft.com/office/drawing/2014/main" val="1894317300"/>
                    </a:ext>
                  </a:extLst>
                </a:gridCol>
              </a:tblGrid>
              <a:tr h="454824">
                <a:tc>
                  <a:txBody>
                    <a:bodyPr/>
                    <a:lstStyle/>
                    <a:p>
                      <a:pPr algn="ctr"/>
                      <a:r>
                        <a:rPr lang="en-US" sz="1800" dirty="0"/>
                        <a:t>Training Parameter</a:t>
                      </a:r>
                    </a:p>
                  </a:txBody>
                  <a:tcPr/>
                </a:tc>
                <a:tc>
                  <a:txBody>
                    <a:bodyPr/>
                    <a:lstStyle/>
                    <a:p>
                      <a:pPr algn="ctr"/>
                      <a:r>
                        <a:rPr lang="en-US" sz="1800" dirty="0"/>
                        <a:t>Value</a:t>
                      </a:r>
                    </a:p>
                  </a:txBody>
                  <a:tcPr/>
                </a:tc>
                <a:extLst>
                  <a:ext uri="{0D108BD9-81ED-4DB2-BD59-A6C34878D82A}">
                    <a16:rowId xmlns:a16="http://schemas.microsoft.com/office/drawing/2014/main" val="754322708"/>
                  </a:ext>
                </a:extLst>
              </a:tr>
              <a:tr h="454824">
                <a:tc>
                  <a:txBody>
                    <a:bodyPr/>
                    <a:lstStyle/>
                    <a:p>
                      <a:pPr algn="l"/>
                      <a:r>
                        <a:rPr lang="en-US" sz="1800" dirty="0"/>
                        <a:t>Training Set Size</a:t>
                      </a:r>
                    </a:p>
                  </a:txBody>
                  <a:tcPr/>
                </a:tc>
                <a:tc>
                  <a:txBody>
                    <a:bodyPr/>
                    <a:lstStyle/>
                    <a:p>
                      <a:pPr algn="ctr"/>
                      <a:r>
                        <a:rPr lang="en-US" sz="1800" dirty="0"/>
                        <a:t>2,500,000</a:t>
                      </a:r>
                    </a:p>
                  </a:txBody>
                  <a:tcPr/>
                </a:tc>
                <a:extLst>
                  <a:ext uri="{0D108BD9-81ED-4DB2-BD59-A6C34878D82A}">
                    <a16:rowId xmlns:a16="http://schemas.microsoft.com/office/drawing/2014/main" val="2134945244"/>
                  </a:ext>
                </a:extLst>
              </a:tr>
              <a:tr h="454824">
                <a:tc>
                  <a:txBody>
                    <a:bodyPr/>
                    <a:lstStyle/>
                    <a:p>
                      <a:pPr algn="l"/>
                      <a:r>
                        <a:rPr lang="en-US" sz="1800" dirty="0"/>
                        <a:t>Testing Set Size</a:t>
                      </a:r>
                    </a:p>
                  </a:txBody>
                  <a:tcPr/>
                </a:tc>
                <a:tc>
                  <a:txBody>
                    <a:bodyPr/>
                    <a:lstStyle/>
                    <a:p>
                      <a:pPr algn="ctr"/>
                      <a:r>
                        <a:rPr lang="en-US" sz="1800" dirty="0"/>
                        <a:t>250,000</a:t>
                      </a:r>
                    </a:p>
                  </a:txBody>
                  <a:tcPr/>
                </a:tc>
                <a:extLst>
                  <a:ext uri="{0D108BD9-81ED-4DB2-BD59-A6C34878D82A}">
                    <a16:rowId xmlns:a16="http://schemas.microsoft.com/office/drawing/2014/main" val="465011580"/>
                  </a:ext>
                </a:extLst>
              </a:tr>
              <a:tr h="454824">
                <a:tc>
                  <a:txBody>
                    <a:bodyPr/>
                    <a:lstStyle/>
                    <a:p>
                      <a:pPr algn="l"/>
                      <a:r>
                        <a:rPr lang="en-US" sz="1800" dirty="0"/>
                        <a:t># Training Epochs</a:t>
                      </a:r>
                    </a:p>
                  </a:txBody>
                  <a:tcPr/>
                </a:tc>
                <a:tc>
                  <a:txBody>
                    <a:bodyPr/>
                    <a:lstStyle/>
                    <a:p>
                      <a:pPr algn="ctr"/>
                      <a:r>
                        <a:rPr lang="en-US" sz="1800" dirty="0"/>
                        <a:t>200 Epochs (~40 hour)</a:t>
                      </a:r>
                    </a:p>
                  </a:txBody>
                  <a:tcPr/>
                </a:tc>
                <a:extLst>
                  <a:ext uri="{0D108BD9-81ED-4DB2-BD59-A6C34878D82A}">
                    <a16:rowId xmlns:a16="http://schemas.microsoft.com/office/drawing/2014/main" val="3305465887"/>
                  </a:ext>
                </a:extLst>
              </a:tr>
              <a:tr h="454824">
                <a:tc>
                  <a:txBody>
                    <a:bodyPr/>
                    <a:lstStyle/>
                    <a:p>
                      <a:pPr algn="l"/>
                      <a:r>
                        <a:rPr lang="en-US" sz="1800" dirty="0"/>
                        <a:t>Neural Network Depth</a:t>
                      </a:r>
                    </a:p>
                  </a:txBody>
                  <a:tcPr/>
                </a:tc>
                <a:tc>
                  <a:txBody>
                    <a:bodyPr/>
                    <a:lstStyle/>
                    <a:p>
                      <a:pPr algn="ctr"/>
                      <a:r>
                        <a:rPr lang="en-US" sz="1800" dirty="0"/>
                        <a:t>7 layers</a:t>
                      </a:r>
                    </a:p>
                  </a:txBody>
                  <a:tcPr/>
                </a:tc>
                <a:extLst>
                  <a:ext uri="{0D108BD9-81ED-4DB2-BD59-A6C34878D82A}">
                    <a16:rowId xmlns:a16="http://schemas.microsoft.com/office/drawing/2014/main" val="1809268801"/>
                  </a:ext>
                </a:extLst>
              </a:tr>
              <a:tr h="454824">
                <a:tc>
                  <a:txBody>
                    <a:bodyPr/>
                    <a:lstStyle/>
                    <a:p>
                      <a:pPr algn="l"/>
                      <a:r>
                        <a:rPr lang="en-US" sz="1800" dirty="0"/>
                        <a:t>Neural Network Hidden Width</a:t>
                      </a:r>
                    </a:p>
                  </a:txBody>
                  <a:tcPr/>
                </a:tc>
                <a:tc>
                  <a:txBody>
                    <a:bodyPr/>
                    <a:lstStyle/>
                    <a:p>
                      <a:pPr algn="ctr"/>
                      <a:r>
                        <a:rPr lang="en-US" sz="1800" dirty="0"/>
                        <a:t>128-512</a:t>
                      </a:r>
                    </a:p>
                  </a:txBody>
                  <a:tcPr/>
                </a:tc>
                <a:extLst>
                  <a:ext uri="{0D108BD9-81ED-4DB2-BD59-A6C34878D82A}">
                    <a16:rowId xmlns:a16="http://schemas.microsoft.com/office/drawing/2014/main" val="3690878983"/>
                  </a:ext>
                </a:extLst>
              </a:tr>
              <a:tr h="454824">
                <a:tc>
                  <a:txBody>
                    <a:bodyPr/>
                    <a:lstStyle/>
                    <a:p>
                      <a:pPr algn="l"/>
                      <a:r>
                        <a:rPr lang="en-US" sz="1800" dirty="0"/>
                        <a:t># Neural Network Parameters</a:t>
                      </a:r>
                    </a:p>
                  </a:txBody>
                  <a:tcPr/>
                </a:tc>
                <a:tc>
                  <a:txBody>
                    <a:bodyPr/>
                    <a:lstStyle/>
                    <a:p>
                      <a:pPr algn="ctr"/>
                      <a:r>
                        <a:rPr lang="en-US" sz="1800" dirty="0"/>
                        <a:t>1,668,554</a:t>
                      </a:r>
                    </a:p>
                  </a:txBody>
                  <a:tcPr/>
                </a:tc>
                <a:extLst>
                  <a:ext uri="{0D108BD9-81ED-4DB2-BD59-A6C34878D82A}">
                    <a16:rowId xmlns:a16="http://schemas.microsoft.com/office/drawing/2014/main" val="66147871"/>
                  </a:ext>
                </a:extLst>
              </a:tr>
            </a:tbl>
          </a:graphicData>
        </a:graphic>
      </p:graphicFrame>
      <p:sp>
        <p:nvSpPr>
          <p:cNvPr id="3" name="TextBox 2">
            <a:extLst>
              <a:ext uri="{FF2B5EF4-FFF2-40B4-BE49-F238E27FC236}">
                <a16:creationId xmlns:a16="http://schemas.microsoft.com/office/drawing/2014/main" id="{F735C989-EBF4-48A1-A7AE-88B8011F57F4}"/>
              </a:ext>
            </a:extLst>
          </p:cNvPr>
          <p:cNvSpPr txBox="1"/>
          <p:nvPr/>
        </p:nvSpPr>
        <p:spPr>
          <a:xfrm>
            <a:off x="6541294" y="2324829"/>
            <a:ext cx="3829050" cy="307777"/>
          </a:xfrm>
          <a:prstGeom prst="rect">
            <a:avLst/>
          </a:prstGeom>
          <a:noFill/>
        </p:spPr>
        <p:txBody>
          <a:bodyPr wrap="square" rtlCol="0">
            <a:spAutoFit/>
          </a:bodyPr>
          <a:lstStyle/>
          <a:p>
            <a:pPr algn="r" fontAlgn="base">
              <a:spcBef>
                <a:spcPct val="0"/>
              </a:spcBef>
              <a:spcAft>
                <a:spcPct val="0"/>
              </a:spcAft>
              <a:defRPr/>
            </a:pPr>
            <a:r>
              <a:rPr lang="en-US" sz="1400" i="1" dirty="0">
                <a:solidFill>
                  <a:prstClr val="black"/>
                </a:solidFill>
                <a:latin typeface="Palatino Linotype" pitchFamily="-111" charset="0"/>
                <a:ea typeface="ＭＳ Ｐゴシック" pitchFamily="-111" charset="-128"/>
              </a:rPr>
              <a:t>6 mass version</a:t>
            </a:r>
          </a:p>
        </p:txBody>
      </p:sp>
    </p:spTree>
    <p:extLst>
      <p:ext uri="{BB962C8B-B14F-4D97-AF65-F5344CB8AC3E}">
        <p14:creationId xmlns:p14="http://schemas.microsoft.com/office/powerpoint/2010/main" val="1105589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42F2-1300-E34F-8624-41D23C2E2F5D}"/>
              </a:ext>
            </a:extLst>
          </p:cNvPr>
          <p:cNvSpPr>
            <a:spLocks noGrp="1"/>
          </p:cNvSpPr>
          <p:nvPr>
            <p:ph type="title"/>
          </p:nvPr>
        </p:nvSpPr>
        <p:spPr/>
        <p:txBody>
          <a:bodyPr>
            <a:normAutofit/>
          </a:bodyPr>
          <a:lstStyle/>
          <a:p>
            <a:r>
              <a:rPr lang="en-US" dirty="0"/>
              <a:t>DARPA Project: Assured Autonomy</a:t>
            </a:r>
            <a:br>
              <a:rPr lang="en-US" dirty="0"/>
            </a:br>
            <a:r>
              <a:rPr lang="en-US" dirty="0"/>
              <a:t>Unmanned Underwater Vehicle (UUV)</a:t>
            </a:r>
          </a:p>
        </p:txBody>
      </p:sp>
      <p:pic>
        <p:nvPicPr>
          <p:cNvPr id="4" name="Picture 3">
            <a:extLst>
              <a:ext uri="{FF2B5EF4-FFF2-40B4-BE49-F238E27FC236}">
                <a16:creationId xmlns:a16="http://schemas.microsoft.com/office/drawing/2014/main" id="{769CB14C-C39F-CE48-90C5-17F4D2B32162}"/>
              </a:ext>
            </a:extLst>
          </p:cNvPr>
          <p:cNvPicPr>
            <a:picLocks noChangeAspect="1"/>
          </p:cNvPicPr>
          <p:nvPr/>
        </p:nvPicPr>
        <p:blipFill>
          <a:blip r:embed="rId3"/>
          <a:stretch>
            <a:fillRect/>
          </a:stretch>
        </p:blipFill>
        <p:spPr>
          <a:xfrm>
            <a:off x="3069853" y="3458206"/>
            <a:ext cx="2254118" cy="1698999"/>
          </a:xfrm>
          <a:prstGeom prst="rect">
            <a:avLst/>
          </a:prstGeom>
        </p:spPr>
      </p:pic>
      <p:sp>
        <p:nvSpPr>
          <p:cNvPr id="6" name="TextBox 5">
            <a:extLst>
              <a:ext uri="{FF2B5EF4-FFF2-40B4-BE49-F238E27FC236}">
                <a16:creationId xmlns:a16="http://schemas.microsoft.com/office/drawing/2014/main" id="{21A755F4-3967-D941-8EBB-A310BFA8FDDE}"/>
              </a:ext>
            </a:extLst>
          </p:cNvPr>
          <p:cNvSpPr txBox="1"/>
          <p:nvPr/>
        </p:nvSpPr>
        <p:spPr>
          <a:xfrm>
            <a:off x="2169507" y="2217016"/>
            <a:ext cx="4106573" cy="3970318"/>
          </a:xfrm>
          <a:prstGeom prst="rect">
            <a:avLst/>
          </a:prstGeom>
          <a:noFill/>
        </p:spPr>
        <p:txBody>
          <a:bodyPr wrap="none" rtlCol="0">
            <a:spAutoFit/>
          </a:bodyPr>
          <a:lstStyle/>
          <a:p>
            <a:pPr marL="257175" indent="-257175">
              <a:buFont typeface="Arial" panose="020B0604020202020204" pitchFamily="34" charset="0"/>
              <a:buChar char="•"/>
            </a:pPr>
            <a:r>
              <a:rPr lang="en-US" sz="2100" dirty="0"/>
              <a:t>Sonar data</a:t>
            </a:r>
          </a:p>
          <a:p>
            <a:pPr marL="257175" indent="-257175">
              <a:buFont typeface="Arial" panose="020B0604020202020204" pitchFamily="34" charset="0"/>
              <a:buChar char="•"/>
            </a:pPr>
            <a:r>
              <a:rPr lang="en-US" sz="2100" dirty="0"/>
              <a:t>NN to locate pipeline on sea floor</a:t>
            </a:r>
          </a:p>
          <a:p>
            <a:pPr marL="257175" indent="-257175">
              <a:buFont typeface="Arial" panose="020B0604020202020204" pitchFamily="34" charset="0"/>
              <a:buChar char="•"/>
            </a:pPr>
            <a:r>
              <a:rPr lang="en-US" sz="2100" dirty="0"/>
              <a:t>Steering control loop</a:t>
            </a:r>
          </a:p>
          <a:p>
            <a:pPr marL="257175" indent="-257175">
              <a:buFont typeface="Arial" panose="020B0604020202020204" pitchFamily="34" charset="0"/>
              <a:buChar char="•"/>
            </a:pPr>
            <a:endParaRPr lang="en-US" sz="2100" dirty="0"/>
          </a:p>
          <a:p>
            <a:pPr marL="257175" indent="-257175">
              <a:buFont typeface="Arial" panose="020B0604020202020204" pitchFamily="34" charset="0"/>
              <a:buChar char="•"/>
            </a:pPr>
            <a:endParaRPr lang="en-US" sz="2100" dirty="0"/>
          </a:p>
          <a:p>
            <a:pPr marL="257175" indent="-257175">
              <a:buFont typeface="Arial" panose="020B0604020202020204" pitchFamily="34" charset="0"/>
              <a:buChar char="•"/>
            </a:pPr>
            <a:endParaRPr lang="en-US" sz="2100" dirty="0"/>
          </a:p>
          <a:p>
            <a:pPr marL="257175" indent="-257175">
              <a:buFont typeface="Arial" panose="020B0604020202020204" pitchFamily="34" charset="0"/>
              <a:buChar char="•"/>
            </a:pPr>
            <a:endParaRPr lang="en-US" sz="2100" dirty="0"/>
          </a:p>
          <a:p>
            <a:pPr marL="257175" indent="-257175">
              <a:buFont typeface="Arial" panose="020B0604020202020204" pitchFamily="34" charset="0"/>
              <a:buChar char="•"/>
            </a:pPr>
            <a:endParaRPr lang="en-US" sz="2100" dirty="0"/>
          </a:p>
          <a:p>
            <a:pPr marL="257175" indent="-257175">
              <a:buFont typeface="Arial" panose="020B0604020202020204" pitchFamily="34" charset="0"/>
              <a:buChar char="•"/>
            </a:pPr>
            <a:endParaRPr lang="en-US" sz="2100" dirty="0"/>
          </a:p>
          <a:p>
            <a:endParaRPr lang="en-US" sz="2100" dirty="0"/>
          </a:p>
          <a:p>
            <a:r>
              <a:rPr lang="en-US" sz="2100" dirty="0" err="1"/>
              <a:t>Kothare</a:t>
            </a:r>
            <a:r>
              <a:rPr lang="en-US" sz="2100" dirty="0"/>
              <a:t>, </a:t>
            </a:r>
            <a:r>
              <a:rPr lang="en-US" sz="2100" dirty="0" err="1"/>
              <a:t>Morari</a:t>
            </a:r>
            <a:r>
              <a:rPr lang="en-US" sz="2100" dirty="0"/>
              <a:t>, </a:t>
            </a:r>
            <a:r>
              <a:rPr lang="en-US" sz="2100" dirty="0" err="1"/>
              <a:t>Automatica</a:t>
            </a:r>
            <a:r>
              <a:rPr lang="en-US" sz="2100" dirty="0"/>
              <a:t> (1999)</a:t>
            </a:r>
          </a:p>
          <a:p>
            <a:r>
              <a:rPr lang="en-US" sz="2100" dirty="0"/>
              <a:t>  </a:t>
            </a:r>
          </a:p>
        </p:txBody>
      </p:sp>
      <p:grpSp>
        <p:nvGrpSpPr>
          <p:cNvPr id="14" name="Group 13">
            <a:extLst>
              <a:ext uri="{FF2B5EF4-FFF2-40B4-BE49-F238E27FC236}">
                <a16:creationId xmlns:a16="http://schemas.microsoft.com/office/drawing/2014/main" id="{F9BBF462-5788-474E-BE88-AC5EC87663C0}"/>
              </a:ext>
            </a:extLst>
          </p:cNvPr>
          <p:cNvGrpSpPr/>
          <p:nvPr/>
        </p:nvGrpSpPr>
        <p:grpSpPr>
          <a:xfrm>
            <a:off x="6741438" y="3147164"/>
            <a:ext cx="3436325" cy="2660901"/>
            <a:chOff x="2992316" y="2061088"/>
            <a:chExt cx="4581766" cy="3547867"/>
          </a:xfrm>
        </p:grpSpPr>
        <p:grpSp>
          <p:nvGrpSpPr>
            <p:cNvPr id="15" name="Group 14">
              <a:extLst>
                <a:ext uri="{FF2B5EF4-FFF2-40B4-BE49-F238E27FC236}">
                  <a16:creationId xmlns:a16="http://schemas.microsoft.com/office/drawing/2014/main" id="{86C260B8-7EC9-984B-BF24-5970BDACBCAF}"/>
                </a:ext>
              </a:extLst>
            </p:cNvPr>
            <p:cNvGrpSpPr/>
            <p:nvPr/>
          </p:nvGrpSpPr>
          <p:grpSpPr>
            <a:xfrm>
              <a:off x="4079240" y="2061088"/>
              <a:ext cx="2407920" cy="2735824"/>
              <a:chOff x="3885732" y="1645818"/>
              <a:chExt cx="1993900" cy="1935582"/>
            </a:xfrm>
          </p:grpSpPr>
          <p:sp>
            <p:nvSpPr>
              <p:cNvPr id="17" name="Rectangle 16">
                <a:extLst>
                  <a:ext uri="{FF2B5EF4-FFF2-40B4-BE49-F238E27FC236}">
                    <a16:creationId xmlns:a16="http://schemas.microsoft.com/office/drawing/2014/main" id="{85D9058B-DE43-0F46-8557-7B4676ED90A9}"/>
                  </a:ext>
                </a:extLst>
              </p:cNvPr>
              <p:cNvSpPr/>
              <p:nvPr/>
            </p:nvSpPr>
            <p:spPr>
              <a:xfrm>
                <a:off x="3885732" y="1645818"/>
                <a:ext cx="1981200" cy="79932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Linear System</a:t>
                </a:r>
              </a:p>
            </p:txBody>
          </p:sp>
          <p:cxnSp>
            <p:nvCxnSpPr>
              <p:cNvPr id="18" name="Connector: Elbow 19">
                <a:extLst>
                  <a:ext uri="{FF2B5EF4-FFF2-40B4-BE49-F238E27FC236}">
                    <a16:creationId xmlns:a16="http://schemas.microsoft.com/office/drawing/2014/main" id="{76489D2F-7EE5-764F-8EA2-D3DEAEBD793A}"/>
                  </a:ext>
                </a:extLst>
              </p:cNvPr>
              <p:cNvCxnSpPr>
                <a:cxnSpLocks/>
                <a:stCxn id="21" idx="1"/>
                <a:endCxn id="17" idx="1"/>
              </p:cNvCxnSpPr>
              <p:nvPr/>
            </p:nvCxnSpPr>
            <p:spPr>
              <a:xfrm rot="10800000">
                <a:off x="3885733" y="2045482"/>
                <a:ext cx="12699" cy="1171200"/>
              </a:xfrm>
              <a:prstGeom prst="bentConnector3">
                <a:avLst>
                  <a:gd name="adj1" fmla="val 7087645"/>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20">
                <a:extLst>
                  <a:ext uri="{FF2B5EF4-FFF2-40B4-BE49-F238E27FC236}">
                    <a16:creationId xmlns:a16="http://schemas.microsoft.com/office/drawing/2014/main" id="{2336E361-3C1B-C043-AFD7-C81431EF4C7E}"/>
                  </a:ext>
                </a:extLst>
              </p:cNvPr>
              <p:cNvCxnSpPr>
                <a:cxnSpLocks/>
                <a:stCxn id="17" idx="3"/>
                <a:endCxn id="21" idx="3"/>
              </p:cNvCxnSpPr>
              <p:nvPr/>
            </p:nvCxnSpPr>
            <p:spPr>
              <a:xfrm>
                <a:off x="5866932" y="2045482"/>
                <a:ext cx="12700" cy="1171200"/>
              </a:xfrm>
              <a:prstGeom prst="bentConnector3">
                <a:avLst>
                  <a:gd name="adj1" fmla="val 660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66F2ACC-7FA2-9340-8F53-7FD300199380}"/>
                  </a:ext>
                </a:extLst>
              </p:cNvPr>
              <p:cNvGrpSpPr/>
              <p:nvPr/>
            </p:nvGrpSpPr>
            <p:grpSpPr>
              <a:xfrm>
                <a:off x="3898431" y="2851963"/>
                <a:ext cx="1968501" cy="729437"/>
                <a:chOff x="3441231" y="3232963"/>
                <a:chExt cx="1968501" cy="729437"/>
              </a:xfrm>
            </p:grpSpPr>
            <p:sp>
              <p:nvSpPr>
                <p:cNvPr id="21" name="Rectangle 20">
                  <a:extLst>
                    <a:ext uri="{FF2B5EF4-FFF2-40B4-BE49-F238E27FC236}">
                      <a16:creationId xmlns:a16="http://schemas.microsoft.com/office/drawing/2014/main" id="{5201E027-20B9-DE4B-B18B-3A72A664BF2E}"/>
                    </a:ext>
                  </a:extLst>
                </p:cNvPr>
                <p:cNvSpPr/>
                <p:nvPr/>
              </p:nvSpPr>
              <p:spPr>
                <a:xfrm>
                  <a:off x="3441231" y="3232963"/>
                  <a:ext cx="1968501" cy="7294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73B2D5AB-F8F4-C04A-B57E-588DBAB9F548}"/>
                    </a:ext>
                  </a:extLst>
                </p:cNvPr>
                <p:cNvSpPr txBox="1"/>
                <p:nvPr/>
              </p:nvSpPr>
              <p:spPr>
                <a:xfrm>
                  <a:off x="3951682" y="3347268"/>
                  <a:ext cx="949414" cy="522601"/>
                </a:xfrm>
                <a:prstGeom prst="rect">
                  <a:avLst/>
                </a:prstGeom>
                <a:noFill/>
              </p:spPr>
              <p:txBody>
                <a:bodyPr wrap="none" rtlCol="0">
                  <a:spAutoFit/>
                </a:bodyPr>
                <a:lstStyle/>
                <a:p>
                  <a:pPr algn="ctr"/>
                  <a:r>
                    <a:rPr lang="en-US" sz="1500" dirty="0"/>
                    <a:t>Neural </a:t>
                  </a:r>
                </a:p>
                <a:p>
                  <a:pPr algn="ctr"/>
                  <a:r>
                    <a:rPr lang="en-US" sz="1500" dirty="0"/>
                    <a:t>Network</a:t>
                  </a:r>
                </a:p>
              </p:txBody>
            </p:sp>
          </p:grpSp>
        </p:grpSp>
        <p:sp>
          <p:nvSpPr>
            <p:cNvPr id="16" name="TextBox 15">
              <a:extLst>
                <a:ext uri="{FF2B5EF4-FFF2-40B4-BE49-F238E27FC236}">
                  <a16:creationId xmlns:a16="http://schemas.microsoft.com/office/drawing/2014/main" id="{92CB55D6-365F-AA46-AC9D-C9BFA87CCCD0}"/>
                </a:ext>
              </a:extLst>
            </p:cNvPr>
            <p:cNvSpPr txBox="1"/>
            <p:nvPr/>
          </p:nvSpPr>
          <p:spPr>
            <a:xfrm>
              <a:off x="2992316" y="4931847"/>
              <a:ext cx="4581766" cy="677108"/>
            </a:xfrm>
            <a:prstGeom prst="rect">
              <a:avLst/>
            </a:prstGeom>
            <a:noFill/>
          </p:spPr>
          <p:txBody>
            <a:bodyPr wrap="none" rtlCol="0">
              <a:spAutoFit/>
            </a:bodyPr>
            <a:lstStyle/>
            <a:p>
              <a:pPr algn="ctr"/>
              <a:r>
                <a:rPr lang="en-US" sz="1350" dirty="0"/>
                <a:t>General Interconnection of Linear System and </a:t>
              </a:r>
            </a:p>
            <a:p>
              <a:pPr algn="ctr"/>
              <a:r>
                <a:rPr lang="en-US" sz="1350" dirty="0"/>
                <a:t>Quadratically-Constrained Nonlinearity</a:t>
              </a:r>
            </a:p>
          </p:txBody>
        </p:sp>
      </p:grpSp>
    </p:spTree>
    <p:extLst>
      <p:ext uri="{BB962C8B-B14F-4D97-AF65-F5344CB8AC3E}">
        <p14:creationId xmlns:p14="http://schemas.microsoft.com/office/powerpoint/2010/main" val="187088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5D19855-093E-684F-A50C-3E5EF8974E93}"/>
              </a:ext>
            </a:extLst>
          </p:cNvPr>
          <p:cNvGraphicFramePr>
            <a:graphicFrameLocks noGrp="1"/>
          </p:cNvGraphicFramePr>
          <p:nvPr>
            <p:ph idx="1"/>
            <p:extLst>
              <p:ext uri="{D42A27DB-BD31-4B8C-83A1-F6EECF244321}">
                <p14:modId xmlns:p14="http://schemas.microsoft.com/office/powerpoint/2010/main" val="2296662989"/>
              </p:ext>
            </p:extLst>
          </p:nvPr>
        </p:nvGraphicFramePr>
        <p:xfrm>
          <a:off x="1253447" y="82193"/>
          <a:ext cx="9421402" cy="6482989"/>
        </p:xfrm>
        <a:graphic>
          <a:graphicData uri="http://schemas.openxmlformats.org/drawingml/2006/table">
            <a:tbl>
              <a:tblPr firstRow="1" firstCol="1" bandRow="1">
                <a:tableStyleId>{5C22544A-7EE6-4342-B048-85BDC9FD1C3A}</a:tableStyleId>
              </a:tblPr>
              <a:tblGrid>
                <a:gridCol w="2065093">
                  <a:extLst>
                    <a:ext uri="{9D8B030D-6E8A-4147-A177-3AD203B41FA5}">
                      <a16:colId xmlns:a16="http://schemas.microsoft.com/office/drawing/2014/main" val="28058118"/>
                    </a:ext>
                  </a:extLst>
                </a:gridCol>
                <a:gridCol w="7356309">
                  <a:extLst>
                    <a:ext uri="{9D8B030D-6E8A-4147-A177-3AD203B41FA5}">
                      <a16:colId xmlns:a16="http://schemas.microsoft.com/office/drawing/2014/main" val="2914135044"/>
                    </a:ext>
                  </a:extLst>
                </a:gridCol>
              </a:tblGrid>
              <a:tr h="298816">
                <a:tc>
                  <a:txBody>
                    <a:bodyPr/>
                    <a:lstStyle/>
                    <a:p>
                      <a:pPr marL="0" marR="0">
                        <a:spcBef>
                          <a:spcPts val="0"/>
                        </a:spcBef>
                        <a:spcAft>
                          <a:spcPts val="0"/>
                        </a:spcAft>
                      </a:pPr>
                      <a:r>
                        <a:rPr lang="en-US" sz="1200">
                          <a:effectLst/>
                        </a:rPr>
                        <a:t>09:00 - 09:15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Coffee and mingling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2791450"/>
                  </a:ext>
                </a:extLst>
              </a:tr>
              <a:tr h="298816">
                <a:tc>
                  <a:txBody>
                    <a:bodyPr/>
                    <a:lstStyle/>
                    <a:p>
                      <a:pPr marL="0" marR="0">
                        <a:spcBef>
                          <a:spcPts val="0"/>
                        </a:spcBef>
                        <a:spcAft>
                          <a:spcPts val="0"/>
                        </a:spcAft>
                      </a:pPr>
                      <a:r>
                        <a:rPr lang="en-US" sz="1200">
                          <a:effectLst/>
                        </a:rPr>
                        <a:t>09:15 - 09:30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Welcome and Introduction by Sigurd Skogestad, NTNU</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136384"/>
                  </a:ext>
                </a:extLst>
              </a:tr>
              <a:tr h="597634">
                <a:tc>
                  <a:txBody>
                    <a:bodyPr/>
                    <a:lstStyle/>
                    <a:p>
                      <a:pPr marL="0" marR="0">
                        <a:spcBef>
                          <a:spcPts val="0"/>
                        </a:spcBef>
                        <a:spcAft>
                          <a:spcPts val="0"/>
                        </a:spcAft>
                      </a:pPr>
                      <a:r>
                        <a:rPr lang="en-US" sz="1200">
                          <a:effectLst/>
                        </a:rPr>
                        <a:t>09:30 - 09:50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Short introduction by NTNU groups working on online process optimization (One slider)*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808957"/>
                  </a:ext>
                </a:extLst>
              </a:tr>
              <a:tr h="207845">
                <a:tc>
                  <a:txBody>
                    <a:bodyPr/>
                    <a:lstStyle/>
                    <a:p>
                      <a:pPr marL="0" marR="0">
                        <a:spcBef>
                          <a:spcPts val="0"/>
                        </a:spcBef>
                        <a:spcAft>
                          <a:spcPts val="0"/>
                        </a:spcAft>
                      </a:pPr>
                      <a:r>
                        <a:rPr lang="en-US" sz="1200">
                          <a:effectLst/>
                        </a:rPr>
                        <a:t>09:50 - 10:50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Keynote talk by Jay H. Lee, KAIST, Korea (45min + 15 min discussion)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5795028"/>
                  </a:ext>
                </a:extLst>
              </a:tr>
              <a:tr h="896450">
                <a:tc>
                  <a:txBody>
                    <a:bodyPr/>
                    <a:lstStyle/>
                    <a:p>
                      <a:pPr marL="0" marR="0">
                        <a:spcBef>
                          <a:spcPts val="0"/>
                        </a:spcBef>
                        <a:spcAft>
                          <a:spcPts val="0"/>
                        </a:spcAft>
                      </a:pPr>
                      <a:r>
                        <a:rPr lang="en-US" sz="1200">
                          <a:effectLst/>
                        </a:rPr>
                        <a:t>10:50 - 11:10</a:t>
                      </a:r>
                    </a:p>
                    <a:p>
                      <a:pPr marL="0" marR="0">
                        <a:spcBef>
                          <a:spcPts val="0"/>
                        </a:spcBef>
                        <a:spcAft>
                          <a:spcPts val="0"/>
                        </a:spcAft>
                      </a:pPr>
                      <a:r>
                        <a:rPr lang="en-US" sz="1200">
                          <a:effectLst/>
                        </a:rPr>
                        <a:t>11:10 – 12:00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Coffee Break</a:t>
                      </a:r>
                    </a:p>
                    <a:p>
                      <a:pPr marL="0" marR="0">
                        <a:spcBef>
                          <a:spcPts val="0"/>
                        </a:spcBef>
                        <a:spcAft>
                          <a:spcPts val="0"/>
                        </a:spcAft>
                      </a:pPr>
                      <a:r>
                        <a:rPr lang="en-US" sz="1200">
                          <a:effectLst/>
                        </a:rPr>
                        <a:t>Keynote talk by David Q. Mayne, Imperial College, UK (25min +25min discussion)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0699053"/>
                  </a:ext>
                </a:extLst>
              </a:tr>
              <a:tr h="298816">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9643398"/>
                  </a:ext>
                </a:extLst>
              </a:tr>
              <a:tr h="298816">
                <a:tc>
                  <a:txBody>
                    <a:bodyPr/>
                    <a:lstStyle/>
                    <a:p>
                      <a:pPr marL="0" marR="0">
                        <a:spcBef>
                          <a:spcPts val="0"/>
                        </a:spcBef>
                        <a:spcAft>
                          <a:spcPts val="0"/>
                        </a:spcAft>
                      </a:pPr>
                      <a:r>
                        <a:rPr lang="en-US" sz="1200">
                          <a:effectLst/>
                        </a:rPr>
                        <a:t>12:00 - 13:00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nb-NO" sz="1200">
                          <a:effectLst/>
                        </a:rPr>
                        <a:t>Lunch at Kjelhuset (all invited)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8751939"/>
                  </a:ext>
                </a:extLst>
              </a:tr>
              <a:tr h="298816">
                <a:tc>
                  <a:txBody>
                    <a:bodyPr/>
                    <a:lstStyle/>
                    <a:p>
                      <a:pPr marL="0" marR="0">
                        <a:spcBef>
                          <a:spcPts val="0"/>
                        </a:spcBef>
                        <a:spcAft>
                          <a:spcPts val="0"/>
                        </a:spcAft>
                      </a:pPr>
                      <a:r>
                        <a:rPr lang="nb-NO"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nb-NO"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6851691"/>
                  </a:ext>
                </a:extLst>
              </a:tr>
              <a:tr h="298816">
                <a:tc>
                  <a:txBody>
                    <a:bodyPr/>
                    <a:lstStyle/>
                    <a:p>
                      <a:pPr marL="0" marR="0">
                        <a:spcBef>
                          <a:spcPts val="0"/>
                        </a:spcBef>
                        <a:spcAft>
                          <a:spcPts val="0"/>
                        </a:spcAft>
                      </a:pPr>
                      <a:r>
                        <a:rPr lang="en-US" sz="1200">
                          <a:effectLst/>
                        </a:rPr>
                        <a:t>13:00 - 13:20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Talk by Sergio Lucia, TU Berlin, Germany (10min + 10min discussion)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5190348"/>
                  </a:ext>
                </a:extLst>
              </a:tr>
              <a:tr h="298816">
                <a:tc>
                  <a:txBody>
                    <a:bodyPr/>
                    <a:lstStyle/>
                    <a:p>
                      <a:pPr marL="0" marR="0">
                        <a:spcBef>
                          <a:spcPts val="0"/>
                        </a:spcBef>
                        <a:spcAft>
                          <a:spcPts val="0"/>
                        </a:spcAft>
                      </a:pPr>
                      <a:r>
                        <a:rPr lang="en-US" sz="1200">
                          <a:effectLst/>
                        </a:rPr>
                        <a:t>13:20 - 13:40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Talk by John B. Jørgensen, DTU, Denmark (10min + 10min discussion)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6318716"/>
                  </a:ext>
                </a:extLst>
              </a:tr>
              <a:tr h="896450">
                <a:tc>
                  <a:txBody>
                    <a:bodyPr/>
                    <a:lstStyle/>
                    <a:p>
                      <a:pPr marL="0" marR="0">
                        <a:spcBef>
                          <a:spcPts val="0"/>
                        </a:spcBef>
                        <a:spcAft>
                          <a:spcPts val="0"/>
                        </a:spcAft>
                      </a:pPr>
                      <a:r>
                        <a:rPr lang="en-US" sz="1200">
                          <a:effectLst/>
                        </a:rPr>
                        <a:t>13:40 - 14:00</a:t>
                      </a:r>
                    </a:p>
                    <a:p>
                      <a:pPr marL="0" marR="0">
                        <a:spcBef>
                          <a:spcPts val="0"/>
                        </a:spcBef>
                        <a:spcAft>
                          <a:spcPts val="0"/>
                        </a:spcAft>
                      </a:pPr>
                      <a:r>
                        <a:rPr lang="en-US" sz="1200">
                          <a:effectLst/>
                        </a:rPr>
                        <a:t>14:00 - 14:40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Industrial needs </a:t>
                      </a:r>
                    </a:p>
                    <a:p>
                      <a:pPr marL="0" marR="0">
                        <a:spcBef>
                          <a:spcPts val="0"/>
                        </a:spcBef>
                        <a:spcAft>
                          <a:spcPts val="0"/>
                        </a:spcAft>
                      </a:pPr>
                      <a:r>
                        <a:rPr lang="en-US" sz="1200">
                          <a:effectLst/>
                        </a:rPr>
                        <a:t>Discussions with Manfred Morari, ETH/U Penn, Switzerland/USA ** (30 min interview+ 10 min discussion)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3505427"/>
                  </a:ext>
                </a:extLst>
              </a:tr>
              <a:tr h="298816">
                <a:tc>
                  <a:txBody>
                    <a:bodyPr/>
                    <a:lstStyle/>
                    <a:p>
                      <a:pPr marL="0" marR="0">
                        <a:spcBef>
                          <a:spcPts val="0"/>
                        </a:spcBef>
                        <a:spcAft>
                          <a:spcPts val="0"/>
                        </a:spcAft>
                      </a:pPr>
                      <a:r>
                        <a:rPr lang="en-US" sz="1200">
                          <a:effectLst/>
                        </a:rPr>
                        <a:t>14:40 - 15:15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Group Work – Open challenges (+ coffee)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140059"/>
                  </a:ext>
                </a:extLst>
              </a:tr>
              <a:tr h="298816">
                <a:tc>
                  <a:txBody>
                    <a:bodyPr/>
                    <a:lstStyle/>
                    <a:p>
                      <a:pPr marL="0" marR="0">
                        <a:spcBef>
                          <a:spcPts val="0"/>
                        </a:spcBef>
                        <a:spcAft>
                          <a:spcPts val="0"/>
                        </a:spcAft>
                      </a:pPr>
                      <a:r>
                        <a:rPr lang="en-US" sz="1200">
                          <a:effectLst/>
                        </a:rPr>
                        <a:t>15:15 - 15:30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Each group presents short conclusions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6044370"/>
                  </a:ext>
                </a:extLst>
              </a:tr>
              <a:tr h="1195266">
                <a:tc>
                  <a:txBody>
                    <a:bodyPr/>
                    <a:lstStyle/>
                    <a:p>
                      <a:pPr marL="0" marR="0">
                        <a:spcBef>
                          <a:spcPts val="0"/>
                        </a:spcBef>
                        <a:spcAft>
                          <a:spcPts val="0"/>
                        </a:spcAft>
                      </a:pPr>
                      <a:r>
                        <a:rPr lang="en-US" sz="1200">
                          <a:effectLst/>
                        </a:rPr>
                        <a:t>15:30 - 16:00</a:t>
                      </a:r>
                    </a:p>
                    <a:p>
                      <a:pPr marL="0" marR="0">
                        <a:spcBef>
                          <a:spcPts val="0"/>
                        </a:spcBef>
                        <a:spcAft>
                          <a:spcPts val="0"/>
                        </a:spcAft>
                      </a:pPr>
                      <a:r>
                        <a:rPr lang="en-US" sz="1200">
                          <a:effectLst/>
                        </a:rPr>
                        <a:t> </a:t>
                      </a:r>
                    </a:p>
                    <a:p>
                      <a:pPr marL="0" marR="0">
                        <a:spcBef>
                          <a:spcPts val="0"/>
                        </a:spcBef>
                        <a:spcAft>
                          <a:spcPts val="0"/>
                        </a:spcAft>
                      </a:pPr>
                      <a:r>
                        <a:rPr lang="en-US" sz="1200">
                          <a:effectLst/>
                        </a:rPr>
                        <a:t>16:00 – 17:30</a:t>
                      </a:r>
                    </a:p>
                    <a:p>
                      <a:pPr marL="0" marR="0">
                        <a:spcBef>
                          <a:spcPts val="0"/>
                        </a:spcBef>
                        <a:spcAft>
                          <a:spcPts val="0"/>
                        </a:spcAft>
                      </a:pPr>
                      <a:r>
                        <a:rPr lang="en-US" sz="1200">
                          <a:effectLst/>
                        </a:rPr>
                        <a:t>19:00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Concluding panel discussion*** – Good problems to work on for the future</a:t>
                      </a:r>
                    </a:p>
                    <a:p>
                      <a:pPr marL="0" marR="0">
                        <a:spcBef>
                          <a:spcPts val="0"/>
                        </a:spcBef>
                        <a:spcAft>
                          <a:spcPts val="0"/>
                        </a:spcAft>
                      </a:pPr>
                      <a:r>
                        <a:rPr lang="en-US" sz="1200" dirty="0">
                          <a:effectLst/>
                        </a:rPr>
                        <a:t>Reception with drinks and snacks (all invited)</a:t>
                      </a:r>
                    </a:p>
                    <a:p>
                      <a:pPr marL="0" marR="0">
                        <a:spcBef>
                          <a:spcPts val="0"/>
                        </a:spcBef>
                        <a:spcAft>
                          <a:spcPts val="0"/>
                        </a:spcAft>
                      </a:pPr>
                      <a:r>
                        <a:rPr lang="en-US" sz="1200" dirty="0">
                          <a:effectLst/>
                        </a:rPr>
                        <a:t>Dinner (presenters invited)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1503051"/>
                  </a:ext>
                </a:extLst>
              </a:tr>
            </a:tbl>
          </a:graphicData>
        </a:graphic>
      </p:graphicFrame>
    </p:spTree>
    <p:extLst>
      <p:ext uri="{BB962C8B-B14F-4D97-AF65-F5344CB8AC3E}">
        <p14:creationId xmlns:p14="http://schemas.microsoft.com/office/powerpoint/2010/main" val="304480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E6545-1744-2849-B317-34739D1996CD}"/>
              </a:ext>
            </a:extLst>
          </p:cNvPr>
          <p:cNvPicPr>
            <a:picLocks noChangeAspect="1"/>
          </p:cNvPicPr>
          <p:nvPr/>
        </p:nvPicPr>
        <p:blipFill>
          <a:blip r:embed="rId2"/>
          <a:stretch>
            <a:fillRect/>
          </a:stretch>
        </p:blipFill>
        <p:spPr>
          <a:xfrm>
            <a:off x="741477" y="791109"/>
            <a:ext cx="10510922" cy="5178175"/>
          </a:xfrm>
          <a:prstGeom prst="rect">
            <a:avLst/>
          </a:prstGeom>
        </p:spPr>
      </p:pic>
    </p:spTree>
    <p:extLst>
      <p:ext uri="{BB962C8B-B14F-4D97-AF65-F5344CB8AC3E}">
        <p14:creationId xmlns:p14="http://schemas.microsoft.com/office/powerpoint/2010/main" val="247433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BB39EF8-78FD-1647-AE2F-6FDC7BA9101B}"/>
              </a:ext>
            </a:extLst>
          </p:cNvPr>
          <p:cNvPicPr>
            <a:picLocks noGrp="1" noChangeAspect="1"/>
          </p:cNvPicPr>
          <p:nvPr>
            <p:ph idx="1"/>
          </p:nvPr>
        </p:nvPicPr>
        <p:blipFill>
          <a:blip r:embed="rId2"/>
          <a:stretch>
            <a:fillRect/>
          </a:stretch>
        </p:blipFill>
        <p:spPr>
          <a:xfrm>
            <a:off x="487566" y="377543"/>
            <a:ext cx="10485234" cy="6480457"/>
          </a:xfrm>
          <a:prstGeom prst="rect">
            <a:avLst/>
          </a:prstGeom>
        </p:spPr>
      </p:pic>
    </p:spTree>
    <p:extLst>
      <p:ext uri="{BB962C8B-B14F-4D97-AF65-F5344CB8AC3E}">
        <p14:creationId xmlns:p14="http://schemas.microsoft.com/office/powerpoint/2010/main" val="34319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6961B-FA95-EA4C-B9C1-FD090C48A617}"/>
              </a:ext>
            </a:extLst>
          </p:cNvPr>
          <p:cNvPicPr>
            <a:picLocks noChangeAspect="1"/>
          </p:cNvPicPr>
          <p:nvPr/>
        </p:nvPicPr>
        <p:blipFill>
          <a:blip r:embed="rId3"/>
          <a:stretch>
            <a:fillRect/>
          </a:stretch>
        </p:blipFill>
        <p:spPr>
          <a:xfrm>
            <a:off x="5076043" y="743752"/>
            <a:ext cx="10229515" cy="5370495"/>
          </a:xfrm>
          <a:prstGeom prst="rect">
            <a:avLst/>
          </a:prstGeom>
        </p:spPr>
      </p:pic>
      <p:pic>
        <p:nvPicPr>
          <p:cNvPr id="7" name="Picture 6">
            <a:extLst>
              <a:ext uri="{FF2B5EF4-FFF2-40B4-BE49-F238E27FC236}">
                <a16:creationId xmlns:a16="http://schemas.microsoft.com/office/drawing/2014/main" id="{BAC00B7F-08D1-1C4B-B34C-20E485827D2F}"/>
              </a:ext>
            </a:extLst>
          </p:cNvPr>
          <p:cNvPicPr>
            <a:picLocks noChangeAspect="1"/>
          </p:cNvPicPr>
          <p:nvPr/>
        </p:nvPicPr>
        <p:blipFill>
          <a:blip r:embed="rId4"/>
          <a:stretch>
            <a:fillRect/>
          </a:stretch>
        </p:blipFill>
        <p:spPr>
          <a:xfrm>
            <a:off x="523559" y="216880"/>
            <a:ext cx="7511020" cy="6183919"/>
          </a:xfrm>
          <a:prstGeom prst="rect">
            <a:avLst/>
          </a:prstGeom>
        </p:spPr>
      </p:pic>
    </p:spTree>
    <p:extLst>
      <p:ext uri="{BB962C8B-B14F-4D97-AF65-F5344CB8AC3E}">
        <p14:creationId xmlns:p14="http://schemas.microsoft.com/office/powerpoint/2010/main" val="133417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E39A4-D99F-4A4A-AD6B-684B4A1C4B55}"/>
              </a:ext>
            </a:extLst>
          </p:cNvPr>
          <p:cNvPicPr>
            <a:picLocks noChangeAspect="1"/>
          </p:cNvPicPr>
          <p:nvPr/>
        </p:nvPicPr>
        <p:blipFill>
          <a:blip r:embed="rId2"/>
          <a:stretch>
            <a:fillRect/>
          </a:stretch>
        </p:blipFill>
        <p:spPr>
          <a:xfrm>
            <a:off x="507813" y="0"/>
            <a:ext cx="10246983" cy="2772452"/>
          </a:xfrm>
          <a:prstGeom prst="rect">
            <a:avLst/>
          </a:prstGeom>
        </p:spPr>
      </p:pic>
      <p:pic>
        <p:nvPicPr>
          <p:cNvPr id="5" name="Picture 4">
            <a:extLst>
              <a:ext uri="{FF2B5EF4-FFF2-40B4-BE49-F238E27FC236}">
                <a16:creationId xmlns:a16="http://schemas.microsoft.com/office/drawing/2014/main" id="{5122B9A7-BA75-824C-AA34-AD3C0F50C5E8}"/>
              </a:ext>
            </a:extLst>
          </p:cNvPr>
          <p:cNvPicPr>
            <a:picLocks noChangeAspect="1"/>
          </p:cNvPicPr>
          <p:nvPr/>
        </p:nvPicPr>
        <p:blipFill>
          <a:blip r:embed="rId3"/>
          <a:stretch>
            <a:fillRect/>
          </a:stretch>
        </p:blipFill>
        <p:spPr>
          <a:xfrm>
            <a:off x="612744" y="2772452"/>
            <a:ext cx="6641871" cy="3526885"/>
          </a:xfrm>
          <a:prstGeom prst="rect">
            <a:avLst/>
          </a:prstGeom>
        </p:spPr>
      </p:pic>
      <p:pic>
        <p:nvPicPr>
          <p:cNvPr id="7" name="Picture 6">
            <a:extLst>
              <a:ext uri="{FF2B5EF4-FFF2-40B4-BE49-F238E27FC236}">
                <a16:creationId xmlns:a16="http://schemas.microsoft.com/office/drawing/2014/main" id="{5171E65C-88EE-8143-B02F-75D245BC74D9}"/>
              </a:ext>
            </a:extLst>
          </p:cNvPr>
          <p:cNvPicPr>
            <a:picLocks noChangeAspect="1"/>
          </p:cNvPicPr>
          <p:nvPr/>
        </p:nvPicPr>
        <p:blipFill>
          <a:blip r:embed="rId4"/>
          <a:stretch>
            <a:fillRect/>
          </a:stretch>
        </p:blipFill>
        <p:spPr>
          <a:xfrm>
            <a:off x="5396459" y="6286269"/>
            <a:ext cx="6795541" cy="522734"/>
          </a:xfrm>
          <a:prstGeom prst="rect">
            <a:avLst/>
          </a:prstGeom>
        </p:spPr>
      </p:pic>
    </p:spTree>
    <p:extLst>
      <p:ext uri="{BB962C8B-B14F-4D97-AF65-F5344CB8AC3E}">
        <p14:creationId xmlns:p14="http://schemas.microsoft.com/office/powerpoint/2010/main" val="776882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8C98EF-70DB-E843-B3CB-28CAE2F9EFE3}"/>
              </a:ext>
            </a:extLst>
          </p:cNvPr>
          <p:cNvPicPr>
            <a:picLocks noChangeAspect="1"/>
          </p:cNvPicPr>
          <p:nvPr/>
        </p:nvPicPr>
        <p:blipFill>
          <a:blip r:embed="rId2"/>
          <a:stretch>
            <a:fillRect/>
          </a:stretch>
        </p:blipFill>
        <p:spPr>
          <a:xfrm>
            <a:off x="1948721" y="764017"/>
            <a:ext cx="8095523" cy="5202067"/>
          </a:xfrm>
          <a:prstGeom prst="rect">
            <a:avLst/>
          </a:prstGeom>
        </p:spPr>
      </p:pic>
    </p:spTree>
    <p:extLst>
      <p:ext uri="{BB962C8B-B14F-4D97-AF65-F5344CB8AC3E}">
        <p14:creationId xmlns:p14="http://schemas.microsoft.com/office/powerpoint/2010/main" val="376705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B735AF-D540-C74E-840B-D59255EB6B5E}"/>
              </a:ext>
            </a:extLst>
          </p:cNvPr>
          <p:cNvPicPr>
            <a:picLocks noChangeAspect="1"/>
          </p:cNvPicPr>
          <p:nvPr/>
        </p:nvPicPr>
        <p:blipFill>
          <a:blip r:embed="rId3"/>
          <a:stretch>
            <a:fillRect/>
          </a:stretch>
        </p:blipFill>
        <p:spPr>
          <a:xfrm>
            <a:off x="284757" y="209862"/>
            <a:ext cx="9213802" cy="3735778"/>
          </a:xfrm>
          <a:prstGeom prst="rect">
            <a:avLst/>
          </a:prstGeom>
        </p:spPr>
      </p:pic>
      <p:pic>
        <p:nvPicPr>
          <p:cNvPr id="6" name="Picture 5">
            <a:extLst>
              <a:ext uri="{FF2B5EF4-FFF2-40B4-BE49-F238E27FC236}">
                <a16:creationId xmlns:a16="http://schemas.microsoft.com/office/drawing/2014/main" id="{9436572A-6A67-CA4D-B0DE-BAE46E827931}"/>
              </a:ext>
            </a:extLst>
          </p:cNvPr>
          <p:cNvPicPr>
            <a:picLocks noChangeAspect="1"/>
          </p:cNvPicPr>
          <p:nvPr/>
        </p:nvPicPr>
        <p:blipFill>
          <a:blip r:embed="rId4"/>
          <a:stretch>
            <a:fillRect/>
          </a:stretch>
        </p:blipFill>
        <p:spPr>
          <a:xfrm>
            <a:off x="610172" y="4182255"/>
            <a:ext cx="5327275" cy="449705"/>
          </a:xfrm>
          <a:prstGeom prst="rect">
            <a:avLst/>
          </a:prstGeom>
        </p:spPr>
      </p:pic>
      <p:pic>
        <p:nvPicPr>
          <p:cNvPr id="7" name="Picture 6">
            <a:extLst>
              <a:ext uri="{FF2B5EF4-FFF2-40B4-BE49-F238E27FC236}">
                <a16:creationId xmlns:a16="http://schemas.microsoft.com/office/drawing/2014/main" id="{B28B72F9-F029-F24E-96BC-6160AC6F6FDE}"/>
              </a:ext>
            </a:extLst>
          </p:cNvPr>
          <p:cNvPicPr>
            <a:picLocks noChangeAspect="1"/>
          </p:cNvPicPr>
          <p:nvPr/>
        </p:nvPicPr>
        <p:blipFill>
          <a:blip r:embed="rId5"/>
          <a:stretch>
            <a:fillRect/>
          </a:stretch>
        </p:blipFill>
        <p:spPr>
          <a:xfrm>
            <a:off x="6431910" y="4512037"/>
            <a:ext cx="5149918" cy="2108153"/>
          </a:xfrm>
          <a:prstGeom prst="rect">
            <a:avLst/>
          </a:prstGeom>
        </p:spPr>
      </p:pic>
    </p:spTree>
    <p:extLst>
      <p:ext uri="{BB962C8B-B14F-4D97-AF65-F5344CB8AC3E}">
        <p14:creationId xmlns:p14="http://schemas.microsoft.com/office/powerpoint/2010/main" val="1047621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2025</Words>
  <Application>Microsoft Office PowerPoint</Application>
  <PresentationFormat>Widescreen</PresentationFormat>
  <Paragraphs>295</Paragraphs>
  <Slides>27</Slides>
  <Notes>18</Notes>
  <HiddenSlides>6</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Palatino</vt:lpstr>
      <vt:lpstr>Palatino Linotype</vt:lpstr>
      <vt:lpstr>Times New Roman</vt:lpstr>
      <vt:lpstr>Office Theme</vt:lpstr>
      <vt:lpstr>Online Process Optimization  Grand Challenges and Opportunities</vt:lpstr>
      <vt:lpstr>A Practitioner’s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 Get rid of “Modeling” … …in Model-Based-Design</vt:lpstr>
      <vt:lpstr>ASEA Novatune introduced in 1982…</vt:lpstr>
      <vt:lpstr>…and mostly abandoned by 1995</vt:lpstr>
      <vt:lpstr>Embracing the Machine Learning and  Artificial Intelligence Contributions</vt:lpstr>
      <vt:lpstr>PowerPoint Presentation</vt:lpstr>
      <vt:lpstr>Why did Adaptive Control “fail”? --- It was not appropriate</vt:lpstr>
      <vt:lpstr>Why did Adaptive Control “fail”? --- tuning all the time not needed</vt:lpstr>
      <vt:lpstr>Learning Controllers</vt:lpstr>
      <vt:lpstr>Learning Controllers</vt:lpstr>
      <vt:lpstr>Design ≠ Optimization Design ≈ Constraint Satisfaction</vt:lpstr>
      <vt:lpstr> </vt:lpstr>
      <vt:lpstr>PowerPoint Presentation</vt:lpstr>
      <vt:lpstr>PowerPoint Presentation</vt:lpstr>
      <vt:lpstr>PowerPoint Presentation</vt:lpstr>
      <vt:lpstr>PowerPoint Presentation</vt:lpstr>
      <vt:lpstr>Some Research Directions</vt:lpstr>
      <vt:lpstr>Example: Oscillating Masses</vt:lpstr>
      <vt:lpstr>DARPA Project: Assured Autonomy Unmanned Underwater Vehicle (UUV)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Process Optimization – Grand Challenges and Opportunities</dc:title>
  <dc:creator>Morari, Manfred</dc:creator>
  <cp:lastModifiedBy>Sigurd Skogestad</cp:lastModifiedBy>
  <cp:revision>22</cp:revision>
  <dcterms:created xsi:type="dcterms:W3CDTF">2019-11-05T16:57:19Z</dcterms:created>
  <dcterms:modified xsi:type="dcterms:W3CDTF">2019-11-08T13:01:18Z</dcterms:modified>
</cp:coreProperties>
</file>