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168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770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5965"/>
            <a:ext cx="8229600" cy="686991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Optimization for </a:t>
            </a:r>
            <a:r>
              <a:rPr lang="en-US" sz="2200" dirty="0" err="1"/>
              <a:t>control&amp;estimation</a:t>
            </a:r>
            <a:br>
              <a:rPr lang="en-US" sz="2800" dirty="0"/>
            </a:br>
            <a:r>
              <a:rPr lang="en-US" sz="1800" dirty="0"/>
              <a:t>Research group of Lars Imsland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1466" y="891774"/>
            <a:ext cx="4726095" cy="418028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Model Predictive Control – nonlinear, stochastic, stability/performance, </a:t>
            </a:r>
            <a:r>
              <a:rPr lang="en-US"/>
              <a:t>numerical algorithms</a:t>
            </a:r>
            <a:endParaRPr lang="en-US" dirty="0"/>
          </a:p>
          <a:p>
            <a:pPr lvl="1"/>
            <a:r>
              <a:rPr lang="en-US" b="1" dirty="0"/>
              <a:t>Stochastic NMPC</a:t>
            </a:r>
            <a:r>
              <a:rPr lang="en-US" dirty="0"/>
              <a:t> (PhD Eric Bradford)</a:t>
            </a:r>
          </a:p>
          <a:p>
            <a:endParaRPr lang="en-US" dirty="0"/>
          </a:p>
          <a:p>
            <a:r>
              <a:rPr lang="en-US" dirty="0"/>
              <a:t>BRU21 Program Area manager: “Reservoir management and production optimization”</a:t>
            </a:r>
          </a:p>
          <a:p>
            <a:pPr lvl="1"/>
            <a:r>
              <a:rPr lang="en-US" b="1" dirty="0"/>
              <a:t>Production optimization across time-scales</a:t>
            </a:r>
            <a:r>
              <a:rPr lang="en-US" dirty="0"/>
              <a:t> (PhD Joakim Andersen, </a:t>
            </a:r>
            <a:r>
              <a:rPr lang="en-US" dirty="0" err="1"/>
              <a:t>PostDoc</a:t>
            </a:r>
            <a:r>
              <a:rPr lang="en-US" dirty="0"/>
              <a:t> Mammad </a:t>
            </a:r>
            <a:r>
              <a:rPr lang="en-US" dirty="0" err="1"/>
              <a:t>Mirzayev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Hybrid modeling for production optimization</a:t>
            </a:r>
            <a:r>
              <a:rPr lang="en-US" dirty="0"/>
              <a:t> (PhDs Mathilde Hotvedt, Otavio Ivo)</a:t>
            </a:r>
          </a:p>
          <a:p>
            <a:pPr lvl="1"/>
            <a:r>
              <a:rPr lang="en-US" b="1" dirty="0"/>
              <a:t>Optimal </a:t>
            </a:r>
            <a:r>
              <a:rPr lang="en-US" b="1" dirty="0" err="1"/>
              <a:t>planning&amp;scheduling</a:t>
            </a:r>
            <a:r>
              <a:rPr lang="en-US" b="1" dirty="0"/>
              <a:t> under degradation</a:t>
            </a:r>
            <a:r>
              <a:rPr lang="en-US" dirty="0"/>
              <a:t> (PhDs Ouyang Wu and Frederik Schulze-Spüntrup)</a:t>
            </a:r>
          </a:p>
          <a:p>
            <a:endParaRPr lang="en-US" dirty="0"/>
          </a:p>
          <a:p>
            <a:r>
              <a:rPr lang="en-US" dirty="0"/>
              <a:t>Wind energy</a:t>
            </a:r>
          </a:p>
          <a:p>
            <a:pPr lvl="1"/>
            <a:r>
              <a:rPr lang="en-US" b="1" dirty="0"/>
              <a:t>Wind farm optimization</a:t>
            </a:r>
            <a:r>
              <a:rPr lang="en-US" dirty="0"/>
              <a:t> (</a:t>
            </a:r>
            <a:r>
              <a:rPr lang="en-US" dirty="0" err="1"/>
              <a:t>PostDoc</a:t>
            </a:r>
            <a:r>
              <a:rPr lang="en-US" dirty="0"/>
              <a:t> Leif Andersson)</a:t>
            </a:r>
          </a:p>
          <a:p>
            <a:pPr lvl="1"/>
            <a:r>
              <a:rPr lang="en-US" b="1" dirty="0"/>
              <a:t>Integration of renewables in offshore power systems – NMPC under large disturbances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(PhD being recruited)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36795-1DF7-4FB6-9394-F85E4E54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911" y="5262912"/>
            <a:ext cx="4094391" cy="1041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8256B-3347-428B-99C2-693A60465ADC}"/>
              </a:ext>
            </a:extLst>
          </p:cNvPr>
          <p:cNvSpPr txBox="1"/>
          <p:nvPr/>
        </p:nvSpPr>
        <p:spPr>
          <a:xfrm>
            <a:off x="7353665" y="610820"/>
            <a:ext cx="1797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E. Bradford &amp; L.I., “Combining </a:t>
            </a:r>
            <a:br>
              <a:rPr lang="en-US" sz="1000" dirty="0"/>
            </a:br>
            <a:r>
              <a:rPr lang="en-US" sz="1000" dirty="0"/>
              <a:t>Gaussian processes and </a:t>
            </a:r>
            <a:br>
              <a:rPr lang="en-US" sz="1000" dirty="0"/>
            </a:br>
            <a:r>
              <a:rPr lang="en-US" sz="1000" dirty="0"/>
              <a:t>polynomial chaos expansions </a:t>
            </a:r>
            <a:br>
              <a:rPr lang="en-US" sz="1000" dirty="0"/>
            </a:br>
            <a:r>
              <a:rPr lang="en-US" sz="1000" dirty="0"/>
              <a:t>for stochastic nonlinear model </a:t>
            </a:r>
            <a:br>
              <a:rPr lang="en-US" sz="1000" dirty="0"/>
            </a:br>
            <a:r>
              <a:rPr lang="en-US" sz="1000" dirty="0"/>
              <a:t>predictive control”, JPC, </a:t>
            </a:r>
            <a:br>
              <a:rPr lang="en-US" sz="1000" dirty="0"/>
            </a:br>
            <a:r>
              <a:rPr lang="en-US" sz="1000" dirty="0"/>
              <a:t>submitted</a:t>
            </a:r>
            <a:endParaRPr lang="nb-NO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0AA8-BF84-4722-8DF7-721054EE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93" y="2218847"/>
            <a:ext cx="1620987" cy="1299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C6022-5D69-473C-80F9-A586CBC81DEC}"/>
              </a:ext>
            </a:extLst>
          </p:cNvPr>
          <p:cNvSpPr txBox="1"/>
          <p:nvPr/>
        </p:nvSpPr>
        <p:spPr>
          <a:xfrm>
            <a:off x="6973813" y="2414361"/>
            <a:ext cx="2000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M. Hotvedt, B. Grimstad &amp; L.I., </a:t>
            </a:r>
            <a:br>
              <a:rPr lang="en-US" sz="1000" dirty="0"/>
            </a:br>
            <a:r>
              <a:rPr lang="en-US" sz="1000" dirty="0"/>
              <a:t>“Developing a Hybrid Data-Driven, </a:t>
            </a:r>
            <a:br>
              <a:rPr lang="en-US" sz="1000" dirty="0"/>
            </a:br>
            <a:r>
              <a:rPr lang="en-US" sz="1000" dirty="0"/>
              <a:t>Mechanistic Virtual Flow Meter</a:t>
            </a:r>
            <a:br>
              <a:rPr lang="en-US" sz="1000" dirty="0"/>
            </a:br>
            <a:r>
              <a:rPr lang="en-US" sz="1000" dirty="0"/>
              <a:t> -- a Case Study”, IFAC WC 2020, </a:t>
            </a:r>
            <a:br>
              <a:rPr lang="en-US" sz="1000" dirty="0"/>
            </a:br>
            <a:r>
              <a:rPr lang="en-US" sz="1000" dirty="0"/>
              <a:t>submitted</a:t>
            </a:r>
            <a:endParaRPr lang="nb-NO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D3EF0-4F9A-4C1E-B3E1-A36C383508B7}"/>
              </a:ext>
            </a:extLst>
          </p:cNvPr>
          <p:cNvSpPr txBox="1"/>
          <p:nvPr/>
        </p:nvSpPr>
        <p:spPr>
          <a:xfrm>
            <a:off x="6979443" y="3702432"/>
            <a:ext cx="1986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L. Andersson, E. Bradford &amp; L.I., </a:t>
            </a:r>
            <a:br>
              <a:rPr lang="en-US" sz="1000" dirty="0"/>
            </a:br>
            <a:r>
              <a:rPr lang="en-US" sz="1000" dirty="0"/>
              <a:t>“Distributed  learning  for  wind  </a:t>
            </a:r>
            <a:br>
              <a:rPr lang="en-US" sz="1000" dirty="0"/>
            </a:br>
            <a:r>
              <a:rPr lang="en-US" sz="1000" dirty="0"/>
              <a:t>farm  optimization  with  Gaussian </a:t>
            </a:r>
            <a:br>
              <a:rPr lang="en-US" sz="1000" dirty="0"/>
            </a:br>
            <a:r>
              <a:rPr lang="en-US" sz="1000" dirty="0"/>
              <a:t>processes”, ACC 2020, submitted</a:t>
            </a:r>
            <a:endParaRPr lang="nb-NO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CCFAF-3211-4432-9D1D-76878F7D7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445" y="3546921"/>
            <a:ext cx="1620986" cy="1212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16FDCB-D5BC-4E5A-8394-4266CF0D2225}"/>
              </a:ext>
            </a:extLst>
          </p:cNvPr>
          <p:cNvSpPr txBox="1"/>
          <p:nvPr/>
        </p:nvSpPr>
        <p:spPr>
          <a:xfrm>
            <a:off x="6258974" y="21695"/>
            <a:ext cx="218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/>
              <a:t>Examples</a:t>
            </a:r>
            <a:r>
              <a:rPr lang="nb-NO" sz="1400" b="1" dirty="0"/>
              <a:t> of </a:t>
            </a:r>
            <a:r>
              <a:rPr lang="nb-NO" sz="1400" b="1" dirty="0" err="1"/>
              <a:t>recent</a:t>
            </a:r>
            <a:r>
              <a:rPr lang="nb-NO" sz="1400" b="1" dirty="0"/>
              <a:t> </a:t>
            </a:r>
            <a:r>
              <a:rPr lang="nb-NO" sz="1400" b="1" dirty="0" err="1"/>
              <a:t>papers</a:t>
            </a:r>
            <a:r>
              <a:rPr lang="nb-NO" sz="1400" b="1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341825-FCE5-4428-9026-A32BC35040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62" y="380124"/>
            <a:ext cx="2404424" cy="1821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ntnu_blaa_stripe_bunn_eng_16_9</Template>
  <TotalTime>0</TotalTime>
  <Words>139</Words>
  <Application>Microsoft Office PowerPoint</Application>
  <PresentationFormat>On-screen Show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Optimization for control&amp;estimation Research group of Lars Imsland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Lars Imsland</dc:title>
  <dc:creator>Lars Struen Imsland</dc:creator>
  <cp:lastModifiedBy>Lars Struen Imsland</cp:lastModifiedBy>
  <cp:revision>15</cp:revision>
  <dcterms:created xsi:type="dcterms:W3CDTF">2019-11-07T08:03:49Z</dcterms:created>
  <dcterms:modified xsi:type="dcterms:W3CDTF">2019-11-08T08:00:57Z</dcterms:modified>
</cp:coreProperties>
</file>