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34" r:id="rId3"/>
    <p:sldId id="323" r:id="rId4"/>
    <p:sldId id="340" r:id="rId5"/>
    <p:sldId id="330" r:id="rId6"/>
    <p:sldId id="333" r:id="rId7"/>
    <p:sldId id="344" r:id="rId8"/>
    <p:sldId id="363" r:id="rId9"/>
    <p:sldId id="359" r:id="rId10"/>
    <p:sldId id="365" r:id="rId11"/>
    <p:sldId id="366" r:id="rId12"/>
    <p:sldId id="353" r:id="rId13"/>
    <p:sldId id="341" r:id="rId14"/>
    <p:sldId id="364" r:id="rId15"/>
    <p:sldId id="336" r:id="rId16"/>
    <p:sldId id="276" r:id="rId17"/>
    <p:sldId id="339" r:id="rId18"/>
    <p:sldId id="367" r:id="rId19"/>
    <p:sldId id="304" r:id="rId20"/>
    <p:sldId id="283" r:id="rId21"/>
    <p:sldId id="332" r:id="rId22"/>
    <p:sldId id="284" r:id="rId23"/>
    <p:sldId id="300" r:id="rId24"/>
    <p:sldId id="286" r:id="rId25"/>
    <p:sldId id="279" r:id="rId26"/>
    <p:sldId id="342" r:id="rId27"/>
    <p:sldId id="368" r:id="rId28"/>
    <p:sldId id="362" r:id="rId29"/>
    <p:sldId id="343" r:id="rId30"/>
    <p:sldId id="345" r:id="rId31"/>
    <p:sldId id="346" r:id="rId32"/>
    <p:sldId id="347" r:id="rId33"/>
    <p:sldId id="352" r:id="rId34"/>
    <p:sldId id="355" r:id="rId35"/>
    <p:sldId id="356" r:id="rId36"/>
    <p:sldId id="358" r:id="rId37"/>
    <p:sldId id="357" r:id="rId38"/>
    <p:sldId id="360" r:id="rId39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Zotica" initials="CZ" lastIdx="13" clrIdx="0">
    <p:extLst>
      <p:ext uri="{19B8F6BF-5375-455C-9EA6-DF929625EA0E}">
        <p15:presenceInfo xmlns:p15="http://schemas.microsoft.com/office/powerpoint/2012/main" userId="S-1-5-21-3959417778-1711865379-3952174976-198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9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86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0FA8F-A353-4977-89AC-727E962172A0}" type="datetimeFigureOut">
              <a:rPr lang="nb-NO" smtClean="0"/>
              <a:t>25.07.2018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B9CF5-CADC-47C8-90B6-0047F2E1B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41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901094"/>
          </a:xfrm>
        </p:spPr>
        <p:txBody>
          <a:bodyPr anchor="t" anchorCtr="0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3" y="6537870"/>
            <a:ext cx="456108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6" name="Bilde 5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448"/>
            <a:ext cx="12192000" cy="479552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627313" y="6497356"/>
            <a:ext cx="7751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 b="0" dirty="0" smtClean="0">
                <a:solidFill>
                  <a:schemeClr val="bg1"/>
                </a:solidFill>
              </a:rPr>
              <a:t>Reyes-Lúa, </a:t>
            </a:r>
            <a:r>
              <a:rPr lang="es-MX" sz="1400" b="0" dirty="0" smtClean="0">
                <a:solidFill>
                  <a:schemeClr val="bg1"/>
                </a:solidFill>
              </a:rPr>
              <a:t>Zotică, Das, Krishnamoorthy and Skogestad</a:t>
            </a:r>
            <a:endParaRPr lang="es-MX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188" y="630314"/>
            <a:ext cx="11930321" cy="901094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solidFill>
                  <a:schemeClr val="tx2"/>
                </a:solidFill>
              </a:rPr>
              <a:t>Changing between Active Constraint Regions for Optimal Operation: </a:t>
            </a:r>
            <a:br>
              <a:rPr lang="en-US" sz="3400" dirty="0">
                <a:solidFill>
                  <a:schemeClr val="tx2"/>
                </a:solidFill>
              </a:rPr>
            </a:br>
            <a:r>
              <a:rPr lang="en-US" sz="3400" dirty="0">
                <a:solidFill>
                  <a:schemeClr val="tx2"/>
                </a:solidFill>
              </a:rPr>
              <a:t>Classical Advanced Control </a:t>
            </a:r>
            <a:r>
              <a:rPr lang="en-US" sz="3400" dirty="0" smtClean="0">
                <a:solidFill>
                  <a:schemeClr val="tx2"/>
                </a:solidFill>
              </a:rPr>
              <a:t>versus Model </a:t>
            </a:r>
            <a:r>
              <a:rPr lang="en-US" sz="3400" dirty="0">
                <a:solidFill>
                  <a:schemeClr val="tx2"/>
                </a:solidFill>
              </a:rPr>
              <a:t>Predictive Control</a:t>
            </a:r>
            <a:endParaRPr lang="nb-NO" sz="3400" dirty="0">
              <a:solidFill>
                <a:schemeClr val="tx2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137142" y="2349543"/>
            <a:ext cx="7833327" cy="3561730"/>
          </a:xfrm>
        </p:spPr>
        <p:txBody>
          <a:bodyPr>
            <a:noAutofit/>
          </a:bodyPr>
          <a:lstStyle/>
          <a:p>
            <a:pPr algn="ctr"/>
            <a:r>
              <a:rPr lang="nb-NO" sz="2800" b="1" dirty="0" smtClean="0">
                <a:solidFill>
                  <a:schemeClr val="tx1"/>
                </a:solidFill>
              </a:rPr>
              <a:t>Adriana </a:t>
            </a:r>
            <a:r>
              <a:rPr lang="nb-NO" sz="2800" b="1" dirty="0">
                <a:solidFill>
                  <a:schemeClr val="tx1"/>
                </a:solidFill>
              </a:rPr>
              <a:t>Reyes-Lúa, </a:t>
            </a:r>
            <a:r>
              <a:rPr lang="es-MX" sz="2800" b="1" dirty="0" smtClean="0">
                <a:solidFill>
                  <a:schemeClr val="tx1"/>
                </a:solidFill>
              </a:rPr>
              <a:t>Cristina </a:t>
            </a:r>
            <a:r>
              <a:rPr lang="es-MX" sz="2800" b="1" dirty="0">
                <a:solidFill>
                  <a:schemeClr val="tx1"/>
                </a:solidFill>
              </a:rPr>
              <a:t>Zotică, </a:t>
            </a:r>
            <a:r>
              <a:rPr lang="es-MX" sz="2800" b="1" dirty="0" smtClean="0">
                <a:solidFill>
                  <a:schemeClr val="tx1"/>
                </a:solidFill>
              </a:rPr>
              <a:t>Tamal </a:t>
            </a:r>
            <a:r>
              <a:rPr lang="es-MX" sz="2800" b="1" dirty="0">
                <a:solidFill>
                  <a:schemeClr val="tx1"/>
                </a:solidFill>
              </a:rPr>
              <a:t>Das, </a:t>
            </a:r>
            <a:r>
              <a:rPr lang="es-MX" sz="2800" b="1" dirty="0" smtClean="0">
                <a:solidFill>
                  <a:schemeClr val="tx1"/>
                </a:solidFill>
              </a:rPr>
              <a:t>Dinesh Krishnamoorthy </a:t>
            </a:r>
            <a:r>
              <a:rPr lang="es-MX" sz="2800" b="1" dirty="0">
                <a:solidFill>
                  <a:schemeClr val="tx1"/>
                </a:solidFill>
              </a:rPr>
              <a:t>and </a:t>
            </a:r>
            <a:r>
              <a:rPr lang="es-MX" sz="2800" b="1" u="sng" dirty="0" smtClean="0">
                <a:solidFill>
                  <a:schemeClr val="tx1"/>
                </a:solidFill>
              </a:rPr>
              <a:t>Sigurd </a:t>
            </a:r>
            <a:r>
              <a:rPr lang="es-MX" sz="2800" b="1" u="sng" dirty="0">
                <a:solidFill>
                  <a:schemeClr val="tx1"/>
                </a:solidFill>
              </a:rPr>
              <a:t>Skogestad</a:t>
            </a: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r>
              <a:rPr lang="es-MX" sz="2200" b="1" dirty="0">
                <a:solidFill>
                  <a:schemeClr val="tx1"/>
                </a:solidFill>
              </a:rPr>
              <a:t>Department of </a:t>
            </a:r>
            <a:r>
              <a:rPr lang="es-MX" sz="2200" b="1" dirty="0" err="1">
                <a:solidFill>
                  <a:schemeClr val="tx1"/>
                </a:solidFill>
              </a:rPr>
              <a:t>Chemical</a:t>
            </a:r>
            <a:r>
              <a:rPr lang="es-MX" sz="2200" b="1" dirty="0">
                <a:solidFill>
                  <a:schemeClr val="tx1"/>
                </a:solidFill>
              </a:rPr>
              <a:t> </a:t>
            </a:r>
            <a:r>
              <a:rPr lang="es-MX" sz="2200" b="1" dirty="0" err="1">
                <a:solidFill>
                  <a:schemeClr val="tx1"/>
                </a:solidFill>
              </a:rPr>
              <a:t>Engineering</a:t>
            </a:r>
            <a:endParaRPr lang="es-MX" sz="2200" b="1" dirty="0">
              <a:solidFill>
                <a:schemeClr val="tx1"/>
              </a:solidFill>
            </a:endParaRPr>
          </a:p>
          <a:p>
            <a:pPr algn="ctr"/>
            <a:r>
              <a:rPr lang="es-MX" sz="2200" b="1" dirty="0" err="1" smtClean="0">
                <a:solidFill>
                  <a:schemeClr val="tx1"/>
                </a:solidFill>
              </a:rPr>
              <a:t>Norwegian</a:t>
            </a:r>
            <a:r>
              <a:rPr lang="es-MX" sz="2200" b="1" dirty="0" smtClean="0">
                <a:solidFill>
                  <a:schemeClr val="tx1"/>
                </a:solidFill>
              </a:rPr>
              <a:t> </a:t>
            </a:r>
            <a:r>
              <a:rPr lang="es-MX" sz="2200" b="1" dirty="0">
                <a:solidFill>
                  <a:schemeClr val="tx1"/>
                </a:solidFill>
              </a:rPr>
              <a:t>University of Science and </a:t>
            </a:r>
            <a:r>
              <a:rPr lang="es-MX" sz="2200" b="1" dirty="0" smtClean="0">
                <a:solidFill>
                  <a:schemeClr val="tx1"/>
                </a:solidFill>
              </a:rPr>
              <a:t>Technology (NTNU)</a:t>
            </a:r>
          </a:p>
          <a:p>
            <a:pPr algn="ctr"/>
            <a:r>
              <a:rPr lang="es-MX" sz="2200" b="1" dirty="0" smtClean="0">
                <a:solidFill>
                  <a:schemeClr val="tx1"/>
                </a:solidFill>
              </a:rPr>
              <a:t>Trondheim</a:t>
            </a:r>
            <a:endParaRPr lang="es-MX" sz="2200" b="1" dirty="0">
              <a:solidFill>
                <a:schemeClr val="tx1"/>
              </a:solidFill>
            </a:endParaRP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r>
              <a:rPr lang="es-MX" sz="2200" b="1" dirty="0" smtClean="0">
                <a:solidFill>
                  <a:schemeClr val="tx1"/>
                </a:solidFill>
              </a:rPr>
              <a:t>ESCAPE’28. Graz</a:t>
            </a:r>
            <a:r>
              <a:rPr lang="es-MX" sz="2200" b="1" dirty="0">
                <a:solidFill>
                  <a:schemeClr val="tx1"/>
                </a:solidFill>
              </a:rPr>
              <a:t>, Austria, </a:t>
            </a:r>
            <a:r>
              <a:rPr lang="es-MX" sz="2200" b="1" dirty="0" smtClean="0">
                <a:solidFill>
                  <a:schemeClr val="tx1"/>
                </a:solidFill>
              </a:rPr>
              <a:t>13 June 2018</a:t>
            </a:r>
            <a:endParaRPr lang="es-MX" sz="2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sintef.no/imagevault/publishedmedia/7h1nllrmhbfpt1hcqxtt/FMEengelskf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62" y="4816183"/>
            <a:ext cx="811371" cy="8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bsea production and process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81433" y="5822965"/>
            <a:ext cx="1705767" cy="4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fi research counci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0470" y="4891413"/>
            <a:ext cx="1459787" cy="9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6" y="5660127"/>
            <a:ext cx="2050493" cy="7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Optimization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PI-controller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36" y="1417638"/>
            <a:ext cx="1126836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       </a:t>
            </a:r>
            <a:r>
              <a:rPr lang="nb-NO" dirty="0" err="1" smtClean="0"/>
              <a:t>max</a:t>
            </a:r>
            <a:r>
              <a:rPr lang="nb-NO" dirty="0" smtClean="0"/>
              <a:t> </a:t>
            </a:r>
            <a:r>
              <a:rPr lang="nb-NO" i="1" dirty="0" smtClean="0"/>
              <a:t>y</a:t>
            </a:r>
          </a:p>
          <a:p>
            <a:pPr marL="0" indent="0">
              <a:buNone/>
            </a:pPr>
            <a:r>
              <a:rPr lang="nb-NO" dirty="0" smtClean="0"/>
              <a:t>       </a:t>
            </a:r>
            <a:r>
              <a:rPr lang="nb-NO" dirty="0" err="1" smtClean="0"/>
              <a:t>s.t.</a:t>
            </a:r>
            <a:r>
              <a:rPr lang="nb-NO" dirty="0" smtClean="0"/>
              <a:t>   </a:t>
            </a:r>
            <a:r>
              <a:rPr lang="nb-NO" i="1" dirty="0" smtClean="0"/>
              <a:t>y</a:t>
            </a:r>
            <a:r>
              <a:rPr lang="nb-NO" dirty="0" smtClean="0"/>
              <a:t> </a:t>
            </a:r>
            <a:r>
              <a:rPr lang="nb-NO" i="1" dirty="0" smtClean="0"/>
              <a:t>≤ </a:t>
            </a:r>
            <a:r>
              <a:rPr lang="nb-NO" i="1" dirty="0" err="1" smtClean="0"/>
              <a:t>y</a:t>
            </a:r>
            <a:r>
              <a:rPr lang="nb-NO" i="1" baseline="30000" dirty="0" err="1" smtClean="0"/>
              <a:t>max</a:t>
            </a:r>
            <a:endParaRPr lang="nb-NO" i="1" baseline="30000" dirty="0" smtClean="0"/>
          </a:p>
          <a:p>
            <a:pPr marL="0" indent="0">
              <a:buNone/>
            </a:pPr>
            <a:r>
              <a:rPr lang="nb-NO" i="1" dirty="0"/>
              <a:t> </a:t>
            </a:r>
            <a:r>
              <a:rPr lang="nb-NO" i="1" dirty="0" smtClean="0"/>
              <a:t>               u </a:t>
            </a:r>
            <a:r>
              <a:rPr lang="nb-NO" i="1" dirty="0"/>
              <a:t>≤ </a:t>
            </a:r>
            <a:r>
              <a:rPr lang="nb-NO" i="1" dirty="0" err="1" smtClean="0"/>
              <a:t>u</a:t>
            </a:r>
            <a:r>
              <a:rPr lang="nb-NO" i="1" baseline="30000" dirty="0" err="1" smtClean="0"/>
              <a:t>max</a:t>
            </a:r>
            <a:endParaRPr lang="nb-NO" i="1" baseline="30000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Example</a:t>
            </a:r>
            <a:r>
              <a:rPr lang="nb-NO" b="1" dirty="0">
                <a:solidFill>
                  <a:srgbClr val="FF0000"/>
                </a:solidFill>
              </a:rPr>
              <a:t>: Drive as fast as </a:t>
            </a:r>
            <a:r>
              <a:rPr lang="nb-NO" b="1" dirty="0" err="1">
                <a:solidFill>
                  <a:srgbClr val="FF0000"/>
                </a:solidFill>
              </a:rPr>
              <a:t>possible</a:t>
            </a:r>
            <a:r>
              <a:rPr lang="nb-NO" b="1" dirty="0">
                <a:solidFill>
                  <a:srgbClr val="FF0000"/>
                </a:solidFill>
              </a:rPr>
              <a:t> from Graz to </a:t>
            </a:r>
            <a:r>
              <a:rPr lang="nb-NO" b="1" dirty="0" err="1" smtClean="0">
                <a:solidFill>
                  <a:srgbClr val="FF0000"/>
                </a:solidFill>
              </a:rPr>
              <a:t>Vienna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(</a:t>
            </a:r>
            <a:r>
              <a:rPr lang="nb-NO" i="1" dirty="0" smtClean="0">
                <a:solidFill>
                  <a:srgbClr val="FF0000"/>
                </a:solidFill>
              </a:rPr>
              <a:t>u</a:t>
            </a:r>
            <a:r>
              <a:rPr lang="nb-NO" dirty="0" smtClean="0">
                <a:solidFill>
                  <a:srgbClr val="FF0000"/>
                </a:solidFill>
              </a:rPr>
              <a:t>=</a:t>
            </a:r>
            <a:r>
              <a:rPr lang="nb-NO" dirty="0" err="1" smtClean="0">
                <a:solidFill>
                  <a:srgbClr val="FF0000"/>
                </a:solidFill>
              </a:rPr>
              <a:t>power</a:t>
            </a:r>
            <a:r>
              <a:rPr lang="nb-NO" dirty="0" smtClean="0">
                <a:solidFill>
                  <a:srgbClr val="FF0000"/>
                </a:solidFill>
              </a:rPr>
              <a:t>, </a:t>
            </a:r>
            <a:r>
              <a:rPr lang="nb-NO" i="1" dirty="0" smtClean="0">
                <a:solidFill>
                  <a:srgbClr val="FF0000"/>
                </a:solidFill>
              </a:rPr>
              <a:t>y</a:t>
            </a:r>
            <a:r>
              <a:rPr lang="nb-NO" dirty="0" smtClean="0">
                <a:solidFill>
                  <a:srgbClr val="FF0000"/>
                </a:solidFill>
              </a:rPr>
              <a:t>=speed, </a:t>
            </a:r>
            <a:r>
              <a:rPr lang="nb-NO" i="1" dirty="0" err="1" smtClean="0">
                <a:solidFill>
                  <a:srgbClr val="FF0000"/>
                </a:solidFill>
              </a:rPr>
              <a:t>y</a:t>
            </a:r>
            <a:r>
              <a:rPr lang="nb-NO" i="1" baseline="30000" dirty="0" err="1" smtClean="0">
                <a:solidFill>
                  <a:srgbClr val="FF0000"/>
                </a:solidFill>
              </a:rPr>
              <a:t>max</a:t>
            </a:r>
            <a:r>
              <a:rPr lang="nb-NO" baseline="30000" dirty="0" smtClean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= 130 km/h)</a:t>
            </a:r>
          </a:p>
          <a:p>
            <a:r>
              <a:rPr lang="nb-NO" b="1" dirty="0" smtClean="0"/>
              <a:t>Optimal </a:t>
            </a:r>
            <a:r>
              <a:rPr lang="nb-NO" b="1" dirty="0" err="1" smtClean="0"/>
              <a:t>solution</a:t>
            </a:r>
            <a:r>
              <a:rPr lang="nb-NO" b="1" dirty="0" smtClean="0"/>
              <a:t> has </a:t>
            </a:r>
            <a:r>
              <a:rPr lang="nb-NO" b="1" dirty="0" err="1" smtClean="0"/>
              <a:t>two</a:t>
            </a:r>
            <a:r>
              <a:rPr lang="nb-NO" b="1" dirty="0" smtClean="0"/>
              <a:t> </a:t>
            </a:r>
            <a:r>
              <a:rPr lang="nb-NO" b="1" dirty="0" err="1" smtClean="0"/>
              <a:t>active</a:t>
            </a:r>
            <a:r>
              <a:rPr lang="nb-NO" b="1" dirty="0" smtClean="0"/>
              <a:t> </a:t>
            </a:r>
            <a:r>
              <a:rPr lang="nb-NO" b="1" dirty="0" err="1" smtClean="0"/>
              <a:t>constraint</a:t>
            </a:r>
            <a:r>
              <a:rPr lang="nb-NO" b="1" dirty="0" smtClean="0"/>
              <a:t> regions: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y</a:t>
            </a:r>
            <a:r>
              <a:rPr lang="nb-NO" b="1" i="1" dirty="0" smtClean="0"/>
              <a:t> = </a:t>
            </a:r>
            <a:r>
              <a:rPr lang="nb-NO" b="1" i="1" dirty="0" err="1" smtClean="0"/>
              <a:t>y</a:t>
            </a:r>
            <a:r>
              <a:rPr lang="nb-NO" b="1" i="1" baseline="30000" dirty="0" err="1" smtClean="0"/>
              <a:t>max</a:t>
            </a:r>
            <a:r>
              <a:rPr lang="nb-NO" b="1" i="1" dirty="0" smtClean="0"/>
              <a:t>      </a:t>
            </a:r>
            <a:r>
              <a:rPr lang="nb-NO" b="1" dirty="0" smtClean="0">
                <a:sym typeface="Wingdings" panose="05000000000000000000" pitchFamily="2" charset="2"/>
              </a:rPr>
              <a:t> </a:t>
            </a:r>
            <a:r>
              <a:rPr lang="nb-NO" b="1" dirty="0" smtClean="0"/>
              <a:t>speed limit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u</a:t>
            </a:r>
            <a:r>
              <a:rPr lang="nb-NO" b="1" i="1" dirty="0" smtClean="0"/>
              <a:t> = </a:t>
            </a:r>
            <a:r>
              <a:rPr lang="nb-NO" b="1" i="1" dirty="0" err="1" smtClean="0"/>
              <a:t>u</a:t>
            </a:r>
            <a:r>
              <a:rPr lang="nb-NO" b="1" i="1" baseline="30000" dirty="0" err="1" smtClean="0"/>
              <a:t>max</a:t>
            </a:r>
            <a:r>
              <a:rPr lang="nb-NO" b="1" i="1" dirty="0" smtClean="0"/>
              <a:t> </a:t>
            </a:r>
            <a:r>
              <a:rPr lang="nb-NO" b="1" dirty="0" smtClean="0"/>
              <a:t>    </a:t>
            </a:r>
            <a:r>
              <a:rPr lang="nb-NO" b="1" dirty="0" smtClean="0">
                <a:sym typeface="Wingdings" panose="05000000000000000000" pitchFamily="2" charset="2"/>
              </a:rPr>
              <a:t> </a:t>
            </a:r>
            <a:r>
              <a:rPr lang="nb-NO" b="1" dirty="0" err="1" smtClean="0"/>
              <a:t>max</a:t>
            </a:r>
            <a:r>
              <a:rPr lang="nb-NO" b="1" dirty="0" smtClean="0"/>
              <a:t> </a:t>
            </a:r>
            <a:r>
              <a:rPr lang="nb-NO" b="1" dirty="0" err="1" smtClean="0"/>
              <a:t>power</a:t>
            </a:r>
            <a:endParaRPr lang="nb-NO" b="1" dirty="0"/>
          </a:p>
          <a:p>
            <a:r>
              <a:rPr lang="nb-NO" dirty="0"/>
              <a:t>Note: Positive </a:t>
            </a:r>
            <a:r>
              <a:rPr lang="nb-NO" dirty="0" err="1"/>
              <a:t>gain</a:t>
            </a:r>
            <a:r>
              <a:rPr lang="nb-NO" dirty="0"/>
              <a:t> from MV (</a:t>
            </a:r>
            <a:r>
              <a:rPr lang="nb-NO" i="1" dirty="0"/>
              <a:t>u</a:t>
            </a:r>
            <a:r>
              <a:rPr lang="nb-NO" dirty="0"/>
              <a:t>) to CV (</a:t>
            </a:r>
            <a:r>
              <a:rPr lang="nb-NO" i="1" dirty="0"/>
              <a:t>y</a:t>
            </a:r>
            <a:r>
              <a:rPr lang="nb-NO" dirty="0"/>
              <a:t>)</a:t>
            </a:r>
          </a:p>
          <a:p>
            <a:r>
              <a:rPr lang="nb-NO" b="1" dirty="0" err="1" smtClean="0"/>
              <a:t>Solved</a:t>
            </a:r>
            <a:r>
              <a:rPr lang="nb-NO" b="1" dirty="0" smtClean="0"/>
              <a:t> </a:t>
            </a:r>
            <a:r>
              <a:rPr lang="nb-NO" b="1" dirty="0" err="1"/>
              <a:t>with</a:t>
            </a:r>
            <a:r>
              <a:rPr lang="nb-NO" b="1" dirty="0"/>
              <a:t> PI-</a:t>
            </a:r>
            <a:r>
              <a:rPr lang="nb-NO" b="1" dirty="0" err="1"/>
              <a:t>controller</a:t>
            </a:r>
            <a:r>
              <a:rPr lang="nb-NO" b="1" dirty="0"/>
              <a:t> </a:t>
            </a:r>
          </a:p>
          <a:p>
            <a:pPr lvl="1"/>
            <a:r>
              <a:rPr lang="nb-NO" b="1" i="1" dirty="0" err="1" smtClean="0">
                <a:solidFill>
                  <a:srgbClr val="00B050"/>
                </a:solidFill>
              </a:rPr>
              <a:t>y</a:t>
            </a:r>
            <a:r>
              <a:rPr lang="nb-NO" b="1" i="1" baseline="30000" dirty="0" err="1" smtClean="0">
                <a:solidFill>
                  <a:srgbClr val="00B050"/>
                </a:solidFill>
              </a:rPr>
              <a:t>sp</a:t>
            </a:r>
            <a:r>
              <a:rPr lang="nb-NO" b="1" i="1" dirty="0" smtClean="0">
                <a:solidFill>
                  <a:srgbClr val="00B050"/>
                </a:solidFill>
              </a:rPr>
              <a:t> </a:t>
            </a:r>
            <a:r>
              <a:rPr lang="nb-NO" b="1" i="1" dirty="0">
                <a:solidFill>
                  <a:srgbClr val="00B050"/>
                </a:solidFill>
              </a:rPr>
              <a:t>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max</a:t>
            </a:r>
            <a:endParaRPr lang="nb-NO" b="1" i="1" baseline="30000" dirty="0">
              <a:solidFill>
                <a:srgbClr val="00B050"/>
              </a:solidFill>
            </a:endParaRPr>
          </a:p>
          <a:p>
            <a:pPr lvl="1"/>
            <a:r>
              <a:rPr lang="nb-NO" dirty="0"/>
              <a:t>Anti-</a:t>
            </a:r>
            <a:r>
              <a:rPr lang="nb-NO" dirty="0" err="1"/>
              <a:t>windup</a:t>
            </a:r>
            <a:r>
              <a:rPr lang="nb-NO" dirty="0"/>
              <a:t>:  I-action is </a:t>
            </a:r>
            <a:r>
              <a:rPr lang="nb-NO" dirty="0" err="1"/>
              <a:t>off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i="1" dirty="0" smtClean="0"/>
              <a:t>u=</a:t>
            </a:r>
            <a:r>
              <a:rPr lang="nb-NO" i="1" dirty="0" err="1" smtClean="0"/>
              <a:t>u</a:t>
            </a:r>
            <a:r>
              <a:rPr lang="nb-NO" i="1" baseline="30000" dirty="0" err="1" smtClean="0"/>
              <a:t>max</a:t>
            </a:r>
            <a:endParaRPr lang="nb-NO" i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64121"/>
            <a:ext cx="273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s.t.</a:t>
            </a:r>
            <a:r>
              <a:rPr lang="nb-NO" dirty="0" smtClean="0"/>
              <a:t> = </a:t>
            </a:r>
            <a:r>
              <a:rPr lang="nb-NO" dirty="0" err="1" smtClean="0"/>
              <a:t>subject</a:t>
            </a:r>
            <a:r>
              <a:rPr lang="nb-NO" dirty="0" smtClean="0"/>
              <a:t> to</a:t>
            </a:r>
          </a:p>
          <a:p>
            <a:r>
              <a:rPr lang="nb-NO" dirty="0"/>
              <a:t>y</a:t>
            </a:r>
            <a:r>
              <a:rPr lang="nb-NO" dirty="0" smtClean="0"/>
              <a:t> = CV = </a:t>
            </a:r>
            <a:r>
              <a:rPr lang="nb-NO" dirty="0" err="1" smtClean="0"/>
              <a:t>controlled</a:t>
            </a:r>
            <a:r>
              <a:rPr lang="nb-NO" dirty="0" smtClean="0"/>
              <a:t> variable</a:t>
            </a:r>
            <a:endParaRPr lang="nb-NO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31929"/>
            <a:ext cx="4284662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8677258" y="3447815"/>
            <a:ext cx="2730205" cy="2509824"/>
            <a:chOff x="8422428" y="3511035"/>
            <a:chExt cx="2730205" cy="2509824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70" b="85473"/>
            <a:stretch/>
          </p:blipFill>
          <p:spPr>
            <a:xfrm>
              <a:off x="8422428" y="4222084"/>
              <a:ext cx="2031126" cy="1798775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6" t="38607" r="45493" b="41691"/>
            <a:stretch/>
          </p:blipFill>
          <p:spPr>
            <a:xfrm>
              <a:off x="9665026" y="3511035"/>
              <a:ext cx="1487607" cy="1351128"/>
            </a:xfrm>
            <a:prstGeom prst="rect">
              <a:avLst/>
            </a:prstGeom>
          </p:spPr>
        </p:pic>
      </p:grpSp>
      <p:sp>
        <p:nvSpPr>
          <p:cNvPr id="7" name="TekstSylinder 6"/>
          <p:cNvSpPr txBox="1"/>
          <p:nvPr/>
        </p:nvSpPr>
        <p:spPr>
          <a:xfrm>
            <a:off x="7020678" y="1332893"/>
            <a:ext cx="104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b="1" i="1" dirty="0" err="1" smtClean="0">
                <a:solidFill>
                  <a:srgbClr val="00B050"/>
                </a:solidFill>
              </a:rPr>
              <a:t>y</a:t>
            </a:r>
            <a:r>
              <a:rPr lang="nb-NO" b="1" i="1" baseline="30000" dirty="0" err="1" smtClean="0">
                <a:solidFill>
                  <a:srgbClr val="00B050"/>
                </a:solidFill>
              </a:rPr>
              <a:t>sp</a:t>
            </a:r>
            <a:r>
              <a:rPr lang="nb-NO" b="1" i="1" dirty="0" smtClean="0">
                <a:solidFill>
                  <a:srgbClr val="00B050"/>
                </a:solidFill>
              </a:rPr>
              <a:t> </a:t>
            </a:r>
            <a:r>
              <a:rPr lang="nb-NO" b="1" i="1" dirty="0">
                <a:solidFill>
                  <a:srgbClr val="00B050"/>
                </a:solidFill>
              </a:rPr>
              <a:t>= </a:t>
            </a:r>
            <a:r>
              <a:rPr lang="nb-NO" b="1" i="1" dirty="0" err="1" smtClean="0">
                <a:solidFill>
                  <a:srgbClr val="00B050"/>
                </a:solidFill>
              </a:rPr>
              <a:t>y</a:t>
            </a:r>
            <a:r>
              <a:rPr lang="nb-NO" b="1" i="1" baseline="30000" dirty="0" err="1" smtClean="0">
                <a:solidFill>
                  <a:srgbClr val="00B050"/>
                </a:solidFill>
              </a:rPr>
              <a:t>max</a:t>
            </a:r>
            <a:endParaRPr lang="nb-NO" b="1" i="1" baseline="30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3782" y="128965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35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Optimization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PI-controller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36" y="1417638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       min </a:t>
            </a:r>
            <a:r>
              <a:rPr lang="nb-NO" i="1" dirty="0"/>
              <a:t>u</a:t>
            </a:r>
            <a:endParaRPr lang="nb-NO" i="1" dirty="0" smtClean="0"/>
          </a:p>
          <a:p>
            <a:pPr marL="0" indent="0">
              <a:buNone/>
            </a:pPr>
            <a:r>
              <a:rPr lang="nb-NO" dirty="0" smtClean="0"/>
              <a:t>       </a:t>
            </a:r>
            <a:r>
              <a:rPr lang="nb-NO" dirty="0" err="1" smtClean="0"/>
              <a:t>s.t.</a:t>
            </a:r>
            <a:r>
              <a:rPr lang="nb-NO" dirty="0" smtClean="0"/>
              <a:t>   </a:t>
            </a:r>
            <a:r>
              <a:rPr lang="nb-NO" i="1" dirty="0" smtClean="0"/>
              <a:t>y ≥ </a:t>
            </a:r>
            <a:r>
              <a:rPr lang="nb-NO" i="1" dirty="0" err="1" smtClean="0"/>
              <a:t>y</a:t>
            </a:r>
            <a:r>
              <a:rPr lang="nb-NO" i="1" baseline="30000" dirty="0" err="1" smtClean="0"/>
              <a:t>min</a:t>
            </a:r>
            <a:endParaRPr lang="nb-NO" i="1" baseline="30000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		  </a:t>
            </a:r>
            <a:r>
              <a:rPr lang="nb-NO" i="1" dirty="0" smtClean="0"/>
              <a:t>u </a:t>
            </a:r>
            <a:r>
              <a:rPr lang="nb-NO" i="1" dirty="0"/>
              <a:t>≥ </a:t>
            </a:r>
            <a:r>
              <a:rPr lang="nb-NO" i="1" dirty="0" err="1" smtClean="0"/>
              <a:t>u</a:t>
            </a:r>
            <a:r>
              <a:rPr lang="nb-NO" i="1" baseline="30000" dirty="0" err="1" smtClean="0"/>
              <a:t>min</a:t>
            </a:r>
            <a:r>
              <a:rPr lang="nb-NO" i="1" baseline="-25000" dirty="0" smtClean="0"/>
              <a:t> 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Example</a:t>
            </a:r>
            <a:r>
              <a:rPr lang="nb-NO" b="1" dirty="0">
                <a:solidFill>
                  <a:srgbClr val="FF0000"/>
                </a:solidFill>
              </a:rPr>
              <a:t>: </a:t>
            </a:r>
            <a:r>
              <a:rPr lang="nb-NO" b="1" dirty="0" err="1" smtClean="0">
                <a:solidFill>
                  <a:srgbClr val="FF0000"/>
                </a:solidFill>
              </a:rPr>
              <a:t>Minimize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heating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cost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(</a:t>
            </a:r>
            <a:r>
              <a:rPr lang="nb-NO" i="1" dirty="0" smtClean="0">
                <a:solidFill>
                  <a:srgbClr val="FF0000"/>
                </a:solidFill>
              </a:rPr>
              <a:t>u</a:t>
            </a:r>
            <a:r>
              <a:rPr lang="nb-NO" dirty="0" smtClean="0">
                <a:solidFill>
                  <a:srgbClr val="FF0000"/>
                </a:solidFill>
              </a:rPr>
              <a:t>=</a:t>
            </a:r>
            <a:r>
              <a:rPr lang="nb-NO" dirty="0" err="1" smtClean="0">
                <a:solidFill>
                  <a:srgbClr val="FF0000"/>
                </a:solidFill>
              </a:rPr>
              <a:t>heating</a:t>
            </a:r>
            <a:r>
              <a:rPr lang="nb-NO" dirty="0" smtClean="0">
                <a:solidFill>
                  <a:srgbClr val="FF0000"/>
                </a:solidFill>
              </a:rPr>
              <a:t>, </a:t>
            </a:r>
            <a:r>
              <a:rPr lang="nb-NO" i="1" dirty="0" smtClean="0">
                <a:solidFill>
                  <a:srgbClr val="FF0000"/>
                </a:solidFill>
              </a:rPr>
              <a:t>y</a:t>
            </a:r>
            <a:r>
              <a:rPr lang="nb-NO" dirty="0" smtClean="0">
                <a:solidFill>
                  <a:srgbClr val="FF0000"/>
                </a:solidFill>
              </a:rPr>
              <a:t>=</a:t>
            </a:r>
            <a:r>
              <a:rPr lang="nb-NO" dirty="0" err="1" smtClean="0">
                <a:solidFill>
                  <a:srgbClr val="FF0000"/>
                </a:solidFill>
              </a:rPr>
              <a:t>temperature</a:t>
            </a:r>
            <a:r>
              <a:rPr lang="nb-NO" dirty="0" smtClean="0">
                <a:solidFill>
                  <a:srgbClr val="FF0000"/>
                </a:solidFill>
              </a:rPr>
              <a:t>, </a:t>
            </a:r>
            <a:r>
              <a:rPr lang="nb-NO" i="1" dirty="0" err="1" smtClean="0">
                <a:solidFill>
                  <a:srgbClr val="FF0000"/>
                </a:solidFill>
              </a:rPr>
              <a:t>y</a:t>
            </a:r>
            <a:r>
              <a:rPr lang="nb-NO" i="1" baseline="30000" dirty="0" err="1" smtClean="0">
                <a:solidFill>
                  <a:srgbClr val="FF0000"/>
                </a:solidFill>
              </a:rPr>
              <a:t>min</a:t>
            </a:r>
            <a:r>
              <a:rPr lang="nb-NO" dirty="0" smtClean="0">
                <a:solidFill>
                  <a:srgbClr val="FF0000"/>
                </a:solidFill>
              </a:rPr>
              <a:t>=20 </a:t>
            </a:r>
            <a:r>
              <a:rPr lang="es-MX" dirty="0" smtClean="0">
                <a:solidFill>
                  <a:srgbClr val="FF0000"/>
                </a:solidFill>
              </a:rPr>
              <a:t>°</a:t>
            </a:r>
            <a:r>
              <a:rPr lang="nb-NO" dirty="0" smtClean="0">
                <a:solidFill>
                  <a:srgbClr val="FF0000"/>
                </a:solidFill>
              </a:rPr>
              <a:t>C)</a:t>
            </a:r>
          </a:p>
          <a:p>
            <a:r>
              <a:rPr lang="nb-NO" b="1" dirty="0" smtClean="0"/>
              <a:t>Optimal </a:t>
            </a:r>
            <a:r>
              <a:rPr lang="nb-NO" b="1" dirty="0" err="1" smtClean="0"/>
              <a:t>solution</a:t>
            </a:r>
            <a:r>
              <a:rPr lang="nb-NO" b="1" dirty="0" smtClean="0"/>
              <a:t> has </a:t>
            </a:r>
            <a:r>
              <a:rPr lang="nb-NO" b="1" dirty="0" err="1" smtClean="0"/>
              <a:t>two</a:t>
            </a:r>
            <a:r>
              <a:rPr lang="nb-NO" b="1" dirty="0" smtClean="0"/>
              <a:t> </a:t>
            </a:r>
            <a:r>
              <a:rPr lang="nb-NO" b="1" dirty="0" err="1" smtClean="0"/>
              <a:t>active</a:t>
            </a:r>
            <a:r>
              <a:rPr lang="nb-NO" b="1" dirty="0" smtClean="0"/>
              <a:t> </a:t>
            </a:r>
            <a:r>
              <a:rPr lang="nb-NO" b="1" dirty="0" err="1" smtClean="0"/>
              <a:t>constraint</a:t>
            </a:r>
            <a:r>
              <a:rPr lang="nb-NO" b="1" dirty="0" smtClean="0"/>
              <a:t> regions: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y</a:t>
            </a:r>
            <a:r>
              <a:rPr lang="nb-NO" b="1" i="1" dirty="0" smtClean="0"/>
              <a:t> = </a:t>
            </a:r>
            <a:r>
              <a:rPr lang="nb-NO" b="1" i="1" dirty="0" err="1" smtClean="0"/>
              <a:t>y</a:t>
            </a:r>
            <a:r>
              <a:rPr lang="nb-NO" b="1" i="1" baseline="30000" dirty="0" err="1" smtClean="0"/>
              <a:t>min</a:t>
            </a:r>
            <a:r>
              <a:rPr lang="nb-NO" b="1" i="1" dirty="0" smtClean="0"/>
              <a:t>  </a:t>
            </a:r>
            <a:r>
              <a:rPr lang="nb-NO" b="1" dirty="0" smtClean="0">
                <a:sym typeface="Wingdings" panose="05000000000000000000" pitchFamily="2" charset="2"/>
              </a:rPr>
              <a:t> </a:t>
            </a:r>
            <a:r>
              <a:rPr lang="nb-NO" b="1" dirty="0" smtClean="0"/>
              <a:t>minimum </a:t>
            </a:r>
            <a:r>
              <a:rPr lang="nb-NO" b="1" dirty="0" err="1" smtClean="0"/>
              <a:t>temperature</a:t>
            </a:r>
            <a:endParaRPr lang="nb-NO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 smtClean="0"/>
              <a:t>u = </a:t>
            </a:r>
            <a:r>
              <a:rPr lang="nb-NO" b="1" i="1" dirty="0" err="1" smtClean="0"/>
              <a:t>u</a:t>
            </a:r>
            <a:r>
              <a:rPr lang="nb-NO" b="1" i="1" baseline="30000" dirty="0" err="1" smtClean="0"/>
              <a:t>min</a:t>
            </a:r>
            <a:r>
              <a:rPr lang="nb-NO" b="1" i="1" dirty="0" smtClean="0"/>
              <a:t>  </a:t>
            </a:r>
            <a:r>
              <a:rPr lang="nb-NO" b="1" dirty="0" smtClean="0">
                <a:sym typeface="Wingdings" panose="05000000000000000000" pitchFamily="2" charset="2"/>
              </a:rPr>
              <a:t> </a:t>
            </a:r>
            <a:r>
              <a:rPr lang="nb-NO" b="1" dirty="0" err="1" smtClean="0"/>
              <a:t>heating</a:t>
            </a:r>
            <a:r>
              <a:rPr lang="nb-NO" b="1" dirty="0" smtClean="0"/>
              <a:t> </a:t>
            </a:r>
            <a:r>
              <a:rPr lang="nb-NO" b="1" dirty="0" err="1" smtClean="0"/>
              <a:t>off</a:t>
            </a:r>
            <a:endParaRPr lang="nb-NO" b="1" dirty="0"/>
          </a:p>
          <a:p>
            <a:r>
              <a:rPr lang="nb-NO" dirty="0"/>
              <a:t>Note: Positive </a:t>
            </a:r>
            <a:r>
              <a:rPr lang="nb-NO" dirty="0" err="1"/>
              <a:t>gain</a:t>
            </a:r>
            <a:r>
              <a:rPr lang="nb-NO" dirty="0"/>
              <a:t> from MV (</a:t>
            </a:r>
            <a:r>
              <a:rPr lang="nb-NO" i="1" dirty="0"/>
              <a:t>u</a:t>
            </a:r>
            <a:r>
              <a:rPr lang="nb-NO" dirty="0"/>
              <a:t>) to CV (</a:t>
            </a:r>
            <a:r>
              <a:rPr lang="nb-NO" i="1" dirty="0"/>
              <a:t>y</a:t>
            </a:r>
            <a:r>
              <a:rPr lang="nb-NO" dirty="0"/>
              <a:t>)</a:t>
            </a:r>
          </a:p>
          <a:p>
            <a:r>
              <a:rPr lang="nb-NO" b="1" dirty="0" err="1" smtClean="0"/>
              <a:t>Solved</a:t>
            </a:r>
            <a:r>
              <a:rPr lang="nb-NO" b="1" dirty="0" smtClean="0"/>
              <a:t> </a:t>
            </a:r>
            <a:r>
              <a:rPr lang="nb-NO" b="1" dirty="0" err="1"/>
              <a:t>with</a:t>
            </a:r>
            <a:r>
              <a:rPr lang="nb-NO" b="1" dirty="0"/>
              <a:t> PI-</a:t>
            </a:r>
            <a:r>
              <a:rPr lang="nb-NO" b="1" dirty="0" err="1"/>
              <a:t>controller</a:t>
            </a:r>
            <a:r>
              <a:rPr lang="nb-NO" b="1" dirty="0"/>
              <a:t> </a:t>
            </a:r>
          </a:p>
          <a:p>
            <a:pPr lvl="1"/>
            <a:r>
              <a:rPr lang="nb-NO" b="1" i="1" dirty="0" err="1" smtClean="0">
                <a:solidFill>
                  <a:srgbClr val="00B050"/>
                </a:solidFill>
              </a:rPr>
              <a:t>y</a:t>
            </a:r>
            <a:r>
              <a:rPr lang="nb-NO" b="1" i="1" baseline="30000" dirty="0" err="1" smtClean="0">
                <a:solidFill>
                  <a:srgbClr val="00B050"/>
                </a:solidFill>
              </a:rPr>
              <a:t>sp</a:t>
            </a:r>
            <a:r>
              <a:rPr lang="nb-NO" b="1" i="1" dirty="0" smtClean="0">
                <a:solidFill>
                  <a:srgbClr val="00B050"/>
                </a:solidFill>
              </a:rPr>
              <a:t> </a:t>
            </a:r>
            <a:r>
              <a:rPr lang="nb-NO" b="1" i="1" dirty="0">
                <a:solidFill>
                  <a:srgbClr val="00B050"/>
                </a:solidFill>
              </a:rPr>
              <a:t>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min</a:t>
            </a:r>
            <a:endParaRPr lang="nb-NO" b="1" i="1" baseline="30000" dirty="0">
              <a:solidFill>
                <a:srgbClr val="00B050"/>
              </a:solidFill>
            </a:endParaRPr>
          </a:p>
          <a:p>
            <a:pPr lvl="1"/>
            <a:r>
              <a:rPr lang="nb-NO" dirty="0"/>
              <a:t>Anti-</a:t>
            </a:r>
            <a:r>
              <a:rPr lang="nb-NO" dirty="0" err="1"/>
              <a:t>windup</a:t>
            </a:r>
            <a:r>
              <a:rPr lang="nb-NO" dirty="0"/>
              <a:t>:  I-action is </a:t>
            </a:r>
            <a:r>
              <a:rPr lang="nb-NO" dirty="0" err="1"/>
              <a:t>off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i="1" dirty="0" smtClean="0"/>
              <a:t>u=</a:t>
            </a:r>
            <a:r>
              <a:rPr lang="nb-NO" i="1" dirty="0" err="1" smtClean="0"/>
              <a:t>u</a:t>
            </a:r>
            <a:r>
              <a:rPr lang="nb-NO" i="1" baseline="30000" dirty="0" err="1" smtClean="0"/>
              <a:t>min</a:t>
            </a:r>
            <a:endParaRPr lang="nb-NO" i="1" baseline="30000" dirty="0"/>
          </a:p>
        </p:txBody>
      </p:sp>
      <p:sp>
        <p:nvSpPr>
          <p:cNvPr id="8" name="TextBox 4"/>
          <p:cNvSpPr txBox="1"/>
          <p:nvPr/>
        </p:nvSpPr>
        <p:spPr>
          <a:xfrm>
            <a:off x="0" y="5764121"/>
            <a:ext cx="273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s.t.</a:t>
            </a:r>
            <a:r>
              <a:rPr lang="nb-NO" dirty="0" smtClean="0"/>
              <a:t> = </a:t>
            </a:r>
            <a:r>
              <a:rPr lang="nb-NO" dirty="0" err="1" smtClean="0"/>
              <a:t>subject</a:t>
            </a:r>
            <a:r>
              <a:rPr lang="nb-NO" dirty="0" smtClean="0"/>
              <a:t> to</a:t>
            </a:r>
          </a:p>
          <a:p>
            <a:r>
              <a:rPr lang="nb-NO" dirty="0"/>
              <a:t>y</a:t>
            </a:r>
            <a:r>
              <a:rPr lang="nb-NO" dirty="0" smtClean="0"/>
              <a:t> = CV = </a:t>
            </a:r>
            <a:r>
              <a:rPr lang="nb-NO" dirty="0" err="1" smtClean="0"/>
              <a:t>controlled</a:t>
            </a:r>
            <a:r>
              <a:rPr lang="nb-NO" dirty="0" smtClean="0"/>
              <a:t> variable</a:t>
            </a:r>
            <a:endParaRPr lang="nb-NO" dirty="0"/>
          </a:p>
        </p:txBody>
      </p:sp>
      <p:grpSp>
        <p:nvGrpSpPr>
          <p:cNvPr id="14" name="Gruppe 13"/>
          <p:cNvGrpSpPr/>
          <p:nvPr/>
        </p:nvGrpSpPr>
        <p:grpSpPr>
          <a:xfrm>
            <a:off x="8428978" y="2829855"/>
            <a:ext cx="3356622" cy="3491517"/>
            <a:chOff x="8348610" y="2542625"/>
            <a:chExt cx="3703300" cy="3850789"/>
          </a:xfrm>
        </p:grpSpPr>
        <p:pic>
          <p:nvPicPr>
            <p:cNvPr id="11" name="Bilde 10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1" t="88487" r="63582"/>
            <a:stretch/>
          </p:blipFill>
          <p:spPr>
            <a:xfrm>
              <a:off x="8348610" y="2542625"/>
              <a:ext cx="3703300" cy="3850789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44" t="84577"/>
            <a:stretch/>
          </p:blipFill>
          <p:spPr>
            <a:xfrm>
              <a:off x="9218290" y="3953439"/>
              <a:ext cx="1293301" cy="1057700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8" t="85231" r="44277"/>
            <a:stretch/>
          </p:blipFill>
          <p:spPr>
            <a:xfrm>
              <a:off x="9475241" y="4466829"/>
              <a:ext cx="2102823" cy="148435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5" t="75821" r="29424" b="14295"/>
            <a:stretch/>
          </p:blipFill>
          <p:spPr>
            <a:xfrm>
              <a:off x="9761079" y="3548418"/>
              <a:ext cx="1614643" cy="810043"/>
            </a:xfrm>
            <a:prstGeom prst="rect">
              <a:avLst/>
            </a:prstGeom>
          </p:spPr>
        </p:pic>
        <p:sp>
          <p:nvSpPr>
            <p:cNvPr id="12" name="Rektangel 11"/>
            <p:cNvSpPr/>
            <p:nvPr/>
          </p:nvSpPr>
          <p:spPr>
            <a:xfrm>
              <a:off x="10131990" y="4485201"/>
              <a:ext cx="355969" cy="403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31929"/>
            <a:ext cx="4284662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7020678" y="1360189"/>
            <a:ext cx="10102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b="1" i="1" dirty="0" err="1" smtClean="0">
                <a:solidFill>
                  <a:srgbClr val="00B050"/>
                </a:solidFill>
              </a:rPr>
              <a:t>y</a:t>
            </a:r>
            <a:r>
              <a:rPr lang="nb-NO" b="1" i="1" baseline="30000" dirty="0" err="1" smtClean="0">
                <a:solidFill>
                  <a:srgbClr val="00B050"/>
                </a:solidFill>
              </a:rPr>
              <a:t>sp</a:t>
            </a:r>
            <a:r>
              <a:rPr lang="nb-NO" b="1" i="1" dirty="0" smtClean="0">
                <a:solidFill>
                  <a:srgbClr val="00B050"/>
                </a:solidFill>
              </a:rPr>
              <a:t> </a:t>
            </a:r>
            <a:r>
              <a:rPr lang="nb-NO" b="1" i="1" dirty="0">
                <a:solidFill>
                  <a:srgbClr val="00B050"/>
                </a:solidFill>
              </a:rPr>
              <a:t>= </a:t>
            </a:r>
            <a:r>
              <a:rPr lang="nb-NO" b="1" i="1" dirty="0" err="1" smtClean="0">
                <a:solidFill>
                  <a:srgbClr val="00B050"/>
                </a:solidFill>
              </a:rPr>
              <a:t>y</a:t>
            </a:r>
            <a:r>
              <a:rPr lang="nb-NO" b="1" i="1" baseline="30000" dirty="0" err="1" smtClean="0">
                <a:solidFill>
                  <a:srgbClr val="00B050"/>
                </a:solidFill>
              </a:rPr>
              <a:t>min</a:t>
            </a:r>
            <a:endParaRPr lang="nb-NO" b="1" i="1" baseline="30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3782" y="128965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81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Optimization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PI-controller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36" y="1417638"/>
            <a:ext cx="10972800" cy="1420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err="1" smtClean="0"/>
              <a:t>Both</a:t>
            </a:r>
            <a:r>
              <a:rPr lang="nb-NO" sz="2000" dirty="0" smtClean="0"/>
              <a:t> cases:</a:t>
            </a:r>
          </a:p>
          <a:p>
            <a:r>
              <a:rPr lang="nb-NO" sz="2000" dirty="0" smtClean="0"/>
              <a:t>Normal </a:t>
            </a:r>
            <a:r>
              <a:rPr lang="nb-NO" sz="2000" dirty="0" err="1" smtClean="0"/>
              <a:t>operation</a:t>
            </a:r>
            <a:r>
              <a:rPr lang="nb-NO" sz="2000" dirty="0" smtClean="0"/>
              <a:t>: y=</a:t>
            </a:r>
            <a:r>
              <a:rPr lang="nb-NO" sz="2000" dirty="0" err="1" smtClean="0"/>
              <a:t>y</a:t>
            </a:r>
            <a:r>
              <a:rPr lang="nb-NO" sz="2000" baseline="30000" dirty="0" err="1" smtClean="0"/>
              <a:t>sp</a:t>
            </a:r>
            <a:endParaRPr lang="nb-NO" sz="2000" baseline="30000" dirty="0" smtClean="0"/>
          </a:p>
          <a:p>
            <a:r>
              <a:rPr lang="nb-NO" sz="2000" dirty="0" err="1" smtClean="0"/>
              <a:t>When</a:t>
            </a:r>
            <a:r>
              <a:rPr lang="nb-NO" sz="2000" dirty="0" smtClean="0"/>
              <a:t> u (MV) </a:t>
            </a:r>
            <a:r>
              <a:rPr lang="nb-NO" sz="2000" dirty="0" err="1" smtClean="0"/>
              <a:t>reaches</a:t>
            </a:r>
            <a:r>
              <a:rPr lang="nb-NO" sz="2000" dirty="0" smtClean="0"/>
              <a:t> </a:t>
            </a:r>
            <a:r>
              <a:rPr lang="nb-NO" sz="2000" dirty="0" err="1" smtClean="0"/>
              <a:t>constraint</a:t>
            </a:r>
            <a:r>
              <a:rPr lang="nb-NO" sz="2000" dirty="0" smtClean="0"/>
              <a:t>: </a:t>
            </a:r>
            <a:r>
              <a:rPr lang="nb-NO" sz="2000" dirty="0" err="1" smtClean="0"/>
              <a:t>control</a:t>
            </a:r>
            <a:r>
              <a:rPr lang="nb-NO" sz="2000" dirty="0" smtClean="0"/>
              <a:t> of y (CV) is given up</a:t>
            </a:r>
          </a:p>
          <a:p>
            <a:endParaRPr lang="nb-NO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10" y="-3175"/>
            <a:ext cx="4284662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4872" y="2838203"/>
            <a:ext cx="10972800" cy="318167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dirty="0" err="1" smtClean="0"/>
              <a:t>Generalization</a:t>
            </a:r>
            <a:r>
              <a:rPr lang="nb-NO" dirty="0" smtClean="0"/>
              <a:t> to </a:t>
            </a:r>
            <a:r>
              <a:rPr lang="nb-NO" dirty="0" err="1" smtClean="0"/>
              <a:t>multivariable</a:t>
            </a:r>
            <a:r>
              <a:rPr lang="nb-NO" dirty="0" smtClean="0"/>
              <a:t> case.  </a:t>
            </a:r>
            <a:r>
              <a:rPr lang="en-US" b="1" dirty="0" smtClean="0"/>
              <a:t>Input saturation pairing rule: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  <a:p>
            <a:r>
              <a:rPr lang="en-US" b="1" dirty="0" smtClean="0"/>
              <a:t>Pair </a:t>
            </a:r>
            <a:r>
              <a:rPr lang="en-US" b="1" dirty="0" smtClean="0">
                <a:solidFill>
                  <a:srgbClr val="FF0000"/>
                </a:solidFill>
              </a:rPr>
              <a:t>low-priority controlled variable (y, CV) </a:t>
            </a:r>
            <a:r>
              <a:rPr lang="en-US" b="1" dirty="0" smtClean="0"/>
              <a:t>(can be given up) with a </a:t>
            </a:r>
            <a:r>
              <a:rPr lang="en-US" b="1" dirty="0" smtClean="0">
                <a:solidFill>
                  <a:srgbClr val="00B050"/>
                </a:solidFill>
              </a:rPr>
              <a:t>manipulated variable (u, MV) that may saturate.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r>
              <a:rPr lang="en-US" sz="1800" dirty="0" smtClean="0"/>
              <a:t>Or equivalently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r>
              <a:rPr lang="en-US" b="1" dirty="0" smtClean="0"/>
              <a:t>Pair </a:t>
            </a:r>
            <a:r>
              <a:rPr lang="en-US" b="1" dirty="0" smtClean="0">
                <a:solidFill>
                  <a:srgbClr val="FF0000"/>
                </a:solidFill>
              </a:rPr>
              <a:t>high-priority controlled variable (y, CV) </a:t>
            </a:r>
            <a:r>
              <a:rPr lang="en-US" b="1" dirty="0" smtClean="0"/>
              <a:t>(cannot be given up) with a </a:t>
            </a:r>
            <a:r>
              <a:rPr lang="en-US" b="1" dirty="0" smtClean="0">
                <a:solidFill>
                  <a:srgbClr val="00B050"/>
                </a:solidFill>
              </a:rPr>
              <a:t>manipulated variable (u, MV) that is </a:t>
            </a:r>
            <a:r>
              <a:rPr lang="en-US" b="1" u="sng" dirty="0" smtClean="0">
                <a:solidFill>
                  <a:srgbClr val="00B050"/>
                </a:solidFill>
              </a:rPr>
              <a:t>not</a:t>
            </a:r>
            <a:r>
              <a:rPr lang="en-US" b="1" dirty="0" smtClean="0">
                <a:solidFill>
                  <a:srgbClr val="00B050"/>
                </a:solidFill>
              </a:rPr>
              <a:t> likely to saturate</a:t>
            </a:r>
            <a:r>
              <a:rPr lang="en-US" sz="2000" b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Font typeface="Arial"/>
              <a:buNone/>
            </a:pPr>
            <a:endParaRPr lang="nb-NO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964280" y="661472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2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Multivariable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PI-control: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pairing</a:t>
            </a:r>
            <a:endParaRPr lang="nb-NO" dirty="0"/>
          </a:p>
        </p:txBody>
      </p:sp>
      <p:sp>
        <p:nvSpPr>
          <p:cNvPr id="22" name="Plassholder for innhold 2"/>
          <p:cNvSpPr txBox="1">
            <a:spLocks/>
          </p:cNvSpPr>
          <p:nvPr/>
        </p:nvSpPr>
        <p:spPr>
          <a:xfrm>
            <a:off x="526472" y="1417638"/>
            <a:ext cx="5837382" cy="3123115"/>
          </a:xfrm>
          <a:prstGeom prst="rect">
            <a:avLst/>
          </a:prstGeom>
          <a:ln w="38100" cap="flat" cmpd="sng" algn="ctr">
            <a:solidFill>
              <a:schemeClr val="accent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10000"/>
              </a:lnSpc>
              <a:spcBef>
                <a:spcPts val="600"/>
              </a:spcBef>
              <a:buFont typeface="Arial"/>
              <a:buNone/>
            </a:pPr>
            <a:r>
              <a:rPr lang="en-US" sz="2800" b="1" dirty="0" smtClean="0"/>
              <a:t>Input saturation pairing rule:</a:t>
            </a:r>
          </a:p>
          <a:p>
            <a:pPr marL="0" indent="0">
              <a:buFont typeface="Arial"/>
              <a:buNone/>
            </a:pPr>
            <a:r>
              <a:rPr lang="en-US" sz="2800" dirty="0" smtClean="0"/>
              <a:t>Pair </a:t>
            </a:r>
            <a:r>
              <a:rPr lang="en-US" sz="2800" dirty="0" smtClean="0">
                <a:solidFill>
                  <a:srgbClr val="FF0000"/>
                </a:solidFill>
              </a:rPr>
              <a:t>high priority controlled variable (CV) </a:t>
            </a:r>
            <a:r>
              <a:rPr lang="en-US" sz="2800" dirty="0" smtClean="0"/>
              <a:t>(cannot be given up) with a </a:t>
            </a:r>
            <a:r>
              <a:rPr lang="en-US" sz="2800" dirty="0" smtClean="0">
                <a:solidFill>
                  <a:srgbClr val="00B050"/>
                </a:solidFill>
              </a:rPr>
              <a:t>manipulated variable (MV) that is </a:t>
            </a:r>
            <a:r>
              <a:rPr lang="en-US" sz="2800" u="sng" dirty="0" smtClean="0">
                <a:solidFill>
                  <a:srgbClr val="00B050"/>
                </a:solidFill>
              </a:rPr>
              <a:t>not</a:t>
            </a:r>
            <a:r>
              <a:rPr lang="en-US" sz="2800" dirty="0" smtClean="0">
                <a:solidFill>
                  <a:srgbClr val="00B050"/>
                </a:solidFill>
              </a:rPr>
              <a:t> likely to saturate.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5255491"/>
            <a:ext cx="538801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If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don’t</a:t>
            </a:r>
            <a:r>
              <a:rPr lang="nb-NO" dirty="0" smtClean="0"/>
              <a:t> </a:t>
            </a:r>
            <a:r>
              <a:rPr lang="nb-NO" dirty="0" err="1" smtClean="0"/>
              <a:t>follow</a:t>
            </a:r>
            <a:r>
              <a:rPr lang="nb-NO" dirty="0" smtClean="0"/>
              <a:t> </a:t>
            </a:r>
            <a:r>
              <a:rPr lang="nb-NO" dirty="0" err="1" smtClean="0"/>
              <a:t>rule</a:t>
            </a:r>
            <a:r>
              <a:rPr lang="nb-NO" dirty="0" smtClean="0"/>
              <a:t>: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selector</a:t>
            </a:r>
            <a:r>
              <a:rPr lang="nb-NO" dirty="0" smtClean="0"/>
              <a:t> (</a:t>
            </a:r>
            <a:r>
              <a:rPr lang="nb-NO" dirty="0" err="1" smtClean="0"/>
              <a:t>max</a:t>
            </a:r>
            <a:r>
              <a:rPr lang="nb-NO" dirty="0" smtClean="0"/>
              <a:t>/min) </a:t>
            </a:r>
          </a:p>
          <a:p>
            <a:r>
              <a:rPr lang="nb-NO" dirty="0" err="1" smtClean="0"/>
              <a:t>when</a:t>
            </a:r>
            <a:r>
              <a:rPr lang="nb-NO" dirty="0" smtClean="0"/>
              <a:t> input </a:t>
            </a:r>
            <a:r>
              <a:rPr lang="nb-NO" dirty="0" err="1" smtClean="0"/>
              <a:t>constraint</a:t>
            </a:r>
            <a:r>
              <a:rPr lang="nb-NO" dirty="0" smtClean="0"/>
              <a:t> is </a:t>
            </a:r>
            <a:r>
              <a:rPr lang="nb-NO" dirty="0" err="1" smtClean="0"/>
              <a:t>reached</a:t>
            </a:r>
            <a:endParaRPr lang="nb-NO" dirty="0"/>
          </a:p>
        </p:txBody>
      </p:sp>
      <p:pic>
        <p:nvPicPr>
          <p:cNvPr id="7" name="Bil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065" y="3492602"/>
            <a:ext cx="3611122" cy="266780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627" y="3385725"/>
            <a:ext cx="4445610" cy="28522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7808884" y="1417638"/>
            <a:ext cx="3288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Example</a:t>
            </a:r>
            <a:r>
              <a:rPr lang="nb-NO" sz="2000" dirty="0" smtClean="0"/>
              <a:t> </a:t>
            </a:r>
            <a:r>
              <a:rPr lang="nb-NO" sz="2000" i="1" dirty="0" err="1" smtClean="0"/>
              <a:t>priority</a:t>
            </a:r>
            <a:r>
              <a:rPr lang="nb-NO" sz="2000" i="1" dirty="0" smtClean="0"/>
              <a:t> list</a:t>
            </a:r>
          </a:p>
          <a:p>
            <a:r>
              <a:rPr lang="nb-NO" sz="2000" dirty="0" smtClean="0"/>
              <a:t>1</a:t>
            </a:r>
            <a:r>
              <a:rPr lang="nb-NO" sz="2000" dirty="0"/>
              <a:t>. </a:t>
            </a:r>
            <a:r>
              <a:rPr lang="nb-NO" sz="2000" dirty="0" smtClean="0"/>
              <a:t>u</a:t>
            </a:r>
            <a:r>
              <a:rPr lang="nb-NO" sz="2000" baseline="-25000" dirty="0" smtClean="0"/>
              <a:t>1</a:t>
            </a:r>
            <a:r>
              <a:rPr lang="nb-NO" sz="2000" dirty="0" smtClean="0"/>
              <a:t> </a:t>
            </a:r>
            <a:r>
              <a:rPr lang="nb-NO" sz="2000" dirty="0"/>
              <a:t>≤ </a:t>
            </a:r>
            <a:r>
              <a:rPr lang="nb-NO" sz="2000" dirty="0" smtClean="0"/>
              <a:t>u</a:t>
            </a:r>
            <a:r>
              <a:rPr lang="nb-NO" sz="2000" baseline="-25000" dirty="0" smtClean="0"/>
              <a:t>1</a:t>
            </a:r>
            <a:r>
              <a:rPr lang="nb-NO" sz="2000" baseline="30000" dirty="0" smtClean="0"/>
              <a:t>max</a:t>
            </a:r>
            <a:endParaRPr lang="nb-NO" sz="2000" baseline="30000" dirty="0"/>
          </a:p>
          <a:p>
            <a:r>
              <a:rPr lang="nb-NO" sz="2000" dirty="0" smtClean="0"/>
              <a:t>2. y</a:t>
            </a:r>
            <a:r>
              <a:rPr lang="nb-NO" sz="2000" baseline="-25000" dirty="0" smtClean="0"/>
              <a:t>1</a:t>
            </a:r>
            <a:r>
              <a:rPr lang="nb-NO" sz="2000" dirty="0" smtClean="0"/>
              <a:t> = y</a:t>
            </a:r>
            <a:r>
              <a:rPr lang="nb-NO" sz="2000" baseline="-25000" dirty="0" smtClean="0"/>
              <a:t>1</a:t>
            </a:r>
            <a:r>
              <a:rPr lang="nb-NO" sz="2000" baseline="30000" dirty="0" smtClean="0"/>
              <a:t>sp</a:t>
            </a:r>
            <a:r>
              <a:rPr lang="nb-NO" sz="2000" dirty="0" smtClean="0"/>
              <a:t> </a:t>
            </a:r>
            <a:r>
              <a:rPr lang="nb-NO" sz="2000" dirty="0" smtClean="0">
                <a:sym typeface="Wingdings" panose="05000000000000000000" pitchFamily="2" charset="2"/>
              </a:rPr>
              <a:t> </a:t>
            </a:r>
            <a:r>
              <a:rPr lang="nb-NO" sz="2000" dirty="0" err="1" smtClean="0"/>
              <a:t>high-priority</a:t>
            </a:r>
            <a:r>
              <a:rPr lang="nb-NO" sz="2000" dirty="0" smtClean="0"/>
              <a:t> CV</a:t>
            </a:r>
          </a:p>
          <a:p>
            <a:r>
              <a:rPr lang="nb-NO" sz="2000" dirty="0" smtClean="0"/>
              <a:t>3. y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 = y</a:t>
            </a:r>
            <a:r>
              <a:rPr lang="nb-NO" sz="2000" baseline="-25000" dirty="0" smtClean="0"/>
              <a:t>2</a:t>
            </a:r>
            <a:r>
              <a:rPr lang="nb-NO" sz="2000" baseline="30000" dirty="0" smtClean="0"/>
              <a:t>sp</a:t>
            </a:r>
            <a:r>
              <a:rPr lang="nb-NO" sz="2000" dirty="0" smtClean="0"/>
              <a:t> </a:t>
            </a:r>
            <a:r>
              <a:rPr lang="nb-NO" sz="2000" dirty="0" smtClean="0">
                <a:sym typeface="Wingdings" panose="05000000000000000000" pitchFamily="2" charset="2"/>
              </a:rPr>
              <a:t> </a:t>
            </a:r>
            <a:r>
              <a:rPr lang="nb-NO" sz="2000" dirty="0" err="1" smtClean="0"/>
              <a:t>low-priority</a:t>
            </a:r>
            <a:r>
              <a:rPr lang="nb-NO" sz="2000" dirty="0" smtClean="0"/>
              <a:t> CV</a:t>
            </a:r>
          </a:p>
          <a:p>
            <a:endParaRPr lang="nb-NO" sz="2000" dirty="0"/>
          </a:p>
          <a:p>
            <a:r>
              <a:rPr lang="nb-NO" sz="2000" dirty="0" smtClean="0"/>
              <a:t>From </a:t>
            </a:r>
            <a:r>
              <a:rPr lang="nb-NO" sz="2000" dirty="0" err="1" smtClean="0"/>
              <a:t>rule</a:t>
            </a:r>
            <a:r>
              <a:rPr lang="nb-NO" sz="2000" dirty="0" smtClean="0"/>
              <a:t>: pair y</a:t>
            </a:r>
            <a:r>
              <a:rPr lang="nb-NO" sz="2000" baseline="-25000" dirty="0" smtClean="0"/>
              <a:t>1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u</a:t>
            </a:r>
            <a:r>
              <a:rPr lang="nb-NO" sz="2000" baseline="-25000" dirty="0" smtClean="0"/>
              <a:t>2</a:t>
            </a:r>
            <a:endParaRPr lang="nb-NO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8026401" y="4060559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PI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8026401" y="4955385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30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Classical</a:t>
            </a:r>
            <a:r>
              <a:rPr lang="nb-NO" dirty="0" smtClean="0"/>
              <a:t> </a:t>
            </a:r>
            <a:r>
              <a:rPr lang="nb-NO" dirty="0" err="1"/>
              <a:t>a</a:t>
            </a:r>
            <a:r>
              <a:rPr lang="nb-NO" dirty="0" err="1" smtClean="0"/>
              <a:t>dvanced</a:t>
            </a:r>
            <a:r>
              <a:rPr lang="nb-NO" dirty="0" smtClean="0"/>
              <a:t> </a:t>
            </a:r>
            <a:r>
              <a:rPr lang="nb-NO" dirty="0"/>
              <a:t>c</a:t>
            </a:r>
            <a:r>
              <a:rPr lang="nb-NO" dirty="0" smtClean="0"/>
              <a:t>ontrol </a:t>
            </a:r>
            <a:r>
              <a:rPr lang="nb-NO" dirty="0" err="1" smtClean="0"/>
              <a:t>structures</a:t>
            </a:r>
            <a:r>
              <a:rPr lang="nb-NO" dirty="0" smtClean="0"/>
              <a:t> (ACS)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Used </a:t>
            </a:r>
            <a:r>
              <a:rPr lang="nb-NO" dirty="0" err="1" smtClean="0"/>
              <a:t>when</a:t>
            </a:r>
            <a:r>
              <a:rPr lang="nb-NO" dirty="0" smtClean="0"/>
              <a:t> single-loop PID is not </a:t>
            </a:r>
            <a:r>
              <a:rPr lang="nb-NO" dirty="0" err="1" smtClean="0"/>
              <a:t>sufficient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Examples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 smtClean="0"/>
              <a:t>Cascade</a:t>
            </a:r>
            <a:r>
              <a:rPr lang="nb-NO" dirty="0" smtClean="0"/>
              <a:t> </a:t>
            </a:r>
            <a:r>
              <a:rPr lang="nb-NO" dirty="0" err="1" smtClean="0"/>
              <a:t>control</a:t>
            </a:r>
            <a:endParaRPr lang="nb-NO" dirty="0" smtClean="0"/>
          </a:p>
          <a:p>
            <a:pPr lvl="1"/>
            <a:r>
              <a:rPr lang="nb-NO" dirty="0" err="1" smtClean="0"/>
              <a:t>Feedforward</a:t>
            </a:r>
            <a:r>
              <a:rPr lang="nb-NO" dirty="0" smtClean="0"/>
              <a:t> </a:t>
            </a:r>
            <a:r>
              <a:rPr lang="nb-NO" dirty="0" smtClean="0"/>
              <a:t>control / Ratio control</a:t>
            </a:r>
            <a:endParaRPr lang="nb-NO" dirty="0" smtClean="0"/>
          </a:p>
          <a:p>
            <a:pPr lvl="1"/>
            <a:r>
              <a:rPr lang="nb-NO" dirty="0" err="1" smtClean="0"/>
              <a:t>Decoupling</a:t>
            </a:r>
            <a:endParaRPr lang="nb-NO" dirty="0" smtClean="0"/>
          </a:p>
          <a:p>
            <a:pPr lvl="1"/>
            <a:r>
              <a:rPr lang="nb-NO" dirty="0" err="1" smtClean="0"/>
              <a:t>Selectors</a:t>
            </a:r>
            <a:endParaRPr lang="nb-NO" dirty="0"/>
          </a:p>
          <a:p>
            <a:pPr lvl="1"/>
            <a:r>
              <a:rPr lang="nb-NO" dirty="0" smtClean="0"/>
              <a:t>Split range control (SRC)</a:t>
            </a:r>
          </a:p>
          <a:p>
            <a:pPr lvl="1"/>
            <a:r>
              <a:rPr lang="nb-NO" dirty="0" smtClean="0"/>
              <a:t>Input resetting or </a:t>
            </a:r>
            <a:r>
              <a:rPr lang="nb-NO" dirty="0" err="1" smtClean="0"/>
              <a:t>valve</a:t>
            </a:r>
            <a:r>
              <a:rPr lang="nb-NO" dirty="0" smtClean="0"/>
              <a:t> </a:t>
            </a:r>
            <a:r>
              <a:rPr lang="nb-NO" dirty="0" err="1" smtClean="0"/>
              <a:t>positioning</a:t>
            </a:r>
            <a:r>
              <a:rPr lang="nb-NO" dirty="0" smtClean="0"/>
              <a:t> </a:t>
            </a:r>
            <a:r>
              <a:rPr lang="nb-NO" dirty="0" err="1" smtClean="0"/>
              <a:t>control</a:t>
            </a:r>
            <a:r>
              <a:rPr lang="nb-NO" dirty="0" smtClean="0"/>
              <a:t> (VPC)</a:t>
            </a:r>
          </a:p>
          <a:p>
            <a:pPr lvl="1"/>
            <a:endParaRPr lang="nb-NO" dirty="0"/>
          </a:p>
        </p:txBody>
      </p:sp>
      <p:sp>
        <p:nvSpPr>
          <p:cNvPr id="4" name="Høyre klammeparentes 3"/>
          <p:cNvSpPr/>
          <p:nvPr/>
        </p:nvSpPr>
        <p:spPr>
          <a:xfrm>
            <a:off x="6726446" y="3526193"/>
            <a:ext cx="218365" cy="1187355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7240514" y="3765927"/>
            <a:ext cx="219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/>
              <a:t>Can</a:t>
            </a:r>
            <a:r>
              <a:rPr lang="nb-NO" sz="2000" dirty="0"/>
              <a:t> handle </a:t>
            </a:r>
            <a:r>
              <a:rPr lang="nb-NO" sz="2000" dirty="0" err="1"/>
              <a:t>constraint</a:t>
            </a:r>
            <a:r>
              <a:rPr lang="nb-NO" sz="2000" dirty="0"/>
              <a:t> </a:t>
            </a:r>
            <a:r>
              <a:rPr lang="nb-NO" sz="2000" dirty="0" err="1"/>
              <a:t>changes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0287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Outline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optimal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peration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a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process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plant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Alternatives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optimal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supervisory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</a:t>
            </a:r>
            <a:endParaRPr lang="es-MX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57250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predictive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control (MPC)</a:t>
            </a:r>
          </a:p>
          <a:p>
            <a:pPr marL="857250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MX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Classical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advanced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control </a:t>
            </a:r>
            <a:r>
              <a:rPr lang="es-MX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structures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(ACS)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Case </a:t>
            </a:r>
            <a:r>
              <a:rPr lang="es-MX" dirty="0" err="1" smtClean="0">
                <a:solidFill>
                  <a:schemeClr val="tx1"/>
                </a:solidFill>
              </a:rPr>
              <a:t>Study</a:t>
            </a:r>
            <a:r>
              <a:rPr lang="es-MX" dirty="0" smtClean="0">
                <a:solidFill>
                  <a:schemeClr val="tx1"/>
                </a:solidFill>
              </a:rPr>
              <a:t>: </a:t>
            </a:r>
            <a:r>
              <a:rPr lang="es-MX" dirty="0" err="1">
                <a:solidFill>
                  <a:schemeClr val="tx1"/>
                </a:solidFill>
              </a:rPr>
              <a:t>o</a:t>
            </a:r>
            <a:r>
              <a:rPr lang="es-MX" dirty="0" err="1" smtClean="0">
                <a:solidFill>
                  <a:schemeClr val="tx1"/>
                </a:solidFill>
              </a:rPr>
              <a:t>ptimal</a:t>
            </a:r>
            <a:r>
              <a:rPr lang="es-MX" dirty="0" smtClean="0">
                <a:solidFill>
                  <a:schemeClr val="tx1"/>
                </a:solidFill>
              </a:rPr>
              <a:t> control of a </a:t>
            </a:r>
            <a:r>
              <a:rPr lang="es-MX" dirty="0" err="1">
                <a:solidFill>
                  <a:schemeClr val="tx1"/>
                </a:solidFill>
              </a:rPr>
              <a:t>c</a:t>
            </a:r>
            <a:r>
              <a:rPr lang="es-MX" dirty="0" err="1" smtClean="0">
                <a:solidFill>
                  <a:schemeClr val="tx1"/>
                </a:solidFill>
              </a:rPr>
              <a:t>ooler</a:t>
            </a:r>
            <a:endParaRPr lang="es-MX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67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3</a:t>
            </a:r>
            <a:r>
              <a:rPr lang="es-MX" dirty="0" smtClean="0"/>
              <a:t>. </a:t>
            </a:r>
            <a:r>
              <a:rPr lang="es-MX" dirty="0" err="1" smtClean="0"/>
              <a:t>Optimal</a:t>
            </a:r>
            <a:r>
              <a:rPr lang="es-MX" dirty="0" smtClean="0"/>
              <a:t> control of a </a:t>
            </a:r>
            <a:r>
              <a:rPr lang="es-MX" dirty="0" err="1" smtClean="0"/>
              <a:t>cooler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00" y="4571289"/>
            <a:ext cx="9234423" cy="109214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26" y="2932406"/>
            <a:ext cx="4554747" cy="65375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412" y="2151819"/>
            <a:ext cx="4433977" cy="65105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259" y="1417638"/>
            <a:ext cx="5315841" cy="25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3. </a:t>
            </a:r>
            <a:r>
              <a:rPr lang="es-MX" dirty="0" err="1" smtClean="0"/>
              <a:t>Optimal</a:t>
            </a:r>
            <a:r>
              <a:rPr lang="es-MX" dirty="0" smtClean="0"/>
              <a:t> control of a </a:t>
            </a:r>
            <a:r>
              <a:rPr lang="es-MX" dirty="0" err="1" smtClean="0"/>
              <a:t>cooler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14" y="1916450"/>
            <a:ext cx="6953386" cy="3379449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755497" y="1545489"/>
            <a:ext cx="4229099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Main</a:t>
            </a:r>
            <a:r>
              <a:rPr lang="es-MX" sz="2000" b="1" dirty="0">
                <a:solidFill>
                  <a:srgbClr val="FF0000"/>
                </a:solidFill>
                <a:cs typeface="Arial" panose="020B0604020202020204" pitchFamily="34" charset="0"/>
              </a:rPr>
              <a:t> control </a:t>
            </a:r>
            <a:r>
              <a:rPr lang="es-MX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objective</a:t>
            </a:r>
            <a:r>
              <a:rPr lang="es-MX" sz="20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s-MX" sz="2000" dirty="0">
                <a:cs typeface="Arial" panose="020B0604020202020204" pitchFamily="34" charset="0"/>
              </a:rPr>
              <a:t>y</a:t>
            </a:r>
            <a:r>
              <a:rPr lang="es-MX" sz="2000" baseline="-25000" dirty="0" smtClean="0">
                <a:cs typeface="Arial" panose="020B0604020202020204" pitchFamily="34" charset="0"/>
              </a:rPr>
              <a:t>1</a:t>
            </a:r>
            <a:r>
              <a:rPr lang="es-MX" sz="2000" dirty="0" smtClean="0">
                <a:cs typeface="Arial" panose="020B0604020202020204" pitchFamily="34" charset="0"/>
              </a:rPr>
              <a:t>=T</a:t>
            </a:r>
            <a:r>
              <a:rPr lang="es-MX" sz="2000" baseline="-25000" dirty="0" smtClean="0">
                <a:cs typeface="Arial" panose="020B0604020202020204" pitchFamily="34" charset="0"/>
              </a:rPr>
              <a:t>H</a:t>
            </a:r>
            <a:r>
              <a:rPr lang="es-MX" sz="2000" dirty="0" smtClean="0">
                <a:cs typeface="Arial" panose="020B0604020202020204" pitchFamily="34" charset="0"/>
              </a:rPr>
              <a:t>=</a:t>
            </a:r>
            <a:r>
              <a:rPr lang="es-MX" sz="2000" dirty="0" err="1" smtClean="0">
                <a:cs typeface="Arial" panose="020B0604020202020204" pitchFamily="34" charset="0"/>
              </a:rPr>
              <a:t>T</a:t>
            </a:r>
            <a:r>
              <a:rPr lang="es-MX" sz="2000" baseline="-25000" dirty="0" err="1" smtClean="0">
                <a:cs typeface="Arial" panose="020B0604020202020204" pitchFamily="34" charset="0"/>
              </a:rPr>
              <a:t>H</a:t>
            </a:r>
            <a:r>
              <a:rPr lang="es-MX" sz="2000" baseline="30000" dirty="0" err="1" smtClean="0">
                <a:cs typeface="Arial" panose="020B0604020202020204" pitchFamily="34" charset="0"/>
              </a:rPr>
              <a:t>sp</a:t>
            </a:r>
            <a:endParaRPr lang="es-MX" sz="2000" baseline="30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Secondary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objective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(can be </a:t>
            </a:r>
            <a:r>
              <a:rPr lang="es-MX" sz="20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given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up)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dirty="0">
                <a:cs typeface="Arial" panose="020B0604020202020204" pitchFamily="34" charset="0"/>
              </a:rPr>
              <a:t>y</a:t>
            </a:r>
            <a:r>
              <a:rPr lang="es-MX" sz="2000" baseline="-25000" dirty="0" smtClean="0">
                <a:cs typeface="Arial" panose="020B0604020202020204" pitchFamily="34" charset="0"/>
              </a:rPr>
              <a:t>2</a:t>
            </a:r>
            <a:r>
              <a:rPr lang="es-MX" sz="2000" dirty="0" smtClean="0">
                <a:cs typeface="Arial" panose="020B0604020202020204" pitchFamily="34" charset="0"/>
              </a:rPr>
              <a:t>= F</a:t>
            </a:r>
            <a:r>
              <a:rPr lang="es-MX" sz="2000" baseline="-25000" dirty="0" smtClean="0">
                <a:cs typeface="Arial" panose="020B0604020202020204" pitchFamily="34" charset="0"/>
              </a:rPr>
              <a:t>H</a:t>
            </a:r>
            <a:r>
              <a:rPr lang="es-MX" sz="2000" dirty="0" smtClean="0">
                <a:cs typeface="Arial" panose="020B0604020202020204" pitchFamily="34" charset="0"/>
              </a:rPr>
              <a:t>=</a:t>
            </a:r>
            <a:r>
              <a:rPr lang="es-MX" sz="2000" dirty="0" err="1" smtClean="0">
                <a:cs typeface="Arial" panose="020B0604020202020204" pitchFamily="34" charset="0"/>
              </a:rPr>
              <a:t>F</a:t>
            </a:r>
            <a:r>
              <a:rPr lang="es-MX" sz="2000" baseline="-25000" dirty="0" err="1" smtClean="0">
                <a:cs typeface="Arial" panose="020B0604020202020204" pitchFamily="34" charset="0"/>
              </a:rPr>
              <a:t>H</a:t>
            </a:r>
            <a:r>
              <a:rPr lang="es-MX" sz="2000" baseline="30000" dirty="0" err="1" smtClean="0">
                <a:cs typeface="Arial" panose="020B0604020202020204" pitchFamily="34" charset="0"/>
              </a:rPr>
              <a:t>sp</a:t>
            </a:r>
            <a:endParaRPr lang="es-MX" sz="2000" baseline="30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b="1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Manipulated</a:t>
            </a:r>
            <a:r>
              <a:rPr lang="es-MX" sz="2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rgbClr val="00B050"/>
                </a:solidFill>
                <a:cs typeface="Arial" panose="020B0604020202020204" pitchFamily="34" charset="0"/>
              </a:rPr>
              <a:t>Variables: </a:t>
            </a:r>
          </a:p>
          <a:p>
            <a:pPr marL="0" indent="0">
              <a:buNone/>
            </a:pPr>
            <a:r>
              <a:rPr lang="es-MX" sz="2000" dirty="0" smtClean="0">
                <a:cs typeface="Arial" panose="020B0604020202020204" pitchFamily="34" charset="0"/>
              </a:rPr>
              <a:t>u</a:t>
            </a:r>
            <a:r>
              <a:rPr lang="es-MX" sz="2000" baseline="-25000" dirty="0" smtClean="0">
                <a:cs typeface="Arial" panose="020B0604020202020204" pitchFamily="34" charset="0"/>
              </a:rPr>
              <a:t>1</a:t>
            </a:r>
            <a:r>
              <a:rPr lang="es-MX" sz="2000" dirty="0" smtClean="0">
                <a:cs typeface="Arial" panose="020B0604020202020204" pitchFamily="34" charset="0"/>
              </a:rPr>
              <a:t>=</a:t>
            </a:r>
            <a:r>
              <a:rPr lang="es-MX" sz="2000" dirty="0" err="1" smtClean="0">
                <a:cs typeface="Arial" panose="020B0604020202020204" pitchFamily="34" charset="0"/>
              </a:rPr>
              <a:t>z</a:t>
            </a:r>
            <a:r>
              <a:rPr lang="es-MX" sz="2000" baseline="-25000" dirty="0" err="1" smtClean="0">
                <a:cs typeface="Arial" panose="020B0604020202020204" pitchFamily="34" charset="0"/>
              </a:rPr>
              <a:t>C</a:t>
            </a:r>
            <a:r>
              <a:rPr lang="es-MX" sz="2000" dirty="0" smtClean="0">
                <a:cs typeface="Arial" panose="020B0604020202020204" pitchFamily="34" charset="0"/>
              </a:rPr>
              <a:t> </a:t>
            </a:r>
            <a:r>
              <a:rPr lang="es-MX" sz="2000" dirty="0">
                <a:cs typeface="Arial" panose="020B0604020202020204" pitchFamily="34" charset="0"/>
              </a:rPr>
              <a:t>, </a:t>
            </a:r>
            <a:r>
              <a:rPr lang="es-MX" sz="2000" dirty="0" smtClean="0">
                <a:cs typeface="Arial" panose="020B0604020202020204" pitchFamily="34" charset="0"/>
              </a:rPr>
              <a:t>u</a:t>
            </a:r>
            <a:r>
              <a:rPr lang="es-MX" sz="2000" baseline="-25000" dirty="0" smtClean="0">
                <a:cs typeface="Arial" panose="020B0604020202020204" pitchFamily="34" charset="0"/>
              </a:rPr>
              <a:t>2</a:t>
            </a:r>
            <a:r>
              <a:rPr lang="es-MX" sz="2000" dirty="0" smtClean="0">
                <a:cs typeface="Arial" panose="020B0604020202020204" pitchFamily="34" charset="0"/>
              </a:rPr>
              <a:t>=</a:t>
            </a:r>
            <a:r>
              <a:rPr lang="es-MX" sz="2000" dirty="0" err="1" smtClean="0">
                <a:cs typeface="Arial" panose="020B0604020202020204" pitchFamily="34" charset="0"/>
              </a:rPr>
              <a:t>z</a:t>
            </a:r>
            <a:r>
              <a:rPr lang="es-MX" sz="2000" baseline="-25000" dirty="0" err="1" smtClean="0">
                <a:cs typeface="Arial" panose="020B0604020202020204" pitchFamily="34" charset="0"/>
              </a:rPr>
              <a:t>H</a:t>
            </a:r>
            <a:endParaRPr lang="es-MX" sz="2000" baseline="-25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dirty="0" err="1" smtClean="0">
                <a:cs typeface="Arial" panose="020B0604020202020204" pitchFamily="34" charset="0"/>
              </a:rPr>
              <a:t>Both</a:t>
            </a:r>
            <a:r>
              <a:rPr lang="es-MX" sz="2000" dirty="0" smtClean="0"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cs typeface="Arial" panose="020B0604020202020204" pitchFamily="34" charset="0"/>
              </a:rPr>
              <a:t>valves</a:t>
            </a:r>
            <a:r>
              <a:rPr lang="es-MX" sz="2000" dirty="0" smtClean="0"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cs typeface="Arial" panose="020B0604020202020204" pitchFamily="34" charset="0"/>
              </a:rPr>
              <a:t>may</a:t>
            </a:r>
            <a:r>
              <a:rPr lang="es-MX" sz="2000" dirty="0" smtClean="0">
                <a:cs typeface="Arial" panose="020B0604020202020204" pitchFamily="34" charset="0"/>
              </a:rPr>
              <a:t> satúrate at </a:t>
            </a:r>
            <a:r>
              <a:rPr lang="es-MX" sz="2000" dirty="0" err="1" smtClean="0">
                <a:cs typeface="Arial" panose="020B0604020202020204" pitchFamily="34" charset="0"/>
              </a:rPr>
              <a:t>max</a:t>
            </a:r>
            <a:endParaRPr lang="es-MX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baseline="-25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b="1" dirty="0" err="1">
                <a:solidFill>
                  <a:srgbClr val="7030A0"/>
                </a:solidFill>
                <a:cs typeface="Arial" panose="020B0604020202020204" pitchFamily="34" charset="0"/>
              </a:rPr>
              <a:t>Disturbance</a:t>
            </a:r>
            <a:r>
              <a:rPr lang="es-MX" sz="2000" b="1" dirty="0">
                <a:solidFill>
                  <a:srgbClr val="7030A0"/>
                </a:solidFill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s-MX" sz="2000" dirty="0" err="1">
                <a:cs typeface="Arial" panose="020B0604020202020204" pitchFamily="34" charset="0"/>
              </a:rPr>
              <a:t>T</a:t>
            </a:r>
            <a:r>
              <a:rPr lang="es-MX" sz="2000" baseline="-25000" dirty="0" err="1">
                <a:cs typeface="Arial" panose="020B0604020202020204" pitchFamily="34" charset="0"/>
              </a:rPr>
              <a:t>C</a:t>
            </a:r>
            <a:r>
              <a:rPr lang="es-MX" sz="2000" baseline="30000" dirty="0" err="1">
                <a:cs typeface="Arial" panose="020B0604020202020204" pitchFamily="34" charset="0"/>
              </a:rPr>
              <a:t>in</a:t>
            </a:r>
            <a:endParaRPr lang="es-MX" sz="2000" dirty="0">
              <a:cs typeface="Arial" panose="020B0604020202020204" pitchFamily="34" charset="0"/>
            </a:endParaRPr>
          </a:p>
          <a:p>
            <a:endParaRPr lang="es-MX" sz="2000" dirty="0"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13401" y="4213320"/>
            <a:ext cx="1077090" cy="765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7473872" y="3072774"/>
            <a:ext cx="80962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9334500" y="2882900"/>
            <a:ext cx="1294793" cy="1089025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5419608" y="1969214"/>
            <a:ext cx="809625" cy="67238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9334500" y="2882900"/>
            <a:ext cx="1346697" cy="1089025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5613401" y="1581324"/>
            <a:ext cx="148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tx2"/>
                </a:solidFill>
              </a:rPr>
              <a:t>Cooling</a:t>
            </a:r>
            <a:r>
              <a:rPr lang="nb-NO" dirty="0" smtClean="0">
                <a:solidFill>
                  <a:schemeClr val="tx2"/>
                </a:solidFill>
              </a:rPr>
              <a:t> water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0" grpId="1" animBg="1"/>
      <p:bldP spid="11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Multivariable</a:t>
            </a:r>
            <a:r>
              <a:rPr lang="nb-NO" dirty="0" smtClean="0"/>
              <a:t>: </a:t>
            </a:r>
            <a:r>
              <a:rPr lang="nb-NO" dirty="0" err="1" smtClean="0"/>
              <a:t>Cooler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6336"/>
            <a:ext cx="10972800" cy="55606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sz="4500" dirty="0" err="1"/>
              <a:t>m</a:t>
            </a:r>
            <a:r>
              <a:rPr lang="nb-NO" sz="4500" dirty="0" err="1" smtClean="0"/>
              <a:t>ax</a:t>
            </a:r>
            <a:r>
              <a:rPr lang="nb-NO" sz="4500" dirty="0" smtClean="0"/>
              <a:t> </a:t>
            </a:r>
            <a:r>
              <a:rPr lang="nb-NO" sz="4500" i="1" dirty="0" smtClean="0"/>
              <a:t>y</a:t>
            </a:r>
            <a:r>
              <a:rPr lang="nb-NO" sz="4500" baseline="-25000" dirty="0" smtClean="0"/>
              <a:t>2</a:t>
            </a:r>
            <a:r>
              <a:rPr lang="nb-NO" sz="4500" dirty="0" smtClean="0"/>
              <a:t> (</a:t>
            </a:r>
            <a:r>
              <a:rPr lang="nb-NO" sz="4500" dirty="0" err="1" smtClean="0"/>
              <a:t>throughput</a:t>
            </a:r>
            <a:r>
              <a:rPr lang="nb-NO" sz="4500" dirty="0" smtClean="0"/>
              <a:t>)</a:t>
            </a:r>
            <a:endParaRPr lang="nb-NO" sz="4500" baseline="-25000" dirty="0" smtClean="0"/>
          </a:p>
          <a:p>
            <a:pPr marL="0" indent="0">
              <a:buNone/>
            </a:pPr>
            <a:r>
              <a:rPr lang="nb-NO" sz="4500" dirty="0" err="1" smtClean="0"/>
              <a:t>s.t.</a:t>
            </a:r>
            <a:r>
              <a:rPr lang="nb-NO" sz="4500" dirty="0" smtClean="0"/>
              <a:t>  	</a:t>
            </a:r>
            <a:r>
              <a:rPr lang="nb-NO" sz="4500" i="1" dirty="0" smtClean="0"/>
              <a:t>y</a:t>
            </a:r>
            <a:r>
              <a:rPr lang="nb-NO" sz="4500" i="1" baseline="-25000" dirty="0" smtClean="0"/>
              <a:t>1</a:t>
            </a:r>
            <a:r>
              <a:rPr lang="nb-NO" sz="4500" i="1" dirty="0" smtClean="0"/>
              <a:t> = y</a:t>
            </a:r>
            <a:r>
              <a:rPr lang="nb-NO" sz="4500" i="1" baseline="-25000" dirty="0" smtClean="0"/>
              <a:t>1</a:t>
            </a:r>
            <a:r>
              <a:rPr lang="nb-NO" sz="4500" i="1" baseline="30000" dirty="0" smtClean="0"/>
              <a:t>sp</a:t>
            </a:r>
            <a:r>
              <a:rPr lang="nb-NO" sz="4500" i="1" dirty="0" smtClean="0"/>
              <a:t>  </a:t>
            </a:r>
            <a:r>
              <a:rPr lang="nb-NO" sz="4500" dirty="0"/>
              <a:t>	</a:t>
            </a:r>
            <a:r>
              <a:rPr lang="nb-NO" sz="4500" dirty="0" smtClean="0"/>
              <a:t>	</a:t>
            </a:r>
            <a:r>
              <a:rPr lang="nb-NO" sz="4500" dirty="0" smtClean="0">
                <a:sym typeface="Wingdings" panose="05000000000000000000" pitchFamily="2" charset="2"/>
              </a:rPr>
              <a:t> </a:t>
            </a:r>
            <a:r>
              <a:rPr lang="nb-NO" sz="4500" dirty="0" err="1" smtClean="0"/>
              <a:t>temperature</a:t>
            </a:r>
            <a:endParaRPr lang="nb-NO" sz="4500" dirty="0" smtClean="0"/>
          </a:p>
          <a:p>
            <a:pPr marL="0" indent="0">
              <a:buNone/>
            </a:pPr>
            <a:r>
              <a:rPr lang="nb-NO" sz="4500" dirty="0"/>
              <a:t>	</a:t>
            </a:r>
            <a:r>
              <a:rPr lang="nb-NO" sz="4500" i="1" dirty="0" smtClean="0"/>
              <a:t> u</a:t>
            </a:r>
            <a:r>
              <a:rPr lang="nb-NO" sz="4500" i="1" baseline="-25000" dirty="0" smtClean="0"/>
              <a:t>1</a:t>
            </a:r>
            <a:r>
              <a:rPr lang="nb-NO" sz="4500" i="1" dirty="0" smtClean="0"/>
              <a:t> </a:t>
            </a:r>
            <a:r>
              <a:rPr lang="nb-NO" sz="4500" i="1" dirty="0"/>
              <a:t>≤ </a:t>
            </a:r>
            <a:r>
              <a:rPr lang="nb-NO" sz="4500" i="1" dirty="0" smtClean="0"/>
              <a:t>u</a:t>
            </a:r>
            <a:r>
              <a:rPr lang="nb-NO" sz="4500" i="1" baseline="-25000" dirty="0" smtClean="0"/>
              <a:t>1</a:t>
            </a:r>
            <a:r>
              <a:rPr lang="nb-NO" sz="4500" i="1" baseline="30000" dirty="0" smtClean="0"/>
              <a:t>max</a:t>
            </a:r>
          </a:p>
          <a:p>
            <a:pPr marL="0" indent="0">
              <a:buNone/>
            </a:pPr>
            <a:r>
              <a:rPr lang="nb-NO" sz="4500" baseline="-25000" dirty="0"/>
              <a:t>	</a:t>
            </a:r>
            <a:r>
              <a:rPr lang="nb-NO" sz="4500" baseline="-25000" dirty="0" smtClean="0"/>
              <a:t> </a:t>
            </a:r>
            <a:r>
              <a:rPr lang="nb-NO" sz="4500" dirty="0" smtClean="0"/>
              <a:t>u</a:t>
            </a:r>
            <a:r>
              <a:rPr lang="nb-NO" sz="4500" baseline="-25000" dirty="0" smtClean="0"/>
              <a:t>2</a:t>
            </a:r>
            <a:r>
              <a:rPr lang="nb-NO" sz="4500" dirty="0" smtClean="0"/>
              <a:t> </a:t>
            </a:r>
            <a:r>
              <a:rPr lang="nb-NO" sz="4500" dirty="0"/>
              <a:t>≤ </a:t>
            </a:r>
            <a:r>
              <a:rPr lang="nb-NO" sz="4500" dirty="0" smtClean="0"/>
              <a:t>u</a:t>
            </a:r>
            <a:r>
              <a:rPr lang="nb-NO" sz="4500" baseline="-25000" dirty="0" smtClean="0"/>
              <a:t>2</a:t>
            </a:r>
            <a:r>
              <a:rPr lang="nb-NO" sz="4500" baseline="30000" dirty="0" smtClean="0"/>
              <a:t>max</a:t>
            </a:r>
            <a:r>
              <a:rPr lang="nb-NO" sz="4500" dirty="0" smtClean="0"/>
              <a:t>  	</a:t>
            </a:r>
            <a:r>
              <a:rPr lang="nb-NO" sz="4500" dirty="0" smtClean="0">
                <a:sym typeface="Wingdings" panose="05000000000000000000" pitchFamily="2" charset="2"/>
              </a:rPr>
              <a:t> </a:t>
            </a:r>
            <a:r>
              <a:rPr lang="nb-NO" sz="4500" dirty="0" err="1" smtClean="0"/>
              <a:t>max</a:t>
            </a:r>
            <a:r>
              <a:rPr lang="nb-NO" sz="4500" dirty="0" smtClean="0"/>
              <a:t>. </a:t>
            </a:r>
            <a:r>
              <a:rPr lang="nb-NO" sz="4500" dirty="0" err="1" smtClean="0"/>
              <a:t>throughput</a:t>
            </a:r>
            <a:endParaRPr lang="nb-NO" sz="4500" baseline="-25000" dirty="0" smtClean="0"/>
          </a:p>
          <a:p>
            <a:pPr marL="0" indent="0">
              <a:buNone/>
            </a:pPr>
            <a:r>
              <a:rPr lang="nb-NO" sz="4500" baseline="-25000" dirty="0"/>
              <a:t> </a:t>
            </a:r>
            <a:r>
              <a:rPr lang="nb-NO" sz="4500" baseline="-25000" dirty="0" smtClean="0"/>
              <a:t>	 </a:t>
            </a:r>
            <a:r>
              <a:rPr lang="nb-NO" sz="4500" dirty="0" smtClean="0"/>
              <a:t>y</a:t>
            </a:r>
            <a:r>
              <a:rPr lang="nb-NO" sz="4500" baseline="-25000" dirty="0" smtClean="0"/>
              <a:t>2</a:t>
            </a:r>
            <a:r>
              <a:rPr lang="nb-NO" sz="4500" dirty="0" smtClean="0"/>
              <a:t> </a:t>
            </a:r>
            <a:r>
              <a:rPr lang="nb-NO" sz="4500" dirty="0"/>
              <a:t>≤ </a:t>
            </a:r>
            <a:r>
              <a:rPr lang="nb-NO" sz="4500" dirty="0" smtClean="0"/>
              <a:t>y</a:t>
            </a:r>
            <a:r>
              <a:rPr lang="nb-NO" sz="4500" baseline="-25000" dirty="0" smtClean="0"/>
              <a:t>2</a:t>
            </a:r>
            <a:r>
              <a:rPr lang="nb-NO" sz="4500" baseline="30000" dirty="0" smtClean="0"/>
              <a:t>sp</a:t>
            </a:r>
            <a:r>
              <a:rPr lang="nb-NO" sz="4500" dirty="0" smtClean="0"/>
              <a:t>  </a:t>
            </a:r>
            <a:r>
              <a:rPr lang="nb-NO" sz="4500" dirty="0"/>
              <a:t>	</a:t>
            </a:r>
            <a:r>
              <a:rPr lang="nb-NO" sz="4500" dirty="0" smtClean="0"/>
              <a:t>	</a:t>
            </a:r>
            <a:r>
              <a:rPr lang="nb-NO" sz="4500" dirty="0" smtClean="0">
                <a:sym typeface="Wingdings" panose="05000000000000000000" pitchFamily="2" charset="2"/>
              </a:rPr>
              <a:t> </a:t>
            </a:r>
            <a:r>
              <a:rPr lang="nb-NO" sz="4500" dirty="0" err="1" smtClean="0"/>
              <a:t>desired</a:t>
            </a:r>
            <a:r>
              <a:rPr lang="nb-NO" sz="4500" dirty="0" smtClean="0"/>
              <a:t> </a:t>
            </a:r>
            <a:r>
              <a:rPr lang="nb-NO" sz="4500" dirty="0" err="1" smtClean="0"/>
              <a:t>throughput</a:t>
            </a:r>
            <a:endParaRPr lang="nb-NO" sz="4500" baseline="-25000" dirty="0" smtClean="0"/>
          </a:p>
          <a:p>
            <a:pPr marL="0" indent="0">
              <a:buNone/>
            </a:pPr>
            <a:endParaRPr lang="nb-NO" sz="4500" baseline="-25000" dirty="0"/>
          </a:p>
          <a:p>
            <a:pPr marL="0" indent="0">
              <a:buNone/>
            </a:pPr>
            <a:r>
              <a:rPr lang="nb-NO" sz="4500" b="1" dirty="0" smtClean="0"/>
              <a:t>Active </a:t>
            </a:r>
            <a:r>
              <a:rPr lang="nb-NO" sz="4500" b="1" dirty="0" err="1" smtClean="0"/>
              <a:t>constraint</a:t>
            </a:r>
            <a:r>
              <a:rPr lang="nb-NO" sz="4500" b="1" dirty="0" smtClean="0"/>
              <a:t> regions:</a:t>
            </a:r>
          </a:p>
          <a:p>
            <a:pPr marL="857250" lvl="1" indent="-457200">
              <a:buAutoNum type="arabicPeriod"/>
            </a:pPr>
            <a:r>
              <a:rPr lang="nb-NO" sz="4500" b="1" dirty="0" smtClean="0"/>
              <a:t>y</a:t>
            </a:r>
            <a:r>
              <a:rPr lang="nb-NO" sz="4500" b="1" baseline="-25000" dirty="0" smtClean="0"/>
              <a:t>1</a:t>
            </a:r>
            <a:r>
              <a:rPr lang="nb-NO" sz="4500" b="1" dirty="0" smtClean="0"/>
              <a:t> = y</a:t>
            </a:r>
            <a:r>
              <a:rPr lang="nb-NO" sz="4500" b="1" baseline="-25000" dirty="0" smtClean="0"/>
              <a:t>1</a:t>
            </a:r>
            <a:r>
              <a:rPr lang="nb-NO" sz="4500" b="1" baseline="30000" dirty="0" smtClean="0"/>
              <a:t>sp</a:t>
            </a:r>
            <a:r>
              <a:rPr lang="nb-NO" sz="4500" b="1" dirty="0" smtClean="0"/>
              <a:t>, y</a:t>
            </a:r>
            <a:r>
              <a:rPr lang="nb-NO" sz="4500" b="1" baseline="-25000" dirty="0" smtClean="0"/>
              <a:t>2</a:t>
            </a:r>
            <a:r>
              <a:rPr lang="nb-NO" sz="4500" b="1" dirty="0" smtClean="0"/>
              <a:t> = y</a:t>
            </a:r>
            <a:r>
              <a:rPr lang="nb-NO" sz="4500" b="1" baseline="-25000" dirty="0" smtClean="0"/>
              <a:t>2</a:t>
            </a:r>
            <a:r>
              <a:rPr lang="nb-NO" sz="4500" b="1" baseline="30000" dirty="0" smtClean="0"/>
              <a:t>sp</a:t>
            </a:r>
            <a:r>
              <a:rPr lang="nb-NO" sz="4500" b="1" baseline="-25000" dirty="0" smtClean="0"/>
              <a:t> </a:t>
            </a:r>
            <a:r>
              <a:rPr lang="nb-NO" sz="4500" b="1" dirty="0" smtClean="0"/>
              <a:t>        </a:t>
            </a:r>
            <a:r>
              <a:rPr lang="nb-NO" sz="4500" b="1" dirty="0" smtClean="0">
                <a:sym typeface="Wingdings" panose="05000000000000000000" pitchFamily="2" charset="2"/>
              </a:rPr>
              <a:t>  «</a:t>
            </a:r>
            <a:r>
              <a:rPr lang="nb-NO" sz="4500" b="1" dirty="0" err="1" smtClean="0"/>
              <a:t>unconstrained</a:t>
            </a:r>
            <a:r>
              <a:rPr lang="nb-NO" sz="4500" b="1" dirty="0" smtClean="0"/>
              <a:t>» region</a:t>
            </a:r>
          </a:p>
          <a:p>
            <a:pPr marL="857250" lvl="1" indent="-457200">
              <a:buFont typeface="Arial"/>
              <a:buAutoNum type="arabicPeriod"/>
            </a:pPr>
            <a:r>
              <a:rPr lang="nb-NO" sz="4500" b="1" dirty="0">
                <a:solidFill>
                  <a:srgbClr val="C00000"/>
                </a:solidFill>
              </a:rPr>
              <a:t>y</a:t>
            </a:r>
            <a:r>
              <a:rPr lang="nb-NO" sz="4500" b="1" baseline="-25000" dirty="0">
                <a:solidFill>
                  <a:srgbClr val="C00000"/>
                </a:solidFill>
              </a:rPr>
              <a:t>1</a:t>
            </a:r>
            <a:r>
              <a:rPr lang="nb-NO" sz="4500" b="1" dirty="0">
                <a:solidFill>
                  <a:srgbClr val="C00000"/>
                </a:solidFill>
              </a:rPr>
              <a:t> = </a:t>
            </a:r>
            <a:r>
              <a:rPr lang="nb-NO" sz="4500" b="1" dirty="0" smtClean="0">
                <a:solidFill>
                  <a:srgbClr val="C00000"/>
                </a:solidFill>
              </a:rPr>
              <a:t>y</a:t>
            </a:r>
            <a:r>
              <a:rPr lang="nb-NO" sz="4500" b="1" baseline="-25000" dirty="0" smtClean="0">
                <a:solidFill>
                  <a:srgbClr val="C00000"/>
                </a:solidFill>
              </a:rPr>
              <a:t>1</a:t>
            </a:r>
            <a:r>
              <a:rPr lang="nb-NO" sz="4500" b="1" baseline="30000" dirty="0" smtClean="0">
                <a:solidFill>
                  <a:srgbClr val="C00000"/>
                </a:solidFill>
              </a:rPr>
              <a:t>sp</a:t>
            </a:r>
            <a:r>
              <a:rPr lang="nb-NO" sz="4500" b="1" dirty="0" smtClean="0">
                <a:solidFill>
                  <a:srgbClr val="C00000"/>
                </a:solidFill>
              </a:rPr>
              <a:t>, </a:t>
            </a:r>
            <a:r>
              <a:rPr lang="nb-NO" sz="4500" b="1" dirty="0">
                <a:solidFill>
                  <a:srgbClr val="C00000"/>
                </a:solidFill>
              </a:rPr>
              <a:t>u</a:t>
            </a:r>
            <a:r>
              <a:rPr lang="nb-NO" sz="4500" b="1" baseline="-25000" dirty="0">
                <a:solidFill>
                  <a:srgbClr val="C00000"/>
                </a:solidFill>
              </a:rPr>
              <a:t>2</a:t>
            </a:r>
            <a:r>
              <a:rPr lang="nb-NO" sz="4500" b="1" dirty="0">
                <a:solidFill>
                  <a:srgbClr val="C00000"/>
                </a:solidFill>
              </a:rPr>
              <a:t> = </a:t>
            </a:r>
            <a:r>
              <a:rPr lang="nb-NO" sz="4500" b="1" dirty="0" smtClean="0">
                <a:solidFill>
                  <a:srgbClr val="C00000"/>
                </a:solidFill>
              </a:rPr>
              <a:t>u</a:t>
            </a:r>
            <a:r>
              <a:rPr lang="nb-NO" sz="4500" b="1" baseline="-25000" dirty="0" smtClean="0">
                <a:solidFill>
                  <a:srgbClr val="C00000"/>
                </a:solidFill>
              </a:rPr>
              <a:t>2</a:t>
            </a:r>
            <a:r>
              <a:rPr lang="nb-NO" sz="4500" b="1" baseline="30000" dirty="0" smtClean="0">
                <a:solidFill>
                  <a:srgbClr val="C00000"/>
                </a:solidFill>
              </a:rPr>
              <a:t>max   </a:t>
            </a:r>
            <a:r>
              <a:rPr lang="nb-NO" sz="4500" b="1" dirty="0" smtClean="0">
                <a:solidFill>
                  <a:srgbClr val="C00000"/>
                </a:solidFill>
              </a:rPr>
              <a:t> </a:t>
            </a:r>
          </a:p>
          <a:p>
            <a:pPr marL="857250" lvl="1" indent="-457200">
              <a:buFont typeface="Arial"/>
              <a:buAutoNum type="arabicPeriod"/>
            </a:pPr>
            <a:r>
              <a:rPr lang="nb-NO" sz="4500" b="1" dirty="0" smtClean="0">
                <a:solidFill>
                  <a:schemeClr val="tx2"/>
                </a:solidFill>
              </a:rPr>
              <a:t>y</a:t>
            </a:r>
            <a:r>
              <a:rPr lang="nb-NO" sz="4500" b="1" baseline="-25000" dirty="0" smtClean="0">
                <a:solidFill>
                  <a:schemeClr val="tx2"/>
                </a:solidFill>
              </a:rPr>
              <a:t>1</a:t>
            </a:r>
            <a:r>
              <a:rPr lang="nb-NO" sz="4500" b="1" dirty="0" smtClean="0">
                <a:solidFill>
                  <a:schemeClr val="tx2"/>
                </a:solidFill>
              </a:rPr>
              <a:t> </a:t>
            </a:r>
            <a:r>
              <a:rPr lang="nb-NO" sz="4500" b="1" dirty="0">
                <a:solidFill>
                  <a:schemeClr val="tx2"/>
                </a:solidFill>
              </a:rPr>
              <a:t>= </a:t>
            </a:r>
            <a:r>
              <a:rPr lang="nb-NO" sz="4500" b="1" dirty="0" smtClean="0">
                <a:solidFill>
                  <a:schemeClr val="tx2"/>
                </a:solidFill>
              </a:rPr>
              <a:t>y</a:t>
            </a:r>
            <a:r>
              <a:rPr lang="nb-NO" sz="4500" b="1" baseline="-25000" dirty="0" smtClean="0">
                <a:solidFill>
                  <a:schemeClr val="tx2"/>
                </a:solidFill>
              </a:rPr>
              <a:t>1</a:t>
            </a:r>
            <a:r>
              <a:rPr lang="nb-NO" sz="4500" b="1" baseline="30000" dirty="0" smtClean="0">
                <a:solidFill>
                  <a:schemeClr val="tx2"/>
                </a:solidFill>
              </a:rPr>
              <a:t>sp</a:t>
            </a:r>
            <a:r>
              <a:rPr lang="nb-NO" sz="4500" b="1" dirty="0" smtClean="0">
                <a:solidFill>
                  <a:schemeClr val="tx2"/>
                </a:solidFill>
              </a:rPr>
              <a:t>, u</a:t>
            </a:r>
            <a:r>
              <a:rPr lang="nb-NO" sz="4500" b="1" baseline="-25000" dirty="0">
                <a:solidFill>
                  <a:schemeClr val="tx2"/>
                </a:solidFill>
              </a:rPr>
              <a:t>1</a:t>
            </a:r>
            <a:r>
              <a:rPr lang="nb-NO" sz="4500" b="1" dirty="0" smtClean="0">
                <a:solidFill>
                  <a:schemeClr val="tx2"/>
                </a:solidFill>
              </a:rPr>
              <a:t> </a:t>
            </a:r>
            <a:r>
              <a:rPr lang="nb-NO" sz="4500" b="1" dirty="0">
                <a:solidFill>
                  <a:schemeClr val="tx2"/>
                </a:solidFill>
              </a:rPr>
              <a:t>= </a:t>
            </a:r>
            <a:r>
              <a:rPr lang="nb-NO" sz="4500" b="1" dirty="0" smtClean="0">
                <a:solidFill>
                  <a:schemeClr val="tx2"/>
                </a:solidFill>
              </a:rPr>
              <a:t>u</a:t>
            </a:r>
            <a:r>
              <a:rPr lang="nb-NO" sz="4500" b="1" baseline="-25000" dirty="0" smtClean="0">
                <a:solidFill>
                  <a:schemeClr val="tx2"/>
                </a:solidFill>
              </a:rPr>
              <a:t>1</a:t>
            </a:r>
            <a:r>
              <a:rPr lang="nb-NO" sz="4500" b="1" baseline="30000" dirty="0" smtClean="0">
                <a:solidFill>
                  <a:schemeClr val="tx2"/>
                </a:solidFill>
              </a:rPr>
              <a:t>max	</a:t>
            </a:r>
            <a:endParaRPr lang="nb-NO" sz="4500" b="1" baseline="30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4500" baseline="-250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500" b="1" dirty="0" smtClean="0"/>
              <a:t>Input </a:t>
            </a:r>
            <a:r>
              <a:rPr lang="en-US" sz="4500" b="1" dirty="0"/>
              <a:t>saturation pairing </a:t>
            </a:r>
            <a:r>
              <a:rPr lang="en-US" sz="4500" b="1" dirty="0" smtClean="0"/>
              <a:t>rule:  </a:t>
            </a:r>
            <a:r>
              <a:rPr lang="en-US" sz="4500" dirty="0" smtClean="0"/>
              <a:t>Pair y</a:t>
            </a:r>
            <a:r>
              <a:rPr lang="en-US" sz="4500" baseline="-25000" dirty="0" smtClean="0"/>
              <a:t>1</a:t>
            </a:r>
            <a:r>
              <a:rPr lang="en-US" sz="4500" dirty="0" smtClean="0"/>
              <a:t> (temperature) with </a:t>
            </a:r>
            <a:r>
              <a:rPr lang="en-US" sz="4500" dirty="0"/>
              <a:t>a </a:t>
            </a:r>
            <a:r>
              <a:rPr lang="en-US" sz="4500" dirty="0">
                <a:solidFill>
                  <a:srgbClr val="00B050"/>
                </a:solidFill>
              </a:rPr>
              <a:t>manipulated </a:t>
            </a:r>
            <a:r>
              <a:rPr lang="en-US" sz="4500" dirty="0" smtClean="0">
                <a:solidFill>
                  <a:srgbClr val="00B050"/>
                </a:solidFill>
              </a:rPr>
              <a:t>variable (MV</a:t>
            </a:r>
            <a:r>
              <a:rPr lang="en-US" sz="4500" dirty="0">
                <a:solidFill>
                  <a:srgbClr val="00B050"/>
                </a:solidFill>
              </a:rPr>
              <a:t>) that is </a:t>
            </a:r>
            <a:r>
              <a:rPr lang="en-US" sz="4500" u="sng" dirty="0">
                <a:solidFill>
                  <a:srgbClr val="00B050"/>
                </a:solidFill>
              </a:rPr>
              <a:t>not</a:t>
            </a:r>
            <a:r>
              <a:rPr lang="en-US" sz="4500" dirty="0">
                <a:solidFill>
                  <a:srgbClr val="00B050"/>
                </a:solidFill>
              </a:rPr>
              <a:t> likely to saturate.</a:t>
            </a:r>
          </a:p>
          <a:p>
            <a:pPr marL="0" indent="0">
              <a:lnSpc>
                <a:spcPct val="120000"/>
              </a:lnSpc>
              <a:buNone/>
            </a:pPr>
            <a:endParaRPr lang="nb-NO" sz="4500" baseline="-25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nb-NO" sz="4500" dirty="0" smtClean="0"/>
              <a:t>It’s </a:t>
            </a:r>
            <a:r>
              <a:rPr lang="nb-NO" sz="4500" b="1" u="sng" dirty="0" smtClean="0"/>
              <a:t>not </a:t>
            </a:r>
            <a:r>
              <a:rPr lang="nb-NO" sz="4500" b="1" u="sng" dirty="0" err="1" smtClean="0"/>
              <a:t>possible</a:t>
            </a:r>
            <a:r>
              <a:rPr lang="nb-NO" sz="4500" b="1" u="sng" dirty="0" smtClean="0"/>
              <a:t> </a:t>
            </a:r>
            <a:r>
              <a:rPr lang="nb-NO" sz="4500" dirty="0" smtClean="0"/>
              <a:t>to </a:t>
            </a:r>
            <a:r>
              <a:rPr lang="nb-NO" sz="4500" dirty="0" err="1" smtClean="0"/>
              <a:t>follow</a:t>
            </a:r>
            <a:r>
              <a:rPr lang="nb-NO" sz="4500" dirty="0" smtClean="0"/>
              <a:t> </a:t>
            </a:r>
            <a:r>
              <a:rPr lang="nb-NO" sz="4500" dirty="0" err="1" smtClean="0"/>
              <a:t>this</a:t>
            </a:r>
            <a:r>
              <a:rPr lang="nb-NO" sz="4500" dirty="0" smtClean="0"/>
              <a:t> </a:t>
            </a:r>
            <a:r>
              <a:rPr lang="nb-NO" sz="4500" dirty="0" err="1" smtClean="0"/>
              <a:t>rule</a:t>
            </a:r>
            <a:r>
              <a:rPr lang="nb-NO" sz="4500" dirty="0" smtClean="0"/>
              <a:t> </a:t>
            </a:r>
            <a:r>
              <a:rPr lang="nb-NO" sz="4500" dirty="0" err="1" smtClean="0"/>
              <a:t>since</a:t>
            </a:r>
            <a:r>
              <a:rPr lang="nb-NO" sz="4500" dirty="0" smtClean="0"/>
              <a:t> </a:t>
            </a:r>
            <a:r>
              <a:rPr lang="nb-NO" sz="4500" dirty="0" err="1" smtClean="0"/>
              <a:t>both</a:t>
            </a:r>
            <a:r>
              <a:rPr lang="nb-NO" sz="4500" dirty="0" smtClean="0"/>
              <a:t> MVs </a:t>
            </a:r>
            <a:r>
              <a:rPr lang="nb-NO" sz="4500" dirty="0" err="1" smtClean="0"/>
              <a:t>may</a:t>
            </a:r>
            <a:r>
              <a:rPr lang="nb-NO" sz="4500" dirty="0" smtClean="0"/>
              <a:t> </a:t>
            </a:r>
            <a:r>
              <a:rPr lang="nb-NO" sz="4500" dirty="0" err="1" smtClean="0"/>
              <a:t>saturate</a:t>
            </a:r>
            <a:r>
              <a:rPr lang="nb-NO" sz="4500" dirty="0" smtClean="0"/>
              <a:t>…</a:t>
            </a:r>
          </a:p>
          <a:p>
            <a:pPr>
              <a:lnSpc>
                <a:spcPct val="120000"/>
              </a:lnSpc>
            </a:pPr>
            <a:r>
              <a:rPr lang="nb-NO" sz="4500" dirty="0" smtClean="0"/>
              <a:t>Will pair y</a:t>
            </a:r>
            <a:r>
              <a:rPr lang="nb-NO" sz="4500" baseline="-25000" dirty="0" smtClean="0"/>
              <a:t>1</a:t>
            </a:r>
            <a:r>
              <a:rPr lang="nb-NO" sz="4500" dirty="0" smtClean="0"/>
              <a:t> </a:t>
            </a:r>
            <a:r>
              <a:rPr lang="nb-NO" sz="4500" dirty="0" err="1" smtClean="0"/>
              <a:t>with</a:t>
            </a:r>
            <a:r>
              <a:rPr lang="nb-NO" sz="4500" dirty="0" smtClean="0"/>
              <a:t> u</a:t>
            </a:r>
            <a:r>
              <a:rPr lang="nb-NO" sz="4500" baseline="-25000" dirty="0" smtClean="0"/>
              <a:t>1</a:t>
            </a:r>
            <a:r>
              <a:rPr lang="nb-NO" sz="4500" dirty="0" smtClean="0"/>
              <a:t> for </a:t>
            </a:r>
            <a:r>
              <a:rPr lang="nb-NO" sz="4500" dirty="0" err="1" smtClean="0"/>
              <a:t>dynamic</a:t>
            </a:r>
            <a:r>
              <a:rPr lang="nb-NO" sz="4500" dirty="0" smtClean="0"/>
              <a:t> </a:t>
            </a:r>
            <a:r>
              <a:rPr lang="nb-NO" sz="4500" dirty="0" err="1" smtClean="0"/>
              <a:t>reasons</a:t>
            </a:r>
            <a:r>
              <a:rPr lang="nb-NO" sz="45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nb-NO" sz="4500" dirty="0" smtClean="0"/>
              <a:t>And </a:t>
            </a:r>
            <a:r>
              <a:rPr lang="nb-NO" sz="4500" dirty="0" err="1" smtClean="0"/>
              <a:t>will</a:t>
            </a:r>
            <a:r>
              <a:rPr lang="nb-NO" sz="4500" dirty="0" smtClean="0"/>
              <a:t> </a:t>
            </a:r>
            <a:r>
              <a:rPr lang="nb-NO" sz="4500" dirty="0" err="1" smtClean="0"/>
              <a:t>need</a:t>
            </a:r>
            <a:r>
              <a:rPr lang="nb-NO" sz="4500" dirty="0" smtClean="0"/>
              <a:t>  </a:t>
            </a:r>
            <a:r>
              <a:rPr lang="nb-NO" sz="4500" dirty="0" err="1" smtClean="0"/>
              <a:t>logic</a:t>
            </a:r>
            <a:r>
              <a:rPr lang="nb-NO" sz="4500" dirty="0" smtClean="0"/>
              <a:t> (</a:t>
            </a:r>
            <a:r>
              <a:rPr lang="nb-NO" sz="4500" dirty="0" err="1" smtClean="0"/>
              <a:t>max</a:t>
            </a:r>
            <a:r>
              <a:rPr lang="nb-NO" sz="4500" dirty="0" smtClean="0"/>
              <a:t>/min-</a:t>
            </a:r>
            <a:r>
              <a:rPr lang="nb-NO" sz="4500" dirty="0" err="1" smtClean="0"/>
              <a:t>selector</a:t>
            </a:r>
            <a:r>
              <a:rPr lang="nb-NO" sz="4500" dirty="0" smtClean="0"/>
              <a:t>) for case </a:t>
            </a:r>
            <a:r>
              <a:rPr lang="nb-NO" sz="4500" dirty="0" err="1" smtClean="0"/>
              <a:t>when</a:t>
            </a:r>
            <a:r>
              <a:rPr lang="nb-NO" sz="4500" dirty="0" smtClean="0"/>
              <a:t> u</a:t>
            </a:r>
            <a:r>
              <a:rPr lang="nb-NO" sz="4500" baseline="-25000" dirty="0" smtClean="0"/>
              <a:t>1</a:t>
            </a:r>
            <a:r>
              <a:rPr lang="nb-NO" sz="4500" dirty="0" smtClean="0"/>
              <a:t> </a:t>
            </a:r>
            <a:r>
              <a:rPr lang="nb-NO" sz="4500" dirty="0" err="1" smtClean="0"/>
              <a:t>saturates</a:t>
            </a:r>
            <a:endParaRPr lang="nb-NO" sz="4500" dirty="0"/>
          </a:p>
          <a:p>
            <a:pPr marL="457200" indent="-457200">
              <a:lnSpc>
                <a:spcPct val="120000"/>
              </a:lnSpc>
              <a:buAutoNum type="arabicPeriod"/>
            </a:pPr>
            <a:endParaRPr lang="nb-NO" sz="4500" baseline="-25000" dirty="0" smtClean="0"/>
          </a:p>
          <a:p>
            <a:pPr marL="457200" indent="-457200">
              <a:lnSpc>
                <a:spcPct val="120000"/>
              </a:lnSpc>
              <a:buAutoNum type="arabicPeriod"/>
            </a:pPr>
            <a:endParaRPr lang="nb-NO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	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3057" y="971869"/>
            <a:ext cx="4089411" cy="28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Pairings</a:t>
            </a:r>
            <a:r>
              <a:rPr lang="nb-NO" dirty="0" smtClean="0"/>
              <a:t> at nominal «</a:t>
            </a:r>
            <a:r>
              <a:rPr lang="nb-NO" dirty="0" err="1" smtClean="0"/>
              <a:t>unconstrained</a:t>
            </a:r>
            <a:r>
              <a:rPr lang="nb-NO" dirty="0" smtClean="0"/>
              <a:t>» operating </a:t>
            </a:r>
            <a:r>
              <a:rPr lang="nb-NO" dirty="0" err="1" smtClean="0"/>
              <a:t>point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1550952"/>
            <a:ext cx="6776584" cy="3012200"/>
          </a:xfrm>
          <a:prstGeom prst="rect">
            <a:avLst/>
          </a:prstGeom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6563766" y="4882142"/>
            <a:ext cx="3989934" cy="982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F</a:t>
            </a:r>
            <a:r>
              <a:rPr lang="es-MX" sz="2800" b="1" baseline="-250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C 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may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saturate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for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a </a:t>
            </a:r>
          </a:p>
          <a:p>
            <a:pPr marL="0" indent="0" algn="ctr">
              <a:buNone/>
            </a:pP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large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disturbance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s-MX" sz="2800" b="1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s-MX" sz="2800" b="1" baseline="-250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s-MX" sz="2800" b="1" baseline="300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in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) </a:t>
            </a:r>
          </a:p>
          <a:p>
            <a:pPr algn="ctr"/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371976" y="3572553"/>
            <a:ext cx="904875" cy="65722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4090988" y="1652115"/>
            <a:ext cx="809625" cy="533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2171061" y="5073687"/>
            <a:ext cx="3424201" cy="621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Use </a:t>
            </a:r>
            <a:r>
              <a:rPr lang="es-MX" sz="28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F</a:t>
            </a:r>
            <a:r>
              <a:rPr lang="es-MX" sz="2800" b="1" baseline="-250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 to control </a:t>
            </a:r>
            <a:r>
              <a:rPr lang="es-MX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s-MX" sz="2800" b="1" baseline="-25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Pil høyre 2"/>
          <p:cNvSpPr/>
          <p:nvPr/>
        </p:nvSpPr>
        <p:spPr>
          <a:xfrm>
            <a:off x="5698344" y="5073687"/>
            <a:ext cx="713424" cy="49130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5788592" y="2412332"/>
            <a:ext cx="904875" cy="657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1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Outline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dirty="0" err="1" smtClean="0"/>
              <a:t>Introduction</a:t>
            </a:r>
            <a:r>
              <a:rPr lang="es-MX" dirty="0" smtClean="0"/>
              <a:t>: </a:t>
            </a:r>
            <a:r>
              <a:rPr lang="es-MX" dirty="0" err="1" smtClean="0"/>
              <a:t>optimal</a:t>
            </a:r>
            <a:r>
              <a:rPr lang="es-MX" dirty="0" smtClean="0"/>
              <a:t> </a:t>
            </a:r>
            <a:r>
              <a:rPr lang="es-MX" dirty="0" err="1"/>
              <a:t>o</a:t>
            </a:r>
            <a:r>
              <a:rPr lang="es-MX" dirty="0" err="1" smtClean="0"/>
              <a:t>peration</a:t>
            </a:r>
            <a:r>
              <a:rPr lang="es-MX" dirty="0" smtClean="0"/>
              <a:t> of a </a:t>
            </a:r>
            <a:r>
              <a:rPr lang="es-MX" dirty="0" err="1" smtClean="0"/>
              <a:t>process</a:t>
            </a:r>
            <a:r>
              <a:rPr lang="es-MX" dirty="0" smtClean="0"/>
              <a:t> </a:t>
            </a:r>
            <a:r>
              <a:rPr lang="es-MX" dirty="0" err="1" smtClean="0"/>
              <a:t>plant</a:t>
            </a:r>
            <a:endParaRPr lang="es-MX" dirty="0"/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dirty="0" err="1" smtClean="0"/>
              <a:t>Alternatives</a:t>
            </a:r>
            <a:r>
              <a:rPr lang="es-MX" dirty="0" smtClean="0"/>
              <a:t> for </a:t>
            </a:r>
            <a:r>
              <a:rPr lang="es-MX" dirty="0" err="1" smtClean="0"/>
              <a:t>implementing</a:t>
            </a:r>
            <a:r>
              <a:rPr lang="es-MX" dirty="0" smtClean="0"/>
              <a:t> </a:t>
            </a:r>
            <a:r>
              <a:rPr lang="es-MX" dirty="0" err="1" smtClean="0"/>
              <a:t>optimal</a:t>
            </a:r>
            <a:r>
              <a:rPr lang="es-MX" dirty="0" smtClean="0"/>
              <a:t> </a:t>
            </a:r>
            <a:r>
              <a:rPr lang="es-MX" dirty="0" err="1" smtClean="0"/>
              <a:t>operation</a:t>
            </a:r>
            <a:r>
              <a:rPr lang="es-MX" dirty="0" smtClean="0"/>
              <a:t> (control)</a:t>
            </a:r>
          </a:p>
          <a:p>
            <a:pPr marL="857250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MX" dirty="0" err="1" smtClean="0"/>
              <a:t>Model</a:t>
            </a:r>
            <a:r>
              <a:rPr lang="es-MX" dirty="0" smtClean="0"/>
              <a:t> </a:t>
            </a:r>
            <a:r>
              <a:rPr lang="es-MX" dirty="0" err="1" smtClean="0"/>
              <a:t>predictive</a:t>
            </a:r>
            <a:r>
              <a:rPr lang="es-MX" dirty="0" smtClean="0"/>
              <a:t> control (MPC)</a:t>
            </a:r>
          </a:p>
          <a:p>
            <a:pPr marL="857250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MX" dirty="0" err="1"/>
              <a:t>Classical</a:t>
            </a:r>
            <a:r>
              <a:rPr lang="es-MX" dirty="0"/>
              <a:t> </a:t>
            </a:r>
            <a:r>
              <a:rPr lang="es-MX" dirty="0" err="1"/>
              <a:t>advanced</a:t>
            </a:r>
            <a:r>
              <a:rPr lang="es-MX" dirty="0"/>
              <a:t> control </a:t>
            </a:r>
            <a:r>
              <a:rPr lang="es-MX" dirty="0" err="1" smtClean="0"/>
              <a:t>structures</a:t>
            </a:r>
            <a:endParaRPr lang="es-MX" dirty="0" smtClean="0"/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dirty="0" smtClean="0"/>
              <a:t>Case </a:t>
            </a:r>
            <a:r>
              <a:rPr lang="es-MX" dirty="0" err="1" smtClean="0"/>
              <a:t>Study</a:t>
            </a:r>
            <a:r>
              <a:rPr lang="es-MX" dirty="0" smtClean="0"/>
              <a:t>: </a:t>
            </a:r>
            <a:r>
              <a:rPr lang="es-MX" dirty="0" err="1" smtClean="0"/>
              <a:t>optimal</a:t>
            </a:r>
            <a:r>
              <a:rPr lang="es-MX" dirty="0" smtClean="0"/>
              <a:t> control of a </a:t>
            </a:r>
            <a:r>
              <a:rPr lang="es-MX" dirty="0" err="1" smtClean="0"/>
              <a:t>cooler</a:t>
            </a:r>
            <a:endParaRPr lang="es-MX" dirty="0" smtClean="0"/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dirty="0" err="1" smtClean="0"/>
              <a:t>Conclusion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3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609600" y="5070592"/>
            <a:ext cx="4267200" cy="1198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 err="1" smtClean="0"/>
              <a:t>Tuning</a:t>
            </a:r>
            <a:r>
              <a:rPr lang="es-MX" dirty="0" smtClean="0"/>
              <a:t> of TC  </a:t>
            </a:r>
            <a:r>
              <a:rPr lang="es-MX" dirty="0" err="1" smtClean="0"/>
              <a:t>using</a:t>
            </a:r>
            <a:r>
              <a:rPr lang="es-MX" dirty="0" smtClean="0"/>
              <a:t> SIMC rule:</a:t>
            </a:r>
          </a:p>
          <a:p>
            <a:pPr marL="457200" lvl="1" indent="0">
              <a:buNone/>
            </a:pPr>
            <a:r>
              <a:rPr lang="el-GR" dirty="0">
                <a:latin typeface="+mj-lt"/>
              </a:rPr>
              <a:t>τ</a:t>
            </a:r>
            <a:r>
              <a:rPr lang="es-MX" baseline="-25000" dirty="0"/>
              <a:t>c</a:t>
            </a:r>
            <a:r>
              <a:rPr lang="es-MX" dirty="0"/>
              <a:t>  </a:t>
            </a:r>
            <a:r>
              <a:rPr lang="es-MX" dirty="0" smtClean="0"/>
              <a:t> = 2</a:t>
            </a:r>
            <a:r>
              <a:rPr lang="el-GR" dirty="0" smtClean="0"/>
              <a:t>θ</a:t>
            </a:r>
            <a:r>
              <a:rPr lang="es-MX" dirty="0" smtClean="0"/>
              <a:t> = 88 s</a:t>
            </a:r>
          </a:p>
          <a:p>
            <a:pPr marL="457200" lvl="1" indent="0">
              <a:buNone/>
            </a:pPr>
            <a:r>
              <a:rPr lang="es-MX" dirty="0" smtClean="0"/>
              <a:t>Kc  = -0.55</a:t>
            </a:r>
          </a:p>
          <a:p>
            <a:pPr marL="457200" lvl="1" indent="0">
              <a:buNone/>
            </a:pPr>
            <a:r>
              <a:rPr lang="el-GR" dirty="0" smtClean="0">
                <a:latin typeface="+mj-lt"/>
              </a:rPr>
              <a:t>τ</a:t>
            </a:r>
            <a:r>
              <a:rPr lang="es-MX" baseline="-25000" dirty="0" smtClean="0"/>
              <a:t>I </a:t>
            </a:r>
            <a:r>
              <a:rPr lang="es-MX" dirty="0"/>
              <a:t> </a:t>
            </a:r>
            <a:r>
              <a:rPr lang="es-MX" dirty="0" smtClean="0"/>
              <a:t>  =  74 s</a:t>
            </a:r>
            <a:endParaRPr lang="es-MX" dirty="0"/>
          </a:p>
          <a:p>
            <a:pPr lvl="1"/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31491"/>
            <a:ext cx="6210300" cy="334187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620" r="21205"/>
          <a:stretch/>
        </p:blipFill>
        <p:spPr>
          <a:xfrm>
            <a:off x="8054976" y="1800559"/>
            <a:ext cx="3819524" cy="386931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Solution</a:t>
            </a:r>
            <a:r>
              <a:rPr lang="es-MX" dirty="0" smtClean="0"/>
              <a:t>: Split </a:t>
            </a:r>
            <a:r>
              <a:rPr lang="es-MX" dirty="0" err="1" smtClean="0"/>
              <a:t>range</a:t>
            </a:r>
            <a:r>
              <a:rPr lang="es-MX" dirty="0" smtClean="0"/>
              <a:t> control </a:t>
            </a:r>
            <a:r>
              <a:rPr lang="es-MX" dirty="0" err="1" smtClean="0"/>
              <a:t>with</a:t>
            </a:r>
            <a:r>
              <a:rPr lang="es-MX" dirty="0" smtClean="0"/>
              <a:t> min-selector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17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t="63550" r="31333" b="776"/>
          <a:stretch/>
        </p:blipFill>
        <p:spPr>
          <a:xfrm>
            <a:off x="609600" y="1513800"/>
            <a:ext cx="6073435" cy="446333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Simulation</a:t>
            </a:r>
            <a:r>
              <a:rPr lang="es-MX" dirty="0" smtClean="0"/>
              <a:t>: Split </a:t>
            </a:r>
            <a:r>
              <a:rPr lang="es-MX" dirty="0" err="1" smtClean="0"/>
              <a:t>range</a:t>
            </a:r>
            <a:r>
              <a:rPr lang="es-MX" dirty="0" smtClean="0"/>
              <a:t> control </a:t>
            </a:r>
            <a:r>
              <a:rPr lang="es-MX" dirty="0" err="1" smtClean="0"/>
              <a:t>with</a:t>
            </a:r>
            <a:r>
              <a:rPr lang="es-MX" dirty="0" smtClean="0"/>
              <a:t> min-selector</a:t>
            </a:r>
            <a:endParaRPr lang="nb-NO" dirty="0"/>
          </a:p>
        </p:txBody>
      </p:sp>
      <p:pic>
        <p:nvPicPr>
          <p:cNvPr id="5" name="Bild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620" r="21205"/>
          <a:stretch/>
        </p:blipFill>
        <p:spPr>
          <a:xfrm>
            <a:off x="8054976" y="1800559"/>
            <a:ext cx="3819524" cy="38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MPC for </a:t>
            </a:r>
            <a:r>
              <a:rPr lang="nb-NO" dirty="0" err="1" smtClean="0"/>
              <a:t>cooler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8501" y="2199046"/>
            <a:ext cx="6857577" cy="87046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5238018"/>
            <a:ext cx="3783106" cy="381490"/>
          </a:xfrm>
          <a:prstGeom prst="rect">
            <a:avLst/>
          </a:prstGeom>
        </p:spPr>
      </p:pic>
      <p:grpSp>
        <p:nvGrpSpPr>
          <p:cNvPr id="6" name="Gruppe 5"/>
          <p:cNvGrpSpPr/>
          <p:nvPr/>
        </p:nvGrpSpPr>
        <p:grpSpPr>
          <a:xfrm>
            <a:off x="1868256" y="5704365"/>
            <a:ext cx="5456558" cy="413413"/>
            <a:chOff x="618565" y="5991274"/>
            <a:chExt cx="5456558" cy="413413"/>
          </a:xfrm>
        </p:grpSpPr>
        <p:sp>
          <p:nvSpPr>
            <p:cNvPr id="7" name="TekstSylinder 6"/>
            <p:cNvSpPr txBox="1"/>
            <p:nvPr/>
          </p:nvSpPr>
          <p:spPr>
            <a:xfrm>
              <a:off x="618565" y="5991274"/>
              <a:ext cx="5456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err="1"/>
                <a:t>For</a:t>
              </a:r>
              <a:r>
                <a:rPr lang="es-MX" dirty="0"/>
                <a:t>                      </a:t>
              </a:r>
              <a:r>
                <a:rPr lang="es-MX" dirty="0" err="1"/>
                <a:t>represents</a:t>
              </a:r>
              <a:r>
                <a:rPr lang="es-MX" dirty="0"/>
                <a:t> </a:t>
              </a:r>
              <a:r>
                <a:rPr lang="es-MX" dirty="0" err="1"/>
                <a:t>the</a:t>
              </a:r>
              <a:r>
                <a:rPr lang="es-MX" dirty="0"/>
                <a:t> </a:t>
              </a:r>
              <a:r>
                <a:rPr lang="es-MX" dirty="0" err="1"/>
                <a:t>flow</a:t>
              </a:r>
              <a:r>
                <a:rPr lang="es-MX" dirty="0"/>
                <a:t> at </a:t>
              </a:r>
              <a:r>
                <a:rPr lang="es-MX" dirty="0" err="1"/>
                <a:t>the</a:t>
              </a:r>
              <a:r>
                <a:rPr lang="es-MX" dirty="0"/>
                <a:t> nominal </a:t>
              </a:r>
              <a:r>
                <a:rPr lang="es-MX" dirty="0" err="1"/>
                <a:t>point</a:t>
              </a:r>
              <a:r>
                <a:rPr lang="es-MX" dirty="0"/>
                <a:t>.</a:t>
              </a:r>
              <a:endParaRPr lang="nb-NO" dirty="0"/>
            </a:p>
          </p:txBody>
        </p:sp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259" y="6017425"/>
              <a:ext cx="1053081" cy="387262"/>
            </a:xfrm>
            <a:prstGeom prst="rect">
              <a:avLst/>
            </a:prstGeom>
          </p:spPr>
        </p:pic>
      </p:grpSp>
      <p:sp>
        <p:nvSpPr>
          <p:cNvPr id="12" name="TekstSylinder 11"/>
          <p:cNvSpPr txBox="1"/>
          <p:nvPr/>
        </p:nvSpPr>
        <p:spPr>
          <a:xfrm>
            <a:off x="7308909" y="2334853"/>
            <a:ext cx="248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 </a:t>
            </a:r>
            <a:r>
              <a:rPr lang="es-MX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Objective</a:t>
            </a:r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s-MX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function</a:t>
            </a:r>
            <a:endParaRPr lang="es-MX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       (CV </a:t>
            </a:r>
            <a:r>
              <a:rPr lang="es-MX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constraints</a:t>
            </a:r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)</a:t>
            </a:r>
            <a:endParaRPr lang="nb-NO" sz="2000" dirty="0">
              <a:solidFill>
                <a:schemeClr val="accent1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0998" y="3086821"/>
            <a:ext cx="6857577" cy="2206701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1868257" y="3326035"/>
            <a:ext cx="2065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solidFill>
                  <a:schemeClr val="accent1"/>
                </a:solidFill>
              </a:rPr>
              <a:t>Model</a:t>
            </a:r>
            <a:r>
              <a:rPr lang="es-MX" sz="2000" dirty="0">
                <a:solidFill>
                  <a:schemeClr val="accent1"/>
                </a:solidFill>
              </a:rPr>
              <a:t> </a:t>
            </a:r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</a:p>
          <a:p>
            <a:endParaRPr lang="es-MX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MV </a:t>
            </a:r>
            <a:r>
              <a:rPr lang="es-MX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constraints</a:t>
            </a:r>
            <a:r>
              <a:rPr lang="es-MX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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129307" y="1434951"/>
            <a:ext cx="369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Tuning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 trial and error</a:t>
            </a:r>
            <a:endParaRPr lang="nb-NO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839736" y="2478737"/>
            <a:ext cx="383390" cy="30285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/>
          <p:cNvSpPr/>
          <p:nvPr/>
        </p:nvSpPr>
        <p:spPr>
          <a:xfrm>
            <a:off x="4690932" y="2478737"/>
            <a:ext cx="516068" cy="30285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2" name="Rett pilkobling 21"/>
          <p:cNvCxnSpPr>
            <a:stCxn id="16" idx="1"/>
            <a:endCxn id="17" idx="7"/>
          </p:cNvCxnSpPr>
          <p:nvPr/>
        </p:nvCxnSpPr>
        <p:spPr>
          <a:xfrm flipH="1">
            <a:off x="3166980" y="1665784"/>
            <a:ext cx="1962326" cy="85730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Rett pilkobling 24"/>
          <p:cNvCxnSpPr>
            <a:stCxn id="16" idx="1"/>
            <a:endCxn id="18" idx="0"/>
          </p:cNvCxnSpPr>
          <p:nvPr/>
        </p:nvCxnSpPr>
        <p:spPr>
          <a:xfrm flipH="1">
            <a:off x="4948966" y="1665784"/>
            <a:ext cx="180340" cy="8129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MPC </a:t>
            </a:r>
            <a:r>
              <a:rPr lang="nb-NO" dirty="0" err="1" smtClean="0"/>
              <a:t>weight</a:t>
            </a:r>
            <a:r>
              <a:rPr lang="nb-NO" dirty="0" smtClean="0"/>
              <a:t> </a:t>
            </a:r>
            <a:r>
              <a:rPr lang="nb-NO" dirty="0" err="1" smtClean="0"/>
              <a:t>selection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571060" y="3691550"/>
            <a:ext cx="194310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b-N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s-MX" sz="2000" dirty="0" smtClean="0">
                <a:solidFill>
                  <a:schemeClr val="accent6"/>
                </a:solidFill>
              </a:rPr>
              <a:t> </a:t>
            </a:r>
            <a:r>
              <a:rPr lang="nb-NO" sz="2000" dirty="0">
                <a:solidFill>
                  <a:schemeClr val="accent6"/>
                </a:solidFill>
              </a:rPr>
              <a:t>= [3.0, 0.1]</a:t>
            </a:r>
          </a:p>
          <a:p>
            <a:endParaRPr lang="nb-N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nb-NO" sz="2000" dirty="0" smtClean="0">
                <a:solidFill>
                  <a:srgbClr val="0070C0"/>
                </a:solidFill>
              </a:rPr>
              <a:t> = </a:t>
            </a:r>
            <a:r>
              <a:rPr lang="nb-NO" sz="2000" dirty="0">
                <a:solidFill>
                  <a:srgbClr val="0070C0"/>
                </a:solidFill>
              </a:rPr>
              <a:t>[1.0, 1.0]</a:t>
            </a:r>
          </a:p>
          <a:p>
            <a:endParaRPr lang="nb-NO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nb-NO" sz="2000" dirty="0" smtClean="0">
                <a:solidFill>
                  <a:schemeClr val="accent3">
                    <a:lumMod val="50000"/>
                  </a:schemeClr>
                </a:solidFill>
              </a:rPr>
              <a:t>[0.1, 3.0]</a:t>
            </a:r>
            <a:endParaRPr lang="nb-NO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kstSylinder 4"/>
          <p:cNvSpPr txBox="1"/>
          <p:nvPr/>
        </p:nvSpPr>
        <p:spPr>
          <a:xfrm>
            <a:off x="9620273" y="3210203"/>
            <a:ext cx="19431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Tunings:</a:t>
            </a:r>
          </a:p>
          <a:p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ω₁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ω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₂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nb-N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924"/>
          <a:stretch/>
        </p:blipFill>
        <p:spPr>
          <a:xfrm>
            <a:off x="8942745" y="1855057"/>
            <a:ext cx="1995130" cy="61655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25" y="1157900"/>
            <a:ext cx="9925050" cy="506730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46" r="28275"/>
          <a:stretch/>
        </p:blipFill>
        <p:spPr>
          <a:xfrm>
            <a:off x="10447698" y="2306772"/>
            <a:ext cx="1499857" cy="61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09125" y="3881804"/>
            <a:ext cx="98366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err="1" smtClean="0"/>
              <a:t>Yellow</a:t>
            </a:r>
            <a:r>
              <a:rPr lang="nb-NO" dirty="0" smtClean="0"/>
              <a:t>: </a:t>
            </a:r>
          </a:p>
          <a:p>
            <a:r>
              <a:rPr lang="nb-NO" dirty="0" err="1" smtClean="0"/>
              <a:t>Selected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30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MPC </a:t>
            </a:r>
            <a:r>
              <a:rPr lang="nb-NO" dirty="0" err="1" smtClean="0"/>
              <a:t>vs</a:t>
            </a:r>
            <a:r>
              <a:rPr lang="nb-NO" dirty="0" smtClean="0"/>
              <a:t> PI</a:t>
            </a:r>
            <a:endParaRPr lang="nb-NO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9541192" y="1553631"/>
            <a:ext cx="2200275" cy="982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Disturbance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s-MX" b="1" dirty="0" err="1">
                <a:latin typeface="+mj-lt"/>
                <a:cs typeface="Arial" panose="020B0604020202020204" pitchFamily="34" charset="0"/>
              </a:rPr>
              <a:t>T</a:t>
            </a:r>
            <a:r>
              <a:rPr lang="es-MX" b="1" baseline="-25000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es-MX" b="1" baseline="30000" dirty="0" err="1">
                <a:latin typeface="+mj-lt"/>
                <a:cs typeface="Arial" panose="020B0604020202020204" pitchFamily="34" charset="0"/>
              </a:rPr>
              <a:t>in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 =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10 s;     + 2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°C  </a:t>
            </a:r>
          </a:p>
          <a:p>
            <a:pPr marL="0" indent="0">
              <a:buNone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 =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1000 s;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+ 4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°C</a:t>
            </a:r>
          </a:p>
          <a:p>
            <a:pPr marL="0" indent="0">
              <a:buNone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9541192" y="4105117"/>
            <a:ext cx="19431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2400" b="1" dirty="0" err="1" smtClean="0">
                <a:solidFill>
                  <a:schemeClr val="accent6"/>
                </a:solidFill>
              </a:rPr>
              <a:t>Yellow</a:t>
            </a:r>
            <a:r>
              <a:rPr lang="es-MX" sz="2400" b="1" dirty="0" smtClean="0">
                <a:solidFill>
                  <a:schemeClr val="accent6"/>
                </a:solidFill>
              </a:rPr>
              <a:t>: MPC</a:t>
            </a:r>
            <a:r>
              <a:rPr lang="es-MX" sz="2400" b="1" dirty="0">
                <a:solidFill>
                  <a:schemeClr val="accent6"/>
                </a:solidFill>
              </a:rPr>
              <a:t>: </a:t>
            </a:r>
          </a:p>
          <a:p>
            <a:r>
              <a:rPr lang="el-GR" sz="2400" dirty="0">
                <a:solidFill>
                  <a:schemeClr val="accent6"/>
                </a:solidFill>
              </a:rPr>
              <a:t>Δ</a:t>
            </a:r>
            <a:r>
              <a:rPr lang="es-MX" sz="2400" dirty="0">
                <a:solidFill>
                  <a:schemeClr val="accent6"/>
                </a:solidFill>
              </a:rPr>
              <a:t>t = 50 s </a:t>
            </a:r>
          </a:p>
          <a:p>
            <a:r>
              <a:rPr lang="el-GR" sz="2400" dirty="0" smtClean="0">
                <a:solidFill>
                  <a:schemeClr val="accent6"/>
                </a:solidFill>
              </a:rPr>
              <a:t>ω₁</a:t>
            </a:r>
            <a:r>
              <a:rPr lang="es-MX" sz="2400" dirty="0" smtClean="0">
                <a:solidFill>
                  <a:schemeClr val="accent6"/>
                </a:solidFill>
              </a:rPr>
              <a:t> </a:t>
            </a:r>
            <a:r>
              <a:rPr lang="nb-NO" sz="2400" dirty="0">
                <a:solidFill>
                  <a:schemeClr val="accent6"/>
                </a:solidFill>
              </a:rPr>
              <a:t>= 3</a:t>
            </a:r>
          </a:p>
          <a:p>
            <a:r>
              <a:rPr lang="el-GR" sz="2400" dirty="0" smtClean="0">
                <a:solidFill>
                  <a:schemeClr val="accent6"/>
                </a:solidFill>
              </a:rPr>
              <a:t>ω₂</a:t>
            </a:r>
            <a:r>
              <a:rPr lang="es-MX" sz="2400" dirty="0" smtClean="0">
                <a:solidFill>
                  <a:schemeClr val="accent6"/>
                </a:solidFill>
              </a:rPr>
              <a:t> </a:t>
            </a:r>
            <a:r>
              <a:rPr lang="nb-NO" sz="2400" dirty="0">
                <a:solidFill>
                  <a:schemeClr val="accent6"/>
                </a:solidFill>
              </a:rPr>
              <a:t>= 0.1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65" y="1244745"/>
            <a:ext cx="9925050" cy="506730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3032125" y="1985510"/>
            <a:ext cx="5492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endParaRPr lang="nb-NO" sz="32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706245" y="4545830"/>
            <a:ext cx="5492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endParaRPr lang="nb-NO" sz="32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466965" y="2689345"/>
            <a:ext cx="8540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3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endParaRPr lang="nb-NO" sz="32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9541191" y="3274120"/>
            <a:ext cx="22002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Red: Split Range Control </a:t>
            </a:r>
            <a:r>
              <a:rPr lang="es-MX" sz="2400" dirty="0" smtClean="0">
                <a:solidFill>
                  <a:srgbClr val="FF0000"/>
                </a:solidFill>
              </a:rPr>
              <a:t>(PI)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4. </a:t>
            </a:r>
            <a:r>
              <a:rPr lang="es-MX" dirty="0" err="1" smtClean="0"/>
              <a:t>Conclusion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Optimal</a:t>
            </a:r>
            <a:r>
              <a:rPr lang="es-MX" dirty="0" smtClean="0"/>
              <a:t> </a:t>
            </a:r>
            <a:r>
              <a:rPr lang="es-MX" dirty="0"/>
              <a:t>control for </a:t>
            </a:r>
            <a:r>
              <a:rPr lang="es-MX" dirty="0" err="1" smtClean="0"/>
              <a:t>most</a:t>
            </a:r>
            <a:r>
              <a:rPr lang="es-MX" dirty="0" smtClean="0"/>
              <a:t> simple </a:t>
            </a:r>
            <a:r>
              <a:rPr lang="es-MX" dirty="0" err="1" smtClean="0"/>
              <a:t>systems</a:t>
            </a:r>
            <a:r>
              <a:rPr lang="es-MX" dirty="0" smtClean="0"/>
              <a:t> can </a:t>
            </a:r>
            <a:r>
              <a:rPr lang="es-MX" dirty="0"/>
              <a:t>be </a:t>
            </a:r>
            <a:r>
              <a:rPr lang="es-MX" dirty="0" err="1"/>
              <a:t>achieved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 smtClean="0"/>
              <a:t>classical</a:t>
            </a:r>
            <a:r>
              <a:rPr lang="es-MX" dirty="0" smtClean="0"/>
              <a:t> </a:t>
            </a:r>
            <a:r>
              <a:rPr lang="es-MX" dirty="0" err="1" smtClean="0">
                <a:solidFill>
                  <a:schemeClr val="tx2"/>
                </a:solidFill>
              </a:rPr>
              <a:t>advanced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>
                <a:solidFill>
                  <a:schemeClr val="tx2"/>
                </a:solidFill>
              </a:rPr>
              <a:t>control </a:t>
            </a:r>
            <a:r>
              <a:rPr lang="es-MX" dirty="0" err="1">
                <a:solidFill>
                  <a:schemeClr val="tx2"/>
                </a:solidFill>
              </a:rPr>
              <a:t>structures</a:t>
            </a:r>
            <a:r>
              <a:rPr lang="es-MX" dirty="0"/>
              <a:t>. </a:t>
            </a:r>
          </a:p>
          <a:p>
            <a:pPr lvl="1"/>
            <a:r>
              <a:rPr lang="es-MX" dirty="0"/>
              <a:t>Comparable response to MPC. </a:t>
            </a:r>
          </a:p>
          <a:p>
            <a:pPr lvl="1"/>
            <a:r>
              <a:rPr lang="es-MX" dirty="0" err="1"/>
              <a:t>Simpler</a:t>
            </a:r>
            <a:r>
              <a:rPr lang="es-MX" dirty="0"/>
              <a:t> </a:t>
            </a:r>
            <a:r>
              <a:rPr lang="es-MX" dirty="0" err="1"/>
              <a:t>implementation</a:t>
            </a:r>
            <a:r>
              <a:rPr lang="es-MX" dirty="0"/>
              <a:t> </a:t>
            </a:r>
            <a:r>
              <a:rPr lang="es-MX" dirty="0" err="1"/>
              <a:t>compared</a:t>
            </a:r>
            <a:r>
              <a:rPr lang="es-MX" dirty="0"/>
              <a:t> to MPC.</a:t>
            </a:r>
          </a:p>
          <a:p>
            <a:pPr lvl="1"/>
            <a:r>
              <a:rPr lang="es-MX" dirty="0" err="1"/>
              <a:t>Shorter</a:t>
            </a:r>
            <a:r>
              <a:rPr lang="es-MX" dirty="0"/>
              <a:t> </a:t>
            </a:r>
            <a:r>
              <a:rPr lang="es-MX" dirty="0" err="1" smtClean="0"/>
              <a:t>computational</a:t>
            </a:r>
            <a:r>
              <a:rPr lang="es-MX" dirty="0" smtClean="0"/>
              <a:t> </a:t>
            </a:r>
            <a:r>
              <a:rPr lang="es-MX" dirty="0"/>
              <a:t>time.</a:t>
            </a:r>
          </a:p>
          <a:p>
            <a:endParaRPr lang="es-MX" dirty="0"/>
          </a:p>
          <a:p>
            <a:r>
              <a:rPr lang="es-MX" dirty="0"/>
              <a:t>A </a:t>
            </a:r>
            <a:r>
              <a:rPr lang="es-MX" dirty="0" err="1">
                <a:solidFill>
                  <a:schemeClr val="tx2"/>
                </a:solidFill>
              </a:rPr>
              <a:t>priority</a:t>
            </a:r>
            <a:r>
              <a:rPr lang="es-MX" dirty="0">
                <a:solidFill>
                  <a:schemeClr val="tx2"/>
                </a:solidFill>
              </a:rPr>
              <a:t> </a:t>
            </a:r>
            <a:r>
              <a:rPr lang="es-MX" dirty="0" err="1">
                <a:solidFill>
                  <a:schemeClr val="tx2"/>
                </a:solidFill>
              </a:rPr>
              <a:t>list</a:t>
            </a:r>
            <a:r>
              <a:rPr lang="es-MX" dirty="0">
                <a:solidFill>
                  <a:schemeClr val="tx2"/>
                </a:solidFill>
              </a:rPr>
              <a:t> of </a:t>
            </a:r>
            <a:r>
              <a:rPr lang="es-MX" dirty="0" err="1">
                <a:solidFill>
                  <a:schemeClr val="tx2"/>
                </a:solidFill>
              </a:rPr>
              <a:t>constraints</a:t>
            </a:r>
            <a:r>
              <a:rPr lang="es-MX" dirty="0">
                <a:solidFill>
                  <a:schemeClr val="tx2"/>
                </a:solidFill>
              </a:rPr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important</a:t>
            </a:r>
            <a:r>
              <a:rPr lang="es-MX" dirty="0"/>
              <a:t> </a:t>
            </a:r>
            <a:r>
              <a:rPr lang="es-MX" dirty="0" err="1"/>
              <a:t>tool</a:t>
            </a:r>
            <a:r>
              <a:rPr lang="es-MX" dirty="0"/>
              <a:t> to </a:t>
            </a:r>
            <a:r>
              <a:rPr lang="es-MX" dirty="0" err="1"/>
              <a:t>design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supervisory</a:t>
            </a:r>
            <a:r>
              <a:rPr lang="es-MX" dirty="0"/>
              <a:t> control </a:t>
            </a:r>
            <a:r>
              <a:rPr lang="es-MX" dirty="0" err="1"/>
              <a:t>layer</a:t>
            </a:r>
            <a:r>
              <a:rPr lang="es-MX" dirty="0"/>
              <a:t>.</a:t>
            </a:r>
          </a:p>
        </p:txBody>
      </p:sp>
      <p:pic>
        <p:nvPicPr>
          <p:cNvPr id="4" name="Bild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93" y="5405005"/>
            <a:ext cx="2483011" cy="897317"/>
          </a:xfrm>
          <a:prstGeom prst="rect">
            <a:avLst/>
          </a:prstGeom>
        </p:spPr>
      </p:pic>
      <p:pic>
        <p:nvPicPr>
          <p:cNvPr id="5" name="Picture 8" descr="Subsea production and process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3415" y="5470411"/>
            <a:ext cx="2615980" cy="7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Acknowledgement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work was partly supported by the Norwegian Research Council under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HighEFF</a:t>
            </a:r>
            <a:r>
              <a:rPr lang="en-US" dirty="0" smtClean="0"/>
              <a:t>: Energy Efficient and </a:t>
            </a:r>
            <a:r>
              <a:rPr lang="en-US" dirty="0"/>
              <a:t>Competitive Industry for the </a:t>
            </a:r>
            <a:r>
              <a:rPr lang="en-US" dirty="0" smtClean="0"/>
              <a:t>Future </a:t>
            </a:r>
            <a:r>
              <a:rPr lang="en-US" dirty="0"/>
              <a:t>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SUBPRO: Subsea </a:t>
            </a:r>
            <a:r>
              <a:rPr lang="en-US" dirty="0"/>
              <a:t>Production and </a:t>
            </a:r>
            <a:r>
              <a:rPr lang="en-US" dirty="0" smtClean="0"/>
              <a:t>Processing</a:t>
            </a:r>
            <a:endParaRPr lang="nb-NO" dirty="0"/>
          </a:p>
        </p:txBody>
      </p:sp>
      <p:pic>
        <p:nvPicPr>
          <p:cNvPr id="4" name="Picture 2" descr="https://www.sintef.no/imagevault/publishedmedia/7h1nllrmhbfpt1hcqxtt/FMEengelskf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217" y="4093172"/>
            <a:ext cx="1830073" cy="19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ubsea production and process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3509" y="3863182"/>
            <a:ext cx="2615980" cy="7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mage result for sfi research counci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204875"/>
            <a:ext cx="3482566" cy="22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95" y="3557056"/>
            <a:ext cx="3367864" cy="12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Extra</a:t>
            </a:r>
            <a:r>
              <a:rPr lang="nb-NO" dirty="0" smtClean="0"/>
              <a:t> slides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89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Optimize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9500" y="1497838"/>
            <a:ext cx="8384875" cy="561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Optimize for expected </a:t>
            </a:r>
            <a:r>
              <a:rPr lang="en-US" dirty="0"/>
              <a:t>disturbances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19" name="Plassholder for innhold 2"/>
          <p:cNvSpPr txBox="1">
            <a:spLocks/>
          </p:cNvSpPr>
          <p:nvPr/>
        </p:nvSpPr>
        <p:spPr>
          <a:xfrm>
            <a:off x="728518" y="4143089"/>
            <a:ext cx="5610226" cy="800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need a good model, usually steady-state.</a:t>
            </a:r>
          </a:p>
          <a:p>
            <a:r>
              <a:rPr lang="en-US" dirty="0"/>
              <a:t>Optimization can be time consuming.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0" name="Plassholder for innhold 2"/>
          <p:cNvSpPr txBox="1">
            <a:spLocks/>
          </p:cNvSpPr>
          <p:nvPr/>
        </p:nvSpPr>
        <p:spPr>
          <a:xfrm>
            <a:off x="822037" y="5165998"/>
            <a:ext cx="10196945" cy="620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err="1">
                <a:solidFill>
                  <a:schemeClr val="tx2"/>
                </a:solidFill>
                <a:latin typeface="+mj-lt"/>
              </a:rPr>
              <a:t>Main</a:t>
            </a:r>
            <a:r>
              <a:rPr lang="es-MX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MX" b="1" dirty="0" err="1" smtClean="0">
                <a:solidFill>
                  <a:schemeClr val="tx2"/>
                </a:solidFill>
                <a:latin typeface="+mj-lt"/>
              </a:rPr>
              <a:t>goal</a:t>
            </a:r>
            <a:r>
              <a:rPr lang="es-MX" b="1" dirty="0" smtClean="0">
                <a:solidFill>
                  <a:schemeClr val="tx2"/>
                </a:solidFill>
                <a:latin typeface="+mj-lt"/>
              </a:rPr>
              <a:t> for control </a:t>
            </a:r>
            <a:r>
              <a:rPr lang="es-MX" b="1" dirty="0" err="1" smtClean="0">
                <a:solidFill>
                  <a:schemeClr val="tx2"/>
                </a:solidFill>
                <a:latin typeface="+mj-lt"/>
              </a:rPr>
              <a:t>puposes</a:t>
            </a:r>
            <a:r>
              <a:rPr lang="es-MX" b="1" dirty="0" smtClean="0">
                <a:solidFill>
                  <a:schemeClr val="tx2"/>
                </a:solidFill>
                <a:latin typeface="+mj-lt"/>
              </a:rPr>
              <a:t>: </a:t>
            </a:r>
            <a:r>
              <a:rPr lang="es-MX" dirty="0" err="1" smtClean="0">
                <a:solidFill>
                  <a:schemeClr val="tx2"/>
                </a:solidFill>
                <a:latin typeface="+mj-lt"/>
              </a:rPr>
              <a:t>identify</a:t>
            </a:r>
            <a:r>
              <a:rPr lang="es-MX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s-MX" dirty="0">
                <a:solidFill>
                  <a:schemeClr val="tx2"/>
                </a:solidFill>
                <a:latin typeface="+mj-lt"/>
              </a:rPr>
              <a:t>active </a:t>
            </a:r>
            <a:r>
              <a:rPr lang="es-MX" dirty="0" err="1" smtClean="0">
                <a:solidFill>
                  <a:schemeClr val="tx2"/>
                </a:solidFill>
                <a:latin typeface="+mj-lt"/>
              </a:rPr>
              <a:t>constraint</a:t>
            </a:r>
            <a:r>
              <a:rPr lang="es-MX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latin typeface="+mj-lt"/>
              </a:rPr>
              <a:t>regions</a:t>
            </a:r>
            <a:endParaRPr lang="nb-NO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Plassholder for innhold 2"/>
          <p:cNvSpPr txBox="1">
            <a:spLocks/>
          </p:cNvSpPr>
          <p:nvPr/>
        </p:nvSpPr>
        <p:spPr>
          <a:xfrm>
            <a:off x="3884613" y="3012747"/>
            <a:ext cx="4759626" cy="857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ß"/>
            </a:pPr>
            <a:r>
              <a:rPr lang="es-MX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Model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equations</a:t>
            </a:r>
            <a:endParaRPr lang="es-MX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ß"/>
            </a:pPr>
            <a:r>
              <a:rPr lang="es-MX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Operational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constraints</a:t>
            </a:r>
            <a:endParaRPr lang="nb-NO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12192" y="2241654"/>
            <a:ext cx="6296024" cy="1747753"/>
            <a:chOff x="2146301" y="2643249"/>
            <a:chExt cx="6296024" cy="1747753"/>
          </a:xfrm>
        </p:grpSpPr>
        <p:sp>
          <p:nvSpPr>
            <p:cNvPr id="21" name="Plassholder for innhold 2"/>
            <p:cNvSpPr txBox="1">
              <a:spLocks/>
            </p:cNvSpPr>
            <p:nvPr/>
          </p:nvSpPr>
          <p:spPr>
            <a:xfrm>
              <a:off x="2146301" y="2643249"/>
              <a:ext cx="6296024" cy="17477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>
                  <a:sym typeface="Wingdings" panose="05000000000000000000" pitchFamily="2" charset="2"/>
                </a:rPr>
                <a:t>min </a:t>
              </a:r>
              <a:r>
                <a:rPr lang="en-US" i="1" dirty="0">
                  <a:solidFill>
                    <a:srgbClr val="00B050"/>
                  </a:solidFill>
                  <a:sym typeface="Wingdings" panose="05000000000000000000" pitchFamily="2" charset="2"/>
                </a:rPr>
                <a:t>J</a:t>
              </a:r>
              <a:r>
                <a:rPr lang="en-US" i="1" dirty="0">
                  <a:sym typeface="Wingdings" panose="05000000000000000000" pitchFamily="2" charset="2"/>
                </a:rPr>
                <a:t>(</a:t>
              </a:r>
              <a:r>
                <a:rPr lang="en-US" b="1" i="1" dirty="0" err="1">
                  <a:solidFill>
                    <a:schemeClr val="accent2"/>
                  </a:solidFill>
                  <a:sym typeface="Wingdings" panose="05000000000000000000" pitchFamily="2" charset="2"/>
                </a:rPr>
                <a:t>u</a:t>
              </a:r>
              <a:r>
                <a:rPr lang="en-US" i="1" dirty="0" err="1">
                  <a:sym typeface="Wingdings" panose="05000000000000000000" pitchFamily="2" charset="2"/>
                </a:rPr>
                <a:t>,</a:t>
              </a:r>
              <a:r>
                <a:rPr lang="en-US" b="1" i="1" dirty="0" err="1">
                  <a:sym typeface="Wingdings" panose="05000000000000000000" pitchFamily="2" charset="2"/>
                </a:rPr>
                <a:t>x</a:t>
              </a:r>
              <a:r>
                <a:rPr lang="en-US" i="1" dirty="0" err="1">
                  <a:sym typeface="Wingdings" panose="05000000000000000000" pitchFamily="2" charset="2"/>
                </a:rPr>
                <a:t>,</a:t>
              </a:r>
              <a:r>
                <a:rPr lang="en-US" b="1" i="1" dirty="0" err="1">
                  <a:solidFill>
                    <a:schemeClr val="accent3">
                      <a:lumMod val="75000"/>
                    </a:schemeClr>
                  </a:solidFill>
                  <a:sym typeface="Wingdings" panose="05000000000000000000" pitchFamily="2" charset="2"/>
                </a:rPr>
                <a:t>d</a:t>
              </a:r>
              <a:r>
                <a:rPr lang="en-US" i="1" dirty="0" smtClean="0">
                  <a:sym typeface="Wingdings" panose="05000000000000000000" pitchFamily="2" charset="2"/>
                </a:rPr>
                <a:t>)</a:t>
              </a:r>
              <a:endParaRPr lang="en-US" i="1" dirty="0">
                <a:sym typeface="Wingdings" panose="05000000000000000000" pitchFamily="2" charset="2"/>
              </a:endParaRPr>
            </a:p>
            <a:p>
              <a:pPr marL="0" indent="0">
                <a:buNone/>
              </a:pPr>
              <a:r>
                <a:rPr lang="en-US" i="1" dirty="0" err="1">
                  <a:sym typeface="Wingdings" panose="05000000000000000000" pitchFamily="2" charset="2"/>
                </a:rPr>
                <a:t>s.t.</a:t>
              </a:r>
              <a:endParaRPr lang="en-US" i="1" dirty="0">
                <a:sym typeface="Wingdings" panose="05000000000000000000" pitchFamily="2" charset="2"/>
              </a:endParaRPr>
            </a:p>
            <a:p>
              <a:pPr marL="0" indent="0">
                <a:buNone/>
              </a:pPr>
              <a:r>
                <a:rPr lang="en-US" i="1" dirty="0">
                  <a:sym typeface="Wingdings" panose="05000000000000000000" pitchFamily="2" charset="2"/>
                </a:rPr>
                <a:t>	f(</a:t>
              </a:r>
              <a:r>
                <a:rPr lang="en-US" b="1" i="1" dirty="0" err="1">
                  <a:solidFill>
                    <a:schemeClr val="accent2"/>
                  </a:solidFill>
                  <a:sym typeface="Wingdings" panose="05000000000000000000" pitchFamily="2" charset="2"/>
                </a:rPr>
                <a:t>u</a:t>
              </a:r>
              <a:r>
                <a:rPr lang="en-US" i="1" dirty="0" err="1">
                  <a:sym typeface="Wingdings" panose="05000000000000000000" pitchFamily="2" charset="2"/>
                </a:rPr>
                <a:t>,</a:t>
              </a:r>
              <a:r>
                <a:rPr lang="en-US" b="1" i="1" dirty="0" err="1">
                  <a:sym typeface="Wingdings" panose="05000000000000000000" pitchFamily="2" charset="2"/>
                </a:rPr>
                <a:t>x</a:t>
              </a:r>
              <a:r>
                <a:rPr lang="en-US" i="1" dirty="0" err="1">
                  <a:sym typeface="Wingdings" panose="05000000000000000000" pitchFamily="2" charset="2"/>
                </a:rPr>
                <a:t>,</a:t>
              </a:r>
              <a:r>
                <a:rPr lang="en-US" b="1" i="1" dirty="0" err="1">
                  <a:solidFill>
                    <a:schemeClr val="accent3">
                      <a:lumMod val="75000"/>
                    </a:schemeClr>
                  </a:solidFill>
                  <a:sym typeface="Wingdings" panose="05000000000000000000" pitchFamily="2" charset="2"/>
                </a:rPr>
                <a:t>d</a:t>
              </a:r>
              <a:r>
                <a:rPr lang="en-US" i="1" dirty="0">
                  <a:sym typeface="Wingdings" panose="05000000000000000000" pitchFamily="2" charset="2"/>
                </a:rPr>
                <a:t>) = 0</a:t>
              </a:r>
            </a:p>
            <a:p>
              <a:pPr marL="0" indent="0">
                <a:buNone/>
              </a:pPr>
              <a:r>
                <a:rPr lang="en-US" i="1" dirty="0">
                  <a:sym typeface="Wingdings" panose="05000000000000000000" pitchFamily="2" charset="2"/>
                </a:rPr>
                <a:t>	g(</a:t>
              </a:r>
              <a:r>
                <a:rPr lang="en-US" b="1" i="1" dirty="0" err="1">
                  <a:solidFill>
                    <a:schemeClr val="accent2"/>
                  </a:solidFill>
                  <a:sym typeface="Wingdings" panose="05000000000000000000" pitchFamily="2" charset="2"/>
                </a:rPr>
                <a:t>u</a:t>
              </a:r>
              <a:r>
                <a:rPr lang="en-US" i="1" dirty="0" err="1">
                  <a:sym typeface="Wingdings" panose="05000000000000000000" pitchFamily="2" charset="2"/>
                </a:rPr>
                <a:t>,</a:t>
              </a:r>
              <a:r>
                <a:rPr lang="en-US" b="1" i="1" dirty="0" err="1">
                  <a:sym typeface="Wingdings" panose="05000000000000000000" pitchFamily="2" charset="2"/>
                </a:rPr>
                <a:t>x</a:t>
              </a:r>
              <a:r>
                <a:rPr lang="en-US" i="1" dirty="0" err="1">
                  <a:sym typeface="Wingdings" panose="05000000000000000000" pitchFamily="2" charset="2"/>
                </a:rPr>
                <a:t>,</a:t>
              </a:r>
              <a:r>
                <a:rPr lang="en-US" b="1" i="1" dirty="0" err="1">
                  <a:solidFill>
                    <a:schemeClr val="accent3">
                      <a:lumMod val="75000"/>
                    </a:schemeClr>
                  </a:solidFill>
                  <a:sym typeface="Wingdings" panose="05000000000000000000" pitchFamily="2" charset="2"/>
                </a:rPr>
                <a:t>d</a:t>
              </a:r>
              <a:r>
                <a:rPr lang="en-US" i="1" dirty="0">
                  <a:sym typeface="Wingdings" panose="05000000000000000000" pitchFamily="2" charset="2"/>
                </a:rPr>
                <a:t>)≤ 0</a:t>
              </a:r>
            </a:p>
            <a:p>
              <a:pPr marL="0" indent="0">
                <a:buNone/>
              </a:pPr>
              <a:endParaRPr lang="en-US" i="1" dirty="0">
                <a:sym typeface="Wingdings" panose="05000000000000000000" pitchFamily="2" charset="2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22508" y="2752363"/>
              <a:ext cx="2744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baseline="-25000" dirty="0">
                  <a:solidFill>
                    <a:schemeClr val="accent2"/>
                  </a:solidFill>
                  <a:sym typeface="Wingdings" panose="05000000000000000000" pitchFamily="2" charset="2"/>
                </a:rPr>
                <a:t>u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31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Systematic</a:t>
            </a:r>
            <a:r>
              <a:rPr lang="nb-NO" dirty="0" smtClean="0"/>
              <a:t> </a:t>
            </a:r>
            <a:r>
              <a:rPr lang="nb-NO" dirty="0" err="1" smtClean="0"/>
              <a:t>procedure</a:t>
            </a:r>
            <a:r>
              <a:rPr lang="nb-NO" dirty="0" smtClean="0"/>
              <a:t> for </a:t>
            </a:r>
            <a:r>
              <a:rPr lang="nb-NO" dirty="0" err="1" smtClean="0"/>
              <a:t>plantwide</a:t>
            </a:r>
            <a:r>
              <a:rPr lang="nb-NO" dirty="0" smtClean="0"/>
              <a:t> </a:t>
            </a:r>
            <a:r>
              <a:rPr lang="nb-NO" dirty="0" err="1" smtClean="0"/>
              <a:t>control</a:t>
            </a:r>
            <a:endParaRPr lang="nb-NO" dirty="0"/>
          </a:p>
        </p:txBody>
      </p:sp>
      <p:sp>
        <p:nvSpPr>
          <p:cNvPr id="30" name="Plassholder for innhold 2"/>
          <p:cNvSpPr txBox="1">
            <a:spLocks/>
          </p:cNvSpPr>
          <p:nvPr/>
        </p:nvSpPr>
        <p:spPr>
          <a:xfrm>
            <a:off x="609600" y="1610659"/>
            <a:ext cx="7077740" cy="4385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Start “top-down” with economics: </a:t>
            </a:r>
          </a:p>
          <a:p>
            <a:r>
              <a:rPr lang="en-US" dirty="0">
                <a:solidFill>
                  <a:schemeClr val="accent5"/>
                </a:solidFill>
              </a:rPr>
              <a:t>Step 1: </a:t>
            </a:r>
            <a:r>
              <a:rPr lang="en-US" dirty="0"/>
              <a:t>Define operational objectives and constraints</a:t>
            </a:r>
          </a:p>
          <a:p>
            <a:r>
              <a:rPr lang="en-US" dirty="0">
                <a:solidFill>
                  <a:schemeClr val="accent5"/>
                </a:solidFill>
              </a:rPr>
              <a:t>Step 2: </a:t>
            </a:r>
            <a:r>
              <a:rPr lang="en-US" dirty="0"/>
              <a:t>Optimize steady-state </a:t>
            </a:r>
            <a:r>
              <a:rPr lang="en-US" dirty="0" smtClean="0"/>
              <a:t>operation</a:t>
            </a:r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Step 3: </a:t>
            </a:r>
            <a:r>
              <a:rPr lang="en-US" dirty="0"/>
              <a:t>Decide what to control (CVs) </a:t>
            </a:r>
          </a:p>
          <a:p>
            <a:r>
              <a:rPr lang="en-US" dirty="0">
                <a:solidFill>
                  <a:schemeClr val="accent5"/>
                </a:solidFill>
              </a:rPr>
              <a:t>Step 4: </a:t>
            </a:r>
            <a:r>
              <a:rPr lang="en-US" dirty="0"/>
              <a:t>TPM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Then </a:t>
            </a:r>
            <a:r>
              <a:rPr lang="en-US" b="1" dirty="0" smtClean="0">
                <a:solidFill>
                  <a:schemeClr val="tx2"/>
                </a:solidFill>
              </a:rPr>
              <a:t>bottom-up: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Step 5: </a:t>
            </a:r>
            <a:r>
              <a:rPr lang="en-US" dirty="0"/>
              <a:t>Regulatory control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Finally: </a:t>
            </a:r>
            <a:r>
              <a:rPr lang="en-US" dirty="0"/>
              <a:t>Make link between “top-down” and “bottom up</a:t>
            </a:r>
            <a:r>
              <a:rPr lang="en-US" dirty="0" smtClean="0"/>
              <a:t>” </a:t>
            </a:r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Step 6: </a:t>
            </a:r>
            <a:r>
              <a:rPr lang="en-US" dirty="0"/>
              <a:t>“Advanced/supervisory control” system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8214" y="1008147"/>
            <a:ext cx="3717893" cy="52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 smtClean="0"/>
              <a:t>Optimal </a:t>
            </a:r>
            <a:r>
              <a:rPr lang="nb-NO" sz="4400" dirty="0" err="1" smtClean="0"/>
              <a:t>operation</a:t>
            </a:r>
            <a:r>
              <a:rPr lang="nb-NO" sz="4400" dirty="0" smtClean="0"/>
              <a:t> (</a:t>
            </a:r>
            <a:r>
              <a:rPr lang="nb-NO" sz="4400" dirty="0" err="1" smtClean="0"/>
              <a:t>economics</a:t>
            </a:r>
            <a:r>
              <a:rPr lang="nb-NO" sz="4400" dirty="0" smtClean="0"/>
              <a:t>)</a:t>
            </a:r>
            <a:endParaRPr lang="nb-NO" sz="4400" dirty="0"/>
          </a:p>
        </p:txBody>
      </p:sp>
      <p:sp>
        <p:nvSpPr>
          <p:cNvPr id="16" name="Plassholder for innhold 2"/>
          <p:cNvSpPr txBox="1">
            <a:spLocks/>
          </p:cNvSpPr>
          <p:nvPr/>
        </p:nvSpPr>
        <p:spPr>
          <a:xfrm>
            <a:off x="609148" y="1761400"/>
            <a:ext cx="3787582" cy="2602283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err="1" smtClean="0">
                <a:solidFill>
                  <a:srgbClr val="00B050"/>
                </a:solidFill>
              </a:rPr>
              <a:t>Minimize</a:t>
            </a:r>
            <a:r>
              <a:rPr lang="es-MX" b="1" dirty="0" smtClean="0">
                <a:solidFill>
                  <a:srgbClr val="00B050"/>
                </a:solidFill>
              </a:rPr>
              <a:t> </a:t>
            </a:r>
            <a:r>
              <a:rPr lang="es-MX" b="1" dirty="0" err="1" smtClean="0">
                <a:solidFill>
                  <a:srgbClr val="00B050"/>
                </a:solidFill>
              </a:rPr>
              <a:t>cost</a:t>
            </a:r>
            <a:r>
              <a:rPr lang="es-MX" b="1" dirty="0" smtClean="0">
                <a:solidFill>
                  <a:srgbClr val="00B050"/>
                </a:solidFill>
              </a:rPr>
              <a:t>  J</a:t>
            </a:r>
            <a:r>
              <a:rPr lang="es-MX" dirty="0" smtClean="0"/>
              <a:t> </a:t>
            </a:r>
            <a:r>
              <a:rPr lang="es-MX" dirty="0"/>
              <a:t>= </a:t>
            </a:r>
            <a:r>
              <a:rPr lang="en-US" dirty="0">
                <a:sym typeface="Wingdings" panose="05000000000000000000" pitchFamily="2" charset="2"/>
              </a:rPr>
              <a:t>J(</a:t>
            </a:r>
            <a:r>
              <a:rPr lang="en-US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u</a:t>
            </a:r>
            <a:r>
              <a:rPr lang="en-US" dirty="0" err="1">
                <a:sym typeface="Wingdings" panose="05000000000000000000" pitchFamily="2" charset="2"/>
              </a:rPr>
              <a:t>,</a:t>
            </a:r>
            <a:r>
              <a:rPr lang="en-US" b="1" dirty="0" err="1">
                <a:sym typeface="Wingdings" panose="05000000000000000000" pitchFamily="2" charset="2"/>
              </a:rPr>
              <a:t>x</a:t>
            </a:r>
            <a:r>
              <a:rPr lang="en-US" dirty="0" err="1"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s-MX" dirty="0"/>
          </a:p>
          <a:p>
            <a:endParaRPr lang="es-MX" b="1" dirty="0" smtClean="0">
              <a:solidFill>
                <a:schemeClr val="accent2"/>
              </a:solidFill>
            </a:endParaRPr>
          </a:p>
          <a:p>
            <a:r>
              <a:rPr lang="es-MX" b="1" dirty="0" smtClean="0">
                <a:solidFill>
                  <a:schemeClr val="accent2"/>
                </a:solidFill>
              </a:rPr>
              <a:t>u </a:t>
            </a:r>
            <a:r>
              <a:rPr lang="es-MX" dirty="0"/>
              <a:t>= </a:t>
            </a:r>
            <a:r>
              <a:rPr lang="es-MX" dirty="0" err="1"/>
              <a:t>degrees</a:t>
            </a:r>
            <a:r>
              <a:rPr lang="es-MX" dirty="0"/>
              <a:t> of </a:t>
            </a:r>
            <a:r>
              <a:rPr lang="es-MX" dirty="0" err="1"/>
              <a:t>freedom</a:t>
            </a:r>
            <a:r>
              <a:rPr lang="es-MX" dirty="0"/>
              <a:t> </a:t>
            </a:r>
          </a:p>
          <a:p>
            <a:r>
              <a:rPr lang="es-MX" b="1" dirty="0" smtClean="0"/>
              <a:t>x</a:t>
            </a:r>
            <a:r>
              <a:rPr lang="es-MX" dirty="0" smtClean="0"/>
              <a:t> </a:t>
            </a:r>
            <a:r>
              <a:rPr lang="es-MX" dirty="0"/>
              <a:t>= </a:t>
            </a:r>
            <a:r>
              <a:rPr lang="es-MX" dirty="0" err="1" smtClean="0"/>
              <a:t>states</a:t>
            </a:r>
            <a:r>
              <a:rPr lang="es-MX" dirty="0" smtClean="0"/>
              <a:t> (</a:t>
            </a:r>
            <a:r>
              <a:rPr lang="es-MX" sz="1800" dirty="0" err="1" smtClean="0"/>
              <a:t>internal</a:t>
            </a:r>
            <a:r>
              <a:rPr lang="es-MX" sz="1800" dirty="0" smtClean="0"/>
              <a:t> variables)</a:t>
            </a:r>
            <a:endParaRPr lang="es-MX" sz="1800" dirty="0"/>
          </a:p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s-MX" b="1" dirty="0" smtClean="0"/>
              <a:t> </a:t>
            </a:r>
            <a:r>
              <a:rPr lang="es-MX" dirty="0"/>
              <a:t>= </a:t>
            </a:r>
            <a:r>
              <a:rPr lang="es-MX" dirty="0" err="1"/>
              <a:t>disturbances</a:t>
            </a:r>
            <a:endParaRPr lang="nb-NO" dirty="0"/>
          </a:p>
        </p:txBody>
      </p:sp>
      <p:sp>
        <p:nvSpPr>
          <p:cNvPr id="75" name="Plassholder for innhold 2"/>
          <p:cNvSpPr txBox="1">
            <a:spLocks/>
          </p:cNvSpPr>
          <p:nvPr/>
        </p:nvSpPr>
        <p:spPr>
          <a:xfrm>
            <a:off x="609148" y="5395389"/>
            <a:ext cx="7125419" cy="666065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B050"/>
                </a:solidFill>
              </a:rPr>
              <a:t>J</a:t>
            </a:r>
            <a:r>
              <a:rPr lang="es-MX" dirty="0"/>
              <a:t> = </a:t>
            </a:r>
            <a:r>
              <a:rPr lang="es-MX" dirty="0" err="1"/>
              <a:t>cost</a:t>
            </a:r>
            <a:r>
              <a:rPr lang="es-MX" dirty="0"/>
              <a:t> </a:t>
            </a:r>
            <a:r>
              <a:rPr lang="es-MX" dirty="0" err="1"/>
              <a:t>feed</a:t>
            </a:r>
            <a:r>
              <a:rPr lang="es-MX" dirty="0"/>
              <a:t> + </a:t>
            </a:r>
            <a:r>
              <a:rPr lang="es-MX" dirty="0" err="1"/>
              <a:t>cost</a:t>
            </a:r>
            <a:r>
              <a:rPr lang="es-MX" dirty="0"/>
              <a:t> </a:t>
            </a:r>
            <a:r>
              <a:rPr lang="es-MX" dirty="0" err="1"/>
              <a:t>energy</a:t>
            </a:r>
            <a:r>
              <a:rPr lang="es-MX" dirty="0"/>
              <a:t> – </a:t>
            </a:r>
            <a:r>
              <a:rPr lang="es-MX" dirty="0" err="1"/>
              <a:t>value</a:t>
            </a:r>
            <a:r>
              <a:rPr lang="es-MX" dirty="0"/>
              <a:t> of </a:t>
            </a:r>
            <a:r>
              <a:rPr lang="es-MX" dirty="0" err="1"/>
              <a:t>products</a:t>
            </a:r>
            <a:endParaRPr lang="nb-NO" dirty="0"/>
          </a:p>
        </p:txBody>
      </p:sp>
      <p:grpSp>
        <p:nvGrpSpPr>
          <p:cNvPr id="99" name="Gruppe 98"/>
          <p:cNvGrpSpPr/>
          <p:nvPr/>
        </p:nvGrpSpPr>
        <p:grpSpPr>
          <a:xfrm>
            <a:off x="5332523" y="1901456"/>
            <a:ext cx="4710001" cy="3349256"/>
            <a:chOff x="3695663" y="1976047"/>
            <a:chExt cx="4073658" cy="2698074"/>
          </a:xfrm>
        </p:grpSpPr>
        <p:grpSp>
          <p:nvGrpSpPr>
            <p:cNvPr id="100" name="Gruppe 99"/>
            <p:cNvGrpSpPr/>
            <p:nvPr/>
          </p:nvGrpSpPr>
          <p:grpSpPr>
            <a:xfrm>
              <a:off x="3695663" y="1976047"/>
              <a:ext cx="4073658" cy="2698074"/>
              <a:chOff x="3695663" y="1976047"/>
              <a:chExt cx="4073658" cy="2698074"/>
            </a:xfrm>
          </p:grpSpPr>
          <p:grpSp>
            <p:nvGrpSpPr>
              <p:cNvPr id="102" name="Group 13"/>
              <p:cNvGrpSpPr>
                <a:grpSpLocks/>
              </p:cNvGrpSpPr>
              <p:nvPr/>
            </p:nvGrpSpPr>
            <p:grpSpPr bwMode="auto">
              <a:xfrm>
                <a:off x="3701237" y="1976047"/>
                <a:ext cx="4068084" cy="2698074"/>
                <a:chOff x="1924050" y="4403725"/>
                <a:chExt cx="3344863" cy="2080443"/>
              </a:xfrm>
            </p:grpSpPr>
            <p:sp>
              <p:nvSpPr>
                <p:cNvPr id="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668588" y="4403725"/>
                  <a:ext cx="1587" cy="1741488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10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668588" y="6142038"/>
                  <a:ext cx="2600325" cy="3175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10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924050" y="4480783"/>
                  <a:ext cx="979308" cy="55882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nb-NO" sz="2800" b="1" dirty="0">
                      <a:solidFill>
                        <a:srgbClr val="00B050"/>
                      </a:solidFill>
                      <a:latin typeface="+mj-lt"/>
                      <a:cs typeface="Arial" panose="020B0604020202020204" pitchFamily="34" charset="0"/>
                    </a:rPr>
                    <a:t>J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GB" altLang="nb-NO" sz="2800" b="1" baseline="-25000" dirty="0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8" name="Group 13"/>
                <p:cNvGrpSpPr>
                  <a:grpSpLocks/>
                </p:cNvGrpSpPr>
                <p:nvPr/>
              </p:nvGrpSpPr>
              <p:grpSpPr bwMode="auto">
                <a:xfrm>
                  <a:off x="2949575" y="4498975"/>
                  <a:ext cx="2051050" cy="1217613"/>
                  <a:chOff x="2448" y="864"/>
                  <a:chExt cx="1248" cy="1056"/>
                </a:xfrm>
              </p:grpSpPr>
              <p:sp>
                <p:nvSpPr>
                  <p:cNvPr id="111" name="Arc 14"/>
                  <p:cNvSpPr>
                    <a:spLocks/>
                  </p:cNvSpPr>
                  <p:nvPr/>
                </p:nvSpPr>
                <p:spPr bwMode="auto">
                  <a:xfrm flipV="1">
                    <a:off x="3072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112" name="Arc 15"/>
                  <p:cNvSpPr>
                    <a:spLocks/>
                  </p:cNvSpPr>
                  <p:nvPr/>
                </p:nvSpPr>
                <p:spPr bwMode="auto">
                  <a:xfrm flipH="1" flipV="1">
                    <a:off x="2448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</p:grpSp>
            <p:sp>
              <p:nvSpPr>
                <p:cNvPr id="10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38446" y="6165849"/>
                  <a:ext cx="492473" cy="3183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b-NO" altLang="nb-NO" sz="2400" b="1" dirty="0" err="1">
                      <a:solidFill>
                        <a:schemeClr val="accent2"/>
                      </a:solidFill>
                      <a:latin typeface="+mj-lt"/>
                    </a:rPr>
                    <a:t>u</a:t>
                  </a:r>
                  <a:r>
                    <a:rPr lang="nb-NO" altLang="nb-NO" sz="2400" b="1" baseline="30000" dirty="0" err="1">
                      <a:solidFill>
                        <a:schemeClr val="accent2"/>
                      </a:solidFill>
                      <a:latin typeface="+mj-lt"/>
                    </a:rPr>
                    <a:t>opt</a:t>
                  </a:r>
                  <a:endParaRPr lang="en-US" altLang="nb-NO" sz="2400" b="1" baseline="30000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110" name="Line 18"/>
                <p:cNvSpPr>
                  <a:spLocks noChangeShapeType="1"/>
                </p:cNvSpPr>
                <p:nvPr/>
              </p:nvSpPr>
              <p:spPr bwMode="auto">
                <a:xfrm>
                  <a:off x="3924300" y="5734050"/>
                  <a:ext cx="0" cy="431800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</p:grpSp>
          <p:sp>
            <p:nvSpPr>
              <p:cNvPr id="103" name="Text Box 12"/>
              <p:cNvSpPr txBox="1">
                <a:spLocks noChangeArrowheads="1"/>
              </p:cNvSpPr>
              <p:nvPr/>
            </p:nvSpPr>
            <p:spPr bwMode="auto">
              <a:xfrm>
                <a:off x="3695663" y="3445545"/>
                <a:ext cx="1191052" cy="724728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 b="1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J</a:t>
                </a:r>
                <a:r>
                  <a:rPr lang="en-GB" altLang="nb-NO" sz="2800" b="1" baseline="30000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opt</a:t>
                </a:r>
                <a:endParaRPr lang="en-GB" altLang="nb-NO" sz="2800" b="1" baseline="30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nb-NO" sz="2800" b="1" baseline="-25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 flipH="1" flipV="1">
                <a:off x="4606757" y="3678664"/>
                <a:ext cx="1527221" cy="2264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75000"/>
                  </a:schemeClr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latin typeface="+mj-lt"/>
                </a:endParaRPr>
              </a:p>
            </p:txBody>
          </p:sp>
        </p:grpSp>
        <p:sp>
          <p:nvSpPr>
            <p:cNvPr id="101" name="Ellipse 100"/>
            <p:cNvSpPr/>
            <p:nvPr/>
          </p:nvSpPr>
          <p:spPr>
            <a:xfrm>
              <a:off x="6111424" y="3638550"/>
              <a:ext cx="89101" cy="952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4036" y="157018"/>
            <a:ext cx="15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1. </a:t>
            </a:r>
            <a:r>
              <a:rPr lang="nb-NO" dirty="0" err="1"/>
              <a:t>Introduction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76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Requirement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supervisory</a:t>
            </a:r>
            <a:r>
              <a:rPr lang="es-MX" dirty="0" smtClean="0"/>
              <a:t> </a:t>
            </a:r>
            <a:r>
              <a:rPr lang="es-MX" dirty="0" err="1" smtClean="0"/>
              <a:t>layer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09600" y="1493655"/>
            <a:ext cx="8229600" cy="1807191"/>
          </a:xfrm>
        </p:spPr>
        <p:txBody>
          <a:bodyPr>
            <a:normAutofit/>
          </a:bodyPr>
          <a:lstStyle/>
          <a:p>
            <a:r>
              <a:rPr lang="en-US" dirty="0" smtClean="0"/>
              <a:t>Maintain optimal operation despite: </a:t>
            </a:r>
          </a:p>
          <a:p>
            <a:pPr lvl="1"/>
            <a:r>
              <a:rPr lang="en-US" sz="2400" dirty="0"/>
              <a:t>disturbances</a:t>
            </a:r>
          </a:p>
          <a:p>
            <a:pPr lvl="1"/>
            <a:r>
              <a:rPr lang="en-US" sz="2400" dirty="0"/>
              <a:t>changes of active constraint region</a:t>
            </a:r>
          </a:p>
          <a:p>
            <a:r>
              <a:rPr lang="en-US" dirty="0" smtClean="0"/>
              <a:t>Usually:</a:t>
            </a:r>
          </a:p>
          <a:p>
            <a:endParaRPr lang="en-US" dirty="0" smtClean="0"/>
          </a:p>
        </p:txBody>
      </p:sp>
      <p:sp>
        <p:nvSpPr>
          <p:cNvPr id="5" name="TekstSylinder 4"/>
          <p:cNvSpPr txBox="1"/>
          <p:nvPr/>
        </p:nvSpPr>
        <p:spPr>
          <a:xfrm>
            <a:off x="3035300" y="3618956"/>
            <a:ext cx="2794000" cy="1200329"/>
          </a:xfrm>
          <a:prstGeom prst="rect">
            <a:avLst/>
          </a:prstGeom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Number of controlled variables (CV)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118066" y="3618955"/>
            <a:ext cx="2686333" cy="1200329"/>
          </a:xfrm>
          <a:prstGeom prst="rect">
            <a:avLst/>
          </a:prstGeom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Number of 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degrees </a:t>
            </a:r>
            <a:r>
              <a:rPr lang="en-US" sz="2400" dirty="0">
                <a:sym typeface="Wingdings" panose="05000000000000000000" pitchFamily="2" charset="2"/>
              </a:rPr>
              <a:t>of freedom (MV)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6137876" y="328772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b="1" dirty="0">
                <a:solidFill>
                  <a:schemeClr val="tx2"/>
                </a:solidFill>
              </a:rPr>
              <a:t>≥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4654267" y="5199212"/>
            <a:ext cx="3551592" cy="830997"/>
          </a:xfrm>
          <a:prstGeom prst="rect">
            <a:avLst/>
          </a:prstGeom>
          <a:ln w="635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How should we use the available MVs?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361" y="4747997"/>
            <a:ext cx="1369963" cy="135583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130" y="3858081"/>
            <a:ext cx="1059267" cy="134113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4399" y="4747997"/>
            <a:ext cx="2095500" cy="148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Priority</a:t>
            </a:r>
            <a:r>
              <a:rPr lang="es-MX" dirty="0" smtClean="0"/>
              <a:t> </a:t>
            </a:r>
            <a:r>
              <a:rPr lang="es-MX" dirty="0" err="1" smtClean="0"/>
              <a:t>list</a:t>
            </a:r>
            <a:r>
              <a:rPr lang="es-MX" dirty="0" smtClean="0"/>
              <a:t> of </a:t>
            </a:r>
            <a:r>
              <a:rPr lang="es-MX" dirty="0" err="1" smtClean="0"/>
              <a:t>constraints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476161"/>
            <a:ext cx="714460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>
                <a:solidFill>
                  <a:schemeClr val="accent1"/>
                </a:solidFill>
              </a:rPr>
              <a:t>P1: </a:t>
            </a:r>
            <a:r>
              <a:rPr lang="es-MX" dirty="0" smtClean="0"/>
              <a:t>MV </a:t>
            </a:r>
            <a:r>
              <a:rPr lang="es-MX" dirty="0" err="1" smtClean="0"/>
              <a:t>inequality</a:t>
            </a:r>
            <a:r>
              <a:rPr lang="es-MX" dirty="0" smtClean="0"/>
              <a:t> </a:t>
            </a:r>
            <a:r>
              <a:rPr lang="es-MX" dirty="0" err="1" smtClean="0"/>
              <a:t>constraints</a:t>
            </a:r>
            <a:r>
              <a:rPr lang="es-MX" dirty="0"/>
              <a:t> </a:t>
            </a:r>
            <a:r>
              <a:rPr lang="es-MX" dirty="0" smtClean="0">
                <a:sym typeface="Wingdings" panose="05000000000000000000" pitchFamily="2" charset="2"/>
              </a:rPr>
              <a:t> </a:t>
            </a:r>
            <a:r>
              <a:rPr lang="es-MX" dirty="0" err="1" smtClean="0">
                <a:sym typeface="Wingdings" panose="05000000000000000000" pitchFamily="2" charset="2"/>
              </a:rPr>
              <a:t>physical</a:t>
            </a:r>
            <a:r>
              <a:rPr lang="es-MX" dirty="0" smtClean="0">
                <a:sym typeface="Wingdings" panose="05000000000000000000" pitchFamily="2" charset="2"/>
              </a:rPr>
              <a:t> </a:t>
            </a:r>
            <a:r>
              <a:rPr lang="es-MX" dirty="0" err="1" smtClean="0">
                <a:sym typeface="Wingdings" panose="05000000000000000000" pitchFamily="2" charset="2"/>
              </a:rPr>
              <a:t>constraints</a:t>
            </a:r>
            <a:endParaRPr lang="es-MX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MX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MX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P2: </a:t>
            </a:r>
            <a:r>
              <a:rPr lang="es-MX" dirty="0" smtClean="0">
                <a:sym typeface="Wingdings" panose="05000000000000000000" pitchFamily="2" charset="2"/>
              </a:rPr>
              <a:t>CV </a:t>
            </a:r>
            <a:r>
              <a:rPr lang="es-MX" dirty="0" err="1" smtClean="0">
                <a:sym typeface="Wingdings" panose="05000000000000000000" pitchFamily="2" charset="2"/>
              </a:rPr>
              <a:t>inequality</a:t>
            </a:r>
            <a:r>
              <a:rPr lang="es-MX" dirty="0" smtClean="0">
                <a:sym typeface="Wingdings" panose="05000000000000000000" pitchFamily="2" charset="2"/>
              </a:rPr>
              <a:t> </a:t>
            </a:r>
            <a:r>
              <a:rPr lang="es-MX" dirty="0" err="1" smtClean="0">
                <a:sym typeface="Wingdings" panose="05000000000000000000" pitchFamily="2" charset="2"/>
              </a:rPr>
              <a:t>constraints</a:t>
            </a:r>
            <a:r>
              <a:rPr lang="es-MX" dirty="0" smtClean="0">
                <a:sym typeface="Wingdings" panose="05000000000000000000" pitchFamily="2" charset="2"/>
              </a:rPr>
              <a:t>   </a:t>
            </a:r>
            <a:r>
              <a:rPr lang="es-MX" dirty="0" err="1" smtClean="0">
                <a:sym typeface="Wingdings" panose="05000000000000000000" pitchFamily="2" charset="2"/>
              </a:rPr>
              <a:t>may</a:t>
            </a:r>
            <a:r>
              <a:rPr lang="es-MX" dirty="0" smtClean="0">
                <a:sym typeface="Wingdings" panose="05000000000000000000" pitchFamily="2" charset="2"/>
              </a:rPr>
              <a:t> be </a:t>
            </a:r>
            <a:r>
              <a:rPr lang="es-MX" dirty="0" err="1">
                <a:sym typeface="Wingdings" panose="05000000000000000000" pitchFamily="2" charset="2"/>
              </a:rPr>
              <a:t>g</a:t>
            </a:r>
            <a:r>
              <a:rPr lang="es-MX" dirty="0" err="1" smtClean="0">
                <a:sym typeface="Wingdings" panose="05000000000000000000" pitchFamily="2" charset="2"/>
              </a:rPr>
              <a:t>iven</a:t>
            </a:r>
            <a:r>
              <a:rPr lang="es-MX" dirty="0" smtClean="0">
                <a:sym typeface="Wingdings" panose="05000000000000000000" pitchFamily="2" charset="2"/>
              </a:rPr>
              <a:t> up</a:t>
            </a:r>
          </a:p>
          <a:p>
            <a:pPr marL="0" indent="0">
              <a:buNone/>
            </a:pPr>
            <a:endParaRPr lang="es-MX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MX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P3: </a:t>
            </a:r>
            <a:r>
              <a:rPr lang="es-MX" dirty="0" smtClean="0">
                <a:sym typeface="Wingdings" panose="05000000000000000000" pitchFamily="2" charset="2"/>
              </a:rPr>
              <a:t>MV </a:t>
            </a:r>
            <a:r>
              <a:rPr lang="es-MX" dirty="0" err="1" smtClean="0">
                <a:sym typeface="Wingdings" panose="05000000000000000000" pitchFamily="2" charset="2"/>
              </a:rPr>
              <a:t>or</a:t>
            </a:r>
            <a:r>
              <a:rPr lang="es-MX" dirty="0" smtClean="0">
                <a:sym typeface="Wingdings" panose="05000000000000000000" pitchFamily="2" charset="2"/>
              </a:rPr>
              <a:t> CV </a:t>
            </a:r>
            <a:r>
              <a:rPr lang="es-MX" dirty="0" err="1" smtClean="0">
                <a:sym typeface="Wingdings" panose="05000000000000000000" pitchFamily="2" charset="2"/>
              </a:rPr>
              <a:t>equality</a:t>
            </a:r>
            <a:r>
              <a:rPr lang="es-MX" dirty="0" smtClean="0">
                <a:sym typeface="Wingdings" panose="05000000000000000000" pitchFamily="2" charset="2"/>
              </a:rPr>
              <a:t> </a:t>
            </a:r>
            <a:r>
              <a:rPr lang="es-MX" dirty="0" err="1" smtClean="0">
                <a:sym typeface="Wingdings" panose="05000000000000000000" pitchFamily="2" charset="2"/>
              </a:rPr>
              <a:t>constraints</a:t>
            </a:r>
            <a:r>
              <a:rPr lang="es-MX" dirty="0" smtClean="0">
                <a:sym typeface="Wingdings" panose="05000000000000000000" pitchFamily="2" charset="2"/>
              </a:rPr>
              <a:t>  </a:t>
            </a:r>
            <a:r>
              <a:rPr lang="es-MX" dirty="0" err="1" smtClean="0">
                <a:sym typeface="Wingdings" panose="05000000000000000000" pitchFamily="2" charset="2"/>
              </a:rPr>
              <a:t>optimal</a:t>
            </a:r>
            <a:r>
              <a:rPr lang="es-MX" dirty="0" smtClean="0">
                <a:sym typeface="Wingdings" panose="05000000000000000000" pitchFamily="2" charset="2"/>
              </a:rPr>
              <a:t> </a:t>
            </a:r>
            <a:r>
              <a:rPr lang="es-MX" dirty="0" err="1" smtClean="0">
                <a:sym typeface="Wingdings" panose="05000000000000000000" pitchFamily="2" charset="2"/>
              </a:rPr>
              <a:t>operation</a:t>
            </a:r>
            <a:endParaRPr lang="es-MX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MX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MX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P4: </a:t>
            </a:r>
            <a:r>
              <a:rPr lang="es-MX" dirty="0" err="1" smtClean="0">
                <a:sym typeface="Wingdings" panose="05000000000000000000" pitchFamily="2" charset="2"/>
              </a:rPr>
              <a:t>Desired</a:t>
            </a:r>
            <a:r>
              <a:rPr lang="es-MX" dirty="0" smtClean="0">
                <a:sym typeface="Wingdings" panose="05000000000000000000" pitchFamily="2" charset="2"/>
              </a:rPr>
              <a:t> </a:t>
            </a:r>
            <a:r>
              <a:rPr lang="es-MX" dirty="0" err="1" smtClean="0">
                <a:sym typeface="Wingdings" panose="05000000000000000000" pitchFamily="2" charset="2"/>
              </a:rPr>
              <a:t>throughput</a:t>
            </a:r>
            <a:r>
              <a:rPr lang="es-MX" dirty="0" smtClean="0">
                <a:sym typeface="Wingdings" panose="05000000000000000000" pitchFamily="2" charset="2"/>
              </a:rPr>
              <a:t>  </a:t>
            </a:r>
            <a:r>
              <a:rPr lang="es-MX" dirty="0" err="1" smtClean="0">
                <a:sym typeface="Wingdings" panose="05000000000000000000" pitchFamily="2" charset="2"/>
              </a:rPr>
              <a:t>give</a:t>
            </a:r>
            <a:r>
              <a:rPr lang="es-MX" dirty="0" smtClean="0">
                <a:sym typeface="Wingdings" panose="05000000000000000000" pitchFamily="2" charset="2"/>
              </a:rPr>
              <a:t> up at </a:t>
            </a:r>
            <a:r>
              <a:rPr lang="es-MX" dirty="0" err="1" smtClean="0">
                <a:sym typeface="Wingdings" panose="05000000000000000000" pitchFamily="2" charset="2"/>
              </a:rPr>
              <a:t>bottleneck</a:t>
            </a:r>
            <a:endParaRPr lang="es-MX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MX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MX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P5: </a:t>
            </a:r>
            <a:r>
              <a:rPr lang="es-MX" dirty="0" err="1" smtClean="0">
                <a:sym typeface="Wingdings" panose="05000000000000000000" pitchFamily="2" charset="2"/>
              </a:rPr>
              <a:t>Self-optimizing</a:t>
            </a:r>
            <a:r>
              <a:rPr lang="es-MX" dirty="0" smtClean="0">
                <a:sym typeface="Wingdings" panose="05000000000000000000" pitchFamily="2" charset="2"/>
              </a:rPr>
              <a:t> variables  can be </a:t>
            </a:r>
            <a:r>
              <a:rPr lang="es-MX" dirty="0" err="1" smtClean="0">
                <a:sym typeface="Wingdings" panose="05000000000000000000" pitchFamily="2" charset="2"/>
              </a:rPr>
              <a:t>given</a:t>
            </a:r>
            <a:r>
              <a:rPr lang="es-MX" dirty="0" smtClean="0">
                <a:sym typeface="Wingdings" panose="05000000000000000000" pitchFamily="2" charset="2"/>
              </a:rPr>
              <a:t> up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609600" y="5913223"/>
            <a:ext cx="9768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A. Reyes-Lúa, C. Zotica, S. Skogestad, 2018.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Optimal Operation with Changing Active Constraint Regions using Classical Advanced Control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In: 10</a:t>
            </a:r>
            <a:r>
              <a:rPr lang="en-US" sz="12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ADCHEM. IFAC, Shenyang, China.</a:t>
            </a:r>
            <a:endParaRPr lang="nb-NO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Model</a:t>
            </a:r>
            <a:r>
              <a:rPr lang="es-MX" dirty="0" smtClean="0"/>
              <a:t> </a:t>
            </a:r>
            <a:r>
              <a:rPr lang="es-MX" dirty="0" err="1" smtClean="0"/>
              <a:t>predictive</a:t>
            </a:r>
            <a:r>
              <a:rPr lang="es-MX" dirty="0" smtClean="0"/>
              <a:t> control (MPC)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09600" y="1774209"/>
            <a:ext cx="9601200" cy="43519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Meets constraints “by design”.</a:t>
            </a:r>
          </a:p>
          <a:p>
            <a:r>
              <a:rPr lang="en-US" sz="2800" dirty="0" smtClean="0"/>
              <a:t>Explicit model required. </a:t>
            </a:r>
            <a:endParaRPr lang="en-US" sz="2800" dirty="0"/>
          </a:p>
          <a:p>
            <a:r>
              <a:rPr lang="en-US" sz="2800" dirty="0" smtClean="0"/>
              <a:t>If lack of DOF to meet control specifications:</a:t>
            </a:r>
          </a:p>
          <a:p>
            <a:pPr lvl="1"/>
            <a:r>
              <a:rPr lang="en-US" sz="2400" dirty="0" smtClean="0"/>
              <a:t>Modify weights in objective function.</a:t>
            </a:r>
          </a:p>
          <a:p>
            <a:pPr lvl="1"/>
            <a:r>
              <a:rPr lang="en-US" sz="2400" dirty="0" smtClean="0"/>
              <a:t>Use two-stage MPC with a priority list: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/>
              <a:t>Sequence of local steady state LPs and/or QPs</a:t>
            </a:r>
          </a:p>
          <a:p>
            <a:pPr lvl="3"/>
            <a:r>
              <a:rPr lang="en-US" sz="2400" dirty="0"/>
              <a:t>Add constraints in order of priority</a:t>
            </a:r>
          </a:p>
          <a:p>
            <a:pPr lvl="3"/>
            <a:r>
              <a:rPr lang="en-US" sz="2400" dirty="0"/>
              <a:t>Find feasibility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/>
              <a:t>MPC: dynamic optimization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21231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Optimal </a:t>
            </a:r>
            <a:r>
              <a:rPr lang="nb-NO" dirty="0" err="1" smtClean="0"/>
              <a:t>operation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advanced</a:t>
            </a:r>
            <a:r>
              <a:rPr lang="nb-NO" dirty="0" smtClean="0"/>
              <a:t> control </a:t>
            </a:r>
            <a:r>
              <a:rPr lang="nb-NO" dirty="0" err="1" smtClean="0"/>
              <a:t>structures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Multivariable</a:t>
            </a:r>
            <a:r>
              <a:rPr lang="nb-NO" dirty="0" smtClean="0"/>
              <a:t>: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pairing</a:t>
            </a:r>
            <a:endParaRPr lang="nb-NO" dirty="0"/>
          </a:p>
        </p:txBody>
      </p:sp>
      <p:sp>
        <p:nvSpPr>
          <p:cNvPr id="22" name="Plassholder for innhold 2"/>
          <p:cNvSpPr txBox="1">
            <a:spLocks/>
          </p:cNvSpPr>
          <p:nvPr/>
        </p:nvSpPr>
        <p:spPr>
          <a:xfrm>
            <a:off x="293822" y="1607100"/>
            <a:ext cx="3554278" cy="2987162"/>
          </a:xfrm>
          <a:prstGeom prst="rect">
            <a:avLst/>
          </a:prstGeom>
          <a:ln w="38100" cap="flat" cmpd="sng" algn="ctr">
            <a:solidFill>
              <a:schemeClr val="accent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10000"/>
              </a:lnSpc>
              <a:spcBef>
                <a:spcPts val="600"/>
              </a:spcBef>
              <a:buFont typeface="Arial"/>
              <a:buNone/>
            </a:pPr>
            <a:r>
              <a:rPr lang="en-US" sz="2000" b="1" dirty="0" smtClean="0"/>
              <a:t>Input saturation pairing rule</a:t>
            </a:r>
          </a:p>
          <a:p>
            <a:pPr marL="0" indent="0" algn="ctr">
              <a:buFont typeface="Arial"/>
              <a:buNone/>
            </a:pPr>
            <a:r>
              <a:rPr lang="en-US" sz="2000" dirty="0" smtClean="0"/>
              <a:t>Pair the </a:t>
            </a:r>
            <a:r>
              <a:rPr lang="en-US" sz="2000" dirty="0" smtClean="0">
                <a:solidFill>
                  <a:srgbClr val="FF0000"/>
                </a:solidFill>
              </a:rPr>
              <a:t>high priority controlled variable (CV) </a:t>
            </a:r>
            <a:r>
              <a:rPr lang="en-US" sz="2000" dirty="0" smtClean="0"/>
              <a:t>(cannot be given up) with a </a:t>
            </a:r>
            <a:r>
              <a:rPr lang="en-US" sz="2000" dirty="0" smtClean="0">
                <a:solidFill>
                  <a:srgbClr val="00B050"/>
                </a:solidFill>
              </a:rPr>
              <a:t>manipulated variable (MV) that is </a:t>
            </a:r>
            <a:r>
              <a:rPr lang="en-US" sz="2000" u="sng" dirty="0" smtClean="0">
                <a:solidFill>
                  <a:srgbClr val="00B050"/>
                </a:solidFill>
              </a:rPr>
              <a:t>not</a:t>
            </a:r>
            <a:r>
              <a:rPr lang="en-US" sz="2000" dirty="0" smtClean="0">
                <a:solidFill>
                  <a:srgbClr val="00B050"/>
                </a:solidFill>
              </a:rPr>
              <a:t> likely to saturate.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66" y="3354275"/>
            <a:ext cx="3860734" cy="2852214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102" y="1597063"/>
            <a:ext cx="3845097" cy="24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Optimal </a:t>
            </a:r>
            <a:r>
              <a:rPr lang="nb-NO" dirty="0" err="1"/>
              <a:t>o</a:t>
            </a:r>
            <a:r>
              <a:rPr lang="nb-NO" dirty="0" err="1" smtClean="0"/>
              <a:t>peration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advanced</a:t>
            </a:r>
            <a:r>
              <a:rPr lang="nb-NO" dirty="0" smtClean="0"/>
              <a:t> </a:t>
            </a:r>
            <a:r>
              <a:rPr lang="nb-NO" dirty="0" err="1" smtClean="0"/>
              <a:t>control</a:t>
            </a:r>
            <a:r>
              <a:rPr lang="nb-NO" dirty="0" smtClean="0"/>
              <a:t> </a:t>
            </a:r>
            <a:r>
              <a:rPr lang="nb-NO" dirty="0" err="1" smtClean="0"/>
              <a:t>structures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466358"/>
            <a:ext cx="8229600" cy="923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Control structure (pairing) may vary with the operating region.</a:t>
            </a:r>
            <a:endParaRPr lang="en-US" dirty="0"/>
          </a:p>
        </p:txBody>
      </p:sp>
      <p:grpSp>
        <p:nvGrpSpPr>
          <p:cNvPr id="20" name="Gruppe 19"/>
          <p:cNvGrpSpPr/>
          <p:nvPr/>
        </p:nvGrpSpPr>
        <p:grpSpPr>
          <a:xfrm>
            <a:off x="8358102" y="1627279"/>
            <a:ext cx="3264544" cy="2019147"/>
            <a:chOff x="5081430" y="3014397"/>
            <a:chExt cx="3922016" cy="2465727"/>
          </a:xfrm>
        </p:grpSpPr>
        <p:sp>
          <p:nvSpPr>
            <p:cNvPr id="4" name="Rektangel 3"/>
            <p:cNvSpPr/>
            <p:nvPr/>
          </p:nvSpPr>
          <p:spPr>
            <a:xfrm>
              <a:off x="5521419" y="3215443"/>
              <a:ext cx="3332517" cy="5270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ihåndsform 4"/>
            <p:cNvSpPr/>
            <p:nvPr/>
          </p:nvSpPr>
          <p:spPr>
            <a:xfrm>
              <a:off x="6603376" y="3369937"/>
              <a:ext cx="2258147" cy="1600645"/>
            </a:xfrm>
            <a:custGeom>
              <a:avLst/>
              <a:gdLst>
                <a:gd name="connsiteX0" fmla="*/ 972423 w 2336403"/>
                <a:gd name="connsiteY0" fmla="*/ 1600645 h 1600645"/>
                <a:gd name="connsiteX1" fmla="*/ 713343 w 2336403"/>
                <a:gd name="connsiteY1" fmla="*/ 1158685 h 1600645"/>
                <a:gd name="connsiteX2" fmla="*/ 446643 w 2336403"/>
                <a:gd name="connsiteY2" fmla="*/ 792925 h 1600645"/>
                <a:gd name="connsiteX3" fmla="*/ 179943 w 2336403"/>
                <a:gd name="connsiteY3" fmla="*/ 472885 h 1600645"/>
                <a:gd name="connsiteX4" fmla="*/ 19923 w 2336403"/>
                <a:gd name="connsiteY4" fmla="*/ 366205 h 1600645"/>
                <a:gd name="connsiteX5" fmla="*/ 88503 w 2336403"/>
                <a:gd name="connsiteY5" fmla="*/ 305245 h 1600645"/>
                <a:gd name="connsiteX6" fmla="*/ 789543 w 2336403"/>
                <a:gd name="connsiteY6" fmla="*/ 91885 h 1600645"/>
                <a:gd name="connsiteX7" fmla="*/ 1810623 w 2336403"/>
                <a:gd name="connsiteY7" fmla="*/ 8065 h 1600645"/>
                <a:gd name="connsiteX8" fmla="*/ 2336403 w 2336403"/>
                <a:gd name="connsiteY8" fmla="*/ 8065 h 160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403" h="1600645">
                  <a:moveTo>
                    <a:pt x="972423" y="1600645"/>
                  </a:moveTo>
                  <a:cubicBezTo>
                    <a:pt x="886698" y="1446975"/>
                    <a:pt x="800973" y="1293305"/>
                    <a:pt x="713343" y="1158685"/>
                  </a:cubicBezTo>
                  <a:cubicBezTo>
                    <a:pt x="625713" y="1024065"/>
                    <a:pt x="535543" y="907225"/>
                    <a:pt x="446643" y="792925"/>
                  </a:cubicBezTo>
                  <a:cubicBezTo>
                    <a:pt x="357743" y="678625"/>
                    <a:pt x="251063" y="544005"/>
                    <a:pt x="179943" y="472885"/>
                  </a:cubicBezTo>
                  <a:cubicBezTo>
                    <a:pt x="108823" y="401765"/>
                    <a:pt x="35163" y="394145"/>
                    <a:pt x="19923" y="366205"/>
                  </a:cubicBezTo>
                  <a:cubicBezTo>
                    <a:pt x="4683" y="338265"/>
                    <a:pt x="-39767" y="350965"/>
                    <a:pt x="88503" y="305245"/>
                  </a:cubicBezTo>
                  <a:cubicBezTo>
                    <a:pt x="216773" y="259525"/>
                    <a:pt x="502523" y="141415"/>
                    <a:pt x="789543" y="91885"/>
                  </a:cubicBezTo>
                  <a:cubicBezTo>
                    <a:pt x="1076563" y="42355"/>
                    <a:pt x="1552813" y="22035"/>
                    <a:pt x="1810623" y="8065"/>
                  </a:cubicBezTo>
                  <a:cubicBezTo>
                    <a:pt x="2068433" y="-5905"/>
                    <a:pt x="2202418" y="1080"/>
                    <a:pt x="2336403" y="80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ihåndsform 5"/>
            <p:cNvSpPr/>
            <p:nvPr/>
          </p:nvSpPr>
          <p:spPr>
            <a:xfrm>
              <a:off x="7519602" y="3377367"/>
              <a:ext cx="1334334" cy="1585461"/>
            </a:xfrm>
            <a:custGeom>
              <a:avLst/>
              <a:gdLst>
                <a:gd name="connsiteX0" fmla="*/ 1346200 w 1346200"/>
                <a:gd name="connsiteY0" fmla="*/ 0 h 1593850"/>
                <a:gd name="connsiteX1" fmla="*/ 1330325 w 1346200"/>
                <a:gd name="connsiteY1" fmla="*/ 1584325 h 1593850"/>
                <a:gd name="connsiteX2" fmla="*/ 0 w 1346200"/>
                <a:gd name="connsiteY2" fmla="*/ 1593850 h 1593850"/>
                <a:gd name="connsiteX3" fmla="*/ 1346200 w 1346200"/>
                <a:gd name="connsiteY3" fmla="*/ 0 h 15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1593850">
                  <a:moveTo>
                    <a:pt x="1346200" y="0"/>
                  </a:moveTo>
                  <a:lnTo>
                    <a:pt x="1330325" y="1584325"/>
                  </a:lnTo>
                  <a:lnTo>
                    <a:pt x="0" y="159385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7" name="Gruppe 6"/>
            <p:cNvGrpSpPr/>
            <p:nvPr/>
          </p:nvGrpSpPr>
          <p:grpSpPr>
            <a:xfrm>
              <a:off x="5495539" y="3535793"/>
              <a:ext cx="2078966" cy="1441320"/>
              <a:chOff x="3149600" y="4524051"/>
              <a:chExt cx="2078966" cy="1441320"/>
            </a:xfrm>
          </p:grpSpPr>
          <p:sp>
            <p:nvSpPr>
              <p:cNvPr id="8" name="Frihåndsform 7"/>
              <p:cNvSpPr/>
              <p:nvPr/>
            </p:nvSpPr>
            <p:spPr>
              <a:xfrm>
                <a:off x="3149600" y="4524052"/>
                <a:ext cx="2078966" cy="1441319"/>
              </a:xfrm>
              <a:custGeom>
                <a:avLst/>
                <a:gdLst>
                  <a:gd name="connsiteX0" fmla="*/ 0 w 2078966"/>
                  <a:gd name="connsiteY0" fmla="*/ 708 h 1441319"/>
                  <a:gd name="connsiteX1" fmla="*/ 1112808 w 2078966"/>
                  <a:gd name="connsiteY1" fmla="*/ 181863 h 1441319"/>
                  <a:gd name="connsiteX2" fmla="*/ 1915064 w 2078966"/>
                  <a:gd name="connsiteY2" fmla="*/ 1122142 h 1441319"/>
                  <a:gd name="connsiteX3" fmla="*/ 2078966 w 2078966"/>
                  <a:gd name="connsiteY3" fmla="*/ 1441319 h 144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8966" h="1441319">
                    <a:moveTo>
                      <a:pt x="0" y="708"/>
                    </a:moveTo>
                    <a:cubicBezTo>
                      <a:pt x="396815" y="-2168"/>
                      <a:pt x="793631" y="-5043"/>
                      <a:pt x="1112808" y="181863"/>
                    </a:cubicBezTo>
                    <a:cubicBezTo>
                      <a:pt x="1431985" y="368769"/>
                      <a:pt x="1754038" y="912233"/>
                      <a:pt x="1915064" y="1122142"/>
                    </a:cubicBezTo>
                    <a:cubicBezTo>
                      <a:pt x="2076090" y="1332051"/>
                      <a:pt x="2077528" y="1386685"/>
                      <a:pt x="2078966" y="1441319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" name="Frihåndsform 8"/>
              <p:cNvSpPr/>
              <p:nvPr/>
            </p:nvSpPr>
            <p:spPr>
              <a:xfrm>
                <a:off x="3175480" y="4524051"/>
                <a:ext cx="2053086" cy="1431985"/>
              </a:xfrm>
              <a:custGeom>
                <a:avLst/>
                <a:gdLst>
                  <a:gd name="connsiteX0" fmla="*/ 0 w 2053086"/>
                  <a:gd name="connsiteY0" fmla="*/ 0 h 1431985"/>
                  <a:gd name="connsiteX1" fmla="*/ 17252 w 2053086"/>
                  <a:gd name="connsiteY1" fmla="*/ 1431985 h 1431985"/>
                  <a:gd name="connsiteX2" fmla="*/ 2053086 w 2053086"/>
                  <a:gd name="connsiteY2" fmla="*/ 1431985 h 1431985"/>
                  <a:gd name="connsiteX3" fmla="*/ 0 w 2053086"/>
                  <a:gd name="connsiteY3" fmla="*/ 0 h 143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086" h="1431985">
                    <a:moveTo>
                      <a:pt x="0" y="0"/>
                    </a:moveTo>
                    <a:lnTo>
                      <a:pt x="17252" y="1431985"/>
                    </a:lnTo>
                    <a:lnTo>
                      <a:pt x="2053086" y="14319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cxnSp>
          <p:nvCxnSpPr>
            <p:cNvPr id="10" name="Rett pilkobling 9"/>
            <p:cNvCxnSpPr/>
            <p:nvPr/>
          </p:nvCxnSpPr>
          <p:spPr>
            <a:xfrm flipV="1">
              <a:off x="5495539" y="4960354"/>
              <a:ext cx="3507907" cy="742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Rett pilkobling 10"/>
            <p:cNvCxnSpPr/>
            <p:nvPr/>
          </p:nvCxnSpPr>
          <p:spPr>
            <a:xfrm flipV="1">
              <a:off x="5520939" y="3014397"/>
              <a:ext cx="480" cy="196271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Sylinder 11"/>
            <p:cNvSpPr txBox="1"/>
            <p:nvPr/>
          </p:nvSpPr>
          <p:spPr>
            <a:xfrm>
              <a:off x="5702942" y="4104644"/>
              <a:ext cx="1212375" cy="4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1</a:t>
              </a:r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7415654" y="3939640"/>
              <a:ext cx="1233552" cy="4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2</a:t>
              </a: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6081629" y="3226849"/>
              <a:ext cx="1430386" cy="4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3</a:t>
              </a:r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6486605" y="5029106"/>
              <a:ext cx="1782562" cy="45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Disturbance</a:t>
              </a:r>
              <a:r>
                <a:rPr lang="nb-NO" dirty="0"/>
                <a:t> 1</a:t>
              </a:r>
            </a:p>
          </p:txBody>
        </p:sp>
        <p:sp>
          <p:nvSpPr>
            <p:cNvPr id="16" name="TekstSylinder 15"/>
            <p:cNvSpPr txBox="1"/>
            <p:nvPr/>
          </p:nvSpPr>
          <p:spPr>
            <a:xfrm rot="16200000">
              <a:off x="4397336" y="3882788"/>
              <a:ext cx="1811903" cy="443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Disturbance</a:t>
              </a:r>
              <a:r>
                <a:rPr lang="nb-NO" dirty="0"/>
                <a:t> 2</a:t>
              </a:r>
            </a:p>
          </p:txBody>
        </p:sp>
      </p:grpSp>
      <p:sp>
        <p:nvSpPr>
          <p:cNvPr id="43" name="Rektangel 42"/>
          <p:cNvSpPr/>
          <p:nvPr/>
        </p:nvSpPr>
        <p:spPr>
          <a:xfrm>
            <a:off x="215900" y="5964023"/>
            <a:ext cx="10162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A. Reyes-Lúa, C. Zotica, S. Skogestad, 2018.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Optimal Operation with Changing Active Constraint Regions using Classical Advanced Control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In: 10</a:t>
            </a:r>
            <a:r>
              <a:rPr lang="en-US" sz="12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ADCHEM. IFAC, Shenyang, China.</a:t>
            </a:r>
            <a:endParaRPr lang="nb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0" y="2962865"/>
            <a:ext cx="3648560" cy="2695465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304" y="2962866"/>
            <a:ext cx="4201293" cy="26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172" y="1308100"/>
            <a:ext cx="4942761" cy="2402255"/>
          </a:xfrm>
          <a:prstGeom prst="rect">
            <a:avLst/>
          </a:prstGeom>
        </p:spPr>
      </p:pic>
      <p:graphicFrame>
        <p:nvGraphicFramePr>
          <p:cNvPr id="3" name="Tabell 2"/>
          <p:cNvGraphicFramePr>
            <a:graphicFrameLocks noGrp="1"/>
          </p:cNvGraphicFramePr>
          <p:nvPr>
            <p:extLst/>
          </p:nvPr>
        </p:nvGraphicFramePr>
        <p:xfrm>
          <a:off x="1485900" y="3959440"/>
          <a:ext cx="8343900" cy="204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8874">
                  <a:extLst>
                    <a:ext uri="{9D8B030D-6E8A-4147-A177-3AD203B41FA5}">
                      <a16:colId xmlns:a16="http://schemas.microsoft.com/office/drawing/2014/main" val="835904414"/>
                    </a:ext>
                  </a:extLst>
                </a:gridCol>
                <a:gridCol w="3713726">
                  <a:extLst>
                    <a:ext uri="{9D8B030D-6E8A-4147-A177-3AD203B41FA5}">
                      <a16:colId xmlns:a16="http://schemas.microsoft.com/office/drawing/2014/main" val="1095247859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969964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err="1" smtClean="0"/>
                        <a:t>Priority</a:t>
                      </a:r>
                      <a:r>
                        <a:rPr lang="es-MX" sz="2200" dirty="0" smtClean="0"/>
                        <a:t> </a:t>
                      </a:r>
                      <a:r>
                        <a:rPr lang="es-MX" sz="2200" dirty="0" err="1" smtClean="0"/>
                        <a:t>level</a:t>
                      </a:r>
                      <a:endParaRPr lang="nb-NO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 err="1" smtClean="0"/>
                        <a:t>Description</a:t>
                      </a:r>
                      <a:endParaRPr lang="nb-NO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 err="1" smtClean="0"/>
                        <a:t>Constraints</a:t>
                      </a:r>
                      <a:endParaRPr lang="nb-NO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814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1</a:t>
                      </a:r>
                      <a:endParaRPr lang="nb-NO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 err="1" smtClean="0"/>
                        <a:t>Feasibility</a:t>
                      </a:r>
                      <a:r>
                        <a:rPr lang="es-MX" sz="2200" dirty="0" smtClean="0"/>
                        <a:t> </a:t>
                      </a:r>
                      <a:r>
                        <a:rPr lang="es-MX" sz="2200" dirty="0" err="1" smtClean="0"/>
                        <a:t>region</a:t>
                      </a:r>
                      <a:endParaRPr lang="nb-NO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i="1" dirty="0" smtClean="0"/>
                        <a:t>F</a:t>
                      </a:r>
                      <a:r>
                        <a:rPr lang="es-MX" sz="2200" i="1" baseline="-25000" dirty="0" smtClean="0"/>
                        <a:t>H </a:t>
                      </a:r>
                      <a:r>
                        <a:rPr lang="es-MX" sz="2200" i="1" dirty="0" smtClean="0"/>
                        <a:t>≤ </a:t>
                      </a:r>
                      <a:r>
                        <a:rPr lang="es-MX" sz="2200" i="1" dirty="0" err="1" smtClean="0"/>
                        <a:t>F</a:t>
                      </a:r>
                      <a:r>
                        <a:rPr lang="es-MX" sz="2200" i="1" baseline="-25000" dirty="0" err="1" smtClean="0"/>
                        <a:t>H</a:t>
                      </a:r>
                      <a:r>
                        <a:rPr lang="es-MX" sz="2200" i="1" baseline="30000" dirty="0" err="1" smtClean="0"/>
                        <a:t>max</a:t>
                      </a:r>
                      <a:endParaRPr lang="es-MX" sz="2200" i="1" baseline="30000" dirty="0" smtClean="0"/>
                    </a:p>
                    <a:p>
                      <a:r>
                        <a:rPr lang="es-MX" sz="2200" i="1" dirty="0" smtClean="0"/>
                        <a:t>F</a:t>
                      </a:r>
                      <a:r>
                        <a:rPr lang="es-MX" sz="2200" i="1" baseline="-25000" dirty="0" smtClean="0"/>
                        <a:t>C </a:t>
                      </a:r>
                      <a:r>
                        <a:rPr lang="es-MX" sz="2200" i="1" dirty="0" smtClean="0"/>
                        <a:t>≤ </a:t>
                      </a:r>
                      <a:r>
                        <a:rPr lang="es-MX" sz="2200" i="1" dirty="0" err="1" smtClean="0"/>
                        <a:t>F</a:t>
                      </a:r>
                      <a:r>
                        <a:rPr lang="es-MX" sz="2200" i="1" baseline="-25000" dirty="0" err="1" smtClean="0"/>
                        <a:t>c</a:t>
                      </a:r>
                      <a:r>
                        <a:rPr lang="es-MX" sz="2200" i="1" baseline="30000" dirty="0" err="1" smtClean="0"/>
                        <a:t>max</a:t>
                      </a:r>
                      <a:endParaRPr lang="nb-NO" sz="22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045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2</a:t>
                      </a:r>
                      <a:endParaRPr lang="nb-NO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 err="1" smtClean="0"/>
                        <a:t>Main</a:t>
                      </a:r>
                      <a:r>
                        <a:rPr lang="es-MX" sz="2200" dirty="0" smtClean="0"/>
                        <a:t> control </a:t>
                      </a:r>
                      <a:r>
                        <a:rPr lang="es-MX" sz="2200" dirty="0" err="1" smtClean="0"/>
                        <a:t>objective</a:t>
                      </a:r>
                      <a:endParaRPr lang="nb-NO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i="1" dirty="0" smtClean="0"/>
                        <a:t>T</a:t>
                      </a:r>
                      <a:r>
                        <a:rPr lang="es-MX" sz="2200" i="1" baseline="-25000" dirty="0" smtClean="0"/>
                        <a:t>H </a:t>
                      </a:r>
                      <a:r>
                        <a:rPr lang="es-MX" sz="2200" i="1" dirty="0" smtClean="0"/>
                        <a:t>= </a:t>
                      </a:r>
                      <a:r>
                        <a:rPr lang="es-MX" sz="2200" i="1" dirty="0" err="1" smtClean="0"/>
                        <a:t>T</a:t>
                      </a:r>
                      <a:r>
                        <a:rPr lang="es-MX" sz="2200" i="1" baseline="-25000" dirty="0" err="1" smtClean="0"/>
                        <a:t>H</a:t>
                      </a:r>
                      <a:r>
                        <a:rPr lang="es-MX" sz="2200" i="1" baseline="30000" dirty="0" err="1" smtClean="0"/>
                        <a:t>sp</a:t>
                      </a:r>
                      <a:endParaRPr lang="nb-NO" sz="22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653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3</a:t>
                      </a:r>
                      <a:endParaRPr lang="nb-NO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 err="1" smtClean="0"/>
                        <a:t>Desired</a:t>
                      </a:r>
                      <a:r>
                        <a:rPr lang="es-MX" sz="2200" dirty="0" smtClean="0"/>
                        <a:t> </a:t>
                      </a:r>
                      <a:r>
                        <a:rPr lang="es-MX" sz="2200" dirty="0" err="1" smtClean="0"/>
                        <a:t>throughput</a:t>
                      </a:r>
                      <a:endParaRPr lang="nb-NO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i="1" dirty="0" smtClean="0"/>
                        <a:t>F</a:t>
                      </a:r>
                      <a:r>
                        <a:rPr lang="es-MX" sz="2200" i="1" baseline="-25000" dirty="0" smtClean="0"/>
                        <a:t>H </a:t>
                      </a:r>
                      <a:r>
                        <a:rPr lang="es-MX" sz="2200" i="1" dirty="0" smtClean="0"/>
                        <a:t>= </a:t>
                      </a:r>
                      <a:r>
                        <a:rPr lang="es-MX" sz="2200" i="1" dirty="0" err="1" smtClean="0"/>
                        <a:t>F</a:t>
                      </a:r>
                      <a:r>
                        <a:rPr lang="es-MX" sz="2200" i="1" baseline="-25000" dirty="0" err="1" smtClean="0"/>
                        <a:t>H</a:t>
                      </a:r>
                      <a:r>
                        <a:rPr lang="es-MX" sz="2200" i="1" baseline="30000" dirty="0" err="1" smtClean="0"/>
                        <a:t>sp</a:t>
                      </a:r>
                      <a:endParaRPr lang="nb-NO" sz="2200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2751685"/>
                  </a:ext>
                </a:extLst>
              </a:tr>
            </a:tbl>
          </a:graphicData>
        </a:graphic>
      </p:graphicFrame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Priorities</a:t>
            </a:r>
            <a:r>
              <a:rPr lang="es-MX" dirty="0" smtClean="0"/>
              <a:t> and </a:t>
            </a:r>
            <a:r>
              <a:rPr lang="es-MX" dirty="0" err="1" smtClean="0"/>
              <a:t>constraints</a:t>
            </a:r>
            <a:endParaRPr lang="nb-NO" dirty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/>
          </p:nvPr>
        </p:nvGraphicFramePr>
        <p:xfrm>
          <a:off x="609600" y="1863709"/>
          <a:ext cx="5086558" cy="1253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3279">
                  <a:extLst>
                    <a:ext uri="{9D8B030D-6E8A-4147-A177-3AD203B41FA5}">
                      <a16:colId xmlns:a16="http://schemas.microsoft.com/office/drawing/2014/main" val="1015117908"/>
                    </a:ext>
                  </a:extLst>
                </a:gridCol>
                <a:gridCol w="2543279">
                  <a:extLst>
                    <a:ext uri="{9D8B030D-6E8A-4147-A177-3AD203B41FA5}">
                      <a16:colId xmlns:a16="http://schemas.microsoft.com/office/drawing/2014/main" val="1447004033"/>
                    </a:ext>
                  </a:extLst>
                </a:gridCol>
              </a:tblGrid>
              <a:tr h="491166">
                <a:tc>
                  <a:txBody>
                    <a:bodyPr/>
                    <a:lstStyle/>
                    <a:p>
                      <a:r>
                        <a:rPr lang="es-MX" sz="2200" dirty="0" smtClean="0"/>
                        <a:t>MV </a:t>
                      </a:r>
                      <a:r>
                        <a:rPr lang="es-MX" sz="2200" dirty="0" err="1" smtClean="0"/>
                        <a:t>constraints</a:t>
                      </a:r>
                      <a:endParaRPr lang="nb-NO" sz="2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 smtClean="0"/>
                        <a:t>CV </a:t>
                      </a:r>
                      <a:r>
                        <a:rPr lang="es-MX" sz="2200" dirty="0" err="1" smtClean="0"/>
                        <a:t>constraints</a:t>
                      </a:r>
                      <a:endParaRPr lang="nb-NO" sz="2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845001"/>
                  </a:ext>
                </a:extLst>
              </a:tr>
              <a:tr h="491166">
                <a:tc>
                  <a:txBody>
                    <a:bodyPr/>
                    <a:lstStyle/>
                    <a:p>
                      <a:r>
                        <a:rPr lang="es-MX" sz="2200" i="1" dirty="0" smtClean="0"/>
                        <a:t>F</a:t>
                      </a:r>
                      <a:r>
                        <a:rPr lang="es-MX" sz="2200" i="1" baseline="-25000" dirty="0" smtClean="0"/>
                        <a:t>H </a:t>
                      </a:r>
                      <a:r>
                        <a:rPr lang="es-MX" sz="2200" i="1" dirty="0" smtClean="0"/>
                        <a:t>≤ </a:t>
                      </a:r>
                      <a:r>
                        <a:rPr lang="es-MX" sz="2200" i="1" dirty="0" err="1" smtClean="0"/>
                        <a:t>F</a:t>
                      </a:r>
                      <a:r>
                        <a:rPr lang="es-MX" sz="2200" i="1" baseline="-25000" dirty="0" err="1" smtClean="0"/>
                        <a:t>H</a:t>
                      </a:r>
                      <a:r>
                        <a:rPr lang="es-MX" sz="2200" i="1" baseline="30000" dirty="0" err="1" smtClean="0"/>
                        <a:t>max</a:t>
                      </a:r>
                      <a:endParaRPr lang="es-MX" sz="2200" i="1" baseline="30000" dirty="0" smtClean="0"/>
                    </a:p>
                    <a:p>
                      <a:r>
                        <a:rPr lang="es-MX" sz="2200" i="1" dirty="0" smtClean="0"/>
                        <a:t>F</a:t>
                      </a:r>
                      <a:r>
                        <a:rPr lang="es-MX" sz="2200" i="1" baseline="-25000" dirty="0" smtClean="0"/>
                        <a:t>C </a:t>
                      </a:r>
                      <a:r>
                        <a:rPr lang="es-MX" sz="2200" i="1" dirty="0" smtClean="0"/>
                        <a:t>≤ </a:t>
                      </a:r>
                      <a:r>
                        <a:rPr lang="es-MX" sz="2200" i="1" dirty="0" err="1" smtClean="0"/>
                        <a:t>F</a:t>
                      </a:r>
                      <a:r>
                        <a:rPr lang="es-MX" sz="2200" i="1" baseline="-25000" dirty="0" err="1" smtClean="0"/>
                        <a:t>c</a:t>
                      </a:r>
                      <a:r>
                        <a:rPr lang="es-MX" sz="2200" i="1" baseline="30000" dirty="0" err="1" smtClean="0"/>
                        <a:t>max</a:t>
                      </a:r>
                      <a:endParaRPr lang="nb-NO" sz="2200" i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i="1" dirty="0" smtClean="0"/>
                        <a:t>T</a:t>
                      </a:r>
                      <a:r>
                        <a:rPr lang="es-MX" sz="2200" i="1" baseline="-25000" dirty="0" smtClean="0"/>
                        <a:t>H </a:t>
                      </a:r>
                      <a:r>
                        <a:rPr lang="es-MX" sz="2200" i="1" dirty="0" smtClean="0"/>
                        <a:t>= </a:t>
                      </a:r>
                      <a:r>
                        <a:rPr lang="es-MX" sz="2200" i="1" dirty="0" err="1" smtClean="0"/>
                        <a:t>T</a:t>
                      </a:r>
                      <a:r>
                        <a:rPr lang="es-MX" sz="2200" i="1" baseline="-25000" dirty="0" err="1" smtClean="0"/>
                        <a:t>H</a:t>
                      </a:r>
                      <a:r>
                        <a:rPr lang="es-MX" sz="2200" i="1" baseline="30000" dirty="0" err="1" smtClean="0"/>
                        <a:t>sp</a:t>
                      </a:r>
                      <a:endParaRPr lang="nb-NO" sz="2200" i="1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i="1" dirty="0" smtClean="0"/>
                        <a:t>F</a:t>
                      </a:r>
                      <a:r>
                        <a:rPr lang="es-MX" sz="2200" i="1" baseline="-25000" dirty="0" smtClean="0"/>
                        <a:t>H </a:t>
                      </a:r>
                      <a:r>
                        <a:rPr lang="es-MX" sz="2200" i="1" dirty="0" smtClean="0"/>
                        <a:t>= </a:t>
                      </a:r>
                      <a:r>
                        <a:rPr lang="es-MX" sz="2200" i="1" dirty="0" err="1" smtClean="0"/>
                        <a:t>F</a:t>
                      </a:r>
                      <a:r>
                        <a:rPr lang="es-MX" sz="2200" i="1" baseline="-25000" dirty="0" err="1" smtClean="0"/>
                        <a:t>H</a:t>
                      </a:r>
                      <a:r>
                        <a:rPr lang="es-MX" sz="2200" i="1" baseline="30000" dirty="0" err="1" smtClean="0"/>
                        <a:t>sp</a:t>
                      </a:r>
                      <a:endParaRPr lang="nb-NO" sz="2200" i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333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4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Handling</a:t>
            </a:r>
            <a:r>
              <a:rPr lang="es-MX" dirty="0" smtClean="0"/>
              <a:t> </a:t>
            </a:r>
            <a:r>
              <a:rPr lang="es-MX" dirty="0" err="1" smtClean="0"/>
              <a:t>constraints</a:t>
            </a:r>
            <a:r>
              <a:rPr lang="es-MX" dirty="0" smtClean="0"/>
              <a:t> </a:t>
            </a:r>
            <a:r>
              <a:rPr lang="es-MX" dirty="0" err="1" smtClean="0"/>
              <a:t>using</a:t>
            </a:r>
            <a:r>
              <a:rPr lang="es-MX" dirty="0" smtClean="0"/>
              <a:t> ACS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417639"/>
            <a:ext cx="10883900" cy="1093963"/>
          </a:xfrm>
          <a:ln w="254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210000"/>
              </a:lnSpc>
              <a:spcBef>
                <a:spcPts val="600"/>
              </a:spcBef>
              <a:buNone/>
            </a:pPr>
            <a:r>
              <a:rPr lang="en-US" sz="2000" b="1" dirty="0" smtClean="0"/>
              <a:t>Input saturation pairing rule</a:t>
            </a:r>
          </a:p>
          <a:p>
            <a:pPr marL="0" indent="0" algn="ctr">
              <a:buNone/>
            </a:pPr>
            <a:r>
              <a:rPr lang="en-US" sz="2000" dirty="0" smtClean="0"/>
              <a:t>A high priority controlled </a:t>
            </a:r>
            <a:r>
              <a:rPr lang="en-US" sz="2000" dirty="0"/>
              <a:t>variable (CV) (which cannot </a:t>
            </a:r>
            <a:r>
              <a:rPr lang="en-US" sz="2000" dirty="0" smtClean="0"/>
              <a:t>be given </a:t>
            </a:r>
            <a:r>
              <a:rPr lang="en-US" sz="2000" dirty="0"/>
              <a:t>up) should be paired with a manipulated </a:t>
            </a:r>
            <a:r>
              <a:rPr lang="en-US" sz="2000" dirty="0" smtClean="0"/>
              <a:t>variable </a:t>
            </a:r>
            <a:r>
              <a:rPr lang="en-US" sz="2000" dirty="0"/>
              <a:t>(MV) that is not likely to saturate</a:t>
            </a:r>
            <a:r>
              <a:rPr lang="en-US" sz="2000" dirty="0" smtClean="0"/>
              <a:t>.</a:t>
            </a:r>
          </a:p>
          <a:p>
            <a:pPr marL="0" indent="0" algn="ctr">
              <a:buNone/>
            </a:pPr>
            <a:endParaRPr lang="nb-NO" sz="2000" dirty="0"/>
          </a:p>
        </p:txBody>
      </p:sp>
      <p:sp>
        <p:nvSpPr>
          <p:cNvPr id="32" name="TekstSylinder 31"/>
          <p:cNvSpPr txBox="1"/>
          <p:nvPr/>
        </p:nvSpPr>
        <p:spPr>
          <a:xfrm>
            <a:off x="3177747" y="3018232"/>
            <a:ext cx="114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Pairing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followed</a:t>
            </a:r>
            <a:r>
              <a:rPr lang="nb-NO" dirty="0"/>
              <a:t>?</a:t>
            </a:r>
          </a:p>
          <a:p>
            <a:pPr algn="ctr"/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09600" y="4119327"/>
            <a:ext cx="1219200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Constraint</a:t>
            </a:r>
            <a:r>
              <a:rPr lang="nb-NO" dirty="0"/>
              <a:t> </a:t>
            </a:r>
            <a:r>
              <a:rPr lang="nb-NO" dirty="0" err="1"/>
              <a:t>reached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424995" y="4831864"/>
            <a:ext cx="1454989" cy="36933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Do </a:t>
            </a:r>
            <a:r>
              <a:rPr lang="nb-NO" dirty="0" err="1"/>
              <a:t>nothing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424995" y="5573526"/>
            <a:ext cx="3976778" cy="36933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Give</a:t>
            </a:r>
            <a:r>
              <a:rPr lang="nb-NO" dirty="0"/>
              <a:t>-up a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priority</a:t>
            </a:r>
            <a:r>
              <a:rPr lang="nb-NO" dirty="0"/>
              <a:t> CV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selector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6424995" y="3051433"/>
            <a:ext cx="4563382" cy="36933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Do </a:t>
            </a:r>
            <a:r>
              <a:rPr lang="nb-NO" dirty="0" err="1"/>
              <a:t>nothing</a:t>
            </a:r>
            <a:r>
              <a:rPr lang="nb-NO" dirty="0"/>
              <a:t>: </a:t>
            </a:r>
            <a:r>
              <a:rPr lang="nb-NO" dirty="0" err="1"/>
              <a:t>give</a:t>
            </a:r>
            <a:r>
              <a:rPr lang="nb-NO" dirty="0"/>
              <a:t>-up controlling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priority</a:t>
            </a:r>
            <a:r>
              <a:rPr lang="nb-NO" dirty="0"/>
              <a:t> CV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424995" y="3803149"/>
            <a:ext cx="5656300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Reassign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priority</a:t>
            </a:r>
            <a:r>
              <a:rPr lang="nb-NO" dirty="0"/>
              <a:t> CV to MV controlling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priority</a:t>
            </a:r>
            <a:r>
              <a:rPr lang="nb-NO" dirty="0"/>
              <a:t> CV: ACS </a:t>
            </a:r>
            <a:r>
              <a:rPr lang="en-US" dirty="0"/>
              <a:t>+ </a:t>
            </a:r>
            <a:r>
              <a:rPr lang="en-US" i="1" dirty="0"/>
              <a:t>min/max </a:t>
            </a:r>
            <a:r>
              <a:rPr lang="en-US" dirty="0"/>
              <a:t>selector</a:t>
            </a:r>
            <a:endParaRPr lang="nb-NO" dirty="0"/>
          </a:p>
        </p:txBody>
      </p:sp>
      <p:cxnSp>
        <p:nvCxnSpPr>
          <p:cNvPr id="15" name="Vinkel 14"/>
          <p:cNvCxnSpPr>
            <a:stCxn id="7" idx="0"/>
            <a:endCxn id="30" idx="1"/>
          </p:cNvCxnSpPr>
          <p:nvPr/>
        </p:nvCxnSpPr>
        <p:spPr>
          <a:xfrm rot="5400000" flipH="1" flipV="1">
            <a:off x="1680754" y="3056897"/>
            <a:ext cx="600876" cy="1523984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Vinkel 15"/>
          <p:cNvCxnSpPr>
            <a:stCxn id="7" idx="2"/>
            <a:endCxn id="49" idx="1"/>
          </p:cNvCxnSpPr>
          <p:nvPr/>
        </p:nvCxnSpPr>
        <p:spPr>
          <a:xfrm rot="16200000" flipH="1">
            <a:off x="1743862" y="4240995"/>
            <a:ext cx="625618" cy="1674943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Vinkel 22"/>
          <p:cNvCxnSpPr>
            <a:stCxn id="30" idx="2"/>
            <a:endCxn id="13" idx="1"/>
          </p:cNvCxnSpPr>
          <p:nvPr/>
        </p:nvCxnSpPr>
        <p:spPr>
          <a:xfrm rot="5400000" flipH="1" flipV="1">
            <a:off x="4967694" y="2829144"/>
            <a:ext cx="160130" cy="2754472"/>
          </a:xfrm>
          <a:prstGeom prst="bentConnector4">
            <a:avLst>
              <a:gd name="adj1" fmla="val -142759"/>
              <a:gd name="adj2" fmla="val 66833"/>
            </a:avLst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mbe 29"/>
          <p:cNvSpPr/>
          <p:nvPr/>
        </p:nvSpPr>
        <p:spPr>
          <a:xfrm>
            <a:off x="2743184" y="2750456"/>
            <a:ext cx="1854677" cy="1535989"/>
          </a:xfrm>
          <a:prstGeom prst="diamond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9" name="Vinkel 38"/>
          <p:cNvCxnSpPr>
            <a:stCxn id="30" idx="3"/>
            <a:endCxn id="12" idx="1"/>
          </p:cNvCxnSpPr>
          <p:nvPr/>
        </p:nvCxnSpPr>
        <p:spPr>
          <a:xfrm flipV="1">
            <a:off x="4597861" y="3236099"/>
            <a:ext cx="1827134" cy="28235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kstSylinder 45"/>
          <p:cNvSpPr txBox="1"/>
          <p:nvPr/>
        </p:nvSpPr>
        <p:spPr>
          <a:xfrm>
            <a:off x="4773361" y="5036013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YES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4786665" y="407316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NO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3209142" y="5016688"/>
            <a:ext cx="11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priority</a:t>
            </a:r>
            <a:r>
              <a:rPr lang="nb-NO" dirty="0"/>
              <a:t>?</a:t>
            </a:r>
          </a:p>
        </p:txBody>
      </p:sp>
      <p:sp>
        <p:nvSpPr>
          <p:cNvPr id="49" name="Rombe 48"/>
          <p:cNvSpPr/>
          <p:nvPr/>
        </p:nvSpPr>
        <p:spPr>
          <a:xfrm>
            <a:off x="2894143" y="4788861"/>
            <a:ext cx="1552757" cy="1204830"/>
          </a:xfrm>
          <a:prstGeom prst="diamond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8" name="Vinkel 57"/>
          <p:cNvCxnSpPr>
            <a:stCxn id="49" idx="3"/>
            <a:endCxn id="9" idx="1"/>
          </p:cNvCxnSpPr>
          <p:nvPr/>
        </p:nvCxnSpPr>
        <p:spPr>
          <a:xfrm flipV="1">
            <a:off x="4446900" y="5016530"/>
            <a:ext cx="1978095" cy="37474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Vinkel 60"/>
          <p:cNvCxnSpPr>
            <a:stCxn id="49" idx="2"/>
            <a:endCxn id="10" idx="1"/>
          </p:cNvCxnSpPr>
          <p:nvPr/>
        </p:nvCxnSpPr>
        <p:spPr>
          <a:xfrm rot="5400000" flipH="1" flipV="1">
            <a:off x="4930008" y="4498705"/>
            <a:ext cx="235499" cy="2754473"/>
          </a:xfrm>
          <a:prstGeom prst="bentConnector4">
            <a:avLst>
              <a:gd name="adj1" fmla="val -97070"/>
              <a:gd name="adj2" fmla="val 64093"/>
            </a:avLst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kstSylinder 68"/>
          <p:cNvSpPr txBox="1"/>
          <p:nvPr/>
        </p:nvSpPr>
        <p:spPr>
          <a:xfrm>
            <a:off x="4773361" y="3176727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YES</a:t>
            </a:r>
          </a:p>
        </p:txBody>
      </p:sp>
      <p:sp>
        <p:nvSpPr>
          <p:cNvPr id="70" name="TekstSylinder 69"/>
          <p:cNvSpPr txBox="1"/>
          <p:nvPr/>
        </p:nvSpPr>
        <p:spPr>
          <a:xfrm>
            <a:off x="4786665" y="568509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NO</a:t>
            </a:r>
          </a:p>
        </p:txBody>
      </p:sp>
      <p:sp>
        <p:nvSpPr>
          <p:cNvPr id="71" name="TekstSylinder 70"/>
          <p:cNvSpPr txBox="1"/>
          <p:nvPr/>
        </p:nvSpPr>
        <p:spPr>
          <a:xfrm>
            <a:off x="1692045" y="316666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MV</a:t>
            </a:r>
          </a:p>
        </p:txBody>
      </p:sp>
      <p:sp>
        <p:nvSpPr>
          <p:cNvPr id="72" name="TekstSylinder 71"/>
          <p:cNvSpPr txBox="1"/>
          <p:nvPr/>
        </p:nvSpPr>
        <p:spPr>
          <a:xfrm>
            <a:off x="1805476" y="5040713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36478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animBg="1"/>
      <p:bldP spid="9" grpId="0" animBg="1"/>
      <p:bldP spid="10" grpId="0" animBg="1"/>
      <p:bldP spid="12" grpId="0" animBg="1"/>
      <p:bldP spid="13" grpId="0" animBg="1"/>
      <p:bldP spid="30" grpId="0" animBg="1"/>
      <p:bldP spid="46" grpId="0"/>
      <p:bldP spid="47" grpId="0"/>
      <p:bldP spid="48" grpId="0"/>
      <p:bldP spid="49" grpId="0" animBg="1"/>
      <p:bldP spid="69" grpId="0"/>
      <p:bldP spid="70" grpId="0"/>
      <p:bldP spid="71" grpId="0"/>
      <p:bldP spid="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Active </a:t>
            </a:r>
            <a:r>
              <a:rPr lang="nb-NO" dirty="0" err="1"/>
              <a:t>c</a:t>
            </a:r>
            <a:r>
              <a:rPr lang="nb-NO" dirty="0" err="1" smtClean="0"/>
              <a:t>onstraint</a:t>
            </a:r>
            <a:r>
              <a:rPr lang="nb-NO" dirty="0" smtClean="0"/>
              <a:t> </a:t>
            </a:r>
            <a:r>
              <a:rPr lang="nb-NO" dirty="0"/>
              <a:t>r</a:t>
            </a:r>
            <a:r>
              <a:rPr lang="nb-NO" dirty="0" smtClean="0"/>
              <a:t>egions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97" y="1417638"/>
            <a:ext cx="5490003" cy="379944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896229" y="1651545"/>
            <a:ext cx="427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2"/>
                </a:solidFill>
              </a:rPr>
              <a:t>Active </a:t>
            </a:r>
            <a:r>
              <a:rPr lang="es-MX" sz="2400" b="1" dirty="0" err="1">
                <a:solidFill>
                  <a:schemeClr val="tx2"/>
                </a:solidFill>
              </a:rPr>
              <a:t>constraint</a:t>
            </a:r>
            <a:r>
              <a:rPr lang="es-MX" sz="2400" b="1" dirty="0">
                <a:solidFill>
                  <a:schemeClr val="tx2"/>
                </a:solidFill>
              </a:rPr>
              <a:t> in </a:t>
            </a:r>
            <a:r>
              <a:rPr lang="es-MX" sz="2400" b="1" dirty="0" err="1">
                <a:solidFill>
                  <a:schemeClr val="tx2"/>
                </a:solidFill>
              </a:rPr>
              <a:t>each</a:t>
            </a:r>
            <a:r>
              <a:rPr lang="es-MX" sz="2400" b="1" dirty="0">
                <a:solidFill>
                  <a:schemeClr val="tx2"/>
                </a:solidFill>
              </a:rPr>
              <a:t> </a:t>
            </a:r>
            <a:r>
              <a:rPr lang="es-MX" sz="2400" b="1" dirty="0" err="1">
                <a:solidFill>
                  <a:schemeClr val="tx2"/>
                </a:solidFill>
              </a:rPr>
              <a:t>region</a:t>
            </a:r>
            <a:r>
              <a:rPr lang="es-MX" sz="2400" b="1" dirty="0">
                <a:solidFill>
                  <a:schemeClr val="tx2"/>
                </a:solidFill>
              </a:rPr>
              <a:t>:</a:t>
            </a:r>
            <a:endParaRPr lang="nb-NO" sz="2400" b="1" dirty="0">
              <a:solidFill>
                <a:schemeClr val="tx2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229" y="2113210"/>
            <a:ext cx="3780742" cy="110124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49" y="3695700"/>
            <a:ext cx="5518151" cy="24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4. </a:t>
            </a:r>
            <a:r>
              <a:rPr lang="es-MX" dirty="0" err="1" smtClean="0"/>
              <a:t>Alternatives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/>
              <a:t>s</a:t>
            </a:r>
            <a:r>
              <a:rPr lang="es-MX" dirty="0" err="1" smtClean="0"/>
              <a:t>upervisory</a:t>
            </a:r>
            <a:r>
              <a:rPr lang="es-MX" dirty="0" smtClean="0"/>
              <a:t> </a:t>
            </a:r>
            <a:r>
              <a:rPr lang="es-MX" dirty="0" err="1"/>
              <a:t>l</a:t>
            </a:r>
            <a:r>
              <a:rPr lang="es-MX" dirty="0" err="1" smtClean="0"/>
              <a:t>ayer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1171576" y="1417638"/>
            <a:ext cx="4638675" cy="2620962"/>
          </a:xfrm>
        </p:spPr>
        <p:txBody>
          <a:bodyPr numCol="1">
            <a:noAutofit/>
          </a:bodyPr>
          <a:lstStyle/>
          <a:p>
            <a:pPr marL="457200" lvl="1" indent="0">
              <a:buNone/>
            </a:pPr>
            <a:r>
              <a:rPr lang="es-MX" b="1" dirty="0" smtClean="0">
                <a:solidFill>
                  <a:schemeClr val="tx2"/>
                </a:solidFill>
              </a:rPr>
              <a:t>MPC</a:t>
            </a:r>
          </a:p>
          <a:p>
            <a:pPr marL="457200" lvl="1" indent="0">
              <a:buNone/>
            </a:pPr>
            <a:r>
              <a:rPr lang="es-MX" dirty="0" smtClean="0"/>
              <a:t>Define:</a:t>
            </a:r>
          </a:p>
          <a:p>
            <a:pPr lvl="1"/>
            <a:r>
              <a:rPr lang="es-MX" dirty="0" err="1" smtClean="0"/>
              <a:t>Priority</a:t>
            </a:r>
            <a:r>
              <a:rPr lang="es-MX" dirty="0" smtClean="0"/>
              <a:t> </a:t>
            </a:r>
            <a:r>
              <a:rPr lang="es-MX" dirty="0" err="1" smtClean="0"/>
              <a:t>list</a:t>
            </a:r>
            <a:r>
              <a:rPr lang="es-MX" dirty="0" smtClean="0"/>
              <a:t> of </a:t>
            </a:r>
            <a:r>
              <a:rPr lang="es-MX" dirty="0" err="1" smtClean="0"/>
              <a:t>constraints</a:t>
            </a:r>
            <a:endParaRPr lang="es-MX" dirty="0" smtClean="0"/>
          </a:p>
          <a:p>
            <a:pPr lvl="1"/>
            <a:r>
              <a:rPr lang="es-MX" dirty="0" err="1" smtClean="0"/>
              <a:t>Objective</a:t>
            </a:r>
            <a:r>
              <a:rPr lang="es-MX" dirty="0" smtClean="0"/>
              <a:t> </a:t>
            </a:r>
            <a:r>
              <a:rPr lang="es-MX" dirty="0" err="1" smtClean="0"/>
              <a:t>function</a:t>
            </a:r>
            <a:endParaRPr lang="es-MX" dirty="0"/>
          </a:p>
          <a:p>
            <a:pPr lvl="1"/>
            <a:r>
              <a:rPr lang="es-MX" dirty="0" err="1" smtClean="0"/>
              <a:t>Prediction</a:t>
            </a:r>
            <a:r>
              <a:rPr lang="es-MX" dirty="0" smtClean="0"/>
              <a:t> </a:t>
            </a:r>
            <a:r>
              <a:rPr lang="es-MX" dirty="0" err="1" smtClean="0"/>
              <a:t>horizon</a:t>
            </a:r>
            <a:r>
              <a:rPr lang="es-MX" dirty="0" smtClean="0"/>
              <a:t> </a:t>
            </a:r>
          </a:p>
          <a:p>
            <a:pPr lvl="1"/>
            <a:r>
              <a:rPr lang="es-MX" dirty="0" err="1" smtClean="0"/>
              <a:t>Sampling</a:t>
            </a:r>
            <a:r>
              <a:rPr lang="es-MX" dirty="0" smtClean="0"/>
              <a:t> </a:t>
            </a:r>
            <a:r>
              <a:rPr lang="es-MX" dirty="0"/>
              <a:t>time </a:t>
            </a:r>
            <a:endParaRPr lang="es-MX" dirty="0" smtClean="0"/>
          </a:p>
          <a:p>
            <a:pPr lvl="1"/>
            <a:r>
              <a:rPr lang="es-MX" dirty="0" smtClean="0"/>
              <a:t>Control </a:t>
            </a:r>
            <a:r>
              <a:rPr lang="es-MX" dirty="0" err="1" smtClean="0"/>
              <a:t>intervals</a:t>
            </a:r>
            <a:r>
              <a:rPr lang="es-MX" dirty="0" smtClean="0"/>
              <a:t> </a:t>
            </a:r>
          </a:p>
          <a:p>
            <a:pPr lvl="1"/>
            <a:r>
              <a:rPr lang="es-MX" dirty="0" err="1"/>
              <a:t>Tuning</a:t>
            </a:r>
            <a:r>
              <a:rPr lang="es-MX" dirty="0"/>
              <a:t> </a:t>
            </a:r>
            <a:r>
              <a:rPr lang="es-MX" dirty="0" smtClean="0"/>
              <a:t>(</a:t>
            </a:r>
            <a:r>
              <a:rPr lang="el-GR" dirty="0" smtClean="0"/>
              <a:t>Δ</a:t>
            </a:r>
            <a:r>
              <a:rPr lang="nb-NO" dirty="0" smtClean="0"/>
              <a:t>t, N, </a:t>
            </a:r>
            <a:r>
              <a:rPr lang="el-GR" dirty="0" smtClean="0"/>
              <a:t>ω</a:t>
            </a:r>
            <a:r>
              <a:rPr lang="es-MX" baseline="-25000" dirty="0"/>
              <a:t>i</a:t>
            </a:r>
            <a:r>
              <a:rPr lang="es-MX" dirty="0"/>
              <a:t>)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 trial and error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s-MX" b="1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s-MX" b="1" dirty="0">
                <a:solidFill>
                  <a:schemeClr val="tx2"/>
                </a:solidFill>
              </a:rPr>
              <a:t>	</a:t>
            </a:r>
          </a:p>
          <a:p>
            <a:pPr lvl="1"/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6372226" y="1417638"/>
            <a:ext cx="5210174" cy="292576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MX" b="1" dirty="0" err="1">
                <a:solidFill>
                  <a:schemeClr val="tx2"/>
                </a:solidFill>
                <a:latin typeface="+mj-lt"/>
              </a:rPr>
              <a:t>Advanced</a:t>
            </a:r>
            <a:r>
              <a:rPr lang="es-MX" b="1" dirty="0">
                <a:solidFill>
                  <a:schemeClr val="tx2"/>
                </a:solidFill>
                <a:latin typeface="+mj-lt"/>
              </a:rPr>
              <a:t> Control </a:t>
            </a:r>
            <a:r>
              <a:rPr lang="es-MX" b="1" dirty="0" err="1">
                <a:solidFill>
                  <a:schemeClr val="tx2"/>
                </a:solidFill>
                <a:latin typeface="+mj-lt"/>
              </a:rPr>
              <a:t>Structures</a:t>
            </a:r>
            <a:endParaRPr lang="es-MX" b="1" dirty="0">
              <a:solidFill>
                <a:schemeClr val="tx2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s-MX" dirty="0">
                <a:latin typeface="+mj-lt"/>
              </a:rPr>
              <a:t>Define:</a:t>
            </a:r>
          </a:p>
          <a:p>
            <a:pPr lvl="1"/>
            <a:r>
              <a:rPr lang="es-MX" dirty="0" err="1">
                <a:latin typeface="+mj-lt"/>
              </a:rPr>
              <a:t>Priority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list</a:t>
            </a:r>
            <a:r>
              <a:rPr lang="es-MX" dirty="0">
                <a:latin typeface="+mj-lt"/>
              </a:rPr>
              <a:t> of </a:t>
            </a:r>
            <a:r>
              <a:rPr lang="es-MX" dirty="0" err="1">
                <a:latin typeface="+mj-lt"/>
              </a:rPr>
              <a:t>constraints</a:t>
            </a:r>
            <a:endParaRPr lang="es-MX" dirty="0">
              <a:latin typeface="+mj-lt"/>
            </a:endParaRPr>
          </a:p>
          <a:p>
            <a:pPr lvl="1"/>
            <a:r>
              <a:rPr lang="es-MX" dirty="0" err="1">
                <a:latin typeface="+mj-lt"/>
              </a:rPr>
              <a:t>Pairing</a:t>
            </a:r>
            <a:r>
              <a:rPr lang="es-MX" dirty="0">
                <a:latin typeface="+mj-lt"/>
              </a:rPr>
              <a:t> at nominal </a:t>
            </a:r>
            <a:r>
              <a:rPr lang="es-MX" dirty="0" err="1">
                <a:latin typeface="+mj-lt"/>
              </a:rPr>
              <a:t>point</a:t>
            </a:r>
            <a:endParaRPr lang="es-MX" dirty="0">
              <a:latin typeface="+mj-lt"/>
            </a:endParaRPr>
          </a:p>
          <a:p>
            <a:pPr lvl="1"/>
            <a:r>
              <a:rPr lang="es-MX" dirty="0" err="1">
                <a:latin typeface="+mj-lt"/>
              </a:rPr>
              <a:t>Gain</a:t>
            </a:r>
            <a:r>
              <a:rPr lang="es-MX" dirty="0">
                <a:latin typeface="+mj-lt"/>
              </a:rPr>
              <a:t> of </a:t>
            </a:r>
            <a:r>
              <a:rPr lang="es-MX" dirty="0" err="1">
                <a:latin typeface="+mj-lt"/>
              </a:rPr>
              <a:t>MVs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on</a:t>
            </a:r>
            <a:r>
              <a:rPr lang="es-MX" dirty="0">
                <a:latin typeface="+mj-lt"/>
              </a:rPr>
              <a:t> CV</a:t>
            </a:r>
          </a:p>
          <a:p>
            <a:pPr lvl="1"/>
            <a:r>
              <a:rPr lang="en-US" dirty="0">
                <a:latin typeface="+mj-lt"/>
              </a:rPr>
              <a:t>Tuning of PI-controller(s</a:t>
            </a:r>
            <a:r>
              <a:rPr lang="en-US" dirty="0" smtClean="0">
                <a:latin typeface="+mj-lt"/>
              </a:rPr>
              <a:t>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well-known rules</a:t>
            </a:r>
          </a:p>
          <a:p>
            <a:pPr lvl="1"/>
            <a:endParaRPr lang="es-MX" dirty="0">
              <a:latin typeface="+mj-lt"/>
            </a:endParaRPr>
          </a:p>
          <a:p>
            <a:pPr marL="457200" lvl="1" indent="0">
              <a:buNone/>
            </a:pPr>
            <a:endParaRPr lang="es-MX" dirty="0">
              <a:latin typeface="+mj-lt"/>
            </a:endParaRPr>
          </a:p>
          <a:p>
            <a:pPr marL="457200" lvl="1" indent="0">
              <a:buNone/>
            </a:pPr>
            <a:r>
              <a:rPr lang="es-MX" b="1" dirty="0">
                <a:solidFill>
                  <a:schemeClr val="tx2"/>
                </a:solidFill>
                <a:latin typeface="+mj-lt"/>
              </a:rPr>
              <a:t> </a:t>
            </a:r>
            <a:endParaRPr lang="nb-NO" dirty="0">
              <a:latin typeface="+mj-lt"/>
            </a:endParaRPr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1171575" y="4903790"/>
            <a:ext cx="4638675" cy="72945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Set-up and </a:t>
            </a:r>
            <a:r>
              <a:rPr lang="es-MX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solve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dynamic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optimization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problem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at </a:t>
            </a:r>
            <a:r>
              <a:rPr lang="es-MX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every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step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s-MX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	</a:t>
            </a:r>
          </a:p>
          <a:p>
            <a:pPr lvl="1"/>
            <a:endParaRPr lang="nb-NO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6372226" y="4878392"/>
            <a:ext cx="3924300" cy="49688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Set-up control </a:t>
            </a:r>
            <a:r>
              <a:rPr lang="es-MX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structure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</a:p>
          <a:p>
            <a:pPr lvl="1"/>
            <a:endParaRPr lang="nb-NO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5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O</a:t>
            </a:r>
            <a:r>
              <a:rPr lang="nb-NO" sz="4400" dirty="0" smtClean="0"/>
              <a:t>ptimal </a:t>
            </a:r>
            <a:r>
              <a:rPr lang="nb-NO" sz="4400" dirty="0" err="1" smtClean="0"/>
              <a:t>operation</a:t>
            </a:r>
            <a:r>
              <a:rPr lang="nb-NO" sz="4400" dirty="0" smtClean="0"/>
              <a:t> (</a:t>
            </a:r>
            <a:r>
              <a:rPr lang="nb-NO" sz="4400" dirty="0" err="1" smtClean="0"/>
              <a:t>economics</a:t>
            </a:r>
            <a:r>
              <a:rPr lang="nb-NO" sz="4400" dirty="0" smtClean="0"/>
              <a:t>)</a:t>
            </a:r>
            <a:endParaRPr lang="nb-NO" sz="4400" dirty="0"/>
          </a:p>
        </p:txBody>
      </p:sp>
      <p:sp>
        <p:nvSpPr>
          <p:cNvPr id="16" name="Plassholder for innhold 2"/>
          <p:cNvSpPr txBox="1">
            <a:spLocks/>
          </p:cNvSpPr>
          <p:nvPr/>
        </p:nvSpPr>
        <p:spPr>
          <a:xfrm>
            <a:off x="609148" y="1761400"/>
            <a:ext cx="4413320" cy="2602283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err="1" smtClean="0">
                <a:solidFill>
                  <a:srgbClr val="00B050"/>
                </a:solidFill>
              </a:rPr>
              <a:t>Minimize</a:t>
            </a:r>
            <a:r>
              <a:rPr lang="es-MX" b="1" dirty="0" smtClean="0">
                <a:solidFill>
                  <a:srgbClr val="00B050"/>
                </a:solidFill>
              </a:rPr>
              <a:t> </a:t>
            </a:r>
            <a:r>
              <a:rPr lang="es-MX" b="1" dirty="0" err="1" smtClean="0">
                <a:solidFill>
                  <a:srgbClr val="00B050"/>
                </a:solidFill>
              </a:rPr>
              <a:t>cost</a:t>
            </a:r>
            <a:r>
              <a:rPr lang="es-MX" b="1" dirty="0" smtClean="0">
                <a:solidFill>
                  <a:srgbClr val="00B050"/>
                </a:solidFill>
              </a:rPr>
              <a:t>  J</a:t>
            </a:r>
            <a:r>
              <a:rPr lang="es-MX" dirty="0" smtClean="0"/>
              <a:t> </a:t>
            </a:r>
            <a:r>
              <a:rPr lang="es-MX" dirty="0"/>
              <a:t>= </a:t>
            </a:r>
            <a:r>
              <a:rPr lang="en-US" dirty="0">
                <a:sym typeface="Wingdings" panose="05000000000000000000" pitchFamily="2" charset="2"/>
              </a:rPr>
              <a:t>J(</a:t>
            </a:r>
            <a:r>
              <a:rPr lang="en-US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u</a:t>
            </a:r>
            <a:r>
              <a:rPr lang="en-US" dirty="0" err="1">
                <a:sym typeface="Wingdings" panose="05000000000000000000" pitchFamily="2" charset="2"/>
              </a:rPr>
              <a:t>,</a:t>
            </a:r>
            <a:r>
              <a:rPr lang="en-US" b="1" dirty="0" err="1">
                <a:sym typeface="Wingdings" panose="05000000000000000000" pitchFamily="2" charset="2"/>
              </a:rPr>
              <a:t>x</a:t>
            </a:r>
            <a:r>
              <a:rPr lang="en-US" dirty="0" err="1"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s-MX" dirty="0" err="1" smtClean="0"/>
              <a:t>Subject</a:t>
            </a:r>
            <a:r>
              <a:rPr lang="es-MX" dirty="0" smtClean="0"/>
              <a:t> to </a:t>
            </a:r>
            <a:r>
              <a:rPr lang="es-MX" dirty="0" err="1" smtClean="0"/>
              <a:t>satisfying</a:t>
            </a:r>
            <a:r>
              <a:rPr lang="es-MX" dirty="0" smtClean="0"/>
              <a:t> </a:t>
            </a:r>
            <a:r>
              <a:rPr lang="es-MX" dirty="0" err="1" smtClean="0"/>
              <a:t>constraints</a:t>
            </a:r>
            <a:endParaRPr lang="es-MX" dirty="0"/>
          </a:p>
          <a:p>
            <a:endParaRPr lang="es-MX" b="1" dirty="0" smtClean="0">
              <a:solidFill>
                <a:schemeClr val="accent2"/>
              </a:solidFill>
            </a:endParaRPr>
          </a:p>
          <a:p>
            <a:r>
              <a:rPr lang="es-MX" b="1" dirty="0" smtClean="0">
                <a:solidFill>
                  <a:schemeClr val="accent2"/>
                </a:solidFill>
              </a:rPr>
              <a:t>u </a:t>
            </a:r>
            <a:r>
              <a:rPr lang="es-MX" dirty="0"/>
              <a:t>= </a:t>
            </a:r>
            <a:r>
              <a:rPr lang="es-MX" dirty="0" err="1"/>
              <a:t>degrees</a:t>
            </a:r>
            <a:r>
              <a:rPr lang="es-MX" dirty="0"/>
              <a:t> of </a:t>
            </a:r>
            <a:r>
              <a:rPr lang="es-MX" dirty="0" err="1"/>
              <a:t>freedom</a:t>
            </a:r>
            <a:r>
              <a:rPr lang="es-MX" dirty="0"/>
              <a:t> </a:t>
            </a:r>
          </a:p>
          <a:p>
            <a:r>
              <a:rPr lang="es-MX" b="1" dirty="0" smtClean="0"/>
              <a:t>x</a:t>
            </a:r>
            <a:r>
              <a:rPr lang="es-MX" dirty="0" smtClean="0"/>
              <a:t> </a:t>
            </a:r>
            <a:r>
              <a:rPr lang="es-MX" dirty="0"/>
              <a:t>= </a:t>
            </a:r>
            <a:r>
              <a:rPr lang="es-MX" dirty="0" err="1"/>
              <a:t>states</a:t>
            </a:r>
            <a:r>
              <a:rPr lang="es-MX" dirty="0"/>
              <a:t> </a:t>
            </a:r>
            <a:r>
              <a:rPr lang="es-MX" dirty="0" smtClean="0"/>
              <a:t>(</a:t>
            </a:r>
            <a:r>
              <a:rPr lang="es-MX" sz="1800" dirty="0" err="1" smtClean="0"/>
              <a:t>internal</a:t>
            </a:r>
            <a:r>
              <a:rPr lang="es-MX" sz="1800" dirty="0" smtClean="0"/>
              <a:t> variables)</a:t>
            </a:r>
            <a:endParaRPr lang="es-MX" sz="1800" dirty="0"/>
          </a:p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s-MX" b="1" dirty="0"/>
              <a:t> </a:t>
            </a:r>
            <a:r>
              <a:rPr lang="es-MX" dirty="0"/>
              <a:t>= </a:t>
            </a:r>
            <a:r>
              <a:rPr lang="es-MX" dirty="0" err="1"/>
              <a:t>disturbances</a:t>
            </a:r>
            <a:endParaRPr lang="nb-NO" dirty="0"/>
          </a:p>
        </p:txBody>
      </p:sp>
      <p:grpSp>
        <p:nvGrpSpPr>
          <p:cNvPr id="18" name="Gruppe 17"/>
          <p:cNvGrpSpPr/>
          <p:nvPr/>
        </p:nvGrpSpPr>
        <p:grpSpPr>
          <a:xfrm>
            <a:off x="5273754" y="1597970"/>
            <a:ext cx="4805694" cy="3707686"/>
            <a:chOff x="5273754" y="1597970"/>
            <a:chExt cx="4805694" cy="3707686"/>
          </a:xfrm>
        </p:grpSpPr>
        <p:sp>
          <p:nvSpPr>
            <p:cNvPr id="85" name="Frihåndsform 84"/>
            <p:cNvSpPr/>
            <p:nvPr/>
          </p:nvSpPr>
          <p:spPr>
            <a:xfrm>
              <a:off x="6394857" y="2062611"/>
              <a:ext cx="3287139" cy="2648467"/>
            </a:xfrm>
            <a:custGeom>
              <a:avLst/>
              <a:gdLst>
                <a:gd name="connsiteX0" fmla="*/ 0 w 2812211"/>
                <a:gd name="connsiteY0" fmla="*/ 0 h 2113471"/>
                <a:gd name="connsiteX1" fmla="*/ 327804 w 2812211"/>
                <a:gd name="connsiteY1" fmla="*/ 8626 h 2113471"/>
                <a:gd name="connsiteX2" fmla="*/ 2812211 w 2812211"/>
                <a:gd name="connsiteY2" fmla="*/ 2113471 h 2113471"/>
                <a:gd name="connsiteX3" fmla="*/ 0 w 2812211"/>
                <a:gd name="connsiteY3" fmla="*/ 2113471 h 2113471"/>
                <a:gd name="connsiteX4" fmla="*/ 0 w 2812211"/>
                <a:gd name="connsiteY4" fmla="*/ 0 h 211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2113471">
                  <a:moveTo>
                    <a:pt x="0" y="0"/>
                  </a:moveTo>
                  <a:lnTo>
                    <a:pt x="327804" y="8626"/>
                  </a:lnTo>
                  <a:lnTo>
                    <a:pt x="2812211" y="2113471"/>
                  </a:lnTo>
                  <a:lnTo>
                    <a:pt x="0" y="2113471"/>
                  </a:lnTo>
                  <a:cubicBezTo>
                    <a:pt x="2876" y="1408981"/>
                    <a:pt x="5751" y="70449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86" name="Gruppe 85"/>
            <p:cNvGrpSpPr/>
            <p:nvPr/>
          </p:nvGrpSpPr>
          <p:grpSpPr>
            <a:xfrm>
              <a:off x="5273754" y="1883924"/>
              <a:ext cx="4805694" cy="3421732"/>
              <a:chOff x="1002262" y="2643395"/>
              <a:chExt cx="4111364" cy="2730535"/>
            </a:xfrm>
          </p:grpSpPr>
          <p:grpSp>
            <p:nvGrpSpPr>
              <p:cNvPr id="92" name="Gruppe 91"/>
              <p:cNvGrpSpPr/>
              <p:nvPr/>
            </p:nvGrpSpPr>
            <p:grpSpPr>
              <a:xfrm>
                <a:off x="1045542" y="2643395"/>
                <a:ext cx="4068084" cy="2730535"/>
                <a:chOff x="4016399" y="1940717"/>
                <a:chExt cx="4068084" cy="2730535"/>
              </a:xfrm>
            </p:grpSpPr>
            <p:sp>
              <p:nvSpPr>
                <p:cNvPr id="9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016399" y="2040652"/>
                  <a:ext cx="1191052" cy="73808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nb-NO" sz="2800" b="1" dirty="0">
                      <a:solidFill>
                        <a:srgbClr val="00B050"/>
                      </a:solidFill>
                      <a:latin typeface="+mj-lt"/>
                      <a:cs typeface="Arial" panose="020B0604020202020204" pitchFamily="34" charset="0"/>
                    </a:rPr>
                    <a:t>J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GB" altLang="nb-NO" sz="2800" b="1" baseline="-25000" dirty="0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6" name="Group 13"/>
                <p:cNvGrpSpPr>
                  <a:grpSpLocks/>
                </p:cNvGrpSpPr>
                <p:nvPr/>
              </p:nvGrpSpPr>
              <p:grpSpPr bwMode="auto">
                <a:xfrm>
                  <a:off x="5263661" y="2064244"/>
                  <a:ext cx="2494525" cy="1579091"/>
                  <a:chOff x="2448" y="864"/>
                  <a:chExt cx="1248" cy="1056"/>
                </a:xfrm>
              </p:grpSpPr>
              <p:sp>
                <p:nvSpPr>
                  <p:cNvPr id="105" name="Arc 14"/>
                  <p:cNvSpPr>
                    <a:spLocks/>
                  </p:cNvSpPr>
                  <p:nvPr/>
                </p:nvSpPr>
                <p:spPr bwMode="auto">
                  <a:xfrm flipV="1">
                    <a:off x="3072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106" name="Arc 15"/>
                  <p:cNvSpPr>
                    <a:spLocks/>
                  </p:cNvSpPr>
                  <p:nvPr/>
                </p:nvSpPr>
                <p:spPr bwMode="auto">
                  <a:xfrm flipH="1" flipV="1">
                    <a:off x="2448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</p:grpSp>
            <p:sp>
              <p:nvSpPr>
                <p:cNvPr id="9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35287" y="4250825"/>
                  <a:ext cx="605327" cy="42042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b-NO" altLang="nb-NO" sz="2400" b="1" dirty="0" err="1">
                      <a:solidFill>
                        <a:schemeClr val="accent2"/>
                      </a:solidFill>
                      <a:latin typeface="+mj-lt"/>
                    </a:rPr>
                    <a:t>u</a:t>
                  </a:r>
                  <a:r>
                    <a:rPr lang="nb-NO" altLang="nb-NO" sz="2400" b="1" baseline="30000" dirty="0" err="1">
                      <a:solidFill>
                        <a:schemeClr val="accent2"/>
                      </a:solidFill>
                      <a:latin typeface="+mj-lt"/>
                    </a:rPr>
                    <a:t>opt</a:t>
                  </a:r>
                  <a:endParaRPr lang="en-US" altLang="nb-NO" sz="2400" b="1" baseline="30000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98" name="Line 18"/>
                <p:cNvSpPr>
                  <a:spLocks noChangeShapeType="1"/>
                </p:cNvSpPr>
                <p:nvPr/>
              </p:nvSpPr>
              <p:spPr bwMode="auto">
                <a:xfrm>
                  <a:off x="6449139" y="3665982"/>
                  <a:ext cx="7230" cy="526680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99" name="Line 18"/>
                <p:cNvSpPr>
                  <a:spLocks noChangeShapeType="1"/>
                </p:cNvSpPr>
                <p:nvPr/>
              </p:nvSpPr>
              <p:spPr bwMode="auto">
                <a:xfrm>
                  <a:off x="6955631" y="3538387"/>
                  <a:ext cx="0" cy="660822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cxnSp>
              <p:nvCxnSpPr>
                <p:cNvPr id="100" name="Rett pilkobling 99"/>
                <p:cNvCxnSpPr/>
                <p:nvPr/>
              </p:nvCxnSpPr>
              <p:spPr>
                <a:xfrm>
                  <a:off x="6503201" y="3945977"/>
                  <a:ext cx="405599" cy="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923850" y="3643335"/>
                  <a:ext cx="1525290" cy="22647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102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921919" y="3497151"/>
                  <a:ext cx="2033711" cy="22647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  <p:cxnSp>
              <p:nvCxnSpPr>
                <p:cNvPr id="103" name="Rett pilkobling 102"/>
                <p:cNvCxnSpPr/>
                <p:nvPr/>
              </p:nvCxnSpPr>
              <p:spPr>
                <a:xfrm flipV="1">
                  <a:off x="5709451" y="3479283"/>
                  <a:ext cx="0" cy="280462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921920" y="1940717"/>
                  <a:ext cx="1930" cy="2258491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9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921920" y="4195091"/>
                  <a:ext cx="3162563" cy="4118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</p:grpSp>
          <p:sp>
            <p:nvSpPr>
              <p:cNvPr id="93" name="Text Box 12"/>
              <p:cNvSpPr txBox="1">
                <a:spLocks noChangeArrowheads="1"/>
              </p:cNvSpPr>
              <p:nvPr/>
            </p:nvSpPr>
            <p:spPr bwMode="auto">
              <a:xfrm>
                <a:off x="1002262" y="4033899"/>
                <a:ext cx="1191052" cy="738082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 b="1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J</a:t>
                </a:r>
                <a:r>
                  <a:rPr lang="en-GB" altLang="nb-NO" sz="2800" b="1" baseline="30000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opt</a:t>
                </a:r>
                <a:endParaRPr lang="en-GB" altLang="nb-NO" sz="2800" b="1" baseline="30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nb-NO" sz="2800" b="1" baseline="-25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Ellipse 86"/>
            <p:cNvSpPr/>
            <p:nvPr/>
          </p:nvSpPr>
          <p:spPr>
            <a:xfrm>
              <a:off x="8126671" y="3959758"/>
              <a:ext cx="104148" cy="11936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88" name="Rett linje 87"/>
            <p:cNvCxnSpPr/>
            <p:nvPr/>
          </p:nvCxnSpPr>
          <p:spPr>
            <a:xfrm>
              <a:off x="6535882" y="1883924"/>
              <a:ext cx="3146114" cy="2821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Ellipse 88"/>
            <p:cNvSpPr/>
            <p:nvPr/>
          </p:nvSpPr>
          <p:spPr>
            <a:xfrm>
              <a:off x="8718223" y="3794010"/>
              <a:ext cx="104148" cy="11936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Text Box 16"/>
            <p:cNvSpPr txBox="1">
              <a:spLocks noChangeArrowheads="1"/>
            </p:cNvSpPr>
            <p:nvPr/>
          </p:nvSpPr>
          <p:spPr bwMode="auto">
            <a:xfrm>
              <a:off x="7108321" y="1597970"/>
              <a:ext cx="143369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2400" dirty="0" err="1">
                  <a:solidFill>
                    <a:schemeClr val="accent1"/>
                  </a:solidFill>
                  <a:latin typeface="+mj-lt"/>
                </a:rPr>
                <a:t>constraint</a:t>
              </a:r>
              <a:endParaRPr lang="en-US" altLang="nb-NO" sz="2400" baseline="30000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91" name="Rett pilkobling 90"/>
            <p:cNvCxnSpPr>
              <a:stCxn id="90" idx="2"/>
            </p:cNvCxnSpPr>
            <p:nvPr/>
          </p:nvCxnSpPr>
          <p:spPr>
            <a:xfrm flipH="1">
              <a:off x="7329499" y="2059635"/>
              <a:ext cx="495672" cy="5327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lassholder for innhold 2"/>
          <p:cNvSpPr txBox="1">
            <a:spLocks/>
          </p:cNvSpPr>
          <p:nvPr/>
        </p:nvSpPr>
        <p:spPr>
          <a:xfrm>
            <a:off x="609148" y="5395389"/>
            <a:ext cx="7125419" cy="666065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B050"/>
                </a:solidFill>
              </a:rPr>
              <a:t>J</a:t>
            </a:r>
            <a:r>
              <a:rPr lang="es-MX" dirty="0"/>
              <a:t> = </a:t>
            </a:r>
            <a:r>
              <a:rPr lang="es-MX" dirty="0" err="1"/>
              <a:t>cost</a:t>
            </a:r>
            <a:r>
              <a:rPr lang="es-MX" dirty="0"/>
              <a:t> </a:t>
            </a:r>
            <a:r>
              <a:rPr lang="es-MX" dirty="0" err="1"/>
              <a:t>feed</a:t>
            </a:r>
            <a:r>
              <a:rPr lang="es-MX" dirty="0"/>
              <a:t> + </a:t>
            </a:r>
            <a:r>
              <a:rPr lang="es-MX" dirty="0" err="1"/>
              <a:t>cost</a:t>
            </a:r>
            <a:r>
              <a:rPr lang="es-MX" dirty="0"/>
              <a:t> </a:t>
            </a:r>
            <a:r>
              <a:rPr lang="es-MX" dirty="0" err="1"/>
              <a:t>energy</a:t>
            </a:r>
            <a:r>
              <a:rPr lang="es-MX" dirty="0"/>
              <a:t> – </a:t>
            </a:r>
            <a:r>
              <a:rPr lang="es-MX" dirty="0" err="1"/>
              <a:t>value</a:t>
            </a:r>
            <a:r>
              <a:rPr lang="es-MX" dirty="0"/>
              <a:t> of </a:t>
            </a:r>
            <a:r>
              <a:rPr lang="es-MX" dirty="0" err="1"/>
              <a:t>products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8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Active </a:t>
            </a:r>
            <a:r>
              <a:rPr lang="nb-NO" dirty="0" err="1" smtClean="0"/>
              <a:t>constraints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32396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accent1"/>
                </a:solidFill>
              </a:rPr>
              <a:t>Active </a:t>
            </a:r>
            <a:r>
              <a:rPr lang="nb-NO" b="1" dirty="0" err="1">
                <a:solidFill>
                  <a:schemeClr val="accent1"/>
                </a:solidFill>
              </a:rPr>
              <a:t>constraints</a:t>
            </a:r>
            <a:r>
              <a:rPr lang="nb-NO" b="1" dirty="0">
                <a:solidFill>
                  <a:schemeClr val="accent1"/>
                </a:solidFill>
              </a:rPr>
              <a:t>: </a:t>
            </a:r>
          </a:p>
          <a:p>
            <a:pPr lvl="1"/>
            <a:r>
              <a:rPr lang="nb-NO" sz="2400" dirty="0" smtClean="0"/>
              <a:t>variables </a:t>
            </a:r>
            <a:r>
              <a:rPr lang="en-US" sz="2400" dirty="0" smtClean="0"/>
              <a:t>that </a:t>
            </a:r>
            <a:r>
              <a:rPr lang="en-US" sz="2400" dirty="0"/>
              <a:t>should optimally be kept at their limiting </a:t>
            </a:r>
            <a:r>
              <a:rPr lang="en-US" sz="2400" dirty="0" smtClean="0"/>
              <a:t>value.</a:t>
            </a:r>
          </a:p>
          <a:p>
            <a:r>
              <a:rPr lang="en-US" b="1" dirty="0">
                <a:solidFill>
                  <a:schemeClr val="accent1"/>
                </a:solidFill>
              </a:rPr>
              <a:t>Active constraint region:</a:t>
            </a:r>
          </a:p>
          <a:p>
            <a:pPr lvl="1"/>
            <a:r>
              <a:rPr lang="en-US" sz="2400" dirty="0"/>
              <a:t>region in the disturbance space defined by which constraints are active within it</a:t>
            </a:r>
            <a:r>
              <a:rPr lang="en-US" sz="2400" dirty="0" smtClean="0"/>
              <a:t>. </a:t>
            </a:r>
            <a:r>
              <a:rPr lang="en-US" sz="2400" dirty="0">
                <a:sym typeface="Wingdings" panose="05000000000000000000" pitchFamily="2" charset="2"/>
              </a:rPr>
              <a:t>	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1612900" y="3563430"/>
            <a:ext cx="4184362" cy="2759767"/>
            <a:chOff x="2623635" y="3830127"/>
            <a:chExt cx="3884827" cy="2384040"/>
          </a:xfrm>
        </p:grpSpPr>
        <p:sp>
          <p:nvSpPr>
            <p:cNvPr id="5" name="Rektangel 4"/>
            <p:cNvSpPr/>
            <p:nvPr/>
          </p:nvSpPr>
          <p:spPr>
            <a:xfrm>
              <a:off x="3026435" y="4031174"/>
              <a:ext cx="3332517" cy="5270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ihåndsform 5"/>
            <p:cNvSpPr/>
            <p:nvPr/>
          </p:nvSpPr>
          <p:spPr>
            <a:xfrm>
              <a:off x="4108392" y="4185668"/>
              <a:ext cx="2258147" cy="1600645"/>
            </a:xfrm>
            <a:custGeom>
              <a:avLst/>
              <a:gdLst>
                <a:gd name="connsiteX0" fmla="*/ 972423 w 2336403"/>
                <a:gd name="connsiteY0" fmla="*/ 1600645 h 1600645"/>
                <a:gd name="connsiteX1" fmla="*/ 713343 w 2336403"/>
                <a:gd name="connsiteY1" fmla="*/ 1158685 h 1600645"/>
                <a:gd name="connsiteX2" fmla="*/ 446643 w 2336403"/>
                <a:gd name="connsiteY2" fmla="*/ 792925 h 1600645"/>
                <a:gd name="connsiteX3" fmla="*/ 179943 w 2336403"/>
                <a:gd name="connsiteY3" fmla="*/ 472885 h 1600645"/>
                <a:gd name="connsiteX4" fmla="*/ 19923 w 2336403"/>
                <a:gd name="connsiteY4" fmla="*/ 366205 h 1600645"/>
                <a:gd name="connsiteX5" fmla="*/ 88503 w 2336403"/>
                <a:gd name="connsiteY5" fmla="*/ 305245 h 1600645"/>
                <a:gd name="connsiteX6" fmla="*/ 789543 w 2336403"/>
                <a:gd name="connsiteY6" fmla="*/ 91885 h 1600645"/>
                <a:gd name="connsiteX7" fmla="*/ 1810623 w 2336403"/>
                <a:gd name="connsiteY7" fmla="*/ 8065 h 1600645"/>
                <a:gd name="connsiteX8" fmla="*/ 2336403 w 2336403"/>
                <a:gd name="connsiteY8" fmla="*/ 8065 h 160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403" h="1600645">
                  <a:moveTo>
                    <a:pt x="972423" y="1600645"/>
                  </a:moveTo>
                  <a:cubicBezTo>
                    <a:pt x="886698" y="1446975"/>
                    <a:pt x="800973" y="1293305"/>
                    <a:pt x="713343" y="1158685"/>
                  </a:cubicBezTo>
                  <a:cubicBezTo>
                    <a:pt x="625713" y="1024065"/>
                    <a:pt x="535543" y="907225"/>
                    <a:pt x="446643" y="792925"/>
                  </a:cubicBezTo>
                  <a:cubicBezTo>
                    <a:pt x="357743" y="678625"/>
                    <a:pt x="251063" y="544005"/>
                    <a:pt x="179943" y="472885"/>
                  </a:cubicBezTo>
                  <a:cubicBezTo>
                    <a:pt x="108823" y="401765"/>
                    <a:pt x="35163" y="394145"/>
                    <a:pt x="19923" y="366205"/>
                  </a:cubicBezTo>
                  <a:cubicBezTo>
                    <a:pt x="4683" y="338265"/>
                    <a:pt x="-39767" y="350965"/>
                    <a:pt x="88503" y="305245"/>
                  </a:cubicBezTo>
                  <a:cubicBezTo>
                    <a:pt x="216773" y="259525"/>
                    <a:pt x="502523" y="141415"/>
                    <a:pt x="789543" y="91885"/>
                  </a:cubicBezTo>
                  <a:cubicBezTo>
                    <a:pt x="1076563" y="42355"/>
                    <a:pt x="1552813" y="22035"/>
                    <a:pt x="1810623" y="8065"/>
                  </a:cubicBezTo>
                  <a:cubicBezTo>
                    <a:pt x="2068433" y="-5905"/>
                    <a:pt x="2202418" y="1080"/>
                    <a:pt x="2336403" y="80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ihåndsform 6"/>
            <p:cNvSpPr/>
            <p:nvPr/>
          </p:nvSpPr>
          <p:spPr>
            <a:xfrm>
              <a:off x="5024617" y="4193098"/>
              <a:ext cx="1334334" cy="1585461"/>
            </a:xfrm>
            <a:custGeom>
              <a:avLst/>
              <a:gdLst>
                <a:gd name="connsiteX0" fmla="*/ 1346200 w 1346200"/>
                <a:gd name="connsiteY0" fmla="*/ 0 h 1593850"/>
                <a:gd name="connsiteX1" fmla="*/ 1330325 w 1346200"/>
                <a:gd name="connsiteY1" fmla="*/ 1584325 h 1593850"/>
                <a:gd name="connsiteX2" fmla="*/ 0 w 1346200"/>
                <a:gd name="connsiteY2" fmla="*/ 1593850 h 1593850"/>
                <a:gd name="connsiteX3" fmla="*/ 1346200 w 1346200"/>
                <a:gd name="connsiteY3" fmla="*/ 0 h 15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1593850">
                  <a:moveTo>
                    <a:pt x="1346200" y="0"/>
                  </a:moveTo>
                  <a:lnTo>
                    <a:pt x="1330325" y="1584325"/>
                  </a:lnTo>
                  <a:lnTo>
                    <a:pt x="0" y="159385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8" name="Gruppe 7"/>
            <p:cNvGrpSpPr/>
            <p:nvPr/>
          </p:nvGrpSpPr>
          <p:grpSpPr>
            <a:xfrm>
              <a:off x="3000554" y="4351523"/>
              <a:ext cx="2078966" cy="1441320"/>
              <a:chOff x="3149600" y="4524051"/>
              <a:chExt cx="2078966" cy="1441320"/>
            </a:xfrm>
          </p:grpSpPr>
          <p:sp>
            <p:nvSpPr>
              <p:cNvPr id="9" name="Frihåndsform 8"/>
              <p:cNvSpPr/>
              <p:nvPr/>
            </p:nvSpPr>
            <p:spPr>
              <a:xfrm>
                <a:off x="3149600" y="4524052"/>
                <a:ext cx="2078966" cy="1441319"/>
              </a:xfrm>
              <a:custGeom>
                <a:avLst/>
                <a:gdLst>
                  <a:gd name="connsiteX0" fmla="*/ 0 w 2078966"/>
                  <a:gd name="connsiteY0" fmla="*/ 708 h 1441319"/>
                  <a:gd name="connsiteX1" fmla="*/ 1112808 w 2078966"/>
                  <a:gd name="connsiteY1" fmla="*/ 181863 h 1441319"/>
                  <a:gd name="connsiteX2" fmla="*/ 1915064 w 2078966"/>
                  <a:gd name="connsiteY2" fmla="*/ 1122142 h 1441319"/>
                  <a:gd name="connsiteX3" fmla="*/ 2078966 w 2078966"/>
                  <a:gd name="connsiteY3" fmla="*/ 1441319 h 144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8966" h="1441319">
                    <a:moveTo>
                      <a:pt x="0" y="708"/>
                    </a:moveTo>
                    <a:cubicBezTo>
                      <a:pt x="396815" y="-2168"/>
                      <a:pt x="793631" y="-5043"/>
                      <a:pt x="1112808" y="181863"/>
                    </a:cubicBezTo>
                    <a:cubicBezTo>
                      <a:pt x="1431985" y="368769"/>
                      <a:pt x="1754038" y="912233"/>
                      <a:pt x="1915064" y="1122142"/>
                    </a:cubicBezTo>
                    <a:cubicBezTo>
                      <a:pt x="2076090" y="1332051"/>
                      <a:pt x="2077528" y="1386685"/>
                      <a:pt x="2078966" y="1441319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" name="Frihåndsform 9"/>
              <p:cNvSpPr/>
              <p:nvPr/>
            </p:nvSpPr>
            <p:spPr>
              <a:xfrm>
                <a:off x="3175480" y="4524051"/>
                <a:ext cx="2053086" cy="1431985"/>
              </a:xfrm>
              <a:custGeom>
                <a:avLst/>
                <a:gdLst>
                  <a:gd name="connsiteX0" fmla="*/ 0 w 2053086"/>
                  <a:gd name="connsiteY0" fmla="*/ 0 h 1431985"/>
                  <a:gd name="connsiteX1" fmla="*/ 17252 w 2053086"/>
                  <a:gd name="connsiteY1" fmla="*/ 1431985 h 1431985"/>
                  <a:gd name="connsiteX2" fmla="*/ 2053086 w 2053086"/>
                  <a:gd name="connsiteY2" fmla="*/ 1431985 h 1431985"/>
                  <a:gd name="connsiteX3" fmla="*/ 0 w 2053086"/>
                  <a:gd name="connsiteY3" fmla="*/ 0 h 143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086" h="1431985">
                    <a:moveTo>
                      <a:pt x="0" y="0"/>
                    </a:moveTo>
                    <a:lnTo>
                      <a:pt x="17252" y="1431985"/>
                    </a:lnTo>
                    <a:lnTo>
                      <a:pt x="2053086" y="14319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cxnSp>
          <p:nvCxnSpPr>
            <p:cNvPr id="11" name="Rett pilkobling 10"/>
            <p:cNvCxnSpPr/>
            <p:nvPr/>
          </p:nvCxnSpPr>
          <p:spPr>
            <a:xfrm flipV="1">
              <a:off x="3000555" y="5776084"/>
              <a:ext cx="3507907" cy="742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Rett pilkobling 11"/>
            <p:cNvCxnSpPr/>
            <p:nvPr/>
          </p:nvCxnSpPr>
          <p:spPr>
            <a:xfrm flipV="1">
              <a:off x="3025954" y="3830127"/>
              <a:ext cx="480" cy="196271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kstSylinder 12"/>
            <p:cNvSpPr txBox="1"/>
            <p:nvPr/>
          </p:nvSpPr>
          <p:spPr>
            <a:xfrm>
              <a:off x="3207956" y="4920374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1</a:t>
              </a: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4920669" y="4755370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2</a:t>
              </a:r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3586644" y="4042579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3</a:t>
              </a:r>
            </a:p>
          </p:txBody>
        </p:sp>
        <p:sp>
          <p:nvSpPr>
            <p:cNvPr id="16" name="TekstSylinder 15"/>
            <p:cNvSpPr txBox="1"/>
            <p:nvPr/>
          </p:nvSpPr>
          <p:spPr>
            <a:xfrm>
              <a:off x="3991620" y="5844835"/>
              <a:ext cx="1483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Disturbance</a:t>
              </a:r>
              <a:r>
                <a:rPr lang="nb-NO" dirty="0"/>
                <a:t> 1</a:t>
              </a:r>
            </a:p>
          </p:txBody>
        </p:sp>
        <p:sp>
          <p:nvSpPr>
            <p:cNvPr id="17" name="TekstSylinder 16"/>
            <p:cNvSpPr txBox="1"/>
            <p:nvPr/>
          </p:nvSpPr>
          <p:spPr>
            <a:xfrm rot="16200000">
              <a:off x="2066431" y="4735708"/>
              <a:ext cx="1483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Disturbance</a:t>
              </a:r>
              <a:r>
                <a:rPr lang="nb-NO" dirty="0"/>
                <a:t> 2</a:t>
              </a:r>
            </a:p>
          </p:txBody>
        </p:sp>
      </p:grpSp>
      <p:sp>
        <p:nvSpPr>
          <p:cNvPr id="20" name="TekstSylinder 19"/>
          <p:cNvSpPr txBox="1"/>
          <p:nvPr/>
        </p:nvSpPr>
        <p:spPr>
          <a:xfrm>
            <a:off x="7075073" y="4112317"/>
            <a:ext cx="4368782" cy="830997"/>
          </a:xfrm>
          <a:prstGeom prst="rect">
            <a:avLst/>
          </a:prstGeom>
          <a:ln w="635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O</a:t>
            </a:r>
            <a:r>
              <a:rPr lang="en-US" sz="2400" dirty="0" smtClean="0">
                <a:sym typeface="Wingdings" panose="05000000000000000000" pitchFamily="2" charset="2"/>
              </a:rPr>
              <a:t>ptimal operation</a:t>
            </a:r>
            <a:r>
              <a:rPr lang="en-US" sz="2400" dirty="0">
                <a:sym typeface="Wingdings" panose="05000000000000000000" pitchFamily="2" charset="2"/>
              </a:rPr>
              <a:t>: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H</a:t>
            </a:r>
            <a:r>
              <a:rPr lang="en-US" sz="2400" dirty="0" smtClean="0">
                <a:sym typeface="Wingdings" panose="05000000000000000000" pitchFamily="2" charset="2"/>
              </a:rPr>
              <a:t>ow switch between regions?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10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Outline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optimal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peration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a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process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plant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b="1" dirty="0" err="1" smtClean="0"/>
              <a:t>Alternatives</a:t>
            </a:r>
            <a:r>
              <a:rPr lang="es-MX" b="1" dirty="0" smtClean="0"/>
              <a:t> for </a:t>
            </a:r>
            <a:r>
              <a:rPr lang="es-MX" b="1" dirty="0" err="1" smtClean="0"/>
              <a:t>implementing</a:t>
            </a:r>
            <a:r>
              <a:rPr lang="es-MX" b="1" dirty="0" smtClean="0"/>
              <a:t> </a:t>
            </a:r>
            <a:r>
              <a:rPr lang="es-MX" b="1" dirty="0" err="1" smtClean="0"/>
              <a:t>optimal</a:t>
            </a:r>
            <a:r>
              <a:rPr lang="es-MX" b="1" dirty="0" smtClean="0"/>
              <a:t> </a:t>
            </a:r>
            <a:r>
              <a:rPr lang="es-MX" b="1" dirty="0" err="1" smtClean="0"/>
              <a:t>operation</a:t>
            </a:r>
            <a:r>
              <a:rPr lang="es-MX" b="1" dirty="0" smtClean="0"/>
              <a:t> (control)</a:t>
            </a:r>
          </a:p>
          <a:p>
            <a:pPr marL="857250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MX" b="1" dirty="0" err="1" smtClean="0"/>
              <a:t>Model</a:t>
            </a:r>
            <a:r>
              <a:rPr lang="es-MX" b="1" dirty="0" smtClean="0"/>
              <a:t> </a:t>
            </a:r>
            <a:r>
              <a:rPr lang="es-MX" b="1" dirty="0" err="1" smtClean="0"/>
              <a:t>predictive</a:t>
            </a:r>
            <a:r>
              <a:rPr lang="es-MX" b="1" dirty="0" smtClean="0"/>
              <a:t> control (MPC)</a:t>
            </a:r>
          </a:p>
          <a:p>
            <a:pPr marL="857250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MX" b="1" dirty="0" err="1"/>
              <a:t>Classical</a:t>
            </a:r>
            <a:r>
              <a:rPr lang="es-MX" b="1" dirty="0"/>
              <a:t> </a:t>
            </a:r>
            <a:r>
              <a:rPr lang="es-MX" b="1" dirty="0" err="1"/>
              <a:t>advanced</a:t>
            </a:r>
            <a:r>
              <a:rPr lang="es-MX" b="1" dirty="0"/>
              <a:t> control </a:t>
            </a:r>
            <a:r>
              <a:rPr lang="es-MX" b="1" dirty="0" err="1"/>
              <a:t>structures</a:t>
            </a:r>
            <a:r>
              <a:rPr lang="es-MX" b="1" dirty="0"/>
              <a:t> (ACS)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Case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Study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MX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ptimal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control of a </a:t>
            </a:r>
            <a:r>
              <a:rPr lang="es-MX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ooler</a:t>
            </a:r>
            <a:endParaRPr lang="es-MX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92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Control </a:t>
            </a:r>
            <a:r>
              <a:rPr lang="en-US" dirty="0" smtClean="0"/>
              <a:t>hierarchy</a:t>
            </a:r>
            <a:r>
              <a:rPr lang="nb-NO" dirty="0" smtClean="0"/>
              <a:t> in a </a:t>
            </a:r>
            <a:r>
              <a:rPr lang="nb-NO" dirty="0" err="1" smtClean="0"/>
              <a:t>process</a:t>
            </a:r>
            <a:r>
              <a:rPr lang="nb-NO" dirty="0" smtClean="0"/>
              <a:t> plant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599" y="1838231"/>
            <a:ext cx="5504121" cy="434049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Regulatory control (PID):</a:t>
            </a:r>
          </a:p>
          <a:p>
            <a:pPr lvl="1"/>
            <a:r>
              <a:rPr lang="en-US" dirty="0"/>
              <a:t>Stable </a:t>
            </a:r>
            <a:r>
              <a:rPr lang="en-US" dirty="0" smtClean="0"/>
              <a:t>operation (CV2)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Supervisory control (“Advanced control” or MPC):</a:t>
            </a:r>
          </a:p>
          <a:p>
            <a:pPr lvl="1"/>
            <a:r>
              <a:rPr lang="en-US" dirty="0" smtClean="0"/>
              <a:t>Economics: Switch between active constraints (CV1)</a:t>
            </a:r>
            <a:endParaRPr lang="en-US" dirty="0"/>
          </a:p>
          <a:p>
            <a:pPr lvl="1"/>
            <a:r>
              <a:rPr lang="en-US" dirty="0" smtClean="0"/>
              <a:t>Follow set points from long-term economic optimization layers.</a:t>
            </a:r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994060"/>
            <a:ext cx="241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CV = </a:t>
            </a:r>
            <a:r>
              <a:rPr lang="nb-NO" dirty="0" err="1" smtClean="0"/>
              <a:t>controlled</a:t>
            </a:r>
            <a:r>
              <a:rPr lang="nb-NO" dirty="0" smtClean="0"/>
              <a:t> variable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89" y="346477"/>
            <a:ext cx="3653051" cy="58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235219"/>
            <a:ext cx="10972800" cy="1143000"/>
          </a:xfrm>
        </p:spPr>
        <p:txBody>
          <a:bodyPr>
            <a:noAutofit/>
          </a:bodyPr>
          <a:lstStyle/>
          <a:p>
            <a:r>
              <a:rPr lang="nb-NO" sz="4800" dirty="0" smtClean="0"/>
              <a:t>Control is </a:t>
            </a:r>
            <a:r>
              <a:rPr lang="nb-NO" sz="4800" dirty="0" err="1" smtClean="0"/>
              <a:t>about</a:t>
            </a:r>
            <a:r>
              <a:rPr lang="nb-NO" sz="4800" dirty="0" smtClean="0"/>
              <a:t> </a:t>
            </a:r>
            <a:r>
              <a:rPr lang="nb-NO" sz="4800" dirty="0" err="1" smtClean="0"/>
              <a:t>implementing</a:t>
            </a:r>
            <a:r>
              <a:rPr lang="nb-NO" sz="4800" dirty="0" smtClean="0"/>
              <a:t> optimal </a:t>
            </a:r>
            <a:r>
              <a:rPr lang="nb-NO" sz="4800" dirty="0" err="1" smtClean="0"/>
              <a:t>operation</a:t>
            </a:r>
            <a:r>
              <a:rPr lang="nb-NO" sz="4800" dirty="0" smtClean="0"/>
              <a:t> in </a:t>
            </a:r>
            <a:r>
              <a:rPr lang="nb-NO" sz="4800" dirty="0" err="1" smtClean="0"/>
              <a:t>practice</a:t>
            </a:r>
            <a:endParaRPr lang="nb-NO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874819"/>
            <a:ext cx="10972800" cy="4525963"/>
          </a:xfrm>
        </p:spPr>
        <p:txBody>
          <a:bodyPr>
            <a:normAutofit/>
          </a:bodyPr>
          <a:lstStyle/>
          <a:p>
            <a:r>
              <a:rPr lang="nb-NO" sz="2800" dirty="0" err="1" smtClean="0">
                <a:sym typeface="Wingdings" panose="05000000000000000000" pitchFamily="2" charset="2"/>
              </a:rPr>
              <a:t>Many</a:t>
            </a:r>
            <a:r>
              <a:rPr lang="nb-NO" sz="2800" dirty="0" smtClean="0">
                <a:sym typeface="Wingdings" panose="05000000000000000000" pitchFamily="2" charset="2"/>
              </a:rPr>
              <a:t> cases: Solution is </a:t>
            </a:r>
            <a:r>
              <a:rPr lang="nb-NO" sz="2800" dirty="0" err="1" smtClean="0">
                <a:sym typeface="Wingdings" panose="05000000000000000000" pitchFamily="2" charset="2"/>
              </a:rPr>
              <a:t>fully</a:t>
            </a:r>
            <a:r>
              <a:rPr lang="nb-NO" sz="2800" dirty="0" smtClean="0">
                <a:sym typeface="Wingdings" panose="05000000000000000000" pitchFamily="2" charset="2"/>
              </a:rPr>
              <a:t> </a:t>
            </a:r>
            <a:r>
              <a:rPr lang="nb-NO" sz="2800" dirty="0" err="1" smtClean="0">
                <a:sym typeface="Wingdings" panose="05000000000000000000" pitchFamily="2" charset="2"/>
              </a:rPr>
              <a:t>constrained</a:t>
            </a:r>
            <a:r>
              <a:rPr lang="nb-NO" sz="2800" dirty="0" smtClean="0">
                <a:sym typeface="Wingdings" panose="05000000000000000000" pitchFamily="2" charset="2"/>
              </a:rPr>
              <a:t>, </a:t>
            </a:r>
            <a:r>
              <a:rPr lang="nb-NO" sz="2800" dirty="0" err="1" smtClean="0">
                <a:sym typeface="Wingdings" panose="05000000000000000000" pitchFamily="2" charset="2"/>
              </a:rPr>
              <a:t>but</a:t>
            </a:r>
            <a:r>
              <a:rPr lang="nb-NO" sz="2800" dirty="0" smtClean="0">
                <a:sym typeface="Wingdings" panose="05000000000000000000" pitchFamily="2" charset="2"/>
              </a:rPr>
              <a:t> </a:t>
            </a:r>
            <a:r>
              <a:rPr lang="nb-NO" sz="2800" dirty="0" err="1" smtClean="0">
                <a:sym typeface="Wingdings" panose="05000000000000000000" pitchFamily="2" charset="2"/>
              </a:rPr>
              <a:t>constraints</a:t>
            </a:r>
            <a:r>
              <a:rPr lang="nb-NO" sz="2800" dirty="0" smtClean="0">
                <a:sym typeface="Wingdings" panose="05000000000000000000" pitchFamily="2" charset="2"/>
              </a:rPr>
              <a:t> </a:t>
            </a:r>
            <a:r>
              <a:rPr lang="nb-NO" sz="2800" dirty="0" err="1" smtClean="0">
                <a:sym typeface="Wingdings" panose="05000000000000000000" pitchFamily="2" charset="2"/>
              </a:rPr>
              <a:t>change</a:t>
            </a:r>
            <a:endParaRPr lang="nb-NO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800" dirty="0" smtClean="0">
                <a:sym typeface="Wingdings" panose="05000000000000000000" pitchFamily="2" charset="2"/>
              </a:rPr>
              <a:t> </a:t>
            </a:r>
            <a:r>
              <a:rPr lang="nb-NO" sz="2800" dirty="0" smtClean="0"/>
              <a:t>Key is to control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active</a:t>
            </a:r>
            <a:r>
              <a:rPr lang="nb-NO" sz="2800" dirty="0" smtClean="0"/>
              <a:t> </a:t>
            </a:r>
            <a:r>
              <a:rPr lang="nb-NO" sz="2800" dirty="0" err="1" smtClean="0"/>
              <a:t>constraints</a:t>
            </a:r>
            <a:endParaRPr lang="nb-NO" sz="2800" dirty="0"/>
          </a:p>
        </p:txBody>
      </p:sp>
      <p:grpSp>
        <p:nvGrpSpPr>
          <p:cNvPr id="5" name="Gruppe 3"/>
          <p:cNvGrpSpPr/>
          <p:nvPr/>
        </p:nvGrpSpPr>
        <p:grpSpPr>
          <a:xfrm>
            <a:off x="7607300" y="3682147"/>
            <a:ext cx="4184362" cy="2759767"/>
            <a:chOff x="2623635" y="3830127"/>
            <a:chExt cx="3884827" cy="2384040"/>
          </a:xfrm>
        </p:grpSpPr>
        <p:sp>
          <p:nvSpPr>
            <p:cNvPr id="6" name="Rektangel 4"/>
            <p:cNvSpPr/>
            <p:nvPr/>
          </p:nvSpPr>
          <p:spPr>
            <a:xfrm>
              <a:off x="3026435" y="4031174"/>
              <a:ext cx="3332517" cy="5270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ihåndsform 5"/>
            <p:cNvSpPr/>
            <p:nvPr/>
          </p:nvSpPr>
          <p:spPr>
            <a:xfrm>
              <a:off x="4108392" y="4185668"/>
              <a:ext cx="2258147" cy="1600645"/>
            </a:xfrm>
            <a:custGeom>
              <a:avLst/>
              <a:gdLst>
                <a:gd name="connsiteX0" fmla="*/ 972423 w 2336403"/>
                <a:gd name="connsiteY0" fmla="*/ 1600645 h 1600645"/>
                <a:gd name="connsiteX1" fmla="*/ 713343 w 2336403"/>
                <a:gd name="connsiteY1" fmla="*/ 1158685 h 1600645"/>
                <a:gd name="connsiteX2" fmla="*/ 446643 w 2336403"/>
                <a:gd name="connsiteY2" fmla="*/ 792925 h 1600645"/>
                <a:gd name="connsiteX3" fmla="*/ 179943 w 2336403"/>
                <a:gd name="connsiteY3" fmla="*/ 472885 h 1600645"/>
                <a:gd name="connsiteX4" fmla="*/ 19923 w 2336403"/>
                <a:gd name="connsiteY4" fmla="*/ 366205 h 1600645"/>
                <a:gd name="connsiteX5" fmla="*/ 88503 w 2336403"/>
                <a:gd name="connsiteY5" fmla="*/ 305245 h 1600645"/>
                <a:gd name="connsiteX6" fmla="*/ 789543 w 2336403"/>
                <a:gd name="connsiteY6" fmla="*/ 91885 h 1600645"/>
                <a:gd name="connsiteX7" fmla="*/ 1810623 w 2336403"/>
                <a:gd name="connsiteY7" fmla="*/ 8065 h 1600645"/>
                <a:gd name="connsiteX8" fmla="*/ 2336403 w 2336403"/>
                <a:gd name="connsiteY8" fmla="*/ 8065 h 160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403" h="1600645">
                  <a:moveTo>
                    <a:pt x="972423" y="1600645"/>
                  </a:moveTo>
                  <a:cubicBezTo>
                    <a:pt x="886698" y="1446975"/>
                    <a:pt x="800973" y="1293305"/>
                    <a:pt x="713343" y="1158685"/>
                  </a:cubicBezTo>
                  <a:cubicBezTo>
                    <a:pt x="625713" y="1024065"/>
                    <a:pt x="535543" y="907225"/>
                    <a:pt x="446643" y="792925"/>
                  </a:cubicBezTo>
                  <a:cubicBezTo>
                    <a:pt x="357743" y="678625"/>
                    <a:pt x="251063" y="544005"/>
                    <a:pt x="179943" y="472885"/>
                  </a:cubicBezTo>
                  <a:cubicBezTo>
                    <a:pt x="108823" y="401765"/>
                    <a:pt x="35163" y="394145"/>
                    <a:pt x="19923" y="366205"/>
                  </a:cubicBezTo>
                  <a:cubicBezTo>
                    <a:pt x="4683" y="338265"/>
                    <a:pt x="-39767" y="350965"/>
                    <a:pt x="88503" y="305245"/>
                  </a:cubicBezTo>
                  <a:cubicBezTo>
                    <a:pt x="216773" y="259525"/>
                    <a:pt x="502523" y="141415"/>
                    <a:pt x="789543" y="91885"/>
                  </a:cubicBezTo>
                  <a:cubicBezTo>
                    <a:pt x="1076563" y="42355"/>
                    <a:pt x="1552813" y="22035"/>
                    <a:pt x="1810623" y="8065"/>
                  </a:cubicBezTo>
                  <a:cubicBezTo>
                    <a:pt x="2068433" y="-5905"/>
                    <a:pt x="2202418" y="1080"/>
                    <a:pt x="2336403" y="80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ihåndsform 6"/>
            <p:cNvSpPr/>
            <p:nvPr/>
          </p:nvSpPr>
          <p:spPr>
            <a:xfrm>
              <a:off x="5024617" y="4193098"/>
              <a:ext cx="1334334" cy="1585461"/>
            </a:xfrm>
            <a:custGeom>
              <a:avLst/>
              <a:gdLst>
                <a:gd name="connsiteX0" fmla="*/ 1346200 w 1346200"/>
                <a:gd name="connsiteY0" fmla="*/ 0 h 1593850"/>
                <a:gd name="connsiteX1" fmla="*/ 1330325 w 1346200"/>
                <a:gd name="connsiteY1" fmla="*/ 1584325 h 1593850"/>
                <a:gd name="connsiteX2" fmla="*/ 0 w 1346200"/>
                <a:gd name="connsiteY2" fmla="*/ 1593850 h 1593850"/>
                <a:gd name="connsiteX3" fmla="*/ 1346200 w 1346200"/>
                <a:gd name="connsiteY3" fmla="*/ 0 h 15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1593850">
                  <a:moveTo>
                    <a:pt x="1346200" y="0"/>
                  </a:moveTo>
                  <a:lnTo>
                    <a:pt x="1330325" y="1584325"/>
                  </a:lnTo>
                  <a:lnTo>
                    <a:pt x="0" y="159385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9" name="Gruppe 7"/>
            <p:cNvGrpSpPr/>
            <p:nvPr/>
          </p:nvGrpSpPr>
          <p:grpSpPr>
            <a:xfrm>
              <a:off x="3000554" y="4351523"/>
              <a:ext cx="2078966" cy="1441320"/>
              <a:chOff x="3149600" y="4524051"/>
              <a:chExt cx="2078966" cy="1441320"/>
            </a:xfrm>
          </p:grpSpPr>
          <p:sp>
            <p:nvSpPr>
              <p:cNvPr id="17" name="Frihåndsform 8"/>
              <p:cNvSpPr/>
              <p:nvPr/>
            </p:nvSpPr>
            <p:spPr>
              <a:xfrm>
                <a:off x="3149600" y="4524052"/>
                <a:ext cx="2078966" cy="1441319"/>
              </a:xfrm>
              <a:custGeom>
                <a:avLst/>
                <a:gdLst>
                  <a:gd name="connsiteX0" fmla="*/ 0 w 2078966"/>
                  <a:gd name="connsiteY0" fmla="*/ 708 h 1441319"/>
                  <a:gd name="connsiteX1" fmla="*/ 1112808 w 2078966"/>
                  <a:gd name="connsiteY1" fmla="*/ 181863 h 1441319"/>
                  <a:gd name="connsiteX2" fmla="*/ 1915064 w 2078966"/>
                  <a:gd name="connsiteY2" fmla="*/ 1122142 h 1441319"/>
                  <a:gd name="connsiteX3" fmla="*/ 2078966 w 2078966"/>
                  <a:gd name="connsiteY3" fmla="*/ 1441319 h 144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8966" h="1441319">
                    <a:moveTo>
                      <a:pt x="0" y="708"/>
                    </a:moveTo>
                    <a:cubicBezTo>
                      <a:pt x="396815" y="-2168"/>
                      <a:pt x="793631" y="-5043"/>
                      <a:pt x="1112808" y="181863"/>
                    </a:cubicBezTo>
                    <a:cubicBezTo>
                      <a:pt x="1431985" y="368769"/>
                      <a:pt x="1754038" y="912233"/>
                      <a:pt x="1915064" y="1122142"/>
                    </a:cubicBezTo>
                    <a:cubicBezTo>
                      <a:pt x="2076090" y="1332051"/>
                      <a:pt x="2077528" y="1386685"/>
                      <a:pt x="2078966" y="1441319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" name="Frihåndsform 9"/>
              <p:cNvSpPr/>
              <p:nvPr/>
            </p:nvSpPr>
            <p:spPr>
              <a:xfrm>
                <a:off x="3175480" y="4524051"/>
                <a:ext cx="2053086" cy="1431985"/>
              </a:xfrm>
              <a:custGeom>
                <a:avLst/>
                <a:gdLst>
                  <a:gd name="connsiteX0" fmla="*/ 0 w 2053086"/>
                  <a:gd name="connsiteY0" fmla="*/ 0 h 1431985"/>
                  <a:gd name="connsiteX1" fmla="*/ 17252 w 2053086"/>
                  <a:gd name="connsiteY1" fmla="*/ 1431985 h 1431985"/>
                  <a:gd name="connsiteX2" fmla="*/ 2053086 w 2053086"/>
                  <a:gd name="connsiteY2" fmla="*/ 1431985 h 1431985"/>
                  <a:gd name="connsiteX3" fmla="*/ 0 w 2053086"/>
                  <a:gd name="connsiteY3" fmla="*/ 0 h 143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086" h="1431985">
                    <a:moveTo>
                      <a:pt x="0" y="0"/>
                    </a:moveTo>
                    <a:lnTo>
                      <a:pt x="17252" y="1431985"/>
                    </a:lnTo>
                    <a:lnTo>
                      <a:pt x="2053086" y="14319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cxnSp>
          <p:nvCxnSpPr>
            <p:cNvPr id="10" name="Rett pilkobling 10"/>
            <p:cNvCxnSpPr/>
            <p:nvPr/>
          </p:nvCxnSpPr>
          <p:spPr>
            <a:xfrm flipV="1">
              <a:off x="3000555" y="5776084"/>
              <a:ext cx="3507907" cy="742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Rett pilkobling 11"/>
            <p:cNvCxnSpPr/>
            <p:nvPr/>
          </p:nvCxnSpPr>
          <p:spPr>
            <a:xfrm flipV="1">
              <a:off x="3025954" y="3830127"/>
              <a:ext cx="480" cy="196271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Sylinder 12"/>
            <p:cNvSpPr txBox="1"/>
            <p:nvPr/>
          </p:nvSpPr>
          <p:spPr>
            <a:xfrm>
              <a:off x="3207956" y="4920374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1</a:t>
              </a:r>
            </a:p>
          </p:txBody>
        </p:sp>
        <p:sp>
          <p:nvSpPr>
            <p:cNvPr id="13" name="TekstSylinder 13"/>
            <p:cNvSpPr txBox="1"/>
            <p:nvPr/>
          </p:nvSpPr>
          <p:spPr>
            <a:xfrm>
              <a:off x="4920669" y="4755370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2</a:t>
              </a:r>
            </a:p>
          </p:txBody>
        </p:sp>
        <p:sp>
          <p:nvSpPr>
            <p:cNvPr id="14" name="TekstSylinder 14"/>
            <p:cNvSpPr txBox="1"/>
            <p:nvPr/>
          </p:nvSpPr>
          <p:spPr>
            <a:xfrm>
              <a:off x="3586644" y="4042579"/>
              <a:ext cx="105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</a:rPr>
                <a:t>Region 3</a:t>
              </a:r>
            </a:p>
          </p:txBody>
        </p:sp>
        <p:sp>
          <p:nvSpPr>
            <p:cNvPr id="15" name="TekstSylinder 15"/>
            <p:cNvSpPr txBox="1"/>
            <p:nvPr/>
          </p:nvSpPr>
          <p:spPr>
            <a:xfrm>
              <a:off x="3991620" y="5844835"/>
              <a:ext cx="1483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Disturbance</a:t>
              </a:r>
              <a:r>
                <a:rPr lang="nb-NO" dirty="0"/>
                <a:t> 1</a:t>
              </a:r>
            </a:p>
          </p:txBody>
        </p:sp>
        <p:sp>
          <p:nvSpPr>
            <p:cNvPr id="16" name="TekstSylinder 16"/>
            <p:cNvSpPr txBox="1"/>
            <p:nvPr/>
          </p:nvSpPr>
          <p:spPr>
            <a:xfrm rot="16200000">
              <a:off x="2066431" y="4735708"/>
              <a:ext cx="1483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Disturbance</a:t>
              </a:r>
              <a:r>
                <a:rPr lang="nb-NO" dirty="0"/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7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Model</a:t>
            </a:r>
            <a:r>
              <a:rPr lang="es-MX" dirty="0" smtClean="0"/>
              <a:t> </a:t>
            </a:r>
            <a:r>
              <a:rPr lang="es-MX" dirty="0" err="1" smtClean="0"/>
              <a:t>predictive</a:t>
            </a:r>
            <a:r>
              <a:rPr lang="es-MX" dirty="0" smtClean="0"/>
              <a:t> control (MPC)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09600" y="1774209"/>
            <a:ext cx="9601200" cy="43519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include constraints explicitly</a:t>
            </a:r>
          </a:p>
          <a:p>
            <a:r>
              <a:rPr lang="en-US" sz="2800" dirty="0" smtClean="0"/>
              <a:t>If lack of DOF to meet control specifications:</a:t>
            </a:r>
          </a:p>
          <a:p>
            <a:pPr lvl="1"/>
            <a:r>
              <a:rPr lang="en-US" sz="2400" dirty="0" smtClean="0"/>
              <a:t>Conventional: Use weights</a:t>
            </a:r>
          </a:p>
          <a:p>
            <a:pPr lvl="2"/>
            <a:r>
              <a:rPr lang="en-US" sz="2200" dirty="0" smtClean="0"/>
              <a:t>(Partially) give up variables with small weights in objective function.</a:t>
            </a:r>
          </a:p>
          <a:p>
            <a:pPr lvl="1"/>
            <a:r>
              <a:rPr lang="en-US" sz="2400" dirty="0" smtClean="0"/>
              <a:t>Use two-stage MPC with constraint priority list:</a:t>
            </a:r>
          </a:p>
          <a:p>
            <a:pPr marL="914400" lvl="2" indent="0">
              <a:buNone/>
            </a:pPr>
            <a:r>
              <a:rPr lang="en-US" sz="2400" dirty="0" smtClean="0"/>
              <a:t>Stage 1. Check for steady-state feasibility and give up low-priority constraints if necessary</a:t>
            </a:r>
          </a:p>
          <a:p>
            <a:pPr marL="914400" lvl="2" indent="0">
              <a:buNone/>
            </a:pPr>
            <a:r>
              <a:rPr lang="en-US" sz="2400" dirty="0" smtClean="0"/>
              <a:t>Stage 2. Solve conventional dynamic MPC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</Words>
  <Application>Microsoft Office PowerPoint</Application>
  <PresentationFormat>Widescreen</PresentationFormat>
  <Paragraphs>376</Paragraphs>
  <Slides>38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Office-tema</vt:lpstr>
      <vt:lpstr>Changing between Active Constraint Regions for Optimal Operation:  Classical Advanced Control versus Model Predictive Control</vt:lpstr>
      <vt:lpstr>Outline</vt:lpstr>
      <vt:lpstr>Optimal operation (economics)</vt:lpstr>
      <vt:lpstr>Optimal operation (economics)</vt:lpstr>
      <vt:lpstr>Active constraints</vt:lpstr>
      <vt:lpstr>Outline</vt:lpstr>
      <vt:lpstr>Control hierarchy in a process plant</vt:lpstr>
      <vt:lpstr>Control is about implementing optimal operation in practice</vt:lpstr>
      <vt:lpstr>Model predictive control (MPC)</vt:lpstr>
      <vt:lpstr>Optimization with PI-controller</vt:lpstr>
      <vt:lpstr>Optimization with PI-controller</vt:lpstr>
      <vt:lpstr>Optimization with PI-controller</vt:lpstr>
      <vt:lpstr>Multivariable using PI-control: Must decide on pairing</vt:lpstr>
      <vt:lpstr>Classical advanced control structures (ACS)</vt:lpstr>
      <vt:lpstr>Outline</vt:lpstr>
      <vt:lpstr>3. Optimal control of a cooler</vt:lpstr>
      <vt:lpstr>3. Optimal control of a cooler</vt:lpstr>
      <vt:lpstr>Multivariable: Cooler example</vt:lpstr>
      <vt:lpstr>Pairings at nominal «unconstrained» operating point</vt:lpstr>
      <vt:lpstr>Solution: Split range control with min-selector</vt:lpstr>
      <vt:lpstr>Simulation: Split range control with min-selector</vt:lpstr>
      <vt:lpstr>MPC for cooler</vt:lpstr>
      <vt:lpstr>MPC weight selection</vt:lpstr>
      <vt:lpstr>MPC vs PI</vt:lpstr>
      <vt:lpstr>4. Conclusion</vt:lpstr>
      <vt:lpstr>Acknowledgement</vt:lpstr>
      <vt:lpstr>Extra slides</vt:lpstr>
      <vt:lpstr>Optimize</vt:lpstr>
      <vt:lpstr>Systematic procedure for plantwide control</vt:lpstr>
      <vt:lpstr>Requirement for the supervisory layer</vt:lpstr>
      <vt:lpstr>Priority list of constraints</vt:lpstr>
      <vt:lpstr>Model predictive control (MPC)</vt:lpstr>
      <vt:lpstr>Optimal operation using advanced control structures Multivariable: Must decide on pairing</vt:lpstr>
      <vt:lpstr>Optimal operation using advanced control structures</vt:lpstr>
      <vt:lpstr>Priorities and constraints</vt:lpstr>
      <vt:lpstr>Handling constraints using ACS</vt:lpstr>
      <vt:lpstr>Active constraint regions</vt:lpstr>
      <vt:lpstr>4. Alternatives for supervisory layer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Sigurd Skogestad</cp:lastModifiedBy>
  <cp:revision>502</cp:revision>
  <dcterms:created xsi:type="dcterms:W3CDTF">2013-06-10T16:56:09Z</dcterms:created>
  <dcterms:modified xsi:type="dcterms:W3CDTF">2018-07-25T21:51:10Z</dcterms:modified>
</cp:coreProperties>
</file>