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9" r:id="rId2"/>
    <p:sldId id="340" r:id="rId3"/>
    <p:sldId id="348" r:id="rId4"/>
    <p:sldId id="349" r:id="rId5"/>
    <p:sldId id="343" r:id="rId6"/>
    <p:sldId id="345" r:id="rId7"/>
    <p:sldId id="350" r:id="rId8"/>
    <p:sldId id="351" r:id="rId9"/>
    <p:sldId id="353" r:id="rId10"/>
    <p:sldId id="354" r:id="rId11"/>
    <p:sldId id="355" r:id="rId12"/>
    <p:sldId id="356" r:id="rId13"/>
    <p:sldId id="357" r:id="rId14"/>
    <p:sldId id="358" r:id="rId15"/>
    <p:sldId id="333" r:id="rId16"/>
    <p:sldId id="346" r:id="rId17"/>
    <p:sldId id="359" r:id="rId18"/>
    <p:sldId id="347" r:id="rId19"/>
    <p:sldId id="344" r:id="rId20"/>
    <p:sldId id="334" r:id="rId21"/>
    <p:sldId id="335" r:id="rId22"/>
    <p:sldId id="313" r:id="rId23"/>
    <p:sldId id="336" r:id="rId24"/>
    <p:sldId id="316" r:id="rId25"/>
    <p:sldId id="337" r:id="rId26"/>
    <p:sldId id="338" r:id="rId27"/>
    <p:sldId id="296" r:id="rId28"/>
    <p:sldId id="280" r:id="rId29"/>
    <p:sldId id="281" r:id="rId30"/>
    <p:sldId id="297" r:id="rId31"/>
    <p:sldId id="283" r:id="rId32"/>
    <p:sldId id="331" r:id="rId33"/>
    <p:sldId id="332" r:id="rId34"/>
    <p:sldId id="324" r:id="rId35"/>
    <p:sldId id="325" r:id="rId36"/>
    <p:sldId id="329" r:id="rId37"/>
    <p:sldId id="330" r:id="rId38"/>
    <p:sldId id="28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00"/>
    <a:srgbClr val="006600"/>
    <a:srgbClr val="0000CC"/>
    <a:srgbClr val="009900"/>
    <a:srgbClr val="CC3300"/>
    <a:srgbClr val="339933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6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60C71-0AE8-4295-80CF-4FF0FAD96816}" type="datetimeFigureOut">
              <a:rPr lang="en-US" smtClean="0"/>
              <a:pPr/>
              <a:t>1/13/2019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31D7-FBBC-4C58-ABBE-E55854EC47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60C71-0AE8-4295-80CF-4FF0FAD96816}" type="datetimeFigureOut">
              <a:rPr lang="en-US" smtClean="0"/>
              <a:pPr/>
              <a:t>1/13/2019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31D7-FBBC-4C58-ABBE-E55854EC47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60C71-0AE8-4295-80CF-4FF0FAD96816}" type="datetimeFigureOut">
              <a:rPr lang="en-US" smtClean="0"/>
              <a:pPr/>
              <a:t>1/13/2019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31D7-FBBC-4C58-ABBE-E55854EC47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96908"/>
          </a:xfrm>
          <a:gradFill flip="none" rotWithShape="1"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rect">
              <a:fillToRect l="50000" t="50000" r="50000" b="50000"/>
            </a:path>
            <a:tileRect/>
          </a:gradFill>
        </p:spPr>
        <p:txBody>
          <a:bodyPr>
            <a:normAutofit/>
          </a:bodyPr>
          <a:lstStyle>
            <a:lvl1pPr>
              <a:defRPr sz="3600" b="1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rgbClr val="0000CC"/>
                </a:solidFill>
              </a:defRPr>
            </a:lvl1pPr>
            <a:lvl2pPr>
              <a:defRPr sz="2400">
                <a:solidFill>
                  <a:srgbClr val="CC3300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550247"/>
            <a:ext cx="9144000" cy="307777"/>
          </a:xfrm>
          <a:prstGeom prst="rect">
            <a:avLst/>
          </a:prstGeom>
          <a:solidFill>
            <a:srgbClr val="0000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b="1" dirty="0" smtClean="0">
                <a:solidFill>
                  <a:srgbClr val="FFFF00"/>
                </a:solidFill>
              </a:rPr>
              <a:t>EPWC</a:t>
            </a:r>
            <a:r>
              <a:rPr lang="en-IN" sz="1400" b="1" baseline="0" dirty="0" smtClean="0">
                <a:solidFill>
                  <a:srgbClr val="FFFF00"/>
                </a:solidFill>
              </a:rPr>
              <a:t> Workshop, Bangkok</a:t>
            </a:r>
            <a:r>
              <a:rPr lang="en-IN" sz="1400" b="1" dirty="0" smtClean="0">
                <a:solidFill>
                  <a:srgbClr val="FFFF00"/>
                </a:solidFill>
              </a:rPr>
              <a:t>,</a:t>
            </a:r>
            <a:r>
              <a:rPr lang="en-IN" sz="1400" b="1" baseline="0" dirty="0" smtClean="0">
                <a:solidFill>
                  <a:srgbClr val="FFFF00"/>
                </a:solidFill>
              </a:rPr>
              <a:t> Jan 13, 2019</a:t>
            </a:r>
            <a:endParaRPr lang="en-IN" sz="1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60C71-0AE8-4295-80CF-4FF0FAD96816}" type="datetimeFigureOut">
              <a:rPr lang="en-US" smtClean="0"/>
              <a:pPr/>
              <a:t>1/13/2019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31D7-FBBC-4C58-ABBE-E55854EC47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60C71-0AE8-4295-80CF-4FF0FAD96816}" type="datetimeFigureOut">
              <a:rPr lang="en-US" smtClean="0"/>
              <a:pPr/>
              <a:t>1/13/2019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31D7-FBBC-4C58-ABBE-E55854EC47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60C71-0AE8-4295-80CF-4FF0FAD96816}" type="datetimeFigureOut">
              <a:rPr lang="en-US" smtClean="0"/>
              <a:pPr/>
              <a:t>1/13/2019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31D7-FBBC-4C58-ABBE-E55854EC47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60C71-0AE8-4295-80CF-4FF0FAD96816}" type="datetimeFigureOut">
              <a:rPr lang="en-US" smtClean="0"/>
              <a:pPr/>
              <a:t>1/13/2019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31D7-FBBC-4C58-ABBE-E55854EC47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60C71-0AE8-4295-80CF-4FF0FAD96816}" type="datetimeFigureOut">
              <a:rPr lang="en-US" smtClean="0"/>
              <a:pPr/>
              <a:t>1/13/2019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31D7-FBBC-4C58-ABBE-E55854EC47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60C71-0AE8-4295-80CF-4FF0FAD96816}" type="datetimeFigureOut">
              <a:rPr lang="en-US" smtClean="0"/>
              <a:pPr/>
              <a:t>1/13/2019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31D7-FBBC-4C58-ABBE-E55854EC47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60C71-0AE8-4295-80CF-4FF0FAD96816}" type="datetimeFigureOut">
              <a:rPr lang="en-US" smtClean="0"/>
              <a:pPr/>
              <a:t>1/13/2019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31D7-FBBC-4C58-ABBE-E55854EC47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60C71-0AE8-4295-80CF-4FF0FAD96816}" type="datetimeFigureOut">
              <a:rPr lang="en-US" smtClean="0"/>
              <a:pPr/>
              <a:t>1/13/2019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831D7-FBBC-4C58-ABBE-E55854EC475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PWC Basics: A Simple Chemical Process</a:t>
            </a:r>
            <a:endParaRPr lang="en-IN" dirty="0"/>
          </a:p>
        </p:txBody>
      </p:sp>
      <p:grpSp>
        <p:nvGrpSpPr>
          <p:cNvPr id="3" name="Group 4"/>
          <p:cNvGrpSpPr/>
          <p:nvPr/>
        </p:nvGrpSpPr>
        <p:grpSpPr>
          <a:xfrm>
            <a:off x="4922404" y="857232"/>
            <a:ext cx="3467553" cy="5171820"/>
            <a:chOff x="4922404" y="1214422"/>
            <a:chExt cx="3467553" cy="5171820"/>
          </a:xfrm>
        </p:grpSpPr>
        <p:sp>
          <p:nvSpPr>
            <p:cNvPr id="6" name="Line 34"/>
            <p:cNvSpPr>
              <a:spLocks noChangeShapeType="1"/>
            </p:cNvSpPr>
            <p:nvPr/>
          </p:nvSpPr>
          <p:spPr bwMode="auto">
            <a:xfrm flipV="1">
              <a:off x="7330374" y="1490938"/>
              <a:ext cx="0" cy="1620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" name="Line 35"/>
            <p:cNvSpPr>
              <a:spLocks noChangeShapeType="1"/>
            </p:cNvSpPr>
            <p:nvPr/>
          </p:nvSpPr>
          <p:spPr bwMode="auto">
            <a:xfrm flipH="1">
              <a:off x="4922404" y="1490938"/>
              <a:ext cx="241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" name="Text Box 36"/>
            <p:cNvSpPr txBox="1">
              <a:spLocks noChangeArrowheads="1"/>
            </p:cNvSpPr>
            <p:nvPr/>
          </p:nvSpPr>
          <p:spPr bwMode="auto">
            <a:xfrm>
              <a:off x="6072198" y="1214422"/>
              <a:ext cx="1031875" cy="3048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dirty="0"/>
                <a:t>Recycle A</a:t>
              </a:r>
            </a:p>
          </p:txBody>
        </p:sp>
        <p:grpSp>
          <p:nvGrpSpPr>
            <p:cNvPr id="4" name="Group 134"/>
            <p:cNvGrpSpPr/>
            <p:nvPr/>
          </p:nvGrpSpPr>
          <p:grpSpPr>
            <a:xfrm>
              <a:off x="5361007" y="2133600"/>
              <a:ext cx="3028950" cy="4252642"/>
              <a:chOff x="5361007" y="2133600"/>
              <a:chExt cx="3028950" cy="4252642"/>
            </a:xfrm>
          </p:grpSpPr>
          <p:grpSp>
            <p:nvGrpSpPr>
              <p:cNvPr id="5" name="Group 124"/>
              <p:cNvGrpSpPr/>
              <p:nvPr/>
            </p:nvGrpSpPr>
            <p:grpSpPr>
              <a:xfrm>
                <a:off x="5361007" y="2133600"/>
                <a:ext cx="2068513" cy="4157663"/>
                <a:chOff x="4500563" y="2133600"/>
                <a:chExt cx="2068513" cy="4157663"/>
              </a:xfrm>
            </p:grpSpPr>
            <p:grpSp>
              <p:nvGrpSpPr>
                <p:cNvPr id="9" name="Group 48"/>
                <p:cNvGrpSpPr>
                  <a:grpSpLocks/>
                </p:cNvGrpSpPr>
                <p:nvPr/>
              </p:nvGrpSpPr>
              <p:grpSpPr bwMode="auto">
                <a:xfrm>
                  <a:off x="4718051" y="2798763"/>
                  <a:ext cx="381000" cy="2676525"/>
                  <a:chOff x="2448" y="2010"/>
                  <a:chExt cx="240" cy="1686"/>
                </a:xfrm>
              </p:grpSpPr>
              <p:sp>
                <p:nvSpPr>
                  <p:cNvPr id="59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2448" y="2064"/>
                    <a:ext cx="240" cy="1584"/>
                  </a:xfrm>
                  <a:prstGeom prst="rect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0" name="AutoShape 50"/>
                  <p:cNvSpPr>
                    <a:spLocks/>
                  </p:cNvSpPr>
                  <p:nvPr/>
                </p:nvSpPr>
                <p:spPr bwMode="auto">
                  <a:xfrm rot="-5400000">
                    <a:off x="2544" y="1914"/>
                    <a:ext cx="48" cy="240"/>
                  </a:xfrm>
                  <a:prstGeom prst="rightBracket">
                    <a:avLst>
                      <a:gd name="adj" fmla="val 25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" name="AutoShape 51"/>
                  <p:cNvSpPr>
                    <a:spLocks/>
                  </p:cNvSpPr>
                  <p:nvPr/>
                </p:nvSpPr>
                <p:spPr bwMode="auto">
                  <a:xfrm rot="5400000" flipV="1">
                    <a:off x="2544" y="3552"/>
                    <a:ext cx="48" cy="240"/>
                  </a:xfrm>
                  <a:prstGeom prst="rightBracket">
                    <a:avLst>
                      <a:gd name="adj" fmla="val 25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4924426" y="2644775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grpSp>
              <p:nvGrpSpPr>
                <p:cNvPr id="10" name="Group 53"/>
                <p:cNvGrpSpPr>
                  <a:grpSpLocks/>
                </p:cNvGrpSpPr>
                <p:nvPr/>
              </p:nvGrpSpPr>
              <p:grpSpPr bwMode="auto">
                <a:xfrm>
                  <a:off x="4500563" y="2133600"/>
                  <a:ext cx="1066800" cy="511175"/>
                  <a:chOff x="2784" y="1694"/>
                  <a:chExt cx="672" cy="322"/>
                </a:xfrm>
              </p:grpSpPr>
              <p:grpSp>
                <p:nvGrpSpPr>
                  <p:cNvPr id="12" name="Group 54"/>
                  <p:cNvGrpSpPr>
                    <a:grpSpLocks/>
                  </p:cNvGrpSpPr>
                  <p:nvPr/>
                </p:nvGrpSpPr>
                <p:grpSpPr bwMode="auto">
                  <a:xfrm rot="-5400000">
                    <a:off x="3318" y="1688"/>
                    <a:ext cx="132" cy="144"/>
                    <a:chOff x="2880" y="2112"/>
                    <a:chExt cx="528" cy="576"/>
                  </a:xfrm>
                </p:grpSpPr>
                <p:sp>
                  <p:nvSpPr>
                    <p:cNvPr id="56" name="AutoShap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2112"/>
                      <a:ext cx="288" cy="576"/>
                    </a:xfrm>
                    <a:prstGeom prst="flowChartCollat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" name="Line 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24" y="2400"/>
                      <a:ext cx="24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58" name="AutoShap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64" y="2208"/>
                      <a:ext cx="144" cy="384"/>
                    </a:xfrm>
                    <a:prstGeom prst="flowChartDelay">
                      <a:avLst/>
                    </a:prstGeom>
                    <a:noFill/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1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76"/>
                    <a:ext cx="240" cy="240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4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2784" y="1797"/>
                    <a:ext cx="528" cy="192"/>
                    <a:chOff x="2784" y="1776"/>
                    <a:chExt cx="528" cy="192"/>
                  </a:xfrm>
                </p:grpSpPr>
                <p:sp>
                  <p:nvSpPr>
                    <p:cNvPr id="53" name="Line 6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976" y="1776"/>
                      <a:ext cx="336" cy="9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54" name="Line 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76" y="1872"/>
                      <a:ext cx="14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55" name="Line 6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784" y="1872"/>
                      <a:ext cx="336" cy="9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</p:grpSp>
            </p:grpSp>
            <p:grpSp>
              <p:nvGrpSpPr>
                <p:cNvPr id="15" name="Group 63"/>
                <p:cNvGrpSpPr>
                  <a:grpSpLocks/>
                </p:cNvGrpSpPr>
                <p:nvPr/>
              </p:nvGrpSpPr>
              <p:grpSpPr bwMode="auto">
                <a:xfrm>
                  <a:off x="4521201" y="5551488"/>
                  <a:ext cx="1066800" cy="511175"/>
                  <a:chOff x="2784" y="1694"/>
                  <a:chExt cx="672" cy="322"/>
                </a:xfrm>
              </p:grpSpPr>
              <p:grpSp>
                <p:nvGrpSpPr>
                  <p:cNvPr id="18" name="Group 64"/>
                  <p:cNvGrpSpPr>
                    <a:grpSpLocks/>
                  </p:cNvGrpSpPr>
                  <p:nvPr/>
                </p:nvGrpSpPr>
                <p:grpSpPr bwMode="auto">
                  <a:xfrm rot="-5400000">
                    <a:off x="3318" y="1688"/>
                    <a:ext cx="132" cy="144"/>
                    <a:chOff x="2880" y="2112"/>
                    <a:chExt cx="528" cy="576"/>
                  </a:xfrm>
                </p:grpSpPr>
                <p:sp>
                  <p:nvSpPr>
                    <p:cNvPr id="47" name="AutoShap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2112"/>
                      <a:ext cx="288" cy="576"/>
                    </a:xfrm>
                    <a:prstGeom prst="flowChartCollat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24" y="2400"/>
                      <a:ext cx="24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49" name="AutoShap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64" y="2208"/>
                      <a:ext cx="144" cy="384"/>
                    </a:xfrm>
                    <a:prstGeom prst="flowChartDelay">
                      <a:avLst/>
                    </a:prstGeom>
                    <a:noFill/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2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76"/>
                    <a:ext cx="240" cy="240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3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784" y="1797"/>
                    <a:ext cx="528" cy="192"/>
                    <a:chOff x="2784" y="1776"/>
                    <a:chExt cx="528" cy="192"/>
                  </a:xfrm>
                </p:grpSpPr>
                <p:sp>
                  <p:nvSpPr>
                    <p:cNvPr id="44" name="Line 7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976" y="1776"/>
                      <a:ext cx="336" cy="9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45" name="Line 7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76" y="1872"/>
                      <a:ext cx="14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46" name="Line 7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784" y="1872"/>
                      <a:ext cx="336" cy="9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</p:grpSp>
            </p:grpSp>
            <p:sp>
              <p:nvSpPr>
                <p:cNvPr id="16" name="Line 73"/>
                <p:cNvSpPr>
                  <a:spLocks noChangeShapeType="1"/>
                </p:cNvSpPr>
                <p:nvPr/>
              </p:nvSpPr>
              <p:spPr bwMode="auto">
                <a:xfrm>
                  <a:off x="4872038" y="5475288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4989513" y="5464175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grpSp>
              <p:nvGrpSpPr>
                <p:cNvPr id="24" name="Group 75"/>
                <p:cNvGrpSpPr>
                  <a:grpSpLocks/>
                </p:cNvGrpSpPr>
                <p:nvPr/>
              </p:nvGrpSpPr>
              <p:grpSpPr bwMode="auto">
                <a:xfrm rot="16200000">
                  <a:off x="5594351" y="2684463"/>
                  <a:ext cx="306388" cy="381000"/>
                  <a:chOff x="3600" y="2928"/>
                  <a:chExt cx="672" cy="576"/>
                </a:xfrm>
              </p:grpSpPr>
              <p:sp>
                <p:nvSpPr>
                  <p:cNvPr id="39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2928"/>
                    <a:ext cx="576" cy="576"/>
                  </a:xfrm>
                  <a:prstGeom prst="rect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AutoShape 77"/>
                  <p:cNvSpPr>
                    <a:spLocks/>
                  </p:cNvSpPr>
                  <p:nvPr/>
                </p:nvSpPr>
                <p:spPr bwMode="auto">
                  <a:xfrm>
                    <a:off x="4176" y="2928"/>
                    <a:ext cx="96" cy="576"/>
                  </a:xfrm>
                  <a:prstGeom prst="rightBracket">
                    <a:avLst>
                      <a:gd name="adj" fmla="val 3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9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5056188" y="2579688"/>
                  <a:ext cx="685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0" name="Line 79"/>
                <p:cNvSpPr>
                  <a:spLocks noChangeShapeType="1"/>
                </p:cNvSpPr>
                <p:nvPr/>
              </p:nvSpPr>
              <p:spPr bwMode="auto">
                <a:xfrm>
                  <a:off x="5741988" y="2579688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1" name="Line 80"/>
                <p:cNvSpPr>
                  <a:spLocks noChangeShapeType="1"/>
                </p:cNvSpPr>
                <p:nvPr/>
              </p:nvSpPr>
              <p:spPr bwMode="auto">
                <a:xfrm>
                  <a:off x="5751513" y="3036888"/>
                  <a:ext cx="0" cy="762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2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5099051" y="3113088"/>
                  <a:ext cx="1371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grpSp>
              <p:nvGrpSpPr>
                <p:cNvPr id="28" name="Group 82"/>
                <p:cNvGrpSpPr>
                  <a:grpSpLocks/>
                </p:cNvGrpSpPr>
                <p:nvPr/>
              </p:nvGrpSpPr>
              <p:grpSpPr bwMode="auto">
                <a:xfrm rot="16200000">
                  <a:off x="6022976" y="2951163"/>
                  <a:ext cx="209550" cy="228600"/>
                  <a:chOff x="2880" y="2112"/>
                  <a:chExt cx="528" cy="576"/>
                </a:xfrm>
              </p:grpSpPr>
              <p:sp>
                <p:nvSpPr>
                  <p:cNvPr id="36" name="AutoShape 83"/>
                  <p:cNvSpPr>
                    <a:spLocks noChangeArrowheads="1"/>
                  </p:cNvSpPr>
                  <p:nvPr/>
                </p:nvSpPr>
                <p:spPr bwMode="auto">
                  <a:xfrm>
                    <a:off x="2880" y="2112"/>
                    <a:ext cx="288" cy="576"/>
                  </a:xfrm>
                  <a:prstGeom prst="flowChartCollat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84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2400"/>
                    <a:ext cx="24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38" name="AutoShape 85"/>
                  <p:cNvSpPr>
                    <a:spLocks noChangeArrowheads="1"/>
                  </p:cNvSpPr>
                  <p:nvPr/>
                </p:nvSpPr>
                <p:spPr bwMode="auto">
                  <a:xfrm>
                    <a:off x="3264" y="2208"/>
                    <a:ext cx="144" cy="384"/>
                  </a:xfrm>
                  <a:prstGeom prst="flowChartDelay">
                    <a:avLst/>
                  </a:prstGeom>
                  <a:solidFill>
                    <a:schemeClr val="bg1"/>
                  </a:soli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1" name="Group 86"/>
                <p:cNvGrpSpPr>
                  <a:grpSpLocks/>
                </p:cNvGrpSpPr>
                <p:nvPr/>
              </p:nvGrpSpPr>
              <p:grpSpPr bwMode="auto">
                <a:xfrm rot="16200000">
                  <a:off x="5337176" y="2951163"/>
                  <a:ext cx="209550" cy="228600"/>
                  <a:chOff x="2880" y="2112"/>
                  <a:chExt cx="528" cy="576"/>
                </a:xfrm>
              </p:grpSpPr>
              <p:sp>
                <p:nvSpPr>
                  <p:cNvPr id="33" name="AutoShape 87"/>
                  <p:cNvSpPr>
                    <a:spLocks noChangeArrowheads="1"/>
                  </p:cNvSpPr>
                  <p:nvPr/>
                </p:nvSpPr>
                <p:spPr bwMode="auto">
                  <a:xfrm>
                    <a:off x="2880" y="2112"/>
                    <a:ext cx="288" cy="576"/>
                  </a:xfrm>
                  <a:prstGeom prst="flowChartCollat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2400"/>
                    <a:ext cx="24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35" name="AutoShape 89"/>
                  <p:cNvSpPr>
                    <a:spLocks noChangeArrowheads="1"/>
                  </p:cNvSpPr>
                  <p:nvPr/>
                </p:nvSpPr>
                <p:spPr bwMode="auto">
                  <a:xfrm>
                    <a:off x="3264" y="2208"/>
                    <a:ext cx="144" cy="384"/>
                  </a:xfrm>
                  <a:prstGeom prst="flowChartDelay">
                    <a:avLst/>
                  </a:prstGeom>
                  <a:solidFill>
                    <a:schemeClr val="bg1"/>
                  </a:soli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" name="Freeform 90"/>
                <p:cNvSpPr>
                  <a:spLocks/>
                </p:cNvSpPr>
                <p:nvPr/>
              </p:nvSpPr>
              <p:spPr bwMode="auto">
                <a:xfrm flipV="1">
                  <a:off x="5556251" y="2857500"/>
                  <a:ext cx="381000" cy="46038"/>
                </a:xfrm>
                <a:custGeom>
                  <a:avLst/>
                  <a:gdLst>
                    <a:gd name="T0" fmla="*/ 0 w 240"/>
                    <a:gd name="T1" fmla="*/ 29 h 48"/>
                    <a:gd name="T2" fmla="*/ 96 w 240"/>
                    <a:gd name="T3" fmla="*/ 0 h 48"/>
                    <a:gd name="T4" fmla="*/ 144 w 240"/>
                    <a:gd name="T5" fmla="*/ 29 h 48"/>
                    <a:gd name="T6" fmla="*/ 240 w 240"/>
                    <a:gd name="T7" fmla="*/ 0 h 4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0"/>
                    <a:gd name="T13" fmla="*/ 0 h 48"/>
                    <a:gd name="T14" fmla="*/ 240 w 240"/>
                    <a:gd name="T15" fmla="*/ 48 h 4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0" h="48">
                      <a:moveTo>
                        <a:pt x="0" y="48"/>
                      </a:moveTo>
                      <a:cubicBezTo>
                        <a:pt x="36" y="24"/>
                        <a:pt x="72" y="0"/>
                        <a:pt x="96" y="0"/>
                      </a:cubicBezTo>
                      <a:cubicBezTo>
                        <a:pt x="120" y="0"/>
                        <a:pt x="120" y="48"/>
                        <a:pt x="144" y="48"/>
                      </a:cubicBezTo>
                      <a:cubicBezTo>
                        <a:pt x="168" y="48"/>
                        <a:pt x="224" y="8"/>
                        <a:pt x="240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91"/>
                <p:cNvSpPr>
                  <a:spLocks noChangeShapeType="1"/>
                </p:cNvSpPr>
                <p:nvPr/>
              </p:nvSpPr>
              <p:spPr bwMode="auto">
                <a:xfrm>
                  <a:off x="4968876" y="6073775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7" name="Line 92"/>
                <p:cNvSpPr>
                  <a:spLocks noChangeShapeType="1"/>
                </p:cNvSpPr>
                <p:nvPr/>
              </p:nvSpPr>
              <p:spPr bwMode="auto">
                <a:xfrm>
                  <a:off x="4968876" y="6237288"/>
                  <a:ext cx="16002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grpSp>
              <p:nvGrpSpPr>
                <p:cNvPr id="43" name="Group 93"/>
                <p:cNvGrpSpPr>
                  <a:grpSpLocks/>
                </p:cNvGrpSpPr>
                <p:nvPr/>
              </p:nvGrpSpPr>
              <p:grpSpPr bwMode="auto">
                <a:xfrm rot="16200000">
                  <a:off x="6099176" y="6072188"/>
                  <a:ext cx="209550" cy="228600"/>
                  <a:chOff x="2880" y="2112"/>
                  <a:chExt cx="528" cy="576"/>
                </a:xfrm>
              </p:grpSpPr>
              <p:sp>
                <p:nvSpPr>
                  <p:cNvPr id="30" name="AutoShape 94"/>
                  <p:cNvSpPr>
                    <a:spLocks noChangeArrowheads="1"/>
                  </p:cNvSpPr>
                  <p:nvPr/>
                </p:nvSpPr>
                <p:spPr bwMode="auto">
                  <a:xfrm>
                    <a:off x="2880" y="2112"/>
                    <a:ext cx="288" cy="576"/>
                  </a:xfrm>
                  <a:prstGeom prst="flowChartCollat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95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2400"/>
                    <a:ext cx="24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32" name="AutoShape 96"/>
                  <p:cNvSpPr>
                    <a:spLocks noChangeArrowheads="1"/>
                  </p:cNvSpPr>
                  <p:nvPr/>
                </p:nvSpPr>
                <p:spPr bwMode="auto">
                  <a:xfrm>
                    <a:off x="3264" y="2208"/>
                    <a:ext cx="144" cy="384"/>
                  </a:xfrm>
                  <a:prstGeom prst="flowChartDelay">
                    <a:avLst/>
                  </a:prstGeom>
                  <a:solidFill>
                    <a:schemeClr val="bg1"/>
                  </a:soli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4738688" y="3316288"/>
                  <a:ext cx="331788" cy="136842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/>
                    <a:t>C</a:t>
                  </a:r>
                </a:p>
                <a:p>
                  <a:r>
                    <a:rPr lang="en-US" sz="1400"/>
                    <a:t>O</a:t>
                  </a:r>
                </a:p>
                <a:p>
                  <a:r>
                    <a:rPr lang="en-US" sz="1400"/>
                    <a:t>L</a:t>
                  </a:r>
                </a:p>
                <a:p>
                  <a:r>
                    <a:rPr lang="en-US" sz="1400"/>
                    <a:t>U</a:t>
                  </a:r>
                </a:p>
                <a:p>
                  <a:r>
                    <a:rPr lang="en-US" sz="1400"/>
                    <a:t>M</a:t>
                  </a:r>
                </a:p>
                <a:p>
                  <a:r>
                    <a:rPr lang="en-US" sz="1400"/>
                    <a:t>N</a:t>
                  </a:r>
                </a:p>
              </p:txBody>
            </p:sp>
          </p:grpSp>
          <p:sp>
            <p:nvSpPr>
              <p:cNvPr id="11" name="Text Box 98"/>
              <p:cNvSpPr txBox="1">
                <a:spLocks noChangeArrowheads="1"/>
              </p:cNvSpPr>
              <p:nvPr/>
            </p:nvSpPr>
            <p:spPr bwMode="auto">
              <a:xfrm>
                <a:off x="7358082" y="6081442"/>
                <a:ext cx="1031875" cy="3048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/>
                  <a:t>Product B</a:t>
                </a:r>
              </a:p>
            </p:txBody>
          </p:sp>
        </p:grpSp>
      </p:grpSp>
      <p:grpSp>
        <p:nvGrpSpPr>
          <p:cNvPr id="50" name="Group 61"/>
          <p:cNvGrpSpPr/>
          <p:nvPr/>
        </p:nvGrpSpPr>
        <p:grpSpPr>
          <a:xfrm>
            <a:off x="841202" y="972400"/>
            <a:ext cx="4730930" cy="2962658"/>
            <a:chOff x="841202" y="1329590"/>
            <a:chExt cx="4730930" cy="2962658"/>
          </a:xfrm>
        </p:grpSpPr>
        <p:grpSp>
          <p:nvGrpSpPr>
            <p:cNvPr id="52" name="Group 6"/>
            <p:cNvGrpSpPr>
              <a:grpSpLocks/>
            </p:cNvGrpSpPr>
            <p:nvPr/>
          </p:nvGrpSpPr>
          <p:grpSpPr bwMode="auto">
            <a:xfrm>
              <a:off x="1517650" y="2808288"/>
              <a:ext cx="2252664" cy="1231900"/>
              <a:chOff x="956" y="1769"/>
              <a:chExt cx="1419" cy="776"/>
            </a:xfrm>
          </p:grpSpPr>
          <p:sp>
            <p:nvSpPr>
              <p:cNvPr id="96" name="Text Box 5"/>
              <p:cNvSpPr txBox="1">
                <a:spLocks noChangeArrowheads="1"/>
              </p:cNvSpPr>
              <p:nvPr/>
            </p:nvSpPr>
            <p:spPr bwMode="auto">
              <a:xfrm>
                <a:off x="1728" y="2043"/>
                <a:ext cx="547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/>
                  <a:t>REACTOR</a:t>
                </a:r>
                <a:endParaRPr lang="en-US" sz="1400" dirty="0"/>
              </a:p>
            </p:txBody>
          </p:sp>
          <p:grpSp>
            <p:nvGrpSpPr>
              <p:cNvPr id="62" name="Group 8"/>
              <p:cNvGrpSpPr>
                <a:grpSpLocks/>
              </p:cNvGrpSpPr>
              <p:nvPr/>
            </p:nvGrpSpPr>
            <p:grpSpPr bwMode="auto">
              <a:xfrm>
                <a:off x="956" y="1769"/>
                <a:ext cx="1419" cy="776"/>
                <a:chOff x="432" y="2016"/>
                <a:chExt cx="1419" cy="776"/>
              </a:xfrm>
            </p:grpSpPr>
            <p:grpSp>
              <p:nvGrpSpPr>
                <p:cNvPr id="63" name="Group 9"/>
                <p:cNvGrpSpPr>
                  <a:grpSpLocks/>
                </p:cNvGrpSpPr>
                <p:nvPr/>
              </p:nvGrpSpPr>
              <p:grpSpPr bwMode="auto">
                <a:xfrm>
                  <a:off x="843" y="2016"/>
                  <a:ext cx="1008" cy="672"/>
                  <a:chOff x="843" y="2016"/>
                  <a:chExt cx="1008" cy="672"/>
                </a:xfrm>
              </p:grpSpPr>
              <p:grpSp>
                <p:nvGrpSpPr>
                  <p:cNvPr id="66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843" y="2016"/>
                    <a:ext cx="1008" cy="672"/>
                    <a:chOff x="843" y="2016"/>
                    <a:chExt cx="1008" cy="672"/>
                  </a:xfrm>
                </p:grpSpPr>
                <p:grpSp>
                  <p:nvGrpSpPr>
                    <p:cNvPr id="70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31" y="2016"/>
                      <a:ext cx="720" cy="672"/>
                      <a:chOff x="1131" y="2016"/>
                      <a:chExt cx="720" cy="672"/>
                    </a:xfrm>
                  </p:grpSpPr>
                  <p:grpSp>
                    <p:nvGrpSpPr>
                      <p:cNvPr id="71" name="Group 10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1152" y="2064"/>
                        <a:ext cx="672" cy="576"/>
                        <a:chOff x="1152" y="2064"/>
                        <a:chExt cx="672" cy="576"/>
                      </a:xfrm>
                    </p:grpSpPr>
                    <p:sp>
                      <p:nvSpPr>
                        <p:cNvPr id="113" name="Rectangle 1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152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14" name="AutoShape 1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728" y="2064"/>
                          <a:ext cx="96" cy="576"/>
                        </a:xfrm>
                        <a:prstGeom prst="rightBracket">
                          <a:avLst>
                            <a:gd name="adj" fmla="val 219806"/>
                          </a:avLst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12" name="Rectangle 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31" y="2112"/>
                        <a:ext cx="720" cy="576"/>
                      </a:xfrm>
                      <a:prstGeom prst="rect">
                        <a:avLst/>
                      </a:prstGeom>
                      <a:noFill/>
                      <a:ln w="9525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76" name="Group 1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43" y="2160"/>
                      <a:ext cx="288" cy="516"/>
                      <a:chOff x="843" y="2160"/>
                      <a:chExt cx="288" cy="516"/>
                    </a:xfrm>
                  </p:grpSpPr>
                  <p:sp>
                    <p:nvSpPr>
                      <p:cNvPr id="105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43" y="2640"/>
                        <a:ext cx="2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  <p:grpSp>
                    <p:nvGrpSpPr>
                      <p:cNvPr id="78" name="Group 16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918" y="2538"/>
                        <a:ext cx="132" cy="144"/>
                        <a:chOff x="2880" y="2112"/>
                        <a:chExt cx="528" cy="576"/>
                      </a:xfrm>
                    </p:grpSpPr>
                    <p:sp>
                      <p:nvSpPr>
                        <p:cNvPr id="108" name="AutoShape 1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80" y="2112"/>
                          <a:ext cx="288" cy="576"/>
                        </a:xfrm>
                        <a:prstGeom prst="flowChartCollate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9" name="Line 1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024" y="2400"/>
                          <a:ext cx="240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IN"/>
                        </a:p>
                      </p:txBody>
                    </p:sp>
                    <p:sp>
                      <p:nvSpPr>
                        <p:cNvPr id="110" name="AutoShape 1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64" y="2208"/>
                          <a:ext cx="144" cy="384"/>
                        </a:xfrm>
                        <a:prstGeom prst="flowChartDelay">
                          <a:avLst/>
                        </a:prstGeom>
                        <a:solidFill>
                          <a:schemeClr val="bg1"/>
                        </a:solidFill>
                        <a:ln w="9525" algn="ctr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07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85" y="2160"/>
                        <a:ext cx="24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</p:grpSp>
              </p:grpSp>
              <p:sp>
                <p:nvSpPr>
                  <p:cNvPr id="101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87" y="2432"/>
                    <a:ext cx="450" cy="192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/>
                      <a:t>A </a:t>
                    </a:r>
                    <a:r>
                      <a:rPr lang="en-US" sz="1400">
                        <a:sym typeface="Wingdings" pitchFamily="2" charset="2"/>
                      </a:rPr>
                      <a:t> B</a:t>
                    </a:r>
                    <a:endParaRPr lang="en-US" sz="1400"/>
                  </a:p>
                </p:txBody>
              </p:sp>
              <p:sp>
                <p:nvSpPr>
                  <p:cNvPr id="102" name="Freeform 22"/>
                  <p:cNvSpPr>
                    <a:spLocks/>
                  </p:cNvSpPr>
                  <p:nvPr/>
                </p:nvSpPr>
                <p:spPr bwMode="auto">
                  <a:xfrm>
                    <a:off x="1200" y="2256"/>
                    <a:ext cx="576" cy="48"/>
                  </a:xfrm>
                  <a:custGeom>
                    <a:avLst/>
                    <a:gdLst>
                      <a:gd name="T0" fmla="*/ 0 w 576"/>
                      <a:gd name="T1" fmla="*/ 48 h 48"/>
                      <a:gd name="T2" fmla="*/ 144 w 576"/>
                      <a:gd name="T3" fmla="*/ 0 h 48"/>
                      <a:gd name="T4" fmla="*/ 336 w 576"/>
                      <a:gd name="T5" fmla="*/ 48 h 48"/>
                      <a:gd name="T6" fmla="*/ 576 w 576"/>
                      <a:gd name="T7" fmla="*/ 0 h 4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576"/>
                      <a:gd name="T13" fmla="*/ 0 h 48"/>
                      <a:gd name="T14" fmla="*/ 576 w 576"/>
                      <a:gd name="T15" fmla="*/ 48 h 4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576" h="48">
                        <a:moveTo>
                          <a:pt x="0" y="48"/>
                        </a:moveTo>
                        <a:cubicBezTo>
                          <a:pt x="44" y="24"/>
                          <a:pt x="88" y="0"/>
                          <a:pt x="144" y="0"/>
                        </a:cubicBezTo>
                        <a:cubicBezTo>
                          <a:pt x="200" y="0"/>
                          <a:pt x="264" y="48"/>
                          <a:pt x="336" y="48"/>
                        </a:cubicBezTo>
                        <a:cubicBezTo>
                          <a:pt x="408" y="48"/>
                          <a:pt x="492" y="24"/>
                          <a:pt x="576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32" y="2462"/>
                  <a:ext cx="462" cy="33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b="0" dirty="0"/>
                    <a:t>Cooling</a:t>
                  </a:r>
                </a:p>
                <a:p>
                  <a:pPr algn="ctr"/>
                  <a:r>
                    <a:rPr lang="en-US" sz="1400" dirty="0" smtClean="0"/>
                    <a:t>Duty</a:t>
                  </a:r>
                  <a:endParaRPr lang="en-US" sz="1400" b="0" dirty="0"/>
                </a:p>
              </p:txBody>
            </p:sp>
          </p:grpSp>
        </p:grpSp>
        <p:sp>
          <p:nvSpPr>
            <p:cNvPr id="64" name="Line 26"/>
            <p:cNvSpPr>
              <a:spLocks noChangeShapeType="1"/>
            </p:cNvSpPr>
            <p:nvPr/>
          </p:nvSpPr>
          <p:spPr bwMode="auto">
            <a:xfrm flipH="1" flipV="1">
              <a:off x="4627416" y="2279206"/>
              <a:ext cx="0" cy="169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500166" y="1490938"/>
              <a:ext cx="341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80" name="Group 28"/>
            <p:cNvGrpSpPr>
              <a:grpSpLocks/>
            </p:cNvGrpSpPr>
            <p:nvPr/>
          </p:nvGrpSpPr>
          <p:grpSpPr bwMode="auto">
            <a:xfrm rot="16200000">
              <a:off x="1938319" y="1320065"/>
              <a:ext cx="209550" cy="228600"/>
              <a:chOff x="2880" y="2112"/>
              <a:chExt cx="528" cy="576"/>
            </a:xfrm>
          </p:grpSpPr>
          <p:sp>
            <p:nvSpPr>
              <p:cNvPr id="93" name="AutoShape 29"/>
              <p:cNvSpPr>
                <a:spLocks noChangeArrowheads="1"/>
              </p:cNvSpPr>
              <p:nvPr/>
            </p:nvSpPr>
            <p:spPr bwMode="auto">
              <a:xfrm>
                <a:off x="2880" y="2112"/>
                <a:ext cx="288" cy="576"/>
              </a:xfrm>
              <a:prstGeom prst="flowChartCollat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30"/>
              <p:cNvSpPr>
                <a:spLocks noChangeShapeType="1"/>
              </p:cNvSpPr>
              <p:nvPr/>
            </p:nvSpPr>
            <p:spPr bwMode="auto">
              <a:xfrm>
                <a:off x="3024" y="240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5" name="AutoShape 31"/>
              <p:cNvSpPr>
                <a:spLocks noChangeArrowheads="1"/>
              </p:cNvSpPr>
              <p:nvPr/>
            </p:nvSpPr>
            <p:spPr bwMode="auto">
              <a:xfrm>
                <a:off x="3264" y="2208"/>
                <a:ext cx="144" cy="384"/>
              </a:xfrm>
              <a:prstGeom prst="flowChartDelay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7" name="Text Box 32"/>
            <p:cNvSpPr txBox="1">
              <a:spLocks noChangeArrowheads="1"/>
            </p:cNvSpPr>
            <p:nvPr/>
          </p:nvSpPr>
          <p:spPr bwMode="auto">
            <a:xfrm>
              <a:off x="841202" y="1331604"/>
              <a:ext cx="844550" cy="3048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dirty="0"/>
                <a:t>Fresh A</a:t>
              </a:r>
            </a:p>
          </p:txBody>
        </p:sp>
        <p:sp>
          <p:nvSpPr>
            <p:cNvPr id="68" name="Line 40"/>
            <p:cNvSpPr>
              <a:spLocks noChangeShapeType="1"/>
            </p:cNvSpPr>
            <p:nvPr/>
          </p:nvSpPr>
          <p:spPr bwMode="auto">
            <a:xfrm>
              <a:off x="3194050" y="3875088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9" name="Line 41"/>
            <p:cNvSpPr>
              <a:spLocks noChangeShapeType="1"/>
            </p:cNvSpPr>
            <p:nvPr/>
          </p:nvSpPr>
          <p:spPr bwMode="auto">
            <a:xfrm>
              <a:off x="3194050" y="4103688"/>
              <a:ext cx="133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97" name="Group 42"/>
            <p:cNvGrpSpPr>
              <a:grpSpLocks/>
            </p:cNvGrpSpPr>
            <p:nvPr/>
          </p:nvGrpSpPr>
          <p:grpSpPr bwMode="auto">
            <a:xfrm rot="16200000">
              <a:off x="4010021" y="3938013"/>
              <a:ext cx="209550" cy="228600"/>
              <a:chOff x="2880" y="2112"/>
              <a:chExt cx="528" cy="576"/>
            </a:xfrm>
          </p:grpSpPr>
          <p:sp>
            <p:nvSpPr>
              <p:cNvPr id="90" name="AutoShape 43"/>
              <p:cNvSpPr>
                <a:spLocks noChangeArrowheads="1"/>
              </p:cNvSpPr>
              <p:nvPr/>
            </p:nvSpPr>
            <p:spPr bwMode="auto">
              <a:xfrm>
                <a:off x="2880" y="2112"/>
                <a:ext cx="288" cy="576"/>
              </a:xfrm>
              <a:prstGeom prst="flowChartCollat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44"/>
              <p:cNvSpPr>
                <a:spLocks noChangeShapeType="1"/>
              </p:cNvSpPr>
              <p:nvPr/>
            </p:nvSpPr>
            <p:spPr bwMode="auto">
              <a:xfrm>
                <a:off x="3024" y="240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2" name="AutoShape 45"/>
              <p:cNvSpPr>
                <a:spLocks noChangeArrowheads="1"/>
              </p:cNvSpPr>
              <p:nvPr/>
            </p:nvSpPr>
            <p:spPr bwMode="auto">
              <a:xfrm>
                <a:off x="3264" y="2208"/>
                <a:ext cx="144" cy="384"/>
              </a:xfrm>
              <a:prstGeom prst="flowChartDelay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8" name="Group 118"/>
            <p:cNvGrpSpPr/>
            <p:nvPr/>
          </p:nvGrpSpPr>
          <p:grpSpPr>
            <a:xfrm>
              <a:off x="4525820" y="3929066"/>
              <a:ext cx="500066" cy="363182"/>
              <a:chOff x="2857488" y="1537912"/>
              <a:chExt cx="500066" cy="363182"/>
            </a:xfrm>
          </p:grpSpPr>
          <p:sp>
            <p:nvSpPr>
              <p:cNvPr id="87" name="Rounded Rectangle 86"/>
              <p:cNvSpPr/>
              <p:nvPr/>
            </p:nvSpPr>
            <p:spPr>
              <a:xfrm>
                <a:off x="2857488" y="1571612"/>
                <a:ext cx="500066" cy="285752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88" name="Straight Connector 87"/>
              <p:cNvCxnSpPr/>
              <p:nvPr/>
            </p:nvCxnSpPr>
            <p:spPr>
              <a:xfrm rot="5400000">
                <a:off x="2746476" y="1717118"/>
                <a:ext cx="360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5400000">
                <a:off x="3105322" y="1720300"/>
                <a:ext cx="360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" name="Straight Connector 71"/>
            <p:cNvCxnSpPr/>
            <p:nvPr/>
          </p:nvCxnSpPr>
          <p:spPr>
            <a:xfrm rot="16200000" flipH="1">
              <a:off x="3669512" y="2732144"/>
              <a:ext cx="2484000" cy="1588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3063180" y="2623354"/>
              <a:ext cx="360000" cy="1588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Line 35"/>
            <p:cNvSpPr>
              <a:spLocks noChangeShapeType="1"/>
            </p:cNvSpPr>
            <p:nvPr/>
          </p:nvSpPr>
          <p:spPr bwMode="auto">
            <a:xfrm>
              <a:off x="5032132" y="4118122"/>
              <a:ext cx="54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5" name="Line 35"/>
            <p:cNvSpPr>
              <a:spLocks noChangeShapeType="1"/>
            </p:cNvSpPr>
            <p:nvPr/>
          </p:nvSpPr>
          <p:spPr bwMode="auto">
            <a:xfrm flipH="1">
              <a:off x="3436966" y="2285992"/>
              <a:ext cx="1188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00" name="Group 53"/>
            <p:cNvGrpSpPr>
              <a:grpSpLocks/>
            </p:cNvGrpSpPr>
            <p:nvPr/>
          </p:nvGrpSpPr>
          <p:grpSpPr bwMode="auto">
            <a:xfrm>
              <a:off x="2825314" y="1949724"/>
              <a:ext cx="1066800" cy="511175"/>
              <a:chOff x="2784" y="1694"/>
              <a:chExt cx="672" cy="322"/>
            </a:xfrm>
          </p:grpSpPr>
          <p:grpSp>
            <p:nvGrpSpPr>
              <p:cNvPr id="103" name="Group 54"/>
              <p:cNvGrpSpPr>
                <a:grpSpLocks/>
              </p:cNvGrpSpPr>
              <p:nvPr/>
            </p:nvGrpSpPr>
            <p:grpSpPr bwMode="auto">
              <a:xfrm rot="-5400000">
                <a:off x="3318" y="1688"/>
                <a:ext cx="132" cy="144"/>
                <a:chOff x="2880" y="2112"/>
                <a:chExt cx="528" cy="576"/>
              </a:xfrm>
            </p:grpSpPr>
            <p:sp>
              <p:nvSpPr>
                <p:cNvPr id="84" name="AutoShape 55"/>
                <p:cNvSpPr>
                  <a:spLocks noChangeArrowheads="1"/>
                </p:cNvSpPr>
                <p:nvPr/>
              </p:nvSpPr>
              <p:spPr bwMode="auto">
                <a:xfrm>
                  <a:off x="2880" y="2112"/>
                  <a:ext cx="288" cy="576"/>
                </a:xfrm>
                <a:prstGeom prst="flowChartCollat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Line 56"/>
                <p:cNvSpPr>
                  <a:spLocks noChangeShapeType="1"/>
                </p:cNvSpPr>
                <p:nvPr/>
              </p:nvSpPr>
              <p:spPr bwMode="auto">
                <a:xfrm>
                  <a:off x="3024" y="240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86" name="AutoShape 57"/>
                <p:cNvSpPr>
                  <a:spLocks noChangeArrowheads="1"/>
                </p:cNvSpPr>
                <p:nvPr/>
              </p:nvSpPr>
              <p:spPr bwMode="auto">
                <a:xfrm>
                  <a:off x="3264" y="2208"/>
                  <a:ext cx="144" cy="384"/>
                </a:xfrm>
                <a:prstGeom prst="flowChartDelay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" name="Oval 58"/>
              <p:cNvSpPr>
                <a:spLocks noChangeArrowheads="1"/>
              </p:cNvSpPr>
              <p:nvPr/>
            </p:nvSpPr>
            <p:spPr bwMode="auto">
              <a:xfrm>
                <a:off x="2928" y="1776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4" name="Group 59"/>
              <p:cNvGrpSpPr>
                <a:grpSpLocks/>
              </p:cNvGrpSpPr>
              <p:nvPr/>
            </p:nvGrpSpPr>
            <p:grpSpPr bwMode="auto">
              <a:xfrm>
                <a:off x="2784" y="1797"/>
                <a:ext cx="528" cy="192"/>
                <a:chOff x="2784" y="1776"/>
                <a:chExt cx="528" cy="192"/>
              </a:xfrm>
            </p:grpSpPr>
            <p:sp>
              <p:nvSpPr>
                <p:cNvPr id="81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2976" y="1776"/>
                  <a:ext cx="33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82" name="Line 61"/>
                <p:cNvSpPr>
                  <a:spLocks noChangeShapeType="1"/>
                </p:cNvSpPr>
                <p:nvPr/>
              </p:nvSpPr>
              <p:spPr bwMode="auto">
                <a:xfrm>
                  <a:off x="2976" y="1872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83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2784" y="1872"/>
                  <a:ext cx="33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</p:grpSp>
        <p:sp>
          <p:nvSpPr>
            <p:cNvPr id="77" name="Text Box 32"/>
            <p:cNvSpPr txBox="1">
              <a:spLocks noChangeArrowheads="1"/>
            </p:cNvSpPr>
            <p:nvPr/>
          </p:nvSpPr>
          <p:spPr bwMode="auto">
            <a:xfrm>
              <a:off x="4500562" y="3954324"/>
              <a:ext cx="55496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FEHE</a:t>
              </a:r>
              <a:endParaRPr lang="en-US" sz="1400" dirty="0"/>
            </a:p>
          </p:txBody>
        </p:sp>
      </p:grpSp>
      <p:grpSp>
        <p:nvGrpSpPr>
          <p:cNvPr id="106" name="Group 114"/>
          <p:cNvGrpSpPr/>
          <p:nvPr/>
        </p:nvGrpSpPr>
        <p:grpSpPr>
          <a:xfrm>
            <a:off x="2857488" y="3786190"/>
            <a:ext cx="1868566" cy="978408"/>
            <a:chOff x="2737420" y="4491116"/>
            <a:chExt cx="1868566" cy="978408"/>
          </a:xfrm>
        </p:grpSpPr>
        <p:sp>
          <p:nvSpPr>
            <p:cNvPr id="116" name="Up Arrow 115"/>
            <p:cNvSpPr/>
            <p:nvPr/>
          </p:nvSpPr>
          <p:spPr>
            <a:xfrm rot="2411138">
              <a:off x="4277381" y="4491116"/>
              <a:ext cx="328605" cy="978408"/>
            </a:xfrm>
            <a:prstGeom prst="upArrow">
              <a:avLst>
                <a:gd name="adj1" fmla="val 28062"/>
                <a:gd name="adj2" fmla="val 54426"/>
              </a:avLst>
            </a:prstGeom>
            <a:solidFill>
              <a:srgbClr val="CC3300"/>
            </a:solidFill>
            <a:ln w="9525"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7" name="Text Box 32"/>
            <p:cNvSpPr txBox="1">
              <a:spLocks noChangeArrowheads="1"/>
            </p:cNvSpPr>
            <p:nvPr/>
          </p:nvSpPr>
          <p:spPr bwMode="auto">
            <a:xfrm>
              <a:off x="2737420" y="4991182"/>
              <a:ext cx="1448602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rgbClr val="CC3300"/>
                  </a:solidFill>
                </a:rPr>
                <a:t>ENERGY RECYCLE</a:t>
              </a:r>
              <a:endParaRPr lang="en-US" sz="1400" b="1" dirty="0">
                <a:solidFill>
                  <a:srgbClr val="CC3300"/>
                </a:solidFill>
              </a:endParaRPr>
            </a:p>
          </p:txBody>
        </p:sp>
      </p:grpSp>
      <p:grpSp>
        <p:nvGrpSpPr>
          <p:cNvPr id="111" name="Group 117"/>
          <p:cNvGrpSpPr/>
          <p:nvPr/>
        </p:nvGrpSpPr>
        <p:grpSpPr>
          <a:xfrm>
            <a:off x="7134532" y="2643182"/>
            <a:ext cx="1611723" cy="1146779"/>
            <a:chOff x="7116060" y="3205232"/>
            <a:chExt cx="1611723" cy="1146779"/>
          </a:xfrm>
        </p:grpSpPr>
        <p:sp>
          <p:nvSpPr>
            <p:cNvPr id="119" name="Up Arrow 118"/>
            <p:cNvSpPr/>
            <p:nvPr/>
          </p:nvSpPr>
          <p:spPr>
            <a:xfrm rot="19188862" flipH="1">
              <a:off x="7492091" y="3205232"/>
              <a:ext cx="328605" cy="978408"/>
            </a:xfrm>
            <a:prstGeom prst="upArrow">
              <a:avLst>
                <a:gd name="adj1" fmla="val 28062"/>
                <a:gd name="adj2" fmla="val 54426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0" name="Text Box 32"/>
            <p:cNvSpPr txBox="1">
              <a:spLocks noChangeArrowheads="1"/>
            </p:cNvSpPr>
            <p:nvPr/>
          </p:nvSpPr>
          <p:spPr bwMode="auto">
            <a:xfrm>
              <a:off x="7116060" y="4044234"/>
              <a:ext cx="1611723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MATERIAL RECYCLE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121" name="TextBox 120"/>
          <p:cNvSpPr txBox="1"/>
          <p:nvPr/>
        </p:nvSpPr>
        <p:spPr>
          <a:xfrm>
            <a:off x="71406" y="4704718"/>
            <a:ext cx="471699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660066"/>
                </a:solidFill>
              </a:rPr>
              <a:t>PROCESS INTEGRATION</a:t>
            </a:r>
          </a:p>
          <a:p>
            <a:pPr algn="ctr"/>
            <a:r>
              <a:rPr lang="en-US" dirty="0" smtClean="0"/>
              <a:t>Minimizes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A consumed per kg B product</a:t>
            </a:r>
          </a:p>
          <a:p>
            <a:pPr algn="ctr"/>
            <a:r>
              <a:rPr lang="en-US" b="1" dirty="0" smtClean="0">
                <a:solidFill>
                  <a:srgbClr val="CC3300"/>
                </a:solidFill>
              </a:rPr>
              <a:t>Steam consumed per kg B product</a:t>
            </a:r>
          </a:p>
          <a:p>
            <a:endParaRPr lang="en-US" sz="1000" b="1" dirty="0">
              <a:solidFill>
                <a:srgbClr val="CC3300"/>
              </a:solidFill>
            </a:endParaRPr>
          </a:p>
          <a:p>
            <a:r>
              <a:rPr lang="en-US" sz="2400" b="1" dirty="0" smtClean="0">
                <a:solidFill>
                  <a:srgbClr val="660066"/>
                </a:solidFill>
              </a:rPr>
              <a:t>ENHANCES PROCESS PROFITABILITY</a:t>
            </a:r>
            <a:endParaRPr lang="en-IN" sz="2400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2547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Material Recycle Snowball Effect</a:t>
            </a:r>
            <a:endParaRPr lang="en-IN" sz="3200" b="1" dirty="0"/>
          </a:p>
        </p:txBody>
      </p:sp>
      <p:grpSp>
        <p:nvGrpSpPr>
          <p:cNvPr id="3" name="Group 118"/>
          <p:cNvGrpSpPr>
            <a:grpSpLocks/>
          </p:cNvGrpSpPr>
          <p:nvPr/>
        </p:nvGrpSpPr>
        <p:grpSpPr bwMode="auto">
          <a:xfrm>
            <a:off x="1517650" y="2808288"/>
            <a:ext cx="2252663" cy="1225550"/>
            <a:chOff x="956" y="1769"/>
            <a:chExt cx="1419" cy="772"/>
          </a:xfrm>
        </p:grpSpPr>
        <p:sp>
          <p:nvSpPr>
            <p:cNvPr id="4" name="Text Box 105"/>
            <p:cNvSpPr txBox="1">
              <a:spLocks noChangeArrowheads="1"/>
            </p:cNvSpPr>
            <p:nvPr/>
          </p:nvSpPr>
          <p:spPr bwMode="auto">
            <a:xfrm>
              <a:off x="1680" y="2043"/>
              <a:ext cx="67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REACTOR</a:t>
              </a:r>
            </a:p>
          </p:txBody>
        </p:sp>
        <p:grpSp>
          <p:nvGrpSpPr>
            <p:cNvPr id="5" name="Group 107"/>
            <p:cNvGrpSpPr>
              <a:grpSpLocks/>
            </p:cNvGrpSpPr>
            <p:nvPr/>
          </p:nvGrpSpPr>
          <p:grpSpPr bwMode="auto">
            <a:xfrm>
              <a:off x="956" y="1769"/>
              <a:ext cx="1419" cy="772"/>
              <a:chOff x="432" y="2016"/>
              <a:chExt cx="1419" cy="772"/>
            </a:xfrm>
          </p:grpSpPr>
          <p:grpSp>
            <p:nvGrpSpPr>
              <p:cNvPr id="6" name="Group 53"/>
              <p:cNvGrpSpPr>
                <a:grpSpLocks/>
              </p:cNvGrpSpPr>
              <p:nvPr/>
            </p:nvGrpSpPr>
            <p:grpSpPr bwMode="auto">
              <a:xfrm>
                <a:off x="843" y="2016"/>
                <a:ext cx="1008" cy="672"/>
                <a:chOff x="843" y="2016"/>
                <a:chExt cx="1008" cy="672"/>
              </a:xfrm>
            </p:grpSpPr>
            <p:grpSp>
              <p:nvGrpSpPr>
                <p:cNvPr id="8" name="Group 50"/>
                <p:cNvGrpSpPr>
                  <a:grpSpLocks/>
                </p:cNvGrpSpPr>
                <p:nvPr/>
              </p:nvGrpSpPr>
              <p:grpSpPr bwMode="auto">
                <a:xfrm>
                  <a:off x="843" y="2016"/>
                  <a:ext cx="1008" cy="672"/>
                  <a:chOff x="843" y="2016"/>
                  <a:chExt cx="1008" cy="672"/>
                </a:xfrm>
              </p:grpSpPr>
              <p:grpSp>
                <p:nvGrpSpPr>
                  <p:cNvPr id="11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1131" y="2016"/>
                    <a:ext cx="720" cy="672"/>
                    <a:chOff x="1131" y="2016"/>
                    <a:chExt cx="720" cy="672"/>
                  </a:xfrm>
                </p:grpSpPr>
                <p:grpSp>
                  <p:nvGrpSpPr>
                    <p:cNvPr id="12" name="Group 6"/>
                    <p:cNvGrpSpPr>
                      <a:grpSpLocks/>
                    </p:cNvGrpSpPr>
                    <p:nvPr/>
                  </p:nvGrpSpPr>
                  <p:grpSpPr bwMode="auto">
                    <a:xfrm rot="-5400000">
                      <a:off x="1152" y="2064"/>
                      <a:ext cx="672" cy="576"/>
                      <a:chOff x="1152" y="2064"/>
                      <a:chExt cx="672" cy="576"/>
                    </a:xfrm>
                  </p:grpSpPr>
                  <p:sp>
                    <p:nvSpPr>
                      <p:cNvPr id="21" name="Rectangle 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52" y="2064"/>
                        <a:ext cx="576" cy="576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2" name="AutoShape 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28" y="2064"/>
                        <a:ext cx="96" cy="576"/>
                      </a:xfrm>
                      <a:prstGeom prst="rightBracket">
                        <a:avLst>
                          <a:gd name="adj" fmla="val 219806"/>
                        </a:avLst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20" name="Rectangl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31" y="2112"/>
                      <a:ext cx="720" cy="576"/>
                    </a:xfrm>
                    <a:prstGeom prst="rect">
                      <a:avLst/>
                    </a:prstGeom>
                    <a:noFill/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843" y="2160"/>
                    <a:ext cx="288" cy="516"/>
                    <a:chOff x="843" y="2160"/>
                    <a:chExt cx="288" cy="516"/>
                  </a:xfrm>
                </p:grpSpPr>
                <p:sp>
                  <p:nvSpPr>
                    <p:cNvPr id="13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43" y="26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grpSp>
                  <p:nvGrpSpPr>
                    <p:cNvPr id="19" name="Group 13"/>
                    <p:cNvGrpSpPr>
                      <a:grpSpLocks/>
                    </p:cNvGrpSpPr>
                    <p:nvPr/>
                  </p:nvGrpSpPr>
                  <p:grpSpPr bwMode="auto">
                    <a:xfrm rot="-5400000">
                      <a:off x="918" y="2538"/>
                      <a:ext cx="132" cy="144"/>
                      <a:chOff x="2880" y="2112"/>
                      <a:chExt cx="528" cy="576"/>
                    </a:xfrm>
                  </p:grpSpPr>
                  <p:sp>
                    <p:nvSpPr>
                      <p:cNvPr id="16" name="AutoShape 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0" y="2112"/>
                        <a:ext cx="288" cy="576"/>
                      </a:xfrm>
                      <a:prstGeom prst="flowChartCollate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" name="Line 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2400"/>
                        <a:ext cx="24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18" name="AutoShap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4" y="2208"/>
                        <a:ext cx="144" cy="384"/>
                      </a:xfrm>
                      <a:prstGeom prst="flowChartDelay">
                        <a:avLst/>
                      </a:prstGeom>
                      <a:solidFill>
                        <a:schemeClr val="bg1"/>
                      </a:solidFill>
                      <a:ln w="9525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5" name="Line 4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85" y="2160"/>
                      <a:ext cx="24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</p:grpSp>
            </p:grpSp>
            <p:sp>
              <p:nvSpPr>
                <p:cNvPr id="9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1287" y="2432"/>
                  <a:ext cx="450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/>
                    <a:t>A </a:t>
                  </a:r>
                  <a:r>
                    <a:rPr lang="en-US" sz="1400">
                      <a:sym typeface="Wingdings" pitchFamily="2" charset="2"/>
                    </a:rPr>
                    <a:t> B</a:t>
                  </a:r>
                  <a:endParaRPr lang="en-US" sz="1400"/>
                </a:p>
              </p:txBody>
            </p:sp>
            <p:sp>
              <p:nvSpPr>
                <p:cNvPr id="10" name="Freeform 52"/>
                <p:cNvSpPr>
                  <a:spLocks/>
                </p:cNvSpPr>
                <p:nvPr/>
              </p:nvSpPr>
              <p:spPr bwMode="auto">
                <a:xfrm>
                  <a:off x="1200" y="2256"/>
                  <a:ext cx="576" cy="48"/>
                </a:xfrm>
                <a:custGeom>
                  <a:avLst/>
                  <a:gdLst>
                    <a:gd name="T0" fmla="*/ 0 w 576"/>
                    <a:gd name="T1" fmla="*/ 48 h 48"/>
                    <a:gd name="T2" fmla="*/ 144 w 576"/>
                    <a:gd name="T3" fmla="*/ 0 h 48"/>
                    <a:gd name="T4" fmla="*/ 336 w 576"/>
                    <a:gd name="T5" fmla="*/ 48 h 48"/>
                    <a:gd name="T6" fmla="*/ 576 w 576"/>
                    <a:gd name="T7" fmla="*/ 0 h 4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76"/>
                    <a:gd name="T13" fmla="*/ 0 h 48"/>
                    <a:gd name="T14" fmla="*/ 576 w 576"/>
                    <a:gd name="T15" fmla="*/ 48 h 4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76" h="48">
                      <a:moveTo>
                        <a:pt x="0" y="48"/>
                      </a:moveTo>
                      <a:cubicBezTo>
                        <a:pt x="44" y="24"/>
                        <a:pt x="88" y="0"/>
                        <a:pt x="144" y="0"/>
                      </a:cubicBezTo>
                      <a:cubicBezTo>
                        <a:pt x="200" y="0"/>
                        <a:pt x="264" y="48"/>
                        <a:pt x="336" y="48"/>
                      </a:cubicBezTo>
                      <a:cubicBezTo>
                        <a:pt x="408" y="48"/>
                        <a:pt x="492" y="24"/>
                        <a:pt x="576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" name="Text Box 106"/>
              <p:cNvSpPr txBox="1">
                <a:spLocks noChangeArrowheads="1"/>
              </p:cNvSpPr>
              <p:nvPr/>
            </p:nvSpPr>
            <p:spPr bwMode="auto">
              <a:xfrm>
                <a:off x="432" y="2462"/>
                <a:ext cx="495" cy="32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0"/>
                  <a:t>Cooling</a:t>
                </a:r>
              </a:p>
              <a:p>
                <a:r>
                  <a:rPr lang="en-US" sz="1400" b="0"/>
                  <a:t>Water</a:t>
                </a:r>
              </a:p>
            </p:txBody>
          </p:sp>
        </p:grpSp>
      </p:grpSp>
      <p:grpSp>
        <p:nvGrpSpPr>
          <p:cNvPr id="23" name="Group 113"/>
          <p:cNvGrpSpPr>
            <a:grpSpLocks/>
          </p:cNvGrpSpPr>
          <p:nvPr/>
        </p:nvGrpSpPr>
        <p:grpSpPr bwMode="auto">
          <a:xfrm>
            <a:off x="1435100" y="1589088"/>
            <a:ext cx="1776413" cy="1219200"/>
            <a:chOff x="380" y="1248"/>
            <a:chExt cx="1119" cy="768"/>
          </a:xfrm>
        </p:grpSpPr>
        <p:grpSp>
          <p:nvGrpSpPr>
            <p:cNvPr id="24" name="Group 111"/>
            <p:cNvGrpSpPr>
              <a:grpSpLocks/>
            </p:cNvGrpSpPr>
            <p:nvPr/>
          </p:nvGrpSpPr>
          <p:grpSpPr bwMode="auto">
            <a:xfrm>
              <a:off x="912" y="1248"/>
              <a:ext cx="587" cy="768"/>
              <a:chOff x="912" y="1248"/>
              <a:chExt cx="587" cy="768"/>
            </a:xfrm>
          </p:grpSpPr>
          <p:sp>
            <p:nvSpPr>
              <p:cNvPr id="26" name="Line 95"/>
              <p:cNvSpPr>
                <a:spLocks noChangeShapeType="1"/>
              </p:cNvSpPr>
              <p:nvPr/>
            </p:nvSpPr>
            <p:spPr bwMode="auto">
              <a:xfrm>
                <a:off x="1488" y="1344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7" name="Line 46"/>
              <p:cNvSpPr>
                <a:spLocks noChangeShapeType="1"/>
              </p:cNvSpPr>
              <p:nvPr/>
            </p:nvSpPr>
            <p:spPr bwMode="auto">
              <a:xfrm>
                <a:off x="912" y="1344"/>
                <a:ext cx="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grpSp>
            <p:nvGrpSpPr>
              <p:cNvPr id="28" name="Group 17"/>
              <p:cNvGrpSpPr>
                <a:grpSpLocks/>
              </p:cNvGrpSpPr>
              <p:nvPr/>
            </p:nvGrpSpPr>
            <p:grpSpPr bwMode="auto">
              <a:xfrm rot="-5400000">
                <a:off x="1110" y="1242"/>
                <a:ext cx="132" cy="144"/>
                <a:chOff x="2880" y="2112"/>
                <a:chExt cx="528" cy="576"/>
              </a:xfrm>
            </p:grpSpPr>
            <p:sp>
              <p:nvSpPr>
                <p:cNvPr id="29" name="AutoShape 18"/>
                <p:cNvSpPr>
                  <a:spLocks noChangeArrowheads="1"/>
                </p:cNvSpPr>
                <p:nvPr/>
              </p:nvSpPr>
              <p:spPr bwMode="auto">
                <a:xfrm>
                  <a:off x="2880" y="2112"/>
                  <a:ext cx="288" cy="576"/>
                </a:xfrm>
                <a:prstGeom prst="flowChartCollat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9"/>
                <p:cNvSpPr>
                  <a:spLocks noChangeShapeType="1"/>
                </p:cNvSpPr>
                <p:nvPr/>
              </p:nvSpPr>
              <p:spPr bwMode="auto">
                <a:xfrm>
                  <a:off x="3024" y="240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31" name="AutoShape 20"/>
                <p:cNvSpPr>
                  <a:spLocks noChangeArrowheads="1"/>
                </p:cNvSpPr>
                <p:nvPr/>
              </p:nvSpPr>
              <p:spPr bwMode="auto">
                <a:xfrm>
                  <a:off x="3264" y="2208"/>
                  <a:ext cx="144" cy="384"/>
                </a:xfrm>
                <a:prstGeom prst="flowChartDelay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5" name="Text Box 112"/>
            <p:cNvSpPr txBox="1">
              <a:spLocks noChangeArrowheads="1"/>
            </p:cNvSpPr>
            <p:nvPr/>
          </p:nvSpPr>
          <p:spPr bwMode="auto">
            <a:xfrm>
              <a:off x="380" y="1252"/>
              <a:ext cx="532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Fresh A</a:t>
              </a:r>
            </a:p>
          </p:txBody>
        </p:sp>
      </p:grpSp>
      <p:grpSp>
        <p:nvGrpSpPr>
          <p:cNvPr id="32" name="Group 117"/>
          <p:cNvGrpSpPr>
            <a:grpSpLocks/>
          </p:cNvGrpSpPr>
          <p:nvPr/>
        </p:nvGrpSpPr>
        <p:grpSpPr bwMode="auto">
          <a:xfrm>
            <a:off x="3194050" y="1447800"/>
            <a:ext cx="3290888" cy="1654175"/>
            <a:chOff x="1488" y="1159"/>
            <a:chExt cx="2073" cy="1042"/>
          </a:xfrm>
        </p:grpSpPr>
        <p:sp>
          <p:nvSpPr>
            <p:cNvPr id="33" name="Line 93"/>
            <p:cNvSpPr>
              <a:spLocks noChangeShapeType="1"/>
            </p:cNvSpPr>
            <p:nvPr/>
          </p:nvSpPr>
          <p:spPr bwMode="auto">
            <a:xfrm flipV="1">
              <a:off x="3552" y="1344"/>
              <a:ext cx="0" cy="8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4" name="Line 94"/>
            <p:cNvSpPr>
              <a:spLocks noChangeShapeType="1"/>
            </p:cNvSpPr>
            <p:nvPr/>
          </p:nvSpPr>
          <p:spPr bwMode="auto">
            <a:xfrm flipH="1">
              <a:off x="1488" y="1344"/>
              <a:ext cx="20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5" name="Text Box 114"/>
            <p:cNvSpPr txBox="1">
              <a:spLocks noChangeArrowheads="1"/>
            </p:cNvSpPr>
            <p:nvPr/>
          </p:nvSpPr>
          <p:spPr bwMode="auto">
            <a:xfrm>
              <a:off x="2027" y="1159"/>
              <a:ext cx="65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Recycle A</a:t>
              </a:r>
            </a:p>
          </p:txBody>
        </p:sp>
      </p:grpSp>
      <p:grpSp>
        <p:nvGrpSpPr>
          <p:cNvPr id="36" name="Group 116"/>
          <p:cNvGrpSpPr>
            <a:grpSpLocks/>
          </p:cNvGrpSpPr>
          <p:nvPr/>
        </p:nvGrpSpPr>
        <p:grpSpPr bwMode="auto">
          <a:xfrm>
            <a:off x="3194050" y="2133600"/>
            <a:ext cx="4308475" cy="4256088"/>
            <a:chOff x="1488" y="1591"/>
            <a:chExt cx="2714" cy="2681"/>
          </a:xfrm>
        </p:grpSpPr>
        <p:grpSp>
          <p:nvGrpSpPr>
            <p:cNvPr id="37" name="Group 109"/>
            <p:cNvGrpSpPr>
              <a:grpSpLocks/>
            </p:cNvGrpSpPr>
            <p:nvPr/>
          </p:nvGrpSpPr>
          <p:grpSpPr bwMode="auto">
            <a:xfrm>
              <a:off x="1488" y="1591"/>
              <a:ext cx="2126" cy="2619"/>
              <a:chOff x="1488" y="1591"/>
              <a:chExt cx="2126" cy="2619"/>
            </a:xfrm>
          </p:grpSpPr>
          <p:grpSp>
            <p:nvGrpSpPr>
              <p:cNvPr id="39" name="Group 108"/>
              <p:cNvGrpSpPr>
                <a:grpSpLocks/>
              </p:cNvGrpSpPr>
              <p:nvPr/>
            </p:nvGrpSpPr>
            <p:grpSpPr bwMode="auto">
              <a:xfrm>
                <a:off x="1488" y="2688"/>
                <a:ext cx="960" cy="180"/>
                <a:chOff x="1488" y="2688"/>
                <a:chExt cx="960" cy="180"/>
              </a:xfrm>
            </p:grpSpPr>
            <p:sp>
              <p:nvSpPr>
                <p:cNvPr id="92" name="Line 54"/>
                <p:cNvSpPr>
                  <a:spLocks noChangeShapeType="1"/>
                </p:cNvSpPr>
                <p:nvPr/>
              </p:nvSpPr>
              <p:spPr bwMode="auto">
                <a:xfrm>
                  <a:off x="1488" y="2688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3" name="Line 55"/>
                <p:cNvSpPr>
                  <a:spLocks noChangeShapeType="1"/>
                </p:cNvSpPr>
                <p:nvPr/>
              </p:nvSpPr>
              <p:spPr bwMode="auto">
                <a:xfrm>
                  <a:off x="1488" y="2832"/>
                  <a:ext cx="9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grpSp>
              <p:nvGrpSpPr>
                <p:cNvPr id="40" name="Group 13"/>
                <p:cNvGrpSpPr>
                  <a:grpSpLocks/>
                </p:cNvGrpSpPr>
                <p:nvPr/>
              </p:nvGrpSpPr>
              <p:grpSpPr bwMode="auto">
                <a:xfrm rot="-5400000">
                  <a:off x="2070" y="2730"/>
                  <a:ext cx="132" cy="144"/>
                  <a:chOff x="2880" y="2112"/>
                  <a:chExt cx="528" cy="576"/>
                </a:xfrm>
              </p:grpSpPr>
              <p:sp>
                <p:nvSpPr>
                  <p:cNvPr id="95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2880" y="2112"/>
                    <a:ext cx="288" cy="576"/>
                  </a:xfrm>
                  <a:prstGeom prst="flowChartCollat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6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2400"/>
                    <a:ext cx="24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7" name="AutoShape 16"/>
                  <p:cNvSpPr>
                    <a:spLocks noChangeArrowheads="1"/>
                  </p:cNvSpPr>
                  <p:nvPr/>
                </p:nvSpPr>
                <p:spPr bwMode="auto">
                  <a:xfrm>
                    <a:off x="3264" y="2208"/>
                    <a:ext cx="144" cy="384"/>
                  </a:xfrm>
                  <a:prstGeom prst="flowChartDelay">
                    <a:avLst/>
                  </a:prstGeom>
                  <a:solidFill>
                    <a:schemeClr val="bg1"/>
                  </a:soli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1" name="Group 104"/>
              <p:cNvGrpSpPr>
                <a:grpSpLocks/>
              </p:cNvGrpSpPr>
              <p:nvPr/>
            </p:nvGrpSpPr>
            <p:grpSpPr bwMode="auto">
              <a:xfrm>
                <a:off x="2311" y="1591"/>
                <a:ext cx="1303" cy="2619"/>
                <a:chOff x="2311" y="1591"/>
                <a:chExt cx="1303" cy="2619"/>
              </a:xfrm>
            </p:grpSpPr>
            <p:grpSp>
              <p:nvGrpSpPr>
                <p:cNvPr id="43" name="Group 102"/>
                <p:cNvGrpSpPr>
                  <a:grpSpLocks/>
                </p:cNvGrpSpPr>
                <p:nvPr/>
              </p:nvGrpSpPr>
              <p:grpSpPr bwMode="auto">
                <a:xfrm>
                  <a:off x="2311" y="1591"/>
                  <a:ext cx="1303" cy="2619"/>
                  <a:chOff x="2311" y="1591"/>
                  <a:chExt cx="1303" cy="2619"/>
                </a:xfrm>
              </p:grpSpPr>
              <p:grpSp>
                <p:nvGrpSpPr>
                  <p:cNvPr id="45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2448" y="2010"/>
                    <a:ext cx="240" cy="1686"/>
                    <a:chOff x="2448" y="2010"/>
                    <a:chExt cx="240" cy="1686"/>
                  </a:xfrm>
                </p:grpSpPr>
                <p:sp>
                  <p:nvSpPr>
                    <p:cNvPr id="89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8" y="2064"/>
                      <a:ext cx="240" cy="1584"/>
                    </a:xfrm>
                    <a:prstGeom prst="rect">
                      <a:avLst/>
                    </a:prstGeom>
                    <a:noFill/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0" name="AutoShape 57"/>
                    <p:cNvSpPr>
                      <a:spLocks/>
                    </p:cNvSpPr>
                    <p:nvPr/>
                  </p:nvSpPr>
                  <p:spPr bwMode="auto">
                    <a:xfrm rot="-5400000">
                      <a:off x="2544" y="1914"/>
                      <a:ext cx="48" cy="240"/>
                    </a:xfrm>
                    <a:prstGeom prst="rightBracket">
                      <a:avLst>
                        <a:gd name="adj" fmla="val 2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" name="AutoShape 58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2544" y="3552"/>
                      <a:ext cx="48" cy="240"/>
                    </a:xfrm>
                    <a:prstGeom prst="rightBracket">
                      <a:avLst>
                        <a:gd name="adj" fmla="val 2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4" name="Line 6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78" y="1913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grpSp>
                <p:nvGrpSpPr>
                  <p:cNvPr id="46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2311" y="1591"/>
                    <a:ext cx="672" cy="322"/>
                    <a:chOff x="2784" y="1694"/>
                    <a:chExt cx="672" cy="322"/>
                  </a:xfrm>
                </p:grpSpPr>
                <p:grpSp>
                  <p:nvGrpSpPr>
                    <p:cNvPr id="49" name="Group 25"/>
                    <p:cNvGrpSpPr>
                      <a:grpSpLocks/>
                    </p:cNvGrpSpPr>
                    <p:nvPr/>
                  </p:nvGrpSpPr>
                  <p:grpSpPr bwMode="auto">
                    <a:xfrm rot="-5400000">
                      <a:off x="3318" y="1688"/>
                      <a:ext cx="132" cy="144"/>
                      <a:chOff x="2880" y="2112"/>
                      <a:chExt cx="528" cy="576"/>
                    </a:xfrm>
                  </p:grpSpPr>
                  <p:sp>
                    <p:nvSpPr>
                      <p:cNvPr id="86" name="AutoShape 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0" y="2112"/>
                        <a:ext cx="288" cy="576"/>
                      </a:xfrm>
                      <a:prstGeom prst="flowChartCollat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7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2400"/>
                        <a:ext cx="24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88" name="AutoShape 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4" y="2208"/>
                        <a:ext cx="144" cy="384"/>
                      </a:xfrm>
                      <a:prstGeom prst="flowChartDelay">
                        <a:avLst/>
                      </a:prstGeom>
                      <a:noFill/>
                      <a:ln w="9525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81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8" y="1776"/>
                      <a:ext cx="240" cy="240"/>
                    </a:xfrm>
                    <a:prstGeom prst="ellipse">
                      <a:avLst/>
                    </a:prstGeom>
                    <a:noFill/>
                    <a:ln w="9525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54" name="Group 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84" y="1797"/>
                      <a:ext cx="528" cy="192"/>
                      <a:chOff x="2784" y="1776"/>
                      <a:chExt cx="528" cy="192"/>
                    </a:xfrm>
                  </p:grpSpPr>
                  <p:sp>
                    <p:nvSpPr>
                      <p:cNvPr id="83" name="Line 63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2976" y="1776"/>
                        <a:ext cx="336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84" name="Line 6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76" y="1872"/>
                        <a:ext cx="14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85" name="Line 65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2784" y="1872"/>
                        <a:ext cx="336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</p:grpSp>
              </p:grpSp>
              <p:grpSp>
                <p:nvGrpSpPr>
                  <p:cNvPr id="55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2324" y="3744"/>
                    <a:ext cx="672" cy="322"/>
                    <a:chOff x="2784" y="1694"/>
                    <a:chExt cx="672" cy="322"/>
                  </a:xfrm>
                </p:grpSpPr>
                <p:grpSp>
                  <p:nvGrpSpPr>
                    <p:cNvPr id="59" name="Group 70"/>
                    <p:cNvGrpSpPr>
                      <a:grpSpLocks/>
                    </p:cNvGrpSpPr>
                    <p:nvPr/>
                  </p:nvGrpSpPr>
                  <p:grpSpPr bwMode="auto">
                    <a:xfrm rot="-5400000">
                      <a:off x="3318" y="1688"/>
                      <a:ext cx="132" cy="144"/>
                      <a:chOff x="2880" y="2112"/>
                      <a:chExt cx="528" cy="576"/>
                    </a:xfrm>
                  </p:grpSpPr>
                  <p:sp>
                    <p:nvSpPr>
                      <p:cNvPr id="77" name="AutoShape 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0" y="2112"/>
                        <a:ext cx="288" cy="576"/>
                      </a:xfrm>
                      <a:prstGeom prst="flowChartCollat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8" name="Line 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2400"/>
                        <a:ext cx="24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79" name="AutoShape 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4" y="2208"/>
                        <a:ext cx="144" cy="384"/>
                      </a:xfrm>
                      <a:prstGeom prst="flowChartDelay">
                        <a:avLst/>
                      </a:prstGeom>
                      <a:noFill/>
                      <a:ln w="9525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72" name="Oval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8" y="1776"/>
                      <a:ext cx="240" cy="240"/>
                    </a:xfrm>
                    <a:prstGeom prst="ellipse">
                      <a:avLst/>
                    </a:prstGeom>
                    <a:noFill/>
                    <a:ln w="9525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71" name="Group 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84" y="1797"/>
                      <a:ext cx="528" cy="192"/>
                      <a:chOff x="2784" y="1776"/>
                      <a:chExt cx="528" cy="192"/>
                    </a:xfrm>
                  </p:grpSpPr>
                  <p:sp>
                    <p:nvSpPr>
                      <p:cNvPr id="74" name="Line 75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2976" y="1776"/>
                        <a:ext cx="336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75" name="Line 7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76" y="1872"/>
                        <a:ext cx="14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76" name="Line 77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2784" y="1872"/>
                        <a:ext cx="336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</p:grpSp>
              </p:grpSp>
              <p:sp>
                <p:nvSpPr>
                  <p:cNvPr id="47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2545" y="3696"/>
                    <a:ext cx="0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48" name="Line 7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19" y="3689"/>
                    <a:ext cx="0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grpSp>
                <p:nvGrpSpPr>
                  <p:cNvPr id="73" name="Group 83"/>
                  <p:cNvGrpSpPr>
                    <a:grpSpLocks/>
                  </p:cNvGrpSpPr>
                  <p:nvPr/>
                </p:nvGrpSpPr>
                <p:grpSpPr bwMode="auto">
                  <a:xfrm rot="-5400000">
                    <a:off x="3000" y="1938"/>
                    <a:ext cx="193" cy="240"/>
                    <a:chOff x="3600" y="2928"/>
                    <a:chExt cx="672" cy="576"/>
                  </a:xfrm>
                </p:grpSpPr>
                <p:sp>
                  <p:nvSpPr>
                    <p:cNvPr id="69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2928"/>
                      <a:ext cx="576" cy="576"/>
                    </a:xfrm>
                    <a:prstGeom prst="rect">
                      <a:avLst/>
                    </a:prstGeom>
                    <a:noFill/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AutoShape 82"/>
                    <p:cNvSpPr>
                      <a:spLocks/>
                    </p:cNvSpPr>
                    <p:nvPr/>
                  </p:nvSpPr>
                  <p:spPr bwMode="auto">
                    <a:xfrm>
                      <a:off x="4176" y="2928"/>
                      <a:ext cx="96" cy="576"/>
                    </a:xfrm>
                    <a:prstGeom prst="rightBracket">
                      <a:avLst>
                        <a:gd name="adj" fmla="val 30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0" name="Line 8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61" y="1872"/>
                    <a:ext cx="43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51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3093" y="1872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52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3099" y="2160"/>
                    <a:ext cx="0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53" name="Line 8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88" y="2208"/>
                    <a:ext cx="86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grpSp>
                <p:nvGrpSpPr>
                  <p:cNvPr id="80" name="Group 21"/>
                  <p:cNvGrpSpPr>
                    <a:grpSpLocks/>
                  </p:cNvGrpSpPr>
                  <p:nvPr/>
                </p:nvGrpSpPr>
                <p:grpSpPr bwMode="auto">
                  <a:xfrm rot="-5400000">
                    <a:off x="3270" y="2106"/>
                    <a:ext cx="132" cy="144"/>
                    <a:chOff x="2880" y="2112"/>
                    <a:chExt cx="528" cy="576"/>
                  </a:xfrm>
                </p:grpSpPr>
                <p:sp>
                  <p:nvSpPr>
                    <p:cNvPr id="66" name="AutoShap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2112"/>
                      <a:ext cx="288" cy="576"/>
                    </a:xfrm>
                    <a:prstGeom prst="flowChartCollat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" name="Line 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24" y="2400"/>
                      <a:ext cx="24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68" name="AutoShap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64" y="2208"/>
                      <a:ext cx="144" cy="384"/>
                    </a:xfrm>
                    <a:prstGeom prst="flowChartDelay">
                      <a:avLst/>
                    </a:prstGeom>
                    <a:solidFill>
                      <a:schemeClr val="bg1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2" name="Group 88"/>
                  <p:cNvGrpSpPr>
                    <a:grpSpLocks/>
                  </p:cNvGrpSpPr>
                  <p:nvPr/>
                </p:nvGrpSpPr>
                <p:grpSpPr bwMode="auto">
                  <a:xfrm rot="-5400000">
                    <a:off x="2838" y="2106"/>
                    <a:ext cx="132" cy="144"/>
                    <a:chOff x="2880" y="2112"/>
                    <a:chExt cx="528" cy="576"/>
                  </a:xfrm>
                </p:grpSpPr>
                <p:sp>
                  <p:nvSpPr>
                    <p:cNvPr id="63" name="AutoShap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2112"/>
                      <a:ext cx="288" cy="576"/>
                    </a:xfrm>
                    <a:prstGeom prst="flowChartCollat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" name="Line 9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24" y="2400"/>
                      <a:ext cx="24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65" name="AutoShap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64" y="2208"/>
                      <a:ext cx="144" cy="384"/>
                    </a:xfrm>
                    <a:prstGeom prst="flowChartDelay">
                      <a:avLst/>
                    </a:prstGeom>
                    <a:solidFill>
                      <a:schemeClr val="bg1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6" name="Freeform 92"/>
                  <p:cNvSpPr>
                    <a:spLocks/>
                  </p:cNvSpPr>
                  <p:nvPr/>
                </p:nvSpPr>
                <p:spPr bwMode="auto">
                  <a:xfrm flipV="1">
                    <a:off x="2976" y="2047"/>
                    <a:ext cx="240" cy="29"/>
                  </a:xfrm>
                  <a:custGeom>
                    <a:avLst/>
                    <a:gdLst>
                      <a:gd name="T0" fmla="*/ 0 w 240"/>
                      <a:gd name="T1" fmla="*/ 7 h 48"/>
                      <a:gd name="T2" fmla="*/ 96 w 240"/>
                      <a:gd name="T3" fmla="*/ 0 h 48"/>
                      <a:gd name="T4" fmla="*/ 144 w 240"/>
                      <a:gd name="T5" fmla="*/ 7 h 48"/>
                      <a:gd name="T6" fmla="*/ 240 w 240"/>
                      <a:gd name="T7" fmla="*/ 0 h 4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40"/>
                      <a:gd name="T13" fmla="*/ 0 h 48"/>
                      <a:gd name="T14" fmla="*/ 240 w 240"/>
                      <a:gd name="T15" fmla="*/ 48 h 4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40" h="48">
                        <a:moveTo>
                          <a:pt x="0" y="48"/>
                        </a:moveTo>
                        <a:cubicBezTo>
                          <a:pt x="36" y="24"/>
                          <a:pt x="72" y="0"/>
                          <a:pt x="96" y="0"/>
                        </a:cubicBezTo>
                        <a:cubicBezTo>
                          <a:pt x="120" y="0"/>
                          <a:pt x="120" y="48"/>
                          <a:pt x="144" y="48"/>
                        </a:cubicBezTo>
                        <a:cubicBezTo>
                          <a:pt x="168" y="48"/>
                          <a:pt x="224" y="8"/>
                          <a:pt x="240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" name="Line 96"/>
                  <p:cNvSpPr>
                    <a:spLocks noChangeShapeType="1"/>
                  </p:cNvSpPr>
                  <p:nvPr/>
                </p:nvSpPr>
                <p:spPr bwMode="auto">
                  <a:xfrm>
                    <a:off x="2606" y="4073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58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2606" y="4176"/>
                    <a:ext cx="100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grpSp>
                <p:nvGrpSpPr>
                  <p:cNvPr id="94" name="Group 98"/>
                  <p:cNvGrpSpPr>
                    <a:grpSpLocks/>
                  </p:cNvGrpSpPr>
                  <p:nvPr/>
                </p:nvGrpSpPr>
                <p:grpSpPr bwMode="auto">
                  <a:xfrm rot="-5400000">
                    <a:off x="3318" y="4072"/>
                    <a:ext cx="132" cy="144"/>
                    <a:chOff x="2880" y="2112"/>
                    <a:chExt cx="528" cy="576"/>
                  </a:xfrm>
                </p:grpSpPr>
                <p:sp>
                  <p:nvSpPr>
                    <p:cNvPr id="60" name="AutoShap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2112"/>
                      <a:ext cx="288" cy="576"/>
                    </a:xfrm>
                    <a:prstGeom prst="flowChartCollat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" name="Line 1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24" y="2400"/>
                      <a:ext cx="24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62" name="AutoShap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64" y="2208"/>
                      <a:ext cx="144" cy="384"/>
                    </a:xfrm>
                    <a:prstGeom prst="flowChartDelay">
                      <a:avLst/>
                    </a:prstGeom>
                    <a:solidFill>
                      <a:schemeClr val="bg1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42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2461" y="2336"/>
                  <a:ext cx="209" cy="86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/>
                    <a:t>C</a:t>
                  </a:r>
                </a:p>
                <a:p>
                  <a:r>
                    <a:rPr lang="en-US" sz="1400"/>
                    <a:t>O</a:t>
                  </a:r>
                </a:p>
                <a:p>
                  <a:r>
                    <a:rPr lang="en-US" sz="1400"/>
                    <a:t>L</a:t>
                  </a:r>
                </a:p>
                <a:p>
                  <a:r>
                    <a:rPr lang="en-US" sz="1400"/>
                    <a:t>U</a:t>
                  </a:r>
                </a:p>
                <a:p>
                  <a:r>
                    <a:rPr lang="en-US" sz="1400"/>
                    <a:t>M</a:t>
                  </a:r>
                </a:p>
                <a:p>
                  <a:r>
                    <a:rPr lang="en-US" sz="1400"/>
                    <a:t>N</a:t>
                  </a:r>
                </a:p>
              </p:txBody>
            </p:sp>
          </p:grpSp>
        </p:grpSp>
        <p:sp>
          <p:nvSpPr>
            <p:cNvPr id="38" name="Text Box 115"/>
            <p:cNvSpPr txBox="1">
              <a:spLocks noChangeArrowheads="1"/>
            </p:cNvSpPr>
            <p:nvPr/>
          </p:nvSpPr>
          <p:spPr bwMode="auto">
            <a:xfrm>
              <a:off x="3552" y="4080"/>
              <a:ext cx="65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Product B</a:t>
              </a:r>
            </a:p>
          </p:txBody>
        </p:sp>
      </p:grpSp>
      <p:grpSp>
        <p:nvGrpSpPr>
          <p:cNvPr id="98" name="Group 173"/>
          <p:cNvGrpSpPr>
            <a:grpSpLocks/>
          </p:cNvGrpSpPr>
          <p:nvPr/>
        </p:nvGrpSpPr>
        <p:grpSpPr bwMode="auto">
          <a:xfrm>
            <a:off x="2176463" y="3200400"/>
            <a:ext cx="2243137" cy="750888"/>
            <a:chOff x="1371" y="2016"/>
            <a:chExt cx="1413" cy="473"/>
          </a:xfrm>
        </p:grpSpPr>
        <p:grpSp>
          <p:nvGrpSpPr>
            <p:cNvPr id="99" name="Group 129"/>
            <p:cNvGrpSpPr>
              <a:grpSpLocks/>
            </p:cNvGrpSpPr>
            <p:nvPr/>
          </p:nvGrpSpPr>
          <p:grpSpPr bwMode="auto">
            <a:xfrm>
              <a:off x="1371" y="2016"/>
              <a:ext cx="398" cy="275"/>
              <a:chOff x="1371" y="2016"/>
              <a:chExt cx="398" cy="275"/>
            </a:xfrm>
          </p:grpSpPr>
          <p:grpSp>
            <p:nvGrpSpPr>
              <p:cNvPr id="100" name="Group 121"/>
              <p:cNvGrpSpPr>
                <a:grpSpLocks/>
              </p:cNvGrpSpPr>
              <p:nvPr/>
            </p:nvGrpSpPr>
            <p:grpSpPr bwMode="auto">
              <a:xfrm>
                <a:off x="1371" y="2016"/>
                <a:ext cx="244" cy="174"/>
                <a:chOff x="1175" y="2948"/>
                <a:chExt cx="244" cy="174"/>
              </a:xfrm>
            </p:grpSpPr>
            <p:sp>
              <p:nvSpPr>
                <p:cNvPr id="109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1175" y="2949"/>
                  <a:ext cx="244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solidFill>
                        <a:srgbClr val="0000CC"/>
                      </a:solidFill>
                    </a:rPr>
                    <a:t>TC</a:t>
                  </a:r>
                </a:p>
              </p:txBody>
            </p:sp>
            <p:sp>
              <p:nvSpPr>
                <p:cNvPr id="110" name="Oval 120"/>
                <p:cNvSpPr>
                  <a:spLocks noChangeArrowheads="1"/>
                </p:cNvSpPr>
                <p:nvPr/>
              </p:nvSpPr>
              <p:spPr bwMode="auto">
                <a:xfrm>
                  <a:off x="1207" y="2948"/>
                  <a:ext cx="173" cy="173"/>
                </a:xfrm>
                <a:prstGeom prst="ellipse">
                  <a:avLst/>
                </a:prstGeom>
                <a:noFill/>
                <a:ln w="9525" algn="ctr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7" name="Line 122"/>
              <p:cNvSpPr>
                <a:spLocks noChangeShapeType="1"/>
              </p:cNvSpPr>
              <p:nvPr/>
            </p:nvSpPr>
            <p:spPr bwMode="auto">
              <a:xfrm flipH="1" flipV="1">
                <a:off x="1577" y="2118"/>
                <a:ext cx="192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08" name="Line 124"/>
              <p:cNvSpPr>
                <a:spLocks noChangeShapeType="1"/>
              </p:cNvSpPr>
              <p:nvPr/>
            </p:nvSpPr>
            <p:spPr bwMode="auto">
              <a:xfrm>
                <a:off x="1502" y="2195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01" name="Group 172"/>
            <p:cNvGrpSpPr>
              <a:grpSpLocks/>
            </p:cNvGrpSpPr>
            <p:nvPr/>
          </p:nvGrpSpPr>
          <p:grpSpPr bwMode="auto">
            <a:xfrm>
              <a:off x="2235" y="2215"/>
              <a:ext cx="549" cy="274"/>
              <a:chOff x="2235" y="2215"/>
              <a:chExt cx="549" cy="274"/>
            </a:xfrm>
          </p:grpSpPr>
          <p:grpSp>
            <p:nvGrpSpPr>
              <p:cNvPr id="106" name="Group 135"/>
              <p:cNvGrpSpPr>
                <a:grpSpLocks/>
              </p:cNvGrpSpPr>
              <p:nvPr/>
            </p:nvGrpSpPr>
            <p:grpSpPr bwMode="auto">
              <a:xfrm>
                <a:off x="2540" y="2215"/>
                <a:ext cx="244" cy="174"/>
                <a:chOff x="1175" y="2948"/>
                <a:chExt cx="244" cy="174"/>
              </a:xfrm>
            </p:grpSpPr>
            <p:sp>
              <p:nvSpPr>
                <p:cNvPr id="104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1175" y="2949"/>
                  <a:ext cx="244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solidFill>
                        <a:srgbClr val="0000CC"/>
                      </a:solidFill>
                    </a:rPr>
                    <a:t>LC</a:t>
                  </a:r>
                </a:p>
              </p:txBody>
            </p:sp>
            <p:sp>
              <p:nvSpPr>
                <p:cNvPr id="105" name="Oval 137"/>
                <p:cNvSpPr>
                  <a:spLocks noChangeArrowheads="1"/>
                </p:cNvSpPr>
                <p:nvPr/>
              </p:nvSpPr>
              <p:spPr bwMode="auto">
                <a:xfrm>
                  <a:off x="1207" y="2948"/>
                  <a:ext cx="173" cy="173"/>
                </a:xfrm>
                <a:prstGeom prst="ellipse">
                  <a:avLst/>
                </a:prstGeom>
                <a:noFill/>
                <a:ln w="9525" algn="ctr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2" name="Line 141"/>
              <p:cNvSpPr>
                <a:spLocks noChangeShapeType="1"/>
              </p:cNvSpPr>
              <p:nvPr/>
            </p:nvSpPr>
            <p:spPr bwMode="auto">
              <a:xfrm>
                <a:off x="2235" y="2305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03" name="Line 142"/>
              <p:cNvSpPr>
                <a:spLocks noChangeShapeType="1"/>
              </p:cNvSpPr>
              <p:nvPr/>
            </p:nvSpPr>
            <p:spPr bwMode="auto">
              <a:xfrm>
                <a:off x="2661" y="2393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111" name="Group 174"/>
          <p:cNvGrpSpPr>
            <a:grpSpLocks/>
          </p:cNvGrpSpPr>
          <p:nvPr/>
        </p:nvGrpSpPr>
        <p:grpSpPr bwMode="auto">
          <a:xfrm>
            <a:off x="4908550" y="1851025"/>
            <a:ext cx="1476375" cy="4216400"/>
            <a:chOff x="3092" y="1166"/>
            <a:chExt cx="930" cy="2656"/>
          </a:xfrm>
        </p:grpSpPr>
        <p:grpSp>
          <p:nvGrpSpPr>
            <p:cNvPr id="112" name="Group 145"/>
            <p:cNvGrpSpPr>
              <a:grpSpLocks/>
            </p:cNvGrpSpPr>
            <p:nvPr/>
          </p:nvGrpSpPr>
          <p:grpSpPr bwMode="auto">
            <a:xfrm>
              <a:off x="3092" y="1166"/>
              <a:ext cx="455" cy="260"/>
              <a:chOff x="3092" y="1166"/>
              <a:chExt cx="455" cy="260"/>
            </a:xfrm>
          </p:grpSpPr>
          <p:grpSp>
            <p:nvGrpSpPr>
              <p:cNvPr id="113" name="Group 138"/>
              <p:cNvGrpSpPr>
                <a:grpSpLocks/>
              </p:cNvGrpSpPr>
              <p:nvPr/>
            </p:nvGrpSpPr>
            <p:grpSpPr bwMode="auto">
              <a:xfrm>
                <a:off x="3298" y="1166"/>
                <a:ext cx="249" cy="174"/>
                <a:chOff x="1172" y="2948"/>
                <a:chExt cx="249" cy="174"/>
              </a:xfrm>
            </p:grpSpPr>
            <p:sp>
              <p:nvSpPr>
                <p:cNvPr id="126" name="Text Box 139"/>
                <p:cNvSpPr txBox="1">
                  <a:spLocks noChangeArrowheads="1"/>
                </p:cNvSpPr>
                <p:nvPr/>
              </p:nvSpPr>
              <p:spPr bwMode="auto">
                <a:xfrm>
                  <a:off x="1172" y="2949"/>
                  <a:ext cx="249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solidFill>
                        <a:srgbClr val="0000CC"/>
                      </a:solidFill>
                    </a:rPr>
                    <a:t>PC</a:t>
                  </a:r>
                </a:p>
              </p:txBody>
            </p:sp>
            <p:sp>
              <p:nvSpPr>
                <p:cNvPr id="127" name="Oval 140"/>
                <p:cNvSpPr>
                  <a:spLocks noChangeArrowheads="1"/>
                </p:cNvSpPr>
                <p:nvPr/>
              </p:nvSpPr>
              <p:spPr bwMode="auto">
                <a:xfrm>
                  <a:off x="1207" y="2948"/>
                  <a:ext cx="173" cy="173"/>
                </a:xfrm>
                <a:prstGeom prst="ellipse">
                  <a:avLst/>
                </a:prstGeom>
                <a:noFill/>
                <a:ln w="9525" algn="ctr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4" name="Line 143"/>
              <p:cNvSpPr>
                <a:spLocks noChangeShapeType="1"/>
              </p:cNvSpPr>
              <p:nvPr/>
            </p:nvSpPr>
            <p:spPr bwMode="auto">
              <a:xfrm flipV="1">
                <a:off x="3092" y="1234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5" name="Line 144"/>
              <p:cNvSpPr>
                <a:spLocks noChangeShapeType="1"/>
              </p:cNvSpPr>
              <p:nvPr/>
            </p:nvSpPr>
            <p:spPr bwMode="auto">
              <a:xfrm>
                <a:off x="3093" y="123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14" name="Group 155"/>
            <p:cNvGrpSpPr>
              <a:grpSpLocks/>
            </p:cNvGrpSpPr>
            <p:nvPr/>
          </p:nvGrpSpPr>
          <p:grpSpPr bwMode="auto">
            <a:xfrm>
              <a:off x="3737" y="1687"/>
              <a:ext cx="251" cy="174"/>
              <a:chOff x="3737" y="1687"/>
              <a:chExt cx="251" cy="174"/>
            </a:xfrm>
          </p:grpSpPr>
          <p:grpSp>
            <p:nvGrpSpPr>
              <p:cNvPr id="115" name="Group 148"/>
              <p:cNvGrpSpPr>
                <a:grpSpLocks/>
              </p:cNvGrpSpPr>
              <p:nvPr/>
            </p:nvGrpSpPr>
            <p:grpSpPr bwMode="auto">
              <a:xfrm>
                <a:off x="3744" y="1687"/>
                <a:ext cx="244" cy="174"/>
                <a:chOff x="1175" y="2948"/>
                <a:chExt cx="244" cy="174"/>
              </a:xfrm>
            </p:grpSpPr>
            <p:sp>
              <p:nvSpPr>
                <p:cNvPr id="121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1175" y="2949"/>
                  <a:ext cx="244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solidFill>
                        <a:srgbClr val="0000CC"/>
                      </a:solidFill>
                    </a:rPr>
                    <a:t>LC</a:t>
                  </a:r>
                </a:p>
              </p:txBody>
            </p:sp>
            <p:sp>
              <p:nvSpPr>
                <p:cNvPr id="122" name="Oval 150"/>
                <p:cNvSpPr>
                  <a:spLocks noChangeArrowheads="1"/>
                </p:cNvSpPr>
                <p:nvPr/>
              </p:nvSpPr>
              <p:spPr bwMode="auto">
                <a:xfrm>
                  <a:off x="1207" y="2948"/>
                  <a:ext cx="173" cy="173"/>
                </a:xfrm>
                <a:prstGeom prst="ellipse">
                  <a:avLst/>
                </a:prstGeom>
                <a:noFill/>
                <a:ln w="9525" algn="ctr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0" name="Line 154"/>
              <p:cNvSpPr>
                <a:spLocks noChangeShapeType="1"/>
              </p:cNvSpPr>
              <p:nvPr/>
            </p:nvSpPr>
            <p:spPr bwMode="auto">
              <a:xfrm>
                <a:off x="3737" y="1783"/>
                <a:ext cx="48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19" name="Group 158"/>
            <p:cNvGrpSpPr>
              <a:grpSpLocks/>
            </p:cNvGrpSpPr>
            <p:nvPr/>
          </p:nvGrpSpPr>
          <p:grpSpPr bwMode="auto">
            <a:xfrm>
              <a:off x="3230" y="3648"/>
              <a:ext cx="792" cy="174"/>
              <a:chOff x="3230" y="3648"/>
              <a:chExt cx="792" cy="174"/>
            </a:xfrm>
          </p:grpSpPr>
          <p:grpSp>
            <p:nvGrpSpPr>
              <p:cNvPr id="123" name="Group 151"/>
              <p:cNvGrpSpPr>
                <a:grpSpLocks/>
              </p:cNvGrpSpPr>
              <p:nvPr/>
            </p:nvGrpSpPr>
            <p:grpSpPr bwMode="auto">
              <a:xfrm>
                <a:off x="3778" y="3648"/>
                <a:ext cx="244" cy="174"/>
                <a:chOff x="1175" y="2948"/>
                <a:chExt cx="244" cy="174"/>
              </a:xfrm>
            </p:grpSpPr>
            <p:sp>
              <p:nvSpPr>
                <p:cNvPr id="117" name="Text Box 152"/>
                <p:cNvSpPr txBox="1">
                  <a:spLocks noChangeArrowheads="1"/>
                </p:cNvSpPr>
                <p:nvPr/>
              </p:nvSpPr>
              <p:spPr bwMode="auto">
                <a:xfrm>
                  <a:off x="1175" y="2949"/>
                  <a:ext cx="244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solidFill>
                        <a:srgbClr val="0000CC"/>
                      </a:solidFill>
                    </a:rPr>
                    <a:t>LC</a:t>
                  </a:r>
                </a:p>
              </p:txBody>
            </p:sp>
            <p:sp>
              <p:nvSpPr>
                <p:cNvPr id="118" name="Oval 153"/>
                <p:cNvSpPr>
                  <a:spLocks noChangeArrowheads="1"/>
                </p:cNvSpPr>
                <p:nvPr/>
              </p:nvSpPr>
              <p:spPr bwMode="auto">
                <a:xfrm>
                  <a:off x="1207" y="2948"/>
                  <a:ext cx="173" cy="173"/>
                </a:xfrm>
                <a:prstGeom prst="ellipse">
                  <a:avLst/>
                </a:prstGeom>
                <a:noFill/>
                <a:ln w="9525" algn="ctr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16" name="Line 157"/>
              <p:cNvSpPr>
                <a:spLocks noChangeShapeType="1"/>
              </p:cNvSpPr>
              <p:nvPr/>
            </p:nvSpPr>
            <p:spPr bwMode="auto">
              <a:xfrm>
                <a:off x="3230" y="3730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128" name="Group 180"/>
          <p:cNvGrpSpPr>
            <a:grpSpLocks/>
          </p:cNvGrpSpPr>
          <p:nvPr/>
        </p:nvGrpSpPr>
        <p:grpSpPr bwMode="auto">
          <a:xfrm>
            <a:off x="4495800" y="2667000"/>
            <a:ext cx="1149350" cy="2876550"/>
            <a:chOff x="2832" y="1680"/>
            <a:chExt cx="724" cy="1812"/>
          </a:xfrm>
        </p:grpSpPr>
        <p:sp>
          <p:nvSpPr>
            <p:cNvPr id="129" name="Line 162"/>
            <p:cNvSpPr>
              <a:spLocks noChangeShapeType="1"/>
            </p:cNvSpPr>
            <p:nvPr/>
          </p:nvSpPr>
          <p:spPr bwMode="auto">
            <a:xfrm flipV="1">
              <a:off x="3312" y="1858"/>
              <a:ext cx="0" cy="9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30" name="Group 176"/>
            <p:cNvGrpSpPr>
              <a:grpSpLocks/>
            </p:cNvGrpSpPr>
            <p:nvPr/>
          </p:nvGrpSpPr>
          <p:grpSpPr bwMode="auto">
            <a:xfrm>
              <a:off x="2832" y="1680"/>
              <a:ext cx="724" cy="1812"/>
              <a:chOff x="2832" y="1680"/>
              <a:chExt cx="724" cy="1812"/>
            </a:xfrm>
          </p:grpSpPr>
          <p:grpSp>
            <p:nvGrpSpPr>
              <p:cNvPr id="131" name="Group 175"/>
              <p:cNvGrpSpPr>
                <a:grpSpLocks/>
              </p:cNvGrpSpPr>
              <p:nvPr/>
            </p:nvGrpSpPr>
            <p:grpSpPr bwMode="auto">
              <a:xfrm>
                <a:off x="2832" y="1680"/>
                <a:ext cx="633" cy="903"/>
                <a:chOff x="2832" y="1680"/>
                <a:chExt cx="633" cy="903"/>
              </a:xfrm>
            </p:grpSpPr>
            <p:grpSp>
              <p:nvGrpSpPr>
                <p:cNvPr id="132" name="Group 159"/>
                <p:cNvGrpSpPr>
                  <a:grpSpLocks/>
                </p:cNvGrpSpPr>
                <p:nvPr/>
              </p:nvGrpSpPr>
              <p:grpSpPr bwMode="auto">
                <a:xfrm>
                  <a:off x="3211" y="1680"/>
                  <a:ext cx="254" cy="174"/>
                  <a:chOff x="1170" y="2948"/>
                  <a:chExt cx="254" cy="174"/>
                </a:xfrm>
              </p:grpSpPr>
              <p:sp>
                <p:nvSpPr>
                  <p:cNvPr id="142" name="Text Box 1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70" y="2949"/>
                    <a:ext cx="254" cy="173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>
                        <a:solidFill>
                          <a:srgbClr val="0000CC"/>
                        </a:solidFill>
                      </a:rPr>
                      <a:t>RC</a:t>
                    </a:r>
                  </a:p>
                </p:txBody>
              </p:sp>
              <p:sp>
                <p:nvSpPr>
                  <p:cNvPr id="143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1207" y="2948"/>
                    <a:ext cx="173" cy="173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9" name="Line 163"/>
                <p:cNvSpPr>
                  <a:spLocks noChangeShapeType="1"/>
                </p:cNvSpPr>
                <p:nvPr/>
              </p:nvSpPr>
              <p:spPr bwMode="auto">
                <a:xfrm flipV="1">
                  <a:off x="2832" y="1748"/>
                  <a:ext cx="0" cy="835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40" name="Line 164"/>
                <p:cNvSpPr>
                  <a:spLocks noChangeShapeType="1"/>
                </p:cNvSpPr>
                <p:nvPr/>
              </p:nvSpPr>
              <p:spPr bwMode="auto">
                <a:xfrm>
                  <a:off x="2832" y="1741"/>
                  <a:ext cx="415" cy="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41" name="Line 165"/>
                <p:cNvSpPr>
                  <a:spLocks noChangeShapeType="1"/>
                </p:cNvSpPr>
                <p:nvPr/>
              </p:nvSpPr>
              <p:spPr bwMode="auto">
                <a:xfrm>
                  <a:off x="3401" y="1824"/>
                  <a:ext cx="40" cy="4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33" name="Group 171"/>
              <p:cNvGrpSpPr>
                <a:grpSpLocks/>
              </p:cNvGrpSpPr>
              <p:nvPr/>
            </p:nvGrpSpPr>
            <p:grpSpPr bwMode="auto">
              <a:xfrm>
                <a:off x="3209" y="3186"/>
                <a:ext cx="347" cy="306"/>
                <a:chOff x="3209" y="3186"/>
                <a:chExt cx="347" cy="306"/>
              </a:xfrm>
            </p:grpSpPr>
            <p:grpSp>
              <p:nvGrpSpPr>
                <p:cNvPr id="138" name="Group 166"/>
                <p:cNvGrpSpPr>
                  <a:grpSpLocks/>
                </p:cNvGrpSpPr>
                <p:nvPr/>
              </p:nvGrpSpPr>
              <p:grpSpPr bwMode="auto">
                <a:xfrm>
                  <a:off x="3312" y="3186"/>
                  <a:ext cx="244" cy="174"/>
                  <a:chOff x="1175" y="2948"/>
                  <a:chExt cx="244" cy="174"/>
                </a:xfrm>
              </p:grpSpPr>
              <p:sp>
                <p:nvSpPr>
                  <p:cNvPr id="136" name="Text Box 1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75" y="2949"/>
                    <a:ext cx="244" cy="173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>
                        <a:solidFill>
                          <a:srgbClr val="0000CC"/>
                        </a:solidFill>
                      </a:rPr>
                      <a:t>TC</a:t>
                    </a:r>
                  </a:p>
                </p:txBody>
              </p:sp>
              <p:sp>
                <p:nvSpPr>
                  <p:cNvPr id="137" name="Oval 168"/>
                  <p:cNvSpPr>
                    <a:spLocks noChangeArrowheads="1"/>
                  </p:cNvSpPr>
                  <p:nvPr/>
                </p:nvSpPr>
                <p:spPr bwMode="auto">
                  <a:xfrm>
                    <a:off x="1207" y="2948"/>
                    <a:ext cx="173" cy="173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4" name="Line 169"/>
                <p:cNvSpPr>
                  <a:spLocks noChangeShapeType="1"/>
                </p:cNvSpPr>
                <p:nvPr/>
              </p:nvSpPr>
              <p:spPr bwMode="auto">
                <a:xfrm>
                  <a:off x="3209" y="3265"/>
                  <a:ext cx="127" cy="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35" name="Line 170"/>
                <p:cNvSpPr>
                  <a:spLocks noChangeShapeType="1"/>
                </p:cNvSpPr>
                <p:nvPr/>
              </p:nvSpPr>
              <p:spPr bwMode="auto">
                <a:xfrm>
                  <a:off x="3449" y="3360"/>
                  <a:ext cx="0" cy="132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</p:grpSp>
      </p:grpSp>
      <p:grpSp>
        <p:nvGrpSpPr>
          <p:cNvPr id="144" name="Group 189"/>
          <p:cNvGrpSpPr>
            <a:grpSpLocks/>
          </p:cNvGrpSpPr>
          <p:nvPr/>
        </p:nvGrpSpPr>
        <p:grpSpPr bwMode="auto">
          <a:xfrm>
            <a:off x="1812925" y="1143000"/>
            <a:ext cx="1238250" cy="587375"/>
            <a:chOff x="1142" y="720"/>
            <a:chExt cx="780" cy="370"/>
          </a:xfrm>
        </p:grpSpPr>
        <p:grpSp>
          <p:nvGrpSpPr>
            <p:cNvPr id="145" name="Group 146"/>
            <p:cNvGrpSpPr>
              <a:grpSpLocks/>
            </p:cNvGrpSpPr>
            <p:nvPr/>
          </p:nvGrpSpPr>
          <p:grpSpPr bwMode="auto">
            <a:xfrm>
              <a:off x="1584" y="720"/>
              <a:ext cx="338" cy="370"/>
              <a:chOff x="1584" y="720"/>
              <a:chExt cx="338" cy="370"/>
            </a:xfrm>
          </p:grpSpPr>
          <p:grpSp>
            <p:nvGrpSpPr>
              <p:cNvPr id="146" name="Group 126"/>
              <p:cNvGrpSpPr>
                <a:grpSpLocks/>
              </p:cNvGrpSpPr>
              <p:nvPr/>
            </p:nvGrpSpPr>
            <p:grpSpPr bwMode="auto">
              <a:xfrm>
                <a:off x="1584" y="720"/>
                <a:ext cx="244" cy="174"/>
                <a:chOff x="1175" y="2948"/>
                <a:chExt cx="244" cy="174"/>
              </a:xfrm>
            </p:grpSpPr>
            <p:sp>
              <p:nvSpPr>
                <p:cNvPr id="154" name="Text Box 127"/>
                <p:cNvSpPr txBox="1">
                  <a:spLocks noChangeArrowheads="1"/>
                </p:cNvSpPr>
                <p:nvPr/>
              </p:nvSpPr>
              <p:spPr bwMode="auto">
                <a:xfrm>
                  <a:off x="1175" y="2949"/>
                  <a:ext cx="244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solidFill>
                        <a:srgbClr val="CC3300"/>
                      </a:solidFill>
                    </a:rPr>
                    <a:t>FC</a:t>
                  </a:r>
                </a:p>
              </p:txBody>
            </p:sp>
            <p:sp>
              <p:nvSpPr>
                <p:cNvPr id="155" name="Oval 128"/>
                <p:cNvSpPr>
                  <a:spLocks noChangeArrowheads="1"/>
                </p:cNvSpPr>
                <p:nvPr/>
              </p:nvSpPr>
              <p:spPr bwMode="auto">
                <a:xfrm>
                  <a:off x="1207" y="2948"/>
                  <a:ext cx="173" cy="173"/>
                </a:xfrm>
                <a:prstGeom prst="ellipse">
                  <a:avLst/>
                </a:prstGeom>
                <a:noFill/>
                <a:ln w="9525" algn="ctr">
                  <a:solidFill>
                    <a:srgbClr val="CC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9" name="Group 134"/>
              <p:cNvGrpSpPr>
                <a:grpSpLocks/>
              </p:cNvGrpSpPr>
              <p:nvPr/>
            </p:nvGrpSpPr>
            <p:grpSpPr bwMode="auto">
              <a:xfrm>
                <a:off x="1701" y="802"/>
                <a:ext cx="221" cy="288"/>
                <a:chOff x="1701" y="802"/>
                <a:chExt cx="221" cy="288"/>
              </a:xfrm>
            </p:grpSpPr>
            <p:sp>
              <p:nvSpPr>
                <p:cNvPr id="151" name="Line 131"/>
                <p:cNvSpPr>
                  <a:spLocks noChangeShapeType="1"/>
                </p:cNvSpPr>
                <p:nvPr/>
              </p:nvSpPr>
              <p:spPr bwMode="auto">
                <a:xfrm flipV="1">
                  <a:off x="1920" y="802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CC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52" name="Line 132"/>
                <p:cNvSpPr>
                  <a:spLocks noChangeShapeType="1"/>
                </p:cNvSpPr>
                <p:nvPr/>
              </p:nvSpPr>
              <p:spPr bwMode="auto">
                <a:xfrm flipH="1">
                  <a:off x="1790" y="802"/>
                  <a:ext cx="132" cy="0"/>
                </a:xfrm>
                <a:prstGeom prst="line">
                  <a:avLst/>
                </a:prstGeom>
                <a:noFill/>
                <a:ln w="9525">
                  <a:solidFill>
                    <a:srgbClr val="CC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53" name="Line 133"/>
                <p:cNvSpPr>
                  <a:spLocks noChangeShapeType="1"/>
                </p:cNvSpPr>
                <p:nvPr/>
              </p:nvSpPr>
              <p:spPr bwMode="auto">
                <a:xfrm flipH="1">
                  <a:off x="1701" y="891"/>
                  <a:ext cx="0" cy="104"/>
                </a:xfrm>
                <a:prstGeom prst="line">
                  <a:avLst/>
                </a:prstGeom>
                <a:noFill/>
                <a:ln w="9525">
                  <a:solidFill>
                    <a:srgbClr val="CC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</p:grpSp>
        <p:grpSp>
          <p:nvGrpSpPr>
            <p:cNvPr id="150" name="Group 179"/>
            <p:cNvGrpSpPr>
              <a:grpSpLocks/>
            </p:cNvGrpSpPr>
            <p:nvPr/>
          </p:nvGrpSpPr>
          <p:grpSpPr bwMode="auto">
            <a:xfrm>
              <a:off x="1142" y="720"/>
              <a:ext cx="483" cy="173"/>
              <a:chOff x="1142" y="720"/>
              <a:chExt cx="483" cy="173"/>
            </a:xfrm>
          </p:grpSpPr>
          <p:sp>
            <p:nvSpPr>
              <p:cNvPr id="147" name="Line 177"/>
              <p:cNvSpPr>
                <a:spLocks noChangeShapeType="1"/>
              </p:cNvSpPr>
              <p:nvPr/>
            </p:nvSpPr>
            <p:spPr bwMode="auto">
              <a:xfrm>
                <a:off x="1423" y="809"/>
                <a:ext cx="202" cy="0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48" name="Text Box 178"/>
              <p:cNvSpPr txBox="1">
                <a:spLocks noChangeArrowheads="1"/>
              </p:cNvSpPr>
              <p:nvPr/>
            </p:nvSpPr>
            <p:spPr bwMode="auto">
              <a:xfrm>
                <a:off x="1142" y="720"/>
                <a:ext cx="319" cy="17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solidFill>
                      <a:srgbClr val="CC3300"/>
                    </a:solidFill>
                  </a:rPr>
                  <a:t>TPM</a:t>
                </a:r>
              </a:p>
            </p:txBody>
          </p:sp>
        </p:grpSp>
      </p:grpSp>
      <p:grpSp>
        <p:nvGrpSpPr>
          <p:cNvPr id="156" name="Group 188"/>
          <p:cNvGrpSpPr>
            <a:grpSpLocks/>
          </p:cNvGrpSpPr>
          <p:nvPr/>
        </p:nvGrpSpPr>
        <p:grpSpPr bwMode="auto">
          <a:xfrm>
            <a:off x="2024063" y="2427288"/>
            <a:ext cx="3505200" cy="2633662"/>
            <a:chOff x="1275" y="1529"/>
            <a:chExt cx="2208" cy="1659"/>
          </a:xfrm>
        </p:grpSpPr>
        <p:sp>
          <p:nvSpPr>
            <p:cNvPr id="157" name="Line 184"/>
            <p:cNvSpPr>
              <a:spLocks noChangeShapeType="1"/>
            </p:cNvSpPr>
            <p:nvPr/>
          </p:nvSpPr>
          <p:spPr bwMode="auto">
            <a:xfrm>
              <a:off x="1275" y="1955"/>
              <a:ext cx="144" cy="96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8" name="Line 185"/>
            <p:cNvSpPr>
              <a:spLocks noChangeShapeType="1"/>
            </p:cNvSpPr>
            <p:nvPr/>
          </p:nvSpPr>
          <p:spPr bwMode="auto">
            <a:xfrm>
              <a:off x="2661" y="2064"/>
              <a:ext cx="0" cy="144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9" name="Line 186"/>
            <p:cNvSpPr>
              <a:spLocks noChangeShapeType="1"/>
            </p:cNvSpPr>
            <p:nvPr/>
          </p:nvSpPr>
          <p:spPr bwMode="auto">
            <a:xfrm>
              <a:off x="3429" y="3044"/>
              <a:ext cx="0" cy="144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60" name="Line 187"/>
            <p:cNvSpPr>
              <a:spLocks noChangeShapeType="1"/>
            </p:cNvSpPr>
            <p:nvPr/>
          </p:nvSpPr>
          <p:spPr bwMode="auto">
            <a:xfrm flipH="1">
              <a:off x="3395" y="1529"/>
              <a:ext cx="88" cy="172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161" name="Right Arrow 160"/>
          <p:cNvSpPr/>
          <p:nvPr/>
        </p:nvSpPr>
        <p:spPr>
          <a:xfrm>
            <a:off x="1714480" y="1785926"/>
            <a:ext cx="978408" cy="484632"/>
          </a:xfrm>
          <a:prstGeom prst="rightArrow">
            <a:avLst>
              <a:gd name="adj1" fmla="val 38207"/>
              <a:gd name="adj2" fmla="val 40173"/>
            </a:avLst>
          </a:prstGeom>
          <a:solidFill>
            <a:srgbClr val="00B050"/>
          </a:solidFill>
          <a:ln w="9525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2" name="U-Turn Arrow 161"/>
          <p:cNvSpPr/>
          <p:nvPr/>
        </p:nvSpPr>
        <p:spPr>
          <a:xfrm rot="5400000" flipH="1">
            <a:off x="3460139" y="1835743"/>
            <a:ext cx="1244158" cy="877824"/>
          </a:xfrm>
          <a:prstGeom prst="uturnArrow">
            <a:avLst>
              <a:gd name="adj1" fmla="val 16319"/>
              <a:gd name="adj2" fmla="val 25000"/>
              <a:gd name="adj3" fmla="val 25000"/>
              <a:gd name="adj4" fmla="val 62446"/>
              <a:gd name="adj5" fmla="val 100000"/>
            </a:avLst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grpSp>
        <p:nvGrpSpPr>
          <p:cNvPr id="163" name="Group 180"/>
          <p:cNvGrpSpPr/>
          <p:nvPr/>
        </p:nvGrpSpPr>
        <p:grpSpPr>
          <a:xfrm>
            <a:off x="785786" y="4643446"/>
            <a:ext cx="2428892" cy="1785950"/>
            <a:chOff x="1285852" y="4286256"/>
            <a:chExt cx="2428892" cy="1785950"/>
          </a:xfrm>
        </p:grpSpPr>
        <p:grpSp>
          <p:nvGrpSpPr>
            <p:cNvPr id="164" name="Group 89"/>
            <p:cNvGrpSpPr/>
            <p:nvPr/>
          </p:nvGrpSpPr>
          <p:grpSpPr>
            <a:xfrm>
              <a:off x="1285852" y="4429133"/>
              <a:ext cx="2428892" cy="1643073"/>
              <a:chOff x="5286380" y="5644372"/>
              <a:chExt cx="1162001" cy="680883"/>
            </a:xfrm>
          </p:grpSpPr>
          <p:cxnSp>
            <p:nvCxnSpPr>
              <p:cNvPr id="166" name="Straight Connector 165"/>
              <p:cNvCxnSpPr/>
              <p:nvPr/>
            </p:nvCxnSpPr>
            <p:spPr>
              <a:xfrm rot="5400000">
                <a:off x="5187818" y="5967578"/>
                <a:ext cx="648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0800000">
                <a:off x="5440381" y="6213493"/>
                <a:ext cx="1008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8" name="TextBox 167"/>
              <p:cNvSpPr txBox="1"/>
              <p:nvPr/>
            </p:nvSpPr>
            <p:spPr>
              <a:xfrm>
                <a:off x="5286380" y="5786454"/>
                <a:ext cx="1847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IN" sz="1200" dirty="0"/>
              </a:p>
            </p:txBody>
          </p:sp>
          <p:sp>
            <p:nvSpPr>
              <p:cNvPr id="169" name="TextBox 168"/>
              <p:cNvSpPr txBox="1"/>
              <p:nvPr/>
            </p:nvSpPr>
            <p:spPr>
              <a:xfrm>
                <a:off x="5764851" y="6210468"/>
                <a:ext cx="273537" cy="1147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Time</a:t>
                </a:r>
                <a:endParaRPr lang="en-IN" sz="1200" dirty="0"/>
              </a:p>
            </p:txBody>
          </p:sp>
          <p:sp>
            <p:nvSpPr>
              <p:cNvPr id="170" name="Freeform 169"/>
              <p:cNvSpPr/>
              <p:nvPr/>
            </p:nvSpPr>
            <p:spPr>
              <a:xfrm>
                <a:off x="5519750" y="5676900"/>
                <a:ext cx="876300" cy="433388"/>
              </a:xfrm>
              <a:custGeom>
                <a:avLst/>
                <a:gdLst>
                  <a:gd name="connsiteX0" fmla="*/ 0 w 876300"/>
                  <a:gd name="connsiteY0" fmla="*/ 428625 h 433388"/>
                  <a:gd name="connsiteX1" fmla="*/ 142875 w 876300"/>
                  <a:gd name="connsiteY1" fmla="*/ 409575 h 433388"/>
                  <a:gd name="connsiteX2" fmla="*/ 238125 w 876300"/>
                  <a:gd name="connsiteY2" fmla="*/ 285750 h 433388"/>
                  <a:gd name="connsiteX3" fmla="*/ 352425 w 876300"/>
                  <a:gd name="connsiteY3" fmla="*/ 114300 h 433388"/>
                  <a:gd name="connsiteX4" fmla="*/ 523875 w 876300"/>
                  <a:gd name="connsiteY4" fmla="*/ 19050 h 433388"/>
                  <a:gd name="connsiteX5" fmla="*/ 876300 w 876300"/>
                  <a:gd name="connsiteY5" fmla="*/ 0 h 433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76300" h="433388">
                    <a:moveTo>
                      <a:pt x="0" y="428625"/>
                    </a:moveTo>
                    <a:cubicBezTo>
                      <a:pt x="51594" y="431006"/>
                      <a:pt x="103188" y="433388"/>
                      <a:pt x="142875" y="409575"/>
                    </a:cubicBezTo>
                    <a:cubicBezTo>
                      <a:pt x="182563" y="385763"/>
                      <a:pt x="203200" y="334963"/>
                      <a:pt x="238125" y="285750"/>
                    </a:cubicBezTo>
                    <a:cubicBezTo>
                      <a:pt x="273050" y="236538"/>
                      <a:pt x="304800" y="158750"/>
                      <a:pt x="352425" y="114300"/>
                    </a:cubicBezTo>
                    <a:cubicBezTo>
                      <a:pt x="400050" y="69850"/>
                      <a:pt x="436563" y="38100"/>
                      <a:pt x="523875" y="19050"/>
                    </a:cubicBezTo>
                    <a:cubicBezTo>
                      <a:pt x="611187" y="0"/>
                      <a:pt x="743743" y="0"/>
                      <a:pt x="876300" y="0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165" name="Group 176"/>
            <p:cNvGrpSpPr/>
            <p:nvPr/>
          </p:nvGrpSpPr>
          <p:grpSpPr>
            <a:xfrm>
              <a:off x="1752580" y="5305437"/>
              <a:ext cx="1783867" cy="247653"/>
              <a:chOff x="785786" y="5713428"/>
              <a:chExt cx="1078408" cy="225427"/>
            </a:xfrm>
          </p:grpSpPr>
          <p:cxnSp>
            <p:nvCxnSpPr>
              <p:cNvPr id="172" name="Straight Connector 171"/>
              <p:cNvCxnSpPr/>
              <p:nvPr/>
            </p:nvCxnSpPr>
            <p:spPr>
              <a:xfrm>
                <a:off x="785786" y="5929330"/>
                <a:ext cx="152343" cy="158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829138" y="5830904"/>
                <a:ext cx="214314" cy="158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>
                <a:off x="935500" y="5713428"/>
                <a:ext cx="928694" cy="158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8" name="TextBox 177"/>
            <p:cNvSpPr txBox="1"/>
            <p:nvPr/>
          </p:nvSpPr>
          <p:spPr>
            <a:xfrm>
              <a:off x="1500166" y="5143512"/>
              <a:ext cx="3571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%</a:t>
              </a:r>
              <a:endParaRPr lang="en-IN" sz="1200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2571736" y="5080827"/>
              <a:ext cx="5717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F</a:t>
              </a:r>
              <a:r>
                <a:rPr lang="en-US" sz="1200" baseline="-25000" dirty="0" smtClean="0"/>
                <a:t>A</a:t>
              </a:r>
              <a:endParaRPr lang="en-IN" sz="1200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2938450" y="4286256"/>
              <a:ext cx="3476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R</a:t>
              </a:r>
              <a:endParaRPr lang="en-IN" sz="1200" dirty="0"/>
            </a:p>
          </p:txBody>
        </p:sp>
      </p:grpSp>
      <p:sp>
        <p:nvSpPr>
          <p:cNvPr id="182" name="TextBox 181"/>
          <p:cNvSpPr txBox="1"/>
          <p:nvPr/>
        </p:nvSpPr>
        <p:spPr>
          <a:xfrm>
            <a:off x="5857884" y="4357694"/>
            <a:ext cx="3246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Recycle loop shows large swings</a:t>
            </a:r>
          </a:p>
          <a:p>
            <a:r>
              <a:rPr lang="en-US" b="1" dirty="0" smtClean="0"/>
              <a:t>Large Throughput De-rating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  <p:bldP spid="162" grpId="0" animBg="1"/>
      <p:bldP spid="18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8"/>
          <p:cNvGrpSpPr>
            <a:grpSpLocks/>
          </p:cNvGrpSpPr>
          <p:nvPr/>
        </p:nvGrpSpPr>
        <p:grpSpPr bwMode="auto">
          <a:xfrm>
            <a:off x="1517650" y="2808288"/>
            <a:ext cx="2252663" cy="1225550"/>
            <a:chOff x="956" y="1769"/>
            <a:chExt cx="1419" cy="772"/>
          </a:xfrm>
        </p:grpSpPr>
        <p:sp>
          <p:nvSpPr>
            <p:cNvPr id="5" name="Text Box 105"/>
            <p:cNvSpPr txBox="1">
              <a:spLocks noChangeArrowheads="1"/>
            </p:cNvSpPr>
            <p:nvPr/>
          </p:nvSpPr>
          <p:spPr bwMode="auto">
            <a:xfrm>
              <a:off x="1680" y="2043"/>
              <a:ext cx="67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REACTOR</a:t>
              </a:r>
            </a:p>
          </p:txBody>
        </p:sp>
        <p:grpSp>
          <p:nvGrpSpPr>
            <p:cNvPr id="3" name="Group 107"/>
            <p:cNvGrpSpPr>
              <a:grpSpLocks/>
            </p:cNvGrpSpPr>
            <p:nvPr/>
          </p:nvGrpSpPr>
          <p:grpSpPr bwMode="auto">
            <a:xfrm>
              <a:off x="956" y="1769"/>
              <a:ext cx="1419" cy="772"/>
              <a:chOff x="432" y="2016"/>
              <a:chExt cx="1419" cy="772"/>
            </a:xfrm>
          </p:grpSpPr>
          <p:grpSp>
            <p:nvGrpSpPr>
              <p:cNvPr id="4" name="Group 53"/>
              <p:cNvGrpSpPr>
                <a:grpSpLocks/>
              </p:cNvGrpSpPr>
              <p:nvPr/>
            </p:nvGrpSpPr>
            <p:grpSpPr bwMode="auto">
              <a:xfrm>
                <a:off x="843" y="2016"/>
                <a:ext cx="1008" cy="672"/>
                <a:chOff x="843" y="2016"/>
                <a:chExt cx="1008" cy="672"/>
              </a:xfrm>
            </p:grpSpPr>
            <p:grpSp>
              <p:nvGrpSpPr>
                <p:cNvPr id="6" name="Group 50"/>
                <p:cNvGrpSpPr>
                  <a:grpSpLocks/>
                </p:cNvGrpSpPr>
                <p:nvPr/>
              </p:nvGrpSpPr>
              <p:grpSpPr bwMode="auto">
                <a:xfrm>
                  <a:off x="843" y="2016"/>
                  <a:ext cx="1008" cy="672"/>
                  <a:chOff x="843" y="2016"/>
                  <a:chExt cx="1008" cy="672"/>
                </a:xfrm>
              </p:grpSpPr>
              <p:grpSp>
                <p:nvGrpSpPr>
                  <p:cNvPr id="7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1131" y="2016"/>
                    <a:ext cx="720" cy="672"/>
                    <a:chOff x="1131" y="2016"/>
                    <a:chExt cx="720" cy="672"/>
                  </a:xfrm>
                </p:grpSpPr>
                <p:grpSp>
                  <p:nvGrpSpPr>
                    <p:cNvPr id="9" name="Group 6"/>
                    <p:cNvGrpSpPr>
                      <a:grpSpLocks/>
                    </p:cNvGrpSpPr>
                    <p:nvPr/>
                  </p:nvGrpSpPr>
                  <p:grpSpPr bwMode="auto">
                    <a:xfrm rot="-5400000">
                      <a:off x="1152" y="2064"/>
                      <a:ext cx="672" cy="576"/>
                      <a:chOff x="1152" y="2064"/>
                      <a:chExt cx="672" cy="576"/>
                    </a:xfrm>
                  </p:grpSpPr>
                  <p:sp>
                    <p:nvSpPr>
                      <p:cNvPr id="22" name="Rectangle 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52" y="2064"/>
                        <a:ext cx="576" cy="576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3" name="AutoShape 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28" y="2064"/>
                        <a:ext cx="96" cy="576"/>
                      </a:xfrm>
                      <a:prstGeom prst="rightBracket">
                        <a:avLst>
                          <a:gd name="adj" fmla="val 219806"/>
                        </a:avLst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21" name="Rectangl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31" y="2112"/>
                      <a:ext cx="720" cy="576"/>
                    </a:xfrm>
                    <a:prstGeom prst="rect">
                      <a:avLst/>
                    </a:prstGeom>
                    <a:noFill/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2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843" y="2160"/>
                    <a:ext cx="288" cy="516"/>
                    <a:chOff x="843" y="2160"/>
                    <a:chExt cx="288" cy="516"/>
                  </a:xfrm>
                </p:grpSpPr>
                <p:sp>
                  <p:nvSpPr>
                    <p:cNvPr id="14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43" y="2640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grpSp>
                  <p:nvGrpSpPr>
                    <p:cNvPr id="13" name="Group 14"/>
                    <p:cNvGrpSpPr>
                      <a:grpSpLocks/>
                    </p:cNvGrpSpPr>
                    <p:nvPr/>
                  </p:nvGrpSpPr>
                  <p:grpSpPr bwMode="auto">
                    <a:xfrm rot="-5400000">
                      <a:off x="918" y="2538"/>
                      <a:ext cx="132" cy="144"/>
                      <a:chOff x="2880" y="2112"/>
                      <a:chExt cx="528" cy="576"/>
                    </a:xfrm>
                  </p:grpSpPr>
                  <p:sp>
                    <p:nvSpPr>
                      <p:cNvPr id="17" name="AutoShape 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0" y="2112"/>
                        <a:ext cx="288" cy="576"/>
                      </a:xfrm>
                      <a:prstGeom prst="flowChartCollate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8" name="Line 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2400"/>
                        <a:ext cx="24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19" name="AutoShap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4" y="2208"/>
                        <a:ext cx="144" cy="384"/>
                      </a:xfrm>
                      <a:prstGeom prst="flowChartDelay">
                        <a:avLst/>
                      </a:prstGeom>
                      <a:solidFill>
                        <a:schemeClr val="bg1"/>
                      </a:solidFill>
                      <a:ln w="9525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6" name="Line 4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85" y="2160"/>
                      <a:ext cx="24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</p:grpSp>
            </p:grpSp>
            <p:sp>
              <p:nvSpPr>
                <p:cNvPr id="10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1287" y="2432"/>
                  <a:ext cx="450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/>
                    <a:t>A </a:t>
                  </a:r>
                  <a:r>
                    <a:rPr lang="en-US" sz="1400">
                      <a:sym typeface="Wingdings" pitchFamily="2" charset="2"/>
                    </a:rPr>
                    <a:t> B</a:t>
                  </a:r>
                  <a:endParaRPr lang="en-US" sz="1400"/>
                </a:p>
              </p:txBody>
            </p:sp>
            <p:sp>
              <p:nvSpPr>
                <p:cNvPr id="11" name="Freeform 52"/>
                <p:cNvSpPr>
                  <a:spLocks/>
                </p:cNvSpPr>
                <p:nvPr/>
              </p:nvSpPr>
              <p:spPr bwMode="auto">
                <a:xfrm>
                  <a:off x="1200" y="2256"/>
                  <a:ext cx="576" cy="48"/>
                </a:xfrm>
                <a:custGeom>
                  <a:avLst/>
                  <a:gdLst>
                    <a:gd name="T0" fmla="*/ 0 w 576"/>
                    <a:gd name="T1" fmla="*/ 48 h 48"/>
                    <a:gd name="T2" fmla="*/ 144 w 576"/>
                    <a:gd name="T3" fmla="*/ 0 h 48"/>
                    <a:gd name="T4" fmla="*/ 336 w 576"/>
                    <a:gd name="T5" fmla="*/ 48 h 48"/>
                    <a:gd name="T6" fmla="*/ 576 w 576"/>
                    <a:gd name="T7" fmla="*/ 0 h 4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76"/>
                    <a:gd name="T13" fmla="*/ 0 h 48"/>
                    <a:gd name="T14" fmla="*/ 576 w 576"/>
                    <a:gd name="T15" fmla="*/ 48 h 4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76" h="48">
                      <a:moveTo>
                        <a:pt x="0" y="48"/>
                      </a:moveTo>
                      <a:cubicBezTo>
                        <a:pt x="44" y="24"/>
                        <a:pt x="88" y="0"/>
                        <a:pt x="144" y="0"/>
                      </a:cubicBezTo>
                      <a:cubicBezTo>
                        <a:pt x="200" y="0"/>
                        <a:pt x="264" y="48"/>
                        <a:pt x="336" y="48"/>
                      </a:cubicBezTo>
                      <a:cubicBezTo>
                        <a:pt x="408" y="48"/>
                        <a:pt x="492" y="24"/>
                        <a:pt x="576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" name="Text Box 106"/>
              <p:cNvSpPr txBox="1">
                <a:spLocks noChangeArrowheads="1"/>
              </p:cNvSpPr>
              <p:nvPr/>
            </p:nvSpPr>
            <p:spPr bwMode="auto">
              <a:xfrm>
                <a:off x="432" y="2462"/>
                <a:ext cx="495" cy="32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0"/>
                  <a:t>Cooling</a:t>
                </a:r>
              </a:p>
              <a:p>
                <a:r>
                  <a:rPr lang="en-US" sz="1400" b="0"/>
                  <a:t>Water</a:t>
                </a:r>
              </a:p>
            </p:txBody>
          </p:sp>
        </p:grpSp>
      </p:grpSp>
      <p:grpSp>
        <p:nvGrpSpPr>
          <p:cNvPr id="15" name="Group 113"/>
          <p:cNvGrpSpPr>
            <a:grpSpLocks/>
          </p:cNvGrpSpPr>
          <p:nvPr/>
        </p:nvGrpSpPr>
        <p:grpSpPr bwMode="auto">
          <a:xfrm>
            <a:off x="1435100" y="1589088"/>
            <a:ext cx="1776413" cy="1219200"/>
            <a:chOff x="380" y="1248"/>
            <a:chExt cx="1119" cy="768"/>
          </a:xfrm>
        </p:grpSpPr>
        <p:grpSp>
          <p:nvGrpSpPr>
            <p:cNvPr id="20" name="Group 111"/>
            <p:cNvGrpSpPr>
              <a:grpSpLocks/>
            </p:cNvGrpSpPr>
            <p:nvPr/>
          </p:nvGrpSpPr>
          <p:grpSpPr bwMode="auto">
            <a:xfrm>
              <a:off x="912" y="1248"/>
              <a:ext cx="587" cy="768"/>
              <a:chOff x="912" y="1248"/>
              <a:chExt cx="587" cy="768"/>
            </a:xfrm>
          </p:grpSpPr>
          <p:sp>
            <p:nvSpPr>
              <p:cNvPr id="27" name="Line 95"/>
              <p:cNvSpPr>
                <a:spLocks noChangeShapeType="1"/>
              </p:cNvSpPr>
              <p:nvPr/>
            </p:nvSpPr>
            <p:spPr bwMode="auto">
              <a:xfrm>
                <a:off x="1488" y="1344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8" name="Line 46"/>
              <p:cNvSpPr>
                <a:spLocks noChangeShapeType="1"/>
              </p:cNvSpPr>
              <p:nvPr/>
            </p:nvSpPr>
            <p:spPr bwMode="auto">
              <a:xfrm>
                <a:off x="912" y="1344"/>
                <a:ext cx="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grpSp>
            <p:nvGrpSpPr>
              <p:cNvPr id="24" name="Group 17"/>
              <p:cNvGrpSpPr>
                <a:grpSpLocks/>
              </p:cNvGrpSpPr>
              <p:nvPr/>
            </p:nvGrpSpPr>
            <p:grpSpPr bwMode="auto">
              <a:xfrm rot="-5400000">
                <a:off x="1110" y="1242"/>
                <a:ext cx="132" cy="144"/>
                <a:chOff x="2880" y="2112"/>
                <a:chExt cx="528" cy="576"/>
              </a:xfrm>
            </p:grpSpPr>
            <p:sp>
              <p:nvSpPr>
                <p:cNvPr id="30" name="AutoShape 18"/>
                <p:cNvSpPr>
                  <a:spLocks noChangeArrowheads="1"/>
                </p:cNvSpPr>
                <p:nvPr/>
              </p:nvSpPr>
              <p:spPr bwMode="auto">
                <a:xfrm>
                  <a:off x="2880" y="2112"/>
                  <a:ext cx="288" cy="576"/>
                </a:xfrm>
                <a:prstGeom prst="flowChartCollat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auto">
                <a:xfrm>
                  <a:off x="3024" y="240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32" name="AutoShape 20"/>
                <p:cNvSpPr>
                  <a:spLocks noChangeArrowheads="1"/>
                </p:cNvSpPr>
                <p:nvPr/>
              </p:nvSpPr>
              <p:spPr bwMode="auto">
                <a:xfrm>
                  <a:off x="3264" y="2208"/>
                  <a:ext cx="144" cy="384"/>
                </a:xfrm>
                <a:prstGeom prst="flowChartDelay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" name="Text Box 112"/>
            <p:cNvSpPr txBox="1">
              <a:spLocks noChangeArrowheads="1"/>
            </p:cNvSpPr>
            <p:nvPr/>
          </p:nvSpPr>
          <p:spPr bwMode="auto">
            <a:xfrm>
              <a:off x="380" y="1252"/>
              <a:ext cx="532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Fresh A</a:t>
              </a:r>
            </a:p>
          </p:txBody>
        </p:sp>
      </p:grpSp>
      <p:grpSp>
        <p:nvGrpSpPr>
          <p:cNvPr id="25" name="Group 117"/>
          <p:cNvGrpSpPr>
            <a:grpSpLocks/>
          </p:cNvGrpSpPr>
          <p:nvPr/>
        </p:nvGrpSpPr>
        <p:grpSpPr bwMode="auto">
          <a:xfrm>
            <a:off x="3194050" y="1447800"/>
            <a:ext cx="3290888" cy="1654175"/>
            <a:chOff x="1488" y="1159"/>
            <a:chExt cx="2073" cy="1042"/>
          </a:xfrm>
        </p:grpSpPr>
        <p:sp>
          <p:nvSpPr>
            <p:cNvPr id="34" name="Line 93"/>
            <p:cNvSpPr>
              <a:spLocks noChangeShapeType="1"/>
            </p:cNvSpPr>
            <p:nvPr/>
          </p:nvSpPr>
          <p:spPr bwMode="auto">
            <a:xfrm flipV="1">
              <a:off x="3552" y="1344"/>
              <a:ext cx="0" cy="8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5" name="Line 94"/>
            <p:cNvSpPr>
              <a:spLocks noChangeShapeType="1"/>
            </p:cNvSpPr>
            <p:nvPr/>
          </p:nvSpPr>
          <p:spPr bwMode="auto">
            <a:xfrm flipH="1">
              <a:off x="1488" y="1344"/>
              <a:ext cx="20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6" name="Text Box 114"/>
            <p:cNvSpPr txBox="1">
              <a:spLocks noChangeArrowheads="1"/>
            </p:cNvSpPr>
            <p:nvPr/>
          </p:nvSpPr>
          <p:spPr bwMode="auto">
            <a:xfrm>
              <a:off x="2027" y="1159"/>
              <a:ext cx="65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Recycle A</a:t>
              </a:r>
            </a:p>
          </p:txBody>
        </p:sp>
      </p:grpSp>
      <p:grpSp>
        <p:nvGrpSpPr>
          <p:cNvPr id="29" name="Group 116"/>
          <p:cNvGrpSpPr>
            <a:grpSpLocks/>
          </p:cNvGrpSpPr>
          <p:nvPr/>
        </p:nvGrpSpPr>
        <p:grpSpPr bwMode="auto">
          <a:xfrm>
            <a:off x="3194050" y="2133600"/>
            <a:ext cx="4308475" cy="4256088"/>
            <a:chOff x="1488" y="1591"/>
            <a:chExt cx="2714" cy="2681"/>
          </a:xfrm>
        </p:grpSpPr>
        <p:grpSp>
          <p:nvGrpSpPr>
            <p:cNvPr id="33" name="Group 109"/>
            <p:cNvGrpSpPr>
              <a:grpSpLocks/>
            </p:cNvGrpSpPr>
            <p:nvPr/>
          </p:nvGrpSpPr>
          <p:grpSpPr bwMode="auto">
            <a:xfrm>
              <a:off x="1488" y="1591"/>
              <a:ext cx="2126" cy="2619"/>
              <a:chOff x="1488" y="1591"/>
              <a:chExt cx="2126" cy="2619"/>
            </a:xfrm>
          </p:grpSpPr>
          <p:grpSp>
            <p:nvGrpSpPr>
              <p:cNvPr id="37" name="Group 108"/>
              <p:cNvGrpSpPr>
                <a:grpSpLocks/>
              </p:cNvGrpSpPr>
              <p:nvPr/>
            </p:nvGrpSpPr>
            <p:grpSpPr bwMode="auto">
              <a:xfrm>
                <a:off x="1488" y="2688"/>
                <a:ext cx="960" cy="180"/>
                <a:chOff x="1488" y="2688"/>
                <a:chExt cx="960" cy="180"/>
              </a:xfrm>
            </p:grpSpPr>
            <p:sp>
              <p:nvSpPr>
                <p:cNvPr id="93" name="Line 54"/>
                <p:cNvSpPr>
                  <a:spLocks noChangeShapeType="1"/>
                </p:cNvSpPr>
                <p:nvPr/>
              </p:nvSpPr>
              <p:spPr bwMode="auto">
                <a:xfrm>
                  <a:off x="1488" y="2688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4" name="Line 55"/>
                <p:cNvSpPr>
                  <a:spLocks noChangeShapeType="1"/>
                </p:cNvSpPr>
                <p:nvPr/>
              </p:nvSpPr>
              <p:spPr bwMode="auto">
                <a:xfrm>
                  <a:off x="1488" y="2832"/>
                  <a:ext cx="9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grpSp>
              <p:nvGrpSpPr>
                <p:cNvPr id="38" name="Group 13"/>
                <p:cNvGrpSpPr>
                  <a:grpSpLocks/>
                </p:cNvGrpSpPr>
                <p:nvPr/>
              </p:nvGrpSpPr>
              <p:grpSpPr bwMode="auto">
                <a:xfrm rot="-5400000">
                  <a:off x="2070" y="2730"/>
                  <a:ext cx="132" cy="144"/>
                  <a:chOff x="2880" y="2112"/>
                  <a:chExt cx="528" cy="576"/>
                </a:xfrm>
              </p:grpSpPr>
              <p:sp>
                <p:nvSpPr>
                  <p:cNvPr id="96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2880" y="2112"/>
                    <a:ext cx="288" cy="576"/>
                  </a:xfrm>
                  <a:prstGeom prst="flowChartCollat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2400"/>
                    <a:ext cx="24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98" name="AutoShape 16"/>
                  <p:cNvSpPr>
                    <a:spLocks noChangeArrowheads="1"/>
                  </p:cNvSpPr>
                  <p:nvPr/>
                </p:nvSpPr>
                <p:spPr bwMode="auto">
                  <a:xfrm>
                    <a:off x="3264" y="2208"/>
                    <a:ext cx="144" cy="384"/>
                  </a:xfrm>
                  <a:prstGeom prst="flowChartDelay">
                    <a:avLst/>
                  </a:prstGeom>
                  <a:solidFill>
                    <a:schemeClr val="bg1"/>
                  </a:soli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0" name="Group 104"/>
              <p:cNvGrpSpPr>
                <a:grpSpLocks/>
              </p:cNvGrpSpPr>
              <p:nvPr/>
            </p:nvGrpSpPr>
            <p:grpSpPr bwMode="auto">
              <a:xfrm>
                <a:off x="2311" y="1591"/>
                <a:ext cx="1303" cy="2619"/>
                <a:chOff x="2311" y="1591"/>
                <a:chExt cx="1303" cy="2619"/>
              </a:xfrm>
            </p:grpSpPr>
            <p:grpSp>
              <p:nvGrpSpPr>
                <p:cNvPr id="41" name="Group 102"/>
                <p:cNvGrpSpPr>
                  <a:grpSpLocks/>
                </p:cNvGrpSpPr>
                <p:nvPr/>
              </p:nvGrpSpPr>
              <p:grpSpPr bwMode="auto">
                <a:xfrm>
                  <a:off x="2311" y="1591"/>
                  <a:ext cx="1303" cy="2619"/>
                  <a:chOff x="2311" y="1591"/>
                  <a:chExt cx="1303" cy="2619"/>
                </a:xfrm>
              </p:grpSpPr>
              <p:grpSp>
                <p:nvGrpSpPr>
                  <p:cNvPr id="42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2448" y="2010"/>
                    <a:ext cx="240" cy="1686"/>
                    <a:chOff x="2448" y="2010"/>
                    <a:chExt cx="240" cy="1686"/>
                  </a:xfrm>
                </p:grpSpPr>
                <p:sp>
                  <p:nvSpPr>
                    <p:cNvPr id="90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8" y="2064"/>
                      <a:ext cx="240" cy="1584"/>
                    </a:xfrm>
                    <a:prstGeom prst="rect">
                      <a:avLst/>
                    </a:prstGeom>
                    <a:noFill/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" name="AutoShape 57"/>
                    <p:cNvSpPr>
                      <a:spLocks/>
                    </p:cNvSpPr>
                    <p:nvPr/>
                  </p:nvSpPr>
                  <p:spPr bwMode="auto">
                    <a:xfrm rot="-5400000">
                      <a:off x="2544" y="1914"/>
                      <a:ext cx="48" cy="240"/>
                    </a:xfrm>
                    <a:prstGeom prst="rightBracket">
                      <a:avLst>
                        <a:gd name="adj" fmla="val 2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AutoShape 58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2544" y="3552"/>
                      <a:ext cx="48" cy="240"/>
                    </a:xfrm>
                    <a:prstGeom prst="rightBracket">
                      <a:avLst>
                        <a:gd name="adj" fmla="val 25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5" name="Line 6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78" y="1913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grpSp>
                <p:nvGrpSpPr>
                  <p:cNvPr id="44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2311" y="1591"/>
                    <a:ext cx="672" cy="322"/>
                    <a:chOff x="2784" y="1694"/>
                    <a:chExt cx="672" cy="322"/>
                  </a:xfrm>
                </p:grpSpPr>
                <p:grpSp>
                  <p:nvGrpSpPr>
                    <p:cNvPr id="46" name="Group 25"/>
                    <p:cNvGrpSpPr>
                      <a:grpSpLocks/>
                    </p:cNvGrpSpPr>
                    <p:nvPr/>
                  </p:nvGrpSpPr>
                  <p:grpSpPr bwMode="auto">
                    <a:xfrm rot="-5400000">
                      <a:off x="3318" y="1688"/>
                      <a:ext cx="132" cy="144"/>
                      <a:chOff x="2880" y="2112"/>
                      <a:chExt cx="528" cy="576"/>
                    </a:xfrm>
                  </p:grpSpPr>
                  <p:sp>
                    <p:nvSpPr>
                      <p:cNvPr id="87" name="AutoShape 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0" y="2112"/>
                        <a:ext cx="288" cy="576"/>
                      </a:xfrm>
                      <a:prstGeom prst="flowChartCollat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8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2400"/>
                        <a:ext cx="24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89" name="AutoShape 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4" y="2208"/>
                        <a:ext cx="144" cy="384"/>
                      </a:xfrm>
                      <a:prstGeom prst="flowChartDelay">
                        <a:avLst/>
                      </a:prstGeom>
                      <a:noFill/>
                      <a:ln w="9525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82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8" y="1776"/>
                      <a:ext cx="240" cy="240"/>
                    </a:xfrm>
                    <a:prstGeom prst="ellipse">
                      <a:avLst/>
                    </a:prstGeom>
                    <a:noFill/>
                    <a:ln w="9525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47" name="Group 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84" y="1797"/>
                      <a:ext cx="528" cy="192"/>
                      <a:chOff x="2784" y="1776"/>
                      <a:chExt cx="528" cy="192"/>
                    </a:xfrm>
                  </p:grpSpPr>
                  <p:sp>
                    <p:nvSpPr>
                      <p:cNvPr id="84" name="Line 63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2976" y="1776"/>
                        <a:ext cx="336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85" name="Line 6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76" y="1872"/>
                        <a:ext cx="14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86" name="Line 65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2784" y="1872"/>
                        <a:ext cx="336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</p:grpSp>
              </p:grpSp>
              <p:grpSp>
                <p:nvGrpSpPr>
                  <p:cNvPr id="50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2324" y="3744"/>
                    <a:ext cx="672" cy="322"/>
                    <a:chOff x="2784" y="1694"/>
                    <a:chExt cx="672" cy="322"/>
                  </a:xfrm>
                </p:grpSpPr>
                <p:grpSp>
                  <p:nvGrpSpPr>
                    <p:cNvPr id="55" name="Group 71"/>
                    <p:cNvGrpSpPr>
                      <a:grpSpLocks/>
                    </p:cNvGrpSpPr>
                    <p:nvPr/>
                  </p:nvGrpSpPr>
                  <p:grpSpPr bwMode="auto">
                    <a:xfrm rot="-5400000">
                      <a:off x="3318" y="1688"/>
                      <a:ext cx="132" cy="144"/>
                      <a:chOff x="2880" y="2112"/>
                      <a:chExt cx="528" cy="576"/>
                    </a:xfrm>
                  </p:grpSpPr>
                  <p:sp>
                    <p:nvSpPr>
                      <p:cNvPr id="78" name="AutoShape 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0" y="2112"/>
                        <a:ext cx="288" cy="576"/>
                      </a:xfrm>
                      <a:prstGeom prst="flowChartCollat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9" name="Line 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2400"/>
                        <a:ext cx="24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80" name="AutoShape 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4" y="2208"/>
                        <a:ext cx="144" cy="384"/>
                      </a:xfrm>
                      <a:prstGeom prst="flowChartDelay">
                        <a:avLst/>
                      </a:prstGeom>
                      <a:noFill/>
                      <a:ln w="9525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73" name="Oval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8" y="1776"/>
                      <a:ext cx="240" cy="240"/>
                    </a:xfrm>
                    <a:prstGeom prst="ellipse">
                      <a:avLst/>
                    </a:prstGeom>
                    <a:noFill/>
                    <a:ln w="9525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56" name="Group 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84" y="1797"/>
                      <a:ext cx="528" cy="192"/>
                      <a:chOff x="2784" y="1776"/>
                      <a:chExt cx="528" cy="192"/>
                    </a:xfrm>
                  </p:grpSpPr>
                  <p:sp>
                    <p:nvSpPr>
                      <p:cNvPr id="75" name="Line 75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2976" y="1776"/>
                        <a:ext cx="336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76" name="Line 7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76" y="1872"/>
                        <a:ext cx="14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77" name="Line 77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2784" y="1872"/>
                        <a:ext cx="336" cy="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IN"/>
                      </a:p>
                    </p:txBody>
                  </p:sp>
                </p:grpSp>
              </p:grpSp>
              <p:sp>
                <p:nvSpPr>
                  <p:cNvPr id="48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2545" y="3696"/>
                    <a:ext cx="0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49" name="Line 7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19" y="3689"/>
                    <a:ext cx="0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 rot="-5400000">
                    <a:off x="3000" y="1938"/>
                    <a:ext cx="193" cy="240"/>
                    <a:chOff x="3600" y="2928"/>
                    <a:chExt cx="672" cy="576"/>
                  </a:xfrm>
                </p:grpSpPr>
                <p:sp>
                  <p:nvSpPr>
                    <p:cNvPr id="70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2928"/>
                      <a:ext cx="576" cy="576"/>
                    </a:xfrm>
                    <a:prstGeom prst="rect">
                      <a:avLst/>
                    </a:prstGeom>
                    <a:noFill/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" name="AutoShape 82"/>
                    <p:cNvSpPr>
                      <a:spLocks/>
                    </p:cNvSpPr>
                    <p:nvPr/>
                  </p:nvSpPr>
                  <p:spPr bwMode="auto">
                    <a:xfrm>
                      <a:off x="4176" y="2928"/>
                      <a:ext cx="96" cy="576"/>
                    </a:xfrm>
                    <a:prstGeom prst="rightBracket">
                      <a:avLst>
                        <a:gd name="adj" fmla="val 300000"/>
                      </a:avLst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1" name="Line 8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61" y="1872"/>
                    <a:ext cx="43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52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3093" y="1872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53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3099" y="2160"/>
                    <a:ext cx="0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54" name="Line 8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88" y="2208"/>
                    <a:ext cx="86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grpSp>
                <p:nvGrpSpPr>
                  <p:cNvPr id="72" name="Group 21"/>
                  <p:cNvGrpSpPr>
                    <a:grpSpLocks/>
                  </p:cNvGrpSpPr>
                  <p:nvPr/>
                </p:nvGrpSpPr>
                <p:grpSpPr bwMode="auto">
                  <a:xfrm rot="-5400000">
                    <a:off x="3270" y="2106"/>
                    <a:ext cx="132" cy="144"/>
                    <a:chOff x="2880" y="2112"/>
                    <a:chExt cx="528" cy="576"/>
                  </a:xfrm>
                </p:grpSpPr>
                <p:sp>
                  <p:nvSpPr>
                    <p:cNvPr id="67" name="AutoShap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2112"/>
                      <a:ext cx="288" cy="576"/>
                    </a:xfrm>
                    <a:prstGeom prst="flowChartCollat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8" name="Line 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24" y="2400"/>
                      <a:ext cx="24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69" name="AutoShap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64" y="2208"/>
                      <a:ext cx="144" cy="384"/>
                    </a:xfrm>
                    <a:prstGeom prst="flowChartDelay">
                      <a:avLst/>
                    </a:prstGeom>
                    <a:solidFill>
                      <a:schemeClr val="bg1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74" name="Group 88"/>
                  <p:cNvGrpSpPr>
                    <a:grpSpLocks/>
                  </p:cNvGrpSpPr>
                  <p:nvPr/>
                </p:nvGrpSpPr>
                <p:grpSpPr bwMode="auto">
                  <a:xfrm rot="-5400000">
                    <a:off x="2838" y="2106"/>
                    <a:ext cx="132" cy="144"/>
                    <a:chOff x="2880" y="2112"/>
                    <a:chExt cx="528" cy="576"/>
                  </a:xfrm>
                </p:grpSpPr>
                <p:sp>
                  <p:nvSpPr>
                    <p:cNvPr id="64" name="AutoShap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2112"/>
                      <a:ext cx="288" cy="576"/>
                    </a:xfrm>
                    <a:prstGeom prst="flowChartCollat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" name="Line 9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24" y="2400"/>
                      <a:ext cx="24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66" name="AutoShap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64" y="2208"/>
                      <a:ext cx="144" cy="384"/>
                    </a:xfrm>
                    <a:prstGeom prst="flowChartDelay">
                      <a:avLst/>
                    </a:prstGeom>
                    <a:solidFill>
                      <a:schemeClr val="bg1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7" name="Freeform 92"/>
                  <p:cNvSpPr>
                    <a:spLocks/>
                  </p:cNvSpPr>
                  <p:nvPr/>
                </p:nvSpPr>
                <p:spPr bwMode="auto">
                  <a:xfrm flipV="1">
                    <a:off x="2976" y="2047"/>
                    <a:ext cx="240" cy="29"/>
                  </a:xfrm>
                  <a:custGeom>
                    <a:avLst/>
                    <a:gdLst>
                      <a:gd name="T0" fmla="*/ 0 w 240"/>
                      <a:gd name="T1" fmla="*/ 7 h 48"/>
                      <a:gd name="T2" fmla="*/ 96 w 240"/>
                      <a:gd name="T3" fmla="*/ 0 h 48"/>
                      <a:gd name="T4" fmla="*/ 144 w 240"/>
                      <a:gd name="T5" fmla="*/ 7 h 48"/>
                      <a:gd name="T6" fmla="*/ 240 w 240"/>
                      <a:gd name="T7" fmla="*/ 0 h 4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40"/>
                      <a:gd name="T13" fmla="*/ 0 h 48"/>
                      <a:gd name="T14" fmla="*/ 240 w 240"/>
                      <a:gd name="T15" fmla="*/ 48 h 4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40" h="48">
                        <a:moveTo>
                          <a:pt x="0" y="48"/>
                        </a:moveTo>
                        <a:cubicBezTo>
                          <a:pt x="36" y="24"/>
                          <a:pt x="72" y="0"/>
                          <a:pt x="96" y="0"/>
                        </a:cubicBezTo>
                        <a:cubicBezTo>
                          <a:pt x="120" y="0"/>
                          <a:pt x="120" y="48"/>
                          <a:pt x="144" y="48"/>
                        </a:cubicBezTo>
                        <a:cubicBezTo>
                          <a:pt x="168" y="48"/>
                          <a:pt x="224" y="8"/>
                          <a:pt x="240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8" name="Line 96"/>
                  <p:cNvSpPr>
                    <a:spLocks noChangeShapeType="1"/>
                  </p:cNvSpPr>
                  <p:nvPr/>
                </p:nvSpPr>
                <p:spPr bwMode="auto">
                  <a:xfrm>
                    <a:off x="2606" y="4073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59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2606" y="4176"/>
                    <a:ext cx="100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grpSp>
                <p:nvGrpSpPr>
                  <p:cNvPr id="81" name="Group 98"/>
                  <p:cNvGrpSpPr>
                    <a:grpSpLocks/>
                  </p:cNvGrpSpPr>
                  <p:nvPr/>
                </p:nvGrpSpPr>
                <p:grpSpPr bwMode="auto">
                  <a:xfrm rot="-5400000">
                    <a:off x="3318" y="4072"/>
                    <a:ext cx="132" cy="144"/>
                    <a:chOff x="2880" y="2112"/>
                    <a:chExt cx="528" cy="576"/>
                  </a:xfrm>
                </p:grpSpPr>
                <p:sp>
                  <p:nvSpPr>
                    <p:cNvPr id="61" name="AutoShap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2112"/>
                      <a:ext cx="288" cy="576"/>
                    </a:xfrm>
                    <a:prstGeom prst="flowChartCollat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" name="Line 1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24" y="2400"/>
                      <a:ext cx="24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63" name="AutoShap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64" y="2208"/>
                      <a:ext cx="144" cy="384"/>
                    </a:xfrm>
                    <a:prstGeom prst="flowChartDelay">
                      <a:avLst/>
                    </a:prstGeom>
                    <a:solidFill>
                      <a:schemeClr val="bg1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43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2461" y="2336"/>
                  <a:ext cx="209" cy="86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/>
                    <a:t>C</a:t>
                  </a:r>
                </a:p>
                <a:p>
                  <a:r>
                    <a:rPr lang="en-US" sz="1400"/>
                    <a:t>O</a:t>
                  </a:r>
                </a:p>
                <a:p>
                  <a:r>
                    <a:rPr lang="en-US" sz="1400"/>
                    <a:t>L</a:t>
                  </a:r>
                </a:p>
                <a:p>
                  <a:r>
                    <a:rPr lang="en-US" sz="1400"/>
                    <a:t>U</a:t>
                  </a:r>
                </a:p>
                <a:p>
                  <a:r>
                    <a:rPr lang="en-US" sz="1400"/>
                    <a:t>M</a:t>
                  </a:r>
                </a:p>
                <a:p>
                  <a:r>
                    <a:rPr lang="en-US" sz="1400"/>
                    <a:t>N</a:t>
                  </a:r>
                </a:p>
              </p:txBody>
            </p:sp>
          </p:grpSp>
        </p:grpSp>
        <p:sp>
          <p:nvSpPr>
            <p:cNvPr id="39" name="Text Box 115"/>
            <p:cNvSpPr txBox="1">
              <a:spLocks noChangeArrowheads="1"/>
            </p:cNvSpPr>
            <p:nvPr/>
          </p:nvSpPr>
          <p:spPr bwMode="auto">
            <a:xfrm>
              <a:off x="3552" y="4080"/>
              <a:ext cx="65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Product B</a:t>
              </a:r>
            </a:p>
          </p:txBody>
        </p:sp>
      </p:grpSp>
      <p:grpSp>
        <p:nvGrpSpPr>
          <p:cNvPr id="83" name="Group 173"/>
          <p:cNvGrpSpPr>
            <a:grpSpLocks/>
          </p:cNvGrpSpPr>
          <p:nvPr/>
        </p:nvGrpSpPr>
        <p:grpSpPr bwMode="auto">
          <a:xfrm>
            <a:off x="2176463" y="3200400"/>
            <a:ext cx="2243137" cy="750888"/>
            <a:chOff x="1371" y="2016"/>
            <a:chExt cx="1413" cy="473"/>
          </a:xfrm>
        </p:grpSpPr>
        <p:grpSp>
          <p:nvGrpSpPr>
            <p:cNvPr id="95" name="Group 129"/>
            <p:cNvGrpSpPr>
              <a:grpSpLocks/>
            </p:cNvGrpSpPr>
            <p:nvPr/>
          </p:nvGrpSpPr>
          <p:grpSpPr bwMode="auto">
            <a:xfrm>
              <a:off x="1371" y="2016"/>
              <a:ext cx="398" cy="275"/>
              <a:chOff x="1371" y="2016"/>
              <a:chExt cx="398" cy="275"/>
            </a:xfrm>
          </p:grpSpPr>
          <p:grpSp>
            <p:nvGrpSpPr>
              <p:cNvPr id="99" name="Group 121"/>
              <p:cNvGrpSpPr>
                <a:grpSpLocks/>
              </p:cNvGrpSpPr>
              <p:nvPr/>
            </p:nvGrpSpPr>
            <p:grpSpPr bwMode="auto">
              <a:xfrm>
                <a:off x="1371" y="2016"/>
                <a:ext cx="244" cy="174"/>
                <a:chOff x="1175" y="2948"/>
                <a:chExt cx="244" cy="174"/>
              </a:xfrm>
            </p:grpSpPr>
            <p:sp>
              <p:nvSpPr>
                <p:cNvPr id="110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1175" y="2949"/>
                  <a:ext cx="244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solidFill>
                        <a:srgbClr val="0000CC"/>
                      </a:solidFill>
                    </a:rPr>
                    <a:t>TC</a:t>
                  </a:r>
                </a:p>
              </p:txBody>
            </p:sp>
            <p:sp>
              <p:nvSpPr>
                <p:cNvPr id="111" name="Oval 120"/>
                <p:cNvSpPr>
                  <a:spLocks noChangeArrowheads="1"/>
                </p:cNvSpPr>
                <p:nvPr/>
              </p:nvSpPr>
              <p:spPr bwMode="auto">
                <a:xfrm>
                  <a:off x="1207" y="2948"/>
                  <a:ext cx="173" cy="173"/>
                </a:xfrm>
                <a:prstGeom prst="ellipse">
                  <a:avLst/>
                </a:prstGeom>
                <a:noFill/>
                <a:ln w="9525" algn="ctr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8" name="Line 122"/>
              <p:cNvSpPr>
                <a:spLocks noChangeShapeType="1"/>
              </p:cNvSpPr>
              <p:nvPr/>
            </p:nvSpPr>
            <p:spPr bwMode="auto">
              <a:xfrm flipH="1" flipV="1">
                <a:off x="1577" y="2118"/>
                <a:ext cx="192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09" name="Line 124"/>
              <p:cNvSpPr>
                <a:spLocks noChangeShapeType="1"/>
              </p:cNvSpPr>
              <p:nvPr/>
            </p:nvSpPr>
            <p:spPr bwMode="auto">
              <a:xfrm>
                <a:off x="1502" y="2195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00" name="Group 172"/>
            <p:cNvGrpSpPr>
              <a:grpSpLocks/>
            </p:cNvGrpSpPr>
            <p:nvPr/>
          </p:nvGrpSpPr>
          <p:grpSpPr bwMode="auto">
            <a:xfrm>
              <a:off x="2235" y="2215"/>
              <a:ext cx="549" cy="274"/>
              <a:chOff x="2235" y="2215"/>
              <a:chExt cx="549" cy="274"/>
            </a:xfrm>
          </p:grpSpPr>
          <p:grpSp>
            <p:nvGrpSpPr>
              <p:cNvPr id="101" name="Group 135"/>
              <p:cNvGrpSpPr>
                <a:grpSpLocks/>
              </p:cNvGrpSpPr>
              <p:nvPr/>
            </p:nvGrpSpPr>
            <p:grpSpPr bwMode="auto">
              <a:xfrm>
                <a:off x="2540" y="2215"/>
                <a:ext cx="244" cy="174"/>
                <a:chOff x="1175" y="2948"/>
                <a:chExt cx="244" cy="174"/>
              </a:xfrm>
            </p:grpSpPr>
            <p:sp>
              <p:nvSpPr>
                <p:cNvPr id="105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1175" y="2949"/>
                  <a:ext cx="244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solidFill>
                        <a:srgbClr val="0000CC"/>
                      </a:solidFill>
                    </a:rPr>
                    <a:t>LC</a:t>
                  </a:r>
                </a:p>
              </p:txBody>
            </p:sp>
            <p:sp>
              <p:nvSpPr>
                <p:cNvPr id="106" name="Oval 137"/>
                <p:cNvSpPr>
                  <a:spLocks noChangeArrowheads="1"/>
                </p:cNvSpPr>
                <p:nvPr/>
              </p:nvSpPr>
              <p:spPr bwMode="auto">
                <a:xfrm>
                  <a:off x="1207" y="2948"/>
                  <a:ext cx="173" cy="173"/>
                </a:xfrm>
                <a:prstGeom prst="ellipse">
                  <a:avLst/>
                </a:prstGeom>
                <a:noFill/>
                <a:ln w="9525" algn="ctr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3" name="Line 141"/>
              <p:cNvSpPr>
                <a:spLocks noChangeShapeType="1"/>
              </p:cNvSpPr>
              <p:nvPr/>
            </p:nvSpPr>
            <p:spPr bwMode="auto">
              <a:xfrm>
                <a:off x="2235" y="2305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04" name="Line 142"/>
              <p:cNvSpPr>
                <a:spLocks noChangeShapeType="1"/>
              </p:cNvSpPr>
              <p:nvPr/>
            </p:nvSpPr>
            <p:spPr bwMode="auto">
              <a:xfrm>
                <a:off x="2661" y="2393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102" name="Group 174"/>
          <p:cNvGrpSpPr>
            <a:grpSpLocks/>
          </p:cNvGrpSpPr>
          <p:nvPr/>
        </p:nvGrpSpPr>
        <p:grpSpPr bwMode="auto">
          <a:xfrm>
            <a:off x="4908550" y="1851025"/>
            <a:ext cx="1476375" cy="4216400"/>
            <a:chOff x="3092" y="1166"/>
            <a:chExt cx="930" cy="2656"/>
          </a:xfrm>
        </p:grpSpPr>
        <p:grpSp>
          <p:nvGrpSpPr>
            <p:cNvPr id="107" name="Group 145"/>
            <p:cNvGrpSpPr>
              <a:grpSpLocks/>
            </p:cNvGrpSpPr>
            <p:nvPr/>
          </p:nvGrpSpPr>
          <p:grpSpPr bwMode="auto">
            <a:xfrm>
              <a:off x="3092" y="1166"/>
              <a:ext cx="455" cy="260"/>
              <a:chOff x="3092" y="1166"/>
              <a:chExt cx="455" cy="260"/>
            </a:xfrm>
          </p:grpSpPr>
          <p:grpSp>
            <p:nvGrpSpPr>
              <p:cNvPr id="112" name="Group 138"/>
              <p:cNvGrpSpPr>
                <a:grpSpLocks/>
              </p:cNvGrpSpPr>
              <p:nvPr/>
            </p:nvGrpSpPr>
            <p:grpSpPr bwMode="auto">
              <a:xfrm>
                <a:off x="3298" y="1166"/>
                <a:ext cx="249" cy="174"/>
                <a:chOff x="1172" y="2948"/>
                <a:chExt cx="249" cy="174"/>
              </a:xfrm>
            </p:grpSpPr>
            <p:sp>
              <p:nvSpPr>
                <p:cNvPr id="127" name="Text Box 139"/>
                <p:cNvSpPr txBox="1">
                  <a:spLocks noChangeArrowheads="1"/>
                </p:cNvSpPr>
                <p:nvPr/>
              </p:nvSpPr>
              <p:spPr bwMode="auto">
                <a:xfrm>
                  <a:off x="1172" y="2949"/>
                  <a:ext cx="249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solidFill>
                        <a:srgbClr val="0000CC"/>
                      </a:solidFill>
                    </a:rPr>
                    <a:t>PC</a:t>
                  </a:r>
                </a:p>
              </p:txBody>
            </p:sp>
            <p:sp>
              <p:nvSpPr>
                <p:cNvPr id="128" name="Oval 140"/>
                <p:cNvSpPr>
                  <a:spLocks noChangeArrowheads="1"/>
                </p:cNvSpPr>
                <p:nvPr/>
              </p:nvSpPr>
              <p:spPr bwMode="auto">
                <a:xfrm>
                  <a:off x="1207" y="2948"/>
                  <a:ext cx="173" cy="173"/>
                </a:xfrm>
                <a:prstGeom prst="ellipse">
                  <a:avLst/>
                </a:prstGeom>
                <a:noFill/>
                <a:ln w="9525" algn="ctr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5" name="Line 143"/>
              <p:cNvSpPr>
                <a:spLocks noChangeShapeType="1"/>
              </p:cNvSpPr>
              <p:nvPr/>
            </p:nvSpPr>
            <p:spPr bwMode="auto">
              <a:xfrm flipV="1">
                <a:off x="3092" y="1234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6" name="Line 144"/>
              <p:cNvSpPr>
                <a:spLocks noChangeShapeType="1"/>
              </p:cNvSpPr>
              <p:nvPr/>
            </p:nvSpPr>
            <p:spPr bwMode="auto">
              <a:xfrm>
                <a:off x="3093" y="123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13" name="Group 155"/>
            <p:cNvGrpSpPr>
              <a:grpSpLocks/>
            </p:cNvGrpSpPr>
            <p:nvPr/>
          </p:nvGrpSpPr>
          <p:grpSpPr bwMode="auto">
            <a:xfrm>
              <a:off x="3737" y="1687"/>
              <a:ext cx="251" cy="174"/>
              <a:chOff x="3737" y="1687"/>
              <a:chExt cx="251" cy="174"/>
            </a:xfrm>
          </p:grpSpPr>
          <p:grpSp>
            <p:nvGrpSpPr>
              <p:cNvPr id="114" name="Group 148"/>
              <p:cNvGrpSpPr>
                <a:grpSpLocks/>
              </p:cNvGrpSpPr>
              <p:nvPr/>
            </p:nvGrpSpPr>
            <p:grpSpPr bwMode="auto">
              <a:xfrm>
                <a:off x="3744" y="1687"/>
                <a:ext cx="244" cy="174"/>
                <a:chOff x="1175" y="2948"/>
                <a:chExt cx="244" cy="174"/>
              </a:xfrm>
            </p:grpSpPr>
            <p:sp>
              <p:nvSpPr>
                <p:cNvPr id="122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1175" y="2949"/>
                  <a:ext cx="244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solidFill>
                        <a:srgbClr val="0000CC"/>
                      </a:solidFill>
                    </a:rPr>
                    <a:t>LC</a:t>
                  </a:r>
                </a:p>
              </p:txBody>
            </p:sp>
            <p:sp>
              <p:nvSpPr>
                <p:cNvPr id="123" name="Oval 150"/>
                <p:cNvSpPr>
                  <a:spLocks noChangeArrowheads="1"/>
                </p:cNvSpPr>
                <p:nvPr/>
              </p:nvSpPr>
              <p:spPr bwMode="auto">
                <a:xfrm>
                  <a:off x="1207" y="2948"/>
                  <a:ext cx="173" cy="173"/>
                </a:xfrm>
                <a:prstGeom prst="ellipse">
                  <a:avLst/>
                </a:prstGeom>
                <a:noFill/>
                <a:ln w="9525" algn="ctr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1" name="Line 154"/>
              <p:cNvSpPr>
                <a:spLocks noChangeShapeType="1"/>
              </p:cNvSpPr>
              <p:nvPr/>
            </p:nvSpPr>
            <p:spPr bwMode="auto">
              <a:xfrm>
                <a:off x="3737" y="1783"/>
                <a:ext cx="48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15" name="Group 158"/>
            <p:cNvGrpSpPr>
              <a:grpSpLocks/>
            </p:cNvGrpSpPr>
            <p:nvPr/>
          </p:nvGrpSpPr>
          <p:grpSpPr bwMode="auto">
            <a:xfrm>
              <a:off x="3230" y="3648"/>
              <a:ext cx="792" cy="174"/>
              <a:chOff x="3230" y="3648"/>
              <a:chExt cx="792" cy="174"/>
            </a:xfrm>
          </p:grpSpPr>
          <p:grpSp>
            <p:nvGrpSpPr>
              <p:cNvPr id="116" name="Group 151"/>
              <p:cNvGrpSpPr>
                <a:grpSpLocks/>
              </p:cNvGrpSpPr>
              <p:nvPr/>
            </p:nvGrpSpPr>
            <p:grpSpPr bwMode="auto">
              <a:xfrm>
                <a:off x="3778" y="3648"/>
                <a:ext cx="244" cy="174"/>
                <a:chOff x="1175" y="2948"/>
                <a:chExt cx="244" cy="174"/>
              </a:xfrm>
            </p:grpSpPr>
            <p:sp>
              <p:nvSpPr>
                <p:cNvPr id="118" name="Text Box 152"/>
                <p:cNvSpPr txBox="1">
                  <a:spLocks noChangeArrowheads="1"/>
                </p:cNvSpPr>
                <p:nvPr/>
              </p:nvSpPr>
              <p:spPr bwMode="auto">
                <a:xfrm>
                  <a:off x="1175" y="2949"/>
                  <a:ext cx="244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solidFill>
                        <a:srgbClr val="0000CC"/>
                      </a:solidFill>
                    </a:rPr>
                    <a:t>LC</a:t>
                  </a:r>
                </a:p>
              </p:txBody>
            </p:sp>
            <p:sp>
              <p:nvSpPr>
                <p:cNvPr id="119" name="Oval 153"/>
                <p:cNvSpPr>
                  <a:spLocks noChangeArrowheads="1"/>
                </p:cNvSpPr>
                <p:nvPr/>
              </p:nvSpPr>
              <p:spPr bwMode="auto">
                <a:xfrm>
                  <a:off x="1207" y="2948"/>
                  <a:ext cx="173" cy="173"/>
                </a:xfrm>
                <a:prstGeom prst="ellipse">
                  <a:avLst/>
                </a:prstGeom>
                <a:noFill/>
                <a:ln w="9525" algn="ctr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17" name="Line 157"/>
              <p:cNvSpPr>
                <a:spLocks noChangeShapeType="1"/>
              </p:cNvSpPr>
              <p:nvPr/>
            </p:nvSpPr>
            <p:spPr bwMode="auto">
              <a:xfrm>
                <a:off x="3230" y="3730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120" name="Group 180"/>
          <p:cNvGrpSpPr>
            <a:grpSpLocks/>
          </p:cNvGrpSpPr>
          <p:nvPr/>
        </p:nvGrpSpPr>
        <p:grpSpPr bwMode="auto">
          <a:xfrm>
            <a:off x="4495800" y="2667000"/>
            <a:ext cx="1149350" cy="2876550"/>
            <a:chOff x="2832" y="1680"/>
            <a:chExt cx="724" cy="1812"/>
          </a:xfrm>
        </p:grpSpPr>
        <p:sp>
          <p:nvSpPr>
            <p:cNvPr id="130" name="Line 162"/>
            <p:cNvSpPr>
              <a:spLocks noChangeShapeType="1"/>
            </p:cNvSpPr>
            <p:nvPr/>
          </p:nvSpPr>
          <p:spPr bwMode="auto">
            <a:xfrm flipV="1">
              <a:off x="3312" y="1858"/>
              <a:ext cx="0" cy="9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24" name="Group 176"/>
            <p:cNvGrpSpPr>
              <a:grpSpLocks/>
            </p:cNvGrpSpPr>
            <p:nvPr/>
          </p:nvGrpSpPr>
          <p:grpSpPr bwMode="auto">
            <a:xfrm>
              <a:off x="2832" y="1680"/>
              <a:ext cx="724" cy="1812"/>
              <a:chOff x="2832" y="1680"/>
              <a:chExt cx="724" cy="1812"/>
            </a:xfrm>
          </p:grpSpPr>
          <p:grpSp>
            <p:nvGrpSpPr>
              <p:cNvPr id="129" name="Group 175"/>
              <p:cNvGrpSpPr>
                <a:grpSpLocks/>
              </p:cNvGrpSpPr>
              <p:nvPr/>
            </p:nvGrpSpPr>
            <p:grpSpPr bwMode="auto">
              <a:xfrm>
                <a:off x="2832" y="1680"/>
                <a:ext cx="633" cy="903"/>
                <a:chOff x="2832" y="1680"/>
                <a:chExt cx="633" cy="903"/>
              </a:xfrm>
            </p:grpSpPr>
            <p:grpSp>
              <p:nvGrpSpPr>
                <p:cNvPr id="131" name="Group 159"/>
                <p:cNvGrpSpPr>
                  <a:grpSpLocks/>
                </p:cNvGrpSpPr>
                <p:nvPr/>
              </p:nvGrpSpPr>
              <p:grpSpPr bwMode="auto">
                <a:xfrm>
                  <a:off x="3211" y="1680"/>
                  <a:ext cx="254" cy="174"/>
                  <a:chOff x="1170" y="2948"/>
                  <a:chExt cx="254" cy="174"/>
                </a:xfrm>
              </p:grpSpPr>
              <p:sp>
                <p:nvSpPr>
                  <p:cNvPr id="143" name="Text Box 1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70" y="2949"/>
                    <a:ext cx="254" cy="173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>
                        <a:solidFill>
                          <a:srgbClr val="0000CC"/>
                        </a:solidFill>
                      </a:rPr>
                      <a:t>RC</a:t>
                    </a:r>
                  </a:p>
                </p:txBody>
              </p:sp>
              <p:sp>
                <p:nvSpPr>
                  <p:cNvPr id="144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1207" y="2948"/>
                    <a:ext cx="173" cy="173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40" name="Line 163"/>
                <p:cNvSpPr>
                  <a:spLocks noChangeShapeType="1"/>
                </p:cNvSpPr>
                <p:nvPr/>
              </p:nvSpPr>
              <p:spPr bwMode="auto">
                <a:xfrm flipV="1">
                  <a:off x="2832" y="1748"/>
                  <a:ext cx="0" cy="835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41" name="Line 164"/>
                <p:cNvSpPr>
                  <a:spLocks noChangeShapeType="1"/>
                </p:cNvSpPr>
                <p:nvPr/>
              </p:nvSpPr>
              <p:spPr bwMode="auto">
                <a:xfrm>
                  <a:off x="2832" y="1741"/>
                  <a:ext cx="415" cy="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42" name="Line 165"/>
                <p:cNvSpPr>
                  <a:spLocks noChangeShapeType="1"/>
                </p:cNvSpPr>
                <p:nvPr/>
              </p:nvSpPr>
              <p:spPr bwMode="auto">
                <a:xfrm>
                  <a:off x="3401" y="1824"/>
                  <a:ext cx="40" cy="4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32" name="Group 171"/>
              <p:cNvGrpSpPr>
                <a:grpSpLocks/>
              </p:cNvGrpSpPr>
              <p:nvPr/>
            </p:nvGrpSpPr>
            <p:grpSpPr bwMode="auto">
              <a:xfrm>
                <a:off x="3209" y="3186"/>
                <a:ext cx="347" cy="306"/>
                <a:chOff x="3209" y="3186"/>
                <a:chExt cx="347" cy="306"/>
              </a:xfrm>
            </p:grpSpPr>
            <p:grpSp>
              <p:nvGrpSpPr>
                <p:cNvPr id="133" name="Group 166"/>
                <p:cNvGrpSpPr>
                  <a:grpSpLocks/>
                </p:cNvGrpSpPr>
                <p:nvPr/>
              </p:nvGrpSpPr>
              <p:grpSpPr bwMode="auto">
                <a:xfrm>
                  <a:off x="3312" y="3186"/>
                  <a:ext cx="244" cy="174"/>
                  <a:chOff x="1175" y="2948"/>
                  <a:chExt cx="244" cy="174"/>
                </a:xfrm>
              </p:grpSpPr>
              <p:sp>
                <p:nvSpPr>
                  <p:cNvPr id="137" name="Text Box 1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75" y="2949"/>
                    <a:ext cx="244" cy="173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>
                        <a:solidFill>
                          <a:srgbClr val="0000CC"/>
                        </a:solidFill>
                      </a:rPr>
                      <a:t>TC</a:t>
                    </a:r>
                  </a:p>
                </p:txBody>
              </p:sp>
              <p:sp>
                <p:nvSpPr>
                  <p:cNvPr id="138" name="Oval 168"/>
                  <p:cNvSpPr>
                    <a:spLocks noChangeArrowheads="1"/>
                  </p:cNvSpPr>
                  <p:nvPr/>
                </p:nvSpPr>
                <p:spPr bwMode="auto">
                  <a:xfrm>
                    <a:off x="1207" y="2948"/>
                    <a:ext cx="173" cy="173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5" name="Line 169"/>
                <p:cNvSpPr>
                  <a:spLocks noChangeShapeType="1"/>
                </p:cNvSpPr>
                <p:nvPr/>
              </p:nvSpPr>
              <p:spPr bwMode="auto">
                <a:xfrm>
                  <a:off x="3209" y="3265"/>
                  <a:ext cx="127" cy="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36" name="Line 170"/>
                <p:cNvSpPr>
                  <a:spLocks noChangeShapeType="1"/>
                </p:cNvSpPr>
                <p:nvPr/>
              </p:nvSpPr>
              <p:spPr bwMode="auto">
                <a:xfrm>
                  <a:off x="3449" y="3360"/>
                  <a:ext cx="0" cy="132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</p:grpSp>
      </p:grpSp>
      <p:grpSp>
        <p:nvGrpSpPr>
          <p:cNvPr id="134" name="Group 188"/>
          <p:cNvGrpSpPr>
            <a:grpSpLocks/>
          </p:cNvGrpSpPr>
          <p:nvPr/>
        </p:nvGrpSpPr>
        <p:grpSpPr bwMode="auto">
          <a:xfrm>
            <a:off x="2024063" y="2427288"/>
            <a:ext cx="3505200" cy="2633662"/>
            <a:chOff x="1275" y="1529"/>
            <a:chExt cx="2208" cy="1659"/>
          </a:xfrm>
        </p:grpSpPr>
        <p:sp>
          <p:nvSpPr>
            <p:cNvPr id="158" name="Line 184"/>
            <p:cNvSpPr>
              <a:spLocks noChangeShapeType="1"/>
            </p:cNvSpPr>
            <p:nvPr/>
          </p:nvSpPr>
          <p:spPr bwMode="auto">
            <a:xfrm>
              <a:off x="1275" y="1955"/>
              <a:ext cx="144" cy="96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9" name="Line 185"/>
            <p:cNvSpPr>
              <a:spLocks noChangeShapeType="1"/>
            </p:cNvSpPr>
            <p:nvPr/>
          </p:nvSpPr>
          <p:spPr bwMode="auto">
            <a:xfrm>
              <a:off x="2661" y="2064"/>
              <a:ext cx="0" cy="144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60" name="Line 186"/>
            <p:cNvSpPr>
              <a:spLocks noChangeShapeType="1"/>
            </p:cNvSpPr>
            <p:nvPr/>
          </p:nvSpPr>
          <p:spPr bwMode="auto">
            <a:xfrm>
              <a:off x="3429" y="3044"/>
              <a:ext cx="0" cy="144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61" name="Line 187"/>
            <p:cNvSpPr>
              <a:spLocks noChangeShapeType="1"/>
            </p:cNvSpPr>
            <p:nvPr/>
          </p:nvSpPr>
          <p:spPr bwMode="auto">
            <a:xfrm flipH="1">
              <a:off x="3395" y="1529"/>
              <a:ext cx="88" cy="172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16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2547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Material Recycle Snowball Effect</a:t>
            </a:r>
            <a:endParaRPr lang="en-IN" sz="3200" b="1" dirty="0"/>
          </a:p>
        </p:txBody>
      </p:sp>
      <p:grpSp>
        <p:nvGrpSpPr>
          <p:cNvPr id="139" name="Group 163"/>
          <p:cNvGrpSpPr/>
          <p:nvPr/>
        </p:nvGrpSpPr>
        <p:grpSpPr>
          <a:xfrm>
            <a:off x="1812925" y="1143001"/>
            <a:ext cx="1382703" cy="928688"/>
            <a:chOff x="1812925" y="1143001"/>
            <a:chExt cx="1382703" cy="928688"/>
          </a:xfrm>
        </p:grpSpPr>
        <p:grpSp>
          <p:nvGrpSpPr>
            <p:cNvPr id="145" name="Group 189"/>
            <p:cNvGrpSpPr>
              <a:grpSpLocks/>
            </p:cNvGrpSpPr>
            <p:nvPr/>
          </p:nvGrpSpPr>
          <p:grpSpPr bwMode="auto">
            <a:xfrm>
              <a:off x="1812925" y="1143001"/>
              <a:ext cx="1238250" cy="928688"/>
              <a:chOff x="1142" y="720"/>
              <a:chExt cx="780" cy="585"/>
            </a:xfrm>
          </p:grpSpPr>
          <p:grpSp>
            <p:nvGrpSpPr>
              <p:cNvPr id="146" name="Group 146"/>
              <p:cNvGrpSpPr>
                <a:grpSpLocks/>
              </p:cNvGrpSpPr>
              <p:nvPr/>
            </p:nvGrpSpPr>
            <p:grpSpPr bwMode="auto">
              <a:xfrm>
                <a:off x="1584" y="720"/>
                <a:ext cx="338" cy="585"/>
                <a:chOff x="1584" y="720"/>
                <a:chExt cx="338" cy="585"/>
              </a:xfrm>
            </p:grpSpPr>
            <p:grpSp>
              <p:nvGrpSpPr>
                <p:cNvPr id="147" name="Group 126"/>
                <p:cNvGrpSpPr>
                  <a:grpSpLocks/>
                </p:cNvGrpSpPr>
                <p:nvPr/>
              </p:nvGrpSpPr>
              <p:grpSpPr bwMode="auto">
                <a:xfrm>
                  <a:off x="1584" y="720"/>
                  <a:ext cx="244" cy="174"/>
                  <a:chOff x="1175" y="2948"/>
                  <a:chExt cx="244" cy="174"/>
                </a:xfrm>
              </p:grpSpPr>
              <p:sp>
                <p:nvSpPr>
                  <p:cNvPr id="155" name="Text Box 1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75" y="2949"/>
                    <a:ext cx="244" cy="173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200">
                        <a:solidFill>
                          <a:srgbClr val="CC3300"/>
                        </a:solidFill>
                      </a:rPr>
                      <a:t>FC</a:t>
                    </a:r>
                  </a:p>
                </p:txBody>
              </p:sp>
              <p:sp>
                <p:nvSpPr>
                  <p:cNvPr id="156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1207" y="2948"/>
                    <a:ext cx="173" cy="173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CC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0" name="Group 134"/>
                <p:cNvGrpSpPr>
                  <a:grpSpLocks/>
                </p:cNvGrpSpPr>
                <p:nvPr/>
              </p:nvGrpSpPr>
              <p:grpSpPr bwMode="auto">
                <a:xfrm>
                  <a:off x="1701" y="802"/>
                  <a:ext cx="221" cy="503"/>
                  <a:chOff x="1701" y="802"/>
                  <a:chExt cx="221" cy="503"/>
                </a:xfrm>
              </p:grpSpPr>
              <p:sp>
                <p:nvSpPr>
                  <p:cNvPr id="152" name="Line 13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920" y="802"/>
                    <a:ext cx="0" cy="503"/>
                  </a:xfrm>
                  <a:prstGeom prst="line">
                    <a:avLst/>
                  </a:prstGeom>
                  <a:noFill/>
                  <a:ln w="9525">
                    <a:solidFill>
                      <a:srgbClr val="CC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153" name="Line 1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90" y="802"/>
                    <a:ext cx="13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C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154" name="Line 13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01" y="891"/>
                    <a:ext cx="0" cy="104"/>
                  </a:xfrm>
                  <a:prstGeom prst="line">
                    <a:avLst/>
                  </a:prstGeom>
                  <a:noFill/>
                  <a:ln w="9525">
                    <a:solidFill>
                      <a:srgbClr val="CC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</p:grpSp>
          </p:grpSp>
          <p:grpSp>
            <p:nvGrpSpPr>
              <p:cNvPr id="151" name="Group 179"/>
              <p:cNvGrpSpPr>
                <a:grpSpLocks/>
              </p:cNvGrpSpPr>
              <p:nvPr/>
            </p:nvGrpSpPr>
            <p:grpSpPr bwMode="auto">
              <a:xfrm>
                <a:off x="1142" y="720"/>
                <a:ext cx="483" cy="173"/>
                <a:chOff x="1142" y="720"/>
                <a:chExt cx="483" cy="173"/>
              </a:xfrm>
            </p:grpSpPr>
            <p:sp>
              <p:nvSpPr>
                <p:cNvPr id="148" name="Line 177"/>
                <p:cNvSpPr>
                  <a:spLocks noChangeShapeType="1"/>
                </p:cNvSpPr>
                <p:nvPr/>
              </p:nvSpPr>
              <p:spPr bwMode="auto">
                <a:xfrm>
                  <a:off x="1423" y="809"/>
                  <a:ext cx="202" cy="0"/>
                </a:xfrm>
                <a:prstGeom prst="line">
                  <a:avLst/>
                </a:prstGeom>
                <a:noFill/>
                <a:ln w="9525">
                  <a:solidFill>
                    <a:srgbClr val="CC33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49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1142" y="720"/>
                  <a:ext cx="319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solidFill>
                        <a:srgbClr val="CC3300"/>
                      </a:solidFill>
                    </a:rPr>
                    <a:t>TPM</a:t>
                  </a:r>
                </a:p>
              </p:txBody>
            </p:sp>
          </p:grpSp>
        </p:grpSp>
        <p:sp>
          <p:nvSpPr>
            <p:cNvPr id="163" name="Line 132"/>
            <p:cNvSpPr>
              <a:spLocks noChangeShapeType="1"/>
            </p:cNvSpPr>
            <p:nvPr/>
          </p:nvSpPr>
          <p:spPr bwMode="auto">
            <a:xfrm flipH="1">
              <a:off x="3051628" y="2071678"/>
              <a:ext cx="144000" cy="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165" name="Right Arrow 164"/>
          <p:cNvSpPr/>
          <p:nvPr/>
        </p:nvSpPr>
        <p:spPr>
          <a:xfrm>
            <a:off x="1714480" y="1785926"/>
            <a:ext cx="978408" cy="484632"/>
          </a:xfrm>
          <a:prstGeom prst="rightArrow">
            <a:avLst>
              <a:gd name="adj1" fmla="val 38207"/>
              <a:gd name="adj2" fmla="val 40173"/>
            </a:avLst>
          </a:prstGeom>
          <a:solidFill>
            <a:srgbClr val="00B050"/>
          </a:solidFill>
          <a:ln w="9525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6" name="U-Turn Arrow 165"/>
          <p:cNvSpPr/>
          <p:nvPr/>
        </p:nvSpPr>
        <p:spPr>
          <a:xfrm rot="5400000" flipH="1">
            <a:off x="3460139" y="1835743"/>
            <a:ext cx="1244158" cy="877824"/>
          </a:xfrm>
          <a:prstGeom prst="uturnArrow">
            <a:avLst>
              <a:gd name="adj1" fmla="val 16319"/>
              <a:gd name="adj2" fmla="val 25000"/>
              <a:gd name="adj3" fmla="val 25000"/>
              <a:gd name="adj4" fmla="val 62446"/>
              <a:gd name="adj5" fmla="val 100000"/>
            </a:avLst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7" name="Right Arrow 166"/>
          <p:cNvSpPr/>
          <p:nvPr/>
        </p:nvSpPr>
        <p:spPr>
          <a:xfrm flipH="1">
            <a:off x="2786050" y="1285860"/>
            <a:ext cx="978408" cy="484632"/>
          </a:xfrm>
          <a:prstGeom prst="rightArrow">
            <a:avLst>
              <a:gd name="adj1" fmla="val 38207"/>
              <a:gd name="adj2" fmla="val 40173"/>
            </a:avLst>
          </a:prstGeom>
          <a:solidFill>
            <a:srgbClr val="FFFF00"/>
          </a:solidFill>
          <a:ln w="95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8" name="TextBox 167"/>
          <p:cNvSpPr txBox="1"/>
          <p:nvPr/>
        </p:nvSpPr>
        <p:spPr>
          <a:xfrm>
            <a:off x="6000760" y="4643446"/>
            <a:ext cx="3062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 large swings in recycle rate</a:t>
            </a:r>
          </a:p>
          <a:p>
            <a:r>
              <a:rPr lang="en-US" b="1" dirty="0" smtClean="0"/>
              <a:t>Lower Throughput De-rating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67" grpId="0" animBg="1"/>
      <p:bldP spid="1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Alternative Material Balance Control Schemes </a:t>
            </a:r>
            <a:endParaRPr lang="en-IN" dirty="0"/>
          </a:p>
        </p:txBody>
      </p:sp>
      <p:sp>
        <p:nvSpPr>
          <p:cNvPr id="92" name="TextBox 91"/>
          <p:cNvSpPr txBox="1"/>
          <p:nvPr/>
        </p:nvSpPr>
        <p:spPr>
          <a:xfrm>
            <a:off x="571473" y="5357826"/>
            <a:ext cx="8143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C3300"/>
                </a:solidFill>
              </a:rPr>
              <a:t>Configure control structure to transform recycle rate variability out of the recycle loop</a:t>
            </a:r>
            <a:endParaRPr lang="en-IN" sz="3200" b="1" dirty="0">
              <a:solidFill>
                <a:srgbClr val="CC3300"/>
              </a:solidFill>
            </a:endParaRPr>
          </a:p>
        </p:txBody>
      </p:sp>
      <p:grpSp>
        <p:nvGrpSpPr>
          <p:cNvPr id="3" name="Group 96"/>
          <p:cNvGrpSpPr/>
          <p:nvPr/>
        </p:nvGrpSpPr>
        <p:grpSpPr>
          <a:xfrm>
            <a:off x="1558890" y="1000108"/>
            <a:ext cx="7151149" cy="1785950"/>
            <a:chOff x="1558890" y="1000108"/>
            <a:chExt cx="7151149" cy="1785950"/>
          </a:xfrm>
        </p:grpSpPr>
        <p:grpSp>
          <p:nvGrpSpPr>
            <p:cNvPr id="6" name="Group 92"/>
            <p:cNvGrpSpPr/>
            <p:nvPr/>
          </p:nvGrpSpPr>
          <p:grpSpPr>
            <a:xfrm>
              <a:off x="1558890" y="1000108"/>
              <a:ext cx="5213260" cy="1785950"/>
              <a:chOff x="1558890" y="1357298"/>
              <a:chExt cx="5213260" cy="1785950"/>
            </a:xfrm>
          </p:grpSpPr>
          <p:grpSp>
            <p:nvGrpSpPr>
              <p:cNvPr id="9" name="Group 14"/>
              <p:cNvGrpSpPr/>
              <p:nvPr/>
            </p:nvGrpSpPr>
            <p:grpSpPr>
              <a:xfrm>
                <a:off x="1558890" y="1357298"/>
                <a:ext cx="5213260" cy="1785950"/>
                <a:chOff x="1558890" y="2428868"/>
                <a:chExt cx="5213260" cy="1785950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2857488" y="2428868"/>
                  <a:ext cx="2643206" cy="178595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cxnSp>
              <p:nvCxnSpPr>
                <p:cNvPr id="5" name="Straight Arrow Connector 4"/>
                <p:cNvCxnSpPr/>
                <p:nvPr/>
              </p:nvCxnSpPr>
              <p:spPr>
                <a:xfrm>
                  <a:off x="1813488" y="3295749"/>
                  <a:ext cx="1044000" cy="158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Arrow Connector 6"/>
                <p:cNvCxnSpPr/>
                <p:nvPr/>
              </p:nvCxnSpPr>
              <p:spPr>
                <a:xfrm>
                  <a:off x="5500694" y="3286124"/>
                  <a:ext cx="1044000" cy="158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Arc 7"/>
                <p:cNvSpPr>
                  <a:spLocks noChangeAspect="1"/>
                </p:cNvSpPr>
                <p:nvPr/>
              </p:nvSpPr>
              <p:spPr>
                <a:xfrm>
                  <a:off x="3714744" y="2974662"/>
                  <a:ext cx="1097280" cy="1097280"/>
                </a:xfrm>
                <a:prstGeom prst="arc">
                  <a:avLst>
                    <a:gd name="adj1" fmla="val 10826580"/>
                    <a:gd name="adj2" fmla="val 5231619"/>
                  </a:avLst>
                </a:prstGeom>
                <a:ln w="19050">
                  <a:solidFill>
                    <a:schemeClr val="tx1"/>
                  </a:solidFill>
                  <a:head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1558890" y="3131106"/>
                  <a:ext cx="29046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dirty="0" smtClean="0"/>
                    <a:t>F</a:t>
                  </a:r>
                  <a:endParaRPr lang="en-IN" baseline="-25000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6468862" y="3088543"/>
                  <a:ext cx="3032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dirty="0" smtClean="0"/>
                    <a:t>P</a:t>
                  </a:r>
                  <a:endParaRPr lang="en-IN" baseline="-25000" dirty="0"/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3828671" y="3273982"/>
                  <a:ext cx="88620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dirty="0" smtClean="0"/>
                    <a:t>Recycle</a:t>
                  </a:r>
                  <a:endParaRPr lang="en-IN" dirty="0"/>
                </a:p>
              </p:txBody>
            </p:sp>
          </p:grpSp>
          <p:grpSp>
            <p:nvGrpSpPr>
              <p:cNvPr id="11" name="Group 22"/>
              <p:cNvGrpSpPr>
                <a:grpSpLocks/>
              </p:cNvGrpSpPr>
              <p:nvPr/>
            </p:nvGrpSpPr>
            <p:grpSpPr bwMode="auto">
              <a:xfrm rot="-5400000">
                <a:off x="2231215" y="2055010"/>
                <a:ext cx="201613" cy="234950"/>
                <a:chOff x="4860" y="4860"/>
                <a:chExt cx="1620" cy="1440"/>
              </a:xfrm>
            </p:grpSpPr>
            <p:sp>
              <p:nvSpPr>
                <p:cNvPr id="25" name="AutoShape 23"/>
                <p:cNvSpPr>
                  <a:spLocks noChangeArrowheads="1"/>
                </p:cNvSpPr>
                <p:nvPr/>
              </p:nvSpPr>
              <p:spPr bwMode="auto">
                <a:xfrm>
                  <a:off x="4860" y="4860"/>
                  <a:ext cx="720" cy="1440"/>
                </a:xfrm>
                <a:prstGeom prst="flowChartCollat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6" name="AutoShape 24"/>
                <p:cNvSpPr>
                  <a:spLocks noChangeArrowheads="1"/>
                </p:cNvSpPr>
                <p:nvPr/>
              </p:nvSpPr>
              <p:spPr bwMode="auto">
                <a:xfrm>
                  <a:off x="5940" y="4950"/>
                  <a:ext cx="540" cy="124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7" name="Line 25"/>
                <p:cNvSpPr>
                  <a:spLocks noChangeShapeType="1"/>
                </p:cNvSpPr>
                <p:nvPr/>
              </p:nvSpPr>
              <p:spPr bwMode="auto">
                <a:xfrm>
                  <a:off x="5220" y="5580"/>
                  <a:ext cx="72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14" name="Group 22"/>
              <p:cNvGrpSpPr>
                <a:grpSpLocks/>
              </p:cNvGrpSpPr>
              <p:nvPr/>
            </p:nvGrpSpPr>
            <p:grpSpPr bwMode="auto">
              <a:xfrm rot="-5400000">
                <a:off x="6016042" y="2035760"/>
                <a:ext cx="201613" cy="234950"/>
                <a:chOff x="4860" y="4860"/>
                <a:chExt cx="1620" cy="1440"/>
              </a:xfrm>
            </p:grpSpPr>
            <p:sp>
              <p:nvSpPr>
                <p:cNvPr id="29" name="AutoShape 23"/>
                <p:cNvSpPr>
                  <a:spLocks noChangeArrowheads="1"/>
                </p:cNvSpPr>
                <p:nvPr/>
              </p:nvSpPr>
              <p:spPr bwMode="auto">
                <a:xfrm>
                  <a:off x="4860" y="4860"/>
                  <a:ext cx="720" cy="1440"/>
                </a:xfrm>
                <a:prstGeom prst="flowChartCollat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0" name="AutoShape 24"/>
                <p:cNvSpPr>
                  <a:spLocks noChangeArrowheads="1"/>
                </p:cNvSpPr>
                <p:nvPr/>
              </p:nvSpPr>
              <p:spPr bwMode="auto">
                <a:xfrm>
                  <a:off x="5940" y="4950"/>
                  <a:ext cx="540" cy="124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1" name="Line 25"/>
                <p:cNvSpPr>
                  <a:spLocks noChangeShapeType="1"/>
                </p:cNvSpPr>
                <p:nvPr/>
              </p:nvSpPr>
              <p:spPr bwMode="auto">
                <a:xfrm>
                  <a:off x="5220" y="5580"/>
                  <a:ext cx="72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15" name="Group 31"/>
              <p:cNvGrpSpPr/>
              <p:nvPr/>
            </p:nvGrpSpPr>
            <p:grpSpPr>
              <a:xfrm>
                <a:off x="1915444" y="1743363"/>
                <a:ext cx="598285" cy="480816"/>
                <a:chOff x="1915444" y="3734002"/>
                <a:chExt cx="598285" cy="480816"/>
              </a:xfrm>
            </p:grpSpPr>
            <p:grpSp>
              <p:nvGrpSpPr>
                <p:cNvPr id="16" name="Group 41"/>
                <p:cNvGrpSpPr/>
                <p:nvPr/>
              </p:nvGrpSpPr>
              <p:grpSpPr>
                <a:xfrm>
                  <a:off x="2152733" y="3734002"/>
                  <a:ext cx="360996" cy="311150"/>
                  <a:chOff x="5680385" y="3260726"/>
                  <a:chExt cx="360996" cy="311150"/>
                </a:xfrm>
              </p:grpSpPr>
              <p:sp>
                <p:nvSpPr>
                  <p:cNvPr id="36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5700723" y="3260726"/>
                    <a:ext cx="311150" cy="311150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37" name="Text Box 1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680385" y="3260726"/>
                    <a:ext cx="360996" cy="307777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>
                        <a:solidFill>
                          <a:srgbClr val="0000CC"/>
                        </a:solidFill>
                      </a:rPr>
                      <a:t>F</a:t>
                    </a:r>
                    <a:r>
                      <a:rPr lang="en-US" sz="1400" dirty="0" smtClean="0">
                        <a:solidFill>
                          <a:srgbClr val="0000CC"/>
                        </a:solidFill>
                      </a:rPr>
                      <a:t>C</a:t>
                    </a:r>
                    <a:endParaRPr lang="en-US" sz="1400" dirty="0">
                      <a:solidFill>
                        <a:srgbClr val="0000CC"/>
                      </a:solidFill>
                    </a:endParaRPr>
                  </a:p>
                </p:txBody>
              </p:sp>
            </p:grpSp>
            <p:sp>
              <p:nvSpPr>
                <p:cNvPr id="34" name="Line 96"/>
                <p:cNvSpPr>
                  <a:spLocks noChangeShapeType="1"/>
                </p:cNvSpPr>
                <p:nvPr/>
              </p:nvSpPr>
              <p:spPr bwMode="auto">
                <a:xfrm flipV="1">
                  <a:off x="1919169" y="3926818"/>
                  <a:ext cx="0" cy="28800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35" name="Line 96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041444" y="3789378"/>
                  <a:ext cx="0" cy="25200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" name="Group 22"/>
              <p:cNvGrpSpPr>
                <a:grpSpLocks/>
              </p:cNvGrpSpPr>
              <p:nvPr/>
            </p:nvGrpSpPr>
            <p:grpSpPr bwMode="auto">
              <a:xfrm rot="-5400000">
                <a:off x="4160041" y="1729770"/>
                <a:ext cx="201613" cy="234950"/>
                <a:chOff x="4860" y="4860"/>
                <a:chExt cx="1620" cy="1440"/>
              </a:xfrm>
            </p:grpSpPr>
            <p:sp>
              <p:nvSpPr>
                <p:cNvPr id="39" name="AutoShape 23"/>
                <p:cNvSpPr>
                  <a:spLocks noChangeArrowheads="1"/>
                </p:cNvSpPr>
                <p:nvPr/>
              </p:nvSpPr>
              <p:spPr bwMode="auto">
                <a:xfrm>
                  <a:off x="4860" y="4860"/>
                  <a:ext cx="720" cy="1440"/>
                </a:xfrm>
                <a:prstGeom prst="flowChartCollat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40" name="AutoShape 24"/>
                <p:cNvSpPr>
                  <a:spLocks noChangeArrowheads="1"/>
                </p:cNvSpPr>
                <p:nvPr/>
              </p:nvSpPr>
              <p:spPr bwMode="auto">
                <a:xfrm>
                  <a:off x="5940" y="4950"/>
                  <a:ext cx="540" cy="124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41" name="Line 25"/>
                <p:cNvSpPr>
                  <a:spLocks noChangeShapeType="1"/>
                </p:cNvSpPr>
                <p:nvPr/>
              </p:nvSpPr>
              <p:spPr bwMode="auto">
                <a:xfrm>
                  <a:off x="5220" y="5580"/>
                  <a:ext cx="72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18" name="Group 41"/>
              <p:cNvGrpSpPr/>
              <p:nvPr/>
            </p:nvGrpSpPr>
            <p:grpSpPr>
              <a:xfrm>
                <a:off x="5508227" y="1724113"/>
                <a:ext cx="762269" cy="311150"/>
                <a:chOff x="1735444" y="3734002"/>
                <a:chExt cx="762269" cy="311150"/>
              </a:xfrm>
            </p:grpSpPr>
            <p:grpSp>
              <p:nvGrpSpPr>
                <p:cNvPr id="19" name="Group 41"/>
                <p:cNvGrpSpPr/>
                <p:nvPr/>
              </p:nvGrpSpPr>
              <p:grpSpPr>
                <a:xfrm>
                  <a:off x="2171983" y="3734002"/>
                  <a:ext cx="325730" cy="311150"/>
                  <a:chOff x="5699635" y="3260726"/>
                  <a:chExt cx="325730" cy="311150"/>
                </a:xfrm>
              </p:grpSpPr>
              <p:sp>
                <p:nvSpPr>
                  <p:cNvPr id="45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5700723" y="3260726"/>
                    <a:ext cx="311150" cy="311150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46" name="Text Box 1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699635" y="3260726"/>
                    <a:ext cx="325730" cy="307777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 smtClean="0">
                        <a:solidFill>
                          <a:srgbClr val="0000CC"/>
                        </a:solidFill>
                      </a:rPr>
                      <a:t>IC</a:t>
                    </a:r>
                    <a:endParaRPr lang="en-US" sz="1400" dirty="0">
                      <a:solidFill>
                        <a:srgbClr val="0000CC"/>
                      </a:solidFill>
                    </a:endParaRPr>
                  </a:p>
                </p:txBody>
              </p:sp>
            </p:grpSp>
            <p:sp>
              <p:nvSpPr>
                <p:cNvPr id="44" name="Line 96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1951444" y="3699378"/>
                  <a:ext cx="0" cy="43200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20" name="Group 89"/>
              <p:cNvGrpSpPr/>
              <p:nvPr/>
            </p:nvGrpSpPr>
            <p:grpSpPr>
              <a:xfrm>
                <a:off x="3774619" y="1417026"/>
                <a:ext cx="654269" cy="753899"/>
                <a:chOff x="3774619" y="1417026"/>
                <a:chExt cx="654269" cy="753899"/>
              </a:xfrm>
            </p:grpSpPr>
            <p:grpSp>
              <p:nvGrpSpPr>
                <p:cNvPr id="21" name="Group 46"/>
                <p:cNvGrpSpPr/>
                <p:nvPr/>
              </p:nvGrpSpPr>
              <p:grpSpPr>
                <a:xfrm>
                  <a:off x="3774619" y="1417026"/>
                  <a:ext cx="654269" cy="311150"/>
                  <a:chOff x="1843444" y="3734002"/>
                  <a:chExt cx="654269" cy="311150"/>
                </a:xfrm>
              </p:grpSpPr>
              <p:grpSp>
                <p:nvGrpSpPr>
                  <p:cNvPr id="22" name="Group 41"/>
                  <p:cNvGrpSpPr/>
                  <p:nvPr/>
                </p:nvGrpSpPr>
                <p:grpSpPr>
                  <a:xfrm>
                    <a:off x="2171983" y="3734002"/>
                    <a:ext cx="325730" cy="311150"/>
                    <a:chOff x="5699635" y="3260726"/>
                    <a:chExt cx="325730" cy="311150"/>
                  </a:xfrm>
                </p:grpSpPr>
                <p:sp>
                  <p:nvSpPr>
                    <p:cNvPr id="50" name="Oval 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700723" y="3260726"/>
                      <a:ext cx="311150" cy="311150"/>
                    </a:xfrm>
                    <a:prstGeom prst="ellipse">
                      <a:avLst/>
                    </a:prstGeom>
                    <a:noFill/>
                    <a:ln w="9525" algn="ctr">
                      <a:solidFill>
                        <a:srgbClr val="0000CC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51" name="Text Box 1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699635" y="3260726"/>
                      <a:ext cx="325730" cy="307777"/>
                    </a:xfrm>
                    <a:prstGeom prst="rect">
                      <a:avLst/>
                    </a:prstGeom>
                    <a:noFill/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IC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p:txBody>
                </p:sp>
              </p:grpSp>
              <p:sp>
                <p:nvSpPr>
                  <p:cNvPr id="49" name="Line 96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2005444" y="3753378"/>
                    <a:ext cx="0" cy="324000"/>
                  </a:xfrm>
                  <a:prstGeom prst="line">
                    <a:avLst/>
                  </a:prstGeom>
                  <a:noFill/>
                  <a:ln w="9525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</p:grpSp>
            <p:sp>
              <p:nvSpPr>
                <p:cNvPr id="52" name="Line 96"/>
                <p:cNvSpPr>
                  <a:spLocks noChangeShapeType="1"/>
                </p:cNvSpPr>
                <p:nvPr/>
              </p:nvSpPr>
              <p:spPr bwMode="auto">
                <a:xfrm flipV="1">
                  <a:off x="3784683" y="1594925"/>
                  <a:ext cx="0" cy="57600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</p:grpSp>
        <p:sp>
          <p:nvSpPr>
            <p:cNvPr id="95" name="TextBox 94"/>
            <p:cNvSpPr txBox="1"/>
            <p:nvPr/>
          </p:nvSpPr>
          <p:spPr>
            <a:xfrm>
              <a:off x="7215206" y="1357298"/>
              <a:ext cx="14948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dirty="0" smtClean="0"/>
                <a:t>Fixed Feed</a:t>
              </a:r>
            </a:p>
            <a:p>
              <a:pPr algn="ctr"/>
              <a:r>
                <a:rPr lang="en-IN" dirty="0" smtClean="0"/>
                <a:t>Recycle Floats</a:t>
              </a:r>
              <a:endParaRPr lang="en-IN" dirty="0"/>
            </a:p>
          </p:txBody>
        </p:sp>
      </p:grpSp>
      <p:grpSp>
        <p:nvGrpSpPr>
          <p:cNvPr id="23" name="Group 97"/>
          <p:cNvGrpSpPr/>
          <p:nvPr/>
        </p:nvGrpSpPr>
        <p:grpSpPr>
          <a:xfrm>
            <a:off x="1500166" y="3286124"/>
            <a:ext cx="7281311" cy="1785950"/>
            <a:chOff x="1500166" y="3286124"/>
            <a:chExt cx="7281311" cy="1785950"/>
          </a:xfrm>
        </p:grpSpPr>
        <p:grpSp>
          <p:nvGrpSpPr>
            <p:cNvPr id="24" name="Group 93"/>
            <p:cNvGrpSpPr/>
            <p:nvPr/>
          </p:nvGrpSpPr>
          <p:grpSpPr>
            <a:xfrm>
              <a:off x="1500166" y="3286124"/>
              <a:ext cx="5213260" cy="1785950"/>
              <a:chOff x="1500166" y="3929066"/>
              <a:chExt cx="5213260" cy="1785950"/>
            </a:xfrm>
          </p:grpSpPr>
          <p:grpSp>
            <p:nvGrpSpPr>
              <p:cNvPr id="28" name="Group 68"/>
              <p:cNvGrpSpPr/>
              <p:nvPr/>
            </p:nvGrpSpPr>
            <p:grpSpPr>
              <a:xfrm>
                <a:off x="3781215" y="4000504"/>
                <a:ext cx="598285" cy="660816"/>
                <a:chOff x="1915444" y="3734002"/>
                <a:chExt cx="598285" cy="660816"/>
              </a:xfrm>
            </p:grpSpPr>
            <p:grpSp>
              <p:nvGrpSpPr>
                <p:cNvPr id="32" name="Group 41"/>
                <p:cNvGrpSpPr/>
                <p:nvPr/>
              </p:nvGrpSpPr>
              <p:grpSpPr>
                <a:xfrm>
                  <a:off x="2152733" y="3734002"/>
                  <a:ext cx="360996" cy="311150"/>
                  <a:chOff x="5680385" y="3260726"/>
                  <a:chExt cx="360996" cy="311150"/>
                </a:xfrm>
              </p:grpSpPr>
              <p:sp>
                <p:nvSpPr>
                  <p:cNvPr id="73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5700723" y="3260726"/>
                    <a:ext cx="311150" cy="311150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74" name="Text Box 1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680385" y="3260726"/>
                    <a:ext cx="360996" cy="307777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>
                        <a:solidFill>
                          <a:srgbClr val="0000CC"/>
                        </a:solidFill>
                      </a:rPr>
                      <a:t>F</a:t>
                    </a:r>
                    <a:r>
                      <a:rPr lang="en-US" sz="1400" dirty="0" smtClean="0">
                        <a:solidFill>
                          <a:srgbClr val="0000CC"/>
                        </a:solidFill>
                      </a:rPr>
                      <a:t>C</a:t>
                    </a:r>
                    <a:endParaRPr lang="en-US" sz="1400" dirty="0">
                      <a:solidFill>
                        <a:srgbClr val="0000CC"/>
                      </a:solidFill>
                    </a:endParaRPr>
                  </a:p>
                </p:txBody>
              </p:sp>
            </p:grpSp>
            <p:sp>
              <p:nvSpPr>
                <p:cNvPr id="71" name="Line 96"/>
                <p:cNvSpPr>
                  <a:spLocks noChangeShapeType="1"/>
                </p:cNvSpPr>
                <p:nvPr/>
              </p:nvSpPr>
              <p:spPr bwMode="auto">
                <a:xfrm flipV="1">
                  <a:off x="1919169" y="3926818"/>
                  <a:ext cx="0" cy="46800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72" name="Line 96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041444" y="3789378"/>
                  <a:ext cx="0" cy="25200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33" name="Group 88"/>
              <p:cNvGrpSpPr/>
              <p:nvPr/>
            </p:nvGrpSpPr>
            <p:grpSpPr>
              <a:xfrm>
                <a:off x="1500166" y="3929066"/>
                <a:ext cx="5213260" cy="1785950"/>
                <a:chOff x="1500166" y="3929066"/>
                <a:chExt cx="5213260" cy="1785950"/>
              </a:xfrm>
            </p:grpSpPr>
            <p:grpSp>
              <p:nvGrpSpPr>
                <p:cNvPr id="38" name="Group 90"/>
                <p:cNvGrpSpPr/>
                <p:nvPr/>
              </p:nvGrpSpPr>
              <p:grpSpPr>
                <a:xfrm>
                  <a:off x="1500166" y="3929066"/>
                  <a:ext cx="5213260" cy="1785950"/>
                  <a:chOff x="1500166" y="3929066"/>
                  <a:chExt cx="5213260" cy="1785950"/>
                </a:xfrm>
              </p:grpSpPr>
              <p:grpSp>
                <p:nvGrpSpPr>
                  <p:cNvPr id="42" name="Group 52"/>
                  <p:cNvGrpSpPr/>
                  <p:nvPr/>
                </p:nvGrpSpPr>
                <p:grpSpPr>
                  <a:xfrm>
                    <a:off x="1500166" y="3929066"/>
                    <a:ext cx="5213260" cy="1785950"/>
                    <a:chOff x="1558890" y="2428868"/>
                    <a:chExt cx="5213260" cy="1785950"/>
                  </a:xfrm>
                </p:grpSpPr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2857488" y="2428868"/>
                      <a:ext cx="2643206" cy="178595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/>
                    </a:p>
                  </p:txBody>
                </p:sp>
                <p:cxnSp>
                  <p:nvCxnSpPr>
                    <p:cNvPr id="55" name="Straight Arrow Connector 54"/>
                    <p:cNvCxnSpPr/>
                    <p:nvPr/>
                  </p:nvCxnSpPr>
                  <p:spPr>
                    <a:xfrm>
                      <a:off x="1813488" y="3295749"/>
                      <a:ext cx="1044000" cy="1588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triangle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" name="Straight Arrow Connector 55"/>
                    <p:cNvCxnSpPr/>
                    <p:nvPr/>
                  </p:nvCxnSpPr>
                  <p:spPr>
                    <a:xfrm>
                      <a:off x="5500694" y="3286124"/>
                      <a:ext cx="1044000" cy="1588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triangle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7" name="Arc 56"/>
                    <p:cNvSpPr>
                      <a:spLocks noChangeAspect="1"/>
                    </p:cNvSpPr>
                    <p:nvPr/>
                  </p:nvSpPr>
                  <p:spPr>
                    <a:xfrm>
                      <a:off x="3714744" y="2974662"/>
                      <a:ext cx="1097280" cy="1097280"/>
                    </a:xfrm>
                    <a:prstGeom prst="arc">
                      <a:avLst>
                        <a:gd name="adj1" fmla="val 10826580"/>
                        <a:gd name="adj2" fmla="val 5231619"/>
                      </a:avLst>
                    </a:prstGeom>
                    <a:ln w="19050">
                      <a:solidFill>
                        <a:schemeClr val="tx1"/>
                      </a:solidFill>
                      <a:headEnd type="triangle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/>
                    </a:p>
                  </p:txBody>
                </p:sp>
                <p:sp>
                  <p:nvSpPr>
                    <p:cNvPr id="58" name="TextBox 57"/>
                    <p:cNvSpPr txBox="1"/>
                    <p:nvPr/>
                  </p:nvSpPr>
                  <p:spPr>
                    <a:xfrm>
                      <a:off x="1558890" y="3131106"/>
                      <a:ext cx="29046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IN" dirty="0" smtClean="0"/>
                        <a:t>F</a:t>
                      </a:r>
                      <a:endParaRPr lang="en-IN" baseline="-25000" dirty="0"/>
                    </a:p>
                  </p:txBody>
                </p:sp>
                <p:sp>
                  <p:nvSpPr>
                    <p:cNvPr id="59" name="TextBox 58"/>
                    <p:cNvSpPr txBox="1"/>
                    <p:nvPr/>
                  </p:nvSpPr>
                  <p:spPr>
                    <a:xfrm>
                      <a:off x="6468862" y="3088543"/>
                      <a:ext cx="303288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IN" dirty="0" smtClean="0"/>
                        <a:t>P</a:t>
                      </a:r>
                      <a:endParaRPr lang="en-IN" baseline="-25000" dirty="0"/>
                    </a:p>
                  </p:txBody>
                </p:sp>
                <p:sp>
                  <p:nvSpPr>
                    <p:cNvPr id="60" name="TextBox 59"/>
                    <p:cNvSpPr txBox="1"/>
                    <p:nvPr/>
                  </p:nvSpPr>
                  <p:spPr>
                    <a:xfrm>
                      <a:off x="3828671" y="3273982"/>
                      <a:ext cx="886205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IN" dirty="0" smtClean="0"/>
                        <a:t>Recycle</a:t>
                      </a:r>
                      <a:endParaRPr lang="en-IN" dirty="0"/>
                    </a:p>
                  </p:txBody>
                </p:sp>
              </p:grpSp>
              <p:grpSp>
                <p:nvGrpSpPr>
                  <p:cNvPr id="43" name="Group 22"/>
                  <p:cNvGrpSpPr>
                    <a:grpSpLocks/>
                  </p:cNvGrpSpPr>
                  <p:nvPr/>
                </p:nvGrpSpPr>
                <p:grpSpPr bwMode="auto">
                  <a:xfrm rot="-5400000">
                    <a:off x="2172491" y="4626778"/>
                    <a:ext cx="201613" cy="234950"/>
                    <a:chOff x="4860" y="4860"/>
                    <a:chExt cx="1620" cy="1440"/>
                  </a:xfrm>
                </p:grpSpPr>
                <p:sp>
                  <p:nvSpPr>
                    <p:cNvPr id="62" name="AutoShap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60" y="4860"/>
                      <a:ext cx="720" cy="1440"/>
                    </a:xfrm>
                    <a:prstGeom prst="flowChartCollat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63" name="AutoShap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940" y="4950"/>
                      <a:ext cx="540" cy="1245"/>
                    </a:xfrm>
                    <a:prstGeom prst="flowChartDelay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64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220" y="5580"/>
                      <a:ext cx="720" cy="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IN"/>
                    </a:p>
                  </p:txBody>
                </p:sp>
              </p:grpSp>
              <p:grpSp>
                <p:nvGrpSpPr>
                  <p:cNvPr id="47" name="Group 22"/>
                  <p:cNvGrpSpPr>
                    <a:grpSpLocks/>
                  </p:cNvGrpSpPr>
                  <p:nvPr/>
                </p:nvGrpSpPr>
                <p:grpSpPr bwMode="auto">
                  <a:xfrm rot="-5400000">
                    <a:off x="5957318" y="4607528"/>
                    <a:ext cx="201613" cy="234950"/>
                    <a:chOff x="4860" y="4860"/>
                    <a:chExt cx="1620" cy="1440"/>
                  </a:xfrm>
                </p:grpSpPr>
                <p:sp>
                  <p:nvSpPr>
                    <p:cNvPr id="66" name="AutoShap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60" y="4860"/>
                      <a:ext cx="720" cy="1440"/>
                    </a:xfrm>
                    <a:prstGeom prst="flowChartCollat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67" name="AutoShap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940" y="4950"/>
                      <a:ext cx="540" cy="1245"/>
                    </a:xfrm>
                    <a:prstGeom prst="flowChartDelay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68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220" y="5580"/>
                      <a:ext cx="720" cy="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IN"/>
                    </a:p>
                  </p:txBody>
                </p:sp>
              </p:grpSp>
            </p:grpSp>
            <p:grpSp>
              <p:nvGrpSpPr>
                <p:cNvPr id="48" name="Group 22"/>
                <p:cNvGrpSpPr>
                  <a:grpSpLocks/>
                </p:cNvGrpSpPr>
                <p:nvPr/>
              </p:nvGrpSpPr>
              <p:grpSpPr bwMode="auto">
                <a:xfrm rot="-5400000">
                  <a:off x="4101317" y="4301538"/>
                  <a:ext cx="201613" cy="234950"/>
                  <a:chOff x="4860" y="4860"/>
                  <a:chExt cx="1620" cy="1440"/>
                </a:xfrm>
              </p:grpSpPr>
              <p:sp>
                <p:nvSpPr>
                  <p:cNvPr id="76" name="AutoShape 23"/>
                  <p:cNvSpPr>
                    <a:spLocks noChangeArrowheads="1"/>
                  </p:cNvSpPr>
                  <p:nvPr/>
                </p:nvSpPr>
                <p:spPr bwMode="auto">
                  <a:xfrm>
                    <a:off x="4860" y="4860"/>
                    <a:ext cx="720" cy="1440"/>
                  </a:xfrm>
                  <a:prstGeom prst="flowChartCollat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77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5940" y="4950"/>
                    <a:ext cx="540" cy="1245"/>
                  </a:xfrm>
                  <a:prstGeom prst="flowChartDelay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78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5220" y="5580"/>
                    <a:ext cx="720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</p:grpSp>
          <p:grpSp>
            <p:nvGrpSpPr>
              <p:cNvPr id="53" name="Group 78"/>
              <p:cNvGrpSpPr/>
              <p:nvPr/>
            </p:nvGrpSpPr>
            <p:grpSpPr>
              <a:xfrm>
                <a:off x="5449503" y="4295881"/>
                <a:ext cx="762269" cy="311150"/>
                <a:chOff x="1735444" y="3734002"/>
                <a:chExt cx="762269" cy="311150"/>
              </a:xfrm>
            </p:grpSpPr>
            <p:grpSp>
              <p:nvGrpSpPr>
                <p:cNvPr id="61" name="Group 41"/>
                <p:cNvGrpSpPr/>
                <p:nvPr/>
              </p:nvGrpSpPr>
              <p:grpSpPr>
                <a:xfrm>
                  <a:off x="2171983" y="3734002"/>
                  <a:ext cx="325730" cy="311150"/>
                  <a:chOff x="5699635" y="3260726"/>
                  <a:chExt cx="325730" cy="311150"/>
                </a:xfrm>
              </p:grpSpPr>
              <p:sp>
                <p:nvSpPr>
                  <p:cNvPr id="82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5700723" y="3260726"/>
                    <a:ext cx="311150" cy="311150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83" name="Text Box 1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699635" y="3260726"/>
                    <a:ext cx="325730" cy="307777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 smtClean="0">
                        <a:solidFill>
                          <a:srgbClr val="0000CC"/>
                        </a:solidFill>
                      </a:rPr>
                      <a:t>IC</a:t>
                    </a:r>
                    <a:endParaRPr lang="en-US" sz="1400" dirty="0">
                      <a:solidFill>
                        <a:srgbClr val="0000CC"/>
                      </a:solidFill>
                    </a:endParaRPr>
                  </a:p>
                </p:txBody>
              </p:sp>
            </p:grpSp>
            <p:sp>
              <p:nvSpPr>
                <p:cNvPr id="81" name="Line 96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1951444" y="3699378"/>
                  <a:ext cx="0" cy="43200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65" name="Group 83"/>
              <p:cNvGrpSpPr/>
              <p:nvPr/>
            </p:nvGrpSpPr>
            <p:grpSpPr>
              <a:xfrm>
                <a:off x="2351802" y="4546610"/>
                <a:ext cx="1374269" cy="311150"/>
                <a:chOff x="1123444" y="3734002"/>
                <a:chExt cx="1374269" cy="311150"/>
              </a:xfrm>
            </p:grpSpPr>
            <p:grpSp>
              <p:nvGrpSpPr>
                <p:cNvPr id="69" name="Group 41"/>
                <p:cNvGrpSpPr/>
                <p:nvPr/>
              </p:nvGrpSpPr>
              <p:grpSpPr>
                <a:xfrm>
                  <a:off x="2171983" y="3734002"/>
                  <a:ext cx="325730" cy="311150"/>
                  <a:chOff x="5699635" y="3260726"/>
                  <a:chExt cx="325730" cy="311150"/>
                </a:xfrm>
              </p:grpSpPr>
              <p:sp>
                <p:nvSpPr>
                  <p:cNvPr id="87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5700723" y="3260726"/>
                    <a:ext cx="311150" cy="311150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88" name="Text Box 1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699635" y="3260726"/>
                    <a:ext cx="325730" cy="307777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 smtClean="0">
                        <a:solidFill>
                          <a:srgbClr val="0000CC"/>
                        </a:solidFill>
                      </a:rPr>
                      <a:t>IC</a:t>
                    </a:r>
                    <a:endParaRPr lang="en-US" sz="1400" dirty="0">
                      <a:solidFill>
                        <a:srgbClr val="0000CC"/>
                      </a:solidFill>
                    </a:endParaRPr>
                  </a:p>
                </p:txBody>
              </p:sp>
            </p:grpSp>
            <p:sp>
              <p:nvSpPr>
                <p:cNvPr id="86" name="Line 96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1645444" y="3364503"/>
                  <a:ext cx="0" cy="104400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</p:grpSp>
        <p:sp>
          <p:nvSpPr>
            <p:cNvPr id="96" name="TextBox 95"/>
            <p:cNvSpPr txBox="1"/>
            <p:nvPr/>
          </p:nvSpPr>
          <p:spPr>
            <a:xfrm>
              <a:off x="7286644" y="3782801"/>
              <a:ext cx="14948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dirty="0" smtClean="0"/>
                <a:t>Fixed Recycle </a:t>
              </a:r>
            </a:p>
            <a:p>
              <a:pPr algn="ctr"/>
              <a:r>
                <a:rPr lang="en-IN" dirty="0" smtClean="0"/>
                <a:t>Feed Floats</a:t>
              </a:r>
              <a:endParaRPr lang="en-IN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PWC Basics: Throughput Manipulation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699451" y="945047"/>
            <a:ext cx="76587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2400" b="1" dirty="0" smtClean="0"/>
              <a:t>THROUGHOUT MANIPULATOR (TPM)</a:t>
            </a:r>
          </a:p>
          <a:p>
            <a:r>
              <a:rPr lang="en-IN" sz="2000" b="1" dirty="0" smtClean="0"/>
              <a:t>The </a:t>
            </a:r>
            <a:r>
              <a:rPr lang="en-IN" sz="2000" b="1" dirty="0" err="1" smtClean="0"/>
              <a:t>setpoint</a:t>
            </a:r>
            <a:r>
              <a:rPr lang="en-IN" sz="2000" b="1" dirty="0" smtClean="0"/>
              <a:t> adjusted to effect a change in production/processing rate</a:t>
            </a:r>
            <a:endParaRPr lang="en-IN" sz="2000" b="1" dirty="0"/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1219200" y="2133605"/>
            <a:ext cx="612775" cy="957262"/>
            <a:chOff x="768" y="981"/>
            <a:chExt cx="386" cy="603"/>
          </a:xfrm>
        </p:grpSpPr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816" y="1283"/>
              <a:ext cx="265" cy="196"/>
              <a:chOff x="1234" y="2215"/>
              <a:chExt cx="265" cy="196"/>
            </a:xfrm>
          </p:grpSpPr>
          <p:sp>
            <p:nvSpPr>
              <p:cNvPr id="13" name="Oval 30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4" name="Text Box 31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FC</a:t>
                </a:r>
              </a:p>
            </p:txBody>
          </p:sp>
        </p:grpSp>
        <p:grpSp>
          <p:nvGrpSpPr>
            <p:cNvPr id="6" name="Group 32"/>
            <p:cNvGrpSpPr>
              <a:grpSpLocks/>
            </p:cNvGrpSpPr>
            <p:nvPr/>
          </p:nvGrpSpPr>
          <p:grpSpPr bwMode="auto">
            <a:xfrm>
              <a:off x="1056" y="1392"/>
              <a:ext cx="48" cy="192"/>
              <a:chOff x="3490" y="1934"/>
              <a:chExt cx="48" cy="192"/>
            </a:xfrm>
          </p:grpSpPr>
          <p:sp>
            <p:nvSpPr>
              <p:cNvPr id="11" name="Line 33"/>
              <p:cNvSpPr>
                <a:spLocks noChangeShapeType="1"/>
              </p:cNvSpPr>
              <p:nvPr/>
            </p:nvSpPr>
            <p:spPr bwMode="auto">
              <a:xfrm flipV="1">
                <a:off x="3538" y="1934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" name="Line 34"/>
              <p:cNvSpPr>
                <a:spLocks noChangeShapeType="1"/>
              </p:cNvSpPr>
              <p:nvPr/>
            </p:nvSpPr>
            <p:spPr bwMode="auto">
              <a:xfrm flipH="1">
                <a:off x="3490" y="1934"/>
                <a:ext cx="48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9" name="Line 36"/>
            <p:cNvSpPr>
              <a:spLocks noChangeShapeType="1"/>
            </p:cNvSpPr>
            <p:nvPr/>
          </p:nvSpPr>
          <p:spPr bwMode="auto">
            <a:xfrm rot="5400000">
              <a:off x="888" y="1217"/>
              <a:ext cx="144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0" name="Text Box 37"/>
            <p:cNvSpPr txBox="1">
              <a:spLocks noChangeArrowheads="1"/>
            </p:cNvSpPr>
            <p:nvPr/>
          </p:nvSpPr>
          <p:spPr bwMode="auto">
            <a:xfrm>
              <a:off x="768" y="981"/>
              <a:ext cx="386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CC"/>
                  </a:solidFill>
                </a:rPr>
                <a:t>TPM</a:t>
              </a:r>
            </a:p>
          </p:txBody>
        </p:sp>
      </p:grpSp>
      <p:grpSp>
        <p:nvGrpSpPr>
          <p:cNvPr id="7" name="Group 139"/>
          <p:cNvGrpSpPr>
            <a:grpSpLocks/>
          </p:cNvGrpSpPr>
          <p:nvPr/>
        </p:nvGrpSpPr>
        <p:grpSpPr bwMode="auto">
          <a:xfrm>
            <a:off x="2819400" y="2624142"/>
            <a:ext cx="4851400" cy="322263"/>
            <a:chOff x="1776" y="1290"/>
            <a:chExt cx="3056" cy="203"/>
          </a:xfrm>
        </p:grpSpPr>
        <p:grpSp>
          <p:nvGrpSpPr>
            <p:cNvPr id="8" name="Group 55"/>
            <p:cNvGrpSpPr>
              <a:grpSpLocks/>
            </p:cNvGrpSpPr>
            <p:nvPr/>
          </p:nvGrpSpPr>
          <p:grpSpPr bwMode="auto">
            <a:xfrm>
              <a:off x="1776" y="1290"/>
              <a:ext cx="464" cy="196"/>
              <a:chOff x="1776" y="1290"/>
              <a:chExt cx="464" cy="196"/>
            </a:xfrm>
          </p:grpSpPr>
          <p:grpSp>
            <p:nvGrpSpPr>
              <p:cNvPr id="15" name="Group 44"/>
              <p:cNvGrpSpPr>
                <a:grpSpLocks/>
              </p:cNvGrpSpPr>
              <p:nvPr/>
            </p:nvGrpSpPr>
            <p:grpSpPr bwMode="auto">
              <a:xfrm>
                <a:off x="1975" y="1290"/>
                <a:ext cx="265" cy="196"/>
                <a:chOff x="1234" y="2215"/>
                <a:chExt cx="265" cy="196"/>
              </a:xfrm>
            </p:grpSpPr>
            <p:sp>
              <p:nvSpPr>
                <p:cNvPr id="29" name="Oval 45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30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234" y="2215"/>
                  <a:ext cx="265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solidFill>
                        <a:srgbClr val="0000CC"/>
                      </a:solidFill>
                    </a:rPr>
                    <a:t>LC</a:t>
                  </a:r>
                </a:p>
              </p:txBody>
            </p:sp>
          </p:grpSp>
          <p:sp>
            <p:nvSpPr>
              <p:cNvPr id="28" name="Line 47"/>
              <p:cNvSpPr>
                <a:spLocks noChangeShapeType="1"/>
              </p:cNvSpPr>
              <p:nvPr/>
            </p:nvSpPr>
            <p:spPr bwMode="auto">
              <a:xfrm>
                <a:off x="1776" y="1392"/>
                <a:ext cx="23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6" name="Group 56"/>
            <p:cNvGrpSpPr>
              <a:grpSpLocks/>
            </p:cNvGrpSpPr>
            <p:nvPr/>
          </p:nvGrpSpPr>
          <p:grpSpPr bwMode="auto">
            <a:xfrm>
              <a:off x="3120" y="1292"/>
              <a:ext cx="464" cy="196"/>
              <a:chOff x="3120" y="1292"/>
              <a:chExt cx="464" cy="196"/>
            </a:xfrm>
          </p:grpSpPr>
          <p:grpSp>
            <p:nvGrpSpPr>
              <p:cNvPr id="17" name="Group 41"/>
              <p:cNvGrpSpPr>
                <a:grpSpLocks/>
              </p:cNvGrpSpPr>
              <p:nvPr/>
            </p:nvGrpSpPr>
            <p:grpSpPr bwMode="auto">
              <a:xfrm>
                <a:off x="3319" y="1292"/>
                <a:ext cx="265" cy="196"/>
                <a:chOff x="1234" y="2215"/>
                <a:chExt cx="265" cy="196"/>
              </a:xfrm>
            </p:grpSpPr>
            <p:sp>
              <p:nvSpPr>
                <p:cNvPr id="25" name="Oval 42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6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234" y="2215"/>
                  <a:ext cx="265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solidFill>
                        <a:srgbClr val="0000CC"/>
                      </a:solidFill>
                    </a:rPr>
                    <a:t>LC</a:t>
                  </a:r>
                </a:p>
              </p:txBody>
            </p:sp>
          </p:grpSp>
          <p:sp>
            <p:nvSpPr>
              <p:cNvPr id="24" name="Line 48"/>
              <p:cNvSpPr>
                <a:spLocks noChangeShapeType="1"/>
              </p:cNvSpPr>
              <p:nvPr/>
            </p:nvSpPr>
            <p:spPr bwMode="auto">
              <a:xfrm>
                <a:off x="3120" y="1392"/>
                <a:ext cx="23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8" name="Group 57"/>
            <p:cNvGrpSpPr>
              <a:grpSpLocks/>
            </p:cNvGrpSpPr>
            <p:nvPr/>
          </p:nvGrpSpPr>
          <p:grpSpPr bwMode="auto">
            <a:xfrm>
              <a:off x="4512" y="1297"/>
              <a:ext cx="320" cy="196"/>
              <a:chOff x="4512" y="1297"/>
              <a:chExt cx="320" cy="196"/>
            </a:xfrm>
          </p:grpSpPr>
          <p:grpSp>
            <p:nvGrpSpPr>
              <p:cNvPr id="19" name="Group 38"/>
              <p:cNvGrpSpPr>
                <a:grpSpLocks/>
              </p:cNvGrpSpPr>
              <p:nvPr/>
            </p:nvGrpSpPr>
            <p:grpSpPr bwMode="auto">
              <a:xfrm>
                <a:off x="4567" y="1297"/>
                <a:ext cx="265" cy="196"/>
                <a:chOff x="1234" y="2215"/>
                <a:chExt cx="265" cy="196"/>
              </a:xfrm>
            </p:grpSpPr>
            <p:sp>
              <p:nvSpPr>
                <p:cNvPr id="21" name="Oval 39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2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234" y="2215"/>
                  <a:ext cx="265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solidFill>
                        <a:srgbClr val="0000CC"/>
                      </a:solidFill>
                    </a:rPr>
                    <a:t>LC</a:t>
                  </a:r>
                </a:p>
              </p:txBody>
            </p:sp>
          </p:grpSp>
          <p:sp>
            <p:nvSpPr>
              <p:cNvPr id="20" name="Line 49"/>
              <p:cNvSpPr>
                <a:spLocks noChangeShapeType="1"/>
              </p:cNvSpPr>
              <p:nvPr/>
            </p:nvSpPr>
            <p:spPr bwMode="auto">
              <a:xfrm>
                <a:off x="4512" y="1392"/>
                <a:ext cx="86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23" name="Group 166"/>
          <p:cNvGrpSpPr>
            <a:grpSpLocks/>
          </p:cNvGrpSpPr>
          <p:nvPr/>
        </p:nvGrpSpPr>
        <p:grpSpPr bwMode="auto">
          <a:xfrm>
            <a:off x="1219200" y="3243267"/>
            <a:ext cx="6781800" cy="320675"/>
            <a:chOff x="768" y="1680"/>
            <a:chExt cx="4272" cy="202"/>
          </a:xfrm>
        </p:grpSpPr>
        <p:sp>
          <p:nvSpPr>
            <p:cNvPr id="32" name="Line 59"/>
            <p:cNvSpPr>
              <a:spLocks noChangeShapeType="1"/>
            </p:cNvSpPr>
            <p:nvPr/>
          </p:nvSpPr>
          <p:spPr bwMode="auto">
            <a:xfrm>
              <a:off x="768" y="182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3" name="Freeform 61"/>
            <p:cNvSpPr>
              <a:spLocks/>
            </p:cNvSpPr>
            <p:nvPr/>
          </p:nvSpPr>
          <p:spPr bwMode="auto">
            <a:xfrm>
              <a:off x="1920" y="1776"/>
              <a:ext cx="432" cy="58"/>
            </a:xfrm>
            <a:custGeom>
              <a:avLst/>
              <a:gdLst>
                <a:gd name="T0" fmla="*/ 0 w 432"/>
                <a:gd name="T1" fmla="*/ 58 h 96"/>
                <a:gd name="T2" fmla="*/ 48 w 432"/>
                <a:gd name="T3" fmla="*/ 29 h 96"/>
                <a:gd name="T4" fmla="*/ 96 w 432"/>
                <a:gd name="T5" fmla="*/ 58 h 96"/>
                <a:gd name="T6" fmla="*/ 96 w 432"/>
                <a:gd name="T7" fmla="*/ 29 h 96"/>
                <a:gd name="T8" fmla="*/ 192 w 432"/>
                <a:gd name="T9" fmla="*/ 0 h 96"/>
                <a:gd name="T10" fmla="*/ 240 w 432"/>
                <a:gd name="T11" fmla="*/ 29 h 96"/>
                <a:gd name="T12" fmla="*/ 288 w 432"/>
                <a:gd name="T13" fmla="*/ 29 h 96"/>
                <a:gd name="T14" fmla="*/ 336 w 432"/>
                <a:gd name="T15" fmla="*/ 58 h 96"/>
                <a:gd name="T16" fmla="*/ 384 w 432"/>
                <a:gd name="T17" fmla="*/ 29 h 96"/>
                <a:gd name="T18" fmla="*/ 432 w 432"/>
                <a:gd name="T19" fmla="*/ 29 h 9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32"/>
                <a:gd name="T31" fmla="*/ 0 h 96"/>
                <a:gd name="T32" fmla="*/ 432 w 432"/>
                <a:gd name="T33" fmla="*/ 96 h 9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32" h="96">
                  <a:moveTo>
                    <a:pt x="0" y="96"/>
                  </a:moveTo>
                  <a:cubicBezTo>
                    <a:pt x="16" y="72"/>
                    <a:pt x="32" y="48"/>
                    <a:pt x="48" y="48"/>
                  </a:cubicBezTo>
                  <a:cubicBezTo>
                    <a:pt x="64" y="48"/>
                    <a:pt x="88" y="96"/>
                    <a:pt x="96" y="96"/>
                  </a:cubicBezTo>
                  <a:cubicBezTo>
                    <a:pt x="104" y="96"/>
                    <a:pt x="80" y="64"/>
                    <a:pt x="96" y="48"/>
                  </a:cubicBezTo>
                  <a:cubicBezTo>
                    <a:pt x="112" y="32"/>
                    <a:pt x="168" y="0"/>
                    <a:pt x="192" y="0"/>
                  </a:cubicBezTo>
                  <a:cubicBezTo>
                    <a:pt x="216" y="0"/>
                    <a:pt x="224" y="40"/>
                    <a:pt x="240" y="48"/>
                  </a:cubicBezTo>
                  <a:cubicBezTo>
                    <a:pt x="256" y="56"/>
                    <a:pt x="272" y="40"/>
                    <a:pt x="288" y="48"/>
                  </a:cubicBezTo>
                  <a:cubicBezTo>
                    <a:pt x="304" y="56"/>
                    <a:pt x="320" y="96"/>
                    <a:pt x="336" y="96"/>
                  </a:cubicBezTo>
                  <a:cubicBezTo>
                    <a:pt x="352" y="96"/>
                    <a:pt x="368" y="56"/>
                    <a:pt x="384" y="48"/>
                  </a:cubicBezTo>
                  <a:cubicBezTo>
                    <a:pt x="400" y="40"/>
                    <a:pt x="416" y="44"/>
                    <a:pt x="432" y="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4" name="Freeform 62"/>
            <p:cNvSpPr>
              <a:spLocks/>
            </p:cNvSpPr>
            <p:nvPr/>
          </p:nvSpPr>
          <p:spPr bwMode="auto">
            <a:xfrm>
              <a:off x="3264" y="1721"/>
              <a:ext cx="432" cy="115"/>
            </a:xfrm>
            <a:custGeom>
              <a:avLst/>
              <a:gdLst>
                <a:gd name="T0" fmla="*/ 0 w 432"/>
                <a:gd name="T1" fmla="*/ 115 h 96"/>
                <a:gd name="T2" fmla="*/ 48 w 432"/>
                <a:gd name="T3" fmla="*/ 57 h 96"/>
                <a:gd name="T4" fmla="*/ 96 w 432"/>
                <a:gd name="T5" fmla="*/ 115 h 96"/>
                <a:gd name="T6" fmla="*/ 96 w 432"/>
                <a:gd name="T7" fmla="*/ 57 h 96"/>
                <a:gd name="T8" fmla="*/ 192 w 432"/>
                <a:gd name="T9" fmla="*/ 0 h 96"/>
                <a:gd name="T10" fmla="*/ 240 w 432"/>
                <a:gd name="T11" fmla="*/ 57 h 96"/>
                <a:gd name="T12" fmla="*/ 288 w 432"/>
                <a:gd name="T13" fmla="*/ 57 h 96"/>
                <a:gd name="T14" fmla="*/ 336 w 432"/>
                <a:gd name="T15" fmla="*/ 115 h 96"/>
                <a:gd name="T16" fmla="*/ 384 w 432"/>
                <a:gd name="T17" fmla="*/ 57 h 96"/>
                <a:gd name="T18" fmla="*/ 432 w 432"/>
                <a:gd name="T19" fmla="*/ 57 h 9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32"/>
                <a:gd name="T31" fmla="*/ 0 h 96"/>
                <a:gd name="T32" fmla="*/ 432 w 432"/>
                <a:gd name="T33" fmla="*/ 96 h 9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32" h="96">
                  <a:moveTo>
                    <a:pt x="0" y="96"/>
                  </a:moveTo>
                  <a:cubicBezTo>
                    <a:pt x="16" y="72"/>
                    <a:pt x="32" y="48"/>
                    <a:pt x="48" y="48"/>
                  </a:cubicBezTo>
                  <a:cubicBezTo>
                    <a:pt x="64" y="48"/>
                    <a:pt x="88" y="96"/>
                    <a:pt x="96" y="96"/>
                  </a:cubicBezTo>
                  <a:cubicBezTo>
                    <a:pt x="104" y="96"/>
                    <a:pt x="80" y="64"/>
                    <a:pt x="96" y="48"/>
                  </a:cubicBezTo>
                  <a:cubicBezTo>
                    <a:pt x="112" y="32"/>
                    <a:pt x="168" y="0"/>
                    <a:pt x="192" y="0"/>
                  </a:cubicBezTo>
                  <a:cubicBezTo>
                    <a:pt x="216" y="0"/>
                    <a:pt x="224" y="40"/>
                    <a:pt x="240" y="48"/>
                  </a:cubicBezTo>
                  <a:cubicBezTo>
                    <a:pt x="256" y="56"/>
                    <a:pt x="272" y="40"/>
                    <a:pt x="288" y="48"/>
                  </a:cubicBezTo>
                  <a:cubicBezTo>
                    <a:pt x="304" y="56"/>
                    <a:pt x="320" y="96"/>
                    <a:pt x="336" y="96"/>
                  </a:cubicBezTo>
                  <a:cubicBezTo>
                    <a:pt x="352" y="96"/>
                    <a:pt x="368" y="56"/>
                    <a:pt x="384" y="48"/>
                  </a:cubicBezTo>
                  <a:cubicBezTo>
                    <a:pt x="400" y="40"/>
                    <a:pt x="416" y="44"/>
                    <a:pt x="432" y="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5" name="Freeform 63"/>
            <p:cNvSpPr>
              <a:spLocks/>
            </p:cNvSpPr>
            <p:nvPr/>
          </p:nvSpPr>
          <p:spPr bwMode="auto">
            <a:xfrm>
              <a:off x="4608" y="1680"/>
              <a:ext cx="432" cy="202"/>
            </a:xfrm>
            <a:custGeom>
              <a:avLst/>
              <a:gdLst>
                <a:gd name="T0" fmla="*/ 0 w 432"/>
                <a:gd name="T1" fmla="*/ 202 h 96"/>
                <a:gd name="T2" fmla="*/ 48 w 432"/>
                <a:gd name="T3" fmla="*/ 101 h 96"/>
                <a:gd name="T4" fmla="*/ 96 w 432"/>
                <a:gd name="T5" fmla="*/ 202 h 96"/>
                <a:gd name="T6" fmla="*/ 96 w 432"/>
                <a:gd name="T7" fmla="*/ 101 h 96"/>
                <a:gd name="T8" fmla="*/ 192 w 432"/>
                <a:gd name="T9" fmla="*/ 0 h 96"/>
                <a:gd name="T10" fmla="*/ 240 w 432"/>
                <a:gd name="T11" fmla="*/ 101 h 96"/>
                <a:gd name="T12" fmla="*/ 288 w 432"/>
                <a:gd name="T13" fmla="*/ 101 h 96"/>
                <a:gd name="T14" fmla="*/ 336 w 432"/>
                <a:gd name="T15" fmla="*/ 202 h 96"/>
                <a:gd name="T16" fmla="*/ 384 w 432"/>
                <a:gd name="T17" fmla="*/ 101 h 96"/>
                <a:gd name="T18" fmla="*/ 432 w 432"/>
                <a:gd name="T19" fmla="*/ 101 h 9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32"/>
                <a:gd name="T31" fmla="*/ 0 h 96"/>
                <a:gd name="T32" fmla="*/ 432 w 432"/>
                <a:gd name="T33" fmla="*/ 96 h 9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32" h="96">
                  <a:moveTo>
                    <a:pt x="0" y="96"/>
                  </a:moveTo>
                  <a:cubicBezTo>
                    <a:pt x="16" y="72"/>
                    <a:pt x="32" y="48"/>
                    <a:pt x="48" y="48"/>
                  </a:cubicBezTo>
                  <a:cubicBezTo>
                    <a:pt x="64" y="48"/>
                    <a:pt x="88" y="96"/>
                    <a:pt x="96" y="96"/>
                  </a:cubicBezTo>
                  <a:cubicBezTo>
                    <a:pt x="104" y="96"/>
                    <a:pt x="80" y="64"/>
                    <a:pt x="96" y="48"/>
                  </a:cubicBezTo>
                  <a:cubicBezTo>
                    <a:pt x="112" y="32"/>
                    <a:pt x="168" y="0"/>
                    <a:pt x="192" y="0"/>
                  </a:cubicBezTo>
                  <a:cubicBezTo>
                    <a:pt x="216" y="0"/>
                    <a:pt x="224" y="40"/>
                    <a:pt x="240" y="48"/>
                  </a:cubicBezTo>
                  <a:cubicBezTo>
                    <a:pt x="256" y="56"/>
                    <a:pt x="272" y="40"/>
                    <a:pt x="288" y="48"/>
                  </a:cubicBezTo>
                  <a:cubicBezTo>
                    <a:pt x="304" y="56"/>
                    <a:pt x="320" y="96"/>
                    <a:pt x="336" y="96"/>
                  </a:cubicBezTo>
                  <a:cubicBezTo>
                    <a:pt x="352" y="96"/>
                    <a:pt x="368" y="56"/>
                    <a:pt x="384" y="48"/>
                  </a:cubicBezTo>
                  <a:cubicBezTo>
                    <a:pt x="400" y="40"/>
                    <a:pt x="416" y="44"/>
                    <a:pt x="432" y="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7" name="Group 65"/>
          <p:cNvGrpSpPr>
            <a:grpSpLocks/>
          </p:cNvGrpSpPr>
          <p:nvPr/>
        </p:nvGrpSpPr>
        <p:grpSpPr bwMode="auto">
          <a:xfrm>
            <a:off x="1219200" y="2252667"/>
            <a:ext cx="6553200" cy="914400"/>
            <a:chOff x="768" y="1056"/>
            <a:chExt cx="4128" cy="576"/>
          </a:xfrm>
        </p:grpSpPr>
        <p:grpSp>
          <p:nvGrpSpPr>
            <p:cNvPr id="31" name="Group 53"/>
            <p:cNvGrpSpPr>
              <a:grpSpLocks/>
            </p:cNvGrpSpPr>
            <p:nvPr/>
          </p:nvGrpSpPr>
          <p:grpSpPr bwMode="auto">
            <a:xfrm>
              <a:off x="768" y="1056"/>
              <a:ext cx="4128" cy="576"/>
              <a:chOff x="768" y="1056"/>
              <a:chExt cx="4128" cy="576"/>
            </a:xfrm>
          </p:grpSpPr>
          <p:sp>
            <p:nvSpPr>
              <p:cNvPr id="39" name="Rectangle 4"/>
              <p:cNvSpPr>
                <a:spLocks noChangeArrowheads="1"/>
              </p:cNvSpPr>
              <p:nvPr/>
            </p:nvSpPr>
            <p:spPr bwMode="auto">
              <a:xfrm>
                <a:off x="1200" y="1056"/>
                <a:ext cx="576" cy="576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40" name="Rectangle 5"/>
              <p:cNvSpPr>
                <a:spLocks noChangeArrowheads="1"/>
              </p:cNvSpPr>
              <p:nvPr/>
            </p:nvSpPr>
            <p:spPr bwMode="auto">
              <a:xfrm>
                <a:off x="2544" y="1056"/>
                <a:ext cx="576" cy="576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41" name="Rectangle 6"/>
              <p:cNvSpPr>
                <a:spLocks noChangeArrowheads="1"/>
              </p:cNvSpPr>
              <p:nvPr/>
            </p:nvSpPr>
            <p:spPr bwMode="auto">
              <a:xfrm>
                <a:off x="3936" y="1056"/>
                <a:ext cx="576" cy="576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42" name="Line 7"/>
              <p:cNvSpPr>
                <a:spLocks noChangeShapeType="1"/>
              </p:cNvSpPr>
              <p:nvPr/>
            </p:nvSpPr>
            <p:spPr bwMode="auto">
              <a:xfrm>
                <a:off x="768" y="158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43" name="Line 8"/>
              <p:cNvSpPr>
                <a:spLocks noChangeShapeType="1"/>
              </p:cNvSpPr>
              <p:nvPr/>
            </p:nvSpPr>
            <p:spPr bwMode="auto">
              <a:xfrm>
                <a:off x="1776" y="1584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44" name="Line 9"/>
              <p:cNvSpPr>
                <a:spLocks noChangeShapeType="1"/>
              </p:cNvSpPr>
              <p:nvPr/>
            </p:nvSpPr>
            <p:spPr bwMode="auto">
              <a:xfrm>
                <a:off x="3120" y="1584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45" name="Line 10"/>
              <p:cNvSpPr>
                <a:spLocks noChangeShapeType="1"/>
              </p:cNvSpPr>
              <p:nvPr/>
            </p:nvSpPr>
            <p:spPr bwMode="auto">
              <a:xfrm>
                <a:off x="4512" y="158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grpSp>
            <p:nvGrpSpPr>
              <p:cNvPr id="36" name="Group 11"/>
              <p:cNvGrpSpPr>
                <a:grpSpLocks/>
              </p:cNvGrpSpPr>
              <p:nvPr/>
            </p:nvGrpSpPr>
            <p:grpSpPr bwMode="auto">
              <a:xfrm rot="-5400000">
                <a:off x="882" y="1475"/>
                <a:ext cx="126" cy="148"/>
                <a:chOff x="4860" y="4860"/>
                <a:chExt cx="1620" cy="1440"/>
              </a:xfrm>
            </p:grpSpPr>
            <p:sp>
              <p:nvSpPr>
                <p:cNvPr id="62" name="AutoShape 12"/>
                <p:cNvSpPr>
                  <a:spLocks noChangeArrowheads="1"/>
                </p:cNvSpPr>
                <p:nvPr/>
              </p:nvSpPr>
              <p:spPr bwMode="auto">
                <a:xfrm>
                  <a:off x="4860" y="4860"/>
                  <a:ext cx="720" cy="1440"/>
                </a:xfrm>
                <a:prstGeom prst="flowChartCollat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63" name="AutoShape 13"/>
                <p:cNvSpPr>
                  <a:spLocks noChangeArrowheads="1"/>
                </p:cNvSpPr>
                <p:nvPr/>
              </p:nvSpPr>
              <p:spPr bwMode="auto">
                <a:xfrm>
                  <a:off x="5940" y="4950"/>
                  <a:ext cx="540" cy="124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64" name="Line 14"/>
                <p:cNvSpPr>
                  <a:spLocks noChangeShapeType="1"/>
                </p:cNvSpPr>
                <p:nvPr/>
              </p:nvSpPr>
              <p:spPr bwMode="auto">
                <a:xfrm>
                  <a:off x="5220" y="5580"/>
                  <a:ext cx="72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37" name="Group 15"/>
              <p:cNvGrpSpPr>
                <a:grpSpLocks/>
              </p:cNvGrpSpPr>
              <p:nvPr/>
            </p:nvGrpSpPr>
            <p:grpSpPr bwMode="auto">
              <a:xfrm rot="-5400000">
                <a:off x="2041" y="1482"/>
                <a:ext cx="126" cy="148"/>
                <a:chOff x="4860" y="4860"/>
                <a:chExt cx="1620" cy="1440"/>
              </a:xfrm>
            </p:grpSpPr>
            <p:sp>
              <p:nvSpPr>
                <p:cNvPr id="59" name="AutoShape 16"/>
                <p:cNvSpPr>
                  <a:spLocks noChangeArrowheads="1"/>
                </p:cNvSpPr>
                <p:nvPr/>
              </p:nvSpPr>
              <p:spPr bwMode="auto">
                <a:xfrm>
                  <a:off x="4860" y="4860"/>
                  <a:ext cx="720" cy="1440"/>
                </a:xfrm>
                <a:prstGeom prst="flowChartCollat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60" name="AutoShape 17"/>
                <p:cNvSpPr>
                  <a:spLocks noChangeArrowheads="1"/>
                </p:cNvSpPr>
                <p:nvPr/>
              </p:nvSpPr>
              <p:spPr bwMode="auto">
                <a:xfrm>
                  <a:off x="5940" y="4950"/>
                  <a:ext cx="540" cy="124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61" name="Line 18"/>
                <p:cNvSpPr>
                  <a:spLocks noChangeShapeType="1"/>
                </p:cNvSpPr>
                <p:nvPr/>
              </p:nvSpPr>
              <p:spPr bwMode="auto">
                <a:xfrm>
                  <a:off x="5220" y="5580"/>
                  <a:ext cx="72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46" name="Group 19"/>
              <p:cNvGrpSpPr>
                <a:grpSpLocks/>
              </p:cNvGrpSpPr>
              <p:nvPr/>
            </p:nvGrpSpPr>
            <p:grpSpPr bwMode="auto">
              <a:xfrm rot="-5400000">
                <a:off x="3385" y="1482"/>
                <a:ext cx="126" cy="148"/>
                <a:chOff x="4860" y="4860"/>
                <a:chExt cx="1620" cy="1440"/>
              </a:xfrm>
            </p:grpSpPr>
            <p:sp>
              <p:nvSpPr>
                <p:cNvPr id="56" name="AutoShape 20"/>
                <p:cNvSpPr>
                  <a:spLocks noChangeArrowheads="1"/>
                </p:cNvSpPr>
                <p:nvPr/>
              </p:nvSpPr>
              <p:spPr bwMode="auto">
                <a:xfrm>
                  <a:off x="4860" y="4860"/>
                  <a:ext cx="720" cy="1440"/>
                </a:xfrm>
                <a:prstGeom prst="flowChartCollat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7" name="AutoShape 21"/>
                <p:cNvSpPr>
                  <a:spLocks noChangeArrowheads="1"/>
                </p:cNvSpPr>
                <p:nvPr/>
              </p:nvSpPr>
              <p:spPr bwMode="auto">
                <a:xfrm>
                  <a:off x="5940" y="4950"/>
                  <a:ext cx="540" cy="124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8" name="Line 22"/>
                <p:cNvSpPr>
                  <a:spLocks noChangeShapeType="1"/>
                </p:cNvSpPr>
                <p:nvPr/>
              </p:nvSpPr>
              <p:spPr bwMode="auto">
                <a:xfrm>
                  <a:off x="5220" y="5580"/>
                  <a:ext cx="72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47" name="Group 23"/>
              <p:cNvGrpSpPr>
                <a:grpSpLocks/>
              </p:cNvGrpSpPr>
              <p:nvPr/>
            </p:nvGrpSpPr>
            <p:grpSpPr bwMode="auto">
              <a:xfrm rot="-5400000">
                <a:off x="4633" y="1482"/>
                <a:ext cx="126" cy="148"/>
                <a:chOff x="4860" y="4860"/>
                <a:chExt cx="1620" cy="1440"/>
              </a:xfrm>
            </p:grpSpPr>
            <p:sp>
              <p:nvSpPr>
                <p:cNvPr id="53" name="AutoShape 24"/>
                <p:cNvSpPr>
                  <a:spLocks noChangeArrowheads="1"/>
                </p:cNvSpPr>
                <p:nvPr/>
              </p:nvSpPr>
              <p:spPr bwMode="auto">
                <a:xfrm>
                  <a:off x="4860" y="4860"/>
                  <a:ext cx="720" cy="1440"/>
                </a:xfrm>
                <a:prstGeom prst="flowChartCollat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4" name="AutoShape 25"/>
                <p:cNvSpPr>
                  <a:spLocks noChangeArrowheads="1"/>
                </p:cNvSpPr>
                <p:nvPr/>
              </p:nvSpPr>
              <p:spPr bwMode="auto">
                <a:xfrm>
                  <a:off x="5940" y="4950"/>
                  <a:ext cx="540" cy="124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5" name="Line 26"/>
                <p:cNvSpPr>
                  <a:spLocks noChangeShapeType="1"/>
                </p:cNvSpPr>
                <p:nvPr/>
              </p:nvSpPr>
              <p:spPr bwMode="auto">
                <a:xfrm>
                  <a:off x="5220" y="5580"/>
                  <a:ext cx="72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50" name="Text Box 50"/>
              <p:cNvSpPr txBox="1">
                <a:spLocks noChangeArrowheads="1"/>
              </p:cNvSpPr>
              <p:nvPr/>
            </p:nvSpPr>
            <p:spPr bwMode="auto">
              <a:xfrm>
                <a:off x="1236" y="1305"/>
                <a:ext cx="492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Unit 1</a:t>
                </a:r>
              </a:p>
            </p:txBody>
          </p:sp>
          <p:sp>
            <p:nvSpPr>
              <p:cNvPr id="51" name="Text Box 51"/>
              <p:cNvSpPr txBox="1">
                <a:spLocks noChangeArrowheads="1"/>
              </p:cNvSpPr>
              <p:nvPr/>
            </p:nvSpPr>
            <p:spPr bwMode="auto">
              <a:xfrm>
                <a:off x="2592" y="1296"/>
                <a:ext cx="492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Unit 2</a:t>
                </a:r>
              </a:p>
            </p:txBody>
          </p:sp>
          <p:sp>
            <p:nvSpPr>
              <p:cNvPr id="52" name="Text Box 52"/>
              <p:cNvSpPr txBox="1">
                <a:spLocks noChangeArrowheads="1"/>
              </p:cNvSpPr>
              <p:nvPr/>
            </p:nvSpPr>
            <p:spPr bwMode="auto">
              <a:xfrm>
                <a:off x="3984" y="1296"/>
                <a:ext cx="492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Unit 3</a:t>
                </a:r>
              </a:p>
            </p:txBody>
          </p:sp>
        </p:grpSp>
        <p:sp>
          <p:nvSpPr>
            <p:cNvPr id="38" name="Text Box 64"/>
            <p:cNvSpPr txBox="1">
              <a:spLocks noChangeArrowheads="1"/>
            </p:cNvSpPr>
            <p:nvPr/>
          </p:nvSpPr>
          <p:spPr bwMode="auto">
            <a:xfrm>
              <a:off x="4138" y="1065"/>
              <a:ext cx="17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*</a:t>
              </a:r>
            </a:p>
          </p:txBody>
        </p:sp>
      </p:grpSp>
      <p:sp>
        <p:nvSpPr>
          <p:cNvPr id="65" name="Line 66"/>
          <p:cNvSpPr>
            <a:spLocks noChangeShapeType="1"/>
          </p:cNvSpPr>
          <p:nvPr/>
        </p:nvSpPr>
        <p:spPr bwMode="auto">
          <a:xfrm>
            <a:off x="5203825" y="3308355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grpSp>
        <p:nvGrpSpPr>
          <p:cNvPr id="48" name="Group 77"/>
          <p:cNvGrpSpPr>
            <a:grpSpLocks/>
          </p:cNvGrpSpPr>
          <p:nvPr/>
        </p:nvGrpSpPr>
        <p:grpSpPr bwMode="auto">
          <a:xfrm>
            <a:off x="4578350" y="3308355"/>
            <a:ext cx="1746250" cy="835025"/>
            <a:chOff x="2884" y="1721"/>
            <a:chExt cx="1100" cy="526"/>
          </a:xfrm>
        </p:grpSpPr>
        <p:grpSp>
          <p:nvGrpSpPr>
            <p:cNvPr id="49" name="Group 74"/>
            <p:cNvGrpSpPr>
              <a:grpSpLocks/>
            </p:cNvGrpSpPr>
            <p:nvPr/>
          </p:nvGrpSpPr>
          <p:grpSpPr bwMode="auto">
            <a:xfrm>
              <a:off x="3312" y="1721"/>
              <a:ext cx="391" cy="86"/>
              <a:chOff x="3312" y="1721"/>
              <a:chExt cx="391" cy="86"/>
            </a:xfrm>
          </p:grpSpPr>
          <p:sp>
            <p:nvSpPr>
              <p:cNvPr id="70" name="Line 68"/>
              <p:cNvSpPr>
                <a:spLocks noChangeShapeType="1"/>
              </p:cNvSpPr>
              <p:nvPr/>
            </p:nvSpPr>
            <p:spPr bwMode="auto">
              <a:xfrm flipH="1">
                <a:off x="3573" y="1721"/>
                <a:ext cx="86" cy="86"/>
              </a:xfrm>
              <a:prstGeom prst="line">
                <a:avLst/>
              </a:prstGeom>
              <a:noFill/>
              <a:ln w="952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grpSp>
            <p:nvGrpSpPr>
              <p:cNvPr id="66" name="Group 73"/>
              <p:cNvGrpSpPr>
                <a:grpSpLocks/>
              </p:cNvGrpSpPr>
              <p:nvPr/>
            </p:nvGrpSpPr>
            <p:grpSpPr bwMode="auto">
              <a:xfrm>
                <a:off x="3312" y="1721"/>
                <a:ext cx="391" cy="55"/>
                <a:chOff x="3312" y="1721"/>
                <a:chExt cx="391" cy="55"/>
              </a:xfrm>
            </p:grpSpPr>
            <p:sp>
              <p:nvSpPr>
                <p:cNvPr id="72" name="Line 67"/>
                <p:cNvSpPr>
                  <a:spLocks noChangeShapeType="1"/>
                </p:cNvSpPr>
                <p:nvPr/>
              </p:nvSpPr>
              <p:spPr bwMode="auto">
                <a:xfrm flipH="1">
                  <a:off x="3655" y="1721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73" name="Line 69"/>
                <p:cNvSpPr>
                  <a:spLocks noChangeShapeType="1"/>
                </p:cNvSpPr>
                <p:nvPr/>
              </p:nvSpPr>
              <p:spPr bwMode="auto">
                <a:xfrm flipH="1">
                  <a:off x="3552" y="1728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74" name="Line 70"/>
                <p:cNvSpPr>
                  <a:spLocks noChangeShapeType="1"/>
                </p:cNvSpPr>
                <p:nvPr/>
              </p:nvSpPr>
              <p:spPr bwMode="auto">
                <a:xfrm flipH="1">
                  <a:off x="3504" y="1728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75" name="Line 71"/>
                <p:cNvSpPr>
                  <a:spLocks noChangeShapeType="1"/>
                </p:cNvSpPr>
                <p:nvPr/>
              </p:nvSpPr>
              <p:spPr bwMode="auto">
                <a:xfrm flipH="1">
                  <a:off x="3367" y="1721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76" name="Line 72"/>
                <p:cNvSpPr>
                  <a:spLocks noChangeShapeType="1"/>
                </p:cNvSpPr>
                <p:nvPr/>
              </p:nvSpPr>
              <p:spPr bwMode="auto">
                <a:xfrm flipH="1">
                  <a:off x="3312" y="1721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</p:grpSp>
        <p:sp>
          <p:nvSpPr>
            <p:cNvPr id="68" name="Line 75"/>
            <p:cNvSpPr>
              <a:spLocks noChangeShapeType="1"/>
            </p:cNvSpPr>
            <p:nvPr/>
          </p:nvSpPr>
          <p:spPr bwMode="auto">
            <a:xfrm flipV="1">
              <a:off x="3428" y="1749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9" name="Text Box 76"/>
            <p:cNvSpPr txBox="1">
              <a:spLocks noChangeArrowheads="1"/>
            </p:cNvSpPr>
            <p:nvPr/>
          </p:nvSpPr>
          <p:spPr bwMode="auto">
            <a:xfrm>
              <a:off x="2884" y="2016"/>
              <a:ext cx="110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Lost production</a:t>
              </a:r>
            </a:p>
          </p:txBody>
        </p:sp>
      </p:grpSp>
      <p:grpSp>
        <p:nvGrpSpPr>
          <p:cNvPr id="67" name="Group 171"/>
          <p:cNvGrpSpPr>
            <a:grpSpLocks/>
          </p:cNvGrpSpPr>
          <p:nvPr/>
        </p:nvGrpSpPr>
        <p:grpSpPr bwMode="auto">
          <a:xfrm>
            <a:off x="1143000" y="4500570"/>
            <a:ext cx="6705600" cy="1857375"/>
            <a:chOff x="720" y="2805"/>
            <a:chExt cx="4224" cy="1170"/>
          </a:xfrm>
        </p:grpSpPr>
        <p:grpSp>
          <p:nvGrpSpPr>
            <p:cNvPr id="71" name="Group 79"/>
            <p:cNvGrpSpPr>
              <a:grpSpLocks/>
            </p:cNvGrpSpPr>
            <p:nvPr/>
          </p:nvGrpSpPr>
          <p:grpSpPr bwMode="auto">
            <a:xfrm>
              <a:off x="768" y="2880"/>
              <a:ext cx="4128" cy="576"/>
              <a:chOff x="768" y="1056"/>
              <a:chExt cx="4128" cy="576"/>
            </a:xfrm>
          </p:grpSpPr>
          <p:grpSp>
            <p:nvGrpSpPr>
              <p:cNvPr id="77" name="Group 80"/>
              <p:cNvGrpSpPr>
                <a:grpSpLocks/>
              </p:cNvGrpSpPr>
              <p:nvPr/>
            </p:nvGrpSpPr>
            <p:grpSpPr bwMode="auto">
              <a:xfrm>
                <a:off x="768" y="1056"/>
                <a:ext cx="4128" cy="576"/>
                <a:chOff x="768" y="1056"/>
                <a:chExt cx="4128" cy="576"/>
              </a:xfrm>
            </p:grpSpPr>
            <p:sp>
              <p:nvSpPr>
                <p:cNvPr id="116" name="Rectangle 81"/>
                <p:cNvSpPr>
                  <a:spLocks noChangeArrowheads="1"/>
                </p:cNvSpPr>
                <p:nvPr/>
              </p:nvSpPr>
              <p:spPr bwMode="auto">
                <a:xfrm>
                  <a:off x="1200" y="1056"/>
                  <a:ext cx="576" cy="576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17" name="Rectangle 82"/>
                <p:cNvSpPr>
                  <a:spLocks noChangeArrowheads="1"/>
                </p:cNvSpPr>
                <p:nvPr/>
              </p:nvSpPr>
              <p:spPr bwMode="auto">
                <a:xfrm>
                  <a:off x="2544" y="1056"/>
                  <a:ext cx="576" cy="576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18" name="Rectangle 83"/>
                <p:cNvSpPr>
                  <a:spLocks noChangeArrowheads="1"/>
                </p:cNvSpPr>
                <p:nvPr/>
              </p:nvSpPr>
              <p:spPr bwMode="auto">
                <a:xfrm>
                  <a:off x="3936" y="1056"/>
                  <a:ext cx="576" cy="576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19" name="Line 84"/>
                <p:cNvSpPr>
                  <a:spLocks noChangeShapeType="1"/>
                </p:cNvSpPr>
                <p:nvPr/>
              </p:nvSpPr>
              <p:spPr bwMode="auto">
                <a:xfrm>
                  <a:off x="768" y="1584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20" name="Line 85"/>
                <p:cNvSpPr>
                  <a:spLocks noChangeShapeType="1"/>
                </p:cNvSpPr>
                <p:nvPr/>
              </p:nvSpPr>
              <p:spPr bwMode="auto">
                <a:xfrm>
                  <a:off x="1776" y="1584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21" name="Line 86"/>
                <p:cNvSpPr>
                  <a:spLocks noChangeShapeType="1"/>
                </p:cNvSpPr>
                <p:nvPr/>
              </p:nvSpPr>
              <p:spPr bwMode="auto">
                <a:xfrm>
                  <a:off x="3120" y="1584"/>
                  <a:ext cx="81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22" name="Line 87"/>
                <p:cNvSpPr>
                  <a:spLocks noChangeShapeType="1"/>
                </p:cNvSpPr>
                <p:nvPr/>
              </p:nvSpPr>
              <p:spPr bwMode="auto">
                <a:xfrm>
                  <a:off x="4512" y="1584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grpSp>
              <p:nvGrpSpPr>
                <p:cNvPr id="78" name="Group 88"/>
                <p:cNvGrpSpPr>
                  <a:grpSpLocks/>
                </p:cNvGrpSpPr>
                <p:nvPr/>
              </p:nvGrpSpPr>
              <p:grpSpPr bwMode="auto">
                <a:xfrm rot="-5400000">
                  <a:off x="882" y="1475"/>
                  <a:ext cx="126" cy="148"/>
                  <a:chOff x="4860" y="4860"/>
                  <a:chExt cx="1620" cy="1440"/>
                </a:xfrm>
              </p:grpSpPr>
              <p:sp>
                <p:nvSpPr>
                  <p:cNvPr id="139" name="AutoShape 89"/>
                  <p:cNvSpPr>
                    <a:spLocks noChangeArrowheads="1"/>
                  </p:cNvSpPr>
                  <p:nvPr/>
                </p:nvSpPr>
                <p:spPr bwMode="auto">
                  <a:xfrm>
                    <a:off x="4860" y="4860"/>
                    <a:ext cx="720" cy="1440"/>
                  </a:xfrm>
                  <a:prstGeom prst="flowChartCollat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140" name="AutoShape 90"/>
                  <p:cNvSpPr>
                    <a:spLocks noChangeArrowheads="1"/>
                  </p:cNvSpPr>
                  <p:nvPr/>
                </p:nvSpPr>
                <p:spPr bwMode="auto">
                  <a:xfrm>
                    <a:off x="5940" y="4950"/>
                    <a:ext cx="540" cy="1245"/>
                  </a:xfrm>
                  <a:prstGeom prst="flowChartDelay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141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5220" y="5580"/>
                    <a:ext cx="720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79" name="Group 92"/>
                <p:cNvGrpSpPr>
                  <a:grpSpLocks/>
                </p:cNvGrpSpPr>
                <p:nvPr/>
              </p:nvGrpSpPr>
              <p:grpSpPr bwMode="auto">
                <a:xfrm rot="-5400000">
                  <a:off x="2041" y="1482"/>
                  <a:ext cx="126" cy="148"/>
                  <a:chOff x="4860" y="4860"/>
                  <a:chExt cx="1620" cy="1440"/>
                </a:xfrm>
              </p:grpSpPr>
              <p:sp>
                <p:nvSpPr>
                  <p:cNvPr id="136" name="AutoShape 93"/>
                  <p:cNvSpPr>
                    <a:spLocks noChangeArrowheads="1"/>
                  </p:cNvSpPr>
                  <p:nvPr/>
                </p:nvSpPr>
                <p:spPr bwMode="auto">
                  <a:xfrm>
                    <a:off x="4860" y="4860"/>
                    <a:ext cx="720" cy="1440"/>
                  </a:xfrm>
                  <a:prstGeom prst="flowChartCollat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137" name="AutoShape 94"/>
                  <p:cNvSpPr>
                    <a:spLocks noChangeArrowheads="1"/>
                  </p:cNvSpPr>
                  <p:nvPr/>
                </p:nvSpPr>
                <p:spPr bwMode="auto">
                  <a:xfrm>
                    <a:off x="5940" y="4950"/>
                    <a:ext cx="540" cy="1245"/>
                  </a:xfrm>
                  <a:prstGeom prst="flowChartDelay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138" name="Line 95"/>
                  <p:cNvSpPr>
                    <a:spLocks noChangeShapeType="1"/>
                  </p:cNvSpPr>
                  <p:nvPr/>
                </p:nvSpPr>
                <p:spPr bwMode="auto">
                  <a:xfrm>
                    <a:off x="5220" y="5580"/>
                    <a:ext cx="720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80" name="Group 96"/>
                <p:cNvGrpSpPr>
                  <a:grpSpLocks/>
                </p:cNvGrpSpPr>
                <p:nvPr/>
              </p:nvGrpSpPr>
              <p:grpSpPr bwMode="auto">
                <a:xfrm rot="-5400000">
                  <a:off x="3385" y="1482"/>
                  <a:ext cx="126" cy="148"/>
                  <a:chOff x="4860" y="4860"/>
                  <a:chExt cx="1620" cy="1440"/>
                </a:xfrm>
              </p:grpSpPr>
              <p:sp>
                <p:nvSpPr>
                  <p:cNvPr id="133" name="AutoShape 97"/>
                  <p:cNvSpPr>
                    <a:spLocks noChangeArrowheads="1"/>
                  </p:cNvSpPr>
                  <p:nvPr/>
                </p:nvSpPr>
                <p:spPr bwMode="auto">
                  <a:xfrm>
                    <a:off x="4860" y="4860"/>
                    <a:ext cx="720" cy="1440"/>
                  </a:xfrm>
                  <a:prstGeom prst="flowChartCollat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134" name="AutoShape 98"/>
                  <p:cNvSpPr>
                    <a:spLocks noChangeArrowheads="1"/>
                  </p:cNvSpPr>
                  <p:nvPr/>
                </p:nvSpPr>
                <p:spPr bwMode="auto">
                  <a:xfrm>
                    <a:off x="5940" y="4950"/>
                    <a:ext cx="540" cy="1245"/>
                  </a:xfrm>
                  <a:prstGeom prst="flowChartDelay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135" name="Line 99"/>
                  <p:cNvSpPr>
                    <a:spLocks noChangeShapeType="1"/>
                  </p:cNvSpPr>
                  <p:nvPr/>
                </p:nvSpPr>
                <p:spPr bwMode="auto">
                  <a:xfrm>
                    <a:off x="5220" y="5580"/>
                    <a:ext cx="720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81" name="Group 100"/>
                <p:cNvGrpSpPr>
                  <a:grpSpLocks/>
                </p:cNvGrpSpPr>
                <p:nvPr/>
              </p:nvGrpSpPr>
              <p:grpSpPr bwMode="auto">
                <a:xfrm rot="-5400000">
                  <a:off x="4633" y="1482"/>
                  <a:ext cx="126" cy="148"/>
                  <a:chOff x="4860" y="4860"/>
                  <a:chExt cx="1620" cy="1440"/>
                </a:xfrm>
              </p:grpSpPr>
              <p:sp>
                <p:nvSpPr>
                  <p:cNvPr id="130" name="AutoShape 101"/>
                  <p:cNvSpPr>
                    <a:spLocks noChangeArrowheads="1"/>
                  </p:cNvSpPr>
                  <p:nvPr/>
                </p:nvSpPr>
                <p:spPr bwMode="auto">
                  <a:xfrm>
                    <a:off x="4860" y="4860"/>
                    <a:ext cx="720" cy="1440"/>
                  </a:xfrm>
                  <a:prstGeom prst="flowChartCollat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131" name="AutoShape 102"/>
                  <p:cNvSpPr>
                    <a:spLocks noChangeArrowheads="1"/>
                  </p:cNvSpPr>
                  <p:nvPr/>
                </p:nvSpPr>
                <p:spPr bwMode="auto">
                  <a:xfrm>
                    <a:off x="5940" y="4950"/>
                    <a:ext cx="540" cy="1245"/>
                  </a:xfrm>
                  <a:prstGeom prst="flowChartDelay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132" name="Line 103"/>
                  <p:cNvSpPr>
                    <a:spLocks noChangeShapeType="1"/>
                  </p:cNvSpPr>
                  <p:nvPr/>
                </p:nvSpPr>
                <p:spPr bwMode="auto">
                  <a:xfrm>
                    <a:off x="5220" y="5580"/>
                    <a:ext cx="720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  <p:sp>
              <p:nvSpPr>
                <p:cNvPr id="127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36" y="1305"/>
                  <a:ext cx="492" cy="23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Unit 1</a:t>
                  </a:r>
                </a:p>
              </p:txBody>
            </p:sp>
            <p:sp>
              <p:nvSpPr>
                <p:cNvPr id="128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2592" y="1296"/>
                  <a:ext cx="492" cy="23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Unit 2</a:t>
                  </a:r>
                </a:p>
              </p:txBody>
            </p:sp>
            <p:sp>
              <p:nvSpPr>
                <p:cNvPr id="129" name="Text Box 106"/>
                <p:cNvSpPr txBox="1">
                  <a:spLocks noChangeArrowheads="1"/>
                </p:cNvSpPr>
                <p:nvPr/>
              </p:nvSpPr>
              <p:spPr bwMode="auto">
                <a:xfrm>
                  <a:off x="3984" y="1296"/>
                  <a:ext cx="492" cy="23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Unit 3</a:t>
                  </a:r>
                </a:p>
              </p:txBody>
            </p:sp>
          </p:grpSp>
          <p:sp>
            <p:nvSpPr>
              <p:cNvPr id="115" name="Text Box 107"/>
              <p:cNvSpPr txBox="1">
                <a:spLocks noChangeArrowheads="1"/>
              </p:cNvSpPr>
              <p:nvPr/>
            </p:nvSpPr>
            <p:spPr bwMode="auto">
              <a:xfrm>
                <a:off x="4138" y="1065"/>
                <a:ext cx="172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*</a:t>
                </a:r>
              </a:p>
            </p:txBody>
          </p:sp>
        </p:grpSp>
        <p:grpSp>
          <p:nvGrpSpPr>
            <p:cNvPr id="89" name="Group 168"/>
            <p:cNvGrpSpPr>
              <a:grpSpLocks/>
            </p:cNvGrpSpPr>
            <p:nvPr/>
          </p:nvGrpSpPr>
          <p:grpSpPr bwMode="auto">
            <a:xfrm>
              <a:off x="825" y="2805"/>
              <a:ext cx="4007" cy="603"/>
              <a:chOff x="825" y="2805"/>
              <a:chExt cx="4007" cy="603"/>
            </a:xfrm>
          </p:grpSpPr>
          <p:grpSp>
            <p:nvGrpSpPr>
              <p:cNvPr id="90" name="Group 167"/>
              <p:cNvGrpSpPr>
                <a:grpSpLocks/>
              </p:cNvGrpSpPr>
              <p:nvPr/>
            </p:nvGrpSpPr>
            <p:grpSpPr bwMode="auto">
              <a:xfrm>
                <a:off x="3271" y="2805"/>
                <a:ext cx="386" cy="603"/>
                <a:chOff x="3271" y="2805"/>
                <a:chExt cx="386" cy="603"/>
              </a:xfrm>
            </p:grpSpPr>
            <p:grpSp>
              <p:nvGrpSpPr>
                <p:cNvPr id="91" name="Group 109"/>
                <p:cNvGrpSpPr>
                  <a:grpSpLocks/>
                </p:cNvGrpSpPr>
                <p:nvPr/>
              </p:nvGrpSpPr>
              <p:grpSpPr bwMode="auto">
                <a:xfrm>
                  <a:off x="3319" y="3107"/>
                  <a:ext cx="265" cy="196"/>
                  <a:chOff x="1234" y="2215"/>
                  <a:chExt cx="265" cy="196"/>
                </a:xfrm>
              </p:grpSpPr>
              <p:sp>
                <p:nvSpPr>
                  <p:cNvPr id="112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1265" y="2215"/>
                    <a:ext cx="196" cy="196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113" name="Text Box 1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34" y="2215"/>
                    <a:ext cx="265" cy="192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solidFill>
                          <a:srgbClr val="0000CC"/>
                        </a:solidFill>
                      </a:rPr>
                      <a:t>FC</a:t>
                    </a:r>
                  </a:p>
                </p:txBody>
              </p:sp>
            </p:grpSp>
            <p:grpSp>
              <p:nvGrpSpPr>
                <p:cNvPr id="92" name="Group 112"/>
                <p:cNvGrpSpPr>
                  <a:grpSpLocks/>
                </p:cNvGrpSpPr>
                <p:nvPr/>
              </p:nvGrpSpPr>
              <p:grpSpPr bwMode="auto">
                <a:xfrm>
                  <a:off x="3552" y="3216"/>
                  <a:ext cx="48" cy="192"/>
                  <a:chOff x="3490" y="1934"/>
                  <a:chExt cx="48" cy="192"/>
                </a:xfrm>
              </p:grpSpPr>
              <p:sp>
                <p:nvSpPr>
                  <p:cNvPr id="110" name="Line 1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38" y="1934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111" name="Line 11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90" y="1934"/>
                    <a:ext cx="4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</p:grpSp>
            <p:sp>
              <p:nvSpPr>
                <p:cNvPr id="108" name="Line 115"/>
                <p:cNvSpPr>
                  <a:spLocks noChangeShapeType="1"/>
                </p:cNvSpPr>
                <p:nvPr/>
              </p:nvSpPr>
              <p:spPr bwMode="auto">
                <a:xfrm rot="5400000">
                  <a:off x="3391" y="3041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09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3271" y="2805"/>
                  <a:ext cx="386" cy="21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solidFill>
                        <a:srgbClr val="0000CC"/>
                      </a:solidFill>
                    </a:rPr>
                    <a:t>TPM</a:t>
                  </a:r>
                </a:p>
              </p:txBody>
            </p:sp>
          </p:grpSp>
          <p:grpSp>
            <p:nvGrpSpPr>
              <p:cNvPr id="93" name="Group 138"/>
              <p:cNvGrpSpPr>
                <a:grpSpLocks/>
              </p:cNvGrpSpPr>
              <p:nvPr/>
            </p:nvGrpSpPr>
            <p:grpSpPr bwMode="auto">
              <a:xfrm>
                <a:off x="825" y="3116"/>
                <a:ext cx="4007" cy="200"/>
                <a:chOff x="825" y="3116"/>
                <a:chExt cx="4007" cy="200"/>
              </a:xfrm>
            </p:grpSpPr>
            <p:grpSp>
              <p:nvGrpSpPr>
                <p:cNvPr id="94" name="Group 136"/>
                <p:cNvGrpSpPr>
                  <a:grpSpLocks/>
                </p:cNvGrpSpPr>
                <p:nvPr/>
              </p:nvGrpSpPr>
              <p:grpSpPr bwMode="auto">
                <a:xfrm>
                  <a:off x="1975" y="3120"/>
                  <a:ext cx="567" cy="196"/>
                  <a:chOff x="1975" y="3120"/>
                  <a:chExt cx="567" cy="196"/>
                </a:xfrm>
              </p:grpSpPr>
              <p:grpSp>
                <p:nvGrpSpPr>
                  <p:cNvPr id="98" name="Group 123"/>
                  <p:cNvGrpSpPr>
                    <a:grpSpLocks/>
                  </p:cNvGrpSpPr>
                  <p:nvPr/>
                </p:nvGrpSpPr>
                <p:grpSpPr bwMode="auto">
                  <a:xfrm>
                    <a:off x="1975" y="3120"/>
                    <a:ext cx="265" cy="196"/>
                    <a:chOff x="1234" y="2215"/>
                    <a:chExt cx="265" cy="196"/>
                  </a:xfrm>
                </p:grpSpPr>
                <p:sp>
                  <p:nvSpPr>
                    <p:cNvPr id="104" name="Oval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65" y="2215"/>
                      <a:ext cx="196" cy="196"/>
                    </a:xfrm>
                    <a:prstGeom prst="ellipse">
                      <a:avLst/>
                    </a:prstGeom>
                    <a:noFill/>
                    <a:ln w="9525" algn="ctr">
                      <a:solidFill>
                        <a:srgbClr val="0000CC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105" name="Text Box 1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34" y="2215"/>
                      <a:ext cx="265" cy="192"/>
                    </a:xfrm>
                    <a:prstGeom prst="rect">
                      <a:avLst/>
                    </a:prstGeom>
                    <a:noFill/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1400">
                          <a:solidFill>
                            <a:srgbClr val="0000CC"/>
                          </a:solidFill>
                        </a:rPr>
                        <a:t>LC</a:t>
                      </a:r>
                    </a:p>
                  </p:txBody>
                </p:sp>
              </p:grpSp>
              <p:sp>
                <p:nvSpPr>
                  <p:cNvPr id="103" name="Line 126"/>
                  <p:cNvSpPr>
                    <a:spLocks noChangeShapeType="1"/>
                  </p:cNvSpPr>
                  <p:nvPr/>
                </p:nvSpPr>
                <p:spPr bwMode="auto">
                  <a:xfrm>
                    <a:off x="2197" y="3222"/>
                    <a:ext cx="34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102" name="Group 137"/>
                <p:cNvGrpSpPr>
                  <a:grpSpLocks/>
                </p:cNvGrpSpPr>
                <p:nvPr/>
              </p:nvGrpSpPr>
              <p:grpSpPr bwMode="auto">
                <a:xfrm>
                  <a:off x="825" y="3116"/>
                  <a:ext cx="375" cy="196"/>
                  <a:chOff x="825" y="3116"/>
                  <a:chExt cx="375" cy="196"/>
                </a:xfrm>
              </p:grpSpPr>
              <p:grpSp>
                <p:nvGrpSpPr>
                  <p:cNvPr id="106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825" y="3116"/>
                    <a:ext cx="265" cy="196"/>
                    <a:chOff x="1234" y="2215"/>
                    <a:chExt cx="265" cy="196"/>
                  </a:xfrm>
                </p:grpSpPr>
                <p:sp>
                  <p:nvSpPr>
                    <p:cNvPr id="100" name="Oval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65" y="2215"/>
                      <a:ext cx="196" cy="196"/>
                    </a:xfrm>
                    <a:prstGeom prst="ellipse">
                      <a:avLst/>
                    </a:prstGeom>
                    <a:noFill/>
                    <a:ln w="9525" algn="ctr">
                      <a:solidFill>
                        <a:srgbClr val="0000CC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101" name="Text Box 1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34" y="2215"/>
                      <a:ext cx="265" cy="192"/>
                    </a:xfrm>
                    <a:prstGeom prst="rect">
                      <a:avLst/>
                    </a:prstGeom>
                    <a:noFill/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1400">
                          <a:solidFill>
                            <a:srgbClr val="0000CC"/>
                          </a:solidFill>
                        </a:rPr>
                        <a:t>LC</a:t>
                      </a:r>
                    </a:p>
                  </p:txBody>
                </p:sp>
              </p:grpSp>
              <p:sp>
                <p:nvSpPr>
                  <p:cNvPr id="99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3216"/>
                    <a:ext cx="14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107" name="Group 135"/>
                <p:cNvGrpSpPr>
                  <a:grpSpLocks/>
                </p:cNvGrpSpPr>
                <p:nvPr/>
              </p:nvGrpSpPr>
              <p:grpSpPr bwMode="auto">
                <a:xfrm>
                  <a:off x="4512" y="3120"/>
                  <a:ext cx="320" cy="196"/>
                  <a:chOff x="4512" y="3120"/>
                  <a:chExt cx="320" cy="196"/>
                </a:xfrm>
              </p:grpSpPr>
              <p:grpSp>
                <p:nvGrpSpPr>
                  <p:cNvPr id="114" name="Group 131"/>
                  <p:cNvGrpSpPr>
                    <a:grpSpLocks/>
                  </p:cNvGrpSpPr>
                  <p:nvPr/>
                </p:nvGrpSpPr>
                <p:grpSpPr bwMode="auto">
                  <a:xfrm>
                    <a:off x="4567" y="3120"/>
                    <a:ext cx="265" cy="196"/>
                    <a:chOff x="1234" y="2215"/>
                    <a:chExt cx="265" cy="196"/>
                  </a:xfrm>
                </p:grpSpPr>
                <p:sp>
                  <p:nvSpPr>
                    <p:cNvPr id="96" name="Oval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65" y="2215"/>
                      <a:ext cx="196" cy="196"/>
                    </a:xfrm>
                    <a:prstGeom prst="ellipse">
                      <a:avLst/>
                    </a:prstGeom>
                    <a:noFill/>
                    <a:ln w="9525" algn="ctr">
                      <a:solidFill>
                        <a:srgbClr val="0000CC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97" name="Text Box 1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34" y="2215"/>
                      <a:ext cx="265" cy="192"/>
                    </a:xfrm>
                    <a:prstGeom prst="rect">
                      <a:avLst/>
                    </a:prstGeom>
                    <a:noFill/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1400">
                          <a:solidFill>
                            <a:srgbClr val="0000CC"/>
                          </a:solidFill>
                        </a:rPr>
                        <a:t>LC</a:t>
                      </a:r>
                    </a:p>
                  </p:txBody>
                </p:sp>
              </p:grpSp>
              <p:sp>
                <p:nvSpPr>
                  <p:cNvPr id="95" name="Line 134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3216"/>
                    <a:ext cx="8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</p:grpSp>
          </p:grpSp>
        </p:grpSp>
        <p:grpSp>
          <p:nvGrpSpPr>
            <p:cNvPr id="123" name="Group 170"/>
            <p:cNvGrpSpPr>
              <a:grpSpLocks/>
            </p:cNvGrpSpPr>
            <p:nvPr/>
          </p:nvGrpSpPr>
          <p:grpSpPr bwMode="auto">
            <a:xfrm>
              <a:off x="720" y="3552"/>
              <a:ext cx="4224" cy="423"/>
              <a:chOff x="720" y="3552"/>
              <a:chExt cx="4224" cy="423"/>
            </a:xfrm>
          </p:grpSpPr>
          <p:grpSp>
            <p:nvGrpSpPr>
              <p:cNvPr id="124" name="Group 169"/>
              <p:cNvGrpSpPr>
                <a:grpSpLocks/>
              </p:cNvGrpSpPr>
              <p:nvPr/>
            </p:nvGrpSpPr>
            <p:grpSpPr bwMode="auto">
              <a:xfrm>
                <a:off x="720" y="3552"/>
                <a:ext cx="4224" cy="115"/>
                <a:chOff x="720" y="3552"/>
                <a:chExt cx="4224" cy="115"/>
              </a:xfrm>
            </p:grpSpPr>
            <p:sp>
              <p:nvSpPr>
                <p:cNvPr id="85" name="Freeform 117"/>
                <p:cNvSpPr>
                  <a:spLocks/>
                </p:cNvSpPr>
                <p:nvPr/>
              </p:nvSpPr>
              <p:spPr bwMode="auto">
                <a:xfrm>
                  <a:off x="1920" y="3590"/>
                  <a:ext cx="432" cy="58"/>
                </a:xfrm>
                <a:custGeom>
                  <a:avLst/>
                  <a:gdLst>
                    <a:gd name="T0" fmla="*/ 0 w 432"/>
                    <a:gd name="T1" fmla="*/ 58 h 96"/>
                    <a:gd name="T2" fmla="*/ 48 w 432"/>
                    <a:gd name="T3" fmla="*/ 29 h 96"/>
                    <a:gd name="T4" fmla="*/ 96 w 432"/>
                    <a:gd name="T5" fmla="*/ 58 h 96"/>
                    <a:gd name="T6" fmla="*/ 96 w 432"/>
                    <a:gd name="T7" fmla="*/ 29 h 96"/>
                    <a:gd name="T8" fmla="*/ 192 w 432"/>
                    <a:gd name="T9" fmla="*/ 0 h 96"/>
                    <a:gd name="T10" fmla="*/ 240 w 432"/>
                    <a:gd name="T11" fmla="*/ 29 h 96"/>
                    <a:gd name="T12" fmla="*/ 288 w 432"/>
                    <a:gd name="T13" fmla="*/ 29 h 96"/>
                    <a:gd name="T14" fmla="*/ 336 w 432"/>
                    <a:gd name="T15" fmla="*/ 58 h 96"/>
                    <a:gd name="T16" fmla="*/ 384 w 432"/>
                    <a:gd name="T17" fmla="*/ 29 h 96"/>
                    <a:gd name="T18" fmla="*/ 432 w 432"/>
                    <a:gd name="T19" fmla="*/ 29 h 9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432"/>
                    <a:gd name="T31" fmla="*/ 0 h 96"/>
                    <a:gd name="T32" fmla="*/ 432 w 432"/>
                    <a:gd name="T33" fmla="*/ 96 h 9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432" h="96">
                      <a:moveTo>
                        <a:pt x="0" y="96"/>
                      </a:moveTo>
                      <a:cubicBezTo>
                        <a:pt x="16" y="72"/>
                        <a:pt x="32" y="48"/>
                        <a:pt x="48" y="48"/>
                      </a:cubicBezTo>
                      <a:cubicBezTo>
                        <a:pt x="64" y="48"/>
                        <a:pt x="88" y="96"/>
                        <a:pt x="96" y="96"/>
                      </a:cubicBezTo>
                      <a:cubicBezTo>
                        <a:pt x="104" y="96"/>
                        <a:pt x="80" y="64"/>
                        <a:pt x="96" y="48"/>
                      </a:cubicBezTo>
                      <a:cubicBezTo>
                        <a:pt x="112" y="32"/>
                        <a:pt x="168" y="0"/>
                        <a:pt x="192" y="0"/>
                      </a:cubicBezTo>
                      <a:cubicBezTo>
                        <a:pt x="216" y="0"/>
                        <a:pt x="224" y="40"/>
                        <a:pt x="240" y="48"/>
                      </a:cubicBezTo>
                      <a:cubicBezTo>
                        <a:pt x="256" y="56"/>
                        <a:pt x="272" y="40"/>
                        <a:pt x="288" y="48"/>
                      </a:cubicBezTo>
                      <a:cubicBezTo>
                        <a:pt x="304" y="56"/>
                        <a:pt x="320" y="96"/>
                        <a:pt x="336" y="96"/>
                      </a:cubicBezTo>
                      <a:cubicBezTo>
                        <a:pt x="352" y="96"/>
                        <a:pt x="368" y="56"/>
                        <a:pt x="384" y="48"/>
                      </a:cubicBezTo>
                      <a:cubicBezTo>
                        <a:pt x="400" y="40"/>
                        <a:pt x="416" y="44"/>
                        <a:pt x="432" y="4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86" name="Freeform 118"/>
                <p:cNvSpPr>
                  <a:spLocks/>
                </p:cNvSpPr>
                <p:nvPr/>
              </p:nvSpPr>
              <p:spPr bwMode="auto">
                <a:xfrm>
                  <a:off x="720" y="3552"/>
                  <a:ext cx="432" cy="115"/>
                </a:xfrm>
                <a:custGeom>
                  <a:avLst/>
                  <a:gdLst>
                    <a:gd name="T0" fmla="*/ 0 w 432"/>
                    <a:gd name="T1" fmla="*/ 115 h 96"/>
                    <a:gd name="T2" fmla="*/ 48 w 432"/>
                    <a:gd name="T3" fmla="*/ 57 h 96"/>
                    <a:gd name="T4" fmla="*/ 96 w 432"/>
                    <a:gd name="T5" fmla="*/ 115 h 96"/>
                    <a:gd name="T6" fmla="*/ 96 w 432"/>
                    <a:gd name="T7" fmla="*/ 57 h 96"/>
                    <a:gd name="T8" fmla="*/ 192 w 432"/>
                    <a:gd name="T9" fmla="*/ 0 h 96"/>
                    <a:gd name="T10" fmla="*/ 240 w 432"/>
                    <a:gd name="T11" fmla="*/ 57 h 96"/>
                    <a:gd name="T12" fmla="*/ 288 w 432"/>
                    <a:gd name="T13" fmla="*/ 57 h 96"/>
                    <a:gd name="T14" fmla="*/ 336 w 432"/>
                    <a:gd name="T15" fmla="*/ 115 h 96"/>
                    <a:gd name="T16" fmla="*/ 384 w 432"/>
                    <a:gd name="T17" fmla="*/ 57 h 96"/>
                    <a:gd name="T18" fmla="*/ 432 w 432"/>
                    <a:gd name="T19" fmla="*/ 57 h 9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432"/>
                    <a:gd name="T31" fmla="*/ 0 h 96"/>
                    <a:gd name="T32" fmla="*/ 432 w 432"/>
                    <a:gd name="T33" fmla="*/ 96 h 9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432" h="96">
                      <a:moveTo>
                        <a:pt x="0" y="96"/>
                      </a:moveTo>
                      <a:cubicBezTo>
                        <a:pt x="16" y="72"/>
                        <a:pt x="32" y="48"/>
                        <a:pt x="48" y="48"/>
                      </a:cubicBezTo>
                      <a:cubicBezTo>
                        <a:pt x="64" y="48"/>
                        <a:pt x="88" y="96"/>
                        <a:pt x="96" y="96"/>
                      </a:cubicBezTo>
                      <a:cubicBezTo>
                        <a:pt x="104" y="96"/>
                        <a:pt x="80" y="64"/>
                        <a:pt x="96" y="48"/>
                      </a:cubicBezTo>
                      <a:cubicBezTo>
                        <a:pt x="112" y="32"/>
                        <a:pt x="168" y="0"/>
                        <a:pt x="192" y="0"/>
                      </a:cubicBezTo>
                      <a:cubicBezTo>
                        <a:pt x="216" y="0"/>
                        <a:pt x="224" y="40"/>
                        <a:pt x="240" y="48"/>
                      </a:cubicBezTo>
                      <a:cubicBezTo>
                        <a:pt x="256" y="56"/>
                        <a:pt x="272" y="40"/>
                        <a:pt x="288" y="48"/>
                      </a:cubicBezTo>
                      <a:cubicBezTo>
                        <a:pt x="304" y="56"/>
                        <a:pt x="320" y="96"/>
                        <a:pt x="336" y="96"/>
                      </a:cubicBezTo>
                      <a:cubicBezTo>
                        <a:pt x="352" y="96"/>
                        <a:pt x="368" y="56"/>
                        <a:pt x="384" y="48"/>
                      </a:cubicBezTo>
                      <a:cubicBezTo>
                        <a:pt x="400" y="40"/>
                        <a:pt x="416" y="44"/>
                        <a:pt x="432" y="4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87" name="Freeform 119"/>
                <p:cNvSpPr>
                  <a:spLocks/>
                </p:cNvSpPr>
                <p:nvPr/>
              </p:nvSpPr>
              <p:spPr bwMode="auto">
                <a:xfrm>
                  <a:off x="4512" y="3552"/>
                  <a:ext cx="432" cy="58"/>
                </a:xfrm>
                <a:custGeom>
                  <a:avLst/>
                  <a:gdLst>
                    <a:gd name="T0" fmla="*/ 0 w 432"/>
                    <a:gd name="T1" fmla="*/ 58 h 96"/>
                    <a:gd name="T2" fmla="*/ 48 w 432"/>
                    <a:gd name="T3" fmla="*/ 29 h 96"/>
                    <a:gd name="T4" fmla="*/ 96 w 432"/>
                    <a:gd name="T5" fmla="*/ 58 h 96"/>
                    <a:gd name="T6" fmla="*/ 96 w 432"/>
                    <a:gd name="T7" fmla="*/ 29 h 96"/>
                    <a:gd name="T8" fmla="*/ 192 w 432"/>
                    <a:gd name="T9" fmla="*/ 0 h 96"/>
                    <a:gd name="T10" fmla="*/ 240 w 432"/>
                    <a:gd name="T11" fmla="*/ 29 h 96"/>
                    <a:gd name="T12" fmla="*/ 288 w 432"/>
                    <a:gd name="T13" fmla="*/ 29 h 96"/>
                    <a:gd name="T14" fmla="*/ 336 w 432"/>
                    <a:gd name="T15" fmla="*/ 58 h 96"/>
                    <a:gd name="T16" fmla="*/ 384 w 432"/>
                    <a:gd name="T17" fmla="*/ 29 h 96"/>
                    <a:gd name="T18" fmla="*/ 432 w 432"/>
                    <a:gd name="T19" fmla="*/ 29 h 9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432"/>
                    <a:gd name="T31" fmla="*/ 0 h 96"/>
                    <a:gd name="T32" fmla="*/ 432 w 432"/>
                    <a:gd name="T33" fmla="*/ 96 h 9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432" h="96">
                      <a:moveTo>
                        <a:pt x="0" y="96"/>
                      </a:moveTo>
                      <a:cubicBezTo>
                        <a:pt x="16" y="72"/>
                        <a:pt x="32" y="48"/>
                        <a:pt x="48" y="48"/>
                      </a:cubicBezTo>
                      <a:cubicBezTo>
                        <a:pt x="64" y="48"/>
                        <a:pt x="88" y="96"/>
                        <a:pt x="96" y="96"/>
                      </a:cubicBezTo>
                      <a:cubicBezTo>
                        <a:pt x="104" y="96"/>
                        <a:pt x="80" y="64"/>
                        <a:pt x="96" y="48"/>
                      </a:cubicBezTo>
                      <a:cubicBezTo>
                        <a:pt x="112" y="32"/>
                        <a:pt x="168" y="0"/>
                        <a:pt x="192" y="0"/>
                      </a:cubicBezTo>
                      <a:cubicBezTo>
                        <a:pt x="216" y="0"/>
                        <a:pt x="224" y="40"/>
                        <a:pt x="240" y="48"/>
                      </a:cubicBezTo>
                      <a:cubicBezTo>
                        <a:pt x="256" y="56"/>
                        <a:pt x="272" y="40"/>
                        <a:pt x="288" y="48"/>
                      </a:cubicBezTo>
                      <a:cubicBezTo>
                        <a:pt x="304" y="56"/>
                        <a:pt x="320" y="96"/>
                        <a:pt x="336" y="96"/>
                      </a:cubicBezTo>
                      <a:cubicBezTo>
                        <a:pt x="352" y="96"/>
                        <a:pt x="368" y="56"/>
                        <a:pt x="384" y="48"/>
                      </a:cubicBezTo>
                      <a:cubicBezTo>
                        <a:pt x="400" y="40"/>
                        <a:pt x="416" y="44"/>
                        <a:pt x="432" y="4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88" name="Line 120"/>
                <p:cNvSpPr>
                  <a:spLocks noChangeShapeType="1"/>
                </p:cNvSpPr>
                <p:nvPr/>
              </p:nvSpPr>
              <p:spPr bwMode="auto">
                <a:xfrm>
                  <a:off x="3264" y="3620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sp>
            <p:nvSpPr>
              <p:cNvPr id="82" name="Line 121"/>
              <p:cNvSpPr>
                <a:spLocks noChangeShapeType="1"/>
              </p:cNvSpPr>
              <p:nvPr/>
            </p:nvSpPr>
            <p:spPr bwMode="auto">
              <a:xfrm>
                <a:off x="3269" y="3607"/>
                <a:ext cx="43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3" name="Text Box 140"/>
              <p:cNvSpPr txBox="1">
                <a:spLocks noChangeArrowheads="1"/>
              </p:cNvSpPr>
              <p:nvPr/>
            </p:nvSpPr>
            <p:spPr bwMode="auto">
              <a:xfrm>
                <a:off x="2544" y="3744"/>
                <a:ext cx="1676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No (min) production loss</a:t>
                </a:r>
              </a:p>
            </p:txBody>
          </p:sp>
          <p:sp>
            <p:nvSpPr>
              <p:cNvPr id="84" name="Line 141"/>
              <p:cNvSpPr>
                <a:spLocks noChangeShapeType="1"/>
              </p:cNvSpPr>
              <p:nvPr/>
            </p:nvSpPr>
            <p:spPr bwMode="auto">
              <a:xfrm flipV="1">
                <a:off x="3299" y="3620"/>
                <a:ext cx="192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PWC Basics: TPM Selection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72098"/>
          </a:xfrm>
        </p:spPr>
        <p:txBody>
          <a:bodyPr>
            <a:normAutofit/>
          </a:bodyPr>
          <a:lstStyle/>
          <a:p>
            <a:r>
              <a:rPr lang="en-IN" dirty="0" smtClean="0"/>
              <a:t>When is TPM choice flexible</a:t>
            </a:r>
          </a:p>
          <a:p>
            <a:pPr lvl="1"/>
            <a:r>
              <a:rPr lang="en-IN" dirty="0" smtClean="0"/>
              <a:t>Large storage tanks supply the fresh feed(s)</a:t>
            </a:r>
          </a:p>
          <a:p>
            <a:pPr lvl="1"/>
            <a:r>
              <a:rPr lang="en-IN" dirty="0" smtClean="0"/>
              <a:t>Variability in storage tank level is acceptable</a:t>
            </a:r>
          </a:p>
          <a:p>
            <a:pPr lvl="2"/>
            <a:r>
              <a:rPr lang="en-IN" dirty="0" smtClean="0"/>
              <a:t>Allows structures that bring in fresh feed(s) as make-up</a:t>
            </a:r>
          </a:p>
          <a:p>
            <a:r>
              <a:rPr lang="en-IN" dirty="0" smtClean="0"/>
              <a:t>Usually plant designs have large recycle rates</a:t>
            </a:r>
          </a:p>
          <a:p>
            <a:pPr lvl="1"/>
            <a:r>
              <a:rPr lang="en-IN" dirty="0" smtClean="0"/>
              <a:t>Design in the snowballing region</a:t>
            </a:r>
          </a:p>
          <a:p>
            <a:pPr lvl="1"/>
            <a:r>
              <a:rPr lang="en-IN" dirty="0" smtClean="0"/>
              <a:t>Capacity bottleneck then is likely inside the loop</a:t>
            </a:r>
          </a:p>
          <a:p>
            <a:r>
              <a:rPr lang="en-IN" dirty="0" smtClean="0"/>
              <a:t>Where to locate the TPM</a:t>
            </a:r>
          </a:p>
          <a:p>
            <a:pPr lvl="1"/>
            <a:r>
              <a:rPr lang="en-IN" dirty="0" smtClean="0"/>
              <a:t>Inside the recycle loop</a:t>
            </a:r>
          </a:p>
          <a:p>
            <a:pPr lvl="1"/>
            <a:r>
              <a:rPr lang="en-IN" dirty="0" smtClean="0"/>
              <a:t>If multiple recycle loops, on a common branch</a:t>
            </a:r>
          </a:p>
          <a:p>
            <a:pPr lvl="1"/>
            <a:r>
              <a:rPr lang="en-IN" dirty="0" smtClean="0"/>
              <a:t>If bottleneck is known, AT the bottleneck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Reactor Separator Recycle Process</a:t>
            </a:r>
            <a:endParaRPr lang="en-IN" dirty="0"/>
          </a:p>
        </p:txBody>
      </p:sp>
      <p:grpSp>
        <p:nvGrpSpPr>
          <p:cNvPr id="163" name="Group 162"/>
          <p:cNvGrpSpPr/>
          <p:nvPr/>
        </p:nvGrpSpPr>
        <p:grpSpPr>
          <a:xfrm>
            <a:off x="285720" y="1571612"/>
            <a:ext cx="4994275" cy="3967162"/>
            <a:chOff x="2078055" y="2028812"/>
            <a:chExt cx="4994275" cy="3967162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4775218" y="3813162"/>
              <a:ext cx="14033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2130443" y="4435462"/>
              <a:ext cx="5873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863868" y="3422637"/>
              <a:ext cx="1611312" cy="1138237"/>
              <a:chOff x="3240" y="5700"/>
              <a:chExt cx="1440" cy="1620"/>
            </a:xfrm>
          </p:grpSpPr>
          <p:sp>
            <p:nvSpPr>
              <p:cNvPr id="7" name="Rectangle 7"/>
              <p:cNvSpPr>
                <a:spLocks noChangeArrowheads="1"/>
              </p:cNvSpPr>
              <p:nvPr/>
            </p:nvSpPr>
            <p:spPr bwMode="auto">
              <a:xfrm>
                <a:off x="3240" y="5880"/>
                <a:ext cx="1440" cy="14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" name="AutoShape 8"/>
              <p:cNvSpPr>
                <a:spLocks noChangeArrowheads="1"/>
              </p:cNvSpPr>
              <p:nvPr/>
            </p:nvSpPr>
            <p:spPr bwMode="auto">
              <a:xfrm rot="-5400000">
                <a:off x="3870" y="5070"/>
                <a:ext cx="180" cy="1440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3157555" y="3743312"/>
              <a:ext cx="1171575" cy="1012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A + B → C</a:t>
              </a:r>
            </a:p>
            <a:p>
              <a:pPr algn="l"/>
              <a:endParaRPr lang="en-US" sz="800" dirty="0">
                <a:latin typeface="Microsoft Sans Serif" pitchFamily="34" charset="0"/>
                <a:ea typeface="Mangal" pitchFamily="2"/>
                <a:cs typeface="Mangal" pitchFamily="2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717818" y="3548049"/>
              <a:ext cx="146050" cy="10128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4475180" y="3548049"/>
              <a:ext cx="146050" cy="10128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4927618" y="3047987"/>
              <a:ext cx="12874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H="1">
              <a:off x="3571893" y="4560874"/>
              <a:ext cx="0" cy="176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2424130" y="2409812"/>
              <a:ext cx="11731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2424130" y="3041637"/>
              <a:ext cx="1173163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3597293" y="3041637"/>
              <a:ext cx="0" cy="381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3597293" y="2409812"/>
              <a:ext cx="0" cy="6318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18" name="Group 18"/>
            <p:cNvGrpSpPr>
              <a:grpSpLocks/>
            </p:cNvGrpSpPr>
            <p:nvPr/>
          </p:nvGrpSpPr>
          <p:grpSpPr bwMode="auto">
            <a:xfrm rot="-5400000">
              <a:off x="2880537" y="2234393"/>
              <a:ext cx="201612" cy="234950"/>
              <a:chOff x="4860" y="4860"/>
              <a:chExt cx="1620" cy="1440"/>
            </a:xfrm>
          </p:grpSpPr>
          <p:sp>
            <p:nvSpPr>
              <p:cNvPr id="19" name="AutoShape 19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" name="AutoShape 20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" name="Line 21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22" name="Group 22"/>
            <p:cNvGrpSpPr>
              <a:grpSpLocks/>
            </p:cNvGrpSpPr>
            <p:nvPr/>
          </p:nvGrpSpPr>
          <p:grpSpPr bwMode="auto">
            <a:xfrm rot="-5400000">
              <a:off x="2904348" y="2867806"/>
              <a:ext cx="201613" cy="234950"/>
              <a:chOff x="4860" y="4860"/>
              <a:chExt cx="1620" cy="1440"/>
            </a:xfrm>
          </p:grpSpPr>
          <p:sp>
            <p:nvSpPr>
              <p:cNvPr id="23" name="AutoShape 23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" name="AutoShape 24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5" name="Line 25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26" name="Group 26"/>
            <p:cNvGrpSpPr>
              <a:grpSpLocks/>
            </p:cNvGrpSpPr>
            <p:nvPr/>
          </p:nvGrpSpPr>
          <p:grpSpPr bwMode="auto">
            <a:xfrm rot="-5400000">
              <a:off x="2293162" y="4260043"/>
              <a:ext cx="201612" cy="234950"/>
              <a:chOff x="4860" y="4860"/>
              <a:chExt cx="1620" cy="1440"/>
            </a:xfrm>
          </p:grpSpPr>
          <p:sp>
            <p:nvSpPr>
              <p:cNvPr id="27" name="AutoShape 27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8" name="AutoShape 28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9" name="Line 29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H="1">
              <a:off x="2130443" y="3675049"/>
              <a:ext cx="5873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2078055" y="2187562"/>
              <a:ext cx="46355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F</a:t>
              </a:r>
              <a:r>
                <a:rPr lang="en-US" sz="1400" baseline="-25000">
                  <a:latin typeface="Microsoft Sans Serif" pitchFamily="34" charset="0"/>
                  <a:ea typeface="Mangal" pitchFamily="2"/>
                  <a:cs typeface="Mangal" pitchFamily="2"/>
                </a:rPr>
                <a:t>A</a:t>
              </a:r>
              <a:endParaRPr lang="en-US" sz="1400">
                <a:latin typeface="Microsoft Sans Serif" pitchFamily="34" charset="0"/>
              </a:endParaRPr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2078055" y="2873362"/>
              <a:ext cx="573088" cy="379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F</a:t>
              </a:r>
              <a:r>
                <a:rPr lang="en-US" sz="1400" baseline="-25000">
                  <a:latin typeface="Microsoft Sans Serif" pitchFamily="34" charset="0"/>
                  <a:ea typeface="Mangal" pitchFamily="2"/>
                  <a:cs typeface="Mangal" pitchFamily="2"/>
                </a:rPr>
                <a:t>B</a:t>
              </a:r>
              <a:endParaRPr lang="en-US" sz="1400">
                <a:latin typeface="Microsoft Sans Serif" pitchFamily="34" charset="0"/>
              </a:endParaRPr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 flipH="1">
              <a:off x="3608405" y="2412987"/>
              <a:ext cx="13192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>
              <a:off x="4927618" y="2416162"/>
              <a:ext cx="0" cy="6318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35" name="Group 35"/>
            <p:cNvGrpSpPr>
              <a:grpSpLocks/>
            </p:cNvGrpSpPr>
            <p:nvPr/>
          </p:nvGrpSpPr>
          <p:grpSpPr bwMode="auto">
            <a:xfrm rot="-5400000" flipH="1" flipV="1">
              <a:off x="3876693" y="2349487"/>
              <a:ext cx="203200" cy="234950"/>
              <a:chOff x="4860" y="4860"/>
              <a:chExt cx="1620" cy="1440"/>
            </a:xfrm>
          </p:grpSpPr>
          <p:sp>
            <p:nvSpPr>
              <p:cNvPr id="36" name="AutoShape 36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7" name="AutoShape 37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8" name="Line 38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39" name="Group 39"/>
            <p:cNvGrpSpPr>
              <a:grpSpLocks/>
            </p:cNvGrpSpPr>
            <p:nvPr/>
          </p:nvGrpSpPr>
          <p:grpSpPr bwMode="auto">
            <a:xfrm rot="-5400000">
              <a:off x="5522930" y="3644887"/>
              <a:ext cx="203200" cy="234950"/>
              <a:chOff x="4860" y="4860"/>
              <a:chExt cx="1620" cy="1440"/>
            </a:xfrm>
          </p:grpSpPr>
          <p:sp>
            <p:nvSpPr>
              <p:cNvPr id="40" name="AutoShape 40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41" name="AutoShape 41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42" name="Line 42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43" name="Group 43"/>
            <p:cNvGrpSpPr>
              <a:grpSpLocks/>
            </p:cNvGrpSpPr>
            <p:nvPr/>
          </p:nvGrpSpPr>
          <p:grpSpPr bwMode="auto">
            <a:xfrm>
              <a:off x="5313380" y="2662224"/>
              <a:ext cx="439738" cy="254000"/>
              <a:chOff x="7020" y="4440"/>
              <a:chExt cx="540" cy="1440"/>
            </a:xfrm>
          </p:grpSpPr>
          <p:sp>
            <p:nvSpPr>
              <p:cNvPr id="44" name="Rectangle 44"/>
              <p:cNvSpPr>
                <a:spLocks noChangeArrowheads="1"/>
              </p:cNvSpPr>
              <p:nvPr/>
            </p:nvSpPr>
            <p:spPr bwMode="auto">
              <a:xfrm>
                <a:off x="7020" y="4440"/>
                <a:ext cx="540" cy="14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45" name="Freeform 45"/>
              <p:cNvSpPr>
                <a:spLocks/>
              </p:cNvSpPr>
              <p:nvPr/>
            </p:nvSpPr>
            <p:spPr bwMode="auto">
              <a:xfrm>
                <a:off x="7020" y="4980"/>
                <a:ext cx="540" cy="180"/>
              </a:xfrm>
              <a:custGeom>
                <a:avLst/>
                <a:gdLst>
                  <a:gd name="T0" fmla="*/ 0 w 540"/>
                  <a:gd name="T1" fmla="*/ 180 h 180"/>
                  <a:gd name="T2" fmla="*/ 180 w 540"/>
                  <a:gd name="T3" fmla="*/ 0 h 180"/>
                  <a:gd name="T4" fmla="*/ 360 w 540"/>
                  <a:gd name="T5" fmla="*/ 180 h 180"/>
                  <a:gd name="T6" fmla="*/ 540 w 540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40"/>
                  <a:gd name="T13" fmla="*/ 0 h 180"/>
                  <a:gd name="T14" fmla="*/ 540 w 54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40" h="180">
                    <a:moveTo>
                      <a:pt x="0" y="180"/>
                    </a:moveTo>
                    <a:cubicBezTo>
                      <a:pt x="60" y="90"/>
                      <a:pt x="120" y="0"/>
                      <a:pt x="180" y="0"/>
                    </a:cubicBezTo>
                    <a:cubicBezTo>
                      <a:pt x="240" y="0"/>
                      <a:pt x="300" y="180"/>
                      <a:pt x="360" y="180"/>
                    </a:cubicBezTo>
                    <a:cubicBezTo>
                      <a:pt x="420" y="180"/>
                      <a:pt x="510" y="30"/>
                      <a:pt x="54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V="1">
              <a:off x="6340493" y="2282812"/>
              <a:ext cx="0" cy="5064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7" name="Line 47"/>
            <p:cNvSpPr>
              <a:spLocks noChangeShapeType="1"/>
            </p:cNvSpPr>
            <p:nvPr/>
          </p:nvSpPr>
          <p:spPr bwMode="auto">
            <a:xfrm flipH="1">
              <a:off x="5753118" y="2282812"/>
              <a:ext cx="5873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8" name="Line 48"/>
            <p:cNvSpPr>
              <a:spLocks noChangeShapeType="1"/>
            </p:cNvSpPr>
            <p:nvPr/>
          </p:nvSpPr>
          <p:spPr bwMode="auto">
            <a:xfrm>
              <a:off x="5557855" y="2916224"/>
              <a:ext cx="0" cy="1254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9" name="Line 49"/>
            <p:cNvSpPr>
              <a:spLocks noChangeShapeType="1"/>
            </p:cNvSpPr>
            <p:nvPr/>
          </p:nvSpPr>
          <p:spPr bwMode="auto">
            <a:xfrm>
              <a:off x="5557855" y="2535224"/>
              <a:ext cx="0" cy="127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50" name="Group 50"/>
            <p:cNvGrpSpPr>
              <a:grpSpLocks/>
            </p:cNvGrpSpPr>
            <p:nvPr/>
          </p:nvGrpSpPr>
          <p:grpSpPr bwMode="auto">
            <a:xfrm>
              <a:off x="5081605" y="2155812"/>
              <a:ext cx="879475" cy="379412"/>
              <a:chOff x="6735" y="3180"/>
              <a:chExt cx="1080" cy="540"/>
            </a:xfrm>
          </p:grpSpPr>
          <p:sp>
            <p:nvSpPr>
              <p:cNvPr id="51" name="Oval 51"/>
              <p:cNvSpPr>
                <a:spLocks noChangeArrowheads="1"/>
              </p:cNvSpPr>
              <p:nvPr/>
            </p:nvSpPr>
            <p:spPr bwMode="auto">
              <a:xfrm>
                <a:off x="7020" y="3180"/>
                <a:ext cx="540" cy="54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52" name="Group 52"/>
              <p:cNvGrpSpPr>
                <a:grpSpLocks/>
              </p:cNvGrpSpPr>
              <p:nvPr/>
            </p:nvGrpSpPr>
            <p:grpSpPr bwMode="auto">
              <a:xfrm>
                <a:off x="6735" y="3240"/>
                <a:ext cx="1080" cy="360"/>
                <a:chOff x="6660" y="3180"/>
                <a:chExt cx="1080" cy="360"/>
              </a:xfrm>
            </p:grpSpPr>
            <p:sp>
              <p:nvSpPr>
                <p:cNvPr id="53" name="Line 53"/>
                <p:cNvSpPr>
                  <a:spLocks noChangeShapeType="1"/>
                </p:cNvSpPr>
                <p:nvPr/>
              </p:nvSpPr>
              <p:spPr bwMode="auto">
                <a:xfrm>
                  <a:off x="6660" y="3180"/>
                  <a:ext cx="7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4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7020" y="3360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5" name="Line 55"/>
                <p:cNvSpPr>
                  <a:spLocks noChangeShapeType="1"/>
                </p:cNvSpPr>
                <p:nvPr/>
              </p:nvSpPr>
              <p:spPr bwMode="auto">
                <a:xfrm>
                  <a:off x="7020" y="3360"/>
                  <a:ext cx="7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  <p:grpSp>
          <p:nvGrpSpPr>
            <p:cNvPr id="56" name="Group 56"/>
            <p:cNvGrpSpPr>
              <a:grpSpLocks/>
            </p:cNvGrpSpPr>
            <p:nvPr/>
          </p:nvGrpSpPr>
          <p:grpSpPr bwMode="auto">
            <a:xfrm>
              <a:off x="5313380" y="4687874"/>
              <a:ext cx="879475" cy="379413"/>
              <a:chOff x="6930" y="6420"/>
              <a:chExt cx="1080" cy="540"/>
            </a:xfrm>
          </p:grpSpPr>
          <p:sp>
            <p:nvSpPr>
              <p:cNvPr id="57" name="Oval 57"/>
              <p:cNvSpPr>
                <a:spLocks noChangeArrowheads="1"/>
              </p:cNvSpPr>
              <p:nvPr/>
            </p:nvSpPr>
            <p:spPr bwMode="auto">
              <a:xfrm>
                <a:off x="7200" y="6420"/>
                <a:ext cx="540" cy="54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58" name="Group 58"/>
              <p:cNvGrpSpPr>
                <a:grpSpLocks/>
              </p:cNvGrpSpPr>
              <p:nvPr/>
            </p:nvGrpSpPr>
            <p:grpSpPr bwMode="auto">
              <a:xfrm>
                <a:off x="6930" y="6495"/>
                <a:ext cx="1080" cy="360"/>
                <a:chOff x="6660" y="3180"/>
                <a:chExt cx="1080" cy="360"/>
              </a:xfrm>
            </p:grpSpPr>
            <p:sp>
              <p:nvSpPr>
                <p:cNvPr id="59" name="Line 59"/>
                <p:cNvSpPr>
                  <a:spLocks noChangeShapeType="1"/>
                </p:cNvSpPr>
                <p:nvPr/>
              </p:nvSpPr>
              <p:spPr bwMode="auto">
                <a:xfrm>
                  <a:off x="6660" y="3180"/>
                  <a:ext cx="7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60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7020" y="3360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61" name="Line 61"/>
                <p:cNvSpPr>
                  <a:spLocks noChangeShapeType="1"/>
                </p:cNvSpPr>
                <p:nvPr/>
              </p:nvSpPr>
              <p:spPr bwMode="auto">
                <a:xfrm>
                  <a:off x="7020" y="3360"/>
                  <a:ext cx="7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  <p:sp>
          <p:nvSpPr>
            <p:cNvPr id="62" name="Line 62"/>
            <p:cNvSpPr>
              <a:spLocks noChangeShapeType="1"/>
            </p:cNvSpPr>
            <p:nvPr/>
          </p:nvSpPr>
          <p:spPr bwMode="auto">
            <a:xfrm>
              <a:off x="6486543" y="4814874"/>
              <a:ext cx="0" cy="8858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 flipH="1">
              <a:off x="5753118" y="5194287"/>
              <a:ext cx="7334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64" name="Line 64"/>
            <p:cNvSpPr>
              <a:spLocks noChangeShapeType="1"/>
            </p:cNvSpPr>
            <p:nvPr/>
          </p:nvSpPr>
          <p:spPr bwMode="auto">
            <a:xfrm flipV="1">
              <a:off x="5753118" y="5067287"/>
              <a:ext cx="0" cy="127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65" name="Line 65"/>
            <p:cNvSpPr>
              <a:spLocks noChangeShapeType="1"/>
            </p:cNvSpPr>
            <p:nvPr/>
          </p:nvSpPr>
          <p:spPr bwMode="auto">
            <a:xfrm flipV="1">
              <a:off x="5753118" y="4560874"/>
              <a:ext cx="0" cy="127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66" name="Line 66"/>
            <p:cNvSpPr>
              <a:spLocks noChangeShapeType="1"/>
            </p:cNvSpPr>
            <p:nvPr/>
          </p:nvSpPr>
          <p:spPr bwMode="auto">
            <a:xfrm>
              <a:off x="5753118" y="4560874"/>
              <a:ext cx="43973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67" name="Group 67"/>
            <p:cNvGrpSpPr>
              <a:grpSpLocks/>
            </p:cNvGrpSpPr>
            <p:nvPr/>
          </p:nvGrpSpPr>
          <p:grpSpPr bwMode="auto">
            <a:xfrm rot="-5400000">
              <a:off x="5830905" y="2876537"/>
              <a:ext cx="203200" cy="234950"/>
              <a:chOff x="4860" y="4860"/>
              <a:chExt cx="1620" cy="1440"/>
            </a:xfrm>
          </p:grpSpPr>
          <p:sp>
            <p:nvSpPr>
              <p:cNvPr id="68" name="AutoShape 68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9" name="AutoShape 69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0" name="Line 70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71" name="Group 71"/>
            <p:cNvGrpSpPr>
              <a:grpSpLocks/>
            </p:cNvGrpSpPr>
            <p:nvPr/>
          </p:nvGrpSpPr>
          <p:grpSpPr bwMode="auto">
            <a:xfrm rot="-5400000">
              <a:off x="4865705" y="2012937"/>
              <a:ext cx="203200" cy="234950"/>
              <a:chOff x="4860" y="4860"/>
              <a:chExt cx="1620" cy="1440"/>
            </a:xfrm>
          </p:grpSpPr>
          <p:sp>
            <p:nvSpPr>
              <p:cNvPr id="72" name="AutoShape 72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3" name="AutoShape 73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4" name="Line 74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75" name="Group 75"/>
            <p:cNvGrpSpPr>
              <a:grpSpLocks/>
            </p:cNvGrpSpPr>
            <p:nvPr/>
          </p:nvGrpSpPr>
          <p:grpSpPr bwMode="auto">
            <a:xfrm>
              <a:off x="6424630" y="5321287"/>
              <a:ext cx="234950" cy="203200"/>
              <a:chOff x="4860" y="4860"/>
              <a:chExt cx="1620" cy="1440"/>
            </a:xfrm>
          </p:grpSpPr>
          <p:sp>
            <p:nvSpPr>
              <p:cNvPr id="76" name="AutoShape 76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7" name="AutoShape 77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8" name="Line 78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79" name="Group 79"/>
            <p:cNvGrpSpPr>
              <a:grpSpLocks/>
            </p:cNvGrpSpPr>
            <p:nvPr/>
          </p:nvGrpSpPr>
          <p:grpSpPr bwMode="auto">
            <a:xfrm rot="-5400000">
              <a:off x="5097480" y="4556112"/>
              <a:ext cx="203200" cy="234950"/>
              <a:chOff x="4860" y="4860"/>
              <a:chExt cx="1620" cy="1440"/>
            </a:xfrm>
          </p:grpSpPr>
          <p:sp>
            <p:nvSpPr>
              <p:cNvPr id="80" name="AutoShape 80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1" name="AutoShape 81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2" name="Line 82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83" name="Group 83"/>
            <p:cNvGrpSpPr>
              <a:grpSpLocks/>
            </p:cNvGrpSpPr>
            <p:nvPr/>
          </p:nvGrpSpPr>
          <p:grpSpPr bwMode="auto">
            <a:xfrm>
              <a:off x="6180155" y="2800337"/>
              <a:ext cx="465138" cy="2014537"/>
              <a:chOff x="3736" y="1490"/>
              <a:chExt cx="293" cy="1269"/>
            </a:xfrm>
          </p:grpSpPr>
          <p:grpSp>
            <p:nvGrpSpPr>
              <p:cNvPr id="84" name="Group 84"/>
              <p:cNvGrpSpPr>
                <a:grpSpLocks/>
              </p:cNvGrpSpPr>
              <p:nvPr/>
            </p:nvGrpSpPr>
            <p:grpSpPr bwMode="auto">
              <a:xfrm>
                <a:off x="3736" y="1490"/>
                <a:ext cx="278" cy="1269"/>
                <a:chOff x="3736" y="1490"/>
                <a:chExt cx="278" cy="1269"/>
              </a:xfrm>
            </p:grpSpPr>
            <p:sp>
              <p:nvSpPr>
                <p:cNvPr id="86" name="Rectangle 85"/>
                <p:cNvSpPr>
                  <a:spLocks noChangeArrowheads="1"/>
                </p:cNvSpPr>
                <p:nvPr/>
              </p:nvSpPr>
              <p:spPr bwMode="auto">
                <a:xfrm>
                  <a:off x="3736" y="1643"/>
                  <a:ext cx="277" cy="95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7" name="AutoShape 86"/>
                <p:cNvSpPr>
                  <a:spLocks noChangeArrowheads="1"/>
                </p:cNvSpPr>
                <p:nvPr/>
              </p:nvSpPr>
              <p:spPr bwMode="auto">
                <a:xfrm rot="-5400000">
                  <a:off x="3795" y="1431"/>
                  <a:ext cx="159" cy="277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8" name="AutoShape 87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796" y="2541"/>
                  <a:ext cx="159" cy="277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85" name="Text Box 88"/>
              <p:cNvSpPr txBox="1">
                <a:spLocks noChangeArrowheads="1"/>
              </p:cNvSpPr>
              <p:nvPr/>
            </p:nvSpPr>
            <p:spPr bwMode="auto">
              <a:xfrm>
                <a:off x="3751" y="1703"/>
                <a:ext cx="278" cy="7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C</a:t>
                </a:r>
              </a:p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O</a:t>
                </a:r>
              </a:p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L</a:t>
                </a:r>
              </a:p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U</a:t>
                </a:r>
              </a:p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M</a:t>
                </a:r>
              </a:p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N</a:t>
                </a:r>
                <a:endParaRPr lang="en-US" sz="1400">
                  <a:latin typeface="Microsoft Sans Serif" pitchFamily="34" charset="0"/>
                </a:endParaRPr>
              </a:p>
            </p:txBody>
          </p:sp>
        </p:grpSp>
        <p:sp>
          <p:nvSpPr>
            <p:cNvPr id="89" name="Text Box 89"/>
            <p:cNvSpPr txBox="1">
              <a:spLocks noChangeArrowheads="1"/>
            </p:cNvSpPr>
            <p:nvPr/>
          </p:nvSpPr>
          <p:spPr bwMode="auto">
            <a:xfrm>
              <a:off x="6046805" y="5700699"/>
              <a:ext cx="1025525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Product C</a:t>
              </a:r>
              <a:endParaRPr lang="en-US" sz="1400">
                <a:latin typeface="Microsoft Sans Serif" pitchFamily="34" charset="0"/>
              </a:endParaRPr>
            </a:p>
          </p:txBody>
        </p:sp>
        <p:sp>
          <p:nvSpPr>
            <p:cNvPr id="90" name="Line 90"/>
            <p:cNvSpPr>
              <a:spLocks noChangeShapeType="1"/>
            </p:cNvSpPr>
            <p:nvPr/>
          </p:nvSpPr>
          <p:spPr bwMode="auto">
            <a:xfrm>
              <a:off x="3586180" y="4729149"/>
              <a:ext cx="11858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91" name="Line 91"/>
            <p:cNvSpPr>
              <a:spLocks noChangeShapeType="1"/>
            </p:cNvSpPr>
            <p:nvPr/>
          </p:nvSpPr>
          <p:spPr bwMode="auto">
            <a:xfrm flipV="1">
              <a:off x="4775218" y="3813162"/>
              <a:ext cx="0" cy="9159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64" name="TextBox 163"/>
          <p:cNvSpPr txBox="1"/>
          <p:nvPr/>
        </p:nvSpPr>
        <p:spPr>
          <a:xfrm>
            <a:off x="5715008" y="2214554"/>
            <a:ext cx="330571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Control DOFs		  9</a:t>
            </a:r>
          </a:p>
          <a:p>
            <a:r>
              <a:rPr lang="en-IN" sz="2400" dirty="0" smtClean="0"/>
              <a:t>Surge Levels		-2</a:t>
            </a:r>
          </a:p>
          <a:p>
            <a:r>
              <a:rPr lang="en-IN" sz="2400" dirty="0" smtClean="0"/>
              <a:t>Given Column Pr	-1</a:t>
            </a:r>
          </a:p>
          <a:p>
            <a:r>
              <a:rPr lang="en-IN" sz="2400" dirty="0" smtClean="0"/>
              <a:t>---------------------------------</a:t>
            </a:r>
          </a:p>
          <a:p>
            <a:r>
              <a:rPr lang="en-IN" sz="2400" b="1" dirty="0" smtClean="0"/>
              <a:t>Steady State DOF	6</a:t>
            </a:r>
          </a:p>
          <a:p>
            <a:r>
              <a:rPr lang="en-IN" sz="2400" dirty="0" smtClean="0"/>
              <a:t>---------------------------------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PWCS Design: TPM at Fresh Feed</a:t>
            </a:r>
            <a:endParaRPr lang="en-IN" baseline="-25000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5251435" y="3889394"/>
            <a:ext cx="140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2606660" y="4511694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340085" y="3498869"/>
            <a:ext cx="1611312" cy="1138237"/>
            <a:chOff x="3240" y="5700"/>
            <a:chExt cx="1440" cy="1620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240" y="5880"/>
              <a:ext cx="144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 rot="-5400000">
              <a:off x="3870" y="5070"/>
              <a:ext cx="180" cy="1440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633772" y="3819544"/>
            <a:ext cx="11715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dirty="0">
                <a:latin typeface="Microsoft Sans Serif" pitchFamily="34" charset="0"/>
                <a:ea typeface="Mangal" pitchFamily="2"/>
                <a:cs typeface="Mangal" pitchFamily="2"/>
              </a:rPr>
              <a:t>A + B → C</a:t>
            </a:r>
          </a:p>
          <a:p>
            <a:pPr algn="l"/>
            <a:endParaRPr lang="en-US" sz="800" dirty="0">
              <a:latin typeface="Microsoft Sans Serif" pitchFamily="34" charset="0"/>
              <a:ea typeface="Mangal" pitchFamily="2"/>
              <a:cs typeface="Mangal" pitchFamily="2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194035" y="3624281"/>
            <a:ext cx="146050" cy="1012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951397" y="3624281"/>
            <a:ext cx="146050" cy="1012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403835" y="3124219"/>
            <a:ext cx="12874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4048110" y="4637106"/>
            <a:ext cx="0" cy="176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900347" y="2486044"/>
            <a:ext cx="11731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2900347" y="3117869"/>
            <a:ext cx="1173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4073510" y="3117869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073510" y="2486044"/>
            <a:ext cx="0" cy="631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 rot="-5400000">
            <a:off x="3356754" y="2310625"/>
            <a:ext cx="201612" cy="234950"/>
            <a:chOff x="4860" y="4860"/>
            <a:chExt cx="1620" cy="1440"/>
          </a:xfrm>
        </p:grpSpPr>
        <p:sp>
          <p:nvSpPr>
            <p:cNvPr id="19" name="AutoShape 19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0" name="AutoShape 20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8" name="Group 22"/>
          <p:cNvGrpSpPr>
            <a:grpSpLocks/>
          </p:cNvGrpSpPr>
          <p:nvPr/>
        </p:nvGrpSpPr>
        <p:grpSpPr bwMode="auto">
          <a:xfrm rot="-5400000">
            <a:off x="3380565" y="2944038"/>
            <a:ext cx="201613" cy="234950"/>
            <a:chOff x="4860" y="4860"/>
            <a:chExt cx="1620" cy="1440"/>
          </a:xfrm>
        </p:grpSpPr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4" name="AutoShape 24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2" name="Group 26"/>
          <p:cNvGrpSpPr>
            <a:grpSpLocks/>
          </p:cNvGrpSpPr>
          <p:nvPr/>
        </p:nvGrpSpPr>
        <p:grpSpPr bwMode="auto">
          <a:xfrm rot="-5400000">
            <a:off x="2769379" y="4336275"/>
            <a:ext cx="201612" cy="234950"/>
            <a:chOff x="4860" y="4860"/>
            <a:chExt cx="1620" cy="1440"/>
          </a:xfrm>
        </p:grpSpPr>
        <p:sp>
          <p:nvSpPr>
            <p:cNvPr id="27" name="AutoShape 27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8" name="AutoShape 28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" name="Line 30"/>
          <p:cNvSpPr>
            <a:spLocks noChangeShapeType="1"/>
          </p:cNvSpPr>
          <p:nvPr/>
        </p:nvSpPr>
        <p:spPr bwMode="auto">
          <a:xfrm flipH="1">
            <a:off x="2606660" y="3751281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554272" y="2263794"/>
            <a:ext cx="4635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F</a:t>
            </a:r>
            <a:r>
              <a:rPr lang="en-US" sz="1400" baseline="-25000">
                <a:latin typeface="Microsoft Sans Serif" pitchFamily="34" charset="0"/>
                <a:ea typeface="Mangal" pitchFamily="2"/>
                <a:cs typeface="Mangal" pitchFamily="2"/>
              </a:rPr>
              <a:t>A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2554272" y="2949594"/>
            <a:ext cx="573088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F</a:t>
            </a:r>
            <a:r>
              <a:rPr lang="en-US" sz="1400" baseline="-25000">
                <a:latin typeface="Microsoft Sans Serif" pitchFamily="34" charset="0"/>
                <a:ea typeface="Mangal" pitchFamily="2"/>
                <a:cs typeface="Mangal" pitchFamily="2"/>
              </a:rPr>
              <a:t>B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 flipH="1">
            <a:off x="4084622" y="2489219"/>
            <a:ext cx="1319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>
            <a:off x="5403835" y="2492394"/>
            <a:ext cx="0" cy="631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26" name="Group 35"/>
          <p:cNvGrpSpPr>
            <a:grpSpLocks/>
          </p:cNvGrpSpPr>
          <p:nvPr/>
        </p:nvGrpSpPr>
        <p:grpSpPr bwMode="auto">
          <a:xfrm rot="-5400000" flipH="1" flipV="1">
            <a:off x="4352910" y="2425719"/>
            <a:ext cx="203200" cy="234950"/>
            <a:chOff x="4860" y="4860"/>
            <a:chExt cx="1620" cy="1440"/>
          </a:xfrm>
        </p:grpSpPr>
        <p:sp>
          <p:nvSpPr>
            <p:cNvPr id="36" name="AutoShape 36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7" name="AutoShape 37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30" name="Group 39"/>
          <p:cNvGrpSpPr>
            <a:grpSpLocks/>
          </p:cNvGrpSpPr>
          <p:nvPr/>
        </p:nvGrpSpPr>
        <p:grpSpPr bwMode="auto">
          <a:xfrm rot="-5400000">
            <a:off x="5999147" y="3721119"/>
            <a:ext cx="203200" cy="234950"/>
            <a:chOff x="4860" y="4860"/>
            <a:chExt cx="1620" cy="1440"/>
          </a:xfrm>
        </p:grpSpPr>
        <p:sp>
          <p:nvSpPr>
            <p:cNvPr id="40" name="AutoShape 40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1" name="AutoShape 41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31" name="Group 43"/>
          <p:cNvGrpSpPr>
            <a:grpSpLocks/>
          </p:cNvGrpSpPr>
          <p:nvPr/>
        </p:nvGrpSpPr>
        <p:grpSpPr bwMode="auto">
          <a:xfrm>
            <a:off x="5789597" y="2738456"/>
            <a:ext cx="439738" cy="254000"/>
            <a:chOff x="7020" y="4440"/>
            <a:chExt cx="540" cy="1440"/>
          </a:xfrm>
        </p:grpSpPr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7020" y="4440"/>
              <a:ext cx="54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7020" y="4980"/>
              <a:ext cx="540" cy="180"/>
            </a:xfrm>
            <a:custGeom>
              <a:avLst/>
              <a:gdLst>
                <a:gd name="T0" fmla="*/ 0 w 540"/>
                <a:gd name="T1" fmla="*/ 180 h 180"/>
                <a:gd name="T2" fmla="*/ 180 w 540"/>
                <a:gd name="T3" fmla="*/ 0 h 180"/>
                <a:gd name="T4" fmla="*/ 360 w 540"/>
                <a:gd name="T5" fmla="*/ 180 h 180"/>
                <a:gd name="T6" fmla="*/ 540 w 540"/>
                <a:gd name="T7" fmla="*/ 0 h 1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0"/>
                <a:gd name="T13" fmla="*/ 0 h 180"/>
                <a:gd name="T14" fmla="*/ 540 w 540"/>
                <a:gd name="T15" fmla="*/ 180 h 1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0" h="180">
                  <a:moveTo>
                    <a:pt x="0" y="180"/>
                  </a:moveTo>
                  <a:cubicBezTo>
                    <a:pt x="60" y="90"/>
                    <a:pt x="120" y="0"/>
                    <a:pt x="180" y="0"/>
                  </a:cubicBezTo>
                  <a:cubicBezTo>
                    <a:pt x="240" y="0"/>
                    <a:pt x="300" y="180"/>
                    <a:pt x="360" y="180"/>
                  </a:cubicBezTo>
                  <a:cubicBezTo>
                    <a:pt x="420" y="180"/>
                    <a:pt x="510" y="30"/>
                    <a:pt x="54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46" name="Line 46"/>
          <p:cNvSpPr>
            <a:spLocks noChangeShapeType="1"/>
          </p:cNvSpPr>
          <p:nvPr/>
        </p:nvSpPr>
        <p:spPr bwMode="auto">
          <a:xfrm flipV="1">
            <a:off x="6816710" y="2359044"/>
            <a:ext cx="0" cy="506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 flipH="1">
            <a:off x="6229335" y="2359044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>
            <a:off x="6034072" y="2992456"/>
            <a:ext cx="0" cy="1254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9" name="Line 49"/>
          <p:cNvSpPr>
            <a:spLocks noChangeShapeType="1"/>
          </p:cNvSpPr>
          <p:nvPr/>
        </p:nvSpPr>
        <p:spPr bwMode="auto">
          <a:xfrm>
            <a:off x="6034072" y="2611456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232" name="Group 50"/>
          <p:cNvGrpSpPr>
            <a:grpSpLocks/>
          </p:cNvGrpSpPr>
          <p:nvPr/>
        </p:nvGrpSpPr>
        <p:grpSpPr bwMode="auto">
          <a:xfrm>
            <a:off x="5557822" y="2232044"/>
            <a:ext cx="879475" cy="379412"/>
            <a:chOff x="6735" y="3180"/>
            <a:chExt cx="1080" cy="540"/>
          </a:xfrm>
        </p:grpSpPr>
        <p:sp>
          <p:nvSpPr>
            <p:cNvPr id="51" name="Oval 51"/>
            <p:cNvSpPr>
              <a:spLocks noChangeArrowheads="1"/>
            </p:cNvSpPr>
            <p:nvPr/>
          </p:nvSpPr>
          <p:spPr bwMode="auto">
            <a:xfrm>
              <a:off x="7020" y="3180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233" name="Group 52"/>
            <p:cNvGrpSpPr>
              <a:grpSpLocks/>
            </p:cNvGrpSpPr>
            <p:nvPr/>
          </p:nvGrpSpPr>
          <p:grpSpPr bwMode="auto">
            <a:xfrm>
              <a:off x="6735" y="3240"/>
              <a:ext cx="1080" cy="360"/>
              <a:chOff x="6660" y="3180"/>
              <a:chExt cx="1080" cy="360"/>
            </a:xfrm>
          </p:grpSpPr>
          <p:sp>
            <p:nvSpPr>
              <p:cNvPr id="53" name="Line 53"/>
              <p:cNvSpPr>
                <a:spLocks noChangeShapeType="1"/>
              </p:cNvSpPr>
              <p:nvPr/>
            </p:nvSpPr>
            <p:spPr bwMode="auto">
              <a:xfrm>
                <a:off x="6660" y="318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4" name="Line 54"/>
              <p:cNvSpPr>
                <a:spLocks noChangeShapeType="1"/>
              </p:cNvSpPr>
              <p:nvPr/>
            </p:nvSpPr>
            <p:spPr bwMode="auto">
              <a:xfrm flipH="1">
                <a:off x="7020" y="3360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5" name="Line 55"/>
              <p:cNvSpPr>
                <a:spLocks noChangeShapeType="1"/>
              </p:cNvSpPr>
              <p:nvPr/>
            </p:nvSpPr>
            <p:spPr bwMode="auto">
              <a:xfrm>
                <a:off x="7020" y="336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</p:grpSp>
      <p:grpSp>
        <p:nvGrpSpPr>
          <p:cNvPr id="234" name="Group 56"/>
          <p:cNvGrpSpPr>
            <a:grpSpLocks/>
          </p:cNvGrpSpPr>
          <p:nvPr/>
        </p:nvGrpSpPr>
        <p:grpSpPr bwMode="auto">
          <a:xfrm>
            <a:off x="5789597" y="4764106"/>
            <a:ext cx="879475" cy="379413"/>
            <a:chOff x="6930" y="6420"/>
            <a:chExt cx="1080" cy="540"/>
          </a:xfrm>
        </p:grpSpPr>
        <p:sp>
          <p:nvSpPr>
            <p:cNvPr id="57" name="Oval 57"/>
            <p:cNvSpPr>
              <a:spLocks noChangeArrowheads="1"/>
            </p:cNvSpPr>
            <p:nvPr/>
          </p:nvSpPr>
          <p:spPr bwMode="auto">
            <a:xfrm>
              <a:off x="7200" y="6420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235" name="Group 58"/>
            <p:cNvGrpSpPr>
              <a:grpSpLocks/>
            </p:cNvGrpSpPr>
            <p:nvPr/>
          </p:nvGrpSpPr>
          <p:grpSpPr bwMode="auto">
            <a:xfrm>
              <a:off x="6930" y="6495"/>
              <a:ext cx="1080" cy="360"/>
              <a:chOff x="6660" y="3180"/>
              <a:chExt cx="1080" cy="360"/>
            </a:xfrm>
          </p:grpSpPr>
          <p:sp>
            <p:nvSpPr>
              <p:cNvPr id="59" name="Line 59"/>
              <p:cNvSpPr>
                <a:spLocks noChangeShapeType="1"/>
              </p:cNvSpPr>
              <p:nvPr/>
            </p:nvSpPr>
            <p:spPr bwMode="auto">
              <a:xfrm>
                <a:off x="6660" y="318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0" name="Line 60"/>
              <p:cNvSpPr>
                <a:spLocks noChangeShapeType="1"/>
              </p:cNvSpPr>
              <p:nvPr/>
            </p:nvSpPr>
            <p:spPr bwMode="auto">
              <a:xfrm flipH="1">
                <a:off x="7020" y="3360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1" name="Line 61"/>
              <p:cNvSpPr>
                <a:spLocks noChangeShapeType="1"/>
              </p:cNvSpPr>
              <p:nvPr/>
            </p:nvSpPr>
            <p:spPr bwMode="auto">
              <a:xfrm>
                <a:off x="7020" y="336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</p:grpSp>
      <p:sp>
        <p:nvSpPr>
          <p:cNvPr id="62" name="Line 62"/>
          <p:cNvSpPr>
            <a:spLocks noChangeShapeType="1"/>
          </p:cNvSpPr>
          <p:nvPr/>
        </p:nvSpPr>
        <p:spPr bwMode="auto">
          <a:xfrm>
            <a:off x="6962760" y="4891106"/>
            <a:ext cx="0" cy="885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3" name="Line 63"/>
          <p:cNvSpPr>
            <a:spLocks noChangeShapeType="1"/>
          </p:cNvSpPr>
          <p:nvPr/>
        </p:nvSpPr>
        <p:spPr bwMode="auto">
          <a:xfrm flipH="1">
            <a:off x="6229335" y="5270519"/>
            <a:ext cx="733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4" name="Line 64"/>
          <p:cNvSpPr>
            <a:spLocks noChangeShapeType="1"/>
          </p:cNvSpPr>
          <p:nvPr/>
        </p:nvSpPr>
        <p:spPr bwMode="auto">
          <a:xfrm flipV="1">
            <a:off x="6229335" y="5143519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5" name="Line 65"/>
          <p:cNvSpPr>
            <a:spLocks noChangeShapeType="1"/>
          </p:cNvSpPr>
          <p:nvPr/>
        </p:nvSpPr>
        <p:spPr bwMode="auto">
          <a:xfrm flipV="1">
            <a:off x="6229335" y="4637106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" name="Line 66"/>
          <p:cNvSpPr>
            <a:spLocks noChangeShapeType="1"/>
          </p:cNvSpPr>
          <p:nvPr/>
        </p:nvSpPr>
        <p:spPr bwMode="auto">
          <a:xfrm>
            <a:off x="6229335" y="4637106"/>
            <a:ext cx="4397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grpSp>
        <p:nvGrpSpPr>
          <p:cNvPr id="241" name="Group 67"/>
          <p:cNvGrpSpPr>
            <a:grpSpLocks/>
          </p:cNvGrpSpPr>
          <p:nvPr/>
        </p:nvGrpSpPr>
        <p:grpSpPr bwMode="auto">
          <a:xfrm rot="-5400000">
            <a:off x="6307122" y="2952769"/>
            <a:ext cx="203200" cy="234950"/>
            <a:chOff x="4860" y="4860"/>
            <a:chExt cx="1620" cy="1440"/>
          </a:xfrm>
        </p:grpSpPr>
        <p:sp>
          <p:nvSpPr>
            <p:cNvPr id="68" name="AutoShape 68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69" name="AutoShape 69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0" name="Line 70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42" name="Group 71"/>
          <p:cNvGrpSpPr>
            <a:grpSpLocks/>
          </p:cNvGrpSpPr>
          <p:nvPr/>
        </p:nvGrpSpPr>
        <p:grpSpPr bwMode="auto">
          <a:xfrm rot="-5400000">
            <a:off x="5341922" y="2089169"/>
            <a:ext cx="203200" cy="234950"/>
            <a:chOff x="4860" y="4860"/>
            <a:chExt cx="1620" cy="1440"/>
          </a:xfrm>
        </p:grpSpPr>
        <p:sp>
          <p:nvSpPr>
            <p:cNvPr id="72" name="AutoShape 72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" name="AutoShape 73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4" name="Line 74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43" name="Group 75"/>
          <p:cNvGrpSpPr>
            <a:grpSpLocks/>
          </p:cNvGrpSpPr>
          <p:nvPr/>
        </p:nvGrpSpPr>
        <p:grpSpPr bwMode="auto">
          <a:xfrm>
            <a:off x="6900847" y="5397519"/>
            <a:ext cx="234950" cy="203200"/>
            <a:chOff x="4860" y="4860"/>
            <a:chExt cx="1620" cy="1440"/>
          </a:xfrm>
        </p:grpSpPr>
        <p:sp>
          <p:nvSpPr>
            <p:cNvPr id="76" name="AutoShape 76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7" name="AutoShape 77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8" name="Line 78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44" name="Group 79"/>
          <p:cNvGrpSpPr>
            <a:grpSpLocks/>
          </p:cNvGrpSpPr>
          <p:nvPr/>
        </p:nvGrpSpPr>
        <p:grpSpPr bwMode="auto">
          <a:xfrm rot="-5400000">
            <a:off x="5573697" y="4632344"/>
            <a:ext cx="203200" cy="234950"/>
            <a:chOff x="4860" y="4860"/>
            <a:chExt cx="1620" cy="1440"/>
          </a:xfrm>
        </p:grpSpPr>
        <p:sp>
          <p:nvSpPr>
            <p:cNvPr id="80" name="AutoShape 80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1" name="AutoShape 81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2" name="Line 82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45" name="Group 83"/>
          <p:cNvGrpSpPr>
            <a:grpSpLocks/>
          </p:cNvGrpSpPr>
          <p:nvPr/>
        </p:nvGrpSpPr>
        <p:grpSpPr bwMode="auto">
          <a:xfrm>
            <a:off x="6656372" y="2876569"/>
            <a:ext cx="465138" cy="2014537"/>
            <a:chOff x="3736" y="1490"/>
            <a:chExt cx="293" cy="1269"/>
          </a:xfrm>
        </p:grpSpPr>
        <p:grpSp>
          <p:nvGrpSpPr>
            <p:cNvPr id="246" name="Group 84"/>
            <p:cNvGrpSpPr>
              <a:grpSpLocks/>
            </p:cNvGrpSpPr>
            <p:nvPr/>
          </p:nvGrpSpPr>
          <p:grpSpPr bwMode="auto">
            <a:xfrm>
              <a:off x="3736" y="1490"/>
              <a:ext cx="278" cy="1269"/>
              <a:chOff x="3736" y="1490"/>
              <a:chExt cx="278" cy="1269"/>
            </a:xfrm>
          </p:grpSpPr>
          <p:sp>
            <p:nvSpPr>
              <p:cNvPr id="86" name="Rectangle 85"/>
              <p:cNvSpPr>
                <a:spLocks noChangeArrowheads="1"/>
              </p:cNvSpPr>
              <p:nvPr/>
            </p:nvSpPr>
            <p:spPr bwMode="auto">
              <a:xfrm>
                <a:off x="3736" y="1643"/>
                <a:ext cx="277" cy="9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7" name="AutoShape 86"/>
              <p:cNvSpPr>
                <a:spLocks noChangeArrowheads="1"/>
              </p:cNvSpPr>
              <p:nvPr/>
            </p:nvSpPr>
            <p:spPr bwMode="auto">
              <a:xfrm rot="-5400000">
                <a:off x="3795" y="1431"/>
                <a:ext cx="159" cy="277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8" name="AutoShape 87"/>
              <p:cNvSpPr>
                <a:spLocks noChangeArrowheads="1"/>
              </p:cNvSpPr>
              <p:nvPr/>
            </p:nvSpPr>
            <p:spPr bwMode="auto">
              <a:xfrm rot="5400000" flipV="1">
                <a:off x="3796" y="2541"/>
                <a:ext cx="159" cy="277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85" name="Text Box 88"/>
            <p:cNvSpPr txBox="1">
              <a:spLocks noChangeArrowheads="1"/>
            </p:cNvSpPr>
            <p:nvPr/>
          </p:nvSpPr>
          <p:spPr bwMode="auto">
            <a:xfrm>
              <a:off x="3751" y="1703"/>
              <a:ext cx="278" cy="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C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O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L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U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M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N</a:t>
              </a:r>
              <a:endParaRPr lang="en-US" sz="1400" dirty="0">
                <a:latin typeface="Microsoft Sans Serif" pitchFamily="34" charset="0"/>
              </a:endParaRPr>
            </a:p>
          </p:txBody>
        </p:sp>
      </p:grpSp>
      <p:sp>
        <p:nvSpPr>
          <p:cNvPr id="89" name="Text Box 89"/>
          <p:cNvSpPr txBox="1">
            <a:spLocks noChangeArrowheads="1"/>
          </p:cNvSpPr>
          <p:nvPr/>
        </p:nvSpPr>
        <p:spPr bwMode="auto">
          <a:xfrm>
            <a:off x="6499211" y="5776931"/>
            <a:ext cx="10255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>
                <a:latin typeface="Microsoft Sans Serif" pitchFamily="34" charset="0"/>
                <a:ea typeface="Mangal" pitchFamily="2"/>
                <a:cs typeface="Mangal" pitchFamily="2"/>
              </a:rPr>
              <a:t>Product C</a:t>
            </a:r>
            <a:endParaRPr lang="en-US" sz="1400" dirty="0">
              <a:latin typeface="Microsoft Sans Serif" pitchFamily="34" charset="0"/>
            </a:endParaRPr>
          </a:p>
        </p:txBody>
      </p:sp>
      <p:sp>
        <p:nvSpPr>
          <p:cNvPr id="90" name="Line 90"/>
          <p:cNvSpPr>
            <a:spLocks noChangeShapeType="1"/>
          </p:cNvSpPr>
          <p:nvPr/>
        </p:nvSpPr>
        <p:spPr bwMode="auto">
          <a:xfrm>
            <a:off x="4062397" y="4805381"/>
            <a:ext cx="1185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91" name="Line 91"/>
          <p:cNvSpPr>
            <a:spLocks noChangeShapeType="1"/>
          </p:cNvSpPr>
          <p:nvPr/>
        </p:nvSpPr>
        <p:spPr bwMode="auto">
          <a:xfrm flipV="1">
            <a:off x="5251435" y="3889394"/>
            <a:ext cx="0" cy="915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247" name="Group 101"/>
          <p:cNvGrpSpPr>
            <a:grpSpLocks/>
          </p:cNvGrpSpPr>
          <p:nvPr/>
        </p:nvGrpSpPr>
        <p:grpSpPr bwMode="auto">
          <a:xfrm>
            <a:off x="5248261" y="1784369"/>
            <a:ext cx="735013" cy="447675"/>
            <a:chOff x="2849" y="803"/>
            <a:chExt cx="463" cy="282"/>
          </a:xfrm>
        </p:grpSpPr>
        <p:grpSp>
          <p:nvGrpSpPr>
            <p:cNvPr id="248" name="Group 102"/>
            <p:cNvGrpSpPr>
              <a:grpSpLocks/>
            </p:cNvGrpSpPr>
            <p:nvPr/>
          </p:nvGrpSpPr>
          <p:grpSpPr bwMode="auto">
            <a:xfrm>
              <a:off x="2849" y="803"/>
              <a:ext cx="272" cy="196"/>
              <a:chOff x="1231" y="2215"/>
              <a:chExt cx="272" cy="196"/>
            </a:xfrm>
          </p:grpSpPr>
          <p:sp>
            <p:nvSpPr>
              <p:cNvPr id="159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60" name="Text Box 104"/>
              <p:cNvSpPr txBox="1">
                <a:spLocks noChangeArrowheads="1"/>
              </p:cNvSpPr>
              <p:nvPr/>
            </p:nvSpPr>
            <p:spPr bwMode="auto">
              <a:xfrm>
                <a:off x="1231" y="2215"/>
                <a:ext cx="272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PC</a:t>
                </a:r>
              </a:p>
            </p:txBody>
          </p:sp>
        </p:grpSp>
        <p:sp>
          <p:nvSpPr>
            <p:cNvPr id="157" name="Line 105"/>
            <p:cNvSpPr>
              <a:spLocks noChangeShapeType="1"/>
            </p:cNvSpPr>
            <p:nvPr/>
          </p:nvSpPr>
          <p:spPr bwMode="auto">
            <a:xfrm flipV="1">
              <a:off x="3312" y="912"/>
              <a:ext cx="0" cy="173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8" name="Line 106"/>
            <p:cNvSpPr>
              <a:spLocks noChangeShapeType="1"/>
            </p:cNvSpPr>
            <p:nvPr/>
          </p:nvSpPr>
          <p:spPr bwMode="auto">
            <a:xfrm flipH="1">
              <a:off x="3072" y="912"/>
              <a:ext cx="24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49" name="Group 107"/>
          <p:cNvGrpSpPr>
            <a:grpSpLocks/>
          </p:cNvGrpSpPr>
          <p:nvPr/>
        </p:nvGrpSpPr>
        <p:grpSpPr bwMode="auto">
          <a:xfrm>
            <a:off x="7092936" y="4700607"/>
            <a:ext cx="431800" cy="957263"/>
            <a:chOff x="4011" y="2640"/>
            <a:chExt cx="272" cy="603"/>
          </a:xfrm>
        </p:grpSpPr>
        <p:grpSp>
          <p:nvGrpSpPr>
            <p:cNvPr id="250" name="Group 108"/>
            <p:cNvGrpSpPr>
              <a:grpSpLocks/>
            </p:cNvGrpSpPr>
            <p:nvPr/>
          </p:nvGrpSpPr>
          <p:grpSpPr bwMode="auto">
            <a:xfrm>
              <a:off x="4018" y="3047"/>
              <a:ext cx="265" cy="196"/>
              <a:chOff x="1234" y="2215"/>
              <a:chExt cx="265" cy="196"/>
            </a:xfrm>
          </p:grpSpPr>
          <p:sp>
            <p:nvSpPr>
              <p:cNvPr id="154" name="Oval 109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55" name="Text Box 110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LC</a:t>
                </a:r>
              </a:p>
            </p:txBody>
          </p:sp>
        </p:grpSp>
        <p:sp>
          <p:nvSpPr>
            <p:cNvPr id="152" name="Line 111"/>
            <p:cNvSpPr>
              <a:spLocks noChangeShapeType="1"/>
            </p:cNvSpPr>
            <p:nvPr/>
          </p:nvSpPr>
          <p:spPr bwMode="auto">
            <a:xfrm>
              <a:off x="4011" y="2640"/>
              <a:ext cx="115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3" name="Line 112"/>
            <p:cNvSpPr>
              <a:spLocks noChangeShapeType="1"/>
            </p:cNvSpPr>
            <p:nvPr/>
          </p:nvSpPr>
          <p:spPr bwMode="auto">
            <a:xfrm>
              <a:off x="4128" y="2640"/>
              <a:ext cx="0" cy="403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51" name="Group 113"/>
          <p:cNvGrpSpPr>
            <a:grpSpLocks/>
          </p:cNvGrpSpPr>
          <p:nvPr/>
        </p:nvGrpSpPr>
        <p:grpSpPr bwMode="auto">
          <a:xfrm>
            <a:off x="5481624" y="4167207"/>
            <a:ext cx="1187450" cy="468313"/>
            <a:chOff x="2996" y="2304"/>
            <a:chExt cx="748" cy="295"/>
          </a:xfrm>
        </p:grpSpPr>
        <p:sp>
          <p:nvSpPr>
            <p:cNvPr id="146" name="Line 114"/>
            <p:cNvSpPr>
              <a:spLocks noChangeShapeType="1"/>
            </p:cNvSpPr>
            <p:nvPr/>
          </p:nvSpPr>
          <p:spPr bwMode="auto">
            <a:xfrm flipH="1">
              <a:off x="3223" y="2400"/>
              <a:ext cx="521" cy="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252" name="Group 115"/>
            <p:cNvGrpSpPr>
              <a:grpSpLocks/>
            </p:cNvGrpSpPr>
            <p:nvPr/>
          </p:nvGrpSpPr>
          <p:grpSpPr bwMode="auto">
            <a:xfrm>
              <a:off x="2996" y="2304"/>
              <a:ext cx="265" cy="196"/>
              <a:chOff x="1234" y="2215"/>
              <a:chExt cx="265" cy="196"/>
            </a:xfrm>
          </p:grpSpPr>
          <p:sp>
            <p:nvSpPr>
              <p:cNvPr id="149" name="Oval 11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50" name="Text Box 117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TC</a:t>
                </a:r>
              </a:p>
            </p:txBody>
          </p:sp>
        </p:grpSp>
        <p:sp>
          <p:nvSpPr>
            <p:cNvPr id="148" name="Line 118"/>
            <p:cNvSpPr>
              <a:spLocks noChangeShapeType="1"/>
            </p:cNvSpPr>
            <p:nvPr/>
          </p:nvSpPr>
          <p:spPr bwMode="auto">
            <a:xfrm>
              <a:off x="3127" y="2503"/>
              <a:ext cx="0" cy="9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53" name="Group 119"/>
          <p:cNvGrpSpPr>
            <a:grpSpLocks/>
          </p:cNvGrpSpPr>
          <p:nvPr/>
        </p:nvGrpSpPr>
        <p:grpSpPr bwMode="auto">
          <a:xfrm>
            <a:off x="6211874" y="2643207"/>
            <a:ext cx="420688" cy="468313"/>
            <a:chOff x="3456" y="1344"/>
            <a:chExt cx="265" cy="295"/>
          </a:xfrm>
        </p:grpSpPr>
        <p:grpSp>
          <p:nvGrpSpPr>
            <p:cNvPr id="254" name="Group 120"/>
            <p:cNvGrpSpPr>
              <a:grpSpLocks/>
            </p:cNvGrpSpPr>
            <p:nvPr/>
          </p:nvGrpSpPr>
          <p:grpSpPr bwMode="auto">
            <a:xfrm>
              <a:off x="3456" y="1344"/>
              <a:ext cx="265" cy="196"/>
              <a:chOff x="1234" y="2215"/>
              <a:chExt cx="265" cy="196"/>
            </a:xfrm>
          </p:grpSpPr>
          <p:sp>
            <p:nvSpPr>
              <p:cNvPr id="144" name="Oval 121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45" name="Text Box 122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FC</a:t>
                </a:r>
              </a:p>
            </p:txBody>
          </p:sp>
        </p:grpSp>
        <p:sp>
          <p:nvSpPr>
            <p:cNvPr id="143" name="Line 123"/>
            <p:cNvSpPr>
              <a:spLocks noChangeShapeType="1"/>
            </p:cNvSpPr>
            <p:nvPr/>
          </p:nvSpPr>
          <p:spPr bwMode="auto">
            <a:xfrm flipV="1">
              <a:off x="3682" y="1447"/>
              <a:ext cx="0" cy="192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55" name="Group 124"/>
          <p:cNvGrpSpPr>
            <a:grpSpLocks/>
          </p:cNvGrpSpPr>
          <p:nvPr/>
        </p:nvGrpSpPr>
        <p:grpSpPr bwMode="auto">
          <a:xfrm>
            <a:off x="4459273" y="2643207"/>
            <a:ext cx="1317625" cy="311150"/>
            <a:chOff x="2352" y="1344"/>
            <a:chExt cx="830" cy="196"/>
          </a:xfrm>
        </p:grpSpPr>
        <p:grpSp>
          <p:nvGrpSpPr>
            <p:cNvPr id="35" name="Group 125"/>
            <p:cNvGrpSpPr>
              <a:grpSpLocks/>
            </p:cNvGrpSpPr>
            <p:nvPr/>
          </p:nvGrpSpPr>
          <p:grpSpPr bwMode="auto">
            <a:xfrm>
              <a:off x="2613" y="1344"/>
              <a:ext cx="265" cy="196"/>
              <a:chOff x="1234" y="2215"/>
              <a:chExt cx="265" cy="196"/>
            </a:xfrm>
          </p:grpSpPr>
          <p:sp>
            <p:nvSpPr>
              <p:cNvPr id="136" name="Oval 12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37" name="Text Box 127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LC</a:t>
                </a:r>
              </a:p>
            </p:txBody>
          </p:sp>
        </p:grpSp>
        <p:grpSp>
          <p:nvGrpSpPr>
            <p:cNvPr id="39" name="Group 128"/>
            <p:cNvGrpSpPr>
              <a:grpSpLocks/>
            </p:cNvGrpSpPr>
            <p:nvPr/>
          </p:nvGrpSpPr>
          <p:grpSpPr bwMode="auto">
            <a:xfrm>
              <a:off x="2352" y="1344"/>
              <a:ext cx="830" cy="96"/>
              <a:chOff x="2352" y="1344"/>
              <a:chExt cx="830" cy="96"/>
            </a:xfrm>
          </p:grpSpPr>
          <p:sp>
            <p:nvSpPr>
              <p:cNvPr id="133" name="Line 129"/>
              <p:cNvSpPr>
                <a:spLocks noChangeShapeType="1"/>
              </p:cNvSpPr>
              <p:nvPr/>
            </p:nvSpPr>
            <p:spPr bwMode="auto">
              <a:xfrm>
                <a:off x="2352" y="1344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34" name="Line 130"/>
              <p:cNvSpPr>
                <a:spLocks noChangeShapeType="1"/>
              </p:cNvSpPr>
              <p:nvPr/>
            </p:nvSpPr>
            <p:spPr bwMode="auto">
              <a:xfrm>
                <a:off x="2352" y="1440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35" name="Line 131"/>
              <p:cNvSpPr>
                <a:spLocks noChangeShapeType="1"/>
              </p:cNvSpPr>
              <p:nvPr/>
            </p:nvSpPr>
            <p:spPr bwMode="auto">
              <a:xfrm>
                <a:off x="2846" y="1440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43" name="Group 184"/>
          <p:cNvGrpSpPr>
            <a:grpSpLocks/>
          </p:cNvGrpSpPr>
          <p:nvPr/>
        </p:nvGrpSpPr>
        <p:grpSpPr bwMode="auto">
          <a:xfrm>
            <a:off x="2673335" y="4046556"/>
            <a:ext cx="741363" cy="311150"/>
            <a:chOff x="1227" y="2517"/>
            <a:chExt cx="467" cy="196"/>
          </a:xfrm>
        </p:grpSpPr>
        <p:sp>
          <p:nvSpPr>
            <p:cNvPr id="125" name="Line 134"/>
            <p:cNvSpPr>
              <a:spLocks noChangeShapeType="1"/>
            </p:cNvSpPr>
            <p:nvPr/>
          </p:nvSpPr>
          <p:spPr bwMode="auto">
            <a:xfrm flipH="1">
              <a:off x="1454" y="2614"/>
              <a:ext cx="24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50" name="Group 135"/>
            <p:cNvGrpSpPr>
              <a:grpSpLocks/>
            </p:cNvGrpSpPr>
            <p:nvPr/>
          </p:nvGrpSpPr>
          <p:grpSpPr bwMode="auto">
            <a:xfrm>
              <a:off x="1227" y="2517"/>
              <a:ext cx="265" cy="196"/>
              <a:chOff x="1234" y="2215"/>
              <a:chExt cx="265" cy="196"/>
            </a:xfrm>
          </p:grpSpPr>
          <p:sp>
            <p:nvSpPr>
              <p:cNvPr id="127" name="Oval 13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8" name="Text Box 137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TC</a:t>
                </a:r>
              </a:p>
            </p:txBody>
          </p:sp>
        </p:grpSp>
      </p:grpSp>
      <p:grpSp>
        <p:nvGrpSpPr>
          <p:cNvPr id="52" name="Group 190"/>
          <p:cNvGrpSpPr/>
          <p:nvPr/>
        </p:nvGrpSpPr>
        <p:grpSpPr>
          <a:xfrm>
            <a:off x="3951274" y="1576406"/>
            <a:ext cx="441325" cy="2161499"/>
            <a:chOff x="3225802" y="1719282"/>
            <a:chExt cx="441325" cy="2161499"/>
          </a:xfrm>
        </p:grpSpPr>
        <p:grpSp>
          <p:nvGrpSpPr>
            <p:cNvPr id="56" name="Group 93"/>
            <p:cNvGrpSpPr>
              <a:grpSpLocks/>
            </p:cNvGrpSpPr>
            <p:nvPr/>
          </p:nvGrpSpPr>
          <p:grpSpPr bwMode="auto">
            <a:xfrm>
              <a:off x="3225802" y="1719282"/>
              <a:ext cx="441325" cy="311150"/>
              <a:chOff x="1244" y="2215"/>
              <a:chExt cx="278" cy="196"/>
            </a:xfrm>
          </p:grpSpPr>
          <p:sp>
            <p:nvSpPr>
              <p:cNvPr id="123" name="Oval 94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4" name="Text Box 95"/>
              <p:cNvSpPr txBox="1">
                <a:spLocks noChangeArrowheads="1"/>
              </p:cNvSpPr>
              <p:nvPr/>
            </p:nvSpPr>
            <p:spPr bwMode="auto">
              <a:xfrm>
                <a:off x="1244" y="2215"/>
                <a:ext cx="278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CC</a:t>
                </a:r>
              </a:p>
            </p:txBody>
          </p:sp>
        </p:grpSp>
        <p:sp>
          <p:nvSpPr>
            <p:cNvPr id="120" name="Line 96"/>
            <p:cNvSpPr>
              <a:spLocks noChangeShapeType="1"/>
            </p:cNvSpPr>
            <p:nvPr/>
          </p:nvSpPr>
          <p:spPr bwMode="auto">
            <a:xfrm flipV="1">
              <a:off x="3428992" y="2044781"/>
              <a:ext cx="0" cy="1836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58" name="Group 173"/>
          <p:cNvGrpSpPr/>
          <p:nvPr/>
        </p:nvGrpSpPr>
        <p:grpSpPr>
          <a:xfrm>
            <a:off x="3087673" y="1585931"/>
            <a:ext cx="892175" cy="1512888"/>
            <a:chOff x="2362201" y="1533525"/>
            <a:chExt cx="892175" cy="1512888"/>
          </a:xfrm>
        </p:grpSpPr>
        <p:sp>
          <p:nvSpPr>
            <p:cNvPr id="122" name="Line 98"/>
            <p:cNvSpPr>
              <a:spLocks noChangeShapeType="1"/>
            </p:cNvSpPr>
            <p:nvPr/>
          </p:nvSpPr>
          <p:spPr bwMode="auto">
            <a:xfrm flipH="1">
              <a:off x="2873376" y="1687513"/>
              <a:ext cx="381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67" name="Group 182"/>
            <p:cNvGrpSpPr>
              <a:grpSpLocks/>
            </p:cNvGrpSpPr>
            <p:nvPr/>
          </p:nvGrpSpPr>
          <p:grpSpPr bwMode="auto">
            <a:xfrm>
              <a:off x="2362201" y="1533525"/>
              <a:ext cx="576263" cy="1512888"/>
              <a:chOff x="1488" y="967"/>
              <a:chExt cx="363" cy="953"/>
            </a:xfrm>
          </p:grpSpPr>
          <p:grpSp>
            <p:nvGrpSpPr>
              <p:cNvPr id="71" name="Group 141"/>
              <p:cNvGrpSpPr>
                <a:grpSpLocks/>
              </p:cNvGrpSpPr>
              <p:nvPr/>
            </p:nvGrpSpPr>
            <p:grpSpPr bwMode="auto">
              <a:xfrm flipH="1">
                <a:off x="1570" y="1242"/>
                <a:ext cx="281" cy="288"/>
                <a:chOff x="1591" y="953"/>
                <a:chExt cx="281" cy="288"/>
              </a:xfrm>
            </p:grpSpPr>
            <p:grpSp>
              <p:nvGrpSpPr>
                <p:cNvPr id="75" name="Group 142"/>
                <p:cNvGrpSpPr>
                  <a:grpSpLocks/>
                </p:cNvGrpSpPr>
                <p:nvPr/>
              </p:nvGrpSpPr>
              <p:grpSpPr bwMode="auto">
                <a:xfrm>
                  <a:off x="1591" y="953"/>
                  <a:ext cx="265" cy="196"/>
                  <a:chOff x="1234" y="2215"/>
                  <a:chExt cx="265" cy="196"/>
                </a:xfrm>
              </p:grpSpPr>
              <p:sp>
                <p:nvSpPr>
                  <p:cNvPr id="117" name="Oval 143"/>
                  <p:cNvSpPr>
                    <a:spLocks noChangeArrowheads="1"/>
                  </p:cNvSpPr>
                  <p:nvPr/>
                </p:nvSpPr>
                <p:spPr bwMode="auto">
                  <a:xfrm>
                    <a:off x="1265" y="2215"/>
                    <a:ext cx="196" cy="196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118" name="Text Box 1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34" y="2215"/>
                    <a:ext cx="265" cy="192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>
                        <a:solidFill>
                          <a:srgbClr val="0000CC"/>
                        </a:solidFill>
                      </a:rPr>
                      <a:t>FC</a:t>
                    </a:r>
                  </a:p>
                </p:txBody>
              </p:sp>
            </p:grpSp>
            <p:sp>
              <p:nvSpPr>
                <p:cNvPr id="115" name="Line 145"/>
                <p:cNvSpPr>
                  <a:spLocks noChangeShapeType="1"/>
                </p:cNvSpPr>
                <p:nvPr/>
              </p:nvSpPr>
              <p:spPr bwMode="auto">
                <a:xfrm flipV="1">
                  <a:off x="1872" y="1049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16" name="Line 146"/>
                <p:cNvSpPr>
                  <a:spLocks noChangeShapeType="1"/>
                </p:cNvSpPr>
                <p:nvPr/>
              </p:nvSpPr>
              <p:spPr bwMode="auto">
                <a:xfrm flipH="1">
                  <a:off x="1824" y="1049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79" name="Group 154"/>
              <p:cNvGrpSpPr>
                <a:grpSpLocks/>
              </p:cNvGrpSpPr>
              <p:nvPr/>
            </p:nvGrpSpPr>
            <p:grpSpPr bwMode="auto">
              <a:xfrm>
                <a:off x="1613" y="967"/>
                <a:ext cx="197" cy="196"/>
                <a:chOff x="1265" y="2215"/>
                <a:chExt cx="197" cy="196"/>
              </a:xfrm>
            </p:grpSpPr>
            <p:sp>
              <p:nvSpPr>
                <p:cNvPr id="112" name="Oval 155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13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1271" y="2215"/>
                  <a:ext cx="191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solidFill>
                        <a:srgbClr val="0000CC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110" name="Line 159"/>
              <p:cNvSpPr>
                <a:spLocks noChangeShapeType="1"/>
              </p:cNvSpPr>
              <p:nvPr/>
            </p:nvSpPr>
            <p:spPr bwMode="auto">
              <a:xfrm flipV="1">
                <a:off x="1488" y="1057"/>
                <a:ext cx="0" cy="863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11" name="Line 160"/>
              <p:cNvSpPr>
                <a:spLocks noChangeShapeType="1"/>
              </p:cNvSpPr>
              <p:nvPr/>
            </p:nvSpPr>
            <p:spPr bwMode="auto">
              <a:xfrm>
                <a:off x="1488" y="1056"/>
                <a:ext cx="132" cy="1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02" name="Line 161"/>
            <p:cNvSpPr>
              <a:spLocks noChangeShapeType="1"/>
            </p:cNvSpPr>
            <p:nvPr/>
          </p:nvSpPr>
          <p:spPr bwMode="auto">
            <a:xfrm>
              <a:off x="2732088" y="183038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83" name="Group 181"/>
          <p:cNvGrpSpPr>
            <a:grpSpLocks/>
          </p:cNvGrpSpPr>
          <p:nvPr/>
        </p:nvGrpSpPr>
        <p:grpSpPr bwMode="auto">
          <a:xfrm>
            <a:off x="4360848" y="3317894"/>
            <a:ext cx="1966913" cy="398463"/>
            <a:chOff x="2290" y="2057"/>
            <a:chExt cx="1239" cy="251"/>
          </a:xfrm>
        </p:grpSpPr>
        <p:grpSp>
          <p:nvGrpSpPr>
            <p:cNvPr id="84" name="Group 163"/>
            <p:cNvGrpSpPr>
              <a:grpSpLocks/>
            </p:cNvGrpSpPr>
            <p:nvPr/>
          </p:nvGrpSpPr>
          <p:grpSpPr bwMode="auto">
            <a:xfrm>
              <a:off x="3264" y="2112"/>
              <a:ext cx="265" cy="196"/>
              <a:chOff x="1234" y="2215"/>
              <a:chExt cx="265" cy="196"/>
            </a:xfrm>
          </p:grpSpPr>
          <p:sp>
            <p:nvSpPr>
              <p:cNvPr id="99" name="Oval 164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00" name="Text Box 165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LC</a:t>
                </a:r>
              </a:p>
            </p:txBody>
          </p:sp>
        </p:grpSp>
        <p:sp>
          <p:nvSpPr>
            <p:cNvPr id="96" name="Line 166"/>
            <p:cNvSpPr>
              <a:spLocks noChangeShapeType="1"/>
            </p:cNvSpPr>
            <p:nvPr/>
          </p:nvSpPr>
          <p:spPr bwMode="auto">
            <a:xfrm flipV="1">
              <a:off x="2290" y="2065"/>
              <a:ext cx="0" cy="24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7" name="Line 174"/>
            <p:cNvSpPr>
              <a:spLocks noChangeShapeType="1"/>
            </p:cNvSpPr>
            <p:nvPr/>
          </p:nvSpPr>
          <p:spPr bwMode="auto">
            <a:xfrm flipV="1">
              <a:off x="3388" y="2057"/>
              <a:ext cx="0" cy="58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8" name="Line 175"/>
            <p:cNvSpPr>
              <a:spLocks noChangeShapeType="1"/>
            </p:cNvSpPr>
            <p:nvPr/>
          </p:nvSpPr>
          <p:spPr bwMode="auto">
            <a:xfrm flipH="1">
              <a:off x="2290" y="2057"/>
              <a:ext cx="1104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92" name="Group 171"/>
          <p:cNvGrpSpPr/>
          <p:nvPr/>
        </p:nvGrpSpPr>
        <p:grpSpPr>
          <a:xfrm>
            <a:off x="2357422" y="2632094"/>
            <a:ext cx="1395944" cy="486437"/>
            <a:chOff x="1631950" y="2579688"/>
            <a:chExt cx="1395944" cy="486437"/>
          </a:xfrm>
        </p:grpSpPr>
        <p:grpSp>
          <p:nvGrpSpPr>
            <p:cNvPr id="93" name="Group 170"/>
            <p:cNvGrpSpPr/>
            <p:nvPr/>
          </p:nvGrpSpPr>
          <p:grpSpPr>
            <a:xfrm>
              <a:off x="2602431" y="2603500"/>
              <a:ext cx="360363" cy="311150"/>
              <a:chOff x="2602431" y="2603500"/>
              <a:chExt cx="360363" cy="311150"/>
            </a:xfrm>
          </p:grpSpPr>
          <p:sp>
            <p:nvSpPr>
              <p:cNvPr id="169" name="Oval 149"/>
              <p:cNvSpPr>
                <a:spLocks noChangeArrowheads="1"/>
              </p:cNvSpPr>
              <p:nvPr/>
            </p:nvSpPr>
            <p:spPr bwMode="auto">
              <a:xfrm flipH="1">
                <a:off x="2615127" y="2603500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0" name="Text Box 150"/>
              <p:cNvSpPr txBox="1">
                <a:spLocks noChangeArrowheads="1"/>
              </p:cNvSpPr>
              <p:nvPr/>
            </p:nvSpPr>
            <p:spPr bwMode="auto">
              <a:xfrm flipH="1">
                <a:off x="2602431" y="2603500"/>
                <a:ext cx="360363" cy="307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C00000"/>
                    </a:solidFill>
                  </a:rPr>
                  <a:t>FC</a:t>
                </a:r>
              </a:p>
            </p:txBody>
          </p:sp>
        </p:grpSp>
        <p:sp>
          <p:nvSpPr>
            <p:cNvPr id="167" name="Line 151"/>
            <p:cNvSpPr>
              <a:spLocks noChangeShapeType="1"/>
            </p:cNvSpPr>
            <p:nvPr/>
          </p:nvSpPr>
          <p:spPr bwMode="auto">
            <a:xfrm flipH="1" flipV="1">
              <a:off x="3027894" y="2778125"/>
              <a:ext cx="0" cy="2880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68" name="Line 152"/>
            <p:cNvSpPr>
              <a:spLocks noChangeShapeType="1"/>
            </p:cNvSpPr>
            <p:nvPr/>
          </p:nvSpPr>
          <p:spPr bwMode="auto">
            <a:xfrm>
              <a:off x="2950106" y="2776537"/>
              <a:ext cx="762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64" name="Line 177"/>
            <p:cNvSpPr>
              <a:spLocks noChangeShapeType="1"/>
            </p:cNvSpPr>
            <p:nvPr/>
          </p:nvSpPr>
          <p:spPr bwMode="auto">
            <a:xfrm>
              <a:off x="2187575" y="2754313"/>
              <a:ext cx="43815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65" name="Text Box 178"/>
            <p:cNvSpPr txBox="1">
              <a:spLocks noChangeArrowheads="1"/>
            </p:cNvSpPr>
            <p:nvPr/>
          </p:nvSpPr>
          <p:spPr bwMode="auto">
            <a:xfrm>
              <a:off x="1631950" y="2579688"/>
              <a:ext cx="564578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</a:rPr>
                <a:t>TPM</a:t>
              </a:r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2501842" y="1391612"/>
            <a:ext cx="3910228" cy="2813412"/>
            <a:chOff x="3406758" y="1677364"/>
            <a:chExt cx="3910228" cy="2813412"/>
          </a:xfrm>
        </p:grpSpPr>
        <p:sp>
          <p:nvSpPr>
            <p:cNvPr id="222" name="Line 177"/>
            <p:cNvSpPr>
              <a:spLocks noChangeShapeType="1"/>
            </p:cNvSpPr>
            <p:nvPr/>
          </p:nvSpPr>
          <p:spPr bwMode="auto">
            <a:xfrm>
              <a:off x="3406758" y="4490776"/>
              <a:ext cx="216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56" name="Line 177"/>
            <p:cNvSpPr>
              <a:spLocks noChangeShapeType="1"/>
            </p:cNvSpPr>
            <p:nvPr/>
          </p:nvSpPr>
          <p:spPr bwMode="auto">
            <a:xfrm>
              <a:off x="6678016" y="3847354"/>
              <a:ext cx="180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57" name="Line 177"/>
            <p:cNvSpPr>
              <a:spLocks noChangeShapeType="1"/>
            </p:cNvSpPr>
            <p:nvPr/>
          </p:nvSpPr>
          <p:spPr bwMode="auto">
            <a:xfrm rot="5400000">
              <a:off x="6482264" y="4366942"/>
              <a:ext cx="180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58" name="Line 177"/>
            <p:cNvSpPr>
              <a:spLocks noChangeShapeType="1"/>
            </p:cNvSpPr>
            <p:nvPr/>
          </p:nvSpPr>
          <p:spPr bwMode="auto">
            <a:xfrm rot="5400000">
              <a:off x="7226986" y="2845236"/>
              <a:ext cx="180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59" name="Line 177"/>
            <p:cNvSpPr>
              <a:spLocks noChangeShapeType="1"/>
            </p:cNvSpPr>
            <p:nvPr/>
          </p:nvSpPr>
          <p:spPr bwMode="auto">
            <a:xfrm rot="5400000">
              <a:off x="4961518" y="1767364"/>
              <a:ext cx="180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PWCS </a:t>
            </a:r>
            <a:r>
              <a:rPr lang="en-IN" dirty="0" smtClean="0"/>
              <a:t>Design:</a:t>
            </a:r>
            <a:r>
              <a:rPr lang="en-IN" dirty="0" smtClean="0"/>
              <a:t> </a:t>
            </a:r>
            <a:r>
              <a:rPr lang="en-IN" smtClean="0"/>
              <a:t>Recycle Drifts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928670"/>
            <a:ext cx="8260788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>
                <a:solidFill>
                  <a:srgbClr val="0000CC"/>
                </a:solidFill>
              </a:rPr>
              <a:t>Beware of subtle </a:t>
            </a:r>
            <a:r>
              <a:rPr lang="en-IN" sz="2400" dirty="0" err="1" smtClean="0">
                <a:solidFill>
                  <a:srgbClr val="0000CC"/>
                </a:solidFill>
              </a:rPr>
              <a:t>plantwide</a:t>
            </a:r>
            <a:r>
              <a:rPr lang="en-IN" sz="2400" dirty="0" smtClean="0">
                <a:solidFill>
                  <a:srgbClr val="0000CC"/>
                </a:solidFill>
              </a:rPr>
              <a:t> recycle loop inventory drifts</a:t>
            </a:r>
          </a:p>
          <a:p>
            <a:pPr>
              <a:tabLst>
                <a:tab pos="539750" algn="l"/>
              </a:tabLst>
            </a:pPr>
            <a:r>
              <a:rPr lang="en-IN" dirty="0" smtClean="0"/>
              <a:t>	</a:t>
            </a:r>
            <a:r>
              <a:rPr lang="en-IN" sz="2000" dirty="0" err="1" smtClean="0">
                <a:solidFill>
                  <a:srgbClr val="C00000"/>
                </a:solidFill>
              </a:rPr>
              <a:t>Stoichiometric</a:t>
            </a:r>
            <a:r>
              <a:rPr lang="en-IN" sz="2000" dirty="0" smtClean="0">
                <a:solidFill>
                  <a:srgbClr val="C00000"/>
                </a:solidFill>
              </a:rPr>
              <a:t> feed balancing</a:t>
            </a:r>
            <a:endParaRPr lang="en-IN" dirty="0" smtClean="0">
              <a:solidFill>
                <a:srgbClr val="C00000"/>
              </a:solidFill>
            </a:endParaRPr>
          </a:p>
          <a:p>
            <a:endParaRPr lang="en-IN" dirty="0" smtClean="0"/>
          </a:p>
          <a:p>
            <a:r>
              <a:rPr lang="en-IN" sz="2400" dirty="0" err="1" smtClean="0">
                <a:solidFill>
                  <a:srgbClr val="0000CC"/>
                </a:solidFill>
              </a:rPr>
              <a:t>Plantwide</a:t>
            </a:r>
            <a:r>
              <a:rPr lang="en-IN" sz="2400" dirty="0" smtClean="0">
                <a:solidFill>
                  <a:srgbClr val="0000CC"/>
                </a:solidFill>
              </a:rPr>
              <a:t> balances close slowly due to recycle</a:t>
            </a:r>
          </a:p>
          <a:p>
            <a:endParaRPr lang="en-IN" dirty="0" smtClean="0"/>
          </a:p>
          <a:p>
            <a:r>
              <a:rPr lang="en-IN" sz="2400" dirty="0" smtClean="0">
                <a:solidFill>
                  <a:srgbClr val="0000CC"/>
                </a:solidFill>
              </a:rPr>
              <a:t>Always  examine process input-output structure</a:t>
            </a:r>
            <a:endParaRPr lang="en-IN" dirty="0" smtClean="0">
              <a:solidFill>
                <a:srgbClr val="0000CC"/>
              </a:solidFill>
            </a:endParaRPr>
          </a:p>
          <a:p>
            <a:pPr>
              <a:tabLst>
                <a:tab pos="539750" algn="l"/>
              </a:tabLst>
            </a:pPr>
            <a:r>
              <a:rPr lang="en-IN" dirty="0" smtClean="0"/>
              <a:t>	</a:t>
            </a:r>
            <a:r>
              <a:rPr lang="en-IN" sz="2000" dirty="0" smtClean="0">
                <a:solidFill>
                  <a:srgbClr val="C00000"/>
                </a:solidFill>
              </a:rPr>
              <a:t>Every component must find a way out or get consumed </a:t>
            </a:r>
            <a:r>
              <a:rPr lang="en-IN" sz="2000" b="1" dirty="0" smtClean="0">
                <a:solidFill>
                  <a:srgbClr val="C00000"/>
                </a:solidFill>
              </a:rPr>
              <a:t>(DOWNS’ DRILL)</a:t>
            </a:r>
            <a:endParaRPr lang="en-IN" sz="20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71736" y="5715016"/>
            <a:ext cx="327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For (near) pure C product, F</a:t>
            </a:r>
            <a:r>
              <a:rPr lang="en-IN" baseline="-25000" dirty="0" smtClean="0"/>
              <a:t>A</a:t>
            </a:r>
            <a:r>
              <a:rPr lang="en-IN" dirty="0" smtClean="0"/>
              <a:t> = F</a:t>
            </a:r>
            <a:r>
              <a:rPr lang="en-IN" baseline="-25000" dirty="0" smtClean="0"/>
              <a:t>B</a:t>
            </a:r>
            <a:endParaRPr lang="en-IN" baseline="-25000" dirty="0"/>
          </a:p>
        </p:txBody>
      </p:sp>
      <p:grpSp>
        <p:nvGrpSpPr>
          <p:cNvPr id="3" name="Group 44"/>
          <p:cNvGrpSpPr/>
          <p:nvPr/>
        </p:nvGrpSpPr>
        <p:grpSpPr>
          <a:xfrm>
            <a:off x="1915444" y="3734002"/>
            <a:ext cx="598285" cy="480816"/>
            <a:chOff x="1915444" y="3734002"/>
            <a:chExt cx="598285" cy="480816"/>
          </a:xfrm>
        </p:grpSpPr>
        <p:grpSp>
          <p:nvGrpSpPr>
            <p:cNvPr id="6" name="Group 41"/>
            <p:cNvGrpSpPr/>
            <p:nvPr/>
          </p:nvGrpSpPr>
          <p:grpSpPr>
            <a:xfrm>
              <a:off x="2152733" y="3734002"/>
              <a:ext cx="360996" cy="311150"/>
              <a:chOff x="5680385" y="3260726"/>
              <a:chExt cx="360996" cy="311150"/>
            </a:xfrm>
          </p:grpSpPr>
          <p:sp>
            <p:nvSpPr>
              <p:cNvPr id="40" name="Oval 126"/>
              <p:cNvSpPr>
                <a:spLocks noChangeArrowheads="1"/>
              </p:cNvSpPr>
              <p:nvPr/>
            </p:nvSpPr>
            <p:spPr bwMode="auto">
              <a:xfrm>
                <a:off x="5700723" y="3260726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41" name="Text Box 127"/>
              <p:cNvSpPr txBox="1">
                <a:spLocks noChangeArrowheads="1"/>
              </p:cNvSpPr>
              <p:nvPr/>
            </p:nvSpPr>
            <p:spPr bwMode="auto">
              <a:xfrm>
                <a:off x="5680385" y="3260726"/>
                <a:ext cx="360996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F</a:t>
                </a:r>
                <a:r>
                  <a:rPr lang="en-US" sz="1400" dirty="0" smtClean="0">
                    <a:solidFill>
                      <a:srgbClr val="0000CC"/>
                    </a:solidFill>
                  </a:rPr>
                  <a:t>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43" name="Line 96"/>
            <p:cNvSpPr>
              <a:spLocks noChangeShapeType="1"/>
            </p:cNvSpPr>
            <p:nvPr/>
          </p:nvSpPr>
          <p:spPr bwMode="auto">
            <a:xfrm flipV="1">
              <a:off x="1919169" y="3926818"/>
              <a:ext cx="0" cy="288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4" name="Line 96"/>
            <p:cNvSpPr>
              <a:spLocks noChangeShapeType="1"/>
            </p:cNvSpPr>
            <p:nvPr/>
          </p:nvSpPr>
          <p:spPr bwMode="auto">
            <a:xfrm rot="5400000" flipV="1">
              <a:off x="2041444" y="3789378"/>
              <a:ext cx="0" cy="252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8" name="Group 45"/>
          <p:cNvGrpSpPr/>
          <p:nvPr/>
        </p:nvGrpSpPr>
        <p:grpSpPr>
          <a:xfrm>
            <a:off x="5508227" y="4162630"/>
            <a:ext cx="762269" cy="311150"/>
            <a:chOff x="1735444" y="3734002"/>
            <a:chExt cx="762269" cy="311150"/>
          </a:xfrm>
        </p:grpSpPr>
        <p:grpSp>
          <p:nvGrpSpPr>
            <p:cNvPr id="10" name="Group 41"/>
            <p:cNvGrpSpPr/>
            <p:nvPr/>
          </p:nvGrpSpPr>
          <p:grpSpPr>
            <a:xfrm>
              <a:off x="2171983" y="3734002"/>
              <a:ext cx="325730" cy="311150"/>
              <a:chOff x="5699635" y="3260726"/>
              <a:chExt cx="325730" cy="311150"/>
            </a:xfrm>
          </p:grpSpPr>
          <p:sp>
            <p:nvSpPr>
              <p:cNvPr id="50" name="Oval 126"/>
              <p:cNvSpPr>
                <a:spLocks noChangeArrowheads="1"/>
              </p:cNvSpPr>
              <p:nvPr/>
            </p:nvSpPr>
            <p:spPr bwMode="auto">
              <a:xfrm>
                <a:off x="5700723" y="3260726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51" name="Text Box 127"/>
              <p:cNvSpPr txBox="1">
                <a:spLocks noChangeArrowheads="1"/>
              </p:cNvSpPr>
              <p:nvPr/>
            </p:nvSpPr>
            <p:spPr bwMode="auto">
              <a:xfrm>
                <a:off x="5699635" y="3260726"/>
                <a:ext cx="325730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</a:rPr>
                  <a:t>IC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49" name="Line 96"/>
            <p:cNvSpPr>
              <a:spLocks noChangeShapeType="1"/>
            </p:cNvSpPr>
            <p:nvPr/>
          </p:nvSpPr>
          <p:spPr bwMode="auto">
            <a:xfrm rot="5400000" flipV="1">
              <a:off x="1951444" y="3699378"/>
              <a:ext cx="0" cy="432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2" name="Group 51"/>
          <p:cNvGrpSpPr/>
          <p:nvPr/>
        </p:nvGrpSpPr>
        <p:grpSpPr>
          <a:xfrm flipH="1">
            <a:off x="2166657" y="4668258"/>
            <a:ext cx="690269" cy="311150"/>
            <a:chOff x="1807444" y="3734002"/>
            <a:chExt cx="690269" cy="311150"/>
          </a:xfrm>
        </p:grpSpPr>
        <p:grpSp>
          <p:nvGrpSpPr>
            <p:cNvPr id="13" name="Group 41"/>
            <p:cNvGrpSpPr/>
            <p:nvPr/>
          </p:nvGrpSpPr>
          <p:grpSpPr>
            <a:xfrm>
              <a:off x="2171983" y="3734002"/>
              <a:ext cx="325730" cy="311150"/>
              <a:chOff x="5699635" y="3260726"/>
              <a:chExt cx="325730" cy="311150"/>
            </a:xfrm>
          </p:grpSpPr>
          <p:sp>
            <p:nvSpPr>
              <p:cNvPr id="55" name="Oval 126"/>
              <p:cNvSpPr>
                <a:spLocks noChangeArrowheads="1"/>
              </p:cNvSpPr>
              <p:nvPr/>
            </p:nvSpPr>
            <p:spPr bwMode="auto">
              <a:xfrm>
                <a:off x="5700723" y="3260726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56" name="Text Box 127"/>
              <p:cNvSpPr txBox="1">
                <a:spLocks noChangeArrowheads="1"/>
              </p:cNvSpPr>
              <p:nvPr/>
            </p:nvSpPr>
            <p:spPr bwMode="auto">
              <a:xfrm>
                <a:off x="5699635" y="3260726"/>
                <a:ext cx="325730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</a:rPr>
                  <a:t>IC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54" name="Line 96"/>
            <p:cNvSpPr>
              <a:spLocks noChangeShapeType="1"/>
            </p:cNvSpPr>
            <p:nvPr/>
          </p:nvSpPr>
          <p:spPr bwMode="auto">
            <a:xfrm rot="5400000" flipV="1">
              <a:off x="1987444" y="3735378"/>
              <a:ext cx="0" cy="360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4" name="Group 61"/>
          <p:cNvGrpSpPr/>
          <p:nvPr/>
        </p:nvGrpSpPr>
        <p:grpSpPr>
          <a:xfrm>
            <a:off x="1558890" y="3786190"/>
            <a:ext cx="5295014" cy="1785950"/>
            <a:chOff x="1558890" y="3786190"/>
            <a:chExt cx="5295014" cy="1785950"/>
          </a:xfrm>
        </p:grpSpPr>
        <p:sp>
          <p:nvSpPr>
            <p:cNvPr id="21" name="TextBox 20"/>
            <p:cNvSpPr txBox="1"/>
            <p:nvPr/>
          </p:nvSpPr>
          <p:spPr>
            <a:xfrm>
              <a:off x="1558890" y="4050175"/>
              <a:ext cx="3672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dirty="0" smtClean="0"/>
                <a:t>F</a:t>
              </a:r>
              <a:r>
                <a:rPr lang="en-IN" baseline="-25000" dirty="0" smtClean="0"/>
                <a:t>A</a:t>
              </a:r>
              <a:endParaRPr lang="en-IN" baseline="-25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61979" y="4967698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dirty="0" smtClean="0"/>
                <a:t>F</a:t>
              </a:r>
              <a:r>
                <a:rPr lang="en-IN" baseline="-25000" dirty="0" smtClean="0"/>
                <a:t>B</a:t>
              </a:r>
              <a:endParaRPr lang="en-IN" baseline="-25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468862" y="4445865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dirty="0" smtClean="0"/>
                <a:t>P</a:t>
              </a:r>
              <a:r>
                <a:rPr lang="en-IN" baseline="-25000" dirty="0" smtClean="0"/>
                <a:t>C</a:t>
              </a:r>
              <a:endParaRPr lang="en-IN" baseline="-25000" dirty="0"/>
            </a:p>
          </p:txBody>
        </p:sp>
        <p:grpSp>
          <p:nvGrpSpPr>
            <p:cNvPr id="15" name="Group 60"/>
            <p:cNvGrpSpPr/>
            <p:nvPr/>
          </p:nvGrpSpPr>
          <p:grpSpPr>
            <a:xfrm>
              <a:off x="1813488" y="3786190"/>
              <a:ext cx="4731206" cy="1785950"/>
              <a:chOff x="1813488" y="3786190"/>
              <a:chExt cx="4731206" cy="178595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857488" y="3786190"/>
                <a:ext cx="2643206" cy="17859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7" name="Straight Arrow Connector 6"/>
              <p:cNvCxnSpPr/>
              <p:nvPr/>
            </p:nvCxnSpPr>
            <p:spPr>
              <a:xfrm>
                <a:off x="1813488" y="4214818"/>
                <a:ext cx="10440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1813488" y="5141924"/>
                <a:ext cx="10440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5500694" y="4643446"/>
                <a:ext cx="10440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Arc 18"/>
              <p:cNvSpPr/>
              <p:nvPr/>
            </p:nvSpPr>
            <p:spPr>
              <a:xfrm>
                <a:off x="3929058" y="3871922"/>
                <a:ext cx="914400" cy="914400"/>
              </a:xfrm>
              <a:prstGeom prst="arc">
                <a:avLst>
                  <a:gd name="adj1" fmla="val 10826580"/>
                  <a:gd name="adj2" fmla="val 5231619"/>
                </a:avLst>
              </a:prstGeom>
              <a:ln w="19050">
                <a:solidFill>
                  <a:schemeClr val="tx1"/>
                </a:solidFill>
                <a:head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0" name="Arc 19"/>
              <p:cNvSpPr/>
              <p:nvPr/>
            </p:nvSpPr>
            <p:spPr>
              <a:xfrm flipV="1">
                <a:off x="3943352" y="4586302"/>
                <a:ext cx="914400" cy="914400"/>
              </a:xfrm>
              <a:prstGeom prst="arc">
                <a:avLst>
                  <a:gd name="adj1" fmla="val 10826580"/>
                  <a:gd name="adj2" fmla="val 5231619"/>
                </a:avLst>
              </a:prstGeom>
              <a:ln w="19050">
                <a:solidFill>
                  <a:schemeClr val="tx1"/>
                </a:solidFill>
                <a:head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286116" y="4274114"/>
                <a:ext cx="10721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dirty="0" smtClean="0"/>
                  <a:t>Recycle A</a:t>
                </a:r>
                <a:endParaRPr lang="en-IN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286116" y="4714884"/>
                <a:ext cx="10641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dirty="0" smtClean="0"/>
                  <a:t>Recycle B</a:t>
                </a:r>
                <a:endParaRPr lang="en-IN" dirty="0"/>
              </a:p>
            </p:txBody>
          </p:sp>
          <p:grpSp>
            <p:nvGrpSpPr>
              <p:cNvPr id="16" name="Group 22"/>
              <p:cNvGrpSpPr>
                <a:grpSpLocks/>
              </p:cNvGrpSpPr>
              <p:nvPr/>
            </p:nvGrpSpPr>
            <p:grpSpPr bwMode="auto">
              <a:xfrm rot="-5400000">
                <a:off x="2239240" y="4967793"/>
                <a:ext cx="201613" cy="234950"/>
                <a:chOff x="4860" y="4860"/>
                <a:chExt cx="1620" cy="1440"/>
              </a:xfrm>
            </p:grpSpPr>
            <p:sp>
              <p:nvSpPr>
                <p:cNvPr id="32" name="AutoShape 23"/>
                <p:cNvSpPr>
                  <a:spLocks noChangeArrowheads="1"/>
                </p:cNvSpPr>
                <p:nvPr/>
              </p:nvSpPr>
              <p:spPr bwMode="auto">
                <a:xfrm>
                  <a:off x="4860" y="4860"/>
                  <a:ext cx="720" cy="1440"/>
                </a:xfrm>
                <a:prstGeom prst="flowChartCollat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3" name="AutoShape 24"/>
                <p:cNvSpPr>
                  <a:spLocks noChangeArrowheads="1"/>
                </p:cNvSpPr>
                <p:nvPr/>
              </p:nvSpPr>
              <p:spPr bwMode="auto">
                <a:xfrm>
                  <a:off x="5940" y="4950"/>
                  <a:ext cx="540" cy="124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4" name="Line 25"/>
                <p:cNvSpPr>
                  <a:spLocks noChangeShapeType="1"/>
                </p:cNvSpPr>
                <p:nvPr/>
              </p:nvSpPr>
              <p:spPr bwMode="auto">
                <a:xfrm>
                  <a:off x="5220" y="5580"/>
                  <a:ext cx="72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17" name="Group 22"/>
              <p:cNvGrpSpPr>
                <a:grpSpLocks/>
              </p:cNvGrpSpPr>
              <p:nvPr/>
            </p:nvGrpSpPr>
            <p:grpSpPr bwMode="auto">
              <a:xfrm rot="-5400000">
                <a:off x="5996792" y="4458102"/>
                <a:ext cx="201613" cy="234950"/>
                <a:chOff x="4860" y="4860"/>
                <a:chExt cx="1620" cy="1440"/>
              </a:xfrm>
            </p:grpSpPr>
            <p:sp>
              <p:nvSpPr>
                <p:cNvPr id="36" name="AutoShape 23"/>
                <p:cNvSpPr>
                  <a:spLocks noChangeArrowheads="1"/>
                </p:cNvSpPr>
                <p:nvPr/>
              </p:nvSpPr>
              <p:spPr bwMode="auto">
                <a:xfrm>
                  <a:off x="4860" y="4860"/>
                  <a:ext cx="720" cy="1440"/>
                </a:xfrm>
                <a:prstGeom prst="flowChartCollat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7" name="AutoShape 24"/>
                <p:cNvSpPr>
                  <a:spLocks noChangeArrowheads="1"/>
                </p:cNvSpPr>
                <p:nvPr/>
              </p:nvSpPr>
              <p:spPr bwMode="auto">
                <a:xfrm>
                  <a:off x="5940" y="4950"/>
                  <a:ext cx="540" cy="124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8" name="Line 25"/>
                <p:cNvSpPr>
                  <a:spLocks noChangeShapeType="1"/>
                </p:cNvSpPr>
                <p:nvPr/>
              </p:nvSpPr>
              <p:spPr bwMode="auto">
                <a:xfrm>
                  <a:off x="5220" y="5580"/>
                  <a:ext cx="72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18" name="Group 22"/>
              <p:cNvGrpSpPr>
                <a:grpSpLocks/>
              </p:cNvGrpSpPr>
              <p:nvPr/>
            </p:nvGrpSpPr>
            <p:grpSpPr bwMode="auto">
              <a:xfrm rot="-5400000">
                <a:off x="2221590" y="4039099"/>
                <a:ext cx="201613" cy="234950"/>
                <a:chOff x="4860" y="4860"/>
                <a:chExt cx="1620" cy="1440"/>
              </a:xfrm>
            </p:grpSpPr>
            <p:sp>
              <p:nvSpPr>
                <p:cNvPr id="58" name="AutoShape 23"/>
                <p:cNvSpPr>
                  <a:spLocks noChangeArrowheads="1"/>
                </p:cNvSpPr>
                <p:nvPr/>
              </p:nvSpPr>
              <p:spPr bwMode="auto">
                <a:xfrm>
                  <a:off x="4860" y="4860"/>
                  <a:ext cx="720" cy="1440"/>
                </a:xfrm>
                <a:prstGeom prst="flowChartCollat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9" name="AutoShape 24"/>
                <p:cNvSpPr>
                  <a:spLocks noChangeArrowheads="1"/>
                </p:cNvSpPr>
                <p:nvPr/>
              </p:nvSpPr>
              <p:spPr bwMode="auto">
                <a:xfrm>
                  <a:off x="5940" y="4950"/>
                  <a:ext cx="540" cy="124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60" name="Line 25"/>
                <p:cNvSpPr>
                  <a:spLocks noChangeShapeType="1"/>
                </p:cNvSpPr>
                <p:nvPr/>
              </p:nvSpPr>
              <p:spPr bwMode="auto">
                <a:xfrm>
                  <a:off x="5220" y="5580"/>
                  <a:ext cx="72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PWCS Design: TPM at </a:t>
            </a:r>
            <a:r>
              <a:rPr lang="en-IN" dirty="0" smtClean="0"/>
              <a:t>Column </a:t>
            </a:r>
            <a:r>
              <a:rPr lang="en-IN" dirty="0" err="1" smtClean="0"/>
              <a:t>Boilup</a:t>
            </a:r>
            <a:endParaRPr lang="en-IN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4525963" y="4032270"/>
            <a:ext cx="140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881188" y="4654570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614613" y="3641745"/>
            <a:ext cx="1611312" cy="1138237"/>
            <a:chOff x="3240" y="5700"/>
            <a:chExt cx="1440" cy="1620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240" y="5880"/>
              <a:ext cx="144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 rot="-5400000">
              <a:off x="3870" y="5070"/>
              <a:ext cx="180" cy="1440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908300" y="3962420"/>
            <a:ext cx="11715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dirty="0">
                <a:latin typeface="Microsoft Sans Serif" pitchFamily="34" charset="0"/>
                <a:ea typeface="Mangal" pitchFamily="2"/>
                <a:cs typeface="Mangal" pitchFamily="2"/>
              </a:rPr>
              <a:t>A + B → C</a:t>
            </a:r>
          </a:p>
          <a:p>
            <a:pPr algn="l"/>
            <a:endParaRPr lang="en-US" sz="800" dirty="0">
              <a:latin typeface="Microsoft Sans Serif" pitchFamily="34" charset="0"/>
              <a:ea typeface="Mangal" pitchFamily="2"/>
              <a:cs typeface="Mangal" pitchFamily="2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468563" y="3767157"/>
            <a:ext cx="146050" cy="1012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225925" y="3767157"/>
            <a:ext cx="146050" cy="1012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4678363" y="3267095"/>
            <a:ext cx="12874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3322638" y="4779982"/>
            <a:ext cx="0" cy="176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174875" y="2628920"/>
            <a:ext cx="11731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2174875" y="3260745"/>
            <a:ext cx="1173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348038" y="3260745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3348038" y="2628920"/>
            <a:ext cx="0" cy="631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 rot="-5400000">
            <a:off x="2631282" y="2453501"/>
            <a:ext cx="201612" cy="234950"/>
            <a:chOff x="4860" y="4860"/>
            <a:chExt cx="1620" cy="1440"/>
          </a:xfrm>
        </p:grpSpPr>
        <p:sp>
          <p:nvSpPr>
            <p:cNvPr id="19" name="AutoShape 19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0" name="AutoShape 20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8" name="Group 22"/>
          <p:cNvGrpSpPr>
            <a:grpSpLocks/>
          </p:cNvGrpSpPr>
          <p:nvPr/>
        </p:nvGrpSpPr>
        <p:grpSpPr bwMode="auto">
          <a:xfrm rot="-5400000">
            <a:off x="2655093" y="3086914"/>
            <a:ext cx="201613" cy="234950"/>
            <a:chOff x="4860" y="4860"/>
            <a:chExt cx="1620" cy="1440"/>
          </a:xfrm>
        </p:grpSpPr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4" name="AutoShape 24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2" name="Group 26"/>
          <p:cNvGrpSpPr>
            <a:grpSpLocks/>
          </p:cNvGrpSpPr>
          <p:nvPr/>
        </p:nvGrpSpPr>
        <p:grpSpPr bwMode="auto">
          <a:xfrm rot="-5400000">
            <a:off x="2043907" y="4479151"/>
            <a:ext cx="201612" cy="234950"/>
            <a:chOff x="4860" y="4860"/>
            <a:chExt cx="1620" cy="1440"/>
          </a:xfrm>
        </p:grpSpPr>
        <p:sp>
          <p:nvSpPr>
            <p:cNvPr id="27" name="AutoShape 27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8" name="AutoShape 28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" name="Line 30"/>
          <p:cNvSpPr>
            <a:spLocks noChangeShapeType="1"/>
          </p:cNvSpPr>
          <p:nvPr/>
        </p:nvSpPr>
        <p:spPr bwMode="auto">
          <a:xfrm flipH="1">
            <a:off x="1881188" y="3894157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1828800" y="2406670"/>
            <a:ext cx="4635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F</a:t>
            </a:r>
            <a:r>
              <a:rPr lang="en-US" sz="1400" baseline="-25000">
                <a:latin typeface="Microsoft Sans Serif" pitchFamily="34" charset="0"/>
                <a:ea typeface="Mangal" pitchFamily="2"/>
                <a:cs typeface="Mangal" pitchFamily="2"/>
              </a:rPr>
              <a:t>A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1828800" y="3092470"/>
            <a:ext cx="573088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F</a:t>
            </a:r>
            <a:r>
              <a:rPr lang="en-US" sz="1400" baseline="-25000">
                <a:latin typeface="Microsoft Sans Serif" pitchFamily="34" charset="0"/>
                <a:ea typeface="Mangal" pitchFamily="2"/>
                <a:cs typeface="Mangal" pitchFamily="2"/>
              </a:rPr>
              <a:t>B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 flipH="1">
            <a:off x="3359150" y="2632095"/>
            <a:ext cx="1319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>
            <a:off x="4678363" y="2635270"/>
            <a:ext cx="0" cy="631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26" name="Group 35"/>
          <p:cNvGrpSpPr>
            <a:grpSpLocks/>
          </p:cNvGrpSpPr>
          <p:nvPr/>
        </p:nvGrpSpPr>
        <p:grpSpPr bwMode="auto">
          <a:xfrm rot="-5400000" flipH="1" flipV="1">
            <a:off x="3627438" y="2568595"/>
            <a:ext cx="203200" cy="234950"/>
            <a:chOff x="4860" y="4860"/>
            <a:chExt cx="1620" cy="1440"/>
          </a:xfrm>
        </p:grpSpPr>
        <p:sp>
          <p:nvSpPr>
            <p:cNvPr id="36" name="AutoShape 36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7" name="AutoShape 37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25" name="Group 39"/>
          <p:cNvGrpSpPr>
            <a:grpSpLocks/>
          </p:cNvGrpSpPr>
          <p:nvPr/>
        </p:nvGrpSpPr>
        <p:grpSpPr bwMode="auto">
          <a:xfrm rot="-5400000">
            <a:off x="5273675" y="3863995"/>
            <a:ext cx="203200" cy="234950"/>
            <a:chOff x="4860" y="4860"/>
            <a:chExt cx="1620" cy="1440"/>
          </a:xfrm>
        </p:grpSpPr>
        <p:sp>
          <p:nvSpPr>
            <p:cNvPr id="40" name="AutoShape 40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1" name="AutoShape 41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27" name="Group 43"/>
          <p:cNvGrpSpPr>
            <a:grpSpLocks/>
          </p:cNvGrpSpPr>
          <p:nvPr/>
        </p:nvGrpSpPr>
        <p:grpSpPr bwMode="auto">
          <a:xfrm>
            <a:off x="5064125" y="2881332"/>
            <a:ext cx="439738" cy="254000"/>
            <a:chOff x="7020" y="4440"/>
            <a:chExt cx="540" cy="1440"/>
          </a:xfrm>
        </p:grpSpPr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7020" y="4440"/>
              <a:ext cx="54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7020" y="4980"/>
              <a:ext cx="540" cy="180"/>
            </a:xfrm>
            <a:custGeom>
              <a:avLst/>
              <a:gdLst>
                <a:gd name="T0" fmla="*/ 0 w 540"/>
                <a:gd name="T1" fmla="*/ 180 h 180"/>
                <a:gd name="T2" fmla="*/ 180 w 540"/>
                <a:gd name="T3" fmla="*/ 0 h 180"/>
                <a:gd name="T4" fmla="*/ 360 w 540"/>
                <a:gd name="T5" fmla="*/ 180 h 180"/>
                <a:gd name="T6" fmla="*/ 540 w 540"/>
                <a:gd name="T7" fmla="*/ 0 h 1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0"/>
                <a:gd name="T13" fmla="*/ 0 h 180"/>
                <a:gd name="T14" fmla="*/ 540 w 540"/>
                <a:gd name="T15" fmla="*/ 180 h 1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0" h="180">
                  <a:moveTo>
                    <a:pt x="0" y="180"/>
                  </a:moveTo>
                  <a:cubicBezTo>
                    <a:pt x="60" y="90"/>
                    <a:pt x="120" y="0"/>
                    <a:pt x="180" y="0"/>
                  </a:cubicBezTo>
                  <a:cubicBezTo>
                    <a:pt x="240" y="0"/>
                    <a:pt x="300" y="180"/>
                    <a:pt x="360" y="180"/>
                  </a:cubicBezTo>
                  <a:cubicBezTo>
                    <a:pt x="420" y="180"/>
                    <a:pt x="510" y="30"/>
                    <a:pt x="54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46" name="Line 46"/>
          <p:cNvSpPr>
            <a:spLocks noChangeShapeType="1"/>
          </p:cNvSpPr>
          <p:nvPr/>
        </p:nvSpPr>
        <p:spPr bwMode="auto">
          <a:xfrm flipV="1">
            <a:off x="6091238" y="2501920"/>
            <a:ext cx="0" cy="506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 flipH="1">
            <a:off x="5503863" y="2501920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>
            <a:off x="5308600" y="3135332"/>
            <a:ext cx="0" cy="1254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9" name="Line 49"/>
          <p:cNvSpPr>
            <a:spLocks noChangeShapeType="1"/>
          </p:cNvSpPr>
          <p:nvPr/>
        </p:nvSpPr>
        <p:spPr bwMode="auto">
          <a:xfrm>
            <a:off x="5308600" y="2754332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228" name="Group 50"/>
          <p:cNvGrpSpPr>
            <a:grpSpLocks/>
          </p:cNvGrpSpPr>
          <p:nvPr/>
        </p:nvGrpSpPr>
        <p:grpSpPr bwMode="auto">
          <a:xfrm>
            <a:off x="4832350" y="2374920"/>
            <a:ext cx="879475" cy="379412"/>
            <a:chOff x="6735" y="3180"/>
            <a:chExt cx="1080" cy="540"/>
          </a:xfrm>
        </p:grpSpPr>
        <p:sp>
          <p:nvSpPr>
            <p:cNvPr id="51" name="Oval 51"/>
            <p:cNvSpPr>
              <a:spLocks noChangeArrowheads="1"/>
            </p:cNvSpPr>
            <p:nvPr/>
          </p:nvSpPr>
          <p:spPr bwMode="auto">
            <a:xfrm>
              <a:off x="7020" y="3180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234" name="Group 52"/>
            <p:cNvGrpSpPr>
              <a:grpSpLocks/>
            </p:cNvGrpSpPr>
            <p:nvPr/>
          </p:nvGrpSpPr>
          <p:grpSpPr bwMode="auto">
            <a:xfrm>
              <a:off x="6735" y="3240"/>
              <a:ext cx="1080" cy="360"/>
              <a:chOff x="6660" y="3180"/>
              <a:chExt cx="1080" cy="360"/>
            </a:xfrm>
          </p:grpSpPr>
          <p:sp>
            <p:nvSpPr>
              <p:cNvPr id="53" name="Line 53"/>
              <p:cNvSpPr>
                <a:spLocks noChangeShapeType="1"/>
              </p:cNvSpPr>
              <p:nvPr/>
            </p:nvSpPr>
            <p:spPr bwMode="auto">
              <a:xfrm>
                <a:off x="6660" y="318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4" name="Line 54"/>
              <p:cNvSpPr>
                <a:spLocks noChangeShapeType="1"/>
              </p:cNvSpPr>
              <p:nvPr/>
            </p:nvSpPr>
            <p:spPr bwMode="auto">
              <a:xfrm flipH="1">
                <a:off x="7020" y="3360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5" name="Line 55"/>
              <p:cNvSpPr>
                <a:spLocks noChangeShapeType="1"/>
              </p:cNvSpPr>
              <p:nvPr/>
            </p:nvSpPr>
            <p:spPr bwMode="auto">
              <a:xfrm>
                <a:off x="7020" y="336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</p:grpSp>
      <p:grpSp>
        <p:nvGrpSpPr>
          <p:cNvPr id="237" name="Group 56"/>
          <p:cNvGrpSpPr>
            <a:grpSpLocks/>
          </p:cNvGrpSpPr>
          <p:nvPr/>
        </p:nvGrpSpPr>
        <p:grpSpPr bwMode="auto">
          <a:xfrm>
            <a:off x="5064125" y="4906982"/>
            <a:ext cx="879475" cy="379413"/>
            <a:chOff x="6930" y="6420"/>
            <a:chExt cx="1080" cy="540"/>
          </a:xfrm>
        </p:grpSpPr>
        <p:sp>
          <p:nvSpPr>
            <p:cNvPr id="57" name="Oval 57"/>
            <p:cNvSpPr>
              <a:spLocks noChangeArrowheads="1"/>
            </p:cNvSpPr>
            <p:nvPr/>
          </p:nvSpPr>
          <p:spPr bwMode="auto">
            <a:xfrm>
              <a:off x="7200" y="6420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238" name="Group 58"/>
            <p:cNvGrpSpPr>
              <a:grpSpLocks/>
            </p:cNvGrpSpPr>
            <p:nvPr/>
          </p:nvGrpSpPr>
          <p:grpSpPr bwMode="auto">
            <a:xfrm>
              <a:off x="6930" y="6495"/>
              <a:ext cx="1080" cy="360"/>
              <a:chOff x="6660" y="3180"/>
              <a:chExt cx="1080" cy="360"/>
            </a:xfrm>
          </p:grpSpPr>
          <p:sp>
            <p:nvSpPr>
              <p:cNvPr id="59" name="Line 59"/>
              <p:cNvSpPr>
                <a:spLocks noChangeShapeType="1"/>
              </p:cNvSpPr>
              <p:nvPr/>
            </p:nvSpPr>
            <p:spPr bwMode="auto">
              <a:xfrm>
                <a:off x="6660" y="318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0" name="Line 60"/>
              <p:cNvSpPr>
                <a:spLocks noChangeShapeType="1"/>
              </p:cNvSpPr>
              <p:nvPr/>
            </p:nvSpPr>
            <p:spPr bwMode="auto">
              <a:xfrm flipH="1">
                <a:off x="7020" y="3360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1" name="Line 61"/>
              <p:cNvSpPr>
                <a:spLocks noChangeShapeType="1"/>
              </p:cNvSpPr>
              <p:nvPr/>
            </p:nvSpPr>
            <p:spPr bwMode="auto">
              <a:xfrm>
                <a:off x="7020" y="336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</p:grpSp>
      <p:sp>
        <p:nvSpPr>
          <p:cNvPr id="62" name="Line 62"/>
          <p:cNvSpPr>
            <a:spLocks noChangeShapeType="1"/>
          </p:cNvSpPr>
          <p:nvPr/>
        </p:nvSpPr>
        <p:spPr bwMode="auto">
          <a:xfrm>
            <a:off x="6237288" y="5033982"/>
            <a:ext cx="0" cy="885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3" name="Line 63"/>
          <p:cNvSpPr>
            <a:spLocks noChangeShapeType="1"/>
          </p:cNvSpPr>
          <p:nvPr/>
        </p:nvSpPr>
        <p:spPr bwMode="auto">
          <a:xfrm flipH="1">
            <a:off x="5503863" y="5413395"/>
            <a:ext cx="733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4" name="Line 64"/>
          <p:cNvSpPr>
            <a:spLocks noChangeShapeType="1"/>
          </p:cNvSpPr>
          <p:nvPr/>
        </p:nvSpPr>
        <p:spPr bwMode="auto">
          <a:xfrm flipV="1">
            <a:off x="5503863" y="5286395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5" name="Line 65"/>
          <p:cNvSpPr>
            <a:spLocks noChangeShapeType="1"/>
          </p:cNvSpPr>
          <p:nvPr/>
        </p:nvSpPr>
        <p:spPr bwMode="auto">
          <a:xfrm flipV="1">
            <a:off x="5503863" y="4779982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" name="Line 66"/>
          <p:cNvSpPr>
            <a:spLocks noChangeShapeType="1"/>
          </p:cNvSpPr>
          <p:nvPr/>
        </p:nvSpPr>
        <p:spPr bwMode="auto">
          <a:xfrm>
            <a:off x="5503863" y="4779982"/>
            <a:ext cx="4397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grpSp>
        <p:nvGrpSpPr>
          <p:cNvPr id="245" name="Group 67"/>
          <p:cNvGrpSpPr>
            <a:grpSpLocks/>
          </p:cNvGrpSpPr>
          <p:nvPr/>
        </p:nvGrpSpPr>
        <p:grpSpPr bwMode="auto">
          <a:xfrm rot="-5400000">
            <a:off x="5581650" y="3095645"/>
            <a:ext cx="203200" cy="234950"/>
            <a:chOff x="4860" y="4860"/>
            <a:chExt cx="1620" cy="1440"/>
          </a:xfrm>
        </p:grpSpPr>
        <p:sp>
          <p:nvSpPr>
            <p:cNvPr id="68" name="AutoShape 68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69" name="AutoShape 69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0" name="Line 70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46" name="Group 71"/>
          <p:cNvGrpSpPr>
            <a:grpSpLocks/>
          </p:cNvGrpSpPr>
          <p:nvPr/>
        </p:nvGrpSpPr>
        <p:grpSpPr bwMode="auto">
          <a:xfrm rot="-5400000">
            <a:off x="4616450" y="2232045"/>
            <a:ext cx="203200" cy="234950"/>
            <a:chOff x="4860" y="4860"/>
            <a:chExt cx="1620" cy="1440"/>
          </a:xfrm>
        </p:grpSpPr>
        <p:sp>
          <p:nvSpPr>
            <p:cNvPr id="72" name="AutoShape 72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" name="AutoShape 73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4" name="Line 74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47" name="Group 75"/>
          <p:cNvGrpSpPr>
            <a:grpSpLocks/>
          </p:cNvGrpSpPr>
          <p:nvPr/>
        </p:nvGrpSpPr>
        <p:grpSpPr bwMode="auto">
          <a:xfrm>
            <a:off x="6175375" y="5540395"/>
            <a:ext cx="234950" cy="203200"/>
            <a:chOff x="4860" y="4860"/>
            <a:chExt cx="1620" cy="1440"/>
          </a:xfrm>
        </p:grpSpPr>
        <p:sp>
          <p:nvSpPr>
            <p:cNvPr id="76" name="AutoShape 76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7" name="AutoShape 77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8" name="Line 78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48" name="Group 79"/>
          <p:cNvGrpSpPr>
            <a:grpSpLocks/>
          </p:cNvGrpSpPr>
          <p:nvPr/>
        </p:nvGrpSpPr>
        <p:grpSpPr bwMode="auto">
          <a:xfrm rot="-5400000">
            <a:off x="4848225" y="4775220"/>
            <a:ext cx="203200" cy="234950"/>
            <a:chOff x="4860" y="4860"/>
            <a:chExt cx="1620" cy="1440"/>
          </a:xfrm>
        </p:grpSpPr>
        <p:sp>
          <p:nvSpPr>
            <p:cNvPr id="80" name="AutoShape 80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1" name="AutoShape 81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2" name="Line 82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49" name="Group 83"/>
          <p:cNvGrpSpPr>
            <a:grpSpLocks/>
          </p:cNvGrpSpPr>
          <p:nvPr/>
        </p:nvGrpSpPr>
        <p:grpSpPr bwMode="auto">
          <a:xfrm>
            <a:off x="5930900" y="3019445"/>
            <a:ext cx="465138" cy="2014537"/>
            <a:chOff x="3736" y="1490"/>
            <a:chExt cx="293" cy="1269"/>
          </a:xfrm>
        </p:grpSpPr>
        <p:grpSp>
          <p:nvGrpSpPr>
            <p:cNvPr id="250" name="Group 84"/>
            <p:cNvGrpSpPr>
              <a:grpSpLocks/>
            </p:cNvGrpSpPr>
            <p:nvPr/>
          </p:nvGrpSpPr>
          <p:grpSpPr bwMode="auto">
            <a:xfrm>
              <a:off x="3736" y="1490"/>
              <a:ext cx="278" cy="1269"/>
              <a:chOff x="3736" y="1490"/>
              <a:chExt cx="278" cy="1269"/>
            </a:xfrm>
          </p:grpSpPr>
          <p:sp>
            <p:nvSpPr>
              <p:cNvPr id="86" name="Rectangle 85"/>
              <p:cNvSpPr>
                <a:spLocks noChangeArrowheads="1"/>
              </p:cNvSpPr>
              <p:nvPr/>
            </p:nvSpPr>
            <p:spPr bwMode="auto">
              <a:xfrm>
                <a:off x="3736" y="1643"/>
                <a:ext cx="277" cy="9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7" name="AutoShape 86"/>
              <p:cNvSpPr>
                <a:spLocks noChangeArrowheads="1"/>
              </p:cNvSpPr>
              <p:nvPr/>
            </p:nvSpPr>
            <p:spPr bwMode="auto">
              <a:xfrm rot="-5400000">
                <a:off x="3795" y="1431"/>
                <a:ext cx="159" cy="277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8" name="AutoShape 87"/>
              <p:cNvSpPr>
                <a:spLocks noChangeArrowheads="1"/>
              </p:cNvSpPr>
              <p:nvPr/>
            </p:nvSpPr>
            <p:spPr bwMode="auto">
              <a:xfrm rot="5400000" flipV="1">
                <a:off x="3796" y="2541"/>
                <a:ext cx="159" cy="277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85" name="Text Box 88"/>
            <p:cNvSpPr txBox="1">
              <a:spLocks noChangeArrowheads="1"/>
            </p:cNvSpPr>
            <p:nvPr/>
          </p:nvSpPr>
          <p:spPr bwMode="auto">
            <a:xfrm>
              <a:off x="3751" y="1703"/>
              <a:ext cx="278" cy="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C</a:t>
              </a:r>
            </a:p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O</a:t>
              </a:r>
            </a:p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L</a:t>
              </a:r>
            </a:p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U</a:t>
              </a:r>
            </a:p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M</a:t>
              </a:r>
            </a:p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N</a:t>
              </a:r>
              <a:endParaRPr lang="en-US" sz="1400">
                <a:latin typeface="Microsoft Sans Serif" pitchFamily="34" charset="0"/>
              </a:endParaRPr>
            </a:p>
          </p:txBody>
        </p:sp>
      </p:grpSp>
      <p:sp>
        <p:nvSpPr>
          <p:cNvPr id="89" name="Text Box 89"/>
          <p:cNvSpPr txBox="1">
            <a:spLocks noChangeArrowheads="1"/>
          </p:cNvSpPr>
          <p:nvPr/>
        </p:nvSpPr>
        <p:spPr bwMode="auto">
          <a:xfrm>
            <a:off x="5797550" y="5919807"/>
            <a:ext cx="10255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Product C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90" name="Line 90"/>
          <p:cNvSpPr>
            <a:spLocks noChangeShapeType="1"/>
          </p:cNvSpPr>
          <p:nvPr/>
        </p:nvSpPr>
        <p:spPr bwMode="auto">
          <a:xfrm>
            <a:off x="3336925" y="4948257"/>
            <a:ext cx="1185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91" name="Line 91"/>
          <p:cNvSpPr>
            <a:spLocks noChangeShapeType="1"/>
          </p:cNvSpPr>
          <p:nvPr/>
        </p:nvSpPr>
        <p:spPr bwMode="auto">
          <a:xfrm flipV="1">
            <a:off x="4525963" y="4032270"/>
            <a:ext cx="0" cy="915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251" name="Group 101"/>
          <p:cNvGrpSpPr>
            <a:grpSpLocks/>
          </p:cNvGrpSpPr>
          <p:nvPr/>
        </p:nvGrpSpPr>
        <p:grpSpPr bwMode="auto">
          <a:xfrm>
            <a:off x="4522789" y="1927245"/>
            <a:ext cx="735013" cy="447675"/>
            <a:chOff x="2849" y="803"/>
            <a:chExt cx="463" cy="282"/>
          </a:xfrm>
        </p:grpSpPr>
        <p:grpSp>
          <p:nvGrpSpPr>
            <p:cNvPr id="252" name="Group 102"/>
            <p:cNvGrpSpPr>
              <a:grpSpLocks/>
            </p:cNvGrpSpPr>
            <p:nvPr/>
          </p:nvGrpSpPr>
          <p:grpSpPr bwMode="auto">
            <a:xfrm>
              <a:off x="2849" y="803"/>
              <a:ext cx="272" cy="196"/>
              <a:chOff x="1231" y="2215"/>
              <a:chExt cx="272" cy="196"/>
            </a:xfrm>
          </p:grpSpPr>
          <p:sp>
            <p:nvSpPr>
              <p:cNvPr id="96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7" name="Text Box 104"/>
              <p:cNvSpPr txBox="1">
                <a:spLocks noChangeArrowheads="1"/>
              </p:cNvSpPr>
              <p:nvPr/>
            </p:nvSpPr>
            <p:spPr bwMode="auto">
              <a:xfrm>
                <a:off x="1231" y="2215"/>
                <a:ext cx="272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PC</a:t>
                </a:r>
              </a:p>
            </p:txBody>
          </p:sp>
        </p:grpSp>
        <p:sp>
          <p:nvSpPr>
            <p:cNvPr id="94" name="Line 105"/>
            <p:cNvSpPr>
              <a:spLocks noChangeShapeType="1"/>
            </p:cNvSpPr>
            <p:nvPr/>
          </p:nvSpPr>
          <p:spPr bwMode="auto">
            <a:xfrm flipV="1">
              <a:off x="3312" y="912"/>
              <a:ext cx="0" cy="173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5" name="Line 106"/>
            <p:cNvSpPr>
              <a:spLocks noChangeShapeType="1"/>
            </p:cNvSpPr>
            <p:nvPr/>
          </p:nvSpPr>
          <p:spPr bwMode="auto">
            <a:xfrm flipH="1">
              <a:off x="3072" y="912"/>
              <a:ext cx="24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53" name="Group 119"/>
          <p:cNvGrpSpPr>
            <a:grpSpLocks/>
          </p:cNvGrpSpPr>
          <p:nvPr/>
        </p:nvGrpSpPr>
        <p:grpSpPr bwMode="auto">
          <a:xfrm>
            <a:off x="5486402" y="2786083"/>
            <a:ext cx="420688" cy="468313"/>
            <a:chOff x="3456" y="1344"/>
            <a:chExt cx="265" cy="295"/>
          </a:xfrm>
        </p:grpSpPr>
        <p:grpSp>
          <p:nvGrpSpPr>
            <p:cNvPr id="254" name="Group 120"/>
            <p:cNvGrpSpPr>
              <a:grpSpLocks/>
            </p:cNvGrpSpPr>
            <p:nvPr/>
          </p:nvGrpSpPr>
          <p:grpSpPr bwMode="auto">
            <a:xfrm>
              <a:off x="3456" y="1344"/>
              <a:ext cx="265" cy="196"/>
              <a:chOff x="1234" y="2215"/>
              <a:chExt cx="265" cy="196"/>
            </a:xfrm>
          </p:grpSpPr>
          <p:sp>
            <p:nvSpPr>
              <p:cNvPr id="113" name="Oval 121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14" name="Text Box 122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FC</a:t>
                </a:r>
              </a:p>
            </p:txBody>
          </p:sp>
        </p:grpSp>
        <p:sp>
          <p:nvSpPr>
            <p:cNvPr id="112" name="Line 123"/>
            <p:cNvSpPr>
              <a:spLocks noChangeShapeType="1"/>
            </p:cNvSpPr>
            <p:nvPr/>
          </p:nvSpPr>
          <p:spPr bwMode="auto">
            <a:xfrm flipV="1">
              <a:off x="3682" y="1447"/>
              <a:ext cx="0" cy="192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55" name="Group 124"/>
          <p:cNvGrpSpPr>
            <a:grpSpLocks/>
          </p:cNvGrpSpPr>
          <p:nvPr/>
        </p:nvGrpSpPr>
        <p:grpSpPr bwMode="auto">
          <a:xfrm>
            <a:off x="3733801" y="2786083"/>
            <a:ext cx="1317625" cy="311150"/>
            <a:chOff x="2352" y="1344"/>
            <a:chExt cx="830" cy="196"/>
          </a:xfrm>
        </p:grpSpPr>
        <p:grpSp>
          <p:nvGrpSpPr>
            <p:cNvPr id="35" name="Group 125"/>
            <p:cNvGrpSpPr>
              <a:grpSpLocks/>
            </p:cNvGrpSpPr>
            <p:nvPr/>
          </p:nvGrpSpPr>
          <p:grpSpPr bwMode="auto">
            <a:xfrm>
              <a:off x="2613" y="1344"/>
              <a:ext cx="265" cy="196"/>
              <a:chOff x="1234" y="2215"/>
              <a:chExt cx="265" cy="196"/>
            </a:xfrm>
          </p:grpSpPr>
          <p:sp>
            <p:nvSpPr>
              <p:cNvPr id="121" name="Oval 12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2" name="Text Box 127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LC</a:t>
                </a:r>
              </a:p>
            </p:txBody>
          </p:sp>
        </p:grpSp>
        <p:grpSp>
          <p:nvGrpSpPr>
            <p:cNvPr id="39" name="Group 128"/>
            <p:cNvGrpSpPr>
              <a:grpSpLocks/>
            </p:cNvGrpSpPr>
            <p:nvPr/>
          </p:nvGrpSpPr>
          <p:grpSpPr bwMode="auto">
            <a:xfrm>
              <a:off x="2352" y="1344"/>
              <a:ext cx="830" cy="96"/>
              <a:chOff x="2352" y="1344"/>
              <a:chExt cx="830" cy="96"/>
            </a:xfrm>
          </p:grpSpPr>
          <p:sp>
            <p:nvSpPr>
              <p:cNvPr id="118" name="Line 129"/>
              <p:cNvSpPr>
                <a:spLocks noChangeShapeType="1"/>
              </p:cNvSpPr>
              <p:nvPr/>
            </p:nvSpPr>
            <p:spPr bwMode="auto">
              <a:xfrm>
                <a:off x="2352" y="1344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19" name="Line 130"/>
              <p:cNvSpPr>
                <a:spLocks noChangeShapeType="1"/>
              </p:cNvSpPr>
              <p:nvPr/>
            </p:nvSpPr>
            <p:spPr bwMode="auto">
              <a:xfrm>
                <a:off x="2352" y="1440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0" name="Line 131"/>
              <p:cNvSpPr>
                <a:spLocks noChangeShapeType="1"/>
              </p:cNvSpPr>
              <p:nvPr/>
            </p:nvSpPr>
            <p:spPr bwMode="auto">
              <a:xfrm>
                <a:off x="2846" y="1440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43" name="Group 184"/>
          <p:cNvGrpSpPr>
            <a:grpSpLocks/>
          </p:cNvGrpSpPr>
          <p:nvPr/>
        </p:nvGrpSpPr>
        <p:grpSpPr bwMode="auto">
          <a:xfrm>
            <a:off x="1947863" y="4189432"/>
            <a:ext cx="741363" cy="311150"/>
            <a:chOff x="1227" y="2517"/>
            <a:chExt cx="467" cy="196"/>
          </a:xfrm>
        </p:grpSpPr>
        <p:sp>
          <p:nvSpPr>
            <p:cNvPr id="124" name="Line 134"/>
            <p:cNvSpPr>
              <a:spLocks noChangeShapeType="1"/>
            </p:cNvSpPr>
            <p:nvPr/>
          </p:nvSpPr>
          <p:spPr bwMode="auto">
            <a:xfrm flipH="1">
              <a:off x="1454" y="2614"/>
              <a:ext cx="24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50" name="Group 135"/>
            <p:cNvGrpSpPr>
              <a:grpSpLocks/>
            </p:cNvGrpSpPr>
            <p:nvPr/>
          </p:nvGrpSpPr>
          <p:grpSpPr bwMode="auto">
            <a:xfrm>
              <a:off x="1227" y="2517"/>
              <a:ext cx="265" cy="196"/>
              <a:chOff x="1234" y="2215"/>
              <a:chExt cx="265" cy="196"/>
            </a:xfrm>
          </p:grpSpPr>
          <p:sp>
            <p:nvSpPr>
              <p:cNvPr id="126" name="Oval 13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7" name="Text Box 137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TC</a:t>
                </a:r>
              </a:p>
            </p:txBody>
          </p:sp>
        </p:grpSp>
      </p:grpSp>
      <p:grpSp>
        <p:nvGrpSpPr>
          <p:cNvPr id="52" name="Group 185"/>
          <p:cNvGrpSpPr/>
          <p:nvPr/>
        </p:nvGrpSpPr>
        <p:grpSpPr>
          <a:xfrm>
            <a:off x="3233740" y="1719282"/>
            <a:ext cx="441325" cy="2156288"/>
            <a:chOff x="3233740" y="1719282"/>
            <a:chExt cx="441325" cy="2156288"/>
          </a:xfrm>
        </p:grpSpPr>
        <p:grpSp>
          <p:nvGrpSpPr>
            <p:cNvPr id="56" name="Group 93"/>
            <p:cNvGrpSpPr>
              <a:grpSpLocks/>
            </p:cNvGrpSpPr>
            <p:nvPr/>
          </p:nvGrpSpPr>
          <p:grpSpPr bwMode="auto">
            <a:xfrm>
              <a:off x="3233740" y="1719282"/>
              <a:ext cx="441325" cy="311150"/>
              <a:chOff x="1249" y="2215"/>
              <a:chExt cx="278" cy="196"/>
            </a:xfrm>
          </p:grpSpPr>
          <p:sp>
            <p:nvSpPr>
              <p:cNvPr id="129" name="Oval 94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30" name="Text Box 95"/>
              <p:cNvSpPr txBox="1">
                <a:spLocks noChangeArrowheads="1"/>
              </p:cNvSpPr>
              <p:nvPr/>
            </p:nvSpPr>
            <p:spPr bwMode="auto">
              <a:xfrm>
                <a:off x="1249" y="2215"/>
                <a:ext cx="278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CC</a:t>
                </a:r>
              </a:p>
            </p:txBody>
          </p:sp>
        </p:grpSp>
        <p:sp>
          <p:nvSpPr>
            <p:cNvPr id="131" name="Line 96"/>
            <p:cNvSpPr>
              <a:spLocks noChangeShapeType="1"/>
            </p:cNvSpPr>
            <p:nvPr/>
          </p:nvSpPr>
          <p:spPr bwMode="auto">
            <a:xfrm flipV="1">
              <a:off x="3466562" y="2039570"/>
              <a:ext cx="0" cy="1836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58" name="Group 132"/>
          <p:cNvGrpSpPr/>
          <p:nvPr/>
        </p:nvGrpSpPr>
        <p:grpSpPr>
          <a:xfrm>
            <a:off x="2362207" y="1728807"/>
            <a:ext cx="892169" cy="1512888"/>
            <a:chOff x="2362207" y="1533525"/>
            <a:chExt cx="892169" cy="1512888"/>
          </a:xfrm>
        </p:grpSpPr>
        <p:sp>
          <p:nvSpPr>
            <p:cNvPr id="134" name="Line 98"/>
            <p:cNvSpPr>
              <a:spLocks noChangeShapeType="1"/>
            </p:cNvSpPr>
            <p:nvPr/>
          </p:nvSpPr>
          <p:spPr bwMode="auto">
            <a:xfrm flipH="1">
              <a:off x="2873376" y="1687513"/>
              <a:ext cx="381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67" name="Group 182"/>
            <p:cNvGrpSpPr>
              <a:grpSpLocks/>
            </p:cNvGrpSpPr>
            <p:nvPr/>
          </p:nvGrpSpPr>
          <p:grpSpPr bwMode="auto">
            <a:xfrm>
              <a:off x="2362207" y="1533525"/>
              <a:ext cx="609602" cy="1512888"/>
              <a:chOff x="1488" y="967"/>
              <a:chExt cx="384" cy="953"/>
            </a:xfrm>
          </p:grpSpPr>
          <p:grpSp>
            <p:nvGrpSpPr>
              <p:cNvPr id="71" name="Group 141"/>
              <p:cNvGrpSpPr>
                <a:grpSpLocks/>
              </p:cNvGrpSpPr>
              <p:nvPr/>
            </p:nvGrpSpPr>
            <p:grpSpPr bwMode="auto">
              <a:xfrm flipH="1">
                <a:off x="1570" y="1242"/>
                <a:ext cx="302" cy="288"/>
                <a:chOff x="1570" y="953"/>
                <a:chExt cx="302" cy="288"/>
              </a:xfrm>
            </p:grpSpPr>
            <p:grpSp>
              <p:nvGrpSpPr>
                <p:cNvPr id="75" name="Group 142"/>
                <p:cNvGrpSpPr>
                  <a:grpSpLocks/>
                </p:cNvGrpSpPr>
                <p:nvPr/>
              </p:nvGrpSpPr>
              <p:grpSpPr bwMode="auto">
                <a:xfrm>
                  <a:off x="1570" y="953"/>
                  <a:ext cx="265" cy="196"/>
                  <a:chOff x="1213" y="2215"/>
                  <a:chExt cx="265" cy="196"/>
                </a:xfrm>
              </p:grpSpPr>
              <p:sp>
                <p:nvSpPr>
                  <p:cNvPr id="146" name="Oval 143"/>
                  <p:cNvSpPr>
                    <a:spLocks noChangeArrowheads="1"/>
                  </p:cNvSpPr>
                  <p:nvPr/>
                </p:nvSpPr>
                <p:spPr bwMode="auto">
                  <a:xfrm>
                    <a:off x="1265" y="2215"/>
                    <a:ext cx="196" cy="196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147" name="Text Box 1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13" y="2215"/>
                    <a:ext cx="265" cy="192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>
                        <a:solidFill>
                          <a:srgbClr val="0000CC"/>
                        </a:solidFill>
                      </a:rPr>
                      <a:t>FC</a:t>
                    </a:r>
                  </a:p>
                </p:txBody>
              </p:sp>
            </p:grpSp>
            <p:sp>
              <p:nvSpPr>
                <p:cNvPr id="144" name="Line 145"/>
                <p:cNvSpPr>
                  <a:spLocks noChangeShapeType="1"/>
                </p:cNvSpPr>
                <p:nvPr/>
              </p:nvSpPr>
              <p:spPr bwMode="auto">
                <a:xfrm flipV="1">
                  <a:off x="1872" y="1049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45" name="Line 146"/>
                <p:cNvSpPr>
                  <a:spLocks noChangeShapeType="1"/>
                </p:cNvSpPr>
                <p:nvPr/>
              </p:nvSpPr>
              <p:spPr bwMode="auto">
                <a:xfrm flipH="1">
                  <a:off x="1824" y="1049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79" name="Group 154"/>
              <p:cNvGrpSpPr>
                <a:grpSpLocks/>
              </p:cNvGrpSpPr>
              <p:nvPr/>
            </p:nvGrpSpPr>
            <p:grpSpPr bwMode="auto">
              <a:xfrm>
                <a:off x="1613" y="967"/>
                <a:ext cx="197" cy="196"/>
                <a:chOff x="1265" y="2215"/>
                <a:chExt cx="197" cy="196"/>
              </a:xfrm>
            </p:grpSpPr>
            <p:sp>
              <p:nvSpPr>
                <p:cNvPr id="141" name="Oval 155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42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1271" y="2215"/>
                  <a:ext cx="191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solidFill>
                        <a:srgbClr val="0000CC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139" name="Line 159"/>
              <p:cNvSpPr>
                <a:spLocks noChangeShapeType="1"/>
              </p:cNvSpPr>
              <p:nvPr/>
            </p:nvSpPr>
            <p:spPr bwMode="auto">
              <a:xfrm flipV="1">
                <a:off x="1488" y="1057"/>
                <a:ext cx="0" cy="863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40" name="Line 160"/>
              <p:cNvSpPr>
                <a:spLocks noChangeShapeType="1"/>
              </p:cNvSpPr>
              <p:nvPr/>
            </p:nvSpPr>
            <p:spPr bwMode="auto">
              <a:xfrm>
                <a:off x="1488" y="1056"/>
                <a:ext cx="132" cy="1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36" name="Line 161"/>
            <p:cNvSpPr>
              <a:spLocks noChangeShapeType="1"/>
            </p:cNvSpPr>
            <p:nvPr/>
          </p:nvSpPr>
          <p:spPr bwMode="auto">
            <a:xfrm>
              <a:off x="2732088" y="183038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83" name="Group 183"/>
          <p:cNvGrpSpPr/>
          <p:nvPr/>
        </p:nvGrpSpPr>
        <p:grpSpPr>
          <a:xfrm>
            <a:off x="2563269" y="2786058"/>
            <a:ext cx="579971" cy="1114876"/>
            <a:chOff x="2563269" y="2786058"/>
            <a:chExt cx="579971" cy="1114876"/>
          </a:xfrm>
        </p:grpSpPr>
        <p:grpSp>
          <p:nvGrpSpPr>
            <p:cNvPr id="84" name="Group 108"/>
            <p:cNvGrpSpPr>
              <a:grpSpLocks/>
            </p:cNvGrpSpPr>
            <p:nvPr/>
          </p:nvGrpSpPr>
          <p:grpSpPr bwMode="auto">
            <a:xfrm>
              <a:off x="2563269" y="2786058"/>
              <a:ext cx="420688" cy="311150"/>
              <a:chOff x="1250" y="2215"/>
              <a:chExt cx="265" cy="196"/>
            </a:xfrm>
          </p:grpSpPr>
          <p:sp>
            <p:nvSpPr>
              <p:cNvPr id="102" name="Oval 109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03" name="Text Box 110"/>
              <p:cNvSpPr txBox="1">
                <a:spLocks noChangeArrowheads="1"/>
              </p:cNvSpPr>
              <p:nvPr/>
            </p:nvSpPr>
            <p:spPr bwMode="auto">
              <a:xfrm>
                <a:off x="1250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LC</a:t>
                </a:r>
              </a:p>
            </p:txBody>
          </p:sp>
        </p:grpSp>
        <p:sp>
          <p:nvSpPr>
            <p:cNvPr id="150" name="Line 166"/>
            <p:cNvSpPr>
              <a:spLocks noChangeShapeType="1"/>
            </p:cNvSpPr>
            <p:nvPr/>
          </p:nvSpPr>
          <p:spPr bwMode="auto">
            <a:xfrm flipV="1">
              <a:off x="3143240" y="2928934"/>
              <a:ext cx="0" cy="972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2" name="Line 175"/>
            <p:cNvSpPr>
              <a:spLocks noChangeShapeType="1"/>
            </p:cNvSpPr>
            <p:nvPr/>
          </p:nvSpPr>
          <p:spPr bwMode="auto">
            <a:xfrm flipH="1">
              <a:off x="2890838" y="2928934"/>
              <a:ext cx="252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92" name="Group 182"/>
          <p:cNvGrpSpPr/>
          <p:nvPr/>
        </p:nvGrpSpPr>
        <p:grpSpPr>
          <a:xfrm>
            <a:off x="5207006" y="3571876"/>
            <a:ext cx="722927" cy="670669"/>
            <a:chOff x="5207006" y="3548083"/>
            <a:chExt cx="722927" cy="670669"/>
          </a:xfrm>
        </p:grpSpPr>
        <p:sp>
          <p:nvSpPr>
            <p:cNvPr id="100" name="Line 111"/>
            <p:cNvSpPr>
              <a:spLocks noChangeShapeType="1"/>
            </p:cNvSpPr>
            <p:nvPr/>
          </p:nvSpPr>
          <p:spPr bwMode="auto">
            <a:xfrm>
              <a:off x="5555198" y="3718454"/>
              <a:ext cx="182563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01" name="Line 112"/>
            <p:cNvSpPr>
              <a:spLocks noChangeShapeType="1"/>
            </p:cNvSpPr>
            <p:nvPr/>
          </p:nvSpPr>
          <p:spPr bwMode="auto">
            <a:xfrm>
              <a:off x="5744111" y="3714752"/>
              <a:ext cx="0" cy="504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93" name="Group 163"/>
            <p:cNvGrpSpPr>
              <a:grpSpLocks/>
            </p:cNvGrpSpPr>
            <p:nvPr/>
          </p:nvGrpSpPr>
          <p:grpSpPr bwMode="auto">
            <a:xfrm>
              <a:off x="5207006" y="3548083"/>
              <a:ext cx="365125" cy="311150"/>
              <a:chOff x="1250" y="2215"/>
              <a:chExt cx="230" cy="196"/>
            </a:xfrm>
          </p:grpSpPr>
          <p:sp>
            <p:nvSpPr>
              <p:cNvPr id="153" name="Oval 164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54" name="Text Box 165"/>
              <p:cNvSpPr txBox="1">
                <a:spLocks noChangeArrowheads="1"/>
              </p:cNvSpPr>
              <p:nvPr/>
            </p:nvSpPr>
            <p:spPr bwMode="auto">
              <a:xfrm>
                <a:off x="1250" y="2215"/>
                <a:ext cx="230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T</a:t>
                </a:r>
                <a:r>
                  <a:rPr lang="en-US" sz="1400" dirty="0" smtClean="0">
                    <a:solidFill>
                      <a:srgbClr val="0000CC"/>
                    </a:solidFill>
                  </a:rPr>
                  <a:t>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182" name="Line 111"/>
            <p:cNvSpPr>
              <a:spLocks noChangeShapeType="1"/>
            </p:cNvSpPr>
            <p:nvPr/>
          </p:nvSpPr>
          <p:spPr bwMode="auto">
            <a:xfrm>
              <a:off x="5749933" y="4214818"/>
              <a:ext cx="180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98" name="Group 183"/>
          <p:cNvGrpSpPr/>
          <p:nvPr/>
        </p:nvGrpSpPr>
        <p:grpSpPr>
          <a:xfrm>
            <a:off x="4693177" y="4019140"/>
            <a:ext cx="564578" cy="982369"/>
            <a:chOff x="4693177" y="4019140"/>
            <a:chExt cx="564578" cy="982369"/>
          </a:xfrm>
        </p:grpSpPr>
        <p:grpSp>
          <p:nvGrpSpPr>
            <p:cNvPr id="99" name="Group 170"/>
            <p:cNvGrpSpPr/>
            <p:nvPr/>
          </p:nvGrpSpPr>
          <p:grpSpPr>
            <a:xfrm>
              <a:off x="4765678" y="4475169"/>
              <a:ext cx="360363" cy="311150"/>
              <a:chOff x="2602431" y="2603500"/>
              <a:chExt cx="360363" cy="311150"/>
            </a:xfrm>
          </p:grpSpPr>
          <p:sp>
            <p:nvSpPr>
              <p:cNvPr id="161" name="Oval 149"/>
              <p:cNvSpPr>
                <a:spLocks noChangeArrowheads="1"/>
              </p:cNvSpPr>
              <p:nvPr/>
            </p:nvSpPr>
            <p:spPr bwMode="auto">
              <a:xfrm flipH="1">
                <a:off x="2615127" y="2603500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62" name="Text Box 150"/>
              <p:cNvSpPr txBox="1">
                <a:spLocks noChangeArrowheads="1"/>
              </p:cNvSpPr>
              <p:nvPr/>
            </p:nvSpPr>
            <p:spPr bwMode="auto">
              <a:xfrm flipH="1">
                <a:off x="2602431" y="2603500"/>
                <a:ext cx="360363" cy="307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C00000"/>
                    </a:solidFill>
                  </a:rPr>
                  <a:t>FC</a:t>
                </a:r>
              </a:p>
            </p:txBody>
          </p:sp>
        </p:grpSp>
        <p:sp>
          <p:nvSpPr>
            <p:cNvPr id="159" name="Line 177"/>
            <p:cNvSpPr>
              <a:spLocks noChangeShapeType="1"/>
            </p:cNvSpPr>
            <p:nvPr/>
          </p:nvSpPr>
          <p:spPr bwMode="auto">
            <a:xfrm rot="16200000" flipH="1">
              <a:off x="4821190" y="4390053"/>
              <a:ext cx="216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60" name="Text Box 178"/>
            <p:cNvSpPr txBox="1">
              <a:spLocks noChangeArrowheads="1"/>
            </p:cNvSpPr>
            <p:nvPr/>
          </p:nvSpPr>
          <p:spPr bwMode="auto">
            <a:xfrm>
              <a:off x="4693177" y="4019140"/>
              <a:ext cx="564578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</a:rPr>
                <a:t>TPM</a:t>
              </a:r>
            </a:p>
          </p:txBody>
        </p:sp>
        <p:sp>
          <p:nvSpPr>
            <p:cNvPr id="179" name="Line 152"/>
            <p:cNvSpPr>
              <a:spLocks noChangeShapeType="1"/>
            </p:cNvSpPr>
            <p:nvPr/>
          </p:nvSpPr>
          <p:spPr bwMode="auto">
            <a:xfrm>
              <a:off x="5089000" y="4643446"/>
              <a:ext cx="144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0" name="Line 152"/>
            <p:cNvSpPr>
              <a:spLocks noChangeShapeType="1"/>
            </p:cNvSpPr>
            <p:nvPr/>
          </p:nvSpPr>
          <p:spPr bwMode="auto">
            <a:xfrm rot="5400000">
              <a:off x="5043330" y="4816109"/>
              <a:ext cx="3708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04" name="Group 182"/>
          <p:cNvGrpSpPr/>
          <p:nvPr/>
        </p:nvGrpSpPr>
        <p:grpSpPr>
          <a:xfrm>
            <a:off x="6357950" y="4643446"/>
            <a:ext cx="354013" cy="1012301"/>
            <a:chOff x="6357950" y="4643446"/>
            <a:chExt cx="354013" cy="1012301"/>
          </a:xfrm>
        </p:grpSpPr>
        <p:grpSp>
          <p:nvGrpSpPr>
            <p:cNvPr id="105" name="Group 115"/>
            <p:cNvGrpSpPr>
              <a:grpSpLocks/>
            </p:cNvGrpSpPr>
            <p:nvPr/>
          </p:nvGrpSpPr>
          <p:grpSpPr bwMode="auto">
            <a:xfrm>
              <a:off x="6357950" y="4643446"/>
              <a:ext cx="354013" cy="311150"/>
              <a:chOff x="1255" y="2215"/>
              <a:chExt cx="223" cy="196"/>
            </a:xfrm>
          </p:grpSpPr>
          <p:sp>
            <p:nvSpPr>
              <p:cNvPr id="108" name="Oval 11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09" name="Text Box 117"/>
              <p:cNvSpPr txBox="1">
                <a:spLocks noChangeArrowheads="1"/>
              </p:cNvSpPr>
              <p:nvPr/>
            </p:nvSpPr>
            <p:spPr bwMode="auto">
              <a:xfrm>
                <a:off x="1255" y="2215"/>
                <a:ext cx="223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L</a:t>
                </a:r>
                <a:r>
                  <a:rPr lang="en-US" sz="1400" dirty="0" smtClean="0">
                    <a:solidFill>
                      <a:srgbClr val="0000CC"/>
                    </a:solidFill>
                  </a:rPr>
                  <a:t>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107" name="Line 118"/>
            <p:cNvSpPr>
              <a:spLocks noChangeShapeType="1"/>
            </p:cNvSpPr>
            <p:nvPr/>
          </p:nvSpPr>
          <p:spPr bwMode="auto">
            <a:xfrm>
              <a:off x="6555330" y="4963066"/>
              <a:ext cx="0" cy="684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1" name="Line 118"/>
            <p:cNvSpPr>
              <a:spLocks noChangeShapeType="1"/>
            </p:cNvSpPr>
            <p:nvPr/>
          </p:nvSpPr>
          <p:spPr bwMode="auto">
            <a:xfrm rot="5400000">
              <a:off x="6484454" y="5583747"/>
              <a:ext cx="0" cy="144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2143108" y="1524694"/>
            <a:ext cx="3555062" cy="2646496"/>
            <a:chOff x="2143108" y="1524694"/>
            <a:chExt cx="3555062" cy="2646496"/>
          </a:xfrm>
        </p:grpSpPr>
        <p:sp>
          <p:nvSpPr>
            <p:cNvPr id="218" name="Line 177"/>
            <p:cNvSpPr>
              <a:spLocks noChangeShapeType="1"/>
            </p:cNvSpPr>
            <p:nvPr/>
          </p:nvSpPr>
          <p:spPr bwMode="auto">
            <a:xfrm rot="5400000">
              <a:off x="5318708" y="3481876"/>
              <a:ext cx="180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56" name="Line 177"/>
            <p:cNvSpPr>
              <a:spLocks noChangeShapeType="1"/>
            </p:cNvSpPr>
            <p:nvPr/>
          </p:nvSpPr>
          <p:spPr bwMode="auto">
            <a:xfrm rot="5400000">
              <a:off x="5608170" y="2696058"/>
              <a:ext cx="180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57" name="Line 177"/>
            <p:cNvSpPr>
              <a:spLocks noChangeShapeType="1"/>
            </p:cNvSpPr>
            <p:nvPr/>
          </p:nvSpPr>
          <p:spPr bwMode="auto">
            <a:xfrm rot="5400000">
              <a:off x="2053108" y="4081190"/>
              <a:ext cx="180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58" name="Line 177"/>
            <p:cNvSpPr>
              <a:spLocks noChangeShapeType="1"/>
            </p:cNvSpPr>
            <p:nvPr/>
          </p:nvSpPr>
          <p:spPr bwMode="auto">
            <a:xfrm rot="18900000" flipH="1">
              <a:off x="2838926" y="2784552"/>
              <a:ext cx="180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59" name="Line 177"/>
            <p:cNvSpPr>
              <a:spLocks noChangeShapeType="1"/>
            </p:cNvSpPr>
            <p:nvPr/>
          </p:nvSpPr>
          <p:spPr bwMode="auto">
            <a:xfrm rot="5400000">
              <a:off x="3328718" y="1614694"/>
              <a:ext cx="180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PWCS Design Steps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4190"/>
            <a:ext cx="8229600" cy="5840958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DOF analysis and control objectives</a:t>
            </a:r>
          </a:p>
          <a:p>
            <a:pPr lvl="1"/>
            <a:r>
              <a:rPr lang="en-IN" dirty="0" smtClean="0"/>
              <a:t>Production rate, Product quality</a:t>
            </a:r>
          </a:p>
          <a:p>
            <a:pPr lvl="1"/>
            <a:r>
              <a:rPr lang="en-IN" dirty="0" smtClean="0"/>
              <a:t>Safety limits (</a:t>
            </a:r>
            <a:r>
              <a:rPr lang="en-IN" dirty="0" err="1" smtClean="0"/>
              <a:t>eg</a:t>
            </a:r>
            <a:r>
              <a:rPr lang="en-IN" dirty="0" smtClean="0"/>
              <a:t> UFL &lt; gas loop composition &lt; LFL)</a:t>
            </a:r>
          </a:p>
          <a:p>
            <a:pPr lvl="1"/>
            <a:r>
              <a:rPr lang="en-IN" dirty="0" smtClean="0"/>
              <a:t>Inventories</a:t>
            </a:r>
          </a:p>
          <a:p>
            <a:pPr lvl="1"/>
            <a:r>
              <a:rPr lang="en-IN" dirty="0" smtClean="0"/>
              <a:t>Economic</a:t>
            </a:r>
          </a:p>
          <a:p>
            <a:pPr>
              <a:spcBef>
                <a:spcPts val="1200"/>
              </a:spcBef>
            </a:pPr>
            <a:r>
              <a:rPr lang="en-IN" dirty="0" smtClean="0"/>
              <a:t>Choose TPM</a:t>
            </a:r>
          </a:p>
          <a:p>
            <a:pPr lvl="1"/>
            <a:r>
              <a:rPr lang="en-IN" dirty="0" smtClean="0"/>
              <a:t>Feed set by an upstream process</a:t>
            </a:r>
          </a:p>
          <a:p>
            <a:pPr lvl="1"/>
            <a:r>
              <a:rPr lang="en-IN" dirty="0" smtClean="0"/>
              <a:t>On demand operation (utility plants)</a:t>
            </a:r>
          </a:p>
          <a:p>
            <a:pPr lvl="1"/>
            <a:r>
              <a:rPr lang="en-IN" dirty="0" smtClean="0"/>
              <a:t>Flexible</a:t>
            </a:r>
          </a:p>
          <a:p>
            <a:pPr lvl="2"/>
            <a:r>
              <a:rPr lang="en-IN" dirty="0" smtClean="0"/>
              <a:t>Inside the recycle loop at the feed of the most non-linear/fragile unit</a:t>
            </a:r>
          </a:p>
          <a:p>
            <a:pPr lvl="2"/>
            <a:r>
              <a:rPr lang="en-IN" dirty="0" smtClean="0"/>
              <a:t>If bottleneck is known, at the bottleneck inside the recycle loop</a:t>
            </a:r>
          </a:p>
          <a:p>
            <a:pPr>
              <a:spcBef>
                <a:spcPts val="1200"/>
              </a:spcBef>
            </a:pPr>
            <a:r>
              <a:rPr lang="en-IN" dirty="0" smtClean="0"/>
              <a:t>Design “local” loops for closing all independent material and energy balances around the TPM</a:t>
            </a:r>
          </a:p>
          <a:p>
            <a:pPr lvl="1"/>
            <a:r>
              <a:rPr lang="en-IN" dirty="0" smtClean="0"/>
              <a:t>Radiate outwards from the TPM</a:t>
            </a:r>
          </a:p>
          <a:p>
            <a:pPr lvl="1"/>
            <a:r>
              <a:rPr lang="en-IN" dirty="0" smtClean="0"/>
              <a:t>Check consistency of material / energy balance closure (</a:t>
            </a:r>
            <a:r>
              <a:rPr lang="en-IN" b="1" dirty="0" smtClean="0"/>
              <a:t>Downs’ Drill</a:t>
            </a:r>
            <a:r>
              <a:rPr lang="en-IN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en-IN" dirty="0" smtClean="0"/>
              <a:t>Design economic control loops</a:t>
            </a:r>
          </a:p>
          <a:p>
            <a:pPr lvl="1"/>
            <a:r>
              <a:rPr lang="en-IN" dirty="0" smtClean="0"/>
              <a:t>Active constraint control &amp; SOCV control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PWC Basics: Chemical Process Operation </a:t>
            </a:r>
            <a:endParaRPr lang="en-IN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246313" y="1143000"/>
            <a:ext cx="3529428" cy="461665"/>
          </a:xfrm>
          <a:prstGeom prst="rect">
            <a:avLst/>
          </a:prstGeom>
          <a:solidFill>
            <a:srgbClr val="66FFCC">
              <a:alpha val="37000"/>
            </a:srgbClr>
          </a:solidFill>
          <a:ln w="9525" algn="ctr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pPr algn="ctr"/>
            <a:r>
              <a:rPr lang="en-US" sz="24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Key Production Objectives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62000" y="3657600"/>
            <a:ext cx="6576608" cy="461665"/>
          </a:xfrm>
          <a:prstGeom prst="rect">
            <a:avLst/>
          </a:prstGeom>
          <a:solidFill>
            <a:srgbClr val="0000FF">
              <a:alpha val="32001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Ctr="1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Operate plant to meet production objectives 24X7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524000" y="4343400"/>
            <a:ext cx="5041900" cy="1042988"/>
            <a:chOff x="960" y="2736"/>
            <a:chExt cx="3176" cy="657"/>
          </a:xfrm>
        </p:grpSpPr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1728" y="3105"/>
              <a:ext cx="206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/>
              <a:r>
                <a:rPr lang="en-US" sz="2400">
                  <a:solidFill>
                    <a:srgbClr val="99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Process Disturbances</a:t>
              </a: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960" y="2736"/>
              <a:ext cx="317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Ctr="1">
              <a:spAutoFit/>
            </a:bodyPr>
            <a:lstStyle/>
            <a:p>
              <a:pPr algn="ctr"/>
              <a:r>
                <a:rPr lang="en-US" sz="2400">
                  <a:solidFill>
                    <a:srgbClr val="99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Production Objective Itself Can Change</a:t>
              </a:r>
            </a:p>
          </p:txBody>
        </p:sp>
      </p:grp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1062038" y="1600199"/>
            <a:ext cx="6686550" cy="771525"/>
            <a:chOff x="669" y="1008"/>
            <a:chExt cx="4212" cy="486"/>
          </a:xfrm>
        </p:grpSpPr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669" y="1203"/>
              <a:ext cx="600" cy="291"/>
            </a:xfrm>
            <a:prstGeom prst="rect">
              <a:avLst/>
            </a:prstGeom>
            <a:solidFill>
              <a:srgbClr val="CCFFFF"/>
            </a:solidFill>
            <a:ln w="9525" algn="ctr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66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Safety</a:t>
              </a: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2301" y="1203"/>
              <a:ext cx="748" cy="291"/>
            </a:xfrm>
            <a:prstGeom prst="rect">
              <a:avLst/>
            </a:prstGeom>
            <a:solidFill>
              <a:srgbClr val="CCFFFF"/>
            </a:solidFill>
            <a:ln w="9525" algn="ctr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66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Stability</a:t>
              </a: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3930" y="1203"/>
              <a:ext cx="951" cy="291"/>
            </a:xfrm>
            <a:prstGeom prst="rect">
              <a:avLst/>
            </a:prstGeom>
            <a:solidFill>
              <a:srgbClr val="CCFFFF"/>
            </a:solidFill>
            <a:ln w="9525" algn="ctr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66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Economics</a:t>
              </a:r>
            </a:p>
          </p:txBody>
        </p:sp>
        <p:grpSp>
          <p:nvGrpSpPr>
            <p:cNvPr id="9" name="Group 14"/>
            <p:cNvGrpSpPr>
              <a:grpSpLocks/>
            </p:cNvGrpSpPr>
            <p:nvPr/>
          </p:nvGrpSpPr>
          <p:grpSpPr bwMode="auto">
            <a:xfrm>
              <a:off x="1008" y="1008"/>
              <a:ext cx="3408" cy="202"/>
              <a:chOff x="1008" y="1008"/>
              <a:chExt cx="3408" cy="202"/>
            </a:xfrm>
          </p:grpSpPr>
          <p:sp>
            <p:nvSpPr>
              <p:cNvPr id="14" name="Line 15"/>
              <p:cNvSpPr>
                <a:spLocks noChangeShapeType="1"/>
              </p:cNvSpPr>
              <p:nvPr/>
            </p:nvSpPr>
            <p:spPr bwMode="auto">
              <a:xfrm flipH="1">
                <a:off x="2640" y="1008"/>
                <a:ext cx="0" cy="20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/>
                <a:endParaRPr lang="en-IN"/>
              </a:p>
            </p:txBody>
          </p:sp>
          <p:sp>
            <p:nvSpPr>
              <p:cNvPr id="15" name="Line 16"/>
              <p:cNvSpPr>
                <a:spLocks noChangeShapeType="1"/>
              </p:cNvSpPr>
              <p:nvPr/>
            </p:nvSpPr>
            <p:spPr bwMode="auto">
              <a:xfrm>
                <a:off x="1008" y="1104"/>
                <a:ext cx="340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/>
                <a:endParaRPr lang="en-IN"/>
              </a:p>
            </p:txBody>
          </p:sp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>
                <a:off x="1008" y="1104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/>
                <a:endParaRPr lang="en-IN"/>
              </a:p>
            </p:txBody>
          </p:sp>
          <p:sp>
            <p:nvSpPr>
              <p:cNvPr id="17" name="Line 18"/>
              <p:cNvSpPr>
                <a:spLocks noChangeShapeType="1"/>
              </p:cNvSpPr>
              <p:nvPr/>
            </p:nvSpPr>
            <p:spPr bwMode="auto">
              <a:xfrm>
                <a:off x="4416" y="1104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/>
                <a:endParaRPr lang="en-IN"/>
              </a:p>
            </p:txBody>
          </p:sp>
        </p:grp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4416426" y="2362200"/>
            <a:ext cx="4271963" cy="939800"/>
            <a:chOff x="2782" y="1488"/>
            <a:chExt cx="2691" cy="592"/>
          </a:xfrm>
        </p:grpSpPr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2782" y="1634"/>
              <a:ext cx="875" cy="44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660066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solidFill>
                    <a:srgbClr val="66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Production </a:t>
              </a:r>
            </a:p>
            <a:p>
              <a:pPr algn="ctr"/>
              <a:r>
                <a:rPr lang="en-US" sz="2000">
                  <a:solidFill>
                    <a:srgbClr val="66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Rate</a:t>
              </a:r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3882" y="1634"/>
              <a:ext cx="668" cy="44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660066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solidFill>
                    <a:srgbClr val="66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Product </a:t>
              </a:r>
            </a:p>
            <a:p>
              <a:pPr algn="ctr"/>
              <a:r>
                <a:rPr lang="en-US" sz="2000">
                  <a:solidFill>
                    <a:srgbClr val="66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Quality</a:t>
              </a:r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4808" y="1634"/>
              <a:ext cx="665" cy="44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660066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solidFill>
                    <a:srgbClr val="66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Effluent </a:t>
              </a:r>
            </a:p>
            <a:p>
              <a:pPr algn="ctr"/>
              <a:r>
                <a:rPr lang="en-US" sz="2000">
                  <a:solidFill>
                    <a:srgbClr val="66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Specs</a:t>
              </a:r>
            </a:p>
          </p:txBody>
        </p:sp>
        <p:grpSp>
          <p:nvGrpSpPr>
            <p:cNvPr id="18" name="Group 23"/>
            <p:cNvGrpSpPr>
              <a:grpSpLocks/>
            </p:cNvGrpSpPr>
            <p:nvPr/>
          </p:nvGrpSpPr>
          <p:grpSpPr bwMode="auto">
            <a:xfrm>
              <a:off x="3168" y="1488"/>
              <a:ext cx="2016" cy="144"/>
              <a:chOff x="3168" y="1488"/>
              <a:chExt cx="2016" cy="144"/>
            </a:xfrm>
          </p:grpSpPr>
          <p:sp>
            <p:nvSpPr>
              <p:cNvPr id="23" name="Line 24"/>
              <p:cNvSpPr>
                <a:spLocks noChangeShapeType="1"/>
              </p:cNvSpPr>
              <p:nvPr/>
            </p:nvSpPr>
            <p:spPr bwMode="auto">
              <a:xfrm>
                <a:off x="3168" y="1536"/>
                <a:ext cx="201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/>
                <a:endParaRPr lang="en-IN"/>
              </a:p>
            </p:txBody>
          </p:sp>
          <p:sp>
            <p:nvSpPr>
              <p:cNvPr id="24" name="Line 25"/>
              <p:cNvSpPr>
                <a:spLocks noChangeShapeType="1"/>
              </p:cNvSpPr>
              <p:nvPr/>
            </p:nvSpPr>
            <p:spPr bwMode="auto">
              <a:xfrm>
                <a:off x="3168" y="1536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/>
                <a:endParaRPr lang="en-IN"/>
              </a:p>
            </p:txBody>
          </p:sp>
          <p:sp>
            <p:nvSpPr>
              <p:cNvPr id="25" name="Line 26"/>
              <p:cNvSpPr>
                <a:spLocks noChangeShapeType="1"/>
              </p:cNvSpPr>
              <p:nvPr/>
            </p:nvSpPr>
            <p:spPr bwMode="auto">
              <a:xfrm>
                <a:off x="4224" y="1536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/>
                <a:endParaRPr lang="en-IN"/>
              </a:p>
            </p:txBody>
          </p:sp>
          <p:sp>
            <p:nvSpPr>
              <p:cNvPr id="26" name="Line 27"/>
              <p:cNvSpPr>
                <a:spLocks noChangeShapeType="1"/>
              </p:cNvSpPr>
              <p:nvPr/>
            </p:nvSpPr>
            <p:spPr bwMode="auto">
              <a:xfrm>
                <a:off x="5184" y="1536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/>
                <a:endParaRPr lang="en-IN"/>
              </a:p>
            </p:txBody>
          </p:sp>
          <p:sp>
            <p:nvSpPr>
              <p:cNvPr id="27" name="Line 28"/>
              <p:cNvSpPr>
                <a:spLocks noChangeShapeType="1"/>
              </p:cNvSpPr>
              <p:nvPr/>
            </p:nvSpPr>
            <p:spPr bwMode="auto">
              <a:xfrm>
                <a:off x="4512" y="1488"/>
                <a:ext cx="0" cy="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/>
                <a:endParaRPr lang="en-IN"/>
              </a:p>
            </p:txBody>
          </p:sp>
        </p:grpSp>
      </p:grpSp>
      <p:grpSp>
        <p:nvGrpSpPr>
          <p:cNvPr id="22" name="Group 29"/>
          <p:cNvGrpSpPr>
            <a:grpSpLocks/>
          </p:cNvGrpSpPr>
          <p:nvPr/>
        </p:nvGrpSpPr>
        <p:grpSpPr bwMode="auto">
          <a:xfrm>
            <a:off x="381000" y="5334003"/>
            <a:ext cx="8262938" cy="998538"/>
            <a:chOff x="240" y="3360"/>
            <a:chExt cx="5205" cy="629"/>
          </a:xfrm>
        </p:grpSpPr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240" y="3441"/>
              <a:ext cx="958" cy="5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Ctr="1">
              <a:spAutoFit/>
            </a:bodyPr>
            <a:lstStyle/>
            <a:p>
              <a:pPr algn="ctr"/>
              <a:r>
                <a:rPr lang="en-US" sz="240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Ambient </a:t>
              </a:r>
            </a:p>
            <a:p>
              <a:pPr algn="ctr"/>
              <a:r>
                <a:rPr lang="en-US" sz="240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Conditions</a:t>
              </a: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637" y="3466"/>
              <a:ext cx="1149" cy="5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Ctr="1">
              <a:spAutoFit/>
            </a:bodyPr>
            <a:lstStyle/>
            <a:p>
              <a:pPr algn="ctr"/>
              <a:r>
                <a:rPr lang="en-US" sz="240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Raw material</a:t>
              </a:r>
            </a:p>
            <a:p>
              <a:pPr algn="ctr"/>
              <a:r>
                <a:rPr lang="en-US" sz="240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Quality</a:t>
              </a: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3254" y="3451"/>
              <a:ext cx="693" cy="5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Ctr="1">
              <a:spAutoFit/>
            </a:bodyPr>
            <a:lstStyle/>
            <a:p>
              <a:pPr algn="ctr"/>
              <a:r>
                <a:rPr lang="en-US" sz="240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Sensor </a:t>
              </a:r>
            </a:p>
            <a:p>
              <a:pPr algn="ctr"/>
              <a:r>
                <a:rPr lang="en-US" sz="240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Noise</a:t>
              </a:r>
            </a:p>
          </p:txBody>
        </p:sp>
        <p:sp>
          <p:nvSpPr>
            <p:cNvPr id="32" name="Text Box 33"/>
            <p:cNvSpPr txBox="1">
              <a:spLocks noChangeArrowheads="1"/>
            </p:cNvSpPr>
            <p:nvPr/>
          </p:nvSpPr>
          <p:spPr bwMode="auto">
            <a:xfrm>
              <a:off x="4181" y="3451"/>
              <a:ext cx="1264" cy="5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Ctr="1">
              <a:spAutoFit/>
            </a:bodyPr>
            <a:lstStyle/>
            <a:p>
              <a:pPr algn="ctr"/>
              <a:r>
                <a:rPr lang="en-US" sz="240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Equipment</a:t>
              </a:r>
            </a:p>
            <a:p>
              <a:pPr algn="ctr"/>
              <a:r>
                <a:rPr lang="en-US" sz="240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Characteristics</a:t>
              </a:r>
            </a:p>
          </p:txBody>
        </p:sp>
        <p:grpSp>
          <p:nvGrpSpPr>
            <p:cNvPr id="28" name="Group 34"/>
            <p:cNvGrpSpPr>
              <a:grpSpLocks/>
            </p:cNvGrpSpPr>
            <p:nvPr/>
          </p:nvGrpSpPr>
          <p:grpSpPr bwMode="auto">
            <a:xfrm>
              <a:off x="720" y="3360"/>
              <a:ext cx="4224" cy="144"/>
              <a:chOff x="720" y="3360"/>
              <a:chExt cx="4224" cy="144"/>
            </a:xfrm>
          </p:grpSpPr>
          <p:sp>
            <p:nvSpPr>
              <p:cNvPr id="34" name="Line 35"/>
              <p:cNvSpPr>
                <a:spLocks noChangeShapeType="1"/>
              </p:cNvSpPr>
              <p:nvPr/>
            </p:nvSpPr>
            <p:spPr bwMode="auto">
              <a:xfrm>
                <a:off x="2736" y="3360"/>
                <a:ext cx="0" cy="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/>
                <a:endParaRPr lang="en-IN"/>
              </a:p>
            </p:txBody>
          </p:sp>
          <p:sp>
            <p:nvSpPr>
              <p:cNvPr id="35" name="Line 36"/>
              <p:cNvSpPr>
                <a:spLocks noChangeShapeType="1"/>
              </p:cNvSpPr>
              <p:nvPr/>
            </p:nvSpPr>
            <p:spPr bwMode="auto">
              <a:xfrm>
                <a:off x="720" y="3408"/>
                <a:ext cx="422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/>
                <a:endParaRPr lang="en-IN"/>
              </a:p>
            </p:txBody>
          </p:sp>
          <p:sp>
            <p:nvSpPr>
              <p:cNvPr id="36" name="Line 37"/>
              <p:cNvSpPr>
                <a:spLocks noChangeShapeType="1"/>
              </p:cNvSpPr>
              <p:nvPr/>
            </p:nvSpPr>
            <p:spPr bwMode="auto">
              <a:xfrm>
                <a:off x="720" y="3408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/>
                <a:endParaRPr lang="en-IN"/>
              </a:p>
            </p:txBody>
          </p:sp>
          <p:sp>
            <p:nvSpPr>
              <p:cNvPr id="37" name="Line 38"/>
              <p:cNvSpPr>
                <a:spLocks noChangeShapeType="1"/>
              </p:cNvSpPr>
              <p:nvPr/>
            </p:nvSpPr>
            <p:spPr bwMode="auto">
              <a:xfrm>
                <a:off x="3600" y="3408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/>
                <a:endParaRPr lang="en-IN"/>
              </a:p>
            </p:txBody>
          </p:sp>
          <p:sp>
            <p:nvSpPr>
              <p:cNvPr id="38" name="Line 39"/>
              <p:cNvSpPr>
                <a:spLocks noChangeShapeType="1"/>
              </p:cNvSpPr>
              <p:nvPr/>
            </p:nvSpPr>
            <p:spPr bwMode="auto">
              <a:xfrm>
                <a:off x="4944" y="3408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/>
                <a:endParaRPr lang="en-IN"/>
              </a:p>
            </p:txBody>
          </p:sp>
          <p:sp>
            <p:nvSpPr>
              <p:cNvPr id="39" name="Line 40"/>
              <p:cNvSpPr>
                <a:spLocks noChangeShapeType="1"/>
              </p:cNvSpPr>
              <p:nvPr/>
            </p:nvSpPr>
            <p:spPr bwMode="auto">
              <a:xfrm>
                <a:off x="2256" y="3408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Ctr="1"/>
              <a:lstStyle/>
              <a:p>
                <a:pPr algn="ctr"/>
                <a:endParaRPr lang="en-IN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Mode I Optimum Operation</a:t>
            </a:r>
            <a:endParaRPr lang="en-IN" dirty="0"/>
          </a:p>
        </p:txBody>
      </p:sp>
      <p:grpSp>
        <p:nvGrpSpPr>
          <p:cNvPr id="4" name="Group 3"/>
          <p:cNvGrpSpPr/>
          <p:nvPr/>
        </p:nvGrpSpPr>
        <p:grpSpPr>
          <a:xfrm>
            <a:off x="142844" y="1571612"/>
            <a:ext cx="4994275" cy="3967162"/>
            <a:chOff x="2078055" y="2028812"/>
            <a:chExt cx="4994275" cy="3967162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4775218" y="3813162"/>
              <a:ext cx="14033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2130443" y="4435462"/>
              <a:ext cx="5873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863868" y="3422637"/>
              <a:ext cx="1611312" cy="1138237"/>
              <a:chOff x="3240" y="5700"/>
              <a:chExt cx="1440" cy="1620"/>
            </a:xfrm>
          </p:grpSpPr>
          <p:sp>
            <p:nvSpPr>
              <p:cNvPr id="91" name="Rectangle 7"/>
              <p:cNvSpPr>
                <a:spLocks noChangeArrowheads="1"/>
              </p:cNvSpPr>
              <p:nvPr/>
            </p:nvSpPr>
            <p:spPr bwMode="auto">
              <a:xfrm>
                <a:off x="3240" y="5880"/>
                <a:ext cx="1440" cy="14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92" name="AutoShape 8"/>
              <p:cNvSpPr>
                <a:spLocks noChangeArrowheads="1"/>
              </p:cNvSpPr>
              <p:nvPr/>
            </p:nvSpPr>
            <p:spPr bwMode="auto">
              <a:xfrm rot="-5400000">
                <a:off x="3870" y="5070"/>
                <a:ext cx="180" cy="1440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157555" y="3743312"/>
              <a:ext cx="1171575" cy="1012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A + B → C</a:t>
              </a:r>
            </a:p>
            <a:p>
              <a:pPr algn="l"/>
              <a:endParaRPr lang="en-US" sz="800" dirty="0">
                <a:latin typeface="Microsoft Sans Serif" pitchFamily="34" charset="0"/>
                <a:ea typeface="Mangal" pitchFamily="2"/>
                <a:cs typeface="Mangal" pitchFamily="2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717818" y="3548049"/>
              <a:ext cx="146050" cy="10128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4475180" y="3548049"/>
              <a:ext cx="146050" cy="10128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4927618" y="3047987"/>
              <a:ext cx="12874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 flipH="1">
              <a:off x="3571893" y="4560874"/>
              <a:ext cx="0" cy="176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2424130" y="2409812"/>
              <a:ext cx="11731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2424130" y="3041637"/>
              <a:ext cx="1173163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3597293" y="3041637"/>
              <a:ext cx="0" cy="381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3597293" y="2409812"/>
              <a:ext cx="0" cy="6318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17" name="Group 18"/>
            <p:cNvGrpSpPr>
              <a:grpSpLocks/>
            </p:cNvGrpSpPr>
            <p:nvPr/>
          </p:nvGrpSpPr>
          <p:grpSpPr bwMode="auto">
            <a:xfrm rot="-5400000">
              <a:off x="2880538" y="2234397"/>
              <a:ext cx="201611" cy="234950"/>
              <a:chOff x="4860" y="4860"/>
              <a:chExt cx="1620" cy="1440"/>
            </a:xfrm>
          </p:grpSpPr>
          <p:sp>
            <p:nvSpPr>
              <p:cNvPr id="88" name="AutoShape 19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9" name="AutoShape 20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90" name="Line 21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8" name="Group 22"/>
            <p:cNvGrpSpPr>
              <a:grpSpLocks/>
            </p:cNvGrpSpPr>
            <p:nvPr/>
          </p:nvGrpSpPr>
          <p:grpSpPr bwMode="auto">
            <a:xfrm rot="-5400000">
              <a:off x="2904348" y="2867804"/>
              <a:ext cx="201614" cy="234950"/>
              <a:chOff x="4860" y="4860"/>
              <a:chExt cx="1620" cy="1440"/>
            </a:xfrm>
          </p:grpSpPr>
          <p:sp>
            <p:nvSpPr>
              <p:cNvPr id="85" name="AutoShape 23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6" name="AutoShape 24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7" name="Line 25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9" name="Group 26"/>
            <p:cNvGrpSpPr>
              <a:grpSpLocks/>
            </p:cNvGrpSpPr>
            <p:nvPr/>
          </p:nvGrpSpPr>
          <p:grpSpPr bwMode="auto">
            <a:xfrm rot="-5400000">
              <a:off x="2293163" y="4260047"/>
              <a:ext cx="201611" cy="234950"/>
              <a:chOff x="4860" y="4860"/>
              <a:chExt cx="1620" cy="1440"/>
            </a:xfrm>
          </p:grpSpPr>
          <p:sp>
            <p:nvSpPr>
              <p:cNvPr id="82" name="AutoShape 27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3" name="AutoShape 28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4" name="Line 29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0" name="Line 30"/>
            <p:cNvSpPr>
              <a:spLocks noChangeShapeType="1"/>
            </p:cNvSpPr>
            <p:nvPr/>
          </p:nvSpPr>
          <p:spPr bwMode="auto">
            <a:xfrm flipH="1">
              <a:off x="2130443" y="3675049"/>
              <a:ext cx="5873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1" name="Text Box 31"/>
            <p:cNvSpPr txBox="1">
              <a:spLocks noChangeArrowheads="1"/>
            </p:cNvSpPr>
            <p:nvPr/>
          </p:nvSpPr>
          <p:spPr bwMode="auto">
            <a:xfrm>
              <a:off x="2078055" y="2187562"/>
              <a:ext cx="46355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F</a:t>
              </a:r>
              <a:r>
                <a:rPr lang="en-US" sz="1400" baseline="-25000">
                  <a:latin typeface="Microsoft Sans Serif" pitchFamily="34" charset="0"/>
                  <a:ea typeface="Mangal" pitchFamily="2"/>
                  <a:cs typeface="Mangal" pitchFamily="2"/>
                </a:rPr>
                <a:t>A</a:t>
              </a:r>
              <a:endParaRPr lang="en-US" sz="1400">
                <a:latin typeface="Microsoft Sans Serif" pitchFamily="34" charset="0"/>
              </a:endParaRPr>
            </a:p>
          </p:txBody>
        </p:sp>
        <p:sp>
          <p:nvSpPr>
            <p:cNvPr id="22" name="Text Box 32"/>
            <p:cNvSpPr txBox="1">
              <a:spLocks noChangeArrowheads="1"/>
            </p:cNvSpPr>
            <p:nvPr/>
          </p:nvSpPr>
          <p:spPr bwMode="auto">
            <a:xfrm>
              <a:off x="2078055" y="2873362"/>
              <a:ext cx="573088" cy="379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F</a:t>
              </a:r>
              <a:r>
                <a:rPr lang="en-US" sz="1400" baseline="-25000">
                  <a:latin typeface="Microsoft Sans Serif" pitchFamily="34" charset="0"/>
                  <a:ea typeface="Mangal" pitchFamily="2"/>
                  <a:cs typeface="Mangal" pitchFamily="2"/>
                </a:rPr>
                <a:t>B</a:t>
              </a:r>
              <a:endParaRPr lang="en-US" sz="1400">
                <a:latin typeface="Microsoft Sans Serif" pitchFamily="34" charset="0"/>
              </a:endParaRPr>
            </a:p>
          </p:txBody>
        </p:sp>
        <p:sp>
          <p:nvSpPr>
            <p:cNvPr id="23" name="Line 33"/>
            <p:cNvSpPr>
              <a:spLocks noChangeShapeType="1"/>
            </p:cNvSpPr>
            <p:nvPr/>
          </p:nvSpPr>
          <p:spPr bwMode="auto">
            <a:xfrm flipH="1">
              <a:off x="3608405" y="2412987"/>
              <a:ext cx="13192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>
              <a:off x="4927618" y="2416162"/>
              <a:ext cx="0" cy="6318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25" name="Group 35"/>
            <p:cNvGrpSpPr>
              <a:grpSpLocks/>
            </p:cNvGrpSpPr>
            <p:nvPr/>
          </p:nvGrpSpPr>
          <p:grpSpPr bwMode="auto">
            <a:xfrm rot="-5400000" flipH="1" flipV="1">
              <a:off x="3876695" y="2349487"/>
              <a:ext cx="203200" cy="234950"/>
              <a:chOff x="4860" y="4860"/>
              <a:chExt cx="1620" cy="1440"/>
            </a:xfrm>
          </p:grpSpPr>
          <p:sp>
            <p:nvSpPr>
              <p:cNvPr id="79" name="AutoShape 36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0" name="AutoShape 37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1" name="Line 38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26" name="Group 39"/>
            <p:cNvGrpSpPr>
              <a:grpSpLocks/>
            </p:cNvGrpSpPr>
            <p:nvPr/>
          </p:nvGrpSpPr>
          <p:grpSpPr bwMode="auto">
            <a:xfrm rot="-5400000">
              <a:off x="5522932" y="3644887"/>
              <a:ext cx="203200" cy="234950"/>
              <a:chOff x="4860" y="4860"/>
              <a:chExt cx="1620" cy="1440"/>
            </a:xfrm>
          </p:grpSpPr>
          <p:sp>
            <p:nvSpPr>
              <p:cNvPr id="76" name="AutoShape 40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7" name="AutoShape 41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8" name="Line 42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27" name="Group 43"/>
            <p:cNvGrpSpPr>
              <a:grpSpLocks/>
            </p:cNvGrpSpPr>
            <p:nvPr/>
          </p:nvGrpSpPr>
          <p:grpSpPr bwMode="auto">
            <a:xfrm>
              <a:off x="5313380" y="2662224"/>
              <a:ext cx="439738" cy="254000"/>
              <a:chOff x="7020" y="4440"/>
              <a:chExt cx="540" cy="1440"/>
            </a:xfrm>
          </p:grpSpPr>
          <p:sp>
            <p:nvSpPr>
              <p:cNvPr id="74" name="Rectangle 44"/>
              <p:cNvSpPr>
                <a:spLocks noChangeArrowheads="1"/>
              </p:cNvSpPr>
              <p:nvPr/>
            </p:nvSpPr>
            <p:spPr bwMode="auto">
              <a:xfrm>
                <a:off x="7020" y="4440"/>
                <a:ext cx="540" cy="14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5" name="Freeform 45"/>
              <p:cNvSpPr>
                <a:spLocks/>
              </p:cNvSpPr>
              <p:nvPr/>
            </p:nvSpPr>
            <p:spPr bwMode="auto">
              <a:xfrm>
                <a:off x="7020" y="4980"/>
                <a:ext cx="540" cy="180"/>
              </a:xfrm>
              <a:custGeom>
                <a:avLst/>
                <a:gdLst>
                  <a:gd name="T0" fmla="*/ 0 w 540"/>
                  <a:gd name="T1" fmla="*/ 180 h 180"/>
                  <a:gd name="T2" fmla="*/ 180 w 540"/>
                  <a:gd name="T3" fmla="*/ 0 h 180"/>
                  <a:gd name="T4" fmla="*/ 360 w 540"/>
                  <a:gd name="T5" fmla="*/ 180 h 180"/>
                  <a:gd name="T6" fmla="*/ 540 w 540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40"/>
                  <a:gd name="T13" fmla="*/ 0 h 180"/>
                  <a:gd name="T14" fmla="*/ 540 w 54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40" h="180">
                    <a:moveTo>
                      <a:pt x="0" y="180"/>
                    </a:moveTo>
                    <a:cubicBezTo>
                      <a:pt x="60" y="90"/>
                      <a:pt x="120" y="0"/>
                      <a:pt x="180" y="0"/>
                    </a:cubicBezTo>
                    <a:cubicBezTo>
                      <a:pt x="240" y="0"/>
                      <a:pt x="300" y="180"/>
                      <a:pt x="360" y="180"/>
                    </a:cubicBezTo>
                    <a:cubicBezTo>
                      <a:pt x="420" y="180"/>
                      <a:pt x="510" y="30"/>
                      <a:pt x="54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8" name="Line 46"/>
            <p:cNvSpPr>
              <a:spLocks noChangeShapeType="1"/>
            </p:cNvSpPr>
            <p:nvPr/>
          </p:nvSpPr>
          <p:spPr bwMode="auto">
            <a:xfrm flipV="1">
              <a:off x="6340493" y="2282812"/>
              <a:ext cx="0" cy="5064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9" name="Line 47"/>
            <p:cNvSpPr>
              <a:spLocks noChangeShapeType="1"/>
            </p:cNvSpPr>
            <p:nvPr/>
          </p:nvSpPr>
          <p:spPr bwMode="auto">
            <a:xfrm flipH="1">
              <a:off x="5753118" y="2282812"/>
              <a:ext cx="5873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0" name="Line 48"/>
            <p:cNvSpPr>
              <a:spLocks noChangeShapeType="1"/>
            </p:cNvSpPr>
            <p:nvPr/>
          </p:nvSpPr>
          <p:spPr bwMode="auto">
            <a:xfrm>
              <a:off x="5557855" y="2916224"/>
              <a:ext cx="0" cy="1254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" name="Line 49"/>
            <p:cNvSpPr>
              <a:spLocks noChangeShapeType="1"/>
            </p:cNvSpPr>
            <p:nvPr/>
          </p:nvSpPr>
          <p:spPr bwMode="auto">
            <a:xfrm>
              <a:off x="5557855" y="2535224"/>
              <a:ext cx="0" cy="127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32" name="Group 50"/>
            <p:cNvGrpSpPr>
              <a:grpSpLocks/>
            </p:cNvGrpSpPr>
            <p:nvPr/>
          </p:nvGrpSpPr>
          <p:grpSpPr bwMode="auto">
            <a:xfrm>
              <a:off x="5081611" y="2155812"/>
              <a:ext cx="879476" cy="379412"/>
              <a:chOff x="6735" y="3180"/>
              <a:chExt cx="1080" cy="540"/>
            </a:xfrm>
          </p:grpSpPr>
          <p:sp>
            <p:nvSpPr>
              <p:cNvPr id="69" name="Oval 51"/>
              <p:cNvSpPr>
                <a:spLocks noChangeArrowheads="1"/>
              </p:cNvSpPr>
              <p:nvPr/>
            </p:nvSpPr>
            <p:spPr bwMode="auto">
              <a:xfrm>
                <a:off x="7020" y="3180"/>
                <a:ext cx="540" cy="54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70" name="Group 52"/>
              <p:cNvGrpSpPr>
                <a:grpSpLocks/>
              </p:cNvGrpSpPr>
              <p:nvPr/>
            </p:nvGrpSpPr>
            <p:grpSpPr bwMode="auto">
              <a:xfrm>
                <a:off x="6735" y="3240"/>
                <a:ext cx="1080" cy="360"/>
                <a:chOff x="6660" y="3180"/>
                <a:chExt cx="1080" cy="360"/>
              </a:xfrm>
            </p:grpSpPr>
            <p:sp>
              <p:nvSpPr>
                <p:cNvPr id="71" name="Line 53"/>
                <p:cNvSpPr>
                  <a:spLocks noChangeShapeType="1"/>
                </p:cNvSpPr>
                <p:nvPr/>
              </p:nvSpPr>
              <p:spPr bwMode="auto">
                <a:xfrm>
                  <a:off x="6660" y="3180"/>
                  <a:ext cx="7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7020" y="3360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3" name="Line 55"/>
                <p:cNvSpPr>
                  <a:spLocks noChangeShapeType="1"/>
                </p:cNvSpPr>
                <p:nvPr/>
              </p:nvSpPr>
              <p:spPr bwMode="auto">
                <a:xfrm>
                  <a:off x="7020" y="3360"/>
                  <a:ext cx="7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  <p:grpSp>
          <p:nvGrpSpPr>
            <p:cNvPr id="33" name="Group 56"/>
            <p:cNvGrpSpPr>
              <a:grpSpLocks/>
            </p:cNvGrpSpPr>
            <p:nvPr/>
          </p:nvGrpSpPr>
          <p:grpSpPr bwMode="auto">
            <a:xfrm>
              <a:off x="5313386" y="4687874"/>
              <a:ext cx="879476" cy="379413"/>
              <a:chOff x="6930" y="6420"/>
              <a:chExt cx="1080" cy="540"/>
            </a:xfrm>
          </p:grpSpPr>
          <p:sp>
            <p:nvSpPr>
              <p:cNvPr id="64" name="Oval 57"/>
              <p:cNvSpPr>
                <a:spLocks noChangeArrowheads="1"/>
              </p:cNvSpPr>
              <p:nvPr/>
            </p:nvSpPr>
            <p:spPr bwMode="auto">
              <a:xfrm>
                <a:off x="7200" y="6420"/>
                <a:ext cx="540" cy="54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65" name="Group 58"/>
              <p:cNvGrpSpPr>
                <a:grpSpLocks/>
              </p:cNvGrpSpPr>
              <p:nvPr/>
            </p:nvGrpSpPr>
            <p:grpSpPr bwMode="auto">
              <a:xfrm>
                <a:off x="6930" y="6495"/>
                <a:ext cx="1080" cy="360"/>
                <a:chOff x="6660" y="3180"/>
                <a:chExt cx="1080" cy="360"/>
              </a:xfrm>
            </p:grpSpPr>
            <p:sp>
              <p:nvSpPr>
                <p:cNvPr id="66" name="Line 59"/>
                <p:cNvSpPr>
                  <a:spLocks noChangeShapeType="1"/>
                </p:cNvSpPr>
                <p:nvPr/>
              </p:nvSpPr>
              <p:spPr bwMode="auto">
                <a:xfrm>
                  <a:off x="6660" y="3180"/>
                  <a:ext cx="7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67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7020" y="3360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68" name="Line 61"/>
                <p:cNvSpPr>
                  <a:spLocks noChangeShapeType="1"/>
                </p:cNvSpPr>
                <p:nvPr/>
              </p:nvSpPr>
              <p:spPr bwMode="auto">
                <a:xfrm>
                  <a:off x="7020" y="3360"/>
                  <a:ext cx="7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  <p:sp>
          <p:nvSpPr>
            <p:cNvPr id="34" name="Line 62"/>
            <p:cNvSpPr>
              <a:spLocks noChangeShapeType="1"/>
            </p:cNvSpPr>
            <p:nvPr/>
          </p:nvSpPr>
          <p:spPr bwMode="auto">
            <a:xfrm>
              <a:off x="6486543" y="4814874"/>
              <a:ext cx="0" cy="8858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5" name="Line 63"/>
            <p:cNvSpPr>
              <a:spLocks noChangeShapeType="1"/>
            </p:cNvSpPr>
            <p:nvPr/>
          </p:nvSpPr>
          <p:spPr bwMode="auto">
            <a:xfrm flipH="1">
              <a:off x="5753118" y="5194287"/>
              <a:ext cx="7334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6" name="Line 64"/>
            <p:cNvSpPr>
              <a:spLocks noChangeShapeType="1"/>
            </p:cNvSpPr>
            <p:nvPr/>
          </p:nvSpPr>
          <p:spPr bwMode="auto">
            <a:xfrm flipV="1">
              <a:off x="5753118" y="5067287"/>
              <a:ext cx="0" cy="127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7" name="Line 65"/>
            <p:cNvSpPr>
              <a:spLocks noChangeShapeType="1"/>
            </p:cNvSpPr>
            <p:nvPr/>
          </p:nvSpPr>
          <p:spPr bwMode="auto">
            <a:xfrm flipV="1">
              <a:off x="5753118" y="4560874"/>
              <a:ext cx="0" cy="127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8" name="Line 66"/>
            <p:cNvSpPr>
              <a:spLocks noChangeShapeType="1"/>
            </p:cNvSpPr>
            <p:nvPr/>
          </p:nvSpPr>
          <p:spPr bwMode="auto">
            <a:xfrm>
              <a:off x="5753118" y="4560874"/>
              <a:ext cx="43973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39" name="Group 67"/>
            <p:cNvGrpSpPr>
              <a:grpSpLocks/>
            </p:cNvGrpSpPr>
            <p:nvPr/>
          </p:nvGrpSpPr>
          <p:grpSpPr bwMode="auto">
            <a:xfrm rot="-5400000">
              <a:off x="5830907" y="2876537"/>
              <a:ext cx="203200" cy="234950"/>
              <a:chOff x="4860" y="4860"/>
              <a:chExt cx="1620" cy="1440"/>
            </a:xfrm>
          </p:grpSpPr>
          <p:sp>
            <p:nvSpPr>
              <p:cNvPr id="61" name="AutoShape 68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2" name="AutoShape 69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3" name="Line 70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40" name="Group 71"/>
            <p:cNvGrpSpPr>
              <a:grpSpLocks/>
            </p:cNvGrpSpPr>
            <p:nvPr/>
          </p:nvGrpSpPr>
          <p:grpSpPr bwMode="auto">
            <a:xfrm rot="-5400000">
              <a:off x="4865707" y="2012937"/>
              <a:ext cx="203200" cy="234950"/>
              <a:chOff x="4860" y="4860"/>
              <a:chExt cx="1620" cy="1440"/>
            </a:xfrm>
          </p:grpSpPr>
          <p:sp>
            <p:nvSpPr>
              <p:cNvPr id="58" name="AutoShape 72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9" name="AutoShape 73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0" name="Line 74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41" name="Group 75"/>
            <p:cNvGrpSpPr>
              <a:grpSpLocks/>
            </p:cNvGrpSpPr>
            <p:nvPr/>
          </p:nvGrpSpPr>
          <p:grpSpPr bwMode="auto">
            <a:xfrm>
              <a:off x="6424632" y="5321287"/>
              <a:ext cx="234950" cy="203200"/>
              <a:chOff x="4860" y="4860"/>
              <a:chExt cx="1620" cy="1440"/>
            </a:xfrm>
          </p:grpSpPr>
          <p:sp>
            <p:nvSpPr>
              <p:cNvPr id="55" name="AutoShape 76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6" name="AutoShape 77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7" name="Line 78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42" name="Group 79"/>
            <p:cNvGrpSpPr>
              <a:grpSpLocks/>
            </p:cNvGrpSpPr>
            <p:nvPr/>
          </p:nvGrpSpPr>
          <p:grpSpPr bwMode="auto">
            <a:xfrm rot="-5400000">
              <a:off x="5097482" y="4556112"/>
              <a:ext cx="203200" cy="234950"/>
              <a:chOff x="4860" y="4860"/>
              <a:chExt cx="1620" cy="1440"/>
            </a:xfrm>
          </p:grpSpPr>
          <p:sp>
            <p:nvSpPr>
              <p:cNvPr id="52" name="AutoShape 80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3" name="AutoShape 81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4" name="Line 82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43" name="Group 83"/>
            <p:cNvGrpSpPr>
              <a:grpSpLocks/>
            </p:cNvGrpSpPr>
            <p:nvPr/>
          </p:nvGrpSpPr>
          <p:grpSpPr bwMode="auto">
            <a:xfrm>
              <a:off x="6180155" y="2800335"/>
              <a:ext cx="465138" cy="2014535"/>
              <a:chOff x="3736" y="1490"/>
              <a:chExt cx="293" cy="1269"/>
            </a:xfrm>
          </p:grpSpPr>
          <p:grpSp>
            <p:nvGrpSpPr>
              <p:cNvPr id="47" name="Group 84"/>
              <p:cNvGrpSpPr>
                <a:grpSpLocks/>
              </p:cNvGrpSpPr>
              <p:nvPr/>
            </p:nvGrpSpPr>
            <p:grpSpPr bwMode="auto">
              <a:xfrm>
                <a:off x="3736" y="1490"/>
                <a:ext cx="278" cy="1269"/>
                <a:chOff x="3736" y="1490"/>
                <a:chExt cx="278" cy="1269"/>
              </a:xfrm>
            </p:grpSpPr>
            <p:sp>
              <p:nvSpPr>
                <p:cNvPr id="49" name="Rectangle 48"/>
                <p:cNvSpPr>
                  <a:spLocks noChangeArrowheads="1"/>
                </p:cNvSpPr>
                <p:nvPr/>
              </p:nvSpPr>
              <p:spPr bwMode="auto">
                <a:xfrm>
                  <a:off x="3736" y="1643"/>
                  <a:ext cx="277" cy="95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0" name="AutoShape 86"/>
                <p:cNvSpPr>
                  <a:spLocks noChangeArrowheads="1"/>
                </p:cNvSpPr>
                <p:nvPr/>
              </p:nvSpPr>
              <p:spPr bwMode="auto">
                <a:xfrm rot="-5400000">
                  <a:off x="3795" y="1431"/>
                  <a:ext cx="159" cy="277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1" name="AutoShape 87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796" y="2541"/>
                  <a:ext cx="159" cy="277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48" name="Text Box 88"/>
              <p:cNvSpPr txBox="1">
                <a:spLocks noChangeArrowheads="1"/>
              </p:cNvSpPr>
              <p:nvPr/>
            </p:nvSpPr>
            <p:spPr bwMode="auto">
              <a:xfrm>
                <a:off x="3751" y="1703"/>
                <a:ext cx="278" cy="7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C</a:t>
                </a:r>
              </a:p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O</a:t>
                </a:r>
              </a:p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L</a:t>
                </a:r>
              </a:p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U</a:t>
                </a:r>
              </a:p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M</a:t>
                </a:r>
              </a:p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N</a:t>
                </a:r>
                <a:endParaRPr lang="en-US" sz="1400">
                  <a:latin typeface="Microsoft Sans Serif" pitchFamily="34" charset="0"/>
                </a:endParaRPr>
              </a:p>
            </p:txBody>
          </p:sp>
        </p:grpSp>
        <p:sp>
          <p:nvSpPr>
            <p:cNvPr id="44" name="Text Box 89"/>
            <p:cNvSpPr txBox="1">
              <a:spLocks noChangeArrowheads="1"/>
            </p:cNvSpPr>
            <p:nvPr/>
          </p:nvSpPr>
          <p:spPr bwMode="auto">
            <a:xfrm>
              <a:off x="6046805" y="5700699"/>
              <a:ext cx="1025525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Product C</a:t>
              </a:r>
              <a:endParaRPr lang="en-US" sz="1400">
                <a:latin typeface="Microsoft Sans Serif" pitchFamily="34" charset="0"/>
              </a:endParaRPr>
            </a:p>
          </p:txBody>
        </p:sp>
        <p:sp>
          <p:nvSpPr>
            <p:cNvPr id="45" name="Line 90"/>
            <p:cNvSpPr>
              <a:spLocks noChangeShapeType="1"/>
            </p:cNvSpPr>
            <p:nvPr/>
          </p:nvSpPr>
          <p:spPr bwMode="auto">
            <a:xfrm>
              <a:off x="3586180" y="4729149"/>
              <a:ext cx="11858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6" name="Line 91"/>
            <p:cNvSpPr>
              <a:spLocks noChangeShapeType="1"/>
            </p:cNvSpPr>
            <p:nvPr/>
          </p:nvSpPr>
          <p:spPr bwMode="auto">
            <a:xfrm flipV="1">
              <a:off x="4775218" y="3813162"/>
              <a:ext cx="0" cy="9159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5357818" y="1000108"/>
            <a:ext cx="35575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IN" sz="2000" b="1" dirty="0" smtClean="0"/>
              <a:t>OBJECTIVE </a:t>
            </a:r>
          </a:p>
          <a:p>
            <a:r>
              <a:rPr lang="en-IN" sz="2000" b="1" dirty="0" smtClean="0"/>
              <a:t>MIN J = </a:t>
            </a:r>
            <a:r>
              <a:rPr lang="en-IN" sz="2000" b="1" dirty="0" err="1" smtClean="0"/>
              <a:t>Boilup</a:t>
            </a:r>
            <a:r>
              <a:rPr lang="en-IN" sz="2000" b="1" dirty="0" smtClean="0"/>
              <a:t> </a:t>
            </a:r>
          </a:p>
          <a:p>
            <a:r>
              <a:rPr lang="en-IN" sz="2000" b="1" dirty="0" smtClean="0"/>
              <a:t>         at given throughput</a:t>
            </a:r>
            <a:endParaRPr lang="en-IN" b="1" dirty="0" smtClean="0"/>
          </a:p>
          <a:p>
            <a:pPr>
              <a:tabLst>
                <a:tab pos="534988" algn="l"/>
              </a:tabLst>
            </a:pPr>
            <a:r>
              <a:rPr lang="en-IN" dirty="0" smtClean="0"/>
              <a:t>	subject to process constraints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167334" y="3071810"/>
            <a:ext cx="381854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i="1" dirty="0" smtClean="0"/>
              <a:t>ACTIVE CONSTRAINTS</a:t>
            </a:r>
          </a:p>
          <a:p>
            <a:r>
              <a:rPr lang="en-IN" b="1" dirty="0" err="1" smtClean="0"/>
              <a:t>T</a:t>
            </a:r>
            <a:r>
              <a:rPr lang="en-IN" b="1" baseline="-25000" dirty="0" err="1" smtClean="0"/>
              <a:t>rxr</a:t>
            </a:r>
            <a:r>
              <a:rPr lang="en-IN" b="1" baseline="30000" dirty="0" err="1" smtClean="0"/>
              <a:t>MAX</a:t>
            </a:r>
            <a:r>
              <a:rPr lang="en-IN" dirty="0" smtClean="0"/>
              <a:t> 	Max reactor temperature</a:t>
            </a:r>
          </a:p>
          <a:p>
            <a:r>
              <a:rPr lang="en-IN" b="1" dirty="0" err="1" smtClean="0"/>
              <a:t>LVL</a:t>
            </a:r>
            <a:r>
              <a:rPr lang="en-IN" b="1" baseline="-25000" dirty="0" err="1" smtClean="0"/>
              <a:t>rxr</a:t>
            </a:r>
            <a:r>
              <a:rPr lang="en-IN" b="1" baseline="30000" dirty="0" err="1" smtClean="0"/>
              <a:t>MAX</a:t>
            </a:r>
            <a:r>
              <a:rPr lang="en-IN" dirty="0" smtClean="0"/>
              <a:t>	MAX reactor level</a:t>
            </a:r>
          </a:p>
          <a:p>
            <a:r>
              <a:rPr lang="en-IN" b="1" dirty="0" err="1" smtClean="0"/>
              <a:t>x</a:t>
            </a:r>
            <a:r>
              <a:rPr lang="en-IN" b="1" baseline="-25000" dirty="0" err="1" smtClean="0"/>
              <a:t>C</a:t>
            </a:r>
            <a:r>
              <a:rPr lang="en-IN" b="1" baseline="30000" dirty="0" err="1" smtClean="0"/>
              <a:t>prdMIN</a:t>
            </a:r>
            <a:r>
              <a:rPr lang="en-IN" b="1" dirty="0" smtClean="0"/>
              <a:t> </a:t>
            </a:r>
            <a:r>
              <a:rPr lang="en-IN" dirty="0" smtClean="0"/>
              <a:t>	MIN product purity</a:t>
            </a:r>
          </a:p>
          <a:p>
            <a:endParaRPr lang="en-IN" dirty="0" smtClean="0"/>
          </a:p>
          <a:p>
            <a:r>
              <a:rPr lang="en-IN" b="1" i="1" dirty="0" smtClean="0"/>
              <a:t>EQUALITY CONSTRAINT</a:t>
            </a:r>
          </a:p>
          <a:p>
            <a:r>
              <a:rPr lang="en-IN" b="1" dirty="0" smtClean="0"/>
              <a:t>P</a:t>
            </a:r>
            <a:r>
              <a:rPr lang="en-IN" dirty="0" smtClean="0"/>
              <a:t>	Given throughput</a:t>
            </a:r>
          </a:p>
          <a:p>
            <a:endParaRPr lang="en-IN" dirty="0" smtClean="0"/>
          </a:p>
          <a:p>
            <a:r>
              <a:rPr lang="en-IN" b="1" i="1" dirty="0" smtClean="0"/>
              <a:t>UNCONSTRAINED DOFs</a:t>
            </a:r>
          </a:p>
          <a:p>
            <a:r>
              <a:rPr lang="en-IN" dirty="0" smtClean="0"/>
              <a:t>SOCV1    </a:t>
            </a:r>
            <a:r>
              <a:rPr lang="en-IN" b="1" dirty="0" smtClean="0"/>
              <a:t>L/F</a:t>
            </a:r>
            <a:r>
              <a:rPr lang="en-IN" dirty="0" smtClean="0"/>
              <a:t> 	Reflux to feed ratio</a:t>
            </a:r>
          </a:p>
          <a:p>
            <a:r>
              <a:rPr lang="en-IN" dirty="0" smtClean="0"/>
              <a:t>SOCV2    </a:t>
            </a:r>
            <a:r>
              <a:rPr lang="en-IN" b="1" dirty="0" smtClean="0"/>
              <a:t>[A/B]</a:t>
            </a:r>
            <a:r>
              <a:rPr lang="en-IN" b="1" baseline="-25000" dirty="0" err="1" smtClean="0"/>
              <a:t>rxr</a:t>
            </a:r>
            <a:r>
              <a:rPr lang="en-IN" dirty="0" smtClean="0"/>
              <a:t> 	Reactor A/B ratio</a:t>
            </a:r>
            <a:endParaRPr lang="en-IN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Mode II Optimum Operation</a:t>
            </a:r>
            <a:endParaRPr lang="en-IN" dirty="0"/>
          </a:p>
        </p:txBody>
      </p:sp>
      <p:grpSp>
        <p:nvGrpSpPr>
          <p:cNvPr id="4" name="Group 3"/>
          <p:cNvGrpSpPr/>
          <p:nvPr/>
        </p:nvGrpSpPr>
        <p:grpSpPr>
          <a:xfrm>
            <a:off x="142844" y="1571612"/>
            <a:ext cx="4994275" cy="3967162"/>
            <a:chOff x="2078055" y="2028812"/>
            <a:chExt cx="4994275" cy="3967162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4775218" y="3813162"/>
              <a:ext cx="14033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2130443" y="4435462"/>
              <a:ext cx="5873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863868" y="3422637"/>
              <a:ext cx="1611312" cy="1138237"/>
              <a:chOff x="3240" y="5700"/>
              <a:chExt cx="1440" cy="1620"/>
            </a:xfrm>
          </p:grpSpPr>
          <p:sp>
            <p:nvSpPr>
              <p:cNvPr id="91" name="Rectangle 7"/>
              <p:cNvSpPr>
                <a:spLocks noChangeArrowheads="1"/>
              </p:cNvSpPr>
              <p:nvPr/>
            </p:nvSpPr>
            <p:spPr bwMode="auto">
              <a:xfrm>
                <a:off x="3240" y="5880"/>
                <a:ext cx="1440" cy="14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92" name="AutoShape 8"/>
              <p:cNvSpPr>
                <a:spLocks noChangeArrowheads="1"/>
              </p:cNvSpPr>
              <p:nvPr/>
            </p:nvSpPr>
            <p:spPr bwMode="auto">
              <a:xfrm rot="-5400000">
                <a:off x="3870" y="5070"/>
                <a:ext cx="180" cy="1440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157555" y="3743312"/>
              <a:ext cx="1171575" cy="1012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A + B → C</a:t>
              </a:r>
            </a:p>
            <a:p>
              <a:pPr algn="l"/>
              <a:endParaRPr lang="en-US" sz="800" dirty="0">
                <a:latin typeface="Microsoft Sans Serif" pitchFamily="34" charset="0"/>
                <a:ea typeface="Mangal" pitchFamily="2"/>
                <a:cs typeface="Mangal" pitchFamily="2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717818" y="3548049"/>
              <a:ext cx="146050" cy="10128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4475180" y="3548049"/>
              <a:ext cx="146050" cy="10128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4927618" y="3047987"/>
              <a:ext cx="12874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 flipH="1">
              <a:off x="3571893" y="4560874"/>
              <a:ext cx="0" cy="176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2424130" y="2409812"/>
              <a:ext cx="11731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2424130" y="3041637"/>
              <a:ext cx="1173163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3597293" y="3041637"/>
              <a:ext cx="0" cy="381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3597293" y="2409812"/>
              <a:ext cx="0" cy="6318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17" name="Group 18"/>
            <p:cNvGrpSpPr>
              <a:grpSpLocks/>
            </p:cNvGrpSpPr>
            <p:nvPr/>
          </p:nvGrpSpPr>
          <p:grpSpPr bwMode="auto">
            <a:xfrm rot="-5400000">
              <a:off x="2880538" y="2234397"/>
              <a:ext cx="201611" cy="234950"/>
              <a:chOff x="4860" y="4860"/>
              <a:chExt cx="1620" cy="1440"/>
            </a:xfrm>
          </p:grpSpPr>
          <p:sp>
            <p:nvSpPr>
              <p:cNvPr id="88" name="AutoShape 19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9" name="AutoShape 20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90" name="Line 21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8" name="Group 22"/>
            <p:cNvGrpSpPr>
              <a:grpSpLocks/>
            </p:cNvGrpSpPr>
            <p:nvPr/>
          </p:nvGrpSpPr>
          <p:grpSpPr bwMode="auto">
            <a:xfrm rot="-5400000">
              <a:off x="2904348" y="2867806"/>
              <a:ext cx="201614" cy="234950"/>
              <a:chOff x="4860" y="4860"/>
              <a:chExt cx="1620" cy="1440"/>
            </a:xfrm>
          </p:grpSpPr>
          <p:sp>
            <p:nvSpPr>
              <p:cNvPr id="85" name="AutoShape 23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6" name="AutoShape 24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7" name="Line 25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9" name="Group 26"/>
            <p:cNvGrpSpPr>
              <a:grpSpLocks/>
            </p:cNvGrpSpPr>
            <p:nvPr/>
          </p:nvGrpSpPr>
          <p:grpSpPr bwMode="auto">
            <a:xfrm rot="-5400000">
              <a:off x="2293163" y="4260047"/>
              <a:ext cx="201611" cy="234950"/>
              <a:chOff x="4860" y="4860"/>
              <a:chExt cx="1620" cy="1440"/>
            </a:xfrm>
          </p:grpSpPr>
          <p:sp>
            <p:nvSpPr>
              <p:cNvPr id="82" name="AutoShape 27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3" name="AutoShape 28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4" name="Line 29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0" name="Line 30"/>
            <p:cNvSpPr>
              <a:spLocks noChangeShapeType="1"/>
            </p:cNvSpPr>
            <p:nvPr/>
          </p:nvSpPr>
          <p:spPr bwMode="auto">
            <a:xfrm flipH="1">
              <a:off x="2130443" y="3675049"/>
              <a:ext cx="5873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1" name="Text Box 31"/>
            <p:cNvSpPr txBox="1">
              <a:spLocks noChangeArrowheads="1"/>
            </p:cNvSpPr>
            <p:nvPr/>
          </p:nvSpPr>
          <p:spPr bwMode="auto">
            <a:xfrm>
              <a:off x="2078055" y="2187562"/>
              <a:ext cx="46355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F</a:t>
              </a:r>
              <a:r>
                <a:rPr lang="en-US" sz="1400" baseline="-25000">
                  <a:latin typeface="Microsoft Sans Serif" pitchFamily="34" charset="0"/>
                  <a:ea typeface="Mangal" pitchFamily="2"/>
                  <a:cs typeface="Mangal" pitchFamily="2"/>
                </a:rPr>
                <a:t>A</a:t>
              </a:r>
              <a:endParaRPr lang="en-US" sz="1400">
                <a:latin typeface="Microsoft Sans Serif" pitchFamily="34" charset="0"/>
              </a:endParaRPr>
            </a:p>
          </p:txBody>
        </p:sp>
        <p:sp>
          <p:nvSpPr>
            <p:cNvPr id="22" name="Text Box 32"/>
            <p:cNvSpPr txBox="1">
              <a:spLocks noChangeArrowheads="1"/>
            </p:cNvSpPr>
            <p:nvPr/>
          </p:nvSpPr>
          <p:spPr bwMode="auto">
            <a:xfrm>
              <a:off x="2078055" y="2873362"/>
              <a:ext cx="573088" cy="379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F</a:t>
              </a:r>
              <a:r>
                <a:rPr lang="en-US" sz="1400" baseline="-25000">
                  <a:latin typeface="Microsoft Sans Serif" pitchFamily="34" charset="0"/>
                  <a:ea typeface="Mangal" pitchFamily="2"/>
                  <a:cs typeface="Mangal" pitchFamily="2"/>
                </a:rPr>
                <a:t>B</a:t>
              </a:r>
              <a:endParaRPr lang="en-US" sz="1400">
                <a:latin typeface="Microsoft Sans Serif" pitchFamily="34" charset="0"/>
              </a:endParaRPr>
            </a:p>
          </p:txBody>
        </p:sp>
        <p:sp>
          <p:nvSpPr>
            <p:cNvPr id="23" name="Line 33"/>
            <p:cNvSpPr>
              <a:spLocks noChangeShapeType="1"/>
            </p:cNvSpPr>
            <p:nvPr/>
          </p:nvSpPr>
          <p:spPr bwMode="auto">
            <a:xfrm flipH="1">
              <a:off x="3608405" y="2412987"/>
              <a:ext cx="13192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>
              <a:off x="4927618" y="2416162"/>
              <a:ext cx="0" cy="6318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25" name="Group 35"/>
            <p:cNvGrpSpPr>
              <a:grpSpLocks/>
            </p:cNvGrpSpPr>
            <p:nvPr/>
          </p:nvGrpSpPr>
          <p:grpSpPr bwMode="auto">
            <a:xfrm rot="-5400000" flipH="1" flipV="1">
              <a:off x="3876697" y="2349487"/>
              <a:ext cx="203200" cy="234950"/>
              <a:chOff x="4860" y="4860"/>
              <a:chExt cx="1620" cy="1440"/>
            </a:xfrm>
          </p:grpSpPr>
          <p:sp>
            <p:nvSpPr>
              <p:cNvPr id="79" name="AutoShape 36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0" name="AutoShape 37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1" name="Line 38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26" name="Group 39"/>
            <p:cNvGrpSpPr>
              <a:grpSpLocks/>
            </p:cNvGrpSpPr>
            <p:nvPr/>
          </p:nvGrpSpPr>
          <p:grpSpPr bwMode="auto">
            <a:xfrm rot="-5400000">
              <a:off x="5522934" y="3644887"/>
              <a:ext cx="203200" cy="234950"/>
              <a:chOff x="4860" y="4860"/>
              <a:chExt cx="1620" cy="1440"/>
            </a:xfrm>
          </p:grpSpPr>
          <p:sp>
            <p:nvSpPr>
              <p:cNvPr id="76" name="AutoShape 40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7" name="AutoShape 41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8" name="Line 42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27" name="Group 43"/>
            <p:cNvGrpSpPr>
              <a:grpSpLocks/>
            </p:cNvGrpSpPr>
            <p:nvPr/>
          </p:nvGrpSpPr>
          <p:grpSpPr bwMode="auto">
            <a:xfrm>
              <a:off x="5313380" y="2662224"/>
              <a:ext cx="439738" cy="254000"/>
              <a:chOff x="7020" y="4440"/>
              <a:chExt cx="540" cy="1440"/>
            </a:xfrm>
          </p:grpSpPr>
          <p:sp>
            <p:nvSpPr>
              <p:cNvPr id="74" name="Rectangle 44"/>
              <p:cNvSpPr>
                <a:spLocks noChangeArrowheads="1"/>
              </p:cNvSpPr>
              <p:nvPr/>
            </p:nvSpPr>
            <p:spPr bwMode="auto">
              <a:xfrm>
                <a:off x="7020" y="4440"/>
                <a:ext cx="540" cy="14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75" name="Freeform 45"/>
              <p:cNvSpPr>
                <a:spLocks/>
              </p:cNvSpPr>
              <p:nvPr/>
            </p:nvSpPr>
            <p:spPr bwMode="auto">
              <a:xfrm>
                <a:off x="7020" y="4980"/>
                <a:ext cx="540" cy="180"/>
              </a:xfrm>
              <a:custGeom>
                <a:avLst/>
                <a:gdLst>
                  <a:gd name="T0" fmla="*/ 0 w 540"/>
                  <a:gd name="T1" fmla="*/ 180 h 180"/>
                  <a:gd name="T2" fmla="*/ 180 w 540"/>
                  <a:gd name="T3" fmla="*/ 0 h 180"/>
                  <a:gd name="T4" fmla="*/ 360 w 540"/>
                  <a:gd name="T5" fmla="*/ 180 h 180"/>
                  <a:gd name="T6" fmla="*/ 540 w 540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40"/>
                  <a:gd name="T13" fmla="*/ 0 h 180"/>
                  <a:gd name="T14" fmla="*/ 540 w 54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40" h="180">
                    <a:moveTo>
                      <a:pt x="0" y="180"/>
                    </a:moveTo>
                    <a:cubicBezTo>
                      <a:pt x="60" y="90"/>
                      <a:pt x="120" y="0"/>
                      <a:pt x="180" y="0"/>
                    </a:cubicBezTo>
                    <a:cubicBezTo>
                      <a:pt x="240" y="0"/>
                      <a:pt x="300" y="180"/>
                      <a:pt x="360" y="180"/>
                    </a:cubicBezTo>
                    <a:cubicBezTo>
                      <a:pt x="420" y="180"/>
                      <a:pt x="510" y="30"/>
                      <a:pt x="54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8" name="Line 46"/>
            <p:cNvSpPr>
              <a:spLocks noChangeShapeType="1"/>
            </p:cNvSpPr>
            <p:nvPr/>
          </p:nvSpPr>
          <p:spPr bwMode="auto">
            <a:xfrm flipV="1">
              <a:off x="6340493" y="2282812"/>
              <a:ext cx="0" cy="5064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9" name="Line 47"/>
            <p:cNvSpPr>
              <a:spLocks noChangeShapeType="1"/>
            </p:cNvSpPr>
            <p:nvPr/>
          </p:nvSpPr>
          <p:spPr bwMode="auto">
            <a:xfrm flipH="1">
              <a:off x="5753118" y="2282812"/>
              <a:ext cx="5873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0" name="Line 48"/>
            <p:cNvSpPr>
              <a:spLocks noChangeShapeType="1"/>
            </p:cNvSpPr>
            <p:nvPr/>
          </p:nvSpPr>
          <p:spPr bwMode="auto">
            <a:xfrm>
              <a:off x="5557855" y="2916224"/>
              <a:ext cx="0" cy="1254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" name="Line 49"/>
            <p:cNvSpPr>
              <a:spLocks noChangeShapeType="1"/>
            </p:cNvSpPr>
            <p:nvPr/>
          </p:nvSpPr>
          <p:spPr bwMode="auto">
            <a:xfrm>
              <a:off x="5557855" y="2535224"/>
              <a:ext cx="0" cy="127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32" name="Group 50"/>
            <p:cNvGrpSpPr>
              <a:grpSpLocks/>
            </p:cNvGrpSpPr>
            <p:nvPr/>
          </p:nvGrpSpPr>
          <p:grpSpPr bwMode="auto">
            <a:xfrm>
              <a:off x="5081611" y="2155812"/>
              <a:ext cx="879476" cy="379412"/>
              <a:chOff x="6735" y="3180"/>
              <a:chExt cx="1080" cy="540"/>
            </a:xfrm>
          </p:grpSpPr>
          <p:sp>
            <p:nvSpPr>
              <p:cNvPr id="69" name="Oval 51"/>
              <p:cNvSpPr>
                <a:spLocks noChangeArrowheads="1"/>
              </p:cNvSpPr>
              <p:nvPr/>
            </p:nvSpPr>
            <p:spPr bwMode="auto">
              <a:xfrm>
                <a:off x="7020" y="3180"/>
                <a:ext cx="540" cy="54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70" name="Group 52"/>
              <p:cNvGrpSpPr>
                <a:grpSpLocks/>
              </p:cNvGrpSpPr>
              <p:nvPr/>
            </p:nvGrpSpPr>
            <p:grpSpPr bwMode="auto">
              <a:xfrm>
                <a:off x="6735" y="3240"/>
                <a:ext cx="1080" cy="360"/>
                <a:chOff x="6660" y="3180"/>
                <a:chExt cx="1080" cy="360"/>
              </a:xfrm>
            </p:grpSpPr>
            <p:sp>
              <p:nvSpPr>
                <p:cNvPr id="71" name="Line 53"/>
                <p:cNvSpPr>
                  <a:spLocks noChangeShapeType="1"/>
                </p:cNvSpPr>
                <p:nvPr/>
              </p:nvSpPr>
              <p:spPr bwMode="auto">
                <a:xfrm>
                  <a:off x="6660" y="3180"/>
                  <a:ext cx="7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7020" y="3360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3" name="Line 55"/>
                <p:cNvSpPr>
                  <a:spLocks noChangeShapeType="1"/>
                </p:cNvSpPr>
                <p:nvPr/>
              </p:nvSpPr>
              <p:spPr bwMode="auto">
                <a:xfrm>
                  <a:off x="7020" y="3360"/>
                  <a:ext cx="7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  <p:grpSp>
          <p:nvGrpSpPr>
            <p:cNvPr id="33" name="Group 56"/>
            <p:cNvGrpSpPr>
              <a:grpSpLocks/>
            </p:cNvGrpSpPr>
            <p:nvPr/>
          </p:nvGrpSpPr>
          <p:grpSpPr bwMode="auto">
            <a:xfrm>
              <a:off x="5313386" y="4687874"/>
              <a:ext cx="879476" cy="379413"/>
              <a:chOff x="6930" y="6420"/>
              <a:chExt cx="1080" cy="540"/>
            </a:xfrm>
          </p:grpSpPr>
          <p:sp>
            <p:nvSpPr>
              <p:cNvPr id="64" name="Oval 57"/>
              <p:cNvSpPr>
                <a:spLocks noChangeArrowheads="1"/>
              </p:cNvSpPr>
              <p:nvPr/>
            </p:nvSpPr>
            <p:spPr bwMode="auto">
              <a:xfrm>
                <a:off x="7200" y="6420"/>
                <a:ext cx="540" cy="54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65" name="Group 58"/>
              <p:cNvGrpSpPr>
                <a:grpSpLocks/>
              </p:cNvGrpSpPr>
              <p:nvPr/>
            </p:nvGrpSpPr>
            <p:grpSpPr bwMode="auto">
              <a:xfrm>
                <a:off x="6930" y="6495"/>
                <a:ext cx="1080" cy="360"/>
                <a:chOff x="6660" y="3180"/>
                <a:chExt cx="1080" cy="360"/>
              </a:xfrm>
            </p:grpSpPr>
            <p:sp>
              <p:nvSpPr>
                <p:cNvPr id="66" name="Line 59"/>
                <p:cNvSpPr>
                  <a:spLocks noChangeShapeType="1"/>
                </p:cNvSpPr>
                <p:nvPr/>
              </p:nvSpPr>
              <p:spPr bwMode="auto">
                <a:xfrm>
                  <a:off x="6660" y="3180"/>
                  <a:ext cx="7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67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7020" y="3360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68" name="Line 61"/>
                <p:cNvSpPr>
                  <a:spLocks noChangeShapeType="1"/>
                </p:cNvSpPr>
                <p:nvPr/>
              </p:nvSpPr>
              <p:spPr bwMode="auto">
                <a:xfrm>
                  <a:off x="7020" y="3360"/>
                  <a:ext cx="7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  <p:sp>
          <p:nvSpPr>
            <p:cNvPr id="34" name="Line 62"/>
            <p:cNvSpPr>
              <a:spLocks noChangeShapeType="1"/>
            </p:cNvSpPr>
            <p:nvPr/>
          </p:nvSpPr>
          <p:spPr bwMode="auto">
            <a:xfrm>
              <a:off x="6486543" y="4814874"/>
              <a:ext cx="0" cy="8858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5" name="Line 63"/>
            <p:cNvSpPr>
              <a:spLocks noChangeShapeType="1"/>
            </p:cNvSpPr>
            <p:nvPr/>
          </p:nvSpPr>
          <p:spPr bwMode="auto">
            <a:xfrm flipH="1">
              <a:off x="5753118" y="5194287"/>
              <a:ext cx="7334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6" name="Line 64"/>
            <p:cNvSpPr>
              <a:spLocks noChangeShapeType="1"/>
            </p:cNvSpPr>
            <p:nvPr/>
          </p:nvSpPr>
          <p:spPr bwMode="auto">
            <a:xfrm flipV="1">
              <a:off x="5753118" y="5067287"/>
              <a:ext cx="0" cy="127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7" name="Line 65"/>
            <p:cNvSpPr>
              <a:spLocks noChangeShapeType="1"/>
            </p:cNvSpPr>
            <p:nvPr/>
          </p:nvSpPr>
          <p:spPr bwMode="auto">
            <a:xfrm flipV="1">
              <a:off x="5753118" y="4560874"/>
              <a:ext cx="0" cy="127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8" name="Line 66"/>
            <p:cNvSpPr>
              <a:spLocks noChangeShapeType="1"/>
            </p:cNvSpPr>
            <p:nvPr/>
          </p:nvSpPr>
          <p:spPr bwMode="auto">
            <a:xfrm>
              <a:off x="5753118" y="4560874"/>
              <a:ext cx="43973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39" name="Group 67"/>
            <p:cNvGrpSpPr>
              <a:grpSpLocks/>
            </p:cNvGrpSpPr>
            <p:nvPr/>
          </p:nvGrpSpPr>
          <p:grpSpPr bwMode="auto">
            <a:xfrm rot="-5400000">
              <a:off x="5830909" y="2876537"/>
              <a:ext cx="203200" cy="234950"/>
              <a:chOff x="4860" y="4860"/>
              <a:chExt cx="1620" cy="1440"/>
            </a:xfrm>
          </p:grpSpPr>
          <p:sp>
            <p:nvSpPr>
              <p:cNvPr id="61" name="AutoShape 68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2" name="AutoShape 69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3" name="Line 70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40" name="Group 71"/>
            <p:cNvGrpSpPr>
              <a:grpSpLocks/>
            </p:cNvGrpSpPr>
            <p:nvPr/>
          </p:nvGrpSpPr>
          <p:grpSpPr bwMode="auto">
            <a:xfrm rot="-5400000">
              <a:off x="4865709" y="2012937"/>
              <a:ext cx="203200" cy="234950"/>
              <a:chOff x="4860" y="4860"/>
              <a:chExt cx="1620" cy="1440"/>
            </a:xfrm>
          </p:grpSpPr>
          <p:sp>
            <p:nvSpPr>
              <p:cNvPr id="58" name="AutoShape 72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9" name="AutoShape 73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0" name="Line 74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41" name="Group 75"/>
            <p:cNvGrpSpPr>
              <a:grpSpLocks/>
            </p:cNvGrpSpPr>
            <p:nvPr/>
          </p:nvGrpSpPr>
          <p:grpSpPr bwMode="auto">
            <a:xfrm>
              <a:off x="6424634" y="5321287"/>
              <a:ext cx="234950" cy="203200"/>
              <a:chOff x="4860" y="4860"/>
              <a:chExt cx="1620" cy="1440"/>
            </a:xfrm>
          </p:grpSpPr>
          <p:sp>
            <p:nvSpPr>
              <p:cNvPr id="55" name="AutoShape 76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6" name="AutoShape 77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7" name="Line 78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42" name="Group 79"/>
            <p:cNvGrpSpPr>
              <a:grpSpLocks/>
            </p:cNvGrpSpPr>
            <p:nvPr/>
          </p:nvGrpSpPr>
          <p:grpSpPr bwMode="auto">
            <a:xfrm rot="-5400000">
              <a:off x="5097484" y="4556112"/>
              <a:ext cx="203200" cy="234950"/>
              <a:chOff x="4860" y="4860"/>
              <a:chExt cx="1620" cy="1440"/>
            </a:xfrm>
          </p:grpSpPr>
          <p:sp>
            <p:nvSpPr>
              <p:cNvPr id="52" name="AutoShape 80"/>
              <p:cNvSpPr>
                <a:spLocks noChangeArrowheads="1"/>
              </p:cNvSpPr>
              <p:nvPr/>
            </p:nvSpPr>
            <p:spPr bwMode="auto">
              <a:xfrm>
                <a:off x="4860" y="4860"/>
                <a:ext cx="720" cy="1440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3" name="AutoShape 81"/>
              <p:cNvSpPr>
                <a:spLocks noChangeArrowheads="1"/>
              </p:cNvSpPr>
              <p:nvPr/>
            </p:nvSpPr>
            <p:spPr bwMode="auto">
              <a:xfrm>
                <a:off x="5940" y="4950"/>
                <a:ext cx="540" cy="1245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4" name="Line 82"/>
              <p:cNvSpPr>
                <a:spLocks noChangeShapeType="1"/>
              </p:cNvSpPr>
              <p:nvPr/>
            </p:nvSpPr>
            <p:spPr bwMode="auto">
              <a:xfrm>
                <a:off x="5220" y="5580"/>
                <a:ext cx="72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43" name="Group 83"/>
            <p:cNvGrpSpPr>
              <a:grpSpLocks/>
            </p:cNvGrpSpPr>
            <p:nvPr/>
          </p:nvGrpSpPr>
          <p:grpSpPr bwMode="auto">
            <a:xfrm>
              <a:off x="6180155" y="2800335"/>
              <a:ext cx="465138" cy="2014535"/>
              <a:chOff x="3736" y="1490"/>
              <a:chExt cx="293" cy="1269"/>
            </a:xfrm>
          </p:grpSpPr>
          <p:grpSp>
            <p:nvGrpSpPr>
              <p:cNvPr id="47" name="Group 84"/>
              <p:cNvGrpSpPr>
                <a:grpSpLocks/>
              </p:cNvGrpSpPr>
              <p:nvPr/>
            </p:nvGrpSpPr>
            <p:grpSpPr bwMode="auto">
              <a:xfrm>
                <a:off x="3736" y="1490"/>
                <a:ext cx="278" cy="1269"/>
                <a:chOff x="3736" y="1490"/>
                <a:chExt cx="278" cy="1269"/>
              </a:xfrm>
            </p:grpSpPr>
            <p:sp>
              <p:nvSpPr>
                <p:cNvPr id="49" name="Rectangle 48"/>
                <p:cNvSpPr>
                  <a:spLocks noChangeArrowheads="1"/>
                </p:cNvSpPr>
                <p:nvPr/>
              </p:nvSpPr>
              <p:spPr bwMode="auto">
                <a:xfrm>
                  <a:off x="3736" y="1643"/>
                  <a:ext cx="277" cy="95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0" name="AutoShape 86"/>
                <p:cNvSpPr>
                  <a:spLocks noChangeArrowheads="1"/>
                </p:cNvSpPr>
                <p:nvPr/>
              </p:nvSpPr>
              <p:spPr bwMode="auto">
                <a:xfrm rot="-5400000">
                  <a:off x="3795" y="1431"/>
                  <a:ext cx="159" cy="277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51" name="AutoShape 87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796" y="2541"/>
                  <a:ext cx="159" cy="277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48" name="Text Box 88"/>
              <p:cNvSpPr txBox="1">
                <a:spLocks noChangeArrowheads="1"/>
              </p:cNvSpPr>
              <p:nvPr/>
            </p:nvSpPr>
            <p:spPr bwMode="auto">
              <a:xfrm>
                <a:off x="3751" y="1703"/>
                <a:ext cx="278" cy="7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C</a:t>
                </a:r>
              </a:p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O</a:t>
                </a:r>
              </a:p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L</a:t>
                </a:r>
              </a:p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U</a:t>
                </a:r>
              </a:p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M</a:t>
                </a:r>
              </a:p>
              <a:p>
                <a:pPr algn="l"/>
                <a:r>
                  <a:rPr lang="en-US" sz="1400">
                    <a:latin typeface="Microsoft Sans Serif" pitchFamily="34" charset="0"/>
                    <a:ea typeface="Mangal" pitchFamily="2"/>
                    <a:cs typeface="Mangal" pitchFamily="2"/>
                  </a:rPr>
                  <a:t>N</a:t>
                </a:r>
                <a:endParaRPr lang="en-US" sz="1400">
                  <a:latin typeface="Microsoft Sans Serif" pitchFamily="34" charset="0"/>
                </a:endParaRPr>
              </a:p>
            </p:txBody>
          </p:sp>
        </p:grpSp>
        <p:sp>
          <p:nvSpPr>
            <p:cNvPr id="44" name="Text Box 89"/>
            <p:cNvSpPr txBox="1">
              <a:spLocks noChangeArrowheads="1"/>
            </p:cNvSpPr>
            <p:nvPr/>
          </p:nvSpPr>
          <p:spPr bwMode="auto">
            <a:xfrm>
              <a:off x="6046805" y="5700699"/>
              <a:ext cx="1025525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Product C</a:t>
              </a:r>
              <a:endParaRPr lang="en-US" sz="1400">
                <a:latin typeface="Microsoft Sans Serif" pitchFamily="34" charset="0"/>
              </a:endParaRPr>
            </a:p>
          </p:txBody>
        </p:sp>
        <p:sp>
          <p:nvSpPr>
            <p:cNvPr id="45" name="Line 90"/>
            <p:cNvSpPr>
              <a:spLocks noChangeShapeType="1"/>
            </p:cNvSpPr>
            <p:nvPr/>
          </p:nvSpPr>
          <p:spPr bwMode="auto">
            <a:xfrm>
              <a:off x="3586180" y="4729149"/>
              <a:ext cx="11858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6" name="Line 91"/>
            <p:cNvSpPr>
              <a:spLocks noChangeShapeType="1"/>
            </p:cNvSpPr>
            <p:nvPr/>
          </p:nvSpPr>
          <p:spPr bwMode="auto">
            <a:xfrm flipV="1">
              <a:off x="4775218" y="3813162"/>
              <a:ext cx="0" cy="9159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5357818" y="1000108"/>
            <a:ext cx="35575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IN" sz="2000" b="1" dirty="0" smtClean="0"/>
              <a:t>OBJECTIVE </a:t>
            </a:r>
          </a:p>
          <a:p>
            <a:r>
              <a:rPr lang="en-IN" sz="2000" b="1" dirty="0" smtClean="0"/>
              <a:t>MAX J = Throughput (P)</a:t>
            </a:r>
            <a:endParaRPr lang="en-IN" b="1" dirty="0" smtClean="0"/>
          </a:p>
          <a:p>
            <a:pPr>
              <a:tabLst>
                <a:tab pos="534988" algn="l"/>
              </a:tabLst>
            </a:pPr>
            <a:r>
              <a:rPr lang="en-IN" dirty="0" smtClean="0"/>
              <a:t>	subject to process constraints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167334" y="2714620"/>
            <a:ext cx="381854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i="1" dirty="0" smtClean="0"/>
              <a:t>ACTIVE CONSTRAINTS</a:t>
            </a:r>
          </a:p>
          <a:p>
            <a:r>
              <a:rPr lang="en-IN" b="1" dirty="0" err="1" smtClean="0"/>
              <a:t>T</a:t>
            </a:r>
            <a:r>
              <a:rPr lang="en-IN" b="1" baseline="-25000" dirty="0" err="1" smtClean="0"/>
              <a:t>rxr</a:t>
            </a:r>
            <a:r>
              <a:rPr lang="en-IN" b="1" baseline="30000" dirty="0" err="1" smtClean="0"/>
              <a:t>MAX</a:t>
            </a:r>
            <a:r>
              <a:rPr lang="en-IN" dirty="0" smtClean="0"/>
              <a:t> 	Max reactor temperature</a:t>
            </a:r>
          </a:p>
          <a:p>
            <a:r>
              <a:rPr lang="en-IN" b="1" dirty="0" err="1" smtClean="0"/>
              <a:t>LVL</a:t>
            </a:r>
            <a:r>
              <a:rPr lang="en-IN" b="1" baseline="-25000" dirty="0" err="1" smtClean="0"/>
              <a:t>rxr</a:t>
            </a:r>
            <a:r>
              <a:rPr lang="en-IN" b="1" baseline="30000" dirty="0" err="1" smtClean="0"/>
              <a:t>MAX</a:t>
            </a:r>
            <a:r>
              <a:rPr lang="en-IN" dirty="0" smtClean="0"/>
              <a:t>	MAX reactor level</a:t>
            </a:r>
          </a:p>
          <a:p>
            <a:r>
              <a:rPr lang="en-IN" b="1" dirty="0" err="1" smtClean="0"/>
              <a:t>x</a:t>
            </a:r>
            <a:r>
              <a:rPr lang="en-IN" b="1" baseline="-25000" dirty="0" err="1" smtClean="0"/>
              <a:t>C</a:t>
            </a:r>
            <a:r>
              <a:rPr lang="en-IN" b="1" baseline="30000" dirty="0" err="1" smtClean="0"/>
              <a:t>prdMIN</a:t>
            </a:r>
            <a:r>
              <a:rPr lang="en-IN" b="1" dirty="0" smtClean="0"/>
              <a:t> </a:t>
            </a:r>
            <a:r>
              <a:rPr lang="en-IN" dirty="0" smtClean="0"/>
              <a:t>	MIN product purity</a:t>
            </a:r>
          </a:p>
          <a:p>
            <a:r>
              <a:rPr lang="en-IN" b="1" dirty="0" smtClean="0">
                <a:solidFill>
                  <a:srgbClr val="FF0000"/>
                </a:solidFill>
              </a:rPr>
              <a:t>∆P</a:t>
            </a:r>
            <a:r>
              <a:rPr lang="en-IN" b="1" baseline="30000" dirty="0" smtClean="0">
                <a:solidFill>
                  <a:srgbClr val="FF0000"/>
                </a:solidFill>
              </a:rPr>
              <a:t>MAX</a:t>
            </a:r>
            <a:r>
              <a:rPr lang="en-IN" dirty="0" smtClean="0">
                <a:solidFill>
                  <a:srgbClr val="FF0000"/>
                </a:solidFill>
              </a:rPr>
              <a:t>	Capacity bottleneck</a:t>
            </a:r>
          </a:p>
          <a:p>
            <a:endParaRPr lang="en-IN" dirty="0" smtClean="0"/>
          </a:p>
          <a:p>
            <a:r>
              <a:rPr lang="en-IN" b="1" i="1" dirty="0" smtClean="0"/>
              <a:t>UNCONSTRAINED DOFs</a:t>
            </a:r>
          </a:p>
          <a:p>
            <a:r>
              <a:rPr lang="en-IN" dirty="0" smtClean="0"/>
              <a:t>SOCV1    </a:t>
            </a:r>
            <a:r>
              <a:rPr lang="en-IN" b="1" dirty="0" smtClean="0"/>
              <a:t>L/F</a:t>
            </a:r>
            <a:r>
              <a:rPr lang="en-IN" dirty="0" smtClean="0"/>
              <a:t> 	Reflux to feed ratio</a:t>
            </a:r>
          </a:p>
          <a:p>
            <a:r>
              <a:rPr lang="en-IN" dirty="0" smtClean="0"/>
              <a:t>SOCV2    </a:t>
            </a:r>
            <a:r>
              <a:rPr lang="en-IN" b="1" dirty="0" smtClean="0"/>
              <a:t>[A/B]</a:t>
            </a:r>
            <a:r>
              <a:rPr lang="en-IN" b="1" baseline="-25000" dirty="0" err="1" smtClean="0"/>
              <a:t>rxr</a:t>
            </a:r>
            <a:r>
              <a:rPr lang="en-IN" dirty="0" smtClean="0"/>
              <a:t> 	Reactor A/B ratio</a:t>
            </a:r>
            <a:endParaRPr lang="en-IN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PWCS Design: TPM at Fresh Feed</a:t>
            </a:r>
            <a:endParaRPr lang="en-IN" baseline="-25000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6156351" y="4175146"/>
            <a:ext cx="140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511576" y="4797446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4245001" y="3784621"/>
            <a:ext cx="1611312" cy="1138237"/>
            <a:chOff x="3240" y="5700"/>
            <a:chExt cx="1440" cy="1620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240" y="5880"/>
              <a:ext cx="144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 rot="-5400000">
              <a:off x="3870" y="5070"/>
              <a:ext cx="180" cy="1440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538688" y="4105296"/>
            <a:ext cx="11715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dirty="0">
                <a:latin typeface="Microsoft Sans Serif" pitchFamily="34" charset="0"/>
                <a:ea typeface="Mangal" pitchFamily="2"/>
                <a:cs typeface="Mangal" pitchFamily="2"/>
              </a:rPr>
              <a:t>A + B → C</a:t>
            </a:r>
          </a:p>
          <a:p>
            <a:pPr algn="l"/>
            <a:endParaRPr lang="en-US" sz="800" dirty="0">
              <a:latin typeface="Microsoft Sans Serif" pitchFamily="34" charset="0"/>
              <a:ea typeface="Mangal" pitchFamily="2"/>
              <a:cs typeface="Mangal" pitchFamily="2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098951" y="3910033"/>
            <a:ext cx="146050" cy="1012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5856313" y="3910033"/>
            <a:ext cx="146050" cy="1012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6308751" y="3409971"/>
            <a:ext cx="12874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4953026" y="4922858"/>
            <a:ext cx="0" cy="176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3805263" y="2771796"/>
            <a:ext cx="11731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3805263" y="3403621"/>
            <a:ext cx="1173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4978426" y="3403621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78426" y="2771796"/>
            <a:ext cx="0" cy="631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18" name="Group 18"/>
          <p:cNvGrpSpPr>
            <a:grpSpLocks/>
          </p:cNvGrpSpPr>
          <p:nvPr/>
        </p:nvGrpSpPr>
        <p:grpSpPr bwMode="auto">
          <a:xfrm rot="-5400000">
            <a:off x="4261670" y="2596377"/>
            <a:ext cx="201612" cy="234950"/>
            <a:chOff x="4860" y="4860"/>
            <a:chExt cx="1620" cy="1440"/>
          </a:xfrm>
        </p:grpSpPr>
        <p:sp>
          <p:nvSpPr>
            <p:cNvPr id="19" name="AutoShape 19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0" name="AutoShape 20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2" name="Group 22"/>
          <p:cNvGrpSpPr>
            <a:grpSpLocks/>
          </p:cNvGrpSpPr>
          <p:nvPr/>
        </p:nvGrpSpPr>
        <p:grpSpPr bwMode="auto">
          <a:xfrm rot="-5400000">
            <a:off x="4285481" y="3229790"/>
            <a:ext cx="201613" cy="234950"/>
            <a:chOff x="4860" y="4860"/>
            <a:chExt cx="1620" cy="1440"/>
          </a:xfrm>
        </p:grpSpPr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4" name="AutoShape 24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6" name="Group 26"/>
          <p:cNvGrpSpPr>
            <a:grpSpLocks/>
          </p:cNvGrpSpPr>
          <p:nvPr/>
        </p:nvGrpSpPr>
        <p:grpSpPr bwMode="auto">
          <a:xfrm rot="-5400000">
            <a:off x="3674295" y="4622027"/>
            <a:ext cx="201612" cy="234950"/>
            <a:chOff x="4860" y="4860"/>
            <a:chExt cx="1620" cy="1440"/>
          </a:xfrm>
        </p:grpSpPr>
        <p:sp>
          <p:nvSpPr>
            <p:cNvPr id="27" name="AutoShape 27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8" name="AutoShape 28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" name="Line 30"/>
          <p:cNvSpPr>
            <a:spLocks noChangeShapeType="1"/>
          </p:cNvSpPr>
          <p:nvPr/>
        </p:nvSpPr>
        <p:spPr bwMode="auto">
          <a:xfrm flipH="1">
            <a:off x="3511576" y="4037033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3459188" y="2549546"/>
            <a:ext cx="4635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F</a:t>
            </a:r>
            <a:r>
              <a:rPr lang="en-US" sz="1400" baseline="-25000">
                <a:latin typeface="Microsoft Sans Serif" pitchFamily="34" charset="0"/>
                <a:ea typeface="Mangal" pitchFamily="2"/>
                <a:cs typeface="Mangal" pitchFamily="2"/>
              </a:rPr>
              <a:t>A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3459188" y="3235346"/>
            <a:ext cx="573088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F</a:t>
            </a:r>
            <a:r>
              <a:rPr lang="en-US" sz="1400" baseline="-25000">
                <a:latin typeface="Microsoft Sans Serif" pitchFamily="34" charset="0"/>
                <a:ea typeface="Mangal" pitchFamily="2"/>
                <a:cs typeface="Mangal" pitchFamily="2"/>
              </a:rPr>
              <a:t>B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 flipH="1">
            <a:off x="4989538" y="2774971"/>
            <a:ext cx="1319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>
            <a:off x="6308751" y="2778146"/>
            <a:ext cx="0" cy="631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35" name="Group 35"/>
          <p:cNvGrpSpPr>
            <a:grpSpLocks/>
          </p:cNvGrpSpPr>
          <p:nvPr/>
        </p:nvGrpSpPr>
        <p:grpSpPr bwMode="auto">
          <a:xfrm rot="-5400000" flipH="1" flipV="1">
            <a:off x="5257826" y="2711471"/>
            <a:ext cx="203200" cy="234950"/>
            <a:chOff x="4860" y="4860"/>
            <a:chExt cx="1620" cy="1440"/>
          </a:xfrm>
        </p:grpSpPr>
        <p:sp>
          <p:nvSpPr>
            <p:cNvPr id="36" name="AutoShape 36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7" name="AutoShape 37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9" name="Group 39"/>
          <p:cNvGrpSpPr>
            <a:grpSpLocks/>
          </p:cNvGrpSpPr>
          <p:nvPr/>
        </p:nvGrpSpPr>
        <p:grpSpPr bwMode="auto">
          <a:xfrm rot="-5400000">
            <a:off x="6904063" y="4006871"/>
            <a:ext cx="203200" cy="234950"/>
            <a:chOff x="4860" y="4860"/>
            <a:chExt cx="1620" cy="1440"/>
          </a:xfrm>
        </p:grpSpPr>
        <p:sp>
          <p:nvSpPr>
            <p:cNvPr id="40" name="AutoShape 40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1" name="AutoShape 41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43" name="Group 43"/>
          <p:cNvGrpSpPr>
            <a:grpSpLocks/>
          </p:cNvGrpSpPr>
          <p:nvPr/>
        </p:nvGrpSpPr>
        <p:grpSpPr bwMode="auto">
          <a:xfrm>
            <a:off x="6694513" y="3024208"/>
            <a:ext cx="439738" cy="254000"/>
            <a:chOff x="7020" y="4440"/>
            <a:chExt cx="540" cy="1440"/>
          </a:xfrm>
        </p:grpSpPr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7020" y="4440"/>
              <a:ext cx="54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7020" y="4980"/>
              <a:ext cx="540" cy="180"/>
            </a:xfrm>
            <a:custGeom>
              <a:avLst/>
              <a:gdLst>
                <a:gd name="T0" fmla="*/ 0 w 540"/>
                <a:gd name="T1" fmla="*/ 180 h 180"/>
                <a:gd name="T2" fmla="*/ 180 w 540"/>
                <a:gd name="T3" fmla="*/ 0 h 180"/>
                <a:gd name="T4" fmla="*/ 360 w 540"/>
                <a:gd name="T5" fmla="*/ 180 h 180"/>
                <a:gd name="T6" fmla="*/ 540 w 540"/>
                <a:gd name="T7" fmla="*/ 0 h 1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0"/>
                <a:gd name="T13" fmla="*/ 0 h 180"/>
                <a:gd name="T14" fmla="*/ 540 w 540"/>
                <a:gd name="T15" fmla="*/ 180 h 1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0" h="180">
                  <a:moveTo>
                    <a:pt x="0" y="180"/>
                  </a:moveTo>
                  <a:cubicBezTo>
                    <a:pt x="60" y="90"/>
                    <a:pt x="120" y="0"/>
                    <a:pt x="180" y="0"/>
                  </a:cubicBezTo>
                  <a:cubicBezTo>
                    <a:pt x="240" y="0"/>
                    <a:pt x="300" y="180"/>
                    <a:pt x="360" y="180"/>
                  </a:cubicBezTo>
                  <a:cubicBezTo>
                    <a:pt x="420" y="180"/>
                    <a:pt x="510" y="30"/>
                    <a:pt x="54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46" name="Line 46"/>
          <p:cNvSpPr>
            <a:spLocks noChangeShapeType="1"/>
          </p:cNvSpPr>
          <p:nvPr/>
        </p:nvSpPr>
        <p:spPr bwMode="auto">
          <a:xfrm flipV="1">
            <a:off x="7721626" y="2644796"/>
            <a:ext cx="0" cy="506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 flipH="1">
            <a:off x="7134251" y="2644796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>
            <a:off x="6938988" y="3278208"/>
            <a:ext cx="0" cy="1254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9" name="Line 49"/>
          <p:cNvSpPr>
            <a:spLocks noChangeShapeType="1"/>
          </p:cNvSpPr>
          <p:nvPr/>
        </p:nvSpPr>
        <p:spPr bwMode="auto">
          <a:xfrm>
            <a:off x="6938988" y="2897208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50" name="Group 50"/>
          <p:cNvGrpSpPr>
            <a:grpSpLocks/>
          </p:cNvGrpSpPr>
          <p:nvPr/>
        </p:nvGrpSpPr>
        <p:grpSpPr bwMode="auto">
          <a:xfrm>
            <a:off x="6462738" y="2517796"/>
            <a:ext cx="879475" cy="379412"/>
            <a:chOff x="6735" y="3180"/>
            <a:chExt cx="1080" cy="540"/>
          </a:xfrm>
        </p:grpSpPr>
        <p:sp>
          <p:nvSpPr>
            <p:cNvPr id="51" name="Oval 51"/>
            <p:cNvSpPr>
              <a:spLocks noChangeArrowheads="1"/>
            </p:cNvSpPr>
            <p:nvPr/>
          </p:nvSpPr>
          <p:spPr bwMode="auto">
            <a:xfrm>
              <a:off x="7020" y="3180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52" name="Group 52"/>
            <p:cNvGrpSpPr>
              <a:grpSpLocks/>
            </p:cNvGrpSpPr>
            <p:nvPr/>
          </p:nvGrpSpPr>
          <p:grpSpPr bwMode="auto">
            <a:xfrm>
              <a:off x="6735" y="3240"/>
              <a:ext cx="1080" cy="360"/>
              <a:chOff x="6660" y="3180"/>
              <a:chExt cx="1080" cy="360"/>
            </a:xfrm>
          </p:grpSpPr>
          <p:sp>
            <p:nvSpPr>
              <p:cNvPr id="53" name="Line 53"/>
              <p:cNvSpPr>
                <a:spLocks noChangeShapeType="1"/>
              </p:cNvSpPr>
              <p:nvPr/>
            </p:nvSpPr>
            <p:spPr bwMode="auto">
              <a:xfrm>
                <a:off x="6660" y="318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4" name="Line 54"/>
              <p:cNvSpPr>
                <a:spLocks noChangeShapeType="1"/>
              </p:cNvSpPr>
              <p:nvPr/>
            </p:nvSpPr>
            <p:spPr bwMode="auto">
              <a:xfrm flipH="1">
                <a:off x="7020" y="3360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5" name="Line 55"/>
              <p:cNvSpPr>
                <a:spLocks noChangeShapeType="1"/>
              </p:cNvSpPr>
              <p:nvPr/>
            </p:nvSpPr>
            <p:spPr bwMode="auto">
              <a:xfrm>
                <a:off x="7020" y="336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</p:grpSp>
      <p:grpSp>
        <p:nvGrpSpPr>
          <p:cNvPr id="56" name="Group 56"/>
          <p:cNvGrpSpPr>
            <a:grpSpLocks/>
          </p:cNvGrpSpPr>
          <p:nvPr/>
        </p:nvGrpSpPr>
        <p:grpSpPr bwMode="auto">
          <a:xfrm>
            <a:off x="6694513" y="5049858"/>
            <a:ext cx="879475" cy="379413"/>
            <a:chOff x="6930" y="6420"/>
            <a:chExt cx="1080" cy="540"/>
          </a:xfrm>
        </p:grpSpPr>
        <p:sp>
          <p:nvSpPr>
            <p:cNvPr id="57" name="Oval 57"/>
            <p:cNvSpPr>
              <a:spLocks noChangeArrowheads="1"/>
            </p:cNvSpPr>
            <p:nvPr/>
          </p:nvSpPr>
          <p:spPr bwMode="auto">
            <a:xfrm>
              <a:off x="7200" y="6420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58" name="Group 58"/>
            <p:cNvGrpSpPr>
              <a:grpSpLocks/>
            </p:cNvGrpSpPr>
            <p:nvPr/>
          </p:nvGrpSpPr>
          <p:grpSpPr bwMode="auto">
            <a:xfrm>
              <a:off x="6930" y="6495"/>
              <a:ext cx="1080" cy="360"/>
              <a:chOff x="6660" y="3180"/>
              <a:chExt cx="1080" cy="360"/>
            </a:xfrm>
          </p:grpSpPr>
          <p:sp>
            <p:nvSpPr>
              <p:cNvPr id="59" name="Line 59"/>
              <p:cNvSpPr>
                <a:spLocks noChangeShapeType="1"/>
              </p:cNvSpPr>
              <p:nvPr/>
            </p:nvSpPr>
            <p:spPr bwMode="auto">
              <a:xfrm>
                <a:off x="6660" y="318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0" name="Line 60"/>
              <p:cNvSpPr>
                <a:spLocks noChangeShapeType="1"/>
              </p:cNvSpPr>
              <p:nvPr/>
            </p:nvSpPr>
            <p:spPr bwMode="auto">
              <a:xfrm flipH="1">
                <a:off x="7020" y="3360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1" name="Line 61"/>
              <p:cNvSpPr>
                <a:spLocks noChangeShapeType="1"/>
              </p:cNvSpPr>
              <p:nvPr/>
            </p:nvSpPr>
            <p:spPr bwMode="auto">
              <a:xfrm>
                <a:off x="7020" y="336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</p:grpSp>
      <p:sp>
        <p:nvSpPr>
          <p:cNvPr id="62" name="Line 62"/>
          <p:cNvSpPr>
            <a:spLocks noChangeShapeType="1"/>
          </p:cNvSpPr>
          <p:nvPr/>
        </p:nvSpPr>
        <p:spPr bwMode="auto">
          <a:xfrm>
            <a:off x="7867676" y="5176858"/>
            <a:ext cx="0" cy="885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3" name="Line 63"/>
          <p:cNvSpPr>
            <a:spLocks noChangeShapeType="1"/>
          </p:cNvSpPr>
          <p:nvPr/>
        </p:nvSpPr>
        <p:spPr bwMode="auto">
          <a:xfrm flipH="1">
            <a:off x="7134251" y="5556271"/>
            <a:ext cx="733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4" name="Line 64"/>
          <p:cNvSpPr>
            <a:spLocks noChangeShapeType="1"/>
          </p:cNvSpPr>
          <p:nvPr/>
        </p:nvSpPr>
        <p:spPr bwMode="auto">
          <a:xfrm flipV="1">
            <a:off x="7134251" y="5429271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5" name="Line 65"/>
          <p:cNvSpPr>
            <a:spLocks noChangeShapeType="1"/>
          </p:cNvSpPr>
          <p:nvPr/>
        </p:nvSpPr>
        <p:spPr bwMode="auto">
          <a:xfrm flipV="1">
            <a:off x="7134251" y="4922858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" name="Line 66"/>
          <p:cNvSpPr>
            <a:spLocks noChangeShapeType="1"/>
          </p:cNvSpPr>
          <p:nvPr/>
        </p:nvSpPr>
        <p:spPr bwMode="auto">
          <a:xfrm>
            <a:off x="7134251" y="4922858"/>
            <a:ext cx="4397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grpSp>
        <p:nvGrpSpPr>
          <p:cNvPr id="67" name="Group 67"/>
          <p:cNvGrpSpPr>
            <a:grpSpLocks/>
          </p:cNvGrpSpPr>
          <p:nvPr/>
        </p:nvGrpSpPr>
        <p:grpSpPr bwMode="auto">
          <a:xfrm rot="-5400000">
            <a:off x="7212038" y="3238521"/>
            <a:ext cx="203200" cy="234950"/>
            <a:chOff x="4860" y="4860"/>
            <a:chExt cx="1620" cy="1440"/>
          </a:xfrm>
        </p:grpSpPr>
        <p:sp>
          <p:nvSpPr>
            <p:cNvPr id="68" name="AutoShape 68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69" name="AutoShape 69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0" name="Line 70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71" name="Group 71"/>
          <p:cNvGrpSpPr>
            <a:grpSpLocks/>
          </p:cNvGrpSpPr>
          <p:nvPr/>
        </p:nvGrpSpPr>
        <p:grpSpPr bwMode="auto">
          <a:xfrm rot="-5400000">
            <a:off x="6246838" y="2374921"/>
            <a:ext cx="203200" cy="234950"/>
            <a:chOff x="4860" y="4860"/>
            <a:chExt cx="1620" cy="1440"/>
          </a:xfrm>
        </p:grpSpPr>
        <p:sp>
          <p:nvSpPr>
            <p:cNvPr id="72" name="AutoShape 72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" name="AutoShape 73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4" name="Line 74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75" name="Group 75"/>
          <p:cNvGrpSpPr>
            <a:grpSpLocks/>
          </p:cNvGrpSpPr>
          <p:nvPr/>
        </p:nvGrpSpPr>
        <p:grpSpPr bwMode="auto">
          <a:xfrm>
            <a:off x="7805763" y="5683271"/>
            <a:ext cx="234950" cy="203200"/>
            <a:chOff x="4860" y="4860"/>
            <a:chExt cx="1620" cy="1440"/>
          </a:xfrm>
        </p:grpSpPr>
        <p:sp>
          <p:nvSpPr>
            <p:cNvPr id="76" name="AutoShape 76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7" name="AutoShape 77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8" name="Line 78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79" name="Group 79"/>
          <p:cNvGrpSpPr>
            <a:grpSpLocks/>
          </p:cNvGrpSpPr>
          <p:nvPr/>
        </p:nvGrpSpPr>
        <p:grpSpPr bwMode="auto">
          <a:xfrm rot="-5400000">
            <a:off x="6478613" y="4918096"/>
            <a:ext cx="203200" cy="234950"/>
            <a:chOff x="4860" y="4860"/>
            <a:chExt cx="1620" cy="1440"/>
          </a:xfrm>
        </p:grpSpPr>
        <p:sp>
          <p:nvSpPr>
            <p:cNvPr id="80" name="AutoShape 80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1" name="AutoShape 81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2" name="Line 82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83" name="Group 83"/>
          <p:cNvGrpSpPr>
            <a:grpSpLocks/>
          </p:cNvGrpSpPr>
          <p:nvPr/>
        </p:nvGrpSpPr>
        <p:grpSpPr bwMode="auto">
          <a:xfrm>
            <a:off x="7561288" y="3162321"/>
            <a:ext cx="465138" cy="2014537"/>
            <a:chOff x="3736" y="1490"/>
            <a:chExt cx="293" cy="1269"/>
          </a:xfrm>
        </p:grpSpPr>
        <p:grpSp>
          <p:nvGrpSpPr>
            <p:cNvPr id="84" name="Group 84"/>
            <p:cNvGrpSpPr>
              <a:grpSpLocks/>
            </p:cNvGrpSpPr>
            <p:nvPr/>
          </p:nvGrpSpPr>
          <p:grpSpPr bwMode="auto">
            <a:xfrm>
              <a:off x="3736" y="1490"/>
              <a:ext cx="278" cy="1269"/>
              <a:chOff x="3736" y="1490"/>
              <a:chExt cx="278" cy="1269"/>
            </a:xfrm>
          </p:grpSpPr>
          <p:sp>
            <p:nvSpPr>
              <p:cNvPr id="86" name="Rectangle 85"/>
              <p:cNvSpPr>
                <a:spLocks noChangeArrowheads="1"/>
              </p:cNvSpPr>
              <p:nvPr/>
            </p:nvSpPr>
            <p:spPr bwMode="auto">
              <a:xfrm>
                <a:off x="3736" y="1643"/>
                <a:ext cx="277" cy="9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7" name="AutoShape 86"/>
              <p:cNvSpPr>
                <a:spLocks noChangeArrowheads="1"/>
              </p:cNvSpPr>
              <p:nvPr/>
            </p:nvSpPr>
            <p:spPr bwMode="auto">
              <a:xfrm rot="-5400000">
                <a:off x="3795" y="1431"/>
                <a:ext cx="159" cy="277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8" name="AutoShape 87"/>
              <p:cNvSpPr>
                <a:spLocks noChangeArrowheads="1"/>
              </p:cNvSpPr>
              <p:nvPr/>
            </p:nvSpPr>
            <p:spPr bwMode="auto">
              <a:xfrm rot="5400000" flipV="1">
                <a:off x="3796" y="2541"/>
                <a:ext cx="159" cy="277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85" name="Text Box 88"/>
            <p:cNvSpPr txBox="1">
              <a:spLocks noChangeArrowheads="1"/>
            </p:cNvSpPr>
            <p:nvPr/>
          </p:nvSpPr>
          <p:spPr bwMode="auto">
            <a:xfrm>
              <a:off x="3751" y="1703"/>
              <a:ext cx="278" cy="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C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O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L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U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M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N</a:t>
              </a:r>
              <a:endParaRPr lang="en-US" sz="1400" dirty="0">
                <a:latin typeface="Microsoft Sans Serif" pitchFamily="34" charset="0"/>
              </a:endParaRPr>
            </a:p>
          </p:txBody>
        </p:sp>
      </p:grpSp>
      <p:sp>
        <p:nvSpPr>
          <p:cNvPr id="89" name="Text Box 89"/>
          <p:cNvSpPr txBox="1">
            <a:spLocks noChangeArrowheads="1"/>
          </p:cNvSpPr>
          <p:nvPr/>
        </p:nvSpPr>
        <p:spPr bwMode="auto">
          <a:xfrm>
            <a:off x="7404127" y="6062683"/>
            <a:ext cx="10255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>
                <a:latin typeface="Microsoft Sans Serif" pitchFamily="34" charset="0"/>
                <a:ea typeface="Mangal" pitchFamily="2"/>
                <a:cs typeface="Mangal" pitchFamily="2"/>
              </a:rPr>
              <a:t>Product C</a:t>
            </a:r>
            <a:endParaRPr lang="en-US" sz="1400" dirty="0">
              <a:latin typeface="Microsoft Sans Serif" pitchFamily="34" charset="0"/>
            </a:endParaRPr>
          </a:p>
        </p:txBody>
      </p:sp>
      <p:sp>
        <p:nvSpPr>
          <p:cNvPr id="90" name="Line 90"/>
          <p:cNvSpPr>
            <a:spLocks noChangeShapeType="1"/>
          </p:cNvSpPr>
          <p:nvPr/>
        </p:nvSpPr>
        <p:spPr bwMode="auto">
          <a:xfrm>
            <a:off x="4967313" y="5091133"/>
            <a:ext cx="1185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91" name="Line 91"/>
          <p:cNvSpPr>
            <a:spLocks noChangeShapeType="1"/>
          </p:cNvSpPr>
          <p:nvPr/>
        </p:nvSpPr>
        <p:spPr bwMode="auto">
          <a:xfrm flipV="1">
            <a:off x="6156351" y="4175146"/>
            <a:ext cx="0" cy="915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138" name="Group 101"/>
          <p:cNvGrpSpPr>
            <a:grpSpLocks/>
          </p:cNvGrpSpPr>
          <p:nvPr/>
        </p:nvGrpSpPr>
        <p:grpSpPr bwMode="auto">
          <a:xfrm>
            <a:off x="6153177" y="2070121"/>
            <a:ext cx="735013" cy="447675"/>
            <a:chOff x="2849" y="803"/>
            <a:chExt cx="463" cy="282"/>
          </a:xfrm>
        </p:grpSpPr>
        <p:grpSp>
          <p:nvGrpSpPr>
            <p:cNvPr id="156" name="Group 102"/>
            <p:cNvGrpSpPr>
              <a:grpSpLocks/>
            </p:cNvGrpSpPr>
            <p:nvPr/>
          </p:nvGrpSpPr>
          <p:grpSpPr bwMode="auto">
            <a:xfrm>
              <a:off x="2849" y="803"/>
              <a:ext cx="272" cy="196"/>
              <a:chOff x="1231" y="2215"/>
              <a:chExt cx="272" cy="196"/>
            </a:xfrm>
          </p:grpSpPr>
          <p:sp>
            <p:nvSpPr>
              <p:cNvPr id="159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60" name="Text Box 104"/>
              <p:cNvSpPr txBox="1">
                <a:spLocks noChangeArrowheads="1"/>
              </p:cNvSpPr>
              <p:nvPr/>
            </p:nvSpPr>
            <p:spPr bwMode="auto">
              <a:xfrm>
                <a:off x="1231" y="2215"/>
                <a:ext cx="272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PC</a:t>
                </a:r>
              </a:p>
            </p:txBody>
          </p:sp>
        </p:grpSp>
        <p:sp>
          <p:nvSpPr>
            <p:cNvPr id="157" name="Line 105"/>
            <p:cNvSpPr>
              <a:spLocks noChangeShapeType="1"/>
            </p:cNvSpPr>
            <p:nvPr/>
          </p:nvSpPr>
          <p:spPr bwMode="auto">
            <a:xfrm flipV="1">
              <a:off x="3312" y="912"/>
              <a:ext cx="0" cy="173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8" name="Line 106"/>
            <p:cNvSpPr>
              <a:spLocks noChangeShapeType="1"/>
            </p:cNvSpPr>
            <p:nvPr/>
          </p:nvSpPr>
          <p:spPr bwMode="auto">
            <a:xfrm flipH="1">
              <a:off x="3072" y="912"/>
              <a:ext cx="24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39" name="Group 107"/>
          <p:cNvGrpSpPr>
            <a:grpSpLocks/>
          </p:cNvGrpSpPr>
          <p:nvPr/>
        </p:nvGrpSpPr>
        <p:grpSpPr bwMode="auto">
          <a:xfrm>
            <a:off x="7997852" y="4986359"/>
            <a:ext cx="431800" cy="957263"/>
            <a:chOff x="4011" y="2640"/>
            <a:chExt cx="272" cy="603"/>
          </a:xfrm>
        </p:grpSpPr>
        <p:grpSp>
          <p:nvGrpSpPr>
            <p:cNvPr id="151" name="Group 108"/>
            <p:cNvGrpSpPr>
              <a:grpSpLocks/>
            </p:cNvGrpSpPr>
            <p:nvPr/>
          </p:nvGrpSpPr>
          <p:grpSpPr bwMode="auto">
            <a:xfrm>
              <a:off x="4018" y="3047"/>
              <a:ext cx="265" cy="196"/>
              <a:chOff x="1234" y="2215"/>
              <a:chExt cx="265" cy="196"/>
            </a:xfrm>
          </p:grpSpPr>
          <p:sp>
            <p:nvSpPr>
              <p:cNvPr id="154" name="Oval 109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55" name="Text Box 110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LC</a:t>
                </a:r>
              </a:p>
            </p:txBody>
          </p:sp>
        </p:grpSp>
        <p:sp>
          <p:nvSpPr>
            <p:cNvPr id="152" name="Line 111"/>
            <p:cNvSpPr>
              <a:spLocks noChangeShapeType="1"/>
            </p:cNvSpPr>
            <p:nvPr/>
          </p:nvSpPr>
          <p:spPr bwMode="auto">
            <a:xfrm>
              <a:off x="4011" y="2640"/>
              <a:ext cx="115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3" name="Line 112"/>
            <p:cNvSpPr>
              <a:spLocks noChangeShapeType="1"/>
            </p:cNvSpPr>
            <p:nvPr/>
          </p:nvSpPr>
          <p:spPr bwMode="auto">
            <a:xfrm>
              <a:off x="4128" y="2640"/>
              <a:ext cx="0" cy="403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40" name="Group 113"/>
          <p:cNvGrpSpPr>
            <a:grpSpLocks/>
          </p:cNvGrpSpPr>
          <p:nvPr/>
        </p:nvGrpSpPr>
        <p:grpSpPr bwMode="auto">
          <a:xfrm>
            <a:off x="6386540" y="4452959"/>
            <a:ext cx="1187450" cy="468313"/>
            <a:chOff x="2996" y="2304"/>
            <a:chExt cx="748" cy="295"/>
          </a:xfrm>
        </p:grpSpPr>
        <p:sp>
          <p:nvSpPr>
            <p:cNvPr id="146" name="Line 114"/>
            <p:cNvSpPr>
              <a:spLocks noChangeShapeType="1"/>
            </p:cNvSpPr>
            <p:nvPr/>
          </p:nvSpPr>
          <p:spPr bwMode="auto">
            <a:xfrm flipH="1">
              <a:off x="3223" y="2400"/>
              <a:ext cx="521" cy="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47" name="Group 115"/>
            <p:cNvGrpSpPr>
              <a:grpSpLocks/>
            </p:cNvGrpSpPr>
            <p:nvPr/>
          </p:nvGrpSpPr>
          <p:grpSpPr bwMode="auto">
            <a:xfrm>
              <a:off x="2996" y="2304"/>
              <a:ext cx="265" cy="196"/>
              <a:chOff x="1234" y="2215"/>
              <a:chExt cx="265" cy="196"/>
            </a:xfrm>
          </p:grpSpPr>
          <p:sp>
            <p:nvSpPr>
              <p:cNvPr id="149" name="Oval 11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50" name="Text Box 117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TC</a:t>
                </a:r>
              </a:p>
            </p:txBody>
          </p:sp>
        </p:grpSp>
        <p:sp>
          <p:nvSpPr>
            <p:cNvPr id="148" name="Line 118"/>
            <p:cNvSpPr>
              <a:spLocks noChangeShapeType="1"/>
            </p:cNvSpPr>
            <p:nvPr/>
          </p:nvSpPr>
          <p:spPr bwMode="auto">
            <a:xfrm>
              <a:off x="3127" y="2503"/>
              <a:ext cx="0" cy="9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41" name="Group 119"/>
          <p:cNvGrpSpPr>
            <a:grpSpLocks/>
          </p:cNvGrpSpPr>
          <p:nvPr/>
        </p:nvGrpSpPr>
        <p:grpSpPr bwMode="auto">
          <a:xfrm>
            <a:off x="7116790" y="2928959"/>
            <a:ext cx="420688" cy="468313"/>
            <a:chOff x="3456" y="1344"/>
            <a:chExt cx="265" cy="295"/>
          </a:xfrm>
        </p:grpSpPr>
        <p:grpSp>
          <p:nvGrpSpPr>
            <p:cNvPr id="142" name="Group 120"/>
            <p:cNvGrpSpPr>
              <a:grpSpLocks/>
            </p:cNvGrpSpPr>
            <p:nvPr/>
          </p:nvGrpSpPr>
          <p:grpSpPr bwMode="auto">
            <a:xfrm>
              <a:off x="3456" y="1344"/>
              <a:ext cx="265" cy="196"/>
              <a:chOff x="1234" y="2215"/>
              <a:chExt cx="265" cy="196"/>
            </a:xfrm>
          </p:grpSpPr>
          <p:sp>
            <p:nvSpPr>
              <p:cNvPr id="144" name="Oval 121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45" name="Text Box 122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FC</a:t>
                </a:r>
              </a:p>
            </p:txBody>
          </p:sp>
        </p:grpSp>
        <p:sp>
          <p:nvSpPr>
            <p:cNvPr id="143" name="Line 123"/>
            <p:cNvSpPr>
              <a:spLocks noChangeShapeType="1"/>
            </p:cNvSpPr>
            <p:nvPr/>
          </p:nvSpPr>
          <p:spPr bwMode="auto">
            <a:xfrm flipV="1">
              <a:off x="3682" y="1447"/>
              <a:ext cx="0" cy="192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30" name="Group 124"/>
          <p:cNvGrpSpPr>
            <a:grpSpLocks/>
          </p:cNvGrpSpPr>
          <p:nvPr/>
        </p:nvGrpSpPr>
        <p:grpSpPr bwMode="auto">
          <a:xfrm>
            <a:off x="5364189" y="2928959"/>
            <a:ext cx="1317625" cy="311150"/>
            <a:chOff x="2352" y="1344"/>
            <a:chExt cx="830" cy="196"/>
          </a:xfrm>
        </p:grpSpPr>
        <p:grpSp>
          <p:nvGrpSpPr>
            <p:cNvPr id="131" name="Group 125"/>
            <p:cNvGrpSpPr>
              <a:grpSpLocks/>
            </p:cNvGrpSpPr>
            <p:nvPr/>
          </p:nvGrpSpPr>
          <p:grpSpPr bwMode="auto">
            <a:xfrm>
              <a:off x="2613" y="1344"/>
              <a:ext cx="265" cy="196"/>
              <a:chOff x="1234" y="2215"/>
              <a:chExt cx="265" cy="196"/>
            </a:xfrm>
          </p:grpSpPr>
          <p:sp>
            <p:nvSpPr>
              <p:cNvPr id="136" name="Oval 12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37" name="Text Box 127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LC</a:t>
                </a:r>
              </a:p>
            </p:txBody>
          </p:sp>
        </p:grpSp>
        <p:grpSp>
          <p:nvGrpSpPr>
            <p:cNvPr id="132" name="Group 128"/>
            <p:cNvGrpSpPr>
              <a:grpSpLocks/>
            </p:cNvGrpSpPr>
            <p:nvPr/>
          </p:nvGrpSpPr>
          <p:grpSpPr bwMode="auto">
            <a:xfrm>
              <a:off x="2352" y="1344"/>
              <a:ext cx="830" cy="96"/>
              <a:chOff x="2352" y="1344"/>
              <a:chExt cx="830" cy="96"/>
            </a:xfrm>
          </p:grpSpPr>
          <p:sp>
            <p:nvSpPr>
              <p:cNvPr id="133" name="Line 129"/>
              <p:cNvSpPr>
                <a:spLocks noChangeShapeType="1"/>
              </p:cNvSpPr>
              <p:nvPr/>
            </p:nvSpPr>
            <p:spPr bwMode="auto">
              <a:xfrm>
                <a:off x="2352" y="1344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34" name="Line 130"/>
              <p:cNvSpPr>
                <a:spLocks noChangeShapeType="1"/>
              </p:cNvSpPr>
              <p:nvPr/>
            </p:nvSpPr>
            <p:spPr bwMode="auto">
              <a:xfrm>
                <a:off x="2352" y="1440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35" name="Line 131"/>
              <p:cNvSpPr>
                <a:spLocks noChangeShapeType="1"/>
              </p:cNvSpPr>
              <p:nvPr/>
            </p:nvSpPr>
            <p:spPr bwMode="auto">
              <a:xfrm>
                <a:off x="2846" y="1440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104" name="Group 184"/>
          <p:cNvGrpSpPr>
            <a:grpSpLocks/>
          </p:cNvGrpSpPr>
          <p:nvPr/>
        </p:nvGrpSpPr>
        <p:grpSpPr bwMode="auto">
          <a:xfrm>
            <a:off x="3578251" y="4332308"/>
            <a:ext cx="741363" cy="311150"/>
            <a:chOff x="1227" y="2517"/>
            <a:chExt cx="467" cy="196"/>
          </a:xfrm>
        </p:grpSpPr>
        <p:sp>
          <p:nvSpPr>
            <p:cNvPr id="125" name="Line 134"/>
            <p:cNvSpPr>
              <a:spLocks noChangeShapeType="1"/>
            </p:cNvSpPr>
            <p:nvPr/>
          </p:nvSpPr>
          <p:spPr bwMode="auto">
            <a:xfrm flipH="1">
              <a:off x="1454" y="2614"/>
              <a:ext cx="24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26" name="Group 135"/>
            <p:cNvGrpSpPr>
              <a:grpSpLocks/>
            </p:cNvGrpSpPr>
            <p:nvPr/>
          </p:nvGrpSpPr>
          <p:grpSpPr bwMode="auto">
            <a:xfrm>
              <a:off x="1227" y="2517"/>
              <a:ext cx="265" cy="196"/>
              <a:chOff x="1234" y="2215"/>
              <a:chExt cx="265" cy="196"/>
            </a:xfrm>
          </p:grpSpPr>
          <p:sp>
            <p:nvSpPr>
              <p:cNvPr id="127" name="Oval 13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8" name="Text Box 137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TC</a:t>
                </a:r>
              </a:p>
            </p:txBody>
          </p:sp>
        </p:grpSp>
      </p:grpSp>
      <p:grpSp>
        <p:nvGrpSpPr>
          <p:cNvPr id="191" name="Group 190"/>
          <p:cNvGrpSpPr/>
          <p:nvPr/>
        </p:nvGrpSpPr>
        <p:grpSpPr>
          <a:xfrm>
            <a:off x="4856190" y="1862158"/>
            <a:ext cx="441325" cy="2161499"/>
            <a:chOff x="3225802" y="1719282"/>
            <a:chExt cx="441325" cy="2161499"/>
          </a:xfrm>
        </p:grpSpPr>
        <p:grpSp>
          <p:nvGrpSpPr>
            <p:cNvPr id="119" name="Group 93"/>
            <p:cNvGrpSpPr>
              <a:grpSpLocks/>
            </p:cNvGrpSpPr>
            <p:nvPr/>
          </p:nvGrpSpPr>
          <p:grpSpPr bwMode="auto">
            <a:xfrm>
              <a:off x="3225802" y="1719282"/>
              <a:ext cx="441325" cy="311150"/>
              <a:chOff x="1244" y="2215"/>
              <a:chExt cx="278" cy="196"/>
            </a:xfrm>
          </p:grpSpPr>
          <p:sp>
            <p:nvSpPr>
              <p:cNvPr id="123" name="Oval 94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4" name="Text Box 95"/>
              <p:cNvSpPr txBox="1">
                <a:spLocks noChangeArrowheads="1"/>
              </p:cNvSpPr>
              <p:nvPr/>
            </p:nvSpPr>
            <p:spPr bwMode="auto">
              <a:xfrm>
                <a:off x="1244" y="2215"/>
                <a:ext cx="278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CC</a:t>
                </a:r>
              </a:p>
            </p:txBody>
          </p:sp>
        </p:grpSp>
        <p:sp>
          <p:nvSpPr>
            <p:cNvPr id="120" name="Line 96"/>
            <p:cNvSpPr>
              <a:spLocks noChangeShapeType="1"/>
            </p:cNvSpPr>
            <p:nvPr/>
          </p:nvSpPr>
          <p:spPr bwMode="auto">
            <a:xfrm flipV="1">
              <a:off x="3428992" y="2044781"/>
              <a:ext cx="0" cy="1836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3992589" y="1871683"/>
            <a:ext cx="892175" cy="1512888"/>
            <a:chOff x="2362201" y="1533525"/>
            <a:chExt cx="892175" cy="1512888"/>
          </a:xfrm>
        </p:grpSpPr>
        <p:sp>
          <p:nvSpPr>
            <p:cNvPr id="122" name="Line 98"/>
            <p:cNvSpPr>
              <a:spLocks noChangeShapeType="1"/>
            </p:cNvSpPr>
            <p:nvPr/>
          </p:nvSpPr>
          <p:spPr bwMode="auto">
            <a:xfrm flipH="1">
              <a:off x="2873376" y="1687513"/>
              <a:ext cx="381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07" name="Group 182"/>
            <p:cNvGrpSpPr>
              <a:grpSpLocks/>
            </p:cNvGrpSpPr>
            <p:nvPr/>
          </p:nvGrpSpPr>
          <p:grpSpPr bwMode="auto">
            <a:xfrm>
              <a:off x="2362201" y="1533525"/>
              <a:ext cx="576263" cy="1512888"/>
              <a:chOff x="1488" y="967"/>
              <a:chExt cx="363" cy="953"/>
            </a:xfrm>
          </p:grpSpPr>
          <p:grpSp>
            <p:nvGrpSpPr>
              <p:cNvPr id="108" name="Group 141"/>
              <p:cNvGrpSpPr>
                <a:grpSpLocks/>
              </p:cNvGrpSpPr>
              <p:nvPr/>
            </p:nvGrpSpPr>
            <p:grpSpPr bwMode="auto">
              <a:xfrm flipH="1">
                <a:off x="1570" y="1242"/>
                <a:ext cx="281" cy="288"/>
                <a:chOff x="1591" y="953"/>
                <a:chExt cx="281" cy="288"/>
              </a:xfrm>
            </p:grpSpPr>
            <p:grpSp>
              <p:nvGrpSpPr>
                <p:cNvPr id="114" name="Group 142"/>
                <p:cNvGrpSpPr>
                  <a:grpSpLocks/>
                </p:cNvGrpSpPr>
                <p:nvPr/>
              </p:nvGrpSpPr>
              <p:grpSpPr bwMode="auto">
                <a:xfrm>
                  <a:off x="1591" y="953"/>
                  <a:ext cx="265" cy="196"/>
                  <a:chOff x="1234" y="2215"/>
                  <a:chExt cx="265" cy="196"/>
                </a:xfrm>
              </p:grpSpPr>
              <p:sp>
                <p:nvSpPr>
                  <p:cNvPr id="117" name="Oval 143"/>
                  <p:cNvSpPr>
                    <a:spLocks noChangeArrowheads="1"/>
                  </p:cNvSpPr>
                  <p:nvPr/>
                </p:nvSpPr>
                <p:spPr bwMode="auto">
                  <a:xfrm>
                    <a:off x="1265" y="2215"/>
                    <a:ext cx="196" cy="196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118" name="Text Box 1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34" y="2215"/>
                    <a:ext cx="265" cy="192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>
                        <a:solidFill>
                          <a:srgbClr val="0000CC"/>
                        </a:solidFill>
                      </a:rPr>
                      <a:t>FC</a:t>
                    </a:r>
                  </a:p>
                </p:txBody>
              </p:sp>
            </p:grpSp>
            <p:sp>
              <p:nvSpPr>
                <p:cNvPr id="115" name="Line 145"/>
                <p:cNvSpPr>
                  <a:spLocks noChangeShapeType="1"/>
                </p:cNvSpPr>
                <p:nvPr/>
              </p:nvSpPr>
              <p:spPr bwMode="auto">
                <a:xfrm flipV="1">
                  <a:off x="1872" y="1049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16" name="Line 146"/>
                <p:cNvSpPr>
                  <a:spLocks noChangeShapeType="1"/>
                </p:cNvSpPr>
                <p:nvPr/>
              </p:nvSpPr>
              <p:spPr bwMode="auto">
                <a:xfrm flipH="1">
                  <a:off x="1824" y="1049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09" name="Group 154"/>
              <p:cNvGrpSpPr>
                <a:grpSpLocks/>
              </p:cNvGrpSpPr>
              <p:nvPr/>
            </p:nvGrpSpPr>
            <p:grpSpPr bwMode="auto">
              <a:xfrm>
                <a:off x="1613" y="967"/>
                <a:ext cx="197" cy="196"/>
                <a:chOff x="1265" y="2215"/>
                <a:chExt cx="197" cy="196"/>
              </a:xfrm>
            </p:grpSpPr>
            <p:sp>
              <p:nvSpPr>
                <p:cNvPr id="112" name="Oval 155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13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1271" y="2215"/>
                  <a:ext cx="191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solidFill>
                        <a:srgbClr val="0000CC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110" name="Line 159"/>
              <p:cNvSpPr>
                <a:spLocks noChangeShapeType="1"/>
              </p:cNvSpPr>
              <p:nvPr/>
            </p:nvSpPr>
            <p:spPr bwMode="auto">
              <a:xfrm flipV="1">
                <a:off x="1488" y="1057"/>
                <a:ext cx="0" cy="863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11" name="Line 160"/>
              <p:cNvSpPr>
                <a:spLocks noChangeShapeType="1"/>
              </p:cNvSpPr>
              <p:nvPr/>
            </p:nvSpPr>
            <p:spPr bwMode="auto">
              <a:xfrm>
                <a:off x="1488" y="1056"/>
                <a:ext cx="132" cy="1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02" name="Line 161"/>
            <p:cNvSpPr>
              <a:spLocks noChangeShapeType="1"/>
            </p:cNvSpPr>
            <p:nvPr/>
          </p:nvSpPr>
          <p:spPr bwMode="auto">
            <a:xfrm>
              <a:off x="2732088" y="183038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94" name="Group 181"/>
          <p:cNvGrpSpPr>
            <a:grpSpLocks/>
          </p:cNvGrpSpPr>
          <p:nvPr/>
        </p:nvGrpSpPr>
        <p:grpSpPr bwMode="auto">
          <a:xfrm>
            <a:off x="5265764" y="3603646"/>
            <a:ext cx="1966913" cy="398463"/>
            <a:chOff x="2290" y="2057"/>
            <a:chExt cx="1239" cy="251"/>
          </a:xfrm>
        </p:grpSpPr>
        <p:grpSp>
          <p:nvGrpSpPr>
            <p:cNvPr id="95" name="Group 163"/>
            <p:cNvGrpSpPr>
              <a:grpSpLocks/>
            </p:cNvGrpSpPr>
            <p:nvPr/>
          </p:nvGrpSpPr>
          <p:grpSpPr bwMode="auto">
            <a:xfrm>
              <a:off x="3264" y="2112"/>
              <a:ext cx="265" cy="196"/>
              <a:chOff x="1234" y="2215"/>
              <a:chExt cx="265" cy="196"/>
            </a:xfrm>
          </p:grpSpPr>
          <p:sp>
            <p:nvSpPr>
              <p:cNvPr id="99" name="Oval 164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00" name="Text Box 165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LC</a:t>
                </a:r>
              </a:p>
            </p:txBody>
          </p:sp>
        </p:grpSp>
        <p:sp>
          <p:nvSpPr>
            <p:cNvPr id="96" name="Line 166"/>
            <p:cNvSpPr>
              <a:spLocks noChangeShapeType="1"/>
            </p:cNvSpPr>
            <p:nvPr/>
          </p:nvSpPr>
          <p:spPr bwMode="auto">
            <a:xfrm flipV="1">
              <a:off x="2290" y="2065"/>
              <a:ext cx="0" cy="24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7" name="Line 174"/>
            <p:cNvSpPr>
              <a:spLocks noChangeShapeType="1"/>
            </p:cNvSpPr>
            <p:nvPr/>
          </p:nvSpPr>
          <p:spPr bwMode="auto">
            <a:xfrm flipV="1">
              <a:off x="3388" y="2057"/>
              <a:ext cx="0" cy="58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8" name="Line 175"/>
            <p:cNvSpPr>
              <a:spLocks noChangeShapeType="1"/>
            </p:cNvSpPr>
            <p:nvPr/>
          </p:nvSpPr>
          <p:spPr bwMode="auto">
            <a:xfrm flipH="1">
              <a:off x="2290" y="2057"/>
              <a:ext cx="1104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3262338" y="2917846"/>
            <a:ext cx="1395944" cy="486437"/>
            <a:chOff x="1631950" y="2579688"/>
            <a:chExt cx="1395944" cy="486437"/>
          </a:xfrm>
        </p:grpSpPr>
        <p:grpSp>
          <p:nvGrpSpPr>
            <p:cNvPr id="171" name="Group 170"/>
            <p:cNvGrpSpPr/>
            <p:nvPr/>
          </p:nvGrpSpPr>
          <p:grpSpPr>
            <a:xfrm>
              <a:off x="2602431" y="2603500"/>
              <a:ext cx="360363" cy="311150"/>
              <a:chOff x="2602431" y="2603500"/>
              <a:chExt cx="360363" cy="311150"/>
            </a:xfrm>
          </p:grpSpPr>
          <p:sp>
            <p:nvSpPr>
              <p:cNvPr id="169" name="Oval 149"/>
              <p:cNvSpPr>
                <a:spLocks noChangeArrowheads="1"/>
              </p:cNvSpPr>
              <p:nvPr/>
            </p:nvSpPr>
            <p:spPr bwMode="auto">
              <a:xfrm flipH="1">
                <a:off x="2615127" y="2603500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0" name="Text Box 150"/>
              <p:cNvSpPr txBox="1">
                <a:spLocks noChangeArrowheads="1"/>
              </p:cNvSpPr>
              <p:nvPr/>
            </p:nvSpPr>
            <p:spPr bwMode="auto">
              <a:xfrm flipH="1">
                <a:off x="2602431" y="2603500"/>
                <a:ext cx="360363" cy="307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C00000"/>
                    </a:solidFill>
                  </a:rPr>
                  <a:t>FC</a:t>
                </a:r>
              </a:p>
            </p:txBody>
          </p:sp>
        </p:grpSp>
        <p:sp>
          <p:nvSpPr>
            <p:cNvPr id="167" name="Line 151"/>
            <p:cNvSpPr>
              <a:spLocks noChangeShapeType="1"/>
            </p:cNvSpPr>
            <p:nvPr/>
          </p:nvSpPr>
          <p:spPr bwMode="auto">
            <a:xfrm flipH="1" flipV="1">
              <a:off x="3027894" y="2778125"/>
              <a:ext cx="0" cy="2880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68" name="Line 152"/>
            <p:cNvSpPr>
              <a:spLocks noChangeShapeType="1"/>
            </p:cNvSpPr>
            <p:nvPr/>
          </p:nvSpPr>
          <p:spPr bwMode="auto">
            <a:xfrm>
              <a:off x="2950106" y="2776537"/>
              <a:ext cx="762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64" name="Line 177"/>
            <p:cNvSpPr>
              <a:spLocks noChangeShapeType="1"/>
            </p:cNvSpPr>
            <p:nvPr/>
          </p:nvSpPr>
          <p:spPr bwMode="auto">
            <a:xfrm>
              <a:off x="2187575" y="2754313"/>
              <a:ext cx="43815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65" name="Text Box 178"/>
            <p:cNvSpPr txBox="1">
              <a:spLocks noChangeArrowheads="1"/>
            </p:cNvSpPr>
            <p:nvPr/>
          </p:nvSpPr>
          <p:spPr bwMode="auto">
            <a:xfrm>
              <a:off x="1631950" y="2579688"/>
              <a:ext cx="564578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</a:rPr>
                <a:t>TPM</a:t>
              </a:r>
            </a:p>
          </p:txBody>
        </p:sp>
      </p:grpSp>
      <p:sp>
        <p:nvSpPr>
          <p:cNvPr id="163" name="Rectangle 162"/>
          <p:cNvSpPr/>
          <p:nvPr/>
        </p:nvSpPr>
        <p:spPr>
          <a:xfrm>
            <a:off x="214282" y="1285860"/>
            <a:ext cx="235745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i="1" dirty="0" smtClean="0">
                <a:solidFill>
                  <a:srgbClr val="FF0000"/>
                </a:solidFill>
              </a:rPr>
              <a:t>MODE II CONSTRAINTS</a:t>
            </a:r>
          </a:p>
          <a:p>
            <a:r>
              <a:rPr lang="en-IN" b="1" dirty="0" err="1" smtClean="0">
                <a:solidFill>
                  <a:srgbClr val="FF0000"/>
                </a:solidFill>
              </a:rPr>
              <a:t>T</a:t>
            </a:r>
            <a:r>
              <a:rPr lang="en-IN" b="1" baseline="-25000" dirty="0" err="1" smtClean="0">
                <a:solidFill>
                  <a:srgbClr val="FF0000"/>
                </a:solidFill>
              </a:rPr>
              <a:t>rxr</a:t>
            </a:r>
            <a:r>
              <a:rPr lang="en-IN" b="1" baseline="30000" dirty="0" err="1" smtClean="0">
                <a:solidFill>
                  <a:srgbClr val="FF0000"/>
                </a:solidFill>
              </a:rPr>
              <a:t>MAX</a:t>
            </a:r>
            <a:r>
              <a:rPr lang="en-IN" dirty="0" smtClean="0">
                <a:solidFill>
                  <a:srgbClr val="FF0000"/>
                </a:solidFill>
              </a:rPr>
              <a:t>, </a:t>
            </a:r>
            <a:r>
              <a:rPr lang="en-IN" b="1" dirty="0" err="1" smtClean="0">
                <a:solidFill>
                  <a:srgbClr val="FF0000"/>
                </a:solidFill>
              </a:rPr>
              <a:t>LVL</a:t>
            </a:r>
            <a:r>
              <a:rPr lang="en-IN" b="1" baseline="-25000" dirty="0" err="1" smtClean="0">
                <a:solidFill>
                  <a:srgbClr val="FF0000"/>
                </a:solidFill>
              </a:rPr>
              <a:t>rxr</a:t>
            </a:r>
            <a:r>
              <a:rPr lang="en-IN" b="1" baseline="30000" dirty="0" err="1" smtClean="0">
                <a:solidFill>
                  <a:srgbClr val="FF0000"/>
                </a:solidFill>
              </a:rPr>
              <a:t>MAX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IN" b="1" dirty="0" err="1" smtClean="0">
                <a:solidFill>
                  <a:srgbClr val="FF0000"/>
                </a:solidFill>
              </a:rPr>
              <a:t>x</a:t>
            </a:r>
            <a:r>
              <a:rPr lang="en-IN" b="1" baseline="-25000" dirty="0" err="1" smtClean="0">
                <a:solidFill>
                  <a:srgbClr val="FF0000"/>
                </a:solidFill>
              </a:rPr>
              <a:t>C</a:t>
            </a:r>
            <a:r>
              <a:rPr lang="en-IN" b="1" baseline="30000" dirty="0" err="1" smtClean="0">
                <a:solidFill>
                  <a:srgbClr val="FF0000"/>
                </a:solidFill>
              </a:rPr>
              <a:t>prdMIN</a:t>
            </a:r>
            <a:r>
              <a:rPr lang="en-IN" b="1" dirty="0" smtClean="0">
                <a:solidFill>
                  <a:srgbClr val="FF0000"/>
                </a:solidFill>
              </a:rPr>
              <a:t> </a:t>
            </a:r>
            <a:r>
              <a:rPr lang="en-IN" dirty="0" smtClean="0">
                <a:solidFill>
                  <a:srgbClr val="FF0000"/>
                </a:solidFill>
              </a:rPr>
              <a:t>,</a:t>
            </a:r>
            <a:r>
              <a:rPr lang="el-GR" b="1" dirty="0" smtClean="0">
                <a:solidFill>
                  <a:srgbClr val="FF0000"/>
                </a:solidFill>
              </a:rPr>
              <a:t>Δ</a:t>
            </a:r>
            <a:r>
              <a:rPr lang="en-IN" b="1" dirty="0" smtClean="0">
                <a:solidFill>
                  <a:srgbClr val="FF0000"/>
                </a:solidFill>
              </a:rPr>
              <a:t>P</a:t>
            </a:r>
            <a:r>
              <a:rPr lang="en-IN" b="1" baseline="30000" dirty="0" smtClean="0">
                <a:solidFill>
                  <a:srgbClr val="FF0000"/>
                </a:solidFill>
              </a:rPr>
              <a:t>MAX</a:t>
            </a:r>
          </a:p>
          <a:p>
            <a:pPr>
              <a:spcBef>
                <a:spcPts val="1200"/>
              </a:spcBef>
            </a:pPr>
            <a:r>
              <a:rPr lang="en-IN" b="1" i="1" dirty="0" smtClean="0">
                <a:solidFill>
                  <a:srgbClr val="FF33CC"/>
                </a:solidFill>
              </a:rPr>
              <a:t>SOCVs</a:t>
            </a:r>
            <a:r>
              <a:rPr lang="en-IN" b="1" dirty="0" smtClean="0">
                <a:solidFill>
                  <a:srgbClr val="FF33CC"/>
                </a:solidFill>
              </a:rPr>
              <a:t> </a:t>
            </a:r>
            <a:endParaRPr lang="en-IN" b="1" dirty="0" smtClean="0">
              <a:solidFill>
                <a:srgbClr val="FF0000"/>
              </a:solidFill>
            </a:endParaRPr>
          </a:p>
          <a:p>
            <a:r>
              <a:rPr lang="en-IN" b="1" dirty="0" smtClean="0">
                <a:solidFill>
                  <a:srgbClr val="FF33CC"/>
                </a:solidFill>
              </a:rPr>
              <a:t>L/F,</a:t>
            </a:r>
            <a:r>
              <a:rPr lang="en-IN" dirty="0" smtClean="0">
                <a:solidFill>
                  <a:srgbClr val="FF33CC"/>
                </a:solidFill>
              </a:rPr>
              <a:t> </a:t>
            </a:r>
            <a:r>
              <a:rPr lang="en-IN" b="1" dirty="0" smtClean="0">
                <a:solidFill>
                  <a:srgbClr val="FF33CC"/>
                </a:solidFill>
              </a:rPr>
              <a:t>[A/B]</a:t>
            </a:r>
            <a:r>
              <a:rPr lang="en-IN" b="1" baseline="-25000" dirty="0" err="1" smtClean="0">
                <a:solidFill>
                  <a:srgbClr val="FF33CC"/>
                </a:solidFill>
              </a:rPr>
              <a:t>rxr</a:t>
            </a:r>
            <a:endParaRPr lang="en-IN" b="1" dirty="0" smtClean="0">
              <a:solidFill>
                <a:srgbClr val="FF33CC"/>
              </a:solidFill>
            </a:endParaRPr>
          </a:p>
        </p:txBody>
      </p:sp>
      <p:grpSp>
        <p:nvGrpSpPr>
          <p:cNvPr id="233" name="Group 232"/>
          <p:cNvGrpSpPr/>
          <p:nvPr/>
        </p:nvGrpSpPr>
        <p:grpSpPr>
          <a:xfrm>
            <a:off x="5059380" y="4592076"/>
            <a:ext cx="2797322" cy="1512384"/>
            <a:chOff x="5059380" y="4592076"/>
            <a:chExt cx="2797322" cy="1512384"/>
          </a:xfrm>
        </p:grpSpPr>
        <p:sp>
          <p:nvSpPr>
            <p:cNvPr id="193" name="Line 106"/>
            <p:cNvSpPr>
              <a:spLocks noChangeShapeType="1"/>
            </p:cNvSpPr>
            <p:nvPr/>
          </p:nvSpPr>
          <p:spPr bwMode="auto">
            <a:xfrm>
              <a:off x="6243484" y="4592076"/>
              <a:ext cx="216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96" name="Group 195"/>
            <p:cNvGrpSpPr/>
            <p:nvPr/>
          </p:nvGrpSpPr>
          <p:grpSpPr>
            <a:xfrm>
              <a:off x="5059380" y="4595295"/>
              <a:ext cx="2797322" cy="1509165"/>
              <a:chOff x="3428992" y="4595295"/>
              <a:chExt cx="2797322" cy="1509165"/>
            </a:xfrm>
          </p:grpSpPr>
          <p:grpSp>
            <p:nvGrpSpPr>
              <p:cNvPr id="188" name="Group 187"/>
              <p:cNvGrpSpPr/>
              <p:nvPr/>
            </p:nvGrpSpPr>
            <p:grpSpPr>
              <a:xfrm>
                <a:off x="4429124" y="5791878"/>
                <a:ext cx="377026" cy="311150"/>
                <a:chOff x="7753196" y="3643314"/>
                <a:chExt cx="377026" cy="311150"/>
              </a:xfrm>
            </p:grpSpPr>
            <p:sp>
              <p:nvSpPr>
                <p:cNvPr id="181" name="Oval 103"/>
                <p:cNvSpPr>
                  <a:spLocks noChangeArrowheads="1"/>
                </p:cNvSpPr>
                <p:nvPr/>
              </p:nvSpPr>
              <p:spPr bwMode="auto">
                <a:xfrm>
                  <a:off x="7786710" y="3643314"/>
                  <a:ext cx="311150" cy="311150"/>
                </a:xfrm>
                <a:prstGeom prst="ellipse">
                  <a:avLst/>
                </a:prstGeom>
                <a:noFill/>
                <a:ln w="9525" algn="ctr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2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7753196" y="3644814"/>
                  <a:ext cx="377026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solidFill>
                        <a:srgbClr val="FF0000"/>
                      </a:solidFill>
                    </a:rPr>
                    <a:t>C</a:t>
                  </a:r>
                  <a:r>
                    <a:rPr lang="en-US" sz="1400" dirty="0" smtClean="0">
                      <a:solidFill>
                        <a:srgbClr val="FF0000"/>
                      </a:solidFill>
                    </a:rPr>
                    <a:t>C</a:t>
                  </a:r>
                  <a:endParaRPr lang="en-US" sz="1400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190" name="Line 106"/>
              <p:cNvSpPr>
                <a:spLocks noChangeShapeType="1"/>
              </p:cNvSpPr>
              <p:nvPr/>
            </p:nvSpPr>
            <p:spPr bwMode="auto">
              <a:xfrm flipH="1">
                <a:off x="4786314" y="5944548"/>
                <a:ext cx="1440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2" name="Line 106"/>
              <p:cNvSpPr>
                <a:spLocks noChangeShapeType="1"/>
              </p:cNvSpPr>
              <p:nvPr/>
            </p:nvSpPr>
            <p:spPr bwMode="auto">
              <a:xfrm rot="16200000" flipH="1">
                <a:off x="4001142" y="5196495"/>
                <a:ext cx="12024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4" name="Line 106"/>
              <p:cNvSpPr>
                <a:spLocks noChangeShapeType="1"/>
              </p:cNvSpPr>
              <p:nvPr/>
            </p:nvSpPr>
            <p:spPr bwMode="auto">
              <a:xfrm>
                <a:off x="4174194" y="5960152"/>
                <a:ext cx="288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5" name="Text Box 178"/>
              <p:cNvSpPr txBox="1">
                <a:spLocks noChangeArrowheads="1"/>
              </p:cNvSpPr>
              <p:nvPr/>
            </p:nvSpPr>
            <p:spPr bwMode="auto">
              <a:xfrm>
                <a:off x="3428992" y="5765906"/>
                <a:ext cx="792140" cy="3385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IN" sz="1600" dirty="0" err="1" smtClean="0">
                    <a:solidFill>
                      <a:srgbClr val="FF0000"/>
                    </a:solidFill>
                  </a:rPr>
                  <a:t>x</a:t>
                </a:r>
                <a:r>
                  <a:rPr lang="en-IN" sz="1600" baseline="-25000" dirty="0" err="1" smtClean="0">
                    <a:solidFill>
                      <a:srgbClr val="FF0000"/>
                    </a:solidFill>
                  </a:rPr>
                  <a:t>C</a:t>
                </a:r>
                <a:r>
                  <a:rPr lang="en-IN" sz="1600" baseline="30000" dirty="0" err="1" smtClean="0">
                    <a:solidFill>
                      <a:srgbClr val="FF0000"/>
                    </a:solidFill>
                  </a:rPr>
                  <a:t>prdMIN</a:t>
                </a:r>
                <a:endParaRPr lang="en-US" sz="1600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232" name="Group 231"/>
          <p:cNvGrpSpPr/>
          <p:nvPr/>
        </p:nvGrpSpPr>
        <p:grpSpPr>
          <a:xfrm>
            <a:off x="2774985" y="4286256"/>
            <a:ext cx="857883" cy="338554"/>
            <a:chOff x="2774985" y="4286256"/>
            <a:chExt cx="857883" cy="338554"/>
          </a:xfrm>
        </p:grpSpPr>
        <p:sp>
          <p:nvSpPr>
            <p:cNvPr id="197" name="Text Box 178"/>
            <p:cNvSpPr txBox="1">
              <a:spLocks noChangeArrowheads="1"/>
            </p:cNvSpPr>
            <p:nvPr/>
          </p:nvSpPr>
          <p:spPr bwMode="auto">
            <a:xfrm>
              <a:off x="2774985" y="4286256"/>
              <a:ext cx="71275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N" sz="1600" dirty="0" err="1" smtClean="0">
                  <a:solidFill>
                    <a:srgbClr val="FF0000"/>
                  </a:solidFill>
                </a:rPr>
                <a:t>T</a:t>
              </a:r>
              <a:r>
                <a:rPr lang="en-IN" sz="1600" baseline="-25000" dirty="0" err="1" smtClean="0">
                  <a:solidFill>
                    <a:srgbClr val="FF0000"/>
                  </a:solidFill>
                </a:rPr>
                <a:t>rxr</a:t>
              </a:r>
              <a:r>
                <a:rPr lang="en-IN" sz="1600" baseline="30000" dirty="0" err="1" smtClean="0">
                  <a:solidFill>
                    <a:srgbClr val="FF0000"/>
                  </a:solidFill>
                </a:rPr>
                <a:t>MAX</a:t>
              </a:r>
              <a:endParaRPr 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198" name="Line 106"/>
            <p:cNvSpPr>
              <a:spLocks noChangeShapeType="1"/>
            </p:cNvSpPr>
            <p:nvPr/>
          </p:nvSpPr>
          <p:spPr bwMode="auto">
            <a:xfrm>
              <a:off x="3344868" y="4500570"/>
              <a:ext cx="288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5956807" y="3661950"/>
            <a:ext cx="901209" cy="338554"/>
            <a:chOff x="3969229" y="3284212"/>
            <a:chExt cx="901209" cy="338554"/>
          </a:xfrm>
        </p:grpSpPr>
        <p:sp>
          <p:nvSpPr>
            <p:cNvPr id="199" name="Text Box 178"/>
            <p:cNvSpPr txBox="1">
              <a:spLocks noChangeArrowheads="1"/>
            </p:cNvSpPr>
            <p:nvPr/>
          </p:nvSpPr>
          <p:spPr bwMode="auto">
            <a:xfrm>
              <a:off x="3969229" y="3284212"/>
              <a:ext cx="90120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N" sz="1600" dirty="0" err="1" smtClean="0">
                  <a:solidFill>
                    <a:srgbClr val="FF0000"/>
                  </a:solidFill>
                </a:rPr>
                <a:t>LVL</a:t>
              </a:r>
              <a:r>
                <a:rPr lang="en-IN" sz="1600" baseline="-25000" dirty="0" err="1" smtClean="0">
                  <a:solidFill>
                    <a:srgbClr val="FF0000"/>
                  </a:solidFill>
                </a:rPr>
                <a:t>rxr</a:t>
              </a:r>
              <a:r>
                <a:rPr lang="en-IN" sz="1600" baseline="30000" dirty="0" err="1" smtClean="0">
                  <a:solidFill>
                    <a:srgbClr val="FF0000"/>
                  </a:solidFill>
                </a:rPr>
                <a:t>MAX</a:t>
              </a:r>
              <a:endParaRPr 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200" name="Line 106"/>
            <p:cNvSpPr>
              <a:spLocks noChangeShapeType="1"/>
            </p:cNvSpPr>
            <p:nvPr/>
          </p:nvSpPr>
          <p:spPr bwMode="auto">
            <a:xfrm>
              <a:off x="4654438" y="3500438"/>
              <a:ext cx="216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4733012" y="1336270"/>
            <a:ext cx="1407239" cy="2791904"/>
            <a:chOff x="3102624" y="1336270"/>
            <a:chExt cx="1407239" cy="2791904"/>
          </a:xfrm>
        </p:grpSpPr>
        <p:sp>
          <p:nvSpPr>
            <p:cNvPr id="177" name="Line 106"/>
            <p:cNvSpPr>
              <a:spLocks noChangeShapeType="1"/>
            </p:cNvSpPr>
            <p:nvPr/>
          </p:nvSpPr>
          <p:spPr bwMode="auto">
            <a:xfrm flipH="1">
              <a:off x="3550840" y="1520722"/>
              <a:ext cx="252000" cy="0"/>
            </a:xfrm>
            <a:prstGeom prst="line">
              <a:avLst/>
            </a:prstGeom>
            <a:noFill/>
            <a:ln w="9525">
              <a:solidFill>
                <a:srgbClr val="FF33CC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205" name="Group 204"/>
            <p:cNvGrpSpPr/>
            <p:nvPr/>
          </p:nvGrpSpPr>
          <p:grpSpPr>
            <a:xfrm>
              <a:off x="3102624" y="1357298"/>
              <a:ext cx="523616" cy="2770876"/>
              <a:chOff x="3102624" y="1357298"/>
              <a:chExt cx="523616" cy="2770876"/>
            </a:xfrm>
          </p:grpSpPr>
          <p:grpSp>
            <p:nvGrpSpPr>
              <p:cNvPr id="183" name="Group 182"/>
              <p:cNvGrpSpPr/>
              <p:nvPr/>
            </p:nvGrpSpPr>
            <p:grpSpPr>
              <a:xfrm>
                <a:off x="3153034" y="1357298"/>
                <a:ext cx="473206" cy="311150"/>
                <a:chOff x="7504396" y="2928934"/>
                <a:chExt cx="473206" cy="311150"/>
              </a:xfrm>
            </p:grpSpPr>
            <p:sp>
              <p:nvSpPr>
                <p:cNvPr id="179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7504396" y="2928934"/>
                  <a:ext cx="473206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FF33CC"/>
                      </a:solidFill>
                    </a:rPr>
                    <a:t>CRC</a:t>
                  </a:r>
                  <a:endParaRPr lang="en-US" sz="1400" dirty="0">
                    <a:solidFill>
                      <a:srgbClr val="FF33CC"/>
                    </a:solidFill>
                  </a:endParaRPr>
                </a:p>
              </p:txBody>
            </p:sp>
            <p:sp>
              <p:nvSpPr>
                <p:cNvPr id="180" name="Oval 103"/>
                <p:cNvSpPr>
                  <a:spLocks noChangeArrowheads="1"/>
                </p:cNvSpPr>
                <p:nvPr/>
              </p:nvSpPr>
              <p:spPr bwMode="auto">
                <a:xfrm>
                  <a:off x="7572396" y="2928934"/>
                  <a:ext cx="311150" cy="311150"/>
                </a:xfrm>
                <a:prstGeom prst="ellipse">
                  <a:avLst/>
                </a:prstGeom>
                <a:noFill/>
                <a:ln w="9525" algn="ctr">
                  <a:solidFill>
                    <a:srgbClr val="FF33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sp>
            <p:nvSpPr>
              <p:cNvPr id="202" name="Line 105"/>
              <p:cNvSpPr>
                <a:spLocks noChangeShapeType="1"/>
              </p:cNvSpPr>
              <p:nvPr/>
            </p:nvSpPr>
            <p:spPr bwMode="auto">
              <a:xfrm>
                <a:off x="3387896" y="1673392"/>
                <a:ext cx="0" cy="180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03" name="Line 105"/>
              <p:cNvSpPr>
                <a:spLocks noChangeShapeType="1"/>
              </p:cNvSpPr>
              <p:nvPr/>
            </p:nvSpPr>
            <p:spPr bwMode="auto">
              <a:xfrm flipV="1">
                <a:off x="3102624" y="1500174"/>
                <a:ext cx="0" cy="2628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04" name="Line 106"/>
              <p:cNvSpPr>
                <a:spLocks noChangeShapeType="1"/>
              </p:cNvSpPr>
              <p:nvPr/>
            </p:nvSpPr>
            <p:spPr bwMode="auto">
              <a:xfrm flipH="1">
                <a:off x="3112418" y="1500174"/>
                <a:ext cx="108000" cy="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206" name="Text Box 178"/>
            <p:cNvSpPr txBox="1">
              <a:spLocks noChangeArrowheads="1"/>
            </p:cNvSpPr>
            <p:nvPr/>
          </p:nvSpPr>
          <p:spPr bwMode="auto">
            <a:xfrm>
              <a:off x="3735292" y="1336270"/>
              <a:ext cx="774571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N" sz="1600" dirty="0" smtClean="0">
                  <a:solidFill>
                    <a:srgbClr val="FF33CC"/>
                  </a:solidFill>
                </a:rPr>
                <a:t>[A/B]</a:t>
              </a:r>
              <a:r>
                <a:rPr lang="en-IN" sz="1600" baseline="-25000" dirty="0" err="1" smtClean="0">
                  <a:solidFill>
                    <a:srgbClr val="FF33CC"/>
                  </a:solidFill>
                </a:rPr>
                <a:t>rxr</a:t>
              </a:r>
              <a:endParaRPr lang="en-US" sz="1600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7115358" y="1651638"/>
            <a:ext cx="1093476" cy="2521094"/>
            <a:chOff x="7115358" y="1651638"/>
            <a:chExt cx="1093476" cy="2521094"/>
          </a:xfrm>
        </p:grpSpPr>
        <p:grpSp>
          <p:nvGrpSpPr>
            <p:cNvPr id="219" name="Group 218"/>
            <p:cNvGrpSpPr/>
            <p:nvPr/>
          </p:nvGrpSpPr>
          <p:grpSpPr>
            <a:xfrm>
              <a:off x="7131082" y="2163664"/>
              <a:ext cx="1077752" cy="2009068"/>
              <a:chOff x="5500694" y="2163664"/>
              <a:chExt cx="1077752" cy="2009068"/>
            </a:xfrm>
          </p:grpSpPr>
          <p:sp>
            <p:nvSpPr>
              <p:cNvPr id="176" name="Line 105"/>
              <p:cNvSpPr>
                <a:spLocks noChangeShapeType="1"/>
              </p:cNvSpPr>
              <p:nvPr/>
            </p:nvSpPr>
            <p:spPr bwMode="auto">
              <a:xfrm>
                <a:off x="5684186" y="2490032"/>
                <a:ext cx="0" cy="432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grpSp>
            <p:nvGrpSpPr>
              <p:cNvPr id="211" name="Group 210"/>
              <p:cNvGrpSpPr/>
              <p:nvPr/>
            </p:nvGrpSpPr>
            <p:grpSpPr>
              <a:xfrm>
                <a:off x="5500694" y="2163664"/>
                <a:ext cx="331698" cy="311150"/>
                <a:chOff x="7909038" y="3357562"/>
                <a:chExt cx="331698" cy="311150"/>
              </a:xfrm>
            </p:grpSpPr>
            <p:sp>
              <p:nvSpPr>
                <p:cNvPr id="178" name="Oval 103"/>
                <p:cNvSpPr>
                  <a:spLocks noChangeArrowheads="1"/>
                </p:cNvSpPr>
                <p:nvPr/>
              </p:nvSpPr>
              <p:spPr bwMode="auto">
                <a:xfrm>
                  <a:off x="7929586" y="3357562"/>
                  <a:ext cx="311150" cy="311150"/>
                </a:xfrm>
                <a:prstGeom prst="ellipse">
                  <a:avLst/>
                </a:prstGeom>
                <a:noFill/>
                <a:ln w="9525" algn="ctr">
                  <a:solidFill>
                    <a:srgbClr val="FF33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10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7909038" y="3357562"/>
                  <a:ext cx="317716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FF33CC"/>
                      </a:solidFill>
                    </a:rPr>
                    <a:t> X</a:t>
                  </a:r>
                  <a:endParaRPr lang="en-US" sz="1400" dirty="0">
                    <a:solidFill>
                      <a:srgbClr val="FF33CC"/>
                    </a:solidFill>
                  </a:endParaRPr>
                </a:p>
              </p:txBody>
            </p:sp>
          </p:grpSp>
          <p:sp>
            <p:nvSpPr>
              <p:cNvPr id="212" name="Line 105"/>
              <p:cNvSpPr>
                <a:spLocks noChangeShapeType="1"/>
              </p:cNvSpPr>
              <p:nvPr/>
            </p:nvSpPr>
            <p:spPr bwMode="auto">
              <a:xfrm rot="16200000">
                <a:off x="6182446" y="3604504"/>
                <a:ext cx="0" cy="792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non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3" name="Line 105"/>
              <p:cNvSpPr>
                <a:spLocks noChangeShapeType="1"/>
              </p:cNvSpPr>
              <p:nvPr/>
            </p:nvSpPr>
            <p:spPr bwMode="auto">
              <a:xfrm rot="16200000">
                <a:off x="6205900" y="1966609"/>
                <a:ext cx="0" cy="720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non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4" name="Line 105"/>
              <p:cNvSpPr>
                <a:spLocks noChangeShapeType="1"/>
              </p:cNvSpPr>
              <p:nvPr/>
            </p:nvSpPr>
            <p:spPr bwMode="auto">
              <a:xfrm rot="10800000">
                <a:off x="6572265" y="2318058"/>
                <a:ext cx="0" cy="1692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non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5" name="Line 105"/>
              <p:cNvSpPr>
                <a:spLocks noChangeShapeType="1"/>
              </p:cNvSpPr>
              <p:nvPr/>
            </p:nvSpPr>
            <p:spPr bwMode="auto">
              <a:xfrm rot="10800000">
                <a:off x="5796721" y="3992732"/>
                <a:ext cx="0" cy="180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non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22" name="Group 221"/>
            <p:cNvGrpSpPr/>
            <p:nvPr/>
          </p:nvGrpSpPr>
          <p:grpSpPr>
            <a:xfrm>
              <a:off x="7115358" y="1651638"/>
              <a:ext cx="444352" cy="512026"/>
              <a:chOff x="5484970" y="1571612"/>
              <a:chExt cx="444352" cy="512026"/>
            </a:xfrm>
          </p:grpSpPr>
          <p:sp>
            <p:nvSpPr>
              <p:cNvPr id="220" name="Line 105"/>
              <p:cNvSpPr>
                <a:spLocks noChangeShapeType="1"/>
              </p:cNvSpPr>
              <p:nvPr/>
            </p:nvSpPr>
            <p:spPr bwMode="auto">
              <a:xfrm>
                <a:off x="5684186" y="1867638"/>
                <a:ext cx="0" cy="216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1" name="Text Box 178"/>
              <p:cNvSpPr txBox="1">
                <a:spLocks noChangeArrowheads="1"/>
              </p:cNvSpPr>
              <p:nvPr/>
            </p:nvSpPr>
            <p:spPr bwMode="auto">
              <a:xfrm>
                <a:off x="5484970" y="1571612"/>
                <a:ext cx="444352" cy="3385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>
                    <a:solidFill>
                      <a:srgbClr val="FF33CC"/>
                    </a:solidFill>
                  </a:rPr>
                  <a:t>L/F</a:t>
                </a:r>
                <a:endParaRPr lang="en-US" sz="1600" dirty="0">
                  <a:solidFill>
                    <a:srgbClr val="FF33CC"/>
                  </a:solidFill>
                </a:endParaRPr>
              </a:p>
            </p:txBody>
          </p:sp>
        </p:grpSp>
      </p:grpSp>
      <p:grpSp>
        <p:nvGrpSpPr>
          <p:cNvPr id="234" name="Group 233"/>
          <p:cNvGrpSpPr/>
          <p:nvPr/>
        </p:nvGrpSpPr>
        <p:grpSpPr>
          <a:xfrm>
            <a:off x="2071670" y="3102632"/>
            <a:ext cx="5705246" cy="3083060"/>
            <a:chOff x="2071670" y="3102632"/>
            <a:chExt cx="5705246" cy="3083060"/>
          </a:xfrm>
        </p:grpSpPr>
        <p:sp>
          <p:nvSpPr>
            <p:cNvPr id="223" name="Line 106"/>
            <p:cNvSpPr>
              <a:spLocks noChangeShapeType="1"/>
            </p:cNvSpPr>
            <p:nvPr/>
          </p:nvSpPr>
          <p:spPr bwMode="auto">
            <a:xfrm flipH="1">
              <a:off x="2732748" y="5510976"/>
              <a:ext cx="5040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230" name="Group 229"/>
            <p:cNvGrpSpPr/>
            <p:nvPr/>
          </p:nvGrpSpPr>
          <p:grpSpPr>
            <a:xfrm>
              <a:off x="2071670" y="3102632"/>
              <a:ext cx="5705246" cy="3083060"/>
              <a:chOff x="428596" y="3102632"/>
              <a:chExt cx="5705246" cy="3083060"/>
            </a:xfrm>
          </p:grpSpPr>
          <p:grpSp>
            <p:nvGrpSpPr>
              <p:cNvPr id="189" name="Group 188"/>
              <p:cNvGrpSpPr/>
              <p:nvPr/>
            </p:nvGrpSpPr>
            <p:grpSpPr>
              <a:xfrm>
                <a:off x="698508" y="5357826"/>
                <a:ext cx="474810" cy="311150"/>
                <a:chOff x="7858148" y="4117982"/>
                <a:chExt cx="474810" cy="311150"/>
              </a:xfrm>
            </p:grpSpPr>
            <p:sp>
              <p:nvSpPr>
                <p:cNvPr id="185" name="Oval 103"/>
                <p:cNvSpPr>
                  <a:spLocks noChangeArrowheads="1"/>
                </p:cNvSpPr>
                <p:nvPr/>
              </p:nvSpPr>
              <p:spPr bwMode="auto">
                <a:xfrm>
                  <a:off x="7939110" y="4117982"/>
                  <a:ext cx="311150" cy="311150"/>
                </a:xfrm>
                <a:prstGeom prst="ellipse">
                  <a:avLst/>
                </a:prstGeom>
                <a:noFill/>
                <a:ln w="9525" algn="ctr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6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7858148" y="4119482"/>
                  <a:ext cx="474810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200" dirty="0" smtClean="0">
                      <a:solidFill>
                        <a:srgbClr val="FF0000"/>
                      </a:solidFill>
                    </a:rPr>
                    <a:t>∆</a:t>
                  </a:r>
                  <a:r>
                    <a:rPr lang="en-US" sz="1400" dirty="0" smtClean="0">
                      <a:solidFill>
                        <a:srgbClr val="FF0000"/>
                      </a:solidFill>
                    </a:rPr>
                    <a:t>PC</a:t>
                  </a:r>
                  <a:endParaRPr lang="en-US" sz="1400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224" name="Line 106"/>
              <p:cNvSpPr>
                <a:spLocks noChangeShapeType="1"/>
              </p:cNvSpPr>
              <p:nvPr/>
            </p:nvSpPr>
            <p:spPr bwMode="auto">
              <a:xfrm rot="16200000" flipH="1">
                <a:off x="5971842" y="5347732"/>
                <a:ext cx="324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5" name="Line 106"/>
              <p:cNvSpPr>
                <a:spLocks noChangeShapeType="1"/>
              </p:cNvSpPr>
              <p:nvPr/>
            </p:nvSpPr>
            <p:spPr bwMode="auto">
              <a:xfrm rot="16200000" flipH="1">
                <a:off x="-187338" y="4229780"/>
                <a:ext cx="2232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6" name="Line 106"/>
              <p:cNvSpPr>
                <a:spLocks noChangeShapeType="1"/>
              </p:cNvSpPr>
              <p:nvPr/>
            </p:nvSpPr>
            <p:spPr bwMode="auto">
              <a:xfrm>
                <a:off x="928662" y="3102632"/>
                <a:ext cx="684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7" name="Line 106"/>
              <p:cNvSpPr>
                <a:spLocks noChangeShapeType="1"/>
              </p:cNvSpPr>
              <p:nvPr/>
            </p:nvSpPr>
            <p:spPr bwMode="auto">
              <a:xfrm rot="16200000">
                <a:off x="820662" y="5782400"/>
                <a:ext cx="216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8" name="Text Box 178"/>
              <p:cNvSpPr txBox="1">
                <a:spLocks noChangeArrowheads="1"/>
              </p:cNvSpPr>
              <p:nvPr/>
            </p:nvSpPr>
            <p:spPr bwMode="auto">
              <a:xfrm>
                <a:off x="428596" y="5847138"/>
                <a:ext cx="934871" cy="3385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IN" sz="1600" dirty="0" smtClean="0">
                    <a:solidFill>
                      <a:srgbClr val="FF0000"/>
                    </a:solidFill>
                  </a:rPr>
                  <a:t>∆P</a:t>
                </a:r>
                <a:r>
                  <a:rPr lang="en-IN" sz="1600" baseline="30000" dirty="0" smtClean="0">
                    <a:solidFill>
                      <a:srgbClr val="FF0000"/>
                    </a:solidFill>
                  </a:rPr>
                  <a:t>MAX</a:t>
                </a:r>
                <a:r>
                  <a:rPr lang="en-IN" sz="1600" dirty="0" smtClean="0">
                    <a:solidFill>
                      <a:srgbClr val="FF0000"/>
                    </a:solidFill>
                  </a:rPr>
                  <a:t> - </a:t>
                </a:r>
                <a:r>
                  <a:rPr lang="el-GR" sz="1600" dirty="0" smtClean="0">
                    <a:solidFill>
                      <a:srgbClr val="FF0000"/>
                    </a:solidFill>
                  </a:rPr>
                  <a:t>δ</a:t>
                </a:r>
                <a:endParaRPr lang="en-US" sz="16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29" name="TextBox 228"/>
              <p:cNvSpPr txBox="1"/>
              <p:nvPr/>
            </p:nvSpPr>
            <p:spPr>
              <a:xfrm>
                <a:off x="1571604" y="5143512"/>
                <a:ext cx="21464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dirty="0" smtClean="0"/>
                  <a:t>Long Loop → Large </a:t>
                </a:r>
                <a:r>
                  <a:rPr lang="el-GR" dirty="0" smtClean="0"/>
                  <a:t>δ</a:t>
                </a:r>
                <a:endParaRPr lang="en-IN" dirty="0"/>
              </a:p>
            </p:txBody>
          </p:sp>
        </p:grpSp>
      </p:grpSp>
      <p:grpSp>
        <p:nvGrpSpPr>
          <p:cNvPr id="235" name="Group 234"/>
          <p:cNvGrpSpPr/>
          <p:nvPr/>
        </p:nvGrpSpPr>
        <p:grpSpPr>
          <a:xfrm>
            <a:off x="0" y="4643446"/>
            <a:ext cx="2022037" cy="1050934"/>
            <a:chOff x="6696586" y="3466570"/>
            <a:chExt cx="2022037" cy="1050934"/>
          </a:xfrm>
        </p:grpSpPr>
        <p:sp>
          <p:nvSpPr>
            <p:cNvPr id="236" name="Line 177"/>
            <p:cNvSpPr>
              <a:spLocks noChangeShapeType="1"/>
            </p:cNvSpPr>
            <p:nvPr/>
          </p:nvSpPr>
          <p:spPr bwMode="auto">
            <a:xfrm>
              <a:off x="7429520" y="3643314"/>
              <a:ext cx="126000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non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7" name="Freeform 236"/>
            <p:cNvSpPr/>
            <p:nvPr/>
          </p:nvSpPr>
          <p:spPr>
            <a:xfrm>
              <a:off x="7458623" y="3670837"/>
              <a:ext cx="1260000" cy="846667"/>
            </a:xfrm>
            <a:custGeom>
              <a:avLst/>
              <a:gdLst>
                <a:gd name="connsiteX0" fmla="*/ 0 w 1713397"/>
                <a:gd name="connsiteY0" fmla="*/ 846667 h 846667"/>
                <a:gd name="connsiteX1" fmla="*/ 33866 w 1713397"/>
                <a:gd name="connsiteY1" fmla="*/ 770467 h 846667"/>
                <a:gd name="connsiteX2" fmla="*/ 160866 w 1713397"/>
                <a:gd name="connsiteY2" fmla="*/ 558800 h 846667"/>
                <a:gd name="connsiteX3" fmla="*/ 203200 w 1713397"/>
                <a:gd name="connsiteY3" fmla="*/ 431800 h 846667"/>
                <a:gd name="connsiteX4" fmla="*/ 245533 w 1713397"/>
                <a:gd name="connsiteY4" fmla="*/ 372534 h 846667"/>
                <a:gd name="connsiteX5" fmla="*/ 313266 w 1713397"/>
                <a:gd name="connsiteY5" fmla="*/ 194734 h 846667"/>
                <a:gd name="connsiteX6" fmla="*/ 338666 w 1713397"/>
                <a:gd name="connsiteY6" fmla="*/ 110067 h 846667"/>
                <a:gd name="connsiteX7" fmla="*/ 364066 w 1713397"/>
                <a:gd name="connsiteY7" fmla="*/ 76200 h 846667"/>
                <a:gd name="connsiteX8" fmla="*/ 372533 w 1713397"/>
                <a:gd name="connsiteY8" fmla="*/ 42334 h 846667"/>
                <a:gd name="connsiteX9" fmla="*/ 381000 w 1713397"/>
                <a:gd name="connsiteY9" fmla="*/ 0 h 846667"/>
                <a:gd name="connsiteX10" fmla="*/ 397933 w 1713397"/>
                <a:gd name="connsiteY10" fmla="*/ 118534 h 846667"/>
                <a:gd name="connsiteX11" fmla="*/ 406400 w 1713397"/>
                <a:gd name="connsiteY11" fmla="*/ 143934 h 846667"/>
                <a:gd name="connsiteX12" fmla="*/ 414866 w 1713397"/>
                <a:gd name="connsiteY12" fmla="*/ 211667 h 846667"/>
                <a:gd name="connsiteX13" fmla="*/ 423333 w 1713397"/>
                <a:gd name="connsiteY13" fmla="*/ 364067 h 846667"/>
                <a:gd name="connsiteX14" fmla="*/ 474133 w 1713397"/>
                <a:gd name="connsiteY14" fmla="*/ 423334 h 846667"/>
                <a:gd name="connsiteX15" fmla="*/ 491066 w 1713397"/>
                <a:gd name="connsiteY15" fmla="*/ 482600 h 846667"/>
                <a:gd name="connsiteX16" fmla="*/ 533400 w 1713397"/>
                <a:gd name="connsiteY16" fmla="*/ 643467 h 846667"/>
                <a:gd name="connsiteX17" fmla="*/ 558800 w 1713397"/>
                <a:gd name="connsiteY17" fmla="*/ 635000 h 846667"/>
                <a:gd name="connsiteX18" fmla="*/ 601133 w 1713397"/>
                <a:gd name="connsiteY18" fmla="*/ 516467 h 846667"/>
                <a:gd name="connsiteX19" fmla="*/ 660400 w 1713397"/>
                <a:gd name="connsiteY19" fmla="*/ 448734 h 846667"/>
                <a:gd name="connsiteX20" fmla="*/ 677333 w 1713397"/>
                <a:gd name="connsiteY20" fmla="*/ 423334 h 846667"/>
                <a:gd name="connsiteX21" fmla="*/ 745066 w 1713397"/>
                <a:gd name="connsiteY21" fmla="*/ 448734 h 846667"/>
                <a:gd name="connsiteX22" fmla="*/ 770466 w 1713397"/>
                <a:gd name="connsiteY22" fmla="*/ 457200 h 846667"/>
                <a:gd name="connsiteX23" fmla="*/ 838200 w 1713397"/>
                <a:gd name="connsiteY23" fmla="*/ 491067 h 846667"/>
                <a:gd name="connsiteX24" fmla="*/ 872066 w 1713397"/>
                <a:gd name="connsiteY24" fmla="*/ 508000 h 846667"/>
                <a:gd name="connsiteX25" fmla="*/ 880533 w 1713397"/>
                <a:gd name="connsiteY25" fmla="*/ 533400 h 846667"/>
                <a:gd name="connsiteX26" fmla="*/ 889000 w 1713397"/>
                <a:gd name="connsiteY26" fmla="*/ 508000 h 846667"/>
                <a:gd name="connsiteX27" fmla="*/ 939800 w 1713397"/>
                <a:gd name="connsiteY27" fmla="*/ 389467 h 846667"/>
                <a:gd name="connsiteX28" fmla="*/ 982133 w 1713397"/>
                <a:gd name="connsiteY28" fmla="*/ 304800 h 846667"/>
                <a:gd name="connsiteX29" fmla="*/ 1024466 w 1713397"/>
                <a:gd name="connsiteY29" fmla="*/ 287867 h 846667"/>
                <a:gd name="connsiteX30" fmla="*/ 1041400 w 1713397"/>
                <a:gd name="connsiteY30" fmla="*/ 270934 h 846667"/>
                <a:gd name="connsiteX31" fmla="*/ 1159933 w 1713397"/>
                <a:gd name="connsiteY31" fmla="*/ 270934 h 846667"/>
                <a:gd name="connsiteX32" fmla="*/ 1193800 w 1713397"/>
                <a:gd name="connsiteY32" fmla="*/ 287867 h 846667"/>
                <a:gd name="connsiteX33" fmla="*/ 1227666 w 1713397"/>
                <a:gd name="connsiteY33" fmla="*/ 347134 h 846667"/>
                <a:gd name="connsiteX34" fmla="*/ 1244600 w 1713397"/>
                <a:gd name="connsiteY34" fmla="*/ 364067 h 846667"/>
                <a:gd name="connsiteX35" fmla="*/ 1270000 w 1713397"/>
                <a:gd name="connsiteY35" fmla="*/ 406400 h 846667"/>
                <a:gd name="connsiteX36" fmla="*/ 1286933 w 1713397"/>
                <a:gd name="connsiteY36" fmla="*/ 431800 h 846667"/>
                <a:gd name="connsiteX37" fmla="*/ 1320800 w 1713397"/>
                <a:gd name="connsiteY37" fmla="*/ 448734 h 846667"/>
                <a:gd name="connsiteX38" fmla="*/ 1397000 w 1713397"/>
                <a:gd name="connsiteY38" fmla="*/ 558800 h 846667"/>
                <a:gd name="connsiteX39" fmla="*/ 1413933 w 1713397"/>
                <a:gd name="connsiteY39" fmla="*/ 626534 h 846667"/>
                <a:gd name="connsiteX40" fmla="*/ 1430866 w 1713397"/>
                <a:gd name="connsiteY40" fmla="*/ 651934 h 846667"/>
                <a:gd name="connsiteX41" fmla="*/ 1447800 w 1713397"/>
                <a:gd name="connsiteY41" fmla="*/ 711200 h 846667"/>
                <a:gd name="connsiteX42" fmla="*/ 1456266 w 1713397"/>
                <a:gd name="connsiteY42" fmla="*/ 736600 h 846667"/>
                <a:gd name="connsiteX43" fmla="*/ 1473200 w 1713397"/>
                <a:gd name="connsiteY43" fmla="*/ 753534 h 846667"/>
                <a:gd name="connsiteX44" fmla="*/ 1464733 w 1713397"/>
                <a:gd name="connsiteY44" fmla="*/ 685800 h 846667"/>
                <a:gd name="connsiteX45" fmla="*/ 1524000 w 1713397"/>
                <a:gd name="connsiteY45" fmla="*/ 313267 h 846667"/>
                <a:gd name="connsiteX46" fmla="*/ 1574800 w 1713397"/>
                <a:gd name="connsiteY46" fmla="*/ 321734 h 846667"/>
                <a:gd name="connsiteX47" fmla="*/ 1608666 w 1713397"/>
                <a:gd name="connsiteY47" fmla="*/ 355600 h 846667"/>
                <a:gd name="connsiteX48" fmla="*/ 1634066 w 1713397"/>
                <a:gd name="connsiteY48" fmla="*/ 364067 h 846667"/>
                <a:gd name="connsiteX49" fmla="*/ 1676400 w 1713397"/>
                <a:gd name="connsiteY49" fmla="*/ 330200 h 846667"/>
                <a:gd name="connsiteX50" fmla="*/ 1710266 w 1713397"/>
                <a:gd name="connsiteY50" fmla="*/ 296334 h 846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713397" h="846667">
                  <a:moveTo>
                    <a:pt x="0" y="846667"/>
                  </a:moveTo>
                  <a:cubicBezTo>
                    <a:pt x="11289" y="821267"/>
                    <a:pt x="20307" y="794731"/>
                    <a:pt x="33866" y="770467"/>
                  </a:cubicBezTo>
                  <a:cubicBezTo>
                    <a:pt x="74004" y="698640"/>
                    <a:pt x="124069" y="632395"/>
                    <a:pt x="160866" y="558800"/>
                  </a:cubicBezTo>
                  <a:cubicBezTo>
                    <a:pt x="180822" y="518888"/>
                    <a:pt x="184735" y="472424"/>
                    <a:pt x="203200" y="431800"/>
                  </a:cubicBezTo>
                  <a:cubicBezTo>
                    <a:pt x="213246" y="409699"/>
                    <a:pt x="233743" y="393756"/>
                    <a:pt x="245533" y="372534"/>
                  </a:cubicBezTo>
                  <a:cubicBezTo>
                    <a:pt x="280168" y="310190"/>
                    <a:pt x="295253" y="262283"/>
                    <a:pt x="313266" y="194734"/>
                  </a:cubicBezTo>
                  <a:cubicBezTo>
                    <a:pt x="324479" y="152686"/>
                    <a:pt x="316636" y="149721"/>
                    <a:pt x="338666" y="110067"/>
                  </a:cubicBezTo>
                  <a:cubicBezTo>
                    <a:pt x="345519" y="97732"/>
                    <a:pt x="355599" y="87489"/>
                    <a:pt x="364066" y="76200"/>
                  </a:cubicBezTo>
                  <a:cubicBezTo>
                    <a:pt x="366888" y="64911"/>
                    <a:pt x="370009" y="53693"/>
                    <a:pt x="372533" y="42334"/>
                  </a:cubicBezTo>
                  <a:cubicBezTo>
                    <a:pt x="375655" y="28286"/>
                    <a:pt x="381000" y="0"/>
                    <a:pt x="381000" y="0"/>
                  </a:cubicBezTo>
                  <a:cubicBezTo>
                    <a:pt x="386268" y="47420"/>
                    <a:pt x="387149" y="75400"/>
                    <a:pt x="397933" y="118534"/>
                  </a:cubicBezTo>
                  <a:cubicBezTo>
                    <a:pt x="400098" y="127192"/>
                    <a:pt x="403578" y="135467"/>
                    <a:pt x="406400" y="143934"/>
                  </a:cubicBezTo>
                  <a:cubicBezTo>
                    <a:pt x="409222" y="166512"/>
                    <a:pt x="413121" y="188981"/>
                    <a:pt x="414866" y="211667"/>
                  </a:cubicBezTo>
                  <a:cubicBezTo>
                    <a:pt x="418768" y="262395"/>
                    <a:pt x="414232" y="314009"/>
                    <a:pt x="423333" y="364067"/>
                  </a:cubicBezTo>
                  <a:cubicBezTo>
                    <a:pt x="425747" y="377343"/>
                    <a:pt x="464355" y="413556"/>
                    <a:pt x="474133" y="423334"/>
                  </a:cubicBezTo>
                  <a:cubicBezTo>
                    <a:pt x="479214" y="438576"/>
                    <a:pt x="489648" y="467712"/>
                    <a:pt x="491066" y="482600"/>
                  </a:cubicBezTo>
                  <a:cubicBezTo>
                    <a:pt x="506259" y="642126"/>
                    <a:pt x="454974" y="604255"/>
                    <a:pt x="533400" y="643467"/>
                  </a:cubicBezTo>
                  <a:cubicBezTo>
                    <a:pt x="541867" y="640645"/>
                    <a:pt x="552992" y="641776"/>
                    <a:pt x="558800" y="635000"/>
                  </a:cubicBezTo>
                  <a:cubicBezTo>
                    <a:pt x="596871" y="590583"/>
                    <a:pt x="576826" y="569132"/>
                    <a:pt x="601133" y="516467"/>
                  </a:cubicBezTo>
                  <a:cubicBezTo>
                    <a:pt x="615192" y="486005"/>
                    <a:pt x="640302" y="472851"/>
                    <a:pt x="660400" y="448734"/>
                  </a:cubicBezTo>
                  <a:cubicBezTo>
                    <a:pt x="666914" y="440917"/>
                    <a:pt x="671689" y="431801"/>
                    <a:pt x="677333" y="423334"/>
                  </a:cubicBezTo>
                  <a:lnTo>
                    <a:pt x="745066" y="448734"/>
                  </a:lnTo>
                  <a:cubicBezTo>
                    <a:pt x="753453" y="451784"/>
                    <a:pt x="762341" y="453507"/>
                    <a:pt x="770466" y="457200"/>
                  </a:cubicBezTo>
                  <a:cubicBezTo>
                    <a:pt x="793446" y="467645"/>
                    <a:pt x="815622" y="479778"/>
                    <a:pt x="838200" y="491067"/>
                  </a:cubicBezTo>
                  <a:lnTo>
                    <a:pt x="872066" y="508000"/>
                  </a:lnTo>
                  <a:cubicBezTo>
                    <a:pt x="874888" y="516467"/>
                    <a:pt x="871608" y="533400"/>
                    <a:pt x="880533" y="533400"/>
                  </a:cubicBezTo>
                  <a:cubicBezTo>
                    <a:pt x="889458" y="533400"/>
                    <a:pt x="885602" y="516252"/>
                    <a:pt x="889000" y="508000"/>
                  </a:cubicBezTo>
                  <a:cubicBezTo>
                    <a:pt x="905367" y="468251"/>
                    <a:pt x="924220" y="429531"/>
                    <a:pt x="939800" y="389467"/>
                  </a:cubicBezTo>
                  <a:cubicBezTo>
                    <a:pt x="956209" y="347272"/>
                    <a:pt x="936551" y="345317"/>
                    <a:pt x="982133" y="304800"/>
                  </a:cubicBezTo>
                  <a:cubicBezTo>
                    <a:pt x="993492" y="294703"/>
                    <a:pt x="1010355" y="293511"/>
                    <a:pt x="1024466" y="287867"/>
                  </a:cubicBezTo>
                  <a:cubicBezTo>
                    <a:pt x="1030111" y="282223"/>
                    <a:pt x="1033926" y="273737"/>
                    <a:pt x="1041400" y="270934"/>
                  </a:cubicBezTo>
                  <a:cubicBezTo>
                    <a:pt x="1084127" y="254911"/>
                    <a:pt x="1115613" y="265394"/>
                    <a:pt x="1159933" y="270934"/>
                  </a:cubicBezTo>
                  <a:cubicBezTo>
                    <a:pt x="1171222" y="276578"/>
                    <a:pt x="1184217" y="279653"/>
                    <a:pt x="1193800" y="287867"/>
                  </a:cubicBezTo>
                  <a:cubicBezTo>
                    <a:pt x="1240138" y="327585"/>
                    <a:pt x="1204883" y="309162"/>
                    <a:pt x="1227666" y="347134"/>
                  </a:cubicBezTo>
                  <a:cubicBezTo>
                    <a:pt x="1231773" y="353979"/>
                    <a:pt x="1238955" y="358423"/>
                    <a:pt x="1244600" y="364067"/>
                  </a:cubicBezTo>
                  <a:cubicBezTo>
                    <a:pt x="1259303" y="408179"/>
                    <a:pt x="1243434" y="373194"/>
                    <a:pt x="1270000" y="406400"/>
                  </a:cubicBezTo>
                  <a:cubicBezTo>
                    <a:pt x="1276357" y="414346"/>
                    <a:pt x="1279116" y="425286"/>
                    <a:pt x="1286933" y="431800"/>
                  </a:cubicBezTo>
                  <a:cubicBezTo>
                    <a:pt x="1296629" y="439880"/>
                    <a:pt x="1309511" y="443089"/>
                    <a:pt x="1320800" y="448734"/>
                  </a:cubicBezTo>
                  <a:cubicBezTo>
                    <a:pt x="1346200" y="485423"/>
                    <a:pt x="1376295" y="519271"/>
                    <a:pt x="1397000" y="558800"/>
                  </a:cubicBezTo>
                  <a:cubicBezTo>
                    <a:pt x="1407799" y="579416"/>
                    <a:pt x="1405980" y="604662"/>
                    <a:pt x="1413933" y="626534"/>
                  </a:cubicBezTo>
                  <a:cubicBezTo>
                    <a:pt x="1417410" y="636097"/>
                    <a:pt x="1425222" y="643467"/>
                    <a:pt x="1430866" y="651934"/>
                  </a:cubicBezTo>
                  <a:cubicBezTo>
                    <a:pt x="1436511" y="671689"/>
                    <a:pt x="1441896" y="691521"/>
                    <a:pt x="1447800" y="711200"/>
                  </a:cubicBezTo>
                  <a:cubicBezTo>
                    <a:pt x="1450364" y="719748"/>
                    <a:pt x="1451674" y="728947"/>
                    <a:pt x="1456266" y="736600"/>
                  </a:cubicBezTo>
                  <a:cubicBezTo>
                    <a:pt x="1460373" y="743445"/>
                    <a:pt x="1467555" y="747889"/>
                    <a:pt x="1473200" y="753534"/>
                  </a:cubicBezTo>
                  <a:cubicBezTo>
                    <a:pt x="1470378" y="730956"/>
                    <a:pt x="1462125" y="708404"/>
                    <a:pt x="1464733" y="685800"/>
                  </a:cubicBezTo>
                  <a:cubicBezTo>
                    <a:pt x="1479146" y="560889"/>
                    <a:pt x="1524000" y="313267"/>
                    <a:pt x="1524000" y="313267"/>
                  </a:cubicBezTo>
                  <a:cubicBezTo>
                    <a:pt x="1540933" y="316089"/>
                    <a:pt x="1559445" y="314057"/>
                    <a:pt x="1574800" y="321734"/>
                  </a:cubicBezTo>
                  <a:cubicBezTo>
                    <a:pt x="1589079" y="328874"/>
                    <a:pt x="1595675" y="346321"/>
                    <a:pt x="1608666" y="355600"/>
                  </a:cubicBezTo>
                  <a:cubicBezTo>
                    <a:pt x="1615928" y="360787"/>
                    <a:pt x="1625599" y="361245"/>
                    <a:pt x="1634066" y="364067"/>
                  </a:cubicBezTo>
                  <a:cubicBezTo>
                    <a:pt x="1648177" y="352778"/>
                    <a:pt x="1664311" y="343632"/>
                    <a:pt x="1676400" y="330200"/>
                  </a:cubicBezTo>
                  <a:cubicBezTo>
                    <a:pt x="1713397" y="289092"/>
                    <a:pt x="1710266" y="255058"/>
                    <a:pt x="1710266" y="296334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8" name="Line 111"/>
            <p:cNvSpPr>
              <a:spLocks noChangeShapeType="1"/>
            </p:cNvSpPr>
            <p:nvPr/>
          </p:nvSpPr>
          <p:spPr bwMode="auto">
            <a:xfrm>
              <a:off x="7455404" y="4143380"/>
              <a:ext cx="1260000" cy="0"/>
            </a:xfrm>
            <a:prstGeom prst="line">
              <a:avLst/>
            </a:prstGeom>
            <a:noFill/>
            <a:ln w="25400">
              <a:solidFill>
                <a:srgbClr val="FF33CC"/>
              </a:solidFill>
              <a:round/>
              <a:headEnd/>
              <a:tailEnd type="none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6917144" y="3466570"/>
              <a:ext cx="5838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600" dirty="0" smtClean="0">
                  <a:solidFill>
                    <a:srgbClr val="FF0000"/>
                  </a:solidFill>
                </a:rPr>
                <a:t>MAX</a:t>
              </a:r>
              <a:endParaRPr lang="en-IN" sz="1600" dirty="0">
                <a:solidFill>
                  <a:srgbClr val="FF0000"/>
                </a:solidFill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6696586" y="3983570"/>
              <a:ext cx="8467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600" dirty="0" smtClean="0">
                  <a:solidFill>
                    <a:srgbClr val="FF33CC"/>
                  </a:solidFill>
                </a:rPr>
                <a:t>MAX - </a:t>
              </a:r>
              <a:r>
                <a:rPr lang="el-GR" sz="1600" dirty="0" smtClean="0">
                  <a:solidFill>
                    <a:srgbClr val="FF33CC"/>
                  </a:solidFill>
                </a:rPr>
                <a:t>δ</a:t>
              </a:r>
              <a:endParaRPr lang="en-IN" sz="1600" dirty="0">
                <a:solidFill>
                  <a:srgbClr val="FF33CC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PWCS Design: TPM at Fresh Feed</a:t>
            </a:r>
            <a:endParaRPr lang="en-IN" baseline="-25000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6156351" y="4175146"/>
            <a:ext cx="140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511576" y="4797446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245001" y="3784621"/>
            <a:ext cx="1611312" cy="1138237"/>
            <a:chOff x="3240" y="5700"/>
            <a:chExt cx="1440" cy="1620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240" y="5880"/>
              <a:ext cx="144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 rot="-5400000">
              <a:off x="3870" y="5070"/>
              <a:ext cx="180" cy="1440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538688" y="4105296"/>
            <a:ext cx="11715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dirty="0">
                <a:latin typeface="Microsoft Sans Serif" pitchFamily="34" charset="0"/>
                <a:ea typeface="Mangal" pitchFamily="2"/>
                <a:cs typeface="Mangal" pitchFamily="2"/>
              </a:rPr>
              <a:t>A + B → C</a:t>
            </a:r>
          </a:p>
          <a:p>
            <a:pPr algn="l"/>
            <a:endParaRPr lang="en-US" sz="800" dirty="0">
              <a:latin typeface="Microsoft Sans Serif" pitchFamily="34" charset="0"/>
              <a:ea typeface="Mangal" pitchFamily="2"/>
              <a:cs typeface="Mangal" pitchFamily="2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098951" y="3910033"/>
            <a:ext cx="146050" cy="1012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5856313" y="3910033"/>
            <a:ext cx="146050" cy="1012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6308751" y="3409971"/>
            <a:ext cx="12874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4953026" y="4922858"/>
            <a:ext cx="0" cy="176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3805263" y="2771796"/>
            <a:ext cx="11731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3805263" y="3403621"/>
            <a:ext cx="1173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4978426" y="3403621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78426" y="2771796"/>
            <a:ext cx="0" cy="631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 rot="-5400000">
            <a:off x="4261670" y="2596377"/>
            <a:ext cx="201612" cy="234950"/>
            <a:chOff x="4860" y="4860"/>
            <a:chExt cx="1620" cy="1440"/>
          </a:xfrm>
        </p:grpSpPr>
        <p:sp>
          <p:nvSpPr>
            <p:cNvPr id="19" name="AutoShape 19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0" name="AutoShape 20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8" name="Group 22"/>
          <p:cNvGrpSpPr>
            <a:grpSpLocks/>
          </p:cNvGrpSpPr>
          <p:nvPr/>
        </p:nvGrpSpPr>
        <p:grpSpPr bwMode="auto">
          <a:xfrm rot="-5400000">
            <a:off x="4285481" y="3229790"/>
            <a:ext cx="201613" cy="234950"/>
            <a:chOff x="4860" y="4860"/>
            <a:chExt cx="1620" cy="1440"/>
          </a:xfrm>
        </p:grpSpPr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4" name="AutoShape 24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2" name="Group 26"/>
          <p:cNvGrpSpPr>
            <a:grpSpLocks/>
          </p:cNvGrpSpPr>
          <p:nvPr/>
        </p:nvGrpSpPr>
        <p:grpSpPr bwMode="auto">
          <a:xfrm rot="-5400000">
            <a:off x="3674295" y="4622027"/>
            <a:ext cx="201612" cy="234950"/>
            <a:chOff x="4860" y="4860"/>
            <a:chExt cx="1620" cy="1440"/>
          </a:xfrm>
        </p:grpSpPr>
        <p:sp>
          <p:nvSpPr>
            <p:cNvPr id="27" name="AutoShape 27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8" name="AutoShape 28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" name="Line 30"/>
          <p:cNvSpPr>
            <a:spLocks noChangeShapeType="1"/>
          </p:cNvSpPr>
          <p:nvPr/>
        </p:nvSpPr>
        <p:spPr bwMode="auto">
          <a:xfrm flipH="1">
            <a:off x="3511576" y="4037033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3459188" y="2549546"/>
            <a:ext cx="4635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F</a:t>
            </a:r>
            <a:r>
              <a:rPr lang="en-US" sz="1400" baseline="-25000">
                <a:latin typeface="Microsoft Sans Serif" pitchFamily="34" charset="0"/>
                <a:ea typeface="Mangal" pitchFamily="2"/>
                <a:cs typeface="Mangal" pitchFamily="2"/>
              </a:rPr>
              <a:t>A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3459188" y="3235346"/>
            <a:ext cx="573088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F</a:t>
            </a:r>
            <a:r>
              <a:rPr lang="en-US" sz="1400" baseline="-25000">
                <a:latin typeface="Microsoft Sans Serif" pitchFamily="34" charset="0"/>
                <a:ea typeface="Mangal" pitchFamily="2"/>
                <a:cs typeface="Mangal" pitchFamily="2"/>
              </a:rPr>
              <a:t>B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 flipH="1">
            <a:off x="4989538" y="2774971"/>
            <a:ext cx="1319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>
            <a:off x="6308751" y="2778146"/>
            <a:ext cx="0" cy="631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26" name="Group 35"/>
          <p:cNvGrpSpPr>
            <a:grpSpLocks/>
          </p:cNvGrpSpPr>
          <p:nvPr/>
        </p:nvGrpSpPr>
        <p:grpSpPr bwMode="auto">
          <a:xfrm rot="-5400000" flipH="1" flipV="1">
            <a:off x="5257826" y="2711471"/>
            <a:ext cx="203200" cy="234950"/>
            <a:chOff x="4860" y="4860"/>
            <a:chExt cx="1620" cy="1440"/>
          </a:xfrm>
        </p:grpSpPr>
        <p:sp>
          <p:nvSpPr>
            <p:cNvPr id="36" name="AutoShape 36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7" name="AutoShape 37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30" name="Group 39"/>
          <p:cNvGrpSpPr>
            <a:grpSpLocks/>
          </p:cNvGrpSpPr>
          <p:nvPr/>
        </p:nvGrpSpPr>
        <p:grpSpPr bwMode="auto">
          <a:xfrm rot="-5400000">
            <a:off x="6904063" y="4006871"/>
            <a:ext cx="203200" cy="234950"/>
            <a:chOff x="4860" y="4860"/>
            <a:chExt cx="1620" cy="1440"/>
          </a:xfrm>
        </p:grpSpPr>
        <p:sp>
          <p:nvSpPr>
            <p:cNvPr id="40" name="AutoShape 40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1" name="AutoShape 41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31" name="Group 43"/>
          <p:cNvGrpSpPr>
            <a:grpSpLocks/>
          </p:cNvGrpSpPr>
          <p:nvPr/>
        </p:nvGrpSpPr>
        <p:grpSpPr bwMode="auto">
          <a:xfrm>
            <a:off x="6694513" y="3024208"/>
            <a:ext cx="439738" cy="254000"/>
            <a:chOff x="7020" y="4440"/>
            <a:chExt cx="540" cy="1440"/>
          </a:xfrm>
        </p:grpSpPr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7020" y="4440"/>
              <a:ext cx="54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7020" y="4980"/>
              <a:ext cx="540" cy="180"/>
            </a:xfrm>
            <a:custGeom>
              <a:avLst/>
              <a:gdLst>
                <a:gd name="T0" fmla="*/ 0 w 540"/>
                <a:gd name="T1" fmla="*/ 180 h 180"/>
                <a:gd name="T2" fmla="*/ 180 w 540"/>
                <a:gd name="T3" fmla="*/ 0 h 180"/>
                <a:gd name="T4" fmla="*/ 360 w 540"/>
                <a:gd name="T5" fmla="*/ 180 h 180"/>
                <a:gd name="T6" fmla="*/ 540 w 540"/>
                <a:gd name="T7" fmla="*/ 0 h 1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0"/>
                <a:gd name="T13" fmla="*/ 0 h 180"/>
                <a:gd name="T14" fmla="*/ 540 w 540"/>
                <a:gd name="T15" fmla="*/ 180 h 1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0" h="180">
                  <a:moveTo>
                    <a:pt x="0" y="180"/>
                  </a:moveTo>
                  <a:cubicBezTo>
                    <a:pt x="60" y="90"/>
                    <a:pt x="120" y="0"/>
                    <a:pt x="180" y="0"/>
                  </a:cubicBezTo>
                  <a:cubicBezTo>
                    <a:pt x="240" y="0"/>
                    <a:pt x="300" y="180"/>
                    <a:pt x="360" y="180"/>
                  </a:cubicBezTo>
                  <a:cubicBezTo>
                    <a:pt x="420" y="180"/>
                    <a:pt x="510" y="30"/>
                    <a:pt x="54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46" name="Line 46"/>
          <p:cNvSpPr>
            <a:spLocks noChangeShapeType="1"/>
          </p:cNvSpPr>
          <p:nvPr/>
        </p:nvSpPr>
        <p:spPr bwMode="auto">
          <a:xfrm flipV="1">
            <a:off x="7721626" y="2644796"/>
            <a:ext cx="0" cy="506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 flipH="1">
            <a:off x="7134251" y="2644796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>
            <a:off x="6938988" y="3278208"/>
            <a:ext cx="0" cy="1254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9" name="Line 49"/>
          <p:cNvSpPr>
            <a:spLocks noChangeShapeType="1"/>
          </p:cNvSpPr>
          <p:nvPr/>
        </p:nvSpPr>
        <p:spPr bwMode="auto">
          <a:xfrm>
            <a:off x="6938988" y="2897208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232" name="Group 50"/>
          <p:cNvGrpSpPr>
            <a:grpSpLocks/>
          </p:cNvGrpSpPr>
          <p:nvPr/>
        </p:nvGrpSpPr>
        <p:grpSpPr bwMode="auto">
          <a:xfrm>
            <a:off x="6462738" y="2517796"/>
            <a:ext cx="879475" cy="379412"/>
            <a:chOff x="6735" y="3180"/>
            <a:chExt cx="1080" cy="540"/>
          </a:xfrm>
        </p:grpSpPr>
        <p:sp>
          <p:nvSpPr>
            <p:cNvPr id="51" name="Oval 51"/>
            <p:cNvSpPr>
              <a:spLocks noChangeArrowheads="1"/>
            </p:cNvSpPr>
            <p:nvPr/>
          </p:nvSpPr>
          <p:spPr bwMode="auto">
            <a:xfrm>
              <a:off x="7020" y="3180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233" name="Group 52"/>
            <p:cNvGrpSpPr>
              <a:grpSpLocks/>
            </p:cNvGrpSpPr>
            <p:nvPr/>
          </p:nvGrpSpPr>
          <p:grpSpPr bwMode="auto">
            <a:xfrm>
              <a:off x="6735" y="3240"/>
              <a:ext cx="1080" cy="360"/>
              <a:chOff x="6660" y="3180"/>
              <a:chExt cx="1080" cy="360"/>
            </a:xfrm>
          </p:grpSpPr>
          <p:sp>
            <p:nvSpPr>
              <p:cNvPr id="53" name="Line 53"/>
              <p:cNvSpPr>
                <a:spLocks noChangeShapeType="1"/>
              </p:cNvSpPr>
              <p:nvPr/>
            </p:nvSpPr>
            <p:spPr bwMode="auto">
              <a:xfrm>
                <a:off x="6660" y="318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4" name="Line 54"/>
              <p:cNvSpPr>
                <a:spLocks noChangeShapeType="1"/>
              </p:cNvSpPr>
              <p:nvPr/>
            </p:nvSpPr>
            <p:spPr bwMode="auto">
              <a:xfrm flipH="1">
                <a:off x="7020" y="3360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5" name="Line 55"/>
              <p:cNvSpPr>
                <a:spLocks noChangeShapeType="1"/>
              </p:cNvSpPr>
              <p:nvPr/>
            </p:nvSpPr>
            <p:spPr bwMode="auto">
              <a:xfrm>
                <a:off x="7020" y="336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</p:grpSp>
      <p:grpSp>
        <p:nvGrpSpPr>
          <p:cNvPr id="234" name="Group 56"/>
          <p:cNvGrpSpPr>
            <a:grpSpLocks/>
          </p:cNvGrpSpPr>
          <p:nvPr/>
        </p:nvGrpSpPr>
        <p:grpSpPr bwMode="auto">
          <a:xfrm>
            <a:off x="6694513" y="5049858"/>
            <a:ext cx="879475" cy="379413"/>
            <a:chOff x="6930" y="6420"/>
            <a:chExt cx="1080" cy="540"/>
          </a:xfrm>
        </p:grpSpPr>
        <p:sp>
          <p:nvSpPr>
            <p:cNvPr id="57" name="Oval 57"/>
            <p:cNvSpPr>
              <a:spLocks noChangeArrowheads="1"/>
            </p:cNvSpPr>
            <p:nvPr/>
          </p:nvSpPr>
          <p:spPr bwMode="auto">
            <a:xfrm>
              <a:off x="7200" y="6420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235" name="Group 58"/>
            <p:cNvGrpSpPr>
              <a:grpSpLocks/>
            </p:cNvGrpSpPr>
            <p:nvPr/>
          </p:nvGrpSpPr>
          <p:grpSpPr bwMode="auto">
            <a:xfrm>
              <a:off x="6930" y="6495"/>
              <a:ext cx="1080" cy="360"/>
              <a:chOff x="6660" y="3180"/>
              <a:chExt cx="1080" cy="360"/>
            </a:xfrm>
          </p:grpSpPr>
          <p:sp>
            <p:nvSpPr>
              <p:cNvPr id="59" name="Line 59"/>
              <p:cNvSpPr>
                <a:spLocks noChangeShapeType="1"/>
              </p:cNvSpPr>
              <p:nvPr/>
            </p:nvSpPr>
            <p:spPr bwMode="auto">
              <a:xfrm>
                <a:off x="6660" y="318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0" name="Line 60"/>
              <p:cNvSpPr>
                <a:spLocks noChangeShapeType="1"/>
              </p:cNvSpPr>
              <p:nvPr/>
            </p:nvSpPr>
            <p:spPr bwMode="auto">
              <a:xfrm flipH="1">
                <a:off x="7020" y="3360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1" name="Line 61"/>
              <p:cNvSpPr>
                <a:spLocks noChangeShapeType="1"/>
              </p:cNvSpPr>
              <p:nvPr/>
            </p:nvSpPr>
            <p:spPr bwMode="auto">
              <a:xfrm>
                <a:off x="7020" y="336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</p:grpSp>
      <p:sp>
        <p:nvSpPr>
          <p:cNvPr id="62" name="Line 62"/>
          <p:cNvSpPr>
            <a:spLocks noChangeShapeType="1"/>
          </p:cNvSpPr>
          <p:nvPr/>
        </p:nvSpPr>
        <p:spPr bwMode="auto">
          <a:xfrm>
            <a:off x="7867676" y="5176858"/>
            <a:ext cx="0" cy="885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3" name="Line 63"/>
          <p:cNvSpPr>
            <a:spLocks noChangeShapeType="1"/>
          </p:cNvSpPr>
          <p:nvPr/>
        </p:nvSpPr>
        <p:spPr bwMode="auto">
          <a:xfrm flipH="1">
            <a:off x="7134251" y="5556271"/>
            <a:ext cx="733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4" name="Line 64"/>
          <p:cNvSpPr>
            <a:spLocks noChangeShapeType="1"/>
          </p:cNvSpPr>
          <p:nvPr/>
        </p:nvSpPr>
        <p:spPr bwMode="auto">
          <a:xfrm flipV="1">
            <a:off x="7134251" y="5429271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5" name="Line 65"/>
          <p:cNvSpPr>
            <a:spLocks noChangeShapeType="1"/>
          </p:cNvSpPr>
          <p:nvPr/>
        </p:nvSpPr>
        <p:spPr bwMode="auto">
          <a:xfrm flipV="1">
            <a:off x="7134251" y="4922858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" name="Line 66"/>
          <p:cNvSpPr>
            <a:spLocks noChangeShapeType="1"/>
          </p:cNvSpPr>
          <p:nvPr/>
        </p:nvSpPr>
        <p:spPr bwMode="auto">
          <a:xfrm>
            <a:off x="7134251" y="4922858"/>
            <a:ext cx="4397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grpSp>
        <p:nvGrpSpPr>
          <p:cNvPr id="236" name="Group 67"/>
          <p:cNvGrpSpPr>
            <a:grpSpLocks/>
          </p:cNvGrpSpPr>
          <p:nvPr/>
        </p:nvGrpSpPr>
        <p:grpSpPr bwMode="auto">
          <a:xfrm rot="-5400000">
            <a:off x="7212038" y="3238521"/>
            <a:ext cx="203200" cy="234950"/>
            <a:chOff x="4860" y="4860"/>
            <a:chExt cx="1620" cy="1440"/>
          </a:xfrm>
        </p:grpSpPr>
        <p:sp>
          <p:nvSpPr>
            <p:cNvPr id="68" name="AutoShape 68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69" name="AutoShape 69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0" name="Line 70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37" name="Group 71"/>
          <p:cNvGrpSpPr>
            <a:grpSpLocks/>
          </p:cNvGrpSpPr>
          <p:nvPr/>
        </p:nvGrpSpPr>
        <p:grpSpPr bwMode="auto">
          <a:xfrm rot="-5400000">
            <a:off x="6246838" y="2374921"/>
            <a:ext cx="203200" cy="234950"/>
            <a:chOff x="4860" y="4860"/>
            <a:chExt cx="1620" cy="1440"/>
          </a:xfrm>
        </p:grpSpPr>
        <p:sp>
          <p:nvSpPr>
            <p:cNvPr id="72" name="AutoShape 72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" name="AutoShape 73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4" name="Line 74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38" name="Group 75"/>
          <p:cNvGrpSpPr>
            <a:grpSpLocks/>
          </p:cNvGrpSpPr>
          <p:nvPr/>
        </p:nvGrpSpPr>
        <p:grpSpPr bwMode="auto">
          <a:xfrm>
            <a:off x="7805763" y="5683271"/>
            <a:ext cx="234950" cy="203200"/>
            <a:chOff x="4860" y="4860"/>
            <a:chExt cx="1620" cy="1440"/>
          </a:xfrm>
        </p:grpSpPr>
        <p:sp>
          <p:nvSpPr>
            <p:cNvPr id="76" name="AutoShape 76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7" name="AutoShape 77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8" name="Line 78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39" name="Group 79"/>
          <p:cNvGrpSpPr>
            <a:grpSpLocks/>
          </p:cNvGrpSpPr>
          <p:nvPr/>
        </p:nvGrpSpPr>
        <p:grpSpPr bwMode="auto">
          <a:xfrm rot="-5400000">
            <a:off x="6478613" y="4918096"/>
            <a:ext cx="203200" cy="234950"/>
            <a:chOff x="4860" y="4860"/>
            <a:chExt cx="1620" cy="1440"/>
          </a:xfrm>
        </p:grpSpPr>
        <p:sp>
          <p:nvSpPr>
            <p:cNvPr id="80" name="AutoShape 80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1" name="AutoShape 81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2" name="Line 82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40" name="Group 83"/>
          <p:cNvGrpSpPr>
            <a:grpSpLocks/>
          </p:cNvGrpSpPr>
          <p:nvPr/>
        </p:nvGrpSpPr>
        <p:grpSpPr bwMode="auto">
          <a:xfrm>
            <a:off x="7561288" y="3162321"/>
            <a:ext cx="465138" cy="2014537"/>
            <a:chOff x="3736" y="1490"/>
            <a:chExt cx="293" cy="1269"/>
          </a:xfrm>
        </p:grpSpPr>
        <p:grpSp>
          <p:nvGrpSpPr>
            <p:cNvPr id="241" name="Group 84"/>
            <p:cNvGrpSpPr>
              <a:grpSpLocks/>
            </p:cNvGrpSpPr>
            <p:nvPr/>
          </p:nvGrpSpPr>
          <p:grpSpPr bwMode="auto">
            <a:xfrm>
              <a:off x="3736" y="1490"/>
              <a:ext cx="278" cy="1269"/>
              <a:chOff x="3736" y="1490"/>
              <a:chExt cx="278" cy="1269"/>
            </a:xfrm>
          </p:grpSpPr>
          <p:sp>
            <p:nvSpPr>
              <p:cNvPr id="86" name="Rectangle 85"/>
              <p:cNvSpPr>
                <a:spLocks noChangeArrowheads="1"/>
              </p:cNvSpPr>
              <p:nvPr/>
            </p:nvSpPr>
            <p:spPr bwMode="auto">
              <a:xfrm>
                <a:off x="3736" y="1643"/>
                <a:ext cx="277" cy="9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7" name="AutoShape 86"/>
              <p:cNvSpPr>
                <a:spLocks noChangeArrowheads="1"/>
              </p:cNvSpPr>
              <p:nvPr/>
            </p:nvSpPr>
            <p:spPr bwMode="auto">
              <a:xfrm rot="-5400000">
                <a:off x="3795" y="1431"/>
                <a:ext cx="159" cy="277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8" name="AutoShape 87"/>
              <p:cNvSpPr>
                <a:spLocks noChangeArrowheads="1"/>
              </p:cNvSpPr>
              <p:nvPr/>
            </p:nvSpPr>
            <p:spPr bwMode="auto">
              <a:xfrm rot="5400000" flipV="1">
                <a:off x="3796" y="2541"/>
                <a:ext cx="159" cy="277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85" name="Text Box 88"/>
            <p:cNvSpPr txBox="1">
              <a:spLocks noChangeArrowheads="1"/>
            </p:cNvSpPr>
            <p:nvPr/>
          </p:nvSpPr>
          <p:spPr bwMode="auto">
            <a:xfrm>
              <a:off x="3751" y="1703"/>
              <a:ext cx="278" cy="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C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O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L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U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M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N</a:t>
              </a:r>
              <a:endParaRPr lang="en-US" sz="1400" dirty="0">
                <a:latin typeface="Microsoft Sans Serif" pitchFamily="34" charset="0"/>
              </a:endParaRPr>
            </a:p>
          </p:txBody>
        </p:sp>
      </p:grpSp>
      <p:sp>
        <p:nvSpPr>
          <p:cNvPr id="89" name="Text Box 89"/>
          <p:cNvSpPr txBox="1">
            <a:spLocks noChangeArrowheads="1"/>
          </p:cNvSpPr>
          <p:nvPr/>
        </p:nvSpPr>
        <p:spPr bwMode="auto">
          <a:xfrm>
            <a:off x="5797550" y="6062683"/>
            <a:ext cx="10255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Product C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90" name="Line 90"/>
          <p:cNvSpPr>
            <a:spLocks noChangeShapeType="1"/>
          </p:cNvSpPr>
          <p:nvPr/>
        </p:nvSpPr>
        <p:spPr bwMode="auto">
          <a:xfrm>
            <a:off x="4967313" y="5091133"/>
            <a:ext cx="1185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91" name="Line 91"/>
          <p:cNvSpPr>
            <a:spLocks noChangeShapeType="1"/>
          </p:cNvSpPr>
          <p:nvPr/>
        </p:nvSpPr>
        <p:spPr bwMode="auto">
          <a:xfrm flipV="1">
            <a:off x="6156351" y="4175146"/>
            <a:ext cx="0" cy="915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242" name="Group 101"/>
          <p:cNvGrpSpPr>
            <a:grpSpLocks/>
          </p:cNvGrpSpPr>
          <p:nvPr/>
        </p:nvGrpSpPr>
        <p:grpSpPr bwMode="auto">
          <a:xfrm>
            <a:off x="6153177" y="2070121"/>
            <a:ext cx="735013" cy="447675"/>
            <a:chOff x="2849" y="803"/>
            <a:chExt cx="463" cy="282"/>
          </a:xfrm>
        </p:grpSpPr>
        <p:grpSp>
          <p:nvGrpSpPr>
            <p:cNvPr id="243" name="Group 102"/>
            <p:cNvGrpSpPr>
              <a:grpSpLocks/>
            </p:cNvGrpSpPr>
            <p:nvPr/>
          </p:nvGrpSpPr>
          <p:grpSpPr bwMode="auto">
            <a:xfrm>
              <a:off x="2849" y="803"/>
              <a:ext cx="272" cy="196"/>
              <a:chOff x="1231" y="2215"/>
              <a:chExt cx="272" cy="196"/>
            </a:xfrm>
          </p:grpSpPr>
          <p:sp>
            <p:nvSpPr>
              <p:cNvPr id="159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60" name="Text Box 104"/>
              <p:cNvSpPr txBox="1">
                <a:spLocks noChangeArrowheads="1"/>
              </p:cNvSpPr>
              <p:nvPr/>
            </p:nvSpPr>
            <p:spPr bwMode="auto">
              <a:xfrm>
                <a:off x="1231" y="2215"/>
                <a:ext cx="272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PC</a:t>
                </a:r>
              </a:p>
            </p:txBody>
          </p:sp>
        </p:grpSp>
        <p:sp>
          <p:nvSpPr>
            <p:cNvPr id="157" name="Line 105"/>
            <p:cNvSpPr>
              <a:spLocks noChangeShapeType="1"/>
            </p:cNvSpPr>
            <p:nvPr/>
          </p:nvSpPr>
          <p:spPr bwMode="auto">
            <a:xfrm flipV="1">
              <a:off x="3312" y="912"/>
              <a:ext cx="0" cy="173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8" name="Line 106"/>
            <p:cNvSpPr>
              <a:spLocks noChangeShapeType="1"/>
            </p:cNvSpPr>
            <p:nvPr/>
          </p:nvSpPr>
          <p:spPr bwMode="auto">
            <a:xfrm flipH="1">
              <a:off x="3072" y="912"/>
              <a:ext cx="24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44" name="Group 107"/>
          <p:cNvGrpSpPr>
            <a:grpSpLocks/>
          </p:cNvGrpSpPr>
          <p:nvPr/>
        </p:nvGrpSpPr>
        <p:grpSpPr bwMode="auto">
          <a:xfrm>
            <a:off x="7997852" y="4986359"/>
            <a:ext cx="431800" cy="957263"/>
            <a:chOff x="4011" y="2640"/>
            <a:chExt cx="272" cy="603"/>
          </a:xfrm>
        </p:grpSpPr>
        <p:grpSp>
          <p:nvGrpSpPr>
            <p:cNvPr id="245" name="Group 108"/>
            <p:cNvGrpSpPr>
              <a:grpSpLocks/>
            </p:cNvGrpSpPr>
            <p:nvPr/>
          </p:nvGrpSpPr>
          <p:grpSpPr bwMode="auto">
            <a:xfrm>
              <a:off x="4018" y="3047"/>
              <a:ext cx="265" cy="196"/>
              <a:chOff x="1234" y="2215"/>
              <a:chExt cx="265" cy="196"/>
            </a:xfrm>
          </p:grpSpPr>
          <p:sp>
            <p:nvSpPr>
              <p:cNvPr id="154" name="Oval 109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55" name="Text Box 110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LC</a:t>
                </a:r>
              </a:p>
            </p:txBody>
          </p:sp>
        </p:grpSp>
        <p:sp>
          <p:nvSpPr>
            <p:cNvPr id="152" name="Line 111"/>
            <p:cNvSpPr>
              <a:spLocks noChangeShapeType="1"/>
            </p:cNvSpPr>
            <p:nvPr/>
          </p:nvSpPr>
          <p:spPr bwMode="auto">
            <a:xfrm>
              <a:off x="4011" y="2640"/>
              <a:ext cx="115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3" name="Line 112"/>
            <p:cNvSpPr>
              <a:spLocks noChangeShapeType="1"/>
            </p:cNvSpPr>
            <p:nvPr/>
          </p:nvSpPr>
          <p:spPr bwMode="auto">
            <a:xfrm>
              <a:off x="4128" y="2640"/>
              <a:ext cx="0" cy="403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46" name="Group 113"/>
          <p:cNvGrpSpPr>
            <a:grpSpLocks/>
          </p:cNvGrpSpPr>
          <p:nvPr/>
        </p:nvGrpSpPr>
        <p:grpSpPr bwMode="auto">
          <a:xfrm>
            <a:off x="6386540" y="4452959"/>
            <a:ext cx="1187450" cy="468313"/>
            <a:chOff x="2996" y="2304"/>
            <a:chExt cx="748" cy="295"/>
          </a:xfrm>
        </p:grpSpPr>
        <p:sp>
          <p:nvSpPr>
            <p:cNvPr id="146" name="Line 114"/>
            <p:cNvSpPr>
              <a:spLocks noChangeShapeType="1"/>
            </p:cNvSpPr>
            <p:nvPr/>
          </p:nvSpPr>
          <p:spPr bwMode="auto">
            <a:xfrm flipH="1">
              <a:off x="3223" y="2400"/>
              <a:ext cx="521" cy="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247" name="Group 115"/>
            <p:cNvGrpSpPr>
              <a:grpSpLocks/>
            </p:cNvGrpSpPr>
            <p:nvPr/>
          </p:nvGrpSpPr>
          <p:grpSpPr bwMode="auto">
            <a:xfrm>
              <a:off x="2996" y="2304"/>
              <a:ext cx="265" cy="196"/>
              <a:chOff x="1234" y="2215"/>
              <a:chExt cx="265" cy="196"/>
            </a:xfrm>
          </p:grpSpPr>
          <p:sp>
            <p:nvSpPr>
              <p:cNvPr id="149" name="Oval 11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50" name="Text Box 117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TC</a:t>
                </a:r>
              </a:p>
            </p:txBody>
          </p:sp>
        </p:grpSp>
        <p:sp>
          <p:nvSpPr>
            <p:cNvPr id="148" name="Line 118"/>
            <p:cNvSpPr>
              <a:spLocks noChangeShapeType="1"/>
            </p:cNvSpPr>
            <p:nvPr/>
          </p:nvSpPr>
          <p:spPr bwMode="auto">
            <a:xfrm>
              <a:off x="3127" y="2503"/>
              <a:ext cx="0" cy="9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48" name="Group 119"/>
          <p:cNvGrpSpPr>
            <a:grpSpLocks/>
          </p:cNvGrpSpPr>
          <p:nvPr/>
        </p:nvGrpSpPr>
        <p:grpSpPr bwMode="auto">
          <a:xfrm>
            <a:off x="7116790" y="2928959"/>
            <a:ext cx="420688" cy="468313"/>
            <a:chOff x="3456" y="1344"/>
            <a:chExt cx="265" cy="295"/>
          </a:xfrm>
        </p:grpSpPr>
        <p:grpSp>
          <p:nvGrpSpPr>
            <p:cNvPr id="249" name="Group 120"/>
            <p:cNvGrpSpPr>
              <a:grpSpLocks/>
            </p:cNvGrpSpPr>
            <p:nvPr/>
          </p:nvGrpSpPr>
          <p:grpSpPr bwMode="auto">
            <a:xfrm>
              <a:off x="3456" y="1344"/>
              <a:ext cx="265" cy="196"/>
              <a:chOff x="1234" y="2215"/>
              <a:chExt cx="265" cy="196"/>
            </a:xfrm>
          </p:grpSpPr>
          <p:sp>
            <p:nvSpPr>
              <p:cNvPr id="144" name="Oval 121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45" name="Text Box 122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FC</a:t>
                </a:r>
              </a:p>
            </p:txBody>
          </p:sp>
        </p:grpSp>
        <p:sp>
          <p:nvSpPr>
            <p:cNvPr id="143" name="Line 123"/>
            <p:cNvSpPr>
              <a:spLocks noChangeShapeType="1"/>
            </p:cNvSpPr>
            <p:nvPr/>
          </p:nvSpPr>
          <p:spPr bwMode="auto">
            <a:xfrm flipV="1">
              <a:off x="3682" y="1447"/>
              <a:ext cx="0" cy="192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50" name="Group 124"/>
          <p:cNvGrpSpPr>
            <a:grpSpLocks/>
          </p:cNvGrpSpPr>
          <p:nvPr/>
        </p:nvGrpSpPr>
        <p:grpSpPr bwMode="auto">
          <a:xfrm>
            <a:off x="5364189" y="2928959"/>
            <a:ext cx="1317625" cy="311150"/>
            <a:chOff x="2352" y="1344"/>
            <a:chExt cx="830" cy="196"/>
          </a:xfrm>
        </p:grpSpPr>
        <p:grpSp>
          <p:nvGrpSpPr>
            <p:cNvPr id="251" name="Group 125"/>
            <p:cNvGrpSpPr>
              <a:grpSpLocks/>
            </p:cNvGrpSpPr>
            <p:nvPr/>
          </p:nvGrpSpPr>
          <p:grpSpPr bwMode="auto">
            <a:xfrm>
              <a:off x="2613" y="1344"/>
              <a:ext cx="265" cy="196"/>
              <a:chOff x="1234" y="2215"/>
              <a:chExt cx="265" cy="196"/>
            </a:xfrm>
          </p:grpSpPr>
          <p:sp>
            <p:nvSpPr>
              <p:cNvPr id="136" name="Oval 12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37" name="Text Box 127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LC</a:t>
                </a:r>
              </a:p>
            </p:txBody>
          </p:sp>
        </p:grpSp>
        <p:grpSp>
          <p:nvGrpSpPr>
            <p:cNvPr id="252" name="Group 128"/>
            <p:cNvGrpSpPr>
              <a:grpSpLocks/>
            </p:cNvGrpSpPr>
            <p:nvPr/>
          </p:nvGrpSpPr>
          <p:grpSpPr bwMode="auto">
            <a:xfrm>
              <a:off x="2352" y="1344"/>
              <a:ext cx="830" cy="96"/>
              <a:chOff x="2352" y="1344"/>
              <a:chExt cx="830" cy="96"/>
            </a:xfrm>
          </p:grpSpPr>
          <p:sp>
            <p:nvSpPr>
              <p:cNvPr id="133" name="Line 129"/>
              <p:cNvSpPr>
                <a:spLocks noChangeShapeType="1"/>
              </p:cNvSpPr>
              <p:nvPr/>
            </p:nvSpPr>
            <p:spPr bwMode="auto">
              <a:xfrm>
                <a:off x="2352" y="1344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34" name="Line 130"/>
              <p:cNvSpPr>
                <a:spLocks noChangeShapeType="1"/>
              </p:cNvSpPr>
              <p:nvPr/>
            </p:nvSpPr>
            <p:spPr bwMode="auto">
              <a:xfrm>
                <a:off x="2352" y="1440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35" name="Line 131"/>
              <p:cNvSpPr>
                <a:spLocks noChangeShapeType="1"/>
              </p:cNvSpPr>
              <p:nvPr/>
            </p:nvSpPr>
            <p:spPr bwMode="auto">
              <a:xfrm>
                <a:off x="2846" y="1440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253" name="Group 184"/>
          <p:cNvGrpSpPr>
            <a:grpSpLocks/>
          </p:cNvGrpSpPr>
          <p:nvPr/>
        </p:nvGrpSpPr>
        <p:grpSpPr bwMode="auto">
          <a:xfrm>
            <a:off x="3578251" y="4332308"/>
            <a:ext cx="741363" cy="311150"/>
            <a:chOff x="1227" y="2517"/>
            <a:chExt cx="467" cy="196"/>
          </a:xfrm>
        </p:grpSpPr>
        <p:sp>
          <p:nvSpPr>
            <p:cNvPr id="125" name="Line 134"/>
            <p:cNvSpPr>
              <a:spLocks noChangeShapeType="1"/>
            </p:cNvSpPr>
            <p:nvPr/>
          </p:nvSpPr>
          <p:spPr bwMode="auto">
            <a:xfrm flipH="1">
              <a:off x="1454" y="2614"/>
              <a:ext cx="24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254" name="Group 135"/>
            <p:cNvGrpSpPr>
              <a:grpSpLocks/>
            </p:cNvGrpSpPr>
            <p:nvPr/>
          </p:nvGrpSpPr>
          <p:grpSpPr bwMode="auto">
            <a:xfrm>
              <a:off x="1227" y="2517"/>
              <a:ext cx="265" cy="196"/>
              <a:chOff x="1234" y="2215"/>
              <a:chExt cx="265" cy="196"/>
            </a:xfrm>
          </p:grpSpPr>
          <p:sp>
            <p:nvSpPr>
              <p:cNvPr id="127" name="Oval 13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8" name="Text Box 137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TC</a:t>
                </a:r>
              </a:p>
            </p:txBody>
          </p:sp>
        </p:grpSp>
      </p:grpSp>
      <p:grpSp>
        <p:nvGrpSpPr>
          <p:cNvPr id="255" name="Group 190"/>
          <p:cNvGrpSpPr/>
          <p:nvPr/>
        </p:nvGrpSpPr>
        <p:grpSpPr>
          <a:xfrm>
            <a:off x="4856190" y="1862158"/>
            <a:ext cx="441325" cy="2161499"/>
            <a:chOff x="3225802" y="1719282"/>
            <a:chExt cx="441325" cy="2161499"/>
          </a:xfrm>
        </p:grpSpPr>
        <p:grpSp>
          <p:nvGrpSpPr>
            <p:cNvPr id="35" name="Group 93"/>
            <p:cNvGrpSpPr>
              <a:grpSpLocks/>
            </p:cNvGrpSpPr>
            <p:nvPr/>
          </p:nvGrpSpPr>
          <p:grpSpPr bwMode="auto">
            <a:xfrm>
              <a:off x="3225802" y="1719282"/>
              <a:ext cx="441325" cy="311150"/>
              <a:chOff x="1244" y="2215"/>
              <a:chExt cx="278" cy="196"/>
            </a:xfrm>
          </p:grpSpPr>
          <p:sp>
            <p:nvSpPr>
              <p:cNvPr id="123" name="Oval 94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4" name="Text Box 95"/>
              <p:cNvSpPr txBox="1">
                <a:spLocks noChangeArrowheads="1"/>
              </p:cNvSpPr>
              <p:nvPr/>
            </p:nvSpPr>
            <p:spPr bwMode="auto">
              <a:xfrm>
                <a:off x="1244" y="2215"/>
                <a:ext cx="278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CC</a:t>
                </a:r>
              </a:p>
            </p:txBody>
          </p:sp>
        </p:grpSp>
        <p:sp>
          <p:nvSpPr>
            <p:cNvPr id="120" name="Line 96"/>
            <p:cNvSpPr>
              <a:spLocks noChangeShapeType="1"/>
            </p:cNvSpPr>
            <p:nvPr/>
          </p:nvSpPr>
          <p:spPr bwMode="auto">
            <a:xfrm flipV="1">
              <a:off x="3428992" y="2044781"/>
              <a:ext cx="0" cy="1836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39" name="Group 173"/>
          <p:cNvGrpSpPr/>
          <p:nvPr/>
        </p:nvGrpSpPr>
        <p:grpSpPr>
          <a:xfrm>
            <a:off x="3992589" y="1871683"/>
            <a:ext cx="892175" cy="1512888"/>
            <a:chOff x="2362201" y="1533525"/>
            <a:chExt cx="892175" cy="1512888"/>
          </a:xfrm>
        </p:grpSpPr>
        <p:sp>
          <p:nvSpPr>
            <p:cNvPr id="122" name="Line 98"/>
            <p:cNvSpPr>
              <a:spLocks noChangeShapeType="1"/>
            </p:cNvSpPr>
            <p:nvPr/>
          </p:nvSpPr>
          <p:spPr bwMode="auto">
            <a:xfrm flipH="1">
              <a:off x="2873376" y="1687513"/>
              <a:ext cx="381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43" name="Group 182"/>
            <p:cNvGrpSpPr>
              <a:grpSpLocks/>
            </p:cNvGrpSpPr>
            <p:nvPr/>
          </p:nvGrpSpPr>
          <p:grpSpPr bwMode="auto">
            <a:xfrm>
              <a:off x="2362201" y="1533525"/>
              <a:ext cx="576263" cy="1512888"/>
              <a:chOff x="1488" y="967"/>
              <a:chExt cx="363" cy="953"/>
            </a:xfrm>
          </p:grpSpPr>
          <p:grpSp>
            <p:nvGrpSpPr>
              <p:cNvPr id="50" name="Group 141"/>
              <p:cNvGrpSpPr>
                <a:grpSpLocks/>
              </p:cNvGrpSpPr>
              <p:nvPr/>
            </p:nvGrpSpPr>
            <p:grpSpPr bwMode="auto">
              <a:xfrm flipH="1">
                <a:off x="1570" y="1242"/>
                <a:ext cx="281" cy="288"/>
                <a:chOff x="1591" y="953"/>
                <a:chExt cx="281" cy="288"/>
              </a:xfrm>
            </p:grpSpPr>
            <p:grpSp>
              <p:nvGrpSpPr>
                <p:cNvPr id="52" name="Group 142"/>
                <p:cNvGrpSpPr>
                  <a:grpSpLocks/>
                </p:cNvGrpSpPr>
                <p:nvPr/>
              </p:nvGrpSpPr>
              <p:grpSpPr bwMode="auto">
                <a:xfrm>
                  <a:off x="1591" y="953"/>
                  <a:ext cx="265" cy="196"/>
                  <a:chOff x="1234" y="2215"/>
                  <a:chExt cx="265" cy="196"/>
                </a:xfrm>
              </p:grpSpPr>
              <p:sp>
                <p:nvSpPr>
                  <p:cNvPr id="117" name="Oval 143"/>
                  <p:cNvSpPr>
                    <a:spLocks noChangeArrowheads="1"/>
                  </p:cNvSpPr>
                  <p:nvPr/>
                </p:nvSpPr>
                <p:spPr bwMode="auto">
                  <a:xfrm>
                    <a:off x="1265" y="2215"/>
                    <a:ext cx="196" cy="196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118" name="Text Box 1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34" y="2215"/>
                    <a:ext cx="265" cy="192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>
                        <a:solidFill>
                          <a:srgbClr val="0000CC"/>
                        </a:solidFill>
                      </a:rPr>
                      <a:t>FC</a:t>
                    </a:r>
                  </a:p>
                </p:txBody>
              </p:sp>
            </p:grpSp>
            <p:sp>
              <p:nvSpPr>
                <p:cNvPr id="115" name="Line 145"/>
                <p:cNvSpPr>
                  <a:spLocks noChangeShapeType="1"/>
                </p:cNvSpPr>
                <p:nvPr/>
              </p:nvSpPr>
              <p:spPr bwMode="auto">
                <a:xfrm flipV="1">
                  <a:off x="1872" y="1049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16" name="Line 146"/>
                <p:cNvSpPr>
                  <a:spLocks noChangeShapeType="1"/>
                </p:cNvSpPr>
                <p:nvPr/>
              </p:nvSpPr>
              <p:spPr bwMode="auto">
                <a:xfrm flipH="1">
                  <a:off x="1824" y="1049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56" name="Group 154"/>
              <p:cNvGrpSpPr>
                <a:grpSpLocks/>
              </p:cNvGrpSpPr>
              <p:nvPr/>
            </p:nvGrpSpPr>
            <p:grpSpPr bwMode="auto">
              <a:xfrm>
                <a:off x="1613" y="967"/>
                <a:ext cx="197" cy="196"/>
                <a:chOff x="1265" y="2215"/>
                <a:chExt cx="197" cy="196"/>
              </a:xfrm>
            </p:grpSpPr>
            <p:sp>
              <p:nvSpPr>
                <p:cNvPr id="112" name="Oval 155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13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1271" y="2215"/>
                  <a:ext cx="191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solidFill>
                        <a:srgbClr val="0000CC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110" name="Line 159"/>
              <p:cNvSpPr>
                <a:spLocks noChangeShapeType="1"/>
              </p:cNvSpPr>
              <p:nvPr/>
            </p:nvSpPr>
            <p:spPr bwMode="auto">
              <a:xfrm flipV="1">
                <a:off x="1488" y="1057"/>
                <a:ext cx="0" cy="863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11" name="Line 160"/>
              <p:cNvSpPr>
                <a:spLocks noChangeShapeType="1"/>
              </p:cNvSpPr>
              <p:nvPr/>
            </p:nvSpPr>
            <p:spPr bwMode="auto">
              <a:xfrm>
                <a:off x="1488" y="1056"/>
                <a:ext cx="132" cy="1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02" name="Line 161"/>
            <p:cNvSpPr>
              <a:spLocks noChangeShapeType="1"/>
            </p:cNvSpPr>
            <p:nvPr/>
          </p:nvSpPr>
          <p:spPr bwMode="auto">
            <a:xfrm>
              <a:off x="2732088" y="183038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58" name="Group 181"/>
          <p:cNvGrpSpPr>
            <a:grpSpLocks/>
          </p:cNvGrpSpPr>
          <p:nvPr/>
        </p:nvGrpSpPr>
        <p:grpSpPr bwMode="auto">
          <a:xfrm>
            <a:off x="5265764" y="3603646"/>
            <a:ext cx="1966913" cy="398463"/>
            <a:chOff x="2290" y="2057"/>
            <a:chExt cx="1239" cy="251"/>
          </a:xfrm>
        </p:grpSpPr>
        <p:grpSp>
          <p:nvGrpSpPr>
            <p:cNvPr id="67" name="Group 163"/>
            <p:cNvGrpSpPr>
              <a:grpSpLocks/>
            </p:cNvGrpSpPr>
            <p:nvPr/>
          </p:nvGrpSpPr>
          <p:grpSpPr bwMode="auto">
            <a:xfrm>
              <a:off x="3264" y="2112"/>
              <a:ext cx="265" cy="196"/>
              <a:chOff x="1234" y="2215"/>
              <a:chExt cx="265" cy="196"/>
            </a:xfrm>
          </p:grpSpPr>
          <p:sp>
            <p:nvSpPr>
              <p:cNvPr id="99" name="Oval 164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00" name="Text Box 165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LC</a:t>
                </a:r>
              </a:p>
            </p:txBody>
          </p:sp>
        </p:grpSp>
        <p:sp>
          <p:nvSpPr>
            <p:cNvPr id="96" name="Line 166"/>
            <p:cNvSpPr>
              <a:spLocks noChangeShapeType="1"/>
            </p:cNvSpPr>
            <p:nvPr/>
          </p:nvSpPr>
          <p:spPr bwMode="auto">
            <a:xfrm flipV="1">
              <a:off x="2290" y="2065"/>
              <a:ext cx="0" cy="24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7" name="Line 174"/>
            <p:cNvSpPr>
              <a:spLocks noChangeShapeType="1"/>
            </p:cNvSpPr>
            <p:nvPr/>
          </p:nvSpPr>
          <p:spPr bwMode="auto">
            <a:xfrm flipV="1">
              <a:off x="3388" y="2057"/>
              <a:ext cx="0" cy="58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8" name="Line 175"/>
            <p:cNvSpPr>
              <a:spLocks noChangeShapeType="1"/>
            </p:cNvSpPr>
            <p:nvPr/>
          </p:nvSpPr>
          <p:spPr bwMode="auto">
            <a:xfrm flipH="1">
              <a:off x="2290" y="2057"/>
              <a:ext cx="1104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71" name="Group 171"/>
          <p:cNvGrpSpPr/>
          <p:nvPr/>
        </p:nvGrpSpPr>
        <p:grpSpPr>
          <a:xfrm>
            <a:off x="3367348" y="2941658"/>
            <a:ext cx="1290934" cy="462625"/>
            <a:chOff x="1736960" y="2603500"/>
            <a:chExt cx="1290934" cy="462625"/>
          </a:xfrm>
        </p:grpSpPr>
        <p:grpSp>
          <p:nvGrpSpPr>
            <p:cNvPr id="75" name="Group 170"/>
            <p:cNvGrpSpPr/>
            <p:nvPr/>
          </p:nvGrpSpPr>
          <p:grpSpPr>
            <a:xfrm>
              <a:off x="2602431" y="2603500"/>
              <a:ext cx="360363" cy="311150"/>
              <a:chOff x="2602431" y="2603500"/>
              <a:chExt cx="360363" cy="311150"/>
            </a:xfrm>
          </p:grpSpPr>
          <p:sp>
            <p:nvSpPr>
              <p:cNvPr id="169" name="Oval 149"/>
              <p:cNvSpPr>
                <a:spLocks noChangeArrowheads="1"/>
              </p:cNvSpPr>
              <p:nvPr/>
            </p:nvSpPr>
            <p:spPr bwMode="auto">
              <a:xfrm flipH="1">
                <a:off x="2615127" y="2603500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0" name="Text Box 150"/>
              <p:cNvSpPr txBox="1">
                <a:spLocks noChangeArrowheads="1"/>
              </p:cNvSpPr>
              <p:nvPr/>
            </p:nvSpPr>
            <p:spPr bwMode="auto">
              <a:xfrm flipH="1">
                <a:off x="2602431" y="2603500"/>
                <a:ext cx="360363" cy="307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C00000"/>
                    </a:solidFill>
                  </a:rPr>
                  <a:t>FC</a:t>
                </a:r>
              </a:p>
            </p:txBody>
          </p:sp>
        </p:grpSp>
        <p:sp>
          <p:nvSpPr>
            <p:cNvPr id="167" name="Line 151"/>
            <p:cNvSpPr>
              <a:spLocks noChangeShapeType="1"/>
            </p:cNvSpPr>
            <p:nvPr/>
          </p:nvSpPr>
          <p:spPr bwMode="auto">
            <a:xfrm flipH="1" flipV="1">
              <a:off x="3027894" y="2778125"/>
              <a:ext cx="0" cy="2880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68" name="Line 152"/>
            <p:cNvSpPr>
              <a:spLocks noChangeShapeType="1"/>
            </p:cNvSpPr>
            <p:nvPr/>
          </p:nvSpPr>
          <p:spPr bwMode="auto">
            <a:xfrm>
              <a:off x="2950106" y="2776537"/>
              <a:ext cx="762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64" name="Line 177"/>
            <p:cNvSpPr>
              <a:spLocks noChangeShapeType="1"/>
            </p:cNvSpPr>
            <p:nvPr/>
          </p:nvSpPr>
          <p:spPr bwMode="auto">
            <a:xfrm>
              <a:off x="1736960" y="2754313"/>
              <a:ext cx="864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79" name="Group 232"/>
          <p:cNvGrpSpPr/>
          <p:nvPr/>
        </p:nvGrpSpPr>
        <p:grpSpPr>
          <a:xfrm>
            <a:off x="5059380" y="4592076"/>
            <a:ext cx="2797322" cy="1512384"/>
            <a:chOff x="5059380" y="4592076"/>
            <a:chExt cx="2797322" cy="1512384"/>
          </a:xfrm>
        </p:grpSpPr>
        <p:sp>
          <p:nvSpPr>
            <p:cNvPr id="193" name="Line 106"/>
            <p:cNvSpPr>
              <a:spLocks noChangeShapeType="1"/>
            </p:cNvSpPr>
            <p:nvPr/>
          </p:nvSpPr>
          <p:spPr bwMode="auto">
            <a:xfrm>
              <a:off x="6243484" y="4592076"/>
              <a:ext cx="216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83" name="Group 195"/>
            <p:cNvGrpSpPr/>
            <p:nvPr/>
          </p:nvGrpSpPr>
          <p:grpSpPr>
            <a:xfrm>
              <a:off x="5059380" y="4595295"/>
              <a:ext cx="2797322" cy="1509165"/>
              <a:chOff x="3428992" y="4595295"/>
              <a:chExt cx="2797322" cy="1509165"/>
            </a:xfrm>
          </p:grpSpPr>
          <p:grpSp>
            <p:nvGrpSpPr>
              <p:cNvPr id="84" name="Group 187"/>
              <p:cNvGrpSpPr/>
              <p:nvPr/>
            </p:nvGrpSpPr>
            <p:grpSpPr>
              <a:xfrm>
                <a:off x="4429124" y="5791878"/>
                <a:ext cx="377026" cy="311150"/>
                <a:chOff x="7753196" y="3643314"/>
                <a:chExt cx="377026" cy="311150"/>
              </a:xfrm>
            </p:grpSpPr>
            <p:sp>
              <p:nvSpPr>
                <p:cNvPr id="181" name="Oval 103"/>
                <p:cNvSpPr>
                  <a:spLocks noChangeArrowheads="1"/>
                </p:cNvSpPr>
                <p:nvPr/>
              </p:nvSpPr>
              <p:spPr bwMode="auto">
                <a:xfrm>
                  <a:off x="7786710" y="3643314"/>
                  <a:ext cx="311150" cy="311150"/>
                </a:xfrm>
                <a:prstGeom prst="ellipse">
                  <a:avLst/>
                </a:prstGeom>
                <a:noFill/>
                <a:ln w="9525" algn="ctr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2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7753196" y="3644814"/>
                  <a:ext cx="377026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solidFill>
                        <a:srgbClr val="FF0000"/>
                      </a:solidFill>
                    </a:rPr>
                    <a:t>C</a:t>
                  </a:r>
                  <a:r>
                    <a:rPr lang="en-US" sz="1400" dirty="0" smtClean="0">
                      <a:solidFill>
                        <a:srgbClr val="FF0000"/>
                      </a:solidFill>
                    </a:rPr>
                    <a:t>C</a:t>
                  </a:r>
                  <a:endParaRPr lang="en-US" sz="1400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190" name="Line 106"/>
              <p:cNvSpPr>
                <a:spLocks noChangeShapeType="1"/>
              </p:cNvSpPr>
              <p:nvPr/>
            </p:nvSpPr>
            <p:spPr bwMode="auto">
              <a:xfrm flipH="1">
                <a:off x="4786314" y="5944548"/>
                <a:ext cx="1440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2" name="Line 106"/>
              <p:cNvSpPr>
                <a:spLocks noChangeShapeType="1"/>
              </p:cNvSpPr>
              <p:nvPr/>
            </p:nvSpPr>
            <p:spPr bwMode="auto">
              <a:xfrm rot="16200000" flipH="1">
                <a:off x="4001142" y="5196495"/>
                <a:ext cx="12024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4" name="Line 106"/>
              <p:cNvSpPr>
                <a:spLocks noChangeShapeType="1"/>
              </p:cNvSpPr>
              <p:nvPr/>
            </p:nvSpPr>
            <p:spPr bwMode="auto">
              <a:xfrm>
                <a:off x="4174194" y="5960152"/>
                <a:ext cx="288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5" name="Text Box 178"/>
              <p:cNvSpPr txBox="1">
                <a:spLocks noChangeArrowheads="1"/>
              </p:cNvSpPr>
              <p:nvPr/>
            </p:nvSpPr>
            <p:spPr bwMode="auto">
              <a:xfrm>
                <a:off x="3428992" y="5765906"/>
                <a:ext cx="792140" cy="3385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IN" sz="1600" dirty="0" err="1" smtClean="0">
                    <a:solidFill>
                      <a:srgbClr val="FF0000"/>
                    </a:solidFill>
                  </a:rPr>
                  <a:t>x</a:t>
                </a:r>
                <a:r>
                  <a:rPr lang="en-IN" sz="1600" baseline="-25000" dirty="0" err="1" smtClean="0">
                    <a:solidFill>
                      <a:srgbClr val="FF0000"/>
                    </a:solidFill>
                  </a:rPr>
                  <a:t>C</a:t>
                </a:r>
                <a:r>
                  <a:rPr lang="en-IN" sz="1600" baseline="30000" dirty="0" err="1" smtClean="0">
                    <a:solidFill>
                      <a:srgbClr val="FF0000"/>
                    </a:solidFill>
                  </a:rPr>
                  <a:t>prdMIN</a:t>
                </a:r>
                <a:endParaRPr lang="en-US" sz="1600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92" name="Group 231"/>
          <p:cNvGrpSpPr/>
          <p:nvPr/>
        </p:nvGrpSpPr>
        <p:grpSpPr>
          <a:xfrm>
            <a:off x="2774985" y="4286256"/>
            <a:ext cx="857883" cy="338554"/>
            <a:chOff x="2774985" y="4286256"/>
            <a:chExt cx="857883" cy="338554"/>
          </a:xfrm>
        </p:grpSpPr>
        <p:sp>
          <p:nvSpPr>
            <p:cNvPr id="197" name="Text Box 178"/>
            <p:cNvSpPr txBox="1">
              <a:spLocks noChangeArrowheads="1"/>
            </p:cNvSpPr>
            <p:nvPr/>
          </p:nvSpPr>
          <p:spPr bwMode="auto">
            <a:xfrm>
              <a:off x="2774985" y="4286256"/>
              <a:ext cx="71275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N" sz="1600" dirty="0" err="1" smtClean="0">
                  <a:solidFill>
                    <a:srgbClr val="FF0000"/>
                  </a:solidFill>
                </a:rPr>
                <a:t>T</a:t>
              </a:r>
              <a:r>
                <a:rPr lang="en-IN" sz="1600" baseline="-25000" dirty="0" err="1" smtClean="0">
                  <a:solidFill>
                    <a:srgbClr val="FF0000"/>
                  </a:solidFill>
                </a:rPr>
                <a:t>rxr</a:t>
              </a:r>
              <a:r>
                <a:rPr lang="en-IN" sz="1600" baseline="30000" dirty="0" err="1" smtClean="0">
                  <a:solidFill>
                    <a:srgbClr val="FF0000"/>
                  </a:solidFill>
                </a:rPr>
                <a:t>MAX</a:t>
              </a:r>
              <a:endParaRPr 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198" name="Line 106"/>
            <p:cNvSpPr>
              <a:spLocks noChangeShapeType="1"/>
            </p:cNvSpPr>
            <p:nvPr/>
          </p:nvSpPr>
          <p:spPr bwMode="auto">
            <a:xfrm>
              <a:off x="3344868" y="4500570"/>
              <a:ext cx="288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93" name="Group 200"/>
          <p:cNvGrpSpPr/>
          <p:nvPr/>
        </p:nvGrpSpPr>
        <p:grpSpPr>
          <a:xfrm>
            <a:off x="5934391" y="3631128"/>
            <a:ext cx="923625" cy="338554"/>
            <a:chOff x="3877061" y="3284212"/>
            <a:chExt cx="923625" cy="338554"/>
          </a:xfrm>
        </p:grpSpPr>
        <p:sp>
          <p:nvSpPr>
            <p:cNvPr id="199" name="Text Box 178"/>
            <p:cNvSpPr txBox="1">
              <a:spLocks noChangeArrowheads="1"/>
            </p:cNvSpPr>
            <p:nvPr/>
          </p:nvSpPr>
          <p:spPr bwMode="auto">
            <a:xfrm>
              <a:off x="3877061" y="3284212"/>
              <a:ext cx="90120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N" sz="1600" dirty="0" err="1" smtClean="0">
                  <a:solidFill>
                    <a:srgbClr val="FF0000"/>
                  </a:solidFill>
                </a:rPr>
                <a:t>LVL</a:t>
              </a:r>
              <a:r>
                <a:rPr lang="en-IN" sz="1600" baseline="-25000" dirty="0" err="1" smtClean="0">
                  <a:solidFill>
                    <a:srgbClr val="FF0000"/>
                  </a:solidFill>
                </a:rPr>
                <a:t>rxr</a:t>
              </a:r>
              <a:r>
                <a:rPr lang="en-IN" sz="1600" baseline="30000" dirty="0" err="1" smtClean="0">
                  <a:solidFill>
                    <a:srgbClr val="FF0000"/>
                  </a:solidFill>
                </a:rPr>
                <a:t>MAX</a:t>
              </a:r>
              <a:endParaRPr 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200" name="Line 106"/>
            <p:cNvSpPr>
              <a:spLocks noChangeShapeType="1"/>
            </p:cNvSpPr>
            <p:nvPr/>
          </p:nvSpPr>
          <p:spPr bwMode="auto">
            <a:xfrm>
              <a:off x="4584686" y="3500438"/>
              <a:ext cx="216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94" name="Group 206"/>
          <p:cNvGrpSpPr/>
          <p:nvPr/>
        </p:nvGrpSpPr>
        <p:grpSpPr>
          <a:xfrm>
            <a:off x="4733012" y="1336270"/>
            <a:ext cx="1407239" cy="2791904"/>
            <a:chOff x="3102624" y="1336270"/>
            <a:chExt cx="1407239" cy="2791904"/>
          </a:xfrm>
        </p:grpSpPr>
        <p:sp>
          <p:nvSpPr>
            <p:cNvPr id="177" name="Line 106"/>
            <p:cNvSpPr>
              <a:spLocks noChangeShapeType="1"/>
            </p:cNvSpPr>
            <p:nvPr/>
          </p:nvSpPr>
          <p:spPr bwMode="auto">
            <a:xfrm flipH="1">
              <a:off x="3550840" y="1520722"/>
              <a:ext cx="252000" cy="0"/>
            </a:xfrm>
            <a:prstGeom prst="line">
              <a:avLst/>
            </a:prstGeom>
            <a:noFill/>
            <a:ln w="9525">
              <a:solidFill>
                <a:srgbClr val="FF33CC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95" name="Group 204"/>
            <p:cNvGrpSpPr/>
            <p:nvPr/>
          </p:nvGrpSpPr>
          <p:grpSpPr>
            <a:xfrm>
              <a:off x="3102624" y="1357298"/>
              <a:ext cx="523616" cy="2770876"/>
              <a:chOff x="3102624" y="1357298"/>
              <a:chExt cx="523616" cy="2770876"/>
            </a:xfrm>
          </p:grpSpPr>
          <p:grpSp>
            <p:nvGrpSpPr>
              <p:cNvPr id="101" name="Group 182"/>
              <p:cNvGrpSpPr/>
              <p:nvPr/>
            </p:nvGrpSpPr>
            <p:grpSpPr>
              <a:xfrm>
                <a:off x="3153034" y="1357298"/>
                <a:ext cx="473206" cy="311150"/>
                <a:chOff x="7504396" y="2928934"/>
                <a:chExt cx="473206" cy="311150"/>
              </a:xfrm>
            </p:grpSpPr>
            <p:sp>
              <p:nvSpPr>
                <p:cNvPr id="179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7504396" y="2928934"/>
                  <a:ext cx="473206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FF33CC"/>
                      </a:solidFill>
                    </a:rPr>
                    <a:t>CRC</a:t>
                  </a:r>
                  <a:endParaRPr lang="en-US" sz="1400" dirty="0">
                    <a:solidFill>
                      <a:srgbClr val="FF33CC"/>
                    </a:solidFill>
                  </a:endParaRPr>
                </a:p>
              </p:txBody>
            </p:sp>
            <p:sp>
              <p:nvSpPr>
                <p:cNvPr id="180" name="Oval 103"/>
                <p:cNvSpPr>
                  <a:spLocks noChangeArrowheads="1"/>
                </p:cNvSpPr>
                <p:nvPr/>
              </p:nvSpPr>
              <p:spPr bwMode="auto">
                <a:xfrm>
                  <a:off x="7572396" y="2928934"/>
                  <a:ext cx="311150" cy="311150"/>
                </a:xfrm>
                <a:prstGeom prst="ellipse">
                  <a:avLst/>
                </a:prstGeom>
                <a:noFill/>
                <a:ln w="9525" algn="ctr">
                  <a:solidFill>
                    <a:srgbClr val="FF33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sp>
            <p:nvSpPr>
              <p:cNvPr id="202" name="Line 105"/>
              <p:cNvSpPr>
                <a:spLocks noChangeShapeType="1"/>
              </p:cNvSpPr>
              <p:nvPr/>
            </p:nvSpPr>
            <p:spPr bwMode="auto">
              <a:xfrm>
                <a:off x="3387896" y="1673392"/>
                <a:ext cx="0" cy="180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03" name="Line 105"/>
              <p:cNvSpPr>
                <a:spLocks noChangeShapeType="1"/>
              </p:cNvSpPr>
              <p:nvPr/>
            </p:nvSpPr>
            <p:spPr bwMode="auto">
              <a:xfrm flipV="1">
                <a:off x="3102624" y="1500174"/>
                <a:ext cx="0" cy="2628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04" name="Line 106"/>
              <p:cNvSpPr>
                <a:spLocks noChangeShapeType="1"/>
              </p:cNvSpPr>
              <p:nvPr/>
            </p:nvSpPr>
            <p:spPr bwMode="auto">
              <a:xfrm flipH="1">
                <a:off x="3112418" y="1500174"/>
                <a:ext cx="108000" cy="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206" name="Text Box 178"/>
            <p:cNvSpPr txBox="1">
              <a:spLocks noChangeArrowheads="1"/>
            </p:cNvSpPr>
            <p:nvPr/>
          </p:nvSpPr>
          <p:spPr bwMode="auto">
            <a:xfrm>
              <a:off x="3735292" y="1336270"/>
              <a:ext cx="774571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N" sz="1600" dirty="0" smtClean="0">
                  <a:solidFill>
                    <a:srgbClr val="FF33CC"/>
                  </a:solidFill>
                </a:rPr>
                <a:t>[A/B]</a:t>
              </a:r>
              <a:r>
                <a:rPr lang="en-IN" sz="1600" baseline="-25000" dirty="0" err="1" smtClean="0">
                  <a:solidFill>
                    <a:srgbClr val="FF33CC"/>
                  </a:solidFill>
                </a:rPr>
                <a:t>rxr</a:t>
              </a:r>
              <a:endParaRPr lang="en-US" sz="1600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103" name="Group 230"/>
          <p:cNvGrpSpPr/>
          <p:nvPr/>
        </p:nvGrpSpPr>
        <p:grpSpPr>
          <a:xfrm>
            <a:off x="7115358" y="1651638"/>
            <a:ext cx="1093476" cy="2521094"/>
            <a:chOff x="7115358" y="1651638"/>
            <a:chExt cx="1093476" cy="2521094"/>
          </a:xfrm>
        </p:grpSpPr>
        <p:grpSp>
          <p:nvGrpSpPr>
            <p:cNvPr id="104" name="Group 218"/>
            <p:cNvGrpSpPr/>
            <p:nvPr/>
          </p:nvGrpSpPr>
          <p:grpSpPr>
            <a:xfrm>
              <a:off x="7131082" y="2163664"/>
              <a:ext cx="1077752" cy="2009068"/>
              <a:chOff x="5500694" y="2163664"/>
              <a:chExt cx="1077752" cy="2009068"/>
            </a:xfrm>
          </p:grpSpPr>
          <p:sp>
            <p:nvSpPr>
              <p:cNvPr id="176" name="Line 105"/>
              <p:cNvSpPr>
                <a:spLocks noChangeShapeType="1"/>
              </p:cNvSpPr>
              <p:nvPr/>
            </p:nvSpPr>
            <p:spPr bwMode="auto">
              <a:xfrm>
                <a:off x="5684186" y="2490032"/>
                <a:ext cx="0" cy="432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grpSp>
            <p:nvGrpSpPr>
              <p:cNvPr id="105" name="Group 210"/>
              <p:cNvGrpSpPr/>
              <p:nvPr/>
            </p:nvGrpSpPr>
            <p:grpSpPr>
              <a:xfrm>
                <a:off x="5500694" y="2163664"/>
                <a:ext cx="331698" cy="311150"/>
                <a:chOff x="7909038" y="3357562"/>
                <a:chExt cx="331698" cy="311150"/>
              </a:xfrm>
            </p:grpSpPr>
            <p:sp>
              <p:nvSpPr>
                <p:cNvPr id="178" name="Oval 103"/>
                <p:cNvSpPr>
                  <a:spLocks noChangeArrowheads="1"/>
                </p:cNvSpPr>
                <p:nvPr/>
              </p:nvSpPr>
              <p:spPr bwMode="auto">
                <a:xfrm>
                  <a:off x="7929586" y="3357562"/>
                  <a:ext cx="311150" cy="311150"/>
                </a:xfrm>
                <a:prstGeom prst="ellipse">
                  <a:avLst/>
                </a:prstGeom>
                <a:noFill/>
                <a:ln w="9525" algn="ctr">
                  <a:solidFill>
                    <a:srgbClr val="FF33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10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7909038" y="3357562"/>
                  <a:ext cx="317716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FF33CC"/>
                      </a:solidFill>
                    </a:rPr>
                    <a:t> X</a:t>
                  </a:r>
                  <a:endParaRPr lang="en-US" sz="1400" dirty="0">
                    <a:solidFill>
                      <a:srgbClr val="FF33CC"/>
                    </a:solidFill>
                  </a:endParaRPr>
                </a:p>
              </p:txBody>
            </p:sp>
          </p:grpSp>
          <p:sp>
            <p:nvSpPr>
              <p:cNvPr id="212" name="Line 105"/>
              <p:cNvSpPr>
                <a:spLocks noChangeShapeType="1"/>
              </p:cNvSpPr>
              <p:nvPr/>
            </p:nvSpPr>
            <p:spPr bwMode="auto">
              <a:xfrm rot="16200000">
                <a:off x="6182446" y="3604504"/>
                <a:ext cx="0" cy="792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non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3" name="Line 105"/>
              <p:cNvSpPr>
                <a:spLocks noChangeShapeType="1"/>
              </p:cNvSpPr>
              <p:nvPr/>
            </p:nvSpPr>
            <p:spPr bwMode="auto">
              <a:xfrm rot="16200000">
                <a:off x="6205900" y="1966609"/>
                <a:ext cx="0" cy="720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non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4" name="Line 105"/>
              <p:cNvSpPr>
                <a:spLocks noChangeShapeType="1"/>
              </p:cNvSpPr>
              <p:nvPr/>
            </p:nvSpPr>
            <p:spPr bwMode="auto">
              <a:xfrm rot="10800000">
                <a:off x="6572265" y="2318058"/>
                <a:ext cx="0" cy="1692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non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5" name="Line 105"/>
              <p:cNvSpPr>
                <a:spLocks noChangeShapeType="1"/>
              </p:cNvSpPr>
              <p:nvPr/>
            </p:nvSpPr>
            <p:spPr bwMode="auto">
              <a:xfrm rot="10800000">
                <a:off x="5796721" y="3992732"/>
                <a:ext cx="0" cy="180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non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06" name="Group 221"/>
            <p:cNvGrpSpPr/>
            <p:nvPr/>
          </p:nvGrpSpPr>
          <p:grpSpPr>
            <a:xfrm>
              <a:off x="7115358" y="1651638"/>
              <a:ext cx="444352" cy="512026"/>
              <a:chOff x="5484970" y="1571612"/>
              <a:chExt cx="444352" cy="512026"/>
            </a:xfrm>
          </p:grpSpPr>
          <p:sp>
            <p:nvSpPr>
              <p:cNvPr id="220" name="Line 105"/>
              <p:cNvSpPr>
                <a:spLocks noChangeShapeType="1"/>
              </p:cNvSpPr>
              <p:nvPr/>
            </p:nvSpPr>
            <p:spPr bwMode="auto">
              <a:xfrm>
                <a:off x="5684186" y="1867638"/>
                <a:ext cx="0" cy="216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1" name="Text Box 178"/>
              <p:cNvSpPr txBox="1">
                <a:spLocks noChangeArrowheads="1"/>
              </p:cNvSpPr>
              <p:nvPr/>
            </p:nvSpPr>
            <p:spPr bwMode="auto">
              <a:xfrm>
                <a:off x="5484970" y="1571612"/>
                <a:ext cx="444352" cy="3385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>
                    <a:solidFill>
                      <a:srgbClr val="FF33CC"/>
                    </a:solidFill>
                  </a:rPr>
                  <a:t>L/F</a:t>
                </a:r>
                <a:endParaRPr lang="en-US" sz="1600" dirty="0">
                  <a:solidFill>
                    <a:srgbClr val="FF33CC"/>
                  </a:solidFill>
                </a:endParaRPr>
              </a:p>
            </p:txBody>
          </p:sp>
        </p:grpSp>
      </p:grpSp>
      <p:grpSp>
        <p:nvGrpSpPr>
          <p:cNvPr id="107" name="Group 233"/>
          <p:cNvGrpSpPr/>
          <p:nvPr/>
        </p:nvGrpSpPr>
        <p:grpSpPr>
          <a:xfrm>
            <a:off x="2071670" y="3102632"/>
            <a:ext cx="5705246" cy="3083060"/>
            <a:chOff x="2071670" y="3102632"/>
            <a:chExt cx="5705246" cy="3083060"/>
          </a:xfrm>
        </p:grpSpPr>
        <p:sp>
          <p:nvSpPr>
            <p:cNvPr id="223" name="Line 106"/>
            <p:cNvSpPr>
              <a:spLocks noChangeShapeType="1"/>
            </p:cNvSpPr>
            <p:nvPr/>
          </p:nvSpPr>
          <p:spPr bwMode="auto">
            <a:xfrm flipH="1">
              <a:off x="2732748" y="5510976"/>
              <a:ext cx="5040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08" name="Group 229"/>
            <p:cNvGrpSpPr/>
            <p:nvPr/>
          </p:nvGrpSpPr>
          <p:grpSpPr>
            <a:xfrm>
              <a:off x="2071670" y="3102632"/>
              <a:ext cx="5705246" cy="3083060"/>
              <a:chOff x="428596" y="3102632"/>
              <a:chExt cx="5705246" cy="3083060"/>
            </a:xfrm>
          </p:grpSpPr>
          <p:grpSp>
            <p:nvGrpSpPr>
              <p:cNvPr id="109" name="Group 188"/>
              <p:cNvGrpSpPr/>
              <p:nvPr/>
            </p:nvGrpSpPr>
            <p:grpSpPr>
              <a:xfrm>
                <a:off x="698508" y="5357826"/>
                <a:ext cx="474810" cy="311150"/>
                <a:chOff x="7858148" y="4117982"/>
                <a:chExt cx="474810" cy="311150"/>
              </a:xfrm>
            </p:grpSpPr>
            <p:sp>
              <p:nvSpPr>
                <p:cNvPr id="185" name="Oval 103"/>
                <p:cNvSpPr>
                  <a:spLocks noChangeArrowheads="1"/>
                </p:cNvSpPr>
                <p:nvPr/>
              </p:nvSpPr>
              <p:spPr bwMode="auto">
                <a:xfrm>
                  <a:off x="7939110" y="4117982"/>
                  <a:ext cx="311150" cy="311150"/>
                </a:xfrm>
                <a:prstGeom prst="ellipse">
                  <a:avLst/>
                </a:prstGeom>
                <a:noFill/>
                <a:ln w="9525" algn="ctr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6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7858148" y="4119482"/>
                  <a:ext cx="474810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200" dirty="0" smtClean="0">
                      <a:solidFill>
                        <a:srgbClr val="FF0000"/>
                      </a:solidFill>
                    </a:rPr>
                    <a:t>∆</a:t>
                  </a:r>
                  <a:r>
                    <a:rPr lang="en-US" sz="1400" dirty="0" smtClean="0">
                      <a:solidFill>
                        <a:srgbClr val="FF0000"/>
                      </a:solidFill>
                    </a:rPr>
                    <a:t>PC</a:t>
                  </a:r>
                  <a:endParaRPr lang="en-US" sz="1400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224" name="Line 106"/>
              <p:cNvSpPr>
                <a:spLocks noChangeShapeType="1"/>
              </p:cNvSpPr>
              <p:nvPr/>
            </p:nvSpPr>
            <p:spPr bwMode="auto">
              <a:xfrm rot="16200000" flipH="1">
                <a:off x="5971842" y="5347732"/>
                <a:ext cx="324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5" name="Line 106"/>
              <p:cNvSpPr>
                <a:spLocks noChangeShapeType="1"/>
              </p:cNvSpPr>
              <p:nvPr/>
            </p:nvSpPr>
            <p:spPr bwMode="auto">
              <a:xfrm rot="16200000" flipH="1">
                <a:off x="-187338" y="4229780"/>
                <a:ext cx="2232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6" name="Line 106"/>
              <p:cNvSpPr>
                <a:spLocks noChangeShapeType="1"/>
              </p:cNvSpPr>
              <p:nvPr/>
            </p:nvSpPr>
            <p:spPr bwMode="auto">
              <a:xfrm>
                <a:off x="928662" y="3102632"/>
                <a:ext cx="432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7" name="Line 106"/>
              <p:cNvSpPr>
                <a:spLocks noChangeShapeType="1"/>
              </p:cNvSpPr>
              <p:nvPr/>
            </p:nvSpPr>
            <p:spPr bwMode="auto">
              <a:xfrm rot="16200000">
                <a:off x="820662" y="5782400"/>
                <a:ext cx="216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8" name="Text Box 178"/>
              <p:cNvSpPr txBox="1">
                <a:spLocks noChangeArrowheads="1"/>
              </p:cNvSpPr>
              <p:nvPr/>
            </p:nvSpPr>
            <p:spPr bwMode="auto">
              <a:xfrm>
                <a:off x="428596" y="5847138"/>
                <a:ext cx="934871" cy="3385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IN" sz="1600" dirty="0" smtClean="0">
                    <a:solidFill>
                      <a:srgbClr val="FF0000"/>
                    </a:solidFill>
                  </a:rPr>
                  <a:t>∆P</a:t>
                </a:r>
                <a:r>
                  <a:rPr lang="en-IN" sz="1600" baseline="30000" dirty="0" smtClean="0">
                    <a:solidFill>
                      <a:srgbClr val="FF0000"/>
                    </a:solidFill>
                  </a:rPr>
                  <a:t>MAX</a:t>
                </a:r>
                <a:r>
                  <a:rPr lang="en-IN" sz="1600" dirty="0" smtClean="0">
                    <a:solidFill>
                      <a:srgbClr val="FF0000"/>
                    </a:solidFill>
                  </a:rPr>
                  <a:t> - </a:t>
                </a:r>
                <a:r>
                  <a:rPr lang="el-GR" sz="1600" dirty="0" smtClean="0">
                    <a:solidFill>
                      <a:srgbClr val="FF0000"/>
                    </a:solidFill>
                  </a:rPr>
                  <a:t>δ</a:t>
                </a:r>
                <a:endParaRPr lang="en-US" sz="16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29" name="TextBox 228"/>
              <p:cNvSpPr txBox="1"/>
              <p:nvPr/>
            </p:nvSpPr>
            <p:spPr>
              <a:xfrm>
                <a:off x="1571604" y="5143512"/>
                <a:ext cx="21464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dirty="0" smtClean="0"/>
                  <a:t>Long Loop → Large </a:t>
                </a:r>
                <a:r>
                  <a:rPr lang="el-GR" dirty="0" smtClean="0"/>
                  <a:t>δ</a:t>
                </a:r>
                <a:endParaRPr lang="en-IN" dirty="0"/>
              </a:p>
            </p:txBody>
          </p:sp>
        </p:grpSp>
      </p:grpSp>
      <p:sp>
        <p:nvSpPr>
          <p:cNvPr id="219" name="Text Box 178"/>
          <p:cNvSpPr txBox="1">
            <a:spLocks noChangeArrowheads="1"/>
          </p:cNvSpPr>
          <p:nvPr/>
        </p:nvSpPr>
        <p:spPr bwMode="auto">
          <a:xfrm>
            <a:off x="2928926" y="2376066"/>
            <a:ext cx="56457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TPM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3000364" y="2928934"/>
            <a:ext cx="365806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IN" sz="1600" dirty="0" smtClean="0">
                <a:solidFill>
                  <a:srgbClr val="C00000"/>
                </a:solidFill>
              </a:rPr>
              <a:t>LS</a:t>
            </a:r>
            <a:endParaRPr lang="en-IN" sz="1600" dirty="0">
              <a:solidFill>
                <a:srgbClr val="C00000"/>
              </a:solidFill>
            </a:endParaRPr>
          </a:p>
        </p:txBody>
      </p:sp>
      <p:sp>
        <p:nvSpPr>
          <p:cNvPr id="256" name="Line 177"/>
          <p:cNvSpPr>
            <a:spLocks noChangeShapeType="1"/>
          </p:cNvSpPr>
          <p:nvPr/>
        </p:nvSpPr>
        <p:spPr bwMode="auto">
          <a:xfrm rot="5400000">
            <a:off x="3060404" y="2784934"/>
            <a:ext cx="2880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PWCS Design: TPM at Bottleneck</a:t>
            </a:r>
            <a:endParaRPr lang="en-IN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4525963" y="4032270"/>
            <a:ext cx="140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881188" y="4654570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614613" y="3641745"/>
            <a:ext cx="1611312" cy="1138237"/>
            <a:chOff x="3240" y="5700"/>
            <a:chExt cx="1440" cy="1620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240" y="5880"/>
              <a:ext cx="144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 rot="-5400000">
              <a:off x="3870" y="5070"/>
              <a:ext cx="180" cy="1440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908300" y="3962420"/>
            <a:ext cx="11715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dirty="0">
                <a:latin typeface="Microsoft Sans Serif" pitchFamily="34" charset="0"/>
                <a:ea typeface="Mangal" pitchFamily="2"/>
                <a:cs typeface="Mangal" pitchFamily="2"/>
              </a:rPr>
              <a:t>A + B → C</a:t>
            </a:r>
          </a:p>
          <a:p>
            <a:pPr algn="l"/>
            <a:endParaRPr lang="en-US" sz="800" dirty="0">
              <a:latin typeface="Microsoft Sans Serif" pitchFamily="34" charset="0"/>
              <a:ea typeface="Mangal" pitchFamily="2"/>
              <a:cs typeface="Mangal" pitchFamily="2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468563" y="3767157"/>
            <a:ext cx="146050" cy="1012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225925" y="3767157"/>
            <a:ext cx="146050" cy="1012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4678363" y="3267095"/>
            <a:ext cx="12874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3322638" y="4779982"/>
            <a:ext cx="0" cy="176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174875" y="2628920"/>
            <a:ext cx="11731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2174875" y="3260745"/>
            <a:ext cx="1173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348038" y="3260745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3348038" y="2628920"/>
            <a:ext cx="0" cy="631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 rot="-5400000">
            <a:off x="2631282" y="2453501"/>
            <a:ext cx="201612" cy="234950"/>
            <a:chOff x="4860" y="4860"/>
            <a:chExt cx="1620" cy="1440"/>
          </a:xfrm>
        </p:grpSpPr>
        <p:sp>
          <p:nvSpPr>
            <p:cNvPr id="19" name="AutoShape 19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0" name="AutoShape 20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8" name="Group 22"/>
          <p:cNvGrpSpPr>
            <a:grpSpLocks/>
          </p:cNvGrpSpPr>
          <p:nvPr/>
        </p:nvGrpSpPr>
        <p:grpSpPr bwMode="auto">
          <a:xfrm rot="-5400000">
            <a:off x="2655093" y="3086914"/>
            <a:ext cx="201613" cy="234950"/>
            <a:chOff x="4860" y="4860"/>
            <a:chExt cx="1620" cy="1440"/>
          </a:xfrm>
        </p:grpSpPr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4" name="AutoShape 24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2" name="Group 26"/>
          <p:cNvGrpSpPr>
            <a:grpSpLocks/>
          </p:cNvGrpSpPr>
          <p:nvPr/>
        </p:nvGrpSpPr>
        <p:grpSpPr bwMode="auto">
          <a:xfrm rot="-5400000">
            <a:off x="2043907" y="4479151"/>
            <a:ext cx="201612" cy="234950"/>
            <a:chOff x="4860" y="4860"/>
            <a:chExt cx="1620" cy="1440"/>
          </a:xfrm>
        </p:grpSpPr>
        <p:sp>
          <p:nvSpPr>
            <p:cNvPr id="27" name="AutoShape 27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8" name="AutoShape 28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" name="Line 30"/>
          <p:cNvSpPr>
            <a:spLocks noChangeShapeType="1"/>
          </p:cNvSpPr>
          <p:nvPr/>
        </p:nvSpPr>
        <p:spPr bwMode="auto">
          <a:xfrm flipH="1">
            <a:off x="1881188" y="3894157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1828800" y="2406670"/>
            <a:ext cx="4635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F</a:t>
            </a:r>
            <a:r>
              <a:rPr lang="en-US" sz="1400" baseline="-25000">
                <a:latin typeface="Microsoft Sans Serif" pitchFamily="34" charset="0"/>
                <a:ea typeface="Mangal" pitchFamily="2"/>
                <a:cs typeface="Mangal" pitchFamily="2"/>
              </a:rPr>
              <a:t>A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1828800" y="3092470"/>
            <a:ext cx="573088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F</a:t>
            </a:r>
            <a:r>
              <a:rPr lang="en-US" sz="1400" baseline="-25000">
                <a:latin typeface="Microsoft Sans Serif" pitchFamily="34" charset="0"/>
                <a:ea typeface="Mangal" pitchFamily="2"/>
                <a:cs typeface="Mangal" pitchFamily="2"/>
              </a:rPr>
              <a:t>B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 flipH="1">
            <a:off x="3359150" y="2632095"/>
            <a:ext cx="1319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>
            <a:off x="4678363" y="2635270"/>
            <a:ext cx="0" cy="631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26" name="Group 35"/>
          <p:cNvGrpSpPr>
            <a:grpSpLocks/>
          </p:cNvGrpSpPr>
          <p:nvPr/>
        </p:nvGrpSpPr>
        <p:grpSpPr bwMode="auto">
          <a:xfrm rot="-5400000" flipH="1" flipV="1">
            <a:off x="3627438" y="2568595"/>
            <a:ext cx="203200" cy="234950"/>
            <a:chOff x="4860" y="4860"/>
            <a:chExt cx="1620" cy="1440"/>
          </a:xfrm>
        </p:grpSpPr>
        <p:sp>
          <p:nvSpPr>
            <p:cNvPr id="36" name="AutoShape 36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7" name="AutoShape 37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5" name="Group 39"/>
          <p:cNvGrpSpPr>
            <a:grpSpLocks/>
          </p:cNvGrpSpPr>
          <p:nvPr/>
        </p:nvGrpSpPr>
        <p:grpSpPr bwMode="auto">
          <a:xfrm rot="-5400000">
            <a:off x="5273675" y="3863995"/>
            <a:ext cx="203200" cy="234950"/>
            <a:chOff x="4860" y="4860"/>
            <a:chExt cx="1620" cy="1440"/>
          </a:xfrm>
        </p:grpSpPr>
        <p:sp>
          <p:nvSpPr>
            <p:cNvPr id="40" name="AutoShape 40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1" name="AutoShape 41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9" name="Group 43"/>
          <p:cNvGrpSpPr>
            <a:grpSpLocks/>
          </p:cNvGrpSpPr>
          <p:nvPr/>
        </p:nvGrpSpPr>
        <p:grpSpPr bwMode="auto">
          <a:xfrm>
            <a:off x="5064125" y="2881332"/>
            <a:ext cx="439738" cy="254000"/>
            <a:chOff x="7020" y="4440"/>
            <a:chExt cx="540" cy="1440"/>
          </a:xfrm>
        </p:grpSpPr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7020" y="4440"/>
              <a:ext cx="54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7020" y="4980"/>
              <a:ext cx="540" cy="180"/>
            </a:xfrm>
            <a:custGeom>
              <a:avLst/>
              <a:gdLst>
                <a:gd name="T0" fmla="*/ 0 w 540"/>
                <a:gd name="T1" fmla="*/ 180 h 180"/>
                <a:gd name="T2" fmla="*/ 180 w 540"/>
                <a:gd name="T3" fmla="*/ 0 h 180"/>
                <a:gd name="T4" fmla="*/ 360 w 540"/>
                <a:gd name="T5" fmla="*/ 180 h 180"/>
                <a:gd name="T6" fmla="*/ 540 w 540"/>
                <a:gd name="T7" fmla="*/ 0 h 1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0"/>
                <a:gd name="T13" fmla="*/ 0 h 180"/>
                <a:gd name="T14" fmla="*/ 540 w 540"/>
                <a:gd name="T15" fmla="*/ 180 h 1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0" h="180">
                  <a:moveTo>
                    <a:pt x="0" y="180"/>
                  </a:moveTo>
                  <a:cubicBezTo>
                    <a:pt x="60" y="90"/>
                    <a:pt x="120" y="0"/>
                    <a:pt x="180" y="0"/>
                  </a:cubicBezTo>
                  <a:cubicBezTo>
                    <a:pt x="240" y="0"/>
                    <a:pt x="300" y="180"/>
                    <a:pt x="360" y="180"/>
                  </a:cubicBezTo>
                  <a:cubicBezTo>
                    <a:pt x="420" y="180"/>
                    <a:pt x="510" y="30"/>
                    <a:pt x="54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46" name="Line 46"/>
          <p:cNvSpPr>
            <a:spLocks noChangeShapeType="1"/>
          </p:cNvSpPr>
          <p:nvPr/>
        </p:nvSpPr>
        <p:spPr bwMode="auto">
          <a:xfrm flipV="1">
            <a:off x="6091238" y="2501920"/>
            <a:ext cx="0" cy="506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 flipH="1">
            <a:off x="5503863" y="2501920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>
            <a:off x="5308600" y="3135332"/>
            <a:ext cx="0" cy="1254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9" name="Line 49"/>
          <p:cNvSpPr>
            <a:spLocks noChangeShapeType="1"/>
          </p:cNvSpPr>
          <p:nvPr/>
        </p:nvSpPr>
        <p:spPr bwMode="auto">
          <a:xfrm>
            <a:off x="5308600" y="2754332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43" name="Group 50"/>
          <p:cNvGrpSpPr>
            <a:grpSpLocks/>
          </p:cNvGrpSpPr>
          <p:nvPr/>
        </p:nvGrpSpPr>
        <p:grpSpPr bwMode="auto">
          <a:xfrm>
            <a:off x="4832350" y="2374920"/>
            <a:ext cx="879475" cy="379412"/>
            <a:chOff x="6735" y="3180"/>
            <a:chExt cx="1080" cy="540"/>
          </a:xfrm>
        </p:grpSpPr>
        <p:sp>
          <p:nvSpPr>
            <p:cNvPr id="51" name="Oval 51"/>
            <p:cNvSpPr>
              <a:spLocks noChangeArrowheads="1"/>
            </p:cNvSpPr>
            <p:nvPr/>
          </p:nvSpPr>
          <p:spPr bwMode="auto">
            <a:xfrm>
              <a:off x="7020" y="3180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50" name="Group 52"/>
            <p:cNvGrpSpPr>
              <a:grpSpLocks/>
            </p:cNvGrpSpPr>
            <p:nvPr/>
          </p:nvGrpSpPr>
          <p:grpSpPr bwMode="auto">
            <a:xfrm>
              <a:off x="6735" y="3240"/>
              <a:ext cx="1080" cy="360"/>
              <a:chOff x="6660" y="3180"/>
              <a:chExt cx="1080" cy="360"/>
            </a:xfrm>
          </p:grpSpPr>
          <p:sp>
            <p:nvSpPr>
              <p:cNvPr id="53" name="Line 53"/>
              <p:cNvSpPr>
                <a:spLocks noChangeShapeType="1"/>
              </p:cNvSpPr>
              <p:nvPr/>
            </p:nvSpPr>
            <p:spPr bwMode="auto">
              <a:xfrm>
                <a:off x="6660" y="318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4" name="Line 54"/>
              <p:cNvSpPr>
                <a:spLocks noChangeShapeType="1"/>
              </p:cNvSpPr>
              <p:nvPr/>
            </p:nvSpPr>
            <p:spPr bwMode="auto">
              <a:xfrm flipH="1">
                <a:off x="7020" y="3360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5" name="Line 55"/>
              <p:cNvSpPr>
                <a:spLocks noChangeShapeType="1"/>
              </p:cNvSpPr>
              <p:nvPr/>
            </p:nvSpPr>
            <p:spPr bwMode="auto">
              <a:xfrm>
                <a:off x="7020" y="336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</p:grpSp>
      <p:grpSp>
        <p:nvGrpSpPr>
          <p:cNvPr id="52" name="Group 56"/>
          <p:cNvGrpSpPr>
            <a:grpSpLocks/>
          </p:cNvGrpSpPr>
          <p:nvPr/>
        </p:nvGrpSpPr>
        <p:grpSpPr bwMode="auto">
          <a:xfrm>
            <a:off x="5064125" y="4906982"/>
            <a:ext cx="879475" cy="379413"/>
            <a:chOff x="6930" y="6420"/>
            <a:chExt cx="1080" cy="540"/>
          </a:xfrm>
        </p:grpSpPr>
        <p:sp>
          <p:nvSpPr>
            <p:cNvPr id="57" name="Oval 57"/>
            <p:cNvSpPr>
              <a:spLocks noChangeArrowheads="1"/>
            </p:cNvSpPr>
            <p:nvPr/>
          </p:nvSpPr>
          <p:spPr bwMode="auto">
            <a:xfrm>
              <a:off x="7200" y="6420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56" name="Group 58"/>
            <p:cNvGrpSpPr>
              <a:grpSpLocks/>
            </p:cNvGrpSpPr>
            <p:nvPr/>
          </p:nvGrpSpPr>
          <p:grpSpPr bwMode="auto">
            <a:xfrm>
              <a:off x="6930" y="6495"/>
              <a:ext cx="1080" cy="360"/>
              <a:chOff x="6660" y="3180"/>
              <a:chExt cx="1080" cy="360"/>
            </a:xfrm>
          </p:grpSpPr>
          <p:sp>
            <p:nvSpPr>
              <p:cNvPr id="59" name="Line 59"/>
              <p:cNvSpPr>
                <a:spLocks noChangeShapeType="1"/>
              </p:cNvSpPr>
              <p:nvPr/>
            </p:nvSpPr>
            <p:spPr bwMode="auto">
              <a:xfrm>
                <a:off x="6660" y="318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0" name="Line 60"/>
              <p:cNvSpPr>
                <a:spLocks noChangeShapeType="1"/>
              </p:cNvSpPr>
              <p:nvPr/>
            </p:nvSpPr>
            <p:spPr bwMode="auto">
              <a:xfrm flipH="1">
                <a:off x="7020" y="3360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1" name="Line 61"/>
              <p:cNvSpPr>
                <a:spLocks noChangeShapeType="1"/>
              </p:cNvSpPr>
              <p:nvPr/>
            </p:nvSpPr>
            <p:spPr bwMode="auto">
              <a:xfrm>
                <a:off x="7020" y="336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</p:grpSp>
      <p:sp>
        <p:nvSpPr>
          <p:cNvPr id="62" name="Line 62"/>
          <p:cNvSpPr>
            <a:spLocks noChangeShapeType="1"/>
          </p:cNvSpPr>
          <p:nvPr/>
        </p:nvSpPr>
        <p:spPr bwMode="auto">
          <a:xfrm>
            <a:off x="6237288" y="5033982"/>
            <a:ext cx="0" cy="885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3" name="Line 63"/>
          <p:cNvSpPr>
            <a:spLocks noChangeShapeType="1"/>
          </p:cNvSpPr>
          <p:nvPr/>
        </p:nvSpPr>
        <p:spPr bwMode="auto">
          <a:xfrm flipH="1">
            <a:off x="5503863" y="5413395"/>
            <a:ext cx="733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4" name="Line 64"/>
          <p:cNvSpPr>
            <a:spLocks noChangeShapeType="1"/>
          </p:cNvSpPr>
          <p:nvPr/>
        </p:nvSpPr>
        <p:spPr bwMode="auto">
          <a:xfrm flipV="1">
            <a:off x="5503863" y="5286395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5" name="Line 65"/>
          <p:cNvSpPr>
            <a:spLocks noChangeShapeType="1"/>
          </p:cNvSpPr>
          <p:nvPr/>
        </p:nvSpPr>
        <p:spPr bwMode="auto">
          <a:xfrm flipV="1">
            <a:off x="5503863" y="4779982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" name="Line 66"/>
          <p:cNvSpPr>
            <a:spLocks noChangeShapeType="1"/>
          </p:cNvSpPr>
          <p:nvPr/>
        </p:nvSpPr>
        <p:spPr bwMode="auto">
          <a:xfrm>
            <a:off x="5503863" y="4779982"/>
            <a:ext cx="4397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grpSp>
        <p:nvGrpSpPr>
          <p:cNvPr id="58" name="Group 67"/>
          <p:cNvGrpSpPr>
            <a:grpSpLocks/>
          </p:cNvGrpSpPr>
          <p:nvPr/>
        </p:nvGrpSpPr>
        <p:grpSpPr bwMode="auto">
          <a:xfrm rot="-5400000">
            <a:off x="5581650" y="3095645"/>
            <a:ext cx="203200" cy="234950"/>
            <a:chOff x="4860" y="4860"/>
            <a:chExt cx="1620" cy="1440"/>
          </a:xfrm>
        </p:grpSpPr>
        <p:sp>
          <p:nvSpPr>
            <p:cNvPr id="68" name="AutoShape 68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69" name="AutoShape 69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0" name="Line 70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67" name="Group 71"/>
          <p:cNvGrpSpPr>
            <a:grpSpLocks/>
          </p:cNvGrpSpPr>
          <p:nvPr/>
        </p:nvGrpSpPr>
        <p:grpSpPr bwMode="auto">
          <a:xfrm rot="-5400000">
            <a:off x="4616450" y="2232045"/>
            <a:ext cx="203200" cy="234950"/>
            <a:chOff x="4860" y="4860"/>
            <a:chExt cx="1620" cy="1440"/>
          </a:xfrm>
        </p:grpSpPr>
        <p:sp>
          <p:nvSpPr>
            <p:cNvPr id="72" name="AutoShape 72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" name="AutoShape 73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4" name="Line 74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71" name="Group 75"/>
          <p:cNvGrpSpPr>
            <a:grpSpLocks/>
          </p:cNvGrpSpPr>
          <p:nvPr/>
        </p:nvGrpSpPr>
        <p:grpSpPr bwMode="auto">
          <a:xfrm>
            <a:off x="6175375" y="5540395"/>
            <a:ext cx="234950" cy="203200"/>
            <a:chOff x="4860" y="4860"/>
            <a:chExt cx="1620" cy="1440"/>
          </a:xfrm>
        </p:grpSpPr>
        <p:sp>
          <p:nvSpPr>
            <p:cNvPr id="76" name="AutoShape 76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7" name="AutoShape 77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8" name="Line 78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75" name="Group 79"/>
          <p:cNvGrpSpPr>
            <a:grpSpLocks/>
          </p:cNvGrpSpPr>
          <p:nvPr/>
        </p:nvGrpSpPr>
        <p:grpSpPr bwMode="auto">
          <a:xfrm rot="-5400000">
            <a:off x="4848225" y="4775220"/>
            <a:ext cx="203200" cy="234950"/>
            <a:chOff x="4860" y="4860"/>
            <a:chExt cx="1620" cy="1440"/>
          </a:xfrm>
        </p:grpSpPr>
        <p:sp>
          <p:nvSpPr>
            <p:cNvPr id="80" name="AutoShape 80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1" name="AutoShape 81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2" name="Line 82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79" name="Group 83"/>
          <p:cNvGrpSpPr>
            <a:grpSpLocks/>
          </p:cNvGrpSpPr>
          <p:nvPr/>
        </p:nvGrpSpPr>
        <p:grpSpPr bwMode="auto">
          <a:xfrm>
            <a:off x="5930900" y="3019445"/>
            <a:ext cx="465138" cy="2014537"/>
            <a:chOff x="3736" y="1490"/>
            <a:chExt cx="293" cy="1269"/>
          </a:xfrm>
        </p:grpSpPr>
        <p:grpSp>
          <p:nvGrpSpPr>
            <p:cNvPr id="83" name="Group 84"/>
            <p:cNvGrpSpPr>
              <a:grpSpLocks/>
            </p:cNvGrpSpPr>
            <p:nvPr/>
          </p:nvGrpSpPr>
          <p:grpSpPr bwMode="auto">
            <a:xfrm>
              <a:off x="3736" y="1490"/>
              <a:ext cx="278" cy="1269"/>
              <a:chOff x="3736" y="1490"/>
              <a:chExt cx="278" cy="1269"/>
            </a:xfrm>
          </p:grpSpPr>
          <p:sp>
            <p:nvSpPr>
              <p:cNvPr id="86" name="Rectangle 85"/>
              <p:cNvSpPr>
                <a:spLocks noChangeArrowheads="1"/>
              </p:cNvSpPr>
              <p:nvPr/>
            </p:nvSpPr>
            <p:spPr bwMode="auto">
              <a:xfrm>
                <a:off x="3736" y="1643"/>
                <a:ext cx="277" cy="9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7" name="AutoShape 86"/>
              <p:cNvSpPr>
                <a:spLocks noChangeArrowheads="1"/>
              </p:cNvSpPr>
              <p:nvPr/>
            </p:nvSpPr>
            <p:spPr bwMode="auto">
              <a:xfrm rot="-5400000">
                <a:off x="3795" y="1431"/>
                <a:ext cx="159" cy="277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8" name="AutoShape 87"/>
              <p:cNvSpPr>
                <a:spLocks noChangeArrowheads="1"/>
              </p:cNvSpPr>
              <p:nvPr/>
            </p:nvSpPr>
            <p:spPr bwMode="auto">
              <a:xfrm rot="5400000" flipV="1">
                <a:off x="3796" y="2541"/>
                <a:ext cx="159" cy="277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85" name="Text Box 88"/>
            <p:cNvSpPr txBox="1">
              <a:spLocks noChangeArrowheads="1"/>
            </p:cNvSpPr>
            <p:nvPr/>
          </p:nvSpPr>
          <p:spPr bwMode="auto">
            <a:xfrm>
              <a:off x="3751" y="1703"/>
              <a:ext cx="278" cy="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C</a:t>
              </a:r>
            </a:p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O</a:t>
              </a:r>
            </a:p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L</a:t>
              </a:r>
            </a:p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U</a:t>
              </a:r>
            </a:p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M</a:t>
              </a:r>
            </a:p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N</a:t>
              </a:r>
              <a:endParaRPr lang="en-US" sz="1400">
                <a:latin typeface="Microsoft Sans Serif" pitchFamily="34" charset="0"/>
              </a:endParaRPr>
            </a:p>
          </p:txBody>
        </p:sp>
      </p:grpSp>
      <p:sp>
        <p:nvSpPr>
          <p:cNvPr id="89" name="Text Box 89"/>
          <p:cNvSpPr txBox="1">
            <a:spLocks noChangeArrowheads="1"/>
          </p:cNvSpPr>
          <p:nvPr/>
        </p:nvSpPr>
        <p:spPr bwMode="auto">
          <a:xfrm>
            <a:off x="5797550" y="5919807"/>
            <a:ext cx="10255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Product C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90" name="Line 90"/>
          <p:cNvSpPr>
            <a:spLocks noChangeShapeType="1"/>
          </p:cNvSpPr>
          <p:nvPr/>
        </p:nvSpPr>
        <p:spPr bwMode="auto">
          <a:xfrm>
            <a:off x="3336925" y="4948257"/>
            <a:ext cx="1185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91" name="Line 91"/>
          <p:cNvSpPr>
            <a:spLocks noChangeShapeType="1"/>
          </p:cNvSpPr>
          <p:nvPr/>
        </p:nvSpPr>
        <p:spPr bwMode="auto">
          <a:xfrm flipV="1">
            <a:off x="4525963" y="4032270"/>
            <a:ext cx="0" cy="915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84" name="Group 101"/>
          <p:cNvGrpSpPr>
            <a:grpSpLocks/>
          </p:cNvGrpSpPr>
          <p:nvPr/>
        </p:nvGrpSpPr>
        <p:grpSpPr bwMode="auto">
          <a:xfrm>
            <a:off x="4522789" y="1927245"/>
            <a:ext cx="735013" cy="447675"/>
            <a:chOff x="2849" y="803"/>
            <a:chExt cx="463" cy="282"/>
          </a:xfrm>
        </p:grpSpPr>
        <p:grpSp>
          <p:nvGrpSpPr>
            <p:cNvPr id="92" name="Group 102"/>
            <p:cNvGrpSpPr>
              <a:grpSpLocks/>
            </p:cNvGrpSpPr>
            <p:nvPr/>
          </p:nvGrpSpPr>
          <p:grpSpPr bwMode="auto">
            <a:xfrm>
              <a:off x="2849" y="803"/>
              <a:ext cx="272" cy="196"/>
              <a:chOff x="1231" y="2215"/>
              <a:chExt cx="272" cy="196"/>
            </a:xfrm>
          </p:grpSpPr>
          <p:sp>
            <p:nvSpPr>
              <p:cNvPr id="96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7" name="Text Box 104"/>
              <p:cNvSpPr txBox="1">
                <a:spLocks noChangeArrowheads="1"/>
              </p:cNvSpPr>
              <p:nvPr/>
            </p:nvSpPr>
            <p:spPr bwMode="auto">
              <a:xfrm>
                <a:off x="1231" y="2215"/>
                <a:ext cx="272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PC</a:t>
                </a:r>
              </a:p>
            </p:txBody>
          </p:sp>
        </p:grpSp>
        <p:sp>
          <p:nvSpPr>
            <p:cNvPr id="94" name="Line 105"/>
            <p:cNvSpPr>
              <a:spLocks noChangeShapeType="1"/>
            </p:cNvSpPr>
            <p:nvPr/>
          </p:nvSpPr>
          <p:spPr bwMode="auto">
            <a:xfrm flipV="1">
              <a:off x="3312" y="912"/>
              <a:ext cx="0" cy="173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5" name="Line 106"/>
            <p:cNvSpPr>
              <a:spLocks noChangeShapeType="1"/>
            </p:cNvSpPr>
            <p:nvPr/>
          </p:nvSpPr>
          <p:spPr bwMode="auto">
            <a:xfrm flipH="1">
              <a:off x="3072" y="912"/>
              <a:ext cx="24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99" name="Group 119"/>
          <p:cNvGrpSpPr>
            <a:grpSpLocks/>
          </p:cNvGrpSpPr>
          <p:nvPr/>
        </p:nvGrpSpPr>
        <p:grpSpPr bwMode="auto">
          <a:xfrm>
            <a:off x="5486402" y="2786083"/>
            <a:ext cx="420688" cy="468313"/>
            <a:chOff x="3456" y="1344"/>
            <a:chExt cx="265" cy="295"/>
          </a:xfrm>
        </p:grpSpPr>
        <p:grpSp>
          <p:nvGrpSpPr>
            <p:cNvPr id="104" name="Group 120"/>
            <p:cNvGrpSpPr>
              <a:grpSpLocks/>
            </p:cNvGrpSpPr>
            <p:nvPr/>
          </p:nvGrpSpPr>
          <p:grpSpPr bwMode="auto">
            <a:xfrm>
              <a:off x="3456" y="1344"/>
              <a:ext cx="265" cy="196"/>
              <a:chOff x="1234" y="2215"/>
              <a:chExt cx="265" cy="196"/>
            </a:xfrm>
          </p:grpSpPr>
          <p:sp>
            <p:nvSpPr>
              <p:cNvPr id="113" name="Oval 121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14" name="Text Box 122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FC</a:t>
                </a:r>
              </a:p>
            </p:txBody>
          </p:sp>
        </p:grpSp>
        <p:sp>
          <p:nvSpPr>
            <p:cNvPr id="112" name="Line 123"/>
            <p:cNvSpPr>
              <a:spLocks noChangeShapeType="1"/>
            </p:cNvSpPr>
            <p:nvPr/>
          </p:nvSpPr>
          <p:spPr bwMode="auto">
            <a:xfrm flipV="1">
              <a:off x="3682" y="1447"/>
              <a:ext cx="0" cy="192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06" name="Group 124"/>
          <p:cNvGrpSpPr>
            <a:grpSpLocks/>
          </p:cNvGrpSpPr>
          <p:nvPr/>
        </p:nvGrpSpPr>
        <p:grpSpPr bwMode="auto">
          <a:xfrm>
            <a:off x="3733801" y="2786083"/>
            <a:ext cx="1317625" cy="311150"/>
            <a:chOff x="2352" y="1344"/>
            <a:chExt cx="830" cy="196"/>
          </a:xfrm>
        </p:grpSpPr>
        <p:grpSp>
          <p:nvGrpSpPr>
            <p:cNvPr id="110" name="Group 125"/>
            <p:cNvGrpSpPr>
              <a:grpSpLocks/>
            </p:cNvGrpSpPr>
            <p:nvPr/>
          </p:nvGrpSpPr>
          <p:grpSpPr bwMode="auto">
            <a:xfrm>
              <a:off x="2613" y="1344"/>
              <a:ext cx="265" cy="196"/>
              <a:chOff x="1234" y="2215"/>
              <a:chExt cx="265" cy="196"/>
            </a:xfrm>
          </p:grpSpPr>
          <p:sp>
            <p:nvSpPr>
              <p:cNvPr id="121" name="Oval 12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2" name="Text Box 127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LC</a:t>
                </a:r>
              </a:p>
            </p:txBody>
          </p:sp>
        </p:grpSp>
        <p:grpSp>
          <p:nvGrpSpPr>
            <p:cNvPr id="111" name="Group 128"/>
            <p:cNvGrpSpPr>
              <a:grpSpLocks/>
            </p:cNvGrpSpPr>
            <p:nvPr/>
          </p:nvGrpSpPr>
          <p:grpSpPr bwMode="auto">
            <a:xfrm>
              <a:off x="2352" y="1344"/>
              <a:ext cx="830" cy="96"/>
              <a:chOff x="2352" y="1344"/>
              <a:chExt cx="830" cy="96"/>
            </a:xfrm>
          </p:grpSpPr>
          <p:sp>
            <p:nvSpPr>
              <p:cNvPr id="118" name="Line 129"/>
              <p:cNvSpPr>
                <a:spLocks noChangeShapeType="1"/>
              </p:cNvSpPr>
              <p:nvPr/>
            </p:nvSpPr>
            <p:spPr bwMode="auto">
              <a:xfrm>
                <a:off x="2352" y="1344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19" name="Line 130"/>
              <p:cNvSpPr>
                <a:spLocks noChangeShapeType="1"/>
              </p:cNvSpPr>
              <p:nvPr/>
            </p:nvSpPr>
            <p:spPr bwMode="auto">
              <a:xfrm>
                <a:off x="2352" y="1440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0" name="Line 131"/>
              <p:cNvSpPr>
                <a:spLocks noChangeShapeType="1"/>
              </p:cNvSpPr>
              <p:nvPr/>
            </p:nvSpPr>
            <p:spPr bwMode="auto">
              <a:xfrm>
                <a:off x="2846" y="1440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115" name="Group 184"/>
          <p:cNvGrpSpPr>
            <a:grpSpLocks/>
          </p:cNvGrpSpPr>
          <p:nvPr/>
        </p:nvGrpSpPr>
        <p:grpSpPr bwMode="auto">
          <a:xfrm>
            <a:off x="1947863" y="4189432"/>
            <a:ext cx="741363" cy="311150"/>
            <a:chOff x="1227" y="2517"/>
            <a:chExt cx="467" cy="196"/>
          </a:xfrm>
        </p:grpSpPr>
        <p:sp>
          <p:nvSpPr>
            <p:cNvPr id="124" name="Line 134"/>
            <p:cNvSpPr>
              <a:spLocks noChangeShapeType="1"/>
            </p:cNvSpPr>
            <p:nvPr/>
          </p:nvSpPr>
          <p:spPr bwMode="auto">
            <a:xfrm flipH="1">
              <a:off x="1454" y="2614"/>
              <a:ext cx="24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16" name="Group 135"/>
            <p:cNvGrpSpPr>
              <a:grpSpLocks/>
            </p:cNvGrpSpPr>
            <p:nvPr/>
          </p:nvGrpSpPr>
          <p:grpSpPr bwMode="auto">
            <a:xfrm>
              <a:off x="1227" y="2517"/>
              <a:ext cx="265" cy="196"/>
              <a:chOff x="1234" y="2215"/>
              <a:chExt cx="265" cy="196"/>
            </a:xfrm>
          </p:grpSpPr>
          <p:sp>
            <p:nvSpPr>
              <p:cNvPr id="126" name="Oval 13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7" name="Text Box 137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TC</a:t>
                </a:r>
              </a:p>
            </p:txBody>
          </p:sp>
        </p:grpSp>
      </p:grpSp>
      <p:grpSp>
        <p:nvGrpSpPr>
          <p:cNvPr id="117" name="Group 185"/>
          <p:cNvGrpSpPr/>
          <p:nvPr/>
        </p:nvGrpSpPr>
        <p:grpSpPr>
          <a:xfrm>
            <a:off x="3233740" y="1719282"/>
            <a:ext cx="441325" cy="2156288"/>
            <a:chOff x="3233740" y="1719282"/>
            <a:chExt cx="441325" cy="2156288"/>
          </a:xfrm>
        </p:grpSpPr>
        <p:grpSp>
          <p:nvGrpSpPr>
            <p:cNvPr id="123" name="Group 93"/>
            <p:cNvGrpSpPr>
              <a:grpSpLocks/>
            </p:cNvGrpSpPr>
            <p:nvPr/>
          </p:nvGrpSpPr>
          <p:grpSpPr bwMode="auto">
            <a:xfrm>
              <a:off x="3233740" y="1719282"/>
              <a:ext cx="441325" cy="311150"/>
              <a:chOff x="1249" y="2215"/>
              <a:chExt cx="278" cy="196"/>
            </a:xfrm>
          </p:grpSpPr>
          <p:sp>
            <p:nvSpPr>
              <p:cNvPr id="129" name="Oval 94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30" name="Text Box 95"/>
              <p:cNvSpPr txBox="1">
                <a:spLocks noChangeArrowheads="1"/>
              </p:cNvSpPr>
              <p:nvPr/>
            </p:nvSpPr>
            <p:spPr bwMode="auto">
              <a:xfrm>
                <a:off x="1249" y="2215"/>
                <a:ext cx="278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CC</a:t>
                </a:r>
              </a:p>
            </p:txBody>
          </p:sp>
        </p:grpSp>
        <p:sp>
          <p:nvSpPr>
            <p:cNvPr id="131" name="Line 96"/>
            <p:cNvSpPr>
              <a:spLocks noChangeShapeType="1"/>
            </p:cNvSpPr>
            <p:nvPr/>
          </p:nvSpPr>
          <p:spPr bwMode="auto">
            <a:xfrm flipV="1">
              <a:off x="3466562" y="2039570"/>
              <a:ext cx="0" cy="1836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25" name="Group 132"/>
          <p:cNvGrpSpPr/>
          <p:nvPr/>
        </p:nvGrpSpPr>
        <p:grpSpPr>
          <a:xfrm>
            <a:off x="2362207" y="1728807"/>
            <a:ext cx="892169" cy="1512888"/>
            <a:chOff x="2362207" y="1533525"/>
            <a:chExt cx="892169" cy="1512888"/>
          </a:xfrm>
        </p:grpSpPr>
        <p:sp>
          <p:nvSpPr>
            <p:cNvPr id="134" name="Line 98"/>
            <p:cNvSpPr>
              <a:spLocks noChangeShapeType="1"/>
            </p:cNvSpPr>
            <p:nvPr/>
          </p:nvSpPr>
          <p:spPr bwMode="auto">
            <a:xfrm flipH="1">
              <a:off x="2873376" y="1687513"/>
              <a:ext cx="381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28" name="Group 182"/>
            <p:cNvGrpSpPr>
              <a:grpSpLocks/>
            </p:cNvGrpSpPr>
            <p:nvPr/>
          </p:nvGrpSpPr>
          <p:grpSpPr bwMode="auto">
            <a:xfrm>
              <a:off x="2362207" y="1533525"/>
              <a:ext cx="609602" cy="1512888"/>
              <a:chOff x="1488" y="967"/>
              <a:chExt cx="384" cy="953"/>
            </a:xfrm>
          </p:grpSpPr>
          <p:grpSp>
            <p:nvGrpSpPr>
              <p:cNvPr id="132" name="Group 141"/>
              <p:cNvGrpSpPr>
                <a:grpSpLocks/>
              </p:cNvGrpSpPr>
              <p:nvPr/>
            </p:nvGrpSpPr>
            <p:grpSpPr bwMode="auto">
              <a:xfrm flipH="1">
                <a:off x="1570" y="1242"/>
                <a:ext cx="302" cy="288"/>
                <a:chOff x="1570" y="953"/>
                <a:chExt cx="302" cy="288"/>
              </a:xfrm>
            </p:grpSpPr>
            <p:grpSp>
              <p:nvGrpSpPr>
                <p:cNvPr id="133" name="Group 142"/>
                <p:cNvGrpSpPr>
                  <a:grpSpLocks/>
                </p:cNvGrpSpPr>
                <p:nvPr/>
              </p:nvGrpSpPr>
              <p:grpSpPr bwMode="auto">
                <a:xfrm>
                  <a:off x="1570" y="953"/>
                  <a:ext cx="265" cy="196"/>
                  <a:chOff x="1213" y="2215"/>
                  <a:chExt cx="265" cy="196"/>
                </a:xfrm>
              </p:grpSpPr>
              <p:sp>
                <p:nvSpPr>
                  <p:cNvPr id="146" name="Oval 143"/>
                  <p:cNvSpPr>
                    <a:spLocks noChangeArrowheads="1"/>
                  </p:cNvSpPr>
                  <p:nvPr/>
                </p:nvSpPr>
                <p:spPr bwMode="auto">
                  <a:xfrm>
                    <a:off x="1265" y="2215"/>
                    <a:ext cx="196" cy="196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147" name="Text Box 1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13" y="2215"/>
                    <a:ext cx="265" cy="192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>
                        <a:solidFill>
                          <a:srgbClr val="0000CC"/>
                        </a:solidFill>
                      </a:rPr>
                      <a:t>FC</a:t>
                    </a:r>
                  </a:p>
                </p:txBody>
              </p:sp>
            </p:grpSp>
            <p:sp>
              <p:nvSpPr>
                <p:cNvPr id="144" name="Line 145"/>
                <p:cNvSpPr>
                  <a:spLocks noChangeShapeType="1"/>
                </p:cNvSpPr>
                <p:nvPr/>
              </p:nvSpPr>
              <p:spPr bwMode="auto">
                <a:xfrm flipV="1">
                  <a:off x="1872" y="1049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45" name="Line 146"/>
                <p:cNvSpPr>
                  <a:spLocks noChangeShapeType="1"/>
                </p:cNvSpPr>
                <p:nvPr/>
              </p:nvSpPr>
              <p:spPr bwMode="auto">
                <a:xfrm flipH="1">
                  <a:off x="1824" y="1049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35" name="Group 154"/>
              <p:cNvGrpSpPr>
                <a:grpSpLocks/>
              </p:cNvGrpSpPr>
              <p:nvPr/>
            </p:nvGrpSpPr>
            <p:grpSpPr bwMode="auto">
              <a:xfrm>
                <a:off x="1613" y="967"/>
                <a:ext cx="197" cy="196"/>
                <a:chOff x="1265" y="2215"/>
                <a:chExt cx="197" cy="196"/>
              </a:xfrm>
            </p:grpSpPr>
            <p:sp>
              <p:nvSpPr>
                <p:cNvPr id="141" name="Oval 155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42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1271" y="2215"/>
                  <a:ext cx="191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solidFill>
                        <a:srgbClr val="0000CC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139" name="Line 159"/>
              <p:cNvSpPr>
                <a:spLocks noChangeShapeType="1"/>
              </p:cNvSpPr>
              <p:nvPr/>
            </p:nvSpPr>
            <p:spPr bwMode="auto">
              <a:xfrm flipV="1">
                <a:off x="1488" y="1057"/>
                <a:ext cx="0" cy="863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40" name="Line 160"/>
              <p:cNvSpPr>
                <a:spLocks noChangeShapeType="1"/>
              </p:cNvSpPr>
              <p:nvPr/>
            </p:nvSpPr>
            <p:spPr bwMode="auto">
              <a:xfrm>
                <a:off x="1488" y="1056"/>
                <a:ext cx="132" cy="1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36" name="Line 161"/>
            <p:cNvSpPr>
              <a:spLocks noChangeShapeType="1"/>
            </p:cNvSpPr>
            <p:nvPr/>
          </p:nvSpPr>
          <p:spPr bwMode="auto">
            <a:xfrm>
              <a:off x="2732088" y="183038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37" name="Group 183"/>
          <p:cNvGrpSpPr/>
          <p:nvPr/>
        </p:nvGrpSpPr>
        <p:grpSpPr>
          <a:xfrm>
            <a:off x="2563269" y="2786058"/>
            <a:ext cx="579971" cy="1114876"/>
            <a:chOff x="2563269" y="2786058"/>
            <a:chExt cx="579971" cy="1114876"/>
          </a:xfrm>
        </p:grpSpPr>
        <p:grpSp>
          <p:nvGrpSpPr>
            <p:cNvPr id="138" name="Group 108"/>
            <p:cNvGrpSpPr>
              <a:grpSpLocks/>
            </p:cNvGrpSpPr>
            <p:nvPr/>
          </p:nvGrpSpPr>
          <p:grpSpPr bwMode="auto">
            <a:xfrm>
              <a:off x="2563269" y="2786058"/>
              <a:ext cx="420688" cy="311150"/>
              <a:chOff x="1250" y="2215"/>
              <a:chExt cx="265" cy="196"/>
            </a:xfrm>
          </p:grpSpPr>
          <p:sp>
            <p:nvSpPr>
              <p:cNvPr id="102" name="Oval 109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03" name="Text Box 110"/>
              <p:cNvSpPr txBox="1">
                <a:spLocks noChangeArrowheads="1"/>
              </p:cNvSpPr>
              <p:nvPr/>
            </p:nvSpPr>
            <p:spPr bwMode="auto">
              <a:xfrm>
                <a:off x="1250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LC</a:t>
                </a:r>
              </a:p>
            </p:txBody>
          </p:sp>
        </p:grpSp>
        <p:sp>
          <p:nvSpPr>
            <p:cNvPr id="150" name="Line 166"/>
            <p:cNvSpPr>
              <a:spLocks noChangeShapeType="1"/>
            </p:cNvSpPr>
            <p:nvPr/>
          </p:nvSpPr>
          <p:spPr bwMode="auto">
            <a:xfrm flipV="1">
              <a:off x="3143240" y="2928934"/>
              <a:ext cx="0" cy="972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2" name="Line 175"/>
            <p:cNvSpPr>
              <a:spLocks noChangeShapeType="1"/>
            </p:cNvSpPr>
            <p:nvPr/>
          </p:nvSpPr>
          <p:spPr bwMode="auto">
            <a:xfrm flipH="1">
              <a:off x="2890838" y="2928934"/>
              <a:ext cx="252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58" name="Group 182"/>
          <p:cNvGrpSpPr/>
          <p:nvPr/>
        </p:nvGrpSpPr>
        <p:grpSpPr>
          <a:xfrm>
            <a:off x="5207006" y="3571876"/>
            <a:ext cx="722927" cy="670669"/>
            <a:chOff x="5207006" y="3548083"/>
            <a:chExt cx="722927" cy="670669"/>
          </a:xfrm>
        </p:grpSpPr>
        <p:sp>
          <p:nvSpPr>
            <p:cNvPr id="100" name="Line 111"/>
            <p:cNvSpPr>
              <a:spLocks noChangeShapeType="1"/>
            </p:cNvSpPr>
            <p:nvPr/>
          </p:nvSpPr>
          <p:spPr bwMode="auto">
            <a:xfrm>
              <a:off x="5555198" y="3718454"/>
              <a:ext cx="182563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01" name="Line 112"/>
            <p:cNvSpPr>
              <a:spLocks noChangeShapeType="1"/>
            </p:cNvSpPr>
            <p:nvPr/>
          </p:nvSpPr>
          <p:spPr bwMode="auto">
            <a:xfrm>
              <a:off x="5744111" y="3714752"/>
              <a:ext cx="0" cy="504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63" name="Group 163"/>
            <p:cNvGrpSpPr>
              <a:grpSpLocks/>
            </p:cNvGrpSpPr>
            <p:nvPr/>
          </p:nvGrpSpPr>
          <p:grpSpPr bwMode="auto">
            <a:xfrm>
              <a:off x="5207006" y="3548083"/>
              <a:ext cx="365125" cy="311150"/>
              <a:chOff x="1250" y="2215"/>
              <a:chExt cx="230" cy="196"/>
            </a:xfrm>
          </p:grpSpPr>
          <p:sp>
            <p:nvSpPr>
              <p:cNvPr id="153" name="Oval 164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54" name="Text Box 165"/>
              <p:cNvSpPr txBox="1">
                <a:spLocks noChangeArrowheads="1"/>
              </p:cNvSpPr>
              <p:nvPr/>
            </p:nvSpPr>
            <p:spPr bwMode="auto">
              <a:xfrm>
                <a:off x="1250" y="2215"/>
                <a:ext cx="230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T</a:t>
                </a:r>
                <a:r>
                  <a:rPr lang="en-US" sz="1400" dirty="0" smtClean="0">
                    <a:solidFill>
                      <a:srgbClr val="0000CC"/>
                    </a:solidFill>
                  </a:rPr>
                  <a:t>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182" name="Line 111"/>
            <p:cNvSpPr>
              <a:spLocks noChangeShapeType="1"/>
            </p:cNvSpPr>
            <p:nvPr/>
          </p:nvSpPr>
          <p:spPr bwMode="auto">
            <a:xfrm>
              <a:off x="5749933" y="4214818"/>
              <a:ext cx="180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4693177" y="4019140"/>
            <a:ext cx="564578" cy="982369"/>
            <a:chOff x="4693177" y="4019140"/>
            <a:chExt cx="564578" cy="982369"/>
          </a:xfrm>
        </p:grpSpPr>
        <p:grpSp>
          <p:nvGrpSpPr>
            <p:cNvPr id="157" name="Group 170"/>
            <p:cNvGrpSpPr/>
            <p:nvPr/>
          </p:nvGrpSpPr>
          <p:grpSpPr>
            <a:xfrm>
              <a:off x="4765678" y="4475169"/>
              <a:ext cx="360363" cy="311150"/>
              <a:chOff x="2602431" y="2603500"/>
              <a:chExt cx="360363" cy="311150"/>
            </a:xfrm>
          </p:grpSpPr>
          <p:sp>
            <p:nvSpPr>
              <p:cNvPr id="161" name="Oval 149"/>
              <p:cNvSpPr>
                <a:spLocks noChangeArrowheads="1"/>
              </p:cNvSpPr>
              <p:nvPr/>
            </p:nvSpPr>
            <p:spPr bwMode="auto">
              <a:xfrm flipH="1">
                <a:off x="2615127" y="2603500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62" name="Text Box 150"/>
              <p:cNvSpPr txBox="1">
                <a:spLocks noChangeArrowheads="1"/>
              </p:cNvSpPr>
              <p:nvPr/>
            </p:nvSpPr>
            <p:spPr bwMode="auto">
              <a:xfrm flipH="1">
                <a:off x="2602431" y="2603500"/>
                <a:ext cx="360363" cy="307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C00000"/>
                    </a:solidFill>
                  </a:rPr>
                  <a:t>FC</a:t>
                </a:r>
              </a:p>
            </p:txBody>
          </p:sp>
        </p:grpSp>
        <p:sp>
          <p:nvSpPr>
            <p:cNvPr id="159" name="Line 177"/>
            <p:cNvSpPr>
              <a:spLocks noChangeShapeType="1"/>
            </p:cNvSpPr>
            <p:nvPr/>
          </p:nvSpPr>
          <p:spPr bwMode="auto">
            <a:xfrm rot="16200000" flipH="1">
              <a:off x="4821190" y="4390053"/>
              <a:ext cx="216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60" name="Text Box 178"/>
            <p:cNvSpPr txBox="1">
              <a:spLocks noChangeArrowheads="1"/>
            </p:cNvSpPr>
            <p:nvPr/>
          </p:nvSpPr>
          <p:spPr bwMode="auto">
            <a:xfrm>
              <a:off x="4693177" y="4019140"/>
              <a:ext cx="564578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</a:rPr>
                <a:t>TPM</a:t>
              </a:r>
            </a:p>
          </p:txBody>
        </p:sp>
        <p:sp>
          <p:nvSpPr>
            <p:cNvPr id="179" name="Line 152"/>
            <p:cNvSpPr>
              <a:spLocks noChangeShapeType="1"/>
            </p:cNvSpPr>
            <p:nvPr/>
          </p:nvSpPr>
          <p:spPr bwMode="auto">
            <a:xfrm>
              <a:off x="5089000" y="4643446"/>
              <a:ext cx="144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0" name="Line 152"/>
            <p:cNvSpPr>
              <a:spLocks noChangeShapeType="1"/>
            </p:cNvSpPr>
            <p:nvPr/>
          </p:nvSpPr>
          <p:spPr bwMode="auto">
            <a:xfrm rot="5400000">
              <a:off x="5043330" y="4816109"/>
              <a:ext cx="3708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6357950" y="4643446"/>
            <a:ext cx="354013" cy="1012301"/>
            <a:chOff x="6357950" y="4643446"/>
            <a:chExt cx="354013" cy="1012301"/>
          </a:xfrm>
        </p:grpSpPr>
        <p:grpSp>
          <p:nvGrpSpPr>
            <p:cNvPr id="98" name="Group 115"/>
            <p:cNvGrpSpPr>
              <a:grpSpLocks/>
            </p:cNvGrpSpPr>
            <p:nvPr/>
          </p:nvGrpSpPr>
          <p:grpSpPr bwMode="auto">
            <a:xfrm>
              <a:off x="6357950" y="4643446"/>
              <a:ext cx="354013" cy="311150"/>
              <a:chOff x="1255" y="2215"/>
              <a:chExt cx="223" cy="196"/>
            </a:xfrm>
          </p:grpSpPr>
          <p:sp>
            <p:nvSpPr>
              <p:cNvPr id="108" name="Oval 11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09" name="Text Box 117"/>
              <p:cNvSpPr txBox="1">
                <a:spLocks noChangeArrowheads="1"/>
              </p:cNvSpPr>
              <p:nvPr/>
            </p:nvSpPr>
            <p:spPr bwMode="auto">
              <a:xfrm>
                <a:off x="1255" y="2215"/>
                <a:ext cx="223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L</a:t>
                </a:r>
                <a:r>
                  <a:rPr lang="en-US" sz="1400" dirty="0" smtClean="0">
                    <a:solidFill>
                      <a:srgbClr val="0000CC"/>
                    </a:solidFill>
                  </a:rPr>
                  <a:t>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107" name="Line 118"/>
            <p:cNvSpPr>
              <a:spLocks noChangeShapeType="1"/>
            </p:cNvSpPr>
            <p:nvPr/>
          </p:nvSpPr>
          <p:spPr bwMode="auto">
            <a:xfrm>
              <a:off x="6555330" y="4963066"/>
              <a:ext cx="0" cy="684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1" name="Line 118"/>
            <p:cNvSpPr>
              <a:spLocks noChangeShapeType="1"/>
            </p:cNvSpPr>
            <p:nvPr/>
          </p:nvSpPr>
          <p:spPr bwMode="auto">
            <a:xfrm rot="5400000">
              <a:off x="6484454" y="5583747"/>
              <a:ext cx="0" cy="144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78" name="Group 230"/>
          <p:cNvGrpSpPr/>
          <p:nvPr/>
        </p:nvGrpSpPr>
        <p:grpSpPr>
          <a:xfrm>
            <a:off x="5500694" y="1500174"/>
            <a:ext cx="1093476" cy="2521094"/>
            <a:chOff x="7115358" y="1651638"/>
            <a:chExt cx="1093476" cy="2521094"/>
          </a:xfrm>
        </p:grpSpPr>
        <p:grpSp>
          <p:nvGrpSpPr>
            <p:cNvPr id="186" name="Group 218"/>
            <p:cNvGrpSpPr/>
            <p:nvPr/>
          </p:nvGrpSpPr>
          <p:grpSpPr>
            <a:xfrm>
              <a:off x="7131082" y="2163664"/>
              <a:ext cx="1077752" cy="2009068"/>
              <a:chOff x="5500694" y="2163664"/>
              <a:chExt cx="1077752" cy="2009068"/>
            </a:xfrm>
          </p:grpSpPr>
          <p:sp>
            <p:nvSpPr>
              <p:cNvPr id="190" name="Line 105"/>
              <p:cNvSpPr>
                <a:spLocks noChangeShapeType="1"/>
              </p:cNvSpPr>
              <p:nvPr/>
            </p:nvSpPr>
            <p:spPr bwMode="auto">
              <a:xfrm>
                <a:off x="5684186" y="2490032"/>
                <a:ext cx="0" cy="432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grpSp>
            <p:nvGrpSpPr>
              <p:cNvPr id="191" name="Group 210"/>
              <p:cNvGrpSpPr/>
              <p:nvPr/>
            </p:nvGrpSpPr>
            <p:grpSpPr>
              <a:xfrm>
                <a:off x="5500694" y="2163664"/>
                <a:ext cx="331698" cy="311150"/>
                <a:chOff x="7909038" y="3357562"/>
                <a:chExt cx="331698" cy="311150"/>
              </a:xfrm>
            </p:grpSpPr>
            <p:sp>
              <p:nvSpPr>
                <p:cNvPr id="196" name="Oval 103"/>
                <p:cNvSpPr>
                  <a:spLocks noChangeArrowheads="1"/>
                </p:cNvSpPr>
                <p:nvPr/>
              </p:nvSpPr>
              <p:spPr bwMode="auto">
                <a:xfrm>
                  <a:off x="7929586" y="3357562"/>
                  <a:ext cx="311150" cy="311150"/>
                </a:xfrm>
                <a:prstGeom prst="ellipse">
                  <a:avLst/>
                </a:prstGeom>
                <a:noFill/>
                <a:ln w="9525" algn="ctr">
                  <a:solidFill>
                    <a:srgbClr val="FF33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97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7909038" y="3357562"/>
                  <a:ext cx="317716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FF33CC"/>
                      </a:solidFill>
                    </a:rPr>
                    <a:t> X</a:t>
                  </a:r>
                  <a:endParaRPr lang="en-US" sz="1400" dirty="0">
                    <a:solidFill>
                      <a:srgbClr val="FF33CC"/>
                    </a:solidFill>
                  </a:endParaRPr>
                </a:p>
              </p:txBody>
            </p:sp>
          </p:grpSp>
          <p:sp>
            <p:nvSpPr>
              <p:cNvPr id="192" name="Line 105"/>
              <p:cNvSpPr>
                <a:spLocks noChangeShapeType="1"/>
              </p:cNvSpPr>
              <p:nvPr/>
            </p:nvSpPr>
            <p:spPr bwMode="auto">
              <a:xfrm rot="16200000">
                <a:off x="6182446" y="3604504"/>
                <a:ext cx="0" cy="792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non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3" name="Line 105"/>
              <p:cNvSpPr>
                <a:spLocks noChangeShapeType="1"/>
              </p:cNvSpPr>
              <p:nvPr/>
            </p:nvSpPr>
            <p:spPr bwMode="auto">
              <a:xfrm rot="16200000">
                <a:off x="6205900" y="1966609"/>
                <a:ext cx="0" cy="720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non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4" name="Line 105"/>
              <p:cNvSpPr>
                <a:spLocks noChangeShapeType="1"/>
              </p:cNvSpPr>
              <p:nvPr/>
            </p:nvSpPr>
            <p:spPr bwMode="auto">
              <a:xfrm rot="10800000">
                <a:off x="6572265" y="2318058"/>
                <a:ext cx="0" cy="1692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non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5" name="Line 105"/>
              <p:cNvSpPr>
                <a:spLocks noChangeShapeType="1"/>
              </p:cNvSpPr>
              <p:nvPr/>
            </p:nvSpPr>
            <p:spPr bwMode="auto">
              <a:xfrm rot="10800000">
                <a:off x="5796721" y="3992732"/>
                <a:ext cx="0" cy="180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non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87" name="Group 221"/>
            <p:cNvGrpSpPr/>
            <p:nvPr/>
          </p:nvGrpSpPr>
          <p:grpSpPr>
            <a:xfrm>
              <a:off x="7115358" y="1651638"/>
              <a:ext cx="444352" cy="512026"/>
              <a:chOff x="5484970" y="1571612"/>
              <a:chExt cx="444352" cy="512026"/>
            </a:xfrm>
          </p:grpSpPr>
          <p:sp>
            <p:nvSpPr>
              <p:cNvPr id="188" name="Line 105"/>
              <p:cNvSpPr>
                <a:spLocks noChangeShapeType="1"/>
              </p:cNvSpPr>
              <p:nvPr/>
            </p:nvSpPr>
            <p:spPr bwMode="auto">
              <a:xfrm>
                <a:off x="5684186" y="1867638"/>
                <a:ext cx="0" cy="216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89" name="Text Box 178"/>
              <p:cNvSpPr txBox="1">
                <a:spLocks noChangeArrowheads="1"/>
              </p:cNvSpPr>
              <p:nvPr/>
            </p:nvSpPr>
            <p:spPr bwMode="auto">
              <a:xfrm>
                <a:off x="5484970" y="1571612"/>
                <a:ext cx="444352" cy="3385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>
                    <a:solidFill>
                      <a:srgbClr val="FF33CC"/>
                    </a:solidFill>
                  </a:rPr>
                  <a:t>L/F</a:t>
                </a:r>
                <a:endParaRPr lang="en-US" sz="1600" dirty="0">
                  <a:solidFill>
                    <a:srgbClr val="FF33CC"/>
                  </a:solidFill>
                </a:endParaRPr>
              </a:p>
            </p:txBody>
          </p:sp>
        </p:grpSp>
      </p:grpSp>
      <p:grpSp>
        <p:nvGrpSpPr>
          <p:cNvPr id="198" name="Group 206"/>
          <p:cNvGrpSpPr/>
          <p:nvPr/>
        </p:nvGrpSpPr>
        <p:grpSpPr>
          <a:xfrm>
            <a:off x="3194610" y="1214422"/>
            <a:ext cx="1407239" cy="2791904"/>
            <a:chOff x="3102624" y="1336270"/>
            <a:chExt cx="1407239" cy="2791904"/>
          </a:xfrm>
        </p:grpSpPr>
        <p:sp>
          <p:nvSpPr>
            <p:cNvPr id="199" name="Line 106"/>
            <p:cNvSpPr>
              <a:spLocks noChangeShapeType="1"/>
            </p:cNvSpPr>
            <p:nvPr/>
          </p:nvSpPr>
          <p:spPr bwMode="auto">
            <a:xfrm flipH="1">
              <a:off x="3550840" y="1520722"/>
              <a:ext cx="252000" cy="0"/>
            </a:xfrm>
            <a:prstGeom prst="line">
              <a:avLst/>
            </a:prstGeom>
            <a:noFill/>
            <a:ln w="9525">
              <a:solidFill>
                <a:srgbClr val="FF33CC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200" name="Group 204"/>
            <p:cNvGrpSpPr/>
            <p:nvPr/>
          </p:nvGrpSpPr>
          <p:grpSpPr>
            <a:xfrm>
              <a:off x="3102624" y="1357298"/>
              <a:ext cx="523616" cy="2770876"/>
              <a:chOff x="3102624" y="1357298"/>
              <a:chExt cx="523616" cy="2770876"/>
            </a:xfrm>
          </p:grpSpPr>
          <p:grpSp>
            <p:nvGrpSpPr>
              <p:cNvPr id="202" name="Group 182"/>
              <p:cNvGrpSpPr/>
              <p:nvPr/>
            </p:nvGrpSpPr>
            <p:grpSpPr>
              <a:xfrm>
                <a:off x="3153034" y="1357298"/>
                <a:ext cx="473206" cy="311150"/>
                <a:chOff x="7504396" y="2928934"/>
                <a:chExt cx="473206" cy="311150"/>
              </a:xfrm>
            </p:grpSpPr>
            <p:sp>
              <p:nvSpPr>
                <p:cNvPr id="206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7504396" y="2928934"/>
                  <a:ext cx="473206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FF33CC"/>
                      </a:solidFill>
                    </a:rPr>
                    <a:t>CRC</a:t>
                  </a:r>
                  <a:endParaRPr lang="en-US" sz="1400" dirty="0">
                    <a:solidFill>
                      <a:srgbClr val="FF33CC"/>
                    </a:solidFill>
                  </a:endParaRPr>
                </a:p>
              </p:txBody>
            </p:sp>
            <p:sp>
              <p:nvSpPr>
                <p:cNvPr id="207" name="Oval 103"/>
                <p:cNvSpPr>
                  <a:spLocks noChangeArrowheads="1"/>
                </p:cNvSpPr>
                <p:nvPr/>
              </p:nvSpPr>
              <p:spPr bwMode="auto">
                <a:xfrm>
                  <a:off x="7572396" y="2928934"/>
                  <a:ext cx="311150" cy="311150"/>
                </a:xfrm>
                <a:prstGeom prst="ellipse">
                  <a:avLst/>
                </a:prstGeom>
                <a:noFill/>
                <a:ln w="9525" algn="ctr">
                  <a:solidFill>
                    <a:srgbClr val="FF33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sp>
            <p:nvSpPr>
              <p:cNvPr id="203" name="Line 105"/>
              <p:cNvSpPr>
                <a:spLocks noChangeShapeType="1"/>
              </p:cNvSpPr>
              <p:nvPr/>
            </p:nvSpPr>
            <p:spPr bwMode="auto">
              <a:xfrm>
                <a:off x="3387896" y="1673392"/>
                <a:ext cx="0" cy="180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04" name="Line 105"/>
              <p:cNvSpPr>
                <a:spLocks noChangeShapeType="1"/>
              </p:cNvSpPr>
              <p:nvPr/>
            </p:nvSpPr>
            <p:spPr bwMode="auto">
              <a:xfrm flipV="1">
                <a:off x="3102624" y="1500174"/>
                <a:ext cx="0" cy="2628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05" name="Line 106"/>
              <p:cNvSpPr>
                <a:spLocks noChangeShapeType="1"/>
              </p:cNvSpPr>
              <p:nvPr/>
            </p:nvSpPr>
            <p:spPr bwMode="auto">
              <a:xfrm flipH="1">
                <a:off x="3112418" y="1500174"/>
                <a:ext cx="108000" cy="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201" name="Text Box 178"/>
            <p:cNvSpPr txBox="1">
              <a:spLocks noChangeArrowheads="1"/>
            </p:cNvSpPr>
            <p:nvPr/>
          </p:nvSpPr>
          <p:spPr bwMode="auto">
            <a:xfrm>
              <a:off x="3735292" y="1336270"/>
              <a:ext cx="774571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N" sz="1600" dirty="0" smtClean="0">
                  <a:solidFill>
                    <a:srgbClr val="FF33CC"/>
                  </a:solidFill>
                </a:rPr>
                <a:t>[A/B]</a:t>
              </a:r>
              <a:r>
                <a:rPr lang="en-IN" sz="1600" baseline="-25000" dirty="0" err="1" smtClean="0">
                  <a:solidFill>
                    <a:srgbClr val="FF33CC"/>
                  </a:solidFill>
                </a:rPr>
                <a:t>rxr</a:t>
              </a:r>
              <a:endParaRPr lang="en-US" sz="1600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1142976" y="4143380"/>
            <a:ext cx="857883" cy="338554"/>
            <a:chOff x="2774985" y="4286256"/>
            <a:chExt cx="857883" cy="338554"/>
          </a:xfrm>
        </p:grpSpPr>
        <p:sp>
          <p:nvSpPr>
            <p:cNvPr id="209" name="Text Box 178"/>
            <p:cNvSpPr txBox="1">
              <a:spLocks noChangeArrowheads="1"/>
            </p:cNvSpPr>
            <p:nvPr/>
          </p:nvSpPr>
          <p:spPr bwMode="auto">
            <a:xfrm>
              <a:off x="2774985" y="4286256"/>
              <a:ext cx="71275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N" sz="1600" dirty="0" err="1" smtClean="0">
                  <a:solidFill>
                    <a:srgbClr val="FF0000"/>
                  </a:solidFill>
                </a:rPr>
                <a:t>T</a:t>
              </a:r>
              <a:r>
                <a:rPr lang="en-IN" sz="1600" baseline="-25000" dirty="0" err="1" smtClean="0">
                  <a:solidFill>
                    <a:srgbClr val="FF0000"/>
                  </a:solidFill>
                </a:rPr>
                <a:t>rxr</a:t>
              </a:r>
              <a:r>
                <a:rPr lang="en-IN" sz="1600" baseline="30000" dirty="0" err="1" smtClean="0">
                  <a:solidFill>
                    <a:srgbClr val="FF0000"/>
                  </a:solidFill>
                </a:rPr>
                <a:t>MAX</a:t>
              </a:r>
              <a:endParaRPr 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210" name="Line 106"/>
            <p:cNvSpPr>
              <a:spLocks noChangeShapeType="1"/>
            </p:cNvSpPr>
            <p:nvPr/>
          </p:nvSpPr>
          <p:spPr bwMode="auto">
            <a:xfrm>
              <a:off x="3344868" y="4500570"/>
              <a:ext cx="288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1500166" y="2712146"/>
            <a:ext cx="1074380" cy="338554"/>
            <a:chOff x="1500166" y="2712146"/>
            <a:chExt cx="1074380" cy="338554"/>
          </a:xfrm>
        </p:grpSpPr>
        <p:sp>
          <p:nvSpPr>
            <p:cNvPr id="212" name="Text Box 178"/>
            <p:cNvSpPr txBox="1">
              <a:spLocks noChangeArrowheads="1"/>
            </p:cNvSpPr>
            <p:nvPr/>
          </p:nvSpPr>
          <p:spPr bwMode="auto">
            <a:xfrm>
              <a:off x="1500166" y="2712146"/>
              <a:ext cx="90120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N" sz="1600" dirty="0" err="1" smtClean="0">
                  <a:solidFill>
                    <a:srgbClr val="FF0000"/>
                  </a:solidFill>
                </a:rPr>
                <a:t>LVL</a:t>
              </a:r>
              <a:r>
                <a:rPr lang="en-IN" sz="1600" baseline="-25000" dirty="0" err="1" smtClean="0">
                  <a:solidFill>
                    <a:srgbClr val="FF0000"/>
                  </a:solidFill>
                </a:rPr>
                <a:t>rxr</a:t>
              </a:r>
              <a:r>
                <a:rPr lang="en-IN" sz="1600" baseline="30000" dirty="0" err="1" smtClean="0">
                  <a:solidFill>
                    <a:srgbClr val="FF0000"/>
                  </a:solidFill>
                </a:rPr>
                <a:t>MAX</a:t>
              </a:r>
              <a:endParaRPr 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213" name="Line 106"/>
            <p:cNvSpPr>
              <a:spLocks noChangeShapeType="1"/>
            </p:cNvSpPr>
            <p:nvPr/>
          </p:nvSpPr>
          <p:spPr bwMode="auto">
            <a:xfrm>
              <a:off x="2214546" y="2949002"/>
              <a:ext cx="360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15" name="Group 232"/>
          <p:cNvGrpSpPr/>
          <p:nvPr/>
        </p:nvGrpSpPr>
        <p:grpSpPr>
          <a:xfrm>
            <a:off x="3387896" y="3704478"/>
            <a:ext cx="2817870" cy="2265468"/>
            <a:chOff x="5059380" y="3694204"/>
            <a:chExt cx="2817870" cy="2265468"/>
          </a:xfrm>
        </p:grpSpPr>
        <p:sp>
          <p:nvSpPr>
            <p:cNvPr id="216" name="Line 106"/>
            <p:cNvSpPr>
              <a:spLocks noChangeShapeType="1"/>
            </p:cNvSpPr>
            <p:nvPr/>
          </p:nvSpPr>
          <p:spPr bwMode="auto">
            <a:xfrm>
              <a:off x="6243484" y="3694204"/>
              <a:ext cx="648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217" name="Group 195"/>
            <p:cNvGrpSpPr/>
            <p:nvPr/>
          </p:nvGrpSpPr>
          <p:grpSpPr>
            <a:xfrm>
              <a:off x="5059380" y="3699585"/>
              <a:ext cx="2817870" cy="2260087"/>
              <a:chOff x="3428992" y="3699585"/>
              <a:chExt cx="2817870" cy="2260087"/>
            </a:xfrm>
          </p:grpSpPr>
          <p:grpSp>
            <p:nvGrpSpPr>
              <p:cNvPr id="218" name="Group 187"/>
              <p:cNvGrpSpPr/>
              <p:nvPr/>
            </p:nvGrpSpPr>
            <p:grpSpPr>
              <a:xfrm>
                <a:off x="4429124" y="5633304"/>
                <a:ext cx="377026" cy="326368"/>
                <a:chOff x="7753196" y="3484740"/>
                <a:chExt cx="377026" cy="326368"/>
              </a:xfrm>
            </p:grpSpPr>
            <p:sp>
              <p:nvSpPr>
                <p:cNvPr id="223" name="Oval 103"/>
                <p:cNvSpPr>
                  <a:spLocks noChangeArrowheads="1"/>
                </p:cNvSpPr>
                <p:nvPr/>
              </p:nvSpPr>
              <p:spPr bwMode="auto">
                <a:xfrm>
                  <a:off x="7786710" y="3499958"/>
                  <a:ext cx="311150" cy="311150"/>
                </a:xfrm>
                <a:prstGeom prst="ellipse">
                  <a:avLst/>
                </a:prstGeom>
                <a:noFill/>
                <a:ln w="9525" algn="ctr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24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7753196" y="3484740"/>
                  <a:ext cx="377026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solidFill>
                        <a:srgbClr val="FF0000"/>
                      </a:solidFill>
                    </a:rPr>
                    <a:t>C</a:t>
                  </a:r>
                  <a:r>
                    <a:rPr lang="en-US" sz="1400" dirty="0" smtClean="0">
                      <a:solidFill>
                        <a:srgbClr val="FF0000"/>
                      </a:solidFill>
                    </a:rPr>
                    <a:t>C</a:t>
                  </a:r>
                  <a:endParaRPr lang="en-US" sz="1400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219" name="Line 106"/>
              <p:cNvSpPr>
                <a:spLocks noChangeShapeType="1"/>
              </p:cNvSpPr>
              <p:nvPr/>
            </p:nvSpPr>
            <p:spPr bwMode="auto">
              <a:xfrm flipH="1">
                <a:off x="4806862" y="5801192"/>
                <a:ext cx="1440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0" name="Line 106"/>
              <p:cNvSpPr>
                <a:spLocks noChangeShapeType="1"/>
              </p:cNvSpPr>
              <p:nvPr/>
            </p:nvSpPr>
            <p:spPr bwMode="auto">
              <a:xfrm rot="16200000" flipH="1">
                <a:off x="3640616" y="4671585"/>
                <a:ext cx="1944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1" name="Line 106"/>
              <p:cNvSpPr>
                <a:spLocks noChangeShapeType="1"/>
              </p:cNvSpPr>
              <p:nvPr/>
            </p:nvSpPr>
            <p:spPr bwMode="auto">
              <a:xfrm>
                <a:off x="4174194" y="5806522"/>
                <a:ext cx="288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2" name="Text Box 178"/>
              <p:cNvSpPr txBox="1">
                <a:spLocks noChangeArrowheads="1"/>
              </p:cNvSpPr>
              <p:nvPr/>
            </p:nvSpPr>
            <p:spPr bwMode="auto">
              <a:xfrm>
                <a:off x="3428992" y="5602002"/>
                <a:ext cx="792140" cy="3385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IN" sz="1600" dirty="0" err="1" smtClean="0">
                    <a:solidFill>
                      <a:srgbClr val="FF0000"/>
                    </a:solidFill>
                  </a:rPr>
                  <a:t>x</a:t>
                </a:r>
                <a:r>
                  <a:rPr lang="en-IN" sz="1600" baseline="-25000" dirty="0" err="1" smtClean="0">
                    <a:solidFill>
                      <a:srgbClr val="FF0000"/>
                    </a:solidFill>
                  </a:rPr>
                  <a:t>C</a:t>
                </a:r>
                <a:r>
                  <a:rPr lang="en-IN" sz="1600" baseline="30000" dirty="0" err="1" smtClean="0">
                    <a:solidFill>
                      <a:srgbClr val="FF0000"/>
                    </a:solidFill>
                  </a:rPr>
                  <a:t>prdMIN</a:t>
                </a:r>
                <a:endParaRPr lang="en-US" sz="1600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237" name="Group 236"/>
          <p:cNvGrpSpPr/>
          <p:nvPr/>
        </p:nvGrpSpPr>
        <p:grpSpPr>
          <a:xfrm>
            <a:off x="5234530" y="4177252"/>
            <a:ext cx="2486919" cy="1804880"/>
            <a:chOff x="5234530" y="4177252"/>
            <a:chExt cx="2486919" cy="1804880"/>
          </a:xfrm>
        </p:grpSpPr>
        <p:sp>
          <p:nvSpPr>
            <p:cNvPr id="226" name="Line 106"/>
            <p:cNvSpPr>
              <a:spLocks noChangeShapeType="1"/>
            </p:cNvSpPr>
            <p:nvPr/>
          </p:nvSpPr>
          <p:spPr bwMode="auto">
            <a:xfrm flipH="1">
              <a:off x="6143636" y="5214950"/>
              <a:ext cx="900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228" name="Group 188"/>
            <p:cNvGrpSpPr/>
            <p:nvPr/>
          </p:nvGrpSpPr>
          <p:grpSpPr>
            <a:xfrm>
              <a:off x="6979864" y="5051526"/>
              <a:ext cx="474810" cy="311150"/>
              <a:chOff x="7858148" y="4117982"/>
              <a:chExt cx="474810" cy="311150"/>
            </a:xfrm>
          </p:grpSpPr>
          <p:sp>
            <p:nvSpPr>
              <p:cNvPr id="235" name="Oval 103"/>
              <p:cNvSpPr>
                <a:spLocks noChangeArrowheads="1"/>
              </p:cNvSpPr>
              <p:nvPr/>
            </p:nvSpPr>
            <p:spPr bwMode="auto">
              <a:xfrm>
                <a:off x="7939110" y="4117982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36" name="Text Box 104"/>
              <p:cNvSpPr txBox="1">
                <a:spLocks noChangeArrowheads="1"/>
              </p:cNvSpPr>
              <p:nvPr/>
            </p:nvSpPr>
            <p:spPr bwMode="auto">
              <a:xfrm>
                <a:off x="7858148" y="4119482"/>
                <a:ext cx="474810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>
                    <a:solidFill>
                      <a:srgbClr val="FF0000"/>
                    </a:solidFill>
                  </a:rPr>
                  <a:t>∆</a:t>
                </a:r>
                <a:r>
                  <a:rPr lang="en-US" sz="1400" dirty="0" smtClean="0">
                    <a:solidFill>
                      <a:srgbClr val="FF0000"/>
                    </a:solidFill>
                  </a:rPr>
                  <a:t>PC</a:t>
                </a:r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29" name="Line 106"/>
            <p:cNvSpPr>
              <a:spLocks noChangeShapeType="1"/>
            </p:cNvSpPr>
            <p:nvPr/>
          </p:nvSpPr>
          <p:spPr bwMode="auto">
            <a:xfrm rot="16200000" flipH="1">
              <a:off x="6053636" y="5131417"/>
              <a:ext cx="180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0" name="Line 106"/>
            <p:cNvSpPr>
              <a:spLocks noChangeShapeType="1"/>
            </p:cNvSpPr>
            <p:nvPr/>
          </p:nvSpPr>
          <p:spPr bwMode="auto">
            <a:xfrm rot="16200000" flipH="1">
              <a:off x="6783206" y="4609252"/>
              <a:ext cx="864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1" name="Line 106"/>
            <p:cNvSpPr>
              <a:spLocks noChangeShapeType="1"/>
            </p:cNvSpPr>
            <p:nvPr/>
          </p:nvSpPr>
          <p:spPr bwMode="auto">
            <a:xfrm flipH="1">
              <a:off x="5234530" y="4183516"/>
              <a:ext cx="1980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2" name="Line 106"/>
            <p:cNvSpPr>
              <a:spLocks noChangeShapeType="1"/>
            </p:cNvSpPr>
            <p:nvPr/>
          </p:nvSpPr>
          <p:spPr bwMode="auto">
            <a:xfrm rot="16200000">
              <a:off x="7107206" y="5506442"/>
              <a:ext cx="216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3" name="Text Box 178"/>
            <p:cNvSpPr txBox="1">
              <a:spLocks noChangeArrowheads="1"/>
            </p:cNvSpPr>
            <p:nvPr/>
          </p:nvSpPr>
          <p:spPr bwMode="auto">
            <a:xfrm>
              <a:off x="6786578" y="5643578"/>
              <a:ext cx="934871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N" sz="1600" dirty="0" smtClean="0">
                  <a:solidFill>
                    <a:srgbClr val="FF0000"/>
                  </a:solidFill>
                </a:rPr>
                <a:t>∆P</a:t>
              </a:r>
              <a:r>
                <a:rPr lang="en-IN" sz="1600" baseline="30000" dirty="0" smtClean="0">
                  <a:solidFill>
                    <a:srgbClr val="FF0000"/>
                  </a:solidFill>
                </a:rPr>
                <a:t>MAX</a:t>
              </a:r>
              <a:r>
                <a:rPr lang="en-IN" sz="1600" dirty="0" smtClean="0">
                  <a:solidFill>
                    <a:srgbClr val="FF0000"/>
                  </a:solidFill>
                </a:rPr>
                <a:t> - </a:t>
              </a:r>
              <a:r>
                <a:rPr lang="el-GR" sz="1600" dirty="0" smtClean="0">
                  <a:solidFill>
                    <a:srgbClr val="FF0000"/>
                  </a:solidFill>
                </a:rPr>
                <a:t>δ</a:t>
              </a:r>
              <a:endParaRPr lang="en-US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6292756" y="1000108"/>
            <a:ext cx="2554975" cy="655084"/>
            <a:chOff x="6292756" y="1000108"/>
            <a:chExt cx="2554975" cy="655084"/>
          </a:xfrm>
        </p:grpSpPr>
        <p:sp>
          <p:nvSpPr>
            <p:cNvPr id="239" name="Line 177"/>
            <p:cNvSpPr>
              <a:spLocks noChangeShapeType="1"/>
            </p:cNvSpPr>
            <p:nvPr/>
          </p:nvSpPr>
          <p:spPr bwMode="auto">
            <a:xfrm>
              <a:off x="6805132" y="1176852"/>
              <a:ext cx="126000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non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40" name="Freeform 239"/>
            <p:cNvSpPr/>
            <p:nvPr/>
          </p:nvSpPr>
          <p:spPr>
            <a:xfrm>
              <a:off x="6834235" y="1204375"/>
              <a:ext cx="1260000" cy="72000"/>
            </a:xfrm>
            <a:custGeom>
              <a:avLst/>
              <a:gdLst>
                <a:gd name="connsiteX0" fmla="*/ 0 w 1713397"/>
                <a:gd name="connsiteY0" fmla="*/ 846667 h 846667"/>
                <a:gd name="connsiteX1" fmla="*/ 33866 w 1713397"/>
                <a:gd name="connsiteY1" fmla="*/ 770467 h 846667"/>
                <a:gd name="connsiteX2" fmla="*/ 160866 w 1713397"/>
                <a:gd name="connsiteY2" fmla="*/ 558800 h 846667"/>
                <a:gd name="connsiteX3" fmla="*/ 203200 w 1713397"/>
                <a:gd name="connsiteY3" fmla="*/ 431800 h 846667"/>
                <a:gd name="connsiteX4" fmla="*/ 245533 w 1713397"/>
                <a:gd name="connsiteY4" fmla="*/ 372534 h 846667"/>
                <a:gd name="connsiteX5" fmla="*/ 313266 w 1713397"/>
                <a:gd name="connsiteY5" fmla="*/ 194734 h 846667"/>
                <a:gd name="connsiteX6" fmla="*/ 338666 w 1713397"/>
                <a:gd name="connsiteY6" fmla="*/ 110067 h 846667"/>
                <a:gd name="connsiteX7" fmla="*/ 364066 w 1713397"/>
                <a:gd name="connsiteY7" fmla="*/ 76200 h 846667"/>
                <a:gd name="connsiteX8" fmla="*/ 372533 w 1713397"/>
                <a:gd name="connsiteY8" fmla="*/ 42334 h 846667"/>
                <a:gd name="connsiteX9" fmla="*/ 381000 w 1713397"/>
                <a:gd name="connsiteY9" fmla="*/ 0 h 846667"/>
                <a:gd name="connsiteX10" fmla="*/ 397933 w 1713397"/>
                <a:gd name="connsiteY10" fmla="*/ 118534 h 846667"/>
                <a:gd name="connsiteX11" fmla="*/ 406400 w 1713397"/>
                <a:gd name="connsiteY11" fmla="*/ 143934 h 846667"/>
                <a:gd name="connsiteX12" fmla="*/ 414866 w 1713397"/>
                <a:gd name="connsiteY12" fmla="*/ 211667 h 846667"/>
                <a:gd name="connsiteX13" fmla="*/ 423333 w 1713397"/>
                <a:gd name="connsiteY13" fmla="*/ 364067 h 846667"/>
                <a:gd name="connsiteX14" fmla="*/ 474133 w 1713397"/>
                <a:gd name="connsiteY14" fmla="*/ 423334 h 846667"/>
                <a:gd name="connsiteX15" fmla="*/ 491066 w 1713397"/>
                <a:gd name="connsiteY15" fmla="*/ 482600 h 846667"/>
                <a:gd name="connsiteX16" fmla="*/ 533400 w 1713397"/>
                <a:gd name="connsiteY16" fmla="*/ 643467 h 846667"/>
                <a:gd name="connsiteX17" fmla="*/ 558800 w 1713397"/>
                <a:gd name="connsiteY17" fmla="*/ 635000 h 846667"/>
                <a:gd name="connsiteX18" fmla="*/ 601133 w 1713397"/>
                <a:gd name="connsiteY18" fmla="*/ 516467 h 846667"/>
                <a:gd name="connsiteX19" fmla="*/ 660400 w 1713397"/>
                <a:gd name="connsiteY19" fmla="*/ 448734 h 846667"/>
                <a:gd name="connsiteX20" fmla="*/ 677333 w 1713397"/>
                <a:gd name="connsiteY20" fmla="*/ 423334 h 846667"/>
                <a:gd name="connsiteX21" fmla="*/ 745066 w 1713397"/>
                <a:gd name="connsiteY21" fmla="*/ 448734 h 846667"/>
                <a:gd name="connsiteX22" fmla="*/ 770466 w 1713397"/>
                <a:gd name="connsiteY22" fmla="*/ 457200 h 846667"/>
                <a:gd name="connsiteX23" fmla="*/ 838200 w 1713397"/>
                <a:gd name="connsiteY23" fmla="*/ 491067 h 846667"/>
                <a:gd name="connsiteX24" fmla="*/ 872066 w 1713397"/>
                <a:gd name="connsiteY24" fmla="*/ 508000 h 846667"/>
                <a:gd name="connsiteX25" fmla="*/ 880533 w 1713397"/>
                <a:gd name="connsiteY25" fmla="*/ 533400 h 846667"/>
                <a:gd name="connsiteX26" fmla="*/ 889000 w 1713397"/>
                <a:gd name="connsiteY26" fmla="*/ 508000 h 846667"/>
                <a:gd name="connsiteX27" fmla="*/ 939800 w 1713397"/>
                <a:gd name="connsiteY27" fmla="*/ 389467 h 846667"/>
                <a:gd name="connsiteX28" fmla="*/ 982133 w 1713397"/>
                <a:gd name="connsiteY28" fmla="*/ 304800 h 846667"/>
                <a:gd name="connsiteX29" fmla="*/ 1024466 w 1713397"/>
                <a:gd name="connsiteY29" fmla="*/ 287867 h 846667"/>
                <a:gd name="connsiteX30" fmla="*/ 1041400 w 1713397"/>
                <a:gd name="connsiteY30" fmla="*/ 270934 h 846667"/>
                <a:gd name="connsiteX31" fmla="*/ 1159933 w 1713397"/>
                <a:gd name="connsiteY31" fmla="*/ 270934 h 846667"/>
                <a:gd name="connsiteX32" fmla="*/ 1193800 w 1713397"/>
                <a:gd name="connsiteY32" fmla="*/ 287867 h 846667"/>
                <a:gd name="connsiteX33" fmla="*/ 1227666 w 1713397"/>
                <a:gd name="connsiteY33" fmla="*/ 347134 h 846667"/>
                <a:gd name="connsiteX34" fmla="*/ 1244600 w 1713397"/>
                <a:gd name="connsiteY34" fmla="*/ 364067 h 846667"/>
                <a:gd name="connsiteX35" fmla="*/ 1270000 w 1713397"/>
                <a:gd name="connsiteY35" fmla="*/ 406400 h 846667"/>
                <a:gd name="connsiteX36" fmla="*/ 1286933 w 1713397"/>
                <a:gd name="connsiteY36" fmla="*/ 431800 h 846667"/>
                <a:gd name="connsiteX37" fmla="*/ 1320800 w 1713397"/>
                <a:gd name="connsiteY37" fmla="*/ 448734 h 846667"/>
                <a:gd name="connsiteX38" fmla="*/ 1397000 w 1713397"/>
                <a:gd name="connsiteY38" fmla="*/ 558800 h 846667"/>
                <a:gd name="connsiteX39" fmla="*/ 1413933 w 1713397"/>
                <a:gd name="connsiteY39" fmla="*/ 626534 h 846667"/>
                <a:gd name="connsiteX40" fmla="*/ 1430866 w 1713397"/>
                <a:gd name="connsiteY40" fmla="*/ 651934 h 846667"/>
                <a:gd name="connsiteX41" fmla="*/ 1447800 w 1713397"/>
                <a:gd name="connsiteY41" fmla="*/ 711200 h 846667"/>
                <a:gd name="connsiteX42" fmla="*/ 1456266 w 1713397"/>
                <a:gd name="connsiteY42" fmla="*/ 736600 h 846667"/>
                <a:gd name="connsiteX43" fmla="*/ 1473200 w 1713397"/>
                <a:gd name="connsiteY43" fmla="*/ 753534 h 846667"/>
                <a:gd name="connsiteX44" fmla="*/ 1464733 w 1713397"/>
                <a:gd name="connsiteY44" fmla="*/ 685800 h 846667"/>
                <a:gd name="connsiteX45" fmla="*/ 1524000 w 1713397"/>
                <a:gd name="connsiteY45" fmla="*/ 313267 h 846667"/>
                <a:gd name="connsiteX46" fmla="*/ 1574800 w 1713397"/>
                <a:gd name="connsiteY46" fmla="*/ 321734 h 846667"/>
                <a:gd name="connsiteX47" fmla="*/ 1608666 w 1713397"/>
                <a:gd name="connsiteY47" fmla="*/ 355600 h 846667"/>
                <a:gd name="connsiteX48" fmla="*/ 1634066 w 1713397"/>
                <a:gd name="connsiteY48" fmla="*/ 364067 h 846667"/>
                <a:gd name="connsiteX49" fmla="*/ 1676400 w 1713397"/>
                <a:gd name="connsiteY49" fmla="*/ 330200 h 846667"/>
                <a:gd name="connsiteX50" fmla="*/ 1710266 w 1713397"/>
                <a:gd name="connsiteY50" fmla="*/ 296334 h 846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713397" h="846667">
                  <a:moveTo>
                    <a:pt x="0" y="846667"/>
                  </a:moveTo>
                  <a:cubicBezTo>
                    <a:pt x="11289" y="821267"/>
                    <a:pt x="20307" y="794731"/>
                    <a:pt x="33866" y="770467"/>
                  </a:cubicBezTo>
                  <a:cubicBezTo>
                    <a:pt x="74004" y="698640"/>
                    <a:pt x="124069" y="632395"/>
                    <a:pt x="160866" y="558800"/>
                  </a:cubicBezTo>
                  <a:cubicBezTo>
                    <a:pt x="180822" y="518888"/>
                    <a:pt x="184735" y="472424"/>
                    <a:pt x="203200" y="431800"/>
                  </a:cubicBezTo>
                  <a:cubicBezTo>
                    <a:pt x="213246" y="409699"/>
                    <a:pt x="233743" y="393756"/>
                    <a:pt x="245533" y="372534"/>
                  </a:cubicBezTo>
                  <a:cubicBezTo>
                    <a:pt x="280168" y="310190"/>
                    <a:pt x="295253" y="262283"/>
                    <a:pt x="313266" y="194734"/>
                  </a:cubicBezTo>
                  <a:cubicBezTo>
                    <a:pt x="324479" y="152686"/>
                    <a:pt x="316636" y="149721"/>
                    <a:pt x="338666" y="110067"/>
                  </a:cubicBezTo>
                  <a:cubicBezTo>
                    <a:pt x="345519" y="97732"/>
                    <a:pt x="355599" y="87489"/>
                    <a:pt x="364066" y="76200"/>
                  </a:cubicBezTo>
                  <a:cubicBezTo>
                    <a:pt x="366888" y="64911"/>
                    <a:pt x="370009" y="53693"/>
                    <a:pt x="372533" y="42334"/>
                  </a:cubicBezTo>
                  <a:cubicBezTo>
                    <a:pt x="375655" y="28286"/>
                    <a:pt x="381000" y="0"/>
                    <a:pt x="381000" y="0"/>
                  </a:cubicBezTo>
                  <a:cubicBezTo>
                    <a:pt x="386268" y="47420"/>
                    <a:pt x="387149" y="75400"/>
                    <a:pt x="397933" y="118534"/>
                  </a:cubicBezTo>
                  <a:cubicBezTo>
                    <a:pt x="400098" y="127192"/>
                    <a:pt x="403578" y="135467"/>
                    <a:pt x="406400" y="143934"/>
                  </a:cubicBezTo>
                  <a:cubicBezTo>
                    <a:pt x="409222" y="166512"/>
                    <a:pt x="413121" y="188981"/>
                    <a:pt x="414866" y="211667"/>
                  </a:cubicBezTo>
                  <a:cubicBezTo>
                    <a:pt x="418768" y="262395"/>
                    <a:pt x="414232" y="314009"/>
                    <a:pt x="423333" y="364067"/>
                  </a:cubicBezTo>
                  <a:cubicBezTo>
                    <a:pt x="425747" y="377343"/>
                    <a:pt x="464355" y="413556"/>
                    <a:pt x="474133" y="423334"/>
                  </a:cubicBezTo>
                  <a:cubicBezTo>
                    <a:pt x="479214" y="438576"/>
                    <a:pt x="489648" y="467712"/>
                    <a:pt x="491066" y="482600"/>
                  </a:cubicBezTo>
                  <a:cubicBezTo>
                    <a:pt x="506259" y="642126"/>
                    <a:pt x="454974" y="604255"/>
                    <a:pt x="533400" y="643467"/>
                  </a:cubicBezTo>
                  <a:cubicBezTo>
                    <a:pt x="541867" y="640645"/>
                    <a:pt x="552992" y="641776"/>
                    <a:pt x="558800" y="635000"/>
                  </a:cubicBezTo>
                  <a:cubicBezTo>
                    <a:pt x="596871" y="590583"/>
                    <a:pt x="576826" y="569132"/>
                    <a:pt x="601133" y="516467"/>
                  </a:cubicBezTo>
                  <a:cubicBezTo>
                    <a:pt x="615192" y="486005"/>
                    <a:pt x="640302" y="472851"/>
                    <a:pt x="660400" y="448734"/>
                  </a:cubicBezTo>
                  <a:cubicBezTo>
                    <a:pt x="666914" y="440917"/>
                    <a:pt x="671689" y="431801"/>
                    <a:pt x="677333" y="423334"/>
                  </a:cubicBezTo>
                  <a:lnTo>
                    <a:pt x="745066" y="448734"/>
                  </a:lnTo>
                  <a:cubicBezTo>
                    <a:pt x="753453" y="451784"/>
                    <a:pt x="762341" y="453507"/>
                    <a:pt x="770466" y="457200"/>
                  </a:cubicBezTo>
                  <a:cubicBezTo>
                    <a:pt x="793446" y="467645"/>
                    <a:pt x="815622" y="479778"/>
                    <a:pt x="838200" y="491067"/>
                  </a:cubicBezTo>
                  <a:lnTo>
                    <a:pt x="872066" y="508000"/>
                  </a:lnTo>
                  <a:cubicBezTo>
                    <a:pt x="874888" y="516467"/>
                    <a:pt x="871608" y="533400"/>
                    <a:pt x="880533" y="533400"/>
                  </a:cubicBezTo>
                  <a:cubicBezTo>
                    <a:pt x="889458" y="533400"/>
                    <a:pt x="885602" y="516252"/>
                    <a:pt x="889000" y="508000"/>
                  </a:cubicBezTo>
                  <a:cubicBezTo>
                    <a:pt x="905367" y="468251"/>
                    <a:pt x="924220" y="429531"/>
                    <a:pt x="939800" y="389467"/>
                  </a:cubicBezTo>
                  <a:cubicBezTo>
                    <a:pt x="956209" y="347272"/>
                    <a:pt x="936551" y="345317"/>
                    <a:pt x="982133" y="304800"/>
                  </a:cubicBezTo>
                  <a:cubicBezTo>
                    <a:pt x="993492" y="294703"/>
                    <a:pt x="1010355" y="293511"/>
                    <a:pt x="1024466" y="287867"/>
                  </a:cubicBezTo>
                  <a:cubicBezTo>
                    <a:pt x="1030111" y="282223"/>
                    <a:pt x="1033926" y="273737"/>
                    <a:pt x="1041400" y="270934"/>
                  </a:cubicBezTo>
                  <a:cubicBezTo>
                    <a:pt x="1084127" y="254911"/>
                    <a:pt x="1115613" y="265394"/>
                    <a:pt x="1159933" y="270934"/>
                  </a:cubicBezTo>
                  <a:cubicBezTo>
                    <a:pt x="1171222" y="276578"/>
                    <a:pt x="1184217" y="279653"/>
                    <a:pt x="1193800" y="287867"/>
                  </a:cubicBezTo>
                  <a:cubicBezTo>
                    <a:pt x="1240138" y="327585"/>
                    <a:pt x="1204883" y="309162"/>
                    <a:pt x="1227666" y="347134"/>
                  </a:cubicBezTo>
                  <a:cubicBezTo>
                    <a:pt x="1231773" y="353979"/>
                    <a:pt x="1238955" y="358423"/>
                    <a:pt x="1244600" y="364067"/>
                  </a:cubicBezTo>
                  <a:cubicBezTo>
                    <a:pt x="1259303" y="408179"/>
                    <a:pt x="1243434" y="373194"/>
                    <a:pt x="1270000" y="406400"/>
                  </a:cubicBezTo>
                  <a:cubicBezTo>
                    <a:pt x="1276357" y="414346"/>
                    <a:pt x="1279116" y="425286"/>
                    <a:pt x="1286933" y="431800"/>
                  </a:cubicBezTo>
                  <a:cubicBezTo>
                    <a:pt x="1296629" y="439880"/>
                    <a:pt x="1309511" y="443089"/>
                    <a:pt x="1320800" y="448734"/>
                  </a:cubicBezTo>
                  <a:cubicBezTo>
                    <a:pt x="1346200" y="485423"/>
                    <a:pt x="1376295" y="519271"/>
                    <a:pt x="1397000" y="558800"/>
                  </a:cubicBezTo>
                  <a:cubicBezTo>
                    <a:pt x="1407799" y="579416"/>
                    <a:pt x="1405980" y="604662"/>
                    <a:pt x="1413933" y="626534"/>
                  </a:cubicBezTo>
                  <a:cubicBezTo>
                    <a:pt x="1417410" y="636097"/>
                    <a:pt x="1425222" y="643467"/>
                    <a:pt x="1430866" y="651934"/>
                  </a:cubicBezTo>
                  <a:cubicBezTo>
                    <a:pt x="1436511" y="671689"/>
                    <a:pt x="1441896" y="691521"/>
                    <a:pt x="1447800" y="711200"/>
                  </a:cubicBezTo>
                  <a:cubicBezTo>
                    <a:pt x="1450364" y="719748"/>
                    <a:pt x="1451674" y="728947"/>
                    <a:pt x="1456266" y="736600"/>
                  </a:cubicBezTo>
                  <a:cubicBezTo>
                    <a:pt x="1460373" y="743445"/>
                    <a:pt x="1467555" y="747889"/>
                    <a:pt x="1473200" y="753534"/>
                  </a:cubicBezTo>
                  <a:cubicBezTo>
                    <a:pt x="1470378" y="730956"/>
                    <a:pt x="1462125" y="708404"/>
                    <a:pt x="1464733" y="685800"/>
                  </a:cubicBezTo>
                  <a:cubicBezTo>
                    <a:pt x="1479146" y="560889"/>
                    <a:pt x="1524000" y="313267"/>
                    <a:pt x="1524000" y="313267"/>
                  </a:cubicBezTo>
                  <a:cubicBezTo>
                    <a:pt x="1540933" y="316089"/>
                    <a:pt x="1559445" y="314057"/>
                    <a:pt x="1574800" y="321734"/>
                  </a:cubicBezTo>
                  <a:cubicBezTo>
                    <a:pt x="1589079" y="328874"/>
                    <a:pt x="1595675" y="346321"/>
                    <a:pt x="1608666" y="355600"/>
                  </a:cubicBezTo>
                  <a:cubicBezTo>
                    <a:pt x="1615928" y="360787"/>
                    <a:pt x="1625599" y="361245"/>
                    <a:pt x="1634066" y="364067"/>
                  </a:cubicBezTo>
                  <a:cubicBezTo>
                    <a:pt x="1648177" y="352778"/>
                    <a:pt x="1664311" y="343632"/>
                    <a:pt x="1676400" y="330200"/>
                  </a:cubicBezTo>
                  <a:cubicBezTo>
                    <a:pt x="1713397" y="289092"/>
                    <a:pt x="1710266" y="255058"/>
                    <a:pt x="1710266" y="296334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1" name="Line 111"/>
            <p:cNvSpPr>
              <a:spLocks noChangeShapeType="1"/>
            </p:cNvSpPr>
            <p:nvPr/>
          </p:nvSpPr>
          <p:spPr bwMode="auto">
            <a:xfrm>
              <a:off x="6803512" y="1231356"/>
              <a:ext cx="1260000" cy="0"/>
            </a:xfrm>
            <a:prstGeom prst="line">
              <a:avLst/>
            </a:prstGeom>
            <a:noFill/>
            <a:ln w="25400">
              <a:solidFill>
                <a:srgbClr val="FF33CC"/>
              </a:solidFill>
              <a:round/>
              <a:headEnd/>
              <a:tailEnd type="none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6292756" y="1000108"/>
              <a:ext cx="5838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600" dirty="0" smtClean="0">
                  <a:solidFill>
                    <a:srgbClr val="FF0000"/>
                  </a:solidFill>
                </a:rPr>
                <a:t>MAX</a:t>
              </a:r>
              <a:endParaRPr lang="en-IN" sz="1600" dirty="0">
                <a:solidFill>
                  <a:srgbClr val="FF0000"/>
                </a:solidFill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8001024" y="1071546"/>
              <a:ext cx="8467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600" dirty="0" smtClean="0">
                  <a:solidFill>
                    <a:srgbClr val="FF33CC"/>
                  </a:solidFill>
                </a:rPr>
                <a:t>MAX - </a:t>
              </a:r>
              <a:r>
                <a:rPr lang="el-GR" sz="1600" dirty="0" smtClean="0">
                  <a:solidFill>
                    <a:srgbClr val="FF33CC"/>
                  </a:solidFill>
                </a:rPr>
                <a:t>δ</a:t>
              </a:r>
              <a:endParaRPr lang="en-IN" sz="1600" dirty="0">
                <a:solidFill>
                  <a:srgbClr val="FF33CC"/>
                </a:solidFill>
              </a:endParaRPr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6500826" y="1285860"/>
              <a:ext cx="19345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dirty="0" smtClean="0"/>
                <a:t>Negligible back-off</a:t>
              </a:r>
              <a:endParaRPr lang="en-IN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PWCS Design: TPM at Bottleneck</a:t>
            </a:r>
            <a:endParaRPr lang="en-IN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4525963" y="4032270"/>
            <a:ext cx="140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881188" y="4654570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2614613" y="3641745"/>
            <a:ext cx="1611312" cy="1138237"/>
            <a:chOff x="3240" y="5700"/>
            <a:chExt cx="1440" cy="1620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240" y="5880"/>
              <a:ext cx="144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 rot="-5400000">
              <a:off x="3870" y="5070"/>
              <a:ext cx="180" cy="1440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908300" y="3962420"/>
            <a:ext cx="11715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dirty="0">
                <a:latin typeface="Microsoft Sans Serif" pitchFamily="34" charset="0"/>
                <a:ea typeface="Mangal" pitchFamily="2"/>
                <a:cs typeface="Mangal" pitchFamily="2"/>
              </a:rPr>
              <a:t>A + B → C</a:t>
            </a:r>
          </a:p>
          <a:p>
            <a:pPr algn="l"/>
            <a:endParaRPr lang="en-US" sz="800" dirty="0">
              <a:latin typeface="Microsoft Sans Serif" pitchFamily="34" charset="0"/>
              <a:ea typeface="Mangal" pitchFamily="2"/>
              <a:cs typeface="Mangal" pitchFamily="2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468563" y="3767157"/>
            <a:ext cx="146050" cy="1012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225925" y="3767157"/>
            <a:ext cx="146050" cy="1012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4678363" y="3267095"/>
            <a:ext cx="12874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3322638" y="4779982"/>
            <a:ext cx="0" cy="176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174875" y="2628920"/>
            <a:ext cx="11731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2174875" y="3260745"/>
            <a:ext cx="1173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348038" y="3260745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3348038" y="2628920"/>
            <a:ext cx="0" cy="631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18" name="Group 18"/>
          <p:cNvGrpSpPr>
            <a:grpSpLocks/>
          </p:cNvGrpSpPr>
          <p:nvPr/>
        </p:nvGrpSpPr>
        <p:grpSpPr bwMode="auto">
          <a:xfrm rot="-5400000">
            <a:off x="2631282" y="2453501"/>
            <a:ext cx="201612" cy="234950"/>
            <a:chOff x="4860" y="4860"/>
            <a:chExt cx="1620" cy="1440"/>
          </a:xfrm>
        </p:grpSpPr>
        <p:sp>
          <p:nvSpPr>
            <p:cNvPr id="19" name="AutoShape 19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0" name="AutoShape 20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2" name="Group 22"/>
          <p:cNvGrpSpPr>
            <a:grpSpLocks/>
          </p:cNvGrpSpPr>
          <p:nvPr/>
        </p:nvGrpSpPr>
        <p:grpSpPr bwMode="auto">
          <a:xfrm rot="-5400000">
            <a:off x="2655093" y="3086914"/>
            <a:ext cx="201613" cy="234950"/>
            <a:chOff x="4860" y="4860"/>
            <a:chExt cx="1620" cy="1440"/>
          </a:xfrm>
        </p:grpSpPr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4" name="AutoShape 24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6" name="Group 26"/>
          <p:cNvGrpSpPr>
            <a:grpSpLocks/>
          </p:cNvGrpSpPr>
          <p:nvPr/>
        </p:nvGrpSpPr>
        <p:grpSpPr bwMode="auto">
          <a:xfrm rot="-5400000">
            <a:off x="2043907" y="4479151"/>
            <a:ext cx="201612" cy="234950"/>
            <a:chOff x="4860" y="4860"/>
            <a:chExt cx="1620" cy="1440"/>
          </a:xfrm>
        </p:grpSpPr>
        <p:sp>
          <p:nvSpPr>
            <p:cNvPr id="27" name="AutoShape 27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8" name="AutoShape 28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" name="Line 30"/>
          <p:cNvSpPr>
            <a:spLocks noChangeShapeType="1"/>
          </p:cNvSpPr>
          <p:nvPr/>
        </p:nvSpPr>
        <p:spPr bwMode="auto">
          <a:xfrm flipH="1">
            <a:off x="1881188" y="3894157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1828800" y="2406670"/>
            <a:ext cx="4635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F</a:t>
            </a:r>
            <a:r>
              <a:rPr lang="en-US" sz="1400" baseline="-25000">
                <a:latin typeface="Microsoft Sans Serif" pitchFamily="34" charset="0"/>
                <a:ea typeface="Mangal" pitchFamily="2"/>
                <a:cs typeface="Mangal" pitchFamily="2"/>
              </a:rPr>
              <a:t>A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1828800" y="3092470"/>
            <a:ext cx="573088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F</a:t>
            </a:r>
            <a:r>
              <a:rPr lang="en-US" sz="1400" baseline="-25000">
                <a:latin typeface="Microsoft Sans Serif" pitchFamily="34" charset="0"/>
                <a:ea typeface="Mangal" pitchFamily="2"/>
                <a:cs typeface="Mangal" pitchFamily="2"/>
              </a:rPr>
              <a:t>B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 flipH="1">
            <a:off x="3359150" y="2632095"/>
            <a:ext cx="1319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>
            <a:off x="4678363" y="2635270"/>
            <a:ext cx="0" cy="631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35" name="Group 35"/>
          <p:cNvGrpSpPr>
            <a:grpSpLocks/>
          </p:cNvGrpSpPr>
          <p:nvPr/>
        </p:nvGrpSpPr>
        <p:grpSpPr bwMode="auto">
          <a:xfrm rot="-5400000" flipH="1" flipV="1">
            <a:off x="3627438" y="2568595"/>
            <a:ext cx="203200" cy="234950"/>
            <a:chOff x="4860" y="4860"/>
            <a:chExt cx="1620" cy="1440"/>
          </a:xfrm>
        </p:grpSpPr>
        <p:sp>
          <p:nvSpPr>
            <p:cNvPr id="36" name="AutoShape 36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7" name="AutoShape 37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9" name="Group 39"/>
          <p:cNvGrpSpPr>
            <a:grpSpLocks/>
          </p:cNvGrpSpPr>
          <p:nvPr/>
        </p:nvGrpSpPr>
        <p:grpSpPr bwMode="auto">
          <a:xfrm rot="-5400000">
            <a:off x="5273675" y="3863995"/>
            <a:ext cx="203200" cy="234950"/>
            <a:chOff x="4860" y="4860"/>
            <a:chExt cx="1620" cy="1440"/>
          </a:xfrm>
        </p:grpSpPr>
        <p:sp>
          <p:nvSpPr>
            <p:cNvPr id="40" name="AutoShape 40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1" name="AutoShape 41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43" name="Group 43"/>
          <p:cNvGrpSpPr>
            <a:grpSpLocks/>
          </p:cNvGrpSpPr>
          <p:nvPr/>
        </p:nvGrpSpPr>
        <p:grpSpPr bwMode="auto">
          <a:xfrm>
            <a:off x="5064125" y="2881332"/>
            <a:ext cx="439738" cy="254000"/>
            <a:chOff x="7020" y="4440"/>
            <a:chExt cx="540" cy="1440"/>
          </a:xfrm>
        </p:grpSpPr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7020" y="4440"/>
              <a:ext cx="54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7020" y="4980"/>
              <a:ext cx="540" cy="180"/>
            </a:xfrm>
            <a:custGeom>
              <a:avLst/>
              <a:gdLst>
                <a:gd name="T0" fmla="*/ 0 w 540"/>
                <a:gd name="T1" fmla="*/ 180 h 180"/>
                <a:gd name="T2" fmla="*/ 180 w 540"/>
                <a:gd name="T3" fmla="*/ 0 h 180"/>
                <a:gd name="T4" fmla="*/ 360 w 540"/>
                <a:gd name="T5" fmla="*/ 180 h 180"/>
                <a:gd name="T6" fmla="*/ 540 w 540"/>
                <a:gd name="T7" fmla="*/ 0 h 1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0"/>
                <a:gd name="T13" fmla="*/ 0 h 180"/>
                <a:gd name="T14" fmla="*/ 540 w 540"/>
                <a:gd name="T15" fmla="*/ 180 h 1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0" h="180">
                  <a:moveTo>
                    <a:pt x="0" y="180"/>
                  </a:moveTo>
                  <a:cubicBezTo>
                    <a:pt x="60" y="90"/>
                    <a:pt x="120" y="0"/>
                    <a:pt x="180" y="0"/>
                  </a:cubicBezTo>
                  <a:cubicBezTo>
                    <a:pt x="240" y="0"/>
                    <a:pt x="300" y="180"/>
                    <a:pt x="360" y="180"/>
                  </a:cubicBezTo>
                  <a:cubicBezTo>
                    <a:pt x="420" y="180"/>
                    <a:pt x="510" y="30"/>
                    <a:pt x="54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46" name="Line 46"/>
          <p:cNvSpPr>
            <a:spLocks noChangeShapeType="1"/>
          </p:cNvSpPr>
          <p:nvPr/>
        </p:nvSpPr>
        <p:spPr bwMode="auto">
          <a:xfrm flipV="1">
            <a:off x="6091238" y="2501920"/>
            <a:ext cx="0" cy="506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 flipH="1">
            <a:off x="5503863" y="2501920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>
            <a:off x="5308600" y="3135332"/>
            <a:ext cx="0" cy="1254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9" name="Line 49"/>
          <p:cNvSpPr>
            <a:spLocks noChangeShapeType="1"/>
          </p:cNvSpPr>
          <p:nvPr/>
        </p:nvSpPr>
        <p:spPr bwMode="auto">
          <a:xfrm>
            <a:off x="5308600" y="2754332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50" name="Group 50"/>
          <p:cNvGrpSpPr>
            <a:grpSpLocks/>
          </p:cNvGrpSpPr>
          <p:nvPr/>
        </p:nvGrpSpPr>
        <p:grpSpPr bwMode="auto">
          <a:xfrm>
            <a:off x="4832350" y="2374920"/>
            <a:ext cx="879475" cy="379412"/>
            <a:chOff x="6735" y="3180"/>
            <a:chExt cx="1080" cy="540"/>
          </a:xfrm>
        </p:grpSpPr>
        <p:sp>
          <p:nvSpPr>
            <p:cNvPr id="51" name="Oval 51"/>
            <p:cNvSpPr>
              <a:spLocks noChangeArrowheads="1"/>
            </p:cNvSpPr>
            <p:nvPr/>
          </p:nvSpPr>
          <p:spPr bwMode="auto">
            <a:xfrm>
              <a:off x="7020" y="3180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52" name="Group 52"/>
            <p:cNvGrpSpPr>
              <a:grpSpLocks/>
            </p:cNvGrpSpPr>
            <p:nvPr/>
          </p:nvGrpSpPr>
          <p:grpSpPr bwMode="auto">
            <a:xfrm>
              <a:off x="6735" y="3240"/>
              <a:ext cx="1080" cy="360"/>
              <a:chOff x="6660" y="3180"/>
              <a:chExt cx="1080" cy="360"/>
            </a:xfrm>
          </p:grpSpPr>
          <p:sp>
            <p:nvSpPr>
              <p:cNvPr id="53" name="Line 53"/>
              <p:cNvSpPr>
                <a:spLocks noChangeShapeType="1"/>
              </p:cNvSpPr>
              <p:nvPr/>
            </p:nvSpPr>
            <p:spPr bwMode="auto">
              <a:xfrm>
                <a:off x="6660" y="318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4" name="Line 54"/>
              <p:cNvSpPr>
                <a:spLocks noChangeShapeType="1"/>
              </p:cNvSpPr>
              <p:nvPr/>
            </p:nvSpPr>
            <p:spPr bwMode="auto">
              <a:xfrm flipH="1">
                <a:off x="7020" y="3360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5" name="Line 55"/>
              <p:cNvSpPr>
                <a:spLocks noChangeShapeType="1"/>
              </p:cNvSpPr>
              <p:nvPr/>
            </p:nvSpPr>
            <p:spPr bwMode="auto">
              <a:xfrm>
                <a:off x="7020" y="336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</p:grpSp>
      <p:grpSp>
        <p:nvGrpSpPr>
          <p:cNvPr id="56" name="Group 56"/>
          <p:cNvGrpSpPr>
            <a:grpSpLocks/>
          </p:cNvGrpSpPr>
          <p:nvPr/>
        </p:nvGrpSpPr>
        <p:grpSpPr bwMode="auto">
          <a:xfrm>
            <a:off x="5064125" y="4906982"/>
            <a:ext cx="879475" cy="379413"/>
            <a:chOff x="6930" y="6420"/>
            <a:chExt cx="1080" cy="540"/>
          </a:xfrm>
        </p:grpSpPr>
        <p:sp>
          <p:nvSpPr>
            <p:cNvPr id="57" name="Oval 57"/>
            <p:cNvSpPr>
              <a:spLocks noChangeArrowheads="1"/>
            </p:cNvSpPr>
            <p:nvPr/>
          </p:nvSpPr>
          <p:spPr bwMode="auto">
            <a:xfrm>
              <a:off x="7200" y="6420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58" name="Group 58"/>
            <p:cNvGrpSpPr>
              <a:grpSpLocks/>
            </p:cNvGrpSpPr>
            <p:nvPr/>
          </p:nvGrpSpPr>
          <p:grpSpPr bwMode="auto">
            <a:xfrm>
              <a:off x="6930" y="6495"/>
              <a:ext cx="1080" cy="360"/>
              <a:chOff x="6660" y="3180"/>
              <a:chExt cx="1080" cy="360"/>
            </a:xfrm>
          </p:grpSpPr>
          <p:sp>
            <p:nvSpPr>
              <p:cNvPr id="59" name="Line 59"/>
              <p:cNvSpPr>
                <a:spLocks noChangeShapeType="1"/>
              </p:cNvSpPr>
              <p:nvPr/>
            </p:nvSpPr>
            <p:spPr bwMode="auto">
              <a:xfrm>
                <a:off x="6660" y="318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0" name="Line 60"/>
              <p:cNvSpPr>
                <a:spLocks noChangeShapeType="1"/>
              </p:cNvSpPr>
              <p:nvPr/>
            </p:nvSpPr>
            <p:spPr bwMode="auto">
              <a:xfrm flipH="1">
                <a:off x="7020" y="3360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1" name="Line 61"/>
              <p:cNvSpPr>
                <a:spLocks noChangeShapeType="1"/>
              </p:cNvSpPr>
              <p:nvPr/>
            </p:nvSpPr>
            <p:spPr bwMode="auto">
              <a:xfrm>
                <a:off x="7020" y="336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</p:grpSp>
      <p:sp>
        <p:nvSpPr>
          <p:cNvPr id="62" name="Line 62"/>
          <p:cNvSpPr>
            <a:spLocks noChangeShapeType="1"/>
          </p:cNvSpPr>
          <p:nvPr/>
        </p:nvSpPr>
        <p:spPr bwMode="auto">
          <a:xfrm>
            <a:off x="6237288" y="5033982"/>
            <a:ext cx="0" cy="885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3" name="Line 63"/>
          <p:cNvSpPr>
            <a:spLocks noChangeShapeType="1"/>
          </p:cNvSpPr>
          <p:nvPr/>
        </p:nvSpPr>
        <p:spPr bwMode="auto">
          <a:xfrm flipH="1">
            <a:off x="5503863" y="5413395"/>
            <a:ext cx="733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4" name="Line 64"/>
          <p:cNvSpPr>
            <a:spLocks noChangeShapeType="1"/>
          </p:cNvSpPr>
          <p:nvPr/>
        </p:nvSpPr>
        <p:spPr bwMode="auto">
          <a:xfrm flipV="1">
            <a:off x="5503863" y="5286395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5" name="Line 65"/>
          <p:cNvSpPr>
            <a:spLocks noChangeShapeType="1"/>
          </p:cNvSpPr>
          <p:nvPr/>
        </p:nvSpPr>
        <p:spPr bwMode="auto">
          <a:xfrm flipV="1">
            <a:off x="5503863" y="4779982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" name="Line 66"/>
          <p:cNvSpPr>
            <a:spLocks noChangeShapeType="1"/>
          </p:cNvSpPr>
          <p:nvPr/>
        </p:nvSpPr>
        <p:spPr bwMode="auto">
          <a:xfrm>
            <a:off x="5503863" y="4779982"/>
            <a:ext cx="4397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grpSp>
        <p:nvGrpSpPr>
          <p:cNvPr id="67" name="Group 67"/>
          <p:cNvGrpSpPr>
            <a:grpSpLocks/>
          </p:cNvGrpSpPr>
          <p:nvPr/>
        </p:nvGrpSpPr>
        <p:grpSpPr bwMode="auto">
          <a:xfrm rot="-5400000">
            <a:off x="5581650" y="3095645"/>
            <a:ext cx="203200" cy="234950"/>
            <a:chOff x="4860" y="4860"/>
            <a:chExt cx="1620" cy="1440"/>
          </a:xfrm>
        </p:grpSpPr>
        <p:sp>
          <p:nvSpPr>
            <p:cNvPr id="68" name="AutoShape 68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69" name="AutoShape 69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0" name="Line 70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71" name="Group 71"/>
          <p:cNvGrpSpPr>
            <a:grpSpLocks/>
          </p:cNvGrpSpPr>
          <p:nvPr/>
        </p:nvGrpSpPr>
        <p:grpSpPr bwMode="auto">
          <a:xfrm rot="-5400000">
            <a:off x="4616450" y="2232045"/>
            <a:ext cx="203200" cy="234950"/>
            <a:chOff x="4860" y="4860"/>
            <a:chExt cx="1620" cy="1440"/>
          </a:xfrm>
        </p:grpSpPr>
        <p:sp>
          <p:nvSpPr>
            <p:cNvPr id="72" name="AutoShape 72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" name="AutoShape 73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4" name="Line 74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75" name="Group 75"/>
          <p:cNvGrpSpPr>
            <a:grpSpLocks/>
          </p:cNvGrpSpPr>
          <p:nvPr/>
        </p:nvGrpSpPr>
        <p:grpSpPr bwMode="auto">
          <a:xfrm>
            <a:off x="6175375" y="5540395"/>
            <a:ext cx="234950" cy="203200"/>
            <a:chOff x="4860" y="4860"/>
            <a:chExt cx="1620" cy="1440"/>
          </a:xfrm>
        </p:grpSpPr>
        <p:sp>
          <p:nvSpPr>
            <p:cNvPr id="76" name="AutoShape 76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7" name="AutoShape 77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8" name="Line 78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79" name="Group 79"/>
          <p:cNvGrpSpPr>
            <a:grpSpLocks/>
          </p:cNvGrpSpPr>
          <p:nvPr/>
        </p:nvGrpSpPr>
        <p:grpSpPr bwMode="auto">
          <a:xfrm rot="-5400000">
            <a:off x="4848225" y="4775220"/>
            <a:ext cx="203200" cy="234950"/>
            <a:chOff x="4860" y="4860"/>
            <a:chExt cx="1620" cy="1440"/>
          </a:xfrm>
        </p:grpSpPr>
        <p:sp>
          <p:nvSpPr>
            <p:cNvPr id="80" name="AutoShape 80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1" name="AutoShape 81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2" name="Line 82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83" name="Group 83"/>
          <p:cNvGrpSpPr>
            <a:grpSpLocks/>
          </p:cNvGrpSpPr>
          <p:nvPr/>
        </p:nvGrpSpPr>
        <p:grpSpPr bwMode="auto">
          <a:xfrm>
            <a:off x="5930900" y="3019445"/>
            <a:ext cx="465138" cy="2014537"/>
            <a:chOff x="3736" y="1490"/>
            <a:chExt cx="293" cy="1269"/>
          </a:xfrm>
        </p:grpSpPr>
        <p:grpSp>
          <p:nvGrpSpPr>
            <p:cNvPr id="84" name="Group 84"/>
            <p:cNvGrpSpPr>
              <a:grpSpLocks/>
            </p:cNvGrpSpPr>
            <p:nvPr/>
          </p:nvGrpSpPr>
          <p:grpSpPr bwMode="auto">
            <a:xfrm>
              <a:off x="3736" y="1490"/>
              <a:ext cx="278" cy="1269"/>
              <a:chOff x="3736" y="1490"/>
              <a:chExt cx="278" cy="1269"/>
            </a:xfrm>
          </p:grpSpPr>
          <p:sp>
            <p:nvSpPr>
              <p:cNvPr id="86" name="Rectangle 85"/>
              <p:cNvSpPr>
                <a:spLocks noChangeArrowheads="1"/>
              </p:cNvSpPr>
              <p:nvPr/>
            </p:nvSpPr>
            <p:spPr bwMode="auto">
              <a:xfrm>
                <a:off x="3736" y="1643"/>
                <a:ext cx="277" cy="9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7" name="AutoShape 86"/>
              <p:cNvSpPr>
                <a:spLocks noChangeArrowheads="1"/>
              </p:cNvSpPr>
              <p:nvPr/>
            </p:nvSpPr>
            <p:spPr bwMode="auto">
              <a:xfrm rot="-5400000">
                <a:off x="3795" y="1431"/>
                <a:ext cx="159" cy="277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8" name="AutoShape 87"/>
              <p:cNvSpPr>
                <a:spLocks noChangeArrowheads="1"/>
              </p:cNvSpPr>
              <p:nvPr/>
            </p:nvSpPr>
            <p:spPr bwMode="auto">
              <a:xfrm rot="5400000" flipV="1">
                <a:off x="3796" y="2541"/>
                <a:ext cx="159" cy="277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85" name="Text Box 88"/>
            <p:cNvSpPr txBox="1">
              <a:spLocks noChangeArrowheads="1"/>
            </p:cNvSpPr>
            <p:nvPr/>
          </p:nvSpPr>
          <p:spPr bwMode="auto">
            <a:xfrm>
              <a:off x="3751" y="1703"/>
              <a:ext cx="278" cy="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C</a:t>
              </a:r>
            </a:p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O</a:t>
              </a:r>
            </a:p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L</a:t>
              </a:r>
            </a:p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U</a:t>
              </a:r>
            </a:p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M</a:t>
              </a:r>
            </a:p>
            <a:p>
              <a:pPr algn="l"/>
              <a:r>
                <a:rPr lang="en-US" sz="1400">
                  <a:latin typeface="Microsoft Sans Serif" pitchFamily="34" charset="0"/>
                  <a:ea typeface="Mangal" pitchFamily="2"/>
                  <a:cs typeface="Mangal" pitchFamily="2"/>
                </a:rPr>
                <a:t>N</a:t>
              </a:r>
              <a:endParaRPr lang="en-US" sz="1400">
                <a:latin typeface="Microsoft Sans Serif" pitchFamily="34" charset="0"/>
              </a:endParaRPr>
            </a:p>
          </p:txBody>
        </p:sp>
      </p:grpSp>
      <p:sp>
        <p:nvSpPr>
          <p:cNvPr id="89" name="Text Box 89"/>
          <p:cNvSpPr txBox="1">
            <a:spLocks noChangeArrowheads="1"/>
          </p:cNvSpPr>
          <p:nvPr/>
        </p:nvSpPr>
        <p:spPr bwMode="auto">
          <a:xfrm>
            <a:off x="5797550" y="5919807"/>
            <a:ext cx="10255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Product C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90" name="Line 90"/>
          <p:cNvSpPr>
            <a:spLocks noChangeShapeType="1"/>
          </p:cNvSpPr>
          <p:nvPr/>
        </p:nvSpPr>
        <p:spPr bwMode="auto">
          <a:xfrm>
            <a:off x="3336925" y="4948257"/>
            <a:ext cx="1185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91" name="Line 91"/>
          <p:cNvSpPr>
            <a:spLocks noChangeShapeType="1"/>
          </p:cNvSpPr>
          <p:nvPr/>
        </p:nvSpPr>
        <p:spPr bwMode="auto">
          <a:xfrm flipV="1">
            <a:off x="4525963" y="4032270"/>
            <a:ext cx="0" cy="915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92" name="Group 101"/>
          <p:cNvGrpSpPr>
            <a:grpSpLocks/>
          </p:cNvGrpSpPr>
          <p:nvPr/>
        </p:nvGrpSpPr>
        <p:grpSpPr bwMode="auto">
          <a:xfrm>
            <a:off x="4522789" y="1927245"/>
            <a:ext cx="735013" cy="447675"/>
            <a:chOff x="2849" y="803"/>
            <a:chExt cx="463" cy="282"/>
          </a:xfrm>
        </p:grpSpPr>
        <p:grpSp>
          <p:nvGrpSpPr>
            <p:cNvPr id="93" name="Group 102"/>
            <p:cNvGrpSpPr>
              <a:grpSpLocks/>
            </p:cNvGrpSpPr>
            <p:nvPr/>
          </p:nvGrpSpPr>
          <p:grpSpPr bwMode="auto">
            <a:xfrm>
              <a:off x="2849" y="803"/>
              <a:ext cx="272" cy="196"/>
              <a:chOff x="1231" y="2215"/>
              <a:chExt cx="272" cy="196"/>
            </a:xfrm>
          </p:grpSpPr>
          <p:sp>
            <p:nvSpPr>
              <p:cNvPr id="96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7" name="Text Box 104"/>
              <p:cNvSpPr txBox="1">
                <a:spLocks noChangeArrowheads="1"/>
              </p:cNvSpPr>
              <p:nvPr/>
            </p:nvSpPr>
            <p:spPr bwMode="auto">
              <a:xfrm>
                <a:off x="1231" y="2215"/>
                <a:ext cx="272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PC</a:t>
                </a:r>
              </a:p>
            </p:txBody>
          </p:sp>
        </p:grpSp>
        <p:sp>
          <p:nvSpPr>
            <p:cNvPr id="94" name="Line 105"/>
            <p:cNvSpPr>
              <a:spLocks noChangeShapeType="1"/>
            </p:cNvSpPr>
            <p:nvPr/>
          </p:nvSpPr>
          <p:spPr bwMode="auto">
            <a:xfrm flipV="1">
              <a:off x="3312" y="912"/>
              <a:ext cx="0" cy="173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5" name="Line 106"/>
            <p:cNvSpPr>
              <a:spLocks noChangeShapeType="1"/>
            </p:cNvSpPr>
            <p:nvPr/>
          </p:nvSpPr>
          <p:spPr bwMode="auto">
            <a:xfrm flipH="1">
              <a:off x="3072" y="912"/>
              <a:ext cx="24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98" name="Group 119"/>
          <p:cNvGrpSpPr>
            <a:grpSpLocks/>
          </p:cNvGrpSpPr>
          <p:nvPr/>
        </p:nvGrpSpPr>
        <p:grpSpPr bwMode="auto">
          <a:xfrm>
            <a:off x="5486402" y="2786083"/>
            <a:ext cx="420688" cy="468313"/>
            <a:chOff x="3456" y="1344"/>
            <a:chExt cx="265" cy="295"/>
          </a:xfrm>
        </p:grpSpPr>
        <p:grpSp>
          <p:nvGrpSpPr>
            <p:cNvPr id="99" name="Group 120"/>
            <p:cNvGrpSpPr>
              <a:grpSpLocks/>
            </p:cNvGrpSpPr>
            <p:nvPr/>
          </p:nvGrpSpPr>
          <p:grpSpPr bwMode="auto">
            <a:xfrm>
              <a:off x="3456" y="1344"/>
              <a:ext cx="265" cy="196"/>
              <a:chOff x="1234" y="2215"/>
              <a:chExt cx="265" cy="196"/>
            </a:xfrm>
          </p:grpSpPr>
          <p:sp>
            <p:nvSpPr>
              <p:cNvPr id="101" name="Oval 121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02" name="Text Box 122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FC</a:t>
                </a:r>
              </a:p>
            </p:txBody>
          </p:sp>
        </p:grpSp>
        <p:sp>
          <p:nvSpPr>
            <p:cNvPr id="100" name="Line 123"/>
            <p:cNvSpPr>
              <a:spLocks noChangeShapeType="1"/>
            </p:cNvSpPr>
            <p:nvPr/>
          </p:nvSpPr>
          <p:spPr bwMode="auto">
            <a:xfrm flipV="1">
              <a:off x="3682" y="1447"/>
              <a:ext cx="0" cy="192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03" name="Group 124"/>
          <p:cNvGrpSpPr>
            <a:grpSpLocks/>
          </p:cNvGrpSpPr>
          <p:nvPr/>
        </p:nvGrpSpPr>
        <p:grpSpPr bwMode="auto">
          <a:xfrm>
            <a:off x="3733801" y="2786083"/>
            <a:ext cx="1317625" cy="311150"/>
            <a:chOff x="2352" y="1344"/>
            <a:chExt cx="830" cy="196"/>
          </a:xfrm>
        </p:grpSpPr>
        <p:grpSp>
          <p:nvGrpSpPr>
            <p:cNvPr id="104" name="Group 125"/>
            <p:cNvGrpSpPr>
              <a:grpSpLocks/>
            </p:cNvGrpSpPr>
            <p:nvPr/>
          </p:nvGrpSpPr>
          <p:grpSpPr bwMode="auto">
            <a:xfrm>
              <a:off x="2613" y="1344"/>
              <a:ext cx="265" cy="196"/>
              <a:chOff x="1234" y="2215"/>
              <a:chExt cx="265" cy="196"/>
            </a:xfrm>
          </p:grpSpPr>
          <p:sp>
            <p:nvSpPr>
              <p:cNvPr id="109" name="Oval 12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10" name="Text Box 127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LC</a:t>
                </a:r>
              </a:p>
            </p:txBody>
          </p:sp>
        </p:grpSp>
        <p:grpSp>
          <p:nvGrpSpPr>
            <p:cNvPr id="105" name="Group 128"/>
            <p:cNvGrpSpPr>
              <a:grpSpLocks/>
            </p:cNvGrpSpPr>
            <p:nvPr/>
          </p:nvGrpSpPr>
          <p:grpSpPr bwMode="auto">
            <a:xfrm>
              <a:off x="2352" y="1344"/>
              <a:ext cx="830" cy="96"/>
              <a:chOff x="2352" y="1344"/>
              <a:chExt cx="830" cy="96"/>
            </a:xfrm>
          </p:grpSpPr>
          <p:sp>
            <p:nvSpPr>
              <p:cNvPr id="106" name="Line 129"/>
              <p:cNvSpPr>
                <a:spLocks noChangeShapeType="1"/>
              </p:cNvSpPr>
              <p:nvPr/>
            </p:nvSpPr>
            <p:spPr bwMode="auto">
              <a:xfrm>
                <a:off x="2352" y="1344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07" name="Line 130"/>
              <p:cNvSpPr>
                <a:spLocks noChangeShapeType="1"/>
              </p:cNvSpPr>
              <p:nvPr/>
            </p:nvSpPr>
            <p:spPr bwMode="auto">
              <a:xfrm>
                <a:off x="2352" y="1440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08" name="Line 131"/>
              <p:cNvSpPr>
                <a:spLocks noChangeShapeType="1"/>
              </p:cNvSpPr>
              <p:nvPr/>
            </p:nvSpPr>
            <p:spPr bwMode="auto">
              <a:xfrm>
                <a:off x="2846" y="1440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111" name="Group 184"/>
          <p:cNvGrpSpPr>
            <a:grpSpLocks/>
          </p:cNvGrpSpPr>
          <p:nvPr/>
        </p:nvGrpSpPr>
        <p:grpSpPr bwMode="auto">
          <a:xfrm>
            <a:off x="1947863" y="4189432"/>
            <a:ext cx="741363" cy="311150"/>
            <a:chOff x="1227" y="2517"/>
            <a:chExt cx="467" cy="196"/>
          </a:xfrm>
        </p:grpSpPr>
        <p:sp>
          <p:nvSpPr>
            <p:cNvPr id="112" name="Line 134"/>
            <p:cNvSpPr>
              <a:spLocks noChangeShapeType="1"/>
            </p:cNvSpPr>
            <p:nvPr/>
          </p:nvSpPr>
          <p:spPr bwMode="auto">
            <a:xfrm flipH="1">
              <a:off x="1454" y="2614"/>
              <a:ext cx="24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13" name="Group 135"/>
            <p:cNvGrpSpPr>
              <a:grpSpLocks/>
            </p:cNvGrpSpPr>
            <p:nvPr/>
          </p:nvGrpSpPr>
          <p:grpSpPr bwMode="auto">
            <a:xfrm>
              <a:off x="1227" y="2517"/>
              <a:ext cx="265" cy="196"/>
              <a:chOff x="1234" y="2215"/>
              <a:chExt cx="265" cy="196"/>
            </a:xfrm>
          </p:grpSpPr>
          <p:sp>
            <p:nvSpPr>
              <p:cNvPr id="114" name="Oval 13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15" name="Text Box 137"/>
              <p:cNvSpPr txBox="1">
                <a:spLocks noChangeArrowheads="1"/>
              </p:cNvSpPr>
              <p:nvPr/>
            </p:nvSpPr>
            <p:spPr bwMode="auto">
              <a:xfrm>
                <a:off x="1234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CC"/>
                    </a:solidFill>
                  </a:rPr>
                  <a:t>TC</a:t>
                </a:r>
              </a:p>
            </p:txBody>
          </p:sp>
        </p:grpSp>
      </p:grpSp>
      <p:grpSp>
        <p:nvGrpSpPr>
          <p:cNvPr id="116" name="Group 185"/>
          <p:cNvGrpSpPr/>
          <p:nvPr/>
        </p:nvGrpSpPr>
        <p:grpSpPr>
          <a:xfrm>
            <a:off x="3233740" y="1719282"/>
            <a:ext cx="441325" cy="2156288"/>
            <a:chOff x="3233740" y="1719282"/>
            <a:chExt cx="441325" cy="2156288"/>
          </a:xfrm>
        </p:grpSpPr>
        <p:grpSp>
          <p:nvGrpSpPr>
            <p:cNvPr id="117" name="Group 93"/>
            <p:cNvGrpSpPr>
              <a:grpSpLocks/>
            </p:cNvGrpSpPr>
            <p:nvPr/>
          </p:nvGrpSpPr>
          <p:grpSpPr bwMode="auto">
            <a:xfrm>
              <a:off x="3233740" y="1719282"/>
              <a:ext cx="441325" cy="311150"/>
              <a:chOff x="1249" y="2215"/>
              <a:chExt cx="278" cy="196"/>
            </a:xfrm>
          </p:grpSpPr>
          <p:sp>
            <p:nvSpPr>
              <p:cNvPr id="119" name="Oval 94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0" name="Text Box 95"/>
              <p:cNvSpPr txBox="1">
                <a:spLocks noChangeArrowheads="1"/>
              </p:cNvSpPr>
              <p:nvPr/>
            </p:nvSpPr>
            <p:spPr bwMode="auto">
              <a:xfrm>
                <a:off x="1249" y="2215"/>
                <a:ext cx="278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CC</a:t>
                </a:r>
              </a:p>
            </p:txBody>
          </p:sp>
        </p:grpSp>
        <p:sp>
          <p:nvSpPr>
            <p:cNvPr id="118" name="Line 96"/>
            <p:cNvSpPr>
              <a:spLocks noChangeShapeType="1"/>
            </p:cNvSpPr>
            <p:nvPr/>
          </p:nvSpPr>
          <p:spPr bwMode="auto">
            <a:xfrm flipV="1">
              <a:off x="3466562" y="2039570"/>
              <a:ext cx="0" cy="1836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21" name="Group 132"/>
          <p:cNvGrpSpPr/>
          <p:nvPr/>
        </p:nvGrpSpPr>
        <p:grpSpPr>
          <a:xfrm>
            <a:off x="2362207" y="1728807"/>
            <a:ext cx="892169" cy="1512888"/>
            <a:chOff x="2362207" y="1533525"/>
            <a:chExt cx="892169" cy="1512888"/>
          </a:xfrm>
        </p:grpSpPr>
        <p:sp>
          <p:nvSpPr>
            <p:cNvPr id="122" name="Line 98"/>
            <p:cNvSpPr>
              <a:spLocks noChangeShapeType="1"/>
            </p:cNvSpPr>
            <p:nvPr/>
          </p:nvSpPr>
          <p:spPr bwMode="auto">
            <a:xfrm flipH="1">
              <a:off x="2873376" y="1687513"/>
              <a:ext cx="381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23" name="Group 182"/>
            <p:cNvGrpSpPr>
              <a:grpSpLocks/>
            </p:cNvGrpSpPr>
            <p:nvPr/>
          </p:nvGrpSpPr>
          <p:grpSpPr bwMode="auto">
            <a:xfrm>
              <a:off x="2362211" y="1533525"/>
              <a:ext cx="609603" cy="1512888"/>
              <a:chOff x="1488" y="967"/>
              <a:chExt cx="384" cy="953"/>
            </a:xfrm>
          </p:grpSpPr>
          <p:grpSp>
            <p:nvGrpSpPr>
              <p:cNvPr id="125" name="Group 141"/>
              <p:cNvGrpSpPr>
                <a:grpSpLocks/>
              </p:cNvGrpSpPr>
              <p:nvPr/>
            </p:nvGrpSpPr>
            <p:grpSpPr bwMode="auto">
              <a:xfrm flipH="1">
                <a:off x="1570" y="1242"/>
                <a:ext cx="302" cy="288"/>
                <a:chOff x="1570" y="953"/>
                <a:chExt cx="302" cy="288"/>
              </a:xfrm>
            </p:grpSpPr>
            <p:grpSp>
              <p:nvGrpSpPr>
                <p:cNvPr id="131" name="Group 142"/>
                <p:cNvGrpSpPr>
                  <a:grpSpLocks/>
                </p:cNvGrpSpPr>
                <p:nvPr/>
              </p:nvGrpSpPr>
              <p:grpSpPr bwMode="auto">
                <a:xfrm>
                  <a:off x="1570" y="953"/>
                  <a:ext cx="265" cy="196"/>
                  <a:chOff x="1213" y="2215"/>
                  <a:chExt cx="265" cy="196"/>
                </a:xfrm>
              </p:grpSpPr>
              <p:sp>
                <p:nvSpPr>
                  <p:cNvPr id="134" name="Oval 143"/>
                  <p:cNvSpPr>
                    <a:spLocks noChangeArrowheads="1"/>
                  </p:cNvSpPr>
                  <p:nvPr/>
                </p:nvSpPr>
                <p:spPr bwMode="auto">
                  <a:xfrm>
                    <a:off x="1265" y="2215"/>
                    <a:ext cx="196" cy="196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135" name="Text Box 1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13" y="2215"/>
                    <a:ext cx="265" cy="192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>
                        <a:solidFill>
                          <a:srgbClr val="0000CC"/>
                        </a:solidFill>
                      </a:rPr>
                      <a:t>FC</a:t>
                    </a:r>
                  </a:p>
                </p:txBody>
              </p:sp>
            </p:grpSp>
            <p:sp>
              <p:nvSpPr>
                <p:cNvPr id="132" name="Line 145"/>
                <p:cNvSpPr>
                  <a:spLocks noChangeShapeType="1"/>
                </p:cNvSpPr>
                <p:nvPr/>
              </p:nvSpPr>
              <p:spPr bwMode="auto">
                <a:xfrm flipV="1">
                  <a:off x="1872" y="1049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33" name="Line 146"/>
                <p:cNvSpPr>
                  <a:spLocks noChangeShapeType="1"/>
                </p:cNvSpPr>
                <p:nvPr/>
              </p:nvSpPr>
              <p:spPr bwMode="auto">
                <a:xfrm flipH="1">
                  <a:off x="1824" y="1049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26" name="Group 154"/>
              <p:cNvGrpSpPr>
                <a:grpSpLocks/>
              </p:cNvGrpSpPr>
              <p:nvPr/>
            </p:nvGrpSpPr>
            <p:grpSpPr bwMode="auto">
              <a:xfrm>
                <a:off x="1613" y="967"/>
                <a:ext cx="197" cy="196"/>
                <a:chOff x="1265" y="2215"/>
                <a:chExt cx="197" cy="196"/>
              </a:xfrm>
            </p:grpSpPr>
            <p:sp>
              <p:nvSpPr>
                <p:cNvPr id="129" name="Oval 155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30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1271" y="2215"/>
                  <a:ext cx="191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solidFill>
                        <a:srgbClr val="0000CC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127" name="Line 159"/>
              <p:cNvSpPr>
                <a:spLocks noChangeShapeType="1"/>
              </p:cNvSpPr>
              <p:nvPr/>
            </p:nvSpPr>
            <p:spPr bwMode="auto">
              <a:xfrm flipV="1">
                <a:off x="1488" y="1057"/>
                <a:ext cx="0" cy="863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28" name="Line 160"/>
              <p:cNvSpPr>
                <a:spLocks noChangeShapeType="1"/>
              </p:cNvSpPr>
              <p:nvPr/>
            </p:nvSpPr>
            <p:spPr bwMode="auto">
              <a:xfrm>
                <a:off x="1488" y="1056"/>
                <a:ext cx="132" cy="1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24" name="Line 161"/>
            <p:cNvSpPr>
              <a:spLocks noChangeShapeType="1"/>
            </p:cNvSpPr>
            <p:nvPr/>
          </p:nvSpPr>
          <p:spPr bwMode="auto">
            <a:xfrm>
              <a:off x="2732088" y="183038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36" name="Group 183"/>
          <p:cNvGrpSpPr/>
          <p:nvPr/>
        </p:nvGrpSpPr>
        <p:grpSpPr>
          <a:xfrm>
            <a:off x="2563269" y="2786058"/>
            <a:ext cx="579971" cy="1114876"/>
            <a:chOff x="2563269" y="2786058"/>
            <a:chExt cx="579971" cy="1114876"/>
          </a:xfrm>
        </p:grpSpPr>
        <p:grpSp>
          <p:nvGrpSpPr>
            <p:cNvPr id="137" name="Group 108"/>
            <p:cNvGrpSpPr>
              <a:grpSpLocks/>
            </p:cNvGrpSpPr>
            <p:nvPr/>
          </p:nvGrpSpPr>
          <p:grpSpPr bwMode="auto">
            <a:xfrm>
              <a:off x="2563269" y="2786058"/>
              <a:ext cx="420688" cy="311150"/>
              <a:chOff x="1250" y="2215"/>
              <a:chExt cx="265" cy="196"/>
            </a:xfrm>
          </p:grpSpPr>
          <p:sp>
            <p:nvSpPr>
              <p:cNvPr id="140" name="Oval 109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41" name="Text Box 110"/>
              <p:cNvSpPr txBox="1">
                <a:spLocks noChangeArrowheads="1"/>
              </p:cNvSpPr>
              <p:nvPr/>
            </p:nvSpPr>
            <p:spPr bwMode="auto">
              <a:xfrm>
                <a:off x="1250" y="2215"/>
                <a:ext cx="265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LC</a:t>
                </a:r>
              </a:p>
            </p:txBody>
          </p:sp>
        </p:grpSp>
        <p:sp>
          <p:nvSpPr>
            <p:cNvPr id="138" name="Line 166"/>
            <p:cNvSpPr>
              <a:spLocks noChangeShapeType="1"/>
            </p:cNvSpPr>
            <p:nvPr/>
          </p:nvSpPr>
          <p:spPr bwMode="auto">
            <a:xfrm flipV="1">
              <a:off x="3143240" y="2928934"/>
              <a:ext cx="0" cy="972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9" name="Line 175"/>
            <p:cNvSpPr>
              <a:spLocks noChangeShapeType="1"/>
            </p:cNvSpPr>
            <p:nvPr/>
          </p:nvSpPr>
          <p:spPr bwMode="auto">
            <a:xfrm flipH="1">
              <a:off x="2890838" y="2928934"/>
              <a:ext cx="252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42" name="Group 182"/>
          <p:cNvGrpSpPr/>
          <p:nvPr/>
        </p:nvGrpSpPr>
        <p:grpSpPr>
          <a:xfrm>
            <a:off x="5207006" y="3571876"/>
            <a:ext cx="722927" cy="670669"/>
            <a:chOff x="5207006" y="3548083"/>
            <a:chExt cx="722927" cy="670669"/>
          </a:xfrm>
        </p:grpSpPr>
        <p:sp>
          <p:nvSpPr>
            <p:cNvPr id="143" name="Line 111"/>
            <p:cNvSpPr>
              <a:spLocks noChangeShapeType="1"/>
            </p:cNvSpPr>
            <p:nvPr/>
          </p:nvSpPr>
          <p:spPr bwMode="auto">
            <a:xfrm>
              <a:off x="5555198" y="3718454"/>
              <a:ext cx="182563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44" name="Line 112"/>
            <p:cNvSpPr>
              <a:spLocks noChangeShapeType="1"/>
            </p:cNvSpPr>
            <p:nvPr/>
          </p:nvSpPr>
          <p:spPr bwMode="auto">
            <a:xfrm>
              <a:off x="5744111" y="3714752"/>
              <a:ext cx="0" cy="504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45" name="Group 163"/>
            <p:cNvGrpSpPr>
              <a:grpSpLocks/>
            </p:cNvGrpSpPr>
            <p:nvPr/>
          </p:nvGrpSpPr>
          <p:grpSpPr bwMode="auto">
            <a:xfrm>
              <a:off x="5207008" y="3548083"/>
              <a:ext cx="365125" cy="311150"/>
              <a:chOff x="1250" y="2215"/>
              <a:chExt cx="230" cy="196"/>
            </a:xfrm>
          </p:grpSpPr>
          <p:sp>
            <p:nvSpPr>
              <p:cNvPr id="147" name="Oval 164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48" name="Text Box 165"/>
              <p:cNvSpPr txBox="1">
                <a:spLocks noChangeArrowheads="1"/>
              </p:cNvSpPr>
              <p:nvPr/>
            </p:nvSpPr>
            <p:spPr bwMode="auto">
              <a:xfrm>
                <a:off x="1250" y="2215"/>
                <a:ext cx="230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T</a:t>
                </a:r>
                <a:r>
                  <a:rPr lang="en-US" sz="1400" dirty="0" smtClean="0">
                    <a:solidFill>
                      <a:srgbClr val="0000CC"/>
                    </a:solidFill>
                  </a:rPr>
                  <a:t>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146" name="Line 111"/>
            <p:cNvSpPr>
              <a:spLocks noChangeShapeType="1"/>
            </p:cNvSpPr>
            <p:nvPr/>
          </p:nvSpPr>
          <p:spPr bwMode="auto">
            <a:xfrm>
              <a:off x="5749933" y="4214818"/>
              <a:ext cx="180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50" name="Group 170"/>
          <p:cNvGrpSpPr/>
          <p:nvPr/>
        </p:nvGrpSpPr>
        <p:grpSpPr>
          <a:xfrm>
            <a:off x="4765678" y="4475169"/>
            <a:ext cx="360363" cy="311150"/>
            <a:chOff x="2602431" y="2603500"/>
            <a:chExt cx="360363" cy="311150"/>
          </a:xfrm>
        </p:grpSpPr>
        <p:sp>
          <p:nvSpPr>
            <p:cNvPr id="155" name="Oval 149"/>
            <p:cNvSpPr>
              <a:spLocks noChangeArrowheads="1"/>
            </p:cNvSpPr>
            <p:nvPr/>
          </p:nvSpPr>
          <p:spPr bwMode="auto">
            <a:xfrm flipH="1">
              <a:off x="2615127" y="2603500"/>
              <a:ext cx="311150" cy="311150"/>
            </a:xfrm>
            <a:prstGeom prst="ellipse">
              <a:avLst/>
            </a:prstGeom>
            <a:noFill/>
            <a:ln w="9525" algn="ctr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6" name="Text Box 150"/>
            <p:cNvSpPr txBox="1">
              <a:spLocks noChangeArrowheads="1"/>
            </p:cNvSpPr>
            <p:nvPr/>
          </p:nvSpPr>
          <p:spPr bwMode="auto">
            <a:xfrm flipH="1">
              <a:off x="2602431" y="2603500"/>
              <a:ext cx="360363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FC</a:t>
              </a:r>
            </a:p>
          </p:txBody>
        </p:sp>
      </p:grpSp>
      <p:sp>
        <p:nvSpPr>
          <p:cNvPr id="151" name="Line 177"/>
          <p:cNvSpPr>
            <a:spLocks noChangeShapeType="1"/>
          </p:cNvSpPr>
          <p:nvPr/>
        </p:nvSpPr>
        <p:spPr bwMode="auto">
          <a:xfrm rot="16200000" flipH="1">
            <a:off x="4867464" y="4437884"/>
            <a:ext cx="1440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53" name="Line 152"/>
          <p:cNvSpPr>
            <a:spLocks noChangeShapeType="1"/>
          </p:cNvSpPr>
          <p:nvPr/>
        </p:nvSpPr>
        <p:spPr bwMode="auto">
          <a:xfrm>
            <a:off x="5089000" y="4643446"/>
            <a:ext cx="1440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54" name="Line 152"/>
          <p:cNvSpPr>
            <a:spLocks noChangeShapeType="1"/>
          </p:cNvSpPr>
          <p:nvPr/>
        </p:nvSpPr>
        <p:spPr bwMode="auto">
          <a:xfrm rot="5400000">
            <a:off x="5043330" y="4816109"/>
            <a:ext cx="3708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grpSp>
        <p:nvGrpSpPr>
          <p:cNvPr id="157" name="Group 156"/>
          <p:cNvGrpSpPr/>
          <p:nvPr/>
        </p:nvGrpSpPr>
        <p:grpSpPr>
          <a:xfrm>
            <a:off x="6357950" y="4643446"/>
            <a:ext cx="354013" cy="1012301"/>
            <a:chOff x="6357950" y="4643446"/>
            <a:chExt cx="354013" cy="1012301"/>
          </a:xfrm>
        </p:grpSpPr>
        <p:grpSp>
          <p:nvGrpSpPr>
            <p:cNvPr id="158" name="Group 115"/>
            <p:cNvGrpSpPr>
              <a:grpSpLocks/>
            </p:cNvGrpSpPr>
            <p:nvPr/>
          </p:nvGrpSpPr>
          <p:grpSpPr bwMode="auto">
            <a:xfrm>
              <a:off x="6357950" y="4643446"/>
              <a:ext cx="354013" cy="311150"/>
              <a:chOff x="1255" y="2215"/>
              <a:chExt cx="223" cy="196"/>
            </a:xfrm>
          </p:grpSpPr>
          <p:sp>
            <p:nvSpPr>
              <p:cNvPr id="161" name="Oval 116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62" name="Text Box 117"/>
              <p:cNvSpPr txBox="1">
                <a:spLocks noChangeArrowheads="1"/>
              </p:cNvSpPr>
              <p:nvPr/>
            </p:nvSpPr>
            <p:spPr bwMode="auto">
              <a:xfrm>
                <a:off x="1255" y="2215"/>
                <a:ext cx="223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L</a:t>
                </a:r>
                <a:r>
                  <a:rPr lang="en-US" sz="1400" dirty="0" smtClean="0">
                    <a:solidFill>
                      <a:srgbClr val="0000CC"/>
                    </a:solidFill>
                  </a:rPr>
                  <a:t>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159" name="Line 118"/>
            <p:cNvSpPr>
              <a:spLocks noChangeShapeType="1"/>
            </p:cNvSpPr>
            <p:nvPr/>
          </p:nvSpPr>
          <p:spPr bwMode="auto">
            <a:xfrm>
              <a:off x="6555330" y="4963066"/>
              <a:ext cx="0" cy="684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60" name="Line 118"/>
            <p:cNvSpPr>
              <a:spLocks noChangeShapeType="1"/>
            </p:cNvSpPr>
            <p:nvPr/>
          </p:nvSpPr>
          <p:spPr bwMode="auto">
            <a:xfrm rot="5400000">
              <a:off x="6484454" y="5583747"/>
              <a:ext cx="0" cy="144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63" name="Group 230"/>
          <p:cNvGrpSpPr/>
          <p:nvPr/>
        </p:nvGrpSpPr>
        <p:grpSpPr>
          <a:xfrm>
            <a:off x="5500694" y="1500174"/>
            <a:ext cx="1093476" cy="2521094"/>
            <a:chOff x="7115358" y="1651638"/>
            <a:chExt cx="1093476" cy="2521094"/>
          </a:xfrm>
        </p:grpSpPr>
        <p:grpSp>
          <p:nvGrpSpPr>
            <p:cNvPr id="164" name="Group 218"/>
            <p:cNvGrpSpPr/>
            <p:nvPr/>
          </p:nvGrpSpPr>
          <p:grpSpPr>
            <a:xfrm>
              <a:off x="7131082" y="2163664"/>
              <a:ext cx="1077752" cy="2009068"/>
              <a:chOff x="5500694" y="2163664"/>
              <a:chExt cx="1077752" cy="2009068"/>
            </a:xfrm>
          </p:grpSpPr>
          <p:sp>
            <p:nvSpPr>
              <p:cNvPr id="168" name="Line 105"/>
              <p:cNvSpPr>
                <a:spLocks noChangeShapeType="1"/>
              </p:cNvSpPr>
              <p:nvPr/>
            </p:nvSpPr>
            <p:spPr bwMode="auto">
              <a:xfrm>
                <a:off x="5684186" y="2490032"/>
                <a:ext cx="0" cy="432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grpSp>
            <p:nvGrpSpPr>
              <p:cNvPr id="169" name="Group 210"/>
              <p:cNvGrpSpPr/>
              <p:nvPr/>
            </p:nvGrpSpPr>
            <p:grpSpPr>
              <a:xfrm>
                <a:off x="5500694" y="2163664"/>
                <a:ext cx="331698" cy="311150"/>
                <a:chOff x="7909038" y="3357562"/>
                <a:chExt cx="331698" cy="311150"/>
              </a:xfrm>
            </p:grpSpPr>
            <p:sp>
              <p:nvSpPr>
                <p:cNvPr id="174" name="Oval 103"/>
                <p:cNvSpPr>
                  <a:spLocks noChangeArrowheads="1"/>
                </p:cNvSpPr>
                <p:nvPr/>
              </p:nvSpPr>
              <p:spPr bwMode="auto">
                <a:xfrm>
                  <a:off x="7929586" y="3357562"/>
                  <a:ext cx="311150" cy="311150"/>
                </a:xfrm>
                <a:prstGeom prst="ellipse">
                  <a:avLst/>
                </a:prstGeom>
                <a:noFill/>
                <a:ln w="9525" algn="ctr">
                  <a:solidFill>
                    <a:srgbClr val="FF33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7909038" y="3357562"/>
                  <a:ext cx="317716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FF33CC"/>
                      </a:solidFill>
                    </a:rPr>
                    <a:t> X</a:t>
                  </a:r>
                  <a:endParaRPr lang="en-US" sz="1400" dirty="0">
                    <a:solidFill>
                      <a:srgbClr val="FF33CC"/>
                    </a:solidFill>
                  </a:endParaRPr>
                </a:p>
              </p:txBody>
            </p:sp>
          </p:grpSp>
          <p:sp>
            <p:nvSpPr>
              <p:cNvPr id="170" name="Line 105"/>
              <p:cNvSpPr>
                <a:spLocks noChangeShapeType="1"/>
              </p:cNvSpPr>
              <p:nvPr/>
            </p:nvSpPr>
            <p:spPr bwMode="auto">
              <a:xfrm rot="16200000">
                <a:off x="6182446" y="3604504"/>
                <a:ext cx="0" cy="792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non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1" name="Line 105"/>
              <p:cNvSpPr>
                <a:spLocks noChangeShapeType="1"/>
              </p:cNvSpPr>
              <p:nvPr/>
            </p:nvSpPr>
            <p:spPr bwMode="auto">
              <a:xfrm rot="16200000">
                <a:off x="6205900" y="1966609"/>
                <a:ext cx="0" cy="720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non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2" name="Line 105"/>
              <p:cNvSpPr>
                <a:spLocks noChangeShapeType="1"/>
              </p:cNvSpPr>
              <p:nvPr/>
            </p:nvSpPr>
            <p:spPr bwMode="auto">
              <a:xfrm rot="10800000">
                <a:off x="6572265" y="2318058"/>
                <a:ext cx="0" cy="1692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non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3" name="Line 105"/>
              <p:cNvSpPr>
                <a:spLocks noChangeShapeType="1"/>
              </p:cNvSpPr>
              <p:nvPr/>
            </p:nvSpPr>
            <p:spPr bwMode="auto">
              <a:xfrm rot="10800000">
                <a:off x="5796721" y="3992732"/>
                <a:ext cx="0" cy="180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non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65" name="Group 221"/>
            <p:cNvGrpSpPr/>
            <p:nvPr/>
          </p:nvGrpSpPr>
          <p:grpSpPr>
            <a:xfrm>
              <a:off x="7115358" y="1651638"/>
              <a:ext cx="444352" cy="512026"/>
              <a:chOff x="5484970" y="1571612"/>
              <a:chExt cx="444352" cy="512026"/>
            </a:xfrm>
          </p:grpSpPr>
          <p:sp>
            <p:nvSpPr>
              <p:cNvPr id="166" name="Line 105"/>
              <p:cNvSpPr>
                <a:spLocks noChangeShapeType="1"/>
              </p:cNvSpPr>
              <p:nvPr/>
            </p:nvSpPr>
            <p:spPr bwMode="auto">
              <a:xfrm>
                <a:off x="5684186" y="1867638"/>
                <a:ext cx="0" cy="216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67" name="Text Box 178"/>
              <p:cNvSpPr txBox="1">
                <a:spLocks noChangeArrowheads="1"/>
              </p:cNvSpPr>
              <p:nvPr/>
            </p:nvSpPr>
            <p:spPr bwMode="auto">
              <a:xfrm>
                <a:off x="5484970" y="1571612"/>
                <a:ext cx="444352" cy="3385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>
                    <a:solidFill>
                      <a:srgbClr val="FF33CC"/>
                    </a:solidFill>
                  </a:rPr>
                  <a:t>L/F</a:t>
                </a:r>
                <a:endParaRPr lang="en-US" sz="1600" dirty="0">
                  <a:solidFill>
                    <a:srgbClr val="FF33CC"/>
                  </a:solidFill>
                </a:endParaRPr>
              </a:p>
            </p:txBody>
          </p:sp>
        </p:grpSp>
      </p:grpSp>
      <p:grpSp>
        <p:nvGrpSpPr>
          <p:cNvPr id="176" name="Group 206"/>
          <p:cNvGrpSpPr/>
          <p:nvPr/>
        </p:nvGrpSpPr>
        <p:grpSpPr>
          <a:xfrm>
            <a:off x="3194610" y="1214422"/>
            <a:ext cx="1407239" cy="2791904"/>
            <a:chOff x="3102624" y="1336270"/>
            <a:chExt cx="1407239" cy="2791904"/>
          </a:xfrm>
        </p:grpSpPr>
        <p:sp>
          <p:nvSpPr>
            <p:cNvPr id="177" name="Line 106"/>
            <p:cNvSpPr>
              <a:spLocks noChangeShapeType="1"/>
            </p:cNvSpPr>
            <p:nvPr/>
          </p:nvSpPr>
          <p:spPr bwMode="auto">
            <a:xfrm flipH="1">
              <a:off x="3550840" y="1520722"/>
              <a:ext cx="252000" cy="0"/>
            </a:xfrm>
            <a:prstGeom prst="line">
              <a:avLst/>
            </a:prstGeom>
            <a:noFill/>
            <a:ln w="9525">
              <a:solidFill>
                <a:srgbClr val="FF33CC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78" name="Group 204"/>
            <p:cNvGrpSpPr/>
            <p:nvPr/>
          </p:nvGrpSpPr>
          <p:grpSpPr>
            <a:xfrm>
              <a:off x="3102624" y="1357298"/>
              <a:ext cx="523616" cy="2770876"/>
              <a:chOff x="3102624" y="1357298"/>
              <a:chExt cx="523616" cy="2770876"/>
            </a:xfrm>
          </p:grpSpPr>
          <p:grpSp>
            <p:nvGrpSpPr>
              <p:cNvPr id="180" name="Group 182"/>
              <p:cNvGrpSpPr/>
              <p:nvPr/>
            </p:nvGrpSpPr>
            <p:grpSpPr>
              <a:xfrm>
                <a:off x="3153034" y="1357298"/>
                <a:ext cx="473206" cy="311150"/>
                <a:chOff x="7504396" y="2928934"/>
                <a:chExt cx="473206" cy="311150"/>
              </a:xfrm>
            </p:grpSpPr>
            <p:sp>
              <p:nvSpPr>
                <p:cNvPr id="184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7504396" y="2928934"/>
                  <a:ext cx="473206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FF33CC"/>
                      </a:solidFill>
                    </a:rPr>
                    <a:t>CRC</a:t>
                  </a:r>
                  <a:endParaRPr lang="en-US" sz="1400" dirty="0">
                    <a:solidFill>
                      <a:srgbClr val="FF33CC"/>
                    </a:solidFill>
                  </a:endParaRPr>
                </a:p>
              </p:txBody>
            </p:sp>
            <p:sp>
              <p:nvSpPr>
                <p:cNvPr id="185" name="Oval 103"/>
                <p:cNvSpPr>
                  <a:spLocks noChangeArrowheads="1"/>
                </p:cNvSpPr>
                <p:nvPr/>
              </p:nvSpPr>
              <p:spPr bwMode="auto">
                <a:xfrm>
                  <a:off x="7572396" y="2928934"/>
                  <a:ext cx="311150" cy="311150"/>
                </a:xfrm>
                <a:prstGeom prst="ellipse">
                  <a:avLst/>
                </a:prstGeom>
                <a:noFill/>
                <a:ln w="9525" algn="ctr">
                  <a:solidFill>
                    <a:srgbClr val="FF33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sp>
            <p:nvSpPr>
              <p:cNvPr id="181" name="Line 105"/>
              <p:cNvSpPr>
                <a:spLocks noChangeShapeType="1"/>
              </p:cNvSpPr>
              <p:nvPr/>
            </p:nvSpPr>
            <p:spPr bwMode="auto">
              <a:xfrm>
                <a:off x="3387896" y="1673392"/>
                <a:ext cx="0" cy="180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82" name="Line 105"/>
              <p:cNvSpPr>
                <a:spLocks noChangeShapeType="1"/>
              </p:cNvSpPr>
              <p:nvPr/>
            </p:nvSpPr>
            <p:spPr bwMode="auto">
              <a:xfrm flipV="1">
                <a:off x="3102624" y="1500174"/>
                <a:ext cx="0" cy="262800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83" name="Line 106"/>
              <p:cNvSpPr>
                <a:spLocks noChangeShapeType="1"/>
              </p:cNvSpPr>
              <p:nvPr/>
            </p:nvSpPr>
            <p:spPr bwMode="auto">
              <a:xfrm flipH="1">
                <a:off x="3112418" y="1500174"/>
                <a:ext cx="108000" cy="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79" name="Text Box 178"/>
            <p:cNvSpPr txBox="1">
              <a:spLocks noChangeArrowheads="1"/>
            </p:cNvSpPr>
            <p:nvPr/>
          </p:nvSpPr>
          <p:spPr bwMode="auto">
            <a:xfrm>
              <a:off x="3735292" y="1336270"/>
              <a:ext cx="774571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N" sz="1600" dirty="0" smtClean="0">
                  <a:solidFill>
                    <a:srgbClr val="FF33CC"/>
                  </a:solidFill>
                </a:rPr>
                <a:t>[A/B]</a:t>
              </a:r>
              <a:r>
                <a:rPr lang="en-IN" sz="1600" baseline="-25000" dirty="0" err="1" smtClean="0">
                  <a:solidFill>
                    <a:srgbClr val="FF33CC"/>
                  </a:solidFill>
                </a:rPr>
                <a:t>rxr</a:t>
              </a:r>
              <a:endParaRPr lang="en-US" sz="1600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1142976" y="4143380"/>
            <a:ext cx="857883" cy="338554"/>
            <a:chOff x="2774985" y="4286256"/>
            <a:chExt cx="857883" cy="338554"/>
          </a:xfrm>
        </p:grpSpPr>
        <p:sp>
          <p:nvSpPr>
            <p:cNvPr id="187" name="Text Box 178"/>
            <p:cNvSpPr txBox="1">
              <a:spLocks noChangeArrowheads="1"/>
            </p:cNvSpPr>
            <p:nvPr/>
          </p:nvSpPr>
          <p:spPr bwMode="auto">
            <a:xfrm>
              <a:off x="2774985" y="4286256"/>
              <a:ext cx="71275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N" sz="1600" dirty="0" err="1" smtClean="0">
                  <a:solidFill>
                    <a:srgbClr val="FF0000"/>
                  </a:solidFill>
                </a:rPr>
                <a:t>T</a:t>
              </a:r>
              <a:r>
                <a:rPr lang="en-IN" sz="1600" baseline="-25000" dirty="0" err="1" smtClean="0">
                  <a:solidFill>
                    <a:srgbClr val="FF0000"/>
                  </a:solidFill>
                </a:rPr>
                <a:t>rxr</a:t>
              </a:r>
              <a:r>
                <a:rPr lang="en-IN" sz="1600" baseline="30000" dirty="0" err="1" smtClean="0">
                  <a:solidFill>
                    <a:srgbClr val="FF0000"/>
                  </a:solidFill>
                </a:rPr>
                <a:t>MAX</a:t>
              </a:r>
              <a:endParaRPr 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188" name="Line 106"/>
            <p:cNvSpPr>
              <a:spLocks noChangeShapeType="1"/>
            </p:cNvSpPr>
            <p:nvPr/>
          </p:nvSpPr>
          <p:spPr bwMode="auto">
            <a:xfrm>
              <a:off x="3344868" y="4500570"/>
              <a:ext cx="288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1500166" y="2712146"/>
            <a:ext cx="1074380" cy="338554"/>
            <a:chOff x="1500166" y="2712146"/>
            <a:chExt cx="1074380" cy="338554"/>
          </a:xfrm>
        </p:grpSpPr>
        <p:sp>
          <p:nvSpPr>
            <p:cNvPr id="190" name="Text Box 178"/>
            <p:cNvSpPr txBox="1">
              <a:spLocks noChangeArrowheads="1"/>
            </p:cNvSpPr>
            <p:nvPr/>
          </p:nvSpPr>
          <p:spPr bwMode="auto">
            <a:xfrm>
              <a:off x="1500166" y="2712146"/>
              <a:ext cx="90120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N" sz="1600" dirty="0" err="1" smtClean="0">
                  <a:solidFill>
                    <a:srgbClr val="FF0000"/>
                  </a:solidFill>
                </a:rPr>
                <a:t>LVL</a:t>
              </a:r>
              <a:r>
                <a:rPr lang="en-IN" sz="1600" baseline="-25000" dirty="0" err="1" smtClean="0">
                  <a:solidFill>
                    <a:srgbClr val="FF0000"/>
                  </a:solidFill>
                </a:rPr>
                <a:t>rxr</a:t>
              </a:r>
              <a:r>
                <a:rPr lang="en-IN" sz="1600" baseline="30000" dirty="0" err="1" smtClean="0">
                  <a:solidFill>
                    <a:srgbClr val="FF0000"/>
                  </a:solidFill>
                </a:rPr>
                <a:t>MAX</a:t>
              </a:r>
              <a:endParaRPr 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191" name="Line 106"/>
            <p:cNvSpPr>
              <a:spLocks noChangeShapeType="1"/>
            </p:cNvSpPr>
            <p:nvPr/>
          </p:nvSpPr>
          <p:spPr bwMode="auto">
            <a:xfrm>
              <a:off x="2214546" y="2949002"/>
              <a:ext cx="360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92" name="Group 232"/>
          <p:cNvGrpSpPr/>
          <p:nvPr/>
        </p:nvGrpSpPr>
        <p:grpSpPr>
          <a:xfrm>
            <a:off x="3387896" y="3704478"/>
            <a:ext cx="2817870" cy="2265468"/>
            <a:chOff x="5059380" y="3694204"/>
            <a:chExt cx="2817870" cy="2265468"/>
          </a:xfrm>
        </p:grpSpPr>
        <p:sp>
          <p:nvSpPr>
            <p:cNvPr id="193" name="Line 106"/>
            <p:cNvSpPr>
              <a:spLocks noChangeShapeType="1"/>
            </p:cNvSpPr>
            <p:nvPr/>
          </p:nvSpPr>
          <p:spPr bwMode="auto">
            <a:xfrm>
              <a:off x="6243484" y="3694204"/>
              <a:ext cx="648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94" name="Group 195"/>
            <p:cNvGrpSpPr/>
            <p:nvPr/>
          </p:nvGrpSpPr>
          <p:grpSpPr>
            <a:xfrm>
              <a:off x="5059380" y="3699585"/>
              <a:ext cx="2817870" cy="2260087"/>
              <a:chOff x="3428992" y="3699585"/>
              <a:chExt cx="2817870" cy="2260087"/>
            </a:xfrm>
          </p:grpSpPr>
          <p:grpSp>
            <p:nvGrpSpPr>
              <p:cNvPr id="195" name="Group 187"/>
              <p:cNvGrpSpPr/>
              <p:nvPr/>
            </p:nvGrpSpPr>
            <p:grpSpPr>
              <a:xfrm>
                <a:off x="4429124" y="5633304"/>
                <a:ext cx="377026" cy="326368"/>
                <a:chOff x="7753196" y="3484740"/>
                <a:chExt cx="377026" cy="326368"/>
              </a:xfrm>
            </p:grpSpPr>
            <p:sp>
              <p:nvSpPr>
                <p:cNvPr id="200" name="Oval 103"/>
                <p:cNvSpPr>
                  <a:spLocks noChangeArrowheads="1"/>
                </p:cNvSpPr>
                <p:nvPr/>
              </p:nvSpPr>
              <p:spPr bwMode="auto">
                <a:xfrm>
                  <a:off x="7786710" y="3499958"/>
                  <a:ext cx="311150" cy="311150"/>
                </a:xfrm>
                <a:prstGeom prst="ellipse">
                  <a:avLst/>
                </a:prstGeom>
                <a:noFill/>
                <a:ln w="9525" algn="ctr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01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7753196" y="3484740"/>
                  <a:ext cx="377026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solidFill>
                        <a:srgbClr val="FF0000"/>
                      </a:solidFill>
                    </a:rPr>
                    <a:t>C</a:t>
                  </a:r>
                  <a:r>
                    <a:rPr lang="en-US" sz="1400" dirty="0" smtClean="0">
                      <a:solidFill>
                        <a:srgbClr val="FF0000"/>
                      </a:solidFill>
                    </a:rPr>
                    <a:t>C</a:t>
                  </a:r>
                  <a:endParaRPr lang="en-US" sz="1400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196" name="Line 106"/>
              <p:cNvSpPr>
                <a:spLocks noChangeShapeType="1"/>
              </p:cNvSpPr>
              <p:nvPr/>
            </p:nvSpPr>
            <p:spPr bwMode="auto">
              <a:xfrm flipH="1">
                <a:off x="4806862" y="5801192"/>
                <a:ext cx="1440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7" name="Line 106"/>
              <p:cNvSpPr>
                <a:spLocks noChangeShapeType="1"/>
              </p:cNvSpPr>
              <p:nvPr/>
            </p:nvSpPr>
            <p:spPr bwMode="auto">
              <a:xfrm rot="16200000" flipH="1">
                <a:off x="3640616" y="4671585"/>
                <a:ext cx="1944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8" name="Line 106"/>
              <p:cNvSpPr>
                <a:spLocks noChangeShapeType="1"/>
              </p:cNvSpPr>
              <p:nvPr/>
            </p:nvSpPr>
            <p:spPr bwMode="auto">
              <a:xfrm>
                <a:off x="4174194" y="5806522"/>
                <a:ext cx="288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9" name="Text Box 178"/>
              <p:cNvSpPr txBox="1">
                <a:spLocks noChangeArrowheads="1"/>
              </p:cNvSpPr>
              <p:nvPr/>
            </p:nvSpPr>
            <p:spPr bwMode="auto">
              <a:xfrm>
                <a:off x="3428992" y="5602002"/>
                <a:ext cx="792140" cy="3385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IN" sz="1600" dirty="0" err="1" smtClean="0">
                    <a:solidFill>
                      <a:srgbClr val="FF0000"/>
                    </a:solidFill>
                  </a:rPr>
                  <a:t>x</a:t>
                </a:r>
                <a:r>
                  <a:rPr lang="en-IN" sz="1600" baseline="-25000" dirty="0" err="1" smtClean="0">
                    <a:solidFill>
                      <a:srgbClr val="FF0000"/>
                    </a:solidFill>
                  </a:rPr>
                  <a:t>C</a:t>
                </a:r>
                <a:r>
                  <a:rPr lang="en-IN" sz="1600" baseline="30000" dirty="0" err="1" smtClean="0">
                    <a:solidFill>
                      <a:srgbClr val="FF0000"/>
                    </a:solidFill>
                  </a:rPr>
                  <a:t>prdMIN</a:t>
                </a:r>
                <a:endParaRPr lang="en-US" sz="1600" dirty="0">
                  <a:solidFill>
                    <a:srgbClr val="C00000"/>
                  </a:solidFill>
                </a:endParaRPr>
              </a:p>
            </p:txBody>
          </p:sp>
        </p:grpSp>
      </p:grpSp>
      <p:sp>
        <p:nvSpPr>
          <p:cNvPr id="203" name="Line 106"/>
          <p:cNvSpPr>
            <a:spLocks noChangeShapeType="1"/>
          </p:cNvSpPr>
          <p:nvPr/>
        </p:nvSpPr>
        <p:spPr bwMode="auto">
          <a:xfrm flipH="1">
            <a:off x="6143636" y="5214950"/>
            <a:ext cx="900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grpSp>
        <p:nvGrpSpPr>
          <p:cNvPr id="204" name="Group 188"/>
          <p:cNvGrpSpPr/>
          <p:nvPr/>
        </p:nvGrpSpPr>
        <p:grpSpPr>
          <a:xfrm>
            <a:off x="6979864" y="5051526"/>
            <a:ext cx="474810" cy="311150"/>
            <a:chOff x="7858148" y="4117982"/>
            <a:chExt cx="474810" cy="311150"/>
          </a:xfrm>
        </p:grpSpPr>
        <p:sp>
          <p:nvSpPr>
            <p:cNvPr id="210" name="Oval 103"/>
            <p:cNvSpPr>
              <a:spLocks noChangeArrowheads="1"/>
            </p:cNvSpPr>
            <p:nvPr/>
          </p:nvSpPr>
          <p:spPr bwMode="auto">
            <a:xfrm>
              <a:off x="7939110" y="4117982"/>
              <a:ext cx="311150" cy="31115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11" name="Text Box 104"/>
            <p:cNvSpPr txBox="1">
              <a:spLocks noChangeArrowheads="1"/>
            </p:cNvSpPr>
            <p:nvPr/>
          </p:nvSpPr>
          <p:spPr bwMode="auto">
            <a:xfrm>
              <a:off x="7858148" y="4119482"/>
              <a:ext cx="47481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∆</a:t>
              </a:r>
              <a:r>
                <a:rPr lang="en-US" sz="1400" dirty="0" smtClean="0">
                  <a:solidFill>
                    <a:srgbClr val="FF0000"/>
                  </a:solidFill>
                </a:rPr>
                <a:t>PC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05" name="Line 106"/>
          <p:cNvSpPr>
            <a:spLocks noChangeShapeType="1"/>
          </p:cNvSpPr>
          <p:nvPr/>
        </p:nvSpPr>
        <p:spPr bwMode="auto">
          <a:xfrm rot="16200000" flipH="1">
            <a:off x="6053636" y="5131417"/>
            <a:ext cx="180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06" name="Line 106"/>
          <p:cNvSpPr>
            <a:spLocks noChangeShapeType="1"/>
          </p:cNvSpPr>
          <p:nvPr/>
        </p:nvSpPr>
        <p:spPr bwMode="auto">
          <a:xfrm rot="5400000" flipH="1" flipV="1">
            <a:off x="6963206" y="4789252"/>
            <a:ext cx="50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stealth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07" name="Line 106"/>
          <p:cNvSpPr>
            <a:spLocks noChangeShapeType="1"/>
          </p:cNvSpPr>
          <p:nvPr/>
        </p:nvSpPr>
        <p:spPr bwMode="auto">
          <a:xfrm flipH="1">
            <a:off x="4929190" y="4357694"/>
            <a:ext cx="20880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none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08" name="Line 106"/>
          <p:cNvSpPr>
            <a:spLocks noChangeShapeType="1"/>
          </p:cNvSpPr>
          <p:nvPr/>
        </p:nvSpPr>
        <p:spPr bwMode="auto">
          <a:xfrm rot="16200000">
            <a:off x="7107206" y="5506442"/>
            <a:ext cx="216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stealth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09" name="Text Box 178"/>
          <p:cNvSpPr txBox="1">
            <a:spLocks noChangeArrowheads="1"/>
          </p:cNvSpPr>
          <p:nvPr/>
        </p:nvSpPr>
        <p:spPr bwMode="auto">
          <a:xfrm>
            <a:off x="6879044" y="5643578"/>
            <a:ext cx="6719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N" sz="1600" dirty="0" smtClean="0">
                <a:solidFill>
                  <a:srgbClr val="FF0000"/>
                </a:solidFill>
              </a:rPr>
              <a:t>∆P</a:t>
            </a:r>
            <a:r>
              <a:rPr lang="en-IN" sz="1600" baseline="30000" dirty="0" smtClean="0">
                <a:solidFill>
                  <a:srgbClr val="FF0000"/>
                </a:solidFill>
              </a:rPr>
              <a:t>MAX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12" name="Text Box 178"/>
          <p:cNvSpPr txBox="1">
            <a:spLocks noChangeArrowheads="1"/>
          </p:cNvSpPr>
          <p:nvPr/>
        </p:nvSpPr>
        <p:spPr bwMode="auto">
          <a:xfrm>
            <a:off x="6966722" y="3661950"/>
            <a:ext cx="56457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TPM</a:t>
            </a:r>
          </a:p>
        </p:txBody>
      </p:sp>
      <p:sp>
        <p:nvSpPr>
          <p:cNvPr id="213" name="TextBox 212"/>
          <p:cNvSpPr txBox="1"/>
          <p:nvPr/>
        </p:nvSpPr>
        <p:spPr>
          <a:xfrm>
            <a:off x="7027886" y="4193318"/>
            <a:ext cx="365806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IN" sz="1600" dirty="0" smtClean="0">
                <a:solidFill>
                  <a:srgbClr val="C00000"/>
                </a:solidFill>
              </a:rPr>
              <a:t>LS</a:t>
            </a:r>
            <a:endParaRPr lang="en-IN" sz="1600" dirty="0">
              <a:solidFill>
                <a:srgbClr val="C00000"/>
              </a:solidFill>
            </a:endParaRPr>
          </a:p>
        </p:txBody>
      </p:sp>
      <p:sp>
        <p:nvSpPr>
          <p:cNvPr id="214" name="Line 177"/>
          <p:cNvSpPr>
            <a:spLocks noChangeShapeType="1"/>
          </p:cNvSpPr>
          <p:nvPr/>
        </p:nvSpPr>
        <p:spPr bwMode="auto">
          <a:xfrm rot="5400000">
            <a:off x="7134200" y="4065722"/>
            <a:ext cx="2160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Switching Regulatory Control Structure</a:t>
            </a:r>
            <a:endParaRPr lang="en-IN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5156219" y="4175146"/>
            <a:ext cx="140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2511444" y="4797446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3244869" y="3784621"/>
            <a:ext cx="1611312" cy="1138237"/>
            <a:chOff x="3240" y="5700"/>
            <a:chExt cx="1440" cy="1620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240" y="5880"/>
              <a:ext cx="144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 rot="-5400000">
              <a:off x="3870" y="5070"/>
              <a:ext cx="180" cy="1440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538556" y="4105296"/>
            <a:ext cx="11715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dirty="0">
                <a:latin typeface="Microsoft Sans Serif" pitchFamily="34" charset="0"/>
                <a:ea typeface="Mangal" pitchFamily="2"/>
                <a:cs typeface="Mangal" pitchFamily="2"/>
              </a:rPr>
              <a:t>A + B → C</a:t>
            </a:r>
          </a:p>
          <a:p>
            <a:pPr algn="l"/>
            <a:endParaRPr lang="en-US" sz="800" dirty="0">
              <a:latin typeface="Microsoft Sans Serif" pitchFamily="34" charset="0"/>
              <a:ea typeface="Mangal" pitchFamily="2"/>
              <a:cs typeface="Mangal" pitchFamily="2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098819" y="3910033"/>
            <a:ext cx="146050" cy="1012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856181" y="3910033"/>
            <a:ext cx="146050" cy="1012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308619" y="3409971"/>
            <a:ext cx="12874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3952894" y="4922858"/>
            <a:ext cx="0" cy="176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05131" y="2771796"/>
            <a:ext cx="11731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2805131" y="3403621"/>
            <a:ext cx="1173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78294" y="3403621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3978294" y="2771796"/>
            <a:ext cx="0" cy="631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18" name="Group 18"/>
          <p:cNvGrpSpPr>
            <a:grpSpLocks/>
          </p:cNvGrpSpPr>
          <p:nvPr/>
        </p:nvGrpSpPr>
        <p:grpSpPr bwMode="auto">
          <a:xfrm rot="-5400000">
            <a:off x="3261538" y="2596377"/>
            <a:ext cx="201612" cy="234950"/>
            <a:chOff x="4860" y="4860"/>
            <a:chExt cx="1620" cy="1440"/>
          </a:xfrm>
        </p:grpSpPr>
        <p:sp>
          <p:nvSpPr>
            <p:cNvPr id="19" name="AutoShape 19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0" name="AutoShape 20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2" name="Group 22"/>
          <p:cNvGrpSpPr>
            <a:grpSpLocks/>
          </p:cNvGrpSpPr>
          <p:nvPr/>
        </p:nvGrpSpPr>
        <p:grpSpPr bwMode="auto">
          <a:xfrm rot="-5400000">
            <a:off x="3285349" y="3229790"/>
            <a:ext cx="201613" cy="234950"/>
            <a:chOff x="4860" y="4860"/>
            <a:chExt cx="1620" cy="1440"/>
          </a:xfrm>
        </p:grpSpPr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4" name="AutoShape 24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6" name="Group 26"/>
          <p:cNvGrpSpPr>
            <a:grpSpLocks/>
          </p:cNvGrpSpPr>
          <p:nvPr/>
        </p:nvGrpSpPr>
        <p:grpSpPr bwMode="auto">
          <a:xfrm rot="-5400000">
            <a:off x="2674163" y="4622027"/>
            <a:ext cx="201612" cy="234950"/>
            <a:chOff x="4860" y="4860"/>
            <a:chExt cx="1620" cy="1440"/>
          </a:xfrm>
        </p:grpSpPr>
        <p:sp>
          <p:nvSpPr>
            <p:cNvPr id="27" name="AutoShape 27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8" name="AutoShape 28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" name="Line 30"/>
          <p:cNvSpPr>
            <a:spLocks noChangeShapeType="1"/>
          </p:cNvSpPr>
          <p:nvPr/>
        </p:nvSpPr>
        <p:spPr bwMode="auto">
          <a:xfrm flipH="1">
            <a:off x="2511444" y="4037033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459056" y="2549546"/>
            <a:ext cx="4635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F</a:t>
            </a:r>
            <a:r>
              <a:rPr lang="en-US" sz="1400" baseline="-25000">
                <a:latin typeface="Microsoft Sans Serif" pitchFamily="34" charset="0"/>
                <a:ea typeface="Mangal" pitchFamily="2"/>
                <a:cs typeface="Mangal" pitchFamily="2"/>
              </a:rPr>
              <a:t>A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2459056" y="3235346"/>
            <a:ext cx="573088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F</a:t>
            </a:r>
            <a:r>
              <a:rPr lang="en-US" sz="1400" baseline="-25000">
                <a:latin typeface="Microsoft Sans Serif" pitchFamily="34" charset="0"/>
                <a:ea typeface="Mangal" pitchFamily="2"/>
                <a:cs typeface="Mangal" pitchFamily="2"/>
              </a:rPr>
              <a:t>B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 flipH="1">
            <a:off x="3989406" y="2774971"/>
            <a:ext cx="1319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>
            <a:off x="5308619" y="2778146"/>
            <a:ext cx="0" cy="631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35" name="Group 35"/>
          <p:cNvGrpSpPr>
            <a:grpSpLocks/>
          </p:cNvGrpSpPr>
          <p:nvPr/>
        </p:nvGrpSpPr>
        <p:grpSpPr bwMode="auto">
          <a:xfrm rot="-5400000" flipH="1" flipV="1">
            <a:off x="4257694" y="2711471"/>
            <a:ext cx="203200" cy="234950"/>
            <a:chOff x="4860" y="4860"/>
            <a:chExt cx="1620" cy="1440"/>
          </a:xfrm>
        </p:grpSpPr>
        <p:sp>
          <p:nvSpPr>
            <p:cNvPr id="36" name="AutoShape 36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7" name="AutoShape 37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9" name="Group 39"/>
          <p:cNvGrpSpPr>
            <a:grpSpLocks/>
          </p:cNvGrpSpPr>
          <p:nvPr/>
        </p:nvGrpSpPr>
        <p:grpSpPr bwMode="auto">
          <a:xfrm rot="-5400000">
            <a:off x="5903931" y="4006871"/>
            <a:ext cx="203200" cy="234950"/>
            <a:chOff x="4860" y="4860"/>
            <a:chExt cx="1620" cy="1440"/>
          </a:xfrm>
        </p:grpSpPr>
        <p:sp>
          <p:nvSpPr>
            <p:cNvPr id="40" name="AutoShape 40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1" name="AutoShape 41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43" name="Group 43"/>
          <p:cNvGrpSpPr>
            <a:grpSpLocks/>
          </p:cNvGrpSpPr>
          <p:nvPr/>
        </p:nvGrpSpPr>
        <p:grpSpPr bwMode="auto">
          <a:xfrm>
            <a:off x="5694381" y="3024208"/>
            <a:ext cx="439738" cy="254000"/>
            <a:chOff x="7020" y="4440"/>
            <a:chExt cx="540" cy="1440"/>
          </a:xfrm>
        </p:grpSpPr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7020" y="4440"/>
              <a:ext cx="54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7020" y="4980"/>
              <a:ext cx="540" cy="180"/>
            </a:xfrm>
            <a:custGeom>
              <a:avLst/>
              <a:gdLst>
                <a:gd name="T0" fmla="*/ 0 w 540"/>
                <a:gd name="T1" fmla="*/ 180 h 180"/>
                <a:gd name="T2" fmla="*/ 180 w 540"/>
                <a:gd name="T3" fmla="*/ 0 h 180"/>
                <a:gd name="T4" fmla="*/ 360 w 540"/>
                <a:gd name="T5" fmla="*/ 180 h 180"/>
                <a:gd name="T6" fmla="*/ 540 w 540"/>
                <a:gd name="T7" fmla="*/ 0 h 1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0"/>
                <a:gd name="T13" fmla="*/ 0 h 180"/>
                <a:gd name="T14" fmla="*/ 540 w 540"/>
                <a:gd name="T15" fmla="*/ 180 h 1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0" h="180">
                  <a:moveTo>
                    <a:pt x="0" y="180"/>
                  </a:moveTo>
                  <a:cubicBezTo>
                    <a:pt x="60" y="90"/>
                    <a:pt x="120" y="0"/>
                    <a:pt x="180" y="0"/>
                  </a:cubicBezTo>
                  <a:cubicBezTo>
                    <a:pt x="240" y="0"/>
                    <a:pt x="300" y="180"/>
                    <a:pt x="360" y="180"/>
                  </a:cubicBezTo>
                  <a:cubicBezTo>
                    <a:pt x="420" y="180"/>
                    <a:pt x="510" y="30"/>
                    <a:pt x="54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46" name="Line 46"/>
          <p:cNvSpPr>
            <a:spLocks noChangeShapeType="1"/>
          </p:cNvSpPr>
          <p:nvPr/>
        </p:nvSpPr>
        <p:spPr bwMode="auto">
          <a:xfrm flipV="1">
            <a:off x="6721494" y="2644796"/>
            <a:ext cx="0" cy="506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 flipH="1">
            <a:off x="6134119" y="2644796"/>
            <a:ext cx="587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>
            <a:off x="5938856" y="3278208"/>
            <a:ext cx="0" cy="1254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9" name="Line 49"/>
          <p:cNvSpPr>
            <a:spLocks noChangeShapeType="1"/>
          </p:cNvSpPr>
          <p:nvPr/>
        </p:nvSpPr>
        <p:spPr bwMode="auto">
          <a:xfrm>
            <a:off x="5938856" y="2897208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50" name="Group 50"/>
          <p:cNvGrpSpPr>
            <a:grpSpLocks/>
          </p:cNvGrpSpPr>
          <p:nvPr/>
        </p:nvGrpSpPr>
        <p:grpSpPr bwMode="auto">
          <a:xfrm>
            <a:off x="5462606" y="2517796"/>
            <a:ext cx="879475" cy="379412"/>
            <a:chOff x="6735" y="3180"/>
            <a:chExt cx="1080" cy="540"/>
          </a:xfrm>
        </p:grpSpPr>
        <p:sp>
          <p:nvSpPr>
            <p:cNvPr id="51" name="Oval 51"/>
            <p:cNvSpPr>
              <a:spLocks noChangeArrowheads="1"/>
            </p:cNvSpPr>
            <p:nvPr/>
          </p:nvSpPr>
          <p:spPr bwMode="auto">
            <a:xfrm>
              <a:off x="7020" y="3180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52" name="Group 52"/>
            <p:cNvGrpSpPr>
              <a:grpSpLocks/>
            </p:cNvGrpSpPr>
            <p:nvPr/>
          </p:nvGrpSpPr>
          <p:grpSpPr bwMode="auto">
            <a:xfrm>
              <a:off x="6735" y="3240"/>
              <a:ext cx="1080" cy="360"/>
              <a:chOff x="6660" y="3180"/>
              <a:chExt cx="1080" cy="360"/>
            </a:xfrm>
          </p:grpSpPr>
          <p:sp>
            <p:nvSpPr>
              <p:cNvPr id="53" name="Line 53"/>
              <p:cNvSpPr>
                <a:spLocks noChangeShapeType="1"/>
              </p:cNvSpPr>
              <p:nvPr/>
            </p:nvSpPr>
            <p:spPr bwMode="auto">
              <a:xfrm>
                <a:off x="6660" y="318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4" name="Line 54"/>
              <p:cNvSpPr>
                <a:spLocks noChangeShapeType="1"/>
              </p:cNvSpPr>
              <p:nvPr/>
            </p:nvSpPr>
            <p:spPr bwMode="auto">
              <a:xfrm flipH="1">
                <a:off x="7020" y="3360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5" name="Line 55"/>
              <p:cNvSpPr>
                <a:spLocks noChangeShapeType="1"/>
              </p:cNvSpPr>
              <p:nvPr/>
            </p:nvSpPr>
            <p:spPr bwMode="auto">
              <a:xfrm>
                <a:off x="7020" y="336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</p:grpSp>
      <p:grpSp>
        <p:nvGrpSpPr>
          <p:cNvPr id="56" name="Group 56"/>
          <p:cNvGrpSpPr>
            <a:grpSpLocks/>
          </p:cNvGrpSpPr>
          <p:nvPr/>
        </p:nvGrpSpPr>
        <p:grpSpPr bwMode="auto">
          <a:xfrm>
            <a:off x="5694381" y="5049858"/>
            <a:ext cx="879475" cy="379413"/>
            <a:chOff x="6930" y="6420"/>
            <a:chExt cx="1080" cy="540"/>
          </a:xfrm>
        </p:grpSpPr>
        <p:sp>
          <p:nvSpPr>
            <p:cNvPr id="57" name="Oval 57"/>
            <p:cNvSpPr>
              <a:spLocks noChangeArrowheads="1"/>
            </p:cNvSpPr>
            <p:nvPr/>
          </p:nvSpPr>
          <p:spPr bwMode="auto">
            <a:xfrm>
              <a:off x="7200" y="6420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58" name="Group 58"/>
            <p:cNvGrpSpPr>
              <a:grpSpLocks/>
            </p:cNvGrpSpPr>
            <p:nvPr/>
          </p:nvGrpSpPr>
          <p:grpSpPr bwMode="auto">
            <a:xfrm>
              <a:off x="6930" y="6495"/>
              <a:ext cx="1080" cy="360"/>
              <a:chOff x="6660" y="3180"/>
              <a:chExt cx="1080" cy="360"/>
            </a:xfrm>
          </p:grpSpPr>
          <p:sp>
            <p:nvSpPr>
              <p:cNvPr id="59" name="Line 59"/>
              <p:cNvSpPr>
                <a:spLocks noChangeShapeType="1"/>
              </p:cNvSpPr>
              <p:nvPr/>
            </p:nvSpPr>
            <p:spPr bwMode="auto">
              <a:xfrm>
                <a:off x="6660" y="318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0" name="Line 60"/>
              <p:cNvSpPr>
                <a:spLocks noChangeShapeType="1"/>
              </p:cNvSpPr>
              <p:nvPr/>
            </p:nvSpPr>
            <p:spPr bwMode="auto">
              <a:xfrm flipH="1">
                <a:off x="7020" y="3360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61" name="Line 61"/>
              <p:cNvSpPr>
                <a:spLocks noChangeShapeType="1"/>
              </p:cNvSpPr>
              <p:nvPr/>
            </p:nvSpPr>
            <p:spPr bwMode="auto">
              <a:xfrm>
                <a:off x="7020" y="3360"/>
                <a:ext cx="72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</p:grpSp>
      <p:sp>
        <p:nvSpPr>
          <p:cNvPr id="62" name="Line 62"/>
          <p:cNvSpPr>
            <a:spLocks noChangeShapeType="1"/>
          </p:cNvSpPr>
          <p:nvPr/>
        </p:nvSpPr>
        <p:spPr bwMode="auto">
          <a:xfrm>
            <a:off x="6867544" y="5176858"/>
            <a:ext cx="0" cy="885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3" name="Line 63"/>
          <p:cNvSpPr>
            <a:spLocks noChangeShapeType="1"/>
          </p:cNvSpPr>
          <p:nvPr/>
        </p:nvSpPr>
        <p:spPr bwMode="auto">
          <a:xfrm flipH="1">
            <a:off x="6134119" y="5556271"/>
            <a:ext cx="733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4" name="Line 64"/>
          <p:cNvSpPr>
            <a:spLocks noChangeShapeType="1"/>
          </p:cNvSpPr>
          <p:nvPr/>
        </p:nvSpPr>
        <p:spPr bwMode="auto">
          <a:xfrm flipV="1">
            <a:off x="6134119" y="5429271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65" name="Line 65"/>
          <p:cNvSpPr>
            <a:spLocks noChangeShapeType="1"/>
          </p:cNvSpPr>
          <p:nvPr/>
        </p:nvSpPr>
        <p:spPr bwMode="auto">
          <a:xfrm flipV="1">
            <a:off x="6134119" y="4922858"/>
            <a:ext cx="0" cy="12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" name="Line 66"/>
          <p:cNvSpPr>
            <a:spLocks noChangeShapeType="1"/>
          </p:cNvSpPr>
          <p:nvPr/>
        </p:nvSpPr>
        <p:spPr bwMode="auto">
          <a:xfrm>
            <a:off x="6134119" y="4922858"/>
            <a:ext cx="4397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grpSp>
        <p:nvGrpSpPr>
          <p:cNvPr id="67" name="Group 67"/>
          <p:cNvGrpSpPr>
            <a:grpSpLocks/>
          </p:cNvGrpSpPr>
          <p:nvPr/>
        </p:nvGrpSpPr>
        <p:grpSpPr bwMode="auto">
          <a:xfrm rot="-5400000">
            <a:off x="6211906" y="3238521"/>
            <a:ext cx="203200" cy="234950"/>
            <a:chOff x="4860" y="4860"/>
            <a:chExt cx="1620" cy="1440"/>
          </a:xfrm>
        </p:grpSpPr>
        <p:sp>
          <p:nvSpPr>
            <p:cNvPr id="68" name="AutoShape 68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69" name="AutoShape 69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0" name="Line 70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71" name="Group 71"/>
          <p:cNvGrpSpPr>
            <a:grpSpLocks/>
          </p:cNvGrpSpPr>
          <p:nvPr/>
        </p:nvGrpSpPr>
        <p:grpSpPr bwMode="auto">
          <a:xfrm rot="-5400000">
            <a:off x="5246706" y="2374921"/>
            <a:ext cx="203200" cy="234950"/>
            <a:chOff x="4860" y="4860"/>
            <a:chExt cx="1620" cy="1440"/>
          </a:xfrm>
        </p:grpSpPr>
        <p:sp>
          <p:nvSpPr>
            <p:cNvPr id="72" name="AutoShape 72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3" name="AutoShape 73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4" name="Line 74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75" name="Group 75"/>
          <p:cNvGrpSpPr>
            <a:grpSpLocks/>
          </p:cNvGrpSpPr>
          <p:nvPr/>
        </p:nvGrpSpPr>
        <p:grpSpPr bwMode="auto">
          <a:xfrm>
            <a:off x="6805631" y="5683271"/>
            <a:ext cx="234950" cy="203200"/>
            <a:chOff x="4860" y="4860"/>
            <a:chExt cx="1620" cy="1440"/>
          </a:xfrm>
        </p:grpSpPr>
        <p:sp>
          <p:nvSpPr>
            <p:cNvPr id="76" name="AutoShape 76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7" name="AutoShape 77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78" name="Line 78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79" name="Group 79"/>
          <p:cNvGrpSpPr>
            <a:grpSpLocks/>
          </p:cNvGrpSpPr>
          <p:nvPr/>
        </p:nvGrpSpPr>
        <p:grpSpPr bwMode="auto">
          <a:xfrm rot="-5400000">
            <a:off x="5478481" y="4918096"/>
            <a:ext cx="203200" cy="234950"/>
            <a:chOff x="4860" y="4860"/>
            <a:chExt cx="1620" cy="1440"/>
          </a:xfrm>
        </p:grpSpPr>
        <p:sp>
          <p:nvSpPr>
            <p:cNvPr id="80" name="AutoShape 80"/>
            <p:cNvSpPr>
              <a:spLocks noChangeArrowheads="1"/>
            </p:cNvSpPr>
            <p:nvPr/>
          </p:nvSpPr>
          <p:spPr bwMode="auto">
            <a:xfrm>
              <a:off x="4860" y="4860"/>
              <a:ext cx="720" cy="1440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1" name="AutoShape 81"/>
            <p:cNvSpPr>
              <a:spLocks noChangeArrowheads="1"/>
            </p:cNvSpPr>
            <p:nvPr/>
          </p:nvSpPr>
          <p:spPr bwMode="auto">
            <a:xfrm>
              <a:off x="5940" y="4950"/>
              <a:ext cx="540" cy="124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2" name="Line 82"/>
            <p:cNvSpPr>
              <a:spLocks noChangeShapeType="1"/>
            </p:cNvSpPr>
            <p:nvPr/>
          </p:nvSpPr>
          <p:spPr bwMode="auto">
            <a:xfrm>
              <a:off x="5220" y="5580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83" name="Group 83"/>
          <p:cNvGrpSpPr>
            <a:grpSpLocks/>
          </p:cNvGrpSpPr>
          <p:nvPr/>
        </p:nvGrpSpPr>
        <p:grpSpPr bwMode="auto">
          <a:xfrm>
            <a:off x="6561156" y="3162321"/>
            <a:ext cx="465138" cy="2014537"/>
            <a:chOff x="3736" y="1490"/>
            <a:chExt cx="293" cy="1269"/>
          </a:xfrm>
        </p:grpSpPr>
        <p:grpSp>
          <p:nvGrpSpPr>
            <p:cNvPr id="84" name="Group 84"/>
            <p:cNvGrpSpPr>
              <a:grpSpLocks/>
            </p:cNvGrpSpPr>
            <p:nvPr/>
          </p:nvGrpSpPr>
          <p:grpSpPr bwMode="auto">
            <a:xfrm>
              <a:off x="3736" y="1490"/>
              <a:ext cx="278" cy="1269"/>
              <a:chOff x="3736" y="1490"/>
              <a:chExt cx="278" cy="1269"/>
            </a:xfrm>
          </p:grpSpPr>
          <p:sp>
            <p:nvSpPr>
              <p:cNvPr id="86" name="Rectangle 85"/>
              <p:cNvSpPr>
                <a:spLocks noChangeArrowheads="1"/>
              </p:cNvSpPr>
              <p:nvPr/>
            </p:nvSpPr>
            <p:spPr bwMode="auto">
              <a:xfrm>
                <a:off x="3736" y="1643"/>
                <a:ext cx="277" cy="9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7" name="AutoShape 86"/>
              <p:cNvSpPr>
                <a:spLocks noChangeArrowheads="1"/>
              </p:cNvSpPr>
              <p:nvPr/>
            </p:nvSpPr>
            <p:spPr bwMode="auto">
              <a:xfrm rot="-5400000">
                <a:off x="3795" y="1431"/>
                <a:ext cx="159" cy="277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88" name="AutoShape 87"/>
              <p:cNvSpPr>
                <a:spLocks noChangeArrowheads="1"/>
              </p:cNvSpPr>
              <p:nvPr/>
            </p:nvSpPr>
            <p:spPr bwMode="auto">
              <a:xfrm rot="5400000" flipV="1">
                <a:off x="3796" y="2541"/>
                <a:ext cx="159" cy="277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85" name="Text Box 88"/>
            <p:cNvSpPr txBox="1">
              <a:spLocks noChangeArrowheads="1"/>
            </p:cNvSpPr>
            <p:nvPr/>
          </p:nvSpPr>
          <p:spPr bwMode="auto">
            <a:xfrm>
              <a:off x="3751" y="1703"/>
              <a:ext cx="278" cy="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C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O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L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U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M</a:t>
              </a:r>
            </a:p>
            <a:p>
              <a:pPr algn="l"/>
              <a:r>
                <a:rPr lang="en-US" sz="1400" dirty="0">
                  <a:latin typeface="Microsoft Sans Serif" pitchFamily="34" charset="0"/>
                  <a:ea typeface="Mangal" pitchFamily="2"/>
                  <a:cs typeface="Mangal" pitchFamily="2"/>
                </a:rPr>
                <a:t>N</a:t>
              </a:r>
              <a:endParaRPr lang="en-US" sz="1400" dirty="0">
                <a:latin typeface="Microsoft Sans Serif" pitchFamily="34" charset="0"/>
              </a:endParaRPr>
            </a:p>
          </p:txBody>
        </p:sp>
      </p:grpSp>
      <p:sp>
        <p:nvSpPr>
          <p:cNvPr id="89" name="Text Box 89"/>
          <p:cNvSpPr txBox="1">
            <a:spLocks noChangeArrowheads="1"/>
          </p:cNvSpPr>
          <p:nvPr/>
        </p:nvSpPr>
        <p:spPr bwMode="auto">
          <a:xfrm>
            <a:off x="4797418" y="6062683"/>
            <a:ext cx="10255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Microsoft Sans Serif" pitchFamily="34" charset="0"/>
                <a:ea typeface="Mangal" pitchFamily="2"/>
                <a:cs typeface="Mangal" pitchFamily="2"/>
              </a:rPr>
              <a:t>Product C</a:t>
            </a:r>
            <a:endParaRPr lang="en-US" sz="1400">
              <a:latin typeface="Microsoft Sans Serif" pitchFamily="34" charset="0"/>
            </a:endParaRPr>
          </a:p>
        </p:txBody>
      </p:sp>
      <p:sp>
        <p:nvSpPr>
          <p:cNvPr id="90" name="Line 90"/>
          <p:cNvSpPr>
            <a:spLocks noChangeShapeType="1"/>
          </p:cNvSpPr>
          <p:nvPr/>
        </p:nvSpPr>
        <p:spPr bwMode="auto">
          <a:xfrm>
            <a:off x="3967181" y="5091133"/>
            <a:ext cx="1185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91" name="Line 91"/>
          <p:cNvSpPr>
            <a:spLocks noChangeShapeType="1"/>
          </p:cNvSpPr>
          <p:nvPr/>
        </p:nvSpPr>
        <p:spPr bwMode="auto">
          <a:xfrm flipV="1">
            <a:off x="5156219" y="4175146"/>
            <a:ext cx="0" cy="915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5" name="Line 114"/>
          <p:cNvSpPr>
            <a:spLocks noChangeShapeType="1"/>
          </p:cNvSpPr>
          <p:nvPr/>
        </p:nvSpPr>
        <p:spPr bwMode="auto">
          <a:xfrm flipH="1">
            <a:off x="5746771" y="4336666"/>
            <a:ext cx="827088" cy="1588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grpSp>
        <p:nvGrpSpPr>
          <p:cNvPr id="106" name="Group 115"/>
          <p:cNvGrpSpPr>
            <a:grpSpLocks/>
          </p:cNvGrpSpPr>
          <p:nvPr/>
        </p:nvGrpSpPr>
        <p:grpSpPr bwMode="auto">
          <a:xfrm>
            <a:off x="5416569" y="4173722"/>
            <a:ext cx="365125" cy="311150"/>
            <a:chOff x="1253" y="2215"/>
            <a:chExt cx="230" cy="196"/>
          </a:xfrm>
        </p:grpSpPr>
        <p:sp>
          <p:nvSpPr>
            <p:cNvPr id="108" name="Oval 116"/>
            <p:cNvSpPr>
              <a:spLocks noChangeArrowheads="1"/>
            </p:cNvSpPr>
            <p:nvPr/>
          </p:nvSpPr>
          <p:spPr bwMode="auto">
            <a:xfrm>
              <a:off x="1265" y="2215"/>
              <a:ext cx="196" cy="196"/>
            </a:xfrm>
            <a:prstGeom prst="ellipse">
              <a:avLst/>
            </a:prstGeom>
            <a:noFill/>
            <a:ln w="9525" algn="ctr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09" name="Text Box 117"/>
            <p:cNvSpPr txBox="1">
              <a:spLocks noChangeArrowheads="1"/>
            </p:cNvSpPr>
            <p:nvPr/>
          </p:nvSpPr>
          <p:spPr bwMode="auto">
            <a:xfrm>
              <a:off x="1253" y="2215"/>
              <a:ext cx="230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CC"/>
                  </a:solidFill>
                </a:rPr>
                <a:t>TC</a:t>
              </a:r>
            </a:p>
          </p:txBody>
        </p:sp>
      </p:grpSp>
      <p:grpSp>
        <p:nvGrpSpPr>
          <p:cNvPr id="149" name="Group 163"/>
          <p:cNvGrpSpPr>
            <a:grpSpLocks/>
          </p:cNvGrpSpPr>
          <p:nvPr/>
        </p:nvGrpSpPr>
        <p:grpSpPr bwMode="auto">
          <a:xfrm>
            <a:off x="4980078" y="3541054"/>
            <a:ext cx="393700" cy="311150"/>
            <a:chOff x="1234" y="2215"/>
            <a:chExt cx="248" cy="196"/>
          </a:xfrm>
        </p:grpSpPr>
        <p:sp>
          <p:nvSpPr>
            <p:cNvPr id="153" name="Oval 164"/>
            <p:cNvSpPr>
              <a:spLocks noChangeArrowheads="1"/>
            </p:cNvSpPr>
            <p:nvPr/>
          </p:nvSpPr>
          <p:spPr bwMode="auto">
            <a:xfrm>
              <a:off x="1265" y="2215"/>
              <a:ext cx="196" cy="196"/>
            </a:xfrm>
            <a:prstGeom prst="ellipse">
              <a:avLst/>
            </a:prstGeom>
            <a:noFill/>
            <a:ln w="9525" algn="ctr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4" name="Text Box 165"/>
            <p:cNvSpPr txBox="1">
              <a:spLocks noChangeArrowheads="1"/>
            </p:cNvSpPr>
            <p:nvPr/>
          </p:nvSpPr>
          <p:spPr bwMode="auto">
            <a:xfrm>
              <a:off x="1234" y="2215"/>
              <a:ext cx="248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0000CC"/>
                  </a:solidFill>
                </a:rPr>
                <a:t> LC</a:t>
              </a:r>
              <a:endParaRPr lang="en-US" sz="1400" dirty="0">
                <a:solidFill>
                  <a:srgbClr val="0000CC"/>
                </a:solidFill>
              </a:endParaRPr>
            </a:p>
          </p:txBody>
        </p:sp>
      </p:grpSp>
      <p:sp>
        <p:nvSpPr>
          <p:cNvPr id="150" name="Line 166"/>
          <p:cNvSpPr>
            <a:spLocks noChangeShapeType="1"/>
          </p:cNvSpPr>
          <p:nvPr/>
        </p:nvSpPr>
        <p:spPr bwMode="auto">
          <a:xfrm flipV="1">
            <a:off x="4265632" y="3681682"/>
            <a:ext cx="0" cy="288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51" name="Line 174"/>
          <p:cNvSpPr>
            <a:spLocks noChangeShapeType="1"/>
          </p:cNvSpPr>
          <p:nvPr/>
        </p:nvSpPr>
        <p:spPr bwMode="auto">
          <a:xfrm rot="5400000" flipV="1">
            <a:off x="5618024" y="3424204"/>
            <a:ext cx="0" cy="540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stealth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52" name="Line 175"/>
          <p:cNvSpPr>
            <a:spLocks noChangeShapeType="1"/>
          </p:cNvSpPr>
          <p:nvPr/>
        </p:nvSpPr>
        <p:spPr bwMode="auto">
          <a:xfrm flipH="1">
            <a:off x="4265632" y="3683930"/>
            <a:ext cx="756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grpSp>
        <p:nvGrpSpPr>
          <p:cNvPr id="155" name="Group 171"/>
          <p:cNvGrpSpPr/>
          <p:nvPr/>
        </p:nvGrpSpPr>
        <p:grpSpPr>
          <a:xfrm>
            <a:off x="2367216" y="2941658"/>
            <a:ext cx="1290934" cy="462625"/>
            <a:chOff x="1736960" y="2603500"/>
            <a:chExt cx="1290934" cy="462625"/>
          </a:xfrm>
        </p:grpSpPr>
        <p:grpSp>
          <p:nvGrpSpPr>
            <p:cNvPr id="156" name="Group 170"/>
            <p:cNvGrpSpPr/>
            <p:nvPr/>
          </p:nvGrpSpPr>
          <p:grpSpPr>
            <a:xfrm>
              <a:off x="2602431" y="2603500"/>
              <a:ext cx="360363" cy="311150"/>
              <a:chOff x="2602431" y="2603500"/>
              <a:chExt cx="360363" cy="311150"/>
            </a:xfrm>
          </p:grpSpPr>
          <p:sp>
            <p:nvSpPr>
              <p:cNvPr id="160" name="Oval 149"/>
              <p:cNvSpPr>
                <a:spLocks noChangeArrowheads="1"/>
              </p:cNvSpPr>
              <p:nvPr/>
            </p:nvSpPr>
            <p:spPr bwMode="auto">
              <a:xfrm flipH="1">
                <a:off x="2615127" y="2603500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61" name="Text Box 150"/>
              <p:cNvSpPr txBox="1">
                <a:spLocks noChangeArrowheads="1"/>
              </p:cNvSpPr>
              <p:nvPr/>
            </p:nvSpPr>
            <p:spPr bwMode="auto">
              <a:xfrm flipH="1">
                <a:off x="2602431" y="2603500"/>
                <a:ext cx="360363" cy="307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C00000"/>
                    </a:solidFill>
                  </a:rPr>
                  <a:t>FC</a:t>
                </a:r>
              </a:p>
            </p:txBody>
          </p:sp>
        </p:grpSp>
        <p:sp>
          <p:nvSpPr>
            <p:cNvPr id="157" name="Line 151"/>
            <p:cNvSpPr>
              <a:spLocks noChangeShapeType="1"/>
            </p:cNvSpPr>
            <p:nvPr/>
          </p:nvSpPr>
          <p:spPr bwMode="auto">
            <a:xfrm flipH="1" flipV="1">
              <a:off x="3027894" y="2778125"/>
              <a:ext cx="0" cy="2880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8" name="Line 152"/>
            <p:cNvSpPr>
              <a:spLocks noChangeShapeType="1"/>
            </p:cNvSpPr>
            <p:nvPr/>
          </p:nvSpPr>
          <p:spPr bwMode="auto">
            <a:xfrm>
              <a:off x="2950106" y="2776537"/>
              <a:ext cx="762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9" name="Line 177"/>
            <p:cNvSpPr>
              <a:spLocks noChangeShapeType="1"/>
            </p:cNvSpPr>
            <p:nvPr/>
          </p:nvSpPr>
          <p:spPr bwMode="auto">
            <a:xfrm>
              <a:off x="1736960" y="2754313"/>
              <a:ext cx="864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62" name="Group 232"/>
          <p:cNvGrpSpPr/>
          <p:nvPr/>
        </p:nvGrpSpPr>
        <p:grpSpPr>
          <a:xfrm>
            <a:off x="4059248" y="4321695"/>
            <a:ext cx="2797322" cy="1782765"/>
            <a:chOff x="5059380" y="4321695"/>
            <a:chExt cx="2797322" cy="1782765"/>
          </a:xfrm>
        </p:grpSpPr>
        <p:sp>
          <p:nvSpPr>
            <p:cNvPr id="163" name="Line 106"/>
            <p:cNvSpPr>
              <a:spLocks noChangeShapeType="1"/>
            </p:cNvSpPr>
            <p:nvPr/>
          </p:nvSpPr>
          <p:spPr bwMode="auto">
            <a:xfrm>
              <a:off x="6243484" y="4324952"/>
              <a:ext cx="216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64" name="Group 195"/>
            <p:cNvGrpSpPr/>
            <p:nvPr/>
          </p:nvGrpSpPr>
          <p:grpSpPr>
            <a:xfrm>
              <a:off x="5059380" y="4321695"/>
              <a:ext cx="2797322" cy="1782765"/>
              <a:chOff x="3428992" y="4321695"/>
              <a:chExt cx="2797322" cy="1782765"/>
            </a:xfrm>
          </p:grpSpPr>
          <p:grpSp>
            <p:nvGrpSpPr>
              <p:cNvPr id="165" name="Group 187"/>
              <p:cNvGrpSpPr/>
              <p:nvPr/>
            </p:nvGrpSpPr>
            <p:grpSpPr>
              <a:xfrm>
                <a:off x="4429124" y="5791878"/>
                <a:ext cx="377026" cy="311150"/>
                <a:chOff x="7753196" y="3643314"/>
                <a:chExt cx="377026" cy="311150"/>
              </a:xfrm>
            </p:grpSpPr>
            <p:sp>
              <p:nvSpPr>
                <p:cNvPr id="170" name="Oval 103"/>
                <p:cNvSpPr>
                  <a:spLocks noChangeArrowheads="1"/>
                </p:cNvSpPr>
                <p:nvPr/>
              </p:nvSpPr>
              <p:spPr bwMode="auto">
                <a:xfrm>
                  <a:off x="7786710" y="3643314"/>
                  <a:ext cx="311150" cy="311150"/>
                </a:xfrm>
                <a:prstGeom prst="ellipse">
                  <a:avLst/>
                </a:prstGeom>
                <a:noFill/>
                <a:ln w="9525" algn="ctr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1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7753196" y="3644814"/>
                  <a:ext cx="377026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solidFill>
                        <a:srgbClr val="FF0000"/>
                      </a:solidFill>
                    </a:rPr>
                    <a:t>C</a:t>
                  </a:r>
                  <a:r>
                    <a:rPr lang="en-US" sz="1400" dirty="0" smtClean="0">
                      <a:solidFill>
                        <a:srgbClr val="FF0000"/>
                      </a:solidFill>
                    </a:rPr>
                    <a:t>C</a:t>
                  </a:r>
                  <a:endParaRPr lang="en-US" sz="1400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166" name="Line 106"/>
              <p:cNvSpPr>
                <a:spLocks noChangeShapeType="1"/>
              </p:cNvSpPr>
              <p:nvPr/>
            </p:nvSpPr>
            <p:spPr bwMode="auto">
              <a:xfrm flipH="1">
                <a:off x="4786314" y="5944548"/>
                <a:ext cx="1440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67" name="Line 106"/>
              <p:cNvSpPr>
                <a:spLocks noChangeShapeType="1"/>
              </p:cNvSpPr>
              <p:nvPr/>
            </p:nvSpPr>
            <p:spPr bwMode="auto">
              <a:xfrm rot="16200000" flipH="1">
                <a:off x="3864342" y="5059695"/>
                <a:ext cx="1476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68" name="Line 106"/>
              <p:cNvSpPr>
                <a:spLocks noChangeShapeType="1"/>
              </p:cNvSpPr>
              <p:nvPr/>
            </p:nvSpPr>
            <p:spPr bwMode="auto">
              <a:xfrm>
                <a:off x="4174194" y="5960152"/>
                <a:ext cx="288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69" name="Text Box 178"/>
              <p:cNvSpPr txBox="1">
                <a:spLocks noChangeArrowheads="1"/>
              </p:cNvSpPr>
              <p:nvPr/>
            </p:nvSpPr>
            <p:spPr bwMode="auto">
              <a:xfrm>
                <a:off x="3428992" y="5765906"/>
                <a:ext cx="792140" cy="3385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IN" sz="1600" dirty="0" err="1" smtClean="0">
                    <a:solidFill>
                      <a:srgbClr val="FF0000"/>
                    </a:solidFill>
                  </a:rPr>
                  <a:t>x</a:t>
                </a:r>
                <a:r>
                  <a:rPr lang="en-IN" sz="1600" baseline="-25000" dirty="0" err="1" smtClean="0">
                    <a:solidFill>
                      <a:srgbClr val="FF0000"/>
                    </a:solidFill>
                  </a:rPr>
                  <a:t>C</a:t>
                </a:r>
                <a:r>
                  <a:rPr lang="en-IN" sz="1600" baseline="30000" dirty="0" err="1" smtClean="0">
                    <a:solidFill>
                      <a:srgbClr val="FF0000"/>
                    </a:solidFill>
                  </a:rPr>
                  <a:t>prdMIN</a:t>
                </a:r>
                <a:endParaRPr lang="en-US" sz="1600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251" name="Group 250"/>
          <p:cNvGrpSpPr/>
          <p:nvPr/>
        </p:nvGrpSpPr>
        <p:grpSpPr>
          <a:xfrm>
            <a:off x="1877593" y="1336270"/>
            <a:ext cx="5551927" cy="4607352"/>
            <a:chOff x="1877593" y="1336270"/>
            <a:chExt cx="5551927" cy="4607352"/>
          </a:xfrm>
        </p:grpSpPr>
        <p:grpSp>
          <p:nvGrpSpPr>
            <p:cNvPr id="92" name="Group 101"/>
            <p:cNvGrpSpPr>
              <a:grpSpLocks/>
            </p:cNvGrpSpPr>
            <p:nvPr/>
          </p:nvGrpSpPr>
          <p:grpSpPr bwMode="auto">
            <a:xfrm>
              <a:off x="5153045" y="2070121"/>
              <a:ext cx="735013" cy="447675"/>
              <a:chOff x="2849" y="803"/>
              <a:chExt cx="463" cy="282"/>
            </a:xfrm>
          </p:grpSpPr>
          <p:grpSp>
            <p:nvGrpSpPr>
              <p:cNvPr id="93" name="Group 102"/>
              <p:cNvGrpSpPr>
                <a:grpSpLocks/>
              </p:cNvGrpSpPr>
              <p:nvPr/>
            </p:nvGrpSpPr>
            <p:grpSpPr bwMode="auto">
              <a:xfrm>
                <a:off x="2849" y="803"/>
                <a:ext cx="261" cy="196"/>
                <a:chOff x="1231" y="2215"/>
                <a:chExt cx="261" cy="196"/>
              </a:xfrm>
            </p:grpSpPr>
            <p:sp>
              <p:nvSpPr>
                <p:cNvPr id="96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97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31" y="2215"/>
                  <a:ext cx="261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 PC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94" name="Line 105"/>
              <p:cNvSpPr>
                <a:spLocks noChangeShapeType="1"/>
              </p:cNvSpPr>
              <p:nvPr/>
            </p:nvSpPr>
            <p:spPr bwMode="auto">
              <a:xfrm flipV="1">
                <a:off x="3312" y="912"/>
                <a:ext cx="0" cy="173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95" name="Line 106"/>
              <p:cNvSpPr>
                <a:spLocks noChangeShapeType="1"/>
              </p:cNvSpPr>
              <p:nvPr/>
            </p:nvSpPr>
            <p:spPr bwMode="auto">
              <a:xfrm flipH="1">
                <a:off x="3072" y="912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98" name="Group 107"/>
            <p:cNvGrpSpPr>
              <a:grpSpLocks/>
            </p:cNvGrpSpPr>
            <p:nvPr/>
          </p:nvGrpSpPr>
          <p:grpSpPr bwMode="auto">
            <a:xfrm>
              <a:off x="6997720" y="4986359"/>
              <a:ext cx="431800" cy="957263"/>
              <a:chOff x="4011" y="2640"/>
              <a:chExt cx="272" cy="603"/>
            </a:xfrm>
          </p:grpSpPr>
          <p:grpSp>
            <p:nvGrpSpPr>
              <p:cNvPr id="99" name="Group 108"/>
              <p:cNvGrpSpPr>
                <a:grpSpLocks/>
              </p:cNvGrpSpPr>
              <p:nvPr/>
            </p:nvGrpSpPr>
            <p:grpSpPr bwMode="auto">
              <a:xfrm>
                <a:off x="4018" y="3047"/>
                <a:ext cx="265" cy="196"/>
                <a:chOff x="1234" y="2215"/>
                <a:chExt cx="265" cy="196"/>
              </a:xfrm>
            </p:grpSpPr>
            <p:sp>
              <p:nvSpPr>
                <p:cNvPr id="102" name="Oval 109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03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1234" y="2215"/>
                  <a:ext cx="265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solidFill>
                        <a:srgbClr val="0000CC"/>
                      </a:solidFill>
                    </a:rPr>
                    <a:t>LC</a:t>
                  </a:r>
                </a:p>
              </p:txBody>
            </p:sp>
          </p:grpSp>
          <p:sp>
            <p:nvSpPr>
              <p:cNvPr id="100" name="Line 111"/>
              <p:cNvSpPr>
                <a:spLocks noChangeShapeType="1"/>
              </p:cNvSpPr>
              <p:nvPr/>
            </p:nvSpPr>
            <p:spPr bwMode="auto">
              <a:xfrm>
                <a:off x="4011" y="2640"/>
                <a:ext cx="115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01" name="Line 112"/>
              <p:cNvSpPr>
                <a:spLocks noChangeShapeType="1"/>
              </p:cNvSpPr>
              <p:nvPr/>
            </p:nvSpPr>
            <p:spPr bwMode="auto">
              <a:xfrm>
                <a:off x="4128" y="2640"/>
                <a:ext cx="0" cy="403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10" name="Group 119"/>
            <p:cNvGrpSpPr>
              <a:grpSpLocks/>
            </p:cNvGrpSpPr>
            <p:nvPr/>
          </p:nvGrpSpPr>
          <p:grpSpPr bwMode="auto">
            <a:xfrm>
              <a:off x="6116658" y="2928959"/>
              <a:ext cx="401638" cy="468313"/>
              <a:chOff x="3456" y="1344"/>
              <a:chExt cx="253" cy="295"/>
            </a:xfrm>
          </p:grpSpPr>
          <p:grpSp>
            <p:nvGrpSpPr>
              <p:cNvPr id="111" name="Group 120"/>
              <p:cNvGrpSpPr>
                <a:grpSpLocks/>
              </p:cNvGrpSpPr>
              <p:nvPr/>
            </p:nvGrpSpPr>
            <p:grpSpPr bwMode="auto">
              <a:xfrm>
                <a:off x="3456" y="1344"/>
                <a:ext cx="253" cy="196"/>
                <a:chOff x="1234" y="2215"/>
                <a:chExt cx="253" cy="196"/>
              </a:xfrm>
            </p:grpSpPr>
            <p:sp>
              <p:nvSpPr>
                <p:cNvPr id="113" name="Oval 121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14" name="Text Box 122"/>
                <p:cNvSpPr txBox="1">
                  <a:spLocks noChangeArrowheads="1"/>
                </p:cNvSpPr>
                <p:nvPr/>
              </p:nvSpPr>
              <p:spPr bwMode="auto">
                <a:xfrm>
                  <a:off x="1234" y="2215"/>
                  <a:ext cx="253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 FC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112" name="Line 123"/>
              <p:cNvSpPr>
                <a:spLocks noChangeShapeType="1"/>
              </p:cNvSpPr>
              <p:nvPr/>
            </p:nvSpPr>
            <p:spPr bwMode="auto">
              <a:xfrm flipV="1">
                <a:off x="3682" y="1447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15" name="Group 124"/>
            <p:cNvGrpSpPr>
              <a:grpSpLocks/>
            </p:cNvGrpSpPr>
            <p:nvPr/>
          </p:nvGrpSpPr>
          <p:grpSpPr bwMode="auto">
            <a:xfrm>
              <a:off x="4364057" y="2928959"/>
              <a:ext cx="1317625" cy="311150"/>
              <a:chOff x="2352" y="1344"/>
              <a:chExt cx="830" cy="196"/>
            </a:xfrm>
          </p:grpSpPr>
          <p:grpSp>
            <p:nvGrpSpPr>
              <p:cNvPr id="116" name="Group 125"/>
              <p:cNvGrpSpPr>
                <a:grpSpLocks/>
              </p:cNvGrpSpPr>
              <p:nvPr/>
            </p:nvGrpSpPr>
            <p:grpSpPr bwMode="auto">
              <a:xfrm>
                <a:off x="2613" y="1344"/>
                <a:ext cx="248" cy="196"/>
                <a:chOff x="1234" y="2215"/>
                <a:chExt cx="248" cy="196"/>
              </a:xfrm>
            </p:grpSpPr>
            <p:sp>
              <p:nvSpPr>
                <p:cNvPr id="121" name="Oval 126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22" name="Text Box 127"/>
                <p:cNvSpPr txBox="1">
                  <a:spLocks noChangeArrowheads="1"/>
                </p:cNvSpPr>
                <p:nvPr/>
              </p:nvSpPr>
              <p:spPr bwMode="auto">
                <a:xfrm>
                  <a:off x="1234" y="2215"/>
                  <a:ext cx="248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 LC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grpSp>
            <p:nvGrpSpPr>
              <p:cNvPr id="117" name="Group 128"/>
              <p:cNvGrpSpPr>
                <a:grpSpLocks/>
              </p:cNvGrpSpPr>
              <p:nvPr/>
            </p:nvGrpSpPr>
            <p:grpSpPr bwMode="auto">
              <a:xfrm>
                <a:off x="2352" y="1344"/>
                <a:ext cx="830" cy="96"/>
                <a:chOff x="2352" y="1344"/>
                <a:chExt cx="830" cy="96"/>
              </a:xfrm>
            </p:grpSpPr>
            <p:sp>
              <p:nvSpPr>
                <p:cNvPr id="118" name="Line 129"/>
                <p:cNvSpPr>
                  <a:spLocks noChangeShapeType="1"/>
                </p:cNvSpPr>
                <p:nvPr/>
              </p:nvSpPr>
              <p:spPr bwMode="auto">
                <a:xfrm>
                  <a:off x="2352" y="13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19" name="Line 130"/>
                <p:cNvSpPr>
                  <a:spLocks noChangeShapeType="1"/>
                </p:cNvSpPr>
                <p:nvPr/>
              </p:nvSpPr>
              <p:spPr bwMode="auto">
                <a:xfrm>
                  <a:off x="2352" y="1440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20" name="Line 131"/>
                <p:cNvSpPr>
                  <a:spLocks noChangeShapeType="1"/>
                </p:cNvSpPr>
                <p:nvPr/>
              </p:nvSpPr>
              <p:spPr bwMode="auto">
                <a:xfrm>
                  <a:off x="2846" y="144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</p:grpSp>
        <p:grpSp>
          <p:nvGrpSpPr>
            <p:cNvPr id="123" name="Group 184"/>
            <p:cNvGrpSpPr>
              <a:grpSpLocks/>
            </p:cNvGrpSpPr>
            <p:nvPr/>
          </p:nvGrpSpPr>
          <p:grpSpPr bwMode="auto">
            <a:xfrm>
              <a:off x="2578119" y="4332308"/>
              <a:ext cx="741363" cy="311150"/>
              <a:chOff x="1227" y="2517"/>
              <a:chExt cx="467" cy="196"/>
            </a:xfrm>
          </p:grpSpPr>
          <p:sp>
            <p:nvSpPr>
              <p:cNvPr id="124" name="Line 134"/>
              <p:cNvSpPr>
                <a:spLocks noChangeShapeType="1"/>
              </p:cNvSpPr>
              <p:nvPr/>
            </p:nvSpPr>
            <p:spPr bwMode="auto">
              <a:xfrm flipH="1">
                <a:off x="1454" y="261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grpSp>
            <p:nvGrpSpPr>
              <p:cNvPr id="125" name="Group 135"/>
              <p:cNvGrpSpPr>
                <a:grpSpLocks/>
              </p:cNvGrpSpPr>
              <p:nvPr/>
            </p:nvGrpSpPr>
            <p:grpSpPr bwMode="auto">
              <a:xfrm>
                <a:off x="1227" y="2517"/>
                <a:ext cx="265" cy="196"/>
                <a:chOff x="1234" y="2215"/>
                <a:chExt cx="265" cy="196"/>
              </a:xfrm>
            </p:grpSpPr>
            <p:sp>
              <p:nvSpPr>
                <p:cNvPr id="126" name="Oval 136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27" name="Text Box 137"/>
                <p:cNvSpPr txBox="1">
                  <a:spLocks noChangeArrowheads="1"/>
                </p:cNvSpPr>
                <p:nvPr/>
              </p:nvSpPr>
              <p:spPr bwMode="auto">
                <a:xfrm>
                  <a:off x="1234" y="2215"/>
                  <a:ext cx="265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solidFill>
                        <a:srgbClr val="0000CC"/>
                      </a:solidFill>
                    </a:rPr>
                    <a:t>TC</a:t>
                  </a:r>
                </a:p>
              </p:txBody>
            </p:sp>
          </p:grpSp>
        </p:grpSp>
        <p:grpSp>
          <p:nvGrpSpPr>
            <p:cNvPr id="128" name="Group 190"/>
            <p:cNvGrpSpPr/>
            <p:nvPr/>
          </p:nvGrpSpPr>
          <p:grpSpPr>
            <a:xfrm>
              <a:off x="3856058" y="1862158"/>
              <a:ext cx="441325" cy="2161499"/>
              <a:chOff x="3225802" y="1719282"/>
              <a:chExt cx="441325" cy="2161499"/>
            </a:xfrm>
          </p:grpSpPr>
          <p:grpSp>
            <p:nvGrpSpPr>
              <p:cNvPr id="129" name="Group 93"/>
              <p:cNvGrpSpPr>
                <a:grpSpLocks/>
              </p:cNvGrpSpPr>
              <p:nvPr/>
            </p:nvGrpSpPr>
            <p:grpSpPr bwMode="auto">
              <a:xfrm>
                <a:off x="3225804" y="1719282"/>
                <a:ext cx="441325" cy="311150"/>
                <a:chOff x="1244" y="2215"/>
                <a:chExt cx="278" cy="196"/>
              </a:xfrm>
            </p:grpSpPr>
            <p:sp>
              <p:nvSpPr>
                <p:cNvPr id="131" name="Oval 94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32" name="Text Box 95"/>
                <p:cNvSpPr txBox="1">
                  <a:spLocks noChangeArrowheads="1"/>
                </p:cNvSpPr>
                <p:nvPr/>
              </p:nvSpPr>
              <p:spPr bwMode="auto">
                <a:xfrm>
                  <a:off x="1244" y="2215"/>
                  <a:ext cx="278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solidFill>
                        <a:srgbClr val="0000CC"/>
                      </a:solidFill>
                    </a:rPr>
                    <a:t>CC</a:t>
                  </a:r>
                </a:p>
              </p:txBody>
            </p:sp>
          </p:grpSp>
          <p:sp>
            <p:nvSpPr>
              <p:cNvPr id="130" name="Line 96"/>
              <p:cNvSpPr>
                <a:spLocks noChangeShapeType="1"/>
              </p:cNvSpPr>
              <p:nvPr/>
            </p:nvSpPr>
            <p:spPr bwMode="auto">
              <a:xfrm flipV="1">
                <a:off x="3428992" y="2044781"/>
                <a:ext cx="0" cy="1836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33" name="Group 173"/>
            <p:cNvGrpSpPr/>
            <p:nvPr/>
          </p:nvGrpSpPr>
          <p:grpSpPr>
            <a:xfrm>
              <a:off x="2992457" y="1871683"/>
              <a:ext cx="892175" cy="1512888"/>
              <a:chOff x="2362201" y="1533525"/>
              <a:chExt cx="892175" cy="1512888"/>
            </a:xfrm>
          </p:grpSpPr>
          <p:sp>
            <p:nvSpPr>
              <p:cNvPr id="134" name="Line 98"/>
              <p:cNvSpPr>
                <a:spLocks noChangeShapeType="1"/>
              </p:cNvSpPr>
              <p:nvPr/>
            </p:nvSpPr>
            <p:spPr bwMode="auto">
              <a:xfrm flipH="1">
                <a:off x="2873376" y="1687513"/>
                <a:ext cx="381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 type="stealth" w="med" len="med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grpSp>
            <p:nvGrpSpPr>
              <p:cNvPr id="135" name="Group 182"/>
              <p:cNvGrpSpPr>
                <a:grpSpLocks/>
              </p:cNvGrpSpPr>
              <p:nvPr/>
            </p:nvGrpSpPr>
            <p:grpSpPr bwMode="auto">
              <a:xfrm>
                <a:off x="2362201" y="1533525"/>
                <a:ext cx="557213" cy="1512888"/>
                <a:chOff x="1488" y="967"/>
                <a:chExt cx="351" cy="953"/>
              </a:xfrm>
            </p:grpSpPr>
            <p:grpSp>
              <p:nvGrpSpPr>
                <p:cNvPr id="137" name="Group 141"/>
                <p:cNvGrpSpPr>
                  <a:grpSpLocks/>
                </p:cNvGrpSpPr>
                <p:nvPr/>
              </p:nvGrpSpPr>
              <p:grpSpPr bwMode="auto">
                <a:xfrm flipH="1">
                  <a:off x="1570" y="1242"/>
                  <a:ext cx="269" cy="288"/>
                  <a:chOff x="1603" y="953"/>
                  <a:chExt cx="269" cy="288"/>
                </a:xfrm>
              </p:grpSpPr>
              <p:grpSp>
                <p:nvGrpSpPr>
                  <p:cNvPr id="143" name="Group 142"/>
                  <p:cNvGrpSpPr>
                    <a:grpSpLocks/>
                  </p:cNvGrpSpPr>
                  <p:nvPr/>
                </p:nvGrpSpPr>
                <p:grpSpPr bwMode="auto">
                  <a:xfrm>
                    <a:off x="1603" y="953"/>
                    <a:ext cx="253" cy="196"/>
                    <a:chOff x="1246" y="2215"/>
                    <a:chExt cx="253" cy="196"/>
                  </a:xfrm>
                </p:grpSpPr>
                <p:sp>
                  <p:nvSpPr>
                    <p:cNvPr id="146" name="Oval 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65" y="2215"/>
                      <a:ext cx="196" cy="196"/>
                    </a:xfrm>
                    <a:prstGeom prst="ellipse">
                      <a:avLst/>
                    </a:prstGeom>
                    <a:noFill/>
                    <a:ln w="9525" algn="ctr">
                      <a:solidFill>
                        <a:srgbClr val="0000CC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147" name="Text Box 14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46" y="2215"/>
                      <a:ext cx="253" cy="194"/>
                    </a:xfrm>
                    <a:prstGeom prst="rect">
                      <a:avLst/>
                    </a:prstGeom>
                    <a:noFill/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 FC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p:txBody>
                </p:sp>
              </p:grpSp>
              <p:sp>
                <p:nvSpPr>
                  <p:cNvPr id="144" name="Line 1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72" y="1049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145" name="Line 1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824" y="1049"/>
                    <a:ext cx="4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138" name="Group 154"/>
                <p:cNvGrpSpPr>
                  <a:grpSpLocks/>
                </p:cNvGrpSpPr>
                <p:nvPr/>
              </p:nvGrpSpPr>
              <p:grpSpPr bwMode="auto">
                <a:xfrm>
                  <a:off x="1613" y="967"/>
                  <a:ext cx="197" cy="196"/>
                  <a:chOff x="1265" y="2215"/>
                  <a:chExt cx="197" cy="196"/>
                </a:xfrm>
              </p:grpSpPr>
              <p:sp>
                <p:nvSpPr>
                  <p:cNvPr id="141" name="Oval 155"/>
                  <p:cNvSpPr>
                    <a:spLocks noChangeArrowheads="1"/>
                  </p:cNvSpPr>
                  <p:nvPr/>
                </p:nvSpPr>
                <p:spPr bwMode="auto">
                  <a:xfrm>
                    <a:off x="1265" y="2215"/>
                    <a:ext cx="196" cy="196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142" name="Text Box 1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71" y="2215"/>
                    <a:ext cx="191" cy="192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solidFill>
                          <a:srgbClr val="0000CC"/>
                        </a:solidFill>
                      </a:rPr>
                      <a:t>X</a:t>
                    </a:r>
                  </a:p>
                </p:txBody>
              </p:sp>
            </p:grpSp>
            <p:sp>
              <p:nvSpPr>
                <p:cNvPr id="139" name="Line 159"/>
                <p:cNvSpPr>
                  <a:spLocks noChangeShapeType="1"/>
                </p:cNvSpPr>
                <p:nvPr/>
              </p:nvSpPr>
              <p:spPr bwMode="auto">
                <a:xfrm flipV="1">
                  <a:off x="1488" y="1057"/>
                  <a:ext cx="0" cy="863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40" name="Line 160"/>
                <p:cNvSpPr>
                  <a:spLocks noChangeShapeType="1"/>
                </p:cNvSpPr>
                <p:nvPr/>
              </p:nvSpPr>
              <p:spPr bwMode="auto">
                <a:xfrm>
                  <a:off x="1488" y="1056"/>
                  <a:ext cx="132" cy="1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sp>
            <p:nvSpPr>
              <p:cNvPr id="136" name="Line 161"/>
              <p:cNvSpPr>
                <a:spLocks noChangeShapeType="1"/>
              </p:cNvSpPr>
              <p:nvPr/>
            </p:nvSpPr>
            <p:spPr bwMode="auto">
              <a:xfrm>
                <a:off x="2732088" y="1830388"/>
                <a:ext cx="0" cy="1524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 type="stealth" w="med" len="med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72" name="Group 231"/>
            <p:cNvGrpSpPr/>
            <p:nvPr/>
          </p:nvGrpSpPr>
          <p:grpSpPr>
            <a:xfrm>
              <a:off x="1877593" y="4500570"/>
              <a:ext cx="755143" cy="503418"/>
              <a:chOff x="2877725" y="4500570"/>
              <a:chExt cx="755143" cy="503418"/>
            </a:xfrm>
          </p:grpSpPr>
          <p:sp>
            <p:nvSpPr>
              <p:cNvPr id="173" name="Text Box 178"/>
              <p:cNvSpPr txBox="1">
                <a:spLocks noChangeArrowheads="1"/>
              </p:cNvSpPr>
              <p:nvPr/>
            </p:nvSpPr>
            <p:spPr bwMode="auto">
              <a:xfrm>
                <a:off x="2877725" y="4665434"/>
                <a:ext cx="712759" cy="3385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IN" sz="1600" dirty="0" err="1" smtClean="0">
                    <a:solidFill>
                      <a:srgbClr val="FF0000"/>
                    </a:solidFill>
                  </a:rPr>
                  <a:t>T</a:t>
                </a:r>
                <a:r>
                  <a:rPr lang="en-IN" sz="1600" baseline="-25000" dirty="0" err="1" smtClean="0">
                    <a:solidFill>
                      <a:srgbClr val="FF0000"/>
                    </a:solidFill>
                  </a:rPr>
                  <a:t>rxr</a:t>
                </a:r>
                <a:r>
                  <a:rPr lang="en-IN" sz="1600" baseline="30000" dirty="0" err="1" smtClean="0">
                    <a:solidFill>
                      <a:srgbClr val="FF0000"/>
                    </a:solidFill>
                  </a:rPr>
                  <a:t>MAX</a:t>
                </a:r>
                <a:endParaRPr lang="en-US" sz="16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74" name="Line 106"/>
              <p:cNvSpPr>
                <a:spLocks noChangeShapeType="1"/>
              </p:cNvSpPr>
              <p:nvPr/>
            </p:nvSpPr>
            <p:spPr bwMode="auto">
              <a:xfrm flipV="1">
                <a:off x="3357554" y="4500570"/>
                <a:ext cx="275314" cy="21431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78" name="Group 206"/>
            <p:cNvGrpSpPr/>
            <p:nvPr/>
          </p:nvGrpSpPr>
          <p:grpSpPr>
            <a:xfrm>
              <a:off x="3732880" y="1336270"/>
              <a:ext cx="1407239" cy="2791904"/>
              <a:chOff x="3102624" y="1336270"/>
              <a:chExt cx="1407239" cy="2791904"/>
            </a:xfrm>
          </p:grpSpPr>
          <p:sp>
            <p:nvSpPr>
              <p:cNvPr id="179" name="Line 106"/>
              <p:cNvSpPr>
                <a:spLocks noChangeShapeType="1"/>
              </p:cNvSpPr>
              <p:nvPr/>
            </p:nvSpPr>
            <p:spPr bwMode="auto">
              <a:xfrm flipH="1">
                <a:off x="3550840" y="1520722"/>
                <a:ext cx="252000" cy="0"/>
              </a:xfrm>
              <a:prstGeom prst="line">
                <a:avLst/>
              </a:prstGeom>
              <a:noFill/>
              <a:ln w="9525">
                <a:solidFill>
                  <a:srgbClr val="FF33CC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grpSp>
            <p:nvGrpSpPr>
              <p:cNvPr id="180" name="Group 204"/>
              <p:cNvGrpSpPr/>
              <p:nvPr/>
            </p:nvGrpSpPr>
            <p:grpSpPr>
              <a:xfrm>
                <a:off x="3102624" y="1357298"/>
                <a:ext cx="523616" cy="2770876"/>
                <a:chOff x="3102624" y="1357298"/>
                <a:chExt cx="523616" cy="2770876"/>
              </a:xfrm>
            </p:grpSpPr>
            <p:grpSp>
              <p:nvGrpSpPr>
                <p:cNvPr id="182" name="Group 182"/>
                <p:cNvGrpSpPr/>
                <p:nvPr/>
              </p:nvGrpSpPr>
              <p:grpSpPr>
                <a:xfrm>
                  <a:off x="3153034" y="1357298"/>
                  <a:ext cx="473206" cy="311150"/>
                  <a:chOff x="7504396" y="2928934"/>
                  <a:chExt cx="473206" cy="311150"/>
                </a:xfrm>
              </p:grpSpPr>
              <p:sp>
                <p:nvSpPr>
                  <p:cNvPr id="186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504396" y="2928934"/>
                    <a:ext cx="473206" cy="307777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 smtClean="0">
                        <a:solidFill>
                          <a:srgbClr val="FF33CC"/>
                        </a:solidFill>
                      </a:rPr>
                      <a:t>CRC</a:t>
                    </a:r>
                    <a:endParaRPr lang="en-US" sz="1400" dirty="0">
                      <a:solidFill>
                        <a:srgbClr val="FF33CC"/>
                      </a:solidFill>
                    </a:endParaRPr>
                  </a:p>
                </p:txBody>
              </p:sp>
              <p:sp>
                <p:nvSpPr>
                  <p:cNvPr id="187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7572396" y="2928934"/>
                    <a:ext cx="311150" cy="311150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FF33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</p:grpSp>
            <p:sp>
              <p:nvSpPr>
                <p:cNvPr id="183" name="Line 105"/>
                <p:cNvSpPr>
                  <a:spLocks noChangeShapeType="1"/>
                </p:cNvSpPr>
                <p:nvPr/>
              </p:nvSpPr>
              <p:spPr bwMode="auto">
                <a:xfrm>
                  <a:off x="3387896" y="1673392"/>
                  <a:ext cx="0" cy="180000"/>
                </a:xfrm>
                <a:prstGeom prst="line">
                  <a:avLst/>
                </a:prstGeom>
                <a:noFill/>
                <a:ln w="9525">
                  <a:solidFill>
                    <a:srgbClr val="FF33CC"/>
                  </a:solidFill>
                  <a:round/>
                  <a:headEnd/>
                  <a:tailEnd type="stealth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4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3102624" y="1500174"/>
                  <a:ext cx="0" cy="2628000"/>
                </a:xfrm>
                <a:prstGeom prst="line">
                  <a:avLst/>
                </a:prstGeom>
                <a:noFill/>
                <a:ln w="9525">
                  <a:solidFill>
                    <a:srgbClr val="FF33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5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3112418" y="1500174"/>
                  <a:ext cx="108000" cy="0"/>
                </a:xfrm>
                <a:prstGeom prst="line">
                  <a:avLst/>
                </a:prstGeom>
                <a:noFill/>
                <a:ln w="9525">
                  <a:solidFill>
                    <a:srgbClr val="FF33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sp>
            <p:nvSpPr>
              <p:cNvPr id="181" name="Text Box 178"/>
              <p:cNvSpPr txBox="1">
                <a:spLocks noChangeArrowheads="1"/>
              </p:cNvSpPr>
              <p:nvPr/>
            </p:nvSpPr>
            <p:spPr bwMode="auto">
              <a:xfrm>
                <a:off x="3735292" y="1336270"/>
                <a:ext cx="774571" cy="3385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IN" sz="1600" dirty="0" smtClean="0">
                    <a:solidFill>
                      <a:srgbClr val="FF33CC"/>
                    </a:solidFill>
                  </a:rPr>
                  <a:t>[A/B]</a:t>
                </a:r>
                <a:r>
                  <a:rPr lang="en-IN" sz="1600" baseline="-25000" dirty="0" err="1" smtClean="0">
                    <a:solidFill>
                      <a:srgbClr val="FF33CC"/>
                    </a:solidFill>
                  </a:rPr>
                  <a:t>rxr</a:t>
                </a:r>
                <a:endParaRPr lang="en-US" sz="1600" dirty="0">
                  <a:solidFill>
                    <a:srgbClr val="FF33CC"/>
                  </a:solidFill>
                </a:endParaRPr>
              </a:p>
            </p:txBody>
          </p:sp>
        </p:grpSp>
        <p:grpSp>
          <p:nvGrpSpPr>
            <p:cNvPr id="188" name="Group 230"/>
            <p:cNvGrpSpPr/>
            <p:nvPr/>
          </p:nvGrpSpPr>
          <p:grpSpPr>
            <a:xfrm>
              <a:off x="6115226" y="1651638"/>
              <a:ext cx="1093476" cy="2521094"/>
              <a:chOff x="7115358" y="1651638"/>
              <a:chExt cx="1093476" cy="2521094"/>
            </a:xfrm>
          </p:grpSpPr>
          <p:grpSp>
            <p:nvGrpSpPr>
              <p:cNvPr id="189" name="Group 218"/>
              <p:cNvGrpSpPr/>
              <p:nvPr/>
            </p:nvGrpSpPr>
            <p:grpSpPr>
              <a:xfrm>
                <a:off x="7131082" y="2163664"/>
                <a:ext cx="1077752" cy="2009068"/>
                <a:chOff x="5500694" y="2163664"/>
                <a:chExt cx="1077752" cy="2009068"/>
              </a:xfrm>
            </p:grpSpPr>
            <p:sp>
              <p:nvSpPr>
                <p:cNvPr id="193" name="Line 105"/>
                <p:cNvSpPr>
                  <a:spLocks noChangeShapeType="1"/>
                </p:cNvSpPr>
                <p:nvPr/>
              </p:nvSpPr>
              <p:spPr bwMode="auto">
                <a:xfrm>
                  <a:off x="5684186" y="2490032"/>
                  <a:ext cx="0" cy="432000"/>
                </a:xfrm>
                <a:prstGeom prst="line">
                  <a:avLst/>
                </a:prstGeom>
                <a:noFill/>
                <a:ln w="9525">
                  <a:solidFill>
                    <a:srgbClr val="FF33CC"/>
                  </a:solidFill>
                  <a:round/>
                  <a:headEnd/>
                  <a:tailEnd type="stealth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grpSp>
              <p:nvGrpSpPr>
                <p:cNvPr id="194" name="Group 210"/>
                <p:cNvGrpSpPr/>
                <p:nvPr/>
              </p:nvGrpSpPr>
              <p:grpSpPr>
                <a:xfrm>
                  <a:off x="5500694" y="2163664"/>
                  <a:ext cx="331698" cy="311150"/>
                  <a:chOff x="7909038" y="3357562"/>
                  <a:chExt cx="331698" cy="311150"/>
                </a:xfrm>
              </p:grpSpPr>
              <p:sp>
                <p:nvSpPr>
                  <p:cNvPr id="199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7929586" y="3357562"/>
                    <a:ext cx="311150" cy="311150"/>
                  </a:xfrm>
                  <a:prstGeom prst="ellipse">
                    <a:avLst/>
                  </a:prstGeom>
                  <a:noFill/>
                  <a:ln w="9525" algn="ctr">
                    <a:solidFill>
                      <a:srgbClr val="FF33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IN"/>
                  </a:p>
                </p:txBody>
              </p:sp>
              <p:sp>
                <p:nvSpPr>
                  <p:cNvPr id="200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909038" y="3357562"/>
                    <a:ext cx="317716" cy="307777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 smtClean="0">
                        <a:solidFill>
                          <a:srgbClr val="FF33CC"/>
                        </a:solidFill>
                      </a:rPr>
                      <a:t> X</a:t>
                    </a:r>
                    <a:endParaRPr lang="en-US" sz="1400" dirty="0">
                      <a:solidFill>
                        <a:srgbClr val="FF33CC"/>
                      </a:solidFill>
                    </a:endParaRPr>
                  </a:p>
                </p:txBody>
              </p:sp>
            </p:grpSp>
            <p:sp>
              <p:nvSpPr>
                <p:cNvPr id="195" name="Line 105"/>
                <p:cNvSpPr>
                  <a:spLocks noChangeShapeType="1"/>
                </p:cNvSpPr>
                <p:nvPr/>
              </p:nvSpPr>
              <p:spPr bwMode="auto">
                <a:xfrm rot="16200000">
                  <a:off x="6182446" y="3604504"/>
                  <a:ext cx="0" cy="792000"/>
                </a:xfrm>
                <a:prstGeom prst="line">
                  <a:avLst/>
                </a:prstGeom>
                <a:noFill/>
                <a:ln w="9525">
                  <a:solidFill>
                    <a:srgbClr val="FF33CC"/>
                  </a:solidFill>
                  <a:round/>
                  <a:headEnd/>
                  <a:tailEnd type="none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96" name="Line 105"/>
                <p:cNvSpPr>
                  <a:spLocks noChangeShapeType="1"/>
                </p:cNvSpPr>
                <p:nvPr/>
              </p:nvSpPr>
              <p:spPr bwMode="auto">
                <a:xfrm rot="16200000">
                  <a:off x="6205900" y="1966609"/>
                  <a:ext cx="0" cy="720000"/>
                </a:xfrm>
                <a:prstGeom prst="line">
                  <a:avLst/>
                </a:prstGeom>
                <a:noFill/>
                <a:ln w="9525">
                  <a:solidFill>
                    <a:srgbClr val="FF33CC"/>
                  </a:solidFill>
                  <a:round/>
                  <a:headEnd/>
                  <a:tailEnd type="none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97" name="Line 105"/>
                <p:cNvSpPr>
                  <a:spLocks noChangeShapeType="1"/>
                </p:cNvSpPr>
                <p:nvPr/>
              </p:nvSpPr>
              <p:spPr bwMode="auto">
                <a:xfrm rot="10800000">
                  <a:off x="6572265" y="2318058"/>
                  <a:ext cx="0" cy="1692000"/>
                </a:xfrm>
                <a:prstGeom prst="line">
                  <a:avLst/>
                </a:prstGeom>
                <a:noFill/>
                <a:ln w="9525">
                  <a:solidFill>
                    <a:srgbClr val="FF33CC"/>
                  </a:solidFill>
                  <a:round/>
                  <a:headEnd/>
                  <a:tailEnd type="none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98" name="Line 105"/>
                <p:cNvSpPr>
                  <a:spLocks noChangeShapeType="1"/>
                </p:cNvSpPr>
                <p:nvPr/>
              </p:nvSpPr>
              <p:spPr bwMode="auto">
                <a:xfrm rot="10800000">
                  <a:off x="5796721" y="3992732"/>
                  <a:ext cx="0" cy="180000"/>
                </a:xfrm>
                <a:prstGeom prst="line">
                  <a:avLst/>
                </a:prstGeom>
                <a:noFill/>
                <a:ln w="9525">
                  <a:solidFill>
                    <a:srgbClr val="FF33CC"/>
                  </a:solidFill>
                  <a:round/>
                  <a:headEnd/>
                  <a:tailEnd type="none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90" name="Group 221"/>
              <p:cNvGrpSpPr/>
              <p:nvPr/>
            </p:nvGrpSpPr>
            <p:grpSpPr>
              <a:xfrm>
                <a:off x="7115358" y="1651638"/>
                <a:ext cx="444352" cy="512026"/>
                <a:chOff x="5484970" y="1571612"/>
                <a:chExt cx="444352" cy="512026"/>
              </a:xfrm>
            </p:grpSpPr>
            <p:sp>
              <p:nvSpPr>
                <p:cNvPr id="191" name="Line 105"/>
                <p:cNvSpPr>
                  <a:spLocks noChangeShapeType="1"/>
                </p:cNvSpPr>
                <p:nvPr/>
              </p:nvSpPr>
              <p:spPr bwMode="auto">
                <a:xfrm>
                  <a:off x="5684186" y="1867638"/>
                  <a:ext cx="0" cy="216000"/>
                </a:xfrm>
                <a:prstGeom prst="line">
                  <a:avLst/>
                </a:prstGeom>
                <a:noFill/>
                <a:ln w="9525">
                  <a:solidFill>
                    <a:srgbClr val="FF33CC"/>
                  </a:solidFill>
                  <a:round/>
                  <a:headEnd/>
                  <a:tailEnd type="stealth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92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5484970" y="1571612"/>
                  <a:ext cx="444352" cy="33855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 dirty="0" smtClean="0">
                      <a:solidFill>
                        <a:srgbClr val="FF33CC"/>
                      </a:solidFill>
                    </a:rPr>
                    <a:t>L/F</a:t>
                  </a:r>
                  <a:endParaRPr lang="en-US" sz="1600" dirty="0">
                    <a:solidFill>
                      <a:srgbClr val="FF33CC"/>
                    </a:solidFill>
                  </a:endParaRPr>
                </a:p>
              </p:txBody>
            </p:sp>
          </p:grpSp>
        </p:grpSp>
      </p:grpSp>
      <p:sp>
        <p:nvSpPr>
          <p:cNvPr id="213" name="Text Box 178"/>
          <p:cNvSpPr txBox="1">
            <a:spLocks noChangeArrowheads="1"/>
          </p:cNvSpPr>
          <p:nvPr/>
        </p:nvSpPr>
        <p:spPr bwMode="auto">
          <a:xfrm>
            <a:off x="1928794" y="2376066"/>
            <a:ext cx="56457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TPM</a:t>
            </a:r>
          </a:p>
        </p:txBody>
      </p:sp>
      <p:sp>
        <p:nvSpPr>
          <p:cNvPr id="214" name="TextBox 213"/>
          <p:cNvSpPr txBox="1"/>
          <p:nvPr/>
        </p:nvSpPr>
        <p:spPr>
          <a:xfrm>
            <a:off x="2000232" y="2928934"/>
            <a:ext cx="365806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IN" sz="1600" dirty="0" smtClean="0">
                <a:solidFill>
                  <a:srgbClr val="C00000"/>
                </a:solidFill>
              </a:rPr>
              <a:t>LS</a:t>
            </a:r>
            <a:endParaRPr lang="en-IN" sz="1600" dirty="0">
              <a:solidFill>
                <a:srgbClr val="C00000"/>
              </a:solidFill>
            </a:endParaRPr>
          </a:p>
        </p:txBody>
      </p:sp>
      <p:sp>
        <p:nvSpPr>
          <p:cNvPr id="215" name="Line 177"/>
          <p:cNvSpPr>
            <a:spLocks noChangeShapeType="1"/>
          </p:cNvSpPr>
          <p:nvPr/>
        </p:nvSpPr>
        <p:spPr bwMode="auto">
          <a:xfrm rot="5400000">
            <a:off x="2060272" y="2784934"/>
            <a:ext cx="2880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16" name="TextBox 215"/>
          <p:cNvSpPr txBox="1"/>
          <p:nvPr/>
        </p:nvSpPr>
        <p:spPr>
          <a:xfrm>
            <a:off x="5480146" y="4632131"/>
            <a:ext cx="234038" cy="27699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lIns="0" tIns="0" rIns="0" bIns="0" rtlCol="0">
            <a:spAutoFit/>
          </a:bodyPr>
          <a:lstStyle/>
          <a:p>
            <a:r>
              <a:rPr lang="en-IN" dirty="0" smtClean="0"/>
              <a:t> </a:t>
            </a:r>
            <a:r>
              <a:rPr lang="en-IN" sz="1600" dirty="0" smtClean="0"/>
              <a:t>LS</a:t>
            </a:r>
            <a:endParaRPr lang="en-IN" dirty="0"/>
          </a:p>
        </p:txBody>
      </p:sp>
      <p:sp>
        <p:nvSpPr>
          <p:cNvPr id="218" name="TextBox 217"/>
          <p:cNvSpPr txBox="1"/>
          <p:nvPr/>
        </p:nvSpPr>
        <p:spPr>
          <a:xfrm>
            <a:off x="5887156" y="3581670"/>
            <a:ext cx="234038" cy="27699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lIns="0" tIns="0" rIns="0" bIns="0" rtlCol="0">
            <a:spAutoFit/>
          </a:bodyPr>
          <a:lstStyle/>
          <a:p>
            <a:r>
              <a:rPr lang="en-IN" dirty="0" smtClean="0"/>
              <a:t> </a:t>
            </a:r>
            <a:r>
              <a:rPr lang="en-IN" sz="1600" dirty="0" smtClean="0"/>
              <a:t>LS</a:t>
            </a:r>
            <a:endParaRPr lang="en-IN" sz="1600" dirty="0"/>
          </a:p>
        </p:txBody>
      </p:sp>
      <p:sp>
        <p:nvSpPr>
          <p:cNvPr id="219" name="Line 129"/>
          <p:cNvSpPr>
            <a:spLocks noChangeShapeType="1"/>
          </p:cNvSpPr>
          <p:nvPr/>
        </p:nvSpPr>
        <p:spPr bwMode="auto">
          <a:xfrm flipV="1">
            <a:off x="5592680" y="4511594"/>
            <a:ext cx="0" cy="108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stealth"/>
            <a:tailEnd/>
          </a:ln>
        </p:spPr>
        <p:txBody>
          <a:bodyPr wrap="none" anchor="ctr"/>
          <a:lstStyle/>
          <a:p>
            <a:endParaRPr lang="en-IN"/>
          </a:p>
        </p:txBody>
      </p:sp>
      <p:grpSp>
        <p:nvGrpSpPr>
          <p:cNvPr id="252" name="Group 251"/>
          <p:cNvGrpSpPr/>
          <p:nvPr/>
        </p:nvGrpSpPr>
        <p:grpSpPr>
          <a:xfrm>
            <a:off x="5722068" y="4633172"/>
            <a:ext cx="2879497" cy="785818"/>
            <a:chOff x="5722068" y="4633172"/>
            <a:chExt cx="2879497" cy="785818"/>
          </a:xfrm>
        </p:grpSpPr>
        <p:sp>
          <p:nvSpPr>
            <p:cNvPr id="202" name="Line 106"/>
            <p:cNvSpPr>
              <a:spLocks noChangeShapeType="1"/>
            </p:cNvSpPr>
            <p:nvPr/>
          </p:nvSpPr>
          <p:spPr bwMode="auto">
            <a:xfrm flipH="1">
              <a:off x="5722068" y="4796596"/>
              <a:ext cx="1692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204" name="Group 188"/>
            <p:cNvGrpSpPr/>
            <p:nvPr/>
          </p:nvGrpSpPr>
          <p:grpSpPr>
            <a:xfrm>
              <a:off x="7358082" y="4643446"/>
              <a:ext cx="474810" cy="311150"/>
              <a:chOff x="7858148" y="4117982"/>
              <a:chExt cx="474810" cy="311150"/>
            </a:xfrm>
          </p:grpSpPr>
          <p:sp>
            <p:nvSpPr>
              <p:cNvPr id="211" name="Oval 103"/>
              <p:cNvSpPr>
                <a:spLocks noChangeArrowheads="1"/>
              </p:cNvSpPr>
              <p:nvPr/>
            </p:nvSpPr>
            <p:spPr bwMode="auto">
              <a:xfrm>
                <a:off x="7939110" y="4117982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2" name="Text Box 104"/>
              <p:cNvSpPr txBox="1">
                <a:spLocks noChangeArrowheads="1"/>
              </p:cNvSpPr>
              <p:nvPr/>
            </p:nvSpPr>
            <p:spPr bwMode="auto">
              <a:xfrm>
                <a:off x="7858148" y="4119482"/>
                <a:ext cx="474810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>
                    <a:solidFill>
                      <a:srgbClr val="FF0000"/>
                    </a:solidFill>
                  </a:rPr>
                  <a:t>∆</a:t>
                </a:r>
                <a:r>
                  <a:rPr lang="en-US" sz="1400" dirty="0" smtClean="0">
                    <a:solidFill>
                      <a:srgbClr val="FF0000"/>
                    </a:solidFill>
                  </a:rPr>
                  <a:t>PC</a:t>
                </a:r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05" name="Line 106"/>
            <p:cNvSpPr>
              <a:spLocks noChangeShapeType="1"/>
            </p:cNvSpPr>
            <p:nvPr/>
          </p:nvSpPr>
          <p:spPr bwMode="auto">
            <a:xfrm rot="16200000" flipH="1">
              <a:off x="6658510" y="5302403"/>
              <a:ext cx="216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06" name="Line 106"/>
            <p:cNvSpPr>
              <a:spLocks noChangeShapeType="1"/>
            </p:cNvSpPr>
            <p:nvPr/>
          </p:nvSpPr>
          <p:spPr bwMode="auto">
            <a:xfrm rot="16200000" flipH="1">
              <a:off x="7399560" y="5176124"/>
              <a:ext cx="468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08" name="Line 106"/>
            <p:cNvSpPr>
              <a:spLocks noChangeShapeType="1"/>
            </p:cNvSpPr>
            <p:nvPr/>
          </p:nvSpPr>
          <p:spPr bwMode="auto">
            <a:xfrm rot="10800000">
              <a:off x="7776437" y="4802336"/>
              <a:ext cx="216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09" name="Text Box 178"/>
            <p:cNvSpPr txBox="1">
              <a:spLocks noChangeArrowheads="1"/>
            </p:cNvSpPr>
            <p:nvPr/>
          </p:nvSpPr>
          <p:spPr bwMode="auto">
            <a:xfrm>
              <a:off x="7929586" y="4633172"/>
              <a:ext cx="67197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N" sz="1600" dirty="0" smtClean="0">
                  <a:solidFill>
                    <a:srgbClr val="FF0000"/>
                  </a:solidFill>
                </a:rPr>
                <a:t>∆P</a:t>
              </a:r>
              <a:r>
                <a:rPr lang="en-IN" sz="1600" baseline="30000" dirty="0" smtClean="0">
                  <a:solidFill>
                    <a:srgbClr val="FF0000"/>
                  </a:solidFill>
                </a:rPr>
                <a:t>MAX</a:t>
              </a:r>
              <a:endParaRPr 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220" name="Line 106"/>
            <p:cNvSpPr>
              <a:spLocks noChangeShapeType="1"/>
            </p:cNvSpPr>
            <p:nvPr/>
          </p:nvSpPr>
          <p:spPr bwMode="auto">
            <a:xfrm flipH="1">
              <a:off x="6775338" y="5418990"/>
              <a:ext cx="864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231" name="Line 105"/>
          <p:cNvSpPr>
            <a:spLocks noChangeShapeType="1"/>
          </p:cNvSpPr>
          <p:nvPr/>
        </p:nvSpPr>
        <p:spPr bwMode="auto">
          <a:xfrm>
            <a:off x="6000760" y="3868742"/>
            <a:ext cx="0" cy="144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stealth"/>
          </a:ln>
        </p:spPr>
        <p:txBody>
          <a:bodyPr wrap="none" anchor="ctr"/>
          <a:lstStyle/>
          <a:p>
            <a:endParaRPr lang="en-IN"/>
          </a:p>
        </p:txBody>
      </p:sp>
      <p:grpSp>
        <p:nvGrpSpPr>
          <p:cNvPr id="253" name="Group 252"/>
          <p:cNvGrpSpPr/>
          <p:nvPr/>
        </p:nvGrpSpPr>
        <p:grpSpPr>
          <a:xfrm>
            <a:off x="6123568" y="3551328"/>
            <a:ext cx="1663142" cy="918900"/>
            <a:chOff x="6123568" y="3551328"/>
            <a:chExt cx="1663142" cy="918900"/>
          </a:xfrm>
        </p:grpSpPr>
        <p:grpSp>
          <p:nvGrpSpPr>
            <p:cNvPr id="222" name="Group 188"/>
            <p:cNvGrpSpPr/>
            <p:nvPr/>
          </p:nvGrpSpPr>
          <p:grpSpPr>
            <a:xfrm>
              <a:off x="7359157" y="3551328"/>
              <a:ext cx="427553" cy="311150"/>
              <a:chOff x="7888970" y="4117982"/>
              <a:chExt cx="427553" cy="311150"/>
            </a:xfrm>
          </p:grpSpPr>
          <p:sp>
            <p:nvSpPr>
              <p:cNvPr id="223" name="Oval 103"/>
              <p:cNvSpPr>
                <a:spLocks noChangeArrowheads="1"/>
              </p:cNvSpPr>
              <p:nvPr/>
            </p:nvSpPr>
            <p:spPr bwMode="auto">
              <a:xfrm>
                <a:off x="7939110" y="4117982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4" name="Text Box 104"/>
              <p:cNvSpPr txBox="1">
                <a:spLocks noChangeArrowheads="1"/>
              </p:cNvSpPr>
              <p:nvPr/>
            </p:nvSpPr>
            <p:spPr bwMode="auto">
              <a:xfrm>
                <a:off x="7888970" y="4119482"/>
                <a:ext cx="427553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FF0000"/>
                    </a:solidFill>
                  </a:rPr>
                  <a:t>LTC</a:t>
                </a:r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30" name="Line 106"/>
            <p:cNvSpPr>
              <a:spLocks noChangeShapeType="1"/>
            </p:cNvSpPr>
            <p:nvPr/>
          </p:nvSpPr>
          <p:spPr bwMode="auto">
            <a:xfrm flipH="1">
              <a:off x="6123568" y="3714752"/>
              <a:ext cx="1260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2" name="Line 166"/>
            <p:cNvSpPr>
              <a:spLocks noChangeShapeType="1"/>
            </p:cNvSpPr>
            <p:nvPr/>
          </p:nvSpPr>
          <p:spPr bwMode="auto">
            <a:xfrm flipV="1">
              <a:off x="6286512" y="4357694"/>
              <a:ext cx="0" cy="108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3" name="Line 114"/>
            <p:cNvSpPr>
              <a:spLocks noChangeShapeType="1"/>
            </p:cNvSpPr>
            <p:nvPr/>
          </p:nvSpPr>
          <p:spPr bwMode="auto">
            <a:xfrm flipH="1">
              <a:off x="6286512" y="4468640"/>
              <a:ext cx="827088" cy="1588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4" name="Line 114"/>
            <p:cNvSpPr>
              <a:spLocks noChangeAspect="1" noChangeShapeType="1"/>
            </p:cNvSpPr>
            <p:nvPr/>
          </p:nvSpPr>
          <p:spPr bwMode="auto">
            <a:xfrm flipH="1">
              <a:off x="7103153" y="3857628"/>
              <a:ext cx="407197" cy="612304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5245284" y="3886846"/>
            <a:ext cx="3189177" cy="685162"/>
            <a:chOff x="5245284" y="3886846"/>
            <a:chExt cx="3189177" cy="685162"/>
          </a:xfrm>
        </p:grpSpPr>
        <p:sp>
          <p:nvSpPr>
            <p:cNvPr id="221" name="Line 106"/>
            <p:cNvSpPr>
              <a:spLocks noChangeShapeType="1"/>
            </p:cNvSpPr>
            <p:nvPr/>
          </p:nvSpPr>
          <p:spPr bwMode="auto">
            <a:xfrm flipH="1">
              <a:off x="5245284" y="4572008"/>
              <a:ext cx="2340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25" name="Line 106"/>
            <p:cNvSpPr>
              <a:spLocks noChangeShapeType="1"/>
            </p:cNvSpPr>
            <p:nvPr/>
          </p:nvSpPr>
          <p:spPr bwMode="auto">
            <a:xfrm rot="16200000" flipH="1">
              <a:off x="7500396" y="4488491"/>
              <a:ext cx="144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226" name="Group 188"/>
            <p:cNvGrpSpPr/>
            <p:nvPr/>
          </p:nvGrpSpPr>
          <p:grpSpPr>
            <a:xfrm>
              <a:off x="7358082" y="4082216"/>
              <a:ext cx="361290" cy="311150"/>
              <a:chOff x="7888970" y="4117982"/>
              <a:chExt cx="361290" cy="311150"/>
            </a:xfrm>
          </p:grpSpPr>
          <p:sp>
            <p:nvSpPr>
              <p:cNvPr id="227" name="Oval 103"/>
              <p:cNvSpPr>
                <a:spLocks noChangeArrowheads="1"/>
              </p:cNvSpPr>
              <p:nvPr/>
            </p:nvSpPr>
            <p:spPr bwMode="auto">
              <a:xfrm>
                <a:off x="7939110" y="4117982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8" name="Text Box 104"/>
              <p:cNvSpPr txBox="1">
                <a:spLocks noChangeArrowheads="1"/>
              </p:cNvSpPr>
              <p:nvPr/>
            </p:nvSpPr>
            <p:spPr bwMode="auto">
              <a:xfrm>
                <a:off x="7888970" y="4119482"/>
                <a:ext cx="346570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FF0000"/>
                    </a:solidFill>
                  </a:rPr>
                  <a:t>  </a:t>
                </a:r>
                <a:r>
                  <a:rPr lang="el-GR" sz="1400" dirty="0" smtClean="0">
                    <a:solidFill>
                      <a:srgbClr val="FF0000"/>
                    </a:solidFill>
                  </a:rPr>
                  <a:t>Σ</a:t>
                </a:r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29" name="Line 106"/>
            <p:cNvSpPr>
              <a:spLocks noChangeShapeType="1"/>
            </p:cNvSpPr>
            <p:nvPr/>
          </p:nvSpPr>
          <p:spPr bwMode="auto">
            <a:xfrm rot="5400000" flipH="1" flipV="1">
              <a:off x="7471686" y="3985846"/>
              <a:ext cx="198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5" name="Line 106"/>
            <p:cNvSpPr>
              <a:spLocks noChangeShapeType="1"/>
            </p:cNvSpPr>
            <p:nvPr/>
          </p:nvSpPr>
          <p:spPr bwMode="auto">
            <a:xfrm flipH="1" flipV="1">
              <a:off x="7721312" y="4234886"/>
              <a:ext cx="198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none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6" name="Text Box 178"/>
            <p:cNvSpPr txBox="1">
              <a:spLocks noChangeArrowheads="1"/>
            </p:cNvSpPr>
            <p:nvPr/>
          </p:nvSpPr>
          <p:spPr bwMode="auto">
            <a:xfrm>
              <a:off x="7865074" y="4049962"/>
              <a:ext cx="569387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</a:rPr>
                <a:t>−2°C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1745302" y="3286124"/>
            <a:ext cx="2504188" cy="1092200"/>
            <a:chOff x="1745302" y="3286124"/>
            <a:chExt cx="2504188" cy="1092200"/>
          </a:xfrm>
        </p:grpSpPr>
        <p:grpSp>
          <p:nvGrpSpPr>
            <p:cNvPr id="175" name="Group 200"/>
            <p:cNvGrpSpPr/>
            <p:nvPr/>
          </p:nvGrpSpPr>
          <p:grpSpPr>
            <a:xfrm>
              <a:off x="1745302" y="3857628"/>
              <a:ext cx="901209" cy="520696"/>
              <a:chOff x="3907883" y="3245508"/>
              <a:chExt cx="901209" cy="520696"/>
            </a:xfrm>
          </p:grpSpPr>
          <p:sp>
            <p:nvSpPr>
              <p:cNvPr id="176" name="Text Box 178"/>
              <p:cNvSpPr txBox="1">
                <a:spLocks noChangeArrowheads="1"/>
              </p:cNvSpPr>
              <p:nvPr/>
            </p:nvSpPr>
            <p:spPr bwMode="auto">
              <a:xfrm>
                <a:off x="3907883" y="3427650"/>
                <a:ext cx="901209" cy="3385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IN" sz="1600" dirty="0" err="1" smtClean="0">
                    <a:solidFill>
                      <a:srgbClr val="FF0000"/>
                    </a:solidFill>
                  </a:rPr>
                  <a:t>LVL</a:t>
                </a:r>
                <a:r>
                  <a:rPr lang="en-IN" sz="1600" baseline="-25000" dirty="0" err="1" smtClean="0">
                    <a:solidFill>
                      <a:srgbClr val="FF0000"/>
                    </a:solidFill>
                  </a:rPr>
                  <a:t>rxr</a:t>
                </a:r>
                <a:r>
                  <a:rPr lang="en-IN" sz="1600" baseline="30000" dirty="0" err="1" smtClean="0">
                    <a:solidFill>
                      <a:srgbClr val="FF0000"/>
                    </a:solidFill>
                  </a:rPr>
                  <a:t>MAX</a:t>
                </a:r>
                <a:endParaRPr lang="en-US" sz="16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77" name="Line 106"/>
              <p:cNvSpPr>
                <a:spLocks noChangeShapeType="1"/>
              </p:cNvSpPr>
              <p:nvPr/>
            </p:nvSpPr>
            <p:spPr bwMode="auto">
              <a:xfrm rot="16200000">
                <a:off x="4220916" y="3389508"/>
                <a:ext cx="28800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238" name="Line 114"/>
            <p:cNvSpPr>
              <a:spLocks noChangeShapeType="1"/>
            </p:cNvSpPr>
            <p:nvPr/>
          </p:nvSpPr>
          <p:spPr bwMode="auto">
            <a:xfrm flipH="1">
              <a:off x="2377490" y="3683930"/>
              <a:ext cx="1872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239" name="Group 188"/>
            <p:cNvGrpSpPr/>
            <p:nvPr/>
          </p:nvGrpSpPr>
          <p:grpSpPr>
            <a:xfrm>
              <a:off x="1979684" y="3520986"/>
              <a:ext cx="466474" cy="311150"/>
              <a:chOff x="7868422" y="4117982"/>
              <a:chExt cx="466474" cy="311150"/>
            </a:xfrm>
          </p:grpSpPr>
          <p:sp>
            <p:nvSpPr>
              <p:cNvPr id="240" name="Oval 103"/>
              <p:cNvSpPr>
                <a:spLocks noChangeArrowheads="1"/>
              </p:cNvSpPr>
              <p:nvPr/>
            </p:nvSpPr>
            <p:spPr bwMode="auto">
              <a:xfrm>
                <a:off x="7939110" y="4117982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41" name="Text Box 104"/>
              <p:cNvSpPr txBox="1">
                <a:spLocks noChangeArrowheads="1"/>
              </p:cNvSpPr>
              <p:nvPr/>
            </p:nvSpPr>
            <p:spPr bwMode="auto">
              <a:xfrm>
                <a:off x="7868422" y="4119482"/>
                <a:ext cx="466474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FF0000"/>
                    </a:solidFill>
                  </a:rPr>
                  <a:t>HLC</a:t>
                </a:r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42" name="Line 106"/>
            <p:cNvSpPr>
              <a:spLocks noChangeShapeType="1"/>
            </p:cNvSpPr>
            <p:nvPr/>
          </p:nvSpPr>
          <p:spPr bwMode="auto">
            <a:xfrm rot="5400000" flipH="1" flipV="1">
              <a:off x="2077792" y="3412124"/>
              <a:ext cx="252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2193998" y="3183384"/>
            <a:ext cx="2979848" cy="806846"/>
            <a:chOff x="2193998" y="3183384"/>
            <a:chExt cx="2979848" cy="806846"/>
          </a:xfrm>
        </p:grpSpPr>
        <p:grpSp>
          <p:nvGrpSpPr>
            <p:cNvPr id="243" name="Group 188"/>
            <p:cNvGrpSpPr/>
            <p:nvPr/>
          </p:nvGrpSpPr>
          <p:grpSpPr>
            <a:xfrm>
              <a:off x="4567900" y="3286124"/>
              <a:ext cx="361290" cy="311150"/>
              <a:chOff x="7888970" y="4117982"/>
              <a:chExt cx="361290" cy="311150"/>
            </a:xfrm>
          </p:grpSpPr>
          <p:sp>
            <p:nvSpPr>
              <p:cNvPr id="244" name="Oval 103"/>
              <p:cNvSpPr>
                <a:spLocks noChangeArrowheads="1"/>
              </p:cNvSpPr>
              <p:nvPr/>
            </p:nvSpPr>
            <p:spPr bwMode="auto">
              <a:xfrm>
                <a:off x="7939110" y="4117982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45" name="Text Box 104"/>
              <p:cNvSpPr txBox="1">
                <a:spLocks noChangeArrowheads="1"/>
              </p:cNvSpPr>
              <p:nvPr/>
            </p:nvSpPr>
            <p:spPr bwMode="auto">
              <a:xfrm>
                <a:off x="7888970" y="4119482"/>
                <a:ext cx="346570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FF0000"/>
                    </a:solidFill>
                  </a:rPr>
                  <a:t>  </a:t>
                </a:r>
                <a:r>
                  <a:rPr lang="el-GR" sz="1400" dirty="0" smtClean="0">
                    <a:solidFill>
                      <a:srgbClr val="FF0000"/>
                    </a:solidFill>
                  </a:rPr>
                  <a:t>Σ</a:t>
                </a:r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46" name="Text Box 178"/>
            <p:cNvSpPr txBox="1">
              <a:spLocks noChangeArrowheads="1"/>
            </p:cNvSpPr>
            <p:nvPr/>
          </p:nvSpPr>
          <p:spPr bwMode="auto">
            <a:xfrm>
              <a:off x="4000496" y="3183384"/>
              <a:ext cx="53893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</a:rPr>
                <a:t>−5%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247" name="Line 106"/>
            <p:cNvSpPr>
              <a:spLocks noChangeShapeType="1"/>
            </p:cNvSpPr>
            <p:nvPr/>
          </p:nvSpPr>
          <p:spPr bwMode="auto">
            <a:xfrm flipH="1" flipV="1">
              <a:off x="4445438" y="3357082"/>
              <a:ext cx="198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none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48" name="Line 106"/>
            <p:cNvSpPr>
              <a:spLocks noChangeShapeType="1"/>
            </p:cNvSpPr>
            <p:nvPr/>
          </p:nvSpPr>
          <p:spPr bwMode="auto">
            <a:xfrm flipH="1">
              <a:off x="2193998" y="3500438"/>
              <a:ext cx="2412000" cy="4897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none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49" name="Line 106"/>
            <p:cNvSpPr>
              <a:spLocks noChangeShapeType="1"/>
            </p:cNvSpPr>
            <p:nvPr/>
          </p:nvSpPr>
          <p:spPr bwMode="auto">
            <a:xfrm flipH="1">
              <a:off x="5173846" y="3423830"/>
              <a:ext cx="0" cy="144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50" name="Line 106"/>
            <p:cNvSpPr>
              <a:spLocks noChangeShapeType="1"/>
            </p:cNvSpPr>
            <p:nvPr/>
          </p:nvSpPr>
          <p:spPr bwMode="auto">
            <a:xfrm flipH="1" flipV="1">
              <a:off x="4955778" y="3417016"/>
              <a:ext cx="216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none"/>
            </a:ln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Summary</a:t>
            </a:r>
            <a:endParaRPr lang="en-IN" dirty="0"/>
          </a:p>
        </p:txBody>
      </p:sp>
      <p:sp>
        <p:nvSpPr>
          <p:cNvPr id="34818" name="Content Placeholder 7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8634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IN" sz="3200" dirty="0" smtClean="0"/>
              <a:t>Locate TPM at bottleneck inside recycle loop</a:t>
            </a:r>
          </a:p>
          <a:p>
            <a:pPr>
              <a:spcBef>
                <a:spcPts val="1200"/>
              </a:spcBef>
            </a:pPr>
            <a:endParaRPr lang="en-IN" sz="3200" dirty="0" smtClean="0"/>
          </a:p>
          <a:p>
            <a:pPr>
              <a:spcBef>
                <a:spcPts val="1200"/>
              </a:spcBef>
            </a:pPr>
            <a:r>
              <a:rPr lang="en-IN" sz="3200" dirty="0" smtClean="0"/>
              <a:t>Economic considerations play a major role in regulatory control layer design</a:t>
            </a:r>
          </a:p>
          <a:p>
            <a:pPr>
              <a:spcBef>
                <a:spcPts val="1200"/>
              </a:spcBef>
            </a:pPr>
            <a:endParaRPr lang="en-IN" sz="3200" dirty="0" smtClean="0"/>
          </a:p>
          <a:p>
            <a:r>
              <a:rPr lang="en-IN" sz="3200" dirty="0" smtClean="0"/>
              <a:t>COMMON SENSE MUST PREVAIL</a:t>
            </a:r>
          </a:p>
          <a:p>
            <a:pPr lvl="1"/>
            <a:r>
              <a:rPr lang="en-IN" dirty="0" smtClean="0"/>
              <a:t>Everything must be carefully thought through</a:t>
            </a:r>
          </a:p>
          <a:p>
            <a:pPr lvl="1"/>
            <a:r>
              <a:rPr lang="en-IN" dirty="0" smtClean="0"/>
              <a:t>It pays to be systematic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971"/>
          <p:cNvSpPr txBox="1">
            <a:spLocks noChangeArrowheads="1"/>
          </p:cNvSpPr>
          <p:nvPr/>
        </p:nvSpPr>
        <p:spPr bwMode="auto">
          <a:xfrm>
            <a:off x="4129088" y="1112838"/>
            <a:ext cx="881062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l">
              <a:spcAft>
                <a:spcPts val="1000"/>
              </a:spcAft>
            </a:pPr>
            <a:r>
              <a:rPr lang="en-IN" sz="1600" b="0">
                <a:latin typeface="Times New Roman" pitchFamily="18" charset="0"/>
                <a:cs typeface="Arial" charset="0"/>
              </a:rPr>
              <a:t>Recycle</a:t>
            </a:r>
            <a:r>
              <a:rPr lang="en-IN" sz="1600" b="0" i="1">
                <a:latin typeface="Times New Roman" pitchFamily="18" charset="0"/>
                <a:cs typeface="Arial" charset="0"/>
              </a:rPr>
              <a:t> </a:t>
            </a:r>
            <a:endParaRPr lang="en-US" sz="1600" b="0">
              <a:cs typeface="Arial" charset="0"/>
            </a:endParaRPr>
          </a:p>
        </p:txBody>
      </p:sp>
      <p:cxnSp>
        <p:nvCxnSpPr>
          <p:cNvPr id="18435" name="AutoShape 536"/>
          <p:cNvCxnSpPr>
            <a:cxnSpLocks noChangeShapeType="1"/>
          </p:cNvCxnSpPr>
          <p:nvPr/>
        </p:nvCxnSpPr>
        <p:spPr bwMode="auto">
          <a:xfrm>
            <a:off x="2354263" y="1492250"/>
            <a:ext cx="1587" cy="37433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8436" name="AutoShape 1899"/>
          <p:cNvCxnSpPr>
            <a:cxnSpLocks noChangeShapeType="1"/>
          </p:cNvCxnSpPr>
          <p:nvPr/>
        </p:nvCxnSpPr>
        <p:spPr bwMode="auto">
          <a:xfrm flipH="1">
            <a:off x="2354263" y="1490663"/>
            <a:ext cx="4564062" cy="1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8437" name="AutoShape 538"/>
          <p:cNvCxnSpPr>
            <a:cxnSpLocks noChangeShapeType="1"/>
          </p:cNvCxnSpPr>
          <p:nvPr/>
        </p:nvCxnSpPr>
        <p:spPr bwMode="auto">
          <a:xfrm>
            <a:off x="4116388" y="3289300"/>
            <a:ext cx="514350" cy="31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38" name="AutoShape 1917"/>
          <p:cNvCxnSpPr>
            <a:cxnSpLocks noChangeShapeType="1"/>
          </p:cNvCxnSpPr>
          <p:nvPr/>
        </p:nvCxnSpPr>
        <p:spPr bwMode="auto">
          <a:xfrm flipV="1">
            <a:off x="5837238" y="2784475"/>
            <a:ext cx="1069975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39" name="AutoShape 1918"/>
          <p:cNvCxnSpPr>
            <a:cxnSpLocks noChangeShapeType="1"/>
          </p:cNvCxnSpPr>
          <p:nvPr/>
        </p:nvCxnSpPr>
        <p:spPr bwMode="auto">
          <a:xfrm flipV="1">
            <a:off x="6902450" y="1495425"/>
            <a:ext cx="1588" cy="12604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40" name="AutoShape 1921"/>
          <p:cNvCxnSpPr>
            <a:cxnSpLocks noChangeShapeType="1"/>
          </p:cNvCxnSpPr>
          <p:nvPr/>
        </p:nvCxnSpPr>
        <p:spPr bwMode="auto">
          <a:xfrm flipV="1">
            <a:off x="4773613" y="3289300"/>
            <a:ext cx="374650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8441" name="AutoShape 1940"/>
          <p:cNvCxnSpPr>
            <a:cxnSpLocks noChangeShapeType="1"/>
          </p:cNvCxnSpPr>
          <p:nvPr/>
        </p:nvCxnSpPr>
        <p:spPr bwMode="auto">
          <a:xfrm flipH="1" flipV="1">
            <a:off x="5511800" y="2786063"/>
            <a:ext cx="214313" cy="15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8442" name="AutoShape 1942"/>
          <p:cNvCxnSpPr>
            <a:cxnSpLocks noChangeShapeType="1"/>
          </p:cNvCxnSpPr>
          <p:nvPr/>
        </p:nvCxnSpPr>
        <p:spPr bwMode="auto">
          <a:xfrm flipH="1">
            <a:off x="6091238" y="2092325"/>
            <a:ext cx="1587" cy="2397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grpSp>
        <p:nvGrpSpPr>
          <p:cNvPr id="2" name="Group 1943"/>
          <p:cNvGrpSpPr>
            <a:grpSpLocks/>
          </p:cNvGrpSpPr>
          <p:nvPr/>
        </p:nvGrpSpPr>
        <p:grpSpPr bwMode="auto">
          <a:xfrm rot="-5400000">
            <a:off x="6361113" y="2652712"/>
            <a:ext cx="217488" cy="144463"/>
            <a:chOff x="4039" y="2960"/>
            <a:chExt cx="252" cy="208"/>
          </a:xfrm>
        </p:grpSpPr>
        <p:sp>
          <p:nvSpPr>
            <p:cNvPr id="18547" name="AutoShape 1944"/>
            <p:cNvSpPr>
              <a:spLocks noChangeArrowheads="1"/>
            </p:cNvSpPr>
            <p:nvPr/>
          </p:nvSpPr>
          <p:spPr bwMode="auto">
            <a:xfrm>
              <a:off x="4039" y="2960"/>
              <a:ext cx="114" cy="208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cxnSp>
          <p:nvCxnSpPr>
            <p:cNvPr id="18548" name="Line 1945"/>
            <p:cNvCxnSpPr>
              <a:cxnSpLocks noChangeShapeType="1"/>
            </p:cNvCxnSpPr>
            <p:nvPr/>
          </p:nvCxnSpPr>
          <p:spPr bwMode="auto">
            <a:xfrm>
              <a:off x="4096" y="3064"/>
              <a:ext cx="11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549" name="AutoShape 1946"/>
            <p:cNvSpPr>
              <a:spLocks noChangeArrowheads="1"/>
            </p:cNvSpPr>
            <p:nvPr/>
          </p:nvSpPr>
          <p:spPr bwMode="auto">
            <a:xfrm>
              <a:off x="4210" y="2995"/>
              <a:ext cx="81" cy="138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cxnSp>
        <p:nvCxnSpPr>
          <p:cNvPr id="18444" name="AutoShape 1947"/>
          <p:cNvCxnSpPr>
            <a:cxnSpLocks noChangeShapeType="1"/>
          </p:cNvCxnSpPr>
          <p:nvPr/>
        </p:nvCxnSpPr>
        <p:spPr bwMode="auto">
          <a:xfrm flipH="1">
            <a:off x="5868988" y="2786063"/>
            <a:ext cx="528637" cy="15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45" name="AutoShape 1948"/>
          <p:cNvCxnSpPr>
            <a:cxnSpLocks noChangeShapeType="1"/>
          </p:cNvCxnSpPr>
          <p:nvPr/>
        </p:nvCxnSpPr>
        <p:spPr bwMode="auto">
          <a:xfrm>
            <a:off x="6097588" y="2547938"/>
            <a:ext cx="0" cy="239712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46" name="AutoShape 1949"/>
          <p:cNvCxnSpPr>
            <a:cxnSpLocks noChangeShapeType="1"/>
          </p:cNvCxnSpPr>
          <p:nvPr/>
        </p:nvCxnSpPr>
        <p:spPr bwMode="auto">
          <a:xfrm flipH="1">
            <a:off x="5357813" y="1909763"/>
            <a:ext cx="623887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18447" name="AutoShape 1950"/>
          <p:cNvCxnSpPr>
            <a:cxnSpLocks noChangeShapeType="1"/>
          </p:cNvCxnSpPr>
          <p:nvPr/>
        </p:nvCxnSpPr>
        <p:spPr bwMode="auto">
          <a:xfrm>
            <a:off x="5357813" y="1909763"/>
            <a:ext cx="0" cy="3206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48" name="AutoShape 1957"/>
          <p:cNvCxnSpPr>
            <a:cxnSpLocks noChangeShapeType="1"/>
          </p:cNvCxnSpPr>
          <p:nvPr/>
        </p:nvCxnSpPr>
        <p:spPr bwMode="auto">
          <a:xfrm flipV="1">
            <a:off x="5827713" y="4235450"/>
            <a:ext cx="0" cy="39528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49" name="AutoShape 1958"/>
          <p:cNvCxnSpPr>
            <a:cxnSpLocks noChangeShapeType="1"/>
          </p:cNvCxnSpPr>
          <p:nvPr/>
        </p:nvCxnSpPr>
        <p:spPr bwMode="auto">
          <a:xfrm flipH="1">
            <a:off x="5511800" y="4235450"/>
            <a:ext cx="315913" cy="158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</p:cxnSp>
      <p:grpSp>
        <p:nvGrpSpPr>
          <p:cNvPr id="3" name="Group 711"/>
          <p:cNvGrpSpPr>
            <a:grpSpLocks/>
          </p:cNvGrpSpPr>
          <p:nvPr/>
        </p:nvGrpSpPr>
        <p:grpSpPr bwMode="auto">
          <a:xfrm>
            <a:off x="5881688" y="1743075"/>
            <a:ext cx="427037" cy="398463"/>
            <a:chOff x="11840" y="39579"/>
            <a:chExt cx="3965" cy="3702"/>
          </a:xfrm>
        </p:grpSpPr>
        <p:sp>
          <p:nvSpPr>
            <p:cNvPr id="18542" name="Oval 1960"/>
            <p:cNvSpPr>
              <a:spLocks noChangeArrowheads="1"/>
            </p:cNvSpPr>
            <p:nvPr/>
          </p:nvSpPr>
          <p:spPr bwMode="auto">
            <a:xfrm>
              <a:off x="12610" y="40215"/>
              <a:ext cx="2286" cy="228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4" name="Group 1961"/>
            <p:cNvGrpSpPr>
              <a:grpSpLocks/>
            </p:cNvGrpSpPr>
            <p:nvPr/>
          </p:nvGrpSpPr>
          <p:grpSpPr bwMode="auto">
            <a:xfrm>
              <a:off x="11840" y="39579"/>
              <a:ext cx="3965" cy="3703"/>
              <a:chOff x="5459" y="1775"/>
              <a:chExt cx="669" cy="837"/>
            </a:xfrm>
          </p:grpSpPr>
          <p:cxnSp>
            <p:nvCxnSpPr>
              <p:cNvPr id="18544" name="AutoShape 1962"/>
              <p:cNvCxnSpPr>
                <a:cxnSpLocks noChangeShapeType="1"/>
              </p:cNvCxnSpPr>
              <p:nvPr/>
            </p:nvCxnSpPr>
            <p:spPr bwMode="auto">
              <a:xfrm flipV="1">
                <a:off x="5459" y="2244"/>
                <a:ext cx="435" cy="368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8545" name="AutoShape 1963"/>
              <p:cNvCxnSpPr>
                <a:cxnSpLocks noChangeShapeType="1"/>
              </p:cNvCxnSpPr>
              <p:nvPr/>
            </p:nvCxnSpPr>
            <p:spPr bwMode="auto">
              <a:xfrm>
                <a:off x="5676" y="2143"/>
                <a:ext cx="218" cy="102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8546" name="AutoShape 1964"/>
              <p:cNvCxnSpPr>
                <a:cxnSpLocks noChangeShapeType="1"/>
              </p:cNvCxnSpPr>
              <p:nvPr/>
            </p:nvCxnSpPr>
            <p:spPr bwMode="auto">
              <a:xfrm flipV="1">
                <a:off x="5676" y="1775"/>
                <a:ext cx="452" cy="368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</p:grpSp>
      <p:cxnSp>
        <p:nvCxnSpPr>
          <p:cNvPr id="18451" name="AutoShape 1965"/>
          <p:cNvCxnSpPr>
            <a:cxnSpLocks noChangeShapeType="1"/>
          </p:cNvCxnSpPr>
          <p:nvPr/>
        </p:nvCxnSpPr>
        <p:spPr bwMode="auto">
          <a:xfrm>
            <a:off x="5365750" y="4575175"/>
            <a:ext cx="1588" cy="709613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52" name="AutoShape 1966"/>
          <p:cNvCxnSpPr>
            <a:cxnSpLocks noChangeShapeType="1"/>
          </p:cNvCxnSpPr>
          <p:nvPr/>
        </p:nvCxnSpPr>
        <p:spPr bwMode="auto">
          <a:xfrm>
            <a:off x="5365750" y="5281613"/>
            <a:ext cx="2052638" cy="1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53" name="AutoShape 1967"/>
          <p:cNvCxnSpPr>
            <a:cxnSpLocks noChangeShapeType="1"/>
          </p:cNvCxnSpPr>
          <p:nvPr/>
        </p:nvCxnSpPr>
        <p:spPr bwMode="auto">
          <a:xfrm>
            <a:off x="5365750" y="4743450"/>
            <a:ext cx="346075" cy="158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54" name="AutoShape 1968"/>
          <p:cNvCxnSpPr>
            <a:cxnSpLocks noChangeShapeType="1"/>
          </p:cNvCxnSpPr>
          <p:nvPr/>
        </p:nvCxnSpPr>
        <p:spPr bwMode="auto">
          <a:xfrm>
            <a:off x="7543800" y="5283200"/>
            <a:ext cx="280988" cy="0"/>
          </a:xfrm>
          <a:prstGeom prst="straightConnector1">
            <a:avLst/>
          </a:prstGeom>
          <a:noFill/>
          <a:ln w="222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8455" name="AutoShape 571"/>
          <p:cNvCxnSpPr>
            <a:cxnSpLocks noChangeShapeType="1"/>
          </p:cNvCxnSpPr>
          <p:nvPr/>
        </p:nvCxnSpPr>
        <p:spPr bwMode="auto">
          <a:xfrm>
            <a:off x="2439988" y="3190875"/>
            <a:ext cx="1331912" cy="158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8456" name="AutoShape 572"/>
          <p:cNvCxnSpPr>
            <a:cxnSpLocks noChangeShapeType="1"/>
          </p:cNvCxnSpPr>
          <p:nvPr/>
        </p:nvCxnSpPr>
        <p:spPr bwMode="auto">
          <a:xfrm>
            <a:off x="3240088" y="5218113"/>
            <a:ext cx="522287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</p:cxn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5989638" y="2314575"/>
            <a:ext cx="220662" cy="227013"/>
            <a:chOff x="8460" y="6042"/>
            <a:chExt cx="495" cy="325"/>
          </a:xfrm>
        </p:grpSpPr>
        <p:sp>
          <p:nvSpPr>
            <p:cNvPr id="18540" name="AutoShape 44"/>
            <p:cNvSpPr>
              <a:spLocks noChangeArrowheads="1"/>
            </p:cNvSpPr>
            <p:nvPr/>
          </p:nvSpPr>
          <p:spPr bwMode="auto">
            <a:xfrm rot="-5400000">
              <a:off x="8549" y="5961"/>
              <a:ext cx="325" cy="487"/>
            </a:xfrm>
            <a:prstGeom prst="flowChartDelay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8541" name="Freeform 45"/>
            <p:cNvSpPr>
              <a:spLocks/>
            </p:cNvSpPr>
            <p:nvPr/>
          </p:nvSpPr>
          <p:spPr bwMode="auto">
            <a:xfrm>
              <a:off x="8460" y="6165"/>
              <a:ext cx="490" cy="90"/>
            </a:xfrm>
            <a:custGeom>
              <a:avLst/>
              <a:gdLst>
                <a:gd name="T0" fmla="*/ 0 w 439"/>
                <a:gd name="T1" fmla="*/ 378 h 64"/>
                <a:gd name="T2" fmla="*/ 522 w 439"/>
                <a:gd name="T3" fmla="*/ 498 h 64"/>
                <a:gd name="T4" fmla="*/ 579 w 439"/>
                <a:gd name="T5" fmla="*/ 148 h 64"/>
                <a:gd name="T6" fmla="*/ 753 w 439"/>
                <a:gd name="T7" fmla="*/ 378 h 64"/>
                <a:gd name="T8" fmla="*/ 840 w 439"/>
                <a:gd name="T9" fmla="*/ 267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9"/>
                <a:gd name="T16" fmla="*/ 0 h 64"/>
                <a:gd name="T17" fmla="*/ 439 w 439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9" h="64">
                  <a:moveTo>
                    <a:pt x="0" y="49"/>
                  </a:moveTo>
                  <a:cubicBezTo>
                    <a:pt x="112" y="24"/>
                    <a:pt x="174" y="0"/>
                    <a:pt x="270" y="64"/>
                  </a:cubicBezTo>
                  <a:cubicBezTo>
                    <a:pt x="280" y="49"/>
                    <a:pt x="282" y="21"/>
                    <a:pt x="300" y="19"/>
                  </a:cubicBezTo>
                  <a:cubicBezTo>
                    <a:pt x="331" y="15"/>
                    <a:pt x="390" y="49"/>
                    <a:pt x="390" y="49"/>
                  </a:cubicBezTo>
                  <a:cubicBezTo>
                    <a:pt x="439" y="16"/>
                    <a:pt x="435" y="1"/>
                    <a:pt x="435" y="34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6" name="Group 1923"/>
          <p:cNvGrpSpPr>
            <a:grpSpLocks/>
          </p:cNvGrpSpPr>
          <p:nvPr/>
        </p:nvGrpSpPr>
        <p:grpSpPr bwMode="auto">
          <a:xfrm>
            <a:off x="5133975" y="2224088"/>
            <a:ext cx="377825" cy="2355850"/>
            <a:chOff x="8445" y="7508"/>
            <a:chExt cx="524" cy="3455"/>
          </a:xfrm>
        </p:grpSpPr>
        <p:cxnSp>
          <p:nvCxnSpPr>
            <p:cNvPr id="18536" name="AutoShape 1924"/>
            <p:cNvCxnSpPr>
              <a:cxnSpLocks noChangeShapeType="1"/>
            </p:cNvCxnSpPr>
            <p:nvPr/>
          </p:nvCxnSpPr>
          <p:spPr bwMode="auto">
            <a:xfrm>
              <a:off x="8450" y="7843"/>
              <a:ext cx="0" cy="276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537" name="AutoShape 1925"/>
            <p:cNvCxnSpPr>
              <a:cxnSpLocks noChangeShapeType="1"/>
            </p:cNvCxnSpPr>
            <p:nvPr/>
          </p:nvCxnSpPr>
          <p:spPr bwMode="auto">
            <a:xfrm>
              <a:off x="8969" y="7843"/>
              <a:ext cx="0" cy="276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538" name="Arc 1926"/>
            <p:cNvSpPr>
              <a:spLocks/>
            </p:cNvSpPr>
            <p:nvPr/>
          </p:nvSpPr>
          <p:spPr bwMode="auto">
            <a:xfrm rot="10853378" flipV="1">
              <a:off x="8445" y="7508"/>
              <a:ext cx="522" cy="390"/>
            </a:xfrm>
            <a:custGeom>
              <a:avLst/>
              <a:gdLst>
                <a:gd name="T0" fmla="*/ 0 w 43196"/>
                <a:gd name="T1" fmla="*/ 0 h 22102"/>
                <a:gd name="T2" fmla="*/ 0 w 43196"/>
                <a:gd name="T3" fmla="*/ 0 h 22102"/>
                <a:gd name="T4" fmla="*/ 0 w 43196"/>
                <a:gd name="T5" fmla="*/ 0 h 22102"/>
                <a:gd name="T6" fmla="*/ 0 60000 65536"/>
                <a:gd name="T7" fmla="*/ 0 60000 65536"/>
                <a:gd name="T8" fmla="*/ 0 60000 65536"/>
                <a:gd name="T9" fmla="*/ 0 w 43196"/>
                <a:gd name="T10" fmla="*/ 0 h 22102"/>
                <a:gd name="T11" fmla="*/ 43196 w 43196"/>
                <a:gd name="T12" fmla="*/ 22102 h 22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6" h="22102" fill="none" extrusionOk="0">
                  <a:moveTo>
                    <a:pt x="0" y="21173"/>
                  </a:moveTo>
                  <a:cubicBezTo>
                    <a:pt x="232" y="9412"/>
                    <a:pt x="9833" y="-1"/>
                    <a:pt x="21596" y="0"/>
                  </a:cubicBezTo>
                  <a:cubicBezTo>
                    <a:pt x="33525" y="0"/>
                    <a:pt x="43196" y="9670"/>
                    <a:pt x="43196" y="21600"/>
                  </a:cubicBezTo>
                  <a:cubicBezTo>
                    <a:pt x="43196" y="21767"/>
                    <a:pt x="43194" y="21934"/>
                    <a:pt x="43190" y="22102"/>
                  </a:cubicBezTo>
                </a:path>
                <a:path w="43196" h="22102" stroke="0" extrusionOk="0">
                  <a:moveTo>
                    <a:pt x="0" y="21173"/>
                  </a:moveTo>
                  <a:cubicBezTo>
                    <a:pt x="232" y="9412"/>
                    <a:pt x="9833" y="-1"/>
                    <a:pt x="21596" y="0"/>
                  </a:cubicBezTo>
                  <a:cubicBezTo>
                    <a:pt x="33525" y="0"/>
                    <a:pt x="43196" y="9670"/>
                    <a:pt x="43196" y="21600"/>
                  </a:cubicBezTo>
                  <a:cubicBezTo>
                    <a:pt x="43196" y="21767"/>
                    <a:pt x="43194" y="21934"/>
                    <a:pt x="43190" y="22102"/>
                  </a:cubicBezTo>
                  <a:lnTo>
                    <a:pt x="21596" y="21600"/>
                  </a:lnTo>
                  <a:lnTo>
                    <a:pt x="0" y="21173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8539" name="Arc 1927"/>
            <p:cNvSpPr>
              <a:spLocks/>
            </p:cNvSpPr>
            <p:nvPr/>
          </p:nvSpPr>
          <p:spPr bwMode="auto">
            <a:xfrm rot="64827" flipV="1">
              <a:off x="8445" y="10573"/>
              <a:ext cx="522" cy="390"/>
            </a:xfrm>
            <a:custGeom>
              <a:avLst/>
              <a:gdLst>
                <a:gd name="T0" fmla="*/ 0 w 43196"/>
                <a:gd name="T1" fmla="*/ 0 h 22102"/>
                <a:gd name="T2" fmla="*/ 0 w 43196"/>
                <a:gd name="T3" fmla="*/ 0 h 22102"/>
                <a:gd name="T4" fmla="*/ 0 w 43196"/>
                <a:gd name="T5" fmla="*/ 0 h 22102"/>
                <a:gd name="T6" fmla="*/ 0 60000 65536"/>
                <a:gd name="T7" fmla="*/ 0 60000 65536"/>
                <a:gd name="T8" fmla="*/ 0 60000 65536"/>
                <a:gd name="T9" fmla="*/ 0 w 43196"/>
                <a:gd name="T10" fmla="*/ 0 h 22102"/>
                <a:gd name="T11" fmla="*/ 43196 w 43196"/>
                <a:gd name="T12" fmla="*/ 22102 h 22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6" h="22102" fill="none" extrusionOk="0">
                  <a:moveTo>
                    <a:pt x="0" y="21173"/>
                  </a:moveTo>
                  <a:cubicBezTo>
                    <a:pt x="232" y="9412"/>
                    <a:pt x="9833" y="-1"/>
                    <a:pt x="21596" y="0"/>
                  </a:cubicBezTo>
                  <a:cubicBezTo>
                    <a:pt x="33525" y="0"/>
                    <a:pt x="43196" y="9670"/>
                    <a:pt x="43196" y="21600"/>
                  </a:cubicBezTo>
                  <a:cubicBezTo>
                    <a:pt x="43196" y="21767"/>
                    <a:pt x="43194" y="21934"/>
                    <a:pt x="43190" y="22102"/>
                  </a:cubicBezTo>
                </a:path>
                <a:path w="43196" h="22102" stroke="0" extrusionOk="0">
                  <a:moveTo>
                    <a:pt x="0" y="21173"/>
                  </a:moveTo>
                  <a:cubicBezTo>
                    <a:pt x="232" y="9412"/>
                    <a:pt x="9833" y="-1"/>
                    <a:pt x="21596" y="0"/>
                  </a:cubicBezTo>
                  <a:cubicBezTo>
                    <a:pt x="33525" y="0"/>
                    <a:pt x="43196" y="9670"/>
                    <a:pt x="43196" y="21600"/>
                  </a:cubicBezTo>
                  <a:cubicBezTo>
                    <a:pt x="43196" y="21767"/>
                    <a:pt x="43194" y="21934"/>
                    <a:pt x="43190" y="22102"/>
                  </a:cubicBezTo>
                  <a:lnTo>
                    <a:pt x="21596" y="21600"/>
                  </a:lnTo>
                  <a:lnTo>
                    <a:pt x="0" y="21173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cxnSp>
        <p:nvCxnSpPr>
          <p:cNvPr id="18459" name="Straight Connector 753"/>
          <p:cNvCxnSpPr>
            <a:cxnSpLocks noChangeShapeType="1"/>
          </p:cNvCxnSpPr>
          <p:nvPr/>
        </p:nvCxnSpPr>
        <p:spPr bwMode="auto">
          <a:xfrm>
            <a:off x="5137150" y="3370263"/>
            <a:ext cx="3635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60" name="Straight Connector 755"/>
          <p:cNvCxnSpPr>
            <a:cxnSpLocks noChangeShapeType="1"/>
          </p:cNvCxnSpPr>
          <p:nvPr/>
        </p:nvCxnSpPr>
        <p:spPr bwMode="auto">
          <a:xfrm>
            <a:off x="5146675" y="2511425"/>
            <a:ext cx="3651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61" name="Straight Connector 756"/>
          <p:cNvCxnSpPr>
            <a:cxnSpLocks noChangeShapeType="1"/>
          </p:cNvCxnSpPr>
          <p:nvPr/>
        </p:nvCxnSpPr>
        <p:spPr bwMode="auto">
          <a:xfrm>
            <a:off x="5133975" y="4303713"/>
            <a:ext cx="365125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sp>
        <p:nvSpPr>
          <p:cNvPr id="18462" name="Text Box 2"/>
          <p:cNvSpPr txBox="1">
            <a:spLocks noChangeArrowheads="1"/>
          </p:cNvSpPr>
          <p:nvPr/>
        </p:nvSpPr>
        <p:spPr bwMode="auto">
          <a:xfrm>
            <a:off x="5921375" y="4568825"/>
            <a:ext cx="679450" cy="3841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600" i="1">
                <a:latin typeface="Times New Roman" pitchFamily="18" charset="0"/>
                <a:cs typeface="Arial" charset="0"/>
              </a:rPr>
              <a:t>Q</a:t>
            </a:r>
            <a:r>
              <a:rPr lang="en-US" sz="1600" i="1" baseline="-25000">
                <a:latin typeface="Times New Roman" pitchFamily="18" charset="0"/>
                <a:cs typeface="Arial" charset="0"/>
              </a:rPr>
              <a:t>Reb</a:t>
            </a:r>
            <a:endParaRPr lang="en-US" sz="1600">
              <a:cs typeface="Arial" charset="0"/>
            </a:endParaRPr>
          </a:p>
        </p:txBody>
      </p:sp>
      <p:sp>
        <p:nvSpPr>
          <p:cNvPr id="18463" name="Text Box 2"/>
          <p:cNvSpPr txBox="1">
            <a:spLocks noChangeArrowheads="1"/>
          </p:cNvSpPr>
          <p:nvPr/>
        </p:nvSpPr>
        <p:spPr bwMode="auto">
          <a:xfrm>
            <a:off x="6162675" y="1746250"/>
            <a:ext cx="835025" cy="42703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600" i="1">
                <a:latin typeface="Times New Roman" pitchFamily="18" charset="0"/>
                <a:cs typeface="Arial" charset="0"/>
              </a:rPr>
              <a:t>Q</a:t>
            </a:r>
            <a:r>
              <a:rPr lang="en-US" sz="1600" i="1" baseline="-25000">
                <a:latin typeface="Times New Roman" pitchFamily="18" charset="0"/>
                <a:cs typeface="Arial" charset="0"/>
              </a:rPr>
              <a:t>Cnd</a:t>
            </a:r>
            <a:endParaRPr lang="en-US" sz="1600">
              <a:cs typeface="Arial" charset="0"/>
            </a:endParaRPr>
          </a:p>
        </p:txBody>
      </p:sp>
      <p:sp>
        <p:nvSpPr>
          <p:cNvPr id="18464" name="Text Box 602"/>
          <p:cNvSpPr txBox="1">
            <a:spLocks noChangeArrowheads="1"/>
          </p:cNvSpPr>
          <p:nvPr/>
        </p:nvSpPr>
        <p:spPr bwMode="auto">
          <a:xfrm>
            <a:off x="3028950" y="5230813"/>
            <a:ext cx="3302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600" i="1">
                <a:latin typeface="Times New Roman" pitchFamily="18" charset="0"/>
                <a:cs typeface="Arial" charset="0"/>
              </a:rPr>
              <a:t>F</a:t>
            </a:r>
            <a:r>
              <a:rPr lang="en-US" sz="1600" i="1" baseline="-25000">
                <a:latin typeface="Times New Roman" pitchFamily="18" charset="0"/>
                <a:cs typeface="Arial" charset="0"/>
              </a:rPr>
              <a:t>Tot</a:t>
            </a:r>
            <a:endParaRPr lang="en-US" sz="1600">
              <a:cs typeface="Arial" charset="0"/>
            </a:endParaRPr>
          </a:p>
        </p:txBody>
      </p:sp>
      <p:sp>
        <p:nvSpPr>
          <p:cNvPr id="18465" name="Text Box 603"/>
          <p:cNvSpPr txBox="1">
            <a:spLocks noChangeArrowheads="1"/>
          </p:cNvSpPr>
          <p:nvPr/>
        </p:nvSpPr>
        <p:spPr bwMode="auto">
          <a:xfrm>
            <a:off x="1417638" y="3154363"/>
            <a:ext cx="441325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600" i="1">
                <a:latin typeface="Times New Roman" pitchFamily="18" charset="0"/>
                <a:cs typeface="Arial" charset="0"/>
              </a:rPr>
              <a:t>F</a:t>
            </a:r>
            <a:r>
              <a:rPr lang="en-US" sz="1600" i="1" baseline="-25000">
                <a:latin typeface="Times New Roman" pitchFamily="18" charset="0"/>
                <a:cs typeface="Arial" charset="0"/>
              </a:rPr>
              <a:t>H2O</a:t>
            </a:r>
            <a:endParaRPr lang="en-US" sz="1600">
              <a:cs typeface="Arial" charset="0"/>
            </a:endParaRPr>
          </a:p>
        </p:txBody>
      </p:sp>
      <p:sp>
        <p:nvSpPr>
          <p:cNvPr id="18466" name="Text Box 604"/>
          <p:cNvSpPr txBox="1">
            <a:spLocks noChangeArrowheads="1"/>
          </p:cNvSpPr>
          <p:nvPr/>
        </p:nvSpPr>
        <p:spPr bwMode="auto">
          <a:xfrm>
            <a:off x="4510088" y="3273425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600" i="1">
                <a:latin typeface="Times New Roman" pitchFamily="18" charset="0"/>
                <a:cs typeface="Arial" charset="0"/>
              </a:rPr>
              <a:t>F</a:t>
            </a:r>
            <a:r>
              <a:rPr lang="en-US" sz="1600" i="1" baseline="-25000">
                <a:latin typeface="Times New Roman" pitchFamily="18" charset="0"/>
                <a:cs typeface="Arial" charset="0"/>
              </a:rPr>
              <a:t>Col</a:t>
            </a:r>
            <a:endParaRPr lang="en-US" sz="1600">
              <a:cs typeface="Arial" charset="0"/>
            </a:endParaRPr>
          </a:p>
        </p:txBody>
      </p:sp>
      <p:sp>
        <p:nvSpPr>
          <p:cNvPr id="18467" name="Text Box 606"/>
          <p:cNvSpPr txBox="1">
            <a:spLocks noChangeArrowheads="1"/>
          </p:cNvSpPr>
          <p:nvPr/>
        </p:nvSpPr>
        <p:spPr bwMode="auto">
          <a:xfrm>
            <a:off x="5635625" y="2733675"/>
            <a:ext cx="3429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600" i="1">
                <a:latin typeface="Times New Roman" pitchFamily="18" charset="0"/>
                <a:cs typeface="Arial" charset="0"/>
              </a:rPr>
              <a:t>L</a:t>
            </a:r>
            <a:endParaRPr lang="en-US" sz="1600">
              <a:cs typeface="Arial" charset="0"/>
            </a:endParaRPr>
          </a:p>
        </p:txBody>
      </p:sp>
      <p:sp>
        <p:nvSpPr>
          <p:cNvPr id="18468" name="Text Box 608"/>
          <p:cNvSpPr txBox="1">
            <a:spLocks noChangeArrowheads="1"/>
          </p:cNvSpPr>
          <p:nvPr/>
        </p:nvSpPr>
        <p:spPr bwMode="auto">
          <a:xfrm>
            <a:off x="6292850" y="2749550"/>
            <a:ext cx="3746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600" i="1">
                <a:latin typeface="Times New Roman" pitchFamily="18" charset="0"/>
                <a:cs typeface="Arial" charset="0"/>
              </a:rPr>
              <a:t>D</a:t>
            </a:r>
            <a:endParaRPr lang="en-US" sz="1600">
              <a:cs typeface="Arial" charset="0"/>
            </a:endParaRPr>
          </a:p>
        </p:txBody>
      </p:sp>
      <p:sp>
        <p:nvSpPr>
          <p:cNvPr id="18469" name="Text Box 611"/>
          <p:cNvSpPr txBox="1">
            <a:spLocks noChangeArrowheads="1"/>
          </p:cNvSpPr>
          <p:nvPr/>
        </p:nvSpPr>
        <p:spPr bwMode="auto">
          <a:xfrm>
            <a:off x="7083425" y="5256213"/>
            <a:ext cx="742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600" i="1">
                <a:latin typeface="Times New Roman" pitchFamily="18" charset="0"/>
                <a:cs typeface="Arial" charset="0"/>
              </a:rPr>
              <a:t>F</a:t>
            </a:r>
            <a:r>
              <a:rPr lang="en-US" sz="1600" i="1" baseline="-25000">
                <a:latin typeface="Times New Roman" pitchFamily="18" charset="0"/>
                <a:cs typeface="Arial" charset="0"/>
              </a:rPr>
              <a:t>Ester</a:t>
            </a:r>
            <a:endParaRPr lang="en-US" sz="1600">
              <a:cs typeface="Arial" charset="0"/>
            </a:endParaRPr>
          </a:p>
        </p:txBody>
      </p:sp>
      <p:grpSp>
        <p:nvGrpSpPr>
          <p:cNvPr id="7" name="Group 771"/>
          <p:cNvGrpSpPr>
            <a:grpSpLocks/>
          </p:cNvGrpSpPr>
          <p:nvPr/>
        </p:nvGrpSpPr>
        <p:grpSpPr bwMode="auto">
          <a:xfrm rot="-5400000">
            <a:off x="4593432" y="3158331"/>
            <a:ext cx="217488" cy="142875"/>
            <a:chOff x="-34607" y="34607"/>
            <a:chExt cx="252" cy="208"/>
          </a:xfrm>
        </p:grpSpPr>
        <p:sp>
          <p:nvSpPr>
            <p:cNvPr id="18533" name="AutoShape 1944"/>
            <p:cNvSpPr>
              <a:spLocks noChangeArrowheads="1"/>
            </p:cNvSpPr>
            <p:nvPr/>
          </p:nvSpPr>
          <p:spPr bwMode="auto">
            <a:xfrm>
              <a:off x="-34607" y="34607"/>
              <a:ext cx="114" cy="208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  <p:cxnSp>
          <p:nvCxnSpPr>
            <p:cNvPr id="18534" name="Line 1945"/>
            <p:cNvCxnSpPr>
              <a:cxnSpLocks noChangeShapeType="1"/>
            </p:cNvCxnSpPr>
            <p:nvPr/>
          </p:nvCxnSpPr>
          <p:spPr bwMode="auto">
            <a:xfrm>
              <a:off x="-34550" y="34711"/>
              <a:ext cx="11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535" name="AutoShape 1946"/>
            <p:cNvSpPr>
              <a:spLocks noChangeArrowheads="1"/>
            </p:cNvSpPr>
            <p:nvPr/>
          </p:nvSpPr>
          <p:spPr bwMode="auto">
            <a:xfrm>
              <a:off x="-34436" y="34642"/>
              <a:ext cx="81" cy="138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</p:grpSp>
      <p:grpSp>
        <p:nvGrpSpPr>
          <p:cNvPr id="9" name="Group 787"/>
          <p:cNvGrpSpPr>
            <a:grpSpLocks/>
          </p:cNvGrpSpPr>
          <p:nvPr/>
        </p:nvGrpSpPr>
        <p:grpSpPr bwMode="auto">
          <a:xfrm rot="-5400000">
            <a:off x="7363619" y="5149056"/>
            <a:ext cx="217488" cy="142875"/>
            <a:chOff x="-34607" y="34607"/>
            <a:chExt cx="252" cy="208"/>
          </a:xfrm>
        </p:grpSpPr>
        <p:sp>
          <p:nvSpPr>
            <p:cNvPr id="18527" name="AutoShape 1944"/>
            <p:cNvSpPr>
              <a:spLocks noChangeArrowheads="1"/>
            </p:cNvSpPr>
            <p:nvPr/>
          </p:nvSpPr>
          <p:spPr bwMode="auto">
            <a:xfrm>
              <a:off x="-34607" y="34607"/>
              <a:ext cx="114" cy="208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  <p:cxnSp>
          <p:nvCxnSpPr>
            <p:cNvPr id="18528" name="Line 1945"/>
            <p:cNvCxnSpPr>
              <a:cxnSpLocks noChangeShapeType="1"/>
            </p:cNvCxnSpPr>
            <p:nvPr/>
          </p:nvCxnSpPr>
          <p:spPr bwMode="auto">
            <a:xfrm>
              <a:off x="-34550" y="34711"/>
              <a:ext cx="11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529" name="AutoShape 1946"/>
            <p:cNvSpPr>
              <a:spLocks noChangeArrowheads="1"/>
            </p:cNvSpPr>
            <p:nvPr/>
          </p:nvSpPr>
          <p:spPr bwMode="auto">
            <a:xfrm>
              <a:off x="-34436" y="34642"/>
              <a:ext cx="81" cy="138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</p:grpSp>
      <p:grpSp>
        <p:nvGrpSpPr>
          <p:cNvPr id="10" name="Group 791"/>
          <p:cNvGrpSpPr>
            <a:grpSpLocks/>
          </p:cNvGrpSpPr>
          <p:nvPr/>
        </p:nvGrpSpPr>
        <p:grpSpPr bwMode="auto">
          <a:xfrm rot="-5400000">
            <a:off x="6022182" y="4428331"/>
            <a:ext cx="217488" cy="142875"/>
            <a:chOff x="-34607" y="34607"/>
            <a:chExt cx="252" cy="208"/>
          </a:xfrm>
        </p:grpSpPr>
        <p:sp>
          <p:nvSpPr>
            <p:cNvPr id="18524" name="AutoShape 1944"/>
            <p:cNvSpPr>
              <a:spLocks noChangeArrowheads="1"/>
            </p:cNvSpPr>
            <p:nvPr/>
          </p:nvSpPr>
          <p:spPr bwMode="auto">
            <a:xfrm>
              <a:off x="-34607" y="34607"/>
              <a:ext cx="114" cy="208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  <p:cxnSp>
          <p:nvCxnSpPr>
            <p:cNvPr id="18525" name="Line 1945"/>
            <p:cNvCxnSpPr>
              <a:cxnSpLocks noChangeShapeType="1"/>
            </p:cNvCxnSpPr>
            <p:nvPr/>
          </p:nvCxnSpPr>
          <p:spPr bwMode="auto">
            <a:xfrm>
              <a:off x="-34550" y="34711"/>
              <a:ext cx="11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526" name="AutoShape 1946"/>
            <p:cNvSpPr>
              <a:spLocks noChangeArrowheads="1"/>
            </p:cNvSpPr>
            <p:nvPr/>
          </p:nvSpPr>
          <p:spPr bwMode="auto">
            <a:xfrm>
              <a:off x="-34436" y="34642"/>
              <a:ext cx="81" cy="138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</p:grpSp>
      <p:grpSp>
        <p:nvGrpSpPr>
          <p:cNvPr id="11" name="Group 795"/>
          <p:cNvGrpSpPr>
            <a:grpSpLocks/>
          </p:cNvGrpSpPr>
          <p:nvPr/>
        </p:nvGrpSpPr>
        <p:grpSpPr bwMode="auto">
          <a:xfrm rot="-5400000">
            <a:off x="5688013" y="2643187"/>
            <a:ext cx="217488" cy="144463"/>
            <a:chOff x="-34607" y="34607"/>
            <a:chExt cx="252" cy="208"/>
          </a:xfrm>
        </p:grpSpPr>
        <p:sp>
          <p:nvSpPr>
            <p:cNvPr id="18521" name="AutoShape 1944"/>
            <p:cNvSpPr>
              <a:spLocks noChangeArrowheads="1"/>
            </p:cNvSpPr>
            <p:nvPr/>
          </p:nvSpPr>
          <p:spPr bwMode="auto">
            <a:xfrm>
              <a:off x="-34607" y="34607"/>
              <a:ext cx="114" cy="208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  <p:cxnSp>
          <p:nvCxnSpPr>
            <p:cNvPr id="18522" name="Line 1945"/>
            <p:cNvCxnSpPr>
              <a:cxnSpLocks noChangeShapeType="1"/>
            </p:cNvCxnSpPr>
            <p:nvPr/>
          </p:nvCxnSpPr>
          <p:spPr bwMode="auto">
            <a:xfrm>
              <a:off x="-34550" y="34711"/>
              <a:ext cx="11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523" name="AutoShape 1946"/>
            <p:cNvSpPr>
              <a:spLocks noChangeArrowheads="1"/>
            </p:cNvSpPr>
            <p:nvPr/>
          </p:nvSpPr>
          <p:spPr bwMode="auto">
            <a:xfrm>
              <a:off x="-34436" y="34642"/>
              <a:ext cx="81" cy="138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</p:grpSp>
      <p:grpSp>
        <p:nvGrpSpPr>
          <p:cNvPr id="12" name="Group 799"/>
          <p:cNvGrpSpPr>
            <a:grpSpLocks/>
          </p:cNvGrpSpPr>
          <p:nvPr/>
        </p:nvGrpSpPr>
        <p:grpSpPr bwMode="auto">
          <a:xfrm rot="-5400000">
            <a:off x="6278563" y="1609725"/>
            <a:ext cx="217487" cy="144463"/>
            <a:chOff x="-34607" y="34607"/>
            <a:chExt cx="252" cy="208"/>
          </a:xfrm>
        </p:grpSpPr>
        <p:sp>
          <p:nvSpPr>
            <p:cNvPr id="18518" name="AutoShape 1944"/>
            <p:cNvSpPr>
              <a:spLocks noChangeArrowheads="1"/>
            </p:cNvSpPr>
            <p:nvPr/>
          </p:nvSpPr>
          <p:spPr bwMode="auto">
            <a:xfrm>
              <a:off x="-34607" y="34607"/>
              <a:ext cx="114" cy="208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  <p:cxnSp>
          <p:nvCxnSpPr>
            <p:cNvPr id="18519" name="Line 1945"/>
            <p:cNvCxnSpPr>
              <a:cxnSpLocks noChangeShapeType="1"/>
            </p:cNvCxnSpPr>
            <p:nvPr/>
          </p:nvCxnSpPr>
          <p:spPr bwMode="auto">
            <a:xfrm>
              <a:off x="-34550" y="34711"/>
              <a:ext cx="11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520" name="AutoShape 1946"/>
            <p:cNvSpPr>
              <a:spLocks noChangeArrowheads="1"/>
            </p:cNvSpPr>
            <p:nvPr/>
          </p:nvSpPr>
          <p:spPr bwMode="auto">
            <a:xfrm>
              <a:off x="-34436" y="34642"/>
              <a:ext cx="81" cy="138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</p:grpSp>
      <p:grpSp>
        <p:nvGrpSpPr>
          <p:cNvPr id="13" name="Group 803"/>
          <p:cNvGrpSpPr>
            <a:grpSpLocks/>
          </p:cNvGrpSpPr>
          <p:nvPr/>
        </p:nvGrpSpPr>
        <p:grpSpPr bwMode="auto">
          <a:xfrm>
            <a:off x="5635625" y="4554538"/>
            <a:ext cx="428625" cy="398462"/>
            <a:chOff x="0" y="1"/>
            <a:chExt cx="396552" cy="370257"/>
          </a:xfrm>
        </p:grpSpPr>
        <p:sp>
          <p:nvSpPr>
            <p:cNvPr id="18513" name="Oval 804"/>
            <p:cNvSpPr>
              <a:spLocks noChangeArrowheads="1"/>
            </p:cNvSpPr>
            <p:nvPr/>
          </p:nvSpPr>
          <p:spPr bwMode="auto">
            <a:xfrm>
              <a:off x="77033" y="63564"/>
              <a:ext cx="228600" cy="228600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  <p:grpSp>
          <p:nvGrpSpPr>
            <p:cNvPr id="14" name="Group 805"/>
            <p:cNvGrpSpPr>
              <a:grpSpLocks/>
            </p:cNvGrpSpPr>
            <p:nvPr/>
          </p:nvGrpSpPr>
          <p:grpSpPr bwMode="auto">
            <a:xfrm>
              <a:off x="0" y="3"/>
              <a:ext cx="396552" cy="370257"/>
              <a:chOff x="0" y="0"/>
              <a:chExt cx="669" cy="837"/>
            </a:xfrm>
          </p:grpSpPr>
          <p:cxnSp>
            <p:nvCxnSpPr>
              <p:cNvPr id="18515" name="AutoShape 1962"/>
              <p:cNvCxnSpPr>
                <a:cxnSpLocks noChangeShapeType="1"/>
              </p:cNvCxnSpPr>
              <p:nvPr/>
            </p:nvCxnSpPr>
            <p:spPr bwMode="auto">
              <a:xfrm flipV="1">
                <a:off x="0" y="469"/>
                <a:ext cx="435" cy="368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8516" name="AutoShape 1963"/>
              <p:cNvCxnSpPr>
                <a:cxnSpLocks noChangeShapeType="1"/>
              </p:cNvCxnSpPr>
              <p:nvPr/>
            </p:nvCxnSpPr>
            <p:spPr bwMode="auto">
              <a:xfrm>
                <a:off x="217" y="368"/>
                <a:ext cx="218" cy="102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8517" name="AutoShape 1964"/>
              <p:cNvCxnSpPr>
                <a:cxnSpLocks noChangeShapeType="1"/>
              </p:cNvCxnSpPr>
              <p:nvPr/>
            </p:nvCxnSpPr>
            <p:spPr bwMode="auto">
              <a:xfrm flipV="1">
                <a:off x="217" y="0"/>
                <a:ext cx="452" cy="368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</p:grpSp>
      <p:grpSp>
        <p:nvGrpSpPr>
          <p:cNvPr id="15" name="Group 1923"/>
          <p:cNvGrpSpPr>
            <a:grpSpLocks/>
          </p:cNvGrpSpPr>
          <p:nvPr/>
        </p:nvGrpSpPr>
        <p:grpSpPr bwMode="auto">
          <a:xfrm>
            <a:off x="3743325" y="3046413"/>
            <a:ext cx="382588" cy="2355850"/>
            <a:chOff x="8454" y="7508"/>
            <a:chExt cx="530" cy="3455"/>
          </a:xfrm>
        </p:grpSpPr>
        <p:cxnSp>
          <p:nvCxnSpPr>
            <p:cNvPr id="18509" name="AutoShape 1924"/>
            <p:cNvCxnSpPr>
              <a:cxnSpLocks noChangeShapeType="1"/>
            </p:cNvCxnSpPr>
            <p:nvPr/>
          </p:nvCxnSpPr>
          <p:spPr bwMode="auto">
            <a:xfrm>
              <a:off x="8465" y="7843"/>
              <a:ext cx="0" cy="276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510" name="AutoShape 1925"/>
            <p:cNvCxnSpPr>
              <a:cxnSpLocks noChangeShapeType="1"/>
            </p:cNvCxnSpPr>
            <p:nvPr/>
          </p:nvCxnSpPr>
          <p:spPr bwMode="auto">
            <a:xfrm>
              <a:off x="8984" y="7843"/>
              <a:ext cx="0" cy="276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511" name="Arc 1926"/>
            <p:cNvSpPr>
              <a:spLocks/>
            </p:cNvSpPr>
            <p:nvPr/>
          </p:nvSpPr>
          <p:spPr bwMode="auto">
            <a:xfrm rot="10853378" flipV="1">
              <a:off x="8457" y="7508"/>
              <a:ext cx="522" cy="390"/>
            </a:xfrm>
            <a:custGeom>
              <a:avLst/>
              <a:gdLst>
                <a:gd name="T0" fmla="*/ 0 w 43196"/>
                <a:gd name="T1" fmla="*/ 0 h 22102"/>
                <a:gd name="T2" fmla="*/ 0 w 43196"/>
                <a:gd name="T3" fmla="*/ 0 h 22102"/>
                <a:gd name="T4" fmla="*/ 0 w 43196"/>
                <a:gd name="T5" fmla="*/ 0 h 22102"/>
                <a:gd name="T6" fmla="*/ 0 60000 65536"/>
                <a:gd name="T7" fmla="*/ 0 60000 65536"/>
                <a:gd name="T8" fmla="*/ 0 60000 65536"/>
                <a:gd name="T9" fmla="*/ 0 w 43196"/>
                <a:gd name="T10" fmla="*/ 0 h 22102"/>
                <a:gd name="T11" fmla="*/ 43196 w 43196"/>
                <a:gd name="T12" fmla="*/ 22102 h 22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6" h="22102" fill="none" extrusionOk="0">
                  <a:moveTo>
                    <a:pt x="0" y="21173"/>
                  </a:moveTo>
                  <a:cubicBezTo>
                    <a:pt x="232" y="9412"/>
                    <a:pt x="9833" y="-1"/>
                    <a:pt x="21596" y="0"/>
                  </a:cubicBezTo>
                  <a:cubicBezTo>
                    <a:pt x="33525" y="0"/>
                    <a:pt x="43196" y="9670"/>
                    <a:pt x="43196" y="21600"/>
                  </a:cubicBezTo>
                  <a:cubicBezTo>
                    <a:pt x="43196" y="21767"/>
                    <a:pt x="43194" y="21934"/>
                    <a:pt x="43190" y="22102"/>
                  </a:cubicBezTo>
                </a:path>
                <a:path w="43196" h="22102" stroke="0" extrusionOk="0">
                  <a:moveTo>
                    <a:pt x="0" y="21173"/>
                  </a:moveTo>
                  <a:cubicBezTo>
                    <a:pt x="232" y="9412"/>
                    <a:pt x="9833" y="-1"/>
                    <a:pt x="21596" y="0"/>
                  </a:cubicBezTo>
                  <a:cubicBezTo>
                    <a:pt x="33525" y="0"/>
                    <a:pt x="43196" y="9670"/>
                    <a:pt x="43196" y="21600"/>
                  </a:cubicBezTo>
                  <a:cubicBezTo>
                    <a:pt x="43196" y="21767"/>
                    <a:pt x="43194" y="21934"/>
                    <a:pt x="43190" y="22102"/>
                  </a:cubicBezTo>
                  <a:lnTo>
                    <a:pt x="21596" y="21600"/>
                  </a:lnTo>
                  <a:lnTo>
                    <a:pt x="0" y="21173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8512" name="Arc 1927"/>
            <p:cNvSpPr>
              <a:spLocks/>
            </p:cNvSpPr>
            <p:nvPr/>
          </p:nvSpPr>
          <p:spPr bwMode="auto">
            <a:xfrm rot="64827" flipV="1">
              <a:off x="8454" y="10573"/>
              <a:ext cx="522" cy="390"/>
            </a:xfrm>
            <a:custGeom>
              <a:avLst/>
              <a:gdLst>
                <a:gd name="T0" fmla="*/ 0 w 43196"/>
                <a:gd name="T1" fmla="*/ 0 h 22102"/>
                <a:gd name="T2" fmla="*/ 0 w 43196"/>
                <a:gd name="T3" fmla="*/ 0 h 22102"/>
                <a:gd name="T4" fmla="*/ 0 w 43196"/>
                <a:gd name="T5" fmla="*/ 0 h 22102"/>
                <a:gd name="T6" fmla="*/ 0 60000 65536"/>
                <a:gd name="T7" fmla="*/ 0 60000 65536"/>
                <a:gd name="T8" fmla="*/ 0 60000 65536"/>
                <a:gd name="T9" fmla="*/ 0 w 43196"/>
                <a:gd name="T10" fmla="*/ 0 h 22102"/>
                <a:gd name="T11" fmla="*/ 43196 w 43196"/>
                <a:gd name="T12" fmla="*/ 22102 h 22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6" h="22102" fill="none" extrusionOk="0">
                  <a:moveTo>
                    <a:pt x="0" y="21173"/>
                  </a:moveTo>
                  <a:cubicBezTo>
                    <a:pt x="232" y="9412"/>
                    <a:pt x="9833" y="-1"/>
                    <a:pt x="21596" y="0"/>
                  </a:cubicBezTo>
                  <a:cubicBezTo>
                    <a:pt x="33525" y="0"/>
                    <a:pt x="43196" y="9670"/>
                    <a:pt x="43196" y="21600"/>
                  </a:cubicBezTo>
                  <a:cubicBezTo>
                    <a:pt x="43196" y="21767"/>
                    <a:pt x="43194" y="21934"/>
                    <a:pt x="43190" y="22102"/>
                  </a:cubicBezTo>
                </a:path>
                <a:path w="43196" h="22102" stroke="0" extrusionOk="0">
                  <a:moveTo>
                    <a:pt x="0" y="21173"/>
                  </a:moveTo>
                  <a:cubicBezTo>
                    <a:pt x="232" y="9412"/>
                    <a:pt x="9833" y="-1"/>
                    <a:pt x="21596" y="0"/>
                  </a:cubicBezTo>
                  <a:cubicBezTo>
                    <a:pt x="33525" y="0"/>
                    <a:pt x="43196" y="9670"/>
                    <a:pt x="43196" y="21600"/>
                  </a:cubicBezTo>
                  <a:cubicBezTo>
                    <a:pt x="43196" y="21767"/>
                    <a:pt x="43194" y="21934"/>
                    <a:pt x="43190" y="22102"/>
                  </a:cubicBezTo>
                  <a:lnTo>
                    <a:pt x="21596" y="21600"/>
                  </a:lnTo>
                  <a:lnTo>
                    <a:pt x="0" y="21173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cxnSp>
        <p:nvCxnSpPr>
          <p:cNvPr id="18478" name="Straight Connector 753"/>
          <p:cNvCxnSpPr>
            <a:cxnSpLocks noChangeShapeType="1"/>
          </p:cNvCxnSpPr>
          <p:nvPr/>
        </p:nvCxnSpPr>
        <p:spPr bwMode="auto">
          <a:xfrm>
            <a:off x="3733800" y="4070350"/>
            <a:ext cx="3635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79" name="Straight Connector 755"/>
          <p:cNvCxnSpPr>
            <a:cxnSpLocks noChangeShapeType="1"/>
          </p:cNvCxnSpPr>
          <p:nvPr/>
        </p:nvCxnSpPr>
        <p:spPr bwMode="auto">
          <a:xfrm>
            <a:off x="3743325" y="3333750"/>
            <a:ext cx="363538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80" name="Straight Connector 756"/>
          <p:cNvCxnSpPr>
            <a:cxnSpLocks noChangeShapeType="1"/>
          </p:cNvCxnSpPr>
          <p:nvPr/>
        </p:nvCxnSpPr>
        <p:spPr bwMode="auto">
          <a:xfrm>
            <a:off x="3730625" y="5127625"/>
            <a:ext cx="3635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81" name="Straight Connector 755"/>
          <p:cNvCxnSpPr>
            <a:cxnSpLocks noChangeShapeType="1"/>
          </p:cNvCxnSpPr>
          <p:nvPr/>
        </p:nvCxnSpPr>
        <p:spPr bwMode="auto">
          <a:xfrm>
            <a:off x="3733800" y="3692525"/>
            <a:ext cx="363538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82" name="Straight Connector 755"/>
          <p:cNvCxnSpPr>
            <a:cxnSpLocks noChangeShapeType="1"/>
          </p:cNvCxnSpPr>
          <p:nvPr/>
        </p:nvCxnSpPr>
        <p:spPr bwMode="auto">
          <a:xfrm>
            <a:off x="3730625" y="4433888"/>
            <a:ext cx="363538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83" name="Straight Connector 755"/>
          <p:cNvCxnSpPr>
            <a:cxnSpLocks noChangeShapeType="1"/>
          </p:cNvCxnSpPr>
          <p:nvPr/>
        </p:nvCxnSpPr>
        <p:spPr bwMode="auto">
          <a:xfrm>
            <a:off x="3733800" y="4778375"/>
            <a:ext cx="363538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484" name="AutoShape 571"/>
          <p:cNvCxnSpPr>
            <a:cxnSpLocks noChangeShapeType="1"/>
          </p:cNvCxnSpPr>
          <p:nvPr/>
        </p:nvCxnSpPr>
        <p:spPr bwMode="auto">
          <a:xfrm>
            <a:off x="3965575" y="5827713"/>
            <a:ext cx="3959225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</p:cxnSp>
      <p:grpSp>
        <p:nvGrpSpPr>
          <p:cNvPr id="16" name="Group 779"/>
          <p:cNvGrpSpPr>
            <a:grpSpLocks/>
          </p:cNvGrpSpPr>
          <p:nvPr/>
        </p:nvGrpSpPr>
        <p:grpSpPr bwMode="auto">
          <a:xfrm rot="-5400000">
            <a:off x="7349332" y="5691981"/>
            <a:ext cx="217488" cy="142875"/>
            <a:chOff x="-34607" y="34607"/>
            <a:chExt cx="252" cy="208"/>
          </a:xfrm>
        </p:grpSpPr>
        <p:sp>
          <p:nvSpPr>
            <p:cNvPr id="18506" name="AutoShape 1944"/>
            <p:cNvSpPr>
              <a:spLocks noChangeArrowheads="1"/>
            </p:cNvSpPr>
            <p:nvPr/>
          </p:nvSpPr>
          <p:spPr bwMode="auto">
            <a:xfrm>
              <a:off x="-34607" y="34607"/>
              <a:ext cx="114" cy="208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  <p:cxnSp>
          <p:nvCxnSpPr>
            <p:cNvPr id="18507" name="Line 1945"/>
            <p:cNvCxnSpPr>
              <a:cxnSpLocks noChangeShapeType="1"/>
            </p:cNvCxnSpPr>
            <p:nvPr/>
          </p:nvCxnSpPr>
          <p:spPr bwMode="auto">
            <a:xfrm>
              <a:off x="-34550" y="34711"/>
              <a:ext cx="11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508" name="AutoShape 1946"/>
            <p:cNvSpPr>
              <a:spLocks noChangeArrowheads="1"/>
            </p:cNvSpPr>
            <p:nvPr/>
          </p:nvSpPr>
          <p:spPr bwMode="auto">
            <a:xfrm>
              <a:off x="-34436" y="34642"/>
              <a:ext cx="81" cy="138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</p:grpSp>
      <p:cxnSp>
        <p:nvCxnSpPr>
          <p:cNvPr id="18486" name="AutoShape 1921"/>
          <p:cNvCxnSpPr>
            <a:cxnSpLocks noChangeShapeType="1"/>
          </p:cNvCxnSpPr>
          <p:nvPr/>
        </p:nvCxnSpPr>
        <p:spPr bwMode="auto">
          <a:xfrm flipV="1">
            <a:off x="1416049" y="5221288"/>
            <a:ext cx="1836000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none" w="med" len="med"/>
          </a:ln>
        </p:spPr>
      </p:cxnSp>
      <p:sp>
        <p:nvSpPr>
          <p:cNvPr id="18487" name="Text Box 603"/>
          <p:cNvSpPr txBox="1">
            <a:spLocks noChangeArrowheads="1"/>
          </p:cNvSpPr>
          <p:nvPr/>
        </p:nvSpPr>
        <p:spPr bwMode="auto">
          <a:xfrm>
            <a:off x="1298575" y="5183188"/>
            <a:ext cx="7842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600" i="1">
                <a:latin typeface="Times New Roman" pitchFamily="18" charset="0"/>
                <a:cs typeface="Arial" charset="0"/>
              </a:rPr>
              <a:t>F</a:t>
            </a:r>
            <a:r>
              <a:rPr lang="en-US" sz="1600" i="1" baseline="-25000">
                <a:latin typeface="Times New Roman" pitchFamily="18" charset="0"/>
                <a:cs typeface="Arial" charset="0"/>
              </a:rPr>
              <a:t>Feed</a:t>
            </a:r>
            <a:endParaRPr lang="en-US" sz="1600">
              <a:cs typeface="Arial" charset="0"/>
            </a:endParaRPr>
          </a:p>
        </p:txBody>
      </p:sp>
      <p:grpSp>
        <p:nvGrpSpPr>
          <p:cNvPr id="17" name="Group 779"/>
          <p:cNvGrpSpPr>
            <a:grpSpLocks/>
          </p:cNvGrpSpPr>
          <p:nvPr/>
        </p:nvGrpSpPr>
        <p:grpSpPr bwMode="auto">
          <a:xfrm rot="-5400000">
            <a:off x="1621632" y="5096669"/>
            <a:ext cx="217487" cy="142875"/>
            <a:chOff x="-34607" y="34607"/>
            <a:chExt cx="252" cy="208"/>
          </a:xfrm>
        </p:grpSpPr>
        <p:sp>
          <p:nvSpPr>
            <p:cNvPr id="18503" name="AutoShape 1944"/>
            <p:cNvSpPr>
              <a:spLocks noChangeArrowheads="1"/>
            </p:cNvSpPr>
            <p:nvPr/>
          </p:nvSpPr>
          <p:spPr bwMode="auto">
            <a:xfrm>
              <a:off x="-34607" y="34607"/>
              <a:ext cx="114" cy="208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  <p:cxnSp>
          <p:nvCxnSpPr>
            <p:cNvPr id="18504" name="Line 1945"/>
            <p:cNvCxnSpPr>
              <a:cxnSpLocks noChangeShapeType="1"/>
            </p:cNvCxnSpPr>
            <p:nvPr/>
          </p:nvCxnSpPr>
          <p:spPr bwMode="auto">
            <a:xfrm>
              <a:off x="-34550" y="34711"/>
              <a:ext cx="11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505" name="AutoShape 1946"/>
            <p:cNvSpPr>
              <a:spLocks noChangeArrowheads="1"/>
            </p:cNvSpPr>
            <p:nvPr/>
          </p:nvSpPr>
          <p:spPr bwMode="auto">
            <a:xfrm>
              <a:off x="-34436" y="34642"/>
              <a:ext cx="81" cy="138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</p:grpSp>
      <p:sp>
        <p:nvSpPr>
          <p:cNvPr id="18489" name="Text Box 1971"/>
          <p:cNvSpPr txBox="1">
            <a:spLocks noChangeArrowheads="1"/>
          </p:cNvSpPr>
          <p:nvPr/>
        </p:nvSpPr>
        <p:spPr bwMode="auto">
          <a:xfrm>
            <a:off x="4117975" y="4821238"/>
            <a:ext cx="1001713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>
              <a:spcAft>
                <a:spcPts val="1000"/>
              </a:spcAft>
            </a:pPr>
            <a:r>
              <a:rPr lang="en-IN" sz="1600">
                <a:latin typeface="Times New Roman" pitchFamily="18" charset="0"/>
                <a:cs typeface="Arial" charset="0"/>
              </a:rPr>
              <a:t>Extractor</a:t>
            </a:r>
            <a:endParaRPr lang="en-US" sz="1600">
              <a:cs typeface="Arial" charset="0"/>
            </a:endParaRPr>
          </a:p>
        </p:txBody>
      </p:sp>
      <p:sp>
        <p:nvSpPr>
          <p:cNvPr id="18490" name="Text Box 1971"/>
          <p:cNvSpPr txBox="1">
            <a:spLocks noChangeArrowheads="1"/>
          </p:cNvSpPr>
          <p:nvPr/>
        </p:nvSpPr>
        <p:spPr bwMode="auto">
          <a:xfrm>
            <a:off x="5670550" y="3365500"/>
            <a:ext cx="11684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l">
              <a:spcAft>
                <a:spcPts val="1000"/>
              </a:spcAft>
            </a:pPr>
            <a:r>
              <a:rPr lang="en-IN" sz="1600">
                <a:latin typeface="Times New Roman" pitchFamily="18" charset="0"/>
                <a:cs typeface="Arial" charset="0"/>
              </a:rPr>
              <a:t>Distillation column</a:t>
            </a:r>
            <a:r>
              <a:rPr lang="en-IN" sz="1600" i="1">
                <a:latin typeface="Times New Roman" pitchFamily="18" charset="0"/>
                <a:cs typeface="Arial" charset="0"/>
              </a:rPr>
              <a:t> </a:t>
            </a:r>
            <a:endParaRPr lang="en-US" sz="1600">
              <a:cs typeface="Arial" charset="0"/>
            </a:endParaRPr>
          </a:p>
        </p:txBody>
      </p:sp>
      <p:sp>
        <p:nvSpPr>
          <p:cNvPr id="18491" name="Text Box 603"/>
          <p:cNvSpPr txBox="1">
            <a:spLocks noChangeArrowheads="1"/>
          </p:cNvSpPr>
          <p:nvPr/>
        </p:nvSpPr>
        <p:spPr bwMode="auto">
          <a:xfrm>
            <a:off x="7204075" y="5778500"/>
            <a:ext cx="681038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600" i="1">
                <a:latin typeface="Times New Roman" pitchFamily="18" charset="0"/>
                <a:cs typeface="Arial" charset="0"/>
              </a:rPr>
              <a:t>F</a:t>
            </a:r>
            <a:r>
              <a:rPr lang="en-US" sz="1600" i="1" baseline="-25000">
                <a:latin typeface="Times New Roman" pitchFamily="18" charset="0"/>
                <a:cs typeface="Arial" charset="0"/>
              </a:rPr>
              <a:t>Alc-wash</a:t>
            </a:r>
            <a:endParaRPr lang="en-US" sz="1600">
              <a:cs typeface="Arial" charset="0"/>
            </a:endParaRPr>
          </a:p>
        </p:txBody>
      </p:sp>
      <p:cxnSp>
        <p:nvCxnSpPr>
          <p:cNvPr id="18492" name="AutoShape 1967"/>
          <p:cNvCxnSpPr>
            <a:cxnSpLocks noChangeShapeType="1"/>
          </p:cNvCxnSpPr>
          <p:nvPr/>
        </p:nvCxnSpPr>
        <p:spPr bwMode="auto">
          <a:xfrm>
            <a:off x="3954463" y="5399088"/>
            <a:ext cx="0" cy="4318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158" name="Freeform 157"/>
          <p:cNvSpPr/>
          <p:nvPr/>
        </p:nvSpPr>
        <p:spPr>
          <a:xfrm>
            <a:off x="2222500" y="3181350"/>
            <a:ext cx="239713" cy="95250"/>
          </a:xfrm>
          <a:custGeom>
            <a:avLst/>
            <a:gdLst>
              <a:gd name="connsiteX0" fmla="*/ 0 w 170121"/>
              <a:gd name="connsiteY0" fmla="*/ 0 h 106325"/>
              <a:gd name="connsiteX1" fmla="*/ 85060 w 170121"/>
              <a:gd name="connsiteY1" fmla="*/ 106325 h 106325"/>
              <a:gd name="connsiteX2" fmla="*/ 170121 w 170121"/>
              <a:gd name="connsiteY2" fmla="*/ 0 h 10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121" h="106325">
                <a:moveTo>
                  <a:pt x="0" y="0"/>
                </a:moveTo>
                <a:cubicBezTo>
                  <a:pt x="28353" y="53162"/>
                  <a:pt x="56707" y="106325"/>
                  <a:pt x="85060" y="106325"/>
                </a:cubicBezTo>
                <a:cubicBezTo>
                  <a:pt x="113413" y="106325"/>
                  <a:pt x="141767" y="53162"/>
                  <a:pt x="170121" y="0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cxnSp>
        <p:nvCxnSpPr>
          <p:cNvPr id="18494" name="AutoShape 1967"/>
          <p:cNvCxnSpPr>
            <a:cxnSpLocks noChangeShapeType="1"/>
          </p:cNvCxnSpPr>
          <p:nvPr/>
        </p:nvCxnSpPr>
        <p:spPr bwMode="auto">
          <a:xfrm>
            <a:off x="1439863" y="3189288"/>
            <a:ext cx="792162" cy="1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grpSp>
        <p:nvGrpSpPr>
          <p:cNvPr id="18" name="Group 779"/>
          <p:cNvGrpSpPr>
            <a:grpSpLocks/>
          </p:cNvGrpSpPr>
          <p:nvPr/>
        </p:nvGrpSpPr>
        <p:grpSpPr bwMode="auto">
          <a:xfrm rot="-5400000">
            <a:off x="1565275" y="3055938"/>
            <a:ext cx="217487" cy="141288"/>
            <a:chOff x="-34607" y="34607"/>
            <a:chExt cx="252" cy="208"/>
          </a:xfrm>
        </p:grpSpPr>
        <p:sp>
          <p:nvSpPr>
            <p:cNvPr id="18500" name="AutoShape 1944"/>
            <p:cNvSpPr>
              <a:spLocks noChangeArrowheads="1"/>
            </p:cNvSpPr>
            <p:nvPr/>
          </p:nvSpPr>
          <p:spPr bwMode="auto">
            <a:xfrm>
              <a:off x="-34607" y="34607"/>
              <a:ext cx="114" cy="208"/>
            </a:xfrm>
            <a:prstGeom prst="flowChartCollat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  <p:cxnSp>
          <p:nvCxnSpPr>
            <p:cNvPr id="18501" name="Line 1945"/>
            <p:cNvCxnSpPr>
              <a:cxnSpLocks noChangeShapeType="1"/>
            </p:cNvCxnSpPr>
            <p:nvPr/>
          </p:nvCxnSpPr>
          <p:spPr bwMode="auto">
            <a:xfrm>
              <a:off x="-34550" y="34711"/>
              <a:ext cx="11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502" name="AutoShape 1946"/>
            <p:cNvSpPr>
              <a:spLocks noChangeArrowheads="1"/>
            </p:cNvSpPr>
            <p:nvPr/>
          </p:nvSpPr>
          <p:spPr bwMode="auto">
            <a:xfrm>
              <a:off x="-34436" y="34642"/>
              <a:ext cx="81" cy="138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b="0">
                <a:cs typeface="Arial" charset="0"/>
              </a:endParaRPr>
            </a:p>
          </p:txBody>
        </p:sp>
      </p:grpSp>
      <p:sp>
        <p:nvSpPr>
          <p:cNvPr id="160" name="Rectangle 159"/>
          <p:cNvSpPr/>
          <p:nvPr/>
        </p:nvSpPr>
        <p:spPr>
          <a:xfrm>
            <a:off x="2119313" y="1173163"/>
            <a:ext cx="5008562" cy="4953000"/>
          </a:xfrm>
          <a:prstGeom prst="rect">
            <a:avLst/>
          </a:prstGeom>
          <a:noFill/>
          <a:ln w="15875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18497" name="TextBox 245"/>
          <p:cNvSpPr txBox="1">
            <a:spLocks noChangeArrowheads="1"/>
          </p:cNvSpPr>
          <p:nvPr/>
        </p:nvSpPr>
        <p:spPr bwMode="auto">
          <a:xfrm>
            <a:off x="76200" y="4808538"/>
            <a:ext cx="14509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IN" sz="1600"/>
              <a:t>Ethyl acetate</a:t>
            </a:r>
          </a:p>
          <a:p>
            <a:pPr marL="342900" indent="-342900"/>
            <a:r>
              <a:rPr lang="en-IN" sz="1600"/>
              <a:t>Ethanol</a:t>
            </a:r>
          </a:p>
          <a:p>
            <a:pPr marL="342900" indent="-342900"/>
            <a:r>
              <a:rPr lang="en-IN" sz="1600"/>
              <a:t>Water</a:t>
            </a:r>
            <a:endParaRPr lang="en-IN"/>
          </a:p>
        </p:txBody>
      </p:sp>
      <p:sp>
        <p:nvSpPr>
          <p:cNvPr id="118" name="Title 1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 smtClean="0"/>
              <a:t>Case Study I: Ester Purification Process</a:t>
            </a:r>
            <a:endParaRPr lang="en-IN" dirty="0"/>
          </a:p>
        </p:txBody>
      </p:sp>
      <p:sp>
        <p:nvSpPr>
          <p:cNvPr id="18498" name="Slide Number Placeholder 200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noFill/>
        </p:spPr>
        <p:txBody>
          <a:bodyPr/>
          <a:lstStyle/>
          <a:p>
            <a:fld id="{6633FB9D-B2DE-48F7-914A-EA414AF3B983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17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Flowsheet</a:t>
            </a:r>
            <a:r>
              <a:rPr lang="en-IN" dirty="0" smtClean="0"/>
              <a:t> Material Balances</a:t>
            </a:r>
            <a:endParaRPr lang="en-IN" dirty="0"/>
          </a:p>
        </p:txBody>
      </p:sp>
      <p:sp>
        <p:nvSpPr>
          <p:cNvPr id="19458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noFill/>
        </p:spPr>
        <p:txBody>
          <a:bodyPr/>
          <a:lstStyle/>
          <a:p>
            <a:fld id="{BC3648F3-2AB7-4863-84A1-D35EBF0DEC47}" type="slidenum">
              <a:rPr lang="en-US" smtClean="0"/>
              <a:pPr/>
              <a:t>29</a:t>
            </a:fld>
            <a:endParaRPr lang="en-US" smtClean="0"/>
          </a:p>
        </p:txBody>
      </p:sp>
      <p:pic>
        <p:nvPicPr>
          <p:cNvPr id="19459" name="Picture 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33900" y="1136650"/>
            <a:ext cx="4610100" cy="443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AutoShape 38"/>
          <p:cNvSpPr>
            <a:spLocks noChangeArrowheads="1"/>
          </p:cNvSpPr>
          <p:nvPr/>
        </p:nvSpPr>
        <p:spPr bwMode="auto">
          <a:xfrm>
            <a:off x="6940550" y="3875088"/>
            <a:ext cx="57150" cy="52387"/>
          </a:xfrm>
          <a:prstGeom prst="flowChartMerge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461" name="AutoShape 39"/>
          <p:cNvSpPr>
            <a:spLocks noChangeArrowheads="1"/>
          </p:cNvSpPr>
          <p:nvPr/>
        </p:nvSpPr>
        <p:spPr bwMode="auto">
          <a:xfrm>
            <a:off x="8059738" y="4951413"/>
            <a:ext cx="57150" cy="53975"/>
          </a:xfrm>
          <a:prstGeom prst="flowChartMerge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462" name="AutoShape 40"/>
          <p:cNvSpPr>
            <a:spLocks noChangeArrowheads="1"/>
          </p:cNvSpPr>
          <p:nvPr/>
        </p:nvSpPr>
        <p:spPr bwMode="auto">
          <a:xfrm>
            <a:off x="7178675" y="4943475"/>
            <a:ext cx="57150" cy="52388"/>
          </a:xfrm>
          <a:prstGeom prst="flowChartMerge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463" name="AutoShape 41"/>
          <p:cNvSpPr>
            <a:spLocks noChangeArrowheads="1"/>
          </p:cNvSpPr>
          <p:nvPr/>
        </p:nvSpPr>
        <p:spPr bwMode="auto">
          <a:xfrm>
            <a:off x="6902450" y="3697288"/>
            <a:ext cx="58738" cy="52387"/>
          </a:xfrm>
          <a:prstGeom prst="flowChartMerge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464" name="AutoShape 42"/>
          <p:cNvSpPr>
            <a:spLocks noChangeArrowheads="1"/>
          </p:cNvSpPr>
          <p:nvPr/>
        </p:nvSpPr>
        <p:spPr bwMode="auto">
          <a:xfrm>
            <a:off x="5324475" y="4505325"/>
            <a:ext cx="55563" cy="52388"/>
          </a:xfrm>
          <a:prstGeom prst="flowChartMerge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465" name="AutoShape 43"/>
          <p:cNvSpPr>
            <a:spLocks noChangeArrowheads="1"/>
          </p:cNvSpPr>
          <p:nvPr/>
        </p:nvSpPr>
        <p:spPr bwMode="auto">
          <a:xfrm>
            <a:off x="8626475" y="4959350"/>
            <a:ext cx="57150" cy="52388"/>
          </a:xfrm>
          <a:prstGeom prst="flowChartMerge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466" name="AutoShape 44"/>
          <p:cNvSpPr>
            <a:spLocks noChangeArrowheads="1"/>
          </p:cNvSpPr>
          <p:nvPr/>
        </p:nvSpPr>
        <p:spPr bwMode="auto">
          <a:xfrm>
            <a:off x="4946650" y="4973638"/>
            <a:ext cx="58738" cy="52387"/>
          </a:xfrm>
          <a:prstGeom prst="flowChartMerge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2" name="Group 188"/>
          <p:cNvGrpSpPr>
            <a:grpSpLocks/>
          </p:cNvGrpSpPr>
          <p:nvPr/>
        </p:nvGrpSpPr>
        <p:grpSpPr bwMode="auto">
          <a:xfrm>
            <a:off x="6589713" y="3130550"/>
            <a:ext cx="588962" cy="669925"/>
            <a:chOff x="6589395" y="2909049"/>
            <a:chExt cx="588645" cy="669643"/>
          </a:xfrm>
        </p:grpSpPr>
        <p:sp>
          <p:nvSpPr>
            <p:cNvPr id="19626" name="Text Box 48"/>
            <p:cNvSpPr txBox="1">
              <a:spLocks noChangeArrowheads="1"/>
            </p:cNvSpPr>
            <p:nvPr/>
          </p:nvSpPr>
          <p:spPr bwMode="auto">
            <a:xfrm>
              <a:off x="6589395" y="2909049"/>
              <a:ext cx="588645" cy="36901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IN" sz="1200">
                  <a:latin typeface="Calibri" pitchFamily="34" charset="0"/>
                  <a:cs typeface="Arial" charset="0"/>
                </a:rPr>
                <a:t>Fresh feed</a:t>
              </a:r>
              <a:endParaRPr lang="en-US" sz="2800" b="0">
                <a:cs typeface="Arial" charset="0"/>
              </a:endParaRPr>
            </a:p>
          </p:txBody>
        </p:sp>
        <p:cxnSp>
          <p:nvCxnSpPr>
            <p:cNvPr id="57" name="AutoShape 51"/>
            <p:cNvCxnSpPr>
              <a:cxnSpLocks noChangeShapeType="1"/>
              <a:stCxn id="19626" idx="1"/>
              <a:endCxn id="19463" idx="1"/>
            </p:cNvCxnSpPr>
            <p:nvPr/>
          </p:nvCxnSpPr>
          <p:spPr bwMode="auto">
            <a:xfrm rot="10800000" flipH="1" flipV="1">
              <a:off x="6589395" y="3093121"/>
              <a:ext cx="328435" cy="485571"/>
            </a:xfrm>
            <a:prstGeom prst="curvedConnector3">
              <a:avLst>
                <a:gd name="adj1" fmla="val -69666"/>
              </a:avLst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197"/>
          <p:cNvGrpSpPr>
            <a:grpSpLocks/>
          </p:cNvGrpSpPr>
          <p:nvPr/>
        </p:nvGrpSpPr>
        <p:grpSpPr bwMode="auto">
          <a:xfrm>
            <a:off x="4718050" y="5075238"/>
            <a:ext cx="620713" cy="568325"/>
            <a:chOff x="4718050" y="4842070"/>
            <a:chExt cx="620395" cy="568146"/>
          </a:xfrm>
        </p:grpSpPr>
        <p:sp>
          <p:nvSpPr>
            <p:cNvPr id="19624" name="Text Box 36"/>
            <p:cNvSpPr txBox="1">
              <a:spLocks noChangeArrowheads="1"/>
            </p:cNvSpPr>
            <p:nvPr/>
          </p:nvSpPr>
          <p:spPr bwMode="auto">
            <a:xfrm>
              <a:off x="4718050" y="4935769"/>
              <a:ext cx="620395" cy="47444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Aft>
                  <a:spcPts val="1000"/>
                </a:spcAft>
              </a:pPr>
              <a:r>
                <a:rPr lang="en-IN" sz="1200">
                  <a:latin typeface="Calibri" pitchFamily="34" charset="0"/>
                  <a:cs typeface="Arial" charset="0"/>
                </a:rPr>
                <a:t>Water</a:t>
              </a:r>
              <a:r>
                <a:rPr lang="en-IN" sz="1200" i="1">
                  <a:latin typeface="Calibri" pitchFamily="34" charset="0"/>
                  <a:cs typeface="Arial" charset="0"/>
                </a:rPr>
                <a:t> </a:t>
              </a:r>
              <a:r>
                <a:rPr lang="en-IN" sz="1200">
                  <a:latin typeface="Calibri" pitchFamily="34" charset="0"/>
                  <a:cs typeface="Arial" charset="0"/>
                </a:rPr>
                <a:t>feed</a:t>
              </a:r>
              <a:endParaRPr lang="en-US" sz="2800" b="0">
                <a:cs typeface="Arial" charset="0"/>
              </a:endParaRPr>
            </a:p>
          </p:txBody>
        </p:sp>
        <p:cxnSp>
          <p:nvCxnSpPr>
            <p:cNvPr id="58" name="AutoShape 52"/>
            <p:cNvCxnSpPr>
              <a:cxnSpLocks noChangeShapeType="1"/>
              <a:stCxn id="19624" idx="3"/>
              <a:endCxn id="19466" idx="3"/>
            </p:cNvCxnSpPr>
            <p:nvPr/>
          </p:nvCxnSpPr>
          <p:spPr bwMode="auto">
            <a:xfrm flipH="1" flipV="1">
              <a:off x="4990960" y="4842070"/>
              <a:ext cx="347485" cy="331683"/>
            </a:xfrm>
            <a:prstGeom prst="curvedConnector3">
              <a:avLst>
                <a:gd name="adj1" fmla="val -65723"/>
              </a:avLst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Group 191"/>
          <p:cNvGrpSpPr>
            <a:grpSpLocks/>
          </p:cNvGrpSpPr>
          <p:nvPr/>
        </p:nvGrpSpPr>
        <p:grpSpPr bwMode="auto">
          <a:xfrm>
            <a:off x="7207250" y="5019675"/>
            <a:ext cx="1177925" cy="1000125"/>
            <a:chOff x="7206933" y="4786496"/>
            <a:chExt cx="1178242" cy="999721"/>
          </a:xfrm>
        </p:grpSpPr>
        <p:sp>
          <p:nvSpPr>
            <p:cNvPr id="19622" name="Text Box 37"/>
            <p:cNvSpPr txBox="1">
              <a:spLocks noChangeArrowheads="1"/>
            </p:cNvSpPr>
            <p:nvPr/>
          </p:nvSpPr>
          <p:spPr bwMode="auto">
            <a:xfrm>
              <a:off x="7467600" y="5410216"/>
              <a:ext cx="917575" cy="37600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bIns="0"/>
            <a:lstStyle/>
            <a:p>
              <a:pPr>
                <a:spcAft>
                  <a:spcPts val="1000"/>
                </a:spcAft>
              </a:pPr>
              <a:r>
                <a:rPr lang="en-IN" sz="1200">
                  <a:latin typeface="Calibri" pitchFamily="34" charset="0"/>
                  <a:cs typeface="Arial" charset="0"/>
                </a:rPr>
                <a:t>EtOH-H2O</a:t>
              </a:r>
              <a:r>
                <a:rPr lang="en-IN" sz="1200">
                  <a:latin typeface="Times New Roman" pitchFamily="18" charset="0"/>
                  <a:cs typeface="Arial" charset="0"/>
                </a:rPr>
                <a:t> recycle</a:t>
              </a:r>
              <a:endParaRPr lang="en-US" sz="2800" b="0">
                <a:cs typeface="Arial" charset="0"/>
              </a:endParaRPr>
            </a:p>
          </p:txBody>
        </p:sp>
        <p:cxnSp>
          <p:nvCxnSpPr>
            <p:cNvPr id="53" name="AutoShape 47"/>
            <p:cNvCxnSpPr>
              <a:cxnSpLocks noChangeShapeType="1"/>
              <a:stCxn id="19622" idx="0"/>
              <a:endCxn id="19462" idx="0"/>
            </p:cNvCxnSpPr>
            <p:nvPr/>
          </p:nvCxnSpPr>
          <p:spPr bwMode="auto">
            <a:xfrm rot="16200000" flipV="1">
              <a:off x="7254781" y="4738648"/>
              <a:ext cx="623636" cy="719332"/>
            </a:xfrm>
            <a:prstGeom prst="curvedConnector3">
              <a:avLst>
                <a:gd name="adj1" fmla="val 136651"/>
              </a:avLst>
            </a:prstGeom>
            <a:ln>
              <a:headEnd/>
              <a:tailEnd type="triangl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" name="Group 202"/>
          <p:cNvGrpSpPr>
            <a:grpSpLocks/>
          </p:cNvGrpSpPr>
          <p:nvPr/>
        </p:nvGrpSpPr>
        <p:grpSpPr bwMode="auto">
          <a:xfrm>
            <a:off x="8404225" y="5062538"/>
            <a:ext cx="739775" cy="511175"/>
            <a:chOff x="8404859" y="4828733"/>
            <a:chExt cx="739141" cy="511618"/>
          </a:xfrm>
        </p:grpSpPr>
        <p:cxnSp>
          <p:nvCxnSpPr>
            <p:cNvPr id="56" name="AutoShape 50"/>
            <p:cNvCxnSpPr>
              <a:cxnSpLocks noChangeShapeType="1"/>
              <a:stCxn id="19621" idx="1"/>
              <a:endCxn id="19465" idx="1"/>
            </p:cNvCxnSpPr>
            <p:nvPr/>
          </p:nvCxnSpPr>
          <p:spPr bwMode="auto">
            <a:xfrm rot="10800000" flipH="1">
              <a:off x="8404859" y="4828733"/>
              <a:ext cx="236335" cy="394041"/>
            </a:xfrm>
            <a:prstGeom prst="curvedConnector3">
              <a:avLst>
                <a:gd name="adj1" fmla="val -96839"/>
              </a:avLst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621" name="Text Box 54"/>
            <p:cNvSpPr txBox="1">
              <a:spLocks noChangeArrowheads="1"/>
            </p:cNvSpPr>
            <p:nvPr/>
          </p:nvSpPr>
          <p:spPr bwMode="auto">
            <a:xfrm>
              <a:off x="8404860" y="5105351"/>
              <a:ext cx="739140" cy="23500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spcAft>
                  <a:spcPts val="1000"/>
                </a:spcAft>
              </a:pPr>
              <a:r>
                <a:rPr lang="en-IN" sz="1200">
                  <a:latin typeface="Calibri" pitchFamily="34" charset="0"/>
                  <a:cs typeface="Arial" charset="0"/>
                </a:rPr>
                <a:t>Product</a:t>
              </a:r>
              <a:endParaRPr lang="en-US" sz="2800" b="0">
                <a:cs typeface="Arial" charset="0"/>
              </a:endParaRPr>
            </a:p>
          </p:txBody>
        </p:sp>
      </p:grp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6983413" y="3387725"/>
            <a:ext cx="560387" cy="590550"/>
            <a:chOff x="6982778" y="3153576"/>
            <a:chExt cx="561022" cy="590661"/>
          </a:xfrm>
        </p:grpSpPr>
        <p:sp>
          <p:nvSpPr>
            <p:cNvPr id="19618" name="Text Box 46"/>
            <p:cNvSpPr txBox="1">
              <a:spLocks noChangeArrowheads="1"/>
            </p:cNvSpPr>
            <p:nvPr/>
          </p:nvSpPr>
          <p:spPr bwMode="auto">
            <a:xfrm>
              <a:off x="7015480" y="3153576"/>
              <a:ext cx="528320" cy="4280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bIns="0"/>
            <a:lstStyle/>
            <a:p>
              <a:pPr>
                <a:spcAft>
                  <a:spcPts val="1000"/>
                </a:spcAft>
              </a:pPr>
              <a:r>
                <a:rPr lang="en-IN" sz="1200">
                  <a:latin typeface="Calibri" pitchFamily="34" charset="0"/>
                  <a:cs typeface="Arial" charset="0"/>
                </a:rPr>
                <a:t>LLX feed</a:t>
              </a:r>
              <a:endParaRPr lang="en-US" sz="2800" b="0">
                <a:cs typeface="Arial" charset="0"/>
              </a:endParaRPr>
            </a:p>
          </p:txBody>
        </p:sp>
        <p:cxnSp>
          <p:nvCxnSpPr>
            <p:cNvPr id="55" name="AutoShape 49"/>
            <p:cNvCxnSpPr>
              <a:cxnSpLocks noChangeShapeType="1"/>
              <a:stCxn id="19618" idx="2"/>
              <a:endCxn id="19460" idx="3"/>
            </p:cNvCxnSpPr>
            <p:nvPr/>
          </p:nvCxnSpPr>
          <p:spPr bwMode="auto">
            <a:xfrm rot="5400000">
              <a:off x="7050399" y="3514661"/>
              <a:ext cx="161955" cy="297198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Group 198"/>
          <p:cNvGrpSpPr>
            <a:grpSpLocks/>
          </p:cNvGrpSpPr>
          <p:nvPr/>
        </p:nvGrpSpPr>
        <p:grpSpPr bwMode="auto">
          <a:xfrm>
            <a:off x="5334000" y="3214688"/>
            <a:ext cx="1208088" cy="1281112"/>
            <a:chOff x="5352097" y="3224077"/>
            <a:chExt cx="1207453" cy="1280605"/>
          </a:xfrm>
        </p:grpSpPr>
        <p:sp>
          <p:nvSpPr>
            <p:cNvPr id="19616" name="Text Box 35"/>
            <p:cNvSpPr txBox="1">
              <a:spLocks noChangeArrowheads="1"/>
            </p:cNvSpPr>
            <p:nvPr/>
          </p:nvSpPr>
          <p:spPr bwMode="auto">
            <a:xfrm>
              <a:off x="5652770" y="3224077"/>
              <a:ext cx="906780" cy="43379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IN" sz="1200">
                  <a:latin typeface="Calibri" pitchFamily="34" charset="0"/>
                  <a:cs typeface="Arial" charset="0"/>
                </a:rPr>
                <a:t>Alcohol wash</a:t>
              </a:r>
              <a:endParaRPr lang="en-US" sz="2800" b="0">
                <a:cs typeface="Arial" charset="0"/>
              </a:endParaRPr>
            </a:p>
          </p:txBody>
        </p:sp>
        <p:cxnSp>
          <p:nvCxnSpPr>
            <p:cNvPr id="59" name="AutoShape 53"/>
            <p:cNvCxnSpPr>
              <a:cxnSpLocks noChangeShapeType="1"/>
              <a:endCxn id="19464" idx="0"/>
            </p:cNvCxnSpPr>
            <p:nvPr/>
          </p:nvCxnSpPr>
          <p:spPr bwMode="auto">
            <a:xfrm rot="5400000">
              <a:off x="5149753" y="4016738"/>
              <a:ext cx="690289" cy="285600"/>
            </a:xfrm>
            <a:prstGeom prst="curvedConnector3">
              <a:avLst>
                <a:gd name="adj1" fmla="val 50000"/>
              </a:avLst>
            </a:prstGeom>
            <a:ln>
              <a:headEnd/>
              <a:tailEnd type="triangl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" name="Group 199"/>
          <p:cNvGrpSpPr>
            <a:grpSpLocks/>
          </p:cNvGrpSpPr>
          <p:nvPr/>
        </p:nvGrpSpPr>
        <p:grpSpPr bwMode="auto">
          <a:xfrm>
            <a:off x="7643813" y="4062413"/>
            <a:ext cx="879475" cy="965200"/>
            <a:chOff x="7644130" y="3828726"/>
            <a:chExt cx="878840" cy="965390"/>
          </a:xfrm>
        </p:grpSpPr>
        <p:sp>
          <p:nvSpPr>
            <p:cNvPr id="19614" name="Text Box 34"/>
            <p:cNvSpPr txBox="1">
              <a:spLocks noChangeArrowheads="1"/>
            </p:cNvSpPr>
            <p:nvPr/>
          </p:nvSpPr>
          <p:spPr bwMode="auto">
            <a:xfrm>
              <a:off x="7644130" y="3828726"/>
              <a:ext cx="878840" cy="43824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Aft>
                  <a:spcPts val="1000"/>
                </a:spcAft>
              </a:pPr>
              <a:r>
                <a:rPr lang="en-IN" sz="1200">
                  <a:latin typeface="Calibri" pitchFamily="34" charset="0"/>
                  <a:cs typeface="Arial" charset="0"/>
                </a:rPr>
                <a:t>Column feed</a:t>
              </a:r>
              <a:endParaRPr lang="en-US" sz="2800" b="0">
                <a:cs typeface="Arial" charset="0"/>
              </a:endParaRPr>
            </a:p>
          </p:txBody>
        </p:sp>
        <p:cxnSp>
          <p:nvCxnSpPr>
            <p:cNvPr id="51" name="AutoShape 45"/>
            <p:cNvCxnSpPr>
              <a:cxnSpLocks noChangeShapeType="1"/>
              <a:stCxn id="19614" idx="2"/>
              <a:endCxn id="19461" idx="0"/>
            </p:cNvCxnSpPr>
            <p:nvPr/>
          </p:nvCxnSpPr>
          <p:spPr bwMode="auto">
            <a:xfrm rot="16200000" flipH="1">
              <a:off x="7822353" y="4528159"/>
              <a:ext cx="527154" cy="4760"/>
            </a:xfrm>
            <a:prstGeom prst="curvedConnector3">
              <a:avLst>
                <a:gd name="adj1" fmla="val 50000"/>
              </a:avLst>
            </a:prstGeom>
            <a:ln>
              <a:headEnd/>
              <a:tailEnd type="triangl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9" name="Group 67"/>
          <p:cNvGrpSpPr>
            <a:grpSpLocks/>
          </p:cNvGrpSpPr>
          <p:nvPr/>
        </p:nvGrpSpPr>
        <p:grpSpPr bwMode="auto">
          <a:xfrm>
            <a:off x="0" y="1036638"/>
            <a:ext cx="4495800" cy="5059362"/>
            <a:chOff x="0" y="920412"/>
            <a:chExt cx="5233876" cy="5059516"/>
          </a:xfrm>
        </p:grpSpPr>
        <p:sp>
          <p:nvSpPr>
            <p:cNvPr id="19503" name="Text Box 1971"/>
            <p:cNvSpPr txBox="1">
              <a:spLocks noChangeArrowheads="1"/>
            </p:cNvSpPr>
            <p:nvPr/>
          </p:nvSpPr>
          <p:spPr bwMode="auto">
            <a:xfrm>
              <a:off x="2527878" y="920412"/>
              <a:ext cx="879989" cy="437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l">
                <a:spcAft>
                  <a:spcPts val="1000"/>
                </a:spcAft>
              </a:pPr>
              <a:r>
                <a:rPr lang="en-IN" sz="1600" b="0">
                  <a:latin typeface="Times New Roman" pitchFamily="18" charset="0"/>
                  <a:cs typeface="Arial" charset="0"/>
                </a:rPr>
                <a:t>Recycle</a:t>
              </a:r>
              <a:r>
                <a:rPr lang="en-IN" sz="1600" b="0" i="1">
                  <a:latin typeface="Times New Roman" pitchFamily="18" charset="0"/>
                  <a:cs typeface="Arial" charset="0"/>
                </a:rPr>
                <a:t> </a:t>
              </a:r>
              <a:endParaRPr lang="en-US" sz="1600" b="0">
                <a:cs typeface="Arial" charset="0"/>
              </a:endParaRPr>
            </a:p>
          </p:txBody>
        </p:sp>
        <p:cxnSp>
          <p:nvCxnSpPr>
            <p:cNvPr id="19504" name="AutoShape 536"/>
            <p:cNvCxnSpPr>
              <a:cxnSpLocks noChangeShapeType="1"/>
            </p:cNvCxnSpPr>
            <p:nvPr/>
          </p:nvCxnSpPr>
          <p:spPr bwMode="auto">
            <a:xfrm>
              <a:off x="1056476" y="1299776"/>
              <a:ext cx="1334" cy="37440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05" name="AutoShape 1899"/>
            <p:cNvCxnSpPr>
              <a:cxnSpLocks noChangeShapeType="1"/>
            </p:cNvCxnSpPr>
            <p:nvPr/>
          </p:nvCxnSpPr>
          <p:spPr bwMode="auto">
            <a:xfrm flipH="1">
              <a:off x="1056476" y="1298784"/>
              <a:ext cx="4032000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06" name="AutoShape 538"/>
            <p:cNvCxnSpPr>
              <a:cxnSpLocks noChangeShapeType="1"/>
            </p:cNvCxnSpPr>
            <p:nvPr/>
          </p:nvCxnSpPr>
          <p:spPr bwMode="auto">
            <a:xfrm>
              <a:off x="2259553" y="3097742"/>
              <a:ext cx="513049" cy="209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7" name="AutoShape 1917"/>
            <p:cNvCxnSpPr>
              <a:cxnSpLocks noChangeShapeType="1"/>
            </p:cNvCxnSpPr>
            <p:nvPr/>
          </p:nvCxnSpPr>
          <p:spPr bwMode="auto">
            <a:xfrm flipV="1">
              <a:off x="4034093" y="2591599"/>
              <a:ext cx="1070130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8" name="AutoShape 1918"/>
            <p:cNvCxnSpPr>
              <a:cxnSpLocks noChangeShapeType="1"/>
            </p:cNvCxnSpPr>
            <p:nvPr/>
          </p:nvCxnSpPr>
          <p:spPr bwMode="auto">
            <a:xfrm flipV="1">
              <a:off x="5100219" y="1303664"/>
              <a:ext cx="1334" cy="12600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9" name="AutoShape 1921"/>
            <p:cNvCxnSpPr>
              <a:cxnSpLocks noChangeShapeType="1"/>
            </p:cNvCxnSpPr>
            <p:nvPr/>
          </p:nvCxnSpPr>
          <p:spPr bwMode="auto">
            <a:xfrm flipV="1">
              <a:off x="2971301" y="3097043"/>
              <a:ext cx="373611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10" name="AutoShape 1940"/>
            <p:cNvCxnSpPr>
              <a:cxnSpLocks noChangeShapeType="1"/>
            </p:cNvCxnSpPr>
            <p:nvPr/>
          </p:nvCxnSpPr>
          <p:spPr bwMode="auto">
            <a:xfrm flipH="1" flipV="1">
              <a:off x="3708517" y="2593690"/>
              <a:ext cx="214160" cy="13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11" name="AutoShape 1942"/>
            <p:cNvCxnSpPr>
              <a:cxnSpLocks noChangeShapeType="1"/>
            </p:cNvCxnSpPr>
            <p:nvPr/>
          </p:nvCxnSpPr>
          <p:spPr bwMode="auto">
            <a:xfrm flipH="1">
              <a:off x="4288949" y="1899314"/>
              <a:ext cx="1334" cy="2412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10" name="Group 1943"/>
            <p:cNvGrpSpPr>
              <a:grpSpLocks/>
            </p:cNvGrpSpPr>
            <p:nvPr/>
          </p:nvGrpSpPr>
          <p:grpSpPr bwMode="auto">
            <a:xfrm rot="-5400000">
              <a:off x="4558473" y="2461666"/>
              <a:ext cx="217515" cy="143440"/>
              <a:chOff x="4039" y="2960"/>
              <a:chExt cx="252" cy="208"/>
            </a:xfrm>
          </p:grpSpPr>
          <p:sp>
            <p:nvSpPr>
              <p:cNvPr id="19611" name="AutoShape 1944"/>
              <p:cNvSpPr>
                <a:spLocks noChangeArrowheads="1"/>
              </p:cNvSpPr>
              <p:nvPr/>
            </p:nvSpPr>
            <p:spPr bwMode="auto">
              <a:xfrm>
                <a:off x="4039" y="2960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cxnSp>
            <p:nvCxnSpPr>
              <p:cNvPr id="19612" name="Line 1945"/>
              <p:cNvCxnSpPr>
                <a:cxnSpLocks noChangeShapeType="1"/>
              </p:cNvCxnSpPr>
              <p:nvPr/>
            </p:nvCxnSpPr>
            <p:spPr bwMode="auto">
              <a:xfrm>
                <a:off x="4096" y="3064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613" name="AutoShape 1946"/>
              <p:cNvSpPr>
                <a:spLocks noChangeArrowheads="1"/>
              </p:cNvSpPr>
              <p:nvPr/>
            </p:nvSpPr>
            <p:spPr bwMode="auto">
              <a:xfrm>
                <a:off x="4210" y="2995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cxnSp>
          <p:nvCxnSpPr>
            <p:cNvPr id="19513" name="AutoShape 1947"/>
            <p:cNvCxnSpPr>
              <a:cxnSpLocks noChangeShapeType="1"/>
            </p:cNvCxnSpPr>
            <p:nvPr/>
          </p:nvCxnSpPr>
          <p:spPr bwMode="auto">
            <a:xfrm flipH="1">
              <a:off x="4066784" y="2593690"/>
              <a:ext cx="528393" cy="13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4" name="AutoShape 1948"/>
            <p:cNvCxnSpPr>
              <a:cxnSpLocks noChangeShapeType="1"/>
            </p:cNvCxnSpPr>
            <p:nvPr/>
          </p:nvCxnSpPr>
          <p:spPr bwMode="auto">
            <a:xfrm>
              <a:off x="4294286" y="2355261"/>
              <a:ext cx="667" cy="23982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5" name="AutoShape 1949"/>
            <p:cNvCxnSpPr>
              <a:cxnSpLocks noChangeShapeType="1"/>
            </p:cNvCxnSpPr>
            <p:nvPr/>
          </p:nvCxnSpPr>
          <p:spPr bwMode="auto">
            <a:xfrm flipH="1">
              <a:off x="3555069" y="1717354"/>
              <a:ext cx="624465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19516" name="AutoShape 1950"/>
            <p:cNvCxnSpPr>
              <a:cxnSpLocks noChangeShapeType="1"/>
            </p:cNvCxnSpPr>
            <p:nvPr/>
          </p:nvCxnSpPr>
          <p:spPr bwMode="auto">
            <a:xfrm>
              <a:off x="3555069" y="1717354"/>
              <a:ext cx="667" cy="321393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7" name="AutoShape 1957"/>
            <p:cNvCxnSpPr>
              <a:cxnSpLocks noChangeShapeType="1"/>
            </p:cNvCxnSpPr>
            <p:nvPr/>
          </p:nvCxnSpPr>
          <p:spPr bwMode="auto">
            <a:xfrm flipV="1">
              <a:off x="4024752" y="4043794"/>
              <a:ext cx="667" cy="393899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8" name="AutoShape 1958"/>
            <p:cNvCxnSpPr>
              <a:cxnSpLocks noChangeShapeType="1"/>
            </p:cNvCxnSpPr>
            <p:nvPr/>
          </p:nvCxnSpPr>
          <p:spPr bwMode="auto">
            <a:xfrm flipH="1">
              <a:off x="3708517" y="4043794"/>
              <a:ext cx="316903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1" name="Group 711"/>
            <p:cNvGrpSpPr>
              <a:grpSpLocks/>
            </p:cNvGrpSpPr>
            <p:nvPr/>
          </p:nvGrpSpPr>
          <p:grpSpPr bwMode="auto">
            <a:xfrm>
              <a:off x="4078126" y="1550731"/>
              <a:ext cx="427652" cy="398779"/>
              <a:chOff x="11840" y="39579"/>
              <a:chExt cx="3965" cy="3702"/>
            </a:xfrm>
          </p:grpSpPr>
          <p:sp>
            <p:nvSpPr>
              <p:cNvPr id="19606" name="Oval 1960"/>
              <p:cNvSpPr>
                <a:spLocks noChangeArrowheads="1"/>
              </p:cNvSpPr>
              <p:nvPr/>
            </p:nvSpPr>
            <p:spPr bwMode="auto">
              <a:xfrm>
                <a:off x="12610" y="40215"/>
                <a:ext cx="2286" cy="2286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12" name="Group 1961"/>
              <p:cNvGrpSpPr>
                <a:grpSpLocks/>
              </p:cNvGrpSpPr>
              <p:nvPr/>
            </p:nvGrpSpPr>
            <p:grpSpPr bwMode="auto">
              <a:xfrm>
                <a:off x="11840" y="39579"/>
                <a:ext cx="3965" cy="3703"/>
                <a:chOff x="5459" y="1775"/>
                <a:chExt cx="669" cy="837"/>
              </a:xfrm>
            </p:grpSpPr>
            <p:cxnSp>
              <p:nvCxnSpPr>
                <p:cNvPr id="19608" name="AutoShape 1962"/>
                <p:cNvCxnSpPr>
                  <a:cxnSpLocks noChangeShapeType="1"/>
                </p:cNvCxnSpPr>
                <p:nvPr/>
              </p:nvCxnSpPr>
              <p:spPr bwMode="auto">
                <a:xfrm flipV="1">
                  <a:off x="5459" y="2244"/>
                  <a:ext cx="435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609" name="AutoShape 1963"/>
                <p:cNvCxnSpPr>
                  <a:cxnSpLocks noChangeShapeType="1"/>
                </p:cNvCxnSpPr>
                <p:nvPr/>
              </p:nvCxnSpPr>
              <p:spPr bwMode="auto">
                <a:xfrm>
                  <a:off x="5676" y="2143"/>
                  <a:ext cx="218" cy="102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610" name="AutoShape 1964"/>
                <p:cNvCxnSpPr>
                  <a:cxnSpLocks noChangeShapeType="1"/>
                </p:cNvCxnSpPr>
                <p:nvPr/>
              </p:nvCxnSpPr>
              <p:spPr bwMode="auto">
                <a:xfrm flipV="1">
                  <a:off x="5676" y="1775"/>
                  <a:ext cx="452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cxnSp>
          <p:nvCxnSpPr>
            <p:cNvPr id="19520" name="AutoShape 1965"/>
            <p:cNvCxnSpPr>
              <a:cxnSpLocks noChangeShapeType="1"/>
            </p:cNvCxnSpPr>
            <p:nvPr/>
          </p:nvCxnSpPr>
          <p:spPr bwMode="auto">
            <a:xfrm>
              <a:off x="3563743" y="4382617"/>
              <a:ext cx="667" cy="70971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1" name="AutoShape 1966"/>
            <p:cNvCxnSpPr>
              <a:cxnSpLocks noChangeShapeType="1"/>
            </p:cNvCxnSpPr>
            <p:nvPr/>
          </p:nvCxnSpPr>
          <p:spPr bwMode="auto">
            <a:xfrm>
              <a:off x="3563743" y="5089542"/>
              <a:ext cx="1389257" cy="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2" name="AutoShape 1967"/>
            <p:cNvCxnSpPr>
              <a:cxnSpLocks noChangeShapeType="1"/>
            </p:cNvCxnSpPr>
            <p:nvPr/>
          </p:nvCxnSpPr>
          <p:spPr bwMode="auto">
            <a:xfrm>
              <a:off x="3563743" y="4551330"/>
              <a:ext cx="344924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3" name="AutoShape 1968"/>
            <p:cNvCxnSpPr>
              <a:cxnSpLocks noChangeShapeType="1"/>
            </p:cNvCxnSpPr>
            <p:nvPr/>
          </p:nvCxnSpPr>
          <p:spPr bwMode="auto">
            <a:xfrm>
              <a:off x="4953000" y="5090936"/>
              <a:ext cx="280876" cy="697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24" name="AutoShape 571"/>
            <p:cNvCxnSpPr>
              <a:cxnSpLocks noChangeShapeType="1"/>
            </p:cNvCxnSpPr>
            <p:nvPr/>
          </p:nvCxnSpPr>
          <p:spPr bwMode="auto">
            <a:xfrm>
              <a:off x="1142499" y="2998743"/>
              <a:ext cx="756000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3" name="Group 43"/>
            <p:cNvGrpSpPr>
              <a:grpSpLocks/>
            </p:cNvGrpSpPr>
            <p:nvPr/>
          </p:nvGrpSpPr>
          <p:grpSpPr bwMode="auto">
            <a:xfrm>
              <a:off x="4187540" y="2122407"/>
              <a:ext cx="220164" cy="226579"/>
              <a:chOff x="8460" y="6042"/>
              <a:chExt cx="495" cy="325"/>
            </a:xfrm>
          </p:grpSpPr>
          <p:sp>
            <p:nvSpPr>
              <p:cNvPr id="19604" name="AutoShape 44"/>
              <p:cNvSpPr>
                <a:spLocks noChangeArrowheads="1"/>
              </p:cNvSpPr>
              <p:nvPr/>
            </p:nvSpPr>
            <p:spPr bwMode="auto">
              <a:xfrm rot="-5400000">
                <a:off x="8549" y="5961"/>
                <a:ext cx="325" cy="487"/>
              </a:xfrm>
              <a:prstGeom prst="flowChartDelay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605" name="Freeform 45"/>
              <p:cNvSpPr>
                <a:spLocks/>
              </p:cNvSpPr>
              <p:nvPr/>
            </p:nvSpPr>
            <p:spPr bwMode="auto">
              <a:xfrm>
                <a:off x="8460" y="6165"/>
                <a:ext cx="490" cy="90"/>
              </a:xfrm>
              <a:custGeom>
                <a:avLst/>
                <a:gdLst>
                  <a:gd name="T0" fmla="*/ 0 w 439"/>
                  <a:gd name="T1" fmla="*/ 378 h 64"/>
                  <a:gd name="T2" fmla="*/ 522 w 439"/>
                  <a:gd name="T3" fmla="*/ 498 h 64"/>
                  <a:gd name="T4" fmla="*/ 579 w 439"/>
                  <a:gd name="T5" fmla="*/ 148 h 64"/>
                  <a:gd name="T6" fmla="*/ 753 w 439"/>
                  <a:gd name="T7" fmla="*/ 378 h 64"/>
                  <a:gd name="T8" fmla="*/ 840 w 439"/>
                  <a:gd name="T9" fmla="*/ 267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9"/>
                  <a:gd name="T16" fmla="*/ 0 h 64"/>
                  <a:gd name="T17" fmla="*/ 439 w 439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9" h="64">
                    <a:moveTo>
                      <a:pt x="0" y="49"/>
                    </a:moveTo>
                    <a:cubicBezTo>
                      <a:pt x="112" y="24"/>
                      <a:pt x="174" y="0"/>
                      <a:pt x="270" y="64"/>
                    </a:cubicBezTo>
                    <a:cubicBezTo>
                      <a:pt x="280" y="49"/>
                      <a:pt x="282" y="21"/>
                      <a:pt x="300" y="19"/>
                    </a:cubicBezTo>
                    <a:cubicBezTo>
                      <a:pt x="331" y="15"/>
                      <a:pt x="390" y="49"/>
                      <a:pt x="390" y="49"/>
                    </a:cubicBezTo>
                    <a:cubicBezTo>
                      <a:pt x="439" y="16"/>
                      <a:pt x="435" y="1"/>
                      <a:pt x="435" y="34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4" name="Group 1923"/>
            <p:cNvGrpSpPr>
              <a:grpSpLocks/>
            </p:cNvGrpSpPr>
            <p:nvPr/>
          </p:nvGrpSpPr>
          <p:grpSpPr bwMode="auto">
            <a:xfrm>
              <a:off x="3330902" y="2031776"/>
              <a:ext cx="377615" cy="2355722"/>
              <a:chOff x="8445" y="7508"/>
              <a:chExt cx="524" cy="3455"/>
            </a:xfrm>
          </p:grpSpPr>
          <p:cxnSp>
            <p:nvCxnSpPr>
              <p:cNvPr id="19600" name="AutoShape 1924"/>
              <p:cNvCxnSpPr>
                <a:cxnSpLocks noChangeShapeType="1"/>
              </p:cNvCxnSpPr>
              <p:nvPr/>
            </p:nvCxnSpPr>
            <p:spPr bwMode="auto">
              <a:xfrm>
                <a:off x="8450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601" name="AutoShape 1925"/>
              <p:cNvCxnSpPr>
                <a:cxnSpLocks noChangeShapeType="1"/>
              </p:cNvCxnSpPr>
              <p:nvPr/>
            </p:nvCxnSpPr>
            <p:spPr bwMode="auto">
              <a:xfrm>
                <a:off x="8969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602" name="Arc 1926"/>
              <p:cNvSpPr>
                <a:spLocks/>
              </p:cNvSpPr>
              <p:nvPr/>
            </p:nvSpPr>
            <p:spPr bwMode="auto">
              <a:xfrm rot="10853378" flipV="1">
                <a:off x="8445" y="7508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603" name="Arc 1927"/>
              <p:cNvSpPr>
                <a:spLocks/>
              </p:cNvSpPr>
              <p:nvPr/>
            </p:nvSpPr>
            <p:spPr bwMode="auto">
              <a:xfrm rot="64827" flipV="1">
                <a:off x="8445" y="10573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cxnSp>
          <p:nvCxnSpPr>
            <p:cNvPr id="19527" name="Straight Connector 753"/>
            <p:cNvCxnSpPr>
              <a:cxnSpLocks noChangeShapeType="1"/>
            </p:cNvCxnSpPr>
            <p:nvPr/>
          </p:nvCxnSpPr>
          <p:spPr bwMode="auto">
            <a:xfrm>
              <a:off x="3334906" y="3177915"/>
              <a:ext cx="363604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8" name="Straight Connector 755"/>
            <p:cNvCxnSpPr>
              <a:cxnSpLocks noChangeShapeType="1"/>
            </p:cNvCxnSpPr>
            <p:nvPr/>
          </p:nvCxnSpPr>
          <p:spPr bwMode="auto">
            <a:xfrm>
              <a:off x="3344245" y="2319008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9" name="Straight Connector 756"/>
            <p:cNvCxnSpPr>
              <a:cxnSpLocks noChangeShapeType="1"/>
            </p:cNvCxnSpPr>
            <p:nvPr/>
          </p:nvCxnSpPr>
          <p:spPr bwMode="auto">
            <a:xfrm>
              <a:off x="3331569" y="4112116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9530" name="Text Box 2"/>
            <p:cNvSpPr txBox="1">
              <a:spLocks noChangeArrowheads="1"/>
            </p:cNvSpPr>
            <p:nvPr/>
          </p:nvSpPr>
          <p:spPr bwMode="auto">
            <a:xfrm>
              <a:off x="4118822" y="4376342"/>
              <a:ext cx="679172" cy="384138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Q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Reb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1" name="Text Box 2"/>
            <p:cNvSpPr txBox="1">
              <a:spLocks noChangeArrowheads="1"/>
            </p:cNvSpPr>
            <p:nvPr/>
          </p:nvSpPr>
          <p:spPr bwMode="auto">
            <a:xfrm>
              <a:off x="4359668" y="1553520"/>
              <a:ext cx="835956" cy="42736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Q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Cnd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2" name="Text Box 602"/>
            <p:cNvSpPr txBox="1">
              <a:spLocks noChangeArrowheads="1"/>
            </p:cNvSpPr>
            <p:nvPr/>
          </p:nvSpPr>
          <p:spPr bwMode="auto">
            <a:xfrm>
              <a:off x="1028954" y="5038994"/>
              <a:ext cx="690954" cy="295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Tot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3" name="Text Box 603"/>
            <p:cNvSpPr txBox="1">
              <a:spLocks noChangeArrowheads="1"/>
            </p:cNvSpPr>
            <p:nvPr/>
          </p:nvSpPr>
          <p:spPr bwMode="auto">
            <a:xfrm>
              <a:off x="41058" y="2961794"/>
              <a:ext cx="766597" cy="39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H2O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4" name="Text Box 604"/>
            <p:cNvSpPr txBox="1">
              <a:spLocks noChangeArrowheads="1"/>
            </p:cNvSpPr>
            <p:nvPr/>
          </p:nvSpPr>
          <p:spPr bwMode="auto">
            <a:xfrm>
              <a:off x="2557847" y="3081115"/>
              <a:ext cx="629083" cy="369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Col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5" name="Text Box 606"/>
            <p:cNvSpPr txBox="1">
              <a:spLocks noChangeArrowheads="1"/>
            </p:cNvSpPr>
            <p:nvPr/>
          </p:nvSpPr>
          <p:spPr bwMode="auto">
            <a:xfrm>
              <a:off x="3832609" y="2540706"/>
              <a:ext cx="343589" cy="37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L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6" name="Text Box 608"/>
            <p:cNvSpPr txBox="1">
              <a:spLocks noChangeArrowheads="1"/>
            </p:cNvSpPr>
            <p:nvPr/>
          </p:nvSpPr>
          <p:spPr bwMode="auto">
            <a:xfrm>
              <a:off x="4489765" y="2556741"/>
              <a:ext cx="374946" cy="363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D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7" name="Text Box 611"/>
            <p:cNvSpPr txBox="1">
              <a:spLocks noChangeArrowheads="1"/>
            </p:cNvSpPr>
            <p:nvPr/>
          </p:nvSpPr>
          <p:spPr bwMode="auto">
            <a:xfrm>
              <a:off x="3983815" y="5063614"/>
              <a:ext cx="742553" cy="361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Ester</a:t>
              </a:r>
              <a:endParaRPr lang="en-US" sz="1600">
                <a:cs typeface="Arial" charset="0"/>
              </a:endParaRPr>
            </a:p>
          </p:txBody>
        </p:sp>
        <p:grpSp>
          <p:nvGrpSpPr>
            <p:cNvPr id="15" name="Group 771"/>
            <p:cNvGrpSpPr>
              <a:grpSpLocks/>
            </p:cNvGrpSpPr>
            <p:nvPr/>
          </p:nvGrpSpPr>
          <p:grpSpPr bwMode="auto">
            <a:xfrm rot="-5400000">
              <a:off x="2735898" y="2965716"/>
              <a:ext cx="217515" cy="143440"/>
              <a:chOff x="-34607" y="34607"/>
              <a:chExt cx="252" cy="208"/>
            </a:xfrm>
          </p:grpSpPr>
          <p:sp>
            <p:nvSpPr>
              <p:cNvPr id="19597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98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9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6" name="Group 787"/>
            <p:cNvGrpSpPr>
              <a:grpSpLocks/>
            </p:cNvGrpSpPr>
            <p:nvPr/>
          </p:nvGrpSpPr>
          <p:grpSpPr bwMode="auto">
            <a:xfrm rot="-5400000">
              <a:off x="4264369" y="4956805"/>
              <a:ext cx="217515" cy="142773"/>
              <a:chOff x="-34607" y="34607"/>
              <a:chExt cx="252" cy="208"/>
            </a:xfrm>
          </p:grpSpPr>
          <p:sp>
            <p:nvSpPr>
              <p:cNvPr id="19594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95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6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7" name="Group 791"/>
            <p:cNvGrpSpPr>
              <a:grpSpLocks/>
            </p:cNvGrpSpPr>
            <p:nvPr/>
          </p:nvGrpSpPr>
          <p:grpSpPr bwMode="auto">
            <a:xfrm rot="-5400000">
              <a:off x="4218887" y="4235254"/>
              <a:ext cx="217515" cy="143440"/>
              <a:chOff x="-34607" y="34607"/>
              <a:chExt cx="252" cy="208"/>
            </a:xfrm>
          </p:grpSpPr>
          <p:sp>
            <p:nvSpPr>
              <p:cNvPr id="19591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92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3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8" name="Group 795"/>
            <p:cNvGrpSpPr>
              <a:grpSpLocks/>
            </p:cNvGrpSpPr>
            <p:nvPr/>
          </p:nvGrpSpPr>
          <p:grpSpPr bwMode="auto">
            <a:xfrm rot="-5400000">
              <a:off x="3885305" y="2451209"/>
              <a:ext cx="217515" cy="143440"/>
              <a:chOff x="-34607" y="34607"/>
              <a:chExt cx="252" cy="208"/>
            </a:xfrm>
          </p:grpSpPr>
          <p:sp>
            <p:nvSpPr>
              <p:cNvPr id="19588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89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0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9" name="Group 799"/>
            <p:cNvGrpSpPr>
              <a:grpSpLocks/>
            </p:cNvGrpSpPr>
            <p:nvPr/>
          </p:nvGrpSpPr>
          <p:grpSpPr bwMode="auto">
            <a:xfrm rot="-5400000">
              <a:off x="4475744" y="1418707"/>
              <a:ext cx="217515" cy="143440"/>
              <a:chOff x="-34607" y="34607"/>
              <a:chExt cx="252" cy="208"/>
            </a:xfrm>
          </p:grpSpPr>
          <p:sp>
            <p:nvSpPr>
              <p:cNvPr id="19585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86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87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20" name="Group 803"/>
            <p:cNvGrpSpPr>
              <a:grpSpLocks/>
            </p:cNvGrpSpPr>
            <p:nvPr/>
          </p:nvGrpSpPr>
          <p:grpSpPr bwMode="auto">
            <a:xfrm>
              <a:off x="3833276" y="4362399"/>
              <a:ext cx="427652" cy="398082"/>
              <a:chOff x="0" y="1"/>
              <a:chExt cx="396552" cy="370257"/>
            </a:xfrm>
          </p:grpSpPr>
          <p:sp>
            <p:nvSpPr>
              <p:cNvPr id="19580" name="Oval 804"/>
              <p:cNvSpPr>
                <a:spLocks noChangeArrowheads="1"/>
              </p:cNvSpPr>
              <p:nvPr/>
            </p:nvSpPr>
            <p:spPr bwMode="auto">
              <a:xfrm>
                <a:off x="77033" y="63564"/>
                <a:ext cx="228600" cy="228600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grpSp>
            <p:nvGrpSpPr>
              <p:cNvPr id="21" name="Group 805"/>
              <p:cNvGrpSpPr>
                <a:grpSpLocks/>
              </p:cNvGrpSpPr>
              <p:nvPr/>
            </p:nvGrpSpPr>
            <p:grpSpPr bwMode="auto">
              <a:xfrm>
                <a:off x="0" y="3"/>
                <a:ext cx="396552" cy="370257"/>
                <a:chOff x="0" y="0"/>
                <a:chExt cx="669" cy="837"/>
              </a:xfrm>
            </p:grpSpPr>
            <p:cxnSp>
              <p:nvCxnSpPr>
                <p:cNvPr id="19582" name="AutoShape 1962"/>
                <p:cNvCxnSpPr>
                  <a:cxnSpLocks noChangeShapeType="1"/>
                </p:cNvCxnSpPr>
                <p:nvPr/>
              </p:nvCxnSpPr>
              <p:spPr bwMode="auto">
                <a:xfrm flipV="1">
                  <a:off x="0" y="469"/>
                  <a:ext cx="435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583" name="AutoShape 1963"/>
                <p:cNvCxnSpPr>
                  <a:cxnSpLocks noChangeShapeType="1"/>
                </p:cNvCxnSpPr>
                <p:nvPr/>
              </p:nvCxnSpPr>
              <p:spPr bwMode="auto">
                <a:xfrm>
                  <a:off x="217" y="368"/>
                  <a:ext cx="218" cy="102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584" name="AutoShape 1964"/>
                <p:cNvCxnSpPr>
                  <a:cxnSpLocks noChangeShapeType="1"/>
                </p:cNvCxnSpPr>
                <p:nvPr/>
              </p:nvCxnSpPr>
              <p:spPr bwMode="auto">
                <a:xfrm flipV="1">
                  <a:off x="217" y="0"/>
                  <a:ext cx="452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grpSp>
          <p:nvGrpSpPr>
            <p:cNvPr id="22" name="Group 1923"/>
            <p:cNvGrpSpPr>
              <a:grpSpLocks/>
            </p:cNvGrpSpPr>
            <p:nvPr/>
          </p:nvGrpSpPr>
          <p:grpSpPr bwMode="auto">
            <a:xfrm>
              <a:off x="1885485" y="2854431"/>
              <a:ext cx="382339" cy="2355722"/>
              <a:chOff x="8454" y="7508"/>
              <a:chExt cx="530" cy="3455"/>
            </a:xfrm>
          </p:grpSpPr>
          <p:cxnSp>
            <p:nvCxnSpPr>
              <p:cNvPr id="19576" name="AutoShape 1924"/>
              <p:cNvCxnSpPr>
                <a:cxnSpLocks noChangeShapeType="1"/>
              </p:cNvCxnSpPr>
              <p:nvPr/>
            </p:nvCxnSpPr>
            <p:spPr bwMode="auto">
              <a:xfrm>
                <a:off x="8465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577" name="AutoShape 1925"/>
              <p:cNvCxnSpPr>
                <a:cxnSpLocks noChangeShapeType="1"/>
              </p:cNvCxnSpPr>
              <p:nvPr/>
            </p:nvCxnSpPr>
            <p:spPr bwMode="auto">
              <a:xfrm>
                <a:off x="8984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78" name="Arc 1926"/>
              <p:cNvSpPr>
                <a:spLocks/>
              </p:cNvSpPr>
              <p:nvPr/>
            </p:nvSpPr>
            <p:spPr bwMode="auto">
              <a:xfrm rot="10853378" flipV="1">
                <a:off x="8457" y="7508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79" name="Arc 1927"/>
              <p:cNvSpPr>
                <a:spLocks/>
              </p:cNvSpPr>
              <p:nvPr/>
            </p:nvSpPr>
            <p:spPr bwMode="auto">
              <a:xfrm rot="64827" flipV="1">
                <a:off x="8454" y="10573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cxnSp>
          <p:nvCxnSpPr>
            <p:cNvPr id="19545" name="Straight Connector 753"/>
            <p:cNvCxnSpPr>
              <a:cxnSpLocks noChangeShapeType="1"/>
            </p:cNvCxnSpPr>
            <p:nvPr/>
          </p:nvCxnSpPr>
          <p:spPr bwMode="auto">
            <a:xfrm>
              <a:off x="1876601" y="3877869"/>
              <a:ext cx="363604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6" name="Straight Connector 755"/>
            <p:cNvCxnSpPr>
              <a:cxnSpLocks noChangeShapeType="1"/>
            </p:cNvCxnSpPr>
            <p:nvPr/>
          </p:nvCxnSpPr>
          <p:spPr bwMode="auto">
            <a:xfrm>
              <a:off x="1885942" y="3141662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7" name="Straight Connector 756"/>
            <p:cNvCxnSpPr>
              <a:cxnSpLocks noChangeShapeType="1"/>
            </p:cNvCxnSpPr>
            <p:nvPr/>
          </p:nvCxnSpPr>
          <p:spPr bwMode="auto">
            <a:xfrm>
              <a:off x="1873266" y="4934772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8" name="Straight Connector 755"/>
            <p:cNvCxnSpPr>
              <a:cxnSpLocks noChangeShapeType="1"/>
            </p:cNvCxnSpPr>
            <p:nvPr/>
          </p:nvCxnSpPr>
          <p:spPr bwMode="auto">
            <a:xfrm>
              <a:off x="1875934" y="3500703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9" name="Straight Connector 755"/>
            <p:cNvCxnSpPr>
              <a:cxnSpLocks noChangeShapeType="1"/>
            </p:cNvCxnSpPr>
            <p:nvPr/>
          </p:nvCxnSpPr>
          <p:spPr bwMode="auto">
            <a:xfrm>
              <a:off x="1872599" y="4241789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50" name="Straight Connector 755"/>
            <p:cNvCxnSpPr>
              <a:cxnSpLocks noChangeShapeType="1"/>
            </p:cNvCxnSpPr>
            <p:nvPr/>
          </p:nvCxnSpPr>
          <p:spPr bwMode="auto">
            <a:xfrm>
              <a:off x="1875934" y="4586886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51" name="AutoShape 571"/>
            <p:cNvCxnSpPr>
              <a:cxnSpLocks noChangeShapeType="1"/>
            </p:cNvCxnSpPr>
            <p:nvPr/>
          </p:nvCxnSpPr>
          <p:spPr bwMode="auto">
            <a:xfrm>
              <a:off x="2121080" y="5634832"/>
              <a:ext cx="3096000" cy="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3" name="Group 779"/>
            <p:cNvGrpSpPr>
              <a:grpSpLocks/>
            </p:cNvGrpSpPr>
            <p:nvPr/>
          </p:nvGrpSpPr>
          <p:grpSpPr bwMode="auto">
            <a:xfrm rot="-5400000">
              <a:off x="4250092" y="5499306"/>
              <a:ext cx="217515" cy="142773"/>
              <a:chOff x="-34607" y="34607"/>
              <a:chExt cx="252" cy="208"/>
            </a:xfrm>
          </p:grpSpPr>
          <p:sp>
            <p:nvSpPr>
              <p:cNvPr id="19573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74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75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cxnSp>
          <p:nvCxnSpPr>
            <p:cNvPr id="19553" name="AutoShape 1921"/>
            <p:cNvCxnSpPr>
              <a:cxnSpLocks noChangeShapeType="1"/>
            </p:cNvCxnSpPr>
            <p:nvPr/>
          </p:nvCxnSpPr>
          <p:spPr bwMode="auto">
            <a:xfrm flipV="1">
              <a:off x="118732" y="5029200"/>
              <a:ext cx="1783868" cy="3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9554" name="Text Box 603"/>
            <p:cNvSpPr txBox="1">
              <a:spLocks noChangeArrowheads="1"/>
            </p:cNvSpPr>
            <p:nvPr/>
          </p:nvSpPr>
          <p:spPr bwMode="auto">
            <a:xfrm>
              <a:off x="0" y="4991052"/>
              <a:ext cx="784584" cy="39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Feed</a:t>
              </a:r>
              <a:endParaRPr lang="en-US" sz="1600">
                <a:cs typeface="Arial" charset="0"/>
              </a:endParaRPr>
            </a:p>
          </p:txBody>
        </p:sp>
        <p:grpSp>
          <p:nvGrpSpPr>
            <p:cNvPr id="24" name="Group 779"/>
            <p:cNvGrpSpPr>
              <a:grpSpLocks/>
            </p:cNvGrpSpPr>
            <p:nvPr/>
          </p:nvGrpSpPr>
          <p:grpSpPr bwMode="auto">
            <a:xfrm rot="-5400000">
              <a:off x="324077" y="4905025"/>
              <a:ext cx="217515" cy="142773"/>
              <a:chOff x="-34607" y="34607"/>
              <a:chExt cx="252" cy="208"/>
            </a:xfrm>
          </p:grpSpPr>
          <p:sp>
            <p:nvSpPr>
              <p:cNvPr id="19570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71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72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sp>
          <p:nvSpPr>
            <p:cNvPr id="19556" name="Text Box 1971"/>
            <p:cNvSpPr txBox="1">
              <a:spLocks noChangeArrowheads="1"/>
            </p:cNvSpPr>
            <p:nvPr/>
          </p:nvSpPr>
          <p:spPr bwMode="auto">
            <a:xfrm>
              <a:off x="2314424" y="4628405"/>
              <a:ext cx="1002080" cy="437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Aft>
                  <a:spcPts val="1000"/>
                </a:spcAft>
              </a:pPr>
              <a:r>
                <a:rPr lang="en-IN" sz="1600">
                  <a:latin typeface="Times New Roman" pitchFamily="18" charset="0"/>
                  <a:cs typeface="Arial" charset="0"/>
                </a:rPr>
                <a:t>Extractor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57" name="Text Box 1971"/>
            <p:cNvSpPr txBox="1">
              <a:spLocks noChangeArrowheads="1"/>
            </p:cNvSpPr>
            <p:nvPr/>
          </p:nvSpPr>
          <p:spPr bwMode="auto">
            <a:xfrm>
              <a:off x="3867301" y="3173034"/>
              <a:ext cx="1169537" cy="437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l">
                <a:spcAft>
                  <a:spcPts val="1000"/>
                </a:spcAft>
              </a:pPr>
              <a:r>
                <a:rPr lang="en-IN" sz="1600">
                  <a:latin typeface="Times New Roman" pitchFamily="18" charset="0"/>
                  <a:cs typeface="Arial" charset="0"/>
                </a:rPr>
                <a:t>Distillation column</a:t>
              </a:r>
              <a:r>
                <a:rPr lang="en-IN" sz="1600" i="1">
                  <a:latin typeface="Times New Roman" pitchFamily="18" charset="0"/>
                  <a:cs typeface="Arial" charset="0"/>
                </a:rPr>
                <a:t> 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58" name="Text Box 603"/>
            <p:cNvSpPr txBox="1">
              <a:spLocks noChangeArrowheads="1"/>
            </p:cNvSpPr>
            <p:nvPr/>
          </p:nvSpPr>
          <p:spPr bwMode="auto">
            <a:xfrm>
              <a:off x="3893963" y="5586727"/>
              <a:ext cx="970813" cy="39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Alc-wash</a:t>
              </a:r>
              <a:endParaRPr lang="en-US" sz="1600">
                <a:cs typeface="Arial" charset="0"/>
              </a:endParaRPr>
            </a:p>
          </p:txBody>
        </p:sp>
        <p:cxnSp>
          <p:nvCxnSpPr>
            <p:cNvPr id="19559" name="AutoShape 1967"/>
            <p:cNvCxnSpPr>
              <a:cxnSpLocks noChangeShapeType="1"/>
            </p:cNvCxnSpPr>
            <p:nvPr/>
          </p:nvCxnSpPr>
          <p:spPr bwMode="auto">
            <a:xfrm>
              <a:off x="2096799" y="5207128"/>
              <a:ext cx="0" cy="4320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33" name="Freeform 132"/>
            <p:cNvSpPr/>
            <p:nvPr/>
          </p:nvSpPr>
          <p:spPr>
            <a:xfrm>
              <a:off x="925909" y="2988987"/>
              <a:ext cx="238407" cy="95253"/>
            </a:xfrm>
            <a:custGeom>
              <a:avLst/>
              <a:gdLst>
                <a:gd name="connsiteX0" fmla="*/ 0 w 170121"/>
                <a:gd name="connsiteY0" fmla="*/ 0 h 106325"/>
                <a:gd name="connsiteX1" fmla="*/ 85060 w 170121"/>
                <a:gd name="connsiteY1" fmla="*/ 106325 h 106325"/>
                <a:gd name="connsiteX2" fmla="*/ 170121 w 170121"/>
                <a:gd name="connsiteY2" fmla="*/ 0 h 106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0121" h="106325">
                  <a:moveTo>
                    <a:pt x="0" y="0"/>
                  </a:moveTo>
                  <a:cubicBezTo>
                    <a:pt x="28353" y="53162"/>
                    <a:pt x="56707" y="106325"/>
                    <a:pt x="85060" y="106325"/>
                  </a:cubicBezTo>
                  <a:cubicBezTo>
                    <a:pt x="113413" y="106325"/>
                    <a:pt x="141767" y="53162"/>
                    <a:pt x="170121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IN"/>
            </a:p>
          </p:txBody>
        </p:sp>
        <p:cxnSp>
          <p:nvCxnSpPr>
            <p:cNvPr id="19561" name="AutoShape 1967"/>
            <p:cNvCxnSpPr>
              <a:cxnSpLocks noChangeShapeType="1"/>
            </p:cNvCxnSpPr>
            <p:nvPr/>
          </p:nvCxnSpPr>
          <p:spPr bwMode="auto">
            <a:xfrm>
              <a:off x="141767" y="2997495"/>
              <a:ext cx="792000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25" name="Group 779"/>
            <p:cNvGrpSpPr>
              <a:grpSpLocks/>
            </p:cNvGrpSpPr>
            <p:nvPr/>
          </p:nvGrpSpPr>
          <p:grpSpPr bwMode="auto">
            <a:xfrm rot="-5400000">
              <a:off x="267429" y="2863218"/>
              <a:ext cx="217515" cy="142773"/>
              <a:chOff x="-34607" y="34607"/>
              <a:chExt cx="252" cy="208"/>
            </a:xfrm>
          </p:grpSpPr>
          <p:sp>
            <p:nvSpPr>
              <p:cNvPr id="19567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68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69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</p:grpSp>
      <p:grpSp>
        <p:nvGrpSpPr>
          <p:cNvPr id="27" name="Group 9"/>
          <p:cNvGrpSpPr>
            <a:grpSpLocks/>
          </p:cNvGrpSpPr>
          <p:nvPr/>
        </p:nvGrpSpPr>
        <p:grpSpPr bwMode="auto">
          <a:xfrm rot="-10061406">
            <a:off x="7151688" y="4518025"/>
            <a:ext cx="136525" cy="101600"/>
            <a:chOff x="1820" y="8220"/>
            <a:chExt cx="165" cy="170"/>
          </a:xfrm>
        </p:grpSpPr>
        <p:cxnSp>
          <p:nvCxnSpPr>
            <p:cNvPr id="19501" name="AutoShape 10"/>
            <p:cNvCxnSpPr>
              <a:cxnSpLocks noChangeShapeType="1"/>
            </p:cNvCxnSpPr>
            <p:nvPr/>
          </p:nvCxnSpPr>
          <p:spPr bwMode="auto">
            <a:xfrm flipH="1">
              <a:off x="182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2" name="AutoShape 11"/>
            <p:cNvCxnSpPr>
              <a:cxnSpLocks noChangeShapeType="1"/>
            </p:cNvCxnSpPr>
            <p:nvPr/>
          </p:nvCxnSpPr>
          <p:spPr bwMode="auto">
            <a:xfrm>
              <a:off x="190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28" name="Group 12"/>
          <p:cNvGrpSpPr>
            <a:grpSpLocks/>
          </p:cNvGrpSpPr>
          <p:nvPr/>
        </p:nvGrpSpPr>
        <p:grpSpPr bwMode="auto">
          <a:xfrm rot="-5400000">
            <a:off x="5663407" y="4925219"/>
            <a:ext cx="101600" cy="103187"/>
            <a:chOff x="1820" y="8220"/>
            <a:chExt cx="165" cy="170"/>
          </a:xfrm>
        </p:grpSpPr>
        <p:cxnSp>
          <p:nvCxnSpPr>
            <p:cNvPr id="19499" name="AutoShape 13"/>
            <p:cNvCxnSpPr>
              <a:cxnSpLocks noChangeShapeType="1"/>
            </p:cNvCxnSpPr>
            <p:nvPr/>
          </p:nvCxnSpPr>
          <p:spPr bwMode="auto">
            <a:xfrm flipH="1">
              <a:off x="182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0" name="AutoShape 14"/>
            <p:cNvCxnSpPr>
              <a:cxnSpLocks noChangeShapeType="1"/>
            </p:cNvCxnSpPr>
            <p:nvPr/>
          </p:nvCxnSpPr>
          <p:spPr bwMode="auto">
            <a:xfrm>
              <a:off x="190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29" name="Group 15"/>
          <p:cNvGrpSpPr>
            <a:grpSpLocks/>
          </p:cNvGrpSpPr>
          <p:nvPr/>
        </p:nvGrpSpPr>
        <p:grpSpPr bwMode="auto">
          <a:xfrm rot="5205324">
            <a:off x="7505700" y="4910138"/>
            <a:ext cx="103187" cy="103188"/>
            <a:chOff x="1820" y="8220"/>
            <a:chExt cx="165" cy="170"/>
          </a:xfrm>
        </p:grpSpPr>
        <p:cxnSp>
          <p:nvCxnSpPr>
            <p:cNvPr id="19497" name="AutoShape 16"/>
            <p:cNvCxnSpPr>
              <a:cxnSpLocks noChangeShapeType="1"/>
            </p:cNvCxnSpPr>
            <p:nvPr/>
          </p:nvCxnSpPr>
          <p:spPr bwMode="auto">
            <a:xfrm flipH="1">
              <a:off x="182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498" name="AutoShape 17"/>
            <p:cNvCxnSpPr>
              <a:cxnSpLocks noChangeShapeType="1"/>
            </p:cNvCxnSpPr>
            <p:nvPr/>
          </p:nvCxnSpPr>
          <p:spPr bwMode="auto">
            <a:xfrm>
              <a:off x="190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30" name="Group 18"/>
          <p:cNvGrpSpPr>
            <a:grpSpLocks/>
          </p:cNvGrpSpPr>
          <p:nvPr/>
        </p:nvGrpSpPr>
        <p:grpSpPr bwMode="auto">
          <a:xfrm rot="-9078272">
            <a:off x="5740400" y="3346450"/>
            <a:ext cx="131763" cy="127000"/>
            <a:chOff x="1820" y="8220"/>
            <a:chExt cx="165" cy="170"/>
          </a:xfrm>
        </p:grpSpPr>
        <p:cxnSp>
          <p:nvCxnSpPr>
            <p:cNvPr id="19495" name="AutoShape 19"/>
            <p:cNvCxnSpPr>
              <a:cxnSpLocks noChangeShapeType="1"/>
            </p:cNvCxnSpPr>
            <p:nvPr/>
          </p:nvCxnSpPr>
          <p:spPr bwMode="auto">
            <a:xfrm flipH="1">
              <a:off x="182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496" name="AutoShape 20"/>
            <p:cNvCxnSpPr>
              <a:cxnSpLocks noChangeShapeType="1"/>
            </p:cNvCxnSpPr>
            <p:nvPr/>
          </p:nvCxnSpPr>
          <p:spPr bwMode="auto">
            <a:xfrm>
              <a:off x="190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31" name="Group 21"/>
          <p:cNvGrpSpPr>
            <a:grpSpLocks/>
          </p:cNvGrpSpPr>
          <p:nvPr/>
        </p:nvGrpSpPr>
        <p:grpSpPr bwMode="auto">
          <a:xfrm rot="2050887">
            <a:off x="6686550" y="1543050"/>
            <a:ext cx="125413" cy="119063"/>
            <a:chOff x="1820" y="8220"/>
            <a:chExt cx="165" cy="170"/>
          </a:xfrm>
        </p:grpSpPr>
        <p:cxnSp>
          <p:nvCxnSpPr>
            <p:cNvPr id="19493" name="AutoShape 22"/>
            <p:cNvCxnSpPr>
              <a:cxnSpLocks noChangeShapeType="1"/>
            </p:cNvCxnSpPr>
            <p:nvPr/>
          </p:nvCxnSpPr>
          <p:spPr bwMode="auto">
            <a:xfrm flipH="1">
              <a:off x="182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494" name="AutoShape 23"/>
            <p:cNvCxnSpPr>
              <a:cxnSpLocks noChangeShapeType="1"/>
            </p:cNvCxnSpPr>
            <p:nvPr/>
          </p:nvCxnSpPr>
          <p:spPr bwMode="auto">
            <a:xfrm>
              <a:off x="190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9512" name="Group 24"/>
          <p:cNvGrpSpPr>
            <a:grpSpLocks/>
          </p:cNvGrpSpPr>
          <p:nvPr/>
        </p:nvGrpSpPr>
        <p:grpSpPr bwMode="auto">
          <a:xfrm rot="-1491822">
            <a:off x="7100888" y="1963738"/>
            <a:ext cx="103187" cy="125412"/>
            <a:chOff x="1820" y="8220"/>
            <a:chExt cx="165" cy="170"/>
          </a:xfrm>
        </p:grpSpPr>
        <p:cxnSp>
          <p:nvCxnSpPr>
            <p:cNvPr id="19491" name="AutoShape 25"/>
            <p:cNvCxnSpPr>
              <a:cxnSpLocks noChangeShapeType="1"/>
            </p:cNvCxnSpPr>
            <p:nvPr/>
          </p:nvCxnSpPr>
          <p:spPr bwMode="auto">
            <a:xfrm flipH="1">
              <a:off x="182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492" name="AutoShape 26"/>
            <p:cNvCxnSpPr>
              <a:cxnSpLocks noChangeShapeType="1"/>
            </p:cNvCxnSpPr>
            <p:nvPr/>
          </p:nvCxnSpPr>
          <p:spPr bwMode="auto">
            <a:xfrm>
              <a:off x="190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9519" name="Group 27"/>
          <p:cNvGrpSpPr>
            <a:grpSpLocks/>
          </p:cNvGrpSpPr>
          <p:nvPr/>
        </p:nvGrpSpPr>
        <p:grpSpPr bwMode="auto">
          <a:xfrm rot="8975469">
            <a:off x="8029575" y="3760788"/>
            <a:ext cx="122238" cy="115887"/>
            <a:chOff x="1820" y="8220"/>
            <a:chExt cx="165" cy="170"/>
          </a:xfrm>
        </p:grpSpPr>
        <p:cxnSp>
          <p:nvCxnSpPr>
            <p:cNvPr id="19489" name="AutoShape 28"/>
            <p:cNvCxnSpPr>
              <a:cxnSpLocks noChangeShapeType="1"/>
            </p:cNvCxnSpPr>
            <p:nvPr/>
          </p:nvCxnSpPr>
          <p:spPr bwMode="auto">
            <a:xfrm flipH="1">
              <a:off x="182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490" name="AutoShape 29"/>
            <p:cNvCxnSpPr>
              <a:cxnSpLocks noChangeShapeType="1"/>
            </p:cNvCxnSpPr>
            <p:nvPr/>
          </p:nvCxnSpPr>
          <p:spPr bwMode="auto">
            <a:xfrm>
              <a:off x="190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9525" name="Group 30"/>
          <p:cNvGrpSpPr>
            <a:grpSpLocks/>
          </p:cNvGrpSpPr>
          <p:nvPr/>
        </p:nvGrpSpPr>
        <p:grpSpPr bwMode="auto">
          <a:xfrm rot="-1491822">
            <a:off x="7100888" y="2738438"/>
            <a:ext cx="106362" cy="125412"/>
            <a:chOff x="1820" y="8220"/>
            <a:chExt cx="165" cy="170"/>
          </a:xfrm>
        </p:grpSpPr>
        <p:cxnSp>
          <p:nvCxnSpPr>
            <p:cNvPr id="19487" name="AutoShape 31"/>
            <p:cNvCxnSpPr>
              <a:cxnSpLocks noChangeShapeType="1"/>
            </p:cNvCxnSpPr>
            <p:nvPr/>
          </p:nvCxnSpPr>
          <p:spPr bwMode="auto">
            <a:xfrm flipH="1">
              <a:off x="182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488" name="AutoShape 32"/>
            <p:cNvCxnSpPr>
              <a:cxnSpLocks noChangeShapeType="1"/>
            </p:cNvCxnSpPr>
            <p:nvPr/>
          </p:nvCxnSpPr>
          <p:spPr bwMode="auto">
            <a:xfrm>
              <a:off x="190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9526" name="Group 33"/>
          <p:cNvGrpSpPr>
            <a:grpSpLocks/>
          </p:cNvGrpSpPr>
          <p:nvPr/>
        </p:nvGrpSpPr>
        <p:grpSpPr bwMode="auto">
          <a:xfrm rot="2050887">
            <a:off x="7618413" y="3538538"/>
            <a:ext cx="120650" cy="100012"/>
            <a:chOff x="1820" y="8220"/>
            <a:chExt cx="165" cy="170"/>
          </a:xfrm>
        </p:grpSpPr>
        <p:cxnSp>
          <p:nvCxnSpPr>
            <p:cNvPr id="19485" name="AutoShape 34"/>
            <p:cNvCxnSpPr>
              <a:cxnSpLocks noChangeShapeType="1"/>
            </p:cNvCxnSpPr>
            <p:nvPr/>
          </p:nvCxnSpPr>
          <p:spPr bwMode="auto">
            <a:xfrm flipH="1">
              <a:off x="182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486" name="AutoShape 35"/>
            <p:cNvCxnSpPr>
              <a:cxnSpLocks noChangeShapeType="1"/>
            </p:cNvCxnSpPr>
            <p:nvPr/>
          </p:nvCxnSpPr>
          <p:spPr bwMode="auto">
            <a:xfrm>
              <a:off x="1900" y="8220"/>
              <a:ext cx="85" cy="1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PWC Basics</a:t>
            </a:r>
            <a:endParaRPr lang="en-IN" dirty="0"/>
          </a:p>
        </p:txBody>
      </p:sp>
      <p:grpSp>
        <p:nvGrpSpPr>
          <p:cNvPr id="3" name="Group 20"/>
          <p:cNvGrpSpPr/>
          <p:nvPr/>
        </p:nvGrpSpPr>
        <p:grpSpPr>
          <a:xfrm>
            <a:off x="785786" y="1428736"/>
            <a:ext cx="7572428" cy="1231106"/>
            <a:chOff x="785786" y="1428736"/>
            <a:chExt cx="7572428" cy="1231106"/>
          </a:xfrm>
        </p:grpSpPr>
        <p:sp>
          <p:nvSpPr>
            <p:cNvPr id="4" name="TextBox 3"/>
            <p:cNvSpPr txBox="1"/>
            <p:nvPr/>
          </p:nvSpPr>
          <p:spPr>
            <a:xfrm>
              <a:off x="785786" y="1428736"/>
              <a:ext cx="1578444" cy="1231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3200" b="1" dirty="0" smtClean="0">
                  <a:solidFill>
                    <a:srgbClr val="CC3300"/>
                  </a:solidFill>
                </a:rPr>
                <a:t>Safety</a:t>
              </a:r>
            </a:p>
            <a:p>
              <a:pPr algn="ctr"/>
              <a:endParaRPr lang="en-IN" sz="1000" b="1" dirty="0" smtClean="0">
                <a:solidFill>
                  <a:srgbClr val="CC3300"/>
                </a:solidFill>
              </a:endParaRPr>
            </a:p>
            <a:p>
              <a:pPr algn="ctr"/>
              <a:r>
                <a:rPr lang="en-IN" sz="3200" b="1" dirty="0" smtClean="0">
                  <a:solidFill>
                    <a:srgbClr val="CC3300"/>
                  </a:solidFill>
                </a:rPr>
                <a:t>Stability</a:t>
              </a:r>
              <a:endParaRPr lang="en-IN" sz="3200" b="1" dirty="0">
                <a:solidFill>
                  <a:srgbClr val="CC330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500430" y="1571612"/>
              <a:ext cx="46519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4400" b="1" dirty="0" smtClean="0">
                  <a:solidFill>
                    <a:srgbClr val="CC3300"/>
                  </a:solidFill>
                </a:rPr>
                <a:t>≡</a:t>
              </a:r>
              <a:endParaRPr lang="en-IN" b="1" dirty="0">
                <a:solidFill>
                  <a:srgbClr val="CC33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429124" y="1494526"/>
              <a:ext cx="392909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3200" b="1" dirty="0" smtClean="0">
                  <a:solidFill>
                    <a:srgbClr val="CC3300"/>
                  </a:solidFill>
                </a:rPr>
                <a:t>Operate Process at Steady State</a:t>
              </a:r>
              <a:endParaRPr lang="en-IN" sz="3200" b="1" dirty="0">
                <a:solidFill>
                  <a:srgbClr val="CC3300"/>
                </a:solidFill>
              </a:endParaRP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429400" y="3286124"/>
            <a:ext cx="5857244" cy="646331"/>
            <a:chOff x="1571604" y="3643314"/>
            <a:chExt cx="5857244" cy="646331"/>
          </a:xfrm>
        </p:grpSpPr>
        <p:sp>
          <p:nvSpPr>
            <p:cNvPr id="7" name="TextBox 6"/>
            <p:cNvSpPr txBox="1"/>
            <p:nvPr/>
          </p:nvSpPr>
          <p:spPr>
            <a:xfrm>
              <a:off x="1571604" y="3643314"/>
              <a:ext cx="585724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FF3399"/>
                  </a:solidFill>
                </a:rPr>
                <a:t>Accumulation		Rate	</a:t>
              </a:r>
              <a:r>
                <a:rPr lang="en-IN" b="1" dirty="0" err="1" smtClean="0">
                  <a:solidFill>
                    <a:srgbClr val="FF3399"/>
                  </a:solidFill>
                </a:rPr>
                <a:t>Rate</a:t>
              </a:r>
              <a:r>
                <a:rPr lang="en-IN" b="1" dirty="0" smtClean="0">
                  <a:solidFill>
                    <a:srgbClr val="FF3399"/>
                  </a:solidFill>
                </a:rPr>
                <a:t>	Generation</a:t>
              </a:r>
            </a:p>
            <a:p>
              <a:r>
                <a:rPr lang="en-IN" b="1" dirty="0" smtClean="0">
                  <a:solidFill>
                    <a:srgbClr val="FF3399"/>
                  </a:solidFill>
                </a:rPr>
                <a:t>        Rate			   In	 Out	       Rate</a:t>
              </a:r>
              <a:endParaRPr lang="en-IN" b="1" dirty="0">
                <a:solidFill>
                  <a:srgbClr val="FF3399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14662" y="376499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b="1" dirty="0" smtClean="0">
                  <a:solidFill>
                    <a:srgbClr val="CC3300"/>
                  </a:solidFill>
                </a:rPr>
                <a:t>=</a:t>
              </a:r>
              <a:endParaRPr lang="en-IN" sz="2400" b="1" dirty="0">
                <a:solidFill>
                  <a:srgbClr val="CC33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57884" y="3756046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b="1" dirty="0" smtClean="0">
                  <a:solidFill>
                    <a:srgbClr val="CC3300"/>
                  </a:solidFill>
                </a:rPr>
                <a:t>+</a:t>
              </a:r>
              <a:endParaRPr lang="en-IN" sz="2400" b="1" dirty="0">
                <a:solidFill>
                  <a:srgbClr val="CC33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57752" y="371475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b="1" dirty="0" smtClean="0">
                  <a:solidFill>
                    <a:srgbClr val="CC3300"/>
                  </a:solidFill>
                </a:rPr>
                <a:t>−</a:t>
              </a:r>
              <a:endParaRPr lang="en-IN" sz="2400" b="1" dirty="0">
                <a:solidFill>
                  <a:srgbClr val="CC33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0" y="5143512"/>
            <a:ext cx="9242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009900"/>
                </a:solidFill>
              </a:rPr>
              <a:t>Need PWC to drive accumulation of all independent inventories to zero</a:t>
            </a:r>
            <a:endParaRPr lang="en-IN" sz="2400" b="1" dirty="0">
              <a:solidFill>
                <a:srgbClr val="009900"/>
              </a:solidFill>
            </a:endParaRPr>
          </a:p>
        </p:txBody>
      </p:sp>
      <p:grpSp>
        <p:nvGrpSpPr>
          <p:cNvPr id="12" name="Group 15"/>
          <p:cNvGrpSpPr/>
          <p:nvPr/>
        </p:nvGrpSpPr>
        <p:grpSpPr>
          <a:xfrm>
            <a:off x="2643174" y="2714620"/>
            <a:ext cx="1083787" cy="1517034"/>
            <a:chOff x="1855265" y="2644284"/>
            <a:chExt cx="1083787" cy="1517034"/>
          </a:xfrm>
        </p:grpSpPr>
        <p:sp>
          <p:nvSpPr>
            <p:cNvPr id="14" name="Up Arrow 13"/>
            <p:cNvSpPr>
              <a:spLocks noChangeAspect="1"/>
            </p:cNvSpPr>
            <p:nvPr/>
          </p:nvSpPr>
          <p:spPr>
            <a:xfrm rot="2475004">
              <a:off x="1855265" y="2987228"/>
              <a:ext cx="581558" cy="1174090"/>
            </a:xfrm>
            <a:prstGeom prst="upArrow">
              <a:avLst>
                <a:gd name="adj1" fmla="val 20972"/>
                <a:gd name="adj2" fmla="val 37560"/>
              </a:avLst>
            </a:prstGeom>
            <a:solidFill>
              <a:srgbClr val="339933"/>
            </a:solidFill>
            <a:ln>
              <a:solidFill>
                <a:srgbClr val="33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69052" y="2644284"/>
              <a:ext cx="47000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4400" b="1" dirty="0" smtClean="0">
                  <a:solidFill>
                    <a:srgbClr val="339933"/>
                  </a:solidFill>
                </a:rPr>
                <a:t>0</a:t>
              </a:r>
              <a:endParaRPr lang="en-IN" b="1" dirty="0">
                <a:solidFill>
                  <a:srgbClr val="339933"/>
                </a:solidFill>
              </a:endParaRPr>
            </a:p>
          </p:txBody>
        </p:sp>
      </p:grpSp>
      <p:grpSp>
        <p:nvGrpSpPr>
          <p:cNvPr id="16" name="Group 17"/>
          <p:cNvGrpSpPr>
            <a:grpSpLocks/>
          </p:cNvGrpSpPr>
          <p:nvPr/>
        </p:nvGrpSpPr>
        <p:grpSpPr bwMode="auto">
          <a:xfrm rot="16200000">
            <a:off x="7273931" y="3227399"/>
            <a:ext cx="584216" cy="558790"/>
            <a:chOff x="2880" y="2112"/>
            <a:chExt cx="528" cy="576"/>
          </a:xfrm>
          <a:solidFill>
            <a:srgbClr val="339933"/>
          </a:solidFill>
        </p:grpSpPr>
        <p:sp>
          <p:nvSpPr>
            <p:cNvPr id="18" name="AutoShape 18"/>
            <p:cNvSpPr>
              <a:spLocks noChangeArrowheads="1"/>
            </p:cNvSpPr>
            <p:nvPr/>
          </p:nvSpPr>
          <p:spPr bwMode="auto">
            <a:xfrm>
              <a:off x="2880" y="2112"/>
              <a:ext cx="288" cy="576"/>
            </a:xfrm>
            <a:prstGeom prst="flowChartCollate">
              <a:avLst/>
            </a:prstGeom>
            <a:grpFill/>
            <a:ln w="9525">
              <a:solidFill>
                <a:srgbClr val="3399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3024" y="2400"/>
              <a:ext cx="240" cy="0"/>
            </a:xfrm>
            <a:prstGeom prst="line">
              <a:avLst/>
            </a:prstGeom>
            <a:grpFill/>
            <a:ln w="9525">
              <a:solidFill>
                <a:srgbClr val="3399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0" name="AutoShape 20"/>
            <p:cNvSpPr>
              <a:spLocks noChangeArrowheads="1"/>
            </p:cNvSpPr>
            <p:nvPr/>
          </p:nvSpPr>
          <p:spPr bwMode="auto">
            <a:xfrm>
              <a:off x="3264" y="2208"/>
              <a:ext cx="144" cy="384"/>
            </a:xfrm>
            <a:prstGeom prst="flowChartDelay">
              <a:avLst/>
            </a:prstGeom>
            <a:grpFill/>
            <a:ln w="9525" algn="ctr">
              <a:solidFill>
                <a:srgbClr val="3399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Control Objective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Operate plant to maximize ester production</a:t>
            </a:r>
          </a:p>
          <a:p>
            <a:endParaRPr lang="en-IN" dirty="0" smtClean="0"/>
          </a:p>
          <a:p>
            <a:r>
              <a:rPr lang="en-IN" dirty="0" smtClean="0"/>
              <a:t>BOTTLENECK</a:t>
            </a:r>
          </a:p>
          <a:p>
            <a:pPr lvl="1"/>
            <a:r>
              <a:rPr lang="en-IN" dirty="0" smtClean="0"/>
              <a:t>Maximum water solvent rate to the extractor</a:t>
            </a:r>
          </a:p>
          <a:p>
            <a:pPr lvl="2"/>
            <a:r>
              <a:rPr lang="en-IN" dirty="0" smtClean="0"/>
              <a:t>Hydraulic constraint</a:t>
            </a:r>
          </a:p>
          <a:p>
            <a:pPr lvl="1"/>
            <a:r>
              <a:rPr lang="en-IN" dirty="0" smtClean="0"/>
              <a:t>Limits alcohol extraction capacity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1000" y="1828800"/>
            <a:ext cx="4267200" cy="3919538"/>
            <a:chOff x="1578" y="360"/>
            <a:chExt cx="6601" cy="3843"/>
          </a:xfrm>
        </p:grpSpPr>
        <p:pic>
          <p:nvPicPr>
            <p:cNvPr id="21520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78" y="418"/>
              <a:ext cx="6601" cy="3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1521" name="AutoShape 4"/>
            <p:cNvCxnSpPr>
              <a:cxnSpLocks noChangeShapeType="1"/>
            </p:cNvCxnSpPr>
            <p:nvPr/>
          </p:nvCxnSpPr>
          <p:spPr bwMode="auto">
            <a:xfrm>
              <a:off x="5206" y="1198"/>
              <a:ext cx="1" cy="153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21522" name="AutoShape 5"/>
            <p:cNvCxnSpPr>
              <a:cxnSpLocks noChangeShapeType="1"/>
            </p:cNvCxnSpPr>
            <p:nvPr/>
          </p:nvCxnSpPr>
          <p:spPr bwMode="auto">
            <a:xfrm>
              <a:off x="5207" y="1967"/>
              <a:ext cx="454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1523" name="Text Box 6"/>
            <p:cNvSpPr txBox="1">
              <a:spLocks noChangeArrowheads="1"/>
            </p:cNvSpPr>
            <p:nvPr/>
          </p:nvSpPr>
          <p:spPr bwMode="auto">
            <a:xfrm>
              <a:off x="5568" y="1622"/>
              <a:ext cx="2362" cy="76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Aft>
                  <a:spcPts val="1000"/>
                </a:spcAft>
              </a:pPr>
              <a:r>
                <a:rPr lang="en-IN" sz="2000" b="0">
                  <a:latin typeface="Calibri" pitchFamily="34" charset="0"/>
                  <a:cs typeface="Arial" charset="0"/>
                </a:rPr>
                <a:t>Infeasible setpoint</a:t>
              </a:r>
              <a:endParaRPr lang="en-US" sz="2000" b="0">
                <a:cs typeface="Arial" charset="0"/>
              </a:endParaRPr>
            </a:p>
          </p:txBody>
        </p:sp>
        <p:sp>
          <p:nvSpPr>
            <p:cNvPr id="21524" name="Text Box 7"/>
            <p:cNvSpPr txBox="1">
              <a:spLocks noChangeArrowheads="1"/>
            </p:cNvSpPr>
            <p:nvPr/>
          </p:nvSpPr>
          <p:spPr bwMode="auto">
            <a:xfrm>
              <a:off x="4905" y="360"/>
              <a:ext cx="908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Aft>
                  <a:spcPts val="1000"/>
                </a:spcAft>
              </a:pPr>
              <a:r>
                <a:rPr lang="en-IN" sz="2000">
                  <a:latin typeface="Calibri" pitchFamily="34" charset="0"/>
                  <a:cs typeface="Arial" charset="0"/>
                </a:rPr>
                <a:t>(a)</a:t>
              </a:r>
              <a:endParaRPr lang="en-US" sz="2000" b="0">
                <a:cs typeface="Arial" charset="0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724400" y="1600200"/>
            <a:ext cx="4095750" cy="4071938"/>
            <a:chOff x="1260" y="4427"/>
            <a:chExt cx="7290" cy="4045"/>
          </a:xfrm>
        </p:grpSpPr>
        <p:pic>
          <p:nvPicPr>
            <p:cNvPr id="21513" name="Picture 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60" y="4607"/>
              <a:ext cx="7290" cy="3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1514" name="AutoShape 10"/>
            <p:cNvCxnSpPr>
              <a:cxnSpLocks noChangeShapeType="1"/>
            </p:cNvCxnSpPr>
            <p:nvPr/>
          </p:nvCxnSpPr>
          <p:spPr bwMode="auto">
            <a:xfrm>
              <a:off x="2475" y="7412"/>
              <a:ext cx="1" cy="2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21515" name="AutoShape 11"/>
            <p:cNvCxnSpPr>
              <a:cxnSpLocks noChangeShapeType="1"/>
            </p:cNvCxnSpPr>
            <p:nvPr/>
          </p:nvCxnSpPr>
          <p:spPr bwMode="auto">
            <a:xfrm>
              <a:off x="7769" y="7402"/>
              <a:ext cx="1" cy="2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21516" name="AutoShape 12"/>
            <p:cNvCxnSpPr>
              <a:cxnSpLocks noChangeShapeType="1"/>
            </p:cNvCxnSpPr>
            <p:nvPr/>
          </p:nvCxnSpPr>
          <p:spPr bwMode="auto">
            <a:xfrm>
              <a:off x="6539" y="7529"/>
              <a:ext cx="1247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517" name="AutoShape 13"/>
            <p:cNvCxnSpPr>
              <a:cxnSpLocks noChangeShapeType="1"/>
            </p:cNvCxnSpPr>
            <p:nvPr/>
          </p:nvCxnSpPr>
          <p:spPr bwMode="auto">
            <a:xfrm>
              <a:off x="2499" y="7530"/>
              <a:ext cx="1247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sp>
          <p:nvSpPr>
            <p:cNvPr id="21518" name="Text Box 14"/>
            <p:cNvSpPr txBox="1">
              <a:spLocks noChangeArrowheads="1"/>
            </p:cNvSpPr>
            <p:nvPr/>
          </p:nvSpPr>
          <p:spPr bwMode="auto">
            <a:xfrm>
              <a:off x="3817" y="7097"/>
              <a:ext cx="2880" cy="60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IN" sz="2000" b="0">
                  <a:latin typeface="Calibri" pitchFamily="34" charset="0"/>
                  <a:cs typeface="Arial" charset="0"/>
                </a:rPr>
                <a:t> No setpoint Infeasibility</a:t>
              </a:r>
              <a:endParaRPr lang="en-US" sz="2000" b="0">
                <a:cs typeface="Arial" charset="0"/>
              </a:endParaRPr>
            </a:p>
          </p:txBody>
        </p:sp>
        <p:sp>
          <p:nvSpPr>
            <p:cNvPr id="21519" name="Text Box 15"/>
            <p:cNvSpPr txBox="1">
              <a:spLocks noChangeArrowheads="1"/>
            </p:cNvSpPr>
            <p:nvPr/>
          </p:nvSpPr>
          <p:spPr bwMode="auto">
            <a:xfrm>
              <a:off x="4791" y="4427"/>
              <a:ext cx="53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Aft>
                  <a:spcPts val="1000"/>
                </a:spcAft>
              </a:pPr>
              <a:r>
                <a:rPr lang="en-IN" sz="2000">
                  <a:latin typeface="Calibri" pitchFamily="34" charset="0"/>
                  <a:cs typeface="Arial" charset="0"/>
                </a:rPr>
                <a:t>(b)</a:t>
              </a:r>
              <a:endParaRPr lang="en-US" sz="2000" b="0">
                <a:cs typeface="Arial" charset="0"/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Steady State Bifurcation Analysis</a:t>
            </a:r>
            <a:endParaRPr lang="en-IN" dirty="0"/>
          </a:p>
        </p:txBody>
      </p:sp>
      <p:sp>
        <p:nvSpPr>
          <p:cNvPr id="21510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noFill/>
        </p:spPr>
        <p:txBody>
          <a:bodyPr/>
          <a:lstStyle/>
          <a:p>
            <a:fld id="{9E3C23AC-AFD6-4523-B986-60B92E4F16FD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21512" name="TextBox 21"/>
          <p:cNvSpPr txBox="1">
            <a:spLocks noChangeArrowheads="1"/>
          </p:cNvSpPr>
          <p:nvPr/>
        </p:nvSpPr>
        <p:spPr bwMode="auto">
          <a:xfrm>
            <a:off x="3017838" y="1066800"/>
            <a:ext cx="2849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N"/>
              <a:t>Fresh Water Rate = MAX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17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Control Structure 2</a:t>
            </a:r>
            <a:endParaRPr lang="en-IN" dirty="0"/>
          </a:p>
        </p:txBody>
      </p:sp>
      <p:sp>
        <p:nvSpPr>
          <p:cNvPr id="19458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noFill/>
        </p:spPr>
        <p:txBody>
          <a:bodyPr/>
          <a:lstStyle/>
          <a:p>
            <a:fld id="{BC3648F3-2AB7-4863-84A1-D35EBF0DEC47}" type="slidenum">
              <a:rPr lang="en-US" smtClean="0"/>
              <a:pPr/>
              <a:t>32</a:t>
            </a:fld>
            <a:endParaRPr lang="en-US" smtClean="0"/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2071670" y="1084282"/>
            <a:ext cx="4495800" cy="5059362"/>
            <a:chOff x="0" y="920412"/>
            <a:chExt cx="5233876" cy="5059516"/>
          </a:xfrm>
        </p:grpSpPr>
        <p:sp>
          <p:nvSpPr>
            <p:cNvPr id="19503" name="Text Box 1971"/>
            <p:cNvSpPr txBox="1">
              <a:spLocks noChangeArrowheads="1"/>
            </p:cNvSpPr>
            <p:nvPr/>
          </p:nvSpPr>
          <p:spPr bwMode="auto">
            <a:xfrm>
              <a:off x="2527878" y="920412"/>
              <a:ext cx="879989" cy="437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l">
                <a:spcAft>
                  <a:spcPts val="1000"/>
                </a:spcAft>
              </a:pPr>
              <a:r>
                <a:rPr lang="en-IN" sz="1600" b="0">
                  <a:latin typeface="Times New Roman" pitchFamily="18" charset="0"/>
                  <a:cs typeface="Arial" charset="0"/>
                </a:rPr>
                <a:t>Recycle</a:t>
              </a:r>
              <a:r>
                <a:rPr lang="en-IN" sz="1600" b="0" i="1">
                  <a:latin typeface="Times New Roman" pitchFamily="18" charset="0"/>
                  <a:cs typeface="Arial" charset="0"/>
                </a:rPr>
                <a:t> </a:t>
              </a:r>
              <a:endParaRPr lang="en-US" sz="1600" b="0">
                <a:cs typeface="Arial" charset="0"/>
              </a:endParaRPr>
            </a:p>
          </p:txBody>
        </p:sp>
        <p:cxnSp>
          <p:nvCxnSpPr>
            <p:cNvPr id="19504" name="AutoShape 536"/>
            <p:cNvCxnSpPr>
              <a:cxnSpLocks noChangeShapeType="1"/>
            </p:cNvCxnSpPr>
            <p:nvPr/>
          </p:nvCxnSpPr>
          <p:spPr bwMode="auto">
            <a:xfrm>
              <a:off x="1056476" y="1299776"/>
              <a:ext cx="1334" cy="37440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05" name="AutoShape 1899"/>
            <p:cNvCxnSpPr>
              <a:cxnSpLocks noChangeShapeType="1"/>
            </p:cNvCxnSpPr>
            <p:nvPr/>
          </p:nvCxnSpPr>
          <p:spPr bwMode="auto">
            <a:xfrm flipH="1">
              <a:off x="1056476" y="1298784"/>
              <a:ext cx="4032000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06" name="AutoShape 538"/>
            <p:cNvCxnSpPr>
              <a:cxnSpLocks noChangeShapeType="1"/>
            </p:cNvCxnSpPr>
            <p:nvPr/>
          </p:nvCxnSpPr>
          <p:spPr bwMode="auto">
            <a:xfrm>
              <a:off x="2259553" y="3097742"/>
              <a:ext cx="513049" cy="209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7" name="AutoShape 1917"/>
            <p:cNvCxnSpPr>
              <a:cxnSpLocks noChangeShapeType="1"/>
            </p:cNvCxnSpPr>
            <p:nvPr/>
          </p:nvCxnSpPr>
          <p:spPr bwMode="auto">
            <a:xfrm flipV="1">
              <a:off x="4034093" y="2591599"/>
              <a:ext cx="1070130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8" name="AutoShape 1918"/>
            <p:cNvCxnSpPr>
              <a:cxnSpLocks noChangeShapeType="1"/>
            </p:cNvCxnSpPr>
            <p:nvPr/>
          </p:nvCxnSpPr>
          <p:spPr bwMode="auto">
            <a:xfrm flipV="1">
              <a:off x="5100219" y="1303664"/>
              <a:ext cx="1334" cy="12600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9" name="AutoShape 1921"/>
            <p:cNvCxnSpPr>
              <a:cxnSpLocks noChangeShapeType="1"/>
            </p:cNvCxnSpPr>
            <p:nvPr/>
          </p:nvCxnSpPr>
          <p:spPr bwMode="auto">
            <a:xfrm flipV="1">
              <a:off x="2971301" y="3097043"/>
              <a:ext cx="373611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10" name="AutoShape 1940"/>
            <p:cNvCxnSpPr>
              <a:cxnSpLocks noChangeShapeType="1"/>
            </p:cNvCxnSpPr>
            <p:nvPr/>
          </p:nvCxnSpPr>
          <p:spPr bwMode="auto">
            <a:xfrm flipH="1" flipV="1">
              <a:off x="3708517" y="2593690"/>
              <a:ext cx="214160" cy="13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11" name="AutoShape 1942"/>
            <p:cNvCxnSpPr>
              <a:cxnSpLocks noChangeShapeType="1"/>
            </p:cNvCxnSpPr>
            <p:nvPr/>
          </p:nvCxnSpPr>
          <p:spPr bwMode="auto">
            <a:xfrm flipH="1">
              <a:off x="4288949" y="1899314"/>
              <a:ext cx="1334" cy="2412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3" name="Group 1943"/>
            <p:cNvGrpSpPr>
              <a:grpSpLocks/>
            </p:cNvGrpSpPr>
            <p:nvPr/>
          </p:nvGrpSpPr>
          <p:grpSpPr bwMode="auto">
            <a:xfrm rot="-5400000">
              <a:off x="4558473" y="2461666"/>
              <a:ext cx="217515" cy="143440"/>
              <a:chOff x="4039" y="2960"/>
              <a:chExt cx="252" cy="208"/>
            </a:xfrm>
          </p:grpSpPr>
          <p:sp>
            <p:nvSpPr>
              <p:cNvPr id="19611" name="AutoShape 1944"/>
              <p:cNvSpPr>
                <a:spLocks noChangeArrowheads="1"/>
              </p:cNvSpPr>
              <p:nvPr/>
            </p:nvSpPr>
            <p:spPr bwMode="auto">
              <a:xfrm>
                <a:off x="4039" y="2960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cxnSp>
            <p:nvCxnSpPr>
              <p:cNvPr id="19612" name="Line 1945"/>
              <p:cNvCxnSpPr>
                <a:cxnSpLocks noChangeShapeType="1"/>
              </p:cNvCxnSpPr>
              <p:nvPr/>
            </p:nvCxnSpPr>
            <p:spPr bwMode="auto">
              <a:xfrm>
                <a:off x="4096" y="3064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613" name="AutoShape 1946"/>
              <p:cNvSpPr>
                <a:spLocks noChangeArrowheads="1"/>
              </p:cNvSpPr>
              <p:nvPr/>
            </p:nvSpPr>
            <p:spPr bwMode="auto">
              <a:xfrm>
                <a:off x="4210" y="2995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cxnSp>
          <p:nvCxnSpPr>
            <p:cNvPr id="19513" name="AutoShape 1947"/>
            <p:cNvCxnSpPr>
              <a:cxnSpLocks noChangeShapeType="1"/>
            </p:cNvCxnSpPr>
            <p:nvPr/>
          </p:nvCxnSpPr>
          <p:spPr bwMode="auto">
            <a:xfrm flipH="1">
              <a:off x="4066784" y="2593690"/>
              <a:ext cx="528393" cy="13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4" name="AutoShape 1948"/>
            <p:cNvCxnSpPr>
              <a:cxnSpLocks noChangeShapeType="1"/>
            </p:cNvCxnSpPr>
            <p:nvPr/>
          </p:nvCxnSpPr>
          <p:spPr bwMode="auto">
            <a:xfrm>
              <a:off x="4294286" y="2355261"/>
              <a:ext cx="667" cy="23982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5" name="AutoShape 1949"/>
            <p:cNvCxnSpPr>
              <a:cxnSpLocks noChangeShapeType="1"/>
            </p:cNvCxnSpPr>
            <p:nvPr/>
          </p:nvCxnSpPr>
          <p:spPr bwMode="auto">
            <a:xfrm flipH="1">
              <a:off x="3555069" y="1717354"/>
              <a:ext cx="624465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19516" name="AutoShape 1950"/>
            <p:cNvCxnSpPr>
              <a:cxnSpLocks noChangeShapeType="1"/>
            </p:cNvCxnSpPr>
            <p:nvPr/>
          </p:nvCxnSpPr>
          <p:spPr bwMode="auto">
            <a:xfrm>
              <a:off x="3555069" y="1717354"/>
              <a:ext cx="667" cy="321393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7" name="AutoShape 1957"/>
            <p:cNvCxnSpPr>
              <a:cxnSpLocks noChangeShapeType="1"/>
            </p:cNvCxnSpPr>
            <p:nvPr/>
          </p:nvCxnSpPr>
          <p:spPr bwMode="auto">
            <a:xfrm flipV="1">
              <a:off x="4024752" y="4043794"/>
              <a:ext cx="667" cy="393899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8" name="AutoShape 1958"/>
            <p:cNvCxnSpPr>
              <a:cxnSpLocks noChangeShapeType="1"/>
            </p:cNvCxnSpPr>
            <p:nvPr/>
          </p:nvCxnSpPr>
          <p:spPr bwMode="auto">
            <a:xfrm flipH="1">
              <a:off x="3708517" y="4043794"/>
              <a:ext cx="316903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4" name="Group 711"/>
            <p:cNvGrpSpPr>
              <a:grpSpLocks/>
            </p:cNvGrpSpPr>
            <p:nvPr/>
          </p:nvGrpSpPr>
          <p:grpSpPr bwMode="auto">
            <a:xfrm>
              <a:off x="4078126" y="1550731"/>
              <a:ext cx="427652" cy="398779"/>
              <a:chOff x="11840" y="39579"/>
              <a:chExt cx="3965" cy="3702"/>
            </a:xfrm>
          </p:grpSpPr>
          <p:sp>
            <p:nvSpPr>
              <p:cNvPr id="19606" name="Oval 1960"/>
              <p:cNvSpPr>
                <a:spLocks noChangeArrowheads="1"/>
              </p:cNvSpPr>
              <p:nvPr/>
            </p:nvSpPr>
            <p:spPr bwMode="auto">
              <a:xfrm>
                <a:off x="12610" y="40215"/>
                <a:ext cx="2286" cy="2286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5" name="Group 1961"/>
              <p:cNvGrpSpPr>
                <a:grpSpLocks/>
              </p:cNvGrpSpPr>
              <p:nvPr/>
            </p:nvGrpSpPr>
            <p:grpSpPr bwMode="auto">
              <a:xfrm>
                <a:off x="11840" y="39579"/>
                <a:ext cx="3965" cy="3703"/>
                <a:chOff x="5459" y="1775"/>
                <a:chExt cx="669" cy="837"/>
              </a:xfrm>
            </p:grpSpPr>
            <p:cxnSp>
              <p:nvCxnSpPr>
                <p:cNvPr id="19608" name="AutoShape 1962"/>
                <p:cNvCxnSpPr>
                  <a:cxnSpLocks noChangeShapeType="1"/>
                </p:cNvCxnSpPr>
                <p:nvPr/>
              </p:nvCxnSpPr>
              <p:spPr bwMode="auto">
                <a:xfrm flipV="1">
                  <a:off x="5459" y="2244"/>
                  <a:ext cx="435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609" name="AutoShape 1963"/>
                <p:cNvCxnSpPr>
                  <a:cxnSpLocks noChangeShapeType="1"/>
                </p:cNvCxnSpPr>
                <p:nvPr/>
              </p:nvCxnSpPr>
              <p:spPr bwMode="auto">
                <a:xfrm>
                  <a:off x="5676" y="2143"/>
                  <a:ext cx="218" cy="102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610" name="AutoShape 1964"/>
                <p:cNvCxnSpPr>
                  <a:cxnSpLocks noChangeShapeType="1"/>
                </p:cNvCxnSpPr>
                <p:nvPr/>
              </p:nvCxnSpPr>
              <p:spPr bwMode="auto">
                <a:xfrm flipV="1">
                  <a:off x="5676" y="1775"/>
                  <a:ext cx="452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cxnSp>
          <p:nvCxnSpPr>
            <p:cNvPr id="19520" name="AutoShape 1965"/>
            <p:cNvCxnSpPr>
              <a:cxnSpLocks noChangeShapeType="1"/>
            </p:cNvCxnSpPr>
            <p:nvPr/>
          </p:nvCxnSpPr>
          <p:spPr bwMode="auto">
            <a:xfrm>
              <a:off x="3563743" y="4382617"/>
              <a:ext cx="667" cy="70971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1" name="AutoShape 1966"/>
            <p:cNvCxnSpPr>
              <a:cxnSpLocks noChangeShapeType="1"/>
            </p:cNvCxnSpPr>
            <p:nvPr/>
          </p:nvCxnSpPr>
          <p:spPr bwMode="auto">
            <a:xfrm>
              <a:off x="3563743" y="5089542"/>
              <a:ext cx="1389257" cy="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2" name="AutoShape 1967"/>
            <p:cNvCxnSpPr>
              <a:cxnSpLocks noChangeShapeType="1"/>
            </p:cNvCxnSpPr>
            <p:nvPr/>
          </p:nvCxnSpPr>
          <p:spPr bwMode="auto">
            <a:xfrm>
              <a:off x="3563743" y="4551330"/>
              <a:ext cx="344924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3" name="AutoShape 1968"/>
            <p:cNvCxnSpPr>
              <a:cxnSpLocks noChangeShapeType="1"/>
            </p:cNvCxnSpPr>
            <p:nvPr/>
          </p:nvCxnSpPr>
          <p:spPr bwMode="auto">
            <a:xfrm>
              <a:off x="4953000" y="5090936"/>
              <a:ext cx="280876" cy="697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24" name="AutoShape 571"/>
            <p:cNvCxnSpPr>
              <a:cxnSpLocks noChangeShapeType="1"/>
            </p:cNvCxnSpPr>
            <p:nvPr/>
          </p:nvCxnSpPr>
          <p:spPr bwMode="auto">
            <a:xfrm>
              <a:off x="1142499" y="2998743"/>
              <a:ext cx="756000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6" name="Group 43"/>
            <p:cNvGrpSpPr>
              <a:grpSpLocks/>
            </p:cNvGrpSpPr>
            <p:nvPr/>
          </p:nvGrpSpPr>
          <p:grpSpPr bwMode="auto">
            <a:xfrm>
              <a:off x="4187540" y="2122407"/>
              <a:ext cx="220164" cy="226579"/>
              <a:chOff x="8460" y="6042"/>
              <a:chExt cx="495" cy="325"/>
            </a:xfrm>
          </p:grpSpPr>
          <p:sp>
            <p:nvSpPr>
              <p:cNvPr id="19604" name="AutoShape 44"/>
              <p:cNvSpPr>
                <a:spLocks noChangeArrowheads="1"/>
              </p:cNvSpPr>
              <p:nvPr/>
            </p:nvSpPr>
            <p:spPr bwMode="auto">
              <a:xfrm rot="-5400000">
                <a:off x="8549" y="5961"/>
                <a:ext cx="325" cy="487"/>
              </a:xfrm>
              <a:prstGeom prst="flowChartDelay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605" name="Freeform 45"/>
              <p:cNvSpPr>
                <a:spLocks/>
              </p:cNvSpPr>
              <p:nvPr/>
            </p:nvSpPr>
            <p:spPr bwMode="auto">
              <a:xfrm>
                <a:off x="8460" y="6165"/>
                <a:ext cx="490" cy="90"/>
              </a:xfrm>
              <a:custGeom>
                <a:avLst/>
                <a:gdLst>
                  <a:gd name="T0" fmla="*/ 0 w 439"/>
                  <a:gd name="T1" fmla="*/ 378 h 64"/>
                  <a:gd name="T2" fmla="*/ 522 w 439"/>
                  <a:gd name="T3" fmla="*/ 498 h 64"/>
                  <a:gd name="T4" fmla="*/ 579 w 439"/>
                  <a:gd name="T5" fmla="*/ 148 h 64"/>
                  <a:gd name="T6" fmla="*/ 753 w 439"/>
                  <a:gd name="T7" fmla="*/ 378 h 64"/>
                  <a:gd name="T8" fmla="*/ 840 w 439"/>
                  <a:gd name="T9" fmla="*/ 267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9"/>
                  <a:gd name="T16" fmla="*/ 0 h 64"/>
                  <a:gd name="T17" fmla="*/ 439 w 439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9" h="64">
                    <a:moveTo>
                      <a:pt x="0" y="49"/>
                    </a:moveTo>
                    <a:cubicBezTo>
                      <a:pt x="112" y="24"/>
                      <a:pt x="174" y="0"/>
                      <a:pt x="270" y="64"/>
                    </a:cubicBezTo>
                    <a:cubicBezTo>
                      <a:pt x="280" y="49"/>
                      <a:pt x="282" y="21"/>
                      <a:pt x="300" y="19"/>
                    </a:cubicBezTo>
                    <a:cubicBezTo>
                      <a:pt x="331" y="15"/>
                      <a:pt x="390" y="49"/>
                      <a:pt x="390" y="49"/>
                    </a:cubicBezTo>
                    <a:cubicBezTo>
                      <a:pt x="439" y="16"/>
                      <a:pt x="435" y="1"/>
                      <a:pt x="435" y="34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7" name="Group 1923"/>
            <p:cNvGrpSpPr>
              <a:grpSpLocks/>
            </p:cNvGrpSpPr>
            <p:nvPr/>
          </p:nvGrpSpPr>
          <p:grpSpPr bwMode="auto">
            <a:xfrm>
              <a:off x="3330902" y="2031776"/>
              <a:ext cx="377615" cy="2355722"/>
              <a:chOff x="8445" y="7508"/>
              <a:chExt cx="524" cy="3455"/>
            </a:xfrm>
          </p:grpSpPr>
          <p:cxnSp>
            <p:nvCxnSpPr>
              <p:cNvPr id="19600" name="AutoShape 1924"/>
              <p:cNvCxnSpPr>
                <a:cxnSpLocks noChangeShapeType="1"/>
              </p:cNvCxnSpPr>
              <p:nvPr/>
            </p:nvCxnSpPr>
            <p:spPr bwMode="auto">
              <a:xfrm>
                <a:off x="8450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601" name="AutoShape 1925"/>
              <p:cNvCxnSpPr>
                <a:cxnSpLocks noChangeShapeType="1"/>
              </p:cNvCxnSpPr>
              <p:nvPr/>
            </p:nvCxnSpPr>
            <p:spPr bwMode="auto">
              <a:xfrm>
                <a:off x="8969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602" name="Arc 1926"/>
              <p:cNvSpPr>
                <a:spLocks/>
              </p:cNvSpPr>
              <p:nvPr/>
            </p:nvSpPr>
            <p:spPr bwMode="auto">
              <a:xfrm rot="10853378" flipV="1">
                <a:off x="8445" y="7508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603" name="Arc 1927"/>
              <p:cNvSpPr>
                <a:spLocks/>
              </p:cNvSpPr>
              <p:nvPr/>
            </p:nvSpPr>
            <p:spPr bwMode="auto">
              <a:xfrm rot="64827" flipV="1">
                <a:off x="8445" y="10573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cxnSp>
          <p:nvCxnSpPr>
            <p:cNvPr id="19527" name="Straight Connector 753"/>
            <p:cNvCxnSpPr>
              <a:cxnSpLocks noChangeShapeType="1"/>
            </p:cNvCxnSpPr>
            <p:nvPr/>
          </p:nvCxnSpPr>
          <p:spPr bwMode="auto">
            <a:xfrm>
              <a:off x="3334906" y="3177915"/>
              <a:ext cx="363604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8" name="Straight Connector 755"/>
            <p:cNvCxnSpPr>
              <a:cxnSpLocks noChangeShapeType="1"/>
            </p:cNvCxnSpPr>
            <p:nvPr/>
          </p:nvCxnSpPr>
          <p:spPr bwMode="auto">
            <a:xfrm>
              <a:off x="3344245" y="2319008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9" name="Straight Connector 756"/>
            <p:cNvCxnSpPr>
              <a:cxnSpLocks noChangeShapeType="1"/>
            </p:cNvCxnSpPr>
            <p:nvPr/>
          </p:nvCxnSpPr>
          <p:spPr bwMode="auto">
            <a:xfrm>
              <a:off x="3331569" y="4112116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9530" name="Text Box 2"/>
            <p:cNvSpPr txBox="1">
              <a:spLocks noChangeArrowheads="1"/>
            </p:cNvSpPr>
            <p:nvPr/>
          </p:nvSpPr>
          <p:spPr bwMode="auto">
            <a:xfrm>
              <a:off x="4118822" y="4376342"/>
              <a:ext cx="679172" cy="384138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Q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Reb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1" name="Text Box 2"/>
            <p:cNvSpPr txBox="1">
              <a:spLocks noChangeArrowheads="1"/>
            </p:cNvSpPr>
            <p:nvPr/>
          </p:nvSpPr>
          <p:spPr bwMode="auto">
            <a:xfrm>
              <a:off x="4359668" y="1553520"/>
              <a:ext cx="835956" cy="42736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Q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Cnd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2" name="Text Box 602"/>
            <p:cNvSpPr txBox="1">
              <a:spLocks noChangeArrowheads="1"/>
            </p:cNvSpPr>
            <p:nvPr/>
          </p:nvSpPr>
          <p:spPr bwMode="auto">
            <a:xfrm>
              <a:off x="1028954" y="5038994"/>
              <a:ext cx="690954" cy="295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Tot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3" name="Text Box 603"/>
            <p:cNvSpPr txBox="1">
              <a:spLocks noChangeArrowheads="1"/>
            </p:cNvSpPr>
            <p:nvPr/>
          </p:nvSpPr>
          <p:spPr bwMode="auto">
            <a:xfrm>
              <a:off x="41058" y="2961794"/>
              <a:ext cx="766597" cy="39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H2O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4" name="Text Box 604"/>
            <p:cNvSpPr txBox="1">
              <a:spLocks noChangeArrowheads="1"/>
            </p:cNvSpPr>
            <p:nvPr/>
          </p:nvSpPr>
          <p:spPr bwMode="auto">
            <a:xfrm>
              <a:off x="2557847" y="3081115"/>
              <a:ext cx="629083" cy="369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Col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5" name="Text Box 606"/>
            <p:cNvSpPr txBox="1">
              <a:spLocks noChangeArrowheads="1"/>
            </p:cNvSpPr>
            <p:nvPr/>
          </p:nvSpPr>
          <p:spPr bwMode="auto">
            <a:xfrm>
              <a:off x="3832609" y="2540706"/>
              <a:ext cx="343589" cy="37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L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6" name="Text Box 608"/>
            <p:cNvSpPr txBox="1">
              <a:spLocks noChangeArrowheads="1"/>
            </p:cNvSpPr>
            <p:nvPr/>
          </p:nvSpPr>
          <p:spPr bwMode="auto">
            <a:xfrm>
              <a:off x="4489765" y="2556741"/>
              <a:ext cx="374946" cy="363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D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7" name="Text Box 611"/>
            <p:cNvSpPr txBox="1">
              <a:spLocks noChangeArrowheads="1"/>
            </p:cNvSpPr>
            <p:nvPr/>
          </p:nvSpPr>
          <p:spPr bwMode="auto">
            <a:xfrm>
              <a:off x="3983815" y="5063614"/>
              <a:ext cx="742553" cy="361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Ester</a:t>
              </a:r>
              <a:endParaRPr lang="en-US" sz="1600">
                <a:cs typeface="Arial" charset="0"/>
              </a:endParaRPr>
            </a:p>
          </p:txBody>
        </p:sp>
        <p:grpSp>
          <p:nvGrpSpPr>
            <p:cNvPr id="8" name="Group 771"/>
            <p:cNvGrpSpPr>
              <a:grpSpLocks/>
            </p:cNvGrpSpPr>
            <p:nvPr/>
          </p:nvGrpSpPr>
          <p:grpSpPr bwMode="auto">
            <a:xfrm rot="-5400000">
              <a:off x="2735898" y="2965716"/>
              <a:ext cx="217515" cy="143440"/>
              <a:chOff x="-34607" y="34607"/>
              <a:chExt cx="252" cy="208"/>
            </a:xfrm>
          </p:grpSpPr>
          <p:sp>
            <p:nvSpPr>
              <p:cNvPr id="19597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98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9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9" name="Group 787"/>
            <p:cNvGrpSpPr>
              <a:grpSpLocks/>
            </p:cNvGrpSpPr>
            <p:nvPr/>
          </p:nvGrpSpPr>
          <p:grpSpPr bwMode="auto">
            <a:xfrm rot="-5400000">
              <a:off x="4264369" y="4956805"/>
              <a:ext cx="217515" cy="142773"/>
              <a:chOff x="-34607" y="34607"/>
              <a:chExt cx="252" cy="208"/>
            </a:xfrm>
          </p:grpSpPr>
          <p:sp>
            <p:nvSpPr>
              <p:cNvPr id="19594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95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6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0" name="Group 791"/>
            <p:cNvGrpSpPr>
              <a:grpSpLocks/>
            </p:cNvGrpSpPr>
            <p:nvPr/>
          </p:nvGrpSpPr>
          <p:grpSpPr bwMode="auto">
            <a:xfrm rot="-5400000">
              <a:off x="4218887" y="4235254"/>
              <a:ext cx="217515" cy="143440"/>
              <a:chOff x="-34607" y="34607"/>
              <a:chExt cx="252" cy="208"/>
            </a:xfrm>
          </p:grpSpPr>
          <p:sp>
            <p:nvSpPr>
              <p:cNvPr id="19591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92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3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1" name="Group 795"/>
            <p:cNvGrpSpPr>
              <a:grpSpLocks/>
            </p:cNvGrpSpPr>
            <p:nvPr/>
          </p:nvGrpSpPr>
          <p:grpSpPr bwMode="auto">
            <a:xfrm rot="-5400000">
              <a:off x="3885305" y="2451209"/>
              <a:ext cx="217515" cy="143440"/>
              <a:chOff x="-34607" y="34607"/>
              <a:chExt cx="252" cy="208"/>
            </a:xfrm>
          </p:grpSpPr>
          <p:sp>
            <p:nvSpPr>
              <p:cNvPr id="19588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89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0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2" name="Group 799"/>
            <p:cNvGrpSpPr>
              <a:grpSpLocks/>
            </p:cNvGrpSpPr>
            <p:nvPr/>
          </p:nvGrpSpPr>
          <p:grpSpPr bwMode="auto">
            <a:xfrm rot="-5400000">
              <a:off x="4475744" y="1418707"/>
              <a:ext cx="217515" cy="143440"/>
              <a:chOff x="-34607" y="34607"/>
              <a:chExt cx="252" cy="208"/>
            </a:xfrm>
          </p:grpSpPr>
          <p:sp>
            <p:nvSpPr>
              <p:cNvPr id="19585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86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87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3" name="Group 803"/>
            <p:cNvGrpSpPr>
              <a:grpSpLocks/>
            </p:cNvGrpSpPr>
            <p:nvPr/>
          </p:nvGrpSpPr>
          <p:grpSpPr bwMode="auto">
            <a:xfrm>
              <a:off x="3833276" y="4362399"/>
              <a:ext cx="427652" cy="398082"/>
              <a:chOff x="0" y="1"/>
              <a:chExt cx="396552" cy="370257"/>
            </a:xfrm>
          </p:grpSpPr>
          <p:sp>
            <p:nvSpPr>
              <p:cNvPr id="19580" name="Oval 804"/>
              <p:cNvSpPr>
                <a:spLocks noChangeArrowheads="1"/>
              </p:cNvSpPr>
              <p:nvPr/>
            </p:nvSpPr>
            <p:spPr bwMode="auto">
              <a:xfrm>
                <a:off x="77033" y="63564"/>
                <a:ext cx="228600" cy="228600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grpSp>
            <p:nvGrpSpPr>
              <p:cNvPr id="14" name="Group 805"/>
              <p:cNvGrpSpPr>
                <a:grpSpLocks/>
              </p:cNvGrpSpPr>
              <p:nvPr/>
            </p:nvGrpSpPr>
            <p:grpSpPr bwMode="auto">
              <a:xfrm>
                <a:off x="0" y="3"/>
                <a:ext cx="396552" cy="370257"/>
                <a:chOff x="0" y="0"/>
                <a:chExt cx="669" cy="837"/>
              </a:xfrm>
            </p:grpSpPr>
            <p:cxnSp>
              <p:nvCxnSpPr>
                <p:cNvPr id="19582" name="AutoShape 1962"/>
                <p:cNvCxnSpPr>
                  <a:cxnSpLocks noChangeShapeType="1"/>
                </p:cNvCxnSpPr>
                <p:nvPr/>
              </p:nvCxnSpPr>
              <p:spPr bwMode="auto">
                <a:xfrm flipV="1">
                  <a:off x="0" y="469"/>
                  <a:ext cx="435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583" name="AutoShape 1963"/>
                <p:cNvCxnSpPr>
                  <a:cxnSpLocks noChangeShapeType="1"/>
                </p:cNvCxnSpPr>
                <p:nvPr/>
              </p:nvCxnSpPr>
              <p:spPr bwMode="auto">
                <a:xfrm>
                  <a:off x="217" y="368"/>
                  <a:ext cx="218" cy="102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584" name="AutoShape 1964"/>
                <p:cNvCxnSpPr>
                  <a:cxnSpLocks noChangeShapeType="1"/>
                </p:cNvCxnSpPr>
                <p:nvPr/>
              </p:nvCxnSpPr>
              <p:spPr bwMode="auto">
                <a:xfrm flipV="1">
                  <a:off x="217" y="0"/>
                  <a:ext cx="452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grpSp>
          <p:nvGrpSpPr>
            <p:cNvPr id="15" name="Group 1923"/>
            <p:cNvGrpSpPr>
              <a:grpSpLocks/>
            </p:cNvGrpSpPr>
            <p:nvPr/>
          </p:nvGrpSpPr>
          <p:grpSpPr bwMode="auto">
            <a:xfrm>
              <a:off x="1885485" y="2854431"/>
              <a:ext cx="382339" cy="2355722"/>
              <a:chOff x="8454" y="7508"/>
              <a:chExt cx="530" cy="3455"/>
            </a:xfrm>
          </p:grpSpPr>
          <p:cxnSp>
            <p:nvCxnSpPr>
              <p:cNvPr id="19576" name="AutoShape 1924"/>
              <p:cNvCxnSpPr>
                <a:cxnSpLocks noChangeShapeType="1"/>
              </p:cNvCxnSpPr>
              <p:nvPr/>
            </p:nvCxnSpPr>
            <p:spPr bwMode="auto">
              <a:xfrm>
                <a:off x="8465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577" name="AutoShape 1925"/>
              <p:cNvCxnSpPr>
                <a:cxnSpLocks noChangeShapeType="1"/>
              </p:cNvCxnSpPr>
              <p:nvPr/>
            </p:nvCxnSpPr>
            <p:spPr bwMode="auto">
              <a:xfrm>
                <a:off x="8984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78" name="Arc 1926"/>
              <p:cNvSpPr>
                <a:spLocks/>
              </p:cNvSpPr>
              <p:nvPr/>
            </p:nvSpPr>
            <p:spPr bwMode="auto">
              <a:xfrm rot="10853378" flipV="1">
                <a:off x="8457" y="7508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79" name="Arc 1927"/>
              <p:cNvSpPr>
                <a:spLocks/>
              </p:cNvSpPr>
              <p:nvPr/>
            </p:nvSpPr>
            <p:spPr bwMode="auto">
              <a:xfrm rot="64827" flipV="1">
                <a:off x="8454" y="10573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cxnSp>
          <p:nvCxnSpPr>
            <p:cNvPr id="19545" name="Straight Connector 753"/>
            <p:cNvCxnSpPr>
              <a:cxnSpLocks noChangeShapeType="1"/>
            </p:cNvCxnSpPr>
            <p:nvPr/>
          </p:nvCxnSpPr>
          <p:spPr bwMode="auto">
            <a:xfrm>
              <a:off x="1876601" y="3877869"/>
              <a:ext cx="363604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6" name="Straight Connector 755"/>
            <p:cNvCxnSpPr>
              <a:cxnSpLocks noChangeShapeType="1"/>
            </p:cNvCxnSpPr>
            <p:nvPr/>
          </p:nvCxnSpPr>
          <p:spPr bwMode="auto">
            <a:xfrm>
              <a:off x="1885942" y="3141662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7" name="Straight Connector 756"/>
            <p:cNvCxnSpPr>
              <a:cxnSpLocks noChangeShapeType="1"/>
            </p:cNvCxnSpPr>
            <p:nvPr/>
          </p:nvCxnSpPr>
          <p:spPr bwMode="auto">
            <a:xfrm>
              <a:off x="1873266" y="4934772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8" name="Straight Connector 755"/>
            <p:cNvCxnSpPr>
              <a:cxnSpLocks noChangeShapeType="1"/>
            </p:cNvCxnSpPr>
            <p:nvPr/>
          </p:nvCxnSpPr>
          <p:spPr bwMode="auto">
            <a:xfrm>
              <a:off x="1875934" y="3500703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9" name="Straight Connector 755"/>
            <p:cNvCxnSpPr>
              <a:cxnSpLocks noChangeShapeType="1"/>
            </p:cNvCxnSpPr>
            <p:nvPr/>
          </p:nvCxnSpPr>
          <p:spPr bwMode="auto">
            <a:xfrm>
              <a:off x="1872599" y="4241789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50" name="Straight Connector 755"/>
            <p:cNvCxnSpPr>
              <a:cxnSpLocks noChangeShapeType="1"/>
            </p:cNvCxnSpPr>
            <p:nvPr/>
          </p:nvCxnSpPr>
          <p:spPr bwMode="auto">
            <a:xfrm>
              <a:off x="1875934" y="4586886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51" name="AutoShape 571"/>
            <p:cNvCxnSpPr>
              <a:cxnSpLocks noChangeShapeType="1"/>
            </p:cNvCxnSpPr>
            <p:nvPr/>
          </p:nvCxnSpPr>
          <p:spPr bwMode="auto">
            <a:xfrm>
              <a:off x="2121080" y="5634832"/>
              <a:ext cx="3096000" cy="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6" name="Group 779"/>
            <p:cNvGrpSpPr>
              <a:grpSpLocks/>
            </p:cNvGrpSpPr>
            <p:nvPr/>
          </p:nvGrpSpPr>
          <p:grpSpPr bwMode="auto">
            <a:xfrm rot="-5400000">
              <a:off x="4250092" y="5499306"/>
              <a:ext cx="217515" cy="142773"/>
              <a:chOff x="-34607" y="34607"/>
              <a:chExt cx="252" cy="208"/>
            </a:xfrm>
          </p:grpSpPr>
          <p:sp>
            <p:nvSpPr>
              <p:cNvPr id="19573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74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75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cxnSp>
          <p:nvCxnSpPr>
            <p:cNvPr id="19553" name="AutoShape 1921"/>
            <p:cNvCxnSpPr>
              <a:cxnSpLocks noChangeShapeType="1"/>
            </p:cNvCxnSpPr>
            <p:nvPr/>
          </p:nvCxnSpPr>
          <p:spPr bwMode="auto">
            <a:xfrm flipV="1">
              <a:off x="118732" y="5029200"/>
              <a:ext cx="1783868" cy="3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9554" name="Text Box 603"/>
            <p:cNvSpPr txBox="1">
              <a:spLocks noChangeArrowheads="1"/>
            </p:cNvSpPr>
            <p:nvPr/>
          </p:nvSpPr>
          <p:spPr bwMode="auto">
            <a:xfrm>
              <a:off x="0" y="4991052"/>
              <a:ext cx="784584" cy="39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Feed</a:t>
              </a:r>
              <a:endParaRPr lang="en-US" sz="1600">
                <a:cs typeface="Arial" charset="0"/>
              </a:endParaRPr>
            </a:p>
          </p:txBody>
        </p:sp>
        <p:grpSp>
          <p:nvGrpSpPr>
            <p:cNvPr id="17" name="Group 779"/>
            <p:cNvGrpSpPr>
              <a:grpSpLocks/>
            </p:cNvGrpSpPr>
            <p:nvPr/>
          </p:nvGrpSpPr>
          <p:grpSpPr bwMode="auto">
            <a:xfrm rot="-5400000">
              <a:off x="324077" y="4905025"/>
              <a:ext cx="217515" cy="142773"/>
              <a:chOff x="-34607" y="34607"/>
              <a:chExt cx="252" cy="208"/>
            </a:xfrm>
          </p:grpSpPr>
          <p:sp>
            <p:nvSpPr>
              <p:cNvPr id="19570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71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72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sp>
          <p:nvSpPr>
            <p:cNvPr id="19556" name="Text Box 1971"/>
            <p:cNvSpPr txBox="1">
              <a:spLocks noChangeArrowheads="1"/>
            </p:cNvSpPr>
            <p:nvPr/>
          </p:nvSpPr>
          <p:spPr bwMode="auto">
            <a:xfrm>
              <a:off x="2314424" y="4628405"/>
              <a:ext cx="1002080" cy="437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Aft>
                  <a:spcPts val="1000"/>
                </a:spcAft>
              </a:pPr>
              <a:r>
                <a:rPr lang="en-IN" sz="1600">
                  <a:latin typeface="Times New Roman" pitchFamily="18" charset="0"/>
                  <a:cs typeface="Arial" charset="0"/>
                </a:rPr>
                <a:t>Extractor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57" name="Text Box 1971"/>
            <p:cNvSpPr txBox="1">
              <a:spLocks noChangeArrowheads="1"/>
            </p:cNvSpPr>
            <p:nvPr/>
          </p:nvSpPr>
          <p:spPr bwMode="auto">
            <a:xfrm>
              <a:off x="3867301" y="3173034"/>
              <a:ext cx="1169537" cy="437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l">
                <a:spcAft>
                  <a:spcPts val="1000"/>
                </a:spcAft>
              </a:pPr>
              <a:r>
                <a:rPr lang="en-IN" sz="1600">
                  <a:latin typeface="Times New Roman" pitchFamily="18" charset="0"/>
                  <a:cs typeface="Arial" charset="0"/>
                </a:rPr>
                <a:t>Distillation column</a:t>
              </a:r>
              <a:r>
                <a:rPr lang="en-IN" sz="1600" i="1">
                  <a:latin typeface="Times New Roman" pitchFamily="18" charset="0"/>
                  <a:cs typeface="Arial" charset="0"/>
                </a:rPr>
                <a:t> 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58" name="Text Box 603"/>
            <p:cNvSpPr txBox="1">
              <a:spLocks noChangeArrowheads="1"/>
            </p:cNvSpPr>
            <p:nvPr/>
          </p:nvSpPr>
          <p:spPr bwMode="auto">
            <a:xfrm>
              <a:off x="3893963" y="5586727"/>
              <a:ext cx="970813" cy="39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Alc-wash</a:t>
              </a:r>
              <a:endParaRPr lang="en-US" sz="1600">
                <a:cs typeface="Arial" charset="0"/>
              </a:endParaRPr>
            </a:p>
          </p:txBody>
        </p:sp>
        <p:cxnSp>
          <p:nvCxnSpPr>
            <p:cNvPr id="19559" name="AutoShape 1967"/>
            <p:cNvCxnSpPr>
              <a:cxnSpLocks noChangeShapeType="1"/>
            </p:cNvCxnSpPr>
            <p:nvPr/>
          </p:nvCxnSpPr>
          <p:spPr bwMode="auto">
            <a:xfrm>
              <a:off x="2096799" y="5207128"/>
              <a:ext cx="0" cy="4320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33" name="Freeform 132"/>
            <p:cNvSpPr/>
            <p:nvPr/>
          </p:nvSpPr>
          <p:spPr>
            <a:xfrm>
              <a:off x="925909" y="2988987"/>
              <a:ext cx="238407" cy="95253"/>
            </a:xfrm>
            <a:custGeom>
              <a:avLst/>
              <a:gdLst>
                <a:gd name="connsiteX0" fmla="*/ 0 w 170121"/>
                <a:gd name="connsiteY0" fmla="*/ 0 h 106325"/>
                <a:gd name="connsiteX1" fmla="*/ 85060 w 170121"/>
                <a:gd name="connsiteY1" fmla="*/ 106325 h 106325"/>
                <a:gd name="connsiteX2" fmla="*/ 170121 w 170121"/>
                <a:gd name="connsiteY2" fmla="*/ 0 h 106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0121" h="106325">
                  <a:moveTo>
                    <a:pt x="0" y="0"/>
                  </a:moveTo>
                  <a:cubicBezTo>
                    <a:pt x="28353" y="53162"/>
                    <a:pt x="56707" y="106325"/>
                    <a:pt x="85060" y="106325"/>
                  </a:cubicBezTo>
                  <a:cubicBezTo>
                    <a:pt x="113413" y="106325"/>
                    <a:pt x="141767" y="53162"/>
                    <a:pt x="170121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IN"/>
            </a:p>
          </p:txBody>
        </p:sp>
        <p:cxnSp>
          <p:nvCxnSpPr>
            <p:cNvPr id="19561" name="AutoShape 1967"/>
            <p:cNvCxnSpPr>
              <a:cxnSpLocks noChangeShapeType="1"/>
            </p:cNvCxnSpPr>
            <p:nvPr/>
          </p:nvCxnSpPr>
          <p:spPr bwMode="auto">
            <a:xfrm>
              <a:off x="141767" y="2997495"/>
              <a:ext cx="792000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18" name="Group 779"/>
            <p:cNvGrpSpPr>
              <a:grpSpLocks/>
            </p:cNvGrpSpPr>
            <p:nvPr/>
          </p:nvGrpSpPr>
          <p:grpSpPr bwMode="auto">
            <a:xfrm rot="-5400000">
              <a:off x="267429" y="2863218"/>
              <a:ext cx="217515" cy="142773"/>
              <a:chOff x="-34607" y="34607"/>
              <a:chExt cx="252" cy="208"/>
            </a:xfrm>
          </p:grpSpPr>
          <p:sp>
            <p:nvSpPr>
              <p:cNvPr id="19567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68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69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</p:grpSp>
      <p:grpSp>
        <p:nvGrpSpPr>
          <p:cNvPr id="19" name="Group 180"/>
          <p:cNvGrpSpPr/>
          <p:nvPr/>
        </p:nvGrpSpPr>
        <p:grpSpPr>
          <a:xfrm>
            <a:off x="1360514" y="4709990"/>
            <a:ext cx="1476338" cy="462625"/>
            <a:chOff x="1360514" y="4709990"/>
            <a:chExt cx="1476338" cy="462625"/>
          </a:xfrm>
        </p:grpSpPr>
        <p:grpSp>
          <p:nvGrpSpPr>
            <p:cNvPr id="20" name="Group 170"/>
            <p:cNvGrpSpPr/>
            <p:nvPr/>
          </p:nvGrpSpPr>
          <p:grpSpPr>
            <a:xfrm>
              <a:off x="2285984" y="4709990"/>
              <a:ext cx="360363" cy="311150"/>
              <a:chOff x="2602431" y="2603500"/>
              <a:chExt cx="360363" cy="311150"/>
            </a:xfrm>
          </p:grpSpPr>
          <p:sp>
            <p:nvSpPr>
              <p:cNvPr id="179" name="Oval 149"/>
              <p:cNvSpPr>
                <a:spLocks noChangeArrowheads="1"/>
              </p:cNvSpPr>
              <p:nvPr/>
            </p:nvSpPr>
            <p:spPr bwMode="auto">
              <a:xfrm flipH="1">
                <a:off x="2615127" y="2603500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80" name="Text Box 150"/>
              <p:cNvSpPr txBox="1">
                <a:spLocks noChangeArrowheads="1"/>
              </p:cNvSpPr>
              <p:nvPr/>
            </p:nvSpPr>
            <p:spPr bwMode="auto">
              <a:xfrm flipH="1">
                <a:off x="2602431" y="2603500"/>
                <a:ext cx="360363" cy="307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FC</a:t>
                </a:r>
              </a:p>
            </p:txBody>
          </p:sp>
        </p:grpSp>
        <p:sp>
          <p:nvSpPr>
            <p:cNvPr id="175" name="Line 151"/>
            <p:cNvSpPr>
              <a:spLocks noChangeShapeType="1"/>
            </p:cNvSpPr>
            <p:nvPr/>
          </p:nvSpPr>
          <p:spPr bwMode="auto">
            <a:xfrm flipH="1" flipV="1">
              <a:off x="2836852" y="4884615"/>
              <a:ext cx="0" cy="288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6" name="Line 152"/>
            <p:cNvSpPr>
              <a:spLocks noChangeShapeType="1"/>
            </p:cNvSpPr>
            <p:nvPr/>
          </p:nvSpPr>
          <p:spPr bwMode="auto">
            <a:xfrm>
              <a:off x="2617773" y="4883027"/>
              <a:ext cx="216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7" name="Line 177"/>
            <p:cNvSpPr>
              <a:spLocks noChangeShapeType="1"/>
            </p:cNvSpPr>
            <p:nvPr/>
          </p:nvSpPr>
          <p:spPr bwMode="auto">
            <a:xfrm>
              <a:off x="1847834" y="4886204"/>
              <a:ext cx="43815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8" name="Text Box 178"/>
            <p:cNvSpPr txBox="1">
              <a:spLocks noChangeArrowheads="1"/>
            </p:cNvSpPr>
            <p:nvPr/>
          </p:nvSpPr>
          <p:spPr bwMode="auto">
            <a:xfrm>
              <a:off x="1360514" y="4711579"/>
              <a:ext cx="564578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0000CC"/>
                  </a:solidFill>
                </a:rPr>
                <a:t>TPM</a:t>
              </a:r>
            </a:p>
          </p:txBody>
        </p:sp>
      </p:grpSp>
      <p:grpSp>
        <p:nvGrpSpPr>
          <p:cNvPr id="21" name="Group 180"/>
          <p:cNvGrpSpPr/>
          <p:nvPr/>
        </p:nvGrpSpPr>
        <p:grpSpPr>
          <a:xfrm>
            <a:off x="2143108" y="1046148"/>
            <a:ext cx="4134937" cy="4715965"/>
            <a:chOff x="2143108" y="1046148"/>
            <a:chExt cx="4134937" cy="4715965"/>
          </a:xfrm>
        </p:grpSpPr>
        <p:grpSp>
          <p:nvGrpSpPr>
            <p:cNvPr id="22" name="Group 238"/>
            <p:cNvGrpSpPr/>
            <p:nvPr/>
          </p:nvGrpSpPr>
          <p:grpSpPr>
            <a:xfrm>
              <a:off x="5286380" y="1046148"/>
              <a:ext cx="954095" cy="816274"/>
              <a:chOff x="5286380" y="1046148"/>
              <a:chExt cx="954095" cy="816274"/>
            </a:xfrm>
          </p:grpSpPr>
          <p:grpSp>
            <p:nvGrpSpPr>
              <p:cNvPr id="23" name="Group 102"/>
              <p:cNvGrpSpPr>
                <a:grpSpLocks/>
              </p:cNvGrpSpPr>
              <p:nvPr/>
            </p:nvGrpSpPr>
            <p:grpSpPr bwMode="auto">
              <a:xfrm>
                <a:off x="5808675" y="1046148"/>
                <a:ext cx="431800" cy="311150"/>
                <a:chOff x="1247" y="2215"/>
                <a:chExt cx="272" cy="196"/>
              </a:xfrm>
            </p:grpSpPr>
            <p:sp>
              <p:nvSpPr>
                <p:cNvPr id="187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8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47" y="2215"/>
                  <a:ext cx="272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solidFill>
                        <a:srgbClr val="0000CC"/>
                      </a:solidFill>
                    </a:rPr>
                    <a:t>PC</a:t>
                  </a:r>
                </a:p>
              </p:txBody>
            </p:sp>
          </p:grpSp>
          <p:sp>
            <p:nvSpPr>
              <p:cNvPr id="185" name="Line 105"/>
              <p:cNvSpPr>
                <a:spLocks noChangeShapeType="1"/>
              </p:cNvSpPr>
              <p:nvPr/>
            </p:nvSpPr>
            <p:spPr bwMode="auto">
              <a:xfrm flipV="1">
                <a:off x="5286380" y="1214422"/>
                <a:ext cx="0" cy="648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86" name="Line 106"/>
              <p:cNvSpPr>
                <a:spLocks noChangeShapeType="1"/>
              </p:cNvSpPr>
              <p:nvPr/>
            </p:nvSpPr>
            <p:spPr bwMode="auto">
              <a:xfrm flipH="1">
                <a:off x="5286380" y="1214422"/>
                <a:ext cx="540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89" name="Line 105"/>
              <p:cNvSpPr>
                <a:spLocks noChangeShapeType="1"/>
              </p:cNvSpPr>
              <p:nvPr/>
            </p:nvSpPr>
            <p:spPr bwMode="auto">
              <a:xfrm flipV="1">
                <a:off x="6009227" y="1366822"/>
                <a:ext cx="0" cy="198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" name="Group 231"/>
            <p:cNvGrpSpPr/>
            <p:nvPr/>
          </p:nvGrpSpPr>
          <p:grpSpPr>
            <a:xfrm>
              <a:off x="2143108" y="2236253"/>
              <a:ext cx="600161" cy="939739"/>
              <a:chOff x="2143108" y="2236253"/>
              <a:chExt cx="600161" cy="939739"/>
            </a:xfrm>
          </p:grpSpPr>
          <p:grpSp>
            <p:nvGrpSpPr>
              <p:cNvPr id="25" name="Group 102"/>
              <p:cNvGrpSpPr>
                <a:grpSpLocks/>
              </p:cNvGrpSpPr>
              <p:nvPr/>
            </p:nvGrpSpPr>
            <p:grpSpPr bwMode="auto">
              <a:xfrm>
                <a:off x="2232012" y="2677053"/>
                <a:ext cx="360363" cy="311150"/>
                <a:chOff x="1258" y="2215"/>
                <a:chExt cx="227" cy="196"/>
              </a:xfrm>
            </p:grpSpPr>
            <p:sp>
              <p:nvSpPr>
                <p:cNvPr id="191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92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58" y="2215"/>
                  <a:ext cx="227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solidFill>
                        <a:srgbClr val="0000CC"/>
                      </a:solidFill>
                    </a:rPr>
                    <a:t>F</a:t>
                  </a:r>
                  <a:r>
                    <a:rPr lang="en-US" sz="1400" dirty="0" smtClean="0">
                      <a:solidFill>
                        <a:srgbClr val="0000CC"/>
                      </a:solidFill>
                    </a:rPr>
                    <a:t>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193" name="Line 105"/>
              <p:cNvSpPr>
                <a:spLocks noChangeShapeType="1"/>
              </p:cNvSpPr>
              <p:nvPr/>
            </p:nvSpPr>
            <p:spPr bwMode="auto">
              <a:xfrm flipV="1">
                <a:off x="2742658" y="2851992"/>
                <a:ext cx="0" cy="324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dirty="0"/>
              </a:p>
            </p:txBody>
          </p:sp>
          <p:sp>
            <p:nvSpPr>
              <p:cNvPr id="194" name="Line 106"/>
              <p:cNvSpPr>
                <a:spLocks noChangeShapeType="1"/>
              </p:cNvSpPr>
              <p:nvPr/>
            </p:nvSpPr>
            <p:spPr bwMode="auto">
              <a:xfrm flipH="1">
                <a:off x="2563269" y="2857496"/>
                <a:ext cx="180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5" name="Line 105"/>
              <p:cNvSpPr>
                <a:spLocks noChangeShapeType="1"/>
              </p:cNvSpPr>
              <p:nvPr/>
            </p:nvSpPr>
            <p:spPr bwMode="auto">
              <a:xfrm>
                <a:off x="2411926" y="2492285"/>
                <a:ext cx="0" cy="180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 type="triangl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6" name="TextBox 195"/>
              <p:cNvSpPr txBox="1"/>
              <p:nvPr/>
            </p:nvSpPr>
            <p:spPr>
              <a:xfrm>
                <a:off x="2143108" y="2236253"/>
                <a:ext cx="5357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1400" dirty="0" smtClean="0">
                    <a:solidFill>
                      <a:srgbClr val="0000CC"/>
                    </a:solidFill>
                  </a:rPr>
                  <a:t>MAX</a:t>
                </a:r>
                <a:endParaRPr lang="en-IN" sz="1400" dirty="0">
                  <a:solidFill>
                    <a:srgbClr val="0000CC"/>
                  </a:solidFill>
                </a:endParaRPr>
              </a:p>
            </p:txBody>
          </p:sp>
        </p:grpSp>
        <p:grpSp>
          <p:nvGrpSpPr>
            <p:cNvPr id="26" name="Group 232"/>
            <p:cNvGrpSpPr/>
            <p:nvPr/>
          </p:nvGrpSpPr>
          <p:grpSpPr>
            <a:xfrm>
              <a:off x="3866087" y="2760660"/>
              <a:ext cx="842439" cy="311150"/>
              <a:chOff x="3866087" y="2760660"/>
              <a:chExt cx="842439" cy="311150"/>
            </a:xfrm>
          </p:grpSpPr>
          <p:grpSp>
            <p:nvGrpSpPr>
              <p:cNvPr id="27" name="Group 102"/>
              <p:cNvGrpSpPr>
                <a:grpSpLocks/>
              </p:cNvGrpSpPr>
              <p:nvPr/>
            </p:nvGrpSpPr>
            <p:grpSpPr bwMode="auto">
              <a:xfrm>
                <a:off x="4354513" y="2760660"/>
                <a:ext cx="354013" cy="311150"/>
                <a:chOff x="1258" y="2215"/>
                <a:chExt cx="223" cy="196"/>
              </a:xfrm>
            </p:grpSpPr>
            <p:sp>
              <p:nvSpPr>
                <p:cNvPr id="198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99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58" y="2215"/>
                  <a:ext cx="223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LC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200" name="Line 106"/>
              <p:cNvSpPr>
                <a:spLocks noChangeShapeType="1"/>
              </p:cNvSpPr>
              <p:nvPr/>
            </p:nvSpPr>
            <p:spPr bwMode="auto">
              <a:xfrm flipH="1">
                <a:off x="3872752" y="2925232"/>
                <a:ext cx="504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01" name="Line 105"/>
              <p:cNvSpPr>
                <a:spLocks noChangeShapeType="1"/>
              </p:cNvSpPr>
              <p:nvPr/>
            </p:nvSpPr>
            <p:spPr bwMode="auto">
              <a:xfrm flipV="1">
                <a:off x="3866087" y="2920467"/>
                <a:ext cx="0" cy="108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8" name="Group 234"/>
            <p:cNvGrpSpPr/>
            <p:nvPr/>
          </p:nvGrpSpPr>
          <p:grpSpPr>
            <a:xfrm>
              <a:off x="5055132" y="4538140"/>
              <a:ext cx="782641" cy="663575"/>
              <a:chOff x="5055132" y="4538140"/>
              <a:chExt cx="782641" cy="663575"/>
            </a:xfrm>
          </p:grpSpPr>
          <p:grpSp>
            <p:nvGrpSpPr>
              <p:cNvPr id="29" name="Group 102"/>
              <p:cNvGrpSpPr>
                <a:grpSpLocks/>
              </p:cNvGrpSpPr>
              <p:nvPr/>
            </p:nvGrpSpPr>
            <p:grpSpPr bwMode="auto">
              <a:xfrm>
                <a:off x="5483760" y="4890565"/>
                <a:ext cx="354013" cy="311150"/>
                <a:chOff x="1258" y="2215"/>
                <a:chExt cx="223" cy="196"/>
              </a:xfrm>
            </p:grpSpPr>
            <p:sp>
              <p:nvSpPr>
                <p:cNvPr id="209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10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58" y="2215"/>
                  <a:ext cx="223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LC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211" name="Line 106"/>
              <p:cNvSpPr>
                <a:spLocks noChangeShapeType="1"/>
              </p:cNvSpPr>
              <p:nvPr/>
            </p:nvSpPr>
            <p:spPr bwMode="auto">
              <a:xfrm flipH="1">
                <a:off x="5056525" y="5067309"/>
                <a:ext cx="432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2" name="Line 105"/>
              <p:cNvSpPr>
                <a:spLocks noChangeShapeType="1"/>
              </p:cNvSpPr>
              <p:nvPr/>
            </p:nvSpPr>
            <p:spPr bwMode="auto">
              <a:xfrm flipV="1">
                <a:off x="5055132" y="4538140"/>
                <a:ext cx="0" cy="540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30" name="Group 235"/>
            <p:cNvGrpSpPr/>
            <p:nvPr/>
          </p:nvGrpSpPr>
          <p:grpSpPr>
            <a:xfrm>
              <a:off x="5276661" y="3866095"/>
              <a:ext cx="686000" cy="486388"/>
              <a:chOff x="5276661" y="3866095"/>
              <a:chExt cx="686000" cy="486388"/>
            </a:xfrm>
          </p:grpSpPr>
          <p:grpSp>
            <p:nvGrpSpPr>
              <p:cNvPr id="31" name="Group 102"/>
              <p:cNvGrpSpPr>
                <a:grpSpLocks/>
              </p:cNvGrpSpPr>
              <p:nvPr/>
            </p:nvGrpSpPr>
            <p:grpSpPr bwMode="auto">
              <a:xfrm>
                <a:off x="5597535" y="3866095"/>
                <a:ext cx="365126" cy="311150"/>
                <a:chOff x="1258" y="2215"/>
                <a:chExt cx="230" cy="196"/>
              </a:xfrm>
            </p:grpSpPr>
            <p:sp>
              <p:nvSpPr>
                <p:cNvPr id="214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15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58" y="2215"/>
                  <a:ext cx="230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TC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216" name="Line 106"/>
              <p:cNvSpPr>
                <a:spLocks noChangeShapeType="1"/>
              </p:cNvSpPr>
              <p:nvPr/>
            </p:nvSpPr>
            <p:spPr bwMode="auto">
              <a:xfrm flipH="1">
                <a:off x="5276661" y="4017438"/>
                <a:ext cx="324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7" name="Line 105"/>
              <p:cNvSpPr>
                <a:spLocks noChangeShapeType="1"/>
              </p:cNvSpPr>
              <p:nvPr/>
            </p:nvSpPr>
            <p:spPr bwMode="auto">
              <a:xfrm flipV="1">
                <a:off x="5786446" y="4172483"/>
                <a:ext cx="0" cy="180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28" name="Group 237"/>
            <p:cNvGrpSpPr/>
            <p:nvPr/>
          </p:nvGrpSpPr>
          <p:grpSpPr>
            <a:xfrm>
              <a:off x="5856760" y="2269058"/>
              <a:ext cx="421285" cy="311150"/>
              <a:chOff x="5856760" y="2269058"/>
              <a:chExt cx="421285" cy="311150"/>
            </a:xfrm>
          </p:grpSpPr>
          <p:grpSp>
            <p:nvGrpSpPr>
              <p:cNvPr id="129" name="Group 102"/>
              <p:cNvGrpSpPr>
                <a:grpSpLocks/>
              </p:cNvGrpSpPr>
              <p:nvPr/>
            </p:nvGrpSpPr>
            <p:grpSpPr bwMode="auto">
              <a:xfrm>
                <a:off x="5924032" y="2269058"/>
                <a:ext cx="354013" cy="311150"/>
                <a:chOff x="1258" y="2215"/>
                <a:chExt cx="223" cy="196"/>
              </a:xfrm>
            </p:grpSpPr>
            <p:sp>
              <p:nvSpPr>
                <p:cNvPr id="219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20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58" y="2215"/>
                  <a:ext cx="223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LC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221" name="Line 106"/>
              <p:cNvSpPr>
                <a:spLocks noChangeShapeType="1"/>
              </p:cNvSpPr>
              <p:nvPr/>
            </p:nvSpPr>
            <p:spPr bwMode="auto">
              <a:xfrm flipH="1">
                <a:off x="5856760" y="2428868"/>
                <a:ext cx="72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30" name="Group 233"/>
            <p:cNvGrpSpPr/>
            <p:nvPr/>
          </p:nvGrpSpPr>
          <p:grpSpPr>
            <a:xfrm>
              <a:off x="3937525" y="5320256"/>
              <a:ext cx="1848921" cy="441857"/>
              <a:chOff x="3937525" y="5320256"/>
              <a:chExt cx="1848921" cy="441857"/>
            </a:xfrm>
          </p:grpSpPr>
          <p:grpSp>
            <p:nvGrpSpPr>
              <p:cNvPr id="131" name="Group 102"/>
              <p:cNvGrpSpPr>
                <a:grpSpLocks/>
              </p:cNvGrpSpPr>
              <p:nvPr/>
            </p:nvGrpSpPr>
            <p:grpSpPr bwMode="auto">
              <a:xfrm>
                <a:off x="4575177" y="5450963"/>
                <a:ext cx="354013" cy="311150"/>
                <a:chOff x="1258" y="2215"/>
                <a:chExt cx="223" cy="196"/>
              </a:xfrm>
            </p:grpSpPr>
            <p:sp>
              <p:nvSpPr>
                <p:cNvPr id="203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04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58" y="2215"/>
                  <a:ext cx="223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LC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205" name="Line 106"/>
              <p:cNvSpPr>
                <a:spLocks noChangeShapeType="1"/>
              </p:cNvSpPr>
              <p:nvPr/>
            </p:nvSpPr>
            <p:spPr bwMode="auto">
              <a:xfrm flipH="1">
                <a:off x="4886446" y="5643578"/>
                <a:ext cx="900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06" name="Line 105"/>
              <p:cNvSpPr>
                <a:spLocks noChangeShapeType="1"/>
              </p:cNvSpPr>
              <p:nvPr/>
            </p:nvSpPr>
            <p:spPr bwMode="auto">
              <a:xfrm flipV="1">
                <a:off x="4731810" y="5332425"/>
                <a:ext cx="0" cy="108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30" name="Line 106"/>
              <p:cNvSpPr>
                <a:spLocks noChangeShapeType="1"/>
              </p:cNvSpPr>
              <p:nvPr/>
            </p:nvSpPr>
            <p:spPr bwMode="auto">
              <a:xfrm flipH="1">
                <a:off x="3937525" y="5320256"/>
                <a:ext cx="792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32" name="Group 236"/>
            <p:cNvGrpSpPr/>
            <p:nvPr/>
          </p:nvGrpSpPr>
          <p:grpSpPr>
            <a:xfrm>
              <a:off x="4586286" y="2243657"/>
              <a:ext cx="1097502" cy="1012087"/>
              <a:chOff x="4586286" y="2243657"/>
              <a:chExt cx="1097502" cy="1012087"/>
            </a:xfrm>
          </p:grpSpPr>
          <p:sp>
            <p:nvSpPr>
              <p:cNvPr id="207" name="Line 106"/>
              <p:cNvSpPr>
                <a:spLocks noChangeShapeType="1"/>
              </p:cNvSpPr>
              <p:nvPr/>
            </p:nvSpPr>
            <p:spPr bwMode="auto">
              <a:xfrm>
                <a:off x="4883153" y="2398702"/>
                <a:ext cx="468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 type="triangl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grpSp>
            <p:nvGrpSpPr>
              <p:cNvPr id="134" name="Group 102"/>
              <p:cNvGrpSpPr>
                <a:grpSpLocks/>
              </p:cNvGrpSpPr>
              <p:nvPr/>
            </p:nvGrpSpPr>
            <p:grpSpPr bwMode="auto">
              <a:xfrm>
                <a:off x="5323425" y="2243657"/>
                <a:ext cx="360363" cy="311150"/>
                <a:chOff x="1258" y="2215"/>
                <a:chExt cx="227" cy="196"/>
              </a:xfrm>
            </p:grpSpPr>
            <p:sp>
              <p:nvSpPr>
                <p:cNvPr id="224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25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58" y="2215"/>
                  <a:ext cx="227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FC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grpSp>
            <p:nvGrpSpPr>
              <p:cNvPr id="135" name="Group 102"/>
              <p:cNvGrpSpPr>
                <a:grpSpLocks/>
              </p:cNvGrpSpPr>
              <p:nvPr/>
            </p:nvGrpSpPr>
            <p:grpSpPr bwMode="auto">
              <a:xfrm>
                <a:off x="4586286" y="2243657"/>
                <a:ext cx="311150" cy="311150"/>
                <a:chOff x="1265" y="2215"/>
                <a:chExt cx="196" cy="196"/>
              </a:xfrm>
            </p:grpSpPr>
            <p:sp>
              <p:nvSpPr>
                <p:cNvPr id="227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28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79" y="2215"/>
                  <a:ext cx="175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X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229" name="Line 105"/>
              <p:cNvSpPr>
                <a:spLocks noChangeShapeType="1"/>
              </p:cNvSpPr>
              <p:nvPr/>
            </p:nvSpPr>
            <p:spPr bwMode="auto">
              <a:xfrm flipV="1">
                <a:off x="4752446" y="2571744"/>
                <a:ext cx="0" cy="684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31" name="Line 105"/>
              <p:cNvSpPr>
                <a:spLocks noChangeShapeType="1"/>
              </p:cNvSpPr>
              <p:nvPr/>
            </p:nvSpPr>
            <p:spPr bwMode="auto">
              <a:xfrm flipV="1">
                <a:off x="5357818" y="2517625"/>
                <a:ext cx="0" cy="252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17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CS1: TPM at Bottleneck Feed</a:t>
            </a:r>
            <a:endParaRPr lang="en-IN" dirty="0"/>
          </a:p>
        </p:txBody>
      </p:sp>
      <p:sp>
        <p:nvSpPr>
          <p:cNvPr id="19458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noFill/>
        </p:spPr>
        <p:txBody>
          <a:bodyPr/>
          <a:lstStyle/>
          <a:p>
            <a:fld id="{BC3648F3-2AB7-4863-84A1-D35EBF0DEC47}" type="slidenum">
              <a:rPr lang="en-US" smtClean="0"/>
              <a:pPr/>
              <a:t>33</a:t>
            </a:fld>
            <a:endParaRPr lang="en-US" smtClean="0"/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2071670" y="1084282"/>
            <a:ext cx="4495800" cy="5059362"/>
            <a:chOff x="0" y="920412"/>
            <a:chExt cx="5233876" cy="5059516"/>
          </a:xfrm>
        </p:grpSpPr>
        <p:sp>
          <p:nvSpPr>
            <p:cNvPr id="19503" name="Text Box 1971"/>
            <p:cNvSpPr txBox="1">
              <a:spLocks noChangeArrowheads="1"/>
            </p:cNvSpPr>
            <p:nvPr/>
          </p:nvSpPr>
          <p:spPr bwMode="auto">
            <a:xfrm>
              <a:off x="2527878" y="920412"/>
              <a:ext cx="879989" cy="437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l">
                <a:spcAft>
                  <a:spcPts val="1000"/>
                </a:spcAft>
              </a:pPr>
              <a:r>
                <a:rPr lang="en-IN" sz="1600" b="0">
                  <a:latin typeface="Times New Roman" pitchFamily="18" charset="0"/>
                  <a:cs typeface="Arial" charset="0"/>
                </a:rPr>
                <a:t>Recycle</a:t>
              </a:r>
              <a:r>
                <a:rPr lang="en-IN" sz="1600" b="0" i="1">
                  <a:latin typeface="Times New Roman" pitchFamily="18" charset="0"/>
                  <a:cs typeface="Arial" charset="0"/>
                </a:rPr>
                <a:t> </a:t>
              </a:r>
              <a:endParaRPr lang="en-US" sz="1600" b="0">
                <a:cs typeface="Arial" charset="0"/>
              </a:endParaRPr>
            </a:p>
          </p:txBody>
        </p:sp>
        <p:cxnSp>
          <p:nvCxnSpPr>
            <p:cNvPr id="19504" name="AutoShape 536"/>
            <p:cNvCxnSpPr>
              <a:cxnSpLocks noChangeShapeType="1"/>
            </p:cNvCxnSpPr>
            <p:nvPr/>
          </p:nvCxnSpPr>
          <p:spPr bwMode="auto">
            <a:xfrm>
              <a:off x="1056476" y="1299776"/>
              <a:ext cx="1334" cy="37440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05" name="AutoShape 1899"/>
            <p:cNvCxnSpPr>
              <a:cxnSpLocks noChangeShapeType="1"/>
            </p:cNvCxnSpPr>
            <p:nvPr/>
          </p:nvCxnSpPr>
          <p:spPr bwMode="auto">
            <a:xfrm flipH="1">
              <a:off x="1056476" y="1298784"/>
              <a:ext cx="4032000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06" name="AutoShape 538"/>
            <p:cNvCxnSpPr>
              <a:cxnSpLocks noChangeShapeType="1"/>
            </p:cNvCxnSpPr>
            <p:nvPr/>
          </p:nvCxnSpPr>
          <p:spPr bwMode="auto">
            <a:xfrm>
              <a:off x="2259553" y="3097742"/>
              <a:ext cx="513049" cy="209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7" name="AutoShape 1917"/>
            <p:cNvCxnSpPr>
              <a:cxnSpLocks noChangeShapeType="1"/>
            </p:cNvCxnSpPr>
            <p:nvPr/>
          </p:nvCxnSpPr>
          <p:spPr bwMode="auto">
            <a:xfrm flipV="1">
              <a:off x="4034093" y="2591599"/>
              <a:ext cx="1070130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8" name="AutoShape 1918"/>
            <p:cNvCxnSpPr>
              <a:cxnSpLocks noChangeShapeType="1"/>
            </p:cNvCxnSpPr>
            <p:nvPr/>
          </p:nvCxnSpPr>
          <p:spPr bwMode="auto">
            <a:xfrm flipV="1">
              <a:off x="5100219" y="1303664"/>
              <a:ext cx="1334" cy="12600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9" name="AutoShape 1921"/>
            <p:cNvCxnSpPr>
              <a:cxnSpLocks noChangeShapeType="1"/>
            </p:cNvCxnSpPr>
            <p:nvPr/>
          </p:nvCxnSpPr>
          <p:spPr bwMode="auto">
            <a:xfrm flipV="1">
              <a:off x="2971301" y="3097043"/>
              <a:ext cx="373611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10" name="AutoShape 1940"/>
            <p:cNvCxnSpPr>
              <a:cxnSpLocks noChangeShapeType="1"/>
            </p:cNvCxnSpPr>
            <p:nvPr/>
          </p:nvCxnSpPr>
          <p:spPr bwMode="auto">
            <a:xfrm flipH="1" flipV="1">
              <a:off x="3708517" y="2593690"/>
              <a:ext cx="214160" cy="13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11" name="AutoShape 1942"/>
            <p:cNvCxnSpPr>
              <a:cxnSpLocks noChangeShapeType="1"/>
            </p:cNvCxnSpPr>
            <p:nvPr/>
          </p:nvCxnSpPr>
          <p:spPr bwMode="auto">
            <a:xfrm flipH="1">
              <a:off x="4288949" y="1899314"/>
              <a:ext cx="1334" cy="2412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3" name="Group 1943"/>
            <p:cNvGrpSpPr>
              <a:grpSpLocks/>
            </p:cNvGrpSpPr>
            <p:nvPr/>
          </p:nvGrpSpPr>
          <p:grpSpPr bwMode="auto">
            <a:xfrm rot="-5400000">
              <a:off x="4558473" y="2461666"/>
              <a:ext cx="217515" cy="143440"/>
              <a:chOff x="4039" y="2960"/>
              <a:chExt cx="252" cy="208"/>
            </a:xfrm>
          </p:grpSpPr>
          <p:sp>
            <p:nvSpPr>
              <p:cNvPr id="19611" name="AutoShape 1944"/>
              <p:cNvSpPr>
                <a:spLocks noChangeArrowheads="1"/>
              </p:cNvSpPr>
              <p:nvPr/>
            </p:nvSpPr>
            <p:spPr bwMode="auto">
              <a:xfrm>
                <a:off x="4039" y="2960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cxnSp>
            <p:nvCxnSpPr>
              <p:cNvPr id="19612" name="Line 1945"/>
              <p:cNvCxnSpPr>
                <a:cxnSpLocks noChangeShapeType="1"/>
              </p:cNvCxnSpPr>
              <p:nvPr/>
            </p:nvCxnSpPr>
            <p:spPr bwMode="auto">
              <a:xfrm>
                <a:off x="4096" y="3064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613" name="AutoShape 1946"/>
              <p:cNvSpPr>
                <a:spLocks noChangeArrowheads="1"/>
              </p:cNvSpPr>
              <p:nvPr/>
            </p:nvSpPr>
            <p:spPr bwMode="auto">
              <a:xfrm>
                <a:off x="4210" y="2995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cxnSp>
          <p:nvCxnSpPr>
            <p:cNvPr id="19513" name="AutoShape 1947"/>
            <p:cNvCxnSpPr>
              <a:cxnSpLocks noChangeShapeType="1"/>
            </p:cNvCxnSpPr>
            <p:nvPr/>
          </p:nvCxnSpPr>
          <p:spPr bwMode="auto">
            <a:xfrm flipH="1">
              <a:off x="4066784" y="2593690"/>
              <a:ext cx="528393" cy="13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4" name="AutoShape 1948"/>
            <p:cNvCxnSpPr>
              <a:cxnSpLocks noChangeShapeType="1"/>
            </p:cNvCxnSpPr>
            <p:nvPr/>
          </p:nvCxnSpPr>
          <p:spPr bwMode="auto">
            <a:xfrm>
              <a:off x="4294286" y="2355261"/>
              <a:ext cx="667" cy="23982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5" name="AutoShape 1949"/>
            <p:cNvCxnSpPr>
              <a:cxnSpLocks noChangeShapeType="1"/>
            </p:cNvCxnSpPr>
            <p:nvPr/>
          </p:nvCxnSpPr>
          <p:spPr bwMode="auto">
            <a:xfrm flipH="1">
              <a:off x="3555069" y="1717354"/>
              <a:ext cx="624465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19516" name="AutoShape 1950"/>
            <p:cNvCxnSpPr>
              <a:cxnSpLocks noChangeShapeType="1"/>
            </p:cNvCxnSpPr>
            <p:nvPr/>
          </p:nvCxnSpPr>
          <p:spPr bwMode="auto">
            <a:xfrm>
              <a:off x="3555069" y="1717354"/>
              <a:ext cx="667" cy="321393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7" name="AutoShape 1957"/>
            <p:cNvCxnSpPr>
              <a:cxnSpLocks noChangeShapeType="1"/>
            </p:cNvCxnSpPr>
            <p:nvPr/>
          </p:nvCxnSpPr>
          <p:spPr bwMode="auto">
            <a:xfrm flipV="1">
              <a:off x="4024752" y="4043794"/>
              <a:ext cx="667" cy="393899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8" name="AutoShape 1958"/>
            <p:cNvCxnSpPr>
              <a:cxnSpLocks noChangeShapeType="1"/>
            </p:cNvCxnSpPr>
            <p:nvPr/>
          </p:nvCxnSpPr>
          <p:spPr bwMode="auto">
            <a:xfrm flipH="1">
              <a:off x="3708517" y="4043794"/>
              <a:ext cx="316903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4" name="Group 711"/>
            <p:cNvGrpSpPr>
              <a:grpSpLocks/>
            </p:cNvGrpSpPr>
            <p:nvPr/>
          </p:nvGrpSpPr>
          <p:grpSpPr bwMode="auto">
            <a:xfrm>
              <a:off x="4078126" y="1550731"/>
              <a:ext cx="427652" cy="398779"/>
              <a:chOff x="11840" y="39579"/>
              <a:chExt cx="3965" cy="3702"/>
            </a:xfrm>
          </p:grpSpPr>
          <p:sp>
            <p:nvSpPr>
              <p:cNvPr id="19606" name="Oval 1960"/>
              <p:cNvSpPr>
                <a:spLocks noChangeArrowheads="1"/>
              </p:cNvSpPr>
              <p:nvPr/>
            </p:nvSpPr>
            <p:spPr bwMode="auto">
              <a:xfrm>
                <a:off x="12610" y="40215"/>
                <a:ext cx="2286" cy="2286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5" name="Group 1961"/>
              <p:cNvGrpSpPr>
                <a:grpSpLocks/>
              </p:cNvGrpSpPr>
              <p:nvPr/>
            </p:nvGrpSpPr>
            <p:grpSpPr bwMode="auto">
              <a:xfrm>
                <a:off x="11840" y="39579"/>
                <a:ext cx="3965" cy="3703"/>
                <a:chOff x="5459" y="1775"/>
                <a:chExt cx="669" cy="837"/>
              </a:xfrm>
            </p:grpSpPr>
            <p:cxnSp>
              <p:nvCxnSpPr>
                <p:cNvPr id="19608" name="AutoShape 1962"/>
                <p:cNvCxnSpPr>
                  <a:cxnSpLocks noChangeShapeType="1"/>
                </p:cNvCxnSpPr>
                <p:nvPr/>
              </p:nvCxnSpPr>
              <p:spPr bwMode="auto">
                <a:xfrm flipV="1">
                  <a:off x="5459" y="2244"/>
                  <a:ext cx="435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609" name="AutoShape 1963"/>
                <p:cNvCxnSpPr>
                  <a:cxnSpLocks noChangeShapeType="1"/>
                </p:cNvCxnSpPr>
                <p:nvPr/>
              </p:nvCxnSpPr>
              <p:spPr bwMode="auto">
                <a:xfrm>
                  <a:off x="5676" y="2143"/>
                  <a:ext cx="218" cy="102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610" name="AutoShape 1964"/>
                <p:cNvCxnSpPr>
                  <a:cxnSpLocks noChangeShapeType="1"/>
                </p:cNvCxnSpPr>
                <p:nvPr/>
              </p:nvCxnSpPr>
              <p:spPr bwMode="auto">
                <a:xfrm flipV="1">
                  <a:off x="5676" y="1775"/>
                  <a:ext cx="452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cxnSp>
          <p:nvCxnSpPr>
            <p:cNvPr id="19520" name="AutoShape 1965"/>
            <p:cNvCxnSpPr>
              <a:cxnSpLocks noChangeShapeType="1"/>
            </p:cNvCxnSpPr>
            <p:nvPr/>
          </p:nvCxnSpPr>
          <p:spPr bwMode="auto">
            <a:xfrm>
              <a:off x="3563743" y="4382617"/>
              <a:ext cx="667" cy="70971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1" name="AutoShape 1966"/>
            <p:cNvCxnSpPr>
              <a:cxnSpLocks noChangeShapeType="1"/>
            </p:cNvCxnSpPr>
            <p:nvPr/>
          </p:nvCxnSpPr>
          <p:spPr bwMode="auto">
            <a:xfrm>
              <a:off x="3563743" y="5089542"/>
              <a:ext cx="1389257" cy="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2" name="AutoShape 1967"/>
            <p:cNvCxnSpPr>
              <a:cxnSpLocks noChangeShapeType="1"/>
            </p:cNvCxnSpPr>
            <p:nvPr/>
          </p:nvCxnSpPr>
          <p:spPr bwMode="auto">
            <a:xfrm>
              <a:off x="3563743" y="4551330"/>
              <a:ext cx="344924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3" name="AutoShape 1968"/>
            <p:cNvCxnSpPr>
              <a:cxnSpLocks noChangeShapeType="1"/>
            </p:cNvCxnSpPr>
            <p:nvPr/>
          </p:nvCxnSpPr>
          <p:spPr bwMode="auto">
            <a:xfrm>
              <a:off x="4953000" y="5090936"/>
              <a:ext cx="280876" cy="697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24" name="AutoShape 571"/>
            <p:cNvCxnSpPr>
              <a:cxnSpLocks noChangeShapeType="1"/>
            </p:cNvCxnSpPr>
            <p:nvPr/>
          </p:nvCxnSpPr>
          <p:spPr bwMode="auto">
            <a:xfrm>
              <a:off x="1142499" y="2998743"/>
              <a:ext cx="756000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6" name="Group 43"/>
            <p:cNvGrpSpPr>
              <a:grpSpLocks/>
            </p:cNvGrpSpPr>
            <p:nvPr/>
          </p:nvGrpSpPr>
          <p:grpSpPr bwMode="auto">
            <a:xfrm>
              <a:off x="4187540" y="2122407"/>
              <a:ext cx="220164" cy="226579"/>
              <a:chOff x="8460" y="6042"/>
              <a:chExt cx="495" cy="325"/>
            </a:xfrm>
          </p:grpSpPr>
          <p:sp>
            <p:nvSpPr>
              <p:cNvPr id="19604" name="AutoShape 44"/>
              <p:cNvSpPr>
                <a:spLocks noChangeArrowheads="1"/>
              </p:cNvSpPr>
              <p:nvPr/>
            </p:nvSpPr>
            <p:spPr bwMode="auto">
              <a:xfrm rot="-5400000">
                <a:off x="8549" y="5961"/>
                <a:ext cx="325" cy="487"/>
              </a:xfrm>
              <a:prstGeom prst="flowChartDelay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605" name="Freeform 45"/>
              <p:cNvSpPr>
                <a:spLocks/>
              </p:cNvSpPr>
              <p:nvPr/>
            </p:nvSpPr>
            <p:spPr bwMode="auto">
              <a:xfrm>
                <a:off x="8460" y="6165"/>
                <a:ext cx="490" cy="90"/>
              </a:xfrm>
              <a:custGeom>
                <a:avLst/>
                <a:gdLst>
                  <a:gd name="T0" fmla="*/ 0 w 439"/>
                  <a:gd name="T1" fmla="*/ 378 h 64"/>
                  <a:gd name="T2" fmla="*/ 522 w 439"/>
                  <a:gd name="T3" fmla="*/ 498 h 64"/>
                  <a:gd name="T4" fmla="*/ 579 w 439"/>
                  <a:gd name="T5" fmla="*/ 148 h 64"/>
                  <a:gd name="T6" fmla="*/ 753 w 439"/>
                  <a:gd name="T7" fmla="*/ 378 h 64"/>
                  <a:gd name="T8" fmla="*/ 840 w 439"/>
                  <a:gd name="T9" fmla="*/ 267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9"/>
                  <a:gd name="T16" fmla="*/ 0 h 64"/>
                  <a:gd name="T17" fmla="*/ 439 w 439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9" h="64">
                    <a:moveTo>
                      <a:pt x="0" y="49"/>
                    </a:moveTo>
                    <a:cubicBezTo>
                      <a:pt x="112" y="24"/>
                      <a:pt x="174" y="0"/>
                      <a:pt x="270" y="64"/>
                    </a:cubicBezTo>
                    <a:cubicBezTo>
                      <a:pt x="280" y="49"/>
                      <a:pt x="282" y="21"/>
                      <a:pt x="300" y="19"/>
                    </a:cubicBezTo>
                    <a:cubicBezTo>
                      <a:pt x="331" y="15"/>
                      <a:pt x="390" y="49"/>
                      <a:pt x="390" y="49"/>
                    </a:cubicBezTo>
                    <a:cubicBezTo>
                      <a:pt x="439" y="16"/>
                      <a:pt x="435" y="1"/>
                      <a:pt x="435" y="34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7" name="Group 1923"/>
            <p:cNvGrpSpPr>
              <a:grpSpLocks/>
            </p:cNvGrpSpPr>
            <p:nvPr/>
          </p:nvGrpSpPr>
          <p:grpSpPr bwMode="auto">
            <a:xfrm>
              <a:off x="3330902" y="2031776"/>
              <a:ext cx="377615" cy="2355722"/>
              <a:chOff x="8445" y="7508"/>
              <a:chExt cx="524" cy="3455"/>
            </a:xfrm>
          </p:grpSpPr>
          <p:cxnSp>
            <p:nvCxnSpPr>
              <p:cNvPr id="19600" name="AutoShape 1924"/>
              <p:cNvCxnSpPr>
                <a:cxnSpLocks noChangeShapeType="1"/>
              </p:cNvCxnSpPr>
              <p:nvPr/>
            </p:nvCxnSpPr>
            <p:spPr bwMode="auto">
              <a:xfrm>
                <a:off x="8450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601" name="AutoShape 1925"/>
              <p:cNvCxnSpPr>
                <a:cxnSpLocks noChangeShapeType="1"/>
              </p:cNvCxnSpPr>
              <p:nvPr/>
            </p:nvCxnSpPr>
            <p:spPr bwMode="auto">
              <a:xfrm>
                <a:off x="8969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602" name="Arc 1926"/>
              <p:cNvSpPr>
                <a:spLocks/>
              </p:cNvSpPr>
              <p:nvPr/>
            </p:nvSpPr>
            <p:spPr bwMode="auto">
              <a:xfrm rot="10853378" flipV="1">
                <a:off x="8445" y="7508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603" name="Arc 1927"/>
              <p:cNvSpPr>
                <a:spLocks/>
              </p:cNvSpPr>
              <p:nvPr/>
            </p:nvSpPr>
            <p:spPr bwMode="auto">
              <a:xfrm rot="64827" flipV="1">
                <a:off x="8445" y="10573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cxnSp>
          <p:nvCxnSpPr>
            <p:cNvPr id="19527" name="Straight Connector 753"/>
            <p:cNvCxnSpPr>
              <a:cxnSpLocks noChangeShapeType="1"/>
            </p:cNvCxnSpPr>
            <p:nvPr/>
          </p:nvCxnSpPr>
          <p:spPr bwMode="auto">
            <a:xfrm>
              <a:off x="3334906" y="3177915"/>
              <a:ext cx="363604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8" name="Straight Connector 755"/>
            <p:cNvCxnSpPr>
              <a:cxnSpLocks noChangeShapeType="1"/>
            </p:cNvCxnSpPr>
            <p:nvPr/>
          </p:nvCxnSpPr>
          <p:spPr bwMode="auto">
            <a:xfrm>
              <a:off x="3344245" y="2319008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9" name="Straight Connector 756"/>
            <p:cNvCxnSpPr>
              <a:cxnSpLocks noChangeShapeType="1"/>
            </p:cNvCxnSpPr>
            <p:nvPr/>
          </p:nvCxnSpPr>
          <p:spPr bwMode="auto">
            <a:xfrm>
              <a:off x="3331569" y="4112116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9530" name="Text Box 2"/>
            <p:cNvSpPr txBox="1">
              <a:spLocks noChangeArrowheads="1"/>
            </p:cNvSpPr>
            <p:nvPr/>
          </p:nvSpPr>
          <p:spPr bwMode="auto">
            <a:xfrm>
              <a:off x="4118822" y="4376342"/>
              <a:ext cx="679172" cy="384138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Q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Reb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1" name="Text Box 2"/>
            <p:cNvSpPr txBox="1">
              <a:spLocks noChangeArrowheads="1"/>
            </p:cNvSpPr>
            <p:nvPr/>
          </p:nvSpPr>
          <p:spPr bwMode="auto">
            <a:xfrm>
              <a:off x="4359668" y="1553520"/>
              <a:ext cx="835956" cy="42736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Q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Cnd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2" name="Text Box 602"/>
            <p:cNvSpPr txBox="1">
              <a:spLocks noChangeArrowheads="1"/>
            </p:cNvSpPr>
            <p:nvPr/>
          </p:nvSpPr>
          <p:spPr bwMode="auto">
            <a:xfrm>
              <a:off x="1028954" y="5038994"/>
              <a:ext cx="690954" cy="295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Tot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3" name="Text Box 603"/>
            <p:cNvSpPr txBox="1">
              <a:spLocks noChangeArrowheads="1"/>
            </p:cNvSpPr>
            <p:nvPr/>
          </p:nvSpPr>
          <p:spPr bwMode="auto">
            <a:xfrm>
              <a:off x="41058" y="2961794"/>
              <a:ext cx="766597" cy="39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H2O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4" name="Text Box 604"/>
            <p:cNvSpPr txBox="1">
              <a:spLocks noChangeArrowheads="1"/>
            </p:cNvSpPr>
            <p:nvPr/>
          </p:nvSpPr>
          <p:spPr bwMode="auto">
            <a:xfrm>
              <a:off x="2557847" y="3081115"/>
              <a:ext cx="629083" cy="369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Col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5" name="Text Box 606"/>
            <p:cNvSpPr txBox="1">
              <a:spLocks noChangeArrowheads="1"/>
            </p:cNvSpPr>
            <p:nvPr/>
          </p:nvSpPr>
          <p:spPr bwMode="auto">
            <a:xfrm>
              <a:off x="3832609" y="2540706"/>
              <a:ext cx="343589" cy="37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L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6" name="Text Box 608"/>
            <p:cNvSpPr txBox="1">
              <a:spLocks noChangeArrowheads="1"/>
            </p:cNvSpPr>
            <p:nvPr/>
          </p:nvSpPr>
          <p:spPr bwMode="auto">
            <a:xfrm>
              <a:off x="4489765" y="2556741"/>
              <a:ext cx="374946" cy="363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D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7" name="Text Box 611"/>
            <p:cNvSpPr txBox="1">
              <a:spLocks noChangeArrowheads="1"/>
            </p:cNvSpPr>
            <p:nvPr/>
          </p:nvSpPr>
          <p:spPr bwMode="auto">
            <a:xfrm>
              <a:off x="3983815" y="5063614"/>
              <a:ext cx="742553" cy="361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Ester</a:t>
              </a:r>
              <a:endParaRPr lang="en-US" sz="1600">
                <a:cs typeface="Arial" charset="0"/>
              </a:endParaRPr>
            </a:p>
          </p:txBody>
        </p:sp>
        <p:grpSp>
          <p:nvGrpSpPr>
            <p:cNvPr id="8" name="Group 771"/>
            <p:cNvGrpSpPr>
              <a:grpSpLocks/>
            </p:cNvGrpSpPr>
            <p:nvPr/>
          </p:nvGrpSpPr>
          <p:grpSpPr bwMode="auto">
            <a:xfrm rot="-5400000">
              <a:off x="2735898" y="2965716"/>
              <a:ext cx="217515" cy="143440"/>
              <a:chOff x="-34607" y="34607"/>
              <a:chExt cx="252" cy="208"/>
            </a:xfrm>
          </p:grpSpPr>
          <p:sp>
            <p:nvSpPr>
              <p:cNvPr id="19597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98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9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9" name="Group 787"/>
            <p:cNvGrpSpPr>
              <a:grpSpLocks/>
            </p:cNvGrpSpPr>
            <p:nvPr/>
          </p:nvGrpSpPr>
          <p:grpSpPr bwMode="auto">
            <a:xfrm rot="-5400000">
              <a:off x="4264369" y="4956805"/>
              <a:ext cx="217515" cy="142773"/>
              <a:chOff x="-34607" y="34607"/>
              <a:chExt cx="252" cy="208"/>
            </a:xfrm>
          </p:grpSpPr>
          <p:sp>
            <p:nvSpPr>
              <p:cNvPr id="19594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95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6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0" name="Group 791"/>
            <p:cNvGrpSpPr>
              <a:grpSpLocks/>
            </p:cNvGrpSpPr>
            <p:nvPr/>
          </p:nvGrpSpPr>
          <p:grpSpPr bwMode="auto">
            <a:xfrm rot="-5400000">
              <a:off x="4218887" y="4235254"/>
              <a:ext cx="217515" cy="143440"/>
              <a:chOff x="-34607" y="34607"/>
              <a:chExt cx="252" cy="208"/>
            </a:xfrm>
          </p:grpSpPr>
          <p:sp>
            <p:nvSpPr>
              <p:cNvPr id="19591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92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3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1" name="Group 795"/>
            <p:cNvGrpSpPr>
              <a:grpSpLocks/>
            </p:cNvGrpSpPr>
            <p:nvPr/>
          </p:nvGrpSpPr>
          <p:grpSpPr bwMode="auto">
            <a:xfrm rot="-5400000">
              <a:off x="3885305" y="2451209"/>
              <a:ext cx="217515" cy="143440"/>
              <a:chOff x="-34607" y="34607"/>
              <a:chExt cx="252" cy="208"/>
            </a:xfrm>
          </p:grpSpPr>
          <p:sp>
            <p:nvSpPr>
              <p:cNvPr id="19588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89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0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2" name="Group 799"/>
            <p:cNvGrpSpPr>
              <a:grpSpLocks/>
            </p:cNvGrpSpPr>
            <p:nvPr/>
          </p:nvGrpSpPr>
          <p:grpSpPr bwMode="auto">
            <a:xfrm rot="-5400000">
              <a:off x="4475744" y="1418707"/>
              <a:ext cx="217515" cy="143440"/>
              <a:chOff x="-34607" y="34607"/>
              <a:chExt cx="252" cy="208"/>
            </a:xfrm>
          </p:grpSpPr>
          <p:sp>
            <p:nvSpPr>
              <p:cNvPr id="19585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86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87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3" name="Group 803"/>
            <p:cNvGrpSpPr>
              <a:grpSpLocks/>
            </p:cNvGrpSpPr>
            <p:nvPr/>
          </p:nvGrpSpPr>
          <p:grpSpPr bwMode="auto">
            <a:xfrm>
              <a:off x="3833276" y="4362399"/>
              <a:ext cx="427652" cy="398082"/>
              <a:chOff x="0" y="1"/>
              <a:chExt cx="396552" cy="370257"/>
            </a:xfrm>
          </p:grpSpPr>
          <p:sp>
            <p:nvSpPr>
              <p:cNvPr id="19580" name="Oval 804"/>
              <p:cNvSpPr>
                <a:spLocks noChangeArrowheads="1"/>
              </p:cNvSpPr>
              <p:nvPr/>
            </p:nvSpPr>
            <p:spPr bwMode="auto">
              <a:xfrm>
                <a:off x="77033" y="63564"/>
                <a:ext cx="228600" cy="228600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grpSp>
            <p:nvGrpSpPr>
              <p:cNvPr id="14" name="Group 805"/>
              <p:cNvGrpSpPr>
                <a:grpSpLocks/>
              </p:cNvGrpSpPr>
              <p:nvPr/>
            </p:nvGrpSpPr>
            <p:grpSpPr bwMode="auto">
              <a:xfrm>
                <a:off x="0" y="3"/>
                <a:ext cx="396552" cy="370257"/>
                <a:chOff x="0" y="0"/>
                <a:chExt cx="669" cy="837"/>
              </a:xfrm>
            </p:grpSpPr>
            <p:cxnSp>
              <p:nvCxnSpPr>
                <p:cNvPr id="19582" name="AutoShape 1962"/>
                <p:cNvCxnSpPr>
                  <a:cxnSpLocks noChangeShapeType="1"/>
                </p:cNvCxnSpPr>
                <p:nvPr/>
              </p:nvCxnSpPr>
              <p:spPr bwMode="auto">
                <a:xfrm flipV="1">
                  <a:off x="0" y="469"/>
                  <a:ext cx="435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583" name="AutoShape 1963"/>
                <p:cNvCxnSpPr>
                  <a:cxnSpLocks noChangeShapeType="1"/>
                </p:cNvCxnSpPr>
                <p:nvPr/>
              </p:nvCxnSpPr>
              <p:spPr bwMode="auto">
                <a:xfrm>
                  <a:off x="217" y="368"/>
                  <a:ext cx="218" cy="102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584" name="AutoShape 1964"/>
                <p:cNvCxnSpPr>
                  <a:cxnSpLocks noChangeShapeType="1"/>
                </p:cNvCxnSpPr>
                <p:nvPr/>
              </p:nvCxnSpPr>
              <p:spPr bwMode="auto">
                <a:xfrm flipV="1">
                  <a:off x="217" y="0"/>
                  <a:ext cx="452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grpSp>
          <p:nvGrpSpPr>
            <p:cNvPr id="15" name="Group 1923"/>
            <p:cNvGrpSpPr>
              <a:grpSpLocks/>
            </p:cNvGrpSpPr>
            <p:nvPr/>
          </p:nvGrpSpPr>
          <p:grpSpPr bwMode="auto">
            <a:xfrm>
              <a:off x="1885485" y="2854431"/>
              <a:ext cx="382339" cy="2355722"/>
              <a:chOff x="8454" y="7508"/>
              <a:chExt cx="530" cy="3455"/>
            </a:xfrm>
          </p:grpSpPr>
          <p:cxnSp>
            <p:nvCxnSpPr>
              <p:cNvPr id="19576" name="AutoShape 1924"/>
              <p:cNvCxnSpPr>
                <a:cxnSpLocks noChangeShapeType="1"/>
              </p:cNvCxnSpPr>
              <p:nvPr/>
            </p:nvCxnSpPr>
            <p:spPr bwMode="auto">
              <a:xfrm>
                <a:off x="8465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577" name="AutoShape 1925"/>
              <p:cNvCxnSpPr>
                <a:cxnSpLocks noChangeShapeType="1"/>
              </p:cNvCxnSpPr>
              <p:nvPr/>
            </p:nvCxnSpPr>
            <p:spPr bwMode="auto">
              <a:xfrm>
                <a:off x="8984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78" name="Arc 1926"/>
              <p:cNvSpPr>
                <a:spLocks/>
              </p:cNvSpPr>
              <p:nvPr/>
            </p:nvSpPr>
            <p:spPr bwMode="auto">
              <a:xfrm rot="10853378" flipV="1">
                <a:off x="8457" y="7508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79" name="Arc 1927"/>
              <p:cNvSpPr>
                <a:spLocks/>
              </p:cNvSpPr>
              <p:nvPr/>
            </p:nvSpPr>
            <p:spPr bwMode="auto">
              <a:xfrm rot="64827" flipV="1">
                <a:off x="8454" y="10573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cxnSp>
          <p:nvCxnSpPr>
            <p:cNvPr id="19545" name="Straight Connector 753"/>
            <p:cNvCxnSpPr>
              <a:cxnSpLocks noChangeShapeType="1"/>
            </p:cNvCxnSpPr>
            <p:nvPr/>
          </p:nvCxnSpPr>
          <p:spPr bwMode="auto">
            <a:xfrm>
              <a:off x="1876601" y="3877869"/>
              <a:ext cx="363604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6" name="Straight Connector 755"/>
            <p:cNvCxnSpPr>
              <a:cxnSpLocks noChangeShapeType="1"/>
            </p:cNvCxnSpPr>
            <p:nvPr/>
          </p:nvCxnSpPr>
          <p:spPr bwMode="auto">
            <a:xfrm>
              <a:off x="1885942" y="3141662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7" name="Straight Connector 756"/>
            <p:cNvCxnSpPr>
              <a:cxnSpLocks noChangeShapeType="1"/>
            </p:cNvCxnSpPr>
            <p:nvPr/>
          </p:nvCxnSpPr>
          <p:spPr bwMode="auto">
            <a:xfrm>
              <a:off x="1873266" y="4934772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8" name="Straight Connector 755"/>
            <p:cNvCxnSpPr>
              <a:cxnSpLocks noChangeShapeType="1"/>
            </p:cNvCxnSpPr>
            <p:nvPr/>
          </p:nvCxnSpPr>
          <p:spPr bwMode="auto">
            <a:xfrm>
              <a:off x="1875934" y="3500703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9" name="Straight Connector 755"/>
            <p:cNvCxnSpPr>
              <a:cxnSpLocks noChangeShapeType="1"/>
            </p:cNvCxnSpPr>
            <p:nvPr/>
          </p:nvCxnSpPr>
          <p:spPr bwMode="auto">
            <a:xfrm>
              <a:off x="1872599" y="4241789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50" name="Straight Connector 755"/>
            <p:cNvCxnSpPr>
              <a:cxnSpLocks noChangeShapeType="1"/>
            </p:cNvCxnSpPr>
            <p:nvPr/>
          </p:nvCxnSpPr>
          <p:spPr bwMode="auto">
            <a:xfrm>
              <a:off x="1875934" y="4586886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51" name="AutoShape 571"/>
            <p:cNvCxnSpPr>
              <a:cxnSpLocks noChangeShapeType="1"/>
            </p:cNvCxnSpPr>
            <p:nvPr/>
          </p:nvCxnSpPr>
          <p:spPr bwMode="auto">
            <a:xfrm>
              <a:off x="2121080" y="5634832"/>
              <a:ext cx="3096000" cy="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6" name="Group 779"/>
            <p:cNvGrpSpPr>
              <a:grpSpLocks/>
            </p:cNvGrpSpPr>
            <p:nvPr/>
          </p:nvGrpSpPr>
          <p:grpSpPr bwMode="auto">
            <a:xfrm rot="-5400000">
              <a:off x="4250092" y="5499306"/>
              <a:ext cx="217515" cy="142773"/>
              <a:chOff x="-34607" y="34607"/>
              <a:chExt cx="252" cy="208"/>
            </a:xfrm>
          </p:grpSpPr>
          <p:sp>
            <p:nvSpPr>
              <p:cNvPr id="19573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74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75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cxnSp>
          <p:nvCxnSpPr>
            <p:cNvPr id="19553" name="AutoShape 1921"/>
            <p:cNvCxnSpPr>
              <a:cxnSpLocks noChangeShapeType="1"/>
            </p:cNvCxnSpPr>
            <p:nvPr/>
          </p:nvCxnSpPr>
          <p:spPr bwMode="auto">
            <a:xfrm flipV="1">
              <a:off x="118732" y="5029200"/>
              <a:ext cx="1783868" cy="3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9554" name="Text Box 603"/>
            <p:cNvSpPr txBox="1">
              <a:spLocks noChangeArrowheads="1"/>
            </p:cNvSpPr>
            <p:nvPr/>
          </p:nvSpPr>
          <p:spPr bwMode="auto">
            <a:xfrm>
              <a:off x="0" y="4991052"/>
              <a:ext cx="784584" cy="39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Feed</a:t>
              </a:r>
              <a:endParaRPr lang="en-US" sz="1600">
                <a:cs typeface="Arial" charset="0"/>
              </a:endParaRPr>
            </a:p>
          </p:txBody>
        </p:sp>
        <p:grpSp>
          <p:nvGrpSpPr>
            <p:cNvPr id="17" name="Group 779"/>
            <p:cNvGrpSpPr>
              <a:grpSpLocks/>
            </p:cNvGrpSpPr>
            <p:nvPr/>
          </p:nvGrpSpPr>
          <p:grpSpPr bwMode="auto">
            <a:xfrm rot="-5400000">
              <a:off x="324077" y="4905025"/>
              <a:ext cx="217515" cy="142773"/>
              <a:chOff x="-34607" y="34607"/>
              <a:chExt cx="252" cy="208"/>
            </a:xfrm>
          </p:grpSpPr>
          <p:sp>
            <p:nvSpPr>
              <p:cNvPr id="19570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71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72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sp>
          <p:nvSpPr>
            <p:cNvPr id="19556" name="Text Box 1971"/>
            <p:cNvSpPr txBox="1">
              <a:spLocks noChangeArrowheads="1"/>
            </p:cNvSpPr>
            <p:nvPr/>
          </p:nvSpPr>
          <p:spPr bwMode="auto">
            <a:xfrm>
              <a:off x="2314424" y="4628405"/>
              <a:ext cx="1002080" cy="437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Aft>
                  <a:spcPts val="1000"/>
                </a:spcAft>
              </a:pPr>
              <a:r>
                <a:rPr lang="en-IN" sz="1600">
                  <a:latin typeface="Times New Roman" pitchFamily="18" charset="0"/>
                  <a:cs typeface="Arial" charset="0"/>
                </a:rPr>
                <a:t>Extractor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57" name="Text Box 1971"/>
            <p:cNvSpPr txBox="1">
              <a:spLocks noChangeArrowheads="1"/>
            </p:cNvSpPr>
            <p:nvPr/>
          </p:nvSpPr>
          <p:spPr bwMode="auto">
            <a:xfrm>
              <a:off x="3867301" y="3173034"/>
              <a:ext cx="1169537" cy="437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l">
                <a:spcAft>
                  <a:spcPts val="1000"/>
                </a:spcAft>
              </a:pPr>
              <a:r>
                <a:rPr lang="en-IN" sz="1600">
                  <a:latin typeface="Times New Roman" pitchFamily="18" charset="0"/>
                  <a:cs typeface="Arial" charset="0"/>
                </a:rPr>
                <a:t>Distillation column</a:t>
              </a:r>
              <a:r>
                <a:rPr lang="en-IN" sz="1600" i="1">
                  <a:latin typeface="Times New Roman" pitchFamily="18" charset="0"/>
                  <a:cs typeface="Arial" charset="0"/>
                </a:rPr>
                <a:t> 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58" name="Text Box 603"/>
            <p:cNvSpPr txBox="1">
              <a:spLocks noChangeArrowheads="1"/>
            </p:cNvSpPr>
            <p:nvPr/>
          </p:nvSpPr>
          <p:spPr bwMode="auto">
            <a:xfrm>
              <a:off x="3893963" y="5586727"/>
              <a:ext cx="970813" cy="39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Alc-wash</a:t>
              </a:r>
              <a:endParaRPr lang="en-US" sz="1600">
                <a:cs typeface="Arial" charset="0"/>
              </a:endParaRPr>
            </a:p>
          </p:txBody>
        </p:sp>
        <p:cxnSp>
          <p:nvCxnSpPr>
            <p:cNvPr id="19559" name="AutoShape 1967"/>
            <p:cNvCxnSpPr>
              <a:cxnSpLocks noChangeShapeType="1"/>
            </p:cNvCxnSpPr>
            <p:nvPr/>
          </p:nvCxnSpPr>
          <p:spPr bwMode="auto">
            <a:xfrm>
              <a:off x="2096799" y="5207128"/>
              <a:ext cx="0" cy="4320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33" name="Freeform 132"/>
            <p:cNvSpPr/>
            <p:nvPr/>
          </p:nvSpPr>
          <p:spPr>
            <a:xfrm>
              <a:off x="925909" y="2988987"/>
              <a:ext cx="238407" cy="95253"/>
            </a:xfrm>
            <a:custGeom>
              <a:avLst/>
              <a:gdLst>
                <a:gd name="connsiteX0" fmla="*/ 0 w 170121"/>
                <a:gd name="connsiteY0" fmla="*/ 0 h 106325"/>
                <a:gd name="connsiteX1" fmla="*/ 85060 w 170121"/>
                <a:gd name="connsiteY1" fmla="*/ 106325 h 106325"/>
                <a:gd name="connsiteX2" fmla="*/ 170121 w 170121"/>
                <a:gd name="connsiteY2" fmla="*/ 0 h 106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0121" h="106325">
                  <a:moveTo>
                    <a:pt x="0" y="0"/>
                  </a:moveTo>
                  <a:cubicBezTo>
                    <a:pt x="28353" y="53162"/>
                    <a:pt x="56707" y="106325"/>
                    <a:pt x="85060" y="106325"/>
                  </a:cubicBezTo>
                  <a:cubicBezTo>
                    <a:pt x="113413" y="106325"/>
                    <a:pt x="141767" y="53162"/>
                    <a:pt x="170121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IN"/>
            </a:p>
          </p:txBody>
        </p:sp>
        <p:cxnSp>
          <p:nvCxnSpPr>
            <p:cNvPr id="19561" name="AutoShape 1967"/>
            <p:cNvCxnSpPr>
              <a:cxnSpLocks noChangeShapeType="1"/>
            </p:cNvCxnSpPr>
            <p:nvPr/>
          </p:nvCxnSpPr>
          <p:spPr bwMode="auto">
            <a:xfrm>
              <a:off x="141767" y="2997495"/>
              <a:ext cx="792000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18" name="Group 779"/>
            <p:cNvGrpSpPr>
              <a:grpSpLocks/>
            </p:cNvGrpSpPr>
            <p:nvPr/>
          </p:nvGrpSpPr>
          <p:grpSpPr bwMode="auto">
            <a:xfrm rot="-5400000">
              <a:off x="267429" y="2863218"/>
              <a:ext cx="217515" cy="142773"/>
              <a:chOff x="-34607" y="34607"/>
              <a:chExt cx="252" cy="208"/>
            </a:xfrm>
          </p:grpSpPr>
          <p:sp>
            <p:nvSpPr>
              <p:cNvPr id="19567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68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69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</p:grpSp>
      <p:grpSp>
        <p:nvGrpSpPr>
          <p:cNvPr id="19" name="Group 180"/>
          <p:cNvGrpSpPr/>
          <p:nvPr/>
        </p:nvGrpSpPr>
        <p:grpSpPr>
          <a:xfrm>
            <a:off x="1360514" y="4709990"/>
            <a:ext cx="1799660" cy="462625"/>
            <a:chOff x="1360514" y="4709990"/>
            <a:chExt cx="1799660" cy="462625"/>
          </a:xfrm>
        </p:grpSpPr>
        <p:grpSp>
          <p:nvGrpSpPr>
            <p:cNvPr id="20" name="Group 170"/>
            <p:cNvGrpSpPr/>
            <p:nvPr/>
          </p:nvGrpSpPr>
          <p:grpSpPr>
            <a:xfrm>
              <a:off x="2285984" y="4709990"/>
              <a:ext cx="360363" cy="311150"/>
              <a:chOff x="2602431" y="2603500"/>
              <a:chExt cx="360363" cy="311150"/>
            </a:xfrm>
          </p:grpSpPr>
          <p:sp>
            <p:nvSpPr>
              <p:cNvPr id="179" name="Oval 149"/>
              <p:cNvSpPr>
                <a:spLocks noChangeArrowheads="1"/>
              </p:cNvSpPr>
              <p:nvPr/>
            </p:nvSpPr>
            <p:spPr bwMode="auto">
              <a:xfrm flipH="1">
                <a:off x="2615127" y="2603500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80" name="Text Box 150"/>
              <p:cNvSpPr txBox="1">
                <a:spLocks noChangeArrowheads="1"/>
              </p:cNvSpPr>
              <p:nvPr/>
            </p:nvSpPr>
            <p:spPr bwMode="auto">
              <a:xfrm flipH="1">
                <a:off x="2602431" y="2603500"/>
                <a:ext cx="360363" cy="307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C00000"/>
                    </a:solidFill>
                  </a:rPr>
                  <a:t>FC</a:t>
                </a:r>
              </a:p>
            </p:txBody>
          </p:sp>
        </p:grpSp>
        <p:sp>
          <p:nvSpPr>
            <p:cNvPr id="175" name="Line 151"/>
            <p:cNvSpPr>
              <a:spLocks noChangeShapeType="1"/>
            </p:cNvSpPr>
            <p:nvPr/>
          </p:nvSpPr>
          <p:spPr bwMode="auto">
            <a:xfrm flipH="1" flipV="1">
              <a:off x="3160174" y="4884615"/>
              <a:ext cx="0" cy="2880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6" name="Line 152"/>
            <p:cNvSpPr>
              <a:spLocks noChangeShapeType="1"/>
            </p:cNvSpPr>
            <p:nvPr/>
          </p:nvSpPr>
          <p:spPr bwMode="auto">
            <a:xfrm>
              <a:off x="2617773" y="4883027"/>
              <a:ext cx="540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7" name="Line 177"/>
            <p:cNvSpPr>
              <a:spLocks noChangeShapeType="1"/>
            </p:cNvSpPr>
            <p:nvPr/>
          </p:nvSpPr>
          <p:spPr bwMode="auto">
            <a:xfrm>
              <a:off x="1847834" y="4886204"/>
              <a:ext cx="43815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8" name="Text Box 178"/>
            <p:cNvSpPr txBox="1">
              <a:spLocks noChangeArrowheads="1"/>
            </p:cNvSpPr>
            <p:nvPr/>
          </p:nvSpPr>
          <p:spPr bwMode="auto">
            <a:xfrm>
              <a:off x="1360514" y="4711579"/>
              <a:ext cx="564578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</a:rPr>
                <a:t>TPM</a:t>
              </a:r>
            </a:p>
          </p:txBody>
        </p:sp>
      </p:grpSp>
      <p:grpSp>
        <p:nvGrpSpPr>
          <p:cNvPr id="21" name="Group 238"/>
          <p:cNvGrpSpPr/>
          <p:nvPr/>
        </p:nvGrpSpPr>
        <p:grpSpPr>
          <a:xfrm>
            <a:off x="5286380" y="1046148"/>
            <a:ext cx="954095" cy="816274"/>
            <a:chOff x="5286380" y="1046148"/>
            <a:chExt cx="954095" cy="816274"/>
          </a:xfrm>
        </p:grpSpPr>
        <p:grpSp>
          <p:nvGrpSpPr>
            <p:cNvPr id="22" name="Group 102"/>
            <p:cNvGrpSpPr>
              <a:grpSpLocks/>
            </p:cNvGrpSpPr>
            <p:nvPr/>
          </p:nvGrpSpPr>
          <p:grpSpPr bwMode="auto">
            <a:xfrm>
              <a:off x="5808675" y="1046148"/>
              <a:ext cx="431800" cy="311150"/>
              <a:chOff x="1247" y="2215"/>
              <a:chExt cx="272" cy="196"/>
            </a:xfrm>
          </p:grpSpPr>
          <p:sp>
            <p:nvSpPr>
              <p:cNvPr id="187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88" name="Text Box 104"/>
              <p:cNvSpPr txBox="1">
                <a:spLocks noChangeArrowheads="1"/>
              </p:cNvSpPr>
              <p:nvPr/>
            </p:nvSpPr>
            <p:spPr bwMode="auto">
              <a:xfrm>
                <a:off x="1247" y="2215"/>
                <a:ext cx="272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PC</a:t>
                </a:r>
              </a:p>
            </p:txBody>
          </p:sp>
        </p:grpSp>
        <p:sp>
          <p:nvSpPr>
            <p:cNvPr id="185" name="Line 105"/>
            <p:cNvSpPr>
              <a:spLocks noChangeShapeType="1"/>
            </p:cNvSpPr>
            <p:nvPr/>
          </p:nvSpPr>
          <p:spPr bwMode="auto">
            <a:xfrm flipV="1">
              <a:off x="5286380" y="1214422"/>
              <a:ext cx="0" cy="648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6" name="Line 106"/>
            <p:cNvSpPr>
              <a:spLocks noChangeShapeType="1"/>
            </p:cNvSpPr>
            <p:nvPr/>
          </p:nvSpPr>
          <p:spPr bwMode="auto">
            <a:xfrm flipH="1">
              <a:off x="5286380" y="1214422"/>
              <a:ext cx="540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9" name="Line 105"/>
            <p:cNvSpPr>
              <a:spLocks noChangeShapeType="1"/>
            </p:cNvSpPr>
            <p:nvPr/>
          </p:nvSpPr>
          <p:spPr bwMode="auto">
            <a:xfrm flipV="1">
              <a:off x="6009227" y="1366822"/>
              <a:ext cx="0" cy="198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3" name="Group 231"/>
          <p:cNvGrpSpPr/>
          <p:nvPr/>
        </p:nvGrpSpPr>
        <p:grpSpPr>
          <a:xfrm>
            <a:off x="2143108" y="2236253"/>
            <a:ext cx="600161" cy="939739"/>
            <a:chOff x="2143108" y="2236253"/>
            <a:chExt cx="600161" cy="939739"/>
          </a:xfrm>
        </p:grpSpPr>
        <p:grpSp>
          <p:nvGrpSpPr>
            <p:cNvPr id="24" name="Group 102"/>
            <p:cNvGrpSpPr>
              <a:grpSpLocks/>
            </p:cNvGrpSpPr>
            <p:nvPr/>
          </p:nvGrpSpPr>
          <p:grpSpPr bwMode="auto">
            <a:xfrm>
              <a:off x="2232012" y="2677053"/>
              <a:ext cx="360363" cy="311150"/>
              <a:chOff x="1258" y="2215"/>
              <a:chExt cx="227" cy="196"/>
            </a:xfrm>
          </p:grpSpPr>
          <p:sp>
            <p:nvSpPr>
              <p:cNvPr id="191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2" name="Text Box 104"/>
              <p:cNvSpPr txBox="1">
                <a:spLocks noChangeArrowheads="1"/>
              </p:cNvSpPr>
              <p:nvPr/>
            </p:nvSpPr>
            <p:spPr bwMode="auto">
              <a:xfrm>
                <a:off x="1258" y="2215"/>
                <a:ext cx="227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F</a:t>
                </a:r>
                <a:r>
                  <a:rPr lang="en-US" sz="1400" dirty="0" smtClean="0">
                    <a:solidFill>
                      <a:srgbClr val="0000CC"/>
                    </a:solidFill>
                  </a:rPr>
                  <a:t>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193" name="Line 105"/>
            <p:cNvSpPr>
              <a:spLocks noChangeShapeType="1"/>
            </p:cNvSpPr>
            <p:nvPr/>
          </p:nvSpPr>
          <p:spPr bwMode="auto">
            <a:xfrm flipV="1">
              <a:off x="2742658" y="2851992"/>
              <a:ext cx="0" cy="324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 dirty="0"/>
            </a:p>
          </p:txBody>
        </p:sp>
        <p:sp>
          <p:nvSpPr>
            <p:cNvPr id="194" name="Line 106"/>
            <p:cNvSpPr>
              <a:spLocks noChangeShapeType="1"/>
            </p:cNvSpPr>
            <p:nvPr/>
          </p:nvSpPr>
          <p:spPr bwMode="auto">
            <a:xfrm flipH="1">
              <a:off x="2563269" y="2857496"/>
              <a:ext cx="180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95" name="Line 105"/>
            <p:cNvSpPr>
              <a:spLocks noChangeShapeType="1"/>
            </p:cNvSpPr>
            <p:nvPr/>
          </p:nvSpPr>
          <p:spPr bwMode="auto">
            <a:xfrm>
              <a:off x="2411926" y="2492285"/>
              <a:ext cx="0" cy="180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2143108" y="2236253"/>
              <a:ext cx="5357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400" dirty="0" smtClean="0">
                  <a:solidFill>
                    <a:srgbClr val="FF0000"/>
                  </a:solidFill>
                </a:rPr>
                <a:t>MAX</a:t>
              </a:r>
              <a:endParaRPr lang="en-IN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5" name="Group 232"/>
          <p:cNvGrpSpPr/>
          <p:nvPr/>
        </p:nvGrpSpPr>
        <p:grpSpPr>
          <a:xfrm>
            <a:off x="3866087" y="2760660"/>
            <a:ext cx="842439" cy="311150"/>
            <a:chOff x="3866087" y="2760660"/>
            <a:chExt cx="842439" cy="311150"/>
          </a:xfrm>
        </p:grpSpPr>
        <p:grpSp>
          <p:nvGrpSpPr>
            <p:cNvPr id="26" name="Group 102"/>
            <p:cNvGrpSpPr>
              <a:grpSpLocks/>
            </p:cNvGrpSpPr>
            <p:nvPr/>
          </p:nvGrpSpPr>
          <p:grpSpPr bwMode="auto">
            <a:xfrm>
              <a:off x="4354513" y="2760660"/>
              <a:ext cx="354013" cy="311150"/>
              <a:chOff x="1258" y="2215"/>
              <a:chExt cx="223" cy="196"/>
            </a:xfrm>
          </p:grpSpPr>
          <p:sp>
            <p:nvSpPr>
              <p:cNvPr id="198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9" name="Text Box 104"/>
              <p:cNvSpPr txBox="1">
                <a:spLocks noChangeArrowheads="1"/>
              </p:cNvSpPr>
              <p:nvPr/>
            </p:nvSpPr>
            <p:spPr bwMode="auto">
              <a:xfrm>
                <a:off x="1258" y="2215"/>
                <a:ext cx="223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</a:rPr>
                  <a:t>LC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200" name="Line 106"/>
            <p:cNvSpPr>
              <a:spLocks noChangeShapeType="1"/>
            </p:cNvSpPr>
            <p:nvPr/>
          </p:nvSpPr>
          <p:spPr bwMode="auto">
            <a:xfrm flipH="1">
              <a:off x="3872752" y="2925232"/>
              <a:ext cx="504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01" name="Line 105"/>
            <p:cNvSpPr>
              <a:spLocks noChangeShapeType="1"/>
            </p:cNvSpPr>
            <p:nvPr/>
          </p:nvSpPr>
          <p:spPr bwMode="auto">
            <a:xfrm flipV="1">
              <a:off x="3866087" y="2920467"/>
              <a:ext cx="0" cy="108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7" name="Group 234"/>
          <p:cNvGrpSpPr/>
          <p:nvPr/>
        </p:nvGrpSpPr>
        <p:grpSpPr>
          <a:xfrm>
            <a:off x="5055132" y="4538140"/>
            <a:ext cx="782641" cy="663575"/>
            <a:chOff x="5055132" y="4538140"/>
            <a:chExt cx="782641" cy="663575"/>
          </a:xfrm>
        </p:grpSpPr>
        <p:grpSp>
          <p:nvGrpSpPr>
            <p:cNvPr id="28" name="Group 102"/>
            <p:cNvGrpSpPr>
              <a:grpSpLocks/>
            </p:cNvGrpSpPr>
            <p:nvPr/>
          </p:nvGrpSpPr>
          <p:grpSpPr bwMode="auto">
            <a:xfrm>
              <a:off x="5483760" y="4890565"/>
              <a:ext cx="354013" cy="311150"/>
              <a:chOff x="1258" y="2215"/>
              <a:chExt cx="223" cy="196"/>
            </a:xfrm>
          </p:grpSpPr>
          <p:sp>
            <p:nvSpPr>
              <p:cNvPr id="209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0" name="Text Box 104"/>
              <p:cNvSpPr txBox="1">
                <a:spLocks noChangeArrowheads="1"/>
              </p:cNvSpPr>
              <p:nvPr/>
            </p:nvSpPr>
            <p:spPr bwMode="auto">
              <a:xfrm>
                <a:off x="1258" y="2215"/>
                <a:ext cx="223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</a:rPr>
                  <a:t>LC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211" name="Line 106"/>
            <p:cNvSpPr>
              <a:spLocks noChangeShapeType="1"/>
            </p:cNvSpPr>
            <p:nvPr/>
          </p:nvSpPr>
          <p:spPr bwMode="auto">
            <a:xfrm flipH="1">
              <a:off x="5056525" y="5067309"/>
              <a:ext cx="432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12" name="Line 105"/>
            <p:cNvSpPr>
              <a:spLocks noChangeShapeType="1"/>
            </p:cNvSpPr>
            <p:nvPr/>
          </p:nvSpPr>
          <p:spPr bwMode="auto">
            <a:xfrm flipV="1">
              <a:off x="5055132" y="4538140"/>
              <a:ext cx="0" cy="540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9" name="Group 235"/>
          <p:cNvGrpSpPr/>
          <p:nvPr/>
        </p:nvGrpSpPr>
        <p:grpSpPr>
          <a:xfrm>
            <a:off x="5276661" y="3866095"/>
            <a:ext cx="686000" cy="486388"/>
            <a:chOff x="5276661" y="3866095"/>
            <a:chExt cx="686000" cy="486388"/>
          </a:xfrm>
        </p:grpSpPr>
        <p:grpSp>
          <p:nvGrpSpPr>
            <p:cNvPr id="30" name="Group 102"/>
            <p:cNvGrpSpPr>
              <a:grpSpLocks/>
            </p:cNvGrpSpPr>
            <p:nvPr/>
          </p:nvGrpSpPr>
          <p:grpSpPr bwMode="auto">
            <a:xfrm>
              <a:off x="5597535" y="3866095"/>
              <a:ext cx="365126" cy="311150"/>
              <a:chOff x="1258" y="2215"/>
              <a:chExt cx="230" cy="196"/>
            </a:xfrm>
          </p:grpSpPr>
          <p:sp>
            <p:nvSpPr>
              <p:cNvPr id="214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5" name="Text Box 104"/>
              <p:cNvSpPr txBox="1">
                <a:spLocks noChangeArrowheads="1"/>
              </p:cNvSpPr>
              <p:nvPr/>
            </p:nvSpPr>
            <p:spPr bwMode="auto">
              <a:xfrm>
                <a:off x="1258" y="2215"/>
                <a:ext cx="230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</a:rPr>
                  <a:t>TC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216" name="Line 106"/>
            <p:cNvSpPr>
              <a:spLocks noChangeShapeType="1"/>
            </p:cNvSpPr>
            <p:nvPr/>
          </p:nvSpPr>
          <p:spPr bwMode="auto">
            <a:xfrm flipH="1">
              <a:off x="5276661" y="4017438"/>
              <a:ext cx="324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17" name="Line 105"/>
            <p:cNvSpPr>
              <a:spLocks noChangeShapeType="1"/>
            </p:cNvSpPr>
            <p:nvPr/>
          </p:nvSpPr>
          <p:spPr bwMode="auto">
            <a:xfrm flipV="1">
              <a:off x="5786446" y="4172483"/>
              <a:ext cx="0" cy="180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31" name="Group 237"/>
          <p:cNvGrpSpPr/>
          <p:nvPr/>
        </p:nvGrpSpPr>
        <p:grpSpPr>
          <a:xfrm>
            <a:off x="5856760" y="2269058"/>
            <a:ext cx="421285" cy="311150"/>
            <a:chOff x="5856760" y="2269058"/>
            <a:chExt cx="421285" cy="311150"/>
          </a:xfrm>
        </p:grpSpPr>
        <p:grpSp>
          <p:nvGrpSpPr>
            <p:cNvPr id="128" name="Group 102"/>
            <p:cNvGrpSpPr>
              <a:grpSpLocks/>
            </p:cNvGrpSpPr>
            <p:nvPr/>
          </p:nvGrpSpPr>
          <p:grpSpPr bwMode="auto">
            <a:xfrm>
              <a:off x="5924032" y="2269058"/>
              <a:ext cx="354013" cy="311150"/>
              <a:chOff x="1258" y="2215"/>
              <a:chExt cx="223" cy="196"/>
            </a:xfrm>
          </p:grpSpPr>
          <p:sp>
            <p:nvSpPr>
              <p:cNvPr id="219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0" name="Text Box 104"/>
              <p:cNvSpPr txBox="1">
                <a:spLocks noChangeArrowheads="1"/>
              </p:cNvSpPr>
              <p:nvPr/>
            </p:nvSpPr>
            <p:spPr bwMode="auto">
              <a:xfrm>
                <a:off x="1258" y="2215"/>
                <a:ext cx="223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</a:rPr>
                  <a:t>LC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221" name="Line 106"/>
            <p:cNvSpPr>
              <a:spLocks noChangeShapeType="1"/>
            </p:cNvSpPr>
            <p:nvPr/>
          </p:nvSpPr>
          <p:spPr bwMode="auto">
            <a:xfrm flipH="1">
              <a:off x="5856760" y="2428868"/>
              <a:ext cx="72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29" name="Group 233"/>
          <p:cNvGrpSpPr/>
          <p:nvPr/>
        </p:nvGrpSpPr>
        <p:grpSpPr>
          <a:xfrm>
            <a:off x="3937525" y="5320256"/>
            <a:ext cx="1848921" cy="441857"/>
            <a:chOff x="3937525" y="5320256"/>
            <a:chExt cx="1848921" cy="441857"/>
          </a:xfrm>
        </p:grpSpPr>
        <p:grpSp>
          <p:nvGrpSpPr>
            <p:cNvPr id="130" name="Group 102"/>
            <p:cNvGrpSpPr>
              <a:grpSpLocks/>
            </p:cNvGrpSpPr>
            <p:nvPr/>
          </p:nvGrpSpPr>
          <p:grpSpPr bwMode="auto">
            <a:xfrm>
              <a:off x="4575177" y="5450963"/>
              <a:ext cx="354013" cy="311150"/>
              <a:chOff x="1258" y="2215"/>
              <a:chExt cx="223" cy="196"/>
            </a:xfrm>
          </p:grpSpPr>
          <p:sp>
            <p:nvSpPr>
              <p:cNvPr id="203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04" name="Text Box 104"/>
              <p:cNvSpPr txBox="1">
                <a:spLocks noChangeArrowheads="1"/>
              </p:cNvSpPr>
              <p:nvPr/>
            </p:nvSpPr>
            <p:spPr bwMode="auto">
              <a:xfrm>
                <a:off x="1258" y="2215"/>
                <a:ext cx="223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</a:rPr>
                  <a:t>LC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205" name="Line 106"/>
            <p:cNvSpPr>
              <a:spLocks noChangeShapeType="1"/>
            </p:cNvSpPr>
            <p:nvPr/>
          </p:nvSpPr>
          <p:spPr bwMode="auto">
            <a:xfrm flipH="1">
              <a:off x="4886446" y="5643578"/>
              <a:ext cx="900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06" name="Line 105"/>
            <p:cNvSpPr>
              <a:spLocks noChangeShapeType="1"/>
            </p:cNvSpPr>
            <p:nvPr/>
          </p:nvSpPr>
          <p:spPr bwMode="auto">
            <a:xfrm flipV="1">
              <a:off x="4731810" y="5332425"/>
              <a:ext cx="0" cy="108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0" name="Line 106"/>
            <p:cNvSpPr>
              <a:spLocks noChangeShapeType="1"/>
            </p:cNvSpPr>
            <p:nvPr/>
          </p:nvSpPr>
          <p:spPr bwMode="auto">
            <a:xfrm flipH="1">
              <a:off x="3937525" y="5320256"/>
              <a:ext cx="792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31" name="Group 236"/>
          <p:cNvGrpSpPr/>
          <p:nvPr/>
        </p:nvGrpSpPr>
        <p:grpSpPr>
          <a:xfrm>
            <a:off x="4586286" y="2243657"/>
            <a:ext cx="1097502" cy="1012087"/>
            <a:chOff x="4586286" y="2243657"/>
            <a:chExt cx="1097502" cy="1012087"/>
          </a:xfrm>
        </p:grpSpPr>
        <p:sp>
          <p:nvSpPr>
            <p:cNvPr id="207" name="Line 106"/>
            <p:cNvSpPr>
              <a:spLocks noChangeShapeType="1"/>
            </p:cNvSpPr>
            <p:nvPr/>
          </p:nvSpPr>
          <p:spPr bwMode="auto">
            <a:xfrm>
              <a:off x="4883153" y="2398702"/>
              <a:ext cx="468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32" name="Group 102"/>
            <p:cNvGrpSpPr>
              <a:grpSpLocks/>
            </p:cNvGrpSpPr>
            <p:nvPr/>
          </p:nvGrpSpPr>
          <p:grpSpPr bwMode="auto">
            <a:xfrm>
              <a:off x="5323425" y="2243657"/>
              <a:ext cx="360363" cy="311150"/>
              <a:chOff x="1258" y="2215"/>
              <a:chExt cx="227" cy="196"/>
            </a:xfrm>
          </p:grpSpPr>
          <p:sp>
            <p:nvSpPr>
              <p:cNvPr id="224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5" name="Text Box 104"/>
              <p:cNvSpPr txBox="1">
                <a:spLocks noChangeArrowheads="1"/>
              </p:cNvSpPr>
              <p:nvPr/>
            </p:nvSpPr>
            <p:spPr bwMode="auto">
              <a:xfrm>
                <a:off x="1258" y="2215"/>
                <a:ext cx="227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</a:rPr>
                  <a:t>FC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grpSp>
          <p:nvGrpSpPr>
            <p:cNvPr id="134" name="Group 102"/>
            <p:cNvGrpSpPr>
              <a:grpSpLocks/>
            </p:cNvGrpSpPr>
            <p:nvPr/>
          </p:nvGrpSpPr>
          <p:grpSpPr bwMode="auto">
            <a:xfrm>
              <a:off x="4586286" y="2243657"/>
              <a:ext cx="311150" cy="311150"/>
              <a:chOff x="1265" y="2215"/>
              <a:chExt cx="196" cy="196"/>
            </a:xfrm>
          </p:grpSpPr>
          <p:sp>
            <p:nvSpPr>
              <p:cNvPr id="227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8" name="Text Box 104"/>
              <p:cNvSpPr txBox="1">
                <a:spLocks noChangeArrowheads="1"/>
              </p:cNvSpPr>
              <p:nvPr/>
            </p:nvSpPr>
            <p:spPr bwMode="auto">
              <a:xfrm>
                <a:off x="1279" y="2215"/>
                <a:ext cx="175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</a:rPr>
                  <a:t>X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229" name="Line 105"/>
            <p:cNvSpPr>
              <a:spLocks noChangeShapeType="1"/>
            </p:cNvSpPr>
            <p:nvPr/>
          </p:nvSpPr>
          <p:spPr bwMode="auto">
            <a:xfrm flipV="1">
              <a:off x="4752446" y="2571744"/>
              <a:ext cx="0" cy="684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1" name="Line 105"/>
            <p:cNvSpPr>
              <a:spLocks noChangeShapeType="1"/>
            </p:cNvSpPr>
            <p:nvPr/>
          </p:nvSpPr>
          <p:spPr bwMode="auto">
            <a:xfrm flipV="1">
              <a:off x="5357818" y="2517625"/>
              <a:ext cx="0" cy="252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17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CS1: TPM at Bottleneck Feed</a:t>
            </a:r>
            <a:endParaRPr lang="en-IN" dirty="0"/>
          </a:p>
        </p:txBody>
      </p:sp>
      <p:sp>
        <p:nvSpPr>
          <p:cNvPr id="19458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noFill/>
        </p:spPr>
        <p:txBody>
          <a:bodyPr/>
          <a:lstStyle/>
          <a:p>
            <a:fld id="{BC3648F3-2AB7-4863-84A1-D35EBF0DEC47}" type="slidenum">
              <a:rPr lang="en-US" smtClean="0"/>
              <a:pPr/>
              <a:t>34</a:t>
            </a:fld>
            <a:endParaRPr lang="en-US" smtClean="0"/>
          </a:p>
        </p:txBody>
      </p:sp>
      <p:grpSp>
        <p:nvGrpSpPr>
          <p:cNvPr id="9" name="Group 67"/>
          <p:cNvGrpSpPr>
            <a:grpSpLocks/>
          </p:cNvGrpSpPr>
          <p:nvPr/>
        </p:nvGrpSpPr>
        <p:grpSpPr bwMode="auto">
          <a:xfrm>
            <a:off x="2071670" y="1084282"/>
            <a:ext cx="4495800" cy="5059362"/>
            <a:chOff x="0" y="920412"/>
            <a:chExt cx="5233876" cy="5059516"/>
          </a:xfrm>
        </p:grpSpPr>
        <p:sp>
          <p:nvSpPr>
            <p:cNvPr id="19503" name="Text Box 1971"/>
            <p:cNvSpPr txBox="1">
              <a:spLocks noChangeArrowheads="1"/>
            </p:cNvSpPr>
            <p:nvPr/>
          </p:nvSpPr>
          <p:spPr bwMode="auto">
            <a:xfrm>
              <a:off x="2527878" y="920412"/>
              <a:ext cx="879989" cy="437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l">
                <a:spcAft>
                  <a:spcPts val="1000"/>
                </a:spcAft>
              </a:pPr>
              <a:r>
                <a:rPr lang="en-IN" sz="1600" b="0">
                  <a:latin typeface="Times New Roman" pitchFamily="18" charset="0"/>
                  <a:cs typeface="Arial" charset="0"/>
                </a:rPr>
                <a:t>Recycle</a:t>
              </a:r>
              <a:r>
                <a:rPr lang="en-IN" sz="1600" b="0" i="1">
                  <a:latin typeface="Times New Roman" pitchFamily="18" charset="0"/>
                  <a:cs typeface="Arial" charset="0"/>
                </a:rPr>
                <a:t> </a:t>
              </a:r>
              <a:endParaRPr lang="en-US" sz="1600" b="0">
                <a:cs typeface="Arial" charset="0"/>
              </a:endParaRPr>
            </a:p>
          </p:txBody>
        </p:sp>
        <p:cxnSp>
          <p:nvCxnSpPr>
            <p:cNvPr id="19504" name="AutoShape 536"/>
            <p:cNvCxnSpPr>
              <a:cxnSpLocks noChangeShapeType="1"/>
            </p:cNvCxnSpPr>
            <p:nvPr/>
          </p:nvCxnSpPr>
          <p:spPr bwMode="auto">
            <a:xfrm>
              <a:off x="1056476" y="1299776"/>
              <a:ext cx="1334" cy="37440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05" name="AutoShape 1899"/>
            <p:cNvCxnSpPr>
              <a:cxnSpLocks noChangeShapeType="1"/>
            </p:cNvCxnSpPr>
            <p:nvPr/>
          </p:nvCxnSpPr>
          <p:spPr bwMode="auto">
            <a:xfrm flipH="1">
              <a:off x="1056476" y="1298784"/>
              <a:ext cx="4032000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06" name="AutoShape 538"/>
            <p:cNvCxnSpPr>
              <a:cxnSpLocks noChangeShapeType="1"/>
            </p:cNvCxnSpPr>
            <p:nvPr/>
          </p:nvCxnSpPr>
          <p:spPr bwMode="auto">
            <a:xfrm>
              <a:off x="2259553" y="3097742"/>
              <a:ext cx="513049" cy="209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7" name="AutoShape 1917"/>
            <p:cNvCxnSpPr>
              <a:cxnSpLocks noChangeShapeType="1"/>
            </p:cNvCxnSpPr>
            <p:nvPr/>
          </p:nvCxnSpPr>
          <p:spPr bwMode="auto">
            <a:xfrm flipV="1">
              <a:off x="4034093" y="2591599"/>
              <a:ext cx="1070130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8" name="AutoShape 1918"/>
            <p:cNvCxnSpPr>
              <a:cxnSpLocks noChangeShapeType="1"/>
            </p:cNvCxnSpPr>
            <p:nvPr/>
          </p:nvCxnSpPr>
          <p:spPr bwMode="auto">
            <a:xfrm flipV="1">
              <a:off x="5100219" y="1303664"/>
              <a:ext cx="1334" cy="12600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9" name="AutoShape 1921"/>
            <p:cNvCxnSpPr>
              <a:cxnSpLocks noChangeShapeType="1"/>
            </p:cNvCxnSpPr>
            <p:nvPr/>
          </p:nvCxnSpPr>
          <p:spPr bwMode="auto">
            <a:xfrm flipV="1">
              <a:off x="2971301" y="3097043"/>
              <a:ext cx="373611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10" name="AutoShape 1940"/>
            <p:cNvCxnSpPr>
              <a:cxnSpLocks noChangeShapeType="1"/>
            </p:cNvCxnSpPr>
            <p:nvPr/>
          </p:nvCxnSpPr>
          <p:spPr bwMode="auto">
            <a:xfrm flipH="1" flipV="1">
              <a:off x="3708517" y="2593690"/>
              <a:ext cx="214160" cy="13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11" name="AutoShape 1942"/>
            <p:cNvCxnSpPr>
              <a:cxnSpLocks noChangeShapeType="1"/>
            </p:cNvCxnSpPr>
            <p:nvPr/>
          </p:nvCxnSpPr>
          <p:spPr bwMode="auto">
            <a:xfrm flipH="1">
              <a:off x="4288949" y="1899314"/>
              <a:ext cx="1334" cy="2412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10" name="Group 1943"/>
            <p:cNvGrpSpPr>
              <a:grpSpLocks/>
            </p:cNvGrpSpPr>
            <p:nvPr/>
          </p:nvGrpSpPr>
          <p:grpSpPr bwMode="auto">
            <a:xfrm rot="-5400000">
              <a:off x="4558473" y="2461666"/>
              <a:ext cx="217515" cy="143440"/>
              <a:chOff x="4039" y="2960"/>
              <a:chExt cx="252" cy="208"/>
            </a:xfrm>
          </p:grpSpPr>
          <p:sp>
            <p:nvSpPr>
              <p:cNvPr id="19611" name="AutoShape 1944"/>
              <p:cNvSpPr>
                <a:spLocks noChangeArrowheads="1"/>
              </p:cNvSpPr>
              <p:nvPr/>
            </p:nvSpPr>
            <p:spPr bwMode="auto">
              <a:xfrm>
                <a:off x="4039" y="2960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cxnSp>
            <p:nvCxnSpPr>
              <p:cNvPr id="19612" name="Line 1945"/>
              <p:cNvCxnSpPr>
                <a:cxnSpLocks noChangeShapeType="1"/>
              </p:cNvCxnSpPr>
              <p:nvPr/>
            </p:nvCxnSpPr>
            <p:spPr bwMode="auto">
              <a:xfrm>
                <a:off x="4096" y="3064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613" name="AutoShape 1946"/>
              <p:cNvSpPr>
                <a:spLocks noChangeArrowheads="1"/>
              </p:cNvSpPr>
              <p:nvPr/>
            </p:nvSpPr>
            <p:spPr bwMode="auto">
              <a:xfrm>
                <a:off x="4210" y="2995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cxnSp>
          <p:nvCxnSpPr>
            <p:cNvPr id="19513" name="AutoShape 1947"/>
            <p:cNvCxnSpPr>
              <a:cxnSpLocks noChangeShapeType="1"/>
            </p:cNvCxnSpPr>
            <p:nvPr/>
          </p:nvCxnSpPr>
          <p:spPr bwMode="auto">
            <a:xfrm flipH="1">
              <a:off x="4066784" y="2593690"/>
              <a:ext cx="528393" cy="13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4" name="AutoShape 1948"/>
            <p:cNvCxnSpPr>
              <a:cxnSpLocks noChangeShapeType="1"/>
            </p:cNvCxnSpPr>
            <p:nvPr/>
          </p:nvCxnSpPr>
          <p:spPr bwMode="auto">
            <a:xfrm>
              <a:off x="4294286" y="2355261"/>
              <a:ext cx="667" cy="23982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5" name="AutoShape 1949"/>
            <p:cNvCxnSpPr>
              <a:cxnSpLocks noChangeShapeType="1"/>
            </p:cNvCxnSpPr>
            <p:nvPr/>
          </p:nvCxnSpPr>
          <p:spPr bwMode="auto">
            <a:xfrm flipH="1">
              <a:off x="3555069" y="1717354"/>
              <a:ext cx="624465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19516" name="AutoShape 1950"/>
            <p:cNvCxnSpPr>
              <a:cxnSpLocks noChangeShapeType="1"/>
            </p:cNvCxnSpPr>
            <p:nvPr/>
          </p:nvCxnSpPr>
          <p:spPr bwMode="auto">
            <a:xfrm>
              <a:off x="3555069" y="1717354"/>
              <a:ext cx="667" cy="321393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7" name="AutoShape 1957"/>
            <p:cNvCxnSpPr>
              <a:cxnSpLocks noChangeShapeType="1"/>
            </p:cNvCxnSpPr>
            <p:nvPr/>
          </p:nvCxnSpPr>
          <p:spPr bwMode="auto">
            <a:xfrm flipV="1">
              <a:off x="4024752" y="4043794"/>
              <a:ext cx="667" cy="393899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8" name="AutoShape 1958"/>
            <p:cNvCxnSpPr>
              <a:cxnSpLocks noChangeShapeType="1"/>
            </p:cNvCxnSpPr>
            <p:nvPr/>
          </p:nvCxnSpPr>
          <p:spPr bwMode="auto">
            <a:xfrm flipH="1">
              <a:off x="3708517" y="4043794"/>
              <a:ext cx="316903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1" name="Group 711"/>
            <p:cNvGrpSpPr>
              <a:grpSpLocks/>
            </p:cNvGrpSpPr>
            <p:nvPr/>
          </p:nvGrpSpPr>
          <p:grpSpPr bwMode="auto">
            <a:xfrm>
              <a:off x="4078126" y="1550731"/>
              <a:ext cx="427652" cy="398779"/>
              <a:chOff x="11840" y="39579"/>
              <a:chExt cx="3965" cy="3702"/>
            </a:xfrm>
          </p:grpSpPr>
          <p:sp>
            <p:nvSpPr>
              <p:cNvPr id="19606" name="Oval 1960"/>
              <p:cNvSpPr>
                <a:spLocks noChangeArrowheads="1"/>
              </p:cNvSpPr>
              <p:nvPr/>
            </p:nvSpPr>
            <p:spPr bwMode="auto">
              <a:xfrm>
                <a:off x="12610" y="40215"/>
                <a:ext cx="2286" cy="2286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12" name="Group 1961"/>
              <p:cNvGrpSpPr>
                <a:grpSpLocks/>
              </p:cNvGrpSpPr>
              <p:nvPr/>
            </p:nvGrpSpPr>
            <p:grpSpPr bwMode="auto">
              <a:xfrm>
                <a:off x="11840" y="39579"/>
                <a:ext cx="3965" cy="3703"/>
                <a:chOff x="5459" y="1775"/>
                <a:chExt cx="669" cy="837"/>
              </a:xfrm>
            </p:grpSpPr>
            <p:cxnSp>
              <p:nvCxnSpPr>
                <p:cNvPr id="19608" name="AutoShape 1962"/>
                <p:cNvCxnSpPr>
                  <a:cxnSpLocks noChangeShapeType="1"/>
                </p:cNvCxnSpPr>
                <p:nvPr/>
              </p:nvCxnSpPr>
              <p:spPr bwMode="auto">
                <a:xfrm flipV="1">
                  <a:off x="5459" y="2244"/>
                  <a:ext cx="435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609" name="AutoShape 1963"/>
                <p:cNvCxnSpPr>
                  <a:cxnSpLocks noChangeShapeType="1"/>
                </p:cNvCxnSpPr>
                <p:nvPr/>
              </p:nvCxnSpPr>
              <p:spPr bwMode="auto">
                <a:xfrm>
                  <a:off x="5676" y="2143"/>
                  <a:ext cx="218" cy="102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610" name="AutoShape 1964"/>
                <p:cNvCxnSpPr>
                  <a:cxnSpLocks noChangeShapeType="1"/>
                </p:cNvCxnSpPr>
                <p:nvPr/>
              </p:nvCxnSpPr>
              <p:spPr bwMode="auto">
                <a:xfrm flipV="1">
                  <a:off x="5676" y="1775"/>
                  <a:ext cx="452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cxnSp>
          <p:nvCxnSpPr>
            <p:cNvPr id="19520" name="AutoShape 1965"/>
            <p:cNvCxnSpPr>
              <a:cxnSpLocks noChangeShapeType="1"/>
            </p:cNvCxnSpPr>
            <p:nvPr/>
          </p:nvCxnSpPr>
          <p:spPr bwMode="auto">
            <a:xfrm>
              <a:off x="3563743" y="4382617"/>
              <a:ext cx="667" cy="70971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1" name="AutoShape 1966"/>
            <p:cNvCxnSpPr>
              <a:cxnSpLocks noChangeShapeType="1"/>
            </p:cNvCxnSpPr>
            <p:nvPr/>
          </p:nvCxnSpPr>
          <p:spPr bwMode="auto">
            <a:xfrm>
              <a:off x="3563743" y="5089542"/>
              <a:ext cx="1389257" cy="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2" name="AutoShape 1967"/>
            <p:cNvCxnSpPr>
              <a:cxnSpLocks noChangeShapeType="1"/>
            </p:cNvCxnSpPr>
            <p:nvPr/>
          </p:nvCxnSpPr>
          <p:spPr bwMode="auto">
            <a:xfrm>
              <a:off x="3563743" y="4551330"/>
              <a:ext cx="344924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3" name="AutoShape 1968"/>
            <p:cNvCxnSpPr>
              <a:cxnSpLocks noChangeShapeType="1"/>
            </p:cNvCxnSpPr>
            <p:nvPr/>
          </p:nvCxnSpPr>
          <p:spPr bwMode="auto">
            <a:xfrm>
              <a:off x="4953000" y="5090936"/>
              <a:ext cx="280876" cy="697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24" name="AutoShape 571"/>
            <p:cNvCxnSpPr>
              <a:cxnSpLocks noChangeShapeType="1"/>
            </p:cNvCxnSpPr>
            <p:nvPr/>
          </p:nvCxnSpPr>
          <p:spPr bwMode="auto">
            <a:xfrm>
              <a:off x="1142499" y="2998743"/>
              <a:ext cx="756000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3" name="Group 43"/>
            <p:cNvGrpSpPr>
              <a:grpSpLocks/>
            </p:cNvGrpSpPr>
            <p:nvPr/>
          </p:nvGrpSpPr>
          <p:grpSpPr bwMode="auto">
            <a:xfrm>
              <a:off x="4187540" y="2122407"/>
              <a:ext cx="220164" cy="226579"/>
              <a:chOff x="8460" y="6042"/>
              <a:chExt cx="495" cy="325"/>
            </a:xfrm>
          </p:grpSpPr>
          <p:sp>
            <p:nvSpPr>
              <p:cNvPr id="19604" name="AutoShape 44"/>
              <p:cNvSpPr>
                <a:spLocks noChangeArrowheads="1"/>
              </p:cNvSpPr>
              <p:nvPr/>
            </p:nvSpPr>
            <p:spPr bwMode="auto">
              <a:xfrm rot="-5400000">
                <a:off x="8549" y="5961"/>
                <a:ext cx="325" cy="487"/>
              </a:xfrm>
              <a:prstGeom prst="flowChartDelay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605" name="Freeform 45"/>
              <p:cNvSpPr>
                <a:spLocks/>
              </p:cNvSpPr>
              <p:nvPr/>
            </p:nvSpPr>
            <p:spPr bwMode="auto">
              <a:xfrm>
                <a:off x="8460" y="6165"/>
                <a:ext cx="490" cy="90"/>
              </a:xfrm>
              <a:custGeom>
                <a:avLst/>
                <a:gdLst>
                  <a:gd name="T0" fmla="*/ 0 w 439"/>
                  <a:gd name="T1" fmla="*/ 378 h 64"/>
                  <a:gd name="T2" fmla="*/ 522 w 439"/>
                  <a:gd name="T3" fmla="*/ 498 h 64"/>
                  <a:gd name="T4" fmla="*/ 579 w 439"/>
                  <a:gd name="T5" fmla="*/ 148 h 64"/>
                  <a:gd name="T6" fmla="*/ 753 w 439"/>
                  <a:gd name="T7" fmla="*/ 378 h 64"/>
                  <a:gd name="T8" fmla="*/ 840 w 439"/>
                  <a:gd name="T9" fmla="*/ 267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9"/>
                  <a:gd name="T16" fmla="*/ 0 h 64"/>
                  <a:gd name="T17" fmla="*/ 439 w 439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9" h="64">
                    <a:moveTo>
                      <a:pt x="0" y="49"/>
                    </a:moveTo>
                    <a:cubicBezTo>
                      <a:pt x="112" y="24"/>
                      <a:pt x="174" y="0"/>
                      <a:pt x="270" y="64"/>
                    </a:cubicBezTo>
                    <a:cubicBezTo>
                      <a:pt x="280" y="49"/>
                      <a:pt x="282" y="21"/>
                      <a:pt x="300" y="19"/>
                    </a:cubicBezTo>
                    <a:cubicBezTo>
                      <a:pt x="331" y="15"/>
                      <a:pt x="390" y="49"/>
                      <a:pt x="390" y="49"/>
                    </a:cubicBezTo>
                    <a:cubicBezTo>
                      <a:pt x="439" y="16"/>
                      <a:pt x="435" y="1"/>
                      <a:pt x="435" y="34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4" name="Group 1923"/>
            <p:cNvGrpSpPr>
              <a:grpSpLocks/>
            </p:cNvGrpSpPr>
            <p:nvPr/>
          </p:nvGrpSpPr>
          <p:grpSpPr bwMode="auto">
            <a:xfrm>
              <a:off x="3330902" y="2031776"/>
              <a:ext cx="377615" cy="2355722"/>
              <a:chOff x="8445" y="7508"/>
              <a:chExt cx="524" cy="3455"/>
            </a:xfrm>
          </p:grpSpPr>
          <p:cxnSp>
            <p:nvCxnSpPr>
              <p:cNvPr id="19600" name="AutoShape 1924"/>
              <p:cNvCxnSpPr>
                <a:cxnSpLocks noChangeShapeType="1"/>
              </p:cNvCxnSpPr>
              <p:nvPr/>
            </p:nvCxnSpPr>
            <p:spPr bwMode="auto">
              <a:xfrm>
                <a:off x="8450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601" name="AutoShape 1925"/>
              <p:cNvCxnSpPr>
                <a:cxnSpLocks noChangeShapeType="1"/>
              </p:cNvCxnSpPr>
              <p:nvPr/>
            </p:nvCxnSpPr>
            <p:spPr bwMode="auto">
              <a:xfrm>
                <a:off x="8969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602" name="Arc 1926"/>
              <p:cNvSpPr>
                <a:spLocks/>
              </p:cNvSpPr>
              <p:nvPr/>
            </p:nvSpPr>
            <p:spPr bwMode="auto">
              <a:xfrm rot="10853378" flipV="1">
                <a:off x="8445" y="7508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603" name="Arc 1927"/>
              <p:cNvSpPr>
                <a:spLocks/>
              </p:cNvSpPr>
              <p:nvPr/>
            </p:nvSpPr>
            <p:spPr bwMode="auto">
              <a:xfrm rot="64827" flipV="1">
                <a:off x="8445" y="10573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cxnSp>
          <p:nvCxnSpPr>
            <p:cNvPr id="19527" name="Straight Connector 753"/>
            <p:cNvCxnSpPr>
              <a:cxnSpLocks noChangeShapeType="1"/>
            </p:cNvCxnSpPr>
            <p:nvPr/>
          </p:nvCxnSpPr>
          <p:spPr bwMode="auto">
            <a:xfrm>
              <a:off x="3334906" y="3177915"/>
              <a:ext cx="363604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8" name="Straight Connector 755"/>
            <p:cNvCxnSpPr>
              <a:cxnSpLocks noChangeShapeType="1"/>
            </p:cNvCxnSpPr>
            <p:nvPr/>
          </p:nvCxnSpPr>
          <p:spPr bwMode="auto">
            <a:xfrm>
              <a:off x="3344245" y="2319008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9" name="Straight Connector 756"/>
            <p:cNvCxnSpPr>
              <a:cxnSpLocks noChangeShapeType="1"/>
            </p:cNvCxnSpPr>
            <p:nvPr/>
          </p:nvCxnSpPr>
          <p:spPr bwMode="auto">
            <a:xfrm>
              <a:off x="3331569" y="4112116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9530" name="Text Box 2"/>
            <p:cNvSpPr txBox="1">
              <a:spLocks noChangeArrowheads="1"/>
            </p:cNvSpPr>
            <p:nvPr/>
          </p:nvSpPr>
          <p:spPr bwMode="auto">
            <a:xfrm>
              <a:off x="4118822" y="4376342"/>
              <a:ext cx="679172" cy="384138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Q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Reb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1" name="Text Box 2"/>
            <p:cNvSpPr txBox="1">
              <a:spLocks noChangeArrowheads="1"/>
            </p:cNvSpPr>
            <p:nvPr/>
          </p:nvSpPr>
          <p:spPr bwMode="auto">
            <a:xfrm>
              <a:off x="4359668" y="1553520"/>
              <a:ext cx="835956" cy="42736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Q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Cnd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2" name="Text Box 602"/>
            <p:cNvSpPr txBox="1">
              <a:spLocks noChangeArrowheads="1"/>
            </p:cNvSpPr>
            <p:nvPr/>
          </p:nvSpPr>
          <p:spPr bwMode="auto">
            <a:xfrm>
              <a:off x="1028954" y="5038994"/>
              <a:ext cx="690954" cy="295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Tot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3" name="Text Box 603"/>
            <p:cNvSpPr txBox="1">
              <a:spLocks noChangeArrowheads="1"/>
            </p:cNvSpPr>
            <p:nvPr/>
          </p:nvSpPr>
          <p:spPr bwMode="auto">
            <a:xfrm>
              <a:off x="41058" y="2961794"/>
              <a:ext cx="766597" cy="39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H2O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4" name="Text Box 604"/>
            <p:cNvSpPr txBox="1">
              <a:spLocks noChangeArrowheads="1"/>
            </p:cNvSpPr>
            <p:nvPr/>
          </p:nvSpPr>
          <p:spPr bwMode="auto">
            <a:xfrm>
              <a:off x="2557847" y="3081115"/>
              <a:ext cx="629083" cy="369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Col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5" name="Text Box 606"/>
            <p:cNvSpPr txBox="1">
              <a:spLocks noChangeArrowheads="1"/>
            </p:cNvSpPr>
            <p:nvPr/>
          </p:nvSpPr>
          <p:spPr bwMode="auto">
            <a:xfrm>
              <a:off x="3832609" y="2540706"/>
              <a:ext cx="343589" cy="37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L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6" name="Text Box 608"/>
            <p:cNvSpPr txBox="1">
              <a:spLocks noChangeArrowheads="1"/>
            </p:cNvSpPr>
            <p:nvPr/>
          </p:nvSpPr>
          <p:spPr bwMode="auto">
            <a:xfrm>
              <a:off x="4489765" y="2556741"/>
              <a:ext cx="374946" cy="363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D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7" name="Text Box 611"/>
            <p:cNvSpPr txBox="1">
              <a:spLocks noChangeArrowheads="1"/>
            </p:cNvSpPr>
            <p:nvPr/>
          </p:nvSpPr>
          <p:spPr bwMode="auto">
            <a:xfrm>
              <a:off x="3983815" y="5063614"/>
              <a:ext cx="742553" cy="361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Ester</a:t>
              </a:r>
              <a:endParaRPr lang="en-US" sz="1600">
                <a:cs typeface="Arial" charset="0"/>
              </a:endParaRPr>
            </a:p>
          </p:txBody>
        </p:sp>
        <p:grpSp>
          <p:nvGrpSpPr>
            <p:cNvPr id="15" name="Group 771"/>
            <p:cNvGrpSpPr>
              <a:grpSpLocks/>
            </p:cNvGrpSpPr>
            <p:nvPr/>
          </p:nvGrpSpPr>
          <p:grpSpPr bwMode="auto">
            <a:xfrm rot="-5400000">
              <a:off x="2735898" y="2965716"/>
              <a:ext cx="217515" cy="143440"/>
              <a:chOff x="-34607" y="34607"/>
              <a:chExt cx="252" cy="208"/>
            </a:xfrm>
          </p:grpSpPr>
          <p:sp>
            <p:nvSpPr>
              <p:cNvPr id="19597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98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9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6" name="Group 787"/>
            <p:cNvGrpSpPr>
              <a:grpSpLocks/>
            </p:cNvGrpSpPr>
            <p:nvPr/>
          </p:nvGrpSpPr>
          <p:grpSpPr bwMode="auto">
            <a:xfrm rot="-5400000">
              <a:off x="4264369" y="4956805"/>
              <a:ext cx="217515" cy="142773"/>
              <a:chOff x="-34607" y="34607"/>
              <a:chExt cx="252" cy="208"/>
            </a:xfrm>
          </p:grpSpPr>
          <p:sp>
            <p:nvSpPr>
              <p:cNvPr id="19594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95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6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7" name="Group 791"/>
            <p:cNvGrpSpPr>
              <a:grpSpLocks/>
            </p:cNvGrpSpPr>
            <p:nvPr/>
          </p:nvGrpSpPr>
          <p:grpSpPr bwMode="auto">
            <a:xfrm rot="-5400000">
              <a:off x="4218887" y="4235254"/>
              <a:ext cx="217515" cy="143440"/>
              <a:chOff x="-34607" y="34607"/>
              <a:chExt cx="252" cy="208"/>
            </a:xfrm>
          </p:grpSpPr>
          <p:sp>
            <p:nvSpPr>
              <p:cNvPr id="19591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92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3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8" name="Group 795"/>
            <p:cNvGrpSpPr>
              <a:grpSpLocks/>
            </p:cNvGrpSpPr>
            <p:nvPr/>
          </p:nvGrpSpPr>
          <p:grpSpPr bwMode="auto">
            <a:xfrm rot="-5400000">
              <a:off x="3885305" y="2451209"/>
              <a:ext cx="217515" cy="143440"/>
              <a:chOff x="-34607" y="34607"/>
              <a:chExt cx="252" cy="208"/>
            </a:xfrm>
          </p:grpSpPr>
          <p:sp>
            <p:nvSpPr>
              <p:cNvPr id="19588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89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0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9" name="Group 799"/>
            <p:cNvGrpSpPr>
              <a:grpSpLocks/>
            </p:cNvGrpSpPr>
            <p:nvPr/>
          </p:nvGrpSpPr>
          <p:grpSpPr bwMode="auto">
            <a:xfrm rot="-5400000">
              <a:off x="4475744" y="1418707"/>
              <a:ext cx="217515" cy="143440"/>
              <a:chOff x="-34607" y="34607"/>
              <a:chExt cx="252" cy="208"/>
            </a:xfrm>
          </p:grpSpPr>
          <p:sp>
            <p:nvSpPr>
              <p:cNvPr id="19585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86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87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20" name="Group 803"/>
            <p:cNvGrpSpPr>
              <a:grpSpLocks/>
            </p:cNvGrpSpPr>
            <p:nvPr/>
          </p:nvGrpSpPr>
          <p:grpSpPr bwMode="auto">
            <a:xfrm>
              <a:off x="3833276" y="4362399"/>
              <a:ext cx="427652" cy="398082"/>
              <a:chOff x="0" y="1"/>
              <a:chExt cx="396552" cy="370257"/>
            </a:xfrm>
          </p:grpSpPr>
          <p:sp>
            <p:nvSpPr>
              <p:cNvPr id="19580" name="Oval 804"/>
              <p:cNvSpPr>
                <a:spLocks noChangeArrowheads="1"/>
              </p:cNvSpPr>
              <p:nvPr/>
            </p:nvSpPr>
            <p:spPr bwMode="auto">
              <a:xfrm>
                <a:off x="77033" y="63564"/>
                <a:ext cx="228600" cy="228600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grpSp>
            <p:nvGrpSpPr>
              <p:cNvPr id="21" name="Group 805"/>
              <p:cNvGrpSpPr>
                <a:grpSpLocks/>
              </p:cNvGrpSpPr>
              <p:nvPr/>
            </p:nvGrpSpPr>
            <p:grpSpPr bwMode="auto">
              <a:xfrm>
                <a:off x="0" y="3"/>
                <a:ext cx="396552" cy="370257"/>
                <a:chOff x="0" y="0"/>
                <a:chExt cx="669" cy="837"/>
              </a:xfrm>
            </p:grpSpPr>
            <p:cxnSp>
              <p:nvCxnSpPr>
                <p:cNvPr id="19582" name="AutoShape 1962"/>
                <p:cNvCxnSpPr>
                  <a:cxnSpLocks noChangeShapeType="1"/>
                </p:cNvCxnSpPr>
                <p:nvPr/>
              </p:nvCxnSpPr>
              <p:spPr bwMode="auto">
                <a:xfrm flipV="1">
                  <a:off x="0" y="469"/>
                  <a:ext cx="435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583" name="AutoShape 1963"/>
                <p:cNvCxnSpPr>
                  <a:cxnSpLocks noChangeShapeType="1"/>
                </p:cNvCxnSpPr>
                <p:nvPr/>
              </p:nvCxnSpPr>
              <p:spPr bwMode="auto">
                <a:xfrm>
                  <a:off x="217" y="368"/>
                  <a:ext cx="218" cy="102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584" name="AutoShape 1964"/>
                <p:cNvCxnSpPr>
                  <a:cxnSpLocks noChangeShapeType="1"/>
                </p:cNvCxnSpPr>
                <p:nvPr/>
              </p:nvCxnSpPr>
              <p:spPr bwMode="auto">
                <a:xfrm flipV="1">
                  <a:off x="217" y="0"/>
                  <a:ext cx="452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grpSp>
          <p:nvGrpSpPr>
            <p:cNvPr id="22" name="Group 1923"/>
            <p:cNvGrpSpPr>
              <a:grpSpLocks/>
            </p:cNvGrpSpPr>
            <p:nvPr/>
          </p:nvGrpSpPr>
          <p:grpSpPr bwMode="auto">
            <a:xfrm>
              <a:off x="1885485" y="2854431"/>
              <a:ext cx="382339" cy="2355722"/>
              <a:chOff x="8454" y="7508"/>
              <a:chExt cx="530" cy="3455"/>
            </a:xfrm>
          </p:grpSpPr>
          <p:cxnSp>
            <p:nvCxnSpPr>
              <p:cNvPr id="19576" name="AutoShape 1924"/>
              <p:cNvCxnSpPr>
                <a:cxnSpLocks noChangeShapeType="1"/>
              </p:cNvCxnSpPr>
              <p:nvPr/>
            </p:nvCxnSpPr>
            <p:spPr bwMode="auto">
              <a:xfrm>
                <a:off x="8465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577" name="AutoShape 1925"/>
              <p:cNvCxnSpPr>
                <a:cxnSpLocks noChangeShapeType="1"/>
              </p:cNvCxnSpPr>
              <p:nvPr/>
            </p:nvCxnSpPr>
            <p:spPr bwMode="auto">
              <a:xfrm>
                <a:off x="8984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78" name="Arc 1926"/>
              <p:cNvSpPr>
                <a:spLocks/>
              </p:cNvSpPr>
              <p:nvPr/>
            </p:nvSpPr>
            <p:spPr bwMode="auto">
              <a:xfrm rot="10853378" flipV="1">
                <a:off x="8457" y="7508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79" name="Arc 1927"/>
              <p:cNvSpPr>
                <a:spLocks/>
              </p:cNvSpPr>
              <p:nvPr/>
            </p:nvSpPr>
            <p:spPr bwMode="auto">
              <a:xfrm rot="64827" flipV="1">
                <a:off x="8454" y="10573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cxnSp>
          <p:nvCxnSpPr>
            <p:cNvPr id="19545" name="Straight Connector 753"/>
            <p:cNvCxnSpPr>
              <a:cxnSpLocks noChangeShapeType="1"/>
            </p:cNvCxnSpPr>
            <p:nvPr/>
          </p:nvCxnSpPr>
          <p:spPr bwMode="auto">
            <a:xfrm>
              <a:off x="1876601" y="3877869"/>
              <a:ext cx="363604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6" name="Straight Connector 755"/>
            <p:cNvCxnSpPr>
              <a:cxnSpLocks noChangeShapeType="1"/>
            </p:cNvCxnSpPr>
            <p:nvPr/>
          </p:nvCxnSpPr>
          <p:spPr bwMode="auto">
            <a:xfrm>
              <a:off x="1885942" y="3141662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7" name="Straight Connector 756"/>
            <p:cNvCxnSpPr>
              <a:cxnSpLocks noChangeShapeType="1"/>
            </p:cNvCxnSpPr>
            <p:nvPr/>
          </p:nvCxnSpPr>
          <p:spPr bwMode="auto">
            <a:xfrm>
              <a:off x="1873266" y="4934772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8" name="Straight Connector 755"/>
            <p:cNvCxnSpPr>
              <a:cxnSpLocks noChangeShapeType="1"/>
            </p:cNvCxnSpPr>
            <p:nvPr/>
          </p:nvCxnSpPr>
          <p:spPr bwMode="auto">
            <a:xfrm>
              <a:off x="1875934" y="3500703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9" name="Straight Connector 755"/>
            <p:cNvCxnSpPr>
              <a:cxnSpLocks noChangeShapeType="1"/>
            </p:cNvCxnSpPr>
            <p:nvPr/>
          </p:nvCxnSpPr>
          <p:spPr bwMode="auto">
            <a:xfrm>
              <a:off x="1872599" y="4241789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50" name="Straight Connector 755"/>
            <p:cNvCxnSpPr>
              <a:cxnSpLocks noChangeShapeType="1"/>
            </p:cNvCxnSpPr>
            <p:nvPr/>
          </p:nvCxnSpPr>
          <p:spPr bwMode="auto">
            <a:xfrm>
              <a:off x="1875934" y="4586886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51" name="AutoShape 571"/>
            <p:cNvCxnSpPr>
              <a:cxnSpLocks noChangeShapeType="1"/>
            </p:cNvCxnSpPr>
            <p:nvPr/>
          </p:nvCxnSpPr>
          <p:spPr bwMode="auto">
            <a:xfrm>
              <a:off x="2121080" y="5634832"/>
              <a:ext cx="3096000" cy="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3" name="Group 779"/>
            <p:cNvGrpSpPr>
              <a:grpSpLocks/>
            </p:cNvGrpSpPr>
            <p:nvPr/>
          </p:nvGrpSpPr>
          <p:grpSpPr bwMode="auto">
            <a:xfrm rot="-5400000">
              <a:off x="4250092" y="5499306"/>
              <a:ext cx="217515" cy="142773"/>
              <a:chOff x="-34607" y="34607"/>
              <a:chExt cx="252" cy="208"/>
            </a:xfrm>
          </p:grpSpPr>
          <p:sp>
            <p:nvSpPr>
              <p:cNvPr id="19573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74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75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cxnSp>
          <p:nvCxnSpPr>
            <p:cNvPr id="19553" name="AutoShape 1921"/>
            <p:cNvCxnSpPr>
              <a:cxnSpLocks noChangeShapeType="1"/>
            </p:cNvCxnSpPr>
            <p:nvPr/>
          </p:nvCxnSpPr>
          <p:spPr bwMode="auto">
            <a:xfrm flipV="1">
              <a:off x="118732" y="5029200"/>
              <a:ext cx="1783868" cy="3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9554" name="Text Box 603"/>
            <p:cNvSpPr txBox="1">
              <a:spLocks noChangeArrowheads="1"/>
            </p:cNvSpPr>
            <p:nvPr/>
          </p:nvSpPr>
          <p:spPr bwMode="auto">
            <a:xfrm>
              <a:off x="0" y="4991052"/>
              <a:ext cx="784584" cy="39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Feed</a:t>
              </a:r>
              <a:endParaRPr lang="en-US" sz="1600">
                <a:cs typeface="Arial" charset="0"/>
              </a:endParaRPr>
            </a:p>
          </p:txBody>
        </p:sp>
        <p:grpSp>
          <p:nvGrpSpPr>
            <p:cNvPr id="24" name="Group 779"/>
            <p:cNvGrpSpPr>
              <a:grpSpLocks/>
            </p:cNvGrpSpPr>
            <p:nvPr/>
          </p:nvGrpSpPr>
          <p:grpSpPr bwMode="auto">
            <a:xfrm rot="-5400000">
              <a:off x="324077" y="4905025"/>
              <a:ext cx="217515" cy="142773"/>
              <a:chOff x="-34607" y="34607"/>
              <a:chExt cx="252" cy="208"/>
            </a:xfrm>
          </p:grpSpPr>
          <p:sp>
            <p:nvSpPr>
              <p:cNvPr id="19570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71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72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sp>
          <p:nvSpPr>
            <p:cNvPr id="19556" name="Text Box 1971"/>
            <p:cNvSpPr txBox="1">
              <a:spLocks noChangeArrowheads="1"/>
            </p:cNvSpPr>
            <p:nvPr/>
          </p:nvSpPr>
          <p:spPr bwMode="auto">
            <a:xfrm>
              <a:off x="2314424" y="4628405"/>
              <a:ext cx="1002080" cy="437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Aft>
                  <a:spcPts val="1000"/>
                </a:spcAft>
              </a:pPr>
              <a:r>
                <a:rPr lang="en-IN" sz="1600">
                  <a:latin typeface="Times New Roman" pitchFamily="18" charset="0"/>
                  <a:cs typeface="Arial" charset="0"/>
                </a:rPr>
                <a:t>Extractor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57" name="Text Box 1971"/>
            <p:cNvSpPr txBox="1">
              <a:spLocks noChangeArrowheads="1"/>
            </p:cNvSpPr>
            <p:nvPr/>
          </p:nvSpPr>
          <p:spPr bwMode="auto">
            <a:xfrm>
              <a:off x="3867301" y="3173034"/>
              <a:ext cx="1169537" cy="437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l">
                <a:spcAft>
                  <a:spcPts val="1000"/>
                </a:spcAft>
              </a:pPr>
              <a:r>
                <a:rPr lang="en-IN" sz="1600">
                  <a:latin typeface="Times New Roman" pitchFamily="18" charset="0"/>
                  <a:cs typeface="Arial" charset="0"/>
                </a:rPr>
                <a:t>Distillation column</a:t>
              </a:r>
              <a:r>
                <a:rPr lang="en-IN" sz="1600" i="1">
                  <a:latin typeface="Times New Roman" pitchFamily="18" charset="0"/>
                  <a:cs typeface="Arial" charset="0"/>
                </a:rPr>
                <a:t> 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58" name="Text Box 603"/>
            <p:cNvSpPr txBox="1">
              <a:spLocks noChangeArrowheads="1"/>
            </p:cNvSpPr>
            <p:nvPr/>
          </p:nvSpPr>
          <p:spPr bwMode="auto">
            <a:xfrm>
              <a:off x="3893963" y="5586727"/>
              <a:ext cx="970813" cy="39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Alc-wash</a:t>
              </a:r>
              <a:endParaRPr lang="en-US" sz="1600">
                <a:cs typeface="Arial" charset="0"/>
              </a:endParaRPr>
            </a:p>
          </p:txBody>
        </p:sp>
        <p:cxnSp>
          <p:nvCxnSpPr>
            <p:cNvPr id="19559" name="AutoShape 1967"/>
            <p:cNvCxnSpPr>
              <a:cxnSpLocks noChangeShapeType="1"/>
            </p:cNvCxnSpPr>
            <p:nvPr/>
          </p:nvCxnSpPr>
          <p:spPr bwMode="auto">
            <a:xfrm>
              <a:off x="2096799" y="5207128"/>
              <a:ext cx="0" cy="4320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33" name="Freeform 132"/>
            <p:cNvSpPr/>
            <p:nvPr/>
          </p:nvSpPr>
          <p:spPr>
            <a:xfrm>
              <a:off x="925909" y="2988987"/>
              <a:ext cx="238407" cy="95253"/>
            </a:xfrm>
            <a:custGeom>
              <a:avLst/>
              <a:gdLst>
                <a:gd name="connsiteX0" fmla="*/ 0 w 170121"/>
                <a:gd name="connsiteY0" fmla="*/ 0 h 106325"/>
                <a:gd name="connsiteX1" fmla="*/ 85060 w 170121"/>
                <a:gd name="connsiteY1" fmla="*/ 106325 h 106325"/>
                <a:gd name="connsiteX2" fmla="*/ 170121 w 170121"/>
                <a:gd name="connsiteY2" fmla="*/ 0 h 106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0121" h="106325">
                  <a:moveTo>
                    <a:pt x="0" y="0"/>
                  </a:moveTo>
                  <a:cubicBezTo>
                    <a:pt x="28353" y="53162"/>
                    <a:pt x="56707" y="106325"/>
                    <a:pt x="85060" y="106325"/>
                  </a:cubicBezTo>
                  <a:cubicBezTo>
                    <a:pt x="113413" y="106325"/>
                    <a:pt x="141767" y="53162"/>
                    <a:pt x="170121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IN"/>
            </a:p>
          </p:txBody>
        </p:sp>
        <p:cxnSp>
          <p:nvCxnSpPr>
            <p:cNvPr id="19561" name="AutoShape 1967"/>
            <p:cNvCxnSpPr>
              <a:cxnSpLocks noChangeShapeType="1"/>
            </p:cNvCxnSpPr>
            <p:nvPr/>
          </p:nvCxnSpPr>
          <p:spPr bwMode="auto">
            <a:xfrm>
              <a:off x="141767" y="2997495"/>
              <a:ext cx="792000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25" name="Group 779"/>
            <p:cNvGrpSpPr>
              <a:grpSpLocks/>
            </p:cNvGrpSpPr>
            <p:nvPr/>
          </p:nvGrpSpPr>
          <p:grpSpPr bwMode="auto">
            <a:xfrm rot="-5400000">
              <a:off x="267429" y="2863218"/>
              <a:ext cx="217515" cy="142773"/>
              <a:chOff x="-34607" y="34607"/>
              <a:chExt cx="252" cy="208"/>
            </a:xfrm>
          </p:grpSpPr>
          <p:sp>
            <p:nvSpPr>
              <p:cNvPr id="19567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68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69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</p:grpSp>
      <p:grpSp>
        <p:nvGrpSpPr>
          <p:cNvPr id="181" name="Group 180"/>
          <p:cNvGrpSpPr/>
          <p:nvPr/>
        </p:nvGrpSpPr>
        <p:grpSpPr>
          <a:xfrm>
            <a:off x="1360514" y="4709990"/>
            <a:ext cx="1799660" cy="462625"/>
            <a:chOff x="1360514" y="4709990"/>
            <a:chExt cx="1799660" cy="462625"/>
          </a:xfrm>
        </p:grpSpPr>
        <p:grpSp>
          <p:nvGrpSpPr>
            <p:cNvPr id="174" name="Group 170"/>
            <p:cNvGrpSpPr/>
            <p:nvPr/>
          </p:nvGrpSpPr>
          <p:grpSpPr>
            <a:xfrm>
              <a:off x="2285984" y="4709990"/>
              <a:ext cx="360363" cy="311150"/>
              <a:chOff x="2602431" y="2603500"/>
              <a:chExt cx="360363" cy="311150"/>
            </a:xfrm>
          </p:grpSpPr>
          <p:sp>
            <p:nvSpPr>
              <p:cNvPr id="179" name="Oval 149"/>
              <p:cNvSpPr>
                <a:spLocks noChangeArrowheads="1"/>
              </p:cNvSpPr>
              <p:nvPr/>
            </p:nvSpPr>
            <p:spPr bwMode="auto">
              <a:xfrm flipH="1">
                <a:off x="2615127" y="2603500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80" name="Text Box 150"/>
              <p:cNvSpPr txBox="1">
                <a:spLocks noChangeArrowheads="1"/>
              </p:cNvSpPr>
              <p:nvPr/>
            </p:nvSpPr>
            <p:spPr bwMode="auto">
              <a:xfrm flipH="1">
                <a:off x="2602431" y="2603500"/>
                <a:ext cx="360363" cy="307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C00000"/>
                    </a:solidFill>
                  </a:rPr>
                  <a:t>FC</a:t>
                </a:r>
              </a:p>
            </p:txBody>
          </p:sp>
        </p:grpSp>
        <p:sp>
          <p:nvSpPr>
            <p:cNvPr id="175" name="Line 151"/>
            <p:cNvSpPr>
              <a:spLocks noChangeShapeType="1"/>
            </p:cNvSpPr>
            <p:nvPr/>
          </p:nvSpPr>
          <p:spPr bwMode="auto">
            <a:xfrm flipH="1" flipV="1">
              <a:off x="3160174" y="4884615"/>
              <a:ext cx="0" cy="2880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6" name="Line 152"/>
            <p:cNvSpPr>
              <a:spLocks noChangeShapeType="1"/>
            </p:cNvSpPr>
            <p:nvPr/>
          </p:nvSpPr>
          <p:spPr bwMode="auto">
            <a:xfrm>
              <a:off x="2617773" y="4883027"/>
              <a:ext cx="540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7" name="Line 177"/>
            <p:cNvSpPr>
              <a:spLocks noChangeShapeType="1"/>
            </p:cNvSpPr>
            <p:nvPr/>
          </p:nvSpPr>
          <p:spPr bwMode="auto">
            <a:xfrm>
              <a:off x="1847834" y="4886204"/>
              <a:ext cx="43815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8" name="Text Box 178"/>
            <p:cNvSpPr txBox="1">
              <a:spLocks noChangeArrowheads="1"/>
            </p:cNvSpPr>
            <p:nvPr/>
          </p:nvSpPr>
          <p:spPr bwMode="auto">
            <a:xfrm>
              <a:off x="1360514" y="4711579"/>
              <a:ext cx="564578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</a:rPr>
                <a:t>TPM</a:t>
              </a: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5286380" y="1046148"/>
            <a:ext cx="954095" cy="816274"/>
            <a:chOff x="5286380" y="1046148"/>
            <a:chExt cx="954095" cy="816274"/>
          </a:xfrm>
        </p:grpSpPr>
        <p:grpSp>
          <p:nvGrpSpPr>
            <p:cNvPr id="184" name="Group 102"/>
            <p:cNvGrpSpPr>
              <a:grpSpLocks/>
            </p:cNvGrpSpPr>
            <p:nvPr/>
          </p:nvGrpSpPr>
          <p:grpSpPr bwMode="auto">
            <a:xfrm>
              <a:off x="5808675" y="1046148"/>
              <a:ext cx="431800" cy="311150"/>
              <a:chOff x="1247" y="2215"/>
              <a:chExt cx="272" cy="196"/>
            </a:xfrm>
          </p:grpSpPr>
          <p:sp>
            <p:nvSpPr>
              <p:cNvPr id="187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88" name="Text Box 104"/>
              <p:cNvSpPr txBox="1">
                <a:spLocks noChangeArrowheads="1"/>
              </p:cNvSpPr>
              <p:nvPr/>
            </p:nvSpPr>
            <p:spPr bwMode="auto">
              <a:xfrm>
                <a:off x="1247" y="2215"/>
                <a:ext cx="272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PC</a:t>
                </a:r>
              </a:p>
            </p:txBody>
          </p:sp>
        </p:grpSp>
        <p:sp>
          <p:nvSpPr>
            <p:cNvPr id="185" name="Line 105"/>
            <p:cNvSpPr>
              <a:spLocks noChangeShapeType="1"/>
            </p:cNvSpPr>
            <p:nvPr/>
          </p:nvSpPr>
          <p:spPr bwMode="auto">
            <a:xfrm flipV="1">
              <a:off x="5286380" y="1214422"/>
              <a:ext cx="0" cy="648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6" name="Line 106"/>
            <p:cNvSpPr>
              <a:spLocks noChangeShapeType="1"/>
            </p:cNvSpPr>
            <p:nvPr/>
          </p:nvSpPr>
          <p:spPr bwMode="auto">
            <a:xfrm flipH="1">
              <a:off x="5286380" y="1214422"/>
              <a:ext cx="540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9" name="Line 105"/>
            <p:cNvSpPr>
              <a:spLocks noChangeShapeType="1"/>
            </p:cNvSpPr>
            <p:nvPr/>
          </p:nvSpPr>
          <p:spPr bwMode="auto">
            <a:xfrm flipV="1">
              <a:off x="6009227" y="1366822"/>
              <a:ext cx="0" cy="198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2143108" y="2236253"/>
            <a:ext cx="600161" cy="939739"/>
            <a:chOff x="2143108" y="2236253"/>
            <a:chExt cx="600161" cy="939739"/>
          </a:xfrm>
        </p:grpSpPr>
        <p:grpSp>
          <p:nvGrpSpPr>
            <p:cNvPr id="190" name="Group 102"/>
            <p:cNvGrpSpPr>
              <a:grpSpLocks/>
            </p:cNvGrpSpPr>
            <p:nvPr/>
          </p:nvGrpSpPr>
          <p:grpSpPr bwMode="auto">
            <a:xfrm>
              <a:off x="2232012" y="2677053"/>
              <a:ext cx="360363" cy="311150"/>
              <a:chOff x="1258" y="2215"/>
              <a:chExt cx="227" cy="196"/>
            </a:xfrm>
          </p:grpSpPr>
          <p:sp>
            <p:nvSpPr>
              <p:cNvPr id="191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2" name="Text Box 104"/>
              <p:cNvSpPr txBox="1">
                <a:spLocks noChangeArrowheads="1"/>
              </p:cNvSpPr>
              <p:nvPr/>
            </p:nvSpPr>
            <p:spPr bwMode="auto">
              <a:xfrm>
                <a:off x="1258" y="2215"/>
                <a:ext cx="227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0000CC"/>
                    </a:solidFill>
                  </a:rPr>
                  <a:t>F</a:t>
                </a:r>
                <a:r>
                  <a:rPr lang="en-US" sz="1400" dirty="0" smtClean="0">
                    <a:solidFill>
                      <a:srgbClr val="0000CC"/>
                    </a:solidFill>
                  </a:rPr>
                  <a:t>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193" name="Line 105"/>
            <p:cNvSpPr>
              <a:spLocks noChangeShapeType="1"/>
            </p:cNvSpPr>
            <p:nvPr/>
          </p:nvSpPr>
          <p:spPr bwMode="auto">
            <a:xfrm flipV="1">
              <a:off x="2742658" y="2851992"/>
              <a:ext cx="0" cy="324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 dirty="0"/>
            </a:p>
          </p:txBody>
        </p:sp>
        <p:sp>
          <p:nvSpPr>
            <p:cNvPr id="194" name="Line 106"/>
            <p:cNvSpPr>
              <a:spLocks noChangeShapeType="1"/>
            </p:cNvSpPr>
            <p:nvPr/>
          </p:nvSpPr>
          <p:spPr bwMode="auto">
            <a:xfrm flipH="1">
              <a:off x="2563269" y="2857496"/>
              <a:ext cx="180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95" name="Line 105"/>
            <p:cNvSpPr>
              <a:spLocks noChangeShapeType="1"/>
            </p:cNvSpPr>
            <p:nvPr/>
          </p:nvSpPr>
          <p:spPr bwMode="auto">
            <a:xfrm>
              <a:off x="2411926" y="2492285"/>
              <a:ext cx="0" cy="180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2143108" y="2236253"/>
              <a:ext cx="5357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400" dirty="0" smtClean="0">
                  <a:solidFill>
                    <a:srgbClr val="FF0000"/>
                  </a:solidFill>
                </a:rPr>
                <a:t>MAX</a:t>
              </a:r>
              <a:endParaRPr lang="en-IN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3866087" y="2760660"/>
            <a:ext cx="842439" cy="311150"/>
            <a:chOff x="3866087" y="2760660"/>
            <a:chExt cx="842439" cy="311150"/>
          </a:xfrm>
        </p:grpSpPr>
        <p:grpSp>
          <p:nvGrpSpPr>
            <p:cNvPr id="197" name="Group 102"/>
            <p:cNvGrpSpPr>
              <a:grpSpLocks/>
            </p:cNvGrpSpPr>
            <p:nvPr/>
          </p:nvGrpSpPr>
          <p:grpSpPr bwMode="auto">
            <a:xfrm>
              <a:off x="4354513" y="2760660"/>
              <a:ext cx="354013" cy="311150"/>
              <a:chOff x="1258" y="2215"/>
              <a:chExt cx="223" cy="196"/>
            </a:xfrm>
          </p:grpSpPr>
          <p:sp>
            <p:nvSpPr>
              <p:cNvPr id="198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9" name="Text Box 104"/>
              <p:cNvSpPr txBox="1">
                <a:spLocks noChangeArrowheads="1"/>
              </p:cNvSpPr>
              <p:nvPr/>
            </p:nvSpPr>
            <p:spPr bwMode="auto">
              <a:xfrm>
                <a:off x="1258" y="2215"/>
                <a:ext cx="223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</a:rPr>
                  <a:t>LC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200" name="Line 106"/>
            <p:cNvSpPr>
              <a:spLocks noChangeShapeType="1"/>
            </p:cNvSpPr>
            <p:nvPr/>
          </p:nvSpPr>
          <p:spPr bwMode="auto">
            <a:xfrm flipH="1">
              <a:off x="3872752" y="2925232"/>
              <a:ext cx="504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01" name="Line 105"/>
            <p:cNvSpPr>
              <a:spLocks noChangeShapeType="1"/>
            </p:cNvSpPr>
            <p:nvPr/>
          </p:nvSpPr>
          <p:spPr bwMode="auto">
            <a:xfrm flipV="1">
              <a:off x="3866087" y="2920467"/>
              <a:ext cx="0" cy="108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5055132" y="4538140"/>
            <a:ext cx="782641" cy="663575"/>
            <a:chOff x="5055132" y="4538140"/>
            <a:chExt cx="782641" cy="663575"/>
          </a:xfrm>
        </p:grpSpPr>
        <p:grpSp>
          <p:nvGrpSpPr>
            <p:cNvPr id="208" name="Group 102"/>
            <p:cNvGrpSpPr>
              <a:grpSpLocks/>
            </p:cNvGrpSpPr>
            <p:nvPr/>
          </p:nvGrpSpPr>
          <p:grpSpPr bwMode="auto">
            <a:xfrm>
              <a:off x="5483760" y="4890565"/>
              <a:ext cx="354013" cy="311150"/>
              <a:chOff x="1258" y="2215"/>
              <a:chExt cx="223" cy="196"/>
            </a:xfrm>
          </p:grpSpPr>
          <p:sp>
            <p:nvSpPr>
              <p:cNvPr id="209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0" name="Text Box 104"/>
              <p:cNvSpPr txBox="1">
                <a:spLocks noChangeArrowheads="1"/>
              </p:cNvSpPr>
              <p:nvPr/>
            </p:nvSpPr>
            <p:spPr bwMode="auto">
              <a:xfrm>
                <a:off x="1258" y="2215"/>
                <a:ext cx="223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</a:rPr>
                  <a:t>LC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211" name="Line 106"/>
            <p:cNvSpPr>
              <a:spLocks noChangeShapeType="1"/>
            </p:cNvSpPr>
            <p:nvPr/>
          </p:nvSpPr>
          <p:spPr bwMode="auto">
            <a:xfrm flipH="1">
              <a:off x="5056525" y="5067309"/>
              <a:ext cx="432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12" name="Line 105"/>
            <p:cNvSpPr>
              <a:spLocks noChangeShapeType="1"/>
            </p:cNvSpPr>
            <p:nvPr/>
          </p:nvSpPr>
          <p:spPr bwMode="auto">
            <a:xfrm flipV="1">
              <a:off x="5055132" y="4538140"/>
              <a:ext cx="0" cy="540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5276661" y="3866095"/>
            <a:ext cx="686000" cy="486388"/>
            <a:chOff x="5276661" y="3866095"/>
            <a:chExt cx="686000" cy="486388"/>
          </a:xfrm>
        </p:grpSpPr>
        <p:grpSp>
          <p:nvGrpSpPr>
            <p:cNvPr id="213" name="Group 102"/>
            <p:cNvGrpSpPr>
              <a:grpSpLocks/>
            </p:cNvGrpSpPr>
            <p:nvPr/>
          </p:nvGrpSpPr>
          <p:grpSpPr bwMode="auto">
            <a:xfrm>
              <a:off x="5597535" y="3866095"/>
              <a:ext cx="365126" cy="311150"/>
              <a:chOff x="1258" y="2215"/>
              <a:chExt cx="230" cy="196"/>
            </a:xfrm>
          </p:grpSpPr>
          <p:sp>
            <p:nvSpPr>
              <p:cNvPr id="214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5" name="Text Box 104"/>
              <p:cNvSpPr txBox="1">
                <a:spLocks noChangeArrowheads="1"/>
              </p:cNvSpPr>
              <p:nvPr/>
            </p:nvSpPr>
            <p:spPr bwMode="auto">
              <a:xfrm>
                <a:off x="1258" y="2215"/>
                <a:ext cx="230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</a:rPr>
                  <a:t>TC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216" name="Line 106"/>
            <p:cNvSpPr>
              <a:spLocks noChangeShapeType="1"/>
            </p:cNvSpPr>
            <p:nvPr/>
          </p:nvSpPr>
          <p:spPr bwMode="auto">
            <a:xfrm flipH="1">
              <a:off x="5276661" y="4017438"/>
              <a:ext cx="324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17" name="Line 105"/>
            <p:cNvSpPr>
              <a:spLocks noChangeShapeType="1"/>
            </p:cNvSpPr>
            <p:nvPr/>
          </p:nvSpPr>
          <p:spPr bwMode="auto">
            <a:xfrm flipV="1">
              <a:off x="5786446" y="4172483"/>
              <a:ext cx="0" cy="180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5856760" y="2269058"/>
            <a:ext cx="421285" cy="311150"/>
            <a:chOff x="5856760" y="2269058"/>
            <a:chExt cx="421285" cy="311150"/>
          </a:xfrm>
        </p:grpSpPr>
        <p:grpSp>
          <p:nvGrpSpPr>
            <p:cNvPr id="218" name="Group 102"/>
            <p:cNvGrpSpPr>
              <a:grpSpLocks/>
            </p:cNvGrpSpPr>
            <p:nvPr/>
          </p:nvGrpSpPr>
          <p:grpSpPr bwMode="auto">
            <a:xfrm>
              <a:off x="5924032" y="2269058"/>
              <a:ext cx="354013" cy="311150"/>
              <a:chOff x="1258" y="2215"/>
              <a:chExt cx="223" cy="196"/>
            </a:xfrm>
          </p:grpSpPr>
          <p:sp>
            <p:nvSpPr>
              <p:cNvPr id="219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0" name="Text Box 104"/>
              <p:cNvSpPr txBox="1">
                <a:spLocks noChangeArrowheads="1"/>
              </p:cNvSpPr>
              <p:nvPr/>
            </p:nvSpPr>
            <p:spPr bwMode="auto">
              <a:xfrm>
                <a:off x="1258" y="2215"/>
                <a:ext cx="223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</a:rPr>
                  <a:t>LC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221" name="Line 106"/>
            <p:cNvSpPr>
              <a:spLocks noChangeShapeType="1"/>
            </p:cNvSpPr>
            <p:nvPr/>
          </p:nvSpPr>
          <p:spPr bwMode="auto">
            <a:xfrm flipH="1">
              <a:off x="5856760" y="2428868"/>
              <a:ext cx="72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3937525" y="5320256"/>
            <a:ext cx="1848921" cy="441857"/>
            <a:chOff x="3937525" y="5320256"/>
            <a:chExt cx="1848921" cy="441857"/>
          </a:xfrm>
        </p:grpSpPr>
        <p:grpSp>
          <p:nvGrpSpPr>
            <p:cNvPr id="202" name="Group 102"/>
            <p:cNvGrpSpPr>
              <a:grpSpLocks/>
            </p:cNvGrpSpPr>
            <p:nvPr/>
          </p:nvGrpSpPr>
          <p:grpSpPr bwMode="auto">
            <a:xfrm>
              <a:off x="4575177" y="5450963"/>
              <a:ext cx="354013" cy="311150"/>
              <a:chOff x="1258" y="2215"/>
              <a:chExt cx="223" cy="196"/>
            </a:xfrm>
          </p:grpSpPr>
          <p:sp>
            <p:nvSpPr>
              <p:cNvPr id="203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04" name="Text Box 104"/>
              <p:cNvSpPr txBox="1">
                <a:spLocks noChangeArrowheads="1"/>
              </p:cNvSpPr>
              <p:nvPr/>
            </p:nvSpPr>
            <p:spPr bwMode="auto">
              <a:xfrm>
                <a:off x="1258" y="2215"/>
                <a:ext cx="223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</a:rPr>
                  <a:t>LC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205" name="Line 106"/>
            <p:cNvSpPr>
              <a:spLocks noChangeShapeType="1"/>
            </p:cNvSpPr>
            <p:nvPr/>
          </p:nvSpPr>
          <p:spPr bwMode="auto">
            <a:xfrm flipH="1">
              <a:off x="4886446" y="5643578"/>
              <a:ext cx="900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06" name="Line 105"/>
            <p:cNvSpPr>
              <a:spLocks noChangeShapeType="1"/>
            </p:cNvSpPr>
            <p:nvPr/>
          </p:nvSpPr>
          <p:spPr bwMode="auto">
            <a:xfrm flipV="1">
              <a:off x="4731810" y="5332425"/>
              <a:ext cx="0" cy="108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0" name="Line 106"/>
            <p:cNvSpPr>
              <a:spLocks noChangeShapeType="1"/>
            </p:cNvSpPr>
            <p:nvPr/>
          </p:nvSpPr>
          <p:spPr bwMode="auto">
            <a:xfrm flipH="1">
              <a:off x="3937525" y="5320256"/>
              <a:ext cx="792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4586286" y="2243657"/>
            <a:ext cx="1097502" cy="1012087"/>
            <a:chOff x="4586286" y="2243657"/>
            <a:chExt cx="1097502" cy="1012087"/>
          </a:xfrm>
        </p:grpSpPr>
        <p:sp>
          <p:nvSpPr>
            <p:cNvPr id="207" name="Line 106"/>
            <p:cNvSpPr>
              <a:spLocks noChangeShapeType="1"/>
            </p:cNvSpPr>
            <p:nvPr/>
          </p:nvSpPr>
          <p:spPr bwMode="auto">
            <a:xfrm>
              <a:off x="4883153" y="2398702"/>
              <a:ext cx="468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223" name="Group 102"/>
            <p:cNvGrpSpPr>
              <a:grpSpLocks/>
            </p:cNvGrpSpPr>
            <p:nvPr/>
          </p:nvGrpSpPr>
          <p:grpSpPr bwMode="auto">
            <a:xfrm>
              <a:off x="5323425" y="2243657"/>
              <a:ext cx="360363" cy="311150"/>
              <a:chOff x="1258" y="2215"/>
              <a:chExt cx="227" cy="196"/>
            </a:xfrm>
          </p:grpSpPr>
          <p:sp>
            <p:nvSpPr>
              <p:cNvPr id="224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5" name="Text Box 104"/>
              <p:cNvSpPr txBox="1">
                <a:spLocks noChangeArrowheads="1"/>
              </p:cNvSpPr>
              <p:nvPr/>
            </p:nvSpPr>
            <p:spPr bwMode="auto">
              <a:xfrm>
                <a:off x="1258" y="2215"/>
                <a:ext cx="227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</a:rPr>
                  <a:t>FC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grpSp>
          <p:nvGrpSpPr>
            <p:cNvPr id="226" name="Group 102"/>
            <p:cNvGrpSpPr>
              <a:grpSpLocks/>
            </p:cNvGrpSpPr>
            <p:nvPr/>
          </p:nvGrpSpPr>
          <p:grpSpPr bwMode="auto">
            <a:xfrm>
              <a:off x="4586286" y="2243657"/>
              <a:ext cx="311150" cy="311150"/>
              <a:chOff x="1265" y="2215"/>
              <a:chExt cx="196" cy="196"/>
            </a:xfrm>
          </p:grpSpPr>
          <p:sp>
            <p:nvSpPr>
              <p:cNvPr id="227" name="Oval 103"/>
              <p:cNvSpPr>
                <a:spLocks noChangeArrowheads="1"/>
              </p:cNvSpPr>
              <p:nvPr/>
            </p:nvSpPr>
            <p:spPr bwMode="auto">
              <a:xfrm>
                <a:off x="1265" y="2215"/>
                <a:ext cx="196" cy="196"/>
              </a:xfrm>
              <a:prstGeom prst="ellipse">
                <a:avLst/>
              </a:prstGeom>
              <a:noFill/>
              <a:ln w="9525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8" name="Text Box 104"/>
              <p:cNvSpPr txBox="1">
                <a:spLocks noChangeArrowheads="1"/>
              </p:cNvSpPr>
              <p:nvPr/>
            </p:nvSpPr>
            <p:spPr bwMode="auto">
              <a:xfrm>
                <a:off x="1279" y="2215"/>
                <a:ext cx="175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</a:rPr>
                  <a:t>X</a:t>
                </a:r>
                <a:endParaRPr lang="en-US" sz="1400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229" name="Line 105"/>
            <p:cNvSpPr>
              <a:spLocks noChangeShapeType="1"/>
            </p:cNvSpPr>
            <p:nvPr/>
          </p:nvSpPr>
          <p:spPr bwMode="auto">
            <a:xfrm flipV="1">
              <a:off x="4752446" y="2571744"/>
              <a:ext cx="0" cy="684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1" name="Line 105"/>
            <p:cNvSpPr>
              <a:spLocks noChangeShapeType="1"/>
            </p:cNvSpPr>
            <p:nvPr/>
          </p:nvSpPr>
          <p:spPr bwMode="auto">
            <a:xfrm flipV="1">
              <a:off x="5357818" y="2517625"/>
              <a:ext cx="0" cy="252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17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CS2: TPM at Fresh Feed</a:t>
            </a:r>
            <a:endParaRPr lang="en-IN" dirty="0"/>
          </a:p>
        </p:txBody>
      </p:sp>
      <p:sp>
        <p:nvSpPr>
          <p:cNvPr id="19458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noFill/>
        </p:spPr>
        <p:txBody>
          <a:bodyPr/>
          <a:lstStyle/>
          <a:p>
            <a:fld id="{BC3648F3-2AB7-4863-84A1-D35EBF0DEC47}" type="slidenum">
              <a:rPr lang="en-US" smtClean="0"/>
              <a:pPr/>
              <a:t>35</a:t>
            </a:fld>
            <a:endParaRPr lang="en-US" smtClean="0"/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2071670" y="1084282"/>
            <a:ext cx="4495800" cy="5059362"/>
            <a:chOff x="0" y="920412"/>
            <a:chExt cx="5233876" cy="5059516"/>
          </a:xfrm>
        </p:grpSpPr>
        <p:sp>
          <p:nvSpPr>
            <p:cNvPr id="19503" name="Text Box 1971"/>
            <p:cNvSpPr txBox="1">
              <a:spLocks noChangeArrowheads="1"/>
            </p:cNvSpPr>
            <p:nvPr/>
          </p:nvSpPr>
          <p:spPr bwMode="auto">
            <a:xfrm>
              <a:off x="2527878" y="920412"/>
              <a:ext cx="879989" cy="437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l">
                <a:spcAft>
                  <a:spcPts val="1000"/>
                </a:spcAft>
              </a:pPr>
              <a:r>
                <a:rPr lang="en-IN" sz="1600" b="0">
                  <a:latin typeface="Times New Roman" pitchFamily="18" charset="0"/>
                  <a:cs typeface="Arial" charset="0"/>
                </a:rPr>
                <a:t>Recycle</a:t>
              </a:r>
              <a:r>
                <a:rPr lang="en-IN" sz="1600" b="0" i="1">
                  <a:latin typeface="Times New Roman" pitchFamily="18" charset="0"/>
                  <a:cs typeface="Arial" charset="0"/>
                </a:rPr>
                <a:t> </a:t>
              </a:r>
              <a:endParaRPr lang="en-US" sz="1600" b="0">
                <a:cs typeface="Arial" charset="0"/>
              </a:endParaRPr>
            </a:p>
          </p:txBody>
        </p:sp>
        <p:cxnSp>
          <p:nvCxnSpPr>
            <p:cNvPr id="19504" name="AutoShape 536"/>
            <p:cNvCxnSpPr>
              <a:cxnSpLocks noChangeShapeType="1"/>
            </p:cNvCxnSpPr>
            <p:nvPr/>
          </p:nvCxnSpPr>
          <p:spPr bwMode="auto">
            <a:xfrm>
              <a:off x="1056476" y="1299776"/>
              <a:ext cx="1334" cy="37440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05" name="AutoShape 1899"/>
            <p:cNvCxnSpPr>
              <a:cxnSpLocks noChangeShapeType="1"/>
            </p:cNvCxnSpPr>
            <p:nvPr/>
          </p:nvCxnSpPr>
          <p:spPr bwMode="auto">
            <a:xfrm flipH="1">
              <a:off x="1056476" y="1298784"/>
              <a:ext cx="4032000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06" name="AutoShape 538"/>
            <p:cNvCxnSpPr>
              <a:cxnSpLocks noChangeShapeType="1"/>
            </p:cNvCxnSpPr>
            <p:nvPr/>
          </p:nvCxnSpPr>
          <p:spPr bwMode="auto">
            <a:xfrm>
              <a:off x="2259553" y="3097742"/>
              <a:ext cx="513049" cy="209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7" name="AutoShape 1917"/>
            <p:cNvCxnSpPr>
              <a:cxnSpLocks noChangeShapeType="1"/>
            </p:cNvCxnSpPr>
            <p:nvPr/>
          </p:nvCxnSpPr>
          <p:spPr bwMode="auto">
            <a:xfrm flipV="1">
              <a:off x="4034093" y="2591599"/>
              <a:ext cx="1070130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8" name="AutoShape 1918"/>
            <p:cNvCxnSpPr>
              <a:cxnSpLocks noChangeShapeType="1"/>
            </p:cNvCxnSpPr>
            <p:nvPr/>
          </p:nvCxnSpPr>
          <p:spPr bwMode="auto">
            <a:xfrm flipV="1">
              <a:off x="5100219" y="1303664"/>
              <a:ext cx="1334" cy="12600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09" name="AutoShape 1921"/>
            <p:cNvCxnSpPr>
              <a:cxnSpLocks noChangeShapeType="1"/>
            </p:cNvCxnSpPr>
            <p:nvPr/>
          </p:nvCxnSpPr>
          <p:spPr bwMode="auto">
            <a:xfrm flipV="1">
              <a:off x="2971301" y="3097043"/>
              <a:ext cx="373611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10" name="AutoShape 1940"/>
            <p:cNvCxnSpPr>
              <a:cxnSpLocks noChangeShapeType="1"/>
            </p:cNvCxnSpPr>
            <p:nvPr/>
          </p:nvCxnSpPr>
          <p:spPr bwMode="auto">
            <a:xfrm flipH="1" flipV="1">
              <a:off x="3708517" y="2593690"/>
              <a:ext cx="214160" cy="13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11" name="AutoShape 1942"/>
            <p:cNvCxnSpPr>
              <a:cxnSpLocks noChangeShapeType="1"/>
            </p:cNvCxnSpPr>
            <p:nvPr/>
          </p:nvCxnSpPr>
          <p:spPr bwMode="auto">
            <a:xfrm flipH="1">
              <a:off x="4288949" y="1899314"/>
              <a:ext cx="1334" cy="2412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3" name="Group 1943"/>
            <p:cNvGrpSpPr>
              <a:grpSpLocks/>
            </p:cNvGrpSpPr>
            <p:nvPr/>
          </p:nvGrpSpPr>
          <p:grpSpPr bwMode="auto">
            <a:xfrm rot="-5400000">
              <a:off x="4558473" y="2461666"/>
              <a:ext cx="217515" cy="143440"/>
              <a:chOff x="4039" y="2960"/>
              <a:chExt cx="252" cy="208"/>
            </a:xfrm>
          </p:grpSpPr>
          <p:sp>
            <p:nvSpPr>
              <p:cNvPr id="19611" name="AutoShape 1944"/>
              <p:cNvSpPr>
                <a:spLocks noChangeArrowheads="1"/>
              </p:cNvSpPr>
              <p:nvPr/>
            </p:nvSpPr>
            <p:spPr bwMode="auto">
              <a:xfrm>
                <a:off x="4039" y="2960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cxnSp>
            <p:nvCxnSpPr>
              <p:cNvPr id="19612" name="Line 1945"/>
              <p:cNvCxnSpPr>
                <a:cxnSpLocks noChangeShapeType="1"/>
              </p:cNvCxnSpPr>
              <p:nvPr/>
            </p:nvCxnSpPr>
            <p:spPr bwMode="auto">
              <a:xfrm>
                <a:off x="4096" y="3064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613" name="AutoShape 1946"/>
              <p:cNvSpPr>
                <a:spLocks noChangeArrowheads="1"/>
              </p:cNvSpPr>
              <p:nvPr/>
            </p:nvSpPr>
            <p:spPr bwMode="auto">
              <a:xfrm>
                <a:off x="4210" y="2995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cxnSp>
          <p:nvCxnSpPr>
            <p:cNvPr id="19513" name="AutoShape 1947"/>
            <p:cNvCxnSpPr>
              <a:cxnSpLocks noChangeShapeType="1"/>
            </p:cNvCxnSpPr>
            <p:nvPr/>
          </p:nvCxnSpPr>
          <p:spPr bwMode="auto">
            <a:xfrm flipH="1">
              <a:off x="4066784" y="2593690"/>
              <a:ext cx="528393" cy="13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4" name="AutoShape 1948"/>
            <p:cNvCxnSpPr>
              <a:cxnSpLocks noChangeShapeType="1"/>
            </p:cNvCxnSpPr>
            <p:nvPr/>
          </p:nvCxnSpPr>
          <p:spPr bwMode="auto">
            <a:xfrm>
              <a:off x="4294286" y="2355261"/>
              <a:ext cx="667" cy="23982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5" name="AutoShape 1949"/>
            <p:cNvCxnSpPr>
              <a:cxnSpLocks noChangeShapeType="1"/>
            </p:cNvCxnSpPr>
            <p:nvPr/>
          </p:nvCxnSpPr>
          <p:spPr bwMode="auto">
            <a:xfrm flipH="1">
              <a:off x="3555069" y="1717354"/>
              <a:ext cx="624465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19516" name="AutoShape 1950"/>
            <p:cNvCxnSpPr>
              <a:cxnSpLocks noChangeShapeType="1"/>
            </p:cNvCxnSpPr>
            <p:nvPr/>
          </p:nvCxnSpPr>
          <p:spPr bwMode="auto">
            <a:xfrm>
              <a:off x="3555069" y="1717354"/>
              <a:ext cx="667" cy="321393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7" name="AutoShape 1957"/>
            <p:cNvCxnSpPr>
              <a:cxnSpLocks noChangeShapeType="1"/>
            </p:cNvCxnSpPr>
            <p:nvPr/>
          </p:nvCxnSpPr>
          <p:spPr bwMode="auto">
            <a:xfrm flipV="1">
              <a:off x="4024752" y="4043794"/>
              <a:ext cx="667" cy="393899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18" name="AutoShape 1958"/>
            <p:cNvCxnSpPr>
              <a:cxnSpLocks noChangeShapeType="1"/>
            </p:cNvCxnSpPr>
            <p:nvPr/>
          </p:nvCxnSpPr>
          <p:spPr bwMode="auto">
            <a:xfrm flipH="1">
              <a:off x="3708517" y="4043794"/>
              <a:ext cx="316903" cy="6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4" name="Group 711"/>
            <p:cNvGrpSpPr>
              <a:grpSpLocks/>
            </p:cNvGrpSpPr>
            <p:nvPr/>
          </p:nvGrpSpPr>
          <p:grpSpPr bwMode="auto">
            <a:xfrm>
              <a:off x="4078126" y="1550731"/>
              <a:ext cx="427652" cy="398779"/>
              <a:chOff x="11840" y="39579"/>
              <a:chExt cx="3965" cy="3702"/>
            </a:xfrm>
          </p:grpSpPr>
          <p:sp>
            <p:nvSpPr>
              <p:cNvPr id="19606" name="Oval 1960"/>
              <p:cNvSpPr>
                <a:spLocks noChangeArrowheads="1"/>
              </p:cNvSpPr>
              <p:nvPr/>
            </p:nvSpPr>
            <p:spPr bwMode="auto">
              <a:xfrm>
                <a:off x="12610" y="40215"/>
                <a:ext cx="2286" cy="2286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5" name="Group 1961"/>
              <p:cNvGrpSpPr>
                <a:grpSpLocks/>
              </p:cNvGrpSpPr>
              <p:nvPr/>
            </p:nvGrpSpPr>
            <p:grpSpPr bwMode="auto">
              <a:xfrm>
                <a:off x="11840" y="39579"/>
                <a:ext cx="3965" cy="3703"/>
                <a:chOff x="5459" y="1775"/>
                <a:chExt cx="669" cy="837"/>
              </a:xfrm>
            </p:grpSpPr>
            <p:cxnSp>
              <p:nvCxnSpPr>
                <p:cNvPr id="19608" name="AutoShape 1962"/>
                <p:cNvCxnSpPr>
                  <a:cxnSpLocks noChangeShapeType="1"/>
                </p:cNvCxnSpPr>
                <p:nvPr/>
              </p:nvCxnSpPr>
              <p:spPr bwMode="auto">
                <a:xfrm flipV="1">
                  <a:off x="5459" y="2244"/>
                  <a:ext cx="435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609" name="AutoShape 1963"/>
                <p:cNvCxnSpPr>
                  <a:cxnSpLocks noChangeShapeType="1"/>
                </p:cNvCxnSpPr>
                <p:nvPr/>
              </p:nvCxnSpPr>
              <p:spPr bwMode="auto">
                <a:xfrm>
                  <a:off x="5676" y="2143"/>
                  <a:ext cx="218" cy="102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610" name="AutoShape 1964"/>
                <p:cNvCxnSpPr>
                  <a:cxnSpLocks noChangeShapeType="1"/>
                </p:cNvCxnSpPr>
                <p:nvPr/>
              </p:nvCxnSpPr>
              <p:spPr bwMode="auto">
                <a:xfrm flipV="1">
                  <a:off x="5676" y="1775"/>
                  <a:ext cx="452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cxnSp>
          <p:nvCxnSpPr>
            <p:cNvPr id="19520" name="AutoShape 1965"/>
            <p:cNvCxnSpPr>
              <a:cxnSpLocks noChangeShapeType="1"/>
            </p:cNvCxnSpPr>
            <p:nvPr/>
          </p:nvCxnSpPr>
          <p:spPr bwMode="auto">
            <a:xfrm>
              <a:off x="3563743" y="4382617"/>
              <a:ext cx="667" cy="70971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1" name="AutoShape 1966"/>
            <p:cNvCxnSpPr>
              <a:cxnSpLocks noChangeShapeType="1"/>
            </p:cNvCxnSpPr>
            <p:nvPr/>
          </p:nvCxnSpPr>
          <p:spPr bwMode="auto">
            <a:xfrm>
              <a:off x="3563743" y="5089542"/>
              <a:ext cx="1389257" cy="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2" name="AutoShape 1967"/>
            <p:cNvCxnSpPr>
              <a:cxnSpLocks noChangeShapeType="1"/>
            </p:cNvCxnSpPr>
            <p:nvPr/>
          </p:nvCxnSpPr>
          <p:spPr bwMode="auto">
            <a:xfrm>
              <a:off x="3563743" y="4551330"/>
              <a:ext cx="344924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3" name="AutoShape 1968"/>
            <p:cNvCxnSpPr>
              <a:cxnSpLocks noChangeShapeType="1"/>
            </p:cNvCxnSpPr>
            <p:nvPr/>
          </p:nvCxnSpPr>
          <p:spPr bwMode="auto">
            <a:xfrm>
              <a:off x="4953000" y="5090936"/>
              <a:ext cx="280876" cy="697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524" name="AutoShape 571"/>
            <p:cNvCxnSpPr>
              <a:cxnSpLocks noChangeShapeType="1"/>
            </p:cNvCxnSpPr>
            <p:nvPr/>
          </p:nvCxnSpPr>
          <p:spPr bwMode="auto">
            <a:xfrm>
              <a:off x="1142499" y="2998743"/>
              <a:ext cx="756000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6" name="Group 43"/>
            <p:cNvGrpSpPr>
              <a:grpSpLocks/>
            </p:cNvGrpSpPr>
            <p:nvPr/>
          </p:nvGrpSpPr>
          <p:grpSpPr bwMode="auto">
            <a:xfrm>
              <a:off x="4187540" y="2122407"/>
              <a:ext cx="220164" cy="226579"/>
              <a:chOff x="8460" y="6042"/>
              <a:chExt cx="495" cy="325"/>
            </a:xfrm>
          </p:grpSpPr>
          <p:sp>
            <p:nvSpPr>
              <p:cNvPr id="19604" name="AutoShape 44"/>
              <p:cNvSpPr>
                <a:spLocks noChangeArrowheads="1"/>
              </p:cNvSpPr>
              <p:nvPr/>
            </p:nvSpPr>
            <p:spPr bwMode="auto">
              <a:xfrm rot="-5400000">
                <a:off x="8549" y="5961"/>
                <a:ext cx="325" cy="487"/>
              </a:xfrm>
              <a:prstGeom prst="flowChartDelay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605" name="Freeform 45"/>
              <p:cNvSpPr>
                <a:spLocks/>
              </p:cNvSpPr>
              <p:nvPr/>
            </p:nvSpPr>
            <p:spPr bwMode="auto">
              <a:xfrm>
                <a:off x="8460" y="6165"/>
                <a:ext cx="490" cy="90"/>
              </a:xfrm>
              <a:custGeom>
                <a:avLst/>
                <a:gdLst>
                  <a:gd name="T0" fmla="*/ 0 w 439"/>
                  <a:gd name="T1" fmla="*/ 378 h 64"/>
                  <a:gd name="T2" fmla="*/ 522 w 439"/>
                  <a:gd name="T3" fmla="*/ 498 h 64"/>
                  <a:gd name="T4" fmla="*/ 579 w 439"/>
                  <a:gd name="T5" fmla="*/ 148 h 64"/>
                  <a:gd name="T6" fmla="*/ 753 w 439"/>
                  <a:gd name="T7" fmla="*/ 378 h 64"/>
                  <a:gd name="T8" fmla="*/ 840 w 439"/>
                  <a:gd name="T9" fmla="*/ 267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9"/>
                  <a:gd name="T16" fmla="*/ 0 h 64"/>
                  <a:gd name="T17" fmla="*/ 439 w 439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9" h="64">
                    <a:moveTo>
                      <a:pt x="0" y="49"/>
                    </a:moveTo>
                    <a:cubicBezTo>
                      <a:pt x="112" y="24"/>
                      <a:pt x="174" y="0"/>
                      <a:pt x="270" y="64"/>
                    </a:cubicBezTo>
                    <a:cubicBezTo>
                      <a:pt x="280" y="49"/>
                      <a:pt x="282" y="21"/>
                      <a:pt x="300" y="19"/>
                    </a:cubicBezTo>
                    <a:cubicBezTo>
                      <a:pt x="331" y="15"/>
                      <a:pt x="390" y="49"/>
                      <a:pt x="390" y="49"/>
                    </a:cubicBezTo>
                    <a:cubicBezTo>
                      <a:pt x="439" y="16"/>
                      <a:pt x="435" y="1"/>
                      <a:pt x="435" y="34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7" name="Group 1923"/>
            <p:cNvGrpSpPr>
              <a:grpSpLocks/>
            </p:cNvGrpSpPr>
            <p:nvPr/>
          </p:nvGrpSpPr>
          <p:grpSpPr bwMode="auto">
            <a:xfrm>
              <a:off x="3330902" y="2031776"/>
              <a:ext cx="377615" cy="2355722"/>
              <a:chOff x="8445" y="7508"/>
              <a:chExt cx="524" cy="3455"/>
            </a:xfrm>
          </p:grpSpPr>
          <p:cxnSp>
            <p:nvCxnSpPr>
              <p:cNvPr id="19600" name="AutoShape 1924"/>
              <p:cNvCxnSpPr>
                <a:cxnSpLocks noChangeShapeType="1"/>
              </p:cNvCxnSpPr>
              <p:nvPr/>
            </p:nvCxnSpPr>
            <p:spPr bwMode="auto">
              <a:xfrm>
                <a:off x="8450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601" name="AutoShape 1925"/>
              <p:cNvCxnSpPr>
                <a:cxnSpLocks noChangeShapeType="1"/>
              </p:cNvCxnSpPr>
              <p:nvPr/>
            </p:nvCxnSpPr>
            <p:spPr bwMode="auto">
              <a:xfrm>
                <a:off x="8969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602" name="Arc 1926"/>
              <p:cNvSpPr>
                <a:spLocks/>
              </p:cNvSpPr>
              <p:nvPr/>
            </p:nvSpPr>
            <p:spPr bwMode="auto">
              <a:xfrm rot="10853378" flipV="1">
                <a:off x="8445" y="7508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603" name="Arc 1927"/>
              <p:cNvSpPr>
                <a:spLocks/>
              </p:cNvSpPr>
              <p:nvPr/>
            </p:nvSpPr>
            <p:spPr bwMode="auto">
              <a:xfrm rot="64827" flipV="1">
                <a:off x="8445" y="10573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cxnSp>
          <p:nvCxnSpPr>
            <p:cNvPr id="19527" name="Straight Connector 753"/>
            <p:cNvCxnSpPr>
              <a:cxnSpLocks noChangeShapeType="1"/>
            </p:cNvCxnSpPr>
            <p:nvPr/>
          </p:nvCxnSpPr>
          <p:spPr bwMode="auto">
            <a:xfrm>
              <a:off x="3334906" y="3177915"/>
              <a:ext cx="363604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8" name="Straight Connector 755"/>
            <p:cNvCxnSpPr>
              <a:cxnSpLocks noChangeShapeType="1"/>
            </p:cNvCxnSpPr>
            <p:nvPr/>
          </p:nvCxnSpPr>
          <p:spPr bwMode="auto">
            <a:xfrm>
              <a:off x="3344245" y="2319008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29" name="Straight Connector 756"/>
            <p:cNvCxnSpPr>
              <a:cxnSpLocks noChangeShapeType="1"/>
            </p:cNvCxnSpPr>
            <p:nvPr/>
          </p:nvCxnSpPr>
          <p:spPr bwMode="auto">
            <a:xfrm>
              <a:off x="3331569" y="4112116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9530" name="Text Box 2"/>
            <p:cNvSpPr txBox="1">
              <a:spLocks noChangeArrowheads="1"/>
            </p:cNvSpPr>
            <p:nvPr/>
          </p:nvSpPr>
          <p:spPr bwMode="auto">
            <a:xfrm>
              <a:off x="4118822" y="4376342"/>
              <a:ext cx="679172" cy="384138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Q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Reb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1" name="Text Box 2"/>
            <p:cNvSpPr txBox="1">
              <a:spLocks noChangeArrowheads="1"/>
            </p:cNvSpPr>
            <p:nvPr/>
          </p:nvSpPr>
          <p:spPr bwMode="auto">
            <a:xfrm>
              <a:off x="4359668" y="1553520"/>
              <a:ext cx="835956" cy="42736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Q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Cnd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2" name="Text Box 602"/>
            <p:cNvSpPr txBox="1">
              <a:spLocks noChangeArrowheads="1"/>
            </p:cNvSpPr>
            <p:nvPr/>
          </p:nvSpPr>
          <p:spPr bwMode="auto">
            <a:xfrm>
              <a:off x="1028954" y="5038994"/>
              <a:ext cx="690954" cy="295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Tot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3" name="Text Box 603"/>
            <p:cNvSpPr txBox="1">
              <a:spLocks noChangeArrowheads="1"/>
            </p:cNvSpPr>
            <p:nvPr/>
          </p:nvSpPr>
          <p:spPr bwMode="auto">
            <a:xfrm>
              <a:off x="41058" y="2961794"/>
              <a:ext cx="766597" cy="39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H2O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4" name="Text Box 604"/>
            <p:cNvSpPr txBox="1">
              <a:spLocks noChangeArrowheads="1"/>
            </p:cNvSpPr>
            <p:nvPr/>
          </p:nvSpPr>
          <p:spPr bwMode="auto">
            <a:xfrm>
              <a:off x="2557847" y="3081115"/>
              <a:ext cx="629083" cy="369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Col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5" name="Text Box 606"/>
            <p:cNvSpPr txBox="1">
              <a:spLocks noChangeArrowheads="1"/>
            </p:cNvSpPr>
            <p:nvPr/>
          </p:nvSpPr>
          <p:spPr bwMode="auto">
            <a:xfrm>
              <a:off x="3832609" y="2540706"/>
              <a:ext cx="343589" cy="377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L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6" name="Text Box 608"/>
            <p:cNvSpPr txBox="1">
              <a:spLocks noChangeArrowheads="1"/>
            </p:cNvSpPr>
            <p:nvPr/>
          </p:nvSpPr>
          <p:spPr bwMode="auto">
            <a:xfrm>
              <a:off x="4489765" y="2556741"/>
              <a:ext cx="374946" cy="363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D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37" name="Text Box 611"/>
            <p:cNvSpPr txBox="1">
              <a:spLocks noChangeArrowheads="1"/>
            </p:cNvSpPr>
            <p:nvPr/>
          </p:nvSpPr>
          <p:spPr bwMode="auto">
            <a:xfrm>
              <a:off x="3983815" y="5063614"/>
              <a:ext cx="742553" cy="361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Ester</a:t>
              </a:r>
              <a:endParaRPr lang="en-US" sz="1600">
                <a:cs typeface="Arial" charset="0"/>
              </a:endParaRPr>
            </a:p>
          </p:txBody>
        </p:sp>
        <p:grpSp>
          <p:nvGrpSpPr>
            <p:cNvPr id="8" name="Group 771"/>
            <p:cNvGrpSpPr>
              <a:grpSpLocks/>
            </p:cNvGrpSpPr>
            <p:nvPr/>
          </p:nvGrpSpPr>
          <p:grpSpPr bwMode="auto">
            <a:xfrm rot="-5400000">
              <a:off x="2735898" y="2965716"/>
              <a:ext cx="217515" cy="143440"/>
              <a:chOff x="-34607" y="34607"/>
              <a:chExt cx="252" cy="208"/>
            </a:xfrm>
          </p:grpSpPr>
          <p:sp>
            <p:nvSpPr>
              <p:cNvPr id="19597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98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9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9" name="Group 787"/>
            <p:cNvGrpSpPr>
              <a:grpSpLocks/>
            </p:cNvGrpSpPr>
            <p:nvPr/>
          </p:nvGrpSpPr>
          <p:grpSpPr bwMode="auto">
            <a:xfrm rot="-5400000">
              <a:off x="4264369" y="4956805"/>
              <a:ext cx="217515" cy="142773"/>
              <a:chOff x="-34607" y="34607"/>
              <a:chExt cx="252" cy="208"/>
            </a:xfrm>
          </p:grpSpPr>
          <p:sp>
            <p:nvSpPr>
              <p:cNvPr id="19594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95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6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0" name="Group 791"/>
            <p:cNvGrpSpPr>
              <a:grpSpLocks/>
            </p:cNvGrpSpPr>
            <p:nvPr/>
          </p:nvGrpSpPr>
          <p:grpSpPr bwMode="auto">
            <a:xfrm rot="-5400000">
              <a:off x="4218887" y="4235254"/>
              <a:ext cx="217515" cy="143440"/>
              <a:chOff x="-34607" y="34607"/>
              <a:chExt cx="252" cy="208"/>
            </a:xfrm>
          </p:grpSpPr>
          <p:sp>
            <p:nvSpPr>
              <p:cNvPr id="19591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92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3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1" name="Group 795"/>
            <p:cNvGrpSpPr>
              <a:grpSpLocks/>
            </p:cNvGrpSpPr>
            <p:nvPr/>
          </p:nvGrpSpPr>
          <p:grpSpPr bwMode="auto">
            <a:xfrm rot="-5400000">
              <a:off x="3885305" y="2451209"/>
              <a:ext cx="217515" cy="143440"/>
              <a:chOff x="-34607" y="34607"/>
              <a:chExt cx="252" cy="208"/>
            </a:xfrm>
          </p:grpSpPr>
          <p:sp>
            <p:nvSpPr>
              <p:cNvPr id="19588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89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90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2" name="Group 799"/>
            <p:cNvGrpSpPr>
              <a:grpSpLocks/>
            </p:cNvGrpSpPr>
            <p:nvPr/>
          </p:nvGrpSpPr>
          <p:grpSpPr bwMode="auto">
            <a:xfrm rot="-5400000">
              <a:off x="4475744" y="1418707"/>
              <a:ext cx="217515" cy="143440"/>
              <a:chOff x="-34607" y="34607"/>
              <a:chExt cx="252" cy="208"/>
            </a:xfrm>
          </p:grpSpPr>
          <p:sp>
            <p:nvSpPr>
              <p:cNvPr id="19585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86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87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grpSp>
          <p:nvGrpSpPr>
            <p:cNvPr id="13" name="Group 803"/>
            <p:cNvGrpSpPr>
              <a:grpSpLocks/>
            </p:cNvGrpSpPr>
            <p:nvPr/>
          </p:nvGrpSpPr>
          <p:grpSpPr bwMode="auto">
            <a:xfrm>
              <a:off x="3833276" y="4362399"/>
              <a:ext cx="427652" cy="398082"/>
              <a:chOff x="0" y="1"/>
              <a:chExt cx="396552" cy="370257"/>
            </a:xfrm>
          </p:grpSpPr>
          <p:sp>
            <p:nvSpPr>
              <p:cNvPr id="19580" name="Oval 804"/>
              <p:cNvSpPr>
                <a:spLocks noChangeArrowheads="1"/>
              </p:cNvSpPr>
              <p:nvPr/>
            </p:nvSpPr>
            <p:spPr bwMode="auto">
              <a:xfrm>
                <a:off x="77033" y="63564"/>
                <a:ext cx="228600" cy="228600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grpSp>
            <p:nvGrpSpPr>
              <p:cNvPr id="14" name="Group 805"/>
              <p:cNvGrpSpPr>
                <a:grpSpLocks/>
              </p:cNvGrpSpPr>
              <p:nvPr/>
            </p:nvGrpSpPr>
            <p:grpSpPr bwMode="auto">
              <a:xfrm>
                <a:off x="0" y="3"/>
                <a:ext cx="396552" cy="370257"/>
                <a:chOff x="0" y="0"/>
                <a:chExt cx="669" cy="837"/>
              </a:xfrm>
            </p:grpSpPr>
            <p:cxnSp>
              <p:nvCxnSpPr>
                <p:cNvPr id="19582" name="AutoShape 1962"/>
                <p:cNvCxnSpPr>
                  <a:cxnSpLocks noChangeShapeType="1"/>
                </p:cNvCxnSpPr>
                <p:nvPr/>
              </p:nvCxnSpPr>
              <p:spPr bwMode="auto">
                <a:xfrm flipV="1">
                  <a:off x="0" y="469"/>
                  <a:ext cx="435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583" name="AutoShape 1963"/>
                <p:cNvCxnSpPr>
                  <a:cxnSpLocks noChangeShapeType="1"/>
                </p:cNvCxnSpPr>
                <p:nvPr/>
              </p:nvCxnSpPr>
              <p:spPr bwMode="auto">
                <a:xfrm>
                  <a:off x="217" y="368"/>
                  <a:ext cx="218" cy="102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584" name="AutoShape 1964"/>
                <p:cNvCxnSpPr>
                  <a:cxnSpLocks noChangeShapeType="1"/>
                </p:cNvCxnSpPr>
                <p:nvPr/>
              </p:nvCxnSpPr>
              <p:spPr bwMode="auto">
                <a:xfrm flipV="1">
                  <a:off x="217" y="0"/>
                  <a:ext cx="452" cy="368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grpSp>
          <p:nvGrpSpPr>
            <p:cNvPr id="15" name="Group 1923"/>
            <p:cNvGrpSpPr>
              <a:grpSpLocks/>
            </p:cNvGrpSpPr>
            <p:nvPr/>
          </p:nvGrpSpPr>
          <p:grpSpPr bwMode="auto">
            <a:xfrm>
              <a:off x="1885485" y="2854431"/>
              <a:ext cx="382339" cy="2355722"/>
              <a:chOff x="8454" y="7508"/>
              <a:chExt cx="530" cy="3455"/>
            </a:xfrm>
          </p:grpSpPr>
          <p:cxnSp>
            <p:nvCxnSpPr>
              <p:cNvPr id="19576" name="AutoShape 1924"/>
              <p:cNvCxnSpPr>
                <a:cxnSpLocks noChangeShapeType="1"/>
              </p:cNvCxnSpPr>
              <p:nvPr/>
            </p:nvCxnSpPr>
            <p:spPr bwMode="auto">
              <a:xfrm>
                <a:off x="8465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577" name="AutoShape 1925"/>
              <p:cNvCxnSpPr>
                <a:cxnSpLocks noChangeShapeType="1"/>
              </p:cNvCxnSpPr>
              <p:nvPr/>
            </p:nvCxnSpPr>
            <p:spPr bwMode="auto">
              <a:xfrm>
                <a:off x="8984" y="7843"/>
                <a:ext cx="0" cy="2764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78" name="Arc 1926"/>
              <p:cNvSpPr>
                <a:spLocks/>
              </p:cNvSpPr>
              <p:nvPr/>
            </p:nvSpPr>
            <p:spPr bwMode="auto">
              <a:xfrm rot="10853378" flipV="1">
                <a:off x="8457" y="7508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79" name="Arc 1927"/>
              <p:cNvSpPr>
                <a:spLocks/>
              </p:cNvSpPr>
              <p:nvPr/>
            </p:nvSpPr>
            <p:spPr bwMode="auto">
              <a:xfrm rot="64827" flipV="1">
                <a:off x="8454" y="10573"/>
                <a:ext cx="522" cy="390"/>
              </a:xfrm>
              <a:custGeom>
                <a:avLst/>
                <a:gdLst>
                  <a:gd name="T0" fmla="*/ 0 w 43196"/>
                  <a:gd name="T1" fmla="*/ 0 h 22102"/>
                  <a:gd name="T2" fmla="*/ 0 w 43196"/>
                  <a:gd name="T3" fmla="*/ 0 h 22102"/>
                  <a:gd name="T4" fmla="*/ 0 w 43196"/>
                  <a:gd name="T5" fmla="*/ 0 h 22102"/>
                  <a:gd name="T6" fmla="*/ 0 60000 65536"/>
                  <a:gd name="T7" fmla="*/ 0 60000 65536"/>
                  <a:gd name="T8" fmla="*/ 0 60000 65536"/>
                  <a:gd name="T9" fmla="*/ 0 w 43196"/>
                  <a:gd name="T10" fmla="*/ 0 h 22102"/>
                  <a:gd name="T11" fmla="*/ 43196 w 43196"/>
                  <a:gd name="T12" fmla="*/ 22102 h 221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6" h="22102" fill="none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</a:path>
                  <a:path w="43196" h="22102" stroke="0" extrusionOk="0">
                    <a:moveTo>
                      <a:pt x="0" y="21173"/>
                    </a:moveTo>
                    <a:cubicBezTo>
                      <a:pt x="232" y="9412"/>
                      <a:pt x="9833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cubicBezTo>
                      <a:pt x="43196" y="21767"/>
                      <a:pt x="43194" y="21934"/>
                      <a:pt x="43190" y="22102"/>
                    </a:cubicBezTo>
                    <a:lnTo>
                      <a:pt x="21596" y="21600"/>
                    </a:lnTo>
                    <a:lnTo>
                      <a:pt x="0" y="21173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cxnSp>
          <p:nvCxnSpPr>
            <p:cNvPr id="19545" name="Straight Connector 753"/>
            <p:cNvCxnSpPr>
              <a:cxnSpLocks noChangeShapeType="1"/>
            </p:cNvCxnSpPr>
            <p:nvPr/>
          </p:nvCxnSpPr>
          <p:spPr bwMode="auto">
            <a:xfrm>
              <a:off x="1876601" y="3877869"/>
              <a:ext cx="363604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6" name="Straight Connector 755"/>
            <p:cNvCxnSpPr>
              <a:cxnSpLocks noChangeShapeType="1"/>
            </p:cNvCxnSpPr>
            <p:nvPr/>
          </p:nvCxnSpPr>
          <p:spPr bwMode="auto">
            <a:xfrm>
              <a:off x="1885942" y="3141662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7" name="Straight Connector 756"/>
            <p:cNvCxnSpPr>
              <a:cxnSpLocks noChangeShapeType="1"/>
            </p:cNvCxnSpPr>
            <p:nvPr/>
          </p:nvCxnSpPr>
          <p:spPr bwMode="auto">
            <a:xfrm>
              <a:off x="1873266" y="4934772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8" name="Straight Connector 755"/>
            <p:cNvCxnSpPr>
              <a:cxnSpLocks noChangeShapeType="1"/>
            </p:cNvCxnSpPr>
            <p:nvPr/>
          </p:nvCxnSpPr>
          <p:spPr bwMode="auto">
            <a:xfrm>
              <a:off x="1875934" y="3500703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49" name="Straight Connector 755"/>
            <p:cNvCxnSpPr>
              <a:cxnSpLocks noChangeShapeType="1"/>
            </p:cNvCxnSpPr>
            <p:nvPr/>
          </p:nvCxnSpPr>
          <p:spPr bwMode="auto">
            <a:xfrm>
              <a:off x="1872599" y="4241789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50" name="Straight Connector 755"/>
            <p:cNvCxnSpPr>
              <a:cxnSpLocks noChangeShapeType="1"/>
            </p:cNvCxnSpPr>
            <p:nvPr/>
          </p:nvCxnSpPr>
          <p:spPr bwMode="auto">
            <a:xfrm>
              <a:off x="1875934" y="4586886"/>
              <a:ext cx="364271" cy="6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551" name="AutoShape 571"/>
            <p:cNvCxnSpPr>
              <a:cxnSpLocks noChangeShapeType="1"/>
            </p:cNvCxnSpPr>
            <p:nvPr/>
          </p:nvCxnSpPr>
          <p:spPr bwMode="auto">
            <a:xfrm>
              <a:off x="2121080" y="5634832"/>
              <a:ext cx="3096000" cy="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6" name="Group 779"/>
            <p:cNvGrpSpPr>
              <a:grpSpLocks/>
            </p:cNvGrpSpPr>
            <p:nvPr/>
          </p:nvGrpSpPr>
          <p:grpSpPr bwMode="auto">
            <a:xfrm rot="-5400000">
              <a:off x="4250092" y="5499306"/>
              <a:ext cx="217515" cy="142773"/>
              <a:chOff x="-34607" y="34607"/>
              <a:chExt cx="252" cy="208"/>
            </a:xfrm>
          </p:grpSpPr>
          <p:sp>
            <p:nvSpPr>
              <p:cNvPr id="19573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74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75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cxnSp>
          <p:nvCxnSpPr>
            <p:cNvPr id="19553" name="AutoShape 1921"/>
            <p:cNvCxnSpPr>
              <a:cxnSpLocks noChangeShapeType="1"/>
            </p:cNvCxnSpPr>
            <p:nvPr/>
          </p:nvCxnSpPr>
          <p:spPr bwMode="auto">
            <a:xfrm flipV="1">
              <a:off x="118732" y="5029200"/>
              <a:ext cx="1783868" cy="3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9554" name="Text Box 603"/>
            <p:cNvSpPr txBox="1">
              <a:spLocks noChangeArrowheads="1"/>
            </p:cNvSpPr>
            <p:nvPr/>
          </p:nvSpPr>
          <p:spPr bwMode="auto">
            <a:xfrm>
              <a:off x="0" y="4991052"/>
              <a:ext cx="784584" cy="39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Feed</a:t>
              </a:r>
              <a:endParaRPr lang="en-US" sz="1600">
                <a:cs typeface="Arial" charset="0"/>
              </a:endParaRPr>
            </a:p>
          </p:txBody>
        </p:sp>
        <p:grpSp>
          <p:nvGrpSpPr>
            <p:cNvPr id="17" name="Group 779"/>
            <p:cNvGrpSpPr>
              <a:grpSpLocks/>
            </p:cNvGrpSpPr>
            <p:nvPr/>
          </p:nvGrpSpPr>
          <p:grpSpPr bwMode="auto">
            <a:xfrm rot="-5400000">
              <a:off x="324077" y="4905025"/>
              <a:ext cx="217515" cy="142773"/>
              <a:chOff x="-34607" y="34607"/>
              <a:chExt cx="252" cy="208"/>
            </a:xfrm>
          </p:grpSpPr>
          <p:sp>
            <p:nvSpPr>
              <p:cNvPr id="19570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71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72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  <p:sp>
          <p:nvSpPr>
            <p:cNvPr id="19556" name="Text Box 1971"/>
            <p:cNvSpPr txBox="1">
              <a:spLocks noChangeArrowheads="1"/>
            </p:cNvSpPr>
            <p:nvPr/>
          </p:nvSpPr>
          <p:spPr bwMode="auto">
            <a:xfrm>
              <a:off x="2314424" y="4628405"/>
              <a:ext cx="1002080" cy="437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Aft>
                  <a:spcPts val="1000"/>
                </a:spcAft>
              </a:pPr>
              <a:r>
                <a:rPr lang="en-IN" sz="1600">
                  <a:latin typeface="Times New Roman" pitchFamily="18" charset="0"/>
                  <a:cs typeface="Arial" charset="0"/>
                </a:rPr>
                <a:t>Extractor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57" name="Text Box 1971"/>
            <p:cNvSpPr txBox="1">
              <a:spLocks noChangeArrowheads="1"/>
            </p:cNvSpPr>
            <p:nvPr/>
          </p:nvSpPr>
          <p:spPr bwMode="auto">
            <a:xfrm>
              <a:off x="3867301" y="3173034"/>
              <a:ext cx="1169537" cy="437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l">
                <a:spcAft>
                  <a:spcPts val="1000"/>
                </a:spcAft>
              </a:pPr>
              <a:r>
                <a:rPr lang="en-IN" sz="1600">
                  <a:latin typeface="Times New Roman" pitchFamily="18" charset="0"/>
                  <a:cs typeface="Arial" charset="0"/>
                </a:rPr>
                <a:t>Distillation column</a:t>
              </a:r>
              <a:r>
                <a:rPr lang="en-IN" sz="1600" i="1">
                  <a:latin typeface="Times New Roman" pitchFamily="18" charset="0"/>
                  <a:cs typeface="Arial" charset="0"/>
                </a:rPr>
                <a:t> </a:t>
              </a:r>
              <a:endParaRPr lang="en-US" sz="1600">
                <a:cs typeface="Arial" charset="0"/>
              </a:endParaRPr>
            </a:p>
          </p:txBody>
        </p:sp>
        <p:sp>
          <p:nvSpPr>
            <p:cNvPr id="19558" name="Text Box 603"/>
            <p:cNvSpPr txBox="1">
              <a:spLocks noChangeArrowheads="1"/>
            </p:cNvSpPr>
            <p:nvPr/>
          </p:nvSpPr>
          <p:spPr bwMode="auto">
            <a:xfrm>
              <a:off x="3893963" y="5586727"/>
              <a:ext cx="970813" cy="39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sz="1600" i="1">
                  <a:latin typeface="Times New Roman" pitchFamily="18" charset="0"/>
                  <a:cs typeface="Arial" charset="0"/>
                </a:rPr>
                <a:t>F</a:t>
              </a:r>
              <a:r>
                <a:rPr lang="en-US" sz="1600" i="1" baseline="-25000">
                  <a:latin typeface="Times New Roman" pitchFamily="18" charset="0"/>
                  <a:cs typeface="Arial" charset="0"/>
                </a:rPr>
                <a:t>Alc-wash</a:t>
              </a:r>
              <a:endParaRPr lang="en-US" sz="1600">
                <a:cs typeface="Arial" charset="0"/>
              </a:endParaRPr>
            </a:p>
          </p:txBody>
        </p:sp>
        <p:cxnSp>
          <p:nvCxnSpPr>
            <p:cNvPr id="19559" name="AutoShape 1967"/>
            <p:cNvCxnSpPr>
              <a:cxnSpLocks noChangeShapeType="1"/>
            </p:cNvCxnSpPr>
            <p:nvPr/>
          </p:nvCxnSpPr>
          <p:spPr bwMode="auto">
            <a:xfrm>
              <a:off x="2096799" y="5207128"/>
              <a:ext cx="0" cy="4320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33" name="Freeform 132"/>
            <p:cNvSpPr/>
            <p:nvPr/>
          </p:nvSpPr>
          <p:spPr>
            <a:xfrm>
              <a:off x="925909" y="2988987"/>
              <a:ext cx="238407" cy="95253"/>
            </a:xfrm>
            <a:custGeom>
              <a:avLst/>
              <a:gdLst>
                <a:gd name="connsiteX0" fmla="*/ 0 w 170121"/>
                <a:gd name="connsiteY0" fmla="*/ 0 h 106325"/>
                <a:gd name="connsiteX1" fmla="*/ 85060 w 170121"/>
                <a:gd name="connsiteY1" fmla="*/ 106325 h 106325"/>
                <a:gd name="connsiteX2" fmla="*/ 170121 w 170121"/>
                <a:gd name="connsiteY2" fmla="*/ 0 h 106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0121" h="106325">
                  <a:moveTo>
                    <a:pt x="0" y="0"/>
                  </a:moveTo>
                  <a:cubicBezTo>
                    <a:pt x="28353" y="53162"/>
                    <a:pt x="56707" y="106325"/>
                    <a:pt x="85060" y="106325"/>
                  </a:cubicBezTo>
                  <a:cubicBezTo>
                    <a:pt x="113413" y="106325"/>
                    <a:pt x="141767" y="53162"/>
                    <a:pt x="170121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IN"/>
            </a:p>
          </p:txBody>
        </p:sp>
        <p:cxnSp>
          <p:nvCxnSpPr>
            <p:cNvPr id="19561" name="AutoShape 1967"/>
            <p:cNvCxnSpPr>
              <a:cxnSpLocks noChangeShapeType="1"/>
            </p:cNvCxnSpPr>
            <p:nvPr/>
          </p:nvCxnSpPr>
          <p:spPr bwMode="auto">
            <a:xfrm>
              <a:off x="141767" y="2997495"/>
              <a:ext cx="792000" cy="139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18" name="Group 779"/>
            <p:cNvGrpSpPr>
              <a:grpSpLocks/>
            </p:cNvGrpSpPr>
            <p:nvPr/>
          </p:nvGrpSpPr>
          <p:grpSpPr bwMode="auto">
            <a:xfrm rot="-5400000">
              <a:off x="267429" y="2863218"/>
              <a:ext cx="217515" cy="142773"/>
              <a:chOff x="-34607" y="34607"/>
              <a:chExt cx="252" cy="208"/>
            </a:xfrm>
          </p:grpSpPr>
          <p:sp>
            <p:nvSpPr>
              <p:cNvPr id="19567" name="AutoShape 1944"/>
              <p:cNvSpPr>
                <a:spLocks noChangeArrowheads="1"/>
              </p:cNvSpPr>
              <p:nvPr/>
            </p:nvSpPr>
            <p:spPr bwMode="auto">
              <a:xfrm>
                <a:off x="-34607" y="34607"/>
                <a:ext cx="114" cy="208"/>
              </a:xfrm>
              <a:prstGeom prst="flowChartCollat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  <p:cxnSp>
            <p:nvCxnSpPr>
              <p:cNvPr id="19568" name="Line 1945"/>
              <p:cNvCxnSpPr>
                <a:cxnSpLocks noChangeShapeType="1"/>
              </p:cNvCxnSpPr>
              <p:nvPr/>
            </p:nvCxnSpPr>
            <p:spPr bwMode="auto">
              <a:xfrm>
                <a:off x="-34550" y="34711"/>
                <a:ext cx="11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9569" name="AutoShape 1946"/>
              <p:cNvSpPr>
                <a:spLocks noChangeArrowheads="1"/>
              </p:cNvSpPr>
              <p:nvPr/>
            </p:nvSpPr>
            <p:spPr bwMode="auto">
              <a:xfrm>
                <a:off x="-34436" y="34642"/>
                <a:ext cx="81" cy="138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b="0">
                  <a:cs typeface="Arial" charset="0"/>
                </a:endParaRPr>
              </a:p>
            </p:txBody>
          </p:sp>
        </p:grpSp>
      </p:grpSp>
      <p:grpSp>
        <p:nvGrpSpPr>
          <p:cNvPr id="19" name="Group 180"/>
          <p:cNvGrpSpPr/>
          <p:nvPr/>
        </p:nvGrpSpPr>
        <p:grpSpPr>
          <a:xfrm>
            <a:off x="1360514" y="4709990"/>
            <a:ext cx="1476338" cy="462625"/>
            <a:chOff x="1360514" y="4709990"/>
            <a:chExt cx="1476338" cy="462625"/>
          </a:xfrm>
        </p:grpSpPr>
        <p:grpSp>
          <p:nvGrpSpPr>
            <p:cNvPr id="20" name="Group 170"/>
            <p:cNvGrpSpPr/>
            <p:nvPr/>
          </p:nvGrpSpPr>
          <p:grpSpPr>
            <a:xfrm>
              <a:off x="2285984" y="4709990"/>
              <a:ext cx="360363" cy="311150"/>
              <a:chOff x="2602431" y="2603500"/>
              <a:chExt cx="360363" cy="311150"/>
            </a:xfrm>
          </p:grpSpPr>
          <p:sp>
            <p:nvSpPr>
              <p:cNvPr id="179" name="Oval 149"/>
              <p:cNvSpPr>
                <a:spLocks noChangeArrowheads="1"/>
              </p:cNvSpPr>
              <p:nvPr/>
            </p:nvSpPr>
            <p:spPr bwMode="auto">
              <a:xfrm flipH="1">
                <a:off x="2615127" y="2603500"/>
                <a:ext cx="311150" cy="311150"/>
              </a:xfrm>
              <a:prstGeom prst="ellipse">
                <a:avLst/>
              </a:prstGeom>
              <a:noFill/>
              <a:ln w="9525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80" name="Text Box 150"/>
              <p:cNvSpPr txBox="1">
                <a:spLocks noChangeArrowheads="1"/>
              </p:cNvSpPr>
              <p:nvPr/>
            </p:nvSpPr>
            <p:spPr bwMode="auto">
              <a:xfrm flipH="1">
                <a:off x="2602431" y="2603500"/>
                <a:ext cx="360363" cy="307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solidFill>
                      <a:srgbClr val="C00000"/>
                    </a:solidFill>
                  </a:rPr>
                  <a:t>FC</a:t>
                </a:r>
              </a:p>
            </p:txBody>
          </p:sp>
        </p:grpSp>
        <p:sp>
          <p:nvSpPr>
            <p:cNvPr id="175" name="Line 151"/>
            <p:cNvSpPr>
              <a:spLocks noChangeShapeType="1"/>
            </p:cNvSpPr>
            <p:nvPr/>
          </p:nvSpPr>
          <p:spPr bwMode="auto">
            <a:xfrm flipH="1" flipV="1">
              <a:off x="2836852" y="4884615"/>
              <a:ext cx="0" cy="2880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6" name="Line 152"/>
            <p:cNvSpPr>
              <a:spLocks noChangeShapeType="1"/>
            </p:cNvSpPr>
            <p:nvPr/>
          </p:nvSpPr>
          <p:spPr bwMode="auto">
            <a:xfrm>
              <a:off x="2617773" y="4883027"/>
              <a:ext cx="2160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7" name="Line 177"/>
            <p:cNvSpPr>
              <a:spLocks noChangeShapeType="1"/>
            </p:cNvSpPr>
            <p:nvPr/>
          </p:nvSpPr>
          <p:spPr bwMode="auto">
            <a:xfrm>
              <a:off x="1847834" y="4886204"/>
              <a:ext cx="43815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8" name="Text Box 178"/>
            <p:cNvSpPr txBox="1">
              <a:spLocks noChangeArrowheads="1"/>
            </p:cNvSpPr>
            <p:nvPr/>
          </p:nvSpPr>
          <p:spPr bwMode="auto">
            <a:xfrm>
              <a:off x="1360514" y="4711579"/>
              <a:ext cx="564578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</a:rPr>
                <a:t>TPM</a:t>
              </a: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2143108" y="1046148"/>
            <a:ext cx="4134937" cy="4715965"/>
            <a:chOff x="2143108" y="1046148"/>
            <a:chExt cx="4134937" cy="4715965"/>
          </a:xfrm>
        </p:grpSpPr>
        <p:grpSp>
          <p:nvGrpSpPr>
            <p:cNvPr id="21" name="Group 238"/>
            <p:cNvGrpSpPr/>
            <p:nvPr/>
          </p:nvGrpSpPr>
          <p:grpSpPr>
            <a:xfrm>
              <a:off x="5286380" y="1046148"/>
              <a:ext cx="954095" cy="816274"/>
              <a:chOff x="5286380" y="1046148"/>
              <a:chExt cx="954095" cy="816274"/>
            </a:xfrm>
          </p:grpSpPr>
          <p:grpSp>
            <p:nvGrpSpPr>
              <p:cNvPr id="22" name="Group 102"/>
              <p:cNvGrpSpPr>
                <a:grpSpLocks/>
              </p:cNvGrpSpPr>
              <p:nvPr/>
            </p:nvGrpSpPr>
            <p:grpSpPr bwMode="auto">
              <a:xfrm>
                <a:off x="5808675" y="1046148"/>
                <a:ext cx="431800" cy="311150"/>
                <a:chOff x="1247" y="2215"/>
                <a:chExt cx="272" cy="196"/>
              </a:xfrm>
            </p:grpSpPr>
            <p:sp>
              <p:nvSpPr>
                <p:cNvPr id="187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8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47" y="2215"/>
                  <a:ext cx="272" cy="19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solidFill>
                        <a:srgbClr val="0000CC"/>
                      </a:solidFill>
                    </a:rPr>
                    <a:t>PC</a:t>
                  </a:r>
                </a:p>
              </p:txBody>
            </p:sp>
          </p:grpSp>
          <p:sp>
            <p:nvSpPr>
              <p:cNvPr id="185" name="Line 105"/>
              <p:cNvSpPr>
                <a:spLocks noChangeShapeType="1"/>
              </p:cNvSpPr>
              <p:nvPr/>
            </p:nvSpPr>
            <p:spPr bwMode="auto">
              <a:xfrm flipV="1">
                <a:off x="5286380" y="1214422"/>
                <a:ext cx="0" cy="648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86" name="Line 106"/>
              <p:cNvSpPr>
                <a:spLocks noChangeShapeType="1"/>
              </p:cNvSpPr>
              <p:nvPr/>
            </p:nvSpPr>
            <p:spPr bwMode="auto">
              <a:xfrm flipH="1">
                <a:off x="5286380" y="1214422"/>
                <a:ext cx="540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89" name="Line 105"/>
              <p:cNvSpPr>
                <a:spLocks noChangeShapeType="1"/>
              </p:cNvSpPr>
              <p:nvPr/>
            </p:nvSpPr>
            <p:spPr bwMode="auto">
              <a:xfrm flipV="1">
                <a:off x="6009227" y="1366822"/>
                <a:ext cx="0" cy="198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3" name="Group 231"/>
            <p:cNvGrpSpPr/>
            <p:nvPr/>
          </p:nvGrpSpPr>
          <p:grpSpPr>
            <a:xfrm>
              <a:off x="2143108" y="2236253"/>
              <a:ext cx="600161" cy="939739"/>
              <a:chOff x="2143108" y="2236253"/>
              <a:chExt cx="600161" cy="939739"/>
            </a:xfrm>
          </p:grpSpPr>
          <p:grpSp>
            <p:nvGrpSpPr>
              <p:cNvPr id="24" name="Group 102"/>
              <p:cNvGrpSpPr>
                <a:grpSpLocks/>
              </p:cNvGrpSpPr>
              <p:nvPr/>
            </p:nvGrpSpPr>
            <p:grpSpPr bwMode="auto">
              <a:xfrm>
                <a:off x="2232012" y="2677053"/>
                <a:ext cx="360363" cy="311150"/>
                <a:chOff x="1258" y="2215"/>
                <a:chExt cx="227" cy="196"/>
              </a:xfrm>
            </p:grpSpPr>
            <p:sp>
              <p:nvSpPr>
                <p:cNvPr id="191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92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58" y="2215"/>
                  <a:ext cx="227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solidFill>
                        <a:srgbClr val="0000CC"/>
                      </a:solidFill>
                    </a:rPr>
                    <a:t>F</a:t>
                  </a:r>
                  <a:r>
                    <a:rPr lang="en-US" sz="1400" dirty="0" smtClean="0">
                      <a:solidFill>
                        <a:srgbClr val="0000CC"/>
                      </a:solidFill>
                    </a:rPr>
                    <a:t>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193" name="Line 105"/>
              <p:cNvSpPr>
                <a:spLocks noChangeShapeType="1"/>
              </p:cNvSpPr>
              <p:nvPr/>
            </p:nvSpPr>
            <p:spPr bwMode="auto">
              <a:xfrm flipV="1">
                <a:off x="2742658" y="2851992"/>
                <a:ext cx="0" cy="324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dirty="0"/>
              </a:p>
            </p:txBody>
          </p:sp>
          <p:sp>
            <p:nvSpPr>
              <p:cNvPr id="194" name="Line 106"/>
              <p:cNvSpPr>
                <a:spLocks noChangeShapeType="1"/>
              </p:cNvSpPr>
              <p:nvPr/>
            </p:nvSpPr>
            <p:spPr bwMode="auto">
              <a:xfrm flipH="1">
                <a:off x="2563269" y="2857496"/>
                <a:ext cx="180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5" name="Line 105"/>
              <p:cNvSpPr>
                <a:spLocks noChangeShapeType="1"/>
              </p:cNvSpPr>
              <p:nvPr/>
            </p:nvSpPr>
            <p:spPr bwMode="auto">
              <a:xfrm>
                <a:off x="2411926" y="2492285"/>
                <a:ext cx="0" cy="180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 type="triangl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96" name="TextBox 195"/>
              <p:cNvSpPr txBox="1"/>
              <p:nvPr/>
            </p:nvSpPr>
            <p:spPr>
              <a:xfrm>
                <a:off x="2143108" y="2236253"/>
                <a:ext cx="5357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1400" dirty="0" smtClean="0">
                    <a:solidFill>
                      <a:srgbClr val="FF0000"/>
                    </a:solidFill>
                  </a:rPr>
                  <a:t>MAX</a:t>
                </a:r>
                <a:endParaRPr lang="en-IN" sz="1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5" name="Group 232"/>
            <p:cNvGrpSpPr/>
            <p:nvPr/>
          </p:nvGrpSpPr>
          <p:grpSpPr>
            <a:xfrm>
              <a:off x="3866087" y="2760660"/>
              <a:ext cx="842439" cy="311150"/>
              <a:chOff x="3866087" y="2760660"/>
              <a:chExt cx="842439" cy="311150"/>
            </a:xfrm>
          </p:grpSpPr>
          <p:grpSp>
            <p:nvGrpSpPr>
              <p:cNvPr id="26" name="Group 102"/>
              <p:cNvGrpSpPr>
                <a:grpSpLocks/>
              </p:cNvGrpSpPr>
              <p:nvPr/>
            </p:nvGrpSpPr>
            <p:grpSpPr bwMode="auto">
              <a:xfrm>
                <a:off x="4354513" y="2760660"/>
                <a:ext cx="354013" cy="311150"/>
                <a:chOff x="1258" y="2215"/>
                <a:chExt cx="223" cy="196"/>
              </a:xfrm>
            </p:grpSpPr>
            <p:sp>
              <p:nvSpPr>
                <p:cNvPr id="198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99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58" y="2215"/>
                  <a:ext cx="223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LC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200" name="Line 106"/>
              <p:cNvSpPr>
                <a:spLocks noChangeShapeType="1"/>
              </p:cNvSpPr>
              <p:nvPr/>
            </p:nvSpPr>
            <p:spPr bwMode="auto">
              <a:xfrm flipH="1">
                <a:off x="3872752" y="2925232"/>
                <a:ext cx="504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01" name="Line 105"/>
              <p:cNvSpPr>
                <a:spLocks noChangeShapeType="1"/>
              </p:cNvSpPr>
              <p:nvPr/>
            </p:nvSpPr>
            <p:spPr bwMode="auto">
              <a:xfrm flipV="1">
                <a:off x="3866087" y="2920467"/>
                <a:ext cx="0" cy="108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7" name="Group 234"/>
            <p:cNvGrpSpPr/>
            <p:nvPr/>
          </p:nvGrpSpPr>
          <p:grpSpPr>
            <a:xfrm>
              <a:off x="5055132" y="4538140"/>
              <a:ext cx="782641" cy="663575"/>
              <a:chOff x="5055132" y="4538140"/>
              <a:chExt cx="782641" cy="663575"/>
            </a:xfrm>
          </p:grpSpPr>
          <p:grpSp>
            <p:nvGrpSpPr>
              <p:cNvPr id="28" name="Group 102"/>
              <p:cNvGrpSpPr>
                <a:grpSpLocks/>
              </p:cNvGrpSpPr>
              <p:nvPr/>
            </p:nvGrpSpPr>
            <p:grpSpPr bwMode="auto">
              <a:xfrm>
                <a:off x="5483760" y="4890565"/>
                <a:ext cx="354013" cy="311150"/>
                <a:chOff x="1258" y="2215"/>
                <a:chExt cx="223" cy="196"/>
              </a:xfrm>
            </p:grpSpPr>
            <p:sp>
              <p:nvSpPr>
                <p:cNvPr id="209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10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58" y="2215"/>
                  <a:ext cx="223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LC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211" name="Line 106"/>
              <p:cNvSpPr>
                <a:spLocks noChangeShapeType="1"/>
              </p:cNvSpPr>
              <p:nvPr/>
            </p:nvSpPr>
            <p:spPr bwMode="auto">
              <a:xfrm flipH="1">
                <a:off x="5056525" y="5067309"/>
                <a:ext cx="432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2" name="Line 105"/>
              <p:cNvSpPr>
                <a:spLocks noChangeShapeType="1"/>
              </p:cNvSpPr>
              <p:nvPr/>
            </p:nvSpPr>
            <p:spPr bwMode="auto">
              <a:xfrm flipV="1">
                <a:off x="5055132" y="4538140"/>
                <a:ext cx="0" cy="540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9" name="Group 235"/>
            <p:cNvGrpSpPr/>
            <p:nvPr/>
          </p:nvGrpSpPr>
          <p:grpSpPr>
            <a:xfrm>
              <a:off x="5276661" y="3866095"/>
              <a:ext cx="686000" cy="486388"/>
              <a:chOff x="5276661" y="3866095"/>
              <a:chExt cx="686000" cy="486388"/>
            </a:xfrm>
          </p:grpSpPr>
          <p:grpSp>
            <p:nvGrpSpPr>
              <p:cNvPr id="30" name="Group 102"/>
              <p:cNvGrpSpPr>
                <a:grpSpLocks/>
              </p:cNvGrpSpPr>
              <p:nvPr/>
            </p:nvGrpSpPr>
            <p:grpSpPr bwMode="auto">
              <a:xfrm>
                <a:off x="5597535" y="3866095"/>
                <a:ext cx="365126" cy="311150"/>
                <a:chOff x="1258" y="2215"/>
                <a:chExt cx="230" cy="196"/>
              </a:xfrm>
            </p:grpSpPr>
            <p:sp>
              <p:nvSpPr>
                <p:cNvPr id="214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15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58" y="2215"/>
                  <a:ext cx="230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TC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216" name="Line 106"/>
              <p:cNvSpPr>
                <a:spLocks noChangeShapeType="1"/>
              </p:cNvSpPr>
              <p:nvPr/>
            </p:nvSpPr>
            <p:spPr bwMode="auto">
              <a:xfrm flipH="1">
                <a:off x="5276661" y="4017438"/>
                <a:ext cx="324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7" name="Line 105"/>
              <p:cNvSpPr>
                <a:spLocks noChangeShapeType="1"/>
              </p:cNvSpPr>
              <p:nvPr/>
            </p:nvSpPr>
            <p:spPr bwMode="auto">
              <a:xfrm flipV="1">
                <a:off x="5786446" y="4172483"/>
                <a:ext cx="0" cy="180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31" name="Group 237"/>
            <p:cNvGrpSpPr/>
            <p:nvPr/>
          </p:nvGrpSpPr>
          <p:grpSpPr>
            <a:xfrm>
              <a:off x="5856760" y="2269058"/>
              <a:ext cx="421285" cy="311150"/>
              <a:chOff x="5856760" y="2269058"/>
              <a:chExt cx="421285" cy="311150"/>
            </a:xfrm>
          </p:grpSpPr>
          <p:grpSp>
            <p:nvGrpSpPr>
              <p:cNvPr id="128" name="Group 102"/>
              <p:cNvGrpSpPr>
                <a:grpSpLocks/>
              </p:cNvGrpSpPr>
              <p:nvPr/>
            </p:nvGrpSpPr>
            <p:grpSpPr bwMode="auto">
              <a:xfrm>
                <a:off x="5924032" y="2269058"/>
                <a:ext cx="354013" cy="311150"/>
                <a:chOff x="1258" y="2215"/>
                <a:chExt cx="223" cy="196"/>
              </a:xfrm>
            </p:grpSpPr>
            <p:sp>
              <p:nvSpPr>
                <p:cNvPr id="219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20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58" y="2215"/>
                  <a:ext cx="223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LC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221" name="Line 106"/>
              <p:cNvSpPr>
                <a:spLocks noChangeShapeType="1"/>
              </p:cNvSpPr>
              <p:nvPr/>
            </p:nvSpPr>
            <p:spPr bwMode="auto">
              <a:xfrm flipH="1">
                <a:off x="5856760" y="2428868"/>
                <a:ext cx="72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29" name="Group 233"/>
            <p:cNvGrpSpPr/>
            <p:nvPr/>
          </p:nvGrpSpPr>
          <p:grpSpPr>
            <a:xfrm>
              <a:off x="3937525" y="5320256"/>
              <a:ext cx="1848921" cy="441857"/>
              <a:chOff x="3937525" y="5320256"/>
              <a:chExt cx="1848921" cy="441857"/>
            </a:xfrm>
          </p:grpSpPr>
          <p:grpSp>
            <p:nvGrpSpPr>
              <p:cNvPr id="130" name="Group 102"/>
              <p:cNvGrpSpPr>
                <a:grpSpLocks/>
              </p:cNvGrpSpPr>
              <p:nvPr/>
            </p:nvGrpSpPr>
            <p:grpSpPr bwMode="auto">
              <a:xfrm>
                <a:off x="4575177" y="5450963"/>
                <a:ext cx="354013" cy="311150"/>
                <a:chOff x="1258" y="2215"/>
                <a:chExt cx="223" cy="196"/>
              </a:xfrm>
            </p:grpSpPr>
            <p:sp>
              <p:nvSpPr>
                <p:cNvPr id="203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04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58" y="2215"/>
                  <a:ext cx="223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LC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205" name="Line 106"/>
              <p:cNvSpPr>
                <a:spLocks noChangeShapeType="1"/>
              </p:cNvSpPr>
              <p:nvPr/>
            </p:nvSpPr>
            <p:spPr bwMode="auto">
              <a:xfrm flipH="1">
                <a:off x="4886446" y="5643578"/>
                <a:ext cx="900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06" name="Line 105"/>
              <p:cNvSpPr>
                <a:spLocks noChangeShapeType="1"/>
              </p:cNvSpPr>
              <p:nvPr/>
            </p:nvSpPr>
            <p:spPr bwMode="auto">
              <a:xfrm flipV="1">
                <a:off x="4731810" y="5332425"/>
                <a:ext cx="0" cy="108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30" name="Line 106"/>
              <p:cNvSpPr>
                <a:spLocks noChangeShapeType="1"/>
              </p:cNvSpPr>
              <p:nvPr/>
            </p:nvSpPr>
            <p:spPr bwMode="auto">
              <a:xfrm flipH="1">
                <a:off x="3937525" y="5320256"/>
                <a:ext cx="792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31" name="Group 236"/>
            <p:cNvGrpSpPr/>
            <p:nvPr/>
          </p:nvGrpSpPr>
          <p:grpSpPr>
            <a:xfrm>
              <a:off x="4586286" y="2243657"/>
              <a:ext cx="1097502" cy="1012087"/>
              <a:chOff x="4586286" y="2243657"/>
              <a:chExt cx="1097502" cy="1012087"/>
            </a:xfrm>
          </p:grpSpPr>
          <p:sp>
            <p:nvSpPr>
              <p:cNvPr id="207" name="Line 106"/>
              <p:cNvSpPr>
                <a:spLocks noChangeShapeType="1"/>
              </p:cNvSpPr>
              <p:nvPr/>
            </p:nvSpPr>
            <p:spPr bwMode="auto">
              <a:xfrm>
                <a:off x="4883153" y="2398702"/>
                <a:ext cx="468000" cy="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 type="triangle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grpSp>
            <p:nvGrpSpPr>
              <p:cNvPr id="132" name="Group 102"/>
              <p:cNvGrpSpPr>
                <a:grpSpLocks/>
              </p:cNvGrpSpPr>
              <p:nvPr/>
            </p:nvGrpSpPr>
            <p:grpSpPr bwMode="auto">
              <a:xfrm>
                <a:off x="5323425" y="2243657"/>
                <a:ext cx="360363" cy="311150"/>
                <a:chOff x="1258" y="2215"/>
                <a:chExt cx="227" cy="196"/>
              </a:xfrm>
            </p:grpSpPr>
            <p:sp>
              <p:nvSpPr>
                <p:cNvPr id="224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25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58" y="2215"/>
                  <a:ext cx="227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FC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grpSp>
            <p:nvGrpSpPr>
              <p:cNvPr id="134" name="Group 102"/>
              <p:cNvGrpSpPr>
                <a:grpSpLocks/>
              </p:cNvGrpSpPr>
              <p:nvPr/>
            </p:nvGrpSpPr>
            <p:grpSpPr bwMode="auto">
              <a:xfrm>
                <a:off x="4586286" y="2243657"/>
                <a:ext cx="311150" cy="311150"/>
                <a:chOff x="1265" y="2215"/>
                <a:chExt cx="196" cy="196"/>
              </a:xfrm>
            </p:grpSpPr>
            <p:sp>
              <p:nvSpPr>
                <p:cNvPr id="227" name="Oval 103"/>
                <p:cNvSpPr>
                  <a:spLocks noChangeArrowheads="1"/>
                </p:cNvSpPr>
                <p:nvPr/>
              </p:nvSpPr>
              <p:spPr bwMode="auto">
                <a:xfrm>
                  <a:off x="1265" y="2215"/>
                  <a:ext cx="196" cy="196"/>
                </a:xfrm>
                <a:prstGeom prst="ellipse">
                  <a:avLst/>
                </a:prstGeom>
                <a:noFill/>
                <a:ln w="9525" algn="ctr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228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279" y="2215"/>
                  <a:ext cx="175" cy="1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>
                      <a:solidFill>
                        <a:srgbClr val="0000CC"/>
                      </a:solidFill>
                    </a:rPr>
                    <a:t>X</a:t>
                  </a:r>
                  <a:endParaRPr lang="en-US" sz="1400" dirty="0">
                    <a:solidFill>
                      <a:srgbClr val="0000CC"/>
                    </a:solidFill>
                  </a:endParaRPr>
                </a:p>
              </p:txBody>
            </p:sp>
          </p:grpSp>
          <p:sp>
            <p:nvSpPr>
              <p:cNvPr id="229" name="Line 105"/>
              <p:cNvSpPr>
                <a:spLocks noChangeShapeType="1"/>
              </p:cNvSpPr>
              <p:nvPr/>
            </p:nvSpPr>
            <p:spPr bwMode="auto">
              <a:xfrm flipV="1">
                <a:off x="4752446" y="2571744"/>
                <a:ext cx="0" cy="684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31" name="Line 105"/>
              <p:cNvSpPr>
                <a:spLocks noChangeShapeType="1"/>
              </p:cNvSpPr>
              <p:nvPr/>
            </p:nvSpPr>
            <p:spPr bwMode="auto">
              <a:xfrm flipV="1">
                <a:off x="5357818" y="2517625"/>
                <a:ext cx="0" cy="252000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92869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CS1 Closed Loop Transients</a:t>
            </a:r>
            <a:br>
              <a:rPr lang="en-IN" dirty="0" smtClean="0"/>
            </a:br>
            <a:r>
              <a:rPr lang="en-IN" sz="2700" dirty="0" smtClean="0"/>
              <a:t>Large Feed Composition Change</a:t>
            </a:r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965604"/>
            <a:ext cx="6572295" cy="55352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92869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CS2 Closed Loop Transients</a:t>
            </a:r>
            <a:br>
              <a:rPr lang="en-IN" dirty="0" smtClean="0"/>
            </a:br>
            <a:r>
              <a:rPr lang="en-IN" sz="2700" dirty="0" smtClean="0"/>
              <a:t>Large Feed Composition Change</a:t>
            </a:r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054222"/>
            <a:ext cx="6215106" cy="5446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Throughout Maximization Results</a:t>
            </a:r>
            <a:endParaRPr lang="en-IN" dirty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663" y="915988"/>
            <a:ext cx="6124575" cy="490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604" name="AutoShape 4"/>
          <p:cNvCxnSpPr>
            <a:cxnSpLocks noChangeShapeType="1"/>
          </p:cNvCxnSpPr>
          <p:nvPr/>
        </p:nvCxnSpPr>
        <p:spPr bwMode="auto">
          <a:xfrm>
            <a:off x="1277938" y="4375150"/>
            <a:ext cx="501808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</p:cxn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248400" y="3886200"/>
            <a:ext cx="1736725" cy="914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IN" b="0">
                <a:latin typeface="Calibri" pitchFamily="34" charset="0"/>
                <a:cs typeface="Arial" charset="0"/>
              </a:rPr>
              <a:t>147.3 kmol/h</a:t>
            </a:r>
            <a:endParaRPr lang="en-US" sz="4400" b="0">
              <a:cs typeface="Arial" charset="0"/>
            </a:endParaRPr>
          </a:p>
        </p:txBody>
      </p:sp>
      <p:sp>
        <p:nvSpPr>
          <p:cNvPr id="11" name="Right Arrow 10"/>
          <p:cNvSpPr/>
          <p:nvPr/>
        </p:nvSpPr>
        <p:spPr>
          <a:xfrm rot="5400000">
            <a:off x="3686175" y="4086225"/>
            <a:ext cx="304800" cy="209550"/>
          </a:xfrm>
          <a:prstGeom prst="rightArrow">
            <a:avLst>
              <a:gd name="adj1" fmla="val 38207"/>
              <a:gd name="adj2" fmla="val 40173"/>
            </a:avLst>
          </a:prstGeom>
          <a:solidFill>
            <a:srgbClr val="800000"/>
          </a:solidFill>
          <a:ln w="9525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 dirty="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86000" y="3392488"/>
            <a:ext cx="30416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Nominal maximum throughput</a:t>
            </a:r>
            <a:endParaRPr lang="en-IN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819525" y="4468813"/>
            <a:ext cx="0" cy="576262"/>
          </a:xfrm>
          <a:prstGeom prst="straightConnector1">
            <a:avLst/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682875" y="3640138"/>
            <a:ext cx="0" cy="1150937"/>
          </a:xfrm>
          <a:prstGeom prst="straightConnector1">
            <a:avLst/>
          </a:prstGeom>
          <a:ln w="25400">
            <a:solidFill>
              <a:srgbClr val="0066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401763" y="3684588"/>
            <a:ext cx="1219200" cy="0"/>
          </a:xfrm>
          <a:prstGeom prst="line">
            <a:avLst/>
          </a:prstGeom>
          <a:ln w="19050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404938" y="4759325"/>
            <a:ext cx="1219200" cy="0"/>
          </a:xfrm>
          <a:prstGeom prst="line">
            <a:avLst/>
          </a:prstGeom>
          <a:ln w="19050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268413" y="3379788"/>
            <a:ext cx="1263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N"/>
              <a:t>174 kmol/h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355725" y="4440238"/>
            <a:ext cx="1263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N"/>
              <a:t>136 kmol/h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800600" y="2590800"/>
            <a:ext cx="4267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IN" sz="2000">
                <a:solidFill>
                  <a:srgbClr val="FF0000"/>
                </a:solidFill>
              </a:rPr>
              <a:t>CS1 → Self regulatory</a:t>
            </a:r>
          </a:p>
          <a:p>
            <a:r>
              <a:rPr lang="en-US" sz="2000">
                <a:solidFill>
                  <a:srgbClr val="0000FF"/>
                </a:solidFill>
              </a:rPr>
              <a:t>CS2 </a:t>
            </a:r>
            <a:r>
              <a:rPr lang="en-IN" sz="2000">
                <a:solidFill>
                  <a:srgbClr val="0000FF"/>
                </a:solidFill>
              </a:rPr>
              <a:t>→ Overfeeding infeasibility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/>
      <p:bldP spid="12" grpId="1"/>
      <p:bldP spid="32" grpId="0"/>
      <p:bldP spid="33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PWC Basics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Regulatory Control System</a:t>
            </a:r>
          </a:p>
          <a:p>
            <a:pPr lvl="1"/>
            <a:r>
              <a:rPr lang="en-IN" dirty="0" smtClean="0"/>
              <a:t>Drives all inventory accumulation terms to zero</a:t>
            </a:r>
          </a:p>
          <a:p>
            <a:pPr lvl="1"/>
            <a:r>
              <a:rPr lang="en-IN" dirty="0" smtClean="0"/>
              <a:t>Ensures plant operation around a steady state</a:t>
            </a:r>
          </a:p>
          <a:p>
            <a:endParaRPr lang="en-IN" dirty="0" smtClean="0"/>
          </a:p>
          <a:p>
            <a:r>
              <a:rPr lang="en-IN" dirty="0" smtClean="0"/>
              <a:t>What steady state to operate at</a:t>
            </a:r>
          </a:p>
          <a:p>
            <a:pPr lvl="1"/>
            <a:r>
              <a:rPr lang="en-IN" dirty="0" smtClean="0"/>
              <a:t>Economic Optimum</a:t>
            </a:r>
          </a:p>
          <a:p>
            <a:pPr lvl="2"/>
            <a:r>
              <a:rPr lang="en-IN" dirty="0" smtClean="0"/>
              <a:t>Minimize expensive utility consumption</a:t>
            </a:r>
          </a:p>
          <a:p>
            <a:pPr lvl="2"/>
            <a:r>
              <a:rPr lang="en-IN" dirty="0" smtClean="0"/>
              <a:t>Maximize production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Plantwide</a:t>
            </a:r>
            <a:r>
              <a:rPr lang="en-IN" dirty="0" smtClean="0"/>
              <a:t> Control Hierarchy</a:t>
            </a:r>
            <a:endParaRPr lang="en-IN" dirty="0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038350" y="4714884"/>
            <a:ext cx="4457700" cy="1790700"/>
            <a:chOff x="2880" y="6810"/>
            <a:chExt cx="7020" cy="2820"/>
          </a:xfrm>
        </p:grpSpPr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880" y="6810"/>
              <a:ext cx="7020" cy="2340"/>
              <a:chOff x="2880" y="6810"/>
              <a:chExt cx="7020" cy="2340"/>
            </a:xfrm>
          </p:grpSpPr>
          <p:sp>
            <p:nvSpPr>
              <p:cNvPr id="41" name="Rectangle 8"/>
              <p:cNvSpPr>
                <a:spLocks noChangeArrowheads="1"/>
              </p:cNvSpPr>
              <p:nvPr/>
            </p:nvSpPr>
            <p:spPr bwMode="auto">
              <a:xfrm>
                <a:off x="2880" y="6810"/>
                <a:ext cx="7020" cy="2340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5" name="Group 9"/>
              <p:cNvGrpSpPr>
                <a:grpSpLocks/>
              </p:cNvGrpSpPr>
              <p:nvPr/>
            </p:nvGrpSpPr>
            <p:grpSpPr bwMode="auto">
              <a:xfrm>
                <a:off x="3240" y="7196"/>
                <a:ext cx="1260" cy="361"/>
                <a:chOff x="3600" y="7826"/>
                <a:chExt cx="1260" cy="361"/>
              </a:xfrm>
            </p:grpSpPr>
            <p:sp>
              <p:nvSpPr>
                <p:cNvPr id="73" name="Line 10"/>
                <p:cNvSpPr>
                  <a:spLocks noChangeShapeType="1"/>
                </p:cNvSpPr>
                <p:nvPr/>
              </p:nvSpPr>
              <p:spPr bwMode="auto">
                <a:xfrm>
                  <a:off x="3600" y="8100"/>
                  <a:ext cx="12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grpSp>
              <p:nvGrpSpPr>
                <p:cNvPr id="6" name="Group 11"/>
                <p:cNvGrpSpPr>
                  <a:grpSpLocks/>
                </p:cNvGrpSpPr>
                <p:nvPr/>
              </p:nvGrpSpPr>
              <p:grpSpPr bwMode="auto">
                <a:xfrm rot="-5400000">
                  <a:off x="4080" y="7827"/>
                  <a:ext cx="361" cy="360"/>
                  <a:chOff x="4140" y="7920"/>
                  <a:chExt cx="1590" cy="1440"/>
                </a:xfrm>
              </p:grpSpPr>
              <p:sp>
                <p:nvSpPr>
                  <p:cNvPr id="75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4140" y="7920"/>
                    <a:ext cx="720" cy="1440"/>
                  </a:xfrm>
                  <a:prstGeom prst="flowChartCollat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76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4500" y="8640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77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5220" y="8160"/>
                    <a:ext cx="510" cy="960"/>
                  </a:xfrm>
                  <a:prstGeom prst="flowChartDelay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</p:grpSp>
          <p:grpSp>
            <p:nvGrpSpPr>
              <p:cNvPr id="7" name="Group 15"/>
              <p:cNvGrpSpPr>
                <a:grpSpLocks/>
              </p:cNvGrpSpPr>
              <p:nvPr/>
            </p:nvGrpSpPr>
            <p:grpSpPr bwMode="auto">
              <a:xfrm>
                <a:off x="4320" y="7916"/>
                <a:ext cx="1260" cy="361"/>
                <a:chOff x="3600" y="7826"/>
                <a:chExt cx="1260" cy="361"/>
              </a:xfrm>
            </p:grpSpPr>
            <p:sp>
              <p:nvSpPr>
                <p:cNvPr id="68" name="Line 16"/>
                <p:cNvSpPr>
                  <a:spLocks noChangeShapeType="1"/>
                </p:cNvSpPr>
                <p:nvPr/>
              </p:nvSpPr>
              <p:spPr bwMode="auto">
                <a:xfrm>
                  <a:off x="3600" y="8100"/>
                  <a:ext cx="12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grpSp>
              <p:nvGrpSpPr>
                <p:cNvPr id="8" name="Group 17"/>
                <p:cNvGrpSpPr>
                  <a:grpSpLocks/>
                </p:cNvGrpSpPr>
                <p:nvPr/>
              </p:nvGrpSpPr>
              <p:grpSpPr bwMode="auto">
                <a:xfrm rot="-5400000">
                  <a:off x="4080" y="7827"/>
                  <a:ext cx="361" cy="360"/>
                  <a:chOff x="4140" y="7920"/>
                  <a:chExt cx="1590" cy="1440"/>
                </a:xfrm>
              </p:grpSpPr>
              <p:sp>
                <p:nvSpPr>
                  <p:cNvPr id="70" name="AutoShape 18"/>
                  <p:cNvSpPr>
                    <a:spLocks noChangeArrowheads="1"/>
                  </p:cNvSpPr>
                  <p:nvPr/>
                </p:nvSpPr>
                <p:spPr bwMode="auto">
                  <a:xfrm>
                    <a:off x="4140" y="7920"/>
                    <a:ext cx="720" cy="1440"/>
                  </a:xfrm>
                  <a:prstGeom prst="flowChartCollat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71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4500" y="8640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72" name="AutoShape 20"/>
                  <p:cNvSpPr>
                    <a:spLocks noChangeArrowheads="1"/>
                  </p:cNvSpPr>
                  <p:nvPr/>
                </p:nvSpPr>
                <p:spPr bwMode="auto">
                  <a:xfrm>
                    <a:off x="5220" y="8160"/>
                    <a:ext cx="510" cy="960"/>
                  </a:xfrm>
                  <a:prstGeom prst="flowChartDelay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</p:grpSp>
          <p:grpSp>
            <p:nvGrpSpPr>
              <p:cNvPr id="9" name="Group 21"/>
              <p:cNvGrpSpPr>
                <a:grpSpLocks/>
              </p:cNvGrpSpPr>
              <p:nvPr/>
            </p:nvGrpSpPr>
            <p:grpSpPr bwMode="auto">
              <a:xfrm>
                <a:off x="5580" y="7196"/>
                <a:ext cx="1260" cy="361"/>
                <a:chOff x="3600" y="7826"/>
                <a:chExt cx="1260" cy="361"/>
              </a:xfrm>
            </p:grpSpPr>
            <p:sp>
              <p:nvSpPr>
                <p:cNvPr id="63" name="Line 22"/>
                <p:cNvSpPr>
                  <a:spLocks noChangeShapeType="1"/>
                </p:cNvSpPr>
                <p:nvPr/>
              </p:nvSpPr>
              <p:spPr bwMode="auto">
                <a:xfrm>
                  <a:off x="3600" y="8100"/>
                  <a:ext cx="12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grpSp>
              <p:nvGrpSpPr>
                <p:cNvPr id="10" name="Group 23"/>
                <p:cNvGrpSpPr>
                  <a:grpSpLocks/>
                </p:cNvGrpSpPr>
                <p:nvPr/>
              </p:nvGrpSpPr>
              <p:grpSpPr bwMode="auto">
                <a:xfrm rot="-5400000">
                  <a:off x="4080" y="7827"/>
                  <a:ext cx="361" cy="360"/>
                  <a:chOff x="4140" y="7920"/>
                  <a:chExt cx="1590" cy="1440"/>
                </a:xfrm>
              </p:grpSpPr>
              <p:sp>
                <p:nvSpPr>
                  <p:cNvPr id="65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4140" y="7920"/>
                    <a:ext cx="720" cy="1440"/>
                  </a:xfrm>
                  <a:prstGeom prst="flowChartCollat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66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4500" y="8640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67" name="AutoShape 26"/>
                  <p:cNvSpPr>
                    <a:spLocks noChangeArrowheads="1"/>
                  </p:cNvSpPr>
                  <p:nvPr/>
                </p:nvSpPr>
                <p:spPr bwMode="auto">
                  <a:xfrm>
                    <a:off x="5220" y="8160"/>
                    <a:ext cx="510" cy="960"/>
                  </a:xfrm>
                  <a:prstGeom prst="flowChartDelay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</p:grpSp>
          <p:grpSp>
            <p:nvGrpSpPr>
              <p:cNvPr id="30" name="Group 27"/>
              <p:cNvGrpSpPr>
                <a:grpSpLocks/>
              </p:cNvGrpSpPr>
              <p:nvPr/>
            </p:nvGrpSpPr>
            <p:grpSpPr bwMode="auto">
              <a:xfrm>
                <a:off x="7920" y="7196"/>
                <a:ext cx="1260" cy="361"/>
                <a:chOff x="3600" y="7826"/>
                <a:chExt cx="1260" cy="361"/>
              </a:xfrm>
            </p:grpSpPr>
            <p:sp>
              <p:nvSpPr>
                <p:cNvPr id="58" name="Line 28"/>
                <p:cNvSpPr>
                  <a:spLocks noChangeShapeType="1"/>
                </p:cNvSpPr>
                <p:nvPr/>
              </p:nvSpPr>
              <p:spPr bwMode="auto">
                <a:xfrm>
                  <a:off x="3600" y="8100"/>
                  <a:ext cx="12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grpSp>
              <p:nvGrpSpPr>
                <p:cNvPr id="39" name="Group 29"/>
                <p:cNvGrpSpPr>
                  <a:grpSpLocks/>
                </p:cNvGrpSpPr>
                <p:nvPr/>
              </p:nvGrpSpPr>
              <p:grpSpPr bwMode="auto">
                <a:xfrm rot="-5400000">
                  <a:off x="4080" y="7827"/>
                  <a:ext cx="361" cy="360"/>
                  <a:chOff x="4140" y="7920"/>
                  <a:chExt cx="1590" cy="1440"/>
                </a:xfrm>
              </p:grpSpPr>
              <p:sp>
                <p:nvSpPr>
                  <p:cNvPr id="60" name="AutoShape 30"/>
                  <p:cNvSpPr>
                    <a:spLocks noChangeArrowheads="1"/>
                  </p:cNvSpPr>
                  <p:nvPr/>
                </p:nvSpPr>
                <p:spPr bwMode="auto">
                  <a:xfrm>
                    <a:off x="4140" y="7920"/>
                    <a:ext cx="720" cy="1440"/>
                  </a:xfrm>
                  <a:prstGeom prst="flowChartCollat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61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4500" y="8640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62" name="AutoShape 32"/>
                  <p:cNvSpPr>
                    <a:spLocks noChangeArrowheads="1"/>
                  </p:cNvSpPr>
                  <p:nvPr/>
                </p:nvSpPr>
                <p:spPr bwMode="auto">
                  <a:xfrm>
                    <a:off x="5220" y="8160"/>
                    <a:ext cx="510" cy="960"/>
                  </a:xfrm>
                  <a:prstGeom prst="flowChartDelay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</p:grpSp>
          <p:grpSp>
            <p:nvGrpSpPr>
              <p:cNvPr id="42" name="Group 33"/>
              <p:cNvGrpSpPr>
                <a:grpSpLocks/>
              </p:cNvGrpSpPr>
              <p:nvPr/>
            </p:nvGrpSpPr>
            <p:grpSpPr bwMode="auto">
              <a:xfrm>
                <a:off x="6840" y="7916"/>
                <a:ext cx="1260" cy="361"/>
                <a:chOff x="3600" y="7826"/>
                <a:chExt cx="1260" cy="361"/>
              </a:xfrm>
            </p:grpSpPr>
            <p:sp>
              <p:nvSpPr>
                <p:cNvPr id="53" name="Line 34"/>
                <p:cNvSpPr>
                  <a:spLocks noChangeShapeType="1"/>
                </p:cNvSpPr>
                <p:nvPr/>
              </p:nvSpPr>
              <p:spPr bwMode="auto">
                <a:xfrm>
                  <a:off x="3600" y="8100"/>
                  <a:ext cx="12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grpSp>
              <p:nvGrpSpPr>
                <p:cNvPr id="43" name="Group 35"/>
                <p:cNvGrpSpPr>
                  <a:grpSpLocks/>
                </p:cNvGrpSpPr>
                <p:nvPr/>
              </p:nvGrpSpPr>
              <p:grpSpPr bwMode="auto">
                <a:xfrm rot="-5400000">
                  <a:off x="4080" y="7827"/>
                  <a:ext cx="361" cy="360"/>
                  <a:chOff x="4140" y="7920"/>
                  <a:chExt cx="1590" cy="1440"/>
                </a:xfrm>
              </p:grpSpPr>
              <p:sp>
                <p:nvSpPr>
                  <p:cNvPr id="55" name="AutoShape 36"/>
                  <p:cNvSpPr>
                    <a:spLocks noChangeArrowheads="1"/>
                  </p:cNvSpPr>
                  <p:nvPr/>
                </p:nvSpPr>
                <p:spPr bwMode="auto">
                  <a:xfrm>
                    <a:off x="4140" y="7920"/>
                    <a:ext cx="720" cy="1440"/>
                  </a:xfrm>
                  <a:prstGeom prst="flowChartCollat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56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4500" y="8640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57" name="AutoShape 38"/>
                  <p:cNvSpPr>
                    <a:spLocks noChangeArrowheads="1"/>
                  </p:cNvSpPr>
                  <p:nvPr/>
                </p:nvSpPr>
                <p:spPr bwMode="auto">
                  <a:xfrm>
                    <a:off x="5220" y="8160"/>
                    <a:ext cx="510" cy="960"/>
                  </a:xfrm>
                  <a:prstGeom prst="flowChartDelay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</p:grpSp>
          <p:grpSp>
            <p:nvGrpSpPr>
              <p:cNvPr id="44" name="Group 39"/>
              <p:cNvGrpSpPr>
                <a:grpSpLocks/>
              </p:cNvGrpSpPr>
              <p:nvPr/>
            </p:nvGrpSpPr>
            <p:grpSpPr bwMode="auto">
              <a:xfrm>
                <a:off x="5580" y="8456"/>
                <a:ext cx="1260" cy="361"/>
                <a:chOff x="3600" y="7826"/>
                <a:chExt cx="1260" cy="361"/>
              </a:xfrm>
            </p:grpSpPr>
            <p:sp>
              <p:nvSpPr>
                <p:cNvPr id="48" name="Line 40"/>
                <p:cNvSpPr>
                  <a:spLocks noChangeShapeType="1"/>
                </p:cNvSpPr>
                <p:nvPr/>
              </p:nvSpPr>
              <p:spPr bwMode="auto">
                <a:xfrm>
                  <a:off x="3600" y="8100"/>
                  <a:ext cx="12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grpSp>
              <p:nvGrpSpPr>
                <p:cNvPr id="45" name="Group 41"/>
                <p:cNvGrpSpPr>
                  <a:grpSpLocks/>
                </p:cNvGrpSpPr>
                <p:nvPr/>
              </p:nvGrpSpPr>
              <p:grpSpPr bwMode="auto">
                <a:xfrm rot="-5400000">
                  <a:off x="4080" y="7827"/>
                  <a:ext cx="361" cy="360"/>
                  <a:chOff x="4140" y="7920"/>
                  <a:chExt cx="1590" cy="1440"/>
                </a:xfrm>
              </p:grpSpPr>
              <p:sp>
                <p:nvSpPr>
                  <p:cNvPr id="50" name="AutoShape 42"/>
                  <p:cNvSpPr>
                    <a:spLocks noChangeArrowheads="1"/>
                  </p:cNvSpPr>
                  <p:nvPr/>
                </p:nvSpPr>
                <p:spPr bwMode="auto">
                  <a:xfrm>
                    <a:off x="4140" y="7920"/>
                    <a:ext cx="720" cy="1440"/>
                  </a:xfrm>
                  <a:prstGeom prst="flowChartCollat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51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4500" y="8640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52" name="AutoShape 44"/>
                  <p:cNvSpPr>
                    <a:spLocks noChangeArrowheads="1"/>
                  </p:cNvSpPr>
                  <p:nvPr/>
                </p:nvSpPr>
                <p:spPr bwMode="auto">
                  <a:xfrm>
                    <a:off x="5220" y="8160"/>
                    <a:ext cx="510" cy="960"/>
                  </a:xfrm>
                  <a:prstGeom prst="flowChartDelay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</p:grpSp>
        </p:grpSp>
        <p:sp>
          <p:nvSpPr>
            <p:cNvPr id="40" name="Text Box 45"/>
            <p:cNvSpPr txBox="1">
              <a:spLocks noChangeArrowheads="1"/>
            </p:cNvSpPr>
            <p:nvPr/>
          </p:nvSpPr>
          <p:spPr bwMode="auto">
            <a:xfrm>
              <a:off x="5670" y="9090"/>
              <a:ext cx="14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600" b="1">
                  <a:ea typeface="Mangal" pitchFamily="2"/>
                  <a:cs typeface="Mangal" pitchFamily="2"/>
                </a:rPr>
                <a:t>PLANT</a:t>
              </a:r>
              <a:endParaRPr lang="en-US" sz="1600" b="1"/>
            </a:p>
          </p:txBody>
        </p:sp>
      </p:grpSp>
      <p:sp>
        <p:nvSpPr>
          <p:cNvPr id="32" name="Line 49"/>
          <p:cNvSpPr>
            <a:spLocks noChangeShapeType="1"/>
          </p:cNvSpPr>
          <p:nvPr/>
        </p:nvSpPr>
        <p:spPr bwMode="auto">
          <a:xfrm>
            <a:off x="6538972" y="5336578"/>
            <a:ext cx="259233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3" name="Line 50"/>
          <p:cNvSpPr>
            <a:spLocks noChangeShapeType="1"/>
          </p:cNvSpPr>
          <p:nvPr/>
        </p:nvSpPr>
        <p:spPr bwMode="auto">
          <a:xfrm>
            <a:off x="6538972" y="5822639"/>
            <a:ext cx="453657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4" name="Line 51"/>
          <p:cNvSpPr>
            <a:spLocks noChangeShapeType="1"/>
          </p:cNvSpPr>
          <p:nvPr/>
        </p:nvSpPr>
        <p:spPr bwMode="auto">
          <a:xfrm flipV="1">
            <a:off x="6798205" y="1934152"/>
            <a:ext cx="0" cy="3402426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5" name="Line 52"/>
          <p:cNvSpPr>
            <a:spLocks noChangeShapeType="1"/>
          </p:cNvSpPr>
          <p:nvPr/>
        </p:nvSpPr>
        <p:spPr bwMode="auto">
          <a:xfrm flipV="1">
            <a:off x="6992629" y="1448092"/>
            <a:ext cx="0" cy="4374547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6" name="Line 53"/>
          <p:cNvSpPr>
            <a:spLocks noChangeShapeType="1"/>
          </p:cNvSpPr>
          <p:nvPr/>
        </p:nvSpPr>
        <p:spPr bwMode="auto">
          <a:xfrm flipH="1">
            <a:off x="5857884" y="1448092"/>
            <a:ext cx="1152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7" name="Line 54"/>
          <p:cNvSpPr>
            <a:spLocks noChangeShapeType="1"/>
          </p:cNvSpPr>
          <p:nvPr/>
        </p:nvSpPr>
        <p:spPr bwMode="auto">
          <a:xfrm flipH="1">
            <a:off x="5857884" y="1934152"/>
            <a:ext cx="936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8" name="AutoShape 55"/>
          <p:cNvSpPr>
            <a:spLocks noChangeArrowheads="1"/>
          </p:cNvSpPr>
          <p:nvPr/>
        </p:nvSpPr>
        <p:spPr bwMode="auto">
          <a:xfrm rot="16200000">
            <a:off x="5204315" y="1563306"/>
            <a:ext cx="1072934" cy="194424"/>
          </a:xfrm>
          <a:prstGeom prst="triangle">
            <a:avLst>
              <a:gd name="adj" fmla="val 49912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1" name="Text Box 56"/>
          <p:cNvSpPr txBox="1">
            <a:spLocks noChangeArrowheads="1"/>
          </p:cNvSpPr>
          <p:nvPr/>
        </p:nvSpPr>
        <p:spPr bwMode="auto">
          <a:xfrm>
            <a:off x="6765015" y="2152640"/>
            <a:ext cx="228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dirty="0">
                <a:ea typeface="Mangal" pitchFamily="2"/>
                <a:cs typeface="Mangal" pitchFamily="2"/>
              </a:rPr>
              <a:t>Measurements</a:t>
            </a:r>
            <a:endParaRPr lang="en-US" dirty="0"/>
          </a:p>
        </p:txBody>
      </p:sp>
      <p:grpSp>
        <p:nvGrpSpPr>
          <p:cNvPr id="46" name="Group 57"/>
          <p:cNvGrpSpPr>
            <a:grpSpLocks/>
          </p:cNvGrpSpPr>
          <p:nvPr/>
        </p:nvGrpSpPr>
        <p:grpSpPr bwMode="auto">
          <a:xfrm>
            <a:off x="2609850" y="857232"/>
            <a:ext cx="3028950" cy="4572000"/>
            <a:chOff x="3780" y="720"/>
            <a:chExt cx="4770" cy="7200"/>
          </a:xfrm>
        </p:grpSpPr>
        <p:grpSp>
          <p:nvGrpSpPr>
            <p:cNvPr id="47" name="Group 58"/>
            <p:cNvGrpSpPr>
              <a:grpSpLocks/>
            </p:cNvGrpSpPr>
            <p:nvPr/>
          </p:nvGrpSpPr>
          <p:grpSpPr bwMode="auto">
            <a:xfrm>
              <a:off x="3915" y="5040"/>
              <a:ext cx="4635" cy="2880"/>
              <a:chOff x="3915" y="5040"/>
              <a:chExt cx="4635" cy="2880"/>
            </a:xfrm>
          </p:grpSpPr>
          <p:sp>
            <p:nvSpPr>
              <p:cNvPr id="25" name="Line 59"/>
              <p:cNvSpPr>
                <a:spLocks noChangeShapeType="1"/>
              </p:cNvSpPr>
              <p:nvPr/>
            </p:nvSpPr>
            <p:spPr bwMode="auto">
              <a:xfrm flipV="1">
                <a:off x="3915" y="5040"/>
                <a:ext cx="900" cy="2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" name="Line 60"/>
              <p:cNvSpPr>
                <a:spLocks noChangeShapeType="1"/>
              </p:cNvSpPr>
              <p:nvPr/>
            </p:nvSpPr>
            <p:spPr bwMode="auto">
              <a:xfrm flipH="1" flipV="1">
                <a:off x="7650" y="5040"/>
                <a:ext cx="900" cy="2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7" name="Line 61"/>
              <p:cNvSpPr>
                <a:spLocks noChangeShapeType="1"/>
              </p:cNvSpPr>
              <p:nvPr/>
            </p:nvSpPr>
            <p:spPr bwMode="auto">
              <a:xfrm flipV="1">
                <a:off x="6225" y="5040"/>
                <a:ext cx="0" cy="2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8" name="Line 62"/>
              <p:cNvSpPr>
                <a:spLocks noChangeShapeType="1"/>
              </p:cNvSpPr>
              <p:nvPr/>
            </p:nvSpPr>
            <p:spPr bwMode="auto">
              <a:xfrm flipV="1">
                <a:off x="7485" y="5040"/>
                <a:ext cx="0" cy="28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9" name="Line 63"/>
              <p:cNvSpPr>
                <a:spLocks noChangeShapeType="1"/>
              </p:cNvSpPr>
              <p:nvPr/>
            </p:nvSpPr>
            <p:spPr bwMode="auto">
              <a:xfrm flipV="1">
                <a:off x="4965" y="5040"/>
                <a:ext cx="0" cy="28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49" name="Group 64"/>
            <p:cNvGrpSpPr>
              <a:grpSpLocks/>
            </p:cNvGrpSpPr>
            <p:nvPr/>
          </p:nvGrpSpPr>
          <p:grpSpPr bwMode="auto">
            <a:xfrm>
              <a:off x="3780" y="720"/>
              <a:ext cx="4680" cy="5940"/>
              <a:chOff x="3780" y="720"/>
              <a:chExt cx="4680" cy="5940"/>
            </a:xfrm>
          </p:grpSpPr>
          <p:sp>
            <p:nvSpPr>
              <p:cNvPr id="11" name="Text Box 65"/>
              <p:cNvSpPr txBox="1">
                <a:spLocks noChangeArrowheads="1"/>
              </p:cNvSpPr>
              <p:nvPr/>
            </p:nvSpPr>
            <p:spPr bwMode="auto">
              <a:xfrm>
                <a:off x="4500" y="4320"/>
                <a:ext cx="324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ea typeface="Mangal" pitchFamily="2"/>
                    <a:cs typeface="Mangal" pitchFamily="2"/>
                  </a:rPr>
                  <a:t>Regulatory Control Layer</a:t>
                </a:r>
              </a:p>
              <a:p>
                <a:r>
                  <a:rPr lang="en-US" sz="1200">
                    <a:ea typeface="Mangal" pitchFamily="2"/>
                    <a:cs typeface="Mangal" pitchFamily="2"/>
                  </a:rPr>
                  <a:t>(updates every few secs)</a:t>
                </a:r>
                <a:endParaRPr lang="en-US"/>
              </a:p>
            </p:txBody>
          </p:sp>
          <p:sp>
            <p:nvSpPr>
              <p:cNvPr id="12" name="Text Box 66"/>
              <p:cNvSpPr txBox="1">
                <a:spLocks noChangeArrowheads="1"/>
              </p:cNvSpPr>
              <p:nvPr/>
            </p:nvSpPr>
            <p:spPr bwMode="auto">
              <a:xfrm>
                <a:off x="4500" y="2880"/>
                <a:ext cx="324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ea typeface="Mangal" pitchFamily="2"/>
                    <a:cs typeface="Mangal" pitchFamily="2"/>
                  </a:rPr>
                  <a:t>Supervisory Control Layer</a:t>
                </a:r>
              </a:p>
              <a:p>
                <a:r>
                  <a:rPr lang="en-US" sz="1200">
                    <a:ea typeface="Mangal" pitchFamily="2"/>
                    <a:cs typeface="Mangal" pitchFamily="2"/>
                  </a:rPr>
                  <a:t>(updates every few mins)</a:t>
                </a:r>
                <a:endParaRPr lang="en-US"/>
              </a:p>
            </p:txBody>
          </p:sp>
          <p:sp>
            <p:nvSpPr>
              <p:cNvPr id="13" name="Line 67"/>
              <p:cNvSpPr>
                <a:spLocks noChangeShapeType="1"/>
              </p:cNvSpPr>
              <p:nvPr/>
            </p:nvSpPr>
            <p:spPr bwMode="auto">
              <a:xfrm flipH="1">
                <a:off x="5580" y="3600"/>
                <a:ext cx="18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" name="Line 68"/>
              <p:cNvSpPr>
                <a:spLocks noChangeShapeType="1"/>
              </p:cNvSpPr>
              <p:nvPr/>
            </p:nvSpPr>
            <p:spPr bwMode="auto">
              <a:xfrm>
                <a:off x="6120" y="36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" name="Line 69"/>
              <p:cNvSpPr>
                <a:spLocks noChangeShapeType="1"/>
              </p:cNvSpPr>
              <p:nvPr/>
            </p:nvSpPr>
            <p:spPr bwMode="auto">
              <a:xfrm>
                <a:off x="6480" y="3600"/>
                <a:ext cx="18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" name="Text Box 70"/>
              <p:cNvSpPr txBox="1">
                <a:spLocks noChangeArrowheads="1"/>
              </p:cNvSpPr>
              <p:nvPr/>
            </p:nvSpPr>
            <p:spPr bwMode="auto">
              <a:xfrm>
                <a:off x="4500" y="1440"/>
                <a:ext cx="324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ea typeface="Mangal" pitchFamily="2"/>
                    <a:cs typeface="Mangal" pitchFamily="2"/>
                  </a:rPr>
                  <a:t>Optimization Layer</a:t>
                </a:r>
              </a:p>
              <a:p>
                <a:r>
                  <a:rPr lang="en-US" sz="1200">
                    <a:ea typeface="Mangal" pitchFamily="2"/>
                    <a:cs typeface="Mangal" pitchFamily="2"/>
                  </a:rPr>
                  <a:t>(updates every few hrs)</a:t>
                </a:r>
                <a:endParaRPr lang="en-US"/>
              </a:p>
            </p:txBody>
          </p:sp>
          <p:sp>
            <p:nvSpPr>
              <p:cNvPr id="17" name="Line 71"/>
              <p:cNvSpPr>
                <a:spLocks noChangeShapeType="1"/>
              </p:cNvSpPr>
              <p:nvPr/>
            </p:nvSpPr>
            <p:spPr bwMode="auto">
              <a:xfrm flipH="1">
                <a:off x="5580" y="2160"/>
                <a:ext cx="18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" name="Line 72"/>
              <p:cNvSpPr>
                <a:spLocks noChangeShapeType="1"/>
              </p:cNvSpPr>
              <p:nvPr/>
            </p:nvSpPr>
            <p:spPr bwMode="auto">
              <a:xfrm>
                <a:off x="6120" y="216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" name="Line 73"/>
              <p:cNvSpPr>
                <a:spLocks noChangeShapeType="1"/>
              </p:cNvSpPr>
              <p:nvPr/>
            </p:nvSpPr>
            <p:spPr bwMode="auto">
              <a:xfrm>
                <a:off x="6480" y="2160"/>
                <a:ext cx="18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" name="Rectangle 74"/>
              <p:cNvSpPr>
                <a:spLocks noChangeArrowheads="1"/>
              </p:cNvSpPr>
              <p:nvPr/>
            </p:nvSpPr>
            <p:spPr bwMode="auto">
              <a:xfrm>
                <a:off x="3780" y="1080"/>
                <a:ext cx="4680" cy="486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" name="Text Box 75"/>
              <p:cNvSpPr txBox="1">
                <a:spLocks noChangeArrowheads="1"/>
              </p:cNvSpPr>
              <p:nvPr/>
            </p:nvSpPr>
            <p:spPr bwMode="auto">
              <a:xfrm>
                <a:off x="4140" y="720"/>
                <a:ext cx="432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1200" b="1">
                    <a:ea typeface="Mangal" pitchFamily="2"/>
                    <a:cs typeface="Mangal" pitchFamily="2"/>
                  </a:rPr>
                  <a:t>PLANTWIDE CONTROL SYSTEM</a:t>
                </a:r>
                <a:endParaRPr lang="en-US" b="1"/>
              </a:p>
            </p:txBody>
          </p:sp>
          <p:sp>
            <p:nvSpPr>
              <p:cNvPr id="22" name="Text Box 76"/>
              <p:cNvSpPr txBox="1">
                <a:spLocks noChangeArrowheads="1"/>
              </p:cNvSpPr>
              <p:nvPr/>
            </p:nvSpPr>
            <p:spPr bwMode="auto">
              <a:xfrm>
                <a:off x="6525" y="234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900">
                    <a:ea typeface="Mangal" pitchFamily="2"/>
                    <a:cs typeface="Mangal" pitchFamily="2"/>
                  </a:rPr>
                  <a:t>SETPOINT</a:t>
                </a:r>
                <a:endParaRPr lang="en-US"/>
              </a:p>
            </p:txBody>
          </p:sp>
          <p:sp>
            <p:nvSpPr>
              <p:cNvPr id="23" name="Text Box 77"/>
              <p:cNvSpPr txBox="1">
                <a:spLocks noChangeArrowheads="1"/>
              </p:cNvSpPr>
              <p:nvPr/>
            </p:nvSpPr>
            <p:spPr bwMode="auto">
              <a:xfrm>
                <a:off x="6510" y="3780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900">
                    <a:ea typeface="Mangal" pitchFamily="2"/>
                    <a:cs typeface="Mangal" pitchFamily="2"/>
                  </a:rPr>
                  <a:t>SETPOINT</a:t>
                </a:r>
                <a:endParaRPr lang="en-US"/>
              </a:p>
            </p:txBody>
          </p:sp>
          <p:sp>
            <p:nvSpPr>
              <p:cNvPr id="24" name="Text Box 78"/>
              <p:cNvSpPr txBox="1">
                <a:spLocks noChangeArrowheads="1"/>
              </p:cNvSpPr>
              <p:nvPr/>
            </p:nvSpPr>
            <p:spPr bwMode="auto">
              <a:xfrm>
                <a:off x="5940" y="6120"/>
                <a:ext cx="180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900">
                    <a:ea typeface="Mangal" pitchFamily="2"/>
                    <a:cs typeface="Mangal" pitchFamily="2"/>
                  </a:rPr>
                  <a:t>SIGNAL TO VALVE</a:t>
                </a:r>
                <a:endParaRPr lang="en-US"/>
              </a:p>
            </p:txBody>
          </p:sp>
        </p:grpSp>
      </p:grpSp>
      <p:grpSp>
        <p:nvGrpSpPr>
          <p:cNvPr id="54" name="Group 88"/>
          <p:cNvGrpSpPr>
            <a:grpSpLocks/>
          </p:cNvGrpSpPr>
          <p:nvPr/>
        </p:nvGrpSpPr>
        <p:grpSpPr bwMode="auto">
          <a:xfrm>
            <a:off x="777875" y="1357298"/>
            <a:ext cx="2193925" cy="1460500"/>
            <a:chOff x="490" y="952"/>
            <a:chExt cx="1382" cy="920"/>
          </a:xfrm>
        </p:grpSpPr>
        <p:sp>
          <p:nvSpPr>
            <p:cNvPr id="79" name="AutoShape 84"/>
            <p:cNvSpPr>
              <a:spLocks/>
            </p:cNvSpPr>
            <p:nvPr/>
          </p:nvSpPr>
          <p:spPr bwMode="auto">
            <a:xfrm>
              <a:off x="1776" y="952"/>
              <a:ext cx="96" cy="920"/>
            </a:xfrm>
            <a:prstGeom prst="leftBrace">
              <a:avLst>
                <a:gd name="adj1" fmla="val 79861"/>
                <a:gd name="adj2" fmla="val 50000"/>
              </a:avLst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0" name="AutoShape 86"/>
            <p:cNvSpPr>
              <a:spLocks noChangeArrowheads="1"/>
            </p:cNvSpPr>
            <p:nvPr/>
          </p:nvSpPr>
          <p:spPr bwMode="auto">
            <a:xfrm>
              <a:off x="1371" y="1344"/>
              <a:ext cx="384" cy="162"/>
            </a:xfrm>
            <a:prstGeom prst="rightArrow">
              <a:avLst>
                <a:gd name="adj1" fmla="val 50000"/>
                <a:gd name="adj2" fmla="val 59259"/>
              </a:avLst>
            </a:prstGeom>
            <a:solidFill>
              <a:srgbClr val="006600">
                <a:alpha val="27000"/>
              </a:srgbClr>
            </a:solidFill>
            <a:ln w="9525" algn="ctr">
              <a:solidFill>
                <a:srgbClr val="00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1" name="Text Box 87"/>
            <p:cNvSpPr txBox="1">
              <a:spLocks noChangeArrowheads="1"/>
            </p:cNvSpPr>
            <p:nvPr/>
          </p:nvSpPr>
          <p:spPr bwMode="auto">
            <a:xfrm>
              <a:off x="490" y="1200"/>
              <a:ext cx="854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Economic Operation</a:t>
              </a:r>
            </a:p>
          </p:txBody>
        </p:sp>
      </p:grpSp>
      <p:grpSp>
        <p:nvGrpSpPr>
          <p:cNvPr id="59" name="Group 91"/>
          <p:cNvGrpSpPr>
            <a:grpSpLocks/>
          </p:cNvGrpSpPr>
          <p:nvPr/>
        </p:nvGrpSpPr>
        <p:grpSpPr bwMode="auto">
          <a:xfrm>
            <a:off x="609589" y="3000372"/>
            <a:ext cx="2390775" cy="696912"/>
            <a:chOff x="366" y="2043"/>
            <a:chExt cx="1506" cy="439"/>
          </a:xfrm>
        </p:grpSpPr>
        <p:sp>
          <p:nvSpPr>
            <p:cNvPr id="83" name="AutoShape 85"/>
            <p:cNvSpPr>
              <a:spLocks/>
            </p:cNvSpPr>
            <p:nvPr/>
          </p:nvSpPr>
          <p:spPr bwMode="auto">
            <a:xfrm>
              <a:off x="1824" y="2050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4" name="AutoShape 89"/>
            <p:cNvSpPr>
              <a:spLocks noChangeArrowheads="1"/>
            </p:cNvSpPr>
            <p:nvPr/>
          </p:nvSpPr>
          <p:spPr bwMode="auto">
            <a:xfrm>
              <a:off x="1358" y="2183"/>
              <a:ext cx="432" cy="162"/>
            </a:xfrm>
            <a:prstGeom prst="rightArrow">
              <a:avLst>
                <a:gd name="adj1" fmla="val 50000"/>
                <a:gd name="adj2" fmla="val 66667"/>
              </a:avLst>
            </a:prstGeom>
            <a:solidFill>
              <a:srgbClr val="993300">
                <a:alpha val="39999"/>
              </a:srgbClr>
            </a:solidFill>
            <a:ln w="9525" algn="ctr">
              <a:solidFill>
                <a:srgbClr val="99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5" name="Text Box 90"/>
            <p:cNvSpPr txBox="1">
              <a:spLocks noChangeArrowheads="1"/>
            </p:cNvSpPr>
            <p:nvPr/>
          </p:nvSpPr>
          <p:spPr bwMode="auto">
            <a:xfrm>
              <a:off x="366" y="2043"/>
              <a:ext cx="1026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993300"/>
                  </a:solidFill>
                </a:rPr>
                <a:t>Safe &amp; Stable Operation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Regulatory PWCS Design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What to Control</a:t>
            </a:r>
          </a:p>
          <a:p>
            <a:pPr lvl="1"/>
            <a:r>
              <a:rPr lang="en-IN" dirty="0" smtClean="0"/>
              <a:t>All independent inventories (DOF)</a:t>
            </a:r>
          </a:p>
          <a:p>
            <a:pPr lvl="2"/>
            <a:r>
              <a:rPr lang="en-IN" dirty="0" smtClean="0"/>
              <a:t>Material – Liquid level or gas pressure</a:t>
            </a:r>
          </a:p>
          <a:p>
            <a:pPr lvl="2"/>
            <a:r>
              <a:rPr lang="en-IN" dirty="0" smtClean="0"/>
              <a:t>Energy – Temperature or </a:t>
            </a:r>
            <a:r>
              <a:rPr lang="en-IN" dirty="0" err="1" smtClean="0"/>
              <a:t>vapor</a:t>
            </a:r>
            <a:r>
              <a:rPr lang="en-IN" dirty="0" smtClean="0"/>
              <a:t> pressure</a:t>
            </a:r>
          </a:p>
          <a:p>
            <a:pPr lvl="2"/>
            <a:r>
              <a:rPr lang="en-IN" dirty="0" smtClean="0"/>
              <a:t>Component – Composition, tray temperature (inferential)</a:t>
            </a:r>
          </a:p>
          <a:p>
            <a:pPr lvl="1">
              <a:spcAft>
                <a:spcPts val="600"/>
              </a:spcAft>
            </a:pPr>
            <a:r>
              <a:rPr lang="en-IN" dirty="0" smtClean="0"/>
              <a:t>Throughput or Production Rate</a:t>
            </a:r>
          </a:p>
          <a:p>
            <a:r>
              <a:rPr lang="en-IN" dirty="0" smtClean="0"/>
              <a:t>Degree of tightness of control</a:t>
            </a:r>
          </a:p>
          <a:p>
            <a:pPr lvl="1"/>
            <a:r>
              <a:rPr lang="en-IN" dirty="0" smtClean="0"/>
              <a:t>Should energy inventories be tightly controlled?</a:t>
            </a:r>
          </a:p>
          <a:p>
            <a:pPr lvl="1">
              <a:spcAft>
                <a:spcPts val="600"/>
              </a:spcAft>
            </a:pPr>
            <a:r>
              <a:rPr lang="en-IN" dirty="0" smtClean="0"/>
              <a:t>Should surge level inventories be tightly controlled?</a:t>
            </a:r>
          </a:p>
          <a:p>
            <a:r>
              <a:rPr lang="en-IN" dirty="0" smtClean="0"/>
              <a:t>What to manipulate</a:t>
            </a:r>
          </a:p>
          <a:p>
            <a:pPr lvl="1"/>
            <a:r>
              <a:rPr lang="en-IN" dirty="0" smtClean="0"/>
              <a:t>Pair close</a:t>
            </a:r>
          </a:p>
          <a:p>
            <a:pPr lvl="2"/>
            <a:r>
              <a:rPr lang="en-IN" dirty="0" smtClean="0"/>
              <a:t>Fast dynamics</a:t>
            </a:r>
          </a:p>
          <a:p>
            <a:pPr lvl="2"/>
            <a:r>
              <a:rPr lang="en-IN" dirty="0" smtClean="0"/>
              <a:t>Tight closed loop control</a:t>
            </a:r>
          </a:p>
          <a:p>
            <a:r>
              <a:rPr lang="en-US" dirty="0" smtClean="0"/>
              <a:t>Location of through-put manipulator a key decision for inventory management</a:t>
            </a:r>
            <a:r>
              <a:rPr lang="en-IN" dirty="0" smtClean="0"/>
              <a:t> and economics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Transformation of Variability Perspective</a:t>
            </a:r>
            <a:endParaRPr lang="en-IN" dirty="0"/>
          </a:p>
        </p:txBody>
      </p:sp>
      <p:sp>
        <p:nvSpPr>
          <p:cNvPr id="137" name="Text Box 3"/>
          <p:cNvSpPr txBox="1">
            <a:spLocks noChangeArrowheads="1"/>
          </p:cNvSpPr>
          <p:nvPr/>
        </p:nvSpPr>
        <p:spPr bwMode="auto">
          <a:xfrm>
            <a:off x="2362200" y="1066800"/>
            <a:ext cx="45370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Ctr="1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HEAT EXCHANGER EXAMPLE</a:t>
            </a:r>
          </a:p>
        </p:txBody>
      </p:sp>
      <p:sp>
        <p:nvSpPr>
          <p:cNvPr id="138" name="AutoShape 4"/>
          <p:cNvSpPr>
            <a:spLocks noChangeAspect="1" noChangeArrowheads="1"/>
          </p:cNvSpPr>
          <p:nvPr/>
        </p:nvSpPr>
        <p:spPr bwMode="auto">
          <a:xfrm>
            <a:off x="2209800" y="1447800"/>
            <a:ext cx="4662488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9" name="Text Box 5"/>
          <p:cNvSpPr txBox="1">
            <a:spLocks noChangeArrowheads="1"/>
          </p:cNvSpPr>
          <p:nvPr/>
        </p:nvSpPr>
        <p:spPr bwMode="auto">
          <a:xfrm>
            <a:off x="3286116" y="3390900"/>
            <a:ext cx="11001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385" tIns="38693" rIns="77385" bIns="38693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 pitchFamily="34" charset="0"/>
              </a:rPr>
              <a:t>Condensate out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40" name="Line 6"/>
          <p:cNvSpPr>
            <a:spLocks noChangeShapeType="1"/>
          </p:cNvSpPr>
          <p:nvPr/>
        </p:nvSpPr>
        <p:spPr bwMode="auto">
          <a:xfrm>
            <a:off x="2436813" y="2938463"/>
            <a:ext cx="9715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1" name="Line 7"/>
          <p:cNvSpPr>
            <a:spLocks noChangeShapeType="1"/>
          </p:cNvSpPr>
          <p:nvPr/>
        </p:nvSpPr>
        <p:spPr bwMode="auto">
          <a:xfrm>
            <a:off x="5092700" y="2938463"/>
            <a:ext cx="9699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2" name="Line 8"/>
          <p:cNvSpPr>
            <a:spLocks noChangeShapeType="1"/>
          </p:cNvSpPr>
          <p:nvPr/>
        </p:nvSpPr>
        <p:spPr bwMode="auto">
          <a:xfrm>
            <a:off x="4768850" y="1577975"/>
            <a:ext cx="0" cy="1165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3" name="Line 9"/>
          <p:cNvSpPr>
            <a:spLocks noChangeShapeType="1"/>
          </p:cNvSpPr>
          <p:nvPr/>
        </p:nvSpPr>
        <p:spPr bwMode="auto">
          <a:xfrm>
            <a:off x="3732213" y="3132138"/>
            <a:ext cx="0" cy="292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4" name="Line 10"/>
          <p:cNvSpPr>
            <a:spLocks noChangeShapeType="1"/>
          </p:cNvSpPr>
          <p:nvPr/>
        </p:nvSpPr>
        <p:spPr bwMode="auto">
          <a:xfrm flipV="1">
            <a:off x="5675313" y="2452688"/>
            <a:ext cx="0" cy="4857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703763" y="1862138"/>
            <a:ext cx="266700" cy="201612"/>
            <a:chOff x="4320" y="2326"/>
            <a:chExt cx="495" cy="374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4320" y="2340"/>
              <a:ext cx="240" cy="360"/>
              <a:chOff x="4560" y="2520"/>
              <a:chExt cx="1440" cy="1800"/>
            </a:xfrm>
          </p:grpSpPr>
          <p:sp>
            <p:nvSpPr>
              <p:cNvPr id="151" name="AutoShape 13"/>
              <p:cNvSpPr>
                <a:spLocks noChangeArrowheads="1"/>
              </p:cNvSpPr>
              <p:nvPr/>
            </p:nvSpPr>
            <p:spPr bwMode="auto">
              <a:xfrm rot="10800000">
                <a:off x="4560" y="2520"/>
                <a:ext cx="1440" cy="90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2" name="AutoShape 14"/>
              <p:cNvSpPr>
                <a:spLocks noChangeArrowheads="1"/>
              </p:cNvSpPr>
              <p:nvPr/>
            </p:nvSpPr>
            <p:spPr bwMode="auto">
              <a:xfrm>
                <a:off x="4560" y="3420"/>
                <a:ext cx="1440" cy="90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5" name="Group 15"/>
            <p:cNvGrpSpPr>
              <a:grpSpLocks/>
            </p:cNvGrpSpPr>
            <p:nvPr/>
          </p:nvGrpSpPr>
          <p:grpSpPr bwMode="auto">
            <a:xfrm rot="5400000">
              <a:off x="4540" y="2423"/>
              <a:ext cx="374" cy="180"/>
              <a:chOff x="6476" y="1800"/>
              <a:chExt cx="2884" cy="1440"/>
            </a:xfrm>
          </p:grpSpPr>
          <p:sp>
            <p:nvSpPr>
              <p:cNvPr id="149" name="Arc 16"/>
              <p:cNvSpPr>
                <a:spLocks/>
              </p:cNvSpPr>
              <p:nvPr/>
            </p:nvSpPr>
            <p:spPr bwMode="auto">
              <a:xfrm>
                <a:off x="6476" y="1800"/>
                <a:ext cx="2861" cy="1440"/>
              </a:xfrm>
              <a:custGeom>
                <a:avLst/>
                <a:gdLst>
                  <a:gd name="G0" fmla="+- 21440 0 0"/>
                  <a:gd name="G1" fmla="+- 21600 0 0"/>
                  <a:gd name="G2" fmla="+- 21600 0 0"/>
                  <a:gd name="T0" fmla="*/ 0 w 42923"/>
                  <a:gd name="T1" fmla="*/ 18979 h 21600"/>
                  <a:gd name="T2" fmla="*/ 42923 w 42923"/>
                  <a:gd name="T3" fmla="*/ 19358 h 21600"/>
                  <a:gd name="T4" fmla="*/ 21440 w 42923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923" h="21600" fill="none" extrusionOk="0">
                    <a:moveTo>
                      <a:pt x="-1" y="18978"/>
                    </a:moveTo>
                    <a:cubicBezTo>
                      <a:pt x="1324" y="8143"/>
                      <a:pt x="10524" y="-1"/>
                      <a:pt x="21440" y="0"/>
                    </a:cubicBezTo>
                    <a:cubicBezTo>
                      <a:pt x="32501" y="0"/>
                      <a:pt x="41775" y="8356"/>
                      <a:pt x="42923" y="19357"/>
                    </a:cubicBezTo>
                  </a:path>
                  <a:path w="42923" h="21600" stroke="0" extrusionOk="0">
                    <a:moveTo>
                      <a:pt x="-1" y="18978"/>
                    </a:moveTo>
                    <a:cubicBezTo>
                      <a:pt x="1324" y="8143"/>
                      <a:pt x="10524" y="-1"/>
                      <a:pt x="21440" y="0"/>
                    </a:cubicBezTo>
                    <a:cubicBezTo>
                      <a:pt x="32501" y="0"/>
                      <a:pt x="41775" y="8356"/>
                      <a:pt x="42923" y="19357"/>
                    </a:cubicBezTo>
                    <a:lnTo>
                      <a:pt x="2144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0" name="Line 17"/>
              <p:cNvSpPr>
                <a:spLocks noChangeShapeType="1"/>
              </p:cNvSpPr>
              <p:nvPr/>
            </p:nvSpPr>
            <p:spPr bwMode="auto">
              <a:xfrm>
                <a:off x="6480" y="3060"/>
                <a:ext cx="2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48" name="Line 18"/>
            <p:cNvSpPr>
              <a:spLocks noChangeShapeType="1"/>
            </p:cNvSpPr>
            <p:nvPr/>
          </p:nvSpPr>
          <p:spPr bwMode="auto">
            <a:xfrm>
              <a:off x="4440" y="2520"/>
              <a:ext cx="23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53" name="Text Box 19"/>
          <p:cNvSpPr txBox="1">
            <a:spLocks noChangeArrowheads="1"/>
          </p:cNvSpPr>
          <p:nvPr/>
        </p:nvSpPr>
        <p:spPr bwMode="auto">
          <a:xfrm>
            <a:off x="2308225" y="2804160"/>
            <a:ext cx="1100138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 pitchFamily="34" charset="0"/>
              </a:rPr>
              <a:t>Process Stream in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54" name="Rectangle 20"/>
          <p:cNvSpPr>
            <a:spLocks noChangeArrowheads="1"/>
          </p:cNvSpPr>
          <p:nvPr/>
        </p:nvSpPr>
        <p:spPr bwMode="auto">
          <a:xfrm>
            <a:off x="3408363" y="2743200"/>
            <a:ext cx="1684337" cy="3889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7385" tIns="38693" rIns="77385" bIns="38693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 pitchFamily="34" charset="0"/>
              </a:rPr>
              <a:t>HEAT EXCHANGER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505200" y="2678113"/>
            <a:ext cx="33338" cy="506412"/>
            <a:chOff x="4200" y="3780"/>
            <a:chExt cx="60" cy="1080"/>
          </a:xfrm>
        </p:grpSpPr>
        <p:sp>
          <p:nvSpPr>
            <p:cNvPr id="156" name="Line 22"/>
            <p:cNvSpPr>
              <a:spLocks noChangeShapeType="1"/>
            </p:cNvSpPr>
            <p:nvPr/>
          </p:nvSpPr>
          <p:spPr bwMode="auto">
            <a:xfrm>
              <a:off x="4200" y="3780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Line 23"/>
            <p:cNvSpPr>
              <a:spLocks noChangeShapeType="1"/>
            </p:cNvSpPr>
            <p:nvPr/>
          </p:nvSpPr>
          <p:spPr bwMode="auto">
            <a:xfrm>
              <a:off x="4259" y="3780"/>
              <a:ext cx="1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4962525" y="2678113"/>
            <a:ext cx="31750" cy="506412"/>
            <a:chOff x="4200" y="3780"/>
            <a:chExt cx="60" cy="1080"/>
          </a:xfrm>
        </p:grpSpPr>
        <p:sp>
          <p:nvSpPr>
            <p:cNvPr id="159" name="Line 25"/>
            <p:cNvSpPr>
              <a:spLocks noChangeShapeType="1"/>
            </p:cNvSpPr>
            <p:nvPr/>
          </p:nvSpPr>
          <p:spPr bwMode="auto">
            <a:xfrm>
              <a:off x="4200" y="3780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Line 26"/>
            <p:cNvSpPr>
              <a:spLocks noChangeShapeType="1"/>
            </p:cNvSpPr>
            <p:nvPr/>
          </p:nvSpPr>
          <p:spPr bwMode="auto">
            <a:xfrm>
              <a:off x="4259" y="3780"/>
              <a:ext cx="1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61" name="Text Box 27"/>
          <p:cNvSpPr txBox="1">
            <a:spLocks noChangeArrowheads="1"/>
          </p:cNvSpPr>
          <p:nvPr/>
        </p:nvSpPr>
        <p:spPr bwMode="auto">
          <a:xfrm>
            <a:off x="4286248" y="2160588"/>
            <a:ext cx="482602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 pitchFamily="34" charset="0"/>
              </a:rPr>
              <a:t>Steam in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62" name="Text Box 28"/>
          <p:cNvSpPr txBox="1">
            <a:spLocks noChangeArrowheads="1"/>
          </p:cNvSpPr>
          <p:nvPr/>
        </p:nvSpPr>
        <p:spPr bwMode="auto">
          <a:xfrm>
            <a:off x="4703763" y="2063750"/>
            <a:ext cx="71278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 pitchFamily="34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 pitchFamily="34" charset="0"/>
              </a:rPr>
              <a:t>Valve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63" name="Text Box 29"/>
          <p:cNvSpPr txBox="1">
            <a:spLocks noChangeArrowheads="1"/>
          </p:cNvSpPr>
          <p:nvPr/>
        </p:nvSpPr>
        <p:spPr bwMode="auto">
          <a:xfrm>
            <a:off x="5545138" y="2938463"/>
            <a:ext cx="110172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 pitchFamily="34" charset="0"/>
              </a:rPr>
              <a:t>Process Stream out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64" name="Text Box 30"/>
          <p:cNvSpPr txBox="1">
            <a:spLocks noChangeArrowheads="1"/>
          </p:cNvSpPr>
          <p:nvPr/>
        </p:nvSpPr>
        <p:spPr bwMode="auto">
          <a:xfrm>
            <a:off x="5834063" y="2598738"/>
            <a:ext cx="712787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 pitchFamily="34" charset="0"/>
              </a:rPr>
              <a:t>Transmitter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4962525" y="1827213"/>
            <a:ext cx="860425" cy="703262"/>
            <a:chOff x="3126" y="1631"/>
            <a:chExt cx="542" cy="443"/>
          </a:xfrm>
        </p:grpSpPr>
        <p:sp>
          <p:nvSpPr>
            <p:cNvPr id="166" name="Line 32"/>
            <p:cNvSpPr>
              <a:spLocks noChangeShapeType="1"/>
            </p:cNvSpPr>
            <p:nvPr/>
          </p:nvSpPr>
          <p:spPr bwMode="auto">
            <a:xfrm>
              <a:off x="3126" y="1718"/>
              <a:ext cx="36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7" name="Line 33"/>
            <p:cNvSpPr>
              <a:spLocks noChangeShapeType="1"/>
            </p:cNvSpPr>
            <p:nvPr/>
          </p:nvSpPr>
          <p:spPr bwMode="auto">
            <a:xfrm>
              <a:off x="3575" y="1780"/>
              <a:ext cx="0" cy="2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9" name="Group 34"/>
            <p:cNvGrpSpPr>
              <a:grpSpLocks/>
            </p:cNvGrpSpPr>
            <p:nvPr/>
          </p:nvGrpSpPr>
          <p:grpSpPr bwMode="auto">
            <a:xfrm>
              <a:off x="3472" y="1631"/>
              <a:ext cx="196" cy="196"/>
              <a:chOff x="7050" y="4806"/>
              <a:chExt cx="576" cy="576"/>
            </a:xfrm>
          </p:grpSpPr>
          <p:sp>
            <p:nvSpPr>
              <p:cNvPr id="169" name="Oval 35"/>
              <p:cNvSpPr>
                <a:spLocks noChangeArrowheads="1"/>
              </p:cNvSpPr>
              <p:nvPr/>
            </p:nvSpPr>
            <p:spPr bwMode="auto">
              <a:xfrm>
                <a:off x="7050" y="4806"/>
                <a:ext cx="576" cy="57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77385" tIns="38693" rIns="77385" bIns="38693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170" name="Text Box 36"/>
              <p:cNvSpPr txBox="1">
                <a:spLocks noChangeArrowheads="1"/>
              </p:cNvSpPr>
              <p:nvPr/>
            </p:nvSpPr>
            <p:spPr bwMode="auto">
              <a:xfrm>
                <a:off x="7185" y="4941"/>
                <a:ext cx="374" cy="3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TC</a:t>
                </a: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</a:endParaRPr>
              </a:p>
            </p:txBody>
          </p:sp>
        </p:grpSp>
      </p:grpSp>
      <p:grpSp>
        <p:nvGrpSpPr>
          <p:cNvPr id="10" name="Group 37"/>
          <p:cNvGrpSpPr>
            <a:grpSpLocks/>
          </p:cNvGrpSpPr>
          <p:nvPr/>
        </p:nvGrpSpPr>
        <p:grpSpPr bwMode="auto">
          <a:xfrm>
            <a:off x="5529263" y="2486025"/>
            <a:ext cx="309562" cy="311150"/>
            <a:chOff x="7050" y="4806"/>
            <a:chExt cx="576" cy="576"/>
          </a:xfrm>
        </p:grpSpPr>
        <p:sp>
          <p:nvSpPr>
            <p:cNvPr id="172" name="Oval 38"/>
            <p:cNvSpPr>
              <a:spLocks noChangeArrowheads="1"/>
            </p:cNvSpPr>
            <p:nvPr/>
          </p:nvSpPr>
          <p:spPr bwMode="auto">
            <a:xfrm>
              <a:off x="7050" y="4806"/>
              <a:ext cx="576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77385" tIns="38693" rIns="77385" bIns="38693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endParaRPr>
            </a:p>
          </p:txBody>
        </p:sp>
        <p:sp>
          <p:nvSpPr>
            <p:cNvPr id="173" name="Text Box 39"/>
            <p:cNvSpPr txBox="1">
              <a:spLocks noChangeArrowheads="1"/>
            </p:cNvSpPr>
            <p:nvPr/>
          </p:nvSpPr>
          <p:spPr bwMode="auto">
            <a:xfrm>
              <a:off x="7185" y="4941"/>
              <a:ext cx="37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TT</a:t>
              </a: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endParaRPr>
            </a:p>
          </p:txBody>
        </p:sp>
      </p:grpSp>
      <p:grpSp>
        <p:nvGrpSpPr>
          <p:cNvPr id="11" name="Group 40"/>
          <p:cNvGrpSpPr>
            <a:grpSpLocks/>
          </p:cNvGrpSpPr>
          <p:nvPr/>
        </p:nvGrpSpPr>
        <p:grpSpPr bwMode="auto">
          <a:xfrm>
            <a:off x="209550" y="3852863"/>
            <a:ext cx="3524250" cy="1571625"/>
            <a:chOff x="132" y="2706"/>
            <a:chExt cx="2220" cy="990"/>
          </a:xfrm>
        </p:grpSpPr>
        <p:sp>
          <p:nvSpPr>
            <p:cNvPr id="175" name="Line 41"/>
            <p:cNvSpPr>
              <a:spLocks noChangeShapeType="1"/>
            </p:cNvSpPr>
            <p:nvPr/>
          </p:nvSpPr>
          <p:spPr bwMode="auto">
            <a:xfrm>
              <a:off x="1056" y="2832"/>
              <a:ext cx="12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6" name="Freeform 42"/>
            <p:cNvSpPr>
              <a:spLocks/>
            </p:cNvSpPr>
            <p:nvPr/>
          </p:nvSpPr>
          <p:spPr bwMode="auto">
            <a:xfrm>
              <a:off x="1090" y="3343"/>
              <a:ext cx="1262" cy="35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73" y="173"/>
                </a:cxn>
                <a:cxn ang="0">
                  <a:pos x="119" y="109"/>
                </a:cxn>
                <a:cxn ang="0">
                  <a:pos x="229" y="201"/>
                </a:cxn>
                <a:cxn ang="0">
                  <a:pos x="302" y="256"/>
                </a:cxn>
                <a:cxn ang="0">
                  <a:pos x="457" y="210"/>
                </a:cxn>
                <a:cxn ang="0">
                  <a:pos x="539" y="164"/>
                </a:cxn>
                <a:cxn ang="0">
                  <a:pos x="576" y="119"/>
                </a:cxn>
                <a:cxn ang="0">
                  <a:pos x="786" y="27"/>
                </a:cxn>
                <a:cxn ang="0">
                  <a:pos x="805" y="0"/>
                </a:cxn>
                <a:cxn ang="0">
                  <a:pos x="878" y="82"/>
                </a:cxn>
                <a:cxn ang="0">
                  <a:pos x="997" y="183"/>
                </a:cxn>
                <a:cxn ang="0">
                  <a:pos x="1061" y="219"/>
                </a:cxn>
                <a:cxn ang="0">
                  <a:pos x="1115" y="192"/>
                </a:cxn>
                <a:cxn ang="0">
                  <a:pos x="1152" y="146"/>
                </a:cxn>
                <a:cxn ang="0">
                  <a:pos x="1189" y="137"/>
                </a:cxn>
                <a:cxn ang="0">
                  <a:pos x="1243" y="119"/>
                </a:cxn>
                <a:cxn ang="0">
                  <a:pos x="1262" y="100"/>
                </a:cxn>
              </a:cxnLst>
              <a:rect l="0" t="0" r="r" b="b"/>
              <a:pathLst>
                <a:path w="1262" h="257">
                  <a:moveTo>
                    <a:pt x="0" y="210"/>
                  </a:moveTo>
                  <a:cubicBezTo>
                    <a:pt x="63" y="189"/>
                    <a:pt x="42" y="206"/>
                    <a:pt x="73" y="173"/>
                  </a:cubicBezTo>
                  <a:cubicBezTo>
                    <a:pt x="94" y="110"/>
                    <a:pt x="73" y="125"/>
                    <a:pt x="119" y="109"/>
                  </a:cubicBezTo>
                  <a:cubicBezTo>
                    <a:pt x="154" y="146"/>
                    <a:pt x="179" y="185"/>
                    <a:pt x="229" y="201"/>
                  </a:cubicBezTo>
                  <a:cubicBezTo>
                    <a:pt x="260" y="222"/>
                    <a:pt x="266" y="245"/>
                    <a:pt x="302" y="256"/>
                  </a:cubicBezTo>
                  <a:cubicBezTo>
                    <a:pt x="427" y="246"/>
                    <a:pt x="387" y="257"/>
                    <a:pt x="457" y="210"/>
                  </a:cubicBezTo>
                  <a:cubicBezTo>
                    <a:pt x="483" y="171"/>
                    <a:pt x="497" y="178"/>
                    <a:pt x="539" y="164"/>
                  </a:cubicBezTo>
                  <a:cubicBezTo>
                    <a:pt x="600" y="106"/>
                    <a:pt x="511" y="193"/>
                    <a:pt x="576" y="119"/>
                  </a:cubicBezTo>
                  <a:cubicBezTo>
                    <a:pt x="659" y="24"/>
                    <a:pt x="651" y="38"/>
                    <a:pt x="786" y="27"/>
                  </a:cubicBezTo>
                  <a:cubicBezTo>
                    <a:pt x="792" y="18"/>
                    <a:pt x="805" y="0"/>
                    <a:pt x="805" y="0"/>
                  </a:cubicBezTo>
                  <a:cubicBezTo>
                    <a:pt x="819" y="56"/>
                    <a:pt x="830" y="48"/>
                    <a:pt x="878" y="82"/>
                  </a:cubicBezTo>
                  <a:cubicBezTo>
                    <a:pt x="920" y="112"/>
                    <a:pt x="955" y="155"/>
                    <a:pt x="997" y="183"/>
                  </a:cubicBezTo>
                  <a:cubicBezTo>
                    <a:pt x="1017" y="197"/>
                    <a:pt x="1040" y="206"/>
                    <a:pt x="1061" y="219"/>
                  </a:cubicBezTo>
                  <a:cubicBezTo>
                    <a:pt x="1079" y="213"/>
                    <a:pt x="1102" y="208"/>
                    <a:pt x="1115" y="192"/>
                  </a:cubicBezTo>
                  <a:cubicBezTo>
                    <a:pt x="1145" y="155"/>
                    <a:pt x="1099" y="168"/>
                    <a:pt x="1152" y="146"/>
                  </a:cubicBezTo>
                  <a:cubicBezTo>
                    <a:pt x="1164" y="141"/>
                    <a:pt x="1177" y="141"/>
                    <a:pt x="1189" y="137"/>
                  </a:cubicBezTo>
                  <a:cubicBezTo>
                    <a:pt x="1207" y="132"/>
                    <a:pt x="1243" y="119"/>
                    <a:pt x="1243" y="119"/>
                  </a:cubicBezTo>
                  <a:cubicBezTo>
                    <a:pt x="1249" y="113"/>
                    <a:pt x="1262" y="100"/>
                    <a:pt x="1262" y="100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7" name="Text Box 43"/>
            <p:cNvSpPr txBox="1">
              <a:spLocks noChangeArrowheads="1"/>
            </p:cNvSpPr>
            <p:nvPr/>
          </p:nvSpPr>
          <p:spPr bwMode="auto">
            <a:xfrm>
              <a:off x="132" y="2706"/>
              <a:ext cx="876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Ctr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Steam Flow</a:t>
              </a:r>
            </a:p>
          </p:txBody>
        </p:sp>
        <p:sp>
          <p:nvSpPr>
            <p:cNvPr id="178" name="Text Box 44"/>
            <p:cNvSpPr txBox="1">
              <a:spLocks noChangeArrowheads="1"/>
            </p:cNvSpPr>
            <p:nvPr/>
          </p:nvSpPr>
          <p:spPr bwMode="auto">
            <a:xfrm>
              <a:off x="164" y="3456"/>
              <a:ext cx="94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Ctr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Temperature</a:t>
              </a:r>
            </a:p>
          </p:txBody>
        </p:sp>
      </p:grpSp>
      <p:grpSp>
        <p:nvGrpSpPr>
          <p:cNvPr id="12" name="Group 45"/>
          <p:cNvGrpSpPr>
            <a:grpSpLocks/>
          </p:cNvGrpSpPr>
          <p:nvPr/>
        </p:nvGrpSpPr>
        <p:grpSpPr bwMode="auto">
          <a:xfrm>
            <a:off x="4818063" y="3581400"/>
            <a:ext cx="3684587" cy="1752600"/>
            <a:chOff x="3035" y="2535"/>
            <a:chExt cx="2321" cy="1104"/>
          </a:xfrm>
        </p:grpSpPr>
        <p:sp>
          <p:nvSpPr>
            <p:cNvPr id="180" name="Freeform 46"/>
            <p:cNvSpPr>
              <a:spLocks/>
            </p:cNvSpPr>
            <p:nvPr/>
          </p:nvSpPr>
          <p:spPr bwMode="auto">
            <a:xfrm>
              <a:off x="3035" y="2535"/>
              <a:ext cx="1285" cy="585"/>
            </a:xfrm>
            <a:custGeom>
              <a:avLst/>
              <a:gdLst/>
              <a:ahLst/>
              <a:cxnLst>
                <a:cxn ang="0">
                  <a:pos x="0" y="585"/>
                </a:cxn>
                <a:cxn ang="0">
                  <a:pos x="46" y="503"/>
                </a:cxn>
                <a:cxn ang="0">
                  <a:pos x="55" y="466"/>
                </a:cxn>
                <a:cxn ang="0">
                  <a:pos x="74" y="439"/>
                </a:cxn>
                <a:cxn ang="0">
                  <a:pos x="64" y="411"/>
                </a:cxn>
                <a:cxn ang="0">
                  <a:pos x="147" y="430"/>
                </a:cxn>
                <a:cxn ang="0">
                  <a:pos x="256" y="247"/>
                </a:cxn>
                <a:cxn ang="0">
                  <a:pos x="366" y="311"/>
                </a:cxn>
                <a:cxn ang="0">
                  <a:pos x="430" y="146"/>
                </a:cxn>
                <a:cxn ang="0">
                  <a:pos x="467" y="155"/>
                </a:cxn>
                <a:cxn ang="0">
                  <a:pos x="494" y="101"/>
                </a:cxn>
                <a:cxn ang="0">
                  <a:pos x="531" y="64"/>
                </a:cxn>
                <a:cxn ang="0">
                  <a:pos x="595" y="9"/>
                </a:cxn>
                <a:cxn ang="0">
                  <a:pos x="640" y="55"/>
                </a:cxn>
                <a:cxn ang="0">
                  <a:pos x="659" y="82"/>
                </a:cxn>
                <a:cxn ang="0">
                  <a:pos x="768" y="183"/>
                </a:cxn>
                <a:cxn ang="0">
                  <a:pos x="814" y="219"/>
                </a:cxn>
                <a:cxn ang="0">
                  <a:pos x="869" y="238"/>
                </a:cxn>
                <a:cxn ang="0">
                  <a:pos x="887" y="265"/>
                </a:cxn>
                <a:cxn ang="0">
                  <a:pos x="896" y="293"/>
                </a:cxn>
                <a:cxn ang="0">
                  <a:pos x="915" y="311"/>
                </a:cxn>
                <a:cxn ang="0">
                  <a:pos x="988" y="411"/>
                </a:cxn>
                <a:cxn ang="0">
                  <a:pos x="997" y="457"/>
                </a:cxn>
                <a:cxn ang="0">
                  <a:pos x="1034" y="512"/>
                </a:cxn>
                <a:cxn ang="0">
                  <a:pos x="1061" y="567"/>
                </a:cxn>
                <a:cxn ang="0">
                  <a:pos x="1088" y="549"/>
                </a:cxn>
                <a:cxn ang="0">
                  <a:pos x="1162" y="393"/>
                </a:cxn>
                <a:cxn ang="0">
                  <a:pos x="1125" y="311"/>
                </a:cxn>
                <a:cxn ang="0">
                  <a:pos x="1143" y="119"/>
                </a:cxn>
                <a:cxn ang="0">
                  <a:pos x="1189" y="101"/>
                </a:cxn>
                <a:cxn ang="0">
                  <a:pos x="1262" y="46"/>
                </a:cxn>
                <a:cxn ang="0">
                  <a:pos x="1363" y="101"/>
                </a:cxn>
                <a:cxn ang="0">
                  <a:pos x="1408" y="165"/>
                </a:cxn>
                <a:cxn ang="0">
                  <a:pos x="1418" y="192"/>
                </a:cxn>
                <a:cxn ang="0">
                  <a:pos x="1381" y="174"/>
                </a:cxn>
                <a:cxn ang="0">
                  <a:pos x="1390" y="201"/>
                </a:cxn>
                <a:cxn ang="0">
                  <a:pos x="1399" y="238"/>
                </a:cxn>
                <a:cxn ang="0">
                  <a:pos x="1619" y="457"/>
                </a:cxn>
                <a:cxn ang="0">
                  <a:pos x="1719" y="439"/>
                </a:cxn>
                <a:cxn ang="0">
                  <a:pos x="1756" y="402"/>
                </a:cxn>
                <a:cxn ang="0">
                  <a:pos x="1811" y="366"/>
                </a:cxn>
                <a:cxn ang="0">
                  <a:pos x="1866" y="293"/>
                </a:cxn>
                <a:cxn ang="0">
                  <a:pos x="1930" y="265"/>
                </a:cxn>
                <a:cxn ang="0">
                  <a:pos x="2048" y="293"/>
                </a:cxn>
              </a:cxnLst>
              <a:rect l="0" t="0" r="r" b="b"/>
              <a:pathLst>
                <a:path w="2048" h="585">
                  <a:moveTo>
                    <a:pt x="0" y="585"/>
                  </a:moveTo>
                  <a:cubicBezTo>
                    <a:pt x="19" y="558"/>
                    <a:pt x="28" y="531"/>
                    <a:pt x="46" y="503"/>
                  </a:cubicBezTo>
                  <a:cubicBezTo>
                    <a:pt x="49" y="491"/>
                    <a:pt x="50" y="478"/>
                    <a:pt x="55" y="466"/>
                  </a:cubicBezTo>
                  <a:cubicBezTo>
                    <a:pt x="59" y="456"/>
                    <a:pt x="72" y="450"/>
                    <a:pt x="74" y="439"/>
                  </a:cubicBezTo>
                  <a:cubicBezTo>
                    <a:pt x="76" y="429"/>
                    <a:pt x="55" y="415"/>
                    <a:pt x="64" y="411"/>
                  </a:cubicBezTo>
                  <a:cubicBezTo>
                    <a:pt x="66" y="410"/>
                    <a:pt x="140" y="428"/>
                    <a:pt x="147" y="430"/>
                  </a:cubicBezTo>
                  <a:cubicBezTo>
                    <a:pt x="169" y="363"/>
                    <a:pt x="217" y="305"/>
                    <a:pt x="256" y="247"/>
                  </a:cubicBezTo>
                  <a:cubicBezTo>
                    <a:pt x="301" y="265"/>
                    <a:pt x="324" y="290"/>
                    <a:pt x="366" y="311"/>
                  </a:cubicBezTo>
                  <a:cubicBezTo>
                    <a:pt x="380" y="253"/>
                    <a:pt x="412" y="203"/>
                    <a:pt x="430" y="146"/>
                  </a:cubicBezTo>
                  <a:cubicBezTo>
                    <a:pt x="442" y="149"/>
                    <a:pt x="455" y="159"/>
                    <a:pt x="467" y="155"/>
                  </a:cubicBezTo>
                  <a:cubicBezTo>
                    <a:pt x="484" y="150"/>
                    <a:pt x="487" y="112"/>
                    <a:pt x="494" y="101"/>
                  </a:cubicBezTo>
                  <a:cubicBezTo>
                    <a:pt x="497" y="95"/>
                    <a:pt x="526" y="69"/>
                    <a:pt x="531" y="64"/>
                  </a:cubicBezTo>
                  <a:cubicBezTo>
                    <a:pt x="543" y="27"/>
                    <a:pt x="559" y="21"/>
                    <a:pt x="595" y="9"/>
                  </a:cubicBezTo>
                  <a:cubicBezTo>
                    <a:pt x="639" y="77"/>
                    <a:pt x="584" y="0"/>
                    <a:pt x="640" y="55"/>
                  </a:cubicBezTo>
                  <a:cubicBezTo>
                    <a:pt x="648" y="63"/>
                    <a:pt x="652" y="74"/>
                    <a:pt x="659" y="82"/>
                  </a:cubicBezTo>
                  <a:cubicBezTo>
                    <a:pt x="693" y="120"/>
                    <a:pt x="729" y="152"/>
                    <a:pt x="768" y="183"/>
                  </a:cubicBezTo>
                  <a:cubicBezTo>
                    <a:pt x="790" y="200"/>
                    <a:pt x="785" y="206"/>
                    <a:pt x="814" y="219"/>
                  </a:cubicBezTo>
                  <a:cubicBezTo>
                    <a:pt x="832" y="227"/>
                    <a:pt x="869" y="238"/>
                    <a:pt x="869" y="238"/>
                  </a:cubicBezTo>
                  <a:cubicBezTo>
                    <a:pt x="875" y="247"/>
                    <a:pt x="882" y="255"/>
                    <a:pt x="887" y="265"/>
                  </a:cubicBezTo>
                  <a:cubicBezTo>
                    <a:pt x="891" y="274"/>
                    <a:pt x="891" y="285"/>
                    <a:pt x="896" y="293"/>
                  </a:cubicBezTo>
                  <a:cubicBezTo>
                    <a:pt x="901" y="300"/>
                    <a:pt x="910" y="304"/>
                    <a:pt x="915" y="311"/>
                  </a:cubicBezTo>
                  <a:cubicBezTo>
                    <a:pt x="938" y="342"/>
                    <a:pt x="966" y="379"/>
                    <a:pt x="988" y="411"/>
                  </a:cubicBezTo>
                  <a:cubicBezTo>
                    <a:pt x="991" y="426"/>
                    <a:pt x="991" y="443"/>
                    <a:pt x="997" y="457"/>
                  </a:cubicBezTo>
                  <a:cubicBezTo>
                    <a:pt x="1006" y="477"/>
                    <a:pt x="1034" y="512"/>
                    <a:pt x="1034" y="512"/>
                  </a:cubicBezTo>
                  <a:cubicBezTo>
                    <a:pt x="1037" y="521"/>
                    <a:pt x="1049" y="564"/>
                    <a:pt x="1061" y="567"/>
                  </a:cubicBezTo>
                  <a:cubicBezTo>
                    <a:pt x="1072" y="569"/>
                    <a:pt x="1079" y="555"/>
                    <a:pt x="1088" y="549"/>
                  </a:cubicBezTo>
                  <a:cubicBezTo>
                    <a:pt x="1115" y="497"/>
                    <a:pt x="1142" y="448"/>
                    <a:pt x="1162" y="393"/>
                  </a:cubicBezTo>
                  <a:cubicBezTo>
                    <a:pt x="1151" y="363"/>
                    <a:pt x="1143" y="338"/>
                    <a:pt x="1125" y="311"/>
                  </a:cubicBezTo>
                  <a:cubicBezTo>
                    <a:pt x="1108" y="260"/>
                    <a:pt x="1090" y="157"/>
                    <a:pt x="1143" y="119"/>
                  </a:cubicBezTo>
                  <a:cubicBezTo>
                    <a:pt x="1156" y="110"/>
                    <a:pt x="1174" y="108"/>
                    <a:pt x="1189" y="101"/>
                  </a:cubicBezTo>
                  <a:cubicBezTo>
                    <a:pt x="1216" y="88"/>
                    <a:pt x="1237" y="63"/>
                    <a:pt x="1262" y="46"/>
                  </a:cubicBezTo>
                  <a:cubicBezTo>
                    <a:pt x="1300" y="55"/>
                    <a:pt x="1336" y="71"/>
                    <a:pt x="1363" y="101"/>
                  </a:cubicBezTo>
                  <a:cubicBezTo>
                    <a:pt x="1380" y="120"/>
                    <a:pt x="1393" y="144"/>
                    <a:pt x="1408" y="165"/>
                  </a:cubicBezTo>
                  <a:cubicBezTo>
                    <a:pt x="1414" y="173"/>
                    <a:pt x="1427" y="189"/>
                    <a:pt x="1418" y="192"/>
                  </a:cubicBezTo>
                  <a:cubicBezTo>
                    <a:pt x="1405" y="196"/>
                    <a:pt x="1393" y="180"/>
                    <a:pt x="1381" y="174"/>
                  </a:cubicBezTo>
                  <a:cubicBezTo>
                    <a:pt x="1384" y="183"/>
                    <a:pt x="1387" y="192"/>
                    <a:pt x="1390" y="201"/>
                  </a:cubicBezTo>
                  <a:cubicBezTo>
                    <a:pt x="1393" y="213"/>
                    <a:pt x="1399" y="238"/>
                    <a:pt x="1399" y="238"/>
                  </a:cubicBezTo>
                  <a:cubicBezTo>
                    <a:pt x="1435" y="308"/>
                    <a:pt x="1534" y="430"/>
                    <a:pt x="1619" y="457"/>
                  </a:cubicBezTo>
                  <a:cubicBezTo>
                    <a:pt x="1630" y="456"/>
                    <a:pt x="1696" y="452"/>
                    <a:pt x="1719" y="439"/>
                  </a:cubicBezTo>
                  <a:cubicBezTo>
                    <a:pt x="1733" y="431"/>
                    <a:pt x="1743" y="412"/>
                    <a:pt x="1756" y="402"/>
                  </a:cubicBezTo>
                  <a:cubicBezTo>
                    <a:pt x="1774" y="389"/>
                    <a:pt x="1811" y="366"/>
                    <a:pt x="1811" y="366"/>
                  </a:cubicBezTo>
                  <a:cubicBezTo>
                    <a:pt x="1823" y="329"/>
                    <a:pt x="1833" y="314"/>
                    <a:pt x="1866" y="293"/>
                  </a:cubicBezTo>
                  <a:cubicBezTo>
                    <a:pt x="1880" y="249"/>
                    <a:pt x="1888" y="251"/>
                    <a:pt x="1930" y="265"/>
                  </a:cubicBezTo>
                  <a:cubicBezTo>
                    <a:pt x="1988" y="310"/>
                    <a:pt x="1951" y="293"/>
                    <a:pt x="2048" y="293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1" name="Freeform 47"/>
            <p:cNvSpPr>
              <a:spLocks/>
            </p:cNvSpPr>
            <p:nvPr/>
          </p:nvSpPr>
          <p:spPr bwMode="auto">
            <a:xfrm>
              <a:off x="3058" y="3502"/>
              <a:ext cx="1262" cy="50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73" y="173"/>
                </a:cxn>
                <a:cxn ang="0">
                  <a:pos x="119" y="109"/>
                </a:cxn>
                <a:cxn ang="0">
                  <a:pos x="229" y="201"/>
                </a:cxn>
                <a:cxn ang="0">
                  <a:pos x="302" y="256"/>
                </a:cxn>
                <a:cxn ang="0">
                  <a:pos x="457" y="210"/>
                </a:cxn>
                <a:cxn ang="0">
                  <a:pos x="539" y="164"/>
                </a:cxn>
                <a:cxn ang="0">
                  <a:pos x="576" y="119"/>
                </a:cxn>
                <a:cxn ang="0">
                  <a:pos x="786" y="27"/>
                </a:cxn>
                <a:cxn ang="0">
                  <a:pos x="805" y="0"/>
                </a:cxn>
                <a:cxn ang="0">
                  <a:pos x="878" y="82"/>
                </a:cxn>
                <a:cxn ang="0">
                  <a:pos x="997" y="183"/>
                </a:cxn>
                <a:cxn ang="0">
                  <a:pos x="1061" y="219"/>
                </a:cxn>
                <a:cxn ang="0">
                  <a:pos x="1115" y="192"/>
                </a:cxn>
                <a:cxn ang="0">
                  <a:pos x="1152" y="146"/>
                </a:cxn>
                <a:cxn ang="0">
                  <a:pos x="1189" y="137"/>
                </a:cxn>
                <a:cxn ang="0">
                  <a:pos x="1243" y="119"/>
                </a:cxn>
                <a:cxn ang="0">
                  <a:pos x="1262" y="100"/>
                </a:cxn>
              </a:cxnLst>
              <a:rect l="0" t="0" r="r" b="b"/>
              <a:pathLst>
                <a:path w="1262" h="257">
                  <a:moveTo>
                    <a:pt x="0" y="210"/>
                  </a:moveTo>
                  <a:cubicBezTo>
                    <a:pt x="63" y="189"/>
                    <a:pt x="42" y="206"/>
                    <a:pt x="73" y="173"/>
                  </a:cubicBezTo>
                  <a:cubicBezTo>
                    <a:pt x="94" y="110"/>
                    <a:pt x="73" y="125"/>
                    <a:pt x="119" y="109"/>
                  </a:cubicBezTo>
                  <a:cubicBezTo>
                    <a:pt x="154" y="146"/>
                    <a:pt x="179" y="185"/>
                    <a:pt x="229" y="201"/>
                  </a:cubicBezTo>
                  <a:cubicBezTo>
                    <a:pt x="260" y="222"/>
                    <a:pt x="266" y="245"/>
                    <a:pt x="302" y="256"/>
                  </a:cubicBezTo>
                  <a:cubicBezTo>
                    <a:pt x="427" y="246"/>
                    <a:pt x="387" y="257"/>
                    <a:pt x="457" y="210"/>
                  </a:cubicBezTo>
                  <a:cubicBezTo>
                    <a:pt x="483" y="171"/>
                    <a:pt x="497" y="178"/>
                    <a:pt x="539" y="164"/>
                  </a:cubicBezTo>
                  <a:cubicBezTo>
                    <a:pt x="600" y="106"/>
                    <a:pt x="511" y="193"/>
                    <a:pt x="576" y="119"/>
                  </a:cubicBezTo>
                  <a:cubicBezTo>
                    <a:pt x="659" y="24"/>
                    <a:pt x="651" y="38"/>
                    <a:pt x="786" y="27"/>
                  </a:cubicBezTo>
                  <a:cubicBezTo>
                    <a:pt x="792" y="18"/>
                    <a:pt x="805" y="0"/>
                    <a:pt x="805" y="0"/>
                  </a:cubicBezTo>
                  <a:cubicBezTo>
                    <a:pt x="819" y="56"/>
                    <a:pt x="830" y="48"/>
                    <a:pt x="878" y="82"/>
                  </a:cubicBezTo>
                  <a:cubicBezTo>
                    <a:pt x="920" y="112"/>
                    <a:pt x="955" y="155"/>
                    <a:pt x="997" y="183"/>
                  </a:cubicBezTo>
                  <a:cubicBezTo>
                    <a:pt x="1017" y="197"/>
                    <a:pt x="1040" y="206"/>
                    <a:pt x="1061" y="219"/>
                  </a:cubicBezTo>
                  <a:cubicBezTo>
                    <a:pt x="1079" y="213"/>
                    <a:pt x="1102" y="208"/>
                    <a:pt x="1115" y="192"/>
                  </a:cubicBezTo>
                  <a:cubicBezTo>
                    <a:pt x="1145" y="155"/>
                    <a:pt x="1099" y="168"/>
                    <a:pt x="1152" y="146"/>
                  </a:cubicBezTo>
                  <a:cubicBezTo>
                    <a:pt x="1164" y="141"/>
                    <a:pt x="1177" y="141"/>
                    <a:pt x="1189" y="137"/>
                  </a:cubicBezTo>
                  <a:cubicBezTo>
                    <a:pt x="1207" y="132"/>
                    <a:pt x="1243" y="119"/>
                    <a:pt x="1243" y="119"/>
                  </a:cubicBezTo>
                  <a:cubicBezTo>
                    <a:pt x="1249" y="113"/>
                    <a:pt x="1262" y="100"/>
                    <a:pt x="1262" y="100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2" name="Text Box 48"/>
            <p:cNvSpPr txBox="1">
              <a:spLocks noChangeArrowheads="1"/>
            </p:cNvSpPr>
            <p:nvPr/>
          </p:nvSpPr>
          <p:spPr bwMode="auto">
            <a:xfrm>
              <a:off x="4356" y="2697"/>
              <a:ext cx="876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Ctr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Steam Flow</a:t>
              </a:r>
            </a:p>
          </p:txBody>
        </p:sp>
        <p:sp>
          <p:nvSpPr>
            <p:cNvPr id="183" name="Text Box 49"/>
            <p:cNvSpPr txBox="1">
              <a:spLocks noChangeArrowheads="1"/>
            </p:cNvSpPr>
            <p:nvPr/>
          </p:nvSpPr>
          <p:spPr bwMode="auto">
            <a:xfrm>
              <a:off x="4416" y="3408"/>
              <a:ext cx="94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Ctr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Temperature</a:t>
              </a:r>
            </a:p>
          </p:txBody>
        </p:sp>
      </p:grpSp>
      <p:grpSp>
        <p:nvGrpSpPr>
          <p:cNvPr id="13" name="Group 52"/>
          <p:cNvGrpSpPr>
            <a:grpSpLocks/>
          </p:cNvGrpSpPr>
          <p:nvPr/>
        </p:nvGrpSpPr>
        <p:grpSpPr bwMode="auto">
          <a:xfrm>
            <a:off x="685800" y="5730875"/>
            <a:ext cx="7231063" cy="822325"/>
            <a:chOff x="432" y="3562"/>
            <a:chExt cx="4555" cy="518"/>
          </a:xfrm>
        </p:grpSpPr>
        <p:sp>
          <p:nvSpPr>
            <p:cNvPr id="185" name="Text Box 50"/>
            <p:cNvSpPr txBox="1">
              <a:spLocks noChangeArrowheads="1"/>
            </p:cNvSpPr>
            <p:nvPr/>
          </p:nvSpPr>
          <p:spPr bwMode="auto">
            <a:xfrm>
              <a:off x="432" y="3562"/>
              <a:ext cx="1104" cy="5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</a:rPr>
                <a:t>CONTROL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</a:rPr>
                <a:t>SYSTEM</a:t>
              </a:r>
              <a:r>
                <a: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</a:rPr>
                <a:t> </a:t>
              </a:r>
            </a:p>
          </p:txBody>
        </p:sp>
        <p:sp>
          <p:nvSpPr>
            <p:cNvPr id="186" name="Text Box 51"/>
            <p:cNvSpPr txBox="1">
              <a:spLocks noChangeArrowheads="1"/>
            </p:cNvSpPr>
            <p:nvPr/>
          </p:nvSpPr>
          <p:spPr bwMode="auto">
            <a:xfrm>
              <a:off x="1920" y="3562"/>
              <a:ext cx="3067" cy="5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33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</a:rPr>
                <a:t>Agent for transformation / management of process variability</a:t>
              </a:r>
              <a:r>
                <a: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Where to Transform Variability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429288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Surge level</a:t>
            </a:r>
          </a:p>
          <a:p>
            <a:pPr lvl="1">
              <a:spcBef>
                <a:spcPts val="0"/>
              </a:spcBef>
            </a:pPr>
            <a:r>
              <a:rPr lang="en-IN" dirty="0" smtClean="0"/>
              <a:t>Does not affect steady state</a:t>
            </a:r>
          </a:p>
          <a:p>
            <a:pPr lvl="1"/>
            <a:r>
              <a:rPr lang="en-IN" dirty="0" smtClean="0"/>
              <a:t>Regulate loosely for filtering out flow transients</a:t>
            </a:r>
          </a:p>
          <a:p>
            <a:r>
              <a:rPr lang="en-IN" dirty="0" smtClean="0"/>
              <a:t>Energy Inventories</a:t>
            </a:r>
          </a:p>
          <a:p>
            <a:pPr lvl="1">
              <a:spcBef>
                <a:spcPts val="0"/>
              </a:spcBef>
            </a:pPr>
            <a:r>
              <a:rPr lang="en-IN" dirty="0" smtClean="0"/>
              <a:t>Regulate tightly to guarantee safety (</a:t>
            </a:r>
            <a:r>
              <a:rPr lang="en-IN" dirty="0" err="1" smtClean="0"/>
              <a:t>rxn</a:t>
            </a:r>
            <a:r>
              <a:rPr lang="en-IN" dirty="0" smtClean="0"/>
              <a:t> runaway?)</a:t>
            </a:r>
          </a:p>
          <a:p>
            <a:r>
              <a:rPr lang="en-IN" dirty="0" smtClean="0"/>
              <a:t>Product quality</a:t>
            </a:r>
          </a:p>
          <a:p>
            <a:pPr lvl="1">
              <a:spcBef>
                <a:spcPts val="0"/>
              </a:spcBef>
            </a:pPr>
            <a:r>
              <a:rPr lang="en-IN" dirty="0" smtClean="0"/>
              <a:t>Regulate tightly</a:t>
            </a:r>
          </a:p>
          <a:p>
            <a:pPr lvl="1"/>
            <a:r>
              <a:rPr lang="en-IN" dirty="0" smtClean="0"/>
              <a:t>Minimize “free” product give-away</a:t>
            </a:r>
          </a:p>
          <a:p>
            <a:r>
              <a:rPr lang="en-IN" dirty="0" smtClean="0"/>
              <a:t>Production rate</a:t>
            </a:r>
          </a:p>
          <a:p>
            <a:pPr lvl="1">
              <a:spcBef>
                <a:spcPts val="0"/>
              </a:spcBef>
            </a:pPr>
            <a:r>
              <a:rPr lang="en-IN" dirty="0" smtClean="0"/>
              <a:t>Often “loose” is OK (</a:t>
            </a:r>
            <a:r>
              <a:rPr lang="en-IN" dirty="0" err="1" smtClean="0"/>
              <a:t>eg</a:t>
            </a:r>
            <a:r>
              <a:rPr lang="en-IN" dirty="0" smtClean="0"/>
              <a:t> meet the monthly target)</a:t>
            </a:r>
          </a:p>
          <a:p>
            <a:r>
              <a:rPr lang="en-IN" dirty="0" smtClean="0"/>
              <a:t>Recycle loop circulation rates</a:t>
            </a:r>
          </a:p>
          <a:p>
            <a:pPr lvl="1">
              <a:spcBef>
                <a:spcPts val="0"/>
              </a:spcBef>
            </a:pPr>
            <a:r>
              <a:rPr lang="en-IN" dirty="0" smtClean="0"/>
              <a:t>Regulate to avoid large drifts</a:t>
            </a:r>
          </a:p>
          <a:p>
            <a:pPr lvl="1"/>
            <a:r>
              <a:rPr lang="en-IN" dirty="0" smtClean="0"/>
              <a:t>All equipment inside recycle loop see acceptable variability</a:t>
            </a:r>
          </a:p>
          <a:p>
            <a:pPr lvl="1">
              <a:buNone/>
            </a:pP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Nonlinearity in Material Recycle Loops</a:t>
            </a:r>
            <a:endParaRPr lang="en-IN" dirty="0"/>
          </a:p>
        </p:txBody>
      </p:sp>
      <p:grpSp>
        <p:nvGrpSpPr>
          <p:cNvPr id="3" name="Group 10"/>
          <p:cNvGrpSpPr/>
          <p:nvPr/>
        </p:nvGrpSpPr>
        <p:grpSpPr>
          <a:xfrm>
            <a:off x="3038765" y="1635430"/>
            <a:ext cx="2559085" cy="2133376"/>
            <a:chOff x="538435" y="1635430"/>
            <a:chExt cx="2559085" cy="2133376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28662" y="1635430"/>
              <a:ext cx="0" cy="1800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>
              <a:off x="2017520" y="2349000"/>
              <a:ext cx="0" cy="2160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214414" y="3399474"/>
              <a:ext cx="16788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dirty="0" smtClean="0"/>
                <a:t>Fresh Feed Rate</a:t>
              </a:r>
              <a:endParaRPr lang="en-IN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8435" y="1801654"/>
              <a:ext cx="461665" cy="127015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IN" dirty="0" smtClean="0"/>
                <a:t>Recycle Rate</a:t>
              </a:r>
              <a:endParaRPr lang="en-IN" dirty="0"/>
            </a:p>
          </p:txBody>
        </p:sp>
      </p:grpSp>
      <p:sp>
        <p:nvSpPr>
          <p:cNvPr id="10" name="Freeform 9"/>
          <p:cNvSpPr/>
          <p:nvPr/>
        </p:nvSpPr>
        <p:spPr>
          <a:xfrm>
            <a:off x="3605230" y="1706880"/>
            <a:ext cx="1438910" cy="1436370"/>
          </a:xfrm>
          <a:custGeom>
            <a:avLst/>
            <a:gdLst>
              <a:gd name="connsiteX0" fmla="*/ 0 w 1438910"/>
              <a:gd name="connsiteY0" fmla="*/ 1432560 h 1436370"/>
              <a:gd name="connsiteX1" fmla="*/ 708660 w 1438910"/>
              <a:gd name="connsiteY1" fmla="*/ 1318260 h 1436370"/>
              <a:gd name="connsiteX2" fmla="*/ 1417320 w 1438910"/>
              <a:gd name="connsiteY2" fmla="*/ 723900 h 1436370"/>
              <a:gd name="connsiteX3" fmla="*/ 838200 w 1438910"/>
              <a:gd name="connsiteY3" fmla="*/ 0 h 1436370"/>
              <a:gd name="connsiteX4" fmla="*/ 838200 w 1438910"/>
              <a:gd name="connsiteY4" fmla="*/ 0 h 1436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910" h="1436370">
                <a:moveTo>
                  <a:pt x="0" y="1432560"/>
                </a:moveTo>
                <a:cubicBezTo>
                  <a:pt x="236220" y="1434465"/>
                  <a:pt x="472440" y="1436370"/>
                  <a:pt x="708660" y="1318260"/>
                </a:cubicBezTo>
                <a:cubicBezTo>
                  <a:pt x="944880" y="1200150"/>
                  <a:pt x="1395730" y="943610"/>
                  <a:pt x="1417320" y="723900"/>
                </a:cubicBezTo>
                <a:cubicBezTo>
                  <a:pt x="1438910" y="504190"/>
                  <a:pt x="838200" y="0"/>
                  <a:pt x="838200" y="0"/>
                </a:cubicBezTo>
                <a:lnTo>
                  <a:pt x="838200" y="0"/>
                </a:lnTo>
              </a:path>
            </a:pathLst>
          </a:cu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" name="Group 17"/>
          <p:cNvGrpSpPr/>
          <p:nvPr/>
        </p:nvGrpSpPr>
        <p:grpSpPr>
          <a:xfrm>
            <a:off x="5072066" y="1326818"/>
            <a:ext cx="1214446" cy="2256802"/>
            <a:chOff x="2571736" y="1326818"/>
            <a:chExt cx="1214446" cy="2256802"/>
          </a:xfrm>
        </p:grpSpPr>
        <p:cxnSp>
          <p:nvCxnSpPr>
            <p:cNvPr id="13" name="Straight Connector 12"/>
            <p:cNvCxnSpPr/>
            <p:nvPr/>
          </p:nvCxnSpPr>
          <p:spPr>
            <a:xfrm rot="5400000">
              <a:off x="1672530" y="2528206"/>
              <a:ext cx="1800000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ight Arrow 13"/>
            <p:cNvSpPr>
              <a:spLocks noChangeAspect="1"/>
            </p:cNvSpPr>
            <p:nvPr/>
          </p:nvSpPr>
          <p:spPr>
            <a:xfrm>
              <a:off x="2571736" y="1785926"/>
              <a:ext cx="489204" cy="242316"/>
            </a:xfrm>
            <a:prstGeom prst="rightArrow">
              <a:avLst>
                <a:gd name="adj1" fmla="val 34276"/>
                <a:gd name="adj2" fmla="val 35849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" name="Right Arrow 14"/>
            <p:cNvSpPr>
              <a:spLocks noChangeAspect="1"/>
            </p:cNvSpPr>
            <p:nvPr/>
          </p:nvSpPr>
          <p:spPr>
            <a:xfrm>
              <a:off x="2571736" y="2387910"/>
              <a:ext cx="489204" cy="242316"/>
            </a:xfrm>
            <a:prstGeom prst="rightArrow">
              <a:avLst>
                <a:gd name="adj1" fmla="val 34276"/>
                <a:gd name="adj2" fmla="val 35849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Right Arrow 15"/>
            <p:cNvSpPr>
              <a:spLocks noChangeAspect="1"/>
            </p:cNvSpPr>
            <p:nvPr/>
          </p:nvSpPr>
          <p:spPr>
            <a:xfrm>
              <a:off x="2571736" y="2972370"/>
              <a:ext cx="489204" cy="242316"/>
            </a:xfrm>
            <a:prstGeom prst="rightArrow">
              <a:avLst>
                <a:gd name="adj1" fmla="val 34276"/>
                <a:gd name="adj2" fmla="val 35849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85963" y="1326818"/>
              <a:ext cx="800219" cy="225680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IN" sz="2000" b="1" dirty="0" smtClean="0">
                  <a:solidFill>
                    <a:srgbClr val="FF0000"/>
                  </a:solidFill>
                </a:rPr>
                <a:t>NO FEASIBLE STEADY STATES</a:t>
              </a:r>
              <a:endParaRPr lang="en-IN" sz="2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Freeform 8"/>
          <p:cNvSpPr>
            <a:spLocks noChangeAspect="1"/>
          </p:cNvSpPr>
          <p:nvPr/>
        </p:nvSpPr>
        <p:spPr>
          <a:xfrm>
            <a:off x="3571868" y="1643050"/>
            <a:ext cx="1463040" cy="1581912"/>
          </a:xfrm>
          <a:custGeom>
            <a:avLst/>
            <a:gdLst>
              <a:gd name="connsiteX0" fmla="*/ 0 w 1219200"/>
              <a:gd name="connsiteY0" fmla="*/ 1318260 h 1318260"/>
              <a:gd name="connsiteX1" fmla="*/ 449580 w 1219200"/>
              <a:gd name="connsiteY1" fmla="*/ 1257300 h 1318260"/>
              <a:gd name="connsiteX2" fmla="*/ 822960 w 1219200"/>
              <a:gd name="connsiteY2" fmla="*/ 1112520 h 1318260"/>
              <a:gd name="connsiteX3" fmla="*/ 1089660 w 1219200"/>
              <a:gd name="connsiteY3" fmla="*/ 822960 h 1318260"/>
              <a:gd name="connsiteX4" fmla="*/ 1196340 w 1219200"/>
              <a:gd name="connsiteY4" fmla="*/ 495300 h 1318260"/>
              <a:gd name="connsiteX5" fmla="*/ 1219200 w 1219200"/>
              <a:gd name="connsiteY5" fmla="*/ 0 h 1318260"/>
              <a:gd name="connsiteX6" fmla="*/ 1219200 w 1219200"/>
              <a:gd name="connsiteY6" fmla="*/ 0 h 131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" h="1318260">
                <a:moveTo>
                  <a:pt x="0" y="1318260"/>
                </a:moveTo>
                <a:cubicBezTo>
                  <a:pt x="156210" y="1304925"/>
                  <a:pt x="312420" y="1291590"/>
                  <a:pt x="449580" y="1257300"/>
                </a:cubicBezTo>
                <a:cubicBezTo>
                  <a:pt x="586740" y="1223010"/>
                  <a:pt x="716280" y="1184910"/>
                  <a:pt x="822960" y="1112520"/>
                </a:cubicBezTo>
                <a:cubicBezTo>
                  <a:pt x="929640" y="1040130"/>
                  <a:pt x="1027430" y="925830"/>
                  <a:pt x="1089660" y="822960"/>
                </a:cubicBezTo>
                <a:cubicBezTo>
                  <a:pt x="1151890" y="720090"/>
                  <a:pt x="1174750" y="632460"/>
                  <a:pt x="1196340" y="495300"/>
                </a:cubicBezTo>
                <a:cubicBezTo>
                  <a:pt x="1217930" y="358140"/>
                  <a:pt x="1219200" y="0"/>
                  <a:pt x="1219200" y="0"/>
                </a:cubicBezTo>
                <a:lnTo>
                  <a:pt x="1219200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1" name="Group 21"/>
          <p:cNvGrpSpPr/>
          <p:nvPr/>
        </p:nvGrpSpPr>
        <p:grpSpPr>
          <a:xfrm>
            <a:off x="3470904" y="1839266"/>
            <a:ext cx="1499281" cy="671541"/>
            <a:chOff x="970574" y="1839266"/>
            <a:chExt cx="1499281" cy="671541"/>
          </a:xfrm>
        </p:grpSpPr>
        <p:sp>
          <p:nvSpPr>
            <p:cNvPr id="19" name="Right Arrow 18"/>
            <p:cNvSpPr>
              <a:spLocks noChangeAspect="1"/>
            </p:cNvSpPr>
            <p:nvPr/>
          </p:nvSpPr>
          <p:spPr>
            <a:xfrm rot="1707488">
              <a:off x="1791644" y="2174871"/>
              <a:ext cx="678211" cy="335936"/>
            </a:xfrm>
            <a:prstGeom prst="rightArrow">
              <a:avLst>
                <a:gd name="adj1" fmla="val 34276"/>
                <a:gd name="adj2" fmla="val 3584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70574" y="1839266"/>
              <a:ext cx="13202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dirty="0" smtClean="0"/>
                <a:t>Snowballing</a:t>
              </a:r>
              <a:endParaRPr lang="en-IN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7052" y="4467533"/>
            <a:ext cx="90055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CC3300"/>
                </a:solidFill>
              </a:rPr>
              <a:t>Fixing the fresh feed rate of a recycled component is NOT a good idea</a:t>
            </a:r>
          </a:p>
          <a:p>
            <a:endParaRPr lang="en-IN" sz="2400" b="1" dirty="0" smtClean="0">
              <a:solidFill>
                <a:srgbClr val="CC3300"/>
              </a:solidFill>
            </a:endParaRPr>
          </a:p>
          <a:p>
            <a:r>
              <a:rPr lang="en-IN" sz="2400" b="1" dirty="0" smtClean="0">
                <a:solidFill>
                  <a:srgbClr val="CC3300"/>
                </a:solidFill>
              </a:rPr>
              <a:t>Possibility of overfeeding induced instability</a:t>
            </a:r>
            <a:endParaRPr lang="en-IN" sz="24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4189</TotalTime>
  <Words>1560</Words>
  <Application>Microsoft Office PowerPoint</Application>
  <PresentationFormat>On-screen Show (4:3)</PresentationFormat>
  <Paragraphs>758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PWC Basics: A Simple Chemical Process</vt:lpstr>
      <vt:lpstr>PWC Basics: Chemical Process Operation </vt:lpstr>
      <vt:lpstr>PWC Basics</vt:lpstr>
      <vt:lpstr>PWC Basics</vt:lpstr>
      <vt:lpstr>Plantwide Control Hierarchy</vt:lpstr>
      <vt:lpstr>Regulatory PWCS Design</vt:lpstr>
      <vt:lpstr>The Transformation of Variability Perspective</vt:lpstr>
      <vt:lpstr>Where to Transform Variability </vt:lpstr>
      <vt:lpstr>Nonlinearity in Material Recycle Loops</vt:lpstr>
      <vt:lpstr>Material Recycle Snowball Effect</vt:lpstr>
      <vt:lpstr>Material Recycle Snowball Effect</vt:lpstr>
      <vt:lpstr>Alternative Material Balance Control Schemes </vt:lpstr>
      <vt:lpstr>PWC Basics: Throughput Manipulation</vt:lpstr>
      <vt:lpstr>PWC Basics: TPM Selection</vt:lpstr>
      <vt:lpstr>Reactor Separator Recycle Process</vt:lpstr>
      <vt:lpstr>PWCS Design: TPM at Fresh Feed</vt:lpstr>
      <vt:lpstr>PWCS Design: Recycle Drifts</vt:lpstr>
      <vt:lpstr>PWCS Design: TPM at Column Boilup</vt:lpstr>
      <vt:lpstr>PWCS Design Steps</vt:lpstr>
      <vt:lpstr>Mode I Optimum Operation</vt:lpstr>
      <vt:lpstr>Mode II Optimum Operation</vt:lpstr>
      <vt:lpstr>PWCS Design: TPM at Fresh Feed</vt:lpstr>
      <vt:lpstr>PWCS Design: TPM at Fresh Feed</vt:lpstr>
      <vt:lpstr>PWCS Design: TPM at Bottleneck</vt:lpstr>
      <vt:lpstr>PWCS Design: TPM at Bottleneck</vt:lpstr>
      <vt:lpstr>Switching Regulatory Control Structure</vt:lpstr>
      <vt:lpstr>Summary</vt:lpstr>
      <vt:lpstr>Case Study I: Ester Purification Process</vt:lpstr>
      <vt:lpstr>Flowsheet Material Balances</vt:lpstr>
      <vt:lpstr>Control Objective</vt:lpstr>
      <vt:lpstr>Steady State Bifurcation Analysis</vt:lpstr>
      <vt:lpstr>Control Structure 2</vt:lpstr>
      <vt:lpstr>CS1: TPM at Bottleneck Feed</vt:lpstr>
      <vt:lpstr>CS1: TPM at Bottleneck Feed</vt:lpstr>
      <vt:lpstr>CS2: TPM at Fresh Feed</vt:lpstr>
      <vt:lpstr>CS1 Closed Loop Transients Large Feed Composition Change </vt:lpstr>
      <vt:lpstr>CS2 Closed Loop Transients Large Feed Composition Change </vt:lpstr>
      <vt:lpstr>Throughout Maximization Results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Throughput Manipulation:  The Key to Robust Plantwide Control</dc:title>
  <dc:creator>Nitin Kaistha</dc:creator>
  <cp:lastModifiedBy>Nitin Kaistha</cp:lastModifiedBy>
  <cp:revision>51</cp:revision>
  <dcterms:created xsi:type="dcterms:W3CDTF">2017-10-31T14:48:23Z</dcterms:created>
  <dcterms:modified xsi:type="dcterms:W3CDTF">2019-01-13T05:55:43Z</dcterms:modified>
</cp:coreProperties>
</file>