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  <p:sldMasterId id="2147483672" r:id="rId3"/>
    <p:sldMasterId id="2147483660" r:id="rId4"/>
  </p:sldMasterIdLst>
  <p:notesMasterIdLst>
    <p:notesMasterId r:id="rId49"/>
  </p:notesMasterIdLst>
  <p:sldIdLst>
    <p:sldId id="335" r:id="rId5"/>
    <p:sldId id="1281" r:id="rId6"/>
    <p:sldId id="400" r:id="rId7"/>
    <p:sldId id="1235" r:id="rId8"/>
    <p:sldId id="1237" r:id="rId9"/>
    <p:sldId id="1146" r:id="rId10"/>
    <p:sldId id="1260" r:id="rId11"/>
    <p:sldId id="1261" r:id="rId12"/>
    <p:sldId id="1269" r:id="rId13"/>
    <p:sldId id="1282" r:id="rId14"/>
    <p:sldId id="1283" r:id="rId15"/>
    <p:sldId id="1270" r:id="rId16"/>
    <p:sldId id="1262" r:id="rId17"/>
    <p:sldId id="1268" r:id="rId18"/>
    <p:sldId id="1263" r:id="rId19"/>
    <p:sldId id="1290" r:id="rId20"/>
    <p:sldId id="1291" r:id="rId21"/>
    <p:sldId id="1303" r:id="rId22"/>
    <p:sldId id="1285" r:id="rId23"/>
    <p:sldId id="256" r:id="rId24"/>
    <p:sldId id="1287" r:id="rId25"/>
    <p:sldId id="260" r:id="rId26"/>
    <p:sldId id="1265" r:id="rId27"/>
    <p:sldId id="1264" r:id="rId28"/>
    <p:sldId id="1271" r:id="rId29"/>
    <p:sldId id="1274" r:id="rId30"/>
    <p:sldId id="1292" r:id="rId31"/>
    <p:sldId id="1296" r:id="rId32"/>
    <p:sldId id="1298" r:id="rId33"/>
    <p:sldId id="1295" r:id="rId34"/>
    <p:sldId id="1300" r:id="rId35"/>
    <p:sldId id="1275" r:id="rId36"/>
    <p:sldId id="1277" r:id="rId37"/>
    <p:sldId id="1301" r:id="rId38"/>
    <p:sldId id="1280" r:id="rId39"/>
    <p:sldId id="1286" r:id="rId40"/>
    <p:sldId id="1302" r:id="rId41"/>
    <p:sldId id="1288" r:id="rId42"/>
    <p:sldId id="1278" r:id="rId43"/>
    <p:sldId id="1299" r:id="rId44"/>
    <p:sldId id="291" r:id="rId45"/>
    <p:sldId id="293" r:id="rId46"/>
    <p:sldId id="1272" r:id="rId47"/>
    <p:sldId id="1267" r:id="rId48"/>
  </p:sldIdLst>
  <p:sldSz cx="12192000" cy="6858000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D05923-191A-4EC9-824E-F1DDC64F726C}">
          <p14:sldIdLst>
            <p14:sldId id="335"/>
            <p14:sldId id="1281"/>
            <p14:sldId id="400"/>
            <p14:sldId id="1235"/>
            <p14:sldId id="1237"/>
            <p14:sldId id="1146"/>
            <p14:sldId id="1260"/>
            <p14:sldId id="1261"/>
            <p14:sldId id="1269"/>
            <p14:sldId id="1282"/>
            <p14:sldId id="1283"/>
            <p14:sldId id="1270"/>
            <p14:sldId id="1262"/>
            <p14:sldId id="1268"/>
            <p14:sldId id="1263"/>
            <p14:sldId id="1290"/>
            <p14:sldId id="1291"/>
            <p14:sldId id="1303"/>
            <p14:sldId id="1285"/>
            <p14:sldId id="256"/>
            <p14:sldId id="1287"/>
            <p14:sldId id="260"/>
            <p14:sldId id="1265"/>
            <p14:sldId id="1264"/>
            <p14:sldId id="1271"/>
            <p14:sldId id="1274"/>
            <p14:sldId id="1292"/>
            <p14:sldId id="1296"/>
            <p14:sldId id="1298"/>
            <p14:sldId id="1295"/>
            <p14:sldId id="1300"/>
            <p14:sldId id="1275"/>
            <p14:sldId id="1277"/>
            <p14:sldId id="1301"/>
            <p14:sldId id="1280"/>
            <p14:sldId id="1286"/>
            <p14:sldId id="1302"/>
            <p14:sldId id="1288"/>
            <p14:sldId id="1278"/>
            <p14:sldId id="1299"/>
            <p14:sldId id="291"/>
            <p14:sldId id="293"/>
            <p14:sldId id="1272"/>
            <p14:sldId id="1267"/>
          </p14:sldIdLst>
        </p14:section>
        <p14:section name="Untitled Section" id="{1E33EE7C-B44B-40C9-BDCA-71BA9E71A21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Zotica" initials="CZ" lastIdx="13" clrIdx="0">
    <p:extLst>
      <p:ext uri="{19B8F6BF-5375-455C-9EA6-DF929625EA0E}">
        <p15:presenceInfo xmlns:p15="http://schemas.microsoft.com/office/powerpoint/2012/main" userId="S-1-5-21-3959417778-1711865379-3952174976-198246" providerId="AD"/>
      </p:ext>
    </p:extLst>
  </p:cmAuthor>
  <p:cmAuthor id="2" name="Sigurd Skogestad" initials="SS" lastIdx="1" clrIdx="1">
    <p:extLst>
      <p:ext uri="{19B8F6BF-5375-455C-9EA6-DF929625EA0E}">
        <p15:presenceInfo xmlns:p15="http://schemas.microsoft.com/office/powerpoint/2012/main" userId="S::skoge@ntnu.no::9e9b58ab-b7e1-46a9-91ee-ee3a58a3ed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000"/>
    <a:srgbClr val="FFCC00"/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132" y="2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0FA8F-A353-4977-89AC-727E962172A0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B9CF5-CADC-47C8-90B6-0047F2E1BB8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241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b="0" i="0"/>
            </a:pPr>
            <a:fld id="{03FED6E5-ED65-4858-B424-9922C4728F8B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615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901094"/>
          </a:xfrm>
        </p:spPr>
        <p:txBody>
          <a:bodyPr anchor="t" anchorCtr="0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4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35241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>
            <a:normAutofit/>
          </a:bodyPr>
          <a:lstStyle>
            <a:lvl1pPr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1737-0A4A-4DB4-BC3B-16F9BBE12DA5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7171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1737-0A4A-4DB4-BC3B-16F9BBE12DA5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7605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1737-0A4A-4DB4-BC3B-16F9BBE12DA5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8828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1737-0A4A-4DB4-BC3B-16F9BBE12DA5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2675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1737-0A4A-4DB4-BC3B-16F9BBE12DA5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9354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1737-0A4A-4DB4-BC3B-16F9BBE12DA5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573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53493" y="6537870"/>
            <a:ext cx="456108" cy="252102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1737-0A4A-4DB4-BC3B-16F9BBE12DA5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6713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1737-0A4A-4DB4-BC3B-16F9BBE12DA5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1156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1737-0A4A-4DB4-BC3B-16F9BBE12DA5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0114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1737-0A4A-4DB4-BC3B-16F9BBE12DA5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7333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1737-0A4A-4DB4-BC3B-16F9BBE12DA5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0736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F62-1437-42A1-9A9C-040CDC86C808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116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F62-1437-42A1-9A9C-040CDC86C808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7133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F62-1437-42A1-9A9C-040CDC86C808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5317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F62-1437-42A1-9A9C-040CDC86C808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2147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F62-1437-42A1-9A9C-040CDC86C808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576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4432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F62-1437-42A1-9A9C-040CDC86C808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3115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F62-1437-42A1-9A9C-040CDC86C808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5620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F62-1437-42A1-9A9C-040CDC86C808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5702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F62-1437-42A1-9A9C-040CDC86C808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538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F62-1437-42A1-9A9C-040CDC86C808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1569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F62-1437-42A1-9A9C-040CDC86C808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1111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7863-FE82-4862-914B-A127150EC428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4771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7863-FE82-4862-914B-A127150EC428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3578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7863-FE82-4862-914B-A127150EC428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6007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7863-FE82-4862-914B-A127150EC428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188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7863-FE82-4862-914B-A127150EC428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6144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7863-FE82-4862-914B-A127150EC428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5371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7863-FE82-4862-914B-A127150EC428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74210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7863-FE82-4862-914B-A127150EC428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2366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7863-FE82-4862-914B-A127150EC428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99118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7863-FE82-4862-914B-A127150EC428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45382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7863-FE82-4862-914B-A127150EC428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73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 descr="hor_blaa_stripe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8448"/>
            <a:ext cx="12192000" cy="47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708" r:id="rId12"/>
    <p:sldLayoutId id="2147483659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C1737-0A4A-4DB4-BC3B-16F9BBE12DA5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0EC37-9CDE-46BE-AE8D-D547DDF5F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784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5BF62-1437-42A1-9A9C-040CDC86C808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9EA91-4702-48A2-94C7-2A4C52736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723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B7863-FE82-4862-914B-A127150EC428}" type="datetimeFigureOut">
              <a:rPr lang="nb-NO" smtClean="0"/>
              <a:t>06.10.2020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2E6F1-2B18-47C1-90AC-B901DF76A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043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9.tmp"/><Relationship Id="rId7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7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0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tmp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3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5" Type="http://schemas.openxmlformats.org/officeDocument/2006/relationships/image" Target="../media/image301.png"/><Relationship Id="rId4" Type="http://schemas.openxmlformats.org/officeDocument/2006/relationships/image" Target="../media/image29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3.emf"/><Relationship Id="rId7" Type="http://schemas.openxmlformats.org/officeDocument/2006/relationships/image" Target="../media/image3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11" Type="http://schemas.openxmlformats.org/officeDocument/2006/relationships/image" Target="../media/image39.emf"/><Relationship Id="rId5" Type="http://schemas.openxmlformats.org/officeDocument/2006/relationships/image" Target="../media/image35.emf"/><Relationship Id="rId10" Type="http://schemas.openxmlformats.org/officeDocument/2006/relationships/image" Target="../media/image38.emf"/><Relationship Id="rId4" Type="http://schemas.openxmlformats.org/officeDocument/2006/relationships/image" Target="../media/image34.emf"/><Relationship Id="rId9" Type="http://schemas.openxmlformats.org/officeDocument/2006/relationships/image" Target="../media/image37.tm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6188" y="179767"/>
            <a:ext cx="11930321" cy="901094"/>
          </a:xfrm>
        </p:spPr>
        <p:txBody>
          <a:bodyPr>
            <a:noAutofit/>
          </a:bodyPr>
          <a:lstStyle/>
          <a:p>
            <a:pPr algn="ctr"/>
            <a:br>
              <a:rPr lang="nb-NO" dirty="0">
                <a:solidFill>
                  <a:srgbClr val="FF0000"/>
                </a:solidFill>
              </a:rPr>
            </a:br>
            <a:r>
              <a:rPr lang="en-US" sz="4400" dirty="0">
                <a:solidFill>
                  <a:srgbClr val="FF0000"/>
                </a:solidFill>
              </a:rPr>
              <a:t>Nonlinear input transformations for disturbance rejection, decoupling and linearization</a:t>
            </a:r>
            <a:br>
              <a:rPr lang="nb-NO" dirty="0"/>
            </a:br>
            <a:endParaRPr lang="nb-NO" sz="4800" dirty="0">
              <a:solidFill>
                <a:srgbClr val="FF0000"/>
              </a:solidFill>
            </a:endParaRPr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2179336" y="2690310"/>
            <a:ext cx="7833327" cy="3561730"/>
          </a:xfrm>
        </p:spPr>
        <p:txBody>
          <a:bodyPr>
            <a:noAutofit/>
          </a:bodyPr>
          <a:lstStyle/>
          <a:p>
            <a:pPr algn="ctr"/>
            <a:r>
              <a:rPr lang="es-MX" sz="3600" b="1" dirty="0">
                <a:solidFill>
                  <a:schemeClr val="tx1"/>
                </a:solidFill>
              </a:rPr>
              <a:t>Sigurd Skogestad</a:t>
            </a:r>
          </a:p>
          <a:p>
            <a:pPr algn="ctr"/>
            <a:r>
              <a:rPr lang="es-MX" sz="3600" b="1" dirty="0">
                <a:solidFill>
                  <a:schemeClr val="tx1"/>
                </a:solidFill>
              </a:rPr>
              <a:t>Cristina Zotica</a:t>
            </a:r>
          </a:p>
          <a:p>
            <a:pPr algn="ctr"/>
            <a:endParaRPr lang="es-MX" sz="2200" b="1" dirty="0">
              <a:solidFill>
                <a:schemeClr val="tx1"/>
              </a:solidFill>
            </a:endParaRPr>
          </a:p>
          <a:p>
            <a:pPr algn="ctr"/>
            <a:r>
              <a:rPr lang="es-MX" sz="2200" b="1" dirty="0">
                <a:solidFill>
                  <a:schemeClr val="tx1"/>
                </a:solidFill>
              </a:rPr>
              <a:t>Department of </a:t>
            </a:r>
            <a:r>
              <a:rPr lang="es-MX" sz="2200" b="1" dirty="0" err="1">
                <a:solidFill>
                  <a:schemeClr val="tx1"/>
                </a:solidFill>
              </a:rPr>
              <a:t>Chemical</a:t>
            </a:r>
            <a:r>
              <a:rPr lang="es-MX" sz="2200" b="1" dirty="0">
                <a:solidFill>
                  <a:schemeClr val="tx1"/>
                </a:solidFill>
              </a:rPr>
              <a:t> </a:t>
            </a:r>
            <a:r>
              <a:rPr lang="es-MX" sz="2200" b="1" dirty="0" err="1">
                <a:solidFill>
                  <a:schemeClr val="tx1"/>
                </a:solidFill>
              </a:rPr>
              <a:t>Engineering</a:t>
            </a:r>
            <a:endParaRPr lang="es-MX" sz="2200" b="1" dirty="0">
              <a:solidFill>
                <a:schemeClr val="tx1"/>
              </a:solidFill>
            </a:endParaRPr>
          </a:p>
          <a:p>
            <a:pPr algn="ctr"/>
            <a:r>
              <a:rPr lang="es-MX" sz="2200" b="1" dirty="0" err="1">
                <a:solidFill>
                  <a:schemeClr val="tx1"/>
                </a:solidFill>
              </a:rPr>
              <a:t>Norwegian</a:t>
            </a:r>
            <a:r>
              <a:rPr lang="es-MX" sz="2200" b="1" dirty="0">
                <a:solidFill>
                  <a:schemeClr val="tx1"/>
                </a:solidFill>
              </a:rPr>
              <a:t> University of Science and Technology (NTNU)</a:t>
            </a:r>
          </a:p>
          <a:p>
            <a:pPr algn="ctr"/>
            <a:r>
              <a:rPr lang="es-MX" sz="2200" b="1" dirty="0">
                <a:solidFill>
                  <a:schemeClr val="tx1"/>
                </a:solidFill>
              </a:rPr>
              <a:t>Trondheim</a:t>
            </a:r>
          </a:p>
          <a:p>
            <a:pPr algn="ctr"/>
            <a:endParaRPr lang="es-MX" sz="2200" b="1" dirty="0">
              <a:solidFill>
                <a:schemeClr val="tx1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221383" y="5770060"/>
            <a:ext cx="43423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600" dirty="0">
                <a:latin typeface="Arial" panose="020B0604020202020204" pitchFamily="34" charset="0"/>
              </a:rPr>
              <a:t>Virtual seminar UFRJ Brazil. 05 October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6C507-6158-4D92-ABBF-55BF1FFC71FD}"/>
              </a:ext>
            </a:extLst>
          </p:cNvPr>
          <p:cNvSpPr txBox="1"/>
          <p:nvPr/>
        </p:nvSpPr>
        <p:spPr>
          <a:xfrm>
            <a:off x="86188" y="6436706"/>
            <a:ext cx="45331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dirty="0" err="1"/>
              <a:t>Thanks</a:t>
            </a:r>
            <a:r>
              <a:rPr lang="nb-NO" dirty="0"/>
              <a:t> to Nicholas Alsop and Christian Holden</a:t>
            </a:r>
          </a:p>
        </p:txBody>
      </p:sp>
    </p:spTree>
    <p:extLst>
      <p:ext uri="{BB962C8B-B14F-4D97-AF65-F5344CB8AC3E}">
        <p14:creationId xmlns:p14="http://schemas.microsoft.com/office/powerpoint/2010/main" val="1036670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54A9-8919-4F0B-A4B9-5EED6712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Extension</a:t>
            </a:r>
            <a:r>
              <a:rPr lang="nb-NO" dirty="0"/>
              <a:t> 1:  More general </a:t>
            </a:r>
            <a:r>
              <a:rPr lang="nb-NO" dirty="0" err="1"/>
              <a:t>function</a:t>
            </a:r>
            <a:r>
              <a:rPr lang="nb-NO" dirty="0"/>
              <a:t> f(</a:t>
            </a:r>
            <a:r>
              <a:rPr lang="nb-NO" dirty="0" err="1"/>
              <a:t>y,u,d</a:t>
            </a:r>
            <a:r>
              <a:rPr lang="nb-NO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0F0FC9-3E98-43F0-8C9B-246A8155E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b-NO" dirty="0">
                    <a:solidFill>
                      <a:schemeClr val="tx1"/>
                    </a:solidFill>
                  </a:rPr>
                  <a:t>Textbook Feedback </a:t>
                </a:r>
                <a:r>
                  <a:rPr lang="nb-NO" dirty="0" err="1">
                    <a:solidFill>
                      <a:schemeClr val="tx1"/>
                    </a:solidFill>
                  </a:rPr>
                  <a:t>linearization</a:t>
                </a:r>
                <a:r>
                  <a:rPr lang="nb-NO" dirty="0">
                    <a:solidFill>
                      <a:schemeClr val="tx1"/>
                    </a:solidFill>
                  </a:rPr>
                  <a:t> </a:t>
                </a:r>
                <a:r>
                  <a:rPr lang="nb-NO" dirty="0" err="1">
                    <a:solidFill>
                      <a:schemeClr val="tx1"/>
                    </a:solidFill>
                  </a:rPr>
                  <a:t>assumes</a:t>
                </a:r>
                <a:r>
                  <a:rPr lang="nb-NO" dirty="0">
                    <a:solidFill>
                      <a:schemeClr val="tx1"/>
                    </a:solidFill>
                  </a:rPr>
                  <a:t> </a:t>
                </a:r>
                <a:r>
                  <a:rPr lang="nb-NO" dirty="0" err="1">
                    <a:solidFill>
                      <a:schemeClr val="tx1"/>
                    </a:solidFill>
                  </a:rPr>
                  <a:t>linearity</a:t>
                </a:r>
                <a:r>
                  <a:rPr lang="nb-NO" dirty="0">
                    <a:solidFill>
                      <a:schemeClr val="tx1"/>
                    </a:solidFill>
                  </a:rPr>
                  <a:t> (</a:t>
                </a:r>
                <a:r>
                  <a:rPr lang="nb-NO" dirty="0" err="1">
                    <a:solidFill>
                      <a:schemeClr val="tx1"/>
                    </a:solidFill>
                  </a:rPr>
                  <a:t>affine</a:t>
                </a:r>
                <a:r>
                  <a:rPr lang="nb-NO" dirty="0">
                    <a:solidFill>
                      <a:schemeClr val="tx1"/>
                    </a:solidFill>
                  </a:rPr>
                  <a:t>) input:</a:t>
                </a:r>
              </a:p>
              <a:p>
                <a:pPr marL="457200" lvl="1" indent="0">
                  <a:buNone/>
                </a:pPr>
                <a:r>
                  <a:rPr lang="nb-NO" dirty="0">
                    <a:solidFill>
                      <a:schemeClr val="tx1"/>
                    </a:solidFill>
                  </a:rPr>
                  <a:t>	Original system: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nb-NO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nb-NO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nb-NO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+ </m:t>
                    </m:r>
                    <m:r>
                      <a:rPr lang="nb-NO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nb-NO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nb-NO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nb-NO" dirty="0">
                    <a:solidFill>
                      <a:schemeClr val="tx1"/>
                    </a:solidFill>
                  </a:rPr>
                  <a:t>	</a:t>
                </a:r>
                <a:r>
                  <a:rPr lang="nb-NO" dirty="0" err="1">
                    <a:solidFill>
                      <a:schemeClr val="tx1"/>
                    </a:solidFill>
                  </a:rPr>
                  <a:t>Transformed</a:t>
                </a:r>
                <a:r>
                  <a:rPr lang="nb-NO" dirty="0">
                    <a:solidFill>
                      <a:schemeClr val="tx1"/>
                    </a:solidFill>
                  </a:rPr>
                  <a:t> input: 	   </a:t>
                </a:r>
                <a14:m>
                  <m:oMath xmlns:m="http://schemas.openxmlformats.org/officeDocument/2006/math">
                    <m:r>
                      <a:rPr lang="nb-NO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+ </m:t>
                    </m:r>
                    <m:r>
                      <a:rPr lang="nb-NO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nb-NO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nb-NO" dirty="0">
                  <a:solidFill>
                    <a:schemeClr val="tx1"/>
                  </a:solidFill>
                </a:endParaRPr>
              </a:p>
              <a:p>
                <a:r>
                  <a:rPr lang="nb-NO" dirty="0" err="1">
                    <a:solidFill>
                      <a:schemeClr val="tx1"/>
                    </a:solidFill>
                  </a:rPr>
                  <a:t>Then</a:t>
                </a:r>
                <a:r>
                  <a:rPr lang="nb-NO" dirty="0">
                    <a:solidFill>
                      <a:schemeClr val="tx1"/>
                    </a:solidFill>
                  </a:rPr>
                  <a:t> inverse </a:t>
                </a:r>
                <a:r>
                  <a:rPr lang="nb-NO" dirty="0" err="1">
                    <a:solidFill>
                      <a:schemeClr val="tx1"/>
                    </a:solidFill>
                  </a:rPr>
                  <a:t>transformation</a:t>
                </a:r>
                <a:r>
                  <a:rPr lang="nb-NO" dirty="0">
                    <a:solidFill>
                      <a:schemeClr val="tx1"/>
                    </a:solidFill>
                  </a:rPr>
                  <a:t> is </a:t>
                </a:r>
                <a:r>
                  <a:rPr lang="nb-NO" dirty="0" err="1">
                    <a:solidFill>
                      <a:schemeClr val="tx1"/>
                    </a:solidFill>
                  </a:rPr>
                  <a:t>then</a:t>
                </a:r>
                <a:r>
                  <a:rPr lang="nb-NO" dirty="0">
                    <a:solidFill>
                      <a:schemeClr val="tx1"/>
                    </a:solidFill>
                  </a:rPr>
                  <a:t> </a:t>
                </a:r>
                <a:r>
                  <a:rPr lang="nb-NO" dirty="0" err="1">
                    <a:solidFill>
                      <a:schemeClr val="tx1"/>
                    </a:solidFill>
                  </a:rPr>
                  <a:t>explicit</a:t>
                </a:r>
                <a:r>
                  <a:rPr lang="nb-NO" dirty="0">
                    <a:solidFill>
                      <a:schemeClr val="tx1"/>
                    </a:solidFill>
                  </a:rPr>
                  <a:t> for </a:t>
                </a:r>
                <a:r>
                  <a:rPr lang="nb-NO" dirty="0" err="1">
                    <a:solidFill>
                      <a:schemeClr val="tx1"/>
                    </a:solidFill>
                  </a:rPr>
                  <a:t>the</a:t>
                </a:r>
                <a:r>
                  <a:rPr lang="nb-NO" dirty="0">
                    <a:solidFill>
                      <a:schemeClr val="tx1"/>
                    </a:solidFill>
                  </a:rPr>
                  <a:t> </a:t>
                </a:r>
                <a:r>
                  <a:rPr lang="nb-NO" dirty="0" err="1">
                    <a:solidFill>
                      <a:schemeClr val="tx1"/>
                    </a:solidFill>
                  </a:rPr>
                  <a:t>scalar</a:t>
                </a:r>
                <a:r>
                  <a:rPr lang="nb-NO" dirty="0">
                    <a:solidFill>
                      <a:schemeClr val="tx1"/>
                    </a:solidFill>
                  </a:rPr>
                  <a:t> case </a:t>
                </a:r>
              </a:p>
              <a:p>
                <a:pPr marL="457200" lvl="1" indent="0">
                  <a:buNone/>
                </a:pPr>
                <a:r>
                  <a:rPr lang="nb-NO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nb-NO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nb-NO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nb-NO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nb-NO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nb-NO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nb-NO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nb-NO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nb-NO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b="1" dirty="0">
                  <a:solidFill>
                    <a:srgbClr val="FF0000"/>
                  </a:solidFill>
                </a:endParaRPr>
              </a:p>
              <a:p>
                <a:r>
                  <a:rPr lang="nb-NO" b="1" dirty="0">
                    <a:solidFill>
                      <a:srgbClr val="FF0000"/>
                    </a:solidFill>
                  </a:rPr>
                  <a:t>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We</a:t>
                </a:r>
                <a:r>
                  <a:rPr lang="nb-NO" b="1" dirty="0">
                    <a:solidFill>
                      <a:srgbClr val="FF0000"/>
                    </a:solidFill>
                  </a:rPr>
                  <a:t>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allow</a:t>
                </a:r>
                <a:r>
                  <a:rPr lang="nb-NO" b="1" dirty="0">
                    <a:solidFill>
                      <a:srgbClr val="FF0000"/>
                    </a:solidFill>
                  </a:rPr>
                  <a:t> for a more general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function</a:t>
                </a:r>
                <a:endParaRPr lang="nb-NO" b="1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r>
                  <a:rPr lang="nb-NO" b="1" dirty="0">
                    <a:solidFill>
                      <a:srgbClr val="FF0000"/>
                    </a:solidFill>
                  </a:rPr>
                  <a:t>	Original system:		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nb-NO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b="1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r>
                  <a:rPr lang="nb-NO" b="1" dirty="0">
                    <a:solidFill>
                      <a:srgbClr val="FF0000"/>
                    </a:solidFill>
                  </a:rPr>
                  <a:t>	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Transformed</a:t>
                </a:r>
                <a:r>
                  <a:rPr lang="nb-NO" b="1" dirty="0">
                    <a:solidFill>
                      <a:srgbClr val="FF0000"/>
                    </a:solidFill>
                  </a:rPr>
                  <a:t> input: 	           </a:t>
                </a:r>
                <a14:m>
                  <m:oMath xmlns:m="http://schemas.openxmlformats.org/officeDocument/2006/math"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nb-NO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nb-NO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𝑨𝒚</m:t>
                    </m:r>
                  </m:oMath>
                </a14:m>
                <a:endParaRPr lang="nb-NO" b="1" dirty="0">
                  <a:solidFill>
                    <a:srgbClr val="FF0000"/>
                  </a:solidFill>
                </a:endParaRPr>
              </a:p>
              <a:p>
                <a:r>
                  <a:rPr lang="nb-NO" b="1" dirty="0">
                    <a:solidFill>
                      <a:srgbClr val="FF0000"/>
                    </a:solidFill>
                  </a:rPr>
                  <a:t>The inverse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transformation</a:t>
                </a:r>
                <a:r>
                  <a:rPr lang="nb-NO" b="1" dirty="0">
                    <a:solidFill>
                      <a:srgbClr val="FF0000"/>
                    </a:solidFill>
                  </a:rPr>
                  <a:t>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may</a:t>
                </a:r>
                <a:r>
                  <a:rPr lang="nb-NO" b="1" dirty="0">
                    <a:solidFill>
                      <a:srgbClr val="FF0000"/>
                    </a:solidFill>
                  </a:rPr>
                  <a:t>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need</a:t>
                </a:r>
                <a:r>
                  <a:rPr lang="nb-NO" b="1" dirty="0">
                    <a:solidFill>
                      <a:srgbClr val="FF0000"/>
                    </a:solidFill>
                  </a:rPr>
                  <a:t> to be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solved</a:t>
                </a:r>
                <a:r>
                  <a:rPr lang="nb-NO" b="1" dirty="0">
                    <a:solidFill>
                      <a:srgbClr val="FF0000"/>
                    </a:solidFill>
                  </a:rPr>
                  <a:t>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numerically</a:t>
                </a:r>
                <a:endParaRPr lang="nb-NO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0F0FC9-3E98-43F0-8C9B-246A8155E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07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098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2580-62A8-45B4-B10E-1B7457C2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nb-NO" dirty="0" err="1"/>
              <a:t>Why</a:t>
            </a:r>
            <a:r>
              <a:rPr lang="nb-NO" dirty="0"/>
              <a:t> </a:t>
            </a:r>
            <a:r>
              <a:rPr lang="nb-NO" dirty="0" err="1"/>
              <a:t>transform</a:t>
            </a:r>
            <a:r>
              <a:rPr lang="nb-NO" dirty="0"/>
              <a:t> to </a:t>
            </a:r>
            <a:r>
              <a:rPr lang="nb-NO" dirty="0" err="1"/>
              <a:t>integrating</a:t>
            </a:r>
            <a:r>
              <a:rPr lang="nb-NO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81CAE5-4761-4E7B-8DA4-0B86D948101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600201"/>
                <a:ext cx="53848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nb-NO" dirty="0"/>
                  <a:t>Feedback </a:t>
                </a:r>
                <a:r>
                  <a:rPr lang="nb-NO" dirty="0" err="1"/>
                  <a:t>linearization</a:t>
                </a:r>
                <a:r>
                  <a:rPr lang="nb-NO" dirty="0"/>
                  <a:t>: </a:t>
                </a:r>
                <a:r>
                  <a:rPr lang="nb-NO" dirty="0" err="1"/>
                  <a:t>Transformed</a:t>
                </a:r>
                <a:r>
                  <a:rPr lang="nb-NO" dirty="0"/>
                  <a:t> linear system is </a:t>
                </a:r>
                <a:r>
                  <a:rPr lang="nb-NO" dirty="0" err="1"/>
                  <a:t>integrating</a:t>
                </a:r>
                <a:r>
                  <a:rPr lang="nb-NO" dirty="0"/>
                  <a:t>:</a:t>
                </a:r>
              </a:p>
              <a:p>
                <a:pPr marL="457200" lvl="1" indent="0">
                  <a:buNone/>
                </a:pPr>
                <a:r>
                  <a:rPr lang="nb-NO" b="1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nb-NO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nb-NO" b="1" dirty="0">
                  <a:solidFill>
                    <a:srgbClr val="FF0000"/>
                  </a:solidFill>
                </a:endParaRPr>
              </a:p>
              <a:p>
                <a:r>
                  <a:rPr lang="nb-NO" dirty="0" err="1"/>
                  <a:t>But</a:t>
                </a:r>
                <a:r>
                  <a:rPr lang="nb-NO" dirty="0"/>
                  <a:t> </a:t>
                </a:r>
                <a:r>
                  <a:rPr lang="nb-NO" dirty="0" err="1"/>
                  <a:t>imagine</a:t>
                </a:r>
                <a:r>
                  <a:rPr lang="nb-NO" dirty="0"/>
                  <a:t> </a:t>
                </a:r>
                <a:r>
                  <a:rPr lang="nb-NO" dirty="0" err="1"/>
                  <a:t>that</a:t>
                </a:r>
                <a:r>
                  <a:rPr lang="nb-NO" dirty="0"/>
                  <a:t> </a:t>
                </a:r>
                <a:r>
                  <a:rPr lang="nb-NO" dirty="0" err="1"/>
                  <a:t>we</a:t>
                </a:r>
                <a:r>
                  <a:rPr lang="nb-NO" dirty="0"/>
                  <a:t> </a:t>
                </a:r>
                <a:r>
                  <a:rPr lang="nb-NO" dirty="0" err="1"/>
                  <a:t>want</a:t>
                </a:r>
                <a:r>
                  <a:rPr lang="nb-NO" dirty="0"/>
                  <a:t> fast control of a</a:t>
                </a:r>
                <a:r>
                  <a:rPr lang="nb-NO" dirty="0">
                    <a:solidFill>
                      <a:srgbClr val="FF0000"/>
                    </a:solidFill>
                  </a:rPr>
                  <a:t> </a:t>
                </a:r>
                <a:r>
                  <a:rPr lang="nb-NO" dirty="0" err="1">
                    <a:solidFill>
                      <a:srgbClr val="FF0000"/>
                    </a:solidFill>
                  </a:rPr>
                  <a:t>process</a:t>
                </a:r>
                <a:r>
                  <a:rPr lang="nb-NO" dirty="0">
                    <a:solidFill>
                      <a:srgbClr val="FF0000"/>
                    </a:solidFill>
                  </a:rPr>
                  <a:t> </a:t>
                </a:r>
                <a:r>
                  <a:rPr lang="nb-NO" dirty="0" err="1"/>
                  <a:t>which</a:t>
                </a:r>
                <a:r>
                  <a:rPr lang="nb-NO" dirty="0"/>
                  <a:t> is fast. </a:t>
                </a:r>
              </a:p>
              <a:p>
                <a:pPr lvl="1"/>
                <a:r>
                  <a:rPr lang="nb-NO" dirty="0">
                    <a:solidFill>
                      <a:schemeClr val="tx2"/>
                    </a:solidFill>
                  </a:rPr>
                  <a:t>First turn system </a:t>
                </a:r>
                <a:r>
                  <a:rPr lang="nb-NO" dirty="0" err="1">
                    <a:solidFill>
                      <a:schemeClr val="tx2"/>
                    </a:solidFill>
                  </a:rPr>
                  <a:t>into</a:t>
                </a:r>
                <a:r>
                  <a:rPr lang="nb-NO" dirty="0">
                    <a:solidFill>
                      <a:schemeClr val="tx2"/>
                    </a:solidFill>
                  </a:rPr>
                  <a:t> «</a:t>
                </a:r>
                <a:r>
                  <a:rPr lang="nb-NO" dirty="0" err="1">
                    <a:solidFill>
                      <a:schemeClr val="tx2"/>
                    </a:solidFill>
                  </a:rPr>
                  <a:t>slow</a:t>
                </a:r>
                <a:r>
                  <a:rPr lang="nb-NO" dirty="0">
                    <a:solidFill>
                      <a:schemeClr val="tx2"/>
                    </a:solidFill>
                  </a:rPr>
                  <a:t>» integrator by input </a:t>
                </a:r>
                <a:r>
                  <a:rPr lang="nb-NO" dirty="0" err="1">
                    <a:solidFill>
                      <a:schemeClr val="tx2"/>
                    </a:solidFill>
                  </a:rPr>
                  <a:t>transformation</a:t>
                </a:r>
                <a:r>
                  <a:rPr lang="nb-NO" dirty="0">
                    <a:solidFill>
                      <a:schemeClr val="tx2"/>
                    </a:solidFill>
                  </a:rPr>
                  <a:t> (positive feedback)</a:t>
                </a:r>
              </a:p>
              <a:p>
                <a:pPr lvl="1"/>
                <a:r>
                  <a:rPr lang="nb-NO" dirty="0" err="1">
                    <a:solidFill>
                      <a:schemeClr val="accent6">
                        <a:lumMod val="75000"/>
                      </a:schemeClr>
                    </a:solidFill>
                  </a:rPr>
                  <a:t>Then</a:t>
                </a:r>
                <a:r>
                  <a:rPr lang="nb-NO" dirty="0">
                    <a:solidFill>
                      <a:schemeClr val="accent6">
                        <a:lumMod val="75000"/>
                      </a:schemeClr>
                    </a:solidFill>
                  </a:rPr>
                  <a:t> make fast </a:t>
                </a:r>
                <a:r>
                  <a:rPr lang="nb-NO" dirty="0" err="1">
                    <a:solidFill>
                      <a:schemeClr val="accent6">
                        <a:lumMod val="75000"/>
                      </a:schemeClr>
                    </a:solidFill>
                  </a:rPr>
                  <a:t>again</a:t>
                </a:r>
                <a:r>
                  <a:rPr lang="nb-NO" dirty="0">
                    <a:solidFill>
                      <a:schemeClr val="accent6">
                        <a:lumMod val="75000"/>
                      </a:schemeClr>
                    </a:solidFill>
                  </a:rPr>
                  <a:t> by </a:t>
                </a:r>
                <a:r>
                  <a:rPr lang="nb-NO" dirty="0" err="1">
                    <a:solidFill>
                      <a:schemeClr val="accent6">
                        <a:lumMod val="75000"/>
                      </a:schemeClr>
                    </a:solidFill>
                  </a:rPr>
                  <a:t>using</a:t>
                </a:r>
                <a:r>
                  <a:rPr lang="nb-NO" dirty="0">
                    <a:solidFill>
                      <a:schemeClr val="accent6">
                        <a:lumMod val="75000"/>
                      </a:schemeClr>
                    </a:solidFill>
                  </a:rPr>
                  <a:t> negative feedback in controller C</a:t>
                </a:r>
              </a:p>
              <a:p>
                <a:pPr lvl="1"/>
                <a:r>
                  <a:rPr lang="nb-NO" dirty="0" err="1"/>
                  <a:t>Does</a:t>
                </a:r>
                <a:r>
                  <a:rPr lang="nb-NO" dirty="0"/>
                  <a:t> not make </a:t>
                </a:r>
                <a:r>
                  <a:rPr lang="nb-NO" dirty="0" err="1"/>
                  <a:t>much</a:t>
                </a:r>
                <a:r>
                  <a:rPr lang="nb-NO" dirty="0"/>
                  <a:t> </a:t>
                </a:r>
                <a:r>
                  <a:rPr lang="nb-NO" dirty="0" err="1"/>
                  <a:t>sense</a:t>
                </a:r>
                <a:r>
                  <a:rPr lang="nb-NO" dirty="0"/>
                  <a:t>!</a:t>
                </a:r>
              </a:p>
              <a:p>
                <a:r>
                  <a:rPr lang="nb-NO" dirty="0" err="1"/>
                  <a:t>Also</a:t>
                </a:r>
                <a:r>
                  <a:rPr lang="nb-NO" dirty="0"/>
                  <a:t>: </a:t>
                </a:r>
                <a:r>
                  <a:rPr lang="nb-NO" dirty="0" err="1"/>
                  <a:t>Integrating</a:t>
                </a:r>
                <a:r>
                  <a:rPr lang="nb-NO" dirty="0"/>
                  <a:t> systems </a:t>
                </a:r>
                <a:r>
                  <a:rPr lang="nb-NO" dirty="0" err="1"/>
                  <a:t>are</a:t>
                </a:r>
                <a:r>
                  <a:rPr lang="nb-NO" dirty="0"/>
                  <a:t> not </a:t>
                </a:r>
                <a:r>
                  <a:rPr lang="nb-NO" dirty="0" err="1"/>
                  <a:t>easy</a:t>
                </a:r>
                <a:r>
                  <a:rPr lang="nb-NO" dirty="0"/>
                  <a:t> to control</a:t>
                </a:r>
              </a:p>
              <a:p>
                <a:endParaRPr lang="nb-NO" dirty="0"/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81CAE5-4761-4E7B-8DA4-0B86D94810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600201"/>
                <a:ext cx="5384800" cy="4525963"/>
              </a:xfrm>
              <a:blipFill>
                <a:blip r:embed="rId2"/>
                <a:stretch>
                  <a:fillRect l="-1699" t="-2830" r="-2492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C0C2838-9DC3-4C2B-B822-2DFEDEB1E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831" y="1929706"/>
            <a:ext cx="5384800" cy="2019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4254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54A9-8919-4F0B-A4B9-5EED6712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Extension</a:t>
            </a:r>
            <a:r>
              <a:rPr lang="nb-NO" dirty="0"/>
              <a:t> 2: Introduce tuning parameter A for </a:t>
            </a:r>
            <a:r>
              <a:rPr lang="nb-NO" dirty="0" err="1"/>
              <a:t>dynamics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0F0FC9-3E98-43F0-8C9B-246A8155E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nb-NO" b="1" dirty="0">
                    <a:solidFill>
                      <a:schemeClr val="tx1"/>
                    </a:solidFill>
                  </a:rPr>
                  <a:t>Original system:	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nb-NO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b="1" dirty="0">
                  <a:solidFill>
                    <a:srgbClr val="FF0000"/>
                  </a:solidFill>
                </a:endParaRPr>
              </a:p>
              <a:p>
                <a:r>
                  <a:rPr lang="nb-NO" b="1" dirty="0" err="1">
                    <a:solidFill>
                      <a:schemeClr val="tx1"/>
                    </a:solidFill>
                  </a:rPr>
                  <a:t>Transformed</a:t>
                </a:r>
                <a:r>
                  <a:rPr lang="nb-NO" b="1" dirty="0">
                    <a:solidFill>
                      <a:schemeClr val="tx1"/>
                    </a:solidFill>
                  </a:rPr>
                  <a:t> input: 		 </a:t>
                </a:r>
                <a14:m>
                  <m:oMath xmlns:m="http://schemas.openxmlformats.org/officeDocument/2006/math"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nb-NO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𝑨𝒚</m:t>
                    </m:r>
                  </m:oMath>
                </a14:m>
                <a:endParaRPr lang="nb-NO" b="1" dirty="0">
                  <a:solidFill>
                    <a:srgbClr val="FF0000"/>
                  </a:solidFill>
                </a:endParaRPr>
              </a:p>
              <a:p>
                <a:r>
                  <a:rPr lang="nb-NO" b="1" dirty="0" err="1"/>
                  <a:t>Get</a:t>
                </a:r>
                <a:r>
                  <a:rPr lang="nb-NO" b="1" dirty="0"/>
                  <a:t> </a:t>
                </a:r>
                <a:r>
                  <a:rPr lang="nb-NO" b="1" dirty="0" err="1"/>
                  <a:t>transformed</a:t>
                </a:r>
                <a:r>
                  <a:rPr lang="nb-NO" b="1" dirty="0"/>
                  <a:t>  system: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nb-NO" b="1" i="1" dirty="0" err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nb-NO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b="1" i="1" dirty="0" err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𝑨𝒚</m:t>
                    </m:r>
                    <m:r>
                      <a:rPr lang="nb-NO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nb-NO" b="1" i="1" dirty="0" err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nb-NO" b="1" i="1" baseline="-25000" dirty="0" err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nb-NO" b="1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r>
                  <a:rPr lang="nb-NO" dirty="0"/>
                  <a:t>First-order  </a:t>
                </a:r>
              </a:p>
              <a:p>
                <a:pPr lvl="1"/>
                <a:r>
                  <a:rPr lang="nb-NO" dirty="0"/>
                  <a:t>A </a:t>
                </a:r>
                <a:r>
                  <a:rPr lang="nb-NO" dirty="0" err="1"/>
                  <a:t>can</a:t>
                </a:r>
                <a:r>
                  <a:rPr lang="nb-NO" dirty="0"/>
                  <a:t> be used to </a:t>
                </a:r>
                <a:r>
                  <a:rPr lang="nb-NO" dirty="0" err="1"/>
                  <a:t>get</a:t>
                </a:r>
                <a:r>
                  <a:rPr lang="nb-NO" dirty="0"/>
                  <a:t> </a:t>
                </a:r>
                <a:r>
                  <a:rPr lang="nb-NO" dirty="0" err="1"/>
                  <a:t>desired</a:t>
                </a:r>
                <a:r>
                  <a:rPr lang="nb-NO" dirty="0"/>
                  <a:t> </a:t>
                </a:r>
                <a:r>
                  <a:rPr lang="nb-NO" dirty="0" err="1"/>
                  <a:t>dynamics</a:t>
                </a:r>
                <a:endParaRPr lang="nb-NO" dirty="0"/>
              </a:p>
              <a:p>
                <a:pPr lvl="1"/>
                <a:r>
                  <a:rPr lang="nb-NO" dirty="0" err="1"/>
                  <a:t>Decoupled</a:t>
                </a:r>
                <a:r>
                  <a:rPr lang="nb-NO" dirty="0"/>
                  <a:t> </a:t>
                </a:r>
                <a:r>
                  <a:rPr lang="nb-NO" dirty="0" err="1"/>
                  <a:t>if</a:t>
                </a:r>
                <a:r>
                  <a:rPr lang="nb-NO" dirty="0"/>
                  <a:t> A is diagonal</a:t>
                </a:r>
              </a:p>
              <a:p>
                <a:pPr lvl="1"/>
                <a:r>
                  <a:rPr lang="nb-NO" dirty="0"/>
                  <a:t>Special case A=0: </a:t>
                </a:r>
                <a:r>
                  <a:rPr lang="nb-NO" dirty="0" err="1"/>
                  <a:t>Integrating</a:t>
                </a:r>
                <a:r>
                  <a:rPr lang="nb-NO" dirty="0"/>
                  <a:t> («</a:t>
                </a:r>
                <a:r>
                  <a:rPr lang="nb-NO" dirty="0" err="1"/>
                  <a:t>feeedback</a:t>
                </a:r>
                <a:r>
                  <a:rPr lang="nb-NO" dirty="0"/>
                  <a:t> </a:t>
                </a:r>
                <a:r>
                  <a:rPr lang="nb-NO" dirty="0" err="1"/>
                  <a:t>linearization</a:t>
                </a:r>
                <a:r>
                  <a:rPr lang="nb-NO" dirty="0"/>
                  <a:t>»)</a:t>
                </a:r>
              </a:p>
              <a:p>
                <a:pPr lvl="1"/>
                <a:r>
                  <a:rPr lang="nb-NO" dirty="0"/>
                  <a:t>One </a:t>
                </a:r>
                <a:r>
                  <a:rPr lang="nb-NO" dirty="0" err="1"/>
                  <a:t>idea</a:t>
                </a:r>
                <a:r>
                  <a:rPr lang="nb-NO" dirty="0"/>
                  <a:t>: Select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nb-NO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i="1" dirty="0" err="1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nb-NO" i="1" dirty="0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</m:oMath>
                </a14:m>
                <a:r>
                  <a:rPr lang="nb-NO" dirty="0"/>
                  <a:t> at nominal operating </a:t>
                </a:r>
                <a:r>
                  <a:rPr lang="nb-NO" dirty="0" err="1"/>
                  <a:t>point</a:t>
                </a:r>
                <a:r>
                  <a:rPr lang="nb-NO" dirty="0"/>
                  <a:t> </a:t>
                </a:r>
              </a:p>
              <a:p>
                <a:pPr lvl="2"/>
                <a:r>
                  <a:rPr lang="nb-NO" dirty="0" err="1"/>
                  <a:t>Then</a:t>
                </a:r>
                <a:r>
                  <a:rPr lang="nb-NO" dirty="0"/>
                  <a:t> </a:t>
                </a:r>
                <a:r>
                  <a:rPr lang="nb-NO" dirty="0" err="1"/>
                  <a:t>nominally</a:t>
                </a:r>
                <a:r>
                  <a:rPr lang="nb-NO" dirty="0"/>
                  <a:t>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dirty="0" err="1"/>
                  <a:t>transformed</a:t>
                </a:r>
                <a:r>
                  <a:rPr lang="nb-NO" dirty="0"/>
                  <a:t> system has </a:t>
                </a:r>
                <a:r>
                  <a:rPr lang="nb-NO" dirty="0" err="1"/>
                  <a:t>the</a:t>
                </a:r>
                <a:r>
                  <a:rPr lang="nb-NO" dirty="0"/>
                  <a:t> same </a:t>
                </a:r>
                <a:r>
                  <a:rPr lang="nb-NO" dirty="0" err="1"/>
                  <a:t>dynamics</a:t>
                </a:r>
                <a:r>
                  <a:rPr lang="nb-NO" dirty="0"/>
                  <a:t> as </a:t>
                </a:r>
                <a:r>
                  <a:rPr lang="nb-NO" dirty="0" err="1"/>
                  <a:t>the</a:t>
                </a:r>
                <a:r>
                  <a:rPr lang="nb-NO" dirty="0"/>
                  <a:t> original system</a:t>
                </a:r>
              </a:p>
              <a:p>
                <a:pPr lvl="2"/>
                <a:r>
                  <a:rPr lang="nb-NO" dirty="0"/>
                  <a:t>and </a:t>
                </a:r>
                <a:r>
                  <a:rPr lang="nb-NO" dirty="0" err="1"/>
                  <a:t>there</a:t>
                </a:r>
                <a:r>
                  <a:rPr lang="nb-NO" dirty="0"/>
                  <a:t> is </a:t>
                </a:r>
                <a:r>
                  <a:rPr lang="nb-NO" dirty="0" err="1"/>
                  <a:t>nominally</a:t>
                </a:r>
                <a:r>
                  <a:rPr lang="nb-NO" dirty="0"/>
                  <a:t> </a:t>
                </a:r>
                <a:r>
                  <a:rPr lang="nb-NO" dirty="0" err="1"/>
                  <a:t>no</a:t>
                </a:r>
                <a:r>
                  <a:rPr lang="nb-NO" dirty="0"/>
                  <a:t> feedback from y to inverse v-</a:t>
                </a:r>
                <a:r>
                  <a:rPr lang="nb-NO" dirty="0" err="1"/>
                  <a:t>block</a:t>
                </a:r>
                <a:r>
                  <a:rPr lang="nb-NO" dirty="0"/>
                  <a:t> (input </a:t>
                </a:r>
                <a:r>
                  <a:rPr lang="nb-NO" dirty="0" err="1"/>
                  <a:t>calculation</a:t>
                </a:r>
                <a:r>
                  <a:rPr lang="nb-NO" dirty="0"/>
                  <a:t>)</a:t>
                </a:r>
              </a:p>
              <a:p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0F0FC9-3E98-43F0-8C9B-246A8155E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1652BE8-1956-4AE3-B8A3-160316B27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496" y="1227434"/>
            <a:ext cx="5326592" cy="19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0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C1DD25-FC06-4CC1-9673-73404E4EA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274" y="1168165"/>
            <a:ext cx="5326592" cy="19987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D954A9-8919-4F0B-A4B9-5EED67122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195956" cy="1143000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Extension</a:t>
            </a:r>
            <a:r>
              <a:rPr lang="nb-NO" dirty="0"/>
              <a:t> 2’: Related </a:t>
            </a:r>
            <a:r>
              <a:rPr lang="nb-NO" dirty="0" err="1"/>
              <a:t>transformation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steady-</a:t>
            </a:r>
            <a:r>
              <a:rPr lang="nb-NO" dirty="0" err="1"/>
              <a:t>state</a:t>
            </a:r>
            <a:r>
              <a:rPr lang="nb-NO" dirty="0"/>
              <a:t> </a:t>
            </a:r>
            <a:r>
              <a:rPr lang="nb-NO" dirty="0" err="1"/>
              <a:t>gain</a:t>
            </a:r>
            <a:r>
              <a:rPr lang="nb-NO" dirty="0"/>
              <a:t> I</a:t>
            </a:r>
            <a:r>
              <a:rPr lang="nb-NO" baseline="30000" dirty="0"/>
              <a:t>*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0F0FC9-3E98-43F0-8C9B-246A8155E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600201"/>
                <a:ext cx="11195957" cy="4525963"/>
              </a:xfrm>
            </p:spPr>
            <p:txBody>
              <a:bodyPr>
                <a:normAutofit fontScale="92500"/>
              </a:bodyPr>
              <a:lstStyle/>
              <a:p>
                <a:r>
                  <a:rPr lang="nb-NO" sz="2600" b="1" dirty="0">
                    <a:solidFill>
                      <a:schemeClr val="tx1"/>
                    </a:solidFill>
                  </a:rPr>
                  <a:t>Original system: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2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nb-NO" sz="2600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nb-NO" sz="2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sz="2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nb-NO" sz="2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26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sz="26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6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sz="26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6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sz="2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sz="2600" b="1" dirty="0">
                  <a:solidFill>
                    <a:srgbClr val="FF0000"/>
                  </a:solidFill>
                </a:endParaRPr>
              </a:p>
              <a:p>
                <a:endParaRPr lang="nb-NO" sz="1800" b="1" dirty="0">
                  <a:solidFill>
                    <a:srgbClr val="FF0000"/>
                  </a:solidFill>
                </a:endParaRPr>
              </a:p>
              <a:p>
                <a:r>
                  <a:rPr lang="nb-NO" sz="1800" b="1" dirty="0" err="1">
                    <a:solidFill>
                      <a:schemeClr val="tx1"/>
                    </a:solidFill>
                  </a:rPr>
                  <a:t>Transformed</a:t>
                </a:r>
                <a:r>
                  <a:rPr lang="nb-NO" sz="1800" b="1" dirty="0">
                    <a:solidFill>
                      <a:schemeClr val="tx1"/>
                    </a:solidFill>
                  </a:rPr>
                  <a:t> input:          </a:t>
                </a:r>
                <a14:m>
                  <m:oMath xmlns:m="http://schemas.openxmlformats.org/officeDocument/2006/math">
                    <m:r>
                      <a:rPr lang="nb-NO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nb-NO" sz="1800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nb-NO" sz="1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sz="1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nb-NO" sz="1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8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sz="18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8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sz="18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8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sz="1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r>
                      <a:rPr lang="nb-NO" sz="18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𝑨𝒚</m:t>
                    </m:r>
                  </m:oMath>
                </a14:m>
                <a:endParaRPr lang="nb-NO" sz="1800" b="1" dirty="0">
                  <a:solidFill>
                    <a:srgbClr val="FF0000"/>
                  </a:solidFill>
                </a:endParaRPr>
              </a:p>
              <a:p>
                <a:r>
                  <a:rPr lang="nb-NO" sz="1800" b="1" dirty="0" err="1"/>
                  <a:t>Get</a:t>
                </a:r>
                <a:r>
                  <a:rPr lang="nb-NO" sz="1800" b="1" dirty="0"/>
                  <a:t> </a:t>
                </a:r>
                <a:r>
                  <a:rPr lang="nb-NO" sz="1800" b="1" dirty="0" err="1"/>
                  <a:t>transformed</a:t>
                </a:r>
                <a:r>
                  <a:rPr lang="nb-NO" sz="1800" b="1" dirty="0"/>
                  <a:t>  system: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18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800" b="1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nb-NO" sz="1800" b="1" i="1" dirty="0" err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nb-NO" sz="18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sz="1800" b="1" i="1" dirty="0" err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𝑨𝒚</m:t>
                    </m:r>
                    <m:r>
                      <a:rPr lang="nb-NO" sz="18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nb-NO" sz="1800" b="1" i="1" dirty="0" err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nb-NO" sz="1800" b="1" i="1" baseline="-25000" dirty="0" err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nb-NO" sz="1800" b="1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nb-NO" sz="1800" b="1" dirty="0">
                  <a:solidFill>
                    <a:srgbClr val="FF0000"/>
                  </a:solidFill>
                </a:endParaRPr>
              </a:p>
              <a:p>
                <a:r>
                  <a:rPr lang="nb-NO" b="1" dirty="0" err="1"/>
                  <a:t>Closely</a:t>
                </a:r>
                <a:r>
                  <a:rPr lang="nb-NO" b="1" dirty="0"/>
                  <a:t> </a:t>
                </a:r>
                <a:r>
                  <a:rPr lang="nb-NO" b="1" dirty="0" err="1"/>
                  <a:t>related</a:t>
                </a:r>
                <a:r>
                  <a:rPr lang="nb-NO" b="1" dirty="0"/>
                  <a:t> </a:t>
                </a:r>
                <a:r>
                  <a:rPr lang="nb-NO" b="1" dirty="0" err="1"/>
                  <a:t>transformed</a:t>
                </a:r>
                <a:r>
                  <a:rPr lang="nb-NO" b="1" dirty="0"/>
                  <a:t> input: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−</m:t>
                    </m:r>
                    <m:sSup>
                      <m:sSupPr>
                        <m:ctrlP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l-GR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nb-NO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Get transformed system</a:t>
                </a:r>
                <a:r>
                  <a:rPr lang="nb-NO" dirty="0"/>
                  <a:t>:  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nb-NO" b="1" i="1" baseline="-25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nb-NO" b="1" i="1" baseline="-250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nb-NO" b="1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1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nb-NO" b="1" i="1" dirty="0" err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nb-NO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−</m:t>
                    </m:r>
                    <m:r>
                      <a:rPr lang="nb-NO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nb-NO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𝒗𝑨</m:t>
                    </m:r>
                    <m:r>
                      <a:rPr lang="nb-NO" b="1" i="1" baseline="-25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nb-NO" b="1" i="1" baseline="-25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          </m:t>
                    </m:r>
                  </m:oMath>
                </a14:m>
                <a:r>
                  <a:rPr lang="nb-NO" dirty="0">
                    <a:solidFill>
                      <a:schemeClr val="tx1"/>
                    </a:solidFill>
                  </a:rPr>
                  <a:t>(</a:t>
                </a:r>
                <a:r>
                  <a:rPr lang="nb-NO" dirty="0" err="1">
                    <a:solidFill>
                      <a:schemeClr val="tx1"/>
                    </a:solidFill>
                  </a:rPr>
                  <a:t>with</a:t>
                </a:r>
                <a:r>
                  <a:rPr lang="nb-NO" dirty="0">
                    <a:solidFill>
                      <a:schemeClr val="tx1"/>
                    </a:solidFill>
                  </a:rPr>
                  <a:t> tuning parameter (</a:t>
                </a:r>
                <a:r>
                  <a:rPr lang="nb-NO" dirty="0" err="1">
                    <a:solidFill>
                      <a:schemeClr val="tx1"/>
                    </a:solidFill>
                  </a:rPr>
                  <a:t>matrix</a:t>
                </a:r>
                <a:r>
                  <a:rPr lang="nb-NO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l-GR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nb-NO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nb-NO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nb-NO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-A</a:t>
                </a:r>
                <a:r>
                  <a:rPr lang="nb-NO" b="1" i="1" baseline="30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nb-NO" dirty="0"/>
                  <a:t>)</a:t>
                </a:r>
                <a:endParaRPr lang="nb-NO" baseline="-250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nb-NO" dirty="0"/>
                  <a:t>This system has linear setpoint </a:t>
                </a:r>
                <a:r>
                  <a:rPr lang="nb-NO" dirty="0" err="1"/>
                  <a:t>response</a:t>
                </a:r>
                <a:r>
                  <a:rPr lang="nb-NO" dirty="0"/>
                  <a:t> (from v</a:t>
                </a:r>
                <a:r>
                  <a:rPr lang="nb-NO" baseline="-25000" dirty="0"/>
                  <a:t>A0</a:t>
                </a:r>
                <a:r>
                  <a:rPr lang="nb-NO" dirty="0"/>
                  <a:t>=y</a:t>
                </a:r>
                <a:r>
                  <a:rPr lang="nb-NO" baseline="-25000" dirty="0"/>
                  <a:t>s</a:t>
                </a:r>
                <a:r>
                  <a:rPr lang="nb-NO" dirty="0"/>
                  <a:t> to y) </a:t>
                </a:r>
                <a:r>
                  <a:rPr lang="nb-NO" dirty="0" err="1"/>
                  <a:t>with</a:t>
                </a:r>
                <a:r>
                  <a:rPr lang="nb-NO" dirty="0"/>
                  <a:t> time </a:t>
                </a:r>
                <a:r>
                  <a:rPr lang="nb-NO" dirty="0" err="1"/>
                  <a:t>constant</a:t>
                </a:r>
                <a:r>
                  <a:rPr lang="nb-NO" dirty="0"/>
                  <a:t> </a:t>
                </a:r>
                <a:r>
                  <a:rPr lang="el-GR" dirty="0"/>
                  <a:t>τ</a:t>
                </a:r>
                <a:r>
                  <a:rPr lang="nb-NO" baseline="-25000" dirty="0"/>
                  <a:t>0</a:t>
                </a:r>
                <a:r>
                  <a:rPr lang="nb-NO" dirty="0"/>
                  <a:t> and steady-</a:t>
                </a:r>
                <a:r>
                  <a:rPr lang="nb-NO" dirty="0" err="1"/>
                  <a:t>state</a:t>
                </a:r>
                <a:r>
                  <a:rPr lang="nb-NO" dirty="0"/>
                  <a:t> </a:t>
                </a:r>
                <a:r>
                  <a:rPr lang="nb-NO" dirty="0" err="1"/>
                  <a:t>gain</a:t>
                </a:r>
                <a:r>
                  <a:rPr lang="nb-NO" dirty="0"/>
                  <a:t> I, and </a:t>
                </a:r>
                <a:r>
                  <a:rPr lang="nb-NO" dirty="0" err="1"/>
                  <a:t>perfect</a:t>
                </a:r>
                <a:r>
                  <a:rPr lang="nb-NO" dirty="0"/>
                  <a:t> </a:t>
                </a:r>
                <a:r>
                  <a:rPr lang="nb-NO" dirty="0" err="1"/>
                  <a:t>disturbance</a:t>
                </a:r>
                <a:r>
                  <a:rPr lang="nb-NO" dirty="0"/>
                  <a:t> </a:t>
                </a:r>
                <a:r>
                  <a:rPr lang="nb-NO" dirty="0" err="1"/>
                  <a:t>rejection</a:t>
                </a:r>
                <a:r>
                  <a:rPr lang="nb-NO" dirty="0"/>
                  <a:t>.</a:t>
                </a:r>
              </a:p>
              <a:p>
                <a:pPr lvl="1"/>
                <a:r>
                  <a:rPr lang="nb-NO" dirty="0"/>
                  <a:t>May </a:t>
                </a:r>
                <a:r>
                  <a:rPr lang="nb-NO" dirty="0" err="1"/>
                  <a:t>then</a:t>
                </a:r>
                <a:r>
                  <a:rPr lang="nb-NO" dirty="0"/>
                  <a:t> in </a:t>
                </a:r>
                <a:r>
                  <a:rPr lang="nb-NO" dirty="0" err="1"/>
                  <a:t>theory</a:t>
                </a:r>
                <a:r>
                  <a:rPr lang="nb-NO" dirty="0"/>
                  <a:t> </a:t>
                </a:r>
                <a:r>
                  <a:rPr lang="nb-NO" dirty="0" err="1"/>
                  <a:t>avoid</a:t>
                </a:r>
                <a:r>
                  <a:rPr lang="nb-NO" dirty="0"/>
                  <a:t>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dirty="0" err="1"/>
                  <a:t>outer</a:t>
                </a:r>
                <a:r>
                  <a:rPr lang="nb-NO" dirty="0"/>
                  <a:t> feedback controller C (e.g., PI)</a:t>
                </a:r>
              </a:p>
              <a:p>
                <a:pPr lvl="1"/>
                <a:r>
                  <a:rPr lang="nb-NO" dirty="0"/>
                  <a:t>BUT: The </a:t>
                </a:r>
                <a:r>
                  <a:rPr lang="nb-NO" dirty="0" err="1"/>
                  <a:t>outer</a:t>
                </a:r>
                <a:r>
                  <a:rPr lang="nb-NO" dirty="0"/>
                  <a:t> controller C is </a:t>
                </a:r>
                <a:r>
                  <a:rPr lang="nb-NO" dirty="0" err="1"/>
                  <a:t>needed</a:t>
                </a:r>
                <a:r>
                  <a:rPr lang="nb-NO" dirty="0"/>
                  <a:t> to </a:t>
                </a:r>
                <a:r>
                  <a:rPr lang="nb-NO" dirty="0" err="1"/>
                  <a:t>correct</a:t>
                </a:r>
                <a:r>
                  <a:rPr lang="nb-NO" dirty="0"/>
                  <a:t> for </a:t>
                </a:r>
                <a:r>
                  <a:rPr lang="nb-NO" dirty="0" err="1"/>
                  <a:t>model</a:t>
                </a:r>
                <a:r>
                  <a:rPr lang="nb-NO" dirty="0"/>
                  <a:t> </a:t>
                </a:r>
                <a:r>
                  <a:rPr lang="nb-NO" dirty="0" err="1"/>
                  <a:t>errors</a:t>
                </a:r>
                <a:r>
                  <a:rPr lang="nb-NO" dirty="0"/>
                  <a:t> and </a:t>
                </a:r>
                <a:r>
                  <a:rPr lang="nb-NO" dirty="0" err="1"/>
                  <a:t>unknown</a:t>
                </a:r>
                <a:r>
                  <a:rPr lang="nb-NO" dirty="0"/>
                  <a:t> </a:t>
                </a:r>
                <a:r>
                  <a:rPr lang="nb-NO" dirty="0" err="1"/>
                  <a:t>disturbances</a:t>
                </a:r>
                <a:endParaRPr lang="nb-NO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0F0FC9-3E98-43F0-8C9B-246A8155E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600201"/>
                <a:ext cx="11195957" cy="4525963"/>
              </a:xfrm>
              <a:blipFill>
                <a:blip r:embed="rId3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81F652D-97CB-4626-8310-8832A09D89BE}"/>
              </a:ext>
            </a:extLst>
          </p:cNvPr>
          <p:cNvSpPr txBox="1"/>
          <p:nvPr/>
        </p:nvSpPr>
        <p:spPr>
          <a:xfrm>
            <a:off x="698643" y="6388923"/>
            <a:ext cx="48663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600" dirty="0"/>
              <a:t>*Zotica, Alsop and Skogestad. 2020 IFAC World </a:t>
            </a:r>
            <a:r>
              <a:rPr lang="nb-NO" sz="1600" dirty="0" err="1"/>
              <a:t>Congress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657406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54A9-8919-4F0B-A4B9-5EED6712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Extension</a:t>
            </a:r>
            <a:r>
              <a:rPr lang="nb-NO" dirty="0"/>
              <a:t> 3: </a:t>
            </a:r>
            <a:r>
              <a:rPr lang="nb-NO" dirty="0" err="1"/>
              <a:t>Static</a:t>
            </a:r>
            <a:r>
              <a:rPr lang="nb-NO" dirty="0"/>
              <a:t>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0F0FC9-3E98-43F0-8C9B-246A8155E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dirty="0" err="1">
                    <a:solidFill>
                      <a:srgbClr val="FF0000"/>
                    </a:solidFill>
                  </a:rPr>
                  <a:t>Static</a:t>
                </a:r>
                <a:r>
                  <a:rPr lang="nb-NO" dirty="0">
                    <a:solidFill>
                      <a:srgbClr val="FF0000"/>
                    </a:solidFill>
                  </a:rPr>
                  <a:t> </a:t>
                </a:r>
                <a:r>
                  <a:rPr lang="nb-NO" dirty="0" err="1">
                    <a:solidFill>
                      <a:srgbClr val="FF0000"/>
                    </a:solidFill>
                  </a:rPr>
                  <a:t>process</a:t>
                </a:r>
                <a:r>
                  <a:rPr lang="nb-NO" dirty="0"/>
                  <a:t>: </a:t>
                </a:r>
                <a14:m>
                  <m:oMath xmlns:m="http://schemas.openxmlformats.org/officeDocument/2006/math"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𝑪𝒙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b="1" dirty="0">
                  <a:solidFill>
                    <a:srgbClr val="FF0000"/>
                  </a:solidFill>
                </a:endParaRPr>
              </a:p>
              <a:p>
                <a:r>
                  <a:rPr lang="nb-NO" b="1" dirty="0" err="1">
                    <a:solidFill>
                      <a:srgbClr val="FF0000"/>
                    </a:solidFill>
                  </a:rPr>
                  <a:t>Common</a:t>
                </a:r>
                <a:r>
                  <a:rPr lang="nb-NO" b="1" dirty="0">
                    <a:solidFill>
                      <a:srgbClr val="FF0000"/>
                    </a:solidFill>
                  </a:rPr>
                  <a:t> in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process</a:t>
                </a:r>
                <a:r>
                  <a:rPr lang="nb-NO" b="1" dirty="0">
                    <a:solidFill>
                      <a:srgbClr val="FF0000"/>
                    </a:solidFill>
                  </a:rPr>
                  <a:t> control</a:t>
                </a:r>
              </a:p>
              <a:p>
                <a:r>
                  <a:rPr lang="nb-NO" dirty="0" err="1"/>
                  <a:t>Solve</a:t>
                </a:r>
                <a:r>
                  <a:rPr lang="nb-NO" dirty="0"/>
                  <a:t> f=0 </a:t>
                </a:r>
                <a:r>
                  <a:rPr lang="nb-NO" dirty="0" err="1"/>
                  <a:t>with</a:t>
                </a:r>
                <a:r>
                  <a:rPr lang="nb-NO" dirty="0"/>
                  <a:t> </a:t>
                </a:r>
                <a:r>
                  <a:rPr lang="nb-NO" dirty="0" err="1"/>
                  <a:t>respect</a:t>
                </a:r>
                <a:r>
                  <a:rPr lang="nb-NO" dirty="0"/>
                  <a:t> to x to </a:t>
                </a:r>
                <a:r>
                  <a:rPr lang="nb-NO" dirty="0" err="1"/>
                  <a:t>get</a:t>
                </a:r>
                <a:r>
                  <a:rPr lang="nb-NO" dirty="0"/>
                  <a:t> </a:t>
                </a:r>
                <a:r>
                  <a:rPr lang="nb-NO" dirty="0" err="1"/>
                  <a:t>the</a:t>
                </a:r>
                <a:r>
                  <a:rPr lang="nb-NO" dirty="0"/>
                  <a:t> nonlinear </a:t>
                </a:r>
                <a:r>
                  <a:rPr lang="nb-NO" dirty="0" err="1"/>
                  <a:t>static</a:t>
                </a:r>
                <a:r>
                  <a:rPr lang="nb-NO" dirty="0"/>
                  <a:t> </a:t>
                </a:r>
                <a:r>
                  <a:rPr lang="nb-NO" dirty="0" err="1"/>
                  <a:t>process</a:t>
                </a:r>
                <a:r>
                  <a:rPr lang="nb-NO" dirty="0"/>
                  <a:t> </a:t>
                </a:r>
                <a:r>
                  <a:rPr lang="nb-NO" dirty="0" err="1"/>
                  <a:t>model</a:t>
                </a:r>
                <a:r>
                  <a:rPr lang="nb-NO" dirty="0"/>
                  <a:t>: </a:t>
                </a:r>
                <a14:m>
                  <m:oMath xmlns:m="http://schemas.openxmlformats.org/officeDocument/2006/math"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b="1" dirty="0">
                  <a:solidFill>
                    <a:srgbClr val="FF0000"/>
                  </a:solidFill>
                </a:endParaRPr>
              </a:p>
              <a:p>
                <a:r>
                  <a:rPr lang="nb-NO" dirty="0"/>
                  <a:t>Introduce </a:t>
                </a:r>
                <a:r>
                  <a:rPr lang="nb-NO" dirty="0" err="1"/>
                  <a:t>transformed</a:t>
                </a:r>
                <a:r>
                  <a:rPr lang="nb-NO" dirty="0"/>
                  <a:t> input: </a:t>
                </a:r>
                <a14:m>
                  <m:oMath xmlns:m="http://schemas.openxmlformats.org/officeDocument/2006/math"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nb-NO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b="1" dirty="0">
                  <a:solidFill>
                    <a:srgbClr val="FF0000"/>
                  </a:solidFill>
                </a:endParaRPr>
              </a:p>
              <a:p>
                <a:r>
                  <a:rPr lang="nb-NO" dirty="0"/>
                  <a:t>New </a:t>
                </a:r>
                <a:r>
                  <a:rPr lang="nb-NO" dirty="0" err="1"/>
                  <a:t>transformed</a:t>
                </a:r>
                <a:r>
                  <a:rPr lang="nb-NO" dirty="0"/>
                  <a:t> linear </a:t>
                </a:r>
                <a:r>
                  <a:rPr lang="nb-NO" dirty="0" err="1"/>
                  <a:t>static</a:t>
                </a:r>
                <a:r>
                  <a:rPr lang="nb-NO" dirty="0"/>
                  <a:t> system, </a:t>
                </a:r>
                <a:r>
                  <a:rPr lang="nb-NO" dirty="0" err="1"/>
                  <a:t>independent</a:t>
                </a:r>
                <a:r>
                  <a:rPr lang="nb-NO" dirty="0"/>
                  <a:t> of </a:t>
                </a:r>
                <a:r>
                  <a:rPr lang="nb-NO" dirty="0" err="1"/>
                  <a:t>disturbances</a:t>
                </a:r>
                <a:r>
                  <a:rPr lang="nb-NO" dirty="0"/>
                  <a:t>: </a:t>
                </a:r>
                <a14:m>
                  <m:oMath xmlns:m="http://schemas.openxmlformats.org/officeDocument/2006/math"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nb-NO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nb-NO" b="1" baseline="-25000" dirty="0">
                  <a:solidFill>
                    <a:srgbClr val="FF0000"/>
                  </a:solidFill>
                </a:endParaRPr>
              </a:p>
              <a:p>
                <a:r>
                  <a:rPr lang="nb-NO" b="1" dirty="0">
                    <a:solidFill>
                      <a:schemeClr val="tx1"/>
                    </a:solidFill>
                  </a:rPr>
                  <a:t>Note: v</a:t>
                </a:r>
                <a:r>
                  <a:rPr lang="nb-NO" b="1" baseline="-25000" dirty="0">
                    <a:solidFill>
                      <a:schemeClr val="tx1"/>
                    </a:solidFill>
                  </a:rPr>
                  <a:t>0</a:t>
                </a:r>
                <a:r>
                  <a:rPr lang="nb-NO" b="1" dirty="0">
                    <a:solidFill>
                      <a:schemeClr val="tx1"/>
                    </a:solidFill>
                  </a:rPr>
                  <a:t> is </a:t>
                </a:r>
                <a:r>
                  <a:rPr lang="nb-NO" b="1" dirty="0" err="1">
                    <a:solidFill>
                      <a:schemeClr val="tx1"/>
                    </a:solidFill>
                  </a:rPr>
                  <a:t>independent</a:t>
                </a:r>
                <a:r>
                  <a:rPr lang="nb-NO" b="1" dirty="0">
                    <a:solidFill>
                      <a:schemeClr val="tx1"/>
                    </a:solidFill>
                  </a:rPr>
                  <a:t> of y, so </a:t>
                </a:r>
                <a:r>
                  <a:rPr lang="nb-NO" b="1" dirty="0" err="1">
                    <a:solidFill>
                      <a:schemeClr val="tx1"/>
                    </a:solidFill>
                  </a:rPr>
                  <a:t>the</a:t>
                </a:r>
                <a:r>
                  <a:rPr lang="nb-NO" b="1" dirty="0">
                    <a:solidFill>
                      <a:schemeClr val="tx1"/>
                    </a:solidFill>
                  </a:rPr>
                  <a:t> inverse input </a:t>
                </a:r>
                <a:r>
                  <a:rPr lang="nb-NO" b="1" dirty="0" err="1">
                    <a:solidFill>
                      <a:schemeClr val="tx1"/>
                    </a:solidFill>
                  </a:rPr>
                  <a:t>block</a:t>
                </a:r>
                <a:r>
                  <a:rPr lang="nb-NO" b="1" dirty="0">
                    <a:solidFill>
                      <a:schemeClr val="tx1"/>
                    </a:solidFill>
                  </a:rPr>
                  <a:t> is </a:t>
                </a:r>
                <a:r>
                  <a:rPr lang="nb-NO" b="1" dirty="0" err="1">
                    <a:solidFill>
                      <a:schemeClr val="tx1"/>
                    </a:solidFill>
                  </a:rPr>
                  <a:t>purely</a:t>
                </a:r>
                <a:r>
                  <a:rPr lang="nb-NO" b="1" dirty="0">
                    <a:solidFill>
                      <a:schemeClr val="tx1"/>
                    </a:solidFill>
                  </a:rPr>
                  <a:t> </a:t>
                </a:r>
                <a:r>
                  <a:rPr lang="nb-NO" b="1" dirty="0" err="1">
                    <a:solidFill>
                      <a:schemeClr val="tx1"/>
                    </a:solidFill>
                  </a:rPr>
                  <a:t>feedforward</a:t>
                </a:r>
                <a:endParaRPr lang="nb-NO" b="1" dirty="0">
                  <a:solidFill>
                    <a:schemeClr val="tx1"/>
                  </a:solidFill>
                </a:endParaRPr>
              </a:p>
              <a:p>
                <a:r>
                  <a:rPr lang="nb-NO" b="1" dirty="0">
                    <a:solidFill>
                      <a:srgbClr val="FF0000"/>
                    </a:solidFill>
                  </a:rPr>
                  <a:t>So: This is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simply</a:t>
                </a:r>
                <a:r>
                  <a:rPr lang="nb-NO" b="1" dirty="0">
                    <a:solidFill>
                      <a:srgbClr val="FF0000"/>
                    </a:solidFill>
                  </a:rPr>
                  <a:t> nonlinear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static</a:t>
                </a:r>
                <a:r>
                  <a:rPr lang="nb-NO" b="1" dirty="0">
                    <a:solidFill>
                      <a:srgbClr val="FF0000"/>
                    </a:solidFill>
                  </a:rPr>
                  <a:t>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feedforward</a:t>
                </a:r>
                <a:r>
                  <a:rPr lang="nb-NO" b="1" dirty="0">
                    <a:solidFill>
                      <a:srgbClr val="FF0000"/>
                    </a:solidFill>
                  </a:rPr>
                  <a:t> control</a:t>
                </a:r>
              </a:p>
              <a:p>
                <a:r>
                  <a:rPr lang="nb-NO" sz="2000" dirty="0" err="1"/>
                  <a:t>Assumption</a:t>
                </a:r>
                <a:r>
                  <a:rPr lang="nb-NO" sz="2000" dirty="0"/>
                  <a:t>: The </a:t>
                </a:r>
                <a:r>
                  <a:rPr lang="nb-NO" sz="2000" dirty="0" err="1"/>
                  <a:t>solution</a:t>
                </a:r>
                <a:r>
                  <a:rPr lang="nb-NO" sz="2000" dirty="0"/>
                  <a:t> to </a:t>
                </a:r>
                <a:r>
                  <a:rPr lang="nb-NO" sz="2000" dirty="0" err="1"/>
                  <a:t>the</a:t>
                </a:r>
                <a:r>
                  <a:rPr lang="nb-NO" sz="2000" dirty="0"/>
                  <a:t> </a:t>
                </a:r>
                <a:r>
                  <a:rPr lang="nb-NO" sz="2000" b="1" dirty="0" err="1">
                    <a:solidFill>
                      <a:srgbClr val="7030A0"/>
                    </a:solidFill>
                  </a:rPr>
                  <a:t>static</a:t>
                </a:r>
                <a:r>
                  <a:rPr lang="nb-NO" sz="2000" b="1" dirty="0">
                    <a:solidFill>
                      <a:srgbClr val="7030A0"/>
                    </a:solidFill>
                  </a:rPr>
                  <a:t> inverse problem</a:t>
                </a:r>
                <a:r>
                  <a:rPr lang="nb-NO" sz="2000" dirty="0"/>
                  <a:t>, </a:t>
                </a:r>
                <a14:m>
                  <m:oMath xmlns:m="http://schemas.openxmlformats.org/officeDocument/2006/math">
                    <m:r>
                      <a:rPr lang="nb-NO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nb-NO" sz="20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nb-NO" sz="20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sz="20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sz="2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0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2000" i="1" dirty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nb-NO" sz="2000" dirty="0" err="1"/>
                  <a:t>exists</a:t>
                </a:r>
                <a:r>
                  <a:rPr lang="nb-NO" sz="2000" dirty="0"/>
                  <a:t> and is </a:t>
                </a:r>
                <a:r>
                  <a:rPr lang="nb-NO" sz="2000" dirty="0" err="1"/>
                  <a:t>unique</a:t>
                </a:r>
                <a:r>
                  <a:rPr lang="nb-NO" sz="2000" baseline="30000" dirty="0"/>
                  <a:t>*</a:t>
                </a:r>
                <a:r>
                  <a:rPr lang="nb-NO" sz="2000" dirty="0"/>
                  <a:t>.</a:t>
                </a:r>
              </a:p>
              <a:p>
                <a:pPr lvl="1"/>
                <a:r>
                  <a:rPr lang="nb-NO" sz="1600" dirty="0" err="1"/>
                  <a:t>Warning</a:t>
                </a:r>
                <a:r>
                  <a:rPr lang="nb-NO" sz="1600" dirty="0"/>
                  <a:t>: May </a:t>
                </a:r>
                <a:r>
                  <a:rPr lang="nb-NO" sz="1600" dirty="0" err="1"/>
                  <a:t>encounter</a:t>
                </a:r>
                <a:r>
                  <a:rPr lang="nb-NO" sz="1600" dirty="0"/>
                  <a:t> problems </a:t>
                </a:r>
                <a:r>
                  <a:rPr lang="nb-NO" sz="1600" dirty="0" err="1"/>
                  <a:t>with</a:t>
                </a:r>
                <a:r>
                  <a:rPr lang="nb-NO" sz="1600" dirty="0"/>
                  <a:t> </a:t>
                </a:r>
                <a:r>
                  <a:rPr lang="nb-NO" sz="1600" dirty="0" err="1"/>
                  <a:t>the</a:t>
                </a:r>
                <a:r>
                  <a:rPr lang="nb-NO" sz="1600" dirty="0"/>
                  <a:t> </a:t>
                </a:r>
                <a:r>
                  <a:rPr lang="nb-NO" sz="1600" dirty="0" err="1"/>
                  <a:t>inversion</a:t>
                </a:r>
                <a:r>
                  <a:rPr lang="nb-NO" sz="1600" dirty="0"/>
                  <a:t> </a:t>
                </a:r>
                <a:r>
                  <a:rPr lang="nb-NO" sz="1600" dirty="0" err="1"/>
                  <a:t>if</a:t>
                </a:r>
                <a:r>
                  <a:rPr lang="nb-NO" sz="1600" dirty="0"/>
                  <a:t> </a:t>
                </a:r>
                <a:r>
                  <a:rPr lang="nb-NO" sz="1600" dirty="0" err="1"/>
                  <a:t>you</a:t>
                </a:r>
                <a:r>
                  <a:rPr lang="nb-NO" sz="1600" dirty="0"/>
                  <a:t> </a:t>
                </a:r>
                <a:r>
                  <a:rPr lang="nb-NO" sz="1600" dirty="0" err="1"/>
                  <a:t>apply</a:t>
                </a:r>
                <a:r>
                  <a:rPr lang="nb-NO" sz="1600" dirty="0"/>
                  <a:t> a </a:t>
                </a:r>
                <a:r>
                  <a:rPr lang="nb-NO" sz="1600" dirty="0" err="1"/>
                  <a:t>static</a:t>
                </a:r>
                <a:r>
                  <a:rPr lang="nb-NO" sz="1600" dirty="0"/>
                  <a:t> </a:t>
                </a:r>
                <a:r>
                  <a:rPr lang="nb-NO" sz="1600" dirty="0" err="1"/>
                  <a:t>transformation</a:t>
                </a:r>
                <a:r>
                  <a:rPr lang="nb-NO" sz="1600" dirty="0"/>
                  <a:t> to a </a:t>
                </a:r>
                <a:r>
                  <a:rPr lang="nb-NO" sz="1600" dirty="0" err="1"/>
                  <a:t>dynamic</a:t>
                </a:r>
                <a:r>
                  <a:rPr lang="nb-NO" sz="1600" dirty="0"/>
                  <a:t> system and </a:t>
                </a:r>
                <a:r>
                  <a:rPr lang="nb-NO" sz="1600" dirty="0" err="1"/>
                  <a:t>try</a:t>
                </a:r>
                <a:r>
                  <a:rPr lang="nb-NO" sz="1600" dirty="0"/>
                  <a:t> to speed up </a:t>
                </a:r>
                <a:r>
                  <a:rPr lang="nb-NO" sz="1600" dirty="0" err="1"/>
                  <a:t>the</a:t>
                </a:r>
                <a:r>
                  <a:rPr lang="nb-NO" sz="1600" dirty="0"/>
                  <a:t> </a:t>
                </a:r>
                <a:r>
                  <a:rPr lang="nb-NO" sz="1600" dirty="0" err="1"/>
                  <a:t>response</a:t>
                </a:r>
                <a:r>
                  <a:rPr lang="nb-NO" sz="1600" dirty="0"/>
                  <a:t> </a:t>
                </a:r>
                <a:r>
                  <a:rPr lang="nb-NO" sz="1600" dirty="0" err="1"/>
                  <a:t>with</a:t>
                </a:r>
                <a:r>
                  <a:rPr lang="nb-NO" sz="1600" dirty="0"/>
                  <a:t> </a:t>
                </a:r>
                <a:r>
                  <a:rPr lang="nb-NO" sz="1600" dirty="0" err="1"/>
                  <a:t>the</a:t>
                </a:r>
                <a:r>
                  <a:rPr lang="nb-NO" sz="1600" dirty="0"/>
                  <a:t> </a:t>
                </a:r>
                <a:r>
                  <a:rPr lang="nb-NO" sz="1600" dirty="0" err="1"/>
                  <a:t>outer</a:t>
                </a:r>
                <a:r>
                  <a:rPr lang="nb-NO" sz="1600" dirty="0"/>
                  <a:t> controller. </a:t>
                </a:r>
                <a:r>
                  <a:rPr lang="nb-NO" sz="1600" dirty="0" err="1"/>
                  <a:t>Extension</a:t>
                </a:r>
                <a:r>
                  <a:rPr lang="nb-NO" sz="1600" dirty="0"/>
                  <a:t> 5: </a:t>
                </a:r>
                <a:r>
                  <a:rPr lang="nb-NO" sz="1600" dirty="0" err="1"/>
                  <a:t>Solving</a:t>
                </a:r>
                <a:r>
                  <a:rPr lang="nb-NO" sz="1600" dirty="0"/>
                  <a:t> </a:t>
                </a:r>
                <a:r>
                  <a:rPr lang="nb-NO" sz="1600" dirty="0" err="1"/>
                  <a:t>the</a:t>
                </a:r>
                <a:r>
                  <a:rPr lang="nb-NO" sz="1600" dirty="0"/>
                  <a:t> </a:t>
                </a:r>
                <a:r>
                  <a:rPr lang="nb-NO" sz="1600" dirty="0" err="1"/>
                  <a:t>equations</a:t>
                </a:r>
                <a:r>
                  <a:rPr lang="nb-NO" sz="1600" dirty="0"/>
                  <a:t> by feedback (I-control) </a:t>
                </a:r>
                <a:r>
                  <a:rPr lang="nb-NO" sz="1600" dirty="0" err="1"/>
                  <a:t>may</a:t>
                </a:r>
                <a:r>
                  <a:rPr lang="nb-NO" sz="1600" dirty="0"/>
                  <a:t> be safer.</a:t>
                </a:r>
              </a:p>
              <a:p>
                <a:endParaRPr lang="nb-NO" sz="2000" dirty="0"/>
              </a:p>
              <a:p>
                <a:endParaRPr lang="nb-NO" b="1" baseline="-25000" dirty="0">
                  <a:solidFill>
                    <a:srgbClr val="FF0000"/>
                  </a:solidFill>
                </a:endParaRPr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0F0FC9-3E98-43F0-8C9B-246A8155E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07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F12AE8D-012A-4E53-A64A-D8AE27FB1F75}"/>
              </a:ext>
            </a:extLst>
          </p:cNvPr>
          <p:cNvSpPr txBox="1"/>
          <p:nvPr/>
        </p:nvSpPr>
        <p:spPr>
          <a:xfrm>
            <a:off x="866245" y="5756832"/>
            <a:ext cx="800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*</a:t>
            </a:r>
            <a:r>
              <a:rPr lang="nb-NO" dirty="0" err="1"/>
              <a:t>Don’t</a:t>
            </a:r>
            <a:r>
              <a:rPr lang="nb-NO" dirty="0"/>
              <a:t> </a:t>
            </a:r>
            <a:r>
              <a:rPr lang="nb-NO" dirty="0" err="1"/>
              <a:t>really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to </a:t>
            </a:r>
            <a:r>
              <a:rPr lang="nb-NO" dirty="0" err="1"/>
              <a:t>know</a:t>
            </a:r>
            <a:r>
              <a:rPr lang="nb-NO" dirty="0"/>
              <a:t> r(</a:t>
            </a:r>
            <a:r>
              <a:rPr lang="nb-NO" dirty="0" err="1"/>
              <a:t>u,d</a:t>
            </a:r>
            <a:r>
              <a:rPr lang="nb-NO" dirty="0"/>
              <a:t>). u is </a:t>
            </a:r>
            <a:r>
              <a:rPr lang="nb-NO" dirty="0" err="1"/>
              <a:t>solution</a:t>
            </a:r>
            <a:r>
              <a:rPr lang="nb-NO" dirty="0"/>
              <a:t> to </a:t>
            </a:r>
            <a:r>
              <a:rPr lang="nb-NO" dirty="0" err="1"/>
              <a:t>equations</a:t>
            </a:r>
            <a:r>
              <a:rPr lang="nb-NO" dirty="0"/>
              <a:t>: f(</a:t>
            </a:r>
            <a:r>
              <a:rPr lang="nb-NO" dirty="0" err="1"/>
              <a:t>x,u,d</a:t>
            </a:r>
            <a:r>
              <a:rPr lang="nb-NO" dirty="0"/>
              <a:t>)=0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Cx</a:t>
            </a:r>
            <a:r>
              <a:rPr lang="nb-NO" dirty="0"/>
              <a:t>=v</a:t>
            </a:r>
            <a:r>
              <a:rPr lang="nb-NO" baseline="-25000" dirty="0"/>
              <a:t>0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9A1E40-7127-46B8-9599-1E1B510A2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362" y="229863"/>
            <a:ext cx="5719638" cy="192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3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093E-7170-44E8-8075-3560C2F7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Examples</a:t>
            </a:r>
            <a:r>
              <a:rPr lang="nb-NO" dirty="0"/>
              <a:t> («</a:t>
            </a:r>
            <a:r>
              <a:rPr lang="nb-NO" dirty="0" err="1"/>
              <a:t>magic</a:t>
            </a:r>
            <a:r>
              <a:rPr lang="nb-NO" dirty="0"/>
              <a:t>»)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07794-6E3D-4BBC-B9A5-AEBD23B8C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Example</a:t>
            </a:r>
            <a:r>
              <a:rPr lang="nb-NO" dirty="0"/>
              <a:t> 1. </a:t>
            </a:r>
            <a:r>
              <a:rPr lang="nb-NO" dirty="0" err="1"/>
              <a:t>Heater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y=T and u=q or u=Q</a:t>
            </a:r>
          </a:p>
          <a:p>
            <a:r>
              <a:rPr lang="nb-NO" dirty="0" err="1"/>
              <a:t>Example</a:t>
            </a:r>
            <a:r>
              <a:rPr lang="nb-NO" dirty="0"/>
              <a:t> 2: Shower (</a:t>
            </a:r>
            <a:r>
              <a:rPr lang="nb-NO" dirty="0" err="1"/>
              <a:t>mixing</a:t>
            </a:r>
            <a:r>
              <a:rPr lang="nb-NO" dirty="0"/>
              <a:t>)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static</a:t>
            </a:r>
            <a:r>
              <a:rPr lang="nb-NO" dirty="0"/>
              <a:t> and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dynamic</a:t>
            </a:r>
            <a:r>
              <a:rPr lang="nb-NO" dirty="0"/>
              <a:t> </a:t>
            </a:r>
            <a:r>
              <a:rPr lang="nb-NO" dirty="0" err="1"/>
              <a:t>equation</a:t>
            </a:r>
            <a:endParaRPr lang="nb-NO" dirty="0"/>
          </a:p>
          <a:p>
            <a:r>
              <a:rPr lang="nb-NO" dirty="0" err="1"/>
              <a:t>Example</a:t>
            </a:r>
            <a:r>
              <a:rPr lang="nb-NO" dirty="0"/>
              <a:t> 3: Heat </a:t>
            </a:r>
            <a:r>
              <a:rPr lang="nb-NO" dirty="0" err="1"/>
              <a:t>exchanger</a:t>
            </a:r>
            <a:r>
              <a:rPr lang="nb-NO" dirty="0"/>
              <a:t> (</a:t>
            </a:r>
            <a:r>
              <a:rPr lang="nb-NO" dirty="0" err="1"/>
              <a:t>static</a:t>
            </a:r>
            <a:r>
              <a:rPr lang="nb-NO" dirty="0"/>
              <a:t> applied to </a:t>
            </a:r>
            <a:r>
              <a:rPr lang="nb-NO" dirty="0" err="1"/>
              <a:t>dynamic</a:t>
            </a:r>
            <a:r>
              <a:rPr lang="nb-NO" dirty="0"/>
              <a:t> system)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6898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093E-7170-44E8-8075-3560C2F7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Example</a:t>
            </a:r>
            <a:r>
              <a:rPr lang="nb-NO" dirty="0"/>
              <a:t> 1. Electric </a:t>
            </a:r>
            <a:r>
              <a:rPr lang="nb-NO" dirty="0" err="1"/>
              <a:t>heater</a:t>
            </a:r>
            <a:r>
              <a:rPr lang="nb-NO" dirty="0"/>
              <a:t>, y=T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907794-6E3D-4BBC-B9A5-AEBD23B8CD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74344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/>
                  <a:t>Energy </a:t>
                </a:r>
                <a:r>
                  <a:rPr lang="nb-NO" dirty="0" err="1"/>
                  <a:t>balance</a:t>
                </a:r>
                <a:r>
                  <a:rPr lang="nb-NO" dirty="0"/>
                  <a:t>: 	   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nb-NO" dirty="0"/>
                  <a:t>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b-NO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dirty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nb-NO" b="0" i="1" dirty="0" smtClean="0">
                                    <a:latin typeface="Cambria Math" panose="02040503050406030204" pitchFamily="18" charset="0"/>
                                  </a:rPr>
                                  <m:t>𝑒𝑙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nb-NO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nb-NO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den>
                        </m:f>
                      </m:e>
                    </m:d>
                  </m:oMath>
                </a14:m>
                <a:endParaRPr lang="nb-NO" dirty="0"/>
              </a:p>
              <a:p>
                <a:pPr marL="0" indent="0">
                  <a:buNone/>
                </a:pPr>
                <a:r>
                  <a:rPr lang="nb-NO" dirty="0" err="1"/>
                  <a:t>Transformed</a:t>
                </a:r>
                <a:r>
                  <a:rPr lang="nb-NO" dirty="0"/>
                  <a:t> input: 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d>
                      <m:d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𝐴𝑇</m:t>
                    </m:r>
                  </m:oMath>
                </a14:m>
                <a:endParaRPr lang="nb-NO" dirty="0"/>
              </a:p>
              <a:p>
                <a:pPr marL="0" indent="0">
                  <a:buNone/>
                </a:pPr>
                <a:r>
                  <a:rPr lang="nb-NO" dirty="0" err="1"/>
                  <a:t>Transformed</a:t>
                </a:r>
                <a:r>
                  <a:rPr lang="nb-NO" dirty="0"/>
                  <a:t> system: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nb-NO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nb-NO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𝐴𝑇</m:t>
                    </m:r>
                    <m:r>
                      <a:rPr lang="nb-NO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𝑣𝐴</m:t>
                    </m:r>
                  </m:oMath>
                </a14:m>
                <a:r>
                  <a:rPr lang="nb-NO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Choice of tuning parameter:</a:t>
                </a:r>
              </a:p>
              <a:p>
                <a:pPr marL="0" indent="0">
                  <a:buNone/>
                </a:pPr>
                <a:r>
                  <a:rPr lang="nb-NO" dirty="0"/>
                  <a:t>	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nb-NO" dirty="0"/>
                  <a:t> = -1/nominal </a:t>
                </a:r>
                <a:r>
                  <a:rPr lang="nb-NO" dirty="0" err="1"/>
                  <a:t>residence</a:t>
                </a:r>
                <a:r>
                  <a:rPr lang="nb-NO" dirty="0"/>
                  <a:t> time  </a:t>
                </a:r>
              </a:p>
              <a:p>
                <a:pPr lvl="2"/>
                <a:r>
                  <a:rPr lang="nb-NO" dirty="0" err="1"/>
                  <a:t>Then</a:t>
                </a:r>
                <a:r>
                  <a:rPr lang="nb-NO" dirty="0"/>
                  <a:t> at nominal operating </a:t>
                </a:r>
                <a:r>
                  <a:rPr lang="nb-NO" dirty="0" err="1"/>
                  <a:t>point</a:t>
                </a:r>
                <a:r>
                  <a:rPr lang="nb-NO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nb-NO" baseline="-25000" dirty="0"/>
              </a:p>
              <a:p>
                <a:pPr marL="0" indent="0">
                  <a:buNone/>
                </a:pPr>
                <a:r>
                  <a:rPr lang="nb-NO" dirty="0"/>
                  <a:t>Inverse </a:t>
                </a:r>
                <a:r>
                  <a:rPr lang="nb-NO" dirty="0" err="1"/>
                  <a:t>transformation</a:t>
                </a:r>
                <a:r>
                  <a:rPr lang="nb-NO" dirty="0"/>
                  <a:t> to </a:t>
                </a:r>
                <a:r>
                  <a:rPr lang="nb-NO" dirty="0" err="1"/>
                  <a:t>find</a:t>
                </a:r>
                <a:r>
                  <a:rPr lang="nb-NO" dirty="0"/>
                  <a:t> u (</a:t>
                </a:r>
                <a:r>
                  <a:rPr lang="nb-NO" dirty="0" err="1"/>
                  <a:t>with</a:t>
                </a:r>
                <a:r>
                  <a:rPr lang="nb-NO" dirty="0"/>
                  <a:t> given </a:t>
                </a:r>
                <a:r>
                  <a:rPr lang="nb-NO" dirty="0" err="1"/>
                  <a:t>v</a:t>
                </a:r>
                <a:r>
                  <a:rPr lang="nb-NO" baseline="-25000" dirty="0" err="1"/>
                  <a:t>A</a:t>
                </a:r>
                <a:r>
                  <a:rPr lang="nb-NO" dirty="0"/>
                  <a:t>).</a:t>
                </a:r>
              </a:p>
              <a:p>
                <a:pPr marL="0" indent="0">
                  <a:buNone/>
                </a:pPr>
                <a:r>
                  <a:rPr lang="nb-NO" dirty="0"/>
                  <a:t>	       With u=q (d=Q):       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nb-NO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b-NO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nb-NO" i="1" baseline="-25000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b-NO" i="1" dirty="0">
                                <a:latin typeface="Cambria Math" panose="02040503050406030204" pitchFamily="18" charset="0"/>
                              </a:rPr>
                              <m:t> – </m:t>
                            </m:r>
                            <m:r>
                              <a:rPr lang="nb-NO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nb-NO" i="1" dirty="0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nb-NO" i="1" dirty="0">
                                <a:latin typeface="Cambria Math" panose="02040503050406030204" pitchFamily="18" charset="0"/>
                              </a:rPr>
                              <m:t>𝐴𝑇</m:t>
                            </m:r>
                          </m:e>
                        </m:d>
                      </m:num>
                      <m:den>
                        <m:r>
                          <a:rPr lang="nb-NO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nb-NO" i="1" baseline="-25000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nb-NO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i="1" dirty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nb-NO" i="1" dirty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nb-NO" sz="1800" i="1" dirty="0"/>
                  <a:t>% </a:t>
                </a:r>
                <a:r>
                  <a:rPr lang="nb-NO" sz="1800" i="1" dirty="0" err="1"/>
                  <a:t>oops</a:t>
                </a:r>
                <a:r>
                  <a:rPr lang="nb-NO" sz="1800" i="1" dirty="0"/>
                  <a:t>… </a:t>
                </a:r>
                <a:r>
                  <a:rPr lang="nb-NO" sz="1800" i="1" dirty="0" err="1"/>
                  <a:t>if</a:t>
                </a:r>
                <a:r>
                  <a:rPr lang="nb-NO" sz="1800" i="1" dirty="0"/>
                  <a:t> T</a:t>
                </a:r>
                <a:r>
                  <a:rPr lang="nb-NO" sz="1800" i="1" baseline="-25000" dirty="0"/>
                  <a:t>0</a:t>
                </a:r>
                <a:r>
                  <a:rPr lang="nb-NO" sz="1800" i="1" dirty="0"/>
                  <a:t> </a:t>
                </a:r>
                <a:r>
                  <a:rPr lang="nb-NO" sz="1800" i="1" dirty="0" err="1"/>
                  <a:t>increases</a:t>
                </a:r>
                <a:r>
                  <a:rPr lang="nb-NO" sz="1800" i="1" dirty="0"/>
                  <a:t> </a:t>
                </a:r>
                <a:r>
                  <a:rPr lang="nb-NO" sz="1800" i="1" dirty="0" err="1"/>
                  <a:t>above</a:t>
                </a:r>
                <a:r>
                  <a:rPr lang="nb-NO" sz="1800" i="1" dirty="0"/>
                  <a:t> T</a:t>
                </a:r>
              </a:p>
              <a:p>
                <a:pPr marL="0" indent="0">
                  <a:buNone/>
                </a:pPr>
                <a:r>
                  <a:rPr lang="nb-NO" dirty="0"/>
                  <a:t>		With u=Q  (d=q):       </a:t>
                </a:r>
                <a14:m>
                  <m:oMath xmlns:m="http://schemas.openxmlformats.org/officeDocument/2006/math">
                    <m:r>
                      <a:rPr lang="nb-NO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 – </m:t>
                    </m:r>
                    <m:d>
                      <m:dPr>
                        <m:ctrlPr>
                          <a:rPr lang="nb-NO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b-NO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nb-NO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den>
                        </m:f>
                      </m:e>
                    </m:d>
                    <m:r>
                      <a:rPr lang="nb-NO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 + (</m:t>
                    </m:r>
                    <m:f>
                      <m:fPr>
                        <m:ctrlPr>
                          <a:rPr lang="nb-NO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i="1" dirty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nb-NO" i="1" dirty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nb-NO" i="1" dirty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nb-NO" dirty="0"/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Note: To </a:t>
                </a:r>
                <a:r>
                  <a:rPr lang="nb-NO" dirty="0" err="1"/>
                  <a:t>keep</a:t>
                </a:r>
                <a:r>
                  <a:rPr lang="nb-NO" dirty="0"/>
                  <a:t> T </a:t>
                </a:r>
                <a:r>
                  <a:rPr lang="nb-NO" dirty="0" err="1"/>
                  <a:t>constant</a:t>
                </a:r>
                <a:r>
                  <a:rPr lang="nb-NO" dirty="0"/>
                  <a:t> in spite of </a:t>
                </a:r>
                <a:r>
                  <a:rPr lang="nb-NO" dirty="0" err="1"/>
                  <a:t>disturbances</a:t>
                </a:r>
                <a:r>
                  <a:rPr lang="nb-NO" dirty="0"/>
                  <a:t>, </a:t>
                </a:r>
                <a:r>
                  <a:rPr lang="nb-NO" dirty="0" err="1"/>
                  <a:t>keep</a:t>
                </a:r>
                <a:r>
                  <a:rPr lang="nb-NO" dirty="0"/>
                  <a:t> </a:t>
                </a:r>
                <a:r>
                  <a:rPr lang="nb-NO" dirty="0" err="1"/>
                  <a:t>v</a:t>
                </a:r>
                <a:r>
                  <a:rPr lang="nb-NO" baseline="-25000" dirty="0" err="1"/>
                  <a:t>A</a:t>
                </a:r>
                <a:r>
                  <a:rPr lang="nb-NO" dirty="0"/>
                  <a:t> </a:t>
                </a:r>
                <a:r>
                  <a:rPr lang="nb-NO" dirty="0" err="1"/>
                  <a:t>constant</a:t>
                </a:r>
                <a:endParaRPr lang="nb-NO" dirty="0"/>
              </a:p>
              <a:p>
                <a:endParaRPr lang="nb-NO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907794-6E3D-4BBC-B9A5-AEBD23B8CD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743449"/>
              </a:xfrm>
              <a:blipFill>
                <a:blip r:embed="rId2"/>
                <a:stretch>
                  <a:fillRect l="-722" t="-257" b="-257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1C48E63-BE4D-4B9E-A06B-7E43FBBDC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560" y="3351142"/>
            <a:ext cx="3310840" cy="1241565"/>
          </a:xfrm>
          <a:prstGeom prst="rect">
            <a:avLst/>
          </a:prstGeom>
          <a:noFill/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2FD9685-2ED6-4897-9731-C0B31BC48D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64" t="17578" r="31418" b="3209"/>
          <a:stretch/>
        </p:blipFill>
        <p:spPr>
          <a:xfrm>
            <a:off x="8181759" y="274638"/>
            <a:ext cx="3701255" cy="298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7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2D39-A042-4836-9E87-F5AF0B59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6530"/>
            <a:ext cx="6165169" cy="1325563"/>
          </a:xfrm>
        </p:spPr>
        <p:txBody>
          <a:bodyPr>
            <a:normAutofit/>
          </a:bodyPr>
          <a:lstStyle/>
          <a:p>
            <a: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  <a:t>Example 1. Simulation results 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3529CD-FE74-4F49-B0B3-23C0D08AA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7505" y="963827"/>
            <a:ext cx="6522449" cy="823912"/>
          </a:xfrm>
        </p:spPr>
        <p:txBody>
          <a:bodyPr/>
          <a:lstStyle/>
          <a:p>
            <a:r>
              <a:rPr lang="en-US" dirty="0"/>
              <a:t>u=Q (heat rate)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9B1384-D1F3-42B6-9114-F30F92A88B03}"/>
                  </a:ext>
                </a:extLst>
              </p:cNvPr>
              <p:cNvSpPr txBox="1"/>
              <p:nvPr/>
            </p:nvSpPr>
            <p:spPr>
              <a:xfrm>
                <a:off x="3454713" y="1390772"/>
                <a:ext cx="354706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1. d</a:t>
                </a:r>
                <a:r>
                  <a:rPr lang="en-US" baseline="-25000" dirty="0"/>
                  <a:t>1</a:t>
                </a:r>
                <a:r>
                  <a:rPr lang="en-US" dirty="0"/>
                  <a:t>=T</a:t>
                </a:r>
                <a:r>
                  <a:rPr lang="en-US" baseline="-25000" dirty="0"/>
                  <a:t>0</a:t>
                </a:r>
                <a:r>
                  <a:rPr lang="en-US" dirty="0"/>
                  <a:t>: 10-&gt;25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/>
                  <a:t>      at t = 100 s</a:t>
                </a:r>
              </a:p>
              <a:p>
                <a:r>
                  <a:rPr lang="en-US" dirty="0"/>
                  <a:t>3. d</a:t>
                </a:r>
                <a:r>
                  <a:rPr lang="en-US" baseline="-25000" dirty="0"/>
                  <a:t>2</a:t>
                </a:r>
                <a:r>
                  <a:rPr lang="en-US" dirty="0"/>
                  <a:t>=q: 100 -&gt; 50 %   at t = 2000 s</a:t>
                </a:r>
              </a:p>
              <a:p>
                <a:r>
                  <a:rPr lang="en-US" dirty="0"/>
                  <a:t>4. T</a:t>
                </a:r>
                <a:r>
                  <a:rPr lang="en-US" baseline="-25000" dirty="0"/>
                  <a:t>s</a:t>
                </a:r>
                <a:r>
                  <a:rPr lang="en-US" dirty="0"/>
                  <a:t>: 50-&gt;52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/>
                  <a:t>            at t = 3000 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9B1384-D1F3-42B6-9114-F30F92A88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13" y="1390772"/>
                <a:ext cx="3547068" cy="923330"/>
              </a:xfrm>
              <a:prstGeom prst="rect">
                <a:avLst/>
              </a:prstGeom>
              <a:blipFill>
                <a:blip r:embed="rId2"/>
                <a:stretch>
                  <a:fillRect l="-1546" t="-3289" b="-92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B22209D-1437-4247-B740-3FA3A281223A}"/>
              </a:ext>
            </a:extLst>
          </p:cNvPr>
          <p:cNvSpPr txBox="1"/>
          <p:nvPr/>
        </p:nvSpPr>
        <p:spPr>
          <a:xfrm>
            <a:off x="1543958" y="2417161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chemeClr val="accent1"/>
                </a:solidFill>
              </a:rPr>
              <a:t>y=T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095A8-9481-472C-B99F-AB091F6512FD}"/>
              </a:ext>
            </a:extLst>
          </p:cNvPr>
          <p:cNvSpPr txBox="1"/>
          <p:nvPr/>
        </p:nvSpPr>
        <p:spPr>
          <a:xfrm>
            <a:off x="5870771" y="2411313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FF0000"/>
                </a:solidFill>
              </a:rPr>
              <a:t>u=Q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21F3D5-2BC8-4967-932D-22FFB64F61DE}"/>
              </a:ext>
            </a:extLst>
          </p:cNvPr>
          <p:cNvSpPr txBox="1"/>
          <p:nvPr/>
        </p:nvSpPr>
        <p:spPr>
          <a:xfrm>
            <a:off x="9816023" y="2361814"/>
            <a:ext cx="119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nb-NO" sz="2400" baseline="-25000" dirty="0" err="1">
                <a:solidFill>
                  <a:schemeClr val="accent3">
                    <a:lumMod val="75000"/>
                  </a:schemeClr>
                </a:solidFill>
              </a:rPr>
              <a:t>A</a:t>
            </a:r>
            <a:endParaRPr lang="nb-NO" sz="2400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458139F3-FBFB-4540-AE3E-57CF12F707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64" t="17578" r="31418" b="3209"/>
          <a:stretch/>
        </p:blipFill>
        <p:spPr>
          <a:xfrm>
            <a:off x="10262646" y="252381"/>
            <a:ext cx="2523357" cy="20348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544D17-2914-4461-9997-1CD964288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798" y="235875"/>
            <a:ext cx="3310840" cy="124156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FB5259D-584A-437B-9D17-F4DE737FC85A}"/>
                  </a:ext>
                </a:extLst>
              </p:cNvPr>
              <p:cNvSpPr/>
              <p:nvPr/>
            </p:nvSpPr>
            <p:spPr>
              <a:xfrm>
                <a:off x="4622898" y="5259408"/>
                <a:ext cx="3316101" cy="566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dirty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b-NO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nb-NO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b-NO" i="1" baseline="-25000" dirty="0" err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i="1" dirty="0">
                          <a:latin typeface="Cambria Math" panose="02040503050406030204" pitchFamily="18" charset="0"/>
                        </a:rPr>
                        <m:t> – </m:t>
                      </m:r>
                      <m:d>
                        <m:dPr>
                          <m:ctrlPr>
                            <a:rPr lang="nb-NO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b-NO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nb-NO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d>
                      <m:r>
                        <a:rPr lang="nb-NO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nb-NO" i="1" dirty="0">
                          <a:latin typeface="Cambria Math" panose="02040503050406030204" pitchFamily="18" charset="0"/>
                        </a:rPr>
                        <m:t> + (</m:t>
                      </m:r>
                      <m:f>
                        <m:fPr>
                          <m:ctrlPr>
                            <a:rPr lang="nb-NO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nb-NO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nb-NO" i="1" dirty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nb-NO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nb-NO" i="1" dirty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FB5259D-584A-437B-9D17-F4DE737FC8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898" y="5259408"/>
                <a:ext cx="3316101" cy="5667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5D26D414-3548-4D8C-BB6F-61B10CA87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04306"/>
            <a:ext cx="4243501" cy="21240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51CE6C-4F3D-457D-85DD-69C45048E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1498" y="2860386"/>
            <a:ext cx="4345313" cy="2175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14E166B-FDAA-4A3D-9D27-73161335F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7981" y="2833512"/>
            <a:ext cx="4345313" cy="2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4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2D39-A042-4836-9E87-F5AF0B59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6530"/>
            <a:ext cx="6165169" cy="1325563"/>
          </a:xfrm>
        </p:spPr>
        <p:txBody>
          <a:bodyPr>
            <a:normAutofit/>
          </a:bodyPr>
          <a:lstStyle/>
          <a:p>
            <a:r>
              <a:rPr lang="en-US">
                <a:latin typeface="Calibri Light" panose="020F0302020204030204" pitchFamily="34" charset="0"/>
                <a:cs typeface="Calibri Light" panose="020F0302020204030204" pitchFamily="34" charset="0"/>
              </a:rPr>
              <a:t>Example 1. Simulation results 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3529CD-FE74-4F49-B0B3-23C0D08AA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7505" y="963827"/>
            <a:ext cx="6522449" cy="823912"/>
          </a:xfrm>
        </p:spPr>
        <p:txBody>
          <a:bodyPr/>
          <a:lstStyle/>
          <a:p>
            <a:r>
              <a:rPr lang="en-US" dirty="0"/>
              <a:t>u=Q (heat rate)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9B1384-D1F3-42B6-9114-F30F92A88B03}"/>
                  </a:ext>
                </a:extLst>
              </p:cNvPr>
              <p:cNvSpPr txBox="1"/>
              <p:nvPr/>
            </p:nvSpPr>
            <p:spPr>
              <a:xfrm>
                <a:off x="3454713" y="1390772"/>
                <a:ext cx="354706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highlight>
                      <a:srgbClr val="FFFF00"/>
                    </a:highlight>
                  </a:rPr>
                  <a:t>1. d</a:t>
                </a:r>
                <a:r>
                  <a:rPr lang="en-US" baseline="-25000" dirty="0">
                    <a:highlight>
                      <a:srgbClr val="FFFF00"/>
                    </a:highlight>
                  </a:rPr>
                  <a:t>1</a:t>
                </a:r>
                <a:r>
                  <a:rPr lang="en-US" dirty="0">
                    <a:highlight>
                      <a:srgbClr val="FFFF00"/>
                    </a:highlight>
                  </a:rPr>
                  <a:t>=T</a:t>
                </a:r>
                <a:r>
                  <a:rPr lang="en-US" baseline="-25000" dirty="0">
                    <a:highlight>
                      <a:srgbClr val="FFFF00"/>
                    </a:highlight>
                  </a:rPr>
                  <a:t>0</a:t>
                </a:r>
                <a:r>
                  <a:rPr lang="en-US" dirty="0">
                    <a:highlight>
                      <a:srgbClr val="FFFF00"/>
                    </a:highlight>
                  </a:rPr>
                  <a:t>: 10-&gt;25 </a:t>
                </a:r>
                <a14:m>
                  <m:oMath xmlns:m="http://schemas.openxmlformats.org/officeDocument/2006/math">
                    <m:r>
                      <a:rPr lang="en-US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>
                    <a:highlight>
                      <a:srgbClr val="FFFF00"/>
                    </a:highlight>
                  </a:rPr>
                  <a:t>      at t = 100 s</a:t>
                </a:r>
              </a:p>
              <a:p>
                <a:r>
                  <a:rPr lang="en-US" dirty="0"/>
                  <a:t>3. d</a:t>
                </a:r>
                <a:r>
                  <a:rPr lang="en-US" baseline="-25000" dirty="0"/>
                  <a:t>2</a:t>
                </a:r>
                <a:r>
                  <a:rPr lang="en-US" dirty="0"/>
                  <a:t>=q: 100 -&gt; 50 %   at t = 2000 s</a:t>
                </a:r>
              </a:p>
              <a:p>
                <a:r>
                  <a:rPr lang="en-US" dirty="0"/>
                  <a:t>4. T</a:t>
                </a:r>
                <a:r>
                  <a:rPr lang="en-US" baseline="-25000" dirty="0"/>
                  <a:t>s</a:t>
                </a:r>
                <a:r>
                  <a:rPr lang="en-US" dirty="0"/>
                  <a:t>: 50-&gt;52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US" dirty="0"/>
                  <a:t>            at t = 3000 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9B1384-D1F3-42B6-9114-F30F92A88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13" y="1390772"/>
                <a:ext cx="3547068" cy="923330"/>
              </a:xfrm>
              <a:prstGeom prst="rect">
                <a:avLst/>
              </a:prstGeom>
              <a:blipFill>
                <a:blip r:embed="rId2"/>
                <a:stretch>
                  <a:fillRect l="-1546" t="-3289" b="-92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AEAC7AC-DD13-4DDB-A113-320CF341B17D}"/>
              </a:ext>
            </a:extLst>
          </p:cNvPr>
          <p:cNvSpPr txBox="1"/>
          <p:nvPr/>
        </p:nvSpPr>
        <p:spPr>
          <a:xfrm>
            <a:off x="264692" y="5515491"/>
            <a:ext cx="11662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/>
              <a:t>--- </a:t>
            </a:r>
            <a:r>
              <a:rPr lang="nb-NO" sz="2000" b="1" dirty="0" err="1"/>
              <a:t>Dashed</a:t>
            </a:r>
            <a:r>
              <a:rPr lang="nb-NO" sz="2000" b="1" dirty="0"/>
              <a:t> lines</a:t>
            </a:r>
            <a:r>
              <a:rPr lang="nb-NO" sz="2000" dirty="0"/>
              <a:t>: </a:t>
            </a:r>
            <a:r>
              <a:rPr lang="nb-NO" sz="2000" dirty="0" err="1"/>
              <a:t>Without</a:t>
            </a:r>
            <a:r>
              <a:rPr lang="nb-NO" sz="2000" dirty="0"/>
              <a:t> </a:t>
            </a:r>
            <a:r>
              <a:rPr lang="nb-NO" sz="2000" dirty="0" err="1"/>
              <a:t>measurement</a:t>
            </a:r>
            <a:r>
              <a:rPr lang="nb-NO" sz="2000" dirty="0"/>
              <a:t> of </a:t>
            </a:r>
            <a:r>
              <a:rPr lang="nb-NO" sz="2000" dirty="0">
                <a:highlight>
                  <a:srgbClr val="FFFF00"/>
                </a:highlight>
              </a:rPr>
              <a:t>d</a:t>
            </a:r>
            <a:r>
              <a:rPr lang="nb-NO" sz="2000" baseline="-25000" dirty="0">
                <a:highlight>
                  <a:srgbClr val="FFFF00"/>
                </a:highlight>
              </a:rPr>
              <a:t>1</a:t>
            </a:r>
            <a:r>
              <a:rPr lang="nb-NO" sz="2000" dirty="0">
                <a:highlight>
                  <a:srgbClr val="FFFF00"/>
                </a:highlight>
              </a:rPr>
              <a:t>=T</a:t>
            </a:r>
            <a:r>
              <a:rPr lang="nb-NO" sz="2000" baseline="-25000" dirty="0">
                <a:highlight>
                  <a:srgbClr val="FFFF00"/>
                </a:highlight>
              </a:rPr>
              <a:t>0</a:t>
            </a:r>
            <a:r>
              <a:rPr lang="nb-NO" sz="2000" dirty="0">
                <a:highlight>
                  <a:srgbClr val="FFFF00"/>
                </a:highlight>
              </a:rPr>
              <a:t> </a:t>
            </a:r>
            <a:r>
              <a:rPr lang="nb-NO" sz="2000" dirty="0"/>
              <a:t>(</a:t>
            </a:r>
            <a:r>
              <a:rPr lang="nb-NO" sz="2000" dirty="0" err="1"/>
              <a:t>fixed</a:t>
            </a:r>
            <a:r>
              <a:rPr lang="nb-NO" sz="2000" dirty="0"/>
              <a:t> at 10C in </a:t>
            </a:r>
            <a:r>
              <a:rPr lang="nb-NO" sz="2000" dirty="0" err="1"/>
              <a:t>model</a:t>
            </a:r>
            <a:r>
              <a:rPr lang="nb-NO" sz="2000" dirty="0"/>
              <a:t>). </a:t>
            </a:r>
            <a:r>
              <a:rPr lang="nb-NO" sz="2000" dirty="0" err="1"/>
              <a:t>Need</a:t>
            </a:r>
            <a:r>
              <a:rPr lang="nb-NO" sz="2000" dirty="0"/>
              <a:t> to </a:t>
            </a:r>
            <a:r>
              <a:rPr lang="nb-NO" sz="2000" dirty="0" err="1"/>
              <a:t>use</a:t>
            </a:r>
            <a:r>
              <a:rPr lang="nb-NO" sz="2000" dirty="0"/>
              <a:t> feedback (C) to </a:t>
            </a:r>
            <a:r>
              <a:rPr lang="nb-NO" sz="2000" dirty="0" err="1"/>
              <a:t>change</a:t>
            </a:r>
            <a:r>
              <a:rPr lang="nb-NO" sz="2000" dirty="0"/>
              <a:t> </a:t>
            </a:r>
            <a:r>
              <a:rPr lang="nb-NO" sz="2000" dirty="0" err="1"/>
              <a:t>v</a:t>
            </a:r>
            <a:r>
              <a:rPr lang="nb-NO" sz="2000" baseline="-25000" dirty="0" err="1"/>
              <a:t>A</a:t>
            </a:r>
            <a:endParaRPr lang="nb-NO" sz="2000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22209D-1437-4247-B740-3FA3A281223A}"/>
              </a:ext>
            </a:extLst>
          </p:cNvPr>
          <p:cNvSpPr txBox="1"/>
          <p:nvPr/>
        </p:nvSpPr>
        <p:spPr>
          <a:xfrm>
            <a:off x="1543958" y="2417161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chemeClr val="accent1"/>
                </a:solidFill>
              </a:rPr>
              <a:t>y=T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095A8-9481-472C-B99F-AB091F6512FD}"/>
              </a:ext>
            </a:extLst>
          </p:cNvPr>
          <p:cNvSpPr txBox="1"/>
          <p:nvPr/>
        </p:nvSpPr>
        <p:spPr>
          <a:xfrm>
            <a:off x="5870771" y="2411313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FF0000"/>
                </a:solidFill>
              </a:rPr>
              <a:t>u=Q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21F3D5-2BC8-4967-932D-22FFB64F61DE}"/>
              </a:ext>
            </a:extLst>
          </p:cNvPr>
          <p:cNvSpPr txBox="1"/>
          <p:nvPr/>
        </p:nvSpPr>
        <p:spPr>
          <a:xfrm>
            <a:off x="9816023" y="2361814"/>
            <a:ext cx="119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nb-NO" sz="2400" baseline="-25000" dirty="0" err="1">
                <a:solidFill>
                  <a:schemeClr val="accent3">
                    <a:lumMod val="75000"/>
                  </a:schemeClr>
                </a:solidFill>
              </a:rPr>
              <a:t>A</a:t>
            </a:r>
            <a:endParaRPr lang="nb-NO" sz="2400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458139F3-FBFB-4540-AE3E-57CF12F707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64" t="17578" r="31418" b="3209"/>
          <a:stretch/>
        </p:blipFill>
        <p:spPr>
          <a:xfrm>
            <a:off x="10262646" y="252381"/>
            <a:ext cx="2523357" cy="20348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AB1D00-E88C-4E9F-B3D0-B77D7DF07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78826"/>
            <a:ext cx="4345313" cy="217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C787B4-EF9D-46F7-BA9A-054CBEBA2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8293" y="2878826"/>
            <a:ext cx="4345313" cy="217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3CB901-99D8-4B3A-938C-A3D7DA3768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9990" y="2878826"/>
            <a:ext cx="4345313" cy="217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544D17-2914-4461-9997-1CD9642888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798" y="235875"/>
            <a:ext cx="3310840" cy="1241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2918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093E-7170-44E8-8075-3560C2F7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Example</a:t>
            </a:r>
            <a:r>
              <a:rPr lang="nb-NO" dirty="0"/>
              <a:t> 2. </a:t>
            </a:r>
            <a:r>
              <a:rPr lang="nb-NO" dirty="0" err="1"/>
              <a:t>Mix</a:t>
            </a:r>
            <a:r>
              <a:rPr lang="nb-NO" dirty="0"/>
              <a:t> hot (1) and </a:t>
            </a:r>
            <a:br>
              <a:rPr lang="nb-NO" dirty="0"/>
            </a:br>
            <a:r>
              <a:rPr lang="nb-NO" dirty="0" err="1"/>
              <a:t>cold</a:t>
            </a:r>
            <a:r>
              <a:rPr lang="nb-NO" dirty="0"/>
              <a:t> (2) water (shower), y=[q T]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907794-6E3D-4BBC-B9A5-AEBD23B8CD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nb-NO" dirty="0"/>
                  <a:t>Mass </a:t>
                </a:r>
                <a:r>
                  <a:rPr lang="nb-NO" dirty="0" err="1"/>
                  <a:t>balance</a:t>
                </a:r>
                <a:r>
                  <a:rPr lang="nb-NO" dirty="0"/>
                  <a:t>: 	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b-NO" dirty="0"/>
                  <a:t>						(</a:t>
                </a:r>
                <a:r>
                  <a:rPr lang="nb-NO" dirty="0" err="1"/>
                  <a:t>static</a:t>
                </a:r>
                <a:r>
                  <a:rPr lang="nb-NO" dirty="0"/>
                  <a:t> </a:t>
                </a:r>
                <a:r>
                  <a:rPr lang="nb-NO" dirty="0" err="1"/>
                  <a:t>equation</a:t>
                </a:r>
                <a:r>
                  <a:rPr lang="nb-NO" dirty="0"/>
                  <a:t> for y</a:t>
                </a:r>
                <a:r>
                  <a:rPr lang="nb-NO" baseline="-25000" dirty="0"/>
                  <a:t>1</a:t>
                </a:r>
                <a:r>
                  <a:rPr lang="nb-NO" dirty="0"/>
                  <a:t>=q)</a:t>
                </a:r>
              </a:p>
              <a:p>
                <a:pPr marL="0" indent="0">
                  <a:buNone/>
                </a:pPr>
                <a:r>
                  <a:rPr lang="nb-NO" dirty="0"/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nb-NO" baseline="-25000" dirty="0"/>
              </a:p>
              <a:p>
                <a:pPr marL="0" indent="0">
                  <a:buNone/>
                </a:pPr>
                <a:r>
                  <a:rPr lang="nb-NO" dirty="0"/>
                  <a:t>Energy </a:t>
                </a:r>
                <a:r>
                  <a:rPr lang="nb-NO" dirty="0" err="1"/>
                  <a:t>balance</a:t>
                </a:r>
                <a:r>
                  <a:rPr lang="nb-NO" dirty="0"/>
                  <a:t>: 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b-NO" dirty="0"/>
                  <a:t>    (</a:t>
                </a:r>
                <a:r>
                  <a:rPr lang="nb-NO" dirty="0" err="1"/>
                  <a:t>dynamic</a:t>
                </a:r>
                <a:r>
                  <a:rPr lang="nb-NO" dirty="0"/>
                  <a:t> </a:t>
                </a:r>
                <a:r>
                  <a:rPr lang="nb-NO" dirty="0" err="1"/>
                  <a:t>equation</a:t>
                </a:r>
                <a:r>
                  <a:rPr lang="nb-NO" dirty="0"/>
                  <a:t> for dy</a:t>
                </a:r>
                <a:r>
                  <a:rPr lang="nb-NO" baseline="-25000" dirty="0"/>
                  <a:t>2</a:t>
                </a:r>
                <a:r>
                  <a:rPr lang="nb-NO" dirty="0"/>
                  <a:t>/</a:t>
                </a:r>
                <a:r>
                  <a:rPr lang="nb-NO" dirty="0" err="1"/>
                  <a:t>dt</a:t>
                </a:r>
                <a:r>
                  <a:rPr lang="nb-NO" dirty="0"/>
                  <a:t>) </a:t>
                </a:r>
              </a:p>
              <a:p>
                <a:pPr marL="0" indent="0">
                  <a:buNone/>
                </a:pPr>
                <a:r>
                  <a:rPr lang="nb-NO" dirty="0"/>
                  <a:t>				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d>
                      <m:d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d>
                      <m:d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𝐴𝑇</m:t>
                    </m:r>
                  </m:oMath>
                </a14:m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New </a:t>
                </a:r>
                <a:r>
                  <a:rPr lang="nb-NO" dirty="0" err="1"/>
                  <a:t>transformed</a:t>
                </a:r>
                <a:r>
                  <a:rPr lang="nb-NO" dirty="0"/>
                  <a:t> inputs: </a:t>
                </a:r>
                <a:r>
                  <a:rPr lang="nb-NO" dirty="0">
                    <a:solidFill>
                      <a:srgbClr val="FF0000"/>
                    </a:solidFill>
                  </a:rPr>
                  <a:t>v</a:t>
                </a:r>
                <a:r>
                  <a:rPr lang="nb-NO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nb-NO" dirty="0"/>
                  <a:t> and </a:t>
                </a:r>
                <a:r>
                  <a:rPr lang="nb-NO" dirty="0" err="1">
                    <a:solidFill>
                      <a:srgbClr val="FF0000"/>
                    </a:solidFill>
                  </a:rPr>
                  <a:t>v</a:t>
                </a:r>
                <a:r>
                  <a:rPr lang="nb-NO" baseline="-25000" dirty="0" err="1">
                    <a:solidFill>
                      <a:srgbClr val="FF0000"/>
                    </a:solidFill>
                  </a:rPr>
                  <a:t>A</a:t>
                </a:r>
                <a:r>
                  <a:rPr lang="nb-NO" dirty="0"/>
                  <a:t>.</a:t>
                </a:r>
              </a:p>
              <a:p>
                <a:pPr marL="0" indent="0">
                  <a:buNone/>
                </a:pPr>
                <a:r>
                  <a:rPr lang="nb-NO" dirty="0"/>
                  <a:t>Inverse </a:t>
                </a:r>
                <a:r>
                  <a:rPr lang="nb-NO" dirty="0" err="1"/>
                  <a:t>transformation</a:t>
                </a:r>
                <a:r>
                  <a:rPr lang="nb-NO" dirty="0"/>
                  <a:t> (</a:t>
                </a:r>
                <a:r>
                  <a:rPr lang="nb-NO" dirty="0" err="1"/>
                  <a:t>with</a:t>
                </a:r>
                <a:r>
                  <a:rPr lang="nb-NO" dirty="0"/>
                  <a:t> u</a:t>
                </a:r>
                <a:r>
                  <a:rPr lang="nb-NO" baseline="-25000" dirty="0"/>
                  <a:t>1</a:t>
                </a:r>
                <a:r>
                  <a:rPr lang="nb-NO" dirty="0"/>
                  <a:t>=q</a:t>
                </a:r>
                <a:r>
                  <a:rPr lang="nb-NO" baseline="-25000" dirty="0"/>
                  <a:t>1</a:t>
                </a:r>
                <a:r>
                  <a:rPr lang="nb-NO" dirty="0"/>
                  <a:t> and u</a:t>
                </a:r>
                <a:r>
                  <a:rPr lang="nb-NO" baseline="-25000" dirty="0"/>
                  <a:t>2</a:t>
                </a:r>
                <a:r>
                  <a:rPr lang="nb-NO" dirty="0"/>
                  <a:t>=q</a:t>
                </a:r>
                <a:r>
                  <a:rPr lang="nb-NO" baseline="-25000" dirty="0"/>
                  <a:t>2</a:t>
                </a:r>
                <a:r>
                  <a:rPr lang="nb-NO" dirty="0"/>
                  <a:t>):</a:t>
                </a:r>
                <a:endParaRPr lang="nb-NO" baseline="-25000" dirty="0"/>
              </a:p>
              <a:p>
                <a:pPr marL="0" indent="0">
                  <a:buNone/>
                </a:pPr>
                <a:r>
                  <a:rPr lang="nb-NO" dirty="0"/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𝐴𝑇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nb-NO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nb-NO" dirty="0"/>
              </a:p>
              <a:p>
                <a:pPr marL="0" indent="0">
                  <a:buNone/>
                </a:pPr>
                <a:r>
                  <a:rPr lang="nb-NO" dirty="0"/>
                  <a:t>Tuning parameter, A = -(q/V)* (nominal)</a:t>
                </a:r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907794-6E3D-4BBC-B9A5-AEBD23B8CD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33" t="-188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8513ABA-621C-4F26-BDFD-1ED6EB7E6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198" y="4419307"/>
            <a:ext cx="3587704" cy="1345389"/>
          </a:xfrm>
          <a:prstGeom prst="rect">
            <a:avLst/>
          </a:prstGeom>
          <a:noFill/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44C43C6-865A-4850-924C-E71D79D38E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0" t="38454" r="18197" b="24085"/>
          <a:stretch/>
        </p:blipFill>
        <p:spPr>
          <a:xfrm>
            <a:off x="6902802" y="274638"/>
            <a:ext cx="4908984" cy="124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1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3EE6-C007-41F1-A9F9-EAF20BF3E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Abstract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9ED6D-C0BD-4EE4-A6C6-938D84FFB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Title: “Nonlinear input transformations for disturbance rejection, decoupling  and linearization”.</a:t>
            </a:r>
            <a:endParaRPr lang="nb-NO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Abstract. </a:t>
            </a:r>
            <a:r>
              <a:rPr lang="en-US" dirty="0"/>
              <a:t>The goal of my research is to develop simple yet rigorous methods to solve problems of engineering significance. The topic of input transformations is something I have been working on for the last year or so, and I think it has a lot of promise. The starting point is that </a:t>
            </a:r>
            <a:r>
              <a:rPr lang="nb-NO" dirty="0"/>
              <a:t>I </a:t>
            </a:r>
            <a:r>
              <a:rPr lang="nb-NO" dirty="0" err="1"/>
              <a:t>observed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industry</a:t>
            </a:r>
            <a:r>
              <a:rPr lang="nb-NO" dirty="0"/>
              <a:t> </a:t>
            </a:r>
            <a:r>
              <a:rPr lang="nb-NO" dirty="0" err="1"/>
              <a:t>frequently</a:t>
            </a:r>
            <a:r>
              <a:rPr lang="nb-NO" dirty="0"/>
              <a:t> used </a:t>
            </a:r>
            <a:r>
              <a:rPr lang="nb-NO" dirty="0" err="1"/>
              <a:t>static</a:t>
            </a:r>
            <a:r>
              <a:rPr lang="nb-NO" dirty="0"/>
              <a:t> </a:t>
            </a:r>
            <a:r>
              <a:rPr lang="nb-NO" dirty="0" err="1"/>
              <a:t>model-based</a:t>
            </a:r>
            <a:r>
              <a:rPr lang="nb-NO" dirty="0"/>
              <a:t> </a:t>
            </a:r>
            <a:r>
              <a:rPr lang="nb-NO" dirty="0" err="1"/>
              <a:t>calculation</a:t>
            </a:r>
            <a:r>
              <a:rPr lang="nb-NO" dirty="0"/>
              <a:t> </a:t>
            </a:r>
            <a:r>
              <a:rPr lang="nb-NO" dirty="0" err="1"/>
              <a:t>blocks</a:t>
            </a:r>
            <a:r>
              <a:rPr lang="nb-NO" dirty="0"/>
              <a:t> for </a:t>
            </a:r>
            <a:r>
              <a:rPr lang="nb-NO" dirty="0" err="1"/>
              <a:t>various</a:t>
            </a:r>
            <a:r>
              <a:rPr lang="nb-NO" dirty="0"/>
              <a:t> purposes, </a:t>
            </a:r>
            <a:r>
              <a:rPr lang="nb-NO" dirty="0" err="1"/>
              <a:t>such</a:t>
            </a:r>
            <a:r>
              <a:rPr lang="nb-NO" dirty="0"/>
              <a:t> as </a:t>
            </a:r>
            <a:r>
              <a:rPr lang="nb-NO" dirty="0" err="1"/>
              <a:t>counteracting</a:t>
            </a:r>
            <a:r>
              <a:rPr lang="nb-NO" dirty="0"/>
              <a:t> </a:t>
            </a:r>
            <a:r>
              <a:rPr lang="nb-NO" dirty="0" err="1"/>
              <a:t>nonlinearity</a:t>
            </a:r>
            <a:r>
              <a:rPr lang="nb-NO" dirty="0"/>
              <a:t>, </a:t>
            </a:r>
            <a:r>
              <a:rPr lang="nb-NO" dirty="0" err="1"/>
              <a:t>disturbances</a:t>
            </a:r>
            <a:r>
              <a:rPr lang="nb-NO" dirty="0"/>
              <a:t> and </a:t>
            </a:r>
            <a:r>
              <a:rPr lang="nb-NO" dirty="0" err="1"/>
              <a:t>coupling</a:t>
            </a:r>
            <a:r>
              <a:rPr lang="nb-NO" dirty="0"/>
              <a:t>. Industry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frequently</a:t>
            </a:r>
            <a:r>
              <a:rPr lang="nb-NO" dirty="0"/>
              <a:t> </a:t>
            </a:r>
            <a:r>
              <a:rPr lang="nb-NO" dirty="0" err="1"/>
              <a:t>uses</a:t>
            </a:r>
            <a:r>
              <a:rPr lang="nb-NO" dirty="0"/>
              <a:t> </a:t>
            </a:r>
            <a:r>
              <a:rPr lang="nb-NO" dirty="0" err="1"/>
              <a:t>cascade</a:t>
            </a:r>
            <a:r>
              <a:rPr lang="nb-NO" dirty="0"/>
              <a:t> control.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However</a:t>
            </a:r>
            <a:r>
              <a:rPr lang="nb-NO" dirty="0"/>
              <a:t>, </a:t>
            </a:r>
            <a:r>
              <a:rPr lang="nb-NO" dirty="0" err="1"/>
              <a:t>there</a:t>
            </a:r>
            <a:r>
              <a:rPr lang="nb-NO" dirty="0"/>
              <a:t> is </a:t>
            </a:r>
            <a:r>
              <a:rPr lang="nb-NO" dirty="0" err="1"/>
              <a:t>little</a:t>
            </a:r>
            <a:r>
              <a:rPr lang="nb-NO" dirty="0"/>
              <a:t> </a:t>
            </a:r>
            <a:r>
              <a:rPr lang="nb-NO" dirty="0" err="1"/>
              <a:t>theory</a:t>
            </a:r>
            <a:r>
              <a:rPr lang="nb-NO" dirty="0"/>
              <a:t> for </a:t>
            </a:r>
            <a:r>
              <a:rPr lang="nb-NO" dirty="0" err="1"/>
              <a:t>when</a:t>
            </a:r>
            <a:r>
              <a:rPr lang="nb-NO" dirty="0"/>
              <a:t> to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these</a:t>
            </a:r>
            <a:r>
              <a:rPr lang="nb-NO" dirty="0"/>
              <a:t> </a:t>
            </a:r>
            <a:r>
              <a:rPr lang="nb-NO" dirty="0" err="1"/>
              <a:t>solutions</a:t>
            </a:r>
            <a:r>
              <a:rPr lang="nb-NO" dirty="0"/>
              <a:t>, and </a:t>
            </a:r>
            <a:r>
              <a:rPr lang="nb-NO" dirty="0" err="1"/>
              <a:t>we</a:t>
            </a:r>
            <a:r>
              <a:rPr lang="nb-NO" dirty="0"/>
              <a:t> have </a:t>
            </a:r>
            <a:r>
              <a:rPr lang="nb-NO" dirty="0" err="1"/>
              <a:t>found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of input </a:t>
            </a:r>
            <a:r>
              <a:rPr lang="nb-NO" dirty="0" err="1"/>
              <a:t>transformations</a:t>
            </a:r>
            <a:r>
              <a:rPr lang="nb-NO" dirty="0"/>
              <a:t> forms a </a:t>
            </a:r>
            <a:r>
              <a:rPr lang="nb-NO" dirty="0" err="1"/>
              <a:t>good</a:t>
            </a:r>
            <a:r>
              <a:rPr lang="nb-NO" dirty="0"/>
              <a:t> basis. The </a:t>
            </a:r>
            <a:r>
              <a:rPr lang="nb-NO" dirty="0" err="1"/>
              <a:t>starting</a:t>
            </a:r>
            <a:r>
              <a:rPr lang="nb-NO" dirty="0"/>
              <a:t> </a:t>
            </a:r>
            <a:r>
              <a:rPr lang="nb-NO" dirty="0" err="1"/>
              <a:t>point</a:t>
            </a:r>
            <a:r>
              <a:rPr lang="nb-NO" dirty="0"/>
              <a:t> is a nonlinear </a:t>
            </a:r>
            <a:r>
              <a:rPr lang="nb-NO" dirty="0" err="1"/>
              <a:t>process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, </a:t>
            </a:r>
            <a:r>
              <a:rPr lang="nb-NO" dirty="0" err="1"/>
              <a:t>which</a:t>
            </a:r>
            <a:r>
              <a:rPr lang="nb-NO" dirty="0"/>
              <a:t> is </a:t>
            </a:r>
            <a:r>
              <a:rPr lang="nb-NO" dirty="0" err="1"/>
              <a:t>transformed</a:t>
            </a:r>
            <a:r>
              <a:rPr lang="nb-NO" dirty="0"/>
              <a:t> to a </a:t>
            </a:r>
            <a:r>
              <a:rPr lang="nb-NO" dirty="0" err="1"/>
              <a:t>simpler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</a:t>
            </a:r>
            <a:r>
              <a:rPr lang="nb-NO" dirty="0" err="1"/>
              <a:t>through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of an input </a:t>
            </a:r>
            <a:r>
              <a:rPr lang="nb-NO" dirty="0" err="1"/>
              <a:t>transformation</a:t>
            </a:r>
            <a:r>
              <a:rPr lang="nb-NO" dirty="0"/>
              <a:t>. It is </a:t>
            </a:r>
            <a:r>
              <a:rPr lang="nb-NO" dirty="0" err="1"/>
              <a:t>really</a:t>
            </a:r>
            <a:r>
              <a:rPr lang="nb-NO" dirty="0"/>
              <a:t> </a:t>
            </a:r>
            <a:r>
              <a:rPr lang="nb-NO" dirty="0" err="1"/>
              <a:t>very</a:t>
            </a:r>
            <a:r>
              <a:rPr lang="nb-NO" dirty="0"/>
              <a:t> simple. </a:t>
            </a:r>
            <a:r>
              <a:rPr lang="nb-NO" dirty="0" err="1"/>
              <a:t>Consider</a:t>
            </a:r>
            <a:r>
              <a:rPr lang="nb-NO" dirty="0"/>
              <a:t> a nonlinear </a:t>
            </a:r>
            <a:r>
              <a:rPr lang="nb-NO" dirty="0" err="1"/>
              <a:t>model</a:t>
            </a:r>
            <a:r>
              <a:rPr lang="nb-NO" dirty="0"/>
              <a:t> dy/</a:t>
            </a:r>
            <a:r>
              <a:rPr lang="nb-NO" dirty="0" err="1"/>
              <a:t>dt</a:t>
            </a:r>
            <a:r>
              <a:rPr lang="nb-NO" dirty="0"/>
              <a:t>=f(</a:t>
            </a:r>
            <a:r>
              <a:rPr lang="nb-NO" dirty="0" err="1"/>
              <a:t>y,u,d</a:t>
            </a:r>
            <a:r>
              <a:rPr lang="nb-NO" dirty="0"/>
              <a:t>) and introduce v=f(</a:t>
            </a:r>
            <a:r>
              <a:rPr lang="nb-NO" dirty="0" err="1"/>
              <a:t>y,u,d</a:t>
            </a:r>
            <a:r>
              <a:rPr lang="nb-NO" dirty="0"/>
              <a:t>) as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transformed</a:t>
            </a:r>
            <a:r>
              <a:rPr lang="nb-NO" dirty="0"/>
              <a:t> input to </a:t>
            </a:r>
            <a:r>
              <a:rPr lang="nb-NO" dirty="0" err="1"/>
              <a:t>get</a:t>
            </a:r>
            <a:r>
              <a:rPr lang="nb-NO" dirty="0"/>
              <a:t> a nonlinear </a:t>
            </a:r>
            <a:r>
              <a:rPr lang="nb-NO" dirty="0" err="1"/>
              <a:t>transformed</a:t>
            </a:r>
            <a:r>
              <a:rPr lang="nb-NO" dirty="0"/>
              <a:t> system dy/</a:t>
            </a:r>
            <a:r>
              <a:rPr lang="nb-NO" dirty="0" err="1"/>
              <a:t>dt</a:t>
            </a:r>
            <a:r>
              <a:rPr lang="nb-NO" dirty="0"/>
              <a:t>=v </a:t>
            </a:r>
            <a:r>
              <a:rPr lang="nb-NO" dirty="0" err="1"/>
              <a:t>which</a:t>
            </a:r>
            <a:r>
              <a:rPr lang="nb-NO" dirty="0"/>
              <a:t> is linear, </a:t>
            </a:r>
            <a:r>
              <a:rPr lang="nb-NO" dirty="0" err="1"/>
              <a:t>decoupled</a:t>
            </a:r>
            <a:r>
              <a:rPr lang="nb-NO" dirty="0"/>
              <a:t> and </a:t>
            </a:r>
            <a:r>
              <a:rPr lang="nb-NO" dirty="0" err="1"/>
              <a:t>independent</a:t>
            </a:r>
            <a:r>
              <a:rPr lang="nb-NO" dirty="0"/>
              <a:t> of </a:t>
            </a:r>
            <a:r>
              <a:rPr lang="nb-NO" dirty="0" err="1"/>
              <a:t>disturbances</a:t>
            </a:r>
            <a:r>
              <a:rPr lang="nb-NO" dirty="0"/>
              <a:t>. This </a:t>
            </a:r>
            <a:r>
              <a:rPr lang="nb-NO" dirty="0" err="1"/>
              <a:t>transformation</a:t>
            </a:r>
            <a:r>
              <a:rPr lang="nb-NO" dirty="0"/>
              <a:t> is a </a:t>
            </a:r>
            <a:r>
              <a:rPr lang="nb-NO" dirty="0" err="1"/>
              <a:t>special</a:t>
            </a:r>
            <a:r>
              <a:rPr lang="nb-NO" dirty="0"/>
              <a:t> case of </a:t>
            </a:r>
            <a:r>
              <a:rPr lang="en-US" dirty="0"/>
              <a:t>feedback linearization, but we have extended the idea by adding a tuning parameter, by allowing for static process models and by making use of cascade control in a systematic way. The method has been tested on many process control examples. 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8884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C1D1C1-AB98-426B-B4DA-BFB42D01C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9" y="-74902"/>
            <a:ext cx="11183002" cy="1200329"/>
          </a:xfrm>
        </p:spPr>
        <p:txBody>
          <a:bodyPr>
            <a:normAutofit fontScale="90000"/>
          </a:bodyPr>
          <a:lstStyle/>
          <a:p>
            <a:r>
              <a:rPr lang="en-US" dirty="0"/>
              <a:t>Shower. Simulation responses with transformation only.</a:t>
            </a:r>
            <a:br>
              <a:rPr lang="en-US" dirty="0"/>
            </a:br>
            <a:r>
              <a:rPr lang="en-US" dirty="0"/>
              <a:t>-&gt; </a:t>
            </a:r>
            <a:r>
              <a:rPr lang="en-US" sz="3100" dirty="0"/>
              <a:t>Perfect disturbance rejection and decoupling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77A63-A6AF-4408-88F7-DA46504E60D5}"/>
              </a:ext>
            </a:extLst>
          </p:cNvPr>
          <p:cNvSpPr txBox="1"/>
          <p:nvPr/>
        </p:nvSpPr>
        <p:spPr>
          <a:xfrm>
            <a:off x="8866776" y="2077714"/>
            <a:ext cx="354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d</a:t>
            </a:r>
            <a:r>
              <a:rPr lang="en-US" baseline="-25000" dirty="0"/>
              <a:t>1</a:t>
            </a:r>
            <a:r>
              <a:rPr lang="en-US" dirty="0"/>
              <a:t>=T</a:t>
            </a:r>
            <a:r>
              <a:rPr lang="en-US" baseline="-25000" dirty="0"/>
              <a:t>1</a:t>
            </a:r>
            <a:r>
              <a:rPr lang="en-US" dirty="0"/>
              <a:t>: 20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-&gt;22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en-US" dirty="0"/>
              <a:t>C  at t = 50 s</a:t>
            </a:r>
          </a:p>
          <a:p>
            <a:r>
              <a:rPr lang="en-US" dirty="0"/>
              <a:t>2. d</a:t>
            </a:r>
            <a:r>
              <a:rPr lang="en-US" baseline="-25000" dirty="0"/>
              <a:t>2</a:t>
            </a:r>
            <a:r>
              <a:rPr lang="en-US" dirty="0"/>
              <a:t>=T</a:t>
            </a:r>
            <a:r>
              <a:rPr lang="en-US" baseline="-25000" dirty="0"/>
              <a:t>2</a:t>
            </a:r>
            <a:r>
              <a:rPr lang="en-US" dirty="0"/>
              <a:t>: 50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-&gt;55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en-US" dirty="0"/>
              <a:t>C  at t = 100 s</a:t>
            </a:r>
          </a:p>
          <a:p>
            <a:r>
              <a:rPr lang="en-US" dirty="0"/>
              <a:t>3. y</a:t>
            </a:r>
            <a:r>
              <a:rPr lang="en-US" baseline="-25000" dirty="0"/>
              <a:t>2s</a:t>
            </a:r>
            <a:r>
              <a:rPr lang="en-US" dirty="0"/>
              <a:t>=T</a:t>
            </a:r>
            <a:r>
              <a:rPr lang="en-US" baseline="-25000" dirty="0"/>
              <a:t>s</a:t>
            </a:r>
            <a:r>
              <a:rPr lang="en-US" dirty="0"/>
              <a:t>: 35 -&gt;36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en-US" dirty="0"/>
              <a:t>C at t = 150 s</a:t>
            </a:r>
          </a:p>
          <a:p>
            <a:r>
              <a:rPr lang="en-US" dirty="0"/>
              <a:t>4. y</a:t>
            </a:r>
            <a:r>
              <a:rPr lang="en-US" baseline="-25000" dirty="0"/>
              <a:t>1s</a:t>
            </a:r>
            <a:r>
              <a:rPr lang="en-US" dirty="0"/>
              <a:t>=</a:t>
            </a:r>
            <a:r>
              <a:rPr lang="en-US" dirty="0" err="1"/>
              <a:t>q</a:t>
            </a:r>
            <a:r>
              <a:rPr lang="en-US" baseline="-25000" dirty="0" err="1"/>
              <a:t>s</a:t>
            </a:r>
            <a:r>
              <a:rPr lang="en-US" dirty="0"/>
              <a:t>: 10 -&gt;11 kg/s at t = 200 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F89622-1537-4855-8C8A-3DDC93558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82" y="1592271"/>
            <a:ext cx="4526368" cy="226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9264E7-6C99-4501-9BC3-9CD49BC75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82" y="4079622"/>
            <a:ext cx="4526368" cy="22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F5C478-A67B-4FC5-813D-DBC76358F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14" y="1519247"/>
            <a:ext cx="4526368" cy="22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FD9806-8EB2-4613-8B5F-B802F70A5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14" y="4025915"/>
            <a:ext cx="4526368" cy="226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A7EA0C-0203-4D95-9A07-3FA6297FAFC9}"/>
              </a:ext>
            </a:extLst>
          </p:cNvPr>
          <p:cNvSpPr txBox="1"/>
          <p:nvPr/>
        </p:nvSpPr>
        <p:spPr>
          <a:xfrm>
            <a:off x="5811579" y="1954235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y</a:t>
            </a:r>
            <a:r>
              <a:rPr lang="nb-NO" baseline="-250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F599F2-58D4-4608-A118-F90AF08760A7}"/>
              </a:ext>
            </a:extLst>
          </p:cNvPr>
          <p:cNvSpPr txBox="1"/>
          <p:nvPr/>
        </p:nvSpPr>
        <p:spPr>
          <a:xfrm>
            <a:off x="5780275" y="4507929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y</a:t>
            </a:r>
            <a:r>
              <a:rPr lang="nb-NO" baseline="-25000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3DA130-78D0-4C13-9112-C19CE1DB9991}"/>
              </a:ext>
            </a:extLst>
          </p:cNvPr>
          <p:cNvSpPr txBox="1"/>
          <p:nvPr/>
        </p:nvSpPr>
        <p:spPr>
          <a:xfrm>
            <a:off x="1137537" y="17447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1585E1-A364-4514-AC93-065C994C93B0}"/>
              </a:ext>
            </a:extLst>
          </p:cNvPr>
          <p:cNvSpPr txBox="1"/>
          <p:nvPr/>
        </p:nvSpPr>
        <p:spPr>
          <a:xfrm>
            <a:off x="1361499" y="469395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d</a:t>
            </a:r>
          </a:p>
        </p:txBody>
      </p:sp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680FD59-8DC4-4F78-87EA-0782ABAD10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10" t="38454" r="18197" b="24085"/>
          <a:stretch/>
        </p:blipFill>
        <p:spPr>
          <a:xfrm>
            <a:off x="9065557" y="1042917"/>
            <a:ext cx="2781886" cy="706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E76969-03C3-4E75-9E97-59DD210A08E4}"/>
                  </a:ext>
                </a:extLst>
              </p:cNvPr>
              <p:cNvSpPr txBox="1"/>
              <p:nvPr/>
            </p:nvSpPr>
            <p:spPr>
              <a:xfrm>
                <a:off x="9022710" y="4000290"/>
                <a:ext cx="3065006" cy="1753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1,2: v</a:t>
                </a:r>
                <a:r>
                  <a:rPr lang="en-US" baseline="-25000" dirty="0"/>
                  <a:t>0</a:t>
                </a:r>
                <a:r>
                  <a:rPr lang="en-US" dirty="0"/>
                  <a:t> and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A</a:t>
                </a:r>
                <a:r>
                  <a:rPr lang="en-US" dirty="0"/>
                  <a:t> constant</a:t>
                </a:r>
              </a:p>
              <a:p>
                <a:r>
                  <a:rPr lang="en-US" dirty="0"/>
                  <a:t>3: Step in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A</a:t>
                </a:r>
                <a:endParaRPr lang="en-US" baseline="-25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b-NO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d>
                        <m:dPr>
                          <m:ctrlP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nb-NO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d>
                        <m:dPr>
                          <m:ctrlP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nb-NO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𝐴𝑇</m:t>
                      </m:r>
                    </m:oMath>
                  </m:oMathPara>
                </a14:m>
                <a:endParaRPr lang="en-US" sz="1400" baseline="-25000" dirty="0"/>
              </a:p>
              <a:p>
                <a:r>
                  <a:rPr lang="en-US" dirty="0"/>
                  <a:t>4: step in v</a:t>
                </a:r>
                <a:r>
                  <a:rPr lang="en-US" baseline="-25000" dirty="0"/>
                  <a:t>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b-NO" dirty="0"/>
              </a:p>
              <a:p>
                <a:endParaRPr lang="nb-NO" baseline="-25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E76969-03C3-4E75-9E97-59DD210A0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710" y="4000290"/>
                <a:ext cx="3065006" cy="1753942"/>
              </a:xfrm>
              <a:prstGeom prst="rect">
                <a:avLst/>
              </a:prstGeom>
              <a:blipFill>
                <a:blip r:embed="rId7"/>
                <a:stretch>
                  <a:fillRect l="-1590" t="-173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84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30279-FCC8-4450-8E52-96AC79524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Example</a:t>
            </a:r>
            <a:r>
              <a:rPr lang="nb-NO" dirty="0"/>
              <a:t> 3. Heat </a:t>
            </a:r>
            <a:r>
              <a:rPr lang="nb-NO" dirty="0" err="1"/>
              <a:t>exchanger</a:t>
            </a:r>
            <a:r>
              <a:rPr lang="nb-NO" dirty="0"/>
              <a:t> (</a:t>
            </a:r>
            <a:r>
              <a:rPr lang="nb-NO" dirty="0" err="1"/>
              <a:t>static</a:t>
            </a:r>
            <a:r>
              <a:rPr lang="nb-NO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77C8E-6AF9-4855-AEFD-EE9AFA9B5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962" y="1308060"/>
            <a:ext cx="6875476" cy="2946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DB501A-E8C1-40B0-9D01-3A8579D44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84" y="4540850"/>
            <a:ext cx="4352925" cy="1352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C91E6F-CE64-4853-B3D5-0563CE6B6D10}"/>
                  </a:ext>
                </a:extLst>
              </p:cNvPr>
              <p:cNvSpPr txBox="1"/>
              <p:nvPr/>
            </p:nvSpPr>
            <p:spPr>
              <a:xfrm>
                <a:off x="548184" y="4253948"/>
                <a:ext cx="3084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/>
                  <a:t>Energy </a:t>
                </a:r>
                <a:r>
                  <a:rPr lang="nb-NO" dirty="0" err="1"/>
                  <a:t>balance</a:t>
                </a:r>
                <a:r>
                  <a:rPr lang="nb-NO" dirty="0"/>
                  <a:t>,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𝑈𝐴</m:t>
                    </m:r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i="1" baseline="-25000" dirty="0" smtClean="0">
                        <a:latin typeface="Cambria Math" panose="02040503050406030204" pitchFamily="18" charset="0"/>
                      </a:rPr>
                      <m:t>𝐿𝑀</m:t>
                    </m:r>
                  </m:oMath>
                </a14:m>
                <a:endParaRPr lang="nb-NO" baseline="-25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C91E6F-CE64-4853-B3D5-0563CE6B6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84" y="4253948"/>
                <a:ext cx="3084114" cy="369332"/>
              </a:xfrm>
              <a:prstGeom prst="rect">
                <a:avLst/>
              </a:prstGeom>
              <a:blipFill>
                <a:blip r:embed="rId4"/>
                <a:stretch>
                  <a:fillRect l="-1779" t="-10000" b="-26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287B4E8-1DAB-43E3-896E-AFB11E758463}"/>
              </a:ext>
            </a:extLst>
          </p:cNvPr>
          <p:cNvSpPr txBox="1"/>
          <p:nvPr/>
        </p:nvSpPr>
        <p:spPr>
          <a:xfrm>
            <a:off x="2985394" y="5506354"/>
            <a:ext cx="3674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v</a:t>
            </a:r>
            <a:r>
              <a:rPr lang="nb-NO" baseline="-25000" dirty="0"/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60532-911D-445E-B45F-E8059289A081}"/>
              </a:ext>
            </a:extLst>
          </p:cNvPr>
          <p:cNvSpPr txBox="1"/>
          <p:nvPr/>
        </p:nvSpPr>
        <p:spPr>
          <a:xfrm>
            <a:off x="609600" y="6034748"/>
            <a:ext cx="4448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numerical</a:t>
            </a:r>
            <a:r>
              <a:rPr lang="nb-NO" dirty="0"/>
              <a:t> inverse (to </a:t>
            </a:r>
            <a:r>
              <a:rPr lang="nb-NO" dirty="0" err="1"/>
              <a:t>find</a:t>
            </a:r>
            <a:r>
              <a:rPr lang="nb-NO" dirty="0"/>
              <a:t> u for given v</a:t>
            </a:r>
            <a:r>
              <a:rPr lang="nb-NO" baseline="-25000" dirty="0"/>
              <a:t>0</a:t>
            </a:r>
            <a:r>
              <a:rPr lang="nb-NO" dirty="0"/>
              <a:t>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0901ACF-3522-4C92-8787-B0FF26FF76DA}"/>
              </a:ext>
            </a:extLst>
          </p:cNvPr>
          <p:cNvSpPr/>
          <p:nvPr/>
        </p:nvSpPr>
        <p:spPr>
          <a:xfrm>
            <a:off x="4538146" y="2042188"/>
            <a:ext cx="400671" cy="3657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AF5F5D-B9A3-4D54-A7FC-280313275550}"/>
              </a:ext>
            </a:extLst>
          </p:cNvPr>
          <p:cNvSpPr txBox="1"/>
          <p:nvPr/>
        </p:nvSpPr>
        <p:spPr>
          <a:xfrm>
            <a:off x="4592565" y="169184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00B0F0"/>
                </a:solidFill>
              </a:rPr>
              <a:t>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74D7F54-3E11-4AF4-8D69-87806F0A0C5E}"/>
              </a:ext>
            </a:extLst>
          </p:cNvPr>
          <p:cNvSpPr/>
          <p:nvPr/>
        </p:nvSpPr>
        <p:spPr>
          <a:xfrm>
            <a:off x="3614085" y="3197693"/>
            <a:ext cx="400671" cy="3657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9B6BAA-6838-4CF3-9E02-DB1A613E302E}"/>
              </a:ext>
            </a:extLst>
          </p:cNvPr>
          <p:cNvSpPr txBox="1"/>
          <p:nvPr/>
        </p:nvSpPr>
        <p:spPr>
          <a:xfrm>
            <a:off x="3669989" y="347580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00B0F0"/>
                </a:solidFill>
              </a:rPr>
              <a:t>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2F46FD-C6BC-48C7-BA9F-F5BE47E5F09E}"/>
              </a:ext>
            </a:extLst>
          </p:cNvPr>
          <p:cNvGrpSpPr/>
          <p:nvPr/>
        </p:nvGrpSpPr>
        <p:grpSpPr>
          <a:xfrm>
            <a:off x="6024075" y="4356247"/>
            <a:ext cx="2972578" cy="1926291"/>
            <a:chOff x="5876591" y="4356247"/>
            <a:chExt cx="2972578" cy="1926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1494B4A7-24AC-403F-901E-B01BBEBDDAC5}"/>
                    </a:ext>
                  </a:extLst>
                </p:cNvPr>
                <p:cNvSpPr txBox="1"/>
                <p:nvPr/>
              </p:nvSpPr>
              <p:spPr>
                <a:xfrm>
                  <a:off x="5876591" y="4356247"/>
                  <a:ext cx="1101199" cy="5312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𝑡𝑢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𝑈𝐴</m:t>
                            </m:r>
                          </m:num>
                          <m:den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1494B4A7-24AC-403F-901E-B01BBEBDDA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6591" y="4356247"/>
                  <a:ext cx="1101199" cy="5312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78E0B16-DC3B-468A-947C-ECDA1E312F01}"/>
                    </a:ext>
                  </a:extLst>
                </p:cNvPr>
                <p:cNvSpPr txBox="1"/>
                <p:nvPr/>
              </p:nvSpPr>
              <p:spPr>
                <a:xfrm>
                  <a:off x="6011436" y="4997939"/>
                  <a:ext cx="974819" cy="5358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78E0B16-DC3B-468A-947C-ECDA1E312F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1436" y="4997939"/>
                  <a:ext cx="974819" cy="53585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1D000EC-A21D-4882-ADDE-2DB5BE1100CA}"/>
                    </a:ext>
                  </a:extLst>
                </p:cNvPr>
                <p:cNvSpPr txBox="1"/>
                <p:nvPr/>
              </p:nvSpPr>
              <p:spPr>
                <a:xfrm>
                  <a:off x="6010507" y="5549940"/>
                  <a:ext cx="2838662" cy="5518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=1−</m:t>
                        </m:r>
                        <m:f>
                          <m:f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  <m:t>𝑡𝑢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  <m:r>
                                          <a:rPr lang="nb-NO" sz="16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⁡(−</m:t>
                            </m:r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𝑡𝑢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1D000EC-A21D-4882-ADDE-2DB5BE110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0507" y="5549940"/>
                  <a:ext cx="2838662" cy="55181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08DE45E-DF17-4167-BE68-F94E107B2EB3}"/>
                    </a:ext>
                  </a:extLst>
                </p:cNvPr>
                <p:cNvSpPr txBox="1"/>
                <p:nvPr/>
              </p:nvSpPr>
              <p:spPr>
                <a:xfrm>
                  <a:off x="6011436" y="6036317"/>
                  <a:ext cx="83151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08DE45E-DF17-4167-BE68-F94E107B2E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1436" y="6036317"/>
                  <a:ext cx="831510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2920" r="-4380" b="-14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1755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6F512E-3A18-422D-ADD4-FD52B73CC5C4}"/>
                  </a:ext>
                </a:extLst>
              </p:cNvPr>
              <p:cNvSpPr txBox="1"/>
              <p:nvPr/>
            </p:nvSpPr>
            <p:spPr>
              <a:xfrm>
                <a:off x="770209" y="1043744"/>
                <a:ext cx="2596243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nb-NO" b="0" i="0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b-NO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 dirty="0" err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+2</m:t>
                      </m:r>
                      <m:r>
                        <a:rPr lang="nb-NO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6F512E-3A18-422D-ADD4-FD52B73CC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09" y="1043744"/>
                <a:ext cx="2596243" cy="3782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BC3C2BD-0CC2-47A8-AB1C-B6A7A2F43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47" y="1350662"/>
            <a:ext cx="3885001" cy="2426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0700F5-92C4-4656-B2C6-03CBA8E82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46" y="3968181"/>
            <a:ext cx="3885001" cy="242611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44138275-FF0E-4C5E-BC7B-1ECABCDB7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40" y="-62759"/>
            <a:ext cx="10972800" cy="1143000"/>
          </a:xfrm>
        </p:spPr>
        <p:txBody>
          <a:bodyPr/>
          <a:lstStyle/>
          <a:p>
            <a:r>
              <a:rPr lang="en-US" dirty="0"/>
              <a:t>Simulation applied to cell dynamic model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A0D7CB-60A7-4AFC-B434-C9ABBE600D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003" y="1350662"/>
            <a:ext cx="3885001" cy="2426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AE7A00-B75D-49AA-A118-A4E234A70395}"/>
                  </a:ext>
                </a:extLst>
              </p:cNvPr>
              <p:cNvSpPr txBox="1"/>
              <p:nvPr/>
            </p:nvSpPr>
            <p:spPr>
              <a:xfrm>
                <a:off x="4674396" y="1043744"/>
                <a:ext cx="259624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nb-NO" b="0" i="0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b="0" i="0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 dirty="0" err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+2</m:t>
                      </m:r>
                      <m:r>
                        <a:rPr lang="nb-NO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AE7A00-B75D-49AA-A118-A4E234A70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96" y="1043744"/>
                <a:ext cx="2596243" cy="391582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B52AF2-C257-4834-9776-0BC6789BD0AA}"/>
                  </a:ext>
                </a:extLst>
              </p:cNvPr>
              <p:cNvSpPr txBox="1"/>
              <p:nvPr/>
            </p:nvSpPr>
            <p:spPr>
              <a:xfrm>
                <a:off x="8744463" y="1054869"/>
                <a:ext cx="25962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b="0" i="0" dirty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nb-NO" b="0" i="0" baseline="-2500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nb-NO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b="0" i="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b-NO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nb-NO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+</m:t>
                      </m:r>
                      <m:r>
                        <a:rPr lang="nb-NO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nb-NO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B52AF2-C257-4834-9776-0BC6789BD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463" y="1054869"/>
                <a:ext cx="2596243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6A68DC4-3FAA-4917-93EC-4FE441BB656A}"/>
              </a:ext>
            </a:extLst>
          </p:cNvPr>
          <p:cNvSpPr txBox="1"/>
          <p:nvPr/>
        </p:nvSpPr>
        <p:spPr>
          <a:xfrm>
            <a:off x="9668786" y="2266122"/>
            <a:ext cx="19480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2DB58B-4B05-45AF-BE64-13F71C3EB623}"/>
              </a:ext>
            </a:extLst>
          </p:cNvPr>
          <p:cNvSpPr txBox="1"/>
          <p:nvPr/>
        </p:nvSpPr>
        <p:spPr>
          <a:xfrm>
            <a:off x="921718" y="4683319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tx2">
                    <a:lumMod val="75000"/>
                  </a:schemeClr>
                </a:solidFill>
              </a:rPr>
              <a:t>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BAB152-891D-425C-93A9-19FC97305B06}"/>
              </a:ext>
            </a:extLst>
          </p:cNvPr>
          <p:cNvSpPr txBox="1"/>
          <p:nvPr/>
        </p:nvSpPr>
        <p:spPr>
          <a:xfrm>
            <a:off x="5044428" y="428320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ACA2AF-CCD0-44CA-8C3B-8EFAFACDB08C}"/>
              </a:ext>
            </a:extLst>
          </p:cNvPr>
          <p:cNvGrpSpPr/>
          <p:nvPr/>
        </p:nvGrpSpPr>
        <p:grpSpPr>
          <a:xfrm>
            <a:off x="4153499" y="3968181"/>
            <a:ext cx="3885001" cy="2426112"/>
            <a:chOff x="4153499" y="3968181"/>
            <a:chExt cx="3885001" cy="242611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6480641-B5FD-49EF-9A18-880A1715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53499" y="3968181"/>
              <a:ext cx="3885001" cy="242611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7F8635-6BE1-4E07-8204-70DD4FC38370}"/>
                </a:ext>
              </a:extLst>
            </p:cNvPr>
            <p:cNvSpPr txBox="1"/>
            <p:nvPr/>
          </p:nvSpPr>
          <p:spPr>
            <a:xfrm>
              <a:off x="5069500" y="4841630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>
                  <a:solidFill>
                    <a:schemeClr val="tx2">
                      <a:lumMod val="75000"/>
                    </a:schemeClr>
                  </a:solidFill>
                </a:rPr>
                <a:t>u</a:t>
              </a:r>
            </a:p>
          </p:txBody>
        </p:sp>
      </p:grp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9C956352-442C-454D-9A47-FE83C42CDAA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16" t="23940" r="18064" b="9090"/>
          <a:stretch/>
        </p:blipFill>
        <p:spPr>
          <a:xfrm>
            <a:off x="9363341" y="70531"/>
            <a:ext cx="2118342" cy="9599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8370300-FBED-4923-88EC-9B3B913792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6127" y="1380740"/>
            <a:ext cx="3819226" cy="23857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2DADE5-F760-46F6-9985-9C7EB983D3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0352" y="3968181"/>
            <a:ext cx="3823875" cy="23886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3A2C987-6036-489F-A1A2-A530DB2F84B4}"/>
              </a:ext>
            </a:extLst>
          </p:cNvPr>
          <p:cNvSpPr txBox="1"/>
          <p:nvPr/>
        </p:nvSpPr>
        <p:spPr>
          <a:xfrm>
            <a:off x="10262853" y="440837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tx2">
                    <a:lumMod val="75000"/>
                  </a:schemeClr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8361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4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1501-1AF9-4E8E-B7A0-073821F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dynamic</a:t>
            </a:r>
            <a:r>
              <a:rPr lang="nb-NO" dirty="0"/>
              <a:t> </a:t>
            </a:r>
            <a:r>
              <a:rPr lang="nb-NO" dirty="0" err="1"/>
              <a:t>transformation</a:t>
            </a:r>
            <a:r>
              <a:rPr lang="nb-NO" dirty="0"/>
              <a:t> </a:t>
            </a:r>
            <a:r>
              <a:rPr lang="nb-NO" dirty="0" err="1"/>
              <a:t>v</a:t>
            </a:r>
            <a:r>
              <a:rPr lang="nb-NO" baseline="-25000" dirty="0" err="1"/>
              <a:t>A</a:t>
            </a:r>
            <a:r>
              <a:rPr lang="nb-NO" dirty="0"/>
              <a:t> </a:t>
            </a:r>
            <a:r>
              <a:rPr lang="nb-NO" dirty="0" err="1"/>
              <a:t>assumes</a:t>
            </a:r>
            <a:r>
              <a:rPr lang="nb-NO" dirty="0"/>
              <a:t> n</a:t>
            </a:r>
            <a:r>
              <a:rPr lang="nb-NO" baseline="-25000" dirty="0"/>
              <a:t>u</a:t>
            </a:r>
            <a:r>
              <a:rPr lang="nb-NO" dirty="0"/>
              <a:t>=n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E7A01-782A-49CA-86A1-D591880FE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That</a:t>
            </a:r>
            <a:r>
              <a:rPr lang="nb-NO" dirty="0"/>
              <a:t> is,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as </a:t>
            </a:r>
            <a:r>
              <a:rPr lang="nb-NO" dirty="0" err="1"/>
              <a:t>many</a:t>
            </a:r>
            <a:r>
              <a:rPr lang="nb-NO" dirty="0"/>
              <a:t> inputs (n</a:t>
            </a:r>
            <a:r>
              <a:rPr lang="nb-NO" baseline="-25000" dirty="0"/>
              <a:t>u</a:t>
            </a:r>
            <a:r>
              <a:rPr lang="nb-NO" dirty="0"/>
              <a:t>) as </a:t>
            </a:r>
            <a:r>
              <a:rPr lang="nb-NO" dirty="0" err="1"/>
              <a:t>differential</a:t>
            </a:r>
            <a:r>
              <a:rPr lang="nb-NO" dirty="0"/>
              <a:t> </a:t>
            </a:r>
            <a:r>
              <a:rPr lang="nb-NO" dirty="0" err="1"/>
              <a:t>equations</a:t>
            </a:r>
            <a:r>
              <a:rPr lang="nb-NO" dirty="0"/>
              <a:t> (n)</a:t>
            </a:r>
          </a:p>
          <a:p>
            <a:r>
              <a:rPr lang="nb-NO" dirty="0"/>
              <a:t>One input: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only</a:t>
            </a:r>
            <a:r>
              <a:rPr lang="nb-NO" dirty="0"/>
              <a:t> handle first-order system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sz="1900" i="1" dirty="0" err="1"/>
              <a:t>Can</a:t>
            </a:r>
            <a:r>
              <a:rPr lang="nb-NO" sz="1900" i="1" dirty="0"/>
              <a:t> </a:t>
            </a:r>
            <a:r>
              <a:rPr lang="nb-NO" sz="1900" i="1" dirty="0" err="1"/>
              <a:t>use</a:t>
            </a:r>
            <a:r>
              <a:rPr lang="nb-NO" sz="1900" i="1" dirty="0"/>
              <a:t> feedback </a:t>
            </a:r>
            <a:r>
              <a:rPr lang="nb-NO" sz="1900" i="1" dirty="0" err="1"/>
              <a:t>linearization</a:t>
            </a:r>
            <a:r>
              <a:rPr lang="nb-NO" sz="1900" i="1" dirty="0"/>
              <a:t> and </a:t>
            </a:r>
            <a:r>
              <a:rPr lang="nb-NO" sz="1900" i="1" dirty="0" err="1"/>
              <a:t>get</a:t>
            </a:r>
            <a:r>
              <a:rPr lang="nb-NO" sz="1900" i="1" dirty="0"/>
              <a:t> a </a:t>
            </a:r>
            <a:r>
              <a:rPr lang="nb-NO" sz="1900" i="1" dirty="0" err="1"/>
              <a:t>chain</a:t>
            </a:r>
            <a:r>
              <a:rPr lang="nb-NO" sz="1900" i="1" dirty="0"/>
              <a:t> of integrators</a:t>
            </a:r>
          </a:p>
          <a:p>
            <a:pPr lvl="1"/>
            <a:r>
              <a:rPr lang="nb-NO" sz="1900" i="1" dirty="0" err="1"/>
              <a:t>But</a:t>
            </a:r>
            <a:r>
              <a:rPr lang="nb-NO" sz="1900" i="1" dirty="0"/>
              <a:t> not </a:t>
            </a:r>
            <a:r>
              <a:rPr lang="nb-NO" sz="1900" i="1" dirty="0" err="1"/>
              <a:t>easy</a:t>
            </a:r>
            <a:r>
              <a:rPr lang="nb-NO" sz="1900" i="1" dirty="0"/>
              <a:t> (Lie derivatives….) </a:t>
            </a:r>
          </a:p>
          <a:p>
            <a:pPr lvl="1"/>
            <a:r>
              <a:rPr lang="nb-NO" sz="1900" i="1" dirty="0"/>
              <a:t>and not so </a:t>
            </a:r>
            <a:r>
              <a:rPr lang="nb-NO" sz="1900" i="1" dirty="0" err="1"/>
              <a:t>good</a:t>
            </a:r>
            <a:r>
              <a:rPr lang="nb-NO" sz="1900" i="1" dirty="0"/>
              <a:t> in </a:t>
            </a:r>
            <a:r>
              <a:rPr lang="nb-NO" sz="1900" i="1" dirty="0" err="1"/>
              <a:t>practise</a:t>
            </a:r>
            <a:r>
              <a:rPr lang="nb-NO" sz="1900" i="1" dirty="0"/>
              <a:t> (integrators….)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8661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1501-1AF9-4E8E-B7A0-073821F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Extension</a:t>
            </a:r>
            <a:r>
              <a:rPr lang="nb-NO" dirty="0"/>
              <a:t> 4: </a:t>
            </a:r>
            <a:r>
              <a:rPr lang="nb-NO" dirty="0" err="1"/>
              <a:t>Higher</a:t>
            </a:r>
            <a:r>
              <a:rPr lang="nb-NO" dirty="0"/>
              <a:t>-order systems (n &gt; n</a:t>
            </a:r>
            <a:r>
              <a:rPr lang="nb-NO" baseline="-25000" dirty="0"/>
              <a:t>u</a:t>
            </a:r>
            <a:r>
              <a:rPr lang="nb-NO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6E7A01-782A-49CA-86A1-D591880FE8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5824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b="1" dirty="0">
                    <a:solidFill>
                      <a:schemeClr val="tx1"/>
                    </a:solidFill>
                  </a:rPr>
                  <a:t>Original system: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nb-NO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endParaRPr lang="nb-NO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nb-NO" dirty="0"/>
                  <a:t>	</a:t>
                </a:r>
                <a:r>
                  <a:rPr lang="nb-NO" dirty="0" err="1"/>
                  <a:t>where</a:t>
                </a:r>
                <a:r>
                  <a:rPr lang="nb-NO" dirty="0"/>
                  <a:t> w(u) </a:t>
                </a:r>
                <a:r>
                  <a:rPr lang="nb-NO" dirty="0" err="1"/>
                  <a:t>represent</a:t>
                </a:r>
                <a:r>
                  <a:rPr lang="nb-NO" dirty="0"/>
                  <a:t> </a:t>
                </a:r>
                <a:r>
                  <a:rPr lang="nb-NO" dirty="0" err="1"/>
                  <a:t>other</a:t>
                </a:r>
                <a:r>
                  <a:rPr lang="nb-NO" dirty="0"/>
                  <a:t> </a:t>
                </a:r>
                <a:r>
                  <a:rPr lang="nb-NO" dirty="0" err="1"/>
                  <a:t>states</a:t>
                </a:r>
                <a:r>
                  <a:rPr lang="nb-NO" dirty="0"/>
                  <a:t> («</a:t>
                </a:r>
                <a:r>
                  <a:rPr lang="nb-NO" dirty="0" err="1"/>
                  <a:t>internal</a:t>
                </a:r>
                <a:r>
                  <a:rPr lang="nb-NO" dirty="0"/>
                  <a:t> </a:t>
                </a:r>
                <a:r>
                  <a:rPr lang="nb-NO" dirty="0" err="1"/>
                  <a:t>dynamics</a:t>
                </a:r>
                <a:r>
                  <a:rPr lang="nb-NO" dirty="0"/>
                  <a:t>»)</a:t>
                </a:r>
              </a:p>
              <a:p>
                <a:pPr marL="0" indent="0">
                  <a:buNone/>
                </a:pPr>
                <a:r>
                  <a:rPr lang="nb-NO" b="1" dirty="0"/>
                  <a:t>Our </a:t>
                </a:r>
                <a:r>
                  <a:rPr lang="nb-NO" b="1" dirty="0" err="1"/>
                  <a:t>solution</a:t>
                </a:r>
                <a:r>
                  <a:rPr lang="nb-NO" b="1" dirty="0"/>
                  <a:t>: </a:t>
                </a:r>
              </a:p>
              <a:p>
                <a:r>
                  <a:rPr lang="nb-NO" b="1" dirty="0" err="1">
                    <a:solidFill>
                      <a:srgbClr val="FF0000"/>
                    </a:solidFill>
                  </a:rPr>
                  <a:t>Assume</a:t>
                </a:r>
                <a:r>
                  <a:rPr lang="nb-NO" b="1" dirty="0">
                    <a:solidFill>
                      <a:srgbClr val="FF0000"/>
                    </a:solidFill>
                  </a:rPr>
                  <a:t>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we</a:t>
                </a:r>
                <a:r>
                  <a:rPr lang="nb-NO" b="1" dirty="0">
                    <a:solidFill>
                      <a:srgbClr val="FF0000"/>
                    </a:solidFill>
                  </a:rPr>
                  <a:t>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can</a:t>
                </a:r>
                <a:r>
                  <a:rPr lang="nb-NO" b="1" dirty="0">
                    <a:solidFill>
                      <a:srgbClr val="FF0000"/>
                    </a:solidFill>
                  </a:rPr>
                  <a:t>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measure</a:t>
                </a:r>
                <a:r>
                  <a:rPr lang="nb-NO" b="1" dirty="0">
                    <a:solidFill>
                      <a:srgbClr val="FF0000"/>
                    </a:solidFill>
                  </a:rPr>
                  <a:t>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the</a:t>
                </a:r>
                <a:r>
                  <a:rPr lang="nb-NO" b="1" dirty="0">
                    <a:solidFill>
                      <a:srgbClr val="FF0000"/>
                    </a:solidFill>
                  </a:rPr>
                  <a:t> variables (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states</a:t>
                </a:r>
                <a:r>
                  <a:rPr lang="nb-NO" b="1" dirty="0">
                    <a:solidFill>
                      <a:srgbClr val="FF0000"/>
                    </a:solidFill>
                  </a:rPr>
                  <a:t>) w</a:t>
                </a:r>
              </a:p>
              <a:p>
                <a:r>
                  <a:rPr lang="nb-NO" dirty="0"/>
                  <a:t>Introduce </a:t>
                </a:r>
                <a:r>
                  <a:rPr lang="nb-NO" dirty="0" err="1"/>
                  <a:t>transformed</a:t>
                </a:r>
                <a:r>
                  <a:rPr lang="nb-NO" dirty="0"/>
                  <a:t>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dirty="0"/>
                  <a:t>to </a:t>
                </a:r>
                <a:r>
                  <a:rPr lang="nb-NO" dirty="0" err="1"/>
                  <a:t>get</a:t>
                </a:r>
                <a:r>
                  <a:rPr lang="nb-NO" dirty="0"/>
                  <a:t> </a:t>
                </a:r>
                <a:r>
                  <a:rPr lang="nb-NO" dirty="0" err="1"/>
                  <a:t>transformed</a:t>
                </a:r>
                <a:r>
                  <a:rPr lang="nb-NO" dirty="0"/>
                  <a:t> system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nb-NO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nb-NO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𝑨𝒚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nb-NO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endParaRPr lang="nb-NO" b="1" baseline="-25000" dirty="0">
                  <a:solidFill>
                    <a:srgbClr val="FF0000"/>
                  </a:solidFill>
                </a:endParaRPr>
              </a:p>
              <a:p>
                <a:r>
                  <a:rPr lang="nb-NO" dirty="0" err="1"/>
                  <a:t>But</a:t>
                </a:r>
                <a:r>
                  <a:rPr lang="nb-NO" dirty="0"/>
                  <a:t> </a:t>
                </a:r>
                <a:r>
                  <a:rPr lang="nb-NO" dirty="0" err="1"/>
                  <a:t>how</a:t>
                </a:r>
                <a:r>
                  <a:rPr lang="nb-NO" dirty="0"/>
                  <a:t> to </a:t>
                </a:r>
                <a:r>
                  <a:rPr lang="nb-NO" dirty="0" err="1"/>
                  <a:t>invert</a:t>
                </a:r>
                <a:r>
                  <a:rPr lang="nb-NO" dirty="0"/>
                  <a:t>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dirty="0" err="1"/>
                  <a:t>transformation</a:t>
                </a:r>
                <a:r>
                  <a:rPr lang="nb-NO" dirty="0"/>
                  <a:t>? How to </a:t>
                </a:r>
                <a:r>
                  <a:rPr lang="nb-NO" dirty="0" err="1"/>
                  <a:t>obtain</a:t>
                </a:r>
                <a:r>
                  <a:rPr lang="nb-NO" dirty="0"/>
                  <a:t> u from a given </a:t>
                </a:r>
                <a:r>
                  <a:rPr lang="nb-NO" dirty="0" err="1"/>
                  <a:t>value</a:t>
                </a:r>
                <a:r>
                  <a:rPr lang="nb-NO" dirty="0"/>
                  <a:t> of </a:t>
                </a:r>
                <a:r>
                  <a:rPr lang="nb-NO" dirty="0" err="1"/>
                  <a:t>v</a:t>
                </a:r>
                <a:r>
                  <a:rPr lang="nb-NO" baseline="-25000" dirty="0" err="1"/>
                  <a:t>A</a:t>
                </a:r>
                <a:r>
                  <a:rPr lang="nb-NO" dirty="0"/>
                  <a:t>?</a:t>
                </a:r>
              </a:p>
              <a:p>
                <a:pPr marL="457200" lvl="1" indent="0">
                  <a:buNone/>
                </a:pPr>
                <a:r>
                  <a:rPr lang="nb-NO" dirty="0"/>
                  <a:t>1. If f and </a:t>
                </a:r>
                <a:r>
                  <a:rPr lang="nb-NO" dirty="0" err="1"/>
                  <a:t>thus</a:t>
                </a:r>
                <a:r>
                  <a:rPr lang="nb-NO" dirty="0"/>
                  <a:t> </a:t>
                </a:r>
                <a:r>
                  <a:rPr lang="nb-NO" dirty="0" err="1"/>
                  <a:t>v</a:t>
                </a:r>
                <a:r>
                  <a:rPr lang="nb-NO" baseline="-25000" dirty="0" err="1"/>
                  <a:t>A</a:t>
                </a:r>
                <a:r>
                  <a:rPr lang="nb-NO" dirty="0"/>
                  <a:t> </a:t>
                </a:r>
                <a:r>
                  <a:rPr lang="nb-NO" dirty="0" err="1"/>
                  <a:t>depends</a:t>
                </a:r>
                <a:r>
                  <a:rPr lang="nb-NO" dirty="0"/>
                  <a:t> </a:t>
                </a:r>
                <a:r>
                  <a:rPr lang="nb-NO" dirty="0" err="1"/>
                  <a:t>explicitly</a:t>
                </a:r>
                <a:r>
                  <a:rPr lang="nb-NO" dirty="0"/>
                  <a:t> </a:t>
                </a:r>
                <a:r>
                  <a:rPr lang="nb-NO" dirty="0" err="1"/>
                  <a:t>on</a:t>
                </a:r>
                <a:r>
                  <a:rPr lang="nb-NO" dirty="0"/>
                  <a:t> u: </a:t>
                </a:r>
                <a:r>
                  <a:rPr lang="nb-NO" dirty="0" err="1"/>
                  <a:t>Treat</a:t>
                </a:r>
                <a:r>
                  <a:rPr lang="nb-NO" dirty="0"/>
                  <a:t> w as a </a:t>
                </a:r>
                <a:r>
                  <a:rPr lang="nb-NO" dirty="0" err="1"/>
                  <a:t>measured</a:t>
                </a:r>
                <a:r>
                  <a:rPr lang="nb-NO" dirty="0"/>
                  <a:t> </a:t>
                </a:r>
                <a:r>
                  <a:rPr lang="nb-NO" dirty="0" err="1"/>
                  <a:t>disturbance</a:t>
                </a:r>
                <a:r>
                  <a:rPr lang="nb-NO" dirty="0"/>
                  <a:t> and </a:t>
                </a:r>
                <a:r>
                  <a:rPr lang="nb-NO" dirty="0" err="1"/>
                  <a:t>invert</a:t>
                </a:r>
                <a:r>
                  <a:rPr lang="nb-NO" dirty="0"/>
                  <a:t> </a:t>
                </a:r>
                <a:r>
                  <a:rPr lang="nb-NO" dirty="0" err="1"/>
                  <a:t>v</a:t>
                </a:r>
                <a:r>
                  <a:rPr lang="nb-NO" baseline="-25000" dirty="0" err="1"/>
                  <a:t>A</a:t>
                </a:r>
                <a:r>
                  <a:rPr lang="nb-NO" dirty="0"/>
                  <a:t> for u. </a:t>
                </a:r>
              </a:p>
              <a:p>
                <a:pPr lvl="2"/>
                <a:r>
                  <a:rPr lang="nb-NO" dirty="0"/>
                  <a:t>«</a:t>
                </a:r>
                <a:r>
                  <a:rPr lang="nb-NO" dirty="0" err="1"/>
                  <a:t>Potentially</a:t>
                </a:r>
                <a:r>
                  <a:rPr lang="nb-NO" dirty="0"/>
                  <a:t> </a:t>
                </a:r>
                <a:r>
                  <a:rPr lang="nb-NO" dirty="0" err="1"/>
                  <a:t>dangerous</a:t>
                </a:r>
                <a:r>
                  <a:rPr lang="nb-NO" dirty="0"/>
                  <a:t>», for </a:t>
                </a:r>
                <a:r>
                  <a:rPr lang="nb-NO" dirty="0" err="1"/>
                  <a:t>example</a:t>
                </a:r>
                <a:r>
                  <a:rPr lang="nb-NO" dirty="0"/>
                  <a:t>, </a:t>
                </a:r>
                <a:r>
                  <a:rPr lang="nb-NO" dirty="0" err="1"/>
                  <a:t>may</a:t>
                </a:r>
                <a:r>
                  <a:rPr lang="nb-NO" dirty="0"/>
                  <a:t> have  inverse </a:t>
                </a:r>
                <a:r>
                  <a:rPr lang="nb-NO" dirty="0" err="1"/>
                  <a:t>response</a:t>
                </a:r>
                <a:r>
                  <a:rPr lang="nb-NO" dirty="0"/>
                  <a:t> from u to y.</a:t>
                </a:r>
              </a:p>
              <a:p>
                <a:pPr marL="514350" lvl="1" indent="0">
                  <a:buNone/>
                </a:pPr>
                <a:r>
                  <a:rPr lang="nb-NO" dirty="0"/>
                  <a:t>2. If not, i.e., </a:t>
                </a:r>
                <a:r>
                  <a:rPr lang="nb-NO" dirty="0" err="1">
                    <a:solidFill>
                      <a:srgbClr val="FF0000"/>
                    </a:solidFill>
                  </a:rPr>
                  <a:t>v</a:t>
                </a:r>
                <a:r>
                  <a:rPr lang="nb-NO" baseline="-25000" dirty="0" err="1">
                    <a:solidFill>
                      <a:srgbClr val="FF0000"/>
                    </a:solidFill>
                  </a:rPr>
                  <a:t>A</a:t>
                </a:r>
                <a:r>
                  <a:rPr lang="nb-NO" dirty="0">
                    <a:solidFill>
                      <a:srgbClr val="FF0000"/>
                    </a:solidFill>
                  </a:rPr>
                  <a:t>=f(</a:t>
                </a:r>
                <a:r>
                  <a:rPr lang="nb-NO" dirty="0" err="1">
                    <a:solidFill>
                      <a:srgbClr val="FF0000"/>
                    </a:solidFill>
                  </a:rPr>
                  <a:t>y,w,d</a:t>
                </a:r>
                <a:r>
                  <a:rPr lang="nb-NO" dirty="0">
                    <a:solidFill>
                      <a:srgbClr val="FF0000"/>
                    </a:solidFill>
                  </a:rPr>
                  <a:t>)-</a:t>
                </a:r>
                <a:r>
                  <a:rPr lang="nb-NO" dirty="0" err="1">
                    <a:solidFill>
                      <a:srgbClr val="FF0000"/>
                    </a:solidFill>
                  </a:rPr>
                  <a:t>Ay</a:t>
                </a:r>
                <a:r>
                  <a:rPr lang="nb-NO" dirty="0"/>
                  <a:t>. </a:t>
                </a:r>
              </a:p>
              <a:p>
                <a:pPr lvl="2"/>
                <a:r>
                  <a:rPr lang="nb-NO" dirty="0" err="1">
                    <a:solidFill>
                      <a:srgbClr val="FF0000"/>
                    </a:solidFill>
                  </a:rPr>
                  <a:t>Use</a:t>
                </a:r>
                <a:r>
                  <a:rPr lang="nb-NO" dirty="0">
                    <a:solidFill>
                      <a:srgbClr val="FF0000"/>
                    </a:solidFill>
                  </a:rPr>
                  <a:t> </a:t>
                </a:r>
                <a:r>
                  <a:rPr lang="nb-NO" dirty="0" err="1">
                    <a:solidFill>
                      <a:srgbClr val="FF0000"/>
                    </a:solidFill>
                  </a:rPr>
                  <a:t>cascade</a:t>
                </a:r>
                <a:r>
                  <a:rPr lang="nb-NO" dirty="0">
                    <a:solidFill>
                      <a:srgbClr val="FF0000"/>
                    </a:solidFill>
                  </a:rPr>
                  <a:t> control of w: </a:t>
                </a:r>
                <a:r>
                  <a:rPr lang="nb-NO" dirty="0" err="1">
                    <a:solidFill>
                      <a:schemeClr val="tx1"/>
                    </a:solidFill>
                  </a:rPr>
                  <a:t>Invert</a:t>
                </a:r>
                <a:r>
                  <a:rPr lang="nb-NO" dirty="0">
                    <a:solidFill>
                      <a:schemeClr val="tx1"/>
                    </a:solidFill>
                  </a:rPr>
                  <a:t> </a:t>
                </a:r>
                <a:r>
                  <a:rPr lang="nb-NO" dirty="0" err="1">
                    <a:solidFill>
                      <a:schemeClr val="tx1"/>
                    </a:solidFill>
                  </a:rPr>
                  <a:t>v</a:t>
                </a:r>
                <a:r>
                  <a:rPr lang="nb-NO" baseline="-25000" dirty="0" err="1">
                    <a:solidFill>
                      <a:schemeClr val="tx1"/>
                    </a:solidFill>
                  </a:rPr>
                  <a:t>A</a:t>
                </a:r>
                <a:r>
                  <a:rPr lang="nb-NO" dirty="0">
                    <a:solidFill>
                      <a:schemeClr val="tx1"/>
                    </a:solidFill>
                  </a:rPr>
                  <a:t> for w – and </a:t>
                </a:r>
                <a:r>
                  <a:rPr lang="nb-NO" dirty="0" err="1">
                    <a:solidFill>
                      <a:schemeClr val="tx1"/>
                    </a:solidFill>
                  </a:rPr>
                  <a:t>then</a:t>
                </a:r>
                <a:r>
                  <a:rPr lang="nb-NO" dirty="0">
                    <a:solidFill>
                      <a:schemeClr val="tx1"/>
                    </a:solidFill>
                  </a:rPr>
                  <a:t> control w </a:t>
                </a:r>
                <a:r>
                  <a:rPr lang="nb-NO" dirty="0" err="1">
                    <a:solidFill>
                      <a:schemeClr val="tx1"/>
                    </a:solidFill>
                  </a:rPr>
                  <a:t>using</a:t>
                </a:r>
                <a:r>
                  <a:rPr lang="nb-NO" dirty="0">
                    <a:solidFill>
                      <a:schemeClr val="tx1"/>
                    </a:solidFill>
                  </a:rPr>
                  <a:t> u (i.e., slave controller for w).</a:t>
                </a:r>
              </a:p>
              <a:p>
                <a:pPr lvl="2"/>
                <a:r>
                  <a:rPr lang="nb-NO" dirty="0" err="1">
                    <a:solidFill>
                      <a:srgbClr val="FF0000"/>
                    </a:solidFill>
                  </a:rPr>
                  <a:t>Use</a:t>
                </a:r>
                <a:r>
                  <a:rPr lang="nb-NO" dirty="0">
                    <a:solidFill>
                      <a:srgbClr val="FF0000"/>
                    </a:solidFill>
                  </a:rPr>
                  <a:t> </a:t>
                </a:r>
                <a:r>
                  <a:rPr lang="nb-NO" dirty="0" err="1">
                    <a:solidFill>
                      <a:srgbClr val="FF0000"/>
                    </a:solidFill>
                  </a:rPr>
                  <a:t>chain</a:t>
                </a:r>
                <a:r>
                  <a:rPr lang="nb-NO" dirty="0">
                    <a:solidFill>
                      <a:srgbClr val="FF0000"/>
                    </a:solidFill>
                  </a:rPr>
                  <a:t> of inverse </a:t>
                </a:r>
                <a:r>
                  <a:rPr lang="nb-NO" dirty="0" err="1">
                    <a:solidFill>
                      <a:srgbClr val="FF0000"/>
                    </a:solidFill>
                  </a:rPr>
                  <a:t>transformations</a:t>
                </a:r>
                <a:r>
                  <a:rPr lang="nb-NO" dirty="0">
                    <a:solidFill>
                      <a:srgbClr val="FF0000"/>
                    </a:solidFill>
                  </a:rPr>
                  <a:t> </a:t>
                </a:r>
                <a:r>
                  <a:rPr lang="nb-NO" dirty="0" err="1"/>
                  <a:t>if</a:t>
                </a:r>
                <a:r>
                  <a:rPr lang="nb-NO" dirty="0"/>
                  <a:t> </a:t>
                </a:r>
                <a:r>
                  <a:rPr lang="nb-NO" dirty="0" err="1"/>
                  <a:t>model</a:t>
                </a:r>
                <a:r>
                  <a:rPr lang="nb-NO" dirty="0"/>
                  <a:t> for w is </a:t>
                </a:r>
                <a:r>
                  <a:rPr lang="nb-NO" dirty="0" err="1"/>
                  <a:t>known</a:t>
                </a:r>
                <a:r>
                  <a:rPr lang="nb-NO" dirty="0"/>
                  <a:t>, </a:t>
                </a:r>
                <a:r>
                  <a:rPr lang="nb-NO" dirty="0" err="1"/>
                  <a:t>dw</a:t>
                </a:r>
                <a:r>
                  <a:rPr lang="nb-NO" dirty="0"/>
                  <a:t>/</a:t>
                </a:r>
                <a:r>
                  <a:rPr lang="nb-NO" dirty="0" err="1"/>
                  <a:t>dt</a:t>
                </a:r>
                <a:r>
                  <a:rPr lang="nb-NO" dirty="0"/>
                  <a:t>=f</a:t>
                </a:r>
                <a:r>
                  <a:rPr lang="nb-NO" baseline="-25000" dirty="0"/>
                  <a:t>2</a:t>
                </a:r>
                <a:r>
                  <a:rPr lang="nb-NO" dirty="0"/>
                  <a:t>(</a:t>
                </a:r>
                <a:r>
                  <a:rPr lang="nb-NO" dirty="0" err="1"/>
                  <a:t>y,w,u,d</a:t>
                </a:r>
                <a:r>
                  <a:rPr lang="nb-NO" dirty="0"/>
                  <a:t>) </a:t>
                </a:r>
              </a:p>
              <a:p>
                <a:r>
                  <a:rPr lang="nb-NO" dirty="0"/>
                  <a:t>More general (</a:t>
                </a:r>
                <a:r>
                  <a:rPr lang="nb-NO" dirty="0" err="1"/>
                  <a:t>both</a:t>
                </a:r>
                <a:r>
                  <a:rPr lang="nb-NO" dirty="0"/>
                  <a:t> cases): </a:t>
                </a:r>
                <a:r>
                  <a:rPr lang="nb-NO" dirty="0" err="1">
                    <a:solidFill>
                      <a:srgbClr val="FF0000"/>
                    </a:solidFill>
                  </a:rPr>
                  <a:t>Cascade</a:t>
                </a:r>
                <a:r>
                  <a:rPr lang="nb-NO" dirty="0">
                    <a:solidFill>
                      <a:srgbClr val="FF0000"/>
                    </a:solidFill>
                  </a:rPr>
                  <a:t> control of </a:t>
                </a:r>
                <a:r>
                  <a:rPr lang="nb-NO" dirty="0" err="1">
                    <a:solidFill>
                      <a:srgbClr val="FF0000"/>
                    </a:solidFill>
                  </a:rPr>
                  <a:t>v</a:t>
                </a:r>
                <a:r>
                  <a:rPr lang="nb-NO" baseline="-25000" dirty="0" err="1">
                    <a:solidFill>
                      <a:srgbClr val="FF0000"/>
                    </a:solidFill>
                  </a:rPr>
                  <a:t>A</a:t>
                </a:r>
                <a:endParaRPr lang="nb-NO" baseline="-25000" dirty="0">
                  <a:solidFill>
                    <a:srgbClr val="FF0000"/>
                  </a:solidFill>
                </a:endParaRPr>
              </a:p>
              <a:p>
                <a:pPr lvl="2"/>
                <a:r>
                  <a:rPr lang="nb-NO" dirty="0" err="1">
                    <a:solidFill>
                      <a:srgbClr val="FF0000"/>
                    </a:solidFill>
                  </a:rPr>
                  <a:t>Extension</a:t>
                </a:r>
                <a:r>
                  <a:rPr lang="nb-NO" dirty="0">
                    <a:solidFill>
                      <a:srgbClr val="FF0000"/>
                    </a:solidFill>
                  </a:rPr>
                  <a:t> 5: </a:t>
                </a:r>
                <a:r>
                  <a:rPr lang="nb-NO" dirty="0" err="1"/>
                  <a:t>Solve</a:t>
                </a:r>
                <a:r>
                  <a:rPr lang="nb-NO" dirty="0"/>
                  <a:t> </a:t>
                </a:r>
                <a:r>
                  <a:rPr lang="nb-NO" dirty="0" err="1"/>
                  <a:t>the</a:t>
                </a:r>
                <a:r>
                  <a:rPr lang="nb-NO" dirty="0"/>
                  <a:t> inverse </a:t>
                </a:r>
                <a:r>
                  <a:rPr lang="nb-NO" dirty="0" err="1"/>
                  <a:t>transformation</a:t>
                </a:r>
                <a:r>
                  <a:rPr lang="nb-NO" dirty="0"/>
                  <a:t> by feedback</a:t>
                </a:r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6E7A01-782A-49CA-86A1-D591880FE8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582400" cy="4525963"/>
              </a:xfrm>
              <a:blipFill>
                <a:blip r:embed="rId2"/>
                <a:stretch>
                  <a:fillRect l="-684" t="-67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17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7519F-8E64-45F7-A569-445110AA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Inverse </a:t>
            </a:r>
            <a:r>
              <a:rPr lang="nb-NO" dirty="0" err="1"/>
              <a:t>transformation</a:t>
            </a:r>
            <a:r>
              <a:rPr lang="nb-NO" dirty="0"/>
              <a:t> </a:t>
            </a:r>
            <a:r>
              <a:rPr lang="nb-NO" dirty="0" err="1"/>
              <a:t>using</a:t>
            </a:r>
            <a:r>
              <a:rPr lang="nb-NO" dirty="0"/>
              <a:t> </a:t>
            </a:r>
            <a:r>
              <a:rPr lang="nb-NO" dirty="0" err="1"/>
              <a:t>Cascade</a:t>
            </a:r>
            <a:r>
              <a:rPr lang="nb-NO" dirty="0"/>
              <a:t> control of v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5D50A-87A7-4063-B047-8D84438CD050}"/>
              </a:ext>
            </a:extLst>
          </p:cNvPr>
          <p:cNvSpPr txBox="1"/>
          <p:nvPr/>
        </p:nvSpPr>
        <p:spPr>
          <a:xfrm>
            <a:off x="1068513" y="4662169"/>
            <a:ext cx="104288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actual</a:t>
            </a:r>
            <a:r>
              <a:rPr lang="nb-NO" dirty="0"/>
              <a:t> system has </a:t>
            </a:r>
            <a:r>
              <a:rPr lang="nb-NO" dirty="0" err="1"/>
              <a:t>additional</a:t>
            </a:r>
            <a:r>
              <a:rPr lang="nb-NO" dirty="0"/>
              <a:t> (</a:t>
            </a:r>
            <a:r>
              <a:rPr lang="nb-NO" dirty="0" err="1"/>
              <a:t>unknown</a:t>
            </a:r>
            <a:r>
              <a:rPr lang="nb-NO" dirty="0"/>
              <a:t>) </a:t>
            </a:r>
            <a:r>
              <a:rPr lang="nb-NO" dirty="0" err="1"/>
              <a:t>dynamics</a:t>
            </a:r>
            <a:r>
              <a:rPr lang="nb-NO" dirty="0"/>
              <a:t> </a:t>
            </a:r>
            <a:r>
              <a:rPr lang="nb-NO" dirty="0">
                <a:solidFill>
                  <a:srgbClr val="FF0000"/>
                </a:solidFill>
              </a:rPr>
              <a:t>(w)</a:t>
            </a:r>
            <a:r>
              <a:rPr lang="nb-NO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Slave controller: </a:t>
            </a:r>
            <a:r>
              <a:rPr lang="nb-NO" dirty="0" err="1"/>
              <a:t>Tuned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experimental</a:t>
            </a:r>
            <a:r>
              <a:rPr lang="nb-NO" dirty="0"/>
              <a:t> </a:t>
            </a:r>
            <a:r>
              <a:rPr lang="nb-NO" dirty="0" err="1"/>
              <a:t>response</a:t>
            </a:r>
            <a:r>
              <a:rPr lang="nb-NO" dirty="0"/>
              <a:t> from u to </a:t>
            </a:r>
            <a:r>
              <a:rPr lang="nb-NO" dirty="0" err="1"/>
              <a:t>calculated</a:t>
            </a:r>
            <a:r>
              <a:rPr lang="nb-NO" dirty="0"/>
              <a:t> v (</a:t>
            </a:r>
            <a:r>
              <a:rPr lang="nb-NO" dirty="0" err="1"/>
              <a:t>includes</a:t>
            </a:r>
            <a:r>
              <a:rPr lang="nb-NO" dirty="0"/>
              <a:t> w-</a:t>
            </a:r>
            <a:r>
              <a:rPr lang="nb-NO" dirty="0" err="1"/>
              <a:t>dynamics</a:t>
            </a:r>
            <a:r>
              <a:rPr lang="nb-NO" dirty="0"/>
              <a:t>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Equivalent</a:t>
            </a:r>
            <a:r>
              <a:rPr lang="nb-NO" dirty="0"/>
              <a:t> to </a:t>
            </a:r>
            <a:r>
              <a:rPr lang="nb-NO" dirty="0" err="1"/>
              <a:t>static</a:t>
            </a:r>
            <a:r>
              <a:rPr lang="nb-NO" dirty="0"/>
              <a:t> inverse </a:t>
            </a:r>
            <a:r>
              <a:rPr lang="nb-NO" dirty="0" err="1"/>
              <a:t>transformation</a:t>
            </a:r>
            <a:r>
              <a:rPr lang="nb-NO" dirty="0"/>
              <a:t> </a:t>
            </a:r>
            <a:r>
              <a:rPr lang="nb-NO" dirty="0" err="1"/>
              <a:t>if</a:t>
            </a:r>
            <a:r>
              <a:rPr lang="nb-NO" dirty="0"/>
              <a:t> slave controller is </a:t>
            </a:r>
            <a:r>
              <a:rPr lang="nb-NO" dirty="0" err="1"/>
              <a:t>sufficiently</a:t>
            </a:r>
            <a:r>
              <a:rPr lang="nb-NO" dirty="0"/>
              <a:t> fast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made</a:t>
            </a:r>
            <a:r>
              <a:rPr lang="nb-NO" dirty="0"/>
              <a:t> </a:t>
            </a:r>
            <a:r>
              <a:rPr lang="nb-NO" dirty="0" err="1"/>
              <a:t>arbitrary</a:t>
            </a:r>
            <a:r>
              <a:rPr lang="nb-NO" dirty="0"/>
              <a:t> fast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response</a:t>
            </a:r>
            <a:r>
              <a:rPr lang="nb-NO" dirty="0"/>
              <a:t> from u to v is </a:t>
            </a:r>
            <a:r>
              <a:rPr lang="nb-NO" dirty="0" err="1"/>
              <a:t>static</a:t>
            </a:r>
            <a:r>
              <a:rPr lang="nb-NO" dirty="0"/>
              <a:t> or first-order system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 err="1"/>
              <a:t>effective</a:t>
            </a:r>
            <a:r>
              <a:rPr lang="nb-NO" dirty="0"/>
              <a:t> </a:t>
            </a:r>
            <a:r>
              <a:rPr lang="nb-NO" dirty="0" err="1"/>
              <a:t>delay</a:t>
            </a: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err="1"/>
              <a:t>Otherwise</a:t>
            </a:r>
            <a:r>
              <a:rPr lang="nb-NO" dirty="0"/>
              <a:t>: </a:t>
            </a:r>
            <a:r>
              <a:rPr lang="nb-NO" dirty="0" err="1"/>
              <a:t>Some</a:t>
            </a:r>
            <a:r>
              <a:rPr lang="nb-NO" dirty="0"/>
              <a:t> «loss» </a:t>
            </a:r>
            <a:r>
              <a:rPr lang="nb-NO" dirty="0" err="1"/>
              <a:t>dynamically</a:t>
            </a:r>
            <a:r>
              <a:rPr lang="nb-NO" dirty="0"/>
              <a:t> (in terms of </a:t>
            </a:r>
            <a:r>
              <a:rPr lang="nb-NO" dirty="0" err="1"/>
              <a:t>linearity</a:t>
            </a:r>
            <a:r>
              <a:rPr lang="nb-NO" dirty="0"/>
              <a:t> and </a:t>
            </a:r>
            <a:r>
              <a:rPr lang="nb-NO" dirty="0" err="1"/>
              <a:t>disturbance</a:t>
            </a:r>
            <a:r>
              <a:rPr lang="nb-NO" dirty="0"/>
              <a:t> </a:t>
            </a:r>
            <a:r>
              <a:rPr lang="nb-NO" dirty="0" err="1"/>
              <a:t>rejection</a:t>
            </a:r>
            <a:r>
              <a:rPr lang="nb-NO" dirty="0"/>
              <a:t>)</a:t>
            </a:r>
          </a:p>
          <a:p>
            <a:r>
              <a:rPr lang="nb-NO" dirty="0"/>
              <a:t> </a:t>
            </a:r>
          </a:p>
          <a:p>
            <a:endParaRPr lang="nb-N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D7F15-2685-4A8E-BD22-4BDBAA76E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333" y="1466117"/>
            <a:ext cx="9212654" cy="2829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222B12-6719-41D6-B029-7867BB814038}"/>
                  </a:ext>
                </a:extLst>
              </p:cNvPr>
              <p:cNvSpPr/>
              <p:nvPr/>
            </p:nvSpPr>
            <p:spPr>
              <a:xfrm>
                <a:off x="4201179" y="1466117"/>
                <a:ext cx="259551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nb-NO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nb-NO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nb-NO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nb-NO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nb-NO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nb-NO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nb-NO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nb-NO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–</m:t>
                      </m:r>
                      <m:r>
                        <a:rPr lang="nb-NO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𝑨𝒚</m:t>
                      </m:r>
                    </m:oMath>
                  </m:oMathPara>
                </a14:m>
                <a:endParaRPr lang="nb-NO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222B12-6719-41D6-B029-7867BB8140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179" y="1466117"/>
                <a:ext cx="2595518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AC2C452-B939-4347-9C59-651169DB1958}"/>
              </a:ext>
            </a:extLst>
          </p:cNvPr>
          <p:cNvSpPr txBox="1"/>
          <p:nvPr/>
        </p:nvSpPr>
        <p:spPr>
          <a:xfrm>
            <a:off x="8410476" y="1139102"/>
            <a:ext cx="85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/>
              <a:t>Measured</a:t>
            </a:r>
            <a:r>
              <a:rPr lang="nb-NO" sz="1200" dirty="0"/>
              <a:t> </a:t>
            </a:r>
          </a:p>
          <a:p>
            <a:r>
              <a:rPr lang="nb-NO" sz="1200" dirty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564425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7519F-8E64-45F7-A569-445110AA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Inverse </a:t>
            </a:r>
            <a:r>
              <a:rPr lang="nb-NO" dirty="0" err="1"/>
              <a:t>transformation</a:t>
            </a:r>
            <a:r>
              <a:rPr lang="nb-NO" dirty="0"/>
              <a:t> </a:t>
            </a:r>
            <a:r>
              <a:rPr lang="nb-NO" dirty="0" err="1"/>
              <a:t>using</a:t>
            </a:r>
            <a:r>
              <a:rPr lang="nb-NO" dirty="0"/>
              <a:t> </a:t>
            </a:r>
            <a:r>
              <a:rPr lang="nb-NO" dirty="0" err="1"/>
              <a:t>Cascade</a:t>
            </a:r>
            <a:r>
              <a:rPr lang="nb-NO" dirty="0"/>
              <a:t> control of v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8FFE6C-9FF1-4F87-A968-190A370256A4}"/>
              </a:ext>
            </a:extLst>
          </p:cNvPr>
          <p:cNvSpPr/>
          <p:nvPr/>
        </p:nvSpPr>
        <p:spPr>
          <a:xfrm>
            <a:off x="993167" y="4394310"/>
            <a:ext cx="99875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/>
              <a:t>Comment</a:t>
            </a:r>
            <a:r>
              <a:rPr lang="nb-NO" dirty="0"/>
              <a:t>: May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cascade</a:t>
            </a:r>
            <a:r>
              <a:rPr lang="nb-NO" dirty="0"/>
              <a:t> control of v </a:t>
            </a:r>
            <a:r>
              <a:rPr lang="nb-NO" dirty="0" err="1"/>
              <a:t>also</a:t>
            </a:r>
            <a:r>
              <a:rPr lang="nb-NO" dirty="0"/>
              <a:t> for cases </a:t>
            </a:r>
            <a:r>
              <a:rPr lang="nb-NO" dirty="0" err="1"/>
              <a:t>without</a:t>
            </a:r>
            <a:r>
              <a:rPr lang="nb-NO" dirty="0"/>
              <a:t> </a:t>
            </a:r>
            <a:r>
              <a:rPr lang="nb-NO" dirty="0" err="1"/>
              <a:t>additional</a:t>
            </a:r>
            <a:r>
              <a:rPr lang="nb-NO" dirty="0"/>
              <a:t> </a:t>
            </a:r>
            <a:r>
              <a:rPr lang="nb-NO" dirty="0" err="1"/>
              <a:t>dynamics</a:t>
            </a:r>
            <a:r>
              <a:rPr lang="nb-NO" dirty="0"/>
              <a:t> (w).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dirty="0" err="1"/>
              <a:t>Static</a:t>
            </a:r>
            <a:r>
              <a:rPr lang="nb-NO" dirty="0"/>
              <a:t> </a:t>
            </a:r>
            <a:r>
              <a:rPr lang="nb-NO" dirty="0" err="1"/>
              <a:t>function</a:t>
            </a:r>
            <a:r>
              <a:rPr lang="nb-NO" dirty="0"/>
              <a:t> w(</a:t>
            </a:r>
            <a:r>
              <a:rPr lang="nb-NO" dirty="0" err="1"/>
              <a:t>u,d</a:t>
            </a:r>
            <a:r>
              <a:rPr lang="nb-NO" dirty="0"/>
              <a:t>) is </a:t>
            </a:r>
            <a:r>
              <a:rPr lang="nb-NO" dirty="0" err="1"/>
              <a:t>uncertain</a:t>
            </a:r>
            <a:r>
              <a:rPr lang="nb-NO" dirty="0"/>
              <a:t> (so </a:t>
            </a:r>
            <a:r>
              <a:rPr lang="nb-NO" dirty="0" err="1"/>
              <a:t>cannot</a:t>
            </a:r>
            <a:r>
              <a:rPr lang="nb-NO" dirty="0"/>
              <a:t> </a:t>
            </a:r>
            <a:r>
              <a:rPr lang="nb-NO" dirty="0" err="1"/>
              <a:t>find</a:t>
            </a:r>
            <a:r>
              <a:rPr lang="nb-NO" dirty="0"/>
              <a:t> u),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measure</a:t>
            </a:r>
            <a:r>
              <a:rPr lang="nb-NO" dirty="0"/>
              <a:t> w (e.g., </a:t>
            </a:r>
            <a:r>
              <a:rPr lang="nb-NO" dirty="0" err="1"/>
              <a:t>flow</a:t>
            </a:r>
            <a:r>
              <a:rPr lang="nb-NO" dirty="0"/>
              <a:t> controller)  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dirty="0" err="1"/>
              <a:t>Inversion</a:t>
            </a:r>
            <a:r>
              <a:rPr lang="nb-NO" dirty="0"/>
              <a:t> of input </a:t>
            </a:r>
            <a:r>
              <a:rPr lang="nb-NO" dirty="0" err="1"/>
              <a:t>transformation</a:t>
            </a:r>
            <a:r>
              <a:rPr lang="nb-NO" dirty="0"/>
              <a:t> is </a:t>
            </a:r>
            <a:r>
              <a:rPr lang="nb-NO" dirty="0" err="1"/>
              <a:t>difficult</a:t>
            </a:r>
            <a:r>
              <a:rPr lang="nb-NO" dirty="0"/>
              <a:t> (</a:t>
            </a:r>
            <a:r>
              <a:rPr lang="nb-NO" dirty="0" err="1"/>
              <a:t>numerically</a:t>
            </a:r>
            <a:r>
              <a:rPr lang="nb-NO" dirty="0"/>
              <a:t> or </a:t>
            </a:r>
            <a:r>
              <a:rPr lang="nb-NO" dirty="0" err="1"/>
              <a:t>analytically</a:t>
            </a:r>
            <a:r>
              <a:rPr lang="nb-NO" dirty="0"/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FF0000"/>
                </a:solidFill>
              </a:rPr>
              <a:t>Extension</a:t>
            </a:r>
            <a:r>
              <a:rPr lang="nb-NO" dirty="0">
                <a:solidFill>
                  <a:srgbClr val="FF0000"/>
                </a:solidFill>
              </a:rPr>
              <a:t> 5</a:t>
            </a:r>
            <a:r>
              <a:rPr lang="nb-NO" dirty="0"/>
              <a:t>: </a:t>
            </a:r>
            <a:r>
              <a:rPr lang="nb-NO" dirty="0" err="1"/>
              <a:t>Use</a:t>
            </a:r>
            <a:r>
              <a:rPr lang="nb-NO" dirty="0"/>
              <a:t> feedback control to </a:t>
            </a:r>
            <a:r>
              <a:rPr lang="nb-NO" dirty="0" err="1"/>
              <a:t>invert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static</a:t>
            </a:r>
            <a:r>
              <a:rPr lang="nb-NO" dirty="0"/>
              <a:t> </a:t>
            </a:r>
            <a:r>
              <a:rPr lang="nb-NO" dirty="0" err="1"/>
              <a:t>equations</a:t>
            </a:r>
            <a:r>
              <a:rPr lang="nb-NO" dirty="0"/>
              <a:t>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b-NO" dirty="0" err="1"/>
              <a:t>Typically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pure I-action for </a:t>
            </a:r>
            <a:r>
              <a:rPr lang="nb-NO" dirty="0" err="1"/>
              <a:t>the</a:t>
            </a:r>
            <a:r>
              <a:rPr lang="nb-NO" dirty="0"/>
              <a:t> slave controller</a:t>
            </a:r>
          </a:p>
          <a:p>
            <a:pPr marL="800100" lvl="1" indent="-342900">
              <a:buFont typeface="+mj-lt"/>
              <a:buAutoNum type="arabicPeriod"/>
            </a:pP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want</a:t>
            </a:r>
            <a:r>
              <a:rPr lang="nb-NO" dirty="0"/>
              <a:t> to «</a:t>
            </a:r>
            <a:r>
              <a:rPr lang="nb-NO" dirty="0" err="1"/>
              <a:t>slow</a:t>
            </a:r>
            <a:r>
              <a:rPr lang="nb-NO" dirty="0"/>
              <a:t> </a:t>
            </a:r>
            <a:r>
              <a:rPr lang="nb-NO" dirty="0" err="1"/>
              <a:t>down</a:t>
            </a:r>
            <a:r>
              <a:rPr lang="nb-NO" dirty="0"/>
              <a:t>»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inversion</a:t>
            </a:r>
            <a:endParaRPr lang="nb-NO" dirty="0"/>
          </a:p>
          <a:p>
            <a:pPr lvl="2"/>
            <a:r>
              <a:rPr lang="nb-NO" dirty="0" err="1"/>
              <a:t>Example</a:t>
            </a:r>
            <a:r>
              <a:rPr lang="nb-NO" dirty="0"/>
              <a:t>: </a:t>
            </a:r>
            <a:r>
              <a:rPr lang="nb-NO" dirty="0" err="1"/>
              <a:t>Static</a:t>
            </a:r>
            <a:r>
              <a:rPr lang="nb-NO" dirty="0"/>
              <a:t> </a:t>
            </a:r>
            <a:r>
              <a:rPr lang="nb-NO" dirty="0" err="1"/>
              <a:t>transformation</a:t>
            </a:r>
            <a:r>
              <a:rPr lang="nb-NO" dirty="0"/>
              <a:t> v</a:t>
            </a:r>
            <a:r>
              <a:rPr lang="nb-NO" baseline="-25000" dirty="0"/>
              <a:t>0</a:t>
            </a:r>
            <a:r>
              <a:rPr lang="nb-NO" dirty="0"/>
              <a:t> = r(</a:t>
            </a:r>
            <a:r>
              <a:rPr lang="nb-NO" dirty="0" err="1"/>
              <a:t>u,d</a:t>
            </a:r>
            <a:r>
              <a:rPr lang="nb-NO" dirty="0"/>
              <a:t>) applied to </a:t>
            </a:r>
            <a:r>
              <a:rPr lang="nb-NO" dirty="0" err="1"/>
              <a:t>dynamic</a:t>
            </a:r>
            <a:r>
              <a:rPr lang="nb-NO" dirty="0"/>
              <a:t> system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32B381-5B51-4351-96CF-1051EDA32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333" y="1466117"/>
            <a:ext cx="9212654" cy="2829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CE7374-D4B5-45BF-8688-8F312CD083AA}"/>
              </a:ext>
            </a:extLst>
          </p:cNvPr>
          <p:cNvSpPr txBox="1"/>
          <p:nvPr/>
        </p:nvSpPr>
        <p:spPr>
          <a:xfrm>
            <a:off x="8410476" y="1139102"/>
            <a:ext cx="85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/>
              <a:t>Measured</a:t>
            </a:r>
            <a:r>
              <a:rPr lang="nb-NO" sz="1200" dirty="0"/>
              <a:t> </a:t>
            </a:r>
          </a:p>
          <a:p>
            <a:r>
              <a:rPr lang="nb-NO" sz="1200" dirty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2908975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3988D0-BB31-4249-AD80-82C8B18F65D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 err="1"/>
                  <a:t>Example</a:t>
                </a:r>
                <a:r>
                  <a:rPr lang="nb-NO" dirty="0"/>
                  <a:t> 4. CSTR.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dirty="0" err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i="1" dirty="0" err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nb-NO" dirty="0"/>
                  <a:t> , </a:t>
                </a:r>
                <a14:m>
                  <m:oMath xmlns:m="http://schemas.openxmlformats.org/officeDocument/2006/math">
                    <m:r>
                      <a:rPr lang="nb-NO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nb-NO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3988D0-BB31-4249-AD80-82C8B18F6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319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D1CA2FB-3496-4E89-99F3-5805C248F7C7}"/>
                  </a:ext>
                </a:extLst>
              </p:cNvPr>
              <p:cNvSpPr/>
              <p:nvPr/>
            </p:nvSpPr>
            <p:spPr>
              <a:xfrm>
                <a:off x="609599" y="1186976"/>
                <a:ext cx="11582401" cy="4572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nb-NO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Component </a:t>
                </a:r>
                <a:r>
                  <a:rPr lang="nb-NO" sz="2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balance</a:t>
                </a:r>
                <a:r>
                  <a:rPr lang="nb-NO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b-NO" sz="2400" b="0" i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dc</m:t>
                        </m:r>
                        <m:r>
                          <m:rPr>
                            <m:sty m:val="p"/>
                          </m:rPr>
                          <a:rPr lang="nb-NO" sz="2400" b="0" i="0" baseline="-2500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b-NO" sz="2400" b="0" i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  <m:r>
                      <a:rPr lang="nb-NO" sz="2400" b="0" i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b-NO" sz="2400" b="0" i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b-NO" sz="2400" b="0" i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den>
                    </m:f>
                    <m:d>
                      <m:dPr>
                        <m:ctrlPr>
                          <a:rPr lang="nb-NO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2400" b="0" i="0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b-NO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nb-NO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nb-NO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nb-NO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nb-NO" sz="20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cs typeface="Arial"/>
                      </a:rPr>
                      <m:t>𝑘</m:t>
                    </m:r>
                    <m:r>
                      <a:rPr lang="nb-NO" sz="2000" i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sSub>
                      <m:sSubPr>
                        <m:ctrlPr>
                          <a:rPr lang="nb-NO" sz="200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nb-NO" sz="200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nb-NO" sz="200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nb-NO" sz="2000" b="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2000" b="0" i="0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nb-NO" sz="2000" b="0" i="1" dirty="0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dPr>
                          <m:e>
                            <m:r>
                              <a:rPr lang="nb-NO" sz="2000" b="0" i="1" dirty="0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nb-NO" sz="2000" b="0" i="1" dirty="0" smtClean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nb-NO" sz="2000" b="0" i="1" dirty="0" smtClean="0"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000" b="0" i="1" dirty="0" smtClean="0"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b-NO" sz="2000" b="0" i="1" dirty="0" smtClean="0"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𝐴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nb-NO" sz="2000" b="0" i="1" dirty="0" smtClean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𝑅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nb-NO" sz="2000" b="0" i="1" dirty="0" smtClean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nb-NO" sz="2000" b="0" i="1" dirty="0" smtClean="0"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lang="nb-NO" sz="2000" b="0" i="1" dirty="0" smtClean="0"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nb-NO" sz="2000" b="0" i="1" dirty="0" smtClean="0"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𝑇</m:t>
                                    </m:r>
                                  </m:den>
                                </m:f>
                                <m:r>
                                  <a:rPr lang="nb-NO" sz="2000" b="0" i="1" dirty="0" smtClean="0"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</a:prstClr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nb-NO" sz="2000" b="0" i="1" dirty="0" smtClean="0"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lang="nb-NO" sz="2000" b="0" i="1" dirty="0" smtClean="0">
                                        <a:solidFill>
                                          <a:prstClr val="black">
                                            <a:lumMod val="75000"/>
                                            <a:lumOff val="25000"/>
                                          </a:prstClr>
                                        </a:solidFill>
                                        <a:latin typeface="Cambria Math" panose="02040503050406030204" pitchFamily="18" charset="0"/>
                                        <a:cs typeface="Arial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b-NO" sz="2000" b="0" i="1" dirty="0" smtClean="0">
                                            <a:solidFill>
                                              <a:prstClr val="black">
                                                <a:lumMod val="75000"/>
                                                <a:lumOff val="25000"/>
                                              </a:prstClr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2000" b="0" i="1" dirty="0" smtClean="0">
                                            <a:solidFill>
                                              <a:prstClr val="black">
                                                <a:lumMod val="75000"/>
                                                <a:lumOff val="25000"/>
                                              </a:prstClr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nb-NO" sz="2000" b="0" i="1" dirty="0" smtClean="0">
                                            <a:solidFill>
                                              <a:prstClr val="black">
                                                <a:lumMod val="75000"/>
                                                <a:lumOff val="25000"/>
                                              </a:prstClr>
                                            </a:solidFill>
                                            <a:latin typeface="Cambria Math" panose="02040503050406030204" pitchFamily="18" charset="0"/>
                                            <a:cs typeface="Arial"/>
                                          </a:rPr>
                                          <m:t>𝑟𝑒𝑓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0">
                  <a:spcBef>
                    <a:spcPct val="20000"/>
                  </a:spcBef>
                </a:pPr>
                <a:r>
                  <a:rPr lang="nb-NO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					      </a:t>
                </a:r>
                <a:r>
                  <a:rPr lang="nb-NO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d>
                      <m:dPr>
                        <m:ctrlP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b-NO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b-NO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b-NO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b-NO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nb-NO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b>
                      <m:sSubPr>
                        <m:ctrlP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nb-NO" sz="2400" baseline="-250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/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nb-NO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Energy </a:t>
                </a:r>
                <a:r>
                  <a:rPr lang="nb-NO" sz="2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balance</a:t>
                </a:r>
                <a:r>
                  <a:rPr lang="nb-NO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:    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nb-NO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nb-NO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nb-NO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d>
                      <m:dPr>
                        <m:ctrlPr>
                          <a:rPr lang="nb-NO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b-NO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b-NO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sz="2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nb-NO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nb-NO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nb-NO" sz="24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nb-NO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b-NO" sz="2400" b="0" i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𝑟𝑥</m:t>
                            </m:r>
                          </m:sub>
                        </m:sSub>
                        <m:r>
                          <a:rPr lang="nb-NO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sSub>
                          <m:sSubPr>
                            <m:ctrlP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nb-NO" sz="2400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b-NO" sz="2400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nb-NO" sz="24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/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nb-NO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				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nb-NO" sz="2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Transformed</a:t>
                </a:r>
                <a:r>
                  <a:rPr lang="nb-NO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 input:  	</a:t>
                </a:r>
                <a:r>
                  <a:rPr lang="nb-NO" sz="2400" dirty="0" err="1">
                    <a:solidFill>
                      <a:srgbClr val="FF0000"/>
                    </a:solidFill>
                    <a:cs typeface="Arial"/>
                  </a:rPr>
                  <a:t>v</a:t>
                </a:r>
                <a:r>
                  <a:rPr lang="nb-NO" sz="2400" baseline="-25000" dirty="0" err="1">
                    <a:solidFill>
                      <a:srgbClr val="FF0000"/>
                    </a:solidFill>
                    <a:cs typeface="Arial"/>
                  </a:rPr>
                  <a:t>A</a:t>
                </a:r>
                <a:r>
                  <a:rPr lang="nb-NO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 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nb-NO" sz="2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Extra</a:t>
                </a:r>
                <a:r>
                  <a:rPr lang="nb-NO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 </a:t>
                </a:r>
                <a:r>
                  <a:rPr lang="nb-NO" sz="2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measured</a:t>
                </a:r>
                <a:r>
                  <a:rPr lang="nb-NO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 variable (</a:t>
                </a:r>
                <a:r>
                  <a:rPr lang="nb-NO" sz="2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state</a:t>
                </a:r>
                <a:r>
                  <a:rPr lang="nb-NO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):   </a:t>
                </a:r>
                <a14:m>
                  <m:oMath xmlns:m="http://schemas.openxmlformats.org/officeDocument/2006/math">
                    <m:r>
                      <a:rPr lang="nb-NO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𝑤</m:t>
                    </m:r>
                    <m:r>
                      <a:rPr lang="nb-NO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nb-NO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𝑇</m:t>
                    </m:r>
                  </m:oMath>
                </a14:m>
                <a:endParaRPr lang="nb-NO" sz="2400" dirty="0">
                  <a:solidFill>
                    <a:srgbClr val="FF0000"/>
                  </a:solidFill>
                  <a:cs typeface="Arial"/>
                </a:endParaRPr>
              </a:p>
              <a:p>
                <a:pPr lvl="0">
                  <a:spcBef>
                    <a:spcPct val="20000"/>
                  </a:spcBef>
                </a:pPr>
                <a:r>
                  <a:rPr lang="nb-NO" sz="2400" dirty="0">
                    <a:cs typeface="Arial"/>
                  </a:rPr>
                  <a:t>Tuning parameter: </a:t>
                </a:r>
                <a:r>
                  <a:rPr lang="nb-NO" sz="2400" dirty="0">
                    <a:solidFill>
                      <a:srgbClr val="FF0000"/>
                    </a:solidFill>
                    <a:cs typeface="Arial"/>
                  </a:rPr>
                  <a:t>	</a:t>
                </a:r>
                <a14:m>
                  <m:oMath xmlns:m="http://schemas.openxmlformats.org/officeDocument/2006/math">
                    <m:r>
                      <a:rPr lang="nb-NO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𝐴</m:t>
                    </m:r>
                    <m:r>
                      <a:rPr lang="nb-NO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=−</m:t>
                    </m:r>
                    <m:d>
                      <m:dPr>
                        <m:ctrlPr>
                          <a:rPr lang="nb-NO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b-NO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nb-NO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𝑞</m:t>
                            </m:r>
                            <m:r>
                              <a:rPr lang="nb-NO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∗</m:t>
                            </m:r>
                          </m:num>
                          <m:den>
                            <m:r>
                              <a:rPr lang="nb-NO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𝑉</m:t>
                            </m:r>
                          </m:den>
                        </m:f>
                      </m:e>
                    </m:d>
                    <m:r>
                      <a:rPr lang="nb-NO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−</m:t>
                    </m:r>
                    <m:r>
                      <a:rPr lang="nb-NO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𝑘</m:t>
                    </m:r>
                    <m:r>
                      <a:rPr lang="nb-NO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r>
                      <a:rPr lang="nb-NO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𝑇</m:t>
                    </m:r>
                    <m:r>
                      <a:rPr lang="nb-NO" sz="2400" b="0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∗</m:t>
                    </m:r>
                    <m:r>
                      <a:rPr lang="nb-NO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  <m:r>
                      <a:rPr lang="nb-NO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nb-NO" sz="2400" dirty="0">
                    <a:cs typeface="Arial"/>
                  </a:rPr>
                  <a:t>(nominal)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nb-NO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Inverse </a:t>
                </a:r>
                <a:r>
                  <a:rPr lang="nb-NO" sz="24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transformation</a:t>
                </a:r>
                <a:r>
                  <a:rPr lang="nb-NO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: </a:t>
                </a:r>
                <a:r>
                  <a:rPr lang="nb-NO" sz="2400" dirty="0" err="1">
                    <a:solidFill>
                      <a:srgbClr val="FF0000"/>
                    </a:solidFill>
                    <a:cs typeface="Arial"/>
                  </a:rPr>
                  <a:t>Use</a:t>
                </a:r>
                <a:r>
                  <a:rPr lang="nb-NO" sz="2400" dirty="0">
                    <a:solidFill>
                      <a:srgbClr val="FF0000"/>
                    </a:solidFill>
                    <a:cs typeface="Arial"/>
                  </a:rPr>
                  <a:t> </a:t>
                </a:r>
                <a:r>
                  <a:rPr lang="nb-NO" sz="2400" dirty="0" err="1">
                    <a:solidFill>
                      <a:srgbClr val="FF0000"/>
                    </a:solidFill>
                    <a:cs typeface="Arial"/>
                  </a:rPr>
                  <a:t>cascade</a:t>
                </a:r>
                <a:r>
                  <a:rPr lang="nb-NO" sz="2400" dirty="0">
                    <a:solidFill>
                      <a:srgbClr val="FF0000"/>
                    </a:solidFill>
                    <a:cs typeface="Arial"/>
                  </a:rPr>
                  <a:t> control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D1CA2FB-3496-4E89-99F3-5805C248F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186976"/>
                <a:ext cx="11582401" cy="4572214"/>
              </a:xfrm>
              <a:prstGeom prst="rect">
                <a:avLst/>
              </a:prstGeom>
              <a:blipFill>
                <a:blip r:embed="rId3"/>
                <a:stretch>
                  <a:fillRect l="-789" b="-213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0EFD84BB-95A0-4AB4-98EB-C4FCD314C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6402" t="19824" r="31909" b="2604"/>
          <a:stretch/>
        </p:blipFill>
        <p:spPr>
          <a:xfrm>
            <a:off x="8071696" y="3079027"/>
            <a:ext cx="3774654" cy="3063279"/>
          </a:xfrm>
        </p:spPr>
      </p:pic>
    </p:spTree>
    <p:extLst>
      <p:ext uri="{BB962C8B-B14F-4D97-AF65-F5344CB8AC3E}">
        <p14:creationId xmlns:p14="http://schemas.microsoft.com/office/powerpoint/2010/main" val="4135566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088949-27A7-4C31-B8FC-1977A6BFD1C2}"/>
              </a:ext>
            </a:extLst>
          </p:cNvPr>
          <p:cNvSpPr/>
          <p:nvPr/>
        </p:nvSpPr>
        <p:spPr>
          <a:xfrm>
            <a:off x="2668460" y="2003156"/>
            <a:ext cx="1678675" cy="124194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Controller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50FFB6-8E87-4A7A-8651-BFD6A8305875}"/>
              </a:ext>
            </a:extLst>
          </p:cNvPr>
          <p:cNvSpPr/>
          <p:nvPr/>
        </p:nvSpPr>
        <p:spPr>
          <a:xfrm>
            <a:off x="5261535" y="2071394"/>
            <a:ext cx="1678675" cy="111911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Slave  </a:t>
            </a:r>
            <a:r>
              <a:rPr lang="nb-NO" dirty="0" err="1">
                <a:solidFill>
                  <a:schemeClr val="tx1"/>
                </a:solidFill>
              </a:rPr>
              <a:t>v</a:t>
            </a:r>
            <a:r>
              <a:rPr lang="nb-NO" baseline="-25000" dirty="0" err="1">
                <a:solidFill>
                  <a:schemeClr val="tx1"/>
                </a:solidFill>
              </a:rPr>
              <a:t>A</a:t>
            </a:r>
            <a:r>
              <a:rPr lang="nb-NO" dirty="0">
                <a:solidFill>
                  <a:schemeClr val="tx1"/>
                </a:solidFill>
              </a:rPr>
              <a:t>-controller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97342A-398D-48F0-B88C-91AE65844C99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347135" y="2624130"/>
            <a:ext cx="914400" cy="68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400108-A33E-41DF-ACA9-86FB5E5E89B6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6940210" y="2630952"/>
            <a:ext cx="88710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3B49CE2-094F-4E9B-A94C-CF74AFB1AC14}"/>
              </a:ext>
            </a:extLst>
          </p:cNvPr>
          <p:cNvSpPr/>
          <p:nvPr/>
        </p:nvSpPr>
        <p:spPr>
          <a:xfrm>
            <a:off x="7854610" y="2064570"/>
            <a:ext cx="1678675" cy="1119117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Process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95ABB8-F5DB-42D5-AC98-52EF9A332704}"/>
              </a:ext>
            </a:extLst>
          </p:cNvPr>
          <p:cNvCxnSpPr>
            <a:cxnSpLocks/>
          </p:cNvCxnSpPr>
          <p:nvPr/>
        </p:nvCxnSpPr>
        <p:spPr>
          <a:xfrm flipH="1">
            <a:off x="8618885" y="972897"/>
            <a:ext cx="1" cy="10302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BEF09D-F219-4EBA-8503-E83161964201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9533285" y="2624129"/>
            <a:ext cx="1119116" cy="68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A9707B-B97C-4630-BFEC-E7BDC43ABDFC}"/>
              </a:ext>
            </a:extLst>
          </p:cNvPr>
          <p:cNvCxnSpPr/>
          <p:nvPr/>
        </p:nvCxnSpPr>
        <p:spPr>
          <a:xfrm>
            <a:off x="566705" y="2630952"/>
            <a:ext cx="9962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E8514C-F844-450C-9106-8B9C29E18B2E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562992" y="2624128"/>
            <a:ext cx="1105468" cy="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2891FA-0BD4-474B-A662-AEFA30A3D6E0}"/>
              </a:ext>
            </a:extLst>
          </p:cNvPr>
          <p:cNvCxnSpPr/>
          <p:nvPr/>
        </p:nvCxnSpPr>
        <p:spPr>
          <a:xfrm>
            <a:off x="10092843" y="2624128"/>
            <a:ext cx="0" cy="1303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8E5287-F986-4292-9570-2A038966D993}"/>
              </a:ext>
            </a:extLst>
          </p:cNvPr>
          <p:cNvCxnSpPr/>
          <p:nvPr/>
        </p:nvCxnSpPr>
        <p:spPr>
          <a:xfrm flipV="1">
            <a:off x="1562992" y="2630952"/>
            <a:ext cx="0" cy="12965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C12174-20AF-4FF0-B57A-F008302912F3}"/>
              </a:ext>
            </a:extLst>
          </p:cNvPr>
          <p:cNvCxnSpPr>
            <a:cxnSpLocks/>
          </p:cNvCxnSpPr>
          <p:nvPr/>
        </p:nvCxnSpPr>
        <p:spPr>
          <a:xfrm>
            <a:off x="948842" y="3245103"/>
            <a:ext cx="307075" cy="68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52B76A-53AE-48C4-98B4-C9F3B0ADB7FC}"/>
              </a:ext>
            </a:extLst>
          </p:cNvPr>
          <p:cNvSpPr txBox="1"/>
          <p:nvPr/>
        </p:nvSpPr>
        <p:spPr>
          <a:xfrm>
            <a:off x="854525" y="2092623"/>
            <a:ext cx="401392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r>
              <a:rPr lang="nb-NO" sz="2400" baseline="-25000" dirty="0"/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32C021-19B6-4DE7-A4B4-F33800815C84}"/>
              </a:ext>
            </a:extLst>
          </p:cNvPr>
          <p:cNvSpPr txBox="1"/>
          <p:nvPr/>
        </p:nvSpPr>
        <p:spPr>
          <a:xfrm>
            <a:off x="1121149" y="3573548"/>
            <a:ext cx="324128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endParaRPr lang="nb-NO" sz="2400" baseline="-25000" dirty="0"/>
          </a:p>
          <a:p>
            <a:endParaRPr lang="nb-NO" sz="2400" baseline="-250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A1A41B-7686-4EB1-9CA0-2CFABF578343}"/>
              </a:ext>
            </a:extLst>
          </p:cNvPr>
          <p:cNvCxnSpPr>
            <a:cxnSpLocks/>
            <a:endCxn id="33" idx="3"/>
          </p:cNvCxnSpPr>
          <p:nvPr/>
        </p:nvCxnSpPr>
        <p:spPr>
          <a:xfrm flipH="1" flipV="1">
            <a:off x="7782266" y="1322668"/>
            <a:ext cx="822972" cy="698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CC2D052-D327-4521-884D-25BAA82C2D25}"/>
              </a:ext>
            </a:extLst>
          </p:cNvPr>
          <p:cNvCxnSpPr>
            <a:cxnSpLocks/>
          </p:cNvCxnSpPr>
          <p:nvPr/>
        </p:nvCxnSpPr>
        <p:spPr>
          <a:xfrm flipH="1">
            <a:off x="5875778" y="1318940"/>
            <a:ext cx="10661" cy="7361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808767E-2563-4DD3-8B44-B4B164484F78}"/>
              </a:ext>
            </a:extLst>
          </p:cNvPr>
          <p:cNvSpPr txBox="1"/>
          <p:nvPr/>
        </p:nvSpPr>
        <p:spPr>
          <a:xfrm>
            <a:off x="8766736" y="1193756"/>
            <a:ext cx="184731" cy="338554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endParaRPr lang="nb-NO" sz="2400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702EF5-EE60-488F-9E87-C828B72FC8EB}"/>
              </a:ext>
            </a:extLst>
          </p:cNvPr>
          <p:cNvSpPr txBox="1"/>
          <p:nvPr/>
        </p:nvSpPr>
        <p:spPr>
          <a:xfrm>
            <a:off x="6987169" y="2177392"/>
            <a:ext cx="707245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75000"/>
                  </a:schemeClr>
                </a:solidFill>
              </a:rPr>
              <a:t>u=Q</a:t>
            </a:r>
            <a:endParaRPr lang="nb-NO" sz="2400" baseline="-25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b-NO" sz="2400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604C22-D5A8-4B39-8650-AE5D1365A144}"/>
              </a:ext>
            </a:extLst>
          </p:cNvPr>
          <p:cNvSpPr txBox="1"/>
          <p:nvPr/>
        </p:nvSpPr>
        <p:spPr>
          <a:xfrm>
            <a:off x="10433319" y="2149766"/>
            <a:ext cx="726481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y=</a:t>
            </a:r>
            <a:r>
              <a:rPr lang="nb-NO" sz="2400" dirty="0" err="1"/>
              <a:t>c</a:t>
            </a:r>
            <a:r>
              <a:rPr lang="nb-NO" sz="2400" baseline="-25000" dirty="0" err="1"/>
              <a:t>A</a:t>
            </a:r>
            <a:endParaRPr lang="nb-NO" sz="2400" baseline="-25000" dirty="0"/>
          </a:p>
          <a:p>
            <a:endParaRPr lang="nb-NO" sz="2400" baseline="-250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E8634F-99C0-4FDC-A611-15ED3993D551}"/>
              </a:ext>
            </a:extLst>
          </p:cNvPr>
          <p:cNvCxnSpPr/>
          <p:nvPr/>
        </p:nvCxnSpPr>
        <p:spPr>
          <a:xfrm flipV="1">
            <a:off x="9783081" y="2586242"/>
            <a:ext cx="24948" cy="5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02BDAE4-EBA3-464E-ABCB-07301660BAFB}"/>
              </a:ext>
            </a:extLst>
          </p:cNvPr>
          <p:cNvSpPr/>
          <p:nvPr/>
        </p:nvSpPr>
        <p:spPr>
          <a:xfrm>
            <a:off x="6305564" y="890993"/>
            <a:ext cx="1476702" cy="8633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err="1">
                <a:solidFill>
                  <a:schemeClr val="tx1"/>
                </a:solidFill>
              </a:rPr>
              <a:t>Static</a:t>
            </a:r>
            <a:r>
              <a:rPr lang="nb-NO" sz="1600" dirty="0">
                <a:solidFill>
                  <a:schemeClr val="tx1"/>
                </a:solidFill>
              </a:rPr>
              <a:t> input </a:t>
            </a:r>
            <a:r>
              <a:rPr lang="nb-NO" sz="1600" dirty="0" err="1">
                <a:solidFill>
                  <a:schemeClr val="tx1"/>
                </a:solidFill>
              </a:rPr>
              <a:t>transformation</a:t>
            </a:r>
            <a:endParaRPr lang="nb-NO" sz="1600" dirty="0">
              <a:solidFill>
                <a:schemeClr val="tx1"/>
              </a:solidFill>
            </a:endParaRPr>
          </a:p>
          <a:p>
            <a:pPr algn="ctr"/>
            <a:r>
              <a:rPr lang="nb-NO" sz="1600" dirty="0" err="1">
                <a:solidFill>
                  <a:schemeClr val="tx1"/>
                </a:solidFill>
              </a:rPr>
              <a:t>v</a:t>
            </a:r>
            <a:r>
              <a:rPr lang="nb-NO" sz="1600" baseline="-25000" dirty="0" err="1">
                <a:solidFill>
                  <a:schemeClr val="tx1"/>
                </a:solidFill>
              </a:rPr>
              <a:t>A</a:t>
            </a:r>
            <a:endParaRPr lang="nb-NO" sz="1600" baseline="-25000" dirty="0">
              <a:solidFill>
                <a:schemeClr val="tx1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1F86E1E-22DC-4AA0-AA52-804A28F46754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5886440" y="1322668"/>
            <a:ext cx="4191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D42FC52-98FD-48E8-8783-195501B31697}"/>
              </a:ext>
            </a:extLst>
          </p:cNvPr>
          <p:cNvSpPr txBox="1"/>
          <p:nvPr/>
        </p:nvSpPr>
        <p:spPr>
          <a:xfrm>
            <a:off x="8766736" y="806428"/>
            <a:ext cx="1645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d=C</a:t>
            </a:r>
            <a:r>
              <a:rPr lang="nb-NO" sz="2800" baseline="-25000" dirty="0"/>
              <a:t>A0</a:t>
            </a:r>
            <a:r>
              <a:rPr lang="nb-NO" sz="2800" dirty="0"/>
              <a:t>,q,T</a:t>
            </a:r>
            <a:r>
              <a:rPr lang="nb-NO" sz="2800" baseline="-250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4AF8DAE-1421-46E5-824C-E4B3BAB4DD1B}"/>
                  </a:ext>
                </a:extLst>
              </p:cNvPr>
              <p:cNvSpPr txBox="1"/>
              <p:nvPr/>
            </p:nvSpPr>
            <p:spPr>
              <a:xfrm>
                <a:off x="2658715" y="880475"/>
                <a:ext cx="3879595" cy="51405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d>
                        <m:d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sSub>
                        <m:sSub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nb-NO" sz="16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4AF8DAE-1421-46E5-824C-E4B3BAB4D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715" y="880475"/>
                <a:ext cx="3879595" cy="514051"/>
              </a:xfrm>
              <a:prstGeom prst="rect">
                <a:avLst/>
              </a:prstGeom>
              <a:blipFill>
                <a:blip r:embed="rId2"/>
                <a:stretch>
                  <a:fillRect b="-235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3759CE12-66CB-4AB9-AF35-B53F876BADC8}"/>
              </a:ext>
            </a:extLst>
          </p:cNvPr>
          <p:cNvSpPr txBox="1"/>
          <p:nvPr/>
        </p:nvSpPr>
        <p:spPr>
          <a:xfrm>
            <a:off x="4461133" y="2635793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(setpoint)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00158-F65B-4388-9705-E57DFB2813F3}"/>
              </a:ext>
            </a:extLst>
          </p:cNvPr>
          <p:cNvSpPr txBox="1"/>
          <p:nvPr/>
        </p:nvSpPr>
        <p:spPr>
          <a:xfrm>
            <a:off x="4695627" y="2148341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v</a:t>
            </a:r>
            <a:r>
              <a:rPr lang="nb-NO" baseline="-25000" dirty="0" err="1"/>
              <a:t>As</a:t>
            </a:r>
            <a:endParaRPr lang="nb-NO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FA8518-8008-4495-AE0C-3467009D31F8}"/>
              </a:ext>
            </a:extLst>
          </p:cNvPr>
          <p:cNvSpPr txBox="1"/>
          <p:nvPr/>
        </p:nvSpPr>
        <p:spPr>
          <a:xfrm>
            <a:off x="8237692" y="4871405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312DE09-2CEB-4E3E-AD27-4A3DD88AD8CE}"/>
              </a:ext>
            </a:extLst>
          </p:cNvPr>
          <p:cNvCxnSpPr>
            <a:cxnSpLocks/>
          </p:cNvCxnSpPr>
          <p:nvPr/>
        </p:nvCxnSpPr>
        <p:spPr>
          <a:xfrm flipV="1">
            <a:off x="1562992" y="3923082"/>
            <a:ext cx="8529851" cy="44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F2ADF3C-937B-40F9-B931-35E37E47FA12}"/>
              </a:ext>
            </a:extLst>
          </p:cNvPr>
          <p:cNvCxnSpPr>
            <a:cxnSpLocks/>
          </p:cNvCxnSpPr>
          <p:nvPr/>
        </p:nvCxnSpPr>
        <p:spPr>
          <a:xfrm flipV="1">
            <a:off x="8237692" y="1676400"/>
            <a:ext cx="0" cy="3786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3DD809E-2E38-4A63-B449-0A6BAC5B50A2}"/>
              </a:ext>
            </a:extLst>
          </p:cNvPr>
          <p:cNvCxnSpPr>
            <a:cxnSpLocks/>
          </p:cNvCxnSpPr>
          <p:nvPr/>
        </p:nvCxnSpPr>
        <p:spPr>
          <a:xfrm flipH="1">
            <a:off x="7782266" y="1676400"/>
            <a:ext cx="45542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10B5425-8AF0-4BE7-B95D-D89A198F50B5}"/>
              </a:ext>
            </a:extLst>
          </p:cNvPr>
          <p:cNvSpPr txBox="1"/>
          <p:nvPr/>
        </p:nvSpPr>
        <p:spPr>
          <a:xfrm>
            <a:off x="7436871" y="1605671"/>
            <a:ext cx="795411" cy="76944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800" dirty="0"/>
              <a:t>w=T</a:t>
            </a:r>
            <a:endParaRPr lang="nb-NO" sz="2800" baseline="-25000" dirty="0"/>
          </a:p>
          <a:p>
            <a:endParaRPr lang="nb-NO" sz="2400" baseline="-25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B4E853-27E7-4FE5-82F2-4294E7599E28}"/>
              </a:ext>
            </a:extLst>
          </p:cNvPr>
          <p:cNvSpPr txBox="1"/>
          <p:nvPr/>
        </p:nvSpPr>
        <p:spPr>
          <a:xfrm>
            <a:off x="8862772" y="1502756"/>
            <a:ext cx="816249" cy="76944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800" dirty="0">
                <a:solidFill>
                  <a:schemeClr val="tx2"/>
                </a:solidFill>
              </a:rPr>
              <a:t>y=</a:t>
            </a:r>
            <a:r>
              <a:rPr lang="nb-NO" sz="2800" dirty="0" err="1">
                <a:solidFill>
                  <a:schemeClr val="tx2"/>
                </a:solidFill>
              </a:rPr>
              <a:t>c</a:t>
            </a:r>
            <a:r>
              <a:rPr lang="nb-NO" sz="2800" baseline="-25000" dirty="0" err="1">
                <a:solidFill>
                  <a:schemeClr val="tx2"/>
                </a:solidFill>
              </a:rPr>
              <a:t>A</a:t>
            </a:r>
            <a:endParaRPr lang="nb-NO" sz="2800" baseline="-25000" dirty="0">
              <a:solidFill>
                <a:schemeClr val="tx2"/>
              </a:solidFill>
            </a:endParaRPr>
          </a:p>
          <a:p>
            <a:endParaRPr lang="nb-NO" sz="2400" baseline="-25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9FEC83-31DF-4814-8008-95F6CA425D54}"/>
              </a:ext>
            </a:extLst>
          </p:cNvPr>
          <p:cNvSpPr txBox="1"/>
          <p:nvPr/>
        </p:nvSpPr>
        <p:spPr>
          <a:xfrm>
            <a:off x="7503800" y="225235"/>
            <a:ext cx="1186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Measured</a:t>
            </a:r>
            <a:r>
              <a:rPr lang="nb-NO" dirty="0"/>
              <a:t> </a:t>
            </a:r>
          </a:p>
          <a:p>
            <a:r>
              <a:rPr lang="nb-NO" dirty="0"/>
              <a:t>variables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7D63FC-6960-473E-8BDD-FD5B89C76F6D}"/>
              </a:ext>
            </a:extLst>
          </p:cNvPr>
          <p:cNvCxnSpPr/>
          <p:nvPr/>
        </p:nvCxnSpPr>
        <p:spPr>
          <a:xfrm flipH="1" flipV="1">
            <a:off x="8859101" y="1532310"/>
            <a:ext cx="3671" cy="5227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89594F8-CAF1-4DF1-AC43-13B4D9D40BDD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7809302" y="1532310"/>
            <a:ext cx="1049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7B92E53-4318-49F4-BBF4-25CE7D2B2FFF}"/>
              </a:ext>
            </a:extLst>
          </p:cNvPr>
          <p:cNvSpPr txBox="1"/>
          <p:nvPr/>
        </p:nvSpPr>
        <p:spPr>
          <a:xfrm>
            <a:off x="3976824" y="526361"/>
            <a:ext cx="116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Calculated</a:t>
            </a:r>
            <a:endParaRPr lang="nb-NO" dirty="0"/>
          </a:p>
        </p:txBody>
      </p:sp>
      <p:pic>
        <p:nvPicPr>
          <p:cNvPr id="43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F2C5CE67-3DB1-4327-9503-DA58DD97B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402" t="19824" r="31909" b="2604"/>
          <a:stretch/>
        </p:blipFill>
        <p:spPr>
          <a:xfrm>
            <a:off x="8330057" y="4193568"/>
            <a:ext cx="2580698" cy="2094337"/>
          </a:xfr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3EE7275-00B7-4B71-989F-17AB16475725}"/>
              </a:ext>
            </a:extLst>
          </p:cNvPr>
          <p:cNvSpPr txBox="1"/>
          <p:nvPr/>
        </p:nvSpPr>
        <p:spPr>
          <a:xfrm>
            <a:off x="335897" y="4172392"/>
            <a:ext cx="5237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reasons</a:t>
            </a:r>
            <a:r>
              <a:rPr lang="nb-NO" dirty="0"/>
              <a:t> to </a:t>
            </a:r>
            <a:r>
              <a:rPr lang="nb-NO" dirty="0" err="1"/>
              <a:t>use</a:t>
            </a:r>
            <a:r>
              <a:rPr lang="nb-NO" dirty="0"/>
              <a:t> slave controller</a:t>
            </a:r>
          </a:p>
          <a:p>
            <a:pPr marL="342900" indent="-342900">
              <a:buAutoNum type="arabicPeriod"/>
            </a:pPr>
            <a:r>
              <a:rPr lang="nb-NO" dirty="0"/>
              <a:t>u=Q </a:t>
            </a:r>
            <a:r>
              <a:rPr lang="nb-NO" dirty="0" err="1"/>
              <a:t>does</a:t>
            </a:r>
            <a:r>
              <a:rPr lang="nb-NO" dirty="0"/>
              <a:t> not </a:t>
            </a:r>
            <a:r>
              <a:rPr lang="nb-NO" dirty="0" err="1"/>
              <a:t>appear</a:t>
            </a:r>
            <a:r>
              <a:rPr lang="nb-NO" dirty="0"/>
              <a:t> in </a:t>
            </a:r>
            <a:r>
              <a:rPr lang="nb-NO" dirty="0" err="1"/>
              <a:t>v</a:t>
            </a:r>
            <a:r>
              <a:rPr lang="nb-NO" baseline="-25000" dirty="0" err="1"/>
              <a:t>A</a:t>
            </a:r>
            <a:endParaRPr lang="nb-NO" baseline="-25000" dirty="0"/>
          </a:p>
          <a:p>
            <a:pPr marL="342900" indent="-342900">
              <a:buAutoNum type="arabicPeriod"/>
            </a:pPr>
            <a:r>
              <a:rPr lang="nb-NO" dirty="0" err="1"/>
              <a:t>Avoid</a:t>
            </a:r>
            <a:r>
              <a:rPr lang="nb-NO" dirty="0"/>
              <a:t> </a:t>
            </a:r>
            <a:r>
              <a:rPr lang="nb-NO" dirty="0" err="1"/>
              <a:t>inverting</a:t>
            </a:r>
            <a:r>
              <a:rPr lang="nb-NO" dirty="0"/>
              <a:t> </a:t>
            </a:r>
            <a:r>
              <a:rPr lang="nb-NO" dirty="0" err="1"/>
              <a:t>expression</a:t>
            </a:r>
            <a:r>
              <a:rPr lang="nb-NO" dirty="0"/>
              <a:t> for </a:t>
            </a:r>
            <a:r>
              <a:rPr lang="nb-NO" dirty="0" err="1"/>
              <a:t>v</a:t>
            </a:r>
            <a:r>
              <a:rPr lang="nb-NO" baseline="-25000" dirty="0" err="1"/>
              <a:t>A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respect</a:t>
            </a:r>
            <a:r>
              <a:rPr lang="nb-NO" dirty="0"/>
              <a:t> to 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3B0BE9E-3792-4069-ADB2-35A64562AAB2}"/>
              </a:ext>
            </a:extLst>
          </p:cNvPr>
          <p:cNvSpPr txBox="1"/>
          <p:nvPr/>
        </p:nvSpPr>
        <p:spPr>
          <a:xfrm>
            <a:off x="7758539" y="828920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C</a:t>
            </a:r>
            <a:r>
              <a:rPr lang="nb-NO" sz="2400" baseline="-25000" dirty="0"/>
              <a:t>A0</a:t>
            </a:r>
            <a:r>
              <a:rPr lang="nb-NO" sz="2400" dirty="0"/>
              <a:t>,q</a:t>
            </a:r>
            <a:endParaRPr lang="nb-NO" sz="2400" baseline="-25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6A0EE2-CB27-4091-8B5B-B81CF5B74611}"/>
              </a:ext>
            </a:extLst>
          </p:cNvPr>
          <p:cNvSpPr txBox="1"/>
          <p:nvPr/>
        </p:nvSpPr>
        <p:spPr>
          <a:xfrm>
            <a:off x="423260" y="46768"/>
            <a:ext cx="3263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highlight>
                  <a:srgbClr val="FFFF00"/>
                </a:highlight>
              </a:rPr>
              <a:t>General </a:t>
            </a:r>
            <a:r>
              <a:rPr lang="nb-NO" sz="2800" dirty="0" err="1">
                <a:highlight>
                  <a:srgbClr val="FFFF00"/>
                </a:highlight>
              </a:rPr>
              <a:t>cascade</a:t>
            </a:r>
            <a:r>
              <a:rPr lang="nb-NO" sz="2800" dirty="0">
                <a:highlight>
                  <a:srgbClr val="FFFF00"/>
                </a:highlight>
              </a:rPr>
              <a:t> of v</a:t>
            </a:r>
          </a:p>
        </p:txBody>
      </p:sp>
    </p:spTree>
    <p:extLst>
      <p:ext uri="{BB962C8B-B14F-4D97-AF65-F5344CB8AC3E}">
        <p14:creationId xmlns:p14="http://schemas.microsoft.com/office/powerpoint/2010/main" val="3386262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088949-27A7-4C31-B8FC-1977A6BFD1C2}"/>
              </a:ext>
            </a:extLst>
          </p:cNvPr>
          <p:cNvSpPr/>
          <p:nvPr/>
        </p:nvSpPr>
        <p:spPr>
          <a:xfrm>
            <a:off x="1963111" y="1994632"/>
            <a:ext cx="1678675" cy="124194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Controller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50FFB6-8E87-4A7A-8651-BFD6A8305875}"/>
              </a:ext>
            </a:extLst>
          </p:cNvPr>
          <p:cNvSpPr/>
          <p:nvPr/>
        </p:nvSpPr>
        <p:spPr>
          <a:xfrm>
            <a:off x="6226914" y="2050111"/>
            <a:ext cx="1287221" cy="11475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Slave </a:t>
            </a:r>
            <a:r>
              <a:rPr lang="nb-NO" sz="1600" dirty="0" err="1">
                <a:solidFill>
                  <a:schemeClr val="tx1"/>
                </a:solidFill>
              </a:rPr>
              <a:t>temperature</a:t>
            </a:r>
            <a:r>
              <a:rPr lang="nb-NO" sz="1600" dirty="0">
                <a:solidFill>
                  <a:schemeClr val="tx1"/>
                </a:solidFill>
              </a:rPr>
              <a:t> controller</a:t>
            </a:r>
          </a:p>
          <a:p>
            <a:pPr algn="ctr"/>
            <a:r>
              <a:rPr lang="nb-NO" sz="1600" dirty="0">
                <a:solidFill>
                  <a:schemeClr val="tx1"/>
                </a:solidFill>
              </a:rPr>
              <a:t>(</a:t>
            </a:r>
            <a:r>
              <a:rPr lang="nb-NO" sz="1600" dirty="0" err="1">
                <a:solidFill>
                  <a:schemeClr val="tx1"/>
                </a:solidFill>
              </a:rPr>
              <a:t>dynamic</a:t>
            </a:r>
            <a:r>
              <a:rPr lang="nb-NO" sz="16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97342A-398D-48F0-B88C-91AE65844C99}"/>
              </a:ext>
            </a:extLst>
          </p:cNvPr>
          <p:cNvCxnSpPr>
            <a:cxnSpLocks/>
          </p:cNvCxnSpPr>
          <p:nvPr/>
        </p:nvCxnSpPr>
        <p:spPr>
          <a:xfrm>
            <a:off x="3637459" y="2630952"/>
            <a:ext cx="6463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400108-A33E-41DF-ACA9-86FB5E5E89B6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7514135" y="2623899"/>
            <a:ext cx="606056" cy="142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3B49CE2-094F-4E9B-A94C-CF74AFB1AC14}"/>
              </a:ext>
            </a:extLst>
          </p:cNvPr>
          <p:cNvSpPr/>
          <p:nvPr/>
        </p:nvSpPr>
        <p:spPr>
          <a:xfrm>
            <a:off x="8157311" y="2064570"/>
            <a:ext cx="1375974" cy="1119117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Process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95ABB8-F5DB-42D5-AC98-52EF9A332704}"/>
              </a:ext>
            </a:extLst>
          </p:cNvPr>
          <p:cNvCxnSpPr>
            <a:cxnSpLocks/>
          </p:cNvCxnSpPr>
          <p:nvPr/>
        </p:nvCxnSpPr>
        <p:spPr>
          <a:xfrm flipH="1">
            <a:off x="8618885" y="972897"/>
            <a:ext cx="1" cy="10302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BEF09D-F219-4EBA-8503-E83161964201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9533285" y="2624129"/>
            <a:ext cx="1119116" cy="68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A9707B-B97C-4630-BFEC-E7BDC43ABDFC}"/>
              </a:ext>
            </a:extLst>
          </p:cNvPr>
          <p:cNvCxnSpPr/>
          <p:nvPr/>
        </p:nvCxnSpPr>
        <p:spPr>
          <a:xfrm>
            <a:off x="566705" y="2630952"/>
            <a:ext cx="9962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E8514C-F844-450C-9106-8B9C29E18B2E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857643" y="2615604"/>
            <a:ext cx="1105468" cy="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2891FA-0BD4-474B-A662-AEFA30A3D6E0}"/>
              </a:ext>
            </a:extLst>
          </p:cNvPr>
          <p:cNvCxnSpPr/>
          <p:nvPr/>
        </p:nvCxnSpPr>
        <p:spPr>
          <a:xfrm>
            <a:off x="10092843" y="2624128"/>
            <a:ext cx="0" cy="1303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8E5287-F986-4292-9570-2A038966D993}"/>
              </a:ext>
            </a:extLst>
          </p:cNvPr>
          <p:cNvCxnSpPr/>
          <p:nvPr/>
        </p:nvCxnSpPr>
        <p:spPr>
          <a:xfrm flipV="1">
            <a:off x="1562992" y="2630952"/>
            <a:ext cx="0" cy="12965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C12174-20AF-4FF0-B57A-F008302912F3}"/>
              </a:ext>
            </a:extLst>
          </p:cNvPr>
          <p:cNvCxnSpPr>
            <a:cxnSpLocks/>
          </p:cNvCxnSpPr>
          <p:nvPr/>
        </p:nvCxnSpPr>
        <p:spPr>
          <a:xfrm>
            <a:off x="948842" y="3245103"/>
            <a:ext cx="307075" cy="68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52B76A-53AE-48C4-98B4-C9F3B0ADB7FC}"/>
              </a:ext>
            </a:extLst>
          </p:cNvPr>
          <p:cNvSpPr txBox="1"/>
          <p:nvPr/>
        </p:nvSpPr>
        <p:spPr>
          <a:xfrm>
            <a:off x="854525" y="2092623"/>
            <a:ext cx="401392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r>
              <a:rPr lang="nb-NO" sz="2400" baseline="-25000" dirty="0"/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32C021-19B6-4DE7-A4B4-F33800815C84}"/>
              </a:ext>
            </a:extLst>
          </p:cNvPr>
          <p:cNvSpPr txBox="1"/>
          <p:nvPr/>
        </p:nvSpPr>
        <p:spPr>
          <a:xfrm>
            <a:off x="1121149" y="3573548"/>
            <a:ext cx="324128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endParaRPr lang="nb-NO" sz="2400" baseline="-25000" dirty="0"/>
          </a:p>
          <a:p>
            <a:endParaRPr lang="nb-NO" sz="2400" baseline="-250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A1A41B-7686-4EB1-9CA0-2CFABF578343}"/>
              </a:ext>
            </a:extLst>
          </p:cNvPr>
          <p:cNvCxnSpPr>
            <a:cxnSpLocks/>
          </p:cNvCxnSpPr>
          <p:nvPr/>
        </p:nvCxnSpPr>
        <p:spPr>
          <a:xfrm flipH="1">
            <a:off x="4816821" y="1394526"/>
            <a:ext cx="3802064" cy="209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808767E-2563-4DD3-8B44-B4B164484F78}"/>
              </a:ext>
            </a:extLst>
          </p:cNvPr>
          <p:cNvSpPr txBox="1"/>
          <p:nvPr/>
        </p:nvSpPr>
        <p:spPr>
          <a:xfrm>
            <a:off x="8766736" y="1193756"/>
            <a:ext cx="184731" cy="338554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endParaRPr lang="nb-NO" sz="2400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702EF5-EE60-488F-9E87-C828B72FC8EB}"/>
              </a:ext>
            </a:extLst>
          </p:cNvPr>
          <p:cNvSpPr txBox="1"/>
          <p:nvPr/>
        </p:nvSpPr>
        <p:spPr>
          <a:xfrm>
            <a:off x="7465888" y="2193338"/>
            <a:ext cx="707245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75000"/>
                  </a:schemeClr>
                </a:solidFill>
              </a:rPr>
              <a:t>u=Q</a:t>
            </a:r>
            <a:endParaRPr lang="nb-NO" sz="2400" baseline="-25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b-NO" sz="2400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604C22-D5A8-4B39-8650-AE5D1365A144}"/>
              </a:ext>
            </a:extLst>
          </p:cNvPr>
          <p:cNvSpPr txBox="1"/>
          <p:nvPr/>
        </p:nvSpPr>
        <p:spPr>
          <a:xfrm>
            <a:off x="10433319" y="2149766"/>
            <a:ext cx="726481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y=</a:t>
            </a:r>
            <a:r>
              <a:rPr lang="nb-NO" sz="2400" dirty="0" err="1"/>
              <a:t>c</a:t>
            </a:r>
            <a:r>
              <a:rPr lang="nb-NO" sz="2400" baseline="-25000" dirty="0" err="1"/>
              <a:t>A</a:t>
            </a:r>
            <a:endParaRPr lang="nb-NO" sz="2400" baseline="-25000" dirty="0"/>
          </a:p>
          <a:p>
            <a:endParaRPr lang="nb-NO" sz="2400" baseline="-250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E8634F-99C0-4FDC-A611-15ED3993D551}"/>
              </a:ext>
            </a:extLst>
          </p:cNvPr>
          <p:cNvCxnSpPr/>
          <p:nvPr/>
        </p:nvCxnSpPr>
        <p:spPr>
          <a:xfrm flipV="1">
            <a:off x="9783081" y="2586242"/>
            <a:ext cx="24948" cy="5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02BDAE4-EBA3-464E-ABCB-07301660BAFB}"/>
              </a:ext>
            </a:extLst>
          </p:cNvPr>
          <p:cNvSpPr/>
          <p:nvPr/>
        </p:nvSpPr>
        <p:spPr>
          <a:xfrm>
            <a:off x="4266865" y="2149766"/>
            <a:ext cx="1484366" cy="8633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Inverse </a:t>
            </a:r>
            <a:r>
              <a:rPr lang="nb-NO" sz="1600" dirty="0" err="1">
                <a:solidFill>
                  <a:schemeClr val="tx1"/>
                </a:solidFill>
              </a:rPr>
              <a:t>static</a:t>
            </a:r>
            <a:r>
              <a:rPr lang="nb-NO" sz="1600" dirty="0">
                <a:solidFill>
                  <a:schemeClr val="tx1"/>
                </a:solidFill>
              </a:rPr>
              <a:t> input </a:t>
            </a:r>
            <a:r>
              <a:rPr lang="nb-NO" sz="1600" dirty="0" err="1">
                <a:solidFill>
                  <a:schemeClr val="tx1"/>
                </a:solidFill>
              </a:rPr>
              <a:t>transformation</a:t>
            </a:r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42FC52-98FD-48E8-8783-195501B31697}"/>
              </a:ext>
            </a:extLst>
          </p:cNvPr>
          <p:cNvSpPr txBox="1"/>
          <p:nvPr/>
        </p:nvSpPr>
        <p:spPr>
          <a:xfrm>
            <a:off x="8766736" y="806428"/>
            <a:ext cx="1645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d=C</a:t>
            </a:r>
            <a:r>
              <a:rPr lang="nb-NO" sz="2800" baseline="-25000" dirty="0"/>
              <a:t>A0</a:t>
            </a:r>
            <a:r>
              <a:rPr lang="nb-NO" sz="2800" dirty="0"/>
              <a:t>,q,T</a:t>
            </a:r>
            <a:r>
              <a:rPr lang="nb-NO" sz="2800" baseline="-250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00158-F65B-4388-9705-E57DFB2813F3}"/>
              </a:ext>
            </a:extLst>
          </p:cNvPr>
          <p:cNvSpPr txBox="1"/>
          <p:nvPr/>
        </p:nvSpPr>
        <p:spPr>
          <a:xfrm>
            <a:off x="3713173" y="219333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v</a:t>
            </a:r>
            <a:r>
              <a:rPr lang="nb-NO" baseline="-25000" dirty="0" err="1"/>
              <a:t>A</a:t>
            </a:r>
            <a:endParaRPr lang="nb-NO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FA8518-8008-4495-AE0C-3467009D31F8}"/>
              </a:ext>
            </a:extLst>
          </p:cNvPr>
          <p:cNvSpPr txBox="1"/>
          <p:nvPr/>
        </p:nvSpPr>
        <p:spPr>
          <a:xfrm>
            <a:off x="8237692" y="4871405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312DE09-2CEB-4E3E-AD27-4A3DD88AD8CE}"/>
              </a:ext>
            </a:extLst>
          </p:cNvPr>
          <p:cNvCxnSpPr>
            <a:cxnSpLocks/>
          </p:cNvCxnSpPr>
          <p:nvPr/>
        </p:nvCxnSpPr>
        <p:spPr>
          <a:xfrm flipV="1">
            <a:off x="1562992" y="3923082"/>
            <a:ext cx="8529851" cy="44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F2ADF3C-937B-40F9-B931-35E37E47FA12}"/>
              </a:ext>
            </a:extLst>
          </p:cNvPr>
          <p:cNvCxnSpPr>
            <a:cxnSpLocks/>
          </p:cNvCxnSpPr>
          <p:nvPr/>
        </p:nvCxnSpPr>
        <p:spPr>
          <a:xfrm flipV="1">
            <a:off x="8237692" y="1676400"/>
            <a:ext cx="0" cy="3786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3DD809E-2E38-4A63-B449-0A6BAC5B50A2}"/>
              </a:ext>
            </a:extLst>
          </p:cNvPr>
          <p:cNvCxnSpPr/>
          <p:nvPr/>
        </p:nvCxnSpPr>
        <p:spPr>
          <a:xfrm flipH="1">
            <a:off x="7956644" y="1676400"/>
            <a:ext cx="28104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10B5425-8AF0-4BE7-B95D-D89A198F50B5}"/>
              </a:ext>
            </a:extLst>
          </p:cNvPr>
          <p:cNvSpPr txBox="1"/>
          <p:nvPr/>
        </p:nvSpPr>
        <p:spPr>
          <a:xfrm>
            <a:off x="6171903" y="1523856"/>
            <a:ext cx="795411" cy="76944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800" dirty="0"/>
              <a:t>w=T</a:t>
            </a:r>
            <a:endParaRPr lang="nb-NO" sz="2800" baseline="-25000" dirty="0"/>
          </a:p>
          <a:p>
            <a:endParaRPr lang="nb-NO" sz="2400" baseline="-25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B4E853-27E7-4FE5-82F2-4294E7599E28}"/>
              </a:ext>
            </a:extLst>
          </p:cNvPr>
          <p:cNvSpPr txBox="1"/>
          <p:nvPr/>
        </p:nvSpPr>
        <p:spPr>
          <a:xfrm>
            <a:off x="8862772" y="1502756"/>
            <a:ext cx="816249" cy="76944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800" dirty="0">
                <a:solidFill>
                  <a:schemeClr val="tx2"/>
                </a:solidFill>
              </a:rPr>
              <a:t>y=</a:t>
            </a:r>
            <a:r>
              <a:rPr lang="nb-NO" sz="2800" dirty="0" err="1">
                <a:solidFill>
                  <a:schemeClr val="tx2"/>
                </a:solidFill>
              </a:rPr>
              <a:t>c</a:t>
            </a:r>
            <a:r>
              <a:rPr lang="nb-NO" sz="2800" baseline="-25000" dirty="0" err="1">
                <a:solidFill>
                  <a:schemeClr val="tx2"/>
                </a:solidFill>
              </a:rPr>
              <a:t>A</a:t>
            </a:r>
            <a:endParaRPr lang="nb-NO" sz="2800" baseline="-25000" dirty="0">
              <a:solidFill>
                <a:schemeClr val="tx2"/>
              </a:solidFill>
            </a:endParaRPr>
          </a:p>
          <a:p>
            <a:endParaRPr lang="nb-NO" sz="2400" baseline="-25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9FEC83-31DF-4814-8008-95F6CA425D54}"/>
              </a:ext>
            </a:extLst>
          </p:cNvPr>
          <p:cNvSpPr txBox="1"/>
          <p:nvPr/>
        </p:nvSpPr>
        <p:spPr>
          <a:xfrm>
            <a:off x="6151426" y="551245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Measured</a:t>
            </a:r>
            <a:r>
              <a:rPr lang="nb-NO" dirty="0"/>
              <a:t> variables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7D63FC-6960-473E-8BDD-FD5B89C76F6D}"/>
              </a:ext>
            </a:extLst>
          </p:cNvPr>
          <p:cNvCxnSpPr/>
          <p:nvPr/>
        </p:nvCxnSpPr>
        <p:spPr>
          <a:xfrm flipH="1" flipV="1">
            <a:off x="8859101" y="1532310"/>
            <a:ext cx="3671" cy="5227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89594F8-CAF1-4DF1-AC43-13B4D9D40BDD}"/>
              </a:ext>
            </a:extLst>
          </p:cNvPr>
          <p:cNvCxnSpPr>
            <a:cxnSpLocks/>
            <a:stCxn id="23" idx="2"/>
          </p:cNvCxnSpPr>
          <p:nvPr/>
        </p:nvCxnSpPr>
        <p:spPr>
          <a:xfrm flipH="1" flipV="1">
            <a:off x="4988964" y="1513562"/>
            <a:ext cx="3870138" cy="187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F2C5CE67-3DB1-4327-9503-DA58DD97B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02" t="19824" r="31909" b="2604"/>
          <a:stretch/>
        </p:blipFill>
        <p:spPr>
          <a:xfrm>
            <a:off x="8330057" y="4193568"/>
            <a:ext cx="2580698" cy="2094337"/>
          </a:xfr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3EE7275-00B7-4B71-989F-17AB16475725}"/>
              </a:ext>
            </a:extLst>
          </p:cNvPr>
          <p:cNvSpPr txBox="1"/>
          <p:nvPr/>
        </p:nvSpPr>
        <p:spPr>
          <a:xfrm>
            <a:off x="566705" y="4762831"/>
            <a:ext cx="4787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Need</a:t>
            </a:r>
            <a:r>
              <a:rPr lang="nb-NO" dirty="0"/>
              <a:t> to </a:t>
            </a:r>
            <a:r>
              <a:rPr lang="nb-NO" dirty="0" err="1"/>
              <a:t>invert</a:t>
            </a:r>
            <a:r>
              <a:rPr lang="nb-NO" dirty="0"/>
              <a:t> </a:t>
            </a:r>
            <a:r>
              <a:rPr lang="nb-NO" dirty="0" err="1"/>
              <a:t>expression</a:t>
            </a:r>
            <a:r>
              <a:rPr lang="nb-NO" dirty="0"/>
              <a:t> for </a:t>
            </a:r>
            <a:r>
              <a:rPr lang="nb-NO" dirty="0" err="1"/>
              <a:t>v</a:t>
            </a:r>
            <a:r>
              <a:rPr lang="nb-NO" baseline="-25000" dirty="0" err="1"/>
              <a:t>A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respect</a:t>
            </a:r>
            <a:r>
              <a:rPr lang="nb-NO" dirty="0"/>
              <a:t> to 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C621B8-6A38-42C2-8988-6A398EF1491C}"/>
              </a:ext>
            </a:extLst>
          </p:cNvPr>
          <p:cNvSpPr txBox="1"/>
          <p:nvPr/>
        </p:nvSpPr>
        <p:spPr>
          <a:xfrm>
            <a:off x="566705" y="171662"/>
            <a:ext cx="3739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highlight>
                  <a:srgbClr val="FFFF00"/>
                </a:highlight>
              </a:rPr>
              <a:t>Alternative </a:t>
            </a:r>
            <a:r>
              <a:rPr lang="nb-NO" sz="2800" dirty="0" err="1">
                <a:highlight>
                  <a:srgbClr val="FFFF00"/>
                </a:highlight>
              </a:rPr>
              <a:t>cascade</a:t>
            </a:r>
            <a:r>
              <a:rPr lang="nb-NO" sz="2800" dirty="0">
                <a:highlight>
                  <a:srgbClr val="FFFF00"/>
                </a:highlight>
              </a:rPr>
              <a:t> of w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376BABA-F398-48FE-90A0-C2D45069FAA6}"/>
              </a:ext>
            </a:extLst>
          </p:cNvPr>
          <p:cNvCxnSpPr>
            <a:cxnSpLocks/>
          </p:cNvCxnSpPr>
          <p:nvPr/>
        </p:nvCxnSpPr>
        <p:spPr>
          <a:xfrm flipH="1">
            <a:off x="6091706" y="1666493"/>
            <a:ext cx="1919674" cy="117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CCD573C-A4CB-46A6-952E-D8AC6780FAE4}"/>
              </a:ext>
            </a:extLst>
          </p:cNvPr>
          <p:cNvCxnSpPr>
            <a:cxnSpLocks/>
          </p:cNvCxnSpPr>
          <p:nvPr/>
        </p:nvCxnSpPr>
        <p:spPr>
          <a:xfrm>
            <a:off x="6091706" y="1684482"/>
            <a:ext cx="0" cy="8698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0B15A6A-8D34-47CC-AE72-8B701620CED7}"/>
              </a:ext>
            </a:extLst>
          </p:cNvPr>
          <p:cNvCxnSpPr/>
          <p:nvPr/>
        </p:nvCxnSpPr>
        <p:spPr>
          <a:xfrm>
            <a:off x="5801941" y="1843557"/>
            <a:ext cx="1751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0F10381-F3D1-4A7E-8DC4-394B728AA382}"/>
              </a:ext>
            </a:extLst>
          </p:cNvPr>
          <p:cNvCxnSpPr/>
          <p:nvPr/>
        </p:nvCxnSpPr>
        <p:spPr>
          <a:xfrm>
            <a:off x="4871492" y="1394413"/>
            <a:ext cx="0" cy="7220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31AE2B7-544E-4D9A-9249-E364FED86E04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5751231" y="2575517"/>
            <a:ext cx="489378" cy="59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DB57397F-76AC-4240-9549-428FB90DE087}"/>
              </a:ext>
            </a:extLst>
          </p:cNvPr>
          <p:cNvSpPr txBox="1"/>
          <p:nvPr/>
        </p:nvSpPr>
        <p:spPr>
          <a:xfrm>
            <a:off x="5743998" y="2229466"/>
            <a:ext cx="34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</a:t>
            </a:r>
            <a:r>
              <a:rPr lang="nb-NO" baseline="-25000" dirty="0"/>
              <a:t>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F3B7FDF-2BC3-45EA-9AC3-94FADEA7E23C}"/>
              </a:ext>
            </a:extLst>
          </p:cNvPr>
          <p:cNvSpPr txBox="1"/>
          <p:nvPr/>
        </p:nvSpPr>
        <p:spPr>
          <a:xfrm>
            <a:off x="6923328" y="871306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C</a:t>
            </a:r>
            <a:r>
              <a:rPr lang="nb-NO" sz="2800" baseline="-25000" dirty="0"/>
              <a:t>A0</a:t>
            </a:r>
            <a:r>
              <a:rPr lang="nb-NO" sz="2800" dirty="0"/>
              <a:t>,q</a:t>
            </a:r>
            <a:endParaRPr lang="nb-NO" sz="2800" baseline="-250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1D39295-7076-4B7B-8496-A3F1D64D3741}"/>
              </a:ext>
            </a:extLst>
          </p:cNvPr>
          <p:cNvGrpSpPr/>
          <p:nvPr/>
        </p:nvGrpSpPr>
        <p:grpSpPr>
          <a:xfrm>
            <a:off x="434346" y="5113832"/>
            <a:ext cx="5364937" cy="1180850"/>
            <a:chOff x="2168999" y="5141292"/>
            <a:chExt cx="5364937" cy="118085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79487FE-4584-4ED3-910C-0368E1643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8999" y="5141292"/>
              <a:ext cx="5364937" cy="1180850"/>
            </a:xfrm>
            <a:prstGeom prst="rect">
              <a:avLst/>
            </a:prstGeom>
          </p:spPr>
        </p:pic>
        <p:sp>
          <p:nvSpPr>
            <p:cNvPr id="52" name="Right Brace 51">
              <a:extLst>
                <a:ext uri="{FF2B5EF4-FFF2-40B4-BE49-F238E27FC236}">
                  <a16:creationId xmlns:a16="http://schemas.microsoft.com/office/drawing/2014/main" id="{618CD530-396B-4FE4-ACD7-28C7E8C92FDE}"/>
                </a:ext>
              </a:extLst>
            </p:cNvPr>
            <p:cNvSpPr/>
            <p:nvPr/>
          </p:nvSpPr>
          <p:spPr>
            <a:xfrm rot="5400000">
              <a:off x="5794426" y="5194143"/>
              <a:ext cx="83820" cy="45328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D1CE00A-73CF-4FEC-BC3D-597CBF84608D}"/>
                </a:ext>
              </a:extLst>
            </p:cNvPr>
            <p:cNvSpPr txBox="1"/>
            <p:nvPr/>
          </p:nvSpPr>
          <p:spPr>
            <a:xfrm>
              <a:off x="5669059" y="5420786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=A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4AF8DAE-1421-46E5-824C-E4B3BAB4DD1B}"/>
                  </a:ext>
                </a:extLst>
              </p:cNvPr>
              <p:cNvSpPr txBox="1"/>
              <p:nvPr/>
            </p:nvSpPr>
            <p:spPr>
              <a:xfrm>
                <a:off x="2118264" y="5755441"/>
                <a:ext cx="3522247" cy="514051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d>
                        <m:d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sSub>
                        <m:sSub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nb-NO" sz="16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4AF8DAE-1421-46E5-824C-E4B3BAB4D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264" y="5755441"/>
                <a:ext cx="3522247" cy="514051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6A7F4E-1CC7-4A88-9800-9DDEEB61F85D}"/>
              </a:ext>
            </a:extLst>
          </p:cNvPr>
          <p:cNvCxnSpPr/>
          <p:nvPr/>
        </p:nvCxnSpPr>
        <p:spPr>
          <a:xfrm>
            <a:off x="5009048" y="1584407"/>
            <a:ext cx="0" cy="5082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9F852F9-32D0-4D71-A866-30AB4C808807}"/>
              </a:ext>
            </a:extLst>
          </p:cNvPr>
          <p:cNvSpPr txBox="1"/>
          <p:nvPr/>
        </p:nvSpPr>
        <p:spPr>
          <a:xfrm>
            <a:off x="4988964" y="1380325"/>
            <a:ext cx="474810" cy="76944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800" dirty="0" err="1">
                <a:solidFill>
                  <a:schemeClr val="tx2"/>
                </a:solidFill>
              </a:rPr>
              <a:t>c</a:t>
            </a:r>
            <a:r>
              <a:rPr lang="nb-NO" sz="2800" baseline="-25000" dirty="0" err="1">
                <a:solidFill>
                  <a:schemeClr val="tx2"/>
                </a:solidFill>
              </a:rPr>
              <a:t>A</a:t>
            </a:r>
            <a:endParaRPr lang="nb-NO" sz="2800" baseline="-25000" dirty="0">
              <a:solidFill>
                <a:schemeClr val="tx2"/>
              </a:solidFill>
            </a:endParaRPr>
          </a:p>
          <a:p>
            <a:endParaRPr lang="nb-NO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74670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373" y="0"/>
            <a:ext cx="5313627" cy="68666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66923" y="1076265"/>
            <a:ext cx="1496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Trondheim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944100" y="1476375"/>
            <a:ext cx="600075" cy="9048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412" y="254662"/>
            <a:ext cx="1757511" cy="212658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0682343" y="1317956"/>
            <a:ext cx="143435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752220" y="981397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Arctic </a:t>
            </a:r>
            <a:r>
              <a:rPr lang="nb-NO" dirty="0" err="1"/>
              <a:t>circle</a:t>
            </a:r>
            <a:endParaRPr lang="nb-NO" dirty="0"/>
          </a:p>
        </p:txBody>
      </p:sp>
      <p:pic>
        <p:nvPicPr>
          <p:cNvPr id="10" name="Picture 20" descr="midnattsol">
            <a:extLst>
              <a:ext uri="{FF2B5EF4-FFF2-40B4-BE49-F238E27FC236}">
                <a16:creationId xmlns:a16="http://schemas.microsoft.com/office/drawing/2014/main" id="{1798AA4A-A27D-4298-A206-57509CB6D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96" y="365685"/>
            <a:ext cx="25209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 descr="Nidarosdomen_3">
            <a:extLst>
              <a:ext uri="{FF2B5EF4-FFF2-40B4-BE49-F238E27FC236}">
                <a16:creationId xmlns:a16="http://schemas.microsoft.com/office/drawing/2014/main" id="{5B2ED0B8-AA97-4EEA-A039-31BF51231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18" y="846930"/>
            <a:ext cx="3240088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 descr="290px-Geirangerfjord_from_Flydalsjuvet">
            <a:extLst>
              <a:ext uri="{FF2B5EF4-FFF2-40B4-BE49-F238E27FC236}">
                <a16:creationId xmlns:a16="http://schemas.microsoft.com/office/drawing/2014/main" id="{FBDF4356-2646-4448-B312-38E796EE2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3629819"/>
            <a:ext cx="3608508" cy="271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65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9D5EF6-E488-4B9D-8C0F-0A542D919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808" y="1813051"/>
            <a:ext cx="5431641" cy="226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E45478-D186-46F8-98FD-A1FA5AA0F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808" y="4175971"/>
            <a:ext cx="5431641" cy="226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486CD6-5524-49D3-89BE-71B351002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04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Example 4. Simulation results </a:t>
            </a:r>
            <a:r>
              <a:rPr lang="en-US" sz="3100" dirty="0"/>
              <a:t>(alternative cascade of w)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0241B9-BAAB-490C-B1A0-346C1C826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899" y="1783598"/>
            <a:ext cx="5431641" cy="22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32DF42-7F1C-41F1-B098-3538A5803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623" y="4078581"/>
            <a:ext cx="5431641" cy="226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261C8E-9417-48B9-8CFA-5913CF3E25D5}"/>
              </a:ext>
            </a:extLst>
          </p:cNvPr>
          <p:cNvSpPr txBox="1"/>
          <p:nvPr/>
        </p:nvSpPr>
        <p:spPr>
          <a:xfrm>
            <a:off x="1253359" y="208286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EF6EB-3728-4F92-B8B2-62C7B0C75C8A}"/>
              </a:ext>
            </a:extLst>
          </p:cNvPr>
          <p:cNvSpPr txBox="1"/>
          <p:nvPr/>
        </p:nvSpPr>
        <p:spPr>
          <a:xfrm>
            <a:off x="8440574" y="189819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1D7A0-58D6-4932-9A5A-637897A99B3F}"/>
              </a:ext>
            </a:extLst>
          </p:cNvPr>
          <p:cNvSpPr txBox="1"/>
          <p:nvPr/>
        </p:nvSpPr>
        <p:spPr>
          <a:xfrm>
            <a:off x="1110226" y="5209581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FB65E1-1480-4AB6-BC3C-35E684815FA3}"/>
              </a:ext>
            </a:extLst>
          </p:cNvPr>
          <p:cNvSpPr txBox="1"/>
          <p:nvPr/>
        </p:nvSpPr>
        <p:spPr>
          <a:xfrm>
            <a:off x="6058280" y="454530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71B19F-5705-44FF-9465-2EC8F6C8A6AB}"/>
              </a:ext>
            </a:extLst>
          </p:cNvPr>
          <p:cNvSpPr txBox="1"/>
          <p:nvPr/>
        </p:nvSpPr>
        <p:spPr>
          <a:xfrm>
            <a:off x="7795967" y="1045960"/>
            <a:ext cx="4916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d</a:t>
            </a:r>
            <a:r>
              <a:rPr lang="en-US" baseline="-25000" dirty="0"/>
              <a:t>1</a:t>
            </a:r>
            <a:r>
              <a:rPr lang="en-US" dirty="0"/>
              <a:t>= T</a:t>
            </a:r>
            <a:r>
              <a:rPr lang="en-US" baseline="-25000" dirty="0"/>
              <a:t>0 </a:t>
            </a:r>
            <a:r>
              <a:rPr lang="en-US" dirty="0"/>
              <a:t>: 77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-&gt;87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en-US" dirty="0"/>
              <a:t>C              at t = 10 s</a:t>
            </a:r>
          </a:p>
          <a:p>
            <a:r>
              <a:rPr lang="en-US" dirty="0"/>
              <a:t>2. d</a:t>
            </a:r>
            <a:r>
              <a:rPr lang="en-US" baseline="-25000" dirty="0"/>
              <a:t>2</a:t>
            </a:r>
            <a:r>
              <a:rPr lang="en-US" dirty="0"/>
              <a:t>= c</a:t>
            </a:r>
            <a:r>
              <a:rPr lang="en-US" baseline="-25000" dirty="0"/>
              <a:t>A0 </a:t>
            </a:r>
            <a:r>
              <a:rPr lang="en-US" dirty="0"/>
              <a:t>: 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-&gt;2.1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/>
              <a:t>   at t = 40 s</a:t>
            </a:r>
          </a:p>
          <a:p>
            <a:r>
              <a:rPr lang="en-US" dirty="0"/>
              <a:t>3. </a:t>
            </a:r>
            <a:r>
              <a:rPr lang="en-US" dirty="0" err="1"/>
              <a:t>y</a:t>
            </a:r>
            <a:r>
              <a:rPr lang="en-US" baseline="-25000" dirty="0" err="1"/>
              <a:t>s</a:t>
            </a:r>
            <a:r>
              <a:rPr lang="en-US" dirty="0"/>
              <a:t>=</a:t>
            </a:r>
            <a:r>
              <a:rPr lang="en-US" dirty="0" err="1"/>
              <a:t>c</a:t>
            </a:r>
            <a:r>
              <a:rPr lang="en-US" baseline="-25000" dirty="0" err="1"/>
              <a:t>As</a:t>
            </a:r>
            <a:r>
              <a:rPr lang="en-US" dirty="0"/>
              <a:t>: 0.67 -&gt;0.8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/>
              <a:t> at t = 70 s</a:t>
            </a:r>
          </a:p>
        </p:txBody>
      </p:sp>
    </p:spTree>
    <p:extLst>
      <p:ext uri="{BB962C8B-B14F-4D97-AF65-F5344CB8AC3E}">
        <p14:creationId xmlns:p14="http://schemas.microsoft.com/office/powerpoint/2010/main" val="1719172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088949-27A7-4C31-B8FC-1977A6BFD1C2}"/>
              </a:ext>
            </a:extLst>
          </p:cNvPr>
          <p:cNvSpPr/>
          <p:nvPr/>
        </p:nvSpPr>
        <p:spPr>
          <a:xfrm>
            <a:off x="1963111" y="1994632"/>
            <a:ext cx="1678675" cy="124194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Controller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97342A-398D-48F0-B88C-91AE65844C99}"/>
              </a:ext>
            </a:extLst>
          </p:cNvPr>
          <p:cNvCxnSpPr>
            <a:cxnSpLocks/>
          </p:cNvCxnSpPr>
          <p:nvPr/>
        </p:nvCxnSpPr>
        <p:spPr>
          <a:xfrm>
            <a:off x="3637459" y="2630952"/>
            <a:ext cx="6463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400108-A33E-41DF-ACA9-86FB5E5E89B6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7706974" y="2617774"/>
            <a:ext cx="413217" cy="203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3B49CE2-094F-4E9B-A94C-CF74AFB1AC14}"/>
              </a:ext>
            </a:extLst>
          </p:cNvPr>
          <p:cNvSpPr/>
          <p:nvPr/>
        </p:nvSpPr>
        <p:spPr>
          <a:xfrm>
            <a:off x="8157311" y="2064570"/>
            <a:ext cx="1375974" cy="1119117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Process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95ABB8-F5DB-42D5-AC98-52EF9A332704}"/>
              </a:ext>
            </a:extLst>
          </p:cNvPr>
          <p:cNvCxnSpPr>
            <a:cxnSpLocks/>
          </p:cNvCxnSpPr>
          <p:nvPr/>
        </p:nvCxnSpPr>
        <p:spPr>
          <a:xfrm flipH="1">
            <a:off x="8618885" y="972897"/>
            <a:ext cx="1" cy="10302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BEF09D-F219-4EBA-8503-E83161964201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9533285" y="2624129"/>
            <a:ext cx="1119116" cy="68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A9707B-B97C-4630-BFEC-E7BDC43ABDFC}"/>
              </a:ext>
            </a:extLst>
          </p:cNvPr>
          <p:cNvCxnSpPr/>
          <p:nvPr/>
        </p:nvCxnSpPr>
        <p:spPr>
          <a:xfrm>
            <a:off x="566705" y="2630952"/>
            <a:ext cx="9962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E8514C-F844-450C-9106-8B9C29E18B2E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857643" y="2615604"/>
            <a:ext cx="1105468" cy="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2891FA-0BD4-474B-A662-AEFA30A3D6E0}"/>
              </a:ext>
            </a:extLst>
          </p:cNvPr>
          <p:cNvCxnSpPr/>
          <p:nvPr/>
        </p:nvCxnSpPr>
        <p:spPr>
          <a:xfrm>
            <a:off x="10092843" y="2624128"/>
            <a:ext cx="0" cy="1303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8E5287-F986-4292-9570-2A038966D993}"/>
              </a:ext>
            </a:extLst>
          </p:cNvPr>
          <p:cNvCxnSpPr/>
          <p:nvPr/>
        </p:nvCxnSpPr>
        <p:spPr>
          <a:xfrm flipV="1">
            <a:off x="1562992" y="2630952"/>
            <a:ext cx="0" cy="12965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C12174-20AF-4FF0-B57A-F008302912F3}"/>
              </a:ext>
            </a:extLst>
          </p:cNvPr>
          <p:cNvCxnSpPr>
            <a:cxnSpLocks/>
          </p:cNvCxnSpPr>
          <p:nvPr/>
        </p:nvCxnSpPr>
        <p:spPr>
          <a:xfrm>
            <a:off x="948842" y="3245103"/>
            <a:ext cx="307075" cy="68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52B76A-53AE-48C4-98B4-C9F3B0ADB7FC}"/>
              </a:ext>
            </a:extLst>
          </p:cNvPr>
          <p:cNvSpPr txBox="1"/>
          <p:nvPr/>
        </p:nvSpPr>
        <p:spPr>
          <a:xfrm>
            <a:off x="854525" y="2092623"/>
            <a:ext cx="401392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r>
              <a:rPr lang="nb-NO" sz="2400" baseline="-25000" dirty="0"/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32C021-19B6-4DE7-A4B4-F33800815C84}"/>
              </a:ext>
            </a:extLst>
          </p:cNvPr>
          <p:cNvSpPr txBox="1"/>
          <p:nvPr/>
        </p:nvSpPr>
        <p:spPr>
          <a:xfrm>
            <a:off x="1121149" y="3573548"/>
            <a:ext cx="324128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endParaRPr lang="nb-NO" sz="2400" baseline="-25000" dirty="0"/>
          </a:p>
          <a:p>
            <a:endParaRPr lang="nb-NO" sz="2400" baseline="-250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A1A41B-7686-4EB1-9CA0-2CFABF578343}"/>
              </a:ext>
            </a:extLst>
          </p:cNvPr>
          <p:cNvCxnSpPr>
            <a:cxnSpLocks/>
          </p:cNvCxnSpPr>
          <p:nvPr/>
        </p:nvCxnSpPr>
        <p:spPr>
          <a:xfrm flipH="1">
            <a:off x="4816821" y="1394526"/>
            <a:ext cx="3802064" cy="209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808767E-2563-4DD3-8B44-B4B164484F78}"/>
              </a:ext>
            </a:extLst>
          </p:cNvPr>
          <p:cNvSpPr txBox="1"/>
          <p:nvPr/>
        </p:nvSpPr>
        <p:spPr>
          <a:xfrm>
            <a:off x="8766736" y="1193756"/>
            <a:ext cx="184731" cy="338554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endParaRPr lang="nb-NO" sz="2400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702EF5-EE60-488F-9E87-C828B72FC8EB}"/>
              </a:ext>
            </a:extLst>
          </p:cNvPr>
          <p:cNvSpPr txBox="1"/>
          <p:nvPr/>
        </p:nvSpPr>
        <p:spPr>
          <a:xfrm>
            <a:off x="7645875" y="2183544"/>
            <a:ext cx="672998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75000"/>
                  </a:schemeClr>
                </a:solidFill>
              </a:rPr>
              <a:t>u=</a:t>
            </a:r>
            <a:r>
              <a:rPr lang="nb-NO" sz="2400" dirty="0">
                <a:solidFill>
                  <a:srgbClr val="FF0000"/>
                </a:solidFill>
              </a:rPr>
              <a:t>Q</a:t>
            </a:r>
            <a:endParaRPr lang="nb-NO" sz="2400" baseline="-25000" dirty="0">
              <a:solidFill>
                <a:srgbClr val="FF0000"/>
              </a:solidFill>
            </a:endParaRPr>
          </a:p>
          <a:p>
            <a:endParaRPr lang="nb-NO" sz="2400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604C22-D5A8-4B39-8650-AE5D1365A144}"/>
              </a:ext>
            </a:extLst>
          </p:cNvPr>
          <p:cNvSpPr txBox="1"/>
          <p:nvPr/>
        </p:nvSpPr>
        <p:spPr>
          <a:xfrm>
            <a:off x="10433319" y="2149766"/>
            <a:ext cx="726481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y=</a:t>
            </a:r>
            <a:r>
              <a:rPr lang="nb-NO" sz="2400" dirty="0" err="1"/>
              <a:t>c</a:t>
            </a:r>
            <a:r>
              <a:rPr lang="nb-NO" sz="2400" baseline="-25000" dirty="0" err="1"/>
              <a:t>A</a:t>
            </a:r>
            <a:endParaRPr lang="nb-NO" sz="2400" baseline="-25000" dirty="0"/>
          </a:p>
          <a:p>
            <a:endParaRPr lang="nb-NO" sz="2400" baseline="-250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E8634F-99C0-4FDC-A611-15ED3993D551}"/>
              </a:ext>
            </a:extLst>
          </p:cNvPr>
          <p:cNvCxnSpPr/>
          <p:nvPr/>
        </p:nvCxnSpPr>
        <p:spPr>
          <a:xfrm flipV="1">
            <a:off x="9783081" y="2586242"/>
            <a:ext cx="24948" cy="5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02BDAE4-EBA3-464E-ABCB-07301660BAFB}"/>
              </a:ext>
            </a:extLst>
          </p:cNvPr>
          <p:cNvSpPr/>
          <p:nvPr/>
        </p:nvSpPr>
        <p:spPr>
          <a:xfrm>
            <a:off x="4266865" y="2149766"/>
            <a:ext cx="1484366" cy="8633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Inverse </a:t>
            </a:r>
            <a:r>
              <a:rPr lang="nb-NO" sz="1600" dirty="0" err="1">
                <a:solidFill>
                  <a:schemeClr val="tx1"/>
                </a:solidFill>
              </a:rPr>
              <a:t>static</a:t>
            </a:r>
            <a:endParaRPr lang="nb-NO" sz="1600" dirty="0">
              <a:solidFill>
                <a:schemeClr val="tx1"/>
              </a:solidFill>
            </a:endParaRPr>
          </a:p>
          <a:p>
            <a:pPr algn="ctr"/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dirty="0" err="1">
                <a:solidFill>
                  <a:schemeClr val="tx1"/>
                </a:solidFill>
              </a:rPr>
              <a:t>v</a:t>
            </a:r>
            <a:r>
              <a:rPr lang="nb-NO" sz="1600" baseline="-25000" dirty="0" err="1">
                <a:solidFill>
                  <a:schemeClr val="tx1"/>
                </a:solidFill>
              </a:rPr>
              <a:t>A</a:t>
            </a:r>
            <a:r>
              <a:rPr lang="nb-NO" sz="1600" dirty="0">
                <a:solidFill>
                  <a:schemeClr val="tx1"/>
                </a:solidFill>
              </a:rPr>
              <a:t> input </a:t>
            </a:r>
            <a:r>
              <a:rPr lang="nb-NO" sz="1600" dirty="0" err="1">
                <a:solidFill>
                  <a:schemeClr val="tx1"/>
                </a:solidFill>
              </a:rPr>
              <a:t>transformation</a:t>
            </a:r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42FC52-98FD-48E8-8783-195501B31697}"/>
              </a:ext>
            </a:extLst>
          </p:cNvPr>
          <p:cNvSpPr txBox="1"/>
          <p:nvPr/>
        </p:nvSpPr>
        <p:spPr>
          <a:xfrm>
            <a:off x="8766736" y="806428"/>
            <a:ext cx="1645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d=C</a:t>
            </a:r>
            <a:r>
              <a:rPr lang="nb-NO" sz="2800" baseline="-25000" dirty="0"/>
              <a:t>A0</a:t>
            </a:r>
            <a:r>
              <a:rPr lang="nb-NO" sz="2800" dirty="0"/>
              <a:t>,q,T</a:t>
            </a:r>
            <a:r>
              <a:rPr lang="nb-NO" sz="2800" baseline="-25000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00158-F65B-4388-9705-E57DFB2813F3}"/>
              </a:ext>
            </a:extLst>
          </p:cNvPr>
          <p:cNvSpPr txBox="1"/>
          <p:nvPr/>
        </p:nvSpPr>
        <p:spPr>
          <a:xfrm>
            <a:off x="3713173" y="2193338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>
                <a:solidFill>
                  <a:srgbClr val="FF0000"/>
                </a:solidFill>
              </a:rPr>
              <a:t>v</a:t>
            </a:r>
            <a:r>
              <a:rPr lang="nb-NO" sz="2000" baseline="-25000" dirty="0" err="1">
                <a:solidFill>
                  <a:srgbClr val="FF0000"/>
                </a:solidFill>
              </a:rPr>
              <a:t>A</a:t>
            </a:r>
            <a:endParaRPr lang="nb-NO" sz="2000" baseline="-250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FA8518-8008-4495-AE0C-3467009D31F8}"/>
              </a:ext>
            </a:extLst>
          </p:cNvPr>
          <p:cNvSpPr txBox="1"/>
          <p:nvPr/>
        </p:nvSpPr>
        <p:spPr>
          <a:xfrm>
            <a:off x="8237692" y="4871405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312DE09-2CEB-4E3E-AD27-4A3DD88AD8CE}"/>
              </a:ext>
            </a:extLst>
          </p:cNvPr>
          <p:cNvCxnSpPr>
            <a:cxnSpLocks/>
          </p:cNvCxnSpPr>
          <p:nvPr/>
        </p:nvCxnSpPr>
        <p:spPr>
          <a:xfrm flipV="1">
            <a:off x="1562992" y="3923082"/>
            <a:ext cx="8529851" cy="44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F2ADF3C-937B-40F9-B931-35E37E47FA12}"/>
              </a:ext>
            </a:extLst>
          </p:cNvPr>
          <p:cNvCxnSpPr>
            <a:cxnSpLocks/>
          </p:cNvCxnSpPr>
          <p:nvPr/>
        </p:nvCxnSpPr>
        <p:spPr>
          <a:xfrm flipV="1">
            <a:off x="8237692" y="1676400"/>
            <a:ext cx="0" cy="3786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3DD809E-2E38-4A63-B449-0A6BAC5B50A2}"/>
              </a:ext>
            </a:extLst>
          </p:cNvPr>
          <p:cNvCxnSpPr/>
          <p:nvPr/>
        </p:nvCxnSpPr>
        <p:spPr>
          <a:xfrm flipH="1">
            <a:off x="7956644" y="1676400"/>
            <a:ext cx="28104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10B5425-8AF0-4BE7-B95D-D89A198F50B5}"/>
              </a:ext>
            </a:extLst>
          </p:cNvPr>
          <p:cNvSpPr txBox="1"/>
          <p:nvPr/>
        </p:nvSpPr>
        <p:spPr>
          <a:xfrm>
            <a:off x="6521668" y="1571373"/>
            <a:ext cx="359394" cy="76944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800" dirty="0"/>
              <a:t>T</a:t>
            </a:r>
            <a:endParaRPr lang="nb-NO" sz="2800" baseline="-25000" dirty="0"/>
          </a:p>
          <a:p>
            <a:endParaRPr lang="nb-NO" sz="2400" baseline="-25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B4E853-27E7-4FE5-82F2-4294E7599E28}"/>
              </a:ext>
            </a:extLst>
          </p:cNvPr>
          <p:cNvSpPr txBox="1"/>
          <p:nvPr/>
        </p:nvSpPr>
        <p:spPr>
          <a:xfrm>
            <a:off x="8862772" y="1502756"/>
            <a:ext cx="816249" cy="76944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800" dirty="0">
                <a:solidFill>
                  <a:schemeClr val="tx2"/>
                </a:solidFill>
              </a:rPr>
              <a:t>y=</a:t>
            </a:r>
            <a:r>
              <a:rPr lang="nb-NO" sz="2800" dirty="0" err="1">
                <a:solidFill>
                  <a:schemeClr val="tx2"/>
                </a:solidFill>
              </a:rPr>
              <a:t>c</a:t>
            </a:r>
            <a:r>
              <a:rPr lang="nb-NO" sz="2800" baseline="-25000" dirty="0" err="1">
                <a:solidFill>
                  <a:schemeClr val="tx2"/>
                </a:solidFill>
              </a:rPr>
              <a:t>A</a:t>
            </a:r>
            <a:endParaRPr lang="nb-NO" sz="2800" baseline="-25000" dirty="0">
              <a:solidFill>
                <a:schemeClr val="tx2"/>
              </a:solidFill>
            </a:endParaRPr>
          </a:p>
          <a:p>
            <a:endParaRPr lang="nb-NO" sz="2400" baseline="-25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9FEC83-31DF-4814-8008-95F6CA425D54}"/>
              </a:ext>
            </a:extLst>
          </p:cNvPr>
          <p:cNvSpPr txBox="1"/>
          <p:nvPr/>
        </p:nvSpPr>
        <p:spPr>
          <a:xfrm>
            <a:off x="6151426" y="551245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Measured</a:t>
            </a:r>
            <a:r>
              <a:rPr lang="nb-NO" dirty="0"/>
              <a:t> variables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7D63FC-6960-473E-8BDD-FD5B89C76F6D}"/>
              </a:ext>
            </a:extLst>
          </p:cNvPr>
          <p:cNvCxnSpPr/>
          <p:nvPr/>
        </p:nvCxnSpPr>
        <p:spPr>
          <a:xfrm flipH="1" flipV="1">
            <a:off x="8859101" y="1532310"/>
            <a:ext cx="3671" cy="5227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89594F8-CAF1-4DF1-AC43-13B4D9D40BDD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5009048" y="1532310"/>
            <a:ext cx="385005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F2C5CE67-3DB1-4327-9503-DA58DD97B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02" t="19824" r="31909" b="2604"/>
          <a:stretch/>
        </p:blipFill>
        <p:spPr>
          <a:xfrm>
            <a:off x="8330057" y="4193568"/>
            <a:ext cx="2580698" cy="2094337"/>
          </a:xfr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3EE7275-00B7-4B71-989F-17AB16475725}"/>
              </a:ext>
            </a:extLst>
          </p:cNvPr>
          <p:cNvSpPr txBox="1"/>
          <p:nvPr/>
        </p:nvSpPr>
        <p:spPr>
          <a:xfrm>
            <a:off x="566705" y="4762831"/>
            <a:ext cx="4787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Need</a:t>
            </a:r>
            <a:r>
              <a:rPr lang="nb-NO" dirty="0"/>
              <a:t> to </a:t>
            </a:r>
            <a:r>
              <a:rPr lang="nb-NO" dirty="0" err="1"/>
              <a:t>invert</a:t>
            </a:r>
            <a:r>
              <a:rPr lang="nb-NO" dirty="0"/>
              <a:t> </a:t>
            </a:r>
            <a:r>
              <a:rPr lang="nb-NO" dirty="0" err="1"/>
              <a:t>expression</a:t>
            </a:r>
            <a:r>
              <a:rPr lang="nb-NO" dirty="0"/>
              <a:t> for </a:t>
            </a:r>
            <a:r>
              <a:rPr lang="nb-NO" dirty="0" err="1"/>
              <a:t>v</a:t>
            </a:r>
            <a:r>
              <a:rPr lang="nb-NO" baseline="-25000" dirty="0" err="1"/>
              <a:t>A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respect</a:t>
            </a:r>
            <a:r>
              <a:rPr lang="nb-NO" dirty="0"/>
              <a:t> to 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C621B8-6A38-42C2-8988-6A398EF1491C}"/>
              </a:ext>
            </a:extLst>
          </p:cNvPr>
          <p:cNvSpPr txBox="1"/>
          <p:nvPr/>
        </p:nvSpPr>
        <p:spPr>
          <a:xfrm>
            <a:off x="284974" y="17390"/>
            <a:ext cx="11936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highlight>
                  <a:srgbClr val="FFFF00"/>
                </a:highlight>
              </a:rPr>
              <a:t>Alternative: Chain of inverse </a:t>
            </a:r>
            <a:r>
              <a:rPr lang="nb-NO" sz="2800" b="1" dirty="0" err="1">
                <a:highlight>
                  <a:srgbClr val="FFFF00"/>
                </a:highlight>
              </a:rPr>
              <a:t>transformations</a:t>
            </a:r>
            <a:r>
              <a:rPr lang="nb-NO" sz="2800" b="1" dirty="0">
                <a:highlight>
                  <a:srgbClr val="FFFF00"/>
                </a:highlight>
              </a:rPr>
              <a:t> </a:t>
            </a:r>
            <a:r>
              <a:rPr lang="nb-NO" sz="2800" b="1" dirty="0" err="1">
                <a:highlight>
                  <a:srgbClr val="FFFF00"/>
                </a:highlight>
              </a:rPr>
              <a:t>with</a:t>
            </a:r>
            <a:r>
              <a:rPr lang="nb-NO" sz="2800" b="1" dirty="0">
                <a:highlight>
                  <a:srgbClr val="FFFF00"/>
                </a:highlight>
              </a:rPr>
              <a:t> </a:t>
            </a:r>
            <a:r>
              <a:rPr lang="nb-NO" sz="2800" b="1" dirty="0" err="1">
                <a:highlight>
                  <a:srgbClr val="FFFF00"/>
                </a:highlight>
              </a:rPr>
              <a:t>no</a:t>
            </a:r>
            <a:r>
              <a:rPr lang="nb-NO" sz="2800" b="1" dirty="0">
                <a:highlight>
                  <a:srgbClr val="FFFF00"/>
                </a:highlight>
              </a:rPr>
              <a:t> slave</a:t>
            </a:r>
            <a:endParaRPr lang="nb-NO" sz="2800" dirty="0">
              <a:highlight>
                <a:srgbClr val="FFFF00"/>
              </a:highlight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376BABA-F398-48FE-90A0-C2D45069FAA6}"/>
              </a:ext>
            </a:extLst>
          </p:cNvPr>
          <p:cNvCxnSpPr>
            <a:cxnSpLocks/>
          </p:cNvCxnSpPr>
          <p:nvPr/>
        </p:nvCxnSpPr>
        <p:spPr>
          <a:xfrm flipH="1">
            <a:off x="6948789" y="1666493"/>
            <a:ext cx="1062591" cy="99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CCD573C-A4CB-46A6-952E-D8AC6780FAE4}"/>
              </a:ext>
            </a:extLst>
          </p:cNvPr>
          <p:cNvCxnSpPr>
            <a:cxnSpLocks/>
            <a:endCxn id="55" idx="0"/>
          </p:cNvCxnSpPr>
          <p:nvPr/>
        </p:nvCxnSpPr>
        <p:spPr>
          <a:xfrm flipH="1">
            <a:off x="6977375" y="1661516"/>
            <a:ext cx="12584" cy="5245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0F10381-F3D1-4A7E-8DC4-394B728AA382}"/>
              </a:ext>
            </a:extLst>
          </p:cNvPr>
          <p:cNvCxnSpPr/>
          <p:nvPr/>
        </p:nvCxnSpPr>
        <p:spPr>
          <a:xfrm>
            <a:off x="4871492" y="1394413"/>
            <a:ext cx="0" cy="7220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31AE2B7-544E-4D9A-9249-E364FED86E04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5751231" y="2575517"/>
            <a:ext cx="489378" cy="59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EF3B7FDF-2BC3-45EA-9AC3-94FADEA7E23C}"/>
              </a:ext>
            </a:extLst>
          </p:cNvPr>
          <p:cNvSpPr txBox="1"/>
          <p:nvPr/>
        </p:nvSpPr>
        <p:spPr>
          <a:xfrm>
            <a:off x="6818108" y="953525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C</a:t>
            </a:r>
            <a:r>
              <a:rPr lang="nb-NO" sz="2800" baseline="-25000" dirty="0"/>
              <a:t>A0</a:t>
            </a:r>
            <a:r>
              <a:rPr lang="nb-NO" sz="2800" dirty="0"/>
              <a:t>,q</a:t>
            </a:r>
            <a:endParaRPr lang="nb-NO" sz="2800" baseline="-250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1D39295-7076-4B7B-8496-A3F1D64D3741}"/>
              </a:ext>
            </a:extLst>
          </p:cNvPr>
          <p:cNvGrpSpPr/>
          <p:nvPr/>
        </p:nvGrpSpPr>
        <p:grpSpPr>
          <a:xfrm>
            <a:off x="434346" y="5113832"/>
            <a:ext cx="5364937" cy="1180850"/>
            <a:chOff x="2168999" y="5141292"/>
            <a:chExt cx="5364937" cy="118085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79487FE-4584-4ED3-910C-0368E1643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8999" y="5141292"/>
              <a:ext cx="5364937" cy="1180850"/>
            </a:xfrm>
            <a:prstGeom prst="rect">
              <a:avLst/>
            </a:prstGeom>
          </p:spPr>
        </p:pic>
        <p:sp>
          <p:nvSpPr>
            <p:cNvPr id="52" name="Right Brace 51">
              <a:extLst>
                <a:ext uri="{FF2B5EF4-FFF2-40B4-BE49-F238E27FC236}">
                  <a16:creationId xmlns:a16="http://schemas.microsoft.com/office/drawing/2014/main" id="{618CD530-396B-4FE4-ACD7-28C7E8C92FDE}"/>
                </a:ext>
              </a:extLst>
            </p:cNvPr>
            <p:cNvSpPr/>
            <p:nvPr/>
          </p:nvSpPr>
          <p:spPr>
            <a:xfrm rot="5400000">
              <a:off x="5794426" y="5194143"/>
              <a:ext cx="83820" cy="45328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D1CE00A-73CF-4FEC-BC3D-597CBF84608D}"/>
                </a:ext>
              </a:extLst>
            </p:cNvPr>
            <p:cNvSpPr txBox="1"/>
            <p:nvPr/>
          </p:nvSpPr>
          <p:spPr>
            <a:xfrm>
              <a:off x="5669059" y="5420786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=A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4AF8DAE-1421-46E5-824C-E4B3BAB4DD1B}"/>
                  </a:ext>
                </a:extLst>
              </p:cNvPr>
              <p:cNvSpPr txBox="1"/>
              <p:nvPr/>
            </p:nvSpPr>
            <p:spPr>
              <a:xfrm>
                <a:off x="2118264" y="5755441"/>
                <a:ext cx="3522247" cy="514051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d>
                        <m:d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b-NO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sSub>
                        <m:sSub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b-NO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nb-NO" sz="16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4AF8DAE-1421-46E5-824C-E4B3BAB4D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264" y="5755441"/>
                <a:ext cx="3522247" cy="514051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108AAAD7-20B8-4B66-830E-70BD38B0C0C4}"/>
              </a:ext>
            </a:extLst>
          </p:cNvPr>
          <p:cNvSpPr txBox="1"/>
          <p:nvPr/>
        </p:nvSpPr>
        <p:spPr>
          <a:xfrm>
            <a:off x="98714" y="4647866"/>
            <a:ext cx="8138976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dirty="0" err="1"/>
              <a:t>Can</a:t>
            </a:r>
            <a:r>
              <a:rPr lang="nb-NO" sz="2400" dirty="0"/>
              <a:t> be used for series («</a:t>
            </a:r>
            <a:r>
              <a:rPr lang="nb-NO" sz="2400" dirty="0" err="1"/>
              <a:t>chain</a:t>
            </a:r>
            <a:r>
              <a:rPr lang="nb-NO" sz="2400" dirty="0"/>
              <a:t>») system </a:t>
            </a:r>
            <a:r>
              <a:rPr lang="nb-NO" sz="2400" dirty="0" err="1"/>
              <a:t>if</a:t>
            </a:r>
            <a:r>
              <a:rPr lang="nb-NO" sz="2400" dirty="0"/>
              <a:t> </a:t>
            </a:r>
            <a:r>
              <a:rPr lang="nb-NO" sz="2400" dirty="0" err="1"/>
              <a:t>model</a:t>
            </a:r>
            <a:r>
              <a:rPr lang="nb-NO" sz="2400" dirty="0"/>
              <a:t> for w is </a:t>
            </a:r>
            <a:r>
              <a:rPr lang="nb-NO" sz="2400" dirty="0" err="1"/>
              <a:t>known</a:t>
            </a:r>
            <a:endParaRPr lang="nb-NO" sz="2400" b="1" dirty="0"/>
          </a:p>
          <a:p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includes</a:t>
            </a:r>
            <a:r>
              <a:rPr lang="nb-NO" dirty="0"/>
              <a:t> </a:t>
            </a:r>
            <a:r>
              <a:rPr lang="nb-NO" dirty="0" err="1"/>
              <a:t>feedforward</a:t>
            </a:r>
            <a:r>
              <a:rPr lang="nb-NO" dirty="0"/>
              <a:t> from T</a:t>
            </a:r>
            <a:r>
              <a:rPr lang="nb-NO" baseline="-25000" dirty="0"/>
              <a:t>0’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err="1"/>
              <a:t>Feedforward</a:t>
            </a:r>
            <a:r>
              <a:rPr lang="nb-NO" dirty="0"/>
              <a:t> control for T</a:t>
            </a:r>
            <a:r>
              <a:rPr lang="nb-NO" baseline="-25000" dirty="0"/>
              <a:t>0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be </a:t>
            </a:r>
            <a:r>
              <a:rPr lang="nb-NO" dirty="0" err="1"/>
              <a:t>perfect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not for C</a:t>
            </a:r>
            <a:r>
              <a:rPr lang="nb-NO" baseline="-25000" dirty="0"/>
              <a:t>A0 </a:t>
            </a:r>
            <a:r>
              <a:rPr lang="nb-NO" dirty="0"/>
              <a:t>and q (</a:t>
            </a:r>
            <a:r>
              <a:rPr lang="el-GR" dirty="0"/>
              <a:t>τ</a:t>
            </a:r>
            <a:r>
              <a:rPr lang="nb-NO" dirty="0"/>
              <a:t> = -1/A</a:t>
            </a:r>
            <a:r>
              <a:rPr lang="nb-NO" baseline="-25000" dirty="0"/>
              <a:t>T</a:t>
            </a:r>
            <a:r>
              <a:rPr lang="nb-NO" dirty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1620922-5E83-474F-9F18-84720A2232EC}"/>
              </a:ext>
            </a:extLst>
          </p:cNvPr>
          <p:cNvSpPr/>
          <p:nvPr/>
        </p:nvSpPr>
        <p:spPr>
          <a:xfrm>
            <a:off x="6247775" y="2186099"/>
            <a:ext cx="1459199" cy="8633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Inverse </a:t>
            </a:r>
            <a:r>
              <a:rPr lang="nb-NO" sz="1600" dirty="0" err="1">
                <a:solidFill>
                  <a:schemeClr val="tx1"/>
                </a:solidFill>
              </a:rPr>
              <a:t>static</a:t>
            </a:r>
            <a:r>
              <a:rPr lang="nb-NO" sz="1600" dirty="0">
                <a:solidFill>
                  <a:schemeClr val="tx1"/>
                </a:solidFill>
              </a:rPr>
              <a:t>  v</a:t>
            </a:r>
            <a:r>
              <a:rPr lang="nb-NO" sz="1600" baseline="-25000" dirty="0">
                <a:solidFill>
                  <a:schemeClr val="tx1"/>
                </a:solidFill>
              </a:rPr>
              <a:t>A0</a:t>
            </a:r>
            <a:r>
              <a:rPr lang="nb-NO" sz="1600" dirty="0">
                <a:solidFill>
                  <a:schemeClr val="tx1"/>
                </a:solidFill>
              </a:rPr>
              <a:t> input </a:t>
            </a:r>
            <a:r>
              <a:rPr lang="nb-NO" sz="1600" dirty="0" err="1">
                <a:solidFill>
                  <a:schemeClr val="tx1"/>
                </a:solidFill>
              </a:rPr>
              <a:t>transformation</a:t>
            </a:r>
            <a:endParaRPr lang="nb-NO" sz="16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C870EA-CA2C-4073-8148-CF4CD36DE2B9}"/>
              </a:ext>
            </a:extLst>
          </p:cNvPr>
          <p:cNvCxnSpPr/>
          <p:nvPr/>
        </p:nvCxnSpPr>
        <p:spPr>
          <a:xfrm flipH="1">
            <a:off x="7465888" y="1865722"/>
            <a:ext cx="11529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5F7AD59-41AD-43CA-B76C-37C9EB0C0873}"/>
              </a:ext>
            </a:extLst>
          </p:cNvPr>
          <p:cNvCxnSpPr/>
          <p:nvPr/>
        </p:nvCxnSpPr>
        <p:spPr>
          <a:xfrm>
            <a:off x="7480084" y="1887476"/>
            <a:ext cx="0" cy="262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0A6F37A-A44A-487C-A932-AFCD12E01676}"/>
              </a:ext>
            </a:extLst>
          </p:cNvPr>
          <p:cNvSpPr txBox="1"/>
          <p:nvPr/>
        </p:nvSpPr>
        <p:spPr>
          <a:xfrm>
            <a:off x="7044215" y="1584407"/>
            <a:ext cx="481222" cy="76944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800" dirty="0"/>
              <a:t>T</a:t>
            </a:r>
            <a:r>
              <a:rPr lang="nb-NO" sz="2800" baseline="-25000" dirty="0"/>
              <a:t>0</a:t>
            </a:r>
          </a:p>
          <a:p>
            <a:endParaRPr lang="nb-NO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5E62927-9D24-4205-9335-25536A54DE73}"/>
                  </a:ext>
                </a:extLst>
              </p:cNvPr>
              <p:cNvSpPr/>
              <p:nvPr/>
            </p:nvSpPr>
            <p:spPr>
              <a:xfrm>
                <a:off x="158555" y="617918"/>
                <a:ext cx="3378810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400" i="1" baseline="-25000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400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𝑑𝑐</m:t>
                          </m:r>
                          <m:r>
                            <a:rPr lang="nb-NO" sz="1400" i="1" baseline="-25000" dirty="0" err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nb-NO" sz="1400" i="1" dirty="0" err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nb-NO" sz="1400" i="1" dirty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400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400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nb-NO" sz="1400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d>
                        <m:dPr>
                          <m:ctrlPr>
                            <a:rPr lang="nb-NO" sz="1400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i="1" dirty="0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i="1" dirty="0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b-NO" sz="1400" i="1" dirty="0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b-NO" sz="1400" i="1" dirty="0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b-NO" sz="1400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b-NO" sz="1400" i="1" dirty="0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i="1" dirty="0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b-NO" sz="1400" i="1" dirty="0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nb-NO" sz="1400" i="1" dirty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400" i="1" dirty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nb-NO" sz="1400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sSub>
                        <m:sSubPr>
                          <m:ctrlPr>
                            <a:rPr lang="nb-NO" sz="1400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b-NO" sz="1400" i="1" dirty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b-NO" sz="1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nb-NO" sz="1400" i="1" dirty="0" smtClean="0">
                          <a:latin typeface="Cambria Math" panose="02040503050406030204" pitchFamily="18" charset="0"/>
                        </a:rPr>
                        <m:t>𝐴𝑐𝐴</m:t>
                      </m:r>
                      <m:r>
                        <a:rPr lang="nb-NO" sz="1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b-NO" sz="1600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nb-NO" sz="1600" baseline="-25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5E62927-9D24-4205-9335-25536A54D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55" y="617918"/>
                <a:ext cx="3378810" cy="501356"/>
              </a:xfrm>
              <a:prstGeom prst="rect">
                <a:avLst/>
              </a:prstGeom>
              <a:blipFill>
                <a:blip r:embed="rId5"/>
                <a:stretch>
                  <a:fillRect b="-843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C2464A8-D3E1-418C-AD5D-CD67EE7ABD47}"/>
                  </a:ext>
                </a:extLst>
              </p:cNvPr>
              <p:cNvSpPr/>
              <p:nvPr/>
            </p:nvSpPr>
            <p:spPr>
              <a:xfrm>
                <a:off x="171451" y="1209744"/>
                <a:ext cx="4721539" cy="461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b-NO" sz="140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r>
                          <a:rPr lang="nb-NO" sz="1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nb-NO" sz="1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sz="1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nb-NO" sz="1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d>
                      <m:dPr>
                        <m:ctrlPr>
                          <a:rPr lang="nb-NO" sz="1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b-NO" sz="1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b-NO" sz="1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sz="1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b-NO" sz="1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b-NO" sz="1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nb-NO" sz="1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nb-NO" sz="14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nb-NO" sz="1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b-NO" sz="1400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nb-NO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nb-NO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b-NO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𝑟𝑥</m:t>
                            </m:r>
                          </m:sub>
                        </m:sSub>
                        <m:r>
                          <a:rPr lang="nb-NO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sSub>
                          <m:sSubPr>
                            <m:ctrlP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nb-NO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b-NO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nb-NO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nb-NO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𝐴𝑇</m:t>
                    </m:r>
                    <m:r>
                      <a:rPr lang="nb-NO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sz="140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40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endParaRPr lang="nb-NO" sz="16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C2464A8-D3E1-418C-AD5D-CD67EE7AB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1" y="1209744"/>
                <a:ext cx="4721539" cy="4612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E362D4F-7161-4433-8B5C-3EB8AF3D17D7}"/>
              </a:ext>
            </a:extLst>
          </p:cNvPr>
          <p:cNvSpPr txBox="1"/>
          <p:nvPr/>
        </p:nvSpPr>
        <p:spPr>
          <a:xfrm>
            <a:off x="5736041" y="2212706"/>
            <a:ext cx="486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T</a:t>
            </a:r>
            <a:r>
              <a:rPr lang="nb-NO" sz="2000" baseline="-25000" dirty="0"/>
              <a:t>s</a:t>
            </a:r>
            <a:r>
              <a:rPr lang="nb-NO" sz="2000" dirty="0"/>
              <a:t>=</a:t>
            </a:r>
          </a:p>
          <a:p>
            <a:r>
              <a:rPr lang="nb-NO" sz="2000" dirty="0">
                <a:solidFill>
                  <a:srgbClr val="FF0000"/>
                </a:solidFill>
              </a:rPr>
              <a:t>v</a:t>
            </a:r>
            <a:r>
              <a:rPr lang="nb-NO" sz="2000" baseline="-25000" dirty="0">
                <a:solidFill>
                  <a:srgbClr val="FF0000"/>
                </a:solidFill>
              </a:rPr>
              <a:t>A0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2B9D613-9DF9-4E5E-8873-8254B51B2D1A}"/>
              </a:ext>
            </a:extLst>
          </p:cNvPr>
          <p:cNvCxnSpPr>
            <a:cxnSpLocks/>
          </p:cNvCxnSpPr>
          <p:nvPr/>
        </p:nvCxnSpPr>
        <p:spPr>
          <a:xfrm>
            <a:off x="6240609" y="1532310"/>
            <a:ext cx="19081" cy="661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B70677E3-1FDC-4910-8940-C46D2BBA8DC7}"/>
              </a:ext>
            </a:extLst>
          </p:cNvPr>
          <p:cNvSpPr txBox="1"/>
          <p:nvPr/>
        </p:nvSpPr>
        <p:spPr>
          <a:xfrm>
            <a:off x="5380148" y="1377366"/>
            <a:ext cx="474810" cy="76944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800" dirty="0" err="1">
                <a:solidFill>
                  <a:schemeClr val="tx2"/>
                </a:solidFill>
              </a:rPr>
              <a:t>c</a:t>
            </a:r>
            <a:r>
              <a:rPr lang="nb-NO" sz="2800" baseline="-25000" dirty="0" err="1">
                <a:solidFill>
                  <a:schemeClr val="tx2"/>
                </a:solidFill>
              </a:rPr>
              <a:t>A</a:t>
            </a:r>
            <a:endParaRPr lang="nb-NO" sz="2800" baseline="-25000" dirty="0">
              <a:solidFill>
                <a:schemeClr val="tx2"/>
              </a:solidFill>
            </a:endParaRPr>
          </a:p>
          <a:p>
            <a:endParaRPr lang="nb-NO" sz="2400" baseline="-25000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1821D0A-EDE1-4FB9-8988-955B067FCA3E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5009048" y="1532310"/>
            <a:ext cx="0" cy="6174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94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827BF-A476-4278-A34F-6D905C63D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Example</a:t>
            </a:r>
            <a:r>
              <a:rPr lang="nb-NO" dirty="0"/>
              <a:t> 5. Level control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flow</a:t>
            </a:r>
            <a:r>
              <a:rPr lang="nb-NO" dirty="0"/>
              <a:t> controller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61951C-13AF-48AF-95F0-C951E44376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743449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nb-NO" dirty="0"/>
                  <a:t> (</a:t>
                </a:r>
                <a:r>
                  <a:rPr lang="nb-NO" dirty="0" err="1"/>
                  <a:t>level</a:t>
                </a:r>
                <a:r>
                  <a:rPr lang="nb-NO" dirty="0"/>
                  <a:t>),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nb-NO" dirty="0"/>
                  <a:t> (</a:t>
                </a:r>
                <a:r>
                  <a:rPr lang="nb-NO" dirty="0" err="1"/>
                  <a:t>valve</a:t>
                </a:r>
                <a:r>
                  <a:rPr lang="nb-NO" dirty="0"/>
                  <a:t> </a:t>
                </a:r>
                <a:r>
                  <a:rPr lang="nb-NO" dirty="0" err="1"/>
                  <a:t>position</a:t>
                </a:r>
                <a:r>
                  <a:rPr lang="nb-NO" dirty="0"/>
                  <a:t>),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i="1" dirty="0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nb-NO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nb-NO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nb-NO" dirty="0"/>
              </a:p>
              <a:p>
                <a:r>
                  <a:rPr lang="nb-NO" dirty="0"/>
                  <a:t>Model (</a:t>
                </a:r>
                <a:r>
                  <a:rPr lang="nb-NO" dirty="0" err="1"/>
                  <a:t>mass</a:t>
                </a:r>
                <a:r>
                  <a:rPr lang="nb-NO" dirty="0"/>
                  <a:t> </a:t>
                </a:r>
                <a:r>
                  <a:rPr lang="nb-NO" dirty="0" err="1"/>
                  <a:t>balance</a:t>
                </a:r>
                <a:r>
                  <a:rPr lang="nb-NO" dirty="0"/>
                  <a:t>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i="1" dirty="0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nb-NO" i="1" dirty="0" err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nb-NO" i="1" dirty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nb-NO" i="1" dirty="0">
                        <a:latin typeface="Cambria Math" panose="02040503050406030204" pitchFamily="18" charset="0"/>
                      </a:rPr>
                      <m:t> –</m:t>
                    </m:r>
                    <m:sSub>
                      <m:sSub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nb-NO" dirty="0"/>
              </a:p>
              <a:p>
                <a:pPr lvl="1"/>
                <a:r>
                  <a:rPr lang="nb-NO" dirty="0" err="1"/>
                  <a:t>where</a:t>
                </a:r>
                <a:r>
                  <a:rPr lang="nb-NO" dirty="0"/>
                  <a:t> (</a:t>
                </a:r>
                <a:r>
                  <a:rPr lang="nb-NO" dirty="0" err="1"/>
                  <a:t>valve</a:t>
                </a:r>
                <a:r>
                  <a:rPr lang="nb-NO" dirty="0"/>
                  <a:t> </a:t>
                </a:r>
                <a:r>
                  <a:rPr lang="nb-NO" dirty="0" err="1"/>
                  <a:t>equation</a:t>
                </a:r>
                <a:r>
                  <a:rPr lang="nb-NO" dirty="0"/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i="1" dirty="0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nb-NO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i="1" baseline="-25000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i="1" baseline="-25000" dirty="0" err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nb-NO" i="1" baseline="-2500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ad>
                      <m:radPr>
                        <m:degHide m:val="on"/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nb-NO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</m:e>
                    </m:rad>
                  </m:oMath>
                </a14:m>
                <a:endParaRPr lang="nb-NO" dirty="0"/>
              </a:p>
              <a:p>
                <a:pPr lvl="1"/>
                <a:r>
                  <a:rPr lang="nb-NO" dirty="0" err="1"/>
                  <a:t>f</a:t>
                </a:r>
                <a:r>
                  <a:rPr lang="nb-NO" baseline="-25000" dirty="0" err="1"/>
                  <a:t>v</a:t>
                </a:r>
                <a:r>
                  <a:rPr lang="nb-NO" dirty="0"/>
                  <a:t>(z): nonlinear </a:t>
                </a:r>
                <a:r>
                  <a:rPr lang="nb-NO" dirty="0" err="1"/>
                  <a:t>valve</a:t>
                </a:r>
                <a:r>
                  <a:rPr lang="nb-NO" dirty="0"/>
                  <a:t> </a:t>
                </a:r>
                <a:r>
                  <a:rPr lang="nb-NO" dirty="0" err="1"/>
                  <a:t>characteristic</a:t>
                </a:r>
                <a:endParaRPr lang="nb-NO" dirty="0"/>
              </a:p>
              <a:p>
                <a:r>
                  <a:rPr lang="nb-NO" dirty="0" err="1"/>
                  <a:t>Can</a:t>
                </a:r>
                <a:r>
                  <a:rPr lang="nb-NO" dirty="0"/>
                  <a:t> </a:t>
                </a:r>
                <a:r>
                  <a:rPr lang="nb-NO" dirty="0" err="1"/>
                  <a:t>use</a:t>
                </a:r>
                <a:r>
                  <a:rPr lang="nb-NO" dirty="0"/>
                  <a:t> «standard  </a:t>
                </a:r>
                <a:r>
                  <a:rPr lang="nb-NO" dirty="0" err="1"/>
                  <a:t>method</a:t>
                </a:r>
                <a:r>
                  <a:rPr lang="nb-NO" dirty="0"/>
                  <a:t>» </a:t>
                </a:r>
                <a:r>
                  <a:rPr lang="nb-NO" dirty="0" err="1"/>
                  <a:t>with</a:t>
                </a:r>
                <a:r>
                  <a:rPr lang="nb-NO" dirty="0"/>
                  <a:t>: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b-NO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i="1" dirty="0" err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nb-NO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nb-NO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i="1" dirty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nb-NO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i="1" baseline="-25000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i="1" baseline="-25000" dirty="0" err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nb-NO" i="1" baseline="-2500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ad>
                      <m:radPr>
                        <m:degHide m:val="on"/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nb-NO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</m:e>
                    </m:rad>
                  </m:oMath>
                </a14:m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i="1" baseline="-25000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dirty="0"/>
              </a:p>
              <a:p>
                <a:pPr lvl="1"/>
                <a:r>
                  <a:rPr lang="nb-NO" dirty="0" err="1"/>
                  <a:t>Invert</a:t>
                </a:r>
                <a:r>
                  <a:rPr lang="nb-NO" dirty="0"/>
                  <a:t> f to </a:t>
                </a:r>
                <a:r>
                  <a:rPr lang="nb-NO" dirty="0" err="1"/>
                  <a:t>find</a:t>
                </a:r>
                <a:r>
                  <a:rPr lang="nb-NO" dirty="0"/>
                  <a:t> u from given </a:t>
                </a:r>
                <a:r>
                  <a:rPr lang="nb-NO" dirty="0" err="1"/>
                  <a:t>v</a:t>
                </a:r>
                <a:r>
                  <a:rPr lang="nb-NO" baseline="-25000" dirty="0" err="1"/>
                  <a:t>A</a:t>
                </a:r>
                <a:endParaRPr lang="nb-NO" baseline="-25000" dirty="0"/>
              </a:p>
              <a:p>
                <a:pPr lvl="1"/>
                <a:r>
                  <a:rPr lang="nb-NO" dirty="0" err="1"/>
                  <a:t>Complicated</a:t>
                </a:r>
                <a:r>
                  <a:rPr lang="nb-NO" dirty="0"/>
                  <a:t> + </a:t>
                </a:r>
                <a:r>
                  <a:rPr lang="nb-NO" dirty="0" err="1"/>
                  <a:t>Valve</a:t>
                </a:r>
                <a:r>
                  <a:rPr lang="nb-NO" dirty="0"/>
                  <a:t> </a:t>
                </a:r>
                <a:r>
                  <a:rPr lang="nb-NO" dirty="0" err="1"/>
                  <a:t>characteristic</a:t>
                </a:r>
                <a:r>
                  <a:rPr lang="nb-NO" dirty="0"/>
                  <a:t> </a:t>
                </a:r>
                <a:r>
                  <a:rPr lang="nb-NO" dirty="0" err="1"/>
                  <a:t>f</a:t>
                </a:r>
                <a:r>
                  <a:rPr lang="nb-NO" baseline="-25000" dirty="0" err="1"/>
                  <a:t>v</a:t>
                </a:r>
                <a:r>
                  <a:rPr lang="nb-NO" dirty="0"/>
                  <a:t>(z) </a:t>
                </a:r>
                <a:r>
                  <a:rPr lang="nb-NO" dirty="0" err="1"/>
                  <a:t>uncertain</a:t>
                </a:r>
                <a:r>
                  <a:rPr lang="nb-NO" dirty="0"/>
                  <a:t> +  </a:t>
                </a:r>
                <a:r>
                  <a:rPr lang="nb-NO" dirty="0" err="1"/>
                  <a:t>need</a:t>
                </a:r>
                <a:r>
                  <a:rPr lang="nb-NO" dirty="0"/>
                  <a:t> </a:t>
                </a:r>
                <a:r>
                  <a:rPr lang="nb-NO" dirty="0" err="1"/>
                  <a:t>measurement</a:t>
                </a:r>
                <a:r>
                  <a:rPr lang="nb-NO" dirty="0"/>
                  <a:t> of DP</a:t>
                </a:r>
              </a:p>
              <a:p>
                <a:r>
                  <a:rPr lang="nb-NO" dirty="0" err="1"/>
                  <a:t>Much</a:t>
                </a:r>
                <a:r>
                  <a:rPr lang="nb-NO" dirty="0"/>
                  <a:t> </a:t>
                </a:r>
                <a:r>
                  <a:rPr lang="nb-NO" dirty="0" err="1"/>
                  <a:t>better</a:t>
                </a:r>
                <a:r>
                  <a:rPr lang="nb-NO" dirty="0"/>
                  <a:t> </a:t>
                </a:r>
                <a:r>
                  <a:rPr lang="nb-NO" dirty="0" err="1"/>
                  <a:t>if</a:t>
                </a:r>
                <a:r>
                  <a:rPr lang="nb-NO" dirty="0"/>
                  <a:t> </a:t>
                </a:r>
                <a:r>
                  <a:rPr lang="nb-NO" dirty="0" err="1"/>
                  <a:t>q</a:t>
                </a:r>
                <a:r>
                  <a:rPr lang="nb-NO" baseline="-25000" dirty="0" err="1"/>
                  <a:t>out</a:t>
                </a:r>
                <a:r>
                  <a:rPr lang="nb-NO" dirty="0"/>
                  <a:t> is </a:t>
                </a:r>
                <a:r>
                  <a:rPr lang="nb-NO" dirty="0" err="1"/>
                  <a:t>measured</a:t>
                </a:r>
                <a:r>
                  <a:rPr lang="nb-NO" dirty="0"/>
                  <a:t>: Introduce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i="1" baseline="-25000" dirty="0" err="1">
                        <a:latin typeface="Cambria Math" panose="02040503050406030204" pitchFamily="18" charset="0"/>
                      </a:rPr>
                      <m:t>𝑜𝑢𝑡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dirty="0"/>
                  <a:t>and </a:t>
                </a:r>
                <a:r>
                  <a:rPr lang="nb-NO" dirty="0" err="1"/>
                  <a:t>use</a:t>
                </a:r>
                <a:r>
                  <a:rPr lang="nb-NO" dirty="0"/>
                  <a:t> </a:t>
                </a:r>
                <a:r>
                  <a:rPr lang="nb-NO" dirty="0" err="1"/>
                  <a:t>cascade</a:t>
                </a:r>
                <a:r>
                  <a:rPr lang="nb-NO" dirty="0"/>
                  <a:t> control</a:t>
                </a:r>
              </a:p>
              <a:p>
                <a:pPr lvl="1"/>
                <a:r>
                  <a:rPr lang="nb-NO" dirty="0" err="1"/>
                  <a:t>Tranformed</a:t>
                </a:r>
                <a:r>
                  <a:rPr lang="nb-NO" dirty="0"/>
                  <a:t> input: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i="1" dirty="0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nb-NO" i="1" dirty="0" smtClean="0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i="1" dirty="0" err="1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nb-NO" dirty="0"/>
              </a:p>
              <a:p>
                <a:pPr lvl="1"/>
                <a:r>
                  <a:rPr lang="nb-NO" dirty="0" err="1"/>
                  <a:t>Equivalent</a:t>
                </a:r>
                <a:r>
                  <a:rPr lang="nb-NO" dirty="0"/>
                  <a:t> to standard </a:t>
                </a:r>
                <a:r>
                  <a:rPr lang="nb-NO" dirty="0" err="1"/>
                  <a:t>solution</a:t>
                </a:r>
                <a:r>
                  <a:rPr lang="nb-NO" dirty="0"/>
                  <a:t> </a:t>
                </a:r>
                <a:r>
                  <a:rPr lang="nb-NO" dirty="0" err="1"/>
                  <a:t>with</a:t>
                </a:r>
                <a:r>
                  <a:rPr lang="nb-NO" dirty="0"/>
                  <a:t> </a:t>
                </a:r>
                <a:r>
                  <a:rPr lang="nb-NO" dirty="0" err="1"/>
                  <a:t>cascade</a:t>
                </a:r>
                <a:r>
                  <a:rPr lang="nb-NO" dirty="0"/>
                  <a:t> control </a:t>
                </a:r>
                <a:r>
                  <a:rPr lang="nb-NO" dirty="0" err="1"/>
                  <a:t>based</a:t>
                </a:r>
                <a:r>
                  <a:rPr lang="nb-NO" dirty="0"/>
                  <a:t> </a:t>
                </a:r>
                <a:r>
                  <a:rPr lang="nb-NO" dirty="0" err="1"/>
                  <a:t>on</a:t>
                </a:r>
                <a:r>
                  <a:rPr lang="nb-NO" dirty="0"/>
                  <a:t> </a:t>
                </a:r>
                <a:r>
                  <a:rPr lang="nb-NO" dirty="0" err="1"/>
                  <a:t>flow</a:t>
                </a:r>
                <a:r>
                  <a:rPr lang="nb-NO" dirty="0"/>
                  <a:t> controller</a:t>
                </a:r>
              </a:p>
              <a:p>
                <a:pPr lvl="2"/>
                <a:endParaRPr lang="nb-NO" baseline="-25000" dirty="0"/>
              </a:p>
              <a:p>
                <a:endParaRPr lang="nb-NO" dirty="0"/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61951C-13AF-48AF-95F0-C951E4437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743449"/>
              </a:xfrm>
              <a:blipFill>
                <a:blip r:embed="rId2"/>
                <a:stretch>
                  <a:fillRect l="-611" t="-154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38C3095-B40C-4EF2-B723-0590684282C4}"/>
              </a:ext>
            </a:extLst>
          </p:cNvPr>
          <p:cNvGrpSpPr/>
          <p:nvPr/>
        </p:nvGrpSpPr>
        <p:grpSpPr>
          <a:xfrm>
            <a:off x="8539219" y="1281594"/>
            <a:ext cx="2992436" cy="2447925"/>
            <a:chOff x="2947989" y="2948293"/>
            <a:chExt cx="2992436" cy="2447925"/>
          </a:xfrm>
        </p:grpSpPr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A9F0A57F-73FF-474F-A918-2140968783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5375" y="3308657"/>
              <a:ext cx="0" cy="1152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F7A931A3-F57A-42F9-8EF3-C16555950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5376" y="4461181"/>
              <a:ext cx="9366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997D5163-EEAC-4C11-9886-1AA96863A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3308657"/>
              <a:ext cx="0" cy="1152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445088A0-DDA6-4CC7-BC9D-002A33B77F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5375" y="352455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A2698E3E-9646-46C9-9479-BAEE971A93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5376" y="3524556"/>
              <a:ext cx="9366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63159BA5-AB78-4A91-9BD3-918C8E31F7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1" y="3380093"/>
              <a:ext cx="144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C693377B-0202-4C65-A009-C7724EB35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6463" y="3380094"/>
              <a:ext cx="0" cy="1008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F50B18DE-3337-4A8B-958E-462C158C5B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1" y="4388156"/>
              <a:ext cx="144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9">
              <a:extLst>
                <a:ext uri="{FF2B5EF4-FFF2-40B4-BE49-F238E27FC236}">
                  <a16:creationId xmlns:a16="http://schemas.microsoft.com/office/drawing/2014/main" id="{2128739E-1AF0-4B19-8569-4B33237BC3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3575" y="3237218"/>
              <a:ext cx="64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0">
              <a:extLst>
                <a:ext uri="{FF2B5EF4-FFF2-40B4-BE49-F238E27FC236}">
                  <a16:creationId xmlns:a16="http://schemas.microsoft.com/office/drawing/2014/main" id="{E0E04EE5-3687-410D-A026-310D8B3E8D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1275" y="3237219"/>
              <a:ext cx="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21">
              <a:extLst>
                <a:ext uri="{FF2B5EF4-FFF2-40B4-BE49-F238E27FC236}">
                  <a16:creationId xmlns:a16="http://schemas.microsoft.com/office/drawing/2014/main" id="{6A6A737B-841B-4EDD-914C-06E1A4F3E8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7989" y="2948293"/>
              <a:ext cx="6873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400" dirty="0"/>
                <a:t>flow in</a:t>
              </a:r>
            </a:p>
          </p:txBody>
        </p:sp>
        <p:sp>
          <p:nvSpPr>
            <p:cNvPr id="16" name="Line 22">
              <a:extLst>
                <a:ext uri="{FF2B5EF4-FFF2-40B4-BE49-F238E27FC236}">
                  <a16:creationId xmlns:a16="http://schemas.microsoft.com/office/drawing/2014/main" id="{C6A171EB-92CF-4D1E-8A52-BAE9CB3A3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3075" y="4316718"/>
              <a:ext cx="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3">
              <a:extLst>
                <a:ext uri="{FF2B5EF4-FFF2-40B4-BE49-F238E27FC236}">
                  <a16:creationId xmlns:a16="http://schemas.microsoft.com/office/drawing/2014/main" id="{3AE057A8-641F-45E5-B1DE-835A4CC459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3075" y="4964418"/>
              <a:ext cx="1657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24">
              <a:extLst>
                <a:ext uri="{FF2B5EF4-FFF2-40B4-BE49-F238E27FC236}">
                  <a16:creationId xmlns:a16="http://schemas.microsoft.com/office/drawing/2014/main" id="{63B5D948-9B90-41E9-BF30-40B317DB3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9825" y="5091418"/>
              <a:ext cx="795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400"/>
                <a:t>flow out</a:t>
              </a:r>
            </a:p>
          </p:txBody>
        </p:sp>
        <p:sp>
          <p:nvSpPr>
            <p:cNvPr id="19" name="AutoShape 25">
              <a:extLst>
                <a:ext uri="{FF2B5EF4-FFF2-40B4-BE49-F238E27FC236}">
                  <a16:creationId xmlns:a16="http://schemas.microsoft.com/office/drawing/2014/main" id="{5A4DBA7B-DCF2-46A9-9068-E04037B31D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218113" y="4772331"/>
              <a:ext cx="215900" cy="371475"/>
            </a:xfrm>
            <a:prstGeom prst="flowChartCollat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nb-NO" altLang="nb-NO" sz="18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845DAD-BC40-4C47-93F3-72EEB7C405A2}"/>
                </a:ext>
              </a:extLst>
            </p:cNvPr>
            <p:cNvSpPr txBox="1"/>
            <p:nvPr/>
          </p:nvSpPr>
          <p:spPr>
            <a:xfrm>
              <a:off x="4972901" y="3729519"/>
              <a:ext cx="53893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y=V</a:t>
              </a:r>
            </a:p>
            <a:p>
              <a:endParaRPr lang="nb-NO" dirty="0"/>
            </a:p>
            <a:p>
              <a:endParaRPr lang="nb-NO" dirty="0"/>
            </a:p>
            <a:p>
              <a:r>
                <a:rPr lang="nb-NO" dirty="0"/>
                <a:t>u=z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067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088949-27A7-4C31-B8FC-1977A6BFD1C2}"/>
              </a:ext>
            </a:extLst>
          </p:cNvPr>
          <p:cNvSpPr/>
          <p:nvPr/>
        </p:nvSpPr>
        <p:spPr>
          <a:xfrm>
            <a:off x="2668460" y="1386712"/>
            <a:ext cx="1678675" cy="124194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Controller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50FFB6-8E87-4A7A-8651-BFD6A8305875}"/>
              </a:ext>
            </a:extLst>
          </p:cNvPr>
          <p:cNvSpPr/>
          <p:nvPr/>
        </p:nvSpPr>
        <p:spPr>
          <a:xfrm>
            <a:off x="5261535" y="1454950"/>
            <a:ext cx="1678675" cy="111911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Slave v- controller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97342A-398D-48F0-B88C-91AE65844C99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347135" y="2007686"/>
            <a:ext cx="914400" cy="68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400108-A33E-41DF-ACA9-86FB5E5E89B6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6940210" y="2014508"/>
            <a:ext cx="88710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3B49CE2-094F-4E9B-A94C-CF74AFB1AC14}"/>
              </a:ext>
            </a:extLst>
          </p:cNvPr>
          <p:cNvSpPr/>
          <p:nvPr/>
        </p:nvSpPr>
        <p:spPr>
          <a:xfrm>
            <a:off x="7854610" y="1448126"/>
            <a:ext cx="1678675" cy="1119117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Process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95ABB8-F5DB-42D5-AC98-52EF9A332704}"/>
              </a:ext>
            </a:extLst>
          </p:cNvPr>
          <p:cNvCxnSpPr>
            <a:cxnSpLocks/>
          </p:cNvCxnSpPr>
          <p:nvPr/>
        </p:nvCxnSpPr>
        <p:spPr>
          <a:xfrm flipH="1">
            <a:off x="8618885" y="356453"/>
            <a:ext cx="1" cy="10302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BEF09D-F219-4EBA-8503-E83161964201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9533285" y="2007685"/>
            <a:ext cx="1119116" cy="68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A9707B-B97C-4630-BFEC-E7BDC43ABDFC}"/>
              </a:ext>
            </a:extLst>
          </p:cNvPr>
          <p:cNvCxnSpPr/>
          <p:nvPr/>
        </p:nvCxnSpPr>
        <p:spPr>
          <a:xfrm>
            <a:off x="566705" y="2014508"/>
            <a:ext cx="9962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E8514C-F844-450C-9106-8B9C29E18B2E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562992" y="2007684"/>
            <a:ext cx="1105468" cy="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2891FA-0BD4-474B-A662-AEFA30A3D6E0}"/>
              </a:ext>
            </a:extLst>
          </p:cNvPr>
          <p:cNvCxnSpPr/>
          <p:nvPr/>
        </p:nvCxnSpPr>
        <p:spPr>
          <a:xfrm>
            <a:off x="10092843" y="2007684"/>
            <a:ext cx="0" cy="1303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8E5287-F986-4292-9570-2A038966D993}"/>
              </a:ext>
            </a:extLst>
          </p:cNvPr>
          <p:cNvCxnSpPr/>
          <p:nvPr/>
        </p:nvCxnSpPr>
        <p:spPr>
          <a:xfrm flipV="1">
            <a:off x="1562992" y="2014508"/>
            <a:ext cx="0" cy="12965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C12174-20AF-4FF0-B57A-F008302912F3}"/>
              </a:ext>
            </a:extLst>
          </p:cNvPr>
          <p:cNvCxnSpPr>
            <a:cxnSpLocks/>
          </p:cNvCxnSpPr>
          <p:nvPr/>
        </p:nvCxnSpPr>
        <p:spPr>
          <a:xfrm>
            <a:off x="948842" y="2628659"/>
            <a:ext cx="307075" cy="68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52B76A-53AE-48C4-98B4-C9F3B0ADB7FC}"/>
              </a:ext>
            </a:extLst>
          </p:cNvPr>
          <p:cNvSpPr txBox="1"/>
          <p:nvPr/>
        </p:nvSpPr>
        <p:spPr>
          <a:xfrm>
            <a:off x="854525" y="1476179"/>
            <a:ext cx="401392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r>
              <a:rPr lang="nb-NO" sz="2400" baseline="-25000" dirty="0"/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32C021-19B6-4DE7-A4B4-F33800815C84}"/>
              </a:ext>
            </a:extLst>
          </p:cNvPr>
          <p:cNvSpPr txBox="1"/>
          <p:nvPr/>
        </p:nvSpPr>
        <p:spPr>
          <a:xfrm>
            <a:off x="2823138" y="2679415"/>
            <a:ext cx="324128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endParaRPr lang="nb-NO" sz="2400" baseline="-25000" dirty="0"/>
          </a:p>
          <a:p>
            <a:endParaRPr lang="nb-NO" sz="2400" baseline="-250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A1A41B-7686-4EB1-9CA0-2CFABF578343}"/>
              </a:ext>
            </a:extLst>
          </p:cNvPr>
          <p:cNvCxnSpPr>
            <a:cxnSpLocks/>
          </p:cNvCxnSpPr>
          <p:nvPr/>
        </p:nvCxnSpPr>
        <p:spPr>
          <a:xfrm flipH="1">
            <a:off x="7956644" y="713204"/>
            <a:ext cx="648593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CC2D052-D327-4521-884D-25BAA82C2D25}"/>
              </a:ext>
            </a:extLst>
          </p:cNvPr>
          <p:cNvCxnSpPr>
            <a:cxnSpLocks/>
          </p:cNvCxnSpPr>
          <p:nvPr/>
        </p:nvCxnSpPr>
        <p:spPr>
          <a:xfrm flipH="1">
            <a:off x="5875778" y="702496"/>
            <a:ext cx="10661" cy="7361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808767E-2563-4DD3-8B44-B4B164484F78}"/>
              </a:ext>
            </a:extLst>
          </p:cNvPr>
          <p:cNvSpPr txBox="1"/>
          <p:nvPr/>
        </p:nvSpPr>
        <p:spPr>
          <a:xfrm>
            <a:off x="8766736" y="577312"/>
            <a:ext cx="184731" cy="338554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endParaRPr lang="nb-NO" sz="2400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702EF5-EE60-488F-9E87-C828B72FC8EB}"/>
              </a:ext>
            </a:extLst>
          </p:cNvPr>
          <p:cNvSpPr txBox="1"/>
          <p:nvPr/>
        </p:nvSpPr>
        <p:spPr>
          <a:xfrm>
            <a:off x="7072037" y="1516538"/>
            <a:ext cx="622286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75000"/>
                  </a:schemeClr>
                </a:solidFill>
              </a:rPr>
              <a:t>u=z</a:t>
            </a:r>
            <a:endParaRPr lang="nb-NO" sz="2400" baseline="-25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b-NO" sz="2400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604C22-D5A8-4B39-8650-AE5D1365A144}"/>
              </a:ext>
            </a:extLst>
          </p:cNvPr>
          <p:cNvSpPr txBox="1"/>
          <p:nvPr/>
        </p:nvSpPr>
        <p:spPr>
          <a:xfrm>
            <a:off x="10433319" y="1533322"/>
            <a:ext cx="324128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endParaRPr lang="nb-NO" sz="2400" baseline="-25000" dirty="0"/>
          </a:p>
          <a:p>
            <a:endParaRPr lang="nb-NO" sz="2400" baseline="-250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E8634F-99C0-4FDC-A611-15ED3993D551}"/>
              </a:ext>
            </a:extLst>
          </p:cNvPr>
          <p:cNvCxnSpPr/>
          <p:nvPr/>
        </p:nvCxnSpPr>
        <p:spPr>
          <a:xfrm flipV="1">
            <a:off x="9783081" y="1969798"/>
            <a:ext cx="24948" cy="5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02BDAE4-EBA3-464E-ABCB-07301660BAFB}"/>
              </a:ext>
            </a:extLst>
          </p:cNvPr>
          <p:cNvSpPr/>
          <p:nvPr/>
        </p:nvSpPr>
        <p:spPr>
          <a:xfrm>
            <a:off x="6305563" y="274549"/>
            <a:ext cx="1659311" cy="8633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err="1">
                <a:solidFill>
                  <a:schemeClr val="tx1"/>
                </a:solidFill>
              </a:rPr>
              <a:t>Static</a:t>
            </a:r>
            <a:r>
              <a:rPr lang="nb-NO" sz="1600" dirty="0">
                <a:solidFill>
                  <a:schemeClr val="tx1"/>
                </a:solidFill>
              </a:rPr>
              <a:t> input </a:t>
            </a:r>
            <a:r>
              <a:rPr lang="nb-NO" sz="1600" dirty="0" err="1">
                <a:solidFill>
                  <a:schemeClr val="tx1"/>
                </a:solidFill>
              </a:rPr>
              <a:t>transformation</a:t>
            </a:r>
            <a:endParaRPr lang="nb-NO" sz="1600" dirty="0">
              <a:solidFill>
                <a:schemeClr val="tx1"/>
              </a:solidFill>
            </a:endParaRPr>
          </a:p>
          <a:p>
            <a:pPr algn="ctr"/>
            <a:r>
              <a:rPr lang="nb-NO" sz="1600" dirty="0">
                <a:solidFill>
                  <a:schemeClr val="tx1"/>
                </a:solidFill>
              </a:rPr>
              <a:t>v = f(</a:t>
            </a:r>
            <a:r>
              <a:rPr lang="nb-NO" sz="1600" dirty="0" err="1">
                <a:solidFill>
                  <a:schemeClr val="tx1"/>
                </a:solidFill>
              </a:rPr>
              <a:t>w,d</a:t>
            </a:r>
            <a:r>
              <a:rPr lang="nb-NO" sz="1600" dirty="0">
                <a:solidFill>
                  <a:schemeClr val="tx1"/>
                </a:solidFill>
              </a:rPr>
              <a:t>)= q</a:t>
            </a:r>
            <a:r>
              <a:rPr lang="nb-NO" sz="1600" baseline="-25000" dirty="0">
                <a:solidFill>
                  <a:schemeClr val="tx1"/>
                </a:solidFill>
              </a:rPr>
              <a:t>in</a:t>
            </a:r>
            <a:r>
              <a:rPr lang="nb-NO" sz="1600" dirty="0">
                <a:solidFill>
                  <a:schemeClr val="tx1"/>
                </a:solidFill>
              </a:rPr>
              <a:t>-</a:t>
            </a:r>
            <a:r>
              <a:rPr lang="nb-NO" sz="1600" dirty="0" err="1">
                <a:solidFill>
                  <a:schemeClr val="tx1"/>
                </a:solidFill>
              </a:rPr>
              <a:t>q</a:t>
            </a:r>
            <a:r>
              <a:rPr lang="nb-NO" sz="1600" baseline="-25000" dirty="0" err="1">
                <a:solidFill>
                  <a:schemeClr val="tx1"/>
                </a:solidFill>
              </a:rPr>
              <a:t>out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1F86E1E-22DC-4AA0-AA52-804A28F46754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5886439" y="706224"/>
            <a:ext cx="4191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D42FC52-98FD-48E8-8783-195501B31697}"/>
              </a:ext>
            </a:extLst>
          </p:cNvPr>
          <p:cNvSpPr txBox="1"/>
          <p:nvPr/>
        </p:nvSpPr>
        <p:spPr>
          <a:xfrm>
            <a:off x="8766736" y="189984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d=q</a:t>
            </a:r>
            <a:r>
              <a:rPr lang="nb-NO" sz="2800" baseline="-25000" dirty="0"/>
              <a:t>in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AF8DAE-1421-46E5-824C-E4B3BAB4DD1B}"/>
              </a:ext>
            </a:extLst>
          </p:cNvPr>
          <p:cNvSpPr txBox="1"/>
          <p:nvPr/>
        </p:nvSpPr>
        <p:spPr>
          <a:xfrm>
            <a:off x="4695627" y="264031"/>
            <a:ext cx="1842683" cy="61555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nb-NO" dirty="0"/>
              <a:t>v = q</a:t>
            </a:r>
            <a:r>
              <a:rPr lang="nb-NO" baseline="-25000" dirty="0"/>
              <a:t>in</a:t>
            </a:r>
            <a:r>
              <a:rPr lang="nb-NO" dirty="0"/>
              <a:t>-</a:t>
            </a:r>
            <a:r>
              <a:rPr lang="nb-NO" dirty="0" err="1"/>
              <a:t>q</a:t>
            </a:r>
            <a:r>
              <a:rPr lang="nb-NO" baseline="-25000" dirty="0" err="1"/>
              <a:t>out</a:t>
            </a:r>
            <a:endParaRPr lang="nb-NO" baseline="-25000" dirty="0"/>
          </a:p>
          <a:p>
            <a:endParaRPr lang="nb-NO" sz="2400" baseline="-25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59CE12-66CB-4AB9-AF35-B53F876BADC8}"/>
              </a:ext>
            </a:extLst>
          </p:cNvPr>
          <p:cNvSpPr txBox="1"/>
          <p:nvPr/>
        </p:nvSpPr>
        <p:spPr>
          <a:xfrm>
            <a:off x="4461133" y="2019349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(setpoint)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00158-F65B-4388-9705-E57DFB2813F3}"/>
              </a:ext>
            </a:extLst>
          </p:cNvPr>
          <p:cNvSpPr txBox="1"/>
          <p:nvPr/>
        </p:nvSpPr>
        <p:spPr>
          <a:xfrm>
            <a:off x="4695627" y="1531897"/>
            <a:ext cx="348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v</a:t>
            </a:r>
            <a:r>
              <a:rPr lang="nb-NO" baseline="-25000" dirty="0" err="1"/>
              <a:t>s</a:t>
            </a:r>
            <a:endParaRPr lang="nb-NO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FA8518-8008-4495-AE0C-3467009D31F8}"/>
              </a:ext>
            </a:extLst>
          </p:cNvPr>
          <p:cNvSpPr txBox="1"/>
          <p:nvPr/>
        </p:nvSpPr>
        <p:spPr>
          <a:xfrm>
            <a:off x="8237692" y="4871405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312DE09-2CEB-4E3E-AD27-4A3DD88AD8CE}"/>
              </a:ext>
            </a:extLst>
          </p:cNvPr>
          <p:cNvCxnSpPr>
            <a:cxnSpLocks/>
          </p:cNvCxnSpPr>
          <p:nvPr/>
        </p:nvCxnSpPr>
        <p:spPr>
          <a:xfrm flipV="1">
            <a:off x="1562992" y="3306638"/>
            <a:ext cx="8529851" cy="44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F2ADF3C-937B-40F9-B931-35E37E47FA12}"/>
              </a:ext>
            </a:extLst>
          </p:cNvPr>
          <p:cNvCxnSpPr>
            <a:cxnSpLocks/>
          </p:cNvCxnSpPr>
          <p:nvPr/>
        </p:nvCxnSpPr>
        <p:spPr>
          <a:xfrm flipV="1">
            <a:off x="8237692" y="1059956"/>
            <a:ext cx="0" cy="3786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3DD809E-2E38-4A63-B449-0A6BAC5B50A2}"/>
              </a:ext>
            </a:extLst>
          </p:cNvPr>
          <p:cNvCxnSpPr/>
          <p:nvPr/>
        </p:nvCxnSpPr>
        <p:spPr>
          <a:xfrm flipH="1">
            <a:off x="7956644" y="1059956"/>
            <a:ext cx="28104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10B5425-8AF0-4BE7-B95D-D89A198F50B5}"/>
              </a:ext>
            </a:extLst>
          </p:cNvPr>
          <p:cNvSpPr txBox="1"/>
          <p:nvPr/>
        </p:nvSpPr>
        <p:spPr>
          <a:xfrm>
            <a:off x="8231339" y="762456"/>
            <a:ext cx="1141659" cy="76944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800" dirty="0"/>
              <a:t>w=</a:t>
            </a:r>
            <a:r>
              <a:rPr lang="nb-NO" sz="2800" dirty="0" err="1"/>
              <a:t>q</a:t>
            </a:r>
            <a:r>
              <a:rPr lang="nb-NO" sz="2800" baseline="-25000" dirty="0" err="1"/>
              <a:t>out</a:t>
            </a:r>
            <a:endParaRPr lang="nb-NO" sz="2800" baseline="-25000" dirty="0"/>
          </a:p>
          <a:p>
            <a:endParaRPr lang="nb-NO" sz="2400" baseline="-25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78C2A2-9641-45E8-85D8-26E72391E69C}"/>
              </a:ext>
            </a:extLst>
          </p:cNvPr>
          <p:cNvSpPr txBox="1"/>
          <p:nvPr/>
        </p:nvSpPr>
        <p:spPr>
          <a:xfrm>
            <a:off x="9688783" y="499372"/>
            <a:ext cx="1073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/>
              <a:t>Measured</a:t>
            </a:r>
            <a:r>
              <a:rPr lang="nb-NO" sz="1600" dirty="0"/>
              <a:t> </a:t>
            </a:r>
          </a:p>
          <a:p>
            <a:r>
              <a:rPr lang="nb-NO" sz="1600" dirty="0"/>
              <a:t>variables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4D18680-32EF-4451-B867-5F7FB8F41978}"/>
              </a:ext>
            </a:extLst>
          </p:cNvPr>
          <p:cNvGrpSpPr/>
          <p:nvPr/>
        </p:nvGrpSpPr>
        <p:grpSpPr>
          <a:xfrm>
            <a:off x="3963895" y="3721468"/>
            <a:ext cx="4467593" cy="2616126"/>
            <a:chOff x="3833814" y="1705050"/>
            <a:chExt cx="4467593" cy="2616126"/>
          </a:xfrm>
        </p:grpSpPr>
        <p:sp>
          <p:nvSpPr>
            <p:cNvPr id="85" name="Line 31">
              <a:extLst>
                <a:ext uri="{FF2B5EF4-FFF2-40B4-BE49-F238E27FC236}">
                  <a16:creationId xmlns:a16="http://schemas.microsoft.com/office/drawing/2014/main" id="{462F2B3A-FE9D-4B4C-ADB9-5C9771BCC3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1201" y="2189164"/>
              <a:ext cx="0" cy="1152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32">
              <a:extLst>
                <a:ext uri="{FF2B5EF4-FFF2-40B4-BE49-F238E27FC236}">
                  <a16:creationId xmlns:a16="http://schemas.microsoft.com/office/drawing/2014/main" id="{62AB3F0B-13F3-429F-B7C5-2DF4B48CB9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1201" y="3341689"/>
              <a:ext cx="9366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33">
              <a:extLst>
                <a:ext uri="{FF2B5EF4-FFF2-40B4-BE49-F238E27FC236}">
                  <a16:creationId xmlns:a16="http://schemas.microsoft.com/office/drawing/2014/main" id="{413E5F0F-5AAD-49B5-AE07-162DC63FE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7826" y="2189164"/>
              <a:ext cx="0" cy="1152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34">
              <a:extLst>
                <a:ext uri="{FF2B5EF4-FFF2-40B4-BE49-F238E27FC236}">
                  <a16:creationId xmlns:a16="http://schemas.microsoft.com/office/drawing/2014/main" id="{0288D8F3-87AB-4205-8445-1C834099F3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1201" y="2405064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35">
              <a:extLst>
                <a:ext uri="{FF2B5EF4-FFF2-40B4-BE49-F238E27FC236}">
                  <a16:creationId xmlns:a16="http://schemas.microsoft.com/office/drawing/2014/main" id="{76424A8D-7F8D-41CE-ABD4-863DCAD76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1201" y="2405064"/>
              <a:ext cx="93662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36">
              <a:extLst>
                <a:ext uri="{FF2B5EF4-FFF2-40B4-BE49-F238E27FC236}">
                  <a16:creationId xmlns:a16="http://schemas.microsoft.com/office/drawing/2014/main" id="{DCE92CD8-B5E5-4A93-8A4F-23ECFA2FE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7826" y="2260601"/>
              <a:ext cx="144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37">
              <a:extLst>
                <a:ext uri="{FF2B5EF4-FFF2-40B4-BE49-F238E27FC236}">
                  <a16:creationId xmlns:a16="http://schemas.microsoft.com/office/drawing/2014/main" id="{4462C5F2-CDA8-457D-84F9-87E35A5ED0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2289" y="2260601"/>
              <a:ext cx="0" cy="1008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38">
              <a:extLst>
                <a:ext uri="{FF2B5EF4-FFF2-40B4-BE49-F238E27FC236}">
                  <a16:creationId xmlns:a16="http://schemas.microsoft.com/office/drawing/2014/main" id="{BF1E5CC4-1719-4156-8017-4A9FDB1590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7826" y="3268664"/>
              <a:ext cx="144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39">
              <a:extLst>
                <a:ext uri="{FF2B5EF4-FFF2-40B4-BE49-F238E27FC236}">
                  <a16:creationId xmlns:a16="http://schemas.microsoft.com/office/drawing/2014/main" id="{7135AC67-98E4-468F-B9DC-AB835109C7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2289" y="2549526"/>
              <a:ext cx="358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40">
              <a:extLst>
                <a:ext uri="{FF2B5EF4-FFF2-40B4-BE49-F238E27FC236}">
                  <a16:creationId xmlns:a16="http://schemas.microsoft.com/office/drawing/2014/main" id="{A9BB523F-FCC2-4A88-9057-C0E31F529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4" y="2332039"/>
              <a:ext cx="504825" cy="504825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/>
                <a:t>LC</a:t>
              </a:r>
            </a:p>
          </p:txBody>
        </p:sp>
        <p:sp>
          <p:nvSpPr>
            <p:cNvPr id="95" name="Text Box 41">
              <a:extLst>
                <a:ext uri="{FF2B5EF4-FFF2-40B4-BE49-F238E27FC236}">
                  <a16:creationId xmlns:a16="http://schemas.microsoft.com/office/drawing/2014/main" id="{F2A93135-747A-4B7B-BCDB-E5D38F1D0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4788" y="2155311"/>
              <a:ext cx="92868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/>
                <a:t>y</a:t>
              </a:r>
            </a:p>
          </p:txBody>
        </p:sp>
        <p:sp>
          <p:nvSpPr>
            <p:cNvPr id="96" name="Line 42">
              <a:extLst>
                <a:ext uri="{FF2B5EF4-FFF2-40B4-BE49-F238E27FC236}">
                  <a16:creationId xmlns:a16="http://schemas.microsoft.com/office/drawing/2014/main" id="{34FC3D5F-F6E9-4D20-827E-0A513F64A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8551" y="1973264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Text Box 43">
              <a:extLst>
                <a:ext uri="{FF2B5EF4-FFF2-40B4-BE49-F238E27FC236}">
                  <a16:creationId xmlns:a16="http://schemas.microsoft.com/office/drawing/2014/main" id="{E1A22538-1C9E-4EFF-8369-A76CC192E5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9113" y="1920876"/>
              <a:ext cx="3770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 err="1"/>
                <a:t>y</a:t>
              </a:r>
              <a:r>
                <a:rPr lang="en-US" altLang="nb-NO" sz="1800" baseline="-25000" dirty="0" err="1"/>
                <a:t>s</a:t>
              </a:r>
              <a:endParaRPr lang="en-US" altLang="nb-NO" sz="1800" baseline="-25000" dirty="0"/>
            </a:p>
          </p:txBody>
        </p:sp>
        <p:sp>
          <p:nvSpPr>
            <p:cNvPr id="98" name="Line 44">
              <a:extLst>
                <a:ext uri="{FF2B5EF4-FFF2-40B4-BE49-F238E27FC236}">
                  <a16:creationId xmlns:a16="http://schemas.microsoft.com/office/drawing/2014/main" id="{638CE360-9380-4430-9DE6-CE592F016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9401" y="2117726"/>
              <a:ext cx="64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45">
              <a:extLst>
                <a:ext uri="{FF2B5EF4-FFF2-40B4-BE49-F238E27FC236}">
                  <a16:creationId xmlns:a16="http://schemas.microsoft.com/office/drawing/2014/main" id="{93C99662-2344-41E2-ADBD-4176490DA2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7101" y="2117726"/>
              <a:ext cx="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Text Box 46">
              <a:extLst>
                <a:ext uri="{FF2B5EF4-FFF2-40B4-BE49-F238E27FC236}">
                  <a16:creationId xmlns:a16="http://schemas.microsoft.com/office/drawing/2014/main" id="{DB79CB69-95B5-4917-813A-B4C759010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814" y="1828801"/>
              <a:ext cx="6873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400"/>
                <a:t>flow in</a:t>
              </a:r>
            </a:p>
          </p:txBody>
        </p:sp>
        <p:sp>
          <p:nvSpPr>
            <p:cNvPr id="101" name="Line 47">
              <a:extLst>
                <a:ext uri="{FF2B5EF4-FFF2-40B4-BE49-F238E27FC236}">
                  <a16:creationId xmlns:a16="http://schemas.microsoft.com/office/drawing/2014/main" id="{DE9941CF-12F5-42E5-A596-295B02D611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9214" y="3217775"/>
              <a:ext cx="9525" cy="8000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48">
              <a:extLst>
                <a:ext uri="{FF2B5EF4-FFF2-40B4-BE49-F238E27FC236}">
                  <a16:creationId xmlns:a16="http://schemas.microsoft.com/office/drawing/2014/main" id="{F9561B63-4613-49D0-ABB4-252F2FA6F8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6533" y="4006851"/>
              <a:ext cx="3036868" cy="200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Text Box 49">
              <a:extLst>
                <a:ext uri="{FF2B5EF4-FFF2-40B4-BE49-F238E27FC236}">
                  <a16:creationId xmlns:a16="http://schemas.microsoft.com/office/drawing/2014/main" id="{61F4271A-94FC-456A-B6BC-22FBF5610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5651" y="4016376"/>
              <a:ext cx="795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400"/>
                <a:t>flow out</a:t>
              </a:r>
            </a:p>
          </p:txBody>
        </p:sp>
        <p:sp>
          <p:nvSpPr>
            <p:cNvPr id="104" name="AutoShape 50">
              <a:extLst>
                <a:ext uri="{FF2B5EF4-FFF2-40B4-BE49-F238E27FC236}">
                  <a16:creationId xmlns:a16="http://schemas.microsoft.com/office/drawing/2014/main" id="{075A760F-1EAF-4C95-97DA-3627270948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03939" y="3811588"/>
              <a:ext cx="215900" cy="371475"/>
            </a:xfrm>
            <a:prstGeom prst="flowChartCollat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nb-NO" altLang="nb-NO" sz="1800"/>
            </a:p>
          </p:txBody>
        </p:sp>
        <p:sp>
          <p:nvSpPr>
            <p:cNvPr id="105" name="Text Box 52">
              <a:extLst>
                <a:ext uri="{FF2B5EF4-FFF2-40B4-BE49-F238E27FC236}">
                  <a16:creationId xmlns:a16="http://schemas.microsoft.com/office/drawing/2014/main" id="{C8240FA9-D3BF-449F-95DF-1B63C9F08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1739" y="2803526"/>
              <a:ext cx="37702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/>
                <a:t>v</a:t>
              </a:r>
              <a:r>
                <a:rPr lang="en-US" altLang="nb-NO" sz="1800" baseline="-25000" dirty="0"/>
                <a:t>s</a:t>
              </a:r>
            </a:p>
          </p:txBody>
        </p:sp>
        <p:sp>
          <p:nvSpPr>
            <p:cNvPr id="106" name="Line 54">
              <a:extLst>
                <a:ext uri="{FF2B5EF4-FFF2-40B4-BE49-F238E27FC236}">
                  <a16:creationId xmlns:a16="http://schemas.microsoft.com/office/drawing/2014/main" id="{110BCAE9-159C-472B-BFC9-9B0560F16C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0164" y="3889376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55">
              <a:extLst>
                <a:ext uri="{FF2B5EF4-FFF2-40B4-BE49-F238E27FC236}">
                  <a16:creationId xmlns:a16="http://schemas.microsoft.com/office/drawing/2014/main" id="{DFC4EA0A-D95F-4214-9792-B3ED3B433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1601" y="3889376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56">
              <a:extLst>
                <a:ext uri="{FF2B5EF4-FFF2-40B4-BE49-F238E27FC236}">
                  <a16:creationId xmlns:a16="http://schemas.microsoft.com/office/drawing/2014/main" id="{DD925A8E-8595-47D3-B1B8-CA75E380B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1376" y="3170239"/>
              <a:ext cx="504825" cy="504825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rgbClr val="FF0066"/>
                  </a:solidFill>
                </a:rPr>
                <a:t>FC</a:t>
              </a:r>
            </a:p>
          </p:txBody>
        </p:sp>
        <p:sp>
          <p:nvSpPr>
            <p:cNvPr id="109" name="Line 57">
              <a:extLst>
                <a:ext uri="{FF2B5EF4-FFF2-40B4-BE49-F238E27FC236}">
                  <a16:creationId xmlns:a16="http://schemas.microsoft.com/office/drawing/2014/main" id="{F045E4F3-4095-4AFF-9314-65C23CC02F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8714" y="3675064"/>
              <a:ext cx="1587" cy="287337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58">
              <a:extLst>
                <a:ext uri="{FF2B5EF4-FFF2-40B4-BE49-F238E27FC236}">
                  <a16:creationId xmlns:a16="http://schemas.microsoft.com/office/drawing/2014/main" id="{211DE642-6321-4C60-BC49-6A862C25D7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7126" y="2881314"/>
              <a:ext cx="1588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59">
              <a:extLst>
                <a:ext uri="{FF2B5EF4-FFF2-40B4-BE49-F238E27FC236}">
                  <a16:creationId xmlns:a16="http://schemas.microsoft.com/office/drawing/2014/main" id="{4874D337-1CCF-4B76-97F2-F03AFD5AFF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21601" y="3386139"/>
              <a:ext cx="0" cy="64770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prstDash val="dash"/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60">
              <a:extLst>
                <a:ext uri="{FF2B5EF4-FFF2-40B4-BE49-F238E27FC236}">
                  <a16:creationId xmlns:a16="http://schemas.microsoft.com/office/drawing/2014/main" id="{36117E5E-8D52-48C3-BCB0-872AA12410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26201" y="3386139"/>
              <a:ext cx="1295400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Text Box 62">
              <a:extLst>
                <a:ext uri="{FF2B5EF4-FFF2-40B4-BE49-F238E27FC236}">
                  <a16:creationId xmlns:a16="http://schemas.microsoft.com/office/drawing/2014/main" id="{26E708B0-4CF2-4DB5-8543-97E0AC90B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5302" y="3241677"/>
              <a:ext cx="52610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 err="1"/>
                <a:t>q</a:t>
              </a:r>
              <a:r>
                <a:rPr lang="en-US" altLang="nb-NO" sz="1800" baseline="-25000" dirty="0" err="1"/>
                <a:t>out</a:t>
              </a:r>
              <a:endParaRPr lang="en-US" altLang="nb-NO" sz="1800" baseline="-25000" dirty="0"/>
            </a:p>
          </p:txBody>
        </p:sp>
        <p:sp>
          <p:nvSpPr>
            <p:cNvPr id="114" name="Text Box 87">
              <a:extLst>
                <a:ext uri="{FF2B5EF4-FFF2-40B4-BE49-F238E27FC236}">
                  <a16:creationId xmlns:a16="http://schemas.microsoft.com/office/drawing/2014/main" id="{56960652-68F1-454E-894B-3E0F45B4E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1739" y="3530601"/>
              <a:ext cx="56297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/>
                <a:t>u=z</a:t>
              </a:r>
              <a:endParaRPr lang="en-US" altLang="nb-NO" sz="1800" baseline="-25000" dirty="0"/>
            </a:p>
          </p:txBody>
        </p:sp>
        <p:sp>
          <p:nvSpPr>
            <p:cNvPr id="115" name="TextBox 1">
              <a:extLst>
                <a:ext uri="{FF2B5EF4-FFF2-40B4-BE49-F238E27FC236}">
                  <a16:creationId xmlns:a16="http://schemas.microsoft.com/office/drawing/2014/main" id="{4089ABF0-3F5E-42BF-8AB6-E5B8C42E2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7451" y="2765426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nb-NO" sz="1800"/>
            </a:p>
          </p:txBody>
        </p:sp>
        <p:sp>
          <p:nvSpPr>
            <p:cNvPr id="116" name="TextBox 2">
              <a:extLst>
                <a:ext uri="{FF2B5EF4-FFF2-40B4-BE49-F238E27FC236}">
                  <a16:creationId xmlns:a16="http://schemas.microsoft.com/office/drawing/2014/main" id="{A26CAA8B-5351-47BC-8A9C-D66FF0A8D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4656" y="2623023"/>
              <a:ext cx="53732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900"/>
                <a:t>master</a:t>
              </a:r>
            </a:p>
          </p:txBody>
        </p:sp>
        <p:sp>
          <p:nvSpPr>
            <p:cNvPr id="117" name="TextBox 60">
              <a:extLst>
                <a:ext uri="{FF2B5EF4-FFF2-40B4-BE49-F238E27FC236}">
                  <a16:creationId xmlns:a16="http://schemas.microsoft.com/office/drawing/2014/main" id="{991AC02C-C59C-4451-9ADA-C3256D864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6490" y="3457799"/>
              <a:ext cx="45397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900">
                  <a:solidFill>
                    <a:srgbClr val="C00000"/>
                  </a:solidFill>
                </a:rPr>
                <a:t>slave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FC6091A-85CD-43A7-8088-25AFDF38D0F7}"/>
                </a:ext>
              </a:extLst>
            </p:cNvPr>
            <p:cNvCxnSpPr/>
            <p:nvPr/>
          </p:nvCxnSpPr>
          <p:spPr>
            <a:xfrm>
              <a:off x="4492579" y="1726685"/>
              <a:ext cx="2797223" cy="0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1B6E74F-937A-402A-AE48-EAD47BD78478}"/>
                </a:ext>
              </a:extLst>
            </p:cNvPr>
            <p:cNvCxnSpPr>
              <a:cxnSpLocks/>
            </p:cNvCxnSpPr>
            <p:nvPr/>
          </p:nvCxnSpPr>
          <p:spPr>
            <a:xfrm>
              <a:off x="7289802" y="1705051"/>
              <a:ext cx="0" cy="1636638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0CBA86D-E157-433E-9852-3AA047647CDB}"/>
                </a:ext>
              </a:extLst>
            </p:cNvPr>
            <p:cNvCxnSpPr/>
            <p:nvPr/>
          </p:nvCxnSpPr>
          <p:spPr>
            <a:xfrm>
              <a:off x="7561780" y="3241677"/>
              <a:ext cx="1598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Line 59">
              <a:extLst>
                <a:ext uri="{FF2B5EF4-FFF2-40B4-BE49-F238E27FC236}">
                  <a16:creationId xmlns:a16="http://schemas.microsoft.com/office/drawing/2014/main" id="{EF5DACDB-4B7E-4C46-B9E8-1A93C6100F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2579" y="1705050"/>
              <a:ext cx="0" cy="399181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prstDash val="dash"/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Text Box 62">
              <a:extLst>
                <a:ext uri="{FF2B5EF4-FFF2-40B4-BE49-F238E27FC236}">
                  <a16:creationId xmlns:a16="http://schemas.microsoft.com/office/drawing/2014/main" id="{AE7ED928-7395-473B-BC49-3B6EBE712C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323" y="2223163"/>
              <a:ext cx="4315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 err="1"/>
                <a:t>q</a:t>
              </a:r>
              <a:r>
                <a:rPr lang="en-US" altLang="nb-NO" sz="1800" baseline="-25000" dirty="0" err="1"/>
                <a:t>in</a:t>
              </a:r>
              <a:endParaRPr lang="en-US" altLang="nb-NO" sz="1800" baseline="-25000" dirty="0"/>
            </a:p>
          </p:txBody>
        </p:sp>
        <p:sp>
          <p:nvSpPr>
            <p:cNvPr id="123" name="Text Box 52">
              <a:extLst>
                <a:ext uri="{FF2B5EF4-FFF2-40B4-BE49-F238E27FC236}">
                  <a16:creationId xmlns:a16="http://schemas.microsoft.com/office/drawing/2014/main" id="{99D24963-86A6-4C71-8C7E-1739668AB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1790" y="3083760"/>
              <a:ext cx="3000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/>
                <a:t>v</a:t>
              </a:r>
              <a:endParaRPr lang="en-US" altLang="nb-NO" sz="1800" baseline="-250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D3F609-C0C8-4B08-933B-340CC943015D}"/>
              </a:ext>
            </a:extLst>
          </p:cNvPr>
          <p:cNvSpPr txBox="1"/>
          <p:nvPr/>
        </p:nvSpPr>
        <p:spPr>
          <a:xfrm>
            <a:off x="409903" y="356453"/>
            <a:ext cx="20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Cascade</a:t>
            </a:r>
            <a:r>
              <a:rPr lang="nb-NO" dirty="0"/>
              <a:t> control of 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ABDDFA-C443-4673-8E96-66C47A4C84A8}"/>
              </a:ext>
            </a:extLst>
          </p:cNvPr>
          <p:cNvSpPr/>
          <p:nvPr/>
        </p:nvSpPr>
        <p:spPr>
          <a:xfrm>
            <a:off x="7248439" y="4946342"/>
            <a:ext cx="708205" cy="643291"/>
          </a:xfrm>
          <a:prstGeom prst="rect">
            <a:avLst/>
          </a:prstGeom>
          <a:noFill/>
          <a:ln w="34925">
            <a:solidFill>
              <a:srgbClr val="FF0000">
                <a:alpha val="38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21822A-D248-4F2D-B132-B4B7E538D340}"/>
              </a:ext>
            </a:extLst>
          </p:cNvPr>
          <p:cNvSpPr txBox="1"/>
          <p:nvPr/>
        </p:nvSpPr>
        <p:spPr>
          <a:xfrm>
            <a:off x="8097168" y="4927133"/>
            <a:ext cx="2708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srgbClr val="FF0000"/>
                </a:solidFill>
              </a:rPr>
              <a:t>Static</a:t>
            </a:r>
            <a:r>
              <a:rPr lang="nb-NO" dirty="0">
                <a:solidFill>
                  <a:srgbClr val="FF0000"/>
                </a:solidFill>
              </a:rPr>
              <a:t> input </a:t>
            </a:r>
            <a:r>
              <a:rPr lang="nb-NO" dirty="0" err="1">
                <a:solidFill>
                  <a:srgbClr val="FF0000"/>
                </a:solidFill>
              </a:rPr>
              <a:t>transformation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7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088949-27A7-4C31-B8FC-1977A6BFD1C2}"/>
              </a:ext>
            </a:extLst>
          </p:cNvPr>
          <p:cNvSpPr/>
          <p:nvPr/>
        </p:nvSpPr>
        <p:spPr>
          <a:xfrm>
            <a:off x="2278100" y="1386712"/>
            <a:ext cx="1678675" cy="124194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Controller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50FFB6-8E87-4A7A-8651-BFD6A8305875}"/>
              </a:ext>
            </a:extLst>
          </p:cNvPr>
          <p:cNvSpPr/>
          <p:nvPr/>
        </p:nvSpPr>
        <p:spPr>
          <a:xfrm>
            <a:off x="6211672" y="1447470"/>
            <a:ext cx="1340286" cy="111911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Slave w- controller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97342A-398D-48F0-B88C-91AE65844C99}"/>
              </a:ext>
            </a:extLst>
          </p:cNvPr>
          <p:cNvCxnSpPr>
            <a:cxnSpLocks/>
          </p:cNvCxnSpPr>
          <p:nvPr/>
        </p:nvCxnSpPr>
        <p:spPr>
          <a:xfrm flipV="1">
            <a:off x="3968705" y="2039600"/>
            <a:ext cx="502928" cy="78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400108-A33E-41DF-ACA9-86FB5E5E89B6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7551958" y="2007029"/>
            <a:ext cx="449501" cy="6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3B49CE2-094F-4E9B-A94C-CF74AFB1AC14}"/>
              </a:ext>
            </a:extLst>
          </p:cNvPr>
          <p:cNvSpPr/>
          <p:nvPr/>
        </p:nvSpPr>
        <p:spPr>
          <a:xfrm>
            <a:off x="8010108" y="1455799"/>
            <a:ext cx="1678675" cy="1119117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Process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95ABB8-F5DB-42D5-AC98-52EF9A332704}"/>
              </a:ext>
            </a:extLst>
          </p:cNvPr>
          <p:cNvCxnSpPr>
            <a:cxnSpLocks/>
          </p:cNvCxnSpPr>
          <p:nvPr/>
        </p:nvCxnSpPr>
        <p:spPr>
          <a:xfrm flipH="1">
            <a:off x="8618885" y="356453"/>
            <a:ext cx="1" cy="10302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BEF09D-F219-4EBA-8503-E83161964201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9688783" y="2015358"/>
            <a:ext cx="1119116" cy="68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A9707B-B97C-4630-BFEC-E7BDC43ABDFC}"/>
              </a:ext>
            </a:extLst>
          </p:cNvPr>
          <p:cNvCxnSpPr/>
          <p:nvPr/>
        </p:nvCxnSpPr>
        <p:spPr>
          <a:xfrm>
            <a:off x="566705" y="2014508"/>
            <a:ext cx="9962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E8514C-F844-450C-9106-8B9C29E18B2E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172632" y="2007684"/>
            <a:ext cx="1105468" cy="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2891FA-0BD4-474B-A662-AEFA30A3D6E0}"/>
              </a:ext>
            </a:extLst>
          </p:cNvPr>
          <p:cNvCxnSpPr/>
          <p:nvPr/>
        </p:nvCxnSpPr>
        <p:spPr>
          <a:xfrm>
            <a:off x="10092843" y="2007684"/>
            <a:ext cx="0" cy="1303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8E5287-F986-4292-9570-2A038966D993}"/>
              </a:ext>
            </a:extLst>
          </p:cNvPr>
          <p:cNvCxnSpPr/>
          <p:nvPr/>
        </p:nvCxnSpPr>
        <p:spPr>
          <a:xfrm flipV="1">
            <a:off x="1562992" y="2014508"/>
            <a:ext cx="0" cy="12965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C12174-20AF-4FF0-B57A-F008302912F3}"/>
              </a:ext>
            </a:extLst>
          </p:cNvPr>
          <p:cNvCxnSpPr>
            <a:cxnSpLocks/>
          </p:cNvCxnSpPr>
          <p:nvPr/>
        </p:nvCxnSpPr>
        <p:spPr>
          <a:xfrm>
            <a:off x="948842" y="2628659"/>
            <a:ext cx="307075" cy="68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52B76A-53AE-48C4-98B4-C9F3B0ADB7FC}"/>
              </a:ext>
            </a:extLst>
          </p:cNvPr>
          <p:cNvSpPr txBox="1"/>
          <p:nvPr/>
        </p:nvSpPr>
        <p:spPr>
          <a:xfrm>
            <a:off x="854525" y="1476179"/>
            <a:ext cx="401392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r>
              <a:rPr lang="nb-NO" sz="2400" baseline="-25000" dirty="0"/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32C021-19B6-4DE7-A4B4-F33800815C84}"/>
              </a:ext>
            </a:extLst>
          </p:cNvPr>
          <p:cNvSpPr txBox="1"/>
          <p:nvPr/>
        </p:nvSpPr>
        <p:spPr>
          <a:xfrm>
            <a:off x="2823138" y="2679415"/>
            <a:ext cx="324128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endParaRPr lang="nb-NO" sz="2400" baseline="-25000" dirty="0"/>
          </a:p>
          <a:p>
            <a:endParaRPr lang="nb-NO" sz="2400" baseline="-250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A1A41B-7686-4EB1-9CA0-2CFABF578343}"/>
              </a:ext>
            </a:extLst>
          </p:cNvPr>
          <p:cNvCxnSpPr>
            <a:cxnSpLocks/>
          </p:cNvCxnSpPr>
          <p:nvPr/>
        </p:nvCxnSpPr>
        <p:spPr>
          <a:xfrm flipH="1">
            <a:off x="5055901" y="713204"/>
            <a:ext cx="3549337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CC2D052-D327-4521-884D-25BAA82C2D25}"/>
              </a:ext>
            </a:extLst>
          </p:cNvPr>
          <p:cNvCxnSpPr>
            <a:cxnSpLocks/>
          </p:cNvCxnSpPr>
          <p:nvPr/>
        </p:nvCxnSpPr>
        <p:spPr>
          <a:xfrm flipH="1">
            <a:off x="6716544" y="1098489"/>
            <a:ext cx="1680" cy="326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808767E-2563-4DD3-8B44-B4B164484F78}"/>
              </a:ext>
            </a:extLst>
          </p:cNvPr>
          <p:cNvSpPr txBox="1"/>
          <p:nvPr/>
        </p:nvSpPr>
        <p:spPr>
          <a:xfrm>
            <a:off x="8766736" y="577312"/>
            <a:ext cx="184731" cy="338554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endParaRPr lang="nb-NO" sz="2400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702EF5-EE60-488F-9E87-C828B72FC8EB}"/>
              </a:ext>
            </a:extLst>
          </p:cNvPr>
          <p:cNvSpPr txBox="1"/>
          <p:nvPr/>
        </p:nvSpPr>
        <p:spPr>
          <a:xfrm>
            <a:off x="7459475" y="1552997"/>
            <a:ext cx="622286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75000"/>
                  </a:schemeClr>
                </a:solidFill>
              </a:rPr>
              <a:t>u=z</a:t>
            </a:r>
            <a:endParaRPr lang="nb-NO" sz="2400" baseline="-25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b-NO" sz="2400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604C22-D5A8-4B39-8650-AE5D1365A144}"/>
              </a:ext>
            </a:extLst>
          </p:cNvPr>
          <p:cNvSpPr txBox="1"/>
          <p:nvPr/>
        </p:nvSpPr>
        <p:spPr>
          <a:xfrm>
            <a:off x="10433319" y="1533322"/>
            <a:ext cx="324128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endParaRPr lang="nb-NO" sz="2400" baseline="-25000" dirty="0"/>
          </a:p>
          <a:p>
            <a:endParaRPr lang="nb-NO" sz="2400" baseline="-250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E8634F-99C0-4FDC-A611-15ED3993D551}"/>
              </a:ext>
            </a:extLst>
          </p:cNvPr>
          <p:cNvCxnSpPr/>
          <p:nvPr/>
        </p:nvCxnSpPr>
        <p:spPr>
          <a:xfrm flipV="1">
            <a:off x="9783081" y="1969798"/>
            <a:ext cx="24948" cy="5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02BDAE4-EBA3-464E-ABCB-07301660BAFB}"/>
              </a:ext>
            </a:extLst>
          </p:cNvPr>
          <p:cNvSpPr/>
          <p:nvPr/>
        </p:nvSpPr>
        <p:spPr>
          <a:xfrm>
            <a:off x="4459032" y="1603090"/>
            <a:ext cx="1326788" cy="8633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Inverse </a:t>
            </a:r>
            <a:r>
              <a:rPr lang="nb-NO" sz="1400" dirty="0" err="1">
                <a:solidFill>
                  <a:schemeClr val="tx1"/>
                </a:solidFill>
              </a:rPr>
              <a:t>static</a:t>
            </a:r>
            <a:r>
              <a:rPr lang="nb-NO" sz="1400" dirty="0">
                <a:solidFill>
                  <a:schemeClr val="tx1"/>
                </a:solidFill>
              </a:rPr>
              <a:t> input </a:t>
            </a:r>
            <a:r>
              <a:rPr lang="nb-NO" sz="1400" dirty="0" err="1">
                <a:solidFill>
                  <a:schemeClr val="tx1"/>
                </a:solidFill>
              </a:rPr>
              <a:t>transformation</a:t>
            </a:r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42FC52-98FD-48E8-8783-195501B31697}"/>
              </a:ext>
            </a:extLst>
          </p:cNvPr>
          <p:cNvSpPr txBox="1"/>
          <p:nvPr/>
        </p:nvSpPr>
        <p:spPr>
          <a:xfrm>
            <a:off x="8793735" y="189984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d=q</a:t>
            </a:r>
            <a:r>
              <a:rPr lang="nb-NO" sz="2800" baseline="-25000" dirty="0"/>
              <a:t>in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AF8DAE-1421-46E5-824C-E4B3BAB4DD1B}"/>
              </a:ext>
            </a:extLst>
          </p:cNvPr>
          <p:cNvSpPr txBox="1"/>
          <p:nvPr/>
        </p:nvSpPr>
        <p:spPr>
          <a:xfrm>
            <a:off x="5187731" y="287801"/>
            <a:ext cx="1842683" cy="61555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nb-NO" dirty="0"/>
              <a:t>q</a:t>
            </a:r>
            <a:r>
              <a:rPr lang="nb-NO" baseline="-25000" dirty="0"/>
              <a:t>in</a:t>
            </a:r>
          </a:p>
          <a:p>
            <a:endParaRPr lang="nb-NO" sz="2400" baseline="-25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59CE12-66CB-4AB9-AF35-B53F876BADC8}"/>
              </a:ext>
            </a:extLst>
          </p:cNvPr>
          <p:cNvSpPr txBox="1"/>
          <p:nvPr/>
        </p:nvSpPr>
        <p:spPr>
          <a:xfrm>
            <a:off x="5680201" y="2094255"/>
            <a:ext cx="7425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(setpoint)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00158-F65B-4388-9705-E57DFB2813F3}"/>
              </a:ext>
            </a:extLst>
          </p:cNvPr>
          <p:cNvSpPr txBox="1"/>
          <p:nvPr/>
        </p:nvSpPr>
        <p:spPr>
          <a:xfrm>
            <a:off x="3908399" y="1545226"/>
            <a:ext cx="61266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v =</a:t>
            </a:r>
          </a:p>
          <a:p>
            <a:r>
              <a:rPr lang="nb-NO" sz="1200" dirty="0"/>
              <a:t>q</a:t>
            </a:r>
            <a:r>
              <a:rPr lang="nb-NO" sz="1200" baseline="-25000" dirty="0"/>
              <a:t>in</a:t>
            </a:r>
            <a:r>
              <a:rPr lang="nb-NO" sz="1200" dirty="0"/>
              <a:t>-</a:t>
            </a:r>
            <a:r>
              <a:rPr lang="nb-NO" sz="1200" dirty="0" err="1"/>
              <a:t>q</a:t>
            </a:r>
            <a:r>
              <a:rPr lang="nb-NO" sz="1200" baseline="-25000" dirty="0" err="1"/>
              <a:t>out</a:t>
            </a:r>
            <a:endParaRPr lang="nb-NO" sz="1200" baseline="-25000" dirty="0"/>
          </a:p>
          <a:p>
            <a:endParaRPr lang="nb-NO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FA8518-8008-4495-AE0C-3467009D31F8}"/>
              </a:ext>
            </a:extLst>
          </p:cNvPr>
          <p:cNvSpPr txBox="1"/>
          <p:nvPr/>
        </p:nvSpPr>
        <p:spPr>
          <a:xfrm>
            <a:off x="8237692" y="4871405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312DE09-2CEB-4E3E-AD27-4A3DD88AD8CE}"/>
              </a:ext>
            </a:extLst>
          </p:cNvPr>
          <p:cNvCxnSpPr>
            <a:cxnSpLocks/>
          </p:cNvCxnSpPr>
          <p:nvPr/>
        </p:nvCxnSpPr>
        <p:spPr>
          <a:xfrm flipV="1">
            <a:off x="1562992" y="3306638"/>
            <a:ext cx="8529851" cy="44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F2ADF3C-937B-40F9-B931-35E37E47FA12}"/>
              </a:ext>
            </a:extLst>
          </p:cNvPr>
          <p:cNvCxnSpPr>
            <a:cxnSpLocks/>
          </p:cNvCxnSpPr>
          <p:nvPr/>
        </p:nvCxnSpPr>
        <p:spPr>
          <a:xfrm flipV="1">
            <a:off x="8237692" y="1059956"/>
            <a:ext cx="0" cy="3786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3DD809E-2E38-4A63-B449-0A6BAC5B50A2}"/>
              </a:ext>
            </a:extLst>
          </p:cNvPr>
          <p:cNvCxnSpPr>
            <a:cxnSpLocks/>
          </p:cNvCxnSpPr>
          <p:nvPr/>
        </p:nvCxnSpPr>
        <p:spPr>
          <a:xfrm flipH="1">
            <a:off x="6693307" y="1059956"/>
            <a:ext cx="1544385" cy="105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10B5425-8AF0-4BE7-B95D-D89A198F50B5}"/>
              </a:ext>
            </a:extLst>
          </p:cNvPr>
          <p:cNvSpPr txBox="1"/>
          <p:nvPr/>
        </p:nvSpPr>
        <p:spPr>
          <a:xfrm>
            <a:off x="6963961" y="910585"/>
            <a:ext cx="1005403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w=</a:t>
            </a:r>
            <a:r>
              <a:rPr lang="nb-NO" sz="2400" dirty="0" err="1"/>
              <a:t>q</a:t>
            </a:r>
            <a:r>
              <a:rPr lang="nb-NO" sz="2400" baseline="-25000" dirty="0" err="1"/>
              <a:t>out</a:t>
            </a:r>
            <a:endParaRPr lang="nb-NO" sz="2400" baseline="-25000" dirty="0"/>
          </a:p>
          <a:p>
            <a:endParaRPr lang="nb-NO" sz="2400" baseline="-25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78C2A2-9641-45E8-85D8-26E72391E69C}"/>
              </a:ext>
            </a:extLst>
          </p:cNvPr>
          <p:cNvSpPr txBox="1"/>
          <p:nvPr/>
        </p:nvSpPr>
        <p:spPr>
          <a:xfrm>
            <a:off x="9688783" y="499372"/>
            <a:ext cx="1073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/>
              <a:t>Measured</a:t>
            </a:r>
            <a:r>
              <a:rPr lang="nb-NO" sz="1600" dirty="0"/>
              <a:t> </a:t>
            </a:r>
          </a:p>
          <a:p>
            <a:r>
              <a:rPr lang="nb-NO" sz="1600" dirty="0"/>
              <a:t>variables</a:t>
            </a:r>
          </a:p>
        </p:txBody>
      </p:sp>
      <p:sp>
        <p:nvSpPr>
          <p:cNvPr id="85" name="Line 31">
            <a:extLst>
              <a:ext uri="{FF2B5EF4-FFF2-40B4-BE49-F238E27FC236}">
                <a16:creationId xmlns:a16="http://schemas.microsoft.com/office/drawing/2014/main" id="{462F2B3A-FE9D-4B4C-ADB9-5C9771BCC3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282" y="4205582"/>
            <a:ext cx="0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32">
            <a:extLst>
              <a:ext uri="{FF2B5EF4-FFF2-40B4-BE49-F238E27FC236}">
                <a16:creationId xmlns:a16="http://schemas.microsoft.com/office/drawing/2014/main" id="{62AB3F0B-13F3-429F-B7C5-2DF4B48CB9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282" y="5358107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33">
            <a:extLst>
              <a:ext uri="{FF2B5EF4-FFF2-40B4-BE49-F238E27FC236}">
                <a16:creationId xmlns:a16="http://schemas.microsoft.com/office/drawing/2014/main" id="{413E5F0F-5AAD-49B5-AE07-162DC63FE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7907" y="4205582"/>
            <a:ext cx="0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34">
            <a:extLst>
              <a:ext uri="{FF2B5EF4-FFF2-40B4-BE49-F238E27FC236}">
                <a16:creationId xmlns:a16="http://schemas.microsoft.com/office/drawing/2014/main" id="{0288D8F3-87AB-4205-8445-1C834099F3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282" y="442148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35">
            <a:extLst>
              <a:ext uri="{FF2B5EF4-FFF2-40B4-BE49-F238E27FC236}">
                <a16:creationId xmlns:a16="http://schemas.microsoft.com/office/drawing/2014/main" id="{76424A8D-7F8D-41CE-ABD4-863DCAD761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282" y="4421482"/>
            <a:ext cx="93662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36">
            <a:extLst>
              <a:ext uri="{FF2B5EF4-FFF2-40B4-BE49-F238E27FC236}">
                <a16:creationId xmlns:a16="http://schemas.microsoft.com/office/drawing/2014/main" id="{DCE92CD8-B5E5-4A93-8A4F-23ECFA2FE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7907" y="4277019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Line 37">
            <a:extLst>
              <a:ext uri="{FF2B5EF4-FFF2-40B4-BE49-F238E27FC236}">
                <a16:creationId xmlns:a16="http://schemas.microsoft.com/office/drawing/2014/main" id="{4462C5F2-CDA8-457D-84F9-87E35A5ED0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2370" y="4277019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38">
            <a:extLst>
              <a:ext uri="{FF2B5EF4-FFF2-40B4-BE49-F238E27FC236}">
                <a16:creationId xmlns:a16="http://schemas.microsoft.com/office/drawing/2014/main" id="{BF1E5CC4-1719-4156-8017-4A9FDB1590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7907" y="5285082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39">
            <a:extLst>
              <a:ext uri="{FF2B5EF4-FFF2-40B4-BE49-F238E27FC236}">
                <a16:creationId xmlns:a16="http://schemas.microsoft.com/office/drawing/2014/main" id="{7135AC67-98E4-468F-B9DC-AB835109C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7796" y="4373987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40">
            <a:extLst>
              <a:ext uri="{FF2B5EF4-FFF2-40B4-BE49-F238E27FC236}">
                <a16:creationId xmlns:a16="http://schemas.microsoft.com/office/drawing/2014/main" id="{A9BB523F-FCC2-4A88-9057-C0E31F529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717" y="4167273"/>
            <a:ext cx="504825" cy="504825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LC</a:t>
            </a:r>
          </a:p>
        </p:txBody>
      </p:sp>
      <p:sp>
        <p:nvSpPr>
          <p:cNvPr id="95" name="Text Box 41">
            <a:extLst>
              <a:ext uri="{FF2B5EF4-FFF2-40B4-BE49-F238E27FC236}">
                <a16:creationId xmlns:a16="http://schemas.microsoft.com/office/drawing/2014/main" id="{F2A93135-747A-4B7B-BCDB-E5D38F1D0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9101" y="3998059"/>
            <a:ext cx="9286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y</a:t>
            </a:r>
          </a:p>
        </p:txBody>
      </p:sp>
      <p:sp>
        <p:nvSpPr>
          <p:cNvPr id="96" name="Line 42">
            <a:extLst>
              <a:ext uri="{FF2B5EF4-FFF2-40B4-BE49-F238E27FC236}">
                <a16:creationId xmlns:a16="http://schemas.microsoft.com/office/drawing/2014/main" id="{34FC3D5F-F6E9-4D20-827E-0A513F64A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8632" y="3809501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Text Box 43">
            <a:extLst>
              <a:ext uri="{FF2B5EF4-FFF2-40B4-BE49-F238E27FC236}">
                <a16:creationId xmlns:a16="http://schemas.microsoft.com/office/drawing/2014/main" id="{E1A22538-1C9E-4EFF-8369-A76CC192E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584" y="3741000"/>
            <a:ext cx="3770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 err="1"/>
              <a:t>y</a:t>
            </a:r>
            <a:r>
              <a:rPr lang="en-US" altLang="nb-NO" sz="1800" baseline="-25000" dirty="0" err="1"/>
              <a:t>s</a:t>
            </a:r>
            <a:endParaRPr lang="en-US" altLang="nb-NO" sz="1800" baseline="-25000" dirty="0"/>
          </a:p>
        </p:txBody>
      </p:sp>
      <p:sp>
        <p:nvSpPr>
          <p:cNvPr id="98" name="Line 44">
            <a:extLst>
              <a:ext uri="{FF2B5EF4-FFF2-40B4-BE49-F238E27FC236}">
                <a16:creationId xmlns:a16="http://schemas.microsoft.com/office/drawing/2014/main" id="{638CE360-9380-4430-9DE6-CE592F0168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9482" y="4134144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Line 45">
            <a:extLst>
              <a:ext uri="{FF2B5EF4-FFF2-40B4-BE49-F238E27FC236}">
                <a16:creationId xmlns:a16="http://schemas.microsoft.com/office/drawing/2014/main" id="{93C99662-2344-41E2-ADBD-4176490DA2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7182" y="4134144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Text Box 46">
            <a:extLst>
              <a:ext uri="{FF2B5EF4-FFF2-40B4-BE49-F238E27FC236}">
                <a16:creationId xmlns:a16="http://schemas.microsoft.com/office/drawing/2014/main" id="{DB79CB69-95B5-4917-813A-B4C759010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895" y="3845219"/>
            <a:ext cx="687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400"/>
              <a:t>flow in</a:t>
            </a:r>
          </a:p>
        </p:txBody>
      </p:sp>
      <p:sp>
        <p:nvSpPr>
          <p:cNvPr id="101" name="Line 47">
            <a:extLst>
              <a:ext uri="{FF2B5EF4-FFF2-40B4-BE49-F238E27FC236}">
                <a16:creationId xmlns:a16="http://schemas.microsoft.com/office/drawing/2014/main" id="{DE9941CF-12F5-42E5-A596-295B02D611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9295" y="5234193"/>
            <a:ext cx="9525" cy="8000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Line 48">
            <a:extLst>
              <a:ext uri="{FF2B5EF4-FFF2-40B4-BE49-F238E27FC236}">
                <a16:creationId xmlns:a16="http://schemas.microsoft.com/office/drawing/2014/main" id="{F9561B63-4613-49D0-ABB4-252F2FA6F8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6614" y="6023269"/>
            <a:ext cx="3036868" cy="200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Text Box 49">
            <a:extLst>
              <a:ext uri="{FF2B5EF4-FFF2-40B4-BE49-F238E27FC236}">
                <a16:creationId xmlns:a16="http://schemas.microsoft.com/office/drawing/2014/main" id="{61F4271A-94FC-456A-B6BC-22FBF5610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732" y="6032794"/>
            <a:ext cx="795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400"/>
              <a:t>flow out</a:t>
            </a:r>
          </a:p>
        </p:txBody>
      </p:sp>
      <p:sp>
        <p:nvSpPr>
          <p:cNvPr id="104" name="AutoShape 50">
            <a:extLst>
              <a:ext uri="{FF2B5EF4-FFF2-40B4-BE49-F238E27FC236}">
                <a16:creationId xmlns:a16="http://schemas.microsoft.com/office/drawing/2014/main" id="{075A760F-1EAF-4C95-97DA-36272709487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34020" y="5828006"/>
            <a:ext cx="215900" cy="371475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sp>
        <p:nvSpPr>
          <p:cNvPr id="105" name="Text Box 52">
            <a:extLst>
              <a:ext uri="{FF2B5EF4-FFF2-40B4-BE49-F238E27FC236}">
                <a16:creationId xmlns:a16="http://schemas.microsoft.com/office/drawing/2014/main" id="{C8240FA9-D3BF-449F-95DF-1B63C9F08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044" y="4492919"/>
            <a:ext cx="83548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nb-NO" sz="1800" dirty="0"/>
              <a:t>v</a:t>
            </a:r>
            <a:r>
              <a:rPr lang="en-US" altLang="nb-NO" sz="1200" dirty="0"/>
              <a:t>=</a:t>
            </a:r>
            <a:r>
              <a:rPr lang="nb-NO" sz="1200" dirty="0"/>
              <a:t>q</a:t>
            </a:r>
            <a:r>
              <a:rPr lang="nb-NO" sz="1200" baseline="-25000" dirty="0"/>
              <a:t>in</a:t>
            </a:r>
            <a:r>
              <a:rPr lang="nb-NO" sz="1200" dirty="0"/>
              <a:t>-</a:t>
            </a:r>
            <a:r>
              <a:rPr lang="nb-NO" sz="1200" dirty="0" err="1"/>
              <a:t>q</a:t>
            </a:r>
            <a:r>
              <a:rPr lang="nb-NO" sz="1200" baseline="-25000" dirty="0" err="1"/>
              <a:t>out</a:t>
            </a:r>
            <a:endParaRPr lang="nb-NO" sz="1800" baseline="-25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800" baseline="-25000" dirty="0"/>
          </a:p>
        </p:txBody>
      </p:sp>
      <p:sp>
        <p:nvSpPr>
          <p:cNvPr id="106" name="Line 54">
            <a:extLst>
              <a:ext uri="{FF2B5EF4-FFF2-40B4-BE49-F238E27FC236}">
                <a16:creationId xmlns:a16="http://schemas.microsoft.com/office/drawing/2014/main" id="{110BCAE9-159C-472B-BFC9-9B0560F16C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0245" y="5905794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55">
            <a:extLst>
              <a:ext uri="{FF2B5EF4-FFF2-40B4-BE49-F238E27FC236}">
                <a16:creationId xmlns:a16="http://schemas.microsoft.com/office/drawing/2014/main" id="{DFC4EA0A-D95F-4214-9792-B3ED3B433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1682" y="5905794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Oval 56">
            <a:extLst>
              <a:ext uri="{FF2B5EF4-FFF2-40B4-BE49-F238E27FC236}">
                <a16:creationId xmlns:a16="http://schemas.microsoft.com/office/drawing/2014/main" id="{DD925A8E-8595-47D3-B1B8-CA75E380B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457" y="5186657"/>
            <a:ext cx="504825" cy="504825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66"/>
                </a:solidFill>
              </a:rPr>
              <a:t>FC</a:t>
            </a:r>
          </a:p>
        </p:txBody>
      </p:sp>
      <p:sp>
        <p:nvSpPr>
          <p:cNvPr id="109" name="Line 57">
            <a:extLst>
              <a:ext uri="{FF2B5EF4-FFF2-40B4-BE49-F238E27FC236}">
                <a16:creationId xmlns:a16="http://schemas.microsoft.com/office/drawing/2014/main" id="{F045E4F3-4095-4AFF-9314-65C23CC02F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38795" y="5691482"/>
            <a:ext cx="1587" cy="287337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58">
            <a:extLst>
              <a:ext uri="{FF2B5EF4-FFF2-40B4-BE49-F238E27FC236}">
                <a16:creationId xmlns:a16="http://schemas.microsoft.com/office/drawing/2014/main" id="{211DE642-6321-4C60-BC49-6A862C25D7D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37207" y="4672097"/>
            <a:ext cx="1587" cy="51297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Line 59">
            <a:extLst>
              <a:ext uri="{FF2B5EF4-FFF2-40B4-BE49-F238E27FC236}">
                <a16:creationId xmlns:a16="http://schemas.microsoft.com/office/drawing/2014/main" id="{4874D337-1CCF-4B76-97F2-F03AFD5AFF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51682" y="5402557"/>
            <a:ext cx="0" cy="64770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Line 60">
            <a:extLst>
              <a:ext uri="{FF2B5EF4-FFF2-40B4-BE49-F238E27FC236}">
                <a16:creationId xmlns:a16="http://schemas.microsoft.com/office/drawing/2014/main" id="{36117E5E-8D52-48C3-BCB0-872AA12410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6282" y="5402557"/>
            <a:ext cx="1295400" cy="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Text Box 62">
            <a:extLst>
              <a:ext uri="{FF2B5EF4-FFF2-40B4-BE49-F238E27FC236}">
                <a16:creationId xmlns:a16="http://schemas.microsoft.com/office/drawing/2014/main" id="{26E708B0-4CF2-4DB5-8543-97E0AC90B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3956" y="5275196"/>
            <a:ext cx="8274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w=</a:t>
            </a:r>
            <a:r>
              <a:rPr lang="en-US" altLang="nb-NO" sz="1800" dirty="0" err="1"/>
              <a:t>q</a:t>
            </a:r>
            <a:r>
              <a:rPr lang="en-US" altLang="nb-NO" sz="1800" baseline="-25000" dirty="0" err="1"/>
              <a:t>out</a:t>
            </a:r>
            <a:endParaRPr lang="en-US" altLang="nb-NO" sz="1800" baseline="-25000" dirty="0"/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56960652-68F1-454E-894B-3E0F45B4E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820" y="5547019"/>
            <a:ext cx="562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/>
              <a:t>u=z</a:t>
            </a:r>
            <a:endParaRPr lang="en-US" altLang="nb-NO" sz="1800" baseline="-25000" dirty="0"/>
          </a:p>
        </p:txBody>
      </p:sp>
      <p:sp>
        <p:nvSpPr>
          <p:cNvPr id="115" name="TextBox 1">
            <a:extLst>
              <a:ext uri="{FF2B5EF4-FFF2-40B4-BE49-F238E27FC236}">
                <a16:creationId xmlns:a16="http://schemas.microsoft.com/office/drawing/2014/main" id="{4089ABF0-3F5E-42BF-8AB6-E5B8C42E2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532" y="478184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b-NO" sz="1800"/>
          </a:p>
        </p:txBody>
      </p:sp>
      <p:sp>
        <p:nvSpPr>
          <p:cNvPr id="116" name="TextBox 2">
            <a:extLst>
              <a:ext uri="{FF2B5EF4-FFF2-40B4-BE49-F238E27FC236}">
                <a16:creationId xmlns:a16="http://schemas.microsoft.com/office/drawing/2014/main" id="{A26CAA8B-5351-47BC-8A9C-D66FF0A8D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465" y="4450183"/>
            <a:ext cx="5373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900" dirty="0"/>
              <a:t>master</a:t>
            </a:r>
          </a:p>
        </p:txBody>
      </p:sp>
      <p:sp>
        <p:nvSpPr>
          <p:cNvPr id="117" name="TextBox 60">
            <a:extLst>
              <a:ext uri="{FF2B5EF4-FFF2-40B4-BE49-F238E27FC236}">
                <a16:creationId xmlns:a16="http://schemas.microsoft.com/office/drawing/2014/main" id="{991AC02C-C59C-4451-9ADA-C3256D864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571" y="5474217"/>
            <a:ext cx="45397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900">
                <a:solidFill>
                  <a:srgbClr val="C00000"/>
                </a:solidFill>
              </a:rPr>
              <a:t>slave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FC6091A-85CD-43A7-8088-25AFDF38D0F7}"/>
              </a:ext>
            </a:extLst>
          </p:cNvPr>
          <p:cNvCxnSpPr/>
          <p:nvPr/>
        </p:nvCxnSpPr>
        <p:spPr>
          <a:xfrm>
            <a:off x="4622660" y="3743103"/>
            <a:ext cx="2797223" cy="0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61B6E74F-937A-402A-AE48-EAD47BD78478}"/>
              </a:ext>
            </a:extLst>
          </p:cNvPr>
          <p:cNvCxnSpPr>
            <a:cxnSpLocks/>
          </p:cNvCxnSpPr>
          <p:nvPr/>
        </p:nvCxnSpPr>
        <p:spPr>
          <a:xfrm>
            <a:off x="7419883" y="3743103"/>
            <a:ext cx="0" cy="1076841"/>
          </a:xfrm>
          <a:prstGeom prst="line">
            <a:avLst/>
          </a:prstGeom>
          <a:ln w="9525">
            <a:solidFill>
              <a:srgbClr val="FF000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Line 59">
            <a:extLst>
              <a:ext uri="{FF2B5EF4-FFF2-40B4-BE49-F238E27FC236}">
                <a16:creationId xmlns:a16="http://schemas.microsoft.com/office/drawing/2014/main" id="{EF5DACDB-4B7E-4C46-B9E8-1A93C6100F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22660" y="3721468"/>
            <a:ext cx="0" cy="399181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Text Box 62">
            <a:extLst>
              <a:ext uri="{FF2B5EF4-FFF2-40B4-BE49-F238E27FC236}">
                <a16:creationId xmlns:a16="http://schemas.microsoft.com/office/drawing/2014/main" id="{AE7ED928-7395-473B-BC49-3B6EBE712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4" y="4239581"/>
            <a:ext cx="4315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 err="1"/>
              <a:t>q</a:t>
            </a:r>
            <a:r>
              <a:rPr lang="en-US" altLang="nb-NO" sz="1800" baseline="-25000" dirty="0" err="1"/>
              <a:t>in</a:t>
            </a:r>
            <a:endParaRPr lang="en-US" altLang="nb-NO" sz="1800" baseline="-25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D3F609-C0C8-4B08-933B-340CC943015D}"/>
              </a:ext>
            </a:extLst>
          </p:cNvPr>
          <p:cNvSpPr txBox="1"/>
          <p:nvPr/>
        </p:nvSpPr>
        <p:spPr>
          <a:xfrm>
            <a:off x="409903" y="356453"/>
            <a:ext cx="32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Alternative: </a:t>
            </a:r>
            <a:r>
              <a:rPr lang="nb-NO" dirty="0" err="1"/>
              <a:t>Cascade</a:t>
            </a:r>
            <a:r>
              <a:rPr lang="nb-NO" dirty="0"/>
              <a:t> control of w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82680A7E-6B7A-494A-B1AF-43D644DB6D16}"/>
              </a:ext>
            </a:extLst>
          </p:cNvPr>
          <p:cNvCxnSpPr>
            <a:cxnSpLocks/>
          </p:cNvCxnSpPr>
          <p:nvPr/>
        </p:nvCxnSpPr>
        <p:spPr>
          <a:xfrm flipV="1">
            <a:off x="5790636" y="2017180"/>
            <a:ext cx="458150" cy="7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F27163FF-3EA2-4D4E-99C4-954DF1FECE79}"/>
              </a:ext>
            </a:extLst>
          </p:cNvPr>
          <p:cNvSpPr txBox="1"/>
          <p:nvPr/>
        </p:nvSpPr>
        <p:spPr>
          <a:xfrm>
            <a:off x="5808202" y="1565560"/>
            <a:ext cx="40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w</a:t>
            </a:r>
            <a:r>
              <a:rPr lang="nb-NO" baseline="-25000" dirty="0" err="1"/>
              <a:t>s</a:t>
            </a:r>
            <a:endParaRPr lang="nb-NO" baseline="-250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7BC9BDB-00D0-43C6-BD62-6D764CF7864E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5091231" y="702292"/>
            <a:ext cx="31195" cy="9007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DFEE55C-E4A6-4C88-9C06-35C7B5D4FDD4}"/>
              </a:ext>
            </a:extLst>
          </p:cNvPr>
          <p:cNvCxnSpPr/>
          <p:nvPr/>
        </p:nvCxnSpPr>
        <p:spPr>
          <a:xfrm flipH="1">
            <a:off x="6340477" y="4886084"/>
            <a:ext cx="1082676" cy="0"/>
          </a:xfrm>
          <a:prstGeom prst="straightConnector1">
            <a:avLst/>
          </a:prstGeom>
          <a:ln w="9525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 Box 52">
            <a:extLst>
              <a:ext uri="{FF2B5EF4-FFF2-40B4-BE49-F238E27FC236}">
                <a16:creationId xmlns:a16="http://schemas.microsoft.com/office/drawing/2014/main" id="{26542443-A609-479B-A612-3BB8560DA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4621" y="4813724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 err="1"/>
              <a:t>q</a:t>
            </a:r>
            <a:r>
              <a:rPr lang="en-US" altLang="nb-NO" sz="1800" baseline="-25000" dirty="0" err="1"/>
              <a:t>out,s</a:t>
            </a:r>
            <a:endParaRPr lang="en-US" altLang="nb-NO" sz="1800" baseline="-25000" dirty="0"/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F778566-334A-4A30-80EF-4918BF059D86}"/>
              </a:ext>
            </a:extLst>
          </p:cNvPr>
          <p:cNvCxnSpPr/>
          <p:nvPr/>
        </p:nvCxnSpPr>
        <p:spPr>
          <a:xfrm>
            <a:off x="6148811" y="4768143"/>
            <a:ext cx="1598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3F374F6-BDD6-41B8-8C07-2581E723D208}"/>
              </a:ext>
            </a:extLst>
          </p:cNvPr>
          <p:cNvSpPr/>
          <p:nvPr/>
        </p:nvSpPr>
        <p:spPr>
          <a:xfrm>
            <a:off x="6064937" y="4637383"/>
            <a:ext cx="1204381" cy="498946"/>
          </a:xfrm>
          <a:prstGeom prst="rect">
            <a:avLst/>
          </a:prstGeom>
          <a:noFill/>
          <a:ln w="34925">
            <a:solidFill>
              <a:srgbClr val="FF0000">
                <a:alpha val="38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616D166-7EF9-44C0-866B-8BF10A36BE6D}"/>
              </a:ext>
            </a:extLst>
          </p:cNvPr>
          <p:cNvSpPr txBox="1"/>
          <p:nvPr/>
        </p:nvSpPr>
        <p:spPr>
          <a:xfrm>
            <a:off x="7278267" y="4655753"/>
            <a:ext cx="341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Inverse </a:t>
            </a:r>
            <a:r>
              <a:rPr lang="nb-NO" dirty="0" err="1">
                <a:solidFill>
                  <a:srgbClr val="FF0000"/>
                </a:solidFill>
              </a:rPr>
              <a:t>static</a:t>
            </a:r>
            <a:r>
              <a:rPr lang="nb-NO" dirty="0">
                <a:solidFill>
                  <a:srgbClr val="FF0000"/>
                </a:solidFill>
              </a:rPr>
              <a:t> input </a:t>
            </a:r>
            <a:r>
              <a:rPr lang="nb-NO" dirty="0" err="1">
                <a:solidFill>
                  <a:srgbClr val="FF0000"/>
                </a:solidFill>
              </a:rPr>
              <a:t>transformation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0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54220-EF72-42C0-B279-845EBEC4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Discussion</a:t>
            </a:r>
            <a:r>
              <a:rPr lang="nb-NO" dirty="0"/>
              <a:t>: </a:t>
            </a:r>
            <a:r>
              <a:rPr lang="nb-NO" dirty="0" err="1"/>
              <a:t>Difficult</a:t>
            </a:r>
            <a:r>
              <a:rPr lang="nb-NO" dirty="0"/>
              <a:t> systems for input </a:t>
            </a:r>
            <a:r>
              <a:rPr lang="nb-NO" dirty="0" err="1"/>
              <a:t>transformations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77CD0-ECA2-411E-A5A1-3673DBEED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Input </a:t>
            </a:r>
            <a:r>
              <a:rPr lang="nb-NO" dirty="0" err="1"/>
              <a:t>transformation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best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have a dominant </a:t>
            </a:r>
            <a:r>
              <a:rPr lang="nb-NO" dirty="0" err="1"/>
              <a:t>dynamic</a:t>
            </a:r>
            <a:r>
              <a:rPr lang="nb-NO" dirty="0"/>
              <a:t> </a:t>
            </a:r>
            <a:r>
              <a:rPr lang="nb-NO" dirty="0" err="1"/>
              <a:t>equation</a:t>
            </a:r>
            <a:r>
              <a:rPr lang="nb-NO" dirty="0"/>
              <a:t> </a:t>
            </a:r>
            <a:r>
              <a:rPr lang="nb-NO" dirty="0" err="1"/>
              <a:t>involving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output of </a:t>
            </a:r>
            <a:r>
              <a:rPr lang="nb-NO" dirty="0" err="1"/>
              <a:t>interest</a:t>
            </a:r>
            <a:r>
              <a:rPr lang="nb-NO" dirty="0"/>
              <a:t>:</a:t>
            </a:r>
          </a:p>
          <a:p>
            <a:pPr marL="457200" lvl="1" indent="0">
              <a:buNone/>
            </a:pPr>
            <a:r>
              <a:rPr lang="nb-NO" dirty="0"/>
              <a:t>  M dy/</a:t>
            </a:r>
            <a:r>
              <a:rPr lang="nb-NO" dirty="0" err="1"/>
              <a:t>dt</a:t>
            </a:r>
            <a:r>
              <a:rPr lang="nb-NO" dirty="0"/>
              <a:t> = f(</a:t>
            </a:r>
            <a:r>
              <a:rPr lang="nb-NO" dirty="0" err="1"/>
              <a:t>y,u,w,d</a:t>
            </a:r>
            <a:r>
              <a:rPr lang="nb-NO" dirty="0"/>
              <a:t>)             (</a:t>
            </a:r>
            <a:r>
              <a:rPr lang="nb-NO" dirty="0" err="1"/>
              <a:t>where</a:t>
            </a:r>
            <a:r>
              <a:rPr lang="nb-NO" dirty="0"/>
              <a:t> M is </a:t>
            </a:r>
            <a:r>
              <a:rPr lang="nb-NO" dirty="0" err="1"/>
              <a:t>quite</a:t>
            </a:r>
            <a:r>
              <a:rPr lang="nb-NO" dirty="0"/>
              <a:t> </a:t>
            </a:r>
            <a:r>
              <a:rPr lang="nb-NO" dirty="0" err="1"/>
              <a:t>large</a:t>
            </a:r>
            <a:r>
              <a:rPr lang="nb-NO" dirty="0"/>
              <a:t>)</a:t>
            </a:r>
          </a:p>
          <a:p>
            <a:pPr marL="400050"/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does</a:t>
            </a:r>
            <a:r>
              <a:rPr lang="nb-NO" dirty="0"/>
              <a:t> not </a:t>
            </a:r>
            <a:r>
              <a:rPr lang="nb-NO" dirty="0" err="1"/>
              <a:t>always</a:t>
            </a:r>
            <a:r>
              <a:rPr lang="nb-NO" dirty="0"/>
              <a:t> hold</a:t>
            </a:r>
          </a:p>
          <a:p>
            <a:pPr marL="57150" indent="0">
              <a:buNone/>
            </a:pPr>
            <a:r>
              <a:rPr lang="nb-NO" dirty="0" err="1"/>
              <a:t>Examples</a:t>
            </a:r>
            <a:r>
              <a:rPr lang="nb-NO" dirty="0"/>
              <a:t> of «</a:t>
            </a:r>
            <a:r>
              <a:rPr lang="nb-NO" dirty="0" err="1"/>
              <a:t>difficult</a:t>
            </a:r>
            <a:r>
              <a:rPr lang="nb-NO" dirty="0"/>
              <a:t>» systems:</a:t>
            </a:r>
          </a:p>
          <a:p>
            <a:pPr marL="400050"/>
            <a:r>
              <a:rPr lang="nb-NO" dirty="0" err="1"/>
              <a:t>Example</a:t>
            </a:r>
            <a:r>
              <a:rPr lang="nb-NO" dirty="0"/>
              <a:t>: Heat </a:t>
            </a:r>
            <a:r>
              <a:rPr lang="nb-NO" dirty="0" err="1"/>
              <a:t>exchanger</a:t>
            </a:r>
            <a:r>
              <a:rPr lang="nb-NO" dirty="0"/>
              <a:t>. y=T</a:t>
            </a:r>
          </a:p>
          <a:p>
            <a:pPr marL="800100" lvl="1"/>
            <a:r>
              <a:rPr lang="nb-NO" dirty="0" err="1"/>
              <a:t>Partial</a:t>
            </a:r>
            <a:r>
              <a:rPr lang="nb-NO" dirty="0"/>
              <a:t> </a:t>
            </a:r>
            <a:r>
              <a:rPr lang="nb-NO" dirty="0" err="1"/>
              <a:t>differential</a:t>
            </a:r>
            <a:r>
              <a:rPr lang="nb-NO" dirty="0"/>
              <a:t> </a:t>
            </a:r>
            <a:r>
              <a:rPr lang="nb-NO" dirty="0" err="1"/>
              <a:t>eaquations</a:t>
            </a:r>
            <a:r>
              <a:rPr lang="nb-NO" dirty="0"/>
              <a:t> (PDE).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cell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</a:t>
            </a:r>
            <a:r>
              <a:rPr lang="nb-NO" dirty="0" err="1"/>
              <a:t>withseries</a:t>
            </a:r>
            <a:r>
              <a:rPr lang="nb-NO" dirty="0"/>
              <a:t> of </a:t>
            </a:r>
            <a:r>
              <a:rPr lang="nb-NO" dirty="0" err="1"/>
              <a:t>interacting</a:t>
            </a:r>
            <a:r>
              <a:rPr lang="nb-NO" dirty="0"/>
              <a:t> tanks.</a:t>
            </a:r>
          </a:p>
          <a:p>
            <a:pPr marL="800100" lvl="1"/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static</a:t>
            </a:r>
            <a:r>
              <a:rPr lang="nb-NO" dirty="0"/>
              <a:t> </a:t>
            </a:r>
            <a:r>
              <a:rPr lang="nb-NO" dirty="0" err="1"/>
              <a:t>transformation</a:t>
            </a:r>
            <a:r>
              <a:rPr lang="nb-NO" dirty="0"/>
              <a:t>. Works </a:t>
            </a:r>
            <a:r>
              <a:rPr lang="nb-NO" dirty="0" err="1"/>
              <a:t>quite</a:t>
            </a:r>
            <a:r>
              <a:rPr lang="nb-NO" dirty="0"/>
              <a:t> </a:t>
            </a:r>
            <a:r>
              <a:rPr lang="nb-NO" dirty="0" err="1"/>
              <a:t>well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only</a:t>
            </a:r>
            <a:r>
              <a:rPr lang="nb-NO" dirty="0"/>
              <a:t> be </a:t>
            </a:r>
            <a:r>
              <a:rPr lang="nb-NO" dirty="0" err="1"/>
              <a:t>correct</a:t>
            </a:r>
            <a:r>
              <a:rPr lang="nb-NO" dirty="0"/>
              <a:t> at steady </a:t>
            </a:r>
            <a:r>
              <a:rPr lang="nb-NO" dirty="0" err="1"/>
              <a:t>state</a:t>
            </a:r>
            <a:endParaRPr lang="nb-NO" dirty="0"/>
          </a:p>
          <a:p>
            <a:pPr marL="400050"/>
            <a:r>
              <a:rPr lang="nb-NO" dirty="0" err="1"/>
              <a:t>Example</a:t>
            </a:r>
            <a:r>
              <a:rPr lang="nb-NO" dirty="0"/>
              <a:t>: </a:t>
            </a:r>
            <a:r>
              <a:rPr lang="nb-NO" dirty="0" err="1"/>
              <a:t>Distillation</a:t>
            </a:r>
            <a:r>
              <a:rPr lang="nb-NO" dirty="0"/>
              <a:t> </a:t>
            </a:r>
            <a:r>
              <a:rPr lang="nb-NO" dirty="0" err="1"/>
              <a:t>column</a:t>
            </a:r>
            <a:r>
              <a:rPr lang="nb-NO" dirty="0"/>
              <a:t>, y = </a:t>
            </a:r>
            <a:r>
              <a:rPr lang="nb-NO" dirty="0" err="1"/>
              <a:t>product</a:t>
            </a:r>
            <a:r>
              <a:rPr lang="nb-NO" dirty="0"/>
              <a:t> </a:t>
            </a:r>
            <a:r>
              <a:rPr lang="nb-NO" dirty="0" err="1"/>
              <a:t>composition</a:t>
            </a:r>
            <a:endParaRPr lang="nb-NO" dirty="0"/>
          </a:p>
          <a:p>
            <a:pPr marL="800100" lvl="1"/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modeled</a:t>
            </a:r>
            <a:r>
              <a:rPr lang="nb-NO" dirty="0"/>
              <a:t> as series of </a:t>
            </a:r>
            <a:r>
              <a:rPr lang="nb-NO" dirty="0" err="1"/>
              <a:t>interacting</a:t>
            </a:r>
            <a:r>
              <a:rPr lang="nb-NO" dirty="0"/>
              <a:t> tanks (</a:t>
            </a:r>
            <a:r>
              <a:rPr lang="nb-NO" dirty="0" err="1"/>
              <a:t>inside</a:t>
            </a:r>
            <a:r>
              <a:rPr lang="nb-NO" dirty="0"/>
              <a:t> </a:t>
            </a:r>
            <a:r>
              <a:rPr lang="nb-NO" dirty="0" err="1"/>
              <a:t>column</a:t>
            </a:r>
            <a:r>
              <a:rPr lang="nb-NO" dirty="0"/>
              <a:t>)</a:t>
            </a:r>
          </a:p>
          <a:p>
            <a:pPr marL="800100" lvl="1"/>
            <a:r>
              <a:rPr lang="nb-NO" dirty="0" err="1"/>
              <a:t>But</a:t>
            </a:r>
            <a:r>
              <a:rPr lang="nb-NO" dirty="0"/>
              <a:t> have </a:t>
            </a:r>
            <a:r>
              <a:rPr lang="nb-NO" dirty="0" err="1"/>
              <a:t>product</a:t>
            </a:r>
            <a:r>
              <a:rPr lang="nb-NO" dirty="0"/>
              <a:t> tanks at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column</a:t>
            </a:r>
            <a:r>
              <a:rPr lang="nb-NO" dirty="0"/>
              <a:t> </a:t>
            </a:r>
            <a:r>
              <a:rPr lang="nb-NO" dirty="0" err="1"/>
              <a:t>ends</a:t>
            </a:r>
            <a:endParaRPr lang="nb-NO" dirty="0"/>
          </a:p>
          <a:p>
            <a:pPr marL="800100"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3764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707B3-3303-43B8-8CC4-34A72F89B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Example</a:t>
            </a:r>
            <a:r>
              <a:rPr lang="nb-NO" dirty="0"/>
              <a:t> 6: </a:t>
            </a:r>
            <a:r>
              <a:rPr lang="nb-NO" dirty="0" err="1"/>
              <a:t>Distillation</a:t>
            </a:r>
            <a:endParaRPr lang="nb-N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B43CF4-4AE1-4A24-A175-60FD86E13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4810" y="86712"/>
            <a:ext cx="5791200" cy="2838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72F7A7-1EA0-47F2-923C-F78A55CA9FE6}"/>
              </a:ext>
            </a:extLst>
          </p:cNvPr>
          <p:cNvSpPr txBox="1"/>
          <p:nvPr/>
        </p:nvSpPr>
        <p:spPr>
          <a:xfrm>
            <a:off x="795132" y="1571235"/>
            <a:ext cx="2922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/>
            <a:r>
              <a:rPr lang="nb-NO" dirty="0"/>
              <a:t>y = </a:t>
            </a:r>
            <a:r>
              <a:rPr lang="nb-NO" dirty="0" err="1"/>
              <a:t>distillate</a:t>
            </a:r>
            <a:r>
              <a:rPr lang="nb-NO" dirty="0"/>
              <a:t> </a:t>
            </a:r>
            <a:r>
              <a:rPr lang="nb-NO" dirty="0" err="1"/>
              <a:t>compostion</a:t>
            </a:r>
            <a:r>
              <a:rPr lang="nb-NO" dirty="0"/>
              <a:t> </a:t>
            </a:r>
          </a:p>
          <a:p>
            <a:pPr marL="400050"/>
            <a:r>
              <a:rPr lang="nb-NO" dirty="0"/>
              <a:t>u= L (</a:t>
            </a:r>
            <a:r>
              <a:rPr lang="nb-NO" dirty="0" err="1"/>
              <a:t>reflux</a:t>
            </a:r>
            <a:r>
              <a:rPr lang="nb-NO" dirty="0"/>
              <a:t>)</a:t>
            </a:r>
          </a:p>
          <a:p>
            <a:pPr marL="400050"/>
            <a:endParaRPr lang="nb-NO" dirty="0"/>
          </a:p>
          <a:p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335BF2-8E05-4966-9FCF-2AC1091A6F6F}"/>
              </a:ext>
            </a:extLst>
          </p:cNvPr>
          <p:cNvSpPr txBox="1"/>
          <p:nvPr/>
        </p:nvSpPr>
        <p:spPr>
          <a:xfrm>
            <a:off x="7865738" y="2183037"/>
            <a:ext cx="293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L</a:t>
            </a:r>
          </a:p>
          <a:p>
            <a:r>
              <a:rPr lang="nb-NO" b="1" dirty="0"/>
              <a:t>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A9EC3-6E2D-4216-8892-3DE8C8966A5B}"/>
              </a:ext>
            </a:extLst>
          </p:cNvPr>
          <p:cNvSpPr txBox="1"/>
          <p:nvPr/>
        </p:nvSpPr>
        <p:spPr>
          <a:xfrm>
            <a:off x="9309420" y="582648"/>
            <a:ext cx="370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V</a:t>
            </a:r>
          </a:p>
          <a:p>
            <a:r>
              <a:rPr lang="nb-NO" b="1" dirty="0" err="1"/>
              <a:t>y</a:t>
            </a:r>
            <a:r>
              <a:rPr lang="nb-NO" b="1" baseline="-25000" dirty="0" err="1"/>
              <a:t>T</a:t>
            </a:r>
            <a:endParaRPr lang="nb-NO" b="1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61CF2-B744-4084-8AEC-ED9A103311FF}"/>
              </a:ext>
            </a:extLst>
          </p:cNvPr>
          <p:cNvSpPr txBox="1"/>
          <p:nvPr/>
        </p:nvSpPr>
        <p:spPr>
          <a:xfrm>
            <a:off x="10936267" y="1982741"/>
            <a:ext cx="330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D</a:t>
            </a:r>
          </a:p>
          <a:p>
            <a:r>
              <a:rPr lang="nb-NO" b="1" dirty="0"/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4DB5CC-2F81-4E71-90B0-EED04A4AE5FB}"/>
              </a:ext>
            </a:extLst>
          </p:cNvPr>
          <p:cNvSpPr txBox="1"/>
          <p:nvPr/>
        </p:nvSpPr>
        <p:spPr>
          <a:xfrm>
            <a:off x="6392617" y="663486"/>
            <a:ext cx="370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V</a:t>
            </a:r>
          </a:p>
          <a:p>
            <a:r>
              <a:rPr lang="nb-NO" b="1" dirty="0" err="1"/>
              <a:t>y</a:t>
            </a:r>
            <a:r>
              <a:rPr lang="nb-NO" b="1" baseline="-25000" dirty="0" err="1"/>
              <a:t>T</a:t>
            </a:r>
            <a:endParaRPr lang="nb-NO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CE2945-87AE-433C-AF13-D2C58FE96A0D}"/>
                  </a:ext>
                </a:extLst>
              </p:cNvPr>
              <p:cNvSpPr txBox="1"/>
              <p:nvPr/>
            </p:nvSpPr>
            <p:spPr>
              <a:xfrm>
                <a:off x="557647" y="2892822"/>
                <a:ext cx="7891969" cy="3767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00050"/>
                <a:r>
                  <a:rPr lang="nb-NO" dirty="0"/>
                  <a:t>Model </a:t>
                </a:r>
                <a:r>
                  <a:rPr lang="nb-NO" dirty="0" err="1"/>
                  <a:t>reflux</a:t>
                </a:r>
                <a:r>
                  <a:rPr lang="nb-NO" dirty="0"/>
                  <a:t> </a:t>
                </a:r>
                <a:r>
                  <a:rPr lang="nb-NO" dirty="0" err="1"/>
                  <a:t>drum</a:t>
                </a:r>
                <a:r>
                  <a:rPr lang="nb-NO" dirty="0"/>
                  <a:t> (</a:t>
                </a:r>
                <a:r>
                  <a:rPr lang="nb-NO" dirty="0" err="1"/>
                  <a:t>component</a:t>
                </a:r>
                <a:r>
                  <a:rPr lang="nb-NO" dirty="0"/>
                  <a:t> </a:t>
                </a:r>
                <a:r>
                  <a:rPr lang="nb-NO" dirty="0" err="1"/>
                  <a:t>balance</a:t>
                </a:r>
                <a:r>
                  <a:rPr lang="nb-NO" dirty="0"/>
                  <a:t>): </a:t>
                </a:r>
              </a:p>
              <a:p>
                <a:pPr marL="400050"/>
                <a:endParaRPr lang="nb-NO" dirty="0"/>
              </a:p>
              <a:p>
                <a:pPr marL="400050"/>
                <a:r>
                  <a:rPr lang="nb-NO" dirty="0"/>
                  <a:t>       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𝑀</m:t>
                    </m:r>
                    <m:f>
                      <m:fPr>
                        <m:ctrlPr>
                          <a:rPr lang="nb-NO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i="1" dirty="0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nb-NO" i="1" dirty="0" err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nb-NO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 baseline="-25000" dirty="0" err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nb-NO" dirty="0"/>
              </a:p>
              <a:p>
                <a:pPr marL="400050"/>
                <a:endParaRPr lang="nb-NO" dirty="0"/>
              </a:p>
              <a:p>
                <a:pPr marL="400050"/>
                <a:r>
                  <a:rPr lang="nb-NO" dirty="0"/>
                  <a:t>Note: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nb-NO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 baseline="-25000" dirty="0" err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nb-NO" dirty="0" err="1"/>
                  <a:t>does</a:t>
                </a:r>
                <a:r>
                  <a:rPr lang="nb-NO" dirty="0"/>
                  <a:t> not </a:t>
                </a:r>
                <a:r>
                  <a:rPr lang="nb-NO" dirty="0" err="1"/>
                  <a:t>depend</a:t>
                </a:r>
                <a:r>
                  <a:rPr lang="nb-NO" dirty="0"/>
                  <a:t> </a:t>
                </a:r>
                <a:r>
                  <a:rPr lang="nb-NO" dirty="0" err="1"/>
                  <a:t>explicity</a:t>
                </a:r>
                <a:r>
                  <a:rPr lang="nb-NO" dirty="0"/>
                  <a:t> </a:t>
                </a:r>
                <a:r>
                  <a:rPr lang="nb-NO" dirty="0" err="1"/>
                  <a:t>on</a:t>
                </a:r>
                <a:r>
                  <a:rPr lang="nb-NO" dirty="0"/>
                  <a:t> u=L.</a:t>
                </a:r>
              </a:p>
              <a:p>
                <a:pPr marL="400050"/>
                <a:r>
                  <a:rPr lang="nb-NO" dirty="0" err="1"/>
                  <a:t>But</a:t>
                </a:r>
                <a:r>
                  <a:rPr lang="nb-NO" dirty="0"/>
                  <a:t> </a:t>
                </a:r>
                <a:r>
                  <a:rPr lang="nb-NO" dirty="0" err="1"/>
                  <a:t>y</a:t>
                </a:r>
                <a:r>
                  <a:rPr lang="nb-NO" baseline="-25000" dirty="0" err="1"/>
                  <a:t>T</a:t>
                </a:r>
                <a:r>
                  <a:rPr lang="nb-NO" dirty="0"/>
                  <a:t> </a:t>
                </a:r>
                <a:r>
                  <a:rPr lang="nb-NO" dirty="0" err="1"/>
                  <a:t>depends</a:t>
                </a:r>
                <a:r>
                  <a:rPr lang="nb-NO" dirty="0"/>
                  <a:t> </a:t>
                </a:r>
                <a:r>
                  <a:rPr lang="nb-NO" dirty="0" err="1"/>
                  <a:t>on</a:t>
                </a:r>
                <a:r>
                  <a:rPr lang="nb-NO" dirty="0"/>
                  <a:t> L.  Introduce w=</a:t>
                </a:r>
                <a:r>
                  <a:rPr lang="nb-NO" dirty="0" err="1"/>
                  <a:t>y</a:t>
                </a:r>
                <a:r>
                  <a:rPr lang="nb-NO" baseline="-25000" dirty="0" err="1"/>
                  <a:t>T</a:t>
                </a:r>
                <a:endParaRPr lang="nb-NO" baseline="-25000" dirty="0"/>
              </a:p>
              <a:p>
                <a:pPr marL="400050"/>
                <a:r>
                  <a:rPr lang="nb-NO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sz="16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𝐴𝑦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nb-NO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 baseline="-25000" dirty="0" err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) − </m:t>
                    </m:r>
                    <m:r>
                      <a:rPr lang="nb-NO" i="1" dirty="0" err="1">
                        <a:latin typeface="Cambria Math" panose="02040503050406030204" pitchFamily="18" charset="0"/>
                      </a:rPr>
                      <m:t>𝐴𝑦</m:t>
                    </m:r>
                  </m:oMath>
                </a14:m>
                <a:endParaRPr lang="nb-NO" dirty="0"/>
              </a:p>
              <a:p>
                <a:pPr marL="400050"/>
                <a:r>
                  <a:rPr lang="nb-NO" dirty="0"/>
                  <a:t>Solution: </a:t>
                </a:r>
                <a:r>
                  <a:rPr lang="nb-NO" dirty="0" err="1"/>
                  <a:t>Cascade</a:t>
                </a:r>
                <a:r>
                  <a:rPr lang="nb-NO" dirty="0"/>
                  <a:t> control of </a:t>
                </a:r>
                <a:r>
                  <a:rPr lang="nb-NO" dirty="0" err="1"/>
                  <a:t>v</a:t>
                </a:r>
                <a:r>
                  <a:rPr lang="nb-NO" baseline="-25000" dirty="0" err="1"/>
                  <a:t>A</a:t>
                </a:r>
                <a:r>
                  <a:rPr lang="nb-NO" dirty="0"/>
                  <a:t> or w=</a:t>
                </a:r>
                <a:r>
                  <a:rPr lang="nb-NO" dirty="0" err="1"/>
                  <a:t>y</a:t>
                </a:r>
                <a:r>
                  <a:rPr lang="nb-NO" baseline="-25000" dirty="0" err="1"/>
                  <a:t>T</a:t>
                </a:r>
                <a:endParaRPr lang="nb-NO" baseline="-25000" dirty="0"/>
              </a:p>
              <a:p>
                <a:pPr marL="685800" indent="-285750">
                  <a:buFont typeface="Arial" panose="020B0604020202020204" pitchFamily="34" charset="0"/>
                  <a:buChar char="•"/>
                </a:pPr>
                <a:r>
                  <a:rPr lang="nb-NO" dirty="0" err="1"/>
                  <a:t>y</a:t>
                </a:r>
                <a:r>
                  <a:rPr lang="nb-NO" baseline="-25000" dirty="0" err="1"/>
                  <a:t>T</a:t>
                </a:r>
                <a:r>
                  <a:rPr lang="nb-NO" dirty="0"/>
                  <a:t> is </a:t>
                </a:r>
                <a:r>
                  <a:rPr lang="nb-NO" dirty="0" err="1"/>
                  <a:t>difficult</a:t>
                </a:r>
                <a:r>
                  <a:rPr lang="nb-NO" dirty="0"/>
                  <a:t> to </a:t>
                </a:r>
                <a:r>
                  <a:rPr lang="nb-NO" dirty="0" err="1"/>
                  <a:t>measure</a:t>
                </a:r>
                <a:endParaRPr lang="nb-NO" dirty="0"/>
              </a:p>
              <a:p>
                <a:pPr marL="685800" indent="-285750">
                  <a:buFont typeface="Arial" panose="020B0604020202020204" pitchFamily="34" charset="0"/>
                  <a:buChar char="•"/>
                </a:pPr>
                <a:r>
                  <a:rPr lang="nb-NO" dirty="0" err="1"/>
                  <a:t>But</a:t>
                </a:r>
                <a:r>
                  <a:rPr lang="nb-NO" dirty="0"/>
                  <a:t> </a:t>
                </a:r>
                <a:r>
                  <a:rPr lang="nb-NO" dirty="0" err="1"/>
                  <a:t>y</a:t>
                </a:r>
                <a:r>
                  <a:rPr lang="nb-NO" baseline="-25000" dirty="0" err="1"/>
                  <a:t>T</a:t>
                </a:r>
                <a:r>
                  <a:rPr lang="nb-NO" dirty="0"/>
                  <a:t> is </a:t>
                </a:r>
                <a:r>
                  <a:rPr lang="nb-NO" dirty="0" err="1"/>
                  <a:t>closely</a:t>
                </a:r>
                <a:r>
                  <a:rPr lang="nb-NO" dirty="0"/>
                  <a:t> </a:t>
                </a:r>
                <a:r>
                  <a:rPr lang="nb-NO" dirty="0" err="1"/>
                  <a:t>related</a:t>
                </a:r>
                <a:r>
                  <a:rPr lang="nb-NO" dirty="0"/>
                  <a:t> to </a:t>
                </a:r>
                <a:r>
                  <a:rPr lang="nb-NO" dirty="0" err="1"/>
                  <a:t>temperature</a:t>
                </a:r>
                <a:endParaRPr lang="nb-NO" dirty="0"/>
              </a:p>
              <a:p>
                <a:pPr marL="685800" indent="-285750">
                  <a:buFont typeface="Arial" panose="020B0604020202020204" pitchFamily="34" charset="0"/>
                  <a:buChar char="•"/>
                </a:pPr>
                <a:r>
                  <a:rPr lang="nb-NO" dirty="0"/>
                  <a:t>This leads </a:t>
                </a:r>
                <a:r>
                  <a:rPr lang="nb-NO" dirty="0" err="1"/>
                  <a:t>us</a:t>
                </a:r>
                <a:r>
                  <a:rPr lang="nb-NO" dirty="0"/>
                  <a:t> </a:t>
                </a:r>
                <a:r>
                  <a:rPr lang="nb-NO" dirty="0" err="1"/>
                  <a:t>towards</a:t>
                </a:r>
                <a:r>
                  <a:rPr lang="nb-NO" dirty="0"/>
                  <a:t>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dirty="0" err="1"/>
                  <a:t>conventional</a:t>
                </a:r>
                <a:r>
                  <a:rPr lang="nb-NO" dirty="0"/>
                  <a:t> </a:t>
                </a:r>
                <a:r>
                  <a:rPr lang="nb-NO" dirty="0" err="1"/>
                  <a:t>solution</a:t>
                </a:r>
                <a:r>
                  <a:rPr lang="nb-NO" dirty="0"/>
                  <a:t> </a:t>
                </a:r>
                <a:r>
                  <a:rPr lang="nb-NO" dirty="0" err="1"/>
                  <a:t>with</a:t>
                </a:r>
                <a:r>
                  <a:rPr lang="nb-NO" dirty="0"/>
                  <a:t> </a:t>
                </a:r>
                <a:r>
                  <a:rPr lang="nb-NO" dirty="0" err="1"/>
                  <a:t>temperature</a:t>
                </a:r>
                <a:r>
                  <a:rPr lang="nb-NO" dirty="0"/>
                  <a:t> </a:t>
                </a:r>
                <a:r>
                  <a:rPr lang="nb-NO" dirty="0" err="1"/>
                  <a:t>cascade</a:t>
                </a:r>
                <a:r>
                  <a:rPr lang="nb-NO" dirty="0"/>
                  <a:t>!</a:t>
                </a:r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CE2945-87AE-433C-AF13-D2C58FE96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47" y="2892822"/>
                <a:ext cx="7891969" cy="3767955"/>
              </a:xfrm>
              <a:prstGeom prst="rect">
                <a:avLst/>
              </a:prstGeom>
              <a:blipFill>
                <a:blip r:embed="rId3"/>
                <a:stretch>
                  <a:fillRect t="-97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825A2687-2F13-4C7D-9414-BD7323F0F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013" y="3351020"/>
            <a:ext cx="28003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1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D82C-B7DF-441F-BA6D-C76638B1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Discussion</a:t>
            </a:r>
            <a:r>
              <a:rPr lang="nb-NO" dirty="0"/>
              <a:t> of feedback </a:t>
            </a:r>
            <a:r>
              <a:rPr lang="nb-NO" dirty="0" err="1"/>
              <a:t>linearization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22FA8-FCAD-4471-B8A1-733783E7F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3997"/>
            <a:ext cx="10972800" cy="4852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/>
              <a:t>«Feedback </a:t>
            </a:r>
            <a:r>
              <a:rPr lang="nb-NO" dirty="0" err="1"/>
              <a:t>linearization</a:t>
            </a:r>
            <a:r>
              <a:rPr lang="nb-NO" dirty="0"/>
              <a:t>» is </a:t>
            </a:r>
            <a:r>
              <a:rPr lang="nb-NO" dirty="0" err="1"/>
              <a:t>powerful</a:t>
            </a:r>
            <a:r>
              <a:rPr lang="nb-NO" dirty="0"/>
              <a:t>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rarely</a:t>
            </a:r>
            <a:r>
              <a:rPr lang="nb-NO" dirty="0"/>
              <a:t> used in </a:t>
            </a:r>
            <a:r>
              <a:rPr lang="nb-NO" dirty="0" err="1"/>
              <a:t>process</a:t>
            </a:r>
            <a:r>
              <a:rPr lang="nb-NO" dirty="0"/>
              <a:t> control, </a:t>
            </a:r>
            <a:r>
              <a:rPr lang="nb-NO" dirty="0" err="1"/>
              <a:t>because</a:t>
            </a:r>
            <a:r>
              <a:rPr lang="nb-NO" dirty="0"/>
              <a:t> of </a:t>
            </a:r>
            <a:r>
              <a:rPr lang="nb-NO" dirty="0" err="1"/>
              <a:t>perceived</a:t>
            </a:r>
            <a:r>
              <a:rPr lang="nb-NO" dirty="0"/>
              <a:t> </a:t>
            </a:r>
            <a:r>
              <a:rPr lang="nb-NO" dirty="0" err="1"/>
              <a:t>limitations</a:t>
            </a:r>
            <a:r>
              <a:rPr lang="nb-NO" dirty="0"/>
              <a:t> and </a:t>
            </a:r>
            <a:r>
              <a:rPr lang="nb-NO" dirty="0" err="1"/>
              <a:t>complexity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Actully</a:t>
            </a:r>
            <a:r>
              <a:rPr lang="nb-NO" dirty="0"/>
              <a:t>,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main</a:t>
            </a:r>
            <a:r>
              <a:rPr lang="nb-NO" dirty="0"/>
              <a:t> </a:t>
            </a:r>
            <a:r>
              <a:rPr lang="nb-NO" dirty="0" err="1"/>
              <a:t>idea</a:t>
            </a:r>
            <a:r>
              <a:rPr lang="nb-NO" dirty="0"/>
              <a:t> is </a:t>
            </a:r>
            <a:r>
              <a:rPr lang="nb-NO" dirty="0" err="1"/>
              <a:t>extremely</a:t>
            </a:r>
            <a:r>
              <a:rPr lang="nb-NO" dirty="0"/>
              <a:t> simple!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And </a:t>
            </a:r>
            <a:r>
              <a:rPr lang="nb-NO" dirty="0" err="1"/>
              <a:t>we</a:t>
            </a:r>
            <a:r>
              <a:rPr lang="nb-NO" dirty="0"/>
              <a:t> have </a:t>
            </a:r>
            <a:r>
              <a:rPr lang="nb-NO" dirty="0" err="1"/>
              <a:t>proposed</a:t>
            </a:r>
            <a:r>
              <a:rPr lang="nb-NO" dirty="0"/>
              <a:t> </a:t>
            </a:r>
            <a:r>
              <a:rPr lang="nb-NO" dirty="0" err="1"/>
              <a:t>extensions</a:t>
            </a:r>
            <a:r>
              <a:rPr lang="nb-NO" dirty="0"/>
              <a:t> to </a:t>
            </a:r>
            <a:r>
              <a:rPr lang="nb-NO" dirty="0" err="1"/>
              <a:t>overcome</a:t>
            </a:r>
            <a:r>
              <a:rPr lang="nb-NO" dirty="0"/>
              <a:t> </a:t>
            </a:r>
            <a:r>
              <a:rPr lang="nb-NO" dirty="0" err="1"/>
              <a:t>limitations</a:t>
            </a:r>
            <a:r>
              <a:rPr lang="nb-NO" dirty="0"/>
              <a:t>: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err="1"/>
              <a:t>Extension</a:t>
            </a:r>
            <a:r>
              <a:rPr lang="nb-NO" dirty="0"/>
              <a:t> 1:  More general </a:t>
            </a:r>
            <a:r>
              <a:rPr lang="nb-NO" dirty="0" err="1"/>
              <a:t>function</a:t>
            </a:r>
            <a:r>
              <a:rPr lang="nb-NO" dirty="0"/>
              <a:t> f(</a:t>
            </a:r>
            <a:r>
              <a:rPr lang="nb-NO" dirty="0" err="1"/>
              <a:t>y,u,d</a:t>
            </a:r>
            <a:r>
              <a:rPr lang="nb-NO" dirty="0"/>
              <a:t>)</a:t>
            </a:r>
          </a:p>
          <a:p>
            <a:r>
              <a:rPr lang="nb-NO" dirty="0" err="1"/>
              <a:t>Extension</a:t>
            </a:r>
            <a:r>
              <a:rPr lang="nb-NO" dirty="0"/>
              <a:t> 2: Introduce tuning parameter A for </a:t>
            </a:r>
            <a:r>
              <a:rPr lang="nb-NO" dirty="0" err="1"/>
              <a:t>dynamics</a:t>
            </a:r>
            <a:endParaRPr lang="nb-NO" dirty="0"/>
          </a:p>
          <a:p>
            <a:r>
              <a:rPr lang="nb-NO" dirty="0" err="1">
                <a:solidFill>
                  <a:schemeClr val="tx1"/>
                </a:solidFill>
              </a:rPr>
              <a:t>Extension</a:t>
            </a:r>
            <a:r>
              <a:rPr lang="nb-NO" dirty="0">
                <a:solidFill>
                  <a:schemeClr val="tx1"/>
                </a:solidFill>
              </a:rPr>
              <a:t> 3: </a:t>
            </a:r>
            <a:r>
              <a:rPr lang="nb-NO" dirty="0" err="1">
                <a:solidFill>
                  <a:schemeClr val="tx1"/>
                </a:solidFill>
              </a:rPr>
              <a:t>Static</a:t>
            </a:r>
            <a:r>
              <a:rPr lang="nb-NO" dirty="0">
                <a:solidFill>
                  <a:schemeClr val="tx1"/>
                </a:solidFill>
              </a:rPr>
              <a:t> systems</a:t>
            </a:r>
          </a:p>
          <a:p>
            <a:r>
              <a:rPr lang="nb-NO" dirty="0" err="1"/>
              <a:t>Extension</a:t>
            </a:r>
            <a:r>
              <a:rPr lang="nb-NO" dirty="0"/>
              <a:t> 4: </a:t>
            </a:r>
            <a:r>
              <a:rPr lang="nb-NO" dirty="0" err="1"/>
              <a:t>Higher</a:t>
            </a:r>
            <a:r>
              <a:rPr lang="nb-NO" dirty="0"/>
              <a:t>-order systems (n &gt; n</a:t>
            </a:r>
            <a:r>
              <a:rPr lang="nb-NO" baseline="-25000" dirty="0"/>
              <a:t>u</a:t>
            </a:r>
            <a:r>
              <a:rPr lang="nb-NO" dirty="0"/>
              <a:t>) by </a:t>
            </a:r>
            <a:r>
              <a:rPr lang="nb-NO" dirty="0" err="1"/>
              <a:t>adding</a:t>
            </a:r>
            <a:r>
              <a:rPr lang="nb-NO" dirty="0"/>
              <a:t> </a:t>
            </a:r>
            <a:r>
              <a:rPr lang="nb-NO" dirty="0" err="1"/>
              <a:t>measurements</a:t>
            </a:r>
            <a:endParaRPr lang="nb-NO" dirty="0"/>
          </a:p>
          <a:p>
            <a:r>
              <a:rPr lang="nb-NO" dirty="0" err="1">
                <a:solidFill>
                  <a:schemeClr val="tx1"/>
                </a:solidFill>
              </a:rPr>
              <a:t>Extension</a:t>
            </a:r>
            <a:r>
              <a:rPr lang="nb-NO" dirty="0">
                <a:solidFill>
                  <a:schemeClr val="tx1"/>
                </a:solidFill>
              </a:rPr>
              <a:t> 5: </a:t>
            </a:r>
            <a:r>
              <a:rPr lang="nb-NO" dirty="0" err="1">
                <a:solidFill>
                  <a:schemeClr val="tx1"/>
                </a:solidFill>
              </a:rPr>
              <a:t>Use</a:t>
            </a:r>
            <a:r>
              <a:rPr lang="nb-NO" dirty="0">
                <a:solidFill>
                  <a:schemeClr val="tx1"/>
                </a:solidFill>
              </a:rPr>
              <a:t> feedback </a:t>
            </a:r>
            <a:r>
              <a:rPr lang="nb-NO" dirty="0"/>
              <a:t>control to </a:t>
            </a:r>
            <a:r>
              <a:rPr lang="nb-NO" dirty="0" err="1"/>
              <a:t>invert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static</a:t>
            </a:r>
            <a:r>
              <a:rPr lang="nb-NO" dirty="0"/>
              <a:t> </a:t>
            </a:r>
            <a:r>
              <a:rPr lang="nb-NO" dirty="0" err="1"/>
              <a:t>equations</a:t>
            </a:r>
            <a:r>
              <a:rPr lang="nb-NO" dirty="0"/>
              <a:t> 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err="1"/>
              <a:t>These</a:t>
            </a:r>
            <a:r>
              <a:rPr lang="nb-NO" dirty="0"/>
              <a:t> </a:t>
            </a:r>
            <a:r>
              <a:rPr lang="nb-NO" dirty="0" err="1"/>
              <a:t>extensions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not </a:t>
            </a:r>
            <a:r>
              <a:rPr lang="nb-NO" dirty="0" err="1"/>
              <a:t>really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(</a:t>
            </a:r>
            <a:r>
              <a:rPr lang="nb-NO" dirty="0" err="1"/>
              <a:t>except</a:t>
            </a:r>
            <a:r>
              <a:rPr lang="nb-NO" dirty="0"/>
              <a:t> </a:t>
            </a:r>
            <a:r>
              <a:rPr lang="nb-NO" dirty="0" err="1"/>
              <a:t>maybe</a:t>
            </a:r>
            <a:r>
              <a:rPr lang="nb-NO" dirty="0"/>
              <a:t> </a:t>
            </a:r>
            <a:r>
              <a:rPr lang="nb-NO" dirty="0" err="1">
                <a:solidFill>
                  <a:srgbClr val="FF0000"/>
                </a:solidFill>
              </a:rPr>
              <a:t>Extension</a:t>
            </a:r>
            <a:r>
              <a:rPr lang="nb-NO" dirty="0">
                <a:solidFill>
                  <a:srgbClr val="FF0000"/>
                </a:solidFill>
              </a:rPr>
              <a:t> 3</a:t>
            </a:r>
            <a:r>
              <a:rPr lang="nb-NO" dirty="0"/>
              <a:t>?).</a:t>
            </a:r>
          </a:p>
          <a:p>
            <a:pPr marL="0" indent="0">
              <a:buNone/>
            </a:pPr>
            <a:r>
              <a:rPr lang="nb-NO" sz="2000" dirty="0"/>
              <a:t>Extensions 1, 2 and 5: </a:t>
            </a:r>
            <a:r>
              <a:rPr lang="nb-NO" sz="2000" dirty="0" err="1"/>
              <a:t>see</a:t>
            </a:r>
            <a:r>
              <a:rPr lang="nb-NO" sz="2000" dirty="0"/>
              <a:t> </a:t>
            </a:r>
            <a:r>
              <a:rPr lang="nb-NO" sz="2000" dirty="0" err="1"/>
              <a:t>Example</a:t>
            </a:r>
            <a:r>
              <a:rPr lang="nb-NO" sz="2000" dirty="0"/>
              <a:t> 1 in </a:t>
            </a:r>
            <a:r>
              <a:rPr lang="en-US" sz="2000" dirty="0"/>
              <a:t>“Output feedback performance recovery in the presence of uncertainties”. J. Lee , R. Mukherjee, H.K. Khalil, </a:t>
            </a:r>
            <a:r>
              <a:rPr lang="en-US" sz="2000" i="1" dirty="0"/>
              <a:t>Systems &amp; Control Letters</a:t>
            </a:r>
            <a:r>
              <a:rPr lang="en-US" sz="2000" dirty="0"/>
              <a:t>, </a:t>
            </a:r>
            <a:r>
              <a:rPr lang="en-US" sz="2000" b="1" dirty="0"/>
              <a:t>90</a:t>
            </a:r>
            <a:r>
              <a:rPr lang="en-US" sz="2000" dirty="0"/>
              <a:t> (2016) 31–37.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18802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643C-F273-4188-836F-878564847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Discussion</a:t>
            </a:r>
            <a:r>
              <a:rPr lang="nb-NO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83B0F-3C41-4601-90FA-59D714A0F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We</a:t>
            </a:r>
            <a:r>
              <a:rPr lang="nb-NO" dirty="0"/>
              <a:t> have </a:t>
            </a:r>
            <a:r>
              <a:rPr lang="nb-NO" dirty="0" err="1"/>
              <a:t>looked</a:t>
            </a:r>
            <a:r>
              <a:rPr lang="nb-NO" dirty="0"/>
              <a:t> at </a:t>
            </a:r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examples</a:t>
            </a:r>
            <a:endParaRPr lang="nb-NO" dirty="0"/>
          </a:p>
          <a:p>
            <a:r>
              <a:rPr lang="nb-NO" dirty="0"/>
              <a:t>And in </a:t>
            </a:r>
            <a:r>
              <a:rPr lang="nb-NO" dirty="0" err="1"/>
              <a:t>particular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have </a:t>
            </a:r>
            <a:r>
              <a:rPr lang="nb-NO" dirty="0" err="1"/>
              <a:t>looked</a:t>
            </a:r>
            <a:r>
              <a:rPr lang="nb-NO" dirty="0"/>
              <a:t> at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effect</a:t>
            </a:r>
            <a:r>
              <a:rPr lang="nb-NO" dirty="0"/>
              <a:t> of </a:t>
            </a:r>
            <a:r>
              <a:rPr lang="nb-NO" dirty="0" err="1"/>
              <a:t>uncertainty</a:t>
            </a:r>
            <a:endParaRPr lang="nb-NO" dirty="0"/>
          </a:p>
          <a:p>
            <a:pPr lvl="1"/>
            <a:r>
              <a:rPr lang="nb-NO" dirty="0"/>
              <a:t>No </a:t>
            </a:r>
            <a:r>
              <a:rPr lang="nb-NO" dirty="0" err="1"/>
              <a:t>big</a:t>
            </a:r>
            <a:r>
              <a:rPr lang="nb-NO" dirty="0"/>
              <a:t> surprises</a:t>
            </a:r>
          </a:p>
          <a:p>
            <a:pPr lvl="1"/>
            <a:r>
              <a:rPr lang="nb-NO" dirty="0"/>
              <a:t>It’s </a:t>
            </a:r>
            <a:r>
              <a:rPr lang="nb-NO" dirty="0" err="1"/>
              <a:t>fairly</a:t>
            </a:r>
            <a:r>
              <a:rPr lang="nb-NO" dirty="0"/>
              <a:t> robust!</a:t>
            </a:r>
          </a:p>
          <a:p>
            <a:pPr lvl="1"/>
            <a:r>
              <a:rPr lang="nb-NO" dirty="0"/>
              <a:t>Mater </a:t>
            </a:r>
            <a:r>
              <a:rPr lang="nb-NO" dirty="0" err="1"/>
              <a:t>theses</a:t>
            </a:r>
            <a:r>
              <a:rPr lang="nb-NO" dirty="0"/>
              <a:t> by Callum </a:t>
            </a:r>
            <a:r>
              <a:rPr lang="nb-NO" dirty="0" err="1"/>
              <a:t>Kingstree</a:t>
            </a:r>
            <a:r>
              <a:rPr lang="nb-NO" dirty="0"/>
              <a:t> and Simen Bjorvand</a:t>
            </a:r>
          </a:p>
        </p:txBody>
      </p:sp>
    </p:spTree>
    <p:extLst>
      <p:ext uri="{BB962C8B-B14F-4D97-AF65-F5344CB8AC3E}">
        <p14:creationId xmlns:p14="http://schemas.microsoft.com/office/powerpoint/2010/main" val="1421140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D4AE-4F9F-463A-8F75-97F1CB6F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Conclusion</a:t>
            </a:r>
            <a:endParaRPr lang="nb-NO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7935F2-399E-4F37-8C93-1116A24D8A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nb-NO" dirty="0"/>
                  <a:t>Need nonlinear </a:t>
                </a:r>
                <a:r>
                  <a:rPr lang="nb-NO" dirty="0" err="1"/>
                  <a:t>process</a:t>
                </a:r>
                <a:r>
                  <a:rPr lang="nb-NO" dirty="0"/>
                  <a:t> </a:t>
                </a:r>
                <a:r>
                  <a:rPr lang="nb-NO" dirty="0" err="1"/>
                  <a:t>model</a:t>
                </a:r>
                <a:r>
                  <a:rPr lang="nb-NO" dirty="0"/>
                  <a:t> for output (y) of </a:t>
                </a:r>
                <a:r>
                  <a:rPr lang="nb-NO" dirty="0" err="1"/>
                  <a:t>interest</a:t>
                </a:r>
                <a:endParaRPr lang="nb-NO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nb-NO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400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nb-NO" sz="2400" b="1" i="1" dirty="0" err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nb-NO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nb-NO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2400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sz="2400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400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sz="2400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400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sz="2400" b="1" dirty="0">
                  <a:solidFill>
                    <a:schemeClr val="accent1"/>
                  </a:solidFill>
                </a:endParaRPr>
              </a:p>
              <a:p>
                <a:r>
                  <a:rPr lang="nb-NO" dirty="0"/>
                  <a:t>Original inputs: u</a:t>
                </a:r>
              </a:p>
              <a:p>
                <a:r>
                  <a:rPr lang="nb-NO" dirty="0" err="1"/>
                  <a:t>Transformed</a:t>
                </a:r>
                <a:r>
                  <a:rPr lang="nb-NO" dirty="0"/>
                  <a:t> inputs: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nb-NO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− </m:t>
                    </m:r>
                    <m:r>
                      <a:rPr lang="nb-NO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𝐴𝑦</m:t>
                    </m:r>
                    <m:r>
                      <a:rPr lang="nb-NO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−</m:t>
                    </m:r>
                    <m:sSup>
                      <m:sSupPr>
                        <m:ctrlPr>
                          <a:rPr lang="nb-NO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nb-NO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l-G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nb-NO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nb-NO" dirty="0" err="1"/>
                  <a:t>Resulting</a:t>
                </a:r>
                <a:r>
                  <a:rPr lang="nb-NO" dirty="0"/>
                  <a:t> </a:t>
                </a:r>
                <a:r>
                  <a:rPr lang="nb-NO" dirty="0" err="1"/>
                  <a:t>transformed</a:t>
                </a:r>
                <a:r>
                  <a:rPr lang="nb-NO" dirty="0"/>
                  <a:t> system from v to y: </a:t>
                </a:r>
              </a:p>
              <a:p>
                <a:pPr lvl="1"/>
                <a:r>
                  <a:rPr lang="nb-NO" dirty="0"/>
                  <a:t>Linear and first-order</a:t>
                </a:r>
              </a:p>
              <a:p>
                <a:pPr lvl="1"/>
                <a:r>
                  <a:rPr lang="nb-NO" dirty="0"/>
                  <a:t>Perfect </a:t>
                </a:r>
                <a:r>
                  <a:rPr lang="nb-NO" dirty="0" err="1"/>
                  <a:t>disturbance</a:t>
                </a:r>
                <a:r>
                  <a:rPr lang="nb-NO" dirty="0"/>
                  <a:t> </a:t>
                </a:r>
                <a:r>
                  <a:rPr lang="nb-NO" dirty="0" err="1"/>
                  <a:t>rejection</a:t>
                </a:r>
                <a:endParaRPr lang="nb-NO" dirty="0"/>
              </a:p>
              <a:p>
                <a:pPr lvl="1"/>
                <a:r>
                  <a:rPr lang="nb-NO" dirty="0" err="1"/>
                  <a:t>Decoupled</a:t>
                </a:r>
                <a:r>
                  <a:rPr lang="nb-NO" dirty="0"/>
                  <a:t> </a:t>
                </a:r>
                <a:r>
                  <a:rPr lang="nb-NO" dirty="0" err="1"/>
                  <a:t>if</a:t>
                </a:r>
                <a:r>
                  <a:rPr lang="nb-NO" dirty="0"/>
                  <a:t> A is diagonal</a:t>
                </a:r>
              </a:p>
              <a:p>
                <a:r>
                  <a:rPr lang="nb-NO" dirty="0" err="1"/>
                  <a:t>Can</a:t>
                </a:r>
                <a:r>
                  <a:rPr lang="nb-NO" dirty="0"/>
                  <a:t> </a:t>
                </a:r>
                <a:r>
                  <a:rPr lang="nb-NO" dirty="0" err="1"/>
                  <a:t>also</a:t>
                </a:r>
                <a:r>
                  <a:rPr lang="nb-NO" dirty="0"/>
                  <a:t> </a:t>
                </a:r>
                <a:r>
                  <a:rPr lang="nb-NO" dirty="0" err="1"/>
                  <a:t>hande</a:t>
                </a:r>
                <a:r>
                  <a:rPr lang="nb-NO" dirty="0"/>
                  <a:t> </a:t>
                </a:r>
                <a:r>
                  <a:rPr lang="nb-NO" dirty="0" err="1"/>
                  <a:t>static</a:t>
                </a:r>
                <a:r>
                  <a:rPr lang="nb-NO" dirty="0"/>
                  <a:t> </a:t>
                </a:r>
                <a:r>
                  <a:rPr lang="nb-NO" dirty="0" err="1"/>
                  <a:t>models</a:t>
                </a:r>
                <a:r>
                  <a:rPr lang="nb-NO" dirty="0"/>
                  <a:t> y=r(</a:t>
                </a:r>
                <a:r>
                  <a:rPr lang="nb-NO" dirty="0" err="1"/>
                  <a:t>u,d</a:t>
                </a:r>
                <a:r>
                  <a:rPr lang="nb-NO" dirty="0"/>
                  <a:t>). </a:t>
                </a:r>
                <a:r>
                  <a:rPr lang="nb-NO" dirty="0" err="1"/>
                  <a:t>Use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nb-NO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dirty="0"/>
              </a:p>
              <a:p>
                <a:r>
                  <a:rPr lang="nb-NO" dirty="0" err="1"/>
                  <a:t>Very</a:t>
                </a:r>
                <a:r>
                  <a:rPr lang="nb-NO" dirty="0"/>
                  <a:t> simple and </a:t>
                </a:r>
                <a:r>
                  <a:rPr lang="nb-NO" dirty="0" err="1"/>
                  <a:t>potentially</a:t>
                </a:r>
                <a:r>
                  <a:rPr lang="nb-NO" dirty="0"/>
                  <a:t> </a:t>
                </a:r>
                <a:r>
                  <a:rPr lang="nb-NO" dirty="0" err="1"/>
                  <a:t>very</a:t>
                </a:r>
                <a:r>
                  <a:rPr lang="nb-NO" dirty="0"/>
                  <a:t> </a:t>
                </a:r>
                <a:r>
                  <a:rPr lang="nb-NO" dirty="0" err="1"/>
                  <a:t>powerful</a:t>
                </a:r>
                <a:endParaRPr lang="nb-NO" dirty="0"/>
              </a:p>
              <a:p>
                <a:r>
                  <a:rPr lang="nb-NO" dirty="0" err="1"/>
                  <a:t>Use</a:t>
                </a:r>
                <a:r>
                  <a:rPr lang="nb-NO" dirty="0"/>
                  <a:t> </a:t>
                </a:r>
                <a:r>
                  <a:rPr lang="nb-NO" dirty="0" err="1"/>
                  <a:t>cascade</a:t>
                </a:r>
                <a:r>
                  <a:rPr lang="nb-NO" dirty="0"/>
                  <a:t> control of v (or w) </a:t>
                </a:r>
                <a:r>
                  <a:rPr lang="nb-NO" dirty="0" err="1"/>
                  <a:t>if</a:t>
                </a:r>
                <a:r>
                  <a:rPr lang="nb-NO" dirty="0"/>
                  <a:t> </a:t>
                </a:r>
                <a:r>
                  <a:rPr lang="nb-NO" dirty="0" err="1"/>
                  <a:t>model</a:t>
                </a:r>
                <a:r>
                  <a:rPr lang="nb-NO" dirty="0"/>
                  <a:t> is </a:t>
                </a:r>
                <a:r>
                  <a:rPr lang="nb-NO" dirty="0" err="1"/>
                  <a:t>on</a:t>
                </a:r>
                <a:r>
                  <a:rPr lang="nb-NO" dirty="0"/>
                  <a:t> </a:t>
                </a:r>
                <a:r>
                  <a:rPr lang="nb-NO" dirty="0" err="1"/>
                  <a:t>the</a:t>
                </a:r>
                <a:r>
                  <a:rPr lang="nb-NO" dirty="0"/>
                  <a:t>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nb-NO" b="1" i="1" dirty="0" err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nb-NO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nb-NO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nb-NO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nb-NO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nb-NO" b="1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nb-NO" dirty="0" err="1"/>
                  <a:t>Provides</a:t>
                </a:r>
                <a:r>
                  <a:rPr lang="nb-NO" dirty="0"/>
                  <a:t> </a:t>
                </a:r>
                <a:r>
                  <a:rPr lang="nb-NO" dirty="0" err="1"/>
                  <a:t>systematic</a:t>
                </a:r>
                <a:r>
                  <a:rPr lang="nb-NO" dirty="0"/>
                  <a:t> </a:t>
                </a:r>
                <a:r>
                  <a:rPr lang="nb-NO" dirty="0" err="1"/>
                  <a:t>approach</a:t>
                </a:r>
                <a:r>
                  <a:rPr lang="nb-NO" dirty="0"/>
                  <a:t> for </a:t>
                </a:r>
                <a:r>
                  <a:rPr lang="nb-NO" dirty="0" err="1"/>
                  <a:t>deriving</a:t>
                </a:r>
                <a:r>
                  <a:rPr lang="nb-NO" dirty="0"/>
                  <a:t> </a:t>
                </a:r>
                <a:r>
                  <a:rPr lang="nb-NO" dirty="0" err="1"/>
                  <a:t>cascade</a:t>
                </a:r>
                <a:r>
                  <a:rPr lang="nb-NO" dirty="0"/>
                  <a:t> control </a:t>
                </a:r>
                <a:r>
                  <a:rPr lang="nb-NO" dirty="0" err="1"/>
                  <a:t>solutions</a:t>
                </a:r>
                <a:endParaRPr lang="nb-NO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7935F2-399E-4F37-8C93-1116A24D8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29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94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78143-9944-4E7A-99E8-F073839D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About</a:t>
            </a:r>
            <a:r>
              <a:rPr lang="nb-NO" dirty="0"/>
              <a:t> Sigurd Skogestad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994D3-8571-4C90-9FDD-226C36C00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417638"/>
            <a:ext cx="109728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en-US" dirty="0"/>
              <a:t>•</a:t>
            </a:r>
            <a:r>
              <a:rPr lang="nn-NO" dirty="0"/>
              <a:t>1955: Born in Norway</a:t>
            </a:r>
          </a:p>
          <a:p>
            <a:pPr marL="0" indent="0">
              <a:buNone/>
            </a:pPr>
            <a:r>
              <a:rPr lang="en-US" dirty="0"/>
              <a:t>•1978: MS (</a:t>
            </a:r>
            <a:r>
              <a:rPr lang="en-US" dirty="0" err="1"/>
              <a:t>Siv.ing</a:t>
            </a:r>
            <a:r>
              <a:rPr lang="en-US" dirty="0"/>
              <a:t>.) in chemical engineering at NTNU</a:t>
            </a:r>
          </a:p>
          <a:p>
            <a:pPr marL="0" indent="0">
              <a:buNone/>
            </a:pPr>
            <a:r>
              <a:rPr lang="en-US" dirty="0"/>
              <a:t>•1979-1983: Worked at Norsk Hydro co. (process simulation)</a:t>
            </a:r>
          </a:p>
          <a:p>
            <a:pPr marL="0" indent="0">
              <a:buNone/>
            </a:pPr>
            <a:r>
              <a:rPr lang="en-US" dirty="0"/>
              <a:t>•1987: PhD from Caltech (supervisor: Manfred Morari)</a:t>
            </a:r>
          </a:p>
          <a:p>
            <a:pPr marL="0" indent="0">
              <a:buNone/>
            </a:pPr>
            <a:r>
              <a:rPr lang="en-US" dirty="0"/>
              <a:t>•1987-present: Professor of chemical engineering at NTNU</a:t>
            </a:r>
          </a:p>
          <a:p>
            <a:pPr marL="0" indent="0">
              <a:buNone/>
            </a:pPr>
            <a:r>
              <a:rPr lang="en-US" dirty="0"/>
              <a:t>• 1994-95: Visiting Professor UC Berkeley</a:t>
            </a:r>
          </a:p>
          <a:p>
            <a:pPr marL="0" indent="0">
              <a:buNone/>
            </a:pPr>
            <a:r>
              <a:rPr lang="en-US" dirty="0"/>
              <a:t>• 2001-02: Visiting Professor UC Santa Barbara</a:t>
            </a:r>
          </a:p>
          <a:p>
            <a:pPr marL="0" indent="0">
              <a:buNone/>
            </a:pPr>
            <a:r>
              <a:rPr lang="nb-NO" dirty="0"/>
              <a:t>•1999-2009: Head of </a:t>
            </a:r>
            <a:r>
              <a:rPr lang="nb-NO" dirty="0" err="1"/>
              <a:t>ChE</a:t>
            </a:r>
            <a:r>
              <a:rPr lang="nb-NO" dirty="0"/>
              <a:t> Department, NTNU</a:t>
            </a:r>
          </a:p>
          <a:p>
            <a:pPr marL="0" indent="0">
              <a:buNone/>
            </a:pPr>
            <a:r>
              <a:rPr lang="en-US" dirty="0"/>
              <a:t>•2015-..: Director SUBPRO (Subsea research center at NTNU)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Non-professional interests:</a:t>
            </a:r>
          </a:p>
          <a:p>
            <a:r>
              <a:rPr lang="en-US" b="1" dirty="0"/>
              <a:t> mountain skiing (cross country) </a:t>
            </a:r>
          </a:p>
          <a:p>
            <a:r>
              <a:rPr lang="en-US" b="1" dirty="0"/>
              <a:t>orienteering (running around with a map) </a:t>
            </a:r>
          </a:p>
          <a:p>
            <a:r>
              <a:rPr lang="en-US" b="1" dirty="0"/>
              <a:t>grouse hunting</a:t>
            </a:r>
            <a:endParaRPr lang="en-US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30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E50C-4351-4BB9-BA49-82B67324F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Extra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A6E67-4F5D-43B9-A145-429AB40CB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58454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0E1176D-E893-41EF-BE80-C3443CFCB64A}"/>
              </a:ext>
            </a:extLst>
          </p:cNvPr>
          <p:cNvGrpSpPr/>
          <p:nvPr/>
        </p:nvGrpSpPr>
        <p:grpSpPr>
          <a:xfrm>
            <a:off x="1053152" y="2024005"/>
            <a:ext cx="10085696" cy="2809989"/>
            <a:chOff x="204714" y="23113"/>
            <a:chExt cx="10085696" cy="28099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45121B-02DA-4699-963A-23839BC28B7C}"/>
                </a:ext>
              </a:extLst>
            </p:cNvPr>
            <p:cNvSpPr/>
            <p:nvPr/>
          </p:nvSpPr>
          <p:spPr>
            <a:xfrm>
              <a:off x="2306469" y="832513"/>
              <a:ext cx="1678675" cy="1241947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dirty="0">
                  <a:solidFill>
                    <a:schemeClr val="tx1"/>
                  </a:solidFill>
                </a:rPr>
                <a:t>Controller C</a:t>
              </a:r>
            </a:p>
            <a:p>
              <a:pPr algn="ctr"/>
              <a:r>
                <a:rPr lang="nb-NO" dirty="0">
                  <a:solidFill>
                    <a:schemeClr val="tx1"/>
                  </a:solidFill>
                </a:rPr>
                <a:t>(</a:t>
              </a:r>
              <a:r>
                <a:rPr lang="nb-NO" dirty="0" err="1">
                  <a:solidFill>
                    <a:schemeClr val="tx1"/>
                  </a:solidFill>
                </a:rPr>
                <a:t>dynamic</a:t>
              </a:r>
              <a:r>
                <a:rPr lang="nb-NO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CF81EC-99DE-4E1A-8EA5-6C2E3769633A}"/>
                </a:ext>
              </a:extLst>
            </p:cNvPr>
            <p:cNvSpPr/>
            <p:nvPr/>
          </p:nvSpPr>
          <p:spPr>
            <a:xfrm>
              <a:off x="4899544" y="900751"/>
              <a:ext cx="1678675" cy="111911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dirty="0">
                  <a:solidFill>
                    <a:schemeClr val="tx1"/>
                  </a:solidFill>
                </a:rPr>
                <a:t>Inverse input</a:t>
              </a:r>
            </a:p>
            <a:p>
              <a:pPr algn="ctr"/>
              <a:r>
                <a:rPr lang="nb-NO" dirty="0" err="1">
                  <a:solidFill>
                    <a:schemeClr val="tx1"/>
                  </a:solidFill>
                </a:rPr>
                <a:t>tranformation</a:t>
              </a:r>
              <a:r>
                <a:rPr lang="nb-NO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nb-NO" sz="1400" dirty="0">
                  <a:solidFill>
                    <a:schemeClr val="tx1"/>
                  </a:solidFill>
                </a:rPr>
                <a:t>(</a:t>
              </a:r>
              <a:r>
                <a:rPr lang="nb-NO" sz="1400" dirty="0" err="1">
                  <a:solidFill>
                    <a:schemeClr val="tx1"/>
                  </a:solidFill>
                </a:rPr>
                <a:t>Static</a:t>
              </a:r>
              <a:r>
                <a:rPr lang="nb-NO" sz="1400" dirty="0">
                  <a:solidFill>
                    <a:schemeClr val="tx1"/>
                  </a:solidFill>
                </a:rPr>
                <a:t>)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9C1DFE5-97E6-43A4-A9D5-670F9A3716EB}"/>
                </a:ext>
              </a:extLst>
            </p:cNvPr>
            <p:cNvCxnSpPr>
              <a:stCxn id="5" idx="3"/>
              <a:endCxn id="6" idx="1"/>
            </p:cNvCxnSpPr>
            <p:nvPr/>
          </p:nvCxnSpPr>
          <p:spPr>
            <a:xfrm>
              <a:off x="3985144" y="1453487"/>
              <a:ext cx="914400" cy="68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1708AA9-8D71-4AD2-B03E-3003645E2BD4}"/>
                </a:ext>
              </a:extLst>
            </p:cNvPr>
            <p:cNvCxnSpPr>
              <a:stCxn id="6" idx="3"/>
            </p:cNvCxnSpPr>
            <p:nvPr/>
          </p:nvCxnSpPr>
          <p:spPr>
            <a:xfrm flipV="1">
              <a:off x="6578219" y="1460309"/>
              <a:ext cx="88710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458324-2F5E-4CC3-B4FA-82B69D526AA7}"/>
                </a:ext>
              </a:extLst>
            </p:cNvPr>
            <p:cNvSpPr/>
            <p:nvPr/>
          </p:nvSpPr>
          <p:spPr>
            <a:xfrm>
              <a:off x="7492619" y="893927"/>
              <a:ext cx="1678675" cy="1119117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dirty="0">
                  <a:solidFill>
                    <a:schemeClr val="tx1"/>
                  </a:solidFill>
                </a:rPr>
                <a:t>Process</a:t>
              </a:r>
            </a:p>
            <a:p>
              <a:pPr algn="ctr"/>
              <a:r>
                <a:rPr lang="nb-NO" dirty="0">
                  <a:solidFill>
                    <a:schemeClr val="tx1"/>
                  </a:solidFill>
                </a:rPr>
                <a:t>(</a:t>
              </a:r>
              <a:r>
                <a:rPr lang="nb-NO" dirty="0" err="1">
                  <a:solidFill>
                    <a:schemeClr val="tx1"/>
                  </a:solidFill>
                </a:rPr>
                <a:t>dynamic</a:t>
              </a:r>
              <a:r>
                <a:rPr lang="nb-NO" dirty="0">
                  <a:solidFill>
                    <a:schemeClr val="tx1"/>
                  </a:solidFill>
                </a:rPr>
                <a:t>)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824958B-7540-4D08-88CC-111376C7A81D}"/>
                </a:ext>
              </a:extLst>
            </p:cNvPr>
            <p:cNvCxnSpPr/>
            <p:nvPr/>
          </p:nvCxnSpPr>
          <p:spPr>
            <a:xfrm>
              <a:off x="8256894" y="150125"/>
              <a:ext cx="0" cy="6823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212FE91-485E-446B-97AB-E0EDCF3BDE42}"/>
                </a:ext>
              </a:extLst>
            </p:cNvPr>
            <p:cNvCxnSpPr>
              <a:stCxn id="9" idx="3"/>
            </p:cNvCxnSpPr>
            <p:nvPr/>
          </p:nvCxnSpPr>
          <p:spPr>
            <a:xfrm>
              <a:off x="9171294" y="1453486"/>
              <a:ext cx="1119116" cy="68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98C7644-3DB7-4353-9ED6-9FA786838FA5}"/>
                </a:ext>
              </a:extLst>
            </p:cNvPr>
            <p:cNvCxnSpPr/>
            <p:nvPr/>
          </p:nvCxnSpPr>
          <p:spPr>
            <a:xfrm>
              <a:off x="204714" y="1460309"/>
              <a:ext cx="9962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F86B0F5-3906-4C45-A159-C39A59645EDF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1201001" y="1453485"/>
              <a:ext cx="1105468" cy="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E34E871-3561-4495-918E-4A6929BEED1C}"/>
                </a:ext>
              </a:extLst>
            </p:cNvPr>
            <p:cNvCxnSpPr/>
            <p:nvPr/>
          </p:nvCxnSpPr>
          <p:spPr>
            <a:xfrm>
              <a:off x="9730852" y="1453485"/>
              <a:ext cx="0" cy="13033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D02CFF0-AE0F-4801-9D84-D355FF1CB4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1001" y="2729552"/>
              <a:ext cx="8529852" cy="272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3315922-8165-4F7B-A158-FABBB5991D04}"/>
                </a:ext>
              </a:extLst>
            </p:cNvPr>
            <p:cNvCxnSpPr/>
            <p:nvPr/>
          </p:nvCxnSpPr>
          <p:spPr>
            <a:xfrm flipV="1">
              <a:off x="1201001" y="1460309"/>
              <a:ext cx="0" cy="12965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F65B2AB-E523-4B5F-9A9D-5B70A153CB6E}"/>
                </a:ext>
              </a:extLst>
            </p:cNvPr>
            <p:cNvCxnSpPr>
              <a:cxnSpLocks/>
            </p:cNvCxnSpPr>
            <p:nvPr/>
          </p:nvCxnSpPr>
          <p:spPr>
            <a:xfrm>
              <a:off x="586851" y="2074460"/>
              <a:ext cx="307075" cy="68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48867B0C-B81C-42B2-913D-23EC9667E8F3}"/>
                </a:ext>
              </a:extLst>
            </p:cNvPr>
            <p:cNvSpPr txBox="1"/>
            <p:nvPr/>
          </p:nvSpPr>
          <p:spPr>
            <a:xfrm>
              <a:off x="492534" y="921980"/>
              <a:ext cx="401392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sz="2400" dirty="0"/>
                <a:t>y</a:t>
              </a:r>
              <a:r>
                <a:rPr lang="nb-NO" sz="2400" baseline="-25000" dirty="0"/>
                <a:t>s</a:t>
              </a:r>
            </a:p>
          </p:txBody>
        </p:sp>
        <p:sp>
          <p:nvSpPr>
            <p:cNvPr id="19" name="TextBox 31">
              <a:extLst>
                <a:ext uri="{FF2B5EF4-FFF2-40B4-BE49-F238E27FC236}">
                  <a16:creationId xmlns:a16="http://schemas.microsoft.com/office/drawing/2014/main" id="{0E9EDA2C-BF27-471A-80F0-C2330B217B8D}"/>
                </a:ext>
              </a:extLst>
            </p:cNvPr>
            <p:cNvSpPr txBox="1"/>
            <p:nvPr/>
          </p:nvSpPr>
          <p:spPr>
            <a:xfrm>
              <a:off x="2461147" y="2125216"/>
              <a:ext cx="324128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sz="2400" dirty="0"/>
                <a:t>y</a:t>
              </a:r>
              <a:endParaRPr lang="nb-NO" sz="2400" baseline="-25000" dirty="0"/>
            </a:p>
            <a:p>
              <a:endParaRPr lang="nb-NO" sz="2400" baseline="-25000" dirty="0"/>
            </a:p>
          </p:txBody>
        </p:sp>
        <p:sp>
          <p:nvSpPr>
            <p:cNvPr id="20" name="TextBox 34">
              <a:extLst>
                <a:ext uri="{FF2B5EF4-FFF2-40B4-BE49-F238E27FC236}">
                  <a16:creationId xmlns:a16="http://schemas.microsoft.com/office/drawing/2014/main" id="{8F774ABD-BCD4-477A-A428-5D6031C9E0D9}"/>
                </a:ext>
              </a:extLst>
            </p:cNvPr>
            <p:cNvSpPr txBox="1"/>
            <p:nvPr/>
          </p:nvSpPr>
          <p:spPr>
            <a:xfrm>
              <a:off x="4262649" y="946287"/>
              <a:ext cx="324128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sz="2400" dirty="0"/>
                <a:t>v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DFFD23E-0960-43E5-AD4D-8798CFCBEADF}"/>
                </a:ext>
              </a:extLst>
            </p:cNvPr>
            <p:cNvCxnSpPr/>
            <p:nvPr/>
          </p:nvCxnSpPr>
          <p:spPr>
            <a:xfrm flipH="1">
              <a:off x="5738881" y="491319"/>
              <a:ext cx="251801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200B432-DC64-4A9C-8D1E-563C989D6658}"/>
                </a:ext>
              </a:extLst>
            </p:cNvPr>
            <p:cNvCxnSpPr>
              <a:endCxn id="6" idx="0"/>
            </p:cNvCxnSpPr>
            <p:nvPr/>
          </p:nvCxnSpPr>
          <p:spPr>
            <a:xfrm>
              <a:off x="5738881" y="491319"/>
              <a:ext cx="1" cy="4094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39">
              <a:extLst>
                <a:ext uri="{FF2B5EF4-FFF2-40B4-BE49-F238E27FC236}">
                  <a16:creationId xmlns:a16="http://schemas.microsoft.com/office/drawing/2014/main" id="{772A9549-0182-4386-9D3F-9B9A6F021CCE}"/>
                </a:ext>
              </a:extLst>
            </p:cNvPr>
            <p:cNvSpPr txBox="1"/>
            <p:nvPr/>
          </p:nvSpPr>
          <p:spPr>
            <a:xfrm>
              <a:off x="8404745" y="23113"/>
              <a:ext cx="346570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sz="2400" dirty="0"/>
                <a:t>d</a:t>
              </a:r>
              <a:endParaRPr lang="nb-NO" sz="2400" baseline="-25000" dirty="0"/>
            </a:p>
            <a:p>
              <a:endParaRPr lang="nb-NO" sz="2400" baseline="-25000" dirty="0"/>
            </a:p>
          </p:txBody>
        </p:sp>
        <p:sp>
          <p:nvSpPr>
            <p:cNvPr id="24" name="TextBox 40">
              <a:extLst>
                <a:ext uri="{FF2B5EF4-FFF2-40B4-BE49-F238E27FC236}">
                  <a16:creationId xmlns:a16="http://schemas.microsoft.com/office/drawing/2014/main" id="{385036A8-1A88-42BF-A210-432E7DB4D52F}"/>
                </a:ext>
              </a:extLst>
            </p:cNvPr>
            <p:cNvSpPr txBox="1"/>
            <p:nvPr/>
          </p:nvSpPr>
          <p:spPr>
            <a:xfrm>
              <a:off x="6882605" y="955370"/>
              <a:ext cx="346570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sz="2400" dirty="0"/>
                <a:t>u</a:t>
              </a:r>
              <a:endParaRPr lang="nb-NO" sz="2400" baseline="-25000" dirty="0"/>
            </a:p>
            <a:p>
              <a:endParaRPr lang="nb-NO" sz="2400" baseline="-25000" dirty="0"/>
            </a:p>
          </p:txBody>
        </p:sp>
        <p:sp>
          <p:nvSpPr>
            <p:cNvPr id="25" name="TextBox 41">
              <a:extLst>
                <a:ext uri="{FF2B5EF4-FFF2-40B4-BE49-F238E27FC236}">
                  <a16:creationId xmlns:a16="http://schemas.microsoft.com/office/drawing/2014/main" id="{E427B9E7-D7A8-47B2-89CF-DC67F5AEA3F7}"/>
                </a:ext>
              </a:extLst>
            </p:cNvPr>
            <p:cNvSpPr txBox="1"/>
            <p:nvPr/>
          </p:nvSpPr>
          <p:spPr>
            <a:xfrm>
              <a:off x="9568788" y="961742"/>
              <a:ext cx="324128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sz="2400" dirty="0"/>
                <a:t>y</a:t>
              </a:r>
              <a:endParaRPr lang="nb-NO" sz="2400" baseline="-25000" dirty="0"/>
            </a:p>
            <a:p>
              <a:endParaRPr lang="nb-NO" sz="2400" baseline="-25000" dirty="0"/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67591E1-1431-4712-BCA8-5414DBF811B7}"/>
              </a:ext>
            </a:extLst>
          </p:cNvPr>
          <p:cNvCxnSpPr/>
          <p:nvPr/>
        </p:nvCxnSpPr>
        <p:spPr>
          <a:xfrm flipV="1">
            <a:off x="6096000" y="4013936"/>
            <a:ext cx="0" cy="716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F165BE2-AED6-48C2-AEBB-C4C7AC079F20}"/>
              </a:ext>
            </a:extLst>
          </p:cNvPr>
          <p:cNvSpPr/>
          <p:nvPr/>
        </p:nvSpPr>
        <p:spPr>
          <a:xfrm>
            <a:off x="5412773" y="1900719"/>
            <a:ext cx="4842390" cy="2417225"/>
          </a:xfrm>
          <a:prstGeom prst="rect">
            <a:avLst/>
          </a:prstGeom>
          <a:noFill/>
          <a:ln w="349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90B7F5-FEA4-4BD3-BD30-2026103DF701}"/>
              </a:ext>
            </a:extLst>
          </p:cNvPr>
          <p:cNvSpPr txBox="1"/>
          <p:nvPr/>
        </p:nvSpPr>
        <p:spPr>
          <a:xfrm>
            <a:off x="7426657" y="1377499"/>
            <a:ext cx="10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solidFill>
                  <a:schemeClr val="accent1"/>
                </a:solidFill>
              </a:rPr>
              <a:t>linear</a:t>
            </a:r>
          </a:p>
        </p:txBody>
      </p:sp>
    </p:spTree>
    <p:extLst>
      <p:ext uri="{BB962C8B-B14F-4D97-AF65-F5344CB8AC3E}">
        <p14:creationId xmlns:p14="http://schemas.microsoft.com/office/powerpoint/2010/main" val="4208681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088949-27A7-4C31-B8FC-1977A6BFD1C2}"/>
              </a:ext>
            </a:extLst>
          </p:cNvPr>
          <p:cNvSpPr/>
          <p:nvPr/>
        </p:nvSpPr>
        <p:spPr>
          <a:xfrm>
            <a:off x="2668460" y="2003156"/>
            <a:ext cx="1678675" cy="124194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Controller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50FFB6-8E87-4A7A-8651-BFD6A8305875}"/>
              </a:ext>
            </a:extLst>
          </p:cNvPr>
          <p:cNvSpPr/>
          <p:nvPr/>
        </p:nvSpPr>
        <p:spPr>
          <a:xfrm>
            <a:off x="5261535" y="2071394"/>
            <a:ext cx="1678675" cy="111911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Slave v-controller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97342A-398D-48F0-B88C-91AE65844C99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347135" y="2624130"/>
            <a:ext cx="914400" cy="68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400108-A33E-41DF-ACA9-86FB5E5E89B6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6940210" y="2630952"/>
            <a:ext cx="88710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3B49CE2-094F-4E9B-A94C-CF74AFB1AC14}"/>
              </a:ext>
            </a:extLst>
          </p:cNvPr>
          <p:cNvSpPr/>
          <p:nvPr/>
        </p:nvSpPr>
        <p:spPr>
          <a:xfrm>
            <a:off x="7854610" y="2064570"/>
            <a:ext cx="1678675" cy="1119117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Process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dynamic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95ABB8-F5DB-42D5-AC98-52EF9A332704}"/>
              </a:ext>
            </a:extLst>
          </p:cNvPr>
          <p:cNvCxnSpPr>
            <a:cxnSpLocks/>
          </p:cNvCxnSpPr>
          <p:nvPr/>
        </p:nvCxnSpPr>
        <p:spPr>
          <a:xfrm flipH="1">
            <a:off x="8618885" y="972897"/>
            <a:ext cx="1" cy="10302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BEF09D-F219-4EBA-8503-E83161964201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9533285" y="2624129"/>
            <a:ext cx="1119116" cy="68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A9707B-B97C-4630-BFEC-E7BDC43ABDFC}"/>
              </a:ext>
            </a:extLst>
          </p:cNvPr>
          <p:cNvCxnSpPr/>
          <p:nvPr/>
        </p:nvCxnSpPr>
        <p:spPr>
          <a:xfrm>
            <a:off x="566705" y="2630952"/>
            <a:ext cx="9962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E8514C-F844-450C-9106-8B9C29E18B2E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562992" y="2624128"/>
            <a:ext cx="1105468" cy="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2891FA-0BD4-474B-A662-AEFA30A3D6E0}"/>
              </a:ext>
            </a:extLst>
          </p:cNvPr>
          <p:cNvCxnSpPr/>
          <p:nvPr/>
        </p:nvCxnSpPr>
        <p:spPr>
          <a:xfrm>
            <a:off x="10092843" y="2624128"/>
            <a:ext cx="0" cy="1303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8E5287-F986-4292-9570-2A038966D993}"/>
              </a:ext>
            </a:extLst>
          </p:cNvPr>
          <p:cNvCxnSpPr/>
          <p:nvPr/>
        </p:nvCxnSpPr>
        <p:spPr>
          <a:xfrm flipV="1">
            <a:off x="1562992" y="2630952"/>
            <a:ext cx="0" cy="12965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C12174-20AF-4FF0-B57A-F008302912F3}"/>
              </a:ext>
            </a:extLst>
          </p:cNvPr>
          <p:cNvCxnSpPr>
            <a:cxnSpLocks/>
          </p:cNvCxnSpPr>
          <p:nvPr/>
        </p:nvCxnSpPr>
        <p:spPr>
          <a:xfrm>
            <a:off x="948842" y="3245103"/>
            <a:ext cx="307075" cy="68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52B76A-53AE-48C4-98B4-C9F3B0ADB7FC}"/>
              </a:ext>
            </a:extLst>
          </p:cNvPr>
          <p:cNvSpPr txBox="1"/>
          <p:nvPr/>
        </p:nvSpPr>
        <p:spPr>
          <a:xfrm>
            <a:off x="854525" y="2092623"/>
            <a:ext cx="401392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r>
              <a:rPr lang="nb-NO" sz="2400" baseline="-25000" dirty="0"/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32C021-19B6-4DE7-A4B4-F33800815C84}"/>
              </a:ext>
            </a:extLst>
          </p:cNvPr>
          <p:cNvSpPr txBox="1"/>
          <p:nvPr/>
        </p:nvSpPr>
        <p:spPr>
          <a:xfrm>
            <a:off x="2823138" y="3295859"/>
            <a:ext cx="324128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endParaRPr lang="nb-NO" sz="2400" baseline="-25000" dirty="0"/>
          </a:p>
          <a:p>
            <a:endParaRPr lang="nb-NO" sz="2400" baseline="-250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A1A41B-7686-4EB1-9CA0-2CFABF578343}"/>
              </a:ext>
            </a:extLst>
          </p:cNvPr>
          <p:cNvCxnSpPr>
            <a:cxnSpLocks/>
          </p:cNvCxnSpPr>
          <p:nvPr/>
        </p:nvCxnSpPr>
        <p:spPr>
          <a:xfrm flipH="1">
            <a:off x="7956644" y="1329648"/>
            <a:ext cx="648593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CC2D052-D327-4521-884D-25BAA82C2D25}"/>
              </a:ext>
            </a:extLst>
          </p:cNvPr>
          <p:cNvCxnSpPr>
            <a:cxnSpLocks/>
          </p:cNvCxnSpPr>
          <p:nvPr/>
        </p:nvCxnSpPr>
        <p:spPr>
          <a:xfrm flipH="1">
            <a:off x="5875778" y="1318940"/>
            <a:ext cx="10661" cy="7361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808767E-2563-4DD3-8B44-B4B164484F78}"/>
              </a:ext>
            </a:extLst>
          </p:cNvPr>
          <p:cNvSpPr txBox="1"/>
          <p:nvPr/>
        </p:nvSpPr>
        <p:spPr>
          <a:xfrm>
            <a:off x="8766736" y="1193756"/>
            <a:ext cx="184731" cy="338554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endParaRPr lang="nb-NO" sz="2400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702EF5-EE60-488F-9E87-C828B72FC8EB}"/>
              </a:ext>
            </a:extLst>
          </p:cNvPr>
          <p:cNvSpPr txBox="1"/>
          <p:nvPr/>
        </p:nvSpPr>
        <p:spPr>
          <a:xfrm>
            <a:off x="7244596" y="2126013"/>
            <a:ext cx="346570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endParaRPr lang="nb-NO" sz="2400" baseline="-25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b-NO" sz="2400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604C22-D5A8-4B39-8650-AE5D1365A144}"/>
              </a:ext>
            </a:extLst>
          </p:cNvPr>
          <p:cNvSpPr txBox="1"/>
          <p:nvPr/>
        </p:nvSpPr>
        <p:spPr>
          <a:xfrm>
            <a:off x="10433319" y="2149766"/>
            <a:ext cx="324128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2400" dirty="0"/>
              <a:t>y</a:t>
            </a:r>
            <a:endParaRPr lang="nb-NO" sz="2400" baseline="-25000" dirty="0"/>
          </a:p>
          <a:p>
            <a:endParaRPr lang="nb-NO" sz="2400" baseline="-250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E8634F-99C0-4FDC-A611-15ED3993D551}"/>
              </a:ext>
            </a:extLst>
          </p:cNvPr>
          <p:cNvCxnSpPr/>
          <p:nvPr/>
        </p:nvCxnSpPr>
        <p:spPr>
          <a:xfrm flipV="1">
            <a:off x="9783081" y="2586242"/>
            <a:ext cx="24948" cy="5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0E3ED08-C95C-4D91-A2D6-D17B53EFD3EB}"/>
              </a:ext>
            </a:extLst>
          </p:cNvPr>
          <p:cNvCxnSpPr>
            <a:cxnSpLocks/>
          </p:cNvCxnSpPr>
          <p:nvPr/>
        </p:nvCxnSpPr>
        <p:spPr>
          <a:xfrm flipV="1">
            <a:off x="9808029" y="1563375"/>
            <a:ext cx="0" cy="1060753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7EA1409-ABC6-495E-B5BF-12C43DD35531}"/>
              </a:ext>
            </a:extLst>
          </p:cNvPr>
          <p:cNvCxnSpPr>
            <a:cxnSpLocks/>
          </p:cNvCxnSpPr>
          <p:nvPr/>
        </p:nvCxnSpPr>
        <p:spPr>
          <a:xfrm flipH="1">
            <a:off x="7956644" y="1563375"/>
            <a:ext cx="1826437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02BDAE4-EBA3-464E-ABCB-07301660BAFB}"/>
              </a:ext>
            </a:extLst>
          </p:cNvPr>
          <p:cNvSpPr/>
          <p:nvPr/>
        </p:nvSpPr>
        <p:spPr>
          <a:xfrm>
            <a:off x="6367361" y="890993"/>
            <a:ext cx="1597513" cy="8633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Input </a:t>
            </a:r>
            <a:r>
              <a:rPr lang="nb-NO" dirty="0" err="1">
                <a:solidFill>
                  <a:schemeClr val="tx1"/>
                </a:solidFill>
              </a:rPr>
              <a:t>transformation</a:t>
            </a:r>
            <a:endParaRPr lang="nb-NO" dirty="0">
              <a:solidFill>
                <a:schemeClr val="tx1"/>
              </a:solidFill>
            </a:endParaRPr>
          </a:p>
          <a:p>
            <a:pPr algn="ctr"/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static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1F86E1E-22DC-4AA0-AA52-804A28F46754}"/>
              </a:ext>
            </a:extLst>
          </p:cNvPr>
          <p:cNvCxnSpPr>
            <a:stCxn id="33" idx="1"/>
          </p:cNvCxnSpPr>
          <p:nvPr/>
        </p:nvCxnSpPr>
        <p:spPr>
          <a:xfrm flipH="1">
            <a:off x="5886439" y="1322668"/>
            <a:ext cx="48092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D42FC52-98FD-48E8-8783-195501B31697}"/>
              </a:ext>
            </a:extLst>
          </p:cNvPr>
          <p:cNvSpPr txBox="1"/>
          <p:nvPr/>
        </p:nvSpPr>
        <p:spPr>
          <a:xfrm>
            <a:off x="8766736" y="806428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AF8DAE-1421-46E5-824C-E4B3BAB4DD1B}"/>
              </a:ext>
            </a:extLst>
          </p:cNvPr>
          <p:cNvSpPr txBox="1"/>
          <p:nvPr/>
        </p:nvSpPr>
        <p:spPr>
          <a:xfrm>
            <a:off x="4776075" y="893667"/>
            <a:ext cx="994094" cy="66684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nb-NO" sz="2400" dirty="0"/>
              <a:t>v</a:t>
            </a:r>
            <a:endParaRPr lang="nb-NO" sz="2400" baseline="-25000" dirty="0"/>
          </a:p>
          <a:p>
            <a:r>
              <a:rPr lang="nb-NO" sz="1100" baseline="-25000" dirty="0"/>
              <a:t>(</a:t>
            </a:r>
            <a:r>
              <a:rPr lang="nb-NO" sz="2000" baseline="-25000" dirty="0" err="1"/>
              <a:t>calculated</a:t>
            </a:r>
            <a:r>
              <a:rPr lang="nb-NO" sz="1100" baseline="-25000" dirty="0"/>
              <a:t> 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59CE12-66CB-4AB9-AF35-B53F876BADC8}"/>
              </a:ext>
            </a:extLst>
          </p:cNvPr>
          <p:cNvSpPr txBox="1"/>
          <p:nvPr/>
        </p:nvSpPr>
        <p:spPr>
          <a:xfrm>
            <a:off x="4461133" y="2635793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(setpoint)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00158-F65B-4388-9705-E57DFB2813F3}"/>
              </a:ext>
            </a:extLst>
          </p:cNvPr>
          <p:cNvSpPr txBox="1"/>
          <p:nvPr/>
        </p:nvSpPr>
        <p:spPr>
          <a:xfrm>
            <a:off x="4695627" y="2148341"/>
            <a:ext cx="366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/>
              <a:t>v</a:t>
            </a:r>
            <a:r>
              <a:rPr lang="nb-NO" sz="2000" baseline="-25000" dirty="0" err="1"/>
              <a:t>s</a:t>
            </a:r>
            <a:endParaRPr lang="nb-NO" sz="2000" baseline="-250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B706D28-D79D-4B94-AFBA-B340C111B0DC}"/>
              </a:ext>
            </a:extLst>
          </p:cNvPr>
          <p:cNvCxnSpPr>
            <a:cxnSpLocks/>
          </p:cNvCxnSpPr>
          <p:nvPr/>
        </p:nvCxnSpPr>
        <p:spPr>
          <a:xfrm flipH="1" flipV="1">
            <a:off x="7604814" y="1749593"/>
            <a:ext cx="11300" cy="842335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312DE09-2CEB-4E3E-AD27-4A3DD88AD8CE}"/>
              </a:ext>
            </a:extLst>
          </p:cNvPr>
          <p:cNvCxnSpPr>
            <a:cxnSpLocks/>
          </p:cNvCxnSpPr>
          <p:nvPr/>
        </p:nvCxnSpPr>
        <p:spPr>
          <a:xfrm flipV="1">
            <a:off x="1562992" y="3923082"/>
            <a:ext cx="8529851" cy="44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F2ADF3C-937B-40F9-B931-35E37E47FA12}"/>
              </a:ext>
            </a:extLst>
          </p:cNvPr>
          <p:cNvCxnSpPr>
            <a:cxnSpLocks/>
          </p:cNvCxnSpPr>
          <p:nvPr/>
        </p:nvCxnSpPr>
        <p:spPr>
          <a:xfrm flipV="1">
            <a:off x="8237692" y="1676400"/>
            <a:ext cx="0" cy="3786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3DD809E-2E38-4A63-B449-0A6BAC5B50A2}"/>
              </a:ext>
            </a:extLst>
          </p:cNvPr>
          <p:cNvCxnSpPr/>
          <p:nvPr/>
        </p:nvCxnSpPr>
        <p:spPr>
          <a:xfrm flipH="1">
            <a:off x="7956644" y="1676400"/>
            <a:ext cx="28104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10B5425-8AF0-4BE7-B95D-D89A198F50B5}"/>
              </a:ext>
            </a:extLst>
          </p:cNvPr>
          <p:cNvSpPr txBox="1"/>
          <p:nvPr/>
        </p:nvSpPr>
        <p:spPr>
          <a:xfrm>
            <a:off x="8197415" y="1459164"/>
            <a:ext cx="380232" cy="666849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nb-NO" sz="3200" baseline="-25000" dirty="0"/>
              <a:t>w</a:t>
            </a:r>
          </a:p>
          <a:p>
            <a:endParaRPr lang="nb-NO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537286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7519F-8E64-45F7-A569-445110AA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Special case (series system, f is </a:t>
            </a:r>
            <a:r>
              <a:rPr lang="nb-NO" dirty="0" err="1"/>
              <a:t>independent</a:t>
            </a:r>
            <a:r>
              <a:rPr lang="nb-NO" dirty="0"/>
              <a:t> of u) : </a:t>
            </a:r>
            <a:br>
              <a:rPr lang="nb-NO" dirty="0"/>
            </a:br>
            <a:r>
              <a:rPr lang="nb-NO" dirty="0"/>
              <a:t>Control of by Chain of </a:t>
            </a:r>
            <a:r>
              <a:rPr lang="nb-NO" dirty="0" err="1"/>
              <a:t>transformations</a:t>
            </a:r>
            <a:r>
              <a:rPr lang="nb-NO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6D27E6-795A-4062-8DC7-F9BC76EF41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54141" y="2198284"/>
            <a:ext cx="8288866" cy="3032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050D91-FE4A-4547-892F-E9F42BA135C6}"/>
                  </a:ext>
                </a:extLst>
              </p:cNvPr>
              <p:cNvSpPr txBox="1"/>
              <p:nvPr/>
            </p:nvSpPr>
            <p:spPr>
              <a:xfrm>
                <a:off x="1428108" y="1900719"/>
                <a:ext cx="3009542" cy="900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b="1" dirty="0"/>
                  <a:t>Process 1: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nb-NO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b="1" dirty="0">
                  <a:solidFill>
                    <a:srgbClr val="FF0000"/>
                  </a:solidFill>
                </a:endParaRPr>
              </a:p>
              <a:p>
                <a:r>
                  <a:rPr lang="nb-NO" b="1" dirty="0"/>
                  <a:t>Process 2: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𝒅𝒘</m:t>
                        </m:r>
                      </m:num>
                      <m:den>
                        <m:r>
                          <a:rPr lang="nb-NO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nb-NO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050D91-FE4A-4547-892F-E9F42BA13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08" y="1900719"/>
                <a:ext cx="3009542" cy="900888"/>
              </a:xfrm>
              <a:prstGeom prst="rect">
                <a:avLst/>
              </a:prstGeom>
              <a:blipFill>
                <a:blip r:embed="rId3"/>
                <a:stretch>
                  <a:fillRect l="-1619" b="-3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1D35B3F-2DD4-4CA4-9F45-C563E8519BCE}"/>
              </a:ext>
            </a:extLst>
          </p:cNvPr>
          <p:cNvSpPr txBox="1"/>
          <p:nvPr/>
        </p:nvSpPr>
        <p:spPr>
          <a:xfrm>
            <a:off x="4993240" y="3184989"/>
            <a:ext cx="934949" cy="1006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70E0894-C5FE-4FFA-A1CA-0F8E75FE7972}"/>
              </a:ext>
            </a:extLst>
          </p:cNvPr>
          <p:cNvCxnSpPr/>
          <p:nvPr/>
        </p:nvCxnSpPr>
        <p:spPr>
          <a:xfrm>
            <a:off x="4993240" y="3582253"/>
            <a:ext cx="10068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BA29FF2-EF26-4239-861E-2CD4137783BE}"/>
              </a:ext>
            </a:extLst>
          </p:cNvPr>
          <p:cNvSpPr txBox="1"/>
          <p:nvPr/>
        </p:nvSpPr>
        <p:spPr>
          <a:xfrm>
            <a:off x="6647380" y="4191856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02F4B4-79D2-44DB-B62C-2E17A6B24846}"/>
              </a:ext>
            </a:extLst>
          </p:cNvPr>
          <p:cNvSpPr/>
          <p:nvPr/>
        </p:nvSpPr>
        <p:spPr>
          <a:xfrm>
            <a:off x="4720976" y="3895993"/>
            <a:ext cx="1690098" cy="36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11983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D9CF64-48E1-4B02-9E9D-BFE2D8C325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26146" y="709657"/>
            <a:ext cx="5731510" cy="2052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2B2BCC-89BC-4F4A-81C3-832697C7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Some</a:t>
            </a:r>
            <a:r>
              <a:rPr lang="nb-NO" dirty="0"/>
              <a:t> cases: Slave controller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replaced</a:t>
            </a:r>
            <a:r>
              <a:rPr lang="nb-NO" dirty="0"/>
              <a:t> by </a:t>
            </a:r>
            <a:r>
              <a:rPr lang="nb-NO" dirty="0" err="1"/>
              <a:t>static</a:t>
            </a:r>
            <a:r>
              <a:rPr lang="nb-NO" dirty="0"/>
              <a:t> </a:t>
            </a:r>
            <a:r>
              <a:rPr lang="nb-NO" dirty="0" err="1"/>
              <a:t>block</a:t>
            </a:r>
            <a:r>
              <a:rPr lang="nb-NO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60C81F-F8AD-462A-BAF7-9C8AEBB44A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599362"/>
                <a:ext cx="10972800" cy="3526802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nb-NO" sz="1400" dirty="0"/>
                  <a:t>NO: series system (f </a:t>
                </a:r>
                <a:r>
                  <a:rPr lang="nb-NO" sz="1400" dirty="0" err="1"/>
                  <a:t>independent</a:t>
                </a:r>
                <a:r>
                  <a:rPr lang="nb-NO" sz="1400" dirty="0"/>
                  <a:t> of u. Here a </a:t>
                </a:r>
                <a:r>
                  <a:rPr lang="nb-NO" sz="1400" dirty="0" err="1"/>
                  <a:t>static</a:t>
                </a:r>
                <a:r>
                  <a:rPr lang="nb-NO" sz="1400" dirty="0"/>
                  <a:t> </a:t>
                </a:r>
                <a:r>
                  <a:rPr lang="nb-NO" sz="1400" dirty="0" err="1"/>
                  <a:t>block</a:t>
                </a:r>
                <a:r>
                  <a:rPr lang="nb-NO" sz="1400" dirty="0"/>
                  <a:t> for u is impossible so </a:t>
                </a:r>
                <a:r>
                  <a:rPr lang="nb-NO" sz="1400" dirty="0" err="1"/>
                  <a:t>we</a:t>
                </a:r>
                <a:r>
                  <a:rPr lang="nb-NO" sz="1400" dirty="0"/>
                  <a:t> must </a:t>
                </a:r>
                <a:r>
                  <a:rPr lang="nb-NO" sz="1400" dirty="0" err="1"/>
                  <a:t>use</a:t>
                </a:r>
                <a:r>
                  <a:rPr lang="nb-NO" sz="1400" dirty="0"/>
                  <a:t> </a:t>
                </a:r>
                <a:r>
                  <a:rPr lang="nb-NO" sz="1400" dirty="0" err="1"/>
                  <a:t>cascade</a:t>
                </a:r>
                <a:r>
                  <a:rPr lang="nb-NO" sz="1400" dirty="0"/>
                  <a:t> control. Problem: </a:t>
                </a:r>
                <a:r>
                  <a:rPr lang="nb-NO" sz="1400" dirty="0" err="1"/>
                  <a:t>may</a:t>
                </a:r>
                <a:r>
                  <a:rPr lang="nb-NO" sz="1400" dirty="0"/>
                  <a:t> be </a:t>
                </a:r>
                <a:r>
                  <a:rPr lang="nb-NO" sz="1400" dirty="0" err="1"/>
                  <a:t>difficult</a:t>
                </a:r>
                <a:r>
                  <a:rPr lang="nb-NO" sz="1400" dirty="0"/>
                  <a:t> to </a:t>
                </a:r>
                <a:r>
                  <a:rPr lang="nb-NO" sz="1400" dirty="0" err="1"/>
                  <a:t>get</a:t>
                </a:r>
                <a:r>
                  <a:rPr lang="nb-NO" sz="1400" dirty="0"/>
                  <a:t> fast slave loop)</a:t>
                </a:r>
              </a:p>
              <a:p>
                <a:pPr lvl="1"/>
                <a:r>
                  <a:rPr lang="nb-NO" sz="1400" dirty="0"/>
                  <a:t>MAYBE parallell system (</a:t>
                </a:r>
                <a:r>
                  <a:rPr lang="nb-NO" sz="1400" dirty="0" err="1"/>
                  <a:t>dangerous</a:t>
                </a:r>
                <a:r>
                  <a:rPr lang="nb-NO" sz="1400" dirty="0"/>
                  <a:t>: </a:t>
                </a:r>
                <a:r>
                  <a:rPr lang="nb-NO" sz="1400" dirty="0" err="1"/>
                  <a:t>may</a:t>
                </a:r>
                <a:r>
                  <a:rPr lang="nb-NO" sz="1400" dirty="0"/>
                  <a:t> </a:t>
                </a:r>
                <a:r>
                  <a:rPr lang="nb-NO" sz="1400" dirty="0" err="1"/>
                  <a:t>get</a:t>
                </a:r>
                <a:r>
                  <a:rPr lang="nb-NO" sz="1400" dirty="0"/>
                  <a:t> </a:t>
                </a:r>
                <a:r>
                  <a:rPr lang="nb-NO" sz="1400" dirty="0" err="1"/>
                  <a:t>unstable</a:t>
                </a:r>
                <a:r>
                  <a:rPr lang="nb-NO" sz="1400" dirty="0"/>
                  <a:t> zero </a:t>
                </a:r>
                <a:r>
                  <a:rPr lang="nb-NO" sz="1400" dirty="0" err="1"/>
                  <a:t>dynamics</a:t>
                </a:r>
                <a:r>
                  <a:rPr lang="nb-NO" sz="1400" dirty="0"/>
                  <a:t>, so </a:t>
                </a:r>
                <a:r>
                  <a:rPr lang="nb-NO" sz="1400" dirty="0" err="1"/>
                  <a:t>recommend</a:t>
                </a:r>
                <a:r>
                  <a:rPr lang="nb-NO" sz="1400" dirty="0"/>
                  <a:t> </a:t>
                </a:r>
                <a:r>
                  <a:rPr lang="nb-NO" sz="1400" dirty="0" err="1"/>
                  <a:t>cascade</a:t>
                </a:r>
                <a:r>
                  <a:rPr lang="nb-NO" sz="1400" dirty="0"/>
                  <a:t>)</a:t>
                </a:r>
              </a:p>
              <a:p>
                <a:pPr lvl="1"/>
                <a:r>
                  <a:rPr lang="nb-NO" sz="1400" dirty="0"/>
                  <a:t>YES. </a:t>
                </a:r>
                <a:r>
                  <a:rPr lang="nb-NO" sz="1400" dirty="0" err="1"/>
                  <a:t>recycle</a:t>
                </a:r>
                <a:r>
                  <a:rPr lang="nb-NO" sz="1400" dirty="0"/>
                  <a:t> system (</a:t>
                </a:r>
                <a:r>
                  <a:rPr lang="nb-NO" sz="1400" dirty="0" err="1"/>
                  <a:t>no</a:t>
                </a:r>
                <a:r>
                  <a:rPr lang="nb-NO" sz="1400" dirty="0"/>
                  <a:t> </a:t>
                </a:r>
                <a:r>
                  <a:rPr lang="nb-NO" sz="1400" dirty="0" err="1"/>
                  <a:t>big</a:t>
                </a:r>
                <a:r>
                  <a:rPr lang="nb-NO" sz="1400" dirty="0"/>
                  <a:t> problem, at </a:t>
                </a:r>
                <a:r>
                  <a:rPr lang="nb-NO" sz="1400" dirty="0" err="1"/>
                  <a:t>least</a:t>
                </a:r>
                <a:r>
                  <a:rPr lang="nb-NO" sz="1400" dirty="0"/>
                  <a:t> </a:t>
                </a:r>
                <a:r>
                  <a:rPr lang="nb-NO" sz="1400" dirty="0" err="1"/>
                  <a:t>if</a:t>
                </a:r>
                <a:r>
                  <a:rPr lang="nb-NO" sz="1400" dirty="0"/>
                  <a:t> </a:t>
                </a:r>
                <a:r>
                  <a:rPr lang="nb-NO" sz="1400" dirty="0" err="1"/>
                  <a:t>delayed</a:t>
                </a:r>
                <a:r>
                  <a:rPr lang="nb-NO" sz="1400" dirty="0"/>
                  <a:t>, </a:t>
                </a:r>
                <a:r>
                  <a:rPr lang="nb-NO" sz="1400" dirty="0" err="1"/>
                  <a:t>since</a:t>
                </a:r>
                <a:r>
                  <a:rPr lang="nb-NO" sz="1400" dirty="0"/>
                  <a:t> </a:t>
                </a:r>
                <a:r>
                  <a:rPr lang="nb-NO" sz="1400" dirty="0" err="1"/>
                  <a:t>recycle</a:t>
                </a:r>
                <a:r>
                  <a:rPr lang="nb-NO" sz="1400" dirty="0"/>
                  <a:t> </a:t>
                </a:r>
                <a:r>
                  <a:rPr lang="nb-NO" sz="1400" dirty="0" err="1"/>
                  <a:t>gives</a:t>
                </a:r>
                <a:r>
                  <a:rPr lang="nb-NO" sz="1400" dirty="0"/>
                  <a:t> positive feedback, </a:t>
                </a:r>
                <a:r>
                  <a:rPr lang="nb-NO" sz="1400" dirty="0" err="1"/>
                  <a:t>here</a:t>
                </a:r>
                <a:r>
                  <a:rPr lang="nb-NO" sz="1400" dirty="0"/>
                  <a:t> a </a:t>
                </a:r>
                <a:r>
                  <a:rPr lang="nb-NO" sz="1400" dirty="0" err="1"/>
                  <a:t>static</a:t>
                </a:r>
                <a:r>
                  <a:rPr lang="nb-NO" sz="1400" dirty="0"/>
                  <a:t> </a:t>
                </a:r>
                <a:r>
                  <a:rPr lang="nb-NO" sz="1400" dirty="0" err="1"/>
                  <a:t>block</a:t>
                </a:r>
                <a:r>
                  <a:rPr lang="nb-NO" sz="1400" dirty="0"/>
                  <a:t> </a:t>
                </a:r>
                <a:r>
                  <a:rPr lang="nb-NO" sz="1400" dirty="0" err="1"/>
                  <a:t>may</a:t>
                </a:r>
                <a:r>
                  <a:rPr lang="nb-NO" sz="1400" dirty="0"/>
                  <a:t> be OK)</a:t>
                </a:r>
              </a:p>
              <a:p>
                <a:r>
                  <a:rPr lang="nb-NO" sz="1400" dirty="0" err="1"/>
                  <a:t>Recycle</a:t>
                </a:r>
                <a:r>
                  <a:rPr lang="nb-NO" sz="1400" dirty="0"/>
                  <a:t> system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sz="1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sz="14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sz="1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4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nb-NO" sz="1400" dirty="0"/>
              </a:p>
              <a:p>
                <a:pPr lvl="1"/>
                <a14:m>
                  <m:oMath xmlns:m="http://schemas.openxmlformats.org/officeDocument/2006/math">
                    <m:r>
                      <a:rPr lang="nb-NO" sz="1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sz="14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nb-NO" sz="1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/(1−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4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  = 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sz="1400" dirty="0"/>
              </a:p>
              <a:p>
                <a:pPr lvl="1"/>
                <a14:m>
                  <m:oMath xmlns:m="http://schemas.openxmlformats.org/officeDocument/2006/math">
                    <m:r>
                      <a:rPr lang="nb-NO" sz="1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40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nb-NO" sz="1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4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b-NO" sz="14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nb-NO" sz="1400" i="1" baseline="-25000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400" i="0" dirty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sz="1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4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l-GR" sz="1400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nb-NO" sz="1400" i="1" baseline="-25000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b-NO" sz="14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nb-NO" sz="1400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nb-NO" sz="14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nb-NO" sz="1400" i="1" baseline="-25000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nb-NO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sz="1400" dirty="0"/>
              </a:p>
              <a:p>
                <a:pPr lvl="1"/>
                <a14:m>
                  <m:oMath xmlns:m="http://schemas.openxmlformats.org/officeDocument/2006/math">
                    <m:r>
                      <a:rPr lang="nb-NO" sz="1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sz="1400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nb-NO" sz="1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sz="1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nb-NO" sz="1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nb-NO" sz="1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nb-NO" sz="1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nb-NO" sz="1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400" b="0" i="0" dirty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nb-NO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nb-NO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dirty="0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nb-NO" sz="1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nb-NO" sz="14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nb-NO" sz="1400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nb-NO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sz="1400" dirty="0"/>
                  <a:t>for initial </a:t>
                </a:r>
                <a:r>
                  <a:rPr lang="nb-NO" sz="1400" dirty="0" err="1"/>
                  <a:t>response</a:t>
                </a:r>
                <a:r>
                  <a:rPr lang="nb-NO" sz="1400" dirty="0"/>
                  <a:t> (s=</a:t>
                </a:r>
                <a:r>
                  <a:rPr lang="nb-NO" sz="1400" dirty="0" err="1"/>
                  <a:t>infinity</a:t>
                </a:r>
                <a:r>
                  <a:rPr lang="nb-NO" sz="1400" dirty="0"/>
                  <a:t>)</a:t>
                </a:r>
              </a:p>
              <a:p>
                <a:r>
                  <a:rPr lang="nb-NO" sz="1400" dirty="0" err="1"/>
                  <a:t>But</a:t>
                </a:r>
                <a:r>
                  <a:rPr lang="nb-NO" sz="1400" dirty="0"/>
                  <a:t> be </a:t>
                </a:r>
                <a:r>
                  <a:rPr lang="nb-NO" sz="1400" dirty="0" err="1"/>
                  <a:t>careful</a:t>
                </a:r>
                <a:r>
                  <a:rPr lang="nb-NO" sz="1400" dirty="0"/>
                  <a:t>. </a:t>
                </a:r>
                <a:r>
                  <a:rPr lang="nb-NO" sz="1400" dirty="0" err="1"/>
                  <a:t>Cascade</a:t>
                </a:r>
                <a:r>
                  <a:rPr lang="nb-NO" sz="1400" dirty="0"/>
                  <a:t> is safer </a:t>
                </a:r>
                <a:r>
                  <a:rPr lang="nb-NO" sz="1400" dirty="0" err="1"/>
                  <a:t>because</a:t>
                </a:r>
                <a:r>
                  <a:rPr lang="nb-NO" sz="1400" dirty="0"/>
                  <a:t> </a:t>
                </a:r>
                <a:r>
                  <a:rPr lang="nb-NO" sz="1400" dirty="0" err="1"/>
                  <a:t>then</a:t>
                </a:r>
                <a:r>
                  <a:rPr lang="nb-NO" sz="1400" dirty="0"/>
                  <a:t> </a:t>
                </a:r>
                <a:r>
                  <a:rPr lang="nb-NO" sz="1400" dirty="0" err="1"/>
                  <a:t>we</a:t>
                </a:r>
                <a:r>
                  <a:rPr lang="nb-NO" sz="1400" dirty="0"/>
                  <a:t> </a:t>
                </a:r>
                <a:r>
                  <a:rPr lang="nb-NO" sz="1400" dirty="0" err="1"/>
                  <a:t>can</a:t>
                </a:r>
                <a:r>
                  <a:rPr lang="nb-NO" sz="1400" dirty="0"/>
                  <a:t> </a:t>
                </a:r>
                <a:r>
                  <a:rPr lang="nb-NO" sz="1400" dirty="0" err="1"/>
                  <a:t>get</a:t>
                </a:r>
                <a:r>
                  <a:rPr lang="nb-NO" sz="1400" dirty="0"/>
                  <a:t> real </a:t>
                </a:r>
                <a:r>
                  <a:rPr lang="nb-NO" sz="1400" dirty="0" err="1"/>
                  <a:t>dynamics</a:t>
                </a:r>
                <a:r>
                  <a:rPr lang="nb-NO" sz="1400" dirty="0"/>
                  <a:t> </a:t>
                </a:r>
                <a:r>
                  <a:rPr lang="nb-NO" sz="1400" dirty="0" err="1"/>
                  <a:t>experimentally</a:t>
                </a:r>
                <a:r>
                  <a:rPr lang="nb-NO" sz="1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60C81F-F8AD-462A-BAF7-9C8AEBB44A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599362"/>
                <a:ext cx="10972800" cy="3526802"/>
              </a:xfrm>
              <a:blipFill>
                <a:blip r:embed="rId3"/>
                <a:stretch>
                  <a:fillRect l="-56" t="-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68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13386-1393-47CF-B730-72CCF00A7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94" y="2857500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“The goal of my research is to develop simple yet rigorous methods to solve problems of engineering significance” </a:t>
            </a:r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108F46-D2ED-4069-94B0-1A4E4A337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838" y="274637"/>
            <a:ext cx="5202162" cy="571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7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79423A-08EF-435E-A0CA-28E4B9E9E55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93420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n-NO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C6361-1228-447C-AE26-A709BF80D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14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nn-NO"/>
          </a:p>
        </p:txBody>
      </p:sp>
      <p:pic>
        <p:nvPicPr>
          <p:cNvPr id="14340" name="Picture 2" descr="C:\Users\skoge\Desktop\Fish-Against-the-Flow.jpg">
            <a:extLst>
              <a:ext uri="{FF2B5EF4-FFF2-40B4-BE49-F238E27FC236}">
                <a16:creationId xmlns:a16="http://schemas.microsoft.com/office/drawing/2014/main" id="{D50B8C3C-9DE8-496F-81D8-63D8FF6C7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274764"/>
            <a:ext cx="7551738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Notched Right Arrow 4">
            <a:extLst>
              <a:ext uri="{FF2B5EF4-FFF2-40B4-BE49-F238E27FC236}">
                <a16:creationId xmlns:a16="http://schemas.microsoft.com/office/drawing/2014/main" id="{27127404-FF9F-45E8-9847-36A8908E8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764" y="49212"/>
            <a:ext cx="2897186" cy="1201739"/>
          </a:xfrm>
          <a:prstGeom prst="notchedRightArrow">
            <a:avLst>
              <a:gd name="adj1" fmla="val 50000"/>
              <a:gd name="adj2" fmla="val 49955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Arial" panose="020B0604020202020204" pitchFamily="34" charset="0"/>
              </a:rPr>
              <a:t>Optimal centralized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Arial" panose="020B0604020202020204" pitchFamily="34" charset="0"/>
              </a:rPr>
              <a:t>Solution (</a:t>
            </a:r>
            <a:r>
              <a:rPr lang="en-US" altLang="nb-NO" sz="1800" b="1" dirty="0">
                <a:latin typeface="Arial" panose="020B0604020202020204" pitchFamily="34" charset="0"/>
              </a:rPr>
              <a:t>EMPC</a:t>
            </a:r>
            <a:r>
              <a:rPr lang="en-US" altLang="nb-NO" sz="18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4342" name="TextBox 5">
            <a:extLst>
              <a:ext uri="{FF2B5EF4-FFF2-40B4-BE49-F238E27FC236}">
                <a16:creationId xmlns:a16="http://schemas.microsoft.com/office/drawing/2014/main" id="{9CA82F12-548C-47BB-98A8-D6FCFFF4E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995" y="3144839"/>
            <a:ext cx="1352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 b="1" dirty="0">
                <a:latin typeface="Arial" panose="020B0604020202020204" pitchFamily="34" charset="0"/>
              </a:rPr>
              <a:t>Sigurd</a:t>
            </a:r>
          </a:p>
        </p:txBody>
      </p:sp>
      <p:sp>
        <p:nvSpPr>
          <p:cNvPr id="14343" name="Rectangle 6">
            <a:extLst>
              <a:ext uri="{FF2B5EF4-FFF2-40B4-BE49-F238E27FC236}">
                <a16:creationId xmlns:a16="http://schemas.microsoft.com/office/drawing/2014/main" id="{6C100AE1-C096-487A-98B9-EB4374A5C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3031" y="972345"/>
            <a:ext cx="71438" cy="4381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b-NO" sz="1800">
              <a:latin typeface="Arial" panose="020B0604020202020204" pitchFamily="34" charset="0"/>
            </a:endParaRPr>
          </a:p>
        </p:txBody>
      </p:sp>
      <p:sp>
        <p:nvSpPr>
          <p:cNvPr id="14344" name="TextBox 7">
            <a:extLst>
              <a:ext uri="{FF2B5EF4-FFF2-40B4-BE49-F238E27FC236}">
                <a16:creationId xmlns:a16="http://schemas.microsoft.com/office/drawing/2014/main" id="{1B7E091E-24BC-4A31-B807-795E241DC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99" y="604540"/>
            <a:ext cx="72326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 b="1" dirty="0">
                <a:latin typeface="Arial" panose="020B0604020202020204" pitchFamily="34" charset="0"/>
              </a:rPr>
              <a:t>Academic process control community fish pond</a:t>
            </a:r>
          </a:p>
        </p:txBody>
      </p:sp>
      <p:sp>
        <p:nvSpPr>
          <p:cNvPr id="9" name="Notched Right Arrow 4">
            <a:extLst>
              <a:ext uri="{FF2B5EF4-FFF2-40B4-BE49-F238E27FC236}">
                <a16:creationId xmlns:a16="http://schemas.microsoft.com/office/drawing/2014/main" id="{D79A3C59-9674-4BCA-BCC4-D9330B10328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39699" y="2708938"/>
            <a:ext cx="2331271" cy="871802"/>
          </a:xfrm>
          <a:prstGeom prst="notchedRightArrow">
            <a:avLst>
              <a:gd name="adj1" fmla="val 50000"/>
              <a:gd name="adj2" fmla="val 49955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b-NO" sz="1800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464BE6-8649-4549-9376-DD9FEA961404}"/>
              </a:ext>
            </a:extLst>
          </p:cNvPr>
          <p:cNvSpPr txBox="1"/>
          <p:nvPr/>
        </p:nvSpPr>
        <p:spPr>
          <a:xfrm>
            <a:off x="366275" y="2811602"/>
            <a:ext cx="1889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Simple </a:t>
            </a:r>
            <a:r>
              <a:rPr lang="nb-NO" dirty="0" err="1"/>
              <a:t>solution</a:t>
            </a:r>
            <a:endParaRPr lang="nb-NO" dirty="0"/>
          </a:p>
          <a:p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(PID++)</a:t>
            </a:r>
          </a:p>
        </p:txBody>
      </p:sp>
    </p:spTree>
    <p:extLst>
      <p:ext uri="{BB962C8B-B14F-4D97-AF65-F5344CB8AC3E}">
        <p14:creationId xmlns:p14="http://schemas.microsoft.com/office/powerpoint/2010/main" val="188737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7346-1424-4126-9C34-894B5AE62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Introduction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B3EE0-C725-4322-AEE6-BA604C1CC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 have </a:t>
            </a:r>
            <a:r>
              <a:rPr lang="nb-NO" dirty="0" err="1"/>
              <a:t>observed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industry</a:t>
            </a:r>
            <a:r>
              <a:rPr lang="nb-NO" dirty="0"/>
              <a:t> </a:t>
            </a:r>
            <a:r>
              <a:rPr lang="nb-NO" dirty="0" err="1"/>
              <a:t>frequently</a:t>
            </a:r>
            <a:r>
              <a:rPr lang="nb-NO" dirty="0"/>
              <a:t> used </a:t>
            </a:r>
            <a:r>
              <a:rPr lang="nb-NO" dirty="0" err="1"/>
              <a:t>model-based</a:t>
            </a:r>
            <a:r>
              <a:rPr lang="nb-NO" dirty="0"/>
              <a:t> </a:t>
            </a:r>
            <a:r>
              <a:rPr lang="nb-NO" dirty="0" err="1"/>
              <a:t>calculations</a:t>
            </a:r>
            <a:r>
              <a:rPr lang="nb-NO" dirty="0"/>
              <a:t> </a:t>
            </a:r>
            <a:r>
              <a:rPr lang="nb-NO" dirty="0" err="1"/>
              <a:t>blocks</a:t>
            </a:r>
            <a:endParaRPr lang="nb-NO" dirty="0"/>
          </a:p>
          <a:p>
            <a:r>
              <a:rPr lang="nb-NO" dirty="0"/>
              <a:t>… and </a:t>
            </a:r>
            <a:r>
              <a:rPr lang="nb-NO" dirty="0" err="1"/>
              <a:t>they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a lot of </a:t>
            </a:r>
            <a:r>
              <a:rPr lang="nb-NO" dirty="0" err="1"/>
              <a:t>cascade</a:t>
            </a:r>
            <a:r>
              <a:rPr lang="nb-NO" dirty="0"/>
              <a:t> control</a:t>
            </a:r>
          </a:p>
          <a:p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 err="1"/>
              <a:t>theory</a:t>
            </a:r>
            <a:r>
              <a:rPr lang="nb-NO" dirty="0"/>
              <a:t> for </a:t>
            </a:r>
            <a:r>
              <a:rPr lang="nb-NO" dirty="0" err="1"/>
              <a:t>when</a:t>
            </a:r>
            <a:r>
              <a:rPr lang="nb-NO" dirty="0"/>
              <a:t> to </a:t>
            </a:r>
            <a:r>
              <a:rPr lang="nb-NO" dirty="0" err="1"/>
              <a:t>use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Idea</a:t>
            </a:r>
            <a:r>
              <a:rPr lang="nb-NO" dirty="0"/>
              <a:t>: </a:t>
            </a:r>
            <a:r>
              <a:rPr lang="nb-NO" dirty="0" err="1"/>
              <a:t>Use</a:t>
            </a:r>
            <a:r>
              <a:rPr lang="nb-NO" dirty="0"/>
              <a:t> nonlinear </a:t>
            </a:r>
            <a:r>
              <a:rPr lang="nb-NO" dirty="0" err="1"/>
              <a:t>model</a:t>
            </a:r>
            <a:r>
              <a:rPr lang="nb-NO" dirty="0"/>
              <a:t> </a:t>
            </a:r>
            <a:r>
              <a:rPr lang="nb-NO" dirty="0" err="1"/>
              <a:t>equations</a:t>
            </a:r>
            <a:r>
              <a:rPr lang="nb-NO" dirty="0"/>
              <a:t> to </a:t>
            </a:r>
            <a:r>
              <a:rPr lang="nb-NO" dirty="0" err="1"/>
              <a:t>derive</a:t>
            </a:r>
            <a:r>
              <a:rPr lang="nb-NO" dirty="0"/>
              <a:t> control </a:t>
            </a:r>
            <a:r>
              <a:rPr lang="nb-NO" dirty="0" err="1"/>
              <a:t>strategy</a:t>
            </a:r>
            <a:endParaRPr lang="nb-NO" dirty="0"/>
          </a:p>
          <a:p>
            <a:r>
              <a:rPr lang="en-US" dirty="0">
                <a:solidFill>
                  <a:srgbClr val="FF0000"/>
                </a:solidFill>
              </a:rPr>
              <a:t>“Control structures with embedded knowledge through input transformations”</a:t>
            </a:r>
          </a:p>
          <a:p>
            <a:r>
              <a:rPr lang="en-US" dirty="0">
                <a:solidFill>
                  <a:srgbClr val="FF0000"/>
                </a:solidFill>
              </a:rPr>
              <a:t>Primary use: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Nonlinear feedforward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Decoupling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Insight into when to use cascade control (extra measurements)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732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8679EC-9541-4925-A121-85EDE7E32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784" y="233983"/>
            <a:ext cx="7131883" cy="26761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C3C64D-6F14-44E0-9468-317A50878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nb-NO" dirty="0"/>
              <a:t>The </a:t>
            </a:r>
            <a:r>
              <a:rPr lang="nb-NO" dirty="0" err="1"/>
              <a:t>main</a:t>
            </a:r>
            <a:r>
              <a:rPr lang="nb-NO" dirty="0"/>
              <a:t> </a:t>
            </a:r>
            <a:r>
              <a:rPr lang="nb-NO" dirty="0" err="1"/>
              <a:t>idea</a:t>
            </a:r>
            <a:r>
              <a:rPr lang="nb-NO" dirty="0"/>
              <a:t>: </a:t>
            </a:r>
            <a:br>
              <a:rPr lang="nb-NO" dirty="0"/>
            </a:br>
            <a:r>
              <a:rPr lang="nb-NO" dirty="0"/>
              <a:t>Trivial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almost</a:t>
            </a:r>
            <a:r>
              <a:rPr lang="nb-NO" dirty="0"/>
              <a:t> </a:t>
            </a:r>
            <a:r>
              <a:rPr lang="nb-NO" dirty="0" err="1"/>
              <a:t>magic</a:t>
            </a:r>
            <a:r>
              <a:rPr lang="nb-NO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938FA-2C82-48A2-AD7B-5BE839FE43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600201"/>
                <a:ext cx="11474669" cy="45259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nb-NO" dirty="0"/>
                  <a:t>Nonlinear </a:t>
                </a:r>
                <a:r>
                  <a:rPr lang="nb-NO" dirty="0" err="1"/>
                  <a:t>dynamic</a:t>
                </a:r>
                <a:r>
                  <a:rPr lang="nb-NO" dirty="0"/>
                  <a:t> system </a:t>
                </a:r>
                <a:r>
                  <a:rPr lang="nb-NO" dirty="0">
                    <a:solidFill>
                      <a:srgbClr val="FF0000"/>
                    </a:solidFill>
                  </a:rPr>
                  <a:t>(</a:t>
                </a:r>
                <a:r>
                  <a:rPr lang="nb-NO" dirty="0" err="1">
                    <a:solidFill>
                      <a:srgbClr val="FF0000"/>
                    </a:solidFill>
                  </a:rPr>
                  <a:t>process</a:t>
                </a:r>
                <a:r>
                  <a:rPr lang="nb-NO" dirty="0"/>
                  <a:t>)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nb-NO" b="1" i="1" dirty="0" err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nb-NO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nb-NO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nb-NO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nb-NO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nb-NO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b-NO" b="1" dirty="0">
                  <a:solidFill>
                    <a:srgbClr val="FF0000"/>
                  </a:solidFill>
                </a:endParaRPr>
              </a:p>
              <a:p>
                <a:r>
                  <a:rPr lang="nb-NO" dirty="0"/>
                  <a:t>Introduce </a:t>
                </a:r>
                <a:r>
                  <a:rPr lang="nb-NO" dirty="0" err="1"/>
                  <a:t>transformed</a:t>
                </a:r>
                <a:r>
                  <a:rPr lang="nb-NO" dirty="0"/>
                  <a:t> inputs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b-NO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nb-NO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nb-NO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nb-NO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nb-NO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  <m:r>
                      <a:rPr lang="nb-NO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𝑨𝒚</m:t>
                    </m:r>
                  </m:oMath>
                </a14:m>
                <a:r>
                  <a:rPr lang="nb-NO" sz="2400" b="1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nb-NO" dirty="0">
                    <a:solidFill>
                      <a:schemeClr val="accent1"/>
                    </a:solidFill>
                  </a:rPr>
                  <a:t>New </a:t>
                </a:r>
                <a:r>
                  <a:rPr lang="nb-NO" dirty="0" err="1">
                    <a:solidFill>
                      <a:schemeClr val="accent1"/>
                    </a:solidFill>
                  </a:rPr>
                  <a:t>transformed</a:t>
                </a:r>
                <a:r>
                  <a:rPr lang="nb-NO" dirty="0">
                    <a:solidFill>
                      <a:schemeClr val="accent1"/>
                    </a:solidFill>
                  </a:rPr>
                  <a:t> system </a:t>
                </a:r>
                <a:r>
                  <a:rPr lang="nb-NO" dirty="0"/>
                  <a:t>is linear, first-order, </a:t>
                </a:r>
                <a:r>
                  <a:rPr lang="nb-NO" dirty="0" err="1"/>
                  <a:t>decoupled</a:t>
                </a:r>
                <a:r>
                  <a:rPr lang="nb-NO" dirty="0"/>
                  <a:t> </a:t>
                </a:r>
                <a:r>
                  <a:rPr lang="nb-NO" dirty="0" err="1"/>
                  <a:t>if</a:t>
                </a:r>
                <a:r>
                  <a:rPr lang="nb-NO" dirty="0"/>
                  <a:t> A is diagonal and </a:t>
                </a:r>
                <a:r>
                  <a:rPr lang="nb-NO" dirty="0" err="1"/>
                  <a:t>independent</a:t>
                </a:r>
                <a:r>
                  <a:rPr lang="nb-NO" dirty="0"/>
                  <a:t> of </a:t>
                </a:r>
                <a:r>
                  <a:rPr lang="nb-NO" dirty="0" err="1"/>
                  <a:t>disturbances</a:t>
                </a:r>
                <a:r>
                  <a:rPr lang="nb-NO" dirty="0"/>
                  <a:t>!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2100" b="1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100" b="1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nb-NO" sz="2100" b="1" i="1" dirty="0" err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nb-NO" sz="21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nb-NO" sz="2100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𝑨𝒚</m:t>
                      </m:r>
                      <m:r>
                        <a:rPr lang="nb-NO" sz="2100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nb-NO" sz="21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nb-NO" sz="21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nb-NO" dirty="0"/>
                  <a:t>Static input </a:t>
                </a:r>
                <a:r>
                  <a:rPr lang="nb-NO" dirty="0" err="1"/>
                  <a:t>calculation</a:t>
                </a:r>
                <a:r>
                  <a:rPr lang="nb-NO" dirty="0"/>
                  <a:t> </a:t>
                </a:r>
                <a:r>
                  <a:rPr lang="nb-NO" b="1" dirty="0">
                    <a:solidFill>
                      <a:srgbClr val="7030A0"/>
                    </a:solidFill>
                  </a:rPr>
                  <a:t>(inverse input </a:t>
                </a:r>
                <a:r>
                  <a:rPr lang="nb-NO" b="1" dirty="0" err="1">
                    <a:solidFill>
                      <a:srgbClr val="7030A0"/>
                    </a:solidFill>
                  </a:rPr>
                  <a:t>transformation</a:t>
                </a:r>
                <a:r>
                  <a:rPr lang="nb-NO" b="1" dirty="0">
                    <a:solidFill>
                      <a:srgbClr val="7030A0"/>
                    </a:solidFill>
                  </a:rPr>
                  <a:t>): </a:t>
                </a:r>
                <a:r>
                  <a:rPr lang="nb-NO" dirty="0">
                    <a:solidFill>
                      <a:srgbClr val="7030A0"/>
                    </a:solidFill>
                  </a:rPr>
                  <a:t>u is </a:t>
                </a:r>
                <a:r>
                  <a:rPr lang="nb-NO" dirty="0" err="1">
                    <a:solidFill>
                      <a:srgbClr val="7030A0"/>
                    </a:solidFill>
                  </a:rPr>
                  <a:t>solution</a:t>
                </a:r>
                <a:r>
                  <a:rPr lang="nb-NO" dirty="0">
                    <a:solidFill>
                      <a:srgbClr val="7030A0"/>
                    </a:solidFill>
                  </a:rPr>
                  <a:t> to: </a:t>
                </a:r>
                <a14:m>
                  <m:oMath xmlns:m="http://schemas.openxmlformats.org/officeDocument/2006/math">
                    <m:r>
                      <a:rPr lang="nb-NO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b-NO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nb-NO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i="1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nb-NO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𝐴𝑦</m:t>
                    </m:r>
                    <m:r>
                      <a:rPr lang="nb-NO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nb-NO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dirty="0">
                    <a:solidFill>
                      <a:srgbClr val="7030A0"/>
                    </a:solidFill>
                  </a:rPr>
                  <a:t>  </a:t>
                </a:r>
                <a:endParaRPr lang="nb-NO" dirty="0"/>
              </a:p>
              <a:p>
                <a:r>
                  <a:rPr lang="nb-NO" dirty="0"/>
                  <a:t>v </a:t>
                </a:r>
                <a:r>
                  <a:rPr lang="nb-NO" dirty="0" err="1"/>
                  <a:t>can</a:t>
                </a:r>
                <a:r>
                  <a:rPr lang="nb-NO" dirty="0"/>
                  <a:t> be </a:t>
                </a:r>
                <a:r>
                  <a:rPr lang="nb-NO" dirty="0" err="1"/>
                  <a:t>calculated</a:t>
                </a:r>
                <a:r>
                  <a:rPr lang="nb-NO" dirty="0"/>
                  <a:t> by </a:t>
                </a:r>
                <a:r>
                  <a:rPr lang="nb-NO" dirty="0" err="1"/>
                  <a:t>conventional</a:t>
                </a:r>
                <a:r>
                  <a:rPr lang="nb-NO" dirty="0"/>
                  <a:t> linear controller C (PI)</a:t>
                </a:r>
              </a:p>
              <a:p>
                <a:pPr lvl="1"/>
                <a:r>
                  <a:rPr lang="nb-NO" dirty="0"/>
                  <a:t>For </a:t>
                </a:r>
                <a:r>
                  <a:rPr lang="nb-NO" dirty="0" err="1"/>
                  <a:t>perfect</a:t>
                </a:r>
                <a:r>
                  <a:rPr lang="nb-NO" dirty="0"/>
                  <a:t> </a:t>
                </a:r>
                <a:r>
                  <a:rPr lang="nb-NO" dirty="0" err="1"/>
                  <a:t>disturbance</a:t>
                </a:r>
                <a:r>
                  <a:rPr lang="nb-NO" dirty="0"/>
                  <a:t> </a:t>
                </a:r>
                <a:r>
                  <a:rPr lang="nb-NO" dirty="0" err="1"/>
                  <a:t>rejection</a:t>
                </a:r>
                <a:r>
                  <a:rPr lang="nb-NO" dirty="0"/>
                  <a:t> (y </a:t>
                </a:r>
                <a:r>
                  <a:rPr lang="nb-NO" dirty="0" err="1"/>
                  <a:t>constant</a:t>
                </a:r>
                <a:r>
                  <a:rPr lang="nb-NO" dirty="0"/>
                  <a:t>) </a:t>
                </a:r>
                <a:r>
                  <a:rPr lang="nb-NO" dirty="0" err="1"/>
                  <a:t>we</a:t>
                </a:r>
                <a:r>
                  <a:rPr lang="nb-NO" dirty="0"/>
                  <a:t> </a:t>
                </a:r>
                <a:r>
                  <a:rPr lang="nb-NO" dirty="0" err="1"/>
                  <a:t>can</a:t>
                </a:r>
                <a:r>
                  <a:rPr lang="nb-NO" dirty="0"/>
                  <a:t> </a:t>
                </a:r>
                <a:r>
                  <a:rPr lang="nb-NO" dirty="0" err="1"/>
                  <a:t>keep</a:t>
                </a:r>
                <a:r>
                  <a:rPr lang="nb-NO" dirty="0"/>
                  <a:t> v </a:t>
                </a:r>
                <a:r>
                  <a:rPr lang="nb-NO" dirty="0" err="1"/>
                  <a:t>constant</a:t>
                </a:r>
                <a:r>
                  <a:rPr lang="nb-NO" dirty="0"/>
                  <a:t>.</a:t>
                </a:r>
              </a:p>
              <a:p>
                <a:r>
                  <a:rPr lang="nb-NO" b="1" dirty="0" err="1"/>
                  <a:t>Assumptions</a:t>
                </a:r>
                <a:r>
                  <a:rPr lang="nb-NO" b="1" dirty="0"/>
                  <a:t> </a:t>
                </a:r>
              </a:p>
              <a:p>
                <a:pPr lvl="1"/>
                <a:r>
                  <a:rPr lang="nb-NO" dirty="0" err="1">
                    <a:solidFill>
                      <a:schemeClr val="tx1"/>
                    </a:solidFill>
                  </a:rPr>
                  <a:t>Obvious</a:t>
                </a:r>
                <a:r>
                  <a:rPr lang="nb-NO" dirty="0">
                    <a:solidFill>
                      <a:schemeClr val="tx1"/>
                    </a:solidFill>
                  </a:rPr>
                  <a:t>: </a:t>
                </a:r>
                <a:r>
                  <a:rPr lang="nb-NO" dirty="0" err="1">
                    <a:solidFill>
                      <a:schemeClr val="tx1"/>
                    </a:solidFill>
                  </a:rPr>
                  <a:t>Know</a:t>
                </a:r>
                <a:r>
                  <a:rPr lang="nb-NO" dirty="0">
                    <a:solidFill>
                      <a:schemeClr val="tx1"/>
                    </a:solidFill>
                  </a:rPr>
                  <a:t> </a:t>
                </a:r>
                <a:r>
                  <a:rPr lang="nb-NO" dirty="0" err="1">
                    <a:solidFill>
                      <a:schemeClr val="tx1"/>
                    </a:solidFill>
                  </a:rPr>
                  <a:t>model</a:t>
                </a:r>
                <a:r>
                  <a:rPr lang="nb-NO" dirty="0">
                    <a:solidFill>
                      <a:schemeClr val="tx1"/>
                    </a:solidFill>
                  </a:rPr>
                  <a:t> f(</a:t>
                </a:r>
                <a:r>
                  <a:rPr lang="nb-NO" dirty="0" err="1">
                    <a:solidFill>
                      <a:schemeClr val="tx1"/>
                    </a:solidFill>
                  </a:rPr>
                  <a:t>y,u,d</a:t>
                </a:r>
                <a:r>
                  <a:rPr lang="nb-NO" dirty="0">
                    <a:solidFill>
                      <a:schemeClr val="tx1"/>
                    </a:solidFill>
                  </a:rPr>
                  <a:t>) and </a:t>
                </a:r>
                <a:r>
                  <a:rPr lang="nb-NO" dirty="0" err="1">
                    <a:solidFill>
                      <a:schemeClr val="tx1"/>
                    </a:solidFill>
                  </a:rPr>
                  <a:t>measure</a:t>
                </a:r>
                <a:r>
                  <a:rPr lang="nb-NO" dirty="0">
                    <a:solidFill>
                      <a:schemeClr val="tx1"/>
                    </a:solidFill>
                  </a:rPr>
                  <a:t> all </a:t>
                </a:r>
                <a:r>
                  <a:rPr lang="nb-NO" dirty="0" err="1">
                    <a:solidFill>
                      <a:schemeClr val="tx1"/>
                    </a:solidFill>
                  </a:rPr>
                  <a:t>disturbances</a:t>
                </a:r>
                <a:r>
                  <a:rPr lang="nb-NO" dirty="0">
                    <a:solidFill>
                      <a:schemeClr val="tx1"/>
                    </a:solidFill>
                  </a:rPr>
                  <a:t> (d)</a:t>
                </a:r>
              </a:p>
              <a:p>
                <a:pPr lvl="1"/>
                <a:r>
                  <a:rPr lang="nb-NO" b="1" dirty="0">
                    <a:solidFill>
                      <a:srgbClr val="FF0000"/>
                    </a:solidFill>
                  </a:rPr>
                  <a:t>no.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states</a:t>
                </a:r>
                <a:r>
                  <a:rPr lang="nb-NO" b="1" dirty="0">
                    <a:solidFill>
                      <a:srgbClr val="FF0000"/>
                    </a:solidFill>
                  </a:rPr>
                  <a:t> (y) = no. inputs (u).  (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restrictive</a:t>
                </a:r>
                <a:r>
                  <a:rPr lang="nb-NO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lvl="1"/>
                <a:r>
                  <a:rPr lang="nb-NO" dirty="0"/>
                  <a:t>The </a:t>
                </a:r>
                <a:r>
                  <a:rPr lang="nb-NO" dirty="0" err="1"/>
                  <a:t>solution</a:t>
                </a:r>
                <a:r>
                  <a:rPr lang="nb-NO" dirty="0"/>
                  <a:t> to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b="1" dirty="0" err="1">
                    <a:solidFill>
                      <a:srgbClr val="7030A0"/>
                    </a:solidFill>
                  </a:rPr>
                  <a:t>static</a:t>
                </a:r>
                <a:r>
                  <a:rPr lang="nb-NO" b="1" dirty="0">
                    <a:solidFill>
                      <a:srgbClr val="7030A0"/>
                    </a:solidFill>
                  </a:rPr>
                  <a:t> inverse problem</a:t>
                </a:r>
                <a:r>
                  <a:rPr lang="nb-NO" dirty="0"/>
                  <a:t> </a:t>
                </a:r>
                <a:r>
                  <a:rPr lang="nb-NO" dirty="0" err="1"/>
                  <a:t>exists</a:t>
                </a:r>
                <a:r>
                  <a:rPr lang="nb-NO" dirty="0"/>
                  <a:t> and </a:t>
                </a:r>
                <a:r>
                  <a:rPr lang="nb-NO" dirty="0" err="1"/>
                  <a:t>satisfies</a:t>
                </a:r>
                <a:r>
                  <a:rPr lang="nb-NO" dirty="0"/>
                  <a:t> </a:t>
                </a:r>
                <a:r>
                  <a:rPr lang="nb-NO" dirty="0" err="1"/>
                  <a:t>certain</a:t>
                </a:r>
                <a:r>
                  <a:rPr lang="nb-NO" dirty="0"/>
                  <a:t> </a:t>
                </a:r>
                <a:r>
                  <a:rPr lang="nb-NO" dirty="0" err="1"/>
                  <a:t>properties</a:t>
                </a:r>
                <a:r>
                  <a:rPr lang="nb-NO" dirty="0"/>
                  <a:t>.</a:t>
                </a:r>
              </a:p>
              <a:p>
                <a:endParaRPr lang="nb-NO" dirty="0"/>
              </a:p>
              <a:p>
                <a:endParaRPr lang="nb-NO" dirty="0"/>
              </a:p>
              <a:p>
                <a:pPr lvl="1"/>
                <a:endParaRPr lang="nb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938FA-2C82-48A2-AD7B-5BE839FE4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600201"/>
                <a:ext cx="11474669" cy="4525963"/>
              </a:xfrm>
              <a:blipFill>
                <a:blip r:embed="rId3"/>
                <a:stretch>
                  <a:fillRect l="-478" t="-2022" r="-5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40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3C64D-6F14-44E0-9468-317A50878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~ Feedback </a:t>
            </a:r>
            <a:r>
              <a:rPr lang="nb-NO" dirty="0" err="1"/>
              <a:t>linearization</a:t>
            </a:r>
            <a:br>
              <a:rPr lang="nb-NO" dirty="0"/>
            </a:br>
            <a:r>
              <a:rPr lang="nb-NO" dirty="0"/>
              <a:t>(</a:t>
            </a:r>
            <a:r>
              <a:rPr lang="nb-NO" dirty="0" err="1"/>
              <a:t>Isidori</a:t>
            </a:r>
            <a:r>
              <a:rPr lang="nb-NO" dirty="0"/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938FA-2C82-48A2-AD7B-5BE839FE43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193624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nb-NO" dirty="0"/>
                  <a:t>Nonlinear </a:t>
                </a:r>
                <a:r>
                  <a:rPr lang="nb-NO" dirty="0" err="1"/>
                  <a:t>dynamic</a:t>
                </a:r>
                <a:r>
                  <a:rPr lang="nb-NO" dirty="0"/>
                  <a:t> system (</a:t>
                </a:r>
                <a:r>
                  <a:rPr lang="nb-NO" dirty="0" err="1"/>
                  <a:t>process</a:t>
                </a:r>
                <a:r>
                  <a:rPr lang="nb-NO" dirty="0"/>
                  <a:t>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b-NO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1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nb-NO" sz="2100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nb-NO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nb-NO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b-NO" b="1" dirty="0">
                    <a:solidFill>
                      <a:srgbClr val="FF0000"/>
                    </a:solidFill>
                  </a:rPr>
                  <a:t> </a:t>
                </a:r>
                <a:endParaRPr lang="nb-NO" sz="2400" b="1" dirty="0">
                  <a:solidFill>
                    <a:srgbClr val="FF0000"/>
                  </a:solidFill>
                </a:endParaRPr>
              </a:p>
              <a:p>
                <a:r>
                  <a:rPr lang="nb-NO" dirty="0"/>
                  <a:t>Introduce </a:t>
                </a:r>
                <a:r>
                  <a:rPr lang="nb-NO" dirty="0" err="1"/>
                  <a:t>transformed</a:t>
                </a:r>
                <a:r>
                  <a:rPr lang="nb-NO" dirty="0"/>
                  <a:t> inputs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nb-NO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nb-NO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4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nb-NO" sz="24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nb-NO" sz="24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4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nb-NO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b-NO" sz="2400" b="1" dirty="0">
                  <a:solidFill>
                    <a:srgbClr val="FF0000"/>
                  </a:solidFill>
                </a:endParaRPr>
              </a:p>
              <a:p>
                <a:r>
                  <a:rPr lang="nb-NO" dirty="0">
                    <a:solidFill>
                      <a:schemeClr val="accent1"/>
                    </a:solidFill>
                  </a:rPr>
                  <a:t>New </a:t>
                </a:r>
                <a:r>
                  <a:rPr lang="nb-NO" dirty="0" err="1">
                    <a:solidFill>
                      <a:schemeClr val="accent1"/>
                    </a:solidFill>
                  </a:rPr>
                  <a:t>transformed</a:t>
                </a:r>
                <a:r>
                  <a:rPr lang="nb-NO" dirty="0">
                    <a:solidFill>
                      <a:schemeClr val="accent1"/>
                    </a:solidFill>
                  </a:rPr>
                  <a:t> system </a:t>
                </a:r>
                <a:r>
                  <a:rPr lang="nb-NO" dirty="0"/>
                  <a:t>is linear, </a:t>
                </a:r>
                <a:r>
                  <a:rPr lang="nb-NO" dirty="0" err="1"/>
                  <a:t>integrating</a:t>
                </a:r>
                <a:r>
                  <a:rPr lang="nb-NO" dirty="0"/>
                  <a:t>, </a:t>
                </a:r>
                <a:r>
                  <a:rPr lang="nb-NO" dirty="0" err="1"/>
                  <a:t>decoupled</a:t>
                </a:r>
                <a:r>
                  <a:rPr lang="nb-NO" dirty="0"/>
                  <a:t> and </a:t>
                </a:r>
                <a:r>
                  <a:rPr lang="nb-NO" dirty="0" err="1"/>
                  <a:t>independent</a:t>
                </a:r>
                <a:r>
                  <a:rPr lang="nb-NO" dirty="0"/>
                  <a:t> of </a:t>
                </a:r>
                <a:r>
                  <a:rPr lang="nb-NO" dirty="0" err="1"/>
                  <a:t>disturbances</a:t>
                </a:r>
                <a:r>
                  <a:rPr lang="nb-NO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2100" b="1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100" b="1" i="1" dirty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nb-NO" sz="2100" b="1" i="1" dirty="0" err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nb-NO" sz="21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nb-NO" sz="21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nb-NO" sz="21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nb-NO" dirty="0"/>
                  <a:t>A more </a:t>
                </a:r>
                <a:r>
                  <a:rPr lang="nb-NO" dirty="0" err="1"/>
                  <a:t>desciptive</a:t>
                </a:r>
                <a:r>
                  <a:rPr lang="nb-NO" dirty="0"/>
                  <a:t> </a:t>
                </a:r>
                <a:r>
                  <a:rPr lang="nb-NO" dirty="0" err="1"/>
                  <a:t>name</a:t>
                </a:r>
                <a:r>
                  <a:rPr lang="nb-NO" dirty="0"/>
                  <a:t> </a:t>
                </a:r>
                <a:r>
                  <a:rPr lang="nb-NO" dirty="0" err="1"/>
                  <a:t>would</a:t>
                </a:r>
                <a:r>
                  <a:rPr lang="nb-NO" dirty="0"/>
                  <a:t> be «</a:t>
                </a:r>
                <a:r>
                  <a:rPr lang="nb-NO" b="1" dirty="0">
                    <a:solidFill>
                      <a:srgbClr val="FF0000"/>
                    </a:solidFill>
                  </a:rPr>
                  <a:t>nonlinear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static</a:t>
                </a:r>
                <a:r>
                  <a:rPr lang="nb-NO" b="1" dirty="0">
                    <a:solidFill>
                      <a:srgbClr val="FF0000"/>
                    </a:solidFill>
                  </a:rPr>
                  <a:t>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feedforward</a:t>
                </a:r>
                <a:r>
                  <a:rPr lang="nb-NO" b="1" dirty="0">
                    <a:solidFill>
                      <a:srgbClr val="FF0000"/>
                    </a:solidFill>
                  </a:rPr>
                  <a:t> control and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linearization</a:t>
                </a:r>
                <a:r>
                  <a:rPr lang="nb-NO" b="1" dirty="0">
                    <a:solidFill>
                      <a:srgbClr val="FF0000"/>
                    </a:solidFill>
                  </a:rPr>
                  <a:t> –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with</a:t>
                </a:r>
                <a:r>
                  <a:rPr lang="nb-NO" b="1" dirty="0">
                    <a:solidFill>
                      <a:srgbClr val="FF0000"/>
                    </a:solidFill>
                  </a:rPr>
                  <a:t> a </a:t>
                </a:r>
                <a:r>
                  <a:rPr lang="nb-NO" b="1" dirty="0" err="1">
                    <a:solidFill>
                      <a:srgbClr val="FF0000"/>
                    </a:solidFill>
                  </a:rPr>
                  <a:t>little</a:t>
                </a:r>
                <a:r>
                  <a:rPr lang="nb-NO" b="1" dirty="0">
                    <a:solidFill>
                      <a:srgbClr val="FF0000"/>
                    </a:solidFill>
                  </a:rPr>
                  <a:t> feedback</a:t>
                </a:r>
                <a:r>
                  <a:rPr lang="nb-NO" dirty="0"/>
                  <a:t>» </a:t>
                </a:r>
              </a:p>
              <a:p>
                <a:pPr lvl="2"/>
                <a:r>
                  <a:rPr lang="nb-NO" dirty="0"/>
                  <a:t>The system is </a:t>
                </a:r>
                <a:r>
                  <a:rPr lang="nb-NO" dirty="0" err="1"/>
                  <a:t>mainly</a:t>
                </a:r>
                <a:r>
                  <a:rPr lang="nb-NO" dirty="0"/>
                  <a:t> </a:t>
                </a:r>
                <a:r>
                  <a:rPr lang="nb-NO" dirty="0" err="1"/>
                  <a:t>linearized</a:t>
                </a:r>
                <a:r>
                  <a:rPr lang="nb-NO" dirty="0"/>
                  <a:t> by </a:t>
                </a:r>
                <a:r>
                  <a:rPr lang="nb-NO" dirty="0" err="1"/>
                  <a:t>static</a:t>
                </a:r>
                <a:r>
                  <a:rPr lang="nb-NO" dirty="0"/>
                  <a:t> </a:t>
                </a:r>
                <a:r>
                  <a:rPr lang="nb-NO" dirty="0" err="1"/>
                  <a:t>inversion</a:t>
                </a:r>
                <a:r>
                  <a:rPr lang="nb-NO" dirty="0"/>
                  <a:t> of </a:t>
                </a:r>
                <a:r>
                  <a:rPr lang="nb-NO" dirty="0" err="1"/>
                  <a:t>the</a:t>
                </a:r>
                <a:r>
                  <a:rPr lang="nb-NO" dirty="0"/>
                  <a:t> nonlinear </a:t>
                </a:r>
                <a:r>
                  <a:rPr lang="nb-NO" dirty="0" err="1"/>
                  <a:t>model</a:t>
                </a:r>
                <a:r>
                  <a:rPr lang="nb-NO" dirty="0"/>
                  <a:t> f (</a:t>
                </a:r>
                <a:r>
                  <a:rPr lang="nb-NO" dirty="0" err="1"/>
                  <a:t>feedforward</a:t>
                </a:r>
                <a:r>
                  <a:rPr lang="nb-NO" dirty="0"/>
                  <a:t>)</a:t>
                </a:r>
              </a:p>
              <a:p>
                <a:pPr lvl="2"/>
                <a:r>
                  <a:rPr lang="nb-NO" dirty="0"/>
                  <a:t>The most </a:t>
                </a:r>
                <a:r>
                  <a:rPr lang="nb-NO" dirty="0" err="1"/>
                  <a:t>important</a:t>
                </a:r>
                <a:r>
                  <a:rPr lang="nb-NO" dirty="0"/>
                  <a:t> </a:t>
                </a:r>
                <a:r>
                  <a:rPr lang="nb-NO" dirty="0" err="1"/>
                  <a:t>property</a:t>
                </a:r>
                <a:r>
                  <a:rPr lang="nb-NO" dirty="0"/>
                  <a:t> of «feedback </a:t>
                </a:r>
                <a:r>
                  <a:rPr lang="nb-NO" dirty="0" err="1"/>
                  <a:t>linearization</a:t>
                </a:r>
                <a:r>
                  <a:rPr lang="nb-NO" dirty="0"/>
                  <a:t>» is </a:t>
                </a:r>
                <a:r>
                  <a:rPr lang="nb-NO" dirty="0" err="1"/>
                  <a:t>maybe</a:t>
                </a:r>
                <a:r>
                  <a:rPr lang="nb-NO" dirty="0"/>
                  <a:t> </a:t>
                </a:r>
                <a:r>
                  <a:rPr lang="nb-NO" dirty="0" err="1"/>
                  <a:t>that</a:t>
                </a:r>
                <a:r>
                  <a:rPr lang="nb-NO" dirty="0"/>
                  <a:t> it </a:t>
                </a:r>
                <a:r>
                  <a:rPr lang="nb-NO" dirty="0" err="1"/>
                  <a:t>eliminates</a:t>
                </a:r>
                <a:r>
                  <a:rPr lang="nb-NO" dirty="0"/>
                  <a:t> </a:t>
                </a:r>
                <a:r>
                  <a:rPr lang="nb-NO" dirty="0" err="1"/>
                  <a:t>disturbances</a:t>
                </a:r>
                <a:r>
                  <a:rPr lang="nb-NO" dirty="0"/>
                  <a:t> (</a:t>
                </a:r>
                <a:r>
                  <a:rPr lang="nb-NO" dirty="0" err="1"/>
                  <a:t>again</a:t>
                </a:r>
                <a:r>
                  <a:rPr lang="nb-NO" dirty="0"/>
                  <a:t> by </a:t>
                </a:r>
                <a:r>
                  <a:rPr lang="nb-NO" dirty="0" err="1"/>
                  <a:t>feedforward</a:t>
                </a:r>
                <a:r>
                  <a:rPr lang="nb-NO" dirty="0"/>
                  <a:t>)</a:t>
                </a:r>
              </a:p>
              <a:p>
                <a:pPr lvl="2"/>
                <a:r>
                  <a:rPr lang="nb-NO" dirty="0" err="1"/>
                  <a:t>Yes</a:t>
                </a:r>
                <a:r>
                  <a:rPr lang="nb-NO" dirty="0"/>
                  <a:t>, </a:t>
                </a:r>
                <a:r>
                  <a:rPr lang="nb-NO" dirty="0" err="1"/>
                  <a:t>there</a:t>
                </a:r>
                <a:r>
                  <a:rPr lang="nb-NO" dirty="0"/>
                  <a:t> is </a:t>
                </a:r>
                <a:r>
                  <a:rPr lang="nb-NO" dirty="0" err="1"/>
                  <a:t>some</a:t>
                </a:r>
                <a:r>
                  <a:rPr lang="nb-NO" dirty="0"/>
                  <a:t> </a:t>
                </a:r>
                <a:r>
                  <a:rPr lang="nb-NO" dirty="0" err="1"/>
                  <a:t>linearizing</a:t>
                </a:r>
                <a:r>
                  <a:rPr lang="nb-NO" dirty="0"/>
                  <a:t> feedback from y, </a:t>
                </a:r>
                <a:r>
                  <a:rPr lang="nb-NO" dirty="0" err="1"/>
                  <a:t>but</a:t>
                </a:r>
                <a:r>
                  <a:rPr lang="nb-NO" dirty="0"/>
                  <a:t> not </a:t>
                </a:r>
                <a:r>
                  <a:rPr lang="nb-NO" dirty="0" err="1"/>
                  <a:t>necessary</a:t>
                </a:r>
                <a:r>
                  <a:rPr lang="nb-NO" dirty="0"/>
                  <a:t> a lot (</a:t>
                </a:r>
                <a:r>
                  <a:rPr lang="nb-NO" dirty="0" err="1"/>
                  <a:t>see</a:t>
                </a:r>
                <a:r>
                  <a:rPr lang="nb-NO" dirty="0"/>
                  <a:t> </a:t>
                </a:r>
                <a:r>
                  <a:rPr lang="nb-NO" dirty="0" err="1"/>
                  <a:t>Extension</a:t>
                </a:r>
                <a:r>
                  <a:rPr lang="nb-NO" dirty="0"/>
                  <a:t> 2).</a:t>
                </a:r>
              </a:p>
              <a:p>
                <a:pPr lvl="1"/>
                <a:endParaRPr lang="nb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938FA-2C82-48A2-AD7B-5BE839FE4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193624" cy="4525963"/>
              </a:xfrm>
              <a:blipFill>
                <a:blip r:embed="rId2"/>
                <a:stretch>
                  <a:fillRect l="-599" t="-175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AA449A6-1EA6-4FF6-9E9E-20BDD725C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941" y="160867"/>
            <a:ext cx="6363876" cy="238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46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4286</Words>
  <Application>Microsoft Office PowerPoint</Application>
  <PresentationFormat>Widescreen</PresentationFormat>
  <Paragraphs>556</Paragraphs>
  <Slides>44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Times New Roman</vt:lpstr>
      <vt:lpstr>Office-tema</vt:lpstr>
      <vt:lpstr>2_Egendefinert utforming</vt:lpstr>
      <vt:lpstr>1_Egendefinert utforming</vt:lpstr>
      <vt:lpstr>Egendefinert utforming</vt:lpstr>
      <vt:lpstr> Nonlinear input transformations for disturbance rejection, decoupling and linearization </vt:lpstr>
      <vt:lpstr>Abstract</vt:lpstr>
      <vt:lpstr>PowerPoint Presentation</vt:lpstr>
      <vt:lpstr>About Sigurd Skogestad</vt:lpstr>
      <vt:lpstr>“The goal of my research is to develop simple yet rigorous methods to solve problems of engineering significance” </vt:lpstr>
      <vt:lpstr>PowerPoint Presentation</vt:lpstr>
      <vt:lpstr>Introduction</vt:lpstr>
      <vt:lpstr>The main idea:  Trivial but almost magic </vt:lpstr>
      <vt:lpstr>~ Feedback linearization (Isidori) </vt:lpstr>
      <vt:lpstr>Extension 1:  More general function f(y,u,d)</vt:lpstr>
      <vt:lpstr>Why transform to integrating?</vt:lpstr>
      <vt:lpstr>Extension 2: Introduce tuning parameter A for dynamics</vt:lpstr>
      <vt:lpstr>Extension 2’: Related transformation with steady-state gain I*</vt:lpstr>
      <vt:lpstr>Extension 3: Static systems</vt:lpstr>
      <vt:lpstr>Examples («magic»)</vt:lpstr>
      <vt:lpstr>Example 1. Electric heater, y=T</vt:lpstr>
      <vt:lpstr>Example 1. Simulation results </vt:lpstr>
      <vt:lpstr>Example 1. Simulation results </vt:lpstr>
      <vt:lpstr>Example 2. Mix hot (1) and  cold (2) water (shower), y=[q T]</vt:lpstr>
      <vt:lpstr>Shower. Simulation responses with transformation only. -&gt; Perfect disturbance rejection and decoupling</vt:lpstr>
      <vt:lpstr>Example 3. Heat exchanger (static)</vt:lpstr>
      <vt:lpstr>Simulation applied to cell dynamic model</vt:lpstr>
      <vt:lpstr>But our dynamic transformation vA assumes nu=n</vt:lpstr>
      <vt:lpstr>Extension 4: Higher-order systems (n &gt; nu)</vt:lpstr>
      <vt:lpstr>Inverse transformation using Cascade control of v </vt:lpstr>
      <vt:lpstr>Inverse transformation using Cascade control of v </vt:lpstr>
      <vt:lpstr>Example 4. CSTR. y=c_A , u=Q</vt:lpstr>
      <vt:lpstr>PowerPoint Presentation</vt:lpstr>
      <vt:lpstr>PowerPoint Presentation</vt:lpstr>
      <vt:lpstr>Example 4. Simulation results (alternative cascade of w)</vt:lpstr>
      <vt:lpstr>PowerPoint Presentation</vt:lpstr>
      <vt:lpstr>Example 5. Level control with flow controller</vt:lpstr>
      <vt:lpstr>PowerPoint Presentation</vt:lpstr>
      <vt:lpstr>PowerPoint Presentation</vt:lpstr>
      <vt:lpstr>Discussion: Difficult systems for input transformations</vt:lpstr>
      <vt:lpstr>Example 6: Distillation</vt:lpstr>
      <vt:lpstr>Discussion of feedback linearization</vt:lpstr>
      <vt:lpstr>Discussion…</vt:lpstr>
      <vt:lpstr>Conclusion</vt:lpstr>
      <vt:lpstr>Extra</vt:lpstr>
      <vt:lpstr>PowerPoint Presentation</vt:lpstr>
      <vt:lpstr>PowerPoint Presentation</vt:lpstr>
      <vt:lpstr>Special case (series system, f is independent of u) :  Control of by Chain of transformations </vt:lpstr>
      <vt:lpstr>Some cases: Slave controller can be replaced by static block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structures with embedded knowledge through input transformations (Nonlinear input transformations for disturbance rejection, decoupling and linearization)</dc:title>
  <dc:creator>Sigurd Skogestad</dc:creator>
  <cp:lastModifiedBy>Sigurd Skogestad</cp:lastModifiedBy>
  <cp:revision>130</cp:revision>
  <dcterms:created xsi:type="dcterms:W3CDTF">2020-09-28T17:02:05Z</dcterms:created>
  <dcterms:modified xsi:type="dcterms:W3CDTF">2020-10-06T08:53:21Z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7c3c65-c754-49fd-9431-de67f4812c51_Enabled">
    <vt:lpwstr>True</vt:lpwstr>
  </property>
  <property fmtid="{D5CDD505-2E9C-101B-9397-08002B2CF9AE}" pid="3" name="MSIP_Label_6b7c3c65-c754-49fd-9431-de67f4812c51_SiteId">
    <vt:lpwstr>09a10672-822f-4467-a5ba-5bb375967c05</vt:lpwstr>
  </property>
  <property fmtid="{D5CDD505-2E9C-101B-9397-08002B2CF9AE}" pid="4" name="MSIP_Label_6b7c3c65-c754-49fd-9431-de67f4812c51_Owner">
    <vt:lpwstr>skoge@ntnu.no</vt:lpwstr>
  </property>
  <property fmtid="{D5CDD505-2E9C-101B-9397-08002B2CF9AE}" pid="5" name="MSIP_Label_6b7c3c65-c754-49fd-9431-de67f4812c51_SetDate">
    <vt:lpwstr>2020-09-29T08:09:21.0628588Z</vt:lpwstr>
  </property>
  <property fmtid="{D5CDD505-2E9C-101B-9397-08002B2CF9AE}" pid="6" name="MSIP_Label_6b7c3c65-c754-49fd-9431-de67f4812c51_Name">
    <vt:lpwstr>Private</vt:lpwstr>
  </property>
  <property fmtid="{D5CDD505-2E9C-101B-9397-08002B2CF9AE}" pid="7" name="MSIP_Label_6b7c3c65-c754-49fd-9431-de67f4812c51_Application">
    <vt:lpwstr>Microsoft Azure Information Protection</vt:lpwstr>
  </property>
  <property fmtid="{D5CDD505-2E9C-101B-9397-08002B2CF9AE}" pid="8" name="MSIP_Label_6b7c3c65-c754-49fd-9431-de67f4812c51_ActionId">
    <vt:lpwstr>1a15c6b9-5b07-4289-bf56-feb9f653152a</vt:lpwstr>
  </property>
  <property fmtid="{D5CDD505-2E9C-101B-9397-08002B2CF9AE}" pid="9" name="MSIP_Label_6b7c3c65-c754-49fd-9431-de67f4812c51_Extended_MSFT_Method">
    <vt:lpwstr>Manual</vt:lpwstr>
  </property>
  <property fmtid="{D5CDD505-2E9C-101B-9397-08002B2CF9AE}" pid="10" name="Sensitivity">
    <vt:lpwstr>Private</vt:lpwstr>
  </property>
</Properties>
</file>