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2" r:id="rId3"/>
    <p:sldMasterId id="2147483660" r:id="rId4"/>
  </p:sldMasterIdLst>
  <p:notesMasterIdLst>
    <p:notesMasterId r:id="rId68"/>
  </p:notesMasterIdLst>
  <p:sldIdLst>
    <p:sldId id="335" r:id="rId5"/>
    <p:sldId id="336" r:id="rId6"/>
    <p:sldId id="337" r:id="rId7"/>
    <p:sldId id="340" r:id="rId8"/>
    <p:sldId id="341" r:id="rId9"/>
    <p:sldId id="342" r:id="rId10"/>
    <p:sldId id="343" r:id="rId11"/>
    <p:sldId id="430" r:id="rId12"/>
    <p:sldId id="344" r:id="rId13"/>
    <p:sldId id="345" r:id="rId14"/>
    <p:sldId id="346" r:id="rId15"/>
    <p:sldId id="347" r:id="rId16"/>
    <p:sldId id="348" r:id="rId17"/>
    <p:sldId id="349" r:id="rId18"/>
    <p:sldId id="351" r:id="rId19"/>
    <p:sldId id="422" r:id="rId20"/>
    <p:sldId id="352" r:id="rId21"/>
    <p:sldId id="353" r:id="rId22"/>
    <p:sldId id="354" r:id="rId23"/>
    <p:sldId id="317" r:id="rId24"/>
    <p:sldId id="355" r:id="rId25"/>
    <p:sldId id="356" r:id="rId26"/>
    <p:sldId id="966" r:id="rId27"/>
    <p:sldId id="964" r:id="rId28"/>
    <p:sldId id="433" r:id="rId29"/>
    <p:sldId id="965" r:id="rId30"/>
    <p:sldId id="308" r:id="rId31"/>
    <p:sldId id="281" r:id="rId32"/>
    <p:sldId id="431" r:id="rId33"/>
    <p:sldId id="361" r:id="rId34"/>
    <p:sldId id="362" r:id="rId35"/>
    <p:sldId id="363" r:id="rId36"/>
    <p:sldId id="364" r:id="rId37"/>
    <p:sldId id="365" r:id="rId38"/>
    <p:sldId id="366" r:id="rId39"/>
    <p:sldId id="367" r:id="rId40"/>
    <p:sldId id="369" r:id="rId41"/>
    <p:sldId id="370" r:id="rId42"/>
    <p:sldId id="371" r:id="rId43"/>
    <p:sldId id="372" r:id="rId44"/>
    <p:sldId id="373" r:id="rId45"/>
    <p:sldId id="374" r:id="rId46"/>
    <p:sldId id="375" r:id="rId47"/>
    <p:sldId id="376" r:id="rId48"/>
    <p:sldId id="377" r:id="rId49"/>
    <p:sldId id="425" r:id="rId50"/>
    <p:sldId id="424" r:id="rId51"/>
    <p:sldId id="403" r:id="rId52"/>
    <p:sldId id="404" r:id="rId53"/>
    <p:sldId id="428" r:id="rId54"/>
    <p:sldId id="429" r:id="rId55"/>
    <p:sldId id="426" r:id="rId56"/>
    <p:sldId id="407" r:id="rId57"/>
    <p:sldId id="408" r:id="rId58"/>
    <p:sldId id="409" r:id="rId59"/>
    <p:sldId id="427" r:id="rId60"/>
    <p:sldId id="410" r:id="rId61"/>
    <p:sldId id="411" r:id="rId62"/>
    <p:sldId id="412" r:id="rId63"/>
    <p:sldId id="413" r:id="rId64"/>
    <p:sldId id="414" r:id="rId65"/>
    <p:sldId id="415" r:id="rId66"/>
    <p:sldId id="283" r:id="rId67"/>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Zotica" initials="CZ" lastIdx="13" clrIdx="0">
    <p:extLst>
      <p:ext uri="{19B8F6BF-5375-455C-9EA6-DF929625EA0E}">
        <p15:presenceInfo xmlns:p15="http://schemas.microsoft.com/office/powerpoint/2012/main" userId="S-1-5-21-3959417778-1711865379-3952174976-198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FFCC00"/>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4660"/>
  </p:normalViewPr>
  <p:slideViewPr>
    <p:cSldViewPr snapToGrid="0" snapToObjects="1">
      <p:cViewPr varScale="1">
        <p:scale>
          <a:sx n="68" d="100"/>
          <a:sy n="68" d="100"/>
        </p:scale>
        <p:origin x="276" y="4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FA8F-A353-4977-89AC-727E962172A0}" type="datetimeFigureOut">
              <a:rPr lang="nb-NO" smtClean="0"/>
              <a:t>02.04.2019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B9CF5-CADC-47C8-90B6-0047F2E1BB89}" type="slidenum">
              <a:rPr lang="nb-NO" smtClean="0"/>
              <a:t>‹#›</a:t>
            </a:fld>
            <a:endParaRPr lang="nb-NO"/>
          </a:p>
        </p:txBody>
      </p:sp>
    </p:spTree>
    <p:extLst>
      <p:ext uri="{BB962C8B-B14F-4D97-AF65-F5344CB8AC3E}">
        <p14:creationId xmlns:p14="http://schemas.microsoft.com/office/powerpoint/2010/main" val="306241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28588" y="769938"/>
            <a:ext cx="6565900" cy="3694112"/>
          </a:xfrm>
          <a:ln/>
        </p:spPr>
      </p:sp>
      <p:sp>
        <p:nvSpPr>
          <p:cNvPr id="7171" name="Rectangle 3"/>
          <p:cNvSpPr>
            <a:spLocks noGrp="1" noChangeArrowheads="1"/>
          </p:cNvSpPr>
          <p:nvPr>
            <p:ph type="body" idx="1"/>
          </p:nvPr>
        </p:nvSpPr>
        <p:spPr>
          <a:xfrm>
            <a:off x="930275" y="4694238"/>
            <a:ext cx="495935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n-US" altLang="nb-NO"/>
          </a:p>
        </p:txBody>
      </p:sp>
    </p:spTree>
    <p:extLst>
      <p:ext uri="{BB962C8B-B14F-4D97-AF65-F5344CB8AC3E}">
        <p14:creationId xmlns:p14="http://schemas.microsoft.com/office/powerpoint/2010/main" val="232271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62755E6-28A3-4A72-BC45-A848F7601A56}" type="slidenum">
              <a:rPr lang="ar-SA" altLang="nb-NO" smtClean="0"/>
              <a:pPr>
                <a:spcBef>
                  <a:spcPct val="0"/>
                </a:spcBef>
              </a:pPr>
              <a:t>14</a:t>
            </a:fld>
            <a:endParaRPr lang="nn-NO" altLang="nb-NO"/>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45149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9EEC83A-BEAC-44C0-9101-41DF241353EF}" type="slidenum">
              <a:rPr lang="ar-SA" altLang="nb-NO" smtClean="0"/>
              <a:pPr>
                <a:spcBef>
                  <a:spcPct val="0"/>
                </a:spcBef>
              </a:pPr>
              <a:t>30</a:t>
            </a:fld>
            <a:endParaRPr lang="nn-NO" altLang="nb-NO"/>
          </a:p>
        </p:txBody>
      </p:sp>
      <p:sp>
        <p:nvSpPr>
          <p:cNvPr id="37891" name="Rectangle 2"/>
          <p:cNvSpPr>
            <a:spLocks noGrp="1" noRot="1" noChangeAspect="1" noChangeArrowheads="1" noTextEdit="1"/>
          </p:cNvSpPr>
          <p:nvPr>
            <p:ph type="sldImg"/>
          </p:nvPr>
        </p:nvSpPr>
        <p:spPr>
          <a:xfrm>
            <a:off x="87313" y="744538"/>
            <a:ext cx="6630987" cy="3730625"/>
          </a:xfrm>
          <a:ln/>
        </p:spPr>
      </p:sp>
      <p:sp>
        <p:nvSpPr>
          <p:cNvPr id="37892" name="Rectangle 3"/>
          <p:cNvSpPr>
            <a:spLocks noGrp="1" noChangeArrowheads="1"/>
          </p:cNvSpPr>
          <p:nvPr>
            <p:ph type="body" idx="1"/>
          </p:nvPr>
        </p:nvSpPr>
        <p:spPr>
          <a:xfrm>
            <a:off x="908050" y="4725988"/>
            <a:ext cx="49895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227999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7B3B925-227C-496C-BC97-A330E6098B1D}" type="slidenum">
              <a:rPr lang="ar-SA" altLang="nb-NO" smtClean="0"/>
              <a:pPr>
                <a:spcBef>
                  <a:spcPct val="0"/>
                </a:spcBef>
              </a:pPr>
              <a:t>31</a:t>
            </a:fld>
            <a:endParaRPr lang="nn-NO" altLang="nb-NO"/>
          </a:p>
        </p:txBody>
      </p:sp>
      <p:sp>
        <p:nvSpPr>
          <p:cNvPr id="39939" name="Rectangle 2"/>
          <p:cNvSpPr>
            <a:spLocks noGrp="1" noRot="1" noChangeAspect="1" noChangeArrowheads="1" noTextEdit="1"/>
          </p:cNvSpPr>
          <p:nvPr>
            <p:ph type="sldImg"/>
          </p:nvPr>
        </p:nvSpPr>
        <p:spPr>
          <a:xfrm>
            <a:off x="87313" y="744538"/>
            <a:ext cx="6630987" cy="3730625"/>
          </a:xfrm>
          <a:ln/>
        </p:spPr>
      </p:sp>
      <p:sp>
        <p:nvSpPr>
          <p:cNvPr id="39940" name="Rectangle 3"/>
          <p:cNvSpPr>
            <a:spLocks noGrp="1" noChangeArrowheads="1"/>
          </p:cNvSpPr>
          <p:nvPr>
            <p:ph type="body" idx="1"/>
          </p:nvPr>
        </p:nvSpPr>
        <p:spPr>
          <a:xfrm>
            <a:off x="908050" y="4725988"/>
            <a:ext cx="49895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33862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FED92EF-6AA2-4288-818C-2673297D664B}" type="slidenum">
              <a:rPr lang="ar-SA" altLang="nb-NO" smtClean="0"/>
              <a:pPr>
                <a:spcBef>
                  <a:spcPct val="0"/>
                </a:spcBef>
              </a:pPr>
              <a:t>32</a:t>
            </a:fld>
            <a:endParaRPr lang="nn-NO" altLang="nb-NO"/>
          </a:p>
        </p:txBody>
      </p:sp>
      <p:sp>
        <p:nvSpPr>
          <p:cNvPr id="41987" name="Rectangle 2"/>
          <p:cNvSpPr>
            <a:spLocks noGrp="1" noRot="1" noChangeAspect="1" noChangeArrowheads="1" noTextEdit="1"/>
          </p:cNvSpPr>
          <p:nvPr>
            <p:ph type="sldImg"/>
          </p:nvPr>
        </p:nvSpPr>
        <p:spPr>
          <a:xfrm>
            <a:off x="87313" y="744538"/>
            <a:ext cx="6630987" cy="3730625"/>
          </a:xfrm>
          <a:ln/>
        </p:spPr>
      </p:sp>
      <p:sp>
        <p:nvSpPr>
          <p:cNvPr id="41988" name="Rectangle 3"/>
          <p:cNvSpPr>
            <a:spLocks noGrp="1" noChangeArrowheads="1"/>
          </p:cNvSpPr>
          <p:nvPr>
            <p:ph type="body" idx="1"/>
          </p:nvPr>
        </p:nvSpPr>
        <p:spPr>
          <a:xfrm>
            <a:off x="908050" y="4721225"/>
            <a:ext cx="4989513"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85473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E258DA-4BFF-4C54-B229-F96C98004CF6}" type="slidenum">
              <a:rPr lang="ar-SA" altLang="nb-NO" smtClean="0"/>
              <a:pPr>
                <a:spcBef>
                  <a:spcPct val="0"/>
                </a:spcBef>
              </a:pPr>
              <a:t>33</a:t>
            </a:fld>
            <a:endParaRPr lang="nn-NO" altLang="nb-NO"/>
          </a:p>
        </p:txBody>
      </p:sp>
      <p:sp>
        <p:nvSpPr>
          <p:cNvPr id="44035" name="Rectangle 2"/>
          <p:cNvSpPr>
            <a:spLocks noGrp="1" noRot="1" noChangeAspect="1" noChangeArrowheads="1" noTextEdit="1"/>
          </p:cNvSpPr>
          <p:nvPr>
            <p:ph type="sldImg"/>
          </p:nvPr>
        </p:nvSpPr>
        <p:spPr>
          <a:xfrm>
            <a:off x="87313" y="744538"/>
            <a:ext cx="6630987" cy="3730625"/>
          </a:xfrm>
          <a:ln/>
        </p:spPr>
      </p:sp>
      <p:sp>
        <p:nvSpPr>
          <p:cNvPr id="44036" name="Rectangle 3"/>
          <p:cNvSpPr>
            <a:spLocks noGrp="1" noChangeArrowheads="1"/>
          </p:cNvSpPr>
          <p:nvPr>
            <p:ph type="body" idx="1"/>
          </p:nvPr>
        </p:nvSpPr>
        <p:spPr>
          <a:xfrm>
            <a:off x="908050" y="4721225"/>
            <a:ext cx="4989513"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92393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D4E715E-2298-435D-9D53-0DA083702729}" type="slidenum">
              <a:rPr lang="ar-SA" altLang="nb-NO" smtClean="0"/>
              <a:pPr>
                <a:spcBef>
                  <a:spcPct val="0"/>
                </a:spcBef>
              </a:pPr>
              <a:t>34</a:t>
            </a:fld>
            <a:endParaRPr lang="nn-NO" altLang="nb-NO"/>
          </a:p>
        </p:txBody>
      </p:sp>
      <p:sp>
        <p:nvSpPr>
          <p:cNvPr id="46083" name="Rectangle 2"/>
          <p:cNvSpPr>
            <a:spLocks noGrp="1" noRot="1" noChangeAspect="1" noChangeArrowheads="1" noTextEdit="1"/>
          </p:cNvSpPr>
          <p:nvPr>
            <p:ph type="sldImg"/>
          </p:nvPr>
        </p:nvSpPr>
        <p:spPr>
          <a:xfrm>
            <a:off x="88900" y="744538"/>
            <a:ext cx="6632575" cy="3732212"/>
          </a:xfrm>
          <a:ln/>
        </p:spPr>
      </p:sp>
      <p:sp>
        <p:nvSpPr>
          <p:cNvPr id="46084" name="Rectangle 3"/>
          <p:cNvSpPr>
            <a:spLocks noGrp="1" noChangeArrowheads="1"/>
          </p:cNvSpPr>
          <p:nvPr>
            <p:ph type="body" idx="1"/>
          </p:nvPr>
        </p:nvSpPr>
        <p:spPr>
          <a:xfrm>
            <a:off x="906463" y="4725988"/>
            <a:ext cx="49926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123866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3CDFCEA-CCB7-488A-98DC-D705E68BC632}" type="slidenum">
              <a:rPr lang="ar-SA" altLang="nb-NO" smtClean="0">
                <a:latin typeface="Times" panose="02020603050405020304" pitchFamily="18" charset="0"/>
              </a:rPr>
              <a:pPr/>
              <a:t>35</a:t>
            </a:fld>
            <a:endParaRPr lang="nn-NO" altLang="nb-NO">
              <a:latin typeface="Times"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255676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3313" indent="-219075">
              <a:defRPr>
                <a:solidFill>
                  <a:schemeClr val="tx1"/>
                </a:solidFill>
                <a:latin typeface="Arial" panose="020B0604020202020204" pitchFamily="34" charset="0"/>
              </a:defRPr>
            </a:lvl3pPr>
            <a:lvl4pPr marL="1544638" indent="-219075">
              <a:defRPr>
                <a:solidFill>
                  <a:schemeClr val="tx1"/>
                </a:solidFill>
                <a:latin typeface="Arial" panose="020B0604020202020204" pitchFamily="34" charset="0"/>
              </a:defRPr>
            </a:lvl4pPr>
            <a:lvl5pPr marL="1985963" indent="-219075">
              <a:defRPr>
                <a:solidFill>
                  <a:schemeClr val="tx1"/>
                </a:solidFill>
                <a:latin typeface="Arial" panose="020B0604020202020204" pitchFamily="34" charset="0"/>
              </a:defRPr>
            </a:lvl5pPr>
            <a:lvl6pPr marL="2443163" indent="-219075" eaLnBrk="0" fontAlgn="base" hangingPunct="0">
              <a:spcBef>
                <a:spcPct val="0"/>
              </a:spcBef>
              <a:spcAft>
                <a:spcPct val="0"/>
              </a:spcAft>
              <a:defRPr>
                <a:solidFill>
                  <a:schemeClr val="tx1"/>
                </a:solidFill>
                <a:latin typeface="Arial" panose="020B0604020202020204" pitchFamily="34" charset="0"/>
              </a:defRPr>
            </a:lvl6pPr>
            <a:lvl7pPr marL="2900363" indent="-219075" eaLnBrk="0" fontAlgn="base" hangingPunct="0">
              <a:spcBef>
                <a:spcPct val="0"/>
              </a:spcBef>
              <a:spcAft>
                <a:spcPct val="0"/>
              </a:spcAft>
              <a:defRPr>
                <a:solidFill>
                  <a:schemeClr val="tx1"/>
                </a:solidFill>
                <a:latin typeface="Arial" panose="020B0604020202020204" pitchFamily="34" charset="0"/>
              </a:defRPr>
            </a:lvl7pPr>
            <a:lvl8pPr marL="3357563" indent="-219075" eaLnBrk="0" fontAlgn="base" hangingPunct="0">
              <a:spcBef>
                <a:spcPct val="0"/>
              </a:spcBef>
              <a:spcAft>
                <a:spcPct val="0"/>
              </a:spcAft>
              <a:defRPr>
                <a:solidFill>
                  <a:schemeClr val="tx1"/>
                </a:solidFill>
                <a:latin typeface="Arial" panose="020B0604020202020204" pitchFamily="34" charset="0"/>
              </a:defRPr>
            </a:lvl8pPr>
            <a:lvl9pPr marL="3814763" indent="-219075" eaLnBrk="0" fontAlgn="base" hangingPunct="0">
              <a:spcBef>
                <a:spcPct val="0"/>
              </a:spcBef>
              <a:spcAft>
                <a:spcPct val="0"/>
              </a:spcAft>
              <a:defRPr>
                <a:solidFill>
                  <a:schemeClr val="tx1"/>
                </a:solidFill>
                <a:latin typeface="Arial" panose="020B0604020202020204" pitchFamily="34" charset="0"/>
              </a:defRPr>
            </a:lvl9pPr>
          </a:lstStyle>
          <a:p>
            <a:fld id="{220382CF-2DBE-4562-AC76-08B2A3D53529}" type="slidenum">
              <a:rPr lang="ar-SA" altLang="nb-NO" smtClean="0">
                <a:latin typeface="Times" panose="02020603050405020304" pitchFamily="18" charset="0"/>
              </a:rPr>
              <a:pPr/>
              <a:t>36</a:t>
            </a:fld>
            <a:endParaRPr lang="nn-NO" altLang="nb-NO">
              <a:latin typeface="Times" panose="02020603050405020304" pitchFamily="18" charset="0"/>
            </a:endParaRPr>
          </a:p>
        </p:txBody>
      </p:sp>
      <p:sp>
        <p:nvSpPr>
          <p:cNvPr id="50179"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4" rIns="91688" bIns="45844" anchor="b"/>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CAC1B17D-F649-4200-9C39-6020F39915E8}" type="slidenum">
              <a:rPr lang="ar-SA" altLang="nb-NO"/>
              <a:pPr algn="r" eaLnBrk="1" hangingPunct="1">
                <a:spcBef>
                  <a:spcPct val="0"/>
                </a:spcBef>
              </a:pPr>
              <a:t>36</a:t>
            </a:fld>
            <a:endParaRPr lang="nn-NO" altLang="nb-NO"/>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681038" y="4724400"/>
            <a:ext cx="544512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223790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5DC341-5F74-40F7-AA82-E08D23F4102E}" type="slidenum">
              <a:rPr lang="ar-SA" altLang="nb-NO" smtClean="0">
                <a:latin typeface="Times" panose="02020603050405020304" pitchFamily="18" charset="0"/>
              </a:rPr>
              <a:pPr/>
              <a:t>37</a:t>
            </a:fld>
            <a:endParaRPr lang="nn-NO" altLang="nb-NO">
              <a:latin typeface="Times"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80381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0D6E6250-D0E2-4E9F-BFC8-EC462F4A7B65}" type="slidenum">
              <a:rPr lang="ar-SA" altLang="nb-NO" smtClean="0">
                <a:latin typeface="Times" panose="02020603050405020304" pitchFamily="18" charset="0"/>
              </a:rPr>
              <a:pPr/>
              <a:t>39</a:t>
            </a:fld>
            <a:endParaRPr lang="nn-NO" altLang="nb-NO">
              <a:latin typeface="Times" panose="02020603050405020304" pitchFamily="18" charset="0"/>
            </a:endParaRPr>
          </a:p>
        </p:txBody>
      </p:sp>
    </p:spTree>
    <p:extLst>
      <p:ext uri="{BB962C8B-B14F-4D97-AF65-F5344CB8AC3E}">
        <p14:creationId xmlns:p14="http://schemas.microsoft.com/office/powerpoint/2010/main" val="153264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3C1004A-3DE3-4588-ABE9-E0AC35113A2D}" type="slidenum">
              <a:rPr lang="ar-SA" altLang="nb-NO" sz="1200">
                <a:latin typeface="Times" panose="02020603050405020304" pitchFamily="18" charset="0"/>
              </a:rPr>
              <a:pPr algn="r"/>
              <a:t>4</a:t>
            </a:fld>
            <a:endParaRPr lang="nn-NO" altLang="nb-NO" sz="120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525820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E707E40-BA5E-4BA9-AFDE-FCA8A0722AB0}" type="slidenum">
              <a:rPr lang="ar-SA" altLang="nb-NO" sz="1200">
                <a:latin typeface="Times" panose="02020603050405020304" pitchFamily="18" charset="0"/>
              </a:rPr>
              <a:pPr algn="r"/>
              <a:t>40</a:t>
            </a:fld>
            <a:endParaRPr lang="nn-NO" altLang="nb-NO" sz="1200">
              <a:latin typeface="Times" panose="02020603050405020304" pitchFamily="18" charset="0"/>
              <a:cs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2479435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F1320E47-3FF3-4A45-B0E4-12938E72E215}" type="slidenum">
              <a:rPr lang="ar-SA" altLang="nb-NO" smtClean="0">
                <a:latin typeface="Times" panose="02020603050405020304" pitchFamily="18" charset="0"/>
              </a:rPr>
              <a:pPr/>
              <a:t>41</a:t>
            </a:fld>
            <a:endParaRPr lang="nn-NO" altLang="nb-NO">
              <a:latin typeface="Times" panose="02020603050405020304" pitchFamily="18" charset="0"/>
            </a:endParaRPr>
          </a:p>
        </p:txBody>
      </p:sp>
      <p:sp>
        <p:nvSpPr>
          <p:cNvPr id="60419" name="Rectangle 2"/>
          <p:cNvSpPr>
            <a:spLocks noGrp="1" noRot="1" noChangeAspect="1" noChangeArrowheads="1" noTextEdit="1"/>
          </p:cNvSpPr>
          <p:nvPr>
            <p:ph type="sldImg"/>
          </p:nvPr>
        </p:nvSpPr>
        <p:spPr>
          <a:xfrm>
            <a:off x="88900" y="744538"/>
            <a:ext cx="6627813" cy="3729037"/>
          </a:xfrm>
          <a:ln/>
        </p:spPr>
      </p:sp>
      <p:sp>
        <p:nvSpPr>
          <p:cNvPr id="60420" name="Rectangle 3"/>
          <p:cNvSpPr>
            <a:spLocks noGrp="1" noChangeArrowheads="1"/>
          </p:cNvSpPr>
          <p:nvPr>
            <p:ph type="body" idx="1"/>
          </p:nvPr>
        </p:nvSpPr>
        <p:spPr>
          <a:xfrm>
            <a:off x="908050" y="4722813"/>
            <a:ext cx="49895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453016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73A7879-5904-4A7B-AF9F-F08B3425943E}" type="slidenum">
              <a:rPr lang="ar-SA" altLang="nb-NO" smtClean="0"/>
              <a:pPr>
                <a:spcBef>
                  <a:spcPct val="0"/>
                </a:spcBef>
              </a:pPr>
              <a:t>42</a:t>
            </a:fld>
            <a:endParaRPr lang="nn-NO" altLang="nb-NO"/>
          </a:p>
        </p:txBody>
      </p:sp>
      <p:sp>
        <p:nvSpPr>
          <p:cNvPr id="62467" name="Rectangle 2"/>
          <p:cNvSpPr>
            <a:spLocks noGrp="1" noRot="1" noChangeAspect="1" noChangeArrowheads="1" noTextEdit="1"/>
          </p:cNvSpPr>
          <p:nvPr>
            <p:ph type="sldImg"/>
          </p:nvPr>
        </p:nvSpPr>
        <p:spPr>
          <a:xfrm>
            <a:off x="457200" y="719138"/>
            <a:ext cx="6405563" cy="3603625"/>
          </a:xfrm>
          <a:ln/>
        </p:spPr>
      </p:sp>
      <p:sp>
        <p:nvSpPr>
          <p:cNvPr id="62468" name="Rectangle 3"/>
          <p:cNvSpPr>
            <a:spLocks noGrp="1" noChangeArrowheads="1"/>
          </p:cNvSpPr>
          <p:nvPr>
            <p:ph type="body" idx="1"/>
          </p:nvPr>
        </p:nvSpPr>
        <p:spPr>
          <a:xfrm>
            <a:off x="974725" y="4562475"/>
            <a:ext cx="53657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2659211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A12217C-12E4-40C0-9E01-C838D7DEE91B}" type="slidenum">
              <a:rPr lang="ar-SA" altLang="nb-NO" smtClean="0"/>
              <a:pPr>
                <a:spcBef>
                  <a:spcPct val="0"/>
                </a:spcBef>
              </a:pPr>
              <a:t>43</a:t>
            </a:fld>
            <a:endParaRPr lang="nn-NO" altLang="nb-NO"/>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89891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EF03FB7-B3A7-4311-81F0-3E0999A4B8FD}" type="slidenum">
              <a:rPr lang="ar-SA" altLang="nb-NO" smtClean="0"/>
              <a:pPr>
                <a:spcBef>
                  <a:spcPct val="0"/>
                </a:spcBef>
              </a:pPr>
              <a:t>44</a:t>
            </a:fld>
            <a:endParaRPr lang="nn-NO" altLang="nb-NO"/>
          </a:p>
        </p:txBody>
      </p:sp>
      <p:sp>
        <p:nvSpPr>
          <p:cNvPr id="66563" name="Rectangle 2"/>
          <p:cNvSpPr>
            <a:spLocks noGrp="1" noRot="1" noChangeAspect="1" noChangeArrowheads="1" noTextEdit="1"/>
          </p:cNvSpPr>
          <p:nvPr>
            <p:ph type="sldImg"/>
          </p:nvPr>
        </p:nvSpPr>
        <p:spPr>
          <a:xfrm>
            <a:off x="500063" y="744538"/>
            <a:ext cx="6359525" cy="3578225"/>
          </a:xfrm>
          <a:ln/>
        </p:spPr>
      </p:sp>
      <p:sp>
        <p:nvSpPr>
          <p:cNvPr id="66564" name="Rectangle 3"/>
          <p:cNvSpPr>
            <a:spLocks noGrp="1" noChangeArrowheads="1"/>
          </p:cNvSpPr>
          <p:nvPr>
            <p:ph type="body" idx="1"/>
          </p:nvPr>
        </p:nvSpPr>
        <p:spPr>
          <a:xfrm>
            <a:off x="1003300" y="4543425"/>
            <a:ext cx="53498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p:txBody>
      </p:sp>
    </p:spTree>
    <p:extLst>
      <p:ext uri="{BB962C8B-B14F-4D97-AF65-F5344CB8AC3E}">
        <p14:creationId xmlns:p14="http://schemas.microsoft.com/office/powerpoint/2010/main" val="501784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F8B0FC8-C71B-47B3-87A3-3D2384E1C482}" type="slidenum">
              <a:rPr lang="ar-SA" altLang="nb-NO" smtClean="0"/>
              <a:pPr>
                <a:spcBef>
                  <a:spcPct val="0"/>
                </a:spcBef>
              </a:pPr>
              <a:t>45</a:t>
            </a:fld>
            <a:endParaRPr lang="nn-NO" altLang="nb-NO"/>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1074137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6E8B166-411F-4AFB-8E6F-21A4B8668303}" type="slidenum">
              <a:rPr lang="ar-SA" altLang="nb-NO" smtClean="0">
                <a:latin typeface="Times" panose="02020603050405020304" pitchFamily="18" charset="0"/>
              </a:rPr>
              <a:pPr/>
              <a:t>47</a:t>
            </a:fld>
            <a:endParaRPr lang="nn-NO" altLang="nb-NO">
              <a:latin typeface="Times"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50955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178ED9E-E2F6-4A0D-9845-AE5B88B791FC}" type="slidenum">
              <a:rPr lang="ar-SA" altLang="nb-NO" smtClean="0"/>
              <a:pPr>
                <a:spcBef>
                  <a:spcPct val="0"/>
                </a:spcBef>
              </a:pPr>
              <a:t>5</a:t>
            </a:fld>
            <a:endParaRPr lang="nn-NO" altLang="nb-NO"/>
          </a:p>
        </p:txBody>
      </p:sp>
      <p:sp>
        <p:nvSpPr>
          <p:cNvPr id="16387" name="Rectangle 2"/>
          <p:cNvSpPr>
            <a:spLocks noGrp="1" noRot="1" noChangeAspect="1" noChangeArrowheads="1" noTextEdit="1"/>
          </p:cNvSpPr>
          <p:nvPr>
            <p:ph type="sldImg"/>
          </p:nvPr>
        </p:nvSpPr>
        <p:spPr>
          <a:xfrm>
            <a:off x="130175" y="771525"/>
            <a:ext cx="6584950" cy="3705225"/>
          </a:xfrm>
          <a:ln/>
        </p:spPr>
      </p:sp>
      <p:sp>
        <p:nvSpPr>
          <p:cNvPr id="16388" name="Rectangle 3"/>
          <p:cNvSpPr>
            <a:spLocks noGrp="1" noChangeArrowheads="1"/>
          </p:cNvSpPr>
          <p:nvPr>
            <p:ph type="body" idx="1"/>
          </p:nvPr>
        </p:nvSpPr>
        <p:spPr>
          <a:xfrm>
            <a:off x="933450" y="4705350"/>
            <a:ext cx="49768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a:p>
        </p:txBody>
      </p:sp>
    </p:spTree>
    <p:extLst>
      <p:ext uri="{BB962C8B-B14F-4D97-AF65-F5344CB8AC3E}">
        <p14:creationId xmlns:p14="http://schemas.microsoft.com/office/powerpoint/2010/main" val="71317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53E7348-A530-4F85-9C06-7CEE56BCFB2A}" type="slidenum">
              <a:rPr lang="ar-SA" altLang="nb-NO" smtClean="0"/>
              <a:pPr>
                <a:spcBef>
                  <a:spcPct val="0"/>
                </a:spcBef>
              </a:pPr>
              <a:t>6</a:t>
            </a:fld>
            <a:endParaRPr lang="nn-NO" altLang="nb-NO"/>
          </a:p>
        </p:txBody>
      </p:sp>
      <p:sp>
        <p:nvSpPr>
          <p:cNvPr id="18435" name="Rectangle 2"/>
          <p:cNvSpPr>
            <a:spLocks noGrp="1" noRot="1" noChangeAspect="1" noChangeArrowheads="1" noTextEdit="1"/>
          </p:cNvSpPr>
          <p:nvPr>
            <p:ph type="sldImg"/>
          </p:nvPr>
        </p:nvSpPr>
        <p:spPr>
          <a:xfrm>
            <a:off x="87313" y="744538"/>
            <a:ext cx="6630987" cy="3730625"/>
          </a:xfrm>
          <a:ln/>
        </p:spPr>
      </p:sp>
      <p:sp>
        <p:nvSpPr>
          <p:cNvPr id="18436" name="Rectangle 3"/>
          <p:cNvSpPr>
            <a:spLocks noGrp="1" noChangeArrowheads="1"/>
          </p:cNvSpPr>
          <p:nvPr>
            <p:ph type="body" idx="1"/>
          </p:nvPr>
        </p:nvSpPr>
        <p:spPr>
          <a:xfrm>
            <a:off x="908050" y="4722813"/>
            <a:ext cx="49895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a:p>
        </p:txBody>
      </p:sp>
    </p:spTree>
    <p:extLst>
      <p:ext uri="{BB962C8B-B14F-4D97-AF65-F5344CB8AC3E}">
        <p14:creationId xmlns:p14="http://schemas.microsoft.com/office/powerpoint/2010/main" val="17512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9C7E305-4ADA-4121-997F-9FD5C53A75EC}" type="slidenum">
              <a:rPr lang="ar-SA" altLang="nb-NO" sz="1200">
                <a:latin typeface="Times" panose="02020603050405020304" pitchFamily="18" charset="0"/>
              </a:rPr>
              <a:pPr algn="r"/>
              <a:t>7</a:t>
            </a:fld>
            <a:endParaRPr lang="nn-NO" altLang="nb-NO"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327776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9C7E305-4ADA-4121-997F-9FD5C53A75EC}" type="slidenum">
              <a:rPr lang="ar-SA" altLang="nb-NO" sz="1200">
                <a:latin typeface="Times" panose="02020603050405020304" pitchFamily="18" charset="0"/>
              </a:rPr>
              <a:pPr algn="r"/>
              <a:t>8</a:t>
            </a:fld>
            <a:endParaRPr lang="nn-NO" altLang="nb-NO"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229738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A17EBD9-EAC9-476C-AB93-F690D3CB2CAF}" type="slidenum">
              <a:rPr lang="ar-SA" altLang="nb-NO" smtClean="0"/>
              <a:pPr>
                <a:spcBef>
                  <a:spcPct val="0"/>
                </a:spcBef>
              </a:pPr>
              <a:t>9</a:t>
            </a:fld>
            <a:endParaRPr lang="nn-NO" altLang="nb-NO"/>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180044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0488" y="746125"/>
            <a:ext cx="6624637" cy="3727450"/>
          </a:xfrm>
          <a:ln/>
        </p:spPr>
      </p:sp>
      <p:sp>
        <p:nvSpPr>
          <p:cNvPr id="28675" name="Rectangle 3"/>
          <p:cNvSpPr>
            <a:spLocks noGrp="1" noChangeArrowheads="1"/>
          </p:cNvSpPr>
          <p:nvPr>
            <p:ph type="body" idx="1"/>
          </p:nvPr>
        </p:nvSpPr>
        <p:spPr>
          <a:xfrm>
            <a:off x="681038" y="4722813"/>
            <a:ext cx="544512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a:p>
        </p:txBody>
      </p:sp>
    </p:spTree>
    <p:extLst>
      <p:ext uri="{BB962C8B-B14F-4D97-AF65-F5344CB8AC3E}">
        <p14:creationId xmlns:p14="http://schemas.microsoft.com/office/powerpoint/2010/main" val="248559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E3708379-D1E6-42B8-A832-C6A731DF44EE}" type="slidenum">
              <a:rPr lang="ar-SA" altLang="nb-NO" smtClean="0">
                <a:latin typeface="Times" panose="02020603050405020304" pitchFamily="18" charset="0"/>
              </a:rPr>
              <a:pPr/>
              <a:t>12</a:t>
            </a:fld>
            <a:endParaRPr lang="nn-NO" altLang="nb-NO">
              <a:latin typeface="Times"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69796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4"/>
          </a:xfrm>
        </p:spPr>
        <p:txBody>
          <a:bodyPr anchor="t" anchorCtr="0"/>
          <a:lstStyle>
            <a:lvl1pPr>
              <a:defRPr>
                <a:latin typeface="Calibri Light" panose="020F0302020204030204" pitchFamily="34" charset="0"/>
                <a:cs typeface="Calibri Light" panose="020F0302020204030204" pitchFamily="34" charset="0"/>
              </a:defRPr>
            </a:lvl1pPr>
          </a:lstStyle>
          <a:p>
            <a:r>
              <a:rPr lang="nb-NO" dirty="0"/>
              <a:t>Klikk for å redigere tittelstil</a:t>
            </a:r>
          </a:p>
        </p:txBody>
      </p:sp>
      <p:sp>
        <p:nvSpPr>
          <p:cNvPr id="3" name="Undertittel 2"/>
          <p:cNvSpPr>
            <a:spLocks noGrp="1"/>
          </p:cNvSpPr>
          <p:nvPr>
            <p:ph type="subTitle" idx="1"/>
          </p:nvPr>
        </p:nvSpPr>
        <p:spPr>
          <a:xfrm>
            <a:off x="491087" y="3645154"/>
            <a:ext cx="10363200" cy="1752600"/>
          </a:xfrm>
        </p:spPr>
        <p:txBody>
          <a:bodyPr/>
          <a:lstStyle>
            <a:lvl1pPr marL="0" indent="0" algn="l">
              <a:buNone/>
              <a:defRPr>
                <a:solidFill>
                  <a:schemeClr val="tx1">
                    <a:tint val="75000"/>
                  </a:schemeClr>
                </a:solidFill>
                <a:latin typeface="Calibri Light" panose="020F030202020403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loddrett tekst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3524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333" y="5397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439333" y="197802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722533" y="197802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722533" y="411162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nn-NO"/>
          </a:p>
          <a:p>
            <a:pPr>
              <a:defRPr/>
            </a:pPr>
            <a:r>
              <a:rPr lang="nn-NO"/>
              <a:t> </a:t>
            </a:r>
          </a:p>
          <a:p>
            <a:pPr>
              <a:defRPr/>
            </a:pPr>
            <a:endParaRPr lang="nn-NO"/>
          </a:p>
        </p:txBody>
      </p:sp>
      <p:sp>
        <p:nvSpPr>
          <p:cNvPr id="7" name="Rectangle 5"/>
          <p:cNvSpPr>
            <a:spLocks noGrp="1" noChangeArrowheads="1"/>
          </p:cNvSpPr>
          <p:nvPr>
            <p:ph type="ftr" sz="quarter" idx="11"/>
          </p:nvPr>
        </p:nvSpPr>
        <p:spPr>
          <a:ln/>
        </p:spPr>
        <p:txBody>
          <a:bodyPr/>
          <a:lstStyle>
            <a:lvl1pPr>
              <a:defRPr/>
            </a:lvl1pPr>
          </a:lstStyle>
          <a:p>
            <a:pPr>
              <a:defRPr/>
            </a:pPr>
            <a:endParaRPr lang="nn-NO"/>
          </a:p>
          <a:p>
            <a:pPr>
              <a:defRPr/>
            </a:pPr>
            <a:endParaRPr lang="nn-NO"/>
          </a:p>
        </p:txBody>
      </p:sp>
    </p:spTree>
    <p:extLst>
      <p:ext uri="{BB962C8B-B14F-4D97-AF65-F5344CB8AC3E}">
        <p14:creationId xmlns:p14="http://schemas.microsoft.com/office/powerpoint/2010/main" val="115407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E97C1737-0A4A-4DB4-BC3B-16F9BBE12DA5}"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7171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97C1737-0A4A-4DB4-BC3B-16F9BBE12DA5}"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45760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E97C1737-0A4A-4DB4-BC3B-16F9BBE12DA5}"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80882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97C1737-0A4A-4DB4-BC3B-16F9BBE12DA5}"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11267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97C1737-0A4A-4DB4-BC3B-16F9BBE12DA5}" type="datetimeFigureOut">
              <a:rPr lang="nb-NO" smtClean="0"/>
              <a:t>02.04.2019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60935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idx="1"/>
          </p:nvPr>
        </p:nvSpPr>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lysbildenummer 5"/>
          <p:cNvSpPr txBox="1">
            <a:spLocks/>
          </p:cNvSpPr>
          <p:nvPr userDrawn="1"/>
        </p:nvSpPr>
        <p:spPr>
          <a:xfrm>
            <a:off x="153493" y="6537870"/>
            <a:ext cx="456108" cy="252102"/>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solidFill>
                  <a:schemeClr val="bg1"/>
                </a:solidFill>
                <a:latin typeface="Arial"/>
                <a:cs typeface="Arial"/>
              </a:rPr>
              <a:pPr algn="ctr"/>
              <a:t>‹#›</a:t>
            </a:fld>
            <a:endParaRPr lang="nb-NO" sz="1000"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97C1737-0A4A-4DB4-BC3B-16F9BBE12DA5}" type="datetimeFigureOut">
              <a:rPr lang="nb-NO" smtClean="0"/>
              <a:t>02.04.2019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88573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97C1737-0A4A-4DB4-BC3B-16F9BBE12DA5}" type="datetimeFigureOut">
              <a:rPr lang="nb-NO" smtClean="0"/>
              <a:t>02.04.2019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17671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E97C1737-0A4A-4DB4-BC3B-16F9BBE12DA5}"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78115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E97C1737-0A4A-4DB4-BC3B-16F9BBE12DA5}"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810114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97C1737-0A4A-4DB4-BC3B-16F9BBE12DA5}"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577333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97C1737-0A4A-4DB4-BC3B-16F9BBE12DA5}"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254073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465BF62-1437-42A1-9A9C-040CDC86C80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99811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65BF62-1437-42A1-9A9C-040CDC86C80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422713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465BF62-1437-42A1-9A9C-040CDC86C80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625317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465BF62-1437-42A1-9A9C-040CDC86C808}"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7621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44323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465BF62-1437-42A1-9A9C-040CDC86C808}" type="datetimeFigureOut">
              <a:rPr lang="nb-NO" smtClean="0"/>
              <a:t>02.04.2019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390576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465BF62-1437-42A1-9A9C-040CDC86C808}" type="datetimeFigureOut">
              <a:rPr lang="nb-NO" smtClean="0"/>
              <a:t>02.04.2019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1903115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65BF62-1437-42A1-9A9C-040CDC86C808}" type="datetimeFigureOut">
              <a:rPr lang="nb-NO" smtClean="0"/>
              <a:t>02.04.2019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56562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465BF62-1437-42A1-9A9C-040CDC86C808}"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407570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465BF62-1437-42A1-9A9C-040CDC86C808}"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3890538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65BF62-1437-42A1-9A9C-040CDC86C80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851569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65BF62-1437-42A1-9A9C-040CDC86C80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891111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80B7863-FE82-4862-914B-A127150EC42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544771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0B7863-FE82-4862-914B-A127150EC42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3793578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80B7863-FE82-4862-914B-A127150EC42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05600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80B7863-FE82-4862-914B-A127150EC428}"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241884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80B7863-FE82-4862-914B-A127150EC428}" type="datetimeFigureOut">
              <a:rPr lang="nb-NO" smtClean="0"/>
              <a:t>02.04.2019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596144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80B7863-FE82-4862-914B-A127150EC428}" type="datetimeFigureOut">
              <a:rPr lang="nb-NO" smtClean="0"/>
              <a:t>02.04.2019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18537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80B7863-FE82-4862-914B-A127150EC428}" type="datetimeFigureOut">
              <a:rPr lang="nb-NO" smtClean="0"/>
              <a:t>02.04.2019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73742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80B7863-FE82-4862-914B-A127150EC428}"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3062366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80B7863-FE82-4862-914B-A127150EC428}" type="datetimeFigureOut">
              <a:rPr lang="nb-NO" smtClean="0"/>
              <a:t>02.04.2019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4249911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0B7863-FE82-4862-914B-A127150EC42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364538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0B7863-FE82-4862-914B-A127150EC428}" type="datetimeFigureOut">
              <a:rPr lang="nb-NO" smtClean="0"/>
              <a:t>02.04.2019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81573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hor_blaa_stripe.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78448"/>
            <a:ext cx="12192000" cy="479552"/>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08" r:id="rId12"/>
    <p:sldLayoutId id="2147483659" r:id="rId13"/>
    <p:sldLayoutId id="2147483710" r:id="rId14"/>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1737-0A4A-4DB4-BC3B-16F9BBE12DA5}" type="datetimeFigureOut">
              <a:rPr lang="nb-NO" smtClean="0"/>
              <a:t>02.04.2019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0EC37-9CDE-46BE-AE8D-D547DDF5FB03}" type="slidenum">
              <a:rPr lang="nb-NO" smtClean="0"/>
              <a:t>‹#›</a:t>
            </a:fld>
            <a:endParaRPr lang="nb-NO"/>
          </a:p>
        </p:txBody>
      </p:sp>
    </p:spTree>
    <p:extLst>
      <p:ext uri="{BB962C8B-B14F-4D97-AF65-F5344CB8AC3E}">
        <p14:creationId xmlns:p14="http://schemas.microsoft.com/office/powerpoint/2010/main" val="3637842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5BF62-1437-42A1-9A9C-040CDC86C808}" type="datetimeFigureOut">
              <a:rPr lang="nb-NO" smtClean="0"/>
              <a:t>02.04.2019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EA91-4702-48A2-94C7-2A4C527363D5}" type="slidenum">
              <a:rPr lang="nb-NO" smtClean="0"/>
              <a:t>‹#›</a:t>
            </a:fld>
            <a:endParaRPr lang="nb-NO"/>
          </a:p>
        </p:txBody>
      </p:sp>
    </p:spTree>
    <p:extLst>
      <p:ext uri="{BB962C8B-B14F-4D97-AF65-F5344CB8AC3E}">
        <p14:creationId xmlns:p14="http://schemas.microsoft.com/office/powerpoint/2010/main" val="2147232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B7863-FE82-4862-914B-A127150EC428}" type="datetimeFigureOut">
              <a:rPr lang="nb-NO" smtClean="0"/>
              <a:t>02.04.2019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2E6F1-2B18-47C1-90AC-B901DF76A47B}" type="slidenum">
              <a:rPr lang="nb-NO" smtClean="0"/>
              <a:t>‹#›</a:t>
            </a:fld>
            <a:endParaRPr lang="nb-NO"/>
          </a:p>
        </p:txBody>
      </p:sp>
    </p:spTree>
    <p:extLst>
      <p:ext uri="{BB962C8B-B14F-4D97-AF65-F5344CB8AC3E}">
        <p14:creationId xmlns:p14="http://schemas.microsoft.com/office/powerpoint/2010/main" val="217043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5.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png"/><Relationship Id="rId3" Type="http://schemas.openxmlformats.org/officeDocument/2006/relationships/tags" Target="../tags/tag9.xml"/><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4.xml"/><Relationship Id="rId11" Type="http://schemas.openxmlformats.org/officeDocument/2006/relationships/image" Target="../media/image42.png"/><Relationship Id="rId5" Type="http://schemas.openxmlformats.org/officeDocument/2006/relationships/slideLayout" Target="../slideLayouts/slideLayout2.xml"/><Relationship Id="rId10" Type="http://schemas.openxmlformats.org/officeDocument/2006/relationships/image" Target="../media/image41.png"/><Relationship Id="rId4" Type="http://schemas.openxmlformats.org/officeDocument/2006/relationships/tags" Target="../tags/tag10.xml"/><Relationship Id="rId9"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t.ntnu.no/users/skoge/publications/2000/plantwide_review3/" TargetMode="External"/><Relationship Id="rId7"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6188" y="630314"/>
            <a:ext cx="11930321" cy="901094"/>
          </a:xfrm>
        </p:spPr>
        <p:txBody>
          <a:bodyPr>
            <a:noAutofit/>
          </a:bodyPr>
          <a:lstStyle/>
          <a:p>
            <a:pPr algn="ctr"/>
            <a:r>
              <a:rPr lang="en-US" altLang="nb-NO" sz="5400" dirty="0">
                <a:solidFill>
                  <a:srgbClr val="FF0000"/>
                </a:solidFill>
              </a:rPr>
              <a:t>ECONOMIC PROCESS CONTROL </a:t>
            </a:r>
            <a:br>
              <a:rPr lang="en-US" altLang="nb-NO" sz="5400" dirty="0">
                <a:solidFill>
                  <a:srgbClr val="FF0000"/>
                </a:solidFill>
              </a:rPr>
            </a:br>
            <a:r>
              <a:rPr lang="nb-NO" dirty="0" err="1">
                <a:solidFill>
                  <a:srgbClr val="FF0000"/>
                </a:solidFill>
              </a:rPr>
              <a:t>Making</a:t>
            </a:r>
            <a:r>
              <a:rPr lang="nb-NO" dirty="0">
                <a:solidFill>
                  <a:srgbClr val="FF0000"/>
                </a:solidFill>
              </a:rPr>
              <a:t> system </a:t>
            </a:r>
            <a:r>
              <a:rPr lang="nb-NO" dirty="0" err="1">
                <a:solidFill>
                  <a:srgbClr val="FF0000"/>
                </a:solidFill>
              </a:rPr>
              <a:t>out</a:t>
            </a:r>
            <a:r>
              <a:rPr lang="nb-NO" dirty="0">
                <a:solidFill>
                  <a:srgbClr val="FF0000"/>
                </a:solidFill>
              </a:rPr>
              <a:t> of an apparent mess</a:t>
            </a:r>
            <a:endParaRPr lang="nb-NO" sz="4800" dirty="0">
              <a:solidFill>
                <a:srgbClr val="FF0000"/>
              </a:solidFill>
            </a:endParaRPr>
          </a:p>
        </p:txBody>
      </p:sp>
      <p:sp>
        <p:nvSpPr>
          <p:cNvPr id="7" name="Undertittel 2"/>
          <p:cNvSpPr>
            <a:spLocks noGrp="1"/>
          </p:cNvSpPr>
          <p:nvPr>
            <p:ph type="subTitle" idx="1"/>
          </p:nvPr>
        </p:nvSpPr>
        <p:spPr>
          <a:xfrm>
            <a:off x="2179336" y="2690310"/>
            <a:ext cx="7833327" cy="3561730"/>
          </a:xfrm>
        </p:spPr>
        <p:txBody>
          <a:bodyPr>
            <a:noAutofit/>
          </a:bodyPr>
          <a:lstStyle/>
          <a:p>
            <a:pPr algn="ctr"/>
            <a:r>
              <a:rPr lang="es-MX" sz="3600" b="1" dirty="0">
                <a:solidFill>
                  <a:schemeClr val="tx1"/>
                </a:solidFill>
              </a:rPr>
              <a:t>Sigurd Skogestad</a:t>
            </a:r>
          </a:p>
          <a:p>
            <a:pPr algn="ctr"/>
            <a:endParaRPr lang="es-MX" sz="2200" b="1" dirty="0">
              <a:solidFill>
                <a:schemeClr val="tx1"/>
              </a:solidFill>
            </a:endParaRPr>
          </a:p>
          <a:p>
            <a:pPr algn="ctr"/>
            <a:r>
              <a:rPr lang="es-MX" sz="2200" b="1" dirty="0">
                <a:solidFill>
                  <a:schemeClr val="tx1"/>
                </a:solidFill>
              </a:rPr>
              <a:t>Department of </a:t>
            </a:r>
            <a:r>
              <a:rPr lang="es-MX" sz="2200" b="1" dirty="0" err="1">
                <a:solidFill>
                  <a:schemeClr val="tx1"/>
                </a:solidFill>
              </a:rPr>
              <a:t>Chemical</a:t>
            </a:r>
            <a:r>
              <a:rPr lang="es-MX" sz="2200" b="1" dirty="0">
                <a:solidFill>
                  <a:schemeClr val="tx1"/>
                </a:solidFill>
              </a:rPr>
              <a:t> </a:t>
            </a:r>
            <a:r>
              <a:rPr lang="es-MX" sz="2200" b="1" dirty="0" err="1">
                <a:solidFill>
                  <a:schemeClr val="tx1"/>
                </a:solidFill>
              </a:rPr>
              <a:t>Engineering</a:t>
            </a:r>
            <a:endParaRPr lang="es-MX" sz="2200" b="1" dirty="0">
              <a:solidFill>
                <a:schemeClr val="tx1"/>
              </a:solidFill>
            </a:endParaRPr>
          </a:p>
          <a:p>
            <a:pPr algn="ctr"/>
            <a:r>
              <a:rPr lang="es-MX" sz="2200" b="1" dirty="0" err="1">
                <a:solidFill>
                  <a:schemeClr val="tx1"/>
                </a:solidFill>
              </a:rPr>
              <a:t>Norwegian</a:t>
            </a:r>
            <a:r>
              <a:rPr lang="es-MX" sz="2200" b="1" dirty="0">
                <a:solidFill>
                  <a:schemeClr val="tx1"/>
                </a:solidFill>
              </a:rPr>
              <a:t> University of Science and Technology (NTNU)</a:t>
            </a:r>
          </a:p>
          <a:p>
            <a:pPr algn="ctr"/>
            <a:r>
              <a:rPr lang="es-MX" sz="2200" b="1" dirty="0">
                <a:solidFill>
                  <a:schemeClr val="tx1"/>
                </a:solidFill>
              </a:rPr>
              <a:t>Trondheim</a:t>
            </a:r>
          </a:p>
          <a:p>
            <a:pPr algn="ctr"/>
            <a:endParaRPr lang="es-MX" sz="2200" b="1" dirty="0">
              <a:solidFill>
                <a:schemeClr val="tx1"/>
              </a:solidFill>
            </a:endParaRPr>
          </a:p>
        </p:txBody>
      </p:sp>
      <p:pic>
        <p:nvPicPr>
          <p:cNvPr id="1026" name="Picture 2" descr="https://www.sintef.no/imagevault/publishedmedia/7h1nllrmhbfpt1hcqxtt/FMEengelskfarg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162" y="4816183"/>
            <a:ext cx="811371" cy="843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bsea production and process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881433" y="5822965"/>
            <a:ext cx="1705767" cy="4998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fi research counci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0470" y="4891413"/>
            <a:ext cx="1459787" cy="952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286" y="5660127"/>
            <a:ext cx="2050493" cy="741013"/>
          </a:xfrm>
          <a:prstGeom prst="rect">
            <a:avLst/>
          </a:prstGeom>
        </p:spPr>
      </p:pic>
      <p:sp>
        <p:nvSpPr>
          <p:cNvPr id="8" name="TextBox 1"/>
          <p:cNvSpPr txBox="1">
            <a:spLocks noChangeArrowheads="1"/>
          </p:cNvSpPr>
          <p:nvPr/>
        </p:nvSpPr>
        <p:spPr bwMode="auto">
          <a:xfrm>
            <a:off x="5038723" y="5598912"/>
            <a:ext cx="23804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600" dirty="0"/>
              <a:t>Manchester, 01 April 2019</a:t>
            </a:r>
            <a:endParaRPr lang="nb-NO" altLang="nb-NO" sz="1600" dirty="0">
              <a:latin typeface="Arial" panose="020B0604020202020204" pitchFamily="34" charset="0"/>
            </a:endParaRPr>
          </a:p>
        </p:txBody>
      </p:sp>
    </p:spTree>
    <p:extLst>
      <p:ext uri="{BB962C8B-B14F-4D97-AF65-F5344CB8AC3E}">
        <p14:creationId xmlns:p14="http://schemas.microsoft.com/office/powerpoint/2010/main" val="103667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0" y="-21823"/>
            <a:ext cx="1620837"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rgbClr val="FF0000"/>
                </a:solidFill>
                <a:latin typeface="Arial" panose="020B0604020202020204" pitchFamily="34" charset="0"/>
              </a:rPr>
              <a:t>Our Paradigm</a:t>
            </a:r>
          </a:p>
        </p:txBody>
      </p:sp>
      <p:sp>
        <p:nvSpPr>
          <p:cNvPr id="2" name="Tittel 1"/>
          <p:cNvSpPr>
            <a:spLocks noGrp="1"/>
          </p:cNvSpPr>
          <p:nvPr>
            <p:ph type="title"/>
          </p:nvPr>
        </p:nvSpPr>
        <p:spPr/>
        <p:txBody>
          <a:bodyPr>
            <a:normAutofit/>
          </a:bodyPr>
          <a:lstStyle/>
          <a:p>
            <a:r>
              <a:rPr lang="nb-NO" dirty="0"/>
              <a:t>Control </a:t>
            </a:r>
            <a:r>
              <a:rPr lang="en-US" dirty="0"/>
              <a:t>hierarchy</a:t>
            </a:r>
            <a:r>
              <a:rPr lang="nb-NO" dirty="0"/>
              <a:t> in a </a:t>
            </a:r>
            <a:r>
              <a:rPr lang="nb-NO" dirty="0" err="1"/>
              <a:t>process</a:t>
            </a:r>
            <a:r>
              <a:rPr lang="nb-NO" dirty="0"/>
              <a:t> plant</a:t>
            </a:r>
          </a:p>
        </p:txBody>
      </p:sp>
      <p:sp>
        <p:nvSpPr>
          <p:cNvPr id="3" name="Plassholder for innhold 2"/>
          <p:cNvSpPr>
            <a:spLocks noGrp="1"/>
          </p:cNvSpPr>
          <p:nvPr>
            <p:ph idx="1"/>
          </p:nvPr>
        </p:nvSpPr>
        <p:spPr>
          <a:xfrm>
            <a:off x="363939" y="1627934"/>
            <a:ext cx="7074090" cy="4340495"/>
          </a:xfrm>
        </p:spPr>
        <p:txBody>
          <a:bodyPr>
            <a:normAutofit/>
          </a:bodyPr>
          <a:lstStyle/>
          <a:p>
            <a:r>
              <a:rPr lang="en-US" b="1" dirty="0">
                <a:solidFill>
                  <a:srgbClr val="FF0000"/>
                </a:solidFill>
              </a:rPr>
              <a:t>Supervisory control (“Advanced control” or MPC):</a:t>
            </a:r>
          </a:p>
          <a:p>
            <a:pPr lvl="1"/>
            <a:r>
              <a:rPr lang="en-US" dirty="0"/>
              <a:t>Follow set points from economic optimization layer</a:t>
            </a:r>
          </a:p>
          <a:p>
            <a:pPr lvl="1"/>
            <a:r>
              <a:rPr lang="en-US" dirty="0"/>
              <a:t>Switch between active constraints (CV1)</a:t>
            </a:r>
          </a:p>
          <a:p>
            <a:pPr lvl="1"/>
            <a:r>
              <a:rPr lang="en-US" dirty="0"/>
              <a:t>Look after regulatory layer</a:t>
            </a:r>
          </a:p>
          <a:p>
            <a:pPr lvl="1"/>
            <a:endParaRPr lang="en-US" dirty="0"/>
          </a:p>
          <a:p>
            <a:r>
              <a:rPr lang="en-US" b="1" dirty="0">
                <a:solidFill>
                  <a:schemeClr val="tx2">
                    <a:lumMod val="60000"/>
                    <a:lumOff val="40000"/>
                  </a:schemeClr>
                </a:solidFill>
              </a:rPr>
              <a:t>Regulatory control (PID):</a:t>
            </a:r>
          </a:p>
          <a:p>
            <a:pPr lvl="1"/>
            <a:r>
              <a:rPr lang="en-US" dirty="0"/>
              <a:t>Stable operation (CV2)</a:t>
            </a:r>
          </a:p>
          <a:p>
            <a:pPr lvl="1"/>
            <a:endParaRPr lang="en-US" dirty="0"/>
          </a:p>
          <a:p>
            <a:pPr lvl="2"/>
            <a:endParaRPr lang="en-US" dirty="0"/>
          </a:p>
        </p:txBody>
      </p:sp>
      <p:sp>
        <p:nvSpPr>
          <p:cNvPr id="5" name="TextBox 4"/>
          <p:cNvSpPr txBox="1"/>
          <p:nvPr/>
        </p:nvSpPr>
        <p:spPr>
          <a:xfrm>
            <a:off x="0" y="5994060"/>
            <a:ext cx="2414507" cy="369332"/>
          </a:xfrm>
          <a:prstGeom prst="rect">
            <a:avLst/>
          </a:prstGeom>
          <a:noFill/>
        </p:spPr>
        <p:txBody>
          <a:bodyPr wrap="none" rtlCol="0">
            <a:spAutoFit/>
          </a:bodyPr>
          <a:lstStyle/>
          <a:p>
            <a:r>
              <a:rPr lang="nb-NO" dirty="0"/>
              <a:t>CV = </a:t>
            </a:r>
            <a:r>
              <a:rPr lang="nb-NO" dirty="0" err="1"/>
              <a:t>controlled</a:t>
            </a:r>
            <a:r>
              <a:rPr lang="nb-NO" dirty="0"/>
              <a:t> variable</a:t>
            </a:r>
          </a:p>
        </p:txBody>
      </p:sp>
      <p:pic>
        <p:nvPicPr>
          <p:cNvPr id="6" name="Bild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3689" y="346477"/>
            <a:ext cx="3653051" cy="5832249"/>
          </a:xfrm>
          <a:prstGeom prst="rect">
            <a:avLst/>
          </a:prstGeom>
        </p:spPr>
      </p:pic>
    </p:spTree>
    <p:extLst>
      <p:ext uri="{BB962C8B-B14F-4D97-AF65-F5344CB8AC3E}">
        <p14:creationId xmlns:p14="http://schemas.microsoft.com/office/powerpoint/2010/main" val="29367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4926" y="6316664"/>
            <a:ext cx="12435931" cy="7127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7651" name="Group 47"/>
          <p:cNvGrpSpPr>
            <a:grpSpLocks/>
          </p:cNvGrpSpPr>
          <p:nvPr/>
        </p:nvGrpSpPr>
        <p:grpSpPr bwMode="auto">
          <a:xfrm>
            <a:off x="3596060" y="1345080"/>
            <a:ext cx="5256212" cy="5622925"/>
            <a:chOff x="1565" y="527"/>
            <a:chExt cx="3311" cy="3542"/>
          </a:xfrm>
        </p:grpSpPr>
        <p:sp>
          <p:nvSpPr>
            <p:cNvPr id="27656" name="Rectangle 48"/>
            <p:cNvSpPr>
              <a:spLocks noChangeArrowheads="1"/>
            </p:cNvSpPr>
            <p:nvPr/>
          </p:nvSpPr>
          <p:spPr bwMode="auto">
            <a:xfrm>
              <a:off x="2364" y="527"/>
              <a:ext cx="924" cy="50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Optimizer (RTO)</a:t>
              </a:r>
            </a:p>
          </p:txBody>
        </p:sp>
        <p:sp>
          <p:nvSpPr>
            <p:cNvPr id="27657" name="Rectangle 49"/>
            <p:cNvSpPr>
              <a:spLocks noChangeArrowheads="1"/>
            </p:cNvSpPr>
            <p:nvPr/>
          </p:nvSpPr>
          <p:spPr bwMode="auto">
            <a:xfrm>
              <a:off x="2364" y="3159"/>
              <a:ext cx="924" cy="50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PROCESS</a:t>
              </a:r>
            </a:p>
          </p:txBody>
        </p:sp>
        <p:sp>
          <p:nvSpPr>
            <p:cNvPr id="27658" name="Rectangle 50"/>
            <p:cNvSpPr>
              <a:spLocks noChangeArrowheads="1"/>
            </p:cNvSpPr>
            <p:nvPr/>
          </p:nvSpPr>
          <p:spPr bwMode="auto">
            <a:xfrm>
              <a:off x="2364" y="1391"/>
              <a:ext cx="924" cy="50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dirty="0">
                  <a:solidFill>
                    <a:srgbClr val="FF0000"/>
                  </a:solidFill>
                  <a:latin typeface="Arial" panose="020B0604020202020204" pitchFamily="34" charset="0"/>
                </a:rPr>
                <a:t>Supervisory controller (MPC)</a:t>
              </a:r>
            </a:p>
            <a:p>
              <a:pPr eaLnBrk="1" hangingPunct="1">
                <a:spcBef>
                  <a:spcPct val="0"/>
                </a:spcBef>
                <a:buFontTx/>
                <a:buNone/>
              </a:pPr>
              <a:endParaRPr lang="en-US" altLang="nb-NO" sz="1600" dirty="0">
                <a:latin typeface="Arial" panose="020B0604020202020204" pitchFamily="34" charset="0"/>
              </a:endParaRPr>
            </a:p>
          </p:txBody>
        </p:sp>
        <p:sp>
          <p:nvSpPr>
            <p:cNvPr id="27659" name="Rectangle 51"/>
            <p:cNvSpPr>
              <a:spLocks noChangeArrowheads="1"/>
            </p:cNvSpPr>
            <p:nvPr/>
          </p:nvSpPr>
          <p:spPr bwMode="auto">
            <a:xfrm>
              <a:off x="2364" y="2255"/>
              <a:ext cx="924" cy="50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dirty="0">
                  <a:solidFill>
                    <a:schemeClr val="tx2">
                      <a:lumMod val="60000"/>
                      <a:lumOff val="40000"/>
                    </a:schemeClr>
                  </a:solidFill>
                  <a:latin typeface="Arial" panose="020B0604020202020204" pitchFamily="34" charset="0"/>
                </a:rPr>
                <a:t>Regulatory controller (PID)</a:t>
              </a:r>
            </a:p>
          </p:txBody>
        </p:sp>
        <p:sp>
          <p:nvSpPr>
            <p:cNvPr id="27660" name="Line 52"/>
            <p:cNvSpPr>
              <a:spLocks noChangeShapeType="1"/>
            </p:cNvSpPr>
            <p:nvPr/>
          </p:nvSpPr>
          <p:spPr bwMode="auto">
            <a:xfrm>
              <a:off x="2804" y="2758"/>
              <a:ext cx="0" cy="4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1" name="Line 53"/>
            <p:cNvSpPr>
              <a:spLocks noChangeShapeType="1"/>
            </p:cNvSpPr>
            <p:nvPr/>
          </p:nvSpPr>
          <p:spPr bwMode="auto">
            <a:xfrm>
              <a:off x="2804" y="1895"/>
              <a:ext cx="0" cy="3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2" name="Line 54"/>
            <p:cNvSpPr>
              <a:spLocks noChangeShapeType="1"/>
            </p:cNvSpPr>
            <p:nvPr/>
          </p:nvSpPr>
          <p:spPr bwMode="auto">
            <a:xfrm>
              <a:off x="2804" y="1031"/>
              <a:ext cx="0" cy="3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3" name="Line 55"/>
            <p:cNvSpPr>
              <a:spLocks noChangeShapeType="1"/>
            </p:cNvSpPr>
            <p:nvPr/>
          </p:nvSpPr>
          <p:spPr bwMode="auto">
            <a:xfrm>
              <a:off x="1840" y="3368"/>
              <a:ext cx="52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4" name="Line 56"/>
            <p:cNvSpPr>
              <a:spLocks noChangeShapeType="1"/>
            </p:cNvSpPr>
            <p:nvPr/>
          </p:nvSpPr>
          <p:spPr bwMode="auto">
            <a:xfrm>
              <a:off x="3292" y="3368"/>
              <a:ext cx="136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5" name="Line 57"/>
            <p:cNvSpPr>
              <a:spLocks noChangeShapeType="1"/>
            </p:cNvSpPr>
            <p:nvPr/>
          </p:nvSpPr>
          <p:spPr bwMode="auto">
            <a:xfrm flipV="1">
              <a:off x="4656" y="2864"/>
              <a:ext cx="0" cy="50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6" name="Line 58"/>
            <p:cNvSpPr>
              <a:spLocks noChangeShapeType="1"/>
            </p:cNvSpPr>
            <p:nvPr/>
          </p:nvSpPr>
          <p:spPr bwMode="auto">
            <a:xfrm flipV="1">
              <a:off x="3908" y="2864"/>
              <a:ext cx="0" cy="50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7" name="Line 59"/>
            <p:cNvSpPr>
              <a:spLocks noChangeShapeType="1"/>
            </p:cNvSpPr>
            <p:nvPr/>
          </p:nvSpPr>
          <p:spPr bwMode="auto">
            <a:xfrm flipH="1">
              <a:off x="3292" y="2432"/>
              <a:ext cx="61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8" name="Text Box 60"/>
            <p:cNvSpPr txBox="1">
              <a:spLocks noChangeArrowheads="1"/>
            </p:cNvSpPr>
            <p:nvPr/>
          </p:nvSpPr>
          <p:spPr bwMode="auto">
            <a:xfrm>
              <a:off x="3696" y="2526"/>
              <a:ext cx="396" cy="3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400" b="1">
                  <a:solidFill>
                    <a:schemeClr val="accent2"/>
                  </a:solidFill>
                  <a:latin typeface="Times New Roman" panose="02020603050405020304" pitchFamily="18" charset="0"/>
                </a:rPr>
                <a:t>H</a:t>
              </a:r>
              <a:r>
                <a:rPr lang="nb-NO" altLang="nb-NO" sz="2400" b="1" baseline="-25000">
                  <a:solidFill>
                    <a:schemeClr val="accent2"/>
                  </a:solidFill>
                  <a:latin typeface="Times New Roman" panose="02020603050405020304" pitchFamily="18" charset="0"/>
                </a:rPr>
                <a:t>2</a:t>
              </a:r>
              <a:endParaRPr lang="en-US" altLang="nb-NO" sz="2400" b="1">
                <a:solidFill>
                  <a:schemeClr val="accent2"/>
                </a:solidFill>
                <a:latin typeface="Arial" panose="020B0604020202020204" pitchFamily="34" charset="0"/>
              </a:endParaRPr>
            </a:p>
          </p:txBody>
        </p:sp>
        <p:sp>
          <p:nvSpPr>
            <p:cNvPr id="27669" name="Text Box 61"/>
            <p:cNvSpPr txBox="1">
              <a:spLocks noChangeArrowheads="1"/>
            </p:cNvSpPr>
            <p:nvPr/>
          </p:nvSpPr>
          <p:spPr bwMode="auto">
            <a:xfrm>
              <a:off x="4480" y="2497"/>
              <a:ext cx="396" cy="3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800" b="1">
                  <a:latin typeface="Times New Roman" panose="02020603050405020304" pitchFamily="18" charset="0"/>
                </a:rPr>
                <a:t>H</a:t>
              </a:r>
              <a:endParaRPr lang="en-US" altLang="nb-NO" sz="2800" b="1" baseline="-25000">
                <a:latin typeface="Arial" panose="020B0604020202020204" pitchFamily="34" charset="0"/>
              </a:endParaRPr>
            </a:p>
          </p:txBody>
        </p:sp>
        <p:sp>
          <p:nvSpPr>
            <p:cNvPr id="27670" name="Line 62"/>
            <p:cNvSpPr>
              <a:spLocks noChangeShapeType="1"/>
            </p:cNvSpPr>
            <p:nvPr/>
          </p:nvSpPr>
          <p:spPr bwMode="auto">
            <a:xfrm flipV="1">
              <a:off x="3923" y="243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71" name="Line 63"/>
            <p:cNvSpPr>
              <a:spLocks noChangeShapeType="1"/>
            </p:cNvSpPr>
            <p:nvPr/>
          </p:nvSpPr>
          <p:spPr bwMode="auto">
            <a:xfrm flipV="1">
              <a:off x="4649" y="1616"/>
              <a:ext cx="0" cy="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72" name="Line 64"/>
            <p:cNvSpPr>
              <a:spLocks noChangeShapeType="1"/>
            </p:cNvSpPr>
            <p:nvPr/>
          </p:nvSpPr>
          <p:spPr bwMode="auto">
            <a:xfrm flipH="1">
              <a:off x="3288" y="1616"/>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27673" name="Group 65"/>
            <p:cNvGrpSpPr>
              <a:grpSpLocks/>
            </p:cNvGrpSpPr>
            <p:nvPr/>
          </p:nvGrpSpPr>
          <p:grpSpPr bwMode="auto">
            <a:xfrm>
              <a:off x="2699" y="2931"/>
              <a:ext cx="226" cy="136"/>
              <a:chOff x="2699" y="2886"/>
              <a:chExt cx="226" cy="136"/>
            </a:xfrm>
          </p:grpSpPr>
          <p:sp>
            <p:nvSpPr>
              <p:cNvPr id="27693" name="Line 66"/>
              <p:cNvSpPr>
                <a:spLocks noChangeShapeType="1"/>
              </p:cNvSpPr>
              <p:nvPr/>
            </p:nvSpPr>
            <p:spPr bwMode="auto">
              <a:xfrm>
                <a:off x="2699" y="2886"/>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4" name="Line 67"/>
              <p:cNvSpPr>
                <a:spLocks noChangeShapeType="1"/>
              </p:cNvSpPr>
              <p:nvPr/>
            </p:nvSpPr>
            <p:spPr bwMode="auto">
              <a:xfrm>
                <a:off x="2699" y="2886"/>
                <a:ext cx="22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5" name="Line 68"/>
              <p:cNvSpPr>
                <a:spLocks noChangeShapeType="1"/>
              </p:cNvSpPr>
              <p:nvPr/>
            </p:nvSpPr>
            <p:spPr bwMode="auto">
              <a:xfrm flipH="1">
                <a:off x="2699" y="2886"/>
                <a:ext cx="22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6" name="Line 69"/>
              <p:cNvSpPr>
                <a:spLocks noChangeShapeType="1"/>
              </p:cNvSpPr>
              <p:nvPr/>
            </p:nvSpPr>
            <p:spPr bwMode="auto">
              <a:xfrm>
                <a:off x="2699" y="3022"/>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sp>
          <p:nvSpPr>
            <p:cNvPr id="27674" name="Text Box 72"/>
            <p:cNvSpPr txBox="1">
              <a:spLocks noChangeArrowheads="1"/>
            </p:cNvSpPr>
            <p:nvPr/>
          </p:nvSpPr>
          <p:spPr bwMode="auto">
            <a:xfrm>
              <a:off x="3412" y="312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y</a:t>
              </a:r>
            </a:p>
          </p:txBody>
        </p:sp>
        <p:sp>
          <p:nvSpPr>
            <p:cNvPr id="27675" name="Line 73"/>
            <p:cNvSpPr>
              <a:spLocks noChangeShapeType="1"/>
            </p:cNvSpPr>
            <p:nvPr/>
          </p:nvSpPr>
          <p:spPr bwMode="auto">
            <a:xfrm flipV="1">
              <a:off x="3742" y="3385"/>
              <a:ext cx="0" cy="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76" name="Text Box 74"/>
            <p:cNvSpPr txBox="1">
              <a:spLocks noChangeArrowheads="1"/>
            </p:cNvSpPr>
            <p:nvPr/>
          </p:nvSpPr>
          <p:spPr bwMode="auto">
            <a:xfrm>
              <a:off x="3833" y="3838"/>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n</a:t>
              </a:r>
              <a:r>
                <a:rPr lang="en-US" altLang="nb-NO" sz="1800" baseline="30000">
                  <a:latin typeface="Arial" panose="020B0604020202020204" pitchFamily="34" charset="0"/>
                </a:rPr>
                <a:t>y</a:t>
              </a:r>
            </a:p>
          </p:txBody>
        </p:sp>
        <p:sp>
          <p:nvSpPr>
            <p:cNvPr id="27677" name="Text Box 75"/>
            <p:cNvSpPr txBox="1">
              <a:spLocks noChangeArrowheads="1"/>
            </p:cNvSpPr>
            <p:nvPr/>
          </p:nvSpPr>
          <p:spPr bwMode="auto">
            <a:xfrm>
              <a:off x="1960" y="312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d</a:t>
              </a:r>
            </a:p>
          </p:txBody>
        </p:sp>
        <p:sp>
          <p:nvSpPr>
            <p:cNvPr id="27678" name="Rectangle 76"/>
            <p:cNvSpPr>
              <a:spLocks noChangeArrowheads="1"/>
            </p:cNvSpPr>
            <p:nvPr/>
          </p:nvSpPr>
          <p:spPr bwMode="auto">
            <a:xfrm>
              <a:off x="2290" y="2115"/>
              <a:ext cx="1996" cy="1633"/>
            </a:xfrm>
            <a:prstGeom prst="rect">
              <a:avLst/>
            </a:prstGeom>
            <a:noFill/>
            <a:ln w="222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7679" name="Text Box 77"/>
            <p:cNvSpPr txBox="1">
              <a:spLocks noChangeArrowheads="1"/>
            </p:cNvSpPr>
            <p:nvPr/>
          </p:nvSpPr>
          <p:spPr bwMode="auto">
            <a:xfrm>
              <a:off x="2368" y="3715"/>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chemeClr val="tx2"/>
                  </a:solidFill>
                  <a:latin typeface="Arial" panose="020B0604020202020204" pitchFamily="34" charset="0"/>
                </a:rPr>
                <a:t>Stabilized process</a:t>
              </a:r>
            </a:p>
          </p:txBody>
        </p:sp>
        <p:sp>
          <p:nvSpPr>
            <p:cNvPr id="27680" name="Line 78"/>
            <p:cNvSpPr>
              <a:spLocks noChangeShapeType="1"/>
            </p:cNvSpPr>
            <p:nvPr/>
          </p:nvSpPr>
          <p:spPr bwMode="auto">
            <a:xfrm flipH="1">
              <a:off x="2109" y="2024"/>
              <a:ext cx="59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1" name="Line 79"/>
            <p:cNvSpPr>
              <a:spLocks noChangeShapeType="1"/>
            </p:cNvSpPr>
            <p:nvPr/>
          </p:nvSpPr>
          <p:spPr bwMode="auto">
            <a:xfrm>
              <a:off x="2109" y="2024"/>
              <a:ext cx="0" cy="816"/>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2" name="Line 80"/>
            <p:cNvSpPr>
              <a:spLocks noChangeShapeType="1"/>
            </p:cNvSpPr>
            <p:nvPr/>
          </p:nvSpPr>
          <p:spPr bwMode="auto">
            <a:xfrm>
              <a:off x="2109" y="2840"/>
              <a:ext cx="726"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3" name="Text Box 83"/>
            <p:cNvSpPr txBox="1">
              <a:spLocks noChangeArrowheads="1"/>
            </p:cNvSpPr>
            <p:nvPr/>
          </p:nvSpPr>
          <p:spPr bwMode="auto">
            <a:xfrm>
              <a:off x="2880" y="2795"/>
              <a:ext cx="9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solidFill>
                    <a:schemeClr val="accent2"/>
                  </a:solidFill>
                  <a:latin typeface="Arial" panose="020B0604020202020204" pitchFamily="34" charset="0"/>
                </a:rPr>
                <a:t>Physical</a:t>
              </a:r>
            </a:p>
            <a:p>
              <a:pPr eaLnBrk="1" hangingPunct="1">
                <a:spcBef>
                  <a:spcPct val="0"/>
                </a:spcBef>
                <a:buFontTx/>
                <a:buNone/>
              </a:pPr>
              <a:r>
                <a:rPr lang="en-US" altLang="nb-NO" sz="1600">
                  <a:solidFill>
                    <a:schemeClr val="accent2"/>
                  </a:solidFill>
                  <a:latin typeface="Arial" panose="020B0604020202020204" pitchFamily="34" charset="0"/>
                </a:rPr>
                <a:t>inputs (valves)</a:t>
              </a:r>
            </a:p>
          </p:txBody>
        </p:sp>
        <p:sp>
          <p:nvSpPr>
            <p:cNvPr id="27684" name="Line 84"/>
            <p:cNvSpPr>
              <a:spLocks noChangeShapeType="1"/>
            </p:cNvSpPr>
            <p:nvPr/>
          </p:nvSpPr>
          <p:spPr bwMode="auto">
            <a:xfrm flipH="1">
              <a:off x="1882" y="1162"/>
              <a:ext cx="907"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5" name="Line 85"/>
            <p:cNvSpPr>
              <a:spLocks noChangeShapeType="1"/>
            </p:cNvSpPr>
            <p:nvPr/>
          </p:nvSpPr>
          <p:spPr bwMode="auto">
            <a:xfrm>
              <a:off x="1882" y="1207"/>
              <a:ext cx="0" cy="163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6" name="Line 86"/>
            <p:cNvSpPr>
              <a:spLocks noChangeShapeType="1"/>
            </p:cNvSpPr>
            <p:nvPr/>
          </p:nvSpPr>
          <p:spPr bwMode="auto">
            <a:xfrm>
              <a:off x="1882" y="2840"/>
              <a:ext cx="227"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7" name="Text Box 87"/>
            <p:cNvSpPr txBox="1">
              <a:spLocks noChangeArrowheads="1"/>
            </p:cNvSpPr>
            <p:nvPr/>
          </p:nvSpPr>
          <p:spPr bwMode="auto">
            <a:xfrm>
              <a:off x="1565" y="1026"/>
              <a:ext cx="10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000">
                  <a:latin typeface="Arial" panose="020B0604020202020204" pitchFamily="34" charset="0"/>
                </a:rPr>
                <a:t>Optimally constant valves</a:t>
              </a:r>
            </a:p>
          </p:txBody>
        </p:sp>
        <p:sp>
          <p:nvSpPr>
            <p:cNvPr id="27688" name="Line 88"/>
            <p:cNvSpPr>
              <a:spLocks noChangeShapeType="1"/>
            </p:cNvSpPr>
            <p:nvPr/>
          </p:nvSpPr>
          <p:spPr bwMode="auto">
            <a:xfrm>
              <a:off x="2699" y="1888"/>
              <a:ext cx="0" cy="136"/>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9" name="Line 89"/>
            <p:cNvSpPr>
              <a:spLocks noChangeShapeType="1"/>
            </p:cNvSpPr>
            <p:nvPr/>
          </p:nvSpPr>
          <p:spPr bwMode="auto">
            <a:xfrm flipH="1">
              <a:off x="2200" y="1298"/>
              <a:ext cx="0" cy="63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0" name="Line 90"/>
            <p:cNvSpPr>
              <a:spLocks noChangeShapeType="1"/>
            </p:cNvSpPr>
            <p:nvPr/>
          </p:nvSpPr>
          <p:spPr bwMode="auto">
            <a:xfrm>
              <a:off x="2200" y="1933"/>
              <a:ext cx="590"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1" name="Line 91"/>
            <p:cNvSpPr>
              <a:spLocks noChangeShapeType="1"/>
            </p:cNvSpPr>
            <p:nvPr/>
          </p:nvSpPr>
          <p:spPr bwMode="auto">
            <a:xfrm>
              <a:off x="2200" y="1298"/>
              <a:ext cx="58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2" name="Text Box 92"/>
            <p:cNvSpPr txBox="1">
              <a:spLocks noChangeArrowheads="1"/>
            </p:cNvSpPr>
            <p:nvPr/>
          </p:nvSpPr>
          <p:spPr bwMode="auto">
            <a:xfrm>
              <a:off x="1882" y="1162"/>
              <a:ext cx="100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000">
                  <a:latin typeface="Arial" panose="020B0604020202020204" pitchFamily="34" charset="0"/>
                </a:rPr>
                <a:t>Always active constraints</a:t>
              </a:r>
            </a:p>
          </p:txBody>
        </p:sp>
      </p:grpSp>
      <p:sp>
        <p:nvSpPr>
          <p:cNvPr id="27652" name="Text Box 4"/>
          <p:cNvSpPr txBox="1">
            <a:spLocks noChangeArrowheads="1"/>
          </p:cNvSpPr>
          <p:nvPr/>
        </p:nvSpPr>
        <p:spPr bwMode="auto">
          <a:xfrm>
            <a:off x="5768043" y="2177500"/>
            <a:ext cx="8620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dirty="0">
                <a:solidFill>
                  <a:srgbClr val="FF3300"/>
                </a:solidFill>
              </a:rPr>
              <a:t>CV</a:t>
            </a:r>
            <a:r>
              <a:rPr lang="en-US" altLang="nb-NO" sz="2400" baseline="-25000" dirty="0">
                <a:solidFill>
                  <a:srgbClr val="FF3300"/>
                </a:solidFill>
              </a:rPr>
              <a:t>1s</a:t>
            </a:r>
          </a:p>
        </p:txBody>
      </p:sp>
      <p:sp>
        <p:nvSpPr>
          <p:cNvPr id="27653" name="Text Box 4"/>
          <p:cNvSpPr txBox="1">
            <a:spLocks noChangeArrowheads="1"/>
          </p:cNvSpPr>
          <p:nvPr/>
        </p:nvSpPr>
        <p:spPr bwMode="auto">
          <a:xfrm>
            <a:off x="7123768" y="2536275"/>
            <a:ext cx="8620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a:solidFill>
                  <a:srgbClr val="FF3300"/>
                </a:solidFill>
              </a:rPr>
              <a:t>CV</a:t>
            </a:r>
            <a:r>
              <a:rPr lang="en-US" altLang="nb-NO" sz="2400" baseline="-25000">
                <a:solidFill>
                  <a:srgbClr val="FF3300"/>
                </a:solidFill>
              </a:rPr>
              <a:t>1</a:t>
            </a:r>
          </a:p>
        </p:txBody>
      </p:sp>
      <p:sp>
        <p:nvSpPr>
          <p:cNvPr id="27654" name="Text Box 7"/>
          <p:cNvSpPr txBox="1">
            <a:spLocks noChangeArrowheads="1"/>
          </p:cNvSpPr>
          <p:nvPr/>
        </p:nvSpPr>
        <p:spPr bwMode="auto">
          <a:xfrm>
            <a:off x="5680730" y="3637999"/>
            <a:ext cx="703262"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a:solidFill>
                  <a:schemeClr val="accent2"/>
                </a:solidFill>
              </a:rPr>
              <a:t>CV</a:t>
            </a:r>
            <a:r>
              <a:rPr lang="en-US" altLang="nb-NO" baseline="-25000">
                <a:solidFill>
                  <a:schemeClr val="accent2"/>
                </a:solidFill>
              </a:rPr>
              <a:t>2s</a:t>
            </a:r>
          </a:p>
        </p:txBody>
      </p:sp>
      <p:sp>
        <p:nvSpPr>
          <p:cNvPr id="27655" name="Text Box 7"/>
          <p:cNvSpPr txBox="1">
            <a:spLocks noChangeArrowheads="1"/>
          </p:cNvSpPr>
          <p:nvPr/>
        </p:nvSpPr>
        <p:spPr bwMode="auto">
          <a:xfrm>
            <a:off x="6585605" y="3955499"/>
            <a:ext cx="703262"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a:solidFill>
                  <a:schemeClr val="accent2"/>
                </a:solidFill>
              </a:rPr>
              <a:t>CV</a:t>
            </a:r>
            <a:r>
              <a:rPr lang="en-US" altLang="nb-NO" baseline="-25000">
                <a:solidFill>
                  <a:schemeClr val="accent2"/>
                </a:solidFill>
              </a:rPr>
              <a:t>2</a:t>
            </a:r>
          </a:p>
        </p:txBody>
      </p:sp>
      <p:sp>
        <p:nvSpPr>
          <p:cNvPr id="2" name="TextBox 1"/>
          <p:cNvSpPr txBox="1"/>
          <p:nvPr/>
        </p:nvSpPr>
        <p:spPr>
          <a:xfrm>
            <a:off x="-34926" y="205801"/>
            <a:ext cx="10785966" cy="584775"/>
          </a:xfrm>
          <a:prstGeom prst="rect">
            <a:avLst/>
          </a:prstGeom>
          <a:noFill/>
        </p:spPr>
        <p:txBody>
          <a:bodyPr wrap="none" rtlCol="0">
            <a:spAutoFit/>
          </a:bodyPr>
          <a:lstStyle/>
          <a:p>
            <a:r>
              <a:rPr lang="nb-NO" sz="3200" dirty="0" err="1"/>
              <a:t>Engineer</a:t>
            </a:r>
            <a:r>
              <a:rPr lang="nb-NO" sz="3200" dirty="0"/>
              <a:t>: Must </a:t>
            </a:r>
            <a:r>
              <a:rPr lang="nb-NO" sz="3200" dirty="0" err="1"/>
              <a:t>choose</a:t>
            </a:r>
            <a:r>
              <a:rPr lang="nb-NO" sz="3200" dirty="0"/>
              <a:t> </a:t>
            </a:r>
            <a:r>
              <a:rPr lang="nb-NO" sz="3200" dirty="0" err="1"/>
              <a:t>what</a:t>
            </a:r>
            <a:r>
              <a:rPr lang="nb-NO" sz="3200" dirty="0"/>
              <a:t> to control in </a:t>
            </a:r>
            <a:r>
              <a:rPr lang="nb-NO" sz="3200" dirty="0" err="1"/>
              <a:t>both</a:t>
            </a:r>
            <a:r>
              <a:rPr lang="nb-NO" sz="3200" dirty="0"/>
              <a:t> </a:t>
            </a:r>
            <a:r>
              <a:rPr lang="nb-NO" sz="3200" dirty="0" err="1"/>
              <a:t>layers</a:t>
            </a:r>
            <a:r>
              <a:rPr lang="nb-NO" sz="3200" dirty="0"/>
              <a:t> (H</a:t>
            </a:r>
            <a:r>
              <a:rPr lang="nb-NO" sz="3200" baseline="-25000" dirty="0"/>
              <a:t>2</a:t>
            </a:r>
            <a:r>
              <a:rPr lang="nb-NO" sz="3200" dirty="0"/>
              <a:t> and H)</a:t>
            </a:r>
          </a:p>
        </p:txBody>
      </p:sp>
    </p:spTree>
    <p:extLst>
      <p:ext uri="{BB962C8B-B14F-4D97-AF65-F5344CB8AC3E}">
        <p14:creationId xmlns:p14="http://schemas.microsoft.com/office/powerpoint/2010/main" val="11393628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11" name="Footer Placeholder 4"/>
          <p:cNvSpPr>
            <a:spLocks noGrp="1"/>
          </p:cNvSpPr>
          <p:nvPr>
            <p:ph type="ftr" sz="quarter" idx="4294967295"/>
          </p:nvPr>
        </p:nvSpPr>
        <p:spPr/>
        <p:txBody>
          <a:bodyPr/>
          <a:lstStyle/>
          <a:p>
            <a:pPr>
              <a:defRPr/>
            </a:pPr>
            <a:endParaRPr lang="nn-NO"/>
          </a:p>
          <a:p>
            <a:pPr>
              <a:defRPr/>
            </a:pPr>
            <a:endParaRPr lang="nn-NO"/>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726" y="1339850"/>
            <a:ext cx="16240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9701" name="Rectangle 3"/>
          <p:cNvSpPr>
            <a:spLocks noGrp="1" noChangeArrowheads="1"/>
          </p:cNvSpPr>
          <p:nvPr>
            <p:ph type="title"/>
          </p:nvPr>
        </p:nvSpPr>
        <p:spPr>
          <a:xfrm>
            <a:off x="652780" y="0"/>
            <a:ext cx="7772400" cy="1143001"/>
          </a:xfrm>
        </p:spPr>
        <p:txBody>
          <a:bodyPr>
            <a:normAutofit/>
          </a:bodyPr>
          <a:lstStyle/>
          <a:p>
            <a:r>
              <a:rPr lang="en-US" altLang="nb-NO" sz="3600" dirty="0"/>
              <a:t>Control structure design procedure </a:t>
            </a:r>
          </a:p>
        </p:txBody>
      </p:sp>
      <p:sp>
        <p:nvSpPr>
          <p:cNvPr id="28678" name="Rectangle 4"/>
          <p:cNvSpPr>
            <a:spLocks noGrp="1" noChangeArrowheads="1"/>
          </p:cNvSpPr>
          <p:nvPr>
            <p:ph type="body" idx="1"/>
          </p:nvPr>
        </p:nvSpPr>
        <p:spPr>
          <a:xfrm>
            <a:off x="2114550" y="990601"/>
            <a:ext cx="8229600" cy="4525963"/>
          </a:xfrm>
        </p:spPr>
        <p:txBody>
          <a:bodyPr>
            <a:normAutofit fontScale="92500" lnSpcReduction="10000"/>
          </a:bodyPr>
          <a:lstStyle/>
          <a:p>
            <a:pPr>
              <a:buFontTx/>
              <a:buNone/>
            </a:pPr>
            <a:r>
              <a:rPr lang="en-US" altLang="nb-NO" dirty="0"/>
              <a:t>I 	Top Down (mainly steady-state economics)</a:t>
            </a:r>
          </a:p>
          <a:p>
            <a:pPr lvl="2"/>
            <a:r>
              <a:rPr lang="en-US" altLang="nb-NO" b="1" dirty="0"/>
              <a:t>Step 1:</a:t>
            </a:r>
            <a:r>
              <a:rPr lang="en-US" altLang="nb-NO" dirty="0"/>
              <a:t> </a:t>
            </a:r>
            <a:r>
              <a:rPr lang="en-US" altLang="nb-NO" b="1" dirty="0"/>
              <a:t>Define</a:t>
            </a:r>
            <a:r>
              <a:rPr lang="en-US" altLang="nb-NO" dirty="0"/>
              <a:t> operational objectives (optimal operation)</a:t>
            </a:r>
          </a:p>
          <a:p>
            <a:pPr lvl="3"/>
            <a:r>
              <a:rPr lang="en-US" altLang="nb-NO" dirty="0"/>
              <a:t>Cost function J (to be minimized)</a:t>
            </a:r>
          </a:p>
          <a:p>
            <a:pPr lvl="3"/>
            <a:r>
              <a:rPr lang="en-US" altLang="nb-NO" dirty="0"/>
              <a:t>Operational constraints</a:t>
            </a:r>
          </a:p>
          <a:p>
            <a:pPr lvl="2"/>
            <a:r>
              <a:rPr lang="en-US" altLang="nb-NO" b="1" dirty="0"/>
              <a:t>Step 2:</a:t>
            </a:r>
            <a:r>
              <a:rPr lang="en-US" altLang="nb-NO" dirty="0"/>
              <a:t> Identify degrees of freedom (</a:t>
            </a:r>
            <a:r>
              <a:rPr lang="en-US" altLang="nb-NO" dirty="0">
                <a:solidFill>
                  <a:schemeClr val="accent2"/>
                </a:solidFill>
              </a:rPr>
              <a:t>MVs</a:t>
            </a:r>
            <a:r>
              <a:rPr lang="en-US" altLang="nb-NO" dirty="0"/>
              <a:t>) and </a:t>
            </a:r>
            <a:r>
              <a:rPr lang="en-US" altLang="nb-NO" b="1" dirty="0"/>
              <a:t>optimize</a:t>
            </a:r>
            <a:r>
              <a:rPr lang="en-US" altLang="nb-NO" dirty="0"/>
              <a:t> for</a:t>
            </a:r>
          </a:p>
          <a:p>
            <a:pPr lvl="2">
              <a:buFontTx/>
              <a:buNone/>
            </a:pPr>
            <a:r>
              <a:rPr lang="en-US" altLang="nb-NO" dirty="0"/>
              <a:t>		 expected disturbances</a:t>
            </a:r>
          </a:p>
          <a:p>
            <a:pPr lvl="4"/>
            <a:r>
              <a:rPr lang="en-US" altLang="nb-NO" dirty="0"/>
              <a:t>Identify </a:t>
            </a:r>
            <a:r>
              <a:rPr lang="en-US" altLang="nb-NO" b="1" dirty="0">
                <a:solidFill>
                  <a:srgbClr val="FF0000"/>
                </a:solidFill>
              </a:rPr>
              <a:t>Active constraints</a:t>
            </a:r>
            <a:endParaRPr lang="en-US" altLang="nb-NO" dirty="0"/>
          </a:p>
          <a:p>
            <a:pPr lvl="2"/>
            <a:r>
              <a:rPr lang="en-US" altLang="nb-NO" b="1" dirty="0"/>
              <a:t>Step 3</a:t>
            </a:r>
            <a:r>
              <a:rPr lang="en-US" altLang="nb-NO" dirty="0"/>
              <a:t>: </a:t>
            </a:r>
            <a:r>
              <a:rPr lang="en-US" altLang="nb-NO" b="1" dirty="0"/>
              <a:t>Select</a:t>
            </a:r>
            <a:r>
              <a:rPr lang="en-US" altLang="nb-NO" dirty="0"/>
              <a:t> primary “economic” controlled variables (</a:t>
            </a:r>
            <a:r>
              <a:rPr lang="en-US" altLang="nb-NO" dirty="0">
                <a:solidFill>
                  <a:srgbClr val="FF0000"/>
                </a:solidFill>
              </a:rPr>
              <a:t>CV</a:t>
            </a:r>
            <a:r>
              <a:rPr lang="en-US" altLang="nb-NO" baseline="-25000" dirty="0">
                <a:solidFill>
                  <a:srgbClr val="FF0000"/>
                </a:solidFill>
              </a:rPr>
              <a:t>1</a:t>
            </a:r>
            <a:r>
              <a:rPr lang="en-US" altLang="nb-NO" dirty="0">
                <a:solidFill>
                  <a:srgbClr val="FF0000"/>
                </a:solidFill>
              </a:rPr>
              <a:t>=</a:t>
            </a:r>
            <a:r>
              <a:rPr lang="en-US" altLang="nb-NO" dirty="0" err="1">
                <a:solidFill>
                  <a:srgbClr val="FF0000"/>
                </a:solidFill>
              </a:rPr>
              <a:t>Hy</a:t>
            </a:r>
            <a:r>
              <a:rPr lang="en-US" altLang="nb-NO" dirty="0"/>
              <a:t>)</a:t>
            </a:r>
          </a:p>
          <a:p>
            <a:pPr lvl="4"/>
            <a:r>
              <a:rPr lang="en-US" altLang="nb-NO" b="1" dirty="0">
                <a:solidFill>
                  <a:srgbClr val="FF0000"/>
                </a:solidFill>
              </a:rPr>
              <a:t>Active constraints &amp; Self-optimizing variables (find H)</a:t>
            </a:r>
          </a:p>
          <a:p>
            <a:pPr lvl="2"/>
            <a:r>
              <a:rPr lang="nb-NO" altLang="nb-NO" b="1" dirty="0" err="1"/>
              <a:t>Step</a:t>
            </a:r>
            <a:r>
              <a:rPr lang="nb-NO" altLang="nb-NO" b="1" dirty="0"/>
              <a:t> 4:</a:t>
            </a:r>
            <a:r>
              <a:rPr lang="nb-NO" altLang="nb-NO" dirty="0"/>
              <a:t> </a:t>
            </a:r>
            <a:r>
              <a:rPr lang="nb-NO" altLang="nb-NO" dirty="0" err="1"/>
              <a:t>Where</a:t>
            </a:r>
            <a:r>
              <a:rPr lang="nb-NO" altLang="nb-NO" dirty="0"/>
              <a:t> </a:t>
            </a:r>
            <a:r>
              <a:rPr lang="nb-NO" altLang="nb-NO" dirty="0" err="1"/>
              <a:t>locate</a:t>
            </a:r>
            <a:r>
              <a:rPr lang="nb-NO" altLang="nb-NO" dirty="0"/>
              <a:t> </a:t>
            </a:r>
            <a:r>
              <a:rPr lang="nb-NO" altLang="nb-NO" dirty="0" err="1"/>
              <a:t>the</a:t>
            </a:r>
            <a:r>
              <a:rPr lang="nb-NO" altLang="nb-NO" dirty="0"/>
              <a:t> </a:t>
            </a:r>
            <a:r>
              <a:rPr lang="nb-NO" altLang="nb-NO" b="1" dirty="0" err="1">
                <a:solidFill>
                  <a:srgbClr val="FF0000"/>
                </a:solidFill>
              </a:rPr>
              <a:t>throughput</a:t>
            </a:r>
            <a:r>
              <a:rPr lang="nb-NO" altLang="nb-NO" b="1" dirty="0">
                <a:solidFill>
                  <a:srgbClr val="FF0000"/>
                </a:solidFill>
              </a:rPr>
              <a:t> manipulator (TPM)?</a:t>
            </a:r>
            <a:endParaRPr lang="en-US" altLang="nb-NO" b="1" dirty="0">
              <a:solidFill>
                <a:srgbClr val="FF0000"/>
              </a:solidFill>
            </a:endParaRPr>
          </a:p>
          <a:p>
            <a:pPr>
              <a:buFontTx/>
              <a:buNone/>
            </a:pPr>
            <a:r>
              <a:rPr lang="en-US" altLang="nb-NO" dirty="0"/>
              <a:t>II Bottom Up (dynamics)</a:t>
            </a:r>
            <a:endParaRPr lang="en-US" altLang="nb-NO" sz="1600" dirty="0"/>
          </a:p>
          <a:p>
            <a:pPr lvl="2"/>
            <a:r>
              <a:rPr lang="en-US" altLang="nb-NO" b="1" dirty="0"/>
              <a:t>Step 5</a:t>
            </a:r>
            <a:r>
              <a:rPr lang="en-US" altLang="nb-NO" dirty="0"/>
              <a:t>: </a:t>
            </a:r>
            <a:r>
              <a:rPr lang="en-US" altLang="nb-NO" b="1" dirty="0"/>
              <a:t>Regulatory</a:t>
            </a:r>
            <a:r>
              <a:rPr lang="en-US" altLang="nb-NO" dirty="0"/>
              <a:t> / stabilizing control (PID layer)</a:t>
            </a:r>
          </a:p>
          <a:p>
            <a:pPr lvl="3"/>
            <a:r>
              <a:rPr lang="en-US" altLang="nb-NO" dirty="0"/>
              <a:t>What more to control (local </a:t>
            </a:r>
            <a:r>
              <a:rPr lang="en-US" altLang="nb-NO" dirty="0">
                <a:solidFill>
                  <a:srgbClr val="FF0000"/>
                </a:solidFill>
              </a:rPr>
              <a:t>CV2=H</a:t>
            </a:r>
            <a:r>
              <a:rPr lang="en-US" altLang="nb-NO" baseline="-25000" dirty="0">
                <a:solidFill>
                  <a:srgbClr val="FF0000"/>
                </a:solidFill>
              </a:rPr>
              <a:t>2</a:t>
            </a:r>
            <a:r>
              <a:rPr lang="en-US" altLang="nb-NO" dirty="0">
                <a:solidFill>
                  <a:srgbClr val="FF0000"/>
                </a:solidFill>
              </a:rPr>
              <a:t> y</a:t>
            </a:r>
            <a:r>
              <a:rPr lang="en-US" altLang="nb-NO" dirty="0"/>
              <a:t>)? </a:t>
            </a:r>
          </a:p>
          <a:p>
            <a:pPr lvl="3"/>
            <a:r>
              <a:rPr lang="en-US" altLang="nb-NO" dirty="0"/>
              <a:t>Pairing of inputs and outputs</a:t>
            </a:r>
          </a:p>
          <a:p>
            <a:pPr lvl="2"/>
            <a:r>
              <a:rPr lang="en-US" altLang="nb-NO" b="1" dirty="0"/>
              <a:t>Step 6:</a:t>
            </a:r>
            <a:r>
              <a:rPr lang="en-US" altLang="nb-NO" dirty="0"/>
              <a:t> </a:t>
            </a:r>
            <a:r>
              <a:rPr lang="en-US" altLang="nb-NO" b="1" dirty="0"/>
              <a:t>Supervisory</a:t>
            </a:r>
            <a:r>
              <a:rPr lang="en-US" altLang="nb-NO" dirty="0"/>
              <a:t> control (MPC layer)</a:t>
            </a:r>
          </a:p>
          <a:p>
            <a:pPr lvl="2"/>
            <a:r>
              <a:rPr lang="en-US" altLang="nb-NO" b="1" dirty="0"/>
              <a:t>Step 7:</a:t>
            </a:r>
            <a:r>
              <a:rPr lang="en-US" altLang="nb-NO" dirty="0"/>
              <a:t> </a:t>
            </a:r>
            <a:r>
              <a:rPr lang="en-US" altLang="nb-NO" b="1" dirty="0"/>
              <a:t>Real-time optimization </a:t>
            </a:r>
            <a:r>
              <a:rPr lang="en-US" altLang="nb-NO" dirty="0"/>
              <a:t>(Do we need it?)</a:t>
            </a:r>
          </a:p>
          <a:p>
            <a:pPr lvl="2"/>
            <a:endParaRPr lang="en-US" altLang="nb-NO" dirty="0"/>
          </a:p>
        </p:txBody>
      </p:sp>
      <p:sp>
        <p:nvSpPr>
          <p:cNvPr id="29703" name="Text Box 5"/>
          <p:cNvSpPr txBox="1">
            <a:spLocks noChangeArrowheads="1"/>
          </p:cNvSpPr>
          <p:nvPr/>
        </p:nvSpPr>
        <p:spPr bwMode="auto">
          <a:xfrm>
            <a:off x="10180639" y="2728913"/>
            <a:ext cx="590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a:solidFill>
                  <a:srgbClr val="FF0000"/>
                </a:solidFill>
                <a:latin typeface="Arial" panose="020B0604020202020204" pitchFamily="34" charset="0"/>
              </a:rPr>
              <a:t>CV</a:t>
            </a:r>
            <a:r>
              <a:rPr lang="nb-NO" altLang="nb-NO" sz="1800" baseline="-25000" dirty="0">
                <a:solidFill>
                  <a:srgbClr val="FF0000"/>
                </a:solidFill>
                <a:latin typeface="Arial" panose="020B0604020202020204" pitchFamily="34" charset="0"/>
              </a:rPr>
              <a:t>1</a:t>
            </a:r>
          </a:p>
        </p:txBody>
      </p:sp>
      <p:sp>
        <p:nvSpPr>
          <p:cNvPr id="29704" name="Text Box 6"/>
          <p:cNvSpPr txBox="1">
            <a:spLocks noChangeArrowheads="1"/>
          </p:cNvSpPr>
          <p:nvPr/>
        </p:nvSpPr>
        <p:spPr bwMode="auto">
          <a:xfrm>
            <a:off x="10272714" y="3429001"/>
            <a:ext cx="590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a:solidFill>
                  <a:srgbClr val="FF0000"/>
                </a:solidFill>
                <a:latin typeface="Arial" panose="020B0604020202020204" pitchFamily="34" charset="0"/>
              </a:rPr>
              <a:t>CV</a:t>
            </a:r>
            <a:r>
              <a:rPr lang="nb-NO" altLang="nb-NO" sz="1800" baseline="-25000" dirty="0">
                <a:solidFill>
                  <a:srgbClr val="FF0000"/>
                </a:solidFill>
                <a:latin typeface="Arial" panose="020B0604020202020204" pitchFamily="34" charset="0"/>
              </a:rPr>
              <a:t>2</a:t>
            </a:r>
          </a:p>
        </p:txBody>
      </p:sp>
      <p:sp>
        <p:nvSpPr>
          <p:cNvPr id="29705" name="Line 7"/>
          <p:cNvSpPr>
            <a:spLocks noChangeShapeType="1"/>
          </p:cNvSpPr>
          <p:nvPr/>
        </p:nvSpPr>
        <p:spPr bwMode="auto">
          <a:xfrm>
            <a:off x="10199688" y="42211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29706" name="Rectangle 8"/>
          <p:cNvSpPr>
            <a:spLocks noChangeArrowheads="1"/>
          </p:cNvSpPr>
          <p:nvPr/>
        </p:nvSpPr>
        <p:spPr bwMode="auto">
          <a:xfrm>
            <a:off x="9840914" y="4581526"/>
            <a:ext cx="719137" cy="3603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1400">
                <a:latin typeface="Arial" panose="020B0604020202020204" pitchFamily="34" charset="0"/>
              </a:rPr>
              <a:t>Process</a:t>
            </a:r>
          </a:p>
        </p:txBody>
      </p:sp>
      <p:sp>
        <p:nvSpPr>
          <p:cNvPr id="29707" name="Text Box 9"/>
          <p:cNvSpPr txBox="1">
            <a:spLocks noChangeArrowheads="1"/>
          </p:cNvSpPr>
          <p:nvPr/>
        </p:nvSpPr>
        <p:spPr bwMode="auto">
          <a:xfrm>
            <a:off x="10180638" y="421957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400">
                <a:solidFill>
                  <a:schemeClr val="accent2"/>
                </a:solidFill>
                <a:latin typeface="Arial" panose="020B0604020202020204" pitchFamily="34" charset="0"/>
              </a:rPr>
              <a:t>MVs</a:t>
            </a:r>
          </a:p>
        </p:txBody>
      </p:sp>
      <p:sp>
        <p:nvSpPr>
          <p:cNvPr id="29708" name="TextBox 1"/>
          <p:cNvSpPr txBox="1">
            <a:spLocks noChangeArrowheads="1"/>
          </p:cNvSpPr>
          <p:nvPr/>
        </p:nvSpPr>
        <p:spPr bwMode="auto">
          <a:xfrm>
            <a:off x="182880" y="5890400"/>
            <a:ext cx="51903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a:latin typeface="Arial" panose="020B0604020202020204" pitchFamily="34" charset="0"/>
              </a:rPr>
              <a:t>S. Skogestad, ``Control structure design for complete chemical plants'', </a:t>
            </a:r>
          </a:p>
          <a:p>
            <a:pPr>
              <a:spcBef>
                <a:spcPct val="0"/>
              </a:spcBef>
              <a:buFontTx/>
              <a:buNone/>
            </a:pPr>
            <a:r>
              <a:rPr lang="en-US" altLang="nb-NO" sz="1200" i="1" dirty="0">
                <a:latin typeface="Arial" panose="020B0604020202020204" pitchFamily="34" charset="0"/>
              </a:rPr>
              <a:t>Computers and Chemical Engineering</a:t>
            </a:r>
            <a:r>
              <a:rPr lang="en-US" altLang="nb-NO" sz="1200" dirty="0">
                <a:latin typeface="Arial" panose="020B0604020202020204" pitchFamily="34" charset="0"/>
              </a:rPr>
              <a:t>, </a:t>
            </a:r>
            <a:r>
              <a:rPr lang="en-US" altLang="nb-NO" sz="1200" b="1" dirty="0">
                <a:latin typeface="Arial" panose="020B0604020202020204" pitchFamily="34" charset="0"/>
              </a:rPr>
              <a:t>28</a:t>
            </a:r>
            <a:r>
              <a:rPr lang="en-US" altLang="nb-NO" sz="1200" dirty="0">
                <a:latin typeface="Arial" panose="020B0604020202020204" pitchFamily="34" charset="0"/>
              </a:rPr>
              <a:t> (1-2), 219-234 (2004). </a:t>
            </a:r>
          </a:p>
        </p:txBody>
      </p:sp>
    </p:spTree>
    <p:extLst>
      <p:ext uri="{BB962C8B-B14F-4D97-AF65-F5344CB8AC3E}">
        <p14:creationId xmlns:p14="http://schemas.microsoft.com/office/powerpoint/2010/main" val="421600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8">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8">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8">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8">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7646" y="213531"/>
            <a:ext cx="10972800" cy="1143000"/>
          </a:xfrm>
        </p:spPr>
        <p:txBody>
          <a:bodyPr>
            <a:normAutofit/>
          </a:bodyPr>
          <a:lstStyle/>
          <a:p>
            <a:r>
              <a:rPr lang="en-GB" altLang="nb-NO" sz="4400" dirty="0"/>
              <a:t>Step 1. Define optimal operation (economics)</a:t>
            </a:r>
            <a:endParaRPr lang="nb-NO" sz="4400" dirty="0"/>
          </a:p>
        </p:txBody>
      </p:sp>
      <p:sp>
        <p:nvSpPr>
          <p:cNvPr id="16" name="Plassholder for innhold 2"/>
          <p:cNvSpPr txBox="1">
            <a:spLocks/>
          </p:cNvSpPr>
          <p:nvPr/>
        </p:nvSpPr>
        <p:spPr>
          <a:xfrm>
            <a:off x="609147" y="1761401"/>
            <a:ext cx="5007882" cy="1686650"/>
          </a:xfrm>
          <a:prstGeom prst="rect">
            <a:avLst/>
          </a:prstGeom>
          <a:ln w="28575">
            <a:noFill/>
          </a:ln>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b="1" dirty="0" err="1">
                <a:solidFill>
                  <a:srgbClr val="00B050"/>
                </a:solidFill>
              </a:rPr>
              <a:t>Minimize</a:t>
            </a:r>
            <a:r>
              <a:rPr lang="es-MX" b="1" dirty="0">
                <a:solidFill>
                  <a:srgbClr val="00B050"/>
                </a:solidFill>
              </a:rPr>
              <a:t> </a:t>
            </a:r>
            <a:r>
              <a:rPr lang="es-MX" b="1" dirty="0" err="1">
                <a:solidFill>
                  <a:srgbClr val="00B050"/>
                </a:solidFill>
              </a:rPr>
              <a:t>cost</a:t>
            </a:r>
            <a:r>
              <a:rPr lang="es-MX" b="1" dirty="0">
                <a:solidFill>
                  <a:srgbClr val="00B050"/>
                </a:solidFill>
              </a:rPr>
              <a:t>  J</a:t>
            </a:r>
            <a:r>
              <a:rPr lang="es-MX" dirty="0"/>
              <a:t> = </a:t>
            </a:r>
            <a:r>
              <a:rPr lang="en-US" dirty="0">
                <a:sym typeface="Wingdings" panose="05000000000000000000" pitchFamily="2" charset="2"/>
              </a:rPr>
              <a:t>J(</a:t>
            </a:r>
            <a:r>
              <a:rPr lang="en-US" b="1" dirty="0" err="1">
                <a:solidFill>
                  <a:schemeClr val="accent2"/>
                </a:solidFill>
                <a:sym typeface="Wingdings" panose="05000000000000000000" pitchFamily="2" charset="2"/>
              </a:rPr>
              <a:t>u</a:t>
            </a:r>
            <a:r>
              <a:rPr lang="en-US" dirty="0" err="1">
                <a:sym typeface="Wingdings" panose="05000000000000000000" pitchFamily="2" charset="2"/>
              </a:rPr>
              <a:t>,</a:t>
            </a:r>
            <a:r>
              <a:rPr lang="en-US" b="1" dirty="0" err="1">
                <a:sym typeface="Wingdings" panose="05000000000000000000" pitchFamily="2" charset="2"/>
              </a:rPr>
              <a:t>x</a:t>
            </a:r>
            <a:r>
              <a:rPr lang="en-US" dirty="0" err="1">
                <a:sym typeface="Wingdings" panose="05000000000000000000" pitchFamily="2" charset="2"/>
              </a:rPr>
              <a:t>,</a:t>
            </a:r>
            <a:r>
              <a:rPr lang="en-US" b="1" dirty="0" err="1">
                <a:solidFill>
                  <a:schemeClr val="accent3">
                    <a:lumMod val="75000"/>
                  </a:schemeClr>
                </a:solidFill>
                <a:sym typeface="Wingdings" panose="05000000000000000000" pitchFamily="2" charset="2"/>
              </a:rPr>
              <a:t>d</a:t>
            </a:r>
            <a:r>
              <a:rPr lang="en-US" dirty="0">
                <a:sym typeface="Wingdings" panose="05000000000000000000" pitchFamily="2" charset="2"/>
              </a:rPr>
              <a:t>)</a:t>
            </a:r>
          </a:p>
          <a:p>
            <a:pPr lvl="1">
              <a:lnSpc>
                <a:spcPct val="90000"/>
              </a:lnSpc>
              <a:buFontTx/>
              <a:buNone/>
            </a:pPr>
            <a:r>
              <a:rPr lang="en-GB" altLang="nb-NO" sz="1800" dirty="0"/>
              <a:t>subject to:</a:t>
            </a:r>
          </a:p>
          <a:p>
            <a:pPr lvl="1">
              <a:lnSpc>
                <a:spcPct val="90000"/>
              </a:lnSpc>
              <a:buFontTx/>
              <a:buNone/>
            </a:pPr>
            <a:r>
              <a:rPr lang="en-GB" altLang="nb-NO" sz="1800" dirty="0"/>
              <a:t>	Model equations: 		f(</a:t>
            </a:r>
            <a:r>
              <a:rPr lang="en-GB" altLang="nb-NO" sz="1800" dirty="0" err="1">
                <a:solidFill>
                  <a:schemeClr val="accent2"/>
                </a:solidFill>
              </a:rPr>
              <a:t>u</a:t>
            </a:r>
            <a:r>
              <a:rPr lang="en-GB" altLang="nb-NO" sz="1800" dirty="0" err="1"/>
              <a:t>,x,d</a:t>
            </a:r>
            <a:r>
              <a:rPr lang="en-GB" altLang="nb-NO" sz="1800" dirty="0"/>
              <a:t>) = 0</a:t>
            </a:r>
          </a:p>
          <a:p>
            <a:pPr lvl="1">
              <a:lnSpc>
                <a:spcPct val="90000"/>
              </a:lnSpc>
              <a:buFontTx/>
              <a:buNone/>
            </a:pPr>
            <a:r>
              <a:rPr lang="en-GB" altLang="nb-NO" sz="1800" dirty="0"/>
              <a:t>	Operational constraints:    g(</a:t>
            </a:r>
            <a:r>
              <a:rPr lang="en-GB" altLang="nb-NO" sz="1800" dirty="0" err="1">
                <a:solidFill>
                  <a:schemeClr val="accent2"/>
                </a:solidFill>
              </a:rPr>
              <a:t>u</a:t>
            </a:r>
            <a:r>
              <a:rPr lang="en-GB" altLang="nb-NO" sz="1800" dirty="0" err="1"/>
              <a:t>,x,d</a:t>
            </a:r>
            <a:r>
              <a:rPr lang="en-GB" altLang="nb-NO" sz="1800" dirty="0"/>
              <a:t>) &lt; 0</a:t>
            </a:r>
          </a:p>
          <a:p>
            <a:pPr lvl="1">
              <a:lnSpc>
                <a:spcPct val="90000"/>
              </a:lnSpc>
              <a:buFontTx/>
              <a:buNone/>
            </a:pPr>
            <a:endParaRPr lang="en-GB" altLang="nb-NO" sz="1800" dirty="0"/>
          </a:p>
          <a:p>
            <a:pPr marL="760050" lvl="1">
              <a:spcBef>
                <a:spcPts val="0"/>
              </a:spcBef>
            </a:pPr>
            <a:r>
              <a:rPr lang="es-MX" sz="1800" b="1" dirty="0">
                <a:solidFill>
                  <a:schemeClr val="accent2"/>
                </a:solidFill>
              </a:rPr>
              <a:t>u </a:t>
            </a:r>
            <a:r>
              <a:rPr lang="es-MX" sz="1800" dirty="0"/>
              <a:t>= </a:t>
            </a:r>
            <a:r>
              <a:rPr lang="es-MX" sz="1800" dirty="0" err="1"/>
              <a:t>degrees</a:t>
            </a:r>
            <a:r>
              <a:rPr lang="es-MX" sz="1800" dirty="0"/>
              <a:t> of </a:t>
            </a:r>
            <a:r>
              <a:rPr lang="es-MX" sz="1800" dirty="0" err="1"/>
              <a:t>freedom</a:t>
            </a:r>
            <a:r>
              <a:rPr lang="es-MX" sz="1800" dirty="0"/>
              <a:t> </a:t>
            </a:r>
          </a:p>
          <a:p>
            <a:pPr marL="760050" lvl="1">
              <a:spcBef>
                <a:spcPts val="0"/>
              </a:spcBef>
            </a:pPr>
            <a:r>
              <a:rPr lang="es-MX" sz="1800" b="1" dirty="0"/>
              <a:t>x</a:t>
            </a:r>
            <a:r>
              <a:rPr lang="es-MX" sz="1800" dirty="0"/>
              <a:t> = </a:t>
            </a:r>
            <a:r>
              <a:rPr lang="es-MX" sz="1800" dirty="0" err="1"/>
              <a:t>states</a:t>
            </a:r>
            <a:r>
              <a:rPr lang="es-MX" sz="1800" dirty="0"/>
              <a:t> (</a:t>
            </a:r>
            <a:r>
              <a:rPr lang="es-MX" sz="1400" dirty="0" err="1"/>
              <a:t>internal</a:t>
            </a:r>
            <a:r>
              <a:rPr lang="es-MX" sz="1400" dirty="0"/>
              <a:t> variables)</a:t>
            </a:r>
          </a:p>
          <a:p>
            <a:pPr marL="760050" lvl="1">
              <a:spcBef>
                <a:spcPts val="0"/>
              </a:spcBef>
            </a:pPr>
            <a:r>
              <a:rPr lang="es-MX" sz="1800" b="1" dirty="0">
                <a:solidFill>
                  <a:schemeClr val="accent3">
                    <a:lumMod val="75000"/>
                  </a:schemeClr>
                </a:solidFill>
              </a:rPr>
              <a:t>d</a:t>
            </a:r>
            <a:r>
              <a:rPr lang="es-MX" sz="1800" b="1" dirty="0"/>
              <a:t> </a:t>
            </a:r>
            <a:r>
              <a:rPr lang="es-MX" sz="1800" dirty="0"/>
              <a:t>= </a:t>
            </a:r>
            <a:r>
              <a:rPr lang="es-MX" sz="1800" dirty="0" err="1"/>
              <a:t>disturbances</a:t>
            </a:r>
            <a:endParaRPr lang="nb-NO" sz="1800" dirty="0"/>
          </a:p>
        </p:txBody>
      </p:sp>
      <p:sp>
        <p:nvSpPr>
          <p:cNvPr id="75" name="Plassholder for innhold 2"/>
          <p:cNvSpPr txBox="1">
            <a:spLocks/>
          </p:cNvSpPr>
          <p:nvPr/>
        </p:nvSpPr>
        <p:spPr>
          <a:xfrm>
            <a:off x="609148" y="5395389"/>
            <a:ext cx="7125419" cy="666065"/>
          </a:xfrm>
          <a:prstGeom prst="rect">
            <a:avLst/>
          </a:prstGeom>
          <a:ln w="28575">
            <a:solidFill>
              <a:schemeClr val="accent5"/>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MX" b="1" dirty="0">
                <a:solidFill>
                  <a:srgbClr val="00B050"/>
                </a:solidFill>
              </a:rPr>
              <a:t>J</a:t>
            </a:r>
            <a:r>
              <a:rPr lang="es-MX" dirty="0"/>
              <a:t> = </a:t>
            </a:r>
            <a:r>
              <a:rPr lang="es-MX" dirty="0" err="1"/>
              <a:t>cost</a:t>
            </a:r>
            <a:r>
              <a:rPr lang="es-MX" dirty="0"/>
              <a:t> </a:t>
            </a:r>
            <a:r>
              <a:rPr lang="es-MX" dirty="0" err="1"/>
              <a:t>feed</a:t>
            </a:r>
            <a:r>
              <a:rPr lang="es-MX" dirty="0"/>
              <a:t> + </a:t>
            </a:r>
            <a:r>
              <a:rPr lang="es-MX" dirty="0" err="1"/>
              <a:t>cost</a:t>
            </a:r>
            <a:r>
              <a:rPr lang="es-MX" dirty="0"/>
              <a:t> </a:t>
            </a:r>
            <a:r>
              <a:rPr lang="es-MX" dirty="0" err="1"/>
              <a:t>energy</a:t>
            </a:r>
            <a:r>
              <a:rPr lang="es-MX" dirty="0"/>
              <a:t> – </a:t>
            </a:r>
            <a:r>
              <a:rPr lang="es-MX" dirty="0" err="1"/>
              <a:t>value</a:t>
            </a:r>
            <a:r>
              <a:rPr lang="es-MX" dirty="0"/>
              <a:t> of </a:t>
            </a:r>
            <a:r>
              <a:rPr lang="es-MX" dirty="0" err="1"/>
              <a:t>products</a:t>
            </a:r>
            <a:endParaRPr lang="nb-NO" dirty="0"/>
          </a:p>
        </p:txBody>
      </p:sp>
      <p:grpSp>
        <p:nvGrpSpPr>
          <p:cNvPr id="99" name="Gruppe 98"/>
          <p:cNvGrpSpPr/>
          <p:nvPr/>
        </p:nvGrpSpPr>
        <p:grpSpPr>
          <a:xfrm>
            <a:off x="6612683" y="1519200"/>
            <a:ext cx="4710001" cy="3349256"/>
            <a:chOff x="3695663" y="1976047"/>
            <a:chExt cx="4073658" cy="2698074"/>
          </a:xfrm>
        </p:grpSpPr>
        <p:grpSp>
          <p:nvGrpSpPr>
            <p:cNvPr id="100" name="Gruppe 99"/>
            <p:cNvGrpSpPr/>
            <p:nvPr/>
          </p:nvGrpSpPr>
          <p:grpSpPr>
            <a:xfrm>
              <a:off x="3695663" y="1976047"/>
              <a:ext cx="4073658" cy="2698074"/>
              <a:chOff x="3695663" y="1976047"/>
              <a:chExt cx="4073658" cy="2698074"/>
            </a:xfrm>
          </p:grpSpPr>
          <p:grpSp>
            <p:nvGrpSpPr>
              <p:cNvPr id="102" name="Group 13"/>
              <p:cNvGrpSpPr>
                <a:grpSpLocks/>
              </p:cNvGrpSpPr>
              <p:nvPr/>
            </p:nvGrpSpPr>
            <p:grpSpPr bwMode="auto">
              <a:xfrm>
                <a:off x="3701237" y="1976047"/>
                <a:ext cx="4068084" cy="2698074"/>
                <a:chOff x="1924050" y="4403725"/>
                <a:chExt cx="3344863" cy="2080443"/>
              </a:xfrm>
            </p:grpSpPr>
            <p:sp>
              <p:nvSpPr>
                <p:cNvPr id="105" name="Line 9"/>
                <p:cNvSpPr>
                  <a:spLocks noChangeShapeType="1"/>
                </p:cNvSpPr>
                <p:nvPr/>
              </p:nvSpPr>
              <p:spPr bwMode="auto">
                <a:xfrm flipV="1">
                  <a:off x="2668588" y="4403725"/>
                  <a:ext cx="1587" cy="1741488"/>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06" name="Line 10"/>
                <p:cNvSpPr>
                  <a:spLocks noChangeShapeType="1"/>
                </p:cNvSpPr>
                <p:nvPr/>
              </p:nvSpPr>
              <p:spPr bwMode="auto">
                <a:xfrm flipV="1">
                  <a:off x="2668588" y="6142038"/>
                  <a:ext cx="2600325" cy="3175"/>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07" name="Text Box 12"/>
                <p:cNvSpPr txBox="1">
                  <a:spLocks noChangeArrowheads="1"/>
                </p:cNvSpPr>
                <p:nvPr/>
              </p:nvSpPr>
              <p:spPr bwMode="auto">
                <a:xfrm>
                  <a:off x="1924050" y="4480783"/>
                  <a:ext cx="979308" cy="558826"/>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a:solidFill>
                        <a:srgbClr val="00B050"/>
                      </a:solidFill>
                      <a:latin typeface="+mj-lt"/>
                      <a:cs typeface="Arial" panose="020B0604020202020204" pitchFamily="34" charset="0"/>
                    </a:rPr>
                    <a:t>J</a:t>
                  </a: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nvGrpSpPr>
                <p:cNvPr id="108" name="Group 13"/>
                <p:cNvGrpSpPr>
                  <a:grpSpLocks/>
                </p:cNvGrpSpPr>
                <p:nvPr/>
              </p:nvGrpSpPr>
              <p:grpSpPr bwMode="auto">
                <a:xfrm>
                  <a:off x="2949575" y="4498975"/>
                  <a:ext cx="2051050" cy="1217613"/>
                  <a:chOff x="2448" y="864"/>
                  <a:chExt cx="1248" cy="1056"/>
                </a:xfrm>
              </p:grpSpPr>
              <p:sp>
                <p:nvSpPr>
                  <p:cNvPr id="111"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12"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09" name="Text Box 16"/>
                <p:cNvSpPr txBox="1">
                  <a:spLocks noChangeArrowheads="1"/>
                </p:cNvSpPr>
                <p:nvPr/>
              </p:nvSpPr>
              <p:spPr bwMode="auto">
                <a:xfrm>
                  <a:off x="3638446" y="6165849"/>
                  <a:ext cx="492473" cy="31831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b="1" dirty="0" err="1">
                      <a:solidFill>
                        <a:schemeClr val="accent2"/>
                      </a:solidFill>
                      <a:latin typeface="+mj-lt"/>
                    </a:rPr>
                    <a:t>u</a:t>
                  </a:r>
                  <a:r>
                    <a:rPr lang="nb-NO" altLang="nb-NO" sz="2400" b="1" baseline="30000" dirty="0" err="1">
                      <a:solidFill>
                        <a:schemeClr val="accent2"/>
                      </a:solidFill>
                      <a:latin typeface="+mj-lt"/>
                    </a:rPr>
                    <a:t>opt</a:t>
                  </a:r>
                  <a:endParaRPr lang="en-US" altLang="nb-NO" sz="2400" b="1" baseline="30000" dirty="0">
                    <a:solidFill>
                      <a:schemeClr val="accent2"/>
                    </a:solidFill>
                    <a:latin typeface="+mj-lt"/>
                  </a:endParaRPr>
                </a:p>
              </p:txBody>
            </p:sp>
            <p:sp>
              <p:nvSpPr>
                <p:cNvPr id="110" name="Line 18"/>
                <p:cNvSpPr>
                  <a:spLocks noChangeShapeType="1"/>
                </p:cNvSpPr>
                <p:nvPr/>
              </p:nvSpPr>
              <p:spPr bwMode="auto">
                <a:xfrm>
                  <a:off x="3924300" y="5734050"/>
                  <a:ext cx="0" cy="431800"/>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103" name="Text Box 12"/>
              <p:cNvSpPr txBox="1">
                <a:spLocks noChangeArrowheads="1"/>
              </p:cNvSpPr>
              <p:nvPr/>
            </p:nvSpPr>
            <p:spPr bwMode="auto">
              <a:xfrm>
                <a:off x="3695663" y="3445545"/>
                <a:ext cx="1191052" cy="724728"/>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err="1">
                    <a:solidFill>
                      <a:srgbClr val="00B050"/>
                    </a:solidFill>
                    <a:latin typeface="+mj-lt"/>
                    <a:cs typeface="Arial" panose="020B0604020202020204" pitchFamily="34" charset="0"/>
                  </a:rPr>
                  <a:t>J</a:t>
                </a:r>
                <a:r>
                  <a:rPr lang="en-GB" altLang="nb-NO" sz="2800" b="1" baseline="30000" dirty="0" err="1">
                    <a:solidFill>
                      <a:srgbClr val="00B050"/>
                    </a:solidFill>
                    <a:latin typeface="+mj-lt"/>
                    <a:cs typeface="Arial" panose="020B0604020202020204" pitchFamily="34" charset="0"/>
                  </a:rPr>
                  <a:t>opt</a:t>
                </a:r>
                <a:endParaRPr lang="en-GB" altLang="nb-NO" sz="2800" b="1" baseline="30000" dirty="0">
                  <a:solidFill>
                    <a:srgbClr val="00B050"/>
                  </a:solidFill>
                  <a:latin typeface="+mj-lt"/>
                  <a:cs typeface="Arial" panose="020B0604020202020204" pitchFamily="34" charset="0"/>
                </a:endParaRP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sp>
            <p:nvSpPr>
              <p:cNvPr id="104" name="Line 18"/>
              <p:cNvSpPr>
                <a:spLocks noChangeShapeType="1"/>
              </p:cNvSpPr>
              <p:nvPr/>
            </p:nvSpPr>
            <p:spPr bwMode="auto">
              <a:xfrm flipH="1" flipV="1">
                <a:off x="4606757" y="3678664"/>
                <a:ext cx="1527221" cy="22647"/>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101" name="Ellipse 100"/>
            <p:cNvSpPr/>
            <p:nvPr/>
          </p:nvSpPr>
          <p:spPr>
            <a:xfrm>
              <a:off x="6111424" y="3638550"/>
              <a:ext cx="89101" cy="952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grpSp>
      <p:sp>
        <p:nvSpPr>
          <p:cNvPr id="4" name="TextBox 3"/>
          <p:cNvSpPr txBox="1"/>
          <p:nvPr/>
        </p:nvSpPr>
        <p:spPr>
          <a:xfrm>
            <a:off x="104775" y="4863388"/>
            <a:ext cx="3872086" cy="369332"/>
          </a:xfrm>
          <a:prstGeom prst="rect">
            <a:avLst/>
          </a:prstGeom>
          <a:noFill/>
        </p:spPr>
        <p:txBody>
          <a:bodyPr wrap="none" rtlCol="0">
            <a:spAutoFit/>
          </a:bodyPr>
          <a:lstStyle/>
          <a:p>
            <a:r>
              <a:rPr lang="nb-NO" dirty="0" err="1"/>
              <a:t>Typical</a:t>
            </a:r>
            <a:r>
              <a:rPr lang="nb-NO" dirty="0"/>
              <a:t> </a:t>
            </a:r>
            <a:r>
              <a:rPr lang="nb-NO" dirty="0" err="1"/>
              <a:t>cost</a:t>
            </a:r>
            <a:r>
              <a:rPr lang="nb-NO" dirty="0"/>
              <a:t> </a:t>
            </a:r>
            <a:r>
              <a:rPr lang="nb-NO" dirty="0" err="1"/>
              <a:t>function</a:t>
            </a:r>
            <a:r>
              <a:rPr lang="nb-NO" dirty="0"/>
              <a:t> in </a:t>
            </a:r>
            <a:r>
              <a:rPr lang="nb-NO" dirty="0" err="1"/>
              <a:t>process</a:t>
            </a:r>
            <a:r>
              <a:rPr lang="nb-NO" dirty="0"/>
              <a:t> control:</a:t>
            </a:r>
          </a:p>
        </p:txBody>
      </p:sp>
    </p:spTree>
    <p:extLst>
      <p:ext uri="{BB962C8B-B14F-4D97-AF65-F5344CB8AC3E}">
        <p14:creationId xmlns:p14="http://schemas.microsoft.com/office/powerpoint/2010/main" val="57328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33796" name="Rectangle 2"/>
          <p:cNvSpPr>
            <a:spLocks noGrp="1" noChangeArrowheads="1"/>
          </p:cNvSpPr>
          <p:nvPr>
            <p:ph type="title"/>
          </p:nvPr>
        </p:nvSpPr>
        <p:spPr>
          <a:xfrm>
            <a:off x="661478" y="990600"/>
            <a:ext cx="7772400" cy="1143000"/>
          </a:xfrm>
        </p:spPr>
        <p:txBody>
          <a:bodyPr>
            <a:normAutofit fontScale="90000"/>
          </a:bodyPr>
          <a:lstStyle/>
          <a:p>
            <a:br>
              <a:rPr lang="en-US" altLang="nb-NO" sz="3200" dirty="0"/>
            </a:br>
            <a:br>
              <a:rPr lang="en-US" altLang="nb-NO" sz="3200" dirty="0"/>
            </a:br>
            <a:r>
              <a:rPr lang="en-US" altLang="nb-NO" sz="3200" dirty="0"/>
              <a:t>(a) Identify degrees of freedom </a:t>
            </a:r>
            <a:br>
              <a:rPr lang="en-US" altLang="nb-NO" sz="3200" dirty="0"/>
            </a:br>
            <a:r>
              <a:rPr lang="en-US" altLang="nb-NO" sz="3200" dirty="0"/>
              <a:t>(b) Optimize for expected disturbances</a:t>
            </a:r>
          </a:p>
        </p:txBody>
      </p:sp>
      <p:sp>
        <p:nvSpPr>
          <p:cNvPr id="1068035" name="Rectangle 3"/>
          <p:cNvSpPr>
            <a:spLocks noGrp="1" noChangeArrowheads="1"/>
          </p:cNvSpPr>
          <p:nvPr>
            <p:ph type="body" idx="1"/>
          </p:nvPr>
        </p:nvSpPr>
        <p:spPr>
          <a:xfrm>
            <a:off x="1417128" y="2349500"/>
            <a:ext cx="7772400" cy="4114800"/>
          </a:xfrm>
        </p:spPr>
        <p:txBody>
          <a:bodyPr/>
          <a:lstStyle/>
          <a:p>
            <a:pPr>
              <a:buFontTx/>
              <a:buNone/>
            </a:pPr>
            <a:endParaRPr lang="nb-NO" altLang="nb-NO" dirty="0"/>
          </a:p>
          <a:p>
            <a:r>
              <a:rPr lang="nb-NO" altLang="nb-NO" dirty="0" err="1"/>
              <a:t>Need</a:t>
            </a:r>
            <a:r>
              <a:rPr lang="nb-NO" altLang="nb-NO" dirty="0"/>
              <a:t> </a:t>
            </a:r>
            <a:r>
              <a:rPr lang="nb-NO" altLang="nb-NO" dirty="0" err="1"/>
              <a:t>good</a:t>
            </a:r>
            <a:r>
              <a:rPr lang="nb-NO" altLang="nb-NO" dirty="0"/>
              <a:t> </a:t>
            </a:r>
            <a:r>
              <a:rPr lang="nb-NO" altLang="nb-NO" dirty="0" err="1"/>
              <a:t>model</a:t>
            </a:r>
            <a:r>
              <a:rPr lang="nb-NO" altLang="nb-NO" dirty="0"/>
              <a:t>, </a:t>
            </a:r>
            <a:r>
              <a:rPr lang="nb-NO" altLang="nb-NO" dirty="0" err="1"/>
              <a:t>usually</a:t>
            </a:r>
            <a:r>
              <a:rPr lang="nb-NO" altLang="nb-NO" dirty="0"/>
              <a:t> steady-</a:t>
            </a:r>
            <a:r>
              <a:rPr lang="nb-NO" altLang="nb-NO" dirty="0" err="1"/>
              <a:t>state</a:t>
            </a:r>
            <a:r>
              <a:rPr lang="nb-NO" altLang="nb-NO" dirty="0"/>
              <a:t> is OK</a:t>
            </a:r>
          </a:p>
          <a:p>
            <a:r>
              <a:rPr lang="nb-NO" altLang="nb-NO" dirty="0" err="1"/>
              <a:t>Optimization</a:t>
            </a:r>
            <a:r>
              <a:rPr lang="nb-NO" altLang="nb-NO" dirty="0"/>
              <a:t> is time </a:t>
            </a:r>
            <a:r>
              <a:rPr lang="nb-NO" altLang="nb-NO" dirty="0" err="1"/>
              <a:t>consuming</a:t>
            </a:r>
            <a:r>
              <a:rPr lang="nb-NO" altLang="nb-NO" dirty="0"/>
              <a:t>! </a:t>
            </a:r>
            <a:r>
              <a:rPr lang="nb-NO" altLang="nb-NO" dirty="0" err="1"/>
              <a:t>But</a:t>
            </a:r>
            <a:r>
              <a:rPr lang="nb-NO" altLang="nb-NO" dirty="0"/>
              <a:t> it is offline</a:t>
            </a:r>
          </a:p>
          <a:p>
            <a:r>
              <a:rPr lang="nb-NO" altLang="nb-NO" dirty="0"/>
              <a:t>Main goal: </a:t>
            </a:r>
            <a:r>
              <a:rPr lang="nb-NO" altLang="nb-NO" dirty="0" err="1"/>
              <a:t>Identify</a:t>
            </a:r>
            <a:r>
              <a:rPr lang="nb-NO" altLang="nb-NO" dirty="0"/>
              <a:t> ACTIVE CONSTRAINTS</a:t>
            </a:r>
            <a:endParaRPr lang="nb-NO" altLang="nb-NO" dirty="0">
              <a:solidFill>
                <a:srgbClr val="FF0000"/>
              </a:solidFill>
            </a:endParaRPr>
          </a:p>
          <a:p>
            <a:r>
              <a:rPr lang="nb-NO" altLang="nb-NO" dirty="0"/>
              <a:t>A </a:t>
            </a:r>
            <a:r>
              <a:rPr lang="nb-NO" altLang="nb-NO" dirty="0" err="1"/>
              <a:t>good</a:t>
            </a:r>
            <a:r>
              <a:rPr lang="nb-NO" altLang="nb-NO" dirty="0"/>
              <a:t> </a:t>
            </a:r>
            <a:r>
              <a:rPr lang="nb-NO" altLang="nb-NO" dirty="0" err="1"/>
              <a:t>engineer</a:t>
            </a:r>
            <a:r>
              <a:rPr lang="nb-NO" altLang="nb-NO" dirty="0"/>
              <a:t> </a:t>
            </a:r>
            <a:r>
              <a:rPr lang="nb-NO" altLang="nb-NO" dirty="0" err="1"/>
              <a:t>can</a:t>
            </a:r>
            <a:r>
              <a:rPr lang="nb-NO" altLang="nb-NO" dirty="0"/>
              <a:t> </a:t>
            </a:r>
            <a:r>
              <a:rPr lang="nb-NO" altLang="nb-NO" dirty="0" err="1"/>
              <a:t>often</a:t>
            </a:r>
            <a:r>
              <a:rPr lang="nb-NO" altLang="nb-NO" dirty="0"/>
              <a:t> </a:t>
            </a:r>
            <a:r>
              <a:rPr lang="nb-NO" altLang="nb-NO" dirty="0" err="1"/>
              <a:t>guess</a:t>
            </a:r>
            <a:r>
              <a:rPr lang="nb-NO" altLang="nb-NO" dirty="0"/>
              <a:t> </a:t>
            </a:r>
            <a:r>
              <a:rPr lang="nb-NO" altLang="nb-NO" dirty="0" err="1"/>
              <a:t>the</a:t>
            </a:r>
            <a:r>
              <a:rPr lang="nb-NO" altLang="nb-NO" dirty="0"/>
              <a:t> </a:t>
            </a:r>
            <a:r>
              <a:rPr lang="nb-NO" altLang="nb-NO" dirty="0" err="1"/>
              <a:t>active</a:t>
            </a:r>
            <a:r>
              <a:rPr lang="nb-NO" altLang="nb-NO" dirty="0"/>
              <a:t> </a:t>
            </a:r>
            <a:r>
              <a:rPr lang="nb-NO" altLang="nb-NO" dirty="0" err="1"/>
              <a:t>constraints</a:t>
            </a:r>
            <a:endParaRPr lang="en-US" altLang="nb-NO" dirty="0"/>
          </a:p>
        </p:txBody>
      </p:sp>
      <p:sp>
        <p:nvSpPr>
          <p:cNvPr id="6" name="Tittel 1"/>
          <p:cNvSpPr txBox="1">
            <a:spLocks/>
          </p:cNvSpPr>
          <p:nvPr/>
        </p:nvSpPr>
        <p:spPr>
          <a:xfrm>
            <a:off x="391885" y="218858"/>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en-GB" altLang="nb-NO" sz="4400" dirty="0"/>
              <a:t>Step 2.  Optimize</a:t>
            </a:r>
            <a:endParaRPr lang="nb-NO" sz="4400" dirty="0"/>
          </a:p>
        </p:txBody>
      </p:sp>
      <p:grpSp>
        <p:nvGrpSpPr>
          <p:cNvPr id="7" name="Gruppe 17"/>
          <p:cNvGrpSpPr/>
          <p:nvPr/>
        </p:nvGrpSpPr>
        <p:grpSpPr>
          <a:xfrm>
            <a:off x="7279149" y="208768"/>
            <a:ext cx="4805694" cy="3707686"/>
            <a:chOff x="5273754" y="1597970"/>
            <a:chExt cx="4805694" cy="3707686"/>
          </a:xfrm>
        </p:grpSpPr>
        <p:sp>
          <p:nvSpPr>
            <p:cNvPr id="8" name="Frihåndsform 84"/>
            <p:cNvSpPr/>
            <p:nvPr/>
          </p:nvSpPr>
          <p:spPr>
            <a:xfrm>
              <a:off x="6394857" y="2062611"/>
              <a:ext cx="3287139" cy="2648467"/>
            </a:xfrm>
            <a:custGeom>
              <a:avLst/>
              <a:gdLst>
                <a:gd name="connsiteX0" fmla="*/ 0 w 2812211"/>
                <a:gd name="connsiteY0" fmla="*/ 0 h 2113471"/>
                <a:gd name="connsiteX1" fmla="*/ 327804 w 2812211"/>
                <a:gd name="connsiteY1" fmla="*/ 8626 h 2113471"/>
                <a:gd name="connsiteX2" fmla="*/ 2812211 w 2812211"/>
                <a:gd name="connsiteY2" fmla="*/ 2113471 h 2113471"/>
                <a:gd name="connsiteX3" fmla="*/ 0 w 2812211"/>
                <a:gd name="connsiteY3" fmla="*/ 2113471 h 2113471"/>
                <a:gd name="connsiteX4" fmla="*/ 0 w 2812211"/>
                <a:gd name="connsiteY4" fmla="*/ 0 h 211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211" h="2113471">
                  <a:moveTo>
                    <a:pt x="0" y="0"/>
                  </a:moveTo>
                  <a:lnTo>
                    <a:pt x="327804" y="8626"/>
                  </a:lnTo>
                  <a:lnTo>
                    <a:pt x="2812211" y="2113471"/>
                  </a:lnTo>
                  <a:lnTo>
                    <a:pt x="0" y="2113471"/>
                  </a:lnTo>
                  <a:cubicBezTo>
                    <a:pt x="2876" y="1408981"/>
                    <a:pt x="5751" y="704490"/>
                    <a:pt x="0" y="0"/>
                  </a:cubicBezTo>
                  <a:close/>
                </a:path>
              </a:pathLst>
            </a:custGeom>
            <a:solidFill>
              <a:schemeClr val="accent5">
                <a:lumMod val="20000"/>
                <a:lumOff val="80000"/>
                <a:alpha val="4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 name="Gruppe 85"/>
            <p:cNvGrpSpPr/>
            <p:nvPr/>
          </p:nvGrpSpPr>
          <p:grpSpPr>
            <a:xfrm>
              <a:off x="5273754" y="1883924"/>
              <a:ext cx="4805694" cy="3421732"/>
              <a:chOff x="1002262" y="2643395"/>
              <a:chExt cx="4111364" cy="2730535"/>
            </a:xfrm>
          </p:grpSpPr>
          <p:grpSp>
            <p:nvGrpSpPr>
              <p:cNvPr id="15" name="Gruppe 91"/>
              <p:cNvGrpSpPr/>
              <p:nvPr/>
            </p:nvGrpSpPr>
            <p:grpSpPr>
              <a:xfrm>
                <a:off x="1045542" y="2643395"/>
                <a:ext cx="4068084" cy="2730535"/>
                <a:chOff x="4016399" y="1940717"/>
                <a:chExt cx="4068084" cy="2730535"/>
              </a:xfrm>
            </p:grpSpPr>
            <p:sp>
              <p:nvSpPr>
                <p:cNvPr id="17" name="Text Box 12"/>
                <p:cNvSpPr txBox="1">
                  <a:spLocks noChangeArrowheads="1"/>
                </p:cNvSpPr>
                <p:nvPr/>
              </p:nvSpPr>
              <p:spPr bwMode="auto">
                <a:xfrm>
                  <a:off x="4016399" y="2040652"/>
                  <a:ext cx="1191052" cy="738082"/>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a:solidFill>
                        <a:srgbClr val="00B050"/>
                      </a:solidFill>
                      <a:latin typeface="+mj-lt"/>
                      <a:cs typeface="Arial" panose="020B0604020202020204" pitchFamily="34" charset="0"/>
                    </a:rPr>
                    <a:t>J</a:t>
                  </a: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nvGrpSpPr>
                <p:cNvPr id="18" name="Group 13"/>
                <p:cNvGrpSpPr>
                  <a:grpSpLocks/>
                </p:cNvGrpSpPr>
                <p:nvPr/>
              </p:nvGrpSpPr>
              <p:grpSpPr bwMode="auto">
                <a:xfrm>
                  <a:off x="5263661" y="2064244"/>
                  <a:ext cx="2494525" cy="1579091"/>
                  <a:chOff x="2448" y="864"/>
                  <a:chExt cx="1248" cy="1056"/>
                </a:xfrm>
              </p:grpSpPr>
              <p:sp>
                <p:nvSpPr>
                  <p:cNvPr id="28"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29"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9" name="Text Box 16"/>
                <p:cNvSpPr txBox="1">
                  <a:spLocks noChangeArrowheads="1"/>
                </p:cNvSpPr>
                <p:nvPr/>
              </p:nvSpPr>
              <p:spPr bwMode="auto">
                <a:xfrm>
                  <a:off x="6635287" y="4250825"/>
                  <a:ext cx="605327" cy="420427"/>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b="1" dirty="0" err="1">
                      <a:solidFill>
                        <a:schemeClr val="accent2"/>
                      </a:solidFill>
                      <a:latin typeface="+mj-lt"/>
                    </a:rPr>
                    <a:t>u</a:t>
                  </a:r>
                  <a:r>
                    <a:rPr lang="nb-NO" altLang="nb-NO" sz="2400" b="1" baseline="30000" dirty="0" err="1">
                      <a:solidFill>
                        <a:schemeClr val="accent2"/>
                      </a:solidFill>
                      <a:latin typeface="+mj-lt"/>
                    </a:rPr>
                    <a:t>opt</a:t>
                  </a:r>
                  <a:endParaRPr lang="en-US" altLang="nb-NO" sz="2400" b="1" baseline="30000" dirty="0">
                    <a:solidFill>
                      <a:schemeClr val="accent2"/>
                    </a:solidFill>
                    <a:latin typeface="+mj-lt"/>
                  </a:endParaRPr>
                </a:p>
              </p:txBody>
            </p:sp>
            <p:sp>
              <p:nvSpPr>
                <p:cNvPr id="20" name="Line 18"/>
                <p:cNvSpPr>
                  <a:spLocks noChangeShapeType="1"/>
                </p:cNvSpPr>
                <p:nvPr/>
              </p:nvSpPr>
              <p:spPr bwMode="auto">
                <a:xfrm>
                  <a:off x="6449139" y="3665982"/>
                  <a:ext cx="7230" cy="526680"/>
                </a:xfrm>
                <a:prstGeom prst="line">
                  <a:avLst/>
                </a:prstGeom>
                <a:noFill/>
                <a:ln w="28575">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sp>
              <p:nvSpPr>
                <p:cNvPr id="21" name="Line 18"/>
                <p:cNvSpPr>
                  <a:spLocks noChangeShapeType="1"/>
                </p:cNvSpPr>
                <p:nvPr/>
              </p:nvSpPr>
              <p:spPr bwMode="auto">
                <a:xfrm>
                  <a:off x="6955631" y="3538387"/>
                  <a:ext cx="0" cy="660822"/>
                </a:xfrm>
                <a:prstGeom prst="line">
                  <a:avLst/>
                </a:prstGeom>
                <a:noFill/>
                <a:ln w="28575">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cxnSp>
              <p:nvCxnSpPr>
                <p:cNvPr id="22" name="Rett pilkobling 99"/>
                <p:cNvCxnSpPr/>
                <p:nvPr/>
              </p:nvCxnSpPr>
              <p:spPr>
                <a:xfrm>
                  <a:off x="6503201" y="3945977"/>
                  <a:ext cx="405599" cy="0"/>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3" name="Line 18"/>
                <p:cNvSpPr>
                  <a:spLocks noChangeShapeType="1"/>
                </p:cNvSpPr>
                <p:nvPr/>
              </p:nvSpPr>
              <p:spPr bwMode="auto">
                <a:xfrm flipH="1" flipV="1">
                  <a:off x="4923850" y="3643335"/>
                  <a:ext cx="1525290" cy="22647"/>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sp>
              <p:nvSpPr>
                <p:cNvPr id="24" name="Line 18"/>
                <p:cNvSpPr>
                  <a:spLocks noChangeShapeType="1"/>
                </p:cNvSpPr>
                <p:nvPr/>
              </p:nvSpPr>
              <p:spPr bwMode="auto">
                <a:xfrm flipH="1" flipV="1">
                  <a:off x="4921919" y="3497151"/>
                  <a:ext cx="2033711" cy="22647"/>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cxnSp>
              <p:nvCxnSpPr>
                <p:cNvPr id="25" name="Rett pilkobling 102"/>
                <p:cNvCxnSpPr/>
                <p:nvPr/>
              </p:nvCxnSpPr>
              <p:spPr>
                <a:xfrm flipV="1">
                  <a:off x="5709451" y="3479283"/>
                  <a:ext cx="0" cy="280462"/>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6" name="Line 9"/>
                <p:cNvSpPr>
                  <a:spLocks noChangeShapeType="1"/>
                </p:cNvSpPr>
                <p:nvPr/>
              </p:nvSpPr>
              <p:spPr bwMode="auto">
                <a:xfrm flipV="1">
                  <a:off x="4921920" y="1940717"/>
                  <a:ext cx="1930" cy="2258491"/>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27" name="Line 10"/>
                <p:cNvSpPr>
                  <a:spLocks noChangeShapeType="1"/>
                </p:cNvSpPr>
                <p:nvPr/>
              </p:nvSpPr>
              <p:spPr bwMode="auto">
                <a:xfrm flipV="1">
                  <a:off x="4921920" y="4195091"/>
                  <a:ext cx="3162563" cy="4118"/>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6" name="Text Box 12"/>
              <p:cNvSpPr txBox="1">
                <a:spLocks noChangeArrowheads="1"/>
              </p:cNvSpPr>
              <p:nvPr/>
            </p:nvSpPr>
            <p:spPr bwMode="auto">
              <a:xfrm>
                <a:off x="1002262" y="4033899"/>
                <a:ext cx="1191052" cy="738082"/>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err="1">
                    <a:solidFill>
                      <a:srgbClr val="00B050"/>
                    </a:solidFill>
                    <a:latin typeface="+mj-lt"/>
                    <a:cs typeface="Arial" panose="020B0604020202020204" pitchFamily="34" charset="0"/>
                  </a:rPr>
                  <a:t>J</a:t>
                </a:r>
                <a:r>
                  <a:rPr lang="en-GB" altLang="nb-NO" sz="2800" b="1" baseline="30000" dirty="0" err="1">
                    <a:solidFill>
                      <a:srgbClr val="00B050"/>
                    </a:solidFill>
                    <a:latin typeface="+mj-lt"/>
                    <a:cs typeface="Arial" panose="020B0604020202020204" pitchFamily="34" charset="0"/>
                  </a:rPr>
                  <a:t>opt</a:t>
                </a:r>
                <a:endParaRPr lang="en-GB" altLang="nb-NO" sz="2800" b="1" baseline="30000" dirty="0">
                  <a:solidFill>
                    <a:srgbClr val="00B050"/>
                  </a:solidFill>
                  <a:latin typeface="+mj-lt"/>
                  <a:cs typeface="Arial" panose="020B0604020202020204" pitchFamily="34" charset="0"/>
                </a:endParaRP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sp>
          <p:nvSpPr>
            <p:cNvPr id="10" name="Ellipse 86"/>
            <p:cNvSpPr/>
            <p:nvPr/>
          </p:nvSpPr>
          <p:spPr>
            <a:xfrm>
              <a:off x="8126671" y="3959758"/>
              <a:ext cx="104148" cy="1193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cxnSp>
          <p:nvCxnSpPr>
            <p:cNvPr id="11" name="Rett linje 87"/>
            <p:cNvCxnSpPr/>
            <p:nvPr/>
          </p:nvCxnSpPr>
          <p:spPr>
            <a:xfrm>
              <a:off x="6535882" y="1883924"/>
              <a:ext cx="3146114" cy="2821994"/>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e 88"/>
            <p:cNvSpPr/>
            <p:nvPr/>
          </p:nvSpPr>
          <p:spPr>
            <a:xfrm>
              <a:off x="8718223" y="3794010"/>
              <a:ext cx="104148" cy="1193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sp>
          <p:nvSpPr>
            <p:cNvPr id="13" name="Text Box 16"/>
            <p:cNvSpPr txBox="1">
              <a:spLocks noChangeArrowheads="1"/>
            </p:cNvSpPr>
            <p:nvPr/>
          </p:nvSpPr>
          <p:spPr bwMode="auto">
            <a:xfrm>
              <a:off x="7108321" y="1597970"/>
              <a:ext cx="1433699" cy="46166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dirty="0" err="1">
                  <a:solidFill>
                    <a:schemeClr val="accent1"/>
                  </a:solidFill>
                  <a:latin typeface="+mj-lt"/>
                </a:rPr>
                <a:t>constraint</a:t>
              </a:r>
              <a:endParaRPr lang="en-US" altLang="nb-NO" sz="2400" baseline="30000" dirty="0">
                <a:solidFill>
                  <a:schemeClr val="accent1"/>
                </a:solidFill>
                <a:latin typeface="+mj-lt"/>
              </a:endParaRPr>
            </a:p>
          </p:txBody>
        </p:sp>
        <p:cxnSp>
          <p:nvCxnSpPr>
            <p:cNvPr id="14" name="Rett pilkobling 90"/>
            <p:cNvCxnSpPr>
              <a:stCxn id="13" idx="2"/>
            </p:cNvCxnSpPr>
            <p:nvPr/>
          </p:nvCxnSpPr>
          <p:spPr>
            <a:xfrm flipH="1">
              <a:off x="7329499" y="2059635"/>
              <a:ext cx="495672" cy="532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44847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8035">
                                            <p:txEl>
                                              <p:pRg st="1" end="1"/>
                                            </p:txEl>
                                          </p:spTgt>
                                        </p:tgtEl>
                                        <p:attrNameLst>
                                          <p:attrName>style.visibility</p:attrName>
                                        </p:attrNameLst>
                                      </p:cBhvr>
                                      <p:to>
                                        <p:strVal val="visible"/>
                                      </p:to>
                                    </p:set>
                                    <p:animEffect transition="in" filter="blinds(horizontal)">
                                      <p:cBhvr>
                                        <p:cTn id="7" dur="500"/>
                                        <p:tgtEl>
                                          <p:spTgt spid="10680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8035">
                                            <p:txEl>
                                              <p:pRg st="3" end="3"/>
                                            </p:txEl>
                                          </p:spTgt>
                                        </p:tgtEl>
                                        <p:attrNameLst>
                                          <p:attrName>style.visibility</p:attrName>
                                        </p:attrNameLst>
                                      </p:cBhvr>
                                      <p:to>
                                        <p:strVal val="visible"/>
                                      </p:to>
                                    </p:set>
                                    <p:animEffect transition="in" filter="blinds(horizontal)">
                                      <p:cBhvr>
                                        <p:cTn id="12" dur="500"/>
                                        <p:tgtEl>
                                          <p:spTgt spid="1068035">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68035">
                                            <p:txEl>
                                              <p:pRg st="2" end="2"/>
                                            </p:txEl>
                                          </p:spTgt>
                                        </p:tgtEl>
                                        <p:attrNameLst>
                                          <p:attrName>style.visibility</p:attrName>
                                        </p:attrNameLst>
                                      </p:cBhvr>
                                      <p:to>
                                        <p:strVal val="visible"/>
                                      </p:to>
                                    </p:set>
                                    <p:animEffect transition="in" filter="blinds(horizontal)">
                                      <p:cBhvr>
                                        <p:cTn id="15" dur="500"/>
                                        <p:tgtEl>
                                          <p:spTgt spid="106803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68035">
                                            <p:txEl>
                                              <p:pRg st="4" end="4"/>
                                            </p:txEl>
                                          </p:spTgt>
                                        </p:tgtEl>
                                        <p:attrNameLst>
                                          <p:attrName>style.visibility</p:attrName>
                                        </p:attrNameLst>
                                      </p:cBhvr>
                                      <p:to>
                                        <p:strVal val="visible"/>
                                      </p:to>
                                    </p:set>
                                    <p:animEffect transition="in" filter="blinds(horizontal)">
                                      <p:cBhvr>
                                        <p:cTn id="18" dur="500"/>
                                        <p:tgtEl>
                                          <p:spTgt spid="1068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Active </a:t>
            </a:r>
            <a:r>
              <a:rPr lang="nb-NO" dirty="0" err="1"/>
              <a:t>constraints</a:t>
            </a:r>
            <a:endParaRPr lang="nb-NO" dirty="0"/>
          </a:p>
        </p:txBody>
      </p:sp>
      <p:sp>
        <p:nvSpPr>
          <p:cNvPr id="3" name="Plassholder for innhold 2"/>
          <p:cNvSpPr>
            <a:spLocks noGrp="1"/>
          </p:cNvSpPr>
          <p:nvPr>
            <p:ph idx="1"/>
          </p:nvPr>
        </p:nvSpPr>
        <p:spPr>
          <a:xfrm>
            <a:off x="609600" y="1600201"/>
            <a:ext cx="10972800" cy="2132396"/>
          </a:xfrm>
        </p:spPr>
        <p:txBody>
          <a:bodyPr>
            <a:noAutofit/>
          </a:bodyPr>
          <a:lstStyle/>
          <a:p>
            <a:r>
              <a:rPr lang="nb-NO" b="1" dirty="0">
                <a:solidFill>
                  <a:schemeClr val="accent1"/>
                </a:solidFill>
              </a:rPr>
              <a:t>Active </a:t>
            </a:r>
            <a:r>
              <a:rPr lang="nb-NO" b="1" dirty="0" err="1">
                <a:solidFill>
                  <a:schemeClr val="accent1"/>
                </a:solidFill>
              </a:rPr>
              <a:t>constraints</a:t>
            </a:r>
            <a:r>
              <a:rPr lang="nb-NO" b="1" dirty="0">
                <a:solidFill>
                  <a:schemeClr val="accent1"/>
                </a:solidFill>
              </a:rPr>
              <a:t>: </a:t>
            </a:r>
          </a:p>
          <a:p>
            <a:pPr lvl="1"/>
            <a:r>
              <a:rPr lang="nb-NO" sz="2400" dirty="0"/>
              <a:t>variables </a:t>
            </a:r>
            <a:r>
              <a:rPr lang="en-US" sz="2400" dirty="0"/>
              <a:t>that should optimally be kept at their limiting value.</a:t>
            </a:r>
          </a:p>
          <a:p>
            <a:r>
              <a:rPr lang="en-US" b="1" dirty="0">
                <a:solidFill>
                  <a:schemeClr val="accent1"/>
                </a:solidFill>
              </a:rPr>
              <a:t>Active constraint region:</a:t>
            </a:r>
          </a:p>
          <a:p>
            <a:pPr lvl="1"/>
            <a:r>
              <a:rPr lang="en-US" sz="2400" dirty="0"/>
              <a:t>region in the disturbance space defined by which constraints are active within it. </a:t>
            </a:r>
            <a:r>
              <a:rPr lang="en-US" sz="2400" dirty="0">
                <a:sym typeface="Wingdings" panose="05000000000000000000" pitchFamily="2" charset="2"/>
              </a:rPr>
              <a:t>	</a:t>
            </a:r>
          </a:p>
        </p:txBody>
      </p:sp>
      <p:grpSp>
        <p:nvGrpSpPr>
          <p:cNvPr id="4" name="Gruppe 3"/>
          <p:cNvGrpSpPr/>
          <p:nvPr/>
        </p:nvGrpSpPr>
        <p:grpSpPr>
          <a:xfrm>
            <a:off x="1612900" y="3563430"/>
            <a:ext cx="4184362" cy="2759767"/>
            <a:chOff x="2623635" y="3830127"/>
            <a:chExt cx="3884827" cy="2384040"/>
          </a:xfrm>
        </p:grpSpPr>
        <p:sp>
          <p:nvSpPr>
            <p:cNvPr id="5" name="Rektangel 4"/>
            <p:cNvSpPr/>
            <p:nvPr/>
          </p:nvSpPr>
          <p:spPr>
            <a:xfrm>
              <a:off x="3026435" y="4031174"/>
              <a:ext cx="3332517" cy="52704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Frihåndsform 5"/>
            <p:cNvSpPr/>
            <p:nvPr/>
          </p:nvSpPr>
          <p:spPr>
            <a:xfrm>
              <a:off x="4108392" y="4185668"/>
              <a:ext cx="2258147" cy="1600645"/>
            </a:xfrm>
            <a:custGeom>
              <a:avLst/>
              <a:gdLst>
                <a:gd name="connsiteX0" fmla="*/ 972423 w 2336403"/>
                <a:gd name="connsiteY0" fmla="*/ 1600645 h 1600645"/>
                <a:gd name="connsiteX1" fmla="*/ 713343 w 2336403"/>
                <a:gd name="connsiteY1" fmla="*/ 1158685 h 1600645"/>
                <a:gd name="connsiteX2" fmla="*/ 446643 w 2336403"/>
                <a:gd name="connsiteY2" fmla="*/ 792925 h 1600645"/>
                <a:gd name="connsiteX3" fmla="*/ 179943 w 2336403"/>
                <a:gd name="connsiteY3" fmla="*/ 472885 h 1600645"/>
                <a:gd name="connsiteX4" fmla="*/ 19923 w 2336403"/>
                <a:gd name="connsiteY4" fmla="*/ 366205 h 1600645"/>
                <a:gd name="connsiteX5" fmla="*/ 88503 w 2336403"/>
                <a:gd name="connsiteY5" fmla="*/ 305245 h 1600645"/>
                <a:gd name="connsiteX6" fmla="*/ 789543 w 2336403"/>
                <a:gd name="connsiteY6" fmla="*/ 91885 h 1600645"/>
                <a:gd name="connsiteX7" fmla="*/ 1810623 w 2336403"/>
                <a:gd name="connsiteY7" fmla="*/ 8065 h 1600645"/>
                <a:gd name="connsiteX8" fmla="*/ 2336403 w 2336403"/>
                <a:gd name="connsiteY8" fmla="*/ 8065 h 16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3" h="1600645">
                  <a:moveTo>
                    <a:pt x="972423" y="1600645"/>
                  </a:moveTo>
                  <a:cubicBezTo>
                    <a:pt x="886698" y="1446975"/>
                    <a:pt x="800973" y="1293305"/>
                    <a:pt x="713343" y="1158685"/>
                  </a:cubicBezTo>
                  <a:cubicBezTo>
                    <a:pt x="625713" y="1024065"/>
                    <a:pt x="535543" y="907225"/>
                    <a:pt x="446643" y="792925"/>
                  </a:cubicBezTo>
                  <a:cubicBezTo>
                    <a:pt x="357743" y="678625"/>
                    <a:pt x="251063" y="544005"/>
                    <a:pt x="179943" y="472885"/>
                  </a:cubicBezTo>
                  <a:cubicBezTo>
                    <a:pt x="108823" y="401765"/>
                    <a:pt x="35163" y="394145"/>
                    <a:pt x="19923" y="366205"/>
                  </a:cubicBezTo>
                  <a:cubicBezTo>
                    <a:pt x="4683" y="338265"/>
                    <a:pt x="-39767" y="350965"/>
                    <a:pt x="88503" y="305245"/>
                  </a:cubicBezTo>
                  <a:cubicBezTo>
                    <a:pt x="216773" y="259525"/>
                    <a:pt x="502523" y="141415"/>
                    <a:pt x="789543" y="91885"/>
                  </a:cubicBezTo>
                  <a:cubicBezTo>
                    <a:pt x="1076563" y="42355"/>
                    <a:pt x="1552813" y="22035"/>
                    <a:pt x="1810623" y="8065"/>
                  </a:cubicBezTo>
                  <a:cubicBezTo>
                    <a:pt x="2068433" y="-5905"/>
                    <a:pt x="2202418" y="1080"/>
                    <a:pt x="2336403" y="8065"/>
                  </a:cubicBezTo>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Frihåndsform 6"/>
            <p:cNvSpPr/>
            <p:nvPr/>
          </p:nvSpPr>
          <p:spPr>
            <a:xfrm>
              <a:off x="5024617" y="4193098"/>
              <a:ext cx="1334334" cy="1585461"/>
            </a:xfrm>
            <a:custGeom>
              <a:avLst/>
              <a:gdLst>
                <a:gd name="connsiteX0" fmla="*/ 1346200 w 1346200"/>
                <a:gd name="connsiteY0" fmla="*/ 0 h 1593850"/>
                <a:gd name="connsiteX1" fmla="*/ 1330325 w 1346200"/>
                <a:gd name="connsiteY1" fmla="*/ 1584325 h 1593850"/>
                <a:gd name="connsiteX2" fmla="*/ 0 w 1346200"/>
                <a:gd name="connsiteY2" fmla="*/ 1593850 h 1593850"/>
                <a:gd name="connsiteX3" fmla="*/ 1346200 w 1346200"/>
                <a:gd name="connsiteY3" fmla="*/ 0 h 1593850"/>
              </a:gdLst>
              <a:ahLst/>
              <a:cxnLst>
                <a:cxn ang="0">
                  <a:pos x="connsiteX0" y="connsiteY0"/>
                </a:cxn>
                <a:cxn ang="0">
                  <a:pos x="connsiteX1" y="connsiteY1"/>
                </a:cxn>
                <a:cxn ang="0">
                  <a:pos x="connsiteX2" y="connsiteY2"/>
                </a:cxn>
                <a:cxn ang="0">
                  <a:pos x="connsiteX3" y="connsiteY3"/>
                </a:cxn>
              </a:cxnLst>
              <a:rect l="l" t="t" r="r" b="b"/>
              <a:pathLst>
                <a:path w="1346200" h="1593850">
                  <a:moveTo>
                    <a:pt x="1346200" y="0"/>
                  </a:moveTo>
                  <a:lnTo>
                    <a:pt x="1330325" y="1584325"/>
                  </a:lnTo>
                  <a:lnTo>
                    <a:pt x="0" y="1593850"/>
                  </a:lnTo>
                  <a:lnTo>
                    <a:pt x="1346200" y="0"/>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8" name="Gruppe 7"/>
            <p:cNvGrpSpPr/>
            <p:nvPr/>
          </p:nvGrpSpPr>
          <p:grpSpPr>
            <a:xfrm>
              <a:off x="3000554" y="4351523"/>
              <a:ext cx="2078966" cy="1441320"/>
              <a:chOff x="3149600" y="4524051"/>
              <a:chExt cx="2078966" cy="1441320"/>
            </a:xfrm>
          </p:grpSpPr>
          <p:sp>
            <p:nvSpPr>
              <p:cNvPr id="9" name="Frihåndsform 8"/>
              <p:cNvSpPr/>
              <p:nvPr/>
            </p:nvSpPr>
            <p:spPr>
              <a:xfrm>
                <a:off x="3149600" y="4524052"/>
                <a:ext cx="2078966" cy="1441319"/>
              </a:xfrm>
              <a:custGeom>
                <a:avLst/>
                <a:gdLst>
                  <a:gd name="connsiteX0" fmla="*/ 0 w 2078966"/>
                  <a:gd name="connsiteY0" fmla="*/ 708 h 1441319"/>
                  <a:gd name="connsiteX1" fmla="*/ 1112808 w 2078966"/>
                  <a:gd name="connsiteY1" fmla="*/ 181863 h 1441319"/>
                  <a:gd name="connsiteX2" fmla="*/ 1915064 w 2078966"/>
                  <a:gd name="connsiteY2" fmla="*/ 1122142 h 1441319"/>
                  <a:gd name="connsiteX3" fmla="*/ 2078966 w 2078966"/>
                  <a:gd name="connsiteY3" fmla="*/ 1441319 h 1441319"/>
                </a:gdLst>
                <a:ahLst/>
                <a:cxnLst>
                  <a:cxn ang="0">
                    <a:pos x="connsiteX0" y="connsiteY0"/>
                  </a:cxn>
                  <a:cxn ang="0">
                    <a:pos x="connsiteX1" y="connsiteY1"/>
                  </a:cxn>
                  <a:cxn ang="0">
                    <a:pos x="connsiteX2" y="connsiteY2"/>
                  </a:cxn>
                  <a:cxn ang="0">
                    <a:pos x="connsiteX3" y="connsiteY3"/>
                  </a:cxn>
                </a:cxnLst>
                <a:rect l="l" t="t" r="r" b="b"/>
                <a:pathLst>
                  <a:path w="2078966" h="1441319">
                    <a:moveTo>
                      <a:pt x="0" y="708"/>
                    </a:moveTo>
                    <a:cubicBezTo>
                      <a:pt x="396815" y="-2168"/>
                      <a:pt x="793631" y="-5043"/>
                      <a:pt x="1112808" y="181863"/>
                    </a:cubicBezTo>
                    <a:cubicBezTo>
                      <a:pt x="1431985" y="368769"/>
                      <a:pt x="1754038" y="912233"/>
                      <a:pt x="1915064" y="1122142"/>
                    </a:cubicBezTo>
                    <a:cubicBezTo>
                      <a:pt x="2076090" y="1332051"/>
                      <a:pt x="2077528" y="1386685"/>
                      <a:pt x="2078966" y="1441319"/>
                    </a:cubicBezTo>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Frihåndsform 9"/>
              <p:cNvSpPr/>
              <p:nvPr/>
            </p:nvSpPr>
            <p:spPr>
              <a:xfrm>
                <a:off x="3175480" y="4524051"/>
                <a:ext cx="2053086" cy="1431985"/>
              </a:xfrm>
              <a:custGeom>
                <a:avLst/>
                <a:gdLst>
                  <a:gd name="connsiteX0" fmla="*/ 0 w 2053086"/>
                  <a:gd name="connsiteY0" fmla="*/ 0 h 1431985"/>
                  <a:gd name="connsiteX1" fmla="*/ 17252 w 2053086"/>
                  <a:gd name="connsiteY1" fmla="*/ 1431985 h 1431985"/>
                  <a:gd name="connsiteX2" fmla="*/ 2053086 w 2053086"/>
                  <a:gd name="connsiteY2" fmla="*/ 1431985 h 1431985"/>
                  <a:gd name="connsiteX3" fmla="*/ 0 w 2053086"/>
                  <a:gd name="connsiteY3" fmla="*/ 0 h 1431985"/>
                </a:gdLst>
                <a:ahLst/>
                <a:cxnLst>
                  <a:cxn ang="0">
                    <a:pos x="connsiteX0" y="connsiteY0"/>
                  </a:cxn>
                  <a:cxn ang="0">
                    <a:pos x="connsiteX1" y="connsiteY1"/>
                  </a:cxn>
                  <a:cxn ang="0">
                    <a:pos x="connsiteX2" y="connsiteY2"/>
                  </a:cxn>
                  <a:cxn ang="0">
                    <a:pos x="connsiteX3" y="connsiteY3"/>
                  </a:cxn>
                </a:cxnLst>
                <a:rect l="l" t="t" r="r" b="b"/>
                <a:pathLst>
                  <a:path w="2053086" h="1431985">
                    <a:moveTo>
                      <a:pt x="0" y="0"/>
                    </a:moveTo>
                    <a:lnTo>
                      <a:pt x="17252" y="1431985"/>
                    </a:lnTo>
                    <a:lnTo>
                      <a:pt x="2053086" y="1431985"/>
                    </a:lnTo>
                    <a:lnTo>
                      <a:pt x="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cxnSp>
          <p:nvCxnSpPr>
            <p:cNvPr id="11" name="Rett pilkobling 10"/>
            <p:cNvCxnSpPr/>
            <p:nvPr/>
          </p:nvCxnSpPr>
          <p:spPr>
            <a:xfrm flipV="1">
              <a:off x="3000555" y="5776084"/>
              <a:ext cx="3507907" cy="7424"/>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12" name="Rett pilkobling 11"/>
            <p:cNvCxnSpPr/>
            <p:nvPr/>
          </p:nvCxnSpPr>
          <p:spPr>
            <a:xfrm flipV="1">
              <a:off x="3025954" y="3830127"/>
              <a:ext cx="480" cy="1962716"/>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sp>
          <p:nvSpPr>
            <p:cNvPr id="13" name="TekstSylinder 12"/>
            <p:cNvSpPr txBox="1"/>
            <p:nvPr/>
          </p:nvSpPr>
          <p:spPr>
            <a:xfrm>
              <a:off x="3207956" y="4920374"/>
              <a:ext cx="1059286" cy="369332"/>
            </a:xfrm>
            <a:prstGeom prst="rect">
              <a:avLst/>
            </a:prstGeom>
            <a:noFill/>
          </p:spPr>
          <p:txBody>
            <a:bodyPr wrap="square" rtlCol="0">
              <a:spAutoFit/>
            </a:bodyPr>
            <a:lstStyle/>
            <a:p>
              <a:r>
                <a:rPr lang="nb-NO" b="1" dirty="0">
                  <a:solidFill>
                    <a:schemeClr val="bg1"/>
                  </a:solidFill>
                </a:rPr>
                <a:t>Region 1</a:t>
              </a:r>
            </a:p>
          </p:txBody>
        </p:sp>
        <p:sp>
          <p:nvSpPr>
            <p:cNvPr id="14" name="TekstSylinder 13"/>
            <p:cNvSpPr txBox="1"/>
            <p:nvPr/>
          </p:nvSpPr>
          <p:spPr>
            <a:xfrm>
              <a:off x="4920669" y="4755370"/>
              <a:ext cx="1059286" cy="369332"/>
            </a:xfrm>
            <a:prstGeom prst="rect">
              <a:avLst/>
            </a:prstGeom>
            <a:noFill/>
          </p:spPr>
          <p:txBody>
            <a:bodyPr wrap="square" rtlCol="0">
              <a:spAutoFit/>
            </a:bodyPr>
            <a:lstStyle/>
            <a:p>
              <a:r>
                <a:rPr lang="nb-NO" b="1" dirty="0">
                  <a:solidFill>
                    <a:schemeClr val="bg1"/>
                  </a:solidFill>
                </a:rPr>
                <a:t>Region 2</a:t>
              </a:r>
            </a:p>
          </p:txBody>
        </p:sp>
        <p:sp>
          <p:nvSpPr>
            <p:cNvPr id="15" name="TekstSylinder 14"/>
            <p:cNvSpPr txBox="1"/>
            <p:nvPr/>
          </p:nvSpPr>
          <p:spPr>
            <a:xfrm>
              <a:off x="3586644" y="4042579"/>
              <a:ext cx="1059286" cy="369332"/>
            </a:xfrm>
            <a:prstGeom prst="rect">
              <a:avLst/>
            </a:prstGeom>
            <a:noFill/>
          </p:spPr>
          <p:txBody>
            <a:bodyPr wrap="square" rtlCol="0">
              <a:spAutoFit/>
            </a:bodyPr>
            <a:lstStyle/>
            <a:p>
              <a:r>
                <a:rPr lang="nb-NO" b="1" dirty="0">
                  <a:solidFill>
                    <a:schemeClr val="bg1"/>
                  </a:solidFill>
                </a:rPr>
                <a:t>Region 3</a:t>
              </a:r>
            </a:p>
          </p:txBody>
        </p:sp>
        <p:sp>
          <p:nvSpPr>
            <p:cNvPr id="16" name="TekstSylinder 15"/>
            <p:cNvSpPr txBox="1"/>
            <p:nvPr/>
          </p:nvSpPr>
          <p:spPr>
            <a:xfrm>
              <a:off x="3991620" y="5844835"/>
              <a:ext cx="1483740" cy="369332"/>
            </a:xfrm>
            <a:prstGeom prst="rect">
              <a:avLst/>
            </a:prstGeom>
            <a:noFill/>
          </p:spPr>
          <p:txBody>
            <a:bodyPr wrap="none" rtlCol="0">
              <a:spAutoFit/>
            </a:bodyPr>
            <a:lstStyle/>
            <a:p>
              <a:r>
                <a:rPr lang="nb-NO" dirty="0" err="1"/>
                <a:t>Disturbance</a:t>
              </a:r>
              <a:r>
                <a:rPr lang="nb-NO" dirty="0"/>
                <a:t> 1</a:t>
              </a:r>
            </a:p>
          </p:txBody>
        </p:sp>
        <p:sp>
          <p:nvSpPr>
            <p:cNvPr id="17" name="TekstSylinder 16"/>
            <p:cNvSpPr txBox="1"/>
            <p:nvPr/>
          </p:nvSpPr>
          <p:spPr>
            <a:xfrm rot="16200000">
              <a:off x="2066431" y="4735708"/>
              <a:ext cx="1483740" cy="369332"/>
            </a:xfrm>
            <a:prstGeom prst="rect">
              <a:avLst/>
            </a:prstGeom>
            <a:noFill/>
          </p:spPr>
          <p:txBody>
            <a:bodyPr wrap="none" rtlCol="0">
              <a:spAutoFit/>
            </a:bodyPr>
            <a:lstStyle/>
            <a:p>
              <a:r>
                <a:rPr lang="nb-NO" dirty="0" err="1"/>
                <a:t>Disturbance</a:t>
              </a:r>
              <a:r>
                <a:rPr lang="nb-NO" dirty="0"/>
                <a:t> 2</a:t>
              </a:r>
            </a:p>
          </p:txBody>
        </p:sp>
      </p:grpSp>
      <p:sp>
        <p:nvSpPr>
          <p:cNvPr id="20" name="TekstSylinder 19"/>
          <p:cNvSpPr txBox="1"/>
          <p:nvPr/>
        </p:nvSpPr>
        <p:spPr>
          <a:xfrm>
            <a:off x="7075073" y="4112317"/>
            <a:ext cx="4368782" cy="1200329"/>
          </a:xfrm>
          <a:prstGeom prst="rect">
            <a:avLst/>
          </a:prstGeom>
          <a:ln w="63500"/>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Optimal operation:</a:t>
            </a:r>
          </a:p>
          <a:p>
            <a:pPr algn="ctr"/>
            <a:r>
              <a:rPr lang="en-US" sz="2400" dirty="0">
                <a:sym typeface="Wingdings" panose="05000000000000000000" pitchFamily="2" charset="2"/>
              </a:rPr>
              <a:t>Need to switch between regions using control system</a:t>
            </a:r>
          </a:p>
        </p:txBody>
      </p:sp>
    </p:spTree>
    <p:extLst>
      <p:ext uri="{BB962C8B-B14F-4D97-AF65-F5344CB8AC3E}">
        <p14:creationId xmlns:p14="http://schemas.microsoft.com/office/powerpoint/2010/main" val="12804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38785" y="144690"/>
            <a:ext cx="7772400" cy="1143000"/>
          </a:xfrm>
        </p:spPr>
        <p:txBody>
          <a:bodyPr>
            <a:normAutofit fontScale="90000"/>
          </a:bodyPr>
          <a:lstStyle/>
          <a:p>
            <a:r>
              <a:rPr lang="en-US" altLang="nb-NO" b="0" dirty="0">
                <a:latin typeface="+mj-lt"/>
              </a:rPr>
              <a:t>How many active constraints regions?</a:t>
            </a:r>
          </a:p>
        </p:txBody>
      </p:sp>
      <p:sp>
        <p:nvSpPr>
          <p:cNvPr id="3" name="Content Placeholder 2"/>
          <p:cNvSpPr>
            <a:spLocks noGrp="1"/>
          </p:cNvSpPr>
          <p:nvPr>
            <p:ph idx="1"/>
          </p:nvPr>
        </p:nvSpPr>
        <p:spPr>
          <a:xfrm>
            <a:off x="438785" y="1412875"/>
            <a:ext cx="8321040" cy="3816350"/>
          </a:xfrm>
        </p:spPr>
        <p:txBody>
          <a:bodyPr>
            <a:normAutofit fontScale="92500" lnSpcReduction="10000"/>
          </a:bodyPr>
          <a:lstStyle/>
          <a:p>
            <a:pPr>
              <a:defRPr/>
            </a:pPr>
            <a:r>
              <a:rPr lang="en-US" dirty="0"/>
              <a:t>Maximum:</a:t>
            </a:r>
          </a:p>
          <a:p>
            <a:pPr lvl="1">
              <a:defRPr/>
            </a:pPr>
            <a:endParaRPr lang="en-US" dirty="0"/>
          </a:p>
          <a:p>
            <a:pPr marL="457200" lvl="1" indent="0">
              <a:buNone/>
              <a:defRPr/>
            </a:pPr>
            <a:r>
              <a:rPr lang="en-US" dirty="0"/>
              <a:t>	                  </a:t>
            </a:r>
            <a:r>
              <a:rPr lang="en-US" dirty="0" err="1"/>
              <a:t>n</a:t>
            </a:r>
            <a:r>
              <a:rPr lang="en-US" baseline="-25000" dirty="0" err="1"/>
              <a:t>c</a:t>
            </a:r>
            <a:r>
              <a:rPr lang="en-US" dirty="0"/>
              <a:t> = number of constraints</a:t>
            </a:r>
          </a:p>
          <a:p>
            <a:pPr marL="57150" indent="0">
              <a:buNone/>
              <a:defRPr/>
            </a:pPr>
            <a:endParaRPr lang="en-US" dirty="0"/>
          </a:p>
          <a:p>
            <a:pPr marL="57150" indent="0">
              <a:buNone/>
              <a:defRPr/>
            </a:pPr>
            <a:r>
              <a:rPr lang="en-US" dirty="0"/>
              <a:t>BUT there are usually fewer in practice</a:t>
            </a:r>
          </a:p>
          <a:p>
            <a:pPr marL="400050">
              <a:defRPr/>
            </a:pPr>
            <a:r>
              <a:rPr lang="en-US" dirty="0"/>
              <a:t>Certain constraints are always active (reduces effective n</a:t>
            </a:r>
            <a:r>
              <a:rPr lang="en-US" baseline="-25000" dirty="0"/>
              <a:t>c</a:t>
            </a:r>
            <a:r>
              <a:rPr lang="en-US" dirty="0"/>
              <a:t>)</a:t>
            </a:r>
          </a:p>
          <a:p>
            <a:pPr marL="400050">
              <a:defRPr/>
            </a:pPr>
            <a:r>
              <a:rPr lang="en-US" dirty="0"/>
              <a:t> Only n</a:t>
            </a:r>
            <a:r>
              <a:rPr lang="en-US" baseline="-25000" dirty="0"/>
              <a:t>u</a:t>
            </a:r>
            <a:r>
              <a:rPr lang="en-US" dirty="0"/>
              <a:t> can be active at a given time </a:t>
            </a:r>
          </a:p>
          <a:p>
            <a:pPr marL="514350" lvl="1" indent="0">
              <a:buNone/>
              <a:defRPr/>
            </a:pPr>
            <a:r>
              <a:rPr lang="en-US" sz="1800" dirty="0"/>
              <a:t>	n</a:t>
            </a:r>
            <a:r>
              <a:rPr lang="en-US" sz="1800" baseline="-25000" dirty="0"/>
              <a:t>u</a:t>
            </a:r>
            <a:r>
              <a:rPr lang="en-US" sz="1800" dirty="0"/>
              <a:t> = number of MVs (degrees of freedom)</a:t>
            </a:r>
          </a:p>
          <a:p>
            <a:pPr marL="400050">
              <a:defRPr/>
            </a:pPr>
            <a:r>
              <a:rPr lang="en-US" dirty="0"/>
              <a:t>Certain constraints combinations are not </a:t>
            </a:r>
            <a:r>
              <a:rPr lang="en-US" dirty="0" err="1"/>
              <a:t>possibe</a:t>
            </a:r>
            <a:endParaRPr lang="en-US" dirty="0"/>
          </a:p>
          <a:p>
            <a:pPr marL="800100" lvl="1">
              <a:defRPr/>
            </a:pPr>
            <a:r>
              <a:rPr lang="en-US" sz="1800" dirty="0"/>
              <a:t>For example, max and min on the same variable (e.g. flow)</a:t>
            </a:r>
          </a:p>
          <a:p>
            <a:pPr marL="400050">
              <a:defRPr/>
            </a:pPr>
            <a:r>
              <a:rPr lang="en-US" dirty="0"/>
              <a:t>Certain regions are not reached by the assumed disturbance set</a:t>
            </a:r>
          </a:p>
        </p:txBody>
      </p:sp>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pic>
        <p:nvPicPr>
          <p:cNvPr id="100358"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489518" y="1488169"/>
            <a:ext cx="787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048751" y="1484313"/>
            <a:ext cx="20161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b="1" dirty="0">
                <a:solidFill>
                  <a:srgbClr val="FF0000"/>
                </a:solidFill>
                <a:latin typeface="Arial" panose="020B0604020202020204" pitchFamily="34" charset="0"/>
              </a:rPr>
              <a:t>Distillation</a:t>
            </a:r>
          </a:p>
          <a:p>
            <a:pPr eaLnBrk="1" hangingPunct="1">
              <a:spcBef>
                <a:spcPct val="0"/>
              </a:spcBef>
              <a:buFontTx/>
              <a:buNone/>
            </a:pPr>
            <a:r>
              <a:rPr lang="en-US" altLang="nb-NO" sz="1600" b="1" dirty="0" err="1">
                <a:solidFill>
                  <a:srgbClr val="FF0000"/>
                </a:solidFill>
                <a:latin typeface="Arial" panose="020B0604020202020204" pitchFamily="34" charset="0"/>
              </a:rPr>
              <a:t>n</a:t>
            </a:r>
            <a:r>
              <a:rPr lang="en-US" altLang="nb-NO" sz="1600" b="1" baseline="-25000" dirty="0" err="1">
                <a:solidFill>
                  <a:srgbClr val="FF0000"/>
                </a:solidFill>
                <a:latin typeface="Arial" panose="020B0604020202020204" pitchFamily="34" charset="0"/>
              </a:rPr>
              <a:t>c</a:t>
            </a:r>
            <a:r>
              <a:rPr lang="en-US" altLang="nb-NO" sz="1600" b="1" dirty="0">
                <a:solidFill>
                  <a:srgbClr val="FF0000"/>
                </a:solidFill>
                <a:latin typeface="Arial" panose="020B0604020202020204" pitchFamily="34" charset="0"/>
              </a:rPr>
              <a:t> = 5</a:t>
            </a:r>
          </a:p>
          <a:p>
            <a:pPr marL="0" lvl="1">
              <a:spcBef>
                <a:spcPct val="0"/>
              </a:spcBef>
              <a:buNone/>
            </a:pPr>
            <a:r>
              <a:rPr lang="en-US" altLang="nb-NO" sz="1600" b="1" dirty="0">
                <a:solidFill>
                  <a:srgbClr val="FF0000"/>
                </a:solidFill>
              </a:rPr>
              <a:t>2</a:t>
            </a:r>
            <a:r>
              <a:rPr lang="en-US" altLang="nb-NO" sz="1600" b="1" baseline="30000" dirty="0">
                <a:solidFill>
                  <a:srgbClr val="FF0000"/>
                </a:solidFill>
                <a:latin typeface="Arial" panose="020B0604020202020204" pitchFamily="34" charset="0"/>
              </a:rPr>
              <a:t>5 </a:t>
            </a:r>
            <a:r>
              <a:rPr lang="en-US" altLang="nb-NO" sz="1600" b="1" dirty="0">
                <a:solidFill>
                  <a:srgbClr val="FF0000"/>
                </a:solidFill>
                <a:latin typeface="Arial" panose="020B0604020202020204" pitchFamily="34" charset="0"/>
              </a:rPr>
              <a:t>= 32</a:t>
            </a: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r>
              <a:rPr lang="en-US" altLang="nb-NO" sz="1600" b="1" dirty="0" err="1">
                <a:solidFill>
                  <a:srgbClr val="FF0000"/>
                </a:solidFill>
                <a:latin typeface="Arial" panose="020B0604020202020204" pitchFamily="34" charset="0"/>
              </a:rPr>
              <a:t>x</a:t>
            </a:r>
            <a:r>
              <a:rPr lang="en-US" altLang="nb-NO" sz="1600" b="1" baseline="-25000" dirty="0" err="1">
                <a:solidFill>
                  <a:srgbClr val="FF0000"/>
                </a:solidFill>
                <a:latin typeface="Arial" panose="020B0604020202020204" pitchFamily="34" charset="0"/>
              </a:rPr>
              <a:t>B</a:t>
            </a:r>
            <a:r>
              <a:rPr lang="en-US" altLang="nb-NO" sz="1600" b="1" dirty="0">
                <a:solidFill>
                  <a:srgbClr val="FF0000"/>
                </a:solidFill>
                <a:latin typeface="Arial" panose="020B0604020202020204" pitchFamily="34" charset="0"/>
              </a:rPr>
              <a:t> always active</a:t>
            </a:r>
          </a:p>
          <a:p>
            <a:pPr eaLnBrk="1" hangingPunct="1">
              <a:spcBef>
                <a:spcPct val="0"/>
              </a:spcBef>
              <a:buFontTx/>
              <a:buNone/>
            </a:pPr>
            <a:r>
              <a:rPr lang="en-US" altLang="nb-NO" sz="1600" b="1" dirty="0">
                <a:solidFill>
                  <a:srgbClr val="FF0000"/>
                </a:solidFill>
                <a:latin typeface="Arial" panose="020B0604020202020204" pitchFamily="34" charset="0"/>
              </a:rPr>
              <a:t>2^4 = 16</a:t>
            </a: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r>
              <a:rPr lang="en-US" altLang="nb-NO" sz="1600" b="1" dirty="0">
                <a:solidFill>
                  <a:srgbClr val="FF0000"/>
                </a:solidFill>
                <a:latin typeface="Arial" panose="020B0604020202020204" pitchFamily="34" charset="0"/>
              </a:rPr>
              <a:t>-1 = 15</a:t>
            </a: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r>
              <a:rPr lang="en-US" altLang="nb-NO" sz="1600" b="1" dirty="0">
                <a:solidFill>
                  <a:srgbClr val="FF0000"/>
                </a:solidFill>
                <a:latin typeface="Arial" panose="020B0604020202020204" pitchFamily="34" charset="0"/>
              </a:rPr>
              <a:t>In practice = 8</a:t>
            </a:r>
          </a:p>
        </p:txBody>
      </p:sp>
    </p:spTree>
    <p:extLst>
      <p:ext uri="{BB962C8B-B14F-4D97-AF65-F5344CB8AC3E}">
        <p14:creationId xmlns:p14="http://schemas.microsoft.com/office/powerpoint/2010/main" val="36716280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1216640" cy="4525963"/>
          </a:xfrm>
        </p:spPr>
        <p:txBody>
          <a:bodyPr/>
          <a:lstStyle/>
          <a:p>
            <a:pPr marL="419100" indent="-304800">
              <a:defRPr/>
            </a:pPr>
            <a:r>
              <a:rPr lang="en-US" altLang="nb-NO" sz="3200" dirty="0"/>
              <a:t>Have found the optimal way of operation. How should it be implemented?</a:t>
            </a:r>
          </a:p>
          <a:p>
            <a:pPr marL="419100" indent="-304800">
              <a:defRPr/>
            </a:pPr>
            <a:r>
              <a:rPr lang="en-US" altLang="nb-NO" sz="3200" b="1" dirty="0">
                <a:solidFill>
                  <a:srgbClr val="FF0000"/>
                </a:solidFill>
              </a:rPr>
              <a:t>What to control ? </a:t>
            </a:r>
            <a:r>
              <a:rPr lang="en-US" altLang="nb-NO" sz="3200" dirty="0"/>
              <a:t>(CV</a:t>
            </a:r>
            <a:r>
              <a:rPr lang="en-US" altLang="nb-NO" sz="3200" baseline="-25000" dirty="0"/>
              <a:t>1</a:t>
            </a:r>
            <a:r>
              <a:rPr lang="en-US" altLang="nb-NO" sz="3200" dirty="0"/>
              <a:t>).  </a:t>
            </a:r>
          </a:p>
          <a:p>
            <a:pPr marL="819150" lvl="1" indent="-304800">
              <a:buFontTx/>
              <a:buAutoNum type="arabicPeriod"/>
              <a:defRPr/>
            </a:pPr>
            <a:r>
              <a:rPr lang="en-US" altLang="nb-NO" sz="3000" dirty="0"/>
              <a:t> Active constraints</a:t>
            </a:r>
          </a:p>
          <a:p>
            <a:pPr marL="819150" lvl="1" indent="-304800">
              <a:buFontTx/>
              <a:buAutoNum type="arabicPeriod"/>
              <a:defRPr/>
            </a:pPr>
            <a:r>
              <a:rPr lang="en-US" altLang="nb-NO" sz="3000" dirty="0"/>
              <a:t> Self-optimizing variables (for unconstrained degrees of freedom</a:t>
            </a:r>
            <a:r>
              <a:rPr lang="en-US" altLang="nb-NO" dirty="0"/>
              <a:t>)</a:t>
            </a:r>
            <a:endParaRPr lang="nb-NO" altLang="nb-NO" dirty="0"/>
          </a:p>
          <a:p>
            <a:pPr>
              <a:defRPr/>
            </a:pPr>
            <a:endParaRPr lang="en-US" dirty="0"/>
          </a:p>
        </p:txBody>
      </p:sp>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35846" name="TextBox 1"/>
          <p:cNvSpPr txBox="1">
            <a:spLocks noChangeArrowheads="1"/>
          </p:cNvSpPr>
          <p:nvPr/>
        </p:nvSpPr>
        <p:spPr bwMode="auto">
          <a:xfrm>
            <a:off x="2578101" y="5259980"/>
            <a:ext cx="75215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562100" indent="-228600">
              <a:spcBef>
                <a:spcPct val="20000"/>
              </a:spcBef>
              <a:buChar char="–"/>
              <a:defRPr sz="1600">
                <a:solidFill>
                  <a:schemeClr val="tx1"/>
                </a:solidFill>
                <a:latin typeface="Times" panose="02020603050405020304" pitchFamily="18" charset="0"/>
              </a:defRPr>
            </a:lvl4pPr>
            <a:lvl5pPr marL="1981200" indent="-228600">
              <a:spcBef>
                <a:spcPct val="20000"/>
              </a:spcBef>
              <a:buChar char="•"/>
              <a:defRPr sz="1600">
                <a:solidFill>
                  <a:schemeClr val="tx1"/>
                </a:solidFill>
                <a:latin typeface="Times" panose="02020603050405020304" pitchFamily="18" charset="0"/>
              </a:defRPr>
            </a:lvl5pPr>
            <a:lvl6pPr marL="24384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8956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3528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100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800" dirty="0" err="1">
                <a:latin typeface="Arial" panose="020B0604020202020204" pitchFamily="34" charset="0"/>
              </a:rPr>
              <a:t>Objective</a:t>
            </a:r>
            <a:r>
              <a:rPr lang="nb-NO" altLang="nb-NO" sz="2800" dirty="0">
                <a:latin typeface="Arial" panose="020B0604020202020204" pitchFamily="34" charset="0"/>
              </a:rPr>
              <a:t>: </a:t>
            </a:r>
            <a:r>
              <a:rPr lang="nb-NO" altLang="nb-NO" sz="2800" dirty="0" err="1">
                <a:latin typeface="Arial" panose="020B0604020202020204" pitchFamily="34" charset="0"/>
              </a:rPr>
              <a:t>Move</a:t>
            </a:r>
            <a:r>
              <a:rPr lang="nb-NO" altLang="nb-NO" sz="2800" dirty="0">
                <a:latin typeface="Arial" panose="020B0604020202020204" pitchFamily="34" charset="0"/>
              </a:rPr>
              <a:t> </a:t>
            </a:r>
            <a:r>
              <a:rPr lang="nb-NO" altLang="nb-NO" sz="2800" dirty="0" err="1">
                <a:latin typeface="Arial" panose="020B0604020202020204" pitchFamily="34" charset="0"/>
              </a:rPr>
              <a:t>optimization</a:t>
            </a:r>
            <a:r>
              <a:rPr lang="nb-NO" altLang="nb-NO" sz="2800" dirty="0">
                <a:latin typeface="Arial" panose="020B0604020202020204" pitchFamily="34" charset="0"/>
              </a:rPr>
              <a:t> </a:t>
            </a:r>
            <a:r>
              <a:rPr lang="nb-NO" altLang="nb-NO" sz="2800" dirty="0" err="1">
                <a:latin typeface="Arial" panose="020B0604020202020204" pitchFamily="34" charset="0"/>
              </a:rPr>
              <a:t>into</a:t>
            </a:r>
            <a:r>
              <a:rPr lang="nb-NO" altLang="nb-NO" sz="2800" dirty="0">
                <a:latin typeface="Arial" panose="020B0604020202020204" pitchFamily="34" charset="0"/>
              </a:rPr>
              <a:t> control </a:t>
            </a:r>
            <a:r>
              <a:rPr lang="nb-NO" altLang="nb-NO" sz="2800" dirty="0" err="1">
                <a:latin typeface="Arial" panose="020B0604020202020204" pitchFamily="34" charset="0"/>
              </a:rPr>
              <a:t>layer</a:t>
            </a:r>
            <a:endParaRPr lang="nb-NO" altLang="nb-NO" sz="2800" dirty="0">
              <a:latin typeface="Arial" panose="020B0604020202020204" pitchFamily="34" charset="0"/>
            </a:endParaRPr>
          </a:p>
        </p:txBody>
      </p:sp>
      <p:sp>
        <p:nvSpPr>
          <p:cNvPr id="7" name="Tittel 1"/>
          <p:cNvSpPr txBox="1">
            <a:spLocks/>
          </p:cNvSpPr>
          <p:nvPr/>
        </p:nvSpPr>
        <p:spPr>
          <a:xfrm>
            <a:off x="853440" y="20320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en-GB" altLang="nb-NO" sz="4400" dirty="0"/>
              <a:t>Step 3. </a:t>
            </a:r>
            <a:r>
              <a:rPr lang="en-US" altLang="nb-NO" sz="4400" dirty="0"/>
              <a:t>Implementation of optimal operation</a:t>
            </a:r>
            <a:endParaRPr lang="nb-NO" sz="4400" dirty="0"/>
          </a:p>
        </p:txBody>
      </p:sp>
    </p:spTree>
    <p:extLst>
      <p:ext uri="{BB962C8B-B14F-4D97-AF65-F5344CB8AC3E}">
        <p14:creationId xmlns:p14="http://schemas.microsoft.com/office/powerpoint/2010/main" val="149222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s-MX" dirty="0" err="1"/>
              <a:t>Implementation</a:t>
            </a:r>
            <a:endParaRPr lang="nb-NO" dirty="0"/>
          </a:p>
        </p:txBody>
      </p:sp>
      <p:sp>
        <p:nvSpPr>
          <p:cNvPr id="4" name="Plassholder for innhold 3"/>
          <p:cNvSpPr>
            <a:spLocks noGrp="1"/>
          </p:cNvSpPr>
          <p:nvPr>
            <p:ph idx="1"/>
          </p:nvPr>
        </p:nvSpPr>
        <p:spPr/>
        <p:txBody>
          <a:bodyPr>
            <a:normAutofit/>
          </a:bodyPr>
          <a:lstStyle/>
          <a:p>
            <a:pPr marL="0" indent="0">
              <a:lnSpc>
                <a:spcPct val="160000"/>
              </a:lnSpc>
              <a:buNone/>
            </a:pPr>
            <a:r>
              <a:rPr lang="es-MX" sz="2800" dirty="0" err="1"/>
              <a:t>Alternatives</a:t>
            </a:r>
            <a:r>
              <a:rPr lang="es-MX" sz="2800" dirty="0"/>
              <a:t> for </a:t>
            </a:r>
            <a:r>
              <a:rPr lang="es-MX" sz="2800" dirty="0" err="1"/>
              <a:t>implementing</a:t>
            </a:r>
            <a:r>
              <a:rPr lang="es-MX" sz="2800" dirty="0"/>
              <a:t> </a:t>
            </a:r>
            <a:r>
              <a:rPr lang="es-MX" sz="2800" dirty="0" err="1"/>
              <a:t>optimal</a:t>
            </a:r>
            <a:r>
              <a:rPr lang="es-MX" sz="2800" dirty="0"/>
              <a:t> </a:t>
            </a:r>
            <a:r>
              <a:rPr lang="es-MX" sz="2800" dirty="0" err="1"/>
              <a:t>operation</a:t>
            </a:r>
            <a:r>
              <a:rPr lang="es-MX" sz="2800" dirty="0"/>
              <a:t> </a:t>
            </a:r>
            <a:r>
              <a:rPr lang="es-MX" sz="2800" dirty="0" err="1"/>
              <a:t>into</a:t>
            </a:r>
            <a:r>
              <a:rPr lang="es-MX" sz="2800" dirty="0"/>
              <a:t> </a:t>
            </a:r>
            <a:r>
              <a:rPr lang="es-MX" sz="2800" dirty="0" err="1"/>
              <a:t>the</a:t>
            </a:r>
            <a:r>
              <a:rPr lang="es-MX" sz="2800" dirty="0"/>
              <a:t> control </a:t>
            </a:r>
            <a:r>
              <a:rPr lang="es-MX" sz="2800" dirty="0" err="1"/>
              <a:t>layer</a:t>
            </a:r>
            <a:endParaRPr lang="es-MX" sz="2800" dirty="0"/>
          </a:p>
          <a:p>
            <a:pPr marL="857250" lvl="1" indent="-457200">
              <a:lnSpc>
                <a:spcPct val="160000"/>
              </a:lnSpc>
              <a:buFont typeface="Arial" panose="020B0604020202020204" pitchFamily="34" charset="0"/>
              <a:buChar char="•"/>
            </a:pPr>
            <a:r>
              <a:rPr lang="es-MX" sz="2400" dirty="0" err="1"/>
              <a:t>Model</a:t>
            </a:r>
            <a:r>
              <a:rPr lang="es-MX" sz="2400" dirty="0"/>
              <a:t> </a:t>
            </a:r>
            <a:r>
              <a:rPr lang="es-MX" sz="2400" dirty="0" err="1"/>
              <a:t>predictive</a:t>
            </a:r>
            <a:r>
              <a:rPr lang="es-MX" sz="2400" dirty="0"/>
              <a:t> control (MPC)</a:t>
            </a:r>
          </a:p>
          <a:p>
            <a:pPr marL="857250" lvl="1" indent="-457200">
              <a:lnSpc>
                <a:spcPct val="160000"/>
              </a:lnSpc>
              <a:buFont typeface="Arial" panose="020B0604020202020204" pitchFamily="34" charset="0"/>
              <a:buChar char="•"/>
            </a:pPr>
            <a:r>
              <a:rPr lang="es-MX" sz="2400" dirty="0" err="1"/>
              <a:t>Classical</a:t>
            </a:r>
            <a:r>
              <a:rPr lang="es-MX" sz="2400" dirty="0"/>
              <a:t> </a:t>
            </a:r>
            <a:r>
              <a:rPr lang="es-MX" sz="2400" dirty="0" err="1"/>
              <a:t>advanced</a:t>
            </a:r>
            <a:r>
              <a:rPr lang="es-MX" sz="2400" dirty="0"/>
              <a:t> control </a:t>
            </a:r>
            <a:r>
              <a:rPr lang="es-MX" sz="2400" dirty="0" err="1"/>
              <a:t>structures</a:t>
            </a:r>
            <a:r>
              <a:rPr lang="es-MX" sz="2400" dirty="0"/>
              <a:t> (PID, </a:t>
            </a:r>
            <a:r>
              <a:rPr lang="es-MX" sz="2400" dirty="0" err="1"/>
              <a:t>selectors</a:t>
            </a:r>
            <a:r>
              <a:rPr lang="es-MX" sz="2400" dirty="0"/>
              <a:t>, etc.)</a:t>
            </a:r>
          </a:p>
        </p:txBody>
      </p:sp>
    </p:spTree>
    <p:extLst>
      <p:ext uri="{BB962C8B-B14F-4D97-AF65-F5344CB8AC3E}">
        <p14:creationId xmlns:p14="http://schemas.microsoft.com/office/powerpoint/2010/main" val="151078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a:t>Model</a:t>
            </a:r>
            <a:r>
              <a:rPr lang="es-MX" dirty="0"/>
              <a:t> </a:t>
            </a:r>
            <a:r>
              <a:rPr lang="es-MX" dirty="0" err="1"/>
              <a:t>predictive</a:t>
            </a:r>
            <a:r>
              <a:rPr lang="es-MX" dirty="0"/>
              <a:t> control (MPC)</a:t>
            </a:r>
            <a:endParaRPr lang="nb-NO" dirty="0"/>
          </a:p>
        </p:txBody>
      </p:sp>
      <p:sp>
        <p:nvSpPr>
          <p:cNvPr id="4" name="Plassholder for innhold 3"/>
          <p:cNvSpPr>
            <a:spLocks noGrp="1"/>
          </p:cNvSpPr>
          <p:nvPr>
            <p:ph idx="1"/>
          </p:nvPr>
        </p:nvSpPr>
        <p:spPr>
          <a:xfrm>
            <a:off x="348342" y="1713249"/>
            <a:ext cx="12165875" cy="4351954"/>
          </a:xfrm>
        </p:spPr>
        <p:txBody>
          <a:bodyPr>
            <a:normAutofit/>
          </a:bodyPr>
          <a:lstStyle/>
          <a:p>
            <a:r>
              <a:rPr lang="en-US" sz="2800" dirty="0"/>
              <a:t>Can include constraints explicitly</a:t>
            </a:r>
          </a:p>
          <a:p>
            <a:r>
              <a:rPr lang="en-US" sz="2800" dirty="0"/>
              <a:t>If lack of DOF to meet control specifications:</a:t>
            </a:r>
          </a:p>
          <a:p>
            <a:pPr lvl="1"/>
            <a:r>
              <a:rPr lang="en-US" sz="2400" dirty="0"/>
              <a:t>Conventional MPC: Use weights</a:t>
            </a:r>
          </a:p>
          <a:p>
            <a:pPr lvl="2"/>
            <a:r>
              <a:rPr lang="en-US" sz="2200" dirty="0"/>
              <a:t>(Partially) give up variables with small weights in objective function.</a:t>
            </a:r>
          </a:p>
          <a:p>
            <a:pPr lvl="1"/>
            <a:r>
              <a:rPr lang="en-US" sz="2400" dirty="0"/>
              <a:t>Use two-stage MPC with </a:t>
            </a:r>
            <a:r>
              <a:rPr lang="en-US" sz="2400" dirty="0">
                <a:solidFill>
                  <a:srgbClr val="FF0000"/>
                </a:solidFill>
              </a:rPr>
              <a:t>constraint priority list</a:t>
            </a:r>
            <a:r>
              <a:rPr lang="en-US" sz="2400" dirty="0"/>
              <a:t>:</a:t>
            </a:r>
          </a:p>
          <a:p>
            <a:pPr marL="914400" lvl="2" indent="0">
              <a:buNone/>
            </a:pPr>
            <a:r>
              <a:rPr lang="en-US" sz="2400" dirty="0"/>
              <a:t>Stage 1. Check for steady-state feasibility and give up low-priority constraints if needed Stage 2. Solve conventional dynamic MPC</a:t>
            </a:r>
          </a:p>
        </p:txBody>
      </p:sp>
      <p:sp>
        <p:nvSpPr>
          <p:cNvPr id="3" name="TextBox 2">
            <a:extLst>
              <a:ext uri="{FF2B5EF4-FFF2-40B4-BE49-F238E27FC236}">
                <a16:creationId xmlns:a16="http://schemas.microsoft.com/office/drawing/2014/main" id="{5FA9A86B-3A9F-48D2-94BC-4B16E3E23224}"/>
              </a:ext>
            </a:extLst>
          </p:cNvPr>
          <p:cNvSpPr txBox="1"/>
          <p:nvPr/>
        </p:nvSpPr>
        <p:spPr>
          <a:xfrm>
            <a:off x="609599" y="5656082"/>
            <a:ext cx="6488785" cy="523220"/>
          </a:xfrm>
          <a:prstGeom prst="rect">
            <a:avLst/>
          </a:prstGeom>
          <a:noFill/>
        </p:spPr>
        <p:txBody>
          <a:bodyPr wrap="square" rtlCol="0">
            <a:spAutoFit/>
          </a:bodyPr>
          <a:lstStyle/>
          <a:p>
            <a:r>
              <a:rPr lang="nb-NO" sz="2800" dirty="0">
                <a:highlight>
                  <a:srgbClr val="FFFF00"/>
                </a:highlight>
              </a:rPr>
              <a:t>MPC: Massive </a:t>
            </a:r>
            <a:r>
              <a:rPr lang="nb-NO" sz="2800" dirty="0" err="1">
                <a:highlight>
                  <a:srgbClr val="FFFF00"/>
                </a:highlight>
              </a:rPr>
              <a:t>amount</a:t>
            </a:r>
            <a:r>
              <a:rPr lang="nb-NO" sz="2800" dirty="0">
                <a:highlight>
                  <a:srgbClr val="FFFF00"/>
                </a:highlight>
              </a:rPr>
              <a:t> of </a:t>
            </a:r>
            <a:r>
              <a:rPr lang="nb-NO" sz="2800" dirty="0" err="1">
                <a:highlight>
                  <a:srgbClr val="FFFF00"/>
                </a:highlight>
              </a:rPr>
              <a:t>academic</a:t>
            </a:r>
            <a:r>
              <a:rPr lang="nb-NO" sz="2800" dirty="0">
                <a:highlight>
                  <a:srgbClr val="FFFF00"/>
                </a:highlight>
              </a:rPr>
              <a:t> </a:t>
            </a:r>
            <a:r>
              <a:rPr lang="nb-NO" sz="2800" dirty="0" err="1">
                <a:highlight>
                  <a:srgbClr val="FFFF00"/>
                </a:highlight>
              </a:rPr>
              <a:t>work</a:t>
            </a:r>
            <a:endParaRPr lang="nb-NO" sz="2800" dirty="0">
              <a:highlight>
                <a:srgbClr val="FFFF00"/>
              </a:highlight>
            </a:endParaRPr>
          </a:p>
        </p:txBody>
      </p:sp>
    </p:spTree>
    <p:extLst>
      <p:ext uri="{BB962C8B-B14F-4D97-AF65-F5344CB8AC3E}">
        <p14:creationId xmlns:p14="http://schemas.microsoft.com/office/powerpoint/2010/main" val="898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5229226" y="71439"/>
          <a:ext cx="3286125" cy="6650037"/>
        </p:xfrm>
        <a:graphic>
          <a:graphicData uri="http://schemas.openxmlformats.org/presentationml/2006/ole">
            <mc:AlternateContent xmlns:mc="http://schemas.openxmlformats.org/markup-compatibility/2006">
              <mc:Choice xmlns:v="urn:schemas-microsoft-com:vml" Requires="v">
                <p:oleObj spid="_x0000_s1048" name="Photo Editor Photo" r:id="rId4" imgW="3285714" imgH="6647619" progId="MSPhotoEd.3">
                  <p:embed/>
                </p:oleObj>
              </mc:Choice>
              <mc:Fallback>
                <p:oleObj name="Photo Editor Photo" r:id="rId4" imgW="3285714" imgH="6647619" progId="MSPhotoEd.3">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226" y="71439"/>
                        <a:ext cx="3286125"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Text Box 3"/>
          <p:cNvSpPr txBox="1">
            <a:spLocks noChangeArrowheads="1"/>
          </p:cNvSpPr>
          <p:nvPr/>
        </p:nvSpPr>
        <p:spPr bwMode="auto">
          <a:xfrm>
            <a:off x="8274050" y="1219201"/>
            <a:ext cx="204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2800">
                <a:solidFill>
                  <a:srgbClr val="FF0000"/>
                </a:solidFill>
                <a:latin typeface="Times New Roman" panose="02020603050405020304" pitchFamily="18" charset="0"/>
              </a:rPr>
              <a:t>Trondheim</a:t>
            </a:r>
          </a:p>
        </p:txBody>
      </p:sp>
      <p:sp>
        <p:nvSpPr>
          <p:cNvPr id="6148" name="Text Box 4"/>
          <p:cNvSpPr txBox="1">
            <a:spLocks noChangeArrowheads="1"/>
          </p:cNvSpPr>
          <p:nvPr/>
        </p:nvSpPr>
        <p:spPr bwMode="auto">
          <a:xfrm>
            <a:off x="8426451" y="2667001"/>
            <a:ext cx="66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Oslo</a:t>
            </a:r>
          </a:p>
        </p:txBody>
      </p:sp>
      <p:sp>
        <p:nvSpPr>
          <p:cNvPr id="6149" name="Text Box 5"/>
          <p:cNvSpPr txBox="1">
            <a:spLocks noChangeArrowheads="1"/>
          </p:cNvSpPr>
          <p:nvPr/>
        </p:nvSpPr>
        <p:spPr bwMode="auto">
          <a:xfrm>
            <a:off x="4524375" y="4662489"/>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a:latin typeface="Times New Roman" panose="02020603050405020304" pitchFamily="18" charset="0"/>
            </a:endParaRPr>
          </a:p>
        </p:txBody>
      </p:sp>
      <p:sp>
        <p:nvSpPr>
          <p:cNvPr id="6150" name="Rectangle 6"/>
          <p:cNvSpPr>
            <a:spLocks noChangeArrowheads="1"/>
          </p:cNvSpPr>
          <p:nvPr/>
        </p:nvSpPr>
        <p:spPr bwMode="auto">
          <a:xfrm>
            <a:off x="5302250" y="5943601"/>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UK</a:t>
            </a:r>
          </a:p>
        </p:txBody>
      </p:sp>
      <p:sp>
        <p:nvSpPr>
          <p:cNvPr id="6151" name="Text Box 7"/>
          <p:cNvSpPr txBox="1">
            <a:spLocks noChangeArrowheads="1"/>
          </p:cNvSpPr>
          <p:nvPr/>
        </p:nvSpPr>
        <p:spPr bwMode="auto">
          <a:xfrm>
            <a:off x="7485274" y="2071688"/>
            <a:ext cx="12759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NORWAY</a:t>
            </a:r>
          </a:p>
        </p:txBody>
      </p:sp>
      <p:sp>
        <p:nvSpPr>
          <p:cNvPr id="6152" name="Text Box 8"/>
          <p:cNvSpPr txBox="1">
            <a:spLocks noChangeArrowheads="1"/>
          </p:cNvSpPr>
          <p:nvPr/>
        </p:nvSpPr>
        <p:spPr bwMode="auto">
          <a:xfrm>
            <a:off x="7740651" y="4343401"/>
            <a:ext cx="1471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DENMARK</a:t>
            </a:r>
          </a:p>
        </p:txBody>
      </p:sp>
      <p:sp>
        <p:nvSpPr>
          <p:cNvPr id="6153" name="Text Box 9"/>
          <p:cNvSpPr txBox="1">
            <a:spLocks noChangeArrowheads="1"/>
          </p:cNvSpPr>
          <p:nvPr/>
        </p:nvSpPr>
        <p:spPr bwMode="auto">
          <a:xfrm>
            <a:off x="8197851" y="5486401"/>
            <a:ext cx="1471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GERMANY</a:t>
            </a:r>
          </a:p>
        </p:txBody>
      </p:sp>
      <p:sp>
        <p:nvSpPr>
          <p:cNvPr id="6154" name="Text Box 10"/>
          <p:cNvSpPr txBox="1">
            <a:spLocks noChangeArrowheads="1"/>
          </p:cNvSpPr>
          <p:nvPr/>
        </p:nvSpPr>
        <p:spPr bwMode="auto">
          <a:xfrm>
            <a:off x="4746625" y="1074738"/>
            <a:ext cx="10033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nb-NO" altLang="nb-NO" sz="1600"/>
              <a:t>North Sea</a:t>
            </a:r>
            <a:endParaRPr lang="en-US" altLang="nb-NO" sz="1600"/>
          </a:p>
        </p:txBody>
      </p:sp>
      <p:sp>
        <p:nvSpPr>
          <p:cNvPr id="6155" name="Rectangle 11"/>
          <p:cNvSpPr>
            <a:spLocks noChangeArrowheads="1"/>
          </p:cNvSpPr>
          <p:nvPr/>
        </p:nvSpPr>
        <p:spPr bwMode="auto">
          <a:xfrm>
            <a:off x="4919663" y="188913"/>
            <a:ext cx="1223962" cy="431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6156" name="Text Box 12"/>
          <p:cNvSpPr txBox="1">
            <a:spLocks noChangeArrowheads="1"/>
          </p:cNvSpPr>
          <p:nvPr/>
        </p:nvSpPr>
        <p:spPr bwMode="auto">
          <a:xfrm>
            <a:off x="9312275" y="2060576"/>
            <a:ext cx="11366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nb-NO" altLang="nb-NO" sz="1800"/>
              <a:t>SWEDEN</a:t>
            </a:r>
            <a:endParaRPr lang="en-US" altLang="nb-NO" sz="1800"/>
          </a:p>
        </p:txBody>
      </p:sp>
      <p:sp>
        <p:nvSpPr>
          <p:cNvPr id="6157" name="Line 13"/>
          <p:cNvSpPr>
            <a:spLocks noChangeShapeType="1"/>
          </p:cNvSpPr>
          <p:nvPr/>
        </p:nvSpPr>
        <p:spPr bwMode="auto">
          <a:xfrm flipH="1">
            <a:off x="8232776" y="1484314"/>
            <a:ext cx="142875" cy="73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158" name="Text Box 14"/>
          <p:cNvSpPr txBox="1">
            <a:spLocks noChangeArrowheads="1"/>
          </p:cNvSpPr>
          <p:nvPr/>
        </p:nvSpPr>
        <p:spPr bwMode="auto">
          <a:xfrm>
            <a:off x="4756150" y="284164"/>
            <a:ext cx="1841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1200"/>
          </a:p>
        </p:txBody>
      </p:sp>
      <p:sp>
        <p:nvSpPr>
          <p:cNvPr id="6159" name="Line 15"/>
          <p:cNvSpPr>
            <a:spLocks noChangeShapeType="1"/>
          </p:cNvSpPr>
          <p:nvPr/>
        </p:nvSpPr>
        <p:spPr bwMode="auto">
          <a:xfrm>
            <a:off x="4271963" y="333375"/>
            <a:ext cx="5472112"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160" name="Text Box 16"/>
          <p:cNvSpPr txBox="1">
            <a:spLocks noChangeArrowheads="1"/>
          </p:cNvSpPr>
          <p:nvPr/>
        </p:nvSpPr>
        <p:spPr bwMode="auto">
          <a:xfrm>
            <a:off x="8662988" y="254001"/>
            <a:ext cx="1320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nb-NO" altLang="nb-NO" sz="1800">
                <a:solidFill>
                  <a:srgbClr val="0D2B88"/>
                </a:solidFill>
              </a:rPr>
              <a:t>Arctic circle</a:t>
            </a:r>
            <a:endParaRPr lang="en-US" altLang="nb-NO" sz="1800">
              <a:solidFill>
                <a:srgbClr val="0D2B88"/>
              </a:solidFill>
            </a:endParaRPr>
          </a:p>
        </p:txBody>
      </p:sp>
      <p:pic>
        <p:nvPicPr>
          <p:cNvPr id="6161" name="Picture 19" descr="290px-Geirangerfjord_from_Flydalsjuv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4292600"/>
            <a:ext cx="31686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0" descr="midnatts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038" y="22225"/>
            <a:ext cx="25209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1" descr="Nidarosdomen_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0" y="2060576"/>
            <a:ext cx="324008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Line 22"/>
          <p:cNvSpPr>
            <a:spLocks noChangeShapeType="1"/>
          </p:cNvSpPr>
          <p:nvPr/>
        </p:nvSpPr>
        <p:spPr bwMode="auto">
          <a:xfrm flipV="1">
            <a:off x="5016501" y="1557338"/>
            <a:ext cx="31670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165" name="Line 23"/>
          <p:cNvSpPr>
            <a:spLocks noChangeShapeType="1"/>
          </p:cNvSpPr>
          <p:nvPr/>
        </p:nvSpPr>
        <p:spPr bwMode="auto">
          <a:xfrm flipV="1">
            <a:off x="4943475" y="2060576"/>
            <a:ext cx="2736850"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22" name="Picture 8" descr="Subsea production and processin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9881433" y="5822965"/>
            <a:ext cx="1705767" cy="4998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Image result for sfi research council"/>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0470" y="4891413"/>
            <a:ext cx="1459787" cy="95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930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90" y="347362"/>
            <a:ext cx="7772400" cy="748813"/>
          </a:xfrm>
        </p:spPr>
        <p:txBody>
          <a:bodyPr>
            <a:normAutofit fontScale="90000"/>
          </a:bodyPr>
          <a:lstStyle/>
          <a:p>
            <a:r>
              <a:rPr lang="en-US" sz="4000" dirty="0">
                <a:latin typeface="Calibri" panose="020F0502020204030204" pitchFamily="34" charset="0"/>
                <a:cs typeface="Calibri" panose="020F0502020204030204" pitchFamily="34" charset="0"/>
              </a:rPr>
              <a:t>Classical “Advanced control” structures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775756" y="1455711"/>
            <a:ext cx="10416243" cy="3729031"/>
          </a:xfrm>
        </p:spPr>
        <p:txBody>
          <a:bodyPr>
            <a:normAutofit fontScale="92500" lnSpcReduction="20000"/>
          </a:bodyPr>
          <a:lstStyle/>
          <a:p>
            <a:pPr marL="514350" indent="-514350">
              <a:buFont typeface="Arial" pitchFamily="34" charset="0"/>
              <a:buAutoNum type="arabicPeriod"/>
            </a:pPr>
            <a:r>
              <a:rPr lang="en-US" sz="2600" dirty="0">
                <a:solidFill>
                  <a:schemeClr val="tx1"/>
                </a:solidFill>
              </a:rPr>
              <a:t>Cascade control (measure and control internal variable)</a:t>
            </a:r>
          </a:p>
          <a:p>
            <a:pPr marL="514350" indent="-514350">
              <a:buAutoNum type="arabicPeriod"/>
            </a:pPr>
            <a:r>
              <a:rPr lang="en-US" sz="2600" dirty="0">
                <a:solidFill>
                  <a:schemeClr val="tx1"/>
                </a:solidFill>
              </a:rPr>
              <a:t>Feedforward control (measure disturbance, d)</a:t>
            </a:r>
          </a:p>
          <a:p>
            <a:pPr marL="1428750" lvl="2" indent="-514350" algn="l">
              <a:buFont typeface="Arial" panose="020B0604020202020204" pitchFamily="34" charset="0"/>
              <a:buChar char="•"/>
            </a:pPr>
            <a:r>
              <a:rPr lang="en-US" sz="1900" dirty="0">
                <a:solidFill>
                  <a:schemeClr val="tx1"/>
                </a:solidFill>
              </a:rPr>
              <a:t>Including ratio control</a:t>
            </a:r>
          </a:p>
          <a:p>
            <a:pPr marL="514350" indent="-514350">
              <a:buFont typeface="+mj-lt"/>
              <a:buAutoNum type="arabicPeriod"/>
            </a:pPr>
            <a:r>
              <a:rPr lang="nb-NO" sz="2600" dirty="0" err="1">
                <a:solidFill>
                  <a:schemeClr val="tx1"/>
                </a:solidFill>
              </a:rPr>
              <a:t>Change</a:t>
            </a:r>
            <a:r>
              <a:rPr lang="nb-NO" sz="2600" dirty="0">
                <a:solidFill>
                  <a:schemeClr val="tx1"/>
                </a:solidFill>
              </a:rPr>
              <a:t> in CV: </a:t>
            </a:r>
            <a:r>
              <a:rPr lang="nb-NO" sz="2600" dirty="0" err="1">
                <a:solidFill>
                  <a:schemeClr val="tx1"/>
                </a:solidFill>
              </a:rPr>
              <a:t>Selectors</a:t>
            </a:r>
            <a:r>
              <a:rPr lang="nb-NO" sz="2600" dirty="0">
                <a:solidFill>
                  <a:schemeClr val="tx1"/>
                </a:solidFill>
              </a:rPr>
              <a:t> (</a:t>
            </a:r>
            <a:r>
              <a:rPr lang="nb-NO" sz="2600" dirty="0" err="1">
                <a:solidFill>
                  <a:schemeClr val="tx1"/>
                </a:solidFill>
              </a:rPr>
              <a:t>max,min</a:t>
            </a:r>
            <a:r>
              <a:rPr lang="nb-NO" sz="2600" dirty="0">
                <a:solidFill>
                  <a:schemeClr val="tx1"/>
                </a:solidFill>
              </a:rPr>
              <a:t>)</a:t>
            </a:r>
          </a:p>
          <a:p>
            <a:pPr marL="514350" indent="-514350">
              <a:buFont typeface="+mj-lt"/>
              <a:buAutoNum type="arabicPeriod"/>
            </a:pPr>
            <a:r>
              <a:rPr lang="nb-NO" sz="2600" dirty="0" err="1">
                <a:solidFill>
                  <a:schemeClr val="tx1"/>
                </a:solidFill>
              </a:rPr>
              <a:t>Extra</a:t>
            </a:r>
            <a:r>
              <a:rPr lang="nb-NO" sz="2600" dirty="0">
                <a:solidFill>
                  <a:schemeClr val="tx1"/>
                </a:solidFill>
              </a:rPr>
              <a:t> MV </a:t>
            </a:r>
            <a:r>
              <a:rPr lang="nb-NO" sz="2600" dirty="0" err="1">
                <a:solidFill>
                  <a:schemeClr val="tx1"/>
                </a:solidFill>
              </a:rPr>
              <a:t>dynamically</a:t>
            </a:r>
            <a:r>
              <a:rPr lang="nb-NO" sz="2600" dirty="0">
                <a:solidFill>
                  <a:schemeClr val="tx1"/>
                </a:solidFill>
              </a:rPr>
              <a:t>: </a:t>
            </a:r>
            <a:r>
              <a:rPr lang="nb-NO" sz="2600" dirty="0" err="1">
                <a:solidFill>
                  <a:schemeClr val="tx1"/>
                </a:solidFill>
              </a:rPr>
              <a:t>Valve</a:t>
            </a:r>
            <a:r>
              <a:rPr lang="nb-NO" sz="2600" dirty="0">
                <a:solidFill>
                  <a:schemeClr val="tx1"/>
                </a:solidFill>
              </a:rPr>
              <a:t> </a:t>
            </a:r>
            <a:r>
              <a:rPr lang="nb-NO" sz="2600" dirty="0" err="1">
                <a:solidFill>
                  <a:schemeClr val="tx1"/>
                </a:solidFill>
              </a:rPr>
              <a:t>position</a:t>
            </a:r>
            <a:r>
              <a:rPr lang="nb-NO" sz="2600" dirty="0">
                <a:solidFill>
                  <a:schemeClr val="tx1"/>
                </a:solidFill>
              </a:rPr>
              <a:t> control </a:t>
            </a:r>
            <a:r>
              <a:rPr lang="nb-NO" sz="1700" dirty="0">
                <a:solidFill>
                  <a:schemeClr val="tx1"/>
                </a:solidFill>
              </a:rPr>
              <a:t>(=Input resetting =midranging)</a:t>
            </a:r>
            <a:endParaRPr lang="nb-NO" sz="2600" dirty="0">
              <a:solidFill>
                <a:schemeClr val="tx1"/>
              </a:solidFill>
            </a:endParaRPr>
          </a:p>
          <a:p>
            <a:pPr marL="514350" indent="-514350">
              <a:buFont typeface="+mj-lt"/>
              <a:buAutoNum type="arabicPeriod"/>
            </a:pPr>
            <a:r>
              <a:rPr lang="nb-NO" sz="2600" dirty="0" err="1">
                <a:solidFill>
                  <a:schemeClr val="tx1"/>
                </a:solidFill>
              </a:rPr>
              <a:t>Extra</a:t>
            </a:r>
            <a:r>
              <a:rPr lang="nb-NO" sz="2600" dirty="0">
                <a:solidFill>
                  <a:schemeClr val="tx1"/>
                </a:solidFill>
              </a:rPr>
              <a:t> MV steady </a:t>
            </a:r>
            <a:r>
              <a:rPr lang="nb-NO" sz="2600" dirty="0" err="1">
                <a:solidFill>
                  <a:schemeClr val="tx1"/>
                </a:solidFill>
              </a:rPr>
              <a:t>state</a:t>
            </a:r>
            <a:r>
              <a:rPr lang="nb-NO" sz="2600" dirty="0">
                <a:solidFill>
                  <a:schemeClr val="tx1"/>
                </a:solidFill>
              </a:rPr>
              <a:t>: Split range control (+2 alternatives)</a:t>
            </a:r>
            <a:endParaRPr lang="nb-NO" sz="1900" dirty="0">
              <a:solidFill>
                <a:schemeClr val="tx1"/>
              </a:solidFill>
            </a:endParaRPr>
          </a:p>
          <a:p>
            <a:pPr marL="514350" indent="-514350">
              <a:buFont typeface="+mj-lt"/>
              <a:buAutoNum type="arabicPeriod"/>
            </a:pPr>
            <a:r>
              <a:rPr lang="en-US" sz="2600" dirty="0">
                <a:solidFill>
                  <a:schemeClr val="tx1"/>
                </a:solidFill>
              </a:rPr>
              <a:t>Multivariable control (MIMO)</a:t>
            </a:r>
          </a:p>
          <a:p>
            <a:pPr marL="1485900" lvl="2" indent="-571500" algn="l">
              <a:buFont typeface="Arial" panose="020B0604020202020204" pitchFamily="34" charset="0"/>
              <a:buChar char="•"/>
            </a:pPr>
            <a:r>
              <a:rPr lang="en-US" sz="2200" dirty="0">
                <a:solidFill>
                  <a:schemeClr val="tx1"/>
                </a:solidFill>
              </a:rPr>
              <a:t>Single-loop control (decentralized)</a:t>
            </a:r>
          </a:p>
          <a:p>
            <a:pPr marL="1485900" lvl="2" indent="-571500" algn="l">
              <a:buFont typeface="Arial" panose="020B0604020202020204" pitchFamily="34" charset="0"/>
              <a:buChar char="•"/>
            </a:pPr>
            <a:r>
              <a:rPr lang="en-US" sz="2200" dirty="0">
                <a:solidFill>
                  <a:schemeClr val="tx1"/>
                </a:solidFill>
              </a:rPr>
              <a:t>Decoupling </a:t>
            </a:r>
          </a:p>
          <a:p>
            <a:pPr marL="1485900" lvl="2" indent="-571500" algn="l">
              <a:buFont typeface="Arial" panose="020B0604020202020204" pitchFamily="34" charset="0"/>
              <a:buChar char="•"/>
            </a:pPr>
            <a:r>
              <a:rPr lang="en-US" sz="2200" dirty="0">
                <a:solidFill>
                  <a:schemeClr val="tx1"/>
                </a:solidFill>
              </a:rPr>
              <a:t>MPC (model predictive control)</a:t>
            </a:r>
          </a:p>
          <a:p>
            <a:pPr marL="514350" indent="-514350">
              <a:buFont typeface="+mj-lt"/>
              <a:buAutoNum type="arabicPeriod"/>
            </a:pPr>
            <a:endParaRPr lang="nb-NO" sz="2900" dirty="0">
              <a:solidFill>
                <a:schemeClr val="tx1"/>
              </a:solidFill>
            </a:endParaRPr>
          </a:p>
          <a:p>
            <a:pPr marL="514350" indent="-514350">
              <a:buAutoNum type="arabicPeriod"/>
            </a:pPr>
            <a:endParaRPr lang="en-US" dirty="0">
              <a:solidFill>
                <a:srgbClr val="FF0000"/>
              </a:solidFill>
            </a:endParaRPr>
          </a:p>
        </p:txBody>
      </p:sp>
      <p:sp>
        <p:nvSpPr>
          <p:cNvPr id="4" name="TextBox 3">
            <a:extLst>
              <a:ext uri="{FF2B5EF4-FFF2-40B4-BE49-F238E27FC236}">
                <a16:creationId xmlns:a16="http://schemas.microsoft.com/office/drawing/2014/main" id="{29487FC4-2D03-425F-BC6E-5E788CE553F0}"/>
              </a:ext>
            </a:extLst>
          </p:cNvPr>
          <p:cNvSpPr txBox="1"/>
          <p:nvPr/>
        </p:nvSpPr>
        <p:spPr>
          <a:xfrm>
            <a:off x="609598" y="5021058"/>
            <a:ext cx="9477082" cy="523220"/>
          </a:xfrm>
          <a:prstGeom prst="rect">
            <a:avLst/>
          </a:prstGeom>
          <a:noFill/>
        </p:spPr>
        <p:txBody>
          <a:bodyPr wrap="square" rtlCol="0">
            <a:spAutoFit/>
          </a:bodyPr>
          <a:lstStyle/>
          <a:p>
            <a:r>
              <a:rPr lang="nb-NO" sz="2800" dirty="0">
                <a:highlight>
                  <a:srgbClr val="FFFF00"/>
                </a:highlight>
              </a:rPr>
              <a:t>Still </a:t>
            </a:r>
            <a:r>
              <a:rPr lang="nb-NO" sz="2800" dirty="0" err="1">
                <a:highlight>
                  <a:srgbClr val="FFFF00"/>
                </a:highlight>
              </a:rPr>
              <a:t>extensively</a:t>
            </a:r>
            <a:r>
              <a:rPr lang="nb-NO" sz="2800" dirty="0">
                <a:highlight>
                  <a:srgbClr val="FFFF00"/>
                </a:highlight>
              </a:rPr>
              <a:t> used in </a:t>
            </a:r>
            <a:r>
              <a:rPr lang="nb-NO" sz="2800" dirty="0" err="1">
                <a:highlight>
                  <a:srgbClr val="FFFF00"/>
                </a:highlight>
              </a:rPr>
              <a:t>practice</a:t>
            </a:r>
            <a:r>
              <a:rPr lang="nb-NO" sz="2800" dirty="0">
                <a:highlight>
                  <a:srgbClr val="FFFF00"/>
                </a:highlight>
              </a:rPr>
              <a:t>, </a:t>
            </a:r>
            <a:r>
              <a:rPr lang="nb-NO" sz="2800" dirty="0" err="1">
                <a:highlight>
                  <a:srgbClr val="FFFF00"/>
                </a:highlight>
              </a:rPr>
              <a:t>but</a:t>
            </a:r>
            <a:r>
              <a:rPr lang="nb-NO" sz="2800" dirty="0">
                <a:highlight>
                  <a:srgbClr val="FFFF00"/>
                </a:highlight>
              </a:rPr>
              <a:t> </a:t>
            </a:r>
            <a:r>
              <a:rPr lang="nb-NO" sz="2800" dirty="0" err="1">
                <a:highlight>
                  <a:srgbClr val="FFFF00"/>
                </a:highlight>
              </a:rPr>
              <a:t>almost</a:t>
            </a:r>
            <a:r>
              <a:rPr lang="nb-NO" sz="2800" dirty="0">
                <a:highlight>
                  <a:srgbClr val="FFFF00"/>
                </a:highlight>
              </a:rPr>
              <a:t> </a:t>
            </a:r>
            <a:r>
              <a:rPr lang="nb-NO" sz="2800" dirty="0" err="1">
                <a:highlight>
                  <a:srgbClr val="FFFF00"/>
                </a:highlight>
              </a:rPr>
              <a:t>no</a:t>
            </a:r>
            <a:r>
              <a:rPr lang="nb-NO" sz="2800" dirty="0">
                <a:highlight>
                  <a:srgbClr val="FFFF00"/>
                </a:highlight>
              </a:rPr>
              <a:t> </a:t>
            </a:r>
            <a:r>
              <a:rPr lang="nb-NO" sz="2800" dirty="0" err="1">
                <a:highlight>
                  <a:srgbClr val="FFFF00"/>
                </a:highlight>
              </a:rPr>
              <a:t>academic</a:t>
            </a:r>
            <a:r>
              <a:rPr lang="nb-NO" sz="2800" dirty="0">
                <a:highlight>
                  <a:srgbClr val="FFFF00"/>
                </a:highlight>
              </a:rPr>
              <a:t> </a:t>
            </a:r>
            <a:r>
              <a:rPr lang="nb-NO" sz="2800" dirty="0" err="1">
                <a:highlight>
                  <a:srgbClr val="FFFF00"/>
                </a:highlight>
              </a:rPr>
              <a:t>work</a:t>
            </a:r>
            <a:endParaRPr lang="nb-NO" sz="2800" dirty="0">
              <a:highlight>
                <a:srgbClr val="FFFF00"/>
              </a:highlight>
            </a:endParaRPr>
          </a:p>
        </p:txBody>
      </p:sp>
      <p:sp>
        <p:nvSpPr>
          <p:cNvPr id="5" name="TextBox 4">
            <a:extLst>
              <a:ext uri="{FF2B5EF4-FFF2-40B4-BE49-F238E27FC236}">
                <a16:creationId xmlns:a16="http://schemas.microsoft.com/office/drawing/2014/main" id="{D3E639FB-BA33-4E93-AF69-F7280BCD5F4B}"/>
              </a:ext>
            </a:extLst>
          </p:cNvPr>
          <p:cNvSpPr txBox="1"/>
          <p:nvPr/>
        </p:nvSpPr>
        <p:spPr>
          <a:xfrm>
            <a:off x="452487" y="5757123"/>
            <a:ext cx="3131563" cy="646331"/>
          </a:xfrm>
          <a:prstGeom prst="rect">
            <a:avLst/>
          </a:prstGeom>
          <a:noFill/>
        </p:spPr>
        <p:txBody>
          <a:bodyPr wrap="none" rtlCol="0">
            <a:spAutoFit/>
          </a:bodyPr>
          <a:lstStyle/>
          <a:p>
            <a:r>
              <a:rPr lang="nb-NO" dirty="0"/>
              <a:t>CV = </a:t>
            </a:r>
            <a:r>
              <a:rPr lang="nb-NO" dirty="0" err="1"/>
              <a:t>controlled</a:t>
            </a:r>
            <a:r>
              <a:rPr lang="nb-NO" dirty="0"/>
              <a:t> variable (y)</a:t>
            </a:r>
          </a:p>
          <a:p>
            <a:r>
              <a:rPr lang="nb-NO" dirty="0"/>
              <a:t>MV = </a:t>
            </a:r>
            <a:r>
              <a:rPr lang="nb-NO" dirty="0" err="1"/>
              <a:t>manipulated</a:t>
            </a:r>
            <a:r>
              <a:rPr lang="nb-NO" dirty="0"/>
              <a:t> variable (u)</a:t>
            </a:r>
          </a:p>
        </p:txBody>
      </p:sp>
    </p:spTree>
    <p:extLst>
      <p:ext uri="{BB962C8B-B14F-4D97-AF65-F5344CB8AC3E}">
        <p14:creationId xmlns:p14="http://schemas.microsoft.com/office/powerpoint/2010/main" val="15019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Optimization</a:t>
            </a:r>
            <a:r>
              <a:rPr lang="nb-NO" dirty="0"/>
              <a:t> </a:t>
            </a:r>
            <a:r>
              <a:rPr lang="nb-NO" dirty="0" err="1"/>
              <a:t>with</a:t>
            </a:r>
            <a:r>
              <a:rPr lang="nb-NO" dirty="0"/>
              <a:t> PI-controller</a:t>
            </a:r>
          </a:p>
        </p:txBody>
      </p:sp>
      <p:sp>
        <p:nvSpPr>
          <p:cNvPr id="3" name="Content Placeholder 2"/>
          <p:cNvSpPr>
            <a:spLocks noGrp="1"/>
          </p:cNvSpPr>
          <p:nvPr>
            <p:ph idx="1"/>
          </p:nvPr>
        </p:nvSpPr>
        <p:spPr>
          <a:xfrm>
            <a:off x="517236" y="1417638"/>
            <a:ext cx="11674764" cy="4525963"/>
          </a:xfrm>
        </p:spPr>
        <p:txBody>
          <a:bodyPr>
            <a:normAutofit fontScale="92500" lnSpcReduction="10000"/>
          </a:bodyPr>
          <a:lstStyle/>
          <a:p>
            <a:pPr marL="0" indent="0">
              <a:buNone/>
            </a:pPr>
            <a:r>
              <a:rPr lang="nb-NO" dirty="0"/>
              <a:t>       </a:t>
            </a:r>
            <a:r>
              <a:rPr lang="nb-NO" dirty="0" err="1"/>
              <a:t>max</a:t>
            </a:r>
            <a:r>
              <a:rPr lang="nb-NO" dirty="0"/>
              <a:t> </a:t>
            </a:r>
            <a:r>
              <a:rPr lang="nb-NO" i="1" dirty="0"/>
              <a:t>y</a:t>
            </a:r>
          </a:p>
          <a:p>
            <a:pPr marL="0" indent="0">
              <a:buNone/>
            </a:pPr>
            <a:r>
              <a:rPr lang="nb-NO" dirty="0"/>
              <a:t>       </a:t>
            </a:r>
            <a:r>
              <a:rPr lang="nb-NO" dirty="0" err="1"/>
              <a:t>s.t.</a:t>
            </a:r>
            <a:r>
              <a:rPr lang="nb-NO" dirty="0"/>
              <a:t>   </a:t>
            </a:r>
            <a:r>
              <a:rPr lang="nb-NO" i="1" dirty="0"/>
              <a:t>y</a:t>
            </a:r>
            <a:r>
              <a:rPr lang="nb-NO" dirty="0"/>
              <a:t> </a:t>
            </a:r>
            <a:r>
              <a:rPr lang="nb-NO" i="1" dirty="0"/>
              <a:t>≤ </a:t>
            </a:r>
            <a:r>
              <a:rPr lang="nb-NO" i="1" dirty="0" err="1"/>
              <a:t>y</a:t>
            </a:r>
            <a:r>
              <a:rPr lang="nb-NO" i="1" baseline="30000" dirty="0" err="1"/>
              <a:t>max</a:t>
            </a:r>
            <a:endParaRPr lang="nb-NO" i="1" baseline="30000" dirty="0"/>
          </a:p>
          <a:p>
            <a:pPr marL="0" indent="0">
              <a:buNone/>
            </a:pPr>
            <a:r>
              <a:rPr lang="nb-NO" i="1" dirty="0"/>
              <a:t>                u ≤ </a:t>
            </a:r>
            <a:r>
              <a:rPr lang="nb-NO" i="1" dirty="0" err="1"/>
              <a:t>u</a:t>
            </a:r>
            <a:r>
              <a:rPr lang="nb-NO" i="1" baseline="30000" dirty="0" err="1"/>
              <a:t>max</a:t>
            </a:r>
            <a:endParaRPr lang="nb-NO" i="1" baseline="30000" dirty="0"/>
          </a:p>
          <a:p>
            <a:endParaRPr lang="nb-NO" dirty="0"/>
          </a:p>
          <a:p>
            <a:pPr marL="0" indent="0">
              <a:buNone/>
            </a:pPr>
            <a:r>
              <a:rPr lang="nb-NO" b="1" dirty="0" err="1">
                <a:solidFill>
                  <a:srgbClr val="FF0000"/>
                </a:solidFill>
              </a:rPr>
              <a:t>Example</a:t>
            </a:r>
            <a:r>
              <a:rPr lang="nb-NO" b="1" dirty="0">
                <a:solidFill>
                  <a:srgbClr val="FF0000"/>
                </a:solidFill>
              </a:rPr>
              <a:t>: Drive as fast as </a:t>
            </a:r>
            <a:r>
              <a:rPr lang="nb-NO" b="1" dirty="0" err="1">
                <a:solidFill>
                  <a:srgbClr val="FF0000"/>
                </a:solidFill>
              </a:rPr>
              <a:t>possible</a:t>
            </a:r>
            <a:r>
              <a:rPr lang="nb-NO" b="1" dirty="0">
                <a:solidFill>
                  <a:srgbClr val="FF0000"/>
                </a:solidFill>
              </a:rPr>
              <a:t> from Manchester to London </a:t>
            </a:r>
            <a:r>
              <a:rPr lang="nb-NO" dirty="0">
                <a:solidFill>
                  <a:srgbClr val="FF0000"/>
                </a:solidFill>
              </a:rPr>
              <a:t>(</a:t>
            </a:r>
            <a:r>
              <a:rPr lang="nb-NO" i="1" dirty="0">
                <a:solidFill>
                  <a:srgbClr val="FF0000"/>
                </a:solidFill>
              </a:rPr>
              <a:t>u</a:t>
            </a:r>
            <a:r>
              <a:rPr lang="nb-NO" dirty="0">
                <a:solidFill>
                  <a:srgbClr val="FF0000"/>
                </a:solidFill>
              </a:rPr>
              <a:t>=</a:t>
            </a:r>
            <a:r>
              <a:rPr lang="nb-NO" dirty="0" err="1">
                <a:solidFill>
                  <a:srgbClr val="FF0000"/>
                </a:solidFill>
              </a:rPr>
              <a:t>power</a:t>
            </a:r>
            <a:r>
              <a:rPr lang="nb-NO" dirty="0">
                <a:solidFill>
                  <a:srgbClr val="FF0000"/>
                </a:solidFill>
              </a:rPr>
              <a:t>, </a:t>
            </a:r>
            <a:r>
              <a:rPr lang="nb-NO" i="1" dirty="0">
                <a:solidFill>
                  <a:srgbClr val="FF0000"/>
                </a:solidFill>
              </a:rPr>
              <a:t>y</a:t>
            </a:r>
            <a:r>
              <a:rPr lang="nb-NO" dirty="0">
                <a:solidFill>
                  <a:srgbClr val="FF0000"/>
                </a:solidFill>
              </a:rPr>
              <a:t>=speed, </a:t>
            </a:r>
            <a:r>
              <a:rPr lang="nb-NO" i="1" dirty="0" err="1">
                <a:solidFill>
                  <a:srgbClr val="FF0000"/>
                </a:solidFill>
              </a:rPr>
              <a:t>y</a:t>
            </a:r>
            <a:r>
              <a:rPr lang="nb-NO" i="1" baseline="30000" dirty="0" err="1">
                <a:solidFill>
                  <a:srgbClr val="FF0000"/>
                </a:solidFill>
              </a:rPr>
              <a:t>max</a:t>
            </a:r>
            <a:r>
              <a:rPr lang="nb-NO" baseline="30000" dirty="0">
                <a:solidFill>
                  <a:srgbClr val="FF0000"/>
                </a:solidFill>
              </a:rPr>
              <a:t> </a:t>
            </a:r>
            <a:r>
              <a:rPr lang="nb-NO">
                <a:solidFill>
                  <a:srgbClr val="FF0000"/>
                </a:solidFill>
              </a:rPr>
              <a:t>= 70 mph</a:t>
            </a:r>
            <a:r>
              <a:rPr lang="nb-NO" dirty="0">
                <a:solidFill>
                  <a:srgbClr val="FF0000"/>
                </a:solidFill>
              </a:rPr>
              <a:t>)</a:t>
            </a:r>
          </a:p>
          <a:p>
            <a:r>
              <a:rPr lang="nb-NO" b="1" dirty="0"/>
              <a:t>Optimal </a:t>
            </a:r>
            <a:r>
              <a:rPr lang="nb-NO" b="1" dirty="0" err="1"/>
              <a:t>solution</a:t>
            </a:r>
            <a:r>
              <a:rPr lang="nb-NO" b="1" dirty="0"/>
              <a:t> has </a:t>
            </a:r>
            <a:r>
              <a:rPr lang="nb-NO" b="1" dirty="0" err="1"/>
              <a:t>two</a:t>
            </a:r>
            <a:r>
              <a:rPr lang="nb-NO" b="1" dirty="0"/>
              <a:t> </a:t>
            </a:r>
            <a:r>
              <a:rPr lang="nb-NO" b="1" dirty="0" err="1"/>
              <a:t>active</a:t>
            </a:r>
            <a:r>
              <a:rPr lang="nb-NO" b="1" dirty="0"/>
              <a:t> </a:t>
            </a:r>
            <a:r>
              <a:rPr lang="nb-NO" b="1" dirty="0" err="1"/>
              <a:t>constraint</a:t>
            </a:r>
            <a:r>
              <a:rPr lang="nb-NO" b="1" dirty="0"/>
              <a:t> regions: </a:t>
            </a:r>
          </a:p>
          <a:p>
            <a:pPr marL="914400" lvl="1" indent="-457200">
              <a:buFont typeface="+mj-lt"/>
              <a:buAutoNum type="arabicPeriod"/>
            </a:pPr>
            <a:r>
              <a:rPr lang="nb-NO" b="1" i="1" dirty="0"/>
              <a:t>y = </a:t>
            </a:r>
            <a:r>
              <a:rPr lang="nb-NO" b="1" i="1" dirty="0" err="1"/>
              <a:t>y</a:t>
            </a:r>
            <a:r>
              <a:rPr lang="nb-NO" b="1" i="1" baseline="30000" dirty="0" err="1"/>
              <a:t>max</a:t>
            </a:r>
            <a:r>
              <a:rPr lang="nb-NO" b="1" i="1" dirty="0"/>
              <a:t>      </a:t>
            </a:r>
            <a:r>
              <a:rPr lang="nb-NO" b="1" dirty="0">
                <a:sym typeface="Wingdings" panose="05000000000000000000" pitchFamily="2" charset="2"/>
              </a:rPr>
              <a:t> </a:t>
            </a:r>
            <a:r>
              <a:rPr lang="nb-NO" b="1" dirty="0"/>
              <a:t>speed limit </a:t>
            </a:r>
          </a:p>
          <a:p>
            <a:pPr marL="914400" lvl="1" indent="-457200">
              <a:buFont typeface="+mj-lt"/>
              <a:buAutoNum type="arabicPeriod"/>
            </a:pPr>
            <a:r>
              <a:rPr lang="nb-NO" b="1" i="1" dirty="0"/>
              <a:t>u = </a:t>
            </a:r>
            <a:r>
              <a:rPr lang="nb-NO" b="1" i="1" dirty="0" err="1"/>
              <a:t>u</a:t>
            </a:r>
            <a:r>
              <a:rPr lang="nb-NO" b="1" i="1" baseline="30000" dirty="0" err="1"/>
              <a:t>max</a:t>
            </a:r>
            <a:r>
              <a:rPr lang="nb-NO" b="1" i="1" dirty="0"/>
              <a:t> </a:t>
            </a:r>
            <a:r>
              <a:rPr lang="nb-NO" b="1" dirty="0"/>
              <a:t>    </a:t>
            </a:r>
            <a:r>
              <a:rPr lang="nb-NO" b="1" dirty="0">
                <a:sym typeface="Wingdings" panose="05000000000000000000" pitchFamily="2" charset="2"/>
              </a:rPr>
              <a:t> </a:t>
            </a:r>
            <a:r>
              <a:rPr lang="nb-NO" b="1" dirty="0" err="1"/>
              <a:t>max</a:t>
            </a:r>
            <a:r>
              <a:rPr lang="nb-NO" b="1" dirty="0"/>
              <a:t> </a:t>
            </a:r>
            <a:r>
              <a:rPr lang="nb-NO" b="1" dirty="0" err="1"/>
              <a:t>power</a:t>
            </a:r>
            <a:endParaRPr lang="nb-NO" b="1" dirty="0"/>
          </a:p>
          <a:p>
            <a:r>
              <a:rPr lang="nb-NO" dirty="0"/>
              <a:t>Note: Positive </a:t>
            </a:r>
            <a:r>
              <a:rPr lang="nb-NO" dirty="0" err="1"/>
              <a:t>gain</a:t>
            </a:r>
            <a:r>
              <a:rPr lang="nb-NO" dirty="0"/>
              <a:t> from MV (</a:t>
            </a:r>
            <a:r>
              <a:rPr lang="nb-NO" i="1" dirty="0"/>
              <a:t>u</a:t>
            </a:r>
            <a:r>
              <a:rPr lang="nb-NO" dirty="0"/>
              <a:t>) to CV (</a:t>
            </a:r>
            <a:r>
              <a:rPr lang="nb-NO" i="1" dirty="0"/>
              <a:t>y</a:t>
            </a:r>
            <a:r>
              <a:rPr lang="nb-NO" dirty="0"/>
              <a:t>)</a:t>
            </a:r>
          </a:p>
          <a:p>
            <a:r>
              <a:rPr lang="nb-NO" b="1" dirty="0" err="1"/>
              <a:t>Solved</a:t>
            </a:r>
            <a:r>
              <a:rPr lang="nb-NO" b="1" dirty="0"/>
              <a:t> </a:t>
            </a:r>
            <a:r>
              <a:rPr lang="nb-NO" b="1" dirty="0" err="1"/>
              <a:t>with</a:t>
            </a:r>
            <a:r>
              <a:rPr lang="nb-NO" b="1" dirty="0"/>
              <a:t> PI-</a:t>
            </a:r>
            <a:r>
              <a:rPr lang="nb-NO" b="1" dirty="0" err="1"/>
              <a:t>controller</a:t>
            </a:r>
            <a:r>
              <a:rPr lang="nb-NO" b="1" dirty="0"/>
              <a:t> </a:t>
            </a:r>
          </a:p>
          <a:p>
            <a:pPr lvl="1"/>
            <a:r>
              <a:rPr lang="nb-NO" b="1" i="1" dirty="0" err="1">
                <a:solidFill>
                  <a:srgbClr val="00B050"/>
                </a:solidFill>
              </a:rPr>
              <a:t>y</a:t>
            </a:r>
            <a:r>
              <a:rPr lang="nb-NO" b="1" i="1" baseline="30000" dirty="0" err="1">
                <a:solidFill>
                  <a:srgbClr val="00B050"/>
                </a:solidFill>
              </a:rPr>
              <a:t>sp</a:t>
            </a:r>
            <a:r>
              <a:rPr lang="nb-NO" b="1" i="1" dirty="0">
                <a:solidFill>
                  <a:srgbClr val="00B050"/>
                </a:solidFill>
              </a:rPr>
              <a:t> = </a:t>
            </a:r>
            <a:r>
              <a:rPr lang="nb-NO" b="1" i="1" dirty="0" err="1">
                <a:solidFill>
                  <a:srgbClr val="00B050"/>
                </a:solidFill>
              </a:rPr>
              <a:t>y</a:t>
            </a:r>
            <a:r>
              <a:rPr lang="nb-NO" b="1" i="1" baseline="30000" dirty="0" err="1">
                <a:solidFill>
                  <a:srgbClr val="00B050"/>
                </a:solidFill>
              </a:rPr>
              <a:t>max</a:t>
            </a:r>
            <a:endParaRPr lang="nb-NO" b="1" i="1" baseline="30000" dirty="0">
              <a:solidFill>
                <a:srgbClr val="00B050"/>
              </a:solidFill>
            </a:endParaRPr>
          </a:p>
          <a:p>
            <a:pPr lvl="1"/>
            <a:r>
              <a:rPr lang="nb-NO" dirty="0"/>
              <a:t>Anti-</a:t>
            </a:r>
            <a:r>
              <a:rPr lang="nb-NO" dirty="0" err="1"/>
              <a:t>windup</a:t>
            </a:r>
            <a:r>
              <a:rPr lang="nb-NO" dirty="0"/>
              <a:t>:  I-action is </a:t>
            </a:r>
            <a:r>
              <a:rPr lang="nb-NO" dirty="0" err="1"/>
              <a:t>off</a:t>
            </a:r>
            <a:r>
              <a:rPr lang="nb-NO" dirty="0"/>
              <a:t> </a:t>
            </a:r>
            <a:r>
              <a:rPr lang="nb-NO" dirty="0" err="1"/>
              <a:t>when</a:t>
            </a:r>
            <a:r>
              <a:rPr lang="nb-NO" dirty="0"/>
              <a:t> </a:t>
            </a:r>
            <a:r>
              <a:rPr lang="nb-NO" i="1" dirty="0"/>
              <a:t>u=</a:t>
            </a:r>
            <a:r>
              <a:rPr lang="nb-NO" i="1" dirty="0" err="1"/>
              <a:t>u</a:t>
            </a:r>
            <a:r>
              <a:rPr lang="nb-NO" i="1" baseline="30000" dirty="0" err="1"/>
              <a:t>max</a:t>
            </a:r>
            <a:endParaRPr lang="nb-NO" i="1" baseline="30000" dirty="0"/>
          </a:p>
        </p:txBody>
      </p:sp>
      <p:sp>
        <p:nvSpPr>
          <p:cNvPr id="5" name="TextBox 4"/>
          <p:cNvSpPr txBox="1"/>
          <p:nvPr/>
        </p:nvSpPr>
        <p:spPr>
          <a:xfrm>
            <a:off x="0" y="5764121"/>
            <a:ext cx="2739917" cy="646331"/>
          </a:xfrm>
          <a:prstGeom prst="rect">
            <a:avLst/>
          </a:prstGeom>
          <a:noFill/>
        </p:spPr>
        <p:txBody>
          <a:bodyPr wrap="none" rtlCol="0">
            <a:spAutoFit/>
          </a:bodyPr>
          <a:lstStyle/>
          <a:p>
            <a:r>
              <a:rPr lang="nb-NO" dirty="0" err="1"/>
              <a:t>s.t.</a:t>
            </a:r>
            <a:r>
              <a:rPr lang="nb-NO" dirty="0"/>
              <a:t> = </a:t>
            </a:r>
            <a:r>
              <a:rPr lang="nb-NO" dirty="0" err="1"/>
              <a:t>subject</a:t>
            </a:r>
            <a:r>
              <a:rPr lang="nb-NO" dirty="0"/>
              <a:t> to</a:t>
            </a:r>
          </a:p>
          <a:p>
            <a:r>
              <a:rPr lang="nb-NO" dirty="0"/>
              <a:t>y = CV = </a:t>
            </a:r>
            <a:r>
              <a:rPr lang="nb-NO" dirty="0" err="1"/>
              <a:t>controlled</a:t>
            </a:r>
            <a:r>
              <a:rPr lang="nb-NO" dirty="0"/>
              <a:t> variable</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31929"/>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uppe 9"/>
          <p:cNvGrpSpPr/>
          <p:nvPr/>
        </p:nvGrpSpPr>
        <p:grpSpPr>
          <a:xfrm>
            <a:off x="8677258" y="3447815"/>
            <a:ext cx="2730205" cy="2509824"/>
            <a:chOff x="8422428" y="3511035"/>
            <a:chExt cx="2730205" cy="2509824"/>
          </a:xfrm>
        </p:grpSpPr>
        <p:pic>
          <p:nvPicPr>
            <p:cNvPr id="4" name="Bild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5770" b="85473"/>
            <a:stretch/>
          </p:blipFill>
          <p:spPr>
            <a:xfrm>
              <a:off x="8422428" y="4222084"/>
              <a:ext cx="2031126" cy="1798775"/>
            </a:xfrm>
            <a:prstGeom prst="rect">
              <a:avLst/>
            </a:prstGeom>
          </p:spPr>
        </p:pic>
        <p:pic>
          <p:nvPicPr>
            <p:cNvPr id="9" name="Bild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66" t="38607" r="45493" b="41691"/>
            <a:stretch/>
          </p:blipFill>
          <p:spPr>
            <a:xfrm>
              <a:off x="9665026" y="3511035"/>
              <a:ext cx="1487607" cy="1351128"/>
            </a:xfrm>
            <a:prstGeom prst="rect">
              <a:avLst/>
            </a:prstGeom>
          </p:spPr>
        </p:pic>
      </p:grpSp>
      <p:sp>
        <p:nvSpPr>
          <p:cNvPr id="7" name="TekstSylinder 6"/>
          <p:cNvSpPr txBox="1"/>
          <p:nvPr/>
        </p:nvSpPr>
        <p:spPr>
          <a:xfrm>
            <a:off x="7020678" y="1332893"/>
            <a:ext cx="1042273" cy="369332"/>
          </a:xfrm>
          <a:prstGeom prst="rect">
            <a:avLst/>
          </a:prstGeom>
          <a:solidFill>
            <a:schemeClr val="bg1"/>
          </a:solidFill>
        </p:spPr>
        <p:txBody>
          <a:bodyPr wrap="none" rtlCol="0">
            <a:spAutoFit/>
          </a:bodyPr>
          <a:lstStyle/>
          <a:p>
            <a:r>
              <a:rPr lang="nb-NO" b="1" i="1" dirty="0" err="1">
                <a:solidFill>
                  <a:srgbClr val="00B050"/>
                </a:solidFill>
              </a:rPr>
              <a:t>y</a:t>
            </a:r>
            <a:r>
              <a:rPr lang="nb-NO" b="1" i="1" baseline="30000" dirty="0" err="1">
                <a:solidFill>
                  <a:srgbClr val="00B050"/>
                </a:solidFill>
              </a:rPr>
              <a:t>sp</a:t>
            </a:r>
            <a:r>
              <a:rPr lang="nb-NO" b="1" i="1" dirty="0">
                <a:solidFill>
                  <a:srgbClr val="00B050"/>
                </a:solidFill>
              </a:rPr>
              <a:t> = </a:t>
            </a:r>
            <a:r>
              <a:rPr lang="nb-NO" b="1" i="1" dirty="0" err="1">
                <a:solidFill>
                  <a:srgbClr val="00B050"/>
                </a:solidFill>
              </a:rPr>
              <a:t>y</a:t>
            </a:r>
            <a:r>
              <a:rPr lang="nb-NO" b="1" i="1" baseline="30000" dirty="0" err="1">
                <a:solidFill>
                  <a:srgbClr val="00B050"/>
                </a:solidFill>
              </a:rPr>
              <a:t>max</a:t>
            </a:r>
            <a:endParaRPr lang="nb-NO" b="1" i="1" baseline="30000" dirty="0">
              <a:solidFill>
                <a:srgbClr val="00B050"/>
              </a:solidFill>
            </a:endParaRPr>
          </a:p>
        </p:txBody>
      </p:sp>
      <p:sp>
        <p:nvSpPr>
          <p:cNvPr id="8" name="TextBox 7"/>
          <p:cNvSpPr txBox="1"/>
          <p:nvPr/>
        </p:nvSpPr>
        <p:spPr>
          <a:xfrm>
            <a:off x="8783782" y="1289650"/>
            <a:ext cx="360996" cy="369332"/>
          </a:xfrm>
          <a:prstGeom prst="rect">
            <a:avLst/>
          </a:prstGeom>
          <a:noFill/>
        </p:spPr>
        <p:txBody>
          <a:bodyPr wrap="none" rtlCol="0">
            <a:spAutoFit/>
          </a:bodyPr>
          <a:lstStyle/>
          <a:p>
            <a:r>
              <a:rPr lang="nb-NO" dirty="0"/>
              <a:t>PI</a:t>
            </a:r>
          </a:p>
        </p:txBody>
      </p:sp>
    </p:spTree>
    <p:extLst>
      <p:ext uri="{BB962C8B-B14F-4D97-AF65-F5344CB8AC3E}">
        <p14:creationId xmlns:p14="http://schemas.microsoft.com/office/powerpoint/2010/main" val="27517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Optimization</a:t>
            </a:r>
            <a:r>
              <a:rPr lang="nb-NO" dirty="0"/>
              <a:t> </a:t>
            </a:r>
            <a:r>
              <a:rPr lang="nb-NO" dirty="0" err="1"/>
              <a:t>with</a:t>
            </a:r>
            <a:r>
              <a:rPr lang="nb-NO" dirty="0"/>
              <a:t> PI-controller</a:t>
            </a:r>
          </a:p>
        </p:txBody>
      </p:sp>
      <p:sp>
        <p:nvSpPr>
          <p:cNvPr id="3" name="Content Placeholder 2"/>
          <p:cNvSpPr>
            <a:spLocks noGrp="1"/>
          </p:cNvSpPr>
          <p:nvPr>
            <p:ph idx="1"/>
          </p:nvPr>
        </p:nvSpPr>
        <p:spPr>
          <a:xfrm>
            <a:off x="517236" y="1417638"/>
            <a:ext cx="10972800" cy="4525963"/>
          </a:xfrm>
        </p:spPr>
        <p:txBody>
          <a:bodyPr>
            <a:normAutofit fontScale="92500" lnSpcReduction="10000"/>
          </a:bodyPr>
          <a:lstStyle/>
          <a:p>
            <a:pPr marL="0" indent="0">
              <a:buNone/>
            </a:pPr>
            <a:r>
              <a:rPr lang="nb-NO" dirty="0"/>
              <a:t>       min </a:t>
            </a:r>
            <a:r>
              <a:rPr lang="nb-NO" i="1" dirty="0"/>
              <a:t>u</a:t>
            </a:r>
          </a:p>
          <a:p>
            <a:pPr marL="0" indent="0">
              <a:buNone/>
            </a:pPr>
            <a:r>
              <a:rPr lang="nb-NO" dirty="0"/>
              <a:t>       </a:t>
            </a:r>
            <a:r>
              <a:rPr lang="nb-NO" dirty="0" err="1"/>
              <a:t>s.t.</a:t>
            </a:r>
            <a:r>
              <a:rPr lang="nb-NO" dirty="0"/>
              <a:t>   </a:t>
            </a:r>
            <a:r>
              <a:rPr lang="nb-NO" i="1" dirty="0"/>
              <a:t>y ≥ </a:t>
            </a:r>
            <a:r>
              <a:rPr lang="nb-NO" i="1" dirty="0" err="1"/>
              <a:t>y</a:t>
            </a:r>
            <a:r>
              <a:rPr lang="nb-NO" i="1" baseline="30000" dirty="0" err="1"/>
              <a:t>min</a:t>
            </a:r>
            <a:endParaRPr lang="nb-NO" i="1" baseline="30000" dirty="0"/>
          </a:p>
          <a:p>
            <a:pPr marL="0" indent="0">
              <a:buNone/>
            </a:pPr>
            <a:r>
              <a:rPr lang="nb-NO" dirty="0"/>
              <a:t> 		  </a:t>
            </a:r>
            <a:r>
              <a:rPr lang="nb-NO" i="1" dirty="0"/>
              <a:t>u ≥ </a:t>
            </a:r>
            <a:r>
              <a:rPr lang="nb-NO" i="1" dirty="0" err="1"/>
              <a:t>u</a:t>
            </a:r>
            <a:r>
              <a:rPr lang="nb-NO" i="1" baseline="30000" dirty="0" err="1"/>
              <a:t>min</a:t>
            </a:r>
            <a:r>
              <a:rPr lang="nb-NO" i="1" baseline="-25000" dirty="0"/>
              <a:t> </a:t>
            </a:r>
          </a:p>
          <a:p>
            <a:endParaRPr lang="nb-NO" dirty="0"/>
          </a:p>
          <a:p>
            <a:pPr marL="0" indent="0">
              <a:buNone/>
            </a:pPr>
            <a:r>
              <a:rPr lang="nb-NO" b="1" dirty="0" err="1">
                <a:solidFill>
                  <a:srgbClr val="FF0000"/>
                </a:solidFill>
              </a:rPr>
              <a:t>Example</a:t>
            </a:r>
            <a:r>
              <a:rPr lang="nb-NO" b="1" dirty="0">
                <a:solidFill>
                  <a:srgbClr val="FF0000"/>
                </a:solidFill>
              </a:rPr>
              <a:t>: </a:t>
            </a:r>
            <a:r>
              <a:rPr lang="nb-NO" b="1" dirty="0" err="1">
                <a:solidFill>
                  <a:srgbClr val="FF0000"/>
                </a:solidFill>
              </a:rPr>
              <a:t>Minimize</a:t>
            </a:r>
            <a:r>
              <a:rPr lang="nb-NO" b="1" dirty="0">
                <a:solidFill>
                  <a:srgbClr val="FF0000"/>
                </a:solidFill>
              </a:rPr>
              <a:t> </a:t>
            </a:r>
            <a:r>
              <a:rPr lang="nb-NO" b="1" dirty="0" err="1">
                <a:solidFill>
                  <a:srgbClr val="FF0000"/>
                </a:solidFill>
              </a:rPr>
              <a:t>heating</a:t>
            </a:r>
            <a:r>
              <a:rPr lang="nb-NO" b="1" dirty="0">
                <a:solidFill>
                  <a:srgbClr val="FF0000"/>
                </a:solidFill>
              </a:rPr>
              <a:t> </a:t>
            </a:r>
            <a:r>
              <a:rPr lang="nb-NO" b="1" dirty="0" err="1">
                <a:solidFill>
                  <a:srgbClr val="FF0000"/>
                </a:solidFill>
              </a:rPr>
              <a:t>cost</a:t>
            </a:r>
            <a:r>
              <a:rPr lang="nb-NO" b="1" dirty="0">
                <a:solidFill>
                  <a:srgbClr val="FF0000"/>
                </a:solidFill>
              </a:rPr>
              <a:t> </a:t>
            </a:r>
            <a:r>
              <a:rPr lang="nb-NO" dirty="0">
                <a:solidFill>
                  <a:srgbClr val="FF0000"/>
                </a:solidFill>
              </a:rPr>
              <a:t>(</a:t>
            </a:r>
            <a:r>
              <a:rPr lang="nb-NO" i="1" dirty="0">
                <a:solidFill>
                  <a:srgbClr val="FF0000"/>
                </a:solidFill>
              </a:rPr>
              <a:t>u</a:t>
            </a:r>
            <a:r>
              <a:rPr lang="nb-NO" dirty="0">
                <a:solidFill>
                  <a:srgbClr val="FF0000"/>
                </a:solidFill>
              </a:rPr>
              <a:t>=</a:t>
            </a:r>
            <a:r>
              <a:rPr lang="nb-NO" dirty="0" err="1">
                <a:solidFill>
                  <a:srgbClr val="FF0000"/>
                </a:solidFill>
              </a:rPr>
              <a:t>heating</a:t>
            </a:r>
            <a:r>
              <a:rPr lang="nb-NO" dirty="0">
                <a:solidFill>
                  <a:srgbClr val="FF0000"/>
                </a:solidFill>
              </a:rPr>
              <a:t>, </a:t>
            </a:r>
            <a:r>
              <a:rPr lang="nb-NO" i="1" dirty="0">
                <a:solidFill>
                  <a:srgbClr val="FF0000"/>
                </a:solidFill>
              </a:rPr>
              <a:t>y</a:t>
            </a:r>
            <a:r>
              <a:rPr lang="nb-NO" dirty="0">
                <a:solidFill>
                  <a:srgbClr val="FF0000"/>
                </a:solidFill>
              </a:rPr>
              <a:t>=</a:t>
            </a:r>
            <a:r>
              <a:rPr lang="nb-NO" dirty="0" err="1">
                <a:solidFill>
                  <a:srgbClr val="FF0000"/>
                </a:solidFill>
              </a:rPr>
              <a:t>temperature</a:t>
            </a:r>
            <a:r>
              <a:rPr lang="nb-NO" dirty="0">
                <a:solidFill>
                  <a:srgbClr val="FF0000"/>
                </a:solidFill>
              </a:rPr>
              <a:t>, </a:t>
            </a:r>
            <a:r>
              <a:rPr lang="nb-NO" i="1" dirty="0" err="1">
                <a:solidFill>
                  <a:srgbClr val="FF0000"/>
                </a:solidFill>
              </a:rPr>
              <a:t>y</a:t>
            </a:r>
            <a:r>
              <a:rPr lang="nb-NO" i="1" baseline="30000" dirty="0" err="1">
                <a:solidFill>
                  <a:srgbClr val="FF0000"/>
                </a:solidFill>
              </a:rPr>
              <a:t>min</a:t>
            </a:r>
            <a:r>
              <a:rPr lang="nb-NO" dirty="0">
                <a:solidFill>
                  <a:srgbClr val="FF0000"/>
                </a:solidFill>
              </a:rPr>
              <a:t>=20 </a:t>
            </a:r>
            <a:r>
              <a:rPr lang="es-MX" dirty="0">
                <a:solidFill>
                  <a:srgbClr val="FF0000"/>
                </a:solidFill>
              </a:rPr>
              <a:t>°</a:t>
            </a:r>
            <a:r>
              <a:rPr lang="nb-NO" dirty="0">
                <a:solidFill>
                  <a:srgbClr val="FF0000"/>
                </a:solidFill>
              </a:rPr>
              <a:t>C)</a:t>
            </a:r>
          </a:p>
          <a:p>
            <a:r>
              <a:rPr lang="nb-NO" b="1" dirty="0"/>
              <a:t>Optimal </a:t>
            </a:r>
            <a:r>
              <a:rPr lang="nb-NO" b="1" dirty="0" err="1"/>
              <a:t>solution</a:t>
            </a:r>
            <a:r>
              <a:rPr lang="nb-NO" b="1" dirty="0"/>
              <a:t> has </a:t>
            </a:r>
            <a:r>
              <a:rPr lang="nb-NO" b="1" dirty="0" err="1"/>
              <a:t>two</a:t>
            </a:r>
            <a:r>
              <a:rPr lang="nb-NO" b="1" dirty="0"/>
              <a:t> </a:t>
            </a:r>
            <a:r>
              <a:rPr lang="nb-NO" b="1" dirty="0" err="1"/>
              <a:t>active</a:t>
            </a:r>
            <a:r>
              <a:rPr lang="nb-NO" b="1" dirty="0"/>
              <a:t> </a:t>
            </a:r>
            <a:r>
              <a:rPr lang="nb-NO" b="1" dirty="0" err="1"/>
              <a:t>constraint</a:t>
            </a:r>
            <a:r>
              <a:rPr lang="nb-NO" b="1" dirty="0"/>
              <a:t> regions: </a:t>
            </a:r>
          </a:p>
          <a:p>
            <a:pPr marL="914400" lvl="1" indent="-457200">
              <a:buFont typeface="+mj-lt"/>
              <a:buAutoNum type="arabicPeriod"/>
            </a:pPr>
            <a:r>
              <a:rPr lang="nb-NO" b="1" i="1" dirty="0"/>
              <a:t>y = </a:t>
            </a:r>
            <a:r>
              <a:rPr lang="nb-NO" b="1" i="1" dirty="0" err="1"/>
              <a:t>y</a:t>
            </a:r>
            <a:r>
              <a:rPr lang="nb-NO" b="1" i="1" baseline="30000" dirty="0" err="1"/>
              <a:t>min</a:t>
            </a:r>
            <a:r>
              <a:rPr lang="nb-NO" b="1" i="1" dirty="0"/>
              <a:t>  </a:t>
            </a:r>
            <a:r>
              <a:rPr lang="nb-NO" b="1" dirty="0">
                <a:sym typeface="Wingdings" panose="05000000000000000000" pitchFamily="2" charset="2"/>
              </a:rPr>
              <a:t> </a:t>
            </a:r>
            <a:r>
              <a:rPr lang="nb-NO" b="1" dirty="0"/>
              <a:t>minimum </a:t>
            </a:r>
            <a:r>
              <a:rPr lang="nb-NO" b="1" dirty="0" err="1"/>
              <a:t>temperature</a:t>
            </a:r>
            <a:endParaRPr lang="nb-NO" b="1" dirty="0"/>
          </a:p>
          <a:p>
            <a:pPr marL="914400" lvl="1" indent="-457200">
              <a:buFont typeface="+mj-lt"/>
              <a:buAutoNum type="arabicPeriod"/>
            </a:pPr>
            <a:r>
              <a:rPr lang="nb-NO" b="1" i="1" dirty="0"/>
              <a:t>u = </a:t>
            </a:r>
            <a:r>
              <a:rPr lang="nb-NO" b="1" i="1" dirty="0" err="1"/>
              <a:t>u</a:t>
            </a:r>
            <a:r>
              <a:rPr lang="nb-NO" b="1" i="1" baseline="30000" dirty="0" err="1"/>
              <a:t>min</a:t>
            </a:r>
            <a:r>
              <a:rPr lang="nb-NO" b="1" i="1" dirty="0"/>
              <a:t>  </a:t>
            </a:r>
            <a:r>
              <a:rPr lang="nb-NO" b="1" dirty="0">
                <a:sym typeface="Wingdings" panose="05000000000000000000" pitchFamily="2" charset="2"/>
              </a:rPr>
              <a:t> </a:t>
            </a:r>
            <a:r>
              <a:rPr lang="nb-NO" b="1" dirty="0" err="1"/>
              <a:t>heating</a:t>
            </a:r>
            <a:r>
              <a:rPr lang="nb-NO" b="1" dirty="0"/>
              <a:t> </a:t>
            </a:r>
            <a:r>
              <a:rPr lang="nb-NO" b="1" dirty="0" err="1"/>
              <a:t>off</a:t>
            </a:r>
            <a:endParaRPr lang="nb-NO" b="1" dirty="0"/>
          </a:p>
          <a:p>
            <a:r>
              <a:rPr lang="nb-NO" dirty="0"/>
              <a:t>Note: Positive </a:t>
            </a:r>
            <a:r>
              <a:rPr lang="nb-NO" dirty="0" err="1"/>
              <a:t>gain</a:t>
            </a:r>
            <a:r>
              <a:rPr lang="nb-NO" dirty="0"/>
              <a:t> from MV (</a:t>
            </a:r>
            <a:r>
              <a:rPr lang="nb-NO" i="1" dirty="0"/>
              <a:t>u</a:t>
            </a:r>
            <a:r>
              <a:rPr lang="nb-NO" dirty="0"/>
              <a:t>) to CV (</a:t>
            </a:r>
            <a:r>
              <a:rPr lang="nb-NO" i="1" dirty="0"/>
              <a:t>y</a:t>
            </a:r>
            <a:r>
              <a:rPr lang="nb-NO" dirty="0"/>
              <a:t>)</a:t>
            </a:r>
          </a:p>
          <a:p>
            <a:r>
              <a:rPr lang="nb-NO" b="1" dirty="0" err="1"/>
              <a:t>Solved</a:t>
            </a:r>
            <a:r>
              <a:rPr lang="nb-NO" b="1" dirty="0"/>
              <a:t> </a:t>
            </a:r>
            <a:r>
              <a:rPr lang="nb-NO" b="1" dirty="0" err="1"/>
              <a:t>with</a:t>
            </a:r>
            <a:r>
              <a:rPr lang="nb-NO" b="1" dirty="0"/>
              <a:t> PI-</a:t>
            </a:r>
            <a:r>
              <a:rPr lang="nb-NO" b="1" dirty="0" err="1"/>
              <a:t>controller</a:t>
            </a:r>
            <a:r>
              <a:rPr lang="nb-NO" b="1" dirty="0"/>
              <a:t> </a:t>
            </a:r>
          </a:p>
          <a:p>
            <a:pPr lvl="1"/>
            <a:r>
              <a:rPr lang="nb-NO" b="1" i="1" dirty="0" err="1">
                <a:solidFill>
                  <a:srgbClr val="00B050"/>
                </a:solidFill>
              </a:rPr>
              <a:t>y</a:t>
            </a:r>
            <a:r>
              <a:rPr lang="nb-NO" b="1" i="1" baseline="30000" dirty="0" err="1">
                <a:solidFill>
                  <a:srgbClr val="00B050"/>
                </a:solidFill>
              </a:rPr>
              <a:t>sp</a:t>
            </a:r>
            <a:r>
              <a:rPr lang="nb-NO" b="1" i="1" dirty="0">
                <a:solidFill>
                  <a:srgbClr val="00B050"/>
                </a:solidFill>
              </a:rPr>
              <a:t> = </a:t>
            </a:r>
            <a:r>
              <a:rPr lang="nb-NO" b="1" i="1" dirty="0" err="1">
                <a:solidFill>
                  <a:srgbClr val="00B050"/>
                </a:solidFill>
              </a:rPr>
              <a:t>y</a:t>
            </a:r>
            <a:r>
              <a:rPr lang="nb-NO" b="1" i="1" baseline="30000" dirty="0" err="1">
                <a:solidFill>
                  <a:srgbClr val="00B050"/>
                </a:solidFill>
              </a:rPr>
              <a:t>min</a:t>
            </a:r>
            <a:endParaRPr lang="nb-NO" b="1" i="1" baseline="30000" dirty="0">
              <a:solidFill>
                <a:srgbClr val="00B050"/>
              </a:solidFill>
            </a:endParaRPr>
          </a:p>
          <a:p>
            <a:pPr lvl="1"/>
            <a:r>
              <a:rPr lang="nb-NO" dirty="0"/>
              <a:t>Anti-</a:t>
            </a:r>
            <a:r>
              <a:rPr lang="nb-NO" dirty="0" err="1"/>
              <a:t>windup</a:t>
            </a:r>
            <a:r>
              <a:rPr lang="nb-NO" dirty="0"/>
              <a:t>:  I-action is </a:t>
            </a:r>
            <a:r>
              <a:rPr lang="nb-NO" dirty="0" err="1"/>
              <a:t>off</a:t>
            </a:r>
            <a:r>
              <a:rPr lang="nb-NO" dirty="0"/>
              <a:t> </a:t>
            </a:r>
            <a:r>
              <a:rPr lang="nb-NO" dirty="0" err="1"/>
              <a:t>when</a:t>
            </a:r>
            <a:r>
              <a:rPr lang="nb-NO" dirty="0"/>
              <a:t> </a:t>
            </a:r>
            <a:r>
              <a:rPr lang="nb-NO" i="1" dirty="0"/>
              <a:t>u=</a:t>
            </a:r>
            <a:r>
              <a:rPr lang="nb-NO" i="1" dirty="0" err="1"/>
              <a:t>u</a:t>
            </a:r>
            <a:r>
              <a:rPr lang="nb-NO" i="1" baseline="30000" dirty="0" err="1"/>
              <a:t>min</a:t>
            </a:r>
            <a:endParaRPr lang="nb-NO" i="1" baseline="30000" dirty="0"/>
          </a:p>
        </p:txBody>
      </p:sp>
      <p:sp>
        <p:nvSpPr>
          <p:cNvPr id="8" name="TextBox 4"/>
          <p:cNvSpPr txBox="1"/>
          <p:nvPr/>
        </p:nvSpPr>
        <p:spPr>
          <a:xfrm>
            <a:off x="0" y="5764121"/>
            <a:ext cx="2739917" cy="646331"/>
          </a:xfrm>
          <a:prstGeom prst="rect">
            <a:avLst/>
          </a:prstGeom>
          <a:noFill/>
        </p:spPr>
        <p:txBody>
          <a:bodyPr wrap="none" rtlCol="0">
            <a:spAutoFit/>
          </a:bodyPr>
          <a:lstStyle/>
          <a:p>
            <a:r>
              <a:rPr lang="nb-NO" dirty="0" err="1"/>
              <a:t>s.t.</a:t>
            </a:r>
            <a:r>
              <a:rPr lang="nb-NO" dirty="0"/>
              <a:t> = </a:t>
            </a:r>
            <a:r>
              <a:rPr lang="nb-NO" dirty="0" err="1"/>
              <a:t>subject</a:t>
            </a:r>
            <a:r>
              <a:rPr lang="nb-NO" dirty="0"/>
              <a:t> to</a:t>
            </a:r>
          </a:p>
          <a:p>
            <a:r>
              <a:rPr lang="nb-NO" dirty="0"/>
              <a:t>y = CV = </a:t>
            </a:r>
            <a:r>
              <a:rPr lang="nb-NO" dirty="0" err="1"/>
              <a:t>controlled</a:t>
            </a:r>
            <a:r>
              <a:rPr lang="nb-NO" dirty="0"/>
              <a:t> variable</a:t>
            </a:r>
          </a:p>
        </p:txBody>
      </p:sp>
      <p:grpSp>
        <p:nvGrpSpPr>
          <p:cNvPr id="14" name="Gruppe 13"/>
          <p:cNvGrpSpPr/>
          <p:nvPr/>
        </p:nvGrpSpPr>
        <p:grpSpPr>
          <a:xfrm>
            <a:off x="8428978" y="2829855"/>
            <a:ext cx="3356622" cy="3491517"/>
            <a:chOff x="8348610" y="2542625"/>
            <a:chExt cx="3703300" cy="3850789"/>
          </a:xfrm>
        </p:grpSpPr>
        <p:pic>
          <p:nvPicPr>
            <p:cNvPr id="11" name="Bilde 10"/>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7761" t="88487" r="63582"/>
            <a:stretch/>
          </p:blipFill>
          <p:spPr>
            <a:xfrm>
              <a:off x="8348610" y="2542625"/>
              <a:ext cx="3703300" cy="3850789"/>
            </a:xfrm>
            <a:prstGeom prst="rect">
              <a:avLst/>
            </a:prstGeom>
          </p:spPr>
        </p:pic>
        <p:pic>
          <p:nvPicPr>
            <p:cNvPr id="5" name="Bilde 4"/>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72144" t="84577"/>
            <a:stretch/>
          </p:blipFill>
          <p:spPr>
            <a:xfrm>
              <a:off x="9218290" y="3953439"/>
              <a:ext cx="1293301" cy="1057700"/>
            </a:xfrm>
            <a:prstGeom prst="rect">
              <a:avLst/>
            </a:prstGeom>
          </p:spPr>
        </p:pic>
        <p:pic>
          <p:nvPicPr>
            <p:cNvPr id="9" name="Bilde 8"/>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24818" t="85231" r="44277"/>
            <a:stretch/>
          </p:blipFill>
          <p:spPr>
            <a:xfrm>
              <a:off x="9475241" y="4466829"/>
              <a:ext cx="2102823" cy="1484355"/>
            </a:xfrm>
            <a:prstGeom prst="rect">
              <a:avLst/>
            </a:prstGeom>
          </p:spPr>
        </p:pic>
        <p:pic>
          <p:nvPicPr>
            <p:cNvPr id="10" name="Bilde 9"/>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1475" t="75821" r="29424" b="14295"/>
            <a:stretch/>
          </p:blipFill>
          <p:spPr>
            <a:xfrm>
              <a:off x="9761079" y="3548418"/>
              <a:ext cx="1614643" cy="810043"/>
            </a:xfrm>
            <a:prstGeom prst="rect">
              <a:avLst/>
            </a:prstGeom>
          </p:spPr>
        </p:pic>
        <p:sp>
          <p:nvSpPr>
            <p:cNvPr id="12" name="Rektangel 11"/>
            <p:cNvSpPr/>
            <p:nvPr/>
          </p:nvSpPr>
          <p:spPr>
            <a:xfrm>
              <a:off x="10131990" y="4485201"/>
              <a:ext cx="355969" cy="4036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531929"/>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Sylinder 14"/>
          <p:cNvSpPr txBox="1"/>
          <p:nvPr/>
        </p:nvSpPr>
        <p:spPr>
          <a:xfrm>
            <a:off x="7020678" y="1360189"/>
            <a:ext cx="1010213" cy="369332"/>
          </a:xfrm>
          <a:prstGeom prst="rect">
            <a:avLst/>
          </a:prstGeom>
          <a:solidFill>
            <a:schemeClr val="bg1"/>
          </a:solidFill>
        </p:spPr>
        <p:txBody>
          <a:bodyPr wrap="none" rtlCol="0">
            <a:spAutoFit/>
          </a:bodyPr>
          <a:lstStyle/>
          <a:p>
            <a:r>
              <a:rPr lang="nb-NO" b="1" i="1" dirty="0" err="1">
                <a:solidFill>
                  <a:srgbClr val="00B050"/>
                </a:solidFill>
              </a:rPr>
              <a:t>y</a:t>
            </a:r>
            <a:r>
              <a:rPr lang="nb-NO" b="1" i="1" baseline="30000" dirty="0" err="1">
                <a:solidFill>
                  <a:srgbClr val="00B050"/>
                </a:solidFill>
              </a:rPr>
              <a:t>sp</a:t>
            </a:r>
            <a:r>
              <a:rPr lang="nb-NO" b="1" i="1" dirty="0">
                <a:solidFill>
                  <a:srgbClr val="00B050"/>
                </a:solidFill>
              </a:rPr>
              <a:t> = </a:t>
            </a:r>
            <a:r>
              <a:rPr lang="nb-NO" b="1" i="1" dirty="0" err="1">
                <a:solidFill>
                  <a:srgbClr val="00B050"/>
                </a:solidFill>
              </a:rPr>
              <a:t>y</a:t>
            </a:r>
            <a:r>
              <a:rPr lang="nb-NO" b="1" i="1" baseline="30000" dirty="0" err="1">
                <a:solidFill>
                  <a:srgbClr val="00B050"/>
                </a:solidFill>
              </a:rPr>
              <a:t>min</a:t>
            </a:r>
            <a:endParaRPr lang="nb-NO" b="1" i="1" baseline="30000" dirty="0">
              <a:solidFill>
                <a:srgbClr val="00B050"/>
              </a:solidFill>
            </a:endParaRPr>
          </a:p>
        </p:txBody>
      </p:sp>
      <p:sp>
        <p:nvSpPr>
          <p:cNvPr id="16" name="TextBox 15"/>
          <p:cNvSpPr txBox="1"/>
          <p:nvPr/>
        </p:nvSpPr>
        <p:spPr>
          <a:xfrm>
            <a:off x="8783782" y="1289650"/>
            <a:ext cx="360996" cy="369332"/>
          </a:xfrm>
          <a:prstGeom prst="rect">
            <a:avLst/>
          </a:prstGeom>
          <a:noFill/>
        </p:spPr>
        <p:txBody>
          <a:bodyPr wrap="none" rtlCol="0">
            <a:spAutoFit/>
          </a:bodyPr>
          <a:lstStyle/>
          <a:p>
            <a:r>
              <a:rPr lang="nb-NO" dirty="0"/>
              <a:t>PI</a:t>
            </a:r>
          </a:p>
        </p:txBody>
      </p:sp>
    </p:spTree>
    <p:extLst>
      <p:ext uri="{BB962C8B-B14F-4D97-AF65-F5344CB8AC3E}">
        <p14:creationId xmlns:p14="http://schemas.microsoft.com/office/powerpoint/2010/main" val="4215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81B8-9864-4099-9E08-504195C17E47}"/>
              </a:ext>
            </a:extLst>
          </p:cNvPr>
          <p:cNvSpPr>
            <a:spLocks noGrp="1"/>
          </p:cNvSpPr>
          <p:nvPr>
            <p:ph type="title"/>
          </p:nvPr>
        </p:nvSpPr>
        <p:spPr/>
        <p:txBody>
          <a:bodyPr/>
          <a:lstStyle/>
          <a:p>
            <a:r>
              <a:rPr lang="nb-NO" dirty="0" err="1"/>
              <a:t>Optimization</a:t>
            </a:r>
            <a:r>
              <a:rPr lang="nb-NO" dirty="0"/>
              <a:t> </a:t>
            </a:r>
            <a:r>
              <a:rPr lang="nb-NO" dirty="0" err="1"/>
              <a:t>with</a:t>
            </a:r>
            <a:r>
              <a:rPr lang="nb-NO" dirty="0"/>
              <a:t> PI-controller</a:t>
            </a:r>
          </a:p>
        </p:txBody>
      </p:sp>
      <p:sp>
        <p:nvSpPr>
          <p:cNvPr id="3" name="Content Placeholder 2">
            <a:extLst>
              <a:ext uri="{FF2B5EF4-FFF2-40B4-BE49-F238E27FC236}">
                <a16:creationId xmlns:a16="http://schemas.microsoft.com/office/drawing/2014/main" id="{22D7B19B-2B2E-4812-BCCB-8BB0CE03F0ED}"/>
              </a:ext>
            </a:extLst>
          </p:cNvPr>
          <p:cNvSpPr>
            <a:spLocks noGrp="1"/>
          </p:cNvSpPr>
          <p:nvPr>
            <p:ph idx="1"/>
          </p:nvPr>
        </p:nvSpPr>
        <p:spPr>
          <a:xfrm>
            <a:off x="367645" y="1600201"/>
            <a:ext cx="12009749" cy="4525963"/>
          </a:xfrm>
        </p:spPr>
        <p:txBody>
          <a:bodyPr/>
          <a:lstStyle/>
          <a:p>
            <a:pPr marL="0" indent="0">
              <a:buNone/>
            </a:pPr>
            <a:r>
              <a:rPr lang="nb-NO" sz="3200" dirty="0"/>
              <a:t>The </a:t>
            </a:r>
            <a:r>
              <a:rPr lang="nb-NO" sz="3200" dirty="0" err="1"/>
              <a:t>two</a:t>
            </a:r>
            <a:r>
              <a:rPr lang="nb-NO" sz="3200" dirty="0"/>
              <a:t> </a:t>
            </a:r>
            <a:r>
              <a:rPr lang="nb-NO" sz="3200" dirty="0" err="1"/>
              <a:t>examples</a:t>
            </a:r>
            <a:r>
              <a:rPr lang="nb-NO" sz="3200" dirty="0"/>
              <a:t>:</a:t>
            </a:r>
          </a:p>
          <a:p>
            <a:r>
              <a:rPr lang="nb-NO" sz="2800" dirty="0"/>
              <a:t>Optimal </a:t>
            </a:r>
            <a:r>
              <a:rPr lang="nb-NO" sz="2800" dirty="0" err="1"/>
              <a:t>operation</a:t>
            </a:r>
            <a:r>
              <a:rPr lang="nb-NO" sz="2800" dirty="0"/>
              <a:t>: Switch </a:t>
            </a:r>
            <a:r>
              <a:rPr lang="nb-NO" sz="2800" dirty="0" err="1"/>
              <a:t>between</a:t>
            </a:r>
            <a:r>
              <a:rPr lang="nb-NO" sz="2800" dirty="0"/>
              <a:t> CV </a:t>
            </a:r>
            <a:r>
              <a:rPr lang="nb-NO" sz="2800" dirty="0" err="1"/>
              <a:t>constraint</a:t>
            </a:r>
            <a:r>
              <a:rPr lang="nb-NO" sz="2800" dirty="0"/>
              <a:t> and MV </a:t>
            </a:r>
            <a:r>
              <a:rPr lang="nb-NO" sz="2800" dirty="0" err="1"/>
              <a:t>saturation</a:t>
            </a:r>
            <a:endParaRPr lang="nb-NO" sz="2800" dirty="0"/>
          </a:p>
          <a:p>
            <a:r>
              <a:rPr lang="nb-NO" sz="2800" dirty="0"/>
              <a:t>A simple PI-controller </a:t>
            </a:r>
            <a:r>
              <a:rPr lang="nb-NO" sz="2800" dirty="0" err="1"/>
              <a:t>was</a:t>
            </a:r>
            <a:r>
              <a:rPr lang="nb-NO" sz="2800" dirty="0"/>
              <a:t> </a:t>
            </a:r>
            <a:r>
              <a:rPr lang="nb-NO" sz="2800" dirty="0" err="1"/>
              <a:t>possible</a:t>
            </a:r>
            <a:r>
              <a:rPr lang="nb-NO" sz="2800" dirty="0"/>
              <a:t> </a:t>
            </a:r>
            <a:r>
              <a:rPr lang="nb-NO" sz="2800" dirty="0" err="1"/>
              <a:t>because</a:t>
            </a:r>
            <a:r>
              <a:rPr lang="nb-NO" sz="2800" dirty="0"/>
              <a:t> </a:t>
            </a:r>
            <a:r>
              <a:rPr lang="nb-NO" sz="2800" dirty="0" err="1"/>
              <a:t>we</a:t>
            </a:r>
            <a:r>
              <a:rPr lang="nb-NO" sz="2800" dirty="0"/>
              <a:t> </a:t>
            </a:r>
            <a:r>
              <a:rPr lang="nb-NO" sz="2800" dirty="0" err="1"/>
              <a:t>followed</a:t>
            </a:r>
            <a:r>
              <a:rPr lang="nb-NO" sz="2800" dirty="0"/>
              <a:t> </a:t>
            </a:r>
            <a:r>
              <a:rPr lang="nb-NO" sz="2800" dirty="0" err="1"/>
              <a:t>the</a:t>
            </a:r>
            <a:r>
              <a:rPr lang="nb-NO" sz="2800" dirty="0"/>
              <a:t> </a:t>
            </a:r>
            <a:r>
              <a:rPr lang="nb-NO" sz="2800" dirty="0" err="1"/>
              <a:t>pairing</a:t>
            </a:r>
            <a:r>
              <a:rPr lang="nb-NO" sz="2800" dirty="0"/>
              <a:t> </a:t>
            </a:r>
            <a:r>
              <a:rPr lang="nb-NO" sz="2800" dirty="0" err="1"/>
              <a:t>rule</a:t>
            </a:r>
            <a:r>
              <a:rPr lang="nb-NO" sz="2800" dirty="0"/>
              <a:t>:</a:t>
            </a:r>
          </a:p>
          <a:p>
            <a:pPr marL="457200" lvl="1" indent="0">
              <a:buNone/>
            </a:pPr>
            <a:r>
              <a:rPr lang="nb-NO" sz="3200" b="1" dirty="0"/>
              <a:t>«Pair MV </a:t>
            </a:r>
            <a:r>
              <a:rPr lang="nb-NO" sz="3200" b="1" dirty="0" err="1"/>
              <a:t>that</a:t>
            </a:r>
            <a:r>
              <a:rPr lang="nb-NO" sz="3200" b="1" dirty="0"/>
              <a:t> </a:t>
            </a:r>
            <a:r>
              <a:rPr lang="nb-NO" sz="3200" b="1" dirty="0" err="1"/>
              <a:t>saturates</a:t>
            </a:r>
            <a:r>
              <a:rPr lang="nb-NO" sz="3200" b="1" dirty="0"/>
              <a:t> </a:t>
            </a:r>
            <a:r>
              <a:rPr lang="nb-NO" sz="3200" b="1" dirty="0" err="1"/>
              <a:t>with</a:t>
            </a:r>
            <a:r>
              <a:rPr lang="nb-NO" sz="3200" b="1" dirty="0"/>
              <a:t> CV </a:t>
            </a:r>
            <a:r>
              <a:rPr lang="nb-NO" sz="3200" b="1" dirty="0" err="1"/>
              <a:t>that</a:t>
            </a:r>
            <a:r>
              <a:rPr lang="nb-NO" sz="3200" b="1" dirty="0"/>
              <a:t> </a:t>
            </a:r>
            <a:r>
              <a:rPr lang="nb-NO" sz="3200" b="1" dirty="0" err="1"/>
              <a:t>can</a:t>
            </a:r>
            <a:r>
              <a:rPr lang="nb-NO" sz="3200" b="1" dirty="0"/>
              <a:t> be given up»</a:t>
            </a:r>
            <a:endParaRPr lang="nb-NO" sz="4000" b="1" dirty="0"/>
          </a:p>
          <a:p>
            <a:endParaRPr lang="nb-NO" dirty="0"/>
          </a:p>
        </p:txBody>
      </p:sp>
    </p:spTree>
    <p:extLst>
      <p:ext uri="{BB962C8B-B14F-4D97-AF65-F5344CB8AC3E}">
        <p14:creationId xmlns:p14="http://schemas.microsoft.com/office/powerpoint/2010/main" val="41439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0CE6BFD-EE79-4570-8B70-7BA959F52616}"/>
              </a:ext>
            </a:extLst>
          </p:cNvPr>
          <p:cNvSpPr>
            <a:spLocks noGrp="1"/>
          </p:cNvSpPr>
          <p:nvPr>
            <p:ph type="title"/>
          </p:nvPr>
        </p:nvSpPr>
        <p:spPr/>
        <p:txBody>
          <a:bodyPr/>
          <a:lstStyle/>
          <a:p>
            <a:r>
              <a:rPr lang="nb-NO" altLang="nb-NO" dirty="0" err="1"/>
              <a:t>Changing</a:t>
            </a:r>
            <a:r>
              <a:rPr lang="nb-NO" altLang="nb-NO" dirty="0"/>
              <a:t> </a:t>
            </a:r>
            <a:r>
              <a:rPr lang="nb-NO" altLang="nb-NO" dirty="0" err="1"/>
              <a:t>active</a:t>
            </a:r>
            <a:r>
              <a:rPr lang="nb-NO" altLang="nb-NO" dirty="0"/>
              <a:t> </a:t>
            </a:r>
            <a:r>
              <a:rPr lang="nb-NO" altLang="nb-NO" dirty="0" err="1"/>
              <a:t>contraints</a:t>
            </a:r>
            <a:endParaRPr lang="nb-NO" altLang="nb-NO" dirty="0"/>
          </a:p>
        </p:txBody>
      </p:sp>
      <p:sp>
        <p:nvSpPr>
          <p:cNvPr id="4" name="Date Placeholder 3">
            <a:extLst>
              <a:ext uri="{FF2B5EF4-FFF2-40B4-BE49-F238E27FC236}">
                <a16:creationId xmlns:a16="http://schemas.microsoft.com/office/drawing/2014/main" id="{58D60FD9-F7FB-41B5-9353-BA945A0B082D}"/>
              </a:ext>
            </a:extLst>
          </p:cNvPr>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5" name="Footer Placeholder 4">
            <a:extLst>
              <a:ext uri="{FF2B5EF4-FFF2-40B4-BE49-F238E27FC236}">
                <a16:creationId xmlns:a16="http://schemas.microsoft.com/office/drawing/2014/main" id="{19A406E6-E034-4B00-A651-1D6404363DCD}"/>
              </a:ext>
            </a:extLst>
          </p:cNvPr>
          <p:cNvSpPr>
            <a:spLocks noGrp="1"/>
          </p:cNvSpPr>
          <p:nvPr>
            <p:ph type="ftr" sz="quarter" idx="11"/>
          </p:nvPr>
        </p:nvSpPr>
        <p:spPr/>
        <p:txBody>
          <a:bodyPr/>
          <a:lstStyle/>
          <a:p>
            <a:pPr>
              <a:defRPr/>
            </a:pPr>
            <a:endParaRPr lang="nn-NO"/>
          </a:p>
          <a:p>
            <a:pPr>
              <a:defRPr/>
            </a:pPr>
            <a:endParaRPr lang="nn-NO"/>
          </a:p>
        </p:txBody>
      </p:sp>
      <p:sp>
        <p:nvSpPr>
          <p:cNvPr id="59397" name="Undertittel 2">
            <a:extLst>
              <a:ext uri="{FF2B5EF4-FFF2-40B4-BE49-F238E27FC236}">
                <a16:creationId xmlns:a16="http://schemas.microsoft.com/office/drawing/2014/main" id="{3A25A2D5-C019-4355-87DD-7B1E336E223E}"/>
              </a:ext>
            </a:extLst>
          </p:cNvPr>
          <p:cNvSpPr txBox="1">
            <a:spLocks/>
          </p:cNvSpPr>
          <p:nvPr/>
        </p:nvSpPr>
        <p:spPr bwMode="auto">
          <a:xfrm>
            <a:off x="2405063" y="1717676"/>
            <a:ext cx="7772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2000">
                <a:solidFill>
                  <a:schemeClr val="tx1"/>
                </a:solidFill>
                <a:latin typeface="Times" panose="02020603050405020304" pitchFamily="18" charset="0"/>
              </a:defRPr>
            </a:lvl1pPr>
            <a:lvl2pPr marL="742950" indent="-285750" defTabSz="457200">
              <a:spcBef>
                <a:spcPct val="20000"/>
              </a:spcBef>
              <a:buChar char="–"/>
              <a:defRPr>
                <a:solidFill>
                  <a:schemeClr val="tx1"/>
                </a:solidFill>
                <a:latin typeface="Times" panose="02020603050405020304" pitchFamily="18" charset="0"/>
              </a:defRPr>
            </a:lvl2pPr>
            <a:lvl3pPr marL="1143000" indent="-228600" defTabSz="457200">
              <a:spcBef>
                <a:spcPct val="20000"/>
              </a:spcBef>
              <a:buChar char="•"/>
              <a:defRPr sz="1600">
                <a:solidFill>
                  <a:schemeClr val="tx1"/>
                </a:solidFill>
                <a:latin typeface="Times" panose="02020603050405020304" pitchFamily="18" charset="0"/>
              </a:defRPr>
            </a:lvl3pPr>
            <a:lvl4pPr marL="1562100" indent="-228600" defTabSz="457200">
              <a:spcBef>
                <a:spcPct val="20000"/>
              </a:spcBef>
              <a:buChar char="–"/>
              <a:defRPr sz="1600">
                <a:solidFill>
                  <a:schemeClr val="tx1"/>
                </a:solidFill>
                <a:latin typeface="Times" panose="02020603050405020304" pitchFamily="18" charset="0"/>
              </a:defRPr>
            </a:lvl4pPr>
            <a:lvl5pPr marL="1981200" indent="-228600" defTabSz="457200">
              <a:spcBef>
                <a:spcPct val="20000"/>
              </a:spcBef>
              <a:buChar char="•"/>
              <a:defRPr sz="1600">
                <a:solidFill>
                  <a:schemeClr val="tx1"/>
                </a:solidFill>
                <a:latin typeface="Times" panose="02020603050405020304" pitchFamily="18" charset="0"/>
              </a:defRPr>
            </a:lvl5pPr>
            <a:lvl6pPr marL="2438400" indent="-228600" defTabSz="457200" eaLnBrk="0" fontAlgn="base" hangingPunct="0">
              <a:spcBef>
                <a:spcPct val="20000"/>
              </a:spcBef>
              <a:spcAft>
                <a:spcPct val="0"/>
              </a:spcAft>
              <a:buChar char="•"/>
              <a:defRPr sz="1600">
                <a:solidFill>
                  <a:schemeClr val="tx1"/>
                </a:solidFill>
                <a:latin typeface="Times" panose="02020603050405020304" pitchFamily="18" charset="0"/>
              </a:defRPr>
            </a:lvl6pPr>
            <a:lvl7pPr marL="2895600" indent="-228600" defTabSz="457200" eaLnBrk="0" fontAlgn="base" hangingPunct="0">
              <a:spcBef>
                <a:spcPct val="20000"/>
              </a:spcBef>
              <a:spcAft>
                <a:spcPct val="0"/>
              </a:spcAft>
              <a:buChar char="•"/>
              <a:defRPr sz="1600">
                <a:solidFill>
                  <a:schemeClr val="tx1"/>
                </a:solidFill>
                <a:latin typeface="Times" panose="02020603050405020304" pitchFamily="18" charset="0"/>
              </a:defRPr>
            </a:lvl7pPr>
            <a:lvl8pPr marL="3352800" indent="-228600" defTabSz="457200" eaLnBrk="0" fontAlgn="base" hangingPunct="0">
              <a:spcBef>
                <a:spcPct val="20000"/>
              </a:spcBef>
              <a:spcAft>
                <a:spcPct val="0"/>
              </a:spcAft>
              <a:buChar char="•"/>
              <a:defRPr sz="1600">
                <a:solidFill>
                  <a:schemeClr val="tx1"/>
                </a:solidFill>
                <a:latin typeface="Times" panose="02020603050405020304" pitchFamily="18" charset="0"/>
              </a:defRPr>
            </a:lvl8pPr>
            <a:lvl9pPr marL="3810000" indent="-228600" defTabSz="4572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lnSpc>
                <a:spcPct val="90000"/>
              </a:lnSpc>
              <a:buFontTx/>
              <a:buNone/>
            </a:pPr>
            <a:r>
              <a:rPr lang="nb-NO" altLang="nb-NO" sz="2400" b="1">
                <a:solidFill>
                  <a:srgbClr val="FF0000"/>
                </a:solidFill>
                <a:latin typeface="Arial" panose="020B0604020202020204" pitchFamily="34" charset="0"/>
              </a:rPr>
              <a:t>Procedure for maintaining optimal operation when changing between active constraint regions</a:t>
            </a:r>
          </a:p>
        </p:txBody>
      </p:sp>
      <p:sp>
        <p:nvSpPr>
          <p:cNvPr id="59398" name="TekstSylinder 6">
            <a:extLst>
              <a:ext uri="{FF2B5EF4-FFF2-40B4-BE49-F238E27FC236}">
                <a16:creationId xmlns:a16="http://schemas.microsoft.com/office/drawing/2014/main" id="{864914CA-EE93-4072-9684-7CA209109298}"/>
              </a:ext>
            </a:extLst>
          </p:cNvPr>
          <p:cNvSpPr txBox="1">
            <a:spLocks noChangeArrowheads="1"/>
          </p:cNvSpPr>
          <p:nvPr/>
        </p:nvSpPr>
        <p:spPr bwMode="auto">
          <a:xfrm>
            <a:off x="2617789" y="2781300"/>
            <a:ext cx="7786687"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b="1" dirty="0" err="1">
                <a:solidFill>
                  <a:srgbClr val="002060"/>
                </a:solidFill>
                <a:latin typeface="Arial" panose="020B0604020202020204" pitchFamily="34" charset="0"/>
              </a:rPr>
              <a:t>Step</a:t>
            </a:r>
            <a:r>
              <a:rPr lang="nb-NO" altLang="nb-NO" b="1" dirty="0">
                <a:solidFill>
                  <a:srgbClr val="002060"/>
                </a:solidFill>
                <a:latin typeface="Arial" panose="020B0604020202020204" pitchFamily="34" charset="0"/>
              </a:rPr>
              <a:t> 1: </a:t>
            </a:r>
            <a:r>
              <a:rPr lang="nb-NO" altLang="nb-NO" dirty="0" err="1">
                <a:latin typeface="Arial" panose="020B0604020202020204" pitchFamily="34" charset="0"/>
              </a:rPr>
              <a:t>Define</a:t>
            </a:r>
            <a:r>
              <a:rPr lang="nb-NO" altLang="nb-NO" dirty="0">
                <a:latin typeface="Arial" panose="020B0604020202020204" pitchFamily="34" charset="0"/>
              </a:rPr>
              <a:t> all </a:t>
            </a:r>
            <a:r>
              <a:rPr lang="nb-NO" altLang="nb-NO" dirty="0" err="1">
                <a:latin typeface="Arial" panose="020B0604020202020204" pitchFamily="34" charset="0"/>
              </a:rPr>
              <a:t>the</a:t>
            </a:r>
            <a:r>
              <a:rPr lang="nb-NO" altLang="nb-NO" dirty="0">
                <a:latin typeface="Arial" panose="020B0604020202020204" pitchFamily="34" charset="0"/>
              </a:rPr>
              <a:t> </a:t>
            </a:r>
            <a:r>
              <a:rPr lang="nb-NO" altLang="nb-NO" dirty="0" err="1">
                <a:latin typeface="Arial" panose="020B0604020202020204" pitchFamily="34" charset="0"/>
              </a:rPr>
              <a:t>constraints</a:t>
            </a:r>
            <a:endParaRPr lang="nb-NO" altLang="nb-NO" dirty="0">
              <a:latin typeface="Arial" panose="020B0604020202020204" pitchFamily="34" charset="0"/>
            </a:endParaRPr>
          </a:p>
          <a:p>
            <a:pPr>
              <a:spcBef>
                <a:spcPct val="0"/>
              </a:spcBef>
              <a:buFontTx/>
              <a:buNone/>
            </a:pPr>
            <a:endParaRPr lang="nb-NO" altLang="nb-NO" dirty="0">
              <a:latin typeface="Arial" panose="020B0604020202020204" pitchFamily="34" charset="0"/>
            </a:endParaRPr>
          </a:p>
          <a:p>
            <a:pPr>
              <a:spcBef>
                <a:spcPct val="0"/>
              </a:spcBef>
              <a:buFontTx/>
              <a:buNone/>
            </a:pPr>
            <a:r>
              <a:rPr lang="nb-NO" altLang="nb-NO" b="1" dirty="0" err="1">
                <a:solidFill>
                  <a:srgbClr val="002060"/>
                </a:solidFill>
                <a:latin typeface="Arial" panose="020B0604020202020204" pitchFamily="34" charset="0"/>
              </a:rPr>
              <a:t>Step</a:t>
            </a:r>
            <a:r>
              <a:rPr lang="nb-NO" altLang="nb-NO" b="1" dirty="0">
                <a:solidFill>
                  <a:srgbClr val="002060"/>
                </a:solidFill>
                <a:latin typeface="Arial" panose="020B0604020202020204" pitchFamily="34" charset="0"/>
              </a:rPr>
              <a:t> 2: </a:t>
            </a:r>
            <a:r>
              <a:rPr lang="nb-NO" altLang="nb-NO" dirty="0" err="1">
                <a:latin typeface="Arial" panose="020B0604020202020204" pitchFamily="34" charset="0"/>
              </a:rPr>
              <a:t>Identify</a:t>
            </a:r>
            <a:r>
              <a:rPr lang="nb-NO" altLang="nb-NO" dirty="0">
                <a:latin typeface="Arial" panose="020B0604020202020204" pitchFamily="34" charset="0"/>
              </a:rPr>
              <a:t> relevant </a:t>
            </a:r>
            <a:r>
              <a:rPr lang="nb-NO" altLang="nb-NO" dirty="0" err="1">
                <a:latin typeface="Arial" panose="020B0604020202020204" pitchFamily="34" charset="0"/>
              </a:rPr>
              <a:t>active</a:t>
            </a:r>
            <a:r>
              <a:rPr lang="nb-NO" altLang="nb-NO" dirty="0">
                <a:latin typeface="Arial" panose="020B0604020202020204" pitchFamily="34" charset="0"/>
              </a:rPr>
              <a:t> </a:t>
            </a:r>
            <a:r>
              <a:rPr lang="nb-NO" altLang="nb-NO" dirty="0" err="1">
                <a:latin typeface="Arial" panose="020B0604020202020204" pitchFamily="34" charset="0"/>
              </a:rPr>
              <a:t>constraint</a:t>
            </a:r>
            <a:r>
              <a:rPr lang="nb-NO" altLang="nb-NO" dirty="0">
                <a:latin typeface="Arial" panose="020B0604020202020204" pitchFamily="34" charset="0"/>
              </a:rPr>
              <a:t> combinations and </a:t>
            </a:r>
            <a:r>
              <a:rPr lang="nb-NO" altLang="nb-NO" dirty="0" err="1">
                <a:latin typeface="Arial" panose="020B0604020202020204" pitchFamily="34" charset="0"/>
              </a:rPr>
              <a:t>switches</a:t>
            </a:r>
            <a:endParaRPr lang="nb-NO" altLang="nb-NO" dirty="0">
              <a:latin typeface="Arial" panose="020B0604020202020204" pitchFamily="34" charset="0"/>
            </a:endParaRPr>
          </a:p>
          <a:p>
            <a:pPr>
              <a:spcBef>
                <a:spcPct val="0"/>
              </a:spcBef>
              <a:buFontTx/>
              <a:buNone/>
            </a:pPr>
            <a:endParaRPr lang="nb-NO" altLang="nb-NO" dirty="0">
              <a:latin typeface="Arial" panose="020B0604020202020204" pitchFamily="34" charset="0"/>
            </a:endParaRPr>
          </a:p>
          <a:p>
            <a:pPr>
              <a:spcBef>
                <a:spcPct val="0"/>
              </a:spcBef>
              <a:buFontTx/>
              <a:buNone/>
            </a:pPr>
            <a:r>
              <a:rPr lang="nb-NO" altLang="nb-NO" b="1" dirty="0" err="1">
                <a:solidFill>
                  <a:srgbClr val="002060"/>
                </a:solidFill>
                <a:latin typeface="Arial" panose="020B0604020202020204" pitchFamily="34" charset="0"/>
              </a:rPr>
              <a:t>Step</a:t>
            </a:r>
            <a:r>
              <a:rPr lang="nb-NO" altLang="nb-NO" b="1" dirty="0">
                <a:solidFill>
                  <a:srgbClr val="002060"/>
                </a:solidFill>
                <a:latin typeface="Arial" panose="020B0604020202020204" pitchFamily="34" charset="0"/>
              </a:rPr>
              <a:t> 3: </a:t>
            </a:r>
            <a:r>
              <a:rPr lang="nb-NO" altLang="nb-NO" dirty="0">
                <a:latin typeface="Arial" panose="020B0604020202020204" pitchFamily="34" charset="0"/>
              </a:rPr>
              <a:t>Propose a control </a:t>
            </a:r>
            <a:r>
              <a:rPr lang="nb-NO" altLang="nb-NO" dirty="0" err="1">
                <a:latin typeface="Arial" panose="020B0604020202020204" pitchFamily="34" charset="0"/>
              </a:rPr>
              <a:t>structure</a:t>
            </a:r>
            <a:r>
              <a:rPr lang="nb-NO" altLang="nb-NO" dirty="0">
                <a:latin typeface="Arial" panose="020B0604020202020204" pitchFamily="34" charset="0"/>
              </a:rPr>
              <a:t> for </a:t>
            </a:r>
            <a:r>
              <a:rPr lang="nb-NO" altLang="nb-NO" dirty="0" err="1">
                <a:latin typeface="Arial" panose="020B0604020202020204" pitchFamily="34" charset="0"/>
              </a:rPr>
              <a:t>the</a:t>
            </a:r>
            <a:r>
              <a:rPr lang="nb-NO" altLang="nb-NO" dirty="0">
                <a:latin typeface="Arial" panose="020B0604020202020204" pitchFamily="34" charset="0"/>
              </a:rPr>
              <a:t> nominal operating </a:t>
            </a:r>
            <a:r>
              <a:rPr lang="nb-NO" altLang="nb-NO" dirty="0" err="1">
                <a:latin typeface="Arial" panose="020B0604020202020204" pitchFamily="34" charset="0"/>
              </a:rPr>
              <a:t>point</a:t>
            </a:r>
            <a:r>
              <a:rPr lang="nb-NO" altLang="nb-NO" dirty="0">
                <a:latin typeface="Arial" panose="020B0604020202020204" pitchFamily="34" charset="0"/>
              </a:rPr>
              <a:t>. </a:t>
            </a:r>
          </a:p>
          <a:p>
            <a:pPr>
              <a:spcBef>
                <a:spcPct val="0"/>
              </a:spcBef>
              <a:buFontTx/>
              <a:buNone/>
            </a:pPr>
            <a:endParaRPr lang="nb-NO" altLang="nb-NO" dirty="0">
              <a:latin typeface="Arial" panose="020B0604020202020204" pitchFamily="34" charset="0"/>
            </a:endParaRPr>
          </a:p>
          <a:p>
            <a:pPr>
              <a:spcBef>
                <a:spcPct val="0"/>
              </a:spcBef>
              <a:buFontTx/>
              <a:buNone/>
            </a:pPr>
            <a:r>
              <a:rPr lang="nb-NO" altLang="nb-NO" b="1" dirty="0" err="1">
                <a:solidFill>
                  <a:srgbClr val="002060"/>
                </a:solidFill>
                <a:latin typeface="Arial" panose="020B0604020202020204" pitchFamily="34" charset="0"/>
              </a:rPr>
              <a:t>Step</a:t>
            </a:r>
            <a:r>
              <a:rPr lang="nb-NO" altLang="nb-NO" b="1" dirty="0">
                <a:solidFill>
                  <a:srgbClr val="002060"/>
                </a:solidFill>
                <a:latin typeface="Arial" panose="020B0604020202020204" pitchFamily="34" charset="0"/>
              </a:rPr>
              <a:t> 4: </a:t>
            </a:r>
            <a:r>
              <a:rPr lang="nb-NO" altLang="nb-NO" dirty="0">
                <a:latin typeface="Arial" panose="020B0604020202020204" pitchFamily="34" charset="0"/>
              </a:rPr>
              <a:t>Propose </a:t>
            </a:r>
            <a:r>
              <a:rPr lang="nb-NO" altLang="nb-NO" dirty="0" err="1">
                <a:latin typeface="Arial" panose="020B0604020202020204" pitchFamily="34" charset="0"/>
              </a:rPr>
              <a:t>switching</a:t>
            </a:r>
            <a:r>
              <a:rPr lang="nb-NO" altLang="nb-NO" dirty="0">
                <a:latin typeface="Arial" panose="020B0604020202020204" pitchFamily="34" charset="0"/>
              </a:rPr>
              <a:t> </a:t>
            </a:r>
            <a:r>
              <a:rPr lang="nb-NO" altLang="nb-NO" dirty="0" err="1">
                <a:latin typeface="Arial" panose="020B0604020202020204" pitchFamily="34" charset="0"/>
              </a:rPr>
              <a:t>schemes</a:t>
            </a:r>
            <a:r>
              <a:rPr lang="nb-NO" altLang="nb-NO" dirty="0">
                <a:latin typeface="Arial" panose="020B0604020202020204" pitchFamily="34" charset="0"/>
              </a:rPr>
              <a:t> (</a:t>
            </a:r>
            <a:r>
              <a:rPr lang="nb-NO" altLang="nb-NO" dirty="0" err="1">
                <a:latin typeface="Arial" panose="020B0604020202020204" pitchFamily="34" charset="0"/>
              </a:rPr>
              <a:t>see</a:t>
            </a:r>
            <a:r>
              <a:rPr lang="nb-NO" altLang="nb-NO" dirty="0">
                <a:latin typeface="Arial" panose="020B0604020202020204" pitchFamily="34" charset="0"/>
              </a:rPr>
              <a:t> </a:t>
            </a:r>
            <a:r>
              <a:rPr lang="nb-NO" altLang="nb-NO" dirty="0" err="1">
                <a:latin typeface="Arial" panose="020B0604020202020204" pitchFamily="34" charset="0"/>
              </a:rPr>
              <a:t>next</a:t>
            </a:r>
            <a:r>
              <a:rPr lang="nb-NO" altLang="nb-NO" dirty="0">
                <a:latin typeface="Arial" panose="020B0604020202020204" pitchFamily="34" charset="0"/>
              </a:rPr>
              <a:t>)</a:t>
            </a:r>
          </a:p>
          <a:p>
            <a:pPr>
              <a:spcBef>
                <a:spcPct val="0"/>
              </a:spcBef>
              <a:buFontTx/>
              <a:buNone/>
            </a:pPr>
            <a:endParaRPr lang="nb-NO" altLang="nb-NO" b="1" dirty="0">
              <a:solidFill>
                <a:srgbClr val="002060"/>
              </a:solidFill>
              <a:latin typeface="Arial" panose="020B0604020202020204" pitchFamily="34" charset="0"/>
            </a:endParaRPr>
          </a:p>
          <a:p>
            <a:pPr>
              <a:spcBef>
                <a:spcPct val="0"/>
              </a:spcBef>
              <a:buFontTx/>
              <a:buNone/>
            </a:pPr>
            <a:r>
              <a:rPr lang="nb-NO" altLang="nb-NO" b="1" dirty="0" err="1">
                <a:solidFill>
                  <a:srgbClr val="002060"/>
                </a:solidFill>
                <a:latin typeface="Arial" panose="020B0604020202020204" pitchFamily="34" charset="0"/>
              </a:rPr>
              <a:t>Step</a:t>
            </a:r>
            <a:r>
              <a:rPr lang="nb-NO" altLang="nb-NO" b="1" dirty="0">
                <a:solidFill>
                  <a:srgbClr val="002060"/>
                </a:solidFill>
                <a:latin typeface="Arial" panose="020B0604020202020204" pitchFamily="34" charset="0"/>
              </a:rPr>
              <a:t> 5: </a:t>
            </a:r>
            <a:r>
              <a:rPr lang="nb-NO" altLang="nb-NO" dirty="0">
                <a:latin typeface="Arial" panose="020B0604020202020204" pitchFamily="34" charset="0"/>
              </a:rPr>
              <a:t>Design </a:t>
            </a:r>
            <a:r>
              <a:rPr lang="nb-NO" altLang="nb-NO" dirty="0" err="1">
                <a:latin typeface="Arial" panose="020B0604020202020204" pitchFamily="34" charset="0"/>
              </a:rPr>
              <a:t>controllers</a:t>
            </a:r>
            <a:r>
              <a:rPr lang="nb-NO" altLang="nb-NO" dirty="0">
                <a:latin typeface="Arial" panose="020B0604020202020204" pitchFamily="34" charset="0"/>
              </a:rPr>
              <a:t> for all cases (</a:t>
            </a:r>
            <a:r>
              <a:rPr lang="nb-NO" altLang="nb-NO" dirty="0" err="1">
                <a:latin typeface="Arial" panose="020B0604020202020204" pitchFamily="34" charset="0"/>
              </a:rPr>
              <a:t>active</a:t>
            </a:r>
            <a:r>
              <a:rPr lang="nb-NO" altLang="nb-NO" dirty="0">
                <a:latin typeface="Arial" panose="020B0604020202020204" pitchFamily="34" charset="0"/>
              </a:rPr>
              <a:t> </a:t>
            </a:r>
            <a:r>
              <a:rPr lang="nb-NO" altLang="nb-NO" dirty="0" err="1">
                <a:latin typeface="Arial" panose="020B0604020202020204" pitchFamily="34" charset="0"/>
              </a:rPr>
              <a:t>constraint</a:t>
            </a:r>
            <a:r>
              <a:rPr lang="nb-NO" altLang="nb-NO" dirty="0">
                <a:latin typeface="Arial" panose="020B0604020202020204" pitchFamily="34" charset="0"/>
              </a:rPr>
              <a:t> combinations) </a:t>
            </a:r>
          </a:p>
          <a:p>
            <a:pPr>
              <a:spcBef>
                <a:spcPct val="0"/>
              </a:spcBef>
              <a:buFontTx/>
              <a:buNone/>
            </a:pPr>
            <a:endParaRPr lang="nb-NO" altLang="nb-NO" sz="2400" dirty="0">
              <a:latin typeface="Arial" panose="020B0604020202020204" pitchFamily="34" charset="0"/>
            </a:endParaRPr>
          </a:p>
          <a:p>
            <a:pPr>
              <a:spcBef>
                <a:spcPct val="0"/>
              </a:spcBef>
              <a:buFontTx/>
              <a:buNone/>
            </a:pPr>
            <a:endParaRPr lang="nb-NO" altLang="nb-NO" sz="2400" dirty="0">
              <a:latin typeface="Arial" panose="020B0604020202020204" pitchFamily="34" charset="0"/>
            </a:endParaRPr>
          </a:p>
          <a:p>
            <a:pPr>
              <a:spcBef>
                <a:spcPct val="0"/>
              </a:spcBef>
              <a:buFontTx/>
              <a:buNone/>
            </a:pPr>
            <a:r>
              <a:rPr lang="nb-NO" altLang="nb-NO" sz="2400" dirty="0">
                <a:latin typeface="Arial" panose="020B0604020202020204" pitchFamily="34" charset="0"/>
              </a:rPr>
              <a:t> </a:t>
            </a:r>
          </a:p>
          <a:p>
            <a:pPr>
              <a:spcBef>
                <a:spcPct val="0"/>
              </a:spcBef>
              <a:buFontTx/>
              <a:buNone/>
            </a:pPr>
            <a:endParaRPr lang="nb-NO" altLang="nb-NO" sz="24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AF65-68FE-43A3-A42A-2A24D6C95ACE}"/>
              </a:ext>
            </a:extLst>
          </p:cNvPr>
          <p:cNvSpPr>
            <a:spLocks noGrp="1"/>
          </p:cNvSpPr>
          <p:nvPr>
            <p:ph type="title"/>
          </p:nvPr>
        </p:nvSpPr>
        <p:spPr/>
        <p:txBody>
          <a:bodyPr>
            <a:normAutofit/>
          </a:bodyPr>
          <a:lstStyle/>
          <a:p>
            <a:r>
              <a:rPr lang="nb-NO" dirty="0" err="1"/>
              <a:t>Switching</a:t>
            </a:r>
            <a:r>
              <a:rPr lang="nb-NO" dirty="0"/>
              <a:t> </a:t>
            </a:r>
            <a:r>
              <a:rPr lang="nb-NO" dirty="0" err="1"/>
              <a:t>between</a:t>
            </a:r>
            <a:r>
              <a:rPr lang="nb-NO" dirty="0"/>
              <a:t> </a:t>
            </a:r>
            <a:r>
              <a:rPr lang="nb-NO" dirty="0" err="1"/>
              <a:t>active</a:t>
            </a:r>
            <a:r>
              <a:rPr lang="nb-NO" dirty="0"/>
              <a:t> </a:t>
            </a:r>
            <a:r>
              <a:rPr lang="nb-NO" dirty="0" err="1"/>
              <a:t>constraints</a:t>
            </a:r>
            <a:endParaRPr lang="nb-NO" dirty="0"/>
          </a:p>
        </p:txBody>
      </p:sp>
      <p:sp>
        <p:nvSpPr>
          <p:cNvPr id="3" name="Content Placeholder 2">
            <a:extLst>
              <a:ext uri="{FF2B5EF4-FFF2-40B4-BE49-F238E27FC236}">
                <a16:creationId xmlns:a16="http://schemas.microsoft.com/office/drawing/2014/main" id="{C56718FA-3E56-4C14-B536-3400ED851506}"/>
              </a:ext>
            </a:extLst>
          </p:cNvPr>
          <p:cNvSpPr>
            <a:spLocks noGrp="1"/>
          </p:cNvSpPr>
          <p:nvPr>
            <p:ph idx="1"/>
          </p:nvPr>
        </p:nvSpPr>
        <p:spPr/>
        <p:txBody>
          <a:bodyPr>
            <a:normAutofit fontScale="92500"/>
          </a:bodyPr>
          <a:lstStyle/>
          <a:p>
            <a:pPr marL="0" indent="0">
              <a:buNone/>
            </a:pPr>
            <a:r>
              <a:rPr lang="nb-NO" sz="2800" dirty="0"/>
              <a:t>1. Output to Output (CV - CV) </a:t>
            </a:r>
            <a:r>
              <a:rPr lang="nb-NO" sz="2800" dirty="0" err="1"/>
              <a:t>switching</a:t>
            </a:r>
            <a:r>
              <a:rPr lang="nb-NO" sz="2800" dirty="0"/>
              <a:t> (SIMO)</a:t>
            </a:r>
          </a:p>
          <a:p>
            <a:pPr marL="857250" lvl="1" indent="-457200">
              <a:buFont typeface="Arial" panose="020B0604020202020204" pitchFamily="34" charset="0"/>
              <a:buChar char="•"/>
            </a:pPr>
            <a:r>
              <a:rPr lang="nb-NO" sz="2400" dirty="0" err="1"/>
              <a:t>Selector</a:t>
            </a:r>
            <a:endParaRPr lang="nb-NO" sz="2400" dirty="0"/>
          </a:p>
          <a:p>
            <a:pPr marL="400050" lvl="1" indent="0">
              <a:buNone/>
            </a:pPr>
            <a:endParaRPr lang="nb-NO" sz="2400" dirty="0"/>
          </a:p>
          <a:p>
            <a:pPr marL="0" indent="0">
              <a:buNone/>
            </a:pPr>
            <a:r>
              <a:rPr lang="nb-NO" sz="2800" dirty="0"/>
              <a:t>2. Input to output (CV – MV) </a:t>
            </a:r>
            <a:r>
              <a:rPr lang="nb-NO" sz="2800" dirty="0" err="1"/>
              <a:t>switching</a:t>
            </a:r>
            <a:r>
              <a:rPr lang="nb-NO" sz="2800" dirty="0"/>
              <a:t> </a:t>
            </a:r>
          </a:p>
          <a:p>
            <a:pPr lvl="1">
              <a:buFont typeface="Arial" panose="020B0604020202020204" pitchFamily="34" charset="0"/>
              <a:buChar char="•"/>
            </a:pPr>
            <a:r>
              <a:rPr lang="nb-NO" sz="2400" dirty="0"/>
              <a:t>	Do </a:t>
            </a:r>
            <a:r>
              <a:rPr lang="nb-NO" sz="2400" dirty="0" err="1"/>
              <a:t>nothing</a:t>
            </a:r>
            <a:r>
              <a:rPr lang="nb-NO" sz="2400" dirty="0"/>
              <a:t> </a:t>
            </a:r>
            <a:r>
              <a:rPr lang="nb-NO" sz="2400" dirty="0" err="1"/>
              <a:t>if</a:t>
            </a:r>
            <a:r>
              <a:rPr lang="nb-NO" sz="2400" dirty="0"/>
              <a:t> </a:t>
            </a:r>
            <a:r>
              <a:rPr lang="nb-NO" sz="2400" dirty="0" err="1"/>
              <a:t>we</a:t>
            </a:r>
            <a:r>
              <a:rPr lang="nb-NO" sz="2400" dirty="0"/>
              <a:t> </a:t>
            </a:r>
            <a:r>
              <a:rPr lang="nb-NO" sz="2400" dirty="0" err="1"/>
              <a:t>follow</a:t>
            </a:r>
            <a:r>
              <a:rPr lang="nb-NO" sz="2400" dirty="0"/>
              <a:t> </a:t>
            </a:r>
            <a:r>
              <a:rPr lang="nb-NO" sz="2400" dirty="0" err="1"/>
              <a:t>the</a:t>
            </a:r>
            <a:r>
              <a:rPr lang="nb-NO" sz="2400" dirty="0"/>
              <a:t> </a:t>
            </a:r>
            <a:r>
              <a:rPr lang="nb-NO" sz="2400" dirty="0" err="1"/>
              <a:t>pairing</a:t>
            </a:r>
            <a:r>
              <a:rPr lang="nb-NO" sz="2400" dirty="0"/>
              <a:t> </a:t>
            </a:r>
            <a:r>
              <a:rPr lang="nb-NO" sz="2400" dirty="0" err="1"/>
              <a:t>rule</a:t>
            </a:r>
            <a:r>
              <a:rPr lang="nb-NO" sz="2400" dirty="0"/>
              <a:t>: </a:t>
            </a:r>
            <a:r>
              <a:rPr lang="nb-NO" sz="2000" dirty="0"/>
              <a:t>«Pair MV </a:t>
            </a:r>
            <a:r>
              <a:rPr lang="nb-NO" sz="2000" dirty="0" err="1"/>
              <a:t>that</a:t>
            </a:r>
            <a:r>
              <a:rPr lang="nb-NO" sz="2000" dirty="0"/>
              <a:t> </a:t>
            </a:r>
            <a:r>
              <a:rPr lang="nb-NO" sz="2000" dirty="0" err="1"/>
              <a:t>saturates</a:t>
            </a:r>
            <a:r>
              <a:rPr lang="nb-NO" sz="2000" dirty="0"/>
              <a:t> </a:t>
            </a:r>
            <a:r>
              <a:rPr lang="nb-NO" sz="2000" dirty="0" err="1"/>
              <a:t>with</a:t>
            </a:r>
            <a:r>
              <a:rPr lang="nb-NO" sz="2000" dirty="0"/>
              <a:t> CV </a:t>
            </a:r>
            <a:r>
              <a:rPr lang="nb-NO" sz="2000" dirty="0" err="1"/>
              <a:t>that</a:t>
            </a:r>
            <a:r>
              <a:rPr lang="nb-NO" sz="2000" dirty="0"/>
              <a:t> </a:t>
            </a:r>
            <a:r>
              <a:rPr lang="nb-NO" sz="2000" dirty="0" err="1"/>
              <a:t>can</a:t>
            </a:r>
            <a:r>
              <a:rPr lang="nb-NO" sz="2000" dirty="0"/>
              <a:t> be given up»</a:t>
            </a:r>
            <a:endParaRPr lang="nb-NO" sz="2800" dirty="0"/>
          </a:p>
          <a:p>
            <a:pPr marL="0" indent="0">
              <a:buNone/>
            </a:pPr>
            <a:endParaRPr lang="nb-NO" sz="2800" dirty="0"/>
          </a:p>
          <a:p>
            <a:pPr marL="0" indent="0">
              <a:buNone/>
            </a:pPr>
            <a:r>
              <a:rPr lang="nb-NO" sz="2800" dirty="0"/>
              <a:t>3. Input to input (MV – MV) </a:t>
            </a:r>
            <a:r>
              <a:rPr lang="nb-NO" sz="2800" dirty="0" err="1"/>
              <a:t>switching</a:t>
            </a:r>
            <a:r>
              <a:rPr lang="nb-NO" sz="2800" dirty="0"/>
              <a:t> (MISO)</a:t>
            </a:r>
          </a:p>
          <a:p>
            <a:pPr lvl="1">
              <a:buFont typeface="Arial" panose="020B0604020202020204" pitchFamily="34" charset="0"/>
              <a:buChar char="•"/>
            </a:pPr>
            <a:r>
              <a:rPr lang="nb-NO" sz="2400" dirty="0"/>
              <a:t>	</a:t>
            </a:r>
            <a:r>
              <a:rPr lang="nb-NO" sz="2400" b="1" dirty="0">
                <a:solidFill>
                  <a:srgbClr val="FF0000"/>
                </a:solidFill>
              </a:rPr>
              <a:t>Split range control</a:t>
            </a:r>
          </a:p>
          <a:p>
            <a:pPr lvl="1">
              <a:buFont typeface="Arial" panose="020B0604020202020204" pitchFamily="34" charset="0"/>
              <a:buChar char="•"/>
            </a:pPr>
            <a:r>
              <a:rPr lang="nb-NO" sz="2400" dirty="0"/>
              <a:t>	OR: Controllers </a:t>
            </a:r>
            <a:r>
              <a:rPr lang="nb-NO" sz="2400" dirty="0" err="1"/>
              <a:t>with</a:t>
            </a:r>
            <a:r>
              <a:rPr lang="nb-NO" sz="2400" dirty="0"/>
              <a:t> different setpoint </a:t>
            </a:r>
            <a:r>
              <a:rPr lang="nb-NO" sz="2400" dirty="0" err="1"/>
              <a:t>value</a:t>
            </a:r>
            <a:endParaRPr lang="nb-NO" sz="2400" dirty="0"/>
          </a:p>
          <a:p>
            <a:pPr lvl="1">
              <a:buFont typeface="Arial" panose="020B0604020202020204" pitchFamily="34" charset="0"/>
              <a:buChar char="•"/>
            </a:pPr>
            <a:r>
              <a:rPr lang="nb-NO" sz="2400" dirty="0"/>
              <a:t>	OR: </a:t>
            </a:r>
            <a:r>
              <a:rPr lang="nb-NO" sz="2400" dirty="0" err="1"/>
              <a:t>Valve</a:t>
            </a:r>
            <a:r>
              <a:rPr lang="nb-NO" sz="2400" dirty="0"/>
              <a:t> </a:t>
            </a:r>
            <a:r>
              <a:rPr lang="nb-NO" sz="2400" dirty="0" err="1"/>
              <a:t>position</a:t>
            </a:r>
            <a:r>
              <a:rPr lang="nb-NO" sz="2400" dirty="0"/>
              <a:t> control (= midranging control)</a:t>
            </a:r>
          </a:p>
        </p:txBody>
      </p:sp>
    </p:spTree>
    <p:extLst>
      <p:ext uri="{BB962C8B-B14F-4D97-AF65-F5344CB8AC3E}">
        <p14:creationId xmlns:p14="http://schemas.microsoft.com/office/powerpoint/2010/main" val="1069038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94E5-6ACD-486D-8780-889C42566C6C}"/>
              </a:ext>
            </a:extLst>
          </p:cNvPr>
          <p:cNvSpPr>
            <a:spLocks noGrp="1"/>
          </p:cNvSpPr>
          <p:nvPr>
            <p:ph type="title"/>
          </p:nvPr>
        </p:nvSpPr>
        <p:spPr/>
        <p:txBody>
          <a:bodyPr>
            <a:normAutofit fontScale="90000"/>
          </a:bodyPr>
          <a:lstStyle/>
          <a:p>
            <a:r>
              <a:rPr lang="nb-NO" dirty="0"/>
              <a:t>Split range control:</a:t>
            </a:r>
            <a:br>
              <a:rPr lang="nb-NO" dirty="0"/>
            </a:br>
            <a:r>
              <a:rPr lang="nb-NO" dirty="0"/>
              <a:t>Donald </a:t>
            </a:r>
            <a:r>
              <a:rPr lang="nb-NO" dirty="0" err="1"/>
              <a:t>Eckman</a:t>
            </a:r>
            <a:r>
              <a:rPr lang="nb-NO" dirty="0"/>
              <a:t> (1945)</a:t>
            </a:r>
          </a:p>
        </p:txBody>
      </p:sp>
      <p:pic>
        <p:nvPicPr>
          <p:cNvPr id="4" name="Content Placeholder 3">
            <a:extLst>
              <a:ext uri="{FF2B5EF4-FFF2-40B4-BE49-F238E27FC236}">
                <a16:creationId xmlns:a16="http://schemas.microsoft.com/office/drawing/2014/main" id="{F62AD705-D070-4135-8F36-6DF785856AC3}"/>
              </a:ext>
            </a:extLst>
          </p:cNvPr>
          <p:cNvPicPr>
            <a:picLocks noGrp="1" noChangeAspect="1"/>
          </p:cNvPicPr>
          <p:nvPr>
            <p:ph idx="1"/>
          </p:nvPr>
        </p:nvPicPr>
        <p:blipFill>
          <a:blip r:embed="rId2"/>
          <a:stretch>
            <a:fillRect/>
          </a:stretch>
        </p:blipFill>
        <p:spPr>
          <a:xfrm>
            <a:off x="5456920" y="274638"/>
            <a:ext cx="6198952" cy="4525963"/>
          </a:xfrm>
          <a:prstGeom prst="rect">
            <a:avLst/>
          </a:prstGeom>
        </p:spPr>
      </p:pic>
      <p:pic>
        <p:nvPicPr>
          <p:cNvPr id="5" name="Picture 4">
            <a:extLst>
              <a:ext uri="{FF2B5EF4-FFF2-40B4-BE49-F238E27FC236}">
                <a16:creationId xmlns:a16="http://schemas.microsoft.com/office/drawing/2014/main" id="{FE60DB4F-F211-4915-9ECD-21A62B3242E6}"/>
              </a:ext>
            </a:extLst>
          </p:cNvPr>
          <p:cNvPicPr>
            <a:picLocks noChangeAspect="1"/>
          </p:cNvPicPr>
          <p:nvPr/>
        </p:nvPicPr>
        <p:blipFill>
          <a:blip r:embed="rId3"/>
          <a:stretch>
            <a:fillRect/>
          </a:stretch>
        </p:blipFill>
        <p:spPr>
          <a:xfrm>
            <a:off x="746337" y="1715677"/>
            <a:ext cx="4120643" cy="3224851"/>
          </a:xfrm>
          <a:prstGeom prst="rect">
            <a:avLst/>
          </a:prstGeom>
        </p:spPr>
      </p:pic>
    </p:spTree>
    <p:extLst>
      <p:ext uri="{BB962C8B-B14F-4D97-AF65-F5344CB8AC3E}">
        <p14:creationId xmlns:p14="http://schemas.microsoft.com/office/powerpoint/2010/main" val="208822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p:cNvGrpSpPr/>
          <p:nvPr/>
        </p:nvGrpSpPr>
        <p:grpSpPr>
          <a:xfrm>
            <a:off x="1136855" y="1182965"/>
            <a:ext cx="2635250" cy="2335213"/>
            <a:chOff x="5573958" y="1777389"/>
            <a:chExt cx="2635250" cy="2335213"/>
          </a:xfrm>
        </p:grpSpPr>
        <p:grpSp>
          <p:nvGrpSpPr>
            <p:cNvPr id="18" name="Group 4"/>
            <p:cNvGrpSpPr>
              <a:grpSpLocks noChangeAspect="1"/>
            </p:cNvGrpSpPr>
            <p:nvPr/>
          </p:nvGrpSpPr>
          <p:grpSpPr bwMode="auto">
            <a:xfrm>
              <a:off x="5573958" y="1777389"/>
              <a:ext cx="2635250" cy="2335213"/>
              <a:chOff x="3528" y="1642"/>
              <a:chExt cx="1660" cy="1471"/>
            </a:xfrm>
          </p:grpSpPr>
          <p:sp>
            <p:nvSpPr>
              <p:cNvPr id="20" name="AutoShape 3"/>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5"/>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6"/>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Lst>
                <a:ahLst/>
                <a:cxnLst>
                  <a:cxn ang="0">
                    <a:pos x="T0" y="T1"/>
                  </a:cxn>
                  <a:cxn ang="0">
                    <a:pos x="T2" y="T3"/>
                  </a:cxn>
                  <a:cxn ang="0">
                    <a:pos x="T4" y="T5"/>
                  </a:cxn>
                  <a:cxn ang="0">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3" name="Freeform 7"/>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Rectangle 8"/>
              <p:cNvSpPr>
                <a:spLocks noChangeArrowheads="1"/>
              </p:cNvSpPr>
              <p:nvPr/>
            </p:nvSpPr>
            <p:spPr bwMode="auto">
              <a:xfrm>
                <a:off x="3652" y="1943"/>
                <a:ext cx="1362" cy="952"/>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5" name="Freeform 9"/>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6" name="Rectangle 10"/>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7" name="Rectangle 11"/>
              <p:cNvSpPr>
                <a:spLocks noChangeArrowheads="1"/>
              </p:cNvSpPr>
              <p:nvPr/>
            </p:nvSpPr>
            <p:spPr bwMode="auto">
              <a:xfrm>
                <a:off x="3652" y="2889"/>
                <a:ext cx="1362" cy="193"/>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8" name="Picture 1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4"/>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Bilde 31"/>
          <p:cNvPicPr>
            <a:picLocks noChangeAspect="1"/>
          </p:cNvPicPr>
          <p:nvPr/>
        </p:nvPicPr>
        <p:blipFill>
          <a:blip r:embed="rId5"/>
          <a:stretch>
            <a:fillRect/>
          </a:stretch>
        </p:blipFill>
        <p:spPr>
          <a:xfrm>
            <a:off x="6380377" y="3587155"/>
            <a:ext cx="3930573" cy="2521499"/>
          </a:xfrm>
          <a:prstGeom prst="rect">
            <a:avLst/>
          </a:prstGeom>
        </p:spPr>
      </p:pic>
      <p:sp>
        <p:nvSpPr>
          <p:cNvPr id="4" name="TextBox 3">
            <a:extLst>
              <a:ext uri="{FF2B5EF4-FFF2-40B4-BE49-F238E27FC236}">
                <a16:creationId xmlns:a16="http://schemas.microsoft.com/office/drawing/2014/main" id="{9F079540-F957-4933-BDFD-CA9E56A7015D}"/>
              </a:ext>
            </a:extLst>
          </p:cNvPr>
          <p:cNvSpPr txBox="1"/>
          <p:nvPr/>
        </p:nvSpPr>
        <p:spPr>
          <a:xfrm>
            <a:off x="3737181" y="1587301"/>
            <a:ext cx="3277051" cy="1477328"/>
          </a:xfrm>
          <a:prstGeom prst="rect">
            <a:avLst/>
          </a:prstGeom>
          <a:noFill/>
        </p:spPr>
        <p:txBody>
          <a:bodyPr wrap="none" rtlCol="0">
            <a:spAutoFit/>
          </a:bodyPr>
          <a:lstStyle/>
          <a:p>
            <a:r>
              <a:rPr lang="nb-NO" dirty="0"/>
              <a:t>MVs:</a:t>
            </a:r>
          </a:p>
          <a:p>
            <a:pPr marL="342900" indent="-342900">
              <a:buAutoNum type="arabicPeriod"/>
            </a:pPr>
            <a:r>
              <a:rPr lang="nb-NO" dirty="0"/>
              <a:t>AC (</a:t>
            </a:r>
            <a:r>
              <a:rPr lang="nb-NO" dirty="0" err="1"/>
              <a:t>expensive</a:t>
            </a:r>
            <a:r>
              <a:rPr lang="nb-NO" dirty="0"/>
              <a:t> </a:t>
            </a:r>
            <a:r>
              <a:rPr lang="nb-NO" dirty="0" err="1"/>
              <a:t>cooling</a:t>
            </a:r>
            <a:r>
              <a:rPr lang="nb-NO" dirty="0"/>
              <a:t>)</a:t>
            </a:r>
          </a:p>
          <a:p>
            <a:pPr marL="342900" indent="-342900">
              <a:buAutoNum type="arabicPeriod"/>
            </a:pPr>
            <a:r>
              <a:rPr lang="nb-NO" dirty="0"/>
              <a:t>CW (</a:t>
            </a:r>
            <a:r>
              <a:rPr lang="nb-NO" dirty="0" err="1"/>
              <a:t>cooling</a:t>
            </a:r>
            <a:r>
              <a:rPr lang="nb-NO" dirty="0"/>
              <a:t> water; </a:t>
            </a:r>
            <a:r>
              <a:rPr lang="nb-NO" dirty="0" err="1"/>
              <a:t>cheap</a:t>
            </a:r>
            <a:r>
              <a:rPr lang="nb-NO" dirty="0"/>
              <a:t>)</a:t>
            </a:r>
          </a:p>
          <a:p>
            <a:pPr marL="342900" indent="-342900">
              <a:buAutoNum type="arabicPeriod"/>
            </a:pPr>
            <a:r>
              <a:rPr lang="nb-NO" dirty="0"/>
              <a:t>HW (hot water, </a:t>
            </a:r>
            <a:r>
              <a:rPr lang="nb-NO" dirty="0" err="1"/>
              <a:t>quite</a:t>
            </a:r>
            <a:r>
              <a:rPr lang="nb-NO" dirty="0"/>
              <a:t> </a:t>
            </a:r>
            <a:r>
              <a:rPr lang="nb-NO" dirty="0" err="1"/>
              <a:t>cheap</a:t>
            </a:r>
            <a:r>
              <a:rPr lang="nb-NO" dirty="0"/>
              <a:t>)</a:t>
            </a:r>
          </a:p>
          <a:p>
            <a:pPr marL="342900" indent="-342900">
              <a:buAutoNum type="arabicPeriod"/>
            </a:pPr>
            <a:r>
              <a:rPr lang="nb-NO" dirty="0"/>
              <a:t>Electric heat, EH (</a:t>
            </a:r>
            <a:r>
              <a:rPr lang="nb-NO" dirty="0" err="1"/>
              <a:t>expensive</a:t>
            </a:r>
            <a:r>
              <a:rPr lang="nb-NO" dirty="0"/>
              <a:t>)</a:t>
            </a:r>
          </a:p>
        </p:txBody>
      </p:sp>
      <p:pic>
        <p:nvPicPr>
          <p:cNvPr id="35" name="Bilde 5">
            <a:extLst>
              <a:ext uri="{FF2B5EF4-FFF2-40B4-BE49-F238E27FC236}">
                <a16:creationId xmlns:a16="http://schemas.microsoft.com/office/drawing/2014/main" id="{0E294048-E3AE-4FC8-A16C-0C630F634A5A}"/>
              </a:ext>
            </a:extLst>
          </p:cNvPr>
          <p:cNvPicPr>
            <a:picLocks noChangeAspect="1"/>
          </p:cNvPicPr>
          <p:nvPr/>
        </p:nvPicPr>
        <p:blipFill>
          <a:blip r:embed="rId6"/>
          <a:stretch>
            <a:fillRect/>
          </a:stretch>
        </p:blipFill>
        <p:spPr>
          <a:xfrm>
            <a:off x="725899" y="3611281"/>
            <a:ext cx="3885710" cy="2072938"/>
          </a:xfrm>
          <a:prstGeom prst="rect">
            <a:avLst/>
          </a:prstGeom>
        </p:spPr>
      </p:pic>
      <p:sp>
        <p:nvSpPr>
          <p:cNvPr id="36" name="TextBox 35">
            <a:extLst>
              <a:ext uri="{FF2B5EF4-FFF2-40B4-BE49-F238E27FC236}">
                <a16:creationId xmlns:a16="http://schemas.microsoft.com/office/drawing/2014/main" id="{439F37BF-D17A-4D87-B5BE-48F80A6A3193}"/>
              </a:ext>
            </a:extLst>
          </p:cNvPr>
          <p:cNvSpPr txBox="1"/>
          <p:nvPr/>
        </p:nvSpPr>
        <p:spPr>
          <a:xfrm>
            <a:off x="2375311" y="2005290"/>
            <a:ext cx="516488" cy="369332"/>
          </a:xfrm>
          <a:prstGeom prst="rect">
            <a:avLst/>
          </a:prstGeom>
          <a:noFill/>
        </p:spPr>
        <p:txBody>
          <a:bodyPr wrap="none" rtlCol="0">
            <a:spAutoFit/>
          </a:bodyPr>
          <a:lstStyle/>
          <a:p>
            <a:r>
              <a:rPr lang="nb-NO" dirty="0"/>
              <a:t>y=T</a:t>
            </a:r>
          </a:p>
        </p:txBody>
      </p:sp>
      <p:sp>
        <p:nvSpPr>
          <p:cNvPr id="31" name="Tittel 1">
            <a:extLst>
              <a:ext uri="{FF2B5EF4-FFF2-40B4-BE49-F238E27FC236}">
                <a16:creationId xmlns:a16="http://schemas.microsoft.com/office/drawing/2014/main" id="{FCB1338B-C1B5-4E47-ABAF-198289329C3A}"/>
              </a:ext>
            </a:extLst>
          </p:cNvPr>
          <p:cNvSpPr txBox="1">
            <a:spLocks/>
          </p:cNvSpPr>
          <p:nvPr/>
        </p:nvSpPr>
        <p:spPr>
          <a:xfrm>
            <a:off x="484706" y="-86855"/>
            <a:ext cx="10972800"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en-US" dirty="0"/>
              <a:t>Split-range control (SRC): </a:t>
            </a:r>
            <a:r>
              <a:rPr lang="en-US" sz="3200" dirty="0"/>
              <a:t>One CV (y). Two or more MVs (u1,u2)</a:t>
            </a:r>
            <a:endParaRPr lang="en-US" dirty="0"/>
          </a:p>
        </p:txBody>
      </p:sp>
      <p:sp>
        <p:nvSpPr>
          <p:cNvPr id="6" name="TextBox 5">
            <a:extLst>
              <a:ext uri="{FF2B5EF4-FFF2-40B4-BE49-F238E27FC236}">
                <a16:creationId xmlns:a16="http://schemas.microsoft.com/office/drawing/2014/main" id="{C0CF6987-4C11-4BE3-8CDD-178DC04AE10E}"/>
              </a:ext>
            </a:extLst>
          </p:cNvPr>
          <p:cNvSpPr txBox="1"/>
          <p:nvPr/>
        </p:nvSpPr>
        <p:spPr>
          <a:xfrm>
            <a:off x="499844" y="484645"/>
            <a:ext cx="4591898" cy="738664"/>
          </a:xfrm>
          <a:prstGeom prst="rect">
            <a:avLst/>
          </a:prstGeom>
          <a:noFill/>
        </p:spPr>
        <p:txBody>
          <a:bodyPr wrap="none" rtlCol="0">
            <a:spAutoFit/>
          </a:bodyPr>
          <a:lstStyle/>
          <a:p>
            <a:endParaRPr lang="nb-NO" dirty="0"/>
          </a:p>
          <a:p>
            <a:r>
              <a:rPr lang="nb-NO" sz="2400" dirty="0" err="1"/>
              <a:t>Example</a:t>
            </a:r>
            <a:r>
              <a:rPr lang="nb-NO" sz="2400" dirty="0"/>
              <a:t>: Room </a:t>
            </a:r>
            <a:r>
              <a:rPr lang="nb-NO" sz="2400" dirty="0" err="1"/>
              <a:t>heating</a:t>
            </a:r>
            <a:r>
              <a:rPr lang="nb-NO" sz="2400" dirty="0"/>
              <a:t> </a:t>
            </a:r>
            <a:r>
              <a:rPr lang="nb-NO" sz="2400" dirty="0" err="1"/>
              <a:t>with</a:t>
            </a:r>
            <a:r>
              <a:rPr lang="nb-NO" sz="2400" dirty="0"/>
              <a:t> 4 MVs</a:t>
            </a:r>
          </a:p>
        </p:txBody>
      </p:sp>
    </p:spTree>
    <p:extLst>
      <p:ext uri="{BB962C8B-B14F-4D97-AF65-F5344CB8AC3E}">
        <p14:creationId xmlns:p14="http://schemas.microsoft.com/office/powerpoint/2010/main" val="402790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7680" y="0"/>
            <a:ext cx="10972800" cy="1143000"/>
          </a:xfrm>
        </p:spPr>
        <p:txBody>
          <a:bodyPr>
            <a:normAutofit/>
          </a:bodyPr>
          <a:lstStyle/>
          <a:p>
            <a:r>
              <a:rPr lang="es-MX" dirty="0" err="1"/>
              <a:t>Simulation</a:t>
            </a:r>
            <a:r>
              <a:rPr lang="es-MX" dirty="0"/>
              <a:t> PI-control: Setpoint </a:t>
            </a:r>
            <a:r>
              <a:rPr lang="es-MX" dirty="0" err="1"/>
              <a:t>changes</a:t>
            </a:r>
            <a:r>
              <a:rPr lang="es-MX" dirty="0"/>
              <a:t> </a:t>
            </a:r>
            <a:r>
              <a:rPr lang="es-MX" dirty="0" err="1"/>
              <a:t>temperature</a:t>
            </a:r>
            <a:endParaRPr lang="nb-NO" dirty="0"/>
          </a:p>
        </p:txBody>
      </p:sp>
      <p:pic>
        <p:nvPicPr>
          <p:cNvPr id="5" name="Bilde 4"/>
          <p:cNvPicPr>
            <a:picLocks noChangeAspect="1"/>
          </p:cNvPicPr>
          <p:nvPr/>
        </p:nvPicPr>
        <p:blipFill>
          <a:blip r:embed="rId2"/>
          <a:stretch>
            <a:fillRect/>
          </a:stretch>
        </p:blipFill>
        <p:spPr>
          <a:xfrm>
            <a:off x="1071084" y="1329715"/>
            <a:ext cx="6325705" cy="4592114"/>
          </a:xfrm>
          <a:prstGeom prst="rect">
            <a:avLst/>
          </a:prstGeom>
        </p:spPr>
      </p:pic>
    </p:spTree>
    <p:extLst>
      <p:ext uri="{BB962C8B-B14F-4D97-AF65-F5344CB8AC3E}">
        <p14:creationId xmlns:p14="http://schemas.microsoft.com/office/powerpoint/2010/main" val="309013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9858-15C3-487F-990C-C7432D4A502D}"/>
              </a:ext>
            </a:extLst>
          </p:cNvPr>
          <p:cNvSpPr>
            <a:spLocks noGrp="1"/>
          </p:cNvSpPr>
          <p:nvPr>
            <p:ph type="title"/>
          </p:nvPr>
        </p:nvSpPr>
        <p:spPr/>
        <p:txBody>
          <a:bodyPr>
            <a:normAutofit/>
          </a:bodyPr>
          <a:lstStyle/>
          <a:p>
            <a:r>
              <a:rPr lang="nb-NO" dirty="0"/>
              <a:t>The less </a:t>
            </a:r>
            <a:r>
              <a:rPr lang="nb-NO" dirty="0" err="1"/>
              <a:t>obvious</a:t>
            </a:r>
            <a:r>
              <a:rPr lang="nb-NO" dirty="0"/>
              <a:t> case: </a:t>
            </a:r>
            <a:r>
              <a:rPr lang="nb-NO" dirty="0" err="1"/>
              <a:t>Unconstrained</a:t>
            </a:r>
            <a:r>
              <a:rPr lang="nb-NO" dirty="0"/>
              <a:t> optimum</a:t>
            </a:r>
          </a:p>
        </p:txBody>
      </p:sp>
      <p:sp>
        <p:nvSpPr>
          <p:cNvPr id="3" name="Content Placeholder 2">
            <a:extLst>
              <a:ext uri="{FF2B5EF4-FFF2-40B4-BE49-F238E27FC236}">
                <a16:creationId xmlns:a16="http://schemas.microsoft.com/office/drawing/2014/main" id="{C62F896C-9EE8-45D7-9835-2C4FC1EFCD49}"/>
              </a:ext>
            </a:extLst>
          </p:cNvPr>
          <p:cNvSpPr>
            <a:spLocks noGrp="1"/>
          </p:cNvSpPr>
          <p:nvPr>
            <p:ph idx="1"/>
          </p:nvPr>
        </p:nvSpPr>
        <p:spPr/>
        <p:txBody>
          <a:bodyPr>
            <a:normAutofit/>
          </a:bodyPr>
          <a:lstStyle/>
          <a:p>
            <a:r>
              <a:rPr lang="nb-NO" sz="3200" dirty="0"/>
              <a:t>u: </a:t>
            </a:r>
            <a:r>
              <a:rPr lang="nb-NO" sz="3200" dirty="0" err="1"/>
              <a:t>unconstrained</a:t>
            </a:r>
            <a:r>
              <a:rPr lang="nb-NO" sz="3200" dirty="0"/>
              <a:t> MV</a:t>
            </a:r>
          </a:p>
          <a:p>
            <a:r>
              <a:rPr lang="nb-NO" sz="3200" dirty="0" err="1"/>
              <a:t>What</a:t>
            </a:r>
            <a:r>
              <a:rPr lang="nb-NO" sz="3200" dirty="0"/>
              <a:t> to control? y=?</a:t>
            </a:r>
          </a:p>
        </p:txBody>
      </p:sp>
      <p:grpSp>
        <p:nvGrpSpPr>
          <p:cNvPr id="4" name="Gruppe 98">
            <a:extLst>
              <a:ext uri="{FF2B5EF4-FFF2-40B4-BE49-F238E27FC236}">
                <a16:creationId xmlns:a16="http://schemas.microsoft.com/office/drawing/2014/main" id="{BB772BC5-43E0-4BB5-9DB0-C509A0D862C8}"/>
              </a:ext>
            </a:extLst>
          </p:cNvPr>
          <p:cNvGrpSpPr/>
          <p:nvPr/>
        </p:nvGrpSpPr>
        <p:grpSpPr>
          <a:xfrm>
            <a:off x="6612683" y="1519200"/>
            <a:ext cx="4710001" cy="3349256"/>
            <a:chOff x="3695663" y="1976047"/>
            <a:chExt cx="4073658" cy="2698074"/>
          </a:xfrm>
        </p:grpSpPr>
        <p:grpSp>
          <p:nvGrpSpPr>
            <p:cNvPr id="5" name="Gruppe 99">
              <a:extLst>
                <a:ext uri="{FF2B5EF4-FFF2-40B4-BE49-F238E27FC236}">
                  <a16:creationId xmlns:a16="http://schemas.microsoft.com/office/drawing/2014/main" id="{2DF483CF-5291-402D-B04A-22654130DA32}"/>
                </a:ext>
              </a:extLst>
            </p:cNvPr>
            <p:cNvGrpSpPr/>
            <p:nvPr/>
          </p:nvGrpSpPr>
          <p:grpSpPr>
            <a:xfrm>
              <a:off x="3695663" y="1976047"/>
              <a:ext cx="4073658" cy="2698074"/>
              <a:chOff x="3695663" y="1976047"/>
              <a:chExt cx="4073658" cy="2698074"/>
            </a:xfrm>
          </p:grpSpPr>
          <p:grpSp>
            <p:nvGrpSpPr>
              <p:cNvPr id="7" name="Group 13">
                <a:extLst>
                  <a:ext uri="{FF2B5EF4-FFF2-40B4-BE49-F238E27FC236}">
                    <a16:creationId xmlns:a16="http://schemas.microsoft.com/office/drawing/2014/main" id="{27A8C5B5-C5DE-4656-AF12-3BED744668F8}"/>
                  </a:ext>
                </a:extLst>
              </p:cNvPr>
              <p:cNvGrpSpPr>
                <a:grpSpLocks/>
              </p:cNvGrpSpPr>
              <p:nvPr/>
            </p:nvGrpSpPr>
            <p:grpSpPr bwMode="auto">
              <a:xfrm>
                <a:off x="3701237" y="1976047"/>
                <a:ext cx="4068084" cy="2698074"/>
                <a:chOff x="1924050" y="4403725"/>
                <a:chExt cx="3344863" cy="2080443"/>
              </a:xfrm>
            </p:grpSpPr>
            <p:sp>
              <p:nvSpPr>
                <p:cNvPr id="10" name="Line 9">
                  <a:extLst>
                    <a:ext uri="{FF2B5EF4-FFF2-40B4-BE49-F238E27FC236}">
                      <a16:creationId xmlns:a16="http://schemas.microsoft.com/office/drawing/2014/main" id="{54129E30-7981-411A-853C-E0E6C9A578D2}"/>
                    </a:ext>
                  </a:extLst>
                </p:cNvPr>
                <p:cNvSpPr>
                  <a:spLocks noChangeShapeType="1"/>
                </p:cNvSpPr>
                <p:nvPr/>
              </p:nvSpPr>
              <p:spPr bwMode="auto">
                <a:xfrm flipV="1">
                  <a:off x="2668588" y="4403725"/>
                  <a:ext cx="1587" cy="1741488"/>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1" name="Line 10">
                  <a:extLst>
                    <a:ext uri="{FF2B5EF4-FFF2-40B4-BE49-F238E27FC236}">
                      <a16:creationId xmlns:a16="http://schemas.microsoft.com/office/drawing/2014/main" id="{01128AF1-C851-423D-AA26-00A6C64C623C}"/>
                    </a:ext>
                  </a:extLst>
                </p:cNvPr>
                <p:cNvSpPr>
                  <a:spLocks noChangeShapeType="1"/>
                </p:cNvSpPr>
                <p:nvPr/>
              </p:nvSpPr>
              <p:spPr bwMode="auto">
                <a:xfrm flipV="1">
                  <a:off x="2668588" y="6142038"/>
                  <a:ext cx="2600325" cy="3175"/>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2" name="Text Box 12">
                  <a:extLst>
                    <a:ext uri="{FF2B5EF4-FFF2-40B4-BE49-F238E27FC236}">
                      <a16:creationId xmlns:a16="http://schemas.microsoft.com/office/drawing/2014/main" id="{C1C56329-2A35-4617-8FCE-3E2354908571}"/>
                    </a:ext>
                  </a:extLst>
                </p:cNvPr>
                <p:cNvSpPr txBox="1">
                  <a:spLocks noChangeArrowheads="1"/>
                </p:cNvSpPr>
                <p:nvPr/>
              </p:nvSpPr>
              <p:spPr bwMode="auto">
                <a:xfrm>
                  <a:off x="1924050" y="4480783"/>
                  <a:ext cx="979308" cy="558826"/>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a:solidFill>
                        <a:srgbClr val="00B050"/>
                      </a:solidFill>
                      <a:latin typeface="+mj-lt"/>
                      <a:cs typeface="Arial" panose="020B0604020202020204" pitchFamily="34" charset="0"/>
                    </a:rPr>
                    <a:t>J</a:t>
                  </a: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nvGrpSpPr>
                <p:cNvPr id="13" name="Group 13">
                  <a:extLst>
                    <a:ext uri="{FF2B5EF4-FFF2-40B4-BE49-F238E27FC236}">
                      <a16:creationId xmlns:a16="http://schemas.microsoft.com/office/drawing/2014/main" id="{0F12F769-1EAB-4CF4-AA96-C4995B3DA0E0}"/>
                    </a:ext>
                  </a:extLst>
                </p:cNvPr>
                <p:cNvGrpSpPr>
                  <a:grpSpLocks/>
                </p:cNvGrpSpPr>
                <p:nvPr/>
              </p:nvGrpSpPr>
              <p:grpSpPr bwMode="auto">
                <a:xfrm>
                  <a:off x="2949575" y="4498975"/>
                  <a:ext cx="2051050" cy="1217613"/>
                  <a:chOff x="2448" y="864"/>
                  <a:chExt cx="1248" cy="1056"/>
                </a:xfrm>
              </p:grpSpPr>
              <p:sp>
                <p:nvSpPr>
                  <p:cNvPr id="16" name="Arc 14">
                    <a:extLst>
                      <a:ext uri="{FF2B5EF4-FFF2-40B4-BE49-F238E27FC236}">
                        <a16:creationId xmlns:a16="http://schemas.microsoft.com/office/drawing/2014/main" id="{D78FE92A-D86B-4141-AD36-3BC4621A0F6C}"/>
                      </a:ext>
                    </a:extLst>
                  </p:cNvPr>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7" name="Arc 15">
                    <a:extLst>
                      <a:ext uri="{FF2B5EF4-FFF2-40B4-BE49-F238E27FC236}">
                        <a16:creationId xmlns:a16="http://schemas.microsoft.com/office/drawing/2014/main" id="{DE3495AB-5754-48B5-BEDF-C8D74E90E559}"/>
                      </a:ext>
                    </a:extLst>
                  </p:cNvPr>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4" name="Text Box 16">
                  <a:extLst>
                    <a:ext uri="{FF2B5EF4-FFF2-40B4-BE49-F238E27FC236}">
                      <a16:creationId xmlns:a16="http://schemas.microsoft.com/office/drawing/2014/main" id="{897F804C-D02D-4DCB-951E-8CA69A9F7A55}"/>
                    </a:ext>
                  </a:extLst>
                </p:cNvPr>
                <p:cNvSpPr txBox="1">
                  <a:spLocks noChangeArrowheads="1"/>
                </p:cNvSpPr>
                <p:nvPr/>
              </p:nvSpPr>
              <p:spPr bwMode="auto">
                <a:xfrm>
                  <a:off x="3638446" y="6165849"/>
                  <a:ext cx="492473" cy="31831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b="1" dirty="0" err="1">
                      <a:solidFill>
                        <a:schemeClr val="accent2"/>
                      </a:solidFill>
                      <a:latin typeface="+mj-lt"/>
                    </a:rPr>
                    <a:t>u</a:t>
                  </a:r>
                  <a:r>
                    <a:rPr lang="nb-NO" altLang="nb-NO" sz="2400" b="1" baseline="30000" dirty="0" err="1">
                      <a:solidFill>
                        <a:schemeClr val="accent2"/>
                      </a:solidFill>
                      <a:latin typeface="+mj-lt"/>
                    </a:rPr>
                    <a:t>opt</a:t>
                  </a:r>
                  <a:endParaRPr lang="en-US" altLang="nb-NO" sz="2400" b="1" baseline="30000" dirty="0">
                    <a:solidFill>
                      <a:schemeClr val="accent2"/>
                    </a:solidFill>
                    <a:latin typeface="+mj-lt"/>
                  </a:endParaRPr>
                </a:p>
              </p:txBody>
            </p:sp>
            <p:sp>
              <p:nvSpPr>
                <p:cNvPr id="15" name="Line 18">
                  <a:extLst>
                    <a:ext uri="{FF2B5EF4-FFF2-40B4-BE49-F238E27FC236}">
                      <a16:creationId xmlns:a16="http://schemas.microsoft.com/office/drawing/2014/main" id="{1470FBE4-2DDE-498A-AA25-04DD8D09377F}"/>
                    </a:ext>
                  </a:extLst>
                </p:cNvPr>
                <p:cNvSpPr>
                  <a:spLocks noChangeShapeType="1"/>
                </p:cNvSpPr>
                <p:nvPr/>
              </p:nvSpPr>
              <p:spPr bwMode="auto">
                <a:xfrm>
                  <a:off x="3924300" y="5734050"/>
                  <a:ext cx="0" cy="431800"/>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8" name="Text Box 12">
                <a:extLst>
                  <a:ext uri="{FF2B5EF4-FFF2-40B4-BE49-F238E27FC236}">
                    <a16:creationId xmlns:a16="http://schemas.microsoft.com/office/drawing/2014/main" id="{7AAF01C6-14D7-420B-80EC-2DB95DDD587D}"/>
                  </a:ext>
                </a:extLst>
              </p:cNvPr>
              <p:cNvSpPr txBox="1">
                <a:spLocks noChangeArrowheads="1"/>
              </p:cNvSpPr>
              <p:nvPr/>
            </p:nvSpPr>
            <p:spPr bwMode="auto">
              <a:xfrm>
                <a:off x="3695663" y="3445545"/>
                <a:ext cx="1191052" cy="724728"/>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err="1">
                    <a:solidFill>
                      <a:srgbClr val="00B050"/>
                    </a:solidFill>
                    <a:latin typeface="+mj-lt"/>
                    <a:cs typeface="Arial" panose="020B0604020202020204" pitchFamily="34" charset="0"/>
                  </a:rPr>
                  <a:t>J</a:t>
                </a:r>
                <a:r>
                  <a:rPr lang="en-GB" altLang="nb-NO" sz="2800" b="1" baseline="30000" dirty="0" err="1">
                    <a:solidFill>
                      <a:srgbClr val="00B050"/>
                    </a:solidFill>
                    <a:latin typeface="+mj-lt"/>
                    <a:cs typeface="Arial" panose="020B0604020202020204" pitchFamily="34" charset="0"/>
                  </a:rPr>
                  <a:t>opt</a:t>
                </a:r>
                <a:endParaRPr lang="en-GB" altLang="nb-NO" sz="2800" b="1" baseline="30000" dirty="0">
                  <a:solidFill>
                    <a:srgbClr val="00B050"/>
                  </a:solidFill>
                  <a:latin typeface="+mj-lt"/>
                  <a:cs typeface="Arial" panose="020B0604020202020204" pitchFamily="34" charset="0"/>
                </a:endParaRP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sp>
            <p:nvSpPr>
              <p:cNvPr id="9" name="Line 18">
                <a:extLst>
                  <a:ext uri="{FF2B5EF4-FFF2-40B4-BE49-F238E27FC236}">
                    <a16:creationId xmlns:a16="http://schemas.microsoft.com/office/drawing/2014/main" id="{7A85230F-D0F6-4297-B5D1-86534BA155E3}"/>
                  </a:ext>
                </a:extLst>
              </p:cNvPr>
              <p:cNvSpPr>
                <a:spLocks noChangeShapeType="1"/>
              </p:cNvSpPr>
              <p:nvPr/>
            </p:nvSpPr>
            <p:spPr bwMode="auto">
              <a:xfrm flipH="1" flipV="1">
                <a:off x="4606757" y="3678664"/>
                <a:ext cx="1527221" cy="22647"/>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6" name="Ellipse 100">
              <a:extLst>
                <a:ext uri="{FF2B5EF4-FFF2-40B4-BE49-F238E27FC236}">
                  <a16:creationId xmlns:a16="http://schemas.microsoft.com/office/drawing/2014/main" id="{B068D112-19B9-4F0D-A393-1E1DD179FF27}"/>
                </a:ext>
              </a:extLst>
            </p:cNvPr>
            <p:cNvSpPr/>
            <p:nvPr/>
          </p:nvSpPr>
          <p:spPr>
            <a:xfrm>
              <a:off x="6111424" y="3638550"/>
              <a:ext cx="89101" cy="952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92437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nb-NO" altLang="nb-NO"/>
              <a:t>Outline </a:t>
            </a:r>
          </a:p>
        </p:txBody>
      </p:sp>
      <p:sp>
        <p:nvSpPr>
          <p:cNvPr id="8195" name="Content Placeholder 2"/>
          <p:cNvSpPr>
            <a:spLocks noGrp="1"/>
          </p:cNvSpPr>
          <p:nvPr>
            <p:ph idx="1"/>
          </p:nvPr>
        </p:nvSpPr>
        <p:spPr/>
        <p:txBody>
          <a:bodyPr/>
          <a:lstStyle/>
          <a:p>
            <a:r>
              <a:rPr lang="nb-NO" altLang="nb-NO" dirty="0"/>
              <a:t>Our </a:t>
            </a:r>
            <a:r>
              <a:rPr lang="nb-NO" altLang="nb-NO" dirty="0" err="1"/>
              <a:t>paradigm</a:t>
            </a:r>
            <a:r>
              <a:rPr lang="nb-NO" altLang="nb-NO" dirty="0"/>
              <a:t>:  </a:t>
            </a:r>
            <a:r>
              <a:rPr lang="nb-NO" altLang="nb-NO" dirty="0" err="1"/>
              <a:t>Decision</a:t>
            </a:r>
            <a:r>
              <a:rPr lang="nb-NO" altLang="nb-NO" dirty="0"/>
              <a:t> </a:t>
            </a:r>
            <a:r>
              <a:rPr lang="nb-NO" altLang="nb-NO" dirty="0" err="1"/>
              <a:t>hieararchy</a:t>
            </a:r>
            <a:r>
              <a:rPr lang="nb-NO" altLang="nb-NO" dirty="0"/>
              <a:t> </a:t>
            </a:r>
            <a:r>
              <a:rPr lang="nb-NO" altLang="nb-NO" dirty="0" err="1"/>
              <a:t>based</a:t>
            </a:r>
            <a:r>
              <a:rPr lang="nb-NO" altLang="nb-NO" dirty="0"/>
              <a:t> </a:t>
            </a:r>
            <a:r>
              <a:rPr lang="nb-NO" altLang="nb-NO" dirty="0" err="1"/>
              <a:t>on</a:t>
            </a:r>
            <a:r>
              <a:rPr lang="nb-NO" altLang="nb-NO" dirty="0"/>
              <a:t> time </a:t>
            </a:r>
            <a:r>
              <a:rPr lang="nb-NO" altLang="nb-NO" dirty="0" err="1"/>
              <a:t>scale</a:t>
            </a:r>
            <a:r>
              <a:rPr lang="nb-NO" altLang="nb-NO" dirty="0"/>
              <a:t> </a:t>
            </a:r>
            <a:r>
              <a:rPr lang="nb-NO" altLang="nb-NO" dirty="0" err="1"/>
              <a:t>separation</a:t>
            </a:r>
            <a:endParaRPr lang="nb-NO" altLang="nb-NO" dirty="0"/>
          </a:p>
          <a:p>
            <a:r>
              <a:rPr lang="nb-NO" altLang="nb-NO" dirty="0"/>
              <a:t>Control </a:t>
            </a:r>
            <a:r>
              <a:rPr lang="nb-NO" altLang="nb-NO" dirty="0" err="1"/>
              <a:t>structure</a:t>
            </a:r>
            <a:r>
              <a:rPr lang="nb-NO" altLang="nb-NO" dirty="0"/>
              <a:t> design </a:t>
            </a:r>
            <a:r>
              <a:rPr lang="nb-NO" altLang="nb-NO" dirty="0" err="1"/>
              <a:t>procedure</a:t>
            </a:r>
            <a:r>
              <a:rPr lang="nb-NO" altLang="nb-NO" dirty="0"/>
              <a:t>: </a:t>
            </a:r>
            <a:r>
              <a:rPr lang="nb-NO" altLang="nb-NO" dirty="0" err="1"/>
              <a:t>Based</a:t>
            </a:r>
            <a:r>
              <a:rPr lang="nb-NO" altLang="nb-NO" dirty="0"/>
              <a:t> </a:t>
            </a:r>
            <a:r>
              <a:rPr lang="nb-NO" altLang="nb-NO" dirty="0" err="1"/>
              <a:t>on</a:t>
            </a:r>
            <a:r>
              <a:rPr lang="nb-NO" altLang="nb-NO" dirty="0"/>
              <a:t> </a:t>
            </a:r>
            <a:r>
              <a:rPr lang="nb-NO" altLang="nb-NO" dirty="0" err="1"/>
              <a:t>economics</a:t>
            </a:r>
            <a:endParaRPr lang="nb-NO" altLang="nb-NO" dirty="0"/>
          </a:p>
          <a:p>
            <a:pPr lvl="1"/>
            <a:r>
              <a:rPr lang="nb-NO" altLang="nb-NO" dirty="0" err="1"/>
              <a:t>Implement</a:t>
            </a:r>
            <a:r>
              <a:rPr lang="nb-NO" altLang="nb-NO" dirty="0"/>
              <a:t> optimal </a:t>
            </a:r>
            <a:r>
              <a:rPr lang="nb-NO" altLang="nb-NO" dirty="0" err="1"/>
              <a:t>operation</a:t>
            </a:r>
            <a:r>
              <a:rPr lang="nb-NO" altLang="nb-NO" dirty="0"/>
              <a:t> in control </a:t>
            </a:r>
            <a:r>
              <a:rPr lang="nb-NO" altLang="nb-NO" dirty="0" err="1"/>
              <a:t>layer</a:t>
            </a:r>
            <a:endParaRPr lang="nb-NO" altLang="nb-NO" dirty="0"/>
          </a:p>
          <a:p>
            <a:pPr lvl="1"/>
            <a:r>
              <a:rPr lang="nb-NO" altLang="nb-NO" dirty="0"/>
              <a:t>Control </a:t>
            </a:r>
            <a:r>
              <a:rPr lang="nb-NO" altLang="nb-NO" dirty="0" err="1"/>
              <a:t>active</a:t>
            </a:r>
            <a:r>
              <a:rPr lang="nb-NO" altLang="nb-NO" dirty="0"/>
              <a:t> </a:t>
            </a:r>
            <a:r>
              <a:rPr lang="nb-NO" altLang="nb-NO" dirty="0" err="1"/>
              <a:t>constraints</a:t>
            </a:r>
            <a:r>
              <a:rPr lang="nb-NO" altLang="nb-NO" dirty="0"/>
              <a:t> and «</a:t>
            </a:r>
            <a:r>
              <a:rPr lang="nb-NO" altLang="nb-NO" dirty="0" err="1"/>
              <a:t>self-optimizing</a:t>
            </a:r>
            <a:r>
              <a:rPr lang="nb-NO" altLang="nb-NO" dirty="0"/>
              <a:t>» variables</a:t>
            </a:r>
          </a:p>
          <a:p>
            <a:r>
              <a:rPr lang="nb-NO" altLang="nb-NO" dirty="0" err="1"/>
              <a:t>Example</a:t>
            </a:r>
            <a:r>
              <a:rPr lang="nb-NO" altLang="nb-NO" dirty="0"/>
              <a:t>: Runner</a:t>
            </a:r>
          </a:p>
          <a:p>
            <a:r>
              <a:rPr lang="nb-NO" altLang="nb-NO" dirty="0" err="1"/>
              <a:t>Selection</a:t>
            </a:r>
            <a:r>
              <a:rPr lang="nb-NO" altLang="nb-NO" dirty="0"/>
              <a:t> of </a:t>
            </a:r>
            <a:r>
              <a:rPr lang="nb-NO" altLang="nb-NO" dirty="0" err="1"/>
              <a:t>self-optimizing</a:t>
            </a:r>
            <a:r>
              <a:rPr lang="nb-NO" altLang="nb-NO" dirty="0"/>
              <a:t> </a:t>
            </a:r>
            <a:r>
              <a:rPr lang="nb-NO" altLang="nb-NO" dirty="0" err="1"/>
              <a:t>controlled</a:t>
            </a:r>
            <a:r>
              <a:rPr lang="nb-NO" altLang="nb-NO" dirty="0"/>
              <a:t> variables </a:t>
            </a:r>
          </a:p>
          <a:p>
            <a:r>
              <a:rPr lang="nb-NO" altLang="nb-NO" dirty="0" err="1"/>
              <a:t>Cooling</a:t>
            </a:r>
            <a:r>
              <a:rPr lang="nb-NO" altLang="nb-NO" dirty="0"/>
              <a:t> </a:t>
            </a:r>
            <a:r>
              <a:rPr lang="nb-NO" altLang="nb-NO" dirty="0" err="1"/>
              <a:t>cycle</a:t>
            </a:r>
            <a:r>
              <a:rPr lang="nb-NO" altLang="nb-NO" dirty="0"/>
              <a:t> case </a:t>
            </a:r>
            <a:r>
              <a:rPr lang="nb-NO" altLang="nb-NO" dirty="0" err="1"/>
              <a:t>study</a:t>
            </a:r>
            <a:endParaRPr lang="nb-NO" altLang="nb-NO" dirty="0"/>
          </a:p>
          <a:p>
            <a:r>
              <a:rPr lang="nb-NO" altLang="nb-NO" dirty="0" err="1"/>
              <a:t>Conclusion</a:t>
            </a:r>
            <a:endParaRPr lang="nb-NO" altLang="nb-NO" dirty="0"/>
          </a:p>
        </p:txBody>
      </p:sp>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Tree>
    <p:extLst>
      <p:ext uri="{BB962C8B-B14F-4D97-AF65-F5344CB8AC3E}">
        <p14:creationId xmlns:p14="http://schemas.microsoft.com/office/powerpoint/2010/main" val="97306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36868" name="Rectangle 2"/>
          <p:cNvSpPr>
            <a:spLocks noGrp="1" noChangeArrowheads="1"/>
          </p:cNvSpPr>
          <p:nvPr>
            <p:ph type="body" sz="half" idx="1"/>
          </p:nvPr>
        </p:nvSpPr>
        <p:spPr>
          <a:xfrm>
            <a:off x="2424113" y="2193925"/>
            <a:ext cx="7416800" cy="4114800"/>
          </a:xfrm>
        </p:spPr>
        <p:txBody>
          <a:bodyPr/>
          <a:lstStyle/>
          <a:p>
            <a:pPr lvl="1"/>
            <a:r>
              <a:rPr lang="nb-NO" altLang="nb-NO" sz="2400"/>
              <a:t>Cost to be minimized, J=T</a:t>
            </a:r>
          </a:p>
          <a:p>
            <a:pPr lvl="1"/>
            <a:r>
              <a:rPr lang="nb-NO" altLang="nb-NO" sz="2400"/>
              <a:t>One degree of freedom (u=power)</a:t>
            </a:r>
          </a:p>
          <a:p>
            <a:pPr lvl="1"/>
            <a:r>
              <a:rPr lang="nb-NO" altLang="nb-NO" sz="2400"/>
              <a:t>What should we control?</a:t>
            </a:r>
          </a:p>
          <a:p>
            <a:pPr lvl="2"/>
            <a:endParaRPr lang="nb-NO" altLang="nb-NO" sz="2000"/>
          </a:p>
          <a:p>
            <a:pPr lvl="2"/>
            <a:endParaRPr lang="nb-NO" altLang="nb-NO" sz="2000" baseline="-25000"/>
          </a:p>
        </p:txBody>
      </p:sp>
      <p:pic>
        <p:nvPicPr>
          <p:cNvPr id="36869" name="Picture 3"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0" name="Picture 4"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1" name="Line 5"/>
          <p:cNvSpPr>
            <a:spLocks noChangeShapeType="1"/>
          </p:cNvSpPr>
          <p:nvPr/>
        </p:nvSpPr>
        <p:spPr bwMode="auto">
          <a:xfrm flipH="1">
            <a:off x="6167438" y="5734050"/>
            <a:ext cx="450056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nb-NO"/>
          </a:p>
        </p:txBody>
      </p:sp>
      <p:sp>
        <p:nvSpPr>
          <p:cNvPr id="36873" name="Rectangle 7"/>
          <p:cNvSpPr>
            <a:spLocks noGrp="1" noChangeArrowheads="1"/>
          </p:cNvSpPr>
          <p:nvPr>
            <p:ph type="title"/>
          </p:nvPr>
        </p:nvSpPr>
        <p:spPr>
          <a:xfrm>
            <a:off x="304800" y="544513"/>
            <a:ext cx="10363200" cy="1143000"/>
          </a:xfrm>
        </p:spPr>
        <p:txBody>
          <a:bodyPr>
            <a:normAutofit/>
          </a:bodyPr>
          <a:lstStyle/>
          <a:p>
            <a:r>
              <a:rPr lang="nb-NO" altLang="nb-NO" dirty="0" err="1"/>
              <a:t>Example</a:t>
            </a:r>
            <a:r>
              <a:rPr lang="nb-NO" altLang="nb-NO" dirty="0"/>
              <a:t>: Optimal </a:t>
            </a:r>
            <a:r>
              <a:rPr lang="nb-NO" altLang="nb-NO" dirty="0" err="1"/>
              <a:t>operation</a:t>
            </a:r>
            <a:r>
              <a:rPr lang="nb-NO" altLang="nb-NO" dirty="0"/>
              <a:t> of runner</a:t>
            </a:r>
            <a:endParaRPr lang="en-US" altLang="nb-NO" dirty="0"/>
          </a:p>
        </p:txBody>
      </p:sp>
    </p:spTree>
    <p:extLst>
      <p:ext uri="{BB962C8B-B14F-4D97-AF65-F5344CB8AC3E}">
        <p14:creationId xmlns:p14="http://schemas.microsoft.com/office/powerpoint/2010/main" val="407059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38916" name="Rectangle 2"/>
          <p:cNvSpPr>
            <a:spLocks noGrp="1" noChangeArrowheads="1"/>
          </p:cNvSpPr>
          <p:nvPr>
            <p:ph type="title"/>
          </p:nvPr>
        </p:nvSpPr>
        <p:spPr>
          <a:xfrm>
            <a:off x="401639" y="613457"/>
            <a:ext cx="7772400" cy="1143000"/>
          </a:xfrm>
        </p:spPr>
        <p:txBody>
          <a:bodyPr/>
          <a:lstStyle/>
          <a:p>
            <a:r>
              <a:rPr lang="en-US" altLang="nb-NO" dirty="0"/>
              <a:t>1. </a:t>
            </a:r>
            <a:r>
              <a:rPr lang="nb-NO" altLang="nb-NO" dirty="0"/>
              <a:t>Optimal </a:t>
            </a:r>
            <a:r>
              <a:rPr lang="nb-NO" altLang="nb-NO" dirty="0" err="1"/>
              <a:t>operation</a:t>
            </a:r>
            <a:r>
              <a:rPr lang="nb-NO" altLang="nb-NO" dirty="0"/>
              <a:t> of Sprinter</a:t>
            </a:r>
            <a:endParaRPr lang="en-US" altLang="nb-NO" dirty="0"/>
          </a:p>
        </p:txBody>
      </p:sp>
      <p:sp>
        <p:nvSpPr>
          <p:cNvPr id="1806339" name="Rectangle 3"/>
          <p:cNvSpPr>
            <a:spLocks noGrp="1" noChangeArrowheads="1"/>
          </p:cNvSpPr>
          <p:nvPr>
            <p:ph type="body" sz="half" idx="1"/>
          </p:nvPr>
        </p:nvSpPr>
        <p:spPr>
          <a:xfrm>
            <a:off x="2424113" y="1916113"/>
            <a:ext cx="7416800" cy="4114800"/>
          </a:xfrm>
        </p:spPr>
        <p:txBody>
          <a:bodyPr/>
          <a:lstStyle/>
          <a:p>
            <a:pPr lvl="1"/>
            <a:r>
              <a:rPr lang="nb-NO" altLang="nb-NO" sz="2600"/>
              <a:t>100m. J=T</a:t>
            </a:r>
          </a:p>
          <a:p>
            <a:pPr lvl="1"/>
            <a:r>
              <a:rPr lang="nb-NO" altLang="nb-NO" sz="2400">
                <a:solidFill>
                  <a:srgbClr val="FF0000"/>
                </a:solidFill>
              </a:rPr>
              <a:t>Active constraint control:</a:t>
            </a:r>
          </a:p>
          <a:p>
            <a:pPr lvl="2"/>
            <a:r>
              <a:rPr lang="nb-NO" altLang="nb-NO" sz="2000"/>
              <a:t>Maximum speed (”no thinking required”)</a:t>
            </a:r>
          </a:p>
          <a:p>
            <a:pPr lvl="2"/>
            <a:r>
              <a:rPr lang="nb-NO" altLang="nb-NO" sz="2000"/>
              <a:t>CV = power (at max)</a:t>
            </a:r>
          </a:p>
          <a:p>
            <a:pPr lvl="2"/>
            <a:endParaRPr lang="nb-NO" altLang="nb-NO" sz="2000"/>
          </a:p>
          <a:p>
            <a:pPr lvl="2"/>
            <a:endParaRPr lang="nb-NO" altLang="nb-NO" sz="2000" baseline="-25000"/>
          </a:p>
        </p:txBody>
      </p:sp>
      <p:pic>
        <p:nvPicPr>
          <p:cNvPr id="38918" name="Picture 4"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5"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0" name="Line 6"/>
          <p:cNvSpPr>
            <a:spLocks noChangeShapeType="1"/>
          </p:cNvSpPr>
          <p:nvPr/>
        </p:nvSpPr>
        <p:spPr bwMode="auto">
          <a:xfrm flipH="1">
            <a:off x="6167438" y="5734050"/>
            <a:ext cx="450056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nb-NO"/>
          </a:p>
        </p:txBody>
      </p:sp>
    </p:spTree>
    <p:extLst>
      <p:ext uri="{BB962C8B-B14F-4D97-AF65-F5344CB8AC3E}">
        <p14:creationId xmlns:p14="http://schemas.microsoft.com/office/powerpoint/2010/main" val="17697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06339">
                                            <p:txEl>
                                              <p:pRg st="1" end="1"/>
                                            </p:txEl>
                                          </p:spTgt>
                                        </p:tgtEl>
                                        <p:attrNameLst>
                                          <p:attrName>style.visibility</p:attrName>
                                        </p:attrNameLst>
                                      </p:cBhvr>
                                      <p:to>
                                        <p:strVal val="visible"/>
                                      </p:to>
                                    </p:set>
                                    <p:animEffect transition="in" filter="blinds(horizontal)">
                                      <p:cBhvr>
                                        <p:cTn id="7" dur="500"/>
                                        <p:tgtEl>
                                          <p:spTgt spid="180633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6339">
                                            <p:txEl>
                                              <p:pRg st="2" end="2"/>
                                            </p:txEl>
                                          </p:spTgt>
                                        </p:tgtEl>
                                        <p:attrNameLst>
                                          <p:attrName>style.visibility</p:attrName>
                                        </p:attrNameLst>
                                      </p:cBhvr>
                                      <p:to>
                                        <p:strVal val="visible"/>
                                      </p:to>
                                    </p:set>
                                    <p:animEffect transition="in" filter="blinds(horizontal)">
                                      <p:cBhvr>
                                        <p:cTn id="10" dur="500"/>
                                        <p:tgtEl>
                                          <p:spTgt spid="180633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06339">
                                            <p:txEl>
                                              <p:pRg st="3" end="3"/>
                                            </p:txEl>
                                          </p:spTgt>
                                        </p:tgtEl>
                                        <p:attrNameLst>
                                          <p:attrName>style.visibility</p:attrName>
                                        </p:attrNameLst>
                                      </p:cBhvr>
                                      <p:to>
                                        <p:strVal val="visible"/>
                                      </p:to>
                                    </p:set>
                                    <p:animEffect transition="in" filter="blinds(horizontal)">
                                      <p:cBhvr>
                                        <p:cTn id="13" dur="500"/>
                                        <p:tgtEl>
                                          <p:spTgt spid="180633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06339">
                                            <p:txEl>
                                              <p:pRg st="1" end="1"/>
                                            </p:txEl>
                                          </p:spTgt>
                                        </p:tgtEl>
                                        <p:attrNameLst>
                                          <p:attrName>style.visibility</p:attrName>
                                        </p:attrNameLst>
                                      </p:cBhvr>
                                      <p:to>
                                        <p:strVal val="visible"/>
                                      </p:to>
                                    </p:set>
                                    <p:animEffect transition="in" filter="blinds(horizontal)">
                                      <p:cBhvr>
                                        <p:cTn id="16" dur="500"/>
                                        <p:tgtEl>
                                          <p:spTgt spid="1806339">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06339">
                                            <p:txEl>
                                              <p:pRg st="2" end="2"/>
                                            </p:txEl>
                                          </p:spTgt>
                                        </p:tgtEl>
                                        <p:attrNameLst>
                                          <p:attrName>style.visibility</p:attrName>
                                        </p:attrNameLst>
                                      </p:cBhvr>
                                      <p:to>
                                        <p:strVal val="visible"/>
                                      </p:to>
                                    </p:set>
                                    <p:animEffect transition="in" filter="blinds(horizontal)">
                                      <p:cBhvr>
                                        <p:cTn id="19" dur="500"/>
                                        <p:tgtEl>
                                          <p:spTgt spid="1806339">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806339">
                                            <p:txEl>
                                              <p:pRg st="3" end="3"/>
                                            </p:txEl>
                                          </p:spTgt>
                                        </p:tgtEl>
                                        <p:attrNameLst>
                                          <p:attrName>style.visibility</p:attrName>
                                        </p:attrNameLst>
                                      </p:cBhvr>
                                      <p:to>
                                        <p:strVal val="visible"/>
                                      </p:to>
                                    </p:set>
                                    <p:animEffect transition="in" filter="blinds(horizontal)">
                                      <p:cBhvr>
                                        <p:cTn id="22" dur="500"/>
                                        <p:tgtEl>
                                          <p:spTgt spid="1806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14340" name="Rectangle 2"/>
          <p:cNvSpPr>
            <a:spLocks noGrp="1" noChangeArrowheads="1"/>
          </p:cNvSpPr>
          <p:nvPr>
            <p:ph type="body" sz="half" idx="1"/>
          </p:nvPr>
        </p:nvSpPr>
        <p:spPr>
          <a:xfrm>
            <a:off x="2424113" y="1916113"/>
            <a:ext cx="7416800" cy="4114800"/>
          </a:xfrm>
        </p:spPr>
        <p:txBody>
          <a:bodyPr/>
          <a:lstStyle/>
          <a:p>
            <a:pPr marL="742950" lvl="2" indent="-342900"/>
            <a:r>
              <a:rPr lang="nb-NO" altLang="nb-NO" sz="2200"/>
              <a:t>40 km. J=T</a:t>
            </a:r>
          </a:p>
          <a:p>
            <a:pPr marL="742950" lvl="2" indent="-342900"/>
            <a:r>
              <a:rPr lang="nb-NO" altLang="nb-NO" sz="2200"/>
              <a:t>What should we control? CV=?</a:t>
            </a:r>
          </a:p>
          <a:p>
            <a:pPr marL="742950" lvl="2" indent="-342900"/>
            <a:r>
              <a:rPr lang="nb-NO" altLang="nb-NO" sz="2200">
                <a:solidFill>
                  <a:srgbClr val="FF0000"/>
                </a:solidFill>
              </a:rPr>
              <a:t>Unconstrained optimum</a:t>
            </a:r>
          </a:p>
          <a:p>
            <a:pPr marL="742950" lvl="2" indent="-342900"/>
            <a:endParaRPr lang="nb-NO" altLang="nb-NO" sz="2200"/>
          </a:p>
          <a:p>
            <a:endParaRPr lang="nb-NO" altLang="nb-NO" sz="2800"/>
          </a:p>
        </p:txBody>
      </p:sp>
      <p:pic>
        <p:nvPicPr>
          <p:cNvPr id="40965" name="Picture 3"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4"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7" name="Freeform 5"/>
          <p:cNvSpPr>
            <a:spLocks/>
          </p:cNvSpPr>
          <p:nvPr/>
        </p:nvSpPr>
        <p:spPr bwMode="auto">
          <a:xfrm>
            <a:off x="6122989" y="5500689"/>
            <a:ext cx="4378325" cy="788987"/>
          </a:xfrm>
          <a:custGeom>
            <a:avLst/>
            <a:gdLst>
              <a:gd name="T0" fmla="*/ 0 w 2758"/>
              <a:gd name="T1" fmla="*/ 2147483646 h 497"/>
              <a:gd name="T2" fmla="*/ 2147483646 w 2758"/>
              <a:gd name="T3" fmla="*/ 2147483646 h 497"/>
              <a:gd name="T4" fmla="*/ 2147483646 w 2758"/>
              <a:gd name="T5" fmla="*/ 2147483646 h 497"/>
              <a:gd name="T6" fmla="*/ 2147483646 w 2758"/>
              <a:gd name="T7" fmla="*/ 2147483646 h 497"/>
              <a:gd name="T8" fmla="*/ 2147483646 w 2758"/>
              <a:gd name="T9" fmla="*/ 2147483646 h 497"/>
              <a:gd name="T10" fmla="*/ 2147483646 w 2758"/>
              <a:gd name="T11" fmla="*/ 2147483646 h 497"/>
              <a:gd name="T12" fmla="*/ 2147483646 w 2758"/>
              <a:gd name="T13" fmla="*/ 2147483646 h 497"/>
              <a:gd name="T14" fmla="*/ 2147483646 w 2758"/>
              <a:gd name="T15" fmla="*/ 2147483646 h 497"/>
              <a:gd name="T16" fmla="*/ 2147483646 w 2758"/>
              <a:gd name="T17" fmla="*/ 2147483646 h 497"/>
              <a:gd name="T18" fmla="*/ 2147483646 w 2758"/>
              <a:gd name="T19" fmla="*/ 0 h 497"/>
              <a:gd name="T20" fmla="*/ 2147483646 w 2758"/>
              <a:gd name="T21" fmla="*/ 2147483646 h 497"/>
              <a:gd name="T22" fmla="*/ 2147483646 w 2758"/>
              <a:gd name="T23" fmla="*/ 2147483646 h 497"/>
              <a:gd name="T24" fmla="*/ 2147483646 w 2758"/>
              <a:gd name="T25" fmla="*/ 2147483646 h 497"/>
              <a:gd name="T26" fmla="*/ 2147483646 w 2758"/>
              <a:gd name="T27" fmla="*/ 2147483646 h 497"/>
              <a:gd name="T28" fmla="*/ 2147483646 w 2758"/>
              <a:gd name="T29" fmla="*/ 2147483646 h 497"/>
              <a:gd name="T30" fmla="*/ 2147483646 w 2758"/>
              <a:gd name="T31" fmla="*/ 2147483646 h 497"/>
              <a:gd name="T32" fmla="*/ 2147483646 w 2758"/>
              <a:gd name="T33" fmla="*/ 2147483646 h 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58" h="497">
                <a:moveTo>
                  <a:pt x="0" y="497"/>
                </a:moveTo>
                <a:cubicBezTo>
                  <a:pt x="1" y="492"/>
                  <a:pt x="13" y="444"/>
                  <a:pt x="18" y="436"/>
                </a:cubicBezTo>
                <a:cubicBezTo>
                  <a:pt x="25" y="426"/>
                  <a:pt x="36" y="420"/>
                  <a:pt x="44" y="410"/>
                </a:cubicBezTo>
                <a:cubicBezTo>
                  <a:pt x="84" y="359"/>
                  <a:pt x="127" y="282"/>
                  <a:pt x="192" y="262"/>
                </a:cubicBezTo>
                <a:cubicBezTo>
                  <a:pt x="239" y="215"/>
                  <a:pt x="323" y="217"/>
                  <a:pt x="384" y="209"/>
                </a:cubicBezTo>
                <a:cubicBezTo>
                  <a:pt x="553" y="213"/>
                  <a:pt x="755" y="230"/>
                  <a:pt x="934" y="209"/>
                </a:cubicBezTo>
                <a:cubicBezTo>
                  <a:pt x="1057" y="194"/>
                  <a:pt x="1166" y="143"/>
                  <a:pt x="1283" y="113"/>
                </a:cubicBezTo>
                <a:cubicBezTo>
                  <a:pt x="1292" y="107"/>
                  <a:pt x="1300" y="100"/>
                  <a:pt x="1310" y="96"/>
                </a:cubicBezTo>
                <a:cubicBezTo>
                  <a:pt x="1327" y="89"/>
                  <a:pt x="1362" y="78"/>
                  <a:pt x="1362" y="78"/>
                </a:cubicBezTo>
                <a:cubicBezTo>
                  <a:pt x="1411" y="29"/>
                  <a:pt x="1495" y="12"/>
                  <a:pt x="1563" y="0"/>
                </a:cubicBezTo>
                <a:cubicBezTo>
                  <a:pt x="1589" y="3"/>
                  <a:pt x="1615" y="3"/>
                  <a:pt x="1641" y="8"/>
                </a:cubicBezTo>
                <a:cubicBezTo>
                  <a:pt x="1730" y="26"/>
                  <a:pt x="1664" y="18"/>
                  <a:pt x="1720" y="43"/>
                </a:cubicBezTo>
                <a:cubicBezTo>
                  <a:pt x="1776" y="68"/>
                  <a:pt x="1836" y="86"/>
                  <a:pt x="1894" y="104"/>
                </a:cubicBezTo>
                <a:cubicBezTo>
                  <a:pt x="1934" y="144"/>
                  <a:pt x="1996" y="162"/>
                  <a:pt x="2051" y="174"/>
                </a:cubicBezTo>
                <a:cubicBezTo>
                  <a:pt x="2130" y="171"/>
                  <a:pt x="2208" y="171"/>
                  <a:pt x="2287" y="166"/>
                </a:cubicBezTo>
                <a:cubicBezTo>
                  <a:pt x="2328" y="163"/>
                  <a:pt x="2369" y="139"/>
                  <a:pt x="2409" y="131"/>
                </a:cubicBezTo>
                <a:cubicBezTo>
                  <a:pt x="2524" y="108"/>
                  <a:pt x="2641" y="96"/>
                  <a:pt x="2758" y="96"/>
                </a:cubicBezTo>
              </a:path>
            </a:pathLst>
          </a:custGeom>
          <a:noFill/>
          <a:ln w="349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0969" name="Rectangle 2"/>
          <p:cNvSpPr>
            <a:spLocks noGrp="1" noChangeArrowheads="1"/>
          </p:cNvSpPr>
          <p:nvPr>
            <p:ph type="title"/>
          </p:nvPr>
        </p:nvSpPr>
        <p:spPr>
          <a:xfrm>
            <a:off x="422176" y="558841"/>
            <a:ext cx="8971395" cy="1143000"/>
          </a:xfrm>
        </p:spPr>
        <p:txBody>
          <a:bodyPr>
            <a:normAutofit/>
          </a:bodyPr>
          <a:lstStyle/>
          <a:p>
            <a:r>
              <a:rPr lang="en-US" altLang="nb-NO" dirty="0"/>
              <a:t>2. </a:t>
            </a:r>
            <a:r>
              <a:rPr lang="nb-NO" altLang="nb-NO" dirty="0"/>
              <a:t>Optimal </a:t>
            </a:r>
            <a:r>
              <a:rPr lang="nb-NO" altLang="nb-NO" dirty="0" err="1"/>
              <a:t>operation</a:t>
            </a:r>
            <a:r>
              <a:rPr lang="nb-NO" altLang="nb-NO" dirty="0"/>
              <a:t> of Marathon runner</a:t>
            </a:r>
            <a:endParaRPr lang="en-US" altLang="nb-NO" dirty="0"/>
          </a:p>
        </p:txBody>
      </p:sp>
      <p:grpSp>
        <p:nvGrpSpPr>
          <p:cNvPr id="14" name="Group 13"/>
          <p:cNvGrpSpPr>
            <a:grpSpLocks/>
          </p:cNvGrpSpPr>
          <p:nvPr/>
        </p:nvGrpSpPr>
        <p:grpSpPr bwMode="auto">
          <a:xfrm>
            <a:off x="3281364" y="3500438"/>
            <a:ext cx="2662237" cy="1547812"/>
            <a:chOff x="1557157" y="4403725"/>
            <a:chExt cx="4463188" cy="2314373"/>
          </a:xfrm>
        </p:grpSpPr>
        <p:sp>
          <p:nvSpPr>
            <p:cNvPr id="40971" name="Line 9"/>
            <p:cNvSpPr>
              <a:spLocks noChangeShapeType="1"/>
            </p:cNvSpPr>
            <p:nvPr/>
          </p:nvSpPr>
          <p:spPr bwMode="auto">
            <a:xfrm flipV="1">
              <a:off x="2668588" y="4403725"/>
              <a:ext cx="1587" cy="1741488"/>
            </a:xfrm>
            <a:prstGeom prst="line">
              <a:avLst/>
            </a:prstGeom>
            <a:noFill/>
            <a:ln w="28575">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2" name="Line 10"/>
            <p:cNvSpPr>
              <a:spLocks noChangeShapeType="1"/>
            </p:cNvSpPr>
            <p:nvPr/>
          </p:nvSpPr>
          <p:spPr bwMode="auto">
            <a:xfrm flipV="1">
              <a:off x="2668588" y="6142038"/>
              <a:ext cx="2600325" cy="3175"/>
            </a:xfrm>
            <a:prstGeom prst="line">
              <a:avLst/>
            </a:prstGeom>
            <a:noFill/>
            <a:ln w="28575">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3" name="Text Box 11"/>
            <p:cNvSpPr txBox="1">
              <a:spLocks noChangeArrowheads="1"/>
            </p:cNvSpPr>
            <p:nvPr/>
          </p:nvSpPr>
          <p:spPr bwMode="auto">
            <a:xfrm>
              <a:off x="4283969" y="6142037"/>
              <a:ext cx="1736376" cy="4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400">
                  <a:solidFill>
                    <a:srgbClr val="FF0000"/>
                  </a:solidFill>
                  <a:latin typeface="Times New Roman" panose="02020603050405020304" pitchFamily="18" charset="0"/>
                </a:rPr>
                <a:t>u=power</a:t>
              </a:r>
              <a:endParaRPr lang="en-GB" altLang="nb-NO" sz="1400" baseline="-25000">
                <a:solidFill>
                  <a:srgbClr val="FF0000"/>
                </a:solidFill>
                <a:latin typeface="Times New Roman" panose="02020603050405020304" pitchFamily="18" charset="0"/>
              </a:endParaRPr>
            </a:p>
          </p:txBody>
        </p:sp>
        <p:sp>
          <p:nvSpPr>
            <p:cNvPr id="40974" name="Text Box 12"/>
            <p:cNvSpPr txBox="1">
              <a:spLocks noChangeArrowheads="1"/>
            </p:cNvSpPr>
            <p:nvPr/>
          </p:nvSpPr>
          <p:spPr bwMode="auto">
            <a:xfrm>
              <a:off x="1557157" y="4480783"/>
              <a:ext cx="1346201" cy="55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800" i="1">
                  <a:solidFill>
                    <a:srgbClr val="FF0000"/>
                  </a:solidFill>
                  <a:latin typeface="Times New Roman" panose="02020603050405020304" pitchFamily="18" charset="0"/>
                </a:rPr>
                <a:t>J=T</a:t>
              </a:r>
              <a:endParaRPr lang="en-GB" altLang="nb-NO" sz="1800" i="1" baseline="-25000">
                <a:solidFill>
                  <a:srgbClr val="FF0000"/>
                </a:solidFill>
                <a:latin typeface="Times New Roman" panose="02020603050405020304" pitchFamily="18" charset="0"/>
              </a:endParaRPr>
            </a:p>
          </p:txBody>
        </p:sp>
        <p:grpSp>
          <p:nvGrpSpPr>
            <p:cNvPr id="40975" name="Group 13"/>
            <p:cNvGrpSpPr>
              <a:grpSpLocks/>
            </p:cNvGrpSpPr>
            <p:nvPr/>
          </p:nvGrpSpPr>
          <p:grpSpPr bwMode="auto">
            <a:xfrm>
              <a:off x="2949575" y="4498975"/>
              <a:ext cx="2051050" cy="1217613"/>
              <a:chOff x="2448" y="864"/>
              <a:chExt cx="1248" cy="1056"/>
            </a:xfrm>
          </p:grpSpPr>
          <p:sp>
            <p:nvSpPr>
              <p:cNvPr id="40978"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9"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40976" name="Text Box 16"/>
            <p:cNvSpPr txBox="1">
              <a:spLocks noChangeArrowheads="1"/>
            </p:cNvSpPr>
            <p:nvPr/>
          </p:nvSpPr>
          <p:spPr bwMode="auto">
            <a:xfrm>
              <a:off x="3630613" y="6165849"/>
              <a:ext cx="881628" cy="55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u</a:t>
              </a:r>
              <a:r>
                <a:rPr lang="nb-NO" altLang="nb-NO" sz="1800" baseline="-25000">
                  <a:solidFill>
                    <a:srgbClr val="FF0000"/>
                  </a:solidFill>
                  <a:latin typeface="Arial" panose="020B0604020202020204" pitchFamily="34" charset="0"/>
                </a:rPr>
                <a:t>opt</a:t>
              </a:r>
              <a:endParaRPr lang="en-US" altLang="nb-NO" sz="1800" baseline="-25000">
                <a:solidFill>
                  <a:srgbClr val="FF0000"/>
                </a:solidFill>
                <a:latin typeface="Arial" panose="020B0604020202020204" pitchFamily="34" charset="0"/>
              </a:endParaRPr>
            </a:p>
          </p:txBody>
        </p:sp>
        <p:sp>
          <p:nvSpPr>
            <p:cNvPr id="40977" name="Line 18"/>
            <p:cNvSpPr>
              <a:spLocks noChangeShapeType="1"/>
            </p:cNvSpPr>
            <p:nvPr/>
          </p:nvSpPr>
          <p:spPr bwMode="auto">
            <a:xfrm>
              <a:off x="3924300" y="5734050"/>
              <a:ext cx="0"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spTree>
    <p:extLst>
      <p:ext uri="{BB962C8B-B14F-4D97-AF65-F5344CB8AC3E}">
        <p14:creationId xmlns:p14="http://schemas.microsoft.com/office/powerpoint/2010/main" val="3938259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1814530" name="Rectangle 2"/>
          <p:cNvSpPr>
            <a:spLocks noGrp="1" noChangeArrowheads="1"/>
          </p:cNvSpPr>
          <p:nvPr>
            <p:ph type="body" sz="half" idx="1"/>
          </p:nvPr>
        </p:nvSpPr>
        <p:spPr>
          <a:xfrm>
            <a:off x="2424113" y="1916113"/>
            <a:ext cx="7416800" cy="4114800"/>
          </a:xfrm>
        </p:spPr>
        <p:txBody>
          <a:bodyPr/>
          <a:lstStyle/>
          <a:p>
            <a:r>
              <a:rPr lang="nb-NO" altLang="nb-NO" sz="2800"/>
              <a:t>Any </a:t>
            </a:r>
            <a:r>
              <a:rPr lang="nb-NO" altLang="nb-NO" sz="2800">
                <a:solidFill>
                  <a:srgbClr val="FF0000"/>
                </a:solidFill>
              </a:rPr>
              <a:t>self-optimizing variable </a:t>
            </a:r>
            <a:r>
              <a:rPr lang="nb-NO" altLang="nb-NO" sz="2800"/>
              <a:t>(to control at constant setpoint)?</a:t>
            </a:r>
          </a:p>
          <a:p>
            <a:pPr lvl="2"/>
            <a:r>
              <a:rPr lang="nb-NO" altLang="nb-NO" sz="2000"/>
              <a:t>c</a:t>
            </a:r>
            <a:r>
              <a:rPr lang="nb-NO" altLang="nb-NO" sz="2000" baseline="-25000"/>
              <a:t>1 </a:t>
            </a:r>
            <a:r>
              <a:rPr lang="nb-NO" altLang="nb-NO" sz="2000"/>
              <a:t>= distance to leader of race</a:t>
            </a:r>
          </a:p>
          <a:p>
            <a:pPr lvl="2"/>
            <a:r>
              <a:rPr lang="nb-NO" altLang="nb-NO" sz="2000"/>
              <a:t>c</a:t>
            </a:r>
            <a:r>
              <a:rPr lang="nb-NO" altLang="nb-NO" sz="2000" baseline="-25000"/>
              <a:t>2 </a:t>
            </a:r>
            <a:r>
              <a:rPr lang="nb-NO" altLang="nb-NO" sz="2000"/>
              <a:t>= speed</a:t>
            </a:r>
          </a:p>
          <a:p>
            <a:pPr lvl="2"/>
            <a:r>
              <a:rPr lang="nb-NO" altLang="nb-NO" sz="2000"/>
              <a:t>c</a:t>
            </a:r>
            <a:r>
              <a:rPr lang="nb-NO" altLang="nb-NO" sz="2000" baseline="-25000"/>
              <a:t>3 </a:t>
            </a:r>
            <a:r>
              <a:rPr lang="nb-NO" altLang="nb-NO" sz="2000"/>
              <a:t>= heart rate</a:t>
            </a:r>
          </a:p>
          <a:p>
            <a:pPr lvl="2"/>
            <a:r>
              <a:rPr lang="nb-NO" altLang="nb-NO" sz="2000"/>
              <a:t>c</a:t>
            </a:r>
            <a:r>
              <a:rPr lang="nb-NO" altLang="nb-NO" sz="2000" baseline="-25000"/>
              <a:t>4</a:t>
            </a:r>
            <a:r>
              <a:rPr lang="nb-NO" altLang="nb-NO" sz="2000"/>
              <a:t> = level of lactate in muscles</a:t>
            </a:r>
          </a:p>
          <a:p>
            <a:pPr lvl="2"/>
            <a:endParaRPr lang="nb-NO" altLang="nb-NO" sz="2000" baseline="-25000"/>
          </a:p>
        </p:txBody>
      </p:sp>
      <p:pic>
        <p:nvPicPr>
          <p:cNvPr id="43013" name="Picture 3"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4"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5" name="Freeform 5"/>
          <p:cNvSpPr>
            <a:spLocks/>
          </p:cNvSpPr>
          <p:nvPr/>
        </p:nvSpPr>
        <p:spPr bwMode="auto">
          <a:xfrm>
            <a:off x="6122989" y="5500689"/>
            <a:ext cx="4378325" cy="788987"/>
          </a:xfrm>
          <a:custGeom>
            <a:avLst/>
            <a:gdLst>
              <a:gd name="T0" fmla="*/ 0 w 2758"/>
              <a:gd name="T1" fmla="*/ 2147483646 h 497"/>
              <a:gd name="T2" fmla="*/ 2147483646 w 2758"/>
              <a:gd name="T3" fmla="*/ 2147483646 h 497"/>
              <a:gd name="T4" fmla="*/ 2147483646 w 2758"/>
              <a:gd name="T5" fmla="*/ 2147483646 h 497"/>
              <a:gd name="T6" fmla="*/ 2147483646 w 2758"/>
              <a:gd name="T7" fmla="*/ 2147483646 h 497"/>
              <a:gd name="T8" fmla="*/ 2147483646 w 2758"/>
              <a:gd name="T9" fmla="*/ 2147483646 h 497"/>
              <a:gd name="T10" fmla="*/ 2147483646 w 2758"/>
              <a:gd name="T11" fmla="*/ 2147483646 h 497"/>
              <a:gd name="T12" fmla="*/ 2147483646 w 2758"/>
              <a:gd name="T13" fmla="*/ 2147483646 h 497"/>
              <a:gd name="T14" fmla="*/ 2147483646 w 2758"/>
              <a:gd name="T15" fmla="*/ 2147483646 h 497"/>
              <a:gd name="T16" fmla="*/ 2147483646 w 2758"/>
              <a:gd name="T17" fmla="*/ 2147483646 h 497"/>
              <a:gd name="T18" fmla="*/ 2147483646 w 2758"/>
              <a:gd name="T19" fmla="*/ 0 h 497"/>
              <a:gd name="T20" fmla="*/ 2147483646 w 2758"/>
              <a:gd name="T21" fmla="*/ 2147483646 h 497"/>
              <a:gd name="T22" fmla="*/ 2147483646 w 2758"/>
              <a:gd name="T23" fmla="*/ 2147483646 h 497"/>
              <a:gd name="T24" fmla="*/ 2147483646 w 2758"/>
              <a:gd name="T25" fmla="*/ 2147483646 h 497"/>
              <a:gd name="T26" fmla="*/ 2147483646 w 2758"/>
              <a:gd name="T27" fmla="*/ 2147483646 h 497"/>
              <a:gd name="T28" fmla="*/ 2147483646 w 2758"/>
              <a:gd name="T29" fmla="*/ 2147483646 h 497"/>
              <a:gd name="T30" fmla="*/ 2147483646 w 2758"/>
              <a:gd name="T31" fmla="*/ 2147483646 h 497"/>
              <a:gd name="T32" fmla="*/ 2147483646 w 2758"/>
              <a:gd name="T33" fmla="*/ 2147483646 h 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58" h="497">
                <a:moveTo>
                  <a:pt x="0" y="497"/>
                </a:moveTo>
                <a:cubicBezTo>
                  <a:pt x="1" y="492"/>
                  <a:pt x="13" y="444"/>
                  <a:pt x="18" y="436"/>
                </a:cubicBezTo>
                <a:cubicBezTo>
                  <a:pt x="25" y="426"/>
                  <a:pt x="36" y="420"/>
                  <a:pt x="44" y="410"/>
                </a:cubicBezTo>
                <a:cubicBezTo>
                  <a:pt x="84" y="359"/>
                  <a:pt x="127" y="282"/>
                  <a:pt x="192" y="262"/>
                </a:cubicBezTo>
                <a:cubicBezTo>
                  <a:pt x="239" y="215"/>
                  <a:pt x="323" y="217"/>
                  <a:pt x="384" y="209"/>
                </a:cubicBezTo>
                <a:cubicBezTo>
                  <a:pt x="553" y="213"/>
                  <a:pt x="755" y="230"/>
                  <a:pt x="934" y="209"/>
                </a:cubicBezTo>
                <a:cubicBezTo>
                  <a:pt x="1057" y="194"/>
                  <a:pt x="1166" y="143"/>
                  <a:pt x="1283" y="113"/>
                </a:cubicBezTo>
                <a:cubicBezTo>
                  <a:pt x="1292" y="107"/>
                  <a:pt x="1300" y="100"/>
                  <a:pt x="1310" y="96"/>
                </a:cubicBezTo>
                <a:cubicBezTo>
                  <a:pt x="1327" y="89"/>
                  <a:pt x="1362" y="78"/>
                  <a:pt x="1362" y="78"/>
                </a:cubicBezTo>
                <a:cubicBezTo>
                  <a:pt x="1411" y="29"/>
                  <a:pt x="1495" y="12"/>
                  <a:pt x="1563" y="0"/>
                </a:cubicBezTo>
                <a:cubicBezTo>
                  <a:pt x="1589" y="3"/>
                  <a:pt x="1615" y="3"/>
                  <a:pt x="1641" y="8"/>
                </a:cubicBezTo>
                <a:cubicBezTo>
                  <a:pt x="1730" y="26"/>
                  <a:pt x="1664" y="18"/>
                  <a:pt x="1720" y="43"/>
                </a:cubicBezTo>
                <a:cubicBezTo>
                  <a:pt x="1776" y="68"/>
                  <a:pt x="1836" y="86"/>
                  <a:pt x="1894" y="104"/>
                </a:cubicBezTo>
                <a:cubicBezTo>
                  <a:pt x="1934" y="144"/>
                  <a:pt x="1996" y="162"/>
                  <a:pt x="2051" y="174"/>
                </a:cubicBezTo>
                <a:cubicBezTo>
                  <a:pt x="2130" y="171"/>
                  <a:pt x="2208" y="171"/>
                  <a:pt x="2287" y="166"/>
                </a:cubicBezTo>
                <a:cubicBezTo>
                  <a:pt x="2328" y="163"/>
                  <a:pt x="2369" y="139"/>
                  <a:pt x="2409" y="131"/>
                </a:cubicBezTo>
                <a:cubicBezTo>
                  <a:pt x="2524" y="108"/>
                  <a:pt x="2641" y="96"/>
                  <a:pt x="2758" y="96"/>
                </a:cubicBezTo>
              </a:path>
            </a:pathLst>
          </a:custGeom>
          <a:noFill/>
          <a:ln w="349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0" name="Rectangle 7"/>
          <p:cNvSpPr txBox="1">
            <a:spLocks noChangeArrowheads="1"/>
          </p:cNvSpPr>
          <p:nvPr/>
        </p:nvSpPr>
        <p:spPr bwMode="auto">
          <a:xfrm>
            <a:off x="539751" y="704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eaLnBrk="0" fontAlgn="base" hangingPunct="0">
              <a:spcBef>
                <a:spcPct val="0"/>
              </a:spcBef>
              <a:spcAft>
                <a:spcPct val="0"/>
              </a:spcAft>
              <a:defRPr sz="3600">
                <a:solidFill>
                  <a:schemeClr val="tx2"/>
                </a:solidFill>
                <a:latin typeface="Times" pitchFamily="18" charset="0"/>
              </a:defRPr>
            </a:lvl6pPr>
            <a:lvl7pPr marL="914400" algn="l" rtl="0" eaLnBrk="0" fontAlgn="base" hangingPunct="0">
              <a:spcBef>
                <a:spcPct val="0"/>
              </a:spcBef>
              <a:spcAft>
                <a:spcPct val="0"/>
              </a:spcAft>
              <a:defRPr sz="3600">
                <a:solidFill>
                  <a:schemeClr val="tx2"/>
                </a:solidFill>
                <a:latin typeface="Times" pitchFamily="18" charset="0"/>
              </a:defRPr>
            </a:lvl7pPr>
            <a:lvl8pPr marL="1371600" algn="l" rtl="0" eaLnBrk="0" fontAlgn="base" hangingPunct="0">
              <a:spcBef>
                <a:spcPct val="0"/>
              </a:spcBef>
              <a:spcAft>
                <a:spcPct val="0"/>
              </a:spcAft>
              <a:defRPr sz="3600">
                <a:solidFill>
                  <a:schemeClr val="tx2"/>
                </a:solidFill>
                <a:latin typeface="Times" pitchFamily="18" charset="0"/>
              </a:defRPr>
            </a:lvl8pPr>
            <a:lvl9pPr marL="1828800" algn="l" rtl="0" eaLnBrk="0" fontAlgn="base" hangingPunct="0">
              <a:spcBef>
                <a:spcPct val="0"/>
              </a:spcBef>
              <a:spcAft>
                <a:spcPct val="0"/>
              </a:spcAft>
              <a:defRPr sz="3600">
                <a:solidFill>
                  <a:schemeClr val="tx2"/>
                </a:solidFill>
                <a:latin typeface="Times" pitchFamily="18" charset="0"/>
              </a:defRPr>
            </a:lvl9pPr>
          </a:lstStyle>
          <a:p>
            <a:pPr>
              <a:defRPr/>
            </a:pPr>
            <a:r>
              <a:rPr lang="en-US" altLang="nb-NO" kern="0" dirty="0">
                <a:solidFill>
                  <a:schemeClr val="tx1"/>
                </a:solidFill>
              </a:rPr>
              <a:t>Marathon runner (40 km)</a:t>
            </a:r>
          </a:p>
        </p:txBody>
      </p:sp>
    </p:spTree>
    <p:extLst>
      <p:ext uri="{BB962C8B-B14F-4D97-AF65-F5344CB8AC3E}">
        <p14:creationId xmlns:p14="http://schemas.microsoft.com/office/powerpoint/2010/main" val="425034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14530">
                                            <p:txEl>
                                              <p:pRg st="1" end="1"/>
                                            </p:txEl>
                                          </p:spTgt>
                                        </p:tgtEl>
                                        <p:attrNameLst>
                                          <p:attrName>style.visibility</p:attrName>
                                        </p:attrNameLst>
                                      </p:cBhvr>
                                      <p:to>
                                        <p:strVal val="visible"/>
                                      </p:to>
                                    </p:set>
                                    <p:animEffect transition="in" filter="blinds(horizontal)">
                                      <p:cBhvr>
                                        <p:cTn id="7" dur="500"/>
                                        <p:tgtEl>
                                          <p:spTgt spid="181453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14530">
                                            <p:txEl>
                                              <p:pRg st="2" end="2"/>
                                            </p:txEl>
                                          </p:spTgt>
                                        </p:tgtEl>
                                        <p:attrNameLst>
                                          <p:attrName>style.visibility</p:attrName>
                                        </p:attrNameLst>
                                      </p:cBhvr>
                                      <p:to>
                                        <p:strVal val="visible"/>
                                      </p:to>
                                    </p:set>
                                    <p:animEffect transition="in" filter="blinds(horizontal)">
                                      <p:cBhvr>
                                        <p:cTn id="12" dur="500"/>
                                        <p:tgtEl>
                                          <p:spTgt spid="181453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14530">
                                            <p:txEl>
                                              <p:pRg st="3" end="3"/>
                                            </p:txEl>
                                          </p:spTgt>
                                        </p:tgtEl>
                                        <p:attrNameLst>
                                          <p:attrName>style.visibility</p:attrName>
                                        </p:attrNameLst>
                                      </p:cBhvr>
                                      <p:to>
                                        <p:strVal val="visible"/>
                                      </p:to>
                                    </p:set>
                                    <p:animEffect transition="in" filter="blinds(horizontal)">
                                      <p:cBhvr>
                                        <p:cTn id="17" dur="500"/>
                                        <p:tgtEl>
                                          <p:spTgt spid="181453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14530">
                                            <p:txEl>
                                              <p:pRg st="4" end="4"/>
                                            </p:txEl>
                                          </p:spTgt>
                                        </p:tgtEl>
                                        <p:attrNameLst>
                                          <p:attrName>style.visibility</p:attrName>
                                        </p:attrNameLst>
                                      </p:cBhvr>
                                      <p:to>
                                        <p:strVal val="visible"/>
                                      </p:to>
                                    </p:set>
                                    <p:animEffect transition="in" filter="blinds(horizontal)">
                                      <p:cBhvr>
                                        <p:cTn id="22" dur="500"/>
                                        <p:tgtEl>
                                          <p:spTgt spid="1814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4294967295"/>
          </p:nvPr>
        </p:nvSpPr>
        <p:spPr>
          <a:xfrm>
            <a:off x="0" y="-368132"/>
            <a:ext cx="0" cy="0"/>
          </a:xfrm>
        </p:spPr>
        <p:txBody>
          <a:bodyPr/>
          <a:lstStyle/>
          <a:p>
            <a:pPr>
              <a:defRPr/>
            </a:pPr>
            <a:endParaRPr lang="nn-NO"/>
          </a:p>
          <a:p>
            <a:pPr>
              <a:defRPr/>
            </a:pPr>
            <a:r>
              <a:rPr lang="nn-NO"/>
              <a:t> </a:t>
            </a:r>
          </a:p>
          <a:p>
            <a:pPr>
              <a:defRPr/>
            </a:pPr>
            <a:endParaRPr lang="nn-NO"/>
          </a:p>
        </p:txBody>
      </p:sp>
      <p:sp>
        <p:nvSpPr>
          <p:cNvPr id="15" name="Footer Placeholder 4"/>
          <p:cNvSpPr>
            <a:spLocks noGrp="1"/>
          </p:cNvSpPr>
          <p:nvPr>
            <p:ph type="ftr" sz="quarter" idx="4294967295"/>
          </p:nvPr>
        </p:nvSpPr>
        <p:spPr>
          <a:xfrm>
            <a:off x="0" y="-368132"/>
            <a:ext cx="0" cy="0"/>
          </a:xfrm>
        </p:spPr>
        <p:txBody>
          <a:bodyPr/>
          <a:lstStyle/>
          <a:p>
            <a:pPr>
              <a:defRPr/>
            </a:pPr>
            <a:endParaRPr lang="nn-NO"/>
          </a:p>
          <a:p>
            <a:pPr>
              <a:defRPr/>
            </a:pPr>
            <a:endParaRPr lang="nn-NO"/>
          </a:p>
        </p:txBody>
      </p:sp>
      <p:sp>
        <p:nvSpPr>
          <p:cNvPr id="45060" name="Rectangle 2"/>
          <p:cNvSpPr>
            <a:spLocks noGrp="1" noChangeArrowheads="1"/>
          </p:cNvSpPr>
          <p:nvPr>
            <p:ph type="title"/>
          </p:nvPr>
        </p:nvSpPr>
        <p:spPr>
          <a:xfrm>
            <a:off x="389186" y="-35548"/>
            <a:ext cx="7772400" cy="1117599"/>
          </a:xfrm>
        </p:spPr>
        <p:txBody>
          <a:bodyPr>
            <a:normAutofit fontScale="90000"/>
          </a:bodyPr>
          <a:lstStyle/>
          <a:p>
            <a:br>
              <a:rPr lang="en-US" altLang="nb-NO" sz="3200" dirty="0"/>
            </a:br>
            <a:r>
              <a:rPr lang="en-US" altLang="nb-NO" dirty="0"/>
              <a:t>Conclusion Marathon runner</a:t>
            </a:r>
          </a:p>
        </p:txBody>
      </p:sp>
      <p:sp>
        <p:nvSpPr>
          <p:cNvPr id="45061" name="Rectangle 3"/>
          <p:cNvSpPr>
            <a:spLocks noGrp="1" noChangeArrowheads="1"/>
          </p:cNvSpPr>
          <p:nvPr>
            <p:ph type="body" idx="1"/>
          </p:nvPr>
        </p:nvSpPr>
        <p:spPr>
          <a:xfrm>
            <a:off x="2625726" y="1019344"/>
            <a:ext cx="7885113" cy="2663825"/>
          </a:xfrm>
        </p:spPr>
        <p:txBody>
          <a:bodyPr/>
          <a:lstStyle/>
          <a:p>
            <a:endParaRPr lang="en-US" altLang="nb-NO">
              <a:solidFill>
                <a:srgbClr val="FF0000"/>
              </a:solidFill>
            </a:endParaRPr>
          </a:p>
          <a:p>
            <a:endParaRPr lang="en-US" altLang="nb-NO" b="1"/>
          </a:p>
        </p:txBody>
      </p:sp>
      <p:pic>
        <p:nvPicPr>
          <p:cNvPr id="450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260644"/>
            <a:ext cx="5545137"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Rectangle 5"/>
          <p:cNvSpPr>
            <a:spLocks noChangeArrowheads="1"/>
          </p:cNvSpPr>
          <p:nvPr/>
        </p:nvSpPr>
        <p:spPr bwMode="auto">
          <a:xfrm>
            <a:off x="5616575" y="2003593"/>
            <a:ext cx="1276350" cy="9858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1800">
              <a:latin typeface="Arial" panose="020B0604020202020204" pitchFamily="34" charset="0"/>
            </a:endParaRPr>
          </a:p>
        </p:txBody>
      </p:sp>
      <p:sp>
        <p:nvSpPr>
          <p:cNvPr id="45064" name="Line 6"/>
          <p:cNvSpPr>
            <a:spLocks noChangeShapeType="1"/>
          </p:cNvSpPr>
          <p:nvPr/>
        </p:nvSpPr>
        <p:spPr bwMode="auto">
          <a:xfrm flipV="1">
            <a:off x="4008438" y="1409869"/>
            <a:ext cx="1530350" cy="714375"/>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5065" name="Line 7"/>
          <p:cNvSpPr>
            <a:spLocks noChangeShapeType="1"/>
          </p:cNvSpPr>
          <p:nvPr/>
        </p:nvSpPr>
        <p:spPr bwMode="auto">
          <a:xfrm>
            <a:off x="4008438" y="1405107"/>
            <a:ext cx="1446212" cy="714375"/>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5066" name="Text Box 8"/>
          <p:cNvSpPr txBox="1">
            <a:spLocks noChangeArrowheads="1"/>
          </p:cNvSpPr>
          <p:nvPr/>
        </p:nvSpPr>
        <p:spPr bwMode="auto">
          <a:xfrm>
            <a:off x="5735638" y="2629069"/>
            <a:ext cx="14970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400">
                <a:latin typeface="Arial" panose="020B0604020202020204" pitchFamily="34" charset="0"/>
              </a:rPr>
              <a:t>CV</a:t>
            </a:r>
            <a:r>
              <a:rPr lang="en-US" altLang="nb-NO" sz="1400" baseline="-25000">
                <a:latin typeface="Arial" panose="020B0604020202020204" pitchFamily="34" charset="0"/>
              </a:rPr>
              <a:t>1</a:t>
            </a:r>
            <a:r>
              <a:rPr lang="en-US" altLang="nb-NO" sz="1400">
                <a:latin typeface="Arial" panose="020B0604020202020204" pitchFamily="34" charset="0"/>
              </a:rPr>
              <a:t> = heart rate</a:t>
            </a:r>
          </a:p>
        </p:txBody>
      </p:sp>
      <p:pic>
        <p:nvPicPr>
          <p:cNvPr id="450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4" y="4068931"/>
            <a:ext cx="1152525"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8" name="Text Box 10"/>
          <p:cNvSpPr txBox="1">
            <a:spLocks noChangeArrowheads="1"/>
          </p:cNvSpPr>
          <p:nvPr/>
        </p:nvSpPr>
        <p:spPr bwMode="auto">
          <a:xfrm>
            <a:off x="7732714" y="1906756"/>
            <a:ext cx="212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400">
                <a:solidFill>
                  <a:srgbClr val="FF0000"/>
                </a:solidFill>
                <a:latin typeface="Arial" panose="020B0604020202020204" pitchFamily="34" charset="0"/>
              </a:rPr>
              <a:t>select one measurement</a:t>
            </a:r>
          </a:p>
        </p:txBody>
      </p:sp>
      <p:sp>
        <p:nvSpPr>
          <p:cNvPr id="45069" name="Line 11"/>
          <p:cNvSpPr>
            <a:spLocks noChangeShapeType="1"/>
          </p:cNvSpPr>
          <p:nvPr/>
        </p:nvSpPr>
        <p:spPr bwMode="auto">
          <a:xfrm flipH="1">
            <a:off x="8256588" y="2197268"/>
            <a:ext cx="576262"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5070" name="Text Box 12"/>
          <p:cNvSpPr txBox="1">
            <a:spLocks noChangeArrowheads="1"/>
          </p:cNvSpPr>
          <p:nvPr/>
        </p:nvSpPr>
        <p:spPr bwMode="auto">
          <a:xfrm>
            <a:off x="2945710" y="5075155"/>
            <a:ext cx="7292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pPr>
            <a:r>
              <a:rPr lang="en-US" altLang="nb-NO" sz="1800" dirty="0">
                <a:latin typeface="Arial" panose="020B0604020202020204" pitchFamily="34" charset="0"/>
              </a:rPr>
              <a:t> CV = heart rate is good “self-optimizing” variable</a:t>
            </a:r>
          </a:p>
          <a:p>
            <a:pPr>
              <a:spcBef>
                <a:spcPct val="0"/>
              </a:spcBef>
            </a:pPr>
            <a:r>
              <a:rPr lang="en-US" altLang="nb-NO" sz="1800" dirty="0">
                <a:latin typeface="Arial" panose="020B0604020202020204" pitchFamily="34" charset="0"/>
              </a:rPr>
              <a:t> Simple and robust implementation</a:t>
            </a:r>
          </a:p>
          <a:p>
            <a:pPr>
              <a:spcBef>
                <a:spcPct val="0"/>
              </a:spcBef>
            </a:pPr>
            <a:r>
              <a:rPr lang="en-US" altLang="nb-NO" sz="1800" dirty="0">
                <a:latin typeface="Arial" panose="020B0604020202020204" pitchFamily="34" charset="0"/>
              </a:rPr>
              <a:t> Disturbances are indirectly handled by keeping a constant heart rate</a:t>
            </a:r>
          </a:p>
          <a:p>
            <a:pPr>
              <a:spcBef>
                <a:spcPct val="0"/>
              </a:spcBef>
            </a:pPr>
            <a:r>
              <a:rPr lang="en-US" altLang="nb-NO" sz="1800" dirty="0">
                <a:latin typeface="Arial" panose="020B0604020202020204" pitchFamily="34" charset="0"/>
              </a:rPr>
              <a:t> </a:t>
            </a:r>
            <a:r>
              <a:rPr lang="en-US" altLang="nb-NO" sz="1800" u="sng" dirty="0">
                <a:latin typeface="Arial" panose="020B0604020202020204" pitchFamily="34" charset="0"/>
              </a:rPr>
              <a:t>May </a:t>
            </a:r>
            <a:r>
              <a:rPr lang="en-US" altLang="nb-NO" sz="1800" dirty="0">
                <a:latin typeface="Arial" panose="020B0604020202020204" pitchFamily="34" charset="0"/>
              </a:rPr>
              <a:t>have infrequent adjustment of setpoint (</a:t>
            </a:r>
            <a:r>
              <a:rPr lang="en-US" altLang="nb-NO" sz="1800" dirty="0" err="1">
                <a:latin typeface="Arial" panose="020B0604020202020204" pitchFamily="34" charset="0"/>
              </a:rPr>
              <a:t>c</a:t>
            </a:r>
            <a:r>
              <a:rPr lang="en-US" altLang="nb-NO" sz="1800" baseline="-25000" dirty="0" err="1">
                <a:latin typeface="Arial" panose="020B0604020202020204" pitchFamily="34" charset="0"/>
              </a:rPr>
              <a:t>s</a:t>
            </a:r>
            <a:r>
              <a:rPr lang="en-US" altLang="nb-NO" sz="1800" dirty="0">
                <a:latin typeface="Arial" panose="020B0604020202020204" pitchFamily="34" charset="0"/>
              </a:rPr>
              <a:t>)</a:t>
            </a:r>
          </a:p>
        </p:txBody>
      </p:sp>
      <p:grpSp>
        <p:nvGrpSpPr>
          <p:cNvPr id="45072" name="Group 15"/>
          <p:cNvGrpSpPr>
            <a:grpSpLocks/>
          </p:cNvGrpSpPr>
          <p:nvPr/>
        </p:nvGrpSpPr>
        <p:grpSpPr bwMode="auto">
          <a:xfrm>
            <a:off x="9408125" y="188912"/>
            <a:ext cx="2662237" cy="1547566"/>
            <a:chOff x="1557157" y="4403725"/>
            <a:chExt cx="4463188" cy="2314487"/>
          </a:xfrm>
        </p:grpSpPr>
        <p:sp>
          <p:nvSpPr>
            <p:cNvPr id="45074" name="Line 9"/>
            <p:cNvSpPr>
              <a:spLocks noChangeShapeType="1"/>
            </p:cNvSpPr>
            <p:nvPr/>
          </p:nvSpPr>
          <p:spPr bwMode="auto">
            <a:xfrm flipV="1">
              <a:off x="2668588" y="4403725"/>
              <a:ext cx="1587" cy="1741488"/>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5075" name="Line 10"/>
            <p:cNvSpPr>
              <a:spLocks noChangeShapeType="1"/>
            </p:cNvSpPr>
            <p:nvPr/>
          </p:nvSpPr>
          <p:spPr bwMode="auto">
            <a:xfrm flipV="1">
              <a:off x="2668588" y="6142038"/>
              <a:ext cx="2600325" cy="3175"/>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5076" name="Text Box 11"/>
            <p:cNvSpPr txBox="1">
              <a:spLocks noChangeArrowheads="1"/>
            </p:cNvSpPr>
            <p:nvPr/>
          </p:nvSpPr>
          <p:spPr bwMode="auto">
            <a:xfrm>
              <a:off x="4283969" y="6142037"/>
              <a:ext cx="1736376" cy="4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400">
                  <a:latin typeface="Times New Roman" panose="02020603050405020304" pitchFamily="18" charset="0"/>
                </a:rPr>
                <a:t>c=heart rate</a:t>
              </a:r>
              <a:endParaRPr lang="en-GB" altLang="nb-NO" sz="1400" baseline="-25000">
                <a:latin typeface="Times New Roman" panose="02020603050405020304" pitchFamily="18" charset="0"/>
              </a:endParaRPr>
            </a:p>
          </p:txBody>
        </p:sp>
        <p:sp>
          <p:nvSpPr>
            <p:cNvPr id="45077" name="Text Box 12"/>
            <p:cNvSpPr txBox="1">
              <a:spLocks noChangeArrowheads="1"/>
            </p:cNvSpPr>
            <p:nvPr/>
          </p:nvSpPr>
          <p:spPr bwMode="auto">
            <a:xfrm>
              <a:off x="1557157" y="4480783"/>
              <a:ext cx="1346201" cy="55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800" i="1">
                  <a:latin typeface="Times New Roman" panose="02020603050405020304" pitchFamily="18" charset="0"/>
                </a:rPr>
                <a:t>J=T</a:t>
              </a:r>
              <a:endParaRPr lang="en-GB" altLang="nb-NO" sz="1800" i="1" baseline="-25000">
                <a:latin typeface="Times New Roman" panose="02020603050405020304" pitchFamily="18" charset="0"/>
              </a:endParaRPr>
            </a:p>
          </p:txBody>
        </p:sp>
        <p:grpSp>
          <p:nvGrpSpPr>
            <p:cNvPr id="45078" name="Group 13"/>
            <p:cNvGrpSpPr>
              <a:grpSpLocks/>
            </p:cNvGrpSpPr>
            <p:nvPr/>
          </p:nvGrpSpPr>
          <p:grpSpPr bwMode="auto">
            <a:xfrm>
              <a:off x="2949575" y="4498975"/>
              <a:ext cx="2051050" cy="1217613"/>
              <a:chOff x="2448" y="864"/>
              <a:chExt cx="1248" cy="1056"/>
            </a:xfrm>
          </p:grpSpPr>
          <p:sp>
            <p:nvSpPr>
              <p:cNvPr id="45081"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5082"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45079" name="Text Box 16"/>
            <p:cNvSpPr txBox="1">
              <a:spLocks noChangeArrowheads="1"/>
            </p:cNvSpPr>
            <p:nvPr/>
          </p:nvSpPr>
          <p:spPr bwMode="auto">
            <a:xfrm>
              <a:off x="3630613" y="6165851"/>
              <a:ext cx="860507" cy="55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c</a:t>
              </a:r>
              <a:r>
                <a:rPr lang="nb-NO" altLang="nb-NO" sz="1800" baseline="-25000">
                  <a:latin typeface="Arial" panose="020B0604020202020204" pitchFamily="34" charset="0"/>
                </a:rPr>
                <a:t>opt</a:t>
              </a:r>
              <a:endParaRPr lang="en-US" altLang="nb-NO" sz="1800" baseline="-25000">
                <a:latin typeface="Arial" panose="020B0604020202020204" pitchFamily="34" charset="0"/>
              </a:endParaRPr>
            </a:p>
          </p:txBody>
        </p:sp>
        <p:sp>
          <p:nvSpPr>
            <p:cNvPr id="45080" name="Line 18"/>
            <p:cNvSpPr>
              <a:spLocks noChangeShapeType="1"/>
            </p:cNvSpPr>
            <p:nvPr/>
          </p:nvSpPr>
          <p:spPr bwMode="auto">
            <a:xfrm>
              <a:off x="3924300" y="5734050"/>
              <a:ext cx="0"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pic>
        <p:nvPicPr>
          <p:cNvPr id="45073"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1295569"/>
            <a:ext cx="12001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31633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47108" name="Rectangle 2"/>
          <p:cNvSpPr>
            <a:spLocks noGrp="1" noChangeArrowheads="1"/>
          </p:cNvSpPr>
          <p:nvPr>
            <p:ph type="title"/>
          </p:nvPr>
        </p:nvSpPr>
        <p:spPr>
          <a:xfrm>
            <a:off x="748145" y="438150"/>
            <a:ext cx="11469255" cy="1143000"/>
          </a:xfrm>
        </p:spPr>
        <p:txBody>
          <a:bodyPr>
            <a:normAutofit/>
          </a:bodyPr>
          <a:lstStyle/>
          <a:p>
            <a:r>
              <a:rPr lang="en-US" altLang="nb-NO" b="0" dirty="0">
                <a:latin typeface="+mj-lt"/>
              </a:rPr>
              <a:t>Summary Step 3.  What should we control (</a:t>
            </a:r>
            <a:r>
              <a:rPr lang="en-US" altLang="nb-NO" b="0" dirty="0">
                <a:solidFill>
                  <a:srgbClr val="FF0000"/>
                </a:solidFill>
                <a:latin typeface="+mj-lt"/>
              </a:rPr>
              <a:t>CV</a:t>
            </a:r>
            <a:r>
              <a:rPr lang="en-US" altLang="nb-NO" b="0" baseline="-25000" dirty="0">
                <a:solidFill>
                  <a:srgbClr val="FF0000"/>
                </a:solidFill>
                <a:latin typeface="+mj-lt"/>
              </a:rPr>
              <a:t>1</a:t>
            </a:r>
            <a:r>
              <a:rPr lang="en-US" altLang="nb-NO" b="0" dirty="0">
                <a:latin typeface="+mj-lt"/>
              </a:rPr>
              <a:t>)?</a:t>
            </a:r>
            <a:endParaRPr lang="en-US" altLang="nb-NO" sz="3200" b="0" dirty="0">
              <a:latin typeface="+mj-lt"/>
            </a:endParaRPr>
          </a:p>
        </p:txBody>
      </p:sp>
      <p:sp>
        <p:nvSpPr>
          <p:cNvPr id="34821" name="Rectangle 3"/>
          <p:cNvSpPr>
            <a:spLocks noGrp="1" noChangeArrowheads="1"/>
          </p:cNvSpPr>
          <p:nvPr>
            <p:ph type="body" idx="1"/>
          </p:nvPr>
        </p:nvSpPr>
        <p:spPr>
          <a:xfrm>
            <a:off x="1924049" y="1776145"/>
            <a:ext cx="9117445" cy="4330700"/>
          </a:xfrm>
        </p:spPr>
        <p:txBody>
          <a:bodyPr>
            <a:normAutofit/>
          </a:bodyPr>
          <a:lstStyle/>
          <a:p>
            <a:pPr marL="381000" indent="-381000">
              <a:buNone/>
              <a:defRPr/>
            </a:pPr>
            <a:r>
              <a:rPr lang="en-US" altLang="nb-NO" dirty="0"/>
              <a:t>Selection of primary controlled variables </a:t>
            </a:r>
            <a:r>
              <a:rPr lang="en-US" altLang="nb-NO" dirty="0">
                <a:solidFill>
                  <a:srgbClr val="FF3300"/>
                </a:solidFill>
              </a:rPr>
              <a:t>c = CV</a:t>
            </a:r>
            <a:r>
              <a:rPr lang="en-US" altLang="nb-NO" baseline="-25000" dirty="0">
                <a:solidFill>
                  <a:srgbClr val="FF3300"/>
                </a:solidFill>
              </a:rPr>
              <a:t>1</a:t>
            </a:r>
            <a:endParaRPr lang="en-US" altLang="nb-NO" baseline="-25000" dirty="0"/>
          </a:p>
          <a:p>
            <a:pPr marL="381000" indent="-381000">
              <a:defRPr/>
            </a:pPr>
            <a:endParaRPr lang="en-US" altLang="nb-NO" dirty="0"/>
          </a:p>
          <a:p>
            <a:pPr marL="800100" lvl="1" indent="-342900">
              <a:buFontTx/>
              <a:buAutoNum type="arabicPeriod"/>
              <a:defRPr/>
            </a:pPr>
            <a:r>
              <a:rPr lang="en-US" altLang="nb-NO" sz="2400" b="1" dirty="0">
                <a:solidFill>
                  <a:srgbClr val="FF0000"/>
                </a:solidFill>
              </a:rPr>
              <a:t>Control active constraints!</a:t>
            </a:r>
          </a:p>
          <a:p>
            <a:pPr marL="800100" lvl="1" indent="-342900">
              <a:buFontTx/>
              <a:buAutoNum type="arabicPeriod"/>
              <a:defRPr/>
            </a:pPr>
            <a:r>
              <a:rPr lang="en-US" altLang="nb-NO" sz="2400" b="1" dirty="0">
                <a:solidFill>
                  <a:srgbClr val="FF0000"/>
                </a:solidFill>
              </a:rPr>
              <a:t>Unconstrained variables: Control self-optimizing variables!</a:t>
            </a:r>
          </a:p>
          <a:p>
            <a:pPr>
              <a:defRPr/>
            </a:pPr>
            <a:endParaRPr lang="en-US" altLang="nb-NO" sz="700" dirty="0"/>
          </a:p>
          <a:p>
            <a:pPr>
              <a:defRPr/>
            </a:pPr>
            <a:r>
              <a:rPr lang="en-US" altLang="nb-NO" dirty="0"/>
              <a:t>Self-optimizing control is an old idea (Morari </a:t>
            </a:r>
            <a:r>
              <a:rPr lang="en-US" altLang="nb-NO" i="1" dirty="0"/>
              <a:t>et al.</a:t>
            </a:r>
            <a:r>
              <a:rPr lang="en-US" altLang="nb-NO" dirty="0"/>
              <a:t>, 1980):</a:t>
            </a:r>
          </a:p>
          <a:p>
            <a:pPr>
              <a:defRPr/>
            </a:pPr>
            <a:endParaRPr lang="en-US" altLang="nb-NO" sz="700" dirty="0">
              <a:solidFill>
                <a:srgbClr val="FF0000"/>
              </a:solidFill>
            </a:endParaRPr>
          </a:p>
          <a:p>
            <a:pPr>
              <a:buFontTx/>
              <a:buNone/>
              <a:defRPr/>
            </a:pPr>
            <a:r>
              <a:rPr lang="en-US" altLang="nb-NO" i="1" dirty="0">
                <a:solidFill>
                  <a:srgbClr val="FF0000"/>
                </a:solidFill>
              </a:rPr>
              <a:t>	“We want to find a function c of the process variables which when held constant, leads automatically to the optimal adjustments of the manipulated variables, and with it, the optimal operating conditions.”</a:t>
            </a:r>
          </a:p>
          <a:p>
            <a:pPr marL="800100" lvl="1" indent="-342900">
              <a:buFontTx/>
              <a:buAutoNum type="arabicPeriod"/>
              <a:defRPr/>
            </a:pPr>
            <a:endParaRPr lang="en-US" altLang="nb-NO" sz="2400" b="1" dirty="0">
              <a:solidFill>
                <a:srgbClr val="FF0000"/>
              </a:solidFill>
            </a:endParaRPr>
          </a:p>
        </p:txBody>
      </p:sp>
    </p:spTree>
    <p:extLst>
      <p:ext uri="{BB962C8B-B14F-4D97-AF65-F5344CB8AC3E}">
        <p14:creationId xmlns:p14="http://schemas.microsoft.com/office/powerpoint/2010/main" val="1682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19" name="Footer Placeholder 2"/>
          <p:cNvSpPr>
            <a:spLocks noGrp="1"/>
          </p:cNvSpPr>
          <p:nvPr>
            <p:ph type="ftr" sz="quarter" idx="4294967295"/>
          </p:nvPr>
        </p:nvSpPr>
        <p:spPr/>
        <p:txBody>
          <a:bodyPr/>
          <a:lstStyle/>
          <a:p>
            <a:pPr>
              <a:defRPr/>
            </a:pPr>
            <a:endParaRPr lang="nn-NO"/>
          </a:p>
          <a:p>
            <a:pPr>
              <a:defRPr/>
            </a:pPr>
            <a:endParaRPr lang="nn-NO"/>
          </a:p>
        </p:txBody>
      </p:sp>
      <p:sp>
        <p:nvSpPr>
          <p:cNvPr id="5"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6"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49158" name="Rectangle 2"/>
          <p:cNvSpPr>
            <a:spLocks noGrp="1" noChangeArrowheads="1"/>
          </p:cNvSpPr>
          <p:nvPr>
            <p:ph type="title" idx="4294967295"/>
          </p:nvPr>
        </p:nvSpPr>
        <p:spPr/>
        <p:txBody>
          <a:bodyPr>
            <a:normAutofit fontScale="90000"/>
          </a:bodyPr>
          <a:lstStyle/>
          <a:p>
            <a:r>
              <a:rPr lang="en-US" altLang="nb-NO"/>
              <a:t>The ideal “self-optimizing” variable is the gradient, J</a:t>
            </a:r>
            <a:r>
              <a:rPr lang="en-US" altLang="nb-NO" baseline="-25000"/>
              <a:t>u</a:t>
            </a:r>
          </a:p>
        </p:txBody>
      </p:sp>
      <p:sp>
        <p:nvSpPr>
          <p:cNvPr id="1246211" name="Rectangle 3"/>
          <p:cNvSpPr>
            <a:spLocks noGrp="1" noChangeArrowheads="1"/>
          </p:cNvSpPr>
          <p:nvPr>
            <p:ph type="body" idx="4294967295"/>
          </p:nvPr>
        </p:nvSpPr>
        <p:spPr>
          <a:xfrm>
            <a:off x="2119984" y="1290637"/>
            <a:ext cx="8496300" cy="1123950"/>
          </a:xfrm>
        </p:spPr>
        <p:txBody>
          <a:bodyPr/>
          <a:lstStyle/>
          <a:p>
            <a:endParaRPr lang="en-US" altLang="nb-NO" sz="700" dirty="0"/>
          </a:p>
          <a:p>
            <a:pPr>
              <a:buFontTx/>
              <a:buNone/>
            </a:pPr>
            <a:r>
              <a:rPr lang="nb-NO" altLang="nb-NO" sz="2800" dirty="0"/>
              <a:t>			c = </a:t>
            </a:r>
            <a:r>
              <a:rPr lang="nb-NO" altLang="nb-NO" sz="2800" dirty="0">
                <a:latin typeface="Symbol" panose="05050102010706020507" pitchFamily="18" charset="2"/>
                <a:sym typeface="Symbol" panose="05050102010706020507" pitchFamily="18" charset="2"/>
              </a:rPr>
              <a:t></a:t>
            </a:r>
            <a:r>
              <a:rPr lang="nb-NO" altLang="nb-NO" sz="2800" dirty="0"/>
              <a:t> J/</a:t>
            </a:r>
            <a:r>
              <a:rPr lang="nb-NO" altLang="nb-NO" sz="2800" dirty="0">
                <a:latin typeface="Symbol" panose="05050102010706020507" pitchFamily="18" charset="2"/>
                <a:sym typeface="Symbol" panose="05050102010706020507" pitchFamily="18" charset="2"/>
              </a:rPr>
              <a:t></a:t>
            </a:r>
            <a:r>
              <a:rPr lang="nb-NO" altLang="nb-NO" sz="2800" dirty="0"/>
              <a:t> u = J</a:t>
            </a:r>
            <a:r>
              <a:rPr lang="nb-NO" altLang="nb-NO" sz="2800" baseline="-25000" dirty="0"/>
              <a:t>u</a:t>
            </a:r>
            <a:endParaRPr lang="nb-NO" altLang="nb-NO" sz="2800" dirty="0"/>
          </a:p>
          <a:p>
            <a:pPr marL="762000" lvl="1" indent="-304800"/>
            <a:r>
              <a:rPr lang="nb-NO" altLang="nb-NO" dirty="0" err="1"/>
              <a:t>Keep</a:t>
            </a:r>
            <a:r>
              <a:rPr lang="nb-NO" altLang="nb-NO" dirty="0"/>
              <a:t> gradient at zero for all </a:t>
            </a:r>
            <a:r>
              <a:rPr lang="nb-NO" altLang="nb-NO" dirty="0" err="1"/>
              <a:t>disturbances</a:t>
            </a:r>
            <a:r>
              <a:rPr lang="nb-NO" altLang="nb-NO" dirty="0"/>
              <a:t> (</a:t>
            </a:r>
            <a:r>
              <a:rPr lang="nb-NO" altLang="nb-NO" dirty="0">
                <a:solidFill>
                  <a:srgbClr val="FF3300"/>
                </a:solidFill>
              </a:rPr>
              <a:t>c = J</a:t>
            </a:r>
            <a:r>
              <a:rPr lang="nb-NO" altLang="nb-NO" baseline="-25000" dirty="0">
                <a:solidFill>
                  <a:srgbClr val="FF3300"/>
                </a:solidFill>
              </a:rPr>
              <a:t>u</a:t>
            </a:r>
            <a:r>
              <a:rPr lang="nb-NO" altLang="nb-NO" dirty="0">
                <a:solidFill>
                  <a:srgbClr val="FF3300"/>
                </a:solidFill>
              </a:rPr>
              <a:t>=0</a:t>
            </a:r>
            <a:r>
              <a:rPr lang="nb-NO" altLang="nb-NO" dirty="0"/>
              <a:t>)</a:t>
            </a:r>
          </a:p>
          <a:p>
            <a:pPr marL="762000" lvl="1" indent="-304800"/>
            <a:endParaRPr lang="en-US" altLang="nb-NO" sz="1600" dirty="0">
              <a:solidFill>
                <a:srgbClr val="0000FF"/>
              </a:solidFill>
            </a:endParaRPr>
          </a:p>
        </p:txBody>
      </p:sp>
      <p:sp>
        <p:nvSpPr>
          <p:cNvPr id="49160"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grpSp>
        <p:nvGrpSpPr>
          <p:cNvPr id="11273" name="Group 7"/>
          <p:cNvGrpSpPr>
            <a:grpSpLocks/>
          </p:cNvGrpSpPr>
          <p:nvPr/>
        </p:nvGrpSpPr>
        <p:grpSpPr bwMode="auto">
          <a:xfrm>
            <a:off x="3071812" y="2600180"/>
            <a:ext cx="3444876" cy="1984344"/>
            <a:chOff x="3197224" y="4214812"/>
            <a:chExt cx="3445264" cy="1984344"/>
          </a:xfrm>
        </p:grpSpPr>
        <p:grpSp>
          <p:nvGrpSpPr>
            <p:cNvPr id="49171" name="Group 6"/>
            <p:cNvGrpSpPr>
              <a:grpSpLocks/>
            </p:cNvGrpSpPr>
            <p:nvPr/>
          </p:nvGrpSpPr>
          <p:grpSpPr bwMode="auto">
            <a:xfrm>
              <a:off x="3197224" y="4214812"/>
              <a:ext cx="3341829" cy="1984344"/>
              <a:chOff x="5500688" y="5002213"/>
              <a:chExt cx="2916278" cy="1753535"/>
            </a:xfrm>
          </p:grpSpPr>
          <p:grpSp>
            <p:nvGrpSpPr>
              <p:cNvPr id="49174" name="Group 3"/>
              <p:cNvGrpSpPr>
                <a:grpSpLocks/>
              </p:cNvGrpSpPr>
              <p:nvPr/>
            </p:nvGrpSpPr>
            <p:grpSpPr bwMode="auto">
              <a:xfrm>
                <a:off x="5500688" y="5002213"/>
                <a:ext cx="2916278" cy="1753535"/>
                <a:chOff x="5500688" y="5002213"/>
                <a:chExt cx="2916278" cy="1753535"/>
              </a:xfrm>
            </p:grpSpPr>
            <p:grpSp>
              <p:nvGrpSpPr>
                <p:cNvPr id="49176" name="Group 2"/>
                <p:cNvGrpSpPr>
                  <a:grpSpLocks/>
                </p:cNvGrpSpPr>
                <p:nvPr/>
              </p:nvGrpSpPr>
              <p:grpSpPr bwMode="auto">
                <a:xfrm>
                  <a:off x="5500688" y="5002213"/>
                  <a:ext cx="2916278" cy="1753535"/>
                  <a:chOff x="5500688" y="5002213"/>
                  <a:chExt cx="2916278" cy="1753535"/>
                </a:xfrm>
              </p:grpSpPr>
              <p:grpSp>
                <p:nvGrpSpPr>
                  <p:cNvPr id="49178" name="Group 1"/>
                  <p:cNvGrpSpPr>
                    <a:grpSpLocks/>
                  </p:cNvGrpSpPr>
                  <p:nvPr/>
                </p:nvGrpSpPr>
                <p:grpSpPr bwMode="auto">
                  <a:xfrm>
                    <a:off x="5500688" y="5002213"/>
                    <a:ext cx="2916278" cy="1753535"/>
                    <a:chOff x="5500688" y="5002213"/>
                    <a:chExt cx="2916278" cy="1753535"/>
                  </a:xfrm>
                </p:grpSpPr>
                <p:cxnSp>
                  <p:nvCxnSpPr>
                    <p:cNvPr id="49182" name="Straight Arrow Connector 8"/>
                    <p:cNvCxnSpPr>
                      <a:cxnSpLocks noChangeShapeType="1"/>
                    </p:cNvCxnSpPr>
                    <p:nvPr/>
                  </p:nvCxnSpPr>
                  <p:spPr bwMode="auto">
                    <a:xfrm>
                      <a:off x="6215063" y="6572250"/>
                      <a:ext cx="1785937"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3" name="Straight Arrow Connector 10"/>
                    <p:cNvCxnSpPr>
                      <a:cxnSpLocks noChangeShapeType="1"/>
                    </p:cNvCxnSpPr>
                    <p:nvPr/>
                  </p:nvCxnSpPr>
                  <p:spPr bwMode="auto">
                    <a:xfrm rot="5400000" flipH="1" flipV="1">
                      <a:off x="5430044" y="5787232"/>
                      <a:ext cx="157162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84" name="TextBox 11"/>
                    <p:cNvSpPr txBox="1">
                      <a:spLocks noChangeArrowheads="1"/>
                    </p:cNvSpPr>
                    <p:nvPr/>
                  </p:nvSpPr>
                  <p:spPr bwMode="auto">
                    <a:xfrm>
                      <a:off x="8143875" y="6429375"/>
                      <a:ext cx="273091"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u</a:t>
                      </a:r>
                    </a:p>
                  </p:txBody>
                </p:sp>
                <p:sp>
                  <p:nvSpPr>
                    <p:cNvPr id="49185" name="TextBox 12"/>
                    <p:cNvSpPr txBox="1">
                      <a:spLocks noChangeArrowheads="1"/>
                    </p:cNvSpPr>
                    <p:nvPr/>
                  </p:nvSpPr>
                  <p:spPr bwMode="auto">
                    <a:xfrm>
                      <a:off x="5500688" y="5214938"/>
                      <a:ext cx="687205"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cost J</a:t>
                      </a:r>
                    </a:p>
                  </p:txBody>
                </p:sp>
              </p:grpSp>
              <p:sp>
                <p:nvSpPr>
                  <p:cNvPr id="49179" name="Freeform 17"/>
                  <p:cNvSpPr>
                    <a:spLocks noChangeArrowheads="1"/>
                  </p:cNvSpPr>
                  <p:nvPr/>
                </p:nvSpPr>
                <p:spPr bwMode="auto">
                  <a:xfrm>
                    <a:off x="6376988" y="5556250"/>
                    <a:ext cx="1552575" cy="730250"/>
                  </a:xfrm>
                  <a:custGeom>
                    <a:avLst/>
                    <a:gdLst>
                      <a:gd name="T0" fmla="*/ 0 w 1230923"/>
                      <a:gd name="T1" fmla="*/ 0 h 520153"/>
                      <a:gd name="T2" fmla="*/ 2147483646 w 1230923"/>
                      <a:gd name="T3" fmla="*/ 2147483646 h 520153"/>
                      <a:gd name="T4" fmla="*/ 2147483646 w 1230923"/>
                      <a:gd name="T5" fmla="*/ 2147483646 h 520153"/>
                      <a:gd name="T6" fmla="*/ 2147483646 w 1230923"/>
                      <a:gd name="T7" fmla="*/ 2147483646 h 520153"/>
                      <a:gd name="T8" fmla="*/ 2147483646 w 1230923"/>
                      <a:gd name="T9" fmla="*/ 2147483646 h 520153"/>
                      <a:gd name="T10" fmla="*/ 2147483646 w 1230923"/>
                      <a:gd name="T11" fmla="*/ 2147483646 h 520153"/>
                      <a:gd name="T12" fmla="*/ 2147483646 w 1230923"/>
                      <a:gd name="T13" fmla="*/ 2147483646 h 520153"/>
                      <a:gd name="T14" fmla="*/ 2147483646 w 1230923"/>
                      <a:gd name="T15" fmla="*/ 2147483646 h 520153"/>
                      <a:gd name="T16" fmla="*/ 2147483646 w 1230923"/>
                      <a:gd name="T17" fmla="*/ 2147483646 h 520153"/>
                      <a:gd name="T18" fmla="*/ 2147483646 w 1230923"/>
                      <a:gd name="T19" fmla="*/ 2147483646 h 520153"/>
                      <a:gd name="T20" fmla="*/ 2147483646 w 1230923"/>
                      <a:gd name="T21" fmla="*/ 2147483646 h 520153"/>
                      <a:gd name="T22" fmla="*/ 2147483646 w 1230923"/>
                      <a:gd name="T23" fmla="*/ 2147483646 h 520153"/>
                      <a:gd name="T24" fmla="*/ 2147483646 w 1230923"/>
                      <a:gd name="T25" fmla="*/ 2147483646 h 520153"/>
                      <a:gd name="T26" fmla="*/ 2147483646 w 1230923"/>
                      <a:gd name="T27" fmla="*/ 2147483646 h 520153"/>
                      <a:gd name="T28" fmla="*/ 2147483646 w 1230923"/>
                      <a:gd name="T29" fmla="*/ 2147483646 h 520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0923"/>
                      <a:gd name="T46" fmla="*/ 0 h 520153"/>
                      <a:gd name="T47" fmla="*/ 1230923 w 1230923"/>
                      <a:gd name="T48" fmla="*/ 520153 h 5201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0923" h="520153">
                        <a:moveTo>
                          <a:pt x="0" y="0"/>
                        </a:moveTo>
                        <a:cubicBezTo>
                          <a:pt x="4141" y="33131"/>
                          <a:pt x="10113" y="130716"/>
                          <a:pt x="35169" y="164124"/>
                        </a:cubicBezTo>
                        <a:cubicBezTo>
                          <a:pt x="46892" y="179755"/>
                          <a:pt x="57472" y="196312"/>
                          <a:pt x="70338" y="211016"/>
                        </a:cubicBezTo>
                        <a:cubicBezTo>
                          <a:pt x="110978" y="257461"/>
                          <a:pt x="175886" y="308736"/>
                          <a:pt x="222738" y="339970"/>
                        </a:cubicBezTo>
                        <a:cubicBezTo>
                          <a:pt x="234461" y="347785"/>
                          <a:pt x="245675" y="356426"/>
                          <a:pt x="257908" y="363416"/>
                        </a:cubicBezTo>
                        <a:cubicBezTo>
                          <a:pt x="273081" y="372086"/>
                          <a:pt x="289815" y="377871"/>
                          <a:pt x="304800" y="386862"/>
                        </a:cubicBezTo>
                        <a:cubicBezTo>
                          <a:pt x="404495" y="446679"/>
                          <a:pt x="338680" y="424640"/>
                          <a:pt x="422031" y="445477"/>
                        </a:cubicBezTo>
                        <a:cubicBezTo>
                          <a:pt x="445477" y="457200"/>
                          <a:pt x="467734" y="471689"/>
                          <a:pt x="492369" y="480647"/>
                        </a:cubicBezTo>
                        <a:cubicBezTo>
                          <a:pt x="601007" y="520153"/>
                          <a:pt x="850837" y="460242"/>
                          <a:pt x="879231" y="457200"/>
                        </a:cubicBezTo>
                        <a:cubicBezTo>
                          <a:pt x="981263" y="413472"/>
                          <a:pt x="964312" y="430735"/>
                          <a:pt x="1055077" y="339970"/>
                        </a:cubicBezTo>
                        <a:cubicBezTo>
                          <a:pt x="1089648" y="305399"/>
                          <a:pt x="1107009" y="277409"/>
                          <a:pt x="1125415" y="234462"/>
                        </a:cubicBezTo>
                        <a:cubicBezTo>
                          <a:pt x="1130283" y="223104"/>
                          <a:pt x="1131137" y="210095"/>
                          <a:pt x="1137138" y="199293"/>
                        </a:cubicBezTo>
                        <a:cubicBezTo>
                          <a:pt x="1150823" y="174660"/>
                          <a:pt x="1165475" y="150161"/>
                          <a:pt x="1184031" y="128954"/>
                        </a:cubicBezTo>
                        <a:cubicBezTo>
                          <a:pt x="1193309" y="118351"/>
                          <a:pt x="1207929" y="113962"/>
                          <a:pt x="1219200" y="105508"/>
                        </a:cubicBezTo>
                        <a:cubicBezTo>
                          <a:pt x="1223621" y="102192"/>
                          <a:pt x="1227015" y="97693"/>
                          <a:pt x="1230923" y="93785"/>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cxnSp>
                <p:nvCxnSpPr>
                  <p:cNvPr id="14" name="Straight Connector 13"/>
                  <p:cNvCxnSpPr/>
                  <p:nvPr/>
                </p:nvCxnSpPr>
                <p:spPr bwMode="auto">
                  <a:xfrm>
                    <a:off x="6804445" y="6236721"/>
                    <a:ext cx="792507" cy="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181" name="TextBox 15"/>
                  <p:cNvSpPr txBox="1">
                    <a:spLocks noChangeArrowheads="1"/>
                  </p:cNvSpPr>
                  <p:nvPr/>
                </p:nvSpPr>
                <p:spPr bwMode="auto">
                  <a:xfrm>
                    <a:off x="7812088" y="6092825"/>
                    <a:ext cx="565489"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GB" altLang="nb-NO" sz="1800">
                        <a:solidFill>
                          <a:srgbClr val="FF3300"/>
                        </a:solidFill>
                        <a:latin typeface="Arial" panose="020B0604020202020204" pitchFamily="34" charset="0"/>
                      </a:rPr>
                      <a:t>J</a:t>
                    </a:r>
                    <a:r>
                      <a:rPr lang="en-GB" altLang="nb-NO" sz="1800" baseline="-25000">
                        <a:solidFill>
                          <a:srgbClr val="FF3300"/>
                        </a:solidFill>
                        <a:latin typeface="Arial" panose="020B0604020202020204" pitchFamily="34" charset="0"/>
                      </a:rPr>
                      <a:t>u</a:t>
                    </a:r>
                    <a:r>
                      <a:rPr lang="en-GB" altLang="nb-NO" sz="1800">
                        <a:solidFill>
                          <a:srgbClr val="FF3300"/>
                        </a:solidFill>
                        <a:latin typeface="Arial" panose="020B0604020202020204" pitchFamily="34" charset="0"/>
                      </a:rPr>
                      <a:t>=0</a:t>
                    </a:r>
                  </a:p>
                </p:txBody>
              </p:sp>
            </p:grpSp>
            <p:cxnSp>
              <p:nvCxnSpPr>
                <p:cNvPr id="49177" name="Straight Connector 17"/>
                <p:cNvCxnSpPr>
                  <a:cxnSpLocks noChangeShapeType="1"/>
                </p:cNvCxnSpPr>
                <p:nvPr/>
              </p:nvCxnSpPr>
              <p:spPr bwMode="auto">
                <a:xfrm rot="16200000" flipH="1">
                  <a:off x="6300788" y="5661025"/>
                  <a:ext cx="431800" cy="431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49175" name="TextBox 20"/>
              <p:cNvSpPr txBox="1">
                <a:spLocks noChangeArrowheads="1"/>
              </p:cNvSpPr>
              <p:nvPr/>
            </p:nvSpPr>
            <p:spPr bwMode="auto">
              <a:xfrm>
                <a:off x="5946337" y="5805488"/>
                <a:ext cx="565426"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GB" altLang="nb-NO" sz="1800">
                    <a:solidFill>
                      <a:srgbClr val="FF3300"/>
                    </a:solidFill>
                    <a:latin typeface="Arial" panose="020B0604020202020204" pitchFamily="34" charset="0"/>
                  </a:rPr>
                  <a:t>J</a:t>
                </a:r>
                <a:r>
                  <a:rPr lang="en-GB" altLang="nb-NO" sz="1800" baseline="-25000">
                    <a:solidFill>
                      <a:srgbClr val="FF3300"/>
                    </a:solidFill>
                    <a:latin typeface="Arial" panose="020B0604020202020204" pitchFamily="34" charset="0"/>
                  </a:rPr>
                  <a:t>u</a:t>
                </a:r>
                <a:r>
                  <a:rPr lang="en-GB" altLang="nb-NO" sz="1800">
                    <a:solidFill>
                      <a:srgbClr val="FF3300"/>
                    </a:solidFill>
                    <a:latin typeface="Arial" panose="020B0604020202020204" pitchFamily="34" charset="0"/>
                  </a:rPr>
                  <a:t>&lt;0</a:t>
                </a:r>
              </a:p>
            </p:txBody>
          </p:sp>
        </p:grpSp>
        <p:sp>
          <p:nvSpPr>
            <p:cNvPr id="49172" name="TextBox 20"/>
            <p:cNvSpPr txBox="1">
              <a:spLocks noChangeArrowheads="1"/>
            </p:cNvSpPr>
            <p:nvPr/>
          </p:nvSpPr>
          <p:spPr bwMode="auto">
            <a:xfrm>
              <a:off x="5994553" y="4967546"/>
              <a:ext cx="647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GB" altLang="nb-NO" sz="1800">
                  <a:solidFill>
                    <a:srgbClr val="FF3300"/>
                  </a:solidFill>
                  <a:latin typeface="Arial" panose="020B0604020202020204" pitchFamily="34" charset="0"/>
                </a:rPr>
                <a:t>J</a:t>
              </a:r>
              <a:r>
                <a:rPr lang="en-GB" altLang="nb-NO" sz="1800" baseline="-25000">
                  <a:solidFill>
                    <a:srgbClr val="FF3300"/>
                  </a:solidFill>
                  <a:latin typeface="Arial" panose="020B0604020202020204" pitchFamily="34" charset="0"/>
                </a:rPr>
                <a:t>u</a:t>
              </a:r>
              <a:r>
                <a:rPr lang="en-GB" altLang="nb-NO" sz="1800">
                  <a:solidFill>
                    <a:srgbClr val="FF3300"/>
                  </a:solidFill>
                  <a:latin typeface="Arial" panose="020B0604020202020204" pitchFamily="34" charset="0"/>
                </a:rPr>
                <a:t>&lt;0</a:t>
              </a:r>
            </a:p>
          </p:txBody>
        </p:sp>
        <p:cxnSp>
          <p:nvCxnSpPr>
            <p:cNvPr id="23" name="Straight Connector 22"/>
            <p:cNvCxnSpPr/>
            <p:nvPr/>
          </p:nvCxnSpPr>
          <p:spPr bwMode="auto">
            <a:xfrm flipV="1">
              <a:off x="5651776" y="4967288"/>
              <a:ext cx="338175" cy="48101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3302001" y="3971782"/>
            <a:ext cx="2613025" cy="1755775"/>
            <a:chOff x="1777331" y="4944459"/>
            <a:chExt cx="2613050" cy="1756379"/>
          </a:xfrm>
        </p:grpSpPr>
        <p:cxnSp>
          <p:nvCxnSpPr>
            <p:cNvPr id="49164" name="Straight Connector 9"/>
            <p:cNvCxnSpPr>
              <a:cxnSpLocks noChangeShapeType="1"/>
            </p:cNvCxnSpPr>
            <p:nvPr/>
          </p:nvCxnSpPr>
          <p:spPr bwMode="auto">
            <a:xfrm>
              <a:off x="3441401" y="4944459"/>
              <a:ext cx="0" cy="1527779"/>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5" name="TextBox 11"/>
            <p:cNvSpPr txBox="1">
              <a:spLocks noChangeArrowheads="1"/>
            </p:cNvSpPr>
            <p:nvPr/>
          </p:nvSpPr>
          <p:spPr bwMode="auto">
            <a:xfrm>
              <a:off x="3222053" y="5289594"/>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u</a:t>
              </a:r>
              <a:r>
                <a:rPr lang="en-US" altLang="nb-NO" sz="1800" baseline="-25000">
                  <a:latin typeface="Arial" panose="020B0604020202020204" pitchFamily="34" charset="0"/>
                </a:rPr>
                <a:t>opt</a:t>
              </a:r>
              <a:endParaRPr lang="en-US" altLang="nb-NO" sz="1800">
                <a:latin typeface="Arial" panose="020B0604020202020204" pitchFamily="34" charset="0"/>
              </a:endParaRPr>
            </a:p>
          </p:txBody>
        </p:sp>
        <p:cxnSp>
          <p:nvCxnSpPr>
            <p:cNvPr id="49166" name="Straight Arrow Connector 14"/>
            <p:cNvCxnSpPr>
              <a:cxnSpLocks noChangeShapeType="1"/>
            </p:cNvCxnSpPr>
            <p:nvPr/>
          </p:nvCxnSpPr>
          <p:spPr bwMode="auto">
            <a:xfrm flipH="1" flipV="1">
              <a:off x="2411760" y="5534595"/>
              <a:ext cx="14553" cy="93764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7" name="TextBox 15"/>
            <p:cNvSpPr txBox="1">
              <a:spLocks noChangeArrowheads="1"/>
            </p:cNvSpPr>
            <p:nvPr/>
          </p:nvSpPr>
          <p:spPr bwMode="auto">
            <a:xfrm>
              <a:off x="1777331" y="5853166"/>
              <a:ext cx="38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J</a:t>
              </a:r>
              <a:r>
                <a:rPr lang="en-US" altLang="nb-NO" sz="1800" baseline="-25000">
                  <a:latin typeface="Arial" panose="020B0604020202020204" pitchFamily="34" charset="0"/>
                </a:rPr>
                <a:t>u</a:t>
              </a:r>
            </a:p>
          </p:txBody>
        </p:sp>
        <p:cxnSp>
          <p:nvCxnSpPr>
            <p:cNvPr id="49168" name="Straight Connector 19"/>
            <p:cNvCxnSpPr>
              <a:cxnSpLocks noChangeShapeType="1"/>
            </p:cNvCxnSpPr>
            <p:nvPr/>
          </p:nvCxnSpPr>
          <p:spPr bwMode="auto">
            <a:xfrm>
              <a:off x="2339752" y="6037832"/>
              <a:ext cx="2050629"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9" name="TextBox 20"/>
            <p:cNvSpPr txBox="1">
              <a:spLocks noChangeArrowheads="1"/>
            </p:cNvSpPr>
            <p:nvPr/>
          </p:nvSpPr>
          <p:spPr bwMode="auto">
            <a:xfrm>
              <a:off x="2113407" y="58468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0</a:t>
              </a:r>
            </a:p>
          </p:txBody>
        </p:sp>
        <p:cxnSp>
          <p:nvCxnSpPr>
            <p:cNvPr id="49170" name="Straight Connector 24"/>
            <p:cNvCxnSpPr>
              <a:cxnSpLocks noChangeShapeType="1"/>
            </p:cNvCxnSpPr>
            <p:nvPr/>
          </p:nvCxnSpPr>
          <p:spPr bwMode="auto">
            <a:xfrm flipV="1">
              <a:off x="2514600" y="5534595"/>
              <a:ext cx="1681750" cy="1166243"/>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Box 1"/>
          <p:cNvSpPr txBox="1">
            <a:spLocks noChangeArrowheads="1"/>
          </p:cNvSpPr>
          <p:nvPr/>
        </p:nvSpPr>
        <p:spPr bwMode="auto">
          <a:xfrm>
            <a:off x="3035300" y="5959331"/>
            <a:ext cx="487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Problem: Usually no measurement of gradient</a:t>
            </a:r>
            <a:endParaRPr lang="en-US" altLang="nb-NO" sz="1800">
              <a:latin typeface="Arial" panose="020B0604020202020204" pitchFamily="34" charset="0"/>
            </a:endParaRPr>
          </a:p>
          <a:p>
            <a:pPr>
              <a:spcBef>
                <a:spcPct val="0"/>
              </a:spcBef>
              <a:buFontTx/>
              <a:buNone/>
            </a:pPr>
            <a:endParaRPr lang="nb-NO" altLang="nb-NO" sz="1800">
              <a:latin typeface="Arial" panose="020B0604020202020204" pitchFamily="34" charset="0"/>
            </a:endParaRPr>
          </a:p>
        </p:txBody>
      </p:sp>
    </p:spTree>
    <p:extLst>
      <p:ext uri="{BB962C8B-B14F-4D97-AF65-F5344CB8AC3E}">
        <p14:creationId xmlns:p14="http://schemas.microsoft.com/office/powerpoint/2010/main" val="4292875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62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7" name="Footer Placeholder 4"/>
          <p:cNvSpPr>
            <a:spLocks noGrp="1"/>
          </p:cNvSpPr>
          <p:nvPr>
            <p:ph type="ftr" sz="quarter" idx="4294967295"/>
          </p:nvPr>
        </p:nvSpPr>
        <p:spPr/>
        <p:txBody>
          <a:bodyPr/>
          <a:lstStyle/>
          <a:p>
            <a:pPr>
              <a:defRPr/>
            </a:pPr>
            <a:endParaRPr lang="nn-NO"/>
          </a:p>
          <a:p>
            <a:pPr>
              <a:defRPr/>
            </a:pPr>
            <a:endParaRPr lang="nn-NO"/>
          </a:p>
        </p:txBody>
      </p:sp>
      <p:pic>
        <p:nvPicPr>
          <p:cNvPr id="52228" name="Picture 2" descr="cont_red_flow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6" y="1595438"/>
            <a:ext cx="36734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3"/>
          <p:cNvSpPr txBox="1">
            <a:spLocks noChangeArrowheads="1"/>
          </p:cNvSpPr>
          <p:nvPr/>
        </p:nvSpPr>
        <p:spPr bwMode="auto">
          <a:xfrm>
            <a:off x="7608888" y="34940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Arial" panose="020B0604020202020204" pitchFamily="34" charset="0"/>
              </a:rPr>
              <a:t>H</a:t>
            </a:r>
          </a:p>
        </p:txBody>
      </p:sp>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4162426"/>
            <a:ext cx="660082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31" name="TextBox 7"/>
          <p:cNvSpPr txBox="1">
            <a:spLocks noChangeArrowheads="1"/>
          </p:cNvSpPr>
          <p:nvPr/>
        </p:nvSpPr>
        <p:spPr bwMode="auto">
          <a:xfrm>
            <a:off x="234881" y="349976"/>
            <a:ext cx="119571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GB" altLang="nb-NO" sz="3200" dirty="0">
                <a:latin typeface="Arial" panose="020B0604020202020204" pitchFamily="34" charset="0"/>
              </a:rPr>
              <a:t>Ideal: c = </a:t>
            </a:r>
            <a:r>
              <a:rPr lang="en-GB" altLang="nb-NO" sz="3200" dirty="0" err="1">
                <a:latin typeface="Arial" panose="020B0604020202020204" pitchFamily="34" charset="0"/>
              </a:rPr>
              <a:t>J</a:t>
            </a:r>
            <a:r>
              <a:rPr lang="en-GB" altLang="nb-NO" sz="3200" baseline="-25000" dirty="0" err="1">
                <a:latin typeface="Arial" panose="020B0604020202020204" pitchFamily="34" charset="0"/>
              </a:rPr>
              <a:t>u</a:t>
            </a:r>
            <a:endParaRPr lang="en-GB" altLang="nb-NO" sz="3200" baseline="-25000" dirty="0">
              <a:latin typeface="Arial" panose="020B0604020202020204" pitchFamily="34" charset="0"/>
            </a:endParaRPr>
          </a:p>
          <a:p>
            <a:pPr>
              <a:spcBef>
                <a:spcPct val="0"/>
              </a:spcBef>
              <a:buFontTx/>
              <a:buNone/>
            </a:pPr>
            <a:r>
              <a:rPr lang="en-GB" altLang="nb-NO" sz="3200" dirty="0">
                <a:latin typeface="Arial" panose="020B0604020202020204" pitchFamily="34" charset="0"/>
              </a:rPr>
              <a:t>In practise, use available measurements: c = H y. </a:t>
            </a:r>
            <a:r>
              <a:rPr lang="en-GB" altLang="nb-NO" sz="3200" dirty="0">
                <a:solidFill>
                  <a:srgbClr val="FF0000"/>
                </a:solidFill>
                <a:latin typeface="Arial" panose="020B0604020202020204" pitchFamily="34" charset="0"/>
              </a:rPr>
              <a:t>Task: Select H!</a:t>
            </a:r>
          </a:p>
        </p:txBody>
      </p:sp>
      <p:sp>
        <p:nvSpPr>
          <p:cNvPr id="8"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Tree>
    <p:extLst>
      <p:ext uri="{BB962C8B-B14F-4D97-AF65-F5344CB8AC3E}">
        <p14:creationId xmlns:p14="http://schemas.microsoft.com/office/powerpoint/2010/main" val="310398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blinds(horizontal)">
                                      <p:cBhvr>
                                        <p:cTn id="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600479"/>
            <a:ext cx="10664237" cy="1143000"/>
          </a:xfrm>
        </p:spPr>
        <p:txBody>
          <a:bodyPr>
            <a:normAutofit fontScale="90000"/>
          </a:bodyPr>
          <a:lstStyle/>
          <a:p>
            <a:r>
              <a:rPr lang="en-US" altLang="nb-NO" dirty="0"/>
              <a:t>Combinations of measurements, c= </a:t>
            </a:r>
            <a:r>
              <a:rPr lang="en-US" altLang="nb-NO" dirty="0" err="1"/>
              <a:t>Hy</a:t>
            </a:r>
            <a:br>
              <a:rPr lang="en-US" altLang="nb-NO" dirty="0"/>
            </a:br>
            <a:r>
              <a:rPr lang="en-US" altLang="nb-NO" dirty="0" err="1">
                <a:solidFill>
                  <a:srgbClr val="FF0000"/>
                </a:solidFill>
              </a:rPr>
              <a:t>Nullspace</a:t>
            </a:r>
            <a:r>
              <a:rPr lang="en-US" altLang="nb-NO" dirty="0">
                <a:solidFill>
                  <a:srgbClr val="FF0000"/>
                </a:solidFill>
              </a:rPr>
              <a:t> method </a:t>
            </a:r>
            <a:r>
              <a:rPr lang="en-US" altLang="nb-NO" dirty="0"/>
              <a:t>for H (Alstad):  </a:t>
            </a:r>
            <a:r>
              <a:rPr lang="en-US" altLang="nb-NO" b="1" dirty="0">
                <a:solidFill>
                  <a:srgbClr val="FF0000"/>
                </a:solidFill>
              </a:rPr>
              <a:t>HF=0</a:t>
            </a:r>
            <a:r>
              <a:rPr lang="en-US" altLang="nb-NO" dirty="0"/>
              <a:t> where F=</a:t>
            </a:r>
            <a:r>
              <a:rPr lang="en-US" altLang="nb-NO" dirty="0" err="1"/>
              <a:t>dy</a:t>
            </a:r>
            <a:r>
              <a:rPr lang="en-US" altLang="nb-NO" baseline="-25000" dirty="0" err="1"/>
              <a:t>opt</a:t>
            </a:r>
            <a:r>
              <a:rPr lang="en-US" altLang="nb-NO" dirty="0"/>
              <a:t>/</a:t>
            </a:r>
            <a:r>
              <a:rPr lang="en-US" altLang="nb-NO" dirty="0" err="1"/>
              <a:t>dd</a:t>
            </a:r>
            <a:endParaRPr lang="en-US" altLang="nb-NO" dirty="0"/>
          </a:p>
        </p:txBody>
      </p:sp>
      <p:sp>
        <p:nvSpPr>
          <p:cNvPr id="4" name="Date Placeholder 3"/>
          <p:cNvSpPr>
            <a:spLocks noGrp="1"/>
          </p:cNvSpPr>
          <p:nvPr>
            <p:ph type="dt" sz="quarter" idx="4294967295"/>
          </p:nvPr>
        </p:nvSpPr>
        <p:spPr>
          <a:xfrm>
            <a:off x="8472488" y="5322888"/>
            <a:ext cx="1905000" cy="457200"/>
          </a:xfrm>
        </p:spPr>
        <p:txBody>
          <a:bodyPr/>
          <a:lstStyle/>
          <a:p>
            <a:pPr>
              <a:defRPr/>
            </a:pPr>
            <a:r>
              <a:rPr lang="en-US" altLang="nb-NO" sz="2800" dirty="0">
                <a:solidFill>
                  <a:srgbClr val="FF0000"/>
                </a:solidFill>
              </a:rPr>
              <a:t>Gives </a:t>
            </a:r>
            <a:r>
              <a:rPr lang="en-US" altLang="nb-NO" sz="2800" dirty="0" err="1">
                <a:solidFill>
                  <a:srgbClr val="FF0000"/>
                </a:solidFill>
              </a:rPr>
              <a:t>J</a:t>
            </a:r>
            <a:r>
              <a:rPr lang="en-US" altLang="nb-NO" sz="2800" baseline="-25000" dirty="0" err="1">
                <a:solidFill>
                  <a:srgbClr val="FF0000"/>
                </a:solidFill>
              </a:rPr>
              <a:t>u</a:t>
            </a:r>
            <a:r>
              <a:rPr lang="en-US" altLang="nb-NO" sz="2800" dirty="0">
                <a:solidFill>
                  <a:srgbClr val="FF0000"/>
                </a:solidFill>
              </a:rPr>
              <a:t>=0</a:t>
            </a:r>
            <a:endParaRPr lang="nn-NO" sz="2800" dirty="0">
              <a:solidFill>
                <a:srgbClr val="FF0000"/>
              </a:solidFill>
            </a:endParaRPr>
          </a:p>
          <a:p>
            <a:pPr>
              <a:defRPr/>
            </a:pPr>
            <a:r>
              <a:rPr lang="nn-NO" dirty="0"/>
              <a:t> </a:t>
            </a:r>
          </a:p>
          <a:p>
            <a:pPr>
              <a:defRPr/>
            </a:pPr>
            <a:endParaRPr lang="nn-NO" dirty="0"/>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pic>
        <p:nvPicPr>
          <p:cNvPr id="6" name="Content Placeholder 5" descr="txp_fig"/>
          <p:cNvPicPr>
            <a:picLocks noGrp="1" noChangeAspect="1"/>
          </p:cNvPicPr>
          <p:nvPr>
            <p:ph idx="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46147" y="3381340"/>
            <a:ext cx="4810094" cy="2783964"/>
          </a:xfrm>
          <a:ln cap="flat" algn="ctr">
            <a:round/>
            <a:headEnd type="none" w="med" len="med"/>
            <a:tailEnd type="none" w="med" len="me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2348994" y="2102139"/>
            <a:ext cx="6123494" cy="69764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4279" name="Rectangle 2"/>
          <p:cNvSpPr>
            <a:spLocks noChangeArrowheads="1"/>
          </p:cNvSpPr>
          <p:nvPr/>
        </p:nvSpPr>
        <p:spPr bwMode="auto">
          <a:xfrm>
            <a:off x="4059239" y="5322889"/>
            <a:ext cx="3641725" cy="409575"/>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8" name="Rectangle 3"/>
          <p:cNvSpPr txBox="1">
            <a:spLocks noChangeArrowheads="1"/>
          </p:cNvSpPr>
          <p:nvPr/>
        </p:nvSpPr>
        <p:spPr bwMode="auto">
          <a:xfrm>
            <a:off x="2370138" y="6381751"/>
            <a:ext cx="7772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a:defRPr/>
            </a:pPr>
            <a:r>
              <a:rPr lang="nb-NO" altLang="nb-NO" sz="1200" kern="0" dirty="0" err="1"/>
              <a:t>Proof</a:t>
            </a:r>
            <a:r>
              <a:rPr lang="nb-NO" altLang="nb-NO" sz="1200" kern="0" dirty="0"/>
              <a:t>. </a:t>
            </a:r>
            <a:r>
              <a:rPr lang="nb-NO" altLang="nb-NO" sz="1200" kern="0" dirty="0" err="1"/>
              <a:t>Appendix</a:t>
            </a:r>
            <a:r>
              <a:rPr lang="nb-NO" altLang="nb-NO" sz="1200" kern="0" dirty="0"/>
              <a:t> B in:	</a:t>
            </a:r>
            <a:r>
              <a:rPr lang="nb-NO" altLang="nb-NO" sz="1200" kern="0" dirty="0" err="1"/>
              <a:t>Jäschke</a:t>
            </a:r>
            <a:r>
              <a:rPr lang="nb-NO" altLang="nb-NO" sz="1200" kern="0" dirty="0"/>
              <a:t> and </a:t>
            </a:r>
            <a:r>
              <a:rPr lang="nb-NO" altLang="nb-NO" sz="1200" kern="0" dirty="0" err="1"/>
              <a:t>Skogestad</a:t>
            </a:r>
            <a:r>
              <a:rPr lang="nb-NO" altLang="nb-NO" sz="1200" kern="0" dirty="0"/>
              <a:t>, ”</a:t>
            </a:r>
            <a:r>
              <a:rPr lang="en-US" altLang="nb-NO" sz="1200" kern="0" dirty="0"/>
              <a:t>NCO  tracking  and  self-optimizing  control  in  the  context  of  real-time  optimization”, </a:t>
            </a:r>
            <a:r>
              <a:rPr lang="en-US" altLang="nb-NO" sz="1200" i="1" kern="0" dirty="0"/>
              <a:t>Journal of Process Control</a:t>
            </a:r>
            <a:r>
              <a:rPr lang="en-US" altLang="nb-NO" sz="1200" kern="0" dirty="0"/>
              <a:t>, 1407-1416 (2011)</a:t>
            </a:r>
          </a:p>
          <a:p>
            <a:pPr>
              <a:defRPr/>
            </a:pPr>
            <a:endParaRPr lang="en-US" altLang="nb-NO" kern="0" dirty="0"/>
          </a:p>
          <a:p>
            <a:pPr>
              <a:defRPr/>
            </a:pPr>
            <a:endParaRPr lang="en-US" altLang="nb-NO" kern="0" dirty="0"/>
          </a:p>
          <a:p>
            <a:pPr>
              <a:defRPr/>
            </a:pPr>
            <a:endParaRPr lang="en-US" altLang="nb-NO" kern="0" dirty="0"/>
          </a:p>
          <a:p>
            <a:pPr>
              <a:defRPr/>
            </a:pPr>
            <a:endParaRPr lang="en-US" altLang="nb-NO" kern="0" dirty="0"/>
          </a:p>
          <a:p>
            <a:pPr>
              <a:defRPr/>
            </a:pPr>
            <a:r>
              <a:rPr lang="en-US" altLang="nb-NO" kern="0" dirty="0"/>
              <a:t>.</a:t>
            </a:r>
          </a:p>
        </p:txBody>
      </p:sp>
      <p:sp>
        <p:nvSpPr>
          <p:cNvPr id="9"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
        <p:nvSpPr>
          <p:cNvPr id="2" name="TextBox 1"/>
          <p:cNvSpPr txBox="1"/>
          <p:nvPr/>
        </p:nvSpPr>
        <p:spPr>
          <a:xfrm>
            <a:off x="2607451" y="3311828"/>
            <a:ext cx="756426" cy="369332"/>
          </a:xfrm>
          <a:prstGeom prst="rect">
            <a:avLst/>
          </a:prstGeom>
          <a:noFill/>
        </p:spPr>
        <p:txBody>
          <a:bodyPr wrap="none" rtlCol="0">
            <a:spAutoFit/>
          </a:bodyPr>
          <a:lstStyle/>
          <a:p>
            <a:r>
              <a:rPr lang="nb-NO" dirty="0" err="1"/>
              <a:t>Proof</a:t>
            </a:r>
            <a:r>
              <a:rPr lang="nb-NO" dirty="0"/>
              <a:t>:</a:t>
            </a:r>
          </a:p>
        </p:txBody>
      </p:sp>
    </p:spTree>
    <p:extLst>
      <p:ext uri="{BB962C8B-B14F-4D97-AF65-F5344CB8AC3E}">
        <p14:creationId xmlns:p14="http://schemas.microsoft.com/office/powerpoint/2010/main" val="574737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nb-NO" altLang="nb-NO"/>
              <a:t>Example. Nullspace Method for Marathon runner</a:t>
            </a:r>
          </a:p>
        </p:txBody>
      </p:sp>
      <p:sp>
        <p:nvSpPr>
          <p:cNvPr id="54275" name="Content Placeholder 2"/>
          <p:cNvSpPr>
            <a:spLocks noGrp="1"/>
          </p:cNvSpPr>
          <p:nvPr>
            <p:ph idx="1"/>
          </p:nvPr>
        </p:nvSpPr>
        <p:spPr/>
        <p:txBody>
          <a:bodyPr/>
          <a:lstStyle/>
          <a:p>
            <a:pPr>
              <a:buFontTx/>
              <a:buNone/>
            </a:pPr>
            <a:r>
              <a:rPr lang="nb-NO" altLang="nb-NO"/>
              <a:t>u = power, d = slope [degrees]</a:t>
            </a:r>
          </a:p>
          <a:p>
            <a:pPr>
              <a:buFontTx/>
              <a:buNone/>
            </a:pPr>
            <a:r>
              <a:rPr lang="nb-NO" altLang="nb-NO"/>
              <a:t>y</a:t>
            </a:r>
            <a:r>
              <a:rPr lang="nb-NO" altLang="nb-NO" baseline="-25000"/>
              <a:t>1</a:t>
            </a:r>
            <a:r>
              <a:rPr lang="nb-NO" altLang="nb-NO"/>
              <a:t> = hr [beat/min], y</a:t>
            </a:r>
            <a:r>
              <a:rPr lang="nb-NO" altLang="nb-NO" baseline="-25000"/>
              <a:t>2</a:t>
            </a:r>
            <a:r>
              <a:rPr lang="nb-NO" altLang="nb-NO"/>
              <a:t> = v [m/s]</a:t>
            </a:r>
          </a:p>
          <a:p>
            <a:pPr>
              <a:buFontTx/>
              <a:buNone/>
            </a:pPr>
            <a:r>
              <a:rPr lang="nb-NO" altLang="nb-NO"/>
              <a:t>c = Hy, H = [h</a:t>
            </a:r>
            <a:r>
              <a:rPr lang="nb-NO" altLang="nb-NO" baseline="-25000"/>
              <a:t>1</a:t>
            </a:r>
            <a:r>
              <a:rPr lang="nb-NO" altLang="nb-NO"/>
              <a:t>  h</a:t>
            </a:r>
            <a:r>
              <a:rPr lang="nb-NO" altLang="nb-NO" baseline="-25000"/>
              <a:t>2</a:t>
            </a:r>
            <a:r>
              <a:rPr lang="nb-NO" altLang="nb-NO"/>
              <a:t>]]</a:t>
            </a:r>
          </a:p>
          <a:p>
            <a:pPr>
              <a:buFontTx/>
              <a:buNone/>
            </a:pPr>
            <a:endParaRPr lang="nb-NO" altLang="nb-NO"/>
          </a:p>
          <a:p>
            <a:pPr>
              <a:buFontTx/>
              <a:buNone/>
            </a:pPr>
            <a:r>
              <a:rPr lang="nb-NO" altLang="nb-NO"/>
              <a:t>F = dy</a:t>
            </a:r>
            <a:r>
              <a:rPr lang="nb-NO" altLang="nb-NO" baseline="-25000"/>
              <a:t>opt</a:t>
            </a:r>
            <a:r>
              <a:rPr lang="nb-NO" altLang="nb-NO"/>
              <a:t>/dd = [0.25  -0.2]’</a:t>
            </a:r>
          </a:p>
          <a:p>
            <a:pPr>
              <a:buFontTx/>
              <a:buNone/>
            </a:pPr>
            <a:r>
              <a:rPr lang="nb-NO" altLang="nb-NO" b="1">
                <a:solidFill>
                  <a:srgbClr val="FF3300"/>
                </a:solidFill>
              </a:rPr>
              <a:t>HF = 0  -&gt; </a:t>
            </a:r>
            <a:r>
              <a:rPr lang="nb-NO" altLang="nb-NO"/>
              <a:t>h</a:t>
            </a:r>
            <a:r>
              <a:rPr lang="nb-NO" altLang="nb-NO" baseline="-25000"/>
              <a:t>1</a:t>
            </a:r>
            <a:r>
              <a:rPr lang="nb-NO" altLang="nb-NO"/>
              <a:t> f</a:t>
            </a:r>
            <a:r>
              <a:rPr lang="nb-NO" altLang="nb-NO" baseline="-25000"/>
              <a:t>1</a:t>
            </a:r>
            <a:r>
              <a:rPr lang="nb-NO" altLang="nb-NO"/>
              <a:t> + h</a:t>
            </a:r>
            <a:r>
              <a:rPr lang="nb-NO" altLang="nb-NO" baseline="-25000"/>
              <a:t>2</a:t>
            </a:r>
            <a:r>
              <a:rPr lang="nb-NO" altLang="nb-NO"/>
              <a:t> f</a:t>
            </a:r>
            <a:r>
              <a:rPr lang="nb-NO" altLang="nb-NO" baseline="-25000"/>
              <a:t>2</a:t>
            </a:r>
            <a:r>
              <a:rPr lang="nb-NO" altLang="nb-NO"/>
              <a:t> = 0.25 h</a:t>
            </a:r>
            <a:r>
              <a:rPr lang="nb-NO" altLang="nb-NO" baseline="-25000"/>
              <a:t>1</a:t>
            </a:r>
            <a:r>
              <a:rPr lang="nb-NO" altLang="nb-NO"/>
              <a:t> – 0.2 h</a:t>
            </a:r>
            <a:r>
              <a:rPr lang="nb-NO" altLang="nb-NO" baseline="-25000"/>
              <a:t>2</a:t>
            </a:r>
            <a:r>
              <a:rPr lang="nb-NO" altLang="nb-NO"/>
              <a:t> = 0</a:t>
            </a:r>
          </a:p>
          <a:p>
            <a:pPr>
              <a:buFontTx/>
              <a:buNone/>
            </a:pPr>
            <a:r>
              <a:rPr lang="nb-NO" altLang="nb-NO"/>
              <a:t>Choose h</a:t>
            </a:r>
            <a:r>
              <a:rPr lang="nb-NO" altLang="nb-NO" baseline="-25000"/>
              <a:t>1</a:t>
            </a:r>
            <a:r>
              <a:rPr lang="nb-NO" altLang="nb-NO"/>
              <a:t> = 1 </a:t>
            </a:r>
            <a:r>
              <a:rPr lang="nb-NO" altLang="nb-NO">
                <a:solidFill>
                  <a:srgbClr val="FF3300"/>
                </a:solidFill>
              </a:rPr>
              <a:t>-&gt;</a:t>
            </a:r>
            <a:r>
              <a:rPr lang="nb-NO" altLang="nb-NO"/>
              <a:t>  h</a:t>
            </a:r>
            <a:r>
              <a:rPr lang="nb-NO" altLang="nb-NO" baseline="-25000"/>
              <a:t>2</a:t>
            </a:r>
            <a:r>
              <a:rPr lang="nb-NO" altLang="nb-NO"/>
              <a:t> = 0.25/0.2 = 1.25</a:t>
            </a:r>
          </a:p>
          <a:p>
            <a:pPr>
              <a:buFontTx/>
              <a:buNone/>
            </a:pPr>
            <a:endParaRPr lang="nb-NO" altLang="nb-NO"/>
          </a:p>
          <a:p>
            <a:pPr>
              <a:buFontTx/>
              <a:buNone/>
            </a:pPr>
            <a:r>
              <a:rPr lang="nb-NO" altLang="nb-NO"/>
              <a:t>Conclusion: </a:t>
            </a:r>
            <a:r>
              <a:rPr lang="nb-NO" altLang="nb-NO" b="1">
                <a:solidFill>
                  <a:srgbClr val="FF3300"/>
                </a:solidFill>
              </a:rPr>
              <a:t>c = hr + 1.25 v</a:t>
            </a:r>
          </a:p>
          <a:p>
            <a:pPr>
              <a:buFontTx/>
              <a:buNone/>
            </a:pPr>
            <a:r>
              <a:rPr lang="nb-NO" altLang="nb-NO"/>
              <a:t>Control </a:t>
            </a:r>
            <a:r>
              <a:rPr lang="nb-NO" altLang="nb-NO" b="1">
                <a:solidFill>
                  <a:srgbClr val="FF3300"/>
                </a:solidFill>
              </a:rPr>
              <a:t>c = constant</a:t>
            </a:r>
            <a:r>
              <a:rPr lang="nb-NO" altLang="nb-NO"/>
              <a:t> -&gt; hr increases when v decreases (OK uphill!)</a:t>
            </a:r>
          </a:p>
          <a:p>
            <a:pPr>
              <a:buFontTx/>
              <a:buNone/>
            </a:pPr>
            <a:endParaRPr lang="nb-NO" altLang="nb-NO"/>
          </a:p>
        </p:txBody>
      </p:sp>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6"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Tree>
    <p:extLst>
      <p:ext uri="{BB962C8B-B14F-4D97-AF65-F5344CB8AC3E}">
        <p14:creationId xmlns:p14="http://schemas.microsoft.com/office/powerpoint/2010/main" val="1831211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5"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3316" name="Rectangle 2"/>
          <p:cNvSpPr>
            <a:spLocks noGrp="1" noChangeArrowheads="1"/>
          </p:cNvSpPr>
          <p:nvPr>
            <p:ph type="title" idx="4294967295"/>
          </p:nvPr>
        </p:nvSpPr>
        <p:spPr>
          <a:xfrm>
            <a:off x="609600" y="274638"/>
            <a:ext cx="10676709" cy="1143000"/>
          </a:xfrm>
        </p:spPr>
        <p:txBody>
          <a:bodyPr/>
          <a:lstStyle/>
          <a:p>
            <a:r>
              <a:rPr lang="en-US" altLang="nb-NO" sz="3200" dirty="0"/>
              <a:t>How we design a control system for a complete chemical plant?</a:t>
            </a:r>
          </a:p>
        </p:txBody>
      </p:sp>
      <p:sp>
        <p:nvSpPr>
          <p:cNvPr id="13317" name="Rectangle 3"/>
          <p:cNvSpPr>
            <a:spLocks noGrp="1" noChangeArrowheads="1"/>
          </p:cNvSpPr>
          <p:nvPr>
            <p:ph type="body" idx="4294967295"/>
          </p:nvPr>
        </p:nvSpPr>
        <p:spPr/>
        <p:txBody>
          <a:bodyPr/>
          <a:lstStyle/>
          <a:p>
            <a:r>
              <a:rPr lang="en-US" altLang="nb-NO"/>
              <a:t>Where do we start?</a:t>
            </a:r>
          </a:p>
          <a:p>
            <a:r>
              <a:rPr lang="en-US" altLang="nb-NO"/>
              <a:t>What should we control? and why?</a:t>
            </a:r>
          </a:p>
          <a:p>
            <a:r>
              <a:rPr lang="en-US" altLang="nb-NO"/>
              <a:t>etc.</a:t>
            </a:r>
          </a:p>
          <a:p>
            <a:r>
              <a:rPr lang="en-US" altLang="nb-NO"/>
              <a:t>etc.</a:t>
            </a:r>
          </a:p>
        </p:txBody>
      </p:sp>
    </p:spTree>
    <p:extLst>
      <p:ext uri="{BB962C8B-B14F-4D97-AF65-F5344CB8AC3E}">
        <p14:creationId xmlns:p14="http://schemas.microsoft.com/office/powerpoint/2010/main" val="2498451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60"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pic>
        <p:nvPicPr>
          <p:cNvPr id="57348" name="Picture 2"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208213" y="2139950"/>
            <a:ext cx="84248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7587" name="Text Box 51"/>
          <p:cNvSpPr txBox="1">
            <a:spLocks noChangeArrowheads="1"/>
          </p:cNvSpPr>
          <p:nvPr/>
        </p:nvSpPr>
        <p:spPr bwMode="auto">
          <a:xfrm>
            <a:off x="3343276" y="3292475"/>
            <a:ext cx="3478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“Minimize” in Maximum gain rule</a:t>
            </a:r>
          </a:p>
          <a:p>
            <a:pPr>
              <a:spcBef>
                <a:spcPct val="0"/>
              </a:spcBef>
              <a:buFontTx/>
              <a:buNone/>
            </a:pPr>
            <a:r>
              <a:rPr lang="en-US" altLang="nb-NO" sz="1800">
                <a:solidFill>
                  <a:schemeClr val="accent2"/>
                </a:solidFill>
                <a:latin typeface="Arial" panose="020B0604020202020204" pitchFamily="34" charset="0"/>
              </a:rPr>
              <a:t>( maximize S</a:t>
            </a:r>
            <a:r>
              <a:rPr lang="en-US" altLang="nb-NO" sz="1800" baseline="-25000">
                <a:solidFill>
                  <a:schemeClr val="accent2"/>
                </a:solidFill>
                <a:latin typeface="Arial" panose="020B0604020202020204" pitchFamily="34" charset="0"/>
              </a:rPr>
              <a:t>1</a:t>
            </a:r>
            <a:r>
              <a:rPr lang="en-US" altLang="nb-NO" sz="1800">
                <a:solidFill>
                  <a:schemeClr val="accent2"/>
                </a:solidFill>
                <a:latin typeface="Arial" panose="020B0604020202020204" pitchFamily="34" charset="0"/>
              </a:rPr>
              <a:t> G J</a:t>
            </a:r>
            <a:r>
              <a:rPr lang="en-US" altLang="nb-NO" sz="1800" baseline="-25000">
                <a:solidFill>
                  <a:schemeClr val="accent2"/>
                </a:solidFill>
                <a:latin typeface="Arial" panose="020B0604020202020204" pitchFamily="34" charset="0"/>
              </a:rPr>
              <a:t>uu</a:t>
            </a:r>
            <a:r>
              <a:rPr lang="en-US" altLang="nb-NO" sz="1800" baseline="30000">
                <a:solidFill>
                  <a:schemeClr val="accent2"/>
                </a:solidFill>
                <a:latin typeface="Arial" panose="020B0604020202020204" pitchFamily="34" charset="0"/>
              </a:rPr>
              <a:t>-1/2</a:t>
            </a:r>
            <a:r>
              <a:rPr lang="en-US" altLang="nb-NO" sz="1800">
                <a:solidFill>
                  <a:schemeClr val="accent2"/>
                </a:solidFill>
                <a:latin typeface="Arial" panose="020B0604020202020204" pitchFamily="34" charset="0"/>
              </a:rPr>
              <a:t> , G=HG</a:t>
            </a:r>
            <a:r>
              <a:rPr lang="en-US" altLang="nb-NO" sz="1800" baseline="30000">
                <a:solidFill>
                  <a:schemeClr val="accent2"/>
                </a:solidFill>
                <a:latin typeface="Arial" panose="020B0604020202020204" pitchFamily="34" charset="0"/>
              </a:rPr>
              <a:t>y</a:t>
            </a:r>
            <a:r>
              <a:rPr lang="en-US" altLang="nb-NO" sz="1800" baseline="-25000">
                <a:solidFill>
                  <a:schemeClr val="accent2"/>
                </a:solidFill>
                <a:latin typeface="Arial" panose="020B0604020202020204" pitchFamily="34" charset="0"/>
              </a:rPr>
              <a:t> </a:t>
            </a:r>
            <a:r>
              <a:rPr lang="en-US" altLang="nb-NO" sz="1800">
                <a:solidFill>
                  <a:schemeClr val="accent2"/>
                </a:solidFill>
                <a:latin typeface="Arial" panose="020B0604020202020204" pitchFamily="34" charset="0"/>
              </a:rPr>
              <a:t>)</a:t>
            </a:r>
            <a:endParaRPr lang="en-US" altLang="nb-NO" sz="1800" baseline="30000">
              <a:solidFill>
                <a:schemeClr val="accent2"/>
              </a:solidFill>
              <a:latin typeface="Arial" panose="020B0604020202020204" pitchFamily="34" charset="0"/>
            </a:endParaRPr>
          </a:p>
        </p:txBody>
      </p:sp>
      <p:sp>
        <p:nvSpPr>
          <p:cNvPr id="1217588" name="AutoShape 52"/>
          <p:cNvSpPr>
            <a:spLocks/>
          </p:cNvSpPr>
          <p:nvPr/>
        </p:nvSpPr>
        <p:spPr bwMode="auto">
          <a:xfrm rot="5400000">
            <a:off x="5155407" y="1712120"/>
            <a:ext cx="296863" cy="2879725"/>
          </a:xfrm>
          <a:prstGeom prst="rightBrace">
            <a:avLst>
              <a:gd name="adj1" fmla="val 80838"/>
              <a:gd name="adj2" fmla="val 50000"/>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1800">
              <a:solidFill>
                <a:schemeClr val="accent2"/>
              </a:solidFill>
              <a:latin typeface="Arial" panose="020B0604020202020204" pitchFamily="34" charset="0"/>
            </a:endParaRPr>
          </a:p>
        </p:txBody>
      </p:sp>
      <p:sp>
        <p:nvSpPr>
          <p:cNvPr id="1217589" name="AutoShape 53"/>
          <p:cNvSpPr>
            <a:spLocks/>
          </p:cNvSpPr>
          <p:nvPr/>
        </p:nvSpPr>
        <p:spPr bwMode="auto">
          <a:xfrm rot="5400000">
            <a:off x="8395494" y="1567657"/>
            <a:ext cx="296863" cy="3168650"/>
          </a:xfrm>
          <a:prstGeom prst="rightBrace">
            <a:avLst>
              <a:gd name="adj1" fmla="val 88948"/>
              <a:gd name="adj2" fmla="val 50000"/>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1217590" name="Text Box 54"/>
          <p:cNvSpPr txBox="1">
            <a:spLocks noChangeArrowheads="1"/>
          </p:cNvSpPr>
          <p:nvPr/>
        </p:nvSpPr>
        <p:spPr bwMode="auto">
          <a:xfrm>
            <a:off x="7878764" y="3292476"/>
            <a:ext cx="1385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“Scaling” S</a:t>
            </a:r>
            <a:r>
              <a:rPr lang="en-US" altLang="nb-NO" sz="1800" baseline="-25000">
                <a:solidFill>
                  <a:schemeClr val="accent2"/>
                </a:solidFill>
                <a:latin typeface="Arial" panose="020B0604020202020204" pitchFamily="34" charset="0"/>
              </a:rPr>
              <a:t>1</a:t>
            </a:r>
            <a:endParaRPr lang="en-US" altLang="nb-NO" sz="1800">
              <a:solidFill>
                <a:schemeClr val="accent2"/>
              </a:solidFill>
              <a:latin typeface="Arial" panose="020B0604020202020204" pitchFamily="34" charset="0"/>
            </a:endParaRPr>
          </a:p>
        </p:txBody>
      </p:sp>
      <p:sp>
        <p:nvSpPr>
          <p:cNvPr id="1217591" name="Text Box 55"/>
          <p:cNvSpPr txBox="1">
            <a:spLocks noChangeArrowheads="1"/>
          </p:cNvSpPr>
          <p:nvPr/>
        </p:nvSpPr>
        <p:spPr bwMode="auto">
          <a:xfrm>
            <a:off x="6148388" y="1727201"/>
            <a:ext cx="377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3300"/>
                </a:solidFill>
                <a:latin typeface="Arial" panose="020B0604020202020204" pitchFamily="34" charset="0"/>
              </a:rPr>
              <a:t>“=0” in nullspace method (no noise)</a:t>
            </a:r>
          </a:p>
        </p:txBody>
      </p:sp>
      <p:sp>
        <p:nvSpPr>
          <p:cNvPr id="1217592" name="AutoShape 56"/>
          <p:cNvSpPr>
            <a:spLocks/>
          </p:cNvSpPr>
          <p:nvPr/>
        </p:nvSpPr>
        <p:spPr bwMode="auto">
          <a:xfrm rot="5400000">
            <a:off x="7362825" y="1687513"/>
            <a:ext cx="152400" cy="914400"/>
          </a:xfrm>
          <a:prstGeom prst="leftBrace">
            <a:avLst>
              <a:gd name="adj1" fmla="val 5000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57355" name="Text Box 58"/>
          <p:cNvSpPr txBox="1">
            <a:spLocks noChangeArrowheads="1"/>
          </p:cNvSpPr>
          <p:nvPr/>
        </p:nvSpPr>
        <p:spPr bwMode="auto">
          <a:xfrm>
            <a:off x="0" y="-15877"/>
            <a:ext cx="2711450" cy="36671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With measurement noise</a:t>
            </a:r>
            <a:endParaRPr lang="en-US" altLang="nb-NO" sz="1800">
              <a:latin typeface="Arial" panose="020B0604020202020204" pitchFamily="34" charset="0"/>
            </a:endParaRPr>
          </a:p>
        </p:txBody>
      </p:sp>
      <p:sp>
        <p:nvSpPr>
          <p:cNvPr id="13" name="Title 1"/>
          <p:cNvSpPr txBox="1">
            <a:spLocks/>
          </p:cNvSpPr>
          <p:nvPr/>
        </p:nvSpPr>
        <p:spPr>
          <a:xfrm>
            <a:off x="817200" y="708026"/>
            <a:ext cx="7772400" cy="701673"/>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eaLnBrk="0" fontAlgn="base" hangingPunct="0">
              <a:spcBef>
                <a:spcPct val="0"/>
              </a:spcBef>
              <a:spcAft>
                <a:spcPct val="0"/>
              </a:spcAft>
              <a:defRPr sz="3600">
                <a:solidFill>
                  <a:schemeClr val="tx2"/>
                </a:solidFill>
                <a:latin typeface="Times" pitchFamily="18" charset="0"/>
              </a:defRPr>
            </a:lvl6pPr>
            <a:lvl7pPr marL="914400" algn="l" rtl="0" eaLnBrk="0" fontAlgn="base" hangingPunct="0">
              <a:spcBef>
                <a:spcPct val="0"/>
              </a:spcBef>
              <a:spcAft>
                <a:spcPct val="0"/>
              </a:spcAft>
              <a:defRPr sz="3600">
                <a:solidFill>
                  <a:schemeClr val="tx2"/>
                </a:solidFill>
                <a:latin typeface="Times" pitchFamily="18" charset="0"/>
              </a:defRPr>
            </a:lvl7pPr>
            <a:lvl8pPr marL="1371600" algn="l" rtl="0" eaLnBrk="0" fontAlgn="base" hangingPunct="0">
              <a:spcBef>
                <a:spcPct val="0"/>
              </a:spcBef>
              <a:spcAft>
                <a:spcPct val="0"/>
              </a:spcAft>
              <a:defRPr sz="3600">
                <a:solidFill>
                  <a:schemeClr val="tx2"/>
                </a:solidFill>
                <a:latin typeface="Times" pitchFamily="18" charset="0"/>
              </a:defRPr>
            </a:lvl8pPr>
            <a:lvl9pPr marL="1828800" algn="l" rtl="0" eaLnBrk="0" fontAlgn="base" hangingPunct="0">
              <a:spcBef>
                <a:spcPct val="0"/>
              </a:spcBef>
              <a:spcAft>
                <a:spcPct val="0"/>
              </a:spcAft>
              <a:defRPr sz="3600">
                <a:solidFill>
                  <a:schemeClr val="tx2"/>
                </a:solidFill>
                <a:latin typeface="Times" pitchFamily="18" charset="0"/>
              </a:defRPr>
            </a:lvl9pPr>
          </a:lstStyle>
          <a:p>
            <a:pPr>
              <a:defRPr/>
            </a:pPr>
            <a:r>
              <a:rPr lang="en-US" altLang="nb-NO" sz="4000" kern="0" dirty="0">
                <a:solidFill>
                  <a:srgbClr val="FF0000"/>
                </a:solidFill>
              </a:rPr>
              <a:t>Exact local method for H</a:t>
            </a:r>
          </a:p>
        </p:txBody>
      </p:sp>
      <p:pic>
        <p:nvPicPr>
          <p:cNvPr id="16" name="Picture 61" descr="txp_fi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971801" y="4560889"/>
            <a:ext cx="61372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8332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7592"/>
                                        </p:tgtEl>
                                        <p:attrNameLst>
                                          <p:attrName>style.visibility</p:attrName>
                                        </p:attrNameLst>
                                      </p:cBhvr>
                                      <p:to>
                                        <p:strVal val="visible"/>
                                      </p:to>
                                    </p:set>
                                    <p:animEffect transition="in" filter="blinds(horizontal)">
                                      <p:cBhvr>
                                        <p:cTn id="12" dur="500"/>
                                        <p:tgtEl>
                                          <p:spTgt spid="121759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17591"/>
                                        </p:tgtEl>
                                        <p:attrNameLst>
                                          <p:attrName>style.visibility</p:attrName>
                                        </p:attrNameLst>
                                      </p:cBhvr>
                                      <p:to>
                                        <p:strVal val="visible"/>
                                      </p:to>
                                    </p:set>
                                    <p:animEffect transition="in" filter="blinds(horizontal)">
                                      <p:cBhvr>
                                        <p:cTn id="15" dur="500"/>
                                        <p:tgtEl>
                                          <p:spTgt spid="12175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17590"/>
                                        </p:tgtEl>
                                        <p:attrNameLst>
                                          <p:attrName>style.visibility</p:attrName>
                                        </p:attrNameLst>
                                      </p:cBhvr>
                                      <p:to>
                                        <p:strVal val="visible"/>
                                      </p:to>
                                    </p:set>
                                    <p:animEffect transition="in" filter="blinds(horizontal)">
                                      <p:cBhvr>
                                        <p:cTn id="20" dur="500"/>
                                        <p:tgtEl>
                                          <p:spTgt spid="121759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17589"/>
                                        </p:tgtEl>
                                        <p:attrNameLst>
                                          <p:attrName>style.visibility</p:attrName>
                                        </p:attrNameLst>
                                      </p:cBhvr>
                                      <p:to>
                                        <p:strVal val="visible"/>
                                      </p:to>
                                    </p:set>
                                    <p:animEffect transition="in" filter="blinds(horizontal)">
                                      <p:cBhvr>
                                        <p:cTn id="23" dur="500"/>
                                        <p:tgtEl>
                                          <p:spTgt spid="121758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17588"/>
                                        </p:tgtEl>
                                        <p:attrNameLst>
                                          <p:attrName>style.visibility</p:attrName>
                                        </p:attrNameLst>
                                      </p:cBhvr>
                                      <p:to>
                                        <p:strVal val="visible"/>
                                      </p:to>
                                    </p:set>
                                    <p:animEffect transition="in" filter="blinds(horizontal)">
                                      <p:cBhvr>
                                        <p:cTn id="26" dur="500"/>
                                        <p:tgtEl>
                                          <p:spTgt spid="121758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17587"/>
                                        </p:tgtEl>
                                        <p:attrNameLst>
                                          <p:attrName>style.visibility</p:attrName>
                                        </p:attrNameLst>
                                      </p:cBhvr>
                                      <p:to>
                                        <p:strVal val="visible"/>
                                      </p:to>
                                    </p:set>
                                    <p:animEffect transition="in" filter="blinds(horizontal)">
                                      <p:cBhvr>
                                        <p:cTn id="29" dur="500"/>
                                        <p:tgtEl>
                                          <p:spTgt spid="121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87" grpId="0"/>
      <p:bldP spid="1217588" grpId="0" animBg="1"/>
      <p:bldP spid="1217589" grpId="0" animBg="1"/>
      <p:bldP spid="1217590" grpId="0"/>
      <p:bldP spid="1217591" grpId="0"/>
      <p:bldP spid="121759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1" name="Group 7"/>
          <p:cNvGrpSpPr>
            <a:grpSpLocks/>
          </p:cNvGrpSpPr>
          <p:nvPr/>
        </p:nvGrpSpPr>
        <p:grpSpPr bwMode="auto">
          <a:xfrm>
            <a:off x="5159376" y="4437063"/>
            <a:ext cx="5184775" cy="1439862"/>
            <a:chOff x="1519" y="3430"/>
            <a:chExt cx="3266" cy="907"/>
          </a:xfrm>
        </p:grpSpPr>
        <p:grpSp>
          <p:nvGrpSpPr>
            <p:cNvPr id="59402" name="Group 8"/>
            <p:cNvGrpSpPr>
              <a:grpSpLocks/>
            </p:cNvGrpSpPr>
            <p:nvPr/>
          </p:nvGrpSpPr>
          <p:grpSpPr bwMode="auto">
            <a:xfrm>
              <a:off x="1608" y="3430"/>
              <a:ext cx="3177" cy="884"/>
              <a:chOff x="672" y="1104"/>
              <a:chExt cx="4981" cy="1532"/>
            </a:xfrm>
          </p:grpSpPr>
          <p:pic>
            <p:nvPicPr>
              <p:cNvPr id="594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104"/>
                <a:ext cx="4630"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5" name="Text Box 10"/>
              <p:cNvSpPr txBox="1">
                <a:spLocks noChangeArrowheads="1"/>
              </p:cNvSpPr>
              <p:nvPr/>
            </p:nvSpPr>
            <p:spPr bwMode="auto">
              <a:xfrm>
                <a:off x="4729" y="1392"/>
                <a:ext cx="924"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a:solidFill>
                      <a:srgbClr val="FF0000"/>
                    </a:solidFill>
                    <a:latin typeface="Times New Roman" panose="02020603050405020304" pitchFamily="18" charset="0"/>
                  </a:rPr>
                  <a:t>BAD</a:t>
                </a:r>
                <a:endParaRPr lang="en-GB" altLang="nb-NO" sz="2400">
                  <a:latin typeface="Times New Roman" panose="02020603050405020304" pitchFamily="18" charset="0"/>
                </a:endParaRPr>
              </a:p>
            </p:txBody>
          </p:sp>
          <p:sp>
            <p:nvSpPr>
              <p:cNvPr id="59406" name="Text Box 11"/>
              <p:cNvSpPr txBox="1">
                <a:spLocks noChangeArrowheads="1"/>
              </p:cNvSpPr>
              <p:nvPr/>
            </p:nvSpPr>
            <p:spPr bwMode="auto">
              <a:xfrm>
                <a:off x="2502" y="1392"/>
                <a:ext cx="962"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a:solidFill>
                      <a:srgbClr val="FF0000"/>
                    </a:solidFill>
                    <a:latin typeface="Times New Roman" panose="02020603050405020304" pitchFamily="18" charset="0"/>
                  </a:rPr>
                  <a:t>Good</a:t>
                </a:r>
                <a:endParaRPr lang="en-GB" altLang="nb-NO" sz="2400">
                  <a:latin typeface="Times New Roman" panose="02020603050405020304" pitchFamily="18" charset="0"/>
                </a:endParaRPr>
              </a:p>
            </p:txBody>
          </p:sp>
          <p:sp>
            <p:nvSpPr>
              <p:cNvPr id="59407" name="Text Box 12"/>
              <p:cNvSpPr txBox="1">
                <a:spLocks noChangeArrowheads="1"/>
              </p:cNvSpPr>
              <p:nvPr/>
            </p:nvSpPr>
            <p:spPr bwMode="auto">
              <a:xfrm>
                <a:off x="821" y="1343"/>
                <a:ext cx="963"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a:solidFill>
                      <a:srgbClr val="FF0000"/>
                    </a:solidFill>
                    <a:latin typeface="Times New Roman" panose="02020603050405020304" pitchFamily="18" charset="0"/>
                  </a:rPr>
                  <a:t>Good</a:t>
                </a:r>
                <a:endParaRPr lang="en-GB" altLang="nb-NO" sz="2400">
                  <a:latin typeface="Times New Roman" panose="02020603050405020304" pitchFamily="18" charset="0"/>
                </a:endParaRPr>
              </a:p>
            </p:txBody>
          </p:sp>
        </p:grpSp>
        <p:sp>
          <p:nvSpPr>
            <p:cNvPr id="59403" name="Rectangle 13"/>
            <p:cNvSpPr>
              <a:spLocks noChangeArrowheads="1"/>
            </p:cNvSpPr>
            <p:nvPr/>
          </p:nvSpPr>
          <p:spPr bwMode="auto">
            <a:xfrm>
              <a:off x="1519" y="3430"/>
              <a:ext cx="1043" cy="907"/>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grpSp>
      <p:sp>
        <p:nvSpPr>
          <p:cNvPr id="4" name="Date Placeholder 3"/>
          <p:cNvSpPr>
            <a:spLocks noGrp="1"/>
          </p:cNvSpPr>
          <p:nvPr>
            <p:ph type="dt" sz="quarter" idx="4294967295"/>
          </p:nvPr>
        </p:nvSpPr>
        <p:spPr/>
        <p:txBody>
          <a:bodyPr/>
          <a:lstStyle/>
          <a:p>
            <a:pPr>
              <a:defRPr/>
            </a:pPr>
            <a:endParaRPr lang="nn-NO" dirty="0"/>
          </a:p>
          <a:p>
            <a:pPr>
              <a:defRPr/>
            </a:pPr>
            <a:r>
              <a:rPr lang="nn-NO" dirty="0"/>
              <a:t> </a:t>
            </a:r>
          </a:p>
          <a:p>
            <a:pPr>
              <a:defRPr/>
            </a:pPr>
            <a:endParaRPr lang="nn-NO" dirty="0"/>
          </a:p>
        </p:txBody>
      </p:sp>
      <p:sp>
        <p:nvSpPr>
          <p:cNvPr id="5" name="Footer Placeholder 4"/>
          <p:cNvSpPr>
            <a:spLocks noGrp="1"/>
          </p:cNvSpPr>
          <p:nvPr>
            <p:ph type="ftr" sz="quarter" idx="4294967295"/>
          </p:nvPr>
        </p:nvSpPr>
        <p:spPr>
          <a:xfrm>
            <a:off x="2438401" y="6248400"/>
            <a:ext cx="6970713" cy="457200"/>
          </a:xfrm>
        </p:spPr>
        <p:txBody>
          <a:bodyPr/>
          <a:lstStyle/>
          <a:p>
            <a:pPr>
              <a:defRPr/>
            </a:pPr>
            <a:r>
              <a:rPr lang="nn-NO" sz="2400" dirty="0">
                <a:solidFill>
                  <a:srgbClr val="FF0000"/>
                </a:solidFill>
              </a:rPr>
              <a:t>Note: Must </a:t>
            </a:r>
            <a:r>
              <a:rPr lang="nn-NO" sz="2400" dirty="0" err="1">
                <a:solidFill>
                  <a:srgbClr val="FF0000"/>
                </a:solidFill>
              </a:rPr>
              <a:t>also</a:t>
            </a:r>
            <a:r>
              <a:rPr lang="nn-NO" sz="2400" dirty="0">
                <a:solidFill>
                  <a:srgbClr val="FF0000"/>
                </a:solidFill>
              </a:rPr>
              <a:t> </a:t>
            </a:r>
            <a:r>
              <a:rPr lang="nn-NO" sz="2400" dirty="0" err="1">
                <a:solidFill>
                  <a:srgbClr val="FF0000"/>
                </a:solidFill>
              </a:rPr>
              <a:t>find</a:t>
            </a:r>
            <a:r>
              <a:rPr lang="nn-NO" sz="2400" dirty="0">
                <a:solidFill>
                  <a:srgbClr val="FF0000"/>
                </a:solidFill>
              </a:rPr>
              <a:t> optimal </a:t>
            </a:r>
            <a:r>
              <a:rPr lang="nn-NO" sz="2400" dirty="0" err="1">
                <a:solidFill>
                  <a:srgbClr val="FF0000"/>
                </a:solidFill>
              </a:rPr>
              <a:t>setpoint</a:t>
            </a:r>
            <a:r>
              <a:rPr lang="nn-NO" sz="2400" dirty="0">
                <a:solidFill>
                  <a:srgbClr val="FF0000"/>
                </a:solidFill>
              </a:rPr>
              <a:t> for c=CV</a:t>
            </a:r>
            <a:r>
              <a:rPr lang="nn-NO" sz="2400" baseline="-25000" dirty="0">
                <a:solidFill>
                  <a:srgbClr val="FF0000"/>
                </a:solidFill>
              </a:rPr>
              <a:t>1</a:t>
            </a:r>
          </a:p>
          <a:p>
            <a:pPr>
              <a:defRPr/>
            </a:pPr>
            <a:endParaRPr lang="nn-NO" dirty="0"/>
          </a:p>
        </p:txBody>
      </p:sp>
      <p:sp>
        <p:nvSpPr>
          <p:cNvPr id="59397" name="Rectangle 2"/>
          <p:cNvSpPr>
            <a:spLocks noGrp="1" noChangeArrowheads="1"/>
          </p:cNvSpPr>
          <p:nvPr>
            <p:ph type="title"/>
          </p:nvPr>
        </p:nvSpPr>
        <p:spPr>
          <a:xfrm>
            <a:off x="291029" y="252541"/>
            <a:ext cx="12271169" cy="1143000"/>
          </a:xfrm>
        </p:spPr>
        <p:txBody>
          <a:bodyPr>
            <a:normAutofit/>
          </a:bodyPr>
          <a:lstStyle/>
          <a:p>
            <a:r>
              <a:rPr lang="en-US" altLang="nb-NO" sz="3600" dirty="0"/>
              <a:t>What variable c=</a:t>
            </a:r>
            <a:r>
              <a:rPr lang="en-US" altLang="nb-NO" sz="3600" dirty="0" err="1"/>
              <a:t>Hy</a:t>
            </a:r>
            <a:r>
              <a:rPr lang="en-US" altLang="nb-NO" sz="3600" dirty="0"/>
              <a:t> should we control? </a:t>
            </a:r>
            <a:r>
              <a:rPr lang="en-US" altLang="nb-NO" sz="3200" dirty="0"/>
              <a:t> (self-optimizing variables)</a:t>
            </a:r>
            <a:endParaRPr lang="en-US" altLang="nb-NO" sz="4400" dirty="0"/>
          </a:p>
        </p:txBody>
      </p:sp>
      <p:sp>
        <p:nvSpPr>
          <p:cNvPr id="36869" name="Rectangle 3"/>
          <p:cNvSpPr>
            <a:spLocks noGrp="1" noChangeArrowheads="1"/>
          </p:cNvSpPr>
          <p:nvPr>
            <p:ph type="body" idx="1"/>
          </p:nvPr>
        </p:nvSpPr>
        <p:spPr>
          <a:xfrm>
            <a:off x="1987137" y="2328451"/>
            <a:ext cx="10972800" cy="4525963"/>
          </a:xfrm>
        </p:spPr>
        <p:txBody>
          <a:bodyPr/>
          <a:lstStyle/>
          <a:p>
            <a:pPr marL="381000" indent="-381000" algn="just">
              <a:buFontTx/>
              <a:buAutoNum type="arabicPeriod"/>
            </a:pPr>
            <a:endParaRPr lang="en-US" altLang="nb-NO" sz="1800" dirty="0"/>
          </a:p>
          <a:p>
            <a:pPr marL="381000" indent="-381000" algn="just">
              <a:buFontTx/>
              <a:buAutoNum type="arabicPeriod"/>
            </a:pPr>
            <a:r>
              <a:rPr lang="en-US" altLang="nb-NO" sz="1800" b="1" dirty="0">
                <a:solidFill>
                  <a:srgbClr val="FF0000"/>
                </a:solidFill>
              </a:rPr>
              <a:t>The </a:t>
            </a:r>
            <a:r>
              <a:rPr lang="en-US" altLang="nb-NO" sz="1800" b="1" i="1" dirty="0">
                <a:solidFill>
                  <a:srgbClr val="FF0000"/>
                </a:solidFill>
              </a:rPr>
              <a:t>optimal value</a:t>
            </a:r>
            <a:r>
              <a:rPr lang="en-US" altLang="nb-NO" sz="1800" b="1" dirty="0">
                <a:solidFill>
                  <a:srgbClr val="FF0000"/>
                </a:solidFill>
              </a:rPr>
              <a:t> of c should be </a:t>
            </a:r>
            <a:r>
              <a:rPr lang="en-US" altLang="nb-NO" sz="1800" b="1" i="1" dirty="0">
                <a:solidFill>
                  <a:srgbClr val="FF0000"/>
                </a:solidFill>
              </a:rPr>
              <a:t>insensitive</a:t>
            </a:r>
            <a:r>
              <a:rPr lang="en-US" altLang="nb-NO" sz="1800" b="1" dirty="0">
                <a:solidFill>
                  <a:srgbClr val="FF0000"/>
                </a:solidFill>
              </a:rPr>
              <a:t> to disturbances </a:t>
            </a:r>
          </a:p>
          <a:p>
            <a:pPr marL="990600" lvl="1" indent="-533400" algn="just">
              <a:buFontTx/>
              <a:buChar char="•"/>
            </a:pPr>
            <a:r>
              <a:rPr lang="nb-NO" altLang="nb-NO" dirty="0"/>
              <a:t>Small </a:t>
            </a:r>
            <a:r>
              <a:rPr lang="nb-NO" altLang="nb-NO" dirty="0">
                <a:solidFill>
                  <a:srgbClr val="FF0000"/>
                </a:solidFill>
              </a:rPr>
              <a:t>HF</a:t>
            </a:r>
            <a:r>
              <a:rPr lang="nb-NO" altLang="nb-NO" dirty="0"/>
              <a:t> =  </a:t>
            </a:r>
            <a:r>
              <a:rPr lang="nb-NO" altLang="nb-NO" dirty="0" err="1"/>
              <a:t>dc</a:t>
            </a:r>
            <a:r>
              <a:rPr lang="nb-NO" altLang="nb-NO" baseline="-25000" dirty="0" err="1"/>
              <a:t>opt</a:t>
            </a:r>
            <a:r>
              <a:rPr lang="nb-NO" altLang="nb-NO" dirty="0"/>
              <a:t>/</a:t>
            </a:r>
            <a:r>
              <a:rPr lang="nb-NO" altLang="nb-NO" dirty="0" err="1"/>
              <a:t>dd</a:t>
            </a:r>
            <a:r>
              <a:rPr lang="nb-NO" altLang="nb-NO" dirty="0"/>
              <a:t> </a:t>
            </a:r>
          </a:p>
          <a:p>
            <a:pPr marL="381000" indent="-381000" algn="just">
              <a:buFontTx/>
              <a:buAutoNum type="arabicPeriod"/>
            </a:pPr>
            <a:r>
              <a:rPr lang="en-US" altLang="nb-NO" sz="1800" b="1" dirty="0">
                <a:solidFill>
                  <a:schemeClr val="accent2"/>
                </a:solidFill>
              </a:rPr>
              <a:t>The </a:t>
            </a:r>
            <a:r>
              <a:rPr lang="en-US" altLang="nb-NO" sz="1800" b="1" i="1" dirty="0">
                <a:solidFill>
                  <a:schemeClr val="accent2"/>
                </a:solidFill>
              </a:rPr>
              <a:t>value</a:t>
            </a:r>
            <a:r>
              <a:rPr lang="en-US" altLang="nb-NO" sz="1800" b="1" dirty="0">
                <a:solidFill>
                  <a:schemeClr val="accent2"/>
                </a:solidFill>
              </a:rPr>
              <a:t> of c should be </a:t>
            </a:r>
            <a:r>
              <a:rPr lang="en-US" altLang="nb-NO" sz="1800" b="1" i="1" dirty="0">
                <a:solidFill>
                  <a:schemeClr val="accent2"/>
                </a:solidFill>
              </a:rPr>
              <a:t>sensitive</a:t>
            </a:r>
            <a:r>
              <a:rPr lang="en-US" altLang="nb-NO" sz="1800" b="1" dirty="0">
                <a:solidFill>
                  <a:schemeClr val="accent2"/>
                </a:solidFill>
              </a:rPr>
              <a:t> to the inputs </a:t>
            </a:r>
            <a:r>
              <a:rPr lang="en-US" altLang="nb-NO" sz="1800" dirty="0">
                <a:solidFill>
                  <a:schemeClr val="accent2"/>
                </a:solidFill>
              </a:rPr>
              <a:t> (“</a:t>
            </a:r>
            <a:r>
              <a:rPr lang="en-US" altLang="nb-NO" sz="1800" b="1" dirty="0">
                <a:solidFill>
                  <a:schemeClr val="accent2"/>
                </a:solidFill>
              </a:rPr>
              <a:t>maximum gain rule</a:t>
            </a:r>
            <a:r>
              <a:rPr lang="en-US" altLang="nb-NO" sz="1800" dirty="0">
                <a:solidFill>
                  <a:schemeClr val="accent2"/>
                </a:solidFill>
              </a:rPr>
              <a:t>”)</a:t>
            </a:r>
          </a:p>
          <a:p>
            <a:pPr marL="990600" lvl="1" indent="-533400" algn="just">
              <a:buFontTx/>
              <a:buChar char="•"/>
            </a:pPr>
            <a:r>
              <a:rPr lang="nb-NO" altLang="nb-NO" dirty="0"/>
              <a:t>Large </a:t>
            </a:r>
            <a:r>
              <a:rPr lang="nb-NO" altLang="nb-NO" dirty="0">
                <a:solidFill>
                  <a:schemeClr val="accent2"/>
                </a:solidFill>
              </a:rPr>
              <a:t>G = </a:t>
            </a:r>
            <a:r>
              <a:rPr lang="nb-NO" altLang="nb-NO" dirty="0" err="1">
                <a:solidFill>
                  <a:schemeClr val="accent2"/>
                </a:solidFill>
              </a:rPr>
              <a:t>HG</a:t>
            </a:r>
            <a:r>
              <a:rPr lang="nb-NO" altLang="nb-NO" baseline="30000" dirty="0" err="1">
                <a:solidFill>
                  <a:schemeClr val="accent2"/>
                </a:solidFill>
              </a:rPr>
              <a:t>y</a:t>
            </a:r>
            <a:r>
              <a:rPr lang="nb-NO" altLang="nb-NO" baseline="-25000" dirty="0">
                <a:solidFill>
                  <a:schemeClr val="accent2"/>
                </a:solidFill>
              </a:rPr>
              <a:t> </a:t>
            </a:r>
            <a:r>
              <a:rPr lang="nb-NO" altLang="nb-NO" dirty="0">
                <a:solidFill>
                  <a:schemeClr val="accent2"/>
                </a:solidFill>
              </a:rPr>
              <a:t> </a:t>
            </a:r>
            <a:r>
              <a:rPr lang="nb-NO" altLang="nb-NO" dirty="0"/>
              <a:t>= dc/du </a:t>
            </a:r>
          </a:p>
          <a:p>
            <a:pPr marL="990600" lvl="1" indent="-533400" algn="just">
              <a:buFontTx/>
              <a:buChar char="•"/>
            </a:pPr>
            <a:r>
              <a:rPr lang="nb-NO" altLang="nb-NO" dirty="0" err="1"/>
              <a:t>Equivalent</a:t>
            </a:r>
            <a:r>
              <a:rPr lang="nb-NO" altLang="nb-NO" dirty="0"/>
              <a:t>: </a:t>
            </a:r>
            <a:r>
              <a:rPr lang="nb-NO" altLang="nb-NO" dirty="0" err="1"/>
              <a:t>Want</a:t>
            </a:r>
            <a:r>
              <a:rPr lang="nb-NO" altLang="nb-NO" dirty="0"/>
              <a:t> flat optimum</a:t>
            </a:r>
          </a:p>
          <a:p>
            <a:pPr marL="990600" lvl="1" indent="-533400" algn="just">
              <a:buFontTx/>
              <a:buChar char="•"/>
            </a:pPr>
            <a:endParaRPr lang="nb-NO" altLang="nb-NO" dirty="0"/>
          </a:p>
          <a:p>
            <a:pPr marL="990600" lvl="1" indent="-533400" algn="just">
              <a:buFontTx/>
              <a:buChar char="•"/>
            </a:pPr>
            <a:endParaRPr lang="en-US" altLang="nb-NO" sz="2400" baseline="30000" dirty="0"/>
          </a:p>
          <a:p>
            <a:pPr marL="381000" indent="-381000" algn="just">
              <a:buNone/>
            </a:pPr>
            <a:r>
              <a:rPr lang="en-US" altLang="nb-NO" sz="1800" dirty="0"/>
              <a:t>	</a:t>
            </a:r>
          </a:p>
        </p:txBody>
      </p:sp>
      <p:pic>
        <p:nvPicPr>
          <p:cNvPr id="59399" name="Picture 2"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792538" y="1725613"/>
            <a:ext cx="48958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 name="Group 5"/>
          <p:cNvGrpSpPr/>
          <p:nvPr/>
        </p:nvGrpSpPr>
        <p:grpSpPr>
          <a:xfrm>
            <a:off x="5461001" y="2065339"/>
            <a:ext cx="506413" cy="528708"/>
            <a:chOff x="5461001" y="2065339"/>
            <a:chExt cx="506413" cy="528708"/>
          </a:xfrm>
        </p:grpSpPr>
        <p:sp>
          <p:nvSpPr>
            <p:cNvPr id="16" name="Right Brace 15"/>
            <p:cNvSpPr>
              <a:spLocks/>
            </p:cNvSpPr>
            <p:nvPr/>
          </p:nvSpPr>
          <p:spPr bwMode="auto">
            <a:xfrm rot="5400000">
              <a:off x="5608639" y="1917701"/>
              <a:ext cx="211137" cy="506413"/>
            </a:xfrm>
            <a:prstGeom prst="rightBrace">
              <a:avLst>
                <a:gd name="adj1" fmla="val 8339"/>
                <a:gd name="adj2" fmla="val 50000"/>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 name="TextBox 1"/>
            <p:cNvSpPr txBox="1"/>
            <p:nvPr/>
          </p:nvSpPr>
          <p:spPr>
            <a:xfrm>
              <a:off x="5584489" y="2224715"/>
              <a:ext cx="354584" cy="369332"/>
            </a:xfrm>
            <a:prstGeom prst="rect">
              <a:avLst/>
            </a:prstGeom>
            <a:noFill/>
          </p:spPr>
          <p:txBody>
            <a:bodyPr wrap="none" rtlCol="0">
              <a:spAutoFit/>
            </a:bodyPr>
            <a:lstStyle/>
            <a:p>
              <a:r>
                <a:rPr lang="nb-NO" dirty="0">
                  <a:solidFill>
                    <a:srgbClr val="FF0000"/>
                  </a:solidFill>
                </a:rPr>
                <a:t>2 </a:t>
              </a:r>
            </a:p>
          </p:txBody>
        </p:sp>
      </p:grpSp>
      <p:sp>
        <p:nvSpPr>
          <p:cNvPr id="17" name="Text Box 5"/>
          <p:cNvSpPr txBox="1">
            <a:spLocks noChangeArrowheads="1"/>
          </p:cNvSpPr>
          <p:nvPr/>
        </p:nvSpPr>
        <p:spPr bwMode="auto">
          <a:xfrm>
            <a:off x="0" y="0"/>
            <a:ext cx="5152373" cy="40011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r>
              <a:rPr lang="nb-NO" altLang="nb-NO" sz="1800" dirty="0">
                <a:latin typeface="Arial" panose="020B0604020202020204" pitchFamily="34" charset="0"/>
              </a:rPr>
              <a:t> </a:t>
            </a:r>
            <a:r>
              <a:rPr lang="nb-NO" altLang="nb-NO" b="1" dirty="0">
                <a:solidFill>
                  <a:srgbClr val="FF0000"/>
                </a:solidFill>
                <a:latin typeface="Arial" panose="020B0604020202020204" pitchFamily="34" charset="0"/>
              </a:rPr>
              <a:t>in </a:t>
            </a:r>
            <a:r>
              <a:rPr lang="nb-NO" altLang="nb-NO" b="1" dirty="0" err="1">
                <a:solidFill>
                  <a:srgbClr val="FF0000"/>
                </a:solidFill>
                <a:latin typeface="Arial" panose="020B0604020202020204" pitchFamily="34" charset="0"/>
              </a:rPr>
              <a:t>practice</a:t>
            </a:r>
            <a:r>
              <a:rPr lang="nb-NO" altLang="nb-NO" b="1" dirty="0">
                <a:latin typeface="Arial" panose="020B0604020202020204" pitchFamily="34" charset="0"/>
              </a:rPr>
              <a:t> </a:t>
            </a:r>
            <a:endParaRPr lang="en-US" altLang="nb-NO" sz="1800" b="1" dirty="0">
              <a:solidFill>
                <a:srgbClr val="FF0000"/>
              </a:solidFill>
              <a:latin typeface="Arial" panose="020B0604020202020204" pitchFamily="34" charset="0"/>
            </a:endParaRPr>
          </a:p>
        </p:txBody>
      </p:sp>
      <p:grpSp>
        <p:nvGrpSpPr>
          <p:cNvPr id="3" name="Group 2"/>
          <p:cNvGrpSpPr/>
          <p:nvPr/>
        </p:nvGrpSpPr>
        <p:grpSpPr>
          <a:xfrm>
            <a:off x="6561138" y="2060575"/>
            <a:ext cx="508000" cy="533472"/>
            <a:chOff x="6561138" y="2060575"/>
            <a:chExt cx="508000" cy="533472"/>
          </a:xfrm>
        </p:grpSpPr>
        <p:sp>
          <p:nvSpPr>
            <p:cNvPr id="15" name="Right Brace 14"/>
            <p:cNvSpPr>
              <a:spLocks/>
            </p:cNvSpPr>
            <p:nvPr/>
          </p:nvSpPr>
          <p:spPr bwMode="auto">
            <a:xfrm rot="5400000">
              <a:off x="6709569" y="1912144"/>
              <a:ext cx="211138" cy="508000"/>
            </a:xfrm>
            <a:prstGeom prst="rightBrace">
              <a:avLst>
                <a:gd name="adj1" fmla="val 8365"/>
                <a:gd name="adj2" fmla="val 500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1" name="TextBox 20"/>
            <p:cNvSpPr txBox="1"/>
            <p:nvPr/>
          </p:nvSpPr>
          <p:spPr>
            <a:xfrm>
              <a:off x="6657094" y="2224715"/>
              <a:ext cx="354584" cy="369332"/>
            </a:xfrm>
            <a:prstGeom prst="rect">
              <a:avLst/>
            </a:prstGeom>
            <a:noFill/>
          </p:spPr>
          <p:txBody>
            <a:bodyPr wrap="none" rtlCol="0">
              <a:spAutoFit/>
            </a:bodyPr>
            <a:lstStyle/>
            <a:p>
              <a:r>
                <a:rPr lang="nb-NO" dirty="0">
                  <a:solidFill>
                    <a:srgbClr val="FF0000"/>
                  </a:solidFill>
                </a:rPr>
                <a:t>1 </a:t>
              </a:r>
            </a:p>
          </p:txBody>
        </p:sp>
      </p:grpSp>
    </p:spTree>
    <p:extLst>
      <p:ext uri="{BB962C8B-B14F-4D97-AF65-F5344CB8AC3E}">
        <p14:creationId xmlns:p14="http://schemas.microsoft.com/office/powerpoint/2010/main" val="14568398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6869">
                                            <p:txEl>
                                              <p:pRg st="1" end="1"/>
                                            </p:txEl>
                                          </p:spTgt>
                                        </p:tgtEl>
                                        <p:attrNameLst>
                                          <p:attrName>style.visibility</p:attrName>
                                        </p:attrNameLst>
                                      </p:cBhvr>
                                      <p:to>
                                        <p:strVal val="visible"/>
                                      </p:to>
                                    </p:set>
                                    <p:animEffect transition="in" filter="blinds(horizontal)">
                                      <p:cBhvr>
                                        <p:cTn id="9" dur="500"/>
                                        <p:tgtEl>
                                          <p:spTgt spid="36869">
                                            <p:txEl>
                                              <p:pRg st="1" end="1"/>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blinds(horizontal)">
                                      <p:cBhvr>
                                        <p:cTn id="12" dur="500"/>
                                        <p:tgtEl>
                                          <p:spTgt spid="368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36869">
                                            <p:txEl>
                                              <p:pRg st="3" end="3"/>
                                            </p:txEl>
                                          </p:spTgt>
                                        </p:tgtEl>
                                        <p:attrNameLst>
                                          <p:attrName>style.visibility</p:attrName>
                                        </p:attrNameLst>
                                      </p:cBhvr>
                                      <p:to>
                                        <p:strVal val="visible"/>
                                      </p:to>
                                    </p:set>
                                    <p:animEffect transition="in" filter="blinds(horizontal)">
                                      <p:cBhvr>
                                        <p:cTn id="19" dur="500"/>
                                        <p:tgtEl>
                                          <p:spTgt spid="36869">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6869">
                                            <p:txEl>
                                              <p:pRg st="4" end="4"/>
                                            </p:txEl>
                                          </p:spTgt>
                                        </p:tgtEl>
                                        <p:attrNameLst>
                                          <p:attrName>style.visibility</p:attrName>
                                        </p:attrNameLst>
                                      </p:cBhvr>
                                      <p:to>
                                        <p:strVal val="visible"/>
                                      </p:to>
                                    </p:set>
                                    <p:animEffect transition="in" filter="blinds(horizontal)">
                                      <p:cBhvr>
                                        <p:cTn id="22" dur="500"/>
                                        <p:tgtEl>
                                          <p:spTgt spid="3686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6869">
                                            <p:txEl>
                                              <p:pRg st="5" end="5"/>
                                            </p:txEl>
                                          </p:spTgt>
                                        </p:tgtEl>
                                        <p:attrNameLst>
                                          <p:attrName>style.visibility</p:attrName>
                                        </p:attrNameLst>
                                      </p:cBhvr>
                                      <p:to>
                                        <p:strVal val="visible"/>
                                      </p:to>
                                    </p:set>
                                    <p:animEffect transition="in" filter="blinds(horizontal)">
                                      <p:cBhvr>
                                        <p:cTn id="27" dur="500"/>
                                        <p:tgtEl>
                                          <p:spTgt spid="36869">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6871"/>
                                        </p:tgtEl>
                                        <p:attrNameLst>
                                          <p:attrName>style.visibility</p:attrName>
                                        </p:attrNameLst>
                                      </p:cBhvr>
                                      <p:to>
                                        <p:strVal val="visible"/>
                                      </p:to>
                                    </p:set>
                                    <p:animEffect transition="in" filter="blinds(horizontal)">
                                      <p:cBhvr>
                                        <p:cTn id="30" dur="500"/>
                                        <p:tgtEl>
                                          <p:spTgt spid="3687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4294967295"/>
          </p:nvPr>
        </p:nvSpPr>
        <p:spPr>
          <a:xfrm>
            <a:off x="0" y="-444131"/>
            <a:ext cx="0" cy="0"/>
          </a:xfrm>
        </p:spPr>
        <p:txBody>
          <a:bodyPr/>
          <a:lstStyle/>
          <a:p>
            <a:pPr>
              <a:defRPr/>
            </a:pPr>
            <a:endParaRPr lang="nn-NO"/>
          </a:p>
          <a:p>
            <a:pPr>
              <a:defRPr/>
            </a:pPr>
            <a:r>
              <a:rPr lang="nn-NO"/>
              <a:t> </a:t>
            </a:r>
          </a:p>
          <a:p>
            <a:pPr>
              <a:defRPr/>
            </a:pPr>
            <a:endParaRPr lang="nn-NO"/>
          </a:p>
        </p:txBody>
      </p:sp>
      <p:sp>
        <p:nvSpPr>
          <p:cNvPr id="12" name="Footer Placeholder 4"/>
          <p:cNvSpPr>
            <a:spLocks noGrp="1"/>
          </p:cNvSpPr>
          <p:nvPr>
            <p:ph type="ftr" sz="quarter" idx="4294967295"/>
          </p:nvPr>
        </p:nvSpPr>
        <p:spPr>
          <a:xfrm>
            <a:off x="0" y="-444131"/>
            <a:ext cx="0" cy="0"/>
          </a:xfrm>
        </p:spPr>
        <p:txBody>
          <a:bodyPr/>
          <a:lstStyle/>
          <a:p>
            <a:pPr>
              <a:defRPr/>
            </a:pPr>
            <a:endParaRPr lang="nn-NO"/>
          </a:p>
          <a:p>
            <a:pPr>
              <a:defRPr/>
            </a:pPr>
            <a:endParaRPr lang="nn-NO"/>
          </a:p>
        </p:txBody>
      </p:sp>
      <p:pic>
        <p:nvPicPr>
          <p:cNvPr id="61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1010020"/>
            <a:ext cx="530225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Rectangle 4"/>
          <p:cNvSpPr>
            <a:spLocks noChangeArrowheads="1"/>
          </p:cNvSpPr>
          <p:nvPr/>
        </p:nvSpPr>
        <p:spPr bwMode="auto">
          <a:xfrm>
            <a:off x="3503614" y="1184645"/>
            <a:ext cx="1512887" cy="2663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47" name="Rectangle 5"/>
          <p:cNvSpPr>
            <a:spLocks noChangeArrowheads="1"/>
          </p:cNvSpPr>
          <p:nvPr/>
        </p:nvSpPr>
        <p:spPr bwMode="auto">
          <a:xfrm>
            <a:off x="5016501" y="1113208"/>
            <a:ext cx="2951163" cy="935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48" name="Text Box 6"/>
          <p:cNvSpPr txBox="1">
            <a:spLocks noChangeArrowheads="1"/>
          </p:cNvSpPr>
          <p:nvPr/>
        </p:nvSpPr>
        <p:spPr bwMode="auto">
          <a:xfrm>
            <a:off x="2279651" y="2662607"/>
            <a:ext cx="2499402" cy="2092881"/>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i="1" dirty="0"/>
              <a:t>J</a:t>
            </a:r>
            <a:r>
              <a:rPr lang="en-US" altLang="nb-NO" sz="1600" dirty="0"/>
              <a:t> = </a:t>
            </a:r>
            <a:r>
              <a:rPr lang="en-US" altLang="nb-NO" sz="1600" i="1" dirty="0" err="1"/>
              <a:t>W</a:t>
            </a:r>
            <a:r>
              <a:rPr lang="en-US" altLang="nb-NO" sz="1600" baseline="-25000" dirty="0" err="1"/>
              <a:t>s</a:t>
            </a:r>
            <a:r>
              <a:rPr lang="en-US" altLang="nb-NO" sz="1600" dirty="0"/>
              <a:t> (work supplied)</a:t>
            </a:r>
          </a:p>
          <a:p>
            <a:pPr eaLnBrk="1" hangingPunct="1">
              <a:spcBef>
                <a:spcPct val="0"/>
              </a:spcBef>
              <a:buFontTx/>
              <a:buNone/>
            </a:pPr>
            <a:r>
              <a:rPr lang="en-US" altLang="nb-NO" sz="1600" dirty="0"/>
              <a:t>DOF = </a:t>
            </a:r>
            <a:r>
              <a:rPr lang="en-US" altLang="nb-NO" sz="1600" i="1" dirty="0"/>
              <a:t>u </a:t>
            </a:r>
            <a:r>
              <a:rPr lang="en-US" altLang="nb-NO" sz="1600" dirty="0"/>
              <a:t>(valve opening, z)</a:t>
            </a:r>
          </a:p>
          <a:p>
            <a:pPr eaLnBrk="1" hangingPunct="1">
              <a:spcBef>
                <a:spcPct val="0"/>
              </a:spcBef>
              <a:buFontTx/>
              <a:buNone/>
            </a:pPr>
            <a:r>
              <a:rPr lang="en-US" altLang="nb-NO" sz="1600" dirty="0"/>
              <a:t>Main disturbances: </a:t>
            </a:r>
          </a:p>
          <a:p>
            <a:pPr lvl="1" eaLnBrk="1" hangingPunct="1">
              <a:spcBef>
                <a:spcPct val="0"/>
              </a:spcBef>
              <a:buFontTx/>
              <a:buNone/>
            </a:pPr>
            <a:r>
              <a:rPr lang="en-US" altLang="nb-NO" sz="1600" dirty="0"/>
              <a:t>   </a:t>
            </a:r>
            <a:r>
              <a:rPr lang="en-US" altLang="nb-NO" sz="1600" i="1" dirty="0"/>
              <a:t>d</a:t>
            </a:r>
            <a:r>
              <a:rPr lang="en-US" altLang="nb-NO" sz="1600" i="1" baseline="-25000" dirty="0"/>
              <a:t>1</a:t>
            </a:r>
            <a:r>
              <a:rPr lang="en-US" altLang="nb-NO" sz="1600" dirty="0"/>
              <a:t> = </a:t>
            </a:r>
            <a:r>
              <a:rPr lang="en-US" altLang="nb-NO" sz="1600" i="1" dirty="0"/>
              <a:t>T</a:t>
            </a:r>
            <a:r>
              <a:rPr lang="en-US" altLang="nb-NO" sz="1600" i="1" baseline="-25000" dirty="0"/>
              <a:t>H</a:t>
            </a:r>
          </a:p>
          <a:p>
            <a:pPr lvl="1" eaLnBrk="1" hangingPunct="1">
              <a:spcBef>
                <a:spcPct val="0"/>
              </a:spcBef>
              <a:buFontTx/>
              <a:buNone/>
            </a:pPr>
            <a:r>
              <a:rPr lang="en-US" altLang="nb-NO" sz="1600" i="1" dirty="0"/>
              <a:t>   d</a:t>
            </a:r>
            <a:r>
              <a:rPr lang="en-US" altLang="nb-NO" sz="1600" i="1" baseline="-25000" dirty="0"/>
              <a:t>2</a:t>
            </a:r>
            <a:r>
              <a:rPr lang="en-US" altLang="nb-NO" sz="1600" dirty="0"/>
              <a:t> = </a:t>
            </a:r>
            <a:r>
              <a:rPr lang="en-US" altLang="nb-NO" sz="1600" i="1" dirty="0"/>
              <a:t>T</a:t>
            </a:r>
            <a:r>
              <a:rPr lang="en-US" altLang="nb-NO" sz="1600" i="1" baseline="-25000" dirty="0"/>
              <a:t>Cs </a:t>
            </a:r>
            <a:r>
              <a:rPr lang="en-US" altLang="nb-NO" sz="1600" i="1" dirty="0"/>
              <a:t>(setpoint)</a:t>
            </a:r>
            <a:endParaRPr lang="en-US" altLang="nb-NO" sz="1600" i="1" baseline="-25000" dirty="0"/>
          </a:p>
          <a:p>
            <a:pPr lvl="1" eaLnBrk="1" hangingPunct="1">
              <a:spcBef>
                <a:spcPct val="0"/>
              </a:spcBef>
              <a:buFontTx/>
              <a:buNone/>
            </a:pPr>
            <a:r>
              <a:rPr lang="en-US" altLang="nb-NO" sz="1600" i="1" dirty="0"/>
              <a:t>   d</a:t>
            </a:r>
            <a:r>
              <a:rPr lang="en-US" altLang="nb-NO" sz="1600" i="1" baseline="-25000" dirty="0"/>
              <a:t>3</a:t>
            </a:r>
            <a:r>
              <a:rPr lang="en-US" altLang="nb-NO" sz="1600" dirty="0"/>
              <a:t> = </a:t>
            </a:r>
            <a:r>
              <a:rPr lang="en-US" altLang="nb-NO" sz="1600" i="1" dirty="0" err="1"/>
              <a:t>UA</a:t>
            </a:r>
            <a:r>
              <a:rPr lang="en-US" altLang="nb-NO" sz="1600" i="1" baseline="-25000" dirty="0" err="1"/>
              <a:t>loss</a:t>
            </a:r>
            <a:endParaRPr lang="en-US" altLang="nb-NO" sz="1600" i="1" dirty="0"/>
          </a:p>
          <a:p>
            <a:pPr lvl="1" eaLnBrk="1" hangingPunct="1">
              <a:spcBef>
                <a:spcPct val="0"/>
              </a:spcBef>
              <a:buFontTx/>
              <a:buNone/>
            </a:pPr>
            <a:endParaRPr lang="en-US" altLang="nb-NO" sz="1600" i="1" dirty="0"/>
          </a:p>
          <a:p>
            <a:pPr eaLnBrk="1" hangingPunct="1">
              <a:spcBef>
                <a:spcPct val="0"/>
              </a:spcBef>
              <a:buFontTx/>
              <a:buNone/>
            </a:pPr>
            <a:r>
              <a:rPr lang="en-US" altLang="nb-NO" sz="1800" dirty="0">
                <a:solidFill>
                  <a:srgbClr val="FF3300"/>
                </a:solidFill>
              </a:rPr>
              <a:t>What should we control?</a:t>
            </a:r>
          </a:p>
        </p:txBody>
      </p:sp>
      <p:sp>
        <p:nvSpPr>
          <p:cNvPr id="61449" name="Line 7"/>
          <p:cNvSpPr>
            <a:spLocks noChangeShapeType="1"/>
          </p:cNvSpPr>
          <p:nvPr/>
        </p:nvSpPr>
        <p:spPr bwMode="auto">
          <a:xfrm>
            <a:off x="4656138" y="3129333"/>
            <a:ext cx="360362"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1450" name="Text Box 8"/>
          <p:cNvSpPr txBox="1">
            <a:spLocks noChangeArrowheads="1"/>
          </p:cNvSpPr>
          <p:nvPr/>
        </p:nvSpPr>
        <p:spPr bwMode="auto">
          <a:xfrm>
            <a:off x="7907339" y="2408607"/>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a:t>
            </a:r>
            <a:r>
              <a:rPr lang="en-US" altLang="nb-NO" sz="1800" baseline="-25000">
                <a:latin typeface="Arial" panose="020B0604020202020204" pitchFamily="34" charset="0"/>
              </a:rPr>
              <a:t>H</a:t>
            </a:r>
          </a:p>
        </p:txBody>
      </p:sp>
      <p:sp>
        <p:nvSpPr>
          <p:cNvPr id="61451" name="Rectangle 9"/>
          <p:cNvSpPr>
            <a:spLocks noChangeArrowheads="1"/>
          </p:cNvSpPr>
          <p:nvPr/>
        </p:nvSpPr>
        <p:spPr bwMode="auto">
          <a:xfrm>
            <a:off x="6167438" y="1976807"/>
            <a:ext cx="144462" cy="360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52" name="Rectangle 10"/>
          <p:cNvSpPr>
            <a:spLocks noChangeArrowheads="1"/>
          </p:cNvSpPr>
          <p:nvPr/>
        </p:nvSpPr>
        <p:spPr bwMode="auto">
          <a:xfrm>
            <a:off x="7680326" y="1976807"/>
            <a:ext cx="144463" cy="360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44" name="Rectangle 2"/>
          <p:cNvSpPr>
            <a:spLocks noGrp="1" noChangeArrowheads="1"/>
          </p:cNvSpPr>
          <p:nvPr>
            <p:ph type="title"/>
          </p:nvPr>
        </p:nvSpPr>
        <p:spPr>
          <a:xfrm>
            <a:off x="56448" y="407563"/>
            <a:ext cx="10972800" cy="1143000"/>
          </a:xfrm>
        </p:spPr>
        <p:txBody>
          <a:bodyPr/>
          <a:lstStyle/>
          <a:p>
            <a:r>
              <a:rPr lang="en-US" altLang="nb-NO" dirty="0"/>
              <a:t>Example: CO2 refrigeration cycle</a:t>
            </a:r>
          </a:p>
        </p:txBody>
      </p:sp>
    </p:spTree>
    <p:extLst>
      <p:ext uri="{BB962C8B-B14F-4D97-AF65-F5344CB8AC3E}">
        <p14:creationId xmlns:p14="http://schemas.microsoft.com/office/powerpoint/2010/main" val="3679422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63492" name="Rectangle 2"/>
          <p:cNvSpPr>
            <a:spLocks noGrp="1" noChangeArrowheads="1"/>
          </p:cNvSpPr>
          <p:nvPr>
            <p:ph type="title"/>
          </p:nvPr>
        </p:nvSpPr>
        <p:spPr/>
        <p:txBody>
          <a:bodyPr/>
          <a:lstStyle/>
          <a:p>
            <a:r>
              <a:rPr lang="en-US" altLang="nb-NO"/>
              <a:t>CO2 refrigeration cycle</a:t>
            </a:r>
          </a:p>
        </p:txBody>
      </p:sp>
      <p:sp>
        <p:nvSpPr>
          <p:cNvPr id="63493" name="Rectangle 3"/>
          <p:cNvSpPr>
            <a:spLocks noGrp="1" noChangeArrowheads="1"/>
          </p:cNvSpPr>
          <p:nvPr>
            <p:ph type="body" idx="1"/>
          </p:nvPr>
        </p:nvSpPr>
        <p:spPr/>
        <p:txBody>
          <a:bodyPr/>
          <a:lstStyle/>
          <a:p>
            <a:pPr>
              <a:buFontTx/>
              <a:buNone/>
            </a:pPr>
            <a:r>
              <a:rPr lang="en-US" altLang="nb-NO"/>
              <a:t>Step 1. One (remaining) degree of freedom (u=z)</a:t>
            </a:r>
          </a:p>
          <a:p>
            <a:pPr>
              <a:buFontTx/>
              <a:buNone/>
            </a:pPr>
            <a:r>
              <a:rPr lang="en-US" altLang="nb-NO"/>
              <a:t>Step 2. Objective function. J = W</a:t>
            </a:r>
            <a:r>
              <a:rPr lang="en-US" altLang="nb-NO" baseline="-25000"/>
              <a:t>s</a:t>
            </a:r>
            <a:r>
              <a:rPr lang="en-US" altLang="nb-NO"/>
              <a:t> (compressor work)</a:t>
            </a:r>
          </a:p>
          <a:p>
            <a:pPr>
              <a:buFontTx/>
              <a:buNone/>
            </a:pPr>
            <a:r>
              <a:rPr lang="en-US" altLang="nb-NO"/>
              <a:t>Step 3. Optimize operation for disturbances (d</a:t>
            </a:r>
            <a:r>
              <a:rPr lang="en-US" altLang="nb-NO" baseline="-25000"/>
              <a:t>1</a:t>
            </a:r>
            <a:r>
              <a:rPr lang="en-US" altLang="nb-NO"/>
              <a:t>=T</a:t>
            </a:r>
            <a:r>
              <a:rPr lang="en-US" altLang="nb-NO" baseline="-25000"/>
              <a:t>C</a:t>
            </a:r>
            <a:r>
              <a:rPr lang="en-US" altLang="nb-NO"/>
              <a:t>, d</a:t>
            </a:r>
            <a:r>
              <a:rPr lang="en-US" altLang="nb-NO" baseline="-25000"/>
              <a:t>2</a:t>
            </a:r>
            <a:r>
              <a:rPr lang="en-US" altLang="nb-NO"/>
              <a:t>=T</a:t>
            </a:r>
            <a:r>
              <a:rPr lang="en-US" altLang="nb-NO" baseline="-25000"/>
              <a:t>H</a:t>
            </a:r>
            <a:r>
              <a:rPr lang="en-US" altLang="nb-NO"/>
              <a:t>, d</a:t>
            </a:r>
            <a:r>
              <a:rPr lang="en-US" altLang="nb-NO" baseline="-25000"/>
              <a:t>3</a:t>
            </a:r>
            <a:r>
              <a:rPr lang="en-US" altLang="nb-NO"/>
              <a:t>=UA)</a:t>
            </a:r>
          </a:p>
          <a:p>
            <a:pPr lvl="2"/>
            <a:r>
              <a:rPr lang="en-US" altLang="nb-NO"/>
              <a:t>Optimum always unconstrained</a:t>
            </a:r>
          </a:p>
          <a:p>
            <a:pPr>
              <a:buFontTx/>
              <a:buNone/>
            </a:pPr>
            <a:r>
              <a:rPr lang="en-US" altLang="nb-NO"/>
              <a:t>Step 4. Implementation of optimal operation</a:t>
            </a:r>
          </a:p>
          <a:p>
            <a:pPr lvl="2"/>
            <a:r>
              <a:rPr lang="en-US" altLang="nb-NO"/>
              <a:t>No good single measurements (all give large losses):</a:t>
            </a:r>
          </a:p>
          <a:p>
            <a:pPr lvl="3"/>
            <a:r>
              <a:rPr lang="en-US" altLang="nb-NO"/>
              <a:t>p</a:t>
            </a:r>
            <a:r>
              <a:rPr lang="en-US" altLang="nb-NO" baseline="-25000"/>
              <a:t>h</a:t>
            </a:r>
            <a:r>
              <a:rPr lang="en-US" altLang="nb-NO"/>
              <a:t>, T</a:t>
            </a:r>
            <a:r>
              <a:rPr lang="en-US" altLang="nb-NO" baseline="-25000"/>
              <a:t>h</a:t>
            </a:r>
            <a:r>
              <a:rPr lang="en-US" altLang="nb-NO"/>
              <a:t>, z, …</a:t>
            </a:r>
          </a:p>
          <a:p>
            <a:pPr lvl="2"/>
            <a:r>
              <a:rPr lang="en-US" altLang="nb-NO"/>
              <a:t>Nullspace method: Need to combine n</a:t>
            </a:r>
            <a:r>
              <a:rPr lang="en-US" altLang="nb-NO" baseline="-25000"/>
              <a:t>u</a:t>
            </a:r>
            <a:r>
              <a:rPr lang="en-US" altLang="nb-NO"/>
              <a:t>+n</a:t>
            </a:r>
            <a:r>
              <a:rPr lang="en-US" altLang="nb-NO" baseline="-25000"/>
              <a:t>d</a:t>
            </a:r>
            <a:r>
              <a:rPr lang="en-US" altLang="nb-NO"/>
              <a:t>=1+3=4 measurements to have zero disturbance loss</a:t>
            </a:r>
          </a:p>
          <a:p>
            <a:pPr lvl="2"/>
            <a:r>
              <a:rPr lang="en-US" altLang="nb-NO"/>
              <a:t>Simpler: Try combining two measurements. Exact local method:</a:t>
            </a:r>
          </a:p>
          <a:p>
            <a:pPr lvl="3"/>
            <a:r>
              <a:rPr lang="en-US" altLang="nb-NO"/>
              <a:t>c = h</a:t>
            </a:r>
            <a:r>
              <a:rPr lang="en-US" altLang="nb-NO" baseline="-25000"/>
              <a:t>1</a:t>
            </a:r>
            <a:r>
              <a:rPr lang="en-US" altLang="nb-NO"/>
              <a:t> p</a:t>
            </a:r>
            <a:r>
              <a:rPr lang="en-US" altLang="nb-NO" baseline="-25000"/>
              <a:t>h</a:t>
            </a:r>
            <a:r>
              <a:rPr lang="en-US" altLang="nb-NO"/>
              <a:t> + h</a:t>
            </a:r>
            <a:r>
              <a:rPr lang="en-US" altLang="nb-NO" baseline="-25000"/>
              <a:t>2 </a:t>
            </a:r>
            <a:r>
              <a:rPr lang="en-US" altLang="nb-NO"/>
              <a:t>T</a:t>
            </a:r>
            <a:r>
              <a:rPr lang="en-US" altLang="nb-NO" baseline="-25000"/>
              <a:t>h</a:t>
            </a:r>
            <a:r>
              <a:rPr lang="en-US" altLang="nb-NO"/>
              <a:t> = p</a:t>
            </a:r>
            <a:r>
              <a:rPr lang="en-US" altLang="nb-NO" baseline="-25000"/>
              <a:t>h</a:t>
            </a:r>
            <a:r>
              <a:rPr lang="en-US" altLang="nb-NO"/>
              <a:t> + k T</a:t>
            </a:r>
            <a:r>
              <a:rPr lang="en-US" altLang="nb-NO" baseline="-25000"/>
              <a:t>h</a:t>
            </a:r>
            <a:r>
              <a:rPr lang="en-US" altLang="nb-NO"/>
              <a:t>;   k = -8.53 bar/K</a:t>
            </a:r>
            <a:endParaRPr lang="en-US" altLang="nb-NO" baseline="-25000"/>
          </a:p>
          <a:p>
            <a:pPr lvl="2"/>
            <a:r>
              <a:rPr lang="en-US" altLang="nb-NO"/>
              <a:t>Nonlinear evaluation of loss: OK! 		</a:t>
            </a:r>
          </a:p>
        </p:txBody>
      </p:sp>
    </p:spTree>
    <p:extLst>
      <p:ext uri="{BB962C8B-B14F-4D97-AF65-F5344CB8AC3E}">
        <p14:creationId xmlns:p14="http://schemas.microsoft.com/office/powerpoint/2010/main" val="3088325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12" name="Footer Placeholder 4"/>
          <p:cNvSpPr>
            <a:spLocks noGrp="1"/>
          </p:cNvSpPr>
          <p:nvPr>
            <p:ph type="ftr" sz="quarter" idx="4294967295"/>
          </p:nvPr>
        </p:nvSpPr>
        <p:spPr/>
        <p:txBody>
          <a:bodyPr/>
          <a:lstStyle/>
          <a:p>
            <a:pPr>
              <a:defRPr/>
            </a:pPr>
            <a:endParaRPr lang="nn-NO"/>
          </a:p>
          <a:p>
            <a:pPr>
              <a:defRPr/>
            </a:pPr>
            <a:endParaRPr lang="nn-NO"/>
          </a:p>
        </p:txBody>
      </p:sp>
      <p:pic>
        <p:nvPicPr>
          <p:cNvPr id="655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238" y="3471864"/>
            <a:ext cx="3313112"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Rectangle 3"/>
          <p:cNvSpPr>
            <a:spLocks noGrp="1" noChangeArrowheads="1"/>
          </p:cNvSpPr>
          <p:nvPr>
            <p:ph type="title"/>
          </p:nvPr>
        </p:nvSpPr>
        <p:spPr>
          <a:xfrm>
            <a:off x="687614" y="-95523"/>
            <a:ext cx="7772400" cy="1143001"/>
          </a:xfrm>
        </p:spPr>
        <p:txBody>
          <a:bodyPr/>
          <a:lstStyle/>
          <a:p>
            <a:r>
              <a:rPr lang="nb-NO" altLang="nb-NO" dirty="0"/>
              <a:t>CO2 </a:t>
            </a:r>
            <a:r>
              <a:rPr lang="nb-NO" altLang="nb-NO" dirty="0" err="1"/>
              <a:t>cycle</a:t>
            </a:r>
            <a:r>
              <a:rPr lang="nb-NO" altLang="nb-NO" dirty="0"/>
              <a:t>: Maximum </a:t>
            </a:r>
            <a:r>
              <a:rPr lang="nb-NO" altLang="nb-NO" dirty="0" err="1"/>
              <a:t>gain</a:t>
            </a:r>
            <a:r>
              <a:rPr lang="nb-NO" altLang="nb-NO" dirty="0"/>
              <a:t> </a:t>
            </a:r>
            <a:r>
              <a:rPr lang="nb-NO" altLang="nb-NO" dirty="0" err="1"/>
              <a:t>rule</a:t>
            </a:r>
            <a:endParaRPr lang="nb-NO" altLang="nb-NO" dirty="0"/>
          </a:p>
        </p:txBody>
      </p:sp>
      <p:grpSp>
        <p:nvGrpSpPr>
          <p:cNvPr id="65542" name="Group 4"/>
          <p:cNvGrpSpPr>
            <a:grpSpLocks/>
          </p:cNvGrpSpPr>
          <p:nvPr/>
        </p:nvGrpSpPr>
        <p:grpSpPr bwMode="auto">
          <a:xfrm>
            <a:off x="1703389" y="981076"/>
            <a:ext cx="8929687" cy="2386013"/>
            <a:chOff x="22" y="1253"/>
            <a:chExt cx="5625" cy="1503"/>
          </a:xfrm>
        </p:grpSpPr>
        <p:pic>
          <p:nvPicPr>
            <p:cNvPr id="6554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 y="1253"/>
              <a:ext cx="5479" cy="15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6" name="Picture 6" descr="txp_fig"/>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332" y="1524"/>
              <a:ext cx="294" cy="1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7" name="Picture 7" descr="txp_fi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638" y="1570"/>
              <a:ext cx="465" cy="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8" name="Picture 8" descr="txp_fig"/>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5239" y="1503"/>
              <a:ext cx="408"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554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8450" y="6678614"/>
            <a:ext cx="4192588"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4" name="Picture 10" descr="txp_fig"/>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1770063" y="3355976"/>
            <a:ext cx="6413500" cy="206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306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8" name="Footer Placeholder 4"/>
          <p:cNvSpPr>
            <a:spLocks noGrp="1"/>
          </p:cNvSpPr>
          <p:nvPr>
            <p:ph type="ftr" sz="quarter" idx="4294967295"/>
          </p:nvPr>
        </p:nvSpPr>
        <p:spPr/>
        <p:txBody>
          <a:bodyPr/>
          <a:lstStyle/>
          <a:p>
            <a:pPr>
              <a:defRPr/>
            </a:pPr>
            <a:endParaRPr lang="nn-NO"/>
          </a:p>
          <a:p>
            <a:pPr>
              <a:defRPr/>
            </a:pPr>
            <a:endParaRPr lang="nn-NO"/>
          </a:p>
        </p:txBody>
      </p:sp>
      <p:sp>
        <p:nvSpPr>
          <p:cNvPr id="67588" name="Rectangle 2"/>
          <p:cNvSpPr>
            <a:spLocks noGrp="1" noChangeArrowheads="1"/>
          </p:cNvSpPr>
          <p:nvPr>
            <p:ph type="title"/>
          </p:nvPr>
        </p:nvSpPr>
        <p:spPr>
          <a:xfrm>
            <a:off x="311513" y="539750"/>
            <a:ext cx="9372418" cy="1143000"/>
          </a:xfrm>
        </p:spPr>
        <p:txBody>
          <a:bodyPr>
            <a:noAutofit/>
          </a:bodyPr>
          <a:lstStyle/>
          <a:p>
            <a:r>
              <a:rPr lang="en-US" altLang="nb-NO" sz="3600" dirty="0"/>
              <a:t>Refrigeration cycle: Proposed control structure</a:t>
            </a:r>
          </a:p>
        </p:txBody>
      </p:sp>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1541463"/>
            <a:ext cx="4341812"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Freeform 4"/>
          <p:cNvSpPr>
            <a:spLocks/>
          </p:cNvSpPr>
          <p:nvPr/>
        </p:nvSpPr>
        <p:spPr bwMode="auto">
          <a:xfrm>
            <a:off x="3581400" y="1119189"/>
            <a:ext cx="4102100" cy="2700337"/>
          </a:xfrm>
          <a:custGeom>
            <a:avLst/>
            <a:gdLst>
              <a:gd name="T0" fmla="*/ 2147483646 w 3155"/>
              <a:gd name="T1" fmla="*/ 2147483646 h 2226"/>
              <a:gd name="T2" fmla="*/ 2147483646 w 3155"/>
              <a:gd name="T3" fmla="*/ 2147483646 h 2226"/>
              <a:gd name="T4" fmla="*/ 2147483646 w 3155"/>
              <a:gd name="T5" fmla="*/ 2147483646 h 2226"/>
              <a:gd name="T6" fmla="*/ 2147483646 w 3155"/>
              <a:gd name="T7" fmla="*/ 2147483646 h 2226"/>
              <a:gd name="T8" fmla="*/ 2147483646 w 3155"/>
              <a:gd name="T9" fmla="*/ 2147483646 h 2226"/>
              <a:gd name="T10" fmla="*/ 2147483646 w 3155"/>
              <a:gd name="T11" fmla="*/ 2147483646 h 2226"/>
              <a:gd name="T12" fmla="*/ 0 w 3155"/>
              <a:gd name="T13" fmla="*/ 2147483646 h 2226"/>
              <a:gd name="T14" fmla="*/ 2147483646 w 3155"/>
              <a:gd name="T15" fmla="*/ 2147483646 h 2226"/>
              <a:gd name="T16" fmla="*/ 2147483646 w 3155"/>
              <a:gd name="T17" fmla="*/ 2147483646 h 2226"/>
              <a:gd name="T18" fmla="*/ 2147483646 w 3155"/>
              <a:gd name="T19" fmla="*/ 2147483646 h 2226"/>
              <a:gd name="T20" fmla="*/ 2147483646 w 3155"/>
              <a:gd name="T21" fmla="*/ 2147483646 h 2226"/>
              <a:gd name="T22" fmla="*/ 2147483646 w 3155"/>
              <a:gd name="T23" fmla="*/ 2147483646 h 2226"/>
              <a:gd name="T24" fmla="*/ 2147483646 w 3155"/>
              <a:gd name="T25" fmla="*/ 2147483646 h 2226"/>
              <a:gd name="T26" fmla="*/ 2147483646 w 3155"/>
              <a:gd name="T27" fmla="*/ 2147483646 h 2226"/>
              <a:gd name="T28" fmla="*/ 2147483646 w 3155"/>
              <a:gd name="T29" fmla="*/ 2147483646 h 2226"/>
              <a:gd name="T30" fmla="*/ 2147483646 w 3155"/>
              <a:gd name="T31" fmla="*/ 2147483646 h 2226"/>
              <a:gd name="T32" fmla="*/ 2147483646 w 3155"/>
              <a:gd name="T33" fmla="*/ 2147483646 h 2226"/>
              <a:gd name="T34" fmla="*/ 2147483646 w 3155"/>
              <a:gd name="T35" fmla="*/ 2147483646 h 2226"/>
              <a:gd name="T36" fmla="*/ 2147483646 w 3155"/>
              <a:gd name="T37" fmla="*/ 2147483646 h 2226"/>
              <a:gd name="T38" fmla="*/ 2147483646 w 3155"/>
              <a:gd name="T39" fmla="*/ 2147483646 h 2226"/>
              <a:gd name="T40" fmla="*/ 2147483646 w 3155"/>
              <a:gd name="T41" fmla="*/ 2147483646 h 2226"/>
              <a:gd name="T42" fmla="*/ 2147483646 w 3155"/>
              <a:gd name="T43" fmla="*/ 2147483646 h 2226"/>
              <a:gd name="T44" fmla="*/ 2147483646 w 3155"/>
              <a:gd name="T45" fmla="*/ 2147483646 h 2226"/>
              <a:gd name="T46" fmla="*/ 2147483646 w 3155"/>
              <a:gd name="T47" fmla="*/ 2147483646 h 2226"/>
              <a:gd name="T48" fmla="*/ 2147483646 w 3155"/>
              <a:gd name="T49" fmla="*/ 2147483646 h 2226"/>
              <a:gd name="T50" fmla="*/ 2147483646 w 3155"/>
              <a:gd name="T51" fmla="*/ 2147483646 h 2226"/>
              <a:gd name="T52" fmla="*/ 2147483646 w 3155"/>
              <a:gd name="T53" fmla="*/ 2147483646 h 2226"/>
              <a:gd name="T54" fmla="*/ 2147483646 w 3155"/>
              <a:gd name="T55" fmla="*/ 2147483646 h 2226"/>
              <a:gd name="T56" fmla="*/ 2147483646 w 3155"/>
              <a:gd name="T57" fmla="*/ 2147483646 h 2226"/>
              <a:gd name="T58" fmla="*/ 2147483646 w 3155"/>
              <a:gd name="T59" fmla="*/ 2147483646 h 2226"/>
              <a:gd name="T60" fmla="*/ 2147483646 w 3155"/>
              <a:gd name="T61" fmla="*/ 2147483646 h 2226"/>
              <a:gd name="T62" fmla="*/ 2147483646 w 3155"/>
              <a:gd name="T63" fmla="*/ 2147483646 h 2226"/>
              <a:gd name="T64" fmla="*/ 2147483646 w 3155"/>
              <a:gd name="T65" fmla="*/ 2147483646 h 2226"/>
              <a:gd name="T66" fmla="*/ 2147483646 w 3155"/>
              <a:gd name="T67" fmla="*/ 2147483646 h 2226"/>
              <a:gd name="T68" fmla="*/ 2147483646 w 3155"/>
              <a:gd name="T69" fmla="*/ 2147483646 h 2226"/>
              <a:gd name="T70" fmla="*/ 2147483646 w 3155"/>
              <a:gd name="T71" fmla="*/ 2147483646 h 2226"/>
              <a:gd name="T72" fmla="*/ 2147483646 w 3155"/>
              <a:gd name="T73" fmla="*/ 2147483646 h 2226"/>
              <a:gd name="T74" fmla="*/ 2147483646 w 3155"/>
              <a:gd name="T75" fmla="*/ 2147483646 h 2226"/>
              <a:gd name="T76" fmla="*/ 2147483646 w 3155"/>
              <a:gd name="T77" fmla="*/ 2147483646 h 2226"/>
              <a:gd name="T78" fmla="*/ 2147483646 w 3155"/>
              <a:gd name="T79" fmla="*/ 2147483646 h 2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55" h="2226">
                <a:moveTo>
                  <a:pt x="648" y="489"/>
                </a:moveTo>
                <a:cubicBezTo>
                  <a:pt x="576" y="497"/>
                  <a:pt x="502" y="494"/>
                  <a:pt x="432" y="513"/>
                </a:cubicBezTo>
                <a:cubicBezTo>
                  <a:pt x="414" y="518"/>
                  <a:pt x="374" y="589"/>
                  <a:pt x="360" y="603"/>
                </a:cubicBezTo>
                <a:cubicBezTo>
                  <a:pt x="318" y="645"/>
                  <a:pt x="242" y="696"/>
                  <a:pt x="210" y="747"/>
                </a:cubicBezTo>
                <a:cubicBezTo>
                  <a:pt x="183" y="791"/>
                  <a:pt x="159" y="879"/>
                  <a:pt x="114" y="909"/>
                </a:cubicBezTo>
                <a:cubicBezTo>
                  <a:pt x="88" y="970"/>
                  <a:pt x="81" y="1034"/>
                  <a:pt x="54" y="1095"/>
                </a:cubicBezTo>
                <a:cubicBezTo>
                  <a:pt x="41" y="1174"/>
                  <a:pt x="13" y="1250"/>
                  <a:pt x="0" y="1329"/>
                </a:cubicBezTo>
                <a:cubicBezTo>
                  <a:pt x="4" y="1493"/>
                  <a:pt x="4" y="1657"/>
                  <a:pt x="12" y="1821"/>
                </a:cubicBezTo>
                <a:cubicBezTo>
                  <a:pt x="14" y="1858"/>
                  <a:pt x="46" y="1893"/>
                  <a:pt x="78" y="1899"/>
                </a:cubicBezTo>
                <a:cubicBezTo>
                  <a:pt x="103" y="1937"/>
                  <a:pt x="216" y="2013"/>
                  <a:pt x="264" y="2025"/>
                </a:cubicBezTo>
                <a:cubicBezTo>
                  <a:pt x="315" y="2056"/>
                  <a:pt x="370" y="2039"/>
                  <a:pt x="426" y="2055"/>
                </a:cubicBezTo>
                <a:cubicBezTo>
                  <a:pt x="480" y="2071"/>
                  <a:pt x="524" y="2113"/>
                  <a:pt x="576" y="2133"/>
                </a:cubicBezTo>
                <a:cubicBezTo>
                  <a:pt x="602" y="2143"/>
                  <a:pt x="622" y="2144"/>
                  <a:pt x="648" y="2157"/>
                </a:cubicBezTo>
                <a:cubicBezTo>
                  <a:pt x="1139" y="2130"/>
                  <a:pt x="893" y="2226"/>
                  <a:pt x="990" y="2115"/>
                </a:cubicBezTo>
                <a:cubicBezTo>
                  <a:pt x="1010" y="2092"/>
                  <a:pt x="1010" y="2094"/>
                  <a:pt x="1032" y="2079"/>
                </a:cubicBezTo>
                <a:cubicBezTo>
                  <a:pt x="1045" y="2060"/>
                  <a:pt x="1052" y="2040"/>
                  <a:pt x="1062" y="2019"/>
                </a:cubicBezTo>
                <a:cubicBezTo>
                  <a:pt x="1084" y="1908"/>
                  <a:pt x="1080" y="1785"/>
                  <a:pt x="1116" y="1677"/>
                </a:cubicBezTo>
                <a:cubicBezTo>
                  <a:pt x="1120" y="1634"/>
                  <a:pt x="1120" y="1592"/>
                  <a:pt x="1134" y="1551"/>
                </a:cubicBezTo>
                <a:cubicBezTo>
                  <a:pt x="1138" y="1436"/>
                  <a:pt x="1132" y="1344"/>
                  <a:pt x="1182" y="1245"/>
                </a:cubicBezTo>
                <a:cubicBezTo>
                  <a:pt x="1188" y="1216"/>
                  <a:pt x="1199" y="1187"/>
                  <a:pt x="1212" y="1161"/>
                </a:cubicBezTo>
                <a:cubicBezTo>
                  <a:pt x="1220" y="1146"/>
                  <a:pt x="1234" y="1134"/>
                  <a:pt x="1242" y="1119"/>
                </a:cubicBezTo>
                <a:cubicBezTo>
                  <a:pt x="1264" y="1075"/>
                  <a:pt x="1277" y="1051"/>
                  <a:pt x="1326" y="1035"/>
                </a:cubicBezTo>
                <a:cubicBezTo>
                  <a:pt x="1420" y="1038"/>
                  <a:pt x="1516" y="1030"/>
                  <a:pt x="1608" y="1047"/>
                </a:cubicBezTo>
                <a:cubicBezTo>
                  <a:pt x="1670" y="1059"/>
                  <a:pt x="1623" y="1054"/>
                  <a:pt x="1662" y="1071"/>
                </a:cubicBezTo>
                <a:cubicBezTo>
                  <a:pt x="1712" y="1093"/>
                  <a:pt x="1765" y="1097"/>
                  <a:pt x="1812" y="1125"/>
                </a:cubicBezTo>
                <a:cubicBezTo>
                  <a:pt x="1918" y="1121"/>
                  <a:pt x="2026" y="1133"/>
                  <a:pt x="2130" y="1113"/>
                </a:cubicBezTo>
                <a:cubicBezTo>
                  <a:pt x="2168" y="1106"/>
                  <a:pt x="2194" y="1069"/>
                  <a:pt x="2226" y="1047"/>
                </a:cubicBezTo>
                <a:cubicBezTo>
                  <a:pt x="2244" y="1034"/>
                  <a:pt x="2267" y="1029"/>
                  <a:pt x="2286" y="1017"/>
                </a:cubicBezTo>
                <a:cubicBezTo>
                  <a:pt x="2345" y="981"/>
                  <a:pt x="2399" y="931"/>
                  <a:pt x="2460" y="897"/>
                </a:cubicBezTo>
                <a:cubicBezTo>
                  <a:pt x="2484" y="884"/>
                  <a:pt x="2509" y="876"/>
                  <a:pt x="2532" y="861"/>
                </a:cubicBezTo>
                <a:cubicBezTo>
                  <a:pt x="2586" y="863"/>
                  <a:pt x="2640" y="862"/>
                  <a:pt x="2694" y="867"/>
                </a:cubicBezTo>
                <a:cubicBezTo>
                  <a:pt x="2725" y="870"/>
                  <a:pt x="2775" y="895"/>
                  <a:pt x="2808" y="903"/>
                </a:cubicBezTo>
                <a:cubicBezTo>
                  <a:pt x="2840" y="924"/>
                  <a:pt x="2884" y="934"/>
                  <a:pt x="2922" y="939"/>
                </a:cubicBezTo>
                <a:cubicBezTo>
                  <a:pt x="3112" y="926"/>
                  <a:pt x="3064" y="968"/>
                  <a:pt x="3126" y="885"/>
                </a:cubicBezTo>
                <a:cubicBezTo>
                  <a:pt x="3143" y="799"/>
                  <a:pt x="3155" y="696"/>
                  <a:pt x="3078" y="645"/>
                </a:cubicBezTo>
                <a:cubicBezTo>
                  <a:pt x="3047" y="594"/>
                  <a:pt x="3077" y="632"/>
                  <a:pt x="3030" y="597"/>
                </a:cubicBezTo>
                <a:cubicBezTo>
                  <a:pt x="3018" y="588"/>
                  <a:pt x="3014" y="569"/>
                  <a:pt x="3000" y="561"/>
                </a:cubicBezTo>
                <a:cubicBezTo>
                  <a:pt x="2991" y="556"/>
                  <a:pt x="2980" y="557"/>
                  <a:pt x="2970" y="555"/>
                </a:cubicBezTo>
                <a:cubicBezTo>
                  <a:pt x="2916" y="501"/>
                  <a:pt x="2795" y="489"/>
                  <a:pt x="2724" y="477"/>
                </a:cubicBezTo>
                <a:cubicBezTo>
                  <a:pt x="2032" y="479"/>
                  <a:pt x="1137" y="0"/>
                  <a:pt x="648" y="489"/>
                </a:cubicBezTo>
                <a:close/>
              </a:path>
            </a:pathLst>
          </a:custGeom>
          <a:noFill/>
          <a:ln w="952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7591" name="Text Box 5"/>
          <p:cNvSpPr txBox="1">
            <a:spLocks noChangeArrowheads="1"/>
          </p:cNvSpPr>
          <p:nvPr/>
        </p:nvSpPr>
        <p:spPr bwMode="auto">
          <a:xfrm>
            <a:off x="2997201" y="5799138"/>
            <a:ext cx="52689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CV1= Room temperature</a:t>
            </a:r>
          </a:p>
          <a:p>
            <a:pPr eaLnBrk="1" hangingPunct="1">
              <a:spcBef>
                <a:spcPct val="0"/>
              </a:spcBef>
              <a:buFontTx/>
              <a:buNone/>
            </a:pPr>
            <a:r>
              <a:rPr lang="en-US" altLang="nb-NO" sz="1800">
                <a:solidFill>
                  <a:srgbClr val="FF0000"/>
                </a:solidFill>
                <a:latin typeface="Arial" panose="020B0604020202020204" pitchFamily="34" charset="0"/>
              </a:rPr>
              <a:t>CV2= “temperature-corrected high CO2 pressure”</a:t>
            </a:r>
          </a:p>
        </p:txBody>
      </p:sp>
      <p:sp>
        <p:nvSpPr>
          <p:cNvPr id="67592" name="Text Box 6"/>
          <p:cNvSpPr txBox="1">
            <a:spLocks noChangeArrowheads="1"/>
          </p:cNvSpPr>
          <p:nvPr/>
        </p:nvSpPr>
        <p:spPr bwMode="auto">
          <a:xfrm>
            <a:off x="378235" y="2740887"/>
            <a:ext cx="3005951" cy="338554"/>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600">
                <a:latin typeface="Arial" panose="020B0604020202020204" pitchFamily="34" charset="0"/>
              </a:rPr>
              <a:t>CV=Measurement combination</a:t>
            </a:r>
            <a:endParaRPr lang="en-US" altLang="nb-NO" sz="1600">
              <a:latin typeface="Arial" panose="020B0604020202020204" pitchFamily="34" charset="0"/>
            </a:endParaRPr>
          </a:p>
        </p:txBody>
      </p:sp>
    </p:spTree>
    <p:extLst>
      <p:ext uri="{BB962C8B-B14F-4D97-AF65-F5344CB8AC3E}">
        <p14:creationId xmlns:p14="http://schemas.microsoft.com/office/powerpoint/2010/main" val="3304003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503" y="-12745"/>
            <a:ext cx="11843657" cy="1143000"/>
          </a:xfrm>
        </p:spPr>
        <p:txBody>
          <a:bodyPr>
            <a:normAutofit fontScale="90000"/>
          </a:bodyPr>
          <a:lstStyle/>
          <a:p>
            <a:r>
              <a:rPr lang="nb-NO" dirty="0" err="1"/>
              <a:t>Conclusion</a:t>
            </a:r>
            <a:r>
              <a:rPr lang="nb-NO" dirty="0"/>
              <a:t>: </a:t>
            </a:r>
            <a:r>
              <a:rPr lang="nb-NO" dirty="0" err="1"/>
              <a:t>Systematic</a:t>
            </a:r>
            <a:r>
              <a:rPr lang="nb-NO" dirty="0"/>
              <a:t> </a:t>
            </a:r>
            <a:r>
              <a:rPr lang="nb-NO" dirty="0" err="1"/>
              <a:t>procedure</a:t>
            </a:r>
            <a:r>
              <a:rPr lang="nb-NO" dirty="0"/>
              <a:t> for </a:t>
            </a:r>
            <a:r>
              <a:rPr lang="nb-NO" dirty="0" err="1"/>
              <a:t>economic</a:t>
            </a:r>
            <a:r>
              <a:rPr lang="nb-NO" dirty="0"/>
              <a:t> </a:t>
            </a:r>
            <a:r>
              <a:rPr lang="nb-NO" dirty="0" err="1"/>
              <a:t>process</a:t>
            </a:r>
            <a:r>
              <a:rPr lang="nb-NO" dirty="0"/>
              <a:t> control</a:t>
            </a:r>
          </a:p>
        </p:txBody>
      </p:sp>
      <p:sp>
        <p:nvSpPr>
          <p:cNvPr id="30" name="Plassholder for innhold 2"/>
          <p:cNvSpPr txBox="1">
            <a:spLocks/>
          </p:cNvSpPr>
          <p:nvPr/>
        </p:nvSpPr>
        <p:spPr>
          <a:xfrm>
            <a:off x="583472" y="1130255"/>
            <a:ext cx="9292047" cy="519278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tx2"/>
                </a:solidFill>
              </a:rPr>
              <a:t>Start “top-down” with economics: </a:t>
            </a:r>
          </a:p>
          <a:p>
            <a:r>
              <a:rPr lang="en-US" dirty="0">
                <a:solidFill>
                  <a:schemeClr val="accent5"/>
                </a:solidFill>
              </a:rPr>
              <a:t>Step 1: </a:t>
            </a:r>
            <a:r>
              <a:rPr lang="en-US" dirty="0"/>
              <a:t>Define operational objectives and constraints</a:t>
            </a:r>
          </a:p>
          <a:p>
            <a:r>
              <a:rPr lang="en-US" dirty="0">
                <a:solidFill>
                  <a:schemeClr val="accent5"/>
                </a:solidFill>
              </a:rPr>
              <a:t>Step 2: </a:t>
            </a:r>
            <a:r>
              <a:rPr lang="en-US" dirty="0"/>
              <a:t>Optimize steady-state operation</a:t>
            </a:r>
          </a:p>
          <a:p>
            <a:r>
              <a:rPr lang="en-US" dirty="0">
                <a:solidFill>
                  <a:schemeClr val="accent5"/>
                </a:solidFill>
              </a:rPr>
              <a:t>Step 3: </a:t>
            </a:r>
            <a:r>
              <a:rPr lang="en-US" dirty="0"/>
              <a:t>Decide what to control (CVs) </a:t>
            </a:r>
          </a:p>
          <a:p>
            <a:pPr marL="800100" lvl="1" indent="-342900">
              <a:lnSpc>
                <a:spcPct val="80000"/>
              </a:lnSpc>
            </a:pPr>
            <a:r>
              <a:rPr lang="en-US" altLang="nb-NO" sz="1900" dirty="0">
                <a:solidFill>
                  <a:srgbClr val="FF0000"/>
                </a:solidFill>
              </a:rPr>
              <a:t>Step 3A</a:t>
            </a:r>
            <a:r>
              <a:rPr lang="en-US" altLang="nb-NO" sz="1900" dirty="0"/>
              <a:t>: Identify active constraints = primary CV1. </a:t>
            </a:r>
          </a:p>
          <a:p>
            <a:pPr marL="800100" lvl="1" indent="-342900">
              <a:lnSpc>
                <a:spcPct val="80000"/>
              </a:lnSpc>
            </a:pPr>
            <a:r>
              <a:rPr lang="en-US" altLang="nb-NO" sz="1900" dirty="0">
                <a:solidFill>
                  <a:srgbClr val="FF0000"/>
                </a:solidFill>
              </a:rPr>
              <a:t>Step 3B</a:t>
            </a:r>
            <a:r>
              <a:rPr lang="en-US" altLang="nb-NO" sz="1900" dirty="0"/>
              <a:t>: Remaining unconstrained DOFs: Self-optimizing CV1</a:t>
            </a:r>
            <a:r>
              <a:rPr lang="en-US" altLang="nb-NO" dirty="0"/>
              <a:t>. </a:t>
            </a:r>
          </a:p>
          <a:p>
            <a:r>
              <a:rPr lang="en-US" dirty="0">
                <a:solidFill>
                  <a:schemeClr val="accent5"/>
                </a:solidFill>
              </a:rPr>
              <a:t>Step 4: </a:t>
            </a:r>
            <a:r>
              <a:rPr lang="en-US" dirty="0"/>
              <a:t>TPM location</a:t>
            </a:r>
          </a:p>
          <a:p>
            <a:pPr marL="0" indent="0">
              <a:buNone/>
            </a:pPr>
            <a:endParaRPr lang="en-US" dirty="0"/>
          </a:p>
          <a:p>
            <a:pPr marL="0" indent="0">
              <a:buNone/>
            </a:pPr>
            <a:r>
              <a:rPr lang="en-US" b="1" dirty="0">
                <a:solidFill>
                  <a:schemeClr val="tx2"/>
                </a:solidFill>
              </a:rPr>
              <a:t>Then bottom-up:</a:t>
            </a:r>
          </a:p>
          <a:p>
            <a:r>
              <a:rPr lang="en-US" dirty="0">
                <a:solidFill>
                  <a:schemeClr val="accent5"/>
                </a:solidFill>
              </a:rPr>
              <a:t>Step 5: </a:t>
            </a:r>
            <a:r>
              <a:rPr lang="en-US" dirty="0"/>
              <a:t>Regulatory control </a:t>
            </a:r>
          </a:p>
          <a:p>
            <a:pPr lvl="1"/>
            <a:r>
              <a:rPr lang="en-US" altLang="nb-NO" sz="1900" dirty="0">
                <a:solidFill>
                  <a:srgbClr val="FF0000"/>
                </a:solidFill>
              </a:rPr>
              <a:t>Control variables to stop “drift” (sensitive temperatures, pressures, ....) </a:t>
            </a:r>
          </a:p>
          <a:p>
            <a:endParaRPr lang="en-US" dirty="0"/>
          </a:p>
          <a:p>
            <a:pPr marL="0" indent="0">
              <a:buNone/>
            </a:pPr>
            <a:r>
              <a:rPr lang="en-US" b="1" dirty="0">
                <a:solidFill>
                  <a:schemeClr val="tx2"/>
                </a:solidFill>
              </a:rPr>
              <a:t>Finally: </a:t>
            </a:r>
            <a:r>
              <a:rPr lang="en-US" dirty="0"/>
              <a:t>Make link between “top-down” and “bottom up” </a:t>
            </a:r>
          </a:p>
          <a:p>
            <a:r>
              <a:rPr lang="en-US" dirty="0">
                <a:solidFill>
                  <a:schemeClr val="accent5"/>
                </a:solidFill>
              </a:rPr>
              <a:t>Step 6: </a:t>
            </a:r>
            <a:r>
              <a:rPr lang="en-US" dirty="0"/>
              <a:t>“Advanced/supervisory control” </a:t>
            </a:r>
          </a:p>
          <a:p>
            <a:pPr marL="1219200" lvl="2" indent="-304800">
              <a:lnSpc>
                <a:spcPct val="80000"/>
              </a:lnSpc>
            </a:pPr>
            <a:r>
              <a:rPr lang="en-US" altLang="nb-NO" sz="1900" dirty="0"/>
              <a:t>Control economic CVs: Active constraints and self-optimizing variables </a:t>
            </a:r>
          </a:p>
          <a:p>
            <a:pPr marL="1219200" lvl="2" indent="-304800">
              <a:lnSpc>
                <a:spcPct val="80000"/>
              </a:lnSpc>
            </a:pPr>
            <a:r>
              <a:rPr lang="en-US" altLang="nb-NO" sz="1900" dirty="0">
                <a:solidFill>
                  <a:srgbClr val="FF0000"/>
                </a:solidFill>
              </a:rPr>
              <a:t>Look after variables in regulatory layer below (e.g., avoid saturation)</a:t>
            </a:r>
          </a:p>
        </p:txBody>
      </p:sp>
      <p:pic>
        <p:nvPicPr>
          <p:cNvPr id="5" name="Bilde 4"/>
          <p:cNvPicPr>
            <a:picLocks noChangeAspect="1"/>
          </p:cNvPicPr>
          <p:nvPr/>
        </p:nvPicPr>
        <p:blipFill>
          <a:blip r:embed="rId2">
            <a:clrChange>
              <a:clrFrom>
                <a:srgbClr val="FFFFFF"/>
              </a:clrFrom>
              <a:clrTo>
                <a:srgbClr val="FFFFFF">
                  <a:alpha val="0"/>
                </a:srgbClr>
              </a:clrTo>
            </a:clrChange>
          </a:blip>
          <a:stretch>
            <a:fillRect/>
          </a:stretch>
        </p:blipFill>
        <p:spPr>
          <a:xfrm>
            <a:off x="8865528" y="776640"/>
            <a:ext cx="3717893" cy="5265061"/>
          </a:xfrm>
          <a:prstGeom prst="rect">
            <a:avLst/>
          </a:prstGeom>
        </p:spPr>
      </p:pic>
    </p:spTree>
    <p:extLst>
      <p:ext uri="{BB962C8B-B14F-4D97-AF65-F5344CB8AC3E}">
        <p14:creationId xmlns:p14="http://schemas.microsoft.com/office/powerpoint/2010/main" val="3521196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dirty="0"/>
          </a:p>
          <a:p>
            <a:pPr>
              <a:defRPr/>
            </a:pPr>
            <a:r>
              <a:rPr lang="nn-NO" dirty="0"/>
              <a:t> </a:t>
            </a:r>
          </a:p>
          <a:p>
            <a:pPr>
              <a:defRPr/>
            </a:pPr>
            <a:endParaRPr lang="nn-NO" dirty="0"/>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122884" name="Rectangle 2"/>
          <p:cNvSpPr>
            <a:spLocks noGrp="1" noChangeArrowheads="1"/>
          </p:cNvSpPr>
          <p:nvPr>
            <p:ph type="title"/>
          </p:nvPr>
        </p:nvSpPr>
        <p:spPr>
          <a:xfrm>
            <a:off x="836881" y="0"/>
            <a:ext cx="7772400" cy="1143000"/>
          </a:xfrm>
        </p:spPr>
        <p:txBody>
          <a:bodyPr/>
          <a:lstStyle/>
          <a:p>
            <a:r>
              <a:rPr lang="en-US" altLang="nb-NO" dirty="0"/>
              <a:t>References</a:t>
            </a:r>
          </a:p>
        </p:txBody>
      </p:sp>
      <p:sp>
        <p:nvSpPr>
          <p:cNvPr id="122885" name="Rectangle 3"/>
          <p:cNvSpPr>
            <a:spLocks noGrp="1" noChangeArrowheads="1"/>
          </p:cNvSpPr>
          <p:nvPr>
            <p:ph type="body" idx="1"/>
          </p:nvPr>
        </p:nvSpPr>
        <p:spPr>
          <a:xfrm>
            <a:off x="1452408" y="1242389"/>
            <a:ext cx="8910792" cy="4114800"/>
          </a:xfrm>
        </p:spPr>
        <p:txBody>
          <a:bodyPr>
            <a:normAutofit fontScale="92500" lnSpcReduction="20000"/>
          </a:bodyPr>
          <a:lstStyle/>
          <a:p>
            <a:r>
              <a:rPr lang="en-US" altLang="nb-NO" dirty="0"/>
              <a:t>The following paper summarizes the procedure: </a:t>
            </a:r>
          </a:p>
          <a:p>
            <a:pPr lvl="1"/>
            <a:r>
              <a:rPr lang="en-US" altLang="nb-NO" sz="1800" dirty="0"/>
              <a:t>S. Skogestad, ``Control structure design for complete chemical plants'', </a:t>
            </a:r>
            <a:r>
              <a:rPr lang="en-US" altLang="nb-NO" sz="1800" i="1" dirty="0"/>
              <a:t>Computers and Chemical Engineering</a:t>
            </a:r>
            <a:r>
              <a:rPr lang="en-US" altLang="nb-NO" sz="1800" dirty="0"/>
              <a:t>, </a:t>
            </a:r>
            <a:r>
              <a:rPr lang="en-US" altLang="nb-NO" sz="1800" b="1" dirty="0"/>
              <a:t>28</a:t>
            </a:r>
            <a:r>
              <a:rPr lang="en-US" altLang="nb-NO" sz="1800" dirty="0"/>
              <a:t> (1-2), 219-234 (2004). </a:t>
            </a:r>
          </a:p>
          <a:p>
            <a:r>
              <a:rPr lang="en-US" altLang="nb-NO" dirty="0"/>
              <a:t>There are many approaches to plantwide control as discussed in the following review paper: </a:t>
            </a:r>
          </a:p>
          <a:p>
            <a:pPr lvl="1"/>
            <a:r>
              <a:rPr lang="en-US" altLang="nb-NO" sz="1800" dirty="0"/>
              <a:t>T. Larsson and S. Skogestad, </a:t>
            </a:r>
            <a:r>
              <a:rPr lang="en-US" altLang="nb-NO" sz="1800" dirty="0">
                <a:hlinkClick r:id="rId3"/>
              </a:rPr>
              <a:t>``</a:t>
            </a:r>
            <a:r>
              <a:rPr lang="en-US" altLang="nb-NO" sz="1800" dirty="0"/>
              <a:t>Plantwide control: A review and a new design procedure'' </a:t>
            </a:r>
            <a:r>
              <a:rPr lang="en-US" altLang="nb-NO" sz="1800" i="1" dirty="0"/>
              <a:t>Modeling, Identification and Control</a:t>
            </a:r>
            <a:r>
              <a:rPr lang="en-US" altLang="nb-NO" sz="1800" dirty="0"/>
              <a:t>, </a:t>
            </a:r>
            <a:r>
              <a:rPr lang="en-US" altLang="nb-NO" sz="1800" b="1" dirty="0"/>
              <a:t>21</a:t>
            </a:r>
            <a:r>
              <a:rPr lang="en-US" altLang="nb-NO" sz="1800" dirty="0"/>
              <a:t>, 209-240 (2000). </a:t>
            </a:r>
          </a:p>
          <a:p>
            <a:r>
              <a:rPr lang="en-US" altLang="nb-NO" sz="1600" dirty="0"/>
              <a:t>The following paper updates the procedure: </a:t>
            </a:r>
          </a:p>
          <a:p>
            <a:pPr lvl="1"/>
            <a:r>
              <a:rPr lang="en-US" altLang="nb-NO" sz="1800" dirty="0"/>
              <a:t>S. Skogestad, ``Economic plantwide control’’, Book chapter in V. Kariwala and V.P. </a:t>
            </a:r>
            <a:r>
              <a:rPr lang="en-US" altLang="nb-NO" sz="1800" dirty="0" err="1"/>
              <a:t>Rangaiah</a:t>
            </a:r>
            <a:r>
              <a:rPr lang="en-US" altLang="nb-NO" sz="1800" dirty="0"/>
              <a:t> (</a:t>
            </a:r>
            <a:r>
              <a:rPr lang="en-US" altLang="nb-NO" sz="1800" dirty="0" err="1"/>
              <a:t>Eds</a:t>
            </a:r>
            <a:r>
              <a:rPr lang="en-US" altLang="nb-NO" sz="1800" dirty="0"/>
              <a:t>), </a:t>
            </a:r>
            <a:r>
              <a:rPr lang="en-US" altLang="nb-NO" sz="1800" i="1" dirty="0"/>
              <a:t>Plant-Wide Control: Recent Developments and Applications”, </a:t>
            </a:r>
            <a:r>
              <a:rPr lang="en-US" altLang="nb-NO" sz="1800" dirty="0"/>
              <a:t>Wiley  (2012).</a:t>
            </a:r>
            <a:r>
              <a:rPr lang="en-US" altLang="nb-NO" dirty="0"/>
              <a:t> </a:t>
            </a:r>
          </a:p>
          <a:p>
            <a:r>
              <a:rPr lang="en-US" altLang="nb-NO" sz="1600" dirty="0"/>
              <a:t>Another paper:</a:t>
            </a:r>
          </a:p>
          <a:p>
            <a:pPr lvl="1"/>
            <a:r>
              <a:rPr lang="en-US" altLang="nb-NO" sz="1800" dirty="0">
                <a:ea typeface="Calibri" panose="020F0502020204030204" pitchFamily="34" charset="0"/>
                <a:cs typeface="Arial" panose="020B0604020202020204" pitchFamily="34" charset="0"/>
              </a:rPr>
              <a:t>S. Skogestad “Plantwide control: the search for the self-optimizing control structure‘”, </a:t>
            </a:r>
            <a:r>
              <a:rPr lang="en-US" altLang="nb-NO" sz="1800" i="1" dirty="0">
                <a:ea typeface="Calibri" panose="020F0502020204030204" pitchFamily="34" charset="0"/>
                <a:cs typeface="Arial" panose="020B0604020202020204" pitchFamily="34" charset="0"/>
              </a:rPr>
              <a:t>J. Proc. Control</a:t>
            </a:r>
            <a:r>
              <a:rPr lang="en-US" altLang="nb-NO" sz="1800" dirty="0">
                <a:ea typeface="Calibri" panose="020F0502020204030204" pitchFamily="34" charset="0"/>
                <a:cs typeface="Arial" panose="020B0604020202020204" pitchFamily="34" charset="0"/>
              </a:rPr>
              <a:t>, 10, 487-507 (2000).</a:t>
            </a:r>
          </a:p>
          <a:p>
            <a:r>
              <a:rPr lang="en-US" altLang="nb-NO" sz="1600" dirty="0"/>
              <a:t>More information:</a:t>
            </a:r>
          </a:p>
          <a:p>
            <a:pPr lvl="1"/>
            <a:r>
              <a:rPr lang="en-US" altLang="nb-NO" sz="1900" b="1" dirty="0">
                <a:solidFill>
                  <a:srgbClr val="FF0000"/>
                </a:solidFill>
              </a:rPr>
              <a:t>Google skogestad</a:t>
            </a:r>
          </a:p>
          <a:p>
            <a:pPr lvl="1"/>
            <a:endParaRPr lang="en-US" altLang="nb-NO" sz="1800" dirty="0"/>
          </a:p>
        </p:txBody>
      </p:sp>
      <p:pic>
        <p:nvPicPr>
          <p:cNvPr id="7" name="Picture 2" descr="https://www.sintef.no/imagevault/publishedmedia/7h1nllrmhbfpt1hcqxtt/FMEengelskfarg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162" y="4816183"/>
            <a:ext cx="811371" cy="843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ubsea production and processi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881433" y="5822965"/>
            <a:ext cx="1705767" cy="499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 result for sfi research counci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0470" y="4891413"/>
            <a:ext cx="1459787" cy="95215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8"/>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286" y="5660127"/>
            <a:ext cx="2050493" cy="741013"/>
          </a:xfrm>
          <a:prstGeom prst="rect">
            <a:avLst/>
          </a:prstGeom>
        </p:spPr>
      </p:pic>
    </p:spTree>
    <p:extLst>
      <p:ext uri="{BB962C8B-B14F-4D97-AF65-F5344CB8AC3E}">
        <p14:creationId xmlns:p14="http://schemas.microsoft.com/office/powerpoint/2010/main" val="157519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Acknowledgement</a:t>
            </a:r>
            <a:endParaRPr lang="nb-NO" dirty="0"/>
          </a:p>
        </p:txBody>
      </p:sp>
      <p:sp>
        <p:nvSpPr>
          <p:cNvPr id="3" name="Plassholder for innhold 2"/>
          <p:cNvSpPr>
            <a:spLocks noGrp="1"/>
          </p:cNvSpPr>
          <p:nvPr>
            <p:ph idx="1"/>
          </p:nvPr>
        </p:nvSpPr>
        <p:spPr/>
        <p:txBody>
          <a:bodyPr/>
          <a:lstStyle/>
          <a:p>
            <a:pPr marL="0" indent="0">
              <a:buNone/>
            </a:pPr>
            <a:r>
              <a:rPr lang="en-US" dirty="0"/>
              <a:t>This work was partly supported by the Norwegian Research Council under </a:t>
            </a:r>
          </a:p>
          <a:p>
            <a:pPr marL="0" indent="0">
              <a:buNone/>
            </a:pPr>
            <a:r>
              <a:rPr lang="en-US" dirty="0" err="1"/>
              <a:t>HighEFF</a:t>
            </a:r>
            <a:r>
              <a:rPr lang="en-US" dirty="0"/>
              <a:t>: Energy Efficient and Competitive Industry for the Future and </a:t>
            </a:r>
          </a:p>
          <a:p>
            <a:pPr marL="0" indent="0">
              <a:buNone/>
            </a:pPr>
            <a:r>
              <a:rPr lang="en-US" dirty="0"/>
              <a:t>SUBPRO: Subsea Production and Processing</a:t>
            </a:r>
            <a:endParaRPr lang="nb-NO" dirty="0"/>
          </a:p>
        </p:txBody>
      </p:sp>
      <p:pic>
        <p:nvPicPr>
          <p:cNvPr id="4" name="Picture 2" descr="https://www.sintef.no/imagevault/publishedmedia/7h1nllrmhbfpt1hcqxtt/FMEengelskfarg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9217" y="4093172"/>
            <a:ext cx="1830073" cy="1903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ubsea production and process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273509" y="3863182"/>
            <a:ext cx="2615980" cy="766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sfi research counci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0" y="4204875"/>
            <a:ext cx="3482566" cy="227151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26495" y="3557056"/>
            <a:ext cx="3367864" cy="1217088"/>
          </a:xfrm>
          <a:prstGeom prst="rect">
            <a:avLst/>
          </a:prstGeom>
        </p:spPr>
      </p:pic>
    </p:spTree>
    <p:extLst>
      <p:ext uri="{BB962C8B-B14F-4D97-AF65-F5344CB8AC3E}">
        <p14:creationId xmlns:p14="http://schemas.microsoft.com/office/powerpoint/2010/main" val="446782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Extra</a:t>
            </a:r>
            <a:r>
              <a:rPr lang="nb-NO" dirty="0"/>
              <a:t> slides</a:t>
            </a:r>
          </a:p>
        </p:txBody>
      </p:sp>
      <p:sp>
        <p:nvSpPr>
          <p:cNvPr id="3" name="Content Placeholder 2"/>
          <p:cNvSpPr>
            <a:spLocks noGrp="1"/>
          </p:cNvSpPr>
          <p:nvPr>
            <p:ph idx="1"/>
          </p:nvPr>
        </p:nvSpPr>
        <p:spPr/>
        <p:txBody>
          <a:bodyPr/>
          <a:lstStyle/>
          <a:p>
            <a:endParaRPr lang="nb-NO"/>
          </a:p>
        </p:txBody>
      </p:sp>
    </p:spTree>
    <p:extLst>
      <p:ext uri="{BB962C8B-B14F-4D97-AF65-F5344CB8AC3E}">
        <p14:creationId xmlns:p14="http://schemas.microsoft.com/office/powerpoint/2010/main" val="303321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8" y="6237289"/>
            <a:ext cx="10438410" cy="620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Date Placeholder 1"/>
          <p:cNvSpPr>
            <a:spLocks noGrp="1"/>
          </p:cNvSpPr>
          <p:nvPr>
            <p:ph type="dt" sz="quarter" idx="4294967295"/>
          </p:nvPr>
        </p:nvSpPr>
        <p:spPr>
          <a:xfrm>
            <a:off x="-705398" y="0"/>
            <a:ext cx="0" cy="0"/>
          </a:xfrm>
        </p:spPr>
        <p:txBody>
          <a:bodyPr/>
          <a:lstStyle/>
          <a:p>
            <a:pPr>
              <a:defRPr/>
            </a:pPr>
            <a:endParaRPr lang="nn-NO"/>
          </a:p>
          <a:p>
            <a:pPr>
              <a:defRPr/>
            </a:pPr>
            <a:r>
              <a:rPr lang="nn-NO"/>
              <a:t> </a:t>
            </a:r>
          </a:p>
          <a:p>
            <a:pPr>
              <a:defRPr/>
            </a:pPr>
            <a:endParaRPr lang="nn-NO"/>
          </a:p>
        </p:txBody>
      </p:sp>
      <p:sp>
        <p:nvSpPr>
          <p:cNvPr id="23" name="Footer Placeholder 2"/>
          <p:cNvSpPr>
            <a:spLocks noGrp="1"/>
          </p:cNvSpPr>
          <p:nvPr>
            <p:ph type="ftr" sz="quarter" idx="4294967295"/>
          </p:nvPr>
        </p:nvSpPr>
        <p:spPr>
          <a:xfrm>
            <a:off x="-705398" y="0"/>
            <a:ext cx="0" cy="0"/>
          </a:xfrm>
        </p:spPr>
        <p:txBody>
          <a:bodyPr/>
          <a:lstStyle/>
          <a:p>
            <a:pPr>
              <a:defRPr/>
            </a:pPr>
            <a:endParaRPr lang="nn-NO"/>
          </a:p>
          <a:p>
            <a:pPr>
              <a:defRPr/>
            </a:pPr>
            <a:endParaRPr lang="nn-NO"/>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03"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3"/>
          <p:cNvSpPr txBox="1">
            <a:spLocks noChangeArrowheads="1"/>
          </p:cNvSpPr>
          <p:nvPr/>
        </p:nvSpPr>
        <p:spPr bwMode="auto">
          <a:xfrm>
            <a:off x="2555327"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15366" name="Text Box 4"/>
          <p:cNvSpPr txBox="1">
            <a:spLocks noChangeArrowheads="1"/>
          </p:cNvSpPr>
          <p:nvPr/>
        </p:nvSpPr>
        <p:spPr bwMode="auto">
          <a:xfrm>
            <a:off x="561443" y="329516"/>
            <a:ext cx="7904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In theory: Centralized optimal controller</a:t>
            </a:r>
          </a:p>
        </p:txBody>
      </p:sp>
      <p:sp>
        <p:nvSpPr>
          <p:cNvPr id="15367" name="Line 5"/>
          <p:cNvSpPr>
            <a:spLocks noChangeShapeType="1"/>
          </p:cNvSpPr>
          <p:nvPr/>
        </p:nvSpPr>
        <p:spPr bwMode="auto">
          <a:xfrm>
            <a:off x="5246140"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68" name="Group 6"/>
          <p:cNvGrpSpPr>
            <a:grpSpLocks/>
          </p:cNvGrpSpPr>
          <p:nvPr/>
        </p:nvGrpSpPr>
        <p:grpSpPr bwMode="auto">
          <a:xfrm>
            <a:off x="5103266" y="6453188"/>
            <a:ext cx="287337" cy="215900"/>
            <a:chOff x="2699" y="4065"/>
            <a:chExt cx="181" cy="136"/>
          </a:xfrm>
        </p:grpSpPr>
        <p:sp>
          <p:nvSpPr>
            <p:cNvPr id="15380" name="Line 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81" name="Group 8"/>
            <p:cNvGrpSpPr>
              <a:grpSpLocks/>
            </p:cNvGrpSpPr>
            <p:nvPr/>
          </p:nvGrpSpPr>
          <p:grpSpPr bwMode="auto">
            <a:xfrm>
              <a:off x="2699" y="4065"/>
              <a:ext cx="181" cy="136"/>
              <a:chOff x="2699" y="4065"/>
              <a:chExt cx="181" cy="136"/>
            </a:xfrm>
          </p:grpSpPr>
          <p:sp>
            <p:nvSpPr>
              <p:cNvPr id="15382" name="Line 9"/>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3" name="Line 10"/>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4" name="Line 11"/>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grpSp>
      <p:sp>
        <p:nvSpPr>
          <p:cNvPr id="15369" name="Rectangle 12"/>
          <p:cNvSpPr>
            <a:spLocks noChangeArrowheads="1"/>
          </p:cNvSpPr>
          <p:nvPr/>
        </p:nvSpPr>
        <p:spPr bwMode="auto">
          <a:xfrm>
            <a:off x="2869653" y="1185101"/>
            <a:ext cx="3527425" cy="5184775"/>
          </a:xfrm>
          <a:prstGeom prst="rect">
            <a:avLst/>
          </a:prstGeom>
          <a:solidFill>
            <a:srgbClr val="FFFF00">
              <a:alpha val="89803"/>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p:txBody>
      </p:sp>
      <p:sp>
        <p:nvSpPr>
          <p:cNvPr id="15370" name="Line 13"/>
          <p:cNvSpPr>
            <a:spLocks noChangeShapeType="1"/>
          </p:cNvSpPr>
          <p:nvPr/>
        </p:nvSpPr>
        <p:spPr bwMode="auto">
          <a:xfrm>
            <a:off x="1790152" y="2060575"/>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1" name="Text Box 14"/>
          <p:cNvSpPr txBox="1">
            <a:spLocks noChangeArrowheads="1"/>
          </p:cNvSpPr>
          <p:nvPr/>
        </p:nvSpPr>
        <p:spPr bwMode="auto">
          <a:xfrm>
            <a:off x="1574252" y="157638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Objectives</a:t>
            </a:r>
          </a:p>
        </p:txBody>
      </p:sp>
      <p:sp>
        <p:nvSpPr>
          <p:cNvPr id="15372" name="Line 15"/>
          <p:cNvSpPr>
            <a:spLocks noChangeShapeType="1"/>
          </p:cNvSpPr>
          <p:nvPr/>
        </p:nvSpPr>
        <p:spPr bwMode="auto">
          <a:xfrm>
            <a:off x="1718716" y="2852738"/>
            <a:ext cx="1150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3" name="Text Box 16"/>
          <p:cNvSpPr txBox="1">
            <a:spLocks noChangeArrowheads="1"/>
          </p:cNvSpPr>
          <p:nvPr/>
        </p:nvSpPr>
        <p:spPr bwMode="auto">
          <a:xfrm>
            <a:off x="1429790" y="242093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Present state</a:t>
            </a:r>
          </a:p>
        </p:txBody>
      </p:sp>
      <p:sp>
        <p:nvSpPr>
          <p:cNvPr id="15374" name="Line 17"/>
          <p:cNvSpPr>
            <a:spLocks noChangeShapeType="1"/>
          </p:cNvSpPr>
          <p:nvPr/>
        </p:nvSpPr>
        <p:spPr bwMode="auto">
          <a:xfrm>
            <a:off x="1790152" y="3573463"/>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5" name="Text Box 18"/>
          <p:cNvSpPr txBox="1">
            <a:spLocks noChangeArrowheads="1"/>
          </p:cNvSpPr>
          <p:nvPr/>
        </p:nvSpPr>
        <p:spPr bwMode="auto">
          <a:xfrm>
            <a:off x="1382165" y="3160713"/>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Model of system</a:t>
            </a:r>
          </a:p>
        </p:txBody>
      </p:sp>
      <p:sp>
        <p:nvSpPr>
          <p:cNvPr id="1229843" name="Rectangle 19"/>
          <p:cNvSpPr>
            <a:spLocks noChangeArrowheads="1"/>
          </p:cNvSpPr>
          <p:nvPr/>
        </p:nvSpPr>
        <p:spPr bwMode="auto">
          <a:xfrm>
            <a:off x="7149552" y="1720196"/>
            <a:ext cx="458311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err="1">
                <a:latin typeface="Arial" panose="020B0604020202020204" pitchFamily="34" charset="0"/>
              </a:rPr>
              <a:t>Approach</a:t>
            </a:r>
            <a:r>
              <a:rPr lang="nb-NO" altLang="nb-NO" sz="1800" dirty="0">
                <a:latin typeface="Arial" panose="020B0604020202020204" pitchFamily="34" charset="0"/>
              </a:rPr>
              <a:t>:</a:t>
            </a:r>
          </a:p>
          <a:p>
            <a:pPr lvl="1">
              <a:spcBef>
                <a:spcPct val="0"/>
              </a:spcBef>
              <a:buFontTx/>
              <a:buChar char="•"/>
            </a:pPr>
            <a:r>
              <a:rPr lang="nb-NO" altLang="nb-NO" sz="1600" dirty="0">
                <a:latin typeface="Arial" panose="020B0604020202020204" pitchFamily="34" charset="0"/>
              </a:rPr>
              <a:t>Model of overall system</a:t>
            </a:r>
          </a:p>
          <a:p>
            <a:pPr lvl="1">
              <a:spcBef>
                <a:spcPct val="0"/>
              </a:spcBef>
              <a:buFontTx/>
              <a:buChar char="•"/>
            </a:pPr>
            <a:r>
              <a:rPr lang="nb-NO" altLang="nb-NO" sz="1600" dirty="0" err="1">
                <a:latin typeface="Arial" panose="020B0604020202020204" pitchFamily="34" charset="0"/>
              </a:rPr>
              <a:t>Estimate</a:t>
            </a:r>
            <a:r>
              <a:rPr lang="nb-NO" altLang="nb-NO" sz="1600" dirty="0">
                <a:latin typeface="Arial" panose="020B0604020202020204" pitchFamily="34" charset="0"/>
              </a:rPr>
              <a:t> present </a:t>
            </a:r>
            <a:r>
              <a:rPr lang="nb-NO" altLang="nb-NO" sz="1600" dirty="0" err="1">
                <a:latin typeface="Arial" panose="020B0604020202020204" pitchFamily="34" charset="0"/>
              </a:rPr>
              <a:t>state</a:t>
            </a:r>
            <a:endParaRPr lang="nb-NO" altLang="nb-NO" sz="1600" dirty="0">
              <a:latin typeface="Arial" panose="020B0604020202020204" pitchFamily="34" charset="0"/>
            </a:endParaRPr>
          </a:p>
          <a:p>
            <a:pPr lvl="1">
              <a:spcBef>
                <a:spcPct val="0"/>
              </a:spcBef>
              <a:buFontTx/>
              <a:buChar char="•"/>
            </a:pPr>
            <a:r>
              <a:rPr lang="nb-NO" altLang="nb-NO" sz="1600" dirty="0" err="1">
                <a:latin typeface="Arial" panose="020B0604020202020204" pitchFamily="34" charset="0"/>
              </a:rPr>
              <a:t>Optimize</a:t>
            </a:r>
            <a:r>
              <a:rPr lang="nb-NO" altLang="nb-NO" sz="1600" dirty="0">
                <a:latin typeface="Arial" panose="020B0604020202020204" pitchFamily="34" charset="0"/>
              </a:rPr>
              <a:t> all </a:t>
            </a:r>
            <a:r>
              <a:rPr lang="nb-NO" altLang="nb-NO" sz="1600" dirty="0" err="1">
                <a:latin typeface="Arial" panose="020B0604020202020204" pitchFamily="34" charset="0"/>
              </a:rPr>
              <a:t>degrees</a:t>
            </a:r>
            <a:r>
              <a:rPr lang="nb-NO" altLang="nb-NO" sz="1600" dirty="0">
                <a:latin typeface="Arial" panose="020B0604020202020204" pitchFamily="34" charset="0"/>
              </a:rPr>
              <a:t> of </a:t>
            </a:r>
            <a:r>
              <a:rPr lang="nb-NO" altLang="nb-NO" sz="1600" dirty="0" err="1">
                <a:latin typeface="Arial" panose="020B0604020202020204" pitchFamily="34" charset="0"/>
              </a:rPr>
              <a:t>freedom</a:t>
            </a:r>
            <a:endParaRPr lang="nb-NO" altLang="nb-NO" sz="1600" dirty="0">
              <a:latin typeface="Arial" panose="020B0604020202020204" pitchFamily="34" charset="0"/>
            </a:endParaRPr>
          </a:p>
          <a:p>
            <a:pPr lvl="1">
              <a:spcBef>
                <a:spcPct val="0"/>
              </a:spcBef>
              <a:buFontTx/>
              <a:buNone/>
            </a:pPr>
            <a:endParaRPr lang="nb-NO" altLang="nb-NO" sz="1600" dirty="0">
              <a:latin typeface="Arial" panose="020B0604020202020204" pitchFamily="34" charset="0"/>
            </a:endParaRPr>
          </a:p>
          <a:p>
            <a:pPr>
              <a:spcBef>
                <a:spcPct val="0"/>
              </a:spcBef>
              <a:buFontTx/>
              <a:buNone/>
            </a:pPr>
            <a:r>
              <a:rPr lang="nb-NO" altLang="nb-NO" sz="1600" b="1" dirty="0">
                <a:latin typeface="Arial" panose="020B0604020202020204" pitchFamily="34" charset="0"/>
              </a:rPr>
              <a:t>Process control: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Excellent</a:t>
            </a:r>
            <a:r>
              <a:rPr lang="nb-NO" altLang="nb-NO" sz="1600" dirty="0">
                <a:latin typeface="Arial" panose="020B0604020202020204" pitchFamily="34" charset="0"/>
              </a:rPr>
              <a:t> </a:t>
            </a:r>
            <a:r>
              <a:rPr lang="nb-NO" altLang="nb-NO" sz="1600" dirty="0" err="1">
                <a:latin typeface="Arial" panose="020B0604020202020204" pitchFamily="34" charset="0"/>
              </a:rPr>
              <a:t>candidate</a:t>
            </a:r>
            <a:r>
              <a:rPr lang="nb-NO" altLang="nb-NO" sz="1600" dirty="0">
                <a:latin typeface="Arial" panose="020B0604020202020204" pitchFamily="34" charset="0"/>
              </a:rPr>
              <a:t> for </a:t>
            </a:r>
            <a:r>
              <a:rPr lang="nb-NO" altLang="nb-NO" sz="1600" dirty="0" err="1">
                <a:latin typeface="Arial" panose="020B0604020202020204" pitchFamily="34" charset="0"/>
              </a:rPr>
              <a:t>centralized</a:t>
            </a:r>
            <a:r>
              <a:rPr lang="nb-NO" altLang="nb-NO" sz="1600" dirty="0">
                <a:latin typeface="Arial" panose="020B0604020202020204" pitchFamily="34" charset="0"/>
              </a:rPr>
              <a:t> control</a:t>
            </a:r>
          </a:p>
          <a:p>
            <a:pPr>
              <a:spcBef>
                <a:spcPct val="0"/>
              </a:spcBef>
              <a:buFontTx/>
              <a:buNone/>
            </a:pPr>
            <a:endParaRPr lang="nb-NO" altLang="nb-NO" sz="1800" dirty="0">
              <a:latin typeface="Arial" panose="020B0604020202020204" pitchFamily="34" charset="0"/>
            </a:endParaRPr>
          </a:p>
          <a:p>
            <a:pPr>
              <a:spcBef>
                <a:spcPct val="0"/>
              </a:spcBef>
              <a:buFontTx/>
              <a:buNone/>
            </a:pPr>
            <a:r>
              <a:rPr lang="nb-NO" altLang="nb-NO" sz="1800" dirty="0">
                <a:latin typeface="Arial" panose="020B0604020202020204" pitchFamily="34" charset="0"/>
              </a:rPr>
              <a:t>Problems: </a:t>
            </a:r>
          </a:p>
          <a:p>
            <a:pPr lvl="1">
              <a:spcBef>
                <a:spcPct val="0"/>
              </a:spcBef>
              <a:buFontTx/>
              <a:buChar char="•"/>
            </a:pPr>
            <a:r>
              <a:rPr lang="nb-NO" altLang="nb-NO" sz="1600" dirty="0">
                <a:latin typeface="Arial" panose="020B0604020202020204" pitchFamily="34" charset="0"/>
              </a:rPr>
              <a:t> Model not </a:t>
            </a:r>
            <a:r>
              <a:rPr lang="nb-NO" altLang="nb-NO" sz="1600" dirty="0" err="1">
                <a:latin typeface="Arial" panose="020B0604020202020204" pitchFamily="34" charset="0"/>
              </a:rPr>
              <a:t>available</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Objectives</a:t>
            </a:r>
            <a:r>
              <a:rPr lang="nb-NO" altLang="nb-NO" sz="1600" dirty="0">
                <a:latin typeface="Arial" panose="020B0604020202020204" pitchFamily="34" charset="0"/>
              </a:rPr>
              <a:t> = ?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Optimization</a:t>
            </a:r>
            <a:r>
              <a:rPr lang="nb-NO" altLang="nb-NO" sz="1600" dirty="0">
                <a:latin typeface="Arial" panose="020B0604020202020204" pitchFamily="34" charset="0"/>
              </a:rPr>
              <a:t> </a:t>
            </a:r>
            <a:r>
              <a:rPr lang="nb-NO" altLang="nb-NO" sz="1600" dirty="0" err="1">
                <a:latin typeface="Arial" panose="020B0604020202020204" pitchFamily="34" charset="0"/>
              </a:rPr>
              <a:t>complex</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Not robust (</a:t>
            </a:r>
            <a:r>
              <a:rPr lang="nb-NO" altLang="nb-NO" sz="1600" dirty="0" err="1">
                <a:latin typeface="Arial" panose="020B0604020202020204" pitchFamily="34" charset="0"/>
              </a:rPr>
              <a:t>difficult</a:t>
            </a:r>
            <a:r>
              <a:rPr lang="nb-NO" altLang="nb-NO" sz="1600" dirty="0">
                <a:latin typeface="Arial" panose="020B0604020202020204" pitchFamily="34" charset="0"/>
              </a:rPr>
              <a:t> to handle </a:t>
            </a:r>
            <a:r>
              <a:rPr lang="nb-NO" altLang="nb-NO" sz="1600" dirty="0" err="1">
                <a:latin typeface="Arial" panose="020B0604020202020204" pitchFamily="34" charset="0"/>
              </a:rPr>
              <a:t>uncertainty</a:t>
            </a:r>
            <a:r>
              <a:rPr lang="nb-NO" altLang="nb-NO" sz="1600" dirty="0">
                <a:latin typeface="Arial" panose="020B0604020202020204" pitchFamily="34" charset="0"/>
              </a:rPr>
              <a:t>)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Slow</a:t>
            </a:r>
            <a:r>
              <a:rPr lang="nb-NO" altLang="nb-NO" sz="1600" dirty="0">
                <a:latin typeface="Arial" panose="020B0604020202020204" pitchFamily="34" charset="0"/>
              </a:rPr>
              <a:t> </a:t>
            </a:r>
            <a:r>
              <a:rPr lang="nb-NO" altLang="nb-NO" sz="1600" dirty="0" err="1">
                <a:latin typeface="Arial" panose="020B0604020202020204" pitchFamily="34" charset="0"/>
              </a:rPr>
              <a:t>response</a:t>
            </a:r>
            <a:r>
              <a:rPr lang="nb-NO" altLang="nb-NO" sz="1600" dirty="0">
                <a:latin typeface="Arial" panose="020B0604020202020204" pitchFamily="34" charset="0"/>
              </a:rPr>
              <a:t> time</a:t>
            </a:r>
          </a:p>
          <a:p>
            <a:pPr>
              <a:spcBef>
                <a:spcPct val="0"/>
              </a:spcBef>
              <a:buFontTx/>
              <a:buNone/>
            </a:pPr>
            <a:endParaRPr lang="nb-NO" altLang="nb-NO" sz="1600" dirty="0">
              <a:latin typeface="Arial" panose="020B0604020202020204" pitchFamily="34" charset="0"/>
            </a:endParaRPr>
          </a:p>
        </p:txBody>
      </p:sp>
      <p:sp>
        <p:nvSpPr>
          <p:cNvPr id="15377" name="Text Box 20"/>
          <p:cNvSpPr txBox="1">
            <a:spLocks noChangeArrowheads="1"/>
          </p:cNvSpPr>
          <p:nvPr/>
        </p:nvSpPr>
        <p:spPr bwMode="auto">
          <a:xfrm>
            <a:off x="5514427" y="6400801"/>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(Physical) Degrees of freedom</a:t>
            </a:r>
          </a:p>
        </p:txBody>
      </p:sp>
      <p:sp>
        <p:nvSpPr>
          <p:cNvPr id="15378" name="Text Box 21"/>
          <p:cNvSpPr txBox="1">
            <a:spLocks noChangeArrowheads="1"/>
          </p:cNvSpPr>
          <p:nvPr/>
        </p:nvSpPr>
        <p:spPr bwMode="auto">
          <a:xfrm>
            <a:off x="3210965" y="2124076"/>
            <a:ext cx="30797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200" b="1">
                <a:solidFill>
                  <a:srgbClr val="FF0000"/>
                </a:solidFill>
                <a:latin typeface="Arial" panose="020B0604020202020204" pitchFamily="34" charset="0"/>
              </a:rPr>
              <a:t>CENTRALIZED</a:t>
            </a:r>
          </a:p>
          <a:p>
            <a:pPr>
              <a:spcBef>
                <a:spcPct val="0"/>
              </a:spcBef>
              <a:buFontTx/>
              <a:buNone/>
            </a:pPr>
            <a:r>
              <a:rPr lang="en-US" altLang="nb-NO" sz="3200" b="1">
                <a:solidFill>
                  <a:srgbClr val="FF0000"/>
                </a:solidFill>
                <a:latin typeface="Arial" panose="020B0604020202020204" pitchFamily="34" charset="0"/>
              </a:rPr>
              <a:t>OPTIMIZER</a:t>
            </a:r>
          </a:p>
        </p:txBody>
      </p:sp>
      <p:pic>
        <p:nvPicPr>
          <p:cNvPr id="153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315" y="3789364"/>
            <a:ext cx="206851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9870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9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4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229843">
                                            <p:txEl>
                                              <p:pRg st="8" end="8"/>
                                            </p:txEl>
                                          </p:spTgt>
                                        </p:tgtEl>
                                        <p:attrNameLst>
                                          <p:attrName>style.visibility</p:attrName>
                                        </p:attrNameLst>
                                      </p:cBhvr>
                                      <p:to>
                                        <p:strVal val="visible"/>
                                      </p:to>
                                    </p:set>
                                    <p:animEffect transition="in" filter="blinds(horizontal)">
                                      <p:cBhvr>
                                        <p:cTn id="13" dur="500"/>
                                        <p:tgtEl>
                                          <p:spTgt spid="122984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843">
                                            <p:txEl>
                                              <p:pRg st="9" end="9"/>
                                            </p:txEl>
                                          </p:spTgt>
                                        </p:tgtEl>
                                        <p:attrNameLst>
                                          <p:attrName>style.visibility</p:attrName>
                                        </p:attrNameLst>
                                      </p:cBhvr>
                                      <p:to>
                                        <p:strVal val="visible"/>
                                      </p:to>
                                    </p:set>
                                    <p:animEffect transition="in" filter="blinds(horizontal)">
                                      <p:cBhvr>
                                        <p:cTn id="16" dur="500"/>
                                        <p:tgtEl>
                                          <p:spTgt spid="122984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29843">
                                            <p:txEl>
                                              <p:pRg st="10" end="10"/>
                                            </p:txEl>
                                          </p:spTgt>
                                        </p:tgtEl>
                                        <p:attrNameLst>
                                          <p:attrName>style.visibility</p:attrName>
                                        </p:attrNameLst>
                                      </p:cBhvr>
                                      <p:to>
                                        <p:strVal val="visible"/>
                                      </p:to>
                                    </p:set>
                                    <p:animEffect transition="in" filter="blinds(horizontal)">
                                      <p:cBhvr>
                                        <p:cTn id="19" dur="500"/>
                                        <p:tgtEl>
                                          <p:spTgt spid="122984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9843">
                                            <p:txEl>
                                              <p:pRg st="11" end="11"/>
                                            </p:txEl>
                                          </p:spTgt>
                                        </p:tgtEl>
                                        <p:attrNameLst>
                                          <p:attrName>style.visibility</p:attrName>
                                        </p:attrNameLst>
                                      </p:cBhvr>
                                      <p:to>
                                        <p:strVal val="visible"/>
                                      </p:to>
                                    </p:set>
                                    <p:animEffect transition="in" filter="blinds(horizontal)">
                                      <p:cBhvr>
                                        <p:cTn id="22" dur="500"/>
                                        <p:tgtEl>
                                          <p:spTgt spid="1229843">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9843">
                                            <p:txEl>
                                              <p:pRg st="12" end="12"/>
                                            </p:txEl>
                                          </p:spTgt>
                                        </p:tgtEl>
                                        <p:attrNameLst>
                                          <p:attrName>style.visibility</p:attrName>
                                        </p:attrNameLst>
                                      </p:cBhvr>
                                      <p:to>
                                        <p:strVal val="visible"/>
                                      </p:to>
                                    </p:set>
                                    <p:animEffect transition="in" filter="blinds(horizontal)">
                                      <p:cBhvr>
                                        <p:cTn id="25" dur="500"/>
                                        <p:tgtEl>
                                          <p:spTgt spid="1229843">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29843">
                                            <p:txEl>
                                              <p:pRg st="13" end="13"/>
                                            </p:txEl>
                                          </p:spTgt>
                                        </p:tgtEl>
                                        <p:attrNameLst>
                                          <p:attrName>style.visibility</p:attrName>
                                        </p:attrNameLst>
                                      </p:cBhvr>
                                      <p:to>
                                        <p:strVal val="visible"/>
                                      </p:to>
                                    </p:set>
                                    <p:animEffect transition="in" filter="blinds(horizontal)">
                                      <p:cBhvr>
                                        <p:cTn id="28" dur="500"/>
                                        <p:tgtEl>
                                          <p:spTgt spid="12298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3" y="620713"/>
            <a:ext cx="7772400" cy="1143000"/>
          </a:xfrm>
        </p:spPr>
        <p:txBody>
          <a:bodyPr>
            <a:normAutofit fontScale="90000"/>
          </a:bodyPr>
          <a:lstStyle/>
          <a:p>
            <a:pPr>
              <a:defRPr/>
            </a:pPr>
            <a:r>
              <a:rPr lang="en-US" b="1" dirty="0"/>
              <a:t> </a:t>
            </a:r>
            <a:br>
              <a:rPr lang="nb-NO" dirty="0"/>
            </a:br>
            <a:r>
              <a:rPr lang="nb-NO" dirty="0"/>
              <a:t>The </a:t>
            </a:r>
            <a:r>
              <a:rPr lang="nb-NO" dirty="0" err="1"/>
              <a:t>BigPicture</a:t>
            </a:r>
            <a:r>
              <a:rPr lang="nb-NO" dirty="0"/>
              <a:t>: </a:t>
            </a:r>
            <a:r>
              <a:rPr lang="en-US" b="1" dirty="0"/>
              <a:t>Economic plantwide control for complete processing plants</a:t>
            </a:r>
            <a:br>
              <a:rPr lang="nb-NO" dirty="0"/>
            </a:br>
            <a:endParaRPr lang="nb-NO" dirty="0"/>
          </a:p>
        </p:txBody>
      </p:sp>
      <p:sp>
        <p:nvSpPr>
          <p:cNvPr id="3" name="Content Placeholder 2"/>
          <p:cNvSpPr>
            <a:spLocks noGrp="1"/>
          </p:cNvSpPr>
          <p:nvPr>
            <p:ph idx="1"/>
          </p:nvPr>
        </p:nvSpPr>
        <p:spPr/>
        <p:txBody>
          <a:bodyPr>
            <a:normAutofit fontScale="85000" lnSpcReduction="10000"/>
          </a:bodyPr>
          <a:lstStyle/>
          <a:p>
            <a:pPr>
              <a:defRPr/>
            </a:pPr>
            <a:endParaRPr lang="nb-NO" dirty="0"/>
          </a:p>
          <a:p>
            <a:pPr>
              <a:defRPr/>
            </a:pPr>
            <a:r>
              <a:rPr lang="en-US" b="1" dirty="0"/>
              <a:t>Sigurd Skogestad</a:t>
            </a:r>
            <a:r>
              <a:rPr lang="en-US" dirty="0"/>
              <a:t> , Department of Chemical Engineering, Norwegian University of Science and Technology (NTNU), Trondheim, Norway</a:t>
            </a:r>
            <a:endParaRPr lang="nb-NO" dirty="0"/>
          </a:p>
          <a:p>
            <a:pPr marL="0" indent="0">
              <a:buNone/>
              <a:defRPr/>
            </a:pPr>
            <a:r>
              <a:rPr lang="en-GB" dirty="0"/>
              <a:t> </a:t>
            </a:r>
            <a:endParaRPr lang="nb-NO" dirty="0"/>
          </a:p>
          <a:p>
            <a:pPr>
              <a:defRPr/>
            </a:pPr>
            <a:r>
              <a:rPr lang="en-GB" dirty="0"/>
              <a:t>Abstract: A chemical plant may have thousands of measurements and control loops. By the term </a:t>
            </a:r>
            <a:r>
              <a:rPr lang="en-GB" i="1" dirty="0" err="1"/>
              <a:t>plantwide</a:t>
            </a:r>
            <a:r>
              <a:rPr lang="en-GB" i="1" dirty="0"/>
              <a:t> control</a:t>
            </a:r>
            <a:r>
              <a:rPr lang="en-GB" dirty="0"/>
              <a:t> it is not meant the tuning and </a:t>
            </a:r>
            <a:r>
              <a:rPr lang="en-GB" dirty="0" err="1"/>
              <a:t>behavior</a:t>
            </a:r>
            <a:r>
              <a:rPr lang="en-GB" dirty="0"/>
              <a:t> of each of these loops, but rather the </a:t>
            </a:r>
            <a:r>
              <a:rPr lang="en-GB" i="1" dirty="0"/>
              <a:t>control philosophy</a:t>
            </a:r>
            <a:r>
              <a:rPr lang="en-GB" dirty="0"/>
              <a:t> of the overall plant with emphasis on the </a:t>
            </a:r>
            <a:r>
              <a:rPr lang="en-GB" i="1" dirty="0"/>
              <a:t>structural decisions. </a:t>
            </a:r>
            <a:r>
              <a:rPr lang="da-DK" dirty="0"/>
              <a:t>In practice, the control system is usually divided into several layers, separated by time scale: scheduling (weeks) , site-wide optimization (day), local optimization (hour), supervisory and economic control (minutes) and regulatory control (seconds). Such a hierchical (cascade) decomposition with layers operating on different time scale is used in the control of all real (complex) systems including  biological systems and airplanes, so the issues in this section are not limited to process control. In the talk the most important issues are discussed, especially related to the choice of ”self-optimizing” variables that provide the link the control layers.  Examples are given for optimal operation of a runner and distillation columns.</a:t>
            </a:r>
            <a:endParaRPr lang="nb-NO" dirty="0"/>
          </a:p>
          <a:p>
            <a:pPr>
              <a:defRPr/>
            </a:pPr>
            <a:endParaRPr lang="nb-NO" dirty="0"/>
          </a:p>
        </p:txBody>
      </p:sp>
    </p:spTree>
    <p:extLst>
      <p:ext uri="{BB962C8B-B14F-4D97-AF65-F5344CB8AC3E}">
        <p14:creationId xmlns:p14="http://schemas.microsoft.com/office/powerpoint/2010/main" val="200335580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nb-NO" altLang="nb-NO"/>
              <a:t>CV</a:t>
            </a:r>
          </a:p>
        </p:txBody>
      </p:sp>
      <p:sp>
        <p:nvSpPr>
          <p:cNvPr id="10243" name="Content Placeholder 2"/>
          <p:cNvSpPr>
            <a:spLocks noGrp="1"/>
          </p:cNvSpPr>
          <p:nvPr>
            <p:ph idx="1"/>
          </p:nvPr>
        </p:nvSpPr>
        <p:spPr>
          <a:xfrm>
            <a:off x="2614613" y="1557338"/>
            <a:ext cx="7772400" cy="4114800"/>
          </a:xfrm>
        </p:spPr>
        <p:txBody>
          <a:bodyPr>
            <a:normAutofit fontScale="77500" lnSpcReduction="20000"/>
          </a:bodyPr>
          <a:lstStyle/>
          <a:p>
            <a:pPr marL="0" indent="0">
              <a:buNone/>
            </a:pPr>
            <a:r>
              <a:rPr lang="en-US" altLang="nb-NO" sz="1400"/>
              <a:t>Sigurd Skogestad is a professor in chemical engineering at the Norwegian University of Science and Technology (NTNU) in Trondheim. Born in Norway in 1955, he received the Siv.Ing. degree (M.S.) in chemical engineering at NTNU in in 1978. After finishing his military service at the Norwegian Defence Research Institute, he worked from 1980 to 1983 with Norsk Hydro in the areas of process design and simulation at their Research Center in Porsgrunn, Norway. Moving to the US and working 3.5 years under the guidance of Manfred Morari, he received the Ph.D. degree from the California Institute of Technology in 1987. He has been a full professor at NTNU since 1987. During the period 1999 to 2009 he was Head of Department of Chemical Engineering ( Kjemisk prosessteknologi ). Since 2015 he is the Director of SUBPRO, a multi-disciplinary center on subsea technology at NTNU. He was at sabattical leave at the University of California at Berkeley in 1994-95, and at the University of California at Santa Barbara in 2001-02. </a:t>
            </a:r>
          </a:p>
          <a:p>
            <a:pPr marL="0" indent="0">
              <a:buNone/>
            </a:pPr>
            <a:r>
              <a:rPr lang="en-US" altLang="nb-NO" sz="1400"/>
              <a:t>The author of more than 200 international journal publications and more than 200 conference publications, he is the principal author together with Ian Postlethwaite of the book "Multivariable feedback control" published by Wiley in 1996 (first edition) and 2005 (second edition). Dr. Skogestad was awarded "Innstilling to the King" for his Siv.Ing. degree in 1979, a Fullbright fellowship in 1983, received the Ted Peterson Award from AIChE in 1989, the George S. Axelby Outstanding Paper Award from IEEE in 1990, the O. Hugo Schuck Best Paper Award from the American Automatic Control Council in 1992, and the Best Paper of the Year 2004 Award from Computers and Chemical Engineering. He was an Editor of Automatica during the period 1996-2002, was is member of the International Dederation of Automatic Control (IFAC) Technical Board for the period 2008 to 2014, and become an IFAC Fellow in 2014. He is a Fellow of the American Institute of Chemical Engineers (2012) and was elected into the Process Control Hall of Fame in 20111. He is an honorary member of Norwegian Society of Automatic Control (2015) and was elected as member of The Norwegian Academy of Science and Letters, Oslo in 2015. </a:t>
            </a:r>
          </a:p>
          <a:p>
            <a:pPr marL="0" indent="0">
              <a:buNone/>
            </a:pPr>
            <a:r>
              <a:rPr lang="en-US" altLang="nb-NO" sz="1400"/>
              <a:t>Professor Skogestad has graduated about 40 PhD candidates. He presently has a group of about 5 Ph.D. students. He is since 2015 Director of SUBPRO, a research-based innovation center in subsea production and processing at NTNU, funded by the by the Research Council of Norway and industry, and with a budget of about 35 million NOK per year (2015-2023). He is also the leader of PROST which is the strong point center in process systems engineering in Trondheim and involves about 50 people in various departments. </a:t>
            </a:r>
          </a:p>
          <a:p>
            <a:pPr marL="0" indent="0">
              <a:buNone/>
            </a:pPr>
            <a:r>
              <a:rPr lang="en-US" altLang="nb-NO" sz="1400"/>
              <a:t>The goal of his research is to develop simple yet rigorous methods to solve problems of engineering significance. Research interests include the use of feedback as a tool to (1) reduce uncertainty (including robust control), (2) change the system dynamics (including stabilization), and (3) generally make the system more well-behaved (including self-optimizing control). Other interests include limitations on performance in linear systems, control structure design and plantwide control, interactions between process design and control, and distillation column design, control and dynamics. His other main interests are mountain skiing (cross country), orienteering (running around with a map) and grouse hunting. </a:t>
            </a:r>
          </a:p>
          <a:p>
            <a:pPr marL="0" indent="0">
              <a:buNone/>
            </a:pPr>
            <a:endParaRPr lang="nb-NO" altLang="nb-NO" sz="1400"/>
          </a:p>
        </p:txBody>
      </p:sp>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Tree>
    <p:extLst>
      <p:ext uri="{BB962C8B-B14F-4D97-AF65-F5344CB8AC3E}">
        <p14:creationId xmlns:p14="http://schemas.microsoft.com/office/powerpoint/2010/main" val="2372900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03500" y="539750"/>
            <a:ext cx="8064500" cy="1143000"/>
          </a:xfrm>
        </p:spPr>
        <p:txBody>
          <a:bodyPr>
            <a:normAutofit fontScale="90000"/>
          </a:bodyPr>
          <a:lstStyle/>
          <a:p>
            <a:br>
              <a:rPr lang="en-US" altLang="nb-NO" sz="1600"/>
            </a:br>
            <a:r>
              <a:rPr lang="en-US" altLang="nb-NO"/>
              <a:t>Never try to control the cost function J </a:t>
            </a:r>
            <a:br>
              <a:rPr lang="en-US" altLang="nb-NO"/>
            </a:br>
            <a:r>
              <a:rPr lang="en-US" altLang="nb-NO" sz="2000"/>
              <a:t>(or any other variable that reaches a maximum or minimum at the optimum)</a:t>
            </a:r>
            <a:br>
              <a:rPr lang="en-US" altLang="nb-NO"/>
            </a:br>
            <a:endParaRPr lang="en-US" altLang="nb-NO"/>
          </a:p>
        </p:txBody>
      </p:sp>
      <p:sp>
        <p:nvSpPr>
          <p:cNvPr id="51203" name="Content Placeholder 2"/>
          <p:cNvSpPr>
            <a:spLocks noGrp="1"/>
          </p:cNvSpPr>
          <p:nvPr>
            <p:ph idx="1"/>
          </p:nvPr>
        </p:nvSpPr>
        <p:spPr>
          <a:xfrm>
            <a:off x="2351088" y="4221163"/>
            <a:ext cx="7772400" cy="4114800"/>
          </a:xfrm>
        </p:spPr>
        <p:txBody>
          <a:bodyPr/>
          <a:lstStyle/>
          <a:p>
            <a:r>
              <a:rPr lang="en-US" altLang="nb-NO" sz="1800"/>
              <a:t>Better: control its gradient, Ju, or an associated “self-optimizing” variable.</a:t>
            </a:r>
          </a:p>
          <a:p>
            <a:endParaRPr lang="en-US" altLang="nb-NO"/>
          </a:p>
        </p:txBody>
      </p:sp>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grpSp>
        <p:nvGrpSpPr>
          <p:cNvPr id="51206" name="Group 15"/>
          <p:cNvGrpSpPr>
            <a:grpSpLocks/>
          </p:cNvGrpSpPr>
          <p:nvPr/>
        </p:nvGrpSpPr>
        <p:grpSpPr bwMode="auto">
          <a:xfrm>
            <a:off x="4662488" y="1871663"/>
            <a:ext cx="3213100" cy="1917700"/>
            <a:chOff x="1557157" y="4403725"/>
            <a:chExt cx="4463188" cy="2196630"/>
          </a:xfrm>
        </p:grpSpPr>
        <p:sp>
          <p:nvSpPr>
            <p:cNvPr id="51217" name="Line 9"/>
            <p:cNvSpPr>
              <a:spLocks noChangeShapeType="1"/>
            </p:cNvSpPr>
            <p:nvPr/>
          </p:nvSpPr>
          <p:spPr bwMode="auto">
            <a:xfrm flipV="1">
              <a:off x="2668588" y="4403725"/>
              <a:ext cx="1587" cy="1741488"/>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18" name="Line 10"/>
            <p:cNvSpPr>
              <a:spLocks noChangeShapeType="1"/>
            </p:cNvSpPr>
            <p:nvPr/>
          </p:nvSpPr>
          <p:spPr bwMode="auto">
            <a:xfrm flipV="1">
              <a:off x="2668588" y="6142038"/>
              <a:ext cx="2600325" cy="3175"/>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19" name="Text Box 11"/>
            <p:cNvSpPr txBox="1">
              <a:spLocks noChangeArrowheads="1"/>
            </p:cNvSpPr>
            <p:nvPr/>
          </p:nvSpPr>
          <p:spPr bwMode="auto">
            <a:xfrm>
              <a:off x="4283968" y="6142038"/>
              <a:ext cx="1736377" cy="45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a:latin typeface="Times New Roman" panose="02020603050405020304" pitchFamily="18" charset="0"/>
                </a:rPr>
                <a:t>u</a:t>
              </a:r>
              <a:endParaRPr lang="en-GB" altLang="nb-NO" baseline="-25000">
                <a:latin typeface="Times New Roman" panose="02020603050405020304" pitchFamily="18" charset="0"/>
              </a:endParaRPr>
            </a:p>
          </p:txBody>
        </p:sp>
        <p:sp>
          <p:nvSpPr>
            <p:cNvPr id="51220" name="Text Box 12"/>
            <p:cNvSpPr txBox="1">
              <a:spLocks noChangeArrowheads="1"/>
            </p:cNvSpPr>
            <p:nvPr/>
          </p:nvSpPr>
          <p:spPr bwMode="auto">
            <a:xfrm>
              <a:off x="1557157" y="4480783"/>
              <a:ext cx="1346200" cy="42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800" i="1">
                  <a:latin typeface="Times New Roman" panose="02020603050405020304" pitchFamily="18" charset="0"/>
                </a:rPr>
                <a:t>J</a:t>
              </a:r>
              <a:endParaRPr lang="en-GB" altLang="nb-NO" sz="1800" i="1" baseline="-25000">
                <a:latin typeface="Times New Roman" panose="02020603050405020304" pitchFamily="18" charset="0"/>
              </a:endParaRPr>
            </a:p>
          </p:txBody>
        </p:sp>
        <p:grpSp>
          <p:nvGrpSpPr>
            <p:cNvPr id="51221" name="Group 13"/>
            <p:cNvGrpSpPr>
              <a:grpSpLocks/>
            </p:cNvGrpSpPr>
            <p:nvPr/>
          </p:nvGrpSpPr>
          <p:grpSpPr bwMode="auto">
            <a:xfrm>
              <a:off x="2949575" y="4498975"/>
              <a:ext cx="2051050" cy="1217613"/>
              <a:chOff x="2448" y="864"/>
              <a:chExt cx="1248" cy="1056"/>
            </a:xfrm>
          </p:grpSpPr>
          <p:sp>
            <p:nvSpPr>
              <p:cNvPr id="51222"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23"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grpSp>
      <p:cxnSp>
        <p:nvCxnSpPr>
          <p:cNvPr id="51207" name="Straight Connector 15"/>
          <p:cNvCxnSpPr>
            <a:cxnSpLocks noChangeShapeType="1"/>
          </p:cNvCxnSpPr>
          <p:nvPr/>
        </p:nvCxnSpPr>
        <p:spPr bwMode="auto">
          <a:xfrm>
            <a:off x="5462589" y="3017839"/>
            <a:ext cx="904875" cy="158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8" name="TextBox 16"/>
          <p:cNvSpPr txBox="1">
            <a:spLocks noChangeArrowheads="1"/>
          </p:cNvSpPr>
          <p:nvPr/>
        </p:nvSpPr>
        <p:spPr bwMode="auto">
          <a:xfrm>
            <a:off x="4818064" y="2752725"/>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latin typeface="Arial" panose="020B0604020202020204" pitchFamily="34" charset="0"/>
              </a:rPr>
              <a:t>J</a:t>
            </a:r>
            <a:r>
              <a:rPr lang="en-US" altLang="nb-NO" sz="1800" b="1" baseline="-25000">
                <a:latin typeface="Arial" panose="020B0604020202020204" pitchFamily="34" charset="0"/>
              </a:rPr>
              <a:t>min</a:t>
            </a:r>
          </a:p>
        </p:txBody>
      </p:sp>
      <p:cxnSp>
        <p:nvCxnSpPr>
          <p:cNvPr id="51209" name="Straight Connector 18"/>
          <p:cNvCxnSpPr>
            <a:cxnSpLocks noChangeShapeType="1"/>
          </p:cNvCxnSpPr>
          <p:nvPr/>
        </p:nvCxnSpPr>
        <p:spPr bwMode="auto">
          <a:xfrm>
            <a:off x="4951414" y="2614613"/>
            <a:ext cx="2382837" cy="1746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0" name="Straight Connector 20"/>
          <p:cNvCxnSpPr>
            <a:cxnSpLocks noChangeShapeType="1"/>
          </p:cNvCxnSpPr>
          <p:nvPr/>
        </p:nvCxnSpPr>
        <p:spPr bwMode="auto">
          <a:xfrm>
            <a:off x="4951414" y="3257550"/>
            <a:ext cx="2382837" cy="0"/>
          </a:xfrm>
          <a:prstGeom prst="line">
            <a:avLst/>
          </a:prstGeom>
          <a:noFill/>
          <a:ln w="15875" algn="ctr">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1" name="TextBox 24"/>
          <p:cNvSpPr txBox="1">
            <a:spLocks noChangeArrowheads="1"/>
          </p:cNvSpPr>
          <p:nvPr/>
        </p:nvSpPr>
        <p:spPr bwMode="auto">
          <a:xfrm>
            <a:off x="4079875" y="243046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FF0000"/>
                </a:solidFill>
                <a:latin typeface="Arial" panose="020B0604020202020204" pitchFamily="34" charset="0"/>
              </a:rPr>
              <a:t>J&gt;J</a:t>
            </a:r>
            <a:r>
              <a:rPr lang="en-US" altLang="nb-NO" sz="1800" b="1" baseline="-25000">
                <a:solidFill>
                  <a:srgbClr val="FF0000"/>
                </a:solidFill>
                <a:latin typeface="Arial" panose="020B0604020202020204" pitchFamily="34" charset="0"/>
              </a:rPr>
              <a:t>min</a:t>
            </a:r>
          </a:p>
        </p:txBody>
      </p:sp>
      <p:sp>
        <p:nvSpPr>
          <p:cNvPr id="51212" name="TextBox 25"/>
          <p:cNvSpPr txBox="1">
            <a:spLocks noChangeArrowheads="1"/>
          </p:cNvSpPr>
          <p:nvPr/>
        </p:nvSpPr>
        <p:spPr bwMode="auto">
          <a:xfrm>
            <a:off x="4079875" y="3071814"/>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009900"/>
                </a:solidFill>
                <a:latin typeface="Arial" panose="020B0604020202020204" pitchFamily="34" charset="0"/>
              </a:rPr>
              <a:t>J&lt;J</a:t>
            </a:r>
            <a:r>
              <a:rPr lang="en-US" altLang="nb-NO" sz="1800" b="1" baseline="-25000">
                <a:solidFill>
                  <a:srgbClr val="009900"/>
                </a:solidFill>
                <a:latin typeface="Arial" panose="020B0604020202020204" pitchFamily="34" charset="0"/>
              </a:rPr>
              <a:t>min</a:t>
            </a:r>
          </a:p>
        </p:txBody>
      </p:sp>
      <p:cxnSp>
        <p:nvCxnSpPr>
          <p:cNvPr id="51213" name="Straight Connector 26"/>
          <p:cNvCxnSpPr>
            <a:cxnSpLocks noChangeShapeType="1"/>
          </p:cNvCxnSpPr>
          <p:nvPr/>
        </p:nvCxnSpPr>
        <p:spPr bwMode="auto">
          <a:xfrm>
            <a:off x="5815013"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4" name="Straight Connector 28"/>
          <p:cNvCxnSpPr>
            <a:cxnSpLocks noChangeShapeType="1"/>
          </p:cNvCxnSpPr>
          <p:nvPr/>
        </p:nvCxnSpPr>
        <p:spPr bwMode="auto">
          <a:xfrm>
            <a:off x="6967538"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5" name="TextBox 27"/>
          <p:cNvSpPr txBox="1">
            <a:spLocks noChangeArrowheads="1"/>
          </p:cNvSpPr>
          <p:nvPr/>
        </p:nvSpPr>
        <p:spPr bwMode="auto">
          <a:xfrm>
            <a:off x="7334251" y="3113089"/>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009900"/>
                </a:solidFill>
                <a:latin typeface="Arial" panose="020B0604020202020204" pitchFamily="34" charset="0"/>
              </a:rPr>
              <a:t>Infeasible</a:t>
            </a:r>
          </a:p>
        </p:txBody>
      </p:sp>
      <p:sp>
        <p:nvSpPr>
          <p:cNvPr id="51216" name="TextBox 27"/>
          <p:cNvSpPr txBox="1">
            <a:spLocks noChangeArrowheads="1"/>
          </p:cNvSpPr>
          <p:nvPr/>
        </p:nvSpPr>
        <p:spPr bwMode="auto">
          <a:xfrm>
            <a:off x="7346950" y="2478089"/>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FF0000"/>
                </a:solidFill>
                <a:latin typeface="Arial" panose="020B0604020202020204" pitchFamily="34" charset="0"/>
              </a:rPr>
              <a:t>?</a:t>
            </a:r>
          </a:p>
        </p:txBody>
      </p:sp>
      <p:sp>
        <p:nvSpPr>
          <p:cNvPr id="24"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Tree>
    <p:extLst>
      <p:ext uri="{BB962C8B-B14F-4D97-AF65-F5344CB8AC3E}">
        <p14:creationId xmlns:p14="http://schemas.microsoft.com/office/powerpoint/2010/main" val="37828583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a:t>Requirement</a:t>
            </a:r>
            <a:r>
              <a:rPr lang="es-MX" dirty="0"/>
              <a:t> </a:t>
            </a:r>
            <a:r>
              <a:rPr lang="es-MX" dirty="0" err="1"/>
              <a:t>for</a:t>
            </a:r>
            <a:r>
              <a:rPr lang="es-MX" dirty="0"/>
              <a:t> </a:t>
            </a:r>
            <a:r>
              <a:rPr lang="es-MX" dirty="0" err="1"/>
              <a:t>the</a:t>
            </a:r>
            <a:r>
              <a:rPr lang="es-MX" dirty="0"/>
              <a:t> </a:t>
            </a:r>
            <a:r>
              <a:rPr lang="es-MX" dirty="0" err="1"/>
              <a:t>supervisory</a:t>
            </a:r>
            <a:r>
              <a:rPr lang="es-MX" dirty="0"/>
              <a:t> </a:t>
            </a:r>
            <a:r>
              <a:rPr lang="es-MX" dirty="0" err="1"/>
              <a:t>layer</a:t>
            </a:r>
            <a:endParaRPr lang="nb-NO" dirty="0"/>
          </a:p>
        </p:txBody>
      </p:sp>
      <p:sp>
        <p:nvSpPr>
          <p:cNvPr id="4" name="Plassholder for innhold 3"/>
          <p:cNvSpPr>
            <a:spLocks noGrp="1"/>
          </p:cNvSpPr>
          <p:nvPr>
            <p:ph idx="1"/>
          </p:nvPr>
        </p:nvSpPr>
        <p:spPr>
          <a:xfrm>
            <a:off x="609600" y="1493655"/>
            <a:ext cx="8229600" cy="1807191"/>
          </a:xfrm>
        </p:spPr>
        <p:txBody>
          <a:bodyPr>
            <a:normAutofit/>
          </a:bodyPr>
          <a:lstStyle/>
          <a:p>
            <a:r>
              <a:rPr lang="en-US" dirty="0"/>
              <a:t>Maintain optimal operation despite: </a:t>
            </a:r>
          </a:p>
          <a:p>
            <a:pPr lvl="1"/>
            <a:r>
              <a:rPr lang="en-US" sz="2400" dirty="0"/>
              <a:t>disturbances</a:t>
            </a:r>
          </a:p>
          <a:p>
            <a:pPr lvl="1"/>
            <a:r>
              <a:rPr lang="en-US" sz="2400" dirty="0"/>
              <a:t>changes of active constraint region</a:t>
            </a:r>
          </a:p>
          <a:p>
            <a:r>
              <a:rPr lang="en-US" dirty="0"/>
              <a:t>Usually:</a:t>
            </a:r>
          </a:p>
          <a:p>
            <a:endParaRPr lang="en-US" dirty="0"/>
          </a:p>
        </p:txBody>
      </p:sp>
      <p:sp>
        <p:nvSpPr>
          <p:cNvPr id="5" name="TekstSylinder 4"/>
          <p:cNvSpPr txBox="1"/>
          <p:nvPr/>
        </p:nvSpPr>
        <p:spPr>
          <a:xfrm>
            <a:off x="3035300" y="3618956"/>
            <a:ext cx="2794000" cy="1200329"/>
          </a:xfrm>
          <a:prstGeom prst="rect">
            <a:avLst/>
          </a:prstGeom>
          <a:ln w="63500">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Number of controlled variables (CV)</a:t>
            </a:r>
          </a:p>
        </p:txBody>
      </p:sp>
      <p:sp>
        <p:nvSpPr>
          <p:cNvPr id="6" name="TekstSylinder 5"/>
          <p:cNvSpPr txBox="1"/>
          <p:nvPr/>
        </p:nvSpPr>
        <p:spPr>
          <a:xfrm>
            <a:off x="7118066" y="3618955"/>
            <a:ext cx="2686333" cy="1200329"/>
          </a:xfrm>
          <a:prstGeom prst="rect">
            <a:avLst/>
          </a:prstGeom>
          <a:ln w="63500">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Number of </a:t>
            </a:r>
          </a:p>
          <a:p>
            <a:pPr algn="ctr"/>
            <a:r>
              <a:rPr lang="en-US" sz="2400" dirty="0">
                <a:sym typeface="Wingdings" panose="05000000000000000000" pitchFamily="2" charset="2"/>
              </a:rPr>
              <a:t>degrees of freedom (MV)</a:t>
            </a:r>
          </a:p>
        </p:txBody>
      </p:sp>
      <p:sp>
        <p:nvSpPr>
          <p:cNvPr id="3" name="TekstSylinder 2"/>
          <p:cNvSpPr txBox="1"/>
          <p:nvPr/>
        </p:nvSpPr>
        <p:spPr>
          <a:xfrm>
            <a:off x="6137876" y="3287724"/>
            <a:ext cx="798617" cy="1569660"/>
          </a:xfrm>
          <a:prstGeom prst="rect">
            <a:avLst/>
          </a:prstGeom>
          <a:noFill/>
        </p:spPr>
        <p:txBody>
          <a:bodyPr wrap="none" rtlCol="0">
            <a:spAutoFit/>
          </a:bodyPr>
          <a:lstStyle/>
          <a:p>
            <a:r>
              <a:rPr lang="nb-NO" sz="9600" b="1" dirty="0">
                <a:solidFill>
                  <a:schemeClr val="tx2"/>
                </a:solidFill>
              </a:rPr>
              <a:t>≥</a:t>
            </a:r>
          </a:p>
        </p:txBody>
      </p:sp>
      <p:sp>
        <p:nvSpPr>
          <p:cNvPr id="8" name="TekstSylinder 7"/>
          <p:cNvSpPr txBox="1"/>
          <p:nvPr/>
        </p:nvSpPr>
        <p:spPr>
          <a:xfrm>
            <a:off x="4654267" y="5199212"/>
            <a:ext cx="3551592" cy="830997"/>
          </a:xfrm>
          <a:prstGeom prst="rect">
            <a:avLst/>
          </a:prstGeom>
          <a:ln w="63500"/>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How should we use the available MVs?</a:t>
            </a:r>
          </a:p>
        </p:txBody>
      </p:sp>
      <p:pic>
        <p:nvPicPr>
          <p:cNvPr id="9" name="Bilde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86361" y="4747997"/>
            <a:ext cx="1369963" cy="1355836"/>
          </a:xfrm>
          <a:prstGeom prst="rect">
            <a:avLst/>
          </a:prstGeom>
        </p:spPr>
      </p:pic>
      <p:pic>
        <p:nvPicPr>
          <p:cNvPr id="10" name="Bilde 9"/>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647130" y="3858081"/>
            <a:ext cx="1059267" cy="1341131"/>
          </a:xfrm>
          <a:prstGeom prst="rect">
            <a:avLst/>
          </a:prstGeom>
        </p:spPr>
      </p:pic>
      <p:pic>
        <p:nvPicPr>
          <p:cNvPr id="11" name="Bild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04399" y="4747997"/>
            <a:ext cx="2095500" cy="1481115"/>
          </a:xfrm>
          <a:prstGeom prst="rect">
            <a:avLst/>
          </a:prstGeom>
        </p:spPr>
      </p:pic>
    </p:spTree>
    <p:extLst>
      <p:ext uri="{BB962C8B-B14F-4D97-AF65-F5344CB8AC3E}">
        <p14:creationId xmlns:p14="http://schemas.microsoft.com/office/powerpoint/2010/main" val="2057844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a:t>Priority</a:t>
            </a:r>
            <a:r>
              <a:rPr lang="es-MX" dirty="0"/>
              <a:t> </a:t>
            </a:r>
            <a:r>
              <a:rPr lang="es-MX" dirty="0" err="1"/>
              <a:t>list</a:t>
            </a:r>
            <a:r>
              <a:rPr lang="es-MX" dirty="0"/>
              <a:t> of </a:t>
            </a:r>
            <a:r>
              <a:rPr lang="es-MX" dirty="0" err="1"/>
              <a:t>constraints</a:t>
            </a:r>
            <a:endParaRPr lang="nb-NO" dirty="0"/>
          </a:p>
        </p:txBody>
      </p:sp>
      <p:sp>
        <p:nvSpPr>
          <p:cNvPr id="3" name="Plassholder for innhold 2"/>
          <p:cNvSpPr>
            <a:spLocks noGrp="1"/>
          </p:cNvSpPr>
          <p:nvPr>
            <p:ph idx="1"/>
          </p:nvPr>
        </p:nvSpPr>
        <p:spPr>
          <a:xfrm>
            <a:off x="609600" y="1476161"/>
            <a:ext cx="7144603" cy="4525963"/>
          </a:xfrm>
        </p:spPr>
        <p:txBody>
          <a:bodyPr>
            <a:normAutofit/>
          </a:bodyPr>
          <a:lstStyle/>
          <a:p>
            <a:pPr marL="0" indent="0">
              <a:buNone/>
            </a:pPr>
            <a:r>
              <a:rPr lang="es-MX" b="1" dirty="0">
                <a:solidFill>
                  <a:schemeClr val="accent1"/>
                </a:solidFill>
              </a:rPr>
              <a:t>P1: </a:t>
            </a:r>
            <a:r>
              <a:rPr lang="es-MX" dirty="0"/>
              <a:t>MV </a:t>
            </a:r>
            <a:r>
              <a:rPr lang="es-MX" dirty="0" err="1"/>
              <a:t>inequality</a:t>
            </a:r>
            <a:r>
              <a:rPr lang="es-MX" dirty="0"/>
              <a:t> </a:t>
            </a:r>
            <a:r>
              <a:rPr lang="es-MX" dirty="0" err="1"/>
              <a:t>constraints</a:t>
            </a:r>
            <a:r>
              <a:rPr lang="es-MX" dirty="0"/>
              <a:t> </a:t>
            </a:r>
            <a:r>
              <a:rPr lang="es-MX" dirty="0">
                <a:sym typeface="Wingdings" panose="05000000000000000000" pitchFamily="2" charset="2"/>
              </a:rPr>
              <a:t> </a:t>
            </a:r>
            <a:r>
              <a:rPr lang="es-MX" dirty="0" err="1">
                <a:sym typeface="Wingdings" panose="05000000000000000000" pitchFamily="2" charset="2"/>
              </a:rPr>
              <a:t>physical</a:t>
            </a:r>
            <a:r>
              <a:rPr lang="es-MX" dirty="0">
                <a:sym typeface="Wingdings" panose="05000000000000000000" pitchFamily="2" charset="2"/>
              </a:rPr>
              <a:t> </a:t>
            </a:r>
            <a:r>
              <a:rPr lang="es-MX" dirty="0" err="1">
                <a:sym typeface="Wingdings" panose="05000000000000000000" pitchFamily="2" charset="2"/>
              </a:rPr>
              <a:t>constraints</a:t>
            </a:r>
            <a:endParaRPr lang="es-MX" dirty="0">
              <a:sym typeface="Wingdings" panose="05000000000000000000" pitchFamily="2" charset="2"/>
            </a:endParaRPr>
          </a:p>
          <a:p>
            <a:pPr marL="0" indent="0">
              <a:buNone/>
            </a:pPr>
            <a:endParaRPr lang="es-MX" dirty="0">
              <a:sym typeface="Wingdings" panose="05000000000000000000" pitchFamily="2" charset="2"/>
            </a:endParaRPr>
          </a:p>
          <a:p>
            <a:pPr marL="0" indent="0">
              <a:buNone/>
            </a:pPr>
            <a:r>
              <a:rPr lang="es-MX" b="1" dirty="0">
                <a:solidFill>
                  <a:schemeClr val="accent1"/>
                </a:solidFill>
                <a:sym typeface="Wingdings" panose="05000000000000000000" pitchFamily="2" charset="2"/>
              </a:rPr>
              <a:t>P2: </a:t>
            </a:r>
            <a:r>
              <a:rPr lang="es-MX" dirty="0">
                <a:sym typeface="Wingdings" panose="05000000000000000000" pitchFamily="2" charset="2"/>
              </a:rPr>
              <a:t>CV </a:t>
            </a:r>
            <a:r>
              <a:rPr lang="es-MX" dirty="0" err="1">
                <a:sym typeface="Wingdings" panose="05000000000000000000" pitchFamily="2" charset="2"/>
              </a:rPr>
              <a:t>inequality</a:t>
            </a:r>
            <a:r>
              <a:rPr lang="es-MX" dirty="0">
                <a:sym typeface="Wingdings" panose="05000000000000000000" pitchFamily="2" charset="2"/>
              </a:rPr>
              <a:t> </a:t>
            </a:r>
            <a:r>
              <a:rPr lang="es-MX" dirty="0" err="1">
                <a:sym typeface="Wingdings" panose="05000000000000000000" pitchFamily="2" charset="2"/>
              </a:rPr>
              <a:t>constraints</a:t>
            </a:r>
            <a:r>
              <a:rPr lang="es-MX" dirty="0">
                <a:sym typeface="Wingdings" panose="05000000000000000000" pitchFamily="2" charset="2"/>
              </a:rPr>
              <a:t>   </a:t>
            </a:r>
            <a:r>
              <a:rPr lang="es-MX" dirty="0" err="1">
                <a:sym typeface="Wingdings" panose="05000000000000000000" pitchFamily="2" charset="2"/>
              </a:rPr>
              <a:t>may</a:t>
            </a:r>
            <a:r>
              <a:rPr lang="es-MX" dirty="0">
                <a:sym typeface="Wingdings" panose="05000000000000000000" pitchFamily="2" charset="2"/>
              </a:rPr>
              <a:t> be </a:t>
            </a:r>
            <a:r>
              <a:rPr lang="es-MX" dirty="0" err="1">
                <a:sym typeface="Wingdings" panose="05000000000000000000" pitchFamily="2" charset="2"/>
              </a:rPr>
              <a:t>given</a:t>
            </a:r>
            <a:r>
              <a:rPr lang="es-MX" dirty="0">
                <a:sym typeface="Wingdings" panose="05000000000000000000" pitchFamily="2" charset="2"/>
              </a:rPr>
              <a:t> up</a:t>
            </a:r>
          </a:p>
          <a:p>
            <a:pPr marL="0" indent="0">
              <a:buNone/>
            </a:pPr>
            <a:endParaRPr lang="es-MX" dirty="0">
              <a:sym typeface="Wingdings" panose="05000000000000000000" pitchFamily="2" charset="2"/>
            </a:endParaRPr>
          </a:p>
          <a:p>
            <a:pPr marL="0" indent="0">
              <a:buNone/>
            </a:pPr>
            <a:r>
              <a:rPr lang="es-MX" b="1" dirty="0">
                <a:solidFill>
                  <a:schemeClr val="accent1"/>
                </a:solidFill>
                <a:sym typeface="Wingdings" panose="05000000000000000000" pitchFamily="2" charset="2"/>
              </a:rPr>
              <a:t>P3: </a:t>
            </a:r>
            <a:r>
              <a:rPr lang="es-MX" dirty="0">
                <a:sym typeface="Wingdings" panose="05000000000000000000" pitchFamily="2" charset="2"/>
              </a:rPr>
              <a:t>MV </a:t>
            </a:r>
            <a:r>
              <a:rPr lang="es-MX" dirty="0" err="1">
                <a:sym typeface="Wingdings" panose="05000000000000000000" pitchFamily="2" charset="2"/>
              </a:rPr>
              <a:t>or</a:t>
            </a:r>
            <a:r>
              <a:rPr lang="es-MX" dirty="0">
                <a:sym typeface="Wingdings" panose="05000000000000000000" pitchFamily="2" charset="2"/>
              </a:rPr>
              <a:t> CV </a:t>
            </a:r>
            <a:r>
              <a:rPr lang="es-MX" dirty="0" err="1">
                <a:sym typeface="Wingdings" panose="05000000000000000000" pitchFamily="2" charset="2"/>
              </a:rPr>
              <a:t>equality</a:t>
            </a:r>
            <a:r>
              <a:rPr lang="es-MX" dirty="0">
                <a:sym typeface="Wingdings" panose="05000000000000000000" pitchFamily="2" charset="2"/>
              </a:rPr>
              <a:t> </a:t>
            </a:r>
            <a:r>
              <a:rPr lang="es-MX" dirty="0" err="1">
                <a:sym typeface="Wingdings" panose="05000000000000000000" pitchFamily="2" charset="2"/>
              </a:rPr>
              <a:t>constraints</a:t>
            </a:r>
            <a:r>
              <a:rPr lang="es-MX" dirty="0">
                <a:sym typeface="Wingdings" panose="05000000000000000000" pitchFamily="2" charset="2"/>
              </a:rPr>
              <a:t>  </a:t>
            </a:r>
            <a:r>
              <a:rPr lang="es-MX" dirty="0" err="1">
                <a:sym typeface="Wingdings" panose="05000000000000000000" pitchFamily="2" charset="2"/>
              </a:rPr>
              <a:t>optimal</a:t>
            </a:r>
            <a:r>
              <a:rPr lang="es-MX" dirty="0">
                <a:sym typeface="Wingdings" panose="05000000000000000000" pitchFamily="2" charset="2"/>
              </a:rPr>
              <a:t> </a:t>
            </a:r>
            <a:r>
              <a:rPr lang="es-MX" dirty="0" err="1">
                <a:sym typeface="Wingdings" panose="05000000000000000000" pitchFamily="2" charset="2"/>
              </a:rPr>
              <a:t>operation</a:t>
            </a:r>
            <a:endParaRPr lang="es-MX" dirty="0">
              <a:sym typeface="Wingdings" panose="05000000000000000000" pitchFamily="2" charset="2"/>
            </a:endParaRPr>
          </a:p>
          <a:p>
            <a:pPr marL="0" indent="0">
              <a:buNone/>
            </a:pPr>
            <a:endParaRPr lang="es-MX" dirty="0">
              <a:sym typeface="Wingdings" panose="05000000000000000000" pitchFamily="2" charset="2"/>
            </a:endParaRPr>
          </a:p>
          <a:p>
            <a:pPr marL="0" indent="0">
              <a:buNone/>
            </a:pPr>
            <a:r>
              <a:rPr lang="es-MX" b="1" dirty="0">
                <a:solidFill>
                  <a:schemeClr val="accent1"/>
                </a:solidFill>
                <a:sym typeface="Wingdings" panose="05000000000000000000" pitchFamily="2" charset="2"/>
              </a:rPr>
              <a:t>P4: </a:t>
            </a:r>
            <a:r>
              <a:rPr lang="es-MX" dirty="0" err="1">
                <a:sym typeface="Wingdings" panose="05000000000000000000" pitchFamily="2" charset="2"/>
              </a:rPr>
              <a:t>Desired</a:t>
            </a:r>
            <a:r>
              <a:rPr lang="es-MX" dirty="0">
                <a:sym typeface="Wingdings" panose="05000000000000000000" pitchFamily="2" charset="2"/>
              </a:rPr>
              <a:t> </a:t>
            </a:r>
            <a:r>
              <a:rPr lang="es-MX" dirty="0" err="1">
                <a:sym typeface="Wingdings" panose="05000000000000000000" pitchFamily="2" charset="2"/>
              </a:rPr>
              <a:t>throughput</a:t>
            </a:r>
            <a:r>
              <a:rPr lang="es-MX" dirty="0">
                <a:sym typeface="Wingdings" panose="05000000000000000000" pitchFamily="2" charset="2"/>
              </a:rPr>
              <a:t>  </a:t>
            </a:r>
            <a:r>
              <a:rPr lang="es-MX" dirty="0" err="1">
                <a:sym typeface="Wingdings" panose="05000000000000000000" pitchFamily="2" charset="2"/>
              </a:rPr>
              <a:t>give</a:t>
            </a:r>
            <a:r>
              <a:rPr lang="es-MX" dirty="0">
                <a:sym typeface="Wingdings" panose="05000000000000000000" pitchFamily="2" charset="2"/>
              </a:rPr>
              <a:t> up at </a:t>
            </a:r>
            <a:r>
              <a:rPr lang="es-MX" dirty="0" err="1">
                <a:sym typeface="Wingdings" panose="05000000000000000000" pitchFamily="2" charset="2"/>
              </a:rPr>
              <a:t>bottleneck</a:t>
            </a:r>
            <a:endParaRPr lang="es-MX" dirty="0">
              <a:sym typeface="Wingdings" panose="05000000000000000000" pitchFamily="2" charset="2"/>
            </a:endParaRPr>
          </a:p>
          <a:p>
            <a:pPr marL="0" indent="0">
              <a:buNone/>
            </a:pPr>
            <a:endParaRPr lang="es-MX" dirty="0">
              <a:sym typeface="Wingdings" panose="05000000000000000000" pitchFamily="2" charset="2"/>
            </a:endParaRPr>
          </a:p>
          <a:p>
            <a:pPr marL="0" indent="0">
              <a:buNone/>
            </a:pPr>
            <a:r>
              <a:rPr lang="es-MX" b="1" dirty="0">
                <a:solidFill>
                  <a:schemeClr val="accent1"/>
                </a:solidFill>
                <a:sym typeface="Wingdings" panose="05000000000000000000" pitchFamily="2" charset="2"/>
              </a:rPr>
              <a:t>P5: </a:t>
            </a:r>
            <a:r>
              <a:rPr lang="es-MX" dirty="0" err="1">
                <a:sym typeface="Wingdings" panose="05000000000000000000" pitchFamily="2" charset="2"/>
              </a:rPr>
              <a:t>Self-optimizing</a:t>
            </a:r>
            <a:r>
              <a:rPr lang="es-MX" dirty="0">
                <a:sym typeface="Wingdings" panose="05000000000000000000" pitchFamily="2" charset="2"/>
              </a:rPr>
              <a:t> variables  can be </a:t>
            </a:r>
            <a:r>
              <a:rPr lang="es-MX" dirty="0" err="1">
                <a:sym typeface="Wingdings" panose="05000000000000000000" pitchFamily="2" charset="2"/>
              </a:rPr>
              <a:t>given</a:t>
            </a:r>
            <a:r>
              <a:rPr lang="es-MX" dirty="0">
                <a:sym typeface="Wingdings" panose="05000000000000000000" pitchFamily="2" charset="2"/>
              </a:rPr>
              <a:t> up</a:t>
            </a:r>
            <a:endParaRPr lang="nb-NO" dirty="0"/>
          </a:p>
        </p:txBody>
      </p:sp>
      <p:sp>
        <p:nvSpPr>
          <p:cNvPr id="5" name="Rektangel 4"/>
          <p:cNvSpPr/>
          <p:nvPr/>
        </p:nvSpPr>
        <p:spPr>
          <a:xfrm>
            <a:off x="609600" y="5913223"/>
            <a:ext cx="9768337" cy="461665"/>
          </a:xfrm>
          <a:prstGeom prst="rect">
            <a:avLst/>
          </a:prstGeom>
        </p:spPr>
        <p:txBody>
          <a:bodyPr wrap="square">
            <a:spAutoFit/>
          </a:bodyPr>
          <a:lstStyle/>
          <a:p>
            <a:r>
              <a:rPr lang="en-US" sz="1200" dirty="0">
                <a:solidFill>
                  <a:schemeClr val="bg1">
                    <a:lumMod val="50000"/>
                  </a:schemeClr>
                </a:solidFill>
              </a:rPr>
              <a:t>A. Reyes-Lúa, C. Zotica, S. Skogestad, 2018. </a:t>
            </a:r>
            <a:r>
              <a:rPr lang="en-US" sz="1200" i="1" dirty="0">
                <a:solidFill>
                  <a:schemeClr val="bg1">
                    <a:lumMod val="50000"/>
                  </a:schemeClr>
                </a:solidFill>
              </a:rPr>
              <a:t>Optimal Operation with Changing Active Constraint Regions using Classical Advanced Control</a:t>
            </a:r>
            <a:r>
              <a:rPr lang="en-US" sz="1200" dirty="0">
                <a:solidFill>
                  <a:schemeClr val="bg1">
                    <a:lumMod val="50000"/>
                  </a:schemeClr>
                </a:solidFill>
              </a:rPr>
              <a:t>. In: 10</a:t>
            </a:r>
            <a:r>
              <a:rPr lang="en-US" sz="1200" baseline="30000" dirty="0">
                <a:solidFill>
                  <a:schemeClr val="bg1">
                    <a:lumMod val="50000"/>
                  </a:schemeClr>
                </a:solidFill>
              </a:rPr>
              <a:t>th</a:t>
            </a:r>
            <a:r>
              <a:rPr lang="en-US" sz="1200" dirty="0">
                <a:solidFill>
                  <a:schemeClr val="bg1">
                    <a:lumMod val="50000"/>
                  </a:schemeClr>
                </a:solidFill>
              </a:rPr>
              <a:t> ADCHEM. IFAC, Shenyang, China.</a:t>
            </a:r>
            <a:endParaRPr lang="nb-NO" sz="1200" dirty="0">
              <a:solidFill>
                <a:schemeClr val="bg1">
                  <a:lumMod val="50000"/>
                </a:schemeClr>
              </a:solidFill>
            </a:endParaRPr>
          </a:p>
        </p:txBody>
      </p:sp>
    </p:spTree>
    <p:extLst>
      <p:ext uri="{BB962C8B-B14F-4D97-AF65-F5344CB8AC3E}">
        <p14:creationId xmlns:p14="http://schemas.microsoft.com/office/powerpoint/2010/main" val="1461332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a:t>Model</a:t>
            </a:r>
            <a:r>
              <a:rPr lang="es-MX" dirty="0"/>
              <a:t> </a:t>
            </a:r>
            <a:r>
              <a:rPr lang="es-MX" dirty="0" err="1"/>
              <a:t>predictive</a:t>
            </a:r>
            <a:r>
              <a:rPr lang="es-MX" dirty="0"/>
              <a:t> control (MPC)</a:t>
            </a:r>
            <a:endParaRPr lang="nb-NO" dirty="0"/>
          </a:p>
        </p:txBody>
      </p:sp>
      <p:sp>
        <p:nvSpPr>
          <p:cNvPr id="4" name="Plassholder for innhold 3"/>
          <p:cNvSpPr>
            <a:spLocks noGrp="1"/>
          </p:cNvSpPr>
          <p:nvPr>
            <p:ph idx="1"/>
          </p:nvPr>
        </p:nvSpPr>
        <p:spPr>
          <a:xfrm>
            <a:off x="609600" y="1774209"/>
            <a:ext cx="9601200" cy="4351954"/>
          </a:xfrm>
        </p:spPr>
        <p:txBody>
          <a:bodyPr>
            <a:normAutofit/>
          </a:bodyPr>
          <a:lstStyle/>
          <a:p>
            <a:r>
              <a:rPr lang="en-US" sz="2800" dirty="0"/>
              <a:t>Meets constraints “by design”.</a:t>
            </a:r>
          </a:p>
          <a:p>
            <a:r>
              <a:rPr lang="en-US" sz="2800" dirty="0"/>
              <a:t>Explicit model required. </a:t>
            </a:r>
          </a:p>
          <a:p>
            <a:r>
              <a:rPr lang="en-US" sz="2800" dirty="0"/>
              <a:t>If lack of DOF to meet control specifications:</a:t>
            </a:r>
          </a:p>
          <a:p>
            <a:pPr lvl="1"/>
            <a:r>
              <a:rPr lang="en-US" sz="2400" dirty="0"/>
              <a:t>Modify weights in objective function.</a:t>
            </a:r>
          </a:p>
          <a:p>
            <a:pPr lvl="1"/>
            <a:r>
              <a:rPr lang="en-US" sz="2400" dirty="0"/>
              <a:t>Use two-stage MPC with a priority list:</a:t>
            </a:r>
          </a:p>
          <a:p>
            <a:pPr marL="1257300" lvl="2" indent="-342900">
              <a:buFont typeface="+mj-lt"/>
              <a:buAutoNum type="arabicPeriod"/>
            </a:pPr>
            <a:r>
              <a:rPr lang="en-US" sz="2400" dirty="0"/>
              <a:t>Sequence of local steady state LPs and/or QPs</a:t>
            </a:r>
          </a:p>
          <a:p>
            <a:pPr lvl="3"/>
            <a:r>
              <a:rPr lang="en-US" sz="2400" dirty="0"/>
              <a:t>Add constraints in order of priority</a:t>
            </a:r>
          </a:p>
          <a:p>
            <a:pPr lvl="3"/>
            <a:r>
              <a:rPr lang="en-US" sz="2400" dirty="0"/>
              <a:t>Find feasibility </a:t>
            </a:r>
          </a:p>
          <a:p>
            <a:pPr marL="1257300" lvl="2" indent="-342900">
              <a:buFont typeface="+mj-lt"/>
              <a:buAutoNum type="arabicPeriod"/>
            </a:pPr>
            <a:r>
              <a:rPr lang="en-US" sz="2400" dirty="0"/>
              <a:t>MPC: dynamic optimization problem</a:t>
            </a:r>
          </a:p>
        </p:txBody>
      </p:sp>
    </p:spTree>
    <p:extLst>
      <p:ext uri="{BB962C8B-B14F-4D97-AF65-F5344CB8AC3E}">
        <p14:creationId xmlns:p14="http://schemas.microsoft.com/office/powerpoint/2010/main" val="2776195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Optimization</a:t>
            </a:r>
            <a:r>
              <a:rPr lang="nb-NO" dirty="0"/>
              <a:t> </a:t>
            </a:r>
            <a:r>
              <a:rPr lang="nb-NO" dirty="0" err="1"/>
              <a:t>with</a:t>
            </a:r>
            <a:r>
              <a:rPr lang="nb-NO" dirty="0"/>
              <a:t> PI-controller</a:t>
            </a:r>
          </a:p>
        </p:txBody>
      </p:sp>
      <p:sp>
        <p:nvSpPr>
          <p:cNvPr id="3" name="Content Placeholder 2"/>
          <p:cNvSpPr>
            <a:spLocks noGrp="1"/>
          </p:cNvSpPr>
          <p:nvPr>
            <p:ph idx="1"/>
          </p:nvPr>
        </p:nvSpPr>
        <p:spPr>
          <a:xfrm>
            <a:off x="517236" y="1417638"/>
            <a:ext cx="10972800" cy="1420565"/>
          </a:xfrm>
        </p:spPr>
        <p:txBody>
          <a:bodyPr>
            <a:normAutofit/>
          </a:bodyPr>
          <a:lstStyle/>
          <a:p>
            <a:pPr marL="0" indent="0">
              <a:buNone/>
            </a:pPr>
            <a:r>
              <a:rPr lang="nb-NO" sz="2000" dirty="0" err="1"/>
              <a:t>Both</a:t>
            </a:r>
            <a:r>
              <a:rPr lang="nb-NO" sz="2000" dirty="0"/>
              <a:t> cases:</a:t>
            </a:r>
          </a:p>
          <a:p>
            <a:r>
              <a:rPr lang="nb-NO" sz="2000" dirty="0"/>
              <a:t>Normal </a:t>
            </a:r>
            <a:r>
              <a:rPr lang="nb-NO" sz="2000" dirty="0" err="1"/>
              <a:t>operation</a:t>
            </a:r>
            <a:r>
              <a:rPr lang="nb-NO" sz="2000" dirty="0"/>
              <a:t>: y=</a:t>
            </a:r>
            <a:r>
              <a:rPr lang="nb-NO" sz="2000" dirty="0" err="1"/>
              <a:t>y</a:t>
            </a:r>
            <a:r>
              <a:rPr lang="nb-NO" sz="2000" baseline="30000" dirty="0" err="1"/>
              <a:t>sp</a:t>
            </a:r>
            <a:endParaRPr lang="nb-NO" sz="2000" baseline="30000" dirty="0"/>
          </a:p>
          <a:p>
            <a:r>
              <a:rPr lang="nb-NO" sz="2000" dirty="0" err="1"/>
              <a:t>When</a:t>
            </a:r>
            <a:r>
              <a:rPr lang="nb-NO" sz="2000" dirty="0"/>
              <a:t> u (MV) </a:t>
            </a:r>
            <a:r>
              <a:rPr lang="nb-NO" sz="2000" dirty="0" err="1"/>
              <a:t>reaches</a:t>
            </a:r>
            <a:r>
              <a:rPr lang="nb-NO" sz="2000" dirty="0"/>
              <a:t> </a:t>
            </a:r>
            <a:r>
              <a:rPr lang="nb-NO" sz="2000" dirty="0" err="1"/>
              <a:t>constraint</a:t>
            </a:r>
            <a:r>
              <a:rPr lang="nb-NO" sz="2000" dirty="0"/>
              <a:t>: </a:t>
            </a:r>
            <a:r>
              <a:rPr lang="nb-NO" sz="2000" dirty="0" err="1"/>
              <a:t>control</a:t>
            </a:r>
            <a:r>
              <a:rPr lang="nb-NO" sz="2000" dirty="0"/>
              <a:t> of y (CV) is given up</a:t>
            </a:r>
          </a:p>
          <a:p>
            <a:endParaRPr lang="nb-NO"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10" y="-3175"/>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24872" y="2838203"/>
            <a:ext cx="10972800" cy="3181679"/>
          </a:xfrm>
          <a:prstGeom prst="rect">
            <a:avLst/>
          </a:prstGeom>
          <a:ln>
            <a:solidFill>
              <a:schemeClr val="accent5"/>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dirty="0" err="1"/>
              <a:t>Generalization</a:t>
            </a:r>
            <a:r>
              <a:rPr lang="nb-NO" dirty="0"/>
              <a:t> to </a:t>
            </a:r>
            <a:r>
              <a:rPr lang="nb-NO" dirty="0" err="1"/>
              <a:t>multivariable</a:t>
            </a:r>
            <a:r>
              <a:rPr lang="nb-NO" dirty="0"/>
              <a:t> case.  </a:t>
            </a:r>
            <a:r>
              <a:rPr lang="en-US" b="1" dirty="0"/>
              <a:t>Input saturation pairing rule:</a:t>
            </a:r>
          </a:p>
          <a:p>
            <a:pPr marL="0" indent="0">
              <a:buFont typeface="Arial"/>
              <a:buNone/>
            </a:pPr>
            <a:endParaRPr lang="en-US" sz="2000" dirty="0"/>
          </a:p>
          <a:p>
            <a:r>
              <a:rPr lang="en-US" b="1" dirty="0"/>
              <a:t>Pair </a:t>
            </a:r>
            <a:r>
              <a:rPr lang="en-US" b="1" dirty="0">
                <a:solidFill>
                  <a:srgbClr val="FF0000"/>
                </a:solidFill>
              </a:rPr>
              <a:t>low-priority controlled variable (y, CV) </a:t>
            </a:r>
            <a:r>
              <a:rPr lang="en-US" b="1" dirty="0"/>
              <a:t>(can be given up) with a </a:t>
            </a:r>
            <a:r>
              <a:rPr lang="en-US" b="1" dirty="0">
                <a:solidFill>
                  <a:srgbClr val="00B050"/>
                </a:solidFill>
              </a:rPr>
              <a:t>manipulated variable (u, MV) that may saturate.</a:t>
            </a:r>
          </a:p>
          <a:p>
            <a:pPr marL="0" indent="0">
              <a:buFont typeface="Arial"/>
              <a:buNone/>
            </a:pPr>
            <a:endParaRPr lang="en-US" sz="1800" dirty="0"/>
          </a:p>
          <a:p>
            <a:pPr marL="0" indent="0">
              <a:buFont typeface="Arial"/>
              <a:buNone/>
            </a:pPr>
            <a:r>
              <a:rPr lang="en-US" sz="1800" dirty="0"/>
              <a:t>Or equivalently</a:t>
            </a:r>
          </a:p>
          <a:p>
            <a:pPr marL="0" indent="0">
              <a:buFont typeface="Arial"/>
              <a:buNone/>
            </a:pPr>
            <a:endParaRPr lang="en-US" sz="1800" dirty="0"/>
          </a:p>
          <a:p>
            <a:r>
              <a:rPr lang="en-US" b="1" dirty="0"/>
              <a:t>Pair </a:t>
            </a:r>
            <a:r>
              <a:rPr lang="en-US" b="1" dirty="0">
                <a:solidFill>
                  <a:srgbClr val="FF0000"/>
                </a:solidFill>
              </a:rPr>
              <a:t>high-priority controlled variable (y, CV) </a:t>
            </a:r>
            <a:r>
              <a:rPr lang="en-US" b="1" dirty="0"/>
              <a:t>(cannot be given up) with a </a:t>
            </a:r>
            <a:r>
              <a:rPr lang="en-US" b="1" dirty="0">
                <a:solidFill>
                  <a:srgbClr val="00B050"/>
                </a:solidFill>
              </a:rPr>
              <a:t>manipulated variable (u, MV) that is </a:t>
            </a:r>
            <a:r>
              <a:rPr lang="en-US" b="1" u="sng" dirty="0">
                <a:solidFill>
                  <a:srgbClr val="00B050"/>
                </a:solidFill>
              </a:rPr>
              <a:t>not</a:t>
            </a:r>
            <a:r>
              <a:rPr lang="en-US" b="1" dirty="0">
                <a:solidFill>
                  <a:srgbClr val="00B050"/>
                </a:solidFill>
              </a:rPr>
              <a:t> likely to saturate</a:t>
            </a:r>
            <a:r>
              <a:rPr lang="en-US" sz="2000" b="1" dirty="0">
                <a:solidFill>
                  <a:srgbClr val="00B050"/>
                </a:solidFill>
              </a:rPr>
              <a:t>.</a:t>
            </a:r>
          </a:p>
          <a:p>
            <a:pPr marL="0" indent="0">
              <a:buFont typeface="Arial"/>
              <a:buNone/>
            </a:pPr>
            <a:endParaRPr lang="nb-NO" sz="1800" dirty="0"/>
          </a:p>
        </p:txBody>
      </p:sp>
      <p:sp>
        <p:nvSpPr>
          <p:cNvPr id="7" name="TextBox 6"/>
          <p:cNvSpPr txBox="1"/>
          <p:nvPr/>
        </p:nvSpPr>
        <p:spPr>
          <a:xfrm>
            <a:off x="8964280" y="661472"/>
            <a:ext cx="360996" cy="369332"/>
          </a:xfrm>
          <a:prstGeom prst="rect">
            <a:avLst/>
          </a:prstGeom>
          <a:noFill/>
        </p:spPr>
        <p:txBody>
          <a:bodyPr wrap="none" rtlCol="0">
            <a:spAutoFit/>
          </a:bodyPr>
          <a:lstStyle/>
          <a:p>
            <a:r>
              <a:rPr lang="nb-NO" dirty="0"/>
              <a:t>PI</a:t>
            </a:r>
          </a:p>
        </p:txBody>
      </p:sp>
    </p:spTree>
    <p:extLst>
      <p:ext uri="{BB962C8B-B14F-4D97-AF65-F5344CB8AC3E}">
        <p14:creationId xmlns:p14="http://schemas.microsoft.com/office/powerpoint/2010/main" val="26842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Optimal </a:t>
            </a:r>
            <a:r>
              <a:rPr lang="nb-NO" dirty="0" err="1"/>
              <a:t>operation</a:t>
            </a:r>
            <a:r>
              <a:rPr lang="nb-NO" dirty="0"/>
              <a:t> </a:t>
            </a:r>
            <a:r>
              <a:rPr lang="nb-NO" dirty="0" err="1"/>
              <a:t>using</a:t>
            </a:r>
            <a:r>
              <a:rPr lang="nb-NO" dirty="0"/>
              <a:t> </a:t>
            </a:r>
            <a:r>
              <a:rPr lang="nb-NO" dirty="0" err="1"/>
              <a:t>advanced</a:t>
            </a:r>
            <a:r>
              <a:rPr lang="nb-NO" dirty="0"/>
              <a:t> control </a:t>
            </a:r>
            <a:r>
              <a:rPr lang="nb-NO" dirty="0" err="1"/>
              <a:t>structures</a:t>
            </a:r>
            <a:br>
              <a:rPr lang="nb-NO" dirty="0"/>
            </a:br>
            <a:r>
              <a:rPr lang="nb-NO" dirty="0" err="1"/>
              <a:t>Multivariable</a:t>
            </a:r>
            <a:r>
              <a:rPr lang="nb-NO" dirty="0"/>
              <a:t>: Must </a:t>
            </a:r>
            <a:r>
              <a:rPr lang="nb-NO" dirty="0" err="1"/>
              <a:t>decide</a:t>
            </a:r>
            <a:r>
              <a:rPr lang="nb-NO" dirty="0"/>
              <a:t> </a:t>
            </a:r>
            <a:r>
              <a:rPr lang="nb-NO" dirty="0" err="1"/>
              <a:t>on</a:t>
            </a:r>
            <a:r>
              <a:rPr lang="nb-NO" dirty="0"/>
              <a:t> </a:t>
            </a:r>
            <a:r>
              <a:rPr lang="nb-NO" dirty="0" err="1"/>
              <a:t>pairing</a:t>
            </a:r>
            <a:endParaRPr lang="nb-NO" dirty="0"/>
          </a:p>
        </p:txBody>
      </p:sp>
      <p:sp>
        <p:nvSpPr>
          <p:cNvPr id="22" name="Plassholder for innhold 2"/>
          <p:cNvSpPr txBox="1">
            <a:spLocks/>
          </p:cNvSpPr>
          <p:nvPr/>
        </p:nvSpPr>
        <p:spPr>
          <a:xfrm>
            <a:off x="293822" y="1607100"/>
            <a:ext cx="3554278" cy="2987162"/>
          </a:xfrm>
          <a:prstGeom prst="rect">
            <a:avLst/>
          </a:prstGeom>
          <a:ln w="38100" cap="flat" cmpd="sng" algn="ctr">
            <a:solidFill>
              <a:schemeClr val="accent5"/>
            </a:solidFill>
            <a:prstDash val="soli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lnSpc>
                <a:spcPct val="210000"/>
              </a:lnSpc>
              <a:spcBef>
                <a:spcPts val="600"/>
              </a:spcBef>
              <a:buFont typeface="Arial"/>
              <a:buNone/>
            </a:pPr>
            <a:r>
              <a:rPr lang="en-US" sz="2000" b="1" dirty="0"/>
              <a:t>Input saturation pairing rule</a:t>
            </a:r>
          </a:p>
          <a:p>
            <a:pPr marL="0" indent="0" algn="ctr">
              <a:buFont typeface="Arial"/>
              <a:buNone/>
            </a:pPr>
            <a:r>
              <a:rPr lang="en-US" sz="2000" dirty="0"/>
              <a:t>Pair the </a:t>
            </a:r>
            <a:r>
              <a:rPr lang="en-US" sz="2000" dirty="0">
                <a:solidFill>
                  <a:srgbClr val="FF0000"/>
                </a:solidFill>
              </a:rPr>
              <a:t>high priority controlled variable (CV) </a:t>
            </a:r>
            <a:r>
              <a:rPr lang="en-US" sz="2000" dirty="0"/>
              <a:t>(cannot be given up) with a </a:t>
            </a:r>
            <a:r>
              <a:rPr lang="en-US" sz="2000" dirty="0">
                <a:solidFill>
                  <a:srgbClr val="00B050"/>
                </a:solidFill>
              </a:rPr>
              <a:t>manipulated variable (MV) that is </a:t>
            </a:r>
            <a:r>
              <a:rPr lang="en-US" sz="2000" u="sng" dirty="0">
                <a:solidFill>
                  <a:srgbClr val="00B050"/>
                </a:solidFill>
              </a:rPr>
              <a:t>not</a:t>
            </a:r>
            <a:r>
              <a:rPr lang="en-US" sz="2000" dirty="0">
                <a:solidFill>
                  <a:srgbClr val="00B050"/>
                </a:solidFill>
              </a:rPr>
              <a:t> likely to saturate.</a:t>
            </a:r>
          </a:p>
        </p:txBody>
      </p:sp>
      <p:pic>
        <p:nvPicPr>
          <p:cNvPr id="18" name="Bilde 17"/>
          <p:cNvPicPr>
            <a:picLocks noChangeAspect="1"/>
          </p:cNvPicPr>
          <p:nvPr/>
        </p:nvPicPr>
        <p:blipFill>
          <a:blip r:embed="rId2"/>
          <a:stretch>
            <a:fillRect/>
          </a:stretch>
        </p:blipFill>
        <p:spPr>
          <a:xfrm>
            <a:off x="4038666" y="3354275"/>
            <a:ext cx="3860734" cy="2852214"/>
          </a:xfrm>
          <a:prstGeom prst="rect">
            <a:avLst/>
          </a:prstGeom>
        </p:spPr>
      </p:pic>
      <p:pic>
        <p:nvPicPr>
          <p:cNvPr id="19" name="Bilde 18"/>
          <p:cNvPicPr>
            <a:picLocks noChangeAspect="1"/>
          </p:cNvPicPr>
          <p:nvPr/>
        </p:nvPicPr>
        <p:blipFill>
          <a:blip r:embed="rId3"/>
          <a:stretch>
            <a:fillRect/>
          </a:stretch>
        </p:blipFill>
        <p:spPr>
          <a:xfrm>
            <a:off x="8169102" y="1597063"/>
            <a:ext cx="3845097" cy="2466937"/>
          </a:xfrm>
          <a:prstGeom prst="rect">
            <a:avLst/>
          </a:prstGeom>
        </p:spPr>
      </p:pic>
    </p:spTree>
    <p:extLst>
      <p:ext uri="{BB962C8B-B14F-4D97-AF65-F5344CB8AC3E}">
        <p14:creationId xmlns:p14="http://schemas.microsoft.com/office/powerpoint/2010/main" val="1290255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Optimal </a:t>
            </a:r>
            <a:r>
              <a:rPr lang="nb-NO" dirty="0" err="1"/>
              <a:t>operation</a:t>
            </a:r>
            <a:r>
              <a:rPr lang="nb-NO" dirty="0"/>
              <a:t> </a:t>
            </a:r>
            <a:r>
              <a:rPr lang="nb-NO" dirty="0" err="1"/>
              <a:t>using</a:t>
            </a:r>
            <a:r>
              <a:rPr lang="nb-NO" dirty="0"/>
              <a:t> </a:t>
            </a:r>
            <a:r>
              <a:rPr lang="nb-NO" dirty="0" err="1"/>
              <a:t>advanced</a:t>
            </a:r>
            <a:r>
              <a:rPr lang="nb-NO" dirty="0"/>
              <a:t> </a:t>
            </a:r>
            <a:r>
              <a:rPr lang="nb-NO" dirty="0" err="1"/>
              <a:t>control</a:t>
            </a:r>
            <a:r>
              <a:rPr lang="nb-NO" dirty="0"/>
              <a:t> </a:t>
            </a:r>
            <a:r>
              <a:rPr lang="nb-NO" dirty="0" err="1"/>
              <a:t>structures</a:t>
            </a:r>
            <a:endParaRPr lang="nb-NO" dirty="0"/>
          </a:p>
        </p:txBody>
      </p:sp>
      <p:sp>
        <p:nvSpPr>
          <p:cNvPr id="3" name="Plassholder for innhold 2"/>
          <p:cNvSpPr>
            <a:spLocks noGrp="1"/>
          </p:cNvSpPr>
          <p:nvPr>
            <p:ph idx="1"/>
          </p:nvPr>
        </p:nvSpPr>
        <p:spPr>
          <a:xfrm>
            <a:off x="609600" y="1466358"/>
            <a:ext cx="8229600" cy="923924"/>
          </a:xfrm>
        </p:spPr>
        <p:txBody>
          <a:bodyPr>
            <a:normAutofit/>
          </a:bodyPr>
          <a:lstStyle/>
          <a:p>
            <a:pPr marL="0" indent="0">
              <a:buNone/>
            </a:pPr>
            <a:r>
              <a:rPr lang="en-US" dirty="0"/>
              <a:t>Control structure (pairing) may vary with the operating region.</a:t>
            </a:r>
          </a:p>
        </p:txBody>
      </p:sp>
      <p:grpSp>
        <p:nvGrpSpPr>
          <p:cNvPr id="20" name="Gruppe 19"/>
          <p:cNvGrpSpPr/>
          <p:nvPr/>
        </p:nvGrpSpPr>
        <p:grpSpPr>
          <a:xfrm>
            <a:off x="8358102" y="1627279"/>
            <a:ext cx="3264544" cy="2019147"/>
            <a:chOff x="5081430" y="3014397"/>
            <a:chExt cx="3922016" cy="2465727"/>
          </a:xfrm>
        </p:grpSpPr>
        <p:sp>
          <p:nvSpPr>
            <p:cNvPr id="4" name="Rektangel 3"/>
            <p:cNvSpPr/>
            <p:nvPr/>
          </p:nvSpPr>
          <p:spPr>
            <a:xfrm>
              <a:off x="5521419" y="3215443"/>
              <a:ext cx="3332517" cy="52704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Frihåndsform 4"/>
            <p:cNvSpPr/>
            <p:nvPr/>
          </p:nvSpPr>
          <p:spPr>
            <a:xfrm>
              <a:off x="6603376" y="3369937"/>
              <a:ext cx="2258147" cy="1600645"/>
            </a:xfrm>
            <a:custGeom>
              <a:avLst/>
              <a:gdLst>
                <a:gd name="connsiteX0" fmla="*/ 972423 w 2336403"/>
                <a:gd name="connsiteY0" fmla="*/ 1600645 h 1600645"/>
                <a:gd name="connsiteX1" fmla="*/ 713343 w 2336403"/>
                <a:gd name="connsiteY1" fmla="*/ 1158685 h 1600645"/>
                <a:gd name="connsiteX2" fmla="*/ 446643 w 2336403"/>
                <a:gd name="connsiteY2" fmla="*/ 792925 h 1600645"/>
                <a:gd name="connsiteX3" fmla="*/ 179943 w 2336403"/>
                <a:gd name="connsiteY3" fmla="*/ 472885 h 1600645"/>
                <a:gd name="connsiteX4" fmla="*/ 19923 w 2336403"/>
                <a:gd name="connsiteY4" fmla="*/ 366205 h 1600645"/>
                <a:gd name="connsiteX5" fmla="*/ 88503 w 2336403"/>
                <a:gd name="connsiteY5" fmla="*/ 305245 h 1600645"/>
                <a:gd name="connsiteX6" fmla="*/ 789543 w 2336403"/>
                <a:gd name="connsiteY6" fmla="*/ 91885 h 1600645"/>
                <a:gd name="connsiteX7" fmla="*/ 1810623 w 2336403"/>
                <a:gd name="connsiteY7" fmla="*/ 8065 h 1600645"/>
                <a:gd name="connsiteX8" fmla="*/ 2336403 w 2336403"/>
                <a:gd name="connsiteY8" fmla="*/ 8065 h 16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3" h="1600645">
                  <a:moveTo>
                    <a:pt x="972423" y="1600645"/>
                  </a:moveTo>
                  <a:cubicBezTo>
                    <a:pt x="886698" y="1446975"/>
                    <a:pt x="800973" y="1293305"/>
                    <a:pt x="713343" y="1158685"/>
                  </a:cubicBezTo>
                  <a:cubicBezTo>
                    <a:pt x="625713" y="1024065"/>
                    <a:pt x="535543" y="907225"/>
                    <a:pt x="446643" y="792925"/>
                  </a:cubicBezTo>
                  <a:cubicBezTo>
                    <a:pt x="357743" y="678625"/>
                    <a:pt x="251063" y="544005"/>
                    <a:pt x="179943" y="472885"/>
                  </a:cubicBezTo>
                  <a:cubicBezTo>
                    <a:pt x="108823" y="401765"/>
                    <a:pt x="35163" y="394145"/>
                    <a:pt x="19923" y="366205"/>
                  </a:cubicBezTo>
                  <a:cubicBezTo>
                    <a:pt x="4683" y="338265"/>
                    <a:pt x="-39767" y="350965"/>
                    <a:pt x="88503" y="305245"/>
                  </a:cubicBezTo>
                  <a:cubicBezTo>
                    <a:pt x="216773" y="259525"/>
                    <a:pt x="502523" y="141415"/>
                    <a:pt x="789543" y="91885"/>
                  </a:cubicBezTo>
                  <a:cubicBezTo>
                    <a:pt x="1076563" y="42355"/>
                    <a:pt x="1552813" y="22035"/>
                    <a:pt x="1810623" y="8065"/>
                  </a:cubicBezTo>
                  <a:cubicBezTo>
                    <a:pt x="2068433" y="-5905"/>
                    <a:pt x="2202418" y="1080"/>
                    <a:pt x="2336403" y="8065"/>
                  </a:cubicBezTo>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Frihåndsform 5"/>
            <p:cNvSpPr/>
            <p:nvPr/>
          </p:nvSpPr>
          <p:spPr>
            <a:xfrm>
              <a:off x="7519602" y="3377367"/>
              <a:ext cx="1334334" cy="1585461"/>
            </a:xfrm>
            <a:custGeom>
              <a:avLst/>
              <a:gdLst>
                <a:gd name="connsiteX0" fmla="*/ 1346200 w 1346200"/>
                <a:gd name="connsiteY0" fmla="*/ 0 h 1593850"/>
                <a:gd name="connsiteX1" fmla="*/ 1330325 w 1346200"/>
                <a:gd name="connsiteY1" fmla="*/ 1584325 h 1593850"/>
                <a:gd name="connsiteX2" fmla="*/ 0 w 1346200"/>
                <a:gd name="connsiteY2" fmla="*/ 1593850 h 1593850"/>
                <a:gd name="connsiteX3" fmla="*/ 1346200 w 1346200"/>
                <a:gd name="connsiteY3" fmla="*/ 0 h 1593850"/>
              </a:gdLst>
              <a:ahLst/>
              <a:cxnLst>
                <a:cxn ang="0">
                  <a:pos x="connsiteX0" y="connsiteY0"/>
                </a:cxn>
                <a:cxn ang="0">
                  <a:pos x="connsiteX1" y="connsiteY1"/>
                </a:cxn>
                <a:cxn ang="0">
                  <a:pos x="connsiteX2" y="connsiteY2"/>
                </a:cxn>
                <a:cxn ang="0">
                  <a:pos x="connsiteX3" y="connsiteY3"/>
                </a:cxn>
              </a:cxnLst>
              <a:rect l="l" t="t" r="r" b="b"/>
              <a:pathLst>
                <a:path w="1346200" h="1593850">
                  <a:moveTo>
                    <a:pt x="1346200" y="0"/>
                  </a:moveTo>
                  <a:lnTo>
                    <a:pt x="1330325" y="1584325"/>
                  </a:lnTo>
                  <a:lnTo>
                    <a:pt x="0" y="1593850"/>
                  </a:lnTo>
                  <a:lnTo>
                    <a:pt x="1346200" y="0"/>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 name="Gruppe 6"/>
            <p:cNvGrpSpPr/>
            <p:nvPr/>
          </p:nvGrpSpPr>
          <p:grpSpPr>
            <a:xfrm>
              <a:off x="5495539" y="3535793"/>
              <a:ext cx="2078966" cy="1441320"/>
              <a:chOff x="3149600" y="4524051"/>
              <a:chExt cx="2078966" cy="1441320"/>
            </a:xfrm>
          </p:grpSpPr>
          <p:sp>
            <p:nvSpPr>
              <p:cNvPr id="8" name="Frihåndsform 7"/>
              <p:cNvSpPr/>
              <p:nvPr/>
            </p:nvSpPr>
            <p:spPr>
              <a:xfrm>
                <a:off x="3149600" y="4524052"/>
                <a:ext cx="2078966" cy="1441319"/>
              </a:xfrm>
              <a:custGeom>
                <a:avLst/>
                <a:gdLst>
                  <a:gd name="connsiteX0" fmla="*/ 0 w 2078966"/>
                  <a:gd name="connsiteY0" fmla="*/ 708 h 1441319"/>
                  <a:gd name="connsiteX1" fmla="*/ 1112808 w 2078966"/>
                  <a:gd name="connsiteY1" fmla="*/ 181863 h 1441319"/>
                  <a:gd name="connsiteX2" fmla="*/ 1915064 w 2078966"/>
                  <a:gd name="connsiteY2" fmla="*/ 1122142 h 1441319"/>
                  <a:gd name="connsiteX3" fmla="*/ 2078966 w 2078966"/>
                  <a:gd name="connsiteY3" fmla="*/ 1441319 h 1441319"/>
                </a:gdLst>
                <a:ahLst/>
                <a:cxnLst>
                  <a:cxn ang="0">
                    <a:pos x="connsiteX0" y="connsiteY0"/>
                  </a:cxn>
                  <a:cxn ang="0">
                    <a:pos x="connsiteX1" y="connsiteY1"/>
                  </a:cxn>
                  <a:cxn ang="0">
                    <a:pos x="connsiteX2" y="connsiteY2"/>
                  </a:cxn>
                  <a:cxn ang="0">
                    <a:pos x="connsiteX3" y="connsiteY3"/>
                  </a:cxn>
                </a:cxnLst>
                <a:rect l="l" t="t" r="r" b="b"/>
                <a:pathLst>
                  <a:path w="2078966" h="1441319">
                    <a:moveTo>
                      <a:pt x="0" y="708"/>
                    </a:moveTo>
                    <a:cubicBezTo>
                      <a:pt x="396815" y="-2168"/>
                      <a:pt x="793631" y="-5043"/>
                      <a:pt x="1112808" y="181863"/>
                    </a:cubicBezTo>
                    <a:cubicBezTo>
                      <a:pt x="1431985" y="368769"/>
                      <a:pt x="1754038" y="912233"/>
                      <a:pt x="1915064" y="1122142"/>
                    </a:cubicBezTo>
                    <a:cubicBezTo>
                      <a:pt x="2076090" y="1332051"/>
                      <a:pt x="2077528" y="1386685"/>
                      <a:pt x="2078966" y="1441319"/>
                    </a:cubicBezTo>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Frihåndsform 8"/>
              <p:cNvSpPr/>
              <p:nvPr/>
            </p:nvSpPr>
            <p:spPr>
              <a:xfrm>
                <a:off x="3175480" y="4524051"/>
                <a:ext cx="2053086" cy="1431985"/>
              </a:xfrm>
              <a:custGeom>
                <a:avLst/>
                <a:gdLst>
                  <a:gd name="connsiteX0" fmla="*/ 0 w 2053086"/>
                  <a:gd name="connsiteY0" fmla="*/ 0 h 1431985"/>
                  <a:gd name="connsiteX1" fmla="*/ 17252 w 2053086"/>
                  <a:gd name="connsiteY1" fmla="*/ 1431985 h 1431985"/>
                  <a:gd name="connsiteX2" fmla="*/ 2053086 w 2053086"/>
                  <a:gd name="connsiteY2" fmla="*/ 1431985 h 1431985"/>
                  <a:gd name="connsiteX3" fmla="*/ 0 w 2053086"/>
                  <a:gd name="connsiteY3" fmla="*/ 0 h 1431985"/>
                </a:gdLst>
                <a:ahLst/>
                <a:cxnLst>
                  <a:cxn ang="0">
                    <a:pos x="connsiteX0" y="connsiteY0"/>
                  </a:cxn>
                  <a:cxn ang="0">
                    <a:pos x="connsiteX1" y="connsiteY1"/>
                  </a:cxn>
                  <a:cxn ang="0">
                    <a:pos x="connsiteX2" y="connsiteY2"/>
                  </a:cxn>
                  <a:cxn ang="0">
                    <a:pos x="connsiteX3" y="connsiteY3"/>
                  </a:cxn>
                </a:cxnLst>
                <a:rect l="l" t="t" r="r" b="b"/>
                <a:pathLst>
                  <a:path w="2053086" h="1431985">
                    <a:moveTo>
                      <a:pt x="0" y="0"/>
                    </a:moveTo>
                    <a:lnTo>
                      <a:pt x="17252" y="1431985"/>
                    </a:lnTo>
                    <a:lnTo>
                      <a:pt x="2053086" y="1431985"/>
                    </a:lnTo>
                    <a:lnTo>
                      <a:pt x="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cxnSp>
          <p:nvCxnSpPr>
            <p:cNvPr id="10" name="Rett pilkobling 9"/>
            <p:cNvCxnSpPr/>
            <p:nvPr/>
          </p:nvCxnSpPr>
          <p:spPr>
            <a:xfrm flipV="1">
              <a:off x="5495539" y="4960354"/>
              <a:ext cx="3507907" cy="7424"/>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11" name="Rett pilkobling 10"/>
            <p:cNvCxnSpPr/>
            <p:nvPr/>
          </p:nvCxnSpPr>
          <p:spPr>
            <a:xfrm flipV="1">
              <a:off x="5520939" y="3014397"/>
              <a:ext cx="480" cy="1962716"/>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sp>
          <p:nvSpPr>
            <p:cNvPr id="12" name="TekstSylinder 11"/>
            <p:cNvSpPr txBox="1"/>
            <p:nvPr/>
          </p:nvSpPr>
          <p:spPr>
            <a:xfrm>
              <a:off x="5702942" y="4104644"/>
              <a:ext cx="1212375" cy="451018"/>
            </a:xfrm>
            <a:prstGeom prst="rect">
              <a:avLst/>
            </a:prstGeom>
            <a:noFill/>
          </p:spPr>
          <p:txBody>
            <a:bodyPr wrap="square" rtlCol="0">
              <a:spAutoFit/>
            </a:bodyPr>
            <a:lstStyle/>
            <a:p>
              <a:r>
                <a:rPr lang="nb-NO" b="1" dirty="0">
                  <a:solidFill>
                    <a:schemeClr val="bg1"/>
                  </a:solidFill>
                </a:rPr>
                <a:t>Region 1</a:t>
              </a:r>
            </a:p>
          </p:txBody>
        </p:sp>
        <p:sp>
          <p:nvSpPr>
            <p:cNvPr id="13" name="TekstSylinder 12"/>
            <p:cNvSpPr txBox="1"/>
            <p:nvPr/>
          </p:nvSpPr>
          <p:spPr>
            <a:xfrm>
              <a:off x="7415654" y="3939640"/>
              <a:ext cx="1233552" cy="451018"/>
            </a:xfrm>
            <a:prstGeom prst="rect">
              <a:avLst/>
            </a:prstGeom>
            <a:noFill/>
          </p:spPr>
          <p:txBody>
            <a:bodyPr wrap="square" rtlCol="0">
              <a:spAutoFit/>
            </a:bodyPr>
            <a:lstStyle/>
            <a:p>
              <a:r>
                <a:rPr lang="nb-NO" b="1" dirty="0">
                  <a:solidFill>
                    <a:schemeClr val="bg1"/>
                  </a:solidFill>
                </a:rPr>
                <a:t>Region 2</a:t>
              </a:r>
            </a:p>
          </p:txBody>
        </p:sp>
        <p:sp>
          <p:nvSpPr>
            <p:cNvPr id="14" name="TekstSylinder 13"/>
            <p:cNvSpPr txBox="1"/>
            <p:nvPr/>
          </p:nvSpPr>
          <p:spPr>
            <a:xfrm>
              <a:off x="6081629" y="3226849"/>
              <a:ext cx="1430386" cy="451018"/>
            </a:xfrm>
            <a:prstGeom prst="rect">
              <a:avLst/>
            </a:prstGeom>
            <a:noFill/>
          </p:spPr>
          <p:txBody>
            <a:bodyPr wrap="square" rtlCol="0">
              <a:spAutoFit/>
            </a:bodyPr>
            <a:lstStyle/>
            <a:p>
              <a:r>
                <a:rPr lang="nb-NO" b="1" dirty="0">
                  <a:solidFill>
                    <a:schemeClr val="bg1"/>
                  </a:solidFill>
                </a:rPr>
                <a:t>Region 3</a:t>
              </a:r>
            </a:p>
          </p:txBody>
        </p:sp>
        <p:sp>
          <p:nvSpPr>
            <p:cNvPr id="15" name="TekstSylinder 14"/>
            <p:cNvSpPr txBox="1"/>
            <p:nvPr/>
          </p:nvSpPr>
          <p:spPr>
            <a:xfrm>
              <a:off x="6486605" y="5029106"/>
              <a:ext cx="1782562" cy="451018"/>
            </a:xfrm>
            <a:prstGeom prst="rect">
              <a:avLst/>
            </a:prstGeom>
            <a:noFill/>
          </p:spPr>
          <p:txBody>
            <a:bodyPr wrap="none" rtlCol="0">
              <a:spAutoFit/>
            </a:bodyPr>
            <a:lstStyle/>
            <a:p>
              <a:r>
                <a:rPr lang="nb-NO" dirty="0" err="1"/>
                <a:t>Disturbance</a:t>
              </a:r>
              <a:r>
                <a:rPr lang="nb-NO" dirty="0"/>
                <a:t> 1</a:t>
              </a:r>
            </a:p>
          </p:txBody>
        </p:sp>
        <p:sp>
          <p:nvSpPr>
            <p:cNvPr id="16" name="TekstSylinder 15"/>
            <p:cNvSpPr txBox="1"/>
            <p:nvPr/>
          </p:nvSpPr>
          <p:spPr>
            <a:xfrm rot="16200000">
              <a:off x="4397336" y="3882788"/>
              <a:ext cx="1811903" cy="443715"/>
            </a:xfrm>
            <a:prstGeom prst="rect">
              <a:avLst/>
            </a:prstGeom>
            <a:noFill/>
          </p:spPr>
          <p:txBody>
            <a:bodyPr wrap="none" rtlCol="0">
              <a:spAutoFit/>
            </a:bodyPr>
            <a:lstStyle/>
            <a:p>
              <a:r>
                <a:rPr lang="nb-NO" dirty="0" err="1"/>
                <a:t>Disturbance</a:t>
              </a:r>
              <a:r>
                <a:rPr lang="nb-NO" dirty="0"/>
                <a:t> 2</a:t>
              </a:r>
            </a:p>
          </p:txBody>
        </p:sp>
      </p:grpSp>
      <p:sp>
        <p:nvSpPr>
          <p:cNvPr id="43" name="Rektangel 42"/>
          <p:cNvSpPr/>
          <p:nvPr/>
        </p:nvSpPr>
        <p:spPr>
          <a:xfrm>
            <a:off x="215900" y="5964023"/>
            <a:ext cx="10162037" cy="461665"/>
          </a:xfrm>
          <a:prstGeom prst="rect">
            <a:avLst/>
          </a:prstGeom>
        </p:spPr>
        <p:txBody>
          <a:bodyPr wrap="square">
            <a:spAutoFit/>
          </a:bodyPr>
          <a:lstStyle/>
          <a:p>
            <a:r>
              <a:rPr lang="en-US" sz="1200" dirty="0">
                <a:solidFill>
                  <a:schemeClr val="bg1">
                    <a:lumMod val="50000"/>
                  </a:schemeClr>
                </a:solidFill>
              </a:rPr>
              <a:t>A. Reyes-Lúa, C. Zotica, S. Skogestad, 2018. </a:t>
            </a:r>
            <a:r>
              <a:rPr lang="en-US" sz="1200" i="1" dirty="0">
                <a:solidFill>
                  <a:schemeClr val="bg1">
                    <a:lumMod val="50000"/>
                  </a:schemeClr>
                </a:solidFill>
              </a:rPr>
              <a:t>Optimal Operation with Changing Active Constraint Regions using Classical Advanced Control</a:t>
            </a:r>
            <a:r>
              <a:rPr lang="en-US" sz="1200" dirty="0">
                <a:solidFill>
                  <a:schemeClr val="bg1">
                    <a:lumMod val="50000"/>
                  </a:schemeClr>
                </a:solidFill>
              </a:rPr>
              <a:t>. In: 10</a:t>
            </a:r>
            <a:r>
              <a:rPr lang="en-US" sz="1200" baseline="30000" dirty="0">
                <a:solidFill>
                  <a:schemeClr val="bg1">
                    <a:lumMod val="50000"/>
                  </a:schemeClr>
                </a:solidFill>
              </a:rPr>
              <a:t>th</a:t>
            </a:r>
            <a:r>
              <a:rPr lang="en-US" sz="1200" dirty="0">
                <a:solidFill>
                  <a:schemeClr val="bg1">
                    <a:lumMod val="50000"/>
                  </a:schemeClr>
                </a:solidFill>
              </a:rPr>
              <a:t> ADCHEM. IFAC, Shenyang, China.</a:t>
            </a:r>
            <a:endParaRPr lang="nb-NO" sz="1200" dirty="0">
              <a:solidFill>
                <a:schemeClr val="bg1">
                  <a:lumMod val="50000"/>
                </a:schemeClr>
              </a:solidFill>
            </a:endParaRPr>
          </a:p>
        </p:txBody>
      </p:sp>
      <p:pic>
        <p:nvPicPr>
          <p:cNvPr id="22" name="Bilde 21"/>
          <p:cNvPicPr>
            <a:picLocks noChangeAspect="1"/>
          </p:cNvPicPr>
          <p:nvPr/>
        </p:nvPicPr>
        <p:blipFill>
          <a:blip r:embed="rId2"/>
          <a:stretch>
            <a:fillRect/>
          </a:stretch>
        </p:blipFill>
        <p:spPr>
          <a:xfrm>
            <a:off x="260550" y="2962865"/>
            <a:ext cx="3648560" cy="2695465"/>
          </a:xfrm>
          <a:prstGeom prst="rect">
            <a:avLst/>
          </a:prstGeom>
        </p:spPr>
      </p:pic>
      <p:pic>
        <p:nvPicPr>
          <p:cNvPr id="23" name="Bilde 22"/>
          <p:cNvPicPr>
            <a:picLocks noChangeAspect="1"/>
          </p:cNvPicPr>
          <p:nvPr/>
        </p:nvPicPr>
        <p:blipFill>
          <a:blip r:embed="rId3"/>
          <a:stretch>
            <a:fillRect/>
          </a:stretch>
        </p:blipFill>
        <p:spPr>
          <a:xfrm>
            <a:off x="4205304" y="2962866"/>
            <a:ext cx="4201293" cy="2695465"/>
          </a:xfrm>
          <a:prstGeom prst="rect">
            <a:avLst/>
          </a:prstGeom>
        </p:spPr>
      </p:pic>
    </p:spTree>
    <p:extLst>
      <p:ext uri="{BB962C8B-B14F-4D97-AF65-F5344CB8AC3E}">
        <p14:creationId xmlns:p14="http://schemas.microsoft.com/office/powerpoint/2010/main" val="3401177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6192172" y="1308100"/>
            <a:ext cx="4942761" cy="2402255"/>
          </a:xfrm>
          <a:prstGeom prst="rect">
            <a:avLst/>
          </a:prstGeom>
        </p:spPr>
      </p:pic>
      <p:graphicFrame>
        <p:nvGraphicFramePr>
          <p:cNvPr id="3" name="Tabell 2"/>
          <p:cNvGraphicFramePr>
            <a:graphicFrameLocks noGrp="1"/>
          </p:cNvGraphicFramePr>
          <p:nvPr>
            <p:extLst/>
          </p:nvPr>
        </p:nvGraphicFramePr>
        <p:xfrm>
          <a:off x="1485900" y="3959440"/>
          <a:ext cx="8343900" cy="2042160"/>
        </p:xfrm>
        <a:graphic>
          <a:graphicData uri="http://schemas.openxmlformats.org/drawingml/2006/table">
            <a:tbl>
              <a:tblPr firstRow="1" bandRow="1">
                <a:tableStyleId>{2D5ABB26-0587-4C30-8999-92F81FD0307C}</a:tableStyleId>
              </a:tblPr>
              <a:tblGrid>
                <a:gridCol w="1848874">
                  <a:extLst>
                    <a:ext uri="{9D8B030D-6E8A-4147-A177-3AD203B41FA5}">
                      <a16:colId xmlns:a16="http://schemas.microsoft.com/office/drawing/2014/main" val="835904414"/>
                    </a:ext>
                  </a:extLst>
                </a:gridCol>
                <a:gridCol w="3713726">
                  <a:extLst>
                    <a:ext uri="{9D8B030D-6E8A-4147-A177-3AD203B41FA5}">
                      <a16:colId xmlns:a16="http://schemas.microsoft.com/office/drawing/2014/main" val="1095247859"/>
                    </a:ext>
                  </a:extLst>
                </a:gridCol>
                <a:gridCol w="2781300">
                  <a:extLst>
                    <a:ext uri="{9D8B030D-6E8A-4147-A177-3AD203B41FA5}">
                      <a16:colId xmlns:a16="http://schemas.microsoft.com/office/drawing/2014/main" val="969964672"/>
                    </a:ext>
                  </a:extLst>
                </a:gridCol>
              </a:tblGrid>
              <a:tr h="370840">
                <a:tc>
                  <a:txBody>
                    <a:bodyPr/>
                    <a:lstStyle/>
                    <a:p>
                      <a:pPr algn="ctr"/>
                      <a:r>
                        <a:rPr lang="es-MX" sz="2200" dirty="0" err="1"/>
                        <a:t>Priority</a:t>
                      </a:r>
                      <a:r>
                        <a:rPr lang="es-MX" sz="2200" dirty="0"/>
                        <a:t> </a:t>
                      </a:r>
                      <a:r>
                        <a:rPr lang="es-MX" sz="2200" dirty="0" err="1"/>
                        <a:t>level</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a:t>Description</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a:t>Constraints</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142879"/>
                  </a:ext>
                </a:extLst>
              </a:tr>
              <a:tr h="370840">
                <a:tc>
                  <a:txBody>
                    <a:bodyPr/>
                    <a:lstStyle/>
                    <a:p>
                      <a:pPr algn="ctr"/>
                      <a:r>
                        <a:rPr lang="es-MX" sz="2200" dirty="0"/>
                        <a:t>1</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a:t>Feasibility</a:t>
                      </a:r>
                      <a:r>
                        <a:rPr lang="es-MX" sz="2200" dirty="0"/>
                        <a:t> </a:t>
                      </a:r>
                      <a:r>
                        <a:rPr lang="es-MX" sz="2200" dirty="0" err="1"/>
                        <a:t>region</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i="1" dirty="0"/>
                        <a:t>F</a:t>
                      </a:r>
                      <a:r>
                        <a:rPr lang="es-MX" sz="2200" i="1" baseline="-25000" dirty="0"/>
                        <a:t>H </a:t>
                      </a:r>
                      <a:r>
                        <a:rPr lang="es-MX" sz="2200" i="1" dirty="0"/>
                        <a:t>≤ </a:t>
                      </a:r>
                      <a:r>
                        <a:rPr lang="es-MX" sz="2200" i="1" dirty="0" err="1"/>
                        <a:t>F</a:t>
                      </a:r>
                      <a:r>
                        <a:rPr lang="es-MX" sz="2200" i="1" baseline="-25000" dirty="0" err="1"/>
                        <a:t>H</a:t>
                      </a:r>
                      <a:r>
                        <a:rPr lang="es-MX" sz="2200" i="1" baseline="30000" dirty="0" err="1"/>
                        <a:t>max</a:t>
                      </a:r>
                      <a:endParaRPr lang="es-MX" sz="2200" i="1" baseline="30000" dirty="0"/>
                    </a:p>
                    <a:p>
                      <a:r>
                        <a:rPr lang="es-MX" sz="2200" i="1" dirty="0"/>
                        <a:t>F</a:t>
                      </a:r>
                      <a:r>
                        <a:rPr lang="es-MX" sz="2200" i="1" baseline="-25000" dirty="0"/>
                        <a:t>C </a:t>
                      </a:r>
                      <a:r>
                        <a:rPr lang="es-MX" sz="2200" i="1" dirty="0"/>
                        <a:t>≤ </a:t>
                      </a:r>
                      <a:r>
                        <a:rPr lang="es-MX" sz="2200" i="1" dirty="0" err="1"/>
                        <a:t>F</a:t>
                      </a:r>
                      <a:r>
                        <a:rPr lang="es-MX" sz="2200" i="1" baseline="-25000" dirty="0" err="1"/>
                        <a:t>c</a:t>
                      </a:r>
                      <a:r>
                        <a:rPr lang="es-MX" sz="2200" i="1" baseline="30000" dirty="0" err="1"/>
                        <a:t>max</a:t>
                      </a:r>
                      <a:endParaRPr lang="nb-NO" sz="22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453982"/>
                  </a:ext>
                </a:extLst>
              </a:tr>
              <a:tr h="370840">
                <a:tc>
                  <a:txBody>
                    <a:bodyPr/>
                    <a:lstStyle/>
                    <a:p>
                      <a:pPr algn="ctr"/>
                      <a:r>
                        <a:rPr lang="es-MX" sz="2200" dirty="0"/>
                        <a:t>2</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a:t>Main</a:t>
                      </a:r>
                      <a:r>
                        <a:rPr lang="es-MX" sz="2200" dirty="0"/>
                        <a:t> control </a:t>
                      </a:r>
                      <a:r>
                        <a:rPr lang="es-MX" sz="2200" dirty="0" err="1"/>
                        <a:t>objective</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i="1" dirty="0"/>
                        <a:t>T</a:t>
                      </a:r>
                      <a:r>
                        <a:rPr lang="es-MX" sz="2200" i="1" baseline="-25000" dirty="0"/>
                        <a:t>H </a:t>
                      </a:r>
                      <a:r>
                        <a:rPr lang="es-MX" sz="2200" i="1" dirty="0"/>
                        <a:t>= </a:t>
                      </a:r>
                      <a:r>
                        <a:rPr lang="es-MX" sz="2200" i="1" dirty="0" err="1"/>
                        <a:t>T</a:t>
                      </a:r>
                      <a:r>
                        <a:rPr lang="es-MX" sz="2200" i="1" baseline="-25000" dirty="0" err="1"/>
                        <a:t>H</a:t>
                      </a:r>
                      <a:r>
                        <a:rPr lang="es-MX" sz="2200" i="1" baseline="30000" dirty="0" err="1"/>
                        <a:t>sp</a:t>
                      </a:r>
                      <a:endParaRPr lang="nb-NO" sz="22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6534440"/>
                  </a:ext>
                </a:extLst>
              </a:tr>
              <a:tr h="370840">
                <a:tc>
                  <a:txBody>
                    <a:bodyPr/>
                    <a:lstStyle/>
                    <a:p>
                      <a:pPr algn="ctr"/>
                      <a:r>
                        <a:rPr lang="es-MX" sz="2200" dirty="0"/>
                        <a:t>3</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a:t>Desired</a:t>
                      </a:r>
                      <a:r>
                        <a:rPr lang="es-MX" sz="2200" dirty="0"/>
                        <a:t> </a:t>
                      </a:r>
                      <a:r>
                        <a:rPr lang="es-MX" sz="2200" dirty="0" err="1"/>
                        <a:t>throughput</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200" i="1" dirty="0"/>
                        <a:t>F</a:t>
                      </a:r>
                      <a:r>
                        <a:rPr lang="es-MX" sz="2200" i="1" baseline="-25000" dirty="0"/>
                        <a:t>H </a:t>
                      </a:r>
                      <a:r>
                        <a:rPr lang="es-MX" sz="2200" i="1" dirty="0"/>
                        <a:t>= </a:t>
                      </a:r>
                      <a:r>
                        <a:rPr lang="es-MX" sz="2200" i="1" dirty="0" err="1"/>
                        <a:t>F</a:t>
                      </a:r>
                      <a:r>
                        <a:rPr lang="es-MX" sz="2200" i="1" baseline="-25000" dirty="0" err="1"/>
                        <a:t>H</a:t>
                      </a:r>
                      <a:r>
                        <a:rPr lang="es-MX" sz="2200" i="1" baseline="30000" dirty="0" err="1"/>
                        <a:t>sp</a:t>
                      </a:r>
                      <a:endParaRPr lang="nb-NO" sz="22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751685"/>
                  </a:ext>
                </a:extLst>
              </a:tr>
            </a:tbl>
          </a:graphicData>
        </a:graphic>
      </p:graphicFrame>
      <p:sp>
        <p:nvSpPr>
          <p:cNvPr id="9" name="Tittel 8"/>
          <p:cNvSpPr>
            <a:spLocks noGrp="1"/>
          </p:cNvSpPr>
          <p:nvPr>
            <p:ph type="title"/>
          </p:nvPr>
        </p:nvSpPr>
        <p:spPr/>
        <p:txBody>
          <a:bodyPr/>
          <a:lstStyle/>
          <a:p>
            <a:r>
              <a:rPr lang="es-MX" dirty="0" err="1"/>
              <a:t>Priorities</a:t>
            </a:r>
            <a:r>
              <a:rPr lang="es-MX" dirty="0"/>
              <a:t> and </a:t>
            </a:r>
            <a:r>
              <a:rPr lang="es-MX" dirty="0" err="1"/>
              <a:t>constraints</a:t>
            </a:r>
            <a:endParaRPr lang="nb-NO" dirty="0"/>
          </a:p>
        </p:txBody>
      </p:sp>
      <p:graphicFrame>
        <p:nvGraphicFramePr>
          <p:cNvPr id="10" name="Tabell 9"/>
          <p:cNvGraphicFramePr>
            <a:graphicFrameLocks noGrp="1"/>
          </p:cNvGraphicFramePr>
          <p:nvPr>
            <p:extLst/>
          </p:nvPr>
        </p:nvGraphicFramePr>
        <p:xfrm>
          <a:off x="609600" y="1863709"/>
          <a:ext cx="5086558" cy="1253166"/>
        </p:xfrm>
        <a:graphic>
          <a:graphicData uri="http://schemas.openxmlformats.org/drawingml/2006/table">
            <a:tbl>
              <a:tblPr firstRow="1" bandRow="1">
                <a:tableStyleId>{2D5ABB26-0587-4C30-8999-92F81FD0307C}</a:tableStyleId>
              </a:tblPr>
              <a:tblGrid>
                <a:gridCol w="2543279">
                  <a:extLst>
                    <a:ext uri="{9D8B030D-6E8A-4147-A177-3AD203B41FA5}">
                      <a16:colId xmlns:a16="http://schemas.microsoft.com/office/drawing/2014/main" val="1015117908"/>
                    </a:ext>
                  </a:extLst>
                </a:gridCol>
                <a:gridCol w="2543279">
                  <a:extLst>
                    <a:ext uri="{9D8B030D-6E8A-4147-A177-3AD203B41FA5}">
                      <a16:colId xmlns:a16="http://schemas.microsoft.com/office/drawing/2014/main" val="1447004033"/>
                    </a:ext>
                  </a:extLst>
                </a:gridCol>
              </a:tblGrid>
              <a:tr h="491166">
                <a:tc>
                  <a:txBody>
                    <a:bodyPr/>
                    <a:lstStyle/>
                    <a:p>
                      <a:r>
                        <a:rPr lang="es-MX" sz="2200" dirty="0"/>
                        <a:t>MV </a:t>
                      </a:r>
                      <a:r>
                        <a:rPr lang="es-MX" sz="2200" dirty="0" err="1"/>
                        <a:t>constraints</a:t>
                      </a:r>
                      <a:endParaRPr lang="nb-NO" sz="2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200" dirty="0"/>
                        <a:t>CV </a:t>
                      </a:r>
                      <a:r>
                        <a:rPr lang="es-MX" sz="2200" dirty="0" err="1"/>
                        <a:t>constraints</a:t>
                      </a:r>
                      <a:endParaRPr lang="nb-NO" sz="2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845001"/>
                  </a:ext>
                </a:extLst>
              </a:tr>
              <a:tr h="491166">
                <a:tc>
                  <a:txBody>
                    <a:bodyPr/>
                    <a:lstStyle/>
                    <a:p>
                      <a:r>
                        <a:rPr lang="es-MX" sz="2200" i="1" dirty="0"/>
                        <a:t>F</a:t>
                      </a:r>
                      <a:r>
                        <a:rPr lang="es-MX" sz="2200" i="1" baseline="-25000" dirty="0"/>
                        <a:t>H </a:t>
                      </a:r>
                      <a:r>
                        <a:rPr lang="es-MX" sz="2200" i="1" dirty="0"/>
                        <a:t>≤ </a:t>
                      </a:r>
                      <a:r>
                        <a:rPr lang="es-MX" sz="2200" i="1" dirty="0" err="1"/>
                        <a:t>F</a:t>
                      </a:r>
                      <a:r>
                        <a:rPr lang="es-MX" sz="2200" i="1" baseline="-25000" dirty="0" err="1"/>
                        <a:t>H</a:t>
                      </a:r>
                      <a:r>
                        <a:rPr lang="es-MX" sz="2200" i="1" baseline="30000" dirty="0" err="1"/>
                        <a:t>max</a:t>
                      </a:r>
                      <a:endParaRPr lang="es-MX" sz="2200" i="1" baseline="30000" dirty="0"/>
                    </a:p>
                    <a:p>
                      <a:r>
                        <a:rPr lang="es-MX" sz="2200" i="1" dirty="0"/>
                        <a:t>F</a:t>
                      </a:r>
                      <a:r>
                        <a:rPr lang="es-MX" sz="2200" i="1" baseline="-25000" dirty="0"/>
                        <a:t>C </a:t>
                      </a:r>
                      <a:r>
                        <a:rPr lang="es-MX" sz="2200" i="1" dirty="0"/>
                        <a:t>≤ </a:t>
                      </a:r>
                      <a:r>
                        <a:rPr lang="es-MX" sz="2200" i="1" dirty="0" err="1"/>
                        <a:t>F</a:t>
                      </a:r>
                      <a:r>
                        <a:rPr lang="es-MX" sz="2200" i="1" baseline="-25000" dirty="0" err="1"/>
                        <a:t>c</a:t>
                      </a:r>
                      <a:r>
                        <a:rPr lang="es-MX" sz="2200" i="1" baseline="30000" dirty="0" err="1"/>
                        <a:t>max</a:t>
                      </a:r>
                      <a:endParaRPr lang="nb-NO" sz="22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200" i="1" dirty="0"/>
                        <a:t>T</a:t>
                      </a:r>
                      <a:r>
                        <a:rPr lang="es-MX" sz="2200" i="1" baseline="-25000" dirty="0"/>
                        <a:t>H </a:t>
                      </a:r>
                      <a:r>
                        <a:rPr lang="es-MX" sz="2200" i="1" dirty="0"/>
                        <a:t>= </a:t>
                      </a:r>
                      <a:r>
                        <a:rPr lang="es-MX" sz="2200" i="1" dirty="0" err="1"/>
                        <a:t>T</a:t>
                      </a:r>
                      <a:r>
                        <a:rPr lang="es-MX" sz="2200" i="1" baseline="-25000" dirty="0" err="1"/>
                        <a:t>H</a:t>
                      </a:r>
                      <a:r>
                        <a:rPr lang="es-MX" sz="2200" i="1" baseline="30000" dirty="0" err="1"/>
                        <a:t>sp</a:t>
                      </a:r>
                      <a:endParaRPr lang="nb-NO" sz="220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s-MX" sz="2200" i="1" dirty="0"/>
                        <a:t>F</a:t>
                      </a:r>
                      <a:r>
                        <a:rPr lang="es-MX" sz="2200" i="1" baseline="-25000" dirty="0"/>
                        <a:t>H </a:t>
                      </a:r>
                      <a:r>
                        <a:rPr lang="es-MX" sz="2200" i="1" dirty="0"/>
                        <a:t>= </a:t>
                      </a:r>
                      <a:r>
                        <a:rPr lang="es-MX" sz="2200" i="1" dirty="0" err="1"/>
                        <a:t>F</a:t>
                      </a:r>
                      <a:r>
                        <a:rPr lang="es-MX" sz="2200" i="1" baseline="-25000" dirty="0" err="1"/>
                        <a:t>H</a:t>
                      </a:r>
                      <a:r>
                        <a:rPr lang="es-MX" sz="2200" i="1" baseline="30000" dirty="0" err="1"/>
                        <a:t>sp</a:t>
                      </a:r>
                      <a:endParaRPr lang="nb-NO" sz="22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333052"/>
                  </a:ext>
                </a:extLst>
              </a:tr>
            </a:tbl>
          </a:graphicData>
        </a:graphic>
      </p:graphicFrame>
    </p:spTree>
    <p:extLst>
      <p:ext uri="{BB962C8B-B14F-4D97-AF65-F5344CB8AC3E}">
        <p14:creationId xmlns:p14="http://schemas.microsoft.com/office/powerpoint/2010/main" val="402401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6" name="Footer Placeholder 4"/>
          <p:cNvSpPr>
            <a:spLocks noGrp="1"/>
          </p:cNvSpPr>
          <p:nvPr>
            <p:ph type="ftr" sz="quarter" idx="4294967295"/>
          </p:nvPr>
        </p:nvSpPr>
        <p:spPr/>
        <p:txBody>
          <a:bodyPr/>
          <a:lstStyle/>
          <a:p>
            <a:pPr>
              <a:defRPr/>
            </a:pPr>
            <a:endParaRPr lang="nn-NO"/>
          </a:p>
          <a:p>
            <a:pPr>
              <a:defRPr/>
            </a:pPr>
            <a:endParaRPr lang="nn-NO"/>
          </a:p>
        </p:txBody>
      </p:sp>
      <p:sp>
        <p:nvSpPr>
          <p:cNvPr id="17412" name="Rectangle 2"/>
          <p:cNvSpPr>
            <a:spLocks noGrp="1" noChangeArrowheads="1"/>
          </p:cNvSpPr>
          <p:nvPr>
            <p:ph type="title"/>
          </p:nvPr>
        </p:nvSpPr>
        <p:spPr/>
        <p:txBody>
          <a:bodyPr/>
          <a:lstStyle/>
          <a:p>
            <a:r>
              <a:rPr lang="nb-NO" altLang="nb-NO"/>
              <a:t>Practice: Engineering systems</a:t>
            </a:r>
            <a:endParaRPr lang="en-US" altLang="nb-NO"/>
          </a:p>
        </p:txBody>
      </p:sp>
      <p:sp>
        <p:nvSpPr>
          <p:cNvPr id="17413" name="Rectangle 3"/>
          <p:cNvSpPr>
            <a:spLocks noGrp="1" noChangeArrowheads="1"/>
          </p:cNvSpPr>
          <p:nvPr>
            <p:ph type="body" idx="1"/>
          </p:nvPr>
        </p:nvSpPr>
        <p:spPr>
          <a:xfrm>
            <a:off x="2603499" y="1773238"/>
            <a:ext cx="8595723" cy="4114800"/>
          </a:xfrm>
        </p:spPr>
        <p:txBody>
          <a:bodyPr/>
          <a:lstStyle/>
          <a:p>
            <a:r>
              <a:rPr lang="en-US" altLang="nb-NO" dirty="0"/>
              <a:t>Most (all?) large-scale engineering systems are controlled using hierarchies of quite simple controllers </a:t>
            </a:r>
          </a:p>
          <a:p>
            <a:pPr lvl="1"/>
            <a:r>
              <a:rPr lang="en-US" altLang="nb-NO" sz="2400" dirty="0"/>
              <a:t>Large-scale chemical plant (refinery) </a:t>
            </a:r>
          </a:p>
          <a:p>
            <a:pPr lvl="1"/>
            <a:r>
              <a:rPr lang="en-US" altLang="nb-NO" sz="2400" dirty="0"/>
              <a:t>Commercial aircraft</a:t>
            </a:r>
          </a:p>
          <a:p>
            <a:r>
              <a:rPr lang="en-US" altLang="nb-NO" dirty="0"/>
              <a:t>100’s of loops</a:t>
            </a:r>
          </a:p>
          <a:p>
            <a:r>
              <a:rPr lang="en-US" altLang="nb-NO" dirty="0"/>
              <a:t>Simple components: </a:t>
            </a:r>
          </a:p>
          <a:p>
            <a:pPr lvl="1">
              <a:buFontTx/>
              <a:buNone/>
            </a:pPr>
            <a:r>
              <a:rPr lang="en-US" altLang="nb-NO" dirty="0"/>
              <a:t>	 PI-control + selectors + cascade + nonlinear fixes + some feedforward</a:t>
            </a:r>
          </a:p>
        </p:txBody>
      </p:sp>
      <p:sp>
        <p:nvSpPr>
          <p:cNvPr id="17414" name="Text Box 4"/>
          <p:cNvSpPr txBox="1">
            <a:spLocks noChangeArrowheads="1"/>
          </p:cNvSpPr>
          <p:nvPr/>
        </p:nvSpPr>
        <p:spPr bwMode="auto">
          <a:xfrm>
            <a:off x="2908300" y="4868863"/>
            <a:ext cx="517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600">
                <a:solidFill>
                  <a:srgbClr val="FF3300"/>
                </a:solidFill>
              </a:rPr>
              <a:t>Same in biological systems</a:t>
            </a:r>
          </a:p>
        </p:txBody>
      </p:sp>
      <p:sp>
        <p:nvSpPr>
          <p:cNvPr id="7" name="Text Box 4"/>
          <p:cNvSpPr txBox="1">
            <a:spLocks noChangeArrowheads="1"/>
          </p:cNvSpPr>
          <p:nvPr/>
        </p:nvSpPr>
        <p:spPr bwMode="auto">
          <a:xfrm>
            <a:off x="3060701" y="5662613"/>
            <a:ext cx="50450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600">
                <a:solidFill>
                  <a:srgbClr val="FF3300"/>
                </a:solidFill>
              </a:rPr>
              <a:t>But: Not well understood</a:t>
            </a:r>
          </a:p>
        </p:txBody>
      </p:sp>
    </p:spTree>
    <p:extLst>
      <p:ext uri="{BB962C8B-B14F-4D97-AF65-F5344CB8AC3E}">
        <p14:creationId xmlns:p14="http://schemas.microsoft.com/office/powerpoint/2010/main" val="891172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a:t>Handling</a:t>
            </a:r>
            <a:r>
              <a:rPr lang="es-MX" dirty="0"/>
              <a:t> </a:t>
            </a:r>
            <a:r>
              <a:rPr lang="es-MX" dirty="0" err="1"/>
              <a:t>constraints</a:t>
            </a:r>
            <a:r>
              <a:rPr lang="es-MX" dirty="0"/>
              <a:t> </a:t>
            </a:r>
            <a:r>
              <a:rPr lang="es-MX" dirty="0" err="1"/>
              <a:t>using</a:t>
            </a:r>
            <a:r>
              <a:rPr lang="es-MX" dirty="0"/>
              <a:t> ACS</a:t>
            </a:r>
            <a:endParaRPr lang="nb-NO" dirty="0"/>
          </a:p>
        </p:txBody>
      </p:sp>
      <p:sp>
        <p:nvSpPr>
          <p:cNvPr id="3" name="Plassholder for innhold 2"/>
          <p:cNvSpPr>
            <a:spLocks noGrp="1"/>
          </p:cNvSpPr>
          <p:nvPr>
            <p:ph idx="1"/>
          </p:nvPr>
        </p:nvSpPr>
        <p:spPr>
          <a:xfrm>
            <a:off x="609600" y="1417639"/>
            <a:ext cx="10883900" cy="1093963"/>
          </a:xfrm>
          <a:ln w="25400">
            <a:solidFill>
              <a:schemeClr val="accent5"/>
            </a:solidFill>
          </a:ln>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lnSpc>
                <a:spcPct val="210000"/>
              </a:lnSpc>
              <a:spcBef>
                <a:spcPts val="600"/>
              </a:spcBef>
              <a:buNone/>
            </a:pPr>
            <a:r>
              <a:rPr lang="en-US" sz="2000" b="1" dirty="0"/>
              <a:t>Input saturation pairing rule</a:t>
            </a:r>
          </a:p>
          <a:p>
            <a:pPr marL="0" indent="0" algn="ctr">
              <a:buNone/>
            </a:pPr>
            <a:r>
              <a:rPr lang="en-US" sz="2000" dirty="0"/>
              <a:t>A high priority controlled variable (CV) (which cannot be given up) should be paired with a manipulated variable (MV) that is not likely to saturate.</a:t>
            </a:r>
          </a:p>
          <a:p>
            <a:pPr marL="0" indent="0" algn="ctr">
              <a:buNone/>
            </a:pPr>
            <a:endParaRPr lang="nb-NO" sz="2000" dirty="0"/>
          </a:p>
        </p:txBody>
      </p:sp>
      <p:sp>
        <p:nvSpPr>
          <p:cNvPr id="32" name="TekstSylinder 31"/>
          <p:cNvSpPr txBox="1"/>
          <p:nvPr/>
        </p:nvSpPr>
        <p:spPr>
          <a:xfrm>
            <a:off x="3177747" y="3018232"/>
            <a:ext cx="1144440" cy="1200329"/>
          </a:xfrm>
          <a:prstGeom prst="rect">
            <a:avLst/>
          </a:prstGeom>
          <a:noFill/>
        </p:spPr>
        <p:txBody>
          <a:bodyPr wrap="square" rtlCol="0">
            <a:spAutoFit/>
          </a:bodyPr>
          <a:lstStyle/>
          <a:p>
            <a:pPr algn="ctr"/>
            <a:r>
              <a:rPr lang="nb-NO" dirty="0" err="1"/>
              <a:t>Pairing</a:t>
            </a:r>
            <a:r>
              <a:rPr lang="nb-NO" dirty="0"/>
              <a:t> </a:t>
            </a:r>
            <a:r>
              <a:rPr lang="nb-NO" dirty="0" err="1"/>
              <a:t>rule</a:t>
            </a:r>
            <a:r>
              <a:rPr lang="nb-NO" dirty="0"/>
              <a:t> </a:t>
            </a:r>
            <a:r>
              <a:rPr lang="nb-NO" dirty="0" err="1"/>
              <a:t>was</a:t>
            </a:r>
            <a:r>
              <a:rPr lang="nb-NO" dirty="0"/>
              <a:t> </a:t>
            </a:r>
            <a:r>
              <a:rPr lang="nb-NO" dirty="0" err="1"/>
              <a:t>followed</a:t>
            </a:r>
            <a:r>
              <a:rPr lang="nb-NO" dirty="0"/>
              <a:t>?</a:t>
            </a:r>
          </a:p>
          <a:p>
            <a:pPr algn="ctr"/>
            <a:endParaRPr lang="nb-NO" dirty="0"/>
          </a:p>
        </p:txBody>
      </p:sp>
      <p:sp>
        <p:nvSpPr>
          <p:cNvPr id="7" name="TekstSylinder 6"/>
          <p:cNvSpPr txBox="1"/>
          <p:nvPr/>
        </p:nvSpPr>
        <p:spPr>
          <a:xfrm>
            <a:off x="609600" y="4119327"/>
            <a:ext cx="1219200" cy="646331"/>
          </a:xfrm>
          <a:prstGeom prst="rect">
            <a:avLst/>
          </a:prstGeom>
          <a:noFill/>
          <a:ln w="25400">
            <a:solidFill>
              <a:srgbClr val="002060"/>
            </a:solidFill>
          </a:ln>
        </p:spPr>
        <p:txBody>
          <a:bodyPr wrap="square" rtlCol="0">
            <a:spAutoFit/>
          </a:bodyPr>
          <a:lstStyle/>
          <a:p>
            <a:pPr algn="ctr"/>
            <a:r>
              <a:rPr lang="nb-NO" dirty="0" err="1"/>
              <a:t>Constraint</a:t>
            </a:r>
            <a:r>
              <a:rPr lang="nb-NO" dirty="0"/>
              <a:t> </a:t>
            </a:r>
            <a:r>
              <a:rPr lang="nb-NO" dirty="0" err="1"/>
              <a:t>reached</a:t>
            </a:r>
            <a:endParaRPr lang="nb-NO" dirty="0"/>
          </a:p>
        </p:txBody>
      </p:sp>
      <p:sp>
        <p:nvSpPr>
          <p:cNvPr id="9" name="TekstSylinder 8"/>
          <p:cNvSpPr txBox="1"/>
          <p:nvPr/>
        </p:nvSpPr>
        <p:spPr>
          <a:xfrm>
            <a:off x="6424995" y="4831864"/>
            <a:ext cx="1454989" cy="369332"/>
          </a:xfrm>
          <a:prstGeom prst="rect">
            <a:avLst/>
          </a:prstGeom>
          <a:noFill/>
          <a:ln w="25400">
            <a:solidFill>
              <a:srgbClr val="002060"/>
            </a:solidFill>
          </a:ln>
        </p:spPr>
        <p:txBody>
          <a:bodyPr wrap="square" rtlCol="0">
            <a:spAutoFit/>
          </a:bodyPr>
          <a:lstStyle/>
          <a:p>
            <a:r>
              <a:rPr lang="nb-NO" dirty="0"/>
              <a:t>Do </a:t>
            </a:r>
            <a:r>
              <a:rPr lang="nb-NO" dirty="0" err="1"/>
              <a:t>nothing</a:t>
            </a:r>
            <a:endParaRPr lang="nb-NO" dirty="0"/>
          </a:p>
        </p:txBody>
      </p:sp>
      <p:sp>
        <p:nvSpPr>
          <p:cNvPr id="10" name="TekstSylinder 9"/>
          <p:cNvSpPr txBox="1"/>
          <p:nvPr/>
        </p:nvSpPr>
        <p:spPr>
          <a:xfrm>
            <a:off x="6424995" y="5573526"/>
            <a:ext cx="3976778" cy="369332"/>
          </a:xfrm>
          <a:prstGeom prst="rect">
            <a:avLst/>
          </a:prstGeom>
          <a:noFill/>
          <a:ln w="25400">
            <a:solidFill>
              <a:srgbClr val="002060"/>
            </a:solidFill>
          </a:ln>
        </p:spPr>
        <p:txBody>
          <a:bodyPr wrap="square" rtlCol="0">
            <a:spAutoFit/>
          </a:bodyPr>
          <a:lstStyle/>
          <a:p>
            <a:r>
              <a:rPr lang="nb-NO" dirty="0" err="1"/>
              <a:t>Give</a:t>
            </a:r>
            <a:r>
              <a:rPr lang="nb-NO" dirty="0"/>
              <a:t>-up a </a:t>
            </a:r>
            <a:r>
              <a:rPr lang="nb-NO" dirty="0" err="1"/>
              <a:t>low</a:t>
            </a:r>
            <a:r>
              <a:rPr lang="nb-NO" dirty="0"/>
              <a:t> </a:t>
            </a:r>
            <a:r>
              <a:rPr lang="nb-NO" dirty="0" err="1"/>
              <a:t>priority</a:t>
            </a:r>
            <a:r>
              <a:rPr lang="nb-NO" dirty="0"/>
              <a:t> CV </a:t>
            </a:r>
            <a:r>
              <a:rPr lang="nb-NO" dirty="0" err="1"/>
              <a:t>using</a:t>
            </a:r>
            <a:r>
              <a:rPr lang="nb-NO" dirty="0"/>
              <a:t> </a:t>
            </a:r>
            <a:r>
              <a:rPr lang="nb-NO" dirty="0" err="1"/>
              <a:t>selector</a:t>
            </a:r>
            <a:endParaRPr lang="nb-NO" dirty="0"/>
          </a:p>
        </p:txBody>
      </p:sp>
      <p:sp>
        <p:nvSpPr>
          <p:cNvPr id="12" name="TekstSylinder 11"/>
          <p:cNvSpPr txBox="1"/>
          <p:nvPr/>
        </p:nvSpPr>
        <p:spPr>
          <a:xfrm>
            <a:off x="6424995" y="3051433"/>
            <a:ext cx="4563382" cy="369332"/>
          </a:xfrm>
          <a:prstGeom prst="rect">
            <a:avLst/>
          </a:prstGeom>
          <a:noFill/>
          <a:ln w="25400">
            <a:solidFill>
              <a:srgbClr val="002060"/>
            </a:solidFill>
          </a:ln>
        </p:spPr>
        <p:txBody>
          <a:bodyPr wrap="square" rtlCol="0">
            <a:spAutoFit/>
          </a:bodyPr>
          <a:lstStyle/>
          <a:p>
            <a:r>
              <a:rPr lang="nb-NO" dirty="0"/>
              <a:t>Do </a:t>
            </a:r>
            <a:r>
              <a:rPr lang="nb-NO" dirty="0" err="1"/>
              <a:t>nothing</a:t>
            </a:r>
            <a:r>
              <a:rPr lang="nb-NO" dirty="0"/>
              <a:t>: </a:t>
            </a:r>
            <a:r>
              <a:rPr lang="nb-NO" dirty="0" err="1"/>
              <a:t>give</a:t>
            </a:r>
            <a:r>
              <a:rPr lang="nb-NO" dirty="0"/>
              <a:t>-up controlling </a:t>
            </a:r>
            <a:r>
              <a:rPr lang="nb-NO" dirty="0" err="1"/>
              <a:t>low</a:t>
            </a:r>
            <a:r>
              <a:rPr lang="nb-NO" dirty="0"/>
              <a:t> </a:t>
            </a:r>
            <a:r>
              <a:rPr lang="nb-NO" dirty="0" err="1"/>
              <a:t>priority</a:t>
            </a:r>
            <a:r>
              <a:rPr lang="nb-NO" dirty="0"/>
              <a:t> CV</a:t>
            </a:r>
          </a:p>
        </p:txBody>
      </p:sp>
      <p:sp>
        <p:nvSpPr>
          <p:cNvPr id="13" name="TekstSylinder 12"/>
          <p:cNvSpPr txBox="1"/>
          <p:nvPr/>
        </p:nvSpPr>
        <p:spPr>
          <a:xfrm>
            <a:off x="6424995" y="3803149"/>
            <a:ext cx="5656300" cy="646331"/>
          </a:xfrm>
          <a:prstGeom prst="rect">
            <a:avLst/>
          </a:prstGeom>
          <a:noFill/>
          <a:ln w="25400">
            <a:solidFill>
              <a:srgbClr val="002060"/>
            </a:solidFill>
          </a:ln>
        </p:spPr>
        <p:txBody>
          <a:bodyPr wrap="square" rtlCol="0">
            <a:spAutoFit/>
          </a:bodyPr>
          <a:lstStyle/>
          <a:p>
            <a:r>
              <a:rPr lang="nb-NO" dirty="0" err="1"/>
              <a:t>Reassign</a:t>
            </a:r>
            <a:r>
              <a:rPr lang="nb-NO" dirty="0"/>
              <a:t> </a:t>
            </a:r>
            <a:r>
              <a:rPr lang="nb-NO" dirty="0" err="1"/>
              <a:t>high</a:t>
            </a:r>
            <a:r>
              <a:rPr lang="nb-NO" dirty="0"/>
              <a:t> </a:t>
            </a:r>
            <a:r>
              <a:rPr lang="nb-NO" dirty="0" err="1"/>
              <a:t>priority</a:t>
            </a:r>
            <a:r>
              <a:rPr lang="nb-NO" dirty="0"/>
              <a:t> CV to MV controlling </a:t>
            </a:r>
            <a:r>
              <a:rPr lang="nb-NO" dirty="0" err="1"/>
              <a:t>low</a:t>
            </a:r>
            <a:r>
              <a:rPr lang="nb-NO" dirty="0"/>
              <a:t> </a:t>
            </a:r>
            <a:r>
              <a:rPr lang="nb-NO" dirty="0" err="1"/>
              <a:t>priority</a:t>
            </a:r>
            <a:r>
              <a:rPr lang="nb-NO" dirty="0"/>
              <a:t> CV: ACS </a:t>
            </a:r>
            <a:r>
              <a:rPr lang="en-US" dirty="0"/>
              <a:t>+ </a:t>
            </a:r>
            <a:r>
              <a:rPr lang="en-US" i="1" dirty="0"/>
              <a:t>min/max </a:t>
            </a:r>
            <a:r>
              <a:rPr lang="en-US" dirty="0"/>
              <a:t>selector</a:t>
            </a:r>
            <a:endParaRPr lang="nb-NO" dirty="0"/>
          </a:p>
        </p:txBody>
      </p:sp>
      <p:cxnSp>
        <p:nvCxnSpPr>
          <p:cNvPr id="15" name="Vinkel 14"/>
          <p:cNvCxnSpPr>
            <a:stCxn id="7" idx="0"/>
            <a:endCxn id="30" idx="1"/>
          </p:cNvCxnSpPr>
          <p:nvPr/>
        </p:nvCxnSpPr>
        <p:spPr>
          <a:xfrm rot="5400000" flipH="1" flipV="1">
            <a:off x="1680754" y="3056897"/>
            <a:ext cx="600876" cy="1523984"/>
          </a:xfrm>
          <a:prstGeom prst="bentConnector2">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Vinkel 15"/>
          <p:cNvCxnSpPr>
            <a:stCxn id="7" idx="2"/>
            <a:endCxn id="49" idx="1"/>
          </p:cNvCxnSpPr>
          <p:nvPr/>
        </p:nvCxnSpPr>
        <p:spPr>
          <a:xfrm rot="16200000" flipH="1">
            <a:off x="1743862" y="4240995"/>
            <a:ext cx="625618" cy="1674943"/>
          </a:xfrm>
          <a:prstGeom prst="bentConnector2">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Vinkel 22"/>
          <p:cNvCxnSpPr>
            <a:stCxn id="30" idx="2"/>
            <a:endCxn id="13" idx="1"/>
          </p:cNvCxnSpPr>
          <p:nvPr/>
        </p:nvCxnSpPr>
        <p:spPr>
          <a:xfrm rot="5400000" flipH="1" flipV="1">
            <a:off x="4967694" y="2829144"/>
            <a:ext cx="160130" cy="2754472"/>
          </a:xfrm>
          <a:prstGeom prst="bentConnector4">
            <a:avLst>
              <a:gd name="adj1" fmla="val -142759"/>
              <a:gd name="adj2" fmla="val 6683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0" name="Rombe 29"/>
          <p:cNvSpPr/>
          <p:nvPr/>
        </p:nvSpPr>
        <p:spPr>
          <a:xfrm>
            <a:off x="2743184" y="2750456"/>
            <a:ext cx="1854677" cy="1535989"/>
          </a:xfrm>
          <a:prstGeom prst="diamond">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9" name="Vinkel 38"/>
          <p:cNvCxnSpPr>
            <a:stCxn id="30" idx="3"/>
            <a:endCxn id="12" idx="1"/>
          </p:cNvCxnSpPr>
          <p:nvPr/>
        </p:nvCxnSpPr>
        <p:spPr>
          <a:xfrm flipV="1">
            <a:off x="4597861" y="3236099"/>
            <a:ext cx="1827134" cy="282352"/>
          </a:xfrm>
          <a:prstGeom prst="bentConnector3">
            <a:avLst>
              <a:gd name="adj1" fmla="val 50000"/>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6" name="TekstSylinder 45"/>
          <p:cNvSpPr txBox="1"/>
          <p:nvPr/>
        </p:nvSpPr>
        <p:spPr>
          <a:xfrm>
            <a:off x="4773361" y="5036013"/>
            <a:ext cx="512641" cy="369332"/>
          </a:xfrm>
          <a:prstGeom prst="rect">
            <a:avLst/>
          </a:prstGeom>
          <a:noFill/>
        </p:spPr>
        <p:txBody>
          <a:bodyPr wrap="none" rtlCol="0">
            <a:spAutoFit/>
          </a:bodyPr>
          <a:lstStyle/>
          <a:p>
            <a:r>
              <a:rPr lang="nb-NO" dirty="0"/>
              <a:t>YES</a:t>
            </a:r>
          </a:p>
        </p:txBody>
      </p:sp>
      <p:sp>
        <p:nvSpPr>
          <p:cNvPr id="47" name="TekstSylinder 46"/>
          <p:cNvSpPr txBox="1"/>
          <p:nvPr/>
        </p:nvSpPr>
        <p:spPr>
          <a:xfrm>
            <a:off x="4786665" y="4073161"/>
            <a:ext cx="486030" cy="369332"/>
          </a:xfrm>
          <a:prstGeom prst="rect">
            <a:avLst/>
          </a:prstGeom>
          <a:noFill/>
        </p:spPr>
        <p:txBody>
          <a:bodyPr wrap="none" rtlCol="0">
            <a:spAutoFit/>
          </a:bodyPr>
          <a:lstStyle/>
          <a:p>
            <a:r>
              <a:rPr lang="nb-NO" dirty="0"/>
              <a:t>NO</a:t>
            </a:r>
          </a:p>
        </p:txBody>
      </p:sp>
      <p:sp>
        <p:nvSpPr>
          <p:cNvPr id="48" name="TekstSylinder 47"/>
          <p:cNvSpPr txBox="1"/>
          <p:nvPr/>
        </p:nvSpPr>
        <p:spPr>
          <a:xfrm>
            <a:off x="3209142" y="5016688"/>
            <a:ext cx="1144440" cy="646331"/>
          </a:xfrm>
          <a:prstGeom prst="rect">
            <a:avLst/>
          </a:prstGeom>
          <a:noFill/>
        </p:spPr>
        <p:txBody>
          <a:bodyPr wrap="square" rtlCol="0">
            <a:spAutoFit/>
          </a:bodyPr>
          <a:lstStyle/>
          <a:p>
            <a:pPr algn="ctr"/>
            <a:r>
              <a:rPr lang="nb-NO" dirty="0" err="1"/>
              <a:t>Low</a:t>
            </a:r>
            <a:r>
              <a:rPr lang="nb-NO" dirty="0"/>
              <a:t> </a:t>
            </a:r>
            <a:r>
              <a:rPr lang="nb-NO" dirty="0" err="1"/>
              <a:t>priority</a:t>
            </a:r>
            <a:r>
              <a:rPr lang="nb-NO" dirty="0"/>
              <a:t>?</a:t>
            </a:r>
          </a:p>
        </p:txBody>
      </p:sp>
      <p:sp>
        <p:nvSpPr>
          <p:cNvPr id="49" name="Rombe 48"/>
          <p:cNvSpPr/>
          <p:nvPr/>
        </p:nvSpPr>
        <p:spPr>
          <a:xfrm>
            <a:off x="2894143" y="4788861"/>
            <a:ext cx="1552757" cy="1204830"/>
          </a:xfrm>
          <a:prstGeom prst="diamond">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58" name="Vinkel 57"/>
          <p:cNvCxnSpPr>
            <a:stCxn id="49" idx="3"/>
            <a:endCxn id="9" idx="1"/>
          </p:cNvCxnSpPr>
          <p:nvPr/>
        </p:nvCxnSpPr>
        <p:spPr>
          <a:xfrm flipV="1">
            <a:off x="4446900" y="5016530"/>
            <a:ext cx="1978095" cy="374746"/>
          </a:xfrm>
          <a:prstGeom prst="bentConnector3">
            <a:avLst>
              <a:gd name="adj1" fmla="val 50000"/>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61" name="Vinkel 60"/>
          <p:cNvCxnSpPr>
            <a:stCxn id="49" idx="2"/>
            <a:endCxn id="10" idx="1"/>
          </p:cNvCxnSpPr>
          <p:nvPr/>
        </p:nvCxnSpPr>
        <p:spPr>
          <a:xfrm rot="5400000" flipH="1" flipV="1">
            <a:off x="4930008" y="4498705"/>
            <a:ext cx="235499" cy="2754473"/>
          </a:xfrm>
          <a:prstGeom prst="bentConnector4">
            <a:avLst>
              <a:gd name="adj1" fmla="val -97070"/>
              <a:gd name="adj2" fmla="val 6409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9" name="TekstSylinder 68"/>
          <p:cNvSpPr txBox="1"/>
          <p:nvPr/>
        </p:nvSpPr>
        <p:spPr>
          <a:xfrm>
            <a:off x="4773361" y="3176727"/>
            <a:ext cx="512641" cy="369332"/>
          </a:xfrm>
          <a:prstGeom prst="rect">
            <a:avLst/>
          </a:prstGeom>
          <a:noFill/>
        </p:spPr>
        <p:txBody>
          <a:bodyPr wrap="none" rtlCol="0">
            <a:spAutoFit/>
          </a:bodyPr>
          <a:lstStyle/>
          <a:p>
            <a:r>
              <a:rPr lang="nb-NO" dirty="0"/>
              <a:t>YES</a:t>
            </a:r>
          </a:p>
        </p:txBody>
      </p:sp>
      <p:sp>
        <p:nvSpPr>
          <p:cNvPr id="70" name="TekstSylinder 69"/>
          <p:cNvSpPr txBox="1"/>
          <p:nvPr/>
        </p:nvSpPr>
        <p:spPr>
          <a:xfrm>
            <a:off x="4786665" y="5685097"/>
            <a:ext cx="486030" cy="369332"/>
          </a:xfrm>
          <a:prstGeom prst="rect">
            <a:avLst/>
          </a:prstGeom>
          <a:noFill/>
        </p:spPr>
        <p:txBody>
          <a:bodyPr wrap="none" rtlCol="0">
            <a:spAutoFit/>
          </a:bodyPr>
          <a:lstStyle/>
          <a:p>
            <a:r>
              <a:rPr lang="nb-NO" dirty="0"/>
              <a:t>NO</a:t>
            </a:r>
          </a:p>
        </p:txBody>
      </p:sp>
      <p:sp>
        <p:nvSpPr>
          <p:cNvPr id="71" name="TekstSylinder 70"/>
          <p:cNvSpPr txBox="1"/>
          <p:nvPr/>
        </p:nvSpPr>
        <p:spPr>
          <a:xfrm>
            <a:off x="1692045" y="3166667"/>
            <a:ext cx="513282" cy="369332"/>
          </a:xfrm>
          <a:prstGeom prst="rect">
            <a:avLst/>
          </a:prstGeom>
          <a:noFill/>
        </p:spPr>
        <p:txBody>
          <a:bodyPr wrap="none" rtlCol="0">
            <a:spAutoFit/>
          </a:bodyPr>
          <a:lstStyle/>
          <a:p>
            <a:r>
              <a:rPr lang="nb-NO" dirty="0"/>
              <a:t>MV</a:t>
            </a:r>
          </a:p>
        </p:txBody>
      </p:sp>
      <p:sp>
        <p:nvSpPr>
          <p:cNvPr id="72" name="TekstSylinder 71"/>
          <p:cNvSpPr txBox="1"/>
          <p:nvPr/>
        </p:nvSpPr>
        <p:spPr>
          <a:xfrm>
            <a:off x="1805476" y="5040713"/>
            <a:ext cx="439544" cy="369332"/>
          </a:xfrm>
          <a:prstGeom prst="rect">
            <a:avLst/>
          </a:prstGeom>
          <a:noFill/>
        </p:spPr>
        <p:txBody>
          <a:bodyPr wrap="none" rtlCol="0">
            <a:spAutoFit/>
          </a:bodyPr>
          <a:lstStyle/>
          <a:p>
            <a:r>
              <a:rPr lang="nb-NO" dirty="0"/>
              <a:t>CV</a:t>
            </a:r>
          </a:p>
        </p:txBody>
      </p:sp>
    </p:spTree>
    <p:extLst>
      <p:ext uri="{BB962C8B-B14F-4D97-AF65-F5344CB8AC3E}">
        <p14:creationId xmlns:p14="http://schemas.microsoft.com/office/powerpoint/2010/main" val="2248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9" grpId="0" animBg="1"/>
      <p:bldP spid="10" grpId="0" animBg="1"/>
      <p:bldP spid="12" grpId="0" animBg="1"/>
      <p:bldP spid="13" grpId="0" animBg="1"/>
      <p:bldP spid="30" grpId="0" animBg="1"/>
      <p:bldP spid="46" grpId="0"/>
      <p:bldP spid="47" grpId="0"/>
      <p:bldP spid="48" grpId="0"/>
      <p:bldP spid="49" grpId="0" animBg="1"/>
      <p:bldP spid="69" grpId="0"/>
      <p:bldP spid="70" grpId="0"/>
      <p:bldP spid="71" grpId="0"/>
      <p:bldP spid="7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Active </a:t>
            </a:r>
            <a:r>
              <a:rPr lang="nb-NO" dirty="0" err="1"/>
              <a:t>constraint</a:t>
            </a:r>
            <a:r>
              <a:rPr lang="nb-NO" dirty="0"/>
              <a:t> regions</a:t>
            </a:r>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5997" y="1417638"/>
            <a:ext cx="5490003" cy="3799444"/>
          </a:xfrm>
          <a:prstGeom prst="rect">
            <a:avLst/>
          </a:prstGeom>
        </p:spPr>
      </p:pic>
      <p:sp>
        <p:nvSpPr>
          <p:cNvPr id="5" name="TekstSylinder 4"/>
          <p:cNvSpPr txBox="1"/>
          <p:nvPr/>
        </p:nvSpPr>
        <p:spPr>
          <a:xfrm>
            <a:off x="6896229" y="1651545"/>
            <a:ext cx="4278672" cy="461665"/>
          </a:xfrm>
          <a:prstGeom prst="rect">
            <a:avLst/>
          </a:prstGeom>
          <a:noFill/>
        </p:spPr>
        <p:txBody>
          <a:bodyPr wrap="none" rtlCol="0">
            <a:spAutoFit/>
          </a:bodyPr>
          <a:lstStyle/>
          <a:p>
            <a:r>
              <a:rPr lang="es-MX" sz="2400" b="1" dirty="0">
                <a:solidFill>
                  <a:schemeClr val="tx2"/>
                </a:solidFill>
              </a:rPr>
              <a:t>Active </a:t>
            </a:r>
            <a:r>
              <a:rPr lang="es-MX" sz="2400" b="1" dirty="0" err="1">
                <a:solidFill>
                  <a:schemeClr val="tx2"/>
                </a:solidFill>
              </a:rPr>
              <a:t>constraint</a:t>
            </a:r>
            <a:r>
              <a:rPr lang="es-MX" sz="2400" b="1" dirty="0">
                <a:solidFill>
                  <a:schemeClr val="tx2"/>
                </a:solidFill>
              </a:rPr>
              <a:t> in </a:t>
            </a:r>
            <a:r>
              <a:rPr lang="es-MX" sz="2400" b="1" dirty="0" err="1">
                <a:solidFill>
                  <a:schemeClr val="tx2"/>
                </a:solidFill>
              </a:rPr>
              <a:t>each</a:t>
            </a:r>
            <a:r>
              <a:rPr lang="es-MX" sz="2400" b="1" dirty="0">
                <a:solidFill>
                  <a:schemeClr val="tx2"/>
                </a:solidFill>
              </a:rPr>
              <a:t> </a:t>
            </a:r>
            <a:r>
              <a:rPr lang="es-MX" sz="2400" b="1" dirty="0" err="1">
                <a:solidFill>
                  <a:schemeClr val="tx2"/>
                </a:solidFill>
              </a:rPr>
              <a:t>region</a:t>
            </a:r>
            <a:r>
              <a:rPr lang="es-MX" sz="2400" b="1" dirty="0">
                <a:solidFill>
                  <a:schemeClr val="tx2"/>
                </a:solidFill>
              </a:rPr>
              <a:t>:</a:t>
            </a:r>
            <a:endParaRPr lang="nb-NO" sz="2400" b="1" dirty="0">
              <a:solidFill>
                <a:schemeClr val="tx2"/>
              </a:solidFill>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6229" y="2113210"/>
            <a:ext cx="3780742" cy="1101244"/>
          </a:xfrm>
          <a:prstGeom prst="rect">
            <a:avLst/>
          </a:prstGeom>
        </p:spPr>
      </p:pic>
      <p:pic>
        <p:nvPicPr>
          <p:cNvPr id="7" name="Bilde 6"/>
          <p:cNvPicPr>
            <a:picLocks noChangeAspect="1"/>
          </p:cNvPicPr>
          <p:nvPr/>
        </p:nvPicPr>
        <p:blipFill>
          <a:blip r:embed="rId4"/>
          <a:stretch>
            <a:fillRect/>
          </a:stretch>
        </p:blipFill>
        <p:spPr>
          <a:xfrm>
            <a:off x="6318249" y="3695700"/>
            <a:ext cx="5518151" cy="2452825"/>
          </a:xfrm>
          <a:prstGeom prst="rect">
            <a:avLst/>
          </a:prstGeom>
        </p:spPr>
      </p:pic>
    </p:spTree>
    <p:extLst>
      <p:ext uri="{BB962C8B-B14F-4D97-AF65-F5344CB8AC3E}">
        <p14:creationId xmlns:p14="http://schemas.microsoft.com/office/powerpoint/2010/main" val="2448254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a:t>4. </a:t>
            </a:r>
            <a:r>
              <a:rPr lang="es-MX" dirty="0" err="1"/>
              <a:t>Alternatives</a:t>
            </a:r>
            <a:r>
              <a:rPr lang="es-MX" dirty="0"/>
              <a:t> </a:t>
            </a:r>
            <a:r>
              <a:rPr lang="es-MX" dirty="0" err="1"/>
              <a:t>for</a:t>
            </a:r>
            <a:r>
              <a:rPr lang="es-MX" dirty="0"/>
              <a:t> </a:t>
            </a:r>
            <a:r>
              <a:rPr lang="es-MX" dirty="0" err="1"/>
              <a:t>supervisory</a:t>
            </a:r>
            <a:r>
              <a:rPr lang="es-MX" dirty="0"/>
              <a:t> </a:t>
            </a:r>
            <a:r>
              <a:rPr lang="es-MX" dirty="0" err="1"/>
              <a:t>layer</a:t>
            </a:r>
            <a:endParaRPr lang="nb-NO" dirty="0"/>
          </a:p>
        </p:txBody>
      </p:sp>
      <p:sp>
        <p:nvSpPr>
          <p:cNvPr id="5" name="Plassholder for innhold 2"/>
          <p:cNvSpPr>
            <a:spLocks noGrp="1"/>
          </p:cNvSpPr>
          <p:nvPr>
            <p:ph idx="1"/>
          </p:nvPr>
        </p:nvSpPr>
        <p:spPr>
          <a:xfrm>
            <a:off x="1171576" y="1417638"/>
            <a:ext cx="4638675" cy="2620962"/>
          </a:xfrm>
        </p:spPr>
        <p:txBody>
          <a:bodyPr numCol="1">
            <a:noAutofit/>
          </a:bodyPr>
          <a:lstStyle/>
          <a:p>
            <a:pPr marL="457200" lvl="1" indent="0">
              <a:buNone/>
            </a:pPr>
            <a:r>
              <a:rPr lang="es-MX" b="1" dirty="0">
                <a:solidFill>
                  <a:schemeClr val="tx2"/>
                </a:solidFill>
              </a:rPr>
              <a:t>MPC</a:t>
            </a:r>
          </a:p>
          <a:p>
            <a:pPr marL="457200" lvl="1" indent="0">
              <a:buNone/>
            </a:pPr>
            <a:r>
              <a:rPr lang="es-MX" dirty="0"/>
              <a:t>Define:</a:t>
            </a:r>
          </a:p>
          <a:p>
            <a:pPr lvl="1"/>
            <a:r>
              <a:rPr lang="es-MX" dirty="0" err="1"/>
              <a:t>Priority</a:t>
            </a:r>
            <a:r>
              <a:rPr lang="es-MX" dirty="0"/>
              <a:t> </a:t>
            </a:r>
            <a:r>
              <a:rPr lang="es-MX" dirty="0" err="1"/>
              <a:t>list</a:t>
            </a:r>
            <a:r>
              <a:rPr lang="es-MX" dirty="0"/>
              <a:t> of </a:t>
            </a:r>
            <a:r>
              <a:rPr lang="es-MX" dirty="0" err="1"/>
              <a:t>constraints</a:t>
            </a:r>
            <a:endParaRPr lang="es-MX" dirty="0"/>
          </a:p>
          <a:p>
            <a:pPr lvl="1"/>
            <a:r>
              <a:rPr lang="es-MX" dirty="0" err="1"/>
              <a:t>Objective</a:t>
            </a:r>
            <a:r>
              <a:rPr lang="es-MX" dirty="0"/>
              <a:t> </a:t>
            </a:r>
            <a:r>
              <a:rPr lang="es-MX" dirty="0" err="1"/>
              <a:t>function</a:t>
            </a:r>
            <a:endParaRPr lang="es-MX" dirty="0"/>
          </a:p>
          <a:p>
            <a:pPr lvl="1"/>
            <a:r>
              <a:rPr lang="es-MX" dirty="0" err="1"/>
              <a:t>Prediction</a:t>
            </a:r>
            <a:r>
              <a:rPr lang="es-MX" dirty="0"/>
              <a:t> </a:t>
            </a:r>
            <a:r>
              <a:rPr lang="es-MX" dirty="0" err="1"/>
              <a:t>horizon</a:t>
            </a:r>
            <a:r>
              <a:rPr lang="es-MX" dirty="0"/>
              <a:t> </a:t>
            </a:r>
          </a:p>
          <a:p>
            <a:pPr lvl="1"/>
            <a:r>
              <a:rPr lang="es-MX" dirty="0" err="1"/>
              <a:t>Sampling</a:t>
            </a:r>
            <a:r>
              <a:rPr lang="es-MX" dirty="0"/>
              <a:t> time </a:t>
            </a:r>
          </a:p>
          <a:p>
            <a:pPr lvl="1"/>
            <a:r>
              <a:rPr lang="es-MX" dirty="0"/>
              <a:t>Control </a:t>
            </a:r>
            <a:r>
              <a:rPr lang="es-MX" dirty="0" err="1"/>
              <a:t>intervals</a:t>
            </a:r>
            <a:r>
              <a:rPr lang="es-MX" dirty="0"/>
              <a:t> </a:t>
            </a:r>
          </a:p>
          <a:p>
            <a:pPr lvl="1"/>
            <a:r>
              <a:rPr lang="es-MX" dirty="0" err="1"/>
              <a:t>Tuning</a:t>
            </a:r>
            <a:r>
              <a:rPr lang="es-MX" dirty="0"/>
              <a:t> (</a:t>
            </a:r>
            <a:r>
              <a:rPr lang="el-GR" dirty="0"/>
              <a:t>Δ</a:t>
            </a:r>
            <a:r>
              <a:rPr lang="nb-NO" dirty="0"/>
              <a:t>t, N, </a:t>
            </a:r>
            <a:r>
              <a:rPr lang="el-GR" dirty="0"/>
              <a:t>ω</a:t>
            </a:r>
            <a:r>
              <a:rPr lang="es-MX" baseline="-25000" dirty="0"/>
              <a:t>i</a:t>
            </a:r>
            <a:r>
              <a:rPr lang="es-MX" dirty="0"/>
              <a:t>) </a:t>
            </a:r>
            <a:r>
              <a:rPr lang="es-MX" dirty="0">
                <a:solidFill>
                  <a:schemeClr val="accent6">
                    <a:lumMod val="75000"/>
                  </a:schemeClr>
                </a:solidFill>
                <a:sym typeface="Wingdings" panose="05000000000000000000" pitchFamily="2" charset="2"/>
              </a:rPr>
              <a:t> trial and error</a:t>
            </a:r>
            <a:endParaRPr lang="es-MX" dirty="0">
              <a:solidFill>
                <a:schemeClr val="accent6">
                  <a:lumMod val="75000"/>
                </a:schemeClr>
              </a:solidFill>
            </a:endParaRPr>
          </a:p>
          <a:p>
            <a:pPr lvl="1"/>
            <a:endParaRPr lang="es-MX" b="1" dirty="0">
              <a:solidFill>
                <a:schemeClr val="tx2"/>
              </a:solidFill>
            </a:endParaRPr>
          </a:p>
          <a:p>
            <a:pPr marL="457200" lvl="1" indent="0">
              <a:buNone/>
            </a:pPr>
            <a:r>
              <a:rPr lang="es-MX" b="1" dirty="0">
                <a:solidFill>
                  <a:schemeClr val="tx2"/>
                </a:solidFill>
              </a:rPr>
              <a:t>	</a:t>
            </a:r>
          </a:p>
          <a:p>
            <a:pPr lvl="1"/>
            <a:endParaRPr lang="nb-NO" dirty="0"/>
          </a:p>
        </p:txBody>
      </p:sp>
      <p:sp>
        <p:nvSpPr>
          <p:cNvPr id="6" name="Plassholder for innhold 2"/>
          <p:cNvSpPr txBox="1">
            <a:spLocks/>
          </p:cNvSpPr>
          <p:nvPr/>
        </p:nvSpPr>
        <p:spPr>
          <a:xfrm>
            <a:off x="6372226" y="1417638"/>
            <a:ext cx="5210174" cy="2925762"/>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s-MX" b="1" dirty="0" err="1">
                <a:solidFill>
                  <a:schemeClr val="tx2"/>
                </a:solidFill>
                <a:latin typeface="+mj-lt"/>
              </a:rPr>
              <a:t>Advanced</a:t>
            </a:r>
            <a:r>
              <a:rPr lang="es-MX" b="1" dirty="0">
                <a:solidFill>
                  <a:schemeClr val="tx2"/>
                </a:solidFill>
                <a:latin typeface="+mj-lt"/>
              </a:rPr>
              <a:t> Control </a:t>
            </a:r>
            <a:r>
              <a:rPr lang="es-MX" b="1" dirty="0" err="1">
                <a:solidFill>
                  <a:schemeClr val="tx2"/>
                </a:solidFill>
                <a:latin typeface="+mj-lt"/>
              </a:rPr>
              <a:t>Structures</a:t>
            </a:r>
            <a:endParaRPr lang="es-MX" b="1" dirty="0">
              <a:solidFill>
                <a:schemeClr val="tx2"/>
              </a:solidFill>
              <a:latin typeface="+mj-lt"/>
            </a:endParaRPr>
          </a:p>
          <a:p>
            <a:pPr marL="457200" lvl="1" indent="0">
              <a:buNone/>
            </a:pPr>
            <a:r>
              <a:rPr lang="es-MX" dirty="0">
                <a:latin typeface="+mj-lt"/>
              </a:rPr>
              <a:t>Define:</a:t>
            </a:r>
          </a:p>
          <a:p>
            <a:pPr lvl="1"/>
            <a:r>
              <a:rPr lang="es-MX" dirty="0" err="1">
                <a:latin typeface="+mj-lt"/>
              </a:rPr>
              <a:t>Priority</a:t>
            </a:r>
            <a:r>
              <a:rPr lang="es-MX" dirty="0">
                <a:latin typeface="+mj-lt"/>
              </a:rPr>
              <a:t> </a:t>
            </a:r>
            <a:r>
              <a:rPr lang="es-MX" dirty="0" err="1">
                <a:latin typeface="+mj-lt"/>
              </a:rPr>
              <a:t>list</a:t>
            </a:r>
            <a:r>
              <a:rPr lang="es-MX" dirty="0">
                <a:latin typeface="+mj-lt"/>
              </a:rPr>
              <a:t> of </a:t>
            </a:r>
            <a:r>
              <a:rPr lang="es-MX" dirty="0" err="1">
                <a:latin typeface="+mj-lt"/>
              </a:rPr>
              <a:t>constraints</a:t>
            </a:r>
            <a:endParaRPr lang="es-MX" dirty="0">
              <a:latin typeface="+mj-lt"/>
            </a:endParaRPr>
          </a:p>
          <a:p>
            <a:pPr lvl="1"/>
            <a:r>
              <a:rPr lang="es-MX" dirty="0" err="1">
                <a:latin typeface="+mj-lt"/>
              </a:rPr>
              <a:t>Pairing</a:t>
            </a:r>
            <a:r>
              <a:rPr lang="es-MX" dirty="0">
                <a:latin typeface="+mj-lt"/>
              </a:rPr>
              <a:t> at nominal </a:t>
            </a:r>
            <a:r>
              <a:rPr lang="es-MX" dirty="0" err="1">
                <a:latin typeface="+mj-lt"/>
              </a:rPr>
              <a:t>point</a:t>
            </a:r>
            <a:endParaRPr lang="es-MX" dirty="0">
              <a:latin typeface="+mj-lt"/>
            </a:endParaRPr>
          </a:p>
          <a:p>
            <a:pPr lvl="1"/>
            <a:r>
              <a:rPr lang="es-MX" dirty="0" err="1">
                <a:latin typeface="+mj-lt"/>
              </a:rPr>
              <a:t>Gain</a:t>
            </a:r>
            <a:r>
              <a:rPr lang="es-MX" dirty="0">
                <a:latin typeface="+mj-lt"/>
              </a:rPr>
              <a:t> of </a:t>
            </a:r>
            <a:r>
              <a:rPr lang="es-MX" dirty="0" err="1">
                <a:latin typeface="+mj-lt"/>
              </a:rPr>
              <a:t>MVs</a:t>
            </a:r>
            <a:r>
              <a:rPr lang="es-MX" dirty="0">
                <a:latin typeface="+mj-lt"/>
              </a:rPr>
              <a:t> </a:t>
            </a:r>
            <a:r>
              <a:rPr lang="es-MX" dirty="0" err="1">
                <a:latin typeface="+mj-lt"/>
              </a:rPr>
              <a:t>on</a:t>
            </a:r>
            <a:r>
              <a:rPr lang="es-MX" dirty="0">
                <a:latin typeface="+mj-lt"/>
              </a:rPr>
              <a:t> CV</a:t>
            </a:r>
          </a:p>
          <a:p>
            <a:pPr lvl="1"/>
            <a:r>
              <a:rPr lang="en-US" dirty="0">
                <a:latin typeface="+mj-lt"/>
              </a:rPr>
              <a:t>Tuning of PI-controller(s)</a:t>
            </a:r>
          </a:p>
          <a:p>
            <a:pPr marL="457200" lvl="1" indent="0">
              <a:buNone/>
            </a:pPr>
            <a:r>
              <a:rPr lang="en-US" dirty="0">
                <a:solidFill>
                  <a:schemeClr val="accent6">
                    <a:lumMod val="75000"/>
                  </a:schemeClr>
                </a:solidFill>
                <a:latin typeface="+mj-lt"/>
                <a:sym typeface="Wingdings" panose="05000000000000000000" pitchFamily="2" charset="2"/>
              </a:rPr>
              <a:t>	</a:t>
            </a:r>
            <a:r>
              <a:rPr lang="es-MX" dirty="0">
                <a:solidFill>
                  <a:schemeClr val="accent6">
                    <a:lumMod val="75000"/>
                  </a:schemeClr>
                </a:solidFill>
                <a:sym typeface="Wingdings" panose="05000000000000000000" pitchFamily="2" charset="2"/>
              </a:rPr>
              <a:t> </a:t>
            </a:r>
            <a:r>
              <a:rPr lang="en-US" dirty="0">
                <a:solidFill>
                  <a:schemeClr val="accent6">
                    <a:lumMod val="75000"/>
                  </a:schemeClr>
                </a:solidFill>
                <a:latin typeface="+mj-lt"/>
              </a:rPr>
              <a:t>well-known rules</a:t>
            </a:r>
          </a:p>
          <a:p>
            <a:pPr lvl="1"/>
            <a:endParaRPr lang="es-MX" dirty="0">
              <a:latin typeface="+mj-lt"/>
            </a:endParaRPr>
          </a:p>
          <a:p>
            <a:pPr marL="457200" lvl="1" indent="0">
              <a:buNone/>
            </a:pPr>
            <a:endParaRPr lang="es-MX" dirty="0">
              <a:latin typeface="+mj-lt"/>
            </a:endParaRPr>
          </a:p>
          <a:p>
            <a:pPr marL="457200" lvl="1" indent="0">
              <a:buNone/>
            </a:pPr>
            <a:r>
              <a:rPr lang="es-MX" b="1" dirty="0">
                <a:solidFill>
                  <a:schemeClr val="tx2"/>
                </a:solidFill>
                <a:latin typeface="+mj-lt"/>
              </a:rPr>
              <a:t> </a:t>
            </a:r>
            <a:endParaRPr lang="nb-NO" dirty="0">
              <a:latin typeface="+mj-lt"/>
            </a:endParaRPr>
          </a:p>
        </p:txBody>
      </p:sp>
      <p:sp>
        <p:nvSpPr>
          <p:cNvPr id="7" name="Plassholder for innhold 2"/>
          <p:cNvSpPr txBox="1">
            <a:spLocks/>
          </p:cNvSpPr>
          <p:nvPr/>
        </p:nvSpPr>
        <p:spPr>
          <a:xfrm>
            <a:off x="1171575" y="4903790"/>
            <a:ext cx="4638675" cy="729455"/>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s-MX" dirty="0">
                <a:solidFill>
                  <a:schemeClr val="accent5">
                    <a:lumMod val="50000"/>
                  </a:schemeClr>
                </a:solidFill>
                <a:latin typeface="+mj-lt"/>
              </a:rPr>
              <a:t>Set-up and </a:t>
            </a:r>
            <a:r>
              <a:rPr lang="es-MX" dirty="0" err="1">
                <a:solidFill>
                  <a:schemeClr val="accent5">
                    <a:lumMod val="50000"/>
                  </a:schemeClr>
                </a:solidFill>
                <a:latin typeface="+mj-lt"/>
              </a:rPr>
              <a:t>solve</a:t>
            </a:r>
            <a:r>
              <a:rPr lang="es-MX" dirty="0">
                <a:solidFill>
                  <a:schemeClr val="accent5">
                    <a:lumMod val="50000"/>
                  </a:schemeClr>
                </a:solidFill>
                <a:latin typeface="+mj-lt"/>
              </a:rPr>
              <a:t> </a:t>
            </a:r>
            <a:r>
              <a:rPr lang="es-MX" dirty="0" err="1">
                <a:solidFill>
                  <a:schemeClr val="accent5">
                    <a:lumMod val="50000"/>
                  </a:schemeClr>
                </a:solidFill>
                <a:latin typeface="+mj-lt"/>
              </a:rPr>
              <a:t>dynamic</a:t>
            </a:r>
            <a:r>
              <a:rPr lang="es-MX" dirty="0">
                <a:solidFill>
                  <a:schemeClr val="accent5">
                    <a:lumMod val="50000"/>
                  </a:schemeClr>
                </a:solidFill>
                <a:latin typeface="+mj-lt"/>
              </a:rPr>
              <a:t> </a:t>
            </a:r>
            <a:r>
              <a:rPr lang="es-MX" dirty="0" err="1">
                <a:solidFill>
                  <a:schemeClr val="accent5">
                    <a:lumMod val="50000"/>
                  </a:schemeClr>
                </a:solidFill>
                <a:latin typeface="+mj-lt"/>
              </a:rPr>
              <a:t>optimization</a:t>
            </a:r>
            <a:r>
              <a:rPr lang="es-MX" dirty="0">
                <a:solidFill>
                  <a:schemeClr val="accent5">
                    <a:lumMod val="50000"/>
                  </a:schemeClr>
                </a:solidFill>
                <a:latin typeface="+mj-lt"/>
              </a:rPr>
              <a:t> </a:t>
            </a:r>
            <a:r>
              <a:rPr lang="es-MX" dirty="0" err="1">
                <a:solidFill>
                  <a:schemeClr val="accent5">
                    <a:lumMod val="50000"/>
                  </a:schemeClr>
                </a:solidFill>
                <a:latin typeface="+mj-lt"/>
              </a:rPr>
              <a:t>problem</a:t>
            </a:r>
            <a:r>
              <a:rPr lang="es-MX" dirty="0">
                <a:solidFill>
                  <a:schemeClr val="accent5">
                    <a:lumMod val="50000"/>
                  </a:schemeClr>
                </a:solidFill>
                <a:latin typeface="+mj-lt"/>
              </a:rPr>
              <a:t> at </a:t>
            </a:r>
            <a:r>
              <a:rPr lang="es-MX" dirty="0" err="1">
                <a:solidFill>
                  <a:schemeClr val="accent5">
                    <a:lumMod val="50000"/>
                  </a:schemeClr>
                </a:solidFill>
                <a:latin typeface="+mj-lt"/>
              </a:rPr>
              <a:t>every</a:t>
            </a:r>
            <a:r>
              <a:rPr lang="es-MX" dirty="0">
                <a:solidFill>
                  <a:schemeClr val="accent5">
                    <a:lumMod val="50000"/>
                  </a:schemeClr>
                </a:solidFill>
                <a:latin typeface="+mj-lt"/>
              </a:rPr>
              <a:t> </a:t>
            </a:r>
            <a:r>
              <a:rPr lang="es-MX" dirty="0" err="1">
                <a:solidFill>
                  <a:schemeClr val="accent5">
                    <a:lumMod val="50000"/>
                  </a:schemeClr>
                </a:solidFill>
                <a:latin typeface="+mj-lt"/>
              </a:rPr>
              <a:t>step</a:t>
            </a:r>
            <a:r>
              <a:rPr lang="es-MX" dirty="0">
                <a:solidFill>
                  <a:schemeClr val="accent5">
                    <a:lumMod val="50000"/>
                  </a:schemeClr>
                </a:solidFill>
                <a:latin typeface="+mj-lt"/>
              </a:rPr>
              <a:t>.</a:t>
            </a:r>
          </a:p>
          <a:p>
            <a:pPr marL="457200" lvl="1" indent="0">
              <a:buNone/>
            </a:pPr>
            <a:endParaRPr lang="es-MX" dirty="0">
              <a:solidFill>
                <a:schemeClr val="accent5">
                  <a:lumMod val="50000"/>
                </a:schemeClr>
              </a:solidFill>
              <a:latin typeface="+mj-lt"/>
            </a:endParaRPr>
          </a:p>
          <a:p>
            <a:pPr marL="457200" lvl="1" indent="0">
              <a:buNone/>
            </a:pPr>
            <a:r>
              <a:rPr lang="es-MX" dirty="0">
                <a:solidFill>
                  <a:schemeClr val="accent5">
                    <a:lumMod val="50000"/>
                  </a:schemeClr>
                </a:solidFill>
                <a:latin typeface="+mj-lt"/>
              </a:rPr>
              <a:t>	</a:t>
            </a:r>
          </a:p>
          <a:p>
            <a:pPr lvl="1"/>
            <a:endParaRPr lang="nb-NO" dirty="0">
              <a:solidFill>
                <a:schemeClr val="accent5">
                  <a:lumMod val="50000"/>
                </a:schemeClr>
              </a:solidFill>
              <a:latin typeface="+mj-lt"/>
            </a:endParaRPr>
          </a:p>
        </p:txBody>
      </p:sp>
      <p:sp>
        <p:nvSpPr>
          <p:cNvPr id="8" name="Plassholder for innhold 2"/>
          <p:cNvSpPr txBox="1">
            <a:spLocks/>
          </p:cNvSpPr>
          <p:nvPr/>
        </p:nvSpPr>
        <p:spPr>
          <a:xfrm>
            <a:off x="6372226" y="4878392"/>
            <a:ext cx="3924300" cy="496887"/>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s-MX" dirty="0">
                <a:solidFill>
                  <a:schemeClr val="accent5">
                    <a:lumMod val="50000"/>
                  </a:schemeClr>
                </a:solidFill>
                <a:latin typeface="+mj-lt"/>
              </a:rPr>
              <a:t> Set-up control </a:t>
            </a:r>
            <a:r>
              <a:rPr lang="es-MX" dirty="0" err="1">
                <a:solidFill>
                  <a:schemeClr val="accent5">
                    <a:lumMod val="50000"/>
                  </a:schemeClr>
                </a:solidFill>
                <a:latin typeface="+mj-lt"/>
              </a:rPr>
              <a:t>structure</a:t>
            </a:r>
            <a:r>
              <a:rPr lang="es-MX" dirty="0">
                <a:solidFill>
                  <a:schemeClr val="accent5">
                    <a:lumMod val="50000"/>
                  </a:schemeClr>
                </a:solidFill>
                <a:latin typeface="+mj-lt"/>
              </a:rPr>
              <a:t>.</a:t>
            </a:r>
          </a:p>
          <a:p>
            <a:pPr lvl="1"/>
            <a:endParaRPr lang="nb-NO" dirty="0">
              <a:solidFill>
                <a:schemeClr val="accent5">
                  <a:lumMod val="50000"/>
                </a:schemeClr>
              </a:solidFill>
              <a:latin typeface="+mj-lt"/>
            </a:endParaRPr>
          </a:p>
        </p:txBody>
      </p:sp>
    </p:spTree>
    <p:extLst>
      <p:ext uri="{BB962C8B-B14F-4D97-AF65-F5344CB8AC3E}">
        <p14:creationId xmlns:p14="http://schemas.microsoft.com/office/powerpoint/2010/main" val="1134684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1523" y="-178562"/>
            <a:ext cx="10972800" cy="1143000"/>
          </a:xfrm>
        </p:spPr>
        <p:txBody>
          <a:bodyPr>
            <a:normAutofit fontScale="90000"/>
          </a:bodyPr>
          <a:lstStyle/>
          <a:p>
            <a:r>
              <a:rPr lang="en-US" dirty="0"/>
              <a:t>Split-range control (SRC): </a:t>
            </a:r>
            <a:r>
              <a:rPr lang="en-US" sz="3200" dirty="0"/>
              <a:t>One CV (y). Two or more MVs (u1,u2)</a:t>
            </a:r>
            <a:endParaRPr lang="en-US" dirty="0"/>
          </a:p>
        </p:txBody>
      </p:sp>
      <p:grpSp>
        <p:nvGrpSpPr>
          <p:cNvPr id="11" name="Gruppe 10"/>
          <p:cNvGrpSpPr/>
          <p:nvPr/>
        </p:nvGrpSpPr>
        <p:grpSpPr>
          <a:xfrm>
            <a:off x="1598508" y="1517760"/>
            <a:ext cx="3077308" cy="2463312"/>
            <a:chOff x="2127738" y="1712007"/>
            <a:chExt cx="4862146" cy="3485712"/>
          </a:xfrm>
        </p:grpSpPr>
        <p:pic>
          <p:nvPicPr>
            <p:cNvPr id="1026" name="Picture 2" descr="Image result for house sh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738" y="1712007"/>
              <a:ext cx="4862146" cy="3485712"/>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rotWithShape="1">
            <a:blip r:embed="rId3"/>
            <a:srcRect l="8497" t="30076" r="68558" b="54454"/>
            <a:stretch/>
          </p:blipFill>
          <p:spPr>
            <a:xfrm>
              <a:off x="3024554" y="3050417"/>
              <a:ext cx="1354015" cy="808892"/>
            </a:xfrm>
            <a:prstGeom prst="rect">
              <a:avLst/>
            </a:prstGeom>
          </p:spPr>
        </p:pic>
        <p:pic>
          <p:nvPicPr>
            <p:cNvPr id="7" name="Bilde 6"/>
            <p:cNvPicPr>
              <a:picLocks noChangeAspect="1"/>
            </p:cNvPicPr>
            <p:nvPr/>
          </p:nvPicPr>
          <p:blipFill rotWithShape="1">
            <a:blip r:embed="rId3"/>
            <a:srcRect l="9094" t="62866" r="73324" b="15106"/>
            <a:stretch/>
          </p:blipFill>
          <p:spPr>
            <a:xfrm>
              <a:off x="4826977" y="3859309"/>
              <a:ext cx="1037492" cy="1151792"/>
            </a:xfrm>
            <a:prstGeom prst="rect">
              <a:avLst/>
            </a:prstGeom>
          </p:spPr>
        </p:pic>
      </p:grpSp>
      <p:pic>
        <p:nvPicPr>
          <p:cNvPr id="17" name="Bilde 16"/>
          <p:cNvPicPr>
            <a:picLocks noChangeAspect="1"/>
          </p:cNvPicPr>
          <p:nvPr/>
        </p:nvPicPr>
        <p:blipFill>
          <a:blip r:embed="rId4"/>
          <a:stretch>
            <a:fillRect/>
          </a:stretch>
        </p:blipFill>
        <p:spPr>
          <a:xfrm>
            <a:off x="-186331" y="4390669"/>
            <a:ext cx="6646985" cy="1505031"/>
          </a:xfrm>
          <a:prstGeom prst="rect">
            <a:avLst/>
          </a:prstGeom>
        </p:spPr>
      </p:pic>
      <p:sp>
        <p:nvSpPr>
          <p:cNvPr id="18" name="TekstSylinder 17"/>
          <p:cNvSpPr txBox="1"/>
          <p:nvPr/>
        </p:nvSpPr>
        <p:spPr>
          <a:xfrm>
            <a:off x="8390492" y="2782308"/>
            <a:ext cx="184731" cy="369332"/>
          </a:xfrm>
          <a:prstGeom prst="rect">
            <a:avLst/>
          </a:prstGeom>
          <a:solidFill>
            <a:schemeClr val="bg1"/>
          </a:solidFill>
        </p:spPr>
        <p:txBody>
          <a:bodyPr wrap="none" rtlCol="0">
            <a:spAutoFit/>
          </a:bodyPr>
          <a:lstStyle/>
          <a:p>
            <a:endParaRPr lang="nb-NO" dirty="0"/>
          </a:p>
        </p:txBody>
      </p:sp>
      <p:sp>
        <p:nvSpPr>
          <p:cNvPr id="21" name="TekstSylinder 20"/>
          <p:cNvSpPr txBox="1"/>
          <p:nvPr/>
        </p:nvSpPr>
        <p:spPr>
          <a:xfrm>
            <a:off x="4319943" y="3510637"/>
            <a:ext cx="1351963" cy="338554"/>
          </a:xfrm>
          <a:prstGeom prst="rect">
            <a:avLst/>
          </a:prstGeom>
          <a:solidFill>
            <a:schemeClr val="bg1"/>
          </a:solidFill>
        </p:spPr>
        <p:txBody>
          <a:bodyPr wrap="square" rtlCol="0">
            <a:spAutoFit/>
          </a:bodyPr>
          <a:lstStyle/>
          <a:p>
            <a:r>
              <a:rPr lang="es-MX" sz="1600" dirty="0">
                <a:solidFill>
                  <a:srgbClr val="FF0000"/>
                </a:solidFill>
              </a:rPr>
              <a:t>u2=</a:t>
            </a:r>
            <a:r>
              <a:rPr lang="es-MX" sz="1600" dirty="0" err="1">
                <a:solidFill>
                  <a:srgbClr val="FF0000"/>
                </a:solidFill>
              </a:rPr>
              <a:t>heating</a:t>
            </a:r>
            <a:endParaRPr lang="nb-NO" sz="1600" dirty="0">
              <a:solidFill>
                <a:srgbClr val="FF0000"/>
              </a:solidFill>
            </a:endParaRPr>
          </a:p>
        </p:txBody>
      </p:sp>
      <p:sp>
        <p:nvSpPr>
          <p:cNvPr id="22" name="TekstSylinder 21"/>
          <p:cNvSpPr txBox="1"/>
          <p:nvPr/>
        </p:nvSpPr>
        <p:spPr>
          <a:xfrm>
            <a:off x="598549" y="2098038"/>
            <a:ext cx="1177085" cy="338554"/>
          </a:xfrm>
          <a:prstGeom prst="rect">
            <a:avLst/>
          </a:prstGeom>
          <a:solidFill>
            <a:schemeClr val="bg1"/>
          </a:solidFill>
        </p:spPr>
        <p:txBody>
          <a:bodyPr wrap="square" rtlCol="0">
            <a:spAutoFit/>
          </a:bodyPr>
          <a:lstStyle/>
          <a:p>
            <a:r>
              <a:rPr lang="es-MX" sz="1600" dirty="0">
                <a:solidFill>
                  <a:srgbClr val="0066FF"/>
                </a:solidFill>
              </a:rPr>
              <a:t>u1=</a:t>
            </a:r>
            <a:r>
              <a:rPr lang="es-MX" sz="1600" dirty="0" err="1">
                <a:solidFill>
                  <a:srgbClr val="0066FF"/>
                </a:solidFill>
              </a:rPr>
              <a:t>cooling</a:t>
            </a:r>
            <a:endParaRPr lang="nb-NO" sz="1600" dirty="0">
              <a:solidFill>
                <a:srgbClr val="0066FF"/>
              </a:solidFill>
            </a:endParaRPr>
          </a:p>
        </p:txBody>
      </p:sp>
      <p:sp>
        <p:nvSpPr>
          <p:cNvPr id="27" name="TekstSylinder 45">
            <a:extLst>
              <a:ext uri="{FF2B5EF4-FFF2-40B4-BE49-F238E27FC236}">
                <a16:creationId xmlns:a16="http://schemas.microsoft.com/office/drawing/2014/main" id="{68CEF4F7-6782-4365-AAD8-1C6A2EA8F4C3}"/>
              </a:ext>
            </a:extLst>
          </p:cNvPr>
          <p:cNvSpPr txBox="1"/>
          <p:nvPr/>
        </p:nvSpPr>
        <p:spPr>
          <a:xfrm>
            <a:off x="8881431" y="4403127"/>
            <a:ext cx="3733591" cy="369332"/>
          </a:xfrm>
          <a:prstGeom prst="rect">
            <a:avLst/>
          </a:prstGeom>
          <a:solidFill>
            <a:schemeClr val="bg1"/>
          </a:solidFill>
        </p:spPr>
        <p:txBody>
          <a:bodyPr wrap="square" rtlCol="0">
            <a:spAutoFit/>
          </a:bodyPr>
          <a:lstStyle/>
          <a:p>
            <a:r>
              <a:rPr lang="es-MX" dirty="0" err="1">
                <a:latin typeface="Bookman Old Style" panose="02050604050505020204" pitchFamily="18" charset="0"/>
              </a:rPr>
              <a:t>Internal</a:t>
            </a:r>
            <a:r>
              <a:rPr lang="es-MX" dirty="0">
                <a:latin typeface="Bookman Old Style" panose="02050604050505020204" pitchFamily="18" charset="0"/>
              </a:rPr>
              <a:t> </a:t>
            </a:r>
            <a:r>
              <a:rPr lang="es-MX" dirty="0" err="1">
                <a:latin typeface="Bookman Old Style" panose="02050604050505020204" pitchFamily="18" charset="0"/>
              </a:rPr>
              <a:t>signal</a:t>
            </a:r>
            <a:r>
              <a:rPr lang="es-MX" dirty="0">
                <a:latin typeface="Bookman Old Style" panose="02050604050505020204" pitchFamily="18" charset="0"/>
              </a:rPr>
              <a:t> v</a:t>
            </a:r>
            <a:endParaRPr lang="nb-NO" baseline="30000" dirty="0">
              <a:latin typeface="Bookman Old Style" panose="02050604050505020204" pitchFamily="18" charset="0"/>
            </a:endParaRPr>
          </a:p>
        </p:txBody>
      </p:sp>
      <p:sp>
        <p:nvSpPr>
          <p:cNvPr id="28" name="TekstSylinder 51">
            <a:extLst>
              <a:ext uri="{FF2B5EF4-FFF2-40B4-BE49-F238E27FC236}">
                <a16:creationId xmlns:a16="http://schemas.microsoft.com/office/drawing/2014/main" id="{8CAB83A1-8B6D-4977-B45B-34FA8F016F01}"/>
              </a:ext>
            </a:extLst>
          </p:cNvPr>
          <p:cNvSpPr txBox="1"/>
          <p:nvPr/>
        </p:nvSpPr>
        <p:spPr>
          <a:xfrm>
            <a:off x="10276285" y="2070717"/>
            <a:ext cx="818798" cy="584775"/>
          </a:xfrm>
          <a:prstGeom prst="rect">
            <a:avLst/>
          </a:prstGeom>
          <a:solidFill>
            <a:schemeClr val="bg1"/>
          </a:solidFill>
        </p:spPr>
        <p:txBody>
          <a:bodyPr wrap="square" rtlCol="0">
            <a:spAutoFit/>
          </a:bodyPr>
          <a:lstStyle/>
          <a:p>
            <a:r>
              <a:rPr lang="es-MX" sz="1600" dirty="0">
                <a:solidFill>
                  <a:srgbClr val="FF0000"/>
                </a:solidFill>
              </a:rPr>
              <a:t>u2=</a:t>
            </a:r>
          </a:p>
          <a:p>
            <a:r>
              <a:rPr lang="es-MX" sz="1600" dirty="0" err="1">
                <a:solidFill>
                  <a:srgbClr val="FF0000"/>
                </a:solidFill>
              </a:rPr>
              <a:t>heating</a:t>
            </a:r>
            <a:endParaRPr lang="nb-NO" sz="1600" dirty="0">
              <a:solidFill>
                <a:srgbClr val="FF0000"/>
              </a:solidFill>
            </a:endParaRPr>
          </a:p>
        </p:txBody>
      </p:sp>
      <p:sp>
        <p:nvSpPr>
          <p:cNvPr id="29" name="TekstSylinder 52">
            <a:extLst>
              <a:ext uri="{FF2B5EF4-FFF2-40B4-BE49-F238E27FC236}">
                <a16:creationId xmlns:a16="http://schemas.microsoft.com/office/drawing/2014/main" id="{310B5669-3196-4FA5-BD46-1B0461C04711}"/>
              </a:ext>
            </a:extLst>
          </p:cNvPr>
          <p:cNvSpPr txBox="1"/>
          <p:nvPr/>
        </p:nvSpPr>
        <p:spPr>
          <a:xfrm>
            <a:off x="8224348" y="2092774"/>
            <a:ext cx="796670" cy="584775"/>
          </a:xfrm>
          <a:prstGeom prst="rect">
            <a:avLst/>
          </a:prstGeom>
          <a:solidFill>
            <a:schemeClr val="bg1"/>
          </a:solidFill>
        </p:spPr>
        <p:txBody>
          <a:bodyPr wrap="square" rtlCol="0">
            <a:spAutoFit/>
          </a:bodyPr>
          <a:lstStyle/>
          <a:p>
            <a:r>
              <a:rPr lang="es-MX" sz="1600" dirty="0">
                <a:solidFill>
                  <a:srgbClr val="0066FF"/>
                </a:solidFill>
              </a:rPr>
              <a:t>u1 = </a:t>
            </a:r>
            <a:r>
              <a:rPr lang="es-MX" sz="1600" dirty="0" err="1">
                <a:solidFill>
                  <a:srgbClr val="0066FF"/>
                </a:solidFill>
              </a:rPr>
              <a:t>cooling</a:t>
            </a:r>
            <a:endParaRPr lang="nb-NO" sz="1600" dirty="0">
              <a:solidFill>
                <a:srgbClr val="0066FF"/>
              </a:solidFill>
            </a:endParaRPr>
          </a:p>
        </p:txBody>
      </p:sp>
      <p:sp>
        <p:nvSpPr>
          <p:cNvPr id="30" name="TekstSylinder 53">
            <a:extLst>
              <a:ext uri="{FF2B5EF4-FFF2-40B4-BE49-F238E27FC236}">
                <a16:creationId xmlns:a16="http://schemas.microsoft.com/office/drawing/2014/main" id="{4813F5A8-E0A1-4C5C-AF38-CF5D64D589CC}"/>
              </a:ext>
            </a:extLst>
          </p:cNvPr>
          <p:cNvSpPr txBox="1"/>
          <p:nvPr/>
        </p:nvSpPr>
        <p:spPr>
          <a:xfrm rot="16200000">
            <a:off x="5623104" y="2853399"/>
            <a:ext cx="2555510" cy="369332"/>
          </a:xfrm>
          <a:prstGeom prst="rect">
            <a:avLst/>
          </a:prstGeom>
          <a:solidFill>
            <a:schemeClr val="bg1"/>
          </a:solidFill>
        </p:spPr>
        <p:txBody>
          <a:bodyPr wrap="square" rtlCol="0">
            <a:spAutoFit/>
          </a:bodyPr>
          <a:lstStyle/>
          <a:p>
            <a:r>
              <a:rPr lang="en-US" dirty="0"/>
              <a:t>Manipulated</a:t>
            </a:r>
            <a:r>
              <a:rPr lang="es-MX" dirty="0"/>
              <a:t> variable (</a:t>
            </a:r>
            <a:r>
              <a:rPr lang="es-MX" dirty="0" err="1"/>
              <a:t>u</a:t>
            </a:r>
            <a:r>
              <a:rPr lang="es-MX" baseline="-25000" dirty="0" err="1"/>
              <a:t>i</a:t>
            </a:r>
            <a:r>
              <a:rPr lang="es-MX" dirty="0"/>
              <a:t>)</a:t>
            </a:r>
            <a:endParaRPr lang="nb-NO" dirty="0"/>
          </a:p>
        </p:txBody>
      </p:sp>
      <p:sp>
        <p:nvSpPr>
          <p:cNvPr id="32" name="TekstSylinder 55">
            <a:extLst>
              <a:ext uri="{FF2B5EF4-FFF2-40B4-BE49-F238E27FC236}">
                <a16:creationId xmlns:a16="http://schemas.microsoft.com/office/drawing/2014/main" id="{AFFBCE08-EFC0-4436-9FC2-4B42E828B740}"/>
              </a:ext>
            </a:extLst>
          </p:cNvPr>
          <p:cNvSpPr txBox="1"/>
          <p:nvPr/>
        </p:nvSpPr>
        <p:spPr>
          <a:xfrm rot="16200000">
            <a:off x="7059929" y="4012942"/>
            <a:ext cx="355993" cy="369332"/>
          </a:xfrm>
          <a:prstGeom prst="rect">
            <a:avLst/>
          </a:prstGeom>
          <a:solidFill>
            <a:schemeClr val="bg1"/>
          </a:solidFill>
        </p:spPr>
        <p:txBody>
          <a:bodyPr wrap="square" rtlCol="0">
            <a:spAutoFit/>
          </a:bodyPr>
          <a:lstStyle/>
          <a:p>
            <a:r>
              <a:rPr lang="es-MX" dirty="0"/>
              <a:t>0</a:t>
            </a:r>
            <a:endParaRPr lang="nb-NO" dirty="0"/>
          </a:p>
        </p:txBody>
      </p:sp>
      <p:sp>
        <p:nvSpPr>
          <p:cNvPr id="33" name="TekstSylinder 56">
            <a:extLst>
              <a:ext uri="{FF2B5EF4-FFF2-40B4-BE49-F238E27FC236}">
                <a16:creationId xmlns:a16="http://schemas.microsoft.com/office/drawing/2014/main" id="{31EBACB0-7B04-46A1-819A-882EDC52D409}"/>
              </a:ext>
            </a:extLst>
          </p:cNvPr>
          <p:cNvSpPr txBox="1"/>
          <p:nvPr/>
        </p:nvSpPr>
        <p:spPr>
          <a:xfrm rot="16200000">
            <a:off x="6849038" y="1770115"/>
            <a:ext cx="739138" cy="369332"/>
          </a:xfrm>
          <a:prstGeom prst="rect">
            <a:avLst/>
          </a:prstGeom>
          <a:solidFill>
            <a:schemeClr val="bg1"/>
          </a:solidFill>
        </p:spPr>
        <p:txBody>
          <a:bodyPr wrap="square" rtlCol="0">
            <a:spAutoFit/>
          </a:bodyPr>
          <a:lstStyle/>
          <a:p>
            <a:r>
              <a:rPr lang="es-MX" dirty="0"/>
              <a:t>100%</a:t>
            </a:r>
            <a:endParaRPr lang="nb-NO" dirty="0"/>
          </a:p>
        </p:txBody>
      </p:sp>
      <p:grpSp>
        <p:nvGrpSpPr>
          <p:cNvPr id="38" name="Gruppe 39">
            <a:extLst>
              <a:ext uri="{FF2B5EF4-FFF2-40B4-BE49-F238E27FC236}">
                <a16:creationId xmlns:a16="http://schemas.microsoft.com/office/drawing/2014/main" id="{1EB64D69-FA3C-4BD6-BB51-74FB1F6AE355}"/>
              </a:ext>
            </a:extLst>
          </p:cNvPr>
          <p:cNvGrpSpPr/>
          <p:nvPr/>
        </p:nvGrpSpPr>
        <p:grpSpPr>
          <a:xfrm>
            <a:off x="7541341" y="1661691"/>
            <a:ext cx="4440116" cy="2610566"/>
            <a:chOff x="4035669" y="3270738"/>
            <a:chExt cx="4440116" cy="2610566"/>
          </a:xfrm>
        </p:grpSpPr>
        <p:cxnSp>
          <p:nvCxnSpPr>
            <p:cNvPr id="39" name="Rett linje 24">
              <a:extLst>
                <a:ext uri="{FF2B5EF4-FFF2-40B4-BE49-F238E27FC236}">
                  <a16:creationId xmlns:a16="http://schemas.microsoft.com/office/drawing/2014/main" id="{38DC5285-290F-40CA-BCA2-D065D1F751A0}"/>
                </a:ext>
              </a:extLst>
            </p:cNvPr>
            <p:cNvCxnSpPr/>
            <p:nvPr/>
          </p:nvCxnSpPr>
          <p:spPr>
            <a:xfrm flipH="1" flipV="1">
              <a:off x="4035669" y="3306239"/>
              <a:ext cx="1898100" cy="2575065"/>
            </a:xfrm>
            <a:prstGeom prst="line">
              <a:avLst/>
            </a:prstGeom>
            <a:ln w="571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0" name="Rett linje 35">
              <a:extLst>
                <a:ext uri="{FF2B5EF4-FFF2-40B4-BE49-F238E27FC236}">
                  <a16:creationId xmlns:a16="http://schemas.microsoft.com/office/drawing/2014/main" id="{E4CACEC6-4909-47FA-9F7A-99CD8065516E}"/>
                </a:ext>
              </a:extLst>
            </p:cNvPr>
            <p:cNvCxnSpPr/>
            <p:nvPr/>
          </p:nvCxnSpPr>
          <p:spPr>
            <a:xfrm flipV="1">
              <a:off x="5933768" y="3270738"/>
              <a:ext cx="2542017" cy="2610564"/>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Rektangel 22">
              <a:extLst>
                <a:ext uri="{FF2B5EF4-FFF2-40B4-BE49-F238E27FC236}">
                  <a16:creationId xmlns:a16="http://schemas.microsoft.com/office/drawing/2014/main" id="{C8DA5978-8F57-4014-9B21-AD9BE76C8BA1}"/>
                </a:ext>
              </a:extLst>
            </p:cNvPr>
            <p:cNvSpPr/>
            <p:nvPr/>
          </p:nvSpPr>
          <p:spPr>
            <a:xfrm>
              <a:off x="4035669" y="3270738"/>
              <a:ext cx="4440116" cy="2610564"/>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3" name="TextBox 2">
            <a:extLst>
              <a:ext uri="{FF2B5EF4-FFF2-40B4-BE49-F238E27FC236}">
                <a16:creationId xmlns:a16="http://schemas.microsoft.com/office/drawing/2014/main" id="{F8BCA9DE-1F7B-4A8F-B93E-AE8D769E48CA}"/>
              </a:ext>
            </a:extLst>
          </p:cNvPr>
          <p:cNvSpPr txBox="1"/>
          <p:nvPr/>
        </p:nvSpPr>
        <p:spPr>
          <a:xfrm>
            <a:off x="3023085" y="2228561"/>
            <a:ext cx="516488" cy="369332"/>
          </a:xfrm>
          <a:prstGeom prst="rect">
            <a:avLst/>
          </a:prstGeom>
          <a:noFill/>
        </p:spPr>
        <p:txBody>
          <a:bodyPr wrap="none" rtlCol="0">
            <a:spAutoFit/>
          </a:bodyPr>
          <a:lstStyle/>
          <a:p>
            <a:r>
              <a:rPr lang="nb-NO" dirty="0"/>
              <a:t>y=T</a:t>
            </a:r>
          </a:p>
        </p:txBody>
      </p:sp>
      <p:sp>
        <p:nvSpPr>
          <p:cNvPr id="4" name="TextBox 3">
            <a:extLst>
              <a:ext uri="{FF2B5EF4-FFF2-40B4-BE49-F238E27FC236}">
                <a16:creationId xmlns:a16="http://schemas.microsoft.com/office/drawing/2014/main" id="{F78B809B-386C-4CC3-BACA-848F6E5E2251}"/>
              </a:ext>
            </a:extLst>
          </p:cNvPr>
          <p:cNvSpPr txBox="1"/>
          <p:nvPr/>
        </p:nvSpPr>
        <p:spPr>
          <a:xfrm>
            <a:off x="1332517" y="946919"/>
            <a:ext cx="3952877" cy="461665"/>
          </a:xfrm>
          <a:prstGeom prst="rect">
            <a:avLst/>
          </a:prstGeom>
          <a:noFill/>
        </p:spPr>
        <p:txBody>
          <a:bodyPr wrap="none" rtlCol="0">
            <a:spAutoFit/>
          </a:bodyPr>
          <a:lstStyle/>
          <a:p>
            <a:r>
              <a:rPr lang="nb-NO" sz="2400" dirty="0" err="1"/>
              <a:t>Example</a:t>
            </a:r>
            <a:r>
              <a:rPr lang="nb-NO" sz="2400" dirty="0"/>
              <a:t>: </a:t>
            </a:r>
            <a:r>
              <a:rPr lang="nb-NO" sz="2400" dirty="0" err="1"/>
              <a:t>Temperature</a:t>
            </a:r>
            <a:r>
              <a:rPr lang="nb-NO" sz="2400" dirty="0"/>
              <a:t> control</a:t>
            </a:r>
          </a:p>
        </p:txBody>
      </p:sp>
    </p:spTree>
    <p:extLst>
      <p:ext uri="{BB962C8B-B14F-4D97-AF65-F5344CB8AC3E}">
        <p14:creationId xmlns:p14="http://schemas.microsoft.com/office/powerpoint/2010/main" val="359771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4"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9460" name="Rectangle 2"/>
          <p:cNvSpPr>
            <a:spLocks noGrp="1" noChangeArrowheads="1"/>
          </p:cNvSpPr>
          <p:nvPr>
            <p:ph type="body" idx="4294967295"/>
          </p:nvPr>
        </p:nvSpPr>
        <p:spPr>
          <a:xfrm>
            <a:off x="1657350" y="762000"/>
            <a:ext cx="8324850" cy="5562600"/>
          </a:xfrm>
        </p:spPr>
        <p:txBody>
          <a:bodyPr/>
          <a:lstStyle/>
          <a:p>
            <a:pPr marL="0" indent="0">
              <a:buNone/>
            </a:pPr>
            <a:r>
              <a:rPr lang="en-US" altLang="nb-NO" dirty="0"/>
              <a:t>Alan Foss (“Critique of chemical process control theory”, </a:t>
            </a:r>
            <a:r>
              <a:rPr lang="en-US" altLang="nb-NO" dirty="0" err="1"/>
              <a:t>AIChE</a:t>
            </a:r>
            <a:r>
              <a:rPr lang="en-US" altLang="nb-NO" dirty="0"/>
              <a:t> Journal,1973):</a:t>
            </a:r>
          </a:p>
          <a:p>
            <a:endParaRPr lang="en-US" altLang="nb-NO" dirty="0"/>
          </a:p>
          <a:p>
            <a:pPr>
              <a:buFontTx/>
              <a:buNone/>
            </a:pPr>
            <a:r>
              <a:rPr lang="en-US" altLang="nb-NO" sz="1800" i="1" dirty="0"/>
              <a:t>The central issue to be resolved ... is the determination of control system structure. </a:t>
            </a:r>
            <a:r>
              <a:rPr lang="en-US" altLang="nb-NO" sz="1800" b="1" i="1" dirty="0">
                <a:solidFill>
                  <a:srgbClr val="FF3300"/>
                </a:solidFill>
              </a:rPr>
              <a:t>Which variables should be measured, which inputs should be manipulated and which links should be made between the two sets?</a:t>
            </a:r>
            <a:r>
              <a:rPr lang="en-US" altLang="nb-NO" sz="1800" i="1" dirty="0"/>
              <a:t> There is more than a suspicion that the work of a genius is needed here, for without it the control configuration problem will likely remain in a primitive, hazily stated and wholly unmanageable form. The gap is present indeed, but contrary to the views of many, it is the theoretician who must close it.</a:t>
            </a:r>
          </a:p>
          <a:p>
            <a:pPr>
              <a:buFontTx/>
              <a:buNone/>
            </a:pPr>
            <a:endParaRPr lang="en-US" altLang="nb-NO" dirty="0"/>
          </a:p>
        </p:txBody>
      </p:sp>
    </p:spTree>
    <p:extLst>
      <p:ext uri="{BB962C8B-B14F-4D97-AF65-F5344CB8AC3E}">
        <p14:creationId xmlns:p14="http://schemas.microsoft.com/office/powerpoint/2010/main" val="159781467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4"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9460" name="Rectangle 2"/>
          <p:cNvSpPr>
            <a:spLocks noGrp="1" noChangeArrowheads="1"/>
          </p:cNvSpPr>
          <p:nvPr>
            <p:ph type="body" idx="4294967295"/>
          </p:nvPr>
        </p:nvSpPr>
        <p:spPr>
          <a:xfrm>
            <a:off x="1657350" y="762000"/>
            <a:ext cx="8324850" cy="5562600"/>
          </a:xfrm>
        </p:spPr>
        <p:txBody>
          <a:bodyPr/>
          <a:lstStyle/>
          <a:p>
            <a:pPr marL="0" indent="0">
              <a:buNone/>
            </a:pPr>
            <a:r>
              <a:rPr lang="en-US" altLang="nb-NO" dirty="0"/>
              <a:t>Alan Foss (“Critique of chemical process control theory”, </a:t>
            </a:r>
            <a:r>
              <a:rPr lang="en-US" altLang="nb-NO" dirty="0" err="1"/>
              <a:t>AIChE</a:t>
            </a:r>
            <a:r>
              <a:rPr lang="en-US" altLang="nb-NO" dirty="0"/>
              <a:t> Journal,1973):</a:t>
            </a:r>
          </a:p>
          <a:p>
            <a:endParaRPr lang="en-US" altLang="nb-NO" dirty="0"/>
          </a:p>
          <a:p>
            <a:pPr>
              <a:buFontTx/>
              <a:buNone/>
            </a:pPr>
            <a:r>
              <a:rPr lang="en-US" altLang="nb-NO" sz="1800" i="1" dirty="0"/>
              <a:t>The central issue to be resolved ... is the determination of control system structure. </a:t>
            </a:r>
            <a:r>
              <a:rPr lang="en-US" altLang="nb-NO" sz="1800" b="1" i="1" dirty="0">
                <a:solidFill>
                  <a:srgbClr val="FF3300"/>
                </a:solidFill>
              </a:rPr>
              <a:t>Which variables should be measured, which inputs should be manipulated and which links should be made between the two sets?</a:t>
            </a:r>
            <a:r>
              <a:rPr lang="en-US" altLang="nb-NO" sz="1800" i="1" dirty="0"/>
              <a:t> </a:t>
            </a:r>
            <a:r>
              <a:rPr lang="en-US" altLang="nb-NO" sz="1800" i="1" dirty="0">
                <a:highlight>
                  <a:srgbClr val="FFFF00"/>
                </a:highlight>
              </a:rPr>
              <a:t>There is more than a suspicion that the work of a genius is needed here</a:t>
            </a:r>
            <a:r>
              <a:rPr lang="en-US" altLang="nb-NO" sz="1800" i="1" dirty="0"/>
              <a:t>, for without it the control configuration problem will likely remain in a primitive, hazily stated and wholly unmanageable form. The gap is present indeed, but contrary to the views of many, it is the theoretician who must close it.</a:t>
            </a:r>
          </a:p>
          <a:p>
            <a:pPr>
              <a:buFontTx/>
              <a:buNone/>
            </a:pPr>
            <a:endParaRPr lang="en-US" altLang="nb-NO" dirty="0"/>
          </a:p>
        </p:txBody>
      </p:sp>
      <p:pic>
        <p:nvPicPr>
          <p:cNvPr id="2050" name="Picture 2" descr="Bilderesultat for einstein">
            <a:extLst>
              <a:ext uri="{FF2B5EF4-FFF2-40B4-BE49-F238E27FC236}">
                <a16:creationId xmlns:a16="http://schemas.microsoft.com/office/drawing/2014/main" id="{58298058-8251-471A-BF7E-050908187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243" y="1905137"/>
            <a:ext cx="19526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7575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6" name="Footer Placeholder 4"/>
          <p:cNvSpPr>
            <a:spLocks noGrp="1"/>
          </p:cNvSpPr>
          <p:nvPr>
            <p:ph type="ftr" sz="quarter" idx="4294967295"/>
          </p:nvPr>
        </p:nvSpPr>
        <p:spPr/>
        <p:txBody>
          <a:bodyPr/>
          <a:lstStyle/>
          <a:p>
            <a:pPr>
              <a:defRPr/>
            </a:pPr>
            <a:endParaRPr lang="nn-NO"/>
          </a:p>
          <a:p>
            <a:pPr>
              <a:defRPr/>
            </a:pPr>
            <a:endParaRPr lang="nn-NO"/>
          </a:p>
        </p:txBody>
      </p:sp>
      <p:sp>
        <p:nvSpPr>
          <p:cNvPr id="21508" name="Rectangle 2"/>
          <p:cNvSpPr>
            <a:spLocks noGrp="1" noChangeArrowheads="1"/>
          </p:cNvSpPr>
          <p:nvPr>
            <p:ph type="title"/>
          </p:nvPr>
        </p:nvSpPr>
        <p:spPr>
          <a:xfrm>
            <a:off x="371392" y="274638"/>
            <a:ext cx="10972800" cy="1143000"/>
          </a:xfrm>
        </p:spPr>
        <p:txBody>
          <a:bodyPr/>
          <a:lstStyle/>
          <a:p>
            <a:r>
              <a:rPr lang="en-US" altLang="nb-NO" dirty="0"/>
              <a:t>Main objectives control system</a:t>
            </a:r>
          </a:p>
        </p:txBody>
      </p:sp>
      <p:sp>
        <p:nvSpPr>
          <p:cNvPr id="849924" name="Rectangle 4"/>
          <p:cNvSpPr>
            <a:spLocks noChangeArrowheads="1"/>
          </p:cNvSpPr>
          <p:nvPr/>
        </p:nvSpPr>
        <p:spPr bwMode="auto">
          <a:xfrm>
            <a:off x="1735138" y="2597152"/>
            <a:ext cx="7772400"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buChar char="•"/>
              <a:defRPr sz="2000">
                <a:solidFill>
                  <a:schemeClr val="tx1"/>
                </a:solidFill>
                <a:latin typeface="Times" panose="02020603050405020304" pitchFamily="18" charset="0"/>
              </a:defRPr>
            </a:lvl1pPr>
            <a:lvl2pPr marL="800100" indent="-342900">
              <a:spcBef>
                <a:spcPct val="20000"/>
              </a:spcBef>
              <a:buChar char="–"/>
              <a:defRPr sz="2800">
                <a:solidFill>
                  <a:schemeClr val="tx1"/>
                </a:solidFill>
                <a:latin typeface="Times" panose="02020603050405020304" pitchFamily="18" charset="0"/>
              </a:defRPr>
            </a:lvl2pPr>
            <a:lvl3pPr marL="1219200" indent="-3048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nSpc>
                <a:spcPct val="90000"/>
              </a:lnSpc>
              <a:buFontTx/>
              <a:buNone/>
            </a:pPr>
            <a:r>
              <a:rPr lang="en-US" altLang="nb-NO"/>
              <a:t>ARE THESE OBJECTIVES CONFLICTING?</a:t>
            </a:r>
          </a:p>
          <a:p>
            <a:pPr>
              <a:lnSpc>
                <a:spcPct val="90000"/>
              </a:lnSpc>
              <a:buFontTx/>
              <a:buNone/>
            </a:pPr>
            <a:endParaRPr lang="en-US" altLang="nb-NO"/>
          </a:p>
          <a:p>
            <a:pPr>
              <a:lnSpc>
                <a:spcPct val="90000"/>
              </a:lnSpc>
            </a:pPr>
            <a:r>
              <a:rPr lang="en-US" altLang="nb-NO">
                <a:solidFill>
                  <a:srgbClr val="FF0000"/>
                </a:solidFill>
              </a:rPr>
              <a:t>Usually NOT</a:t>
            </a:r>
            <a:r>
              <a:rPr lang="en-US" altLang="nb-NO"/>
              <a:t> </a:t>
            </a:r>
          </a:p>
          <a:p>
            <a:pPr lvl="1">
              <a:lnSpc>
                <a:spcPct val="90000"/>
              </a:lnSpc>
            </a:pPr>
            <a:r>
              <a:rPr lang="en-US" altLang="nb-NO" sz="1800"/>
              <a:t>Different time scales</a:t>
            </a:r>
          </a:p>
          <a:p>
            <a:pPr lvl="2">
              <a:lnSpc>
                <a:spcPct val="90000"/>
              </a:lnSpc>
            </a:pPr>
            <a:r>
              <a:rPr lang="en-US" altLang="nb-NO"/>
              <a:t>Stabilization fast time scale</a:t>
            </a:r>
          </a:p>
          <a:p>
            <a:pPr lvl="1">
              <a:lnSpc>
                <a:spcPct val="90000"/>
              </a:lnSpc>
            </a:pPr>
            <a:r>
              <a:rPr lang="en-US" altLang="nb-NO" sz="1800"/>
              <a:t>Stabilization doesn’t “use up” any degrees of freedom</a:t>
            </a:r>
          </a:p>
          <a:p>
            <a:pPr lvl="2">
              <a:lnSpc>
                <a:spcPct val="90000"/>
              </a:lnSpc>
            </a:pPr>
            <a:r>
              <a:rPr lang="en-US" altLang="nb-NO"/>
              <a:t>Reference value (setpoint) available for layer above</a:t>
            </a:r>
          </a:p>
          <a:p>
            <a:pPr lvl="2">
              <a:lnSpc>
                <a:spcPct val="90000"/>
              </a:lnSpc>
            </a:pPr>
            <a:r>
              <a:rPr lang="en-US" altLang="nb-NO"/>
              <a:t>But it “uses up” part of the time window (frequency range)</a:t>
            </a:r>
          </a:p>
          <a:p>
            <a:pPr lvl="1">
              <a:lnSpc>
                <a:spcPct val="90000"/>
              </a:lnSpc>
            </a:pPr>
            <a:endParaRPr lang="en-US" altLang="nb-NO" sz="1800"/>
          </a:p>
        </p:txBody>
      </p:sp>
      <p:sp>
        <p:nvSpPr>
          <p:cNvPr id="3" name="TextBox 2"/>
          <p:cNvSpPr txBox="1"/>
          <p:nvPr/>
        </p:nvSpPr>
        <p:spPr>
          <a:xfrm>
            <a:off x="745860" y="1398362"/>
            <a:ext cx="10394064" cy="1083374"/>
          </a:xfrm>
          <a:prstGeom prst="rect">
            <a:avLst/>
          </a:prstGeom>
          <a:noFill/>
        </p:spPr>
        <p:txBody>
          <a:bodyPr wrap="none" rtlCol="0">
            <a:spAutoFit/>
          </a:bodyPr>
          <a:lstStyle/>
          <a:p>
            <a:pPr marL="381000" indent="-381000">
              <a:lnSpc>
                <a:spcPct val="90000"/>
              </a:lnSpc>
              <a:buFontTx/>
              <a:buAutoNum type="arabicPeriod"/>
            </a:pPr>
            <a:r>
              <a:rPr lang="en-US" altLang="nb-NO" sz="2800" b="1" dirty="0">
                <a:solidFill>
                  <a:srgbClr val="FF0000"/>
                </a:solidFill>
              </a:rPr>
              <a:t>Economics</a:t>
            </a:r>
            <a:r>
              <a:rPr lang="en-US" altLang="nb-NO" sz="2800" dirty="0"/>
              <a:t>: Implementation of acceptable (near-optimal) operation</a:t>
            </a:r>
          </a:p>
          <a:p>
            <a:pPr marL="381000" indent="-381000">
              <a:lnSpc>
                <a:spcPct val="90000"/>
              </a:lnSpc>
              <a:buFontTx/>
              <a:buAutoNum type="arabicPeriod"/>
            </a:pPr>
            <a:r>
              <a:rPr lang="en-US" altLang="nb-NO" sz="2800" b="1" dirty="0">
                <a:solidFill>
                  <a:schemeClr val="tx2">
                    <a:lumMod val="60000"/>
                    <a:lumOff val="40000"/>
                  </a:schemeClr>
                </a:solidFill>
              </a:rPr>
              <a:t>Regulation</a:t>
            </a:r>
            <a:r>
              <a:rPr lang="en-US" altLang="nb-NO" sz="2800" b="1" dirty="0">
                <a:solidFill>
                  <a:srgbClr val="FF0000"/>
                </a:solidFill>
              </a:rPr>
              <a:t>: </a:t>
            </a:r>
            <a:r>
              <a:rPr lang="en-US" altLang="nb-NO" sz="2800" dirty="0"/>
              <a:t>Stable operation </a:t>
            </a:r>
          </a:p>
          <a:p>
            <a:endParaRPr lang="nb-NO" sz="1400" dirty="0"/>
          </a:p>
        </p:txBody>
      </p:sp>
    </p:spTree>
    <p:extLst>
      <p:ext uri="{BB962C8B-B14F-4D97-AF65-F5344CB8AC3E}">
        <p14:creationId xmlns:p14="http://schemas.microsoft.com/office/powerpoint/2010/main" val="156249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49924">
                                            <p:txEl>
                                              <p:pRg st="0" end="0"/>
                                            </p:txEl>
                                          </p:spTgt>
                                        </p:tgtEl>
                                        <p:attrNameLst>
                                          <p:attrName>style.visibility</p:attrName>
                                        </p:attrNameLst>
                                      </p:cBhvr>
                                      <p:to>
                                        <p:strVal val="visible"/>
                                      </p:to>
                                    </p:set>
                                    <p:animEffect transition="in" filter="blinds(horizontal)">
                                      <p:cBhvr>
                                        <p:cTn id="7" dur="500"/>
                                        <p:tgtEl>
                                          <p:spTgt spid="849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49924">
                                            <p:txEl>
                                              <p:pRg st="2" end="2"/>
                                            </p:txEl>
                                          </p:spTgt>
                                        </p:tgtEl>
                                        <p:attrNameLst>
                                          <p:attrName>style.visibility</p:attrName>
                                        </p:attrNameLst>
                                      </p:cBhvr>
                                      <p:to>
                                        <p:strVal val="visible"/>
                                      </p:to>
                                    </p:set>
                                    <p:animEffect transition="in" filter="blinds(horizontal)">
                                      <p:cBhvr>
                                        <p:cTn id="12" dur="500"/>
                                        <p:tgtEl>
                                          <p:spTgt spid="84992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49924">
                                            <p:txEl>
                                              <p:pRg st="3" end="3"/>
                                            </p:txEl>
                                          </p:spTgt>
                                        </p:tgtEl>
                                        <p:attrNameLst>
                                          <p:attrName>style.visibility</p:attrName>
                                        </p:attrNameLst>
                                      </p:cBhvr>
                                      <p:to>
                                        <p:strVal val="visible"/>
                                      </p:to>
                                    </p:set>
                                    <p:animEffect transition="in" filter="blinds(horizontal)">
                                      <p:cBhvr>
                                        <p:cTn id="15" dur="500"/>
                                        <p:tgtEl>
                                          <p:spTgt spid="84992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49924">
                                            <p:txEl>
                                              <p:pRg st="4" end="4"/>
                                            </p:txEl>
                                          </p:spTgt>
                                        </p:tgtEl>
                                        <p:attrNameLst>
                                          <p:attrName>style.visibility</p:attrName>
                                        </p:attrNameLst>
                                      </p:cBhvr>
                                      <p:to>
                                        <p:strVal val="visible"/>
                                      </p:to>
                                    </p:set>
                                    <p:animEffect transition="in" filter="blinds(horizontal)">
                                      <p:cBhvr>
                                        <p:cTn id="18" dur="500"/>
                                        <p:tgtEl>
                                          <p:spTgt spid="84992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49924">
                                            <p:txEl>
                                              <p:pRg st="5" end="5"/>
                                            </p:txEl>
                                          </p:spTgt>
                                        </p:tgtEl>
                                        <p:attrNameLst>
                                          <p:attrName>style.visibility</p:attrName>
                                        </p:attrNameLst>
                                      </p:cBhvr>
                                      <p:to>
                                        <p:strVal val="visible"/>
                                      </p:to>
                                    </p:set>
                                    <p:animEffect transition="in" filter="blinds(horizontal)">
                                      <p:cBhvr>
                                        <p:cTn id="21" dur="500"/>
                                        <p:tgtEl>
                                          <p:spTgt spid="84992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49924">
                                            <p:txEl>
                                              <p:pRg st="6" end="6"/>
                                            </p:txEl>
                                          </p:spTgt>
                                        </p:tgtEl>
                                        <p:attrNameLst>
                                          <p:attrName>style.visibility</p:attrName>
                                        </p:attrNameLst>
                                      </p:cBhvr>
                                      <p:to>
                                        <p:strVal val="visible"/>
                                      </p:to>
                                    </p:set>
                                    <p:animEffect transition="in" filter="blinds(horizontal)">
                                      <p:cBhvr>
                                        <p:cTn id="24" dur="500"/>
                                        <p:tgtEl>
                                          <p:spTgt spid="84992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49924">
                                            <p:txEl>
                                              <p:pRg st="7" end="7"/>
                                            </p:txEl>
                                          </p:spTgt>
                                        </p:tgtEl>
                                        <p:attrNameLst>
                                          <p:attrName>style.visibility</p:attrName>
                                        </p:attrNameLst>
                                      </p:cBhvr>
                                      <p:to>
                                        <p:strVal val="visible"/>
                                      </p:to>
                                    </p:set>
                                    <p:animEffect transition="in" filter="blinds(horizontal)">
                                      <p:cBhvr>
                                        <p:cTn id="27" dur="500"/>
                                        <p:tgtEl>
                                          <p:spTgt spid="8499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2^{n_c}$&#10;\end{document}&#10;"/>
  <p:tag name="FILENAME" val="TP_tmp"/>
  <p:tag name="FORMAT" val="emf"/>
  <p:tag name="RES" val="1200"/>
  <p:tag name="BLEND" val="0"/>
  <p:tag name="TRANSPARENT" val="0"/>
  <p:tag name="TBUG" val="0"/>
  <p:tag name="ALLOWFS" val="0"/>
  <p:tag name="ORIGWIDTH" val="31"/>
  <p:tag name="PICTUREFILESIZE" val="1776"/>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G|\over {\rm span} y}$&#10;\end{document}&#10;"/>
  <p:tag name="EXTERNALNAME" val="txp_fig"/>
  <p:tag name="BLEND" val="False"/>
  <p:tag name="TRANSPARENT" val="False"/>
  <p:tag name="KEEPFILES" val="False"/>
  <p:tag name="DEBUGPAUSE" val="False"/>
  <p:tag name="RESOLUTION" val="1200"/>
  <p:tag name="TIMEOUT" val="(none)"/>
  <p:tag name="BOXWIDTH" val="677"/>
  <p:tag name="BOXHEIGHT" val="532"/>
  <p:tag name="BOXFONT" val="10"/>
  <p:tag name="BOXWRAP" val="False"/>
  <p:tag name="WORKAROUNDTRANSPARENCYBUG" val="False"/>
  <p:tag name="ALLOWFONTSUBSTITUTION" val="False"/>
  <p:tag name="BITMAPFORMAT" val="pngmono"/>
  <p:tag name="ORIGWIDTH" val="32"/>
  <p:tag name="PICTUREFILESIZE" val="147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u-u_{opt} = (HG^y)^{-1} (c-c_{opt})$\\&#10;Here: $c-c_{opt} =  \Delta c-\Delta c_{opt}$\\&#10;where we have introduced deviation variables around a nominal optimal point $(c^*,d^*)$ (where $c^*=c_{opt}(d^*)$)\\&#10;Assume perfect control of $c$ (no noise): $\Delta c=0$\\ &#10;Optimal change: $\Delta c_{opt} = H \Delta y_{opt} = H F \Delta d$\\&#10;Gives: $J_u = - J_{uu} (HG^y)^{-1} HF \Delta d$\\&#10;$\Rightarrow HF=0$ gives $J_u=0$ for any disturbance $\Delta d$&#10;\end{document}&#10;"/>
  <p:tag name="FILENAME" val="txp_fig"/>
  <p:tag name="FORMAT" val="pngmono"/>
  <p:tag name="RES" val="1200"/>
  <p:tag name="BLEND" val="0"/>
  <p:tag name="TRANSPARENT" val="0"/>
  <p:tag name="TBUG" val="0"/>
  <p:tag name="ALLOWFS" val="0"/>
  <p:tag name="ORIGWIDTH" val="468"/>
  <p:tag name="PICTUREFILESIZE" val="16273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J_u(u,d) = \underbrace{J_u(u_{opt}(d),d)}_{=0} + J_{uu} \cdot (u-u_{opt})$\\&#10;\end{document}&#10;"/>
  <p:tag name="FILENAME" val="txp_fig"/>
  <p:tag name="FORMAT" val="pngmono"/>
  <p:tag name="RES" val="1200"/>
  <p:tag name="BLEND" val="0"/>
  <p:tag name="TRANSPARENT" val="0"/>
  <p:tag name="TBUG" val="0"/>
  <p:tag name="ALLOWFS" val="0"/>
  <p:tag name="ORIGWIDTH" val="395"/>
  <p:tag name="PICTUREFILESIZE" val="2475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vg. loss = $\min_H \| J^{1/2}_{uu} (H G^y)^{-1} H [FW_d\ \ W_{n^y}] \|_2$\\&#10;&#10;\end{document}&#10;"/>
  <p:tag name="FILENAME" val="txp_fig"/>
  <p:tag name="FORMAT" val="pngmono"/>
  <p:tag name="RES" val="1200"/>
  <p:tag name="BLEND" val="0"/>
  <p:tag name="TRANSPARENT" val="0"/>
  <p:tag name="TBUG" val="0"/>
  <p:tag name="ALLOWFS" val="0"/>
  <p:tag name="ORIGWIDTH" val="161"/>
  <p:tag name="PICTUREFILESIZE" val="746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Analytical solution: \\&#10;$H = {G^y}^T (YY^T)^{-1}$ where $Y=[F W_d \ \ \ W_{n^y}]$&#10;\end{document}&#10;"/>
  <p:tag name="FILENAME" val="txp_fig"/>
  <p:tag name="FORMAT" val="pngmono"/>
  <p:tag name="RES" val="1200"/>
  <p:tag name="BLEND" val="0"/>
  <p:tag name="TRANSPARENT" val="0"/>
  <p:tag name="TBUG" val="0"/>
  <p:tag name="ALLOWFS" val="0"/>
  <p:tag name="ORIGWIDTH" val="424"/>
  <p:tag name="PICTUREFILESIZE" val="2862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vg. loss = $\min_H \| J^{1/2}_{uu} (H G^y)^{-1} H [FW_d\ \ W_{n^y}] \|_2$\\&#10;&#10;\end{document}&#10;"/>
  <p:tag name="FILENAME" val="txp_fig"/>
  <p:tag name="FORMAT" val="pngmono"/>
  <p:tag name="RES" val="1200"/>
  <p:tag name="BLEND" val="0"/>
  <p:tag name="TRANSPARENT" val="0"/>
  <p:tag name="TBUG" val="0"/>
  <p:tag name="ALLOWFS" val="0"/>
  <p:tag name="ORIGWIDTH" val="161"/>
  <p:tag name="PICTUREFILESIZE" val="746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noindent Nullspace method: $c=p_{h,{\rm combine}} = h_1 p_h + h_2 T_2 = p_h + k T_2;   &#10;k = -8.53$ bar/K&#10;\end{document}&#10;"/>
  <p:tag name="EXTERNALNAME" val="txp_fig"/>
  <p:tag name="BLEND" val="False"/>
  <p:tag name="TRANSPARENT" val="False"/>
  <p:tag name="KEEPFILES" val="False"/>
  <p:tag name="DEBUGPAUSE" val="False"/>
  <p:tag name="RESOLUTION" val="1200"/>
  <p:tag name="TIMEOUT" val="(none)"/>
  <p:tag name="BOXWIDTH" val="505"/>
  <p:tag name="BOXHEIGHT" val="367"/>
  <p:tag name="BOXFONT" val="10"/>
  <p:tag name="BOXWRAP" val="False"/>
  <p:tag name="WORKAROUNDTRANSPARENCYBUG" val="False"/>
  <p:tag name="ALLOWFONTSUBSTITUTION" val="False"/>
  <p:tag name="BITMAPFORMAT" val="pngmono"/>
  <p:tag name="ORIGWIDTH" val="342"/>
  <p:tag name="PICTUREFILESIZE" val="1265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Delta y \over \Delta u}$&#10;\end{document}&#10;"/>
  <p:tag name="EXTERNALNAME" val="txp_fig"/>
  <p:tag name="BLEND" val="False"/>
  <p:tag name="TRANSPARENT" val="False"/>
  <p:tag name="KEEPFILES" val="False"/>
  <p:tag name="DEBUGPAUSE" val="False"/>
  <p:tag name="RESOLUTION" val="1200"/>
  <p:tag name="TIMEOUT" val="(none)"/>
  <p:tag name="BOXWIDTH" val="677"/>
  <p:tag name="BOXHEIGHT" val="532"/>
  <p:tag name="BOXFONT" val="10"/>
  <p:tag name="BOXWRAP" val="False"/>
  <p:tag name="WORKAROUNDTRANSPARENCYBUG" val="False"/>
  <p:tag name="ALLOWFONTSUBSTITUTION" val="False"/>
  <p:tag name="BITMAPFORMAT" val="pngmono"/>
  <p:tag name="ORIGWIDTH" val="23"/>
  <p:tag name="PICTUREFILESIZE" val="131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Delta y_{\rm opt}| + n$&#10;\end{document}&#10;"/>
  <p:tag name="EXTERNALNAME" val="txp_fig"/>
  <p:tag name="BLEND" val="False"/>
  <p:tag name="TRANSPARENT" val="False"/>
  <p:tag name="KEEPFILES" val="False"/>
  <p:tag name="DEBUGPAUSE" val="False"/>
  <p:tag name="RESOLUTION" val="1200"/>
  <p:tag name="TIMEOUT" val="(none)"/>
  <p:tag name="BOXWIDTH" val="677"/>
  <p:tag name="BOXHEIGHT" val="532"/>
  <p:tag name="BOXFONT" val="10"/>
  <p:tag name="BOXWRAP" val="False"/>
  <p:tag name="WORKAROUNDTRANSPARENCYBUG" val="False"/>
  <p:tag name="ALLOWFONTSUBSTITUTION" val="False"/>
  <p:tag name="BITMAPFORMAT" val="pngmono"/>
  <p:tag name="ORIGWIDTH" val="49"/>
  <p:tag name="PICTUREFILESIZE" val="1860"/>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3908</Words>
  <Application>Microsoft Office PowerPoint</Application>
  <PresentationFormat>Widescreen</PresentationFormat>
  <Paragraphs>709</Paragraphs>
  <Slides>63</Slides>
  <Notes>26</Notes>
  <HiddenSlides>5</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63</vt:i4>
      </vt:variant>
    </vt:vector>
  </HeadingPairs>
  <TitlesOfParts>
    <vt:vector size="76" baseType="lpstr">
      <vt:lpstr>Arial</vt:lpstr>
      <vt:lpstr>Bookman Old Style</vt:lpstr>
      <vt:lpstr>Calibri</vt:lpstr>
      <vt:lpstr>Calibri Light</vt:lpstr>
      <vt:lpstr>Symbol</vt:lpstr>
      <vt:lpstr>Times</vt:lpstr>
      <vt:lpstr>Times New Roman</vt:lpstr>
      <vt:lpstr>Wingdings</vt:lpstr>
      <vt:lpstr>Office-tema</vt:lpstr>
      <vt:lpstr>2_Egendefinert utforming</vt:lpstr>
      <vt:lpstr>1_Egendefinert utforming</vt:lpstr>
      <vt:lpstr>Egendefinert utforming</vt:lpstr>
      <vt:lpstr>Photo Editor Photo</vt:lpstr>
      <vt:lpstr>ECONOMIC PROCESS CONTROL  Making system out of an apparent mess</vt:lpstr>
      <vt:lpstr>PowerPoint Presentation</vt:lpstr>
      <vt:lpstr>Outline </vt:lpstr>
      <vt:lpstr>How we design a control system for a complete chemical plant?</vt:lpstr>
      <vt:lpstr>PowerPoint Presentation</vt:lpstr>
      <vt:lpstr>Practice: Engineering systems</vt:lpstr>
      <vt:lpstr>PowerPoint Presentation</vt:lpstr>
      <vt:lpstr>PowerPoint Presentation</vt:lpstr>
      <vt:lpstr>Main objectives control system</vt:lpstr>
      <vt:lpstr>Control hierarchy in a process plant</vt:lpstr>
      <vt:lpstr>PowerPoint Presentation</vt:lpstr>
      <vt:lpstr>Control structure design procedure </vt:lpstr>
      <vt:lpstr>Step 1. Define optimal operation (economics)</vt:lpstr>
      <vt:lpstr>  (a) Identify degrees of freedom  (b) Optimize for expected disturbances</vt:lpstr>
      <vt:lpstr>Active constraints</vt:lpstr>
      <vt:lpstr>How many active constraints regions?</vt:lpstr>
      <vt:lpstr>PowerPoint Presentation</vt:lpstr>
      <vt:lpstr>Implementation</vt:lpstr>
      <vt:lpstr>Model predictive control (MPC)</vt:lpstr>
      <vt:lpstr>Classical “Advanced control” structures </vt:lpstr>
      <vt:lpstr>Optimization with PI-controller</vt:lpstr>
      <vt:lpstr>Optimization with PI-controller</vt:lpstr>
      <vt:lpstr>Optimization with PI-controller</vt:lpstr>
      <vt:lpstr>Changing active contraints</vt:lpstr>
      <vt:lpstr>Switching between active constraints</vt:lpstr>
      <vt:lpstr>Split range control: Donald Eckman (1945)</vt:lpstr>
      <vt:lpstr>PowerPoint Presentation</vt:lpstr>
      <vt:lpstr>Simulation PI-control: Setpoint changes temperature</vt:lpstr>
      <vt:lpstr>The less obvious case: Unconstrained optimum</vt:lpstr>
      <vt:lpstr>Example: Optimal operation of runner</vt:lpstr>
      <vt:lpstr>1. Optimal operation of Sprinter</vt:lpstr>
      <vt:lpstr>2. Optimal operation of Marathon runner</vt:lpstr>
      <vt:lpstr>PowerPoint Presentation</vt:lpstr>
      <vt:lpstr> Conclusion Marathon runner</vt:lpstr>
      <vt:lpstr>Summary Step 3.  What should we control (CV1)?</vt:lpstr>
      <vt:lpstr>The ideal “self-optimizing” variable is the gradient, Ju</vt:lpstr>
      <vt:lpstr>PowerPoint Presentation</vt:lpstr>
      <vt:lpstr>Combinations of measurements, c= Hy Nullspace method for H (Alstad):  HF=0 where F=dyopt/dd</vt:lpstr>
      <vt:lpstr>Example. Nullspace Method for Marathon runner</vt:lpstr>
      <vt:lpstr>PowerPoint Presentation</vt:lpstr>
      <vt:lpstr>What variable c=Hy should we control?  (self-optimizing variables)</vt:lpstr>
      <vt:lpstr>Example: CO2 refrigeration cycle</vt:lpstr>
      <vt:lpstr>CO2 refrigeration cycle</vt:lpstr>
      <vt:lpstr>CO2 cycle: Maximum gain rule</vt:lpstr>
      <vt:lpstr>Refrigeration cycle: Proposed control structure</vt:lpstr>
      <vt:lpstr>Conclusion: Systematic procedure for economic process control</vt:lpstr>
      <vt:lpstr>References</vt:lpstr>
      <vt:lpstr>Acknowledgement</vt:lpstr>
      <vt:lpstr>Extra slides</vt:lpstr>
      <vt:lpstr>  The BigPicture: Economic plantwide control for complete processing plants </vt:lpstr>
      <vt:lpstr>CV</vt:lpstr>
      <vt:lpstr> Never try to control the cost function J  (or any other variable that reaches a maximum or minimum at the optimum) </vt:lpstr>
      <vt:lpstr>Requirement for the supervisory layer</vt:lpstr>
      <vt:lpstr>Priority list of constraints</vt:lpstr>
      <vt:lpstr>Model predictive control (MPC)</vt:lpstr>
      <vt:lpstr>Optimization with PI-controller</vt:lpstr>
      <vt:lpstr>Optimal operation using advanced control structures Multivariable: Must decide on pairing</vt:lpstr>
      <vt:lpstr>Optimal operation using advanced control structures</vt:lpstr>
      <vt:lpstr>Priorities and constraints</vt:lpstr>
      <vt:lpstr>Handling constraints using ACS</vt:lpstr>
      <vt:lpstr>Active constraint regions</vt:lpstr>
      <vt:lpstr>4. Alternatives for supervisory layer</vt:lpstr>
      <vt:lpstr>Split-range control (SRC): One CV (y). Two or more MVs (u1,u2)</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Sigurd Skogestad</cp:lastModifiedBy>
  <cp:revision>535</cp:revision>
  <dcterms:created xsi:type="dcterms:W3CDTF">2013-06-10T16:56:09Z</dcterms:created>
  <dcterms:modified xsi:type="dcterms:W3CDTF">2019-04-02T07:42:22Z</dcterms:modified>
</cp:coreProperties>
</file>