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47"/>
  </p:notesMasterIdLst>
  <p:sldIdLst>
    <p:sldId id="335" r:id="rId5"/>
    <p:sldId id="1371" r:id="rId6"/>
    <p:sldId id="1798" r:id="rId7"/>
    <p:sldId id="1760" r:id="rId8"/>
    <p:sldId id="1782" r:id="rId9"/>
    <p:sldId id="258" r:id="rId10"/>
    <p:sldId id="1268" r:id="rId11"/>
    <p:sldId id="1788" r:id="rId12"/>
    <p:sldId id="1791" r:id="rId13"/>
    <p:sldId id="1792" r:id="rId14"/>
    <p:sldId id="1789" r:id="rId15"/>
    <p:sldId id="1799" r:id="rId16"/>
    <p:sldId id="1795" r:id="rId17"/>
    <p:sldId id="1786" r:id="rId18"/>
    <p:sldId id="260" r:id="rId19"/>
    <p:sldId id="1796" r:id="rId20"/>
    <p:sldId id="1793" r:id="rId21"/>
    <p:sldId id="1800" r:id="rId22"/>
    <p:sldId id="1801" r:id="rId23"/>
    <p:sldId id="1785" r:id="rId24"/>
    <p:sldId id="1806" r:id="rId25"/>
    <p:sldId id="1803" r:id="rId26"/>
    <p:sldId id="1804" r:id="rId27"/>
    <p:sldId id="1797" r:id="rId28"/>
    <p:sldId id="1146" r:id="rId29"/>
    <p:sldId id="1391" r:id="rId30"/>
    <p:sldId id="1805" r:id="rId31"/>
    <p:sldId id="1399" r:id="rId32"/>
    <p:sldId id="261" r:id="rId33"/>
    <p:sldId id="1802" r:id="rId34"/>
    <p:sldId id="1784" r:id="rId35"/>
    <p:sldId id="1357" r:id="rId36"/>
    <p:sldId id="1370" r:id="rId37"/>
    <p:sldId id="1693" r:id="rId38"/>
    <p:sldId id="1737" r:id="rId39"/>
    <p:sldId id="1334" r:id="rId40"/>
    <p:sldId id="1752" r:id="rId41"/>
    <p:sldId id="1572" r:id="rId42"/>
    <p:sldId id="1325" r:id="rId43"/>
    <p:sldId id="1759" r:id="rId44"/>
    <p:sldId id="1313" r:id="rId45"/>
    <p:sldId id="1775" r:id="rId46"/>
  </p:sldIdLst>
  <p:sldSz cx="12192000" cy="6858000"/>
  <p:notesSz cx="7315200" cy="96012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D05923-191A-4EC9-824E-F1DDC64F726C}">
          <p14:sldIdLst>
            <p14:sldId id="335"/>
            <p14:sldId id="1371"/>
            <p14:sldId id="1798"/>
            <p14:sldId id="1760"/>
            <p14:sldId id="1782"/>
            <p14:sldId id="258"/>
            <p14:sldId id="1268"/>
            <p14:sldId id="1788"/>
            <p14:sldId id="1791"/>
            <p14:sldId id="1792"/>
            <p14:sldId id="1789"/>
            <p14:sldId id="1799"/>
            <p14:sldId id="1795"/>
            <p14:sldId id="1786"/>
            <p14:sldId id="260"/>
            <p14:sldId id="1796"/>
            <p14:sldId id="1793"/>
            <p14:sldId id="1800"/>
            <p14:sldId id="1801"/>
            <p14:sldId id="1785"/>
            <p14:sldId id="1806"/>
            <p14:sldId id="1803"/>
            <p14:sldId id="1804"/>
            <p14:sldId id="1797"/>
            <p14:sldId id="1146"/>
            <p14:sldId id="1391"/>
            <p14:sldId id="1805"/>
            <p14:sldId id="1399"/>
            <p14:sldId id="261"/>
            <p14:sldId id="1802"/>
            <p14:sldId id="1784"/>
            <p14:sldId id="1357"/>
            <p14:sldId id="1370"/>
            <p14:sldId id="1693"/>
            <p14:sldId id="1737"/>
            <p14:sldId id="1334"/>
            <p14:sldId id="1752"/>
            <p14:sldId id="1572"/>
            <p14:sldId id="1325"/>
            <p14:sldId id="1759"/>
            <p14:sldId id="1313"/>
            <p14:sldId id="1775"/>
          </p14:sldIdLst>
        </p14:section>
        <p14:section name="Untitled Section" id="{1E33EE7C-B44B-40C9-BDCA-71BA9E71A21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Zotica" initials="CZ" lastIdx="13" clrIdx="0">
    <p:extLst>
      <p:ext uri="{19B8F6BF-5375-455C-9EA6-DF929625EA0E}">
        <p15:presenceInfo xmlns:p15="http://schemas.microsoft.com/office/powerpoint/2012/main" userId="S-1-5-21-3959417778-1711865379-3952174976-198246" providerId="AD"/>
      </p:ext>
    </p:extLst>
  </p:cmAuthor>
  <p:cmAuthor id="2" name="Sigurd Skogestad" initials="SS" lastIdx="3" clrIdx="1">
    <p:extLst>
      <p:ext uri="{19B8F6BF-5375-455C-9EA6-DF929625EA0E}">
        <p15:presenceInfo xmlns:p15="http://schemas.microsoft.com/office/powerpoint/2012/main" userId="S::skoge@ntnu.no::9e9b58ab-b7e1-46a9-91ee-ee3a58a3ed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6A4"/>
    <a:srgbClr val="FFFF00"/>
    <a:srgbClr val="FFFF99"/>
    <a:srgbClr val="F07EE2"/>
    <a:srgbClr val="FFC000"/>
    <a:srgbClr val="FFCC00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6" autoAdjust="0"/>
    <p:restoredTop sz="93792" autoAdjust="0"/>
  </p:normalViewPr>
  <p:slideViewPr>
    <p:cSldViewPr snapToGrid="0" snapToObjects="1">
      <p:cViewPr varScale="1">
        <p:scale>
          <a:sx n="111" d="100"/>
          <a:sy n="111" d="100"/>
        </p:scale>
        <p:origin x="108" y="5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00FA8F-A353-4977-89AC-727E962172A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0B9CF5-CADC-47C8-90B6-0047F2E1B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41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B9CF5-CADC-47C8-90B6-0047F2E1BB8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62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B9CF5-CADC-47C8-90B6-0047F2E1BB8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11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B9CF5-CADC-47C8-90B6-0047F2E1BB8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10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B9CF5-CADC-47C8-90B6-0047F2E1BB8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02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03FED6E5-ED65-4858-B424-9922C4728F8B}" type="slidenum">
              <a:rPr lang="nb-NO" smtClean="0"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591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B9CF5-CADC-47C8-90B6-0047F2E1BB89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74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28DC3-F7E7-4AF3-ABE7-33FA0F82A2C4}" type="slidenum">
              <a:rPr lang="ar-SA" altLang="nb-NO" smtClean="0"/>
              <a:pPr>
                <a:defRPr/>
              </a:pPr>
              <a:t>42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13470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3524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17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60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82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67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35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7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71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15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114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733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73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116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13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5317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2147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7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4432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115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62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702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53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569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111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771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578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00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8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144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5371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42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366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911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538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7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448"/>
            <a:ext cx="12192000" cy="4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708" r:id="rId12"/>
    <p:sldLayoutId id="214748365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4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23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4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0838" y="258339"/>
            <a:ext cx="11930321" cy="901094"/>
          </a:xfrm>
        </p:spPr>
        <p:txBody>
          <a:bodyPr>
            <a:noAutofit/>
          </a:bodyPr>
          <a:lstStyle/>
          <a:p>
            <a:pPr algn="ctr"/>
            <a:r>
              <a:rPr lang="nb-NO" sz="5400">
                <a:solidFill>
                  <a:srgbClr val="FF0000"/>
                </a:solidFill>
              </a:rPr>
              <a:t>Ratio and bidirectional control </a:t>
            </a:r>
            <a:br>
              <a:rPr lang="nb-NO" sz="5400">
                <a:solidFill>
                  <a:srgbClr val="FF0000"/>
                </a:solidFill>
              </a:rPr>
            </a:br>
            <a:r>
              <a:rPr lang="nb-NO" sz="5400">
                <a:solidFill>
                  <a:srgbClr val="FF0000"/>
                </a:solidFill>
              </a:rPr>
              <a:t>applied to distillation columns</a:t>
            </a:r>
            <a:endParaRPr lang="nb-NO" sz="5400" dirty="0">
              <a:solidFill>
                <a:srgbClr val="FF0000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179336" y="2228030"/>
            <a:ext cx="7833327" cy="3561730"/>
          </a:xfrm>
        </p:spPr>
        <p:txBody>
          <a:bodyPr>
            <a:noAutofit/>
          </a:bodyPr>
          <a:lstStyle/>
          <a:p>
            <a:pPr algn="ctr"/>
            <a:r>
              <a:rPr lang="es-MX" sz="3600" b="1">
                <a:solidFill>
                  <a:schemeClr val="tx1"/>
                </a:solidFill>
              </a:rPr>
              <a:t>Brage Bang</a:t>
            </a:r>
          </a:p>
          <a:p>
            <a:pPr algn="ctr"/>
            <a:r>
              <a:rPr lang="es-MX" sz="3600" b="1">
                <a:solidFill>
                  <a:schemeClr val="tx1"/>
                </a:solidFill>
              </a:rPr>
              <a:t>Sigurd </a:t>
            </a:r>
            <a:r>
              <a:rPr lang="es-MX" sz="3600" b="1" dirty="0">
                <a:solidFill>
                  <a:schemeClr val="tx1"/>
                </a:solidFill>
              </a:rPr>
              <a:t>Skogestad</a:t>
            </a: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>
                <a:solidFill>
                  <a:schemeClr val="tx1"/>
                </a:solidFill>
              </a:rPr>
              <a:t>Department of </a:t>
            </a:r>
            <a:r>
              <a:rPr lang="es-MX" sz="2200" b="1" dirty="0" err="1">
                <a:solidFill>
                  <a:schemeClr val="tx1"/>
                </a:solidFill>
              </a:rPr>
              <a:t>Chemical</a:t>
            </a:r>
            <a:r>
              <a:rPr lang="es-MX" sz="2200" b="1" dirty="0">
                <a:solidFill>
                  <a:schemeClr val="tx1"/>
                </a:solidFill>
              </a:rPr>
              <a:t> </a:t>
            </a:r>
            <a:r>
              <a:rPr lang="es-MX" sz="2200" b="1" dirty="0" err="1">
                <a:solidFill>
                  <a:schemeClr val="tx1"/>
                </a:solidFill>
              </a:rPr>
              <a:t>Engineering</a:t>
            </a:r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 err="1">
                <a:solidFill>
                  <a:schemeClr val="tx1"/>
                </a:solidFill>
              </a:rPr>
              <a:t>Norwegian</a:t>
            </a:r>
            <a:r>
              <a:rPr lang="es-MX" sz="2200" b="1" dirty="0">
                <a:solidFill>
                  <a:schemeClr val="tx1"/>
                </a:solidFill>
              </a:rPr>
              <a:t> University of Science and Technology (NTNU)</a:t>
            </a:r>
          </a:p>
          <a:p>
            <a:pPr algn="ctr"/>
            <a:r>
              <a:rPr lang="es-MX" sz="2200" b="1">
                <a:solidFill>
                  <a:schemeClr val="tx1"/>
                </a:solidFill>
              </a:rPr>
              <a:t>Trondheim</a:t>
            </a:r>
          </a:p>
          <a:p>
            <a:pPr algn="ctr"/>
            <a:endParaRPr lang="es-MX" sz="2200" b="1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261784" y="5327157"/>
            <a:ext cx="19720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>
                <a:latin typeface="Arial" panose="020B0604020202020204" pitchFamily="34" charset="0"/>
                <a:cs typeface="Arial" panose="020B0604020202020204" pitchFamily="34" charset="0"/>
              </a:rPr>
              <a:t>17 June 2025</a:t>
            </a:r>
            <a:endParaRPr lang="nb-NO" alt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>
                <a:latin typeface="Arial" panose="020B0604020202020204" pitchFamily="34" charset="0"/>
                <a:cs typeface="Arial" panose="020B0604020202020204" pitchFamily="34" charset="0"/>
              </a:rPr>
              <a:t>DYCOPS </a:t>
            </a:r>
            <a:endParaRPr lang="nb-NO" alt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>
                <a:latin typeface="Arial" panose="020B0604020202020204" pitchFamily="34" charset="0"/>
              </a:rPr>
              <a:t>Bratislava, Slovakia</a:t>
            </a:r>
            <a:endParaRPr lang="nb-NO" altLang="nb-NO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b-NO" altLang="nb-NO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7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C30F0-8A6E-A8A6-22FA-50AB23FA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C5AD18-92DB-B2D5-AE37-4C393D3D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45" y="87567"/>
            <a:ext cx="5424999" cy="6157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D47A5-8467-B399-1F03-1E397FB6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43" y="1912181"/>
            <a:ext cx="5808506" cy="1333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CFE39-7C09-AE1D-937E-991BF291B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452" y="3210375"/>
            <a:ext cx="4968391" cy="54106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197A4AA-13F3-7B09-A475-0AEADF66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70" y="274638"/>
            <a:ext cx="4718730" cy="1143000"/>
          </a:xfrm>
        </p:spPr>
        <p:txBody>
          <a:bodyPr/>
          <a:lstStyle/>
          <a:p>
            <a:r>
              <a:rPr lang="nb-NO"/>
              <a:t>B2: L/F and V constant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2ACE5-6930-BE13-478D-EA5FE1BF87FD}"/>
              </a:ext>
            </a:extLst>
          </p:cNvPr>
          <p:cNvSpPr txBox="1"/>
          <p:nvPr/>
        </p:nvSpPr>
        <p:spPr>
          <a:xfrm>
            <a:off x="431442" y="3584419"/>
            <a:ext cx="181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ighlight>
                  <a:srgbClr val="FFFF00"/>
                </a:highlight>
              </a:rPr>
              <a:t>Increase feedrate</a:t>
            </a:r>
          </a:p>
          <a:p>
            <a:r>
              <a:rPr lang="nb-NO">
                <a:highlight>
                  <a:srgbClr val="FFFF00"/>
                </a:highlight>
              </a:rPr>
              <a:t>by 10%</a:t>
            </a:r>
            <a:endParaRPr lang="en-US">
              <a:highlight>
                <a:srgbClr val="FFFF00"/>
              </a:highligh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39E7BC-85AA-C307-B311-216B098825DC}"/>
              </a:ext>
            </a:extLst>
          </p:cNvPr>
          <p:cNvGrpSpPr/>
          <p:nvPr/>
        </p:nvGrpSpPr>
        <p:grpSpPr>
          <a:xfrm>
            <a:off x="1461541" y="2463809"/>
            <a:ext cx="377279" cy="369332"/>
            <a:chOff x="1461541" y="2463809"/>
            <a:chExt cx="377279" cy="36933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D2B6729-4DD3-700C-E9DF-1703D89A0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1541" y="2833141"/>
              <a:ext cx="37475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1ECCB3-5B76-E006-95DC-7FCBB2C5925F}"/>
                </a:ext>
              </a:extLst>
            </p:cNvPr>
            <p:cNvSpPr txBox="1"/>
            <p:nvPr/>
          </p:nvSpPr>
          <p:spPr>
            <a:xfrm>
              <a:off x="1481093" y="2463809"/>
              <a:ext cx="35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/>
                <a:t>F</a:t>
              </a:r>
              <a:r>
                <a:rPr lang="nb-NO" baseline="-25000"/>
                <a:t>S</a:t>
              </a:r>
              <a:endParaRPr lang="en-US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9969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3B01B8-11C5-13C8-6F2B-2BF7A65F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5" y="192193"/>
            <a:ext cx="5516326" cy="5979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519E7-4D46-CA69-EDBF-66FEDB49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11" y="1882066"/>
            <a:ext cx="5570703" cy="172226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2F27DF-92E5-0341-7170-BEC5D24C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69" y="274638"/>
            <a:ext cx="5139441" cy="1143000"/>
          </a:xfrm>
        </p:spPr>
        <p:txBody>
          <a:bodyPr>
            <a:normAutofit/>
          </a:bodyPr>
          <a:lstStyle/>
          <a:p>
            <a:r>
              <a:rPr lang="nb-NO"/>
              <a:t>B4: L/F and V/F constant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04FF0B-3CB9-B257-5473-9006D2F31DF9}"/>
              </a:ext>
            </a:extLst>
          </p:cNvPr>
          <p:cNvSpPr txBox="1"/>
          <p:nvPr/>
        </p:nvSpPr>
        <p:spPr>
          <a:xfrm>
            <a:off x="6863669" y="4116918"/>
            <a:ext cx="481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Oooops….   Drifting a little (even in simulation)…. 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D61B9C-1453-AF13-3C05-50CA4CF140DA}"/>
              </a:ext>
            </a:extLst>
          </p:cNvPr>
          <p:cNvSpPr txBox="1"/>
          <p:nvPr/>
        </p:nvSpPr>
        <p:spPr>
          <a:xfrm>
            <a:off x="6863669" y="4486250"/>
            <a:ext cx="233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…. Becuse feedforward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6D49FA-B6AC-8F85-04C8-64CED569610A}"/>
              </a:ext>
            </a:extLst>
          </p:cNvPr>
          <p:cNvGrpSpPr/>
          <p:nvPr/>
        </p:nvGrpSpPr>
        <p:grpSpPr>
          <a:xfrm>
            <a:off x="1461541" y="2463809"/>
            <a:ext cx="377279" cy="369332"/>
            <a:chOff x="1461541" y="2463809"/>
            <a:chExt cx="377279" cy="36933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0AE1003-858B-E6E8-86F7-F2462DF6E9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1541" y="2833141"/>
              <a:ext cx="37475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7599F7-2BD5-7751-E966-D4C880A607F2}"/>
                </a:ext>
              </a:extLst>
            </p:cNvPr>
            <p:cNvSpPr txBox="1"/>
            <p:nvPr/>
          </p:nvSpPr>
          <p:spPr>
            <a:xfrm>
              <a:off x="1481093" y="2463809"/>
              <a:ext cx="35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/>
                <a:t>F</a:t>
              </a:r>
              <a:r>
                <a:rPr lang="nb-NO" baseline="-25000"/>
                <a:t>S</a:t>
              </a:r>
              <a:endParaRPr lang="en-US" baseline="-250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420F24-8DA6-FBD1-2EC2-382A8DFDA9A7}"/>
              </a:ext>
            </a:extLst>
          </p:cNvPr>
          <p:cNvSpPr txBox="1"/>
          <p:nvPr/>
        </p:nvSpPr>
        <p:spPr>
          <a:xfrm>
            <a:off x="431442" y="3584419"/>
            <a:ext cx="181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ighlight>
                  <a:srgbClr val="FFFF00"/>
                </a:highlight>
              </a:rPr>
              <a:t>Increase feedrate</a:t>
            </a:r>
          </a:p>
          <a:p>
            <a:r>
              <a:rPr lang="nb-NO">
                <a:highlight>
                  <a:srgbClr val="FFFF00"/>
                </a:highlight>
              </a:rPr>
              <a:t>by 10%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88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B66D9-86B0-62D0-BC81-86A05495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39BFE-9D39-026E-947E-98764FB9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5" y="199688"/>
            <a:ext cx="5516326" cy="59795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82260C-3313-99F5-C7EF-CA75E833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69" y="274638"/>
            <a:ext cx="5139441" cy="1143000"/>
          </a:xfrm>
        </p:spPr>
        <p:txBody>
          <a:bodyPr>
            <a:normAutofit/>
          </a:bodyPr>
          <a:lstStyle/>
          <a:p>
            <a:r>
              <a:rPr lang="nb-NO"/>
              <a:t>B3: L/F and T constant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BB529-E441-D2C0-3111-D025196233A7}"/>
              </a:ext>
            </a:extLst>
          </p:cNvPr>
          <p:cNvSpPr txBox="1"/>
          <p:nvPr/>
        </p:nvSpPr>
        <p:spPr>
          <a:xfrm>
            <a:off x="7302321" y="1300766"/>
            <a:ext cx="254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/>
              <a:t>Ratio with Cascade</a:t>
            </a:r>
            <a:endParaRPr lang="en-US" sz="2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6D81E7-A68D-C8A1-D1B0-554F5B879208}"/>
              </a:ext>
            </a:extLst>
          </p:cNvPr>
          <p:cNvSpPr/>
          <p:nvPr/>
        </p:nvSpPr>
        <p:spPr>
          <a:xfrm>
            <a:off x="598868" y="3769815"/>
            <a:ext cx="689019" cy="63106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>
                <a:solidFill>
                  <a:srgbClr val="FF0000"/>
                </a:solidFill>
              </a:rPr>
              <a:t>TC</a:t>
            </a:r>
            <a:endParaRPr lang="en-US" sz="200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F5D5E1-81FA-2E02-D4D1-1F792D044638}"/>
              </a:ext>
            </a:extLst>
          </p:cNvPr>
          <p:cNvCxnSpPr>
            <a:cxnSpLocks/>
          </p:cNvCxnSpPr>
          <p:nvPr/>
        </p:nvCxnSpPr>
        <p:spPr>
          <a:xfrm flipH="1">
            <a:off x="1287887" y="4032355"/>
            <a:ext cx="10805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3F7EC5-DBC9-12A8-9352-0F69EDAB2243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943377" y="4400880"/>
            <a:ext cx="1" cy="1025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5E5BC3-B0CD-32A1-AE0F-54B442D3B25F}"/>
              </a:ext>
            </a:extLst>
          </p:cNvPr>
          <p:cNvGrpSpPr/>
          <p:nvPr/>
        </p:nvGrpSpPr>
        <p:grpSpPr>
          <a:xfrm>
            <a:off x="1461541" y="2463809"/>
            <a:ext cx="377279" cy="369332"/>
            <a:chOff x="1461541" y="2463809"/>
            <a:chExt cx="377279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664A7C2-A802-055C-0B62-A0EFADA50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1541" y="2833141"/>
              <a:ext cx="37475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E99849-C7FF-270B-58E6-44296FE15286}"/>
                </a:ext>
              </a:extLst>
            </p:cNvPr>
            <p:cNvSpPr txBox="1"/>
            <p:nvPr/>
          </p:nvSpPr>
          <p:spPr>
            <a:xfrm>
              <a:off x="1481093" y="2463809"/>
              <a:ext cx="35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/>
                <a:t>F</a:t>
              </a:r>
              <a:r>
                <a:rPr lang="nb-NO" baseline="-25000"/>
                <a:t>S</a:t>
              </a:r>
              <a:endParaRPr lang="en-US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42019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EC35-830E-114C-AF16-6299240AA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E8CE5-6E7C-B6E5-B0EB-7BB9F684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52" y="160726"/>
            <a:ext cx="4949938" cy="56376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EF5443-7770-B886-5F16-BEABA641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69" y="274638"/>
            <a:ext cx="5139441" cy="1143000"/>
          </a:xfrm>
        </p:spPr>
        <p:txBody>
          <a:bodyPr>
            <a:normAutofit/>
          </a:bodyPr>
          <a:lstStyle/>
          <a:p>
            <a:r>
              <a:rPr lang="nb-NO"/>
              <a:t>B3: L/F and T constant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CE3813-6EA2-5F1B-C615-EAD2A9530E56}"/>
              </a:ext>
            </a:extLst>
          </p:cNvPr>
          <p:cNvSpPr txBox="1"/>
          <p:nvPr/>
        </p:nvSpPr>
        <p:spPr>
          <a:xfrm>
            <a:off x="0" y="3385130"/>
            <a:ext cx="181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ighlight>
                  <a:srgbClr val="FFFF00"/>
                </a:highlight>
              </a:rPr>
              <a:t>Increase feedrate</a:t>
            </a:r>
          </a:p>
          <a:p>
            <a:r>
              <a:rPr lang="nb-NO">
                <a:highlight>
                  <a:srgbClr val="FFFF00"/>
                </a:highlight>
              </a:rPr>
              <a:t>by 10%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318744-F82C-665E-D10C-0ED5ED96B6D2}"/>
              </a:ext>
            </a:extLst>
          </p:cNvPr>
          <p:cNvSpPr txBox="1"/>
          <p:nvPr/>
        </p:nvSpPr>
        <p:spPr>
          <a:xfrm>
            <a:off x="6863669" y="4116918"/>
            <a:ext cx="10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The best!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38F91-4B31-C542-8224-F6E1829F9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03" y="6493486"/>
            <a:ext cx="3563854" cy="273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8AB3A-5F42-34D9-7A1D-DAE7157693C2}"/>
              </a:ext>
            </a:extLst>
          </p:cNvPr>
          <p:cNvSpPr txBox="1"/>
          <p:nvPr/>
        </p:nvSpPr>
        <p:spPr>
          <a:xfrm>
            <a:off x="6863669" y="4486222"/>
            <a:ext cx="456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… but still one problem… V must not saturate!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165A9-7B0E-A8B2-EF56-99C1545D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452" y="3210375"/>
            <a:ext cx="4968391" cy="541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51A43D-90BB-3BCB-653A-C96E04052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452" y="1591781"/>
            <a:ext cx="5643407" cy="1676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DE1F49-485C-3560-3AD9-E9FF9123FDC5}"/>
              </a:ext>
            </a:extLst>
          </p:cNvPr>
          <p:cNvSpPr txBox="1"/>
          <p:nvPr/>
        </p:nvSpPr>
        <p:spPr>
          <a:xfrm>
            <a:off x="631474" y="505918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>
                <a:highlight>
                  <a:srgbClr val="FFFF00"/>
                </a:highlight>
              </a:rPr>
              <a:t>V</a:t>
            </a: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2E60C-B30A-8016-36A8-130601F3EEFF}"/>
              </a:ext>
            </a:extLst>
          </p:cNvPr>
          <p:cNvSpPr txBox="1"/>
          <p:nvPr/>
        </p:nvSpPr>
        <p:spPr>
          <a:xfrm>
            <a:off x="1968097" y="420922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>
                <a:highlight>
                  <a:srgbClr val="FFFF00"/>
                </a:highlight>
              </a:rPr>
              <a:t>T</a:t>
            </a:r>
            <a:endParaRPr lang="en-US" sz="24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26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9936-9841-7A0F-A953-BEBCF247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999149" cy="1143000"/>
          </a:xfrm>
        </p:spPr>
        <p:txBody>
          <a:bodyPr/>
          <a:lstStyle/>
          <a:p>
            <a:r>
              <a:rPr lang="nb-NO"/>
              <a:t>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F42D-EBEF-56F6-2E79-116B5737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FB09C-F8CB-C7FB-4994-E62C9270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486" y="21053"/>
            <a:ext cx="4563611" cy="5738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BA344-616A-1064-9A1B-2A99DDB80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26" y="2400137"/>
            <a:ext cx="5994244" cy="2057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1B9A0-30B8-9D9C-9CC9-04AE10051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123" y="5775221"/>
            <a:ext cx="4432335" cy="6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8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AC64-54CE-6A94-C19F-A09F008E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760"/>
              </a:spcAft>
            </a:pPr>
            <a:br>
              <a:rPr lang="en-US" sz="4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When should we use ratio control? </a:t>
            </a:r>
            <a:br>
              <a:rPr lang="en-US" sz="4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86F6D-43A9-BDDD-630C-C14BD8700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78190"/>
                <a:ext cx="10972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760"/>
                  </a:spcAft>
                  <a:buNone/>
                </a:pPr>
                <a:r>
                  <a:rPr lang="en-US" sz="22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Answer: </a:t>
                </a:r>
                <a:r>
                  <a:rPr lang="en-US" sz="220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When the </a:t>
                </a:r>
                <a:r>
                  <a:rPr lang="en-US" sz="2200" b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scaling property </a:t>
                </a:r>
                <a:r>
                  <a:rPr lang="en-US" sz="220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holds such thay fixing </a:t>
                </a:r>
                <a:r>
                  <a:rPr lang="en-US" sz="22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the ratio of all </a:t>
                </a:r>
                <a:r>
                  <a:rPr lang="en-US" sz="22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extensive</a:t>
                </a:r>
                <a:r>
                  <a:rPr lang="en-US" sz="22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variables (e.g., F</a:t>
                </a:r>
                <a:r>
                  <a:rPr lang="en-US" sz="2200" baseline="-250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/F</a:t>
                </a:r>
                <a:r>
                  <a:rPr lang="en-US" sz="2200" baseline="-250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) gives constant </a:t>
                </a:r>
                <a:r>
                  <a:rPr lang="en-US" sz="22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intensive</a:t>
                </a:r>
                <a:r>
                  <a:rPr lang="en-US" sz="22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variables (</a:t>
                </a:r>
                <a:r>
                  <a:rPr lang="en-US" sz="220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y) at steady state.</a:t>
                </a:r>
                <a:endParaRPr lang="en-US" sz="2200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760"/>
                  </a:spcAft>
                </a:pPr>
                <a:r>
                  <a:rPr lang="en-US" sz="220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Similar to in </a:t>
                </a:r>
                <a:r>
                  <a:rPr lang="en-US" sz="22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thermodynamics, the scaling property </a:t>
                </a:r>
                <a:r>
                  <a:rPr lang="en-US" sz="220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holds exactly for equilibrium systems:</a:t>
                </a:r>
              </a:p>
              <a:p>
                <a:pPr marL="759615" lvl="1" indent="-325549">
                  <a:buFont typeface="Symbol" panose="05050102010706020507" pitchFamily="18" charset="2"/>
                  <a:buChar char=""/>
                </a:pPr>
                <a:r>
                  <a:rPr lang="en-US" sz="2200" b="1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Mixing </a:t>
                </a:r>
                <a:endParaRPr lang="en-US" sz="2200" b="1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59615" lvl="1" indent="-325549">
                  <a:buFont typeface="Symbol" panose="05050102010706020507" pitchFamily="18" charset="2"/>
                  <a:buChar char=""/>
                </a:pPr>
                <a:r>
                  <a:rPr lang="en-US" sz="22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Equilibrium reactors</a:t>
                </a:r>
                <a:endParaRPr lang="en-US" sz="2200" b="1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59615" lvl="1" indent="-325549">
                  <a:spcAft>
                    <a:spcPts val="760"/>
                  </a:spcAft>
                  <a:buFont typeface="Symbol" panose="05050102010706020507" pitchFamily="18" charset="2"/>
                  <a:buChar char=""/>
                </a:pPr>
                <a:r>
                  <a:rPr lang="en-US" sz="2200" b="1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Distillation </a:t>
                </a:r>
                <a:endParaRPr lang="en-US" sz="2200" b="1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/>
                  <a:t>General: If we have n steady-state independent extensive variables (flows), then we must fix n-1 ratios.  </a:t>
                </a:r>
              </a:p>
              <a:p>
                <a:r>
                  <a:rPr lang="en-US"/>
                  <a:t>Distillation: n=3 (with constant levels and pressure)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Fix 2 ratios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86F6D-43A9-BDDD-630C-C14BD8700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78190"/>
                <a:ext cx="10972800" cy="4525963"/>
              </a:xfrm>
              <a:blipFill>
                <a:blip r:embed="rId2"/>
                <a:stretch>
                  <a:fillRect l="-722" t="-943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1079F4-F109-0AE1-3E4F-183A3028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196" y="230188"/>
            <a:ext cx="2355604" cy="11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4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F651-C2D8-5EFC-C779-8080B2D5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Mathematically: Theory of ratio control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F753-BDB4-2525-4DE6-F69B6F1FE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1">
                <a:solidFill>
                  <a:srgbClr val="FF0000"/>
                </a:solidFill>
                <a:latin typeface="CMTI10"/>
              </a:rPr>
              <a:t>SCALING PROPERTY (steady state):</a:t>
            </a:r>
            <a:endParaRPr lang="en-US" sz="1800" b="1" i="0" u="none" strike="noStrike" baseline="0">
              <a:solidFill>
                <a:srgbClr val="FF0000"/>
              </a:solidFill>
              <a:latin typeface="CMTI10"/>
            </a:endParaRPr>
          </a:p>
          <a:p>
            <a:pPr algn="l"/>
            <a:r>
              <a:rPr lang="en-US" sz="1800" b="0" i="0" u="none" strike="noStrike" baseline="0">
                <a:latin typeface="CMTI10"/>
              </a:rPr>
              <a:t>Scaling </a:t>
            </a:r>
            <a:r>
              <a:rPr lang="en-US" sz="1800" b="0" i="0" u="sng" strike="noStrike" baseline="0">
                <a:latin typeface="CMTI10"/>
              </a:rPr>
              <a:t>all</a:t>
            </a:r>
            <a:r>
              <a:rPr lang="en-US" sz="1800" b="0" i="0" u="none" strike="noStrike" baseline="0">
                <a:latin typeface="CMTI10"/>
              </a:rPr>
              <a:t> independent extensive variables by X the same factor, </a:t>
            </a:r>
          </a:p>
          <a:p>
            <a:pPr algn="l"/>
            <a:r>
              <a:rPr lang="en-US" sz="1800" b="0" i="0" u="none" strike="noStrike" baseline="0">
                <a:latin typeface="CMTI10"/>
              </a:rPr>
              <a:t>with all independent intensive variables x constant,</a:t>
            </a:r>
          </a:p>
          <a:p>
            <a:pPr algn="l"/>
            <a:r>
              <a:rPr lang="en-US" sz="1800" b="0" i="0" u="none" strike="noStrike" baseline="0">
                <a:latin typeface="CMTI10"/>
              </a:rPr>
              <a:t>scales all the dependent extensive extensive variables Y by the same factor</a:t>
            </a:r>
          </a:p>
          <a:p>
            <a:pPr algn="l"/>
            <a:r>
              <a:rPr lang="en-US" sz="1800">
                <a:latin typeface="CMTI10"/>
              </a:rPr>
              <a:t>And keeps all intensive variables y constant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60779-4018-8B51-2369-67749BF87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08" y="3664971"/>
            <a:ext cx="6629208" cy="13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29FB-8B24-8525-AF4E-186B0CEF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Conclusion ratio control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5F2D-794A-FB57-6FE3-0FFEEBE4B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It’s a great idea!</a:t>
            </a:r>
          </a:p>
          <a:p>
            <a:pPr lvl="1"/>
            <a:r>
              <a:rPr lang="nb-NO"/>
              <a:t>Very simple to implement</a:t>
            </a:r>
          </a:p>
          <a:p>
            <a:pPr lvl="1"/>
            <a:r>
              <a:rPr lang="nb-NO"/>
              <a:t>Gives nonlinear feedforward action</a:t>
            </a:r>
          </a:p>
          <a:p>
            <a:r>
              <a:rPr lang="nb-NO"/>
              <a:t>Requires no model, just insight</a:t>
            </a:r>
          </a:p>
          <a:p>
            <a:pPr lvl="1"/>
            <a:r>
              <a:rPr lang="nb-NO"/>
              <a:t>Theoretical basis: Scaling principle</a:t>
            </a:r>
          </a:p>
          <a:p>
            <a:r>
              <a:rPr lang="nb-NO"/>
              <a:t>For distillation: Must keep 2 ratios constant</a:t>
            </a:r>
          </a:p>
          <a:p>
            <a:pPr lvl="1"/>
            <a:r>
              <a:rPr lang="nb-NO"/>
              <a:t>Or 1 ratio and 1 temperature/composition</a:t>
            </a:r>
          </a:p>
          <a:p>
            <a:pPr lvl="1"/>
            <a:r>
              <a:rPr lang="nb-NO"/>
              <a:t>Don’t use ratio control for distillation if one flowrate saturates</a:t>
            </a:r>
          </a:p>
          <a:p>
            <a:pPr lvl="1"/>
            <a:r>
              <a:rPr lang="nb-NO"/>
              <a:t>Could use L/D rather than L/F (even when F is the disturbance)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2697-95F3-D5D4-2714-48B08869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Bidirectional control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76D9-EE0F-556D-FC7E-93EE2E62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What should we do if B, D, L, V</a:t>
            </a:r>
            <a:r>
              <a:rPr lang="nb-NO" baseline="-25000"/>
              <a:t>T</a:t>
            </a:r>
            <a:r>
              <a:rPr lang="nb-NO"/>
              <a:t> or V saturates (at max) so that we lose control?</a:t>
            </a:r>
          </a:p>
          <a:p>
            <a:r>
              <a:rPr lang="nb-NO"/>
              <a:t>One solution: «Override» to reduce throughput (feedrate F)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7950677-845D-F8D2-BF46-826D65203D65}"/>
              </a:ext>
            </a:extLst>
          </p:cNvPr>
          <p:cNvGrpSpPr/>
          <p:nvPr/>
        </p:nvGrpSpPr>
        <p:grpSpPr>
          <a:xfrm>
            <a:off x="891653" y="2840760"/>
            <a:ext cx="3601452" cy="2414932"/>
            <a:chOff x="891653" y="2840760"/>
            <a:chExt cx="3601452" cy="2414932"/>
          </a:xfrm>
        </p:grpSpPr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3EB685C6-F5B9-750D-8838-723DE665F0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1600000">
              <a:off x="891653" y="4799331"/>
              <a:ext cx="1210955" cy="1146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id="{CD943D42-FC02-04FE-01C1-971160A99D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46449" y="4594940"/>
              <a:ext cx="204788" cy="409575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noProof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CA650E-1823-7378-487E-D144989165CE}"/>
                </a:ext>
              </a:extLst>
            </p:cNvPr>
            <p:cNvSpPr txBox="1"/>
            <p:nvPr/>
          </p:nvSpPr>
          <p:spPr>
            <a:xfrm>
              <a:off x="1391300" y="4902122"/>
              <a:ext cx="282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E0D707B9-181D-BDCE-6329-9CBAA22B2FE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2829797" y="3682613"/>
              <a:ext cx="1064153" cy="1165000"/>
            </a:xfrm>
            <a:custGeom>
              <a:avLst/>
              <a:gdLst>
                <a:gd name="T0" fmla="*/ 0 w 2358"/>
                <a:gd name="T1" fmla="*/ 0 h 1086"/>
                <a:gd name="T2" fmla="*/ 2358 w 2358"/>
                <a:gd name="T3" fmla="*/ 0 h 1086"/>
                <a:gd name="T4" fmla="*/ 2358 w 2358"/>
                <a:gd name="T5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8" h="1086">
                  <a:moveTo>
                    <a:pt x="0" y="0"/>
                  </a:moveTo>
                  <a:lnTo>
                    <a:pt x="2358" y="0"/>
                  </a:lnTo>
                  <a:lnTo>
                    <a:pt x="2358" y="108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6542B9B7-DA20-A238-7652-437B81BA9B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1600000">
              <a:off x="3282150" y="4803678"/>
              <a:ext cx="1210955" cy="1146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1FECC331-5EDC-61B4-25D9-0C139DB2BE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02113" y="4599287"/>
              <a:ext cx="204788" cy="409575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noProof="1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B693A440-4B54-100B-0442-F1F9F44C08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434767" y="4110344"/>
              <a:ext cx="468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9E3E61-9F99-4FEF-E44D-B01126B6299C}"/>
                </a:ext>
              </a:extLst>
            </p:cNvPr>
            <p:cNvSpPr/>
            <p:nvPr/>
          </p:nvSpPr>
          <p:spPr>
            <a:xfrm>
              <a:off x="2077834" y="4247511"/>
              <a:ext cx="1184543" cy="82481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noProof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8E3FFE89-23AA-4E54-0475-30CC43CF16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2441692" y="345825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LC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08A38DB9-61A7-35F1-B9BD-FC779A8338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368874" y="4646303"/>
              <a:ext cx="360000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1A0114F5-1660-B209-E51B-A27D199242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486199" y="3291821"/>
              <a:ext cx="360000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42FDAA-3B90-85ED-8C54-DB21B7379C81}"/>
                </a:ext>
              </a:extLst>
            </p:cNvPr>
            <p:cNvSpPr txBox="1"/>
            <p:nvPr/>
          </p:nvSpPr>
          <p:spPr>
            <a:xfrm>
              <a:off x="2435386" y="2840760"/>
              <a:ext cx="404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656F8D9-E3A4-06DB-223B-4EFB7977A99D}"/>
                </a:ext>
              </a:extLst>
            </p:cNvPr>
            <p:cNvSpPr txBox="1"/>
            <p:nvPr/>
          </p:nvSpPr>
          <p:spPr>
            <a:xfrm>
              <a:off x="1344055" y="4092902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</a:t>
              </a:r>
              <a:r>
                <a:rPr lang="nb-NO" sz="2000" b="1" baseline="-25000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2BADE0C-B9F4-CC9C-AB69-DCD1F0C09DAD}"/>
                </a:ext>
              </a:extLst>
            </p:cNvPr>
            <p:cNvSpPr txBox="1"/>
            <p:nvPr/>
          </p:nvSpPr>
          <p:spPr>
            <a:xfrm>
              <a:off x="3726018" y="4917138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2E52201-6645-39F3-BD37-D652FE7FDA65}"/>
              </a:ext>
            </a:extLst>
          </p:cNvPr>
          <p:cNvGrpSpPr/>
          <p:nvPr/>
        </p:nvGrpSpPr>
        <p:grpSpPr>
          <a:xfrm>
            <a:off x="5355443" y="2858918"/>
            <a:ext cx="3621772" cy="2384992"/>
            <a:chOff x="5355443" y="2858918"/>
            <a:chExt cx="3621772" cy="2384992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C68EB366-9F14-2018-E8C2-D9BA2FFD995F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6109130" y="3687073"/>
              <a:ext cx="500716" cy="548494"/>
            </a:xfrm>
            <a:custGeom>
              <a:avLst/>
              <a:gdLst>
                <a:gd name="T0" fmla="*/ 0 w 2358"/>
                <a:gd name="T1" fmla="*/ 0 h 1086"/>
                <a:gd name="T2" fmla="*/ 2358 w 2358"/>
                <a:gd name="T3" fmla="*/ 0 h 1086"/>
                <a:gd name="T4" fmla="*/ 2358 w 2358"/>
                <a:gd name="T5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8" h="1086">
                  <a:moveTo>
                    <a:pt x="0" y="0"/>
                  </a:moveTo>
                  <a:lnTo>
                    <a:pt x="2358" y="0"/>
                  </a:lnTo>
                  <a:lnTo>
                    <a:pt x="2358" y="108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43" name="Line 9">
              <a:extLst>
                <a:ext uri="{FF2B5EF4-FFF2-40B4-BE49-F238E27FC236}">
                  <a16:creationId xmlns:a16="http://schemas.microsoft.com/office/drawing/2014/main" id="{802C7B3E-BEBA-16B7-29F6-64EBA4C7D2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1600000">
              <a:off x="5355443" y="4787575"/>
              <a:ext cx="1210955" cy="1146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44" name="AutoShape 11">
              <a:extLst>
                <a:ext uri="{FF2B5EF4-FFF2-40B4-BE49-F238E27FC236}">
                  <a16:creationId xmlns:a16="http://schemas.microsoft.com/office/drawing/2014/main" id="{9A53B05D-59A4-CDCB-809F-41379EB7C6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17734" y="4598174"/>
              <a:ext cx="204788" cy="409575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noProof="1"/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id="{C92E02C5-B1CC-EFB5-5D76-F601CB22E5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1600000">
              <a:off x="7766260" y="4791922"/>
              <a:ext cx="1210955" cy="1146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46" name="AutoShape 11">
              <a:extLst>
                <a:ext uri="{FF2B5EF4-FFF2-40B4-BE49-F238E27FC236}">
                  <a16:creationId xmlns:a16="http://schemas.microsoft.com/office/drawing/2014/main" id="{7AC16FED-7A73-7F8C-C782-4181B95F78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25263" y="4587531"/>
              <a:ext cx="204788" cy="409575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noProof="1"/>
            </a:p>
          </p:txBody>
        </p:sp>
        <p:sp>
          <p:nvSpPr>
            <p:cNvPr id="47" name="Line 14">
              <a:extLst>
                <a:ext uri="{FF2B5EF4-FFF2-40B4-BE49-F238E27FC236}">
                  <a16:creationId xmlns:a16="http://schemas.microsoft.com/office/drawing/2014/main" id="{F29095FE-CB3E-4487-9602-8C89C00285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6877960" y="3996984"/>
              <a:ext cx="604145" cy="10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9C82F1-D506-0697-2D52-AE9EBCCB8B31}"/>
                </a:ext>
              </a:extLst>
            </p:cNvPr>
            <p:cNvSpPr/>
            <p:nvPr/>
          </p:nvSpPr>
          <p:spPr>
            <a:xfrm>
              <a:off x="6541624" y="4235755"/>
              <a:ext cx="1184543" cy="82481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noProof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95C47BB1-CFF5-80BA-EEFB-CC4332E377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6499745" y="3461791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LC1</a:t>
              </a:r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925AC5DE-F7B9-1928-F154-D11E31D4B2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263" y="3699961"/>
              <a:ext cx="468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7E2F7D5F-E402-F3A2-C4A7-651626D348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8144001" y="4658419"/>
              <a:ext cx="360000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69BE26EA-BA61-449D-2B9C-28DC7FFAF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731" y="4242217"/>
              <a:ext cx="395287" cy="3180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54000" anchor="ctr"/>
            <a:lstStyle/>
            <a:p>
              <a:pPr algn="ctr">
                <a:lnSpc>
                  <a:spcPct val="100000"/>
                </a:lnSpc>
              </a:pPr>
              <a:r>
                <a:rPr lang="nb-NO" sz="1400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MIN</a:t>
              </a:r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5B8174B0-8EBB-6780-BC78-5EF9CE105BFF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7648858" y="3689799"/>
              <a:ext cx="572289" cy="586194"/>
            </a:xfrm>
            <a:custGeom>
              <a:avLst/>
              <a:gdLst>
                <a:gd name="T0" fmla="*/ 0 w 2358"/>
                <a:gd name="T1" fmla="*/ 0 h 1086"/>
                <a:gd name="T2" fmla="*/ 2358 w 2358"/>
                <a:gd name="T3" fmla="*/ 0 h 1086"/>
                <a:gd name="T4" fmla="*/ 2358 w 2358"/>
                <a:gd name="T5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8" h="1086">
                  <a:moveTo>
                    <a:pt x="0" y="0"/>
                  </a:moveTo>
                  <a:lnTo>
                    <a:pt x="2358" y="0"/>
                  </a:lnTo>
                  <a:lnTo>
                    <a:pt x="2358" y="108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54" name="Line 14">
              <a:extLst>
                <a:ext uri="{FF2B5EF4-FFF2-40B4-BE49-F238E27FC236}">
                  <a16:creationId xmlns:a16="http://schemas.microsoft.com/office/drawing/2014/main" id="{B04DAC65-2096-12AB-48A0-ED324F5A31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7412481" y="3317299"/>
              <a:ext cx="360000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844BD8-35AC-EFD4-FFFF-7B938C098E44}"/>
                </a:ext>
              </a:extLst>
            </p:cNvPr>
            <p:cNvSpPr txBox="1"/>
            <p:nvPr/>
          </p:nvSpPr>
          <p:spPr>
            <a:xfrm>
              <a:off x="7397925" y="2858918"/>
              <a:ext cx="4844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</a:t>
              </a:r>
              <a:r>
                <a:rPr lang="nb-NO" sz="2000" b="1" baseline="-25000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id="{63BE97C3-1867-F2C3-7580-463FCE4F4B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7378622" y="3471951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LC2</a:t>
              </a:r>
            </a:p>
          </p:txBody>
        </p:sp>
        <p:sp>
          <p:nvSpPr>
            <p:cNvPr id="57" name="Line 14">
              <a:extLst>
                <a:ext uri="{FF2B5EF4-FFF2-40B4-BE49-F238E27FC236}">
                  <a16:creationId xmlns:a16="http://schemas.microsoft.com/office/drawing/2014/main" id="{7C0BC177-624E-6BAC-2407-9662E572FF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786881" y="4089459"/>
              <a:ext cx="360000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58" name="Line 14">
              <a:extLst>
                <a:ext uri="{FF2B5EF4-FFF2-40B4-BE49-F238E27FC236}">
                  <a16:creationId xmlns:a16="http://schemas.microsoft.com/office/drawing/2014/main" id="{25A69E13-9BEC-A4BD-4196-1CC072DC24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8215121" y="4079299"/>
              <a:ext cx="360000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59" name="Line 14">
              <a:extLst>
                <a:ext uri="{FF2B5EF4-FFF2-40B4-BE49-F238E27FC236}">
                  <a16:creationId xmlns:a16="http://schemas.microsoft.com/office/drawing/2014/main" id="{69E579A9-6C1E-AE9E-85BD-38B93908C2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830517" y="4645929"/>
              <a:ext cx="360000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0E5B1D4F-A8A2-617A-13D7-742A841EC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134" y="4232988"/>
              <a:ext cx="395287" cy="3180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54000" anchor="ctr"/>
            <a:lstStyle/>
            <a:p>
              <a:pPr algn="ctr">
                <a:lnSpc>
                  <a:spcPct val="100000"/>
                </a:lnSpc>
              </a:pPr>
              <a:r>
                <a:rPr lang="nb-NO" sz="1400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MIN</a:t>
              </a:r>
            </a:p>
          </p:txBody>
        </p:sp>
        <p:sp>
          <p:nvSpPr>
            <p:cNvPr id="61" name="Line 14">
              <a:extLst>
                <a:ext uri="{FF2B5EF4-FFF2-40B4-BE49-F238E27FC236}">
                  <a16:creationId xmlns:a16="http://schemas.microsoft.com/office/drawing/2014/main" id="{13D25603-8EF8-D70A-74AA-DC54A77294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6528561" y="3317299"/>
              <a:ext cx="360000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 noProof="1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9045C6-E0A3-D626-FDA8-AB57217F19A6}"/>
                </a:ext>
              </a:extLst>
            </p:cNvPr>
            <p:cNvSpPr txBox="1"/>
            <p:nvPr/>
          </p:nvSpPr>
          <p:spPr>
            <a:xfrm>
              <a:off x="6477748" y="2866238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</a:t>
              </a:r>
              <a:r>
                <a:rPr lang="nb-NO" sz="2000" b="1" baseline="-25000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H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0C212CB-9C36-CFF5-8B4D-058C53FB91E7}"/>
                </a:ext>
              </a:extLst>
            </p:cNvPr>
            <p:cNvSpPr txBox="1"/>
            <p:nvPr/>
          </p:nvSpPr>
          <p:spPr>
            <a:xfrm>
              <a:off x="5731494" y="3551697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</a:t>
              </a:r>
              <a:r>
                <a:rPr lang="nb-NO" sz="2000" b="1" baseline="-25000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5C06B3-1AAC-1B6F-44CA-EBD02BFDF149}"/>
                </a:ext>
              </a:extLst>
            </p:cNvPr>
            <p:cNvSpPr txBox="1"/>
            <p:nvPr/>
          </p:nvSpPr>
          <p:spPr>
            <a:xfrm>
              <a:off x="8223627" y="3567147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</a:t>
              </a:r>
              <a:r>
                <a:rPr lang="nb-NO" sz="2000" b="1" baseline="-25000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4D49B7-BCCA-DA1A-6B98-F7F53265B62F}"/>
                </a:ext>
              </a:extLst>
            </p:cNvPr>
            <p:cNvSpPr txBox="1"/>
            <p:nvPr/>
          </p:nvSpPr>
          <p:spPr>
            <a:xfrm>
              <a:off x="5852411" y="4905356"/>
              <a:ext cx="282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FCE285-F17B-5497-8C2C-E78B038714F6}"/>
                </a:ext>
              </a:extLst>
            </p:cNvPr>
            <p:cNvSpPr txBox="1"/>
            <p:nvPr/>
          </p:nvSpPr>
          <p:spPr>
            <a:xfrm>
              <a:off x="8200936" y="4890939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noProof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</a:t>
              </a:r>
              <a:endParaRPr lang="nb-NO" sz="1600" b="1" baseline="-25000" noProof="1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5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3ADD-2472-A60F-E80C-61D10C35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Bidirectional control of gas-liquid separator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EE44C-6503-0E07-2C81-25E3F7A3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01" y="1165764"/>
            <a:ext cx="5497584" cy="51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1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3386-1393-47CF-B730-72CCF00A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18" y="2621595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goal of my research is to develop simple yet rigorous methods to solve problems of engineering significance” 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08F46-D2ED-4069-94B0-1A4E4A33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38" y="274637"/>
            <a:ext cx="5202162" cy="5714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11389-C560-8B9D-8794-2C5057BB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583" y="0"/>
            <a:ext cx="6036222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4DF0A1F-7CA2-EF39-ECD3-517BADCDBD65}"/>
              </a:ext>
            </a:extLst>
          </p:cNvPr>
          <p:cNvCxnSpPr/>
          <p:nvPr/>
        </p:nvCxnSpPr>
        <p:spPr>
          <a:xfrm rot="10800000" flipV="1">
            <a:off x="5696374" y="1903307"/>
            <a:ext cx="459405" cy="41994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D2BD67-982B-6E2D-0FCE-ACCC5350311A}"/>
              </a:ext>
            </a:extLst>
          </p:cNvPr>
          <p:cNvGrpSpPr/>
          <p:nvPr/>
        </p:nvGrpSpPr>
        <p:grpSpPr>
          <a:xfrm>
            <a:off x="5634659" y="0"/>
            <a:ext cx="6229186" cy="6813030"/>
            <a:chOff x="2981407" y="0"/>
            <a:chExt cx="6229186" cy="68130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1A98F6-1871-39AD-70BA-A0B262A1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1407" y="0"/>
              <a:ext cx="6229186" cy="67980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6D7A93-DC1C-B99E-D06E-68A7B3336F11}"/>
                </a:ext>
              </a:extLst>
            </p:cNvPr>
            <p:cNvSpPr txBox="1"/>
            <p:nvPr/>
          </p:nvSpPr>
          <p:spPr>
            <a:xfrm>
              <a:off x="4062334" y="6212866"/>
              <a:ext cx="1535998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100"/>
                <a:t>Override if composition</a:t>
              </a:r>
            </a:p>
            <a:p>
              <a:r>
                <a:rPr lang="nb-NO" sz="1100"/>
                <a:t>control is lost because</a:t>
              </a:r>
            </a:p>
            <a:p>
              <a:r>
                <a:rPr lang="nb-NO" sz="1100"/>
                <a:t>V (heat input) saturates</a:t>
              </a:r>
              <a:endParaRPr lang="en-US" sz="11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00CD3CF-D970-1C45-1BC3-AD20071568C8}"/>
              </a:ext>
            </a:extLst>
          </p:cNvPr>
          <p:cNvSpPr txBox="1"/>
          <p:nvPr/>
        </p:nvSpPr>
        <p:spPr>
          <a:xfrm>
            <a:off x="282949" y="1566072"/>
            <a:ext cx="32533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  <a:r>
              <a:rPr lang="nb-NO"/>
              <a:t>/</a:t>
            </a:r>
            <a:r>
              <a:rPr lang="en-US"/>
              <a:t>F with cascade in bottom</a:t>
            </a:r>
          </a:p>
          <a:p>
            <a:r>
              <a:rPr lang="en-US"/>
              <a:t>Top composition most important</a:t>
            </a:r>
          </a:p>
          <a:p>
            <a:endParaRPr lang="en-US"/>
          </a:p>
          <a:p>
            <a:r>
              <a:rPr lang="en-US"/>
              <a:t>4 flows may saturate at max: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</a:t>
            </a:r>
            <a:r>
              <a:rPr lang="en-US" baseline="-25000"/>
              <a:t>T </a:t>
            </a:r>
            <a:r>
              <a:rPr lang="en-US"/>
              <a:t>(cooling)</a:t>
            </a:r>
            <a:endParaRPr lang="en-US" baseline="-25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 (heating)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L (reflux) never saturates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46C93-F1D6-EE6F-3AF4-F4312409B956}"/>
              </a:ext>
            </a:extLst>
          </p:cNvPr>
          <p:cNvSpPr txBox="1"/>
          <p:nvPr/>
        </p:nvSpPr>
        <p:spPr>
          <a:xfrm>
            <a:off x="6940446" y="491677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V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9AB67-C5BF-2D64-79DB-AB86C95F0AF3}"/>
              </a:ext>
            </a:extLst>
          </p:cNvPr>
          <p:cNvSpPr txBox="1"/>
          <p:nvPr/>
        </p:nvSpPr>
        <p:spPr>
          <a:xfrm>
            <a:off x="6548992" y="110440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V</a:t>
            </a:r>
            <a:r>
              <a:rPr lang="nb-NO" baseline="-25000"/>
              <a:t>T</a:t>
            </a:r>
            <a:endParaRPr lang="en-US" baseline="-25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D1FDC-580F-F69A-089D-555C6E3B4E8D}"/>
              </a:ext>
            </a:extLst>
          </p:cNvPr>
          <p:cNvSpPr txBox="1"/>
          <p:nvPr/>
        </p:nvSpPr>
        <p:spPr>
          <a:xfrm>
            <a:off x="7650379" y="147102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L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2ED4CA-C101-4160-929C-F91330FD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87" y="271958"/>
            <a:ext cx="5025059" cy="1143000"/>
          </a:xfrm>
        </p:spPr>
        <p:txBody>
          <a:bodyPr>
            <a:normAutofit fontScale="90000"/>
          </a:bodyPr>
          <a:lstStyle/>
          <a:p>
            <a:r>
              <a:rPr lang="nb-NO"/>
              <a:t>Bidirectional control of distillation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machine&#10;&#10;AI-generated content may be incorrect.">
            <a:extLst>
              <a:ext uri="{FF2B5EF4-FFF2-40B4-BE49-F238E27FC236}">
                <a16:creationId xmlns:a16="http://schemas.microsoft.com/office/drawing/2014/main" id="{C5CEBCA3-4A87-ABDA-2E85-3EDBEC67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80" y="1151627"/>
            <a:ext cx="7962225" cy="514565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6F5D13C-FC69-F67E-9D4D-C1F4649FB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/>
              <a:t>Dynamic simulation with Aspen</a:t>
            </a:r>
          </a:p>
        </p:txBody>
      </p:sp>
    </p:spTree>
    <p:extLst>
      <p:ext uri="{BB962C8B-B14F-4D97-AF65-F5344CB8AC3E}">
        <p14:creationId xmlns:p14="http://schemas.microsoft.com/office/powerpoint/2010/main" val="303143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6E4DBBD-CA47-2660-7F43-BE0CB53F7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0" y="1184924"/>
            <a:ext cx="4813087" cy="232811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074345C-DF41-084C-8B47-46317ECC71CD}"/>
              </a:ext>
            </a:extLst>
          </p:cNvPr>
          <p:cNvGrpSpPr/>
          <p:nvPr/>
        </p:nvGrpSpPr>
        <p:grpSpPr>
          <a:xfrm>
            <a:off x="-59960" y="3979221"/>
            <a:ext cx="12192000" cy="2113745"/>
            <a:chOff x="-59960" y="3709401"/>
            <a:chExt cx="12192000" cy="21137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C49C5F-7EDC-D7AC-388E-72AC8A3F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9960" y="3709401"/>
              <a:ext cx="12192000" cy="17776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6ABD32-60DC-7E80-BA79-ADD6A653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587" y="5387163"/>
              <a:ext cx="11448000" cy="435983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C8E0EEA-7EBF-5037-99A0-B43F28B4C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614" y="123166"/>
            <a:ext cx="3884267" cy="36372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74E83E-2B8B-6AE1-05D6-587BC5A8C8AE}"/>
              </a:ext>
            </a:extLst>
          </p:cNvPr>
          <p:cNvSpPr txBox="1">
            <a:spLocks/>
          </p:cNvSpPr>
          <p:nvPr/>
        </p:nvSpPr>
        <p:spPr>
          <a:xfrm>
            <a:off x="103685" y="74951"/>
            <a:ext cx="69267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/>
              <a:t>Dynamic simulation</a:t>
            </a:r>
          </a:p>
        </p:txBody>
      </p:sp>
    </p:spTree>
    <p:extLst>
      <p:ext uri="{BB962C8B-B14F-4D97-AF65-F5344CB8AC3E}">
        <p14:creationId xmlns:p14="http://schemas.microsoft.com/office/powerpoint/2010/main" val="30141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CE0D9-8476-E72A-F9ED-C4F3F74B6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0B0D0-A424-5AE7-BB81-A875AF69F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457" y="0"/>
            <a:ext cx="6462790" cy="678304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69ADAB-96E7-87AA-E665-BFD8ACCD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60" y="1184924"/>
            <a:ext cx="4813087" cy="23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74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D442-9E08-91E2-1151-F09D3592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61" y="70677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b-NO"/>
              <a:t>CONCLUSION</a:t>
            </a:r>
            <a:br>
              <a:rPr lang="nb-NO"/>
            </a:br>
            <a:r>
              <a:rPr lang="nb-NO"/>
              <a:t>«Data-based» control  using Advanced regulatory control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6CCF-49E5-94F4-8885-FB2A2D191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45765"/>
            <a:ext cx="10972800" cy="2207301"/>
          </a:xfrm>
        </p:spPr>
        <p:txBody>
          <a:bodyPr/>
          <a:lstStyle/>
          <a:p>
            <a:r>
              <a:rPr lang="nb-NO"/>
              <a:t>Simple control elements put together in an archirecture</a:t>
            </a:r>
          </a:p>
          <a:p>
            <a:r>
              <a:rPr lang="nb-NO"/>
              <a:t>No overall process model</a:t>
            </a:r>
          </a:p>
          <a:p>
            <a:r>
              <a:rPr lang="nb-NO"/>
              <a:t>Data (measurements) is the most important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2BAA5-C24E-FA9F-C0DF-3257E4DB6FBE}"/>
              </a:ext>
            </a:extLst>
          </p:cNvPr>
          <p:cNvSpPr txBox="1"/>
          <p:nvPr/>
        </p:nvSpPr>
        <p:spPr>
          <a:xfrm>
            <a:off x="845070" y="6445055"/>
            <a:ext cx="8688673" cy="2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Sigurd Skogestad, </a:t>
            </a:r>
            <a:r>
              <a:rPr 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”</a:t>
            </a:r>
            <a:r>
              <a:rPr lang="en-US" sz="1200" b="1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Advanced control using decomposition and simple elements‘’. Annual Reviews in Control, vol. 56 (2023)</a:t>
            </a:r>
            <a:endParaRPr lang="en-US" sz="1200" b="1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8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skoge\Desktop\Fish-Against-the-Flow.jpg">
            <a:extLst>
              <a:ext uri="{FF2B5EF4-FFF2-40B4-BE49-F238E27FC236}">
                <a16:creationId xmlns:a16="http://schemas.microsoft.com/office/drawing/2014/main" id="{D50B8C3C-9DE8-496F-81D8-63D8FF6C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20" y="1274764"/>
            <a:ext cx="755173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Notched Right Arrow 4">
            <a:extLst>
              <a:ext uri="{FF2B5EF4-FFF2-40B4-BE49-F238E27FC236}">
                <a16:creationId xmlns:a16="http://schemas.microsoft.com/office/drawing/2014/main" id="{27127404-FF9F-45E8-9847-36A8908E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49212"/>
            <a:ext cx="2897186" cy="1201739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Optimal centralized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Solution (</a:t>
            </a:r>
            <a:r>
              <a:rPr lang="en-US" altLang="nb-NO" sz="1800" b="1" dirty="0">
                <a:latin typeface="Arial" panose="020B0604020202020204" pitchFamily="34" charset="0"/>
              </a:rPr>
              <a:t>EMPC</a:t>
            </a:r>
            <a:r>
              <a:rPr lang="en-US" altLang="nb-NO" sz="1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9CA82F12-548C-47BB-98A8-D6FCFFF4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642" y="3167422"/>
            <a:ext cx="1988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latin typeface="Arial" panose="020B0604020202020204" pitchFamily="34" charset="0"/>
              </a:rPr>
              <a:t>Sigurd (me)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6C100AE1-C096-487A-98B9-EB4374A5C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031" y="972345"/>
            <a:ext cx="71438" cy="4381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1B7E091E-24BC-4A31-B807-795E241DC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9" y="604540"/>
            <a:ext cx="7232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latin typeface="Arial" panose="020B0604020202020204" pitchFamily="34" charset="0"/>
              </a:rPr>
              <a:t>Academic process control community fish pond</a:t>
            </a:r>
          </a:p>
        </p:txBody>
      </p:sp>
      <p:sp>
        <p:nvSpPr>
          <p:cNvPr id="9" name="Notched Right Arrow 4">
            <a:extLst>
              <a:ext uri="{FF2B5EF4-FFF2-40B4-BE49-F238E27FC236}">
                <a16:creationId xmlns:a16="http://schemas.microsoft.com/office/drawing/2014/main" id="{D79A3C59-9674-4BCA-BCC4-D9330B1032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9699" y="2708938"/>
            <a:ext cx="2331271" cy="871802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64BE6-8649-4549-9376-DD9FEA961404}"/>
              </a:ext>
            </a:extLst>
          </p:cNvPr>
          <p:cNvSpPr txBox="1"/>
          <p:nvPr/>
        </p:nvSpPr>
        <p:spPr>
          <a:xfrm>
            <a:off x="289433" y="2812481"/>
            <a:ext cx="22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Simple </a:t>
            </a:r>
            <a:r>
              <a:rPr lang="nb-NO" dirty="0" err="1"/>
              <a:t>solutions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</a:p>
          <a:p>
            <a:r>
              <a:rPr lang="nb-NO" dirty="0"/>
              <a:t>work (</a:t>
            </a:r>
            <a:r>
              <a:rPr lang="nb-NO" b="1" dirty="0"/>
              <a:t>ARC</a:t>
            </a:r>
            <a:r>
              <a:rPr lang="nb-NO" dirty="0"/>
              <a:t> =  PID++)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481F5-C760-73DD-C810-2ED95445FFB2}"/>
              </a:ext>
            </a:extLst>
          </p:cNvPr>
          <p:cNvSpPr txBox="1"/>
          <p:nvPr/>
        </p:nvSpPr>
        <p:spPr>
          <a:xfrm>
            <a:off x="2641517" y="5769151"/>
            <a:ext cx="5769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FFFF00"/>
                </a:solidFill>
              </a:rPr>
              <a:t>Please </a:t>
            </a:r>
            <a:r>
              <a:rPr lang="nb-NO" sz="3200" dirty="0" err="1">
                <a:solidFill>
                  <a:srgbClr val="FFFF00"/>
                </a:solidFill>
              </a:rPr>
              <a:t>join</a:t>
            </a:r>
            <a:r>
              <a:rPr lang="nb-NO" sz="3200" dirty="0">
                <a:solidFill>
                  <a:srgbClr val="FFFF00"/>
                </a:solidFill>
              </a:rPr>
              <a:t> </a:t>
            </a:r>
            <a:r>
              <a:rPr lang="nb-NO" sz="3200">
                <a:solidFill>
                  <a:srgbClr val="FFFF00"/>
                </a:solidFill>
              </a:rPr>
              <a:t>me, I </a:t>
            </a:r>
            <a:r>
              <a:rPr lang="nb-NO" sz="3200" dirty="0">
                <a:solidFill>
                  <a:srgbClr val="FFFF00"/>
                </a:solidFill>
              </a:rPr>
              <a:t>feel a little alone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6CFB408-608A-DF65-299E-84987F8BF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429" y="4898640"/>
            <a:ext cx="213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chemeClr val="bg1"/>
                </a:solidFill>
                <a:latin typeface="Arial" panose="020B0604020202020204" pitchFamily="34" charset="0"/>
              </a:rPr>
              <a:t>Nitin</a:t>
            </a:r>
            <a:endParaRPr lang="en-US" altLang="nb-NO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58A1F-73C2-74B6-3592-EEB7ED1D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324" y="4123950"/>
            <a:ext cx="1998749" cy="825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DDAFC0-0CC1-D12A-FE47-C6727D04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207" y="2892454"/>
            <a:ext cx="1998749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867DC-4F80-6DD4-23ED-2A933CC34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85" y="55480"/>
            <a:ext cx="6625371" cy="55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8DBB1-B47D-D8A7-F060-2F8FD8A539FB}"/>
              </a:ext>
            </a:extLst>
          </p:cNvPr>
          <p:cNvSpPr txBox="1"/>
          <p:nvPr/>
        </p:nvSpPr>
        <p:spPr>
          <a:xfrm>
            <a:off x="1768839" y="1514007"/>
            <a:ext cx="14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Backup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78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4653-459D-B549-DD1B-9C800379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274638"/>
            <a:ext cx="121066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QUIZ</a:t>
            </a:r>
            <a:br>
              <a:rPr lang="nb-NO" dirty="0"/>
            </a:b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three</a:t>
            </a:r>
            <a:r>
              <a:rPr lang="nb-NO" dirty="0"/>
              <a:t> most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inventions</a:t>
            </a:r>
            <a:r>
              <a:rPr lang="nb-NO" dirty="0"/>
              <a:t> of </a:t>
            </a:r>
            <a:r>
              <a:rPr lang="nb-NO" dirty="0" err="1"/>
              <a:t>process</a:t>
            </a:r>
            <a:r>
              <a:rPr lang="nb-NO" dirty="0"/>
              <a:t> control?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9E895-5B8B-24AF-81AB-7FDBA680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Hint 1: </a:t>
            </a:r>
            <a:r>
              <a:rPr lang="nb-NO" dirty="0" err="1"/>
              <a:t>According</a:t>
            </a:r>
            <a:r>
              <a:rPr lang="nb-NO" dirty="0"/>
              <a:t> to Sigurd Skogestad</a:t>
            </a:r>
          </a:p>
          <a:p>
            <a:r>
              <a:rPr lang="en-US" dirty="0"/>
              <a:t>Hint 2: All were in use around 1940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+mn-lt"/>
              </a:rPr>
              <a:t>SOLUTION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latin typeface="+mn-lt"/>
              </a:rPr>
              <a:t>PID controller, in particular, I-action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latin typeface="+mn-lt"/>
              </a:rPr>
              <a:t>Cascade control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latin typeface="+mn-lt"/>
              </a:rPr>
              <a:t>Ratio control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FDF46-B384-EAAD-AC30-440C0E6C6D13}"/>
              </a:ext>
            </a:extLst>
          </p:cNvPr>
          <p:cNvSpPr txBox="1"/>
          <p:nvPr/>
        </p:nvSpPr>
        <p:spPr>
          <a:xfrm>
            <a:off x="467833" y="5541389"/>
            <a:ext cx="8373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highlight>
                  <a:srgbClr val="FFFF00"/>
                </a:highlight>
              </a:rPr>
              <a:t>None of </a:t>
            </a:r>
            <a:r>
              <a:rPr lang="nb-NO" sz="3200" dirty="0" err="1">
                <a:highlight>
                  <a:srgbClr val="FFFF00"/>
                </a:highlight>
              </a:rPr>
              <a:t>these</a:t>
            </a:r>
            <a:r>
              <a:rPr lang="nb-NO" sz="3200" dirty="0">
                <a:highlight>
                  <a:srgbClr val="FFFF00"/>
                </a:highlight>
              </a:rPr>
              <a:t> </a:t>
            </a:r>
            <a:r>
              <a:rPr lang="nb-NO" sz="3200" dirty="0" err="1">
                <a:highlight>
                  <a:srgbClr val="FFFF00"/>
                </a:highlight>
              </a:rPr>
              <a:t>are</a:t>
            </a:r>
            <a:r>
              <a:rPr lang="nb-NO" sz="3200" dirty="0">
                <a:highlight>
                  <a:srgbClr val="FFFF00"/>
                </a:highlight>
              </a:rPr>
              <a:t> </a:t>
            </a:r>
            <a:r>
              <a:rPr lang="nb-NO" sz="3200" dirty="0" err="1">
                <a:highlight>
                  <a:srgbClr val="FFFF00"/>
                </a:highlight>
              </a:rPr>
              <a:t>easily</a:t>
            </a:r>
            <a:r>
              <a:rPr lang="nb-NO" sz="3200" dirty="0">
                <a:highlight>
                  <a:srgbClr val="FFFF00"/>
                </a:highlight>
              </a:rPr>
              <a:t> </a:t>
            </a:r>
            <a:r>
              <a:rPr lang="nb-NO" sz="3200" dirty="0" err="1">
                <a:highlight>
                  <a:srgbClr val="FFFF00"/>
                </a:highlight>
              </a:rPr>
              <a:t>implemented</a:t>
            </a:r>
            <a:r>
              <a:rPr lang="nb-NO" sz="3200" dirty="0">
                <a:highlight>
                  <a:srgbClr val="FFFF00"/>
                </a:highlight>
              </a:rPr>
              <a:t> </a:t>
            </a:r>
            <a:r>
              <a:rPr lang="nb-NO" sz="3200" dirty="0" err="1">
                <a:highlight>
                  <a:srgbClr val="FFFF00"/>
                </a:highlight>
              </a:rPr>
              <a:t>using</a:t>
            </a:r>
            <a:r>
              <a:rPr lang="nb-NO" sz="3200" dirty="0">
                <a:highlight>
                  <a:srgbClr val="FFFF00"/>
                </a:highlight>
              </a:rPr>
              <a:t> MPC</a:t>
            </a:r>
            <a:endParaRPr 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021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D024-1E12-DA2F-18FD-D3E89098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>
              <a:spcAft>
                <a:spcPts val="760"/>
              </a:spcAft>
            </a:pPr>
            <a:br>
              <a:rPr lang="en-US" sz="3418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Cases where ratio control should </a:t>
            </a:r>
            <a:r>
              <a:rPr lang="en-US" sz="4400" b="1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4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be used:</a:t>
            </a:r>
            <a:br>
              <a:rPr lang="en-US" sz="3418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D2F1-37DD-1097-84B2-C22B038D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5549" indent="-325549">
              <a:buFont typeface="Symbol" panose="05050102010706020507" pitchFamily="18" charset="2"/>
              <a:buChar char=""/>
            </a:pPr>
            <a:r>
              <a:rPr lang="en-US" sz="3038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Heat exchangers (because the area is fixed during operation)</a:t>
            </a:r>
          </a:p>
          <a:p>
            <a:pPr marL="976648" lvl="1" indent="-542582">
              <a:buFont typeface="Courier New" panose="02070309020205020404" pitchFamily="49" charset="0"/>
              <a:buChar char="o"/>
            </a:pPr>
            <a:r>
              <a:rPr lang="en-US" sz="2279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This means, for example, that we should not fix the ratio between hot and cold flow.</a:t>
            </a:r>
          </a:p>
          <a:p>
            <a:pPr marL="976648" lvl="1" indent="-542582">
              <a:buFont typeface="Courier New" panose="02070309020205020404" pitchFamily="49" charset="0"/>
              <a:buChar char="o"/>
            </a:pPr>
            <a:r>
              <a:rPr lang="en-US" sz="2279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 the scaling property to hold for a heat exchanger, we would need to increase the heat transfer area </a:t>
            </a:r>
            <a:r>
              <a:rPr lang="en-US" sz="2279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279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proportionally to the flow rates. This is reasonable during design but not during operation.</a:t>
            </a:r>
          </a:p>
          <a:p>
            <a:pPr marL="325549" indent="-325549">
              <a:buFont typeface="Symbol" panose="05050102010706020507" pitchFamily="18" charset="2"/>
              <a:buChar char=""/>
            </a:pPr>
            <a:r>
              <a:rPr lang="en-US" sz="3038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Non-equilibrium reactors (because the volume is fixed)</a:t>
            </a:r>
          </a:p>
          <a:p>
            <a:pPr marL="976648" lvl="1" indent="-542582">
              <a:buFont typeface="Courier New" panose="02070309020205020404" pitchFamily="49" charset="0"/>
              <a:buChar char="o"/>
            </a:pPr>
            <a:r>
              <a:rPr lang="en-US" sz="2279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Extent of reaction depends on kinetics and reactor volume</a:t>
            </a:r>
            <a:endParaRPr lang="en-US" sz="3038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5549" indent="-325549">
              <a:buFont typeface="Symbol" panose="05050102010706020507" pitchFamily="18" charset="2"/>
              <a:buChar char=""/>
            </a:pPr>
            <a:r>
              <a:rPr lang="en-US" sz="3038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Compressors with varying thermodynamic efficiency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This includes most real compressors</a:t>
            </a:r>
          </a:p>
          <a:p>
            <a:pPr marL="325549" indent="-325549">
              <a:buFont typeface="Symbol" panose="05050102010706020507" pitchFamily="18" charset="2"/>
              <a:buChar char=""/>
            </a:pPr>
            <a:r>
              <a:rPr lang="en-US" sz="3038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Mixing processes where one feed stream is fixed</a:t>
            </a:r>
            <a:endParaRPr lang="en-US" sz="3038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5549" indent="-325549">
              <a:spcAft>
                <a:spcPts val="760"/>
              </a:spcAft>
              <a:buFont typeface="Symbol" panose="05050102010706020507" pitchFamily="18" charset="2"/>
              <a:buChar char=""/>
            </a:pPr>
            <a:r>
              <a:rPr lang="en-US" sz="3038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Distillation with a fixed stream (e.g. </a:t>
            </a:r>
            <a:r>
              <a:rPr lang="en-US" sz="2638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heat input)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7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F8D2-17DF-801A-5187-C61DE4DA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This talk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5FF3-DEAA-0E48-062D-E7D98F69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Simple data-based architectures applied to distillation control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PID control (feedback)</a:t>
            </a:r>
          </a:p>
          <a:p>
            <a:r>
              <a:rPr lang="nb-NO"/>
              <a:t>Ratio control</a:t>
            </a:r>
          </a:p>
          <a:p>
            <a:r>
              <a:rPr lang="nb-NO"/>
              <a:t>Bidirectional control with selectors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2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5218D-C72D-9771-9A2B-00C0EFA6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60" y="0"/>
            <a:ext cx="616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9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7D76-3F14-C427-4426-196E52C0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68329A-80A2-756E-8966-199282129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850" y="274639"/>
            <a:ext cx="4556319" cy="59088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2568B-33CA-120D-CAB7-664FC66C5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051" y="-12107"/>
            <a:ext cx="5870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14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73" y="0"/>
            <a:ext cx="5313627" cy="6866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6923" y="1076265"/>
            <a:ext cx="14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Trondheim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44100" y="1476375"/>
            <a:ext cx="600075" cy="904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6"/>
          <a:stretch/>
        </p:blipFill>
        <p:spPr>
          <a:xfrm>
            <a:off x="842777" y="3246368"/>
            <a:ext cx="5828659" cy="31946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0682343" y="1317956"/>
            <a:ext cx="143435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2220" y="98139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Arctic </a:t>
            </a:r>
            <a:r>
              <a:rPr lang="nb-NO" dirty="0" err="1"/>
              <a:t>circle</a:t>
            </a:r>
            <a:endParaRPr lang="nb-NO" dirty="0"/>
          </a:p>
        </p:txBody>
      </p:sp>
      <p:pic>
        <p:nvPicPr>
          <p:cNvPr id="10" name="Picture 19" descr="290px-Geirangerfjord_from_Flydalsjuvet">
            <a:extLst>
              <a:ext uri="{FF2B5EF4-FFF2-40B4-BE49-F238E27FC236}">
                <a16:creationId xmlns:a16="http://schemas.microsoft.com/office/drawing/2014/main" id="{39F552C7-221E-4A29-A2D6-05705EB1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80" y="-79583"/>
            <a:ext cx="3608508" cy="27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53988C-AE24-45D9-9015-F446932FD674}"/>
              </a:ext>
            </a:extLst>
          </p:cNvPr>
          <p:cNvSpPr txBox="1"/>
          <p:nvPr/>
        </p:nvSpPr>
        <p:spPr>
          <a:xfrm>
            <a:off x="4010693" y="2288104"/>
            <a:ext cx="160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Geiranger fjord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79CC2-969D-4ADB-9808-9D8E80132910}"/>
              </a:ext>
            </a:extLst>
          </p:cNvPr>
          <p:cNvSpPr txBox="1"/>
          <p:nvPr/>
        </p:nvSpPr>
        <p:spPr>
          <a:xfrm>
            <a:off x="1508603" y="6071691"/>
            <a:ext cx="119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Trondheim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772B12-C16B-4F3A-BC45-BAE07F7F6691}"/>
              </a:ext>
            </a:extLst>
          </p:cNvPr>
          <p:cNvCxnSpPr>
            <a:cxnSpLocks/>
          </p:cNvCxnSpPr>
          <p:nvPr/>
        </p:nvCxnSpPr>
        <p:spPr>
          <a:xfrm>
            <a:off x="7483354" y="2366442"/>
            <a:ext cx="2575893" cy="526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" descr="midnattsol">
            <a:extLst>
              <a:ext uri="{FF2B5EF4-FFF2-40B4-BE49-F238E27FC236}">
                <a16:creationId xmlns:a16="http://schemas.microsoft.com/office/drawing/2014/main" id="{8F65B9A9-F994-4181-940E-EBFC7ED9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4" y="227490"/>
            <a:ext cx="3470061" cy="27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942908-EC70-DDAA-79CD-D4665D26CA1A}"/>
              </a:ext>
            </a:extLst>
          </p:cNvPr>
          <p:cNvSpPr txBox="1"/>
          <p:nvPr/>
        </p:nvSpPr>
        <p:spPr>
          <a:xfrm>
            <a:off x="176354" y="2468270"/>
            <a:ext cx="322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FFFF00"/>
                </a:solidFill>
              </a:rPr>
              <a:t>Midnight or midday?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8143-9944-4E7A-99E8-F073839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About</a:t>
            </a:r>
            <a:r>
              <a:rPr lang="nb-NO" dirty="0"/>
              <a:t> Sigurd Skogestad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94D3-8571-4C90-9FDD-226C36C0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17638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nn-NO" dirty="0"/>
              <a:t>1955: Born in Flekkefjord, Norway</a:t>
            </a:r>
          </a:p>
          <a:p>
            <a:pPr marL="0" indent="0">
              <a:buNone/>
            </a:pPr>
            <a:r>
              <a:rPr lang="en-US" dirty="0"/>
              <a:t>•1974-1978: MS (</a:t>
            </a:r>
            <a:r>
              <a:rPr lang="en-US" dirty="0" err="1"/>
              <a:t>Siv.ing</a:t>
            </a:r>
            <a:r>
              <a:rPr lang="en-US" dirty="0"/>
              <a:t>.) studies in chemical engineering at NTNU</a:t>
            </a:r>
          </a:p>
          <a:p>
            <a:pPr marL="0" indent="0">
              <a:buNone/>
            </a:pPr>
            <a:r>
              <a:rPr lang="en-US" dirty="0"/>
              <a:t>• 1979: Military service (FFI)</a:t>
            </a:r>
          </a:p>
          <a:p>
            <a:pPr marL="0" indent="0">
              <a:buNone/>
            </a:pPr>
            <a:r>
              <a:rPr lang="en-US" dirty="0"/>
              <a:t>•1980-1983: Worked at Norsk Hydro F-</a:t>
            </a:r>
            <a:r>
              <a:rPr lang="en-US" dirty="0" err="1"/>
              <a:t>senter</a:t>
            </a:r>
            <a:r>
              <a:rPr lang="en-US" dirty="0"/>
              <a:t> (process simulation)</a:t>
            </a:r>
          </a:p>
          <a:p>
            <a:pPr marL="0" indent="0">
              <a:buNone/>
            </a:pPr>
            <a:r>
              <a:rPr lang="en-US" dirty="0"/>
              <a:t>•1983-1987: PhD student at Caltech (supervisor: Manfred Morari)</a:t>
            </a:r>
          </a:p>
          <a:p>
            <a:pPr marL="0" indent="0">
              <a:buNone/>
            </a:pPr>
            <a:r>
              <a:rPr lang="en-US" dirty="0"/>
              <a:t>•1987-present: Professor of chemical engineering at NTNU</a:t>
            </a:r>
          </a:p>
          <a:p>
            <a:pPr marL="0" indent="0">
              <a:buNone/>
            </a:pPr>
            <a:r>
              <a:rPr lang="en-US" dirty="0"/>
              <a:t>• 1994-95: Visiting Professor UC Berkeley</a:t>
            </a:r>
          </a:p>
          <a:p>
            <a:pPr marL="0" indent="0">
              <a:buNone/>
            </a:pPr>
            <a:r>
              <a:rPr lang="en-US" dirty="0"/>
              <a:t>• 2001-02: Visiting Professor UC Santa Barbara</a:t>
            </a:r>
          </a:p>
          <a:p>
            <a:pPr marL="0" indent="0">
              <a:buNone/>
            </a:pPr>
            <a:r>
              <a:rPr lang="nb-NO" dirty="0"/>
              <a:t>•1999-2009: Head of </a:t>
            </a:r>
            <a:r>
              <a:rPr lang="nb-NO" dirty="0" err="1"/>
              <a:t>ChE</a:t>
            </a:r>
            <a:r>
              <a:rPr lang="nb-NO" dirty="0"/>
              <a:t> Department, NTNU</a:t>
            </a:r>
          </a:p>
          <a:p>
            <a:pPr marL="0" indent="0">
              <a:buNone/>
            </a:pPr>
            <a:r>
              <a:rPr lang="en-US" dirty="0"/>
              <a:t>•2015-..: Director SUBPRO (Subsea research center at NTNU)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Non-professional interests:</a:t>
            </a:r>
          </a:p>
          <a:p>
            <a:r>
              <a:rPr lang="en-US" b="1" dirty="0"/>
              <a:t> mountain skiing (cross country) </a:t>
            </a:r>
          </a:p>
          <a:p>
            <a:r>
              <a:rPr lang="en-US" b="1" dirty="0"/>
              <a:t>orienteering (running around with a map) </a:t>
            </a:r>
          </a:p>
          <a:p>
            <a:r>
              <a:rPr lang="en-US" b="1" dirty="0"/>
              <a:t>grouse hunting</a:t>
            </a:r>
            <a:endParaRPr lang="en-US" dirty="0"/>
          </a:p>
          <a:p>
            <a:endParaRPr lang="nb-NO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34D08A3-8395-4E18-94E3-5432D101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420" y="-395922"/>
            <a:ext cx="3087653" cy="6687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E27C8-F1C7-4087-8C26-173F73E2A62B}"/>
              </a:ext>
            </a:extLst>
          </p:cNvPr>
          <p:cNvSpPr txBox="1"/>
          <p:nvPr/>
        </p:nvSpPr>
        <p:spPr>
          <a:xfrm>
            <a:off x="9115124" y="560314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1973</a:t>
            </a:r>
          </a:p>
        </p:txBody>
      </p:sp>
    </p:spTree>
    <p:extLst>
      <p:ext uri="{BB962C8B-B14F-4D97-AF65-F5344CB8AC3E}">
        <p14:creationId xmlns:p14="http://schemas.microsoft.com/office/powerpoint/2010/main" val="42221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FF2E-E6AC-4BDE-B9B8-C2127C6C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847"/>
            <a:ext cx="10972800" cy="502603"/>
          </a:xfrm>
        </p:spPr>
        <p:txBody>
          <a:bodyPr>
            <a:normAutofit fontScale="90000"/>
          </a:bodyPr>
          <a:lstStyle/>
          <a:p>
            <a:r>
              <a:rPr lang="nb-NO" dirty="0"/>
              <a:t>«Advanced»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3D9D-7187-48EA-BEEC-DF17BC358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918132"/>
            <a:ext cx="6671125" cy="5417353"/>
          </a:xfrm>
        </p:spPr>
        <p:txBody>
          <a:bodyPr>
            <a:normAutofit/>
          </a:bodyPr>
          <a:lstStyle/>
          <a:p>
            <a:r>
              <a:rPr lang="nb-NO" dirty="0" err="1"/>
              <a:t>Mainly</a:t>
            </a:r>
            <a:r>
              <a:rPr lang="nb-NO" dirty="0"/>
              <a:t> used in </a:t>
            </a:r>
            <a:r>
              <a:rPr lang="nb-NO" dirty="0" err="1"/>
              <a:t>the</a:t>
            </a:r>
            <a:r>
              <a:rPr lang="nb-NO" dirty="0"/>
              <a:t> «</a:t>
            </a:r>
            <a:r>
              <a:rPr lang="nb-NO" dirty="0" err="1"/>
              <a:t>supervisory</a:t>
            </a:r>
            <a:r>
              <a:rPr lang="nb-NO" dirty="0"/>
              <a:t>» control </a:t>
            </a:r>
            <a:r>
              <a:rPr lang="nb-NO" dirty="0" err="1"/>
              <a:t>layer</a:t>
            </a:r>
            <a:endParaRPr lang="nb-NO" dirty="0"/>
          </a:p>
          <a:p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options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b="1" dirty="0">
                <a:solidFill>
                  <a:srgbClr val="FF0000"/>
                </a:solidFill>
              </a:rPr>
              <a:t>Standard «Advanced </a:t>
            </a:r>
            <a:r>
              <a:rPr lang="nb-NO" b="1" dirty="0" err="1">
                <a:solidFill>
                  <a:srgbClr val="FF0000"/>
                </a:solidFill>
              </a:rPr>
              <a:t>regulatory</a:t>
            </a:r>
            <a:r>
              <a:rPr lang="nb-NO" b="1" dirty="0">
                <a:solidFill>
                  <a:srgbClr val="FF0000"/>
                </a:solidFill>
              </a:rPr>
              <a:t> control» (ARC) elements</a:t>
            </a:r>
          </a:p>
          <a:p>
            <a:pPr lvl="2"/>
            <a:r>
              <a:rPr lang="nb-NO" dirty="0"/>
              <a:t>This </a:t>
            </a:r>
            <a:r>
              <a:rPr lang="nb-NO" dirty="0" err="1"/>
              <a:t>option</a:t>
            </a:r>
            <a:r>
              <a:rPr lang="nb-NO" dirty="0"/>
              <a:t> is </a:t>
            </a:r>
            <a:r>
              <a:rPr lang="nb-NO" dirty="0" err="1"/>
              <a:t>preferred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it </a:t>
            </a:r>
            <a:r>
              <a:rPr lang="nb-NO" dirty="0" err="1"/>
              <a:t>gives</a:t>
            </a:r>
            <a:r>
              <a:rPr lang="nb-NO" dirty="0"/>
              <a:t> </a:t>
            </a:r>
            <a:r>
              <a:rPr lang="nb-NO" dirty="0" err="1"/>
              <a:t>acceptable</a:t>
            </a:r>
            <a:r>
              <a:rPr lang="nb-NO" dirty="0"/>
              <a:t> </a:t>
            </a:r>
            <a:r>
              <a:rPr lang="nb-NO" dirty="0" err="1"/>
              <a:t>performance</a:t>
            </a:r>
            <a:endParaRPr lang="nb-NO" dirty="0"/>
          </a:p>
          <a:p>
            <a:pPr marL="914400" lvl="2" indent="0">
              <a:buNone/>
            </a:pP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b="1" dirty="0">
                <a:solidFill>
                  <a:srgbClr val="FF0000"/>
                </a:solidFill>
              </a:rPr>
              <a:t>Model </a:t>
            </a:r>
            <a:r>
              <a:rPr lang="nb-NO" b="1" dirty="0" err="1">
                <a:solidFill>
                  <a:srgbClr val="FF0000"/>
                </a:solidFill>
              </a:rPr>
              <a:t>predictive</a:t>
            </a:r>
            <a:r>
              <a:rPr lang="nb-NO" b="1" dirty="0">
                <a:solidFill>
                  <a:srgbClr val="FF0000"/>
                </a:solidFill>
              </a:rPr>
              <a:t> control (MPC)</a:t>
            </a:r>
          </a:p>
          <a:p>
            <a:pPr lvl="2"/>
            <a:r>
              <a:rPr lang="nb-NO" dirty="0" err="1"/>
              <a:t>Requires</a:t>
            </a:r>
            <a:r>
              <a:rPr lang="nb-NO" dirty="0"/>
              <a:t> a lot more </a:t>
            </a:r>
            <a:r>
              <a:rPr lang="nb-NO" dirty="0" err="1"/>
              <a:t>effort</a:t>
            </a:r>
            <a:r>
              <a:rPr lang="nb-NO" dirty="0"/>
              <a:t> to </a:t>
            </a:r>
            <a:r>
              <a:rPr lang="nb-NO" dirty="0" err="1"/>
              <a:t>implement</a:t>
            </a:r>
            <a:r>
              <a:rPr lang="nb-NO" dirty="0"/>
              <a:t> and </a:t>
            </a:r>
            <a:r>
              <a:rPr lang="nb-NO" dirty="0" err="1"/>
              <a:t>maintain</a:t>
            </a:r>
            <a:endParaRPr lang="nb-NO" dirty="0"/>
          </a:p>
          <a:p>
            <a:endParaRPr lang="nb-NO" dirty="0"/>
          </a:p>
          <a:p>
            <a:pPr lvl="1"/>
            <a:r>
              <a:rPr lang="nb-NO" b="1" dirty="0" err="1">
                <a:solidFill>
                  <a:srgbClr val="FF0000"/>
                </a:solidFill>
              </a:rPr>
              <a:t>What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about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machine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learning</a:t>
            </a:r>
            <a:r>
              <a:rPr lang="nb-NO" b="1" dirty="0">
                <a:solidFill>
                  <a:srgbClr val="FF0000"/>
                </a:solidFill>
              </a:rPr>
              <a:t> (AI)?</a:t>
            </a:r>
          </a:p>
          <a:p>
            <a:pPr lvl="2"/>
            <a:r>
              <a:rPr lang="nb-NO" dirty="0"/>
              <a:t>No, it </a:t>
            </a:r>
            <a:r>
              <a:rPr lang="nb-NO" dirty="0" err="1"/>
              <a:t>requires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 data - </a:t>
            </a:r>
            <a:r>
              <a:rPr lang="nb-NO" dirty="0" err="1"/>
              <a:t>would</a:t>
            </a:r>
            <a:r>
              <a:rPr lang="nb-NO" dirty="0"/>
              <a:t>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years</a:t>
            </a:r>
            <a:r>
              <a:rPr lang="nb-NO" dirty="0"/>
              <a:t> to </a:t>
            </a:r>
            <a:r>
              <a:rPr lang="nb-NO" dirty="0" err="1"/>
              <a:t>learn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EA6EBE-072A-2AA3-D6E4-5A5ABB446EA2}"/>
              </a:ext>
            </a:extLst>
          </p:cNvPr>
          <p:cNvGrpSpPr/>
          <p:nvPr/>
        </p:nvGrpSpPr>
        <p:grpSpPr>
          <a:xfrm>
            <a:off x="7392144" y="105965"/>
            <a:ext cx="3474330" cy="5892521"/>
            <a:chOff x="7392144" y="105965"/>
            <a:chExt cx="3474330" cy="5892521"/>
          </a:xfrm>
        </p:grpSpPr>
        <p:pic>
          <p:nvPicPr>
            <p:cNvPr id="5" name="Bilde 5">
              <a:extLst>
                <a:ext uri="{FF2B5EF4-FFF2-40B4-BE49-F238E27FC236}">
                  <a16:creationId xmlns:a16="http://schemas.microsoft.com/office/drawing/2014/main" id="{3864F35D-9017-6DE6-A887-A6EBF31C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144" y="105965"/>
              <a:ext cx="3474330" cy="5546914"/>
            </a:xfrm>
            <a:prstGeom prst="rect">
              <a:avLst/>
            </a:prstGeom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33E7AC82-254C-4873-7071-9467C9FB6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8217" y="5631773"/>
              <a:ext cx="1301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nb-NO" dirty="0">
                  <a:solidFill>
                    <a:srgbClr val="FF0066"/>
                  </a:solidFill>
                </a:rPr>
                <a:t>PROCESS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A8AF20-04F9-1E0D-4189-23EB61688B99}"/>
                </a:ext>
              </a:extLst>
            </p:cNvPr>
            <p:cNvSpPr txBox="1"/>
            <p:nvPr/>
          </p:nvSpPr>
          <p:spPr>
            <a:xfrm>
              <a:off x="9459725" y="4055632"/>
              <a:ext cx="789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setpoint</a:t>
              </a:r>
              <a:endParaRPr lang="en-US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C5ECD8-EC72-C3E3-4C9A-46511A08573F}"/>
                </a:ext>
              </a:extLst>
            </p:cNvPr>
            <p:cNvSpPr txBox="1"/>
            <p:nvPr/>
          </p:nvSpPr>
          <p:spPr>
            <a:xfrm>
              <a:off x="9449092" y="2893599"/>
              <a:ext cx="789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setpoint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5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24821DB-13BC-DB6B-2FC1-CA3D96104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6179D3-303D-8500-B791-FC8442167D26}"/>
              </a:ext>
            </a:extLst>
          </p:cNvPr>
          <p:cNvSpPr/>
          <p:nvPr/>
        </p:nvSpPr>
        <p:spPr>
          <a:xfrm>
            <a:off x="3733800" y="137160"/>
            <a:ext cx="1988820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0D84D-E4AE-18E6-7E56-F89DF62CAE82}"/>
              </a:ext>
            </a:extLst>
          </p:cNvPr>
          <p:cNvSpPr/>
          <p:nvPr/>
        </p:nvSpPr>
        <p:spPr>
          <a:xfrm>
            <a:off x="4728210" y="807720"/>
            <a:ext cx="274320" cy="263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5443D-E3E1-C98A-1C06-842ACA07B6A9}"/>
              </a:ext>
            </a:extLst>
          </p:cNvPr>
          <p:cNvSpPr/>
          <p:nvPr/>
        </p:nvSpPr>
        <p:spPr>
          <a:xfrm>
            <a:off x="3512820" y="4655820"/>
            <a:ext cx="1988820" cy="168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9DF68-ACCF-2464-1FE6-D5888AF4669A}"/>
              </a:ext>
            </a:extLst>
          </p:cNvPr>
          <p:cNvSpPr/>
          <p:nvPr/>
        </p:nvSpPr>
        <p:spPr>
          <a:xfrm>
            <a:off x="4690110" y="3528060"/>
            <a:ext cx="274320" cy="212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34785-49E2-3222-5F5C-EE16A3A8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669" y="30185"/>
            <a:ext cx="7178662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89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9E8A1A-FC18-405C-8E0F-F6EBC6217042}"/>
              </a:ext>
            </a:extLst>
          </p:cNvPr>
          <p:cNvSpPr txBox="1"/>
          <p:nvPr/>
        </p:nvSpPr>
        <p:spPr>
          <a:xfrm>
            <a:off x="641929" y="6213661"/>
            <a:ext cx="3108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r>
              <a:rPr lang="nb-NO" dirty="0">
                <a:solidFill>
                  <a:srgbClr val="FFFF00"/>
                </a:solidFill>
              </a:rPr>
              <a:t>TPM = </a:t>
            </a:r>
            <a:r>
              <a:rPr lang="nb-NO" dirty="0" err="1">
                <a:solidFill>
                  <a:srgbClr val="FFFF00"/>
                </a:solidFill>
              </a:rPr>
              <a:t>throughput</a:t>
            </a:r>
            <a:r>
              <a:rPr lang="nb-NO" dirty="0">
                <a:solidFill>
                  <a:srgbClr val="FFFF00"/>
                </a:solidFill>
              </a:rPr>
              <a:t> manipulator</a:t>
            </a:r>
          </a:p>
          <a:p>
            <a:endParaRPr lang="nb-N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4B7D5-7764-4076-86BF-5D657BD6A2F9}"/>
              </a:ext>
            </a:extLst>
          </p:cNvPr>
          <p:cNvSpPr txBox="1"/>
          <p:nvPr/>
        </p:nvSpPr>
        <p:spPr>
          <a:xfrm>
            <a:off x="335280" y="359664"/>
            <a:ext cx="3255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/>
              <a:t>Example</a:t>
            </a:r>
            <a:r>
              <a:rPr lang="nb-NO" sz="3200" dirty="0"/>
              <a:t>: Inventory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3A8A3-A021-99A2-F982-3880C855E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340614"/>
            <a:ext cx="6829425" cy="2533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D221DE-6022-DC55-7280-CEE0BFAA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6" y="3116961"/>
            <a:ext cx="7019925" cy="2962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FAA6D-DB37-9566-B27E-18906D6FE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195" y="3116961"/>
            <a:ext cx="8030365" cy="2853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9FB51F-126B-AE17-605B-862D3410A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285" y="2812161"/>
            <a:ext cx="8412439" cy="35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2B5B-9794-E3F0-3045-B3E1A0B7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30" y="1255033"/>
            <a:ext cx="2468336" cy="1325563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Inventory control for units in series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B9322-908E-D69E-473A-7F47ACA5DB18}"/>
              </a:ext>
            </a:extLst>
          </p:cNvPr>
          <p:cNvSpPr txBox="1"/>
          <p:nvPr/>
        </p:nvSpPr>
        <p:spPr>
          <a:xfrm>
            <a:off x="9348108" y="2649022"/>
            <a:ext cx="22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Follows</a:t>
            </a:r>
            <a:r>
              <a:rPr lang="nb-NO" dirty="0"/>
              <a:t> </a:t>
            </a:r>
            <a:r>
              <a:rPr lang="nb-NO" dirty="0" err="1"/>
              <a:t>radiation</a:t>
            </a:r>
            <a:r>
              <a:rPr lang="nb-NO" dirty="0"/>
              <a:t> </a:t>
            </a:r>
            <a:r>
              <a:rPr lang="nb-NO" dirty="0" err="1"/>
              <a:t>rule</a:t>
            </a:r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0B62299-DB16-04C4-C305-ABFCC084BFA6}"/>
              </a:ext>
            </a:extLst>
          </p:cNvPr>
          <p:cNvSpPr/>
          <p:nvPr/>
        </p:nvSpPr>
        <p:spPr>
          <a:xfrm>
            <a:off x="8645978" y="138793"/>
            <a:ext cx="334735" cy="4686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3CFED-AB47-B084-D81A-0BB7B9EAE602}"/>
              </a:ext>
            </a:extLst>
          </p:cNvPr>
          <p:cNvSpPr txBox="1"/>
          <p:nvPr/>
        </p:nvSpPr>
        <p:spPr>
          <a:xfrm>
            <a:off x="740230" y="3429000"/>
            <a:ext cx="278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b="1" i="1" u="none" strike="noStrike" baseline="0" dirty="0">
                <a:solidFill>
                  <a:srgbClr val="000000"/>
                </a:solidFill>
                <a:latin typeface="CharisSIL-Italic"/>
              </a:rPr>
              <a:t>Radiating rule: </a:t>
            </a:r>
          </a:p>
          <a:p>
            <a:r>
              <a:rPr lang="en-US" b="0" i="1" u="none" strike="noStrike" baseline="0" dirty="0">
                <a:solidFill>
                  <a:srgbClr val="000000"/>
                </a:solidFill>
                <a:latin typeface="CharisSIL-Italic"/>
              </a:rPr>
              <a:t>Inventory control should be ‘‘radiating’’ around a given flow (TPM).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78550-D4A7-33F6-C2D1-E754B731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2EDB02-4F68-4150-B145-D9EB3E2B4B1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08DB71-DDDA-7C1B-63D3-3464E748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16" y="34077"/>
            <a:ext cx="4922968" cy="4895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37064-A49A-AB14-A442-DC63D26108E6}"/>
              </a:ext>
            </a:extLst>
          </p:cNvPr>
          <p:cNvSpPr txBox="1"/>
          <p:nvPr/>
        </p:nvSpPr>
        <p:spPr>
          <a:xfrm>
            <a:off x="2431774" y="5645426"/>
            <a:ext cx="492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highlight>
                  <a:srgbClr val="FFFF00"/>
                </a:highlight>
              </a:rPr>
              <a:t>Need</a:t>
            </a:r>
            <a:r>
              <a:rPr lang="nb-NO" dirty="0">
                <a:highlight>
                  <a:srgbClr val="FFFF00"/>
                </a:highlight>
              </a:rPr>
              <a:t> to </a:t>
            </a:r>
            <a:r>
              <a:rPr lang="nb-NO" dirty="0" err="1">
                <a:highlight>
                  <a:srgbClr val="FFFF00"/>
                </a:highlight>
              </a:rPr>
              <a:t>reconfigure</a:t>
            </a:r>
            <a:r>
              <a:rPr lang="nb-NO" dirty="0">
                <a:highlight>
                  <a:srgbClr val="FFFF00"/>
                </a:highlight>
              </a:rPr>
              <a:t> inventory loops </a:t>
            </a:r>
            <a:r>
              <a:rPr lang="nb-NO" dirty="0" err="1">
                <a:highlight>
                  <a:srgbClr val="FFFF00"/>
                </a:highlight>
              </a:rPr>
              <a:t>if</a:t>
            </a:r>
            <a:r>
              <a:rPr lang="nb-NO" dirty="0">
                <a:highlight>
                  <a:srgbClr val="FFFF00"/>
                </a:highlight>
              </a:rPr>
              <a:t> TPM </a:t>
            </a:r>
            <a:r>
              <a:rPr lang="nb-NO" dirty="0" err="1">
                <a:highlight>
                  <a:srgbClr val="FFFF00"/>
                </a:highlight>
              </a:rPr>
              <a:t>moves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17326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6C84E9A-7F0E-4CBA-8927-6138922C63B9}"/>
              </a:ext>
            </a:extLst>
          </p:cNvPr>
          <p:cNvSpPr txBox="1"/>
          <p:nvPr/>
        </p:nvSpPr>
        <p:spPr>
          <a:xfrm>
            <a:off x="609600" y="1382453"/>
            <a:ext cx="1072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/>
              <a:t>Reconfigures</a:t>
            </a:r>
            <a:r>
              <a:rPr lang="nb-NO" sz="2400" dirty="0"/>
              <a:t> TPM </a:t>
            </a:r>
            <a:r>
              <a:rPr lang="nb-NO" sz="2400" dirty="0" err="1"/>
              <a:t>automatically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optimal buffer management!!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EC4DD8-4AB6-46E0-871C-C72BE194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05" y="5440362"/>
            <a:ext cx="893558" cy="193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8D83ED-40E9-4A31-8AD8-FFA848A7F96A}"/>
              </a:ext>
            </a:extLst>
          </p:cNvPr>
          <p:cNvSpPr txBox="1"/>
          <p:nvPr/>
        </p:nvSpPr>
        <p:spPr>
          <a:xfrm>
            <a:off x="1518962" y="5786217"/>
            <a:ext cx="52520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F.G. Shinskey, «Controlling multivariable processes», ISA, 1981, Ch.3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64196-F93E-4E1D-AC60-3602A56B91AD}"/>
              </a:ext>
            </a:extLst>
          </p:cNvPr>
          <p:cNvSpPr txBox="1"/>
          <p:nvPr/>
        </p:nvSpPr>
        <p:spPr>
          <a:xfrm>
            <a:off x="82696" y="6384606"/>
            <a:ext cx="6530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200" b="0" i="0" u="none" strike="noStrike" baseline="0" dirty="0">
                <a:solidFill>
                  <a:schemeClr val="bg1"/>
                </a:solidFill>
                <a:latin typeface="CMR10"/>
              </a:rPr>
              <a:t>Cristina Zotica, Krister </a:t>
            </a:r>
            <a:r>
              <a:rPr lang="nb-NO" sz="1200" b="0" i="0" u="none" strike="noStrike" baseline="0" dirty="0" err="1">
                <a:solidFill>
                  <a:schemeClr val="bg1"/>
                </a:solidFill>
                <a:latin typeface="CMR10"/>
              </a:rPr>
              <a:t>Forsman</a:t>
            </a:r>
            <a:r>
              <a:rPr lang="nb-NO" sz="1200" b="0" i="0" u="none" strike="noStrike" baseline="0" dirty="0">
                <a:solidFill>
                  <a:schemeClr val="bg1"/>
                </a:solidFill>
                <a:latin typeface="CMR10"/>
              </a:rPr>
              <a:t>, Sigurd Skogestad</a:t>
            </a:r>
            <a:r>
              <a:rPr lang="nb-NO" sz="1200" b="0" i="0" u="none" strike="noStrike" baseline="0" dirty="0">
                <a:solidFill>
                  <a:schemeClr val="bg1"/>
                </a:solidFill>
                <a:latin typeface="CMR7"/>
              </a:rPr>
              <a:t> ,»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CMR12"/>
              </a:rPr>
              <a:t>Bidirectional inventory control with optimal use of</a:t>
            </a:r>
          </a:p>
          <a:p>
            <a:pPr algn="l"/>
            <a:r>
              <a:rPr lang="nb-NO" sz="1200" b="0" i="0" u="none" strike="noStrike" baseline="0" dirty="0" err="1">
                <a:solidFill>
                  <a:schemeClr val="bg1"/>
                </a:solidFill>
                <a:latin typeface="CMR12"/>
              </a:rPr>
              <a:t>intermediate</a:t>
            </a:r>
            <a:r>
              <a:rPr lang="nb-NO" sz="1200" b="0" i="0" u="none" strike="noStrike" baseline="0" dirty="0">
                <a:solidFill>
                  <a:schemeClr val="bg1"/>
                </a:solidFill>
                <a:latin typeface="CMR12"/>
              </a:rPr>
              <a:t> </a:t>
            </a:r>
            <a:r>
              <a:rPr lang="nb-NO" sz="1200" b="0" i="0" u="none" strike="noStrike" baseline="0" dirty="0" err="1">
                <a:solidFill>
                  <a:schemeClr val="bg1"/>
                </a:solidFill>
                <a:latin typeface="CMR12"/>
              </a:rPr>
              <a:t>storage</a:t>
            </a:r>
            <a:r>
              <a:rPr lang="nb-NO" sz="1200" b="0" i="0" u="none" strike="noStrike" baseline="0" dirty="0">
                <a:solidFill>
                  <a:schemeClr val="bg1"/>
                </a:solidFill>
                <a:latin typeface="CMR12"/>
              </a:rPr>
              <a:t>», Computers and chemical engineering, 2022</a:t>
            </a:r>
          </a:p>
          <a:p>
            <a:pPr algn="l"/>
            <a:r>
              <a:rPr lang="nb-NO" sz="1800" b="0" i="0" u="none" strike="noStrike" baseline="0" dirty="0">
                <a:solidFill>
                  <a:schemeClr val="bg1"/>
                </a:solidFill>
                <a:latin typeface="CMR7"/>
              </a:rPr>
              <a:t>,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38AD7-8396-3409-AAFE-B50C3DB8E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84" y="5356698"/>
            <a:ext cx="2345701" cy="14566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3C8EB4B-8EEB-1436-6019-C7174792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nb-NO" dirty="0" err="1"/>
              <a:t>Generalization</a:t>
            </a:r>
            <a:r>
              <a:rPr lang="nb-NO" dirty="0"/>
              <a:t> of </a:t>
            </a:r>
            <a:r>
              <a:rPr lang="nb-NO" dirty="0" err="1"/>
              <a:t>bidirectional</a:t>
            </a:r>
            <a:r>
              <a:rPr lang="nb-NO" dirty="0"/>
              <a:t> inventory control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1247C-36B5-1376-CB3C-39AEB9E6A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279" y="4589484"/>
            <a:ext cx="8297613" cy="707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CF3CB2-1511-A71E-34EB-AAA9D9CE8C79}"/>
              </a:ext>
            </a:extLst>
          </p:cNvPr>
          <p:cNvSpPr txBox="1"/>
          <p:nvPr/>
        </p:nvSpPr>
        <p:spPr>
          <a:xfrm>
            <a:off x="190657" y="2667154"/>
            <a:ext cx="14173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i="1" dirty="0" err="1">
                <a:latin typeface="+mj-lt"/>
              </a:rPr>
              <a:t>Maximize</a:t>
            </a:r>
            <a:r>
              <a:rPr lang="nb-NO" sz="2000" i="1" dirty="0">
                <a:latin typeface="+mj-lt"/>
              </a:rPr>
              <a:t> </a:t>
            </a:r>
          </a:p>
          <a:p>
            <a:r>
              <a:rPr lang="nb-NO" sz="2000" i="1" dirty="0" err="1">
                <a:latin typeface="+mj-lt"/>
              </a:rPr>
              <a:t>throughput</a:t>
            </a:r>
            <a:r>
              <a:rPr lang="nb-NO" sz="2000" i="1" dirty="0">
                <a:latin typeface="+mj-lt"/>
              </a:rPr>
              <a:t>:</a:t>
            </a:r>
          </a:p>
          <a:p>
            <a:r>
              <a:rPr lang="nb-NO" sz="2400" i="1" dirty="0" err="1">
                <a:latin typeface="+mj-lt"/>
              </a:rPr>
              <a:t>F</a:t>
            </a:r>
            <a:r>
              <a:rPr lang="nb-NO" sz="2400" i="1" baseline="-25000" dirty="0" err="1">
                <a:latin typeface="+mj-lt"/>
              </a:rPr>
              <a:t>s</a:t>
            </a:r>
            <a:r>
              <a:rPr lang="nb-NO" sz="2400" i="1" dirty="0">
                <a:latin typeface="+mj-lt"/>
              </a:rPr>
              <a:t>=∞</a:t>
            </a:r>
            <a:endParaRPr lang="nb-NO" sz="2400" b="0" i="1" dirty="0">
              <a:latin typeface="+mj-lt"/>
            </a:endParaRPr>
          </a:p>
          <a:p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B59E6-DF8C-FB3A-6D47-239CB725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2EDB02-4F68-4150-B145-D9EB3E2B4B1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3D411-9B45-128C-A73C-7E615DB45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394" y="2015290"/>
            <a:ext cx="9538540" cy="26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2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CA38-25D6-4C0C-A138-70CC4AFC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MPC?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E48D-ECF3-4431-B89B-520A8B405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conventional APC performs poorly or becomes complex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 with many changing constraints (where we cannot assign one input to each constraint)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process 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future disturbances and setpoint changes (predictive capability)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432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ECD-0F7A-F182-72E9-F91F9DC6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Ratio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9612-5FD9-09DF-C999-49E61A0D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Feedforward</a:t>
            </a:r>
            <a:r>
              <a:rPr lang="nb-NO" dirty="0"/>
              <a:t> control </a:t>
            </a:r>
            <a:r>
              <a:rPr lang="nb-NO" dirty="0" err="1"/>
              <a:t>without</a:t>
            </a:r>
            <a:r>
              <a:rPr lang="nb-NO" dirty="0"/>
              <a:t> a </a:t>
            </a:r>
            <a:r>
              <a:rPr lang="nb-NO" dirty="0" err="1"/>
              <a:t>model</a:t>
            </a:r>
            <a:r>
              <a:rPr lang="nb-NO" dirty="0"/>
              <a:t> y=f(</a:t>
            </a:r>
            <a:r>
              <a:rPr lang="nb-NO" dirty="0" err="1"/>
              <a:t>u,d</a:t>
            </a:r>
            <a:r>
              <a:rPr lang="nb-NO" dirty="0"/>
              <a:t>)</a:t>
            </a:r>
          </a:p>
          <a:p>
            <a:r>
              <a:rPr lang="nb-NO" dirty="0"/>
              <a:t>Just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insight</a:t>
            </a:r>
            <a:endParaRPr lang="nb-NO" dirty="0"/>
          </a:p>
          <a:p>
            <a:r>
              <a:rPr lang="nb-NO" dirty="0" err="1"/>
              <a:t>Example</a:t>
            </a:r>
            <a:r>
              <a:rPr lang="nb-NO" dirty="0"/>
              <a:t>: Food </a:t>
            </a:r>
            <a:r>
              <a:rPr lang="nb-NO" dirty="0" err="1"/>
              <a:t>recipe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1 part </a:t>
            </a:r>
            <a:r>
              <a:rPr lang="nb-NO" dirty="0" err="1"/>
              <a:t>sugar</a:t>
            </a:r>
            <a:endParaRPr lang="nb-NO" dirty="0"/>
          </a:p>
          <a:p>
            <a:pPr lvl="1"/>
            <a:r>
              <a:rPr lang="nb-NO" dirty="0"/>
              <a:t>3 parts </a:t>
            </a:r>
            <a:r>
              <a:rPr lang="nb-NO" dirty="0" err="1"/>
              <a:t>milk</a:t>
            </a:r>
            <a:endParaRPr lang="nb-NO" dirty="0"/>
          </a:p>
          <a:p>
            <a:pPr lvl="1"/>
            <a:r>
              <a:rPr lang="nb-NO" dirty="0"/>
              <a:t>3 parts </a:t>
            </a:r>
            <a:r>
              <a:rPr lang="nb-NO" dirty="0" err="1"/>
              <a:t>coffee</a:t>
            </a:r>
            <a:endParaRPr lang="nb-NO" dirty="0"/>
          </a:p>
          <a:p>
            <a:pPr lvl="1"/>
            <a:r>
              <a:rPr lang="nb-NO" dirty="0"/>
              <a:t>MIX</a:t>
            </a:r>
          </a:p>
        </p:txBody>
      </p:sp>
    </p:spTree>
    <p:extLst>
      <p:ext uri="{BB962C8B-B14F-4D97-AF65-F5344CB8AC3E}">
        <p14:creationId xmlns:p14="http://schemas.microsoft.com/office/powerpoint/2010/main" val="963400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24AD-F1AF-FA64-DB02-74C2BBF7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53" y="-28574"/>
            <a:ext cx="10972800" cy="1143000"/>
          </a:xfrm>
        </p:spPr>
        <p:txBody>
          <a:bodyPr/>
          <a:lstStyle/>
          <a:p>
            <a:r>
              <a:rPr lang="nb-NO" dirty="0"/>
              <a:t>«Transformed inputs» 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AA55-0173-3321-24A6-7A709F16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52" y="1045366"/>
            <a:ext cx="11333089" cy="4525963"/>
          </a:xfrm>
        </p:spPr>
        <p:txBody>
          <a:bodyPr/>
          <a:lstStyle/>
          <a:p>
            <a:r>
              <a:rPr lang="nb-NO" dirty="0" err="1"/>
              <a:t>Combining</a:t>
            </a:r>
            <a:r>
              <a:rPr lang="nb-NO" dirty="0"/>
              <a:t> </a:t>
            </a:r>
            <a:r>
              <a:rPr lang="nb-NO" dirty="0" err="1"/>
              <a:t>feedforward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feedback in an </a:t>
            </a:r>
            <a:r>
              <a:rPr lang="nb-NO" dirty="0" err="1"/>
              <a:t>extremely</a:t>
            </a:r>
            <a:r>
              <a:rPr lang="nb-NO" dirty="0"/>
              <a:t> simple </a:t>
            </a:r>
            <a:r>
              <a:rPr lang="nb-NO" dirty="0" err="1"/>
              <a:t>way</a:t>
            </a:r>
            <a:endParaRPr lang="nb-NO" dirty="0"/>
          </a:p>
          <a:p>
            <a:r>
              <a:rPr lang="nb-NO" dirty="0"/>
              <a:t>Most </a:t>
            </a:r>
            <a:r>
              <a:rPr lang="nb-NO" dirty="0" err="1"/>
              <a:t>effective</a:t>
            </a:r>
            <a:r>
              <a:rPr lang="nb-NO" dirty="0"/>
              <a:t> for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feedforward</a:t>
            </a:r>
            <a:endParaRPr lang="nb-NO" dirty="0"/>
          </a:p>
          <a:p>
            <a:pPr lvl="1"/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generalzation</a:t>
            </a:r>
            <a:r>
              <a:rPr lang="nb-NO" dirty="0"/>
              <a:t> (= «feedback </a:t>
            </a:r>
            <a:r>
              <a:rPr lang="nb-NO" dirty="0" err="1"/>
              <a:t>linearization</a:t>
            </a:r>
            <a:r>
              <a:rPr lang="nb-NO" dirty="0"/>
              <a:t>») </a:t>
            </a:r>
            <a:r>
              <a:rPr lang="nb-NO" dirty="0" err="1"/>
              <a:t>usually</a:t>
            </a:r>
            <a:r>
              <a:rPr lang="nb-NO" dirty="0"/>
              <a:t> </a:t>
            </a:r>
            <a:r>
              <a:rPr lang="nb-NO" dirty="0" err="1"/>
              <a:t>unrealistic</a:t>
            </a:r>
            <a:r>
              <a:rPr lang="nb-NO" dirty="0"/>
              <a:t> 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many</a:t>
            </a:r>
            <a:r>
              <a:rPr lang="nb-NO" dirty="0"/>
              <a:t> derivatives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: y =f(</a:t>
            </a:r>
            <a:r>
              <a:rPr lang="nb-NO" dirty="0" err="1"/>
              <a:t>u,d</a:t>
            </a:r>
            <a:r>
              <a:rPr lang="nb-NO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Select transformed inputs (= controller outputs):  </a:t>
            </a:r>
            <a:r>
              <a:rPr lang="nb-NO" dirty="0">
                <a:highlight>
                  <a:srgbClr val="FFFF00"/>
                </a:highlight>
              </a:rPr>
              <a:t>v = f(</a:t>
            </a:r>
            <a:r>
              <a:rPr lang="nb-NO" dirty="0" err="1">
                <a:highlight>
                  <a:srgbClr val="FFFF00"/>
                </a:highlight>
              </a:rPr>
              <a:t>u,d</a:t>
            </a:r>
            <a:r>
              <a:rPr lang="nb-NO" dirty="0">
                <a:highlight>
                  <a:srgbClr val="FFFF00"/>
                </a:highlight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Invert to get physical inputs:  u = f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dirty="0" err="1"/>
              <a:t>v,d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Then response from v to y is: y= I v (linear, decoupled, perfect disturbance rejection)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B66E0-0F9D-EB6C-BA33-9D150F77C348}"/>
              </a:ext>
            </a:extLst>
          </p:cNvPr>
          <p:cNvGrpSpPr/>
          <p:nvPr/>
        </p:nvGrpSpPr>
        <p:grpSpPr>
          <a:xfrm>
            <a:off x="2732368" y="4309745"/>
            <a:ext cx="5113337" cy="1444625"/>
            <a:chOff x="5807199" y="655638"/>
            <a:chExt cx="5113337" cy="1444625"/>
          </a:xfrm>
        </p:grpSpPr>
        <p:grpSp>
          <p:nvGrpSpPr>
            <p:cNvPr id="5" name="Group 48">
              <a:extLst>
                <a:ext uri="{FF2B5EF4-FFF2-40B4-BE49-F238E27FC236}">
                  <a16:creationId xmlns:a16="http://schemas.microsoft.com/office/drawing/2014/main" id="{B1A52DAE-0974-8A15-D439-B31B60F8E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7199" y="692150"/>
              <a:ext cx="5113337" cy="1408113"/>
              <a:chOff x="204714" y="23113"/>
              <a:chExt cx="10085696" cy="324489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94BE5E2-6587-C31A-BD5A-E751C99067A3}"/>
                  </a:ext>
                </a:extLst>
              </p:cNvPr>
              <p:cNvSpPr/>
              <p:nvPr/>
            </p:nvSpPr>
            <p:spPr>
              <a:xfrm>
                <a:off x="2305769" y="831593"/>
                <a:ext cx="1678340" cy="124381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200" dirty="0" err="1">
                    <a:solidFill>
                      <a:schemeClr val="tx1"/>
                    </a:solidFill>
                  </a:rPr>
                  <a:t>FeedbackController</a:t>
                </a:r>
                <a:endParaRPr lang="nb-NO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838591-1C67-6F16-A45C-67107E2E7210}"/>
                  </a:ext>
                </a:extLst>
              </p:cNvPr>
              <p:cNvSpPr/>
              <p:nvPr/>
            </p:nvSpPr>
            <p:spPr>
              <a:xfrm>
                <a:off x="4898429" y="901099"/>
                <a:ext cx="1816114" cy="1119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200" dirty="0" err="1">
                    <a:solidFill>
                      <a:schemeClr val="tx1"/>
                    </a:solidFill>
                  </a:rPr>
                  <a:t>Calculation</a:t>
                </a:r>
                <a:r>
                  <a:rPr lang="nb-NO" sz="1200" dirty="0">
                    <a:solidFill>
                      <a:schemeClr val="tx1"/>
                    </a:solidFill>
                  </a:rPr>
                  <a:t> </a:t>
                </a:r>
                <a:r>
                  <a:rPr lang="nb-NO" sz="1200" dirty="0" err="1">
                    <a:solidFill>
                      <a:schemeClr val="tx1"/>
                    </a:solidFill>
                  </a:rPr>
                  <a:t>block</a:t>
                </a:r>
                <a:r>
                  <a:rPr lang="nb-NO" sz="1200" dirty="0">
                    <a:solidFill>
                      <a:schemeClr val="tx1"/>
                    </a:solidFill>
                  </a:rPr>
                  <a:t> (</a:t>
                </a:r>
                <a:r>
                  <a:rPr lang="nb-NO" sz="1200" dirty="0" err="1">
                    <a:solidFill>
                      <a:schemeClr val="tx1"/>
                    </a:solidFill>
                  </a:rPr>
                  <a:t>static</a:t>
                </a:r>
                <a:r>
                  <a:rPr lang="nb-NO" sz="1200" dirty="0">
                    <a:solidFill>
                      <a:schemeClr val="tx1"/>
                    </a:solidFill>
                  </a:rPr>
                  <a:t> FF)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0499DEC-6E0A-23FD-CCB5-B93BB8955B84}"/>
                  </a:ext>
                </a:extLst>
              </p:cNvPr>
              <p:cNvCxnSpPr>
                <a:cxnSpLocks/>
                <a:stCxn id="7" idx="3"/>
                <a:endCxn id="8" idx="1"/>
              </p:cNvCxnSpPr>
              <p:nvPr/>
            </p:nvCxnSpPr>
            <p:spPr>
              <a:xfrm>
                <a:off x="3984110" y="1453500"/>
                <a:ext cx="914320" cy="7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D6D6DC9-7140-C10B-ECB2-F43C06017847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>
                <a:off x="6714544" y="1460817"/>
                <a:ext cx="75149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B02F44-E16F-376D-5129-A1CF287D6BA2}"/>
                  </a:ext>
                </a:extLst>
              </p:cNvPr>
              <p:cNvSpPr/>
              <p:nvPr/>
            </p:nvSpPr>
            <p:spPr>
              <a:xfrm>
                <a:off x="7491089" y="893783"/>
                <a:ext cx="1681472" cy="1119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500" dirty="0">
                    <a:solidFill>
                      <a:schemeClr val="tx1"/>
                    </a:solidFill>
                  </a:rPr>
                  <a:t>Process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36ECD06-3782-4899-EB70-16249AB085D3}"/>
                  </a:ext>
                </a:extLst>
              </p:cNvPr>
              <p:cNvCxnSpPr/>
              <p:nvPr/>
            </p:nvCxnSpPr>
            <p:spPr>
              <a:xfrm>
                <a:off x="8258242" y="151154"/>
                <a:ext cx="0" cy="68043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79F13D7F-D6E7-F9A8-EAB3-3CF036B911A6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>
                <a:off x="9172561" y="1453500"/>
                <a:ext cx="1117849" cy="7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6B5D6E7-6A67-E989-D627-56DC9EFB2A21}"/>
                  </a:ext>
                </a:extLst>
              </p:cNvPr>
              <p:cNvCxnSpPr/>
              <p:nvPr/>
            </p:nvCxnSpPr>
            <p:spPr>
              <a:xfrm>
                <a:off x="204714" y="1460817"/>
                <a:ext cx="99573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929C6DE-9DA1-44B4-62FB-1AA2149FB4D0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>
                <a:off x="1200446" y="1453500"/>
                <a:ext cx="110532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9CE5C8C-7363-98DD-7832-173EEB5F3C60}"/>
                  </a:ext>
                </a:extLst>
              </p:cNvPr>
              <p:cNvCxnSpPr/>
              <p:nvPr/>
            </p:nvCxnSpPr>
            <p:spPr>
              <a:xfrm>
                <a:off x="9729921" y="1453500"/>
                <a:ext cx="0" cy="1302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C10BB2-DACF-B8A2-F1E5-FA4884A993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446" y="2730237"/>
                <a:ext cx="8529475" cy="25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5E521A2-DE52-832A-4021-C6A33BC0A9A9}"/>
                  </a:ext>
                </a:extLst>
              </p:cNvPr>
              <p:cNvCxnSpPr/>
              <p:nvPr/>
            </p:nvCxnSpPr>
            <p:spPr>
              <a:xfrm flipV="1">
                <a:off x="1200446" y="1460817"/>
                <a:ext cx="0" cy="12950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71DDF68-BF4F-C8E3-EFE1-BB04FA366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24" y="2075407"/>
                <a:ext cx="306861" cy="36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9">
                <a:extLst>
                  <a:ext uri="{FF2B5EF4-FFF2-40B4-BE49-F238E27FC236}">
                    <a16:creationId xmlns:a16="http://schemas.microsoft.com/office/drawing/2014/main" id="{32E3F7FF-5A3C-A198-F0A1-FB22FF0F5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272" y="420557"/>
                <a:ext cx="980025" cy="851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y</a:t>
                </a:r>
                <a:r>
                  <a:rPr lang="nb-NO" altLang="nb-NO" sz="1800" baseline="-25000"/>
                  <a:t>s</a:t>
                </a:r>
              </a:p>
            </p:txBody>
          </p:sp>
          <p:sp>
            <p:nvSpPr>
              <p:cNvPr id="21" name="TextBox 31">
                <a:extLst>
                  <a:ext uri="{FF2B5EF4-FFF2-40B4-BE49-F238E27FC236}">
                    <a16:creationId xmlns:a16="http://schemas.microsoft.com/office/drawing/2014/main" id="{68F91C58-A59E-A6B8-E45B-5DF1E59DF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6744" y="1990890"/>
                <a:ext cx="591891" cy="127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y</a:t>
                </a:r>
                <a:endParaRPr lang="nb-NO" altLang="nb-NO" sz="1800" baseline="-250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nb-NO" altLang="nb-NO" sz="1800" baseline="-25000"/>
              </a:p>
            </p:txBody>
          </p:sp>
          <p:sp>
            <p:nvSpPr>
              <p:cNvPr id="22" name="TextBox 34">
                <a:extLst>
                  <a:ext uri="{FF2B5EF4-FFF2-40B4-BE49-F238E27FC236}">
                    <a16:creationId xmlns:a16="http://schemas.microsoft.com/office/drawing/2014/main" id="{0F0DC45F-12C7-C8D0-435A-8CD1B0AE5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494" y="725900"/>
                <a:ext cx="582407" cy="638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 baseline="-25000"/>
                  <a:t>V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4194C26-2463-B57B-5940-0A927D858F39}"/>
                  </a:ext>
                </a:extLst>
              </p:cNvPr>
              <p:cNvCxnSpPr/>
              <p:nvPr/>
            </p:nvCxnSpPr>
            <p:spPr>
              <a:xfrm flipH="1">
                <a:off x="5737599" y="491372"/>
                <a:ext cx="252064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1C5D6EC-0DAE-7345-A000-33A4B38DA452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>
                <a:off x="5737599" y="491372"/>
                <a:ext cx="68887" cy="4097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9">
                <a:extLst>
                  <a:ext uri="{FF2B5EF4-FFF2-40B4-BE49-F238E27FC236}">
                    <a16:creationId xmlns:a16="http://schemas.microsoft.com/office/drawing/2014/main" id="{04CCF0CA-9C55-1057-BF57-FD718CE4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4746" y="23113"/>
                <a:ext cx="591891" cy="127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d</a:t>
                </a:r>
                <a:endParaRPr lang="nb-NO" altLang="nb-NO" sz="1800" baseline="-250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nb-NO" altLang="nb-NO" sz="1800" baseline="-25000"/>
              </a:p>
            </p:txBody>
          </p:sp>
          <p:sp>
            <p:nvSpPr>
              <p:cNvPr id="26" name="TextBox 40">
                <a:extLst>
                  <a:ext uri="{FF2B5EF4-FFF2-40B4-BE49-F238E27FC236}">
                    <a16:creationId xmlns:a16="http://schemas.microsoft.com/office/drawing/2014/main" id="{2F93E19A-808F-CA06-E588-30245644A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4056" y="689758"/>
                <a:ext cx="591891" cy="127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 dirty="0"/>
                  <a:t>u</a:t>
                </a:r>
                <a:endParaRPr lang="nb-NO" altLang="nb-NO" sz="1800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nb-NO" altLang="nb-NO" sz="1800" baseline="-25000" dirty="0"/>
              </a:p>
            </p:txBody>
          </p:sp>
          <p:sp>
            <p:nvSpPr>
              <p:cNvPr id="27" name="TextBox 41">
                <a:extLst>
                  <a:ext uri="{FF2B5EF4-FFF2-40B4-BE49-F238E27FC236}">
                    <a16:creationId xmlns:a16="http://schemas.microsoft.com/office/drawing/2014/main" id="{C466974D-859D-E706-27AB-63042BC6C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0798" y="618689"/>
                <a:ext cx="591891" cy="127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y</a:t>
                </a:r>
                <a:endParaRPr lang="nb-NO" altLang="nb-NO" sz="1800" baseline="-250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nb-NO" altLang="nb-NO" sz="1800" baseline="-25000"/>
              </a:p>
            </p:txBody>
          </p:sp>
        </p:grpSp>
        <p:sp>
          <p:nvSpPr>
            <p:cNvPr id="6" name="Rectangle 30">
              <a:extLst>
                <a:ext uri="{FF2B5EF4-FFF2-40B4-BE49-F238E27FC236}">
                  <a16:creationId xmlns:a16="http://schemas.microsoft.com/office/drawing/2014/main" id="{7DD4EA87-BF54-ED99-43D7-57926F26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9074" y="655638"/>
              <a:ext cx="2371725" cy="1084262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>
              <a:lvl1pPr marL="16383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nb-NO" altLang="nb-NO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7FB50CF-8330-39A1-E385-C6D6E529F915}"/>
              </a:ext>
            </a:extLst>
          </p:cNvPr>
          <p:cNvSpPr txBox="1"/>
          <p:nvPr/>
        </p:nvSpPr>
        <p:spPr>
          <a:xfrm>
            <a:off x="3921472" y="5801000"/>
            <a:ext cx="29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highlight>
                  <a:srgbClr val="FFFF00"/>
                </a:highlight>
              </a:rPr>
              <a:t>Looks</a:t>
            </a:r>
            <a:r>
              <a:rPr lang="nb-NO" dirty="0">
                <a:highlight>
                  <a:srgbClr val="FFFF00"/>
                </a:highlight>
              </a:rPr>
              <a:t> like </a:t>
            </a:r>
            <a:r>
              <a:rPr lang="nb-NO" dirty="0" err="1">
                <a:highlight>
                  <a:srgbClr val="FFFF00"/>
                </a:highlight>
              </a:rPr>
              <a:t>magic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but</a:t>
            </a:r>
            <a:r>
              <a:rPr lang="nb-NO" dirty="0">
                <a:highlight>
                  <a:srgbClr val="FFFF00"/>
                </a:highlight>
              </a:rPr>
              <a:t> ut </a:t>
            </a:r>
            <a:r>
              <a:rPr lang="nb-NO" dirty="0" err="1">
                <a:highlight>
                  <a:srgbClr val="FFFF00"/>
                </a:highlight>
              </a:rPr>
              <a:t>works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FC3DB9-1B4B-735E-6AFF-F0D96DA08EF9}"/>
              </a:ext>
            </a:extLst>
          </p:cNvPr>
          <p:cNvSpPr txBox="1"/>
          <p:nvPr/>
        </p:nvSpPr>
        <p:spPr>
          <a:xfrm>
            <a:off x="485756" y="6491380"/>
            <a:ext cx="980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S. Skogestad, C. Zotica, N. Alsop., «Transformed inputs for </a:t>
            </a:r>
            <a:r>
              <a:rPr lang="nb-NO" sz="1400" dirty="0" err="1">
                <a:solidFill>
                  <a:schemeClr val="bg1"/>
                </a:solidFill>
              </a:rPr>
              <a:t>linearization</a:t>
            </a:r>
            <a:r>
              <a:rPr lang="nb-NO" sz="1400" dirty="0">
                <a:solidFill>
                  <a:schemeClr val="bg1"/>
                </a:solidFill>
              </a:rPr>
              <a:t>, </a:t>
            </a:r>
            <a:r>
              <a:rPr lang="nb-NO" sz="1400" dirty="0" err="1">
                <a:solidFill>
                  <a:schemeClr val="bg1"/>
                </a:solidFill>
              </a:rPr>
              <a:t>decoupling</a:t>
            </a:r>
            <a:r>
              <a:rPr lang="nb-NO" sz="1400" dirty="0">
                <a:solidFill>
                  <a:schemeClr val="bg1"/>
                </a:solidFill>
              </a:rPr>
              <a:t> and </a:t>
            </a:r>
            <a:r>
              <a:rPr lang="nb-NO" sz="1400" dirty="0" err="1">
                <a:solidFill>
                  <a:schemeClr val="bg1"/>
                </a:solidFill>
              </a:rPr>
              <a:t>feedforward</a:t>
            </a:r>
            <a:r>
              <a:rPr lang="nb-NO" sz="1400" dirty="0">
                <a:solidFill>
                  <a:schemeClr val="bg1"/>
                </a:solidFill>
              </a:rPr>
              <a:t> control», J. </a:t>
            </a:r>
            <a:r>
              <a:rPr lang="nb-NO" sz="1400" dirty="0" err="1">
                <a:solidFill>
                  <a:schemeClr val="bg1"/>
                </a:solidFill>
              </a:rPr>
              <a:t>Proc</a:t>
            </a:r>
            <a:r>
              <a:rPr lang="nb-NO" sz="1400" dirty="0">
                <a:solidFill>
                  <a:schemeClr val="bg1"/>
                </a:solidFill>
              </a:rPr>
              <a:t>. Control, 2023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495E-9AD3-51CC-6C84-E6EC1A5F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90" y="539750"/>
            <a:ext cx="1076692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decoupling</a:t>
            </a:r>
            <a:r>
              <a:rPr lang="nb-NO" dirty="0"/>
              <a:t>: </a:t>
            </a:r>
            <a:r>
              <a:rPr lang="nb-NO" dirty="0" err="1"/>
              <a:t>Mixing</a:t>
            </a:r>
            <a:r>
              <a:rPr lang="nb-NO" dirty="0"/>
              <a:t> of hot (u</a:t>
            </a:r>
            <a:r>
              <a:rPr lang="nb-NO" baseline="-25000" dirty="0"/>
              <a:t>1</a:t>
            </a:r>
            <a:r>
              <a:rPr lang="nb-NO" dirty="0"/>
              <a:t>) and </a:t>
            </a:r>
            <a:r>
              <a:rPr lang="nb-NO" dirty="0" err="1"/>
              <a:t>cold</a:t>
            </a:r>
            <a:r>
              <a:rPr lang="nb-NO" dirty="0"/>
              <a:t> (u</a:t>
            </a:r>
            <a:r>
              <a:rPr lang="nb-NO" baseline="-25000" dirty="0"/>
              <a:t>2</a:t>
            </a:r>
            <a:r>
              <a:rPr lang="nb-NO" dirty="0"/>
              <a:t>) water</a:t>
            </a:r>
          </a:p>
        </p:txBody>
      </p:sp>
      <p:sp>
        <p:nvSpPr>
          <p:cNvPr id="4" name="AutoShape 50">
            <a:extLst>
              <a:ext uri="{FF2B5EF4-FFF2-40B4-BE49-F238E27FC236}">
                <a16:creationId xmlns:a16="http://schemas.microsoft.com/office/drawing/2014/main" id="{275A4D6D-8600-BD30-7561-47FEB1D4ED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63081" y="2116932"/>
            <a:ext cx="161925" cy="277812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b-NO" altLang="nb-NO" sz="1350"/>
          </a:p>
        </p:txBody>
      </p:sp>
      <p:sp>
        <p:nvSpPr>
          <p:cNvPr id="5" name="AutoShape 50">
            <a:extLst>
              <a:ext uri="{FF2B5EF4-FFF2-40B4-BE49-F238E27FC236}">
                <a16:creationId xmlns:a16="http://schemas.microsoft.com/office/drawing/2014/main" id="{4F4E290C-CB66-8D0D-1AFA-F31571E0B0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72606" y="2693195"/>
            <a:ext cx="161925" cy="277812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b-NO" altLang="nb-NO" sz="135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14DD50-3C2C-DF65-7597-E141938F4EFF}"/>
              </a:ext>
            </a:extLst>
          </p:cNvPr>
          <p:cNvCxnSpPr>
            <a:endCxn id="5" idx="2"/>
          </p:cNvCxnSpPr>
          <p:nvPr/>
        </p:nvCxnSpPr>
        <p:spPr>
          <a:xfrm>
            <a:off x="2481263" y="28321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AE8481-CC37-0C73-12DA-F30A80D4E30D}"/>
              </a:ext>
            </a:extLst>
          </p:cNvPr>
          <p:cNvCxnSpPr/>
          <p:nvPr/>
        </p:nvCxnSpPr>
        <p:spPr>
          <a:xfrm>
            <a:off x="2471738" y="2265363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A502F-F5AF-0A8F-E627-26E3B9EA4B14}"/>
              </a:ext>
            </a:extLst>
          </p:cNvPr>
          <p:cNvCxnSpPr>
            <a:stCxn id="4" idx="0"/>
          </p:cNvCxnSpPr>
          <p:nvPr/>
        </p:nvCxnSpPr>
        <p:spPr>
          <a:xfrm flipV="1">
            <a:off x="3282950" y="2255838"/>
            <a:ext cx="398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A6D767-0748-45EE-A13C-0E902337B455}"/>
              </a:ext>
            </a:extLst>
          </p:cNvPr>
          <p:cNvCxnSpPr/>
          <p:nvPr/>
        </p:nvCxnSpPr>
        <p:spPr>
          <a:xfrm flipV="1">
            <a:off x="3292475" y="2828925"/>
            <a:ext cx="398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EC259-6A0A-A3E5-E40C-77187441DF5F}"/>
              </a:ext>
            </a:extLst>
          </p:cNvPr>
          <p:cNvCxnSpPr>
            <a:cxnSpLocks/>
          </p:cNvCxnSpPr>
          <p:nvPr/>
        </p:nvCxnSpPr>
        <p:spPr>
          <a:xfrm>
            <a:off x="3697288" y="2235200"/>
            <a:ext cx="0" cy="601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9C7C30-F6FC-5075-16A1-752AD1F40DAB}"/>
              </a:ext>
            </a:extLst>
          </p:cNvPr>
          <p:cNvCxnSpPr>
            <a:cxnSpLocks/>
          </p:cNvCxnSpPr>
          <p:nvPr/>
        </p:nvCxnSpPr>
        <p:spPr>
          <a:xfrm>
            <a:off x="3714750" y="2522538"/>
            <a:ext cx="852488" cy="14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0E83B37-9F4A-7CBC-152A-547AECA6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763" y="2057400"/>
            <a:ext cx="6229350" cy="36750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nb-NO" dirty="0" err="1"/>
              <a:t>Want</a:t>
            </a:r>
            <a:r>
              <a:rPr lang="nb-NO" dirty="0"/>
              <a:t> to control</a:t>
            </a:r>
          </a:p>
          <a:p>
            <a:pPr marL="342900" lvl="1" indent="0">
              <a:buFontTx/>
              <a:buNone/>
              <a:defRPr/>
            </a:pPr>
            <a:r>
              <a:rPr lang="nb-NO" dirty="0"/>
              <a:t>	y</a:t>
            </a:r>
            <a:r>
              <a:rPr lang="nb-NO" baseline="-25000" dirty="0"/>
              <a:t>1</a:t>
            </a:r>
            <a:r>
              <a:rPr lang="nb-NO" dirty="0"/>
              <a:t> = </a:t>
            </a:r>
            <a:r>
              <a:rPr lang="nb-NO" dirty="0" err="1"/>
              <a:t>Temperature</a:t>
            </a:r>
            <a:r>
              <a:rPr lang="nb-NO" dirty="0"/>
              <a:t> T</a:t>
            </a:r>
          </a:p>
          <a:p>
            <a:pPr marL="342900" lvl="1" indent="0">
              <a:buFontTx/>
              <a:buNone/>
              <a:defRPr/>
            </a:pPr>
            <a:r>
              <a:rPr lang="nb-NO" dirty="0"/>
              <a:t>	y</a:t>
            </a:r>
            <a:r>
              <a:rPr lang="nb-NO" baseline="-25000" dirty="0"/>
              <a:t>2</a:t>
            </a:r>
            <a:r>
              <a:rPr lang="nb-NO" dirty="0"/>
              <a:t> = total </a:t>
            </a:r>
            <a:r>
              <a:rPr lang="nb-NO" dirty="0" err="1"/>
              <a:t>flow</a:t>
            </a:r>
            <a:r>
              <a:rPr lang="nb-NO" dirty="0"/>
              <a:t> F</a:t>
            </a:r>
          </a:p>
          <a:p>
            <a:pPr>
              <a:defRPr/>
            </a:pPr>
            <a:r>
              <a:rPr lang="nb-NO" dirty="0"/>
              <a:t>Inputs, u=</a:t>
            </a:r>
            <a:r>
              <a:rPr lang="nb-NO" dirty="0" err="1"/>
              <a:t>flowrates</a:t>
            </a:r>
            <a:endParaRPr lang="nb-NO" dirty="0"/>
          </a:p>
          <a:p>
            <a:pPr>
              <a:defRPr/>
            </a:pPr>
            <a:r>
              <a:rPr lang="nb-NO" dirty="0"/>
              <a:t>May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SISO PI-</a:t>
            </a:r>
            <a:r>
              <a:rPr lang="nb-NO" dirty="0" err="1"/>
              <a:t>controllers</a:t>
            </a:r>
            <a:endParaRPr lang="nb-NO" dirty="0"/>
          </a:p>
          <a:p>
            <a:pPr marL="342900" lvl="1" indent="0">
              <a:buFontTx/>
              <a:buNone/>
              <a:defRPr/>
            </a:pPr>
            <a:r>
              <a:rPr lang="nb-NO" dirty="0"/>
              <a:t>	TC</a:t>
            </a:r>
          </a:p>
          <a:p>
            <a:pPr marL="342900" lvl="1" indent="0">
              <a:buFontTx/>
              <a:buNone/>
              <a:defRPr/>
            </a:pPr>
            <a:r>
              <a:rPr lang="nb-NO" dirty="0"/>
              <a:t>	FC</a:t>
            </a:r>
          </a:p>
          <a:p>
            <a:pPr>
              <a:defRPr/>
            </a:pPr>
            <a:r>
              <a:rPr lang="nb-NO" dirty="0"/>
              <a:t>Insight: </a:t>
            </a:r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decoupled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transformed inputs</a:t>
            </a:r>
          </a:p>
          <a:p>
            <a:pPr marL="342900" lvl="1" indent="0">
              <a:buFontTx/>
              <a:buNone/>
              <a:defRPr/>
            </a:pPr>
            <a:r>
              <a:rPr lang="nb-NO" dirty="0"/>
              <a:t>	TC </a:t>
            </a:r>
            <a:r>
              <a:rPr lang="nb-NO" dirty="0" err="1"/>
              <a:t>sets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ratio, </a:t>
            </a:r>
            <a:r>
              <a:rPr lang="nb-NO" sz="2600" dirty="0">
                <a:highlight>
                  <a:srgbClr val="FFFF00"/>
                </a:highlight>
              </a:rPr>
              <a:t>v</a:t>
            </a:r>
            <a:r>
              <a:rPr lang="nb-NO" sz="2600" baseline="-25000" dirty="0">
                <a:highlight>
                  <a:srgbClr val="FFFF00"/>
                </a:highlight>
              </a:rPr>
              <a:t>1</a:t>
            </a:r>
            <a:r>
              <a:rPr lang="nb-NO" sz="2600" dirty="0">
                <a:highlight>
                  <a:srgbClr val="FFFF00"/>
                </a:highlight>
              </a:rPr>
              <a:t> = u</a:t>
            </a:r>
            <a:r>
              <a:rPr lang="nb-NO" sz="2600" baseline="-25000" dirty="0">
                <a:highlight>
                  <a:srgbClr val="FFFF00"/>
                </a:highlight>
              </a:rPr>
              <a:t>1</a:t>
            </a:r>
            <a:r>
              <a:rPr lang="nb-NO" sz="2600" dirty="0">
                <a:highlight>
                  <a:srgbClr val="FFFF00"/>
                </a:highlight>
              </a:rPr>
              <a:t>/u</a:t>
            </a:r>
            <a:r>
              <a:rPr lang="nb-NO" sz="2600" baseline="-25000" dirty="0">
                <a:highlight>
                  <a:srgbClr val="FFFF00"/>
                </a:highlight>
              </a:rPr>
              <a:t>2</a:t>
            </a:r>
          </a:p>
          <a:p>
            <a:pPr marL="342900" lvl="1" indent="0">
              <a:buFontTx/>
              <a:buNone/>
              <a:defRPr/>
            </a:pPr>
            <a:r>
              <a:rPr lang="nb-NO" dirty="0"/>
              <a:t>	FC </a:t>
            </a:r>
            <a:r>
              <a:rPr lang="nb-NO" dirty="0" err="1"/>
              <a:t>sets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sum, </a:t>
            </a:r>
            <a:r>
              <a:rPr lang="nb-NO" sz="2600" dirty="0">
                <a:highlight>
                  <a:srgbClr val="FFFF00"/>
                </a:highlight>
              </a:rPr>
              <a:t>v</a:t>
            </a:r>
            <a:r>
              <a:rPr lang="nb-NO" sz="2600" baseline="-25000" dirty="0">
                <a:highlight>
                  <a:srgbClr val="FFFF00"/>
                </a:highlight>
              </a:rPr>
              <a:t>2</a:t>
            </a:r>
            <a:r>
              <a:rPr lang="nb-NO" sz="2600" dirty="0">
                <a:highlight>
                  <a:srgbClr val="FFFF00"/>
                </a:highlight>
              </a:rPr>
              <a:t> = u</a:t>
            </a:r>
            <a:r>
              <a:rPr lang="nb-NO" sz="2600" baseline="-25000" dirty="0">
                <a:highlight>
                  <a:srgbClr val="FFFF00"/>
                </a:highlight>
              </a:rPr>
              <a:t>1</a:t>
            </a:r>
            <a:r>
              <a:rPr lang="nb-NO" sz="2600" dirty="0">
                <a:highlight>
                  <a:srgbClr val="FFFF00"/>
                </a:highlight>
              </a:rPr>
              <a:t> + u</a:t>
            </a:r>
            <a:r>
              <a:rPr lang="nb-NO" sz="2600" baseline="-25000" dirty="0">
                <a:highlight>
                  <a:srgbClr val="FFFF00"/>
                </a:highlight>
              </a:rPr>
              <a:t>2</a:t>
            </a:r>
          </a:p>
          <a:p>
            <a:pPr>
              <a:defRPr/>
            </a:pPr>
            <a:r>
              <a:rPr lang="nb-NO" dirty="0" err="1"/>
              <a:t>Decoupler</a:t>
            </a:r>
            <a:r>
              <a:rPr lang="nb-NO" dirty="0"/>
              <a:t>: </a:t>
            </a:r>
            <a:r>
              <a:rPr lang="nb-NO" dirty="0" err="1"/>
              <a:t>Need</a:t>
            </a:r>
            <a:r>
              <a:rPr lang="nb-NO" dirty="0"/>
              <a:t> «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calculation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» to </a:t>
            </a:r>
            <a:r>
              <a:rPr lang="nb-NO" dirty="0" err="1"/>
              <a:t>solve</a:t>
            </a:r>
            <a:r>
              <a:rPr lang="nb-NO" dirty="0"/>
              <a:t> for inputs</a:t>
            </a:r>
          </a:p>
          <a:p>
            <a:pPr indent="0">
              <a:lnSpc>
                <a:spcPct val="107000"/>
              </a:lnSpc>
              <a:spcBef>
                <a:spcPts val="450"/>
              </a:spcBef>
              <a:buFontTx/>
              <a:buNone/>
              <a:defRPr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	u</a:t>
            </a:r>
            <a:r>
              <a:rPr lang="en-US" sz="2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= v</a:t>
            </a:r>
            <a:r>
              <a:rPr lang="en-US" sz="2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2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/ (1+ v</a:t>
            </a:r>
            <a:r>
              <a:rPr lang="en-US" sz="2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 indent="0">
              <a:lnSpc>
                <a:spcPct val="107000"/>
              </a:lnSpc>
              <a:spcBef>
                <a:spcPts val="450"/>
              </a:spcBef>
              <a:buFontTx/>
              <a:buNone/>
              <a:defRPr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		u</a:t>
            </a:r>
            <a:r>
              <a:rPr lang="en-US" sz="2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= v</a:t>
            </a:r>
            <a:r>
              <a:rPr lang="en-US" sz="2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/ (1 + v</a:t>
            </a:r>
            <a:r>
              <a:rPr lang="en-US" sz="2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b-NO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nb-NO" dirty="0"/>
          </a:p>
        </p:txBody>
      </p:sp>
      <p:sp>
        <p:nvSpPr>
          <p:cNvPr id="49164" name="TextBox 19">
            <a:extLst>
              <a:ext uri="{FF2B5EF4-FFF2-40B4-BE49-F238E27FC236}">
                <a16:creationId xmlns:a16="http://schemas.microsoft.com/office/drawing/2014/main" id="{A6CCFDBD-A2B3-6956-495C-E048A6D48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2235200"/>
            <a:ext cx="32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F</a:t>
            </a:r>
          </a:p>
        </p:txBody>
      </p:sp>
      <p:sp>
        <p:nvSpPr>
          <p:cNvPr id="49165" name="TextBox 20">
            <a:extLst>
              <a:ext uri="{FF2B5EF4-FFF2-40B4-BE49-F238E27FC236}">
                <a16:creationId xmlns:a16="http://schemas.microsoft.com/office/drawing/2014/main" id="{1A586057-B55D-FF76-ABB4-31AE1E26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2243138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u</a:t>
            </a:r>
            <a:r>
              <a:rPr lang="nb-NO" altLang="nb-NO" sz="1800" baseline="-25000"/>
              <a:t>1</a:t>
            </a:r>
            <a:endParaRPr lang="nb-NO" altLang="nb-NO" sz="1800"/>
          </a:p>
        </p:txBody>
      </p:sp>
      <p:sp>
        <p:nvSpPr>
          <p:cNvPr id="49166" name="TextBox 21">
            <a:extLst>
              <a:ext uri="{FF2B5EF4-FFF2-40B4-BE49-F238E27FC236}">
                <a16:creationId xmlns:a16="http://schemas.microsoft.com/office/drawing/2014/main" id="{ECAF6BB1-1253-97DA-4F52-350C1008B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2863850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u</a:t>
            </a:r>
            <a:r>
              <a:rPr lang="nb-NO" altLang="nb-NO" sz="1800" baseline="-25000"/>
              <a:t>2</a:t>
            </a:r>
            <a:endParaRPr lang="nb-NO" altLang="nb-NO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24ED1E-42E7-0967-103B-8DF6A90FC7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97275"/>
            <a:ext cx="3956050" cy="1714500"/>
            <a:chOff x="4631509" y="4087000"/>
            <a:chExt cx="5273764" cy="2286000"/>
          </a:xfrm>
        </p:grpSpPr>
        <p:pic>
          <p:nvPicPr>
            <p:cNvPr id="49168" name="Picture 25">
              <a:extLst>
                <a:ext uri="{FF2B5EF4-FFF2-40B4-BE49-F238E27FC236}">
                  <a16:creationId xmlns:a16="http://schemas.microsoft.com/office/drawing/2014/main" id="{69073A70-3AF4-F9D1-DA30-CC2C1A7F9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509" y="4087000"/>
              <a:ext cx="30861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532D794-677A-D444-7993-C7357DBA323D}"/>
                </a:ext>
              </a:extLst>
            </p:cNvPr>
            <p:cNvCxnSpPr>
              <a:cxnSpLocks/>
            </p:cNvCxnSpPr>
            <p:nvPr/>
          </p:nvCxnSpPr>
          <p:spPr>
            <a:xfrm>
              <a:off x="8322297" y="4503984"/>
              <a:ext cx="0" cy="98213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2E8EC2-7ACB-DC13-3FFE-E12B7BE52FCD}"/>
                </a:ext>
              </a:extLst>
            </p:cNvPr>
            <p:cNvCxnSpPr>
              <a:cxnSpLocks/>
            </p:cNvCxnSpPr>
            <p:nvPr/>
          </p:nvCxnSpPr>
          <p:spPr>
            <a:xfrm>
              <a:off x="7839786" y="4963300"/>
              <a:ext cx="9819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F7FB3A-2C1E-C5E2-20D4-585DB997251E}"/>
                </a:ext>
              </a:extLst>
            </p:cNvPr>
            <p:cNvSpPr txBox="1"/>
            <p:nvPr/>
          </p:nvSpPr>
          <p:spPr>
            <a:xfrm>
              <a:off x="7839786" y="4156851"/>
              <a:ext cx="1153372" cy="42968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500" dirty="0">
                  <a:solidFill>
                    <a:schemeClr val="accent1">
                      <a:lumMod val="75000"/>
                    </a:schemeClr>
                  </a:solidFill>
                </a:rPr>
                <a:t>v</a:t>
              </a:r>
              <a:r>
                <a:rPr lang="nb-NO" sz="15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nb-NO" sz="1500" dirty="0">
                  <a:solidFill>
                    <a:schemeClr val="accent1">
                      <a:lumMod val="75000"/>
                    </a:schemeClr>
                  </a:solidFill>
                </a:rPr>
                <a:t>=sum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9DA8C4-61B4-4DFC-20FB-FAA658E385A5}"/>
                </a:ext>
              </a:extLst>
            </p:cNvPr>
            <p:cNvSpPr txBox="1"/>
            <p:nvPr/>
          </p:nvSpPr>
          <p:spPr>
            <a:xfrm>
              <a:off x="8773065" y="4717767"/>
              <a:ext cx="1132208" cy="43180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500" dirty="0">
                  <a:solidFill>
                    <a:schemeClr val="accent1">
                      <a:lumMod val="75000"/>
                    </a:schemeClr>
                  </a:solidFill>
                </a:rPr>
                <a:t>v</a:t>
              </a:r>
              <a:r>
                <a:rPr lang="nb-NO" sz="15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r>
                <a:rPr lang="nb-NO" sz="1500" dirty="0">
                  <a:solidFill>
                    <a:schemeClr val="accent1">
                      <a:lumMod val="75000"/>
                    </a:schemeClr>
                  </a:solidFill>
                </a:rPr>
                <a:t>=ratio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3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9F533-1B2B-145E-E54D-E3ABC45D6C1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46928" y="2356723"/>
            <a:ext cx="7498144" cy="4833054"/>
          </a:xfrm>
          <a:prstGeom prst="rect">
            <a:avLst/>
          </a:prstGeom>
          <a:blipFill>
            <a:blip r:embed="rId3"/>
            <a:stretch>
              <a:fillRect l="-488" t="-379"/>
            </a:stretch>
          </a:blipFill>
        </p:spPr>
        <p:txBody>
          <a:bodyPr/>
          <a:lstStyle/>
          <a:p>
            <a:pPr>
              <a:defRPr/>
            </a:pPr>
            <a:r>
              <a:rPr lang="nb-NO" dirty="0">
                <a:noFill/>
              </a:rPr>
              <a:t> </a:t>
            </a:r>
          </a:p>
        </p:txBody>
      </p:sp>
      <p:pic>
        <p:nvPicPr>
          <p:cNvPr id="55300" name="Picture 22">
            <a:extLst>
              <a:ext uri="{FF2B5EF4-FFF2-40B4-BE49-F238E27FC236}">
                <a16:creationId xmlns:a16="http://schemas.microsoft.com/office/drawing/2014/main" id="{FDECF05B-5EA2-1126-518F-D88CB1E7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99" y="925513"/>
            <a:ext cx="1866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24">
            <a:extLst>
              <a:ext uri="{FF2B5EF4-FFF2-40B4-BE49-F238E27FC236}">
                <a16:creationId xmlns:a16="http://schemas.microsoft.com/office/drawing/2014/main" id="{0E35D325-27EE-D669-1AEA-64C3C64A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26" y="-7185"/>
            <a:ext cx="106415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b="1" dirty="0">
                <a:highlight>
                  <a:srgbClr val="FFFF00"/>
                </a:highlight>
              </a:rPr>
              <a:t>TRANSFORMED INPUTS v=f(</a:t>
            </a:r>
            <a:r>
              <a:rPr lang="nb-NO" altLang="nb-NO" b="1" dirty="0" err="1">
                <a:highlight>
                  <a:srgbClr val="FFFF00"/>
                </a:highlight>
              </a:rPr>
              <a:t>u,d</a:t>
            </a:r>
            <a:r>
              <a:rPr lang="nb-NO" altLang="nb-NO" b="1" dirty="0">
                <a:highlight>
                  <a:srgbClr val="FFFF00"/>
                </a:highlight>
              </a:rPr>
              <a:t>): GENERAL APPROACH FOR COMBINED FEEDBACK,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b="1" dirty="0">
                <a:highlight>
                  <a:srgbClr val="FFFF00"/>
                </a:highlight>
              </a:rPr>
              <a:t>FEEDFORWARD,  DECOUPLING AND LINEARIZATION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b="1" dirty="0"/>
              <a:t> </a:t>
            </a:r>
            <a:r>
              <a:rPr lang="nb-NO" altLang="nb-NO" b="1" dirty="0" err="1"/>
              <a:t>Example</a:t>
            </a:r>
            <a:r>
              <a:rPr lang="nb-NO" altLang="nb-NO" b="1" dirty="0"/>
              <a:t>: </a:t>
            </a:r>
            <a:r>
              <a:rPr lang="nb-NO" altLang="nb-NO" b="1" dirty="0" err="1"/>
              <a:t>Mixing</a:t>
            </a:r>
            <a:r>
              <a:rPr lang="nb-NO" altLang="nb-NO" b="1" dirty="0"/>
              <a:t> of hot and </a:t>
            </a:r>
            <a:r>
              <a:rPr lang="nb-NO" altLang="nb-NO" b="1" dirty="0" err="1"/>
              <a:t>cold</a:t>
            </a:r>
            <a:r>
              <a:rPr lang="nb-NO" altLang="nb-NO" b="1" dirty="0"/>
              <a:t> water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dirty="0"/>
          </a:p>
        </p:txBody>
      </p:sp>
      <p:pic>
        <p:nvPicPr>
          <p:cNvPr id="55302" name="Picture 26">
            <a:extLst>
              <a:ext uri="{FF2B5EF4-FFF2-40B4-BE49-F238E27FC236}">
                <a16:creationId xmlns:a16="http://schemas.microsoft.com/office/drawing/2014/main" id="{48D33B90-3B40-1A08-F332-62E6777E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336" y="2046288"/>
            <a:ext cx="1093788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5843BA-0F07-2871-7AE6-A66225C153BC}"/>
              </a:ext>
            </a:extLst>
          </p:cNvPr>
          <p:cNvGrpSpPr/>
          <p:nvPr/>
        </p:nvGrpSpPr>
        <p:grpSpPr>
          <a:xfrm>
            <a:off x="5807199" y="655638"/>
            <a:ext cx="5113337" cy="1444625"/>
            <a:chOff x="5807199" y="655638"/>
            <a:chExt cx="5113337" cy="1444625"/>
          </a:xfrm>
        </p:grpSpPr>
        <p:grpSp>
          <p:nvGrpSpPr>
            <p:cNvPr id="55298" name="Group 48">
              <a:extLst>
                <a:ext uri="{FF2B5EF4-FFF2-40B4-BE49-F238E27FC236}">
                  <a16:creationId xmlns:a16="http://schemas.microsoft.com/office/drawing/2014/main" id="{EB91DC72-597D-A1D6-8F08-795699A40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7199" y="692150"/>
              <a:ext cx="5113337" cy="1408113"/>
              <a:chOff x="204714" y="23113"/>
              <a:chExt cx="10085696" cy="324489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C1F884-81C8-A2F6-8E71-B0BC5ED1AEAD}"/>
                  </a:ext>
                </a:extLst>
              </p:cNvPr>
              <p:cNvSpPr/>
              <p:nvPr/>
            </p:nvSpPr>
            <p:spPr>
              <a:xfrm>
                <a:off x="2305769" y="831593"/>
                <a:ext cx="1678340" cy="124381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200" dirty="0">
                    <a:solidFill>
                      <a:schemeClr val="tx1"/>
                    </a:solidFill>
                  </a:rPr>
                  <a:t>Controller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90C594-84F0-B24F-0C07-F4D9781BDF11}"/>
                  </a:ext>
                </a:extLst>
              </p:cNvPr>
              <p:cNvSpPr/>
              <p:nvPr/>
            </p:nvSpPr>
            <p:spPr>
              <a:xfrm>
                <a:off x="4898429" y="901099"/>
                <a:ext cx="1816114" cy="1119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200" dirty="0" err="1">
                    <a:solidFill>
                      <a:schemeClr val="tx1"/>
                    </a:solidFill>
                  </a:rPr>
                  <a:t>Calculation</a:t>
                </a:r>
                <a:r>
                  <a:rPr lang="nb-NO" sz="1200" dirty="0">
                    <a:solidFill>
                      <a:schemeClr val="tx1"/>
                    </a:solidFill>
                  </a:rPr>
                  <a:t> </a:t>
                </a:r>
                <a:r>
                  <a:rPr lang="nb-NO" sz="1200" dirty="0" err="1">
                    <a:solidFill>
                      <a:schemeClr val="tx1"/>
                    </a:solidFill>
                  </a:rPr>
                  <a:t>block</a:t>
                </a:r>
                <a:r>
                  <a:rPr lang="nb-NO" sz="1200" dirty="0">
                    <a:solidFill>
                      <a:schemeClr val="tx1"/>
                    </a:solidFill>
                  </a:rPr>
                  <a:t> (</a:t>
                </a:r>
                <a:r>
                  <a:rPr lang="nb-NO" sz="1200" dirty="0" err="1">
                    <a:solidFill>
                      <a:schemeClr val="tx1"/>
                    </a:solidFill>
                  </a:rPr>
                  <a:t>static</a:t>
                </a:r>
                <a:r>
                  <a:rPr lang="nb-NO" sz="12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BB5AA69-323D-2560-09C6-6060608D8CEE}"/>
                  </a:ext>
                </a:extLst>
              </p:cNvPr>
              <p:cNvCxnSpPr>
                <a:cxnSpLocks/>
                <a:stCxn id="4" idx="3"/>
                <a:endCxn id="7" idx="1"/>
              </p:cNvCxnSpPr>
              <p:nvPr/>
            </p:nvCxnSpPr>
            <p:spPr>
              <a:xfrm>
                <a:off x="3984110" y="1453500"/>
                <a:ext cx="914320" cy="7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21AD2F5-AF9A-E8FE-EEC6-384DD4DB2F37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6714544" y="1460817"/>
                <a:ext cx="75149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DC3D83-C866-B852-4DB3-D6BEFFE078DC}"/>
                  </a:ext>
                </a:extLst>
              </p:cNvPr>
              <p:cNvSpPr/>
              <p:nvPr/>
            </p:nvSpPr>
            <p:spPr>
              <a:xfrm>
                <a:off x="7491089" y="893783"/>
                <a:ext cx="1681472" cy="1119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500" dirty="0">
                    <a:solidFill>
                      <a:schemeClr val="tx1"/>
                    </a:solidFill>
                  </a:rPr>
                  <a:t>Process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FB39B53-DA6F-5731-ACAD-B0C6DD4C036C}"/>
                  </a:ext>
                </a:extLst>
              </p:cNvPr>
              <p:cNvCxnSpPr/>
              <p:nvPr/>
            </p:nvCxnSpPr>
            <p:spPr>
              <a:xfrm>
                <a:off x="8258242" y="151154"/>
                <a:ext cx="0" cy="68043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5EDB9AE-9D59-B583-734E-F16D38F19235}"/>
                  </a:ext>
                </a:extLst>
              </p:cNvPr>
              <p:cNvCxnSpPr>
                <a:stCxn id="12" idx="3"/>
              </p:cNvCxnSpPr>
              <p:nvPr/>
            </p:nvCxnSpPr>
            <p:spPr>
              <a:xfrm>
                <a:off x="9172561" y="1453500"/>
                <a:ext cx="1117849" cy="7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1144139-80C6-2125-A93F-1E95EB443EFF}"/>
                  </a:ext>
                </a:extLst>
              </p:cNvPr>
              <p:cNvCxnSpPr/>
              <p:nvPr/>
            </p:nvCxnSpPr>
            <p:spPr>
              <a:xfrm>
                <a:off x="204714" y="1460817"/>
                <a:ext cx="99573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B4B49EC-81DD-F2BF-1B35-8E8E2FA8A432}"/>
                  </a:ext>
                </a:extLst>
              </p:cNvPr>
              <p:cNvCxnSpPr>
                <a:cxnSpLocks/>
                <a:endCxn id="4" idx="1"/>
              </p:cNvCxnSpPr>
              <p:nvPr/>
            </p:nvCxnSpPr>
            <p:spPr>
              <a:xfrm>
                <a:off x="1200446" y="1453500"/>
                <a:ext cx="110532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040142A-4481-947F-86AC-4C75B83DFD3D}"/>
                  </a:ext>
                </a:extLst>
              </p:cNvPr>
              <p:cNvCxnSpPr/>
              <p:nvPr/>
            </p:nvCxnSpPr>
            <p:spPr>
              <a:xfrm>
                <a:off x="9729921" y="1453500"/>
                <a:ext cx="0" cy="1302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580882D-5142-1C91-C0D2-9CC59E5F11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446" y="2730237"/>
                <a:ext cx="8529475" cy="25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FDCB954-82A7-8AA8-218D-06063AE7A45E}"/>
                  </a:ext>
                </a:extLst>
              </p:cNvPr>
              <p:cNvCxnSpPr/>
              <p:nvPr/>
            </p:nvCxnSpPr>
            <p:spPr>
              <a:xfrm flipV="1">
                <a:off x="1200446" y="1460817"/>
                <a:ext cx="0" cy="12950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354046-9591-5DC3-4808-84BFE2B49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24" y="2075407"/>
                <a:ext cx="306861" cy="36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19" name="TextBox 29">
                <a:extLst>
                  <a:ext uri="{FF2B5EF4-FFF2-40B4-BE49-F238E27FC236}">
                    <a16:creationId xmlns:a16="http://schemas.microsoft.com/office/drawing/2014/main" id="{881E35DE-49C4-4830-3552-4BFF78FAC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272" y="420557"/>
                <a:ext cx="980025" cy="851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y</a:t>
                </a:r>
                <a:r>
                  <a:rPr lang="nb-NO" altLang="nb-NO" sz="1800" baseline="-25000"/>
                  <a:t>s</a:t>
                </a:r>
              </a:p>
            </p:txBody>
          </p:sp>
          <p:sp>
            <p:nvSpPr>
              <p:cNvPr id="55320" name="TextBox 31">
                <a:extLst>
                  <a:ext uri="{FF2B5EF4-FFF2-40B4-BE49-F238E27FC236}">
                    <a16:creationId xmlns:a16="http://schemas.microsoft.com/office/drawing/2014/main" id="{D229AEDF-063C-452E-1D01-CA7228A6A0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6744" y="1990890"/>
                <a:ext cx="591891" cy="127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y</a:t>
                </a:r>
                <a:endParaRPr lang="nb-NO" altLang="nb-NO" sz="1800" baseline="-250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nb-NO" altLang="nb-NO" sz="1800" baseline="-25000"/>
              </a:p>
            </p:txBody>
          </p:sp>
          <p:sp>
            <p:nvSpPr>
              <p:cNvPr id="55321" name="TextBox 34">
                <a:extLst>
                  <a:ext uri="{FF2B5EF4-FFF2-40B4-BE49-F238E27FC236}">
                    <a16:creationId xmlns:a16="http://schemas.microsoft.com/office/drawing/2014/main" id="{9884EE69-78F9-F3B9-1074-DB61DD1B6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494" y="725900"/>
                <a:ext cx="582407" cy="638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 baseline="-25000"/>
                  <a:t>V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28A8B31-085A-9D64-E0A8-99762997A761}"/>
                  </a:ext>
                </a:extLst>
              </p:cNvPr>
              <p:cNvCxnSpPr/>
              <p:nvPr/>
            </p:nvCxnSpPr>
            <p:spPr>
              <a:xfrm flipH="1">
                <a:off x="5737599" y="491372"/>
                <a:ext cx="252064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A6A5519-DA64-B949-F138-F9139DADF1EA}"/>
                  </a:ext>
                </a:extLst>
              </p:cNvPr>
              <p:cNvCxnSpPr>
                <a:cxnSpLocks/>
                <a:endCxn id="7" idx="0"/>
              </p:cNvCxnSpPr>
              <p:nvPr/>
            </p:nvCxnSpPr>
            <p:spPr>
              <a:xfrm>
                <a:off x="5737599" y="491372"/>
                <a:ext cx="68887" cy="4097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24" name="TextBox 39">
                <a:extLst>
                  <a:ext uri="{FF2B5EF4-FFF2-40B4-BE49-F238E27FC236}">
                    <a16:creationId xmlns:a16="http://schemas.microsoft.com/office/drawing/2014/main" id="{C263B27F-DFDD-081B-4E61-C7D510ADB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4746" y="23113"/>
                <a:ext cx="591891" cy="127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d</a:t>
                </a:r>
                <a:endParaRPr lang="nb-NO" altLang="nb-NO" sz="1800" baseline="-250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nb-NO" altLang="nb-NO" sz="1800" baseline="-25000"/>
              </a:p>
            </p:txBody>
          </p:sp>
          <p:sp>
            <p:nvSpPr>
              <p:cNvPr id="55325" name="TextBox 40">
                <a:extLst>
                  <a:ext uri="{FF2B5EF4-FFF2-40B4-BE49-F238E27FC236}">
                    <a16:creationId xmlns:a16="http://schemas.microsoft.com/office/drawing/2014/main" id="{3C9B18FA-5E2C-568B-1899-5924236C7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4056" y="689758"/>
                <a:ext cx="591891" cy="127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u</a:t>
                </a:r>
                <a:endParaRPr lang="nb-NO" altLang="nb-NO" sz="1800" baseline="-250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nb-NO" altLang="nb-NO" sz="1800" baseline="-25000"/>
              </a:p>
            </p:txBody>
          </p:sp>
          <p:sp>
            <p:nvSpPr>
              <p:cNvPr id="55326" name="TextBox 41">
                <a:extLst>
                  <a:ext uri="{FF2B5EF4-FFF2-40B4-BE49-F238E27FC236}">
                    <a16:creationId xmlns:a16="http://schemas.microsoft.com/office/drawing/2014/main" id="{147E34B4-5C44-6880-1EA0-095BBD95A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0798" y="618689"/>
                <a:ext cx="591891" cy="127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b-NO" altLang="nb-NO" sz="1800"/>
                  <a:t>y</a:t>
                </a:r>
                <a:endParaRPr lang="nb-NO" altLang="nb-NO" sz="1800" baseline="-250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nb-NO" altLang="nb-NO" sz="1800" baseline="-25000"/>
              </a:p>
            </p:txBody>
          </p:sp>
        </p:grpSp>
        <p:sp>
          <p:nvSpPr>
            <p:cNvPr id="55303" name="Rectangle 30">
              <a:extLst>
                <a:ext uri="{FF2B5EF4-FFF2-40B4-BE49-F238E27FC236}">
                  <a16:creationId xmlns:a16="http://schemas.microsoft.com/office/drawing/2014/main" id="{F89CB512-E747-380A-A2EA-D6ACAAF9B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9074" y="655638"/>
              <a:ext cx="2371725" cy="1084262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>
              <a:lvl1pPr marL="16383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nb-NO" altLang="nb-NO"/>
            </a:p>
          </p:txBody>
        </p:sp>
      </p:grpSp>
      <p:sp>
        <p:nvSpPr>
          <p:cNvPr id="55304" name="TextBox 2">
            <a:extLst>
              <a:ext uri="{FF2B5EF4-FFF2-40B4-BE49-F238E27FC236}">
                <a16:creationId xmlns:a16="http://schemas.microsoft.com/office/drawing/2014/main" id="{511D7A62-7082-2DCE-82FB-010C53880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524" y="3522663"/>
            <a:ext cx="160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FF0000"/>
                </a:solidFill>
              </a:rPr>
              <a:t>Generalized ratio</a:t>
            </a:r>
          </a:p>
        </p:txBody>
      </p:sp>
      <p:sp>
        <p:nvSpPr>
          <p:cNvPr id="55305" name="TextBox 4">
            <a:extLst>
              <a:ext uri="{FF2B5EF4-FFF2-40B4-BE49-F238E27FC236}">
                <a16:creationId xmlns:a16="http://schemas.microsoft.com/office/drawing/2014/main" id="{8CF438E1-D1D1-58D2-D5DB-A54D4C34591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03699" y="6237288"/>
            <a:ext cx="294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</a:rPr>
              <a:t>Decoupler with feedforward: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60CE9-2D12-648C-73D1-A8C133E4FD02}"/>
              </a:ext>
            </a:extLst>
          </p:cNvPr>
          <p:cNvSpPr txBox="1"/>
          <p:nvPr/>
        </p:nvSpPr>
        <p:spPr>
          <a:xfrm>
            <a:off x="8003467" y="4573195"/>
            <a:ext cx="2029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It’s </a:t>
            </a:r>
            <a:r>
              <a:rPr lang="nb-NO" dirty="0" err="1">
                <a:highlight>
                  <a:srgbClr val="FFFF00"/>
                </a:highlight>
              </a:rPr>
              <a:t>almost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magic</a:t>
            </a:r>
            <a:r>
              <a:rPr lang="nb-NO" dirty="0">
                <a:highlight>
                  <a:srgbClr val="FFFF00"/>
                </a:highlight>
              </a:rPr>
              <a:t>!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73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b-NO"/>
              <a:t>Usually: Combine ratio (feedforward) with feedback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0" y="1855788"/>
            <a:ext cx="10078720" cy="45259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nb-NO" sz="2800" b="1" i="1" dirty="0"/>
              <a:t>Example cake baking</a:t>
            </a:r>
            <a:r>
              <a:rPr lang="en-US" altLang="nb-NO" sz="2800" i="1" dirty="0"/>
              <a:t>: Use recipe (ratio control = feedforward), but a good cook adjusts the ratio to get desired result (feedback)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185A3-F3C1-2F6F-9F9F-E95E74B9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95" y="2872581"/>
            <a:ext cx="26860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6DC-291A-91FC-758E-90FC922A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90" y="30186"/>
            <a:ext cx="10515600" cy="1325563"/>
          </a:xfrm>
        </p:spPr>
        <p:txBody>
          <a:bodyPr/>
          <a:lstStyle/>
          <a:p>
            <a:r>
              <a:rPr lang="nb-NO" dirty="0"/>
              <a:t>Ratio control </a:t>
            </a:r>
            <a:r>
              <a:rPr lang="nb-NO" dirty="0" err="1"/>
              <a:t>combined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feedback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592C2-9146-9E9B-2BAB-3305AA4E4632}"/>
              </a:ext>
            </a:extLst>
          </p:cNvPr>
          <p:cNvSpPr txBox="1"/>
          <p:nvPr/>
        </p:nvSpPr>
        <p:spPr>
          <a:xfrm>
            <a:off x="7313855" y="1424644"/>
            <a:ext cx="42990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066" indent="-434066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correct ratio setpoint is found by feedback control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(VC)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keeping the measured controlled variable y at its desired setpoint y</a:t>
            </a:r>
            <a:r>
              <a:rPr lang="en-US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91266" lvl="1" indent="-434066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also here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model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needed (just data)</a:t>
            </a:r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9E8131-00AB-4BF8-8FA3-0773D90CAEDE}"/>
              </a:ext>
            </a:extLst>
          </p:cNvPr>
          <p:cNvGrpSpPr/>
          <p:nvPr/>
        </p:nvGrpSpPr>
        <p:grpSpPr>
          <a:xfrm>
            <a:off x="669014" y="1330146"/>
            <a:ext cx="5791200" cy="4197707"/>
            <a:chOff x="763816" y="8979870"/>
            <a:chExt cx="11809484" cy="96958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BC0E79-6EB6-6905-04C8-7A268E8576B9}"/>
                </a:ext>
              </a:extLst>
            </p:cNvPr>
            <p:cNvGrpSpPr/>
            <p:nvPr/>
          </p:nvGrpSpPr>
          <p:grpSpPr>
            <a:xfrm>
              <a:off x="763816" y="8979870"/>
              <a:ext cx="11809484" cy="9695855"/>
              <a:chOff x="4003920" y="14296937"/>
              <a:chExt cx="11809484" cy="969585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E295266-E358-8A52-A196-3A34AD3CA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03920" y="14296937"/>
                <a:ext cx="11809484" cy="969585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15C80C-7A5D-66CA-CFA4-C85C20876736}"/>
                  </a:ext>
                </a:extLst>
              </p:cNvPr>
              <p:cNvSpPr txBox="1"/>
              <p:nvPr/>
            </p:nvSpPr>
            <p:spPr>
              <a:xfrm>
                <a:off x="6970713" y="18362264"/>
                <a:ext cx="801890" cy="78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</a:t>
                </a:r>
                <a:r>
                  <a:rPr lang="nb-NO" sz="1400" baseline="-25000" dirty="0"/>
                  <a:t>1</a:t>
                </a:r>
                <a:endParaRPr lang="en-US" sz="1400" baseline="-250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76231D-F79B-8878-0D89-80C2A78574A2}"/>
                  </a:ext>
                </a:extLst>
              </p:cNvPr>
              <p:cNvSpPr txBox="1"/>
              <p:nvPr/>
            </p:nvSpPr>
            <p:spPr>
              <a:xfrm>
                <a:off x="14456267" y="18361943"/>
                <a:ext cx="801890" cy="78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</a:t>
                </a:r>
                <a:r>
                  <a:rPr lang="nb-NO" sz="1400" baseline="-25000" dirty="0"/>
                  <a:t>2</a:t>
                </a:r>
                <a:endParaRPr lang="en-US" sz="1400" baseline="-250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55C3EE-1B4F-20ED-EAA9-27DD8F9989B6}"/>
                </a:ext>
              </a:extLst>
            </p:cNvPr>
            <p:cNvSpPr txBox="1"/>
            <p:nvPr/>
          </p:nvSpPr>
          <p:spPr>
            <a:xfrm>
              <a:off x="5897475" y="16013221"/>
              <a:ext cx="1612203" cy="781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Mixing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36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1CF112-F905-4A18-BB13-253E4B6B2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325" y="2038349"/>
            <a:ext cx="7791450" cy="3590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598DA-DE64-48F4-B22F-0534AF6B1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53" y="791944"/>
            <a:ext cx="3099280" cy="446661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63B86-CF86-4548-A223-22B49BC4D81C}"/>
              </a:ext>
            </a:extLst>
          </p:cNvPr>
          <p:cNvSpPr txBox="1"/>
          <p:nvPr/>
        </p:nvSpPr>
        <p:spPr>
          <a:xfrm>
            <a:off x="400050" y="5419725"/>
            <a:ext cx="2669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At </a:t>
            </a:r>
            <a:r>
              <a:rPr lang="nb-NO" dirty="0" err="1"/>
              <a:t>home</a:t>
            </a:r>
            <a:r>
              <a:rPr lang="nb-NO" dirty="0"/>
              <a:t> </a:t>
            </a:r>
            <a:r>
              <a:rPr lang="nb-NO" dirty="0" err="1"/>
              <a:t>doing</a:t>
            </a:r>
            <a:r>
              <a:rPr lang="nb-NO" dirty="0"/>
              <a:t> </a:t>
            </a:r>
            <a:r>
              <a:rPr lang="nb-NO" dirty="0" err="1"/>
              <a:t>moonshine</a:t>
            </a:r>
            <a:endParaRPr lang="nb-NO" dirty="0"/>
          </a:p>
          <a:p>
            <a:r>
              <a:rPr lang="nb-NO" dirty="0" err="1"/>
              <a:t>distillation</a:t>
            </a:r>
            <a:r>
              <a:rPr lang="nb-NO" dirty="0"/>
              <a:t> (1979)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A396D-BB92-4837-B2C4-86591FF5E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75" y="404812"/>
            <a:ext cx="2609850" cy="147637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1A8B86D-626C-4A8C-BB7E-F5BB117E6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087" y="10001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nb-NO" sz="3800" dirty="0">
                <a:solidFill>
                  <a:srgbClr val="FF0000"/>
                </a:solidFill>
              </a:rPr>
              <a:t>Distillation</a:t>
            </a:r>
            <a:br>
              <a:rPr lang="en-US" altLang="nb-NO" sz="3800" dirty="0"/>
            </a:br>
            <a:endParaRPr lang="en-US" altLang="nb-NO" sz="3800" dirty="0"/>
          </a:p>
        </p:txBody>
      </p:sp>
    </p:spTree>
    <p:extLst>
      <p:ext uri="{BB962C8B-B14F-4D97-AF65-F5344CB8AC3E}">
        <p14:creationId xmlns:p14="http://schemas.microsoft.com/office/powerpoint/2010/main" val="293694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631BD-78C2-9590-CB78-ED1EBC02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50" y="238614"/>
            <a:ext cx="5230646" cy="5954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BE1EA4-2572-4D6A-85B4-C59A7DEC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051" y="4412501"/>
            <a:ext cx="3005116" cy="1923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4678D-DDB6-B1BE-798B-B52E2B2DB6F9}"/>
              </a:ext>
            </a:extLst>
          </p:cNvPr>
          <p:cNvSpPr txBox="1"/>
          <p:nvPr/>
        </p:nvSpPr>
        <p:spPr>
          <a:xfrm>
            <a:off x="4640840" y="2551327"/>
            <a:ext cx="1855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Distillate product:</a:t>
            </a:r>
          </a:p>
          <a:p>
            <a:r>
              <a:rPr lang="nb-NO">
                <a:highlight>
                  <a:srgbClr val="FFFF00"/>
                </a:highlight>
              </a:rPr>
              <a:t>0.999 methanol</a:t>
            </a:r>
          </a:p>
          <a:p>
            <a:r>
              <a:rPr lang="nb-NO"/>
              <a:t>0.001 water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25B87-CC75-4A34-E66E-AB89AD4F96CC}"/>
              </a:ext>
            </a:extLst>
          </p:cNvPr>
          <p:cNvSpPr txBox="1"/>
          <p:nvPr/>
        </p:nvSpPr>
        <p:spPr>
          <a:xfrm>
            <a:off x="4666424" y="5033533"/>
            <a:ext cx="1829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Bottoms product:</a:t>
            </a:r>
          </a:p>
          <a:p>
            <a:r>
              <a:rPr lang="nb-NO"/>
              <a:t>0.001 methanol</a:t>
            </a:r>
          </a:p>
          <a:p>
            <a:r>
              <a:rPr lang="nb-NO">
                <a:highlight>
                  <a:srgbClr val="FFFF00"/>
                </a:highlight>
              </a:rPr>
              <a:t>0.999 water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31B6E-CE1E-3F76-C103-8C35B67C97CD}"/>
              </a:ext>
            </a:extLst>
          </p:cNvPr>
          <p:cNvSpPr txBox="1"/>
          <p:nvPr/>
        </p:nvSpPr>
        <p:spPr>
          <a:xfrm>
            <a:off x="47533" y="1627997"/>
            <a:ext cx="155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Feed:</a:t>
            </a:r>
          </a:p>
          <a:p>
            <a:r>
              <a:rPr lang="en-US"/>
              <a:t>0.50 methanol</a:t>
            </a:r>
          </a:p>
          <a:p>
            <a:r>
              <a:rPr lang="en-US"/>
              <a:t>0.50 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6974E3-89C4-D1C5-5E60-732FA0F928CE}"/>
              </a:ext>
            </a:extLst>
          </p:cNvPr>
          <p:cNvSpPr txBox="1"/>
          <p:nvPr/>
        </p:nvSpPr>
        <p:spPr>
          <a:xfrm>
            <a:off x="431442" y="3584419"/>
            <a:ext cx="181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ighlight>
                  <a:srgbClr val="FFFF00"/>
                </a:highlight>
              </a:rPr>
              <a:t>Increase feedrate</a:t>
            </a:r>
          </a:p>
          <a:p>
            <a:r>
              <a:rPr lang="nb-NO">
                <a:highlight>
                  <a:srgbClr val="FFFF00"/>
                </a:highlight>
              </a:rPr>
              <a:t>by 10%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0D7C84A-E8A8-7C67-5C7D-DA9CA5BAC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78716" y="2019723"/>
            <a:ext cx="3513009" cy="239277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7F31EA-B2DD-C4F7-A5B6-0B34EE962065}"/>
              </a:ext>
            </a:extLst>
          </p:cNvPr>
          <p:cNvSpPr txBox="1"/>
          <p:nvPr/>
        </p:nvSpPr>
        <p:spPr>
          <a:xfrm>
            <a:off x="7844591" y="86021"/>
            <a:ext cx="4302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6 indpependent flows (valves):</a:t>
            </a:r>
          </a:p>
          <a:p>
            <a:pPr marL="342900" indent="-342900">
              <a:buFont typeface="+mj-lt"/>
              <a:buAutoNum type="arabicPeriod"/>
            </a:pPr>
            <a:r>
              <a:rPr lang="nb-NO"/>
              <a:t>Feed F (set F</a:t>
            </a:r>
            <a:r>
              <a:rPr lang="nb-NO" baseline="-25000"/>
              <a:t>S</a:t>
            </a:r>
            <a:r>
              <a:rPr lang="nb-NO"/>
              <a:t>, disturbance)</a:t>
            </a:r>
          </a:p>
          <a:p>
            <a:pPr marL="342900" indent="-342900">
              <a:buFont typeface="+mj-lt"/>
              <a:buAutoNum type="arabicPeriod"/>
            </a:pPr>
            <a:r>
              <a:rPr lang="nb-NO"/>
              <a:t>Distillate D (top level control)</a:t>
            </a:r>
          </a:p>
          <a:p>
            <a:pPr marL="342900" indent="-342900">
              <a:buFont typeface="+mj-lt"/>
              <a:buAutoNum type="arabicPeriod"/>
            </a:pPr>
            <a:r>
              <a:rPr lang="nb-NO"/>
              <a:t>Bottom product B (bottom level control)</a:t>
            </a:r>
          </a:p>
          <a:p>
            <a:pPr marL="342900" indent="-342900">
              <a:buFont typeface="+mj-lt"/>
              <a:buAutoNum type="arabicPeriod"/>
            </a:pPr>
            <a:r>
              <a:rPr lang="nb-NO"/>
              <a:t>Cooling V</a:t>
            </a:r>
            <a:r>
              <a:rPr lang="nb-NO" baseline="-25000"/>
              <a:t>T</a:t>
            </a:r>
            <a:r>
              <a:rPr lang="nb-NO"/>
              <a:t> (pressure control)</a:t>
            </a:r>
          </a:p>
          <a:p>
            <a:pPr marL="342900" indent="-342900">
              <a:buFont typeface="+mj-lt"/>
              <a:buAutoNum type="arabicPeriod"/>
            </a:pPr>
            <a:r>
              <a:rPr lang="nb-NO"/>
              <a:t>Reflux L (top composition control)</a:t>
            </a:r>
          </a:p>
          <a:p>
            <a:pPr marL="342900" indent="-342900">
              <a:buFont typeface="+mj-lt"/>
              <a:buAutoNum type="arabicPeriod"/>
            </a:pPr>
            <a:r>
              <a:rPr lang="nb-NO"/>
              <a:t>Boilup V (bottom composition control)</a:t>
            </a:r>
          </a:p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7794C2-FCFA-F3B7-906B-D3410E54EAFF}"/>
              </a:ext>
            </a:extLst>
          </p:cNvPr>
          <p:cNvGrpSpPr/>
          <p:nvPr/>
        </p:nvGrpSpPr>
        <p:grpSpPr>
          <a:xfrm>
            <a:off x="1461541" y="2463809"/>
            <a:ext cx="377279" cy="369332"/>
            <a:chOff x="1461541" y="2463809"/>
            <a:chExt cx="377279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4FBF9EB-87FF-323A-3767-774C4C787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1541" y="2833141"/>
              <a:ext cx="37475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0D67FD-83C8-610E-58DF-3B3B13147F9E}"/>
                </a:ext>
              </a:extLst>
            </p:cNvPr>
            <p:cNvSpPr txBox="1"/>
            <p:nvPr/>
          </p:nvSpPr>
          <p:spPr>
            <a:xfrm>
              <a:off x="1481093" y="2463809"/>
              <a:ext cx="35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/>
                <a:t>F</a:t>
              </a:r>
              <a:r>
                <a:rPr lang="nb-NO" baseline="-25000"/>
                <a:t>S</a:t>
              </a:r>
              <a:endParaRPr lang="en-US" baseline="-25000"/>
            </a:p>
          </p:txBody>
        </p:sp>
      </p:grpSp>
      <p:pic>
        <p:nvPicPr>
          <p:cNvPr id="3" name="Picture 2" descr="A diagram of a machine&#10;&#10;AI-generated content may be incorrect.">
            <a:extLst>
              <a:ext uri="{FF2B5EF4-FFF2-40B4-BE49-F238E27FC236}">
                <a16:creationId xmlns:a16="http://schemas.microsoft.com/office/drawing/2014/main" id="{2504245B-38F6-C0AC-E56A-73388BDE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82" y="4412501"/>
            <a:ext cx="2245268" cy="19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2561C-EC8D-AE83-A4C9-BB74636B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BFD4-2687-85AD-F4FD-724CF497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70" y="274638"/>
            <a:ext cx="4718730" cy="1143000"/>
          </a:xfrm>
        </p:spPr>
        <p:txBody>
          <a:bodyPr/>
          <a:lstStyle/>
          <a:p>
            <a:r>
              <a:rPr lang="nb-NO"/>
              <a:t>B1: L and V constant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921C5-4A7E-1F48-3043-8B602CB9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50" y="238614"/>
            <a:ext cx="5230646" cy="5954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CA59CF-F87F-C20B-C1ED-BAB20DB34347}"/>
              </a:ext>
            </a:extLst>
          </p:cNvPr>
          <p:cNvSpPr txBox="1"/>
          <p:nvPr/>
        </p:nvSpPr>
        <p:spPr>
          <a:xfrm>
            <a:off x="431442" y="3584419"/>
            <a:ext cx="181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ighlight>
                  <a:srgbClr val="FFFF00"/>
                </a:highlight>
              </a:rPr>
              <a:t>Increase feedrate</a:t>
            </a:r>
          </a:p>
          <a:p>
            <a:r>
              <a:rPr lang="nb-NO">
                <a:highlight>
                  <a:srgbClr val="FFFF00"/>
                </a:highlight>
              </a:rPr>
              <a:t>by 10%</a:t>
            </a:r>
            <a:endParaRPr lang="en-US">
              <a:highlight>
                <a:srgbClr val="FF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798D1F-F70F-8218-3AEA-E1AF4ED37614}"/>
              </a:ext>
            </a:extLst>
          </p:cNvPr>
          <p:cNvGrpSpPr/>
          <p:nvPr/>
        </p:nvGrpSpPr>
        <p:grpSpPr>
          <a:xfrm>
            <a:off x="1461541" y="2463809"/>
            <a:ext cx="377279" cy="369332"/>
            <a:chOff x="1461541" y="2463809"/>
            <a:chExt cx="377279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C59C2B9-4131-140F-B84E-8CAFFB4DA3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1541" y="2833141"/>
              <a:ext cx="37475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60C609-55F0-413A-0334-76B0DC73B1AD}"/>
                </a:ext>
              </a:extLst>
            </p:cNvPr>
            <p:cNvSpPr txBox="1"/>
            <p:nvPr/>
          </p:nvSpPr>
          <p:spPr>
            <a:xfrm>
              <a:off x="1481093" y="2463809"/>
              <a:ext cx="35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/>
                <a:t>F</a:t>
              </a:r>
              <a:r>
                <a:rPr lang="nb-NO" baseline="-25000"/>
                <a:t>S</a:t>
              </a:r>
              <a:endParaRPr lang="en-US" baseline="-25000"/>
            </a:p>
          </p:txBody>
        </p:sp>
      </p:grp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C4BDD625-8E18-6209-8AF1-9E501F7D4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9018" y="1856053"/>
            <a:ext cx="5516325" cy="1360059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F80319-DB99-B812-A991-E02454E05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452" y="3210375"/>
            <a:ext cx="4968391" cy="541067"/>
          </a:xfrm>
          <a:prstGeom prst="rect">
            <a:avLst/>
          </a:prstGeom>
        </p:spPr>
      </p:pic>
      <p:pic>
        <p:nvPicPr>
          <p:cNvPr id="6" name="Picture 5" descr="A diagram of a machine&#10;&#10;AI-generated content may be incorrect.">
            <a:extLst>
              <a:ext uri="{FF2B5EF4-FFF2-40B4-BE49-F238E27FC236}">
                <a16:creationId xmlns:a16="http://schemas.microsoft.com/office/drawing/2014/main" id="{71461DB3-5796-1CD5-1FB9-3D4EFCEC4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258" y="3751442"/>
            <a:ext cx="3942821" cy="2580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15F4CD-A4C0-9622-A595-4BD752DBB733}"/>
              </a:ext>
            </a:extLst>
          </p:cNvPr>
          <p:cNvSpPr txBox="1"/>
          <p:nvPr/>
        </p:nvSpPr>
        <p:spPr>
          <a:xfrm>
            <a:off x="8490623" y="5962457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Aspen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Microsoft Office PowerPoint</Application>
  <PresentationFormat>Widescreen</PresentationFormat>
  <Paragraphs>304</Paragraphs>
  <Slides>42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CharisSIL-Italic</vt:lpstr>
      <vt:lpstr>CMR10</vt:lpstr>
      <vt:lpstr>CMR12</vt:lpstr>
      <vt:lpstr>CMR7</vt:lpstr>
      <vt:lpstr>CMTI10</vt:lpstr>
      <vt:lpstr>Courier New</vt:lpstr>
      <vt:lpstr>Segoe UI Semilight</vt:lpstr>
      <vt:lpstr>Symbol</vt:lpstr>
      <vt:lpstr>Times New Roman</vt:lpstr>
      <vt:lpstr>Office-tema</vt:lpstr>
      <vt:lpstr>2_Egendefinert utforming</vt:lpstr>
      <vt:lpstr>1_Egendefinert utforming</vt:lpstr>
      <vt:lpstr>Egendefinert utforming</vt:lpstr>
      <vt:lpstr>Ratio and bidirectional control  applied to distillation columns</vt:lpstr>
      <vt:lpstr>“The goal of my research is to develop simple yet rigorous methods to solve problems of engineering significance” </vt:lpstr>
      <vt:lpstr>This talk</vt:lpstr>
      <vt:lpstr>Ratio control</vt:lpstr>
      <vt:lpstr>Usually: Combine ratio (feedforward) with feedback</vt:lpstr>
      <vt:lpstr>Ratio control combined with feedback</vt:lpstr>
      <vt:lpstr>Distillation </vt:lpstr>
      <vt:lpstr>PowerPoint Presentation</vt:lpstr>
      <vt:lpstr>B1: L and V constant</vt:lpstr>
      <vt:lpstr>B2: L/F and V constant</vt:lpstr>
      <vt:lpstr>B4: L/F and V/F constant</vt:lpstr>
      <vt:lpstr>B3: L/F and T constant</vt:lpstr>
      <vt:lpstr>B3: L/F and T constant</vt:lpstr>
      <vt:lpstr>Summary</vt:lpstr>
      <vt:lpstr> When should we use ratio control?  </vt:lpstr>
      <vt:lpstr>Mathematically: Theory of ratio control</vt:lpstr>
      <vt:lpstr>Conclusion ratio control</vt:lpstr>
      <vt:lpstr>Bidirectional control</vt:lpstr>
      <vt:lpstr>Bidirectional control of gas-liquid separator</vt:lpstr>
      <vt:lpstr>Bidirectional control of distillation</vt:lpstr>
      <vt:lpstr>Dynamic simulation with Aspen</vt:lpstr>
      <vt:lpstr>PowerPoint Presentation</vt:lpstr>
      <vt:lpstr>PowerPoint Presentation</vt:lpstr>
      <vt:lpstr>CONCLUSION «Data-based» control  using Advanced regulatory control</vt:lpstr>
      <vt:lpstr>PowerPoint Presentation</vt:lpstr>
      <vt:lpstr>PowerPoint Presentation</vt:lpstr>
      <vt:lpstr>PowerPoint Presentation</vt:lpstr>
      <vt:lpstr>QUIZ What are the three most important inventions of process control?</vt:lpstr>
      <vt:lpstr> Cases where ratio control should not be used: </vt:lpstr>
      <vt:lpstr>PowerPoint Presentation</vt:lpstr>
      <vt:lpstr>PowerPoint Presentation</vt:lpstr>
      <vt:lpstr>PowerPoint Presentation</vt:lpstr>
      <vt:lpstr>About Sigurd Skogestad</vt:lpstr>
      <vt:lpstr>«Advanced» control</vt:lpstr>
      <vt:lpstr>PowerPoint Presentation</vt:lpstr>
      <vt:lpstr>PowerPoint Presentation</vt:lpstr>
      <vt:lpstr>Inventory control for units in series</vt:lpstr>
      <vt:lpstr>Generalization of bidirectional inventory control</vt:lpstr>
      <vt:lpstr>When use MPC?</vt:lpstr>
      <vt:lpstr>«Transformed inputs» v</vt:lpstr>
      <vt:lpstr>Example decoupling: Mixing of hot (u1) and cold (u2) water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structures with embedded knowledge through input transformations (Nonlinear input transformations for disturbance rejection, decoupling and linearization)</dc:title>
  <dc:creator>Sigurd Skogestad</dc:creator>
  <cp:lastModifiedBy>Sigurd Skogestad</cp:lastModifiedBy>
  <cp:revision>260</cp:revision>
  <cp:lastPrinted>2024-04-25T18:10:38Z</cp:lastPrinted>
  <dcterms:created xsi:type="dcterms:W3CDTF">2020-09-28T17:02:05Z</dcterms:created>
  <dcterms:modified xsi:type="dcterms:W3CDTF">2025-06-13T06:08:09Z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7c3c65-c754-49fd-9431-de67f4812c51_Enabled">
    <vt:lpwstr>true</vt:lpwstr>
  </property>
  <property fmtid="{D5CDD505-2E9C-101B-9397-08002B2CF9AE}" pid="3" name="MSIP_Label_6b7c3c65-c754-49fd-9431-de67f4812c51_SetDate">
    <vt:lpwstr>2021-01-07T16:44:00Z</vt:lpwstr>
  </property>
  <property fmtid="{D5CDD505-2E9C-101B-9397-08002B2CF9AE}" pid="4" name="MSIP_Label_6b7c3c65-c754-49fd-9431-de67f4812c51_Method">
    <vt:lpwstr>Privileged</vt:lpwstr>
  </property>
  <property fmtid="{D5CDD505-2E9C-101B-9397-08002B2CF9AE}" pid="5" name="MSIP_Label_6b7c3c65-c754-49fd-9431-de67f4812c51_Name">
    <vt:lpwstr>Private</vt:lpwstr>
  </property>
  <property fmtid="{D5CDD505-2E9C-101B-9397-08002B2CF9AE}" pid="6" name="MSIP_Label_6b7c3c65-c754-49fd-9431-de67f4812c51_SiteId">
    <vt:lpwstr>09a10672-822f-4467-a5ba-5bb375967c05</vt:lpwstr>
  </property>
  <property fmtid="{D5CDD505-2E9C-101B-9397-08002B2CF9AE}" pid="7" name="MSIP_Label_6b7c3c65-c754-49fd-9431-de67f4812c51_ActionId">
    <vt:lpwstr>1a15c6b9-5b07-4289-bf56-feb9f653152a</vt:lpwstr>
  </property>
  <property fmtid="{D5CDD505-2E9C-101B-9397-08002B2CF9AE}" pid="8" name="MSIP_Label_6b7c3c65-c754-49fd-9431-de67f4812c51_ContentBits">
    <vt:lpwstr>0</vt:lpwstr>
  </property>
</Properties>
</file>