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1195" r:id="rId3"/>
    <p:sldId id="354" r:id="rId4"/>
    <p:sldId id="259" r:id="rId5"/>
    <p:sldId id="1269" r:id="rId6"/>
    <p:sldId id="1268" r:id="rId7"/>
    <p:sldId id="1271" r:id="rId8"/>
    <p:sldId id="1249" r:id="rId9"/>
    <p:sldId id="1274" r:id="rId10"/>
    <p:sldId id="260" r:id="rId11"/>
    <p:sldId id="1245" r:id="rId12"/>
    <p:sldId id="280" r:id="rId13"/>
    <p:sldId id="264" r:id="rId14"/>
    <p:sldId id="1275" r:id="rId15"/>
    <p:sldId id="1276" r:id="rId16"/>
    <p:sldId id="289" r:id="rId17"/>
    <p:sldId id="290" r:id="rId18"/>
    <p:sldId id="292" r:id="rId19"/>
    <p:sldId id="293" r:id="rId20"/>
    <p:sldId id="294" r:id="rId21"/>
    <p:sldId id="295" r:id="rId22"/>
    <p:sldId id="298" r:id="rId23"/>
    <p:sldId id="1278" r:id="rId24"/>
    <p:sldId id="1277" r:id="rId25"/>
    <p:sldId id="316" r:id="rId26"/>
    <p:sldId id="317" r:id="rId27"/>
    <p:sldId id="1273" r:id="rId28"/>
    <p:sldId id="362" r:id="rId29"/>
    <p:sldId id="1259" r:id="rId30"/>
    <p:sldId id="1279" r:id="rId31"/>
    <p:sldId id="424" r:id="rId32"/>
    <p:sldId id="1272" r:id="rId33"/>
    <p:sldId id="432" r:id="rId34"/>
    <p:sldId id="433" r:id="rId35"/>
    <p:sldId id="286" r:id="rId36"/>
    <p:sldId id="430" r:id="rId37"/>
    <p:sldId id="1280" r:id="rId38"/>
    <p:sldId id="1230" r:id="rId39"/>
    <p:sldId id="1231" r:id="rId40"/>
    <p:sldId id="1232" r:id="rId41"/>
    <p:sldId id="1233" r:id="rId42"/>
    <p:sldId id="275" r:id="rId43"/>
    <p:sldId id="1234" r:id="rId44"/>
    <p:sldId id="1235" r:id="rId45"/>
    <p:sldId id="1281" r:id="rId46"/>
    <p:sldId id="1282" r:id="rId47"/>
    <p:sldId id="416" r:id="rId48"/>
    <p:sldId id="1270" r:id="rId4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rd Skogestad" initials="SS" lastIdx="0" clrIdx="0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6807" autoAdjust="0"/>
  </p:normalViewPr>
  <p:slideViewPr>
    <p:cSldViewPr snapToGrid="0" snapToObjects="1">
      <p:cViewPr varScale="1">
        <p:scale>
          <a:sx n="137" d="100"/>
          <a:sy n="137" d="100"/>
        </p:scale>
        <p:origin x="1195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DA0D-0C34-45DF-8733-D9EF5C971F0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8301-FDFF-4D88-B98E-74C7C9CB05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EAF6B88-B536-4D4C-8E18-A6C9E9510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375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228600" defTabSz="962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93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65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37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963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EE7D94-6BF7-4057-BF9E-4B209A5F7BB9}" type="slidenum">
              <a:rPr lang="nb-NO" altLang="nn-NO" sz="1300">
                <a:latin typeface="Times" panose="02020603050405020304" pitchFamily="18" charset="0"/>
              </a:rPr>
              <a:pPr/>
              <a:t>2</a:t>
            </a:fld>
            <a:endParaRPr lang="nb-NO" altLang="nn-NO" sz="1300">
              <a:latin typeface="Times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9CE626D-BB9B-4B5D-A175-87947C0BD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94CC000-8C17-4DFE-998A-EDB15D30F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01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2C5225-1D01-4064-B247-1A5A7F7AB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29F85-5CD2-44CE-BD3D-70AB399CA926}" type="slidenum">
              <a:rPr lang="ar-SA" altLang="nb-NO"/>
              <a:pPr/>
              <a:t>27</a:t>
            </a:fld>
            <a:endParaRPr lang="nn-NO" altLang="nb-NO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1B24A9EF-03B2-47A6-988A-1030F7DED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BCC49CC7-E50B-4A48-923A-D3E72A411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50BA31-4843-45C4-8C76-6B58ACF06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96B95-D767-43BD-9DAF-D72F98472A4D}" type="slidenum">
              <a:rPr lang="nn-NO" altLang="nb-NO"/>
              <a:pPr/>
              <a:t>28</a:t>
            </a:fld>
            <a:endParaRPr lang="nn-NO" altLang="nb-NO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9311225F-8058-4387-88EB-A01C606D1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0E3ECB51-C90F-49B6-962D-798C15958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1ED6F-B5BD-4DB2-B3F9-ECACE362A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8886D-BDD5-4B84-8566-00D977A54B77}" type="slidenum">
              <a:rPr lang="ar-SA" altLang="nb-NO"/>
              <a:pPr/>
              <a:t>32</a:t>
            </a:fld>
            <a:endParaRPr lang="nb-NO" altLang="nb-NO"/>
          </a:p>
        </p:txBody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CF8871FF-77E9-4C22-A5A3-C8C9C94AD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>
            <a:extLst>
              <a:ext uri="{FF2B5EF4-FFF2-40B4-BE49-F238E27FC236}">
                <a16:creationId xmlns:a16="http://schemas.microsoft.com/office/drawing/2014/main" id="{0BE2E920-7143-426C-9C90-49AC39550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43E2B2-F87A-4F4D-A935-0F5864C66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6F21-2814-496E-8DA0-8CCE0906DBC8}" type="slidenum">
              <a:rPr lang="nn-NO" altLang="nb-NO"/>
              <a:pPr/>
              <a:t>37</a:t>
            </a:fld>
            <a:endParaRPr lang="nn-NO" altLang="nb-NO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0D8E8084-5EB2-455A-94E3-AEE4D3A5F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E5731A0F-6771-45E7-B41A-75C08E760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2487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43E2B2-F87A-4F4D-A935-0F5864C66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6F21-2814-496E-8DA0-8CCE0906DBC8}" type="slidenum">
              <a:rPr lang="nn-NO" altLang="nb-NO"/>
              <a:pPr/>
              <a:t>47</a:t>
            </a:fld>
            <a:endParaRPr lang="nn-NO" altLang="nb-NO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0D8E8084-5EB2-455A-94E3-AEE4D3A5F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E5731A0F-6771-45E7-B41A-75C08E760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3EFB-2BDE-42DE-BB5C-D40C5B72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5B76-A6D4-4749-88AB-A840F269B5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092C7-1C78-4035-A9E0-ED259788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0336-4B4E-4B24-BBC3-6E00851C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420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n-NO" altLang="nb-NO"/>
          </a:p>
          <a:p>
            <a:r>
              <a:rPr lang="nn-NO" altLang="nb-NO"/>
              <a:t> </a:t>
            </a:r>
          </a:p>
          <a:p>
            <a:endParaRPr lang="nn-NO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712B-8182-4D25-9A0D-6132068B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n-NO" altLang="nb-NO"/>
          </a:p>
          <a:p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40889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AAB992-FB21-4683-8C52-2AB0C614378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5288" y="433388"/>
            <a:ext cx="8435975" cy="572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F1599-79A7-4101-A3C3-B355EB0B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2722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April 4-8, 2004</a:t>
            </a: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4C940-7073-418A-8394-E88A96F4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2288" y="6276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KFUPM-Distillation Control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2C43A-99DB-400A-BD7D-6570A44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1288" y="62722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9C25AD-5188-463E-BF2A-D5879F61B0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folk.ntnu.no/skoge/publications/1997/dist_plenar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olk.ntnu.no/skoge/publications/1997/dist_plenar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olk.ntnu.no/skoge/publications/2007/skogestad_distillation-dos-and-donts_special-issue-of-cherd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folk.ntnu.no/skoge/publications/1997/dist_plenar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k.ntnu.no/skoge/publications/2007/skogestad_distillation-dos-and-donts_special-issue-of-cherd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folk.ntnu.no/skoge/distil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70" y="3429000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en-US" dirty="0"/>
              <a:t>Distillation modelling and control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nb-NO" dirty="0"/>
            </a:br>
            <a:r>
              <a:rPr lang="en-US" dirty="0"/>
              <a:t> </a:t>
            </a:r>
            <a:br>
              <a:rPr lang="nb-NO" dirty="0"/>
            </a:br>
            <a:endParaRPr lang="nb-NO" dirty="0"/>
          </a:p>
        </p:txBody>
      </p:sp>
      <p:pic>
        <p:nvPicPr>
          <p:cNvPr id="5" name="Bilde 4" descr="tekst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12" y="315635"/>
            <a:ext cx="283464" cy="4922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31E93-9F23-4814-A9A9-EAF9BFB9981B}"/>
              </a:ext>
            </a:extLst>
          </p:cNvPr>
          <p:cNvSpPr txBox="1"/>
          <p:nvPr/>
        </p:nvSpPr>
        <p:spPr>
          <a:xfrm>
            <a:off x="146471" y="5839041"/>
            <a:ext cx="29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Webinar</a:t>
            </a:r>
            <a:r>
              <a:rPr lang="nb-NO" dirty="0"/>
              <a:t>, Malaysia, April 2021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85738D-78C8-4763-B77F-2C4AF0E6E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1" y="4442672"/>
            <a:ext cx="7772400" cy="1752600"/>
          </a:xfrm>
        </p:spPr>
        <p:txBody>
          <a:bodyPr/>
          <a:lstStyle/>
          <a:p>
            <a:r>
              <a:rPr lang="nb-NO" dirty="0"/>
              <a:t>Sigurd Skogestad, NTNU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F7802-5D8A-4D19-A88C-3C03DB35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185" y="315635"/>
            <a:ext cx="3760105" cy="2852815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1C6480E-5EDE-4FD4-AFB1-EE2B5599D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When use distillation?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99BE38-F963-46CC-B639-00B3B3B26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</a:pPr>
            <a:r>
              <a:rPr lang="en-US" altLang="nb-NO" sz="2600" dirty="0"/>
              <a:t>Liquid mixtures with difference in boiling point</a:t>
            </a:r>
          </a:p>
          <a:p>
            <a:pPr marL="571500" indent="-571500">
              <a:lnSpc>
                <a:spcPct val="80000"/>
              </a:lnSpc>
            </a:pPr>
            <a:r>
              <a:rPr lang="en-US" altLang="nb-NO" sz="2600" dirty="0"/>
              <a:t>Unbeatable for high-purity separations</a:t>
            </a:r>
          </a:p>
          <a:p>
            <a:pPr marL="1090613" lvl="2" indent="-419100">
              <a:lnSpc>
                <a:spcPct val="80000"/>
              </a:lnSpc>
            </a:pPr>
            <a:r>
              <a:rPr lang="en-US" altLang="nb-NO" dirty="0"/>
              <a:t>Essentially same energy usage independent of purity!</a:t>
            </a:r>
          </a:p>
          <a:p>
            <a:pPr marL="1090613" lvl="2" indent="-419100">
              <a:lnSpc>
                <a:spcPct val="80000"/>
              </a:lnSpc>
            </a:pPr>
            <a:endParaRPr lang="en-US" altLang="nb-NO" dirty="0"/>
          </a:p>
          <a:p>
            <a:pPr marL="1090613" lvl="2" indent="-419100">
              <a:lnSpc>
                <a:spcPct val="80000"/>
              </a:lnSpc>
            </a:pPr>
            <a:endParaRPr lang="en-US" altLang="nb-NO" dirty="0"/>
          </a:p>
          <a:p>
            <a:pPr marL="1090613" lvl="2" indent="-419100">
              <a:lnSpc>
                <a:spcPct val="80000"/>
              </a:lnSpc>
            </a:pPr>
            <a:r>
              <a:rPr lang="en-US" altLang="nb-NO" dirty="0"/>
              <a:t>Number of stages increases only as log of impurity!</a:t>
            </a:r>
          </a:p>
          <a:p>
            <a:pPr marL="1128713" lvl="3" indent="0">
              <a:lnSpc>
                <a:spcPct val="80000"/>
              </a:lnSpc>
              <a:buNone/>
            </a:pPr>
            <a:r>
              <a:rPr lang="en-US" altLang="nb-NO" dirty="0"/>
              <a:t>		Fenske: </a:t>
            </a:r>
            <a:r>
              <a:rPr lang="en-US" altLang="nb-NO" dirty="0" err="1"/>
              <a:t>N</a:t>
            </a:r>
            <a:r>
              <a:rPr lang="en-US" altLang="nb-NO" baseline="-25000" dirty="0" err="1"/>
              <a:t>min</a:t>
            </a:r>
            <a:r>
              <a:rPr lang="en-US" altLang="nb-NO" dirty="0"/>
              <a:t> = ln S / ln </a:t>
            </a:r>
            <a:r>
              <a:rPr lang="el-GR" altLang="nb-NO" dirty="0"/>
              <a:t>α</a:t>
            </a:r>
            <a:endParaRPr lang="en-US" altLang="nb-NO" dirty="0"/>
          </a:p>
          <a:p>
            <a:pPr marL="1090613" lvl="2" indent="-419100">
              <a:lnSpc>
                <a:spcPct val="80000"/>
              </a:lnSpc>
            </a:pPr>
            <a:endParaRPr lang="en-US" altLang="nb-NO" dirty="0"/>
          </a:p>
          <a:p>
            <a:pPr marL="571500" indent="-571500">
              <a:lnSpc>
                <a:spcPct val="80000"/>
              </a:lnSpc>
            </a:pPr>
            <a:r>
              <a:rPr lang="en-US" altLang="nb-NO" sz="2600" dirty="0"/>
              <a:t>Well suited for scale-up</a:t>
            </a:r>
          </a:p>
          <a:p>
            <a:pPr marL="1722438" lvl="4" indent="-381000">
              <a:lnSpc>
                <a:spcPct val="80000"/>
              </a:lnSpc>
            </a:pPr>
            <a:r>
              <a:rPr lang="en-US" altLang="nb-NO" sz="1800" dirty="0"/>
              <a:t>Columns with diameters over 15 m</a:t>
            </a:r>
          </a:p>
          <a:p>
            <a:pPr marL="571500" indent="-571500">
              <a:lnSpc>
                <a:spcPct val="80000"/>
              </a:lnSpc>
            </a:pPr>
            <a:r>
              <a:rPr lang="en-US" altLang="nb-NO" sz="2600" dirty="0"/>
              <a:t>Examples of unlikely uses of distillation: </a:t>
            </a:r>
          </a:p>
          <a:p>
            <a:pPr marL="1722438" lvl="4" indent="-381000">
              <a:lnSpc>
                <a:spcPct val="80000"/>
              </a:lnSpc>
            </a:pPr>
            <a:r>
              <a:rPr lang="en-US" altLang="nb-NO" sz="1800" dirty="0"/>
              <a:t>High-purity silicon for computers (via SiCl</a:t>
            </a:r>
            <a:r>
              <a:rPr lang="en-US" altLang="nb-NO" sz="1800" baseline="-25000" dirty="0"/>
              <a:t>3</a:t>
            </a:r>
            <a:r>
              <a:rPr lang="en-US" altLang="nb-NO" sz="1800" dirty="0"/>
              <a:t> distillation)</a:t>
            </a:r>
          </a:p>
          <a:p>
            <a:pPr marL="1722438" lvl="4" indent="-381000">
              <a:lnSpc>
                <a:spcPct val="80000"/>
              </a:lnSpc>
            </a:pPr>
            <a:r>
              <a:rPr lang="en-US" altLang="nb-NO" sz="1800" dirty="0"/>
              <a:t>Water – heavy-water separation (boiling point difference only 1.4</a:t>
            </a:r>
            <a:r>
              <a:rPr lang="en-US" altLang="nb-NO" sz="1800" baseline="30000" dirty="0"/>
              <a:t>o</a:t>
            </a:r>
            <a:r>
              <a:rPr lang="en-US" altLang="nb-NO" sz="1800" dirty="0"/>
              <a:t>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42F69-57B1-4162-9B29-CE2E9E34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34" y="2681404"/>
            <a:ext cx="1395412" cy="50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AFC37-C45E-44CB-BD04-39D77CADB8EA}"/>
              </a:ext>
            </a:extLst>
          </p:cNvPr>
          <p:cNvSpPr txBox="1"/>
          <p:nvPr/>
        </p:nvSpPr>
        <p:spPr>
          <a:xfrm>
            <a:off x="5985245" y="2598003"/>
            <a:ext cx="31587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Close-</a:t>
            </a:r>
            <a:r>
              <a:rPr lang="nb-NO" sz="1600" dirty="0" err="1"/>
              <a:t>boiling</a:t>
            </a:r>
            <a:r>
              <a:rPr lang="nb-NO" sz="1600" dirty="0"/>
              <a:t> </a:t>
            </a:r>
            <a:r>
              <a:rPr lang="nb-NO" sz="1600" dirty="0" err="1"/>
              <a:t>mixture</a:t>
            </a:r>
            <a:r>
              <a:rPr lang="nb-NO" sz="1600" dirty="0"/>
              <a:t> (</a:t>
            </a:r>
            <a:r>
              <a:rPr lang="el-GR" sz="1600" dirty="0"/>
              <a:t>α</a:t>
            </a:r>
            <a:r>
              <a:rPr lang="nb-NO" sz="1600" dirty="0"/>
              <a:t> </a:t>
            </a:r>
            <a:r>
              <a:rPr lang="nb-NO" sz="1600" dirty="0" err="1"/>
              <a:t>close</a:t>
            </a:r>
            <a:r>
              <a:rPr lang="nb-NO" sz="1600" dirty="0"/>
              <a:t> to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Need</a:t>
            </a:r>
            <a:r>
              <a:rPr lang="nb-NO" sz="1600" dirty="0"/>
              <a:t> a lot of energy (heat)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and </a:t>
            </a:r>
            <a:r>
              <a:rPr lang="nb-NO" sz="1600" dirty="0" err="1"/>
              <a:t>many</a:t>
            </a:r>
            <a:r>
              <a:rPr lang="nb-NO" sz="1600" dirty="0"/>
              <a:t> stages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8EF924-34FA-4125-B061-E8CD38935F80}"/>
              </a:ext>
            </a:extLst>
          </p:cNvPr>
          <p:cNvCxnSpPr>
            <a:cxnSpLocks/>
          </p:cNvCxnSpPr>
          <p:nvPr/>
        </p:nvCxnSpPr>
        <p:spPr>
          <a:xfrm flipH="1" flipV="1">
            <a:off x="3980986" y="2933725"/>
            <a:ext cx="2004259" cy="79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EB1328-D7CA-4231-AA7B-1D7529AC1350}"/>
              </a:ext>
            </a:extLst>
          </p:cNvPr>
          <p:cNvCxnSpPr>
            <a:cxnSpLocks/>
          </p:cNvCxnSpPr>
          <p:nvPr/>
        </p:nvCxnSpPr>
        <p:spPr>
          <a:xfrm flipH="1">
            <a:off x="4758107" y="3250580"/>
            <a:ext cx="1282475" cy="309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2744-B908-4BF0-81BB-955E3A4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«</a:t>
            </a:r>
            <a:r>
              <a:rPr lang="nb-NO" dirty="0" err="1"/>
              <a:t>Distillation</a:t>
            </a:r>
            <a:r>
              <a:rPr lang="nb-NO" dirty="0"/>
              <a:t> is an </a:t>
            </a:r>
            <a:r>
              <a:rPr lang="nb-NO" dirty="0" err="1"/>
              <a:t>inefficient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0766-8476-4CD5-902B-C75CDB49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6178216" cy="4354286"/>
          </a:xfrm>
        </p:spPr>
        <p:txBody>
          <a:bodyPr>
            <a:normAutofit/>
          </a:bodyPr>
          <a:lstStyle/>
          <a:p>
            <a:r>
              <a:rPr lang="nb-NO" dirty="0"/>
              <a:t>This is a </a:t>
            </a:r>
            <a:r>
              <a:rPr lang="nb-NO" dirty="0" err="1"/>
              <a:t>myth</a:t>
            </a:r>
            <a:r>
              <a:rPr lang="nb-NO" dirty="0"/>
              <a:t>!</a:t>
            </a:r>
          </a:p>
          <a:p>
            <a:endParaRPr lang="nb-NO" dirty="0"/>
          </a:p>
          <a:p>
            <a:r>
              <a:rPr lang="nb-NO" dirty="0"/>
              <a:t>By </a:t>
            </a:r>
            <a:r>
              <a:rPr lang="nb-NO" dirty="0" err="1"/>
              <a:t>itself</a:t>
            </a:r>
            <a:r>
              <a:rPr lang="nb-NO" dirty="0"/>
              <a:t>, </a:t>
            </a:r>
            <a:r>
              <a:rPr lang="nb-NO" dirty="0" err="1"/>
              <a:t>distillation</a:t>
            </a:r>
            <a:r>
              <a:rPr lang="nb-NO" dirty="0"/>
              <a:t> is an </a:t>
            </a:r>
            <a:r>
              <a:rPr lang="nb-NO" dirty="0" err="1"/>
              <a:t>efficient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pPr lvl="1"/>
            <a:r>
              <a:rPr lang="nb-NO" dirty="0" err="1"/>
              <a:t>Typically</a:t>
            </a:r>
            <a:r>
              <a:rPr lang="nb-NO" dirty="0"/>
              <a:t>, </a:t>
            </a:r>
            <a:r>
              <a:rPr lang="nb-NO" dirty="0" err="1"/>
              <a:t>thermodynamic</a:t>
            </a:r>
            <a:r>
              <a:rPr lang="nb-NO" dirty="0"/>
              <a:t> </a:t>
            </a:r>
            <a:r>
              <a:rPr lang="nb-NO" dirty="0" err="1"/>
              <a:t>efficiency</a:t>
            </a:r>
            <a:r>
              <a:rPr lang="nb-NO" dirty="0"/>
              <a:t> &gt;50% </a:t>
            </a:r>
          </a:p>
          <a:p>
            <a:endParaRPr lang="nb-NO" dirty="0"/>
          </a:p>
          <a:p>
            <a:r>
              <a:rPr lang="nb-NO" dirty="0"/>
              <a:t>It’s </a:t>
            </a:r>
            <a:r>
              <a:rPr lang="nb-NO" dirty="0" err="1"/>
              <a:t>the</a:t>
            </a:r>
            <a:r>
              <a:rPr lang="nb-NO" dirty="0"/>
              <a:t> heat </a:t>
            </a:r>
            <a:r>
              <a:rPr lang="nb-NO" dirty="0" err="1"/>
              <a:t>integration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inefficient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Yes</a:t>
            </a:r>
            <a:r>
              <a:rPr lang="nb-NO" dirty="0"/>
              <a:t>, it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a lot of energy (</a:t>
            </a:r>
            <a:r>
              <a:rPr lang="nb-NO" dirty="0" err="1"/>
              <a:t>Q</a:t>
            </a:r>
            <a:r>
              <a:rPr lang="nb-NO" baseline="-25000" dirty="0" err="1"/>
              <a:t>r</a:t>
            </a:r>
            <a:r>
              <a:rPr lang="nb-NO" dirty="0"/>
              <a:t>=heat), </a:t>
            </a:r>
            <a:r>
              <a:rPr lang="nb-NO" dirty="0" err="1"/>
              <a:t>but</a:t>
            </a:r>
            <a:r>
              <a:rPr lang="nb-NO" dirty="0"/>
              <a:t> it </a:t>
            </a:r>
            <a:r>
              <a:rPr lang="nb-NO" dirty="0" err="1"/>
              <a:t>provides</a:t>
            </a:r>
            <a:r>
              <a:rPr lang="nb-NO" dirty="0"/>
              <a:t> ~ </a:t>
            </a:r>
            <a:r>
              <a:rPr lang="nb-NO" dirty="0" err="1"/>
              <a:t>the</a:t>
            </a:r>
            <a:r>
              <a:rPr lang="nb-NO" dirty="0"/>
              <a:t> same energy as </a:t>
            </a:r>
            <a:r>
              <a:rPr lang="nb-NO" dirty="0" err="1"/>
              <a:t>cooling</a:t>
            </a:r>
            <a:r>
              <a:rPr lang="nb-NO" dirty="0"/>
              <a:t> (</a:t>
            </a:r>
            <a:r>
              <a:rPr lang="nb-NO" dirty="0" err="1"/>
              <a:t>Q</a:t>
            </a:r>
            <a:r>
              <a:rPr lang="nb-NO" baseline="-25000" dirty="0" err="1"/>
              <a:t>c</a:t>
            </a:r>
            <a:r>
              <a:rPr lang="nb-NO" dirty="0"/>
              <a:t>) at a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temperature</a:t>
            </a:r>
            <a:endParaRPr lang="nb-NO" dirty="0"/>
          </a:p>
          <a:p>
            <a:pPr marL="457200" lvl="1" indent="0">
              <a:buNone/>
            </a:pPr>
            <a:endParaRPr lang="nb-NO" sz="3000" b="0" dirty="0"/>
          </a:p>
          <a:p>
            <a:pPr lvl="1"/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659349-94EE-4526-821F-D6B9A893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83" y="982622"/>
            <a:ext cx="2349780" cy="43845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6D2A81-ED8C-437D-979B-71CA31158A86}"/>
              </a:ext>
            </a:extLst>
          </p:cNvPr>
          <p:cNvSpPr/>
          <p:nvPr/>
        </p:nvSpPr>
        <p:spPr>
          <a:xfrm>
            <a:off x="6767945" y="4655127"/>
            <a:ext cx="228600" cy="2632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0C5DC8-9DB0-4728-89AF-B12D90CFB4DC}"/>
              </a:ext>
            </a:extLst>
          </p:cNvPr>
          <p:cNvSpPr/>
          <p:nvPr/>
        </p:nvSpPr>
        <p:spPr>
          <a:xfrm>
            <a:off x="8746409" y="1284483"/>
            <a:ext cx="228600" cy="2632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90" y="718995"/>
            <a:ext cx="6138744" cy="460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3338" y="2168350"/>
            <a:ext cx="365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Separation into pure components 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Plot is for liquid feed, binary mixture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9C36CE-56ED-4A55-A3C9-B2624497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2" y="222168"/>
            <a:ext cx="929954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Thermodynamic efficiency of distillation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9AF33-A509-48BB-AFD9-7097788C2737}"/>
                  </a:ext>
                </a:extLst>
              </p:cNvPr>
              <p:cNvSpPr txBox="1"/>
              <p:nvPr/>
            </p:nvSpPr>
            <p:spPr>
              <a:xfrm>
                <a:off x="608552" y="1211386"/>
                <a:ext cx="1254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</m:oMath>
                  </m:oMathPara>
                </a14:m>
                <a:endParaRPr lang="nb-NO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9AF33-A509-48BB-AFD9-7097788C2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52" y="1211386"/>
                <a:ext cx="12545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CE6CB-1334-4DF8-89D7-3C69B1D188B7}"/>
                  </a:ext>
                </a:extLst>
              </p:cNvPr>
              <p:cNvSpPr txBox="1"/>
              <p:nvPr/>
            </p:nvSpPr>
            <p:spPr>
              <a:xfrm>
                <a:off x="2431687" y="1149726"/>
                <a:ext cx="13885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CE6CB-1334-4DF8-89D7-3C69B1D1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87" y="1149726"/>
                <a:ext cx="13885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E378AD4-9A5A-42E3-9D06-30EA05DC707C}"/>
              </a:ext>
            </a:extLst>
          </p:cNvPr>
          <p:cNvGrpSpPr/>
          <p:nvPr/>
        </p:nvGrpSpPr>
        <p:grpSpPr>
          <a:xfrm>
            <a:off x="-122533" y="1481303"/>
            <a:ext cx="5093278" cy="4011529"/>
            <a:chOff x="-122533" y="1481303"/>
            <a:chExt cx="5093278" cy="40115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F613B7-1E6B-4626-9D7D-B73252B21786}"/>
                </a:ext>
              </a:extLst>
            </p:cNvPr>
            <p:cNvSpPr txBox="1"/>
            <p:nvPr/>
          </p:nvSpPr>
          <p:spPr>
            <a:xfrm>
              <a:off x="1434841" y="5123500"/>
              <a:ext cx="3535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z = </a:t>
              </a:r>
              <a:r>
                <a:rPr lang="nb-NO" dirty="0" err="1"/>
                <a:t>fraction</a:t>
              </a:r>
              <a:r>
                <a:rPr lang="nb-NO" dirty="0"/>
                <a:t> </a:t>
              </a:r>
              <a:r>
                <a:rPr lang="nb-NO" dirty="0" err="1"/>
                <a:t>light</a:t>
              </a:r>
              <a:r>
                <a:rPr lang="nb-NO" dirty="0"/>
                <a:t> </a:t>
              </a:r>
              <a:r>
                <a:rPr lang="nb-NO" dirty="0" err="1"/>
                <a:t>component</a:t>
              </a:r>
              <a:r>
                <a:rPr lang="nb-NO" dirty="0"/>
                <a:t> in </a:t>
              </a:r>
              <a:r>
                <a:rPr lang="nb-NO" dirty="0" err="1"/>
                <a:t>feed</a:t>
              </a:r>
              <a:endParaRPr lang="nb-NO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ED5B37C-D8F3-4675-BEAD-E7D065BE4020}"/>
                    </a:ext>
                  </a:extLst>
                </p:cNvPr>
                <p:cNvSpPr txBox="1"/>
                <p:nvPr/>
              </p:nvSpPr>
              <p:spPr>
                <a:xfrm>
                  <a:off x="-122533" y="1481303"/>
                  <a:ext cx="5044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nb-NO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ED5B37C-D8F3-4675-BEAD-E7D065BE4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533" y="1481303"/>
                  <a:ext cx="50449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894F38-73EA-4BE8-994E-BAC5C251EAC6}"/>
              </a:ext>
            </a:extLst>
          </p:cNvPr>
          <p:cNvSpPr txBox="1"/>
          <p:nvPr/>
        </p:nvSpPr>
        <p:spPr>
          <a:xfrm>
            <a:off x="-16851" y="6139005"/>
            <a:ext cx="209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nb-NO" dirty="0"/>
              <a:t> = relative </a:t>
            </a:r>
            <a:r>
              <a:rPr lang="nb-NO" dirty="0" err="1"/>
              <a:t>volatility</a:t>
            </a:r>
            <a:endParaRPr lang="nb-NO" dirty="0"/>
          </a:p>
          <a:p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C1263-18DF-4E56-9782-3647600C0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508" y="1064594"/>
            <a:ext cx="3298517" cy="797401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C0CE170-4CAE-40E2-923C-0A8D44496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51816"/>
              </p:ext>
            </p:extLst>
          </p:nvPr>
        </p:nvGraphicFramePr>
        <p:xfrm>
          <a:off x="6559361" y="3329094"/>
          <a:ext cx="2199826" cy="59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0" imgW="1917360" imgH="520560" progId="Equation.DSMT4">
                  <p:embed/>
                </p:oleObj>
              </mc:Choice>
              <mc:Fallback>
                <p:oleObj name="Equation" r:id="rId10" imgW="1917360" imgH="520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19258A-524B-44DA-8A59-9245D1673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361" y="3329094"/>
                        <a:ext cx="2199826" cy="597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E90347-7E91-4F0C-B972-21764420F548}"/>
              </a:ext>
            </a:extLst>
          </p:cNvPr>
          <p:cNvSpPr txBox="1"/>
          <p:nvPr/>
        </p:nvSpPr>
        <p:spPr>
          <a:xfrm>
            <a:off x="4823146" y="5974606"/>
            <a:ext cx="42130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Plot from I.J. Halvorsen.</a:t>
            </a:r>
          </a:p>
          <a:p>
            <a:r>
              <a:rPr lang="nb-NO" sz="900" dirty="0" err="1"/>
              <a:t>Ref</a:t>
            </a:r>
            <a:r>
              <a:rPr lang="nb-NO" sz="900" dirty="0"/>
              <a:t>: S. Skogestad, Chemical and Energy </a:t>
            </a:r>
            <a:r>
              <a:rPr lang="nb-NO" sz="900" dirty="0" err="1"/>
              <a:t>process</a:t>
            </a:r>
            <a:r>
              <a:rPr lang="nb-NO" sz="900" dirty="0"/>
              <a:t> engineering, CRC Press, 2009, </a:t>
            </a:r>
            <a:r>
              <a:rPr lang="nb-NO" sz="900" dirty="0" err="1"/>
              <a:t>pp</a:t>
            </a:r>
            <a:r>
              <a:rPr lang="nb-NO" sz="900" dirty="0"/>
              <a:t>. 224</a:t>
            </a:r>
          </a:p>
          <a:p>
            <a:r>
              <a:rPr lang="nb-NO" sz="900" dirty="0" err="1"/>
              <a:t>Ref</a:t>
            </a:r>
            <a:r>
              <a:rPr lang="nb-NO" sz="900" dirty="0"/>
              <a:t>: C.J. King, </a:t>
            </a:r>
            <a:r>
              <a:rPr lang="nb-NO" sz="900" dirty="0" err="1"/>
              <a:t>Separation</a:t>
            </a:r>
            <a:r>
              <a:rPr lang="nb-NO" sz="900" dirty="0"/>
              <a:t> </a:t>
            </a:r>
            <a:r>
              <a:rPr lang="nb-NO" sz="900" dirty="0" err="1"/>
              <a:t>processes</a:t>
            </a:r>
            <a:r>
              <a:rPr lang="nb-NO" sz="900" dirty="0"/>
              <a:t>, McGraw-Hill, 1971, 1980</a:t>
            </a:r>
          </a:p>
        </p:txBody>
      </p:sp>
    </p:spTree>
    <p:extLst>
      <p:ext uri="{BB962C8B-B14F-4D97-AF65-F5344CB8AC3E}">
        <p14:creationId xmlns:p14="http://schemas.microsoft.com/office/powerpoint/2010/main" val="21990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8DD3AB-5FE1-43CC-BFA8-260DB7BB9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658" y="6655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nb-NO" sz="2800" dirty="0"/>
              <a:t>2. Simple to model. Equilibrium stage concept</a:t>
            </a:r>
          </a:p>
        </p:txBody>
      </p:sp>
      <p:pic>
        <p:nvPicPr>
          <p:cNvPr id="14349" name="Picture 13">
            <a:extLst>
              <a:ext uri="{FF2B5EF4-FFF2-40B4-BE49-F238E27FC236}">
                <a16:creationId xmlns:a16="http://schemas.microsoft.com/office/drawing/2014/main" id="{46B3CB16-BA23-44DA-BD74-61612A56E68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3" y="1196975"/>
            <a:ext cx="7559675" cy="48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14">
            <a:extLst>
              <a:ext uri="{FF2B5EF4-FFF2-40B4-BE49-F238E27FC236}">
                <a16:creationId xmlns:a16="http://schemas.microsoft.com/office/drawing/2014/main" id="{43430B4F-9310-45A6-8658-95BFF3D17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300" y="5490508"/>
            <a:ext cx="33723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>
                <a:solidFill>
                  <a:srgbClr val="FF0000"/>
                </a:solidFill>
              </a:rPr>
              <a:t>VLE: “Relative volatility model”</a:t>
            </a:r>
          </a:p>
          <a:p>
            <a:r>
              <a:rPr lang="en-US" altLang="nb-NO" sz="1600" dirty="0">
                <a:solidFill>
                  <a:srgbClr val="FF0000"/>
                </a:solidFill>
              </a:rPr>
              <a:t>Usually most important!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b-NO" sz="1600" dirty="0">
                <a:solidFill>
                  <a:srgbClr val="FF0000"/>
                </a:solidFill>
              </a:rPr>
              <a:t>Activity coefficient (e.g. UNIFAC)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b-NO" sz="1600" dirty="0">
                <a:solidFill>
                  <a:srgbClr val="FF0000"/>
                </a:solidFill>
              </a:rPr>
              <a:t>Or: Equation of state (e.g. SRK, PR)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DD777-9A78-4C68-96BA-66E2398F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131" y="970844"/>
            <a:ext cx="3624899" cy="2716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5E839-A88E-4343-A16D-CF094D8AA6C6}"/>
              </a:ext>
            </a:extLst>
          </p:cNvPr>
          <p:cNvSpPr txBox="1"/>
          <p:nvPr/>
        </p:nvSpPr>
        <p:spPr>
          <a:xfrm>
            <a:off x="6038386" y="2329273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M</a:t>
            </a:r>
            <a:r>
              <a:rPr lang="nb-NO" sz="1600" baseline="-25000" dirty="0"/>
              <a:t>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F60C2-C55B-469C-B473-6BD90BB7B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34" y="4772709"/>
            <a:ext cx="1077952" cy="365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40AA9-B17F-4BBF-840F-4EED73D35C98}"/>
              </a:ext>
            </a:extLst>
          </p:cNvPr>
          <p:cNvSpPr txBox="1"/>
          <p:nvPr/>
        </p:nvSpPr>
        <p:spPr>
          <a:xfrm>
            <a:off x="1981200" y="6211191"/>
            <a:ext cx="205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VLE = </a:t>
            </a:r>
            <a:r>
              <a:rPr lang="nb-NO" sz="1200" dirty="0" err="1"/>
              <a:t>Vapor</a:t>
            </a:r>
            <a:r>
              <a:rPr lang="nb-NO" sz="1200" dirty="0"/>
              <a:t>-Liquid </a:t>
            </a:r>
            <a:r>
              <a:rPr lang="nb-NO" sz="1200" dirty="0" err="1"/>
              <a:t>Equlibrium</a:t>
            </a:r>
            <a:endParaRPr lang="nb-NO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270AD-ECA6-4498-B7A2-17D289F663DB}"/>
              </a:ext>
            </a:extLst>
          </p:cNvPr>
          <p:cNvSpPr txBox="1"/>
          <p:nvPr/>
        </p:nvSpPr>
        <p:spPr>
          <a:xfrm>
            <a:off x="6380347" y="4555968"/>
            <a:ext cx="1934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Francis </a:t>
            </a:r>
            <a:r>
              <a:rPr lang="nb-NO" sz="1600" dirty="0" err="1"/>
              <a:t>weir</a:t>
            </a:r>
            <a:r>
              <a:rPr lang="nb-NO" sz="1600" dirty="0"/>
              <a:t> </a:t>
            </a:r>
            <a:r>
              <a:rPr lang="nb-NO" sz="1600" dirty="0" err="1"/>
              <a:t>formula</a:t>
            </a:r>
            <a:r>
              <a:rPr lang="nb-NO" sz="16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8DD3AB-5FE1-43CC-BFA8-260DB7BB9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658" y="6655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nb-NO" sz="2800" dirty="0"/>
              <a:t>2. Simple to model. Equilibrium stage concept</a:t>
            </a:r>
          </a:p>
        </p:txBody>
      </p:sp>
      <p:pic>
        <p:nvPicPr>
          <p:cNvPr id="14349" name="Picture 13">
            <a:extLst>
              <a:ext uri="{FF2B5EF4-FFF2-40B4-BE49-F238E27FC236}">
                <a16:creationId xmlns:a16="http://schemas.microsoft.com/office/drawing/2014/main" id="{46B3CB16-BA23-44DA-BD74-61612A56E68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3" y="1196975"/>
            <a:ext cx="7559675" cy="48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14">
            <a:extLst>
              <a:ext uri="{FF2B5EF4-FFF2-40B4-BE49-F238E27FC236}">
                <a16:creationId xmlns:a16="http://schemas.microsoft.com/office/drawing/2014/main" id="{43430B4F-9310-45A6-8658-95BFF3D17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300" y="5490508"/>
            <a:ext cx="33723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>
                <a:solidFill>
                  <a:srgbClr val="FF0000"/>
                </a:solidFill>
              </a:rPr>
              <a:t>VLE: “Relative volatility model”</a:t>
            </a:r>
          </a:p>
          <a:p>
            <a:r>
              <a:rPr lang="en-US" altLang="nb-NO" sz="1600" dirty="0">
                <a:solidFill>
                  <a:srgbClr val="FF0000"/>
                </a:solidFill>
              </a:rPr>
              <a:t>Usually most important!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b-NO" sz="1600" dirty="0">
                <a:solidFill>
                  <a:srgbClr val="FF0000"/>
                </a:solidFill>
              </a:rPr>
              <a:t>Activity coefficient (e.g. UNIFAC)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b-NO" sz="1600" dirty="0">
                <a:solidFill>
                  <a:srgbClr val="FF0000"/>
                </a:solidFill>
              </a:rPr>
              <a:t>Or: Equation of state (e.g. SRK, PR)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DD777-9A78-4C68-96BA-66E2398F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131" y="970844"/>
            <a:ext cx="3624899" cy="2716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5E839-A88E-4343-A16D-CF094D8AA6C6}"/>
              </a:ext>
            </a:extLst>
          </p:cNvPr>
          <p:cNvSpPr txBox="1"/>
          <p:nvPr/>
        </p:nvSpPr>
        <p:spPr>
          <a:xfrm>
            <a:off x="6038386" y="2329273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M</a:t>
            </a:r>
            <a:r>
              <a:rPr lang="nb-NO" sz="1600" baseline="-25000" dirty="0"/>
              <a:t>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F60C2-C55B-469C-B473-6BD90BB7B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028" y="4861417"/>
            <a:ext cx="1303182" cy="442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DD487-AA8A-4C42-A125-AB94B99AD7F9}"/>
              </a:ext>
            </a:extLst>
          </p:cNvPr>
          <p:cNvSpPr txBox="1"/>
          <p:nvPr/>
        </p:nvSpPr>
        <p:spPr>
          <a:xfrm>
            <a:off x="433054" y="3272308"/>
            <a:ext cx="8440644" cy="32316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600" dirty="0" err="1"/>
              <a:t>Modelling</a:t>
            </a:r>
            <a:r>
              <a:rPr lang="nb-NO" sz="1600" dirty="0"/>
              <a:t>. </a:t>
            </a:r>
            <a:r>
              <a:rPr lang="nb-NO" sz="1600" dirty="0" err="1"/>
              <a:t>Adjusting</a:t>
            </a:r>
            <a:r>
              <a:rPr lang="nb-NO" sz="1600" dirty="0"/>
              <a:t> parameters</a:t>
            </a:r>
          </a:p>
          <a:p>
            <a:pPr marL="342900" indent="-342900">
              <a:buAutoNum type="arabicPeriod"/>
            </a:pPr>
            <a:r>
              <a:rPr lang="nb-NO" sz="1600" dirty="0"/>
              <a:t>VLE. May </a:t>
            </a:r>
            <a:r>
              <a:rPr lang="nb-NO" sz="1600" dirty="0" err="1"/>
              <a:t>need</a:t>
            </a:r>
            <a:r>
              <a:rPr lang="nb-NO" sz="1600" dirty="0"/>
              <a:t> </a:t>
            </a:r>
            <a:r>
              <a:rPr lang="nb-NO" sz="1600" dirty="0" err="1"/>
              <a:t>experimental</a:t>
            </a:r>
            <a:r>
              <a:rPr lang="nb-NO" sz="1600" dirty="0"/>
              <a:t> data</a:t>
            </a:r>
          </a:p>
          <a:p>
            <a:pPr marL="342900" indent="-342900">
              <a:buAutoNum type="arabicPeriod"/>
            </a:pPr>
            <a:r>
              <a:rPr lang="nb-NO" sz="1600" dirty="0"/>
              <a:t>Stages (N)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 err="1"/>
              <a:t>Use</a:t>
            </a:r>
            <a:r>
              <a:rPr lang="nb-NO" sz="1600" dirty="0"/>
              <a:t> steady-</a:t>
            </a:r>
            <a:r>
              <a:rPr lang="nb-NO" sz="1600" dirty="0" err="1"/>
              <a:t>state</a:t>
            </a:r>
            <a:r>
              <a:rPr lang="nb-NO" sz="1600" dirty="0"/>
              <a:t> </a:t>
            </a:r>
            <a:r>
              <a:rPr lang="nb-NO" sz="1600" dirty="0" err="1"/>
              <a:t>model</a:t>
            </a:r>
            <a:endParaRPr lang="nb-NO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Match steady-</a:t>
            </a:r>
            <a:r>
              <a:rPr lang="nb-NO" sz="1600" dirty="0" err="1"/>
              <a:t>state</a:t>
            </a:r>
            <a:r>
              <a:rPr lang="nb-NO" sz="1600" dirty="0"/>
              <a:t> </a:t>
            </a:r>
            <a:r>
              <a:rPr lang="nb-NO" sz="1600" dirty="0" err="1"/>
              <a:t>compositions</a:t>
            </a:r>
            <a:r>
              <a:rPr lang="nb-NO" sz="1600" dirty="0"/>
              <a:t> and </a:t>
            </a:r>
            <a:r>
              <a:rPr lang="nb-NO" sz="1600" dirty="0" err="1"/>
              <a:t>temperature</a:t>
            </a:r>
            <a:r>
              <a:rPr lang="nb-NO" sz="1600" dirty="0"/>
              <a:t> </a:t>
            </a:r>
            <a:r>
              <a:rPr lang="nb-NO" sz="1600" dirty="0" err="1"/>
              <a:t>profiles</a:t>
            </a:r>
            <a:endParaRPr lang="nb-NO" sz="16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600" dirty="0" err="1"/>
              <a:t>Adjust</a:t>
            </a:r>
            <a:r>
              <a:rPr lang="nb-NO" sz="1600" dirty="0"/>
              <a:t> N to </a:t>
            </a:r>
            <a:r>
              <a:rPr lang="nb-NO" sz="1600" dirty="0" err="1"/>
              <a:t>get</a:t>
            </a:r>
            <a:r>
              <a:rPr lang="nb-NO" sz="1600" dirty="0"/>
              <a:t> </a:t>
            </a:r>
            <a:r>
              <a:rPr lang="nb-NO" sz="1600" dirty="0" err="1"/>
              <a:t>theoretical</a:t>
            </a:r>
            <a:r>
              <a:rPr lang="nb-NO" sz="1600" dirty="0"/>
              <a:t> stages in </a:t>
            </a:r>
            <a:r>
              <a:rPr lang="nb-NO" sz="1600" dirty="0" err="1"/>
              <a:t>each</a:t>
            </a:r>
            <a:r>
              <a:rPr lang="nb-NO" sz="1600" dirty="0"/>
              <a:t> </a:t>
            </a:r>
            <a:r>
              <a:rPr lang="nb-NO" sz="1600" dirty="0" err="1"/>
              <a:t>section</a:t>
            </a:r>
            <a:r>
              <a:rPr lang="nb-NO" sz="1600" dirty="0"/>
              <a:t> (</a:t>
            </a:r>
            <a:r>
              <a:rPr lang="nb-NO" sz="1600" dirty="0" err="1"/>
              <a:t>also</a:t>
            </a:r>
            <a:r>
              <a:rPr lang="nb-NO" sz="1600" dirty="0"/>
              <a:t> for </a:t>
            </a:r>
            <a:r>
              <a:rPr lang="nb-NO" sz="1600" dirty="0" err="1"/>
              <a:t>packed</a:t>
            </a:r>
            <a:r>
              <a:rPr lang="nb-NO" sz="1600" dirty="0"/>
              <a:t> </a:t>
            </a:r>
            <a:r>
              <a:rPr lang="nb-NO" sz="1600" dirty="0" err="1"/>
              <a:t>column</a:t>
            </a:r>
            <a:r>
              <a:rPr lang="nb-NO" sz="16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600" dirty="0" err="1"/>
              <a:t>Tray</a:t>
            </a:r>
            <a:r>
              <a:rPr lang="nb-NO" sz="1600" dirty="0"/>
              <a:t> </a:t>
            </a:r>
            <a:r>
              <a:rPr lang="nb-NO" sz="1600" dirty="0" err="1"/>
              <a:t>column</a:t>
            </a:r>
            <a:r>
              <a:rPr lang="nb-NO" sz="1600" dirty="0"/>
              <a:t>: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use</a:t>
            </a:r>
            <a:r>
              <a:rPr lang="nb-NO" sz="1600" dirty="0"/>
              <a:t> </a:t>
            </a:r>
            <a:r>
              <a:rPr lang="nb-NO" sz="1600" dirty="0" err="1"/>
              <a:t>Murphee</a:t>
            </a:r>
            <a:r>
              <a:rPr lang="nb-NO" sz="1600" dirty="0"/>
              <a:t> </a:t>
            </a:r>
            <a:r>
              <a:rPr lang="nb-NO" sz="1600" dirty="0" err="1"/>
              <a:t>efficiency</a:t>
            </a:r>
            <a:r>
              <a:rPr lang="nb-NO" sz="1600" dirty="0"/>
              <a:t>. I </a:t>
            </a:r>
            <a:r>
              <a:rPr lang="nb-NO" sz="1600" dirty="0" err="1"/>
              <a:t>use</a:t>
            </a:r>
            <a:r>
              <a:rPr lang="nb-NO" sz="1600" dirty="0"/>
              <a:t> bypass </a:t>
            </a:r>
            <a:r>
              <a:rPr lang="nb-NO" sz="1600" dirty="0" err="1"/>
              <a:t>on</a:t>
            </a:r>
            <a:r>
              <a:rPr lang="nb-NO" sz="1600" dirty="0"/>
              <a:t> V and/or L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Holdup Mi. Match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dynamic</a:t>
            </a:r>
            <a:r>
              <a:rPr lang="nb-NO" sz="1600" dirty="0"/>
              <a:t> data for </a:t>
            </a:r>
            <a:r>
              <a:rPr lang="nb-NO" sz="1600" dirty="0" err="1"/>
              <a:t>compositions</a:t>
            </a:r>
            <a:endParaRPr lang="nb-NO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nb-NO" sz="1400" dirty="0"/>
              <a:t>Typical column holdup, M</a:t>
            </a:r>
            <a:r>
              <a:rPr lang="en-US" altLang="nb-NO" sz="1400" baseline="-25000" dirty="0"/>
              <a:t>L </a:t>
            </a:r>
            <a:r>
              <a:rPr lang="en-US" altLang="nb-NO" sz="1400" dirty="0"/>
              <a:t>= </a:t>
            </a:r>
            <a:r>
              <a:rPr lang="el-GR" altLang="nb-NO" sz="1400" dirty="0"/>
              <a:t>Σ</a:t>
            </a:r>
            <a:r>
              <a:rPr lang="nb-NO" altLang="nb-NO" sz="1400" dirty="0"/>
              <a:t>M</a:t>
            </a:r>
            <a:r>
              <a:rPr lang="nb-NO" altLang="nb-NO" sz="1400" baseline="-25000" dirty="0"/>
              <a:t>i</a:t>
            </a:r>
            <a:endParaRPr lang="en-US" altLang="nb-NO" sz="1400" baseline="-25000" dirty="0"/>
          </a:p>
          <a:p>
            <a:pPr lvl="1"/>
            <a:r>
              <a:rPr lang="en-US" altLang="nb-NO" sz="1200" dirty="0"/>
              <a:t>	Tray column: 10% of column volume</a:t>
            </a:r>
          </a:p>
          <a:p>
            <a:pPr lvl="1"/>
            <a:r>
              <a:rPr lang="en-US" altLang="nb-NO" sz="1200" dirty="0"/>
              <a:t>	Packed column: 5% of column volume</a:t>
            </a:r>
            <a:endParaRPr lang="nb-NO" sz="1600" dirty="0"/>
          </a:p>
          <a:p>
            <a:pPr marL="342900" indent="-342900">
              <a:buFont typeface="+mj-lt"/>
              <a:buAutoNum type="arabicPeriod"/>
            </a:pPr>
            <a:r>
              <a:rPr lang="nb-NO" sz="1600" dirty="0"/>
              <a:t>Liquid </a:t>
            </a:r>
            <a:r>
              <a:rPr lang="nb-NO" sz="1600" dirty="0" err="1"/>
              <a:t>dynamics</a:t>
            </a:r>
            <a:r>
              <a:rPr lang="nb-NO" sz="1600" dirty="0"/>
              <a:t>: Make </a:t>
            </a:r>
            <a:r>
              <a:rPr lang="nb-NO" sz="1600" dirty="0" err="1"/>
              <a:t>step</a:t>
            </a:r>
            <a:r>
              <a:rPr lang="nb-NO" sz="1600" dirty="0"/>
              <a:t> in L and </a:t>
            </a:r>
            <a:r>
              <a:rPr lang="nb-NO" sz="1600" dirty="0" err="1"/>
              <a:t>see</a:t>
            </a:r>
            <a:r>
              <a:rPr lang="nb-NO" sz="1600" dirty="0"/>
              <a:t> </a:t>
            </a:r>
            <a:r>
              <a:rPr lang="nb-NO" sz="1600" dirty="0" err="1"/>
              <a:t>how</a:t>
            </a:r>
            <a:r>
              <a:rPr lang="nb-NO" sz="1600" dirty="0"/>
              <a:t> </a:t>
            </a:r>
            <a:r>
              <a:rPr lang="nb-NO" sz="1600" dirty="0" err="1"/>
              <a:t>long</a:t>
            </a:r>
            <a:r>
              <a:rPr lang="nb-NO" sz="1600" dirty="0"/>
              <a:t> it </a:t>
            </a:r>
            <a:r>
              <a:rPr lang="nb-NO" sz="1600" dirty="0" err="1"/>
              <a:t>takes</a:t>
            </a:r>
            <a:r>
              <a:rPr lang="nb-NO" sz="1600" dirty="0"/>
              <a:t> for </a:t>
            </a:r>
            <a:r>
              <a:rPr lang="nb-NO" sz="1600" dirty="0" err="1"/>
              <a:t>change</a:t>
            </a:r>
            <a:r>
              <a:rPr lang="nb-NO" sz="1600" dirty="0"/>
              <a:t> to </a:t>
            </a:r>
            <a:r>
              <a:rPr lang="nb-NO" sz="1600" dirty="0" err="1"/>
              <a:t>reach</a:t>
            </a:r>
            <a:r>
              <a:rPr lang="nb-NO" sz="1600" dirty="0"/>
              <a:t> </a:t>
            </a:r>
            <a:r>
              <a:rPr lang="nb-NO" sz="1600" dirty="0" err="1"/>
              <a:t>bottom</a:t>
            </a:r>
            <a:endParaRPr lang="nb-NO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altLang="nb-NO" sz="2000" dirty="0"/>
              <a:t>Francis </a:t>
            </a:r>
            <a:r>
              <a:rPr lang="nb-NO" altLang="nb-NO" sz="2000" dirty="0" err="1"/>
              <a:t>weir</a:t>
            </a:r>
            <a:r>
              <a:rPr lang="nb-NO" altLang="nb-NO" sz="2000" dirty="0"/>
              <a:t> </a:t>
            </a:r>
            <a:r>
              <a:rPr lang="nb-NO" altLang="nb-NO" sz="2000" dirty="0" err="1"/>
              <a:t>formula</a:t>
            </a:r>
            <a:r>
              <a:rPr lang="nb-NO" altLang="nb-NO" sz="2000" dirty="0"/>
              <a:t>: </a:t>
            </a:r>
            <a:r>
              <a:rPr lang="el-GR" altLang="nb-NO" sz="2000" dirty="0"/>
              <a:t>θ</a:t>
            </a:r>
            <a:r>
              <a:rPr lang="nb-NO" altLang="nb-NO" sz="2000" baseline="-25000" dirty="0"/>
              <a:t>L</a:t>
            </a:r>
            <a:r>
              <a:rPr lang="nb-NO" altLang="nb-NO" sz="2000" dirty="0"/>
              <a:t> ≈ (2/3) M</a:t>
            </a:r>
            <a:r>
              <a:rPr lang="nb-NO" altLang="nb-NO" sz="2000" baseline="-25000" dirty="0"/>
              <a:t>L</a:t>
            </a:r>
            <a:r>
              <a:rPr lang="nb-NO" altLang="nb-NO" sz="2000" dirty="0"/>
              <a:t> / L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67400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496A-C9B7-4C7A-9D22-8D086460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Dynamics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F925C54-E23E-4C05-B589-1FD050E06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660370"/>
            <a:ext cx="5792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. Propylene-propane (C3-splitter, column D)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50960B-C701-4E28-8F49-60C719656705}"/>
              </a:ext>
            </a:extLst>
          </p:cNvPr>
          <p:cNvGrpSpPr/>
          <p:nvPr/>
        </p:nvGrpSpPr>
        <p:grpSpPr>
          <a:xfrm>
            <a:off x="1835150" y="2511995"/>
            <a:ext cx="5570034" cy="2706504"/>
            <a:chOff x="2375984" y="3920886"/>
            <a:chExt cx="5570034" cy="2706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11">
                  <a:extLst>
                    <a:ext uri="{FF2B5EF4-FFF2-40B4-BE49-F238E27FC236}">
                      <a16:creationId xmlns:a16="http://schemas.microsoft.com/office/drawing/2014/main" id="{8F017DEF-572D-4E44-9E96-EB9856F7A0B5}"/>
                    </a:ext>
                  </a:extLst>
                </p:cNvPr>
                <p:cNvSpPr txBox="1"/>
                <p:nvPr/>
              </p:nvSpPr>
              <p:spPr bwMode="auto">
                <a:xfrm>
                  <a:off x="2661734" y="6060653"/>
                  <a:ext cx="5187950" cy="566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nb-NO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b-NO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tot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den>
                        </m:f>
                        <m:r>
                          <a:rPr lang="nb-NO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nb-NO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nb-NO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den>
                        </m:f>
                        <m:r>
                          <a:rPr lang="nb-NO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=111</m:t>
                        </m:r>
                        <m:r>
                          <m:rPr>
                            <m:sty m:val="p"/>
                          </m:rPr>
                          <a:rPr lang="nb-NO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5" name="Object 11">
                  <a:extLst>
                    <a:ext uri="{FF2B5EF4-FFF2-40B4-BE49-F238E27FC236}">
                      <a16:creationId xmlns:a16="http://schemas.microsoft.com/office/drawing/2014/main" id="{8F017DEF-572D-4E44-9E96-EB9856F7A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1734" y="6060653"/>
                  <a:ext cx="5187950" cy="5667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2B34DA7F-B596-4053-97AD-98640C321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984" y="3920886"/>
              <a:ext cx="5570034" cy="255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= 110 theoretical stages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nb-NO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nb-NO" altLang="nb-NO" sz="16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nb-NO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=5.6K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</a:t>
              </a: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1.12 (relative volatility at 15 bar) 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Purities: 99.5% propylene (top) and 90% propane (bottom) 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Assume constant molar flows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L/D = 19, D/F = 0.614</a:t>
              </a:r>
            </a:p>
            <a:p>
              <a:pPr>
                <a:spcBef>
                  <a:spcPct val="50000"/>
                </a:spcBef>
                <a:buSzPct val="80000"/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nb-NO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nb-NO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4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D40D3897-E3EF-48D1-84F3-C3FE20BCA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2" y="95075"/>
            <a:ext cx="7559675" cy="995363"/>
          </a:xfrm>
        </p:spPr>
        <p:txBody>
          <a:bodyPr>
            <a:normAutofit fontScale="90000"/>
          </a:bodyPr>
          <a:lstStyle/>
          <a:p>
            <a:r>
              <a:rPr lang="en-US" altLang="nb-NO" sz="1800" dirty="0"/>
              <a:t>External flow change</a:t>
            </a:r>
            <a:br>
              <a:rPr lang="en-US" altLang="nb-NO" sz="1800" dirty="0"/>
            </a:br>
            <a:r>
              <a:rPr lang="en-US" altLang="nb-NO" sz="1800" dirty="0"/>
              <a:t>Propylene-propane. Simulated composition response. </a:t>
            </a:r>
            <a:br>
              <a:rPr lang="en-US" altLang="nb-NO" sz="1800" dirty="0"/>
            </a:br>
            <a:r>
              <a:rPr lang="en-US" altLang="nb-NO" sz="1800" dirty="0"/>
              <a:t>Increase reflux 0.4% (</a:t>
            </a:r>
            <a:r>
              <a:rPr lang="en-US" altLang="nb-NO" sz="18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nb-NO" sz="1800" dirty="0">
                <a:solidFill>
                  <a:srgbClr val="FF0000"/>
                </a:solidFill>
              </a:rPr>
              <a:t>L</a:t>
            </a:r>
            <a:r>
              <a:rPr lang="en-US" altLang="nb-NO" sz="1800" dirty="0"/>
              <a:t> = +0.05, </a:t>
            </a:r>
            <a:r>
              <a:rPr lang="en-US" altLang="nb-NO" sz="18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nb-NO" sz="1800" dirty="0"/>
              <a:t> D=-0.05) with V constant: </a:t>
            </a:r>
            <a:br>
              <a:rPr lang="en-US" altLang="nb-NO" sz="1800" dirty="0"/>
            </a:br>
            <a:endParaRPr lang="en-US" altLang="nb-NO" sz="1800" dirty="0"/>
          </a:p>
        </p:txBody>
      </p:sp>
      <p:pic>
        <p:nvPicPr>
          <p:cNvPr id="282628" name="Picture 4">
            <a:extLst>
              <a:ext uri="{FF2B5EF4-FFF2-40B4-BE49-F238E27FC236}">
                <a16:creationId xmlns:a16="http://schemas.microsoft.com/office/drawing/2014/main" id="{53FFB25B-6823-4CEC-A38D-7377EE88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0" y="909638"/>
            <a:ext cx="35274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29" name="Picture 5">
            <a:extLst>
              <a:ext uri="{FF2B5EF4-FFF2-40B4-BE49-F238E27FC236}">
                <a16:creationId xmlns:a16="http://schemas.microsoft.com/office/drawing/2014/main" id="{CB96061D-68C5-44F8-8764-7D66DF1F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7413"/>
            <a:ext cx="360045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30" name="Picture 6">
            <a:extLst>
              <a:ext uri="{FF2B5EF4-FFF2-40B4-BE49-F238E27FC236}">
                <a16:creationId xmlns:a16="http://schemas.microsoft.com/office/drawing/2014/main" id="{B98B3AF6-4577-4A76-8FDC-FF130D5E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15" y="909638"/>
            <a:ext cx="35290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31" name="Text Box 7">
            <a:extLst>
              <a:ext uri="{FF2B5EF4-FFF2-40B4-BE49-F238E27FC236}">
                <a16:creationId xmlns:a16="http://schemas.microsoft.com/office/drawing/2014/main" id="{6758970B-9B84-4E54-8C65-B42283CD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224088"/>
            <a:ext cx="446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82632" name="Group 8">
            <a:extLst>
              <a:ext uri="{FF2B5EF4-FFF2-40B4-BE49-F238E27FC236}">
                <a16:creationId xmlns:a16="http://schemas.microsoft.com/office/drawing/2014/main" id="{52D55977-809F-4E77-8A4F-B5AB35876B56}"/>
              </a:ext>
            </a:extLst>
          </p:cNvPr>
          <p:cNvGrpSpPr>
            <a:grpSpLocks/>
          </p:cNvGrpSpPr>
          <p:nvPr/>
        </p:nvGrpSpPr>
        <p:grpSpPr bwMode="auto">
          <a:xfrm>
            <a:off x="1037953" y="3787775"/>
            <a:ext cx="3311525" cy="2465388"/>
            <a:chOff x="703" y="2568"/>
            <a:chExt cx="2086" cy="1553"/>
          </a:xfrm>
        </p:grpSpPr>
        <p:pic>
          <p:nvPicPr>
            <p:cNvPr id="282633" name="Picture 9">
              <a:extLst>
                <a:ext uri="{FF2B5EF4-FFF2-40B4-BE49-F238E27FC236}">
                  <a16:creationId xmlns:a16="http://schemas.microsoft.com/office/drawing/2014/main" id="{D7B80564-044F-46EC-BF62-158C2D69F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68"/>
              <a:ext cx="952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2634" name="Line 10">
              <a:extLst>
                <a:ext uri="{FF2B5EF4-FFF2-40B4-BE49-F238E27FC236}">
                  <a16:creationId xmlns:a16="http://schemas.microsoft.com/office/drawing/2014/main" id="{C6893173-A912-4C89-8154-410A53117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" y="3203"/>
              <a:ext cx="1088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2635" name="Text Box 11">
              <a:extLst>
                <a:ext uri="{FF2B5EF4-FFF2-40B4-BE49-F238E27FC236}">
                  <a16:creationId xmlns:a16="http://schemas.microsoft.com/office/drawing/2014/main" id="{7002DD2B-D74A-4E30-B8F4-76DE06AA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2898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b="1">
                  <a:cs typeface="Times New Roman" panose="02020603050405020304" pitchFamily="18" charset="0"/>
                </a:rPr>
                <a:t>X</a:t>
              </a:r>
              <a:r>
                <a:rPr lang="en-US" altLang="nb-NO" b="1" baseline="-25000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2636" name="Text Box 12">
              <a:extLst>
                <a:ext uri="{FF2B5EF4-FFF2-40B4-BE49-F238E27FC236}">
                  <a16:creationId xmlns:a16="http://schemas.microsoft.com/office/drawing/2014/main" id="{14ED3F07-C589-41D4-A119-48CCD5F0C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929"/>
              <a:ext cx="5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 b="1">
                  <a:cs typeface="Times New Roman" panose="02020603050405020304" pitchFamily="18" charset="0"/>
                </a:rPr>
                <a:t>2000 min</a:t>
              </a:r>
            </a:p>
          </p:txBody>
        </p:sp>
      </p:grp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81858F3D-721E-47A9-A95F-8E2FEA7D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1792288"/>
            <a:ext cx="1089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feed stage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8F3F989D-5131-4983-BED8-739C801C7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903" y="1271239"/>
            <a:ext cx="1739660" cy="3246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3EED8-C178-4CBA-BDF8-08C1B9EA5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394" y="4334868"/>
            <a:ext cx="299923" cy="292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0B70E-C6DD-4790-90D3-EEBC4CEB8516}"/>
              </a:ext>
            </a:extLst>
          </p:cNvPr>
          <p:cNvSpPr txBox="1"/>
          <p:nvPr/>
        </p:nvSpPr>
        <p:spPr>
          <a:xfrm>
            <a:off x="3625315" y="475012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/>
              <a:t>6 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C3277-EAD7-4D31-9B80-5254746DB977}"/>
              </a:ext>
            </a:extLst>
          </p:cNvPr>
          <p:cNvSpPr txBox="1"/>
          <p:nvPr/>
        </p:nvSpPr>
        <p:spPr>
          <a:xfrm>
            <a:off x="8399860" y="166897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9C8D14-C1FF-403E-8631-F57C957FA422}"/>
              </a:ext>
            </a:extLst>
          </p:cNvPr>
          <p:cNvSpPr txBox="1"/>
          <p:nvPr/>
        </p:nvSpPr>
        <p:spPr>
          <a:xfrm>
            <a:off x="7371996" y="379886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>
            <a:extLst>
              <a:ext uri="{FF2B5EF4-FFF2-40B4-BE49-F238E27FC236}">
                <a16:creationId xmlns:a16="http://schemas.microsoft.com/office/drawing/2014/main" id="{63A56A70-FD4A-4200-9A7A-8A71AAE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3863"/>
            <a:ext cx="8208963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53" name="Text Box 5">
            <a:extLst>
              <a:ext uri="{FF2B5EF4-FFF2-40B4-BE49-F238E27FC236}">
                <a16:creationId xmlns:a16="http://schemas.microsoft.com/office/drawing/2014/main" id="{3CD69178-D381-450D-8D81-F2E8A565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11163"/>
            <a:ext cx="2068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 dirty="0">
                <a:cs typeface="Times New Roman" panose="02020603050405020304" pitchFamily="18" charset="0"/>
              </a:rPr>
              <a:t>Increase in L +0.05 </a:t>
            </a:r>
          </a:p>
          <a:p>
            <a:endParaRPr lang="en-US" altLang="nb-NO" b="1" dirty="0">
              <a:cs typeface="Times New Roman" panose="02020603050405020304" pitchFamily="18" charset="0"/>
            </a:endParaRPr>
          </a:p>
        </p:txBody>
      </p:sp>
      <p:sp>
        <p:nvSpPr>
          <p:cNvPr id="283654" name="Text Box 6">
            <a:extLst>
              <a:ext uri="{FF2B5EF4-FFF2-40B4-BE49-F238E27FC236}">
                <a16:creationId xmlns:a16="http://schemas.microsoft.com/office/drawing/2014/main" id="{16F64A89-B03E-432C-98FB-28F786EE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1844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1200" b="1">
                <a:cs typeface="Times New Roman" panose="02020603050405020304" pitchFamily="18" charset="0"/>
              </a:rPr>
              <a:t>feed stage</a:t>
            </a:r>
            <a:endParaRPr lang="en-US" altLang="nb-NO" sz="12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C6B0845D-95A2-49BB-B67B-867A9DC1B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3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nb-NO" sz="1800" dirty="0"/>
              <a:t>External flow change.</a:t>
            </a:r>
            <a:br>
              <a:rPr lang="en-US" altLang="nb-NO" sz="1800" dirty="0"/>
            </a:br>
            <a:r>
              <a:rPr lang="en-US" altLang="nb-NO" sz="1800" dirty="0"/>
              <a:t>Propylene-propane. Simulated composition response with detailed model. </a:t>
            </a:r>
            <a:br>
              <a:rPr lang="en-US" altLang="nb-NO" sz="1800" dirty="0"/>
            </a:br>
            <a:r>
              <a:rPr lang="en-US" altLang="nb-NO" sz="1800" dirty="0"/>
              <a:t>Increase boilup (</a:t>
            </a:r>
            <a:r>
              <a:rPr lang="en-US" altLang="nb-NO" sz="1800" dirty="0">
                <a:solidFill>
                  <a:srgbClr val="FF0000"/>
                </a:solidFill>
              </a:rPr>
              <a:t>V</a:t>
            </a:r>
            <a:r>
              <a:rPr lang="en-US" altLang="nb-NO" sz="1800" dirty="0"/>
              <a:t>: +0.05, D: +0.05) with L constant</a:t>
            </a:r>
            <a:br>
              <a:rPr lang="en-US" altLang="nb-NO" sz="1800" dirty="0"/>
            </a:br>
            <a:endParaRPr lang="en-US" altLang="nb-NO" sz="1800" dirty="0"/>
          </a:p>
        </p:txBody>
      </p:sp>
      <p:pic>
        <p:nvPicPr>
          <p:cNvPr id="285700" name="Picture 4">
            <a:extLst>
              <a:ext uri="{FF2B5EF4-FFF2-40B4-BE49-F238E27FC236}">
                <a16:creationId xmlns:a16="http://schemas.microsoft.com/office/drawing/2014/main" id="{11D4A979-B112-48ED-8F1E-80E5E0B6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54" y="1006127"/>
            <a:ext cx="3671888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1" name="Picture 5">
            <a:extLst>
              <a:ext uri="{FF2B5EF4-FFF2-40B4-BE49-F238E27FC236}">
                <a16:creationId xmlns:a16="http://schemas.microsoft.com/office/drawing/2014/main" id="{8FEA2820-DFA9-46DD-89B5-FC57E7FA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29000"/>
            <a:ext cx="381635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2" name="Picture 6">
            <a:extLst>
              <a:ext uri="{FF2B5EF4-FFF2-40B4-BE49-F238E27FC236}">
                <a16:creationId xmlns:a16="http://schemas.microsoft.com/office/drawing/2014/main" id="{F5BDD490-CAC8-440E-A762-E51F0270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15113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3" name="Picture 7">
            <a:extLst>
              <a:ext uri="{FF2B5EF4-FFF2-40B4-BE49-F238E27FC236}">
                <a16:creationId xmlns:a16="http://schemas.microsoft.com/office/drawing/2014/main" id="{56229A45-55F1-4061-8FDB-5F5CFFCE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74491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704" name="Text Box 8">
            <a:extLst>
              <a:ext uri="{FF2B5EF4-FFF2-40B4-BE49-F238E27FC236}">
                <a16:creationId xmlns:a16="http://schemas.microsoft.com/office/drawing/2014/main" id="{020FC847-CE6C-4EE0-AF8B-86762A43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654675"/>
            <a:ext cx="26030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 dirty="0">
                <a:cs typeface="Times New Roman" panose="02020603050405020304" pitchFamily="18" charset="0"/>
              </a:rPr>
              <a:t>Opposite of increase in L!</a:t>
            </a:r>
          </a:p>
        </p:txBody>
      </p:sp>
      <p:sp>
        <p:nvSpPr>
          <p:cNvPr id="285705" name="Line 9">
            <a:extLst>
              <a:ext uri="{FF2B5EF4-FFF2-40B4-BE49-F238E27FC236}">
                <a16:creationId xmlns:a16="http://schemas.microsoft.com/office/drawing/2014/main" id="{0F9EE2F6-C8D8-4615-BBC5-B7B0EDC8C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860800"/>
            <a:ext cx="1655763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85706" name="Text Box 10">
            <a:extLst>
              <a:ext uri="{FF2B5EF4-FFF2-40B4-BE49-F238E27FC236}">
                <a16:creationId xmlns:a16="http://schemas.microsoft.com/office/drawing/2014/main" id="{7C7E627C-9565-4546-ABCE-ED192254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133600"/>
            <a:ext cx="108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 dirty="0" err="1">
                <a:cs typeface="Times New Roman" panose="02020603050405020304" pitchFamily="18" charset="0"/>
              </a:rPr>
              <a:t>X</a:t>
            </a:r>
            <a:r>
              <a:rPr lang="en-US" altLang="nb-NO" b="1" baseline="-25000" dirty="0" err="1">
                <a:cs typeface="Times New Roman" panose="02020603050405020304" pitchFamily="18" charset="0"/>
              </a:rPr>
              <a:t>feed</a:t>
            </a:r>
            <a:r>
              <a:rPr lang="en-US" altLang="nb-NO" b="1" baseline="-25000" dirty="0">
                <a:cs typeface="Times New Roman" panose="02020603050405020304" pitchFamily="18" charset="0"/>
              </a:rPr>
              <a:t> stage</a:t>
            </a:r>
          </a:p>
        </p:txBody>
      </p:sp>
      <p:sp>
        <p:nvSpPr>
          <p:cNvPr id="285707" name="Text Box 11">
            <a:extLst>
              <a:ext uri="{FF2B5EF4-FFF2-40B4-BE49-F238E27FC236}">
                <a16:creationId xmlns:a16="http://schemas.microsoft.com/office/drawing/2014/main" id="{2557E722-8AC0-47F4-8C88-C8CD196F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508500"/>
            <a:ext cx="446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5708" name="Text Box 12">
            <a:extLst>
              <a:ext uri="{FF2B5EF4-FFF2-40B4-BE49-F238E27FC236}">
                <a16:creationId xmlns:a16="http://schemas.microsoft.com/office/drawing/2014/main" id="{DC8548E4-ADB1-4639-81E2-CBA5CD47E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916113"/>
            <a:ext cx="446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9C48A8B-7422-43A7-B57F-998C84F14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903" y="1271239"/>
            <a:ext cx="1739660" cy="3246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6479D-379D-4708-9A44-4EEC24F548DC}"/>
              </a:ext>
            </a:extLst>
          </p:cNvPr>
          <p:cNvSpPr txBox="1"/>
          <p:nvPr/>
        </p:nvSpPr>
        <p:spPr>
          <a:xfrm>
            <a:off x="7734411" y="374310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443080-7D38-4B2E-BF01-CD11D27302A2}"/>
              </a:ext>
            </a:extLst>
          </p:cNvPr>
          <p:cNvSpPr txBox="1"/>
          <p:nvPr/>
        </p:nvSpPr>
        <p:spPr>
          <a:xfrm>
            <a:off x="8399860" y="166897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>
            <a:extLst>
              <a:ext uri="{FF2B5EF4-FFF2-40B4-BE49-F238E27FC236}">
                <a16:creationId xmlns:a16="http://schemas.microsoft.com/office/drawing/2014/main" id="{034FE0F1-0E3E-4AA5-9E33-709A34FD8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78880" cy="4525963"/>
          </a:xfrm>
        </p:spPr>
        <p:txBody>
          <a:bodyPr/>
          <a:lstStyle/>
          <a:p>
            <a:r>
              <a:rPr lang="en-US" altLang="nb-NO" dirty="0"/>
              <a:t>What happens if we increase both L and V at the same time?</a:t>
            </a:r>
          </a:p>
          <a:p>
            <a:r>
              <a:rPr lang="en-US" altLang="nb-NO" dirty="0"/>
              <a:t>Then D and B are constant</a:t>
            </a:r>
          </a:p>
          <a:p>
            <a:r>
              <a:rPr lang="en-US" altLang="nb-NO" dirty="0"/>
              <a:t>Internal flow change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b-NO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1011AC1-04F2-430E-AF03-671BC856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911" y="1356583"/>
            <a:ext cx="1739660" cy="3246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2A363-3CB3-4274-ACA9-3A2BFE6E0C1E}"/>
              </a:ext>
            </a:extLst>
          </p:cNvPr>
          <p:cNvSpPr txBox="1"/>
          <p:nvPr/>
        </p:nvSpPr>
        <p:spPr>
          <a:xfrm>
            <a:off x="7371996" y="379886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C0976-51B4-475D-9437-2DF337DD8430}"/>
              </a:ext>
            </a:extLst>
          </p:cNvPr>
          <p:cNvSpPr txBox="1"/>
          <p:nvPr/>
        </p:nvSpPr>
        <p:spPr>
          <a:xfrm>
            <a:off x="8065230" y="176562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F8D6FB-7AED-4328-8CB5-13EABA9C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Sigurd Skogestad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07B6B4F-F280-474F-ABD5-A2D18D486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1955: Born in Norway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1978: MS (</a:t>
            </a:r>
            <a:r>
              <a:rPr lang="en-US" altLang="nb-NO" sz="1600" dirty="0" err="1"/>
              <a:t>Siv.ing</a:t>
            </a:r>
            <a:r>
              <a:rPr lang="en-US" altLang="nb-NO" sz="1600" dirty="0"/>
              <a:t>.) in chemical engineering at NTNU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1979-1983: Worked at Norsk Hydro co. (</a:t>
            </a:r>
            <a:r>
              <a:rPr lang="en-US" altLang="nb-NO" sz="1600" dirty="0">
                <a:solidFill>
                  <a:srgbClr val="FF0000"/>
                </a:solidFill>
              </a:rPr>
              <a:t>distillation</a:t>
            </a:r>
            <a:r>
              <a:rPr lang="en-US" altLang="nb-NO" sz="1600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1987: PhD from Caltech (supervisor: Manfred Morari)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200" dirty="0"/>
              <a:t>Thesis: “Studies om robust control of </a:t>
            </a:r>
            <a:r>
              <a:rPr lang="en-US" sz="1200" dirty="0">
                <a:solidFill>
                  <a:srgbClr val="FF0000"/>
                </a:solidFill>
              </a:rPr>
              <a:t>distillation</a:t>
            </a:r>
            <a:r>
              <a:rPr lang="en-US" sz="1200" dirty="0"/>
              <a:t> columns”</a:t>
            </a:r>
            <a:endParaRPr lang="en-US" altLang="nb-NO" sz="1200" dirty="0"/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1987-present: Professor of chemical engineering at NTNU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200" dirty="0"/>
              <a:t>42 Phd students graduated (9 with </a:t>
            </a:r>
            <a:r>
              <a:rPr lang="en-US" altLang="nb-NO" sz="1200" dirty="0">
                <a:solidFill>
                  <a:srgbClr val="FF0000"/>
                </a:solidFill>
              </a:rPr>
              <a:t>distillation</a:t>
            </a:r>
            <a:r>
              <a:rPr lang="en-US" altLang="nb-NO" sz="1200" dirty="0"/>
              <a:t> in title of thesis)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1999-2009: Head of Department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2015- : Director SUBPRO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200+ journal publications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Book: Multivariable Feedback Control (Wiley 1996; 2005)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/>
              <a:t>Book: Chemical and energy process engineering (CRC Press, 2008)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1989</a:t>
            </a:r>
            <a:r>
              <a:rPr lang="en-US" altLang="nb-NO" sz="1400" i="1" dirty="0"/>
              <a:t>: Ted Peterson Best Paper Award</a:t>
            </a:r>
            <a:r>
              <a:rPr lang="en-US" altLang="nb-NO" sz="1400" dirty="0"/>
              <a:t> by the CAST division of </a:t>
            </a:r>
            <a:r>
              <a:rPr lang="en-US" altLang="nb-NO" sz="1400" dirty="0" err="1"/>
              <a:t>AIChE</a:t>
            </a:r>
            <a:r>
              <a:rPr lang="en-US" altLang="nb-NO" sz="14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1990</a:t>
            </a:r>
            <a:r>
              <a:rPr lang="en-US" altLang="nb-NO" sz="1400" i="1" dirty="0"/>
              <a:t>: George S. </a:t>
            </a:r>
            <a:r>
              <a:rPr lang="en-US" altLang="nb-NO" sz="1400" i="1" dirty="0" err="1"/>
              <a:t>Axelby</a:t>
            </a:r>
            <a:r>
              <a:rPr lang="en-US" altLang="nb-NO" sz="1400" i="1" dirty="0"/>
              <a:t> Outstanding Paper Award</a:t>
            </a:r>
            <a:r>
              <a:rPr lang="en-US" altLang="nb-NO" sz="1400" dirty="0"/>
              <a:t> by the Control System Society of IEEE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1992</a:t>
            </a:r>
            <a:r>
              <a:rPr lang="en-US" altLang="nb-NO" sz="1400" i="1" dirty="0"/>
              <a:t>: O. Hugo </a:t>
            </a:r>
            <a:r>
              <a:rPr lang="en-US" altLang="nb-NO" sz="1400" i="1" dirty="0" err="1"/>
              <a:t>Schuck</a:t>
            </a:r>
            <a:r>
              <a:rPr lang="en-US" altLang="nb-NO" sz="1400" i="1" dirty="0"/>
              <a:t> Best Paper Award</a:t>
            </a:r>
            <a:r>
              <a:rPr lang="en-US" altLang="nb-NO" sz="1400" dirty="0"/>
              <a:t> by the American Automatic Control Council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2006:</a:t>
            </a:r>
            <a:r>
              <a:rPr lang="en-US" altLang="nb-NO" sz="1400" i="1" dirty="0"/>
              <a:t> Best paper award</a:t>
            </a:r>
            <a:r>
              <a:rPr lang="en-US" altLang="nb-NO" sz="1400" dirty="0"/>
              <a:t> in </a:t>
            </a:r>
            <a:r>
              <a:rPr lang="en-US" altLang="nb-NO" sz="1400" i="1" dirty="0"/>
              <a:t>Computers and chemical engineering</a:t>
            </a:r>
            <a:r>
              <a:rPr lang="en-US" altLang="nb-NO" sz="1400" dirty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2011: </a:t>
            </a:r>
            <a:r>
              <a:rPr lang="en-US" altLang="nb-NO" sz="1400" i="1" dirty="0"/>
              <a:t>Process Automation Hall of Fame</a:t>
            </a:r>
            <a:r>
              <a:rPr lang="en-US" altLang="nb-NO" sz="1400" dirty="0"/>
              <a:t> (US)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2012: </a:t>
            </a:r>
            <a:r>
              <a:rPr lang="en-US" altLang="nb-NO" sz="1400" i="1" dirty="0"/>
              <a:t>Fellow of American Institute of Chemical Engineers (</a:t>
            </a:r>
            <a:r>
              <a:rPr lang="en-US" altLang="nb-NO" sz="1400" i="1" dirty="0" err="1"/>
              <a:t>AIChE</a:t>
            </a:r>
            <a:r>
              <a:rPr lang="en-US" altLang="nb-NO" sz="1400" i="1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2014: </a:t>
            </a:r>
            <a:r>
              <a:rPr lang="en-US" altLang="nb-NO" sz="1400" i="1" dirty="0"/>
              <a:t>Fellow of International Federation of Automatic Control (IFAC)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/>
              <a:t>2019</a:t>
            </a:r>
            <a:r>
              <a:rPr lang="en-US" altLang="nb-NO" sz="1400" i="1" dirty="0"/>
              <a:t>: </a:t>
            </a:r>
            <a:r>
              <a:rPr lang="en-US" sz="1400" i="1" dirty="0"/>
              <a:t>Best paper award at the ESCAPE 2019 Symposium (Eindhoven)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/>
              <a:t>2019</a:t>
            </a:r>
            <a:r>
              <a:rPr lang="en-US" sz="1400" i="1" dirty="0"/>
              <a:t>: Computing in chemical engineering award from the American Institute of Chemical Engineers</a:t>
            </a:r>
            <a:endParaRPr lang="en-US" altLang="nb-NO" sz="1400" dirty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nb-NO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AA6B6C0F-0CAE-4DCC-B264-B21F2D678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63513"/>
            <a:ext cx="7559675" cy="995362"/>
          </a:xfrm>
        </p:spPr>
        <p:txBody>
          <a:bodyPr>
            <a:normAutofit fontScale="90000"/>
          </a:bodyPr>
          <a:lstStyle/>
          <a:p>
            <a:r>
              <a:rPr lang="en-US" altLang="nb-NO" sz="1800" dirty="0"/>
              <a:t>Internal flow change.</a:t>
            </a:r>
            <a:br>
              <a:rPr lang="en-US" altLang="nb-NO" sz="1800" dirty="0"/>
            </a:br>
            <a:r>
              <a:rPr lang="en-US" altLang="nb-NO" sz="1800" dirty="0"/>
              <a:t>Propylene-propane. Simulated composition response with detailed model. </a:t>
            </a:r>
            <a:br>
              <a:rPr lang="en-US" altLang="nb-NO" sz="1800" dirty="0"/>
            </a:br>
            <a:r>
              <a:rPr lang="en-US" altLang="nb-NO" sz="1800" dirty="0"/>
              <a:t>Increase both L and V by same amount (</a:t>
            </a:r>
            <a:r>
              <a:rPr lang="en-US" altLang="nb-NO" sz="1800" dirty="0">
                <a:sym typeface="Symbol" panose="05050102010706020507" pitchFamily="18" charset="2"/>
              </a:rPr>
              <a:t></a:t>
            </a:r>
            <a:r>
              <a:rPr lang="en-US" altLang="nb-NO" sz="1800" dirty="0"/>
              <a:t> V = </a:t>
            </a:r>
            <a:r>
              <a:rPr lang="en-US" altLang="nb-NO" sz="1800" dirty="0">
                <a:sym typeface="Symbol" panose="05050102010706020507" pitchFamily="18" charset="2"/>
              </a:rPr>
              <a:t></a:t>
            </a:r>
            <a:r>
              <a:rPr lang="en-US" altLang="nb-NO" sz="1800" dirty="0"/>
              <a:t> L = +0.05)</a:t>
            </a:r>
            <a:br>
              <a:rPr lang="en-US" altLang="nb-NO" sz="1800" dirty="0"/>
            </a:br>
            <a:endParaRPr lang="en-US" altLang="nb-NO" sz="1800" dirty="0"/>
          </a:p>
        </p:txBody>
      </p:sp>
      <p:pic>
        <p:nvPicPr>
          <p:cNvPr id="287748" name="Picture 4">
            <a:extLst>
              <a:ext uri="{FF2B5EF4-FFF2-40B4-BE49-F238E27FC236}">
                <a16:creationId xmlns:a16="http://schemas.microsoft.com/office/drawing/2014/main" id="{BB88B1EF-DA4E-491C-9ABA-7C54C400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2804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49" name="Text Box 5">
            <a:extLst>
              <a:ext uri="{FF2B5EF4-FFF2-40B4-BE49-F238E27FC236}">
                <a16:creationId xmlns:a16="http://schemas.microsoft.com/office/drawing/2014/main" id="{91339AF0-C1BA-4C07-B618-5EB2F56C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27818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Very small effect</a:t>
            </a:r>
          </a:p>
        </p:txBody>
      </p:sp>
      <p:sp>
        <p:nvSpPr>
          <p:cNvPr id="287750" name="Text Box 6">
            <a:extLst>
              <a:ext uri="{FF2B5EF4-FFF2-40B4-BE49-F238E27FC236}">
                <a16:creationId xmlns:a16="http://schemas.microsoft.com/office/drawing/2014/main" id="{DBF57ECC-A980-4EA4-BA4D-3CED8EB5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682875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1200" b="1">
                <a:cs typeface="Times New Roman" panose="02020603050405020304" pitchFamily="18" charset="0"/>
              </a:rPr>
              <a:t>feed stage</a:t>
            </a:r>
            <a:endParaRPr lang="en-US" altLang="nb-NO" sz="12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Text Box 4">
            <a:extLst>
              <a:ext uri="{FF2B5EF4-FFF2-40B4-BE49-F238E27FC236}">
                <a16:creationId xmlns:a16="http://schemas.microsoft.com/office/drawing/2014/main" id="{F8425685-E75B-400D-8517-EAFE91AA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825"/>
            <a:ext cx="8228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b="1" dirty="0">
                <a:cs typeface="Times New Roman" panose="02020603050405020304" pitchFamily="18" charset="0"/>
              </a:rPr>
              <a:t>Increase both L and V by same amount (</a:t>
            </a:r>
            <a:r>
              <a:rPr lang="en-US" altLang="nb-NO" b="1" dirty="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b="1" dirty="0">
                <a:cs typeface="Times New Roman" panose="02020603050405020304" pitchFamily="18" charset="0"/>
              </a:rPr>
              <a:t>V = </a:t>
            </a:r>
            <a:r>
              <a:rPr lang="en-US" altLang="nb-NO" b="1" dirty="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b="1" dirty="0">
                <a:cs typeface="Times New Roman" panose="02020603050405020304" pitchFamily="18" charset="0"/>
              </a:rPr>
              <a:t>L = +0.05) (</a:t>
            </a:r>
            <a:r>
              <a:rPr lang="en-US" altLang="nb-NO" b="1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b="1" dirty="0">
                <a:cs typeface="Times New Roman" panose="02020603050405020304" pitchFamily="18" charset="0"/>
              </a:rPr>
              <a:t>D=</a:t>
            </a:r>
            <a:r>
              <a:rPr lang="en-US" altLang="nb-NO" b="1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b="1" dirty="0">
                <a:cs typeface="Times New Roman" panose="02020603050405020304" pitchFamily="18" charset="0"/>
              </a:rPr>
              <a:t>B=0)</a:t>
            </a:r>
          </a:p>
        </p:txBody>
      </p:sp>
      <p:pic>
        <p:nvPicPr>
          <p:cNvPr id="288773" name="Picture 5">
            <a:extLst>
              <a:ext uri="{FF2B5EF4-FFF2-40B4-BE49-F238E27FC236}">
                <a16:creationId xmlns:a16="http://schemas.microsoft.com/office/drawing/2014/main" id="{8007D34B-DB80-4790-8C80-B64C945C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628775"/>
            <a:ext cx="3097212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8774" name="Picture 6">
            <a:extLst>
              <a:ext uri="{FF2B5EF4-FFF2-40B4-BE49-F238E27FC236}">
                <a16:creationId xmlns:a16="http://schemas.microsoft.com/office/drawing/2014/main" id="{512935F0-1911-487E-A1E4-69BEE11F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933825"/>
            <a:ext cx="30956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8775" name="Picture 7">
            <a:extLst>
              <a:ext uri="{FF2B5EF4-FFF2-40B4-BE49-F238E27FC236}">
                <a16:creationId xmlns:a16="http://schemas.microsoft.com/office/drawing/2014/main" id="{8292AF33-DABF-423E-8E7E-9A3BFFDB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557338"/>
            <a:ext cx="316706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6" name="Text Box 8">
            <a:extLst>
              <a:ext uri="{FF2B5EF4-FFF2-40B4-BE49-F238E27FC236}">
                <a16:creationId xmlns:a16="http://schemas.microsoft.com/office/drawing/2014/main" id="{26B52954-B257-4371-9342-3E68F7B9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1333500"/>
            <a:ext cx="664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Very small effect! Note axis: Have “blown up” to see details</a:t>
            </a:r>
          </a:p>
        </p:txBody>
      </p:sp>
      <p:sp>
        <p:nvSpPr>
          <p:cNvPr id="288777" name="Text Box 9">
            <a:extLst>
              <a:ext uri="{FF2B5EF4-FFF2-40B4-BE49-F238E27FC236}">
                <a16:creationId xmlns:a16="http://schemas.microsoft.com/office/drawing/2014/main" id="{059FB29C-75AF-48B2-8D5E-791AE675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35756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0.9950</a:t>
            </a:r>
          </a:p>
        </p:txBody>
      </p:sp>
      <p:sp>
        <p:nvSpPr>
          <p:cNvPr id="288778" name="Text Box 10">
            <a:extLst>
              <a:ext uri="{FF2B5EF4-FFF2-40B4-BE49-F238E27FC236}">
                <a16:creationId xmlns:a16="http://schemas.microsoft.com/office/drawing/2014/main" id="{E11B1F4C-9D63-4790-9ED5-B09BE138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4209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0.9951</a:t>
            </a:r>
          </a:p>
        </p:txBody>
      </p:sp>
      <p:sp>
        <p:nvSpPr>
          <p:cNvPr id="288779" name="Text Box 11">
            <a:extLst>
              <a:ext uri="{FF2B5EF4-FFF2-40B4-BE49-F238E27FC236}">
                <a16:creationId xmlns:a16="http://schemas.microsoft.com/office/drawing/2014/main" id="{62DFD4F6-3A08-439C-AC37-007B3B9C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2584450"/>
            <a:ext cx="446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8780" name="Text Box 12">
            <a:extLst>
              <a:ext uri="{FF2B5EF4-FFF2-40B4-BE49-F238E27FC236}">
                <a16:creationId xmlns:a16="http://schemas.microsoft.com/office/drawing/2014/main" id="{AAD7337D-1769-4450-BDCD-2DCD0F4C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105400"/>
            <a:ext cx="446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8781" name="Text Box 13">
            <a:extLst>
              <a:ext uri="{FF2B5EF4-FFF2-40B4-BE49-F238E27FC236}">
                <a16:creationId xmlns:a16="http://schemas.microsoft.com/office/drawing/2014/main" id="{91C45FC9-4521-42F3-B6AF-134E6EBA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2565400"/>
            <a:ext cx="108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X</a:t>
            </a:r>
            <a:r>
              <a:rPr lang="en-US" altLang="nb-NO" b="1" baseline="-25000">
                <a:cs typeface="Times New Roman" panose="02020603050405020304" pitchFamily="18" charset="0"/>
              </a:rPr>
              <a:t>feed stage</a:t>
            </a:r>
          </a:p>
        </p:txBody>
      </p:sp>
      <p:sp>
        <p:nvSpPr>
          <p:cNvPr id="288782" name="Text Box 14">
            <a:extLst>
              <a:ext uri="{FF2B5EF4-FFF2-40B4-BE49-F238E27FC236}">
                <a16:creationId xmlns:a16="http://schemas.microsoft.com/office/drawing/2014/main" id="{05300B4F-A324-4D9F-B261-C053AB8E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95287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0.100</a:t>
            </a:r>
          </a:p>
        </p:txBody>
      </p:sp>
      <p:sp>
        <p:nvSpPr>
          <p:cNvPr id="288783" name="Text Box 15">
            <a:extLst>
              <a:ext uri="{FF2B5EF4-FFF2-40B4-BE49-F238E27FC236}">
                <a16:creationId xmlns:a16="http://schemas.microsoft.com/office/drawing/2014/main" id="{BA541A4B-4821-407A-B72F-29D806C1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076700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0.0998</a:t>
            </a:r>
          </a:p>
          <a:p>
            <a:endParaRPr lang="en-US" altLang="nb-NO" b="1">
              <a:cs typeface="Times New Roman" panose="02020603050405020304" pitchFamily="18" charset="0"/>
            </a:endParaRPr>
          </a:p>
        </p:txBody>
      </p:sp>
      <p:sp>
        <p:nvSpPr>
          <p:cNvPr id="288784" name="Text Box 16">
            <a:extLst>
              <a:ext uri="{FF2B5EF4-FFF2-40B4-BE49-F238E27FC236}">
                <a16:creationId xmlns:a16="http://schemas.microsoft.com/office/drawing/2014/main" id="{2CA8EC3F-B5F1-4B45-8558-0CB7BEA8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5661025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0.0992</a:t>
            </a:r>
          </a:p>
          <a:p>
            <a:endParaRPr lang="en-US" altLang="nb-NO" b="1">
              <a:cs typeface="Times New Roman" panose="02020603050405020304" pitchFamily="18" charset="0"/>
            </a:endParaRPr>
          </a:p>
        </p:txBody>
      </p:sp>
      <p:sp>
        <p:nvSpPr>
          <p:cNvPr id="288785" name="Text Box 17">
            <a:extLst>
              <a:ext uri="{FF2B5EF4-FFF2-40B4-BE49-F238E27FC236}">
                <a16:creationId xmlns:a16="http://schemas.microsoft.com/office/drawing/2014/main" id="{FE6A54B5-81BF-4BB2-9B28-6AC9BE0F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365625"/>
            <a:ext cx="35956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Both products get purer.</a:t>
            </a:r>
          </a:p>
          <a:p>
            <a:endParaRPr lang="en-US" altLang="nb-NO" b="1">
              <a:cs typeface="Times New Roman" panose="02020603050405020304" pitchFamily="18" charset="0"/>
            </a:endParaRPr>
          </a:p>
          <a:p>
            <a:r>
              <a:rPr lang="en-US" altLang="nb-NO" b="1">
                <a:cs typeface="Times New Roman" panose="02020603050405020304" pitchFamily="18" charset="0"/>
              </a:rPr>
              <a:t>Response for x</a:t>
            </a:r>
            <a:r>
              <a:rPr lang="en-US" altLang="nb-NO" b="1" baseline="-25000">
                <a:cs typeface="Times New Roman" panose="02020603050405020304" pitchFamily="18" charset="0"/>
              </a:rPr>
              <a:t>B</a:t>
            </a:r>
            <a:r>
              <a:rPr lang="en-US" altLang="nb-NO" b="1">
                <a:cs typeface="Times New Roman" panose="02020603050405020304" pitchFamily="18" charset="0"/>
              </a:rPr>
              <a:t> a bit “strange”</a:t>
            </a:r>
          </a:p>
          <a:p>
            <a:r>
              <a:rPr lang="en-US" altLang="nb-NO" b="1">
                <a:cs typeface="Times New Roman" panose="02020603050405020304" pitchFamily="18" charset="0"/>
              </a:rPr>
              <a:t>(with very large overshoot) </a:t>
            </a:r>
          </a:p>
          <a:p>
            <a:r>
              <a:rPr lang="en-US" altLang="nb-NO" b="1">
                <a:cs typeface="Times New Roman" panose="02020603050405020304" pitchFamily="18" charset="0"/>
              </a:rPr>
              <a:t>because it takes some time for</a:t>
            </a:r>
          </a:p>
          <a:p>
            <a:r>
              <a:rPr lang="en-US" altLang="nb-NO" b="1">
                <a:cs typeface="Times New Roman" panose="02020603050405020304" pitchFamily="18" charset="0"/>
              </a:rPr>
              <a:t>L to reach the bottom</a:t>
            </a:r>
          </a:p>
        </p:txBody>
      </p:sp>
      <p:sp>
        <p:nvSpPr>
          <p:cNvPr id="288786" name="Line 18">
            <a:extLst>
              <a:ext uri="{FF2B5EF4-FFF2-40B4-BE49-F238E27FC236}">
                <a16:creationId xmlns:a16="http://schemas.microsoft.com/office/drawing/2014/main" id="{1CD42232-4241-41A5-82BE-44CFA05077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3525" y="5300663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9198DC9C-AE56-4E3A-BD5B-5BB315261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External and Internal Flows</a:t>
            </a:r>
            <a:br>
              <a:rPr lang="en-US" altLang="nb-NO" sz="3800"/>
            </a:br>
            <a:endParaRPr lang="en-US" altLang="nb-NO" sz="3800"/>
          </a:p>
        </p:txBody>
      </p:sp>
      <p:pic>
        <p:nvPicPr>
          <p:cNvPr id="291844" name="Picture 4">
            <a:extLst>
              <a:ext uri="{FF2B5EF4-FFF2-40B4-BE49-F238E27FC236}">
                <a16:creationId xmlns:a16="http://schemas.microsoft.com/office/drawing/2014/main" id="{C82FC21C-D641-40C3-95A6-93734D68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08163"/>
            <a:ext cx="21605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1845" name="Picture 5">
            <a:extLst>
              <a:ext uri="{FF2B5EF4-FFF2-40B4-BE49-F238E27FC236}">
                <a16:creationId xmlns:a16="http://schemas.microsoft.com/office/drawing/2014/main" id="{E6E867CB-93EF-44A2-A555-9A3313FF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52600"/>
            <a:ext cx="23050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6" name="Text Box 6">
            <a:extLst>
              <a:ext uri="{FF2B5EF4-FFF2-40B4-BE49-F238E27FC236}">
                <a16:creationId xmlns:a16="http://schemas.microsoft.com/office/drawing/2014/main" id="{A35C8738-9ADB-4667-B679-C49A1EC2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97500"/>
            <a:ext cx="3600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effect on composition (large “gain”)</a:t>
            </a:r>
          </a:p>
          <a:p>
            <a:pPr>
              <a:spcBef>
                <a:spcPct val="50000"/>
              </a:spcBef>
            </a:pPr>
            <a:r>
              <a:rPr lang="en-US" altLang="nb-NO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products get purer – the other less pure</a:t>
            </a:r>
          </a:p>
        </p:txBody>
      </p:sp>
      <p:sp>
        <p:nvSpPr>
          <p:cNvPr id="291847" name="Text Box 7">
            <a:extLst>
              <a:ext uri="{FF2B5EF4-FFF2-40B4-BE49-F238E27FC236}">
                <a16:creationId xmlns:a16="http://schemas.microsoft.com/office/drawing/2014/main" id="{124A167C-CA7D-4A1F-A37B-0CF70F71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141788"/>
            <a:ext cx="410368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effect on composition (small “gain”)</a:t>
            </a:r>
          </a:p>
          <a:p>
            <a:pPr>
              <a:spcBef>
                <a:spcPct val="50000"/>
              </a:spcBef>
            </a:pPr>
            <a:r>
              <a:rPr lang="en-US" altLang="nb-NO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products get purer or both less pure</a:t>
            </a:r>
          </a:p>
        </p:txBody>
      </p:sp>
      <p:sp>
        <p:nvSpPr>
          <p:cNvPr id="291848" name="Text Box 8">
            <a:extLst>
              <a:ext uri="{FF2B5EF4-FFF2-40B4-BE49-F238E27FC236}">
                <a16:creationId xmlns:a16="http://schemas.microsoft.com/office/drawing/2014/main" id="{A87C02D7-675C-4887-BE32-3AEB75DE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052513"/>
            <a:ext cx="511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Steady–state composition profiles (column A) </a:t>
            </a:r>
          </a:p>
        </p:txBody>
      </p:sp>
      <p:sp>
        <p:nvSpPr>
          <p:cNvPr id="291849" name="Text Box 9">
            <a:extLst>
              <a:ext uri="{FF2B5EF4-FFF2-40B4-BE49-F238E27FC236}">
                <a16:creationId xmlns:a16="http://schemas.microsoft.com/office/drawing/2014/main" id="{7DE104A3-A69A-4F52-809B-0BC46B27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829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</a:p>
        </p:txBody>
      </p:sp>
      <p:grpSp>
        <p:nvGrpSpPr>
          <p:cNvPr id="291850" name="Group 10">
            <a:extLst>
              <a:ext uri="{FF2B5EF4-FFF2-40B4-BE49-F238E27FC236}">
                <a16:creationId xmlns:a16="http://schemas.microsoft.com/office/drawing/2014/main" id="{25DE941B-1587-4D6D-BA94-E43CAA58462D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2133600"/>
            <a:ext cx="1828800" cy="1295400"/>
            <a:chOff x="720" y="1488"/>
            <a:chExt cx="1152" cy="816"/>
          </a:xfrm>
        </p:grpSpPr>
        <p:sp>
          <p:nvSpPr>
            <p:cNvPr id="291851" name="Line 11">
              <a:extLst>
                <a:ext uri="{FF2B5EF4-FFF2-40B4-BE49-F238E27FC236}">
                  <a16:creationId xmlns:a16="http://schemas.microsoft.com/office/drawing/2014/main" id="{4DDB312C-7462-420E-91AB-D791AC346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488"/>
              <a:ext cx="0" cy="8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291852" name="Line 12">
              <a:extLst>
                <a:ext uri="{FF2B5EF4-FFF2-40B4-BE49-F238E27FC236}">
                  <a16:creationId xmlns:a16="http://schemas.microsoft.com/office/drawing/2014/main" id="{46E9A8A4-BE39-4A6B-8E29-CED54135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304"/>
              <a:ext cx="11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291853" name="Group 13">
            <a:extLst>
              <a:ext uri="{FF2B5EF4-FFF2-40B4-BE49-F238E27FC236}">
                <a16:creationId xmlns:a16="http://schemas.microsoft.com/office/drawing/2014/main" id="{4CB512C3-C72D-477E-BA1C-FB58A106C712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2133600"/>
            <a:ext cx="1828800" cy="1295400"/>
            <a:chOff x="816" y="1584"/>
            <a:chExt cx="1152" cy="816"/>
          </a:xfrm>
        </p:grpSpPr>
        <p:sp>
          <p:nvSpPr>
            <p:cNvPr id="291854" name="Line 14">
              <a:extLst>
                <a:ext uri="{FF2B5EF4-FFF2-40B4-BE49-F238E27FC236}">
                  <a16:creationId xmlns:a16="http://schemas.microsoft.com/office/drawing/2014/main" id="{6B860038-20ED-450F-AA6F-5F701BD50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584"/>
              <a:ext cx="0" cy="8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291855" name="Line 15">
              <a:extLst>
                <a:ext uri="{FF2B5EF4-FFF2-40B4-BE49-F238E27FC236}">
                  <a16:creationId xmlns:a16="http://schemas.microsoft.com/office/drawing/2014/main" id="{9409832B-52B4-4EC3-83E8-42F1CD925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00"/>
              <a:ext cx="11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291856" name="Text Box 16">
            <a:extLst>
              <a:ext uri="{FF2B5EF4-FFF2-40B4-BE49-F238E27FC236}">
                <a16:creationId xmlns:a16="http://schemas.microsoft.com/office/drawing/2014/main" id="{28756931-2326-4610-8902-293D9B97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5004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</a:p>
        </p:txBody>
      </p:sp>
      <p:sp>
        <p:nvSpPr>
          <p:cNvPr id="291857" name="Text Box 17">
            <a:extLst>
              <a:ext uri="{FF2B5EF4-FFF2-40B4-BE49-F238E27FC236}">
                <a16:creationId xmlns:a16="http://schemas.microsoft.com/office/drawing/2014/main" id="{DFC7F0DC-A936-46B1-BB9E-596CE1CB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82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b-NO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1858" name="Text Box 18">
            <a:extLst>
              <a:ext uri="{FF2B5EF4-FFF2-40B4-BE49-F238E27FC236}">
                <a16:creationId xmlns:a16="http://schemas.microsoft.com/office/drawing/2014/main" id="{76A3E58C-464C-4B6D-B2B8-96996434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4290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b-NO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291859" name="Group 19">
            <a:extLst>
              <a:ext uri="{FF2B5EF4-FFF2-40B4-BE49-F238E27FC236}">
                <a16:creationId xmlns:a16="http://schemas.microsoft.com/office/drawing/2014/main" id="{636B523E-FBDE-44FC-9484-64B8A6B166FB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133600"/>
            <a:ext cx="304800" cy="1295400"/>
            <a:chOff x="2496" y="1488"/>
            <a:chExt cx="192" cy="816"/>
          </a:xfrm>
        </p:grpSpPr>
        <p:sp>
          <p:nvSpPr>
            <p:cNvPr id="291860" name="AutoShape 20">
              <a:extLst>
                <a:ext uri="{FF2B5EF4-FFF2-40B4-BE49-F238E27FC236}">
                  <a16:creationId xmlns:a16="http://schemas.microsoft.com/office/drawing/2014/main" id="{CEB6C5C5-FE88-4ABA-8903-9E8A4FE1B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488"/>
              <a:ext cx="192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1861" name="Line 21">
              <a:extLst>
                <a:ext uri="{FF2B5EF4-FFF2-40B4-BE49-F238E27FC236}">
                  <a16:creationId xmlns:a16="http://schemas.microsoft.com/office/drawing/2014/main" id="{3B587124-3857-4EA4-BEC4-BC8E2EDFF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536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  <p:sp>
          <p:nvSpPr>
            <p:cNvPr id="291862" name="Line 22">
              <a:extLst>
                <a:ext uri="{FF2B5EF4-FFF2-40B4-BE49-F238E27FC236}">
                  <a16:creationId xmlns:a16="http://schemas.microsoft.com/office/drawing/2014/main" id="{1EF2F588-C102-483D-86CC-686FBAE55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grpSp>
        <p:nvGrpSpPr>
          <p:cNvPr id="291863" name="Group 23">
            <a:extLst>
              <a:ext uri="{FF2B5EF4-FFF2-40B4-BE49-F238E27FC236}">
                <a16:creationId xmlns:a16="http://schemas.microsoft.com/office/drawing/2014/main" id="{D4E13E12-C3F2-4CA7-8117-FC796441122F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060575"/>
            <a:ext cx="457200" cy="1371600"/>
            <a:chOff x="624" y="1440"/>
            <a:chExt cx="288" cy="864"/>
          </a:xfrm>
        </p:grpSpPr>
        <p:sp>
          <p:nvSpPr>
            <p:cNvPr id="291864" name="AutoShape 24">
              <a:extLst>
                <a:ext uri="{FF2B5EF4-FFF2-40B4-BE49-F238E27FC236}">
                  <a16:creationId xmlns:a16="http://schemas.microsoft.com/office/drawing/2014/main" id="{91AA913E-290B-4CFD-AC75-697F704F2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88"/>
              <a:ext cx="192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291865" name="Group 25">
              <a:extLst>
                <a:ext uri="{FF2B5EF4-FFF2-40B4-BE49-F238E27FC236}">
                  <a16:creationId xmlns:a16="http://schemas.microsoft.com/office/drawing/2014/main" id="{8140CE90-D2BF-416E-B046-14796F641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536"/>
              <a:ext cx="192" cy="768"/>
              <a:chOff x="720" y="1536"/>
              <a:chExt cx="192" cy="768"/>
            </a:xfrm>
          </p:grpSpPr>
          <p:sp>
            <p:nvSpPr>
              <p:cNvPr id="291866" name="Line 26">
                <a:extLst>
                  <a:ext uri="{FF2B5EF4-FFF2-40B4-BE49-F238E27FC236}">
                    <a16:creationId xmlns:a16="http://schemas.microsoft.com/office/drawing/2014/main" id="{7D43E0E6-BE92-4E63-A17B-C386F17B6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7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  <p:sp>
            <p:nvSpPr>
              <p:cNvPr id="291867" name="Line 27">
                <a:extLst>
                  <a:ext uri="{FF2B5EF4-FFF2-40B4-BE49-F238E27FC236}">
                    <a16:creationId xmlns:a16="http://schemas.microsoft.com/office/drawing/2014/main" id="{41A9539B-2785-4C83-A258-290EA7A1F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304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nb-NO"/>
              </a:p>
            </p:txBody>
          </p:sp>
        </p:grpSp>
        <p:sp>
          <p:nvSpPr>
            <p:cNvPr id="291868" name="Line 28">
              <a:extLst>
                <a:ext uri="{FF2B5EF4-FFF2-40B4-BE49-F238E27FC236}">
                  <a16:creationId xmlns:a16="http://schemas.microsoft.com/office/drawing/2014/main" id="{27768ED6-BC1D-40DA-A923-E515743E7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440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b-NO"/>
            </a:p>
          </p:txBody>
        </p:sp>
      </p:grpSp>
      <p:sp>
        <p:nvSpPr>
          <p:cNvPr id="291869" name="Text Box 29">
            <a:extLst>
              <a:ext uri="{FF2B5EF4-FFF2-40B4-BE49-F238E27FC236}">
                <a16:creationId xmlns:a16="http://schemas.microsoft.com/office/drawing/2014/main" id="{44BA06D7-7533-4CB3-A64B-D1917CAF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773238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291870" name="Text Box 30">
            <a:extLst>
              <a:ext uri="{FF2B5EF4-FFF2-40B4-BE49-F238E27FC236}">
                <a16:creationId xmlns:a16="http://schemas.microsoft.com/office/drawing/2014/main" id="{AFEA8E37-72C9-4A54-B066-ADF0B4588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447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>
                <a:cs typeface="Times New Roman" panose="02020603050405020304" pitchFamily="18" charset="0"/>
              </a:rPr>
              <a:t>External flows</a:t>
            </a:r>
          </a:p>
        </p:txBody>
      </p:sp>
      <p:sp>
        <p:nvSpPr>
          <p:cNvPr id="291871" name="Text Box 31">
            <a:extLst>
              <a:ext uri="{FF2B5EF4-FFF2-40B4-BE49-F238E27FC236}">
                <a16:creationId xmlns:a16="http://schemas.microsoft.com/office/drawing/2014/main" id="{F23A2EE3-F0BF-476E-95A8-F2C36AE8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484313"/>
            <a:ext cx="2059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b="1" dirty="0">
                <a:cs typeface="Times New Roman" panose="02020603050405020304" pitchFamily="18" charset="0"/>
              </a:rPr>
              <a:t>Internal flows (10X)</a:t>
            </a:r>
          </a:p>
        </p:txBody>
      </p:sp>
      <p:sp>
        <p:nvSpPr>
          <p:cNvPr id="291872" name="Text Box 32">
            <a:extLst>
              <a:ext uri="{FF2B5EF4-FFF2-40B4-BE49-F238E27FC236}">
                <a16:creationId xmlns:a16="http://schemas.microsoft.com/office/drawing/2014/main" id="{960EA16B-458C-4C13-890B-894B6281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89363"/>
            <a:ext cx="366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L = 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B = - 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D = (-0.1, -0.01, 0, 0.01, 0.1)</a:t>
            </a:r>
          </a:p>
        </p:txBody>
      </p:sp>
      <p:sp>
        <p:nvSpPr>
          <p:cNvPr id="291873" name="Text Box 33">
            <a:extLst>
              <a:ext uri="{FF2B5EF4-FFF2-40B4-BE49-F238E27FC236}">
                <a16:creationId xmlns:a16="http://schemas.microsoft.com/office/drawing/2014/main" id="{F1AEBC94-D207-4B74-A958-76EB4234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789363"/>
            <a:ext cx="284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nb-NO" sz="1400" b="1">
                <a:cs typeface="Times New Roman" panose="02020603050405020304" pitchFamily="18" charset="0"/>
              </a:rPr>
              <a:t>V=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L = (1, 0, -1).    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B=</a:t>
            </a:r>
            <a:r>
              <a:rPr lang="en-US" altLang="nb-NO" sz="14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nb-NO" sz="1400" b="1">
                <a:cs typeface="Times New Roman" panose="02020603050405020304" pitchFamily="18" charset="0"/>
              </a:rPr>
              <a:t> D=0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CF853-5325-4D3E-8E9D-EF6BED775662}"/>
              </a:ext>
            </a:extLst>
          </p:cNvPr>
          <p:cNvSpPr txBox="1"/>
          <p:nvPr/>
        </p:nvSpPr>
        <p:spPr>
          <a:xfrm>
            <a:off x="62452" y="6197600"/>
            <a:ext cx="361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Column</a:t>
            </a:r>
            <a:r>
              <a:rPr lang="nb-NO" sz="1400" dirty="0"/>
              <a:t> A: N=40, </a:t>
            </a:r>
            <a:r>
              <a:rPr lang="el-GR" sz="1400" dirty="0"/>
              <a:t>α</a:t>
            </a:r>
            <a:r>
              <a:rPr lang="nb-NO" sz="1400" dirty="0"/>
              <a:t>=1.5, </a:t>
            </a:r>
            <a:r>
              <a:rPr lang="nb-NO" sz="1400" dirty="0" err="1"/>
              <a:t>x</a:t>
            </a:r>
            <a:r>
              <a:rPr lang="nb-NO" sz="1400" baseline="-25000" dirty="0" err="1"/>
              <a:t>D</a:t>
            </a:r>
            <a:r>
              <a:rPr lang="nb-NO" sz="1400" baseline="-25000" dirty="0"/>
              <a:t> </a:t>
            </a:r>
            <a:r>
              <a:rPr lang="nb-NO" sz="1400" dirty="0"/>
              <a:t>&amp; </a:t>
            </a:r>
            <a:r>
              <a:rPr lang="nb-NO" sz="1400" dirty="0" err="1"/>
              <a:t>xB</a:t>
            </a:r>
            <a:r>
              <a:rPr lang="nb-NO" sz="1400" dirty="0"/>
              <a:t>: 99%, L/D= 5.4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BE35E-078B-41CB-ADEA-0239DDB8163E}"/>
              </a:ext>
            </a:extLst>
          </p:cNvPr>
          <p:cNvSpPr txBox="1"/>
          <p:nvPr/>
        </p:nvSpPr>
        <p:spPr>
          <a:xfrm>
            <a:off x="1869197" y="5156200"/>
            <a:ext cx="709335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«ILL-CONDITIONED INTERACTIVE PROCESS». Problem for control?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2923703F-2AA2-4FAF-9D39-9FC45E273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dirty="0"/>
              <a:t>Liquid flow dynamics are essential for control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5164C121-B025-4E70-87B5-4CDE396D5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6932" y="4112942"/>
            <a:ext cx="8229600" cy="1694985"/>
          </a:xfrm>
        </p:spPr>
        <p:txBody>
          <a:bodyPr>
            <a:normAutofit fontScale="92500"/>
          </a:bodyPr>
          <a:lstStyle/>
          <a:p>
            <a:r>
              <a:rPr lang="nb-NO" altLang="nb-NO" sz="2600" dirty="0"/>
              <a:t>Liquid </a:t>
            </a:r>
            <a:r>
              <a:rPr lang="nb-NO" altLang="nb-NO" sz="2600" dirty="0" err="1"/>
              <a:t>flow</a:t>
            </a:r>
            <a:r>
              <a:rPr lang="nb-NO" altLang="nb-NO" sz="2600" dirty="0"/>
              <a:t> </a:t>
            </a:r>
            <a:r>
              <a:rPr lang="nb-NO" altLang="nb-NO" sz="2600" dirty="0" err="1"/>
              <a:t>dynamics</a:t>
            </a:r>
            <a:r>
              <a:rPr lang="nb-NO" altLang="nb-NO" sz="2600" dirty="0"/>
              <a:t> ”break” </a:t>
            </a:r>
            <a:r>
              <a:rPr lang="nb-NO" altLang="nb-NO" sz="2600" dirty="0" err="1"/>
              <a:t>the</a:t>
            </a:r>
            <a:r>
              <a:rPr lang="nb-NO" altLang="nb-NO" sz="2600" dirty="0"/>
              <a:t> initial </a:t>
            </a:r>
            <a:r>
              <a:rPr lang="nb-NO" altLang="nb-NO" sz="2600" dirty="0" err="1"/>
              <a:t>two-way</a:t>
            </a:r>
            <a:r>
              <a:rPr lang="nb-NO" altLang="nb-NO" sz="2600" dirty="0"/>
              <a:t> </a:t>
            </a:r>
            <a:r>
              <a:rPr lang="nb-NO" altLang="nb-NO" sz="2600" dirty="0" err="1"/>
              <a:t>interaction</a:t>
            </a:r>
            <a:r>
              <a:rPr lang="nb-NO" altLang="nb-NO" sz="2600" dirty="0"/>
              <a:t> </a:t>
            </a:r>
            <a:r>
              <a:rPr lang="nb-NO" altLang="nb-NO" sz="2600" dirty="0" err="1"/>
              <a:t>between</a:t>
            </a:r>
            <a:r>
              <a:rPr lang="nb-NO" altLang="nb-NO" sz="2600" dirty="0"/>
              <a:t> </a:t>
            </a:r>
            <a:r>
              <a:rPr lang="nb-NO" altLang="nb-NO" sz="2600" dirty="0" err="1"/>
              <a:t>top</a:t>
            </a:r>
            <a:r>
              <a:rPr lang="nb-NO" altLang="nb-NO" sz="2600" dirty="0"/>
              <a:t> and </a:t>
            </a:r>
            <a:r>
              <a:rPr lang="nb-NO" altLang="nb-NO" sz="2600" dirty="0" err="1"/>
              <a:t>bottom</a:t>
            </a:r>
            <a:r>
              <a:rPr lang="nb-NO" altLang="nb-NO" sz="2600" dirty="0"/>
              <a:t>. </a:t>
            </a:r>
          </a:p>
          <a:p>
            <a:pPr lvl="1"/>
            <a:r>
              <a:rPr lang="nb-NO" altLang="nb-NO" sz="2200" dirty="0" err="1"/>
              <a:t>Want</a:t>
            </a:r>
            <a:r>
              <a:rPr lang="nb-NO" altLang="nb-NO" sz="2200" dirty="0"/>
              <a:t> to </a:t>
            </a:r>
            <a:r>
              <a:rPr lang="nb-NO" altLang="nb-NO" sz="2200" dirty="0" err="1"/>
              <a:t>close</a:t>
            </a:r>
            <a:r>
              <a:rPr lang="nb-NO" altLang="nb-NO" sz="2200" dirty="0"/>
              <a:t> </a:t>
            </a:r>
            <a:r>
              <a:rPr lang="nb-NO" altLang="nb-NO" sz="2200" dirty="0" err="1"/>
              <a:t>one</a:t>
            </a:r>
            <a:r>
              <a:rPr lang="nb-NO" altLang="nb-NO" sz="2200" dirty="0"/>
              <a:t> loop (</a:t>
            </a:r>
            <a:r>
              <a:rPr lang="nb-NO" altLang="nb-NO" sz="2200" dirty="0" err="1"/>
              <a:t>temperature</a:t>
            </a:r>
            <a:r>
              <a:rPr lang="nb-NO" altLang="nb-NO" sz="2200" dirty="0"/>
              <a:t> or </a:t>
            </a:r>
            <a:r>
              <a:rPr lang="nb-NO" altLang="nb-NO" sz="2200" dirty="0" err="1"/>
              <a:t>composition</a:t>
            </a:r>
            <a:r>
              <a:rPr lang="nb-NO" altLang="nb-NO" sz="2200" dirty="0"/>
              <a:t>) </a:t>
            </a:r>
            <a:r>
              <a:rPr lang="nb-NO" altLang="nb-NO" sz="2200" dirty="0" err="1"/>
              <a:t>with</a:t>
            </a:r>
            <a:r>
              <a:rPr lang="nb-NO" altLang="nb-NO" sz="2200" dirty="0"/>
              <a:t> </a:t>
            </a:r>
            <a:r>
              <a:rPr lang="nb-NO" altLang="nb-NO" sz="2200" dirty="0" err="1"/>
              <a:t>closed</a:t>
            </a:r>
            <a:r>
              <a:rPr lang="nb-NO" altLang="nb-NO" sz="2200" dirty="0"/>
              <a:t>-loop time </a:t>
            </a:r>
            <a:r>
              <a:rPr lang="nb-NO" altLang="nb-NO" sz="2200" dirty="0" err="1"/>
              <a:t>constant</a:t>
            </a:r>
            <a:r>
              <a:rPr lang="nb-NO" altLang="nb-NO" sz="2200" dirty="0"/>
              <a:t> faster </a:t>
            </a:r>
            <a:r>
              <a:rPr lang="nb-NO" altLang="nb-NO" sz="2200" dirty="0" err="1"/>
              <a:t>than</a:t>
            </a:r>
            <a:r>
              <a:rPr lang="nb-NO" altLang="nb-NO" sz="2200" dirty="0"/>
              <a:t> </a:t>
            </a:r>
            <a:r>
              <a:rPr lang="nb-NO" altLang="nb-NO" sz="2200" dirty="0" err="1"/>
              <a:t>the</a:t>
            </a:r>
            <a:r>
              <a:rPr lang="nb-NO" altLang="nb-NO" sz="2200" dirty="0"/>
              <a:t> </a:t>
            </a:r>
            <a:r>
              <a:rPr lang="nb-NO" altLang="nb-NO" sz="2200" dirty="0" err="1"/>
              <a:t>liquid</a:t>
            </a:r>
            <a:r>
              <a:rPr lang="nb-NO" altLang="nb-NO" sz="2200" dirty="0"/>
              <a:t> </a:t>
            </a:r>
            <a:r>
              <a:rPr lang="nb-NO" altLang="nb-NO" sz="2200" dirty="0" err="1"/>
              <a:t>flow</a:t>
            </a:r>
            <a:r>
              <a:rPr lang="nb-NO" altLang="nb-NO" sz="2200" dirty="0"/>
              <a:t> </a:t>
            </a:r>
            <a:r>
              <a:rPr lang="nb-NO" altLang="nb-NO" sz="2200" dirty="0" err="1"/>
              <a:t>dynamics</a:t>
            </a:r>
            <a:endParaRPr lang="nb-NO" altLang="nb-NO" sz="2200" dirty="0"/>
          </a:p>
          <a:p>
            <a:pPr lvl="1"/>
            <a:endParaRPr lang="en-US" altLang="nb-NO" sz="2200" dirty="0"/>
          </a:p>
          <a:p>
            <a:pPr lvl="1"/>
            <a:endParaRPr lang="en-US" altLang="nb-NO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101F4-9D09-4592-B3D7-9AB21716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488" y="971978"/>
            <a:ext cx="3989024" cy="3140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93503-670F-47AA-A722-24013227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5" y="3429000"/>
            <a:ext cx="390525" cy="38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983B8-7EFE-483B-AC63-E9EF7111C52B}"/>
              </a:ext>
            </a:extLst>
          </p:cNvPr>
          <p:cNvSpPr txBox="1"/>
          <p:nvPr/>
        </p:nvSpPr>
        <p:spPr>
          <a:xfrm>
            <a:off x="284356" y="6272561"/>
            <a:ext cx="845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S. Skogestad, </a:t>
            </a:r>
            <a:r>
              <a:rPr lang="en-US" sz="900" dirty="0">
                <a:hlinkClick r:id="rId4"/>
              </a:rPr>
              <a:t>“Dynamics and control of distillation columns - A tutorial introduction”,</a:t>
            </a:r>
            <a:r>
              <a:rPr lang="en-US" sz="900" dirty="0"/>
              <a:t> Trans </a:t>
            </a:r>
            <a:r>
              <a:rPr lang="en-US" sz="900" dirty="0" err="1"/>
              <a:t>IChemE</a:t>
            </a:r>
            <a:r>
              <a:rPr lang="en-US" sz="900" dirty="0"/>
              <a:t>, Part A (Chemical Engineering Research and Design), 75, Sept. 1997, 539-562 </a:t>
            </a:r>
            <a:endParaRPr lang="nb-NO" sz="9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EA9CB69-078E-4CF5-970A-851787D86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956" y="800284"/>
            <a:ext cx="1739660" cy="32460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DFB0-C3B6-45DB-87BC-FDDE0223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Nonlinearity</a:t>
            </a:r>
            <a:endParaRPr lang="nb-NO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2CB2263-1A6D-4C03-9E74-66E30EF1CE3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6643"/>
              </p:ext>
            </p:extLst>
          </p:nvPr>
        </p:nvGraphicFramePr>
        <p:xfrm>
          <a:off x="2286463" y="2291576"/>
          <a:ext cx="2688237" cy="160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3" imgW="723600" imgH="431640" progId="Equation.DSMT4">
                  <p:embed/>
                </p:oleObj>
              </mc:Choice>
              <mc:Fallback>
                <p:oleObj name="Equation" r:id="rId3" imgW="723600" imgH="431640" progId="Equation.DSMT4">
                  <p:embed/>
                  <p:pic>
                    <p:nvPicPr>
                      <p:cNvPr id="308228" name="Object 4">
                        <a:extLst>
                          <a:ext uri="{FF2B5EF4-FFF2-40B4-BE49-F238E27FC236}">
                            <a16:creationId xmlns:a16="http://schemas.microsoft.com/office/drawing/2014/main" id="{A088490F-CC3D-4B4C-8BF0-EB03F4862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463" y="2291576"/>
                        <a:ext cx="2688237" cy="16035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2597E6-3EA8-4D51-8894-0387998EA5EC}"/>
              </a:ext>
            </a:extLst>
          </p:cNvPr>
          <p:cNvSpPr txBox="1"/>
          <p:nvPr/>
        </p:nvSpPr>
        <p:spPr>
          <a:xfrm>
            <a:off x="841917" y="1918010"/>
            <a:ext cx="29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logarithmic</a:t>
            </a:r>
            <a:r>
              <a:rPr lang="nb-NO" dirty="0"/>
              <a:t> </a:t>
            </a:r>
            <a:r>
              <a:rPr lang="nb-NO" dirty="0" err="1"/>
              <a:t>compositions</a:t>
            </a:r>
            <a:endParaRPr lang="nb-NO" dirty="0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4E289590-ED33-41E1-BC4A-C43759D10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59699"/>
              </p:ext>
            </p:extLst>
          </p:nvPr>
        </p:nvGraphicFramePr>
        <p:xfrm>
          <a:off x="2628900" y="4367213"/>
          <a:ext cx="153511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5" imgW="952200" imgH="444240" progId="Equation.DSMT4">
                  <p:embed/>
                </p:oleObj>
              </mc:Choice>
              <mc:Fallback>
                <p:oleObj name="Equation" r:id="rId5" imgW="952200" imgH="444240" progId="Equation.DSMT4">
                  <p:embed/>
                  <p:pic>
                    <p:nvPicPr>
                      <p:cNvPr id="308232" name="Object 8">
                        <a:extLst>
                          <a:ext uri="{FF2B5EF4-FFF2-40B4-BE49-F238E27FC236}">
                            <a16:creationId xmlns:a16="http://schemas.microsoft.com/office/drawing/2014/main" id="{D747701E-945F-456A-A346-78DA34419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367213"/>
                        <a:ext cx="153511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C88931-F00E-4AD1-B1B9-44DD4B6D67F9}"/>
              </a:ext>
            </a:extLst>
          </p:cNvPr>
          <p:cNvSpPr txBox="1"/>
          <p:nvPr/>
        </p:nvSpPr>
        <p:spPr>
          <a:xfrm>
            <a:off x="175604" y="6122692"/>
            <a:ext cx="676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S. Skogestad, ``Dynamics and Control of </a:t>
            </a:r>
            <a:r>
              <a:rPr lang="nb-NO" sz="900" dirty="0" err="1"/>
              <a:t>Distillation</a:t>
            </a:r>
            <a:r>
              <a:rPr lang="nb-NO" sz="900" dirty="0"/>
              <a:t> </a:t>
            </a:r>
            <a:r>
              <a:rPr lang="nb-NO" sz="900" dirty="0" err="1"/>
              <a:t>Columns</a:t>
            </a:r>
            <a:r>
              <a:rPr lang="nb-NO" sz="900" dirty="0"/>
              <a:t> - A Critical Survey‘’, </a:t>
            </a:r>
            <a:r>
              <a:rPr lang="nb-NO" sz="900" i="1" dirty="0"/>
              <a:t>IFAC-symposium DYCORD+'92</a:t>
            </a:r>
            <a:r>
              <a:rPr lang="nb-NO" sz="900" dirty="0"/>
              <a:t>, Maryland, Apr. 27-29, 1992. </a:t>
            </a:r>
          </a:p>
          <a:p>
            <a:r>
              <a:rPr lang="nb-NO" sz="900" dirty="0" err="1"/>
              <a:t>Reprinted</a:t>
            </a:r>
            <a:r>
              <a:rPr lang="nb-NO" sz="900" dirty="0"/>
              <a:t> in </a:t>
            </a:r>
            <a:r>
              <a:rPr lang="nb-NO" sz="900" i="1" dirty="0" err="1"/>
              <a:t>Modeling</a:t>
            </a:r>
            <a:r>
              <a:rPr lang="nb-NO" sz="900" i="1" dirty="0"/>
              <a:t>, </a:t>
            </a:r>
            <a:r>
              <a:rPr lang="nb-NO" sz="900" i="1" dirty="0" err="1"/>
              <a:t>Identification</a:t>
            </a:r>
            <a:r>
              <a:rPr lang="nb-NO" sz="900" i="1" dirty="0"/>
              <a:t> and Control</a:t>
            </a:r>
            <a:r>
              <a:rPr lang="nb-NO" sz="900" dirty="0"/>
              <a:t>, Vol. 18, 177-217, 1997.</a:t>
            </a:r>
          </a:p>
        </p:txBody>
      </p:sp>
    </p:spTree>
    <p:extLst>
      <p:ext uri="{BB962C8B-B14F-4D97-AF65-F5344CB8AC3E}">
        <p14:creationId xmlns:p14="http://schemas.microsoft.com/office/powerpoint/2010/main" val="341955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>
            <a:extLst>
              <a:ext uri="{FF2B5EF4-FFF2-40B4-BE49-F238E27FC236}">
                <a16:creationId xmlns:a16="http://schemas.microsoft.com/office/drawing/2014/main" id="{E10236DB-9817-4D26-827C-A6B9B84D532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00175"/>
            <a:ext cx="8435975" cy="3792538"/>
          </a:xfrm>
          <a:noFill/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A99EB-94F0-45A0-AAF7-A74D975DAC3D}"/>
              </a:ext>
            </a:extLst>
          </p:cNvPr>
          <p:cNvSpPr txBox="1"/>
          <p:nvPr/>
        </p:nvSpPr>
        <p:spPr>
          <a:xfrm>
            <a:off x="284356" y="6272561"/>
            <a:ext cx="845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S. Skogestad, </a:t>
            </a:r>
            <a:r>
              <a:rPr lang="en-US" sz="900" dirty="0">
                <a:hlinkClick r:id="rId3"/>
              </a:rPr>
              <a:t>“Dynamics and control of distillation columns - A tutorial introduction”,</a:t>
            </a:r>
            <a:r>
              <a:rPr lang="en-US" sz="900" dirty="0"/>
              <a:t> Trans </a:t>
            </a:r>
            <a:r>
              <a:rPr lang="en-US" sz="900" dirty="0" err="1"/>
              <a:t>IChemE</a:t>
            </a:r>
            <a:r>
              <a:rPr lang="en-US" sz="900" dirty="0"/>
              <a:t>, Part A (Chemical Engineering Research and Design), 75, Sept. 1997, 539-562 </a:t>
            </a:r>
            <a:endParaRPr lang="nb-NO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EED43-2899-4841-8083-D56F904F2C3B}"/>
              </a:ext>
            </a:extLst>
          </p:cNvPr>
          <p:cNvSpPr txBox="1"/>
          <p:nvPr/>
        </p:nvSpPr>
        <p:spPr>
          <a:xfrm>
            <a:off x="5285509" y="1296821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With </a:t>
            </a:r>
            <a:r>
              <a:rPr lang="nb-NO" dirty="0" err="1"/>
              <a:t>logarithmic</a:t>
            </a:r>
            <a:r>
              <a:rPr lang="nb-NO" dirty="0"/>
              <a:t> </a:t>
            </a:r>
            <a:r>
              <a:rPr lang="nb-NO" dirty="0" err="1"/>
              <a:t>compositions</a:t>
            </a:r>
            <a:endParaRPr lang="nb-N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D3F2BE7E-3CEA-437E-BABD-5DA9D4001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/>
              <a:t>Conclusion dynamics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D28AE3D0-2DC0-4F2F-B7A7-C4F3DDEC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nb-NO" dirty="0"/>
              <a:t>Dominant first order response – often close to integrating from a control point of view</a:t>
            </a:r>
          </a:p>
          <a:p>
            <a:pPr algn="just"/>
            <a:r>
              <a:rPr lang="en-US" altLang="nb-NO" dirty="0"/>
              <a:t>Liquid flow dynamics decouples the top and bottom on a short time scale, and make control easier</a:t>
            </a:r>
          </a:p>
          <a:p>
            <a:pPr algn="just"/>
            <a:r>
              <a:rPr lang="en-US" altLang="nb-NO" dirty="0"/>
              <a:t>Logarithmic transformations linearize the response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nb-N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955C5AC-7F5B-4375-A293-4BC3F3C9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altLang="nb-NO"/>
          </a:p>
          <a:p>
            <a:r>
              <a:rPr lang="nn-NO" altLang="nb-NO"/>
              <a:t> </a:t>
            </a:r>
          </a:p>
          <a:p>
            <a:endParaRPr lang="nn-NO" altLang="nb-NO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7DCC0FE-FF93-456C-B06D-5DB5FF9A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altLang="nb-NO"/>
          </a:p>
          <a:p>
            <a:endParaRPr lang="nn-NO" altLang="nb-NO"/>
          </a:p>
        </p:txBody>
      </p:sp>
      <p:pic>
        <p:nvPicPr>
          <p:cNvPr id="690178" name="Picture 2">
            <a:extLst>
              <a:ext uri="{FF2B5EF4-FFF2-40B4-BE49-F238E27FC236}">
                <a16:creationId xmlns:a16="http://schemas.microsoft.com/office/drawing/2014/main" id="{D9A0632C-EB4D-42A0-8CB8-1527A776B3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2730" y="2228347"/>
            <a:ext cx="2843212" cy="2609850"/>
          </a:xfrm>
          <a:noFill/>
          <a:ln/>
        </p:spPr>
      </p:pic>
      <p:sp>
        <p:nvSpPr>
          <p:cNvPr id="690179" name="Rectangle 3">
            <a:extLst>
              <a:ext uri="{FF2B5EF4-FFF2-40B4-BE49-F238E27FC236}">
                <a16:creationId xmlns:a16="http://schemas.microsoft.com/office/drawing/2014/main" id="{A63CF2B9-1555-4446-8B7A-E0339ECD3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000" dirty="0"/>
              <a:t>4. Optimal operation distillation column</a:t>
            </a:r>
          </a:p>
        </p:txBody>
      </p:sp>
      <p:sp>
        <p:nvSpPr>
          <p:cNvPr id="690180" name="Rectangle 4">
            <a:extLst>
              <a:ext uri="{FF2B5EF4-FFF2-40B4-BE49-F238E27FC236}">
                <a16:creationId xmlns:a16="http://schemas.microsoft.com/office/drawing/2014/main" id="{6F09079C-9EC4-46E0-B3EA-1E8E821D2C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062" y="1587405"/>
            <a:ext cx="7920037" cy="4751387"/>
          </a:xfrm>
        </p:spPr>
        <p:txBody>
          <a:bodyPr/>
          <a:lstStyle/>
          <a:p>
            <a:r>
              <a:rPr lang="en-US" altLang="nb-NO" sz="1600" dirty="0"/>
              <a:t>Dynamic degrees of freedom (with given F):  5 </a:t>
            </a:r>
          </a:p>
          <a:p>
            <a:r>
              <a:rPr lang="en-US" altLang="nb-NO" sz="1600" dirty="0"/>
              <a:t>Steady state (control levels and pressure): 2 degrees of freedom (e.g. L,V)</a:t>
            </a:r>
          </a:p>
          <a:p>
            <a:r>
              <a:rPr lang="en-US" altLang="nb-NO" sz="1600" dirty="0"/>
              <a:t>Optimal operation: Minimize cost J subject to satisfying constraints</a:t>
            </a:r>
          </a:p>
          <a:p>
            <a:r>
              <a:rPr lang="en-US" altLang="nb-NO" sz="1600" dirty="0"/>
              <a:t>Cost to be minimized (economics)</a:t>
            </a:r>
          </a:p>
          <a:p>
            <a:endParaRPr lang="en-US" altLang="nb-NO" sz="1600" dirty="0"/>
          </a:p>
          <a:p>
            <a:pPr marL="669925" lvl="1" indent="-325438">
              <a:buFontTx/>
              <a:buNone/>
            </a:pPr>
            <a:r>
              <a:rPr lang="en-US" altLang="nb-NO" sz="1600" dirty="0"/>
              <a:t>	J = - P    where    P=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D</a:t>
            </a:r>
            <a:r>
              <a:rPr lang="en-US" altLang="nb-NO" sz="1600" dirty="0"/>
              <a:t> D +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B</a:t>
            </a:r>
            <a:r>
              <a:rPr lang="en-US" altLang="nb-NO" sz="1600" dirty="0"/>
              <a:t> B – p</a:t>
            </a:r>
            <a:r>
              <a:rPr lang="en-US" altLang="nb-NO" sz="1600" baseline="-25000" dirty="0"/>
              <a:t>F</a:t>
            </a:r>
            <a:r>
              <a:rPr lang="en-US" altLang="nb-NO" sz="1600" dirty="0"/>
              <a:t> F –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V</a:t>
            </a:r>
            <a:r>
              <a:rPr lang="en-US" altLang="nb-NO" sz="1600" dirty="0"/>
              <a:t> V</a:t>
            </a:r>
          </a:p>
          <a:p>
            <a:pPr marL="669925" lvl="1" indent="-325438">
              <a:buFontTx/>
              <a:buNone/>
            </a:pPr>
            <a:endParaRPr lang="en-US" altLang="nb-NO" sz="1600" dirty="0"/>
          </a:p>
          <a:p>
            <a:r>
              <a:rPr lang="en-US" altLang="nb-NO" sz="1600" dirty="0"/>
              <a:t>Constraints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D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/>
              <a:t> max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 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B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/>
              <a:t> max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     Column capacity (flooding): 	V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/>
              <a:t> V</a:t>
            </a:r>
            <a:r>
              <a:rPr lang="en-US" altLang="nb-NO" sz="1600" baseline="-25000" dirty="0"/>
              <a:t>max</a:t>
            </a:r>
            <a:r>
              <a:rPr lang="en-US" altLang="nb-NO" sz="1600" dirty="0"/>
              <a:t>, etc.</a:t>
            </a:r>
          </a:p>
          <a:p>
            <a:endParaRPr lang="en-US" altLang="nb-NO" sz="1600" dirty="0"/>
          </a:p>
        </p:txBody>
      </p:sp>
      <p:sp>
        <p:nvSpPr>
          <p:cNvPr id="690181" name="AutoShape 5">
            <a:extLst>
              <a:ext uri="{FF2B5EF4-FFF2-40B4-BE49-F238E27FC236}">
                <a16:creationId xmlns:a16="http://schemas.microsoft.com/office/drawing/2014/main" id="{ED037740-D789-4445-8BCB-6B17E6D62303}"/>
              </a:ext>
            </a:extLst>
          </p:cNvPr>
          <p:cNvSpPr>
            <a:spLocks/>
          </p:cNvSpPr>
          <p:nvPr/>
        </p:nvSpPr>
        <p:spPr bwMode="auto">
          <a:xfrm rot="16200000">
            <a:off x="3582216" y="2885005"/>
            <a:ext cx="80962" cy="1081087"/>
          </a:xfrm>
          <a:prstGeom prst="leftBrace">
            <a:avLst>
              <a:gd name="adj1" fmla="val 111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690182" name="Text Box 6">
            <a:extLst>
              <a:ext uri="{FF2B5EF4-FFF2-40B4-BE49-F238E27FC236}">
                <a16:creationId xmlns:a16="http://schemas.microsoft.com/office/drawing/2014/main" id="{ED4CDA67-735E-4EC0-857A-FADC16120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558" y="3425285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b-NO" sz="1600" dirty="0">
                <a:solidFill>
                  <a:srgbClr val="FF0000"/>
                </a:solidFill>
                <a:cs typeface="Arial" panose="020B0604020202020204" pitchFamily="34" charset="0"/>
              </a:rPr>
              <a:t>value products</a:t>
            </a:r>
          </a:p>
        </p:txBody>
      </p:sp>
      <p:sp>
        <p:nvSpPr>
          <p:cNvPr id="690183" name="Text Box 7">
            <a:extLst>
              <a:ext uri="{FF2B5EF4-FFF2-40B4-BE49-F238E27FC236}">
                <a16:creationId xmlns:a16="http://schemas.microsoft.com/office/drawing/2014/main" id="{E1C35C61-8F6D-4F27-8539-58C220C7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122" y="2654967"/>
            <a:ext cx="2562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b-NO" sz="1400" dirty="0">
                <a:solidFill>
                  <a:srgbClr val="FF0000"/>
                </a:solidFill>
                <a:cs typeface="Arial" panose="020B0604020202020204" pitchFamily="34" charset="0"/>
              </a:rPr>
              <a:t>cost energy (heating+ cooling)</a:t>
            </a:r>
          </a:p>
        </p:txBody>
      </p:sp>
      <p:sp>
        <p:nvSpPr>
          <p:cNvPr id="690184" name="Line 8">
            <a:extLst>
              <a:ext uri="{FF2B5EF4-FFF2-40B4-BE49-F238E27FC236}">
                <a16:creationId xmlns:a16="http://schemas.microsoft.com/office/drawing/2014/main" id="{24A9329F-F65E-4867-BE73-1895E9634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3540" y="2908328"/>
            <a:ext cx="1428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690185" name="Text Box 9">
            <a:extLst>
              <a:ext uri="{FF2B5EF4-FFF2-40B4-BE49-F238E27FC236}">
                <a16:creationId xmlns:a16="http://schemas.microsoft.com/office/drawing/2014/main" id="{F213E0F1-70F4-4FEA-8286-CC7CDBED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660" y="3469489"/>
            <a:ext cx="903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b-NO" sz="1400" dirty="0">
                <a:solidFill>
                  <a:srgbClr val="FF0000"/>
                </a:solidFill>
                <a:cs typeface="Arial" panose="020B0604020202020204" pitchFamily="34" charset="0"/>
              </a:rPr>
              <a:t>cost feed</a:t>
            </a:r>
          </a:p>
        </p:txBody>
      </p:sp>
      <p:sp>
        <p:nvSpPr>
          <p:cNvPr id="690186" name="Line 10">
            <a:extLst>
              <a:ext uri="{FF2B5EF4-FFF2-40B4-BE49-F238E27FC236}">
                <a16:creationId xmlns:a16="http://schemas.microsoft.com/office/drawing/2014/main" id="{0E543410-DC79-4886-B01E-861498BBB9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3341" y="3356769"/>
            <a:ext cx="71437" cy="1444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69352A-87D5-4EE2-99B3-5268AA8ABAB5}"/>
              </a:ext>
            </a:extLst>
          </p:cNvPr>
          <p:cNvSpPr/>
          <p:nvPr/>
        </p:nvSpPr>
        <p:spPr>
          <a:xfrm>
            <a:off x="7805108" y="2533703"/>
            <a:ext cx="237312" cy="23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94ADAD-1403-4498-BB95-C5EC005D93A6}"/>
              </a:ext>
            </a:extLst>
          </p:cNvPr>
          <p:cNvSpPr/>
          <p:nvPr/>
        </p:nvSpPr>
        <p:spPr>
          <a:xfrm>
            <a:off x="7881726" y="3088191"/>
            <a:ext cx="237312" cy="23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75D714-2467-4A05-95FA-740F7629AF8F}"/>
              </a:ext>
            </a:extLst>
          </p:cNvPr>
          <p:cNvSpPr/>
          <p:nvPr/>
        </p:nvSpPr>
        <p:spPr>
          <a:xfrm>
            <a:off x="8527939" y="3105740"/>
            <a:ext cx="237312" cy="23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617083-6BEA-4609-B363-8F26FEB97C93}"/>
              </a:ext>
            </a:extLst>
          </p:cNvPr>
          <p:cNvSpPr/>
          <p:nvPr/>
        </p:nvSpPr>
        <p:spPr>
          <a:xfrm>
            <a:off x="6935864" y="4069022"/>
            <a:ext cx="237312" cy="23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A46B56-A684-4DEA-BF5E-ADB57C8A213D}"/>
              </a:ext>
            </a:extLst>
          </p:cNvPr>
          <p:cNvSpPr/>
          <p:nvPr/>
        </p:nvSpPr>
        <p:spPr>
          <a:xfrm>
            <a:off x="8186532" y="4547938"/>
            <a:ext cx="205497" cy="209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B8D10C-6D6E-405F-A7DA-1C1DF964F65A}"/>
              </a:ext>
            </a:extLst>
          </p:cNvPr>
          <p:cNvSpPr/>
          <p:nvPr/>
        </p:nvSpPr>
        <p:spPr>
          <a:xfrm>
            <a:off x="4851662" y="1637917"/>
            <a:ext cx="237312" cy="23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91F40902-AA0C-4141-997A-89C61002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Expected active constraints distillation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C3F23295-A998-4A49-91C4-33094861A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71675"/>
            <a:ext cx="5538787" cy="3432175"/>
          </a:xfrm>
        </p:spPr>
        <p:txBody>
          <a:bodyPr>
            <a:normAutofit fontScale="92500" lnSpcReduction="20000"/>
          </a:bodyPr>
          <a:lstStyle/>
          <a:p>
            <a:r>
              <a:rPr lang="en-US" altLang="nb-NO" sz="1800" b="1" dirty="0" err="1">
                <a:solidFill>
                  <a:srgbClr val="FF0000"/>
                </a:solidFill>
              </a:rPr>
              <a:t>Valueable</a:t>
            </a:r>
            <a:r>
              <a:rPr lang="en-US" altLang="nb-NO" sz="1800" b="1" dirty="0">
                <a:solidFill>
                  <a:srgbClr val="FF0000"/>
                </a:solidFill>
              </a:rPr>
              <a:t> product: </a:t>
            </a:r>
            <a:r>
              <a:rPr lang="en-US" altLang="nb-NO" sz="1800" b="1" dirty="0"/>
              <a:t>Purity spec. always active</a:t>
            </a:r>
            <a:endParaRPr lang="en-US" altLang="nb-NO" sz="1800" dirty="0"/>
          </a:p>
          <a:p>
            <a:pPr lvl="1"/>
            <a:r>
              <a:rPr lang="en-US" altLang="nb-NO" sz="1600" dirty="0"/>
              <a:t>Avoid product “give-away” </a:t>
            </a:r>
          </a:p>
          <a:p>
            <a:pPr lvl="1">
              <a:buNone/>
            </a:pPr>
            <a:r>
              <a:rPr lang="en-US" altLang="nb-NO" sz="1600" dirty="0"/>
              <a:t>	(“Sell water as methanol”)</a:t>
            </a:r>
          </a:p>
          <a:p>
            <a:pPr lvl="1"/>
            <a:r>
              <a:rPr lang="en-US" altLang="nb-NO" sz="1600" dirty="0"/>
              <a:t>Saves energy </a:t>
            </a:r>
          </a:p>
          <a:p>
            <a:pPr lvl="2"/>
            <a:endParaRPr lang="en-US" altLang="nb-NO" sz="1800" dirty="0"/>
          </a:p>
          <a:p>
            <a:r>
              <a:rPr lang="en-US" altLang="nb-NO" sz="2000" b="1" dirty="0">
                <a:solidFill>
                  <a:srgbClr val="FF0000"/>
                </a:solidFill>
              </a:rPr>
              <a:t>Control implications: </a:t>
            </a:r>
          </a:p>
          <a:p>
            <a:pPr marL="457200" lvl="1" indent="0">
              <a:buNone/>
            </a:pPr>
            <a:r>
              <a:rPr lang="en-US" altLang="nb-NO" sz="1500" b="1" dirty="0">
                <a:solidFill>
                  <a:srgbClr val="FF0000"/>
                </a:solidFill>
              </a:rPr>
              <a:t>1. Control </a:t>
            </a:r>
            <a:r>
              <a:rPr lang="en-US" altLang="nb-NO" sz="1500" b="1" dirty="0" err="1">
                <a:solidFill>
                  <a:srgbClr val="FF0000"/>
                </a:solidFill>
              </a:rPr>
              <a:t>valueable</a:t>
            </a:r>
            <a:r>
              <a:rPr lang="en-US" altLang="nb-NO" sz="1500" b="1" dirty="0">
                <a:solidFill>
                  <a:srgbClr val="FF0000"/>
                </a:solidFill>
              </a:rPr>
              <a:t> product </a:t>
            </a:r>
            <a:r>
              <a:rPr lang="en-US" altLang="nb-NO" sz="1500" b="1" dirty="0">
                <a:solidFill>
                  <a:srgbClr val="FF0000"/>
                </a:solidFill>
                <a:cs typeface="Arial" panose="020B0604020202020204" pitchFamily="34" charset="0"/>
              </a:rPr>
              <a:t>at spec.</a:t>
            </a:r>
          </a:p>
          <a:p>
            <a:pPr lvl="2"/>
            <a:r>
              <a:rPr lang="en-US" altLang="nb-NO" sz="1500" dirty="0">
                <a:cs typeface="Arial" panose="020B0604020202020204" pitchFamily="34" charset="0"/>
              </a:rPr>
              <a:t>Control D at 0.5% water</a:t>
            </a:r>
          </a:p>
          <a:p>
            <a:pPr marL="457200" lvl="1" indent="0">
              <a:buNone/>
            </a:pPr>
            <a:r>
              <a:rPr lang="en-US" altLang="nb-NO" sz="1500" dirty="0">
                <a:cs typeface="Arial" panose="020B0604020202020204" pitchFamily="34" charset="0"/>
              </a:rPr>
              <a:t>2. </a:t>
            </a:r>
            <a:r>
              <a:rPr lang="en-US" altLang="nb-NO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Overpurify</a:t>
            </a:r>
            <a:r>
              <a:rPr lang="en-US" altLang="nb-NO" sz="1500" b="1" dirty="0">
                <a:solidFill>
                  <a:srgbClr val="FF0000"/>
                </a:solidFill>
                <a:cs typeface="Arial" panose="020B0604020202020204" pitchFamily="34" charset="0"/>
              </a:rPr>
              <a:t> other end to reduce loss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sz="1500" dirty="0">
                <a:cs typeface="Arial" panose="020B0604020202020204" pitchFamily="34" charset="0"/>
              </a:rPr>
              <a:t>Control B with methanol &lt; 2%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sz="1500" dirty="0" err="1">
                <a:cs typeface="Arial" panose="020B0604020202020204" pitchFamily="34" charset="0"/>
              </a:rPr>
              <a:t>Overpurifying</a:t>
            </a:r>
            <a:r>
              <a:rPr lang="en-US" altLang="nb-NO" sz="1500" dirty="0">
                <a:cs typeface="Arial" panose="020B0604020202020204" pitchFamily="34" charset="0"/>
              </a:rPr>
              <a:t> may not cost much energy (V) if enough stages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sz="1500" dirty="0">
                <a:solidFill>
                  <a:srgbClr val="FF0000"/>
                </a:solidFill>
                <a:cs typeface="Arial" panose="020B0604020202020204" pitchFamily="34" charset="0"/>
              </a:rPr>
              <a:t>If “few” stages: May be optimal to operate at max energy (V) to minimize loss of valuable product</a:t>
            </a:r>
          </a:p>
          <a:p>
            <a:endParaRPr lang="en-US" altLang="nb-NO" sz="1600" dirty="0"/>
          </a:p>
        </p:txBody>
      </p:sp>
      <p:grpSp>
        <p:nvGrpSpPr>
          <p:cNvPr id="181253" name="Group 5">
            <a:extLst>
              <a:ext uri="{FF2B5EF4-FFF2-40B4-BE49-F238E27FC236}">
                <a16:creationId xmlns:a16="http://schemas.microsoft.com/office/drawing/2014/main" id="{0DA59F8B-B3F8-472E-9305-E268B7B26D07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844675"/>
            <a:ext cx="2987675" cy="3608388"/>
            <a:chOff x="3878" y="1162"/>
            <a:chExt cx="1882" cy="2273"/>
          </a:xfrm>
        </p:grpSpPr>
        <p:pic>
          <p:nvPicPr>
            <p:cNvPr id="181254" name="Picture 6">
              <a:extLst>
                <a:ext uri="{FF2B5EF4-FFF2-40B4-BE49-F238E27FC236}">
                  <a16:creationId xmlns:a16="http://schemas.microsoft.com/office/drawing/2014/main" id="{8624666E-BB7D-440A-AF96-7FDE10231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162"/>
              <a:ext cx="1791" cy="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1255" name="Text Box 7">
              <a:extLst>
                <a:ext uri="{FF2B5EF4-FFF2-40B4-BE49-F238E27FC236}">
                  <a16:creationId xmlns:a16="http://schemas.microsoft.com/office/drawing/2014/main" id="{F319190E-CE5B-4682-8012-5EF5BD4B1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1752"/>
              <a:ext cx="68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nb-NO" sz="1200" b="1">
                  <a:solidFill>
                    <a:srgbClr val="CC0000"/>
                  </a:solidFill>
                  <a:cs typeface="Arial" panose="020B0604020202020204" pitchFamily="34" charset="0"/>
                </a:rPr>
                <a:t>valuable </a:t>
              </a:r>
            </a:p>
            <a:p>
              <a:pPr eaLnBrk="1" hangingPunct="1"/>
              <a:r>
                <a:rPr lang="en-US" altLang="nb-NO" sz="1200" b="1">
                  <a:solidFill>
                    <a:srgbClr val="CC0000"/>
                  </a:solidFill>
                  <a:cs typeface="Arial" panose="020B0604020202020204" pitchFamily="34" charset="0"/>
                </a:rPr>
                <a:t>product</a:t>
              </a:r>
            </a:p>
            <a:p>
              <a:pPr eaLnBrk="1" hangingPunct="1"/>
              <a:r>
                <a:rPr lang="en-US" altLang="nb-NO" sz="1200" b="1">
                  <a:solidFill>
                    <a:srgbClr val="003366"/>
                  </a:solidFill>
                  <a:cs typeface="Arial" panose="020B0604020202020204" pitchFamily="34" charset="0"/>
                </a:rPr>
                <a:t> methanol </a:t>
              </a:r>
            </a:p>
            <a:p>
              <a:pPr eaLnBrk="1" hangingPunct="1"/>
              <a:r>
                <a:rPr lang="en-US" altLang="nb-NO" sz="1200" b="1">
                  <a:solidFill>
                    <a:srgbClr val="003366"/>
                  </a:solidFill>
                  <a:cs typeface="Arial" panose="020B0604020202020204" pitchFamily="34" charset="0"/>
                </a:rPr>
                <a:t>+ max. 0.5% </a:t>
              </a:r>
            </a:p>
            <a:p>
              <a:pPr eaLnBrk="1" hangingPunct="1"/>
              <a:r>
                <a:rPr lang="en-US" altLang="nb-NO" sz="1200" b="1">
                  <a:solidFill>
                    <a:srgbClr val="003366"/>
                  </a:solidFill>
                  <a:cs typeface="Arial" panose="020B0604020202020204" pitchFamily="34" charset="0"/>
                </a:rPr>
                <a:t>   water</a:t>
              </a:r>
            </a:p>
          </p:txBody>
        </p:sp>
        <p:sp>
          <p:nvSpPr>
            <p:cNvPr id="181256" name="Text Box 8">
              <a:extLst>
                <a:ext uri="{FF2B5EF4-FFF2-40B4-BE49-F238E27FC236}">
                  <a16:creationId xmlns:a16="http://schemas.microsoft.com/office/drawing/2014/main" id="{0427BA6C-939B-4CCC-A5C2-97D14FBEB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795"/>
              <a:ext cx="97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nb-NO" sz="12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cheap product</a:t>
              </a:r>
            </a:p>
            <a:p>
              <a:pPr eaLnBrk="1" hangingPunct="1"/>
              <a:r>
                <a:rPr lang="en-US" altLang="nb-NO" sz="1200" b="1" dirty="0">
                  <a:solidFill>
                    <a:srgbClr val="CC0000"/>
                  </a:solidFill>
                  <a:cs typeface="Arial" panose="020B0604020202020204" pitchFamily="34" charset="0"/>
                </a:rPr>
                <a:t>(byproduct)</a:t>
              </a:r>
            </a:p>
            <a:p>
              <a:pPr eaLnBrk="1" hangingPunct="1"/>
              <a:r>
                <a:rPr lang="en-US" altLang="nb-NO" sz="12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water </a:t>
              </a:r>
            </a:p>
            <a:p>
              <a:pPr eaLnBrk="1" hangingPunct="1"/>
              <a:r>
                <a:rPr lang="en-US" altLang="nb-NO" sz="12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+ max. 2%</a:t>
              </a:r>
            </a:p>
            <a:p>
              <a:pPr eaLnBrk="1" hangingPunct="1"/>
              <a:r>
                <a:rPr lang="en-US" altLang="nb-NO" sz="12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methanol</a:t>
              </a:r>
            </a:p>
          </p:txBody>
        </p:sp>
        <p:sp>
          <p:nvSpPr>
            <p:cNvPr id="181257" name="Text Box 9">
              <a:extLst>
                <a:ext uri="{FF2B5EF4-FFF2-40B4-BE49-F238E27FC236}">
                  <a16:creationId xmlns:a16="http://schemas.microsoft.com/office/drawing/2014/main" id="{32107CEB-E063-4937-8655-8CF5AB581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70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nb-NO" sz="1200" b="1">
                  <a:solidFill>
                    <a:srgbClr val="003366"/>
                  </a:solidFill>
                  <a:cs typeface="Arial" panose="020B0604020202020204" pitchFamily="34" charset="0"/>
                </a:rPr>
                <a:t>methanol</a:t>
              </a:r>
            </a:p>
            <a:p>
              <a:pPr eaLnBrk="1" hangingPunct="1"/>
              <a:r>
                <a:rPr lang="en-US" altLang="nb-NO" sz="1200" b="1">
                  <a:solidFill>
                    <a:srgbClr val="003366"/>
                  </a:solidFill>
                  <a:cs typeface="Arial" panose="020B0604020202020204" pitchFamily="34" charset="0"/>
                </a:rPr>
                <a:t>+ water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8436-486B-4408-818C-653C74C4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835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5. Control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712519-176B-42E9-96F5-F62E9DC4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1"/>
          <a:stretch/>
        </p:blipFill>
        <p:spPr bwMode="auto">
          <a:xfrm>
            <a:off x="1717675" y="1439845"/>
            <a:ext cx="4997450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A90DC-DE12-4B16-83A0-F6DCCCE2587E}"/>
              </a:ext>
            </a:extLst>
          </p:cNvPr>
          <p:cNvSpPr txBox="1"/>
          <p:nvPr/>
        </p:nvSpPr>
        <p:spPr>
          <a:xfrm>
            <a:off x="114300" y="599122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S. Skogestad, </a:t>
            </a:r>
            <a:r>
              <a:rPr lang="en-US" sz="1200" dirty="0">
                <a:hlinkClick r:id="rId3"/>
              </a:rPr>
              <a:t>“The dos and don'ts of distillation columns control”, </a:t>
            </a:r>
            <a:endParaRPr lang="en-US" sz="1200" dirty="0"/>
          </a:p>
          <a:p>
            <a:r>
              <a:rPr lang="en-US" sz="1200" i="1" dirty="0"/>
              <a:t>Chemical Engineering Research and Design (Trans </a:t>
            </a:r>
            <a:r>
              <a:rPr lang="en-US" sz="1200" i="1" dirty="0" err="1"/>
              <a:t>IChemE</a:t>
            </a:r>
            <a:r>
              <a:rPr lang="en-US" sz="1200" i="1" dirty="0"/>
              <a:t>, Part A)</a:t>
            </a:r>
            <a:r>
              <a:rPr lang="en-US" sz="1200" dirty="0"/>
              <a:t>, </a:t>
            </a:r>
            <a:r>
              <a:rPr lang="en-US" sz="1200" b="1" dirty="0"/>
              <a:t>85</a:t>
            </a:r>
            <a:r>
              <a:rPr lang="en-US" sz="1200" dirty="0"/>
              <a:t> (A1), 13-23 (2007).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5258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780" y="857250"/>
            <a:ext cx="3985220" cy="5149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6"/>
          <a:stretch/>
        </p:blipFill>
        <p:spPr>
          <a:xfrm>
            <a:off x="429140" y="1640964"/>
            <a:ext cx="4371494" cy="239599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011758" y="2043281"/>
            <a:ext cx="107576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68531" y="1784351"/>
            <a:ext cx="9986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Arctic </a:t>
            </a:r>
            <a:r>
              <a:rPr lang="nb-NO" sz="1350" dirty="0" err="1"/>
              <a:t>circle</a:t>
            </a:r>
            <a:endParaRPr lang="nb-NO" sz="1350" dirty="0"/>
          </a:p>
        </p:txBody>
      </p:sp>
      <p:pic>
        <p:nvPicPr>
          <p:cNvPr id="13" name="Picture 19" descr="290px-Geirangerfjord_from_Flydalsjuvet">
            <a:extLst>
              <a:ext uri="{FF2B5EF4-FFF2-40B4-BE49-F238E27FC236}">
                <a16:creationId xmlns:a16="http://schemas.microsoft.com/office/drawing/2014/main" id="{2CBDF543-BD23-4E48-BF4F-38D3EA812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6" y="4143989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midnattsol">
            <a:extLst>
              <a:ext uri="{FF2B5EF4-FFF2-40B4-BE49-F238E27FC236}">
                <a16:creationId xmlns:a16="http://schemas.microsoft.com/office/drawing/2014/main" id="{5AAEE54B-C740-4F8F-BD64-E10DD469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06" y="-794484"/>
            <a:ext cx="3019831" cy="23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5B5818-DA3A-44F7-BE17-48A90A83C9CA}"/>
              </a:ext>
            </a:extLst>
          </p:cNvPr>
          <p:cNvSpPr txBox="1"/>
          <p:nvPr/>
        </p:nvSpPr>
        <p:spPr>
          <a:xfrm>
            <a:off x="3352339" y="4662875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Geiranger fjord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DCFD5-17A4-47EE-B43B-59195337D3A8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513234" y="2910999"/>
            <a:ext cx="3010726" cy="1890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55336" y="3688544"/>
            <a:ext cx="10476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630767" y="2624648"/>
            <a:ext cx="3296063" cy="1193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054748-C647-4056-A7B4-DD85BA44B43E}"/>
              </a:ext>
            </a:extLst>
          </p:cNvPr>
          <p:cNvSpPr txBox="1"/>
          <p:nvPr/>
        </p:nvSpPr>
        <p:spPr>
          <a:xfrm>
            <a:off x="966656" y="87622"/>
            <a:ext cx="103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Midnight sun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517E1D-73E4-4C27-90AF-4A3BFBCA482A}"/>
              </a:ext>
            </a:extLst>
          </p:cNvPr>
          <p:cNvCxnSpPr>
            <a:cxnSpLocks/>
          </p:cNvCxnSpPr>
          <p:nvPr/>
        </p:nvCxnSpPr>
        <p:spPr>
          <a:xfrm>
            <a:off x="5049464" y="1028034"/>
            <a:ext cx="2885496" cy="97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074F17-84F3-43A6-AECD-3E64A0DBB5FD}"/>
              </a:ext>
            </a:extLst>
          </p:cNvPr>
          <p:cNvSpPr txBox="1"/>
          <p:nvPr/>
        </p:nvSpPr>
        <p:spPr>
          <a:xfrm>
            <a:off x="684367" y="1945933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NTNU</a:t>
            </a:r>
          </a:p>
        </p:txBody>
      </p:sp>
    </p:spTree>
    <p:extLst>
      <p:ext uri="{BB962C8B-B14F-4D97-AF65-F5344CB8AC3E}">
        <p14:creationId xmlns:p14="http://schemas.microsoft.com/office/powerpoint/2010/main" val="1338929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1C68-D34B-4352-B6A2-5FA2F6BD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objectives</a:t>
            </a:r>
            <a:r>
              <a:rPr lang="nb-NO" dirty="0"/>
              <a:t> for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E615-F056-4F2C-9293-BA961163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ighlight>
                  <a:srgbClr val="FFFF00"/>
                </a:highlight>
              </a:rPr>
              <a:t>Have 5 </a:t>
            </a:r>
            <a:r>
              <a:rPr lang="nb-NO" dirty="0" err="1">
                <a:highlight>
                  <a:srgbClr val="FFFF00"/>
                </a:highlight>
              </a:rPr>
              <a:t>dynamic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degrees</a:t>
            </a:r>
            <a:r>
              <a:rPr lang="nb-NO" dirty="0">
                <a:highlight>
                  <a:srgbClr val="FFFF00"/>
                </a:highlight>
              </a:rPr>
              <a:t> of </a:t>
            </a:r>
            <a:r>
              <a:rPr lang="nb-NO" dirty="0" err="1">
                <a:highlight>
                  <a:srgbClr val="FFFF00"/>
                </a:highlight>
              </a:rPr>
              <a:t>freedom</a:t>
            </a:r>
            <a:endParaRPr lang="nb-NO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b-NO" dirty="0"/>
          </a:p>
          <a:p>
            <a:pPr marL="457200" indent="-457200">
              <a:buAutoNum type="arabicPeriod"/>
            </a:pPr>
            <a:r>
              <a:rPr lang="nb-NO" b="1" dirty="0" err="1"/>
              <a:t>Stabilize</a:t>
            </a:r>
            <a:r>
              <a:rPr lang="nb-NO" b="1" dirty="0"/>
              <a:t> (</a:t>
            </a:r>
            <a:r>
              <a:rPr lang="nb-NO" b="1" dirty="0" err="1"/>
              <a:t>avoid</a:t>
            </a:r>
            <a:r>
              <a:rPr lang="nb-NO" b="1" dirty="0"/>
              <a:t> drift)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Levels (M</a:t>
            </a:r>
            <a:r>
              <a:rPr lang="nb-NO" baseline="-25000" dirty="0"/>
              <a:t>D</a:t>
            </a:r>
            <a:r>
              <a:rPr lang="nb-NO" dirty="0"/>
              <a:t>, M</a:t>
            </a:r>
            <a:r>
              <a:rPr lang="nb-NO" baseline="-25000" dirty="0"/>
              <a:t>B</a:t>
            </a:r>
            <a:r>
              <a:rPr lang="nb-NO" dirty="0"/>
              <a:t>, </a:t>
            </a:r>
            <a:r>
              <a:rPr lang="nb-NO" dirty="0" err="1"/>
              <a:t>pressure</a:t>
            </a:r>
            <a:r>
              <a:rPr lang="nb-NO" dirty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 err="1"/>
              <a:t>Temperature</a:t>
            </a:r>
            <a:r>
              <a:rPr lang="nb-NO" dirty="0"/>
              <a:t> </a:t>
            </a:r>
            <a:r>
              <a:rPr lang="nb-NO" dirty="0" err="1"/>
              <a:t>profile</a:t>
            </a:r>
            <a:r>
              <a:rPr lang="nb-NO" dirty="0"/>
              <a:t> («</a:t>
            </a:r>
            <a:r>
              <a:rPr lang="nb-NO" dirty="0" err="1"/>
              <a:t>level</a:t>
            </a:r>
            <a:r>
              <a:rPr lang="nb-NO" dirty="0"/>
              <a:t> of </a:t>
            </a:r>
            <a:r>
              <a:rPr lang="nb-NO" dirty="0" err="1"/>
              <a:t>heavy</a:t>
            </a:r>
            <a:r>
              <a:rPr lang="nb-NO" dirty="0"/>
              <a:t> </a:t>
            </a:r>
            <a:r>
              <a:rPr lang="nb-NO" dirty="0" err="1"/>
              <a:t>component</a:t>
            </a:r>
            <a:r>
              <a:rPr lang="nb-NO" dirty="0"/>
              <a:t>»)</a:t>
            </a:r>
          </a:p>
          <a:p>
            <a:pPr marL="400050" lvl="1" indent="0">
              <a:buNone/>
            </a:pPr>
            <a:r>
              <a:rPr lang="nb-NO" dirty="0">
                <a:highlight>
                  <a:srgbClr val="FFFF00"/>
                </a:highlight>
              </a:rPr>
              <a:t>NOTE: </a:t>
            </a:r>
            <a:r>
              <a:rPr lang="nb-NO" dirty="0" err="1">
                <a:highlight>
                  <a:srgbClr val="FFFF00"/>
                </a:highlight>
              </a:rPr>
              <a:t>Temperature</a:t>
            </a:r>
            <a:r>
              <a:rPr lang="nb-NO" dirty="0">
                <a:highlight>
                  <a:srgbClr val="FFFF00"/>
                </a:highlight>
              </a:rPr>
              <a:t> setpoint </a:t>
            </a:r>
            <a:r>
              <a:rPr lang="nb-NO" dirty="0" err="1">
                <a:highlight>
                  <a:srgbClr val="FFFF00"/>
                </a:highlight>
              </a:rPr>
              <a:t>can</a:t>
            </a:r>
            <a:r>
              <a:rPr lang="nb-NO" dirty="0">
                <a:highlight>
                  <a:srgbClr val="FFFF00"/>
                </a:highlight>
              </a:rPr>
              <a:t> be used as </a:t>
            </a:r>
            <a:r>
              <a:rPr lang="nb-NO" dirty="0" err="1">
                <a:highlight>
                  <a:srgbClr val="FFFF00"/>
                </a:highlight>
              </a:rPr>
              <a:t>degree</a:t>
            </a:r>
            <a:r>
              <a:rPr lang="nb-NO" dirty="0">
                <a:highlight>
                  <a:srgbClr val="FFFF00"/>
                </a:highlight>
              </a:rPr>
              <a:t> of </a:t>
            </a:r>
            <a:r>
              <a:rPr lang="nb-NO" dirty="0" err="1">
                <a:highlight>
                  <a:srgbClr val="FFFF00"/>
                </a:highlight>
              </a:rPr>
              <a:t>freedom</a:t>
            </a:r>
            <a:r>
              <a:rPr lang="nb-NO" dirty="0">
                <a:highlight>
                  <a:srgbClr val="FFFF00"/>
                </a:highlight>
              </a:rPr>
              <a:t> for </a:t>
            </a:r>
            <a:r>
              <a:rPr lang="nb-NO" dirty="0" err="1">
                <a:highlight>
                  <a:srgbClr val="FFFF00"/>
                </a:highlight>
              </a:rPr>
              <a:t>composition</a:t>
            </a:r>
            <a:r>
              <a:rPr lang="nb-NO" dirty="0">
                <a:highlight>
                  <a:srgbClr val="FFFF00"/>
                </a:highlight>
              </a:rPr>
              <a:t> control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 err="1"/>
              <a:t>Optimize</a:t>
            </a:r>
            <a:r>
              <a:rPr lang="nb-NO" b="1" dirty="0"/>
              <a:t> </a:t>
            </a:r>
            <a:r>
              <a:rPr lang="nb-NO" b="1" dirty="0" err="1"/>
              <a:t>operations</a:t>
            </a:r>
            <a:endParaRPr lang="nb-NO" b="1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b-NO" dirty="0" err="1"/>
              <a:t>Normally</a:t>
            </a:r>
            <a:r>
              <a:rPr lang="nb-NO" dirty="0"/>
              <a:t> control </a:t>
            </a:r>
            <a:r>
              <a:rPr lang="nb-NO" dirty="0" err="1"/>
              <a:t>product</a:t>
            </a:r>
            <a:r>
              <a:rPr lang="nb-NO" dirty="0"/>
              <a:t> </a:t>
            </a:r>
            <a:r>
              <a:rPr lang="nb-NO" dirty="0" err="1"/>
              <a:t>compositions</a:t>
            </a:r>
            <a:r>
              <a:rPr lang="nb-NO" dirty="0"/>
              <a:t> (</a:t>
            </a:r>
            <a:r>
              <a:rPr lang="nb-NO" dirty="0" err="1"/>
              <a:t>x</a:t>
            </a:r>
            <a:r>
              <a:rPr lang="nb-NO" baseline="-25000" dirty="0" err="1"/>
              <a:t>D</a:t>
            </a:r>
            <a:r>
              <a:rPr lang="nb-NO" dirty="0"/>
              <a:t>, </a:t>
            </a:r>
            <a:r>
              <a:rPr lang="nb-NO" dirty="0" err="1"/>
              <a:t>x</a:t>
            </a:r>
            <a:r>
              <a:rPr lang="nb-NO" baseline="-25000" dirty="0" err="1"/>
              <a:t>B</a:t>
            </a:r>
            <a:r>
              <a:rPr lang="nb-NO" dirty="0"/>
              <a:t>)</a:t>
            </a:r>
          </a:p>
          <a:p>
            <a:pPr marL="800100" lvl="2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39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FBE1552A-9C55-4330-B391-3B4FF65F1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Issues distillation control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4D9A60F-0D44-4BB8-B13C-6A329DA44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4673600" cy="4049713"/>
          </a:xfrm>
        </p:spPr>
        <p:txBody>
          <a:bodyPr>
            <a:normAutofit fontScale="92500"/>
          </a:bodyPr>
          <a:lstStyle/>
          <a:p>
            <a:r>
              <a:rPr lang="en-US" altLang="nb-NO" dirty="0"/>
              <a:t>The “configuration” problem (pairings for level and pressure)</a:t>
            </a:r>
          </a:p>
          <a:p>
            <a:pPr lvl="1"/>
            <a:r>
              <a:rPr lang="en-US" altLang="nb-NO" dirty="0"/>
              <a:t>Which are the two remaining degrees of freedom? </a:t>
            </a:r>
          </a:p>
          <a:p>
            <a:pPr lvl="2"/>
            <a:r>
              <a:rPr lang="en-US" altLang="nb-NO" dirty="0"/>
              <a:t>e.g. LV-, DV-, DB- and L/D V/B-configurations</a:t>
            </a:r>
          </a:p>
          <a:p>
            <a:r>
              <a:rPr lang="en-US" altLang="nb-NO" dirty="0"/>
              <a:t>The temperature control problem</a:t>
            </a:r>
          </a:p>
          <a:p>
            <a:pPr lvl="1"/>
            <a:r>
              <a:rPr lang="en-US" altLang="nb-NO" dirty="0"/>
              <a:t>Which temperature (if any) should be controlled?</a:t>
            </a:r>
          </a:p>
          <a:p>
            <a:r>
              <a:rPr lang="en-US" altLang="nb-NO" dirty="0"/>
              <a:t>Composition control problem</a:t>
            </a:r>
          </a:p>
          <a:p>
            <a:pPr lvl="1"/>
            <a:r>
              <a:rPr lang="en-US" altLang="nb-NO" dirty="0"/>
              <a:t>Control two, one or no compositions?</a:t>
            </a:r>
          </a:p>
        </p:txBody>
      </p:sp>
      <p:grpSp>
        <p:nvGrpSpPr>
          <p:cNvPr id="257028" name="Group 4">
            <a:extLst>
              <a:ext uri="{FF2B5EF4-FFF2-40B4-BE49-F238E27FC236}">
                <a16:creationId xmlns:a16="http://schemas.microsoft.com/office/drawing/2014/main" id="{B8A0EFE7-4377-4E60-819A-A517EAB4D667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412875"/>
            <a:ext cx="3960813" cy="4202113"/>
            <a:chOff x="1020" y="890"/>
            <a:chExt cx="3130" cy="2874"/>
          </a:xfrm>
        </p:grpSpPr>
        <p:pic>
          <p:nvPicPr>
            <p:cNvPr id="257029" name="Picture 5">
              <a:extLst>
                <a:ext uri="{FF2B5EF4-FFF2-40B4-BE49-F238E27FC236}">
                  <a16:creationId xmlns:a16="http://schemas.microsoft.com/office/drawing/2014/main" id="{C5786548-D64D-40C7-8E7B-874307087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90"/>
              <a:ext cx="3130" cy="2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30" name="Oval 6">
              <a:extLst>
                <a:ext uri="{FF2B5EF4-FFF2-40B4-BE49-F238E27FC236}">
                  <a16:creationId xmlns:a16="http://schemas.microsoft.com/office/drawing/2014/main" id="{59B5331B-8AF9-4E8A-B01A-E6FB87CDE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689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400"/>
                <a:t>TC</a:t>
              </a:r>
            </a:p>
          </p:txBody>
        </p:sp>
        <p:sp>
          <p:nvSpPr>
            <p:cNvPr id="257031" name="Line 7">
              <a:extLst>
                <a:ext uri="{FF2B5EF4-FFF2-40B4-BE49-F238E27FC236}">
                  <a16:creationId xmlns:a16="http://schemas.microsoft.com/office/drawing/2014/main" id="{BC90E5A1-92E7-455F-B0FB-D494E6ED2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2825"/>
              <a:ext cx="7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7032" name="Line 8">
              <a:extLst>
                <a:ext uri="{FF2B5EF4-FFF2-40B4-BE49-F238E27FC236}">
                  <a16:creationId xmlns:a16="http://schemas.microsoft.com/office/drawing/2014/main" id="{E641EC30-F41F-48CA-B1F8-EA04C7207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916"/>
              <a:ext cx="0" cy="31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7033" name="Line 9">
              <a:extLst>
                <a:ext uri="{FF2B5EF4-FFF2-40B4-BE49-F238E27FC236}">
                  <a16:creationId xmlns:a16="http://schemas.microsoft.com/office/drawing/2014/main" id="{BC2534E7-F16A-4D43-827B-C5689E907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825"/>
              <a:ext cx="31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7034" name="Text Box 10">
              <a:extLst>
                <a:ext uri="{FF2B5EF4-FFF2-40B4-BE49-F238E27FC236}">
                  <a16:creationId xmlns:a16="http://schemas.microsoft.com/office/drawing/2014/main" id="{CD434DF6-04F5-46F8-AB04-1DE564AA1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2626"/>
              <a:ext cx="29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/>
                <a:t>T</a:t>
              </a:r>
              <a:r>
                <a:rPr lang="en-US" altLang="nb-NO" sz="1600" baseline="-25000"/>
                <a:t>s</a:t>
              </a:r>
            </a:p>
          </p:txBody>
        </p:sp>
        <p:sp>
          <p:nvSpPr>
            <p:cNvPr id="257035" name="Oval 11">
              <a:extLst>
                <a:ext uri="{FF2B5EF4-FFF2-40B4-BE49-F238E27FC236}">
                  <a16:creationId xmlns:a16="http://schemas.microsoft.com/office/drawing/2014/main" id="{A2B8ABEB-BC66-4FFE-B244-E63AE2B5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704"/>
              <a:ext cx="227" cy="2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1800"/>
                <a:t>TC</a:t>
              </a:r>
            </a:p>
          </p:txBody>
        </p:sp>
        <p:sp>
          <p:nvSpPr>
            <p:cNvPr id="257036" name="Oval 12">
              <a:extLst>
                <a:ext uri="{FF2B5EF4-FFF2-40B4-BE49-F238E27FC236}">
                  <a16:creationId xmlns:a16="http://schemas.microsoft.com/office/drawing/2014/main" id="{B292BD4E-5BB5-4FE6-B302-1DE0F1BC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33"/>
              <a:ext cx="227" cy="227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2000"/>
                <a:t>L</a:t>
              </a:r>
            </a:p>
          </p:txBody>
        </p:sp>
        <p:sp>
          <p:nvSpPr>
            <p:cNvPr id="257037" name="Oval 13">
              <a:extLst>
                <a:ext uri="{FF2B5EF4-FFF2-40B4-BE49-F238E27FC236}">
                  <a16:creationId xmlns:a16="http://schemas.microsoft.com/office/drawing/2014/main" id="{058C9B14-3672-48A3-A4B4-407F5A6AD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886"/>
              <a:ext cx="227" cy="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nb-NO" sz="2000"/>
                <a:t>V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C12A8F57-0156-481D-8A36-E2FC3F70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84138"/>
            <a:ext cx="8229600" cy="827083"/>
          </a:xfrm>
        </p:spPr>
        <p:txBody>
          <a:bodyPr>
            <a:normAutofit fontScale="90000"/>
          </a:bodyPr>
          <a:lstStyle/>
          <a:p>
            <a:r>
              <a:rPr lang="en-US" altLang="nb-NO" dirty="0"/>
              <a:t>Stabilize temperature profile (“level of heavy component”)</a:t>
            </a:r>
          </a:p>
        </p:txBody>
      </p:sp>
      <p:grpSp>
        <p:nvGrpSpPr>
          <p:cNvPr id="368644" name="Group 4">
            <a:extLst>
              <a:ext uri="{FF2B5EF4-FFF2-40B4-BE49-F238E27FC236}">
                <a16:creationId xmlns:a16="http://schemas.microsoft.com/office/drawing/2014/main" id="{08EA32CE-5D92-480F-9EEB-51254E168B12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1008063"/>
            <a:ext cx="4792662" cy="4038600"/>
            <a:chOff x="1337" y="721"/>
            <a:chExt cx="3019" cy="2544"/>
          </a:xfrm>
        </p:grpSpPr>
        <p:graphicFrame>
          <p:nvGraphicFramePr>
            <p:cNvPr id="368645" name="Object 5">
              <a:extLst>
                <a:ext uri="{FF2B5EF4-FFF2-40B4-BE49-F238E27FC236}">
                  <a16:creationId xmlns:a16="http://schemas.microsoft.com/office/drawing/2014/main" id="{F2E1F9FE-0379-41D9-B2E6-C183A2AB87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5" y="1281"/>
            <a:ext cx="1043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Bitmap Image" r:id="rId4" imgW="4428571" imgH="3524742" progId="Paint.Picture">
                    <p:embed/>
                  </p:oleObj>
                </mc:Choice>
                <mc:Fallback>
                  <p:oleObj name="Bitmap Image" r:id="rId4" imgW="4428571" imgH="3524742" progId="Paint.Picture">
                    <p:embed/>
                    <p:pic>
                      <p:nvPicPr>
                        <p:cNvPr id="368645" name="Object 5">
                          <a:extLst>
                            <a:ext uri="{FF2B5EF4-FFF2-40B4-BE49-F238E27FC236}">
                              <a16:creationId xmlns:a16="http://schemas.microsoft.com/office/drawing/2014/main" id="{F2E1F9FE-0379-41D9-B2E6-C183A2AB87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281"/>
                          <a:ext cx="1043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46" name="Text Box 6">
              <a:extLst>
                <a:ext uri="{FF2B5EF4-FFF2-40B4-BE49-F238E27FC236}">
                  <a16:creationId xmlns:a16="http://schemas.microsoft.com/office/drawing/2014/main" id="{B6029E4F-30D7-47CC-96D9-4648D16FD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483"/>
              <a:ext cx="5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nb-NO">
                  <a:cs typeface="Times New Roman" panose="02020603050405020304" pitchFamily="18" charset="0"/>
                </a:rPr>
                <a:t>LIGHT</a:t>
              </a:r>
            </a:p>
          </p:txBody>
        </p:sp>
        <p:sp>
          <p:nvSpPr>
            <p:cNvPr id="368647" name="Text Box 7">
              <a:extLst>
                <a:ext uri="{FF2B5EF4-FFF2-40B4-BE49-F238E27FC236}">
                  <a16:creationId xmlns:a16="http://schemas.microsoft.com/office/drawing/2014/main" id="{3AAB8828-D44C-443E-B9DF-17857886E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296"/>
              <a:ext cx="6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nb-NO">
                  <a:cs typeface="Times New Roman" panose="02020603050405020304" pitchFamily="18" charset="0"/>
                </a:rPr>
                <a:t>HEAVY</a:t>
              </a:r>
            </a:p>
          </p:txBody>
        </p:sp>
        <p:sp>
          <p:nvSpPr>
            <p:cNvPr id="368648" name="Line 8">
              <a:extLst>
                <a:ext uri="{FF2B5EF4-FFF2-40B4-BE49-F238E27FC236}">
                  <a16:creationId xmlns:a16="http://schemas.microsoft.com/office/drawing/2014/main" id="{ED08C30D-AF4D-463D-B025-A55784842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2024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368649" name="Line 9">
              <a:extLst>
                <a:ext uri="{FF2B5EF4-FFF2-40B4-BE49-F238E27FC236}">
                  <a16:creationId xmlns:a16="http://schemas.microsoft.com/office/drawing/2014/main" id="{1A7D622D-65D9-4FF4-85B3-8D2FCC4C1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845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368650" name="Line 10">
              <a:extLst>
                <a:ext uri="{FF2B5EF4-FFF2-40B4-BE49-F238E27FC236}">
                  <a16:creationId xmlns:a16="http://schemas.microsoft.com/office/drawing/2014/main" id="{E3A38A64-815C-4C8F-90DB-A102BA0C5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845"/>
              <a:ext cx="127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368651" name="Line 11">
              <a:extLst>
                <a:ext uri="{FF2B5EF4-FFF2-40B4-BE49-F238E27FC236}">
                  <a16:creationId xmlns:a16="http://schemas.microsoft.com/office/drawing/2014/main" id="{DAFB5210-5BB2-42FC-B473-837A29B35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2795"/>
              <a:ext cx="0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368652" name="Line 12">
              <a:extLst>
                <a:ext uri="{FF2B5EF4-FFF2-40B4-BE49-F238E27FC236}">
                  <a16:creationId xmlns:a16="http://schemas.microsoft.com/office/drawing/2014/main" id="{0B332701-0A87-42B0-9026-4AFA35297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3158"/>
              <a:ext cx="127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368653" name="Text Box 13">
              <a:extLst>
                <a:ext uri="{FF2B5EF4-FFF2-40B4-BE49-F238E27FC236}">
                  <a16:creationId xmlns:a16="http://schemas.microsoft.com/office/drawing/2014/main" id="{A114D223-BBDB-4920-B9AD-893344CDA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79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nb-NO"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68654" name="Text Box 14">
              <a:extLst>
                <a:ext uri="{FF2B5EF4-FFF2-40B4-BE49-F238E27FC236}">
                  <a16:creationId xmlns:a16="http://schemas.microsoft.com/office/drawing/2014/main" id="{FD654616-1ABA-46E9-B4BD-B991DE2A0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8" y="721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nb-NO"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68655" name="Text Box 15">
              <a:extLst>
                <a:ext uri="{FF2B5EF4-FFF2-40B4-BE49-F238E27FC236}">
                  <a16:creationId xmlns:a16="http://schemas.microsoft.com/office/drawing/2014/main" id="{57A511E3-0ADC-49E7-96D0-12CD2BBF7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8" y="3034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nb-NO"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68656" name="Oval 16">
            <a:extLst>
              <a:ext uri="{FF2B5EF4-FFF2-40B4-BE49-F238E27FC236}">
                <a16:creationId xmlns:a16="http://schemas.microsoft.com/office/drawing/2014/main" id="{F48E090B-4240-4F65-86F1-7F1B5876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2355850"/>
            <a:ext cx="503237" cy="48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nb-NO">
                <a:cs typeface="Times New Roman" panose="02020603050405020304" pitchFamily="18" charset="0"/>
              </a:rPr>
              <a:t>TC</a:t>
            </a:r>
          </a:p>
        </p:txBody>
      </p:sp>
      <p:sp>
        <p:nvSpPr>
          <p:cNvPr id="368657" name="Line 17">
            <a:extLst>
              <a:ext uri="{FF2B5EF4-FFF2-40B4-BE49-F238E27FC236}">
                <a16:creationId xmlns:a16="http://schemas.microsoft.com/office/drawing/2014/main" id="{46C7A012-68E4-4565-95EC-7A7C3D72B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26447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58" name="Line 18">
            <a:extLst>
              <a:ext uri="{FF2B5EF4-FFF2-40B4-BE49-F238E27FC236}">
                <a16:creationId xmlns:a16="http://schemas.microsoft.com/office/drawing/2014/main" id="{B2C89A5B-197F-4A4A-AA9D-ED7C0CA24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7038" y="120491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0A0406-36E2-4AA1-8D55-6BA7A79F419E}"/>
              </a:ext>
            </a:extLst>
          </p:cNvPr>
          <p:cNvSpPr txBox="1"/>
          <p:nvPr/>
        </p:nvSpPr>
        <p:spPr>
          <a:xfrm>
            <a:off x="1037063" y="5319132"/>
            <a:ext cx="747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Temperature</a:t>
            </a:r>
            <a:r>
              <a:rPr lang="nb-NO" dirty="0"/>
              <a:t> sensor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located</a:t>
            </a:r>
            <a:r>
              <a:rPr lang="nb-NO" dirty="0"/>
              <a:t> at «sensitive» stage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gain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Typically</a:t>
            </a:r>
            <a:r>
              <a:rPr lang="nb-NO" dirty="0"/>
              <a:t> in </a:t>
            </a:r>
            <a:r>
              <a:rPr lang="nb-NO" dirty="0" err="1"/>
              <a:t>middle</a:t>
            </a:r>
            <a:r>
              <a:rPr lang="nb-NO" dirty="0"/>
              <a:t> of </a:t>
            </a:r>
            <a:r>
              <a:rPr lang="nb-NO" dirty="0" err="1"/>
              <a:t>top</a:t>
            </a:r>
            <a:r>
              <a:rPr lang="nb-NO" dirty="0"/>
              <a:t> or </a:t>
            </a:r>
            <a:r>
              <a:rPr lang="nb-NO" dirty="0" err="1"/>
              <a:t>bottom</a:t>
            </a:r>
            <a:r>
              <a:rPr lang="nb-NO" dirty="0"/>
              <a:t> </a:t>
            </a:r>
            <a:r>
              <a:rPr lang="nb-NO" dirty="0" err="1"/>
              <a:t>section</a:t>
            </a:r>
            <a:endParaRPr lang="nb-N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>
            <a:extLst>
              <a:ext uri="{FF2B5EF4-FFF2-40B4-BE49-F238E27FC236}">
                <a16:creationId xmlns:a16="http://schemas.microsoft.com/office/drawing/2014/main" id="{EA9B4E32-A0D5-41AF-BA31-F4FAF6AB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268787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3" name="Rectangle 3">
            <a:extLst>
              <a:ext uri="{FF2B5EF4-FFF2-40B4-BE49-F238E27FC236}">
                <a16:creationId xmlns:a16="http://schemas.microsoft.com/office/drawing/2014/main" id="{939CFD4F-EF57-456A-B8C9-3C509EB6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Which</a:t>
            </a:r>
            <a:r>
              <a:rPr lang="nb-NO" altLang="nb-NO" dirty="0"/>
              <a:t> stage? </a:t>
            </a:r>
            <a:r>
              <a:rPr lang="nb-NO" altLang="nb-NO" dirty="0" err="1"/>
              <a:t>Binary</a:t>
            </a:r>
            <a:r>
              <a:rPr lang="nb-NO" altLang="nb-NO" dirty="0"/>
              <a:t> </a:t>
            </a:r>
            <a:r>
              <a:rPr lang="nb-NO" altLang="nb-NO" dirty="0" err="1"/>
              <a:t>column</a:t>
            </a:r>
            <a:endParaRPr lang="en-US" altLang="nb-NO" dirty="0"/>
          </a:p>
        </p:txBody>
      </p:sp>
      <p:sp>
        <p:nvSpPr>
          <p:cNvPr id="266244" name="Text Box 4">
            <a:extLst>
              <a:ext uri="{FF2B5EF4-FFF2-40B4-BE49-F238E27FC236}">
                <a16:creationId xmlns:a16="http://schemas.microsoft.com/office/drawing/2014/main" id="{30677A51-96E1-4C92-A516-618B278A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28775"/>
            <a:ext cx="504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b-NO" altLang="nb-NO" sz="1800">
                <a:solidFill>
                  <a:schemeClr val="accent2"/>
                </a:solidFill>
              </a:rPr>
              <a:t>slope</a:t>
            </a:r>
            <a:r>
              <a:rPr lang="nb-NO" altLang="nb-NO" sz="1800"/>
              <a:t> closely correlated with </a:t>
            </a:r>
            <a:r>
              <a:rPr lang="nb-NO" altLang="nb-NO" sz="1800">
                <a:solidFill>
                  <a:srgbClr val="FF0000"/>
                </a:solidFill>
              </a:rPr>
              <a:t>steady state gain</a:t>
            </a:r>
          </a:p>
        </p:txBody>
      </p:sp>
      <p:sp>
        <p:nvSpPr>
          <p:cNvPr id="266245" name="Line 5">
            <a:extLst>
              <a:ext uri="{FF2B5EF4-FFF2-40B4-BE49-F238E27FC236}">
                <a16:creationId xmlns:a16="http://schemas.microsoft.com/office/drawing/2014/main" id="{10D46B0C-8E88-41E7-82B3-BE339EBD0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989138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266246" name="Picture 6">
            <a:extLst>
              <a:ext uri="{FF2B5EF4-FFF2-40B4-BE49-F238E27FC236}">
                <a16:creationId xmlns:a16="http://schemas.microsoft.com/office/drawing/2014/main" id="{7D66654B-71F9-4426-B966-10456A046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268788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7" name="Text Box 7">
            <a:extLst>
              <a:ext uri="{FF2B5EF4-FFF2-40B4-BE49-F238E27FC236}">
                <a16:creationId xmlns:a16="http://schemas.microsoft.com/office/drawing/2014/main" id="{0433C21E-8B4A-4CD8-8975-218F0B7F7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229225"/>
            <a:ext cx="1216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400"/>
              <a:t>STAGE</a:t>
            </a:r>
          </a:p>
        </p:txBody>
      </p:sp>
      <p:sp>
        <p:nvSpPr>
          <p:cNvPr id="266248" name="Text Box 8">
            <a:extLst>
              <a:ext uri="{FF2B5EF4-FFF2-40B4-BE49-F238E27FC236}">
                <a16:creationId xmlns:a16="http://schemas.microsoft.com/office/drawing/2014/main" id="{B312891F-0F8D-4CB3-8064-E173B0FB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133600"/>
            <a:ext cx="264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>
                <a:solidFill>
                  <a:schemeClr val="accent2"/>
                </a:solidFill>
              </a:rPr>
              <a:t>TEMPERATURE PROFILE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>
            <a:extLst>
              <a:ext uri="{FF2B5EF4-FFF2-40B4-BE49-F238E27FC236}">
                <a16:creationId xmlns:a16="http://schemas.microsoft.com/office/drawing/2014/main" id="{36EF3199-FA0D-474C-8DB0-6098C00D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4268787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Rectangle 3">
            <a:extLst>
              <a:ext uri="{FF2B5EF4-FFF2-40B4-BE49-F238E27FC236}">
                <a16:creationId xmlns:a16="http://schemas.microsoft.com/office/drawing/2014/main" id="{2BBE5E68-6610-4E56-A775-C4FB21143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Multicomponent column</a:t>
            </a:r>
            <a:endParaRPr lang="en-US" altLang="nb-NO"/>
          </a:p>
        </p:txBody>
      </p:sp>
      <p:sp>
        <p:nvSpPr>
          <p:cNvPr id="267268" name="Text Box 4">
            <a:extLst>
              <a:ext uri="{FF2B5EF4-FFF2-40B4-BE49-F238E27FC236}">
                <a16:creationId xmlns:a16="http://schemas.microsoft.com/office/drawing/2014/main" id="{C4E13A2B-49D6-4256-A757-9743A411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406525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sz="1800">
                <a:solidFill>
                  <a:schemeClr val="accent2"/>
                </a:solidFill>
              </a:rPr>
              <a:t>Slope</a:t>
            </a:r>
            <a:r>
              <a:rPr lang="nb-NO" altLang="nb-NO" sz="1800"/>
              <a:t> NOT correlated with </a:t>
            </a:r>
            <a:r>
              <a:rPr lang="nb-NO" altLang="nb-NO" sz="1800">
                <a:solidFill>
                  <a:srgbClr val="FF0000"/>
                </a:solidFill>
              </a:rPr>
              <a:t>steady-state gain</a:t>
            </a:r>
            <a:endParaRPr lang="en-US" altLang="nb-NO" sz="1800">
              <a:solidFill>
                <a:srgbClr val="FF0000"/>
              </a:solidFill>
            </a:endParaRPr>
          </a:p>
        </p:txBody>
      </p:sp>
      <p:sp>
        <p:nvSpPr>
          <p:cNvPr id="267269" name="Line 5">
            <a:extLst>
              <a:ext uri="{FF2B5EF4-FFF2-40B4-BE49-F238E27FC236}">
                <a16:creationId xmlns:a16="http://schemas.microsoft.com/office/drawing/2014/main" id="{C5F1A2EA-9CF9-4007-82DF-9DD5982B6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1916113"/>
            <a:ext cx="3603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267270" name="Picture 6">
            <a:extLst>
              <a:ext uri="{FF2B5EF4-FFF2-40B4-BE49-F238E27FC236}">
                <a16:creationId xmlns:a16="http://schemas.microsoft.com/office/drawing/2014/main" id="{0BC81A7D-E3F5-430B-B595-D4926F5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268787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1" name="Text Box 7">
            <a:extLst>
              <a:ext uri="{FF2B5EF4-FFF2-40B4-BE49-F238E27FC236}">
                <a16:creationId xmlns:a16="http://schemas.microsoft.com/office/drawing/2014/main" id="{0C72F812-780A-4087-AEF2-81A61661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264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>
                <a:solidFill>
                  <a:schemeClr val="accent2"/>
                </a:solidFill>
              </a:rPr>
              <a:t>TEMPERATURE PROFILE</a:t>
            </a:r>
          </a:p>
        </p:txBody>
      </p:sp>
      <p:sp>
        <p:nvSpPr>
          <p:cNvPr id="267272" name="Text Box 8">
            <a:extLst>
              <a:ext uri="{FF2B5EF4-FFF2-40B4-BE49-F238E27FC236}">
                <a16:creationId xmlns:a16="http://schemas.microsoft.com/office/drawing/2014/main" id="{6CE30751-C33D-4612-91D9-8767EEBA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75215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000"/>
              <a:t>Conclusion: Temperature slope alone OK only for binary columns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F29FC063-7EA7-4512-A77F-4CA59FADD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98965" y="412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nb-NO" dirty="0"/>
              <a:t>Which configuration?</a:t>
            </a:r>
            <a:br>
              <a:rPr lang="en-US" altLang="nb-NO" dirty="0"/>
            </a:br>
            <a:r>
              <a:rPr lang="en-US" altLang="nb-NO" dirty="0"/>
              <a:t>Level control top: Use L or D?</a:t>
            </a:r>
          </a:p>
        </p:txBody>
      </p:sp>
      <p:sp>
        <p:nvSpPr>
          <p:cNvPr id="406532" name="Text Box 4">
            <a:extLst>
              <a:ext uri="{FF2B5EF4-FFF2-40B4-BE49-F238E27FC236}">
                <a16:creationId xmlns:a16="http://schemas.microsoft.com/office/drawing/2014/main" id="{1CA4014F-B9D2-448F-860E-6109C846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4" y="2462136"/>
            <a:ext cx="3775069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400" b="1" dirty="0">
                <a:solidFill>
                  <a:srgbClr val="000000"/>
                </a:solidFill>
              </a:rPr>
              <a:t>Seems almost impossible to control level with D (small range because need D&gt;0)</a:t>
            </a:r>
          </a:p>
          <a:p>
            <a:pPr>
              <a:spcBef>
                <a:spcPct val="50000"/>
              </a:spcBef>
            </a:pPr>
            <a:endParaRPr lang="en-US" altLang="nb-NO" sz="1400" b="1" dirty="0">
              <a:solidFill>
                <a:srgbClr val="000000"/>
              </a:solidFill>
            </a:endParaRPr>
          </a:p>
        </p:txBody>
      </p:sp>
      <p:grpSp>
        <p:nvGrpSpPr>
          <p:cNvPr id="406533" name="Group 5">
            <a:extLst>
              <a:ext uri="{FF2B5EF4-FFF2-40B4-BE49-F238E27FC236}">
                <a16:creationId xmlns:a16="http://schemas.microsoft.com/office/drawing/2014/main" id="{56EB337F-3ACC-458D-A94F-D0BFADA90DA8}"/>
              </a:ext>
            </a:extLst>
          </p:cNvPr>
          <p:cNvGrpSpPr>
            <a:grpSpLocks/>
          </p:cNvGrpSpPr>
          <p:nvPr/>
        </p:nvGrpSpPr>
        <p:grpSpPr bwMode="auto">
          <a:xfrm>
            <a:off x="2297113" y="2849486"/>
            <a:ext cx="1812925" cy="382587"/>
            <a:chOff x="1422" y="1444"/>
            <a:chExt cx="912" cy="241"/>
          </a:xfrm>
        </p:grpSpPr>
        <p:sp>
          <p:nvSpPr>
            <p:cNvPr id="406534" name="Line 6">
              <a:extLst>
                <a:ext uri="{FF2B5EF4-FFF2-40B4-BE49-F238E27FC236}">
                  <a16:creationId xmlns:a16="http://schemas.microsoft.com/office/drawing/2014/main" id="{BF24E1BF-7085-48B4-A4DF-FCBEEBC3C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1685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406535" name="Group 7">
              <a:extLst>
                <a:ext uri="{FF2B5EF4-FFF2-40B4-BE49-F238E27FC236}">
                  <a16:creationId xmlns:a16="http://schemas.microsoft.com/office/drawing/2014/main" id="{852FB2E3-E15A-4420-90BD-0504CB0F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1445"/>
              <a:ext cx="189" cy="240"/>
              <a:chOff x="2145" y="1445"/>
              <a:chExt cx="189" cy="240"/>
            </a:xfrm>
          </p:grpSpPr>
          <p:sp>
            <p:nvSpPr>
              <p:cNvPr id="406536" name="Oval 8">
                <a:extLst>
                  <a:ext uri="{FF2B5EF4-FFF2-40B4-BE49-F238E27FC236}">
                    <a16:creationId xmlns:a16="http://schemas.microsoft.com/office/drawing/2014/main" id="{728EF654-B00E-4753-BE6B-6F54E63B9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" y="1445"/>
                <a:ext cx="148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06537" name="Rectangle 9">
                <a:extLst>
                  <a:ext uri="{FF2B5EF4-FFF2-40B4-BE49-F238E27FC236}">
                    <a16:creationId xmlns:a16="http://schemas.microsoft.com/office/drawing/2014/main" id="{077C8DCC-1160-4F74-B3EC-01FD7929D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1445"/>
                <a:ext cx="99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406538" name="Group 10">
              <a:extLst>
                <a:ext uri="{FF2B5EF4-FFF2-40B4-BE49-F238E27FC236}">
                  <a16:creationId xmlns:a16="http://schemas.microsoft.com/office/drawing/2014/main" id="{998904AC-728B-45EA-AA46-691643771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2" y="1444"/>
              <a:ext cx="188" cy="240"/>
              <a:chOff x="1422" y="1444"/>
              <a:chExt cx="188" cy="240"/>
            </a:xfrm>
          </p:grpSpPr>
          <p:sp>
            <p:nvSpPr>
              <p:cNvPr id="406539" name="Oval 11">
                <a:extLst>
                  <a:ext uri="{FF2B5EF4-FFF2-40B4-BE49-F238E27FC236}">
                    <a16:creationId xmlns:a16="http://schemas.microsoft.com/office/drawing/2014/main" id="{55113DE4-AC8F-4E15-A578-D2779634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1422" y="1444"/>
                <a:ext cx="148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06540" name="Rectangle 12">
                <a:extLst>
                  <a:ext uri="{FF2B5EF4-FFF2-40B4-BE49-F238E27FC236}">
                    <a16:creationId xmlns:a16="http://schemas.microsoft.com/office/drawing/2014/main" id="{98B7BE72-B5C5-4B62-8780-DE085D1E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1511" y="1444"/>
                <a:ext cx="99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06541" name="Line 13">
              <a:extLst>
                <a:ext uri="{FF2B5EF4-FFF2-40B4-BE49-F238E27FC236}">
                  <a16:creationId xmlns:a16="http://schemas.microsoft.com/office/drawing/2014/main" id="{F157C217-4BC6-4748-9F19-A6B93307D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1445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06542" name="Line 14">
            <a:extLst>
              <a:ext uri="{FF2B5EF4-FFF2-40B4-BE49-F238E27FC236}">
                <a16:creationId xmlns:a16="http://schemas.microsoft.com/office/drawing/2014/main" id="{78CDD3EB-C8EA-43A7-AFAD-E6C790F37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2393873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3" name="Line 15">
            <a:extLst>
              <a:ext uri="{FF2B5EF4-FFF2-40B4-BE49-F238E27FC236}">
                <a16:creationId xmlns:a16="http://schemas.microsoft.com/office/drawing/2014/main" id="{47D6D8DD-F127-433C-AD5D-3615B4FB8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3232073"/>
            <a:ext cx="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4" name="Line 16">
            <a:extLst>
              <a:ext uri="{FF2B5EF4-FFF2-40B4-BE49-F238E27FC236}">
                <a16:creationId xmlns:a16="http://schemas.microsoft.com/office/drawing/2014/main" id="{5D4E3480-C85D-4F42-BE70-7816629479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3613073"/>
            <a:ext cx="133667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5" name="Line 17">
            <a:extLst>
              <a:ext uri="{FF2B5EF4-FFF2-40B4-BE49-F238E27FC236}">
                <a16:creationId xmlns:a16="http://schemas.microsoft.com/office/drawing/2014/main" id="{84FB907B-CEC9-4E5D-B9F4-DB7F57B2D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3613073"/>
            <a:ext cx="2576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6" name="Line 18">
            <a:extLst>
              <a:ext uri="{FF2B5EF4-FFF2-40B4-BE49-F238E27FC236}">
                <a16:creationId xmlns:a16="http://schemas.microsoft.com/office/drawing/2014/main" id="{FBF7E5BF-07B7-4859-820D-7EBA657C1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019348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7" name="AutoShape 19">
            <a:extLst>
              <a:ext uri="{FF2B5EF4-FFF2-40B4-BE49-F238E27FC236}">
                <a16:creationId xmlns:a16="http://schemas.microsoft.com/office/drawing/2014/main" id="{CEAE8C0D-7B79-475F-9921-7523AC5D43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6450" y="3463848"/>
            <a:ext cx="228600" cy="285750"/>
          </a:xfrm>
          <a:prstGeom prst="flowChartCollat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6548" name="Line 20">
            <a:extLst>
              <a:ext uri="{FF2B5EF4-FFF2-40B4-BE49-F238E27FC236}">
                <a16:creationId xmlns:a16="http://schemas.microsoft.com/office/drawing/2014/main" id="{43B9169C-51F3-4814-B3D8-9DF04016F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2813" y="3460673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49" name="AutoShape 21">
            <a:extLst>
              <a:ext uri="{FF2B5EF4-FFF2-40B4-BE49-F238E27FC236}">
                <a16:creationId xmlns:a16="http://schemas.microsoft.com/office/drawing/2014/main" id="{B9BA7CE1-2782-45BC-8201-2EDC147B4A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9950" y="3282873"/>
            <a:ext cx="76200" cy="285750"/>
          </a:xfrm>
          <a:prstGeom prst="flowChartDelay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6550" name="Line 22">
            <a:extLst>
              <a:ext uri="{FF2B5EF4-FFF2-40B4-BE49-F238E27FC236}">
                <a16:creationId xmlns:a16="http://schemas.microsoft.com/office/drawing/2014/main" id="{146D557C-6DDA-45A9-B3AC-C4914A4EE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3035223"/>
            <a:ext cx="47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51" name="Oval 23">
            <a:extLst>
              <a:ext uri="{FF2B5EF4-FFF2-40B4-BE49-F238E27FC236}">
                <a16:creationId xmlns:a16="http://schemas.microsoft.com/office/drawing/2014/main" id="{2E3C8EA7-D6EA-440A-8667-80D48E5E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866948"/>
            <a:ext cx="38258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en-US" altLang="nb-NO" sz="1400">
                <a:solidFill>
                  <a:srgbClr val="000000"/>
                </a:solidFill>
              </a:rPr>
              <a:t>LC</a:t>
            </a:r>
          </a:p>
        </p:txBody>
      </p:sp>
      <p:sp>
        <p:nvSpPr>
          <p:cNvPr id="406552" name="Line 24">
            <a:extLst>
              <a:ext uri="{FF2B5EF4-FFF2-40B4-BE49-F238E27FC236}">
                <a16:creationId xmlns:a16="http://schemas.microsoft.com/office/drawing/2014/main" id="{8E78B6D6-5DC5-4D2F-891E-BF719070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2175" y="315587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6553" name="Text Box 25">
            <a:extLst>
              <a:ext uri="{FF2B5EF4-FFF2-40B4-BE49-F238E27FC236}">
                <a16:creationId xmlns:a16="http://schemas.microsoft.com/office/drawing/2014/main" id="{164CFA76-A2B1-4EC1-9AA1-57C87EE8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3613073"/>
            <a:ext cx="162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altLang="nb-NO" sz="1400" b="1">
                <a:solidFill>
                  <a:srgbClr val="000000"/>
                </a:solidFill>
              </a:rPr>
              <a:t>D (small)</a:t>
            </a:r>
          </a:p>
        </p:txBody>
      </p:sp>
      <p:sp>
        <p:nvSpPr>
          <p:cNvPr id="406554" name="Text Box 26">
            <a:extLst>
              <a:ext uri="{FF2B5EF4-FFF2-40B4-BE49-F238E27FC236}">
                <a16:creationId xmlns:a16="http://schemas.microsoft.com/office/drawing/2014/main" id="{FA4BAE46-B031-487F-9068-2C39EDDC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3765473"/>
            <a:ext cx="162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400" b="1">
                <a:solidFill>
                  <a:srgbClr val="000000"/>
                </a:solidFill>
              </a:rPr>
              <a:t>L (large)</a:t>
            </a:r>
            <a:endParaRPr lang="en-US" altLang="nb-NO" sz="1400" b="1" baseline="-25000">
              <a:solidFill>
                <a:srgbClr val="000000"/>
              </a:solidFill>
            </a:endParaRPr>
          </a:p>
        </p:txBody>
      </p:sp>
      <p:sp>
        <p:nvSpPr>
          <p:cNvPr id="406555" name="Text Box 27">
            <a:extLst>
              <a:ext uri="{FF2B5EF4-FFF2-40B4-BE49-F238E27FC236}">
                <a16:creationId xmlns:a16="http://schemas.microsoft.com/office/drawing/2014/main" id="{3C2B3B49-1B7D-454B-96E5-1B55FE28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317673"/>
            <a:ext cx="162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b-NO" sz="1400" b="1">
                <a:solidFill>
                  <a:srgbClr val="000000"/>
                </a:solidFill>
              </a:rPr>
              <a:t>V</a:t>
            </a:r>
            <a:r>
              <a:rPr lang="en-US" altLang="nb-NO" sz="1400" b="1" baseline="-25000">
                <a:solidFill>
                  <a:srgbClr val="000000"/>
                </a:solidFill>
              </a:rPr>
              <a:t>T</a:t>
            </a:r>
            <a:r>
              <a:rPr lang="en-US" altLang="nb-NO" sz="1400" b="1">
                <a:solidFill>
                  <a:srgbClr val="000000"/>
                </a:solidFill>
              </a:rPr>
              <a:t> (large)</a:t>
            </a:r>
            <a:endParaRPr lang="en-US" altLang="nb-NO" sz="1400" b="1" baseline="-25000">
              <a:solidFill>
                <a:srgbClr val="000000"/>
              </a:solidFill>
            </a:endParaRPr>
          </a:p>
        </p:txBody>
      </p:sp>
      <p:sp>
        <p:nvSpPr>
          <p:cNvPr id="406557" name="Text Box 29">
            <a:extLst>
              <a:ext uri="{FF2B5EF4-FFF2-40B4-BE49-F238E27FC236}">
                <a16:creationId xmlns:a16="http://schemas.microsoft.com/office/drawing/2014/main" id="{FC23F3DF-37F5-4EFE-9F36-C09C92B9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43" y="4366710"/>
            <a:ext cx="576356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nb-NO" dirty="0">
                <a:cs typeface="Times New Roman" panose="02020603050405020304" pitchFamily="18" charset="0"/>
              </a:rPr>
              <a:t>FORTUNATELY: </a:t>
            </a:r>
          </a:p>
          <a:p>
            <a:pPr marL="342900" indent="-342900">
              <a:buAutoNum type="arabicPeriod"/>
            </a:pPr>
            <a:r>
              <a:rPr lang="en-US" altLang="nb-NO" dirty="0">
                <a:cs typeface="Times New Roman" panose="02020603050405020304" pitchFamily="18" charset="0"/>
              </a:rPr>
              <a:t>Tight level control is NOT important</a:t>
            </a:r>
          </a:p>
          <a:p>
            <a:pPr marL="342900" indent="-342900">
              <a:buAutoNum type="arabicPeriod"/>
            </a:pPr>
            <a:r>
              <a:rPr lang="en-US" altLang="nb-NO" dirty="0">
                <a:cs typeface="Times New Roman" panose="02020603050405020304" pitchFamily="18" charset="0"/>
              </a:rPr>
              <a:t>Fast inner temperature loop gives indirect level control!</a:t>
            </a:r>
          </a:p>
          <a:p>
            <a:endParaRPr lang="en-US" altLang="nb-NO" dirty="0">
              <a:cs typeface="Times New Roman" panose="02020603050405020304" pitchFamily="18" charset="0"/>
            </a:endParaRPr>
          </a:p>
          <a:p>
            <a:r>
              <a:rPr lang="en-US" altLang="nb-NO" dirty="0">
                <a:cs typeface="Times New Roman" panose="02020603050405020304" pitchFamily="18" charset="0"/>
              </a:rPr>
              <a:t>Conclusion: Recommend using D (and B) for level control!!</a:t>
            </a:r>
          </a:p>
          <a:p>
            <a:r>
              <a:rPr lang="en-US" altLang="nb-NO" dirty="0">
                <a:cs typeface="Times New Roman" panose="02020603050405020304" pitchFamily="18" charset="0"/>
              </a:rPr>
              <a:t>		    Gives LV-configuration</a:t>
            </a:r>
          </a:p>
        </p:txBody>
      </p:sp>
      <p:sp>
        <p:nvSpPr>
          <p:cNvPr id="406558" name="Text Box 30">
            <a:extLst>
              <a:ext uri="{FF2B5EF4-FFF2-40B4-BE49-F238E27FC236}">
                <a16:creationId xmlns:a16="http://schemas.microsoft.com/office/drawing/2014/main" id="{7E4CC2B5-F9D3-43A6-B1F8-16513BD5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15" y="2181164"/>
            <a:ext cx="292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>
                <a:cs typeface="Times New Roman" panose="02020603050405020304" pitchFamily="18" charset="0"/>
              </a:rPr>
              <a:t>However, for  large L/D  (&gt;5):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4963C-85B9-40C6-BF60-E473726538C6}"/>
              </a:ext>
            </a:extLst>
          </p:cNvPr>
          <p:cNvSpPr txBox="1"/>
          <p:nvPr/>
        </p:nvSpPr>
        <p:spPr>
          <a:xfrm>
            <a:off x="447443" y="1332571"/>
            <a:ext cx="680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Would</a:t>
            </a:r>
            <a:r>
              <a:rPr lang="nb-NO" dirty="0"/>
              <a:t> like to </a:t>
            </a:r>
            <a:r>
              <a:rPr lang="nb-NO" dirty="0" err="1"/>
              <a:t>use</a:t>
            </a:r>
            <a:r>
              <a:rPr lang="nb-NO" dirty="0"/>
              <a:t> D </a:t>
            </a:r>
            <a:r>
              <a:rPr lang="nb-NO" dirty="0" err="1"/>
              <a:t>because</a:t>
            </a:r>
            <a:r>
              <a:rPr lang="nb-NO" dirty="0"/>
              <a:t> L is most </a:t>
            </a:r>
            <a:r>
              <a:rPr lang="nb-NO" dirty="0" err="1"/>
              <a:t>effective</a:t>
            </a:r>
            <a:r>
              <a:rPr lang="nb-NO" dirty="0"/>
              <a:t> for </a:t>
            </a:r>
            <a:r>
              <a:rPr lang="nb-NO" dirty="0" err="1"/>
              <a:t>composition</a:t>
            </a:r>
            <a:r>
              <a:rPr lang="nb-NO" dirty="0"/>
              <a:t>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B43CC3AC-A637-4DB4-A5C6-65583FFB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/>
              <a:t>Conclusion configurations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447ECE37-EA45-474F-B2F3-1A2C795D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6" y="1555750"/>
            <a:ext cx="5327505" cy="26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000" b="1" dirty="0">
                <a:solidFill>
                  <a:srgbClr val="FF0000"/>
                </a:solidFill>
              </a:rPr>
              <a:t>Normally use LV-configuration</a:t>
            </a:r>
            <a:r>
              <a:rPr lang="en-US" altLang="nb-NO" sz="20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nb-NO" sz="2000" dirty="0"/>
              <a:t>     because it is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simplest 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level tunings do not matter for column behavior</a:t>
            </a:r>
          </a:p>
          <a:p>
            <a:pPr lvl="1">
              <a:lnSpc>
                <a:spcPct val="80000"/>
              </a:lnSpc>
            </a:pPr>
            <a:r>
              <a:rPr lang="en-US" altLang="nb-NO" sz="2000" dirty="0"/>
              <a:t>can get smooth variations in product rates D and B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nb-NO" sz="2000" dirty="0"/>
          </a:p>
          <a:p>
            <a:pPr>
              <a:lnSpc>
                <a:spcPct val="80000"/>
              </a:lnSpc>
            </a:pPr>
            <a:r>
              <a:rPr lang="en-US" altLang="nb-NO" sz="2000" dirty="0"/>
              <a:t>Usually add temperature loop using L or V</a:t>
            </a:r>
          </a:p>
          <a:p>
            <a:pPr lvl="1">
              <a:lnSpc>
                <a:spcPct val="80000"/>
              </a:lnSpc>
            </a:pPr>
            <a:r>
              <a:rPr lang="en-US" altLang="nb-NO" dirty="0"/>
              <a:t>Especially for difficult separations with large L and V</a:t>
            </a:r>
          </a:p>
          <a:p>
            <a:pPr lvl="1">
              <a:lnSpc>
                <a:spcPct val="80000"/>
              </a:lnSpc>
            </a:pPr>
            <a:r>
              <a:rPr lang="en-US" altLang="nb-NO" dirty="0"/>
              <a:t>Gives indirect level control</a:t>
            </a:r>
          </a:p>
          <a:p>
            <a:pPr lvl="1">
              <a:lnSpc>
                <a:spcPct val="80000"/>
              </a:lnSpc>
            </a:pPr>
            <a:r>
              <a:rPr lang="en-US" altLang="nb-NO" dirty="0"/>
              <a:t>Breaks interactions</a:t>
            </a:r>
          </a:p>
        </p:txBody>
      </p:sp>
      <p:grpSp>
        <p:nvGrpSpPr>
          <p:cNvPr id="264196" name="Group 4">
            <a:extLst>
              <a:ext uri="{FF2B5EF4-FFF2-40B4-BE49-F238E27FC236}">
                <a16:creationId xmlns:a16="http://schemas.microsoft.com/office/drawing/2014/main" id="{6F45041E-1F91-483A-AEC2-8E56AE990302}"/>
              </a:ext>
            </a:extLst>
          </p:cNvPr>
          <p:cNvGrpSpPr>
            <a:grpSpLocks/>
          </p:cNvGrpSpPr>
          <p:nvPr/>
        </p:nvGrpSpPr>
        <p:grpSpPr bwMode="auto">
          <a:xfrm>
            <a:off x="5459114" y="1341438"/>
            <a:ext cx="3834433" cy="3877333"/>
            <a:chOff x="3742" y="845"/>
            <a:chExt cx="2017" cy="2631"/>
          </a:xfrm>
        </p:grpSpPr>
        <p:pic>
          <p:nvPicPr>
            <p:cNvPr id="264197" name="Picture 5">
              <a:extLst>
                <a:ext uri="{FF2B5EF4-FFF2-40B4-BE49-F238E27FC236}">
                  <a16:creationId xmlns:a16="http://schemas.microsoft.com/office/drawing/2014/main" id="{BF0E5000-8351-46B7-9B12-47C7669A2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845"/>
              <a:ext cx="1927" cy="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4198" name="Text Box 6">
              <a:extLst>
                <a:ext uri="{FF2B5EF4-FFF2-40B4-BE49-F238E27FC236}">
                  <a16:creationId xmlns:a16="http://schemas.microsoft.com/office/drawing/2014/main" id="{CDBC8EF8-FF74-4BB3-BF2B-78DEA4DC5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386"/>
              <a:ext cx="9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LV-configuration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E0BC559-8386-4FA8-A8CE-E6EB6A22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b="1" dirty="0"/>
              <a:t>LV-configuration with temperature loop and dual composition control</a:t>
            </a:r>
          </a:p>
        </p:txBody>
      </p:sp>
      <p:grpSp>
        <p:nvGrpSpPr>
          <p:cNvPr id="243716" name="Group 4">
            <a:extLst>
              <a:ext uri="{FF2B5EF4-FFF2-40B4-BE49-F238E27FC236}">
                <a16:creationId xmlns:a16="http://schemas.microsoft.com/office/drawing/2014/main" id="{2175BEE5-11F1-4993-9399-7ACB63628B23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1700213"/>
            <a:ext cx="3526777" cy="3076575"/>
            <a:chOff x="3778" y="1570"/>
            <a:chExt cx="1694" cy="1575"/>
          </a:xfrm>
        </p:grpSpPr>
        <p:pic>
          <p:nvPicPr>
            <p:cNvPr id="243717" name="Picture 5">
              <a:extLst>
                <a:ext uri="{FF2B5EF4-FFF2-40B4-BE49-F238E27FC236}">
                  <a16:creationId xmlns:a16="http://schemas.microsoft.com/office/drawing/2014/main" id="{1A574F61-9F92-453D-87A6-6D2059680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570"/>
              <a:ext cx="124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3718" name="Oval 6">
              <a:extLst>
                <a:ext uri="{FF2B5EF4-FFF2-40B4-BE49-F238E27FC236}">
                  <a16:creationId xmlns:a16="http://schemas.microsoft.com/office/drawing/2014/main" id="{327A3928-E9A6-44C3-87CF-A9B37D58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960"/>
              <a:ext cx="172" cy="1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>
                  <a:cs typeface="Times New Roman" panose="02020603050405020304" pitchFamily="18" charset="0"/>
                </a:rPr>
                <a:t>CC</a:t>
              </a:r>
            </a:p>
          </p:txBody>
        </p:sp>
        <p:sp>
          <p:nvSpPr>
            <p:cNvPr id="243719" name="Line 7">
              <a:extLst>
                <a:ext uri="{FF2B5EF4-FFF2-40B4-BE49-F238E27FC236}">
                  <a16:creationId xmlns:a16="http://schemas.microsoft.com/office/drawing/2014/main" id="{7010119D-3BF4-40F1-9BD4-BC575AB1A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2812"/>
              <a:ext cx="0" cy="1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0" name="Text Box 8">
              <a:extLst>
                <a:ext uri="{FF2B5EF4-FFF2-40B4-BE49-F238E27FC236}">
                  <a16:creationId xmlns:a16="http://schemas.microsoft.com/office/drawing/2014/main" id="{2817AC2C-1711-4E22-9B4F-130F6111B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881"/>
              <a:ext cx="22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cs typeface="Times New Roman" panose="02020603050405020304" pitchFamily="18" charset="0"/>
                </a:rPr>
                <a:t>LV</a:t>
              </a:r>
            </a:p>
          </p:txBody>
        </p:sp>
        <p:pic>
          <p:nvPicPr>
            <p:cNvPr id="243721" name="Picture 9">
              <a:extLst>
                <a:ext uri="{FF2B5EF4-FFF2-40B4-BE49-F238E27FC236}">
                  <a16:creationId xmlns:a16="http://schemas.microsoft.com/office/drawing/2014/main" id="{F71657AE-5F7E-4322-974A-07929B000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621"/>
              <a:ext cx="124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3722" name="Line 10">
              <a:extLst>
                <a:ext uri="{FF2B5EF4-FFF2-40B4-BE49-F238E27FC236}">
                  <a16:creationId xmlns:a16="http://schemas.microsoft.com/office/drawing/2014/main" id="{B2333F8C-6400-4276-A775-C4B9E5C33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2863"/>
              <a:ext cx="0" cy="1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3" name="Line 11">
              <a:extLst>
                <a:ext uri="{FF2B5EF4-FFF2-40B4-BE49-F238E27FC236}">
                  <a16:creationId xmlns:a16="http://schemas.microsoft.com/office/drawing/2014/main" id="{53647D58-744F-47AC-8F4B-C18987550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3" y="3061"/>
              <a:ext cx="17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4" name="Line 12">
              <a:extLst>
                <a:ext uri="{FF2B5EF4-FFF2-40B4-BE49-F238E27FC236}">
                  <a16:creationId xmlns:a16="http://schemas.microsoft.com/office/drawing/2014/main" id="{164640B1-8667-421B-AD10-15E810C26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7" y="3059"/>
              <a:ext cx="684" cy="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6" name="Oval 14">
              <a:extLst>
                <a:ext uri="{FF2B5EF4-FFF2-40B4-BE49-F238E27FC236}">
                  <a16:creationId xmlns:a16="http://schemas.microsoft.com/office/drawing/2014/main" id="{78E1D0E4-0023-4A94-9A42-83F155946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415"/>
              <a:ext cx="171" cy="18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>
                  <a:cs typeface="Times New Roman" panose="02020603050405020304" pitchFamily="18" charset="0"/>
                </a:rPr>
                <a:t>TC</a:t>
              </a:r>
            </a:p>
          </p:txBody>
        </p:sp>
        <p:sp>
          <p:nvSpPr>
            <p:cNvPr id="243727" name="Line 15">
              <a:extLst>
                <a:ext uri="{FF2B5EF4-FFF2-40B4-BE49-F238E27FC236}">
                  <a16:creationId xmlns:a16="http://schemas.microsoft.com/office/drawing/2014/main" id="{FADE0C3D-9B4D-4FD8-9051-626BC82A6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2" y="2513"/>
              <a:ext cx="25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8" name="Line 16">
              <a:extLst>
                <a:ext uri="{FF2B5EF4-FFF2-40B4-BE49-F238E27FC236}">
                  <a16:creationId xmlns:a16="http://schemas.microsoft.com/office/drawing/2014/main" id="{9D6B2BB0-1A72-475D-B471-1F1F831CC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7" y="2513"/>
              <a:ext cx="0" cy="5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9" name="Line 17">
              <a:extLst>
                <a:ext uri="{FF2B5EF4-FFF2-40B4-BE49-F238E27FC236}">
                  <a16:creationId xmlns:a16="http://schemas.microsoft.com/office/drawing/2014/main" id="{A377B6BC-B21B-40F7-B91D-7C4EADA9C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513"/>
              <a:ext cx="21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0" name="Text Box 18">
              <a:extLst>
                <a:ext uri="{FF2B5EF4-FFF2-40B4-BE49-F238E27FC236}">
                  <a16:creationId xmlns:a16="http://schemas.microsoft.com/office/drawing/2014/main" id="{DD488858-9F35-4995-89BB-D9BE03E1F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68"/>
              <a:ext cx="19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nb-NO" sz="1800" baseline="-25000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43731" name="Line 19">
              <a:extLst>
                <a:ext uri="{FF2B5EF4-FFF2-40B4-BE49-F238E27FC236}">
                  <a16:creationId xmlns:a16="http://schemas.microsoft.com/office/drawing/2014/main" id="{A238D15B-8DE9-495E-9CE5-3768F9B94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2612"/>
              <a:ext cx="0" cy="1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2" name="Text Box 20">
              <a:extLst>
                <a:ext uri="{FF2B5EF4-FFF2-40B4-BE49-F238E27FC236}">
                  <a16:creationId xmlns:a16="http://schemas.microsoft.com/office/drawing/2014/main" id="{165EFC5F-FCDD-4C50-BDB1-F7315E14E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1" y="2915"/>
              <a:ext cx="19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solidFill>
                    <a:schemeClr val="accent2"/>
                  </a:solidFill>
                  <a:cs typeface="Times New Roman" panose="02020603050405020304" pitchFamily="18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3733" name="Oval 21">
              <a:extLst>
                <a:ext uri="{FF2B5EF4-FFF2-40B4-BE49-F238E27FC236}">
                  <a16:creationId xmlns:a16="http://schemas.microsoft.com/office/drawing/2014/main" id="{D417E83F-6B84-47A8-A7B3-6BDEBEF2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2205"/>
              <a:ext cx="172" cy="1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>
                  <a:cs typeface="Times New Roman" panose="02020603050405020304" pitchFamily="18" charset="0"/>
                </a:rPr>
                <a:t>CC</a:t>
              </a:r>
            </a:p>
          </p:txBody>
        </p:sp>
        <p:sp>
          <p:nvSpPr>
            <p:cNvPr id="243734" name="Line 22">
              <a:extLst>
                <a:ext uri="{FF2B5EF4-FFF2-40B4-BE49-F238E27FC236}">
                  <a16:creationId xmlns:a16="http://schemas.microsoft.com/office/drawing/2014/main" id="{A4FAA68D-54DC-457F-BF68-DF153B8DD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069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5" name="Line 23">
              <a:extLst>
                <a:ext uri="{FF2B5EF4-FFF2-40B4-BE49-F238E27FC236}">
                  <a16:creationId xmlns:a16="http://schemas.microsoft.com/office/drawing/2014/main" id="{C5EBC351-2A54-4FAD-912B-E8B9D214F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3" y="2296"/>
              <a:ext cx="1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6" name="Line 24">
              <a:extLst>
                <a:ext uri="{FF2B5EF4-FFF2-40B4-BE49-F238E27FC236}">
                  <a16:creationId xmlns:a16="http://schemas.microsoft.com/office/drawing/2014/main" id="{E4F8564D-49FF-4070-A826-139EB9B8F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0" y="2296"/>
              <a:ext cx="9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7" name="Line 25">
              <a:extLst>
                <a:ext uri="{FF2B5EF4-FFF2-40B4-BE49-F238E27FC236}">
                  <a16:creationId xmlns:a16="http://schemas.microsoft.com/office/drawing/2014/main" id="{FEDE23D8-EDD7-4D1C-BAA2-3C9EF759D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0" y="2069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8" name="Text Box 26">
              <a:extLst>
                <a:ext uri="{FF2B5EF4-FFF2-40B4-BE49-F238E27FC236}">
                  <a16:creationId xmlns:a16="http://schemas.microsoft.com/office/drawing/2014/main" id="{1ACDD177-B581-436A-96FE-277AF0D0F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8" y="2182"/>
              <a:ext cx="19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 dirty="0" err="1">
                  <a:solidFill>
                    <a:schemeClr val="accent2"/>
                  </a:solidFill>
                  <a:cs typeface="Times New Roman" panose="02020603050405020304" pitchFamily="18" charset="0"/>
                </a:rPr>
                <a:t>x</a:t>
              </a:r>
              <a:r>
                <a:rPr lang="en-US" altLang="nb-NO" sz="1800" baseline="-25000" dirty="0" err="1">
                  <a:solidFill>
                    <a:schemeClr val="accent2"/>
                  </a:solidFill>
                  <a:cs typeface="Times New Roman" panose="02020603050405020304" pitchFamily="18" charset="0"/>
                </a:rPr>
                <a:t>D</a:t>
              </a:r>
              <a:endParaRPr lang="en-US" altLang="nb-NO" sz="1800" baseline="-25000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F3DCDD-A9FC-47BC-8FD6-55999DDF6C21}"/>
              </a:ext>
            </a:extLst>
          </p:cNvPr>
          <p:cNvSpPr txBox="1"/>
          <p:nvPr/>
        </p:nvSpPr>
        <p:spPr>
          <a:xfrm>
            <a:off x="1037063" y="5319132"/>
            <a:ext cx="62363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Inner</a:t>
            </a:r>
            <a:r>
              <a:rPr lang="nb-NO" dirty="0"/>
              <a:t> fast T-loop </a:t>
            </a:r>
            <a:r>
              <a:rPr lang="nb-NO" dirty="0" err="1"/>
              <a:t>should</a:t>
            </a:r>
            <a:r>
              <a:rPr lang="nb-NO" dirty="0"/>
              <a:t> be in </a:t>
            </a:r>
            <a:r>
              <a:rPr lang="nb-NO" dirty="0" err="1"/>
              <a:t>the</a:t>
            </a:r>
            <a:r>
              <a:rPr lang="nb-NO" dirty="0"/>
              <a:t> «</a:t>
            </a:r>
            <a:r>
              <a:rPr lang="nb-NO" dirty="0" err="1"/>
              <a:t>important</a:t>
            </a:r>
            <a:r>
              <a:rPr lang="nb-NO" dirty="0"/>
              <a:t>» end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The </a:t>
            </a:r>
            <a:r>
              <a:rPr lang="nb-NO" sz="1600" dirty="0" err="1"/>
              <a:t>figure</a:t>
            </a:r>
            <a:r>
              <a:rPr lang="nb-NO" sz="1600" dirty="0"/>
              <a:t> </a:t>
            </a:r>
            <a:r>
              <a:rPr lang="nb-NO" sz="1600" dirty="0" err="1"/>
              <a:t>above</a:t>
            </a:r>
            <a:r>
              <a:rPr lang="nb-NO" sz="1600" dirty="0"/>
              <a:t> is </a:t>
            </a:r>
            <a:r>
              <a:rPr lang="nb-NO" sz="1600" dirty="0" err="1"/>
              <a:t>when</a:t>
            </a:r>
            <a:r>
              <a:rPr lang="nb-NO" sz="1600" dirty="0"/>
              <a:t> </a:t>
            </a:r>
            <a:r>
              <a:rPr lang="nb-NO" sz="1600" dirty="0" err="1"/>
              <a:t>bottom</a:t>
            </a:r>
            <a:r>
              <a:rPr lang="nb-NO" sz="1600" dirty="0"/>
              <a:t> </a:t>
            </a:r>
            <a:r>
              <a:rPr lang="nb-NO" sz="1600" dirty="0" err="1"/>
              <a:t>composition</a:t>
            </a:r>
            <a:r>
              <a:rPr lang="nb-NO" sz="1600" dirty="0"/>
              <a:t> is most </a:t>
            </a:r>
            <a:r>
              <a:rPr lang="nb-NO" sz="1600" dirty="0" err="1"/>
              <a:t>important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Temperature</a:t>
            </a:r>
            <a:r>
              <a:rPr lang="nb-NO" dirty="0"/>
              <a:t> sensor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located</a:t>
            </a:r>
            <a:r>
              <a:rPr lang="nb-NO" dirty="0"/>
              <a:t> at «sensitive» stage.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FD743-A477-4598-B89B-44350FCD7C6D}"/>
              </a:ext>
            </a:extLst>
          </p:cNvPr>
          <p:cNvSpPr txBox="1"/>
          <p:nvPr/>
        </p:nvSpPr>
        <p:spPr>
          <a:xfrm>
            <a:off x="3159014" y="318101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31366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2EBB771-D22D-40C9-AE78-5EF055E89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Myth of slow control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CE7284E-872A-4C66-A44A-0FAAA9F87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638" y="1628775"/>
            <a:ext cx="8435975" cy="4530725"/>
          </a:xfrm>
        </p:spPr>
        <p:txBody>
          <a:bodyPr>
            <a:normAutofit/>
          </a:bodyPr>
          <a:lstStyle/>
          <a:p>
            <a:r>
              <a:rPr lang="en-US" altLang="nb-NO" sz="3400" dirty="0">
                <a:solidFill>
                  <a:srgbClr val="FF3300"/>
                </a:solidFill>
              </a:rPr>
              <a:t>Let us get rid of it!!!</a:t>
            </a:r>
          </a:p>
          <a:p>
            <a:endParaRPr lang="en-US" altLang="nb-NO" sz="3400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altLang="nb-NO" sz="1800" dirty="0"/>
              <a:t>Compare manual (“perfect operator”) and automatic control for column A: </a:t>
            </a:r>
          </a:p>
          <a:p>
            <a:pPr lvl="2"/>
            <a:r>
              <a:rPr lang="en-US" altLang="nb-NO" dirty="0"/>
              <a:t>40 stages, </a:t>
            </a:r>
          </a:p>
          <a:p>
            <a:pPr lvl="2"/>
            <a:r>
              <a:rPr lang="en-US" altLang="nb-NO" dirty="0"/>
              <a:t>Binary mixture with 99% purity both ends, </a:t>
            </a:r>
          </a:p>
          <a:p>
            <a:pPr lvl="2"/>
            <a:r>
              <a:rPr lang="en-US" altLang="nb-NO" dirty="0"/>
              <a:t>relative volatility = 1.5</a:t>
            </a:r>
          </a:p>
          <a:p>
            <a:pPr lvl="2"/>
            <a:r>
              <a:rPr lang="en-US" altLang="nb-NO" dirty="0"/>
              <a:t>L/D = 5.4</a:t>
            </a:r>
          </a:p>
          <a:p>
            <a:pPr lvl="1"/>
            <a:r>
              <a:rPr lang="en-US" altLang="nb-NO" sz="1800" dirty="0"/>
              <a:t>First “one-point” control: Control of top composition only</a:t>
            </a:r>
          </a:p>
          <a:p>
            <a:pPr lvl="1"/>
            <a:r>
              <a:rPr lang="en-US" altLang="nb-NO" sz="1800" dirty="0"/>
              <a:t>Then “two-point” control: Control of both compositions</a:t>
            </a:r>
          </a:p>
          <a:p>
            <a:pPr lvl="1"/>
            <a:endParaRPr lang="en-US" altLang="nb-NO" sz="1800" dirty="0">
              <a:solidFill>
                <a:srgbClr val="FF3300"/>
              </a:solidFill>
            </a:endParaRPr>
          </a:p>
          <a:p>
            <a:pPr lvl="1"/>
            <a:endParaRPr lang="en-US" altLang="nb-NO" sz="1800" dirty="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nb-NO" sz="1800" dirty="0">
              <a:solidFill>
                <a:srgbClr val="FF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ABDF6-2765-4483-869D-3CA89FC912D1}"/>
              </a:ext>
            </a:extLst>
          </p:cNvPr>
          <p:cNvSpPr txBox="1"/>
          <p:nvPr/>
        </p:nvSpPr>
        <p:spPr>
          <a:xfrm>
            <a:off x="284356" y="6272561"/>
            <a:ext cx="845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S. Skogestad, </a:t>
            </a:r>
            <a:r>
              <a:rPr lang="en-US" sz="900" dirty="0">
                <a:hlinkClick r:id="rId2"/>
              </a:rPr>
              <a:t>“Dynamics and control of distillation columns - A tutorial introduction”,</a:t>
            </a:r>
            <a:r>
              <a:rPr lang="en-US" sz="900" dirty="0"/>
              <a:t> Trans </a:t>
            </a:r>
            <a:r>
              <a:rPr lang="en-US" sz="900" dirty="0" err="1"/>
              <a:t>IChemE</a:t>
            </a:r>
            <a:r>
              <a:rPr lang="en-US" sz="900" dirty="0"/>
              <a:t>, Part A (Chemical Engineering Research and Design), 75, Sept. 1997, 539-562 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489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0775CB8-5C03-48F8-A5E5-B62A04335D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EAE4B632-DCB6-4F2D-A817-B3FF8767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/>
              <a:t>“Perfect operator”: Steps L directly to </a:t>
            </a:r>
          </a:p>
          <a:p>
            <a:r>
              <a:rPr lang="en-US" altLang="nb-NO"/>
              <a:t>	correct steady-state value </a:t>
            </a:r>
          </a:p>
          <a:p>
            <a:r>
              <a:rPr lang="en-US" altLang="nb-NO"/>
              <a:t>	(from 2.70 to 2.74) 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5A5829D-7465-46A2-9576-7C44BB53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B86C73E-D4B3-4339-BAF8-40D6124E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089275"/>
            <a:ext cx="103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Disturbance </a:t>
            </a:r>
          </a:p>
          <a:p>
            <a:r>
              <a:rPr lang="en-US" altLang="nb-NO" sz="1200">
                <a:solidFill>
                  <a:srgbClr val="FF3300"/>
                </a:solidFill>
              </a:rPr>
              <a:t>in V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1FC3651-98D1-4546-A022-2AADD25B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565400"/>
            <a:ext cx="1335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Want x</a:t>
            </a:r>
            <a:r>
              <a:rPr lang="en-US" altLang="nb-NO" sz="1200" baseline="-25000">
                <a:solidFill>
                  <a:srgbClr val="FF3300"/>
                </a:solidFill>
              </a:rPr>
              <a:t>D </a:t>
            </a:r>
            <a:r>
              <a:rPr lang="en-US" altLang="nb-NO" sz="1200">
                <a:solidFill>
                  <a:srgbClr val="FF3300"/>
                </a:solidFill>
              </a:rPr>
              <a:t>constant</a:t>
            </a: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CE6292FD-3A13-41A8-8182-2BA8A2F7F1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2349500"/>
            <a:ext cx="73025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1430AEFB-EBD8-4F12-ABE8-C87C5493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801938"/>
            <a:ext cx="1450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Can adjust reflux L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B5A0C463-38D3-4C8F-852E-94D472FB3C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420938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18B5244A-7EEF-481B-97DE-3FCB43CF3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  <a:br>
              <a:rPr lang="en-US" altLang="nb-NO" sz="3800"/>
            </a:br>
            <a:endParaRPr lang="en-US" altLang="nb-NO" sz="3800"/>
          </a:p>
        </p:txBody>
      </p:sp>
    </p:spTree>
    <p:extLst>
      <p:ext uri="{BB962C8B-B14F-4D97-AF65-F5344CB8AC3E}">
        <p14:creationId xmlns:p14="http://schemas.microsoft.com/office/powerpoint/2010/main" val="243080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76046"/>
            <a:ext cx="8229600" cy="5850118"/>
          </a:xfrm>
        </p:spPr>
        <p:txBody>
          <a:bodyPr>
            <a:normAutofit fontScale="55000" lnSpcReduction="20000"/>
          </a:bodyPr>
          <a:lstStyle/>
          <a:p>
            <a:r>
              <a:rPr lang="nb-NO" sz="2200" b="1" dirty="0" err="1"/>
              <a:t>Abstract</a:t>
            </a:r>
            <a:r>
              <a:rPr lang="nb-NO" sz="2200" b="1" dirty="0"/>
              <a:t>. </a:t>
            </a:r>
            <a:r>
              <a:rPr lang="en-US" dirty="0"/>
              <a:t>Distillation is the most common separation process in the chemical industry. The aim of the webinar is to educate academia and industry of some of the complexities of a very important problem, which is on how to operate conventional single columns in the best way.</a:t>
            </a:r>
            <a:endParaRPr lang="nb-NO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err="1"/>
              <a:t>Some</a:t>
            </a:r>
            <a:r>
              <a:rPr lang="nb-NO" sz="2200" dirty="0"/>
              <a:t> </a:t>
            </a:r>
            <a:r>
              <a:rPr lang="nb-NO" sz="2200" dirty="0" err="1"/>
              <a:t>highlights</a:t>
            </a:r>
            <a:r>
              <a:rPr lang="nb-NO" sz="2200" dirty="0"/>
              <a:t> of </a:t>
            </a:r>
            <a:r>
              <a:rPr lang="nb-NO" sz="2200" dirty="0" err="1"/>
              <a:t>the</a:t>
            </a:r>
            <a:r>
              <a:rPr lang="nb-NO" sz="2200" dirty="0"/>
              <a:t> talk:</a:t>
            </a:r>
          </a:p>
          <a:p>
            <a:pPr marL="0" indent="0">
              <a:buNone/>
            </a:pPr>
            <a:r>
              <a:rPr lang="en-US" dirty="0"/>
              <a:t>1. Distillation as a separation process (In spite of claims to the contrary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it's an efficient process; it's the heat integration that may be inefficient)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2. Modelling  (in principle it's simple using an equilibrium stage model, but the thermodynamics (VLE) may be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difficult to model and there are many coupled equations)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3. Dynamics (there is one dominant slow mode related to the holdup of light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and heavy key components in the column)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4. Optimal operation (minimize energy usage and maximize recovery subject to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satisfying purity specifications)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5. Control, single-loop and MPC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(stabilize the column and keep the operation close to optimal, preferably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using a simple control structure)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The focus will be on the two last issues, but it should be noted that an accurate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steady-state model is often needed to address issues of optimal operation and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control.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7773816-E600-4EAE-8993-7E88DCC2B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5C0572E6-1F70-44DC-B792-C799FED6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>
                <a:solidFill>
                  <a:schemeClr val="bg2"/>
                </a:solidFill>
              </a:rPr>
              <a:t>“Perfect operator”: Steps L directly</a:t>
            </a:r>
            <a:r>
              <a:rPr lang="en-US" altLang="nb-NO"/>
              <a:t> </a:t>
            </a:r>
          </a:p>
          <a:p>
            <a:r>
              <a:rPr lang="en-US" altLang="nb-NO">
                <a:solidFill>
                  <a:srgbClr val="FF3300"/>
                </a:solidFill>
              </a:rPr>
              <a:t>Feedback control: Simple PI control</a:t>
            </a:r>
            <a:r>
              <a:rPr lang="en-US" altLang="nb-NO"/>
              <a:t> </a:t>
            </a:r>
          </a:p>
          <a:p>
            <a:r>
              <a:rPr lang="en-US" altLang="nb-NO"/>
              <a:t>Which response is best?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0C29366-EF3E-4F7F-B924-9F131301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ADCD3C4A-0F04-4235-BA99-67CB2056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089275"/>
            <a:ext cx="103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200">
                <a:solidFill>
                  <a:srgbClr val="FF3300"/>
                </a:solidFill>
              </a:rPr>
              <a:t>Disturbance </a:t>
            </a:r>
          </a:p>
          <a:p>
            <a:r>
              <a:rPr lang="en-US" altLang="nb-NO" sz="1200">
                <a:solidFill>
                  <a:srgbClr val="FF3300"/>
                </a:solidFill>
              </a:rPr>
              <a:t>in V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BEC448CF-4C51-47C6-9EAD-FD49AFB722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349500"/>
            <a:ext cx="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DBB9F0E3-212A-4465-A49D-60605C821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40E3B248-45A1-4646-A233-38D2722F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565400"/>
            <a:ext cx="28733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68D1D839-87FA-47A8-84F3-AC1D31C6D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349500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48494E0B-8E2D-4DA6-8416-B1D743583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935E27B1-985A-44B8-B14D-DC4C3FE4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584450"/>
            <a:ext cx="50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>
                <a:solidFill>
                  <a:srgbClr val="FF3300"/>
                </a:solidFill>
              </a:rPr>
              <a:t>x</a:t>
            </a:r>
            <a:r>
              <a:rPr lang="en-US" altLang="nb-NO" baseline="-25000">
                <a:solidFill>
                  <a:srgbClr val="FF3300"/>
                </a:solidFill>
              </a:rPr>
              <a:t>DS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C5367664-981C-4071-95BC-AF64D9E70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  <a:br>
              <a:rPr lang="en-US" altLang="nb-NO" sz="3800"/>
            </a:br>
            <a:endParaRPr lang="en-US" altLang="nb-NO" sz="3800"/>
          </a:p>
        </p:txBody>
      </p:sp>
    </p:spTree>
    <p:extLst>
      <p:ext uri="{BB962C8B-B14F-4D97-AF65-F5344CB8AC3E}">
        <p14:creationId xmlns:p14="http://schemas.microsoft.com/office/powerpoint/2010/main" val="71669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9AFFC5E-C0E4-4AFF-972E-348B827E0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435975" cy="4481513"/>
          </a:xfrm>
          <a:noFill/>
          <a:ln/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1DC5B275-10E5-4B24-B468-5A6A10815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One-point control</a:t>
            </a:r>
          </a:p>
        </p:txBody>
      </p:sp>
    </p:spTree>
    <p:extLst>
      <p:ext uri="{BB962C8B-B14F-4D97-AF65-F5344CB8AC3E}">
        <p14:creationId xmlns:p14="http://schemas.microsoft.com/office/powerpoint/2010/main" val="3187777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8DB12B38-4C6C-4CE9-9F30-E75E6F54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1450"/>
            <a:ext cx="8435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21E132B1-6830-4D27-9E52-899DBAA53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Two-point control</a:t>
            </a:r>
            <a:br>
              <a:rPr lang="en-US" altLang="nb-NO" sz="3800"/>
            </a:br>
            <a:endParaRPr lang="en-US" altLang="nb-NO" sz="38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79C67EE-5855-4B65-A78E-2E3A2161D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84313"/>
            <a:ext cx="4032250" cy="3600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endParaRPr lang="en-US" altLang="nb-NO"/>
          </a:p>
          <a:p>
            <a:r>
              <a:rPr lang="en-US" altLang="nb-NO"/>
              <a:t>“Perfect operator”: Steps L and V directly </a:t>
            </a:r>
          </a:p>
          <a:p>
            <a:r>
              <a:rPr lang="en-US" altLang="nb-NO">
                <a:solidFill>
                  <a:srgbClr val="FF3300"/>
                </a:solidFill>
              </a:rPr>
              <a:t>Feedback control: 2 PI controllers</a:t>
            </a:r>
            <a:r>
              <a:rPr lang="en-US" altLang="nb-NO"/>
              <a:t> </a:t>
            </a:r>
          </a:p>
          <a:p>
            <a:r>
              <a:rPr lang="en-US" altLang="nb-NO"/>
              <a:t>Which response is best?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92EDA0EB-A8F5-4953-84B5-3B1AD321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30346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Line 6">
            <a:extLst>
              <a:ext uri="{FF2B5EF4-FFF2-40B4-BE49-F238E27FC236}">
                <a16:creationId xmlns:a16="http://schemas.microsoft.com/office/drawing/2014/main" id="{6E8E5F02-F263-4107-BB2F-7ABEAB3780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4025" y="2349500"/>
            <a:ext cx="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1D2AE8D6-5427-43B7-B853-F70371852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A4CA0EA7-FE22-4880-8370-DE50288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565400"/>
            <a:ext cx="28733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426B09F1-7F02-463B-9B57-91E519FAF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349500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A4EC4C42-26C2-4D52-9116-87F072D60E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2708275"/>
            <a:ext cx="504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AC2D9601-2D12-47A4-A4FA-1AE9FE508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635250"/>
            <a:ext cx="1076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rgbClr val="FF3300"/>
                </a:solidFill>
              </a:rPr>
              <a:t>x</a:t>
            </a:r>
            <a:r>
              <a:rPr lang="en-US" altLang="nb-NO" sz="1400" baseline="-25000">
                <a:solidFill>
                  <a:srgbClr val="FF3300"/>
                </a:solidFill>
              </a:rPr>
              <a:t>DS: </a:t>
            </a:r>
            <a:r>
              <a:rPr lang="en-US" altLang="nb-NO" sz="1400">
                <a:solidFill>
                  <a:srgbClr val="FF3300"/>
                </a:solidFill>
              </a:rPr>
              <a:t>step up</a:t>
            </a:r>
            <a:endParaRPr lang="en-US" altLang="nb-NO" sz="1400" baseline="-25000">
              <a:solidFill>
                <a:srgbClr val="FF3300"/>
              </a:solidFill>
            </a:endParaRP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10E27EFB-072F-4A25-B543-26DE8E58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284538"/>
            <a:ext cx="287338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nb-NO" sz="1400">
                <a:solidFill>
                  <a:srgbClr val="FF3300"/>
                </a:solidFill>
              </a:rPr>
              <a:t>CC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CA6BB111-6D68-4907-B1AA-3B1E0A393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3429000"/>
            <a:ext cx="1295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D05FA895-C3F3-4C7E-9D70-1F862EE583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573463"/>
            <a:ext cx="0" cy="714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FCECFD1D-E318-4B88-9C9E-C8992DD3C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8850" y="3429000"/>
            <a:ext cx="431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b-NO"/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FF9E74B5-A409-4462-9FBC-411F4F4E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3284538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1400">
                <a:solidFill>
                  <a:srgbClr val="FF3300"/>
                </a:solidFill>
              </a:rPr>
              <a:t>x</a:t>
            </a:r>
            <a:r>
              <a:rPr lang="en-US" altLang="nb-NO" sz="1400" baseline="-25000">
                <a:solidFill>
                  <a:srgbClr val="FF3300"/>
                </a:solidFill>
              </a:rPr>
              <a:t>BS: </a:t>
            </a:r>
            <a:r>
              <a:rPr lang="en-US" altLang="nb-NO" sz="1400">
                <a:solidFill>
                  <a:srgbClr val="FF3300"/>
                </a:solidFill>
              </a:rPr>
              <a:t>constant</a:t>
            </a:r>
            <a:endParaRPr lang="en-US" altLang="nb-NO" sz="1400" baseline="-25000">
              <a:solidFill>
                <a:srgbClr val="FF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B4CDD-EECF-42D4-BD78-F425820B166B}"/>
              </a:ext>
            </a:extLst>
          </p:cNvPr>
          <p:cNvSpPr txBox="1"/>
          <p:nvPr/>
        </p:nvSpPr>
        <p:spPr>
          <a:xfrm>
            <a:off x="3485900" y="161850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81F79-4255-4B8F-A30E-3C48A5032628}"/>
              </a:ext>
            </a:extLst>
          </p:cNvPr>
          <p:cNvSpPr txBox="1"/>
          <p:nvPr/>
        </p:nvSpPr>
        <p:spPr>
          <a:xfrm>
            <a:off x="3485900" y="289086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4619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9783C9-BA1C-43FB-9641-E516E5882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6F99E42E-BC8C-4F24-9ECD-BD1EE2F6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2888"/>
            <a:ext cx="8435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612A77AF-A6E2-4566-B81B-4A22F094B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sz="3800"/>
              <a:t>Myth about slow control</a:t>
            </a:r>
            <a:br>
              <a:rPr lang="en-US" altLang="nb-NO" sz="3800"/>
            </a:br>
            <a:r>
              <a:rPr lang="en-US" altLang="nb-NO" sz="3800"/>
              <a:t>Two-point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2FBAE-DBF9-4DD7-B22F-3A8D7CB73154}"/>
              </a:ext>
            </a:extLst>
          </p:cNvPr>
          <p:cNvSpPr txBox="1"/>
          <p:nvPr/>
        </p:nvSpPr>
        <p:spPr>
          <a:xfrm>
            <a:off x="3485900" y="161850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1D62E-C8F0-462D-BDFE-3DEA0FBB204E}"/>
              </a:ext>
            </a:extLst>
          </p:cNvPr>
          <p:cNvSpPr txBox="1"/>
          <p:nvPr/>
        </p:nvSpPr>
        <p:spPr>
          <a:xfrm>
            <a:off x="3485900" y="289086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9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250CB94-E8E3-42A7-A3BA-27E65ADD1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Myth about slow control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B8BB144-4538-4A48-B901-0FD846A83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nb-NO" sz="2600" dirty="0"/>
              <a:t>Conclusion:</a:t>
            </a:r>
          </a:p>
          <a:p>
            <a:r>
              <a:rPr lang="en-US" altLang="nb-NO" dirty="0"/>
              <a:t>Experience operator: Fast control impossible</a:t>
            </a:r>
          </a:p>
          <a:p>
            <a:pPr lvl="1"/>
            <a:r>
              <a:rPr lang="en-US" altLang="nb-NO" dirty="0"/>
              <a:t>“takes hours or days before the columns settles”</a:t>
            </a:r>
          </a:p>
          <a:p>
            <a:r>
              <a:rPr lang="en-US" altLang="nb-NO" dirty="0"/>
              <a:t>BUT, with feedback control the response can be fast!</a:t>
            </a:r>
          </a:p>
          <a:p>
            <a:pPr lvl="1"/>
            <a:r>
              <a:rPr lang="en-US" altLang="nb-NO" dirty="0"/>
              <a:t>Feedback changes the dynamics (eigenvalues)</a:t>
            </a:r>
          </a:p>
          <a:p>
            <a:pPr lvl="1"/>
            <a:r>
              <a:rPr lang="en-US" altLang="nb-NO" dirty="0"/>
              <a:t>Requires continuous “active” control </a:t>
            </a:r>
          </a:p>
          <a:p>
            <a:r>
              <a:rPr lang="en-US" altLang="nb-NO" dirty="0"/>
              <a:t>Most columns have a single slow mode (without control)</a:t>
            </a:r>
          </a:p>
          <a:p>
            <a:pPr lvl="1"/>
            <a:r>
              <a:rPr lang="en-US" altLang="nb-NO" dirty="0"/>
              <a:t>Sufficient to close a single loop (typical on temperature) to change the dynamics for the entire column</a:t>
            </a:r>
          </a:p>
          <a:p>
            <a:endParaRPr lang="en-US" altLang="nb-NO" sz="2600" dirty="0"/>
          </a:p>
        </p:txBody>
      </p:sp>
    </p:spTree>
    <p:extLst>
      <p:ext uri="{BB962C8B-B14F-4D97-AF65-F5344CB8AC3E}">
        <p14:creationId xmlns:p14="http://schemas.microsoft.com/office/powerpoint/2010/main" val="2008506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6136-42D0-40D9-97D6-C9D8F2ED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12" y="201791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Advanced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220FD-59FF-46F9-9125-CE6FFD15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14" y="1249626"/>
            <a:ext cx="4589467" cy="4492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ECCC9-64BE-40AC-B720-493BA6913541}"/>
              </a:ext>
            </a:extLst>
          </p:cNvPr>
          <p:cNvSpPr txBox="1"/>
          <p:nvPr/>
        </p:nvSpPr>
        <p:spPr>
          <a:xfrm>
            <a:off x="267257" y="5956833"/>
            <a:ext cx="621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May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control from F (ratio V/F in </a:t>
            </a:r>
            <a:r>
              <a:rPr lang="nb-NO" dirty="0" err="1"/>
              <a:t>this</a:t>
            </a:r>
            <a:r>
              <a:rPr lang="nb-NO" dirty="0"/>
              <a:t> case)  </a:t>
            </a:r>
          </a:p>
          <a:p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8968-1F6C-4024-A6B8-05F3961ABE8E}"/>
              </a:ext>
            </a:extLst>
          </p:cNvPr>
          <p:cNvSpPr txBox="1"/>
          <p:nvPr/>
        </p:nvSpPr>
        <p:spPr>
          <a:xfrm>
            <a:off x="128015" y="1451484"/>
            <a:ext cx="391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Constraint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pressure</a:t>
            </a:r>
            <a:r>
              <a:rPr lang="nb-NO" dirty="0"/>
              <a:t> </a:t>
            </a:r>
            <a:r>
              <a:rPr lang="nb-NO" dirty="0" err="1"/>
              <a:t>drop</a:t>
            </a:r>
            <a:r>
              <a:rPr lang="nb-NO" dirty="0"/>
              <a:t>, DP</a:t>
            </a:r>
          </a:p>
          <a:p>
            <a:r>
              <a:rPr lang="nb-NO" dirty="0"/>
              <a:t>Top </a:t>
            </a:r>
            <a:r>
              <a:rPr lang="nb-NO" dirty="0" err="1"/>
              <a:t>product</a:t>
            </a:r>
            <a:r>
              <a:rPr lang="nb-NO" dirty="0"/>
              <a:t> </a:t>
            </a:r>
            <a:r>
              <a:rPr lang="nb-NO" dirty="0" err="1"/>
              <a:t>valueable</a:t>
            </a:r>
            <a:r>
              <a:rPr lang="nb-NO" dirty="0"/>
              <a:t>, </a:t>
            </a:r>
            <a:r>
              <a:rPr lang="nb-NO" dirty="0" err="1"/>
              <a:t>x</a:t>
            </a:r>
            <a:r>
              <a:rPr lang="nb-NO" baseline="-25000" dirty="0" err="1"/>
              <a:t>D</a:t>
            </a:r>
            <a:r>
              <a:rPr lang="nb-NO" dirty="0"/>
              <a:t> </a:t>
            </a:r>
          </a:p>
          <a:p>
            <a:r>
              <a:rPr lang="nb-NO" dirty="0" err="1">
                <a:solidFill>
                  <a:schemeClr val="tx2"/>
                </a:solidFill>
              </a:rPr>
              <a:t>Overpurify</a:t>
            </a:r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err="1">
                <a:solidFill>
                  <a:schemeClr val="tx2"/>
                </a:solidFill>
              </a:rPr>
              <a:t>bottom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49E21-B2B4-447C-8128-A91E1B685FD1}"/>
              </a:ext>
            </a:extLst>
          </p:cNvPr>
          <p:cNvSpPr txBox="1"/>
          <p:nvPr/>
        </p:nvSpPr>
        <p:spPr>
          <a:xfrm>
            <a:off x="6422657" y="5096298"/>
            <a:ext cx="241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solidFill>
                  <a:schemeClr val="tx2"/>
                </a:solidFill>
              </a:rPr>
              <a:t>x</a:t>
            </a:r>
            <a:r>
              <a:rPr lang="nb-NO" sz="1600" baseline="-25000" dirty="0" err="1">
                <a:solidFill>
                  <a:schemeClr val="tx2"/>
                </a:solidFill>
              </a:rPr>
              <a:t>Bmin</a:t>
            </a:r>
            <a:r>
              <a:rPr lang="nb-NO" sz="1600" dirty="0">
                <a:solidFill>
                  <a:schemeClr val="tx2"/>
                </a:solidFill>
              </a:rPr>
              <a:t>: </a:t>
            </a:r>
            <a:r>
              <a:rPr lang="nb-NO" sz="1600" dirty="0" err="1">
                <a:solidFill>
                  <a:schemeClr val="tx2"/>
                </a:solidFill>
              </a:rPr>
              <a:t>Constraint</a:t>
            </a:r>
            <a:endParaRPr lang="nb-NO" sz="1600" dirty="0">
              <a:solidFill>
                <a:schemeClr val="tx2"/>
              </a:solidFill>
            </a:endParaRPr>
          </a:p>
          <a:p>
            <a:r>
              <a:rPr lang="nb-NO" sz="1600" dirty="0" err="1">
                <a:solidFill>
                  <a:schemeClr val="tx2"/>
                </a:solidFill>
              </a:rPr>
              <a:t>x</a:t>
            </a:r>
            <a:r>
              <a:rPr lang="nb-NO" sz="1600" baseline="-25000" dirty="0" err="1">
                <a:solidFill>
                  <a:schemeClr val="tx2"/>
                </a:solidFill>
              </a:rPr>
              <a:t>B</a:t>
            </a:r>
            <a:r>
              <a:rPr lang="nb-NO" sz="1600" dirty="0">
                <a:solidFill>
                  <a:schemeClr val="tx2"/>
                </a:solidFill>
              </a:rPr>
              <a:t>*:Optimal </a:t>
            </a:r>
            <a:r>
              <a:rPr lang="nb-NO" sz="1600" dirty="0" err="1">
                <a:solidFill>
                  <a:schemeClr val="tx2"/>
                </a:solidFill>
              </a:rPr>
              <a:t>x</a:t>
            </a:r>
            <a:r>
              <a:rPr lang="nb-NO" sz="1600" baseline="-25000" dirty="0" err="1">
                <a:solidFill>
                  <a:schemeClr val="tx2"/>
                </a:solidFill>
              </a:rPr>
              <a:t>B</a:t>
            </a:r>
            <a:r>
              <a:rPr lang="nb-NO" sz="1600" dirty="0">
                <a:solidFill>
                  <a:schemeClr val="tx2"/>
                </a:solidFill>
              </a:rPr>
              <a:t> (</a:t>
            </a:r>
            <a:r>
              <a:rPr lang="nb-NO" sz="1600" dirty="0" err="1">
                <a:solidFill>
                  <a:schemeClr val="tx2"/>
                </a:solidFill>
              </a:rPr>
              <a:t>overpurify</a:t>
            </a:r>
            <a:r>
              <a:rPr lang="nb-NO" sz="1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172CF676-8DC6-48AC-ACA6-483E1294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339" y="3082561"/>
            <a:ext cx="356009" cy="357469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b-NO" sz="1800" dirty="0">
                <a:cs typeface="Times New Roman" panose="02020603050405020304" pitchFamily="18" charset="0"/>
              </a:rPr>
              <a:t>TC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034038-67A0-4216-8EA8-5A7D77508E28}"/>
              </a:ext>
            </a:extLst>
          </p:cNvPr>
          <p:cNvCxnSpPr>
            <a:endCxn id="8" idx="2"/>
          </p:cNvCxnSpPr>
          <p:nvPr/>
        </p:nvCxnSpPr>
        <p:spPr>
          <a:xfrm>
            <a:off x="4967868" y="3261295"/>
            <a:ext cx="183471" cy="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F3DB69-D48A-4DAF-9F6C-00C9EE941C58}"/>
              </a:ext>
            </a:extLst>
          </p:cNvPr>
          <p:cNvSpPr txBox="1"/>
          <p:nvPr/>
        </p:nvSpPr>
        <p:spPr>
          <a:xfrm>
            <a:off x="4929600" y="2984296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EDBAF-2A2B-4F50-BD20-92273E516AF3}"/>
              </a:ext>
            </a:extLst>
          </p:cNvPr>
          <p:cNvSpPr txBox="1"/>
          <p:nvPr/>
        </p:nvSpPr>
        <p:spPr>
          <a:xfrm>
            <a:off x="2977379" y="2519769"/>
            <a:ext cx="535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>
                <a:solidFill>
                  <a:schemeClr val="tx2"/>
                </a:solidFill>
              </a:rPr>
              <a:t>DP</a:t>
            </a:r>
            <a:r>
              <a:rPr lang="nb-NO" sz="1100" baseline="-25000" dirty="0" err="1">
                <a:solidFill>
                  <a:schemeClr val="tx2"/>
                </a:solidFill>
              </a:rPr>
              <a:t>max</a:t>
            </a:r>
            <a:endParaRPr lang="nb-NO" sz="1100" baseline="-25000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AC59D7-1432-4C7E-9454-1C669F6BAF8F}"/>
              </a:ext>
            </a:extLst>
          </p:cNvPr>
          <p:cNvCxnSpPr>
            <a:cxnSpLocks/>
          </p:cNvCxnSpPr>
          <p:nvPr/>
        </p:nvCxnSpPr>
        <p:spPr>
          <a:xfrm>
            <a:off x="3245008" y="2737377"/>
            <a:ext cx="0" cy="204987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67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51C8DE-AA74-4C85-98F8-C10F7B09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89" y="1856510"/>
            <a:ext cx="5571749" cy="4331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A74A2-56FA-4A33-8265-75DB5C1E13AA}"/>
              </a:ext>
            </a:extLst>
          </p:cNvPr>
          <p:cNvSpPr/>
          <p:nvPr/>
        </p:nvSpPr>
        <p:spPr>
          <a:xfrm>
            <a:off x="1561845" y="443345"/>
            <a:ext cx="5821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Case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valuable</a:t>
            </a:r>
            <a:r>
              <a:rPr lang="nb-NO" sz="1600" dirty="0"/>
              <a:t> </a:t>
            </a:r>
            <a:r>
              <a:rPr lang="nb-NO" sz="1600" dirty="0" err="1"/>
              <a:t>bottom</a:t>
            </a:r>
            <a:r>
              <a:rPr lang="nb-NO" sz="1600" dirty="0"/>
              <a:t> </a:t>
            </a:r>
            <a:r>
              <a:rPr lang="nb-NO" sz="1600" dirty="0" err="1"/>
              <a:t>product</a:t>
            </a:r>
            <a:r>
              <a:rPr lang="nb-NO" sz="1600" dirty="0"/>
              <a:t>, </a:t>
            </a:r>
            <a:r>
              <a:rPr lang="nb-NO" sz="1600" dirty="0" err="1"/>
              <a:t>x</a:t>
            </a:r>
            <a:r>
              <a:rPr lang="nb-NO" sz="1600" baseline="-25000" dirty="0" err="1"/>
              <a:t>B</a:t>
            </a:r>
            <a:r>
              <a:rPr lang="nb-NO" sz="1600" baseline="-25000" dirty="0"/>
              <a:t>.</a:t>
            </a:r>
          </a:p>
          <a:p>
            <a:r>
              <a:rPr lang="nb-NO" sz="1600" dirty="0">
                <a:solidFill>
                  <a:srgbClr val="FF0000"/>
                </a:solidFill>
              </a:rPr>
              <a:t>Split range control (SRC):</a:t>
            </a:r>
            <a:br>
              <a:rPr lang="nb-NO" sz="1600" dirty="0"/>
            </a:br>
            <a:r>
              <a:rPr lang="nb-NO" sz="1600" dirty="0"/>
              <a:t>   1.  </a:t>
            </a:r>
            <a:r>
              <a:rPr lang="nb-NO" sz="1600" dirty="0" err="1"/>
              <a:t>Normally</a:t>
            </a:r>
            <a:r>
              <a:rPr lang="nb-NO" sz="1600" dirty="0"/>
              <a:t> control </a:t>
            </a:r>
            <a:r>
              <a:rPr lang="nb-NO" sz="1600" dirty="0" err="1"/>
              <a:t>x</a:t>
            </a:r>
            <a:r>
              <a:rPr lang="nb-NO" sz="1600" baseline="-25000" dirty="0" err="1"/>
              <a:t>B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boilup V</a:t>
            </a:r>
          </a:p>
          <a:p>
            <a:r>
              <a:rPr lang="nb-NO" sz="1600" dirty="0"/>
              <a:t>       …. </a:t>
            </a:r>
            <a:r>
              <a:rPr lang="nb-NO" sz="1600" dirty="0" err="1"/>
              <a:t>But</a:t>
            </a:r>
            <a:r>
              <a:rPr lang="nb-NO" sz="1600" dirty="0"/>
              <a:t> boilup V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reach</a:t>
            </a:r>
            <a:r>
              <a:rPr lang="nb-NO" sz="1600" dirty="0"/>
              <a:t> </a:t>
            </a:r>
            <a:r>
              <a:rPr lang="nb-NO" sz="1600" dirty="0" err="1"/>
              <a:t>constraint</a:t>
            </a:r>
            <a:endParaRPr lang="nb-NO" sz="1600" dirty="0"/>
          </a:p>
          <a:p>
            <a:r>
              <a:rPr lang="nb-NO" sz="1600" dirty="0"/>
              <a:t>   2. First let </a:t>
            </a:r>
            <a:r>
              <a:rPr lang="nb-NO" sz="1600" dirty="0" err="1"/>
              <a:t>reflux</a:t>
            </a:r>
            <a:r>
              <a:rPr lang="nb-NO" sz="1600" dirty="0"/>
              <a:t> L </a:t>
            </a:r>
            <a:r>
              <a:rPr lang="nb-NO" sz="1600" dirty="0" err="1"/>
              <a:t>take</a:t>
            </a:r>
            <a:r>
              <a:rPr lang="nb-NO" sz="1600" dirty="0"/>
              <a:t> over </a:t>
            </a:r>
          </a:p>
          <a:p>
            <a:r>
              <a:rPr lang="nb-NO" sz="1600" dirty="0"/>
              <a:t>   3. </a:t>
            </a:r>
            <a:r>
              <a:rPr lang="nb-NO" sz="1600" dirty="0" err="1"/>
              <a:t>Then</a:t>
            </a:r>
            <a:r>
              <a:rPr lang="nb-NO" sz="1600" dirty="0"/>
              <a:t> </a:t>
            </a:r>
            <a:r>
              <a:rPr lang="nb-NO" sz="1600" dirty="0" err="1"/>
              <a:t>cut</a:t>
            </a:r>
            <a:r>
              <a:rPr lang="nb-NO" sz="1600" dirty="0"/>
              <a:t> back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feedrate</a:t>
            </a:r>
            <a:r>
              <a:rPr lang="nb-NO" sz="1600" dirty="0"/>
              <a:t> F </a:t>
            </a:r>
            <a:r>
              <a:rPr lang="nb-NO" sz="1600" dirty="0" err="1"/>
              <a:t>if</a:t>
            </a:r>
            <a:r>
              <a:rPr lang="nb-NO" sz="1600" dirty="0"/>
              <a:t> </a:t>
            </a:r>
            <a:r>
              <a:rPr lang="nb-NO" sz="1600" dirty="0" err="1"/>
              <a:t>top</a:t>
            </a:r>
            <a:r>
              <a:rPr lang="nb-NO" sz="1600" dirty="0"/>
              <a:t> </a:t>
            </a:r>
            <a:r>
              <a:rPr lang="nb-NO" sz="1600" dirty="0" err="1"/>
              <a:t>reaches</a:t>
            </a:r>
            <a:r>
              <a:rPr lang="nb-NO" sz="1600" dirty="0"/>
              <a:t> </a:t>
            </a:r>
            <a:r>
              <a:rPr lang="nb-NO" sz="1600" dirty="0" err="1"/>
              <a:t>constraint</a:t>
            </a:r>
            <a:r>
              <a:rPr lang="nb-NO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7C6C5-1C06-4E44-AE9F-23A4C7499C2F}"/>
              </a:ext>
            </a:extLst>
          </p:cNvPr>
          <p:cNvSpPr txBox="1"/>
          <p:nvPr/>
        </p:nvSpPr>
        <p:spPr>
          <a:xfrm>
            <a:off x="194353" y="6259977"/>
            <a:ext cx="7340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"Systematic Design of Active Constraint Switching Using Classical Advanced Control Structures". A. Reyes-Lua and S. Skogestad</a:t>
            </a:r>
            <a:r>
              <a:rPr lang="en-US" sz="800" i="1" dirty="0"/>
              <a:t>, Ind. Eng. Chem. Res</a:t>
            </a:r>
            <a:r>
              <a:rPr lang="en-US" sz="800" b="1" i="1" dirty="0"/>
              <a:t>. </a:t>
            </a:r>
            <a:r>
              <a:rPr lang="en-US" sz="800" b="1" dirty="0"/>
              <a:t>2020</a:t>
            </a:r>
            <a:r>
              <a:rPr lang="en-US" sz="800" dirty="0"/>
              <a:t>, 59 (6), 2229-2241.</a:t>
            </a:r>
            <a:endParaRPr lang="en-US" dirty="0"/>
          </a:p>
          <a:p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6C0B17-00AA-4448-9C59-124B9CF15E05}"/>
              </a:ext>
            </a:extLst>
          </p:cNvPr>
          <p:cNvSpPr txBox="1"/>
          <p:nvPr/>
        </p:nvSpPr>
        <p:spPr>
          <a:xfrm>
            <a:off x="561109" y="-18320"/>
            <a:ext cx="272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Advanced control….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DF1C8A-BC4B-4A14-906B-B11D36137B3D}"/>
              </a:ext>
            </a:extLst>
          </p:cNvPr>
          <p:cNvSpPr/>
          <p:nvPr/>
        </p:nvSpPr>
        <p:spPr>
          <a:xfrm>
            <a:off x="4876800" y="4481945"/>
            <a:ext cx="810491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857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E0BC559-8386-4FA8-A8CE-E6EB6A22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b="1" dirty="0"/>
              <a:t>Conclusion distillation control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F512BE96-5260-4499-A168-63610D644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01800"/>
            <a:ext cx="4321175" cy="3680332"/>
          </a:xfrm>
        </p:spPr>
        <p:txBody>
          <a:bodyPr>
            <a:normAutofit lnSpcReduction="10000"/>
          </a:bodyPr>
          <a:lstStyle/>
          <a:p>
            <a:r>
              <a:rPr lang="en-US" altLang="nb-NO" sz="2000" dirty="0"/>
              <a:t>Not as difficult as often claimed</a:t>
            </a:r>
          </a:p>
          <a:p>
            <a:r>
              <a:rPr lang="en-US" altLang="nb-NO" sz="2000" dirty="0"/>
              <a:t>LV-configurations recommended for most columns</a:t>
            </a:r>
          </a:p>
          <a:p>
            <a:r>
              <a:rPr lang="en-US" altLang="nb-NO" sz="2000" dirty="0"/>
              <a:t>Use log transformations to reduce nonlinearity</a:t>
            </a:r>
          </a:p>
          <a:p>
            <a:r>
              <a:rPr lang="en-US" altLang="nb-NO" sz="2000" dirty="0"/>
              <a:t>Use composition estimators based on temperature </a:t>
            </a:r>
          </a:p>
          <a:p>
            <a:r>
              <a:rPr lang="en-US" altLang="nb-NO" sz="2000" dirty="0"/>
              <a:t>Usually: Close temperature loop (P-control OK)</a:t>
            </a:r>
          </a:p>
          <a:p>
            <a:r>
              <a:rPr lang="en-US" altLang="nb-NO" sz="2000" dirty="0"/>
              <a:t>May use MPC if strong interactions between loops</a:t>
            </a:r>
            <a:endParaRPr lang="ar-SA" altLang="nb-NO" sz="2000" dirty="0"/>
          </a:p>
          <a:p>
            <a:pPr>
              <a:buFontTx/>
              <a:buNone/>
            </a:pPr>
            <a:endParaRPr lang="ar-SA" altLang="nb-NO" sz="2000" dirty="0"/>
          </a:p>
          <a:p>
            <a:pPr>
              <a:buFontTx/>
              <a:buNone/>
            </a:pPr>
            <a:endParaRPr lang="nb-NO" altLang="nb-NO" dirty="0"/>
          </a:p>
        </p:txBody>
      </p:sp>
      <p:grpSp>
        <p:nvGrpSpPr>
          <p:cNvPr id="243716" name="Group 4">
            <a:extLst>
              <a:ext uri="{FF2B5EF4-FFF2-40B4-BE49-F238E27FC236}">
                <a16:creationId xmlns:a16="http://schemas.microsoft.com/office/drawing/2014/main" id="{2175BEE5-11F1-4993-9399-7ACB63628B23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700213"/>
            <a:ext cx="3709988" cy="3076575"/>
            <a:chOff x="3696" y="1570"/>
            <a:chExt cx="1782" cy="1575"/>
          </a:xfrm>
        </p:grpSpPr>
        <p:pic>
          <p:nvPicPr>
            <p:cNvPr id="243717" name="Picture 5">
              <a:extLst>
                <a:ext uri="{FF2B5EF4-FFF2-40B4-BE49-F238E27FC236}">
                  <a16:creationId xmlns:a16="http://schemas.microsoft.com/office/drawing/2014/main" id="{1A574F61-9F92-453D-87A6-6D2059680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570"/>
              <a:ext cx="124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3718" name="Oval 6">
              <a:extLst>
                <a:ext uri="{FF2B5EF4-FFF2-40B4-BE49-F238E27FC236}">
                  <a16:creationId xmlns:a16="http://schemas.microsoft.com/office/drawing/2014/main" id="{327A3928-E9A6-44C3-87CF-A9B37D58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960"/>
              <a:ext cx="172" cy="1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>
                  <a:cs typeface="Times New Roman" panose="02020603050405020304" pitchFamily="18" charset="0"/>
                </a:rPr>
                <a:t>CC</a:t>
              </a:r>
            </a:p>
          </p:txBody>
        </p:sp>
        <p:sp>
          <p:nvSpPr>
            <p:cNvPr id="243719" name="Line 7">
              <a:extLst>
                <a:ext uri="{FF2B5EF4-FFF2-40B4-BE49-F238E27FC236}">
                  <a16:creationId xmlns:a16="http://schemas.microsoft.com/office/drawing/2014/main" id="{7010119D-3BF4-40F1-9BD4-BC575AB1A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2812"/>
              <a:ext cx="0" cy="1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0" name="Text Box 8">
              <a:extLst>
                <a:ext uri="{FF2B5EF4-FFF2-40B4-BE49-F238E27FC236}">
                  <a16:creationId xmlns:a16="http://schemas.microsoft.com/office/drawing/2014/main" id="{2817AC2C-1711-4E22-9B4F-130F6111B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" y="1881"/>
              <a:ext cx="22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cs typeface="Times New Roman" panose="02020603050405020304" pitchFamily="18" charset="0"/>
                </a:rPr>
                <a:t>LV</a:t>
              </a:r>
            </a:p>
          </p:txBody>
        </p:sp>
        <p:pic>
          <p:nvPicPr>
            <p:cNvPr id="243721" name="Picture 9">
              <a:extLst>
                <a:ext uri="{FF2B5EF4-FFF2-40B4-BE49-F238E27FC236}">
                  <a16:creationId xmlns:a16="http://schemas.microsoft.com/office/drawing/2014/main" id="{F71657AE-5F7E-4322-974A-07929B000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621"/>
              <a:ext cx="124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3722" name="Line 10">
              <a:extLst>
                <a:ext uri="{FF2B5EF4-FFF2-40B4-BE49-F238E27FC236}">
                  <a16:creationId xmlns:a16="http://schemas.microsoft.com/office/drawing/2014/main" id="{B2333F8C-6400-4276-A775-C4B9E5C33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2863"/>
              <a:ext cx="0" cy="1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3" name="Line 11">
              <a:extLst>
                <a:ext uri="{FF2B5EF4-FFF2-40B4-BE49-F238E27FC236}">
                  <a16:creationId xmlns:a16="http://schemas.microsoft.com/office/drawing/2014/main" id="{53647D58-744F-47AC-8F4B-C18987550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3" y="3061"/>
              <a:ext cx="17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4" name="Line 12">
              <a:extLst>
                <a:ext uri="{FF2B5EF4-FFF2-40B4-BE49-F238E27FC236}">
                  <a16:creationId xmlns:a16="http://schemas.microsoft.com/office/drawing/2014/main" id="{164640B1-8667-421B-AD10-15E810C26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7" y="3059"/>
              <a:ext cx="684" cy="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5" name="Text Box 13">
              <a:extLst>
                <a:ext uri="{FF2B5EF4-FFF2-40B4-BE49-F238E27FC236}">
                  <a16:creationId xmlns:a16="http://schemas.microsoft.com/office/drawing/2014/main" id="{0FF9BF55-43BD-4136-87FA-6573F4956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695"/>
              <a:ext cx="898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cs typeface="Times New Roman" panose="02020603050405020304" pitchFamily="18" charset="0"/>
                </a:rPr>
                <a:t>Two-point</a:t>
              </a:r>
            </a:p>
            <a:p>
              <a:pPr eaLnBrk="1" hangingPunct="1"/>
              <a:r>
                <a:rPr lang="en-US" altLang="nb-NO" sz="1800">
                  <a:cs typeface="Times New Roman" panose="02020603050405020304" pitchFamily="18" charset="0"/>
                </a:rPr>
                <a:t>LV-configuration</a:t>
              </a:r>
            </a:p>
            <a:p>
              <a:pPr eaLnBrk="1" hangingPunct="1"/>
              <a:r>
                <a:rPr lang="en-US" altLang="nb-NO" sz="1800">
                  <a:cs typeface="Times New Roman" panose="02020603050405020304" pitchFamily="18" charset="0"/>
                </a:rPr>
                <a:t>with inner T-loop</a:t>
              </a:r>
            </a:p>
          </p:txBody>
        </p:sp>
        <p:sp>
          <p:nvSpPr>
            <p:cNvPr id="243726" name="Oval 14">
              <a:extLst>
                <a:ext uri="{FF2B5EF4-FFF2-40B4-BE49-F238E27FC236}">
                  <a16:creationId xmlns:a16="http://schemas.microsoft.com/office/drawing/2014/main" id="{78E1D0E4-0023-4A94-9A42-83F155946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415"/>
              <a:ext cx="171" cy="183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 dirty="0">
                  <a:cs typeface="Times New Roman" panose="02020603050405020304" pitchFamily="18" charset="0"/>
                </a:rPr>
                <a:t>TC</a:t>
              </a:r>
            </a:p>
          </p:txBody>
        </p:sp>
        <p:sp>
          <p:nvSpPr>
            <p:cNvPr id="243727" name="Line 15">
              <a:extLst>
                <a:ext uri="{FF2B5EF4-FFF2-40B4-BE49-F238E27FC236}">
                  <a16:creationId xmlns:a16="http://schemas.microsoft.com/office/drawing/2014/main" id="{FADE0C3D-9B4D-4FD8-9051-626BC82A6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2" y="2513"/>
              <a:ext cx="25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8" name="Line 16">
              <a:extLst>
                <a:ext uri="{FF2B5EF4-FFF2-40B4-BE49-F238E27FC236}">
                  <a16:creationId xmlns:a16="http://schemas.microsoft.com/office/drawing/2014/main" id="{9D6B2BB0-1A72-475D-B471-1F1F831CC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7" y="2513"/>
              <a:ext cx="0" cy="5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29" name="Line 17">
              <a:extLst>
                <a:ext uri="{FF2B5EF4-FFF2-40B4-BE49-F238E27FC236}">
                  <a16:creationId xmlns:a16="http://schemas.microsoft.com/office/drawing/2014/main" id="{A377B6BC-B21B-40F7-B91D-7C4EADA9C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513"/>
              <a:ext cx="21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0" name="Text Box 18">
              <a:extLst>
                <a:ext uri="{FF2B5EF4-FFF2-40B4-BE49-F238E27FC236}">
                  <a16:creationId xmlns:a16="http://schemas.microsoft.com/office/drawing/2014/main" id="{DD488858-9F35-4995-89BB-D9BE03E1F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9" y="2699"/>
              <a:ext cx="19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nb-NO" sz="1800" baseline="-25000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43731" name="Line 19">
              <a:extLst>
                <a:ext uri="{FF2B5EF4-FFF2-40B4-BE49-F238E27FC236}">
                  <a16:creationId xmlns:a16="http://schemas.microsoft.com/office/drawing/2014/main" id="{A238D15B-8DE9-495E-9CE5-3768F9B94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" y="2612"/>
              <a:ext cx="0" cy="1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2" name="Text Box 20">
              <a:extLst>
                <a:ext uri="{FF2B5EF4-FFF2-40B4-BE49-F238E27FC236}">
                  <a16:creationId xmlns:a16="http://schemas.microsoft.com/office/drawing/2014/main" id="{165EFC5F-FCDD-4C50-BDB1-F7315E14E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" y="2832"/>
              <a:ext cx="19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solidFill>
                    <a:schemeClr val="accent2"/>
                  </a:solidFill>
                  <a:cs typeface="Times New Roman" panose="02020603050405020304" pitchFamily="18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3733" name="Oval 21">
              <a:extLst>
                <a:ext uri="{FF2B5EF4-FFF2-40B4-BE49-F238E27FC236}">
                  <a16:creationId xmlns:a16="http://schemas.microsoft.com/office/drawing/2014/main" id="{D417E83F-6B84-47A8-A7B3-6BDEBEF2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2205"/>
              <a:ext cx="172" cy="1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nb-NO" sz="1800">
                  <a:cs typeface="Times New Roman" panose="02020603050405020304" pitchFamily="18" charset="0"/>
                </a:rPr>
                <a:t>CC</a:t>
              </a:r>
            </a:p>
          </p:txBody>
        </p:sp>
        <p:sp>
          <p:nvSpPr>
            <p:cNvPr id="243734" name="Line 22">
              <a:extLst>
                <a:ext uri="{FF2B5EF4-FFF2-40B4-BE49-F238E27FC236}">
                  <a16:creationId xmlns:a16="http://schemas.microsoft.com/office/drawing/2014/main" id="{A4FAA68D-54DC-457F-BF68-DF153B8DD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069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5" name="Line 23">
              <a:extLst>
                <a:ext uri="{FF2B5EF4-FFF2-40B4-BE49-F238E27FC236}">
                  <a16:creationId xmlns:a16="http://schemas.microsoft.com/office/drawing/2014/main" id="{C5EBC351-2A54-4FAD-912B-E8B9D214F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3" y="2296"/>
              <a:ext cx="1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6" name="Line 24">
              <a:extLst>
                <a:ext uri="{FF2B5EF4-FFF2-40B4-BE49-F238E27FC236}">
                  <a16:creationId xmlns:a16="http://schemas.microsoft.com/office/drawing/2014/main" id="{E4F8564D-49FF-4070-A826-139EB9B8F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0" y="2296"/>
              <a:ext cx="9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7" name="Line 25">
              <a:extLst>
                <a:ext uri="{FF2B5EF4-FFF2-40B4-BE49-F238E27FC236}">
                  <a16:creationId xmlns:a16="http://schemas.microsoft.com/office/drawing/2014/main" id="{FEDE23D8-EDD7-4D1C-BAA2-3C9EF759D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0" y="2069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43738" name="Text Box 26">
              <a:extLst>
                <a:ext uri="{FF2B5EF4-FFF2-40B4-BE49-F238E27FC236}">
                  <a16:creationId xmlns:a16="http://schemas.microsoft.com/office/drawing/2014/main" id="{1ACDD177-B581-436A-96FE-277AF0D0F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" y="2115"/>
              <a:ext cx="19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US" altLang="nb-NO" sz="1800">
                  <a:solidFill>
                    <a:schemeClr val="accent2"/>
                  </a:solidFill>
                  <a:cs typeface="Times New Roman" panose="02020603050405020304" pitchFamily="18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6BF73B-E885-4156-9A64-56A424D8DFC4}"/>
              </a:ext>
            </a:extLst>
          </p:cNvPr>
          <p:cNvSpPr txBox="1"/>
          <p:nvPr/>
        </p:nvSpPr>
        <p:spPr>
          <a:xfrm>
            <a:off x="114300" y="599122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S. Skogestad, </a:t>
            </a:r>
            <a:r>
              <a:rPr lang="en-US" sz="1200" dirty="0">
                <a:hlinkClick r:id="rId4"/>
              </a:rPr>
              <a:t>“The dos and don'ts of distillation columns control”, </a:t>
            </a:r>
            <a:endParaRPr lang="en-US" sz="1200" dirty="0"/>
          </a:p>
          <a:p>
            <a:r>
              <a:rPr lang="en-US" sz="1200" i="1" dirty="0"/>
              <a:t>Chemical Engineering Research and Design (Trans </a:t>
            </a:r>
            <a:r>
              <a:rPr lang="en-US" sz="1200" i="1" dirty="0" err="1"/>
              <a:t>IChemE</a:t>
            </a:r>
            <a:r>
              <a:rPr lang="en-US" sz="1200" i="1" dirty="0"/>
              <a:t>, Part A)</a:t>
            </a:r>
            <a:r>
              <a:rPr lang="en-US" sz="1200" dirty="0"/>
              <a:t>, </a:t>
            </a:r>
            <a:r>
              <a:rPr lang="en-US" sz="1200" b="1" dirty="0"/>
              <a:t>85</a:t>
            </a:r>
            <a:r>
              <a:rPr lang="en-US" sz="1200" dirty="0"/>
              <a:t> (A1), 13-23 (2007).</a:t>
            </a:r>
            <a:endParaRPr lang="nb-NO" sz="1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07B9-2C53-42F1-AFB2-275A8F41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66" y="0"/>
            <a:ext cx="8229600" cy="1143000"/>
          </a:xfrm>
        </p:spPr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AADF-CD8B-4FAF-A882-756CADD4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66" y="1239219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Distillation as a separation process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In spite of claims to the contrary it's an efficient process </a:t>
            </a:r>
          </a:p>
          <a:p>
            <a:pPr marL="800100" lvl="2" indent="0">
              <a:buNone/>
            </a:pPr>
            <a:r>
              <a:rPr lang="en-US" dirty="0"/>
              <a:t>         - it's the heat integration that may be inefficient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Unbeatable for high-purity separations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2. 	Modelling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principle it's simple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Normally use equilibrium stage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thermodynamics (VLE) are the most important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3. 	Dynamics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There is one dominant slow (drifting)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related to the holdup of light and heavy key components inside the column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4. 	Optimal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Minimize energy usage (V) and maximize recovery of valuable component (J = pF F – </a:t>
            </a:r>
            <a:r>
              <a:rPr lang="en-US" dirty="0" err="1"/>
              <a:t>pD</a:t>
            </a:r>
            <a:r>
              <a:rPr lang="en-US" dirty="0"/>
              <a:t> D – </a:t>
            </a:r>
            <a:r>
              <a:rPr lang="en-US" dirty="0" err="1"/>
              <a:t>pB</a:t>
            </a:r>
            <a:r>
              <a:rPr lang="en-US" dirty="0"/>
              <a:t> B + </a:t>
            </a:r>
            <a:r>
              <a:rPr lang="en-US" dirty="0" err="1"/>
              <a:t>pV</a:t>
            </a:r>
            <a:r>
              <a:rPr lang="en-US" dirty="0"/>
              <a:t> 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subject to satisfying purity specifications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</a:t>
            </a:r>
            <a:r>
              <a:rPr lang="nb-NO" dirty="0"/>
              <a:t>: </a:t>
            </a:r>
            <a:r>
              <a:rPr lang="nb-NO" dirty="0" err="1"/>
              <a:t>Purity</a:t>
            </a:r>
            <a:r>
              <a:rPr lang="nb-NO" dirty="0"/>
              <a:t> of </a:t>
            </a:r>
            <a:r>
              <a:rPr lang="nb-NO" dirty="0" err="1"/>
              <a:t>valueable</a:t>
            </a:r>
            <a:r>
              <a:rPr lang="nb-NO" dirty="0"/>
              <a:t> </a:t>
            </a:r>
            <a:r>
              <a:rPr lang="nb-NO" dirty="0" err="1"/>
              <a:t>product</a:t>
            </a:r>
            <a:r>
              <a:rPr lang="nb-NO" dirty="0"/>
              <a:t> («</a:t>
            </a: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give-away</a:t>
            </a:r>
            <a:r>
              <a:rPr lang="nb-NO" dirty="0"/>
              <a:t>»)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5. 	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Fist: stabilize the column (levels, pressure and one temperature)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temperature loop will speed up the slow mode, break interactions and provide indirect level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Next: Control active constraints and keep operation close to optimal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use MPC, but can usually do OK with advanced single-loop control</a:t>
            </a:r>
            <a:endParaRPr lang="nb-NO" dirty="0"/>
          </a:p>
          <a:p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104D0-22BB-4EC7-8160-681177838F08}"/>
              </a:ext>
            </a:extLst>
          </p:cNvPr>
          <p:cNvSpPr/>
          <p:nvPr/>
        </p:nvSpPr>
        <p:spPr>
          <a:xfrm>
            <a:off x="282729" y="6036025"/>
            <a:ext cx="382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2"/>
              </a:rPr>
              <a:t>https://folk.ntnu.no/skoge/distillation/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185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F4FC-439F-43B0-A94A-32997FDA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Details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26E5-8D25-49EE-92C8-E100BF88D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1. Distillation as a separation process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In spite of many claims it's an efficient separation process  from a thermodynamic point of view.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It uses heat. Qin at reboiler, About same </a:t>
            </a:r>
            <a:r>
              <a:rPr lang="en-US" dirty="0" err="1"/>
              <a:t>Qout</a:t>
            </a:r>
            <a:r>
              <a:rPr lang="en-US" dirty="0"/>
              <a:t> in top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It's the heat integration that may be inefficient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i- It's unbeatable for high-purity </a:t>
            </a:r>
            <a:r>
              <a:rPr lang="en-US" dirty="0" err="1"/>
              <a:t>separatioons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Modellering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Relatively simple. Stage model OK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Thermo (VLE) is main problem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Shortcut models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3. Dynamics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One slow mode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4. Optimal </a:t>
            </a:r>
            <a:r>
              <a:rPr lang="en-US" dirty="0" err="1"/>
              <a:t>operationa</a:t>
            </a:r>
            <a:r>
              <a:rPr lang="en-US" dirty="0"/>
              <a:t>: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1. satisfy specs,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eaximize</a:t>
            </a:r>
            <a:r>
              <a:rPr lang="en-US" dirty="0"/>
              <a:t> </a:t>
            </a:r>
            <a:r>
              <a:rPr lang="en-US" dirty="0" err="1"/>
              <a:t>valueable</a:t>
            </a:r>
            <a:r>
              <a:rPr lang="en-US" dirty="0"/>
              <a:t> product (recovery)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3. save energy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Some simple rules: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Always control expensive product spec.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Sometimes </a:t>
            </a:r>
            <a:r>
              <a:rPr lang="en-US" dirty="0" err="1"/>
              <a:t>overpurify</a:t>
            </a:r>
            <a:r>
              <a:rPr lang="en-US" dirty="0"/>
              <a:t> other end (trade-off between recovery and energy; need model, steady-state OK)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In many cases the whole process </a:t>
            </a:r>
            <a:r>
              <a:rPr lang="en-US" dirty="0" err="1"/>
              <a:t>needsw</a:t>
            </a:r>
            <a:r>
              <a:rPr lang="en-US" dirty="0"/>
              <a:t> to be modelled (recycle). The column may not have clear specs!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How about just saving energy?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Avoid </a:t>
            </a:r>
            <a:r>
              <a:rPr lang="en-US" dirty="0" err="1"/>
              <a:t>overpurification</a:t>
            </a:r>
            <a:r>
              <a:rPr lang="en-US" dirty="0"/>
              <a:t> of </a:t>
            </a:r>
            <a:r>
              <a:rPr lang="en-US" dirty="0" err="1"/>
              <a:t>valueable</a:t>
            </a:r>
            <a:r>
              <a:rPr lang="en-US" dirty="0"/>
              <a:t> product. Just wastes energy AND gives less product!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Note: If enough stages, then </a:t>
            </a:r>
            <a:r>
              <a:rPr lang="en-US" dirty="0" err="1"/>
              <a:t>overpurification</a:t>
            </a:r>
            <a:r>
              <a:rPr lang="en-US" dirty="0"/>
              <a:t> does not cost much..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5. Control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Interesting process! Many options,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- 5x5, TPM location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LV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Good candidate for MPC.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- But single-loop also OK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61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72F7-8586-4C9A-8A2A-45AE1F25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C098-E381-480B-95C0-8C49601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Introduction / Distillation as a separation process 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2. Modelling  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3. Dynamics 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4. Optimal operation  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5. Control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46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AADD-DEBE-4400-A36D-24992B78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1. Basis: </a:t>
            </a:r>
            <a:r>
              <a:rPr lang="nb-NO" dirty="0" err="1"/>
              <a:t>Difference</a:t>
            </a:r>
            <a:r>
              <a:rPr lang="nb-NO" dirty="0"/>
              <a:t> in </a:t>
            </a:r>
            <a:r>
              <a:rPr lang="nb-NO" dirty="0" err="1"/>
              <a:t>boiling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 (</a:t>
            </a:r>
            <a:r>
              <a:rPr lang="nb-NO" dirty="0" err="1"/>
              <a:t>volatility</a:t>
            </a:r>
            <a:r>
              <a:rPr lang="nb-NO" dirty="0"/>
              <a:t>)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C0A37B5-A2C2-4F25-B8A7-C67E13194B8D}"/>
              </a:ext>
            </a:extLst>
          </p:cNvPr>
          <p:cNvGrpSpPr>
            <a:grpSpLocks/>
          </p:cNvGrpSpPr>
          <p:nvPr/>
        </p:nvGrpSpPr>
        <p:grpSpPr bwMode="auto">
          <a:xfrm>
            <a:off x="1012863" y="1764308"/>
            <a:ext cx="2740025" cy="2232025"/>
            <a:chOff x="3059113" y="4293096"/>
            <a:chExt cx="2740025" cy="22320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8E922E-B16C-43F8-A288-C5094C72D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4293096"/>
              <a:ext cx="2089150" cy="2232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C2431E-9857-4587-A349-EBC2634E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5354638"/>
              <a:ext cx="2076450" cy="122237"/>
            </a:xfrm>
            <a:custGeom>
              <a:avLst/>
              <a:gdLst>
                <a:gd name="T0" fmla="*/ 0 w 1308"/>
                <a:gd name="T1" fmla="*/ 2147483646 h 77"/>
                <a:gd name="T2" fmla="*/ 2147483646 w 1308"/>
                <a:gd name="T3" fmla="*/ 2147483646 h 77"/>
                <a:gd name="T4" fmla="*/ 2147483646 w 1308"/>
                <a:gd name="T5" fmla="*/ 2147483646 h 77"/>
                <a:gd name="T6" fmla="*/ 2147483646 w 1308"/>
                <a:gd name="T7" fmla="*/ 2147483646 h 77"/>
                <a:gd name="T8" fmla="*/ 2147483646 w 1308"/>
                <a:gd name="T9" fmla="*/ 2147483646 h 77"/>
                <a:gd name="T10" fmla="*/ 2147483646 w 1308"/>
                <a:gd name="T11" fmla="*/ 2147483646 h 77"/>
                <a:gd name="T12" fmla="*/ 2147483646 w 1308"/>
                <a:gd name="T13" fmla="*/ 2147483646 h 77"/>
                <a:gd name="T14" fmla="*/ 2147483646 w 1308"/>
                <a:gd name="T15" fmla="*/ 2147483646 h 77"/>
                <a:gd name="T16" fmla="*/ 2147483646 w 1308"/>
                <a:gd name="T17" fmla="*/ 2147483646 h 77"/>
                <a:gd name="T18" fmla="*/ 2147483646 w 1308"/>
                <a:gd name="T19" fmla="*/ 2147483646 h 77"/>
                <a:gd name="T20" fmla="*/ 2147483646 w 1308"/>
                <a:gd name="T21" fmla="*/ 2147483646 h 77"/>
                <a:gd name="T22" fmla="*/ 2147483646 w 1308"/>
                <a:gd name="T23" fmla="*/ 2147483646 h 77"/>
                <a:gd name="T24" fmla="*/ 2147483646 w 1308"/>
                <a:gd name="T25" fmla="*/ 2147483646 h 77"/>
                <a:gd name="T26" fmla="*/ 2147483646 w 1308"/>
                <a:gd name="T27" fmla="*/ 2147483646 h 77"/>
                <a:gd name="T28" fmla="*/ 2147483646 w 1308"/>
                <a:gd name="T29" fmla="*/ 2147483646 h 77"/>
                <a:gd name="T30" fmla="*/ 2147483646 w 1308"/>
                <a:gd name="T31" fmla="*/ 2147483646 h 77"/>
                <a:gd name="T32" fmla="*/ 2147483646 w 1308"/>
                <a:gd name="T33" fmla="*/ 2147483646 h 77"/>
                <a:gd name="T34" fmla="*/ 2147483646 w 1308"/>
                <a:gd name="T35" fmla="*/ 2147483646 h 77"/>
                <a:gd name="T36" fmla="*/ 2147483646 w 1308"/>
                <a:gd name="T37" fmla="*/ 2147483646 h 77"/>
                <a:gd name="T38" fmla="*/ 2147483646 w 1308"/>
                <a:gd name="T39" fmla="*/ 2147483646 h 77"/>
                <a:gd name="T40" fmla="*/ 2147483646 w 1308"/>
                <a:gd name="T41" fmla="*/ 2147483646 h 77"/>
                <a:gd name="T42" fmla="*/ 2147483646 w 1308"/>
                <a:gd name="T43" fmla="*/ 2147483646 h 77"/>
                <a:gd name="T44" fmla="*/ 2147483646 w 1308"/>
                <a:gd name="T45" fmla="*/ 2147483646 h 77"/>
                <a:gd name="T46" fmla="*/ 2147483646 w 1308"/>
                <a:gd name="T47" fmla="*/ 2147483646 h 77"/>
                <a:gd name="T48" fmla="*/ 2147483646 w 1308"/>
                <a:gd name="T49" fmla="*/ 2147483646 h 77"/>
                <a:gd name="T50" fmla="*/ 2147483646 w 1308"/>
                <a:gd name="T51" fmla="*/ 2147483646 h 77"/>
                <a:gd name="T52" fmla="*/ 2147483646 w 1308"/>
                <a:gd name="T53" fmla="*/ 2147483646 h 77"/>
                <a:gd name="T54" fmla="*/ 2147483646 w 1308"/>
                <a:gd name="T55" fmla="*/ 2147483646 h 77"/>
                <a:gd name="T56" fmla="*/ 2147483646 w 1308"/>
                <a:gd name="T57" fmla="*/ 2147483646 h 77"/>
                <a:gd name="T58" fmla="*/ 2147483646 w 1308"/>
                <a:gd name="T59" fmla="*/ 2147483646 h 77"/>
                <a:gd name="T60" fmla="*/ 2147483646 w 1308"/>
                <a:gd name="T61" fmla="*/ 2147483646 h 77"/>
                <a:gd name="T62" fmla="*/ 2147483646 w 1308"/>
                <a:gd name="T63" fmla="*/ 2147483646 h 77"/>
                <a:gd name="T64" fmla="*/ 2147483646 w 1308"/>
                <a:gd name="T65" fmla="*/ 0 h 77"/>
                <a:gd name="T66" fmla="*/ 2147483646 w 1308"/>
                <a:gd name="T67" fmla="*/ 2147483646 h 77"/>
                <a:gd name="T68" fmla="*/ 2147483646 w 1308"/>
                <a:gd name="T69" fmla="*/ 2147483646 h 77"/>
                <a:gd name="T70" fmla="*/ 2147483646 w 1308"/>
                <a:gd name="T71" fmla="*/ 2147483646 h 77"/>
                <a:gd name="T72" fmla="*/ 2147483646 w 1308"/>
                <a:gd name="T73" fmla="*/ 2147483646 h 77"/>
                <a:gd name="T74" fmla="*/ 2147483646 w 1308"/>
                <a:gd name="T75" fmla="*/ 2147483646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8" h="77">
                  <a:moveTo>
                    <a:pt x="0" y="65"/>
                  </a:moveTo>
                  <a:cubicBezTo>
                    <a:pt x="9" y="50"/>
                    <a:pt x="21" y="45"/>
                    <a:pt x="32" y="32"/>
                  </a:cubicBezTo>
                  <a:cubicBezTo>
                    <a:pt x="66" y="41"/>
                    <a:pt x="40" y="50"/>
                    <a:pt x="69" y="60"/>
                  </a:cubicBezTo>
                  <a:cubicBezTo>
                    <a:pt x="80" y="58"/>
                    <a:pt x="91" y="60"/>
                    <a:pt x="101" y="55"/>
                  </a:cubicBezTo>
                  <a:cubicBezTo>
                    <a:pt x="105" y="53"/>
                    <a:pt x="112" y="26"/>
                    <a:pt x="120" y="18"/>
                  </a:cubicBezTo>
                  <a:cubicBezTo>
                    <a:pt x="136" y="30"/>
                    <a:pt x="133" y="41"/>
                    <a:pt x="152" y="46"/>
                  </a:cubicBezTo>
                  <a:cubicBezTo>
                    <a:pt x="193" y="43"/>
                    <a:pt x="215" y="36"/>
                    <a:pt x="253" y="42"/>
                  </a:cubicBezTo>
                  <a:cubicBezTo>
                    <a:pt x="266" y="77"/>
                    <a:pt x="282" y="40"/>
                    <a:pt x="295" y="28"/>
                  </a:cubicBezTo>
                  <a:cubicBezTo>
                    <a:pt x="315" y="50"/>
                    <a:pt x="320" y="46"/>
                    <a:pt x="350" y="42"/>
                  </a:cubicBezTo>
                  <a:cubicBezTo>
                    <a:pt x="364" y="26"/>
                    <a:pt x="369" y="26"/>
                    <a:pt x="387" y="37"/>
                  </a:cubicBezTo>
                  <a:cubicBezTo>
                    <a:pt x="397" y="53"/>
                    <a:pt x="398" y="63"/>
                    <a:pt x="414" y="74"/>
                  </a:cubicBezTo>
                  <a:cubicBezTo>
                    <a:pt x="438" y="62"/>
                    <a:pt x="437" y="58"/>
                    <a:pt x="442" y="32"/>
                  </a:cubicBezTo>
                  <a:cubicBezTo>
                    <a:pt x="453" y="34"/>
                    <a:pt x="463" y="37"/>
                    <a:pt x="474" y="37"/>
                  </a:cubicBezTo>
                  <a:cubicBezTo>
                    <a:pt x="486" y="37"/>
                    <a:pt x="499" y="31"/>
                    <a:pt x="511" y="32"/>
                  </a:cubicBezTo>
                  <a:cubicBezTo>
                    <a:pt x="520" y="33"/>
                    <a:pt x="525" y="44"/>
                    <a:pt x="534" y="46"/>
                  </a:cubicBezTo>
                  <a:cubicBezTo>
                    <a:pt x="543" y="45"/>
                    <a:pt x="553" y="45"/>
                    <a:pt x="562" y="42"/>
                  </a:cubicBezTo>
                  <a:cubicBezTo>
                    <a:pt x="587" y="33"/>
                    <a:pt x="553" y="26"/>
                    <a:pt x="585" y="37"/>
                  </a:cubicBezTo>
                  <a:cubicBezTo>
                    <a:pt x="590" y="43"/>
                    <a:pt x="595" y="49"/>
                    <a:pt x="599" y="55"/>
                  </a:cubicBezTo>
                  <a:cubicBezTo>
                    <a:pt x="602" y="60"/>
                    <a:pt x="602" y="68"/>
                    <a:pt x="608" y="69"/>
                  </a:cubicBezTo>
                  <a:cubicBezTo>
                    <a:pt x="614" y="70"/>
                    <a:pt x="643" y="59"/>
                    <a:pt x="654" y="55"/>
                  </a:cubicBezTo>
                  <a:cubicBezTo>
                    <a:pt x="663" y="32"/>
                    <a:pt x="673" y="37"/>
                    <a:pt x="696" y="42"/>
                  </a:cubicBezTo>
                  <a:cubicBezTo>
                    <a:pt x="729" y="36"/>
                    <a:pt x="724" y="28"/>
                    <a:pt x="751" y="18"/>
                  </a:cubicBezTo>
                  <a:cubicBezTo>
                    <a:pt x="765" y="40"/>
                    <a:pt x="755" y="53"/>
                    <a:pt x="779" y="37"/>
                  </a:cubicBezTo>
                  <a:cubicBezTo>
                    <a:pt x="795" y="12"/>
                    <a:pt x="800" y="25"/>
                    <a:pt x="825" y="32"/>
                  </a:cubicBezTo>
                  <a:cubicBezTo>
                    <a:pt x="840" y="31"/>
                    <a:pt x="856" y="33"/>
                    <a:pt x="871" y="28"/>
                  </a:cubicBezTo>
                  <a:cubicBezTo>
                    <a:pt x="886" y="23"/>
                    <a:pt x="912" y="5"/>
                    <a:pt x="912" y="5"/>
                  </a:cubicBezTo>
                  <a:cubicBezTo>
                    <a:pt x="917" y="9"/>
                    <a:pt x="922" y="13"/>
                    <a:pt x="926" y="18"/>
                  </a:cubicBezTo>
                  <a:cubicBezTo>
                    <a:pt x="929" y="22"/>
                    <a:pt x="926" y="30"/>
                    <a:pt x="931" y="32"/>
                  </a:cubicBezTo>
                  <a:cubicBezTo>
                    <a:pt x="935" y="34"/>
                    <a:pt x="958" y="25"/>
                    <a:pt x="963" y="23"/>
                  </a:cubicBezTo>
                  <a:cubicBezTo>
                    <a:pt x="988" y="32"/>
                    <a:pt x="994" y="32"/>
                    <a:pt x="1014" y="14"/>
                  </a:cubicBezTo>
                  <a:cubicBezTo>
                    <a:pt x="1038" y="18"/>
                    <a:pt x="1060" y="25"/>
                    <a:pt x="1083" y="32"/>
                  </a:cubicBezTo>
                  <a:cubicBezTo>
                    <a:pt x="1105" y="27"/>
                    <a:pt x="1110" y="20"/>
                    <a:pt x="1129" y="32"/>
                  </a:cubicBezTo>
                  <a:cubicBezTo>
                    <a:pt x="1138" y="18"/>
                    <a:pt x="1166" y="0"/>
                    <a:pt x="1166" y="0"/>
                  </a:cubicBezTo>
                  <a:cubicBezTo>
                    <a:pt x="1172" y="3"/>
                    <a:pt x="1179" y="4"/>
                    <a:pt x="1184" y="9"/>
                  </a:cubicBezTo>
                  <a:cubicBezTo>
                    <a:pt x="1217" y="42"/>
                    <a:pt x="1162" y="4"/>
                    <a:pt x="1193" y="37"/>
                  </a:cubicBezTo>
                  <a:cubicBezTo>
                    <a:pt x="1195" y="39"/>
                    <a:pt x="1219" y="45"/>
                    <a:pt x="1221" y="46"/>
                  </a:cubicBezTo>
                  <a:cubicBezTo>
                    <a:pt x="1238" y="41"/>
                    <a:pt x="1245" y="35"/>
                    <a:pt x="1262" y="42"/>
                  </a:cubicBezTo>
                  <a:cubicBezTo>
                    <a:pt x="1279" y="30"/>
                    <a:pt x="1287" y="28"/>
                    <a:pt x="1308" y="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13F9EEEB-80B2-4EE1-B146-3316BE82E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50847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F3567AC2-12BF-475B-8BDE-23543AF8F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738" y="50847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94EC54E-EAD7-4A1D-977D-EEB82B278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538" y="5589588"/>
              <a:ext cx="7937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Liquid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x</a:t>
              </a:r>
              <a:endParaRPr lang="nb-NO" altLang="nb-NO" sz="1800" baseline="-2500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B056ECD1-847A-4BB8-869C-3D360A6EB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100" y="486886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y</a:t>
              </a:r>
              <a:endParaRPr lang="nb-NO" altLang="nb-NO" sz="1800" baseline="-25000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7344F392-E72A-479F-A715-B222F8D5B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8" y="4673600"/>
              <a:ext cx="1390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Gas (vapor)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6A95A5-78DA-45C1-8D19-E1F3E4C09517}"/>
              </a:ext>
            </a:extLst>
          </p:cNvPr>
          <p:cNvSpPr txBox="1"/>
          <p:nvPr/>
        </p:nvSpPr>
        <p:spPr>
          <a:xfrm>
            <a:off x="3839856" y="1781056"/>
            <a:ext cx="239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Relative </a:t>
            </a:r>
            <a:r>
              <a:rPr lang="nb-NO" sz="2400" dirty="0" err="1"/>
              <a:t>volatility</a:t>
            </a:r>
            <a:r>
              <a:rPr lang="nb-NO" sz="2400" dirty="0"/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D417A-50D1-4766-A678-19C483A7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99" y="3113473"/>
            <a:ext cx="3102013" cy="1335423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03279278-D838-4EAE-9626-54DBBFD9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66" y="4717700"/>
            <a:ext cx="491648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None/>
            </a:pPr>
            <a:r>
              <a:rPr lang="en-US" altLang="nb-NO" sz="1800" dirty="0"/>
              <a:t>Example. iso-pentane (L) – pentane (H). </a:t>
            </a:r>
          </a:p>
          <a:p>
            <a:pPr>
              <a:buClr>
                <a:schemeClr val="accent1"/>
              </a:buClr>
              <a:buSzPct val="65000"/>
              <a:buNone/>
            </a:pPr>
            <a:r>
              <a:rPr lang="en-US" altLang="nb-NO" sz="1800" dirty="0"/>
              <a:t>Boiling points: 28 </a:t>
            </a:r>
            <a:r>
              <a:rPr lang="en-US" altLang="nb-NO" sz="1800" baseline="30000" dirty="0" err="1"/>
              <a:t>o</a:t>
            </a:r>
            <a:r>
              <a:rPr lang="en-US" altLang="nb-NO" sz="1800" dirty="0" err="1"/>
              <a:t>C</a:t>
            </a:r>
            <a:r>
              <a:rPr lang="en-US" altLang="nb-NO" sz="1800" dirty="0"/>
              <a:t>(L) and 36.2 </a:t>
            </a:r>
            <a:r>
              <a:rPr lang="en-US" altLang="nb-NO" sz="1800" baseline="30000" dirty="0" err="1"/>
              <a:t>o</a:t>
            </a:r>
            <a:r>
              <a:rPr lang="en-US" altLang="nb-NO" sz="1800" dirty="0" err="1"/>
              <a:t>C</a:t>
            </a:r>
            <a:r>
              <a:rPr lang="en-US" altLang="nb-NO" sz="1800" dirty="0"/>
              <a:t>(H)</a:t>
            </a:r>
          </a:p>
          <a:p>
            <a:pPr eaLnBrk="1" hangingPunct="1">
              <a:buClr>
                <a:schemeClr val="accent1"/>
              </a:buClr>
              <a:buSzPct val="65000"/>
              <a:buNone/>
            </a:pPr>
            <a:endParaRPr lang="nb-NO" altLang="nb-NO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55BCD5-E6DB-4320-89AA-D82980B9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81" y="2238682"/>
            <a:ext cx="3053345" cy="853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E1848-921D-44BC-B394-0BCB3DFF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785" y="5356564"/>
            <a:ext cx="4838671" cy="5013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01847-302A-4B61-8569-B8105DFC5ADE}"/>
              </a:ext>
            </a:extLst>
          </p:cNvPr>
          <p:cNvSpPr txBox="1"/>
          <p:nvPr/>
        </p:nvSpPr>
        <p:spPr>
          <a:xfrm>
            <a:off x="7707388" y="2491343"/>
            <a:ext cx="14366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L – </a:t>
            </a:r>
            <a:r>
              <a:rPr lang="nb-NO" sz="1100" dirty="0" err="1"/>
              <a:t>light</a:t>
            </a:r>
            <a:r>
              <a:rPr lang="nb-NO" sz="1100" dirty="0"/>
              <a:t> </a:t>
            </a:r>
            <a:r>
              <a:rPr lang="nb-NO" sz="1100" dirty="0" err="1"/>
              <a:t>component</a:t>
            </a:r>
            <a:endParaRPr lang="nb-NO" sz="1100" dirty="0"/>
          </a:p>
          <a:p>
            <a:r>
              <a:rPr lang="nb-NO" sz="1100" dirty="0"/>
              <a:t>H – </a:t>
            </a:r>
            <a:r>
              <a:rPr lang="nb-NO" sz="1100" dirty="0" err="1"/>
              <a:t>heavy</a:t>
            </a:r>
            <a:r>
              <a:rPr lang="nb-NO" sz="1100" dirty="0"/>
              <a:t> </a:t>
            </a:r>
            <a:r>
              <a:rPr lang="nb-NO" sz="1100" dirty="0" err="1"/>
              <a:t>component</a:t>
            </a:r>
            <a:endParaRPr lang="nb-NO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5885C-112E-4B6A-BFDE-A4D696F5CFD9}"/>
              </a:ext>
            </a:extLst>
          </p:cNvPr>
          <p:cNvSpPr txBox="1"/>
          <p:nvPr/>
        </p:nvSpPr>
        <p:spPr>
          <a:xfrm>
            <a:off x="96983" y="6177129"/>
            <a:ext cx="720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I.J. Halvorsen and S. Skogestad, ``Distillation Theory'', In: Encyclopedia of Separation Science. Ian D. Wilson, Academic Press, 2000, pp. 1117-1134</a:t>
            </a:r>
            <a:r>
              <a:rPr lang="en-US" dirty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5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4182E-AB6D-4732-849D-F77E8422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176"/>
            <a:ext cx="6105833" cy="2705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E2DBC-DB28-4FC3-9DD7-30EB11905281}"/>
              </a:ext>
            </a:extLst>
          </p:cNvPr>
          <p:cNvSpPr txBox="1"/>
          <p:nvPr/>
        </p:nvSpPr>
        <p:spPr>
          <a:xfrm>
            <a:off x="1456680" y="4003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1545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3489C-8203-4547-BACA-2FC07047DD36}"/>
              </a:ext>
            </a:extLst>
          </p:cNvPr>
          <p:cNvSpPr txBox="1"/>
          <p:nvPr/>
        </p:nvSpPr>
        <p:spPr>
          <a:xfrm>
            <a:off x="4141814" y="3974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1593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9FEBE-1E18-460E-86D4-1A9D690A3CE7}"/>
              </a:ext>
            </a:extLst>
          </p:cNvPr>
          <p:cNvSpPr txBox="1"/>
          <p:nvPr/>
        </p:nvSpPr>
        <p:spPr>
          <a:xfrm>
            <a:off x="497848" y="36926"/>
            <a:ext cx="706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rgbClr val="FF0000"/>
                </a:solidFill>
              </a:rPr>
              <a:t>Batch </a:t>
            </a:r>
            <a:r>
              <a:rPr lang="nb-NO" sz="3200" b="1" dirty="0" err="1">
                <a:solidFill>
                  <a:srgbClr val="FF0000"/>
                </a:solidFill>
              </a:rPr>
              <a:t>distillation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with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no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reflux</a:t>
            </a:r>
            <a:r>
              <a:rPr lang="nb-NO" sz="3200" b="1" dirty="0">
                <a:solidFill>
                  <a:srgbClr val="FF0000"/>
                </a:solidFill>
              </a:rPr>
              <a:t> (-&gt; N=1)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B27D4FB-2E94-4260-BCE2-17983002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04" y="1521775"/>
            <a:ext cx="2765592" cy="2074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F2675-E7EA-47F8-8832-1EBBBC623D86}"/>
              </a:ext>
            </a:extLst>
          </p:cNvPr>
          <p:cNvSpPr txBox="1"/>
          <p:nvPr/>
        </p:nvSpPr>
        <p:spPr>
          <a:xfrm>
            <a:off x="7287228" y="39359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549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C5AD6E-ED13-463D-87C0-00AFC43E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205" y="495682"/>
            <a:ext cx="3017532" cy="5630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D67548-B0DB-4B8D-AE69-246DE1CA6E40}"/>
              </a:ext>
            </a:extLst>
          </p:cNvPr>
          <p:cNvSpPr txBox="1"/>
          <p:nvPr/>
        </p:nvSpPr>
        <p:spPr>
          <a:xfrm>
            <a:off x="1326848" y="0"/>
            <a:ext cx="649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>
                <a:solidFill>
                  <a:srgbClr val="FF0000"/>
                </a:solidFill>
              </a:rPr>
              <a:t>Continuous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distillation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with</a:t>
            </a:r>
            <a:r>
              <a:rPr lang="nb-NO" sz="3200" b="1" dirty="0">
                <a:solidFill>
                  <a:srgbClr val="FF0000"/>
                </a:solidFill>
              </a:rPr>
              <a:t> </a:t>
            </a:r>
            <a:r>
              <a:rPr lang="nb-NO" sz="3200" b="1" dirty="0" err="1">
                <a:solidFill>
                  <a:srgbClr val="FF0000"/>
                </a:solidFill>
              </a:rPr>
              <a:t>reflux</a:t>
            </a:r>
            <a:r>
              <a:rPr lang="nb-NO" sz="3200" b="1" dirty="0">
                <a:solidFill>
                  <a:srgbClr val="FF0000"/>
                </a:solidFill>
              </a:rPr>
              <a:t> (L)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40278-EFC8-465E-8A06-FA55B446924D}"/>
              </a:ext>
            </a:extLst>
          </p:cNvPr>
          <p:cNvSpPr txBox="1"/>
          <p:nvPr/>
        </p:nvSpPr>
        <p:spPr>
          <a:xfrm>
            <a:off x="3953105" y="491768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61AFE-86AA-4E9F-8F4C-776ECBD01081}"/>
              </a:ext>
            </a:extLst>
          </p:cNvPr>
          <p:cNvSpPr txBox="1"/>
          <p:nvPr/>
        </p:nvSpPr>
        <p:spPr>
          <a:xfrm>
            <a:off x="5140046" y="14124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81CC7F-94FE-4DF6-A3E8-0E46B5348D2A}"/>
              </a:ext>
            </a:extLst>
          </p:cNvPr>
          <p:cNvSpPr/>
          <p:nvPr/>
        </p:nvSpPr>
        <p:spPr>
          <a:xfrm>
            <a:off x="3837810" y="1595194"/>
            <a:ext cx="734190" cy="345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F97F2-AA6F-4C77-B842-BC106908070B}"/>
              </a:ext>
            </a:extLst>
          </p:cNvPr>
          <p:cNvSpPr txBox="1"/>
          <p:nvPr/>
        </p:nvSpPr>
        <p:spPr>
          <a:xfrm>
            <a:off x="2844850" y="5405643"/>
            <a:ext cx="70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868291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itemize}&#10;\item[(i)] Component material balances &#10;$$ {d N_{ij} \over dt} = L_{i+1}x_{i+1,j} + V_{i-1}y_{i-1,j} - L_ix_{i,j} &#10;- V_iy_{i,j}  \quad {\rm where} \quad N_{ij}= M_{Li}x_{ij} + M_{Vi}y_{ij} $$%; \q  j = 1,n_c-1 $$&#10;\item[(ii)] Overall material balance (flow dynamics) &#10;$$ {d \over dt} M_i = {d\over dt} (M_{iL} + M_{iV}) = L_{i+1} + V_{i-1} &#10;- L_i - V_i $$&#10;\item[(iii)] Energy balance   &#10;$$ {dU_i \over dt} = L_{i+1}h_{L,i+1} + V_{i-1}h_{V,i-1} - L_ih_{Li} &#10;- V_ih_{Vi} \quad {\rm where}\quad U_i= M_{Li}u_{Li} + M_{Vi}u_{Li}$$&#10;\item[(iv)] Algebraic relations for hydraulics and pressure drop&#10;$$ L_i= f_1(M_{Li},V_i,\Delta p_i); \quad V_i=f_2(M_{Li},\Delta p_i) $$&#10;\item[(v)] Algebraic equations for VLE between phases: $y_i = K(x_i,p,T) $ etc.. 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9"/>
  <p:tag name="BOXHEIGHT" val="439"/>
  <p:tag name="BOXFONT" val="8"/>
  <p:tag name="BOXWRAP" val="True"/>
  <p:tag name="WORKAROUNDTRANSPARENCYBUG" val="False"/>
  <p:tag name="ALLOWFONTSUBSTITUTION" val="False"/>
  <p:tag name="BITMAPFORMAT" val="pngmono"/>
  <p:tag name="ORIGWIDTH" val="794"/>
  <p:tag name="PICTUREFILESIZE" val="2628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itemize}&#10;\item[(i)] Component material balances &#10;$$ {d N_{ij} \over dt} = L_{i+1}x_{i+1,j} + V_{i-1}y_{i-1,j} - L_ix_{i,j} &#10;- V_iy_{i,j}  \quad {\rm where} \quad N_{ij}= M_{Li}x_{ij} + M_{Vi}y_{ij} $$%; \q  j = 1,n_c-1 $$&#10;\item[(ii)] Overall material balance (flow dynamics) &#10;$$ {d \over dt} M_i = {d\over dt} (M_{iL} + M_{iV}) = L_{i+1} + V_{i-1} &#10;- L_i - V_i $$&#10;\item[(iii)] Energy balance   &#10;$$ {dU_i \over dt} = L_{i+1}h_{L,i+1} + V_{i-1}h_{V,i-1} - L_ih_{Li} &#10;- V_ih_{Vi} \quad {\rm where}\quad U_i= M_{Li}u_{Li} + M_{Vi}u_{Li}$$&#10;\item[(iv)] Algebraic relations for hydraulics and pressure drop&#10;$$ L_i= f_1(M_{Li},V_i,\Delta p_i); \quad V_i=f_2(M_{Li},\Delta p_i) $$&#10;\item[(v)] Algebraic equations for VLE between phases: $y_i = K(x_i,p,T) $ etc.. 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9"/>
  <p:tag name="BOXHEIGHT" val="439"/>
  <p:tag name="BOXFONT" val="8"/>
  <p:tag name="BOXWRAP" val="True"/>
  <p:tag name="WORKAROUNDTRANSPARENCYBUG" val="False"/>
  <p:tag name="ALLOWFONTSUBSTITUTION" val="False"/>
  <p:tag name="BITMAPFORMAT" val="pngmono"/>
  <p:tag name="ORIGWIDTH" val="794"/>
  <p:tag name="PICTUREFILESIZE" val="262829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ntnu_blaa_stripe_bunn_eng</Template>
  <TotalTime>0</TotalTime>
  <Words>3357</Words>
  <Application>Microsoft Office PowerPoint</Application>
  <PresentationFormat>On-screen Show (4:3)</PresentationFormat>
  <Paragraphs>530</Paragraphs>
  <Slides>48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 Math</vt:lpstr>
      <vt:lpstr>cmsy10</vt:lpstr>
      <vt:lpstr>Symbol</vt:lpstr>
      <vt:lpstr>Times</vt:lpstr>
      <vt:lpstr>Times New Roman</vt:lpstr>
      <vt:lpstr>Wingdings</vt:lpstr>
      <vt:lpstr>Office-tema</vt:lpstr>
      <vt:lpstr>Equation</vt:lpstr>
      <vt:lpstr>Bitmap Image</vt:lpstr>
      <vt:lpstr>Distillation modelling and control       </vt:lpstr>
      <vt:lpstr>Sigurd Skogestad</vt:lpstr>
      <vt:lpstr>PowerPoint Presentation</vt:lpstr>
      <vt:lpstr>PowerPoint Presentation</vt:lpstr>
      <vt:lpstr>Details</vt:lpstr>
      <vt:lpstr>Outline</vt:lpstr>
      <vt:lpstr>1. Basis: Difference in boiling points  (volatility)</vt:lpstr>
      <vt:lpstr>PowerPoint Presentation</vt:lpstr>
      <vt:lpstr>PowerPoint Presentation</vt:lpstr>
      <vt:lpstr>When use distillation?</vt:lpstr>
      <vt:lpstr>«Distillation is an inefficient process»</vt:lpstr>
      <vt:lpstr>Thermodynamic efficiency of distillation </vt:lpstr>
      <vt:lpstr>2. Simple to model. Equilibrium stage concept</vt:lpstr>
      <vt:lpstr>2. Simple to model. Equilibrium stage concept</vt:lpstr>
      <vt:lpstr>3. Dynamics</vt:lpstr>
      <vt:lpstr>External flow change Propylene-propane. Simulated composition response.  Increase reflux 0.4% (L = +0.05,  D=-0.05) with V constant:  </vt:lpstr>
      <vt:lpstr>PowerPoint Presentation</vt:lpstr>
      <vt:lpstr>External flow change. Propylene-propane. Simulated composition response with detailed model.  Increase boilup (V: +0.05, D: +0.05) with L constant </vt:lpstr>
      <vt:lpstr>PowerPoint Presentation</vt:lpstr>
      <vt:lpstr>Internal flow change. Propylene-propane. Simulated composition response with detailed model.  Increase both L and V by same amount ( V =  L = +0.05) </vt:lpstr>
      <vt:lpstr>PowerPoint Presentation</vt:lpstr>
      <vt:lpstr>External and Internal Flows </vt:lpstr>
      <vt:lpstr>Liquid flow dynamics are essential for control</vt:lpstr>
      <vt:lpstr>Nonlinearity</vt:lpstr>
      <vt:lpstr>PowerPoint Presentation</vt:lpstr>
      <vt:lpstr>Conclusion dynamics</vt:lpstr>
      <vt:lpstr>4. Optimal operation distillation column</vt:lpstr>
      <vt:lpstr>Expected active constraints distillation</vt:lpstr>
      <vt:lpstr>5. Control</vt:lpstr>
      <vt:lpstr>Two objectives for control</vt:lpstr>
      <vt:lpstr>Issues distillation control</vt:lpstr>
      <vt:lpstr>Stabilize temperature profile (“level of heavy component”)</vt:lpstr>
      <vt:lpstr>Which stage? Binary column</vt:lpstr>
      <vt:lpstr>Multicomponent column</vt:lpstr>
      <vt:lpstr>Which configuration? Level control top: Use L or D?</vt:lpstr>
      <vt:lpstr>Conclusion configurations</vt:lpstr>
      <vt:lpstr>LV-configuration with temperature loop and dual composition control</vt:lpstr>
      <vt:lpstr>Myth of slow control</vt:lpstr>
      <vt:lpstr>Myth about slow control One-point control </vt:lpstr>
      <vt:lpstr>Myth about slow control One-point control </vt:lpstr>
      <vt:lpstr>Myth about slow control One-point control</vt:lpstr>
      <vt:lpstr>Myth about slow control Two-point control </vt:lpstr>
      <vt:lpstr>Myth about slow control Two-point control</vt:lpstr>
      <vt:lpstr>Myth about slow control</vt:lpstr>
      <vt:lpstr>Advanced control</vt:lpstr>
      <vt:lpstr>PowerPoint Presentation</vt:lpstr>
      <vt:lpstr>Conclusion distillation control</vt:lpstr>
      <vt:lpstr>Conclusion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Distillation is part of the future:  A fresh look with focus on Divided-wall (Petlyuk) distillation columns”   </dc:title>
  <dc:creator>Sigurd Skogestad</dc:creator>
  <cp:lastModifiedBy>Sigurd Skogestad</cp:lastModifiedBy>
  <cp:revision>100</cp:revision>
  <dcterms:created xsi:type="dcterms:W3CDTF">2019-04-16T19:09:13Z</dcterms:created>
  <dcterms:modified xsi:type="dcterms:W3CDTF">2021-05-06T11:24:51Z</dcterms:modified>
</cp:coreProperties>
</file>